
<file path=[Content_Types].xml><?xml version="1.0" encoding="utf-8"?>
<Types xmlns="http://schemas.openxmlformats.org/package/2006/content-types">
  <Default Extension="jfif" ContentType="image/jpeg"/>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diagrams/data1.xml" ContentType="application/vnd.openxmlformats-officedocument.drawingml.diagramData+xml"/>
  <Override PartName="/ppt/diagrams/data2.xml" ContentType="application/vnd.openxmlformats-officedocument.drawingml.diagramData+xml"/>
  <Override PartName="/ppt/diagrams/data3.xml" ContentType="application/vnd.openxmlformats-officedocument.drawingml.diagramData+xml"/>
  <Override PartName="/ppt/slideMasters/slideMaster1.xml" ContentType="application/vnd.openxmlformats-officedocument.presentationml.slideMaster+xml"/>
  <Override PartName="/ppt/slideLayouts/slideLayout14.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5.xml" ContentType="application/vnd.openxmlformats-officedocument.presentationml.slideLayout+xml"/>
  <Override PartName="/ppt/notesSlides/notesSlide1.xml" ContentType="application/vnd.openxmlformats-officedocument.presentationml.notesSlide+xml"/>
  <Override PartName="/ppt/notesMasters/notesMaster1.xml" ContentType="application/vnd.openxmlformats-officedocument.presentationml.notesMaster+xml"/>
  <Override PartName="/ppt/diagrams/colors2.xml" ContentType="application/vnd.openxmlformats-officedocument.drawingml.diagramColors+xml"/>
  <Override PartName="/ppt/theme/theme1.xml" ContentType="application/vnd.openxmlformats-officedocument.theme+xml"/>
  <Override PartName="/ppt/diagrams/quickStyle2.xml" ContentType="application/vnd.openxmlformats-officedocument.drawingml.diagramStyle+xml"/>
  <Override PartName="/ppt/theme/theme2.xml" ContentType="application/vnd.openxmlformats-officedocument.theme+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layout2.xml" ContentType="application/vnd.openxmlformats-officedocument.drawingml.diagramLayout+xml"/>
  <Override PartName="/ppt/diagrams/drawing2.xml" ContentType="application/vnd.ms-office.drawingml.diagramDrawing+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4"/>
  </p:notesMasterIdLst>
  <p:sldIdLst>
    <p:sldId id="496" r:id="rId2"/>
    <p:sldId id="523" r:id="rId3"/>
    <p:sldId id="632" r:id="rId4"/>
    <p:sldId id="646" r:id="rId5"/>
    <p:sldId id="633" r:id="rId6"/>
    <p:sldId id="686" r:id="rId7"/>
    <p:sldId id="634" r:id="rId8"/>
    <p:sldId id="680" r:id="rId9"/>
    <p:sldId id="681" r:id="rId10"/>
    <p:sldId id="682" r:id="rId11"/>
    <p:sldId id="684" r:id="rId12"/>
    <p:sldId id="647" r:id="rId13"/>
    <p:sldId id="689" r:id="rId14"/>
    <p:sldId id="687" r:id="rId15"/>
    <p:sldId id="688" r:id="rId16"/>
    <p:sldId id="690" r:id="rId17"/>
    <p:sldId id="691" r:id="rId18"/>
    <p:sldId id="692" r:id="rId19"/>
    <p:sldId id="693" r:id="rId20"/>
    <p:sldId id="694" r:id="rId21"/>
    <p:sldId id="695" r:id="rId22"/>
    <p:sldId id="704" r:id="rId23"/>
    <p:sldId id="714" r:id="rId24"/>
    <p:sldId id="696" r:id="rId25"/>
    <p:sldId id="697" r:id="rId26"/>
    <p:sldId id="699" r:id="rId27"/>
    <p:sldId id="700" r:id="rId28"/>
    <p:sldId id="701" r:id="rId29"/>
    <p:sldId id="702" r:id="rId30"/>
    <p:sldId id="703" r:id="rId31"/>
    <p:sldId id="705" r:id="rId32"/>
    <p:sldId id="706" r:id="rId33"/>
    <p:sldId id="707" r:id="rId34"/>
    <p:sldId id="708" r:id="rId35"/>
    <p:sldId id="709" r:id="rId36"/>
    <p:sldId id="710" r:id="rId37"/>
    <p:sldId id="711" r:id="rId38"/>
    <p:sldId id="712" r:id="rId39"/>
    <p:sldId id="713" r:id="rId40"/>
    <p:sldId id="715" r:id="rId41"/>
    <p:sldId id="716" r:id="rId42"/>
    <p:sldId id="349"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6E0F2"/>
    <a:srgbClr val="2D80DB"/>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91" d="100"/>
          <a:sy n="91" d="100"/>
        </p:scale>
        <p:origin x="252"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50" Type="http://schemas.openxmlformats.org/officeDocument/2006/relationships/customXml" Target="../customXml/item2.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customXml" Target="../customXml/item3.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diagrams/colors1.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F3F4D74-62D0-49AC-A702-7A4E7F0ED7C8}" type="doc">
      <dgm:prSet loTypeId="urn:microsoft.com/office/officeart/2005/8/layout/hProcess9" loCatId="process" qsTypeId="urn:microsoft.com/office/officeart/2005/8/quickstyle/3d5" qsCatId="3D" csTypeId="urn:microsoft.com/office/officeart/2005/8/colors/accent0_1" csCatId="mainScheme" phldr="1"/>
      <dgm:spPr/>
      <dgm:t>
        <a:bodyPr/>
        <a:lstStyle/>
        <a:p>
          <a:endParaRPr lang="en-US"/>
        </a:p>
      </dgm:t>
    </dgm:pt>
    <dgm:pt modelId="{6A0276CC-FBB3-4966-BD40-98E2CB77D13A}">
      <dgm:prSet/>
      <dgm:spPr/>
      <dgm:t>
        <a:bodyPr/>
        <a:lstStyle/>
        <a:p>
          <a:pPr>
            <a:buNone/>
          </a:pPr>
          <a:r>
            <a:rPr lang="en-US" b="1" dirty="0"/>
            <a:t>Time management is the key to efficient working</a:t>
          </a:r>
          <a:endParaRPr lang="ar-SA" b="1" dirty="0"/>
        </a:p>
      </dgm:t>
    </dgm:pt>
    <dgm:pt modelId="{DA907A94-4084-47F7-B4EC-8FE7E80A7AB2}" type="parTrans" cxnId="{C74806CF-FA6B-4C64-A97B-8593D2ED8837}">
      <dgm:prSet/>
      <dgm:spPr/>
      <dgm:t>
        <a:bodyPr/>
        <a:lstStyle/>
        <a:p>
          <a:endParaRPr lang="en-US"/>
        </a:p>
      </dgm:t>
    </dgm:pt>
    <dgm:pt modelId="{524956BF-2640-43F9-8380-24B5A52F3335}" type="sibTrans" cxnId="{C74806CF-FA6B-4C64-A97B-8593D2ED8837}">
      <dgm:prSet/>
      <dgm:spPr/>
      <dgm:t>
        <a:bodyPr/>
        <a:lstStyle/>
        <a:p>
          <a:endParaRPr lang="en-US"/>
        </a:p>
      </dgm:t>
    </dgm:pt>
    <dgm:pt modelId="{6B39E57F-6004-4A65-9666-24611C36A596}" type="pres">
      <dgm:prSet presAssocID="{4F3F4D74-62D0-49AC-A702-7A4E7F0ED7C8}" presName="CompostProcess" presStyleCnt="0">
        <dgm:presLayoutVars>
          <dgm:dir/>
          <dgm:resizeHandles val="exact"/>
        </dgm:presLayoutVars>
      </dgm:prSet>
      <dgm:spPr/>
    </dgm:pt>
    <dgm:pt modelId="{D0006E68-4B41-437B-9E29-37E55BF0DDC4}" type="pres">
      <dgm:prSet presAssocID="{4F3F4D74-62D0-49AC-A702-7A4E7F0ED7C8}" presName="arrow" presStyleLbl="bgShp" presStyleIdx="0" presStyleCnt="1" custLinFactNeighborX="52" custLinFactNeighborY="-6072"/>
      <dgm:spPr>
        <a:prstGeom prst="flowChartMultidocument">
          <a:avLst/>
        </a:prstGeom>
        <a:solidFill>
          <a:schemeClr val="accent1">
            <a:lumMod val="50000"/>
          </a:schemeClr>
        </a:solidFill>
      </dgm:spPr>
    </dgm:pt>
    <dgm:pt modelId="{425B9A7B-6A09-4AD9-8CD1-21EB62E45EAC}" type="pres">
      <dgm:prSet presAssocID="{4F3F4D74-62D0-49AC-A702-7A4E7F0ED7C8}" presName="linearProcess" presStyleCnt="0"/>
      <dgm:spPr/>
    </dgm:pt>
    <dgm:pt modelId="{9EBE1290-E34C-4C81-B8F0-EDE17DA02D07}" type="pres">
      <dgm:prSet presAssocID="{6A0276CC-FBB3-4966-BD40-98E2CB77D13A}" presName="textNode" presStyleLbl="node1" presStyleIdx="0" presStyleCnt="1">
        <dgm:presLayoutVars>
          <dgm:bulletEnabled val="1"/>
        </dgm:presLayoutVars>
      </dgm:prSet>
      <dgm:spPr/>
    </dgm:pt>
  </dgm:ptLst>
  <dgm:cxnLst>
    <dgm:cxn modelId="{9CE8FE46-DFEB-4E38-9586-C11165A0E6E2}" type="presOf" srcId="{6A0276CC-FBB3-4966-BD40-98E2CB77D13A}" destId="{9EBE1290-E34C-4C81-B8F0-EDE17DA02D07}" srcOrd="0" destOrd="0" presId="urn:microsoft.com/office/officeart/2005/8/layout/hProcess9"/>
    <dgm:cxn modelId="{B787637A-0877-4B60-B3C3-BEE48D7B6E7A}" type="presOf" srcId="{4F3F4D74-62D0-49AC-A702-7A4E7F0ED7C8}" destId="{6B39E57F-6004-4A65-9666-24611C36A596}" srcOrd="0" destOrd="0" presId="urn:microsoft.com/office/officeart/2005/8/layout/hProcess9"/>
    <dgm:cxn modelId="{C74806CF-FA6B-4C64-A97B-8593D2ED8837}" srcId="{4F3F4D74-62D0-49AC-A702-7A4E7F0ED7C8}" destId="{6A0276CC-FBB3-4966-BD40-98E2CB77D13A}" srcOrd="0" destOrd="0" parTransId="{DA907A94-4084-47F7-B4EC-8FE7E80A7AB2}" sibTransId="{524956BF-2640-43F9-8380-24B5A52F3335}"/>
    <dgm:cxn modelId="{62760642-EB78-462C-B561-73A88550D936}" type="presParOf" srcId="{6B39E57F-6004-4A65-9666-24611C36A596}" destId="{D0006E68-4B41-437B-9E29-37E55BF0DDC4}" srcOrd="0" destOrd="0" presId="urn:microsoft.com/office/officeart/2005/8/layout/hProcess9"/>
    <dgm:cxn modelId="{6D91CBE8-A205-47A8-B366-C1AF8930B24A}" type="presParOf" srcId="{6B39E57F-6004-4A65-9666-24611C36A596}" destId="{425B9A7B-6A09-4AD9-8CD1-21EB62E45EAC}" srcOrd="1" destOrd="0" presId="urn:microsoft.com/office/officeart/2005/8/layout/hProcess9"/>
    <dgm:cxn modelId="{574B2925-2D76-4D24-A7F2-D4C7D4EFA763}" type="presParOf" srcId="{425B9A7B-6A09-4AD9-8CD1-21EB62E45EAC}" destId="{9EBE1290-E34C-4C81-B8F0-EDE17DA02D07}" srcOrd="0" destOrd="0" presId="urn:microsoft.com/office/officeart/2005/8/layout/hProcess9"/>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A75D6C2-B25E-4392-8274-98E9734CBA2D}" type="doc">
      <dgm:prSet loTypeId="urn:microsoft.com/office/officeart/2005/8/layout/hProcess9" loCatId="process" qsTypeId="urn:microsoft.com/office/officeart/2005/8/quickstyle/simple3" qsCatId="simple" csTypeId="urn:microsoft.com/office/officeart/2005/8/colors/accent1_1" csCatId="accent1"/>
      <dgm:spPr/>
      <dgm:t>
        <a:bodyPr/>
        <a:lstStyle/>
        <a:p>
          <a:endParaRPr lang="en-US"/>
        </a:p>
      </dgm:t>
    </dgm:pt>
    <dgm:pt modelId="{DF9DFA6E-F62F-40E7-AC53-565362B77BCB}">
      <dgm:prSet/>
      <dgm:spPr/>
      <dgm:t>
        <a:bodyPr/>
        <a:lstStyle/>
        <a:p>
          <a:pPr algn="l" rtl="0"/>
          <a:r>
            <a:rPr lang="en-US" b="1" dirty="0"/>
            <a:t>Managers are faced with decisions when a problem occurs or when an opportunity arises.</a:t>
          </a:r>
          <a:endParaRPr lang="ar-SA" dirty="0"/>
        </a:p>
      </dgm:t>
    </dgm:pt>
    <dgm:pt modelId="{D69FEA71-0499-43CA-972C-55293DC12700}" type="parTrans" cxnId="{F7D06D35-7BE0-4C1C-86BB-02EAFC7E817D}">
      <dgm:prSet/>
      <dgm:spPr/>
      <dgm:t>
        <a:bodyPr/>
        <a:lstStyle/>
        <a:p>
          <a:endParaRPr lang="en-US"/>
        </a:p>
      </dgm:t>
    </dgm:pt>
    <dgm:pt modelId="{1765443F-01A5-4218-897A-B7CC83916458}" type="sibTrans" cxnId="{F7D06D35-7BE0-4C1C-86BB-02EAFC7E817D}">
      <dgm:prSet/>
      <dgm:spPr/>
      <dgm:t>
        <a:bodyPr/>
        <a:lstStyle/>
        <a:p>
          <a:endParaRPr lang="en-US"/>
        </a:p>
      </dgm:t>
    </dgm:pt>
    <dgm:pt modelId="{56ADE2A6-928D-4802-BE02-956EC1128F86}" type="pres">
      <dgm:prSet presAssocID="{3A75D6C2-B25E-4392-8274-98E9734CBA2D}" presName="CompostProcess" presStyleCnt="0">
        <dgm:presLayoutVars>
          <dgm:dir/>
          <dgm:resizeHandles val="exact"/>
        </dgm:presLayoutVars>
      </dgm:prSet>
      <dgm:spPr/>
    </dgm:pt>
    <dgm:pt modelId="{244E0C3A-6059-4332-9873-12515E40A9AD}" type="pres">
      <dgm:prSet presAssocID="{3A75D6C2-B25E-4392-8274-98E9734CBA2D}" presName="arrow" presStyleLbl="bgShp" presStyleIdx="0" presStyleCnt="1"/>
      <dgm:spPr/>
    </dgm:pt>
    <dgm:pt modelId="{B1F18F31-99F5-4D3A-AF95-F9D9F5092F77}" type="pres">
      <dgm:prSet presAssocID="{3A75D6C2-B25E-4392-8274-98E9734CBA2D}" presName="linearProcess" presStyleCnt="0"/>
      <dgm:spPr/>
    </dgm:pt>
    <dgm:pt modelId="{1B6FD193-42BE-40AD-91E7-1A8F2C137D94}" type="pres">
      <dgm:prSet presAssocID="{DF9DFA6E-F62F-40E7-AC53-565362B77BCB}" presName="textNode" presStyleLbl="node1" presStyleIdx="0" presStyleCnt="1">
        <dgm:presLayoutVars>
          <dgm:bulletEnabled val="1"/>
        </dgm:presLayoutVars>
      </dgm:prSet>
      <dgm:spPr/>
    </dgm:pt>
  </dgm:ptLst>
  <dgm:cxnLst>
    <dgm:cxn modelId="{F7D06D35-7BE0-4C1C-86BB-02EAFC7E817D}" srcId="{3A75D6C2-B25E-4392-8274-98E9734CBA2D}" destId="{DF9DFA6E-F62F-40E7-AC53-565362B77BCB}" srcOrd="0" destOrd="0" parTransId="{D69FEA71-0499-43CA-972C-55293DC12700}" sibTransId="{1765443F-01A5-4218-897A-B7CC83916458}"/>
    <dgm:cxn modelId="{F8C84938-4410-4F8B-9F1A-4016E068EEFE}" type="presOf" srcId="{DF9DFA6E-F62F-40E7-AC53-565362B77BCB}" destId="{1B6FD193-42BE-40AD-91E7-1A8F2C137D94}" srcOrd="0" destOrd="0" presId="urn:microsoft.com/office/officeart/2005/8/layout/hProcess9"/>
    <dgm:cxn modelId="{8E43F3A6-54B9-4438-9789-B1E6E9575EEF}" type="presOf" srcId="{3A75D6C2-B25E-4392-8274-98E9734CBA2D}" destId="{56ADE2A6-928D-4802-BE02-956EC1128F86}" srcOrd="0" destOrd="0" presId="urn:microsoft.com/office/officeart/2005/8/layout/hProcess9"/>
    <dgm:cxn modelId="{4EA2BD4A-5275-4905-B494-EAB1922A1E9B}" type="presParOf" srcId="{56ADE2A6-928D-4802-BE02-956EC1128F86}" destId="{244E0C3A-6059-4332-9873-12515E40A9AD}" srcOrd="0" destOrd="0" presId="urn:microsoft.com/office/officeart/2005/8/layout/hProcess9"/>
    <dgm:cxn modelId="{5B120B01-C4C5-45B9-BBCA-C7764209C42E}" type="presParOf" srcId="{56ADE2A6-928D-4802-BE02-956EC1128F86}" destId="{B1F18F31-99F5-4D3A-AF95-F9D9F5092F77}" srcOrd="1" destOrd="0" presId="urn:microsoft.com/office/officeart/2005/8/layout/hProcess9"/>
    <dgm:cxn modelId="{8425D897-06A1-4604-9053-5571038BAD1D}" type="presParOf" srcId="{B1F18F31-99F5-4D3A-AF95-F9D9F5092F77}" destId="{1B6FD193-42BE-40AD-91E7-1A8F2C137D94}" srcOrd="0" destOrd="0" presId="urn:microsoft.com/office/officeart/2005/8/layout/hProcess9"/>
  </dgm:cxnLst>
  <dgm:bg/>
  <dgm:whole>
    <a:ln>
      <a:noFill/>
    </a:ln>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2B2B35D7-83DC-4E55-A47E-262F4191DA88}" type="doc">
      <dgm:prSet loTypeId="urn:microsoft.com/office/officeart/2005/8/layout/list1" loCatId="list" qsTypeId="urn:microsoft.com/office/officeart/2005/8/quickstyle/3d4" qsCatId="3D" csTypeId="urn:microsoft.com/office/officeart/2005/8/colors/colorful1" csCatId="colorful" phldr="1"/>
      <dgm:spPr/>
      <dgm:t>
        <a:bodyPr/>
        <a:lstStyle/>
        <a:p>
          <a:endParaRPr lang="en-US"/>
        </a:p>
      </dgm:t>
    </dgm:pt>
    <dgm:pt modelId="{0A42BFAF-E810-45A0-AFD1-CB6D07D9D80C}">
      <dgm:prSet custT="1"/>
      <dgm:spPr/>
      <dgm:t>
        <a:bodyPr/>
        <a:lstStyle/>
        <a:p>
          <a:pPr rtl="0"/>
          <a:r>
            <a:rPr lang="en-US" sz="2800" b="1" i="0">
              <a:solidFill>
                <a:schemeClr val="tx1"/>
              </a:solidFill>
            </a:rPr>
            <a:t>What are the ethical and social implications of my decision?</a:t>
          </a:r>
          <a:endParaRPr lang="ar-SA" sz="2800" i="0" dirty="0">
            <a:solidFill>
              <a:schemeClr val="tx1"/>
            </a:solidFill>
          </a:endParaRPr>
        </a:p>
      </dgm:t>
    </dgm:pt>
    <dgm:pt modelId="{F48EDE03-C9F6-4D14-BEA9-9B02F927478A}" type="parTrans" cxnId="{3E3D925C-4021-4F58-BDA2-770EDA31E85A}">
      <dgm:prSet/>
      <dgm:spPr/>
      <dgm:t>
        <a:bodyPr/>
        <a:lstStyle/>
        <a:p>
          <a:endParaRPr lang="en-US" sz="2800" i="0">
            <a:solidFill>
              <a:schemeClr val="tx1"/>
            </a:solidFill>
          </a:endParaRPr>
        </a:p>
      </dgm:t>
    </dgm:pt>
    <dgm:pt modelId="{543BAA3F-B92A-41A0-B6E4-A028A2FAC244}" type="sibTrans" cxnId="{3E3D925C-4021-4F58-BDA2-770EDA31E85A}">
      <dgm:prSet/>
      <dgm:spPr/>
      <dgm:t>
        <a:bodyPr/>
        <a:lstStyle/>
        <a:p>
          <a:endParaRPr lang="en-US" sz="2800" i="0">
            <a:solidFill>
              <a:schemeClr val="tx1"/>
            </a:solidFill>
          </a:endParaRPr>
        </a:p>
      </dgm:t>
    </dgm:pt>
    <dgm:pt modelId="{DAFE1FDD-0B57-449A-9CD0-5A097E9883B9}">
      <dgm:prSet custT="1"/>
      <dgm:spPr/>
      <dgm:t>
        <a:bodyPr/>
        <a:lstStyle/>
        <a:p>
          <a:pPr rtl="0"/>
          <a:r>
            <a:rPr lang="en-US" sz="2800" b="1" i="0" dirty="0">
              <a:solidFill>
                <a:schemeClr val="tx1"/>
              </a:solidFill>
            </a:rPr>
            <a:t>How will the decision affect the personal lives of my employees?</a:t>
          </a:r>
          <a:endParaRPr lang="ar-SA" sz="2800" i="0" dirty="0">
            <a:solidFill>
              <a:schemeClr val="tx1"/>
            </a:solidFill>
          </a:endParaRPr>
        </a:p>
      </dgm:t>
    </dgm:pt>
    <dgm:pt modelId="{A2F4394E-74C3-46B2-81D9-D3B4F0130665}" type="parTrans" cxnId="{8D4C19C7-D428-47AB-9196-84E5D6069563}">
      <dgm:prSet/>
      <dgm:spPr/>
      <dgm:t>
        <a:bodyPr/>
        <a:lstStyle/>
        <a:p>
          <a:endParaRPr lang="en-US" sz="2800" i="0">
            <a:solidFill>
              <a:schemeClr val="tx1"/>
            </a:solidFill>
          </a:endParaRPr>
        </a:p>
      </dgm:t>
    </dgm:pt>
    <dgm:pt modelId="{FCC4409C-4AB5-4FE0-BD95-FDE820B16DE2}" type="sibTrans" cxnId="{8D4C19C7-D428-47AB-9196-84E5D6069563}">
      <dgm:prSet/>
      <dgm:spPr/>
      <dgm:t>
        <a:bodyPr/>
        <a:lstStyle/>
        <a:p>
          <a:endParaRPr lang="en-US" sz="2800" i="0">
            <a:solidFill>
              <a:schemeClr val="tx1"/>
            </a:solidFill>
          </a:endParaRPr>
        </a:p>
      </dgm:t>
    </dgm:pt>
    <dgm:pt modelId="{0216FBBF-F446-4E6D-AEFA-1116A2F35E40}">
      <dgm:prSet custT="1"/>
      <dgm:spPr/>
      <dgm:t>
        <a:bodyPr/>
        <a:lstStyle/>
        <a:p>
          <a:pPr rtl="0"/>
          <a:r>
            <a:rPr lang="en-US" sz="2800" b="1" i="0">
              <a:solidFill>
                <a:schemeClr val="tx1"/>
              </a:solidFill>
            </a:rPr>
            <a:t>How do I balance economic and social considerations?</a:t>
          </a:r>
          <a:endParaRPr lang="ar-SA" sz="2800" i="0" dirty="0">
            <a:solidFill>
              <a:schemeClr val="tx1"/>
            </a:solidFill>
          </a:endParaRPr>
        </a:p>
      </dgm:t>
    </dgm:pt>
    <dgm:pt modelId="{4EB81B4B-DB86-4409-A66E-C322F8332B11}" type="parTrans" cxnId="{A87D450D-D938-4DCE-849E-5F3CA08F4913}">
      <dgm:prSet/>
      <dgm:spPr/>
      <dgm:t>
        <a:bodyPr/>
        <a:lstStyle/>
        <a:p>
          <a:endParaRPr lang="en-US" sz="2800" i="0">
            <a:solidFill>
              <a:schemeClr val="tx1"/>
            </a:solidFill>
          </a:endParaRPr>
        </a:p>
      </dgm:t>
    </dgm:pt>
    <dgm:pt modelId="{396213CD-2BA4-4E92-B76C-10C9C860F450}" type="sibTrans" cxnId="{A87D450D-D938-4DCE-849E-5F3CA08F4913}">
      <dgm:prSet/>
      <dgm:spPr/>
      <dgm:t>
        <a:bodyPr/>
        <a:lstStyle/>
        <a:p>
          <a:endParaRPr lang="en-US" sz="2800" i="0">
            <a:solidFill>
              <a:schemeClr val="tx1"/>
            </a:solidFill>
          </a:endParaRPr>
        </a:p>
      </dgm:t>
    </dgm:pt>
    <dgm:pt modelId="{AF5236BC-B4B7-47E8-BBA3-FD3728C64637}" type="pres">
      <dgm:prSet presAssocID="{2B2B35D7-83DC-4E55-A47E-262F4191DA88}" presName="linear" presStyleCnt="0">
        <dgm:presLayoutVars>
          <dgm:dir/>
          <dgm:animLvl val="lvl"/>
          <dgm:resizeHandles val="exact"/>
        </dgm:presLayoutVars>
      </dgm:prSet>
      <dgm:spPr/>
    </dgm:pt>
    <dgm:pt modelId="{F993B9DA-FF6C-41EC-B386-AC4482772A3E}" type="pres">
      <dgm:prSet presAssocID="{0A42BFAF-E810-45A0-AFD1-CB6D07D9D80C}" presName="parentLin" presStyleCnt="0"/>
      <dgm:spPr/>
    </dgm:pt>
    <dgm:pt modelId="{4D6A9C7C-772E-489A-8840-E4799967BB74}" type="pres">
      <dgm:prSet presAssocID="{0A42BFAF-E810-45A0-AFD1-CB6D07D9D80C}" presName="parentLeftMargin" presStyleLbl="node1" presStyleIdx="0" presStyleCnt="3"/>
      <dgm:spPr/>
    </dgm:pt>
    <dgm:pt modelId="{3D373C5C-CCA2-4371-A845-1ED331ACC90B}" type="pres">
      <dgm:prSet presAssocID="{0A42BFAF-E810-45A0-AFD1-CB6D07D9D80C}" presName="parentText" presStyleLbl="node1" presStyleIdx="0" presStyleCnt="3" custLinFactNeighborX="-5351" custLinFactNeighborY="29474">
        <dgm:presLayoutVars>
          <dgm:chMax val="0"/>
          <dgm:bulletEnabled val="1"/>
        </dgm:presLayoutVars>
      </dgm:prSet>
      <dgm:spPr/>
    </dgm:pt>
    <dgm:pt modelId="{27040F80-B87B-47AE-9100-8327D921B727}" type="pres">
      <dgm:prSet presAssocID="{0A42BFAF-E810-45A0-AFD1-CB6D07D9D80C}" presName="negativeSpace" presStyleCnt="0"/>
      <dgm:spPr/>
    </dgm:pt>
    <dgm:pt modelId="{C50D82D4-22DF-403E-8AA0-69C33480B991}" type="pres">
      <dgm:prSet presAssocID="{0A42BFAF-E810-45A0-AFD1-CB6D07D9D80C}" presName="childText" presStyleLbl="conFgAcc1" presStyleIdx="0" presStyleCnt="3">
        <dgm:presLayoutVars>
          <dgm:bulletEnabled val="1"/>
        </dgm:presLayoutVars>
      </dgm:prSet>
      <dgm:spPr/>
    </dgm:pt>
    <dgm:pt modelId="{F751FE88-564C-451A-A4C5-00A229DF53B0}" type="pres">
      <dgm:prSet presAssocID="{543BAA3F-B92A-41A0-B6E4-A028A2FAC244}" presName="spaceBetweenRectangles" presStyleCnt="0"/>
      <dgm:spPr/>
    </dgm:pt>
    <dgm:pt modelId="{81BFEB38-6260-4F40-B830-0E4116335F26}" type="pres">
      <dgm:prSet presAssocID="{DAFE1FDD-0B57-449A-9CD0-5A097E9883B9}" presName="parentLin" presStyleCnt="0"/>
      <dgm:spPr/>
    </dgm:pt>
    <dgm:pt modelId="{45E497C8-1392-4581-96D2-74C4959F9118}" type="pres">
      <dgm:prSet presAssocID="{DAFE1FDD-0B57-449A-9CD0-5A097E9883B9}" presName="parentLeftMargin" presStyleLbl="node1" presStyleIdx="0" presStyleCnt="3"/>
      <dgm:spPr/>
    </dgm:pt>
    <dgm:pt modelId="{5FD6E793-83E6-4301-B642-5FD12F5AAAA1}" type="pres">
      <dgm:prSet presAssocID="{DAFE1FDD-0B57-449A-9CD0-5A097E9883B9}" presName="parentText" presStyleLbl="node1" presStyleIdx="1" presStyleCnt="3" custLinFactNeighborY="8935">
        <dgm:presLayoutVars>
          <dgm:chMax val="0"/>
          <dgm:bulletEnabled val="1"/>
        </dgm:presLayoutVars>
      </dgm:prSet>
      <dgm:spPr/>
    </dgm:pt>
    <dgm:pt modelId="{5FD603E9-1279-4841-A7F3-9EFC6F4CC3F9}" type="pres">
      <dgm:prSet presAssocID="{DAFE1FDD-0B57-449A-9CD0-5A097E9883B9}" presName="negativeSpace" presStyleCnt="0"/>
      <dgm:spPr/>
    </dgm:pt>
    <dgm:pt modelId="{E4EFC523-1B5E-4FEA-AB26-21D6A6CEB348}" type="pres">
      <dgm:prSet presAssocID="{DAFE1FDD-0B57-449A-9CD0-5A097E9883B9}" presName="childText" presStyleLbl="conFgAcc1" presStyleIdx="1" presStyleCnt="3">
        <dgm:presLayoutVars>
          <dgm:bulletEnabled val="1"/>
        </dgm:presLayoutVars>
      </dgm:prSet>
      <dgm:spPr/>
    </dgm:pt>
    <dgm:pt modelId="{F7612418-1297-40FA-BFC8-A8E7EC64C879}" type="pres">
      <dgm:prSet presAssocID="{FCC4409C-4AB5-4FE0-BD95-FDE820B16DE2}" presName="spaceBetweenRectangles" presStyleCnt="0"/>
      <dgm:spPr/>
    </dgm:pt>
    <dgm:pt modelId="{88D0657F-2D2C-4E3F-A9C1-5449A7A1BC47}" type="pres">
      <dgm:prSet presAssocID="{0216FBBF-F446-4E6D-AEFA-1116A2F35E40}" presName="parentLin" presStyleCnt="0"/>
      <dgm:spPr/>
    </dgm:pt>
    <dgm:pt modelId="{AF002B45-9947-48F1-A297-49E203A5F7BB}" type="pres">
      <dgm:prSet presAssocID="{0216FBBF-F446-4E6D-AEFA-1116A2F35E40}" presName="parentLeftMargin" presStyleLbl="node1" presStyleIdx="1" presStyleCnt="3"/>
      <dgm:spPr/>
    </dgm:pt>
    <dgm:pt modelId="{DA40EBC6-ED85-47F5-A2E3-D0006562F952}" type="pres">
      <dgm:prSet presAssocID="{0216FBBF-F446-4E6D-AEFA-1116A2F35E40}" presName="parentText" presStyleLbl="node1" presStyleIdx="2" presStyleCnt="3">
        <dgm:presLayoutVars>
          <dgm:chMax val="0"/>
          <dgm:bulletEnabled val="1"/>
        </dgm:presLayoutVars>
      </dgm:prSet>
      <dgm:spPr/>
    </dgm:pt>
    <dgm:pt modelId="{71607302-1FD3-4E40-8E85-AB75529A29B7}" type="pres">
      <dgm:prSet presAssocID="{0216FBBF-F446-4E6D-AEFA-1116A2F35E40}" presName="negativeSpace" presStyleCnt="0"/>
      <dgm:spPr/>
    </dgm:pt>
    <dgm:pt modelId="{89A3DD43-810E-442A-A24C-4A31D25C3D9F}" type="pres">
      <dgm:prSet presAssocID="{0216FBBF-F446-4E6D-AEFA-1116A2F35E40}" presName="childText" presStyleLbl="conFgAcc1" presStyleIdx="2" presStyleCnt="3">
        <dgm:presLayoutVars>
          <dgm:bulletEnabled val="1"/>
        </dgm:presLayoutVars>
      </dgm:prSet>
      <dgm:spPr/>
    </dgm:pt>
  </dgm:ptLst>
  <dgm:cxnLst>
    <dgm:cxn modelId="{A87D450D-D938-4DCE-849E-5F3CA08F4913}" srcId="{2B2B35D7-83DC-4E55-A47E-262F4191DA88}" destId="{0216FBBF-F446-4E6D-AEFA-1116A2F35E40}" srcOrd="2" destOrd="0" parTransId="{4EB81B4B-DB86-4409-A66E-C322F8332B11}" sibTransId="{396213CD-2BA4-4E92-B76C-10C9C860F450}"/>
    <dgm:cxn modelId="{DEEA7E21-332C-4755-88BB-15709C323FEE}" type="presOf" srcId="{0216FBBF-F446-4E6D-AEFA-1116A2F35E40}" destId="{DA40EBC6-ED85-47F5-A2E3-D0006562F952}" srcOrd="1" destOrd="0" presId="urn:microsoft.com/office/officeart/2005/8/layout/list1"/>
    <dgm:cxn modelId="{9BDEC423-7C0A-456A-BA02-691E18C8118F}" type="presOf" srcId="{DAFE1FDD-0B57-449A-9CD0-5A097E9883B9}" destId="{5FD6E793-83E6-4301-B642-5FD12F5AAAA1}" srcOrd="1" destOrd="0" presId="urn:microsoft.com/office/officeart/2005/8/layout/list1"/>
    <dgm:cxn modelId="{3E3D925C-4021-4F58-BDA2-770EDA31E85A}" srcId="{2B2B35D7-83DC-4E55-A47E-262F4191DA88}" destId="{0A42BFAF-E810-45A0-AFD1-CB6D07D9D80C}" srcOrd="0" destOrd="0" parTransId="{F48EDE03-C9F6-4D14-BEA9-9B02F927478A}" sibTransId="{543BAA3F-B92A-41A0-B6E4-A028A2FAC244}"/>
    <dgm:cxn modelId="{4515FE62-21DA-4AAE-BA13-988A32FD6AFD}" type="presOf" srcId="{2B2B35D7-83DC-4E55-A47E-262F4191DA88}" destId="{AF5236BC-B4B7-47E8-BBA3-FD3728C64637}" srcOrd="0" destOrd="0" presId="urn:microsoft.com/office/officeart/2005/8/layout/list1"/>
    <dgm:cxn modelId="{EB694C4C-06C1-4D26-AB55-2A4E365C13A9}" type="presOf" srcId="{DAFE1FDD-0B57-449A-9CD0-5A097E9883B9}" destId="{45E497C8-1392-4581-96D2-74C4959F9118}" srcOrd="0" destOrd="0" presId="urn:microsoft.com/office/officeart/2005/8/layout/list1"/>
    <dgm:cxn modelId="{C5D7AD76-E4C2-4E29-8B53-3970AEFC0309}" type="presOf" srcId="{0A42BFAF-E810-45A0-AFD1-CB6D07D9D80C}" destId="{4D6A9C7C-772E-489A-8840-E4799967BB74}" srcOrd="0" destOrd="0" presId="urn:microsoft.com/office/officeart/2005/8/layout/list1"/>
    <dgm:cxn modelId="{69C6808B-BA18-4D62-86BE-EADB512723F5}" type="presOf" srcId="{0216FBBF-F446-4E6D-AEFA-1116A2F35E40}" destId="{AF002B45-9947-48F1-A297-49E203A5F7BB}" srcOrd="0" destOrd="0" presId="urn:microsoft.com/office/officeart/2005/8/layout/list1"/>
    <dgm:cxn modelId="{8D4C19C7-D428-47AB-9196-84E5D6069563}" srcId="{2B2B35D7-83DC-4E55-A47E-262F4191DA88}" destId="{DAFE1FDD-0B57-449A-9CD0-5A097E9883B9}" srcOrd="1" destOrd="0" parTransId="{A2F4394E-74C3-46B2-81D9-D3B4F0130665}" sibTransId="{FCC4409C-4AB5-4FE0-BD95-FDE820B16DE2}"/>
    <dgm:cxn modelId="{021C83D0-CD15-4356-AB99-556E5F4C8FF1}" type="presOf" srcId="{0A42BFAF-E810-45A0-AFD1-CB6D07D9D80C}" destId="{3D373C5C-CCA2-4371-A845-1ED331ACC90B}" srcOrd="1" destOrd="0" presId="urn:microsoft.com/office/officeart/2005/8/layout/list1"/>
    <dgm:cxn modelId="{04FA7EDC-ED63-4E2E-B6BE-BA914C6A3A5F}" type="presParOf" srcId="{AF5236BC-B4B7-47E8-BBA3-FD3728C64637}" destId="{F993B9DA-FF6C-41EC-B386-AC4482772A3E}" srcOrd="0" destOrd="0" presId="urn:microsoft.com/office/officeart/2005/8/layout/list1"/>
    <dgm:cxn modelId="{38A13C44-3ED8-40FC-A07D-A81447211393}" type="presParOf" srcId="{F993B9DA-FF6C-41EC-B386-AC4482772A3E}" destId="{4D6A9C7C-772E-489A-8840-E4799967BB74}" srcOrd="0" destOrd="0" presId="urn:microsoft.com/office/officeart/2005/8/layout/list1"/>
    <dgm:cxn modelId="{B9483F8F-A2A3-4060-B746-D580A16AD26A}" type="presParOf" srcId="{F993B9DA-FF6C-41EC-B386-AC4482772A3E}" destId="{3D373C5C-CCA2-4371-A845-1ED331ACC90B}" srcOrd="1" destOrd="0" presId="urn:microsoft.com/office/officeart/2005/8/layout/list1"/>
    <dgm:cxn modelId="{4C402CD5-2951-4B7B-B2C8-B05D9EE12CDC}" type="presParOf" srcId="{AF5236BC-B4B7-47E8-BBA3-FD3728C64637}" destId="{27040F80-B87B-47AE-9100-8327D921B727}" srcOrd="1" destOrd="0" presId="urn:microsoft.com/office/officeart/2005/8/layout/list1"/>
    <dgm:cxn modelId="{AF5AE7E2-0085-48CF-BCA3-BB9170B7BC28}" type="presParOf" srcId="{AF5236BC-B4B7-47E8-BBA3-FD3728C64637}" destId="{C50D82D4-22DF-403E-8AA0-69C33480B991}" srcOrd="2" destOrd="0" presId="urn:microsoft.com/office/officeart/2005/8/layout/list1"/>
    <dgm:cxn modelId="{5826579C-B3F4-4430-819A-19F547418D4A}" type="presParOf" srcId="{AF5236BC-B4B7-47E8-BBA3-FD3728C64637}" destId="{F751FE88-564C-451A-A4C5-00A229DF53B0}" srcOrd="3" destOrd="0" presId="urn:microsoft.com/office/officeart/2005/8/layout/list1"/>
    <dgm:cxn modelId="{4510C1BB-AF07-44FD-850F-77E093FF0E81}" type="presParOf" srcId="{AF5236BC-B4B7-47E8-BBA3-FD3728C64637}" destId="{81BFEB38-6260-4F40-B830-0E4116335F26}" srcOrd="4" destOrd="0" presId="urn:microsoft.com/office/officeart/2005/8/layout/list1"/>
    <dgm:cxn modelId="{4D8B8A38-0A5E-427E-8CDE-A369D8877B89}" type="presParOf" srcId="{81BFEB38-6260-4F40-B830-0E4116335F26}" destId="{45E497C8-1392-4581-96D2-74C4959F9118}" srcOrd="0" destOrd="0" presId="urn:microsoft.com/office/officeart/2005/8/layout/list1"/>
    <dgm:cxn modelId="{95047A9A-1D4B-43BB-ABCE-521DC566B52C}" type="presParOf" srcId="{81BFEB38-6260-4F40-B830-0E4116335F26}" destId="{5FD6E793-83E6-4301-B642-5FD12F5AAAA1}" srcOrd="1" destOrd="0" presId="urn:microsoft.com/office/officeart/2005/8/layout/list1"/>
    <dgm:cxn modelId="{05380813-E49C-46FB-A452-1EC9F2D4F747}" type="presParOf" srcId="{AF5236BC-B4B7-47E8-BBA3-FD3728C64637}" destId="{5FD603E9-1279-4841-A7F3-9EFC6F4CC3F9}" srcOrd="5" destOrd="0" presId="urn:microsoft.com/office/officeart/2005/8/layout/list1"/>
    <dgm:cxn modelId="{5660BD6C-79FB-4429-A459-5F426333D82C}" type="presParOf" srcId="{AF5236BC-B4B7-47E8-BBA3-FD3728C64637}" destId="{E4EFC523-1B5E-4FEA-AB26-21D6A6CEB348}" srcOrd="6" destOrd="0" presId="urn:microsoft.com/office/officeart/2005/8/layout/list1"/>
    <dgm:cxn modelId="{4811B58D-FBEC-4AE7-9D72-B7C2B95EBB18}" type="presParOf" srcId="{AF5236BC-B4B7-47E8-BBA3-FD3728C64637}" destId="{F7612418-1297-40FA-BFC8-A8E7EC64C879}" srcOrd="7" destOrd="0" presId="urn:microsoft.com/office/officeart/2005/8/layout/list1"/>
    <dgm:cxn modelId="{8D4D7674-C80C-4F19-BFE1-171A874462F5}" type="presParOf" srcId="{AF5236BC-B4B7-47E8-BBA3-FD3728C64637}" destId="{88D0657F-2D2C-4E3F-A9C1-5449A7A1BC47}" srcOrd="8" destOrd="0" presId="urn:microsoft.com/office/officeart/2005/8/layout/list1"/>
    <dgm:cxn modelId="{DF28086F-834C-4B36-A561-3C9FA4BBB683}" type="presParOf" srcId="{88D0657F-2D2C-4E3F-A9C1-5449A7A1BC47}" destId="{AF002B45-9947-48F1-A297-49E203A5F7BB}" srcOrd="0" destOrd="0" presId="urn:microsoft.com/office/officeart/2005/8/layout/list1"/>
    <dgm:cxn modelId="{411B4184-8D4B-4444-899A-0F6A53316F87}" type="presParOf" srcId="{88D0657F-2D2C-4E3F-A9C1-5449A7A1BC47}" destId="{DA40EBC6-ED85-47F5-A2E3-D0006562F952}" srcOrd="1" destOrd="0" presId="urn:microsoft.com/office/officeart/2005/8/layout/list1"/>
    <dgm:cxn modelId="{625ADC7A-DCC0-4E95-9596-7858C62ABD0B}" type="presParOf" srcId="{AF5236BC-B4B7-47E8-BBA3-FD3728C64637}" destId="{71607302-1FD3-4E40-8E85-AB75529A29B7}" srcOrd="9" destOrd="0" presId="urn:microsoft.com/office/officeart/2005/8/layout/list1"/>
    <dgm:cxn modelId="{B9E2C4F1-2833-4014-9DAE-944E8CA4BF0F}" type="presParOf" srcId="{AF5236BC-B4B7-47E8-BBA3-FD3728C64637}" destId="{89A3DD43-810E-442A-A24C-4A31D25C3D9F}" srcOrd="10" destOrd="0" presId="urn:microsoft.com/office/officeart/2005/8/layout/list1"/>
  </dgm:cxnLst>
  <dgm:bg/>
  <dgm:whole>
    <a:ln>
      <a:solidFill>
        <a:schemeClr val="tx1"/>
      </a:solidFill>
    </a:ln>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0006E68-4B41-437B-9E29-37E55BF0DDC4}">
      <dsp:nvSpPr>
        <dsp:cNvPr id="0" name=""/>
        <dsp:cNvSpPr/>
      </dsp:nvSpPr>
      <dsp:spPr>
        <a:xfrm>
          <a:off x="776928" y="0"/>
          <a:ext cx="8753606" cy="4429344"/>
        </a:xfrm>
        <a:prstGeom prst="flowChartMultidocument">
          <a:avLst/>
        </a:prstGeom>
        <a:solidFill>
          <a:schemeClr val="accent1">
            <a:lumMod val="50000"/>
          </a:schemeClr>
        </a:solidFill>
        <a:ln>
          <a:noFill/>
        </a:ln>
        <a:effectLst/>
        <a:sp3d z="-400500" extrusionH="63500" contourW="12700" prstMaterial="matte">
          <a:contourClr>
            <a:schemeClr val="lt1">
              <a:tint val="50000"/>
            </a:schemeClr>
          </a:contourClr>
        </a:sp3d>
      </dsp:spPr>
      <dsp:style>
        <a:lnRef idx="0">
          <a:scrgbClr r="0" g="0" b="0"/>
        </a:lnRef>
        <a:fillRef idx="1">
          <a:scrgbClr r="0" g="0" b="0"/>
        </a:fillRef>
        <a:effectRef idx="0">
          <a:scrgbClr r="0" g="0" b="0"/>
        </a:effectRef>
        <a:fontRef idx="minor"/>
      </dsp:style>
    </dsp:sp>
    <dsp:sp modelId="{9EBE1290-E34C-4C81-B8F0-EDE17DA02D07}">
      <dsp:nvSpPr>
        <dsp:cNvPr id="0" name=""/>
        <dsp:cNvSpPr/>
      </dsp:nvSpPr>
      <dsp:spPr>
        <a:xfrm>
          <a:off x="1914851" y="1328803"/>
          <a:ext cx="6468657" cy="1771737"/>
        </a:xfrm>
        <a:prstGeom prst="roundRect">
          <a:avLst/>
        </a:prstGeom>
        <a:solidFill>
          <a:schemeClr val="lt1">
            <a:hueOff val="0"/>
            <a:satOff val="0"/>
            <a:lumOff val="0"/>
            <a:alphaOff val="0"/>
          </a:schemeClr>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171450" tIns="171450" rIns="171450" bIns="171450" numCol="1" spcCol="1270" anchor="ctr" anchorCtr="0">
          <a:noAutofit/>
        </a:bodyPr>
        <a:lstStyle/>
        <a:p>
          <a:pPr marL="0" lvl="0" indent="0" algn="ctr" defTabSz="2000250">
            <a:lnSpc>
              <a:spcPct val="90000"/>
            </a:lnSpc>
            <a:spcBef>
              <a:spcPct val="0"/>
            </a:spcBef>
            <a:spcAft>
              <a:spcPct val="35000"/>
            </a:spcAft>
            <a:buNone/>
          </a:pPr>
          <a:r>
            <a:rPr lang="en-US" sz="4500" b="1" kern="1200" dirty="0"/>
            <a:t>Time management is the key to efficient working</a:t>
          </a:r>
          <a:endParaRPr lang="ar-SA" sz="4500" b="1" kern="1200" dirty="0"/>
        </a:p>
      </dsp:txBody>
      <dsp:txXfrm>
        <a:off x="2001340" y="1415292"/>
        <a:ext cx="6295679" cy="159875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44E0C3A-6059-4332-9873-12515E40A9AD}">
      <dsp:nvSpPr>
        <dsp:cNvPr id="0" name=""/>
        <dsp:cNvSpPr/>
      </dsp:nvSpPr>
      <dsp:spPr>
        <a:xfrm>
          <a:off x="788669" y="0"/>
          <a:ext cx="8938260" cy="4351338"/>
        </a:xfrm>
        <a:prstGeom prst="rightArrow">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1">
          <a:scrgbClr r="0" g="0" b="0"/>
        </a:effectRef>
        <a:fontRef idx="minor"/>
      </dsp:style>
    </dsp:sp>
    <dsp:sp modelId="{1B6FD193-42BE-40AD-91E7-1A8F2C137D94}">
      <dsp:nvSpPr>
        <dsp:cNvPr id="0" name=""/>
        <dsp:cNvSpPr/>
      </dsp:nvSpPr>
      <dsp:spPr>
        <a:xfrm>
          <a:off x="0" y="1305401"/>
          <a:ext cx="10515600" cy="1740535"/>
        </a:xfrm>
        <a:prstGeom prst="roundRect">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52400" tIns="152400" rIns="152400" bIns="152400" numCol="1" spcCol="1270" anchor="ctr" anchorCtr="0">
          <a:noAutofit/>
        </a:bodyPr>
        <a:lstStyle/>
        <a:p>
          <a:pPr marL="0" lvl="0" indent="0" algn="l" defTabSz="1778000" rtl="0">
            <a:lnSpc>
              <a:spcPct val="90000"/>
            </a:lnSpc>
            <a:spcBef>
              <a:spcPct val="0"/>
            </a:spcBef>
            <a:spcAft>
              <a:spcPct val="35000"/>
            </a:spcAft>
            <a:buNone/>
          </a:pPr>
          <a:r>
            <a:rPr lang="en-US" sz="4000" b="1" kern="1200" dirty="0"/>
            <a:t>Managers are faced with decisions when a problem occurs or when an opportunity arises.</a:t>
          </a:r>
          <a:endParaRPr lang="ar-SA" sz="4000" kern="1200" dirty="0"/>
        </a:p>
      </dsp:txBody>
      <dsp:txXfrm>
        <a:off x="84966" y="1390367"/>
        <a:ext cx="10345668" cy="1570603"/>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50D82D4-22DF-403E-8AA0-69C33480B991}">
      <dsp:nvSpPr>
        <dsp:cNvPr id="0" name=""/>
        <dsp:cNvSpPr/>
      </dsp:nvSpPr>
      <dsp:spPr>
        <a:xfrm>
          <a:off x="0" y="506528"/>
          <a:ext cx="10515600" cy="831600"/>
        </a:xfrm>
        <a:prstGeom prst="rect">
          <a:avLst/>
        </a:prstGeom>
        <a:solidFill>
          <a:schemeClr val="lt1">
            <a:alpha val="90000"/>
            <a:hueOff val="0"/>
            <a:satOff val="0"/>
            <a:lumOff val="0"/>
            <a:alphaOff val="0"/>
          </a:schemeClr>
        </a:solidFill>
        <a:ln w="6350" cap="flat" cmpd="sng" algn="ctr">
          <a:solidFill>
            <a:schemeClr val="accent2">
              <a:hueOff val="0"/>
              <a:satOff val="0"/>
              <a:lumOff val="0"/>
              <a:alphaOff val="0"/>
            </a:schemeClr>
          </a:solidFill>
          <a:prstDash val="solid"/>
          <a:miter lim="800000"/>
        </a:ln>
        <a:effectLst/>
        <a:scene3d>
          <a:camera prst="orthographicFront"/>
          <a:lightRig rig="chilly" dir="t"/>
        </a:scene3d>
        <a:sp3d z="12700" extrusionH="1700" prstMaterial="dkEdge">
          <a:bevelT w="25400" h="6350" prst="softRound"/>
          <a:bevelB w="0" h="0" prst="convex"/>
        </a:sp3d>
      </dsp:spPr>
      <dsp:style>
        <a:lnRef idx="1">
          <a:scrgbClr r="0" g="0" b="0"/>
        </a:lnRef>
        <a:fillRef idx="1">
          <a:scrgbClr r="0" g="0" b="0"/>
        </a:fillRef>
        <a:effectRef idx="0">
          <a:scrgbClr r="0" g="0" b="0"/>
        </a:effectRef>
        <a:fontRef idx="minor"/>
      </dsp:style>
    </dsp:sp>
    <dsp:sp modelId="{3D373C5C-CCA2-4371-A845-1ED331ACC90B}">
      <dsp:nvSpPr>
        <dsp:cNvPr id="0" name=""/>
        <dsp:cNvSpPr/>
      </dsp:nvSpPr>
      <dsp:spPr>
        <a:xfrm>
          <a:off x="497645" y="306572"/>
          <a:ext cx="7360920" cy="974160"/>
        </a:xfrm>
        <a:prstGeom prst="roundRect">
          <a:avLst/>
        </a:prstGeom>
        <a:solidFill>
          <a:schemeClr val="accent2">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278225" tIns="0" rIns="278225" bIns="0" numCol="1" spcCol="1270" anchor="ctr" anchorCtr="0">
          <a:noAutofit/>
        </a:bodyPr>
        <a:lstStyle/>
        <a:p>
          <a:pPr marL="0" lvl="0" indent="0" algn="l" defTabSz="1244600" rtl="0">
            <a:lnSpc>
              <a:spcPct val="90000"/>
            </a:lnSpc>
            <a:spcBef>
              <a:spcPct val="0"/>
            </a:spcBef>
            <a:spcAft>
              <a:spcPct val="35000"/>
            </a:spcAft>
            <a:buNone/>
          </a:pPr>
          <a:r>
            <a:rPr lang="en-US" sz="2800" b="1" i="0" kern="1200">
              <a:solidFill>
                <a:schemeClr val="tx1"/>
              </a:solidFill>
            </a:rPr>
            <a:t>What are the ethical and social implications of my decision?</a:t>
          </a:r>
          <a:endParaRPr lang="ar-SA" sz="2800" i="0" kern="1200" dirty="0">
            <a:solidFill>
              <a:schemeClr val="tx1"/>
            </a:solidFill>
          </a:endParaRPr>
        </a:p>
      </dsp:txBody>
      <dsp:txXfrm>
        <a:off x="545200" y="354127"/>
        <a:ext cx="7265810" cy="879050"/>
      </dsp:txXfrm>
    </dsp:sp>
    <dsp:sp modelId="{E4EFC523-1B5E-4FEA-AB26-21D6A6CEB348}">
      <dsp:nvSpPr>
        <dsp:cNvPr id="0" name=""/>
        <dsp:cNvSpPr/>
      </dsp:nvSpPr>
      <dsp:spPr>
        <a:xfrm>
          <a:off x="0" y="2003409"/>
          <a:ext cx="10515600" cy="831600"/>
        </a:xfrm>
        <a:prstGeom prst="rect">
          <a:avLst/>
        </a:prstGeom>
        <a:solidFill>
          <a:schemeClr val="lt1">
            <a:alpha val="90000"/>
            <a:hueOff val="0"/>
            <a:satOff val="0"/>
            <a:lumOff val="0"/>
            <a:alphaOff val="0"/>
          </a:schemeClr>
        </a:solidFill>
        <a:ln w="6350" cap="flat" cmpd="sng" algn="ctr">
          <a:solidFill>
            <a:schemeClr val="accent3">
              <a:hueOff val="0"/>
              <a:satOff val="0"/>
              <a:lumOff val="0"/>
              <a:alphaOff val="0"/>
            </a:schemeClr>
          </a:solidFill>
          <a:prstDash val="solid"/>
          <a:miter lim="800000"/>
        </a:ln>
        <a:effectLst/>
        <a:scene3d>
          <a:camera prst="orthographicFront"/>
          <a:lightRig rig="chilly" dir="t"/>
        </a:scene3d>
        <a:sp3d z="12700" extrusionH="1700" prstMaterial="dkEdge">
          <a:bevelT w="25400" h="6350" prst="softRound"/>
          <a:bevelB w="0" h="0" prst="convex"/>
        </a:sp3d>
      </dsp:spPr>
      <dsp:style>
        <a:lnRef idx="1">
          <a:scrgbClr r="0" g="0" b="0"/>
        </a:lnRef>
        <a:fillRef idx="1">
          <a:scrgbClr r="0" g="0" b="0"/>
        </a:fillRef>
        <a:effectRef idx="0">
          <a:scrgbClr r="0" g="0" b="0"/>
        </a:effectRef>
        <a:fontRef idx="minor"/>
      </dsp:style>
    </dsp:sp>
    <dsp:sp modelId="{5FD6E793-83E6-4301-B642-5FD12F5AAAA1}">
      <dsp:nvSpPr>
        <dsp:cNvPr id="0" name=""/>
        <dsp:cNvSpPr/>
      </dsp:nvSpPr>
      <dsp:spPr>
        <a:xfrm>
          <a:off x="525780" y="1603370"/>
          <a:ext cx="7360920" cy="974160"/>
        </a:xfrm>
        <a:prstGeom prst="roundRect">
          <a:avLst/>
        </a:prstGeom>
        <a:solidFill>
          <a:schemeClr val="accent3">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278225" tIns="0" rIns="278225" bIns="0" numCol="1" spcCol="1270" anchor="ctr" anchorCtr="0">
          <a:noAutofit/>
        </a:bodyPr>
        <a:lstStyle/>
        <a:p>
          <a:pPr marL="0" lvl="0" indent="0" algn="l" defTabSz="1244600" rtl="0">
            <a:lnSpc>
              <a:spcPct val="90000"/>
            </a:lnSpc>
            <a:spcBef>
              <a:spcPct val="0"/>
            </a:spcBef>
            <a:spcAft>
              <a:spcPct val="35000"/>
            </a:spcAft>
            <a:buNone/>
          </a:pPr>
          <a:r>
            <a:rPr lang="en-US" sz="2800" b="1" i="0" kern="1200" dirty="0">
              <a:solidFill>
                <a:schemeClr val="tx1"/>
              </a:solidFill>
            </a:rPr>
            <a:t>How will the decision affect the personal lives of my employees?</a:t>
          </a:r>
          <a:endParaRPr lang="ar-SA" sz="2800" i="0" kern="1200" dirty="0">
            <a:solidFill>
              <a:schemeClr val="tx1"/>
            </a:solidFill>
          </a:endParaRPr>
        </a:p>
      </dsp:txBody>
      <dsp:txXfrm>
        <a:off x="573335" y="1650925"/>
        <a:ext cx="7265810" cy="879050"/>
      </dsp:txXfrm>
    </dsp:sp>
    <dsp:sp modelId="{89A3DD43-810E-442A-A24C-4A31D25C3D9F}">
      <dsp:nvSpPr>
        <dsp:cNvPr id="0" name=""/>
        <dsp:cNvSpPr/>
      </dsp:nvSpPr>
      <dsp:spPr>
        <a:xfrm>
          <a:off x="0" y="3500289"/>
          <a:ext cx="10515600" cy="831600"/>
        </a:xfrm>
        <a:prstGeom prst="rect">
          <a:avLst/>
        </a:prstGeom>
        <a:solidFill>
          <a:schemeClr val="lt1">
            <a:alpha val="90000"/>
            <a:hueOff val="0"/>
            <a:satOff val="0"/>
            <a:lumOff val="0"/>
            <a:alphaOff val="0"/>
          </a:schemeClr>
        </a:solidFill>
        <a:ln w="6350" cap="flat" cmpd="sng" algn="ctr">
          <a:solidFill>
            <a:schemeClr val="accent4">
              <a:hueOff val="0"/>
              <a:satOff val="0"/>
              <a:lumOff val="0"/>
              <a:alphaOff val="0"/>
            </a:schemeClr>
          </a:solidFill>
          <a:prstDash val="solid"/>
          <a:miter lim="800000"/>
        </a:ln>
        <a:effectLst/>
        <a:scene3d>
          <a:camera prst="orthographicFront"/>
          <a:lightRig rig="chilly" dir="t"/>
        </a:scene3d>
        <a:sp3d z="12700" extrusionH="1700" prstMaterial="dkEdge">
          <a:bevelT w="25400" h="6350" prst="softRound"/>
          <a:bevelB w="0" h="0" prst="convex"/>
        </a:sp3d>
      </dsp:spPr>
      <dsp:style>
        <a:lnRef idx="1">
          <a:scrgbClr r="0" g="0" b="0"/>
        </a:lnRef>
        <a:fillRef idx="1">
          <a:scrgbClr r="0" g="0" b="0"/>
        </a:fillRef>
        <a:effectRef idx="0">
          <a:scrgbClr r="0" g="0" b="0"/>
        </a:effectRef>
        <a:fontRef idx="minor"/>
      </dsp:style>
    </dsp:sp>
    <dsp:sp modelId="{DA40EBC6-ED85-47F5-A2E3-D0006562F952}">
      <dsp:nvSpPr>
        <dsp:cNvPr id="0" name=""/>
        <dsp:cNvSpPr/>
      </dsp:nvSpPr>
      <dsp:spPr>
        <a:xfrm>
          <a:off x="525780" y="3013209"/>
          <a:ext cx="7360920" cy="974160"/>
        </a:xfrm>
        <a:prstGeom prst="roundRect">
          <a:avLst/>
        </a:prstGeom>
        <a:solidFill>
          <a:schemeClr val="accent4">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278225" tIns="0" rIns="278225" bIns="0" numCol="1" spcCol="1270" anchor="ctr" anchorCtr="0">
          <a:noAutofit/>
        </a:bodyPr>
        <a:lstStyle/>
        <a:p>
          <a:pPr marL="0" lvl="0" indent="0" algn="l" defTabSz="1244600" rtl="0">
            <a:lnSpc>
              <a:spcPct val="90000"/>
            </a:lnSpc>
            <a:spcBef>
              <a:spcPct val="0"/>
            </a:spcBef>
            <a:spcAft>
              <a:spcPct val="35000"/>
            </a:spcAft>
            <a:buNone/>
          </a:pPr>
          <a:r>
            <a:rPr lang="en-US" sz="2800" b="1" i="0" kern="1200">
              <a:solidFill>
                <a:schemeClr val="tx1"/>
              </a:solidFill>
            </a:rPr>
            <a:t>How do I balance economic and social considerations?</a:t>
          </a:r>
          <a:endParaRPr lang="ar-SA" sz="2800" i="0" kern="1200" dirty="0">
            <a:solidFill>
              <a:schemeClr val="tx1"/>
            </a:solidFill>
          </a:endParaRPr>
        </a:p>
      </dsp:txBody>
      <dsp:txXfrm>
        <a:off x="573335" y="3060764"/>
        <a:ext cx="7265810" cy="879050"/>
      </dsp:txXfrm>
    </dsp:sp>
  </dsp:spTree>
</dsp:drawing>
</file>

<file path=ppt/diagrams/layout1.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3.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5">
  <dgm:title val=""/>
  <dgm:desc val=""/>
  <dgm:catLst>
    <dgm:cat type="3D" pri="11500"/>
  </dgm:catLst>
  <dgm:scene3d>
    <a:camera prst="isometricOffAxis2Left" zoom="95000"/>
    <a:lightRig rig="flat" dir="t"/>
  </dgm:scene3d>
  <dgm:styleLbl name="node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extrusionH="381000" contourW="38100" prstMaterial="matte">
      <a:contourClr>
        <a:schemeClr val="lt1"/>
      </a:contourClr>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z="5715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381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52400" extrusionH="1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z="-38100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extrusionH="381000" prstMaterial="matte"/>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z="-400500" extrusionH="63500" prstMaterial="matte"/>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z="57150" extrusionH="12700" prstMaterial="flat">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extrusionH="12700" prstMaterial="flat">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dgm:scene3d>
    <dgm:sp3d z="-63500" extrusionH="63500" prstMaterial="matte"/>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dgm:style>
  </dgm:styleLbl>
  <dgm:styleLbl name="bgAccFollowNode1">
    <dgm:scene3d>
      <a:camera prst="orthographicFront"/>
      <a:lightRig rig="threePt" dir="t"/>
    </dgm:scene3d>
    <dgm:sp3d z="-400500" extrusionH="63500" contourW="12700" prstMaterial="matte">
      <a:contourClr>
        <a:schemeClr val="lt1"/>
      </a:contourClr>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40050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trBgShp">
    <dgm:scene3d>
      <a:camera prst="orthographicFront"/>
      <a:lightRig rig="threePt" dir="t"/>
    </dgm:scene3d>
    <dgm:sp3d z="-4005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715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4">
  <dgm:title val=""/>
  <dgm:desc val=""/>
  <dgm:catLst>
    <dgm:cat type="3D" pri="11400"/>
  </dgm:catLst>
  <dgm:scene3d>
    <a:camera prst="orthographicFront"/>
    <a:lightRig rig="threePt" dir="t"/>
  </dgm:scene3d>
  <dgm:styleLbl name="node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chilly" dir="t"/>
    </dgm:scene3d>
    <dgm:sp3d prstMaterial="translucentPowder">
      <a:bevelT w="127000" h="25400" prst="softRound"/>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chilly" dir="t"/>
    </dgm:scene3d>
    <dgm:sp3d z="12700" extrusionH="12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alignImgPlac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bgImgPlace1">
    <dgm:scene3d>
      <a:camera prst="orthographicFront"/>
      <a:lightRig rig="chilly" dir="t"/>
    </dgm:scene3d>
    <dgm:sp3d z="-257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chilly" dir="t"/>
    </dgm:scene3d>
    <dgm:sp3d z="-70000" extrusionH="1700" prstMaterial="translucentPowder">
      <a:bevelT w="25400" h="6350" prst="softRound"/>
      <a:bevelB w="0" h="0" prst="convex"/>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bgSibTrans2D1">
    <dgm:scene3d>
      <a:camera prst="orthographicFront"/>
      <a:lightRig rig="chilly" dir="t"/>
    </dgm:scene3d>
    <dgm:sp3d z="-25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sibTrans1D1">
    <dgm:scene3d>
      <a:camera prst="orthographicFront"/>
      <a:lightRig rig="chilly"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chilly"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2">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3">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4">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1D1">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con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1">
    <dgm:scene3d>
      <a:camera prst="orthographicFront"/>
      <a:lightRig rig="chilly" dir="t"/>
    </dgm:scene3d>
    <dgm:sp3d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trAlignAcc1">
    <dgm:scene3d>
      <a:camera prst="orthographicFront"/>
      <a:lightRig rig="chilly" dir="t"/>
    </dgm:scene3d>
    <dgm:sp3d prstMaterial="dkEdge">
      <a:bevelT w="127000" h="25400"/>
    </dgm:sp3d>
    <dgm:txPr/>
    <dgm:style>
      <a:lnRef idx="1">
        <a:scrgbClr r="0" g="0" b="0"/>
      </a:lnRef>
      <a:fillRef idx="1">
        <a:scrgbClr r="0" g="0" b="0"/>
      </a:fillRef>
      <a:effectRef idx="0">
        <a:scrgbClr r="0" g="0" b="0"/>
      </a:effectRef>
      <a:fontRef idx="minor">
        <a:schemeClr val="lt1"/>
      </a:fontRef>
    </dgm:style>
  </dgm:styleLbl>
  <dgm:styleLbl name="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AlignAcc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0">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2">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3">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4">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dkBgShp">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trBgShp">
    <dgm:scene3d>
      <a:camera prst="orthographicFront"/>
      <a:lightRig rig="chilly"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C2CB595-61B7-4BCB-AC4A-BB8639E70C64}" type="datetimeFigureOut">
              <a:rPr lang="en-US" smtClean="0"/>
              <a:t>7/11/2024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B0FA51A-B6E6-42DD-A092-62F4C4278D48}" type="slidenum">
              <a:rPr lang="en-US" smtClean="0"/>
              <a:t>‹#›</a:t>
            </a:fld>
            <a:endParaRPr lang="en-US"/>
          </a:p>
        </p:txBody>
      </p:sp>
    </p:spTree>
    <p:extLst>
      <p:ext uri="{BB962C8B-B14F-4D97-AF65-F5344CB8AC3E}">
        <p14:creationId xmlns:p14="http://schemas.microsoft.com/office/powerpoint/2010/main" val="302584426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E84D82-F960-3E97-07C5-306AEAA02B2D}"/>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ED603ADA-3540-9355-B8B4-DC2C12C965D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6DA2A351-F790-AFE2-C1F3-D2D436315CEA}"/>
              </a:ext>
            </a:extLst>
          </p:cNvPr>
          <p:cNvSpPr>
            <a:spLocks noGrp="1"/>
          </p:cNvSpPr>
          <p:nvPr>
            <p:ph type="dt" sz="half" idx="10"/>
          </p:nvPr>
        </p:nvSpPr>
        <p:spPr/>
        <p:txBody>
          <a:bodyPr/>
          <a:lstStyle/>
          <a:p>
            <a:fld id="{A4A047D2-C530-429C-BB05-F084561562E2}" type="datetimeFigureOut">
              <a:rPr lang="en-US" smtClean="0"/>
              <a:t>7/11/2024</a:t>
            </a:fld>
            <a:endParaRPr lang="en-US"/>
          </a:p>
        </p:txBody>
      </p:sp>
      <p:sp>
        <p:nvSpPr>
          <p:cNvPr id="5" name="Footer Placeholder 4">
            <a:extLst>
              <a:ext uri="{FF2B5EF4-FFF2-40B4-BE49-F238E27FC236}">
                <a16:creationId xmlns:a16="http://schemas.microsoft.com/office/drawing/2014/main" id="{98954D24-C6DF-006A-3C2B-459D900162B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463D953-FE0D-58C6-71F4-77A1BB1920F3}"/>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35694181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E8B343-69CA-1B62-CA5E-FDB7C3F0AA1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33D54576-0EC4-619B-F1B9-206233DA151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42B5DE5-D34B-8B9D-18D9-6D169F8FC4A6}"/>
              </a:ext>
            </a:extLst>
          </p:cNvPr>
          <p:cNvSpPr>
            <a:spLocks noGrp="1"/>
          </p:cNvSpPr>
          <p:nvPr>
            <p:ph type="dt" sz="half" idx="10"/>
          </p:nvPr>
        </p:nvSpPr>
        <p:spPr/>
        <p:txBody>
          <a:bodyPr/>
          <a:lstStyle/>
          <a:p>
            <a:fld id="{A4A047D2-C530-429C-BB05-F084561562E2}" type="datetimeFigureOut">
              <a:rPr lang="en-US" smtClean="0"/>
              <a:t>7/11/2024</a:t>
            </a:fld>
            <a:endParaRPr lang="en-US"/>
          </a:p>
        </p:txBody>
      </p:sp>
      <p:sp>
        <p:nvSpPr>
          <p:cNvPr id="5" name="Footer Placeholder 4">
            <a:extLst>
              <a:ext uri="{FF2B5EF4-FFF2-40B4-BE49-F238E27FC236}">
                <a16:creationId xmlns:a16="http://schemas.microsoft.com/office/drawing/2014/main" id="{16FA3289-4D43-EB9D-F1A9-E67FAF4DBF7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EAA0E1E-56D1-079B-7D77-A4C7D066DA00}"/>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11007406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496901-2BAD-8019-48AF-2293235B93F6}"/>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DBEF1656-994C-C53D-3029-A78501CB8B0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72339621-D171-2606-E120-048201DFF15B}"/>
              </a:ext>
            </a:extLst>
          </p:cNvPr>
          <p:cNvSpPr>
            <a:spLocks noGrp="1"/>
          </p:cNvSpPr>
          <p:nvPr>
            <p:ph type="dt" sz="half" idx="10"/>
          </p:nvPr>
        </p:nvSpPr>
        <p:spPr/>
        <p:txBody>
          <a:bodyPr/>
          <a:lstStyle/>
          <a:p>
            <a:fld id="{A4A047D2-C530-429C-BB05-F084561562E2}" type="datetimeFigureOut">
              <a:rPr lang="en-US" smtClean="0"/>
              <a:t>7/11/2024</a:t>
            </a:fld>
            <a:endParaRPr lang="en-US"/>
          </a:p>
        </p:txBody>
      </p:sp>
      <p:sp>
        <p:nvSpPr>
          <p:cNvPr id="5" name="Footer Placeholder 4">
            <a:extLst>
              <a:ext uri="{FF2B5EF4-FFF2-40B4-BE49-F238E27FC236}">
                <a16:creationId xmlns:a16="http://schemas.microsoft.com/office/drawing/2014/main" id="{91AE8674-2AB1-AE93-BD35-948E2C98CDC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A333BF9-D53F-9EA5-7C0D-65F4425955C7}"/>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314856439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CF7B1D-1F47-D7C1-5CC1-0EA9E6B59F9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04C15FD-DA4D-E01D-6921-938C27BB5222}"/>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9BE5FB1B-F0B6-476A-2847-26D177E9E21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FEDF7CBA-1459-5542-05F4-90EBEF234354}"/>
              </a:ext>
            </a:extLst>
          </p:cNvPr>
          <p:cNvSpPr>
            <a:spLocks noGrp="1"/>
          </p:cNvSpPr>
          <p:nvPr>
            <p:ph type="dt" sz="half" idx="10"/>
          </p:nvPr>
        </p:nvSpPr>
        <p:spPr/>
        <p:txBody>
          <a:bodyPr/>
          <a:lstStyle/>
          <a:p>
            <a:fld id="{A4A047D2-C530-429C-BB05-F084561562E2}" type="datetimeFigureOut">
              <a:rPr lang="en-US" smtClean="0"/>
              <a:t>7/11/2024</a:t>
            </a:fld>
            <a:endParaRPr lang="en-US"/>
          </a:p>
        </p:txBody>
      </p:sp>
      <p:sp>
        <p:nvSpPr>
          <p:cNvPr id="6" name="Footer Placeholder 5">
            <a:extLst>
              <a:ext uri="{FF2B5EF4-FFF2-40B4-BE49-F238E27FC236}">
                <a16:creationId xmlns:a16="http://schemas.microsoft.com/office/drawing/2014/main" id="{A825DFF7-BF45-4F9B-C19C-1A39768E85F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38FE643-554D-A0C4-DBD8-FCDAD79F6030}"/>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22328526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74441E-663B-BE2B-42BE-E446FD5E8AA0}"/>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ACA40390-4169-E787-FC64-ED815D6FAC0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0AD565E3-F9B2-3C1B-8B83-FFB5107FA7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EB4D1749-AB0D-836F-51B2-9DF2A308001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CB8BAB0-8666-6B37-7D7E-08C4865E260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69F53409-22FC-36B4-F361-AC07535F39BA}"/>
              </a:ext>
            </a:extLst>
          </p:cNvPr>
          <p:cNvSpPr>
            <a:spLocks noGrp="1"/>
          </p:cNvSpPr>
          <p:nvPr>
            <p:ph type="dt" sz="half" idx="10"/>
          </p:nvPr>
        </p:nvSpPr>
        <p:spPr/>
        <p:txBody>
          <a:bodyPr/>
          <a:lstStyle/>
          <a:p>
            <a:fld id="{A4A047D2-C530-429C-BB05-F084561562E2}" type="datetimeFigureOut">
              <a:rPr lang="en-US" smtClean="0"/>
              <a:t>7/11/2024</a:t>
            </a:fld>
            <a:endParaRPr lang="en-US"/>
          </a:p>
        </p:txBody>
      </p:sp>
      <p:sp>
        <p:nvSpPr>
          <p:cNvPr id="8" name="Footer Placeholder 7">
            <a:extLst>
              <a:ext uri="{FF2B5EF4-FFF2-40B4-BE49-F238E27FC236}">
                <a16:creationId xmlns:a16="http://schemas.microsoft.com/office/drawing/2014/main" id="{97FFD473-0E88-AE86-603D-4C704BE192DE}"/>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1472FBFB-48E0-314D-D6F7-985DBA962B66}"/>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3217981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264B0A-54E4-F603-626F-63E81650BAB6}"/>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DB7F81D5-8C62-5290-A4D9-2200A9007120}"/>
              </a:ext>
            </a:extLst>
          </p:cNvPr>
          <p:cNvSpPr>
            <a:spLocks noGrp="1"/>
          </p:cNvSpPr>
          <p:nvPr>
            <p:ph type="dt" sz="half" idx="10"/>
          </p:nvPr>
        </p:nvSpPr>
        <p:spPr/>
        <p:txBody>
          <a:bodyPr/>
          <a:lstStyle/>
          <a:p>
            <a:fld id="{A4A047D2-C530-429C-BB05-F084561562E2}" type="datetimeFigureOut">
              <a:rPr lang="en-US" smtClean="0"/>
              <a:t>7/11/2024</a:t>
            </a:fld>
            <a:endParaRPr lang="en-US"/>
          </a:p>
        </p:txBody>
      </p:sp>
      <p:sp>
        <p:nvSpPr>
          <p:cNvPr id="4" name="Footer Placeholder 3">
            <a:extLst>
              <a:ext uri="{FF2B5EF4-FFF2-40B4-BE49-F238E27FC236}">
                <a16:creationId xmlns:a16="http://schemas.microsoft.com/office/drawing/2014/main" id="{B942A1C0-8A4E-D28C-EEAB-CDAB7177F8F3}"/>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B15F6319-8735-14E7-0AFF-F31C7A693532}"/>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3017878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2A637D1-2C08-DBFD-FDB6-F6336507E33F}"/>
              </a:ext>
            </a:extLst>
          </p:cNvPr>
          <p:cNvSpPr>
            <a:spLocks noGrp="1"/>
          </p:cNvSpPr>
          <p:nvPr>
            <p:ph type="dt" sz="half" idx="10"/>
          </p:nvPr>
        </p:nvSpPr>
        <p:spPr/>
        <p:txBody>
          <a:bodyPr/>
          <a:lstStyle/>
          <a:p>
            <a:fld id="{A4A047D2-C530-429C-BB05-F084561562E2}" type="datetimeFigureOut">
              <a:rPr lang="en-US" smtClean="0"/>
              <a:t>7/11/2024</a:t>
            </a:fld>
            <a:endParaRPr lang="en-US"/>
          </a:p>
        </p:txBody>
      </p:sp>
      <p:sp>
        <p:nvSpPr>
          <p:cNvPr id="3" name="Footer Placeholder 2">
            <a:extLst>
              <a:ext uri="{FF2B5EF4-FFF2-40B4-BE49-F238E27FC236}">
                <a16:creationId xmlns:a16="http://schemas.microsoft.com/office/drawing/2014/main" id="{6197C3DD-754F-FD52-8315-BFA59F68034E}"/>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109FD957-0C18-6C39-70D3-95BEB5F9E307}"/>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39793790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241A13-F86F-EE70-152A-5B1F4A25BBE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FFB32E41-70A3-B2FA-556D-B7817252965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EF5E68B9-A52D-9A6B-E270-288CFD9BAF9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D2240FB-9D88-BFD4-FCF8-06A74E539BF2}"/>
              </a:ext>
            </a:extLst>
          </p:cNvPr>
          <p:cNvSpPr>
            <a:spLocks noGrp="1"/>
          </p:cNvSpPr>
          <p:nvPr>
            <p:ph type="dt" sz="half" idx="10"/>
          </p:nvPr>
        </p:nvSpPr>
        <p:spPr/>
        <p:txBody>
          <a:bodyPr/>
          <a:lstStyle/>
          <a:p>
            <a:fld id="{A4A047D2-C530-429C-BB05-F084561562E2}" type="datetimeFigureOut">
              <a:rPr lang="en-US" smtClean="0"/>
              <a:t>7/11/2024</a:t>
            </a:fld>
            <a:endParaRPr lang="en-US"/>
          </a:p>
        </p:txBody>
      </p:sp>
      <p:sp>
        <p:nvSpPr>
          <p:cNvPr id="6" name="Footer Placeholder 5">
            <a:extLst>
              <a:ext uri="{FF2B5EF4-FFF2-40B4-BE49-F238E27FC236}">
                <a16:creationId xmlns:a16="http://schemas.microsoft.com/office/drawing/2014/main" id="{9CA0940A-8F8E-CE2A-06B4-347D2BCFE63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3DFF0F0-4E54-0E18-6166-590C6622EF1B}"/>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135149489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CBECCD-B981-8234-3DAB-34EC7D63716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FE9F9221-8AB6-D425-BC74-7CFB826DCBF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96982750-D949-87F6-114B-2B6F8C3A2B4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87C9048-DB48-BBFC-605A-13AC8C321FD7}"/>
              </a:ext>
            </a:extLst>
          </p:cNvPr>
          <p:cNvSpPr>
            <a:spLocks noGrp="1"/>
          </p:cNvSpPr>
          <p:nvPr>
            <p:ph type="dt" sz="half" idx="10"/>
          </p:nvPr>
        </p:nvSpPr>
        <p:spPr/>
        <p:txBody>
          <a:bodyPr/>
          <a:lstStyle/>
          <a:p>
            <a:fld id="{A4A047D2-C530-429C-BB05-F084561562E2}" type="datetimeFigureOut">
              <a:rPr lang="en-US" smtClean="0"/>
              <a:t>7/11/2024</a:t>
            </a:fld>
            <a:endParaRPr lang="en-US"/>
          </a:p>
        </p:txBody>
      </p:sp>
      <p:sp>
        <p:nvSpPr>
          <p:cNvPr id="6" name="Footer Placeholder 5">
            <a:extLst>
              <a:ext uri="{FF2B5EF4-FFF2-40B4-BE49-F238E27FC236}">
                <a16:creationId xmlns:a16="http://schemas.microsoft.com/office/drawing/2014/main" id="{AE1D93C9-54DF-B76D-6B6B-703088430E1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AF0B996-1C2A-1515-3341-DEAEA28392FF}"/>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33861648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A7F832-FB4D-11CC-25BD-541ABF289403}"/>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0271CECE-EA3B-8CF8-434E-B91CDD7316A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D05928E-A0A2-FC81-A230-3D222A3ACF18}"/>
              </a:ext>
            </a:extLst>
          </p:cNvPr>
          <p:cNvSpPr>
            <a:spLocks noGrp="1"/>
          </p:cNvSpPr>
          <p:nvPr>
            <p:ph type="dt" sz="half" idx="10"/>
          </p:nvPr>
        </p:nvSpPr>
        <p:spPr/>
        <p:txBody>
          <a:bodyPr/>
          <a:lstStyle/>
          <a:p>
            <a:fld id="{A4A047D2-C530-429C-BB05-F084561562E2}" type="datetimeFigureOut">
              <a:rPr lang="en-US" smtClean="0"/>
              <a:t>7/11/2024</a:t>
            </a:fld>
            <a:endParaRPr lang="en-US"/>
          </a:p>
        </p:txBody>
      </p:sp>
      <p:sp>
        <p:nvSpPr>
          <p:cNvPr id="5" name="Footer Placeholder 4">
            <a:extLst>
              <a:ext uri="{FF2B5EF4-FFF2-40B4-BE49-F238E27FC236}">
                <a16:creationId xmlns:a16="http://schemas.microsoft.com/office/drawing/2014/main" id="{13D8D4CF-440C-D1BB-CBD8-8DB3121EEFC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7C9AC52-4F74-E89E-730B-429948F5BBCC}"/>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1023605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E9C9BCB-4022-6BB4-111F-E3168A80B6C6}"/>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8F5C04E1-80B8-D4C2-C54C-9396B41C07C9}"/>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4948584-73D2-7453-5242-90D1C121E27A}"/>
              </a:ext>
            </a:extLst>
          </p:cNvPr>
          <p:cNvSpPr>
            <a:spLocks noGrp="1"/>
          </p:cNvSpPr>
          <p:nvPr>
            <p:ph type="dt" sz="half" idx="10"/>
          </p:nvPr>
        </p:nvSpPr>
        <p:spPr/>
        <p:txBody>
          <a:bodyPr/>
          <a:lstStyle/>
          <a:p>
            <a:fld id="{A4A047D2-C530-429C-BB05-F084561562E2}" type="datetimeFigureOut">
              <a:rPr lang="en-US" smtClean="0"/>
              <a:t>7/11/2024</a:t>
            </a:fld>
            <a:endParaRPr lang="en-US"/>
          </a:p>
        </p:txBody>
      </p:sp>
      <p:sp>
        <p:nvSpPr>
          <p:cNvPr id="5" name="Footer Placeholder 4">
            <a:extLst>
              <a:ext uri="{FF2B5EF4-FFF2-40B4-BE49-F238E27FC236}">
                <a16:creationId xmlns:a16="http://schemas.microsoft.com/office/drawing/2014/main" id="{0EA13365-D502-8E13-A224-63364CEB07D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8DB67AF-BF6F-328E-90BD-8C5961465664}"/>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403313674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8170483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1521621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6723834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457223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BD65BBA-B99D-D132-4620-1489248F49F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D60355AC-5B5A-8D7D-18F9-AF59F813E66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C3B10F9-8668-4E9C-9E8F-22AC8EDB8BD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4A047D2-C530-429C-BB05-F084561562E2}" type="datetimeFigureOut">
              <a:rPr lang="en-US" smtClean="0"/>
              <a:t>7/11/2024</a:t>
            </a:fld>
            <a:endParaRPr lang="en-US"/>
          </a:p>
        </p:txBody>
      </p:sp>
      <p:sp>
        <p:nvSpPr>
          <p:cNvPr id="5" name="Footer Placeholder 4">
            <a:extLst>
              <a:ext uri="{FF2B5EF4-FFF2-40B4-BE49-F238E27FC236}">
                <a16:creationId xmlns:a16="http://schemas.microsoft.com/office/drawing/2014/main" id="{35053FF1-8FFA-EE55-DFA8-198BD7B3F14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937AADA0-5DC2-9B8B-0BD5-968F91782CD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7184CE0-30A1-4356-8C4C-2BFDAB5F8835}" type="slidenum">
              <a:rPr lang="en-US" smtClean="0"/>
              <a:t>‹#›</a:t>
            </a:fld>
            <a:endParaRPr lang="en-US"/>
          </a:p>
        </p:txBody>
      </p:sp>
    </p:spTree>
    <p:extLst>
      <p:ext uri="{BB962C8B-B14F-4D97-AF65-F5344CB8AC3E}">
        <p14:creationId xmlns:p14="http://schemas.microsoft.com/office/powerpoint/2010/main" val="316808216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4"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3.png"/><Relationship Id="rId2" Type="http://schemas.openxmlformats.org/officeDocument/2006/relationships/diagramData" Target="../diagrams/data1.xml"/><Relationship Id="rId1" Type="http://schemas.openxmlformats.org/officeDocument/2006/relationships/slideLayout" Target="../slideLayouts/slideLayout15.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3.png"/><Relationship Id="rId1" Type="http://schemas.openxmlformats.org/officeDocument/2006/relationships/slideLayout" Target="../slideLayouts/slideLayout15.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3" Type="http://schemas.openxmlformats.org/officeDocument/2006/relationships/image" Target="../media/image12.jfif"/><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3.png"/><Relationship Id="rId1" Type="http://schemas.openxmlformats.org/officeDocument/2006/relationships/slideLayout" Target="../slideLayouts/slideLayout15.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4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eg"/><Relationship Id="rId1" Type="http://schemas.openxmlformats.org/officeDocument/2006/relationships/slideLayout" Target="../slideLayouts/slideLayout14.xml"/><Relationship Id="rId5" Type="http://schemas.openxmlformats.org/officeDocument/2006/relationships/image" Target="../media/image18.png"/><Relationship Id="rId4" Type="http://schemas.openxmlformats.org/officeDocument/2006/relationships/image" Target="../media/image1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Bothaina Mahmoud Fouad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998EB2DE-B590-7199-55D7-22A5E6610F3D}"/>
              </a:ext>
            </a:extLst>
          </p:cNvPr>
          <p:cNvSpPr txBox="1"/>
          <p:nvPr/>
        </p:nvSpPr>
        <p:spPr>
          <a:xfrm>
            <a:off x="6815513" y="4613039"/>
            <a:ext cx="3950954" cy="1384995"/>
          </a:xfrm>
          <a:prstGeom prst="rect">
            <a:avLst/>
          </a:prstGeom>
          <a:noFill/>
        </p:spPr>
        <p:txBody>
          <a:bodyPr wrap="none" rtlCol="0">
            <a:spAutoFit/>
          </a:bodyPr>
          <a:lstStyle/>
          <a:p>
            <a:pPr algn="ctr"/>
            <a:r>
              <a:rPr lang="en-US" sz="2800" b="1" dirty="0">
                <a:solidFill>
                  <a:srgbClr val="C00000"/>
                </a:solidFill>
              </a:rPr>
              <a:t>MGM111</a:t>
            </a:r>
          </a:p>
          <a:p>
            <a:pPr algn="ctr"/>
            <a:r>
              <a:rPr lang="en-US" sz="2800" b="1" dirty="0">
                <a:solidFill>
                  <a:srgbClr val="C00000"/>
                </a:solidFill>
              </a:rPr>
              <a:t>Principle of Management</a:t>
            </a:r>
          </a:p>
          <a:p>
            <a:pPr algn="ctr"/>
            <a:endParaRPr lang="en-US" sz="2800" b="1" dirty="0">
              <a:solidFill>
                <a:srgbClr val="C00000"/>
              </a:solidFill>
            </a:endParaRPr>
          </a:p>
        </p:txBody>
      </p:sp>
      <p:sp>
        <p:nvSpPr>
          <p:cNvPr id="8" name="TextBox 7">
            <a:extLst>
              <a:ext uri="{FF2B5EF4-FFF2-40B4-BE49-F238E27FC236}">
                <a16:creationId xmlns:a16="http://schemas.microsoft.com/office/drawing/2014/main" id="{4D0930C4-41F1-11B9-37B7-60F6FABE270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
        <p:nvSpPr>
          <p:cNvPr id="14" name="TextBox 13">
            <a:extLst>
              <a:ext uri="{FF2B5EF4-FFF2-40B4-BE49-F238E27FC236}">
                <a16:creationId xmlns:a16="http://schemas.microsoft.com/office/drawing/2014/main" id="{D98B4495-B9F8-D13F-3419-DC2D7FE24BA4}"/>
              </a:ext>
            </a:extLst>
          </p:cNvPr>
          <p:cNvSpPr txBox="1"/>
          <p:nvPr/>
        </p:nvSpPr>
        <p:spPr>
          <a:xfrm>
            <a:off x="6362319" y="2892988"/>
            <a:ext cx="5804612" cy="1754326"/>
          </a:xfrm>
          <a:prstGeom prst="rect">
            <a:avLst/>
          </a:prstGeom>
          <a:noFill/>
          <a:ln>
            <a:solidFill>
              <a:schemeClr val="accent1"/>
            </a:solidFill>
          </a:ln>
        </p:spPr>
        <p:txBody>
          <a:bodyPr wrap="square" rtlCol="0">
            <a:spAutoFit/>
          </a:bodyPr>
          <a:lstStyle>
            <a:defPPr>
              <a:defRPr lang="en-US"/>
            </a:defPPr>
            <a:lvl1pPr>
              <a:defRPr sz="4400" b="1">
                <a:solidFill>
                  <a:srgbClr val="00B0F0"/>
                </a:solidFill>
                <a:latin typeface="Times New Roman" panose="02020603050405020304" pitchFamily="18" charset="0"/>
                <a:cs typeface="Times New Roman" panose="02020603050405020304" pitchFamily="18" charset="0"/>
              </a:defRPr>
            </a:lvl1pPr>
          </a:lstStyle>
          <a:p>
            <a:pPr algn="ctr"/>
            <a:r>
              <a:rPr lang="en-US" sz="3600" dirty="0"/>
              <a:t>Time Management &amp;</a:t>
            </a:r>
            <a:r>
              <a:rPr lang="ar-EG" sz="3600" dirty="0"/>
              <a:t> </a:t>
            </a:r>
            <a:r>
              <a:rPr lang="en-US" sz="3600" dirty="0"/>
              <a:t> Decision Making</a:t>
            </a:r>
          </a:p>
          <a:p>
            <a:pPr algn="ctr"/>
            <a:r>
              <a:rPr lang="en-US" sz="3600" dirty="0"/>
              <a:t>Lecture 5</a:t>
            </a:r>
          </a:p>
        </p:txBody>
      </p:sp>
    </p:spTree>
  </p:cSld>
  <p:clrMapOvr>
    <a:masterClrMapping/>
  </p:clrMapOvr>
  <mc:AlternateContent xmlns:mc="http://schemas.openxmlformats.org/markup-compatibility/2006" xmlns:p14="http://schemas.microsoft.com/office/powerpoint/2010/main">
    <mc:Choice Requires="p14">
      <p:transition spd="slow" p14:dur="2000" advTm="41381"/>
    </mc:Choice>
    <mc:Fallback xmlns="">
      <p:transition spd="slow" advTm="41381"/>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55294" y="1723876"/>
            <a:ext cx="5784645"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341085" y="2259674"/>
            <a:ext cx="5300441" cy="954107"/>
          </a:xfrm>
          <a:prstGeom prst="rect">
            <a:avLst/>
          </a:prstGeom>
        </p:spPr>
        <p:txBody>
          <a:bodyPr wrap="square">
            <a:spAutoFit/>
          </a:bodyPr>
          <a:lstStyle/>
          <a:p>
            <a:pPr algn="just">
              <a:buSzPct val="90000"/>
              <a:buFont typeface="Wingdings" pitchFamily="2" charset="2"/>
              <a:buChar char="Ø"/>
            </a:pPr>
            <a:r>
              <a:rPr lang="en-US" sz="2800" b="1" dirty="0">
                <a:solidFill>
                  <a:srgbClr val="C00000"/>
                </a:solidFill>
              </a:rPr>
              <a:t> Time Management Concept</a:t>
            </a:r>
            <a:endParaRPr lang="ar-EG" sz="2800" b="1" dirty="0">
              <a:solidFill>
                <a:srgbClr val="C00000"/>
              </a:solidFill>
            </a:endParaRPr>
          </a:p>
          <a:p>
            <a:pPr algn="just">
              <a:buSzPct val="90000"/>
              <a:buFont typeface="Wingdings" pitchFamily="2" charset="2"/>
              <a:buChar char="Ø"/>
            </a:pPr>
            <a:r>
              <a:rPr lang="en-US" sz="2800" b="1" dirty="0">
                <a:solidFill>
                  <a:srgbClr val="C00000"/>
                </a:solidFill>
              </a:rPr>
              <a:t>Decision Making Process</a:t>
            </a:r>
          </a:p>
        </p:txBody>
      </p:sp>
      <p:sp>
        <p:nvSpPr>
          <p:cNvPr id="17" name="TextBox 16"/>
          <p:cNvSpPr txBox="1"/>
          <p:nvPr/>
        </p:nvSpPr>
        <p:spPr>
          <a:xfrm>
            <a:off x="6944248" y="3996751"/>
            <a:ext cx="4113898" cy="954107"/>
          </a:xfrm>
          <a:prstGeom prst="rect">
            <a:avLst/>
          </a:prstGeom>
          <a:noFill/>
        </p:spPr>
        <p:txBody>
          <a:bodyPr wrap="square" rtlCol="0">
            <a:spAutoFit/>
          </a:bodyPr>
          <a:lstStyle/>
          <a:p>
            <a:pPr algn="ctr"/>
            <a:r>
              <a:rPr lang="en-US" sz="2800" b="1" dirty="0">
                <a:solidFill>
                  <a:srgbClr val="00B0F0"/>
                </a:solidFill>
                <a:latin typeface="Alexandria" charset="0"/>
                <a:cs typeface="Alexandria" charset="0"/>
              </a:rPr>
              <a:t>Learning Outcomes of the Lecture</a:t>
            </a:r>
          </a:p>
        </p:txBody>
      </p:sp>
      <p:sp>
        <p:nvSpPr>
          <p:cNvPr id="18" name="Rectangle 17"/>
          <p:cNvSpPr/>
          <p:nvPr/>
        </p:nvSpPr>
        <p:spPr>
          <a:xfrm>
            <a:off x="5641526" y="3436931"/>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Picture Placeholder 8">
            <a:extLst>
              <a:ext uri="{FF2B5EF4-FFF2-40B4-BE49-F238E27FC236}">
                <a16:creationId xmlns:a16="http://schemas.microsoft.com/office/drawing/2014/main" id="{B54D0DBD-E63A-B421-D88D-65E974C14549}"/>
              </a:ext>
            </a:extLst>
          </p:cNvPr>
          <p:cNvSpPr>
            <a:spLocks noGrp="1"/>
          </p:cNvSpPr>
          <p:nvPr>
            <p:ph type="pic" sz="quarter" idx="10"/>
          </p:nvPr>
        </p:nvSpPr>
        <p:spPr/>
      </p:sp>
      <p:pic>
        <p:nvPicPr>
          <p:cNvPr id="1026" name="Picture 2" descr="14 Principles of Management by Henri Fayol | Simplilearn">
            <a:extLst>
              <a:ext uri="{FF2B5EF4-FFF2-40B4-BE49-F238E27FC236}">
                <a16:creationId xmlns:a16="http://schemas.microsoft.com/office/drawing/2014/main" id="{8507AEAF-82B8-EB7B-8051-A2B8DB35351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89444" y="941381"/>
            <a:ext cx="4968701" cy="24955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96725967"/>
      </p:ext>
    </p:extLst>
  </p:cSld>
  <p:clrMapOvr>
    <a:masterClrMapping/>
  </p:clrMapOvr>
  <p:transition spd="slow" advTm="33695">
    <p:comb/>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70822" y="1428065"/>
            <a:ext cx="5918623" cy="4414561"/>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0AC2650A-C51A-9ACB-723B-68D89C868D01}"/>
              </a:ext>
            </a:extLst>
          </p:cNvPr>
          <p:cNvSpPr/>
          <p:nvPr/>
        </p:nvSpPr>
        <p:spPr>
          <a:xfrm>
            <a:off x="284124" y="1846598"/>
            <a:ext cx="5244100" cy="4093428"/>
          </a:xfrm>
          <a:prstGeom prst="rect">
            <a:avLst/>
          </a:prstGeom>
        </p:spPr>
        <p:txBody>
          <a:bodyPr wrap="square">
            <a:spAutoFit/>
          </a:bodyPr>
          <a:lstStyle/>
          <a:p>
            <a:pPr marL="0" indent="0" algn="ctr">
              <a:buNone/>
            </a:pPr>
            <a:r>
              <a:rPr lang="en-US" sz="2000" b="1" dirty="0">
                <a:solidFill>
                  <a:schemeClr val="bg1"/>
                </a:solidFill>
              </a:rPr>
              <a:t>the ability to use one's time effectively or productively, especially at work.</a:t>
            </a:r>
          </a:p>
          <a:p>
            <a:pPr marL="0" indent="0" algn="ctr">
              <a:buNone/>
            </a:pPr>
            <a:endParaRPr lang="en-US" sz="2000" b="1" dirty="0">
              <a:solidFill>
                <a:schemeClr val="bg1"/>
              </a:solidFill>
            </a:endParaRPr>
          </a:p>
          <a:p>
            <a:pPr marL="0" indent="0" algn="ctr">
              <a:buNone/>
            </a:pPr>
            <a:endParaRPr lang="en-US" sz="2000" b="1" dirty="0">
              <a:solidFill>
                <a:schemeClr val="bg1"/>
              </a:solidFill>
            </a:endParaRPr>
          </a:p>
          <a:p>
            <a:pPr marL="0" indent="0" algn="ctr">
              <a:buNone/>
            </a:pPr>
            <a:r>
              <a:rPr lang="en-US" sz="2000" dirty="0">
                <a:solidFill>
                  <a:schemeClr val="bg1"/>
                </a:solidFill>
              </a:rPr>
              <a:t>is </a:t>
            </a:r>
            <a:r>
              <a:rPr lang="en-US" sz="2000" b="1" dirty="0">
                <a:solidFill>
                  <a:schemeClr val="bg1"/>
                </a:solidFill>
              </a:rPr>
              <a:t>a technique for using your time more effectively</a:t>
            </a:r>
            <a:r>
              <a:rPr lang="en-US" sz="2000" dirty="0">
                <a:solidFill>
                  <a:schemeClr val="bg1"/>
                </a:solidFill>
              </a:rPr>
              <a:t>. </a:t>
            </a:r>
          </a:p>
          <a:p>
            <a:pPr marL="0" indent="0" algn="ctr">
              <a:buNone/>
            </a:pPr>
            <a:endParaRPr lang="en-US" sz="2000" dirty="0">
              <a:solidFill>
                <a:schemeClr val="bg1"/>
              </a:solidFill>
            </a:endParaRPr>
          </a:p>
          <a:p>
            <a:pPr marL="0" indent="0" algn="ctr">
              <a:buNone/>
            </a:pPr>
            <a:endParaRPr lang="en-US" sz="2000" dirty="0">
              <a:solidFill>
                <a:schemeClr val="bg1"/>
              </a:solidFill>
            </a:endParaRPr>
          </a:p>
          <a:p>
            <a:pPr marL="0" indent="0" algn="ctr">
              <a:buNone/>
            </a:pPr>
            <a:r>
              <a:rPr lang="en-US" sz="2000" dirty="0">
                <a:solidFill>
                  <a:schemeClr val="bg1"/>
                </a:solidFill>
              </a:rPr>
              <a:t>Organize your professional and personal tasks based on how urgent and important they are, and take care of the most urgent and important first, followed by activities that are not urgent but still important</a:t>
            </a:r>
            <a:endParaRPr lang="en-US" sz="2000" b="1" dirty="0">
              <a:solidFill>
                <a:schemeClr val="bg1"/>
              </a:solidFill>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4" name="TextBox 3">
            <a:extLst>
              <a:ext uri="{FF2B5EF4-FFF2-40B4-BE49-F238E27FC236}">
                <a16:creationId xmlns:a16="http://schemas.microsoft.com/office/drawing/2014/main" id="{8E61EB05-79A7-ADDE-46ED-5AEEF4D04A14}"/>
              </a:ext>
            </a:extLst>
          </p:cNvPr>
          <p:cNvSpPr txBox="1"/>
          <p:nvPr/>
        </p:nvSpPr>
        <p:spPr>
          <a:xfrm>
            <a:off x="7123193" y="4493477"/>
            <a:ext cx="3934953" cy="523220"/>
          </a:xfrm>
          <a:prstGeom prst="rect">
            <a:avLst/>
          </a:prstGeom>
          <a:noFill/>
        </p:spPr>
        <p:txBody>
          <a:bodyPr wrap="square">
            <a:spAutoFit/>
          </a:bodyPr>
          <a:lstStyle/>
          <a:p>
            <a:pPr algn="ctr" rtl="0">
              <a:defRPr/>
            </a:pPr>
            <a:r>
              <a:rPr lang="en-US" sz="2800" b="1" dirty="0">
                <a:effectLst>
                  <a:outerShdw blurRad="38100" dist="38100" dir="2700000" algn="tl">
                    <a:srgbClr val="000000">
                      <a:alpha val="43137"/>
                    </a:srgbClr>
                  </a:outerShdw>
                </a:effectLst>
                <a:latin typeface="Arial" pitchFamily="34" charset="0"/>
              </a:rPr>
              <a:t>Time Management</a:t>
            </a:r>
            <a:endParaRPr lang="da-DK" sz="2800" b="1" dirty="0">
              <a:effectLst>
                <a:outerShdw blurRad="38100" dist="38100" dir="2700000" algn="tl">
                  <a:srgbClr val="000000">
                    <a:alpha val="43137"/>
                  </a:srgbClr>
                </a:outerShdw>
              </a:effectLst>
              <a:latin typeface="Arial" pitchFamily="34" charset="0"/>
            </a:endParaRPr>
          </a:p>
        </p:txBody>
      </p:sp>
      <p:pic>
        <p:nvPicPr>
          <p:cNvPr id="9" name="Picture Placeholder 8">
            <a:extLst>
              <a:ext uri="{FF2B5EF4-FFF2-40B4-BE49-F238E27FC236}">
                <a16:creationId xmlns:a16="http://schemas.microsoft.com/office/drawing/2014/main" id="{62B5AC6B-21F3-D0CD-E523-34A5FF9D2ABD}"/>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31221" b="31221"/>
          <a:stretch/>
        </p:blipFill>
        <p:spPr>
          <a:xfrm>
            <a:off x="6096000" y="933450"/>
            <a:ext cx="4962146" cy="2495550"/>
          </a:xfrm>
        </p:spPr>
      </p:pic>
      <p:sp>
        <p:nvSpPr>
          <p:cNvPr id="3" name="Rectangle 2">
            <a:extLst>
              <a:ext uri="{FF2B5EF4-FFF2-40B4-BE49-F238E27FC236}">
                <a16:creationId xmlns:a16="http://schemas.microsoft.com/office/drawing/2014/main" id="{69E97F60-61BA-EB3B-9180-E368DADA0490}"/>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F9D5EB5C-4736-4698-4013-612DD46A51FD}"/>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02D5076-7722-4338-5401-1FD980E0C20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511054472"/>
      </p:ext>
    </p:extLst>
  </p:cSld>
  <p:clrMapOvr>
    <a:masterClrMapping/>
  </p:clrMapOvr>
  <p:transition spd="slow" advTm="203268">
    <p:comb/>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Content Placeholder 6">
            <a:extLst>
              <a:ext uri="{FF2B5EF4-FFF2-40B4-BE49-F238E27FC236}">
                <a16:creationId xmlns:a16="http://schemas.microsoft.com/office/drawing/2014/main" id="{998FE5B2-FB51-4C8F-AA84-BB4032D482EB}"/>
              </a:ext>
            </a:extLst>
          </p:cNvPr>
          <p:cNvGraphicFramePr>
            <a:graphicFrameLocks noGrp="1"/>
          </p:cNvGraphicFramePr>
          <p:nvPr>
            <p:extLst>
              <p:ext uri="{D42A27DB-BD31-4B8C-83A1-F6EECF244321}">
                <p14:modId xmlns:p14="http://schemas.microsoft.com/office/powerpoint/2010/main" val="2526960895"/>
              </p:ext>
            </p:extLst>
          </p:nvPr>
        </p:nvGraphicFramePr>
        <p:xfrm>
          <a:off x="942308" y="1966752"/>
          <a:ext cx="10298360" cy="442934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Rectangle 2">
            <a:extLst>
              <a:ext uri="{FF2B5EF4-FFF2-40B4-BE49-F238E27FC236}">
                <a16:creationId xmlns:a16="http://schemas.microsoft.com/office/drawing/2014/main" id="{60CC7E9A-C44E-A122-060E-77B87848B16F}"/>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4DC2A5FA-E532-66B8-EBFE-9C7E439F86F3}"/>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33405061-31BF-8D7D-E630-F6E54CA51DFC}"/>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652592053"/>
      </p:ext>
    </p:extLst>
  </p:cSld>
  <p:clrMapOvr>
    <a:masterClrMapping/>
  </p:clrMapOvr>
  <mc:AlternateContent xmlns:mc="http://schemas.openxmlformats.org/markup-compatibility/2006" xmlns:p14="http://schemas.microsoft.com/office/powerpoint/2010/main">
    <mc:Choice Requires="p14">
      <p:transition p14:dur="10" advTm="97685"/>
    </mc:Choice>
    <mc:Fallback xmlns="">
      <p:transition advTm="97685"/>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553665" y="952845"/>
            <a:ext cx="4128422" cy="4952309"/>
          </a:xfrm>
          <a:prstGeom prst="roundRect">
            <a:avLst>
              <a:gd name="adj" fmla="val 6140"/>
            </a:avLst>
          </a:prstGeom>
          <a:solidFill>
            <a:schemeClr val="accent5">
              <a:lumMod val="75000"/>
              <a:alpha val="61961"/>
            </a:scheme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05825" y="1466075"/>
            <a:ext cx="8417320" cy="4647426"/>
          </a:xfrm>
          <a:prstGeom prst="rect">
            <a:avLst/>
          </a:prstGeom>
          <a:noFill/>
        </p:spPr>
        <p:txBody>
          <a:bodyPr wrap="square" rtlCol="0">
            <a:spAutoFit/>
          </a:bodyPr>
          <a:lstStyle/>
          <a:p>
            <a:r>
              <a:rPr lang="en-US" sz="2400" b="1" dirty="0">
                <a:solidFill>
                  <a:srgbClr val="C00000"/>
                </a:solidFill>
              </a:rPr>
              <a:t>Choose Goals Priorities</a:t>
            </a:r>
          </a:p>
          <a:p>
            <a:pPr marL="285750" indent="-285750">
              <a:buFont typeface="Arial" panose="020B0604020202020204" pitchFamily="34" charset="0"/>
              <a:buChar char="•"/>
            </a:pPr>
            <a:r>
              <a:rPr lang="en-US" sz="2000" dirty="0"/>
              <a:t>Short-term goals</a:t>
            </a:r>
          </a:p>
          <a:p>
            <a:pPr marL="285750" indent="-285750">
              <a:buFont typeface="Arial" panose="020B0604020202020204" pitchFamily="34" charset="0"/>
              <a:buChar char="•"/>
            </a:pPr>
            <a:r>
              <a:rPr lang="en-US" sz="2000" dirty="0"/>
              <a:t>Long-term goals</a:t>
            </a:r>
          </a:p>
          <a:p>
            <a:pPr marL="285750" indent="-285750">
              <a:buFont typeface="Arial" panose="020B0604020202020204" pitchFamily="34" charset="0"/>
              <a:buChar char="•"/>
            </a:pPr>
            <a:endParaRPr lang="en-US" dirty="0"/>
          </a:p>
          <a:p>
            <a:endParaRPr lang="en-US" dirty="0"/>
          </a:p>
          <a:p>
            <a:r>
              <a:rPr lang="en-US" sz="2400" b="1" dirty="0">
                <a:solidFill>
                  <a:srgbClr val="C00000"/>
                </a:solidFill>
              </a:rPr>
              <a:t>why it is important?</a:t>
            </a:r>
            <a:endParaRPr lang="ar-EG" sz="2400" b="1" dirty="0">
              <a:solidFill>
                <a:srgbClr val="C00000"/>
              </a:solidFill>
            </a:endParaRPr>
          </a:p>
          <a:p>
            <a:pPr marL="0" indent="0" algn="ctr">
              <a:buNone/>
            </a:pPr>
            <a:endParaRPr lang="en-US" dirty="0"/>
          </a:p>
          <a:p>
            <a:pPr marL="0" indent="0" algn="ctr">
              <a:buNone/>
            </a:pPr>
            <a:r>
              <a:rPr lang="en-US" sz="2000" dirty="0"/>
              <a:t>The benefits of good time management include greater productivity, less stress, and more opportunities to do the things that matter.</a:t>
            </a:r>
          </a:p>
          <a:p>
            <a:pPr marL="0" indent="0" algn="ctr">
              <a:buNone/>
            </a:pPr>
            <a:endParaRPr lang="en-US" sz="2000" dirty="0"/>
          </a:p>
          <a:p>
            <a:pPr marL="0" indent="0" algn="ctr">
              <a:buNone/>
            </a:pPr>
            <a:r>
              <a:rPr lang="en-US" sz="2000" b="0" i="0" dirty="0">
                <a:solidFill>
                  <a:srgbClr val="202124"/>
                </a:solidFill>
                <a:effectLst/>
                <a:highlight>
                  <a:srgbClr val="FFFFFF"/>
                </a:highlight>
                <a:latin typeface="Google Sans"/>
              </a:rPr>
              <a:t>Good time management enables an individual to complete more in a shorter period of time, lowers stress, and leads to career success.</a:t>
            </a:r>
            <a:endParaRPr lang="en-US" sz="2000" dirty="0"/>
          </a:p>
          <a:p>
            <a:endParaRPr lang="en-US" sz="1800" dirty="0"/>
          </a:p>
          <a:p>
            <a:endParaRPr lang="en-US" dirty="0"/>
          </a:p>
          <a:p>
            <a:endParaRPr lang="en-US" dirty="0">
              <a:solidFill>
                <a:srgbClr val="2D3956"/>
              </a:solidFill>
              <a:latin typeface="Tajawal ExtraBold" panose="00000800000000000000" pitchFamily="2" charset="-78"/>
              <a:cs typeface="Tajawal ExtraBold" panose="00000800000000000000" pitchFamily="2" charset="-78"/>
            </a:endParaRPr>
          </a:p>
        </p:txBody>
      </p:sp>
      <p:sp>
        <p:nvSpPr>
          <p:cNvPr id="2" name="Rectangle 1">
            <a:extLst>
              <a:ext uri="{FF2B5EF4-FFF2-40B4-BE49-F238E27FC236}">
                <a16:creationId xmlns:a16="http://schemas.microsoft.com/office/drawing/2014/main" id="{BA9ACF14-812D-421E-9A5F-C871C234BB30}"/>
              </a:ext>
            </a:extLst>
          </p:cNvPr>
          <p:cNvSpPr/>
          <p:nvPr/>
        </p:nvSpPr>
        <p:spPr>
          <a:xfrm flipV="1">
            <a:off x="2626179" y="498213"/>
            <a:ext cx="890601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C428CFD8-2FD3-016C-E33E-0F6C84A99166}"/>
              </a:ext>
            </a:extLst>
          </p:cNvPr>
          <p:cNvSpPr txBox="1"/>
          <p:nvPr/>
        </p:nvSpPr>
        <p:spPr>
          <a:xfrm>
            <a:off x="8745817" y="6243617"/>
            <a:ext cx="2616200" cy="400110"/>
          </a:xfrm>
          <a:prstGeom prst="rect">
            <a:avLst/>
          </a:prstGeom>
          <a:noFill/>
        </p:spPr>
        <p:txBody>
          <a:bodyPr wrap="square" rtlCol="0">
            <a:spAutoFit/>
          </a:bodyPr>
          <a:lstStyle/>
          <a:p>
            <a:pPr algn="ctr"/>
            <a:r>
              <a:rPr lang="en-US" sz="2000" b="1" dirty="0"/>
              <a:t>www.midocean.ae</a:t>
            </a:r>
          </a:p>
        </p:txBody>
      </p:sp>
      <p:pic>
        <p:nvPicPr>
          <p:cNvPr id="4" name="Graphic 21">
            <a:extLst>
              <a:ext uri="{FF2B5EF4-FFF2-40B4-BE49-F238E27FC236}">
                <a16:creationId xmlns:a16="http://schemas.microsoft.com/office/drawing/2014/main" id="{234DCAA7-28AC-8A35-AADC-4F86E1B27BE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12669139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129553" y="1499214"/>
            <a:ext cx="9918551" cy="4576371"/>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74111" y="973187"/>
            <a:ext cx="1404457" cy="1166000"/>
          </a:xfrm>
          <a:prstGeom prst="rect">
            <a:avLst/>
          </a:prstGeom>
          <a:solidFill>
            <a:schemeClr val="bg1">
              <a:lumMod val="75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2917405"/>
            <a:ext cx="8417320" cy="1938992"/>
          </a:xfrm>
          <a:prstGeom prst="rect">
            <a:avLst/>
          </a:prstGeom>
          <a:noFill/>
        </p:spPr>
        <p:txBody>
          <a:bodyPr wrap="square" rtlCol="0">
            <a:spAutoFit/>
          </a:bodyPr>
          <a:lstStyle/>
          <a:p>
            <a:pPr marL="0" indent="0" algn="ctr">
              <a:buNone/>
            </a:pPr>
            <a:r>
              <a:rPr lang="en-US" sz="2400" b="0" i="0" dirty="0">
                <a:solidFill>
                  <a:srgbClr val="202124"/>
                </a:solidFill>
                <a:effectLst/>
                <a:highlight>
                  <a:srgbClr val="FFFFFF"/>
                </a:highlight>
                <a:latin typeface="Google Sans"/>
              </a:rPr>
              <a:t>Effective time management </a:t>
            </a:r>
            <a:r>
              <a:rPr lang="en-US" sz="2400" b="0" i="0" dirty="0">
                <a:solidFill>
                  <a:srgbClr val="040C28"/>
                </a:solidFill>
                <a:effectLst/>
                <a:latin typeface="Google Sans"/>
              </a:rPr>
              <a:t>increases your focus and improves your productivity</a:t>
            </a:r>
            <a:r>
              <a:rPr lang="en-US" sz="2400" b="0" i="0" dirty="0">
                <a:solidFill>
                  <a:srgbClr val="202124"/>
                </a:solidFill>
                <a:effectLst/>
                <a:highlight>
                  <a:srgbClr val="FFFFFF"/>
                </a:highlight>
                <a:latin typeface="Google Sans"/>
              </a:rPr>
              <a:t>. Greater focus allows you to capture bigger opportunities. It also allows you to spend more time on the projects, goals, and people that matter. Time management is important in helping you achieve greater focus and </a:t>
            </a:r>
            <a:r>
              <a:rPr lang="en-US" sz="2400" b="0" i="0" dirty="0" err="1">
                <a:solidFill>
                  <a:srgbClr val="202124"/>
                </a:solidFill>
                <a:effectLst/>
                <a:highlight>
                  <a:srgbClr val="FFFFFF"/>
                </a:highlight>
                <a:latin typeface="Google Sans"/>
              </a:rPr>
              <a:t>prioritisation</a:t>
            </a:r>
            <a:r>
              <a:rPr lang="en-US" sz="2400" b="0" i="0" dirty="0">
                <a:solidFill>
                  <a:srgbClr val="202124"/>
                </a:solidFill>
                <a:effectLst/>
                <a:highlight>
                  <a:srgbClr val="FFFFFF"/>
                </a:highlight>
                <a:latin typeface="Google Sans"/>
              </a:rPr>
              <a:t>.</a:t>
            </a:r>
            <a:endParaRPr lang="en-US" sz="2400" dirty="0"/>
          </a:p>
        </p:txBody>
      </p:sp>
      <p:sp>
        <p:nvSpPr>
          <p:cNvPr id="7" name="TextBox 6">
            <a:extLst>
              <a:ext uri="{FF2B5EF4-FFF2-40B4-BE49-F238E27FC236}">
                <a16:creationId xmlns:a16="http://schemas.microsoft.com/office/drawing/2014/main" id="{E090FCA9-86CA-D81F-24FD-7D246DAF6E31}"/>
              </a:ext>
            </a:extLst>
          </p:cNvPr>
          <p:cNvSpPr txBox="1"/>
          <p:nvPr/>
        </p:nvSpPr>
        <p:spPr>
          <a:xfrm>
            <a:off x="2015230" y="2135072"/>
            <a:ext cx="6094324" cy="400110"/>
          </a:xfrm>
          <a:prstGeom prst="rect">
            <a:avLst/>
          </a:prstGeom>
          <a:noFill/>
        </p:spPr>
        <p:txBody>
          <a:bodyPr wrap="square">
            <a:spAutoFit/>
          </a:bodyPr>
          <a:lstStyle/>
          <a:p>
            <a:r>
              <a:rPr lang="en-US" sz="2000" b="1" dirty="0">
                <a:solidFill>
                  <a:srgbClr val="C00000"/>
                </a:solidFill>
              </a:rPr>
              <a:t>Its Importance for the Management</a:t>
            </a:r>
          </a:p>
        </p:txBody>
      </p:sp>
      <p:sp>
        <p:nvSpPr>
          <p:cNvPr id="4" name="Rectangle 3">
            <a:extLst>
              <a:ext uri="{FF2B5EF4-FFF2-40B4-BE49-F238E27FC236}">
                <a16:creationId xmlns:a16="http://schemas.microsoft.com/office/drawing/2014/main" id="{915F83BA-5300-11E1-E4EA-C699D43D3A4D}"/>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D56B81C7-87A1-7DB3-80B7-2447C112C0A3}"/>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5DA62CC2-3D82-A34D-B134-840BD4EF91E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1561878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129553" y="1499214"/>
            <a:ext cx="9918551" cy="4576371"/>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44863" y="717867"/>
            <a:ext cx="6559287" cy="584775"/>
          </a:xfrm>
          <a:prstGeom prst="rect">
            <a:avLst/>
          </a:prstGeom>
          <a:noFill/>
        </p:spPr>
        <p:txBody>
          <a:bodyPr wrap="square" rtlCol="0">
            <a:spAutoFit/>
          </a:bodyPr>
          <a:lstStyle/>
          <a:p>
            <a:pPr algn="ctr"/>
            <a:r>
              <a:rPr lang="en-US" sz="3200" b="1" dirty="0">
                <a:solidFill>
                  <a:schemeClr val="bg2">
                    <a:lumMod val="10000"/>
                  </a:schemeClr>
                </a:solidFill>
                <a:effectLst>
                  <a:outerShdw blurRad="38100" dist="38100" dir="2700000" algn="tl">
                    <a:srgbClr val="000000">
                      <a:alpha val="43137"/>
                    </a:srgbClr>
                  </a:outerShdw>
                </a:effectLst>
              </a:rPr>
              <a:t>The 4 Ds of Time Management</a:t>
            </a:r>
            <a:endParaRPr lang="en-US" sz="1200" b="1" dirty="0">
              <a:solidFill>
                <a:schemeClr val="bg2">
                  <a:lumMod val="10000"/>
                </a:schemeClr>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74111" y="973187"/>
            <a:ext cx="1404457" cy="1166000"/>
          </a:xfrm>
          <a:prstGeom prst="rect">
            <a:avLst/>
          </a:prstGeom>
          <a:solidFill>
            <a:schemeClr val="bg1">
              <a:lumMod val="75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2917405"/>
            <a:ext cx="8417320" cy="2308324"/>
          </a:xfrm>
          <a:prstGeom prst="rect">
            <a:avLst/>
          </a:prstGeom>
          <a:noFill/>
        </p:spPr>
        <p:txBody>
          <a:bodyPr wrap="square" rtlCol="0">
            <a:spAutoFit/>
          </a:bodyPr>
          <a:lstStyle/>
          <a:p>
            <a:pPr marL="0" indent="0" algn="ctr">
              <a:buNone/>
            </a:pPr>
            <a:r>
              <a:rPr lang="en-US" sz="2400" dirty="0"/>
              <a:t>A popular strategy for discerning whether or not a task or project is worth your time. </a:t>
            </a:r>
            <a:endParaRPr lang="ar-EG" sz="2400" dirty="0"/>
          </a:p>
          <a:p>
            <a:pPr marL="0" indent="0" algn="ctr">
              <a:buNone/>
            </a:pPr>
            <a:endParaRPr lang="ar-EG" sz="2400" dirty="0"/>
          </a:p>
          <a:p>
            <a:pPr marL="0" indent="0" algn="ctr">
              <a:buNone/>
            </a:pPr>
            <a:r>
              <a:rPr lang="en-US" sz="2400" dirty="0"/>
              <a:t>It involves making a quick decision about what to act on now either by doing it yourself or delegating to someone else, what to act on in the future, or what to drop from your to-do list</a:t>
            </a:r>
          </a:p>
        </p:txBody>
      </p:sp>
      <p:sp>
        <p:nvSpPr>
          <p:cNvPr id="7" name="TextBox 6">
            <a:extLst>
              <a:ext uri="{FF2B5EF4-FFF2-40B4-BE49-F238E27FC236}">
                <a16:creationId xmlns:a16="http://schemas.microsoft.com/office/drawing/2014/main" id="{E090FCA9-86CA-D81F-24FD-7D246DAF6E31}"/>
              </a:ext>
            </a:extLst>
          </p:cNvPr>
          <p:cNvSpPr txBox="1"/>
          <p:nvPr/>
        </p:nvSpPr>
        <p:spPr>
          <a:xfrm>
            <a:off x="1609264" y="2111130"/>
            <a:ext cx="6094324" cy="400110"/>
          </a:xfrm>
          <a:prstGeom prst="rect">
            <a:avLst/>
          </a:prstGeom>
          <a:noFill/>
        </p:spPr>
        <p:txBody>
          <a:bodyPr wrap="square">
            <a:spAutoFit/>
          </a:bodyPr>
          <a:lstStyle/>
          <a:p>
            <a:r>
              <a:rPr lang="en-US" sz="2000" b="1" dirty="0">
                <a:solidFill>
                  <a:srgbClr val="C00000"/>
                </a:solidFill>
              </a:rPr>
              <a:t>the 4 Ds of productivity</a:t>
            </a:r>
          </a:p>
        </p:txBody>
      </p:sp>
      <p:sp>
        <p:nvSpPr>
          <p:cNvPr id="4" name="Rectangle 3">
            <a:extLst>
              <a:ext uri="{FF2B5EF4-FFF2-40B4-BE49-F238E27FC236}">
                <a16:creationId xmlns:a16="http://schemas.microsoft.com/office/drawing/2014/main" id="{915F83BA-5300-11E1-E4EA-C699D43D3A4D}"/>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D56B81C7-87A1-7DB3-80B7-2447C112C0A3}"/>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5DA62CC2-3D82-A34D-B134-840BD4EF91E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0902204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129553" y="1499214"/>
            <a:ext cx="9918551" cy="4576371"/>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44863" y="717867"/>
            <a:ext cx="6559287" cy="584775"/>
          </a:xfrm>
          <a:prstGeom prst="rect">
            <a:avLst/>
          </a:prstGeom>
          <a:noFill/>
        </p:spPr>
        <p:txBody>
          <a:bodyPr wrap="square" rtlCol="0">
            <a:spAutoFit/>
          </a:bodyPr>
          <a:lstStyle/>
          <a:p>
            <a:pPr algn="ctr"/>
            <a:r>
              <a:rPr lang="en-US" sz="3200" b="1" dirty="0">
                <a:solidFill>
                  <a:schemeClr val="bg2">
                    <a:lumMod val="10000"/>
                  </a:schemeClr>
                </a:solidFill>
                <a:effectLst>
                  <a:outerShdw blurRad="38100" dist="38100" dir="2700000" algn="tl">
                    <a:srgbClr val="000000">
                      <a:alpha val="43137"/>
                    </a:srgbClr>
                  </a:outerShdw>
                </a:effectLst>
              </a:rPr>
              <a:t>The 4 Ds of Time Management</a:t>
            </a:r>
            <a:endParaRPr lang="en-US" sz="1200" b="1" dirty="0">
              <a:solidFill>
                <a:schemeClr val="bg2">
                  <a:lumMod val="10000"/>
                </a:schemeClr>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74111" y="973187"/>
            <a:ext cx="1404457" cy="1166000"/>
          </a:xfrm>
          <a:prstGeom prst="rect">
            <a:avLst/>
          </a:prstGeom>
          <a:solidFill>
            <a:schemeClr val="bg1">
              <a:lumMod val="75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 name="Rectangle 3">
            <a:extLst>
              <a:ext uri="{FF2B5EF4-FFF2-40B4-BE49-F238E27FC236}">
                <a16:creationId xmlns:a16="http://schemas.microsoft.com/office/drawing/2014/main" id="{915F83BA-5300-11E1-E4EA-C699D43D3A4D}"/>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D56B81C7-87A1-7DB3-80B7-2447C112C0A3}"/>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5DA62CC2-3D82-A34D-B134-840BD4EF91E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9" name="Picture 8">
            <a:extLst>
              <a:ext uri="{FF2B5EF4-FFF2-40B4-BE49-F238E27FC236}">
                <a16:creationId xmlns:a16="http://schemas.microsoft.com/office/drawing/2014/main" id="{E1F7468B-C3DC-A39D-D1C0-41C614E325A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42625" y="1728442"/>
            <a:ext cx="9345750" cy="4102438"/>
          </a:xfrm>
          <a:prstGeom prst="rect">
            <a:avLst/>
          </a:prstGeom>
          <a:ln>
            <a:noFill/>
          </a:ln>
          <a:effectLst>
            <a:softEdge rad="112500"/>
          </a:effectLst>
        </p:spPr>
      </p:pic>
    </p:spTree>
    <p:extLst>
      <p:ext uri="{BB962C8B-B14F-4D97-AF65-F5344CB8AC3E}">
        <p14:creationId xmlns:p14="http://schemas.microsoft.com/office/powerpoint/2010/main" val="23596707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129553" y="1499214"/>
            <a:ext cx="9918551" cy="4576371"/>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44863" y="717867"/>
            <a:ext cx="6559287" cy="584775"/>
          </a:xfrm>
          <a:prstGeom prst="rect">
            <a:avLst/>
          </a:prstGeom>
          <a:noFill/>
        </p:spPr>
        <p:txBody>
          <a:bodyPr wrap="square" rtlCol="0">
            <a:spAutoFit/>
          </a:bodyPr>
          <a:lstStyle/>
          <a:p>
            <a:pPr algn="ctr"/>
            <a:r>
              <a:rPr lang="en-US" sz="3200" b="1" dirty="0">
                <a:solidFill>
                  <a:schemeClr val="bg2">
                    <a:lumMod val="10000"/>
                  </a:schemeClr>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Project Time Management</a:t>
            </a:r>
            <a:endParaRPr lang="en-US" sz="1200" b="1" dirty="0">
              <a:solidFill>
                <a:schemeClr val="bg2">
                  <a:lumMod val="10000"/>
                </a:schemeClr>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74111" y="973187"/>
            <a:ext cx="1404457" cy="1166000"/>
          </a:xfrm>
          <a:prstGeom prst="rect">
            <a:avLst/>
          </a:prstGeom>
          <a:solidFill>
            <a:schemeClr val="bg1">
              <a:lumMod val="75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 name="Rectangle 3">
            <a:extLst>
              <a:ext uri="{FF2B5EF4-FFF2-40B4-BE49-F238E27FC236}">
                <a16:creationId xmlns:a16="http://schemas.microsoft.com/office/drawing/2014/main" id="{915F83BA-5300-11E1-E4EA-C699D43D3A4D}"/>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D56B81C7-87A1-7DB3-80B7-2447C112C0A3}"/>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5DA62CC2-3D82-A34D-B134-840BD4EF91E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7" name="Picture 6">
            <a:extLst>
              <a:ext uri="{FF2B5EF4-FFF2-40B4-BE49-F238E27FC236}">
                <a16:creationId xmlns:a16="http://schemas.microsoft.com/office/drawing/2014/main" id="{2AB5C3BA-CEAF-29FE-22F5-A6C679DE3A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09046" y="1728442"/>
            <a:ext cx="9373908" cy="4132184"/>
          </a:xfrm>
          <a:prstGeom prst="rect">
            <a:avLst/>
          </a:prstGeom>
          <a:ln>
            <a:noFill/>
          </a:ln>
          <a:effectLst>
            <a:softEdge rad="112500"/>
          </a:effectLst>
        </p:spPr>
      </p:pic>
    </p:spTree>
    <p:extLst>
      <p:ext uri="{BB962C8B-B14F-4D97-AF65-F5344CB8AC3E}">
        <p14:creationId xmlns:p14="http://schemas.microsoft.com/office/powerpoint/2010/main" val="39987029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74111" y="1685495"/>
            <a:ext cx="10925814" cy="474757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3">
            <a:extLst>
              <a:ext uri="{FF2B5EF4-FFF2-40B4-BE49-F238E27FC236}">
                <a16:creationId xmlns:a16="http://schemas.microsoft.com/office/drawing/2014/main" id="{915F83BA-5300-11E1-E4EA-C699D43D3A4D}"/>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D56B81C7-87A1-7DB3-80B7-2447C112C0A3}"/>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5DA62CC2-3D82-A34D-B134-840BD4EF91E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9" name="Content Placeholder 5">
            <a:extLst>
              <a:ext uri="{FF2B5EF4-FFF2-40B4-BE49-F238E27FC236}">
                <a16:creationId xmlns:a16="http://schemas.microsoft.com/office/drawing/2014/main" id="{D486F9DB-EB93-83DA-69E4-B92BBEA59247}"/>
              </a:ext>
            </a:extLst>
          </p:cNvPr>
          <p:cNvGraphicFramePr>
            <a:graphicFrameLocks/>
          </p:cNvGraphicFramePr>
          <p:nvPr>
            <p:extLst>
              <p:ext uri="{D42A27DB-BD31-4B8C-83A1-F6EECF244321}">
                <p14:modId xmlns:p14="http://schemas.microsoft.com/office/powerpoint/2010/main" val="4017282494"/>
              </p:ext>
            </p:extLst>
          </p:nvPr>
        </p:nvGraphicFramePr>
        <p:xfrm>
          <a:off x="1011430" y="1820292"/>
          <a:ext cx="9897035" cy="4366452"/>
        </p:xfrm>
        <a:graphic>
          <a:graphicData uri="http://schemas.openxmlformats.org/drawingml/2006/table">
            <a:tbl>
              <a:tblPr rtl="1" firstRow="1" bandRow="1">
                <a:tableStyleId>{5C22544A-7EE6-4342-B048-85BDC9FD1C3A}</a:tableStyleId>
              </a:tblPr>
              <a:tblGrid>
                <a:gridCol w="3872874">
                  <a:extLst>
                    <a:ext uri="{9D8B030D-6E8A-4147-A177-3AD203B41FA5}">
                      <a16:colId xmlns:a16="http://schemas.microsoft.com/office/drawing/2014/main" val="20000"/>
                    </a:ext>
                  </a:extLst>
                </a:gridCol>
                <a:gridCol w="3826426">
                  <a:extLst>
                    <a:ext uri="{9D8B030D-6E8A-4147-A177-3AD203B41FA5}">
                      <a16:colId xmlns:a16="http://schemas.microsoft.com/office/drawing/2014/main" val="20001"/>
                    </a:ext>
                  </a:extLst>
                </a:gridCol>
                <a:gridCol w="2197735">
                  <a:extLst>
                    <a:ext uri="{9D8B030D-6E8A-4147-A177-3AD203B41FA5}">
                      <a16:colId xmlns:a16="http://schemas.microsoft.com/office/drawing/2014/main" val="20002"/>
                    </a:ext>
                  </a:extLst>
                </a:gridCol>
              </a:tblGrid>
              <a:tr h="582165">
                <a:tc>
                  <a:txBody>
                    <a:bodyPr/>
                    <a:lstStyle/>
                    <a:p>
                      <a:pPr algn="ctr" rtl="1"/>
                      <a:r>
                        <a:rPr lang="en-US" dirty="0"/>
                        <a:t>How to fix it</a:t>
                      </a:r>
                      <a:endParaRPr lang="ar-EG" dirty="0"/>
                    </a:p>
                  </a:txBody>
                  <a:tcPr/>
                </a:tc>
                <a:tc>
                  <a:txBody>
                    <a:bodyPr/>
                    <a:lstStyle/>
                    <a:p>
                      <a:pPr algn="ctr" rtl="1"/>
                      <a:r>
                        <a:rPr lang="en-US" dirty="0"/>
                        <a:t>Challenge</a:t>
                      </a:r>
                      <a:endParaRPr lang="ar-EG" dirty="0"/>
                    </a:p>
                  </a:txBody>
                  <a:tcPr/>
                </a:tc>
                <a:tc>
                  <a:txBody>
                    <a:bodyPr/>
                    <a:lstStyle/>
                    <a:p>
                      <a:pPr rtl="1"/>
                      <a:endParaRPr lang="ar-EG" dirty="0"/>
                    </a:p>
                  </a:txBody>
                  <a:tcPr/>
                </a:tc>
                <a:extLst>
                  <a:ext uri="{0D108BD9-81ED-4DB2-BD59-A6C34878D82A}">
                    <a16:rowId xmlns:a16="http://schemas.microsoft.com/office/drawing/2014/main" val="10000"/>
                  </a:ext>
                </a:extLst>
              </a:tr>
              <a:tr h="1389728">
                <a:tc>
                  <a:txBody>
                    <a:bodyPr/>
                    <a:lstStyle/>
                    <a:p>
                      <a:pPr rtl="1"/>
                      <a:r>
                        <a:rPr lang="en-US" sz="1800" b="0" i="0" kern="1200" dirty="0">
                          <a:solidFill>
                            <a:schemeClr val="dk1"/>
                          </a:solidFill>
                          <a:effectLst/>
                          <a:latin typeface="+mn-lt"/>
                          <a:ea typeface="+mn-ea"/>
                          <a:cs typeface="+mn-cs"/>
                        </a:rPr>
                        <a:t>You might also identify ways your task will help you reach a different, yet related, goal that is important to you</a:t>
                      </a:r>
                      <a:endParaRPr lang="ar-EG" dirty="0"/>
                    </a:p>
                  </a:txBody>
                  <a:tcPr/>
                </a:tc>
                <a:tc>
                  <a:txBody>
                    <a:bodyPr/>
                    <a:lstStyle/>
                    <a:p>
                      <a:pPr algn="just" rtl="0"/>
                      <a:r>
                        <a:rPr lang="en-US" sz="1800" b="0" i="0" kern="1200" dirty="0">
                          <a:solidFill>
                            <a:schemeClr val="dk1"/>
                          </a:solidFill>
                          <a:effectLst/>
                          <a:latin typeface="+mn-lt"/>
                          <a:ea typeface="+mn-ea"/>
                          <a:cs typeface="+mn-cs"/>
                        </a:rPr>
                        <a:t>The effort may seem to exceed your energy level on a given day, perhaps, or it might have to do with your enthusiasm level for a specific task.</a:t>
                      </a:r>
                      <a:endParaRPr lang="ar-EG" dirty="0"/>
                    </a:p>
                  </a:txBody>
                  <a:tcPr/>
                </a:tc>
                <a:tc>
                  <a:txBody>
                    <a:bodyPr/>
                    <a:lstStyle/>
                    <a:p>
                      <a:pPr marL="0" marR="0" lvl="0" indent="0" algn="l" defTabSz="914400" rtl="1" eaLnBrk="1" fontAlgn="auto" latinLnBrk="0" hangingPunct="1">
                        <a:lnSpc>
                          <a:spcPct val="100000"/>
                        </a:lnSpc>
                        <a:spcBef>
                          <a:spcPts val="0"/>
                        </a:spcBef>
                        <a:spcAft>
                          <a:spcPts val="0"/>
                        </a:spcAft>
                        <a:buClrTx/>
                        <a:buSzTx/>
                        <a:buFontTx/>
                        <a:buNone/>
                        <a:tabLst/>
                        <a:defRPr/>
                      </a:pPr>
                      <a:r>
                        <a:rPr lang="en-US" b="1" dirty="0"/>
                        <a:t> Low motivation</a:t>
                      </a:r>
                      <a:endParaRPr lang="en-US" dirty="0"/>
                    </a:p>
                    <a:p>
                      <a:pPr rtl="1"/>
                      <a:endParaRPr lang="ar-EG" dirty="0"/>
                    </a:p>
                  </a:txBody>
                  <a:tcPr/>
                </a:tc>
                <a:extLst>
                  <a:ext uri="{0D108BD9-81ED-4DB2-BD59-A6C34878D82A}">
                    <a16:rowId xmlns:a16="http://schemas.microsoft.com/office/drawing/2014/main" val="10001"/>
                  </a:ext>
                </a:extLst>
              </a:tr>
              <a:tr h="1389728">
                <a:tc>
                  <a:txBody>
                    <a:bodyPr/>
                    <a:lstStyle/>
                    <a:p>
                      <a:pPr rtl="1"/>
                      <a:r>
                        <a:rPr lang="en-US" sz="1800" b="0" i="0" kern="1200" dirty="0">
                          <a:solidFill>
                            <a:schemeClr val="dk1"/>
                          </a:solidFill>
                          <a:effectLst/>
                          <a:latin typeface="+mn-lt"/>
                          <a:ea typeface="+mn-ea"/>
                          <a:cs typeface="+mn-cs"/>
                        </a:rPr>
                        <a:t>try concentrating on one objective at a time. You may find that this makes your work more effective and efficient, as well as higher quality</a:t>
                      </a:r>
                      <a:endParaRPr lang="ar-EG" dirty="0"/>
                    </a:p>
                  </a:txBody>
                  <a:tcPr/>
                </a:tc>
                <a:tc>
                  <a:txBody>
                    <a:bodyPr/>
                    <a:lstStyle/>
                    <a:p>
                      <a:pPr algn="just" rtl="0"/>
                      <a:r>
                        <a:rPr lang="en-US" sz="1800" b="0" i="0" kern="1200" dirty="0">
                          <a:solidFill>
                            <a:schemeClr val="dk1"/>
                          </a:solidFill>
                          <a:effectLst/>
                          <a:latin typeface="+mn-lt"/>
                          <a:ea typeface="+mn-ea"/>
                          <a:cs typeface="+mn-cs"/>
                        </a:rPr>
                        <a:t>Multitasking involves switching between tasks rapidly, which can overwhelm a person's decision-making processes. And affect work quality</a:t>
                      </a:r>
                      <a:endParaRPr lang="ar-EG" dirty="0"/>
                    </a:p>
                  </a:txBody>
                  <a:tcPr/>
                </a:tc>
                <a:tc>
                  <a:txBody>
                    <a:bodyPr/>
                    <a:lstStyle/>
                    <a:p>
                      <a:pPr marL="0" marR="0" lvl="0" indent="0" algn="l" defTabSz="914400" rtl="1" eaLnBrk="1" fontAlgn="auto" latinLnBrk="0" hangingPunct="1">
                        <a:lnSpc>
                          <a:spcPct val="100000"/>
                        </a:lnSpc>
                        <a:spcBef>
                          <a:spcPts val="0"/>
                        </a:spcBef>
                        <a:spcAft>
                          <a:spcPts val="0"/>
                        </a:spcAft>
                        <a:buClrTx/>
                        <a:buSzTx/>
                        <a:buFontTx/>
                        <a:buNone/>
                        <a:tabLst/>
                        <a:defRPr/>
                      </a:pPr>
                      <a:r>
                        <a:rPr lang="en-US" b="1" dirty="0"/>
                        <a:t>Attempted multitasking</a:t>
                      </a:r>
                    </a:p>
                    <a:p>
                      <a:pPr rtl="1"/>
                      <a:endParaRPr lang="ar-EG" dirty="0"/>
                    </a:p>
                  </a:txBody>
                  <a:tcPr/>
                </a:tc>
                <a:extLst>
                  <a:ext uri="{0D108BD9-81ED-4DB2-BD59-A6C34878D82A}">
                    <a16:rowId xmlns:a16="http://schemas.microsoft.com/office/drawing/2014/main" val="10002"/>
                  </a:ext>
                </a:extLst>
              </a:tr>
              <a:tr h="1004831">
                <a:tc>
                  <a:txBody>
                    <a:bodyPr/>
                    <a:lstStyle/>
                    <a:p>
                      <a:pPr rtl="1"/>
                      <a:r>
                        <a:rPr lang="en-US" dirty="0"/>
                        <a:t>Consider reorganizing your physical space to streamline your workflow and Try keeping a to-do list</a:t>
                      </a:r>
                      <a:endParaRPr lang="ar-EG" dirty="0"/>
                    </a:p>
                  </a:txBody>
                  <a:tcPr/>
                </a:tc>
                <a:tc>
                  <a:txBody>
                    <a:bodyPr/>
                    <a:lstStyle/>
                    <a:p>
                      <a:pPr rtl="1"/>
                      <a:r>
                        <a:rPr lang="en-US" dirty="0"/>
                        <a:t>Many people also find that messiness can impede their time management and productivity</a:t>
                      </a:r>
                      <a:endParaRPr lang="ar-EG" dirty="0"/>
                    </a:p>
                  </a:txBody>
                  <a:tcPr/>
                </a:tc>
                <a:tc>
                  <a:txBody>
                    <a:bodyPr/>
                    <a:lstStyle/>
                    <a:p>
                      <a:pPr marL="0" marR="0" lvl="0" indent="0" algn="l" defTabSz="914400" rtl="1" eaLnBrk="1" fontAlgn="auto" latinLnBrk="0" hangingPunct="1">
                        <a:lnSpc>
                          <a:spcPct val="100000"/>
                        </a:lnSpc>
                        <a:spcBef>
                          <a:spcPts val="0"/>
                        </a:spcBef>
                        <a:spcAft>
                          <a:spcPts val="0"/>
                        </a:spcAft>
                        <a:buClrTx/>
                        <a:buSzTx/>
                        <a:buFontTx/>
                        <a:buNone/>
                        <a:tabLst/>
                        <a:defRPr/>
                      </a:pPr>
                      <a:r>
                        <a:rPr lang="en-US" b="1" dirty="0"/>
                        <a:t>Lack of organization</a:t>
                      </a:r>
                    </a:p>
                    <a:p>
                      <a:pPr rtl="1"/>
                      <a:endParaRPr lang="ar-EG" dirty="0"/>
                    </a:p>
                  </a:txBody>
                  <a:tcPr/>
                </a:tc>
                <a:extLst>
                  <a:ext uri="{0D108BD9-81ED-4DB2-BD59-A6C34878D82A}">
                    <a16:rowId xmlns:a16="http://schemas.microsoft.com/office/drawing/2014/main" val="10003"/>
                  </a:ext>
                </a:extLst>
              </a:tr>
            </a:tbl>
          </a:graphicData>
        </a:graphic>
      </p:graphicFrame>
      <p:sp>
        <p:nvSpPr>
          <p:cNvPr id="5" name="Rectangle 4">
            <a:extLst>
              <a:ext uri="{FF2B5EF4-FFF2-40B4-BE49-F238E27FC236}">
                <a16:creationId xmlns:a16="http://schemas.microsoft.com/office/drawing/2014/main" id="{3985EAE6-BFA6-766D-A032-077E4DCB399E}"/>
              </a:ext>
            </a:extLst>
          </p:cNvPr>
          <p:cNvSpPr/>
          <p:nvPr/>
        </p:nvSpPr>
        <p:spPr>
          <a:xfrm>
            <a:off x="180431" y="1015055"/>
            <a:ext cx="1404457" cy="1166000"/>
          </a:xfrm>
          <a:prstGeom prst="rect">
            <a:avLst/>
          </a:pr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2700000" scaled="1"/>
            <a:tileRect/>
          </a:gra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0" name="TextBox 9">
            <a:extLst>
              <a:ext uri="{FF2B5EF4-FFF2-40B4-BE49-F238E27FC236}">
                <a16:creationId xmlns:a16="http://schemas.microsoft.com/office/drawing/2014/main" id="{C954DF73-416C-46A9-B210-248848B39F7E}"/>
              </a:ext>
            </a:extLst>
          </p:cNvPr>
          <p:cNvSpPr txBox="1"/>
          <p:nvPr/>
        </p:nvSpPr>
        <p:spPr>
          <a:xfrm>
            <a:off x="2885623" y="722667"/>
            <a:ext cx="5612918" cy="584775"/>
          </a:xfrm>
          <a:prstGeom prst="rect">
            <a:avLst/>
          </a:prstGeom>
          <a:noFill/>
        </p:spPr>
        <p:txBody>
          <a:bodyPr wrap="square">
            <a:spAutoFit/>
          </a:bodyPr>
          <a:lstStyle/>
          <a:p>
            <a:pPr algn="ctr"/>
            <a:r>
              <a:rPr lang="en-US" sz="3200" b="1" dirty="0">
                <a:solidFill>
                  <a:srgbClr val="C00000"/>
                </a:solidFill>
                <a:effectLst>
                  <a:outerShdw blurRad="38100" dist="38100" dir="2700000" algn="tl">
                    <a:srgbClr val="000000">
                      <a:alpha val="43137"/>
                    </a:srgbClr>
                  </a:outerShdw>
                </a:effectLst>
              </a:rPr>
              <a:t>Time-management challenges</a:t>
            </a:r>
            <a:endParaRPr lang="en-US" sz="3200" dirty="0">
              <a:solidFill>
                <a:srgbClr val="C0000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4649748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74111" y="1685495"/>
            <a:ext cx="10925814" cy="474757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3">
            <a:extLst>
              <a:ext uri="{FF2B5EF4-FFF2-40B4-BE49-F238E27FC236}">
                <a16:creationId xmlns:a16="http://schemas.microsoft.com/office/drawing/2014/main" id="{915F83BA-5300-11E1-E4EA-C699D43D3A4D}"/>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D56B81C7-87A1-7DB3-80B7-2447C112C0A3}"/>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5DA62CC2-3D82-A34D-B134-840BD4EF91E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C954DF73-416C-46A9-B210-248848B39F7E}"/>
              </a:ext>
            </a:extLst>
          </p:cNvPr>
          <p:cNvSpPr txBox="1"/>
          <p:nvPr/>
        </p:nvSpPr>
        <p:spPr>
          <a:xfrm>
            <a:off x="2885623" y="722667"/>
            <a:ext cx="5612918" cy="584775"/>
          </a:xfrm>
          <a:prstGeom prst="rect">
            <a:avLst/>
          </a:prstGeom>
          <a:noFill/>
        </p:spPr>
        <p:txBody>
          <a:bodyPr wrap="square">
            <a:spAutoFit/>
          </a:bodyPr>
          <a:lstStyle/>
          <a:p>
            <a:pPr algn="ctr"/>
            <a:r>
              <a:rPr lang="en-US" sz="3200" b="1" dirty="0">
                <a:solidFill>
                  <a:srgbClr val="C00000"/>
                </a:solidFill>
                <a:effectLst>
                  <a:outerShdw blurRad="38100" dist="38100" dir="2700000" algn="tl">
                    <a:srgbClr val="000000">
                      <a:alpha val="43137"/>
                    </a:srgbClr>
                  </a:outerShdw>
                </a:effectLst>
              </a:rPr>
              <a:t>Time-management challenges</a:t>
            </a:r>
            <a:endParaRPr lang="en-US" sz="3200" dirty="0">
              <a:solidFill>
                <a:srgbClr val="C00000"/>
              </a:solidFill>
              <a:effectLst>
                <a:outerShdw blurRad="38100" dist="38100" dir="2700000" algn="tl">
                  <a:srgbClr val="000000">
                    <a:alpha val="43137"/>
                  </a:srgbClr>
                </a:outerShdw>
              </a:effectLst>
            </a:endParaRPr>
          </a:p>
        </p:txBody>
      </p:sp>
      <p:graphicFrame>
        <p:nvGraphicFramePr>
          <p:cNvPr id="2" name="Content Placeholder 3">
            <a:extLst>
              <a:ext uri="{FF2B5EF4-FFF2-40B4-BE49-F238E27FC236}">
                <a16:creationId xmlns:a16="http://schemas.microsoft.com/office/drawing/2014/main" id="{40F68D28-219F-84B9-E6C6-2D463276FBDD}"/>
              </a:ext>
            </a:extLst>
          </p:cNvPr>
          <p:cNvGraphicFramePr>
            <a:graphicFrameLocks/>
          </p:cNvGraphicFramePr>
          <p:nvPr>
            <p:extLst>
              <p:ext uri="{D42A27DB-BD31-4B8C-83A1-F6EECF244321}">
                <p14:modId xmlns:p14="http://schemas.microsoft.com/office/powerpoint/2010/main" val="1660001702"/>
              </p:ext>
            </p:extLst>
          </p:nvPr>
        </p:nvGraphicFramePr>
        <p:xfrm>
          <a:off x="989704" y="1794819"/>
          <a:ext cx="10047641" cy="4562281"/>
        </p:xfrm>
        <a:graphic>
          <a:graphicData uri="http://schemas.openxmlformats.org/drawingml/2006/table">
            <a:tbl>
              <a:tblPr rtl="1" firstRow="1" bandRow="1">
                <a:tableStyleId>{5C22544A-7EE6-4342-B048-85BDC9FD1C3A}</a:tableStyleId>
              </a:tblPr>
              <a:tblGrid>
                <a:gridCol w="4459699">
                  <a:extLst>
                    <a:ext uri="{9D8B030D-6E8A-4147-A177-3AD203B41FA5}">
                      <a16:colId xmlns:a16="http://schemas.microsoft.com/office/drawing/2014/main" val="20000"/>
                    </a:ext>
                  </a:extLst>
                </a:gridCol>
                <a:gridCol w="3915125">
                  <a:extLst>
                    <a:ext uri="{9D8B030D-6E8A-4147-A177-3AD203B41FA5}">
                      <a16:colId xmlns:a16="http://schemas.microsoft.com/office/drawing/2014/main" val="20001"/>
                    </a:ext>
                  </a:extLst>
                </a:gridCol>
                <a:gridCol w="1672817">
                  <a:extLst>
                    <a:ext uri="{9D8B030D-6E8A-4147-A177-3AD203B41FA5}">
                      <a16:colId xmlns:a16="http://schemas.microsoft.com/office/drawing/2014/main" val="20002"/>
                    </a:ext>
                  </a:extLst>
                </a:gridCol>
              </a:tblGrid>
              <a:tr h="439956">
                <a:tc>
                  <a:txBody>
                    <a:bodyPr/>
                    <a:lstStyle/>
                    <a:p>
                      <a:pPr rtl="1"/>
                      <a:endParaRPr lang="ar-EG" dirty="0"/>
                    </a:p>
                  </a:txBody>
                  <a:tcPr/>
                </a:tc>
                <a:tc>
                  <a:txBody>
                    <a:bodyPr/>
                    <a:lstStyle/>
                    <a:p>
                      <a:pPr rtl="1"/>
                      <a:endParaRPr lang="ar-EG"/>
                    </a:p>
                  </a:txBody>
                  <a:tcPr/>
                </a:tc>
                <a:tc>
                  <a:txBody>
                    <a:bodyPr/>
                    <a:lstStyle/>
                    <a:p>
                      <a:pPr rtl="1"/>
                      <a:endParaRPr lang="ar-EG"/>
                    </a:p>
                  </a:txBody>
                  <a:tcPr/>
                </a:tc>
                <a:extLst>
                  <a:ext uri="{0D108BD9-81ED-4DB2-BD59-A6C34878D82A}">
                    <a16:rowId xmlns:a16="http://schemas.microsoft.com/office/drawing/2014/main" val="10000"/>
                  </a:ext>
                </a:extLst>
              </a:tr>
              <a:tr h="2386609">
                <a:tc>
                  <a:txBody>
                    <a:bodyPr/>
                    <a:lstStyle/>
                    <a:p>
                      <a:pPr rtl="1"/>
                      <a:r>
                        <a:rPr lang="en-US" sz="1800" b="0" i="0" kern="1200" dirty="0">
                          <a:solidFill>
                            <a:schemeClr val="dk1"/>
                          </a:solidFill>
                          <a:effectLst/>
                          <a:latin typeface="+mn-lt"/>
                          <a:ea typeface="+mn-ea"/>
                          <a:cs typeface="+mn-cs"/>
                        </a:rPr>
                        <a:t>You might also try to collaborate with a colleague or even refer to a trusted mentor to help decide which tasks are most important for a given period of time.</a:t>
                      </a:r>
                      <a:endParaRPr lang="ar-EG" dirty="0"/>
                    </a:p>
                  </a:txBody>
                  <a:tcPr/>
                </a:tc>
                <a:tc>
                  <a:txBody>
                    <a:bodyPr/>
                    <a:lstStyle/>
                    <a:p>
                      <a:pPr rtl="1"/>
                      <a:r>
                        <a:rPr lang="en-US" sz="1800" b="0" i="0" kern="1200" dirty="0">
                          <a:solidFill>
                            <a:schemeClr val="dk1"/>
                          </a:solidFill>
                          <a:effectLst/>
                          <a:latin typeface="+mn-lt"/>
                          <a:ea typeface="+mn-ea"/>
                          <a:cs typeface="+mn-cs"/>
                        </a:rPr>
                        <a:t>Different stakeholders may have expectations that differ from your own understanding of how to prioritize tasks at work</a:t>
                      </a:r>
                      <a:endParaRPr lang="ar-EG" dirty="0"/>
                    </a:p>
                  </a:txBody>
                  <a:tcPr/>
                </a:tc>
                <a:tc>
                  <a:txBody>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en-US" b="1" dirty="0"/>
                        <a:t>Trouble prioritizing</a:t>
                      </a:r>
                    </a:p>
                  </a:txBody>
                  <a:tcPr/>
                </a:tc>
                <a:extLst>
                  <a:ext uri="{0D108BD9-81ED-4DB2-BD59-A6C34878D82A}">
                    <a16:rowId xmlns:a16="http://schemas.microsoft.com/office/drawing/2014/main" val="10001"/>
                  </a:ext>
                </a:extLst>
              </a:tr>
              <a:tr h="1735716">
                <a:tc>
                  <a:txBody>
                    <a:bodyPr/>
                    <a:lstStyle/>
                    <a:p>
                      <a:pPr rtl="1"/>
                      <a:r>
                        <a:rPr lang="en-US" sz="1800" b="0" i="0" kern="1200" dirty="0">
                          <a:solidFill>
                            <a:schemeClr val="dk1"/>
                          </a:solidFill>
                          <a:effectLst/>
                          <a:latin typeface="+mn-lt"/>
                          <a:ea typeface="+mn-ea"/>
                          <a:cs typeface="+mn-cs"/>
                        </a:rPr>
                        <a:t>try integrating success measures into your to-do list. </a:t>
                      </a:r>
                      <a:endParaRPr lang="ar-EG" dirty="0"/>
                    </a:p>
                  </a:txBody>
                  <a:tcPr/>
                </a:tc>
                <a:tc>
                  <a:txBody>
                    <a:bodyPr/>
                    <a:lstStyle/>
                    <a:p>
                      <a:pPr rtl="1"/>
                      <a:r>
                        <a:rPr lang="en-US" dirty="0"/>
                        <a:t>Attention to detail can be a valuable asset in the workplace. When prioritized out of the bounds of moderation</a:t>
                      </a:r>
                      <a:endParaRPr lang="ar-EG" dirty="0"/>
                    </a:p>
                  </a:txBody>
                  <a:tcPr/>
                </a:tc>
                <a:tc>
                  <a:txBody>
                    <a:bodyPr/>
                    <a:lstStyle/>
                    <a:p>
                      <a:pPr algn="ctr" rtl="1"/>
                      <a:r>
                        <a:rPr lang="en-US" b="1" dirty="0"/>
                        <a:t>Perfectionism</a:t>
                      </a:r>
                      <a:endParaRPr lang="ar-EG" dirty="0"/>
                    </a:p>
                  </a:txBody>
                  <a:tcPr/>
                </a:tc>
                <a:extLst>
                  <a:ext uri="{0D108BD9-81ED-4DB2-BD59-A6C34878D82A}">
                    <a16:rowId xmlns:a16="http://schemas.microsoft.com/office/drawing/2014/main" val="10002"/>
                  </a:ext>
                </a:extLst>
              </a:tr>
            </a:tbl>
          </a:graphicData>
        </a:graphic>
      </p:graphicFrame>
      <p:sp>
        <p:nvSpPr>
          <p:cNvPr id="5" name="Rectangle 4">
            <a:extLst>
              <a:ext uri="{FF2B5EF4-FFF2-40B4-BE49-F238E27FC236}">
                <a16:creationId xmlns:a16="http://schemas.microsoft.com/office/drawing/2014/main" id="{3985EAE6-BFA6-766D-A032-077E4DCB399E}"/>
              </a:ext>
            </a:extLst>
          </p:cNvPr>
          <p:cNvSpPr/>
          <p:nvPr/>
        </p:nvSpPr>
        <p:spPr>
          <a:xfrm>
            <a:off x="180431" y="1015055"/>
            <a:ext cx="1404457" cy="1166000"/>
          </a:xfrm>
          <a:prstGeom prst="rect">
            <a:avLst/>
          </a:pr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2700000" scaled="1"/>
            <a:tileRect/>
          </a:gra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Tree>
    <p:extLst>
      <p:ext uri="{BB962C8B-B14F-4D97-AF65-F5344CB8AC3E}">
        <p14:creationId xmlns:p14="http://schemas.microsoft.com/office/powerpoint/2010/main" val="41727925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800160" y="1685494"/>
            <a:ext cx="432048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374337" y="85648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6" name="Picture 5">
            <a:extLst>
              <a:ext uri="{FF2B5EF4-FFF2-40B4-BE49-F238E27FC236}">
                <a16:creationId xmlns:a16="http://schemas.microsoft.com/office/drawing/2014/main" id="{0D12FCEC-0866-5026-0F9D-0D349F97A45C}"/>
              </a:ext>
            </a:extLst>
          </p:cNvPr>
          <p:cNvPicPr>
            <a:picLocks noChangeAspect="1"/>
          </p:cNvPicPr>
          <p:nvPr/>
        </p:nvPicPr>
        <p:blipFill rotWithShape="1">
          <a:blip r:embed="rId3"/>
          <a:srcRect l="1302" t="21962" r="38358" b="20941"/>
          <a:stretch/>
        </p:blipFill>
        <p:spPr>
          <a:xfrm>
            <a:off x="5905948" y="1345306"/>
            <a:ext cx="5770482" cy="4584799"/>
          </a:xfrm>
          <a:prstGeom prst="rect">
            <a:avLst/>
          </a:prstGeom>
        </p:spPr>
      </p:pic>
      <p:sp>
        <p:nvSpPr>
          <p:cNvPr id="10" name="Rectangle: Rounded Corners 4">
            <a:extLst>
              <a:ext uri="{FF2B5EF4-FFF2-40B4-BE49-F238E27FC236}">
                <a16:creationId xmlns:a16="http://schemas.microsoft.com/office/drawing/2014/main" id="{578BD1D7-34D0-CA4F-5DC1-7B8FDC6E10A0}"/>
              </a:ext>
            </a:extLst>
          </p:cNvPr>
          <p:cNvSpPr txBox="1"/>
          <p:nvPr/>
        </p:nvSpPr>
        <p:spPr>
          <a:xfrm>
            <a:off x="1329620" y="2468590"/>
            <a:ext cx="3261559" cy="2703916"/>
          </a:xfrm>
          <a:prstGeom prst="rect">
            <a:avLst/>
          </a:prstGeom>
          <a:scene3d>
            <a:camera prst="orthographicFront"/>
            <a:lightRig rig="flat" dir="t"/>
          </a:scene3d>
          <a:sp3d/>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152400" tIns="152400" rIns="152400" bIns="152400" numCol="1" spcCol="1270" anchor="ctr" anchorCtr="0">
            <a:noAutofit/>
          </a:bodyPr>
          <a:lstStyle/>
          <a:p>
            <a:pPr marL="0" lvl="0" indent="0" algn="ctr" defTabSz="1778000" rtl="0">
              <a:lnSpc>
                <a:spcPct val="90000"/>
              </a:lnSpc>
              <a:spcBef>
                <a:spcPct val="0"/>
              </a:spcBef>
              <a:spcAft>
                <a:spcPct val="35000"/>
              </a:spcAft>
              <a:buNone/>
            </a:pPr>
            <a:r>
              <a:rPr lang="en-US" sz="4000" b="1" kern="1200" dirty="0"/>
              <a:t>Decision Making In Management</a:t>
            </a:r>
            <a:endParaRPr lang="ar-SA" sz="4000" kern="1200" dirty="0"/>
          </a:p>
        </p:txBody>
      </p:sp>
    </p:spTree>
    <p:extLst>
      <p:ext uri="{BB962C8B-B14F-4D97-AF65-F5344CB8AC3E}">
        <p14:creationId xmlns:p14="http://schemas.microsoft.com/office/powerpoint/2010/main" val="25219889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2" name="Content Placeholder 3">
            <a:extLst>
              <a:ext uri="{FF2B5EF4-FFF2-40B4-BE49-F238E27FC236}">
                <a16:creationId xmlns:a16="http://schemas.microsoft.com/office/drawing/2014/main" id="{8B657690-C6C2-3F75-DD17-EE9C7FD448D7}"/>
              </a:ext>
            </a:extLst>
          </p:cNvPr>
          <p:cNvGraphicFramePr>
            <a:graphicFrameLocks/>
          </p:cNvGraphicFramePr>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2845974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050" name="Picture 2" descr="Problem statement vs Opportunity Statement">
            <a:extLst>
              <a:ext uri="{FF2B5EF4-FFF2-40B4-BE49-F238E27FC236}">
                <a16:creationId xmlns:a16="http://schemas.microsoft.com/office/drawing/2014/main" id="{25EB140B-1A37-5DFC-F556-55B9CE58C37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35465" y="1427856"/>
            <a:ext cx="8354685" cy="47822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289666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5" name="Rectangle: Rounded Corners 24">
            <a:extLst>
              <a:ext uri="{FF2B5EF4-FFF2-40B4-BE49-F238E27FC236}">
                <a16:creationId xmlns:a16="http://schemas.microsoft.com/office/drawing/2014/main" id="{F10D4689-D553-11B5-8ACA-71E79623B1B1}"/>
              </a:ext>
            </a:extLst>
          </p:cNvPr>
          <p:cNvSpPr/>
          <p:nvPr/>
        </p:nvSpPr>
        <p:spPr>
          <a:xfrm>
            <a:off x="-1" y="1566307"/>
            <a:ext cx="71995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itle 1">
            <a:extLst>
              <a:ext uri="{FF2B5EF4-FFF2-40B4-BE49-F238E27FC236}">
                <a16:creationId xmlns:a16="http://schemas.microsoft.com/office/drawing/2014/main" id="{36A6C660-F66B-CBE9-EF2E-1F14504DCA13}"/>
              </a:ext>
            </a:extLst>
          </p:cNvPr>
          <p:cNvSpPr txBox="1">
            <a:spLocks/>
          </p:cNvSpPr>
          <p:nvPr/>
        </p:nvSpPr>
        <p:spPr>
          <a:xfrm>
            <a:off x="1495969" y="663949"/>
            <a:ext cx="10515600" cy="867327"/>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4400" b="1" dirty="0">
                <a:solidFill>
                  <a:srgbClr val="C00000"/>
                </a:solidFill>
                <a:latin typeface="+mn-lt"/>
              </a:rPr>
              <a:t>Making Decisions</a:t>
            </a:r>
          </a:p>
        </p:txBody>
      </p:sp>
      <p:sp>
        <p:nvSpPr>
          <p:cNvPr id="4" name="Content Placeholder 2">
            <a:extLst>
              <a:ext uri="{FF2B5EF4-FFF2-40B4-BE49-F238E27FC236}">
                <a16:creationId xmlns:a16="http://schemas.microsoft.com/office/drawing/2014/main" id="{BBF73A65-D7D8-BBD9-C6B1-2F2E8A6FF979}"/>
              </a:ext>
            </a:extLst>
          </p:cNvPr>
          <p:cNvSpPr txBox="1">
            <a:spLocks/>
          </p:cNvSpPr>
          <p:nvPr/>
        </p:nvSpPr>
        <p:spPr>
          <a:xfrm>
            <a:off x="215348" y="1688506"/>
            <a:ext cx="5418197" cy="4685789"/>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endParaRPr lang="ar-EG" dirty="0"/>
          </a:p>
        </p:txBody>
      </p:sp>
      <p:sp>
        <p:nvSpPr>
          <p:cNvPr id="8" name="Google Shape;99;p5">
            <a:extLst>
              <a:ext uri="{FF2B5EF4-FFF2-40B4-BE49-F238E27FC236}">
                <a16:creationId xmlns:a16="http://schemas.microsoft.com/office/drawing/2014/main" id="{EA27DC2B-BCDA-90BF-9788-6DFEDE668538}"/>
              </a:ext>
            </a:extLst>
          </p:cNvPr>
          <p:cNvSpPr txBox="1">
            <a:spLocks/>
          </p:cNvSpPr>
          <p:nvPr/>
        </p:nvSpPr>
        <p:spPr>
          <a:xfrm>
            <a:off x="85893" y="1842713"/>
            <a:ext cx="7113693" cy="4351338"/>
          </a:xfrm>
          <a:prstGeom prst="rect">
            <a:avLst/>
          </a:prstGeom>
          <a:noFill/>
          <a:ln>
            <a:noFill/>
          </a:ln>
        </p:spPr>
        <p:txBody>
          <a:bodyPr spcFirstLastPara="1" wrap="square" lIns="91425" tIns="45700" rIns="91425" bIns="45700" anchor="t" anchorCtr="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buClr>
                <a:srgbClr val="FF0000"/>
              </a:buClr>
              <a:buFont typeface="Wingdings" panose="05000000000000000000" pitchFamily="2" charset="2"/>
              <a:buChar char="ü"/>
            </a:pPr>
            <a:endParaRPr lang="en-US" sz="3200" b="1" dirty="0"/>
          </a:p>
          <a:p>
            <a:pPr algn="just">
              <a:buClr>
                <a:srgbClr val="FF0000"/>
              </a:buClr>
            </a:pPr>
            <a:r>
              <a:rPr lang="en-US" sz="3200" b="1" dirty="0">
                <a:solidFill>
                  <a:srgbClr val="FF0000"/>
                </a:solidFill>
              </a:rPr>
              <a:t>Problem</a:t>
            </a:r>
            <a:r>
              <a:rPr lang="en-US" sz="3200" b="1" dirty="0"/>
              <a:t> – A situation in which some aspect of organizational performance is less than desirable.</a:t>
            </a:r>
          </a:p>
          <a:p>
            <a:pPr algn="just">
              <a:buClr>
                <a:srgbClr val="FF0000"/>
              </a:buClr>
            </a:pPr>
            <a:r>
              <a:rPr lang="en-US" sz="3200" b="1" dirty="0">
                <a:solidFill>
                  <a:srgbClr val="FF0000"/>
                </a:solidFill>
              </a:rPr>
              <a:t>Opportunity</a:t>
            </a:r>
            <a:r>
              <a:rPr lang="en-US" sz="3200" b="1" dirty="0"/>
              <a:t> – A situation that has the potential to provide additional beneficial outcomes.</a:t>
            </a:r>
            <a:endParaRPr lang="ar-SA" sz="3200" b="1" dirty="0"/>
          </a:p>
        </p:txBody>
      </p:sp>
      <p:pic>
        <p:nvPicPr>
          <p:cNvPr id="1026" name="Picture 2" descr="Why Problems and Opportunities are NOT ...">
            <a:extLst>
              <a:ext uri="{FF2B5EF4-FFF2-40B4-BE49-F238E27FC236}">
                <a16:creationId xmlns:a16="http://schemas.microsoft.com/office/drawing/2014/main" id="{4968BD36-B997-A3FC-8CF4-0612DF8C63C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82455" y="1979348"/>
            <a:ext cx="3615559" cy="365419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5915136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2" descr="Problem vs Opportunity">
            <a:extLst>
              <a:ext uri="{FF2B5EF4-FFF2-40B4-BE49-F238E27FC236}">
                <a16:creationId xmlns:a16="http://schemas.microsoft.com/office/drawing/2014/main" id="{40754F1F-417F-E401-95AC-B976C0E653B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35465" y="1439918"/>
            <a:ext cx="8354685" cy="47822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240788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85749" y="184366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102642" y="11021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3" name="Rectangle 3">
            <a:extLst>
              <a:ext uri="{FF2B5EF4-FFF2-40B4-BE49-F238E27FC236}">
                <a16:creationId xmlns:a16="http://schemas.microsoft.com/office/drawing/2014/main" id="{304B2AEB-21B3-9989-7ADF-D1631610C149}"/>
              </a:ext>
            </a:extLst>
          </p:cNvPr>
          <p:cNvSpPr txBox="1">
            <a:spLocks noChangeArrowheads="1"/>
          </p:cNvSpPr>
          <p:nvPr/>
        </p:nvSpPr>
        <p:spPr>
          <a:xfrm>
            <a:off x="1181646" y="1971475"/>
            <a:ext cx="9166302" cy="4114800"/>
          </a:xfrm>
          <a:prstGeom prst="rect">
            <a:avLst/>
          </a:prstGeom>
          <a:ln>
            <a:noFill/>
          </a:ln>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Clr>
                <a:srgbClr val="FF0000"/>
              </a:buClr>
              <a:buNone/>
            </a:pPr>
            <a:r>
              <a:rPr lang="en-US" altLang="ar-SA" sz="3200" b="1" dirty="0">
                <a:latin typeface="Times New Roman" pitchFamily="18" charset="0"/>
              </a:rPr>
              <a:t>a process of choosing among alternative courses of    action for the purpose of attaining a goal or goals</a:t>
            </a:r>
            <a:br>
              <a:rPr lang="en-US" altLang="ar-SA" sz="3200" b="1" dirty="0">
                <a:latin typeface="Times New Roman" pitchFamily="18" charset="0"/>
              </a:rPr>
            </a:br>
            <a:endParaRPr lang="en-US" altLang="ar-SA" sz="3200" b="1" dirty="0">
              <a:latin typeface="Times New Roman" pitchFamily="18" charset="0"/>
            </a:endParaRPr>
          </a:p>
          <a:p>
            <a:pPr marL="0" indent="0" algn="ctr">
              <a:buClr>
                <a:srgbClr val="FF0000"/>
              </a:buClr>
              <a:buNone/>
            </a:pPr>
            <a:r>
              <a:rPr lang="en-US" sz="3200" b="1" dirty="0">
                <a:solidFill>
                  <a:srgbClr val="C00000"/>
                </a:solidFill>
                <a:latin typeface="Times New Roman" pitchFamily="18" charset="0"/>
              </a:rPr>
              <a:t>Making Decision is at the heart of organizational effectiveness.</a:t>
            </a:r>
            <a:br>
              <a:rPr lang="en-US" altLang="ar-SA" sz="3200" b="1" dirty="0">
                <a:latin typeface="Times New Roman" pitchFamily="18" charset="0"/>
              </a:rPr>
            </a:br>
            <a:endParaRPr lang="en-US" altLang="ar-SA" sz="3200" b="1" dirty="0">
              <a:latin typeface="Times New Roman" pitchFamily="18" charset="0"/>
            </a:endParaRPr>
          </a:p>
        </p:txBody>
      </p:sp>
      <p:sp>
        <p:nvSpPr>
          <p:cNvPr id="6" name="Rectangle 5">
            <a:extLst>
              <a:ext uri="{FF2B5EF4-FFF2-40B4-BE49-F238E27FC236}">
                <a16:creationId xmlns:a16="http://schemas.microsoft.com/office/drawing/2014/main" id="{25744D25-D2F8-23A2-46B3-7ECBB8358A9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id="{2BD87646-68B5-ECB7-DA13-33256D31F66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extBox 10">
            <a:extLst>
              <a:ext uri="{FF2B5EF4-FFF2-40B4-BE49-F238E27FC236}">
                <a16:creationId xmlns:a16="http://schemas.microsoft.com/office/drawing/2014/main" id="{5886DE2E-F381-EAB7-4411-545E3429F784}"/>
              </a:ext>
            </a:extLst>
          </p:cNvPr>
          <p:cNvSpPr txBox="1"/>
          <p:nvPr/>
        </p:nvSpPr>
        <p:spPr>
          <a:xfrm>
            <a:off x="3582878" y="878550"/>
            <a:ext cx="6274676" cy="646331"/>
          </a:xfrm>
          <a:prstGeom prst="rect">
            <a:avLst/>
          </a:prstGeom>
          <a:noFill/>
        </p:spPr>
        <p:txBody>
          <a:bodyPr wrap="square">
            <a:spAutoFit/>
          </a:bodyPr>
          <a:lstStyle/>
          <a:p>
            <a:pPr algn="ctr"/>
            <a:r>
              <a:rPr lang="en-US" altLang="ar-SA" sz="3600" b="1" dirty="0">
                <a:solidFill>
                  <a:srgbClr val="C00000"/>
                </a:solidFill>
              </a:rPr>
              <a:t>Making Decision definition </a:t>
            </a:r>
          </a:p>
        </p:txBody>
      </p:sp>
    </p:spTree>
    <p:extLst>
      <p:ext uri="{BB962C8B-B14F-4D97-AF65-F5344CB8AC3E}">
        <p14:creationId xmlns:p14="http://schemas.microsoft.com/office/powerpoint/2010/main" val="13242757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85749" y="184366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102642" y="11021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3" name="Rectangle 3">
            <a:extLst>
              <a:ext uri="{FF2B5EF4-FFF2-40B4-BE49-F238E27FC236}">
                <a16:creationId xmlns:a16="http://schemas.microsoft.com/office/drawing/2014/main" id="{304B2AEB-21B3-9989-7ADF-D1631610C149}"/>
              </a:ext>
            </a:extLst>
          </p:cNvPr>
          <p:cNvSpPr txBox="1">
            <a:spLocks noChangeArrowheads="1"/>
          </p:cNvSpPr>
          <p:nvPr/>
        </p:nvSpPr>
        <p:spPr>
          <a:xfrm>
            <a:off x="1181646" y="1971475"/>
            <a:ext cx="9969830" cy="4114800"/>
          </a:xfrm>
          <a:prstGeom prst="rect">
            <a:avLst/>
          </a:prstGeom>
          <a:ln>
            <a:noFill/>
          </a:ln>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Clr>
                <a:srgbClr val="FF0000"/>
              </a:buClr>
              <a:buNone/>
            </a:pPr>
            <a:r>
              <a:rPr lang="en-US" b="1" dirty="0">
                <a:latin typeface="Times New Roman" pitchFamily="18" charset="0"/>
              </a:rPr>
              <a:t>Two dominant issues affect how decisions are made in organizations:</a:t>
            </a:r>
          </a:p>
          <a:p>
            <a:pPr marL="0" indent="0">
              <a:buClr>
                <a:srgbClr val="FF0000"/>
              </a:buClr>
              <a:buNone/>
            </a:pPr>
            <a:endParaRPr lang="en-US" b="1" dirty="0">
              <a:latin typeface="Times New Roman" pitchFamily="18" charset="0"/>
            </a:endParaRPr>
          </a:p>
          <a:p>
            <a:pPr lvl="1">
              <a:buClr>
                <a:srgbClr val="FF0000"/>
              </a:buClr>
              <a:buFont typeface="Wingdings" panose="05000000000000000000" pitchFamily="2" charset="2"/>
              <a:buChar char="ü"/>
            </a:pPr>
            <a:r>
              <a:rPr lang="en-US" sz="2800" b="1" dirty="0">
                <a:latin typeface="Times New Roman" pitchFamily="18" charset="0"/>
              </a:rPr>
              <a:t>Stability (application of existing practices and maintenance of existing performance levels)</a:t>
            </a:r>
          </a:p>
          <a:p>
            <a:pPr lvl="1">
              <a:buClr>
                <a:srgbClr val="FF0000"/>
              </a:buClr>
              <a:buFont typeface="Wingdings" panose="05000000000000000000" pitchFamily="2" charset="2"/>
              <a:buChar char="ü"/>
            </a:pPr>
            <a:r>
              <a:rPr lang="en-US" sz="2800" b="1" dirty="0">
                <a:latin typeface="Times New Roman" pitchFamily="18" charset="0"/>
              </a:rPr>
              <a:t>Change (environmental demands for quick response and emerging problems that are ambiguous)</a:t>
            </a:r>
          </a:p>
        </p:txBody>
      </p:sp>
      <p:sp>
        <p:nvSpPr>
          <p:cNvPr id="6" name="Rectangle 5">
            <a:extLst>
              <a:ext uri="{FF2B5EF4-FFF2-40B4-BE49-F238E27FC236}">
                <a16:creationId xmlns:a16="http://schemas.microsoft.com/office/drawing/2014/main" id="{25744D25-D2F8-23A2-46B3-7ECBB8358A9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id="{2BD87646-68B5-ECB7-DA13-33256D31F66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extBox 10">
            <a:extLst>
              <a:ext uri="{FF2B5EF4-FFF2-40B4-BE49-F238E27FC236}">
                <a16:creationId xmlns:a16="http://schemas.microsoft.com/office/drawing/2014/main" id="{5886DE2E-F381-EAB7-4411-545E3429F784}"/>
              </a:ext>
            </a:extLst>
          </p:cNvPr>
          <p:cNvSpPr txBox="1"/>
          <p:nvPr/>
        </p:nvSpPr>
        <p:spPr>
          <a:xfrm>
            <a:off x="3582878" y="878550"/>
            <a:ext cx="6274676" cy="646331"/>
          </a:xfrm>
          <a:prstGeom prst="rect">
            <a:avLst/>
          </a:prstGeom>
          <a:noFill/>
        </p:spPr>
        <p:txBody>
          <a:bodyPr wrap="square">
            <a:spAutoFit/>
          </a:bodyPr>
          <a:lstStyle/>
          <a:p>
            <a:pPr algn="ctr"/>
            <a:r>
              <a:rPr lang="en-US" altLang="ar-SA" sz="3600" b="1" dirty="0">
                <a:solidFill>
                  <a:srgbClr val="C00000"/>
                </a:solidFill>
              </a:rPr>
              <a:t>Making Decision definition </a:t>
            </a:r>
          </a:p>
        </p:txBody>
      </p:sp>
    </p:spTree>
    <p:extLst>
      <p:ext uri="{BB962C8B-B14F-4D97-AF65-F5344CB8AC3E}">
        <p14:creationId xmlns:p14="http://schemas.microsoft.com/office/powerpoint/2010/main" val="13304348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85749" y="184366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102642" y="11021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3" name="Rectangle 3">
            <a:extLst>
              <a:ext uri="{FF2B5EF4-FFF2-40B4-BE49-F238E27FC236}">
                <a16:creationId xmlns:a16="http://schemas.microsoft.com/office/drawing/2014/main" id="{304B2AEB-21B3-9989-7ADF-D1631610C149}"/>
              </a:ext>
            </a:extLst>
          </p:cNvPr>
          <p:cNvSpPr txBox="1">
            <a:spLocks noChangeArrowheads="1"/>
          </p:cNvSpPr>
          <p:nvPr/>
        </p:nvSpPr>
        <p:spPr>
          <a:xfrm>
            <a:off x="1181646" y="1971475"/>
            <a:ext cx="9969830" cy="4114800"/>
          </a:xfrm>
          <a:prstGeom prst="rect">
            <a:avLst/>
          </a:prstGeom>
          <a:ln>
            <a:noFill/>
          </a:ln>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Clr>
                <a:srgbClr val="FF0000"/>
              </a:buClr>
              <a:buNone/>
            </a:pPr>
            <a:endParaRPr lang="en-US" sz="2800" b="1" dirty="0">
              <a:latin typeface="Times New Roman" pitchFamily="18" charset="0"/>
            </a:endParaRPr>
          </a:p>
        </p:txBody>
      </p:sp>
      <p:sp>
        <p:nvSpPr>
          <p:cNvPr id="6" name="Rectangle 5">
            <a:extLst>
              <a:ext uri="{FF2B5EF4-FFF2-40B4-BE49-F238E27FC236}">
                <a16:creationId xmlns:a16="http://schemas.microsoft.com/office/drawing/2014/main" id="{25744D25-D2F8-23A2-46B3-7ECBB8358A9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id="{2BD87646-68B5-ECB7-DA13-33256D31F66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extBox 10">
            <a:extLst>
              <a:ext uri="{FF2B5EF4-FFF2-40B4-BE49-F238E27FC236}">
                <a16:creationId xmlns:a16="http://schemas.microsoft.com/office/drawing/2014/main" id="{5886DE2E-F381-EAB7-4411-545E3429F784}"/>
              </a:ext>
            </a:extLst>
          </p:cNvPr>
          <p:cNvSpPr txBox="1"/>
          <p:nvPr/>
        </p:nvSpPr>
        <p:spPr>
          <a:xfrm>
            <a:off x="3582878" y="878550"/>
            <a:ext cx="6274676" cy="646331"/>
          </a:xfrm>
          <a:prstGeom prst="rect">
            <a:avLst/>
          </a:prstGeom>
          <a:noFill/>
        </p:spPr>
        <p:txBody>
          <a:bodyPr wrap="square">
            <a:spAutoFit/>
          </a:bodyPr>
          <a:lstStyle/>
          <a:p>
            <a:pPr algn="ctr"/>
            <a:r>
              <a:rPr lang="en-US" altLang="ar-SA" sz="3600" b="1" dirty="0">
                <a:solidFill>
                  <a:srgbClr val="C00000"/>
                </a:solidFill>
              </a:rPr>
              <a:t>Making Decision definition </a:t>
            </a:r>
          </a:p>
        </p:txBody>
      </p:sp>
      <p:sp>
        <p:nvSpPr>
          <p:cNvPr id="2" name="Content Placeholder 2">
            <a:extLst>
              <a:ext uri="{FF2B5EF4-FFF2-40B4-BE49-F238E27FC236}">
                <a16:creationId xmlns:a16="http://schemas.microsoft.com/office/drawing/2014/main" id="{3988753E-DDEE-3172-D35E-6BA518AB8B97}"/>
              </a:ext>
            </a:extLst>
          </p:cNvPr>
          <p:cNvSpPr txBox="1">
            <a:spLocks/>
          </p:cNvSpPr>
          <p:nvPr/>
        </p:nvSpPr>
        <p:spPr>
          <a:xfrm>
            <a:off x="793531" y="1859906"/>
            <a:ext cx="10505090" cy="4594303"/>
          </a:xfrm>
          <a:prstGeom prst="rect">
            <a:avLst/>
          </a:prstGeom>
          <a:ln>
            <a:noFill/>
          </a:ln>
        </p:spPr>
        <p:txBody>
          <a:bodyPr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buClr>
                <a:srgbClr val="FF0000"/>
              </a:buClr>
            </a:pPr>
            <a:r>
              <a:rPr lang="en-US" sz="3200" b="1" dirty="0"/>
              <a:t>Participative making decision structures are required to effectively manage change.</a:t>
            </a:r>
            <a:endParaRPr lang="ar-EG" sz="3200" b="1" dirty="0"/>
          </a:p>
          <a:p>
            <a:pPr algn="just">
              <a:buClr>
                <a:srgbClr val="FF0000"/>
              </a:buClr>
            </a:pPr>
            <a:r>
              <a:rPr lang="en-US" sz="3200" b="1" dirty="0"/>
              <a:t>Empowering people to participate in important decisions is highly motivating to them.</a:t>
            </a:r>
            <a:endParaRPr lang="ar-EG" sz="3200" b="1" dirty="0"/>
          </a:p>
          <a:p>
            <a:pPr algn="just">
              <a:buClr>
                <a:srgbClr val="FF0000"/>
              </a:buClr>
            </a:pPr>
            <a:r>
              <a:rPr lang="en-US" sz="3200" b="1" dirty="0"/>
              <a:t>Broad participation infuses the making decision process with the full spectrum of knowledge and good ideas that people throughout the organization have to contribute</a:t>
            </a:r>
          </a:p>
        </p:txBody>
      </p:sp>
    </p:spTree>
    <p:extLst>
      <p:ext uri="{BB962C8B-B14F-4D97-AF65-F5344CB8AC3E}">
        <p14:creationId xmlns:p14="http://schemas.microsoft.com/office/powerpoint/2010/main" val="9553988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85749" y="184366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102642" y="11021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3" name="Rectangle 3">
            <a:extLst>
              <a:ext uri="{FF2B5EF4-FFF2-40B4-BE49-F238E27FC236}">
                <a16:creationId xmlns:a16="http://schemas.microsoft.com/office/drawing/2014/main" id="{304B2AEB-21B3-9989-7ADF-D1631610C149}"/>
              </a:ext>
            </a:extLst>
          </p:cNvPr>
          <p:cNvSpPr txBox="1">
            <a:spLocks noChangeArrowheads="1"/>
          </p:cNvSpPr>
          <p:nvPr/>
        </p:nvSpPr>
        <p:spPr>
          <a:xfrm>
            <a:off x="1181646" y="1971475"/>
            <a:ext cx="9969830" cy="4114800"/>
          </a:xfrm>
          <a:prstGeom prst="rect">
            <a:avLst/>
          </a:prstGeom>
          <a:ln>
            <a:noFill/>
          </a:ln>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Clr>
                <a:srgbClr val="FF0000"/>
              </a:buClr>
              <a:buNone/>
            </a:pPr>
            <a:endParaRPr lang="en-US" sz="2800" b="1" dirty="0">
              <a:latin typeface="Times New Roman" pitchFamily="18" charset="0"/>
            </a:endParaRPr>
          </a:p>
        </p:txBody>
      </p:sp>
      <p:sp>
        <p:nvSpPr>
          <p:cNvPr id="6" name="Rectangle 5">
            <a:extLst>
              <a:ext uri="{FF2B5EF4-FFF2-40B4-BE49-F238E27FC236}">
                <a16:creationId xmlns:a16="http://schemas.microsoft.com/office/drawing/2014/main" id="{25744D25-D2F8-23A2-46B3-7ECBB8358A9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id="{2BD87646-68B5-ECB7-DA13-33256D31F66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extBox 10">
            <a:extLst>
              <a:ext uri="{FF2B5EF4-FFF2-40B4-BE49-F238E27FC236}">
                <a16:creationId xmlns:a16="http://schemas.microsoft.com/office/drawing/2014/main" id="{5886DE2E-F381-EAB7-4411-545E3429F784}"/>
              </a:ext>
            </a:extLst>
          </p:cNvPr>
          <p:cNvSpPr txBox="1"/>
          <p:nvPr/>
        </p:nvSpPr>
        <p:spPr>
          <a:xfrm>
            <a:off x="3582878" y="878550"/>
            <a:ext cx="5413977" cy="646331"/>
          </a:xfrm>
          <a:prstGeom prst="rect">
            <a:avLst/>
          </a:prstGeom>
          <a:noFill/>
        </p:spPr>
        <p:txBody>
          <a:bodyPr wrap="square">
            <a:spAutoFit/>
          </a:bodyPr>
          <a:lstStyle/>
          <a:p>
            <a:pPr algn="ctr"/>
            <a:r>
              <a:rPr lang="en-US" sz="3600" b="1" dirty="0">
                <a:solidFill>
                  <a:srgbClr val="C00000"/>
                </a:solidFill>
              </a:rPr>
              <a:t>Making Decision Theory	</a:t>
            </a:r>
          </a:p>
        </p:txBody>
      </p:sp>
      <p:sp>
        <p:nvSpPr>
          <p:cNvPr id="2" name="Content Placeholder 2">
            <a:extLst>
              <a:ext uri="{FF2B5EF4-FFF2-40B4-BE49-F238E27FC236}">
                <a16:creationId xmlns:a16="http://schemas.microsoft.com/office/drawing/2014/main" id="{3988753E-DDEE-3172-D35E-6BA518AB8B97}"/>
              </a:ext>
            </a:extLst>
          </p:cNvPr>
          <p:cNvSpPr txBox="1">
            <a:spLocks/>
          </p:cNvSpPr>
          <p:nvPr/>
        </p:nvSpPr>
        <p:spPr>
          <a:xfrm>
            <a:off x="793531" y="1859906"/>
            <a:ext cx="10505090" cy="4594303"/>
          </a:xfrm>
          <a:prstGeom prst="rect">
            <a:avLst/>
          </a:prstGeom>
          <a:ln>
            <a:noFill/>
          </a:ln>
        </p:spPr>
        <p:txBody>
          <a:bodyPr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98000"/>
              </a:lnSpc>
              <a:buClr>
                <a:srgbClr val="FF0000"/>
              </a:buClr>
              <a:buNone/>
            </a:pPr>
            <a:r>
              <a:rPr lang="en-US" b="1" dirty="0">
                <a:latin typeface="Times New Roman" pitchFamily="18" charset="0"/>
              </a:rPr>
              <a:t>Daniel Griffith’s Theory of Leadership is About Decision Making:</a:t>
            </a:r>
          </a:p>
          <a:p>
            <a:pPr>
              <a:lnSpc>
                <a:spcPct val="98000"/>
              </a:lnSpc>
              <a:buClr>
                <a:srgbClr val="FF0000"/>
              </a:buClr>
              <a:buFont typeface="Wingdings" panose="05000000000000000000" pitchFamily="2" charset="2"/>
              <a:buChar char="Ø"/>
            </a:pPr>
            <a:endParaRPr lang="en-US" b="1" dirty="0">
              <a:latin typeface="Times New Roman" pitchFamily="18" charset="0"/>
            </a:endParaRPr>
          </a:p>
          <a:p>
            <a:pPr lvl="1">
              <a:lnSpc>
                <a:spcPct val="98000"/>
              </a:lnSpc>
              <a:buFont typeface="Wingdings" panose="05000000000000000000" pitchFamily="2" charset="2"/>
              <a:buChar char="ü"/>
            </a:pPr>
            <a:r>
              <a:rPr lang="en-US" sz="2100" b="1" dirty="0"/>
              <a:t>Administration is making decision.</a:t>
            </a:r>
            <a:endParaRPr lang="ar-EG" sz="2100" b="1" dirty="0"/>
          </a:p>
          <a:p>
            <a:pPr lvl="1">
              <a:lnSpc>
                <a:spcPct val="98000"/>
              </a:lnSpc>
              <a:buFont typeface="Wingdings" panose="05000000000000000000" pitchFamily="2" charset="2"/>
              <a:buChar char="ü"/>
            </a:pPr>
            <a:r>
              <a:rPr lang="en-US" sz="2100" b="1" dirty="0"/>
              <a:t>Organization’s structure is determined by the nature of its making decision process.</a:t>
            </a:r>
            <a:endParaRPr lang="ar-EG" sz="2100" b="1" dirty="0"/>
          </a:p>
          <a:p>
            <a:pPr lvl="1">
              <a:lnSpc>
                <a:spcPct val="110000"/>
              </a:lnSpc>
              <a:buFont typeface="Wingdings" panose="05000000000000000000" pitchFamily="2" charset="2"/>
              <a:buChar char="ü"/>
            </a:pPr>
            <a:r>
              <a:rPr lang="en-US" sz="2100" b="1" dirty="0"/>
              <a:t>An individual's rank equals his or her degree of control of the making decision process.</a:t>
            </a:r>
            <a:endParaRPr lang="ar-EG" sz="2100" b="1" dirty="0"/>
          </a:p>
          <a:p>
            <a:pPr lvl="1">
              <a:lnSpc>
                <a:spcPct val="110000"/>
              </a:lnSpc>
              <a:buFont typeface="Wingdings" panose="05000000000000000000" pitchFamily="2" charset="2"/>
              <a:buChar char="ü"/>
            </a:pPr>
            <a:r>
              <a:rPr lang="en-US" sz="2100" b="1" dirty="0"/>
              <a:t>Effectiveness of the leader is inversely proportional to the number of decisions made personally.</a:t>
            </a:r>
            <a:endParaRPr lang="ar-EG" sz="2100" b="1" dirty="0"/>
          </a:p>
          <a:p>
            <a:pPr lvl="1">
              <a:lnSpc>
                <a:spcPct val="110000"/>
              </a:lnSpc>
              <a:buFont typeface="Wingdings" panose="05000000000000000000" pitchFamily="2" charset="2"/>
              <a:buChar char="ü"/>
            </a:pPr>
            <a:r>
              <a:rPr lang="en-US" sz="2100" b="1" dirty="0"/>
              <a:t>The major differences between types of organizations are related to differences in the making decision process.</a:t>
            </a:r>
          </a:p>
        </p:txBody>
      </p:sp>
    </p:spTree>
    <p:extLst>
      <p:ext uri="{BB962C8B-B14F-4D97-AF65-F5344CB8AC3E}">
        <p14:creationId xmlns:p14="http://schemas.microsoft.com/office/powerpoint/2010/main" val="23344928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85749" y="184366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102642" y="11021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3" name="Rectangle 3">
            <a:extLst>
              <a:ext uri="{FF2B5EF4-FFF2-40B4-BE49-F238E27FC236}">
                <a16:creationId xmlns:a16="http://schemas.microsoft.com/office/drawing/2014/main" id="{304B2AEB-21B3-9989-7ADF-D1631610C149}"/>
              </a:ext>
            </a:extLst>
          </p:cNvPr>
          <p:cNvSpPr txBox="1">
            <a:spLocks noChangeArrowheads="1"/>
          </p:cNvSpPr>
          <p:nvPr/>
        </p:nvSpPr>
        <p:spPr>
          <a:xfrm>
            <a:off x="1181646" y="1971475"/>
            <a:ext cx="9969830" cy="4114800"/>
          </a:xfrm>
          <a:prstGeom prst="rect">
            <a:avLst/>
          </a:prstGeom>
          <a:ln>
            <a:noFill/>
          </a:ln>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Clr>
                <a:srgbClr val="FF0000"/>
              </a:buClr>
              <a:buNone/>
            </a:pPr>
            <a:endParaRPr lang="en-US" sz="2800" b="1" dirty="0">
              <a:latin typeface="Times New Roman" pitchFamily="18" charset="0"/>
            </a:endParaRPr>
          </a:p>
        </p:txBody>
      </p:sp>
      <p:sp>
        <p:nvSpPr>
          <p:cNvPr id="6" name="Rectangle 5">
            <a:extLst>
              <a:ext uri="{FF2B5EF4-FFF2-40B4-BE49-F238E27FC236}">
                <a16:creationId xmlns:a16="http://schemas.microsoft.com/office/drawing/2014/main" id="{25744D25-D2F8-23A2-46B3-7ECBB8358A9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id="{2BD87646-68B5-ECB7-DA13-33256D31F66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extBox 10">
            <a:extLst>
              <a:ext uri="{FF2B5EF4-FFF2-40B4-BE49-F238E27FC236}">
                <a16:creationId xmlns:a16="http://schemas.microsoft.com/office/drawing/2014/main" id="{5886DE2E-F381-EAB7-4411-545E3429F784}"/>
              </a:ext>
            </a:extLst>
          </p:cNvPr>
          <p:cNvSpPr txBox="1"/>
          <p:nvPr/>
        </p:nvSpPr>
        <p:spPr>
          <a:xfrm>
            <a:off x="2212707" y="944272"/>
            <a:ext cx="8480153" cy="646331"/>
          </a:xfrm>
          <a:prstGeom prst="rect">
            <a:avLst/>
          </a:prstGeom>
          <a:noFill/>
        </p:spPr>
        <p:txBody>
          <a:bodyPr wrap="square">
            <a:spAutoFit/>
          </a:bodyPr>
          <a:lstStyle/>
          <a:p>
            <a:pPr algn="ctr"/>
            <a:r>
              <a:rPr lang="en-US" altLang="ar-SA" sz="3600" b="1" dirty="0">
                <a:solidFill>
                  <a:srgbClr val="C00000"/>
                </a:solidFill>
              </a:rPr>
              <a:t>Making Decision versus Problem Solving</a:t>
            </a:r>
          </a:p>
        </p:txBody>
      </p:sp>
      <p:sp>
        <p:nvSpPr>
          <p:cNvPr id="2" name="Content Placeholder 2">
            <a:extLst>
              <a:ext uri="{FF2B5EF4-FFF2-40B4-BE49-F238E27FC236}">
                <a16:creationId xmlns:a16="http://schemas.microsoft.com/office/drawing/2014/main" id="{3988753E-DDEE-3172-D35E-6BA518AB8B97}"/>
              </a:ext>
            </a:extLst>
          </p:cNvPr>
          <p:cNvSpPr txBox="1">
            <a:spLocks/>
          </p:cNvSpPr>
          <p:nvPr/>
        </p:nvSpPr>
        <p:spPr>
          <a:xfrm>
            <a:off x="793531" y="1859906"/>
            <a:ext cx="10505090" cy="4594303"/>
          </a:xfrm>
          <a:prstGeom prst="rect">
            <a:avLst/>
          </a:prstGeom>
          <a:ln>
            <a:noFill/>
          </a:ln>
        </p:spPr>
        <p:txBody>
          <a:bodyPr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Monotype Sorts" pitchFamily="2" charset="2"/>
              <a:buNone/>
            </a:pPr>
            <a:r>
              <a:rPr lang="en-US" altLang="ar-SA" b="1" dirty="0">
                <a:solidFill>
                  <a:srgbClr val="C00000"/>
                </a:solidFill>
                <a:effectLst>
                  <a:outerShdw blurRad="38100" dist="38100" dir="2700000" algn="tl">
                    <a:srgbClr val="000000">
                      <a:alpha val="43137"/>
                    </a:srgbClr>
                  </a:outerShdw>
                </a:effectLst>
                <a:latin typeface="Times New Roman" panose="02020603050405020304" pitchFamily="18" charset="0"/>
              </a:rPr>
              <a:t>		</a:t>
            </a:r>
            <a:r>
              <a:rPr lang="en-US" altLang="ar-SA" b="1" u="sng" dirty="0">
                <a:solidFill>
                  <a:srgbClr val="C00000"/>
                </a:solidFill>
                <a:effectLst>
                  <a:outerShdw blurRad="38100" dist="38100" dir="2700000" algn="tl">
                    <a:srgbClr val="000000">
                      <a:alpha val="43137"/>
                    </a:srgbClr>
                  </a:outerShdw>
                </a:effectLst>
                <a:latin typeface="Times New Roman" panose="02020603050405020304" pitchFamily="18" charset="0"/>
              </a:rPr>
              <a:t>Herbert Simon’s 4 Phases of Decision Making</a:t>
            </a:r>
            <a:endParaRPr lang="en-US" altLang="ar-SA" sz="3600" b="1" u="sng" dirty="0">
              <a:solidFill>
                <a:srgbClr val="C00000"/>
              </a:solidFill>
              <a:effectLst>
                <a:outerShdw blurRad="38100" dist="38100" dir="2700000" algn="tl">
                  <a:srgbClr val="000000">
                    <a:alpha val="43137"/>
                  </a:srgbClr>
                </a:outerShdw>
              </a:effectLst>
              <a:latin typeface="Times New Roman" panose="02020603050405020304" pitchFamily="18" charset="0"/>
            </a:endParaRPr>
          </a:p>
          <a:p>
            <a:pPr marL="514350" indent="-514350">
              <a:buFont typeface="+mj-lt"/>
              <a:buAutoNum type="arabicPeriod"/>
            </a:pPr>
            <a:r>
              <a:rPr lang="en-US" altLang="ar-SA" b="1" dirty="0">
                <a:latin typeface="Times New Roman" panose="02020603050405020304" pitchFamily="18" charset="0"/>
              </a:rPr>
              <a:t>Intelligence</a:t>
            </a:r>
          </a:p>
          <a:p>
            <a:pPr marL="514350" indent="-514350">
              <a:buFont typeface="+mj-lt"/>
              <a:buAutoNum type="arabicPeriod"/>
            </a:pPr>
            <a:r>
              <a:rPr lang="en-US" altLang="ar-SA" b="1" dirty="0">
                <a:latin typeface="Times New Roman" panose="02020603050405020304" pitchFamily="18" charset="0"/>
              </a:rPr>
              <a:t>Design</a:t>
            </a:r>
          </a:p>
          <a:p>
            <a:pPr marL="514350" indent="-514350">
              <a:buFont typeface="+mj-lt"/>
              <a:buAutoNum type="arabicPeriod"/>
            </a:pPr>
            <a:r>
              <a:rPr lang="en-US" altLang="ar-SA" b="1" dirty="0">
                <a:latin typeface="Times New Roman" panose="02020603050405020304" pitchFamily="18" charset="0"/>
              </a:rPr>
              <a:t>Choice</a:t>
            </a:r>
          </a:p>
          <a:p>
            <a:pPr marL="514350" indent="-514350">
              <a:buFont typeface="+mj-lt"/>
              <a:buAutoNum type="arabicPeriod"/>
            </a:pPr>
            <a:r>
              <a:rPr lang="en-US" altLang="ar-SA" b="1" dirty="0">
                <a:latin typeface="Times New Roman" panose="02020603050405020304" pitchFamily="18" charset="0"/>
              </a:rPr>
              <a:t>Implementation</a:t>
            </a:r>
            <a:br>
              <a:rPr lang="en-US" altLang="ar-SA" b="1" dirty="0">
                <a:latin typeface="Times New Roman" panose="02020603050405020304" pitchFamily="18" charset="0"/>
              </a:rPr>
            </a:br>
            <a:endParaRPr lang="en-US" altLang="ar-SA" sz="3600" b="1" dirty="0">
              <a:latin typeface="Times New Roman" panose="02020603050405020304" pitchFamily="18" charset="0"/>
            </a:endParaRPr>
          </a:p>
          <a:p>
            <a:pPr algn="ctr">
              <a:buFont typeface="Monotype Sorts" pitchFamily="2" charset="2"/>
              <a:buNone/>
            </a:pPr>
            <a:r>
              <a:rPr lang="en-US" altLang="ar-SA" sz="3600" b="1" dirty="0">
                <a:latin typeface="Times New Roman" panose="02020603050405020304" pitchFamily="18" charset="0"/>
              </a:rPr>
              <a:t>making Decision and problem solving</a:t>
            </a:r>
            <a:br>
              <a:rPr lang="en-US" altLang="ar-SA" sz="3600" b="1" dirty="0">
                <a:latin typeface="Times New Roman" panose="02020603050405020304" pitchFamily="18" charset="0"/>
              </a:rPr>
            </a:br>
            <a:r>
              <a:rPr lang="en-US" altLang="ar-SA" sz="3600" b="1" dirty="0">
                <a:latin typeface="Times New Roman" panose="02020603050405020304" pitchFamily="18" charset="0"/>
              </a:rPr>
              <a:t>are interchangeable</a:t>
            </a:r>
            <a:endParaRPr lang="en-US" altLang="ar-SA" sz="3600" b="1" u="sng" dirty="0">
              <a:latin typeface="Times New Roman" panose="02020603050405020304" pitchFamily="18" charset="0"/>
            </a:endParaRPr>
          </a:p>
        </p:txBody>
      </p:sp>
    </p:spTree>
    <p:extLst>
      <p:ext uri="{BB962C8B-B14F-4D97-AF65-F5344CB8AC3E}">
        <p14:creationId xmlns:p14="http://schemas.microsoft.com/office/powerpoint/2010/main" val="7173400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85749" y="184366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102642" y="11021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3" name="Rectangle 3">
            <a:extLst>
              <a:ext uri="{FF2B5EF4-FFF2-40B4-BE49-F238E27FC236}">
                <a16:creationId xmlns:a16="http://schemas.microsoft.com/office/drawing/2014/main" id="{304B2AEB-21B3-9989-7ADF-D1631610C149}"/>
              </a:ext>
            </a:extLst>
          </p:cNvPr>
          <p:cNvSpPr txBox="1">
            <a:spLocks noChangeArrowheads="1"/>
          </p:cNvSpPr>
          <p:nvPr/>
        </p:nvSpPr>
        <p:spPr>
          <a:xfrm>
            <a:off x="1181646" y="1971475"/>
            <a:ext cx="9969830" cy="4114800"/>
          </a:xfrm>
          <a:prstGeom prst="rect">
            <a:avLst/>
          </a:prstGeom>
          <a:ln>
            <a:noFill/>
          </a:ln>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Clr>
                <a:srgbClr val="FF0000"/>
              </a:buClr>
              <a:buNone/>
            </a:pPr>
            <a:endParaRPr lang="en-US" sz="2800" b="1" dirty="0">
              <a:latin typeface="Times New Roman" pitchFamily="18" charset="0"/>
            </a:endParaRPr>
          </a:p>
        </p:txBody>
      </p:sp>
      <p:sp>
        <p:nvSpPr>
          <p:cNvPr id="6" name="Rectangle 5">
            <a:extLst>
              <a:ext uri="{FF2B5EF4-FFF2-40B4-BE49-F238E27FC236}">
                <a16:creationId xmlns:a16="http://schemas.microsoft.com/office/drawing/2014/main" id="{25744D25-D2F8-23A2-46B3-7ECBB8358A9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id="{2BD87646-68B5-ECB7-DA13-33256D31F66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extBox 10">
            <a:extLst>
              <a:ext uri="{FF2B5EF4-FFF2-40B4-BE49-F238E27FC236}">
                <a16:creationId xmlns:a16="http://schemas.microsoft.com/office/drawing/2014/main" id="{5886DE2E-F381-EAB7-4411-545E3429F784}"/>
              </a:ext>
            </a:extLst>
          </p:cNvPr>
          <p:cNvSpPr txBox="1"/>
          <p:nvPr/>
        </p:nvSpPr>
        <p:spPr>
          <a:xfrm>
            <a:off x="2212707" y="944272"/>
            <a:ext cx="8480153" cy="646331"/>
          </a:xfrm>
          <a:prstGeom prst="rect">
            <a:avLst/>
          </a:prstGeom>
          <a:noFill/>
        </p:spPr>
        <p:txBody>
          <a:bodyPr wrap="square">
            <a:spAutoFit/>
          </a:bodyPr>
          <a:lstStyle/>
          <a:p>
            <a:pPr algn="ctr">
              <a:buFont typeface="Monotype Sorts" pitchFamily="2" charset="2"/>
              <a:buNone/>
            </a:pPr>
            <a:r>
              <a:rPr lang="en-US" altLang="ar-SA" sz="3600" b="1" dirty="0">
                <a:solidFill>
                  <a:srgbClr val="C00000"/>
                </a:solidFill>
                <a:effectLst>
                  <a:outerShdw blurRad="38100" dist="38100" dir="2700000" algn="tl">
                    <a:srgbClr val="000000">
                      <a:alpha val="43137"/>
                    </a:srgbClr>
                  </a:outerShdw>
                </a:effectLst>
                <a:latin typeface="Times New Roman" panose="02020603050405020304" pitchFamily="18" charset="0"/>
              </a:rPr>
              <a:t>Phases of Decision Making</a:t>
            </a:r>
            <a:endParaRPr lang="en-US" altLang="ar-SA" sz="6000" b="1" dirty="0">
              <a:solidFill>
                <a:srgbClr val="C00000"/>
              </a:solidFill>
              <a:effectLst>
                <a:outerShdw blurRad="38100" dist="38100" dir="2700000" algn="tl">
                  <a:srgbClr val="000000">
                    <a:alpha val="43137"/>
                  </a:srgbClr>
                </a:outerShdw>
              </a:effectLst>
              <a:latin typeface="Times New Roman" panose="02020603050405020304" pitchFamily="18" charset="0"/>
            </a:endParaRPr>
          </a:p>
        </p:txBody>
      </p:sp>
      <p:sp>
        <p:nvSpPr>
          <p:cNvPr id="2" name="Content Placeholder 2">
            <a:extLst>
              <a:ext uri="{FF2B5EF4-FFF2-40B4-BE49-F238E27FC236}">
                <a16:creationId xmlns:a16="http://schemas.microsoft.com/office/drawing/2014/main" id="{3988753E-DDEE-3172-D35E-6BA518AB8B97}"/>
              </a:ext>
            </a:extLst>
          </p:cNvPr>
          <p:cNvSpPr txBox="1">
            <a:spLocks/>
          </p:cNvSpPr>
          <p:nvPr/>
        </p:nvSpPr>
        <p:spPr>
          <a:xfrm>
            <a:off x="793531" y="1859906"/>
            <a:ext cx="10505090" cy="4594303"/>
          </a:xfrm>
          <a:prstGeom prst="rect">
            <a:avLst/>
          </a:prstGeom>
          <a:ln>
            <a:noFill/>
          </a:ln>
        </p:spPr>
        <p:txBody>
          <a:bodyPr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1">
              <a:lnSpc>
                <a:spcPct val="110000"/>
              </a:lnSpc>
              <a:buClr>
                <a:srgbClr val="FF0000"/>
              </a:buClr>
              <a:buFont typeface="Wingdings" panose="05000000000000000000" pitchFamily="2" charset="2"/>
              <a:buChar char="Ø"/>
            </a:pPr>
            <a:r>
              <a:rPr lang="en-US" sz="2800" b="1" dirty="0">
                <a:latin typeface="Times New Roman" pitchFamily="18" charset="0"/>
              </a:rPr>
              <a:t>Intelligence activity - gathering information regarding the need for a decision to be made</a:t>
            </a:r>
          </a:p>
          <a:p>
            <a:pPr lvl="1">
              <a:lnSpc>
                <a:spcPct val="110000"/>
              </a:lnSpc>
              <a:buClr>
                <a:srgbClr val="FF0000"/>
              </a:buClr>
              <a:buFont typeface="Wingdings" panose="05000000000000000000" pitchFamily="2" charset="2"/>
              <a:buChar char="Ø"/>
            </a:pPr>
            <a:r>
              <a:rPr lang="en-US" sz="2800" b="1" dirty="0">
                <a:latin typeface="Times New Roman" pitchFamily="18" charset="0"/>
              </a:rPr>
              <a:t>Design activity - alternatives are envisioned, developed and analyzed</a:t>
            </a:r>
          </a:p>
          <a:p>
            <a:pPr lvl="1">
              <a:lnSpc>
                <a:spcPct val="110000"/>
              </a:lnSpc>
              <a:buClr>
                <a:srgbClr val="FF0000"/>
              </a:buClr>
              <a:buFont typeface="Wingdings" panose="05000000000000000000" pitchFamily="2" charset="2"/>
              <a:buChar char="Ø"/>
            </a:pPr>
            <a:r>
              <a:rPr lang="en-US" sz="2800" b="1" dirty="0">
                <a:latin typeface="Times New Roman" pitchFamily="18" charset="0"/>
              </a:rPr>
              <a:t>Choice activity - selecting a course of action</a:t>
            </a:r>
          </a:p>
          <a:p>
            <a:pPr lvl="1">
              <a:lnSpc>
                <a:spcPct val="110000"/>
              </a:lnSpc>
              <a:buClr>
                <a:srgbClr val="FF0000"/>
              </a:buClr>
              <a:buFont typeface="Wingdings" panose="05000000000000000000" pitchFamily="2" charset="2"/>
              <a:buChar char="Ø"/>
            </a:pPr>
            <a:r>
              <a:rPr lang="en-US" sz="2800" b="1" dirty="0">
                <a:latin typeface="Times New Roman" pitchFamily="18" charset="0"/>
              </a:rPr>
              <a:t>Implementation – implement the best action</a:t>
            </a:r>
          </a:p>
        </p:txBody>
      </p:sp>
    </p:spTree>
    <p:extLst>
      <p:ext uri="{BB962C8B-B14F-4D97-AF65-F5344CB8AC3E}">
        <p14:creationId xmlns:p14="http://schemas.microsoft.com/office/powerpoint/2010/main" val="21418469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85749" y="184366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65779" y="1002922"/>
            <a:ext cx="1404457" cy="1076344"/>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3" name="Rectangle 3">
            <a:extLst>
              <a:ext uri="{FF2B5EF4-FFF2-40B4-BE49-F238E27FC236}">
                <a16:creationId xmlns:a16="http://schemas.microsoft.com/office/drawing/2014/main" id="{304B2AEB-21B3-9989-7ADF-D1631610C149}"/>
              </a:ext>
            </a:extLst>
          </p:cNvPr>
          <p:cNvSpPr txBox="1">
            <a:spLocks noChangeArrowheads="1"/>
          </p:cNvSpPr>
          <p:nvPr/>
        </p:nvSpPr>
        <p:spPr>
          <a:xfrm>
            <a:off x="1181646" y="1971475"/>
            <a:ext cx="9969830" cy="4114800"/>
          </a:xfrm>
          <a:prstGeom prst="rect">
            <a:avLst/>
          </a:prstGeom>
          <a:ln>
            <a:noFill/>
          </a:ln>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Clr>
                <a:srgbClr val="FF0000"/>
              </a:buClr>
              <a:buNone/>
            </a:pPr>
            <a:endParaRPr lang="en-US" sz="2800" b="1" dirty="0">
              <a:latin typeface="Times New Roman" pitchFamily="18" charset="0"/>
            </a:endParaRPr>
          </a:p>
        </p:txBody>
      </p:sp>
      <p:sp>
        <p:nvSpPr>
          <p:cNvPr id="6" name="Rectangle 5">
            <a:extLst>
              <a:ext uri="{FF2B5EF4-FFF2-40B4-BE49-F238E27FC236}">
                <a16:creationId xmlns:a16="http://schemas.microsoft.com/office/drawing/2014/main" id="{25744D25-D2F8-23A2-46B3-7ECBB8358A9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id="{2BD87646-68B5-ECB7-DA13-33256D31F66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extBox 10">
            <a:extLst>
              <a:ext uri="{FF2B5EF4-FFF2-40B4-BE49-F238E27FC236}">
                <a16:creationId xmlns:a16="http://schemas.microsoft.com/office/drawing/2014/main" id="{5886DE2E-F381-EAB7-4411-545E3429F784}"/>
              </a:ext>
            </a:extLst>
          </p:cNvPr>
          <p:cNvSpPr txBox="1"/>
          <p:nvPr/>
        </p:nvSpPr>
        <p:spPr>
          <a:xfrm>
            <a:off x="2212707" y="944272"/>
            <a:ext cx="8480153" cy="646331"/>
          </a:xfrm>
          <a:prstGeom prst="rect">
            <a:avLst/>
          </a:prstGeom>
          <a:noFill/>
        </p:spPr>
        <p:txBody>
          <a:bodyPr wrap="square">
            <a:spAutoFit/>
          </a:bodyPr>
          <a:lstStyle/>
          <a:p>
            <a:pPr algn="ctr">
              <a:buFont typeface="Monotype Sorts" pitchFamily="2" charset="2"/>
              <a:buNone/>
            </a:pPr>
            <a:r>
              <a:rPr lang="en-US" altLang="ar-SA" sz="3600" b="1" dirty="0">
                <a:solidFill>
                  <a:srgbClr val="C00000"/>
                </a:solidFill>
                <a:effectLst>
                  <a:outerShdw blurRad="38100" dist="38100" dir="2700000" algn="tl">
                    <a:srgbClr val="000000">
                      <a:alpha val="43137"/>
                    </a:srgbClr>
                  </a:outerShdw>
                </a:effectLst>
                <a:latin typeface="Times New Roman" panose="02020603050405020304" pitchFamily="18" charset="0"/>
              </a:rPr>
              <a:t>Phases of Decision Making</a:t>
            </a:r>
            <a:endParaRPr lang="en-US" altLang="ar-SA" sz="6000" b="1" dirty="0">
              <a:solidFill>
                <a:srgbClr val="C00000"/>
              </a:solidFill>
              <a:effectLst>
                <a:outerShdw blurRad="38100" dist="38100" dir="2700000" algn="tl">
                  <a:srgbClr val="000000">
                    <a:alpha val="43137"/>
                  </a:srgbClr>
                </a:outerShdw>
              </a:effectLst>
              <a:latin typeface="Times New Roman" panose="02020603050405020304" pitchFamily="18" charset="0"/>
            </a:endParaRPr>
          </a:p>
        </p:txBody>
      </p:sp>
      <p:sp>
        <p:nvSpPr>
          <p:cNvPr id="2" name="Content Placeholder 2">
            <a:extLst>
              <a:ext uri="{FF2B5EF4-FFF2-40B4-BE49-F238E27FC236}">
                <a16:creationId xmlns:a16="http://schemas.microsoft.com/office/drawing/2014/main" id="{3988753E-DDEE-3172-D35E-6BA518AB8B97}"/>
              </a:ext>
            </a:extLst>
          </p:cNvPr>
          <p:cNvSpPr txBox="1">
            <a:spLocks/>
          </p:cNvSpPr>
          <p:nvPr/>
        </p:nvSpPr>
        <p:spPr>
          <a:xfrm>
            <a:off x="1101161" y="2445913"/>
            <a:ext cx="10505090" cy="3895974"/>
          </a:xfrm>
          <a:prstGeom prst="rect">
            <a:avLst/>
          </a:prstGeom>
          <a:ln>
            <a:noFill/>
          </a:ln>
        </p:spPr>
        <p:txBody>
          <a:bodyPr anchor="ctr">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Clr>
                <a:srgbClr val="FF0000"/>
              </a:buClr>
              <a:buSzPct val="70000"/>
              <a:buFont typeface="Wingdings" panose="05000000000000000000" pitchFamily="2" charset="2"/>
              <a:buChar char="q"/>
            </a:pPr>
            <a:r>
              <a:rPr lang="en-US" altLang="ar-SA" sz="2000" b="1" dirty="0">
                <a:solidFill>
                  <a:srgbClr val="FF0000"/>
                </a:solidFill>
                <a:latin typeface="Times New Roman" panose="02020603050405020304" pitchFamily="18" charset="0"/>
              </a:rPr>
              <a:t>Intelligence phase</a:t>
            </a:r>
          </a:p>
          <a:p>
            <a:pPr lvl="1"/>
            <a:r>
              <a:rPr lang="en-US" altLang="ar-SA" sz="2000" b="1" dirty="0">
                <a:latin typeface="Times New Roman" panose="02020603050405020304" pitchFamily="18" charset="0"/>
              </a:rPr>
              <a:t>Reality is examined </a:t>
            </a:r>
          </a:p>
          <a:p>
            <a:pPr lvl="1"/>
            <a:r>
              <a:rPr lang="en-US" altLang="ar-SA" sz="2000" b="1" dirty="0">
                <a:latin typeface="Times New Roman" panose="02020603050405020304" pitchFamily="18" charset="0"/>
              </a:rPr>
              <a:t>The problem is identified and defined</a:t>
            </a:r>
          </a:p>
          <a:p>
            <a:pPr>
              <a:buClr>
                <a:srgbClr val="FF0000"/>
              </a:buClr>
              <a:buSzPct val="70000"/>
              <a:buFont typeface="Wingdings" panose="05000000000000000000" pitchFamily="2" charset="2"/>
              <a:buChar char="q"/>
            </a:pPr>
            <a:r>
              <a:rPr lang="en-US" altLang="ar-SA" sz="2000" b="1" dirty="0">
                <a:solidFill>
                  <a:srgbClr val="FF0000"/>
                </a:solidFill>
                <a:latin typeface="Times New Roman" panose="02020603050405020304" pitchFamily="18" charset="0"/>
              </a:rPr>
              <a:t>Design phase</a:t>
            </a:r>
          </a:p>
          <a:p>
            <a:pPr lvl="1"/>
            <a:r>
              <a:rPr lang="en-US" altLang="ar-SA" sz="2000" b="1" dirty="0">
                <a:latin typeface="Times New Roman" panose="02020603050405020304" pitchFamily="18" charset="0"/>
              </a:rPr>
              <a:t>Representative model is constructed</a:t>
            </a:r>
          </a:p>
          <a:p>
            <a:pPr lvl="1"/>
            <a:r>
              <a:rPr lang="en-US" altLang="ar-SA" sz="2000" b="1" dirty="0">
                <a:latin typeface="Times New Roman" panose="02020603050405020304" pitchFamily="18" charset="0"/>
              </a:rPr>
              <a:t>The model is validated and evaluation criteria are set</a:t>
            </a:r>
          </a:p>
          <a:p>
            <a:pPr>
              <a:buClr>
                <a:srgbClr val="FF0000"/>
              </a:buClr>
              <a:buSzPct val="70000"/>
              <a:buFont typeface="Wingdings" panose="05000000000000000000" pitchFamily="2" charset="2"/>
              <a:buChar char="q"/>
            </a:pPr>
            <a:r>
              <a:rPr lang="en-US" altLang="ar-SA" sz="2000" b="1" dirty="0">
                <a:solidFill>
                  <a:srgbClr val="FF0000"/>
                </a:solidFill>
                <a:latin typeface="Times New Roman" panose="02020603050405020304" pitchFamily="18" charset="0"/>
              </a:rPr>
              <a:t>Choice phase</a:t>
            </a:r>
          </a:p>
          <a:p>
            <a:pPr lvl="1"/>
            <a:r>
              <a:rPr lang="en-US" altLang="ar-SA" sz="2000" b="1" dirty="0">
                <a:latin typeface="Times New Roman" panose="02020603050405020304" pitchFamily="18" charset="0"/>
              </a:rPr>
              <a:t>Includes a proposed solution to the </a:t>
            </a:r>
            <a:r>
              <a:rPr lang="en-US" altLang="ar-SA" sz="2000" b="1" i="1" dirty="0">
                <a:latin typeface="Times New Roman" panose="02020603050405020304" pitchFamily="18" charset="0"/>
              </a:rPr>
              <a:t>model</a:t>
            </a:r>
            <a:r>
              <a:rPr lang="en-US" altLang="ar-SA" sz="2000" b="1" dirty="0">
                <a:latin typeface="Times New Roman" panose="02020603050405020304" pitchFamily="18" charset="0"/>
              </a:rPr>
              <a:t> </a:t>
            </a:r>
          </a:p>
          <a:p>
            <a:pPr lvl="1"/>
            <a:r>
              <a:rPr lang="en-US" altLang="ar-SA" sz="2000" b="1" dirty="0">
                <a:latin typeface="Times New Roman" panose="02020603050405020304" pitchFamily="18" charset="0"/>
              </a:rPr>
              <a:t>If reasonable, move on to the</a:t>
            </a:r>
          </a:p>
          <a:p>
            <a:pPr>
              <a:buClr>
                <a:srgbClr val="FF0000"/>
              </a:buClr>
              <a:buSzPct val="70000"/>
              <a:buFont typeface="Wingdings" panose="05000000000000000000" pitchFamily="2" charset="2"/>
              <a:buChar char="q"/>
            </a:pPr>
            <a:r>
              <a:rPr lang="en-US" altLang="ar-SA" sz="2000" b="1" dirty="0">
                <a:solidFill>
                  <a:srgbClr val="FF0000"/>
                </a:solidFill>
                <a:latin typeface="Times New Roman" panose="02020603050405020304" pitchFamily="18" charset="0"/>
              </a:rPr>
              <a:t>Implementation phase</a:t>
            </a:r>
          </a:p>
          <a:p>
            <a:pPr lvl="1"/>
            <a:r>
              <a:rPr lang="en-US" altLang="ar-SA" sz="2000" b="1" dirty="0">
                <a:latin typeface="Times New Roman" panose="02020603050405020304" pitchFamily="18" charset="0"/>
              </a:rPr>
              <a:t>Solution to the original problem</a:t>
            </a:r>
          </a:p>
          <a:p>
            <a:pPr marL="457200" lvl="1" indent="0" algn="ctr">
              <a:buNone/>
            </a:pPr>
            <a:r>
              <a:rPr lang="en-US" altLang="ar-SA" sz="2000" b="1" dirty="0">
                <a:latin typeface="Times New Roman" panose="02020603050405020304" pitchFamily="18" charset="0"/>
              </a:rPr>
              <a:t>Failure: Return to the modeling process</a:t>
            </a:r>
          </a:p>
          <a:p>
            <a:pPr lvl="1"/>
            <a:endParaRPr lang="en-US" altLang="ar-SA" sz="2000" b="1" dirty="0">
              <a:latin typeface="Times New Roman" panose="02020603050405020304" pitchFamily="18" charset="0"/>
            </a:endParaRPr>
          </a:p>
          <a:p>
            <a:pPr lvl="1">
              <a:lnSpc>
                <a:spcPct val="110000"/>
              </a:lnSpc>
              <a:buClr>
                <a:srgbClr val="FF0000"/>
              </a:buClr>
              <a:buFont typeface="Wingdings" panose="05000000000000000000" pitchFamily="2" charset="2"/>
              <a:buChar char="Ø"/>
            </a:pPr>
            <a:endParaRPr lang="en-US" sz="2800" b="1" dirty="0">
              <a:latin typeface="Times New Roman" pitchFamily="18" charset="0"/>
            </a:endParaRPr>
          </a:p>
        </p:txBody>
      </p:sp>
    </p:spTree>
    <p:extLst>
      <p:ext uri="{BB962C8B-B14F-4D97-AF65-F5344CB8AC3E}">
        <p14:creationId xmlns:p14="http://schemas.microsoft.com/office/powerpoint/2010/main" val="33449052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85749" y="1843669"/>
            <a:ext cx="6529754"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102642" y="11021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3" name="Rectangle 3">
            <a:extLst>
              <a:ext uri="{FF2B5EF4-FFF2-40B4-BE49-F238E27FC236}">
                <a16:creationId xmlns:a16="http://schemas.microsoft.com/office/drawing/2014/main" id="{304B2AEB-21B3-9989-7ADF-D1631610C149}"/>
              </a:ext>
            </a:extLst>
          </p:cNvPr>
          <p:cNvSpPr txBox="1">
            <a:spLocks noChangeArrowheads="1"/>
          </p:cNvSpPr>
          <p:nvPr/>
        </p:nvSpPr>
        <p:spPr>
          <a:xfrm>
            <a:off x="1181646" y="1971475"/>
            <a:ext cx="9969830" cy="4114800"/>
          </a:xfrm>
          <a:prstGeom prst="rect">
            <a:avLst/>
          </a:prstGeom>
          <a:ln>
            <a:noFill/>
          </a:ln>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Clr>
                <a:srgbClr val="FF0000"/>
              </a:buClr>
              <a:buNone/>
            </a:pPr>
            <a:endParaRPr lang="en-US" sz="2800" b="1" dirty="0">
              <a:latin typeface="Times New Roman" pitchFamily="18" charset="0"/>
            </a:endParaRPr>
          </a:p>
        </p:txBody>
      </p:sp>
      <p:sp>
        <p:nvSpPr>
          <p:cNvPr id="6" name="Rectangle 5">
            <a:extLst>
              <a:ext uri="{FF2B5EF4-FFF2-40B4-BE49-F238E27FC236}">
                <a16:creationId xmlns:a16="http://schemas.microsoft.com/office/drawing/2014/main" id="{25744D25-D2F8-23A2-46B3-7ECBB8358A9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id="{2BD87646-68B5-ECB7-DA13-33256D31F66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extBox 10">
            <a:extLst>
              <a:ext uri="{FF2B5EF4-FFF2-40B4-BE49-F238E27FC236}">
                <a16:creationId xmlns:a16="http://schemas.microsoft.com/office/drawing/2014/main" id="{5886DE2E-F381-EAB7-4411-545E3429F784}"/>
              </a:ext>
            </a:extLst>
          </p:cNvPr>
          <p:cNvSpPr txBox="1"/>
          <p:nvPr/>
        </p:nvSpPr>
        <p:spPr>
          <a:xfrm>
            <a:off x="2212707" y="944272"/>
            <a:ext cx="8480153" cy="646331"/>
          </a:xfrm>
          <a:prstGeom prst="rect">
            <a:avLst/>
          </a:prstGeom>
          <a:noFill/>
        </p:spPr>
        <p:txBody>
          <a:bodyPr wrap="square">
            <a:spAutoFit/>
          </a:bodyPr>
          <a:lstStyle/>
          <a:p>
            <a:pPr algn="ctr"/>
            <a:r>
              <a:rPr lang="en-US" altLang="ar-SA" sz="3600" b="1" dirty="0">
                <a:solidFill>
                  <a:srgbClr val="C00000"/>
                </a:solidFill>
              </a:rPr>
              <a:t>Making Decision versus Problem Solving</a:t>
            </a:r>
          </a:p>
        </p:txBody>
      </p:sp>
      <p:sp>
        <p:nvSpPr>
          <p:cNvPr id="2" name="Content Placeholder 2">
            <a:extLst>
              <a:ext uri="{FF2B5EF4-FFF2-40B4-BE49-F238E27FC236}">
                <a16:creationId xmlns:a16="http://schemas.microsoft.com/office/drawing/2014/main" id="{3988753E-DDEE-3172-D35E-6BA518AB8B97}"/>
              </a:ext>
            </a:extLst>
          </p:cNvPr>
          <p:cNvSpPr txBox="1">
            <a:spLocks/>
          </p:cNvSpPr>
          <p:nvPr/>
        </p:nvSpPr>
        <p:spPr>
          <a:xfrm>
            <a:off x="677917" y="2074652"/>
            <a:ext cx="6153807" cy="4114801"/>
          </a:xfrm>
          <a:prstGeom prst="rect">
            <a:avLst/>
          </a:prstGeom>
          <a:ln>
            <a:noFill/>
          </a:ln>
        </p:spPr>
        <p:txBody>
          <a:bodyPr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buClr>
                <a:srgbClr val="FF0000"/>
              </a:buClr>
              <a:buFont typeface="Wingdings" panose="05000000000000000000" pitchFamily="2" charset="2"/>
              <a:buChar char="ü"/>
            </a:pPr>
            <a:endParaRPr lang="en-US" b="1" dirty="0"/>
          </a:p>
          <a:p>
            <a:pPr algn="just">
              <a:buClr>
                <a:srgbClr val="FF0000"/>
              </a:buClr>
              <a:buFont typeface="Wingdings" panose="05000000000000000000" pitchFamily="2" charset="2"/>
              <a:buChar char="ü"/>
            </a:pPr>
            <a:r>
              <a:rPr lang="en-US" b="1" dirty="0">
                <a:solidFill>
                  <a:srgbClr val="FF0000"/>
                </a:solidFill>
              </a:rPr>
              <a:t>Programmed decisions </a:t>
            </a:r>
            <a:r>
              <a:rPr lang="en-US" b="1" dirty="0"/>
              <a:t>– Decisions made in response to routine situations that have occurred in the past. </a:t>
            </a:r>
          </a:p>
          <a:p>
            <a:pPr algn="just">
              <a:buClr>
                <a:srgbClr val="FF0000"/>
              </a:buClr>
              <a:buFont typeface="Wingdings" panose="05000000000000000000" pitchFamily="2" charset="2"/>
              <a:buChar char="ü"/>
            </a:pPr>
            <a:r>
              <a:rPr lang="en-US" b="1" dirty="0"/>
              <a:t> </a:t>
            </a:r>
            <a:r>
              <a:rPr lang="en-US" b="1" dirty="0">
                <a:solidFill>
                  <a:srgbClr val="FF0000"/>
                </a:solidFill>
              </a:rPr>
              <a:t>Non programmed decisions </a:t>
            </a:r>
            <a:r>
              <a:rPr lang="en-US" b="1" dirty="0"/>
              <a:t>– Decisions made in response to situations that are unique, unstructured, or poorly defined.</a:t>
            </a:r>
            <a:endParaRPr lang="en-US" dirty="0"/>
          </a:p>
          <a:p>
            <a:pPr algn="just">
              <a:buClr>
                <a:srgbClr val="FF0000"/>
              </a:buClr>
              <a:buFont typeface="Wingdings" panose="05000000000000000000" pitchFamily="2" charset="2"/>
              <a:buChar char="ü"/>
            </a:pPr>
            <a:endParaRPr lang="ar-SA" dirty="0"/>
          </a:p>
          <a:p>
            <a:pPr algn="just">
              <a:buFont typeface="Monotype Sorts" pitchFamily="2" charset="2"/>
              <a:buNone/>
            </a:pPr>
            <a:endParaRPr lang="en-US" altLang="ar-SA" b="1" u="sng" dirty="0"/>
          </a:p>
        </p:txBody>
      </p:sp>
      <p:pic>
        <p:nvPicPr>
          <p:cNvPr id="7" name="Picture 6">
            <a:extLst>
              <a:ext uri="{FF2B5EF4-FFF2-40B4-BE49-F238E27FC236}">
                <a16:creationId xmlns:a16="http://schemas.microsoft.com/office/drawing/2014/main" id="{6A8895CC-C194-3D3A-F081-87A2C47FBCF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798676" y="2268120"/>
            <a:ext cx="3948697" cy="3554611"/>
          </a:xfrm>
          <a:prstGeom prst="rect">
            <a:avLst/>
          </a:prstGeom>
        </p:spPr>
      </p:pic>
    </p:spTree>
    <p:extLst>
      <p:ext uri="{BB962C8B-B14F-4D97-AF65-F5344CB8AC3E}">
        <p14:creationId xmlns:p14="http://schemas.microsoft.com/office/powerpoint/2010/main" val="5383557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85749" y="184366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3" name="Rectangle 3">
            <a:extLst>
              <a:ext uri="{FF2B5EF4-FFF2-40B4-BE49-F238E27FC236}">
                <a16:creationId xmlns:a16="http://schemas.microsoft.com/office/drawing/2014/main" id="{304B2AEB-21B3-9989-7ADF-D1631610C149}"/>
              </a:ext>
            </a:extLst>
          </p:cNvPr>
          <p:cNvSpPr txBox="1">
            <a:spLocks noChangeArrowheads="1"/>
          </p:cNvSpPr>
          <p:nvPr/>
        </p:nvSpPr>
        <p:spPr>
          <a:xfrm>
            <a:off x="1181646" y="1971475"/>
            <a:ext cx="9969830" cy="4114800"/>
          </a:xfrm>
          <a:prstGeom prst="rect">
            <a:avLst/>
          </a:prstGeom>
          <a:ln>
            <a:noFill/>
          </a:ln>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Clr>
                <a:srgbClr val="FF0000"/>
              </a:buClr>
              <a:buNone/>
            </a:pPr>
            <a:endParaRPr lang="en-US" sz="2800" b="1" dirty="0">
              <a:latin typeface="Times New Roman" pitchFamily="18" charset="0"/>
            </a:endParaRPr>
          </a:p>
        </p:txBody>
      </p:sp>
      <p:sp>
        <p:nvSpPr>
          <p:cNvPr id="6" name="Rectangle 5">
            <a:extLst>
              <a:ext uri="{FF2B5EF4-FFF2-40B4-BE49-F238E27FC236}">
                <a16:creationId xmlns:a16="http://schemas.microsoft.com/office/drawing/2014/main" id="{25744D25-D2F8-23A2-46B3-7ECBB8358A9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id="{2BD87646-68B5-ECB7-DA13-33256D31F66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extBox 10">
            <a:extLst>
              <a:ext uri="{FF2B5EF4-FFF2-40B4-BE49-F238E27FC236}">
                <a16:creationId xmlns:a16="http://schemas.microsoft.com/office/drawing/2014/main" id="{5886DE2E-F381-EAB7-4411-545E3429F784}"/>
              </a:ext>
            </a:extLst>
          </p:cNvPr>
          <p:cNvSpPr txBox="1"/>
          <p:nvPr/>
        </p:nvSpPr>
        <p:spPr>
          <a:xfrm>
            <a:off x="2260207" y="814687"/>
            <a:ext cx="8480153" cy="646331"/>
          </a:xfrm>
          <a:prstGeom prst="rect">
            <a:avLst/>
          </a:prstGeom>
          <a:noFill/>
        </p:spPr>
        <p:txBody>
          <a:bodyPr wrap="square">
            <a:spAutoFit/>
          </a:bodyPr>
          <a:lstStyle/>
          <a:p>
            <a:pPr algn="ctr"/>
            <a:r>
              <a:rPr lang="en-US" altLang="ar-SA" sz="3600" b="1" dirty="0">
                <a:solidFill>
                  <a:srgbClr val="C00000"/>
                </a:solidFill>
              </a:rPr>
              <a:t>Making Decision versus Problem Solving</a:t>
            </a:r>
          </a:p>
        </p:txBody>
      </p:sp>
      <p:sp>
        <p:nvSpPr>
          <p:cNvPr id="7" name="Rectangle: Rounded Corners 6">
            <a:extLst>
              <a:ext uri="{FF2B5EF4-FFF2-40B4-BE49-F238E27FC236}">
                <a16:creationId xmlns:a16="http://schemas.microsoft.com/office/drawing/2014/main" id="{D01EABF7-B283-34A5-27A8-CD48D0FA9379}"/>
              </a:ext>
            </a:extLst>
          </p:cNvPr>
          <p:cNvSpPr/>
          <p:nvPr/>
        </p:nvSpPr>
        <p:spPr>
          <a:xfrm>
            <a:off x="269135" y="1491171"/>
            <a:ext cx="11224333" cy="490959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ext Placeholder 2">
            <a:extLst>
              <a:ext uri="{FF2B5EF4-FFF2-40B4-BE49-F238E27FC236}">
                <a16:creationId xmlns:a16="http://schemas.microsoft.com/office/drawing/2014/main" id="{AAD450E9-3046-8E0F-AF4C-6CB51799DBB2}"/>
              </a:ext>
            </a:extLst>
          </p:cNvPr>
          <p:cNvSpPr txBox="1">
            <a:spLocks/>
          </p:cNvSpPr>
          <p:nvPr/>
        </p:nvSpPr>
        <p:spPr>
          <a:xfrm>
            <a:off x="797747" y="1814978"/>
            <a:ext cx="5157787" cy="823912"/>
          </a:xfrm>
          <a:prstGeom prst="rect">
            <a:avLst/>
          </a:prstGeom>
          <a:solidFill>
            <a:schemeClr val="tx2">
              <a:lumMod val="20000"/>
              <a:lumOff val="80000"/>
            </a:schemeClr>
          </a:solidFill>
          <a:ln>
            <a:solidFill>
              <a:schemeClr val="tx1"/>
            </a:solidFill>
          </a:ln>
        </p:spPr>
        <p:txBody>
          <a:bodyPr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b="1" dirty="0"/>
              <a:t>Programmed decisions</a:t>
            </a:r>
            <a:endParaRPr lang="ar-SA" b="1" dirty="0"/>
          </a:p>
        </p:txBody>
      </p:sp>
      <p:sp>
        <p:nvSpPr>
          <p:cNvPr id="10" name="Content Placeholder 3">
            <a:extLst>
              <a:ext uri="{FF2B5EF4-FFF2-40B4-BE49-F238E27FC236}">
                <a16:creationId xmlns:a16="http://schemas.microsoft.com/office/drawing/2014/main" id="{78837C6E-4642-EC6D-6CEB-E1C4792A2D4D}"/>
              </a:ext>
            </a:extLst>
          </p:cNvPr>
          <p:cNvSpPr txBox="1">
            <a:spLocks/>
          </p:cNvSpPr>
          <p:nvPr/>
        </p:nvSpPr>
        <p:spPr>
          <a:xfrm>
            <a:off x="797748" y="2888165"/>
            <a:ext cx="5157787" cy="3301497"/>
          </a:xfrm>
          <a:prstGeom prst="rect">
            <a:avLst/>
          </a:prstGeom>
          <a:ln>
            <a:solidFill>
              <a:schemeClr val="tx1"/>
            </a:solidFill>
          </a:ln>
        </p:spPr>
        <p:txBody>
          <a:bodyPr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Clr>
                <a:srgbClr val="FF0000"/>
              </a:buClr>
              <a:buFont typeface="Wingdings" panose="05000000000000000000" pitchFamily="2" charset="2"/>
              <a:buChar char="Ø"/>
            </a:pPr>
            <a:r>
              <a:rPr lang="en-US" b="1"/>
              <a:t>Alternatives are familiar to decision makers </a:t>
            </a:r>
          </a:p>
          <a:p>
            <a:pPr>
              <a:buClr>
                <a:srgbClr val="FF0000"/>
              </a:buClr>
              <a:buFont typeface="Wingdings" panose="05000000000000000000" pitchFamily="2" charset="2"/>
              <a:buChar char="Ø"/>
            </a:pPr>
            <a:r>
              <a:rPr lang="en-US" b="1"/>
              <a:t>Responses are routine</a:t>
            </a:r>
          </a:p>
          <a:p>
            <a:endParaRPr lang="ar-SA" dirty="0"/>
          </a:p>
        </p:txBody>
      </p:sp>
      <p:sp>
        <p:nvSpPr>
          <p:cNvPr id="12" name="Text Placeholder 4">
            <a:extLst>
              <a:ext uri="{FF2B5EF4-FFF2-40B4-BE49-F238E27FC236}">
                <a16:creationId xmlns:a16="http://schemas.microsoft.com/office/drawing/2014/main" id="{92EF001F-A30E-2382-99AB-C8311807E070}"/>
              </a:ext>
            </a:extLst>
          </p:cNvPr>
          <p:cNvSpPr txBox="1">
            <a:spLocks/>
          </p:cNvSpPr>
          <p:nvPr/>
        </p:nvSpPr>
        <p:spPr>
          <a:xfrm>
            <a:off x="6055548" y="1823458"/>
            <a:ext cx="5183188" cy="823912"/>
          </a:xfrm>
          <a:prstGeom prst="rect">
            <a:avLst/>
          </a:prstGeom>
          <a:solidFill>
            <a:schemeClr val="tx2">
              <a:lumMod val="20000"/>
              <a:lumOff val="80000"/>
            </a:schemeClr>
          </a:solidFill>
          <a:ln>
            <a:solidFill>
              <a:schemeClr val="tx1"/>
            </a:solidFill>
          </a:ln>
        </p:spPr>
        <p:txBody>
          <a:bodyPr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b="1"/>
              <a:t>Non Programmed decisions</a:t>
            </a:r>
            <a:endParaRPr lang="ar-SA" b="1" dirty="0"/>
          </a:p>
        </p:txBody>
      </p:sp>
      <p:sp>
        <p:nvSpPr>
          <p:cNvPr id="13" name="Content Placeholder 3">
            <a:extLst>
              <a:ext uri="{FF2B5EF4-FFF2-40B4-BE49-F238E27FC236}">
                <a16:creationId xmlns:a16="http://schemas.microsoft.com/office/drawing/2014/main" id="{9022689D-13DF-647B-DDB0-7F9E6C27359C}"/>
              </a:ext>
            </a:extLst>
          </p:cNvPr>
          <p:cNvSpPr txBox="1">
            <a:spLocks/>
          </p:cNvSpPr>
          <p:nvPr/>
        </p:nvSpPr>
        <p:spPr>
          <a:xfrm>
            <a:off x="6110711" y="2903933"/>
            <a:ext cx="5157787" cy="3301497"/>
          </a:xfrm>
          <a:prstGeom prst="rect">
            <a:avLst/>
          </a:prstGeom>
          <a:ln>
            <a:solidFill>
              <a:schemeClr val="tx1"/>
            </a:solidFill>
          </a:ln>
        </p:spPr>
        <p:txBody>
          <a:bodyPr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Clr>
                <a:srgbClr val="FF0000"/>
              </a:buClr>
              <a:buFont typeface="Wingdings" panose="05000000000000000000" pitchFamily="2" charset="2"/>
              <a:buChar char="Ø"/>
            </a:pPr>
            <a:r>
              <a:rPr lang="en-US" b="1" dirty="0"/>
              <a:t>Alternatives are not familiar to decision makers</a:t>
            </a:r>
          </a:p>
          <a:p>
            <a:pPr>
              <a:buClr>
                <a:srgbClr val="FF0000"/>
              </a:buClr>
              <a:buFont typeface="Wingdings" panose="05000000000000000000" pitchFamily="2" charset="2"/>
              <a:buChar char="Ø"/>
            </a:pPr>
            <a:r>
              <a:rPr lang="en-US" b="1" dirty="0"/>
              <a:t> Responses require creativity</a:t>
            </a:r>
          </a:p>
          <a:p>
            <a:pPr marL="0" indent="0">
              <a:buClr>
                <a:srgbClr val="FF0000"/>
              </a:buClr>
              <a:buNone/>
            </a:pPr>
            <a:endParaRPr lang="ar-SA" b="1" dirty="0"/>
          </a:p>
        </p:txBody>
      </p:sp>
    </p:spTree>
    <p:extLst>
      <p:ext uri="{BB962C8B-B14F-4D97-AF65-F5344CB8AC3E}">
        <p14:creationId xmlns:p14="http://schemas.microsoft.com/office/powerpoint/2010/main" val="1400072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3" name="Rectangle 3">
            <a:extLst>
              <a:ext uri="{FF2B5EF4-FFF2-40B4-BE49-F238E27FC236}">
                <a16:creationId xmlns:a16="http://schemas.microsoft.com/office/drawing/2014/main" id="{304B2AEB-21B3-9989-7ADF-D1631610C149}"/>
              </a:ext>
            </a:extLst>
          </p:cNvPr>
          <p:cNvSpPr txBox="1">
            <a:spLocks noChangeArrowheads="1"/>
          </p:cNvSpPr>
          <p:nvPr/>
        </p:nvSpPr>
        <p:spPr>
          <a:xfrm>
            <a:off x="1181646" y="1971475"/>
            <a:ext cx="9969830" cy="4114800"/>
          </a:xfrm>
          <a:prstGeom prst="rect">
            <a:avLst/>
          </a:prstGeom>
          <a:ln>
            <a:noFill/>
          </a:ln>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Clr>
                <a:srgbClr val="FF0000"/>
              </a:buClr>
              <a:buNone/>
            </a:pPr>
            <a:endParaRPr lang="en-US" sz="2800" b="1" dirty="0">
              <a:latin typeface="Times New Roman" pitchFamily="18" charset="0"/>
            </a:endParaRPr>
          </a:p>
        </p:txBody>
      </p:sp>
      <p:sp>
        <p:nvSpPr>
          <p:cNvPr id="6" name="Rectangle 5">
            <a:extLst>
              <a:ext uri="{FF2B5EF4-FFF2-40B4-BE49-F238E27FC236}">
                <a16:creationId xmlns:a16="http://schemas.microsoft.com/office/drawing/2014/main" id="{25744D25-D2F8-23A2-46B3-7ECBB8358A9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id="{2BD87646-68B5-ECB7-DA13-33256D31F66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extBox 10">
            <a:extLst>
              <a:ext uri="{FF2B5EF4-FFF2-40B4-BE49-F238E27FC236}">
                <a16:creationId xmlns:a16="http://schemas.microsoft.com/office/drawing/2014/main" id="{5886DE2E-F381-EAB7-4411-545E3429F784}"/>
              </a:ext>
            </a:extLst>
          </p:cNvPr>
          <p:cNvSpPr txBox="1"/>
          <p:nvPr/>
        </p:nvSpPr>
        <p:spPr>
          <a:xfrm>
            <a:off x="2060029" y="925132"/>
            <a:ext cx="8859008" cy="646331"/>
          </a:xfrm>
          <a:prstGeom prst="rect">
            <a:avLst/>
          </a:prstGeom>
          <a:noFill/>
        </p:spPr>
        <p:txBody>
          <a:bodyPr wrap="square">
            <a:spAutoFit/>
          </a:bodyPr>
          <a:lstStyle/>
          <a:p>
            <a:pPr algn="ctr"/>
            <a:r>
              <a:rPr lang="en-US" sz="3600" b="1" dirty="0">
                <a:solidFill>
                  <a:srgbClr val="C00000"/>
                </a:solidFill>
              </a:rPr>
              <a:t>Decision Making Process</a:t>
            </a:r>
          </a:p>
        </p:txBody>
      </p:sp>
      <p:pic>
        <p:nvPicPr>
          <p:cNvPr id="5" name="Picture 4">
            <a:extLst>
              <a:ext uri="{FF2B5EF4-FFF2-40B4-BE49-F238E27FC236}">
                <a16:creationId xmlns:a16="http://schemas.microsoft.com/office/drawing/2014/main" id="{68290296-07F1-CBBC-14AD-4C74913528F6}"/>
              </a:ext>
            </a:extLst>
          </p:cNvPr>
          <p:cNvPicPr>
            <a:picLocks noChangeAspect="1"/>
          </p:cNvPicPr>
          <p:nvPr/>
        </p:nvPicPr>
        <p:blipFill rotWithShape="1">
          <a:blip r:embed="rId3"/>
          <a:srcRect l="17305" t="34807" r="25887" b="13490"/>
          <a:stretch/>
        </p:blipFill>
        <p:spPr>
          <a:xfrm>
            <a:off x="420415" y="1777818"/>
            <a:ext cx="11151476" cy="4155049"/>
          </a:xfrm>
          <a:prstGeom prst="rect">
            <a:avLst/>
          </a:prstGeom>
        </p:spPr>
      </p:pic>
    </p:spTree>
    <p:extLst>
      <p:ext uri="{BB962C8B-B14F-4D97-AF65-F5344CB8AC3E}">
        <p14:creationId xmlns:p14="http://schemas.microsoft.com/office/powerpoint/2010/main" val="38137874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85749" y="184366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buClr>
                <a:srgbClr val="FF0000"/>
              </a:buClr>
              <a:defRPr/>
            </a:pPr>
            <a:r>
              <a:rPr lang="en-US" sz="2000" b="1" dirty="0">
                <a:solidFill>
                  <a:schemeClr val="tx1"/>
                </a:solidFill>
                <a:latin typeface="Times New Roman" pitchFamily="-108" charset="0"/>
              </a:rPr>
              <a:t>Step 1: Identify the decision</a:t>
            </a:r>
          </a:p>
          <a:p>
            <a:pPr marL="342900" indent="-342900" algn="just">
              <a:buClr>
                <a:srgbClr val="FF0000"/>
              </a:buClr>
              <a:buFont typeface="Arial" panose="020B0604020202020204" pitchFamily="34" charset="0"/>
              <a:buChar char="•"/>
              <a:defRPr/>
            </a:pPr>
            <a:r>
              <a:rPr lang="en-US" sz="2000" b="1" dirty="0">
                <a:solidFill>
                  <a:schemeClr val="tx1"/>
                </a:solidFill>
                <a:latin typeface="Times New Roman" pitchFamily="-108" charset="0"/>
              </a:rPr>
              <a:t>You realize that you need to make a decision. Try to clearly define the nature of the decision you must make. This first step is very important.</a:t>
            </a:r>
          </a:p>
          <a:p>
            <a:pPr marL="342900" indent="-342900" algn="just">
              <a:buClr>
                <a:srgbClr val="FF0000"/>
              </a:buClr>
              <a:buFont typeface="Arial" panose="020B0604020202020204" pitchFamily="34" charset="0"/>
              <a:buChar char="•"/>
              <a:defRPr/>
            </a:pPr>
            <a:endParaRPr lang="en-US" sz="2000" b="1" dirty="0">
              <a:solidFill>
                <a:schemeClr val="tx1"/>
              </a:solidFill>
              <a:latin typeface="Times New Roman" pitchFamily="-108" charset="0"/>
            </a:endParaRPr>
          </a:p>
          <a:p>
            <a:pPr algn="just">
              <a:buClr>
                <a:srgbClr val="FF0000"/>
              </a:buClr>
              <a:defRPr/>
            </a:pPr>
            <a:r>
              <a:rPr lang="en-US" sz="2000" b="1" dirty="0">
                <a:solidFill>
                  <a:schemeClr val="tx1"/>
                </a:solidFill>
                <a:latin typeface="Times New Roman" pitchFamily="-108" charset="0"/>
              </a:rPr>
              <a:t>Step 2: Gather relevant information</a:t>
            </a:r>
          </a:p>
          <a:p>
            <a:pPr marL="342900" indent="-342900" algn="just">
              <a:buClr>
                <a:srgbClr val="FF0000"/>
              </a:buClr>
              <a:buFont typeface="Arial" panose="020B0604020202020204" pitchFamily="34" charset="0"/>
              <a:buChar char="•"/>
              <a:defRPr/>
            </a:pPr>
            <a:r>
              <a:rPr lang="en-US" sz="2000" b="1" dirty="0">
                <a:solidFill>
                  <a:schemeClr val="tx1"/>
                </a:solidFill>
                <a:latin typeface="Times New Roman" pitchFamily="-108" charset="0"/>
              </a:rPr>
              <a:t>Collect some pertinent information before you make your decision: what information is needed, the best sources of information, and how to get it. This step involves both internal and external “work.” Some information is internal: you’ll seek it through a process of self-assessment. Other information is external: you’ll find it online, in books, from other people, and from other sources.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3" name="Rectangle 3">
            <a:extLst>
              <a:ext uri="{FF2B5EF4-FFF2-40B4-BE49-F238E27FC236}">
                <a16:creationId xmlns:a16="http://schemas.microsoft.com/office/drawing/2014/main" id="{304B2AEB-21B3-9989-7ADF-D1631610C149}"/>
              </a:ext>
            </a:extLst>
          </p:cNvPr>
          <p:cNvSpPr txBox="1">
            <a:spLocks noChangeArrowheads="1"/>
          </p:cNvSpPr>
          <p:nvPr/>
        </p:nvSpPr>
        <p:spPr>
          <a:xfrm>
            <a:off x="1181646" y="1971475"/>
            <a:ext cx="9969830" cy="4114800"/>
          </a:xfrm>
          <a:prstGeom prst="rect">
            <a:avLst/>
          </a:prstGeom>
          <a:ln>
            <a:noFill/>
          </a:ln>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Clr>
                <a:srgbClr val="FF0000"/>
              </a:buClr>
              <a:buNone/>
            </a:pPr>
            <a:endParaRPr lang="en-US" sz="2800" b="1" dirty="0">
              <a:latin typeface="Times New Roman" pitchFamily="18" charset="0"/>
            </a:endParaRPr>
          </a:p>
        </p:txBody>
      </p:sp>
      <p:sp>
        <p:nvSpPr>
          <p:cNvPr id="6" name="Rectangle 5">
            <a:extLst>
              <a:ext uri="{FF2B5EF4-FFF2-40B4-BE49-F238E27FC236}">
                <a16:creationId xmlns:a16="http://schemas.microsoft.com/office/drawing/2014/main" id="{25744D25-D2F8-23A2-46B3-7ECBB8358A9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id="{2BD87646-68B5-ECB7-DA13-33256D31F66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175DA04B-B93A-BF01-CE2C-9FE2148F1AE3}"/>
              </a:ext>
            </a:extLst>
          </p:cNvPr>
          <p:cNvSpPr txBox="1"/>
          <p:nvPr/>
        </p:nvSpPr>
        <p:spPr>
          <a:xfrm>
            <a:off x="2060029" y="925132"/>
            <a:ext cx="8859008" cy="646331"/>
          </a:xfrm>
          <a:prstGeom prst="rect">
            <a:avLst/>
          </a:prstGeom>
          <a:noFill/>
        </p:spPr>
        <p:txBody>
          <a:bodyPr wrap="square">
            <a:spAutoFit/>
          </a:bodyPr>
          <a:lstStyle/>
          <a:p>
            <a:pPr algn="ctr"/>
            <a:r>
              <a:rPr lang="en-US" sz="3600" b="1" dirty="0">
                <a:solidFill>
                  <a:srgbClr val="C00000"/>
                </a:solidFill>
              </a:rPr>
              <a:t>Decision Making Process</a:t>
            </a:r>
          </a:p>
        </p:txBody>
      </p:sp>
    </p:spTree>
    <p:extLst>
      <p:ext uri="{BB962C8B-B14F-4D97-AF65-F5344CB8AC3E}">
        <p14:creationId xmlns:p14="http://schemas.microsoft.com/office/powerpoint/2010/main" val="28128996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85749" y="184366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buClr>
                <a:srgbClr val="FF0000"/>
              </a:buClr>
              <a:defRPr/>
            </a:pPr>
            <a:r>
              <a:rPr lang="en-US" sz="2000" b="1" dirty="0">
                <a:solidFill>
                  <a:schemeClr val="tx1"/>
                </a:solidFill>
                <a:latin typeface="Times New Roman" pitchFamily="-108" charset="0"/>
              </a:rPr>
              <a:t>Step 3: Identify the alternatives</a:t>
            </a:r>
          </a:p>
          <a:p>
            <a:pPr marL="342900" indent="-342900" algn="just">
              <a:buClr>
                <a:srgbClr val="FF0000"/>
              </a:buClr>
              <a:buFont typeface="Arial" panose="020B0604020202020204" pitchFamily="34" charset="0"/>
              <a:buChar char="•"/>
              <a:defRPr/>
            </a:pPr>
            <a:r>
              <a:rPr lang="en-US" sz="2000" b="1" dirty="0">
                <a:solidFill>
                  <a:schemeClr val="tx1"/>
                </a:solidFill>
                <a:latin typeface="Times New Roman" pitchFamily="-108" charset="0"/>
              </a:rPr>
              <a:t>As you collect information, you will probably identify several possible paths of action, or alternatives. You can also use your imagination and additional information to construct new alternatives. In this step, you will list all possible and desirable alternatives.</a:t>
            </a:r>
            <a:endParaRPr lang="ar-EG" sz="2000" b="1" dirty="0">
              <a:solidFill>
                <a:schemeClr val="tx1"/>
              </a:solidFill>
              <a:latin typeface="Times New Roman" pitchFamily="-108" charset="0"/>
            </a:endParaRPr>
          </a:p>
          <a:p>
            <a:pPr algn="just">
              <a:buClr>
                <a:srgbClr val="FF0000"/>
              </a:buClr>
              <a:defRPr/>
            </a:pPr>
            <a:endParaRPr lang="en-US" sz="2000" b="1" dirty="0">
              <a:solidFill>
                <a:schemeClr val="tx1"/>
              </a:solidFill>
              <a:latin typeface="Times New Roman" pitchFamily="-108" charset="0"/>
            </a:endParaRPr>
          </a:p>
          <a:p>
            <a:pPr algn="just">
              <a:buClr>
                <a:srgbClr val="FF0000"/>
              </a:buClr>
              <a:defRPr/>
            </a:pPr>
            <a:r>
              <a:rPr lang="en-US" sz="2000" b="1" dirty="0">
                <a:solidFill>
                  <a:schemeClr val="tx1"/>
                </a:solidFill>
                <a:latin typeface="Times New Roman" pitchFamily="-108" charset="0"/>
              </a:rPr>
              <a:t>Step 4: Weigh the evidence</a:t>
            </a:r>
          </a:p>
          <a:p>
            <a:pPr marL="342900" indent="-342900" algn="just">
              <a:buClr>
                <a:srgbClr val="FF0000"/>
              </a:buClr>
              <a:buFont typeface="Arial" panose="020B0604020202020204" pitchFamily="34" charset="0"/>
              <a:buChar char="•"/>
              <a:defRPr/>
            </a:pPr>
            <a:r>
              <a:rPr lang="en-US" sz="2000" b="1" dirty="0">
                <a:solidFill>
                  <a:schemeClr val="tx1"/>
                </a:solidFill>
                <a:latin typeface="Times New Roman" pitchFamily="-108" charset="0"/>
              </a:rPr>
              <a:t>Draw on your information and emotions to imagine what it would be like if you carried out each of the alternatives to the end. Evaluate whether the need identified in Step 1 would be met or resolved through the use of each alternative. As you go through this difficult internal process, you’ll begin to favor certain alternatives: those that seem to have a higher potential for reaching your goal. Finally, place the alternatives in a priority order, based upon your own value system.</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3" name="Rectangle 3">
            <a:extLst>
              <a:ext uri="{FF2B5EF4-FFF2-40B4-BE49-F238E27FC236}">
                <a16:creationId xmlns:a16="http://schemas.microsoft.com/office/drawing/2014/main" id="{304B2AEB-21B3-9989-7ADF-D1631610C149}"/>
              </a:ext>
            </a:extLst>
          </p:cNvPr>
          <p:cNvSpPr txBox="1">
            <a:spLocks noChangeArrowheads="1"/>
          </p:cNvSpPr>
          <p:nvPr/>
        </p:nvSpPr>
        <p:spPr>
          <a:xfrm>
            <a:off x="1181646" y="1971475"/>
            <a:ext cx="9969830" cy="4114800"/>
          </a:xfrm>
          <a:prstGeom prst="rect">
            <a:avLst/>
          </a:prstGeom>
          <a:ln>
            <a:noFill/>
          </a:ln>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Clr>
                <a:srgbClr val="FF0000"/>
              </a:buClr>
              <a:buNone/>
            </a:pPr>
            <a:endParaRPr lang="en-US" sz="2800" b="1" dirty="0">
              <a:latin typeface="Times New Roman" pitchFamily="18" charset="0"/>
            </a:endParaRPr>
          </a:p>
        </p:txBody>
      </p:sp>
      <p:sp>
        <p:nvSpPr>
          <p:cNvPr id="6" name="Rectangle 5">
            <a:extLst>
              <a:ext uri="{FF2B5EF4-FFF2-40B4-BE49-F238E27FC236}">
                <a16:creationId xmlns:a16="http://schemas.microsoft.com/office/drawing/2014/main" id="{25744D25-D2F8-23A2-46B3-7ECBB8358A9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id="{2BD87646-68B5-ECB7-DA13-33256D31F66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D078FAFA-6313-9543-A74E-2581E6946BF3}"/>
              </a:ext>
            </a:extLst>
          </p:cNvPr>
          <p:cNvSpPr txBox="1"/>
          <p:nvPr/>
        </p:nvSpPr>
        <p:spPr>
          <a:xfrm>
            <a:off x="2060029" y="925132"/>
            <a:ext cx="8859008" cy="646331"/>
          </a:xfrm>
          <a:prstGeom prst="rect">
            <a:avLst/>
          </a:prstGeom>
          <a:noFill/>
        </p:spPr>
        <p:txBody>
          <a:bodyPr wrap="square">
            <a:spAutoFit/>
          </a:bodyPr>
          <a:lstStyle/>
          <a:p>
            <a:pPr algn="ctr"/>
            <a:r>
              <a:rPr lang="en-US" sz="3600" b="1" dirty="0">
                <a:solidFill>
                  <a:srgbClr val="C00000"/>
                </a:solidFill>
              </a:rPr>
              <a:t>Decision Making Process</a:t>
            </a:r>
          </a:p>
        </p:txBody>
      </p:sp>
    </p:spTree>
    <p:extLst>
      <p:ext uri="{BB962C8B-B14F-4D97-AF65-F5344CB8AC3E}">
        <p14:creationId xmlns:p14="http://schemas.microsoft.com/office/powerpoint/2010/main" val="36014294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85749" y="184366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buClr>
                <a:srgbClr val="FF0000"/>
              </a:buClr>
              <a:defRPr/>
            </a:pPr>
            <a:r>
              <a:rPr lang="en-US" sz="2000" b="1" dirty="0">
                <a:solidFill>
                  <a:schemeClr val="tx1"/>
                </a:solidFill>
                <a:latin typeface="Times New Roman" pitchFamily="-108" charset="0"/>
              </a:rPr>
              <a:t>Step 5: Choose among alternatives</a:t>
            </a:r>
          </a:p>
          <a:p>
            <a:pPr marL="342900" indent="-342900" algn="just">
              <a:buClr>
                <a:srgbClr val="FF0000"/>
              </a:buClr>
              <a:buFont typeface="Arial" panose="020B0604020202020204" pitchFamily="34" charset="0"/>
              <a:buChar char="•"/>
              <a:defRPr/>
            </a:pPr>
            <a:r>
              <a:rPr lang="en-US" sz="2000" b="1" dirty="0">
                <a:solidFill>
                  <a:schemeClr val="tx1"/>
                </a:solidFill>
                <a:latin typeface="Times New Roman" pitchFamily="-108" charset="0"/>
              </a:rPr>
              <a:t>Once you have weighed all the evidence, you are ready to select the alternative that seems to be best one for you. You may even choose a combination of alternatives. Your choice in Step 5 may very likely be the same or similar to the alternative you placed at the top of your list at the end of Step 4.</a:t>
            </a:r>
          </a:p>
          <a:p>
            <a:pPr algn="just">
              <a:buClr>
                <a:srgbClr val="FF0000"/>
              </a:buClr>
              <a:defRPr/>
            </a:pPr>
            <a:endParaRPr lang="en-US" sz="2000" b="1" dirty="0">
              <a:solidFill>
                <a:schemeClr val="tx1"/>
              </a:solidFill>
              <a:latin typeface="Times New Roman" pitchFamily="-108" charset="0"/>
            </a:endParaRPr>
          </a:p>
          <a:p>
            <a:pPr algn="just">
              <a:buClr>
                <a:srgbClr val="FF0000"/>
              </a:buClr>
              <a:defRPr/>
            </a:pPr>
            <a:r>
              <a:rPr lang="en-US" sz="2000" b="1" dirty="0">
                <a:solidFill>
                  <a:schemeClr val="tx1"/>
                </a:solidFill>
                <a:latin typeface="Times New Roman" pitchFamily="-108" charset="0"/>
              </a:rPr>
              <a:t>Step 6: Take action</a:t>
            </a:r>
          </a:p>
          <a:p>
            <a:pPr marL="342900" indent="-342900" algn="just">
              <a:buClr>
                <a:srgbClr val="FF0000"/>
              </a:buClr>
              <a:buFont typeface="Arial" panose="020B0604020202020204" pitchFamily="34" charset="0"/>
              <a:buChar char="•"/>
              <a:defRPr/>
            </a:pPr>
            <a:r>
              <a:rPr lang="en-US" sz="2000" b="1" dirty="0">
                <a:solidFill>
                  <a:schemeClr val="tx1"/>
                </a:solidFill>
                <a:latin typeface="Times New Roman" pitchFamily="-108" charset="0"/>
              </a:rPr>
              <a:t>You’re now ready to take some positive action by beginning to implement the alternative you chose in Step 5.</a:t>
            </a:r>
          </a:p>
          <a:p>
            <a:pPr algn="just">
              <a:buClr>
                <a:srgbClr val="FF0000"/>
              </a:buClr>
              <a:defRPr/>
            </a:pPr>
            <a:endParaRPr lang="en-US" sz="2000" b="1" dirty="0">
              <a:solidFill>
                <a:schemeClr val="tx1"/>
              </a:solidFill>
              <a:latin typeface="Times New Roman" pitchFamily="-10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3" name="Rectangle 3">
            <a:extLst>
              <a:ext uri="{FF2B5EF4-FFF2-40B4-BE49-F238E27FC236}">
                <a16:creationId xmlns:a16="http://schemas.microsoft.com/office/drawing/2014/main" id="{304B2AEB-21B3-9989-7ADF-D1631610C149}"/>
              </a:ext>
            </a:extLst>
          </p:cNvPr>
          <p:cNvSpPr txBox="1">
            <a:spLocks noChangeArrowheads="1"/>
          </p:cNvSpPr>
          <p:nvPr/>
        </p:nvSpPr>
        <p:spPr>
          <a:xfrm>
            <a:off x="1181646" y="1971475"/>
            <a:ext cx="9969830" cy="4114800"/>
          </a:xfrm>
          <a:prstGeom prst="rect">
            <a:avLst/>
          </a:prstGeom>
          <a:ln>
            <a:noFill/>
          </a:ln>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Clr>
                <a:srgbClr val="FF0000"/>
              </a:buClr>
              <a:buNone/>
            </a:pPr>
            <a:endParaRPr lang="en-US" sz="2800" b="1" dirty="0">
              <a:latin typeface="Times New Roman" pitchFamily="18" charset="0"/>
            </a:endParaRPr>
          </a:p>
        </p:txBody>
      </p:sp>
      <p:sp>
        <p:nvSpPr>
          <p:cNvPr id="6" name="Rectangle 5">
            <a:extLst>
              <a:ext uri="{FF2B5EF4-FFF2-40B4-BE49-F238E27FC236}">
                <a16:creationId xmlns:a16="http://schemas.microsoft.com/office/drawing/2014/main" id="{25744D25-D2F8-23A2-46B3-7ECBB8358A9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id="{2BD87646-68B5-ECB7-DA13-33256D31F66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937C82E4-F26C-67EA-6C5F-4CB80EDB0CF0}"/>
              </a:ext>
            </a:extLst>
          </p:cNvPr>
          <p:cNvSpPr txBox="1"/>
          <p:nvPr/>
        </p:nvSpPr>
        <p:spPr>
          <a:xfrm>
            <a:off x="2060029" y="925132"/>
            <a:ext cx="8859008" cy="646331"/>
          </a:xfrm>
          <a:prstGeom prst="rect">
            <a:avLst/>
          </a:prstGeom>
          <a:noFill/>
        </p:spPr>
        <p:txBody>
          <a:bodyPr wrap="square">
            <a:spAutoFit/>
          </a:bodyPr>
          <a:lstStyle/>
          <a:p>
            <a:pPr algn="ctr"/>
            <a:r>
              <a:rPr lang="en-US" sz="3600" b="1" dirty="0">
                <a:solidFill>
                  <a:srgbClr val="C00000"/>
                </a:solidFill>
              </a:rPr>
              <a:t>Decision Making Process</a:t>
            </a:r>
          </a:p>
        </p:txBody>
      </p:sp>
    </p:spTree>
    <p:extLst>
      <p:ext uri="{BB962C8B-B14F-4D97-AF65-F5344CB8AC3E}">
        <p14:creationId xmlns:p14="http://schemas.microsoft.com/office/powerpoint/2010/main" val="25079307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85749" y="184366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buClr>
                <a:srgbClr val="FF0000"/>
              </a:buClr>
              <a:defRPr/>
            </a:pPr>
            <a:r>
              <a:rPr lang="en-US" sz="2000" b="1" dirty="0">
                <a:solidFill>
                  <a:schemeClr val="tx1"/>
                </a:solidFill>
                <a:latin typeface="Times New Roman" pitchFamily="-108" charset="0"/>
              </a:rPr>
              <a:t>Step 7: Review your decision &amp; its consequences</a:t>
            </a:r>
          </a:p>
          <a:p>
            <a:pPr marL="342900" indent="-342900" algn="just">
              <a:buClr>
                <a:srgbClr val="FF0000"/>
              </a:buClr>
              <a:buFont typeface="Arial" panose="020B0604020202020204" pitchFamily="34" charset="0"/>
              <a:buChar char="•"/>
              <a:defRPr/>
            </a:pPr>
            <a:r>
              <a:rPr lang="en-US" sz="2000" b="1" dirty="0">
                <a:solidFill>
                  <a:schemeClr val="tx1"/>
                </a:solidFill>
                <a:latin typeface="Times New Roman" pitchFamily="-108" charset="0"/>
              </a:rPr>
              <a:t>In this final step, consider the results of your decision and evaluate whether or not it has resolved the need you identified in Step 1. If the decision has not met the identified need, you may want to repeat certain steps of the process to make a new decision. For example, you might want to gather more detailed or somewhat different information or explore additional alternatives.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3" name="Rectangle 3">
            <a:extLst>
              <a:ext uri="{FF2B5EF4-FFF2-40B4-BE49-F238E27FC236}">
                <a16:creationId xmlns:a16="http://schemas.microsoft.com/office/drawing/2014/main" id="{304B2AEB-21B3-9989-7ADF-D1631610C149}"/>
              </a:ext>
            </a:extLst>
          </p:cNvPr>
          <p:cNvSpPr txBox="1">
            <a:spLocks noChangeArrowheads="1"/>
          </p:cNvSpPr>
          <p:nvPr/>
        </p:nvSpPr>
        <p:spPr>
          <a:xfrm>
            <a:off x="1181646" y="1971475"/>
            <a:ext cx="9969830" cy="4114800"/>
          </a:xfrm>
          <a:prstGeom prst="rect">
            <a:avLst/>
          </a:prstGeom>
          <a:ln>
            <a:noFill/>
          </a:ln>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Clr>
                <a:srgbClr val="FF0000"/>
              </a:buClr>
              <a:buNone/>
            </a:pPr>
            <a:endParaRPr lang="en-US" sz="2800" b="1" dirty="0">
              <a:latin typeface="Times New Roman" pitchFamily="18" charset="0"/>
            </a:endParaRPr>
          </a:p>
        </p:txBody>
      </p:sp>
      <p:sp>
        <p:nvSpPr>
          <p:cNvPr id="6" name="Rectangle 5">
            <a:extLst>
              <a:ext uri="{FF2B5EF4-FFF2-40B4-BE49-F238E27FC236}">
                <a16:creationId xmlns:a16="http://schemas.microsoft.com/office/drawing/2014/main" id="{25744D25-D2F8-23A2-46B3-7ECBB8358A9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id="{2BD87646-68B5-ECB7-DA13-33256D31F66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2112E5CD-FBA8-D574-B659-2ACE930EF1F0}"/>
              </a:ext>
            </a:extLst>
          </p:cNvPr>
          <p:cNvSpPr txBox="1"/>
          <p:nvPr/>
        </p:nvSpPr>
        <p:spPr>
          <a:xfrm>
            <a:off x="2060029" y="925132"/>
            <a:ext cx="8859008" cy="646331"/>
          </a:xfrm>
          <a:prstGeom prst="rect">
            <a:avLst/>
          </a:prstGeom>
          <a:noFill/>
        </p:spPr>
        <p:txBody>
          <a:bodyPr wrap="square">
            <a:spAutoFit/>
          </a:bodyPr>
          <a:lstStyle/>
          <a:p>
            <a:pPr algn="ctr"/>
            <a:r>
              <a:rPr lang="en-US" sz="3600" b="1" dirty="0">
                <a:solidFill>
                  <a:srgbClr val="C00000"/>
                </a:solidFill>
              </a:rPr>
              <a:t>Decision Making Process</a:t>
            </a:r>
          </a:p>
        </p:txBody>
      </p:sp>
    </p:spTree>
    <p:extLst>
      <p:ext uri="{BB962C8B-B14F-4D97-AF65-F5344CB8AC3E}">
        <p14:creationId xmlns:p14="http://schemas.microsoft.com/office/powerpoint/2010/main" val="16924253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85749" y="184366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buClr>
                <a:srgbClr val="FF0000"/>
              </a:buClr>
              <a:defRPr/>
            </a:pPr>
            <a:endParaRPr lang="en-US" sz="2000" b="1" dirty="0">
              <a:solidFill>
                <a:schemeClr val="tx1"/>
              </a:solidFill>
              <a:latin typeface="Times New Roman" pitchFamily="-10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3" name="Rectangle 3">
            <a:extLst>
              <a:ext uri="{FF2B5EF4-FFF2-40B4-BE49-F238E27FC236}">
                <a16:creationId xmlns:a16="http://schemas.microsoft.com/office/drawing/2014/main" id="{304B2AEB-21B3-9989-7ADF-D1631610C149}"/>
              </a:ext>
            </a:extLst>
          </p:cNvPr>
          <p:cNvSpPr txBox="1">
            <a:spLocks noChangeArrowheads="1"/>
          </p:cNvSpPr>
          <p:nvPr/>
        </p:nvSpPr>
        <p:spPr>
          <a:xfrm>
            <a:off x="1181646" y="1971475"/>
            <a:ext cx="9969830" cy="4114800"/>
          </a:xfrm>
          <a:prstGeom prst="rect">
            <a:avLst/>
          </a:prstGeom>
          <a:ln>
            <a:noFill/>
          </a:ln>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Clr>
                <a:srgbClr val="FF0000"/>
              </a:buClr>
              <a:buNone/>
            </a:pPr>
            <a:endParaRPr lang="en-US" sz="2800" b="1" dirty="0">
              <a:latin typeface="Times New Roman" pitchFamily="18" charset="0"/>
            </a:endParaRPr>
          </a:p>
        </p:txBody>
      </p:sp>
      <p:sp>
        <p:nvSpPr>
          <p:cNvPr id="6" name="Rectangle 5">
            <a:extLst>
              <a:ext uri="{FF2B5EF4-FFF2-40B4-BE49-F238E27FC236}">
                <a16:creationId xmlns:a16="http://schemas.microsoft.com/office/drawing/2014/main" id="{25744D25-D2F8-23A2-46B3-7ECBB8358A9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id="{2BD87646-68B5-ECB7-DA13-33256D31F66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extBox 10">
            <a:extLst>
              <a:ext uri="{FF2B5EF4-FFF2-40B4-BE49-F238E27FC236}">
                <a16:creationId xmlns:a16="http://schemas.microsoft.com/office/drawing/2014/main" id="{5886DE2E-F381-EAB7-4411-545E3429F784}"/>
              </a:ext>
            </a:extLst>
          </p:cNvPr>
          <p:cNvSpPr txBox="1"/>
          <p:nvPr/>
        </p:nvSpPr>
        <p:spPr>
          <a:xfrm>
            <a:off x="2060029" y="925132"/>
            <a:ext cx="8859008" cy="646331"/>
          </a:xfrm>
          <a:prstGeom prst="rect">
            <a:avLst/>
          </a:prstGeom>
          <a:noFill/>
        </p:spPr>
        <p:txBody>
          <a:bodyPr wrap="square">
            <a:spAutoFit/>
          </a:bodyPr>
          <a:lstStyle/>
          <a:p>
            <a:pPr algn="ctr"/>
            <a:r>
              <a:rPr lang="en-US" sz="3600" b="1" dirty="0">
                <a:solidFill>
                  <a:srgbClr val="C00000"/>
                </a:solidFill>
              </a:rPr>
              <a:t>Other Steps in making decision</a:t>
            </a:r>
          </a:p>
        </p:txBody>
      </p:sp>
      <p:sp>
        <p:nvSpPr>
          <p:cNvPr id="7" name="TextBox 6">
            <a:extLst>
              <a:ext uri="{FF2B5EF4-FFF2-40B4-BE49-F238E27FC236}">
                <a16:creationId xmlns:a16="http://schemas.microsoft.com/office/drawing/2014/main" id="{F1C752D1-9F19-67F6-A23E-D322A62B9BF8}"/>
              </a:ext>
            </a:extLst>
          </p:cNvPr>
          <p:cNvSpPr txBox="1"/>
          <p:nvPr/>
        </p:nvSpPr>
        <p:spPr>
          <a:xfrm>
            <a:off x="595048" y="2259263"/>
            <a:ext cx="10463048" cy="3506344"/>
          </a:xfrm>
          <a:prstGeom prst="rect">
            <a:avLst/>
          </a:prstGeom>
          <a:noFill/>
        </p:spPr>
        <p:txBody>
          <a:bodyPr wrap="square">
            <a:spAutoFit/>
          </a:bodyPr>
          <a:lstStyle/>
          <a:p>
            <a:pPr>
              <a:lnSpc>
                <a:spcPct val="110000"/>
              </a:lnSpc>
            </a:pPr>
            <a:r>
              <a:rPr lang="en-US" sz="3200" b="1" u="sng" dirty="0">
                <a:solidFill>
                  <a:srgbClr val="FF0000"/>
                </a:solidFill>
                <a:latin typeface="Times New Roman" pitchFamily="18" charset="0"/>
              </a:rPr>
              <a:t>Peter Drucker’s rational steps in making decision :</a:t>
            </a:r>
          </a:p>
          <a:p>
            <a:pPr lvl="1">
              <a:lnSpc>
                <a:spcPct val="110000"/>
              </a:lnSpc>
              <a:buClr>
                <a:srgbClr val="FF0000"/>
              </a:buClr>
              <a:buFont typeface="Wingdings" panose="05000000000000000000" pitchFamily="2" charset="2"/>
              <a:buChar char="Ø"/>
            </a:pPr>
            <a:r>
              <a:rPr lang="en-US" sz="2800" b="1" dirty="0">
                <a:latin typeface="Times New Roman" pitchFamily="18" charset="0"/>
              </a:rPr>
              <a:t>Define the Problem</a:t>
            </a:r>
          </a:p>
          <a:p>
            <a:pPr lvl="1">
              <a:lnSpc>
                <a:spcPct val="110000"/>
              </a:lnSpc>
              <a:buClr>
                <a:srgbClr val="FF0000"/>
              </a:buClr>
              <a:buFont typeface="Wingdings" panose="05000000000000000000" pitchFamily="2" charset="2"/>
              <a:buChar char="Ø"/>
            </a:pPr>
            <a:r>
              <a:rPr lang="en-US" sz="2800" b="1" dirty="0">
                <a:latin typeface="Times New Roman" pitchFamily="18" charset="0"/>
              </a:rPr>
              <a:t>Analyze the Problem</a:t>
            </a:r>
          </a:p>
          <a:p>
            <a:pPr lvl="1">
              <a:lnSpc>
                <a:spcPct val="110000"/>
              </a:lnSpc>
              <a:buClr>
                <a:srgbClr val="FF0000"/>
              </a:buClr>
              <a:buFont typeface="Wingdings" panose="05000000000000000000" pitchFamily="2" charset="2"/>
              <a:buChar char="Ø"/>
            </a:pPr>
            <a:r>
              <a:rPr lang="en-US" sz="2800" b="1" dirty="0">
                <a:latin typeface="Times New Roman" pitchFamily="18" charset="0"/>
              </a:rPr>
              <a:t>Develop Alternative Solutions</a:t>
            </a:r>
          </a:p>
          <a:p>
            <a:pPr lvl="1">
              <a:lnSpc>
                <a:spcPct val="110000"/>
              </a:lnSpc>
              <a:buClr>
                <a:srgbClr val="FF0000"/>
              </a:buClr>
              <a:buFont typeface="Wingdings" panose="05000000000000000000" pitchFamily="2" charset="2"/>
              <a:buChar char="Ø"/>
            </a:pPr>
            <a:r>
              <a:rPr lang="en-US" sz="2800" b="1" dirty="0">
                <a:latin typeface="Times New Roman" pitchFamily="18" charset="0"/>
              </a:rPr>
              <a:t>Decide on the Best Solution</a:t>
            </a:r>
          </a:p>
          <a:p>
            <a:pPr lvl="1">
              <a:lnSpc>
                <a:spcPct val="110000"/>
              </a:lnSpc>
              <a:buClr>
                <a:srgbClr val="FF0000"/>
              </a:buClr>
              <a:buFont typeface="Wingdings" panose="05000000000000000000" pitchFamily="2" charset="2"/>
              <a:buChar char="Ø"/>
            </a:pPr>
            <a:r>
              <a:rPr lang="en-US" sz="2800" b="1" dirty="0">
                <a:latin typeface="Times New Roman" pitchFamily="18" charset="0"/>
              </a:rPr>
              <a:t>Convert decisions into Effective Actions</a:t>
            </a:r>
          </a:p>
          <a:p>
            <a:pPr>
              <a:lnSpc>
                <a:spcPct val="110000"/>
              </a:lnSpc>
            </a:pPr>
            <a:endParaRPr lang="en-US" sz="3200" b="1" u="sng" dirty="0">
              <a:solidFill>
                <a:srgbClr val="FF0000"/>
              </a:solidFill>
              <a:latin typeface="Times New Roman" pitchFamily="18" charset="0"/>
            </a:endParaRPr>
          </a:p>
        </p:txBody>
      </p:sp>
    </p:spTree>
    <p:extLst>
      <p:ext uri="{BB962C8B-B14F-4D97-AF65-F5344CB8AC3E}">
        <p14:creationId xmlns:p14="http://schemas.microsoft.com/office/powerpoint/2010/main" val="33430076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85748" y="2044727"/>
            <a:ext cx="5005754" cy="347456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buClr>
                <a:srgbClr val="FF0000"/>
              </a:buClr>
              <a:defRPr/>
            </a:pPr>
            <a:endParaRPr lang="en-US" sz="2000" b="1" dirty="0">
              <a:solidFill>
                <a:schemeClr val="tx1"/>
              </a:solidFill>
              <a:latin typeface="Times New Roman" pitchFamily="-10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3" name="Rectangle 3">
            <a:extLst>
              <a:ext uri="{FF2B5EF4-FFF2-40B4-BE49-F238E27FC236}">
                <a16:creationId xmlns:a16="http://schemas.microsoft.com/office/drawing/2014/main" id="{304B2AEB-21B3-9989-7ADF-D1631610C149}"/>
              </a:ext>
            </a:extLst>
          </p:cNvPr>
          <p:cNvSpPr txBox="1">
            <a:spLocks noChangeArrowheads="1"/>
          </p:cNvSpPr>
          <p:nvPr/>
        </p:nvSpPr>
        <p:spPr>
          <a:xfrm>
            <a:off x="1181646" y="1971475"/>
            <a:ext cx="9969830" cy="4114800"/>
          </a:xfrm>
          <a:prstGeom prst="rect">
            <a:avLst/>
          </a:prstGeom>
          <a:ln>
            <a:noFill/>
          </a:ln>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Clr>
                <a:srgbClr val="FF0000"/>
              </a:buClr>
              <a:buNone/>
            </a:pPr>
            <a:endParaRPr lang="en-US" sz="2800" b="1" dirty="0">
              <a:latin typeface="Times New Roman" pitchFamily="18" charset="0"/>
            </a:endParaRPr>
          </a:p>
        </p:txBody>
      </p:sp>
      <p:sp>
        <p:nvSpPr>
          <p:cNvPr id="6" name="Rectangle 5">
            <a:extLst>
              <a:ext uri="{FF2B5EF4-FFF2-40B4-BE49-F238E27FC236}">
                <a16:creationId xmlns:a16="http://schemas.microsoft.com/office/drawing/2014/main" id="{25744D25-D2F8-23A2-46B3-7ECBB8358A9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id="{2BD87646-68B5-ECB7-DA13-33256D31F66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extBox 10">
            <a:extLst>
              <a:ext uri="{FF2B5EF4-FFF2-40B4-BE49-F238E27FC236}">
                <a16:creationId xmlns:a16="http://schemas.microsoft.com/office/drawing/2014/main" id="{5886DE2E-F381-EAB7-4411-545E3429F784}"/>
              </a:ext>
            </a:extLst>
          </p:cNvPr>
          <p:cNvSpPr txBox="1"/>
          <p:nvPr/>
        </p:nvSpPr>
        <p:spPr>
          <a:xfrm>
            <a:off x="2060029" y="925132"/>
            <a:ext cx="8859008" cy="646331"/>
          </a:xfrm>
          <a:prstGeom prst="rect">
            <a:avLst/>
          </a:prstGeom>
          <a:noFill/>
        </p:spPr>
        <p:txBody>
          <a:bodyPr wrap="square">
            <a:spAutoFit/>
          </a:bodyPr>
          <a:lstStyle/>
          <a:p>
            <a:pPr algn="ctr"/>
            <a:r>
              <a:rPr lang="en-US" altLang="en-US" sz="3600" b="1" dirty="0">
                <a:solidFill>
                  <a:srgbClr val="C00000"/>
                </a:solidFill>
              </a:rPr>
              <a:t>Models of Decision-Making</a:t>
            </a:r>
            <a:endParaRPr lang="en-US" sz="1400" b="1" dirty="0">
              <a:solidFill>
                <a:srgbClr val="C00000"/>
              </a:solidFill>
            </a:endParaRPr>
          </a:p>
        </p:txBody>
      </p:sp>
      <p:sp>
        <p:nvSpPr>
          <p:cNvPr id="5" name="TextBox 4">
            <a:extLst>
              <a:ext uri="{FF2B5EF4-FFF2-40B4-BE49-F238E27FC236}">
                <a16:creationId xmlns:a16="http://schemas.microsoft.com/office/drawing/2014/main" id="{77BD9F8D-EAA5-17AC-06E1-F7BC80F654DE}"/>
              </a:ext>
            </a:extLst>
          </p:cNvPr>
          <p:cNvSpPr txBox="1"/>
          <p:nvPr/>
        </p:nvSpPr>
        <p:spPr>
          <a:xfrm>
            <a:off x="813136" y="2366868"/>
            <a:ext cx="4550979" cy="2548390"/>
          </a:xfrm>
          <a:prstGeom prst="rect">
            <a:avLst/>
          </a:prstGeom>
          <a:noFill/>
        </p:spPr>
        <p:txBody>
          <a:bodyPr wrap="square">
            <a:spAutoFit/>
          </a:bodyPr>
          <a:lstStyle/>
          <a:p>
            <a:pPr marL="0" indent="0">
              <a:lnSpc>
                <a:spcPct val="95000"/>
              </a:lnSpc>
              <a:buFontTx/>
              <a:buNone/>
            </a:pPr>
            <a:r>
              <a:rPr lang="en-US" altLang="en-US" sz="2400" b="1" dirty="0">
                <a:solidFill>
                  <a:srgbClr val="C00000"/>
                </a:solidFill>
                <a:effectLst>
                  <a:outerShdw blurRad="38100" dist="38100" dir="2700000" algn="tl">
                    <a:srgbClr val="000000"/>
                  </a:outerShdw>
                </a:effectLst>
              </a:rPr>
              <a:t>Effective decision</a:t>
            </a:r>
          </a:p>
          <a:p>
            <a:pPr marL="0" indent="0">
              <a:lnSpc>
                <a:spcPct val="95000"/>
              </a:lnSpc>
              <a:buFontTx/>
              <a:buNone/>
            </a:pPr>
            <a:endParaRPr lang="en-US" altLang="en-US" sz="2400" b="1" dirty="0">
              <a:solidFill>
                <a:schemeClr val="tx1"/>
              </a:solidFill>
            </a:endParaRPr>
          </a:p>
          <a:p>
            <a:pPr marL="0" indent="0" algn="ctr">
              <a:lnSpc>
                <a:spcPct val="95000"/>
              </a:lnSpc>
              <a:buFontTx/>
              <a:buNone/>
            </a:pPr>
            <a:r>
              <a:rPr lang="en-US" altLang="en-US" sz="2400" b="1" dirty="0">
                <a:solidFill>
                  <a:schemeClr val="tx1"/>
                </a:solidFill>
              </a:rPr>
              <a:t>a timely decision </a:t>
            </a:r>
          </a:p>
          <a:p>
            <a:pPr marL="0" indent="0" algn="ctr">
              <a:lnSpc>
                <a:spcPct val="95000"/>
              </a:lnSpc>
              <a:buFontTx/>
              <a:buNone/>
            </a:pPr>
            <a:r>
              <a:rPr lang="en-US" altLang="en-US" sz="2400" b="1" dirty="0">
                <a:solidFill>
                  <a:schemeClr val="tx1"/>
                </a:solidFill>
              </a:rPr>
              <a:t>that meets a desired objective and is acceptable to those individuals affected </a:t>
            </a:r>
          </a:p>
          <a:p>
            <a:pPr marL="0" indent="0" algn="ctr">
              <a:lnSpc>
                <a:spcPct val="95000"/>
              </a:lnSpc>
              <a:buFontTx/>
              <a:buNone/>
            </a:pPr>
            <a:r>
              <a:rPr lang="en-US" altLang="en-US" sz="2400" b="1" dirty="0">
                <a:solidFill>
                  <a:schemeClr val="tx1"/>
                </a:solidFill>
              </a:rPr>
              <a:t>by it</a:t>
            </a:r>
          </a:p>
        </p:txBody>
      </p:sp>
      <p:grpSp>
        <p:nvGrpSpPr>
          <p:cNvPr id="8" name="Group 7">
            <a:extLst>
              <a:ext uri="{FF2B5EF4-FFF2-40B4-BE49-F238E27FC236}">
                <a16:creationId xmlns:a16="http://schemas.microsoft.com/office/drawing/2014/main" id="{F56B3438-BE25-5BE5-4A29-595E4EE746ED}"/>
              </a:ext>
            </a:extLst>
          </p:cNvPr>
          <p:cNvGrpSpPr>
            <a:grpSpLocks/>
          </p:cNvGrpSpPr>
          <p:nvPr/>
        </p:nvGrpSpPr>
        <p:grpSpPr bwMode="auto">
          <a:xfrm>
            <a:off x="6703870" y="2044727"/>
            <a:ext cx="4703763" cy="1520826"/>
            <a:chOff x="2617" y="1584"/>
            <a:chExt cx="2963" cy="958"/>
          </a:xfrm>
          <a:solidFill>
            <a:schemeClr val="tx2">
              <a:lumMod val="40000"/>
              <a:lumOff val="60000"/>
            </a:schemeClr>
          </a:solidFill>
        </p:grpSpPr>
        <p:sp>
          <p:nvSpPr>
            <p:cNvPr id="27" name="Freeform 6">
              <a:extLst>
                <a:ext uri="{FF2B5EF4-FFF2-40B4-BE49-F238E27FC236}">
                  <a16:creationId xmlns:a16="http://schemas.microsoft.com/office/drawing/2014/main" id="{102E19EB-07A8-42F2-9324-6C9F020C73C3}"/>
                </a:ext>
              </a:extLst>
            </p:cNvPr>
            <p:cNvSpPr>
              <a:spLocks/>
            </p:cNvSpPr>
            <p:nvPr/>
          </p:nvSpPr>
          <p:spPr bwMode="auto">
            <a:xfrm>
              <a:off x="2617" y="1830"/>
              <a:ext cx="100" cy="712"/>
            </a:xfrm>
            <a:custGeom>
              <a:avLst/>
              <a:gdLst>
                <a:gd name="T0" fmla="*/ 99 w 100"/>
                <a:gd name="T1" fmla="*/ 59 h 712"/>
                <a:gd name="T2" fmla="*/ 99 w 100"/>
                <a:gd name="T3" fmla="*/ 711 h 712"/>
                <a:gd name="T4" fmla="*/ 0 w 100"/>
                <a:gd name="T5" fmla="*/ 649 h 712"/>
                <a:gd name="T6" fmla="*/ 0 w 100"/>
                <a:gd name="T7" fmla="*/ 0 h 712"/>
                <a:gd name="T8" fmla="*/ 99 w 100"/>
                <a:gd name="T9" fmla="*/ 59 h 712"/>
              </a:gdLst>
              <a:ahLst/>
              <a:cxnLst>
                <a:cxn ang="0">
                  <a:pos x="T0" y="T1"/>
                </a:cxn>
                <a:cxn ang="0">
                  <a:pos x="T2" y="T3"/>
                </a:cxn>
                <a:cxn ang="0">
                  <a:pos x="T4" y="T5"/>
                </a:cxn>
                <a:cxn ang="0">
                  <a:pos x="T6" y="T7"/>
                </a:cxn>
                <a:cxn ang="0">
                  <a:pos x="T8" y="T9"/>
                </a:cxn>
              </a:cxnLst>
              <a:rect l="0" t="0" r="r" b="b"/>
              <a:pathLst>
                <a:path w="100" h="712">
                  <a:moveTo>
                    <a:pt x="99" y="59"/>
                  </a:moveTo>
                  <a:lnTo>
                    <a:pt x="99" y="711"/>
                  </a:lnTo>
                  <a:lnTo>
                    <a:pt x="0" y="649"/>
                  </a:lnTo>
                  <a:lnTo>
                    <a:pt x="0" y="0"/>
                  </a:lnTo>
                  <a:lnTo>
                    <a:pt x="99" y="59"/>
                  </a:lnTo>
                </a:path>
              </a:pathLst>
            </a:custGeom>
            <a:grp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endParaRPr lang="en-US"/>
            </a:p>
          </p:txBody>
        </p:sp>
        <p:sp>
          <p:nvSpPr>
            <p:cNvPr id="28" name="Freeform 7">
              <a:extLst>
                <a:ext uri="{FF2B5EF4-FFF2-40B4-BE49-F238E27FC236}">
                  <a16:creationId xmlns:a16="http://schemas.microsoft.com/office/drawing/2014/main" id="{64AFC170-C002-4380-43E3-CB543A421719}"/>
                </a:ext>
              </a:extLst>
            </p:cNvPr>
            <p:cNvSpPr>
              <a:spLocks/>
            </p:cNvSpPr>
            <p:nvPr/>
          </p:nvSpPr>
          <p:spPr bwMode="auto">
            <a:xfrm>
              <a:off x="2617" y="1585"/>
              <a:ext cx="1521" cy="305"/>
            </a:xfrm>
            <a:custGeom>
              <a:avLst/>
              <a:gdLst>
                <a:gd name="T0" fmla="*/ 0 w 1521"/>
                <a:gd name="T1" fmla="*/ 245 h 305"/>
                <a:gd name="T2" fmla="*/ 99 w 1521"/>
                <a:gd name="T3" fmla="*/ 304 h 305"/>
                <a:gd name="T4" fmla="*/ 1520 w 1521"/>
                <a:gd name="T5" fmla="*/ 53 h 305"/>
                <a:gd name="T6" fmla="*/ 1441 w 1521"/>
                <a:gd name="T7" fmla="*/ 0 h 305"/>
                <a:gd name="T8" fmla="*/ 0 w 1521"/>
                <a:gd name="T9" fmla="*/ 245 h 305"/>
              </a:gdLst>
              <a:ahLst/>
              <a:cxnLst>
                <a:cxn ang="0">
                  <a:pos x="T0" y="T1"/>
                </a:cxn>
                <a:cxn ang="0">
                  <a:pos x="T2" y="T3"/>
                </a:cxn>
                <a:cxn ang="0">
                  <a:pos x="T4" y="T5"/>
                </a:cxn>
                <a:cxn ang="0">
                  <a:pos x="T6" y="T7"/>
                </a:cxn>
                <a:cxn ang="0">
                  <a:pos x="T8" y="T9"/>
                </a:cxn>
              </a:cxnLst>
              <a:rect l="0" t="0" r="r" b="b"/>
              <a:pathLst>
                <a:path w="1521" h="305">
                  <a:moveTo>
                    <a:pt x="0" y="245"/>
                  </a:moveTo>
                  <a:lnTo>
                    <a:pt x="99" y="304"/>
                  </a:lnTo>
                  <a:lnTo>
                    <a:pt x="1520" y="53"/>
                  </a:lnTo>
                  <a:lnTo>
                    <a:pt x="1441" y="0"/>
                  </a:lnTo>
                  <a:lnTo>
                    <a:pt x="0" y="245"/>
                  </a:lnTo>
                </a:path>
              </a:pathLst>
            </a:custGeom>
            <a:grp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endParaRPr lang="en-US"/>
            </a:p>
          </p:txBody>
        </p:sp>
        <p:sp>
          <p:nvSpPr>
            <p:cNvPr id="29" name="Freeform 8">
              <a:extLst>
                <a:ext uri="{FF2B5EF4-FFF2-40B4-BE49-F238E27FC236}">
                  <a16:creationId xmlns:a16="http://schemas.microsoft.com/office/drawing/2014/main" id="{C947E86E-5AE0-A67B-51A7-3DAD085EA98A}"/>
                </a:ext>
              </a:extLst>
            </p:cNvPr>
            <p:cNvSpPr>
              <a:spLocks/>
            </p:cNvSpPr>
            <p:nvPr/>
          </p:nvSpPr>
          <p:spPr bwMode="auto">
            <a:xfrm>
              <a:off x="4055" y="1584"/>
              <a:ext cx="1525" cy="299"/>
            </a:xfrm>
            <a:custGeom>
              <a:avLst/>
              <a:gdLst>
                <a:gd name="T0" fmla="*/ 0 w 1525"/>
                <a:gd name="T1" fmla="*/ 0 h 299"/>
                <a:gd name="T2" fmla="*/ 80 w 1525"/>
                <a:gd name="T3" fmla="*/ 54 h 299"/>
                <a:gd name="T4" fmla="*/ 1524 w 1525"/>
                <a:gd name="T5" fmla="*/ 298 h 299"/>
                <a:gd name="T6" fmla="*/ 1429 w 1525"/>
                <a:gd name="T7" fmla="*/ 241 h 299"/>
                <a:gd name="T8" fmla="*/ 0 w 1525"/>
                <a:gd name="T9" fmla="*/ 0 h 299"/>
              </a:gdLst>
              <a:ahLst/>
              <a:cxnLst>
                <a:cxn ang="0">
                  <a:pos x="T0" y="T1"/>
                </a:cxn>
                <a:cxn ang="0">
                  <a:pos x="T2" y="T3"/>
                </a:cxn>
                <a:cxn ang="0">
                  <a:pos x="T4" y="T5"/>
                </a:cxn>
                <a:cxn ang="0">
                  <a:pos x="T6" y="T7"/>
                </a:cxn>
                <a:cxn ang="0">
                  <a:pos x="T8" y="T9"/>
                </a:cxn>
              </a:cxnLst>
              <a:rect l="0" t="0" r="r" b="b"/>
              <a:pathLst>
                <a:path w="1525" h="299">
                  <a:moveTo>
                    <a:pt x="0" y="0"/>
                  </a:moveTo>
                  <a:lnTo>
                    <a:pt x="80" y="54"/>
                  </a:lnTo>
                  <a:lnTo>
                    <a:pt x="1524" y="298"/>
                  </a:lnTo>
                  <a:lnTo>
                    <a:pt x="1429" y="241"/>
                  </a:lnTo>
                  <a:lnTo>
                    <a:pt x="0" y="0"/>
                  </a:lnTo>
                </a:path>
              </a:pathLst>
            </a:custGeom>
            <a:grp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endParaRPr lang="en-US"/>
            </a:p>
          </p:txBody>
        </p:sp>
        <p:sp>
          <p:nvSpPr>
            <p:cNvPr id="30" name="Freeform 9">
              <a:extLst>
                <a:ext uri="{FF2B5EF4-FFF2-40B4-BE49-F238E27FC236}">
                  <a16:creationId xmlns:a16="http://schemas.microsoft.com/office/drawing/2014/main" id="{AD167DAD-FF4B-F8D5-5D36-52946E00C316}"/>
                </a:ext>
              </a:extLst>
            </p:cNvPr>
            <p:cNvSpPr>
              <a:spLocks/>
            </p:cNvSpPr>
            <p:nvPr/>
          </p:nvSpPr>
          <p:spPr bwMode="auto">
            <a:xfrm>
              <a:off x="2716" y="1638"/>
              <a:ext cx="2864" cy="904"/>
            </a:xfrm>
            <a:custGeom>
              <a:avLst/>
              <a:gdLst>
                <a:gd name="T0" fmla="*/ 0 w 2864"/>
                <a:gd name="T1" fmla="*/ 251 h 904"/>
                <a:gd name="T2" fmla="*/ 0 w 2864"/>
                <a:gd name="T3" fmla="*/ 903 h 904"/>
                <a:gd name="T4" fmla="*/ 1428 w 2864"/>
                <a:gd name="T5" fmla="*/ 658 h 904"/>
                <a:gd name="T6" fmla="*/ 2863 w 2864"/>
                <a:gd name="T7" fmla="*/ 903 h 904"/>
                <a:gd name="T8" fmla="*/ 2863 w 2864"/>
                <a:gd name="T9" fmla="*/ 244 h 904"/>
                <a:gd name="T10" fmla="*/ 1419 w 2864"/>
                <a:gd name="T11" fmla="*/ 0 h 904"/>
                <a:gd name="T12" fmla="*/ 0 w 2864"/>
                <a:gd name="T13" fmla="*/ 251 h 904"/>
              </a:gdLst>
              <a:ahLst/>
              <a:cxnLst>
                <a:cxn ang="0">
                  <a:pos x="T0" y="T1"/>
                </a:cxn>
                <a:cxn ang="0">
                  <a:pos x="T2" y="T3"/>
                </a:cxn>
                <a:cxn ang="0">
                  <a:pos x="T4" y="T5"/>
                </a:cxn>
                <a:cxn ang="0">
                  <a:pos x="T6" y="T7"/>
                </a:cxn>
                <a:cxn ang="0">
                  <a:pos x="T8" y="T9"/>
                </a:cxn>
                <a:cxn ang="0">
                  <a:pos x="T10" y="T11"/>
                </a:cxn>
                <a:cxn ang="0">
                  <a:pos x="T12" y="T13"/>
                </a:cxn>
              </a:cxnLst>
              <a:rect l="0" t="0" r="r" b="b"/>
              <a:pathLst>
                <a:path w="2864" h="904">
                  <a:moveTo>
                    <a:pt x="0" y="251"/>
                  </a:moveTo>
                  <a:lnTo>
                    <a:pt x="0" y="903"/>
                  </a:lnTo>
                  <a:lnTo>
                    <a:pt x="1428" y="658"/>
                  </a:lnTo>
                  <a:lnTo>
                    <a:pt x="2863" y="903"/>
                  </a:lnTo>
                  <a:lnTo>
                    <a:pt x="2863" y="244"/>
                  </a:lnTo>
                  <a:lnTo>
                    <a:pt x="1419" y="0"/>
                  </a:lnTo>
                  <a:lnTo>
                    <a:pt x="0" y="251"/>
                  </a:lnTo>
                </a:path>
              </a:pathLst>
            </a:custGeom>
            <a:grp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pPr algn="ctr"/>
              <a:endParaRPr lang="en-US" altLang="en-US" sz="2400" dirty="0">
                <a:latin typeface="Arial" panose="020B0604020202020204" pitchFamily="34" charset="0"/>
              </a:endParaRPr>
            </a:p>
            <a:p>
              <a:pPr algn="ctr"/>
              <a:r>
                <a:rPr lang="en-US" altLang="en-US" sz="2400" dirty="0">
                  <a:latin typeface="Arial" panose="020B0604020202020204" pitchFamily="34" charset="0"/>
                </a:rPr>
                <a:t>Rational  Model</a:t>
              </a:r>
              <a:endParaRPr lang="en-US" altLang="en-US" dirty="0"/>
            </a:p>
          </p:txBody>
        </p:sp>
      </p:grpSp>
      <p:grpSp>
        <p:nvGrpSpPr>
          <p:cNvPr id="10" name="Group 9">
            <a:extLst>
              <a:ext uri="{FF2B5EF4-FFF2-40B4-BE49-F238E27FC236}">
                <a16:creationId xmlns:a16="http://schemas.microsoft.com/office/drawing/2014/main" id="{C3A150E2-9052-9D3E-CD0C-870361FFEE2C}"/>
              </a:ext>
            </a:extLst>
          </p:cNvPr>
          <p:cNvGrpSpPr>
            <a:grpSpLocks/>
          </p:cNvGrpSpPr>
          <p:nvPr/>
        </p:nvGrpSpPr>
        <p:grpSpPr bwMode="auto">
          <a:xfrm>
            <a:off x="6691169" y="4427567"/>
            <a:ext cx="4703763" cy="1520826"/>
            <a:chOff x="2609" y="3085"/>
            <a:chExt cx="2963" cy="958"/>
          </a:xfrm>
          <a:solidFill>
            <a:schemeClr val="tx2">
              <a:lumMod val="40000"/>
              <a:lumOff val="60000"/>
            </a:schemeClr>
          </a:solidFill>
        </p:grpSpPr>
        <p:grpSp>
          <p:nvGrpSpPr>
            <p:cNvPr id="20" name="Group 19">
              <a:extLst>
                <a:ext uri="{FF2B5EF4-FFF2-40B4-BE49-F238E27FC236}">
                  <a16:creationId xmlns:a16="http://schemas.microsoft.com/office/drawing/2014/main" id="{FC993F6C-58F5-7E3D-62C4-4ACD47E757E9}"/>
                </a:ext>
              </a:extLst>
            </p:cNvPr>
            <p:cNvGrpSpPr>
              <a:grpSpLocks/>
            </p:cNvGrpSpPr>
            <p:nvPr/>
          </p:nvGrpSpPr>
          <p:grpSpPr bwMode="auto">
            <a:xfrm>
              <a:off x="2609" y="3085"/>
              <a:ext cx="2963" cy="958"/>
              <a:chOff x="2609" y="3085"/>
              <a:chExt cx="2963" cy="958"/>
            </a:xfrm>
            <a:grpFill/>
          </p:grpSpPr>
          <p:sp>
            <p:nvSpPr>
              <p:cNvPr id="22" name="Freeform 11">
                <a:extLst>
                  <a:ext uri="{FF2B5EF4-FFF2-40B4-BE49-F238E27FC236}">
                    <a16:creationId xmlns:a16="http://schemas.microsoft.com/office/drawing/2014/main" id="{FC9A766A-ED6E-352E-4F05-342C8B0281D9}"/>
                  </a:ext>
                </a:extLst>
              </p:cNvPr>
              <p:cNvSpPr>
                <a:spLocks/>
              </p:cNvSpPr>
              <p:nvPr/>
            </p:nvSpPr>
            <p:spPr bwMode="auto">
              <a:xfrm>
                <a:off x="2609" y="3331"/>
                <a:ext cx="100" cy="712"/>
              </a:xfrm>
              <a:custGeom>
                <a:avLst/>
                <a:gdLst>
                  <a:gd name="T0" fmla="*/ 99 w 100"/>
                  <a:gd name="T1" fmla="*/ 59 h 712"/>
                  <a:gd name="T2" fmla="*/ 99 w 100"/>
                  <a:gd name="T3" fmla="*/ 711 h 712"/>
                  <a:gd name="T4" fmla="*/ 0 w 100"/>
                  <a:gd name="T5" fmla="*/ 648 h 712"/>
                  <a:gd name="T6" fmla="*/ 0 w 100"/>
                  <a:gd name="T7" fmla="*/ 0 h 712"/>
                  <a:gd name="T8" fmla="*/ 99 w 100"/>
                  <a:gd name="T9" fmla="*/ 59 h 712"/>
                </a:gdLst>
                <a:ahLst/>
                <a:cxnLst>
                  <a:cxn ang="0">
                    <a:pos x="T0" y="T1"/>
                  </a:cxn>
                  <a:cxn ang="0">
                    <a:pos x="T2" y="T3"/>
                  </a:cxn>
                  <a:cxn ang="0">
                    <a:pos x="T4" y="T5"/>
                  </a:cxn>
                  <a:cxn ang="0">
                    <a:pos x="T6" y="T7"/>
                  </a:cxn>
                  <a:cxn ang="0">
                    <a:pos x="T8" y="T9"/>
                  </a:cxn>
                </a:cxnLst>
                <a:rect l="0" t="0" r="r" b="b"/>
                <a:pathLst>
                  <a:path w="100" h="712">
                    <a:moveTo>
                      <a:pt x="99" y="59"/>
                    </a:moveTo>
                    <a:lnTo>
                      <a:pt x="99" y="711"/>
                    </a:lnTo>
                    <a:lnTo>
                      <a:pt x="0" y="648"/>
                    </a:lnTo>
                    <a:lnTo>
                      <a:pt x="0" y="0"/>
                    </a:lnTo>
                    <a:lnTo>
                      <a:pt x="99" y="59"/>
                    </a:lnTo>
                  </a:path>
                </a:pathLst>
              </a:custGeom>
              <a:grp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endParaRPr lang="en-US"/>
              </a:p>
            </p:txBody>
          </p:sp>
          <p:sp>
            <p:nvSpPr>
              <p:cNvPr id="23" name="Freeform 12">
                <a:extLst>
                  <a:ext uri="{FF2B5EF4-FFF2-40B4-BE49-F238E27FC236}">
                    <a16:creationId xmlns:a16="http://schemas.microsoft.com/office/drawing/2014/main" id="{7F132C1F-236C-C294-5FE6-5075A58B155A}"/>
                  </a:ext>
                </a:extLst>
              </p:cNvPr>
              <p:cNvSpPr>
                <a:spLocks/>
              </p:cNvSpPr>
              <p:nvPr/>
            </p:nvSpPr>
            <p:spPr bwMode="auto">
              <a:xfrm>
                <a:off x="2609" y="3086"/>
                <a:ext cx="1520" cy="305"/>
              </a:xfrm>
              <a:custGeom>
                <a:avLst/>
                <a:gdLst>
                  <a:gd name="T0" fmla="*/ 0 w 1520"/>
                  <a:gd name="T1" fmla="*/ 245 h 305"/>
                  <a:gd name="T2" fmla="*/ 99 w 1520"/>
                  <a:gd name="T3" fmla="*/ 304 h 305"/>
                  <a:gd name="T4" fmla="*/ 1519 w 1520"/>
                  <a:gd name="T5" fmla="*/ 52 h 305"/>
                  <a:gd name="T6" fmla="*/ 1441 w 1520"/>
                  <a:gd name="T7" fmla="*/ 0 h 305"/>
                  <a:gd name="T8" fmla="*/ 0 w 1520"/>
                  <a:gd name="T9" fmla="*/ 245 h 305"/>
                </a:gdLst>
                <a:ahLst/>
                <a:cxnLst>
                  <a:cxn ang="0">
                    <a:pos x="T0" y="T1"/>
                  </a:cxn>
                  <a:cxn ang="0">
                    <a:pos x="T2" y="T3"/>
                  </a:cxn>
                  <a:cxn ang="0">
                    <a:pos x="T4" y="T5"/>
                  </a:cxn>
                  <a:cxn ang="0">
                    <a:pos x="T6" y="T7"/>
                  </a:cxn>
                  <a:cxn ang="0">
                    <a:pos x="T8" y="T9"/>
                  </a:cxn>
                </a:cxnLst>
                <a:rect l="0" t="0" r="r" b="b"/>
                <a:pathLst>
                  <a:path w="1520" h="305">
                    <a:moveTo>
                      <a:pt x="0" y="245"/>
                    </a:moveTo>
                    <a:lnTo>
                      <a:pt x="99" y="304"/>
                    </a:lnTo>
                    <a:lnTo>
                      <a:pt x="1519" y="52"/>
                    </a:lnTo>
                    <a:lnTo>
                      <a:pt x="1441" y="0"/>
                    </a:lnTo>
                    <a:lnTo>
                      <a:pt x="0" y="245"/>
                    </a:lnTo>
                  </a:path>
                </a:pathLst>
              </a:custGeom>
              <a:grp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endParaRPr lang="en-US"/>
              </a:p>
            </p:txBody>
          </p:sp>
          <p:sp>
            <p:nvSpPr>
              <p:cNvPr id="24" name="Freeform 13">
                <a:extLst>
                  <a:ext uri="{FF2B5EF4-FFF2-40B4-BE49-F238E27FC236}">
                    <a16:creationId xmlns:a16="http://schemas.microsoft.com/office/drawing/2014/main" id="{D6FF075F-B56D-C7B7-0186-A83CB3EFE068}"/>
                  </a:ext>
                </a:extLst>
              </p:cNvPr>
              <p:cNvSpPr>
                <a:spLocks/>
              </p:cNvSpPr>
              <p:nvPr/>
            </p:nvSpPr>
            <p:spPr bwMode="auto">
              <a:xfrm>
                <a:off x="4047" y="3085"/>
                <a:ext cx="1525" cy="299"/>
              </a:xfrm>
              <a:custGeom>
                <a:avLst/>
                <a:gdLst>
                  <a:gd name="T0" fmla="*/ 0 w 1525"/>
                  <a:gd name="T1" fmla="*/ 0 h 299"/>
                  <a:gd name="T2" fmla="*/ 80 w 1525"/>
                  <a:gd name="T3" fmla="*/ 53 h 299"/>
                  <a:gd name="T4" fmla="*/ 1524 w 1525"/>
                  <a:gd name="T5" fmla="*/ 298 h 299"/>
                  <a:gd name="T6" fmla="*/ 1429 w 1525"/>
                  <a:gd name="T7" fmla="*/ 242 h 299"/>
                  <a:gd name="T8" fmla="*/ 0 w 1525"/>
                  <a:gd name="T9" fmla="*/ 0 h 299"/>
                </a:gdLst>
                <a:ahLst/>
                <a:cxnLst>
                  <a:cxn ang="0">
                    <a:pos x="T0" y="T1"/>
                  </a:cxn>
                  <a:cxn ang="0">
                    <a:pos x="T2" y="T3"/>
                  </a:cxn>
                  <a:cxn ang="0">
                    <a:pos x="T4" y="T5"/>
                  </a:cxn>
                  <a:cxn ang="0">
                    <a:pos x="T6" y="T7"/>
                  </a:cxn>
                  <a:cxn ang="0">
                    <a:pos x="T8" y="T9"/>
                  </a:cxn>
                </a:cxnLst>
                <a:rect l="0" t="0" r="r" b="b"/>
                <a:pathLst>
                  <a:path w="1525" h="299">
                    <a:moveTo>
                      <a:pt x="0" y="0"/>
                    </a:moveTo>
                    <a:lnTo>
                      <a:pt x="80" y="53"/>
                    </a:lnTo>
                    <a:lnTo>
                      <a:pt x="1524" y="298"/>
                    </a:lnTo>
                    <a:lnTo>
                      <a:pt x="1429" y="242"/>
                    </a:lnTo>
                    <a:lnTo>
                      <a:pt x="0" y="0"/>
                    </a:lnTo>
                  </a:path>
                </a:pathLst>
              </a:custGeom>
              <a:grp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endParaRPr lang="en-US"/>
              </a:p>
            </p:txBody>
          </p:sp>
          <p:sp>
            <p:nvSpPr>
              <p:cNvPr id="26" name="Freeform 14">
                <a:extLst>
                  <a:ext uri="{FF2B5EF4-FFF2-40B4-BE49-F238E27FC236}">
                    <a16:creationId xmlns:a16="http://schemas.microsoft.com/office/drawing/2014/main" id="{CDCD26FC-87B5-42E5-7312-E01DD5995B39}"/>
                  </a:ext>
                </a:extLst>
              </p:cNvPr>
              <p:cNvSpPr>
                <a:spLocks/>
              </p:cNvSpPr>
              <p:nvPr/>
            </p:nvSpPr>
            <p:spPr bwMode="auto">
              <a:xfrm>
                <a:off x="2708" y="3138"/>
                <a:ext cx="2864" cy="905"/>
              </a:xfrm>
              <a:custGeom>
                <a:avLst/>
                <a:gdLst>
                  <a:gd name="T0" fmla="*/ 0 w 2864"/>
                  <a:gd name="T1" fmla="*/ 252 h 905"/>
                  <a:gd name="T2" fmla="*/ 0 w 2864"/>
                  <a:gd name="T3" fmla="*/ 904 h 905"/>
                  <a:gd name="T4" fmla="*/ 2863 w 2864"/>
                  <a:gd name="T5" fmla="*/ 904 h 905"/>
                  <a:gd name="T6" fmla="*/ 2863 w 2864"/>
                  <a:gd name="T7" fmla="*/ 245 h 905"/>
                  <a:gd name="T8" fmla="*/ 1419 w 2864"/>
                  <a:gd name="T9" fmla="*/ 0 h 905"/>
                  <a:gd name="T10" fmla="*/ 0 w 2864"/>
                  <a:gd name="T11" fmla="*/ 252 h 905"/>
                </a:gdLst>
                <a:ahLst/>
                <a:cxnLst>
                  <a:cxn ang="0">
                    <a:pos x="T0" y="T1"/>
                  </a:cxn>
                  <a:cxn ang="0">
                    <a:pos x="T2" y="T3"/>
                  </a:cxn>
                  <a:cxn ang="0">
                    <a:pos x="T4" y="T5"/>
                  </a:cxn>
                  <a:cxn ang="0">
                    <a:pos x="T6" y="T7"/>
                  </a:cxn>
                  <a:cxn ang="0">
                    <a:pos x="T8" y="T9"/>
                  </a:cxn>
                  <a:cxn ang="0">
                    <a:pos x="T10" y="T11"/>
                  </a:cxn>
                </a:cxnLst>
                <a:rect l="0" t="0" r="r" b="b"/>
                <a:pathLst>
                  <a:path w="2864" h="905">
                    <a:moveTo>
                      <a:pt x="0" y="252"/>
                    </a:moveTo>
                    <a:lnTo>
                      <a:pt x="0" y="904"/>
                    </a:lnTo>
                    <a:lnTo>
                      <a:pt x="2863" y="904"/>
                    </a:lnTo>
                    <a:lnTo>
                      <a:pt x="2863" y="245"/>
                    </a:lnTo>
                    <a:lnTo>
                      <a:pt x="1419" y="0"/>
                    </a:lnTo>
                    <a:lnTo>
                      <a:pt x="0" y="252"/>
                    </a:lnTo>
                  </a:path>
                </a:pathLst>
              </a:custGeom>
              <a:grp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endParaRPr lang="en-US"/>
              </a:p>
            </p:txBody>
          </p:sp>
        </p:grpSp>
        <p:sp>
          <p:nvSpPr>
            <p:cNvPr id="21" name="Rectangle 20">
              <a:extLst>
                <a:ext uri="{FF2B5EF4-FFF2-40B4-BE49-F238E27FC236}">
                  <a16:creationId xmlns:a16="http://schemas.microsoft.com/office/drawing/2014/main" id="{9D56855B-C5A1-5B01-2CAE-44C5A4E42554}"/>
                </a:ext>
              </a:extLst>
            </p:cNvPr>
            <p:cNvSpPr>
              <a:spLocks noChangeArrowheads="1"/>
            </p:cNvSpPr>
            <p:nvPr/>
          </p:nvSpPr>
          <p:spPr bwMode="auto">
            <a:xfrm>
              <a:off x="2985" y="3423"/>
              <a:ext cx="2278" cy="563"/>
            </a:xfrm>
            <a:prstGeom prst="rect">
              <a:avLst/>
            </a:prstGeom>
            <a:grp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r>
                <a:rPr lang="en-US" altLang="en-US" sz="2800">
                  <a:latin typeface="Arial" panose="020B0604020202020204" pitchFamily="34" charset="0"/>
                </a:rPr>
                <a:t>Garbage Can Model</a:t>
              </a:r>
              <a:endParaRPr lang="en-US" altLang="en-US"/>
            </a:p>
            <a:p>
              <a:pPr eaLnBrk="1" hangingPunct="1"/>
              <a:endParaRPr lang="en-US" altLang="en-US"/>
            </a:p>
          </p:txBody>
        </p:sp>
      </p:grpSp>
      <p:grpSp>
        <p:nvGrpSpPr>
          <p:cNvPr id="14" name="Group 13">
            <a:extLst>
              <a:ext uri="{FF2B5EF4-FFF2-40B4-BE49-F238E27FC236}">
                <a16:creationId xmlns:a16="http://schemas.microsoft.com/office/drawing/2014/main" id="{84F9FE17-90CF-9C85-1807-3FD0168E524E}"/>
              </a:ext>
            </a:extLst>
          </p:cNvPr>
          <p:cNvGrpSpPr>
            <a:grpSpLocks/>
          </p:cNvGrpSpPr>
          <p:nvPr/>
        </p:nvGrpSpPr>
        <p:grpSpPr bwMode="auto">
          <a:xfrm>
            <a:off x="6691169" y="3241700"/>
            <a:ext cx="4703763" cy="1520825"/>
            <a:chOff x="2609" y="2338"/>
            <a:chExt cx="2963" cy="958"/>
          </a:xfrm>
          <a:solidFill>
            <a:schemeClr val="tx2">
              <a:lumMod val="40000"/>
              <a:lumOff val="60000"/>
            </a:schemeClr>
          </a:solidFill>
        </p:grpSpPr>
        <p:sp>
          <p:nvSpPr>
            <p:cNvPr id="16" name="Freeform 18">
              <a:extLst>
                <a:ext uri="{FF2B5EF4-FFF2-40B4-BE49-F238E27FC236}">
                  <a16:creationId xmlns:a16="http://schemas.microsoft.com/office/drawing/2014/main" id="{212BF013-ACE1-CF29-DE16-49DC1E911725}"/>
                </a:ext>
              </a:extLst>
            </p:cNvPr>
            <p:cNvSpPr>
              <a:spLocks/>
            </p:cNvSpPr>
            <p:nvPr/>
          </p:nvSpPr>
          <p:spPr bwMode="auto">
            <a:xfrm>
              <a:off x="2609" y="2584"/>
              <a:ext cx="100" cy="712"/>
            </a:xfrm>
            <a:custGeom>
              <a:avLst/>
              <a:gdLst>
                <a:gd name="T0" fmla="*/ 99 w 100"/>
                <a:gd name="T1" fmla="*/ 58 h 712"/>
                <a:gd name="T2" fmla="*/ 99 w 100"/>
                <a:gd name="T3" fmla="*/ 711 h 712"/>
                <a:gd name="T4" fmla="*/ 0 w 100"/>
                <a:gd name="T5" fmla="*/ 648 h 712"/>
                <a:gd name="T6" fmla="*/ 0 w 100"/>
                <a:gd name="T7" fmla="*/ 0 h 712"/>
                <a:gd name="T8" fmla="*/ 99 w 100"/>
                <a:gd name="T9" fmla="*/ 58 h 712"/>
              </a:gdLst>
              <a:ahLst/>
              <a:cxnLst>
                <a:cxn ang="0">
                  <a:pos x="T0" y="T1"/>
                </a:cxn>
                <a:cxn ang="0">
                  <a:pos x="T2" y="T3"/>
                </a:cxn>
                <a:cxn ang="0">
                  <a:pos x="T4" y="T5"/>
                </a:cxn>
                <a:cxn ang="0">
                  <a:pos x="T6" y="T7"/>
                </a:cxn>
                <a:cxn ang="0">
                  <a:pos x="T8" y="T9"/>
                </a:cxn>
              </a:cxnLst>
              <a:rect l="0" t="0" r="r" b="b"/>
              <a:pathLst>
                <a:path w="100" h="712">
                  <a:moveTo>
                    <a:pt x="99" y="58"/>
                  </a:moveTo>
                  <a:lnTo>
                    <a:pt x="99" y="711"/>
                  </a:lnTo>
                  <a:lnTo>
                    <a:pt x="0" y="648"/>
                  </a:lnTo>
                  <a:lnTo>
                    <a:pt x="0" y="0"/>
                  </a:lnTo>
                  <a:lnTo>
                    <a:pt x="99" y="58"/>
                  </a:lnTo>
                </a:path>
              </a:pathLst>
            </a:custGeom>
            <a:grp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endParaRPr lang="en-US"/>
            </a:p>
          </p:txBody>
        </p:sp>
        <p:sp>
          <p:nvSpPr>
            <p:cNvPr id="17" name="Freeform 19">
              <a:extLst>
                <a:ext uri="{FF2B5EF4-FFF2-40B4-BE49-F238E27FC236}">
                  <a16:creationId xmlns:a16="http://schemas.microsoft.com/office/drawing/2014/main" id="{C5F2749D-3422-A4BD-29DF-2D9963A94C6F}"/>
                </a:ext>
              </a:extLst>
            </p:cNvPr>
            <p:cNvSpPr>
              <a:spLocks/>
            </p:cNvSpPr>
            <p:nvPr/>
          </p:nvSpPr>
          <p:spPr bwMode="auto">
            <a:xfrm>
              <a:off x="2609" y="2339"/>
              <a:ext cx="1520" cy="304"/>
            </a:xfrm>
            <a:custGeom>
              <a:avLst/>
              <a:gdLst>
                <a:gd name="T0" fmla="*/ 0 w 1520"/>
                <a:gd name="T1" fmla="*/ 245 h 304"/>
                <a:gd name="T2" fmla="*/ 99 w 1520"/>
                <a:gd name="T3" fmla="*/ 303 h 304"/>
                <a:gd name="T4" fmla="*/ 1519 w 1520"/>
                <a:gd name="T5" fmla="*/ 52 h 304"/>
                <a:gd name="T6" fmla="*/ 1441 w 1520"/>
                <a:gd name="T7" fmla="*/ 0 h 304"/>
                <a:gd name="T8" fmla="*/ 0 w 1520"/>
                <a:gd name="T9" fmla="*/ 245 h 304"/>
              </a:gdLst>
              <a:ahLst/>
              <a:cxnLst>
                <a:cxn ang="0">
                  <a:pos x="T0" y="T1"/>
                </a:cxn>
                <a:cxn ang="0">
                  <a:pos x="T2" y="T3"/>
                </a:cxn>
                <a:cxn ang="0">
                  <a:pos x="T4" y="T5"/>
                </a:cxn>
                <a:cxn ang="0">
                  <a:pos x="T6" y="T7"/>
                </a:cxn>
                <a:cxn ang="0">
                  <a:pos x="T8" y="T9"/>
                </a:cxn>
              </a:cxnLst>
              <a:rect l="0" t="0" r="r" b="b"/>
              <a:pathLst>
                <a:path w="1520" h="304">
                  <a:moveTo>
                    <a:pt x="0" y="245"/>
                  </a:moveTo>
                  <a:lnTo>
                    <a:pt x="99" y="303"/>
                  </a:lnTo>
                  <a:lnTo>
                    <a:pt x="1519" y="52"/>
                  </a:lnTo>
                  <a:lnTo>
                    <a:pt x="1441" y="0"/>
                  </a:lnTo>
                  <a:lnTo>
                    <a:pt x="0" y="245"/>
                  </a:lnTo>
                </a:path>
              </a:pathLst>
            </a:custGeom>
            <a:grp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endParaRPr lang="en-US"/>
            </a:p>
          </p:txBody>
        </p:sp>
        <p:sp>
          <p:nvSpPr>
            <p:cNvPr id="18" name="Freeform 20">
              <a:extLst>
                <a:ext uri="{FF2B5EF4-FFF2-40B4-BE49-F238E27FC236}">
                  <a16:creationId xmlns:a16="http://schemas.microsoft.com/office/drawing/2014/main" id="{CD6F2B43-E789-EDB9-6892-C68C338BE2F6}"/>
                </a:ext>
              </a:extLst>
            </p:cNvPr>
            <p:cNvSpPr>
              <a:spLocks/>
            </p:cNvSpPr>
            <p:nvPr/>
          </p:nvSpPr>
          <p:spPr bwMode="auto">
            <a:xfrm>
              <a:off x="4047" y="2338"/>
              <a:ext cx="1525" cy="298"/>
            </a:xfrm>
            <a:custGeom>
              <a:avLst/>
              <a:gdLst>
                <a:gd name="T0" fmla="*/ 0 w 1525"/>
                <a:gd name="T1" fmla="*/ 0 h 298"/>
                <a:gd name="T2" fmla="*/ 80 w 1525"/>
                <a:gd name="T3" fmla="*/ 53 h 298"/>
                <a:gd name="T4" fmla="*/ 1524 w 1525"/>
                <a:gd name="T5" fmla="*/ 297 h 298"/>
                <a:gd name="T6" fmla="*/ 1429 w 1525"/>
                <a:gd name="T7" fmla="*/ 242 h 298"/>
                <a:gd name="T8" fmla="*/ 0 w 1525"/>
                <a:gd name="T9" fmla="*/ 0 h 298"/>
              </a:gdLst>
              <a:ahLst/>
              <a:cxnLst>
                <a:cxn ang="0">
                  <a:pos x="T0" y="T1"/>
                </a:cxn>
                <a:cxn ang="0">
                  <a:pos x="T2" y="T3"/>
                </a:cxn>
                <a:cxn ang="0">
                  <a:pos x="T4" y="T5"/>
                </a:cxn>
                <a:cxn ang="0">
                  <a:pos x="T6" y="T7"/>
                </a:cxn>
                <a:cxn ang="0">
                  <a:pos x="T8" y="T9"/>
                </a:cxn>
              </a:cxnLst>
              <a:rect l="0" t="0" r="r" b="b"/>
              <a:pathLst>
                <a:path w="1525" h="298">
                  <a:moveTo>
                    <a:pt x="0" y="0"/>
                  </a:moveTo>
                  <a:lnTo>
                    <a:pt x="80" y="53"/>
                  </a:lnTo>
                  <a:lnTo>
                    <a:pt x="1524" y="297"/>
                  </a:lnTo>
                  <a:lnTo>
                    <a:pt x="1429" y="242"/>
                  </a:lnTo>
                  <a:lnTo>
                    <a:pt x="0" y="0"/>
                  </a:lnTo>
                </a:path>
              </a:pathLst>
            </a:custGeom>
            <a:grp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endParaRPr lang="en-US"/>
            </a:p>
          </p:txBody>
        </p:sp>
        <p:sp>
          <p:nvSpPr>
            <p:cNvPr id="19" name="Freeform 21">
              <a:extLst>
                <a:ext uri="{FF2B5EF4-FFF2-40B4-BE49-F238E27FC236}">
                  <a16:creationId xmlns:a16="http://schemas.microsoft.com/office/drawing/2014/main" id="{4DD3F941-E6D3-CB17-F733-F225B5DE4C9F}"/>
                </a:ext>
              </a:extLst>
            </p:cNvPr>
            <p:cNvSpPr>
              <a:spLocks/>
            </p:cNvSpPr>
            <p:nvPr/>
          </p:nvSpPr>
          <p:spPr bwMode="auto">
            <a:xfrm>
              <a:off x="2708" y="2391"/>
              <a:ext cx="2864" cy="905"/>
            </a:xfrm>
            <a:custGeom>
              <a:avLst/>
              <a:gdLst>
                <a:gd name="T0" fmla="*/ 0 w 2864"/>
                <a:gd name="T1" fmla="*/ 251 h 905"/>
                <a:gd name="T2" fmla="*/ 0 w 2864"/>
                <a:gd name="T3" fmla="*/ 904 h 905"/>
                <a:gd name="T4" fmla="*/ 1427 w 2864"/>
                <a:gd name="T5" fmla="*/ 659 h 905"/>
                <a:gd name="T6" fmla="*/ 2863 w 2864"/>
                <a:gd name="T7" fmla="*/ 904 h 905"/>
                <a:gd name="T8" fmla="*/ 2863 w 2864"/>
                <a:gd name="T9" fmla="*/ 244 h 905"/>
                <a:gd name="T10" fmla="*/ 1419 w 2864"/>
                <a:gd name="T11" fmla="*/ 0 h 905"/>
                <a:gd name="T12" fmla="*/ 0 w 2864"/>
                <a:gd name="T13" fmla="*/ 251 h 905"/>
              </a:gdLst>
              <a:ahLst/>
              <a:cxnLst>
                <a:cxn ang="0">
                  <a:pos x="T0" y="T1"/>
                </a:cxn>
                <a:cxn ang="0">
                  <a:pos x="T2" y="T3"/>
                </a:cxn>
                <a:cxn ang="0">
                  <a:pos x="T4" y="T5"/>
                </a:cxn>
                <a:cxn ang="0">
                  <a:pos x="T6" y="T7"/>
                </a:cxn>
                <a:cxn ang="0">
                  <a:pos x="T8" y="T9"/>
                </a:cxn>
                <a:cxn ang="0">
                  <a:pos x="T10" y="T11"/>
                </a:cxn>
                <a:cxn ang="0">
                  <a:pos x="T12" y="T13"/>
                </a:cxn>
              </a:cxnLst>
              <a:rect l="0" t="0" r="r" b="b"/>
              <a:pathLst>
                <a:path w="2864" h="905">
                  <a:moveTo>
                    <a:pt x="0" y="251"/>
                  </a:moveTo>
                  <a:lnTo>
                    <a:pt x="0" y="904"/>
                  </a:lnTo>
                  <a:lnTo>
                    <a:pt x="1427" y="659"/>
                  </a:lnTo>
                  <a:lnTo>
                    <a:pt x="2863" y="904"/>
                  </a:lnTo>
                  <a:lnTo>
                    <a:pt x="2863" y="244"/>
                  </a:lnTo>
                  <a:lnTo>
                    <a:pt x="1419" y="0"/>
                  </a:lnTo>
                  <a:lnTo>
                    <a:pt x="0" y="251"/>
                  </a:lnTo>
                </a:path>
              </a:pathLst>
            </a:custGeom>
            <a:grp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endParaRPr lang="en-US" altLang="en-US" sz="2400" dirty="0">
                <a:latin typeface="Arial" panose="020B0604020202020204" pitchFamily="34" charset="0"/>
              </a:endParaRPr>
            </a:p>
            <a:p>
              <a:pPr algn="ctr"/>
              <a:r>
                <a:rPr lang="en-US" altLang="en-US" sz="2400" dirty="0">
                  <a:latin typeface="Arial" panose="020B0604020202020204" pitchFamily="34" charset="0"/>
                </a:rPr>
                <a:t>Bounded Rationality Model</a:t>
              </a:r>
              <a:endParaRPr lang="en-US" altLang="en-US" dirty="0"/>
            </a:p>
          </p:txBody>
        </p:sp>
      </p:grpSp>
    </p:spTree>
    <p:extLst>
      <p:ext uri="{BB962C8B-B14F-4D97-AF65-F5344CB8AC3E}">
        <p14:creationId xmlns:p14="http://schemas.microsoft.com/office/powerpoint/2010/main" val="16180585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36739" y="1408985"/>
            <a:ext cx="6276357" cy="52911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buClr>
                <a:srgbClr val="FF0000"/>
              </a:buClr>
              <a:defRPr/>
            </a:pPr>
            <a:endParaRPr lang="en-US" sz="2000" b="1" dirty="0">
              <a:solidFill>
                <a:schemeClr val="tx1"/>
              </a:solidFill>
              <a:latin typeface="Times New Roman" pitchFamily="-10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3" name="Rectangle 3">
            <a:extLst>
              <a:ext uri="{FF2B5EF4-FFF2-40B4-BE49-F238E27FC236}">
                <a16:creationId xmlns:a16="http://schemas.microsoft.com/office/drawing/2014/main" id="{304B2AEB-21B3-9989-7ADF-D1631610C149}"/>
              </a:ext>
            </a:extLst>
          </p:cNvPr>
          <p:cNvSpPr txBox="1">
            <a:spLocks noChangeArrowheads="1"/>
          </p:cNvSpPr>
          <p:nvPr/>
        </p:nvSpPr>
        <p:spPr>
          <a:xfrm>
            <a:off x="1181646" y="1971475"/>
            <a:ext cx="9969830" cy="4114800"/>
          </a:xfrm>
          <a:prstGeom prst="rect">
            <a:avLst/>
          </a:prstGeom>
          <a:ln>
            <a:noFill/>
          </a:ln>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Clr>
                <a:srgbClr val="FF0000"/>
              </a:buClr>
              <a:buNone/>
            </a:pPr>
            <a:endParaRPr lang="en-US" sz="2800" b="1" dirty="0">
              <a:latin typeface="Times New Roman" pitchFamily="18" charset="0"/>
            </a:endParaRPr>
          </a:p>
        </p:txBody>
      </p:sp>
      <p:sp>
        <p:nvSpPr>
          <p:cNvPr id="6" name="Rectangle 5">
            <a:extLst>
              <a:ext uri="{FF2B5EF4-FFF2-40B4-BE49-F238E27FC236}">
                <a16:creationId xmlns:a16="http://schemas.microsoft.com/office/drawing/2014/main" id="{25744D25-D2F8-23A2-46B3-7ECBB8358A9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id="{2BD87646-68B5-ECB7-DA13-33256D31F66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extBox 10">
            <a:extLst>
              <a:ext uri="{FF2B5EF4-FFF2-40B4-BE49-F238E27FC236}">
                <a16:creationId xmlns:a16="http://schemas.microsoft.com/office/drawing/2014/main" id="{5886DE2E-F381-EAB7-4411-545E3429F784}"/>
              </a:ext>
            </a:extLst>
          </p:cNvPr>
          <p:cNvSpPr txBox="1"/>
          <p:nvPr/>
        </p:nvSpPr>
        <p:spPr>
          <a:xfrm>
            <a:off x="2045386" y="640824"/>
            <a:ext cx="8859008" cy="646331"/>
          </a:xfrm>
          <a:prstGeom prst="rect">
            <a:avLst/>
          </a:prstGeom>
          <a:noFill/>
        </p:spPr>
        <p:txBody>
          <a:bodyPr wrap="square">
            <a:spAutoFit/>
          </a:bodyPr>
          <a:lstStyle/>
          <a:p>
            <a:pPr algn="ctr"/>
            <a:r>
              <a:rPr lang="en-US" altLang="en-US" sz="3600" b="1" dirty="0">
                <a:solidFill>
                  <a:srgbClr val="C00000"/>
                </a:solidFill>
              </a:rPr>
              <a:t>Models of Decision-Making</a:t>
            </a:r>
            <a:endParaRPr lang="en-US" sz="1400" b="1" dirty="0">
              <a:solidFill>
                <a:srgbClr val="C00000"/>
              </a:solidFill>
            </a:endParaRPr>
          </a:p>
        </p:txBody>
      </p:sp>
      <p:sp>
        <p:nvSpPr>
          <p:cNvPr id="5" name="TextBox 4">
            <a:extLst>
              <a:ext uri="{FF2B5EF4-FFF2-40B4-BE49-F238E27FC236}">
                <a16:creationId xmlns:a16="http://schemas.microsoft.com/office/drawing/2014/main" id="{77BD9F8D-EAA5-17AC-06E1-F7BC80F654DE}"/>
              </a:ext>
            </a:extLst>
          </p:cNvPr>
          <p:cNvSpPr txBox="1"/>
          <p:nvPr/>
        </p:nvSpPr>
        <p:spPr>
          <a:xfrm>
            <a:off x="323183" y="1682488"/>
            <a:ext cx="6002696" cy="4893647"/>
          </a:xfrm>
          <a:prstGeom prst="rect">
            <a:avLst/>
          </a:prstGeom>
          <a:noFill/>
        </p:spPr>
        <p:txBody>
          <a:bodyPr wrap="square">
            <a:spAutoFit/>
          </a:bodyPr>
          <a:lstStyle/>
          <a:p>
            <a:pPr algn="just"/>
            <a:r>
              <a:rPr lang="en-US" altLang="en-US" sz="2400" b="1" dirty="0">
                <a:solidFill>
                  <a:srgbClr val="C00000"/>
                </a:solidFill>
                <a:latin typeface="Arial" panose="020B0604020202020204" pitchFamily="34" charset="0"/>
              </a:rPr>
              <a:t>Rationality</a:t>
            </a:r>
            <a:r>
              <a:rPr lang="en-US" altLang="en-US" sz="2400" b="1" dirty="0">
                <a:solidFill>
                  <a:srgbClr val="00FFFF"/>
                </a:solidFill>
                <a:latin typeface="Arial" panose="020B0604020202020204" pitchFamily="34" charset="0"/>
              </a:rPr>
              <a:t> - </a:t>
            </a:r>
            <a:r>
              <a:rPr lang="en-US" altLang="en-US" sz="2400" b="1" dirty="0">
                <a:latin typeface="Arial" panose="020B0604020202020204" pitchFamily="34" charset="0"/>
              </a:rPr>
              <a:t>a logical, step-by-step approach to decision making, with a</a:t>
            </a:r>
          </a:p>
          <a:p>
            <a:pPr algn="just"/>
            <a:r>
              <a:rPr lang="en-US" altLang="en-US" sz="2400" b="1" dirty="0">
                <a:latin typeface="Arial" panose="020B0604020202020204" pitchFamily="34" charset="0"/>
              </a:rPr>
              <a:t>thorough analysis of alternatives and their consequences.</a:t>
            </a:r>
          </a:p>
          <a:p>
            <a:pPr algn="just"/>
            <a:endParaRPr lang="en-US" altLang="en-US" sz="2400" b="1" dirty="0">
              <a:latin typeface="Arial" panose="020B0604020202020204" pitchFamily="34" charset="0"/>
            </a:endParaRPr>
          </a:p>
          <a:p>
            <a:pPr algn="just">
              <a:buFontTx/>
              <a:buNone/>
            </a:pPr>
            <a:r>
              <a:rPr lang="en-US" altLang="en-US" sz="2400" dirty="0">
                <a:solidFill>
                  <a:schemeClr val="tx1"/>
                </a:solidFill>
              </a:rPr>
              <a:t>1.  The outcome will be completely rational</a:t>
            </a:r>
          </a:p>
          <a:p>
            <a:pPr algn="just">
              <a:buFontTx/>
              <a:buNone/>
            </a:pPr>
            <a:r>
              <a:rPr lang="en-US" altLang="en-US" sz="2400" dirty="0">
                <a:solidFill>
                  <a:schemeClr val="tx1"/>
                </a:solidFill>
              </a:rPr>
              <a:t>2.  The decision maker uses a consistent system                                                     of preferences to choose the best alternative</a:t>
            </a:r>
          </a:p>
          <a:p>
            <a:pPr algn="just">
              <a:buFontTx/>
              <a:buNone/>
            </a:pPr>
            <a:r>
              <a:rPr lang="en-US" altLang="en-US" sz="2400" dirty="0">
                <a:solidFill>
                  <a:schemeClr val="tx1"/>
                </a:solidFill>
              </a:rPr>
              <a:t>3.  The decision maker is aware of all alternatives</a:t>
            </a:r>
          </a:p>
          <a:p>
            <a:pPr algn="just">
              <a:buFontTx/>
              <a:buNone/>
            </a:pPr>
            <a:r>
              <a:rPr lang="en-US" altLang="en-US" sz="2400" dirty="0">
                <a:solidFill>
                  <a:schemeClr val="tx1"/>
                </a:solidFill>
              </a:rPr>
              <a:t>4.  The decision maker can calculate the            probability of success for each alternative</a:t>
            </a:r>
          </a:p>
        </p:txBody>
      </p:sp>
      <p:grpSp>
        <p:nvGrpSpPr>
          <p:cNvPr id="8" name="Group 7">
            <a:extLst>
              <a:ext uri="{FF2B5EF4-FFF2-40B4-BE49-F238E27FC236}">
                <a16:creationId xmlns:a16="http://schemas.microsoft.com/office/drawing/2014/main" id="{F56B3438-BE25-5BE5-4A29-595E4EE746ED}"/>
              </a:ext>
            </a:extLst>
          </p:cNvPr>
          <p:cNvGrpSpPr>
            <a:grpSpLocks/>
          </p:cNvGrpSpPr>
          <p:nvPr/>
        </p:nvGrpSpPr>
        <p:grpSpPr bwMode="auto">
          <a:xfrm>
            <a:off x="6703870" y="2044727"/>
            <a:ext cx="4703763" cy="1520826"/>
            <a:chOff x="2617" y="1584"/>
            <a:chExt cx="2963" cy="958"/>
          </a:xfrm>
          <a:solidFill>
            <a:schemeClr val="accent5">
              <a:lumMod val="60000"/>
              <a:lumOff val="40000"/>
            </a:schemeClr>
          </a:solidFill>
        </p:grpSpPr>
        <p:sp>
          <p:nvSpPr>
            <p:cNvPr id="27" name="Freeform 6">
              <a:extLst>
                <a:ext uri="{FF2B5EF4-FFF2-40B4-BE49-F238E27FC236}">
                  <a16:creationId xmlns:a16="http://schemas.microsoft.com/office/drawing/2014/main" id="{102E19EB-07A8-42F2-9324-6C9F020C73C3}"/>
                </a:ext>
              </a:extLst>
            </p:cNvPr>
            <p:cNvSpPr>
              <a:spLocks/>
            </p:cNvSpPr>
            <p:nvPr/>
          </p:nvSpPr>
          <p:spPr bwMode="auto">
            <a:xfrm>
              <a:off x="2617" y="1830"/>
              <a:ext cx="100" cy="712"/>
            </a:xfrm>
            <a:custGeom>
              <a:avLst/>
              <a:gdLst>
                <a:gd name="T0" fmla="*/ 99 w 100"/>
                <a:gd name="T1" fmla="*/ 59 h 712"/>
                <a:gd name="T2" fmla="*/ 99 w 100"/>
                <a:gd name="T3" fmla="*/ 711 h 712"/>
                <a:gd name="T4" fmla="*/ 0 w 100"/>
                <a:gd name="T5" fmla="*/ 649 h 712"/>
                <a:gd name="T6" fmla="*/ 0 w 100"/>
                <a:gd name="T7" fmla="*/ 0 h 712"/>
                <a:gd name="T8" fmla="*/ 99 w 100"/>
                <a:gd name="T9" fmla="*/ 59 h 712"/>
              </a:gdLst>
              <a:ahLst/>
              <a:cxnLst>
                <a:cxn ang="0">
                  <a:pos x="T0" y="T1"/>
                </a:cxn>
                <a:cxn ang="0">
                  <a:pos x="T2" y="T3"/>
                </a:cxn>
                <a:cxn ang="0">
                  <a:pos x="T4" y="T5"/>
                </a:cxn>
                <a:cxn ang="0">
                  <a:pos x="T6" y="T7"/>
                </a:cxn>
                <a:cxn ang="0">
                  <a:pos x="T8" y="T9"/>
                </a:cxn>
              </a:cxnLst>
              <a:rect l="0" t="0" r="r" b="b"/>
              <a:pathLst>
                <a:path w="100" h="712">
                  <a:moveTo>
                    <a:pt x="99" y="59"/>
                  </a:moveTo>
                  <a:lnTo>
                    <a:pt x="99" y="711"/>
                  </a:lnTo>
                  <a:lnTo>
                    <a:pt x="0" y="649"/>
                  </a:lnTo>
                  <a:lnTo>
                    <a:pt x="0" y="0"/>
                  </a:lnTo>
                  <a:lnTo>
                    <a:pt x="99" y="59"/>
                  </a:lnTo>
                </a:path>
              </a:pathLst>
            </a:custGeom>
            <a:grp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endParaRPr lang="en-US"/>
            </a:p>
          </p:txBody>
        </p:sp>
        <p:sp>
          <p:nvSpPr>
            <p:cNvPr id="28" name="Freeform 7">
              <a:extLst>
                <a:ext uri="{FF2B5EF4-FFF2-40B4-BE49-F238E27FC236}">
                  <a16:creationId xmlns:a16="http://schemas.microsoft.com/office/drawing/2014/main" id="{64AFC170-C002-4380-43E3-CB543A421719}"/>
                </a:ext>
              </a:extLst>
            </p:cNvPr>
            <p:cNvSpPr>
              <a:spLocks/>
            </p:cNvSpPr>
            <p:nvPr/>
          </p:nvSpPr>
          <p:spPr bwMode="auto">
            <a:xfrm>
              <a:off x="2617" y="1585"/>
              <a:ext cx="1521" cy="305"/>
            </a:xfrm>
            <a:custGeom>
              <a:avLst/>
              <a:gdLst>
                <a:gd name="T0" fmla="*/ 0 w 1521"/>
                <a:gd name="T1" fmla="*/ 245 h 305"/>
                <a:gd name="T2" fmla="*/ 99 w 1521"/>
                <a:gd name="T3" fmla="*/ 304 h 305"/>
                <a:gd name="T4" fmla="*/ 1520 w 1521"/>
                <a:gd name="T5" fmla="*/ 53 h 305"/>
                <a:gd name="T6" fmla="*/ 1441 w 1521"/>
                <a:gd name="T7" fmla="*/ 0 h 305"/>
                <a:gd name="T8" fmla="*/ 0 w 1521"/>
                <a:gd name="T9" fmla="*/ 245 h 305"/>
              </a:gdLst>
              <a:ahLst/>
              <a:cxnLst>
                <a:cxn ang="0">
                  <a:pos x="T0" y="T1"/>
                </a:cxn>
                <a:cxn ang="0">
                  <a:pos x="T2" y="T3"/>
                </a:cxn>
                <a:cxn ang="0">
                  <a:pos x="T4" y="T5"/>
                </a:cxn>
                <a:cxn ang="0">
                  <a:pos x="T6" y="T7"/>
                </a:cxn>
                <a:cxn ang="0">
                  <a:pos x="T8" y="T9"/>
                </a:cxn>
              </a:cxnLst>
              <a:rect l="0" t="0" r="r" b="b"/>
              <a:pathLst>
                <a:path w="1521" h="305">
                  <a:moveTo>
                    <a:pt x="0" y="245"/>
                  </a:moveTo>
                  <a:lnTo>
                    <a:pt x="99" y="304"/>
                  </a:lnTo>
                  <a:lnTo>
                    <a:pt x="1520" y="53"/>
                  </a:lnTo>
                  <a:lnTo>
                    <a:pt x="1441" y="0"/>
                  </a:lnTo>
                  <a:lnTo>
                    <a:pt x="0" y="245"/>
                  </a:lnTo>
                </a:path>
              </a:pathLst>
            </a:custGeom>
            <a:grp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endParaRPr lang="en-US"/>
            </a:p>
          </p:txBody>
        </p:sp>
        <p:sp>
          <p:nvSpPr>
            <p:cNvPr id="29" name="Freeform 8">
              <a:extLst>
                <a:ext uri="{FF2B5EF4-FFF2-40B4-BE49-F238E27FC236}">
                  <a16:creationId xmlns:a16="http://schemas.microsoft.com/office/drawing/2014/main" id="{C947E86E-5AE0-A67B-51A7-3DAD085EA98A}"/>
                </a:ext>
              </a:extLst>
            </p:cNvPr>
            <p:cNvSpPr>
              <a:spLocks/>
            </p:cNvSpPr>
            <p:nvPr/>
          </p:nvSpPr>
          <p:spPr bwMode="auto">
            <a:xfrm>
              <a:off x="4055" y="1584"/>
              <a:ext cx="1525" cy="299"/>
            </a:xfrm>
            <a:custGeom>
              <a:avLst/>
              <a:gdLst>
                <a:gd name="T0" fmla="*/ 0 w 1525"/>
                <a:gd name="T1" fmla="*/ 0 h 299"/>
                <a:gd name="T2" fmla="*/ 80 w 1525"/>
                <a:gd name="T3" fmla="*/ 54 h 299"/>
                <a:gd name="T4" fmla="*/ 1524 w 1525"/>
                <a:gd name="T5" fmla="*/ 298 h 299"/>
                <a:gd name="T6" fmla="*/ 1429 w 1525"/>
                <a:gd name="T7" fmla="*/ 241 h 299"/>
                <a:gd name="T8" fmla="*/ 0 w 1525"/>
                <a:gd name="T9" fmla="*/ 0 h 299"/>
              </a:gdLst>
              <a:ahLst/>
              <a:cxnLst>
                <a:cxn ang="0">
                  <a:pos x="T0" y="T1"/>
                </a:cxn>
                <a:cxn ang="0">
                  <a:pos x="T2" y="T3"/>
                </a:cxn>
                <a:cxn ang="0">
                  <a:pos x="T4" y="T5"/>
                </a:cxn>
                <a:cxn ang="0">
                  <a:pos x="T6" y="T7"/>
                </a:cxn>
                <a:cxn ang="0">
                  <a:pos x="T8" y="T9"/>
                </a:cxn>
              </a:cxnLst>
              <a:rect l="0" t="0" r="r" b="b"/>
              <a:pathLst>
                <a:path w="1525" h="299">
                  <a:moveTo>
                    <a:pt x="0" y="0"/>
                  </a:moveTo>
                  <a:lnTo>
                    <a:pt x="80" y="54"/>
                  </a:lnTo>
                  <a:lnTo>
                    <a:pt x="1524" y="298"/>
                  </a:lnTo>
                  <a:lnTo>
                    <a:pt x="1429" y="241"/>
                  </a:lnTo>
                  <a:lnTo>
                    <a:pt x="0" y="0"/>
                  </a:lnTo>
                </a:path>
              </a:pathLst>
            </a:custGeom>
            <a:grp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endParaRPr lang="en-US"/>
            </a:p>
          </p:txBody>
        </p:sp>
        <p:sp>
          <p:nvSpPr>
            <p:cNvPr id="30" name="Freeform 9">
              <a:extLst>
                <a:ext uri="{FF2B5EF4-FFF2-40B4-BE49-F238E27FC236}">
                  <a16:creationId xmlns:a16="http://schemas.microsoft.com/office/drawing/2014/main" id="{AD167DAD-FF4B-F8D5-5D36-52946E00C316}"/>
                </a:ext>
              </a:extLst>
            </p:cNvPr>
            <p:cNvSpPr>
              <a:spLocks/>
            </p:cNvSpPr>
            <p:nvPr/>
          </p:nvSpPr>
          <p:spPr bwMode="auto">
            <a:xfrm>
              <a:off x="2716" y="1638"/>
              <a:ext cx="2864" cy="904"/>
            </a:xfrm>
            <a:custGeom>
              <a:avLst/>
              <a:gdLst>
                <a:gd name="T0" fmla="*/ 0 w 2864"/>
                <a:gd name="T1" fmla="*/ 251 h 904"/>
                <a:gd name="T2" fmla="*/ 0 w 2864"/>
                <a:gd name="T3" fmla="*/ 903 h 904"/>
                <a:gd name="T4" fmla="*/ 1428 w 2864"/>
                <a:gd name="T5" fmla="*/ 658 h 904"/>
                <a:gd name="T6" fmla="*/ 2863 w 2864"/>
                <a:gd name="T7" fmla="*/ 903 h 904"/>
                <a:gd name="T8" fmla="*/ 2863 w 2864"/>
                <a:gd name="T9" fmla="*/ 244 h 904"/>
                <a:gd name="T10" fmla="*/ 1419 w 2864"/>
                <a:gd name="T11" fmla="*/ 0 h 904"/>
                <a:gd name="T12" fmla="*/ 0 w 2864"/>
                <a:gd name="T13" fmla="*/ 251 h 904"/>
              </a:gdLst>
              <a:ahLst/>
              <a:cxnLst>
                <a:cxn ang="0">
                  <a:pos x="T0" y="T1"/>
                </a:cxn>
                <a:cxn ang="0">
                  <a:pos x="T2" y="T3"/>
                </a:cxn>
                <a:cxn ang="0">
                  <a:pos x="T4" y="T5"/>
                </a:cxn>
                <a:cxn ang="0">
                  <a:pos x="T6" y="T7"/>
                </a:cxn>
                <a:cxn ang="0">
                  <a:pos x="T8" y="T9"/>
                </a:cxn>
                <a:cxn ang="0">
                  <a:pos x="T10" y="T11"/>
                </a:cxn>
                <a:cxn ang="0">
                  <a:pos x="T12" y="T13"/>
                </a:cxn>
              </a:cxnLst>
              <a:rect l="0" t="0" r="r" b="b"/>
              <a:pathLst>
                <a:path w="2864" h="904">
                  <a:moveTo>
                    <a:pt x="0" y="251"/>
                  </a:moveTo>
                  <a:lnTo>
                    <a:pt x="0" y="903"/>
                  </a:lnTo>
                  <a:lnTo>
                    <a:pt x="1428" y="658"/>
                  </a:lnTo>
                  <a:lnTo>
                    <a:pt x="2863" y="903"/>
                  </a:lnTo>
                  <a:lnTo>
                    <a:pt x="2863" y="244"/>
                  </a:lnTo>
                  <a:lnTo>
                    <a:pt x="1419" y="0"/>
                  </a:lnTo>
                  <a:lnTo>
                    <a:pt x="0" y="251"/>
                  </a:lnTo>
                </a:path>
              </a:pathLst>
            </a:custGeom>
            <a:grp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pPr algn="ctr"/>
              <a:endParaRPr lang="en-US" altLang="en-US" sz="2400" dirty="0">
                <a:latin typeface="Arial" panose="020B0604020202020204" pitchFamily="34" charset="0"/>
              </a:endParaRPr>
            </a:p>
            <a:p>
              <a:pPr algn="ctr"/>
              <a:r>
                <a:rPr lang="en-US" altLang="en-US" sz="2400" dirty="0">
                  <a:latin typeface="Arial" panose="020B0604020202020204" pitchFamily="34" charset="0"/>
                </a:rPr>
                <a:t>Rational  Model</a:t>
              </a:r>
              <a:endParaRPr lang="en-US" altLang="en-US" dirty="0"/>
            </a:p>
          </p:txBody>
        </p:sp>
      </p:grpSp>
      <p:grpSp>
        <p:nvGrpSpPr>
          <p:cNvPr id="10" name="Group 9">
            <a:extLst>
              <a:ext uri="{FF2B5EF4-FFF2-40B4-BE49-F238E27FC236}">
                <a16:creationId xmlns:a16="http://schemas.microsoft.com/office/drawing/2014/main" id="{C3A150E2-9052-9D3E-CD0C-870361FFEE2C}"/>
              </a:ext>
            </a:extLst>
          </p:cNvPr>
          <p:cNvGrpSpPr>
            <a:grpSpLocks/>
          </p:cNvGrpSpPr>
          <p:nvPr/>
        </p:nvGrpSpPr>
        <p:grpSpPr bwMode="auto">
          <a:xfrm>
            <a:off x="6691169" y="4427567"/>
            <a:ext cx="4703763" cy="1520826"/>
            <a:chOff x="2609" y="3085"/>
            <a:chExt cx="2963" cy="958"/>
          </a:xfrm>
          <a:solidFill>
            <a:schemeClr val="tx2">
              <a:lumMod val="40000"/>
              <a:lumOff val="60000"/>
            </a:schemeClr>
          </a:solidFill>
        </p:grpSpPr>
        <p:grpSp>
          <p:nvGrpSpPr>
            <p:cNvPr id="20" name="Group 19">
              <a:extLst>
                <a:ext uri="{FF2B5EF4-FFF2-40B4-BE49-F238E27FC236}">
                  <a16:creationId xmlns:a16="http://schemas.microsoft.com/office/drawing/2014/main" id="{FC993F6C-58F5-7E3D-62C4-4ACD47E757E9}"/>
                </a:ext>
              </a:extLst>
            </p:cNvPr>
            <p:cNvGrpSpPr>
              <a:grpSpLocks/>
            </p:cNvGrpSpPr>
            <p:nvPr/>
          </p:nvGrpSpPr>
          <p:grpSpPr bwMode="auto">
            <a:xfrm>
              <a:off x="2609" y="3085"/>
              <a:ext cx="2963" cy="958"/>
              <a:chOff x="2609" y="3085"/>
              <a:chExt cx="2963" cy="958"/>
            </a:xfrm>
            <a:grpFill/>
          </p:grpSpPr>
          <p:sp>
            <p:nvSpPr>
              <p:cNvPr id="22" name="Freeform 11">
                <a:extLst>
                  <a:ext uri="{FF2B5EF4-FFF2-40B4-BE49-F238E27FC236}">
                    <a16:creationId xmlns:a16="http://schemas.microsoft.com/office/drawing/2014/main" id="{FC9A766A-ED6E-352E-4F05-342C8B0281D9}"/>
                  </a:ext>
                </a:extLst>
              </p:cNvPr>
              <p:cNvSpPr>
                <a:spLocks/>
              </p:cNvSpPr>
              <p:nvPr/>
            </p:nvSpPr>
            <p:spPr bwMode="auto">
              <a:xfrm>
                <a:off x="2609" y="3331"/>
                <a:ext cx="100" cy="712"/>
              </a:xfrm>
              <a:custGeom>
                <a:avLst/>
                <a:gdLst>
                  <a:gd name="T0" fmla="*/ 99 w 100"/>
                  <a:gd name="T1" fmla="*/ 59 h 712"/>
                  <a:gd name="T2" fmla="*/ 99 w 100"/>
                  <a:gd name="T3" fmla="*/ 711 h 712"/>
                  <a:gd name="T4" fmla="*/ 0 w 100"/>
                  <a:gd name="T5" fmla="*/ 648 h 712"/>
                  <a:gd name="T6" fmla="*/ 0 w 100"/>
                  <a:gd name="T7" fmla="*/ 0 h 712"/>
                  <a:gd name="T8" fmla="*/ 99 w 100"/>
                  <a:gd name="T9" fmla="*/ 59 h 712"/>
                </a:gdLst>
                <a:ahLst/>
                <a:cxnLst>
                  <a:cxn ang="0">
                    <a:pos x="T0" y="T1"/>
                  </a:cxn>
                  <a:cxn ang="0">
                    <a:pos x="T2" y="T3"/>
                  </a:cxn>
                  <a:cxn ang="0">
                    <a:pos x="T4" y="T5"/>
                  </a:cxn>
                  <a:cxn ang="0">
                    <a:pos x="T6" y="T7"/>
                  </a:cxn>
                  <a:cxn ang="0">
                    <a:pos x="T8" y="T9"/>
                  </a:cxn>
                </a:cxnLst>
                <a:rect l="0" t="0" r="r" b="b"/>
                <a:pathLst>
                  <a:path w="100" h="712">
                    <a:moveTo>
                      <a:pt x="99" y="59"/>
                    </a:moveTo>
                    <a:lnTo>
                      <a:pt x="99" y="711"/>
                    </a:lnTo>
                    <a:lnTo>
                      <a:pt x="0" y="648"/>
                    </a:lnTo>
                    <a:lnTo>
                      <a:pt x="0" y="0"/>
                    </a:lnTo>
                    <a:lnTo>
                      <a:pt x="99" y="59"/>
                    </a:lnTo>
                  </a:path>
                </a:pathLst>
              </a:custGeom>
              <a:grp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endParaRPr lang="en-US"/>
              </a:p>
            </p:txBody>
          </p:sp>
          <p:sp>
            <p:nvSpPr>
              <p:cNvPr id="23" name="Freeform 12">
                <a:extLst>
                  <a:ext uri="{FF2B5EF4-FFF2-40B4-BE49-F238E27FC236}">
                    <a16:creationId xmlns:a16="http://schemas.microsoft.com/office/drawing/2014/main" id="{7F132C1F-236C-C294-5FE6-5075A58B155A}"/>
                  </a:ext>
                </a:extLst>
              </p:cNvPr>
              <p:cNvSpPr>
                <a:spLocks/>
              </p:cNvSpPr>
              <p:nvPr/>
            </p:nvSpPr>
            <p:spPr bwMode="auto">
              <a:xfrm>
                <a:off x="2609" y="3086"/>
                <a:ext cx="1520" cy="305"/>
              </a:xfrm>
              <a:custGeom>
                <a:avLst/>
                <a:gdLst>
                  <a:gd name="T0" fmla="*/ 0 w 1520"/>
                  <a:gd name="T1" fmla="*/ 245 h 305"/>
                  <a:gd name="T2" fmla="*/ 99 w 1520"/>
                  <a:gd name="T3" fmla="*/ 304 h 305"/>
                  <a:gd name="T4" fmla="*/ 1519 w 1520"/>
                  <a:gd name="T5" fmla="*/ 52 h 305"/>
                  <a:gd name="T6" fmla="*/ 1441 w 1520"/>
                  <a:gd name="T7" fmla="*/ 0 h 305"/>
                  <a:gd name="T8" fmla="*/ 0 w 1520"/>
                  <a:gd name="T9" fmla="*/ 245 h 305"/>
                </a:gdLst>
                <a:ahLst/>
                <a:cxnLst>
                  <a:cxn ang="0">
                    <a:pos x="T0" y="T1"/>
                  </a:cxn>
                  <a:cxn ang="0">
                    <a:pos x="T2" y="T3"/>
                  </a:cxn>
                  <a:cxn ang="0">
                    <a:pos x="T4" y="T5"/>
                  </a:cxn>
                  <a:cxn ang="0">
                    <a:pos x="T6" y="T7"/>
                  </a:cxn>
                  <a:cxn ang="0">
                    <a:pos x="T8" y="T9"/>
                  </a:cxn>
                </a:cxnLst>
                <a:rect l="0" t="0" r="r" b="b"/>
                <a:pathLst>
                  <a:path w="1520" h="305">
                    <a:moveTo>
                      <a:pt x="0" y="245"/>
                    </a:moveTo>
                    <a:lnTo>
                      <a:pt x="99" y="304"/>
                    </a:lnTo>
                    <a:lnTo>
                      <a:pt x="1519" y="52"/>
                    </a:lnTo>
                    <a:lnTo>
                      <a:pt x="1441" y="0"/>
                    </a:lnTo>
                    <a:lnTo>
                      <a:pt x="0" y="245"/>
                    </a:lnTo>
                  </a:path>
                </a:pathLst>
              </a:custGeom>
              <a:grp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endParaRPr lang="en-US"/>
              </a:p>
            </p:txBody>
          </p:sp>
          <p:sp>
            <p:nvSpPr>
              <p:cNvPr id="24" name="Freeform 13">
                <a:extLst>
                  <a:ext uri="{FF2B5EF4-FFF2-40B4-BE49-F238E27FC236}">
                    <a16:creationId xmlns:a16="http://schemas.microsoft.com/office/drawing/2014/main" id="{D6FF075F-B56D-C7B7-0186-A83CB3EFE068}"/>
                  </a:ext>
                </a:extLst>
              </p:cNvPr>
              <p:cNvSpPr>
                <a:spLocks/>
              </p:cNvSpPr>
              <p:nvPr/>
            </p:nvSpPr>
            <p:spPr bwMode="auto">
              <a:xfrm>
                <a:off x="4047" y="3085"/>
                <a:ext cx="1525" cy="299"/>
              </a:xfrm>
              <a:custGeom>
                <a:avLst/>
                <a:gdLst>
                  <a:gd name="T0" fmla="*/ 0 w 1525"/>
                  <a:gd name="T1" fmla="*/ 0 h 299"/>
                  <a:gd name="T2" fmla="*/ 80 w 1525"/>
                  <a:gd name="T3" fmla="*/ 53 h 299"/>
                  <a:gd name="T4" fmla="*/ 1524 w 1525"/>
                  <a:gd name="T5" fmla="*/ 298 h 299"/>
                  <a:gd name="T6" fmla="*/ 1429 w 1525"/>
                  <a:gd name="T7" fmla="*/ 242 h 299"/>
                  <a:gd name="T8" fmla="*/ 0 w 1525"/>
                  <a:gd name="T9" fmla="*/ 0 h 299"/>
                </a:gdLst>
                <a:ahLst/>
                <a:cxnLst>
                  <a:cxn ang="0">
                    <a:pos x="T0" y="T1"/>
                  </a:cxn>
                  <a:cxn ang="0">
                    <a:pos x="T2" y="T3"/>
                  </a:cxn>
                  <a:cxn ang="0">
                    <a:pos x="T4" y="T5"/>
                  </a:cxn>
                  <a:cxn ang="0">
                    <a:pos x="T6" y="T7"/>
                  </a:cxn>
                  <a:cxn ang="0">
                    <a:pos x="T8" y="T9"/>
                  </a:cxn>
                </a:cxnLst>
                <a:rect l="0" t="0" r="r" b="b"/>
                <a:pathLst>
                  <a:path w="1525" h="299">
                    <a:moveTo>
                      <a:pt x="0" y="0"/>
                    </a:moveTo>
                    <a:lnTo>
                      <a:pt x="80" y="53"/>
                    </a:lnTo>
                    <a:lnTo>
                      <a:pt x="1524" y="298"/>
                    </a:lnTo>
                    <a:lnTo>
                      <a:pt x="1429" y="242"/>
                    </a:lnTo>
                    <a:lnTo>
                      <a:pt x="0" y="0"/>
                    </a:lnTo>
                  </a:path>
                </a:pathLst>
              </a:custGeom>
              <a:grp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endParaRPr lang="en-US"/>
              </a:p>
            </p:txBody>
          </p:sp>
          <p:sp>
            <p:nvSpPr>
              <p:cNvPr id="26" name="Freeform 14">
                <a:extLst>
                  <a:ext uri="{FF2B5EF4-FFF2-40B4-BE49-F238E27FC236}">
                    <a16:creationId xmlns:a16="http://schemas.microsoft.com/office/drawing/2014/main" id="{CDCD26FC-87B5-42E5-7312-E01DD5995B39}"/>
                  </a:ext>
                </a:extLst>
              </p:cNvPr>
              <p:cNvSpPr>
                <a:spLocks/>
              </p:cNvSpPr>
              <p:nvPr/>
            </p:nvSpPr>
            <p:spPr bwMode="auto">
              <a:xfrm>
                <a:off x="2708" y="3138"/>
                <a:ext cx="2864" cy="905"/>
              </a:xfrm>
              <a:custGeom>
                <a:avLst/>
                <a:gdLst>
                  <a:gd name="T0" fmla="*/ 0 w 2864"/>
                  <a:gd name="T1" fmla="*/ 252 h 905"/>
                  <a:gd name="T2" fmla="*/ 0 w 2864"/>
                  <a:gd name="T3" fmla="*/ 904 h 905"/>
                  <a:gd name="T4" fmla="*/ 2863 w 2864"/>
                  <a:gd name="T5" fmla="*/ 904 h 905"/>
                  <a:gd name="T6" fmla="*/ 2863 w 2864"/>
                  <a:gd name="T7" fmla="*/ 245 h 905"/>
                  <a:gd name="T8" fmla="*/ 1419 w 2864"/>
                  <a:gd name="T9" fmla="*/ 0 h 905"/>
                  <a:gd name="T10" fmla="*/ 0 w 2864"/>
                  <a:gd name="T11" fmla="*/ 252 h 905"/>
                </a:gdLst>
                <a:ahLst/>
                <a:cxnLst>
                  <a:cxn ang="0">
                    <a:pos x="T0" y="T1"/>
                  </a:cxn>
                  <a:cxn ang="0">
                    <a:pos x="T2" y="T3"/>
                  </a:cxn>
                  <a:cxn ang="0">
                    <a:pos x="T4" y="T5"/>
                  </a:cxn>
                  <a:cxn ang="0">
                    <a:pos x="T6" y="T7"/>
                  </a:cxn>
                  <a:cxn ang="0">
                    <a:pos x="T8" y="T9"/>
                  </a:cxn>
                  <a:cxn ang="0">
                    <a:pos x="T10" y="T11"/>
                  </a:cxn>
                </a:cxnLst>
                <a:rect l="0" t="0" r="r" b="b"/>
                <a:pathLst>
                  <a:path w="2864" h="905">
                    <a:moveTo>
                      <a:pt x="0" y="252"/>
                    </a:moveTo>
                    <a:lnTo>
                      <a:pt x="0" y="904"/>
                    </a:lnTo>
                    <a:lnTo>
                      <a:pt x="2863" y="904"/>
                    </a:lnTo>
                    <a:lnTo>
                      <a:pt x="2863" y="245"/>
                    </a:lnTo>
                    <a:lnTo>
                      <a:pt x="1419" y="0"/>
                    </a:lnTo>
                    <a:lnTo>
                      <a:pt x="0" y="252"/>
                    </a:lnTo>
                  </a:path>
                </a:pathLst>
              </a:custGeom>
              <a:grp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endParaRPr lang="en-US"/>
              </a:p>
            </p:txBody>
          </p:sp>
        </p:grpSp>
        <p:sp>
          <p:nvSpPr>
            <p:cNvPr id="21" name="Rectangle 20">
              <a:extLst>
                <a:ext uri="{FF2B5EF4-FFF2-40B4-BE49-F238E27FC236}">
                  <a16:creationId xmlns:a16="http://schemas.microsoft.com/office/drawing/2014/main" id="{9D56855B-C5A1-5B01-2CAE-44C5A4E42554}"/>
                </a:ext>
              </a:extLst>
            </p:cNvPr>
            <p:cNvSpPr>
              <a:spLocks noChangeArrowheads="1"/>
            </p:cNvSpPr>
            <p:nvPr/>
          </p:nvSpPr>
          <p:spPr bwMode="auto">
            <a:xfrm>
              <a:off x="2985" y="3423"/>
              <a:ext cx="2278" cy="563"/>
            </a:xfrm>
            <a:prstGeom prst="rect">
              <a:avLst/>
            </a:prstGeom>
            <a:grp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r>
                <a:rPr lang="en-US" altLang="en-US" sz="2800">
                  <a:latin typeface="Arial" panose="020B0604020202020204" pitchFamily="34" charset="0"/>
                </a:rPr>
                <a:t>Garbage Can Model</a:t>
              </a:r>
              <a:endParaRPr lang="en-US" altLang="en-US"/>
            </a:p>
            <a:p>
              <a:pPr eaLnBrk="1" hangingPunct="1"/>
              <a:endParaRPr lang="en-US" altLang="en-US"/>
            </a:p>
          </p:txBody>
        </p:sp>
      </p:grpSp>
      <p:grpSp>
        <p:nvGrpSpPr>
          <p:cNvPr id="14" name="Group 13">
            <a:extLst>
              <a:ext uri="{FF2B5EF4-FFF2-40B4-BE49-F238E27FC236}">
                <a16:creationId xmlns:a16="http://schemas.microsoft.com/office/drawing/2014/main" id="{84F9FE17-90CF-9C85-1807-3FD0168E524E}"/>
              </a:ext>
            </a:extLst>
          </p:cNvPr>
          <p:cNvGrpSpPr>
            <a:grpSpLocks/>
          </p:cNvGrpSpPr>
          <p:nvPr/>
        </p:nvGrpSpPr>
        <p:grpSpPr bwMode="auto">
          <a:xfrm>
            <a:off x="6691169" y="3241700"/>
            <a:ext cx="4703763" cy="1520825"/>
            <a:chOff x="2609" y="2338"/>
            <a:chExt cx="2963" cy="958"/>
          </a:xfrm>
          <a:solidFill>
            <a:schemeClr val="tx2">
              <a:lumMod val="40000"/>
              <a:lumOff val="60000"/>
            </a:schemeClr>
          </a:solidFill>
        </p:grpSpPr>
        <p:sp>
          <p:nvSpPr>
            <p:cNvPr id="16" name="Freeform 18">
              <a:extLst>
                <a:ext uri="{FF2B5EF4-FFF2-40B4-BE49-F238E27FC236}">
                  <a16:creationId xmlns:a16="http://schemas.microsoft.com/office/drawing/2014/main" id="{212BF013-ACE1-CF29-DE16-49DC1E911725}"/>
                </a:ext>
              </a:extLst>
            </p:cNvPr>
            <p:cNvSpPr>
              <a:spLocks/>
            </p:cNvSpPr>
            <p:nvPr/>
          </p:nvSpPr>
          <p:spPr bwMode="auto">
            <a:xfrm>
              <a:off x="2609" y="2584"/>
              <a:ext cx="100" cy="712"/>
            </a:xfrm>
            <a:custGeom>
              <a:avLst/>
              <a:gdLst>
                <a:gd name="T0" fmla="*/ 99 w 100"/>
                <a:gd name="T1" fmla="*/ 58 h 712"/>
                <a:gd name="T2" fmla="*/ 99 w 100"/>
                <a:gd name="T3" fmla="*/ 711 h 712"/>
                <a:gd name="T4" fmla="*/ 0 w 100"/>
                <a:gd name="T5" fmla="*/ 648 h 712"/>
                <a:gd name="T6" fmla="*/ 0 w 100"/>
                <a:gd name="T7" fmla="*/ 0 h 712"/>
                <a:gd name="T8" fmla="*/ 99 w 100"/>
                <a:gd name="T9" fmla="*/ 58 h 712"/>
              </a:gdLst>
              <a:ahLst/>
              <a:cxnLst>
                <a:cxn ang="0">
                  <a:pos x="T0" y="T1"/>
                </a:cxn>
                <a:cxn ang="0">
                  <a:pos x="T2" y="T3"/>
                </a:cxn>
                <a:cxn ang="0">
                  <a:pos x="T4" y="T5"/>
                </a:cxn>
                <a:cxn ang="0">
                  <a:pos x="T6" y="T7"/>
                </a:cxn>
                <a:cxn ang="0">
                  <a:pos x="T8" y="T9"/>
                </a:cxn>
              </a:cxnLst>
              <a:rect l="0" t="0" r="r" b="b"/>
              <a:pathLst>
                <a:path w="100" h="712">
                  <a:moveTo>
                    <a:pt x="99" y="58"/>
                  </a:moveTo>
                  <a:lnTo>
                    <a:pt x="99" y="711"/>
                  </a:lnTo>
                  <a:lnTo>
                    <a:pt x="0" y="648"/>
                  </a:lnTo>
                  <a:lnTo>
                    <a:pt x="0" y="0"/>
                  </a:lnTo>
                  <a:lnTo>
                    <a:pt x="99" y="58"/>
                  </a:lnTo>
                </a:path>
              </a:pathLst>
            </a:custGeom>
            <a:grp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endParaRPr lang="en-US"/>
            </a:p>
          </p:txBody>
        </p:sp>
        <p:sp>
          <p:nvSpPr>
            <p:cNvPr id="17" name="Freeform 19">
              <a:extLst>
                <a:ext uri="{FF2B5EF4-FFF2-40B4-BE49-F238E27FC236}">
                  <a16:creationId xmlns:a16="http://schemas.microsoft.com/office/drawing/2014/main" id="{C5F2749D-3422-A4BD-29DF-2D9963A94C6F}"/>
                </a:ext>
              </a:extLst>
            </p:cNvPr>
            <p:cNvSpPr>
              <a:spLocks/>
            </p:cNvSpPr>
            <p:nvPr/>
          </p:nvSpPr>
          <p:spPr bwMode="auto">
            <a:xfrm>
              <a:off x="2609" y="2339"/>
              <a:ext cx="1520" cy="304"/>
            </a:xfrm>
            <a:custGeom>
              <a:avLst/>
              <a:gdLst>
                <a:gd name="T0" fmla="*/ 0 w 1520"/>
                <a:gd name="T1" fmla="*/ 245 h 304"/>
                <a:gd name="T2" fmla="*/ 99 w 1520"/>
                <a:gd name="T3" fmla="*/ 303 h 304"/>
                <a:gd name="T4" fmla="*/ 1519 w 1520"/>
                <a:gd name="T5" fmla="*/ 52 h 304"/>
                <a:gd name="T6" fmla="*/ 1441 w 1520"/>
                <a:gd name="T7" fmla="*/ 0 h 304"/>
                <a:gd name="T8" fmla="*/ 0 w 1520"/>
                <a:gd name="T9" fmla="*/ 245 h 304"/>
              </a:gdLst>
              <a:ahLst/>
              <a:cxnLst>
                <a:cxn ang="0">
                  <a:pos x="T0" y="T1"/>
                </a:cxn>
                <a:cxn ang="0">
                  <a:pos x="T2" y="T3"/>
                </a:cxn>
                <a:cxn ang="0">
                  <a:pos x="T4" y="T5"/>
                </a:cxn>
                <a:cxn ang="0">
                  <a:pos x="T6" y="T7"/>
                </a:cxn>
                <a:cxn ang="0">
                  <a:pos x="T8" y="T9"/>
                </a:cxn>
              </a:cxnLst>
              <a:rect l="0" t="0" r="r" b="b"/>
              <a:pathLst>
                <a:path w="1520" h="304">
                  <a:moveTo>
                    <a:pt x="0" y="245"/>
                  </a:moveTo>
                  <a:lnTo>
                    <a:pt x="99" y="303"/>
                  </a:lnTo>
                  <a:lnTo>
                    <a:pt x="1519" y="52"/>
                  </a:lnTo>
                  <a:lnTo>
                    <a:pt x="1441" y="0"/>
                  </a:lnTo>
                  <a:lnTo>
                    <a:pt x="0" y="245"/>
                  </a:lnTo>
                </a:path>
              </a:pathLst>
            </a:custGeom>
            <a:grp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endParaRPr lang="en-US"/>
            </a:p>
          </p:txBody>
        </p:sp>
        <p:sp>
          <p:nvSpPr>
            <p:cNvPr id="18" name="Freeform 20">
              <a:extLst>
                <a:ext uri="{FF2B5EF4-FFF2-40B4-BE49-F238E27FC236}">
                  <a16:creationId xmlns:a16="http://schemas.microsoft.com/office/drawing/2014/main" id="{CD6F2B43-E789-EDB9-6892-C68C338BE2F6}"/>
                </a:ext>
              </a:extLst>
            </p:cNvPr>
            <p:cNvSpPr>
              <a:spLocks/>
            </p:cNvSpPr>
            <p:nvPr/>
          </p:nvSpPr>
          <p:spPr bwMode="auto">
            <a:xfrm>
              <a:off x="4047" y="2338"/>
              <a:ext cx="1525" cy="298"/>
            </a:xfrm>
            <a:custGeom>
              <a:avLst/>
              <a:gdLst>
                <a:gd name="T0" fmla="*/ 0 w 1525"/>
                <a:gd name="T1" fmla="*/ 0 h 298"/>
                <a:gd name="T2" fmla="*/ 80 w 1525"/>
                <a:gd name="T3" fmla="*/ 53 h 298"/>
                <a:gd name="T4" fmla="*/ 1524 w 1525"/>
                <a:gd name="T5" fmla="*/ 297 h 298"/>
                <a:gd name="T6" fmla="*/ 1429 w 1525"/>
                <a:gd name="T7" fmla="*/ 242 h 298"/>
                <a:gd name="T8" fmla="*/ 0 w 1525"/>
                <a:gd name="T9" fmla="*/ 0 h 298"/>
              </a:gdLst>
              <a:ahLst/>
              <a:cxnLst>
                <a:cxn ang="0">
                  <a:pos x="T0" y="T1"/>
                </a:cxn>
                <a:cxn ang="0">
                  <a:pos x="T2" y="T3"/>
                </a:cxn>
                <a:cxn ang="0">
                  <a:pos x="T4" y="T5"/>
                </a:cxn>
                <a:cxn ang="0">
                  <a:pos x="T6" y="T7"/>
                </a:cxn>
                <a:cxn ang="0">
                  <a:pos x="T8" y="T9"/>
                </a:cxn>
              </a:cxnLst>
              <a:rect l="0" t="0" r="r" b="b"/>
              <a:pathLst>
                <a:path w="1525" h="298">
                  <a:moveTo>
                    <a:pt x="0" y="0"/>
                  </a:moveTo>
                  <a:lnTo>
                    <a:pt x="80" y="53"/>
                  </a:lnTo>
                  <a:lnTo>
                    <a:pt x="1524" y="297"/>
                  </a:lnTo>
                  <a:lnTo>
                    <a:pt x="1429" y="242"/>
                  </a:lnTo>
                  <a:lnTo>
                    <a:pt x="0" y="0"/>
                  </a:lnTo>
                </a:path>
              </a:pathLst>
            </a:custGeom>
            <a:grp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endParaRPr lang="en-US"/>
            </a:p>
          </p:txBody>
        </p:sp>
        <p:sp>
          <p:nvSpPr>
            <p:cNvPr id="19" name="Freeform 21">
              <a:extLst>
                <a:ext uri="{FF2B5EF4-FFF2-40B4-BE49-F238E27FC236}">
                  <a16:creationId xmlns:a16="http://schemas.microsoft.com/office/drawing/2014/main" id="{4DD3F941-E6D3-CB17-F733-F225B5DE4C9F}"/>
                </a:ext>
              </a:extLst>
            </p:cNvPr>
            <p:cNvSpPr>
              <a:spLocks/>
            </p:cNvSpPr>
            <p:nvPr/>
          </p:nvSpPr>
          <p:spPr bwMode="auto">
            <a:xfrm>
              <a:off x="2708" y="2391"/>
              <a:ext cx="2864" cy="905"/>
            </a:xfrm>
            <a:custGeom>
              <a:avLst/>
              <a:gdLst>
                <a:gd name="T0" fmla="*/ 0 w 2864"/>
                <a:gd name="T1" fmla="*/ 251 h 905"/>
                <a:gd name="T2" fmla="*/ 0 w 2864"/>
                <a:gd name="T3" fmla="*/ 904 h 905"/>
                <a:gd name="T4" fmla="*/ 1427 w 2864"/>
                <a:gd name="T5" fmla="*/ 659 h 905"/>
                <a:gd name="T6" fmla="*/ 2863 w 2864"/>
                <a:gd name="T7" fmla="*/ 904 h 905"/>
                <a:gd name="T8" fmla="*/ 2863 w 2864"/>
                <a:gd name="T9" fmla="*/ 244 h 905"/>
                <a:gd name="T10" fmla="*/ 1419 w 2864"/>
                <a:gd name="T11" fmla="*/ 0 h 905"/>
                <a:gd name="T12" fmla="*/ 0 w 2864"/>
                <a:gd name="T13" fmla="*/ 251 h 905"/>
              </a:gdLst>
              <a:ahLst/>
              <a:cxnLst>
                <a:cxn ang="0">
                  <a:pos x="T0" y="T1"/>
                </a:cxn>
                <a:cxn ang="0">
                  <a:pos x="T2" y="T3"/>
                </a:cxn>
                <a:cxn ang="0">
                  <a:pos x="T4" y="T5"/>
                </a:cxn>
                <a:cxn ang="0">
                  <a:pos x="T6" y="T7"/>
                </a:cxn>
                <a:cxn ang="0">
                  <a:pos x="T8" y="T9"/>
                </a:cxn>
                <a:cxn ang="0">
                  <a:pos x="T10" y="T11"/>
                </a:cxn>
                <a:cxn ang="0">
                  <a:pos x="T12" y="T13"/>
                </a:cxn>
              </a:cxnLst>
              <a:rect l="0" t="0" r="r" b="b"/>
              <a:pathLst>
                <a:path w="2864" h="905">
                  <a:moveTo>
                    <a:pt x="0" y="251"/>
                  </a:moveTo>
                  <a:lnTo>
                    <a:pt x="0" y="904"/>
                  </a:lnTo>
                  <a:lnTo>
                    <a:pt x="1427" y="659"/>
                  </a:lnTo>
                  <a:lnTo>
                    <a:pt x="2863" y="904"/>
                  </a:lnTo>
                  <a:lnTo>
                    <a:pt x="2863" y="244"/>
                  </a:lnTo>
                  <a:lnTo>
                    <a:pt x="1419" y="0"/>
                  </a:lnTo>
                  <a:lnTo>
                    <a:pt x="0" y="251"/>
                  </a:lnTo>
                </a:path>
              </a:pathLst>
            </a:custGeom>
            <a:grp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endParaRPr lang="en-US" altLang="en-US" sz="2400" dirty="0">
                <a:latin typeface="Arial" panose="020B0604020202020204" pitchFamily="34" charset="0"/>
              </a:endParaRPr>
            </a:p>
            <a:p>
              <a:pPr algn="ctr"/>
              <a:r>
                <a:rPr lang="en-US" altLang="en-US" sz="2400" dirty="0">
                  <a:latin typeface="Arial" panose="020B0604020202020204" pitchFamily="34" charset="0"/>
                </a:rPr>
                <a:t>Bounded Rationality Model</a:t>
              </a:r>
              <a:endParaRPr lang="en-US" altLang="en-US" dirty="0"/>
            </a:p>
          </p:txBody>
        </p:sp>
      </p:grpSp>
    </p:spTree>
    <p:extLst>
      <p:ext uri="{BB962C8B-B14F-4D97-AF65-F5344CB8AC3E}">
        <p14:creationId xmlns:p14="http://schemas.microsoft.com/office/powerpoint/2010/main" val="8335745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36739" y="1408985"/>
            <a:ext cx="6276357" cy="52911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buClr>
                <a:srgbClr val="FF0000"/>
              </a:buClr>
              <a:defRPr/>
            </a:pPr>
            <a:endParaRPr lang="en-US" sz="2000" b="1" dirty="0">
              <a:solidFill>
                <a:schemeClr val="tx1"/>
              </a:solidFill>
              <a:latin typeface="Times New Roman" pitchFamily="-10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3" name="Rectangle 3">
            <a:extLst>
              <a:ext uri="{FF2B5EF4-FFF2-40B4-BE49-F238E27FC236}">
                <a16:creationId xmlns:a16="http://schemas.microsoft.com/office/drawing/2014/main" id="{304B2AEB-21B3-9989-7ADF-D1631610C149}"/>
              </a:ext>
            </a:extLst>
          </p:cNvPr>
          <p:cNvSpPr txBox="1">
            <a:spLocks noChangeArrowheads="1"/>
          </p:cNvSpPr>
          <p:nvPr/>
        </p:nvSpPr>
        <p:spPr>
          <a:xfrm>
            <a:off x="1181646" y="1971475"/>
            <a:ext cx="9969830" cy="4114800"/>
          </a:xfrm>
          <a:prstGeom prst="rect">
            <a:avLst/>
          </a:prstGeom>
          <a:ln>
            <a:noFill/>
          </a:ln>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Clr>
                <a:srgbClr val="FF0000"/>
              </a:buClr>
              <a:buNone/>
            </a:pPr>
            <a:endParaRPr lang="en-US" sz="2800" b="1" dirty="0">
              <a:latin typeface="Times New Roman" pitchFamily="18" charset="0"/>
            </a:endParaRPr>
          </a:p>
        </p:txBody>
      </p:sp>
      <p:sp>
        <p:nvSpPr>
          <p:cNvPr id="6" name="Rectangle 5">
            <a:extLst>
              <a:ext uri="{FF2B5EF4-FFF2-40B4-BE49-F238E27FC236}">
                <a16:creationId xmlns:a16="http://schemas.microsoft.com/office/drawing/2014/main" id="{25744D25-D2F8-23A2-46B3-7ECBB8358A9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id="{2BD87646-68B5-ECB7-DA13-33256D31F66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extBox 10">
            <a:extLst>
              <a:ext uri="{FF2B5EF4-FFF2-40B4-BE49-F238E27FC236}">
                <a16:creationId xmlns:a16="http://schemas.microsoft.com/office/drawing/2014/main" id="{5886DE2E-F381-EAB7-4411-545E3429F784}"/>
              </a:ext>
            </a:extLst>
          </p:cNvPr>
          <p:cNvSpPr txBox="1"/>
          <p:nvPr/>
        </p:nvSpPr>
        <p:spPr>
          <a:xfrm>
            <a:off x="2045386" y="640824"/>
            <a:ext cx="8859008" cy="646331"/>
          </a:xfrm>
          <a:prstGeom prst="rect">
            <a:avLst/>
          </a:prstGeom>
          <a:noFill/>
        </p:spPr>
        <p:txBody>
          <a:bodyPr wrap="square">
            <a:spAutoFit/>
          </a:bodyPr>
          <a:lstStyle/>
          <a:p>
            <a:pPr algn="ctr"/>
            <a:r>
              <a:rPr lang="en-US" altLang="en-US" sz="3600" b="1" dirty="0">
                <a:solidFill>
                  <a:srgbClr val="C00000"/>
                </a:solidFill>
              </a:rPr>
              <a:t>Models of Decision-Making</a:t>
            </a:r>
            <a:endParaRPr lang="en-US" sz="1400" b="1" dirty="0">
              <a:solidFill>
                <a:srgbClr val="C00000"/>
              </a:solidFill>
            </a:endParaRPr>
          </a:p>
        </p:txBody>
      </p:sp>
      <p:sp>
        <p:nvSpPr>
          <p:cNvPr id="5" name="TextBox 4">
            <a:extLst>
              <a:ext uri="{FF2B5EF4-FFF2-40B4-BE49-F238E27FC236}">
                <a16:creationId xmlns:a16="http://schemas.microsoft.com/office/drawing/2014/main" id="{77BD9F8D-EAA5-17AC-06E1-F7BC80F654DE}"/>
              </a:ext>
            </a:extLst>
          </p:cNvPr>
          <p:cNvSpPr txBox="1"/>
          <p:nvPr/>
        </p:nvSpPr>
        <p:spPr>
          <a:xfrm>
            <a:off x="323183" y="1682488"/>
            <a:ext cx="6002696" cy="4893647"/>
          </a:xfrm>
          <a:prstGeom prst="rect">
            <a:avLst/>
          </a:prstGeom>
          <a:noFill/>
        </p:spPr>
        <p:txBody>
          <a:bodyPr wrap="square">
            <a:spAutoFit/>
          </a:bodyPr>
          <a:lstStyle/>
          <a:p>
            <a:pPr algn="just"/>
            <a:r>
              <a:rPr lang="en-US" altLang="en-US" sz="2400" b="1" dirty="0">
                <a:solidFill>
                  <a:srgbClr val="C00000"/>
                </a:solidFill>
                <a:latin typeface="Arial" panose="020B0604020202020204" pitchFamily="34" charset="0"/>
              </a:rPr>
              <a:t>Bounded Rationality </a:t>
            </a:r>
            <a:r>
              <a:rPr lang="en-US" altLang="en-US" sz="2400" b="1" dirty="0">
                <a:solidFill>
                  <a:srgbClr val="00FFFF"/>
                </a:solidFill>
                <a:latin typeface="Arial" panose="020B0604020202020204" pitchFamily="34" charset="0"/>
              </a:rPr>
              <a:t>– </a:t>
            </a:r>
            <a:r>
              <a:rPr lang="en-US" altLang="en-US" sz="2400" b="1" dirty="0">
                <a:latin typeface="Arial" panose="020B0604020202020204" pitchFamily="34" charset="0"/>
              </a:rPr>
              <a:t>a theory that suggests that there are limits upon how rational a decision maker can actually  be</a:t>
            </a:r>
            <a:r>
              <a:rPr lang="en-US" altLang="en-US" sz="2400" dirty="0">
                <a:latin typeface="Arial" panose="020B0604020202020204" pitchFamily="34" charset="0"/>
              </a:rPr>
              <a:t> </a:t>
            </a:r>
          </a:p>
          <a:p>
            <a:pPr algn="just"/>
            <a:endParaRPr lang="en-US" altLang="en-US" sz="2400" dirty="0">
              <a:solidFill>
                <a:schemeClr val="tx1"/>
              </a:solidFill>
            </a:endParaRPr>
          </a:p>
          <a:p>
            <a:pPr algn="just">
              <a:buFontTx/>
              <a:buNone/>
            </a:pPr>
            <a:r>
              <a:rPr lang="en-US" altLang="en-US" sz="2400" dirty="0">
                <a:solidFill>
                  <a:schemeClr val="tx1"/>
                </a:solidFill>
              </a:rPr>
              <a:t>1. Managers suggest the first satisfactory alternative</a:t>
            </a:r>
          </a:p>
          <a:p>
            <a:pPr algn="just">
              <a:buFontTx/>
              <a:buNone/>
            </a:pPr>
            <a:r>
              <a:rPr lang="en-US" altLang="en-US" sz="2400" dirty="0">
                <a:solidFill>
                  <a:schemeClr val="tx1"/>
                </a:solidFill>
              </a:rPr>
              <a:t>2. Managers recognize that their conception of the world is simple</a:t>
            </a:r>
          </a:p>
          <a:p>
            <a:pPr algn="just">
              <a:buFontTx/>
              <a:buNone/>
            </a:pPr>
            <a:r>
              <a:rPr lang="en-US" altLang="en-US" sz="2400" dirty="0">
                <a:solidFill>
                  <a:schemeClr val="tx1"/>
                </a:solidFill>
              </a:rPr>
              <a:t>3. Managers are </a:t>
            </a:r>
            <a:r>
              <a:rPr lang="en-US" altLang="en-US" sz="2400" dirty="0" err="1">
                <a:solidFill>
                  <a:schemeClr val="tx1"/>
                </a:solidFill>
              </a:rPr>
              <a:t>comforable</a:t>
            </a:r>
            <a:r>
              <a:rPr lang="en-US" altLang="en-US" sz="2400" dirty="0">
                <a:solidFill>
                  <a:schemeClr val="tx1"/>
                </a:solidFill>
              </a:rPr>
              <a:t> making decisions without determining all the alternatives</a:t>
            </a:r>
          </a:p>
          <a:p>
            <a:pPr algn="just">
              <a:buFontTx/>
              <a:buNone/>
            </a:pPr>
            <a:r>
              <a:rPr lang="en-US" altLang="en-US" sz="2400" dirty="0">
                <a:solidFill>
                  <a:schemeClr val="tx1"/>
                </a:solidFill>
              </a:rPr>
              <a:t>4. Managers make decisions by rules of thumb or heuristics</a:t>
            </a:r>
          </a:p>
        </p:txBody>
      </p:sp>
      <p:grpSp>
        <p:nvGrpSpPr>
          <p:cNvPr id="2" name="Group 1">
            <a:extLst>
              <a:ext uri="{FF2B5EF4-FFF2-40B4-BE49-F238E27FC236}">
                <a16:creationId xmlns:a16="http://schemas.microsoft.com/office/drawing/2014/main" id="{A41F9040-1354-E4A7-645F-60EC17BA8153}"/>
              </a:ext>
            </a:extLst>
          </p:cNvPr>
          <p:cNvGrpSpPr>
            <a:grpSpLocks/>
          </p:cNvGrpSpPr>
          <p:nvPr/>
        </p:nvGrpSpPr>
        <p:grpSpPr bwMode="auto">
          <a:xfrm>
            <a:off x="6703870" y="2044727"/>
            <a:ext cx="4703763" cy="1520826"/>
            <a:chOff x="2617" y="1584"/>
            <a:chExt cx="2963" cy="958"/>
          </a:xfrm>
          <a:solidFill>
            <a:schemeClr val="tx2">
              <a:lumMod val="40000"/>
              <a:lumOff val="60000"/>
            </a:schemeClr>
          </a:solidFill>
        </p:grpSpPr>
        <p:sp>
          <p:nvSpPr>
            <p:cNvPr id="7" name="Freeform 6">
              <a:extLst>
                <a:ext uri="{FF2B5EF4-FFF2-40B4-BE49-F238E27FC236}">
                  <a16:creationId xmlns:a16="http://schemas.microsoft.com/office/drawing/2014/main" id="{E15BF8A0-43F8-848B-123A-6E790A3AD9C8}"/>
                </a:ext>
              </a:extLst>
            </p:cNvPr>
            <p:cNvSpPr>
              <a:spLocks/>
            </p:cNvSpPr>
            <p:nvPr/>
          </p:nvSpPr>
          <p:spPr bwMode="auto">
            <a:xfrm>
              <a:off x="2617" y="1830"/>
              <a:ext cx="100" cy="712"/>
            </a:xfrm>
            <a:custGeom>
              <a:avLst/>
              <a:gdLst>
                <a:gd name="T0" fmla="*/ 99 w 100"/>
                <a:gd name="T1" fmla="*/ 59 h 712"/>
                <a:gd name="T2" fmla="*/ 99 w 100"/>
                <a:gd name="T3" fmla="*/ 711 h 712"/>
                <a:gd name="T4" fmla="*/ 0 w 100"/>
                <a:gd name="T5" fmla="*/ 649 h 712"/>
                <a:gd name="T6" fmla="*/ 0 w 100"/>
                <a:gd name="T7" fmla="*/ 0 h 712"/>
                <a:gd name="T8" fmla="*/ 99 w 100"/>
                <a:gd name="T9" fmla="*/ 59 h 712"/>
              </a:gdLst>
              <a:ahLst/>
              <a:cxnLst>
                <a:cxn ang="0">
                  <a:pos x="T0" y="T1"/>
                </a:cxn>
                <a:cxn ang="0">
                  <a:pos x="T2" y="T3"/>
                </a:cxn>
                <a:cxn ang="0">
                  <a:pos x="T4" y="T5"/>
                </a:cxn>
                <a:cxn ang="0">
                  <a:pos x="T6" y="T7"/>
                </a:cxn>
                <a:cxn ang="0">
                  <a:pos x="T8" y="T9"/>
                </a:cxn>
              </a:cxnLst>
              <a:rect l="0" t="0" r="r" b="b"/>
              <a:pathLst>
                <a:path w="100" h="712">
                  <a:moveTo>
                    <a:pt x="99" y="59"/>
                  </a:moveTo>
                  <a:lnTo>
                    <a:pt x="99" y="711"/>
                  </a:lnTo>
                  <a:lnTo>
                    <a:pt x="0" y="649"/>
                  </a:lnTo>
                  <a:lnTo>
                    <a:pt x="0" y="0"/>
                  </a:lnTo>
                  <a:lnTo>
                    <a:pt x="99" y="59"/>
                  </a:lnTo>
                </a:path>
              </a:pathLst>
            </a:custGeom>
            <a:grp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endParaRPr lang="en-US"/>
            </a:p>
          </p:txBody>
        </p:sp>
        <p:sp>
          <p:nvSpPr>
            <p:cNvPr id="12" name="Freeform 7">
              <a:extLst>
                <a:ext uri="{FF2B5EF4-FFF2-40B4-BE49-F238E27FC236}">
                  <a16:creationId xmlns:a16="http://schemas.microsoft.com/office/drawing/2014/main" id="{6009F355-7B98-F753-EDB5-4316AF65E837}"/>
                </a:ext>
              </a:extLst>
            </p:cNvPr>
            <p:cNvSpPr>
              <a:spLocks/>
            </p:cNvSpPr>
            <p:nvPr/>
          </p:nvSpPr>
          <p:spPr bwMode="auto">
            <a:xfrm>
              <a:off x="2617" y="1585"/>
              <a:ext cx="1521" cy="305"/>
            </a:xfrm>
            <a:custGeom>
              <a:avLst/>
              <a:gdLst>
                <a:gd name="T0" fmla="*/ 0 w 1521"/>
                <a:gd name="T1" fmla="*/ 245 h 305"/>
                <a:gd name="T2" fmla="*/ 99 w 1521"/>
                <a:gd name="T3" fmla="*/ 304 h 305"/>
                <a:gd name="T4" fmla="*/ 1520 w 1521"/>
                <a:gd name="T5" fmla="*/ 53 h 305"/>
                <a:gd name="T6" fmla="*/ 1441 w 1521"/>
                <a:gd name="T7" fmla="*/ 0 h 305"/>
                <a:gd name="T8" fmla="*/ 0 w 1521"/>
                <a:gd name="T9" fmla="*/ 245 h 305"/>
              </a:gdLst>
              <a:ahLst/>
              <a:cxnLst>
                <a:cxn ang="0">
                  <a:pos x="T0" y="T1"/>
                </a:cxn>
                <a:cxn ang="0">
                  <a:pos x="T2" y="T3"/>
                </a:cxn>
                <a:cxn ang="0">
                  <a:pos x="T4" y="T5"/>
                </a:cxn>
                <a:cxn ang="0">
                  <a:pos x="T6" y="T7"/>
                </a:cxn>
                <a:cxn ang="0">
                  <a:pos x="T8" y="T9"/>
                </a:cxn>
              </a:cxnLst>
              <a:rect l="0" t="0" r="r" b="b"/>
              <a:pathLst>
                <a:path w="1521" h="305">
                  <a:moveTo>
                    <a:pt x="0" y="245"/>
                  </a:moveTo>
                  <a:lnTo>
                    <a:pt x="99" y="304"/>
                  </a:lnTo>
                  <a:lnTo>
                    <a:pt x="1520" y="53"/>
                  </a:lnTo>
                  <a:lnTo>
                    <a:pt x="1441" y="0"/>
                  </a:lnTo>
                  <a:lnTo>
                    <a:pt x="0" y="245"/>
                  </a:lnTo>
                </a:path>
              </a:pathLst>
            </a:custGeom>
            <a:grp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endParaRPr lang="en-US"/>
            </a:p>
          </p:txBody>
        </p:sp>
        <p:sp>
          <p:nvSpPr>
            <p:cNvPr id="13" name="Freeform 8">
              <a:extLst>
                <a:ext uri="{FF2B5EF4-FFF2-40B4-BE49-F238E27FC236}">
                  <a16:creationId xmlns:a16="http://schemas.microsoft.com/office/drawing/2014/main" id="{346D2D9D-0581-2487-1F4F-0D51B2089844}"/>
                </a:ext>
              </a:extLst>
            </p:cNvPr>
            <p:cNvSpPr>
              <a:spLocks/>
            </p:cNvSpPr>
            <p:nvPr/>
          </p:nvSpPr>
          <p:spPr bwMode="auto">
            <a:xfrm>
              <a:off x="4055" y="1584"/>
              <a:ext cx="1525" cy="299"/>
            </a:xfrm>
            <a:custGeom>
              <a:avLst/>
              <a:gdLst>
                <a:gd name="T0" fmla="*/ 0 w 1525"/>
                <a:gd name="T1" fmla="*/ 0 h 299"/>
                <a:gd name="T2" fmla="*/ 80 w 1525"/>
                <a:gd name="T3" fmla="*/ 54 h 299"/>
                <a:gd name="T4" fmla="*/ 1524 w 1525"/>
                <a:gd name="T5" fmla="*/ 298 h 299"/>
                <a:gd name="T6" fmla="*/ 1429 w 1525"/>
                <a:gd name="T7" fmla="*/ 241 h 299"/>
                <a:gd name="T8" fmla="*/ 0 w 1525"/>
                <a:gd name="T9" fmla="*/ 0 h 299"/>
              </a:gdLst>
              <a:ahLst/>
              <a:cxnLst>
                <a:cxn ang="0">
                  <a:pos x="T0" y="T1"/>
                </a:cxn>
                <a:cxn ang="0">
                  <a:pos x="T2" y="T3"/>
                </a:cxn>
                <a:cxn ang="0">
                  <a:pos x="T4" y="T5"/>
                </a:cxn>
                <a:cxn ang="0">
                  <a:pos x="T6" y="T7"/>
                </a:cxn>
                <a:cxn ang="0">
                  <a:pos x="T8" y="T9"/>
                </a:cxn>
              </a:cxnLst>
              <a:rect l="0" t="0" r="r" b="b"/>
              <a:pathLst>
                <a:path w="1525" h="299">
                  <a:moveTo>
                    <a:pt x="0" y="0"/>
                  </a:moveTo>
                  <a:lnTo>
                    <a:pt x="80" y="54"/>
                  </a:lnTo>
                  <a:lnTo>
                    <a:pt x="1524" y="298"/>
                  </a:lnTo>
                  <a:lnTo>
                    <a:pt x="1429" y="241"/>
                  </a:lnTo>
                  <a:lnTo>
                    <a:pt x="0" y="0"/>
                  </a:lnTo>
                </a:path>
              </a:pathLst>
            </a:custGeom>
            <a:grp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endParaRPr lang="en-US"/>
            </a:p>
          </p:txBody>
        </p:sp>
        <p:sp>
          <p:nvSpPr>
            <p:cNvPr id="15" name="Freeform 9">
              <a:extLst>
                <a:ext uri="{FF2B5EF4-FFF2-40B4-BE49-F238E27FC236}">
                  <a16:creationId xmlns:a16="http://schemas.microsoft.com/office/drawing/2014/main" id="{DD78B929-DB7E-18E8-85B1-12044C161AC0}"/>
                </a:ext>
              </a:extLst>
            </p:cNvPr>
            <p:cNvSpPr>
              <a:spLocks/>
            </p:cNvSpPr>
            <p:nvPr/>
          </p:nvSpPr>
          <p:spPr bwMode="auto">
            <a:xfrm>
              <a:off x="2716" y="1638"/>
              <a:ext cx="2864" cy="904"/>
            </a:xfrm>
            <a:custGeom>
              <a:avLst/>
              <a:gdLst>
                <a:gd name="T0" fmla="*/ 0 w 2864"/>
                <a:gd name="T1" fmla="*/ 251 h 904"/>
                <a:gd name="T2" fmla="*/ 0 w 2864"/>
                <a:gd name="T3" fmla="*/ 903 h 904"/>
                <a:gd name="T4" fmla="*/ 1428 w 2864"/>
                <a:gd name="T5" fmla="*/ 658 h 904"/>
                <a:gd name="T6" fmla="*/ 2863 w 2864"/>
                <a:gd name="T7" fmla="*/ 903 h 904"/>
                <a:gd name="T8" fmla="*/ 2863 w 2864"/>
                <a:gd name="T9" fmla="*/ 244 h 904"/>
                <a:gd name="T10" fmla="*/ 1419 w 2864"/>
                <a:gd name="T11" fmla="*/ 0 h 904"/>
                <a:gd name="T12" fmla="*/ 0 w 2864"/>
                <a:gd name="T13" fmla="*/ 251 h 904"/>
              </a:gdLst>
              <a:ahLst/>
              <a:cxnLst>
                <a:cxn ang="0">
                  <a:pos x="T0" y="T1"/>
                </a:cxn>
                <a:cxn ang="0">
                  <a:pos x="T2" y="T3"/>
                </a:cxn>
                <a:cxn ang="0">
                  <a:pos x="T4" y="T5"/>
                </a:cxn>
                <a:cxn ang="0">
                  <a:pos x="T6" y="T7"/>
                </a:cxn>
                <a:cxn ang="0">
                  <a:pos x="T8" y="T9"/>
                </a:cxn>
                <a:cxn ang="0">
                  <a:pos x="T10" y="T11"/>
                </a:cxn>
                <a:cxn ang="0">
                  <a:pos x="T12" y="T13"/>
                </a:cxn>
              </a:cxnLst>
              <a:rect l="0" t="0" r="r" b="b"/>
              <a:pathLst>
                <a:path w="2864" h="904">
                  <a:moveTo>
                    <a:pt x="0" y="251"/>
                  </a:moveTo>
                  <a:lnTo>
                    <a:pt x="0" y="903"/>
                  </a:lnTo>
                  <a:lnTo>
                    <a:pt x="1428" y="658"/>
                  </a:lnTo>
                  <a:lnTo>
                    <a:pt x="2863" y="903"/>
                  </a:lnTo>
                  <a:lnTo>
                    <a:pt x="2863" y="244"/>
                  </a:lnTo>
                  <a:lnTo>
                    <a:pt x="1419" y="0"/>
                  </a:lnTo>
                  <a:lnTo>
                    <a:pt x="0" y="251"/>
                  </a:lnTo>
                </a:path>
              </a:pathLst>
            </a:custGeom>
            <a:grp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pPr algn="ctr"/>
              <a:endParaRPr lang="en-US" altLang="en-US" sz="2400" dirty="0">
                <a:latin typeface="Arial" panose="020B0604020202020204" pitchFamily="34" charset="0"/>
              </a:endParaRPr>
            </a:p>
            <a:p>
              <a:pPr algn="ctr"/>
              <a:r>
                <a:rPr lang="en-US" altLang="en-US" sz="2400" dirty="0">
                  <a:latin typeface="Arial" panose="020B0604020202020204" pitchFamily="34" charset="0"/>
                </a:rPr>
                <a:t>Rational  Model</a:t>
              </a:r>
              <a:endParaRPr lang="en-US" altLang="en-US" dirty="0"/>
            </a:p>
          </p:txBody>
        </p:sp>
      </p:grpSp>
      <p:grpSp>
        <p:nvGrpSpPr>
          <p:cNvPr id="31" name="Group 30">
            <a:extLst>
              <a:ext uri="{FF2B5EF4-FFF2-40B4-BE49-F238E27FC236}">
                <a16:creationId xmlns:a16="http://schemas.microsoft.com/office/drawing/2014/main" id="{DD80E719-69E5-547D-26FE-8879A4E002E6}"/>
              </a:ext>
            </a:extLst>
          </p:cNvPr>
          <p:cNvGrpSpPr>
            <a:grpSpLocks/>
          </p:cNvGrpSpPr>
          <p:nvPr/>
        </p:nvGrpSpPr>
        <p:grpSpPr bwMode="auto">
          <a:xfrm>
            <a:off x="6691169" y="4427567"/>
            <a:ext cx="4703763" cy="1520826"/>
            <a:chOff x="2609" y="3085"/>
            <a:chExt cx="2963" cy="958"/>
          </a:xfrm>
          <a:solidFill>
            <a:schemeClr val="tx2">
              <a:lumMod val="40000"/>
              <a:lumOff val="60000"/>
            </a:schemeClr>
          </a:solidFill>
        </p:grpSpPr>
        <p:grpSp>
          <p:nvGrpSpPr>
            <p:cNvPr id="32" name="Group 31">
              <a:extLst>
                <a:ext uri="{FF2B5EF4-FFF2-40B4-BE49-F238E27FC236}">
                  <a16:creationId xmlns:a16="http://schemas.microsoft.com/office/drawing/2014/main" id="{8ADB271C-B9F4-C20F-D1ED-0877BC373907}"/>
                </a:ext>
              </a:extLst>
            </p:cNvPr>
            <p:cNvGrpSpPr>
              <a:grpSpLocks/>
            </p:cNvGrpSpPr>
            <p:nvPr/>
          </p:nvGrpSpPr>
          <p:grpSpPr bwMode="auto">
            <a:xfrm>
              <a:off x="2609" y="3085"/>
              <a:ext cx="2963" cy="958"/>
              <a:chOff x="2609" y="3085"/>
              <a:chExt cx="2963" cy="958"/>
            </a:xfrm>
            <a:grpFill/>
          </p:grpSpPr>
          <p:sp>
            <p:nvSpPr>
              <p:cNvPr id="34" name="Freeform 11">
                <a:extLst>
                  <a:ext uri="{FF2B5EF4-FFF2-40B4-BE49-F238E27FC236}">
                    <a16:creationId xmlns:a16="http://schemas.microsoft.com/office/drawing/2014/main" id="{396C8200-1B04-A2B6-119E-7A1150EBD349}"/>
                  </a:ext>
                </a:extLst>
              </p:cNvPr>
              <p:cNvSpPr>
                <a:spLocks/>
              </p:cNvSpPr>
              <p:nvPr/>
            </p:nvSpPr>
            <p:spPr bwMode="auto">
              <a:xfrm>
                <a:off x="2609" y="3331"/>
                <a:ext cx="100" cy="712"/>
              </a:xfrm>
              <a:custGeom>
                <a:avLst/>
                <a:gdLst>
                  <a:gd name="T0" fmla="*/ 99 w 100"/>
                  <a:gd name="T1" fmla="*/ 59 h 712"/>
                  <a:gd name="T2" fmla="*/ 99 w 100"/>
                  <a:gd name="T3" fmla="*/ 711 h 712"/>
                  <a:gd name="T4" fmla="*/ 0 w 100"/>
                  <a:gd name="T5" fmla="*/ 648 h 712"/>
                  <a:gd name="T6" fmla="*/ 0 w 100"/>
                  <a:gd name="T7" fmla="*/ 0 h 712"/>
                  <a:gd name="T8" fmla="*/ 99 w 100"/>
                  <a:gd name="T9" fmla="*/ 59 h 712"/>
                </a:gdLst>
                <a:ahLst/>
                <a:cxnLst>
                  <a:cxn ang="0">
                    <a:pos x="T0" y="T1"/>
                  </a:cxn>
                  <a:cxn ang="0">
                    <a:pos x="T2" y="T3"/>
                  </a:cxn>
                  <a:cxn ang="0">
                    <a:pos x="T4" y="T5"/>
                  </a:cxn>
                  <a:cxn ang="0">
                    <a:pos x="T6" y="T7"/>
                  </a:cxn>
                  <a:cxn ang="0">
                    <a:pos x="T8" y="T9"/>
                  </a:cxn>
                </a:cxnLst>
                <a:rect l="0" t="0" r="r" b="b"/>
                <a:pathLst>
                  <a:path w="100" h="712">
                    <a:moveTo>
                      <a:pt x="99" y="59"/>
                    </a:moveTo>
                    <a:lnTo>
                      <a:pt x="99" y="711"/>
                    </a:lnTo>
                    <a:lnTo>
                      <a:pt x="0" y="648"/>
                    </a:lnTo>
                    <a:lnTo>
                      <a:pt x="0" y="0"/>
                    </a:lnTo>
                    <a:lnTo>
                      <a:pt x="99" y="59"/>
                    </a:lnTo>
                  </a:path>
                </a:pathLst>
              </a:custGeom>
              <a:grp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endParaRPr lang="en-US"/>
              </a:p>
            </p:txBody>
          </p:sp>
          <p:sp>
            <p:nvSpPr>
              <p:cNvPr id="35" name="Freeform 12">
                <a:extLst>
                  <a:ext uri="{FF2B5EF4-FFF2-40B4-BE49-F238E27FC236}">
                    <a16:creationId xmlns:a16="http://schemas.microsoft.com/office/drawing/2014/main" id="{B46BE663-CD3D-1DE3-F04C-C53F1927B171}"/>
                  </a:ext>
                </a:extLst>
              </p:cNvPr>
              <p:cNvSpPr>
                <a:spLocks/>
              </p:cNvSpPr>
              <p:nvPr/>
            </p:nvSpPr>
            <p:spPr bwMode="auto">
              <a:xfrm>
                <a:off x="2609" y="3086"/>
                <a:ext cx="1520" cy="305"/>
              </a:xfrm>
              <a:custGeom>
                <a:avLst/>
                <a:gdLst>
                  <a:gd name="T0" fmla="*/ 0 w 1520"/>
                  <a:gd name="T1" fmla="*/ 245 h 305"/>
                  <a:gd name="T2" fmla="*/ 99 w 1520"/>
                  <a:gd name="T3" fmla="*/ 304 h 305"/>
                  <a:gd name="T4" fmla="*/ 1519 w 1520"/>
                  <a:gd name="T5" fmla="*/ 52 h 305"/>
                  <a:gd name="T6" fmla="*/ 1441 w 1520"/>
                  <a:gd name="T7" fmla="*/ 0 h 305"/>
                  <a:gd name="T8" fmla="*/ 0 w 1520"/>
                  <a:gd name="T9" fmla="*/ 245 h 305"/>
                </a:gdLst>
                <a:ahLst/>
                <a:cxnLst>
                  <a:cxn ang="0">
                    <a:pos x="T0" y="T1"/>
                  </a:cxn>
                  <a:cxn ang="0">
                    <a:pos x="T2" y="T3"/>
                  </a:cxn>
                  <a:cxn ang="0">
                    <a:pos x="T4" y="T5"/>
                  </a:cxn>
                  <a:cxn ang="0">
                    <a:pos x="T6" y="T7"/>
                  </a:cxn>
                  <a:cxn ang="0">
                    <a:pos x="T8" y="T9"/>
                  </a:cxn>
                </a:cxnLst>
                <a:rect l="0" t="0" r="r" b="b"/>
                <a:pathLst>
                  <a:path w="1520" h="305">
                    <a:moveTo>
                      <a:pt x="0" y="245"/>
                    </a:moveTo>
                    <a:lnTo>
                      <a:pt x="99" y="304"/>
                    </a:lnTo>
                    <a:lnTo>
                      <a:pt x="1519" y="52"/>
                    </a:lnTo>
                    <a:lnTo>
                      <a:pt x="1441" y="0"/>
                    </a:lnTo>
                    <a:lnTo>
                      <a:pt x="0" y="245"/>
                    </a:lnTo>
                  </a:path>
                </a:pathLst>
              </a:custGeom>
              <a:grp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endParaRPr lang="en-US"/>
              </a:p>
            </p:txBody>
          </p:sp>
          <p:sp>
            <p:nvSpPr>
              <p:cNvPr id="36" name="Freeform 13">
                <a:extLst>
                  <a:ext uri="{FF2B5EF4-FFF2-40B4-BE49-F238E27FC236}">
                    <a16:creationId xmlns:a16="http://schemas.microsoft.com/office/drawing/2014/main" id="{F0FCA592-1FA0-82D1-BB7C-2B4DC5FE90D3}"/>
                  </a:ext>
                </a:extLst>
              </p:cNvPr>
              <p:cNvSpPr>
                <a:spLocks/>
              </p:cNvSpPr>
              <p:nvPr/>
            </p:nvSpPr>
            <p:spPr bwMode="auto">
              <a:xfrm>
                <a:off x="4047" y="3085"/>
                <a:ext cx="1525" cy="299"/>
              </a:xfrm>
              <a:custGeom>
                <a:avLst/>
                <a:gdLst>
                  <a:gd name="T0" fmla="*/ 0 w 1525"/>
                  <a:gd name="T1" fmla="*/ 0 h 299"/>
                  <a:gd name="T2" fmla="*/ 80 w 1525"/>
                  <a:gd name="T3" fmla="*/ 53 h 299"/>
                  <a:gd name="T4" fmla="*/ 1524 w 1525"/>
                  <a:gd name="T5" fmla="*/ 298 h 299"/>
                  <a:gd name="T6" fmla="*/ 1429 w 1525"/>
                  <a:gd name="T7" fmla="*/ 242 h 299"/>
                  <a:gd name="T8" fmla="*/ 0 w 1525"/>
                  <a:gd name="T9" fmla="*/ 0 h 299"/>
                </a:gdLst>
                <a:ahLst/>
                <a:cxnLst>
                  <a:cxn ang="0">
                    <a:pos x="T0" y="T1"/>
                  </a:cxn>
                  <a:cxn ang="0">
                    <a:pos x="T2" y="T3"/>
                  </a:cxn>
                  <a:cxn ang="0">
                    <a:pos x="T4" y="T5"/>
                  </a:cxn>
                  <a:cxn ang="0">
                    <a:pos x="T6" y="T7"/>
                  </a:cxn>
                  <a:cxn ang="0">
                    <a:pos x="T8" y="T9"/>
                  </a:cxn>
                </a:cxnLst>
                <a:rect l="0" t="0" r="r" b="b"/>
                <a:pathLst>
                  <a:path w="1525" h="299">
                    <a:moveTo>
                      <a:pt x="0" y="0"/>
                    </a:moveTo>
                    <a:lnTo>
                      <a:pt x="80" y="53"/>
                    </a:lnTo>
                    <a:lnTo>
                      <a:pt x="1524" y="298"/>
                    </a:lnTo>
                    <a:lnTo>
                      <a:pt x="1429" y="242"/>
                    </a:lnTo>
                    <a:lnTo>
                      <a:pt x="0" y="0"/>
                    </a:lnTo>
                  </a:path>
                </a:pathLst>
              </a:custGeom>
              <a:grp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endParaRPr lang="en-US"/>
              </a:p>
            </p:txBody>
          </p:sp>
          <p:sp>
            <p:nvSpPr>
              <p:cNvPr id="37" name="Freeform 14">
                <a:extLst>
                  <a:ext uri="{FF2B5EF4-FFF2-40B4-BE49-F238E27FC236}">
                    <a16:creationId xmlns:a16="http://schemas.microsoft.com/office/drawing/2014/main" id="{FA9D0E52-DB4C-EC02-2768-7B0A67B5AF6F}"/>
                  </a:ext>
                </a:extLst>
              </p:cNvPr>
              <p:cNvSpPr>
                <a:spLocks/>
              </p:cNvSpPr>
              <p:nvPr/>
            </p:nvSpPr>
            <p:spPr bwMode="auto">
              <a:xfrm>
                <a:off x="2708" y="3138"/>
                <a:ext cx="2864" cy="905"/>
              </a:xfrm>
              <a:custGeom>
                <a:avLst/>
                <a:gdLst>
                  <a:gd name="T0" fmla="*/ 0 w 2864"/>
                  <a:gd name="T1" fmla="*/ 252 h 905"/>
                  <a:gd name="T2" fmla="*/ 0 w 2864"/>
                  <a:gd name="T3" fmla="*/ 904 h 905"/>
                  <a:gd name="T4" fmla="*/ 2863 w 2864"/>
                  <a:gd name="T5" fmla="*/ 904 h 905"/>
                  <a:gd name="T6" fmla="*/ 2863 w 2864"/>
                  <a:gd name="T7" fmla="*/ 245 h 905"/>
                  <a:gd name="T8" fmla="*/ 1419 w 2864"/>
                  <a:gd name="T9" fmla="*/ 0 h 905"/>
                  <a:gd name="T10" fmla="*/ 0 w 2864"/>
                  <a:gd name="T11" fmla="*/ 252 h 905"/>
                </a:gdLst>
                <a:ahLst/>
                <a:cxnLst>
                  <a:cxn ang="0">
                    <a:pos x="T0" y="T1"/>
                  </a:cxn>
                  <a:cxn ang="0">
                    <a:pos x="T2" y="T3"/>
                  </a:cxn>
                  <a:cxn ang="0">
                    <a:pos x="T4" y="T5"/>
                  </a:cxn>
                  <a:cxn ang="0">
                    <a:pos x="T6" y="T7"/>
                  </a:cxn>
                  <a:cxn ang="0">
                    <a:pos x="T8" y="T9"/>
                  </a:cxn>
                  <a:cxn ang="0">
                    <a:pos x="T10" y="T11"/>
                  </a:cxn>
                </a:cxnLst>
                <a:rect l="0" t="0" r="r" b="b"/>
                <a:pathLst>
                  <a:path w="2864" h="905">
                    <a:moveTo>
                      <a:pt x="0" y="252"/>
                    </a:moveTo>
                    <a:lnTo>
                      <a:pt x="0" y="904"/>
                    </a:lnTo>
                    <a:lnTo>
                      <a:pt x="2863" y="904"/>
                    </a:lnTo>
                    <a:lnTo>
                      <a:pt x="2863" y="245"/>
                    </a:lnTo>
                    <a:lnTo>
                      <a:pt x="1419" y="0"/>
                    </a:lnTo>
                    <a:lnTo>
                      <a:pt x="0" y="252"/>
                    </a:lnTo>
                  </a:path>
                </a:pathLst>
              </a:custGeom>
              <a:grp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endParaRPr lang="en-US"/>
              </a:p>
            </p:txBody>
          </p:sp>
        </p:grpSp>
        <p:sp>
          <p:nvSpPr>
            <p:cNvPr id="33" name="Rectangle 32">
              <a:extLst>
                <a:ext uri="{FF2B5EF4-FFF2-40B4-BE49-F238E27FC236}">
                  <a16:creationId xmlns:a16="http://schemas.microsoft.com/office/drawing/2014/main" id="{693850CB-65B2-958B-0705-8B36B873A551}"/>
                </a:ext>
              </a:extLst>
            </p:cNvPr>
            <p:cNvSpPr>
              <a:spLocks noChangeArrowheads="1"/>
            </p:cNvSpPr>
            <p:nvPr/>
          </p:nvSpPr>
          <p:spPr bwMode="auto">
            <a:xfrm>
              <a:off x="2985" y="3423"/>
              <a:ext cx="2278" cy="563"/>
            </a:xfrm>
            <a:prstGeom prst="rect">
              <a:avLst/>
            </a:prstGeom>
            <a:grp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r>
                <a:rPr lang="en-US" altLang="en-US" sz="2800">
                  <a:latin typeface="Arial" panose="020B0604020202020204" pitchFamily="34" charset="0"/>
                </a:rPr>
                <a:t>Garbage Can Model</a:t>
              </a:r>
              <a:endParaRPr lang="en-US" altLang="en-US"/>
            </a:p>
            <a:p>
              <a:pPr eaLnBrk="1" hangingPunct="1"/>
              <a:endParaRPr lang="en-US" altLang="en-US"/>
            </a:p>
          </p:txBody>
        </p:sp>
      </p:grpSp>
      <p:grpSp>
        <p:nvGrpSpPr>
          <p:cNvPr id="38" name="Group 37">
            <a:extLst>
              <a:ext uri="{FF2B5EF4-FFF2-40B4-BE49-F238E27FC236}">
                <a16:creationId xmlns:a16="http://schemas.microsoft.com/office/drawing/2014/main" id="{F495FED6-70C2-EE2F-B0AA-5B54996EE2B4}"/>
              </a:ext>
            </a:extLst>
          </p:cNvPr>
          <p:cNvGrpSpPr>
            <a:grpSpLocks/>
          </p:cNvGrpSpPr>
          <p:nvPr/>
        </p:nvGrpSpPr>
        <p:grpSpPr bwMode="auto">
          <a:xfrm>
            <a:off x="6691169" y="3241700"/>
            <a:ext cx="4703763" cy="1520825"/>
            <a:chOff x="2609" y="2338"/>
            <a:chExt cx="2963" cy="958"/>
          </a:xfrm>
          <a:solidFill>
            <a:schemeClr val="accent5">
              <a:lumMod val="60000"/>
              <a:lumOff val="40000"/>
            </a:schemeClr>
          </a:solidFill>
        </p:grpSpPr>
        <p:sp>
          <p:nvSpPr>
            <p:cNvPr id="39" name="Freeform 18">
              <a:extLst>
                <a:ext uri="{FF2B5EF4-FFF2-40B4-BE49-F238E27FC236}">
                  <a16:creationId xmlns:a16="http://schemas.microsoft.com/office/drawing/2014/main" id="{34A5C531-A273-A009-497C-C33F76C2B570}"/>
                </a:ext>
              </a:extLst>
            </p:cNvPr>
            <p:cNvSpPr>
              <a:spLocks/>
            </p:cNvSpPr>
            <p:nvPr/>
          </p:nvSpPr>
          <p:spPr bwMode="auto">
            <a:xfrm>
              <a:off x="2609" y="2584"/>
              <a:ext cx="100" cy="712"/>
            </a:xfrm>
            <a:custGeom>
              <a:avLst/>
              <a:gdLst>
                <a:gd name="T0" fmla="*/ 99 w 100"/>
                <a:gd name="T1" fmla="*/ 58 h 712"/>
                <a:gd name="T2" fmla="*/ 99 w 100"/>
                <a:gd name="T3" fmla="*/ 711 h 712"/>
                <a:gd name="T4" fmla="*/ 0 w 100"/>
                <a:gd name="T5" fmla="*/ 648 h 712"/>
                <a:gd name="T6" fmla="*/ 0 w 100"/>
                <a:gd name="T7" fmla="*/ 0 h 712"/>
                <a:gd name="T8" fmla="*/ 99 w 100"/>
                <a:gd name="T9" fmla="*/ 58 h 712"/>
              </a:gdLst>
              <a:ahLst/>
              <a:cxnLst>
                <a:cxn ang="0">
                  <a:pos x="T0" y="T1"/>
                </a:cxn>
                <a:cxn ang="0">
                  <a:pos x="T2" y="T3"/>
                </a:cxn>
                <a:cxn ang="0">
                  <a:pos x="T4" y="T5"/>
                </a:cxn>
                <a:cxn ang="0">
                  <a:pos x="T6" y="T7"/>
                </a:cxn>
                <a:cxn ang="0">
                  <a:pos x="T8" y="T9"/>
                </a:cxn>
              </a:cxnLst>
              <a:rect l="0" t="0" r="r" b="b"/>
              <a:pathLst>
                <a:path w="100" h="712">
                  <a:moveTo>
                    <a:pt x="99" y="58"/>
                  </a:moveTo>
                  <a:lnTo>
                    <a:pt x="99" y="711"/>
                  </a:lnTo>
                  <a:lnTo>
                    <a:pt x="0" y="648"/>
                  </a:lnTo>
                  <a:lnTo>
                    <a:pt x="0" y="0"/>
                  </a:lnTo>
                  <a:lnTo>
                    <a:pt x="99" y="58"/>
                  </a:lnTo>
                </a:path>
              </a:pathLst>
            </a:custGeom>
            <a:grp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endParaRPr lang="en-US"/>
            </a:p>
          </p:txBody>
        </p:sp>
        <p:sp>
          <p:nvSpPr>
            <p:cNvPr id="40" name="Freeform 19">
              <a:extLst>
                <a:ext uri="{FF2B5EF4-FFF2-40B4-BE49-F238E27FC236}">
                  <a16:creationId xmlns:a16="http://schemas.microsoft.com/office/drawing/2014/main" id="{C13918F1-CA9A-1AAE-B51A-0795CC3DA9C4}"/>
                </a:ext>
              </a:extLst>
            </p:cNvPr>
            <p:cNvSpPr>
              <a:spLocks/>
            </p:cNvSpPr>
            <p:nvPr/>
          </p:nvSpPr>
          <p:spPr bwMode="auto">
            <a:xfrm>
              <a:off x="2609" y="2339"/>
              <a:ext cx="1520" cy="304"/>
            </a:xfrm>
            <a:custGeom>
              <a:avLst/>
              <a:gdLst>
                <a:gd name="T0" fmla="*/ 0 w 1520"/>
                <a:gd name="T1" fmla="*/ 245 h 304"/>
                <a:gd name="T2" fmla="*/ 99 w 1520"/>
                <a:gd name="T3" fmla="*/ 303 h 304"/>
                <a:gd name="T4" fmla="*/ 1519 w 1520"/>
                <a:gd name="T5" fmla="*/ 52 h 304"/>
                <a:gd name="T6" fmla="*/ 1441 w 1520"/>
                <a:gd name="T7" fmla="*/ 0 h 304"/>
                <a:gd name="T8" fmla="*/ 0 w 1520"/>
                <a:gd name="T9" fmla="*/ 245 h 304"/>
              </a:gdLst>
              <a:ahLst/>
              <a:cxnLst>
                <a:cxn ang="0">
                  <a:pos x="T0" y="T1"/>
                </a:cxn>
                <a:cxn ang="0">
                  <a:pos x="T2" y="T3"/>
                </a:cxn>
                <a:cxn ang="0">
                  <a:pos x="T4" y="T5"/>
                </a:cxn>
                <a:cxn ang="0">
                  <a:pos x="T6" y="T7"/>
                </a:cxn>
                <a:cxn ang="0">
                  <a:pos x="T8" y="T9"/>
                </a:cxn>
              </a:cxnLst>
              <a:rect l="0" t="0" r="r" b="b"/>
              <a:pathLst>
                <a:path w="1520" h="304">
                  <a:moveTo>
                    <a:pt x="0" y="245"/>
                  </a:moveTo>
                  <a:lnTo>
                    <a:pt x="99" y="303"/>
                  </a:lnTo>
                  <a:lnTo>
                    <a:pt x="1519" y="52"/>
                  </a:lnTo>
                  <a:lnTo>
                    <a:pt x="1441" y="0"/>
                  </a:lnTo>
                  <a:lnTo>
                    <a:pt x="0" y="245"/>
                  </a:lnTo>
                </a:path>
              </a:pathLst>
            </a:custGeom>
            <a:grp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endParaRPr lang="en-US"/>
            </a:p>
          </p:txBody>
        </p:sp>
        <p:sp>
          <p:nvSpPr>
            <p:cNvPr id="41" name="Freeform 20">
              <a:extLst>
                <a:ext uri="{FF2B5EF4-FFF2-40B4-BE49-F238E27FC236}">
                  <a16:creationId xmlns:a16="http://schemas.microsoft.com/office/drawing/2014/main" id="{808EB0BD-5298-4EF3-449C-C27FF3D92574}"/>
                </a:ext>
              </a:extLst>
            </p:cNvPr>
            <p:cNvSpPr>
              <a:spLocks/>
            </p:cNvSpPr>
            <p:nvPr/>
          </p:nvSpPr>
          <p:spPr bwMode="auto">
            <a:xfrm>
              <a:off x="4047" y="2338"/>
              <a:ext cx="1525" cy="298"/>
            </a:xfrm>
            <a:custGeom>
              <a:avLst/>
              <a:gdLst>
                <a:gd name="T0" fmla="*/ 0 w 1525"/>
                <a:gd name="T1" fmla="*/ 0 h 298"/>
                <a:gd name="T2" fmla="*/ 80 w 1525"/>
                <a:gd name="T3" fmla="*/ 53 h 298"/>
                <a:gd name="T4" fmla="*/ 1524 w 1525"/>
                <a:gd name="T5" fmla="*/ 297 h 298"/>
                <a:gd name="T6" fmla="*/ 1429 w 1525"/>
                <a:gd name="T7" fmla="*/ 242 h 298"/>
                <a:gd name="T8" fmla="*/ 0 w 1525"/>
                <a:gd name="T9" fmla="*/ 0 h 298"/>
              </a:gdLst>
              <a:ahLst/>
              <a:cxnLst>
                <a:cxn ang="0">
                  <a:pos x="T0" y="T1"/>
                </a:cxn>
                <a:cxn ang="0">
                  <a:pos x="T2" y="T3"/>
                </a:cxn>
                <a:cxn ang="0">
                  <a:pos x="T4" y="T5"/>
                </a:cxn>
                <a:cxn ang="0">
                  <a:pos x="T6" y="T7"/>
                </a:cxn>
                <a:cxn ang="0">
                  <a:pos x="T8" y="T9"/>
                </a:cxn>
              </a:cxnLst>
              <a:rect l="0" t="0" r="r" b="b"/>
              <a:pathLst>
                <a:path w="1525" h="298">
                  <a:moveTo>
                    <a:pt x="0" y="0"/>
                  </a:moveTo>
                  <a:lnTo>
                    <a:pt x="80" y="53"/>
                  </a:lnTo>
                  <a:lnTo>
                    <a:pt x="1524" y="297"/>
                  </a:lnTo>
                  <a:lnTo>
                    <a:pt x="1429" y="242"/>
                  </a:lnTo>
                  <a:lnTo>
                    <a:pt x="0" y="0"/>
                  </a:lnTo>
                </a:path>
              </a:pathLst>
            </a:custGeom>
            <a:grp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endParaRPr lang="en-US"/>
            </a:p>
          </p:txBody>
        </p:sp>
        <p:sp>
          <p:nvSpPr>
            <p:cNvPr id="42" name="Freeform 21">
              <a:extLst>
                <a:ext uri="{FF2B5EF4-FFF2-40B4-BE49-F238E27FC236}">
                  <a16:creationId xmlns:a16="http://schemas.microsoft.com/office/drawing/2014/main" id="{982F53B9-0D57-043E-BF0E-DD68BE90710E}"/>
                </a:ext>
              </a:extLst>
            </p:cNvPr>
            <p:cNvSpPr>
              <a:spLocks/>
            </p:cNvSpPr>
            <p:nvPr/>
          </p:nvSpPr>
          <p:spPr bwMode="auto">
            <a:xfrm>
              <a:off x="2708" y="2391"/>
              <a:ext cx="2864" cy="905"/>
            </a:xfrm>
            <a:custGeom>
              <a:avLst/>
              <a:gdLst>
                <a:gd name="T0" fmla="*/ 0 w 2864"/>
                <a:gd name="T1" fmla="*/ 251 h 905"/>
                <a:gd name="T2" fmla="*/ 0 w 2864"/>
                <a:gd name="T3" fmla="*/ 904 h 905"/>
                <a:gd name="T4" fmla="*/ 1427 w 2864"/>
                <a:gd name="T5" fmla="*/ 659 h 905"/>
                <a:gd name="T6" fmla="*/ 2863 w 2864"/>
                <a:gd name="T7" fmla="*/ 904 h 905"/>
                <a:gd name="T8" fmla="*/ 2863 w 2864"/>
                <a:gd name="T9" fmla="*/ 244 h 905"/>
                <a:gd name="T10" fmla="*/ 1419 w 2864"/>
                <a:gd name="T11" fmla="*/ 0 h 905"/>
                <a:gd name="T12" fmla="*/ 0 w 2864"/>
                <a:gd name="T13" fmla="*/ 251 h 905"/>
              </a:gdLst>
              <a:ahLst/>
              <a:cxnLst>
                <a:cxn ang="0">
                  <a:pos x="T0" y="T1"/>
                </a:cxn>
                <a:cxn ang="0">
                  <a:pos x="T2" y="T3"/>
                </a:cxn>
                <a:cxn ang="0">
                  <a:pos x="T4" y="T5"/>
                </a:cxn>
                <a:cxn ang="0">
                  <a:pos x="T6" y="T7"/>
                </a:cxn>
                <a:cxn ang="0">
                  <a:pos x="T8" y="T9"/>
                </a:cxn>
                <a:cxn ang="0">
                  <a:pos x="T10" y="T11"/>
                </a:cxn>
                <a:cxn ang="0">
                  <a:pos x="T12" y="T13"/>
                </a:cxn>
              </a:cxnLst>
              <a:rect l="0" t="0" r="r" b="b"/>
              <a:pathLst>
                <a:path w="2864" h="905">
                  <a:moveTo>
                    <a:pt x="0" y="251"/>
                  </a:moveTo>
                  <a:lnTo>
                    <a:pt x="0" y="904"/>
                  </a:lnTo>
                  <a:lnTo>
                    <a:pt x="1427" y="659"/>
                  </a:lnTo>
                  <a:lnTo>
                    <a:pt x="2863" y="904"/>
                  </a:lnTo>
                  <a:lnTo>
                    <a:pt x="2863" y="244"/>
                  </a:lnTo>
                  <a:lnTo>
                    <a:pt x="1419" y="0"/>
                  </a:lnTo>
                  <a:lnTo>
                    <a:pt x="0" y="251"/>
                  </a:lnTo>
                </a:path>
              </a:pathLst>
            </a:custGeom>
            <a:grp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endParaRPr lang="en-US" altLang="en-US" sz="2400" dirty="0">
                <a:latin typeface="Arial" panose="020B0604020202020204" pitchFamily="34" charset="0"/>
              </a:endParaRPr>
            </a:p>
            <a:p>
              <a:pPr algn="ctr"/>
              <a:r>
                <a:rPr lang="en-US" altLang="en-US" sz="2400" dirty="0">
                  <a:latin typeface="Arial" panose="020B0604020202020204" pitchFamily="34" charset="0"/>
                </a:rPr>
                <a:t>Bounded Rationality Model</a:t>
              </a:r>
              <a:endParaRPr lang="en-US" altLang="en-US" dirty="0"/>
            </a:p>
          </p:txBody>
        </p:sp>
      </p:grpSp>
    </p:spTree>
    <p:extLst>
      <p:ext uri="{BB962C8B-B14F-4D97-AF65-F5344CB8AC3E}">
        <p14:creationId xmlns:p14="http://schemas.microsoft.com/office/powerpoint/2010/main" val="659852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36739" y="1408985"/>
            <a:ext cx="6276357" cy="52911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buClr>
                <a:srgbClr val="FF0000"/>
              </a:buClr>
              <a:defRPr/>
            </a:pPr>
            <a:endParaRPr lang="en-US" sz="2000" b="1" dirty="0">
              <a:solidFill>
                <a:schemeClr val="tx1"/>
              </a:solidFill>
              <a:latin typeface="Times New Roman" pitchFamily="-10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3" name="Rectangle 3">
            <a:extLst>
              <a:ext uri="{FF2B5EF4-FFF2-40B4-BE49-F238E27FC236}">
                <a16:creationId xmlns:a16="http://schemas.microsoft.com/office/drawing/2014/main" id="{304B2AEB-21B3-9989-7ADF-D1631610C149}"/>
              </a:ext>
            </a:extLst>
          </p:cNvPr>
          <p:cNvSpPr txBox="1">
            <a:spLocks noChangeArrowheads="1"/>
          </p:cNvSpPr>
          <p:nvPr/>
        </p:nvSpPr>
        <p:spPr>
          <a:xfrm>
            <a:off x="1181646" y="1971475"/>
            <a:ext cx="9969830" cy="4114800"/>
          </a:xfrm>
          <a:prstGeom prst="rect">
            <a:avLst/>
          </a:prstGeom>
          <a:ln>
            <a:noFill/>
          </a:ln>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Clr>
                <a:srgbClr val="FF0000"/>
              </a:buClr>
              <a:buNone/>
            </a:pPr>
            <a:endParaRPr lang="en-US" sz="2800" b="1" dirty="0">
              <a:latin typeface="Times New Roman" pitchFamily="18" charset="0"/>
            </a:endParaRPr>
          </a:p>
        </p:txBody>
      </p:sp>
      <p:sp>
        <p:nvSpPr>
          <p:cNvPr id="6" name="Rectangle 5">
            <a:extLst>
              <a:ext uri="{FF2B5EF4-FFF2-40B4-BE49-F238E27FC236}">
                <a16:creationId xmlns:a16="http://schemas.microsoft.com/office/drawing/2014/main" id="{25744D25-D2F8-23A2-46B3-7ECBB8358A9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id="{2BD87646-68B5-ECB7-DA13-33256D31F66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extBox 10">
            <a:extLst>
              <a:ext uri="{FF2B5EF4-FFF2-40B4-BE49-F238E27FC236}">
                <a16:creationId xmlns:a16="http://schemas.microsoft.com/office/drawing/2014/main" id="{5886DE2E-F381-EAB7-4411-545E3429F784}"/>
              </a:ext>
            </a:extLst>
          </p:cNvPr>
          <p:cNvSpPr txBox="1"/>
          <p:nvPr/>
        </p:nvSpPr>
        <p:spPr>
          <a:xfrm>
            <a:off x="2045386" y="640824"/>
            <a:ext cx="8859008" cy="646331"/>
          </a:xfrm>
          <a:prstGeom prst="rect">
            <a:avLst/>
          </a:prstGeom>
          <a:noFill/>
        </p:spPr>
        <p:txBody>
          <a:bodyPr wrap="square">
            <a:spAutoFit/>
          </a:bodyPr>
          <a:lstStyle/>
          <a:p>
            <a:pPr algn="ctr"/>
            <a:r>
              <a:rPr lang="en-US" altLang="en-US" sz="3600" b="1" dirty="0">
                <a:solidFill>
                  <a:srgbClr val="C00000"/>
                </a:solidFill>
              </a:rPr>
              <a:t>Models of Decision-Making</a:t>
            </a:r>
            <a:endParaRPr lang="en-US" sz="1400" b="1" dirty="0">
              <a:solidFill>
                <a:srgbClr val="C00000"/>
              </a:solidFill>
            </a:endParaRPr>
          </a:p>
        </p:txBody>
      </p:sp>
      <p:sp>
        <p:nvSpPr>
          <p:cNvPr id="5" name="TextBox 4">
            <a:extLst>
              <a:ext uri="{FF2B5EF4-FFF2-40B4-BE49-F238E27FC236}">
                <a16:creationId xmlns:a16="http://schemas.microsoft.com/office/drawing/2014/main" id="{77BD9F8D-EAA5-17AC-06E1-F7BC80F654DE}"/>
              </a:ext>
            </a:extLst>
          </p:cNvPr>
          <p:cNvSpPr txBox="1"/>
          <p:nvPr/>
        </p:nvSpPr>
        <p:spPr>
          <a:xfrm>
            <a:off x="323183" y="1682488"/>
            <a:ext cx="6002696" cy="1569660"/>
          </a:xfrm>
          <a:prstGeom prst="rect">
            <a:avLst/>
          </a:prstGeom>
          <a:noFill/>
        </p:spPr>
        <p:txBody>
          <a:bodyPr wrap="square">
            <a:spAutoFit/>
          </a:bodyPr>
          <a:lstStyle/>
          <a:p>
            <a:pPr>
              <a:buFontTx/>
              <a:buNone/>
            </a:pPr>
            <a:r>
              <a:rPr lang="en-US" altLang="en-US" sz="2400" b="1" dirty="0">
                <a:solidFill>
                  <a:srgbClr val="C00000"/>
                </a:solidFill>
              </a:rPr>
              <a:t>Garbage Can Model </a:t>
            </a:r>
            <a:r>
              <a:rPr lang="en-US" altLang="en-US" sz="2400" dirty="0">
                <a:solidFill>
                  <a:srgbClr val="00FFFF"/>
                </a:solidFill>
              </a:rPr>
              <a:t>-  </a:t>
            </a:r>
            <a:r>
              <a:rPr lang="en-US" altLang="en-US" sz="2400" dirty="0">
                <a:solidFill>
                  <a:schemeClr val="tx1"/>
                </a:solidFill>
              </a:rPr>
              <a:t>a theory that contends</a:t>
            </a:r>
          </a:p>
          <a:p>
            <a:pPr>
              <a:buFontTx/>
              <a:buNone/>
            </a:pPr>
            <a:r>
              <a:rPr lang="en-US" altLang="en-US" sz="2400" dirty="0">
                <a:solidFill>
                  <a:schemeClr val="tx1"/>
                </a:solidFill>
              </a:rPr>
              <a:t>that decisions in organizations are random and unsystematic</a:t>
            </a:r>
          </a:p>
          <a:p>
            <a:pPr algn="just"/>
            <a:endParaRPr lang="en-US" altLang="en-US" sz="2400" dirty="0">
              <a:solidFill>
                <a:schemeClr val="tx1"/>
              </a:solidFill>
            </a:endParaRPr>
          </a:p>
        </p:txBody>
      </p:sp>
      <p:grpSp>
        <p:nvGrpSpPr>
          <p:cNvPr id="8" name="Group 7">
            <a:extLst>
              <a:ext uri="{FF2B5EF4-FFF2-40B4-BE49-F238E27FC236}">
                <a16:creationId xmlns:a16="http://schemas.microsoft.com/office/drawing/2014/main" id="{A9D395F6-3733-DD3A-53F2-91DBD6516E11}"/>
              </a:ext>
            </a:extLst>
          </p:cNvPr>
          <p:cNvGrpSpPr>
            <a:grpSpLocks/>
          </p:cNvGrpSpPr>
          <p:nvPr/>
        </p:nvGrpSpPr>
        <p:grpSpPr bwMode="auto">
          <a:xfrm>
            <a:off x="6703870" y="2044727"/>
            <a:ext cx="4703763" cy="1520826"/>
            <a:chOff x="2617" y="1584"/>
            <a:chExt cx="2963" cy="958"/>
          </a:xfrm>
          <a:solidFill>
            <a:schemeClr val="tx2">
              <a:lumMod val="40000"/>
              <a:lumOff val="60000"/>
            </a:schemeClr>
          </a:solidFill>
        </p:grpSpPr>
        <p:sp>
          <p:nvSpPr>
            <p:cNvPr id="10" name="Freeform 6">
              <a:extLst>
                <a:ext uri="{FF2B5EF4-FFF2-40B4-BE49-F238E27FC236}">
                  <a16:creationId xmlns:a16="http://schemas.microsoft.com/office/drawing/2014/main" id="{07E70714-2A8F-A930-0215-0D22189B4E94}"/>
                </a:ext>
              </a:extLst>
            </p:cNvPr>
            <p:cNvSpPr>
              <a:spLocks/>
            </p:cNvSpPr>
            <p:nvPr/>
          </p:nvSpPr>
          <p:spPr bwMode="auto">
            <a:xfrm>
              <a:off x="2617" y="1830"/>
              <a:ext cx="100" cy="712"/>
            </a:xfrm>
            <a:custGeom>
              <a:avLst/>
              <a:gdLst>
                <a:gd name="T0" fmla="*/ 99 w 100"/>
                <a:gd name="T1" fmla="*/ 59 h 712"/>
                <a:gd name="T2" fmla="*/ 99 w 100"/>
                <a:gd name="T3" fmla="*/ 711 h 712"/>
                <a:gd name="T4" fmla="*/ 0 w 100"/>
                <a:gd name="T5" fmla="*/ 649 h 712"/>
                <a:gd name="T6" fmla="*/ 0 w 100"/>
                <a:gd name="T7" fmla="*/ 0 h 712"/>
                <a:gd name="T8" fmla="*/ 99 w 100"/>
                <a:gd name="T9" fmla="*/ 59 h 712"/>
              </a:gdLst>
              <a:ahLst/>
              <a:cxnLst>
                <a:cxn ang="0">
                  <a:pos x="T0" y="T1"/>
                </a:cxn>
                <a:cxn ang="0">
                  <a:pos x="T2" y="T3"/>
                </a:cxn>
                <a:cxn ang="0">
                  <a:pos x="T4" y="T5"/>
                </a:cxn>
                <a:cxn ang="0">
                  <a:pos x="T6" y="T7"/>
                </a:cxn>
                <a:cxn ang="0">
                  <a:pos x="T8" y="T9"/>
                </a:cxn>
              </a:cxnLst>
              <a:rect l="0" t="0" r="r" b="b"/>
              <a:pathLst>
                <a:path w="100" h="712">
                  <a:moveTo>
                    <a:pt x="99" y="59"/>
                  </a:moveTo>
                  <a:lnTo>
                    <a:pt x="99" y="711"/>
                  </a:lnTo>
                  <a:lnTo>
                    <a:pt x="0" y="649"/>
                  </a:lnTo>
                  <a:lnTo>
                    <a:pt x="0" y="0"/>
                  </a:lnTo>
                  <a:lnTo>
                    <a:pt x="99" y="59"/>
                  </a:lnTo>
                </a:path>
              </a:pathLst>
            </a:custGeom>
            <a:grp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endParaRPr lang="en-US"/>
            </a:p>
          </p:txBody>
        </p:sp>
        <p:sp>
          <p:nvSpPr>
            <p:cNvPr id="14" name="Freeform 7">
              <a:extLst>
                <a:ext uri="{FF2B5EF4-FFF2-40B4-BE49-F238E27FC236}">
                  <a16:creationId xmlns:a16="http://schemas.microsoft.com/office/drawing/2014/main" id="{088476A3-DC80-5A2D-2AFB-3E7050996AE9}"/>
                </a:ext>
              </a:extLst>
            </p:cNvPr>
            <p:cNvSpPr>
              <a:spLocks/>
            </p:cNvSpPr>
            <p:nvPr/>
          </p:nvSpPr>
          <p:spPr bwMode="auto">
            <a:xfrm>
              <a:off x="2617" y="1585"/>
              <a:ext cx="1521" cy="305"/>
            </a:xfrm>
            <a:custGeom>
              <a:avLst/>
              <a:gdLst>
                <a:gd name="T0" fmla="*/ 0 w 1521"/>
                <a:gd name="T1" fmla="*/ 245 h 305"/>
                <a:gd name="T2" fmla="*/ 99 w 1521"/>
                <a:gd name="T3" fmla="*/ 304 h 305"/>
                <a:gd name="T4" fmla="*/ 1520 w 1521"/>
                <a:gd name="T5" fmla="*/ 53 h 305"/>
                <a:gd name="T6" fmla="*/ 1441 w 1521"/>
                <a:gd name="T7" fmla="*/ 0 h 305"/>
                <a:gd name="T8" fmla="*/ 0 w 1521"/>
                <a:gd name="T9" fmla="*/ 245 h 305"/>
              </a:gdLst>
              <a:ahLst/>
              <a:cxnLst>
                <a:cxn ang="0">
                  <a:pos x="T0" y="T1"/>
                </a:cxn>
                <a:cxn ang="0">
                  <a:pos x="T2" y="T3"/>
                </a:cxn>
                <a:cxn ang="0">
                  <a:pos x="T4" y="T5"/>
                </a:cxn>
                <a:cxn ang="0">
                  <a:pos x="T6" y="T7"/>
                </a:cxn>
                <a:cxn ang="0">
                  <a:pos x="T8" y="T9"/>
                </a:cxn>
              </a:cxnLst>
              <a:rect l="0" t="0" r="r" b="b"/>
              <a:pathLst>
                <a:path w="1521" h="305">
                  <a:moveTo>
                    <a:pt x="0" y="245"/>
                  </a:moveTo>
                  <a:lnTo>
                    <a:pt x="99" y="304"/>
                  </a:lnTo>
                  <a:lnTo>
                    <a:pt x="1520" y="53"/>
                  </a:lnTo>
                  <a:lnTo>
                    <a:pt x="1441" y="0"/>
                  </a:lnTo>
                  <a:lnTo>
                    <a:pt x="0" y="245"/>
                  </a:lnTo>
                </a:path>
              </a:pathLst>
            </a:custGeom>
            <a:grp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endParaRPr lang="en-US"/>
            </a:p>
          </p:txBody>
        </p:sp>
        <p:sp>
          <p:nvSpPr>
            <p:cNvPr id="16" name="Freeform 8">
              <a:extLst>
                <a:ext uri="{FF2B5EF4-FFF2-40B4-BE49-F238E27FC236}">
                  <a16:creationId xmlns:a16="http://schemas.microsoft.com/office/drawing/2014/main" id="{6F84B338-C2DB-F4BA-3678-A7ED428B35B0}"/>
                </a:ext>
              </a:extLst>
            </p:cNvPr>
            <p:cNvSpPr>
              <a:spLocks/>
            </p:cNvSpPr>
            <p:nvPr/>
          </p:nvSpPr>
          <p:spPr bwMode="auto">
            <a:xfrm>
              <a:off x="4055" y="1584"/>
              <a:ext cx="1525" cy="299"/>
            </a:xfrm>
            <a:custGeom>
              <a:avLst/>
              <a:gdLst>
                <a:gd name="T0" fmla="*/ 0 w 1525"/>
                <a:gd name="T1" fmla="*/ 0 h 299"/>
                <a:gd name="T2" fmla="*/ 80 w 1525"/>
                <a:gd name="T3" fmla="*/ 54 h 299"/>
                <a:gd name="T4" fmla="*/ 1524 w 1525"/>
                <a:gd name="T5" fmla="*/ 298 h 299"/>
                <a:gd name="T6" fmla="*/ 1429 w 1525"/>
                <a:gd name="T7" fmla="*/ 241 h 299"/>
                <a:gd name="T8" fmla="*/ 0 w 1525"/>
                <a:gd name="T9" fmla="*/ 0 h 299"/>
              </a:gdLst>
              <a:ahLst/>
              <a:cxnLst>
                <a:cxn ang="0">
                  <a:pos x="T0" y="T1"/>
                </a:cxn>
                <a:cxn ang="0">
                  <a:pos x="T2" y="T3"/>
                </a:cxn>
                <a:cxn ang="0">
                  <a:pos x="T4" y="T5"/>
                </a:cxn>
                <a:cxn ang="0">
                  <a:pos x="T6" y="T7"/>
                </a:cxn>
                <a:cxn ang="0">
                  <a:pos x="T8" y="T9"/>
                </a:cxn>
              </a:cxnLst>
              <a:rect l="0" t="0" r="r" b="b"/>
              <a:pathLst>
                <a:path w="1525" h="299">
                  <a:moveTo>
                    <a:pt x="0" y="0"/>
                  </a:moveTo>
                  <a:lnTo>
                    <a:pt x="80" y="54"/>
                  </a:lnTo>
                  <a:lnTo>
                    <a:pt x="1524" y="298"/>
                  </a:lnTo>
                  <a:lnTo>
                    <a:pt x="1429" y="241"/>
                  </a:lnTo>
                  <a:lnTo>
                    <a:pt x="0" y="0"/>
                  </a:lnTo>
                </a:path>
              </a:pathLst>
            </a:custGeom>
            <a:grp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endParaRPr lang="en-US"/>
            </a:p>
          </p:txBody>
        </p:sp>
        <p:sp>
          <p:nvSpPr>
            <p:cNvPr id="17" name="Freeform 9">
              <a:extLst>
                <a:ext uri="{FF2B5EF4-FFF2-40B4-BE49-F238E27FC236}">
                  <a16:creationId xmlns:a16="http://schemas.microsoft.com/office/drawing/2014/main" id="{316288D6-FBCC-4C00-E43F-4FBB858A662F}"/>
                </a:ext>
              </a:extLst>
            </p:cNvPr>
            <p:cNvSpPr>
              <a:spLocks/>
            </p:cNvSpPr>
            <p:nvPr/>
          </p:nvSpPr>
          <p:spPr bwMode="auto">
            <a:xfrm>
              <a:off x="2716" y="1638"/>
              <a:ext cx="2864" cy="904"/>
            </a:xfrm>
            <a:custGeom>
              <a:avLst/>
              <a:gdLst>
                <a:gd name="T0" fmla="*/ 0 w 2864"/>
                <a:gd name="T1" fmla="*/ 251 h 904"/>
                <a:gd name="T2" fmla="*/ 0 w 2864"/>
                <a:gd name="T3" fmla="*/ 903 h 904"/>
                <a:gd name="T4" fmla="*/ 1428 w 2864"/>
                <a:gd name="T5" fmla="*/ 658 h 904"/>
                <a:gd name="T6" fmla="*/ 2863 w 2864"/>
                <a:gd name="T7" fmla="*/ 903 h 904"/>
                <a:gd name="T8" fmla="*/ 2863 w 2864"/>
                <a:gd name="T9" fmla="*/ 244 h 904"/>
                <a:gd name="T10" fmla="*/ 1419 w 2864"/>
                <a:gd name="T11" fmla="*/ 0 h 904"/>
                <a:gd name="T12" fmla="*/ 0 w 2864"/>
                <a:gd name="T13" fmla="*/ 251 h 904"/>
              </a:gdLst>
              <a:ahLst/>
              <a:cxnLst>
                <a:cxn ang="0">
                  <a:pos x="T0" y="T1"/>
                </a:cxn>
                <a:cxn ang="0">
                  <a:pos x="T2" y="T3"/>
                </a:cxn>
                <a:cxn ang="0">
                  <a:pos x="T4" y="T5"/>
                </a:cxn>
                <a:cxn ang="0">
                  <a:pos x="T6" y="T7"/>
                </a:cxn>
                <a:cxn ang="0">
                  <a:pos x="T8" y="T9"/>
                </a:cxn>
                <a:cxn ang="0">
                  <a:pos x="T10" y="T11"/>
                </a:cxn>
                <a:cxn ang="0">
                  <a:pos x="T12" y="T13"/>
                </a:cxn>
              </a:cxnLst>
              <a:rect l="0" t="0" r="r" b="b"/>
              <a:pathLst>
                <a:path w="2864" h="904">
                  <a:moveTo>
                    <a:pt x="0" y="251"/>
                  </a:moveTo>
                  <a:lnTo>
                    <a:pt x="0" y="903"/>
                  </a:lnTo>
                  <a:lnTo>
                    <a:pt x="1428" y="658"/>
                  </a:lnTo>
                  <a:lnTo>
                    <a:pt x="2863" y="903"/>
                  </a:lnTo>
                  <a:lnTo>
                    <a:pt x="2863" y="244"/>
                  </a:lnTo>
                  <a:lnTo>
                    <a:pt x="1419" y="0"/>
                  </a:lnTo>
                  <a:lnTo>
                    <a:pt x="0" y="251"/>
                  </a:lnTo>
                </a:path>
              </a:pathLst>
            </a:custGeom>
            <a:grp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pPr algn="ctr"/>
              <a:endParaRPr lang="en-US" altLang="en-US" sz="2400" dirty="0">
                <a:latin typeface="Arial" panose="020B0604020202020204" pitchFamily="34" charset="0"/>
              </a:endParaRPr>
            </a:p>
            <a:p>
              <a:pPr algn="ctr"/>
              <a:r>
                <a:rPr lang="en-US" altLang="en-US" sz="2400" dirty="0">
                  <a:latin typeface="Arial" panose="020B0604020202020204" pitchFamily="34" charset="0"/>
                </a:rPr>
                <a:t>Rational  Model</a:t>
              </a:r>
              <a:endParaRPr lang="en-US" altLang="en-US" dirty="0"/>
            </a:p>
          </p:txBody>
        </p:sp>
      </p:grpSp>
      <p:grpSp>
        <p:nvGrpSpPr>
          <p:cNvPr id="19" name="Group 18">
            <a:extLst>
              <a:ext uri="{FF2B5EF4-FFF2-40B4-BE49-F238E27FC236}">
                <a16:creationId xmlns:a16="http://schemas.microsoft.com/office/drawing/2014/main" id="{A863D4B7-8B60-4A08-E0E4-6A3DD683CDAE}"/>
              </a:ext>
            </a:extLst>
          </p:cNvPr>
          <p:cNvGrpSpPr>
            <a:grpSpLocks/>
          </p:cNvGrpSpPr>
          <p:nvPr/>
        </p:nvGrpSpPr>
        <p:grpSpPr bwMode="auto">
          <a:xfrm>
            <a:off x="6691169" y="4427567"/>
            <a:ext cx="4703763" cy="1520826"/>
            <a:chOff x="2609" y="3085"/>
            <a:chExt cx="2963" cy="958"/>
          </a:xfrm>
          <a:solidFill>
            <a:schemeClr val="accent5">
              <a:lumMod val="60000"/>
              <a:lumOff val="40000"/>
            </a:schemeClr>
          </a:solidFill>
        </p:grpSpPr>
        <p:sp>
          <p:nvSpPr>
            <p:cNvPr id="21" name="Freeform 11">
              <a:extLst>
                <a:ext uri="{FF2B5EF4-FFF2-40B4-BE49-F238E27FC236}">
                  <a16:creationId xmlns:a16="http://schemas.microsoft.com/office/drawing/2014/main" id="{71536554-FD76-6E29-749F-B82539CA9C7D}"/>
                </a:ext>
              </a:extLst>
            </p:cNvPr>
            <p:cNvSpPr>
              <a:spLocks/>
            </p:cNvSpPr>
            <p:nvPr/>
          </p:nvSpPr>
          <p:spPr bwMode="auto">
            <a:xfrm>
              <a:off x="2609" y="3331"/>
              <a:ext cx="100" cy="712"/>
            </a:xfrm>
            <a:custGeom>
              <a:avLst/>
              <a:gdLst>
                <a:gd name="T0" fmla="*/ 99 w 100"/>
                <a:gd name="T1" fmla="*/ 59 h 712"/>
                <a:gd name="T2" fmla="*/ 99 w 100"/>
                <a:gd name="T3" fmla="*/ 711 h 712"/>
                <a:gd name="T4" fmla="*/ 0 w 100"/>
                <a:gd name="T5" fmla="*/ 648 h 712"/>
                <a:gd name="T6" fmla="*/ 0 w 100"/>
                <a:gd name="T7" fmla="*/ 0 h 712"/>
                <a:gd name="T8" fmla="*/ 99 w 100"/>
                <a:gd name="T9" fmla="*/ 59 h 712"/>
              </a:gdLst>
              <a:ahLst/>
              <a:cxnLst>
                <a:cxn ang="0">
                  <a:pos x="T0" y="T1"/>
                </a:cxn>
                <a:cxn ang="0">
                  <a:pos x="T2" y="T3"/>
                </a:cxn>
                <a:cxn ang="0">
                  <a:pos x="T4" y="T5"/>
                </a:cxn>
                <a:cxn ang="0">
                  <a:pos x="T6" y="T7"/>
                </a:cxn>
                <a:cxn ang="0">
                  <a:pos x="T8" y="T9"/>
                </a:cxn>
              </a:cxnLst>
              <a:rect l="0" t="0" r="r" b="b"/>
              <a:pathLst>
                <a:path w="100" h="712">
                  <a:moveTo>
                    <a:pt x="99" y="59"/>
                  </a:moveTo>
                  <a:lnTo>
                    <a:pt x="99" y="711"/>
                  </a:lnTo>
                  <a:lnTo>
                    <a:pt x="0" y="648"/>
                  </a:lnTo>
                  <a:lnTo>
                    <a:pt x="0" y="0"/>
                  </a:lnTo>
                  <a:lnTo>
                    <a:pt x="99" y="59"/>
                  </a:lnTo>
                </a:path>
              </a:pathLst>
            </a:custGeom>
            <a:grp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endParaRPr lang="en-US"/>
            </a:p>
          </p:txBody>
        </p:sp>
        <p:sp>
          <p:nvSpPr>
            <p:cNvPr id="22" name="Freeform 12">
              <a:extLst>
                <a:ext uri="{FF2B5EF4-FFF2-40B4-BE49-F238E27FC236}">
                  <a16:creationId xmlns:a16="http://schemas.microsoft.com/office/drawing/2014/main" id="{A45838FD-5431-15CE-3D25-8031AF4ACA41}"/>
                </a:ext>
              </a:extLst>
            </p:cNvPr>
            <p:cNvSpPr>
              <a:spLocks/>
            </p:cNvSpPr>
            <p:nvPr/>
          </p:nvSpPr>
          <p:spPr bwMode="auto">
            <a:xfrm>
              <a:off x="2609" y="3086"/>
              <a:ext cx="1520" cy="305"/>
            </a:xfrm>
            <a:custGeom>
              <a:avLst/>
              <a:gdLst>
                <a:gd name="T0" fmla="*/ 0 w 1520"/>
                <a:gd name="T1" fmla="*/ 245 h 305"/>
                <a:gd name="T2" fmla="*/ 99 w 1520"/>
                <a:gd name="T3" fmla="*/ 304 h 305"/>
                <a:gd name="T4" fmla="*/ 1519 w 1520"/>
                <a:gd name="T5" fmla="*/ 52 h 305"/>
                <a:gd name="T6" fmla="*/ 1441 w 1520"/>
                <a:gd name="T7" fmla="*/ 0 h 305"/>
                <a:gd name="T8" fmla="*/ 0 w 1520"/>
                <a:gd name="T9" fmla="*/ 245 h 305"/>
              </a:gdLst>
              <a:ahLst/>
              <a:cxnLst>
                <a:cxn ang="0">
                  <a:pos x="T0" y="T1"/>
                </a:cxn>
                <a:cxn ang="0">
                  <a:pos x="T2" y="T3"/>
                </a:cxn>
                <a:cxn ang="0">
                  <a:pos x="T4" y="T5"/>
                </a:cxn>
                <a:cxn ang="0">
                  <a:pos x="T6" y="T7"/>
                </a:cxn>
                <a:cxn ang="0">
                  <a:pos x="T8" y="T9"/>
                </a:cxn>
              </a:cxnLst>
              <a:rect l="0" t="0" r="r" b="b"/>
              <a:pathLst>
                <a:path w="1520" h="305">
                  <a:moveTo>
                    <a:pt x="0" y="245"/>
                  </a:moveTo>
                  <a:lnTo>
                    <a:pt x="99" y="304"/>
                  </a:lnTo>
                  <a:lnTo>
                    <a:pt x="1519" y="52"/>
                  </a:lnTo>
                  <a:lnTo>
                    <a:pt x="1441" y="0"/>
                  </a:lnTo>
                  <a:lnTo>
                    <a:pt x="0" y="245"/>
                  </a:lnTo>
                </a:path>
              </a:pathLst>
            </a:custGeom>
            <a:grp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endParaRPr lang="en-US"/>
            </a:p>
          </p:txBody>
        </p:sp>
        <p:sp>
          <p:nvSpPr>
            <p:cNvPr id="23" name="Freeform 13">
              <a:extLst>
                <a:ext uri="{FF2B5EF4-FFF2-40B4-BE49-F238E27FC236}">
                  <a16:creationId xmlns:a16="http://schemas.microsoft.com/office/drawing/2014/main" id="{801B4221-ACC1-B275-3301-F338B33E4BBF}"/>
                </a:ext>
              </a:extLst>
            </p:cNvPr>
            <p:cNvSpPr>
              <a:spLocks/>
            </p:cNvSpPr>
            <p:nvPr/>
          </p:nvSpPr>
          <p:spPr bwMode="auto">
            <a:xfrm>
              <a:off x="4047" y="3085"/>
              <a:ext cx="1525" cy="299"/>
            </a:xfrm>
            <a:custGeom>
              <a:avLst/>
              <a:gdLst>
                <a:gd name="T0" fmla="*/ 0 w 1525"/>
                <a:gd name="T1" fmla="*/ 0 h 299"/>
                <a:gd name="T2" fmla="*/ 80 w 1525"/>
                <a:gd name="T3" fmla="*/ 53 h 299"/>
                <a:gd name="T4" fmla="*/ 1524 w 1525"/>
                <a:gd name="T5" fmla="*/ 298 h 299"/>
                <a:gd name="T6" fmla="*/ 1429 w 1525"/>
                <a:gd name="T7" fmla="*/ 242 h 299"/>
                <a:gd name="T8" fmla="*/ 0 w 1525"/>
                <a:gd name="T9" fmla="*/ 0 h 299"/>
              </a:gdLst>
              <a:ahLst/>
              <a:cxnLst>
                <a:cxn ang="0">
                  <a:pos x="T0" y="T1"/>
                </a:cxn>
                <a:cxn ang="0">
                  <a:pos x="T2" y="T3"/>
                </a:cxn>
                <a:cxn ang="0">
                  <a:pos x="T4" y="T5"/>
                </a:cxn>
                <a:cxn ang="0">
                  <a:pos x="T6" y="T7"/>
                </a:cxn>
                <a:cxn ang="0">
                  <a:pos x="T8" y="T9"/>
                </a:cxn>
              </a:cxnLst>
              <a:rect l="0" t="0" r="r" b="b"/>
              <a:pathLst>
                <a:path w="1525" h="299">
                  <a:moveTo>
                    <a:pt x="0" y="0"/>
                  </a:moveTo>
                  <a:lnTo>
                    <a:pt x="80" y="53"/>
                  </a:lnTo>
                  <a:lnTo>
                    <a:pt x="1524" y="298"/>
                  </a:lnTo>
                  <a:lnTo>
                    <a:pt x="1429" y="242"/>
                  </a:lnTo>
                  <a:lnTo>
                    <a:pt x="0" y="0"/>
                  </a:lnTo>
                </a:path>
              </a:pathLst>
            </a:custGeom>
            <a:grp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endParaRPr lang="en-US"/>
            </a:p>
          </p:txBody>
        </p:sp>
        <p:sp>
          <p:nvSpPr>
            <p:cNvPr id="24" name="Freeform 14">
              <a:extLst>
                <a:ext uri="{FF2B5EF4-FFF2-40B4-BE49-F238E27FC236}">
                  <a16:creationId xmlns:a16="http://schemas.microsoft.com/office/drawing/2014/main" id="{5AF734EE-74AF-C7F2-56A9-5C7E1CC27D34}"/>
                </a:ext>
              </a:extLst>
            </p:cNvPr>
            <p:cNvSpPr>
              <a:spLocks/>
            </p:cNvSpPr>
            <p:nvPr/>
          </p:nvSpPr>
          <p:spPr bwMode="auto">
            <a:xfrm>
              <a:off x="2708" y="3138"/>
              <a:ext cx="2864" cy="905"/>
            </a:xfrm>
            <a:custGeom>
              <a:avLst/>
              <a:gdLst>
                <a:gd name="T0" fmla="*/ 0 w 2864"/>
                <a:gd name="T1" fmla="*/ 252 h 905"/>
                <a:gd name="T2" fmla="*/ 0 w 2864"/>
                <a:gd name="T3" fmla="*/ 904 h 905"/>
                <a:gd name="T4" fmla="*/ 2863 w 2864"/>
                <a:gd name="T5" fmla="*/ 904 h 905"/>
                <a:gd name="T6" fmla="*/ 2863 w 2864"/>
                <a:gd name="T7" fmla="*/ 245 h 905"/>
                <a:gd name="T8" fmla="*/ 1419 w 2864"/>
                <a:gd name="T9" fmla="*/ 0 h 905"/>
                <a:gd name="T10" fmla="*/ 0 w 2864"/>
                <a:gd name="T11" fmla="*/ 252 h 905"/>
              </a:gdLst>
              <a:ahLst/>
              <a:cxnLst>
                <a:cxn ang="0">
                  <a:pos x="T0" y="T1"/>
                </a:cxn>
                <a:cxn ang="0">
                  <a:pos x="T2" y="T3"/>
                </a:cxn>
                <a:cxn ang="0">
                  <a:pos x="T4" y="T5"/>
                </a:cxn>
                <a:cxn ang="0">
                  <a:pos x="T6" y="T7"/>
                </a:cxn>
                <a:cxn ang="0">
                  <a:pos x="T8" y="T9"/>
                </a:cxn>
                <a:cxn ang="0">
                  <a:pos x="T10" y="T11"/>
                </a:cxn>
              </a:cxnLst>
              <a:rect l="0" t="0" r="r" b="b"/>
              <a:pathLst>
                <a:path w="2864" h="905">
                  <a:moveTo>
                    <a:pt x="0" y="252"/>
                  </a:moveTo>
                  <a:lnTo>
                    <a:pt x="0" y="904"/>
                  </a:lnTo>
                  <a:lnTo>
                    <a:pt x="2863" y="904"/>
                  </a:lnTo>
                  <a:lnTo>
                    <a:pt x="2863" y="245"/>
                  </a:lnTo>
                  <a:lnTo>
                    <a:pt x="1419" y="0"/>
                  </a:lnTo>
                  <a:lnTo>
                    <a:pt x="0" y="252"/>
                  </a:lnTo>
                </a:path>
              </a:pathLst>
            </a:custGeom>
            <a:grp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pPr algn="ctr"/>
              <a:endParaRPr lang="en-US" altLang="en-US" sz="2400" dirty="0">
                <a:latin typeface="Arial" panose="020B0604020202020204" pitchFamily="34" charset="0"/>
              </a:endParaRPr>
            </a:p>
            <a:p>
              <a:pPr algn="ctr"/>
              <a:r>
                <a:rPr lang="en-US" altLang="en-US" sz="2400" dirty="0">
                  <a:latin typeface="Arial" panose="020B0604020202020204" pitchFamily="34" charset="0"/>
                </a:rPr>
                <a:t>Garbage Can Model</a:t>
              </a:r>
              <a:endParaRPr lang="en-US" altLang="en-US" dirty="0"/>
            </a:p>
          </p:txBody>
        </p:sp>
      </p:grpSp>
      <p:grpSp>
        <p:nvGrpSpPr>
          <p:cNvPr id="26" name="Group 25">
            <a:extLst>
              <a:ext uri="{FF2B5EF4-FFF2-40B4-BE49-F238E27FC236}">
                <a16:creationId xmlns:a16="http://schemas.microsoft.com/office/drawing/2014/main" id="{4914D50F-5C08-2CFD-E28E-348E0F4CC0CF}"/>
              </a:ext>
            </a:extLst>
          </p:cNvPr>
          <p:cNvGrpSpPr>
            <a:grpSpLocks/>
          </p:cNvGrpSpPr>
          <p:nvPr/>
        </p:nvGrpSpPr>
        <p:grpSpPr bwMode="auto">
          <a:xfrm>
            <a:off x="6691169" y="3241700"/>
            <a:ext cx="4703763" cy="1520825"/>
            <a:chOff x="2609" y="2338"/>
            <a:chExt cx="2963" cy="958"/>
          </a:xfrm>
          <a:solidFill>
            <a:schemeClr val="tx2">
              <a:lumMod val="40000"/>
              <a:lumOff val="60000"/>
            </a:schemeClr>
          </a:solidFill>
        </p:grpSpPr>
        <p:sp>
          <p:nvSpPr>
            <p:cNvPr id="27" name="Freeform 18">
              <a:extLst>
                <a:ext uri="{FF2B5EF4-FFF2-40B4-BE49-F238E27FC236}">
                  <a16:creationId xmlns:a16="http://schemas.microsoft.com/office/drawing/2014/main" id="{9E58B327-5AD3-78B9-51C1-0521F3F83BF2}"/>
                </a:ext>
              </a:extLst>
            </p:cNvPr>
            <p:cNvSpPr>
              <a:spLocks/>
            </p:cNvSpPr>
            <p:nvPr/>
          </p:nvSpPr>
          <p:spPr bwMode="auto">
            <a:xfrm>
              <a:off x="2609" y="2584"/>
              <a:ext cx="100" cy="712"/>
            </a:xfrm>
            <a:custGeom>
              <a:avLst/>
              <a:gdLst>
                <a:gd name="T0" fmla="*/ 99 w 100"/>
                <a:gd name="T1" fmla="*/ 58 h 712"/>
                <a:gd name="T2" fmla="*/ 99 w 100"/>
                <a:gd name="T3" fmla="*/ 711 h 712"/>
                <a:gd name="T4" fmla="*/ 0 w 100"/>
                <a:gd name="T5" fmla="*/ 648 h 712"/>
                <a:gd name="T6" fmla="*/ 0 w 100"/>
                <a:gd name="T7" fmla="*/ 0 h 712"/>
                <a:gd name="T8" fmla="*/ 99 w 100"/>
                <a:gd name="T9" fmla="*/ 58 h 712"/>
              </a:gdLst>
              <a:ahLst/>
              <a:cxnLst>
                <a:cxn ang="0">
                  <a:pos x="T0" y="T1"/>
                </a:cxn>
                <a:cxn ang="0">
                  <a:pos x="T2" y="T3"/>
                </a:cxn>
                <a:cxn ang="0">
                  <a:pos x="T4" y="T5"/>
                </a:cxn>
                <a:cxn ang="0">
                  <a:pos x="T6" y="T7"/>
                </a:cxn>
                <a:cxn ang="0">
                  <a:pos x="T8" y="T9"/>
                </a:cxn>
              </a:cxnLst>
              <a:rect l="0" t="0" r="r" b="b"/>
              <a:pathLst>
                <a:path w="100" h="712">
                  <a:moveTo>
                    <a:pt x="99" y="58"/>
                  </a:moveTo>
                  <a:lnTo>
                    <a:pt x="99" y="711"/>
                  </a:lnTo>
                  <a:lnTo>
                    <a:pt x="0" y="648"/>
                  </a:lnTo>
                  <a:lnTo>
                    <a:pt x="0" y="0"/>
                  </a:lnTo>
                  <a:lnTo>
                    <a:pt x="99" y="58"/>
                  </a:lnTo>
                </a:path>
              </a:pathLst>
            </a:custGeom>
            <a:grp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endParaRPr lang="en-US"/>
            </a:p>
          </p:txBody>
        </p:sp>
        <p:sp>
          <p:nvSpPr>
            <p:cNvPr id="28" name="Freeform 19">
              <a:extLst>
                <a:ext uri="{FF2B5EF4-FFF2-40B4-BE49-F238E27FC236}">
                  <a16:creationId xmlns:a16="http://schemas.microsoft.com/office/drawing/2014/main" id="{9427F731-3254-42DB-D036-F4B46CEDE42B}"/>
                </a:ext>
              </a:extLst>
            </p:cNvPr>
            <p:cNvSpPr>
              <a:spLocks/>
            </p:cNvSpPr>
            <p:nvPr/>
          </p:nvSpPr>
          <p:spPr bwMode="auto">
            <a:xfrm>
              <a:off x="2609" y="2339"/>
              <a:ext cx="1520" cy="304"/>
            </a:xfrm>
            <a:custGeom>
              <a:avLst/>
              <a:gdLst>
                <a:gd name="T0" fmla="*/ 0 w 1520"/>
                <a:gd name="T1" fmla="*/ 245 h 304"/>
                <a:gd name="T2" fmla="*/ 99 w 1520"/>
                <a:gd name="T3" fmla="*/ 303 h 304"/>
                <a:gd name="T4" fmla="*/ 1519 w 1520"/>
                <a:gd name="T5" fmla="*/ 52 h 304"/>
                <a:gd name="T6" fmla="*/ 1441 w 1520"/>
                <a:gd name="T7" fmla="*/ 0 h 304"/>
                <a:gd name="T8" fmla="*/ 0 w 1520"/>
                <a:gd name="T9" fmla="*/ 245 h 304"/>
              </a:gdLst>
              <a:ahLst/>
              <a:cxnLst>
                <a:cxn ang="0">
                  <a:pos x="T0" y="T1"/>
                </a:cxn>
                <a:cxn ang="0">
                  <a:pos x="T2" y="T3"/>
                </a:cxn>
                <a:cxn ang="0">
                  <a:pos x="T4" y="T5"/>
                </a:cxn>
                <a:cxn ang="0">
                  <a:pos x="T6" y="T7"/>
                </a:cxn>
                <a:cxn ang="0">
                  <a:pos x="T8" y="T9"/>
                </a:cxn>
              </a:cxnLst>
              <a:rect l="0" t="0" r="r" b="b"/>
              <a:pathLst>
                <a:path w="1520" h="304">
                  <a:moveTo>
                    <a:pt x="0" y="245"/>
                  </a:moveTo>
                  <a:lnTo>
                    <a:pt x="99" y="303"/>
                  </a:lnTo>
                  <a:lnTo>
                    <a:pt x="1519" y="52"/>
                  </a:lnTo>
                  <a:lnTo>
                    <a:pt x="1441" y="0"/>
                  </a:lnTo>
                  <a:lnTo>
                    <a:pt x="0" y="245"/>
                  </a:lnTo>
                </a:path>
              </a:pathLst>
            </a:custGeom>
            <a:grp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endParaRPr lang="en-US"/>
            </a:p>
          </p:txBody>
        </p:sp>
        <p:sp>
          <p:nvSpPr>
            <p:cNvPr id="29" name="Freeform 20">
              <a:extLst>
                <a:ext uri="{FF2B5EF4-FFF2-40B4-BE49-F238E27FC236}">
                  <a16:creationId xmlns:a16="http://schemas.microsoft.com/office/drawing/2014/main" id="{1752BC63-69F7-A304-ABA0-BB75BFD99B7D}"/>
                </a:ext>
              </a:extLst>
            </p:cNvPr>
            <p:cNvSpPr>
              <a:spLocks/>
            </p:cNvSpPr>
            <p:nvPr/>
          </p:nvSpPr>
          <p:spPr bwMode="auto">
            <a:xfrm>
              <a:off x="4047" y="2338"/>
              <a:ext cx="1525" cy="298"/>
            </a:xfrm>
            <a:custGeom>
              <a:avLst/>
              <a:gdLst>
                <a:gd name="T0" fmla="*/ 0 w 1525"/>
                <a:gd name="T1" fmla="*/ 0 h 298"/>
                <a:gd name="T2" fmla="*/ 80 w 1525"/>
                <a:gd name="T3" fmla="*/ 53 h 298"/>
                <a:gd name="T4" fmla="*/ 1524 w 1525"/>
                <a:gd name="T5" fmla="*/ 297 h 298"/>
                <a:gd name="T6" fmla="*/ 1429 w 1525"/>
                <a:gd name="T7" fmla="*/ 242 h 298"/>
                <a:gd name="T8" fmla="*/ 0 w 1525"/>
                <a:gd name="T9" fmla="*/ 0 h 298"/>
              </a:gdLst>
              <a:ahLst/>
              <a:cxnLst>
                <a:cxn ang="0">
                  <a:pos x="T0" y="T1"/>
                </a:cxn>
                <a:cxn ang="0">
                  <a:pos x="T2" y="T3"/>
                </a:cxn>
                <a:cxn ang="0">
                  <a:pos x="T4" y="T5"/>
                </a:cxn>
                <a:cxn ang="0">
                  <a:pos x="T6" y="T7"/>
                </a:cxn>
                <a:cxn ang="0">
                  <a:pos x="T8" y="T9"/>
                </a:cxn>
              </a:cxnLst>
              <a:rect l="0" t="0" r="r" b="b"/>
              <a:pathLst>
                <a:path w="1525" h="298">
                  <a:moveTo>
                    <a:pt x="0" y="0"/>
                  </a:moveTo>
                  <a:lnTo>
                    <a:pt x="80" y="53"/>
                  </a:lnTo>
                  <a:lnTo>
                    <a:pt x="1524" y="297"/>
                  </a:lnTo>
                  <a:lnTo>
                    <a:pt x="1429" y="242"/>
                  </a:lnTo>
                  <a:lnTo>
                    <a:pt x="0" y="0"/>
                  </a:lnTo>
                </a:path>
              </a:pathLst>
            </a:custGeom>
            <a:grp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endParaRPr lang="en-US"/>
            </a:p>
          </p:txBody>
        </p:sp>
        <p:sp>
          <p:nvSpPr>
            <p:cNvPr id="30" name="Freeform 21">
              <a:extLst>
                <a:ext uri="{FF2B5EF4-FFF2-40B4-BE49-F238E27FC236}">
                  <a16:creationId xmlns:a16="http://schemas.microsoft.com/office/drawing/2014/main" id="{A9476692-1B60-292F-D807-5E83F0EFCBD4}"/>
                </a:ext>
              </a:extLst>
            </p:cNvPr>
            <p:cNvSpPr>
              <a:spLocks/>
            </p:cNvSpPr>
            <p:nvPr/>
          </p:nvSpPr>
          <p:spPr bwMode="auto">
            <a:xfrm>
              <a:off x="2708" y="2391"/>
              <a:ext cx="2864" cy="905"/>
            </a:xfrm>
            <a:custGeom>
              <a:avLst/>
              <a:gdLst>
                <a:gd name="T0" fmla="*/ 0 w 2864"/>
                <a:gd name="T1" fmla="*/ 251 h 905"/>
                <a:gd name="T2" fmla="*/ 0 w 2864"/>
                <a:gd name="T3" fmla="*/ 904 h 905"/>
                <a:gd name="T4" fmla="*/ 1427 w 2864"/>
                <a:gd name="T5" fmla="*/ 659 h 905"/>
                <a:gd name="T6" fmla="*/ 2863 w 2864"/>
                <a:gd name="T7" fmla="*/ 904 h 905"/>
                <a:gd name="T8" fmla="*/ 2863 w 2864"/>
                <a:gd name="T9" fmla="*/ 244 h 905"/>
                <a:gd name="T10" fmla="*/ 1419 w 2864"/>
                <a:gd name="T11" fmla="*/ 0 h 905"/>
                <a:gd name="T12" fmla="*/ 0 w 2864"/>
                <a:gd name="T13" fmla="*/ 251 h 905"/>
              </a:gdLst>
              <a:ahLst/>
              <a:cxnLst>
                <a:cxn ang="0">
                  <a:pos x="T0" y="T1"/>
                </a:cxn>
                <a:cxn ang="0">
                  <a:pos x="T2" y="T3"/>
                </a:cxn>
                <a:cxn ang="0">
                  <a:pos x="T4" y="T5"/>
                </a:cxn>
                <a:cxn ang="0">
                  <a:pos x="T6" y="T7"/>
                </a:cxn>
                <a:cxn ang="0">
                  <a:pos x="T8" y="T9"/>
                </a:cxn>
                <a:cxn ang="0">
                  <a:pos x="T10" y="T11"/>
                </a:cxn>
                <a:cxn ang="0">
                  <a:pos x="T12" y="T13"/>
                </a:cxn>
              </a:cxnLst>
              <a:rect l="0" t="0" r="r" b="b"/>
              <a:pathLst>
                <a:path w="2864" h="905">
                  <a:moveTo>
                    <a:pt x="0" y="251"/>
                  </a:moveTo>
                  <a:lnTo>
                    <a:pt x="0" y="904"/>
                  </a:lnTo>
                  <a:lnTo>
                    <a:pt x="1427" y="659"/>
                  </a:lnTo>
                  <a:lnTo>
                    <a:pt x="2863" y="904"/>
                  </a:lnTo>
                  <a:lnTo>
                    <a:pt x="2863" y="244"/>
                  </a:lnTo>
                  <a:lnTo>
                    <a:pt x="1419" y="0"/>
                  </a:lnTo>
                  <a:lnTo>
                    <a:pt x="0" y="251"/>
                  </a:lnTo>
                </a:path>
              </a:pathLst>
            </a:custGeom>
            <a:grp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endParaRPr lang="en-US" altLang="en-US" sz="2400" dirty="0">
                <a:latin typeface="Arial" panose="020B0604020202020204" pitchFamily="34" charset="0"/>
              </a:endParaRPr>
            </a:p>
            <a:p>
              <a:pPr algn="ctr"/>
              <a:r>
                <a:rPr lang="en-US" altLang="en-US" sz="2400" dirty="0">
                  <a:latin typeface="Arial" panose="020B0604020202020204" pitchFamily="34" charset="0"/>
                </a:rPr>
                <a:t>Bounded Rationality Model</a:t>
              </a:r>
              <a:endParaRPr lang="en-US" altLang="en-US" dirty="0"/>
            </a:p>
          </p:txBody>
        </p:sp>
      </p:grpSp>
      <p:grpSp>
        <p:nvGrpSpPr>
          <p:cNvPr id="43" name="Group 42">
            <a:extLst>
              <a:ext uri="{FF2B5EF4-FFF2-40B4-BE49-F238E27FC236}">
                <a16:creationId xmlns:a16="http://schemas.microsoft.com/office/drawing/2014/main" id="{DE8993F0-D5AB-14E6-CC50-D17F31B07809}"/>
              </a:ext>
            </a:extLst>
          </p:cNvPr>
          <p:cNvGrpSpPr>
            <a:grpSpLocks/>
          </p:cNvGrpSpPr>
          <p:nvPr/>
        </p:nvGrpSpPr>
        <p:grpSpPr bwMode="auto">
          <a:xfrm>
            <a:off x="2267397" y="4340772"/>
            <a:ext cx="2446338" cy="2314274"/>
            <a:chOff x="3888" y="1872"/>
            <a:chExt cx="1541" cy="2278"/>
          </a:xfrm>
        </p:grpSpPr>
        <p:grpSp>
          <p:nvGrpSpPr>
            <p:cNvPr id="51" name="Group 50">
              <a:extLst>
                <a:ext uri="{FF2B5EF4-FFF2-40B4-BE49-F238E27FC236}">
                  <a16:creationId xmlns:a16="http://schemas.microsoft.com/office/drawing/2014/main" id="{ECCF4024-08BD-D09A-422C-D7E66CB5200B}"/>
                </a:ext>
              </a:extLst>
            </p:cNvPr>
            <p:cNvGrpSpPr>
              <a:grpSpLocks/>
            </p:cNvGrpSpPr>
            <p:nvPr/>
          </p:nvGrpSpPr>
          <p:grpSpPr bwMode="auto">
            <a:xfrm>
              <a:off x="3888" y="1872"/>
              <a:ext cx="1541" cy="2278"/>
              <a:chOff x="3888" y="1872"/>
              <a:chExt cx="1541" cy="2278"/>
            </a:xfrm>
          </p:grpSpPr>
          <p:sp>
            <p:nvSpPr>
              <p:cNvPr id="73" name="Freeform 10">
                <a:extLst>
                  <a:ext uri="{FF2B5EF4-FFF2-40B4-BE49-F238E27FC236}">
                    <a16:creationId xmlns:a16="http://schemas.microsoft.com/office/drawing/2014/main" id="{13F9D316-5EAB-E0CB-0236-0277F6452C71}"/>
                  </a:ext>
                </a:extLst>
              </p:cNvPr>
              <p:cNvSpPr>
                <a:spLocks/>
              </p:cNvSpPr>
              <p:nvPr/>
            </p:nvSpPr>
            <p:spPr bwMode="auto">
              <a:xfrm>
                <a:off x="3888" y="3888"/>
                <a:ext cx="1541" cy="262"/>
              </a:xfrm>
              <a:custGeom>
                <a:avLst/>
                <a:gdLst>
                  <a:gd name="T0" fmla="*/ 1 w 1541"/>
                  <a:gd name="T1" fmla="*/ 77 h 262"/>
                  <a:gd name="T2" fmla="*/ 15 w 1541"/>
                  <a:gd name="T3" fmla="*/ 103 h 262"/>
                  <a:gd name="T4" fmla="*/ 36 w 1541"/>
                  <a:gd name="T5" fmla="*/ 124 h 262"/>
                  <a:gd name="T6" fmla="*/ 63 w 1541"/>
                  <a:gd name="T7" fmla="*/ 144 h 262"/>
                  <a:gd name="T8" fmla="*/ 92 w 1541"/>
                  <a:gd name="T9" fmla="*/ 160 h 262"/>
                  <a:gd name="T10" fmla="*/ 125 w 1541"/>
                  <a:gd name="T11" fmla="*/ 173 h 262"/>
                  <a:gd name="T12" fmla="*/ 166 w 1541"/>
                  <a:gd name="T13" fmla="*/ 188 h 262"/>
                  <a:gd name="T14" fmla="*/ 209 w 1541"/>
                  <a:gd name="T15" fmla="*/ 201 h 262"/>
                  <a:gd name="T16" fmla="*/ 253 w 1541"/>
                  <a:gd name="T17" fmla="*/ 211 h 262"/>
                  <a:gd name="T18" fmla="*/ 305 w 1541"/>
                  <a:gd name="T19" fmla="*/ 222 h 262"/>
                  <a:gd name="T20" fmla="*/ 370 w 1541"/>
                  <a:gd name="T21" fmla="*/ 233 h 262"/>
                  <a:gd name="T22" fmla="*/ 424 w 1541"/>
                  <a:gd name="T23" fmla="*/ 240 h 262"/>
                  <a:gd name="T24" fmla="*/ 515 w 1541"/>
                  <a:gd name="T25" fmla="*/ 250 h 262"/>
                  <a:gd name="T26" fmla="*/ 603 w 1541"/>
                  <a:gd name="T27" fmla="*/ 256 h 262"/>
                  <a:gd name="T28" fmla="*/ 680 w 1541"/>
                  <a:gd name="T29" fmla="*/ 260 h 262"/>
                  <a:gd name="T30" fmla="*/ 748 w 1541"/>
                  <a:gd name="T31" fmla="*/ 261 h 262"/>
                  <a:gd name="T32" fmla="*/ 795 w 1541"/>
                  <a:gd name="T33" fmla="*/ 261 h 262"/>
                  <a:gd name="T34" fmla="*/ 856 w 1541"/>
                  <a:gd name="T35" fmla="*/ 260 h 262"/>
                  <a:gd name="T36" fmla="*/ 950 w 1541"/>
                  <a:gd name="T37" fmla="*/ 257 h 262"/>
                  <a:gd name="T38" fmla="*/ 1017 w 1541"/>
                  <a:gd name="T39" fmla="*/ 252 h 262"/>
                  <a:gd name="T40" fmla="*/ 1085 w 1541"/>
                  <a:gd name="T41" fmla="*/ 244 h 262"/>
                  <a:gd name="T42" fmla="*/ 1168 w 1541"/>
                  <a:gd name="T43" fmla="*/ 233 h 262"/>
                  <a:gd name="T44" fmla="*/ 1231 w 1541"/>
                  <a:gd name="T45" fmla="*/ 223 h 262"/>
                  <a:gd name="T46" fmla="*/ 1286 w 1541"/>
                  <a:gd name="T47" fmla="*/ 212 h 262"/>
                  <a:gd name="T48" fmla="*/ 1350 w 1541"/>
                  <a:gd name="T49" fmla="*/ 196 h 262"/>
                  <a:gd name="T50" fmla="*/ 1414 w 1541"/>
                  <a:gd name="T51" fmla="*/ 174 h 262"/>
                  <a:gd name="T52" fmla="*/ 1460 w 1541"/>
                  <a:gd name="T53" fmla="*/ 154 h 262"/>
                  <a:gd name="T54" fmla="*/ 1494 w 1541"/>
                  <a:gd name="T55" fmla="*/ 135 h 262"/>
                  <a:gd name="T56" fmla="*/ 1518 w 1541"/>
                  <a:gd name="T57" fmla="*/ 113 h 262"/>
                  <a:gd name="T58" fmla="*/ 1534 w 1541"/>
                  <a:gd name="T59" fmla="*/ 91 h 262"/>
                  <a:gd name="T60" fmla="*/ 1540 w 1541"/>
                  <a:gd name="T61" fmla="*/ 73 h 262"/>
                  <a:gd name="T62" fmla="*/ 0 w 1541"/>
                  <a:gd name="T63" fmla="*/ 0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541" h="262">
                    <a:moveTo>
                      <a:pt x="0" y="0"/>
                    </a:moveTo>
                    <a:lnTo>
                      <a:pt x="1" y="77"/>
                    </a:lnTo>
                    <a:lnTo>
                      <a:pt x="6" y="91"/>
                    </a:lnTo>
                    <a:lnTo>
                      <a:pt x="15" y="103"/>
                    </a:lnTo>
                    <a:lnTo>
                      <a:pt x="24" y="114"/>
                    </a:lnTo>
                    <a:lnTo>
                      <a:pt x="36" y="124"/>
                    </a:lnTo>
                    <a:lnTo>
                      <a:pt x="51" y="136"/>
                    </a:lnTo>
                    <a:lnTo>
                      <a:pt x="63" y="144"/>
                    </a:lnTo>
                    <a:lnTo>
                      <a:pt x="76" y="151"/>
                    </a:lnTo>
                    <a:lnTo>
                      <a:pt x="92" y="160"/>
                    </a:lnTo>
                    <a:lnTo>
                      <a:pt x="106" y="167"/>
                    </a:lnTo>
                    <a:lnTo>
                      <a:pt x="125" y="173"/>
                    </a:lnTo>
                    <a:lnTo>
                      <a:pt x="143" y="180"/>
                    </a:lnTo>
                    <a:lnTo>
                      <a:pt x="166" y="188"/>
                    </a:lnTo>
                    <a:lnTo>
                      <a:pt x="189" y="195"/>
                    </a:lnTo>
                    <a:lnTo>
                      <a:pt x="209" y="201"/>
                    </a:lnTo>
                    <a:lnTo>
                      <a:pt x="232" y="207"/>
                    </a:lnTo>
                    <a:lnTo>
                      <a:pt x="253" y="211"/>
                    </a:lnTo>
                    <a:lnTo>
                      <a:pt x="276" y="216"/>
                    </a:lnTo>
                    <a:lnTo>
                      <a:pt x="305" y="222"/>
                    </a:lnTo>
                    <a:lnTo>
                      <a:pt x="339" y="228"/>
                    </a:lnTo>
                    <a:lnTo>
                      <a:pt x="370" y="233"/>
                    </a:lnTo>
                    <a:lnTo>
                      <a:pt x="399" y="237"/>
                    </a:lnTo>
                    <a:lnTo>
                      <a:pt x="424" y="240"/>
                    </a:lnTo>
                    <a:lnTo>
                      <a:pt x="466" y="246"/>
                    </a:lnTo>
                    <a:lnTo>
                      <a:pt x="515" y="250"/>
                    </a:lnTo>
                    <a:lnTo>
                      <a:pt x="558" y="253"/>
                    </a:lnTo>
                    <a:lnTo>
                      <a:pt x="603" y="256"/>
                    </a:lnTo>
                    <a:lnTo>
                      <a:pt x="645" y="258"/>
                    </a:lnTo>
                    <a:lnTo>
                      <a:pt x="680" y="260"/>
                    </a:lnTo>
                    <a:lnTo>
                      <a:pt x="719" y="261"/>
                    </a:lnTo>
                    <a:lnTo>
                      <a:pt x="748" y="261"/>
                    </a:lnTo>
                    <a:lnTo>
                      <a:pt x="771" y="261"/>
                    </a:lnTo>
                    <a:lnTo>
                      <a:pt x="795" y="261"/>
                    </a:lnTo>
                    <a:lnTo>
                      <a:pt x="820" y="261"/>
                    </a:lnTo>
                    <a:lnTo>
                      <a:pt x="856" y="260"/>
                    </a:lnTo>
                    <a:lnTo>
                      <a:pt x="907" y="258"/>
                    </a:lnTo>
                    <a:lnTo>
                      <a:pt x="950" y="257"/>
                    </a:lnTo>
                    <a:lnTo>
                      <a:pt x="984" y="255"/>
                    </a:lnTo>
                    <a:lnTo>
                      <a:pt x="1017" y="252"/>
                    </a:lnTo>
                    <a:lnTo>
                      <a:pt x="1049" y="248"/>
                    </a:lnTo>
                    <a:lnTo>
                      <a:pt x="1085" y="244"/>
                    </a:lnTo>
                    <a:lnTo>
                      <a:pt x="1125" y="240"/>
                    </a:lnTo>
                    <a:lnTo>
                      <a:pt x="1168" y="233"/>
                    </a:lnTo>
                    <a:lnTo>
                      <a:pt x="1202" y="228"/>
                    </a:lnTo>
                    <a:lnTo>
                      <a:pt x="1231" y="223"/>
                    </a:lnTo>
                    <a:lnTo>
                      <a:pt x="1258" y="218"/>
                    </a:lnTo>
                    <a:lnTo>
                      <a:pt x="1286" y="212"/>
                    </a:lnTo>
                    <a:lnTo>
                      <a:pt x="1316" y="205"/>
                    </a:lnTo>
                    <a:lnTo>
                      <a:pt x="1350" y="196"/>
                    </a:lnTo>
                    <a:lnTo>
                      <a:pt x="1382" y="186"/>
                    </a:lnTo>
                    <a:lnTo>
                      <a:pt x="1414" y="174"/>
                    </a:lnTo>
                    <a:lnTo>
                      <a:pt x="1437" y="165"/>
                    </a:lnTo>
                    <a:lnTo>
                      <a:pt x="1460" y="154"/>
                    </a:lnTo>
                    <a:lnTo>
                      <a:pt x="1477" y="145"/>
                    </a:lnTo>
                    <a:lnTo>
                      <a:pt x="1494" y="135"/>
                    </a:lnTo>
                    <a:lnTo>
                      <a:pt x="1507" y="124"/>
                    </a:lnTo>
                    <a:lnTo>
                      <a:pt x="1518" y="113"/>
                    </a:lnTo>
                    <a:lnTo>
                      <a:pt x="1529" y="100"/>
                    </a:lnTo>
                    <a:lnTo>
                      <a:pt x="1534" y="91"/>
                    </a:lnTo>
                    <a:lnTo>
                      <a:pt x="1538" y="82"/>
                    </a:lnTo>
                    <a:lnTo>
                      <a:pt x="1540" y="73"/>
                    </a:lnTo>
                    <a:lnTo>
                      <a:pt x="1536" y="0"/>
                    </a:lnTo>
                    <a:lnTo>
                      <a:pt x="0" y="0"/>
                    </a:lnTo>
                  </a:path>
                </a:pathLst>
              </a:custGeom>
              <a:solidFill>
                <a:srgbClr val="808080"/>
              </a:solidFill>
              <a:ln w="12700" cap="rnd" cmpd="sng">
                <a:solidFill>
                  <a:srgbClr val="40404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endParaRPr lang="en-US"/>
              </a:p>
            </p:txBody>
          </p:sp>
          <p:sp>
            <p:nvSpPr>
              <p:cNvPr id="74" name="Freeform 11">
                <a:extLst>
                  <a:ext uri="{FF2B5EF4-FFF2-40B4-BE49-F238E27FC236}">
                    <a16:creationId xmlns:a16="http://schemas.microsoft.com/office/drawing/2014/main" id="{116A8CA8-D061-DA5B-C383-E739AB7878E7}"/>
                  </a:ext>
                </a:extLst>
              </p:cNvPr>
              <p:cNvSpPr>
                <a:spLocks/>
              </p:cNvSpPr>
              <p:nvPr/>
            </p:nvSpPr>
            <p:spPr bwMode="auto">
              <a:xfrm>
                <a:off x="3888" y="2033"/>
                <a:ext cx="1541" cy="2068"/>
              </a:xfrm>
              <a:custGeom>
                <a:avLst/>
                <a:gdLst>
                  <a:gd name="T0" fmla="*/ 1 w 1541"/>
                  <a:gd name="T1" fmla="*/ 1883 h 2068"/>
                  <a:gd name="T2" fmla="*/ 15 w 1541"/>
                  <a:gd name="T3" fmla="*/ 1909 h 2068"/>
                  <a:gd name="T4" fmla="*/ 36 w 1541"/>
                  <a:gd name="T5" fmla="*/ 1930 h 2068"/>
                  <a:gd name="T6" fmla="*/ 63 w 1541"/>
                  <a:gd name="T7" fmla="*/ 1950 h 2068"/>
                  <a:gd name="T8" fmla="*/ 92 w 1541"/>
                  <a:gd name="T9" fmla="*/ 1966 h 2068"/>
                  <a:gd name="T10" fmla="*/ 125 w 1541"/>
                  <a:gd name="T11" fmla="*/ 1979 h 2068"/>
                  <a:gd name="T12" fmla="*/ 166 w 1541"/>
                  <a:gd name="T13" fmla="*/ 1994 h 2068"/>
                  <a:gd name="T14" fmla="*/ 209 w 1541"/>
                  <a:gd name="T15" fmla="*/ 2007 h 2068"/>
                  <a:gd name="T16" fmla="*/ 253 w 1541"/>
                  <a:gd name="T17" fmla="*/ 2017 h 2068"/>
                  <a:gd name="T18" fmla="*/ 305 w 1541"/>
                  <a:gd name="T19" fmla="*/ 2028 h 2068"/>
                  <a:gd name="T20" fmla="*/ 370 w 1541"/>
                  <a:gd name="T21" fmla="*/ 2039 h 2068"/>
                  <a:gd name="T22" fmla="*/ 424 w 1541"/>
                  <a:gd name="T23" fmla="*/ 2046 h 2068"/>
                  <a:gd name="T24" fmla="*/ 515 w 1541"/>
                  <a:gd name="T25" fmla="*/ 2056 h 2068"/>
                  <a:gd name="T26" fmla="*/ 603 w 1541"/>
                  <a:gd name="T27" fmla="*/ 2062 h 2068"/>
                  <a:gd name="T28" fmla="*/ 680 w 1541"/>
                  <a:gd name="T29" fmla="*/ 2066 h 2068"/>
                  <a:gd name="T30" fmla="*/ 748 w 1541"/>
                  <a:gd name="T31" fmla="*/ 2067 h 2068"/>
                  <a:gd name="T32" fmla="*/ 795 w 1541"/>
                  <a:gd name="T33" fmla="*/ 2067 h 2068"/>
                  <a:gd name="T34" fmla="*/ 856 w 1541"/>
                  <a:gd name="T35" fmla="*/ 2066 h 2068"/>
                  <a:gd name="T36" fmla="*/ 950 w 1541"/>
                  <a:gd name="T37" fmla="*/ 2063 h 2068"/>
                  <a:gd name="T38" fmla="*/ 1017 w 1541"/>
                  <a:gd name="T39" fmla="*/ 2058 h 2068"/>
                  <a:gd name="T40" fmla="*/ 1085 w 1541"/>
                  <a:gd name="T41" fmla="*/ 2050 h 2068"/>
                  <a:gd name="T42" fmla="*/ 1168 w 1541"/>
                  <a:gd name="T43" fmla="*/ 2039 h 2068"/>
                  <a:gd name="T44" fmla="*/ 1231 w 1541"/>
                  <a:gd name="T45" fmla="*/ 2029 h 2068"/>
                  <a:gd name="T46" fmla="*/ 1286 w 1541"/>
                  <a:gd name="T47" fmla="*/ 2018 h 2068"/>
                  <a:gd name="T48" fmla="*/ 1350 w 1541"/>
                  <a:gd name="T49" fmla="*/ 2002 h 2068"/>
                  <a:gd name="T50" fmla="*/ 1414 w 1541"/>
                  <a:gd name="T51" fmla="*/ 1980 h 2068"/>
                  <a:gd name="T52" fmla="*/ 1460 w 1541"/>
                  <a:gd name="T53" fmla="*/ 1960 h 2068"/>
                  <a:gd name="T54" fmla="*/ 1494 w 1541"/>
                  <a:gd name="T55" fmla="*/ 1941 h 2068"/>
                  <a:gd name="T56" fmla="*/ 1518 w 1541"/>
                  <a:gd name="T57" fmla="*/ 1919 h 2068"/>
                  <a:gd name="T58" fmla="*/ 1534 w 1541"/>
                  <a:gd name="T59" fmla="*/ 1897 h 2068"/>
                  <a:gd name="T60" fmla="*/ 1540 w 1541"/>
                  <a:gd name="T61" fmla="*/ 1879 h 2068"/>
                  <a:gd name="T62" fmla="*/ 0 w 1541"/>
                  <a:gd name="T63" fmla="*/ 0 h 20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541" h="2068">
                    <a:moveTo>
                      <a:pt x="0" y="0"/>
                    </a:moveTo>
                    <a:lnTo>
                      <a:pt x="1" y="1883"/>
                    </a:lnTo>
                    <a:lnTo>
                      <a:pt x="6" y="1897"/>
                    </a:lnTo>
                    <a:lnTo>
                      <a:pt x="15" y="1909"/>
                    </a:lnTo>
                    <a:lnTo>
                      <a:pt x="24" y="1920"/>
                    </a:lnTo>
                    <a:lnTo>
                      <a:pt x="36" y="1930"/>
                    </a:lnTo>
                    <a:lnTo>
                      <a:pt x="51" y="1942"/>
                    </a:lnTo>
                    <a:lnTo>
                      <a:pt x="63" y="1950"/>
                    </a:lnTo>
                    <a:lnTo>
                      <a:pt x="76" y="1957"/>
                    </a:lnTo>
                    <a:lnTo>
                      <a:pt x="92" y="1966"/>
                    </a:lnTo>
                    <a:lnTo>
                      <a:pt x="106" y="1973"/>
                    </a:lnTo>
                    <a:lnTo>
                      <a:pt x="125" y="1979"/>
                    </a:lnTo>
                    <a:lnTo>
                      <a:pt x="143" y="1986"/>
                    </a:lnTo>
                    <a:lnTo>
                      <a:pt x="166" y="1994"/>
                    </a:lnTo>
                    <a:lnTo>
                      <a:pt x="189" y="2001"/>
                    </a:lnTo>
                    <a:lnTo>
                      <a:pt x="209" y="2007"/>
                    </a:lnTo>
                    <a:lnTo>
                      <a:pt x="232" y="2013"/>
                    </a:lnTo>
                    <a:lnTo>
                      <a:pt x="253" y="2017"/>
                    </a:lnTo>
                    <a:lnTo>
                      <a:pt x="276" y="2022"/>
                    </a:lnTo>
                    <a:lnTo>
                      <a:pt x="305" y="2028"/>
                    </a:lnTo>
                    <a:lnTo>
                      <a:pt x="339" y="2034"/>
                    </a:lnTo>
                    <a:lnTo>
                      <a:pt x="370" y="2039"/>
                    </a:lnTo>
                    <a:lnTo>
                      <a:pt x="399" y="2043"/>
                    </a:lnTo>
                    <a:lnTo>
                      <a:pt x="424" y="2046"/>
                    </a:lnTo>
                    <a:lnTo>
                      <a:pt x="466" y="2052"/>
                    </a:lnTo>
                    <a:lnTo>
                      <a:pt x="515" y="2056"/>
                    </a:lnTo>
                    <a:lnTo>
                      <a:pt x="558" y="2059"/>
                    </a:lnTo>
                    <a:lnTo>
                      <a:pt x="603" y="2062"/>
                    </a:lnTo>
                    <a:lnTo>
                      <a:pt x="645" y="2064"/>
                    </a:lnTo>
                    <a:lnTo>
                      <a:pt x="680" y="2066"/>
                    </a:lnTo>
                    <a:lnTo>
                      <a:pt x="719" y="2067"/>
                    </a:lnTo>
                    <a:lnTo>
                      <a:pt x="748" y="2067"/>
                    </a:lnTo>
                    <a:lnTo>
                      <a:pt x="771" y="2067"/>
                    </a:lnTo>
                    <a:lnTo>
                      <a:pt x="795" y="2067"/>
                    </a:lnTo>
                    <a:lnTo>
                      <a:pt x="820" y="2067"/>
                    </a:lnTo>
                    <a:lnTo>
                      <a:pt x="856" y="2066"/>
                    </a:lnTo>
                    <a:lnTo>
                      <a:pt x="907" y="2064"/>
                    </a:lnTo>
                    <a:lnTo>
                      <a:pt x="950" y="2063"/>
                    </a:lnTo>
                    <a:lnTo>
                      <a:pt x="984" y="2061"/>
                    </a:lnTo>
                    <a:lnTo>
                      <a:pt x="1017" y="2058"/>
                    </a:lnTo>
                    <a:lnTo>
                      <a:pt x="1049" y="2054"/>
                    </a:lnTo>
                    <a:lnTo>
                      <a:pt x="1085" y="2050"/>
                    </a:lnTo>
                    <a:lnTo>
                      <a:pt x="1125" y="2046"/>
                    </a:lnTo>
                    <a:lnTo>
                      <a:pt x="1168" y="2039"/>
                    </a:lnTo>
                    <a:lnTo>
                      <a:pt x="1202" y="2034"/>
                    </a:lnTo>
                    <a:lnTo>
                      <a:pt x="1231" y="2029"/>
                    </a:lnTo>
                    <a:lnTo>
                      <a:pt x="1258" y="2024"/>
                    </a:lnTo>
                    <a:lnTo>
                      <a:pt x="1286" y="2018"/>
                    </a:lnTo>
                    <a:lnTo>
                      <a:pt x="1316" y="2011"/>
                    </a:lnTo>
                    <a:lnTo>
                      <a:pt x="1350" y="2002"/>
                    </a:lnTo>
                    <a:lnTo>
                      <a:pt x="1382" y="1992"/>
                    </a:lnTo>
                    <a:lnTo>
                      <a:pt x="1414" y="1980"/>
                    </a:lnTo>
                    <a:lnTo>
                      <a:pt x="1437" y="1971"/>
                    </a:lnTo>
                    <a:lnTo>
                      <a:pt x="1460" y="1960"/>
                    </a:lnTo>
                    <a:lnTo>
                      <a:pt x="1477" y="1951"/>
                    </a:lnTo>
                    <a:lnTo>
                      <a:pt x="1494" y="1941"/>
                    </a:lnTo>
                    <a:lnTo>
                      <a:pt x="1507" y="1930"/>
                    </a:lnTo>
                    <a:lnTo>
                      <a:pt x="1518" y="1919"/>
                    </a:lnTo>
                    <a:lnTo>
                      <a:pt x="1529" y="1906"/>
                    </a:lnTo>
                    <a:lnTo>
                      <a:pt x="1534" y="1897"/>
                    </a:lnTo>
                    <a:lnTo>
                      <a:pt x="1538" y="1888"/>
                    </a:lnTo>
                    <a:lnTo>
                      <a:pt x="1540" y="1879"/>
                    </a:lnTo>
                    <a:lnTo>
                      <a:pt x="1536" y="0"/>
                    </a:lnTo>
                    <a:lnTo>
                      <a:pt x="0" y="0"/>
                    </a:lnTo>
                  </a:path>
                </a:pathLst>
              </a:custGeom>
              <a:solidFill>
                <a:srgbClr val="A0A0A0"/>
              </a:solidFill>
              <a:ln w="12700" cap="rnd" cmpd="sng">
                <a:solidFill>
                  <a:srgbClr val="40404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endParaRPr lang="en-US"/>
              </a:p>
            </p:txBody>
          </p:sp>
          <p:grpSp>
            <p:nvGrpSpPr>
              <p:cNvPr id="75" name="Group 74">
                <a:extLst>
                  <a:ext uri="{FF2B5EF4-FFF2-40B4-BE49-F238E27FC236}">
                    <a16:creationId xmlns:a16="http://schemas.microsoft.com/office/drawing/2014/main" id="{B1AE67BD-6997-857D-15C8-BC8FEB6A52C4}"/>
                  </a:ext>
                </a:extLst>
              </p:cNvPr>
              <p:cNvGrpSpPr>
                <a:grpSpLocks/>
              </p:cNvGrpSpPr>
              <p:nvPr/>
            </p:nvGrpSpPr>
            <p:grpSpPr bwMode="auto">
              <a:xfrm>
                <a:off x="3888" y="1872"/>
                <a:ext cx="1541" cy="442"/>
                <a:chOff x="3888" y="1872"/>
                <a:chExt cx="1541" cy="442"/>
              </a:xfrm>
            </p:grpSpPr>
            <p:sp>
              <p:nvSpPr>
                <p:cNvPr id="76" name="Freeform 12">
                  <a:extLst>
                    <a:ext uri="{FF2B5EF4-FFF2-40B4-BE49-F238E27FC236}">
                      <a16:creationId xmlns:a16="http://schemas.microsoft.com/office/drawing/2014/main" id="{18285D7C-0312-0C8C-58B4-30F264374C67}"/>
                    </a:ext>
                  </a:extLst>
                </p:cNvPr>
                <p:cNvSpPr>
                  <a:spLocks/>
                </p:cNvSpPr>
                <p:nvPr/>
              </p:nvSpPr>
              <p:spPr bwMode="auto">
                <a:xfrm>
                  <a:off x="3888" y="2052"/>
                  <a:ext cx="1541" cy="262"/>
                </a:xfrm>
                <a:custGeom>
                  <a:avLst/>
                  <a:gdLst>
                    <a:gd name="T0" fmla="*/ 1 w 1541"/>
                    <a:gd name="T1" fmla="*/ 77 h 262"/>
                    <a:gd name="T2" fmla="*/ 15 w 1541"/>
                    <a:gd name="T3" fmla="*/ 103 h 262"/>
                    <a:gd name="T4" fmla="*/ 36 w 1541"/>
                    <a:gd name="T5" fmla="*/ 124 h 262"/>
                    <a:gd name="T6" fmla="*/ 63 w 1541"/>
                    <a:gd name="T7" fmla="*/ 144 h 262"/>
                    <a:gd name="T8" fmla="*/ 92 w 1541"/>
                    <a:gd name="T9" fmla="*/ 160 h 262"/>
                    <a:gd name="T10" fmla="*/ 125 w 1541"/>
                    <a:gd name="T11" fmla="*/ 173 h 262"/>
                    <a:gd name="T12" fmla="*/ 166 w 1541"/>
                    <a:gd name="T13" fmla="*/ 188 h 262"/>
                    <a:gd name="T14" fmla="*/ 209 w 1541"/>
                    <a:gd name="T15" fmla="*/ 201 h 262"/>
                    <a:gd name="T16" fmla="*/ 253 w 1541"/>
                    <a:gd name="T17" fmla="*/ 211 h 262"/>
                    <a:gd name="T18" fmla="*/ 305 w 1541"/>
                    <a:gd name="T19" fmla="*/ 222 h 262"/>
                    <a:gd name="T20" fmla="*/ 370 w 1541"/>
                    <a:gd name="T21" fmla="*/ 233 h 262"/>
                    <a:gd name="T22" fmla="*/ 424 w 1541"/>
                    <a:gd name="T23" fmla="*/ 240 h 262"/>
                    <a:gd name="T24" fmla="*/ 515 w 1541"/>
                    <a:gd name="T25" fmla="*/ 250 h 262"/>
                    <a:gd name="T26" fmla="*/ 603 w 1541"/>
                    <a:gd name="T27" fmla="*/ 256 h 262"/>
                    <a:gd name="T28" fmla="*/ 680 w 1541"/>
                    <a:gd name="T29" fmla="*/ 260 h 262"/>
                    <a:gd name="T30" fmla="*/ 748 w 1541"/>
                    <a:gd name="T31" fmla="*/ 261 h 262"/>
                    <a:gd name="T32" fmla="*/ 795 w 1541"/>
                    <a:gd name="T33" fmla="*/ 261 h 262"/>
                    <a:gd name="T34" fmla="*/ 856 w 1541"/>
                    <a:gd name="T35" fmla="*/ 260 h 262"/>
                    <a:gd name="T36" fmla="*/ 950 w 1541"/>
                    <a:gd name="T37" fmla="*/ 257 h 262"/>
                    <a:gd name="T38" fmla="*/ 1017 w 1541"/>
                    <a:gd name="T39" fmla="*/ 252 h 262"/>
                    <a:gd name="T40" fmla="*/ 1085 w 1541"/>
                    <a:gd name="T41" fmla="*/ 244 h 262"/>
                    <a:gd name="T42" fmla="*/ 1168 w 1541"/>
                    <a:gd name="T43" fmla="*/ 233 h 262"/>
                    <a:gd name="T44" fmla="*/ 1231 w 1541"/>
                    <a:gd name="T45" fmla="*/ 223 h 262"/>
                    <a:gd name="T46" fmla="*/ 1286 w 1541"/>
                    <a:gd name="T47" fmla="*/ 212 h 262"/>
                    <a:gd name="T48" fmla="*/ 1350 w 1541"/>
                    <a:gd name="T49" fmla="*/ 196 h 262"/>
                    <a:gd name="T50" fmla="*/ 1414 w 1541"/>
                    <a:gd name="T51" fmla="*/ 174 h 262"/>
                    <a:gd name="T52" fmla="*/ 1460 w 1541"/>
                    <a:gd name="T53" fmla="*/ 154 h 262"/>
                    <a:gd name="T54" fmla="*/ 1494 w 1541"/>
                    <a:gd name="T55" fmla="*/ 135 h 262"/>
                    <a:gd name="T56" fmla="*/ 1518 w 1541"/>
                    <a:gd name="T57" fmla="*/ 113 h 262"/>
                    <a:gd name="T58" fmla="*/ 1534 w 1541"/>
                    <a:gd name="T59" fmla="*/ 91 h 262"/>
                    <a:gd name="T60" fmla="*/ 1540 w 1541"/>
                    <a:gd name="T61" fmla="*/ 73 h 262"/>
                    <a:gd name="T62" fmla="*/ 0 w 1541"/>
                    <a:gd name="T63" fmla="*/ 0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541" h="262">
                      <a:moveTo>
                        <a:pt x="0" y="0"/>
                      </a:moveTo>
                      <a:lnTo>
                        <a:pt x="1" y="77"/>
                      </a:lnTo>
                      <a:lnTo>
                        <a:pt x="6" y="91"/>
                      </a:lnTo>
                      <a:lnTo>
                        <a:pt x="15" y="103"/>
                      </a:lnTo>
                      <a:lnTo>
                        <a:pt x="24" y="114"/>
                      </a:lnTo>
                      <a:lnTo>
                        <a:pt x="36" y="124"/>
                      </a:lnTo>
                      <a:lnTo>
                        <a:pt x="51" y="136"/>
                      </a:lnTo>
                      <a:lnTo>
                        <a:pt x="63" y="144"/>
                      </a:lnTo>
                      <a:lnTo>
                        <a:pt x="76" y="151"/>
                      </a:lnTo>
                      <a:lnTo>
                        <a:pt x="92" y="160"/>
                      </a:lnTo>
                      <a:lnTo>
                        <a:pt x="106" y="167"/>
                      </a:lnTo>
                      <a:lnTo>
                        <a:pt x="125" y="173"/>
                      </a:lnTo>
                      <a:lnTo>
                        <a:pt x="143" y="180"/>
                      </a:lnTo>
                      <a:lnTo>
                        <a:pt x="166" y="188"/>
                      </a:lnTo>
                      <a:lnTo>
                        <a:pt x="189" y="195"/>
                      </a:lnTo>
                      <a:lnTo>
                        <a:pt x="209" y="201"/>
                      </a:lnTo>
                      <a:lnTo>
                        <a:pt x="232" y="207"/>
                      </a:lnTo>
                      <a:lnTo>
                        <a:pt x="253" y="211"/>
                      </a:lnTo>
                      <a:lnTo>
                        <a:pt x="276" y="216"/>
                      </a:lnTo>
                      <a:lnTo>
                        <a:pt x="305" y="222"/>
                      </a:lnTo>
                      <a:lnTo>
                        <a:pt x="339" y="228"/>
                      </a:lnTo>
                      <a:lnTo>
                        <a:pt x="370" y="233"/>
                      </a:lnTo>
                      <a:lnTo>
                        <a:pt x="399" y="237"/>
                      </a:lnTo>
                      <a:lnTo>
                        <a:pt x="424" y="240"/>
                      </a:lnTo>
                      <a:lnTo>
                        <a:pt x="466" y="246"/>
                      </a:lnTo>
                      <a:lnTo>
                        <a:pt x="515" y="250"/>
                      </a:lnTo>
                      <a:lnTo>
                        <a:pt x="558" y="253"/>
                      </a:lnTo>
                      <a:lnTo>
                        <a:pt x="603" y="256"/>
                      </a:lnTo>
                      <a:lnTo>
                        <a:pt x="645" y="258"/>
                      </a:lnTo>
                      <a:lnTo>
                        <a:pt x="680" y="260"/>
                      </a:lnTo>
                      <a:lnTo>
                        <a:pt x="719" y="261"/>
                      </a:lnTo>
                      <a:lnTo>
                        <a:pt x="748" y="261"/>
                      </a:lnTo>
                      <a:lnTo>
                        <a:pt x="771" y="261"/>
                      </a:lnTo>
                      <a:lnTo>
                        <a:pt x="795" y="261"/>
                      </a:lnTo>
                      <a:lnTo>
                        <a:pt x="820" y="261"/>
                      </a:lnTo>
                      <a:lnTo>
                        <a:pt x="856" y="260"/>
                      </a:lnTo>
                      <a:lnTo>
                        <a:pt x="907" y="258"/>
                      </a:lnTo>
                      <a:lnTo>
                        <a:pt x="950" y="257"/>
                      </a:lnTo>
                      <a:lnTo>
                        <a:pt x="984" y="255"/>
                      </a:lnTo>
                      <a:lnTo>
                        <a:pt x="1017" y="252"/>
                      </a:lnTo>
                      <a:lnTo>
                        <a:pt x="1049" y="248"/>
                      </a:lnTo>
                      <a:lnTo>
                        <a:pt x="1085" y="244"/>
                      </a:lnTo>
                      <a:lnTo>
                        <a:pt x="1125" y="240"/>
                      </a:lnTo>
                      <a:lnTo>
                        <a:pt x="1168" y="233"/>
                      </a:lnTo>
                      <a:lnTo>
                        <a:pt x="1202" y="228"/>
                      </a:lnTo>
                      <a:lnTo>
                        <a:pt x="1231" y="223"/>
                      </a:lnTo>
                      <a:lnTo>
                        <a:pt x="1258" y="218"/>
                      </a:lnTo>
                      <a:lnTo>
                        <a:pt x="1286" y="212"/>
                      </a:lnTo>
                      <a:lnTo>
                        <a:pt x="1316" y="205"/>
                      </a:lnTo>
                      <a:lnTo>
                        <a:pt x="1350" y="196"/>
                      </a:lnTo>
                      <a:lnTo>
                        <a:pt x="1382" y="186"/>
                      </a:lnTo>
                      <a:lnTo>
                        <a:pt x="1414" y="174"/>
                      </a:lnTo>
                      <a:lnTo>
                        <a:pt x="1437" y="165"/>
                      </a:lnTo>
                      <a:lnTo>
                        <a:pt x="1460" y="154"/>
                      </a:lnTo>
                      <a:lnTo>
                        <a:pt x="1477" y="145"/>
                      </a:lnTo>
                      <a:lnTo>
                        <a:pt x="1494" y="135"/>
                      </a:lnTo>
                      <a:lnTo>
                        <a:pt x="1507" y="124"/>
                      </a:lnTo>
                      <a:lnTo>
                        <a:pt x="1518" y="113"/>
                      </a:lnTo>
                      <a:lnTo>
                        <a:pt x="1529" y="100"/>
                      </a:lnTo>
                      <a:lnTo>
                        <a:pt x="1534" y="91"/>
                      </a:lnTo>
                      <a:lnTo>
                        <a:pt x="1538" y="82"/>
                      </a:lnTo>
                      <a:lnTo>
                        <a:pt x="1540" y="73"/>
                      </a:lnTo>
                      <a:lnTo>
                        <a:pt x="1536" y="0"/>
                      </a:lnTo>
                      <a:lnTo>
                        <a:pt x="0" y="0"/>
                      </a:lnTo>
                    </a:path>
                  </a:pathLst>
                </a:custGeom>
                <a:solidFill>
                  <a:srgbClr val="40404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endParaRPr lang="en-US"/>
                </a:p>
              </p:txBody>
            </p:sp>
            <p:sp>
              <p:nvSpPr>
                <p:cNvPr id="77" name="Oval 76">
                  <a:extLst>
                    <a:ext uri="{FF2B5EF4-FFF2-40B4-BE49-F238E27FC236}">
                      <a16:creationId xmlns:a16="http://schemas.microsoft.com/office/drawing/2014/main" id="{DBE71064-C5AD-EA4C-51E9-298EE19BAD1A}"/>
                    </a:ext>
                  </a:extLst>
                </p:cNvPr>
                <p:cNvSpPr>
                  <a:spLocks noChangeArrowheads="1"/>
                </p:cNvSpPr>
                <p:nvPr/>
              </p:nvSpPr>
              <p:spPr bwMode="auto">
                <a:xfrm>
                  <a:off x="3890" y="1872"/>
                  <a:ext cx="1536" cy="383"/>
                </a:xfrm>
                <a:prstGeom prst="ellipse">
                  <a:avLst/>
                </a:prstGeom>
                <a:solidFill>
                  <a:srgbClr val="202020"/>
                </a:solidFill>
                <a:ln w="12700">
                  <a:solidFill>
                    <a:srgbClr val="40404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endParaRPr lang="en-US"/>
                </a:p>
              </p:txBody>
            </p:sp>
          </p:grpSp>
        </p:grpSp>
        <p:grpSp>
          <p:nvGrpSpPr>
            <p:cNvPr id="52" name="Group 51">
              <a:extLst>
                <a:ext uri="{FF2B5EF4-FFF2-40B4-BE49-F238E27FC236}">
                  <a16:creationId xmlns:a16="http://schemas.microsoft.com/office/drawing/2014/main" id="{BDEB4A6D-5802-EE85-DE0D-38838E2584B6}"/>
                </a:ext>
              </a:extLst>
            </p:cNvPr>
            <p:cNvGrpSpPr>
              <a:grpSpLocks/>
            </p:cNvGrpSpPr>
            <p:nvPr/>
          </p:nvGrpSpPr>
          <p:grpSpPr bwMode="auto">
            <a:xfrm>
              <a:off x="3972" y="2286"/>
              <a:ext cx="1379" cy="1736"/>
              <a:chOff x="3972" y="2286"/>
              <a:chExt cx="1379" cy="1736"/>
            </a:xfrm>
          </p:grpSpPr>
          <p:grpSp>
            <p:nvGrpSpPr>
              <p:cNvPr id="53" name="Group 52">
                <a:extLst>
                  <a:ext uri="{FF2B5EF4-FFF2-40B4-BE49-F238E27FC236}">
                    <a16:creationId xmlns:a16="http://schemas.microsoft.com/office/drawing/2014/main" id="{01FBAA81-2895-633F-A3EE-D27FFD836583}"/>
                  </a:ext>
                </a:extLst>
              </p:cNvPr>
              <p:cNvGrpSpPr>
                <a:grpSpLocks/>
              </p:cNvGrpSpPr>
              <p:nvPr/>
            </p:nvGrpSpPr>
            <p:grpSpPr bwMode="auto">
              <a:xfrm>
                <a:off x="3972" y="2289"/>
                <a:ext cx="196" cy="1665"/>
                <a:chOff x="3972" y="2289"/>
                <a:chExt cx="196" cy="1665"/>
              </a:xfrm>
            </p:grpSpPr>
            <p:sp>
              <p:nvSpPr>
                <p:cNvPr id="70" name="Oval 69">
                  <a:extLst>
                    <a:ext uri="{FF2B5EF4-FFF2-40B4-BE49-F238E27FC236}">
                      <a16:creationId xmlns:a16="http://schemas.microsoft.com/office/drawing/2014/main" id="{A3A8D6C0-6B36-411D-EE70-A40EAEE72F6D}"/>
                    </a:ext>
                  </a:extLst>
                </p:cNvPr>
                <p:cNvSpPr>
                  <a:spLocks noChangeArrowheads="1"/>
                </p:cNvSpPr>
                <p:nvPr/>
              </p:nvSpPr>
              <p:spPr bwMode="auto">
                <a:xfrm>
                  <a:off x="3974" y="2289"/>
                  <a:ext cx="192" cy="187"/>
                </a:xfrm>
                <a:prstGeom prst="ellipse">
                  <a:avLst/>
                </a:prstGeom>
                <a:solidFill>
                  <a:srgbClr val="60606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endParaRPr lang="en-US"/>
                </a:p>
              </p:txBody>
            </p:sp>
            <p:sp>
              <p:nvSpPr>
                <p:cNvPr id="71" name="Rectangle 70">
                  <a:extLst>
                    <a:ext uri="{FF2B5EF4-FFF2-40B4-BE49-F238E27FC236}">
                      <a16:creationId xmlns:a16="http://schemas.microsoft.com/office/drawing/2014/main" id="{4D4485B8-0729-6F19-D7EB-89903F2B2315}"/>
                    </a:ext>
                  </a:extLst>
                </p:cNvPr>
                <p:cNvSpPr>
                  <a:spLocks noChangeArrowheads="1"/>
                </p:cNvSpPr>
                <p:nvPr/>
              </p:nvSpPr>
              <p:spPr bwMode="auto">
                <a:xfrm>
                  <a:off x="3972" y="2373"/>
                  <a:ext cx="196" cy="1495"/>
                </a:xfrm>
                <a:prstGeom prst="rect">
                  <a:avLst/>
                </a:prstGeom>
                <a:solidFill>
                  <a:srgbClr val="606060"/>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endParaRPr lang="en-US"/>
                </a:p>
              </p:txBody>
            </p:sp>
            <p:sp>
              <p:nvSpPr>
                <p:cNvPr id="72" name="Oval 71">
                  <a:extLst>
                    <a:ext uri="{FF2B5EF4-FFF2-40B4-BE49-F238E27FC236}">
                      <a16:creationId xmlns:a16="http://schemas.microsoft.com/office/drawing/2014/main" id="{C0E7679F-588E-B180-575E-8EAEA948F0EF}"/>
                    </a:ext>
                  </a:extLst>
                </p:cNvPr>
                <p:cNvSpPr>
                  <a:spLocks noChangeArrowheads="1"/>
                </p:cNvSpPr>
                <p:nvPr/>
              </p:nvSpPr>
              <p:spPr bwMode="auto">
                <a:xfrm>
                  <a:off x="3974" y="3767"/>
                  <a:ext cx="192" cy="187"/>
                </a:xfrm>
                <a:prstGeom prst="ellipse">
                  <a:avLst/>
                </a:prstGeom>
                <a:solidFill>
                  <a:srgbClr val="60606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endParaRPr lang="en-US"/>
                </a:p>
              </p:txBody>
            </p:sp>
          </p:grpSp>
          <p:grpSp>
            <p:nvGrpSpPr>
              <p:cNvPr id="54" name="Group 53">
                <a:extLst>
                  <a:ext uri="{FF2B5EF4-FFF2-40B4-BE49-F238E27FC236}">
                    <a16:creationId xmlns:a16="http://schemas.microsoft.com/office/drawing/2014/main" id="{A5B3ED0E-4876-48D2-E6FE-C52077DBB914}"/>
                  </a:ext>
                </a:extLst>
              </p:cNvPr>
              <p:cNvGrpSpPr>
                <a:grpSpLocks/>
              </p:cNvGrpSpPr>
              <p:nvPr/>
            </p:nvGrpSpPr>
            <p:grpSpPr bwMode="auto">
              <a:xfrm>
                <a:off x="5155" y="2286"/>
                <a:ext cx="196" cy="1665"/>
                <a:chOff x="5155" y="2286"/>
                <a:chExt cx="196" cy="1665"/>
              </a:xfrm>
            </p:grpSpPr>
            <p:sp>
              <p:nvSpPr>
                <p:cNvPr id="67" name="Oval 66">
                  <a:extLst>
                    <a:ext uri="{FF2B5EF4-FFF2-40B4-BE49-F238E27FC236}">
                      <a16:creationId xmlns:a16="http://schemas.microsoft.com/office/drawing/2014/main" id="{4D8C1CCF-7454-92A1-285D-836B40CBDE48}"/>
                    </a:ext>
                  </a:extLst>
                </p:cNvPr>
                <p:cNvSpPr>
                  <a:spLocks noChangeArrowheads="1"/>
                </p:cNvSpPr>
                <p:nvPr/>
              </p:nvSpPr>
              <p:spPr bwMode="auto">
                <a:xfrm>
                  <a:off x="5157" y="2286"/>
                  <a:ext cx="192" cy="187"/>
                </a:xfrm>
                <a:prstGeom prst="ellipse">
                  <a:avLst/>
                </a:prstGeom>
                <a:solidFill>
                  <a:srgbClr val="60606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endParaRPr lang="en-US"/>
                </a:p>
              </p:txBody>
            </p:sp>
            <p:sp>
              <p:nvSpPr>
                <p:cNvPr id="68" name="Rectangle 67">
                  <a:extLst>
                    <a:ext uri="{FF2B5EF4-FFF2-40B4-BE49-F238E27FC236}">
                      <a16:creationId xmlns:a16="http://schemas.microsoft.com/office/drawing/2014/main" id="{652872DA-A8A8-CFC2-1640-1C7D83A1B56C}"/>
                    </a:ext>
                  </a:extLst>
                </p:cNvPr>
                <p:cNvSpPr>
                  <a:spLocks noChangeArrowheads="1"/>
                </p:cNvSpPr>
                <p:nvPr/>
              </p:nvSpPr>
              <p:spPr bwMode="auto">
                <a:xfrm>
                  <a:off x="5155" y="2370"/>
                  <a:ext cx="196" cy="1495"/>
                </a:xfrm>
                <a:prstGeom prst="rect">
                  <a:avLst/>
                </a:prstGeom>
                <a:solidFill>
                  <a:srgbClr val="606060"/>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endParaRPr lang="en-US"/>
                </a:p>
              </p:txBody>
            </p:sp>
            <p:sp>
              <p:nvSpPr>
                <p:cNvPr id="69" name="Oval 68">
                  <a:extLst>
                    <a:ext uri="{FF2B5EF4-FFF2-40B4-BE49-F238E27FC236}">
                      <a16:creationId xmlns:a16="http://schemas.microsoft.com/office/drawing/2014/main" id="{B641FEB9-9A00-11E6-AA3C-D6030853CAE4}"/>
                    </a:ext>
                  </a:extLst>
                </p:cNvPr>
                <p:cNvSpPr>
                  <a:spLocks noChangeArrowheads="1"/>
                </p:cNvSpPr>
                <p:nvPr/>
              </p:nvSpPr>
              <p:spPr bwMode="auto">
                <a:xfrm>
                  <a:off x="5157" y="3764"/>
                  <a:ext cx="192" cy="187"/>
                </a:xfrm>
                <a:prstGeom prst="ellipse">
                  <a:avLst/>
                </a:prstGeom>
                <a:solidFill>
                  <a:srgbClr val="60606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endParaRPr lang="en-US"/>
                </a:p>
              </p:txBody>
            </p:sp>
          </p:grpSp>
          <p:grpSp>
            <p:nvGrpSpPr>
              <p:cNvPr id="55" name="Group 54">
                <a:extLst>
                  <a:ext uri="{FF2B5EF4-FFF2-40B4-BE49-F238E27FC236}">
                    <a16:creationId xmlns:a16="http://schemas.microsoft.com/office/drawing/2014/main" id="{CBB8F5D4-EC8D-81D4-D2CA-40A54248736E}"/>
                  </a:ext>
                </a:extLst>
              </p:cNvPr>
              <p:cNvGrpSpPr>
                <a:grpSpLocks/>
              </p:cNvGrpSpPr>
              <p:nvPr/>
            </p:nvGrpSpPr>
            <p:grpSpPr bwMode="auto">
              <a:xfrm>
                <a:off x="4856" y="2334"/>
                <a:ext cx="196" cy="1665"/>
                <a:chOff x="4856" y="2334"/>
                <a:chExt cx="196" cy="1665"/>
              </a:xfrm>
            </p:grpSpPr>
            <p:sp>
              <p:nvSpPr>
                <p:cNvPr id="64" name="Oval 63">
                  <a:extLst>
                    <a:ext uri="{FF2B5EF4-FFF2-40B4-BE49-F238E27FC236}">
                      <a16:creationId xmlns:a16="http://schemas.microsoft.com/office/drawing/2014/main" id="{E3E1F38C-DA74-0E09-E9F3-EFE441C58977}"/>
                    </a:ext>
                  </a:extLst>
                </p:cNvPr>
                <p:cNvSpPr>
                  <a:spLocks noChangeArrowheads="1"/>
                </p:cNvSpPr>
                <p:nvPr/>
              </p:nvSpPr>
              <p:spPr bwMode="auto">
                <a:xfrm>
                  <a:off x="4858" y="2334"/>
                  <a:ext cx="192" cy="187"/>
                </a:xfrm>
                <a:prstGeom prst="ellipse">
                  <a:avLst/>
                </a:prstGeom>
                <a:solidFill>
                  <a:srgbClr val="60606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endParaRPr lang="en-US"/>
                </a:p>
              </p:txBody>
            </p:sp>
            <p:sp>
              <p:nvSpPr>
                <p:cNvPr id="65" name="Rectangle 64">
                  <a:extLst>
                    <a:ext uri="{FF2B5EF4-FFF2-40B4-BE49-F238E27FC236}">
                      <a16:creationId xmlns:a16="http://schemas.microsoft.com/office/drawing/2014/main" id="{ABF46863-A605-2C1B-6822-FC5037075B7F}"/>
                    </a:ext>
                  </a:extLst>
                </p:cNvPr>
                <p:cNvSpPr>
                  <a:spLocks noChangeArrowheads="1"/>
                </p:cNvSpPr>
                <p:nvPr/>
              </p:nvSpPr>
              <p:spPr bwMode="auto">
                <a:xfrm>
                  <a:off x="4856" y="2418"/>
                  <a:ext cx="196" cy="1495"/>
                </a:xfrm>
                <a:prstGeom prst="rect">
                  <a:avLst/>
                </a:prstGeom>
                <a:solidFill>
                  <a:srgbClr val="606060"/>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endParaRPr lang="en-US"/>
                </a:p>
              </p:txBody>
            </p:sp>
            <p:sp>
              <p:nvSpPr>
                <p:cNvPr id="66" name="Oval 65">
                  <a:extLst>
                    <a:ext uri="{FF2B5EF4-FFF2-40B4-BE49-F238E27FC236}">
                      <a16:creationId xmlns:a16="http://schemas.microsoft.com/office/drawing/2014/main" id="{2AD7ED36-F3C9-98F6-6BA2-317C470D3C37}"/>
                    </a:ext>
                  </a:extLst>
                </p:cNvPr>
                <p:cNvSpPr>
                  <a:spLocks noChangeArrowheads="1"/>
                </p:cNvSpPr>
                <p:nvPr/>
              </p:nvSpPr>
              <p:spPr bwMode="auto">
                <a:xfrm>
                  <a:off x="4858" y="3812"/>
                  <a:ext cx="192" cy="187"/>
                </a:xfrm>
                <a:prstGeom prst="ellipse">
                  <a:avLst/>
                </a:prstGeom>
                <a:solidFill>
                  <a:srgbClr val="60606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endParaRPr lang="en-US"/>
                </a:p>
              </p:txBody>
            </p:sp>
          </p:grpSp>
          <p:grpSp>
            <p:nvGrpSpPr>
              <p:cNvPr id="56" name="Group 55">
                <a:extLst>
                  <a:ext uri="{FF2B5EF4-FFF2-40B4-BE49-F238E27FC236}">
                    <a16:creationId xmlns:a16="http://schemas.microsoft.com/office/drawing/2014/main" id="{C658056D-F691-1196-0484-B0DA103EF553}"/>
                  </a:ext>
                </a:extLst>
              </p:cNvPr>
              <p:cNvGrpSpPr>
                <a:grpSpLocks/>
              </p:cNvGrpSpPr>
              <p:nvPr/>
            </p:nvGrpSpPr>
            <p:grpSpPr bwMode="auto">
              <a:xfrm>
                <a:off x="4264" y="2334"/>
                <a:ext cx="196" cy="1664"/>
                <a:chOff x="4264" y="2334"/>
                <a:chExt cx="196" cy="1664"/>
              </a:xfrm>
            </p:grpSpPr>
            <p:sp>
              <p:nvSpPr>
                <p:cNvPr id="61" name="Oval 60">
                  <a:extLst>
                    <a:ext uri="{FF2B5EF4-FFF2-40B4-BE49-F238E27FC236}">
                      <a16:creationId xmlns:a16="http://schemas.microsoft.com/office/drawing/2014/main" id="{1A310FCF-73C4-86B6-8F7D-5D275D9C7FB7}"/>
                    </a:ext>
                  </a:extLst>
                </p:cNvPr>
                <p:cNvSpPr>
                  <a:spLocks noChangeArrowheads="1"/>
                </p:cNvSpPr>
                <p:nvPr/>
              </p:nvSpPr>
              <p:spPr bwMode="auto">
                <a:xfrm>
                  <a:off x="4266" y="2334"/>
                  <a:ext cx="192" cy="187"/>
                </a:xfrm>
                <a:prstGeom prst="ellipse">
                  <a:avLst/>
                </a:prstGeom>
                <a:solidFill>
                  <a:srgbClr val="60606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endParaRPr lang="en-US"/>
                </a:p>
              </p:txBody>
            </p:sp>
            <p:sp>
              <p:nvSpPr>
                <p:cNvPr id="62" name="Rectangle 61">
                  <a:extLst>
                    <a:ext uri="{FF2B5EF4-FFF2-40B4-BE49-F238E27FC236}">
                      <a16:creationId xmlns:a16="http://schemas.microsoft.com/office/drawing/2014/main" id="{C30464F2-D774-5FE8-9E53-764B821726A9}"/>
                    </a:ext>
                  </a:extLst>
                </p:cNvPr>
                <p:cNvSpPr>
                  <a:spLocks noChangeArrowheads="1"/>
                </p:cNvSpPr>
                <p:nvPr/>
              </p:nvSpPr>
              <p:spPr bwMode="auto">
                <a:xfrm>
                  <a:off x="4264" y="2417"/>
                  <a:ext cx="196" cy="1496"/>
                </a:xfrm>
                <a:prstGeom prst="rect">
                  <a:avLst/>
                </a:prstGeom>
                <a:solidFill>
                  <a:srgbClr val="606060"/>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endParaRPr lang="en-US"/>
                </a:p>
              </p:txBody>
            </p:sp>
            <p:sp>
              <p:nvSpPr>
                <p:cNvPr id="63" name="Oval 62">
                  <a:extLst>
                    <a:ext uri="{FF2B5EF4-FFF2-40B4-BE49-F238E27FC236}">
                      <a16:creationId xmlns:a16="http://schemas.microsoft.com/office/drawing/2014/main" id="{F67DE9CB-F160-E22F-0DF8-EA33F416C318}"/>
                    </a:ext>
                  </a:extLst>
                </p:cNvPr>
                <p:cNvSpPr>
                  <a:spLocks noChangeArrowheads="1"/>
                </p:cNvSpPr>
                <p:nvPr/>
              </p:nvSpPr>
              <p:spPr bwMode="auto">
                <a:xfrm>
                  <a:off x="4266" y="3811"/>
                  <a:ext cx="192" cy="187"/>
                </a:xfrm>
                <a:prstGeom prst="ellipse">
                  <a:avLst/>
                </a:prstGeom>
                <a:solidFill>
                  <a:srgbClr val="60606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endParaRPr lang="en-US"/>
                </a:p>
              </p:txBody>
            </p:sp>
          </p:grpSp>
          <p:grpSp>
            <p:nvGrpSpPr>
              <p:cNvPr id="57" name="Group 56">
                <a:extLst>
                  <a:ext uri="{FF2B5EF4-FFF2-40B4-BE49-F238E27FC236}">
                    <a16:creationId xmlns:a16="http://schemas.microsoft.com/office/drawing/2014/main" id="{5B88DAF4-E310-C523-92ED-C5068BFEA4B0}"/>
                  </a:ext>
                </a:extLst>
              </p:cNvPr>
              <p:cNvGrpSpPr>
                <a:grpSpLocks/>
              </p:cNvGrpSpPr>
              <p:nvPr/>
            </p:nvGrpSpPr>
            <p:grpSpPr bwMode="auto">
              <a:xfrm>
                <a:off x="4560" y="2358"/>
                <a:ext cx="197" cy="1664"/>
                <a:chOff x="4560" y="2358"/>
                <a:chExt cx="197" cy="1664"/>
              </a:xfrm>
            </p:grpSpPr>
            <p:sp>
              <p:nvSpPr>
                <p:cNvPr id="58" name="Oval 57">
                  <a:extLst>
                    <a:ext uri="{FF2B5EF4-FFF2-40B4-BE49-F238E27FC236}">
                      <a16:creationId xmlns:a16="http://schemas.microsoft.com/office/drawing/2014/main" id="{105CFBAF-130C-1B49-1C05-EDB394FCD94B}"/>
                    </a:ext>
                  </a:extLst>
                </p:cNvPr>
                <p:cNvSpPr>
                  <a:spLocks noChangeArrowheads="1"/>
                </p:cNvSpPr>
                <p:nvPr/>
              </p:nvSpPr>
              <p:spPr bwMode="auto">
                <a:xfrm>
                  <a:off x="4562" y="2358"/>
                  <a:ext cx="193" cy="187"/>
                </a:xfrm>
                <a:prstGeom prst="ellipse">
                  <a:avLst/>
                </a:prstGeom>
                <a:solidFill>
                  <a:srgbClr val="60606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endParaRPr lang="en-US"/>
                </a:p>
              </p:txBody>
            </p:sp>
            <p:sp>
              <p:nvSpPr>
                <p:cNvPr id="59" name="Rectangle 58">
                  <a:extLst>
                    <a:ext uri="{FF2B5EF4-FFF2-40B4-BE49-F238E27FC236}">
                      <a16:creationId xmlns:a16="http://schemas.microsoft.com/office/drawing/2014/main" id="{A07A5F7B-271A-DF24-E570-7EA9ABD34608}"/>
                    </a:ext>
                  </a:extLst>
                </p:cNvPr>
                <p:cNvSpPr>
                  <a:spLocks noChangeArrowheads="1"/>
                </p:cNvSpPr>
                <p:nvPr/>
              </p:nvSpPr>
              <p:spPr bwMode="auto">
                <a:xfrm>
                  <a:off x="4560" y="2441"/>
                  <a:ext cx="197" cy="1496"/>
                </a:xfrm>
                <a:prstGeom prst="rect">
                  <a:avLst/>
                </a:prstGeom>
                <a:solidFill>
                  <a:srgbClr val="606060"/>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endParaRPr lang="en-US"/>
                </a:p>
              </p:txBody>
            </p:sp>
            <p:sp>
              <p:nvSpPr>
                <p:cNvPr id="60" name="Oval 59">
                  <a:extLst>
                    <a:ext uri="{FF2B5EF4-FFF2-40B4-BE49-F238E27FC236}">
                      <a16:creationId xmlns:a16="http://schemas.microsoft.com/office/drawing/2014/main" id="{EB369D00-8195-F3CF-E0DC-889006B57DC3}"/>
                    </a:ext>
                  </a:extLst>
                </p:cNvPr>
                <p:cNvSpPr>
                  <a:spLocks noChangeArrowheads="1"/>
                </p:cNvSpPr>
                <p:nvPr/>
              </p:nvSpPr>
              <p:spPr bwMode="auto">
                <a:xfrm>
                  <a:off x="4562" y="3835"/>
                  <a:ext cx="193" cy="187"/>
                </a:xfrm>
                <a:prstGeom prst="ellipse">
                  <a:avLst/>
                </a:prstGeom>
                <a:solidFill>
                  <a:srgbClr val="60606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endParaRPr lang="en-US"/>
                </a:p>
              </p:txBody>
            </p:sp>
          </p:grpSp>
        </p:grpSp>
      </p:grpSp>
      <p:sp>
        <p:nvSpPr>
          <p:cNvPr id="44" name="Rectangle 43">
            <a:extLst>
              <a:ext uri="{FF2B5EF4-FFF2-40B4-BE49-F238E27FC236}">
                <a16:creationId xmlns:a16="http://schemas.microsoft.com/office/drawing/2014/main" id="{E61CC0F5-5388-B309-1768-B13CCE36795D}"/>
              </a:ext>
            </a:extLst>
          </p:cNvPr>
          <p:cNvSpPr>
            <a:spLocks noChangeArrowheads="1"/>
          </p:cNvSpPr>
          <p:nvPr/>
        </p:nvSpPr>
        <p:spPr bwMode="auto">
          <a:xfrm>
            <a:off x="1110656" y="3539979"/>
            <a:ext cx="1482725" cy="466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r>
              <a:rPr lang="en-US" altLang="en-US">
                <a:latin typeface="Arial" panose="020B0604020202020204" pitchFamily="34" charset="0"/>
              </a:rPr>
              <a:t>Problems</a:t>
            </a:r>
          </a:p>
        </p:txBody>
      </p:sp>
      <p:sp>
        <p:nvSpPr>
          <p:cNvPr id="45" name="Rectangle 44">
            <a:extLst>
              <a:ext uri="{FF2B5EF4-FFF2-40B4-BE49-F238E27FC236}">
                <a16:creationId xmlns:a16="http://schemas.microsoft.com/office/drawing/2014/main" id="{6F2B5A3F-03ED-54E3-E515-24B9B7940F2C}"/>
              </a:ext>
            </a:extLst>
          </p:cNvPr>
          <p:cNvSpPr>
            <a:spLocks noChangeArrowheads="1"/>
          </p:cNvSpPr>
          <p:nvPr/>
        </p:nvSpPr>
        <p:spPr bwMode="auto">
          <a:xfrm>
            <a:off x="3244256" y="2777979"/>
            <a:ext cx="1449387" cy="466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r>
              <a:rPr lang="en-US" altLang="en-US">
                <a:latin typeface="Arial" panose="020B0604020202020204" pitchFamily="34" charset="0"/>
              </a:rPr>
              <a:t>Solutions</a:t>
            </a:r>
          </a:p>
        </p:txBody>
      </p:sp>
      <p:sp>
        <p:nvSpPr>
          <p:cNvPr id="46" name="Rectangle 45">
            <a:extLst>
              <a:ext uri="{FF2B5EF4-FFF2-40B4-BE49-F238E27FC236}">
                <a16:creationId xmlns:a16="http://schemas.microsoft.com/office/drawing/2014/main" id="{815CE996-228E-B104-5A86-816984C786A3}"/>
              </a:ext>
            </a:extLst>
          </p:cNvPr>
          <p:cNvSpPr>
            <a:spLocks noChangeArrowheads="1"/>
          </p:cNvSpPr>
          <p:nvPr/>
        </p:nvSpPr>
        <p:spPr bwMode="auto">
          <a:xfrm>
            <a:off x="3369668" y="3463779"/>
            <a:ext cx="1941513" cy="831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r>
              <a:rPr lang="en-US" altLang="en-US">
                <a:latin typeface="Arial" panose="020B0604020202020204" pitchFamily="34" charset="0"/>
              </a:rPr>
              <a:t>Choice</a:t>
            </a:r>
          </a:p>
          <a:p>
            <a:r>
              <a:rPr lang="en-US" altLang="en-US">
                <a:latin typeface="Arial" panose="020B0604020202020204" pitchFamily="34" charset="0"/>
              </a:rPr>
              <a:t>opportunities</a:t>
            </a:r>
          </a:p>
        </p:txBody>
      </p:sp>
      <p:sp>
        <p:nvSpPr>
          <p:cNvPr id="47" name="Rectangle 46">
            <a:extLst>
              <a:ext uri="{FF2B5EF4-FFF2-40B4-BE49-F238E27FC236}">
                <a16:creationId xmlns:a16="http://schemas.microsoft.com/office/drawing/2014/main" id="{74C6B451-8ADA-64B7-349C-0F15D9A56D2C}"/>
              </a:ext>
            </a:extLst>
          </p:cNvPr>
          <p:cNvSpPr>
            <a:spLocks noChangeArrowheads="1"/>
          </p:cNvSpPr>
          <p:nvPr/>
        </p:nvSpPr>
        <p:spPr bwMode="auto">
          <a:xfrm>
            <a:off x="805856" y="4149579"/>
            <a:ext cx="1787525" cy="466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r>
              <a:rPr lang="en-US" altLang="en-US" dirty="0">
                <a:latin typeface="Arial" panose="020B0604020202020204" pitchFamily="34" charset="0"/>
              </a:rPr>
              <a:t>Participants</a:t>
            </a:r>
          </a:p>
        </p:txBody>
      </p:sp>
      <p:sp>
        <p:nvSpPr>
          <p:cNvPr id="48" name="Freeform 42">
            <a:extLst>
              <a:ext uri="{FF2B5EF4-FFF2-40B4-BE49-F238E27FC236}">
                <a16:creationId xmlns:a16="http://schemas.microsoft.com/office/drawing/2014/main" id="{2FA2790D-CFD5-6ECA-4CEF-5176A28C98F1}"/>
              </a:ext>
            </a:extLst>
          </p:cNvPr>
          <p:cNvSpPr>
            <a:spLocks/>
          </p:cNvSpPr>
          <p:nvPr/>
        </p:nvSpPr>
        <p:spPr bwMode="auto">
          <a:xfrm>
            <a:off x="2564806" y="3722541"/>
            <a:ext cx="769937" cy="1203325"/>
          </a:xfrm>
          <a:custGeom>
            <a:avLst/>
            <a:gdLst>
              <a:gd name="T0" fmla="*/ 0 w 485"/>
              <a:gd name="T1" fmla="*/ 37 h 758"/>
              <a:gd name="T2" fmla="*/ 29 w 485"/>
              <a:gd name="T3" fmla="*/ 23 h 758"/>
              <a:gd name="T4" fmla="*/ 58 w 485"/>
              <a:gd name="T5" fmla="*/ 13 h 758"/>
              <a:gd name="T6" fmla="*/ 94 w 485"/>
              <a:gd name="T7" fmla="*/ 3 h 758"/>
              <a:gd name="T8" fmla="*/ 123 w 485"/>
              <a:gd name="T9" fmla="*/ 0 h 758"/>
              <a:gd name="T10" fmla="*/ 152 w 485"/>
              <a:gd name="T11" fmla="*/ 6 h 758"/>
              <a:gd name="T12" fmla="*/ 188 w 485"/>
              <a:gd name="T13" fmla="*/ 20 h 758"/>
              <a:gd name="T14" fmla="*/ 217 w 485"/>
              <a:gd name="T15" fmla="*/ 47 h 758"/>
              <a:gd name="T16" fmla="*/ 231 w 485"/>
              <a:gd name="T17" fmla="*/ 64 h 758"/>
              <a:gd name="T18" fmla="*/ 246 w 485"/>
              <a:gd name="T19" fmla="*/ 84 h 758"/>
              <a:gd name="T20" fmla="*/ 260 w 485"/>
              <a:gd name="T21" fmla="*/ 111 h 758"/>
              <a:gd name="T22" fmla="*/ 275 w 485"/>
              <a:gd name="T23" fmla="*/ 142 h 758"/>
              <a:gd name="T24" fmla="*/ 296 w 485"/>
              <a:gd name="T25" fmla="*/ 182 h 758"/>
              <a:gd name="T26" fmla="*/ 311 w 485"/>
              <a:gd name="T27" fmla="*/ 223 h 758"/>
              <a:gd name="T28" fmla="*/ 325 w 485"/>
              <a:gd name="T29" fmla="*/ 270 h 758"/>
              <a:gd name="T30" fmla="*/ 347 w 485"/>
              <a:gd name="T31" fmla="*/ 321 h 758"/>
              <a:gd name="T32" fmla="*/ 376 w 485"/>
              <a:gd name="T33" fmla="*/ 422 h 758"/>
              <a:gd name="T34" fmla="*/ 412 w 485"/>
              <a:gd name="T35" fmla="*/ 527 h 758"/>
              <a:gd name="T36" fmla="*/ 426 w 485"/>
              <a:gd name="T37" fmla="*/ 574 h 758"/>
              <a:gd name="T38" fmla="*/ 441 w 485"/>
              <a:gd name="T39" fmla="*/ 622 h 758"/>
              <a:gd name="T40" fmla="*/ 455 w 485"/>
              <a:gd name="T41" fmla="*/ 662 h 758"/>
              <a:gd name="T42" fmla="*/ 462 w 485"/>
              <a:gd name="T43" fmla="*/ 700 h 758"/>
              <a:gd name="T44" fmla="*/ 477 w 485"/>
              <a:gd name="T45" fmla="*/ 733 h 758"/>
              <a:gd name="T46" fmla="*/ 484 w 485"/>
              <a:gd name="T47" fmla="*/ 757 h 7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85" h="758">
                <a:moveTo>
                  <a:pt x="0" y="37"/>
                </a:moveTo>
                <a:lnTo>
                  <a:pt x="29" y="23"/>
                </a:lnTo>
                <a:lnTo>
                  <a:pt x="58" y="13"/>
                </a:lnTo>
                <a:lnTo>
                  <a:pt x="94" y="3"/>
                </a:lnTo>
                <a:lnTo>
                  <a:pt x="123" y="0"/>
                </a:lnTo>
                <a:lnTo>
                  <a:pt x="152" y="6"/>
                </a:lnTo>
                <a:lnTo>
                  <a:pt x="188" y="20"/>
                </a:lnTo>
                <a:lnTo>
                  <a:pt x="217" y="47"/>
                </a:lnTo>
                <a:lnTo>
                  <a:pt x="231" y="64"/>
                </a:lnTo>
                <a:lnTo>
                  <a:pt x="246" y="84"/>
                </a:lnTo>
                <a:lnTo>
                  <a:pt x="260" y="111"/>
                </a:lnTo>
                <a:lnTo>
                  <a:pt x="275" y="142"/>
                </a:lnTo>
                <a:lnTo>
                  <a:pt x="296" y="182"/>
                </a:lnTo>
                <a:lnTo>
                  <a:pt x="311" y="223"/>
                </a:lnTo>
                <a:lnTo>
                  <a:pt x="325" y="270"/>
                </a:lnTo>
                <a:lnTo>
                  <a:pt x="347" y="321"/>
                </a:lnTo>
                <a:lnTo>
                  <a:pt x="376" y="422"/>
                </a:lnTo>
                <a:lnTo>
                  <a:pt x="412" y="527"/>
                </a:lnTo>
                <a:lnTo>
                  <a:pt x="426" y="574"/>
                </a:lnTo>
                <a:lnTo>
                  <a:pt x="441" y="622"/>
                </a:lnTo>
                <a:lnTo>
                  <a:pt x="455" y="662"/>
                </a:lnTo>
                <a:lnTo>
                  <a:pt x="462" y="700"/>
                </a:lnTo>
                <a:lnTo>
                  <a:pt x="477" y="733"/>
                </a:lnTo>
                <a:lnTo>
                  <a:pt x="484" y="757"/>
                </a:lnTo>
              </a:path>
            </a:pathLst>
          </a:custGeom>
          <a:noFill/>
          <a:ln w="25400" cap="rnd" cmpd="sng">
            <a:solidFill>
              <a:schemeClr val="tx1"/>
            </a:solidFill>
            <a:prstDash val="solid"/>
            <a:round/>
            <a:headEnd type="none" w="med" len="med"/>
            <a:tailEnd type="triangl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endParaRPr lang="en-US"/>
          </a:p>
        </p:txBody>
      </p:sp>
      <p:sp>
        <p:nvSpPr>
          <p:cNvPr id="49" name="Freeform 44">
            <a:extLst>
              <a:ext uri="{FF2B5EF4-FFF2-40B4-BE49-F238E27FC236}">
                <a16:creationId xmlns:a16="http://schemas.microsoft.com/office/drawing/2014/main" id="{C441FD96-CA5B-86E5-70BE-E9A0EE6D43AF}"/>
              </a:ext>
            </a:extLst>
          </p:cNvPr>
          <p:cNvSpPr>
            <a:spLocks/>
          </p:cNvSpPr>
          <p:nvPr/>
        </p:nvSpPr>
        <p:spPr bwMode="auto">
          <a:xfrm>
            <a:off x="2934693" y="3017691"/>
            <a:ext cx="628650" cy="1831975"/>
          </a:xfrm>
          <a:custGeom>
            <a:avLst/>
            <a:gdLst>
              <a:gd name="T0" fmla="*/ 201 w 396"/>
              <a:gd name="T1" fmla="*/ 0 h 1154"/>
              <a:gd name="T2" fmla="*/ 157 w 396"/>
              <a:gd name="T3" fmla="*/ 0 h 1154"/>
              <a:gd name="T4" fmla="*/ 119 w 396"/>
              <a:gd name="T5" fmla="*/ 3 h 1154"/>
              <a:gd name="T6" fmla="*/ 82 w 396"/>
              <a:gd name="T7" fmla="*/ 10 h 1154"/>
              <a:gd name="T8" fmla="*/ 52 w 396"/>
              <a:gd name="T9" fmla="*/ 23 h 1154"/>
              <a:gd name="T10" fmla="*/ 30 w 396"/>
              <a:gd name="T11" fmla="*/ 46 h 1154"/>
              <a:gd name="T12" fmla="*/ 15 w 396"/>
              <a:gd name="T13" fmla="*/ 63 h 1154"/>
              <a:gd name="T14" fmla="*/ 8 w 396"/>
              <a:gd name="T15" fmla="*/ 83 h 1154"/>
              <a:gd name="T16" fmla="*/ 8 w 396"/>
              <a:gd name="T17" fmla="*/ 102 h 1154"/>
              <a:gd name="T18" fmla="*/ 0 w 396"/>
              <a:gd name="T19" fmla="*/ 129 h 1154"/>
              <a:gd name="T20" fmla="*/ 0 w 396"/>
              <a:gd name="T21" fmla="*/ 158 h 1154"/>
              <a:gd name="T22" fmla="*/ 8 w 396"/>
              <a:gd name="T23" fmla="*/ 192 h 1154"/>
              <a:gd name="T24" fmla="*/ 15 w 396"/>
              <a:gd name="T25" fmla="*/ 231 h 1154"/>
              <a:gd name="T26" fmla="*/ 30 w 396"/>
              <a:gd name="T27" fmla="*/ 281 h 1154"/>
              <a:gd name="T28" fmla="*/ 52 w 396"/>
              <a:gd name="T29" fmla="*/ 337 h 1154"/>
              <a:gd name="T30" fmla="*/ 75 w 396"/>
              <a:gd name="T31" fmla="*/ 400 h 1154"/>
              <a:gd name="T32" fmla="*/ 97 w 396"/>
              <a:gd name="T33" fmla="*/ 466 h 1154"/>
              <a:gd name="T34" fmla="*/ 127 w 396"/>
              <a:gd name="T35" fmla="*/ 538 h 1154"/>
              <a:gd name="T36" fmla="*/ 194 w 396"/>
              <a:gd name="T37" fmla="*/ 684 h 1154"/>
              <a:gd name="T38" fmla="*/ 253 w 396"/>
              <a:gd name="T39" fmla="*/ 829 h 1154"/>
              <a:gd name="T40" fmla="*/ 283 w 396"/>
              <a:gd name="T41" fmla="*/ 899 h 1154"/>
              <a:gd name="T42" fmla="*/ 313 w 396"/>
              <a:gd name="T43" fmla="*/ 961 h 1154"/>
              <a:gd name="T44" fmla="*/ 335 w 396"/>
              <a:gd name="T45" fmla="*/ 1021 h 1154"/>
              <a:gd name="T46" fmla="*/ 358 w 396"/>
              <a:gd name="T47" fmla="*/ 1074 h 1154"/>
              <a:gd name="T48" fmla="*/ 380 w 396"/>
              <a:gd name="T49" fmla="*/ 1117 h 1154"/>
              <a:gd name="T50" fmla="*/ 395 w 396"/>
              <a:gd name="T51" fmla="*/ 1153 h 11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96" h="1154">
                <a:moveTo>
                  <a:pt x="201" y="0"/>
                </a:moveTo>
                <a:lnTo>
                  <a:pt x="157" y="0"/>
                </a:lnTo>
                <a:lnTo>
                  <a:pt x="119" y="3"/>
                </a:lnTo>
                <a:lnTo>
                  <a:pt x="82" y="10"/>
                </a:lnTo>
                <a:lnTo>
                  <a:pt x="52" y="23"/>
                </a:lnTo>
                <a:lnTo>
                  <a:pt x="30" y="46"/>
                </a:lnTo>
                <a:lnTo>
                  <a:pt x="15" y="63"/>
                </a:lnTo>
                <a:lnTo>
                  <a:pt x="8" y="83"/>
                </a:lnTo>
                <a:lnTo>
                  <a:pt x="8" y="102"/>
                </a:lnTo>
                <a:lnTo>
                  <a:pt x="0" y="129"/>
                </a:lnTo>
                <a:lnTo>
                  <a:pt x="0" y="158"/>
                </a:lnTo>
                <a:lnTo>
                  <a:pt x="8" y="192"/>
                </a:lnTo>
                <a:lnTo>
                  <a:pt x="15" y="231"/>
                </a:lnTo>
                <a:lnTo>
                  <a:pt x="30" y="281"/>
                </a:lnTo>
                <a:lnTo>
                  <a:pt x="52" y="337"/>
                </a:lnTo>
                <a:lnTo>
                  <a:pt x="75" y="400"/>
                </a:lnTo>
                <a:lnTo>
                  <a:pt x="97" y="466"/>
                </a:lnTo>
                <a:lnTo>
                  <a:pt x="127" y="538"/>
                </a:lnTo>
                <a:lnTo>
                  <a:pt x="194" y="684"/>
                </a:lnTo>
                <a:lnTo>
                  <a:pt x="253" y="829"/>
                </a:lnTo>
                <a:lnTo>
                  <a:pt x="283" y="899"/>
                </a:lnTo>
                <a:lnTo>
                  <a:pt x="313" y="961"/>
                </a:lnTo>
                <a:lnTo>
                  <a:pt x="335" y="1021"/>
                </a:lnTo>
                <a:lnTo>
                  <a:pt x="358" y="1074"/>
                </a:lnTo>
                <a:lnTo>
                  <a:pt x="380" y="1117"/>
                </a:lnTo>
                <a:lnTo>
                  <a:pt x="395" y="1153"/>
                </a:lnTo>
              </a:path>
            </a:pathLst>
          </a:custGeom>
          <a:noFill/>
          <a:ln w="25400" cap="rnd" cmpd="sng">
            <a:solidFill>
              <a:schemeClr val="tx1"/>
            </a:solidFill>
            <a:prstDash val="solid"/>
            <a:round/>
            <a:headEnd type="none" w="med" len="med"/>
            <a:tailEnd type="triangl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endParaRPr lang="en-US"/>
          </a:p>
        </p:txBody>
      </p:sp>
      <p:sp>
        <p:nvSpPr>
          <p:cNvPr id="50" name="Line 45">
            <a:extLst>
              <a:ext uri="{FF2B5EF4-FFF2-40B4-BE49-F238E27FC236}">
                <a16:creationId xmlns:a16="http://schemas.microsoft.com/office/drawing/2014/main" id="{C10A397F-478B-EDF6-F4C5-EE289D84033D}"/>
              </a:ext>
            </a:extLst>
          </p:cNvPr>
          <p:cNvSpPr>
            <a:spLocks noChangeShapeType="1"/>
          </p:cNvSpPr>
          <p:nvPr/>
        </p:nvSpPr>
        <p:spPr bwMode="auto">
          <a:xfrm flipH="1">
            <a:off x="3709393" y="4436916"/>
            <a:ext cx="638175" cy="155575"/>
          </a:xfrm>
          <a:prstGeom prst="line">
            <a:avLst/>
          </a:prstGeom>
          <a:noFill/>
          <a:ln w="254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endParaRPr lang="en-US"/>
          </a:p>
        </p:txBody>
      </p:sp>
    </p:spTree>
    <p:extLst>
      <p:ext uri="{BB962C8B-B14F-4D97-AF65-F5344CB8AC3E}">
        <p14:creationId xmlns:p14="http://schemas.microsoft.com/office/powerpoint/2010/main" val="351617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3" name="Rectangle 3">
            <a:extLst>
              <a:ext uri="{FF2B5EF4-FFF2-40B4-BE49-F238E27FC236}">
                <a16:creationId xmlns:a16="http://schemas.microsoft.com/office/drawing/2014/main" id="{304B2AEB-21B3-9989-7ADF-D1631610C149}"/>
              </a:ext>
            </a:extLst>
          </p:cNvPr>
          <p:cNvSpPr txBox="1">
            <a:spLocks noChangeArrowheads="1"/>
          </p:cNvSpPr>
          <p:nvPr/>
        </p:nvSpPr>
        <p:spPr>
          <a:xfrm>
            <a:off x="1181646" y="1971475"/>
            <a:ext cx="9969830" cy="4114800"/>
          </a:xfrm>
          <a:prstGeom prst="rect">
            <a:avLst/>
          </a:prstGeom>
          <a:ln>
            <a:noFill/>
          </a:ln>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Clr>
                <a:srgbClr val="FF0000"/>
              </a:buClr>
              <a:buNone/>
            </a:pPr>
            <a:endParaRPr lang="en-US" sz="2800" b="1" dirty="0">
              <a:latin typeface="Times New Roman" pitchFamily="18" charset="0"/>
            </a:endParaRPr>
          </a:p>
        </p:txBody>
      </p:sp>
      <p:sp>
        <p:nvSpPr>
          <p:cNvPr id="6" name="Rectangle 5">
            <a:extLst>
              <a:ext uri="{FF2B5EF4-FFF2-40B4-BE49-F238E27FC236}">
                <a16:creationId xmlns:a16="http://schemas.microsoft.com/office/drawing/2014/main" id="{25744D25-D2F8-23A2-46B3-7ECBB8358A9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id="{2BD87646-68B5-ECB7-DA13-33256D31F66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extBox 10">
            <a:extLst>
              <a:ext uri="{FF2B5EF4-FFF2-40B4-BE49-F238E27FC236}">
                <a16:creationId xmlns:a16="http://schemas.microsoft.com/office/drawing/2014/main" id="{5886DE2E-F381-EAB7-4411-545E3429F784}"/>
              </a:ext>
            </a:extLst>
          </p:cNvPr>
          <p:cNvSpPr txBox="1"/>
          <p:nvPr/>
        </p:nvSpPr>
        <p:spPr>
          <a:xfrm>
            <a:off x="2060029" y="925132"/>
            <a:ext cx="8859008" cy="539828"/>
          </a:xfrm>
          <a:prstGeom prst="rect">
            <a:avLst/>
          </a:prstGeom>
          <a:noFill/>
        </p:spPr>
        <p:txBody>
          <a:bodyPr wrap="square">
            <a:spAutoFit/>
          </a:bodyPr>
          <a:lstStyle/>
          <a:p>
            <a:pPr algn="ctr">
              <a:lnSpc>
                <a:spcPct val="110000"/>
              </a:lnSpc>
            </a:pPr>
            <a:r>
              <a:rPr lang="en-US" sz="2800" b="1" dirty="0">
                <a:solidFill>
                  <a:srgbClr val="C00000"/>
                </a:solidFill>
              </a:rPr>
              <a:t>Techniques that Enhance Quality in Making Decision</a:t>
            </a:r>
            <a:endParaRPr lang="ar-SA" sz="2800" b="1" dirty="0">
              <a:solidFill>
                <a:srgbClr val="C00000"/>
              </a:solidFill>
            </a:endParaRPr>
          </a:p>
        </p:txBody>
      </p:sp>
      <p:sp>
        <p:nvSpPr>
          <p:cNvPr id="5" name="TextBox 4">
            <a:extLst>
              <a:ext uri="{FF2B5EF4-FFF2-40B4-BE49-F238E27FC236}">
                <a16:creationId xmlns:a16="http://schemas.microsoft.com/office/drawing/2014/main" id="{AC3CFEBE-D0B6-2ECE-8FC1-7054B43C7129}"/>
              </a:ext>
            </a:extLst>
          </p:cNvPr>
          <p:cNvSpPr txBox="1"/>
          <p:nvPr/>
        </p:nvSpPr>
        <p:spPr>
          <a:xfrm>
            <a:off x="585749" y="1853740"/>
            <a:ext cx="10565727" cy="707886"/>
          </a:xfrm>
          <a:prstGeom prst="rect">
            <a:avLst/>
          </a:prstGeom>
          <a:noFill/>
        </p:spPr>
        <p:txBody>
          <a:bodyPr wrap="square">
            <a:spAutoFit/>
          </a:bodyPr>
          <a:lstStyle/>
          <a:p>
            <a:pPr algn="ctr">
              <a:buClr>
                <a:srgbClr val="FF0000"/>
              </a:buClr>
            </a:pPr>
            <a:r>
              <a:rPr lang="en-US" sz="2000" b="1" dirty="0"/>
              <a:t>Three different making decision environments are generally identified depending on the amount of knowledge that exists about future conditions that might occur.</a:t>
            </a:r>
          </a:p>
        </p:txBody>
      </p:sp>
      <p:sp>
        <p:nvSpPr>
          <p:cNvPr id="8" name="Arrow: Notched Right 7">
            <a:extLst>
              <a:ext uri="{FF2B5EF4-FFF2-40B4-BE49-F238E27FC236}">
                <a16:creationId xmlns:a16="http://schemas.microsoft.com/office/drawing/2014/main" id="{4A0CE2FB-A5C0-F27C-969D-675AA6CADFB5}"/>
              </a:ext>
            </a:extLst>
          </p:cNvPr>
          <p:cNvSpPr/>
          <p:nvPr/>
        </p:nvSpPr>
        <p:spPr>
          <a:xfrm>
            <a:off x="1185039" y="3951879"/>
            <a:ext cx="10515600" cy="1560800"/>
          </a:xfrm>
          <a:prstGeom prst="notchedRightArrow">
            <a:avLst/>
          </a:prstGeom>
          <a:solidFill>
            <a:schemeClr val="accent1">
              <a:lumMod val="40000"/>
              <a:lumOff val="60000"/>
            </a:schemeClr>
          </a:solidFill>
          <a:ln>
            <a:solidFill>
              <a:schemeClr val="tx1"/>
            </a:solidFill>
          </a:ln>
        </p:spPr>
        <p:style>
          <a:lnRef idx="0">
            <a:scrgbClr r="0" g="0" b="0"/>
          </a:lnRef>
          <a:fillRef idx="1">
            <a:schemeClr val="accent2">
              <a:tint val="40000"/>
              <a:hueOff val="0"/>
              <a:satOff val="0"/>
              <a:lumOff val="0"/>
              <a:alphaOff val="0"/>
            </a:schemeClr>
          </a:fillRef>
          <a:effectRef idx="0">
            <a:schemeClr val="accent2">
              <a:tint val="40000"/>
              <a:hueOff val="0"/>
              <a:satOff val="0"/>
              <a:lumOff val="0"/>
              <a:alphaOff val="0"/>
            </a:schemeClr>
          </a:effectRef>
          <a:fontRef idx="minor">
            <a:schemeClr val="dk1">
              <a:hueOff val="0"/>
              <a:satOff val="0"/>
              <a:lumOff val="0"/>
              <a:alphaOff val="0"/>
            </a:schemeClr>
          </a:fontRef>
        </p:style>
        <p:txBody>
          <a:bodyPr/>
          <a:lstStyle/>
          <a:p>
            <a:endParaRPr lang="en-US" dirty="0"/>
          </a:p>
        </p:txBody>
      </p:sp>
      <p:grpSp>
        <p:nvGrpSpPr>
          <p:cNvPr id="10" name="Group 9">
            <a:extLst>
              <a:ext uri="{FF2B5EF4-FFF2-40B4-BE49-F238E27FC236}">
                <a16:creationId xmlns:a16="http://schemas.microsoft.com/office/drawing/2014/main" id="{C629A635-4939-8E19-E1E0-1B27547F79BF}"/>
              </a:ext>
            </a:extLst>
          </p:cNvPr>
          <p:cNvGrpSpPr/>
          <p:nvPr/>
        </p:nvGrpSpPr>
        <p:grpSpPr>
          <a:xfrm>
            <a:off x="1185039" y="2781279"/>
            <a:ext cx="3049934" cy="1560800"/>
            <a:chOff x="0" y="0"/>
            <a:chExt cx="3049934" cy="1560800"/>
          </a:xfrm>
          <a:solidFill>
            <a:schemeClr val="accent4">
              <a:lumMod val="60000"/>
              <a:lumOff val="40000"/>
            </a:schemeClr>
          </a:solidFill>
        </p:grpSpPr>
        <p:sp>
          <p:nvSpPr>
            <p:cNvPr id="18" name="Rectangle 17">
              <a:extLst>
                <a:ext uri="{FF2B5EF4-FFF2-40B4-BE49-F238E27FC236}">
                  <a16:creationId xmlns:a16="http://schemas.microsoft.com/office/drawing/2014/main" id="{70AB138B-0EB4-1402-8038-52F7CED43148}"/>
                </a:ext>
              </a:extLst>
            </p:cNvPr>
            <p:cNvSpPr/>
            <p:nvPr/>
          </p:nvSpPr>
          <p:spPr>
            <a:xfrm>
              <a:off x="0" y="0"/>
              <a:ext cx="3049934" cy="1560800"/>
            </a:xfrm>
            <a:prstGeom prst="rect">
              <a:avLst/>
            </a:prstGeom>
            <a:grpFill/>
          </p:spPr>
          <p:style>
            <a:lnRef idx="0">
              <a:schemeClr val="dk1">
                <a:alpha val="0"/>
                <a:hueOff val="0"/>
                <a:satOff val="0"/>
                <a:lumOff val="0"/>
                <a:alphaOff val="0"/>
              </a:schemeClr>
            </a:lnRef>
            <a:fillRef idx="0">
              <a:scrgbClr r="0" g="0" b="0"/>
            </a:fillRef>
            <a:effectRef idx="0">
              <a:schemeClr val="lt1">
                <a:alpha val="0"/>
                <a:hueOff val="0"/>
                <a:satOff val="0"/>
                <a:lumOff val="0"/>
                <a:alphaOff val="0"/>
              </a:schemeClr>
            </a:effectRef>
            <a:fontRef idx="minor">
              <a:schemeClr val="tx1">
                <a:hueOff val="0"/>
                <a:satOff val="0"/>
                <a:lumOff val="0"/>
                <a:alphaOff val="0"/>
              </a:schemeClr>
            </a:fontRef>
          </p:style>
        </p:sp>
        <p:sp>
          <p:nvSpPr>
            <p:cNvPr id="19" name="TextBox 18">
              <a:extLst>
                <a:ext uri="{FF2B5EF4-FFF2-40B4-BE49-F238E27FC236}">
                  <a16:creationId xmlns:a16="http://schemas.microsoft.com/office/drawing/2014/main" id="{EA4D0FFC-6CE3-7498-9DFC-4F4EFDCBB623}"/>
                </a:ext>
              </a:extLst>
            </p:cNvPr>
            <p:cNvSpPr txBox="1"/>
            <p:nvPr/>
          </p:nvSpPr>
          <p:spPr>
            <a:xfrm>
              <a:off x="0" y="0"/>
              <a:ext cx="3049934" cy="1560800"/>
            </a:xfrm>
            <a:prstGeom prst="rect">
              <a:avLst/>
            </a:prstGeom>
            <a:grpFill/>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192024" tIns="192024" rIns="192024" bIns="192024" numCol="1" spcCol="1270" anchor="ctr" anchorCtr="0">
              <a:noAutofit/>
            </a:bodyPr>
            <a:lstStyle/>
            <a:p>
              <a:pPr marL="0" lvl="0" indent="0" algn="ctr" defTabSz="1200150">
                <a:lnSpc>
                  <a:spcPct val="90000"/>
                </a:lnSpc>
                <a:spcBef>
                  <a:spcPct val="0"/>
                </a:spcBef>
                <a:spcAft>
                  <a:spcPct val="35000"/>
                </a:spcAft>
                <a:buNone/>
              </a:pPr>
              <a:r>
                <a:rPr lang="en-US" sz="2700" b="1" kern="1200" dirty="0"/>
                <a:t>making Decision under certainty</a:t>
              </a:r>
              <a:endParaRPr lang="en-US" sz="2700" kern="1200" dirty="0"/>
            </a:p>
          </p:txBody>
        </p:sp>
      </p:grpSp>
      <p:grpSp>
        <p:nvGrpSpPr>
          <p:cNvPr id="12" name="Group 11">
            <a:extLst>
              <a:ext uri="{FF2B5EF4-FFF2-40B4-BE49-F238E27FC236}">
                <a16:creationId xmlns:a16="http://schemas.microsoft.com/office/drawing/2014/main" id="{4A6F97F7-B4C7-9F37-050E-64724F5F52B3}"/>
              </a:ext>
            </a:extLst>
          </p:cNvPr>
          <p:cNvGrpSpPr/>
          <p:nvPr/>
        </p:nvGrpSpPr>
        <p:grpSpPr>
          <a:xfrm>
            <a:off x="4392091" y="5154010"/>
            <a:ext cx="3049934" cy="1560800"/>
            <a:chOff x="3207052" y="2341201"/>
            <a:chExt cx="3049934" cy="1560800"/>
          </a:xfrm>
          <a:solidFill>
            <a:schemeClr val="accent4">
              <a:lumMod val="60000"/>
              <a:lumOff val="40000"/>
            </a:schemeClr>
          </a:solidFill>
        </p:grpSpPr>
        <p:sp>
          <p:nvSpPr>
            <p:cNvPr id="16" name="Rectangle 15">
              <a:extLst>
                <a:ext uri="{FF2B5EF4-FFF2-40B4-BE49-F238E27FC236}">
                  <a16:creationId xmlns:a16="http://schemas.microsoft.com/office/drawing/2014/main" id="{A016EC79-BF03-3E55-EC9D-562A216B62F3}"/>
                </a:ext>
              </a:extLst>
            </p:cNvPr>
            <p:cNvSpPr/>
            <p:nvPr/>
          </p:nvSpPr>
          <p:spPr>
            <a:xfrm>
              <a:off x="3207052" y="2341201"/>
              <a:ext cx="3049934" cy="1560800"/>
            </a:xfrm>
            <a:prstGeom prst="rect">
              <a:avLst/>
            </a:prstGeom>
            <a:grpFill/>
          </p:spPr>
          <p:style>
            <a:lnRef idx="0">
              <a:schemeClr val="dk1">
                <a:alpha val="0"/>
                <a:hueOff val="0"/>
                <a:satOff val="0"/>
                <a:lumOff val="0"/>
                <a:alphaOff val="0"/>
              </a:schemeClr>
            </a:lnRef>
            <a:fillRef idx="0">
              <a:scrgbClr r="0" g="0" b="0"/>
            </a:fillRef>
            <a:effectRef idx="0">
              <a:schemeClr val="lt1">
                <a:alpha val="0"/>
                <a:hueOff val="0"/>
                <a:satOff val="0"/>
                <a:lumOff val="0"/>
                <a:alphaOff val="0"/>
              </a:schemeClr>
            </a:effectRef>
            <a:fontRef idx="minor">
              <a:schemeClr val="tx1">
                <a:hueOff val="0"/>
                <a:satOff val="0"/>
                <a:lumOff val="0"/>
                <a:alphaOff val="0"/>
              </a:schemeClr>
            </a:fontRef>
          </p:style>
        </p:sp>
        <p:sp>
          <p:nvSpPr>
            <p:cNvPr id="17" name="TextBox 16">
              <a:extLst>
                <a:ext uri="{FF2B5EF4-FFF2-40B4-BE49-F238E27FC236}">
                  <a16:creationId xmlns:a16="http://schemas.microsoft.com/office/drawing/2014/main" id="{80FDC8E1-117C-B315-08DB-4B3D730F8DC0}"/>
                </a:ext>
              </a:extLst>
            </p:cNvPr>
            <p:cNvSpPr txBox="1"/>
            <p:nvPr/>
          </p:nvSpPr>
          <p:spPr>
            <a:xfrm>
              <a:off x="3207052" y="2341201"/>
              <a:ext cx="3049934" cy="1560800"/>
            </a:xfrm>
            <a:prstGeom prst="rect">
              <a:avLst/>
            </a:prstGeom>
            <a:grpFill/>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192024" tIns="192024" rIns="192024" bIns="192024" numCol="1" spcCol="1270" anchor="ctr" anchorCtr="0">
              <a:noAutofit/>
            </a:bodyPr>
            <a:lstStyle/>
            <a:p>
              <a:pPr marL="0" lvl="0" indent="0" algn="ctr" defTabSz="1200150">
                <a:lnSpc>
                  <a:spcPct val="90000"/>
                </a:lnSpc>
                <a:spcBef>
                  <a:spcPct val="0"/>
                </a:spcBef>
                <a:spcAft>
                  <a:spcPct val="35000"/>
                </a:spcAft>
                <a:buNone/>
              </a:pPr>
              <a:r>
                <a:rPr lang="en-US" sz="2700" b="1" kern="1200" dirty="0"/>
                <a:t>making Decision under risk</a:t>
              </a:r>
              <a:endParaRPr lang="en-US" sz="2700" kern="1200" dirty="0"/>
            </a:p>
          </p:txBody>
        </p:sp>
      </p:grpSp>
      <p:grpSp>
        <p:nvGrpSpPr>
          <p:cNvPr id="13" name="Group 12">
            <a:extLst>
              <a:ext uri="{FF2B5EF4-FFF2-40B4-BE49-F238E27FC236}">
                <a16:creationId xmlns:a16="http://schemas.microsoft.com/office/drawing/2014/main" id="{DCE831E1-353B-AA5A-D9E2-C4CE9F4D1A58}"/>
              </a:ext>
            </a:extLst>
          </p:cNvPr>
          <p:cNvGrpSpPr/>
          <p:nvPr/>
        </p:nvGrpSpPr>
        <p:grpSpPr>
          <a:xfrm>
            <a:off x="7594523" y="2781279"/>
            <a:ext cx="3049934" cy="1560800"/>
            <a:chOff x="6409484" y="0"/>
            <a:chExt cx="3049934" cy="1560800"/>
          </a:xfrm>
          <a:solidFill>
            <a:schemeClr val="accent4">
              <a:lumMod val="60000"/>
              <a:lumOff val="40000"/>
            </a:schemeClr>
          </a:solidFill>
        </p:grpSpPr>
        <p:sp>
          <p:nvSpPr>
            <p:cNvPr id="14" name="Rectangle 13">
              <a:extLst>
                <a:ext uri="{FF2B5EF4-FFF2-40B4-BE49-F238E27FC236}">
                  <a16:creationId xmlns:a16="http://schemas.microsoft.com/office/drawing/2014/main" id="{6E62991E-15E6-8F30-5F98-D1085D1FBB75}"/>
                </a:ext>
              </a:extLst>
            </p:cNvPr>
            <p:cNvSpPr/>
            <p:nvPr/>
          </p:nvSpPr>
          <p:spPr>
            <a:xfrm>
              <a:off x="6409484" y="0"/>
              <a:ext cx="3049934" cy="1560800"/>
            </a:xfrm>
            <a:prstGeom prst="rect">
              <a:avLst/>
            </a:prstGeom>
            <a:grpFill/>
          </p:spPr>
          <p:style>
            <a:lnRef idx="0">
              <a:schemeClr val="dk1">
                <a:alpha val="0"/>
                <a:hueOff val="0"/>
                <a:satOff val="0"/>
                <a:lumOff val="0"/>
                <a:alphaOff val="0"/>
              </a:schemeClr>
            </a:lnRef>
            <a:fillRef idx="0">
              <a:scrgbClr r="0" g="0" b="0"/>
            </a:fillRef>
            <a:effectRef idx="0">
              <a:schemeClr val="lt1">
                <a:alpha val="0"/>
                <a:hueOff val="0"/>
                <a:satOff val="0"/>
                <a:lumOff val="0"/>
                <a:alphaOff val="0"/>
              </a:schemeClr>
            </a:effectRef>
            <a:fontRef idx="minor">
              <a:schemeClr val="tx1">
                <a:hueOff val="0"/>
                <a:satOff val="0"/>
                <a:lumOff val="0"/>
                <a:alphaOff val="0"/>
              </a:schemeClr>
            </a:fontRef>
          </p:style>
        </p:sp>
        <p:sp>
          <p:nvSpPr>
            <p:cNvPr id="15" name="TextBox 14">
              <a:extLst>
                <a:ext uri="{FF2B5EF4-FFF2-40B4-BE49-F238E27FC236}">
                  <a16:creationId xmlns:a16="http://schemas.microsoft.com/office/drawing/2014/main" id="{E836CCDB-EA02-B149-D999-DD5E73E4860B}"/>
                </a:ext>
              </a:extLst>
            </p:cNvPr>
            <p:cNvSpPr txBox="1"/>
            <p:nvPr/>
          </p:nvSpPr>
          <p:spPr>
            <a:xfrm>
              <a:off x="6409484" y="0"/>
              <a:ext cx="3049934" cy="1560800"/>
            </a:xfrm>
            <a:prstGeom prst="rect">
              <a:avLst/>
            </a:prstGeom>
            <a:grpFill/>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192024" tIns="192024" rIns="192024" bIns="192024" numCol="1" spcCol="1270" anchor="ctr" anchorCtr="0">
              <a:noAutofit/>
            </a:bodyPr>
            <a:lstStyle/>
            <a:p>
              <a:pPr marL="0" lvl="0" indent="0" algn="ctr" defTabSz="1200150">
                <a:lnSpc>
                  <a:spcPct val="90000"/>
                </a:lnSpc>
                <a:spcBef>
                  <a:spcPct val="0"/>
                </a:spcBef>
                <a:spcAft>
                  <a:spcPct val="35000"/>
                </a:spcAft>
                <a:buNone/>
              </a:pPr>
              <a:r>
                <a:rPr lang="en-US" sz="2700" b="1" kern="1200" dirty="0"/>
                <a:t>making Decision under uncertainty</a:t>
              </a:r>
              <a:endParaRPr lang="en-US" sz="2700" kern="1200" dirty="0"/>
            </a:p>
          </p:txBody>
        </p:sp>
      </p:grpSp>
    </p:spTree>
    <p:extLst>
      <p:ext uri="{BB962C8B-B14F-4D97-AF65-F5344CB8AC3E}">
        <p14:creationId xmlns:p14="http://schemas.microsoft.com/office/powerpoint/2010/main" val="270428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85749" y="184366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buClr>
                <a:srgbClr val="FF0000"/>
              </a:buClr>
              <a:defRPr/>
            </a:pPr>
            <a:endParaRPr lang="en-US" sz="2000" b="1" dirty="0">
              <a:solidFill>
                <a:schemeClr val="tx1"/>
              </a:solidFill>
              <a:latin typeface="Times New Roman" pitchFamily="-10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3" name="Rectangle 3">
            <a:extLst>
              <a:ext uri="{FF2B5EF4-FFF2-40B4-BE49-F238E27FC236}">
                <a16:creationId xmlns:a16="http://schemas.microsoft.com/office/drawing/2014/main" id="{304B2AEB-21B3-9989-7ADF-D1631610C149}"/>
              </a:ext>
            </a:extLst>
          </p:cNvPr>
          <p:cNvSpPr txBox="1">
            <a:spLocks noChangeArrowheads="1"/>
          </p:cNvSpPr>
          <p:nvPr/>
        </p:nvSpPr>
        <p:spPr>
          <a:xfrm>
            <a:off x="1181646" y="1971475"/>
            <a:ext cx="9969830" cy="4114800"/>
          </a:xfrm>
          <a:prstGeom prst="rect">
            <a:avLst/>
          </a:prstGeom>
          <a:ln>
            <a:noFill/>
          </a:ln>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Clr>
                <a:srgbClr val="FF0000"/>
              </a:buClr>
              <a:buNone/>
            </a:pPr>
            <a:endParaRPr lang="en-US" sz="2800" b="1" dirty="0">
              <a:latin typeface="Times New Roman" pitchFamily="18" charset="0"/>
            </a:endParaRPr>
          </a:p>
        </p:txBody>
      </p:sp>
      <p:sp>
        <p:nvSpPr>
          <p:cNvPr id="6" name="Rectangle 5">
            <a:extLst>
              <a:ext uri="{FF2B5EF4-FFF2-40B4-BE49-F238E27FC236}">
                <a16:creationId xmlns:a16="http://schemas.microsoft.com/office/drawing/2014/main" id="{25744D25-D2F8-23A2-46B3-7ECBB8358A9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id="{2BD87646-68B5-ECB7-DA13-33256D31F66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extBox 10">
            <a:extLst>
              <a:ext uri="{FF2B5EF4-FFF2-40B4-BE49-F238E27FC236}">
                <a16:creationId xmlns:a16="http://schemas.microsoft.com/office/drawing/2014/main" id="{5886DE2E-F381-EAB7-4411-545E3429F784}"/>
              </a:ext>
            </a:extLst>
          </p:cNvPr>
          <p:cNvSpPr txBox="1"/>
          <p:nvPr/>
        </p:nvSpPr>
        <p:spPr>
          <a:xfrm>
            <a:off x="2060029" y="925132"/>
            <a:ext cx="8859008" cy="646331"/>
          </a:xfrm>
          <a:prstGeom prst="rect">
            <a:avLst/>
          </a:prstGeom>
          <a:noFill/>
        </p:spPr>
        <p:txBody>
          <a:bodyPr wrap="square">
            <a:spAutoFit/>
          </a:bodyPr>
          <a:lstStyle/>
          <a:p>
            <a:pPr algn="ctr"/>
            <a:r>
              <a:rPr lang="en-US" sz="3600" b="1" dirty="0"/>
              <a:t>Making decision environments</a:t>
            </a:r>
            <a:endParaRPr lang="en-US" sz="3600" b="1" dirty="0">
              <a:solidFill>
                <a:srgbClr val="C00000"/>
              </a:solidFill>
            </a:endParaRPr>
          </a:p>
        </p:txBody>
      </p:sp>
      <p:sp>
        <p:nvSpPr>
          <p:cNvPr id="7" name="TextBox 6">
            <a:extLst>
              <a:ext uri="{FF2B5EF4-FFF2-40B4-BE49-F238E27FC236}">
                <a16:creationId xmlns:a16="http://schemas.microsoft.com/office/drawing/2014/main" id="{F1C752D1-9F19-67F6-A23E-D322A62B9BF8}"/>
              </a:ext>
            </a:extLst>
          </p:cNvPr>
          <p:cNvSpPr txBox="1"/>
          <p:nvPr/>
        </p:nvSpPr>
        <p:spPr>
          <a:xfrm>
            <a:off x="585749" y="1908415"/>
            <a:ext cx="10463048" cy="4409925"/>
          </a:xfrm>
          <a:prstGeom prst="rect">
            <a:avLst/>
          </a:prstGeom>
          <a:noFill/>
        </p:spPr>
        <p:txBody>
          <a:bodyPr wrap="square">
            <a:spAutoFit/>
          </a:bodyPr>
          <a:lstStyle/>
          <a:p>
            <a:pPr algn="just">
              <a:buClr>
                <a:srgbClr val="FF0000"/>
              </a:buClr>
              <a:buFont typeface="Wingdings" panose="05000000000000000000" pitchFamily="2" charset="2"/>
              <a:buChar char="q"/>
            </a:pPr>
            <a:r>
              <a:rPr lang="en-US" sz="2800" b="1" dirty="0">
                <a:solidFill>
                  <a:srgbClr val="FF0000"/>
                </a:solidFill>
              </a:rPr>
              <a:t>making Decision under certainty: </a:t>
            </a:r>
            <a:r>
              <a:rPr lang="en-US" sz="2800" b="1" dirty="0"/>
              <a:t>the decision maker knows with certainty what conditions will subsequently occur and affect the decision outcomes.</a:t>
            </a:r>
          </a:p>
          <a:p>
            <a:pPr>
              <a:buClr>
                <a:srgbClr val="FF0000"/>
              </a:buClr>
              <a:buFont typeface="Wingdings" panose="05000000000000000000" pitchFamily="2" charset="2"/>
              <a:buChar char="q"/>
            </a:pPr>
            <a:r>
              <a:rPr lang="en-US" sz="2800" b="1" dirty="0">
                <a:solidFill>
                  <a:srgbClr val="FF0000"/>
                </a:solidFill>
              </a:rPr>
              <a:t>making Decision under risk: </a:t>
            </a:r>
            <a:r>
              <a:rPr lang="en-US" sz="2800" b="1" dirty="0"/>
              <a:t>the probabilities are used to obtain expected values of outcomes for each decision alternative.</a:t>
            </a:r>
          </a:p>
          <a:p>
            <a:pPr>
              <a:buClr>
                <a:srgbClr val="FF0000"/>
              </a:buClr>
              <a:buFont typeface="Wingdings" panose="05000000000000000000" pitchFamily="2" charset="2"/>
              <a:buChar char="q"/>
            </a:pPr>
            <a:r>
              <a:rPr lang="en-US" sz="2800" b="1" dirty="0">
                <a:solidFill>
                  <a:srgbClr val="FF0000"/>
                </a:solidFill>
              </a:rPr>
              <a:t>making Decision under uncertainty: </a:t>
            </a:r>
            <a:r>
              <a:rPr lang="en-US" sz="2800" b="1" dirty="0"/>
              <a:t>In some cases a decision maker cannot assess the probability of occurrence for the various states of nature.</a:t>
            </a:r>
            <a:endParaRPr lang="ar-SA" sz="2800" b="1" dirty="0"/>
          </a:p>
          <a:p>
            <a:pPr algn="just">
              <a:buClr>
                <a:srgbClr val="FF0000"/>
              </a:buClr>
              <a:buFont typeface="Wingdings" panose="05000000000000000000" pitchFamily="2" charset="2"/>
              <a:buChar char="q"/>
            </a:pPr>
            <a:endParaRPr lang="en-US" sz="2800" b="1" dirty="0"/>
          </a:p>
          <a:p>
            <a:pPr algn="just">
              <a:lnSpc>
                <a:spcPct val="110000"/>
              </a:lnSpc>
            </a:pPr>
            <a:endParaRPr lang="en-US" sz="2800" b="1" u="sng" dirty="0">
              <a:solidFill>
                <a:srgbClr val="FF0000"/>
              </a:solidFill>
              <a:latin typeface="Times New Roman" pitchFamily="18" charset="0"/>
            </a:endParaRPr>
          </a:p>
        </p:txBody>
      </p:sp>
    </p:spTree>
    <p:extLst>
      <p:ext uri="{BB962C8B-B14F-4D97-AF65-F5344CB8AC3E}">
        <p14:creationId xmlns:p14="http://schemas.microsoft.com/office/powerpoint/2010/main" val="31790137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85749" y="184366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buClr>
                <a:srgbClr val="FF0000"/>
              </a:buClr>
              <a:defRPr/>
            </a:pPr>
            <a:endParaRPr lang="en-US" sz="2000" b="1" dirty="0">
              <a:solidFill>
                <a:schemeClr val="tx1"/>
              </a:solidFill>
              <a:latin typeface="Times New Roman" pitchFamily="-10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3" name="Rectangle 3">
            <a:extLst>
              <a:ext uri="{FF2B5EF4-FFF2-40B4-BE49-F238E27FC236}">
                <a16:creationId xmlns:a16="http://schemas.microsoft.com/office/drawing/2014/main" id="{304B2AEB-21B3-9989-7ADF-D1631610C149}"/>
              </a:ext>
            </a:extLst>
          </p:cNvPr>
          <p:cNvSpPr txBox="1">
            <a:spLocks noChangeArrowheads="1"/>
          </p:cNvSpPr>
          <p:nvPr/>
        </p:nvSpPr>
        <p:spPr>
          <a:xfrm>
            <a:off x="1181646" y="1971475"/>
            <a:ext cx="9969830" cy="4114800"/>
          </a:xfrm>
          <a:prstGeom prst="rect">
            <a:avLst/>
          </a:prstGeom>
          <a:ln>
            <a:noFill/>
          </a:ln>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Clr>
                <a:srgbClr val="FF0000"/>
              </a:buClr>
              <a:buNone/>
            </a:pPr>
            <a:endParaRPr lang="en-US" sz="2800" b="1" dirty="0">
              <a:latin typeface="Times New Roman" pitchFamily="18" charset="0"/>
            </a:endParaRPr>
          </a:p>
        </p:txBody>
      </p:sp>
      <p:sp>
        <p:nvSpPr>
          <p:cNvPr id="6" name="Rectangle 5">
            <a:extLst>
              <a:ext uri="{FF2B5EF4-FFF2-40B4-BE49-F238E27FC236}">
                <a16:creationId xmlns:a16="http://schemas.microsoft.com/office/drawing/2014/main" id="{25744D25-D2F8-23A2-46B3-7ECBB8358A9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id="{2BD87646-68B5-ECB7-DA13-33256D31F66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extBox 10">
            <a:extLst>
              <a:ext uri="{FF2B5EF4-FFF2-40B4-BE49-F238E27FC236}">
                <a16:creationId xmlns:a16="http://schemas.microsoft.com/office/drawing/2014/main" id="{5886DE2E-F381-EAB7-4411-545E3429F784}"/>
              </a:ext>
            </a:extLst>
          </p:cNvPr>
          <p:cNvSpPr txBox="1"/>
          <p:nvPr/>
        </p:nvSpPr>
        <p:spPr>
          <a:xfrm>
            <a:off x="2060029" y="925132"/>
            <a:ext cx="8859008" cy="646331"/>
          </a:xfrm>
          <a:prstGeom prst="rect">
            <a:avLst/>
          </a:prstGeom>
          <a:noFill/>
        </p:spPr>
        <p:txBody>
          <a:bodyPr wrap="square">
            <a:spAutoFit/>
          </a:bodyPr>
          <a:lstStyle/>
          <a:p>
            <a:pPr algn="ctr"/>
            <a:r>
              <a:rPr lang="en-US" sz="3600" b="1" dirty="0"/>
              <a:t>Making decision environments</a:t>
            </a:r>
            <a:endParaRPr lang="en-US" sz="3600" b="1" dirty="0">
              <a:solidFill>
                <a:srgbClr val="C00000"/>
              </a:solidFill>
            </a:endParaRPr>
          </a:p>
        </p:txBody>
      </p:sp>
      <p:sp>
        <p:nvSpPr>
          <p:cNvPr id="7" name="TextBox 6">
            <a:extLst>
              <a:ext uri="{FF2B5EF4-FFF2-40B4-BE49-F238E27FC236}">
                <a16:creationId xmlns:a16="http://schemas.microsoft.com/office/drawing/2014/main" id="{F1C752D1-9F19-67F6-A23E-D322A62B9BF8}"/>
              </a:ext>
            </a:extLst>
          </p:cNvPr>
          <p:cNvSpPr txBox="1"/>
          <p:nvPr/>
        </p:nvSpPr>
        <p:spPr>
          <a:xfrm>
            <a:off x="585749" y="1908415"/>
            <a:ext cx="10463048" cy="3160352"/>
          </a:xfrm>
          <a:prstGeom prst="rect">
            <a:avLst/>
          </a:prstGeom>
          <a:noFill/>
        </p:spPr>
        <p:txBody>
          <a:bodyPr wrap="square">
            <a:spAutoFit/>
          </a:bodyPr>
          <a:lstStyle/>
          <a:p>
            <a:pPr>
              <a:buClr>
                <a:srgbClr val="FF0000"/>
              </a:buClr>
            </a:pPr>
            <a:r>
              <a:rPr lang="en-US" sz="2800" b="1" dirty="0">
                <a:solidFill>
                  <a:srgbClr val="FF0000"/>
                </a:solidFill>
              </a:rPr>
              <a:t>making Decision under uncertainty:</a:t>
            </a:r>
            <a:endParaRPr lang="en-US" sz="2800" b="1" dirty="0"/>
          </a:p>
          <a:p>
            <a:pPr algn="just">
              <a:lnSpc>
                <a:spcPct val="110000"/>
              </a:lnSpc>
            </a:pPr>
            <a:endParaRPr lang="en-US" sz="2800" b="1" u="sng" dirty="0">
              <a:solidFill>
                <a:srgbClr val="FF0000"/>
              </a:solidFill>
              <a:latin typeface="Times New Roman" pitchFamily="18" charset="0"/>
            </a:endParaRPr>
          </a:p>
          <a:p>
            <a:pPr>
              <a:buClr>
                <a:srgbClr val="FF0000"/>
              </a:buClr>
              <a:buSzPct val="100000"/>
              <a:buFont typeface="Wingdings" panose="05000000000000000000" pitchFamily="2" charset="2"/>
              <a:buChar char="v"/>
            </a:pPr>
            <a:r>
              <a:rPr lang="en-US" altLang="ar-SA" sz="2800" b="1" dirty="0">
                <a:latin typeface="Times New Roman" panose="02020603050405020304" pitchFamily="18" charset="0"/>
              </a:rPr>
              <a:t>Several outcomes possible for each course of action</a:t>
            </a:r>
          </a:p>
          <a:p>
            <a:pPr>
              <a:buClr>
                <a:srgbClr val="FF0000"/>
              </a:buClr>
              <a:buSzPct val="100000"/>
              <a:buFont typeface="Wingdings" panose="05000000000000000000" pitchFamily="2" charset="2"/>
              <a:buChar char="v"/>
            </a:pPr>
            <a:r>
              <a:rPr lang="en-US" altLang="ar-SA" sz="2800" b="1" dirty="0">
                <a:latin typeface="Times New Roman" panose="02020603050405020304" pitchFamily="18" charset="0"/>
              </a:rPr>
              <a:t>but the decision maker does not know, or cannot estimate the probability of occurrence </a:t>
            </a:r>
          </a:p>
          <a:p>
            <a:pPr>
              <a:buClr>
                <a:srgbClr val="FF0000"/>
              </a:buClr>
              <a:buSzPct val="100000"/>
              <a:buFont typeface="Wingdings" panose="05000000000000000000" pitchFamily="2" charset="2"/>
              <a:buChar char="v"/>
            </a:pPr>
            <a:r>
              <a:rPr lang="en-US" altLang="ar-SA" sz="2800" b="1" dirty="0">
                <a:latin typeface="Times New Roman" panose="02020603050405020304" pitchFamily="18" charset="0"/>
              </a:rPr>
              <a:t>More difficult - insufficient information</a:t>
            </a:r>
          </a:p>
          <a:p>
            <a:pPr algn="just">
              <a:lnSpc>
                <a:spcPct val="110000"/>
              </a:lnSpc>
            </a:pPr>
            <a:endParaRPr lang="en-US" sz="2800" b="1" u="sng" dirty="0">
              <a:solidFill>
                <a:srgbClr val="FF0000"/>
              </a:solidFill>
              <a:latin typeface="Times New Roman" pitchFamily="18" charset="0"/>
            </a:endParaRPr>
          </a:p>
        </p:txBody>
      </p:sp>
    </p:spTree>
    <p:extLst>
      <p:ext uri="{BB962C8B-B14F-4D97-AF65-F5344CB8AC3E}">
        <p14:creationId xmlns:p14="http://schemas.microsoft.com/office/powerpoint/2010/main" val="35490782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85749" y="184366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buClr>
                <a:srgbClr val="FF0000"/>
              </a:buClr>
              <a:defRPr/>
            </a:pPr>
            <a:endParaRPr lang="en-US" sz="2000" b="1" dirty="0">
              <a:solidFill>
                <a:schemeClr val="tx1"/>
              </a:solidFill>
              <a:latin typeface="Times New Roman" pitchFamily="-10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3" name="Rectangle 3">
            <a:extLst>
              <a:ext uri="{FF2B5EF4-FFF2-40B4-BE49-F238E27FC236}">
                <a16:creationId xmlns:a16="http://schemas.microsoft.com/office/drawing/2014/main" id="{304B2AEB-21B3-9989-7ADF-D1631610C149}"/>
              </a:ext>
            </a:extLst>
          </p:cNvPr>
          <p:cNvSpPr txBox="1">
            <a:spLocks noChangeArrowheads="1"/>
          </p:cNvSpPr>
          <p:nvPr/>
        </p:nvSpPr>
        <p:spPr>
          <a:xfrm>
            <a:off x="1181646" y="1971475"/>
            <a:ext cx="9969830" cy="4114800"/>
          </a:xfrm>
          <a:prstGeom prst="rect">
            <a:avLst/>
          </a:prstGeom>
          <a:ln>
            <a:noFill/>
          </a:ln>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Clr>
                <a:srgbClr val="FF0000"/>
              </a:buClr>
              <a:buNone/>
            </a:pPr>
            <a:endParaRPr lang="en-US" sz="2800" b="1" dirty="0">
              <a:latin typeface="Times New Roman" pitchFamily="18" charset="0"/>
            </a:endParaRPr>
          </a:p>
        </p:txBody>
      </p:sp>
      <p:sp>
        <p:nvSpPr>
          <p:cNvPr id="6" name="Rectangle 5">
            <a:extLst>
              <a:ext uri="{FF2B5EF4-FFF2-40B4-BE49-F238E27FC236}">
                <a16:creationId xmlns:a16="http://schemas.microsoft.com/office/drawing/2014/main" id="{25744D25-D2F8-23A2-46B3-7ECBB8358A9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id="{2BD87646-68B5-ECB7-DA13-33256D31F66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extBox 10">
            <a:extLst>
              <a:ext uri="{FF2B5EF4-FFF2-40B4-BE49-F238E27FC236}">
                <a16:creationId xmlns:a16="http://schemas.microsoft.com/office/drawing/2014/main" id="{5886DE2E-F381-EAB7-4411-545E3429F784}"/>
              </a:ext>
            </a:extLst>
          </p:cNvPr>
          <p:cNvSpPr txBox="1"/>
          <p:nvPr/>
        </p:nvSpPr>
        <p:spPr>
          <a:xfrm>
            <a:off x="2081050" y="727176"/>
            <a:ext cx="8859008" cy="1077218"/>
          </a:xfrm>
          <a:prstGeom prst="rect">
            <a:avLst/>
          </a:prstGeom>
          <a:noFill/>
        </p:spPr>
        <p:txBody>
          <a:bodyPr wrap="square">
            <a:spAutoFit/>
          </a:bodyPr>
          <a:lstStyle/>
          <a:p>
            <a:pPr algn="ctr"/>
            <a:r>
              <a:rPr lang="en-US" sz="3200" b="1" dirty="0"/>
              <a:t>Ethical and Social Implications in</a:t>
            </a:r>
            <a:br>
              <a:rPr lang="en-US" sz="3200" b="1" dirty="0"/>
            </a:br>
            <a:r>
              <a:rPr lang="en-US" sz="3200" b="1" dirty="0"/>
              <a:t>Making Decision</a:t>
            </a:r>
            <a:endParaRPr lang="ar-SA" sz="3200" b="1" dirty="0"/>
          </a:p>
        </p:txBody>
      </p:sp>
      <p:graphicFrame>
        <p:nvGraphicFramePr>
          <p:cNvPr id="2" name="Content Placeholder 3">
            <a:extLst>
              <a:ext uri="{FF2B5EF4-FFF2-40B4-BE49-F238E27FC236}">
                <a16:creationId xmlns:a16="http://schemas.microsoft.com/office/drawing/2014/main" id="{F026D78B-09F9-7875-A768-718CCFFEEE34}"/>
              </a:ext>
            </a:extLst>
          </p:cNvPr>
          <p:cNvGraphicFramePr>
            <a:graphicFrameLocks/>
          </p:cNvGraphicFramePr>
          <p:nvPr>
            <p:extLst>
              <p:ext uri="{D42A27DB-BD31-4B8C-83A1-F6EECF244321}">
                <p14:modId xmlns:p14="http://schemas.microsoft.com/office/powerpoint/2010/main" val="256267766"/>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7987978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85749" y="184366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buClr>
                <a:srgbClr val="FF0000"/>
              </a:buClr>
              <a:defRPr/>
            </a:pPr>
            <a:endParaRPr lang="en-US" sz="2000" b="1" dirty="0">
              <a:solidFill>
                <a:schemeClr val="tx1"/>
              </a:solidFill>
              <a:latin typeface="Times New Roman" pitchFamily="-10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3" name="Rectangle 3">
            <a:extLst>
              <a:ext uri="{FF2B5EF4-FFF2-40B4-BE49-F238E27FC236}">
                <a16:creationId xmlns:a16="http://schemas.microsoft.com/office/drawing/2014/main" id="{304B2AEB-21B3-9989-7ADF-D1631610C149}"/>
              </a:ext>
            </a:extLst>
          </p:cNvPr>
          <p:cNvSpPr txBox="1">
            <a:spLocks noChangeArrowheads="1"/>
          </p:cNvSpPr>
          <p:nvPr/>
        </p:nvSpPr>
        <p:spPr>
          <a:xfrm>
            <a:off x="1181646" y="1971475"/>
            <a:ext cx="9969830" cy="4114800"/>
          </a:xfrm>
          <a:prstGeom prst="rect">
            <a:avLst/>
          </a:prstGeom>
          <a:ln>
            <a:noFill/>
          </a:ln>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Clr>
                <a:srgbClr val="FF0000"/>
              </a:buClr>
              <a:buNone/>
            </a:pPr>
            <a:endParaRPr lang="en-US" sz="2800" b="1" dirty="0">
              <a:latin typeface="Times New Roman" pitchFamily="18" charset="0"/>
            </a:endParaRPr>
          </a:p>
        </p:txBody>
      </p:sp>
      <p:sp>
        <p:nvSpPr>
          <p:cNvPr id="6" name="Rectangle 5">
            <a:extLst>
              <a:ext uri="{FF2B5EF4-FFF2-40B4-BE49-F238E27FC236}">
                <a16:creationId xmlns:a16="http://schemas.microsoft.com/office/drawing/2014/main" id="{25744D25-D2F8-23A2-46B3-7ECBB8358A9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id="{2BD87646-68B5-ECB7-DA13-33256D31F66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extBox 10">
            <a:extLst>
              <a:ext uri="{FF2B5EF4-FFF2-40B4-BE49-F238E27FC236}">
                <a16:creationId xmlns:a16="http://schemas.microsoft.com/office/drawing/2014/main" id="{5886DE2E-F381-EAB7-4411-545E3429F784}"/>
              </a:ext>
            </a:extLst>
          </p:cNvPr>
          <p:cNvSpPr txBox="1"/>
          <p:nvPr/>
        </p:nvSpPr>
        <p:spPr>
          <a:xfrm>
            <a:off x="1818291" y="831922"/>
            <a:ext cx="8859008" cy="584775"/>
          </a:xfrm>
          <a:prstGeom prst="rect">
            <a:avLst/>
          </a:prstGeom>
          <a:noFill/>
        </p:spPr>
        <p:txBody>
          <a:bodyPr wrap="square">
            <a:spAutoFit/>
          </a:bodyPr>
          <a:lstStyle/>
          <a:p>
            <a:pPr algn="ctr"/>
            <a:r>
              <a:rPr lang="en-US" sz="3200" b="1" dirty="0">
                <a:solidFill>
                  <a:srgbClr val="C00000"/>
                </a:solidFill>
              </a:rPr>
              <a:t>Remember, </a:t>
            </a:r>
            <a:r>
              <a:rPr lang="en-US" altLang="ar-SA" sz="3200" b="1" dirty="0">
                <a:solidFill>
                  <a:srgbClr val="C00000"/>
                </a:solidFill>
              </a:rPr>
              <a:t>Making Decision Process </a:t>
            </a:r>
            <a:endParaRPr lang="ar-SA" sz="3200" b="1" dirty="0">
              <a:solidFill>
                <a:srgbClr val="C00000"/>
              </a:solidFill>
            </a:endParaRPr>
          </a:p>
        </p:txBody>
      </p:sp>
      <p:pic>
        <p:nvPicPr>
          <p:cNvPr id="5" name="Content Placeholder 3">
            <a:extLst>
              <a:ext uri="{FF2B5EF4-FFF2-40B4-BE49-F238E27FC236}">
                <a16:creationId xmlns:a16="http://schemas.microsoft.com/office/drawing/2014/main" id="{515BE1F1-12A4-E791-5284-F4ADB9FF2BD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81646" y="1947980"/>
            <a:ext cx="9831659" cy="4081863"/>
          </a:xfrm>
          <a:prstGeom prst="rect">
            <a:avLst/>
          </a:prstGeom>
          <a:ln>
            <a:solidFill>
              <a:schemeClr val="tx1"/>
            </a:solidFill>
          </a:ln>
        </p:spPr>
      </p:pic>
    </p:spTree>
    <p:extLst>
      <p:ext uri="{BB962C8B-B14F-4D97-AF65-F5344CB8AC3E}">
        <p14:creationId xmlns:p14="http://schemas.microsoft.com/office/powerpoint/2010/main" val="36096271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85749" y="184366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buClr>
                <a:srgbClr val="FF0000"/>
              </a:buClr>
              <a:defRPr/>
            </a:pPr>
            <a:endParaRPr lang="en-US" sz="2000" b="1" dirty="0">
              <a:solidFill>
                <a:schemeClr val="tx1"/>
              </a:solidFill>
              <a:latin typeface="Times New Roman" pitchFamily="-10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3" name="Rectangle 3">
            <a:extLst>
              <a:ext uri="{FF2B5EF4-FFF2-40B4-BE49-F238E27FC236}">
                <a16:creationId xmlns:a16="http://schemas.microsoft.com/office/drawing/2014/main" id="{304B2AEB-21B3-9989-7ADF-D1631610C149}"/>
              </a:ext>
            </a:extLst>
          </p:cNvPr>
          <p:cNvSpPr txBox="1">
            <a:spLocks noChangeArrowheads="1"/>
          </p:cNvSpPr>
          <p:nvPr/>
        </p:nvSpPr>
        <p:spPr>
          <a:xfrm>
            <a:off x="1181646" y="1971475"/>
            <a:ext cx="9969830" cy="4114800"/>
          </a:xfrm>
          <a:prstGeom prst="rect">
            <a:avLst/>
          </a:prstGeom>
          <a:ln>
            <a:noFill/>
          </a:ln>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Clr>
                <a:srgbClr val="FF0000"/>
              </a:buClr>
              <a:buNone/>
            </a:pPr>
            <a:endParaRPr lang="en-US" sz="2800" b="1" dirty="0">
              <a:latin typeface="Times New Roman" pitchFamily="18" charset="0"/>
            </a:endParaRPr>
          </a:p>
        </p:txBody>
      </p:sp>
      <p:sp>
        <p:nvSpPr>
          <p:cNvPr id="6" name="Rectangle 5">
            <a:extLst>
              <a:ext uri="{FF2B5EF4-FFF2-40B4-BE49-F238E27FC236}">
                <a16:creationId xmlns:a16="http://schemas.microsoft.com/office/drawing/2014/main" id="{25744D25-D2F8-23A2-46B3-7ECBB8358A9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id="{2BD87646-68B5-ECB7-DA13-33256D31F66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extBox 10">
            <a:extLst>
              <a:ext uri="{FF2B5EF4-FFF2-40B4-BE49-F238E27FC236}">
                <a16:creationId xmlns:a16="http://schemas.microsoft.com/office/drawing/2014/main" id="{5886DE2E-F381-EAB7-4411-545E3429F784}"/>
              </a:ext>
            </a:extLst>
          </p:cNvPr>
          <p:cNvSpPr txBox="1"/>
          <p:nvPr/>
        </p:nvSpPr>
        <p:spPr>
          <a:xfrm>
            <a:off x="2045475" y="960655"/>
            <a:ext cx="8859008" cy="646331"/>
          </a:xfrm>
          <a:prstGeom prst="rect">
            <a:avLst/>
          </a:prstGeom>
          <a:noFill/>
        </p:spPr>
        <p:txBody>
          <a:bodyPr wrap="square">
            <a:spAutoFit/>
          </a:bodyPr>
          <a:lstStyle/>
          <a:p>
            <a:pPr algn="ctr"/>
            <a:r>
              <a:rPr lang="en-US" altLang="ar-SA" sz="3600" b="1" dirty="0">
                <a:solidFill>
                  <a:srgbClr val="C00000"/>
                </a:solidFill>
              </a:rPr>
              <a:t>Measuring Outcomes</a:t>
            </a:r>
          </a:p>
        </p:txBody>
      </p:sp>
      <p:sp>
        <p:nvSpPr>
          <p:cNvPr id="7" name="TextBox 6">
            <a:extLst>
              <a:ext uri="{FF2B5EF4-FFF2-40B4-BE49-F238E27FC236}">
                <a16:creationId xmlns:a16="http://schemas.microsoft.com/office/drawing/2014/main" id="{8D1D8C39-6559-5DB0-607C-B0D18A0AD394}"/>
              </a:ext>
            </a:extLst>
          </p:cNvPr>
          <p:cNvSpPr txBox="1"/>
          <p:nvPr/>
        </p:nvSpPr>
        <p:spPr>
          <a:xfrm>
            <a:off x="934653" y="2554464"/>
            <a:ext cx="9969830" cy="2246769"/>
          </a:xfrm>
          <a:prstGeom prst="rect">
            <a:avLst/>
          </a:prstGeom>
          <a:noFill/>
        </p:spPr>
        <p:txBody>
          <a:bodyPr wrap="square">
            <a:spAutoFit/>
          </a:bodyPr>
          <a:lstStyle/>
          <a:p>
            <a:pPr>
              <a:buClr>
                <a:srgbClr val="FF0000"/>
              </a:buClr>
              <a:buSzPct val="100000"/>
              <a:buFont typeface="Wingdings" panose="05000000000000000000" pitchFamily="2" charset="2"/>
              <a:buChar char="Ø"/>
            </a:pPr>
            <a:r>
              <a:rPr lang="en-US" altLang="ar-SA" sz="2800" b="1" dirty="0">
                <a:latin typeface="Times New Roman" panose="02020603050405020304" pitchFamily="18" charset="0"/>
              </a:rPr>
              <a:t>Goal attainment</a:t>
            </a:r>
          </a:p>
          <a:p>
            <a:pPr>
              <a:buClr>
                <a:srgbClr val="FF0000"/>
              </a:buClr>
              <a:buSzPct val="100000"/>
              <a:buFont typeface="Wingdings" panose="05000000000000000000" pitchFamily="2" charset="2"/>
              <a:buChar char="Ø"/>
            </a:pPr>
            <a:r>
              <a:rPr lang="en-US" altLang="ar-SA" sz="2800" b="1" dirty="0">
                <a:latin typeface="Times New Roman" panose="02020603050405020304" pitchFamily="18" charset="0"/>
              </a:rPr>
              <a:t>Maximize profit</a:t>
            </a:r>
          </a:p>
          <a:p>
            <a:pPr>
              <a:buClr>
                <a:srgbClr val="FF0000"/>
              </a:buClr>
              <a:buSzPct val="100000"/>
              <a:buFont typeface="Wingdings" panose="05000000000000000000" pitchFamily="2" charset="2"/>
              <a:buChar char="Ø"/>
            </a:pPr>
            <a:r>
              <a:rPr lang="en-US" altLang="ar-SA" sz="2800" b="1" dirty="0">
                <a:latin typeface="Times New Roman" panose="02020603050405020304" pitchFamily="18" charset="0"/>
              </a:rPr>
              <a:t>Minimize cost</a:t>
            </a:r>
          </a:p>
          <a:p>
            <a:pPr>
              <a:buClr>
                <a:srgbClr val="FF0000"/>
              </a:buClr>
              <a:buSzPct val="100000"/>
              <a:buFont typeface="Wingdings" panose="05000000000000000000" pitchFamily="2" charset="2"/>
              <a:buChar char="Ø"/>
            </a:pPr>
            <a:r>
              <a:rPr lang="en-US" altLang="ar-SA" sz="2800" b="1" dirty="0">
                <a:latin typeface="Times New Roman" panose="02020603050405020304" pitchFamily="18" charset="0"/>
              </a:rPr>
              <a:t>Customer satisfaction level (minimize number of complaints)</a:t>
            </a:r>
          </a:p>
          <a:p>
            <a:pPr>
              <a:buClr>
                <a:srgbClr val="FF0000"/>
              </a:buClr>
              <a:buSzPct val="100000"/>
              <a:buFont typeface="Wingdings" panose="05000000000000000000" pitchFamily="2" charset="2"/>
              <a:buChar char="Ø"/>
            </a:pPr>
            <a:r>
              <a:rPr lang="en-US" altLang="ar-SA" sz="2800" b="1" dirty="0">
                <a:latin typeface="Times New Roman" panose="02020603050405020304" pitchFamily="18" charset="0"/>
              </a:rPr>
              <a:t>Maximize quality or satisfaction ratings (surveys)</a:t>
            </a:r>
          </a:p>
        </p:txBody>
      </p:sp>
    </p:spTree>
    <p:extLst>
      <p:ext uri="{BB962C8B-B14F-4D97-AF65-F5344CB8AC3E}">
        <p14:creationId xmlns:p14="http://schemas.microsoft.com/office/powerpoint/2010/main" val="28745814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850059C0-03AE-4825-AE15-7A6A9A6E264C}"/>
</file>

<file path=customXml/itemProps2.xml><?xml version="1.0" encoding="utf-8"?>
<ds:datastoreItem xmlns:ds="http://schemas.openxmlformats.org/officeDocument/2006/customXml" ds:itemID="{3FF22623-FFFD-41B0-A91E-D08B67838D6D}"/>
</file>

<file path=customXml/itemProps3.xml><?xml version="1.0" encoding="utf-8"?>
<ds:datastoreItem xmlns:ds="http://schemas.openxmlformats.org/officeDocument/2006/customXml" ds:itemID="{F6B82D96-6737-43D5-8617-64C857652870}"/>
</file>

<file path=docProps/app.xml><?xml version="1.0" encoding="utf-8"?>
<Properties xmlns="http://schemas.openxmlformats.org/officeDocument/2006/extended-properties" xmlns:vt="http://schemas.openxmlformats.org/officeDocument/2006/docPropsVTypes">
  <TotalTime>0</TotalTime>
  <Words>2109</Words>
  <Application>Microsoft Office PowerPoint</Application>
  <PresentationFormat>Widescreen</PresentationFormat>
  <Paragraphs>268</Paragraphs>
  <Slides>42</Slides>
  <Notes>1</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42</vt:i4>
      </vt:variant>
    </vt:vector>
  </HeadingPairs>
  <TitlesOfParts>
    <vt:vector size="54" baseType="lpstr">
      <vt:lpstr>Alexandria</vt:lpstr>
      <vt:lpstr>Arial</vt:lpstr>
      <vt:lpstr>Calibri</vt:lpstr>
      <vt:lpstr>Calibri Light</vt:lpstr>
      <vt:lpstr>Google Sans</vt:lpstr>
      <vt:lpstr>Monotype Sorts</vt:lpstr>
      <vt:lpstr>Roboto Light</vt:lpstr>
      <vt:lpstr>Tajawal ExtraBold</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Bothaina Mahmoud Fouad</dc:creator>
  <cp:lastModifiedBy>Bothaina Mahmoud Fouad</cp:lastModifiedBy>
  <cp:revision>168</cp:revision>
  <dcterms:created xsi:type="dcterms:W3CDTF">2024-05-21T09:15:01Z</dcterms:created>
  <dcterms:modified xsi:type="dcterms:W3CDTF">2024-07-11T20:36:56Z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