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417" r:id="rId5"/>
    <p:sldId id="420" r:id="rId6"/>
    <p:sldId id="432" r:id="rId7"/>
    <p:sldId id="440" r:id="rId8"/>
    <p:sldId id="410" r:id="rId9"/>
    <p:sldId id="405" r:id="rId10"/>
    <p:sldId id="443" r:id="rId11"/>
    <p:sldId id="412" r:id="rId12"/>
    <p:sldId id="404" r:id="rId13"/>
    <p:sldId id="406" r:id="rId14"/>
    <p:sldId id="422" r:id="rId15"/>
    <p:sldId id="407" r:id="rId16"/>
    <p:sldId id="408" r:id="rId17"/>
    <p:sldId id="409" r:id="rId18"/>
    <p:sldId id="411" r:id="rId19"/>
    <p:sldId id="413" r:id="rId20"/>
    <p:sldId id="423" r:id="rId21"/>
    <p:sldId id="414" r:id="rId22"/>
    <p:sldId id="415" r:id="rId23"/>
    <p:sldId id="424" r:id="rId24"/>
    <p:sldId id="425" r:id="rId25"/>
    <p:sldId id="426" r:id="rId26"/>
    <p:sldId id="428" r:id="rId27"/>
    <p:sldId id="427" r:id="rId28"/>
    <p:sldId id="429" r:id="rId29"/>
    <p:sldId id="430" r:id="rId30"/>
    <p:sldId id="431" r:id="rId31"/>
    <p:sldId id="433" r:id="rId32"/>
    <p:sldId id="434" r:id="rId33"/>
    <p:sldId id="435" r:id="rId34"/>
    <p:sldId id="436" r:id="rId35"/>
    <p:sldId id="445" r:id="rId36"/>
    <p:sldId id="437" r:id="rId37"/>
    <p:sldId id="438" r:id="rId38"/>
    <p:sldId id="441" r:id="rId39"/>
    <p:sldId id="43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59" autoAdjust="0"/>
    <p:restoredTop sz="94660"/>
  </p:normalViewPr>
  <p:slideViewPr>
    <p:cSldViewPr snapToGrid="0">
      <p:cViewPr varScale="1">
        <p:scale>
          <a:sx n="110" d="100"/>
          <a:sy n="110" d="100"/>
        </p:scale>
        <p:origin x="618"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emf"/><Relationship Id="rId7" Type="http://schemas.openxmlformats.org/officeDocument/2006/relationships/image" Target="../media/image7.jpe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3.png"/><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8" Type="http://schemas.openxmlformats.org/officeDocument/2006/relationships/image" Target="../media/image14.emf"/><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21.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6.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7.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1.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4.jpeg"/></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25.png"/></Relationships>
</file>

<file path=ppt/slides/_rels/slide40.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8.png"/><Relationship Id="rId7" Type="http://schemas.openxmlformats.org/officeDocument/2006/relationships/image" Target="../media/image12.emf"/><Relationship Id="rId2" Type="http://schemas.openxmlformats.org/officeDocument/2006/relationships/image" Target="../media/image14.emf"/><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09665" y="551289"/>
            <a:ext cx="5463180" cy="1952137"/>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Social Media Management (DGM 721)</a:t>
            </a:r>
            <a:endParaRPr lang="ar-EG"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en-GB" b="1" dirty="0">
                <a:solidFill>
                  <a:srgbClr val="FF9518"/>
                </a:solidFill>
                <a:latin typeface="Tajawal Medium" panose="00000600000000000000" pitchFamily="2" charset="-78"/>
                <a:cs typeface="Tajawal Medium" panose="00000600000000000000" pitchFamily="2" charset="-78"/>
              </a:rPr>
              <a:t>.</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5" name="TextBox 4">
            <a:extLst>
              <a:ext uri="{FF2B5EF4-FFF2-40B4-BE49-F238E27FC236}">
                <a16:creationId xmlns:a16="http://schemas.microsoft.com/office/drawing/2014/main" id="{B3ED7612-0222-4EE8-A092-C9354BC5A197}"/>
              </a:ext>
            </a:extLst>
          </p:cNvPr>
          <p:cNvSpPr txBox="1"/>
          <p:nvPr/>
        </p:nvSpPr>
        <p:spPr>
          <a:xfrm>
            <a:off x="6860083" y="3412029"/>
            <a:ext cx="5340626" cy="461665"/>
          </a:xfrm>
          <a:prstGeom prst="rect">
            <a:avLst/>
          </a:prstGeom>
          <a:noFill/>
        </p:spPr>
        <p:txBody>
          <a:bodyPr wrap="square">
            <a:spAutoFit/>
          </a:bodyPr>
          <a:lstStyle/>
          <a:p>
            <a:r>
              <a:rPr lang="en-GB" sz="2400" b="1" dirty="0"/>
              <a:t>Social Media Management (DGM721)</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71964" y="-224053"/>
            <a:ext cx="4169394" cy="7137043"/>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093907"/>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r>
              <a:rPr lang="en-GB" sz="3200" dirty="0">
                <a:solidFill>
                  <a:schemeClr val="bg1"/>
                </a:solidFill>
              </a:rPr>
              <a:t>Social media management</a:t>
            </a: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2" descr="The Importance of Social Media in Business - Air Web Solution">
            <a:extLst>
              <a:ext uri="{FF2B5EF4-FFF2-40B4-BE49-F238E27FC236}">
                <a16:creationId xmlns:a16="http://schemas.microsoft.com/office/drawing/2014/main" id="{E92AC5F3-8324-6266-B303-3E5AF2B3036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5729" y="2942764"/>
            <a:ext cx="5076144" cy="2230157"/>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4218613" y="5550182"/>
            <a:ext cx="4236224" cy="584775"/>
          </a:xfrm>
          <a:prstGeom prst="rect">
            <a:avLst/>
          </a:prstGeom>
        </p:spPr>
        <p:txBody>
          <a:bodyPr wrap="none">
            <a:spAutoFit/>
          </a:bodyPr>
          <a:lstStyle/>
          <a:p>
            <a:r>
              <a:rPr lang="en-US" sz="3200" b="1" dirty="0"/>
              <a:t>Social Network Analysis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75" y="5768548"/>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9006275" y="825034"/>
            <a:ext cx="2732343" cy="4939818"/>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3018451" y="3210965"/>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570569" y="1555165"/>
            <a:ext cx="8602980" cy="16896933"/>
          </a:xfrm>
          <a:prstGeom prst="rect">
            <a:avLst/>
          </a:prstGeom>
          <a:noFill/>
        </p:spPr>
        <p:txBody>
          <a:bodyPr wrap="square" rtlCol="0">
            <a:spAutoFit/>
          </a:bodyPr>
          <a:lstStyle/>
          <a:p>
            <a:pPr algn="just">
              <a:lnSpc>
                <a:spcPct val="150000"/>
              </a:lnSpc>
            </a:pPr>
            <a:r>
              <a:rPr lang="en-GB" sz="2400" dirty="0">
                <a:latin typeface="Helvetica Neue"/>
              </a:rPr>
              <a:t>The Content of lecture</a:t>
            </a:r>
            <a:r>
              <a:rPr lang="ar-EG" sz="2400" dirty="0">
                <a:latin typeface="Helvetica Neue"/>
              </a:rPr>
              <a:t> 6 </a:t>
            </a:r>
            <a:r>
              <a:rPr lang="en-GB" sz="2400" dirty="0">
                <a:latin typeface="Helvetica Neue"/>
              </a:rPr>
              <a:t>Includes the following:</a:t>
            </a:r>
          </a:p>
          <a:p>
            <a:pPr marL="457200" indent="-457200" algn="just">
              <a:lnSpc>
                <a:spcPct val="150000"/>
              </a:lnSpc>
              <a:buFont typeface="+mj-lt"/>
              <a:buAutoNum type="arabicPeriod"/>
            </a:pPr>
            <a:r>
              <a:rPr lang="en-US" sz="2000" b="1" dirty="0">
                <a:latin typeface="Times New Roman" panose="02020603050405020304" pitchFamily="18" charset="0"/>
              </a:rPr>
              <a:t>What is Network Analysis?</a:t>
            </a:r>
            <a:endParaRPr lang="ar-EG" sz="2000" b="1" dirty="0">
              <a:latin typeface="Times New Roman" panose="02020603050405020304" pitchFamily="18" charset="0"/>
            </a:endParaRPr>
          </a:p>
          <a:p>
            <a:pPr marL="457200" indent="-457200" algn="just">
              <a:lnSpc>
                <a:spcPct val="150000"/>
              </a:lnSpc>
              <a:buFont typeface="+mj-lt"/>
              <a:buAutoNum type="arabicPeriod"/>
            </a:pPr>
            <a:r>
              <a:rPr lang="en-US" sz="2000" b="1" dirty="0">
                <a:latin typeface="Times New Roman" panose="02020603050405020304" pitchFamily="18" charset="0"/>
              </a:rPr>
              <a:t>Social Relations.</a:t>
            </a:r>
          </a:p>
          <a:p>
            <a:pPr marL="457200" indent="-457200" algn="just">
              <a:lnSpc>
                <a:spcPct val="150000"/>
              </a:lnSpc>
              <a:buFont typeface="+mj-lt"/>
              <a:buAutoNum type="arabicPeriod"/>
            </a:pPr>
            <a:r>
              <a:rPr lang="en-US" sz="2000" b="1" dirty="0">
                <a:latin typeface="Times New Roman" panose="02020603050405020304" pitchFamily="18" charset="0"/>
              </a:rPr>
              <a:t>Kinds of Network Analysis.</a:t>
            </a:r>
          </a:p>
          <a:p>
            <a:pPr marL="457200" indent="-457200" algn="just">
              <a:lnSpc>
                <a:spcPct val="150000"/>
              </a:lnSpc>
              <a:buFont typeface="+mj-lt"/>
              <a:buAutoNum type="arabicPeriod"/>
            </a:pPr>
            <a:r>
              <a:rPr lang="en-US" sz="2000" b="1" dirty="0">
                <a:latin typeface="Times New Roman" panose="02020603050405020304" pitchFamily="18" charset="0"/>
              </a:rPr>
              <a:t>Social Sentiment Indicator.</a:t>
            </a:r>
          </a:p>
          <a:p>
            <a:pPr marL="457200" indent="-457200" algn="just">
              <a:lnSpc>
                <a:spcPct val="150000"/>
              </a:lnSpc>
              <a:buFont typeface="+mj-lt"/>
              <a:buAutoNum type="arabicPeriod"/>
            </a:pPr>
            <a:r>
              <a:rPr lang="en-US" sz="2000" b="1" dirty="0">
                <a:latin typeface="Times New Roman" panose="02020603050405020304" pitchFamily="18" charset="0"/>
              </a:rPr>
              <a:t>Recording Social Sentiment</a:t>
            </a:r>
          </a:p>
          <a:p>
            <a:pPr marL="457200" indent="-457200" algn="just">
              <a:lnSpc>
                <a:spcPct val="150000"/>
              </a:lnSpc>
              <a:buFont typeface="+mj-lt"/>
              <a:buAutoNum type="arabicPeriod"/>
            </a:pPr>
            <a:endParaRPr lang="en-US" sz="2000" b="1" dirty="0">
              <a:latin typeface="Cabin-semi-bold"/>
            </a:endParaRPr>
          </a:p>
          <a:p>
            <a:pPr algn="just">
              <a:lnSpc>
                <a:spcPct val="150000"/>
              </a:lnSpc>
            </a:pPr>
            <a:endParaRPr lang="en-US" sz="2000" dirty="0">
              <a:latin typeface="Cabin-semi-bold"/>
            </a:endParaRPr>
          </a:p>
          <a:p>
            <a:pPr marL="457200" indent="-457200" algn="just">
              <a:lnSpc>
                <a:spcPct val="150000"/>
              </a:lnSpc>
              <a:buFont typeface="+mj-lt"/>
              <a:buAutoNum type="arabicPeriod"/>
            </a:pPr>
            <a:endParaRPr lang="en-US" sz="2000" dirty="0">
              <a:latin typeface="Cabin-semi-bold"/>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b="1" dirty="0">
              <a:latin typeface="Times New Roman" panose="02020603050405020304" pitchFamily="18" charset="0"/>
            </a:endParaRPr>
          </a:p>
          <a:p>
            <a:pPr marL="457200" indent="-457200" algn="just">
              <a:lnSpc>
                <a:spcPct val="150000"/>
              </a:lnSpc>
              <a:buFont typeface="+mj-lt"/>
              <a:buAutoNum type="arabicPeriod"/>
            </a:pPr>
            <a:endParaRPr lang="en-US" sz="2000" dirty="0"/>
          </a:p>
          <a:p>
            <a:pPr algn="just">
              <a:lnSpc>
                <a:spcPct val="150000"/>
              </a:lnSpc>
            </a:pPr>
            <a:endParaRPr lang="en-US" sz="2000" dirty="0"/>
          </a:p>
          <a:p>
            <a:pPr algn="just">
              <a:lnSpc>
                <a:spcPct val="150000"/>
              </a:lnSpc>
            </a:pPr>
            <a:endParaRPr lang="en-GB" sz="2400" dirty="0"/>
          </a:p>
          <a:p>
            <a:pPr algn="just">
              <a:lnSpc>
                <a:spcPct val="150000"/>
              </a:lnSpc>
            </a:pPr>
            <a:endParaRPr lang="en-US" sz="2400" dirty="0">
              <a:latin typeface="Unify Sans Bold"/>
            </a:endParaRPr>
          </a:p>
          <a:p>
            <a:pPr algn="just">
              <a:lnSpc>
                <a:spcPct val="150000"/>
              </a:lnSpc>
            </a:pPr>
            <a:endParaRPr lang="en-US" sz="2400" dirty="0"/>
          </a:p>
          <a:p>
            <a:pPr algn="just">
              <a:lnSpc>
                <a:spcPct val="150000"/>
              </a:lnSpc>
            </a:pPr>
            <a:endParaRPr lang="en-US" sz="2400" dirty="0">
              <a:latin typeface="Unify Sans Bold"/>
            </a:endParaRPr>
          </a:p>
          <a:p>
            <a:pPr algn="just">
              <a:lnSpc>
                <a:spcPct val="150000"/>
              </a:lnSpc>
            </a:pPr>
            <a:endParaRPr lang="en-GB" sz="2400" dirty="0">
              <a:latin typeface="Helvetica Neue"/>
            </a:endParaRPr>
          </a:p>
          <a:p>
            <a:pPr marL="457200" indent="-457200" algn="just">
              <a:lnSpc>
                <a:spcPct val="150000"/>
              </a:lnSpc>
              <a:buFont typeface="+mj-lt"/>
              <a:buAutoNum type="arabicPeriod"/>
            </a:pPr>
            <a:endParaRPr lang="en-US" sz="1800" dirty="0"/>
          </a:p>
          <a:p>
            <a:pPr marL="457200" indent="-457200" algn="just">
              <a:lnSpc>
                <a:spcPct val="150000"/>
              </a:lnSpc>
              <a:buFont typeface="+mj-lt"/>
              <a:buAutoNum type="arabicPeriod"/>
            </a:pPr>
            <a:endParaRPr lang="en-GB" sz="1800"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dirty="0"/>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Helvetica Neue"/>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latin typeface="Montserrat"/>
            </a:endParaRPr>
          </a:p>
          <a:p>
            <a:pPr marL="457200" indent="-457200" algn="just">
              <a:lnSpc>
                <a:spcPct val="150000"/>
              </a:lnSpc>
              <a:buFont typeface="+mj-lt"/>
              <a:buAutoNum type="arabicPeriod"/>
            </a:pPr>
            <a:endParaRPr lang="en-US" sz="2400" dirty="0"/>
          </a:p>
          <a:p>
            <a:pPr marL="457200" indent="-457200" algn="just">
              <a:lnSpc>
                <a:spcPct val="150000"/>
              </a:lnSpc>
              <a:buFont typeface="+mj-lt"/>
              <a:buAutoNum type="arabicPeriod"/>
            </a:pPr>
            <a:endParaRPr lang="en-US" sz="2400" b="1" dirty="0"/>
          </a:p>
          <a:p>
            <a:pPr marL="457200" indent="-457200" algn="just">
              <a:lnSpc>
                <a:spcPct val="150000"/>
              </a:lnSpc>
              <a:buFont typeface="+mj-lt"/>
              <a:buAutoNum type="arabicPeriod"/>
            </a:pPr>
            <a:r>
              <a:rPr lang="en-GB" sz="2400" dirty="0">
                <a:solidFill>
                  <a:srgbClr val="0070C0"/>
                </a:solidFill>
                <a:latin typeface="Calibri" panose="020F0502020204030204" pitchFamily="34" charset="0"/>
              </a:rPr>
              <a:t> </a:t>
            </a:r>
          </a:p>
        </p:txBody>
      </p:sp>
      <p:sp>
        <p:nvSpPr>
          <p:cNvPr id="16" name="Freeform 8"/>
          <p:cNvSpPr>
            <a:spLocks/>
          </p:cNvSpPr>
          <p:nvPr/>
        </p:nvSpPr>
        <p:spPr bwMode="auto">
          <a:xfrm>
            <a:off x="-108036" y="-23649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21204" y="561577"/>
            <a:ext cx="7542516"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85668" y="236724"/>
            <a:ext cx="3179850" cy="5748868"/>
          </a:xfrm>
          <a:prstGeom prst="rect">
            <a:avLst/>
          </a:prstGeom>
        </p:spPr>
      </p:pic>
      <p:pic>
        <p:nvPicPr>
          <p:cNvPr id="18" name="Picture 2" descr="Social Media Management: 5 Steps to Success - Business 2 Community">
            <a:extLst>
              <a:ext uri="{FF2B5EF4-FFF2-40B4-BE49-F238E27FC236}">
                <a16:creationId xmlns:a16="http://schemas.microsoft.com/office/drawing/2014/main" id="{C5BC6367-65E0-04CD-C4AF-13C3413DEE5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37330" y="981911"/>
            <a:ext cx="2676525" cy="300699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894039" y="1633537"/>
            <a:ext cx="7870343" cy="646331"/>
          </a:xfrm>
          <a:prstGeom prst="rect">
            <a:avLst/>
          </a:prstGeom>
        </p:spPr>
        <p:txBody>
          <a:bodyPr wrap="square">
            <a:spAutoFit/>
          </a:bodyPr>
          <a:lstStyle/>
          <a:p>
            <a:endParaRPr lang="ar-EG" dirty="0"/>
          </a:p>
          <a:p>
            <a:endParaRPr lang="en-US" dirty="0"/>
          </a:p>
        </p:txBody>
      </p:sp>
      <p:sp>
        <p:nvSpPr>
          <p:cNvPr id="5" name="Rectangle 4"/>
          <p:cNvSpPr/>
          <p:nvPr/>
        </p:nvSpPr>
        <p:spPr>
          <a:xfrm>
            <a:off x="2721653" y="617415"/>
            <a:ext cx="4644905" cy="523220"/>
          </a:xfrm>
          <a:prstGeom prst="rect">
            <a:avLst/>
          </a:prstGeom>
        </p:spPr>
        <p:txBody>
          <a:bodyPr wrap="square">
            <a:spAutoFit/>
          </a:bodyPr>
          <a:lstStyle/>
          <a:p>
            <a:r>
              <a:rPr lang="en-US" sz="2800" b="1" dirty="0">
                <a:solidFill>
                  <a:schemeClr val="bg1"/>
                </a:solidFill>
                <a:latin typeface="Times New Roman" panose="02020603050405020304" pitchFamily="18" charset="0"/>
              </a:rPr>
              <a:t>What is Network Analysis?</a:t>
            </a:r>
            <a:endParaRPr lang="en-US" sz="2800" b="1" i="0" dirty="0">
              <a:solidFill>
                <a:schemeClr val="bg1"/>
              </a:solidFill>
              <a:effectLst/>
              <a:latin typeface="Times New Roman" panose="02020603050405020304" pitchFamily="18" charset="0"/>
            </a:endParaRPr>
          </a:p>
        </p:txBody>
      </p:sp>
      <p:sp>
        <p:nvSpPr>
          <p:cNvPr id="7" name="Rectangle 6"/>
          <p:cNvSpPr/>
          <p:nvPr/>
        </p:nvSpPr>
        <p:spPr>
          <a:xfrm>
            <a:off x="721203" y="2070384"/>
            <a:ext cx="8512801" cy="3046988"/>
          </a:xfrm>
          <a:prstGeom prst="rect">
            <a:avLst/>
          </a:prstGeom>
        </p:spPr>
        <p:txBody>
          <a:bodyPr wrap="square">
            <a:spAutoFit/>
          </a:bodyPr>
          <a:lstStyle/>
          <a:p>
            <a:r>
              <a:rPr lang="en-US" sz="2400" dirty="0"/>
              <a:t>Social network analysis (SNA) is a process of quantitative and qualitative analysis of a social network. </a:t>
            </a:r>
          </a:p>
          <a:p>
            <a:r>
              <a:rPr lang="en-US" sz="2400" dirty="0"/>
              <a:t>SNA measures and maps the flow of relationships and relationship changes between knowledge-possessing entities. Simple and complex entities include websites, computers, humans, groups, organizations and nations.</a:t>
            </a:r>
            <a:br>
              <a:rPr lang="en-US" sz="2400" dirty="0"/>
            </a:br>
            <a:br>
              <a:rPr lang="en-US" sz="2400" dirty="0"/>
            </a:br>
            <a:endParaRPr lang="en-US" sz="2400" dirty="0"/>
          </a:p>
        </p:txBody>
      </p:sp>
    </p:spTree>
    <p:extLst>
      <p:ext uri="{BB962C8B-B14F-4D97-AF65-F5344CB8AC3E}">
        <p14:creationId xmlns:p14="http://schemas.microsoft.com/office/powerpoint/2010/main" val="437739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40224" y="397229"/>
            <a:ext cx="78649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25" y="578922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88094" y="2009753"/>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2050" name="Picture 2" descr="Social Media Management: 5 Steps to Success - Business 2 Community">
            <a:extLst>
              <a:ext uri="{FF2B5EF4-FFF2-40B4-BE49-F238E27FC236}">
                <a16:creationId xmlns:a16="http://schemas.microsoft.com/office/drawing/2014/main" id="{E647E9CE-AD78-72F6-E21B-52C2910AF6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34009" y="1473986"/>
            <a:ext cx="2676525" cy="290779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46341" y="2118527"/>
            <a:ext cx="8084344" cy="2677656"/>
          </a:xfrm>
          <a:prstGeom prst="rect">
            <a:avLst/>
          </a:prstGeom>
        </p:spPr>
        <p:txBody>
          <a:bodyPr wrap="square">
            <a:spAutoFit/>
          </a:bodyPr>
          <a:lstStyle/>
          <a:p>
            <a:r>
              <a:rPr lang="en-US" sz="2400" dirty="0"/>
              <a:t>The SNA structure is made up of node entities, such as humans, and ties, such as relationships. The advent of modern thought and computing facilitated a gradual evolution of the social networking concept in the form of highly complex, graph-based networks with many types of nodes and ties. These networks are the key to procedures and initiatives involving problem solving, administration and operations.</a:t>
            </a:r>
          </a:p>
        </p:txBody>
      </p:sp>
    </p:spTree>
    <p:extLst>
      <p:ext uri="{BB962C8B-B14F-4D97-AF65-F5344CB8AC3E}">
        <p14:creationId xmlns:p14="http://schemas.microsoft.com/office/powerpoint/2010/main" val="2357832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3582" y="6073173"/>
            <a:ext cx="1222425" cy="1096206"/>
          </a:xfrm>
          <a:prstGeom prst="rect">
            <a:avLst/>
          </a:prstGeom>
        </p:spPr>
      </p:pic>
      <p:pic>
        <p:nvPicPr>
          <p:cNvPr id="3" name="Picture 2"/>
          <p:cNvPicPr>
            <a:picLocks noChangeAspect="1"/>
          </p:cNvPicPr>
          <p:nvPr/>
        </p:nvPicPr>
        <p:blipFill>
          <a:blip r:embed="rId4"/>
          <a:stretch>
            <a:fillRect/>
          </a:stretch>
        </p:blipFill>
        <p:spPr>
          <a:xfrm>
            <a:off x="2481439" y="648000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47082"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7756" y="1053913"/>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71406" y="2029179"/>
            <a:ext cx="8264709" cy="3046988"/>
          </a:xfrm>
          <a:prstGeom prst="rect">
            <a:avLst/>
          </a:prstGeom>
        </p:spPr>
        <p:txBody>
          <a:bodyPr wrap="square">
            <a:spAutoFit/>
          </a:bodyPr>
          <a:lstStyle/>
          <a:p>
            <a:r>
              <a:rPr lang="en-US" sz="2400" dirty="0">
                <a:solidFill>
                  <a:srgbClr val="C00000"/>
                </a:solidFill>
              </a:rPr>
              <a:t>Social network data </a:t>
            </a:r>
            <a:r>
              <a:rPr lang="en-US" sz="2400" dirty="0"/>
              <a:t>are important for discovering knowledge about a community, which is critical in criminology, terrorism, public health, and many other applications. </a:t>
            </a:r>
          </a:p>
          <a:p>
            <a:r>
              <a:rPr lang="en-US" sz="2400" dirty="0"/>
              <a:t>At the same time, there is a great deal of private information about individuals in a social network, which makes it sensitive when social network data are shared across organizations. Without sharing social network data, each organization may only have part of a large global social network.</a:t>
            </a:r>
          </a:p>
        </p:txBody>
      </p:sp>
    </p:spTree>
    <p:extLst>
      <p:ext uri="{BB962C8B-B14F-4D97-AF65-F5344CB8AC3E}">
        <p14:creationId xmlns:p14="http://schemas.microsoft.com/office/powerpoint/2010/main" val="1343664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281" y="594924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9"/>
          <a:srcRect l="40805" t="46040" r="33518" b="30949"/>
          <a:stretch/>
        </p:blipFill>
        <p:spPr>
          <a:xfrm>
            <a:off x="412335" y="1794043"/>
            <a:ext cx="8002319" cy="3296323"/>
          </a:xfrm>
          <a:prstGeom prst="rect">
            <a:avLst/>
          </a:prstGeom>
        </p:spPr>
      </p:pic>
    </p:spTree>
    <p:extLst>
      <p:ext uri="{BB962C8B-B14F-4D97-AF65-F5344CB8AC3E}">
        <p14:creationId xmlns:p14="http://schemas.microsoft.com/office/powerpoint/2010/main" val="552790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86581" y="302043"/>
            <a:ext cx="708308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326" y="6026021"/>
            <a:ext cx="1222425" cy="1096206"/>
          </a:xfrm>
          <a:prstGeom prst="rect">
            <a:avLst/>
          </a:prstGeom>
        </p:spPr>
      </p:pic>
      <p:pic>
        <p:nvPicPr>
          <p:cNvPr id="3" name="Picture 2"/>
          <p:cNvPicPr>
            <a:picLocks noChangeAspect="1"/>
          </p:cNvPicPr>
          <p:nvPr/>
        </p:nvPicPr>
        <p:blipFill>
          <a:blip r:embed="rId4"/>
          <a:stretch>
            <a:fillRect/>
          </a:stretch>
        </p:blipFill>
        <p:spPr>
          <a:xfrm>
            <a:off x="2424113" y="64048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122743"/>
          </a:xfrm>
          <a:prstGeom prst="rect">
            <a:avLst/>
          </a:prstGeom>
          <a:noFill/>
        </p:spPr>
        <p:txBody>
          <a:bodyPr wrap="square" rtlCol="0">
            <a:spAutoFit/>
          </a:bodyPr>
          <a:lstStyle/>
          <a:p>
            <a:pPr algn="ctr">
              <a:lnSpc>
                <a:spcPct val="200000"/>
              </a:lnSpc>
            </a:pPr>
            <a:endParaRPr lang="en-GB" b="1" dirty="0">
              <a:solidFill>
                <a:srgbClr val="FF0000"/>
              </a:solidFill>
              <a:highlight>
                <a:srgbClr val="FFFF00"/>
              </a:highlight>
            </a:endParaRPr>
          </a:p>
          <a:p>
            <a:pPr algn="ctr">
              <a:lnSpc>
                <a:spcPct val="200000"/>
              </a:lnSpc>
            </a:pPr>
            <a:r>
              <a:rPr lang="en-GB"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64285" y="397229"/>
            <a:ext cx="3179850" cy="5748868"/>
          </a:xfrm>
          <a:prstGeom prst="rect">
            <a:avLst/>
          </a:prstGeom>
        </p:spPr>
      </p:pic>
      <p:pic>
        <p:nvPicPr>
          <p:cNvPr id="4098" name="Picture 2" descr="Social Media Management - Beyond Brand Collective">
            <a:extLst>
              <a:ext uri="{FF2B5EF4-FFF2-40B4-BE49-F238E27FC236}">
                <a16:creationId xmlns:a16="http://schemas.microsoft.com/office/drawing/2014/main" id="{297189DF-B508-C9F6-A3C2-AF5FEBAC12C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14992" y="1118577"/>
            <a:ext cx="3086100" cy="293658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26939" y="1757028"/>
            <a:ext cx="7379570" cy="1938992"/>
          </a:xfrm>
          <a:prstGeom prst="rect">
            <a:avLst/>
          </a:prstGeom>
        </p:spPr>
        <p:txBody>
          <a:bodyPr wrap="square">
            <a:spAutoFit/>
          </a:bodyPr>
          <a:lstStyle/>
          <a:p>
            <a:r>
              <a:rPr lang="en-US" sz="2400" b="1" dirty="0">
                <a:solidFill>
                  <a:srgbClr val="000000"/>
                </a:solidFill>
                <a:latin typeface="Times New Roman" panose="02020603050405020304" pitchFamily="18" charset="0"/>
              </a:rPr>
              <a:t>Social relations </a:t>
            </a:r>
            <a:r>
              <a:rPr lang="en-US" sz="2400" dirty="0">
                <a:solidFill>
                  <a:srgbClr val="000000"/>
                </a:solidFill>
                <a:latin typeface="Times New Roman" panose="02020603050405020304" pitchFamily="18" charset="0"/>
              </a:rPr>
              <a:t>can be thought of as dyadic attributes. Whereas mainstream social science is concerned with monadic attributes (e.g., income, age, sex, etc.), network analysis is concerned with attributes of pairs of individuals, of which binary relations are the main kind. </a:t>
            </a:r>
            <a:endParaRPr lang="en-US" sz="2400" b="0" i="0" dirty="0">
              <a:solidFill>
                <a:srgbClr val="000000"/>
              </a:solidFill>
              <a:effectLst/>
              <a:latin typeface="Times New Roman" panose="02020603050405020304" pitchFamily="18" charset="0"/>
            </a:endParaRPr>
          </a:p>
        </p:txBody>
      </p:sp>
      <p:sp>
        <p:nvSpPr>
          <p:cNvPr id="7" name="Rectangle 6"/>
          <p:cNvSpPr/>
          <p:nvPr/>
        </p:nvSpPr>
        <p:spPr>
          <a:xfrm>
            <a:off x="3516923" y="492369"/>
            <a:ext cx="3456881" cy="523220"/>
          </a:xfrm>
          <a:prstGeom prst="rect">
            <a:avLst/>
          </a:prstGeom>
        </p:spPr>
        <p:txBody>
          <a:bodyPr wrap="square">
            <a:spAutoFit/>
          </a:bodyPr>
          <a:lstStyle/>
          <a:p>
            <a:r>
              <a:rPr lang="en-US" sz="2800" b="1" dirty="0">
                <a:solidFill>
                  <a:schemeClr val="bg1"/>
                </a:solidFill>
                <a:latin typeface="Times New Roman" panose="02020603050405020304" pitchFamily="18" charset="0"/>
              </a:rPr>
              <a:t>Social</a:t>
            </a:r>
            <a:r>
              <a:rPr lang="en-US" b="1" dirty="0">
                <a:solidFill>
                  <a:schemeClr val="bg1"/>
                </a:solidFill>
                <a:latin typeface="Times New Roman" panose="02020603050405020304" pitchFamily="18" charset="0"/>
              </a:rPr>
              <a:t> </a:t>
            </a:r>
            <a:r>
              <a:rPr lang="en-US" sz="2800" b="1" dirty="0">
                <a:solidFill>
                  <a:schemeClr val="bg1"/>
                </a:solidFill>
                <a:latin typeface="Times New Roman" panose="02020603050405020304" pitchFamily="18" charset="0"/>
              </a:rPr>
              <a:t>Relations</a:t>
            </a:r>
          </a:p>
        </p:txBody>
      </p:sp>
    </p:spTree>
    <p:extLst>
      <p:ext uri="{BB962C8B-B14F-4D97-AF65-F5344CB8AC3E}">
        <p14:creationId xmlns:p14="http://schemas.microsoft.com/office/powerpoint/2010/main" val="7136249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6620" y="57146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4446" y="1578051"/>
            <a:ext cx="8581905" cy="3785652"/>
          </a:xfrm>
          <a:prstGeom prst="rect">
            <a:avLst/>
          </a:prstGeom>
        </p:spPr>
        <p:txBody>
          <a:bodyPr wrap="square">
            <a:spAutoFit/>
          </a:bodyPr>
          <a:lstStyle/>
          <a:p>
            <a:r>
              <a:rPr lang="en-US" sz="2400" dirty="0">
                <a:solidFill>
                  <a:srgbClr val="C00000"/>
                </a:solidFill>
                <a:latin typeface="Times New Roman" panose="02020603050405020304" pitchFamily="18" charset="0"/>
              </a:rPr>
              <a:t>Some examples of dyadic attributes:</a:t>
            </a:r>
          </a:p>
          <a:p>
            <a:pPr>
              <a:buFont typeface="Arial" panose="020B0604020202020204" pitchFamily="34" charset="0"/>
              <a:buChar char="•"/>
            </a:pPr>
            <a:r>
              <a:rPr lang="en-US" sz="2400" dirty="0">
                <a:solidFill>
                  <a:srgbClr val="000000"/>
                </a:solidFill>
                <a:latin typeface="Times New Roman" panose="02020603050405020304" pitchFamily="18" charset="0"/>
              </a:rPr>
              <a:t>Kinship: brother, father .</a:t>
            </a:r>
          </a:p>
          <a:p>
            <a:pPr>
              <a:buFont typeface="Arial" panose="020B0604020202020204" pitchFamily="34" charset="0"/>
              <a:buChar char="•"/>
            </a:pPr>
            <a:r>
              <a:rPr lang="en-US" sz="2400" dirty="0">
                <a:solidFill>
                  <a:srgbClr val="000000"/>
                </a:solidFill>
                <a:latin typeface="Times New Roman" panose="02020603050405020304" pitchFamily="18" charset="0"/>
              </a:rPr>
              <a:t>Social Roles: boss, teacher, friend .</a:t>
            </a:r>
          </a:p>
          <a:p>
            <a:pPr>
              <a:buFont typeface="Arial" panose="020B0604020202020204" pitchFamily="34" charset="0"/>
              <a:buChar char="•"/>
            </a:pPr>
            <a:r>
              <a:rPr lang="en-US" sz="2400" dirty="0">
                <a:solidFill>
                  <a:srgbClr val="000000"/>
                </a:solidFill>
                <a:latin typeface="Times New Roman" panose="02020603050405020304" pitchFamily="18" charset="0"/>
              </a:rPr>
              <a:t>Affective: likes, respects, hates.</a:t>
            </a:r>
          </a:p>
          <a:p>
            <a:pPr>
              <a:buFont typeface="Arial" panose="020B0604020202020204" pitchFamily="34" charset="0"/>
              <a:buChar char="•"/>
            </a:pPr>
            <a:r>
              <a:rPr lang="en-US" sz="2400" dirty="0">
                <a:solidFill>
                  <a:srgbClr val="000000"/>
                </a:solidFill>
                <a:latin typeface="Times New Roman" panose="02020603050405020304" pitchFamily="18" charset="0"/>
              </a:rPr>
              <a:t>Cognitive: knows, views as similar.</a:t>
            </a:r>
          </a:p>
          <a:p>
            <a:pPr>
              <a:buFont typeface="Arial" panose="020B0604020202020204" pitchFamily="34" charset="0"/>
              <a:buChar char="•"/>
            </a:pPr>
            <a:r>
              <a:rPr lang="en-US" sz="2400" dirty="0">
                <a:solidFill>
                  <a:srgbClr val="000000"/>
                </a:solidFill>
                <a:latin typeface="Times New Roman" panose="02020603050405020304" pitchFamily="18" charset="0"/>
              </a:rPr>
              <a:t>Actions: talks to, has lunch with, attacks.</a:t>
            </a:r>
          </a:p>
          <a:p>
            <a:pPr>
              <a:buFont typeface="Arial" panose="020B0604020202020204" pitchFamily="34" charset="0"/>
              <a:buChar char="•"/>
            </a:pPr>
            <a:r>
              <a:rPr lang="en-US" sz="2400" dirty="0">
                <a:solidFill>
                  <a:srgbClr val="000000"/>
                </a:solidFill>
                <a:latin typeface="Times New Roman" panose="02020603050405020304" pitchFamily="18" charset="0"/>
              </a:rPr>
              <a:t>Flows: number of cars moving between.</a:t>
            </a:r>
          </a:p>
          <a:p>
            <a:pPr>
              <a:buFont typeface="Arial" panose="020B0604020202020204" pitchFamily="34" charset="0"/>
              <a:buChar char="•"/>
            </a:pPr>
            <a:r>
              <a:rPr lang="en-US" sz="2400" dirty="0">
                <a:solidFill>
                  <a:srgbClr val="000000"/>
                </a:solidFill>
                <a:latin typeface="Times New Roman" panose="02020603050405020304" pitchFamily="18" charset="0"/>
              </a:rPr>
              <a:t>Distance: number of miles between.</a:t>
            </a:r>
          </a:p>
          <a:p>
            <a:pPr>
              <a:buFont typeface="Arial" panose="020B0604020202020204" pitchFamily="34" charset="0"/>
              <a:buChar char="•"/>
            </a:pPr>
            <a:r>
              <a:rPr lang="en-US" sz="2400" dirty="0">
                <a:solidFill>
                  <a:srgbClr val="000000"/>
                </a:solidFill>
                <a:latin typeface="Times New Roman" panose="02020603050405020304" pitchFamily="18" charset="0"/>
              </a:rPr>
              <a:t>Co-occurrence: is in the same club as, has the same color hair as.</a:t>
            </a:r>
          </a:p>
          <a:p>
            <a:pPr>
              <a:buFont typeface="Arial" panose="020B0604020202020204" pitchFamily="34" charset="0"/>
              <a:buChar char="•"/>
            </a:pPr>
            <a:r>
              <a:rPr lang="en-US" sz="2400" dirty="0">
                <a:solidFill>
                  <a:srgbClr val="000000"/>
                </a:solidFill>
                <a:latin typeface="Times New Roman" panose="02020603050405020304" pitchFamily="18" charset="0"/>
              </a:rPr>
              <a:t>Mathematical: is two links removed from.</a:t>
            </a:r>
          </a:p>
        </p:txBody>
      </p:sp>
    </p:spTree>
    <p:extLst>
      <p:ext uri="{BB962C8B-B14F-4D97-AF65-F5344CB8AC3E}">
        <p14:creationId xmlns:p14="http://schemas.microsoft.com/office/powerpoint/2010/main" val="362001384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083369" y="444202"/>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5389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4112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474850"/>
            <a:ext cx="3179850" cy="5748868"/>
          </a:xfrm>
          <a:prstGeom prst="rect">
            <a:avLst/>
          </a:prstGeom>
        </p:spPr>
      </p:pic>
      <p:pic>
        <p:nvPicPr>
          <p:cNvPr id="5122" name="Picture 2" descr="Social Media Management Services in Delhi, SMM Services, Best Social Media  Marketing Company in India">
            <a:extLst>
              <a:ext uri="{FF2B5EF4-FFF2-40B4-BE49-F238E27FC236}">
                <a16:creationId xmlns:a16="http://schemas.microsoft.com/office/drawing/2014/main" id="{BE4B2FD5-CF3B-35C3-B215-C3744EC427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95048" y="1314234"/>
            <a:ext cx="2571750" cy="340354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271252" y="474851"/>
            <a:ext cx="6312715" cy="646331"/>
          </a:xfrm>
          <a:prstGeom prst="rect">
            <a:avLst/>
          </a:prstGeom>
        </p:spPr>
        <p:txBody>
          <a:bodyPr wrap="square">
            <a:spAutoFit/>
          </a:bodyPr>
          <a:lstStyle/>
          <a:p>
            <a:br>
              <a:rPr lang="en-US" dirty="0"/>
            </a:br>
            <a:endParaRPr lang="en-US" dirty="0"/>
          </a:p>
        </p:txBody>
      </p:sp>
      <p:sp>
        <p:nvSpPr>
          <p:cNvPr id="6" name="Rectangle 5"/>
          <p:cNvSpPr/>
          <p:nvPr/>
        </p:nvSpPr>
        <p:spPr>
          <a:xfrm>
            <a:off x="370508" y="1854636"/>
            <a:ext cx="7744791" cy="3416320"/>
          </a:xfrm>
          <a:prstGeom prst="rect">
            <a:avLst/>
          </a:prstGeom>
        </p:spPr>
        <p:txBody>
          <a:bodyPr wrap="square">
            <a:spAutoFit/>
          </a:bodyPr>
          <a:lstStyle/>
          <a:p>
            <a:r>
              <a:rPr lang="en-US" dirty="0">
                <a:solidFill>
                  <a:srgbClr val="C00000"/>
                </a:solidFill>
                <a:latin typeface="Times New Roman" panose="02020603050405020304" pitchFamily="18" charset="0"/>
              </a:rPr>
              <a:t>1. Substantive effects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Attributes of ego network --&gt; access to resources, mental/physical health</a:t>
            </a:r>
          </a:p>
          <a:p>
            <a:pPr>
              <a:buFont typeface="Arial" panose="020B0604020202020204" pitchFamily="34" charset="0"/>
              <a:buChar char="•"/>
            </a:pPr>
            <a:r>
              <a:rPr lang="en-US" dirty="0">
                <a:solidFill>
                  <a:srgbClr val="000000"/>
                </a:solidFill>
                <a:latin typeface="Times New Roman" panose="02020603050405020304" pitchFamily="18" charset="0"/>
              </a:rPr>
              <a:t>Network closeness --&gt; influence, diffusion</a:t>
            </a:r>
          </a:p>
          <a:p>
            <a:pPr>
              <a:buFont typeface="Arial" panose="020B0604020202020204" pitchFamily="34" charset="0"/>
              <a:buChar char="•"/>
            </a:pPr>
            <a:r>
              <a:rPr lang="en-US" dirty="0">
                <a:solidFill>
                  <a:srgbClr val="000000"/>
                </a:solidFill>
                <a:latin typeface="Times New Roman" panose="02020603050405020304" pitchFamily="18" charset="0"/>
              </a:rPr>
              <a:t>Similarity of position --&gt; similarity of risks, opportunities, outcomes</a:t>
            </a:r>
          </a:p>
          <a:p>
            <a:r>
              <a:rPr lang="en-US" dirty="0">
                <a:solidFill>
                  <a:srgbClr val="C00000"/>
                </a:solidFill>
                <a:latin typeface="Times New Roman" panose="02020603050405020304" pitchFamily="18" charset="0"/>
              </a:rPr>
              <a:t>2. Substantive determinants of social network variables</a:t>
            </a:r>
          </a:p>
          <a:p>
            <a:pPr>
              <a:buFont typeface="Arial" panose="020B0604020202020204" pitchFamily="34" charset="0"/>
              <a:buChar char="•"/>
            </a:pPr>
            <a:r>
              <a:rPr lang="en-US" dirty="0">
                <a:solidFill>
                  <a:srgbClr val="000000"/>
                </a:solidFill>
                <a:latin typeface="Times New Roman" panose="02020603050405020304" pitchFamily="18" charset="0"/>
              </a:rPr>
              <a:t>Personality --&gt; centrality?</a:t>
            </a:r>
          </a:p>
          <a:p>
            <a:pPr>
              <a:buFont typeface="Arial" panose="020B0604020202020204" pitchFamily="34" charset="0"/>
              <a:buChar char="•"/>
            </a:pPr>
            <a:r>
              <a:rPr lang="en-US" dirty="0">
                <a:solidFill>
                  <a:srgbClr val="000000"/>
                </a:solidFill>
                <a:latin typeface="Times New Roman" panose="02020603050405020304" pitchFamily="18" charset="0"/>
              </a:rPr>
              <a:t>Similarity --&gt; friendship ties? </a:t>
            </a:r>
          </a:p>
          <a:p>
            <a:pPr>
              <a:buFont typeface="Arial" panose="020B0604020202020204" pitchFamily="34" charset="0"/>
              <a:buChar char="•"/>
            </a:pPr>
            <a:r>
              <a:rPr lang="en-US" dirty="0">
                <a:solidFill>
                  <a:srgbClr val="000000"/>
                </a:solidFill>
                <a:latin typeface="Times New Roman" panose="02020603050405020304" pitchFamily="18" charset="0"/>
              </a:rPr>
              <a:t>Reduction of cognitive dissonance --&gt; transitivity?</a:t>
            </a:r>
          </a:p>
          <a:p>
            <a:pPr>
              <a:buFont typeface="Arial" panose="020B0604020202020204" pitchFamily="34" charset="0"/>
              <a:buChar char="•"/>
            </a:pPr>
            <a:r>
              <a:rPr lang="en-US" dirty="0">
                <a:solidFill>
                  <a:srgbClr val="000000"/>
                </a:solidFill>
                <a:latin typeface="Times New Roman" panose="02020603050405020304" pitchFamily="18" charset="0"/>
              </a:rPr>
              <a:t>Strategic "networking"</a:t>
            </a:r>
          </a:p>
          <a:p>
            <a:r>
              <a:rPr lang="en-US" dirty="0">
                <a:solidFill>
                  <a:srgbClr val="C00000"/>
                </a:solidFill>
                <a:latin typeface="Times New Roman" panose="02020603050405020304" pitchFamily="18" charset="0"/>
              </a:rPr>
              <a:t>3. Network determinants of network variables</a:t>
            </a:r>
          </a:p>
          <a:p>
            <a:pPr>
              <a:buFont typeface="Arial" panose="020B0604020202020204" pitchFamily="34" charset="0"/>
              <a:buChar char="•"/>
            </a:pPr>
            <a:r>
              <a:rPr lang="en-US" dirty="0">
                <a:solidFill>
                  <a:srgbClr val="000000"/>
                </a:solidFill>
                <a:latin typeface="Times New Roman" panose="02020603050405020304" pitchFamily="18" charset="0"/>
              </a:rPr>
              <a:t>Relationship between density and centrality</a:t>
            </a:r>
          </a:p>
          <a:p>
            <a:r>
              <a:rPr lang="en-US" dirty="0">
                <a:solidFill>
                  <a:srgbClr val="000000"/>
                </a:solidFill>
                <a:latin typeface="Times New Roman" panose="02020603050405020304" pitchFamily="18" charset="0"/>
              </a:rPr>
              <a:t> </a:t>
            </a:r>
            <a:endParaRPr lang="en-US" b="0" i="0" dirty="0">
              <a:solidFill>
                <a:srgbClr val="000000"/>
              </a:solidFill>
              <a:effectLst/>
              <a:latin typeface="Times New Roman" panose="02020603050405020304" pitchFamily="18" charset="0"/>
            </a:endParaRPr>
          </a:p>
        </p:txBody>
      </p:sp>
    </p:spTree>
    <p:extLst>
      <p:ext uri="{BB962C8B-B14F-4D97-AF65-F5344CB8AC3E}">
        <p14:creationId xmlns:p14="http://schemas.microsoft.com/office/powerpoint/2010/main" val="362874142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96482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82022" y="-4303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99" y="5824384"/>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3074" name="Picture 2" descr="Social Media Management - Beyond Brand Collective">
            <a:extLst>
              <a:ext uri="{FF2B5EF4-FFF2-40B4-BE49-F238E27FC236}">
                <a16:creationId xmlns:a16="http://schemas.microsoft.com/office/drawing/2014/main" id="{E291E55B-AEEA-912C-C895-C8D744B4F4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91591" y="1475005"/>
            <a:ext cx="3086100" cy="300423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62275" y="614219"/>
            <a:ext cx="6096000" cy="1077218"/>
          </a:xfrm>
          <a:prstGeom prst="rect">
            <a:avLst/>
          </a:prstGeom>
        </p:spPr>
        <p:txBody>
          <a:bodyPr>
            <a:spAutoFit/>
          </a:bodyPr>
          <a:lstStyle/>
          <a:p>
            <a:r>
              <a:rPr lang="en-US" sz="2800" b="1" dirty="0">
                <a:solidFill>
                  <a:schemeClr val="bg1"/>
                </a:solidFill>
                <a:latin typeface="Times New Roman" panose="02020603050405020304" pitchFamily="18" charset="0"/>
              </a:rPr>
              <a:t>Kinds of Network Analysis</a:t>
            </a:r>
          </a:p>
          <a:p>
            <a:br>
              <a:rPr lang="en-US" dirty="0"/>
            </a:br>
            <a:endParaRPr lang="en-US" dirty="0"/>
          </a:p>
        </p:txBody>
      </p:sp>
      <p:sp>
        <p:nvSpPr>
          <p:cNvPr id="7" name="Rectangle 6"/>
          <p:cNvSpPr/>
          <p:nvPr/>
        </p:nvSpPr>
        <p:spPr>
          <a:xfrm>
            <a:off x="430823" y="2147924"/>
            <a:ext cx="7763607" cy="2308324"/>
          </a:xfrm>
          <a:prstGeom prst="rect">
            <a:avLst/>
          </a:prstGeom>
        </p:spPr>
        <p:txBody>
          <a:bodyPr wrap="square">
            <a:spAutoFit/>
          </a:bodyPr>
          <a:lstStyle/>
          <a:p>
            <a:r>
              <a:rPr lang="en-US" sz="2400" dirty="0"/>
              <a:t>There are two basic kinds of network analysis, reflecting two basically different kinds of data: </a:t>
            </a:r>
          </a:p>
          <a:p>
            <a:endParaRPr lang="en-US" sz="2400" dirty="0"/>
          </a:p>
          <a:p>
            <a:pPr marL="457200" indent="-457200">
              <a:buFont typeface="+mj-lt"/>
              <a:buAutoNum type="arabicPeriod"/>
            </a:pPr>
            <a:r>
              <a:rPr lang="en-US" sz="2400" dirty="0"/>
              <a:t>ego network analysis.</a:t>
            </a:r>
          </a:p>
          <a:p>
            <a:pPr marL="457200" indent="-457200">
              <a:buFont typeface="+mj-lt"/>
              <a:buAutoNum type="arabicPeriod"/>
            </a:pPr>
            <a:r>
              <a:rPr lang="en-US" sz="2400" dirty="0"/>
              <a:t>complete network analysis.</a:t>
            </a:r>
          </a:p>
          <a:p>
            <a:endParaRPr lang="en-US" sz="2400" dirty="0"/>
          </a:p>
        </p:txBody>
      </p:sp>
    </p:spTree>
    <p:extLst>
      <p:ext uri="{BB962C8B-B14F-4D97-AF65-F5344CB8AC3E}">
        <p14:creationId xmlns:p14="http://schemas.microsoft.com/office/powerpoint/2010/main" val="2458186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12717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64888" y="292673"/>
            <a:ext cx="3583109" cy="6477922"/>
          </a:xfrm>
          <a:prstGeom prst="rect">
            <a:avLst/>
          </a:prstGeom>
        </p:spPr>
      </p:pic>
      <p:pic>
        <p:nvPicPr>
          <p:cNvPr id="18434" name="Picture 2" descr="Social Media Management | Cortez Web Services">
            <a:extLst>
              <a:ext uri="{FF2B5EF4-FFF2-40B4-BE49-F238E27FC236}">
                <a16:creationId xmlns:a16="http://schemas.microsoft.com/office/drawing/2014/main" id="{33009B61-573F-50A7-B3E3-3A686E5B830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799244" y="1095468"/>
            <a:ext cx="2552700" cy="357791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741826" y="1690077"/>
            <a:ext cx="7869718" cy="3323987"/>
          </a:xfrm>
          <a:prstGeom prst="rect">
            <a:avLst/>
          </a:prstGeom>
        </p:spPr>
        <p:txBody>
          <a:bodyPr wrap="square">
            <a:spAutoFit/>
          </a:bodyPr>
          <a:lstStyle/>
          <a:p>
            <a:endParaRPr lang="en-US" dirty="0">
              <a:solidFill>
                <a:srgbClr val="C00000"/>
              </a:solidFill>
            </a:endParaRPr>
          </a:p>
          <a:p>
            <a:r>
              <a:rPr lang="en-US" sz="2400" dirty="0">
                <a:solidFill>
                  <a:srgbClr val="C00000"/>
                </a:solidFill>
              </a:rPr>
              <a:t>Ego network analysis </a:t>
            </a:r>
            <a:r>
              <a:rPr lang="en-US" sz="2400" dirty="0"/>
              <a:t>can be done in the context of traditional surveys. Each respondent is asked about the people they interact with, and about the relationships among those people. </a:t>
            </a:r>
          </a:p>
          <a:p>
            <a:r>
              <a:rPr lang="en-US" sz="2400" dirty="0"/>
              <a:t>Since respondents might be sampled randomly from a large population, in ego network analysis it is unlikely that the respondents will know anyone in common, and no attempt is made to link up the networks. </a:t>
            </a:r>
          </a:p>
        </p:txBody>
      </p:sp>
      <p:sp>
        <p:nvSpPr>
          <p:cNvPr id="8" name="Rectangle 7"/>
          <p:cNvSpPr/>
          <p:nvPr/>
        </p:nvSpPr>
        <p:spPr>
          <a:xfrm>
            <a:off x="3026816" y="631309"/>
            <a:ext cx="3312317" cy="523220"/>
          </a:xfrm>
          <a:prstGeom prst="rect">
            <a:avLst/>
          </a:prstGeom>
        </p:spPr>
        <p:txBody>
          <a:bodyPr wrap="none">
            <a:spAutoFit/>
          </a:bodyPr>
          <a:lstStyle/>
          <a:p>
            <a:r>
              <a:rPr lang="en-US" sz="2800" dirty="0">
                <a:solidFill>
                  <a:schemeClr val="bg1"/>
                </a:solidFill>
              </a:rPr>
              <a:t>Ego network analysis </a:t>
            </a:r>
          </a:p>
        </p:txBody>
      </p:sp>
    </p:spTree>
    <p:extLst>
      <p:ext uri="{BB962C8B-B14F-4D97-AF65-F5344CB8AC3E}">
        <p14:creationId xmlns:p14="http://schemas.microsoft.com/office/powerpoint/2010/main" val="25891445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769" y="583265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15763" y="1983191"/>
            <a:ext cx="238650" cy="2709534"/>
          </a:xfrm>
          <a:prstGeom prst="rect">
            <a:avLst/>
          </a:prstGeom>
        </p:spPr>
      </p:pic>
      <p:sp>
        <p:nvSpPr>
          <p:cNvPr id="8" name="TextBox 7"/>
          <p:cNvSpPr txBox="1"/>
          <p:nvPr/>
        </p:nvSpPr>
        <p:spPr>
          <a:xfrm>
            <a:off x="3562" y="152891"/>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55206" y="284875"/>
            <a:ext cx="3179850" cy="5748868"/>
          </a:xfrm>
          <a:prstGeom prst="rect">
            <a:avLst/>
          </a:prstGeom>
        </p:spPr>
      </p:pic>
      <p:pic>
        <p:nvPicPr>
          <p:cNvPr id="7170" name="Picture 2" descr="Keeping a Handle on Social Media Management by Employees">
            <a:extLst>
              <a:ext uri="{FF2B5EF4-FFF2-40B4-BE49-F238E27FC236}">
                <a16:creationId xmlns:a16="http://schemas.microsoft.com/office/drawing/2014/main" id="{229178A4-A740-3DB6-5FBA-05261A39D89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29671" y="940973"/>
            <a:ext cx="2619375" cy="2835897"/>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97352" y="1872762"/>
            <a:ext cx="8254279" cy="2308324"/>
          </a:xfrm>
          <a:prstGeom prst="rect">
            <a:avLst/>
          </a:prstGeom>
        </p:spPr>
        <p:txBody>
          <a:bodyPr wrap="square">
            <a:spAutoFit/>
          </a:bodyPr>
          <a:lstStyle/>
          <a:p>
            <a:r>
              <a:rPr lang="en-US" sz="2400" dirty="0"/>
              <a:t>Typically, the analysis of ego networks involves assessing the quality of a person's networks (size, diversity, average income, etc.) or relating attributes of ego with attributes of their alters.</a:t>
            </a:r>
          </a:p>
          <a:p>
            <a:r>
              <a:rPr lang="en-US" sz="2400" dirty="0"/>
              <a:t>Ego network analysis is extremely convenient because it can be used in conjunction with random sampling, which enables classical statistical techniques to be used to test hypotheses.</a:t>
            </a:r>
          </a:p>
        </p:txBody>
      </p:sp>
    </p:spTree>
    <p:extLst>
      <p:ext uri="{BB962C8B-B14F-4D97-AF65-F5344CB8AC3E}">
        <p14:creationId xmlns:p14="http://schemas.microsoft.com/office/powerpoint/2010/main" val="60797525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64953" y="328466"/>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880759"/>
            <a:ext cx="1222425" cy="1096206"/>
          </a:xfrm>
          <a:prstGeom prst="rect">
            <a:avLst/>
          </a:prstGeom>
        </p:spPr>
      </p:pic>
      <p:pic>
        <p:nvPicPr>
          <p:cNvPr id="3" name="Picture 2"/>
          <p:cNvPicPr>
            <a:picLocks noChangeAspect="1"/>
          </p:cNvPicPr>
          <p:nvPr/>
        </p:nvPicPr>
        <p:blipFill>
          <a:blip r:embed="rId4"/>
          <a:stretch>
            <a:fillRect/>
          </a:stretch>
        </p:blipFill>
        <p:spPr>
          <a:xfrm>
            <a:off x="2376167" y="651963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2225" y="63287"/>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pic>
        <p:nvPicPr>
          <p:cNvPr id="8194" name="Picture 2" descr="Keeping a Handle on Social Media Management by Employees">
            <a:extLst>
              <a:ext uri="{FF2B5EF4-FFF2-40B4-BE49-F238E27FC236}">
                <a16:creationId xmlns:a16="http://schemas.microsoft.com/office/drawing/2014/main" id="{49A96731-674F-F868-4DB9-C68592E018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20100" y="1038833"/>
            <a:ext cx="2619375" cy="305608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38564" y="1812745"/>
            <a:ext cx="8773586" cy="2677656"/>
          </a:xfrm>
          <a:prstGeom prst="rect">
            <a:avLst/>
          </a:prstGeom>
        </p:spPr>
        <p:txBody>
          <a:bodyPr wrap="square">
            <a:spAutoFit/>
          </a:bodyPr>
          <a:lstStyle/>
          <a:p>
            <a:r>
              <a:rPr lang="en-US" sz="2400" dirty="0"/>
              <a:t>Complete network analysis is where you try to obtain all the relationships among a set of respondents, such as all the friendships among employees of a given company. </a:t>
            </a:r>
          </a:p>
          <a:p>
            <a:r>
              <a:rPr lang="en-US" sz="2400" dirty="0"/>
              <a:t>Most of the rhetoric surrounding network analysis is based on complete networks. </a:t>
            </a:r>
          </a:p>
          <a:p>
            <a:r>
              <a:rPr lang="en-US" sz="2400" dirty="0"/>
              <a:t>Techniques such as subgroup analysis, equivalence analysis and measures like centrality all require complete networks.</a:t>
            </a:r>
          </a:p>
        </p:txBody>
      </p:sp>
      <p:sp>
        <p:nvSpPr>
          <p:cNvPr id="6" name="Rectangle 5"/>
          <p:cNvSpPr/>
          <p:nvPr/>
        </p:nvSpPr>
        <p:spPr>
          <a:xfrm>
            <a:off x="2898636" y="428794"/>
            <a:ext cx="4190634" cy="523220"/>
          </a:xfrm>
          <a:prstGeom prst="rect">
            <a:avLst/>
          </a:prstGeom>
        </p:spPr>
        <p:txBody>
          <a:bodyPr wrap="none">
            <a:spAutoFit/>
          </a:bodyPr>
          <a:lstStyle/>
          <a:p>
            <a:r>
              <a:rPr lang="en-US" sz="2800" dirty="0">
                <a:solidFill>
                  <a:schemeClr val="bg1"/>
                </a:solidFill>
              </a:rPr>
              <a:t>Complete network analysis </a:t>
            </a:r>
          </a:p>
        </p:txBody>
      </p:sp>
    </p:spTree>
    <p:extLst>
      <p:ext uri="{BB962C8B-B14F-4D97-AF65-F5344CB8AC3E}">
        <p14:creationId xmlns:p14="http://schemas.microsoft.com/office/powerpoint/2010/main" val="219171815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550989" y="295439"/>
            <a:ext cx="7030075"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5" name="Picture 2" descr="The Complete Guide to B2B Social Media Management - Oktopost">
            <a:extLst>
              <a:ext uri="{FF2B5EF4-FFF2-40B4-BE49-F238E27FC236}">
                <a16:creationId xmlns:a16="http://schemas.microsoft.com/office/drawing/2014/main" id="{477C31C2-2447-BCC6-1D21-A20F5C522B2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19695" y="1166280"/>
            <a:ext cx="2952750" cy="321748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2618310" y="439615"/>
            <a:ext cx="4918207" cy="461665"/>
          </a:xfrm>
          <a:prstGeom prst="rect">
            <a:avLst/>
          </a:prstGeom>
        </p:spPr>
        <p:txBody>
          <a:bodyPr wrap="square">
            <a:spAutoFit/>
          </a:bodyPr>
          <a:lstStyle/>
          <a:p>
            <a:r>
              <a:rPr lang="en-US" sz="2400" b="1" dirty="0">
                <a:solidFill>
                  <a:schemeClr val="bg1"/>
                </a:solidFill>
                <a:latin typeface="Times New Roman" panose="02020603050405020304" pitchFamily="18" charset="0"/>
              </a:rPr>
              <a:t>Problems with Network Analysis</a:t>
            </a:r>
            <a:endParaRPr lang="en-US" sz="2400" b="1" i="0" dirty="0">
              <a:solidFill>
                <a:schemeClr val="bg1"/>
              </a:solidFill>
              <a:effectLst/>
              <a:latin typeface="Times New Roman" panose="02020603050405020304" pitchFamily="18" charset="0"/>
            </a:endParaRPr>
          </a:p>
        </p:txBody>
      </p:sp>
      <p:sp>
        <p:nvSpPr>
          <p:cNvPr id="11" name="Rectangle 10"/>
          <p:cNvSpPr/>
          <p:nvPr/>
        </p:nvSpPr>
        <p:spPr>
          <a:xfrm>
            <a:off x="787542" y="1558517"/>
            <a:ext cx="8856522" cy="3785652"/>
          </a:xfrm>
          <a:prstGeom prst="rect">
            <a:avLst/>
          </a:prstGeom>
        </p:spPr>
        <p:txBody>
          <a:bodyPr wrap="square">
            <a:spAutoFit/>
          </a:bodyPr>
          <a:lstStyle/>
          <a:p>
            <a:r>
              <a:rPr lang="en-US" sz="2400" dirty="0"/>
              <a:t>The field of network analysis is conventionally criticized for being too much methodological and too little theoretical. Critics say that there are few truly network theories of substantive phenomena. This is not a well-considered argument, however, because when examples of network theories are presented, critics say 'that's not really a network theory'. This is natural because theories that account for, say, psychological phenomena, tend to have a lot of psychological content. Theories that account for sociological phenomena have sociological independent variables. Only theories that explain network phenomena tend to have a lot of network content.</a:t>
            </a:r>
          </a:p>
        </p:txBody>
      </p:sp>
    </p:spTree>
    <p:extLst>
      <p:ext uri="{BB962C8B-B14F-4D97-AF65-F5344CB8AC3E}">
        <p14:creationId xmlns:p14="http://schemas.microsoft.com/office/powerpoint/2010/main" val="6650384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141092" y="252815"/>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93983" y="-177619"/>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452" y="582491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47444" y="-365816"/>
            <a:ext cx="1222426"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012150" y="302795"/>
            <a:ext cx="3179850" cy="5748868"/>
          </a:xfrm>
          <a:prstGeom prst="rect">
            <a:avLst/>
          </a:prstGeom>
        </p:spPr>
      </p:pic>
      <p:sp>
        <p:nvSpPr>
          <p:cNvPr id="12" name="TextBox 11">
            <a:extLst>
              <a:ext uri="{FF2B5EF4-FFF2-40B4-BE49-F238E27FC236}">
                <a16:creationId xmlns:a16="http://schemas.microsoft.com/office/drawing/2014/main" id="{BFAE08E0-DED7-D63F-973B-4AEF15549A6C}"/>
              </a:ext>
            </a:extLst>
          </p:cNvPr>
          <p:cNvSpPr txBox="1"/>
          <p:nvPr/>
        </p:nvSpPr>
        <p:spPr>
          <a:xfrm>
            <a:off x="2413713" y="518571"/>
            <a:ext cx="6241774" cy="646331"/>
          </a:xfrm>
          <a:prstGeom prst="rect">
            <a:avLst/>
          </a:prstGeom>
          <a:noFill/>
        </p:spPr>
        <p:txBody>
          <a:bodyPr wrap="square">
            <a:spAutoFit/>
          </a:bodyPr>
          <a:lstStyle/>
          <a:p>
            <a:br>
              <a:rPr lang="en-GB" dirty="0"/>
            </a:br>
            <a:endParaRPr lang="en-GB" dirty="0"/>
          </a:p>
        </p:txBody>
      </p:sp>
      <p:pic>
        <p:nvPicPr>
          <p:cNvPr id="10242" name="Picture 2" descr="The Complete Guide to B2B Social Media Management - Oktopost">
            <a:extLst>
              <a:ext uri="{FF2B5EF4-FFF2-40B4-BE49-F238E27FC236}">
                <a16:creationId xmlns:a16="http://schemas.microsoft.com/office/drawing/2014/main" id="{A0503A58-DA1A-1C28-DDAE-436D6E89CC1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03425" y="1226240"/>
            <a:ext cx="2952750" cy="3027708"/>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221889" y="1812745"/>
            <a:ext cx="8881535" cy="2308324"/>
          </a:xfrm>
          <a:prstGeom prst="rect">
            <a:avLst/>
          </a:prstGeom>
        </p:spPr>
        <p:txBody>
          <a:bodyPr wrap="square">
            <a:spAutoFit/>
          </a:bodyPr>
          <a:lstStyle/>
          <a:p>
            <a:r>
              <a:rPr lang="en-US" sz="2400" dirty="0"/>
              <a:t>A real problem with network analysis in the past has been the inability to test hypotheses statistically, because the data are by their very nature auto correlated, violating assumptions of independence (random sampling) built-in to most classical statistical tests. With the advent of permutation tests, however, this is much less of problem now.</a:t>
            </a:r>
          </a:p>
        </p:txBody>
      </p:sp>
    </p:spTree>
    <p:extLst>
      <p:ext uri="{BB962C8B-B14F-4D97-AF65-F5344CB8AC3E}">
        <p14:creationId xmlns:p14="http://schemas.microsoft.com/office/powerpoint/2010/main" val="33690764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390213" cy="840667"/>
          </a:xfrm>
          <a:prstGeom prst="rect">
            <a:avLst/>
          </a:prstGeom>
        </p:spPr>
      </p:pic>
      <p:sp>
        <p:nvSpPr>
          <p:cNvPr id="13" name="Freeform 5"/>
          <p:cNvSpPr>
            <a:spLocks/>
          </p:cNvSpPr>
          <p:nvPr/>
        </p:nvSpPr>
        <p:spPr bwMode="auto">
          <a:xfrm>
            <a:off x="-252318" y="3829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5314" y="5760812"/>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402065" y="-70982"/>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729790" y="787459"/>
            <a:ext cx="3179850" cy="5748868"/>
          </a:xfrm>
          <a:prstGeom prst="rect">
            <a:avLst/>
          </a:prstGeom>
        </p:spPr>
      </p:pic>
      <p:pic>
        <p:nvPicPr>
          <p:cNvPr id="11266" name="Picture 2" descr="The Complete Guide to B2B Social Media Management - Oktopost">
            <a:extLst>
              <a:ext uri="{FF2B5EF4-FFF2-40B4-BE49-F238E27FC236}">
                <a16:creationId xmlns:a16="http://schemas.microsoft.com/office/drawing/2014/main" id="{1F195315-6A07-85BF-9D3E-4D068894305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15516" y="1433297"/>
            <a:ext cx="2952750" cy="347411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02065" y="1992470"/>
            <a:ext cx="9186351" cy="2308324"/>
          </a:xfrm>
          <a:prstGeom prst="rect">
            <a:avLst/>
          </a:prstGeom>
        </p:spPr>
        <p:txBody>
          <a:bodyPr wrap="square">
            <a:spAutoFit/>
          </a:bodyPr>
          <a:lstStyle/>
          <a:p>
            <a:r>
              <a:rPr lang="en-US" sz="2400" dirty="0"/>
              <a:t>A continuing problem is the lack of sufficient computing resources to handle large datasets. It is often a problem to bound a social network</a:t>
            </a:r>
            <a:r>
              <a:rPr lang="en-US" sz="2400"/>
              <a:t>. </a:t>
            </a:r>
          </a:p>
          <a:p>
            <a:r>
              <a:rPr lang="en-US" sz="2400"/>
              <a:t>If </a:t>
            </a:r>
            <a:r>
              <a:rPr lang="en-US" sz="2400" dirty="0"/>
              <a:t>we are looking at needle-sharing among drug users, we can artificially bound the network at some arbitrary boundary, such as city or neighborhood, but this distorts the data. Yet we cannot let the network get too large because we cannot process the data.</a:t>
            </a:r>
          </a:p>
        </p:txBody>
      </p:sp>
    </p:spTree>
    <p:extLst>
      <p:ext uri="{BB962C8B-B14F-4D97-AF65-F5344CB8AC3E}">
        <p14:creationId xmlns:p14="http://schemas.microsoft.com/office/powerpoint/2010/main" val="37196106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9638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8904" y="578731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137369" y="703918"/>
            <a:ext cx="3179850" cy="5748868"/>
          </a:xfrm>
          <a:prstGeom prst="rect">
            <a:avLst/>
          </a:prstGeom>
        </p:spPr>
      </p:pic>
      <p:pic>
        <p:nvPicPr>
          <p:cNvPr id="17410" name="Picture 2" descr="Social Media Management | Cortez Web Services">
            <a:extLst>
              <a:ext uri="{FF2B5EF4-FFF2-40B4-BE49-F238E27FC236}">
                <a16:creationId xmlns:a16="http://schemas.microsoft.com/office/drawing/2014/main" id="{05F79D0C-C00E-9DDA-80F3-CD03C934629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50944" y="1413297"/>
            <a:ext cx="2552700" cy="362867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99273" y="580292"/>
            <a:ext cx="6644727" cy="1077218"/>
          </a:xfrm>
          <a:prstGeom prst="rect">
            <a:avLst/>
          </a:prstGeom>
        </p:spPr>
        <p:txBody>
          <a:bodyPr wrap="square">
            <a:spAutoFit/>
          </a:bodyPr>
          <a:lstStyle/>
          <a:p>
            <a:r>
              <a:rPr lang="en-US" sz="2800" dirty="0">
                <a:solidFill>
                  <a:schemeClr val="bg1"/>
                </a:solidFill>
                <a:latin typeface="Cabin-semi-bold"/>
              </a:rPr>
              <a:t>Social Sentiment Indicator</a:t>
            </a:r>
          </a:p>
          <a:p>
            <a:br>
              <a:rPr lang="en-US" dirty="0">
                <a:solidFill>
                  <a:srgbClr val="111111"/>
                </a:solidFill>
                <a:latin typeface="SourceSansPro"/>
              </a:rPr>
            </a:br>
            <a:endParaRPr lang="en-US" dirty="0"/>
          </a:p>
        </p:txBody>
      </p:sp>
      <p:sp>
        <p:nvSpPr>
          <p:cNvPr id="6" name="Rectangle 5"/>
          <p:cNvSpPr/>
          <p:nvPr/>
        </p:nvSpPr>
        <p:spPr>
          <a:xfrm>
            <a:off x="337967" y="2090172"/>
            <a:ext cx="7523177" cy="2677656"/>
          </a:xfrm>
          <a:prstGeom prst="rect">
            <a:avLst/>
          </a:prstGeom>
        </p:spPr>
        <p:txBody>
          <a:bodyPr wrap="square">
            <a:spAutoFit/>
          </a:bodyPr>
          <a:lstStyle/>
          <a:p>
            <a:r>
              <a:rPr lang="en-US" sz="2400" dirty="0">
                <a:solidFill>
                  <a:srgbClr val="C00000"/>
                </a:solidFill>
              </a:rPr>
              <a:t>What Is a Social Sentiment Indicator?</a:t>
            </a:r>
          </a:p>
          <a:p>
            <a:r>
              <a:rPr lang="en-US" sz="2400" dirty="0"/>
              <a:t>A social sentiment indicator analyzes aggregated social media data to help businesses understand how they are performing in the eyes of consumers.</a:t>
            </a:r>
          </a:p>
          <a:p>
            <a:endParaRPr lang="en-US" sz="2400" dirty="0"/>
          </a:p>
          <a:p>
            <a:r>
              <a:rPr lang="en-US" sz="2400" dirty="0"/>
              <a:t>Social sentiment indicators enable companies to discover what they are doing right and how they might improve. </a:t>
            </a:r>
          </a:p>
        </p:txBody>
      </p:sp>
    </p:spTree>
    <p:extLst>
      <p:ext uri="{BB962C8B-B14F-4D97-AF65-F5344CB8AC3E}">
        <p14:creationId xmlns:p14="http://schemas.microsoft.com/office/powerpoint/2010/main" val="42129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5880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1" y="5862153"/>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5362" name="Picture 2" descr="Social Media Management | Cortez Web Services">
            <a:extLst>
              <a:ext uri="{FF2B5EF4-FFF2-40B4-BE49-F238E27FC236}">
                <a16:creationId xmlns:a16="http://schemas.microsoft.com/office/drawing/2014/main" id="{26694003-98B1-15D6-9A16-908E1E0E42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8311" y="1802870"/>
            <a:ext cx="2552700" cy="324620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31812" y="2138062"/>
            <a:ext cx="8227670" cy="1938992"/>
          </a:xfrm>
          <a:prstGeom prst="rect">
            <a:avLst/>
          </a:prstGeom>
        </p:spPr>
        <p:txBody>
          <a:bodyPr wrap="square">
            <a:spAutoFit/>
          </a:bodyPr>
          <a:lstStyle/>
          <a:p>
            <a:r>
              <a:rPr lang="en-US" sz="2400" dirty="0"/>
              <a:t>These measures can also give investors an idea of how publicly-listed stocks might perform.</a:t>
            </a:r>
          </a:p>
          <a:p>
            <a:r>
              <a:rPr lang="en-US" sz="2400" dirty="0"/>
              <a:t>Social sentiment should not be confused with market sentiment indicators, which are designed to represent how a group or population feels about the overall market or economy.</a:t>
            </a:r>
          </a:p>
        </p:txBody>
      </p:sp>
    </p:spTree>
    <p:extLst>
      <p:ext uri="{BB962C8B-B14F-4D97-AF65-F5344CB8AC3E}">
        <p14:creationId xmlns:p14="http://schemas.microsoft.com/office/powerpoint/2010/main" val="2387193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8434" y="379164"/>
            <a:ext cx="807665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9651" y="-144712"/>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86" y="5951195"/>
            <a:ext cx="1222425" cy="1096206"/>
          </a:xfrm>
          <a:prstGeom prst="rect">
            <a:avLst/>
          </a:prstGeom>
        </p:spPr>
      </p:pic>
      <p:pic>
        <p:nvPicPr>
          <p:cNvPr id="3" name="Picture 2"/>
          <p:cNvPicPr>
            <a:picLocks noChangeAspect="1"/>
          </p:cNvPicPr>
          <p:nvPr/>
        </p:nvPicPr>
        <p:blipFill>
          <a:blip r:embed="rId4"/>
          <a:stretch>
            <a:fillRect/>
          </a:stretch>
        </p:blipFill>
        <p:spPr>
          <a:xfrm>
            <a:off x="2194604" y="658785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8" name="Picture 2" descr="Top 26 Social Media Management Tools You Need in 2023">
            <a:extLst>
              <a:ext uri="{FF2B5EF4-FFF2-40B4-BE49-F238E27FC236}">
                <a16:creationId xmlns:a16="http://schemas.microsoft.com/office/drawing/2014/main" id="{0D6346BE-B23E-ADFF-92AC-0D9E6F20078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538602"/>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424113" y="524156"/>
            <a:ext cx="6096000" cy="1015663"/>
          </a:xfrm>
          <a:prstGeom prst="rect">
            <a:avLst/>
          </a:prstGeom>
        </p:spPr>
        <p:txBody>
          <a:bodyPr>
            <a:spAutoFit/>
          </a:bodyPr>
          <a:lstStyle/>
          <a:p>
            <a:r>
              <a:rPr lang="en-US" sz="2400" b="1" dirty="0">
                <a:solidFill>
                  <a:schemeClr val="bg1"/>
                </a:solidFill>
                <a:latin typeface="Cabin-semi-bold"/>
              </a:rPr>
              <a:t>How a Social Sentiment Indicator Works</a:t>
            </a:r>
          </a:p>
          <a:p>
            <a:br>
              <a:rPr lang="en-US" dirty="0"/>
            </a:br>
            <a:endParaRPr lang="en-US" dirty="0"/>
          </a:p>
        </p:txBody>
      </p:sp>
      <p:sp>
        <p:nvSpPr>
          <p:cNvPr id="6" name="Rectangle 5"/>
          <p:cNvSpPr/>
          <p:nvPr/>
        </p:nvSpPr>
        <p:spPr>
          <a:xfrm>
            <a:off x="433022" y="1597407"/>
            <a:ext cx="7829650" cy="4154984"/>
          </a:xfrm>
          <a:prstGeom prst="rect">
            <a:avLst/>
          </a:prstGeom>
        </p:spPr>
        <p:txBody>
          <a:bodyPr wrap="square">
            <a:spAutoFit/>
          </a:bodyPr>
          <a:lstStyle/>
          <a:p>
            <a:r>
              <a:rPr lang="en-US" sz="2400" dirty="0"/>
              <a:t>Keeping customers cheerful is paramount for companies targeting long-term success. When the public is happy with a service or product, and all its other interactions with the provider, company revenues and profits are more likely to rise.</a:t>
            </a:r>
          </a:p>
          <a:p>
            <a:r>
              <a:rPr lang="en-US" sz="2400" dirty="0"/>
              <a:t>In the digital age, it has become much easier for companies, investors, potential employees, regulators, and the government to gauge how well businesses are treating their customers. Social sentiment indicators can tell us a lot about the emotions that the public has for a certain company, at least in terms of what is being said on social media.</a:t>
            </a:r>
          </a:p>
        </p:txBody>
      </p:sp>
    </p:spTree>
    <p:extLst>
      <p:ext uri="{BB962C8B-B14F-4D97-AF65-F5344CB8AC3E}">
        <p14:creationId xmlns:p14="http://schemas.microsoft.com/office/powerpoint/2010/main" val="34470939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36916" y="397229"/>
            <a:ext cx="69903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71971" y="-8109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0557" y="5760206"/>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76241" y="-221396"/>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901942" y="364099"/>
            <a:ext cx="3179850" cy="5748868"/>
          </a:xfrm>
          <a:prstGeom prst="rect">
            <a:avLst/>
          </a:prstGeom>
        </p:spPr>
      </p:pic>
      <p:pic>
        <p:nvPicPr>
          <p:cNvPr id="14338" name="Picture 2" descr="Top 26 Social Media Management Tools You Need in 2023">
            <a:extLst>
              <a:ext uri="{FF2B5EF4-FFF2-40B4-BE49-F238E27FC236}">
                <a16:creationId xmlns:a16="http://schemas.microsoft.com/office/drawing/2014/main" id="{F7E19732-45B9-7A50-F178-2CA9CCA27D8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6896" y="1290070"/>
            <a:ext cx="3105150" cy="2844607"/>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27143" y="2090471"/>
            <a:ext cx="7839372" cy="2308324"/>
          </a:xfrm>
          <a:prstGeom prst="rect">
            <a:avLst/>
          </a:prstGeom>
        </p:spPr>
        <p:txBody>
          <a:bodyPr wrap="square">
            <a:spAutoFit/>
          </a:bodyPr>
          <a:lstStyle/>
          <a:p>
            <a:r>
              <a:rPr lang="en-US" sz="2400" dirty="0"/>
              <a:t>These indicators extract information users post publicly to Facebook, Twitter, blog posts, discussion groups, and forums. If the social sentiment indicator shows a negative change in reputation, the company might be able to address the problem before it grows and starts potentially heavily weighing on its share price.</a:t>
            </a:r>
          </a:p>
        </p:txBody>
      </p:sp>
    </p:spTree>
    <p:extLst>
      <p:ext uri="{BB962C8B-B14F-4D97-AF65-F5344CB8AC3E}">
        <p14:creationId xmlns:p14="http://schemas.microsoft.com/office/powerpoint/2010/main" val="1372933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1015663"/>
          </a:xfrm>
          <a:prstGeom prst="rect">
            <a:avLst/>
          </a:prstGeom>
          <a:noFill/>
        </p:spPr>
        <p:txBody>
          <a:bodyPr wrap="square">
            <a:spAutoFit/>
          </a:bodyPr>
          <a:lstStyle/>
          <a:p>
            <a:r>
              <a:rPr lang="en-US" sz="2400" b="1" dirty="0">
                <a:solidFill>
                  <a:schemeClr val="bg1"/>
                </a:solidFill>
              </a:rPr>
              <a:t>Advantages of Social Sentiment Indicators</a:t>
            </a:r>
          </a:p>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82870" y="2444068"/>
            <a:ext cx="7265376" cy="1938992"/>
          </a:xfrm>
          <a:prstGeom prst="rect">
            <a:avLst/>
          </a:prstGeom>
        </p:spPr>
        <p:txBody>
          <a:bodyPr wrap="square">
            <a:spAutoFit/>
          </a:bodyPr>
          <a:lstStyle/>
          <a:p>
            <a:r>
              <a:rPr lang="en-US" sz="2400" dirty="0">
                <a:solidFill>
                  <a:srgbClr val="111111"/>
                </a:solidFill>
                <a:latin typeface="SourceSansPro"/>
              </a:rPr>
              <a:t>Social sentiment indicators serve a variety of purposes. Companies might blame social media for triggering a rise in complaints and encouraging hate campaigns.</a:t>
            </a:r>
            <a:r>
              <a:rPr lang="en-US" sz="2400" b="1" dirty="0">
                <a:solidFill>
                  <a:srgbClr val="111111"/>
                </a:solidFill>
                <a:latin typeface="Cabin-semi-bold"/>
              </a:rPr>
              <a:t> </a:t>
            </a:r>
            <a:r>
              <a:rPr lang="en-US" sz="2400" dirty="0">
                <a:solidFill>
                  <a:srgbClr val="111111"/>
                </a:solidFill>
                <a:latin typeface="SourceSansPro"/>
              </a:rPr>
              <a:t>However, these same firms can use the internet and social.</a:t>
            </a:r>
            <a:endParaRPr lang="en-US" sz="2400" dirty="0"/>
          </a:p>
        </p:txBody>
      </p:sp>
    </p:spTree>
    <p:extLst>
      <p:ext uri="{BB962C8B-B14F-4D97-AF65-F5344CB8AC3E}">
        <p14:creationId xmlns:p14="http://schemas.microsoft.com/office/powerpoint/2010/main" val="25674488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778557" y="196136"/>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725" y="5912668"/>
            <a:ext cx="1222425" cy="1096206"/>
          </a:xfrm>
          <a:prstGeom prst="rect">
            <a:avLst/>
          </a:prstGeom>
        </p:spPr>
      </p:pic>
      <p:pic>
        <p:nvPicPr>
          <p:cNvPr id="3" name="Picture 2"/>
          <p:cNvPicPr>
            <a:picLocks noChangeAspect="1"/>
          </p:cNvPicPr>
          <p:nvPr/>
        </p:nvPicPr>
        <p:blipFill>
          <a:blip r:embed="rId4"/>
          <a:stretch>
            <a:fillRect/>
          </a:stretch>
        </p:blipFill>
        <p:spPr>
          <a:xfrm>
            <a:off x="2424113" y="660305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663080" y="282911"/>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922026" y="1799064"/>
            <a:ext cx="7492627" cy="3785652"/>
          </a:xfrm>
          <a:prstGeom prst="rect">
            <a:avLst/>
          </a:prstGeom>
        </p:spPr>
        <p:txBody>
          <a:bodyPr wrap="square">
            <a:spAutoFit/>
          </a:bodyPr>
          <a:lstStyle/>
          <a:p>
            <a:r>
              <a:rPr lang="en-US" sz="2400" b="1" dirty="0">
                <a:solidFill>
                  <a:srgbClr val="C00000"/>
                </a:solidFill>
              </a:rPr>
              <a:t>sentiment indicators to their advantage, too, including in the following ways:</a:t>
            </a:r>
          </a:p>
          <a:p>
            <a:endParaRPr lang="en-US" sz="2400" dirty="0"/>
          </a:p>
          <a:p>
            <a:pPr marL="285750" indent="-285750">
              <a:buFont typeface="Arial" panose="020B0604020202020204" pitchFamily="34" charset="0"/>
              <a:buChar char="•"/>
            </a:pPr>
            <a:r>
              <a:rPr lang="en-US" sz="2400" dirty="0"/>
              <a:t>Identify trends to target new customers.</a:t>
            </a:r>
          </a:p>
          <a:p>
            <a:pPr marL="285750" indent="-285750">
              <a:buFont typeface="Arial" panose="020B0604020202020204" pitchFamily="34" charset="0"/>
              <a:buChar char="•"/>
            </a:pPr>
            <a:r>
              <a:rPr lang="en-US" sz="2400" dirty="0"/>
              <a:t>Develop successful marketing campaigns and gauge if they are spending marketing dollars wisely.</a:t>
            </a:r>
          </a:p>
          <a:p>
            <a:pPr marL="285750" indent="-285750">
              <a:buFont typeface="Arial" panose="020B0604020202020204" pitchFamily="34" charset="0"/>
              <a:buChar char="•"/>
            </a:pPr>
            <a:r>
              <a:rPr lang="en-US" sz="2400" dirty="0"/>
              <a:t>Determine how consumers feel about competitors and similar products.</a:t>
            </a:r>
          </a:p>
          <a:p>
            <a:pPr marL="285750" indent="-285750">
              <a:buFont typeface="Arial" panose="020B0604020202020204" pitchFamily="34" charset="0"/>
              <a:buChar char="•"/>
            </a:pPr>
            <a:r>
              <a:rPr lang="en-US" sz="2400" dirty="0"/>
              <a:t>Assess what to expand on and what to drop or change.</a:t>
            </a:r>
          </a:p>
          <a:p>
            <a:pPr marL="285750" indent="-285750">
              <a:buFont typeface="Arial" panose="020B0604020202020204" pitchFamily="34" charset="0"/>
              <a:buChar char="•"/>
            </a:pPr>
            <a:r>
              <a:rPr lang="en-US" sz="2400" dirty="0"/>
              <a:t>Protect and improve their brand identity and image.</a:t>
            </a:r>
          </a:p>
        </p:txBody>
      </p:sp>
    </p:spTree>
    <p:extLst>
      <p:ext uri="{BB962C8B-B14F-4D97-AF65-F5344CB8AC3E}">
        <p14:creationId xmlns:p14="http://schemas.microsoft.com/office/powerpoint/2010/main" val="19393098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63693" y="-122835"/>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400" y="5761794"/>
            <a:ext cx="1222425" cy="1096206"/>
          </a:xfrm>
          <a:prstGeom prst="rect">
            <a:avLst/>
          </a:prstGeom>
        </p:spPr>
      </p:pic>
      <p:pic>
        <p:nvPicPr>
          <p:cNvPr id="3" name="Picture 2"/>
          <p:cNvPicPr>
            <a:picLocks noChangeAspect="1"/>
          </p:cNvPicPr>
          <p:nvPr/>
        </p:nvPicPr>
        <p:blipFill>
          <a:blip r:embed="rId4"/>
          <a:stretch>
            <a:fillRect/>
          </a:stretch>
        </p:blipFill>
        <p:spPr>
          <a:xfrm>
            <a:off x="1663754" y="7076237"/>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635973" y="-108557"/>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97295" y="1976143"/>
            <a:ext cx="7521290" cy="3046988"/>
          </a:xfrm>
          <a:prstGeom prst="rect">
            <a:avLst/>
          </a:prstGeom>
        </p:spPr>
        <p:txBody>
          <a:bodyPr wrap="square">
            <a:spAutoFit/>
          </a:bodyPr>
          <a:lstStyle/>
          <a:p>
            <a:r>
              <a:rPr lang="en-US" sz="2400" dirty="0"/>
              <a:t>Social sentiment indicators are also helping to reduce the burden on customer service email and call centers. Nowadays, it is possible to address questions and problems masse via social media.</a:t>
            </a:r>
          </a:p>
          <a:p>
            <a:r>
              <a:rPr lang="en-US" sz="2400" dirty="0"/>
              <a:t> In some cases, these communication methods might even be used to reach out to highly influential individuals with a track record of swaying sentiment on popular chat platforms.</a:t>
            </a:r>
          </a:p>
        </p:txBody>
      </p:sp>
    </p:spTree>
    <p:extLst>
      <p:ext uri="{BB962C8B-B14F-4D97-AF65-F5344CB8AC3E}">
        <p14:creationId xmlns:p14="http://schemas.microsoft.com/office/powerpoint/2010/main" val="27269952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21" y="6073173"/>
            <a:ext cx="1222425" cy="1096206"/>
          </a:xfrm>
          <a:prstGeom prst="rect">
            <a:avLst/>
          </a:prstGeom>
        </p:spPr>
      </p:pic>
      <p:pic>
        <p:nvPicPr>
          <p:cNvPr id="3" name="Picture 2"/>
          <p:cNvPicPr>
            <a:picLocks noChangeAspect="1"/>
          </p:cNvPicPr>
          <p:nvPr/>
        </p:nvPicPr>
        <p:blipFill>
          <a:blip r:embed="rId4"/>
          <a:stretch>
            <a:fillRect/>
          </a:stretch>
        </p:blipFill>
        <p:spPr>
          <a:xfrm>
            <a:off x="2532063" y="643234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867507" y="1633537"/>
            <a:ext cx="7691129" cy="3693319"/>
          </a:xfrm>
          <a:prstGeom prst="rect">
            <a:avLst/>
          </a:prstGeom>
        </p:spPr>
        <p:txBody>
          <a:bodyPr wrap="square">
            <a:spAutoFit/>
          </a:bodyPr>
          <a:lstStyle/>
          <a:p>
            <a:endParaRPr lang="en-US" dirty="0"/>
          </a:p>
          <a:p>
            <a:r>
              <a:rPr lang="en-US" sz="2400" dirty="0"/>
              <a:t>Investors, too, can benefit from social sentiment indicators because the type of information that they collate tends to have a bearing on stock prices.</a:t>
            </a:r>
          </a:p>
          <a:p>
            <a:r>
              <a:rPr lang="en-US" sz="2400" dirty="0"/>
              <a:t> If an investor spots that people on social media have suddenly started to complain about a particular company, they could opt to sell before the rest of the market reacts. Value investors, on the other hand, might use these tools to buy into a stock that they believe has been excessively punished by internet gossip.</a:t>
            </a:r>
          </a:p>
        </p:txBody>
      </p:sp>
    </p:spTree>
    <p:extLst>
      <p:ext uri="{BB962C8B-B14F-4D97-AF65-F5344CB8AC3E}">
        <p14:creationId xmlns:p14="http://schemas.microsoft.com/office/powerpoint/2010/main" val="2572915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0385" y="5949244"/>
            <a:ext cx="1222425" cy="1096206"/>
          </a:xfrm>
          <a:prstGeom prst="rect">
            <a:avLst/>
          </a:prstGeom>
        </p:spPr>
      </p:pic>
      <p:pic>
        <p:nvPicPr>
          <p:cNvPr id="3" name="Picture 2"/>
          <p:cNvPicPr>
            <a:picLocks noChangeAspect="1"/>
          </p:cNvPicPr>
          <p:nvPr/>
        </p:nvPicPr>
        <p:blipFill>
          <a:blip r:embed="rId4"/>
          <a:stretch>
            <a:fillRect/>
          </a:stretch>
        </p:blipFill>
        <p:spPr>
          <a:xfrm>
            <a:off x="2289771" y="696623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771021" y="512387"/>
            <a:ext cx="6096000" cy="1015663"/>
          </a:xfrm>
          <a:prstGeom prst="rect">
            <a:avLst/>
          </a:prstGeom>
        </p:spPr>
        <p:txBody>
          <a:bodyPr>
            <a:spAutoFit/>
          </a:bodyPr>
          <a:lstStyle/>
          <a:p>
            <a:r>
              <a:rPr lang="en-US" sz="2400" b="1" dirty="0">
                <a:solidFill>
                  <a:schemeClr val="bg1"/>
                </a:solidFill>
                <a:latin typeface="Cabin-semi-bold"/>
              </a:rPr>
              <a:t>Recording Social Sentiment</a:t>
            </a:r>
          </a:p>
          <a:p>
            <a:br>
              <a:rPr lang="en-US" dirty="0"/>
            </a:br>
            <a:endParaRPr lang="en-US" dirty="0"/>
          </a:p>
        </p:txBody>
      </p:sp>
      <p:sp>
        <p:nvSpPr>
          <p:cNvPr id="6" name="Rectangle 5"/>
          <p:cNvSpPr/>
          <p:nvPr/>
        </p:nvSpPr>
        <p:spPr>
          <a:xfrm>
            <a:off x="300869" y="1877925"/>
            <a:ext cx="7919940" cy="1938992"/>
          </a:xfrm>
          <a:prstGeom prst="rect">
            <a:avLst/>
          </a:prstGeom>
        </p:spPr>
        <p:txBody>
          <a:bodyPr wrap="square">
            <a:spAutoFit/>
          </a:bodyPr>
          <a:lstStyle/>
          <a:p>
            <a:r>
              <a:rPr lang="en-US" sz="2400" dirty="0">
                <a:solidFill>
                  <a:srgbClr val="111111"/>
                </a:solidFill>
                <a:latin typeface="SourceSansPro"/>
              </a:rPr>
              <a:t>Given that companies and brands may create huge volumes of social media posts, gauging how effective they are or how they have been received can be a big task. Accordingly, there are a number of social sentiment analysis tools available, such as BuzzSumo, HootSuite, Google Alerts, and People </a:t>
            </a:r>
            <a:r>
              <a:rPr lang="en-GB" sz="2400">
                <a:solidFill>
                  <a:srgbClr val="111111"/>
                </a:solidFill>
                <a:latin typeface="SourceSansPro"/>
              </a:rPr>
              <a:t>browser</a:t>
            </a:r>
            <a:r>
              <a:rPr lang="en-US" sz="2400">
                <a:solidFill>
                  <a:srgbClr val="111111"/>
                </a:solidFill>
                <a:latin typeface="SourceSansPro"/>
              </a:rPr>
              <a:t>.</a:t>
            </a:r>
            <a:endParaRPr lang="en-US" sz="2400" dirty="0">
              <a:solidFill>
                <a:srgbClr val="111111"/>
              </a:solidFill>
              <a:latin typeface="SourceSansPro"/>
            </a:endParaRPr>
          </a:p>
        </p:txBody>
      </p:sp>
    </p:spTree>
    <p:extLst>
      <p:ext uri="{BB962C8B-B14F-4D97-AF65-F5344CB8AC3E}">
        <p14:creationId xmlns:p14="http://schemas.microsoft.com/office/powerpoint/2010/main" val="13889411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1A62627-0402-9947-4945-D9E5CB52F04F}"/>
              </a:ext>
            </a:extLst>
          </p:cNvPr>
          <p:cNvSpPr txBox="1"/>
          <p:nvPr/>
        </p:nvSpPr>
        <p:spPr>
          <a:xfrm>
            <a:off x="2447925" y="576725"/>
            <a:ext cx="5015066" cy="369332"/>
          </a:xfrm>
          <a:prstGeom prst="rect">
            <a:avLst/>
          </a:prstGeom>
          <a:noFill/>
        </p:spPr>
        <p:txBody>
          <a:bodyPr wrap="square">
            <a:spAutoFit/>
          </a:bodyPr>
          <a:lstStyle/>
          <a:p>
            <a:pPr algn="l"/>
            <a:endParaRPr lang="en-GB" dirty="0"/>
          </a:p>
        </p:txBody>
      </p:sp>
      <p:sp>
        <p:nvSpPr>
          <p:cNvPr id="6" name="Rectangle 5"/>
          <p:cNvSpPr/>
          <p:nvPr/>
        </p:nvSpPr>
        <p:spPr>
          <a:xfrm>
            <a:off x="624254" y="1898649"/>
            <a:ext cx="7499838" cy="2308324"/>
          </a:xfrm>
          <a:prstGeom prst="rect">
            <a:avLst/>
          </a:prstGeom>
        </p:spPr>
        <p:txBody>
          <a:bodyPr wrap="square">
            <a:spAutoFit/>
          </a:bodyPr>
          <a:lstStyle/>
          <a:p>
            <a:r>
              <a:rPr lang="en-US" sz="2400" dirty="0">
                <a:solidFill>
                  <a:srgbClr val="111111"/>
                </a:solidFill>
                <a:latin typeface="SourceSansPro"/>
              </a:rPr>
              <a:t>Slight differences can be found in each tool.</a:t>
            </a:r>
          </a:p>
          <a:p>
            <a:r>
              <a:rPr lang="en-US" sz="2400" dirty="0">
                <a:solidFill>
                  <a:srgbClr val="111111"/>
                </a:solidFill>
                <a:latin typeface="SourceSansPro"/>
              </a:rPr>
              <a:t> Some, for example, might specialize in tracking particular digital comments or trends and not all will analyze every social media platform out there. Normally, the more comprehensive ones charge a fee.</a:t>
            </a:r>
          </a:p>
        </p:txBody>
      </p:sp>
    </p:spTree>
    <p:extLst>
      <p:ext uri="{BB962C8B-B14F-4D97-AF65-F5344CB8AC3E}">
        <p14:creationId xmlns:p14="http://schemas.microsoft.com/office/powerpoint/2010/main" val="1199021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64341" y="292453"/>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1835856" y="438808"/>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187102" y="1529715"/>
            <a:ext cx="8079905" cy="3785652"/>
          </a:xfrm>
          <a:prstGeom prst="rect">
            <a:avLst/>
          </a:prstGeom>
        </p:spPr>
        <p:txBody>
          <a:bodyPr wrap="square">
            <a:spAutoFit/>
          </a:bodyPr>
          <a:lstStyle/>
          <a:p>
            <a:r>
              <a:rPr lang="en-US" sz="2400" dirty="0">
                <a:solidFill>
                  <a:srgbClr val="C00000"/>
                </a:solidFill>
              </a:rPr>
              <a:t>Examples of Social Sentiment Indicators:</a:t>
            </a:r>
          </a:p>
          <a:p>
            <a:endParaRPr lang="en-US" sz="2400" dirty="0">
              <a:solidFill>
                <a:srgbClr val="C00000"/>
              </a:solidFill>
            </a:endParaRPr>
          </a:p>
          <a:p>
            <a:r>
              <a:rPr lang="en-US" sz="2400" dirty="0">
                <a:solidFill>
                  <a:srgbClr val="C00000"/>
                </a:solidFill>
              </a:rPr>
              <a:t>Sport and Entertainment:</a:t>
            </a:r>
          </a:p>
          <a:p>
            <a:endParaRPr lang="en-US" sz="2400" dirty="0">
              <a:solidFill>
                <a:srgbClr val="C00000"/>
              </a:solidFill>
            </a:endParaRPr>
          </a:p>
          <a:p>
            <a:r>
              <a:rPr lang="en-US" sz="2400" dirty="0"/>
              <a:t>Social sentiment indicators can be deployed in different ways. For instance, sports and entertainment companies sometimes use them to give customers a more engaging viewing experience.</a:t>
            </a:r>
          </a:p>
          <a:p>
            <a:endParaRPr lang="en-US" sz="2400" dirty="0"/>
          </a:p>
          <a:p>
            <a:r>
              <a:rPr lang="en-US" sz="2400" dirty="0"/>
              <a:t>.</a:t>
            </a:r>
          </a:p>
        </p:txBody>
      </p:sp>
    </p:spTree>
    <p:extLst>
      <p:ext uri="{BB962C8B-B14F-4D97-AF65-F5344CB8AC3E}">
        <p14:creationId xmlns:p14="http://schemas.microsoft.com/office/powerpoint/2010/main" val="22269945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54991" y="1973556"/>
            <a:ext cx="7744947" cy="2677656"/>
          </a:xfrm>
          <a:prstGeom prst="rect">
            <a:avLst/>
          </a:prstGeom>
        </p:spPr>
        <p:txBody>
          <a:bodyPr wrap="square">
            <a:spAutoFit/>
          </a:bodyPr>
          <a:lstStyle/>
          <a:p>
            <a:r>
              <a:rPr lang="en-US" sz="2400" dirty="0"/>
              <a:t>Technology giant International Business Machines Corp. (IBM) sought to leverage demand for online commentary by developing its own social sentiment indicator.</a:t>
            </a:r>
          </a:p>
          <a:p>
            <a:r>
              <a:rPr lang="en-US" sz="2400" dirty="0"/>
              <a:t> Sports fans can tap into this particular tool to see the volume and negative or positive trend of tweets about each player, giving viewers a real-time idea of how fellow viewers are perceiving a match.</a:t>
            </a:r>
          </a:p>
        </p:txBody>
      </p:sp>
    </p:spTree>
    <p:extLst>
      <p:ext uri="{BB962C8B-B14F-4D97-AF65-F5344CB8AC3E}">
        <p14:creationId xmlns:p14="http://schemas.microsoft.com/office/powerpoint/2010/main" val="17063382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 y="5912668"/>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03738" y="2029179"/>
            <a:ext cx="8042336" cy="2677656"/>
          </a:xfrm>
          <a:prstGeom prst="rect">
            <a:avLst/>
          </a:prstGeom>
        </p:spPr>
        <p:txBody>
          <a:bodyPr wrap="square">
            <a:spAutoFit/>
          </a:bodyPr>
          <a:lstStyle/>
          <a:p>
            <a:r>
              <a:rPr lang="en-US" sz="2400" b="1" dirty="0">
                <a:solidFill>
                  <a:srgbClr val="C00000"/>
                </a:solidFill>
              </a:rPr>
              <a:t>Economy</a:t>
            </a:r>
          </a:p>
          <a:p>
            <a:r>
              <a:rPr lang="en-US" sz="2400" dirty="0"/>
              <a:t>Meanwhile, some companies have created social sentiment indices to gauge public perception of the economy. </a:t>
            </a:r>
          </a:p>
          <a:p>
            <a:r>
              <a:rPr lang="en-US" sz="2400" dirty="0"/>
              <a:t>One such index, the Wall Street Journal-IHS United States Social Sentiment Index, analyzes the data in over 5 million messages a day localized by time, place, and gender to identify and analyze trends.</a:t>
            </a:r>
          </a:p>
        </p:txBody>
      </p:sp>
    </p:spTree>
    <p:extLst>
      <p:ext uri="{BB962C8B-B14F-4D97-AF65-F5344CB8AC3E}">
        <p14:creationId xmlns:p14="http://schemas.microsoft.com/office/powerpoint/2010/main" val="177016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6099475"/>
            <a:ext cx="1222425" cy="1096206"/>
          </a:xfrm>
          <a:prstGeom prst="rect">
            <a:avLst/>
          </a:prstGeom>
        </p:spPr>
      </p:pic>
      <p:pic>
        <p:nvPicPr>
          <p:cNvPr id="3" name="Picture 2"/>
          <p:cNvPicPr>
            <a:picLocks noChangeAspect="1"/>
          </p:cNvPicPr>
          <p:nvPr/>
        </p:nvPicPr>
        <p:blipFill>
          <a:blip r:embed="rId4"/>
          <a:stretch>
            <a:fillRect/>
          </a:stretch>
        </p:blipFill>
        <p:spPr>
          <a:xfrm>
            <a:off x="2289771" y="6483361"/>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81274" y="2204822"/>
            <a:ext cx="8310676" cy="2492990"/>
          </a:xfrm>
          <a:prstGeom prst="rect">
            <a:avLst/>
          </a:prstGeom>
        </p:spPr>
        <p:txBody>
          <a:bodyPr wrap="square">
            <a:spAutoFit/>
          </a:bodyPr>
          <a:lstStyle/>
          <a:p>
            <a:r>
              <a:rPr lang="en-US" sz="2800" dirty="0"/>
              <a:t>Social network data often contain irrelevant content; hence data mining techniques are required to retrieve relevant information out of these data.</a:t>
            </a:r>
          </a:p>
          <a:p>
            <a:endParaRPr lang="en-US" sz="2400" b="1" dirty="0"/>
          </a:p>
          <a:p>
            <a:endParaRPr lang="en-US" sz="2400" b="1" dirty="0"/>
          </a:p>
          <a:p>
            <a:endParaRPr lang="en-US" sz="2400" b="1" dirty="0"/>
          </a:p>
        </p:txBody>
      </p:sp>
    </p:spTree>
    <p:extLst>
      <p:ext uri="{BB962C8B-B14F-4D97-AF65-F5344CB8AC3E}">
        <p14:creationId xmlns:p14="http://schemas.microsoft.com/office/powerpoint/2010/main" val="2147014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1802673" y="657076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20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b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b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523663" y="1738256"/>
            <a:ext cx="8127967" cy="3416320"/>
          </a:xfrm>
          <a:prstGeom prst="rect">
            <a:avLst/>
          </a:prstGeom>
        </p:spPr>
        <p:txBody>
          <a:bodyPr wrap="square">
            <a:spAutoFit/>
          </a:bodyPr>
          <a:lstStyle/>
          <a:p>
            <a:r>
              <a:rPr lang="en-US" sz="2400" dirty="0">
                <a:solidFill>
                  <a:srgbClr val="C00000"/>
                </a:solidFill>
              </a:rPr>
              <a:t> </a:t>
            </a:r>
            <a:r>
              <a:rPr lang="en-US" sz="2400" b="1" dirty="0">
                <a:solidFill>
                  <a:srgbClr val="C00000"/>
                </a:solidFill>
              </a:rPr>
              <a:t>The mining procedures can be classified into the following categories:</a:t>
            </a:r>
          </a:p>
          <a:p>
            <a:r>
              <a:rPr lang="en-US" sz="2400" b="1" dirty="0">
                <a:solidFill>
                  <a:srgbClr val="C00000"/>
                </a:solidFill>
              </a:rPr>
              <a:t>1.Text mining:</a:t>
            </a:r>
            <a:r>
              <a:rPr lang="en-US" sz="2400" dirty="0">
                <a:solidFill>
                  <a:srgbClr val="C00000"/>
                </a:solidFill>
              </a:rPr>
              <a:t> </a:t>
            </a:r>
            <a:r>
              <a:rPr lang="en-US" sz="2400" dirty="0"/>
              <a:t>Text mining is generally used to deal with unstructured data. Also referred to as text data mining, it is focused on deriving high-quality textual information by means of exploring unstructured data to recognize underlying patterns. </a:t>
            </a:r>
          </a:p>
          <a:p>
            <a:r>
              <a:rPr lang="en-US" sz="2400" dirty="0"/>
              <a:t>Text mining uses the tools of data mining, information retrieval, statistics, and machine learning to handle natural language texts in any available format.</a:t>
            </a:r>
          </a:p>
        </p:txBody>
      </p:sp>
    </p:spTree>
    <p:extLst>
      <p:ext uri="{BB962C8B-B14F-4D97-AF65-F5344CB8AC3E}">
        <p14:creationId xmlns:p14="http://schemas.microsoft.com/office/powerpoint/2010/main" val="12964896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0069" y="5983612"/>
            <a:ext cx="1222425" cy="1096206"/>
          </a:xfrm>
          <a:prstGeom prst="rect">
            <a:avLst/>
          </a:prstGeom>
        </p:spPr>
      </p:pic>
      <p:pic>
        <p:nvPicPr>
          <p:cNvPr id="3" name="Picture 2"/>
          <p:cNvPicPr>
            <a:picLocks noChangeAspect="1"/>
          </p:cNvPicPr>
          <p:nvPr/>
        </p:nvPicPr>
        <p:blipFill>
          <a:blip r:embed="rId4"/>
          <a:stretch>
            <a:fillRect/>
          </a:stretch>
        </p:blipFill>
        <p:spPr>
          <a:xfrm>
            <a:off x="1802673" y="627287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65697" y="1888867"/>
            <a:ext cx="8106391" cy="3046988"/>
          </a:xfrm>
          <a:prstGeom prst="rect">
            <a:avLst/>
          </a:prstGeom>
        </p:spPr>
        <p:txBody>
          <a:bodyPr wrap="square">
            <a:spAutoFit/>
          </a:bodyPr>
          <a:lstStyle/>
          <a:p>
            <a:r>
              <a:rPr lang="en-US" sz="2400" b="1" dirty="0">
                <a:solidFill>
                  <a:srgbClr val="C00000"/>
                </a:solidFill>
                <a:latin typeface="NexusSans"/>
              </a:rPr>
              <a:t>2. Image and video mining: </a:t>
            </a:r>
            <a:r>
              <a:rPr lang="en-US" sz="2400" dirty="0">
                <a:solidFill>
                  <a:srgbClr val="2E2E2E"/>
                </a:solidFill>
                <a:latin typeface="NexusSans"/>
              </a:rPr>
              <a:t>Images and videos are different forms of continuous data associated with temporal information.</a:t>
            </a:r>
          </a:p>
          <a:p>
            <a:r>
              <a:rPr lang="en-US" sz="2400" dirty="0">
                <a:solidFill>
                  <a:srgbClr val="2E2E2E"/>
                </a:solidFill>
                <a:latin typeface="NexusSans"/>
              </a:rPr>
              <a:t> As such, the data complexity is greater. Images/videos are acquired using cameras.</a:t>
            </a:r>
          </a:p>
          <a:p>
            <a:r>
              <a:rPr lang="en-US" sz="2400" dirty="0">
                <a:solidFill>
                  <a:srgbClr val="2E2E2E"/>
                </a:solidFill>
                <a:latin typeface="NexusSans"/>
              </a:rPr>
              <a:t> Images may not only contain irrelevant information, but are generally affected by various types of noise, including channel noise and ambient noise, to name a few. </a:t>
            </a:r>
          </a:p>
        </p:txBody>
      </p:sp>
    </p:spTree>
    <p:extLst>
      <p:ext uri="{BB962C8B-B14F-4D97-AF65-F5344CB8AC3E}">
        <p14:creationId xmlns:p14="http://schemas.microsoft.com/office/powerpoint/2010/main" val="7740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sp>
        <p:nvSpPr>
          <p:cNvPr id="12" name="TextBox 11">
            <a:extLst>
              <a:ext uri="{FF2B5EF4-FFF2-40B4-BE49-F238E27FC236}">
                <a16:creationId xmlns:a16="http://schemas.microsoft.com/office/drawing/2014/main" id="{929BDFBE-72DF-8F9A-5484-7E0F21AB8742}"/>
              </a:ext>
            </a:extLst>
          </p:cNvPr>
          <p:cNvSpPr txBox="1"/>
          <p:nvPr/>
        </p:nvSpPr>
        <p:spPr>
          <a:xfrm>
            <a:off x="2144013" y="541809"/>
            <a:ext cx="6221894" cy="646331"/>
          </a:xfrm>
          <a:prstGeom prst="rect">
            <a:avLst/>
          </a:prstGeom>
          <a:noFill/>
        </p:spPr>
        <p:txBody>
          <a:bodyPr wrap="square">
            <a:spAutoFit/>
          </a:bodyPr>
          <a:lstStyle/>
          <a:p>
            <a:br>
              <a:rPr lang="en-US" dirty="0"/>
            </a:br>
            <a:endParaRPr lang="en-GB" dirty="0"/>
          </a:p>
        </p:txBody>
      </p:sp>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277B010-BE33-B4B8-DCE6-1E826CC6735D}"/>
              </a:ext>
            </a:extLst>
          </p:cNvPr>
          <p:cNvSpPr txBox="1"/>
          <p:nvPr/>
        </p:nvSpPr>
        <p:spPr>
          <a:xfrm>
            <a:off x="523664" y="1604515"/>
            <a:ext cx="7842243" cy="461665"/>
          </a:xfrm>
          <a:prstGeom prst="rect">
            <a:avLst/>
          </a:prstGeom>
          <a:noFill/>
        </p:spPr>
        <p:txBody>
          <a:bodyPr wrap="square">
            <a:spAutoFit/>
          </a:bodyPr>
          <a:lstStyle/>
          <a:p>
            <a:pPr algn="ctr"/>
            <a:r>
              <a:rPr lang="en-US" sz="2400" b="1" i="0" dirty="0">
                <a:solidFill>
                  <a:srgbClr val="FF0000"/>
                </a:solidFill>
                <a:effectLst/>
                <a:latin typeface="Silka"/>
              </a:rPr>
              <a:t>.</a:t>
            </a:r>
          </a:p>
        </p:txBody>
      </p:sp>
      <p:sp>
        <p:nvSpPr>
          <p:cNvPr id="5" name="Rectangle 4"/>
          <p:cNvSpPr/>
          <p:nvPr/>
        </p:nvSpPr>
        <p:spPr>
          <a:xfrm>
            <a:off x="676502" y="1971135"/>
            <a:ext cx="8077279" cy="3416320"/>
          </a:xfrm>
          <a:prstGeom prst="rect">
            <a:avLst/>
          </a:prstGeom>
        </p:spPr>
        <p:txBody>
          <a:bodyPr wrap="square">
            <a:spAutoFit/>
          </a:bodyPr>
          <a:lstStyle/>
          <a:p>
            <a:r>
              <a:rPr lang="en-US" sz="2400" dirty="0">
                <a:solidFill>
                  <a:srgbClr val="C00000"/>
                </a:solidFill>
                <a:latin typeface="NexusSans"/>
              </a:rPr>
              <a:t>Image mining </a:t>
            </a:r>
            <a:r>
              <a:rPr lang="en-US" sz="2400" dirty="0">
                <a:solidFill>
                  <a:srgbClr val="2E2E2E"/>
                </a:solidFill>
                <a:latin typeface="NexusSans"/>
              </a:rPr>
              <a:t> is a popular tool used for extracting implicit knowledge, relationships between image and data, or patterns. As such, it can be thought of as an extended part of data mining in the image domain involving database processing, machine learning, computer vision, image processing, and artificial intelligence. </a:t>
            </a:r>
          </a:p>
          <a:p>
            <a:r>
              <a:rPr lang="en-US" sz="2400" dirty="0">
                <a:solidFill>
                  <a:srgbClr val="2E2E2E"/>
                </a:solidFill>
                <a:latin typeface="NexusSans"/>
              </a:rPr>
              <a:t>Video mining  can be thought of as the next level of image mining, which brings to light structures, knowledge, and patterns in video data.</a:t>
            </a:r>
            <a:endParaRPr lang="en-US" sz="2400" dirty="0"/>
          </a:p>
        </p:txBody>
      </p:sp>
    </p:spTree>
    <p:extLst>
      <p:ext uri="{BB962C8B-B14F-4D97-AF65-F5344CB8AC3E}">
        <p14:creationId xmlns:p14="http://schemas.microsoft.com/office/powerpoint/2010/main" val="17980720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00868" y="1852747"/>
            <a:ext cx="8282354" cy="2677656"/>
          </a:xfrm>
          <a:prstGeom prst="rect">
            <a:avLst/>
          </a:prstGeom>
        </p:spPr>
        <p:txBody>
          <a:bodyPr wrap="square">
            <a:spAutoFit/>
          </a:bodyPr>
          <a:lstStyle/>
          <a:p>
            <a:r>
              <a:rPr lang="en-US" sz="2400" b="1" dirty="0">
                <a:solidFill>
                  <a:srgbClr val="C00000"/>
                </a:solidFill>
              </a:rPr>
              <a:t>3. Web data mining: </a:t>
            </a:r>
            <a:r>
              <a:rPr lang="en-US" sz="2400" dirty="0"/>
              <a:t>Web data mining is an application area of data mining .</a:t>
            </a:r>
          </a:p>
          <a:p>
            <a:r>
              <a:rPr lang="en-US" sz="2400" dirty="0"/>
              <a:t>It is very useful to uncover patterns from the World Wide Web.</a:t>
            </a:r>
          </a:p>
          <a:p>
            <a:r>
              <a:rPr lang="en-US" sz="2400" dirty="0"/>
              <a:t> Several automated techniques can be utilized for extracting data from web pages. </a:t>
            </a:r>
          </a:p>
          <a:p>
            <a:r>
              <a:rPr lang="en-US" sz="2400" dirty="0"/>
              <a:t>Data can also be extracted from server logs and different link structures.</a:t>
            </a:r>
          </a:p>
        </p:txBody>
      </p:sp>
    </p:spTree>
    <p:extLst>
      <p:ext uri="{BB962C8B-B14F-4D97-AF65-F5344CB8AC3E}">
        <p14:creationId xmlns:p14="http://schemas.microsoft.com/office/powerpoint/2010/main" val="4183181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473462" y="1600025"/>
            <a:ext cx="7652239" cy="4154984"/>
          </a:xfrm>
          <a:prstGeom prst="rect">
            <a:avLst/>
          </a:prstGeom>
        </p:spPr>
        <p:txBody>
          <a:bodyPr wrap="square">
            <a:spAutoFit/>
          </a:bodyPr>
          <a:lstStyle/>
          <a:p>
            <a:r>
              <a:rPr lang="en-US" sz="2400" b="1" dirty="0">
                <a:solidFill>
                  <a:srgbClr val="C00000"/>
                </a:solidFill>
              </a:rPr>
              <a:t>4. Mining of sequence patterns: </a:t>
            </a:r>
            <a:r>
              <a:rPr lang="en-US" sz="2400" dirty="0"/>
              <a:t>Mining sequence patterns is a problem in which the association between distinct items in a database needs to be found. </a:t>
            </a:r>
          </a:p>
          <a:p>
            <a:r>
              <a:rPr lang="en-US" sz="2400" dirty="0"/>
              <a:t>Mining sequence patterns encompasses item sets, substructures, or subsequences which appear within a set of data and have frequency not below a user-specified limit. Frequent pattern mining has been a requisite task in data mining, and researchers have been dedicated to this field for the last couple of years.</a:t>
            </a:r>
          </a:p>
          <a:p>
            <a:r>
              <a:rPr lang="en-US" sz="2400" dirty="0"/>
              <a:t> Frequent pattern mining finds applications in recommender systems, bioinformatics, and decision making.</a:t>
            </a:r>
          </a:p>
        </p:txBody>
      </p:sp>
    </p:spTree>
    <p:extLst>
      <p:ext uri="{BB962C8B-B14F-4D97-AF65-F5344CB8AC3E}">
        <p14:creationId xmlns:p14="http://schemas.microsoft.com/office/powerpoint/2010/main" val="16449430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D94D7DCF-DD23-7DCA-E3C1-1C41488F18AE}"/>
              </a:ext>
            </a:extLst>
          </p:cNvPr>
          <p:cNvSpPr txBox="1"/>
          <p:nvPr/>
        </p:nvSpPr>
        <p:spPr>
          <a:xfrm>
            <a:off x="130614" y="2019075"/>
            <a:ext cx="8062492" cy="2308324"/>
          </a:xfrm>
          <a:prstGeom prst="rect">
            <a:avLst/>
          </a:prstGeom>
          <a:noFill/>
        </p:spPr>
        <p:txBody>
          <a:bodyPr wrap="square">
            <a:spAutoFit/>
          </a:bodyPr>
          <a:lstStyle/>
          <a:p>
            <a:r>
              <a:rPr lang="en-US" sz="2400" b="1" dirty="0">
                <a:solidFill>
                  <a:srgbClr val="C00000"/>
                </a:solidFill>
                <a:latin typeface="Silka"/>
              </a:rPr>
              <a:t>5. Mining time series data: </a:t>
            </a:r>
            <a:r>
              <a:rPr lang="en-US" sz="2400" dirty="0">
                <a:solidFill>
                  <a:srgbClr val="2D2D2D"/>
                </a:solidFill>
                <a:latin typeface="Silka"/>
              </a:rPr>
              <a:t>In the last few years, mining time series data have gained utmost popularity among data mining researchers. </a:t>
            </a:r>
          </a:p>
          <a:p>
            <a:r>
              <a:rPr lang="en-US" sz="2400" dirty="0">
                <a:solidFill>
                  <a:srgbClr val="2D2D2D"/>
                </a:solidFill>
                <a:latin typeface="Silka"/>
              </a:rPr>
              <a:t>Different clustering, classification, indexing, and segmentation algorithms have been developed over the decades to find anomalies in time series.</a:t>
            </a:r>
            <a:endParaRPr lang="en-GB" sz="2400" i="0" dirty="0">
              <a:solidFill>
                <a:srgbClr val="2D2D2D"/>
              </a:solidFill>
              <a:effectLst/>
              <a:latin typeface="Silka"/>
            </a:endParaRPr>
          </a:p>
        </p:txBody>
      </p:sp>
    </p:spTree>
    <p:extLst>
      <p:ext uri="{BB962C8B-B14F-4D97-AF65-F5344CB8AC3E}">
        <p14:creationId xmlns:p14="http://schemas.microsoft.com/office/powerpoint/2010/main" val="11913653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Fig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51770" y="1765021"/>
            <a:ext cx="6935915" cy="3739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40921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18910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1289" y="-27434"/>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br>
              <a:rPr lang="en-GB" dirty="0"/>
            </a:br>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7113" y="5914561"/>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00868" y="236724"/>
            <a:ext cx="1501805" cy="1237262"/>
          </a:xfrm>
          <a:prstGeom prst="rect">
            <a:avLst/>
          </a:prstGeom>
          <a:noFill/>
        </p:spPr>
        <p:txBody>
          <a:bodyPr wrap="square" rtlCol="0">
            <a:spAutoFit/>
          </a:bodyPr>
          <a:lstStyle/>
          <a:p>
            <a:pPr algn="ctr">
              <a:lnSpc>
                <a:spcPct val="200000"/>
              </a:lnSpc>
            </a:pPr>
            <a:endParaRPr lang="en-GB" sz="2000" b="1" dirty="0">
              <a:solidFill>
                <a:srgbClr val="FF0000"/>
              </a:solidFill>
              <a:highlight>
                <a:srgbClr val="FFFF00"/>
              </a:highlight>
            </a:endParaRPr>
          </a:p>
          <a:p>
            <a:pPr algn="ctr">
              <a:lnSpc>
                <a:spcPct val="200000"/>
              </a:lnSpc>
            </a:pPr>
            <a:r>
              <a:rPr lang="en-GB" sz="2000" b="1" dirty="0">
                <a:solidFill>
                  <a:schemeClr val="bg1"/>
                </a:solidFill>
              </a:rPr>
              <a:t>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59071" y="397229"/>
            <a:ext cx="3179850" cy="5748868"/>
          </a:xfrm>
          <a:prstGeom prst="rect">
            <a:avLst/>
          </a:prstGeom>
        </p:spPr>
      </p:pic>
      <p:pic>
        <p:nvPicPr>
          <p:cNvPr id="12292" name="Picture 4" descr="10+ Best Free Social Media Management Tools for Business – Mageplaza">
            <a:extLst>
              <a:ext uri="{FF2B5EF4-FFF2-40B4-BE49-F238E27FC236}">
                <a16:creationId xmlns:a16="http://schemas.microsoft.com/office/drawing/2014/main" id="{FF78AF21-68BE-45C2-C44A-748E70DFCB2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7663" y="1080418"/>
            <a:ext cx="3495675" cy="292924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9"/>
          <a:srcRect l="18905" t="13488" r="18741" b="20553"/>
          <a:stretch/>
        </p:blipFill>
        <p:spPr>
          <a:xfrm>
            <a:off x="523664" y="1709122"/>
            <a:ext cx="7466372" cy="3866921"/>
          </a:xfrm>
          <a:prstGeom prst="rect">
            <a:avLst/>
          </a:prstGeom>
        </p:spPr>
      </p:pic>
    </p:spTree>
    <p:extLst>
      <p:ext uri="{BB962C8B-B14F-4D97-AF65-F5344CB8AC3E}">
        <p14:creationId xmlns:p14="http://schemas.microsoft.com/office/powerpoint/2010/main" val="1681703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pPr algn="ctr"/>
            <a:r>
              <a:rPr lang="en-GB" sz="6600" b="1" dirty="0">
                <a:solidFill>
                  <a:srgbClr val="0070C0"/>
                </a:solidFill>
                <a:latin typeface="ArialMT"/>
              </a:rPr>
              <a:t>Thank you </a:t>
            </a:r>
            <a:endParaRPr lang="en-US" sz="6600" b="1" i="0" u="none" strike="noStrike" baseline="0" dirty="0">
              <a:solidFill>
                <a:srgbClr val="0070C0"/>
              </a:solidFill>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Top 26 Social Media Management Tools You Need in 2023">
            <a:extLst>
              <a:ext uri="{FF2B5EF4-FFF2-40B4-BE49-F238E27FC236}">
                <a16:creationId xmlns:a16="http://schemas.microsoft.com/office/drawing/2014/main" id="{0EF72E27-36E8-3514-1490-7891DE0C10B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38740" y="1548984"/>
            <a:ext cx="3105150" cy="300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11544</TotalTime>
  <Words>2303</Words>
  <Application>Microsoft Office PowerPoint</Application>
  <PresentationFormat>Widescreen</PresentationFormat>
  <Paragraphs>260</Paragraphs>
  <Slides>40</Slides>
  <Notes>0</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Arial</vt:lpstr>
      <vt:lpstr>ArialMT</vt:lpstr>
      <vt:lpstr>Cabin-semi-bold</vt:lpstr>
      <vt:lpstr>Calibri</vt:lpstr>
      <vt:lpstr>Calibri Light</vt:lpstr>
      <vt:lpstr>Helvetica Neue</vt:lpstr>
      <vt:lpstr>Montserrat</vt:lpstr>
      <vt:lpstr>NexusSans</vt:lpstr>
      <vt:lpstr>Silka</vt:lpstr>
      <vt:lpstr>SourceSansPro</vt:lpstr>
      <vt:lpstr>Tajawal Medium</vt:lpstr>
      <vt:lpstr>Times New Roman</vt:lpstr>
      <vt:lpstr>Unify Sans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Muhammed Gad</cp:lastModifiedBy>
  <cp:revision>243</cp:revision>
  <dcterms:created xsi:type="dcterms:W3CDTF">2021-08-03T13:03:26Z</dcterms:created>
  <dcterms:modified xsi:type="dcterms:W3CDTF">2023-03-10T20:17:11Z</dcterms:modified>
</cp:coreProperties>
</file>