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ink/ink2.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3.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46"/>
  </p:notesMasterIdLst>
  <p:handoutMasterIdLst>
    <p:handoutMasterId r:id="rId47"/>
  </p:handoutMasterIdLst>
  <p:sldIdLst>
    <p:sldId id="264" r:id="rId3"/>
    <p:sldId id="491" r:id="rId4"/>
    <p:sldId id="479" r:id="rId5"/>
    <p:sldId id="463" r:id="rId6"/>
    <p:sldId id="480" r:id="rId7"/>
    <p:sldId id="481" r:id="rId8"/>
    <p:sldId id="482" r:id="rId9"/>
    <p:sldId id="483" r:id="rId10"/>
    <p:sldId id="485" r:id="rId11"/>
    <p:sldId id="484" r:id="rId12"/>
    <p:sldId id="486" r:id="rId13"/>
    <p:sldId id="487" r:id="rId14"/>
    <p:sldId id="489" r:id="rId15"/>
    <p:sldId id="488" r:id="rId16"/>
    <p:sldId id="490" r:id="rId17"/>
    <p:sldId id="493" r:id="rId18"/>
    <p:sldId id="495" r:id="rId19"/>
    <p:sldId id="498" r:id="rId20"/>
    <p:sldId id="496" r:id="rId21"/>
    <p:sldId id="497"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8" r:id="rId41"/>
    <p:sldId id="517" r:id="rId42"/>
    <p:sldId id="519" r:id="rId43"/>
    <p:sldId id="520" r:id="rId44"/>
    <p:sldId id="52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63" d="100"/>
          <a:sy n="63" d="100"/>
        </p:scale>
        <p:origin x="96" y="2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3/8/2023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3:51:13.144"/>
    </inkml:context>
    <inkml:brush xml:id="br0">
      <inkml:brushProperty name="width" value="0.05292" units="cm"/>
      <inkml:brushProperty name="height" value="0.05292" units="cm"/>
      <inkml:brushProperty name="color" value="#FF0000"/>
    </inkml:brush>
  </inkml:definitions>
  <inkml:trace contextRef="#ctx0" brushRef="#br0">25300 14339 2788 0,'-26'25'-76'0,"4"-4"25"0,5-5-1 16,-1-1 5-16,1 1-4 0,4-1-20 16,-2-2 6-16,0 4-3 0,1 0-4 15,1-4 11-15,4 0 3 0,1 4-9 0,8-17 6 16,-17 24 9-16,7-9 11 0,2-3 10 15,8-12 8-15,-13 33 4 0,6-16 11 0,2 4-15 16,-4-2-9-16,6-2-44 0,3-17-128 16,-13 30-200-16,9-18 96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3:57:47.281"/>
    </inkml:context>
    <inkml:brush xml:id="br0">
      <inkml:brushProperty name="width" value="0.05292" units="cm"/>
      <inkml:brushProperty name="height" value="0.05292" units="cm"/>
      <inkml:brushProperty name="color" value="#FF0000"/>
    </inkml:brush>
  </inkml:definitions>
  <inkml:trace contextRef="#ctx0" brushRef="#br0">22065 10379 895 0,'-27'39'67'15,"6"-6"30"-15,-1 5-24 0,4-4-53 16,8-2-15-16,-2 1 16 15,0 3-6-15,7 1 4 0,-3-6-9 0,1 9 0 0,7-9 0 16,-3 0-5-16,3 2 0 0,3-3-25 16,-3-3-34-16,3-4-23 0,6 2-56 15,-1-3-147-15,0-2 70 0</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4:42:19.221"/>
    </inkml:context>
    <inkml:brush xml:id="br0">
      <inkml:brushProperty name="width" value="0.05292" units="cm"/>
      <inkml:brushProperty name="height" value="0.05292" units="cm"/>
      <inkml:brushProperty name="color" value="#FF0000"/>
    </inkml:brush>
  </inkml:definitions>
  <inkml:trace contextRef="#ctx0" brushRef="#br0">24944 18521 1755 0,'0'42'4'0,"-2"-8"75"0,2-4-30 0,-3-2 4 16,3 2-9-16,-5-1-1 0,5-29-7 0,-3 59 3 15,3-26-11-15,0 2-4 0,-4 2-14 16,4-4 10-16,4 11-9 0,-4-1 9 16,3 0 3-16,2 1-16 0,-2 3 13 15,-1 0-7-15,6-2-40 0,-1 2-84 16,0-7-318-16,-2-6-21 0,3-4 96 0</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5:20:47.565"/>
    </inkml:context>
    <inkml:brush xml:id="br0">
      <inkml:brushProperty name="width" value="0.05292" units="cm"/>
      <inkml:brushProperty name="height" value="0.05292" units="cm"/>
      <inkml:brushProperty name="color" value="#FF0000"/>
    </inkml:brush>
  </inkml:definitions>
  <inkml:trace contextRef="#ctx0" brushRef="#br0">16475 11612 327 0,'-22'0'-108'0,"22"0"35"0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3/8/2023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506361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Successfully discovering and delivering a project's features is not enough. If the organization resists the project's output, then the targeted return on investment is delayed. </a:t>
            </a:r>
          </a:p>
          <a:p>
            <a:endParaRPr lang="en-US" dirty="0"/>
          </a:p>
          <a:p>
            <a:r>
              <a:rPr lang="en-US" dirty="0"/>
              <a:t>2- Organizations just beginning to use agile approaches also experience high degrees of change. </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2393812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Peter Ferdinand Drucker</a:t>
            </a:r>
          </a:p>
          <a:p>
            <a:r>
              <a:rPr lang="en-US" dirty="0"/>
              <a:t>(November 19, 1909 – November 11, 2005) </a:t>
            </a:r>
          </a:p>
          <a:p>
            <a:r>
              <a:rPr lang="en-US" dirty="0"/>
              <a:t>An Austrian management consultant, educator, and author, whose writings contributed to the philosophical and practical foundations of the modern business corporation. </a:t>
            </a:r>
          </a:p>
          <a:p>
            <a:r>
              <a:rPr lang="en-US" dirty="0"/>
              <a:t>He invented the concept known as management </a:t>
            </a:r>
            <a:r>
              <a:rPr lang="en-US" b="1" u="sng" dirty="0"/>
              <a:t>by objectives </a:t>
            </a:r>
            <a:r>
              <a:rPr lang="en-US" dirty="0"/>
              <a:t>and </a:t>
            </a:r>
            <a:r>
              <a:rPr lang="en-US" b="1" u="sng" dirty="0"/>
              <a:t>self-control</a:t>
            </a:r>
            <a:endParaRPr lang="en-US" dirty="0"/>
          </a:p>
          <a:p>
            <a:r>
              <a:rPr lang="en-US" dirty="0"/>
              <a:t>He has been described as "the founder of modern management".</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15</a:t>
            </a:fld>
            <a:endParaRPr lang="en-US"/>
          </a:p>
        </p:txBody>
      </p:sp>
    </p:spTree>
    <p:extLst>
      <p:ext uri="{BB962C8B-B14F-4D97-AF65-F5344CB8AC3E}">
        <p14:creationId xmlns:p14="http://schemas.microsoft.com/office/powerpoint/2010/main" val="2540750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q"/>
            </a:pPr>
            <a:r>
              <a:rPr lang="en-US" dirty="0"/>
              <a:t>In this example, a project leader initiates a conversation about organizational priorities with stakeholders, team members, and senior management. </a:t>
            </a:r>
          </a:p>
          <a:p>
            <a:pPr>
              <a:buFont typeface="Wingdings" panose="05000000000000000000" pitchFamily="2" charset="2"/>
              <a:buChar char="q"/>
            </a:pPr>
            <a:r>
              <a:rPr lang="en-US" dirty="0"/>
              <a:t>Those priorities are then recorded as positions on a sliding scale between two extremes. </a:t>
            </a:r>
          </a:p>
          <a:p>
            <a:pPr>
              <a:buFont typeface="Wingdings" panose="05000000000000000000" pitchFamily="2" charset="2"/>
              <a:buChar char="q"/>
            </a:pPr>
            <a:r>
              <a:rPr lang="en-US" dirty="0"/>
              <a:t>The results are then used to find agile techniques that best fit with those priorities.</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520185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Process</a:t>
            </a:r>
            <a:r>
              <a:rPr lang="en-US" baseline="0" dirty="0"/>
              <a:t> Re-engineering</a:t>
            </a:r>
          </a:p>
          <a:p>
            <a:r>
              <a:rPr lang="en-US" baseline="0" dirty="0"/>
              <a:t>Re-structuring</a:t>
            </a:r>
          </a:p>
          <a:p>
            <a:r>
              <a:rPr lang="en-US" baseline="0" dirty="0"/>
              <a:t>Evolution</a:t>
            </a:r>
          </a:p>
          <a:p>
            <a:r>
              <a:rPr lang="en-US" baseline="0" dirty="0"/>
              <a:t>Revolution</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375051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General terms and conditions</a:t>
            </a:r>
          </a:p>
          <a:p>
            <a:r>
              <a:rPr lang="en-US" dirty="0"/>
              <a:t>Special terms and conditions</a:t>
            </a:r>
          </a:p>
          <a:p>
            <a:r>
              <a:rPr lang="en-US" dirty="0"/>
              <a:t>Boiler</a:t>
            </a:r>
            <a:r>
              <a:rPr lang="en-US" baseline="0" dirty="0"/>
              <a:t> plate</a:t>
            </a:r>
          </a:p>
          <a:p>
            <a:r>
              <a:rPr lang="en-US" baseline="0" dirty="0"/>
              <a:t>Annexes</a:t>
            </a:r>
          </a:p>
          <a:p>
            <a:r>
              <a:rPr lang="en-US" baseline="0" dirty="0"/>
              <a:t>Drawings</a:t>
            </a:r>
          </a:p>
          <a:p>
            <a:r>
              <a:rPr lang="en-US" baseline="0" dirty="0"/>
              <a:t>Itemized price list</a:t>
            </a:r>
          </a:p>
          <a:p>
            <a:r>
              <a:rPr lang="en-US" baseline="0" dirty="0"/>
              <a:t>Scope of work</a:t>
            </a:r>
          </a:p>
          <a:p>
            <a:r>
              <a:rPr lang="en-US" baseline="0" dirty="0"/>
              <a:t>Manufacturing Records Book</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245882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using an agile approach for a single team is not successful, do not try to scale up to using it more broadly; instead, address the organizational impediments that prevent teams from working in an agile way.</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3723874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many cases, this means the PMO operates as if it were a consulting business, tailoring its efforts to meet specific needs requested by a given project.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Some projects may need tools and templates, while others may benefit from executive coaching. </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391806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Quality Circles</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2264738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a:t>Eng. Dr. </a:t>
            </a:r>
            <a:r>
              <a:rPr lang="en-US" dirty="0" err="1"/>
              <a:t>Akram</a:t>
            </a:r>
            <a:r>
              <a:rPr lang="en-US" dirty="0"/>
              <a:t> Ali</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a:t>Summer 2022</a:t>
            </a:r>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a:t>Summer 2022</a:t>
            </a:r>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a:t>Summer 2022</a:t>
            </a:r>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b="1">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2.emf"/><Relationship Id="rId4" Type="http://schemas.openxmlformats.org/officeDocument/2006/relationships/customXml" Target="../ink/ink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7.emf"/><Relationship Id="rId1" Type="http://schemas.openxmlformats.org/officeDocument/2006/relationships/slideLayout" Target="../slideLayouts/slideLayout13.xml"/><Relationship Id="rId4" Type="http://schemas.openxmlformats.org/officeDocument/2006/relationships/image" Target="../media/image27.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622</a:t>
            </a:r>
            <a:br>
              <a:rPr lang="en-US" sz="5400" b="1" dirty="0">
                <a:solidFill>
                  <a:schemeClr val="bg1"/>
                </a:solidFill>
                <a:latin typeface="+mn-lt"/>
              </a:rPr>
            </a:br>
            <a:r>
              <a:rPr lang="en-US" sz="5300" b="1" dirty="0">
                <a:solidFill>
                  <a:schemeClr val="bg1"/>
                </a:solidFill>
                <a:latin typeface="+mn-lt"/>
              </a:rPr>
              <a:t>Agile Project Management</a:t>
            </a:r>
            <a:br>
              <a:rPr lang="en-US" b="1" dirty="0">
                <a:solidFill>
                  <a:schemeClr val="bg1"/>
                </a:solidFill>
                <a:latin typeface="+mn-lt"/>
              </a:rPr>
            </a:br>
            <a:r>
              <a:rPr lang="en-US" sz="5400" dirty="0">
                <a:solidFill>
                  <a:srgbClr val="FFFF00"/>
                </a:solidFill>
                <a:latin typeface="+mn-lt"/>
              </a:rPr>
              <a:t>LECTURE 06: </a:t>
            </a:r>
            <a:r>
              <a:rPr lang="en-US" sz="5400" dirty="0">
                <a:solidFill>
                  <a:srgbClr val="FF0000"/>
                </a:solidFill>
                <a:latin typeface="+mn-lt"/>
              </a:rPr>
              <a:t>ORGANIZATIONAL CONSIDERATIONS FOR PROJECT Agility</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5" name="Footer Placeholder 4"/>
          <p:cNvSpPr>
            <a:spLocks noGrp="1"/>
          </p:cNvSpPr>
          <p:nvPr>
            <p:ph type="ftr" sz="quarter" idx="11"/>
          </p:nvPr>
        </p:nvSpPr>
        <p:spPr/>
        <p:txBody>
          <a:bodyPr/>
          <a:lstStyle/>
          <a:p>
            <a:r>
              <a:rPr lang="en-US"/>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a:solidFill>
                <a:srgbClr val="00B0F0"/>
              </a:solidFill>
            </a:endParaRPr>
          </a:p>
          <a:p>
            <a:pPr>
              <a:spcBef>
                <a:spcPts val="600"/>
              </a:spcBef>
            </a:pPr>
            <a:r>
              <a:rPr lang="ar-EG" b="1" dirty="0">
                <a:solidFill>
                  <a:srgbClr val="00B0F0"/>
                </a:solidFill>
              </a:rPr>
              <a:t>دكتور مهندس استشاري ادارة المشروعات</a:t>
            </a:r>
            <a:endParaRPr lang="en-US" b="1" dirty="0">
              <a:solidFill>
                <a:srgbClr val="00B0F0"/>
              </a:solidFill>
            </a:endParaRPr>
          </a:p>
          <a:p>
            <a:pPr>
              <a:spcBef>
                <a:spcPts val="600"/>
              </a:spcBef>
            </a:pPr>
            <a:r>
              <a:rPr lang="en-US" b="1" dirty="0">
                <a:solidFill>
                  <a:srgbClr val="00B0F0"/>
                </a:solidFill>
              </a:rPr>
              <a:t>Eng. Dr. </a:t>
            </a:r>
            <a:r>
              <a:rPr lang="en-US" b="1" dirty="0" err="1">
                <a:solidFill>
                  <a:srgbClr val="00B0F0"/>
                </a:solidFill>
              </a:rPr>
              <a:t>Akram</a:t>
            </a:r>
            <a:r>
              <a:rPr lang="en-US" b="1" dirty="0">
                <a:solidFill>
                  <a:srgbClr val="00B0F0"/>
                </a:solidFill>
              </a:rPr>
              <a:t> Mustafa </a:t>
            </a:r>
            <a:r>
              <a:rPr lang="en-US" b="1" dirty="0" err="1">
                <a:solidFill>
                  <a:srgbClr val="00B0F0"/>
                </a:solidFill>
              </a:rPr>
              <a:t>Suliman</a:t>
            </a:r>
            <a:r>
              <a:rPr lang="en-US" b="1" dirty="0">
                <a:solidFill>
                  <a:srgbClr val="00B0F0"/>
                </a:solidFill>
              </a:rPr>
              <a:t> Ali,</a:t>
            </a:r>
          </a:p>
          <a:p>
            <a:r>
              <a:rPr lang="en-US" sz="2300" b="1" i="1" dirty="0">
                <a:solidFill>
                  <a:srgbClr val="00B0F0"/>
                </a:solidFill>
              </a:rPr>
              <a:t>PhD. AU, BEng. &amp; MSc. AAST, CEng </a:t>
            </a:r>
            <a:r>
              <a:rPr lang="en-US" sz="2300" b="1" i="1" dirty="0" err="1">
                <a:solidFill>
                  <a:srgbClr val="00B0F0"/>
                </a:solidFill>
              </a:rPr>
              <a:t>CMarEng</a:t>
            </a:r>
            <a:r>
              <a:rPr lang="en-US" sz="2300" b="1" i="1" dirty="0">
                <a:solidFill>
                  <a:srgbClr val="00B0F0"/>
                </a:solidFill>
              </a:rPr>
              <a:t> </a:t>
            </a:r>
            <a:r>
              <a:rPr lang="en-US" sz="2300" b="1" i="1" dirty="0" err="1">
                <a:solidFill>
                  <a:srgbClr val="00B0F0"/>
                </a:solidFill>
              </a:rPr>
              <a:t>MIMarEST</a:t>
            </a:r>
            <a:r>
              <a:rPr lang="en-US" sz="2300" b="1" i="1" dirty="0">
                <a:solidFill>
                  <a:srgbClr val="00B0F0"/>
                </a:solidFill>
              </a:rPr>
              <a:t>, PE, PMP®,</a:t>
            </a:r>
          </a:p>
          <a:p>
            <a:r>
              <a:rPr lang="en-US" sz="2300" b="1" i="1" dirty="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FREE PROJECT MANAGEMENT AND RELATED RESOURCES</a:t>
            </a:r>
          </a:p>
        </p:txBody>
      </p:sp>
      <p:sp>
        <p:nvSpPr>
          <p:cNvPr id="3" name="Content Placeholder 2"/>
          <p:cNvSpPr>
            <a:spLocks noGrp="1"/>
          </p:cNvSpPr>
          <p:nvPr>
            <p:ph idx="1"/>
          </p:nvPr>
        </p:nvSpPr>
        <p:spPr>
          <a:xfrm>
            <a:off x="838200" y="1847850"/>
            <a:ext cx="10515600" cy="4351338"/>
          </a:xfrm>
        </p:spPr>
        <p:txBody>
          <a:bodyPr/>
          <a:lstStyle/>
          <a:p>
            <a:r>
              <a:rPr lang="en-US" dirty="0"/>
              <a:t>Infringement of intellectual property is a violation of Project Management Code of Ethics.</a:t>
            </a:r>
          </a:p>
          <a:p>
            <a:r>
              <a:rPr lang="en-US" dirty="0"/>
              <a:t>There is a free alternative to all resources requiring special license.</a:t>
            </a:r>
          </a:p>
          <a:p>
            <a:r>
              <a:rPr lang="en-US" dirty="0"/>
              <a:t>Based on your specialty list the software and other resources that require a license and their free alternative.</a:t>
            </a:r>
          </a:p>
          <a:p>
            <a:r>
              <a:rPr lang="en-US" dirty="0"/>
              <a:t>Could your organization recognize the free alternatives and if not what do you think are the obstacles.</a:t>
            </a:r>
          </a:p>
          <a:p>
            <a:endParaRPr lang="en-US" dirty="0"/>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
        <p:nvSpPr>
          <p:cNvPr id="7" name="Explosion 1 6"/>
          <p:cNvSpPr/>
          <p:nvPr/>
        </p:nvSpPr>
        <p:spPr>
          <a:xfrm rot="364609">
            <a:off x="6251834" y="4627822"/>
            <a:ext cx="5557979" cy="2261489"/>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a:t>Forum Topic: FREE RESOURCES</a:t>
            </a:r>
          </a:p>
        </p:txBody>
      </p:sp>
    </p:spTree>
    <p:extLst>
      <p:ext uri="{BB962C8B-B14F-4D97-AF65-F5344CB8AC3E}">
        <p14:creationId xmlns:p14="http://schemas.microsoft.com/office/powerpoint/2010/main" val="94166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171450" indent="-171450">
              <a:buFont typeface="Wingdings" panose="05000000000000000000" pitchFamily="2" charset="2"/>
              <a:buChar char="q"/>
            </a:pPr>
            <a:r>
              <a:rPr lang="en-US" dirty="0"/>
              <a:t>Cultures, structures, and policies can influence both the direction and the outcome of any project.</a:t>
            </a:r>
          </a:p>
          <a:p>
            <a:pPr marL="171450" indent="-171450">
              <a:buFont typeface="Wingdings" panose="05000000000000000000" pitchFamily="2" charset="2"/>
              <a:buChar char="q"/>
            </a:pPr>
            <a:r>
              <a:rPr lang="en-US" u="sng" dirty="0"/>
              <a:t>Project leaders are expected to navigate organizational dynamics skillfully</a:t>
            </a:r>
          </a:p>
          <a:p>
            <a:pPr marL="171450" indent="-171450">
              <a:buFont typeface="Wingdings" panose="05000000000000000000" pitchFamily="2" charset="2"/>
              <a:buChar char="q"/>
            </a:pPr>
            <a:r>
              <a:rPr lang="en-US" dirty="0"/>
              <a:t>Leaders can explore options for change, to increase project success</a:t>
            </a:r>
          </a:p>
          <a:p>
            <a:pPr marL="171450" indent="-171450">
              <a:buFont typeface="Wingdings" panose="05000000000000000000" pitchFamily="2" charset="2"/>
              <a:buChar char="q"/>
            </a:pPr>
            <a:r>
              <a:rPr lang="en-US" dirty="0"/>
              <a:t>Project agility is more effective and sustained as the organization adjusts to support it</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1648856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CHANGE MANAGEMENT</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385948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iNTRODUCTION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Organizational change management covers the skills and techniques for influencing changes that support agility</a:t>
            </a:r>
          </a:p>
          <a:p>
            <a:pPr marL="0" indent="0">
              <a:buNone/>
            </a:pP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4257504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PMI Managing Change in Organizations: A Practice Guide recommendations</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Models for describing change dynamics,</a:t>
            </a:r>
          </a:p>
          <a:p>
            <a:pPr>
              <a:buFont typeface="Wingdings" panose="05000000000000000000" pitchFamily="2" charset="2"/>
              <a:buChar char="q"/>
            </a:pPr>
            <a:r>
              <a:rPr lang="en-US" dirty="0"/>
              <a:t>Framework for achieving change, and</a:t>
            </a:r>
          </a:p>
          <a:p>
            <a:pPr>
              <a:buFont typeface="Wingdings" panose="05000000000000000000" pitchFamily="2" charset="2"/>
              <a:buChar char="q"/>
            </a:pPr>
            <a:r>
              <a:rPr lang="en-US" dirty="0"/>
              <a:t>Application of change management practices at the project, program, and portfolio levels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1867739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RELATIONSHIP BETWEEN CHANGE MANAGEMENT AND AGILE APPROACHES</a:t>
            </a:r>
          </a:p>
        </p:txBody>
      </p:sp>
      <p:pic>
        <p:nvPicPr>
          <p:cNvPr id="7" name="Content Placeholder 6"/>
          <p:cNvPicPr>
            <a:picLocks noGrp="1" noChangeAspect="1"/>
          </p:cNvPicPr>
          <p:nvPr>
            <p:ph idx="1"/>
          </p:nvPr>
        </p:nvPicPr>
        <p:blipFill>
          <a:blip r:embed="rId2"/>
          <a:stretch>
            <a:fillRect/>
          </a:stretch>
        </p:blipFill>
        <p:spPr>
          <a:xfrm>
            <a:off x="2814190" y="1689878"/>
            <a:ext cx="6234275" cy="5167381"/>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569466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DRIVERS FOR CHANGE MANAGEMENT</a:t>
            </a:r>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q"/>
            </a:pPr>
            <a:r>
              <a:rPr lang="en-US" dirty="0"/>
              <a:t>All projects are about change. However, there are two key factors that further motivate the use of change management practices in an agile context:</a:t>
            </a:r>
          </a:p>
          <a:p>
            <a:pPr lvl="1">
              <a:buFont typeface="Wingdings" panose="05000000000000000000" pitchFamily="2" charset="2"/>
              <a:buChar char="q"/>
            </a:pPr>
            <a:r>
              <a:rPr lang="en-US" b="1" dirty="0"/>
              <a:t>Changes associated with accelerated delivery. </a:t>
            </a:r>
          </a:p>
          <a:p>
            <a:pPr lvl="2">
              <a:buFont typeface="Wingdings" panose="05000000000000000000" pitchFamily="2" charset="2"/>
              <a:buChar char="q"/>
            </a:pPr>
            <a:r>
              <a:rPr lang="en-US" dirty="0"/>
              <a:t>Agile approaches emphasize delivering project outputs early and often. </a:t>
            </a:r>
          </a:p>
          <a:p>
            <a:pPr lvl="2">
              <a:buFont typeface="Wingdings" panose="05000000000000000000" pitchFamily="2" charset="2"/>
              <a:buChar char="q"/>
            </a:pPr>
            <a:r>
              <a:rPr lang="en-US" dirty="0"/>
              <a:t>However, the receiving organization may not be fully prepared to incorporate those outputs at an increased pace. </a:t>
            </a:r>
          </a:p>
          <a:p>
            <a:pPr lvl="2">
              <a:buFont typeface="Wingdings" panose="05000000000000000000" pitchFamily="2" charset="2"/>
              <a:buChar char="q"/>
            </a:pPr>
            <a:r>
              <a:rPr lang="en-US" dirty="0"/>
              <a:t>Customer acceptance of and alignment with project outputs becomes even more prevalent in an agile environment.</a:t>
            </a:r>
          </a:p>
          <a:p>
            <a:pPr lvl="1">
              <a:buFont typeface="Wingdings" panose="05000000000000000000" pitchFamily="2" charset="2"/>
              <a:buChar char="q"/>
            </a:pPr>
            <a:r>
              <a:rPr lang="en-US" b="1" dirty="0"/>
              <a:t>Changes associated with agile approaches. </a:t>
            </a:r>
          </a:p>
          <a:p>
            <a:pPr lvl="2">
              <a:buFont typeface="Wingdings" panose="05000000000000000000" pitchFamily="2" charset="2"/>
              <a:buChar char="q"/>
            </a:pPr>
            <a:r>
              <a:rPr lang="en-US" dirty="0"/>
              <a:t>Higher degrees of collaboration may require more frequent handoffs between teams, departments, or vendors. </a:t>
            </a:r>
          </a:p>
          <a:p>
            <a:pPr lvl="2">
              <a:buFont typeface="Wingdings" panose="05000000000000000000" pitchFamily="2" charset="2"/>
              <a:buChar char="q"/>
            </a:pPr>
            <a:r>
              <a:rPr lang="en-US" dirty="0"/>
              <a:t>Decomposing work into iterative prototypes involves rework that could be viewed negatively.</a:t>
            </a:r>
          </a:p>
          <a:p>
            <a:pPr lvl="2">
              <a:buFont typeface="Wingdings" panose="05000000000000000000" pitchFamily="2" charset="2"/>
              <a:buChar char="q"/>
            </a:pPr>
            <a:r>
              <a:rPr lang="en-US" dirty="0"/>
              <a:t> Leaders should consider change management techniques to address the hurdles of transitioning to the use of agile approaches.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3305079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READINESS FOR CHANGE</a:t>
            </a:r>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2446526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organizational change-friendly characteristics</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Executive management's willingness to change;</a:t>
            </a:r>
          </a:p>
          <a:p>
            <a:pPr>
              <a:buFont typeface="Wingdings" panose="05000000000000000000" pitchFamily="2" charset="2"/>
              <a:buChar char="q"/>
            </a:pPr>
            <a:r>
              <a:rPr lang="en-US" dirty="0"/>
              <a:t>Organization's willingness to shift the way it views, reviews, and assesses employees;</a:t>
            </a:r>
          </a:p>
          <a:p>
            <a:pPr>
              <a:buFont typeface="Wingdings" panose="05000000000000000000" pitchFamily="2" charset="2"/>
              <a:buChar char="q"/>
            </a:pPr>
            <a:r>
              <a:rPr lang="en-US" dirty="0"/>
              <a:t>Centralization or decentralization of project, program, and portfolio management functions;</a:t>
            </a:r>
          </a:p>
          <a:p>
            <a:pPr>
              <a:buFont typeface="Wingdings" panose="05000000000000000000" pitchFamily="2" charset="2"/>
              <a:buChar char="q"/>
            </a:pPr>
            <a:r>
              <a:rPr lang="en-US" dirty="0"/>
              <a:t>Focus on short-term budgeting and metrics versus long-term goals;</a:t>
            </a:r>
          </a:p>
          <a:p>
            <a:pPr>
              <a:buFont typeface="Wingdings" panose="05000000000000000000" pitchFamily="2" charset="2"/>
              <a:buChar char="q"/>
            </a:pPr>
            <a:r>
              <a:rPr lang="en-US" dirty="0"/>
              <a:t>Talent management maturity and capabilities.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1086775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Organizational roadblock to change</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dirty="0"/>
              <a:t>Work is decomposed into departmental silos, creating dependencies that prevent accelerated delivery instead of building cross-functional teams with guidance from centers of competencies.</a:t>
            </a:r>
          </a:p>
          <a:p>
            <a:pPr>
              <a:buFont typeface="Wingdings" panose="05000000000000000000" pitchFamily="2" charset="2"/>
              <a:buChar char="q"/>
            </a:pPr>
            <a:r>
              <a:rPr lang="en-US" dirty="0"/>
              <a:t>Procurement strategies are based on short-term pricing strategies, rather than long-term competencies.</a:t>
            </a:r>
          </a:p>
          <a:p>
            <a:pPr>
              <a:buFont typeface="Wingdings" panose="05000000000000000000" pitchFamily="2" charset="2"/>
              <a:buChar char="q"/>
            </a:pPr>
            <a:r>
              <a:rPr lang="en-US" dirty="0"/>
              <a:t>Leaders are rewarded for local efficiencies rather than end-to-end flow of project delivery or optimizing the whole (in regard to the organization).</a:t>
            </a:r>
          </a:p>
          <a:p>
            <a:pPr>
              <a:buFont typeface="Wingdings" panose="05000000000000000000" pitchFamily="2" charset="2"/>
              <a:buChar char="q"/>
            </a:pPr>
            <a:r>
              <a:rPr lang="en-US" dirty="0"/>
              <a:t>Employees are specialized contributors with limited tools or incentives to diversify their skills instead of building T-shaped specialists.</a:t>
            </a:r>
          </a:p>
          <a:p>
            <a:pPr>
              <a:buFont typeface="Wingdings" panose="05000000000000000000" pitchFamily="2" charset="2"/>
              <a:buChar char="q"/>
            </a:pPr>
            <a:r>
              <a:rPr lang="en-US" dirty="0"/>
              <a:t>Decentralized portfolios pull employees simultaneously onto too many projects at once instead of keeping them focused on one project at a time.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846138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approaches to accelerate a cultural compatibility: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Visible and active executive sponsorship,</a:t>
            </a:r>
          </a:p>
          <a:p>
            <a:pPr>
              <a:buFont typeface="Wingdings" panose="05000000000000000000" pitchFamily="2" charset="2"/>
              <a:buChar char="q"/>
            </a:pPr>
            <a:r>
              <a:rPr lang="en-US" dirty="0"/>
              <a:t>Change management practices, including communication and coaching,</a:t>
            </a:r>
          </a:p>
          <a:p>
            <a:pPr>
              <a:buFont typeface="Wingdings" panose="05000000000000000000" pitchFamily="2" charset="2"/>
              <a:buChar char="q"/>
            </a:pPr>
            <a:r>
              <a:rPr lang="en-US" dirty="0"/>
              <a:t>Progressively pacing the adoption of agile practices on a project-by project basis</a:t>
            </a:r>
          </a:p>
          <a:p>
            <a:pPr>
              <a:buFont typeface="Wingdings" panose="05000000000000000000" pitchFamily="2" charset="2"/>
              <a:buChar char="q"/>
            </a:pPr>
            <a:r>
              <a:rPr lang="en-US" dirty="0"/>
              <a:t>Incremental introduction of agile practices to the team; and</a:t>
            </a:r>
          </a:p>
          <a:p>
            <a:pPr>
              <a:buFont typeface="Wingdings" panose="05000000000000000000" pitchFamily="2" charset="2"/>
              <a:buChar char="q"/>
            </a:pPr>
            <a:r>
              <a:rPr lang="en-US" dirty="0"/>
              <a:t>Leading by example by using agile techniques and practices where possible.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378224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CULTURE</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226857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organization's DNA</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An organization's culture is its DNA—its core identity. </a:t>
            </a:r>
          </a:p>
          <a:p>
            <a:pPr>
              <a:buFont typeface="Wingdings" panose="05000000000000000000" pitchFamily="2" charset="2"/>
              <a:buChar char="q"/>
            </a:pPr>
            <a:r>
              <a:rPr lang="en-US" dirty="0"/>
              <a:t>Culture will always influence the use of agile approaches.</a:t>
            </a:r>
          </a:p>
          <a:p>
            <a:pPr>
              <a:buFont typeface="Wingdings" panose="05000000000000000000" pitchFamily="2" charset="2"/>
              <a:buChar char="q"/>
            </a:pPr>
            <a:r>
              <a:rPr lang="en-US" dirty="0"/>
              <a:t> Organizational culture runs along a continuum, from highly predictive plans to lean startup where everything is an experiment. </a:t>
            </a:r>
          </a:p>
          <a:p>
            <a:pPr>
              <a:buFont typeface="Wingdings" panose="05000000000000000000" pitchFamily="2" charset="2"/>
              <a:buChar char="q"/>
            </a:pPr>
            <a:r>
              <a:rPr lang="en-US" dirty="0"/>
              <a:t>Although agile approaches fit well with the lean startup culture, a highly predictive organization can encourage empirical measurements, small experiments, and learning so they can move toward agility.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39579085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“Culture eats strategy for breakfast”—</a:t>
            </a:r>
            <a:r>
              <a:rPr lang="en-US" b="1" u="sng" dirty="0"/>
              <a:t>Peter Drucker</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This statement stresses the importance of people's commitment and passion for a cause. </a:t>
            </a:r>
          </a:p>
          <a:p>
            <a:pPr>
              <a:buFont typeface="Wingdings" panose="05000000000000000000" pitchFamily="2" charset="2"/>
              <a:buChar char="q"/>
            </a:pPr>
            <a:r>
              <a:rPr lang="en-US" dirty="0"/>
              <a:t>No matter what strategy or plan you implement with your team, its success is going to be governed by the people implementing the plan.</a:t>
            </a:r>
          </a:p>
          <a:p>
            <a:pPr>
              <a:buFont typeface="Wingdings" panose="05000000000000000000" pitchFamily="2" charset="2"/>
              <a:buChar char="q"/>
            </a:pPr>
            <a:r>
              <a:rPr lang="en-US" dirty="0"/>
              <a:t> If the people who are driving the strategy aren't passionate about the change, or worse, are apathetic about their job and their organization, then you stand little chance of implementing the change.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555662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CREATING AN ENVIRONMENT OF SAFETY</a:t>
            </a:r>
          </a:p>
        </p:txBody>
      </p:sp>
      <p:sp>
        <p:nvSpPr>
          <p:cNvPr id="3" name="Content Placeholder 2"/>
          <p:cNvSpPr>
            <a:spLocks noGrp="1"/>
          </p:cNvSpPr>
          <p:nvPr>
            <p:ph idx="1"/>
          </p:nvPr>
        </p:nvSpPr>
        <p:spPr>
          <a:xfrm>
            <a:off x="838202" y="1825625"/>
            <a:ext cx="6081214" cy="4351338"/>
          </a:xfrm>
        </p:spPr>
        <p:txBody>
          <a:bodyPr>
            <a:normAutofit/>
          </a:bodyPr>
          <a:lstStyle/>
          <a:p>
            <a:pPr>
              <a:buFont typeface="Wingdings" panose="05000000000000000000" pitchFamily="2" charset="2"/>
              <a:buChar char="q"/>
            </a:pPr>
            <a:r>
              <a:rPr lang="en-US" dirty="0"/>
              <a:t>The most important cultural norm in an </a:t>
            </a:r>
            <a:r>
              <a:rPr lang="en-US" u="sng" dirty="0"/>
              <a:t>organization willing to try any new method or technique</a:t>
            </a:r>
            <a:r>
              <a:rPr lang="en-US" dirty="0"/>
              <a:t> is enabling </a:t>
            </a:r>
            <a:r>
              <a:rPr lang="en-US" b="1" u="sng" dirty="0"/>
              <a:t>a safe work environment</a:t>
            </a:r>
            <a:r>
              <a:rPr lang="en-US" dirty="0"/>
              <a:t>.</a:t>
            </a:r>
          </a:p>
          <a:p>
            <a:pPr>
              <a:buFont typeface="Wingdings" panose="05000000000000000000" pitchFamily="2" charset="2"/>
              <a:buChar char="q"/>
            </a:pPr>
            <a:r>
              <a:rPr lang="en-US" dirty="0"/>
              <a:t>Only in a </a:t>
            </a:r>
            <a:r>
              <a:rPr lang="en-US" b="1" u="sng" dirty="0"/>
              <a:t>safe</a:t>
            </a:r>
            <a:r>
              <a:rPr lang="en-US" dirty="0"/>
              <a:t>, </a:t>
            </a:r>
            <a:r>
              <a:rPr lang="en-US" b="1" u="sng" dirty="0"/>
              <a:t>honest</a:t>
            </a:r>
            <a:r>
              <a:rPr lang="en-US" dirty="0"/>
              <a:t>, and </a:t>
            </a:r>
            <a:r>
              <a:rPr lang="en-US" b="1" u="sng" dirty="0"/>
              <a:t>transparent</a:t>
            </a:r>
            <a:r>
              <a:rPr lang="en-US" dirty="0"/>
              <a:t> </a:t>
            </a:r>
            <a:r>
              <a:rPr lang="en-US" u="sng" dirty="0"/>
              <a:t>environment</a:t>
            </a:r>
            <a:r>
              <a:rPr lang="en-US" dirty="0"/>
              <a:t> can team members and leaders truly reflect on success and failed projects in order to apply lessons learned.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pic>
        <p:nvPicPr>
          <p:cNvPr id="7" name="Picture 6"/>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919416" y="1825625"/>
            <a:ext cx="5119396" cy="3988321"/>
          </a:xfrm>
          <a:prstGeom prst="rect">
            <a:avLst/>
          </a:prstGeom>
        </p:spPr>
      </p:pic>
      <mc:AlternateContent xmlns:mc="http://schemas.openxmlformats.org/markup-compatibility/2006" xmlns:p14="http://schemas.microsoft.com/office/powerpoint/2010/main">
        <mc:Choice Requires="p14">
          <p:contentPart p14:bwMode="auto" r:id="rId3">
            <p14:nvContentPartPr>
              <p14:cNvPr id="8" name="Ink 7"/>
              <p14:cNvContentPartPr/>
              <p14:nvPr/>
            </p14:nvContentPartPr>
            <p14:xfrm>
              <a:off x="9008640" y="5162040"/>
              <a:ext cx="99720" cy="143640"/>
            </p14:xfrm>
          </p:contentPart>
        </mc:Choice>
        <mc:Fallback xmlns="">
          <p:pic>
            <p:nvPicPr>
              <p:cNvPr id="8" name="Ink 7"/>
              <p:cNvPicPr/>
              <p:nvPr/>
            </p:nvPicPr>
            <p:blipFill>
              <a:blip r:embed="rId4"/>
              <a:stretch>
                <a:fillRect/>
              </a:stretch>
            </p:blipFill>
            <p:spPr>
              <a:xfrm>
                <a:off x="9005040" y="5154840"/>
                <a:ext cx="110520" cy="154440"/>
              </a:xfrm>
              <a:prstGeom prst="rect">
                <a:avLst/>
              </a:prstGeom>
            </p:spPr>
          </p:pic>
        </mc:Fallback>
      </mc:AlternateContent>
    </p:spTree>
    <p:extLst>
      <p:ext uri="{BB962C8B-B14F-4D97-AF65-F5344CB8AC3E}">
        <p14:creationId xmlns:p14="http://schemas.microsoft.com/office/powerpoint/2010/main" val="3536318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ASSESSING ORGANIZATIONAL CULTURE</a:t>
            </a:r>
          </a:p>
        </p:txBody>
      </p:sp>
      <p:pic>
        <p:nvPicPr>
          <p:cNvPr id="7" name="Content Placeholder 6"/>
          <p:cNvPicPr>
            <a:picLocks noGrp="1" noChangeAspect="1"/>
          </p:cNvPicPr>
          <p:nvPr>
            <p:ph idx="1"/>
          </p:nvPr>
        </p:nvPicPr>
        <p:blipFill>
          <a:blip r:embed="rId3"/>
          <a:stretch>
            <a:fillRect/>
          </a:stretch>
        </p:blipFill>
        <p:spPr>
          <a:xfrm>
            <a:off x="1951892" y="1690688"/>
            <a:ext cx="8209998" cy="4665662"/>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7891200" y="3736440"/>
              <a:ext cx="52560" cy="214560"/>
            </p14:xfrm>
          </p:contentPart>
        </mc:Choice>
        <mc:Fallback xmlns="">
          <p:pic>
            <p:nvPicPr>
              <p:cNvPr id="3" name="Ink 2"/>
              <p:cNvPicPr/>
              <p:nvPr/>
            </p:nvPicPr>
            <p:blipFill>
              <a:blip r:embed="rId5"/>
              <a:stretch>
                <a:fillRect/>
              </a:stretch>
            </p:blipFill>
            <p:spPr>
              <a:xfrm>
                <a:off x="7886520" y="3732480"/>
                <a:ext cx="61200" cy="221760"/>
              </a:xfrm>
              <a:prstGeom prst="rect">
                <a:avLst/>
              </a:prstGeom>
            </p:spPr>
          </p:pic>
        </mc:Fallback>
      </mc:AlternateContent>
    </p:spTree>
    <p:extLst>
      <p:ext uri="{BB962C8B-B14F-4D97-AF65-F5344CB8AC3E}">
        <p14:creationId xmlns:p14="http://schemas.microsoft.com/office/powerpoint/2010/main" val="1770988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Tip: Culture versus Structure</a:t>
            </a:r>
            <a:endParaRPr lang="en-US" dirty="0"/>
          </a:p>
        </p:txBody>
      </p:sp>
      <p:sp>
        <p:nvSpPr>
          <p:cNvPr id="3" name="Content Placeholder 2"/>
          <p:cNvSpPr>
            <a:spLocks noGrp="1"/>
          </p:cNvSpPr>
          <p:nvPr>
            <p:ph idx="1"/>
          </p:nvPr>
        </p:nvSpPr>
        <p:spPr/>
        <p:txBody>
          <a:bodyPr>
            <a:normAutofit/>
          </a:bodyPr>
          <a:lstStyle/>
          <a:p>
            <a:pPr>
              <a:buFont typeface="Courier New" panose="02070309020205020404" pitchFamily="49" charset="0"/>
              <a:buChar char="o"/>
            </a:pPr>
            <a:r>
              <a:rPr lang="en-US" i="1" dirty="0"/>
              <a:t>Some people insist new organizational structures be installed before any cultural shift can begin. </a:t>
            </a:r>
          </a:p>
          <a:p>
            <a:pPr>
              <a:buFont typeface="Courier New" panose="02070309020205020404" pitchFamily="49" charset="0"/>
              <a:buChar char="o"/>
            </a:pPr>
            <a:r>
              <a:rPr lang="en-US" i="1" dirty="0"/>
              <a:t>Others maintain the opposite—those new organizational structures are only superficial adjustments until the collective culture moves in a meaningful direction. </a:t>
            </a:r>
          </a:p>
          <a:p>
            <a:pPr>
              <a:buFont typeface="Courier New" panose="02070309020205020404" pitchFamily="49" charset="0"/>
              <a:buChar char="o"/>
            </a:pPr>
            <a:r>
              <a:rPr lang="en-US" i="1" dirty="0"/>
              <a:t>In reality, one cannot progress without the other. </a:t>
            </a:r>
          </a:p>
          <a:p>
            <a:pPr>
              <a:buFont typeface="Courier New" panose="02070309020205020404" pitchFamily="49" charset="0"/>
              <a:buChar char="o"/>
            </a:pPr>
            <a:r>
              <a:rPr lang="en-US" i="1" dirty="0"/>
              <a:t>Project leaders wanting to achieve agility should consider the current and future states of both of these aspects in their organization.</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4219179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PROCUREMENT AND CONTRACTS</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625368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customer–supplier relationship</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“customer collaboration over contract negotiation”</a:t>
            </a:r>
          </a:p>
          <a:p>
            <a:pPr>
              <a:buFont typeface="Wingdings" panose="05000000000000000000" pitchFamily="2" charset="2"/>
              <a:buChar char="q"/>
            </a:pPr>
            <a:r>
              <a:rPr lang="en-US" dirty="0"/>
              <a:t>A shared-risk-reward relationship, where all sides win rather than a perspective of winners vs. losers</a:t>
            </a:r>
          </a:p>
          <a:p>
            <a:pPr>
              <a:buFont typeface="Wingdings" panose="05000000000000000000" pitchFamily="2" charset="2"/>
              <a:buChar char="q"/>
            </a:pPr>
            <a:r>
              <a:rPr lang="en-US" dirty="0"/>
              <a:t>It is possible to create agile contracts. </a:t>
            </a:r>
          </a:p>
          <a:p>
            <a:pPr>
              <a:buFont typeface="Wingdings" panose="05000000000000000000" pitchFamily="2" charset="2"/>
              <a:buChar char="q"/>
            </a:pPr>
            <a:r>
              <a:rPr lang="en-US" dirty="0"/>
              <a:t>Agile is built on a synergy of collaboration and trust. </a:t>
            </a:r>
          </a:p>
          <a:p>
            <a:pPr>
              <a:buFont typeface="Wingdings" panose="05000000000000000000" pitchFamily="2" charset="2"/>
              <a:buChar char="q"/>
            </a:pPr>
            <a:r>
              <a:rPr lang="en-US" dirty="0"/>
              <a:t>The supplier can help by delivering value early and often. </a:t>
            </a:r>
          </a:p>
          <a:p>
            <a:pPr>
              <a:buFont typeface="Wingdings" panose="05000000000000000000" pitchFamily="2" charset="2"/>
              <a:buChar char="q"/>
            </a:pPr>
            <a:r>
              <a:rPr lang="en-US" dirty="0"/>
              <a:t>The customer can help by providing timely feedback.</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2097166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Multi-tiered structure</a:t>
            </a:r>
            <a:endParaRPr lang="en-US" dirty="0"/>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dirty="0"/>
              <a:t>Project parties can achieve more flexibility by describing different aspects in different documents.</a:t>
            </a:r>
          </a:p>
          <a:p>
            <a:pPr>
              <a:buFont typeface="Wingdings" panose="05000000000000000000" pitchFamily="2" charset="2"/>
              <a:buChar char="q"/>
            </a:pPr>
            <a:r>
              <a:rPr lang="en-US" dirty="0"/>
              <a:t>Mostly fixed items (e.g., </a:t>
            </a:r>
            <a:r>
              <a:rPr lang="en-US" b="1" dirty="0"/>
              <a:t>warranties</a:t>
            </a:r>
            <a:r>
              <a:rPr lang="en-US" dirty="0"/>
              <a:t>, </a:t>
            </a:r>
            <a:r>
              <a:rPr lang="en-US" b="1" dirty="0"/>
              <a:t>arbitration</a:t>
            </a:r>
            <a:r>
              <a:rPr lang="en-US" dirty="0"/>
              <a:t>) can be locked in a </a:t>
            </a:r>
            <a:r>
              <a:rPr lang="en-US" b="1" dirty="0"/>
              <a:t>master agreement</a:t>
            </a:r>
            <a:r>
              <a:rPr lang="en-US" dirty="0"/>
              <a:t>. </a:t>
            </a:r>
          </a:p>
          <a:p>
            <a:pPr>
              <a:buFont typeface="Wingdings" panose="05000000000000000000" pitchFamily="2" charset="2"/>
              <a:buChar char="q"/>
            </a:pPr>
            <a:r>
              <a:rPr lang="en-US" dirty="0"/>
              <a:t>Meanwhile, all parties list other items subject to change (e.g., </a:t>
            </a:r>
            <a:r>
              <a:rPr lang="en-US" b="1" dirty="0"/>
              <a:t>services</a:t>
            </a:r>
            <a:r>
              <a:rPr lang="en-US" dirty="0"/>
              <a:t> </a:t>
            </a:r>
            <a:r>
              <a:rPr lang="en-US" b="1" dirty="0"/>
              <a:t>rates</a:t>
            </a:r>
            <a:r>
              <a:rPr lang="en-US" dirty="0"/>
              <a:t>, </a:t>
            </a:r>
            <a:r>
              <a:rPr lang="en-US" b="1" dirty="0"/>
              <a:t>product descriptions</a:t>
            </a:r>
            <a:r>
              <a:rPr lang="en-US" dirty="0"/>
              <a:t>) in a </a:t>
            </a:r>
            <a:r>
              <a:rPr lang="en-US" b="1" dirty="0"/>
              <a:t>schedule of services</a:t>
            </a:r>
            <a:r>
              <a:rPr lang="en-US" dirty="0"/>
              <a:t>. </a:t>
            </a:r>
          </a:p>
          <a:p>
            <a:pPr>
              <a:buFont typeface="Wingdings" panose="05000000000000000000" pitchFamily="2" charset="2"/>
              <a:buChar char="q"/>
            </a:pPr>
            <a:r>
              <a:rPr lang="en-US" dirty="0"/>
              <a:t>The contract can reference them in the master services agreement. </a:t>
            </a:r>
          </a:p>
          <a:p>
            <a:pPr>
              <a:buFont typeface="Wingdings" panose="05000000000000000000" pitchFamily="2" charset="2"/>
              <a:buChar char="q"/>
            </a:pPr>
            <a:r>
              <a:rPr lang="en-US" dirty="0"/>
              <a:t>Finally, more </a:t>
            </a:r>
            <a:r>
              <a:rPr lang="en-US" b="1" dirty="0"/>
              <a:t>dynamic</a:t>
            </a:r>
            <a:r>
              <a:rPr lang="en-US" dirty="0"/>
              <a:t> items such as </a:t>
            </a:r>
            <a:r>
              <a:rPr lang="en-US" b="1" dirty="0"/>
              <a:t>scope</a:t>
            </a:r>
            <a:r>
              <a:rPr lang="en-US" dirty="0"/>
              <a:t>, </a:t>
            </a:r>
            <a:r>
              <a:rPr lang="en-US" b="1" dirty="0"/>
              <a:t>schedule</a:t>
            </a:r>
            <a:r>
              <a:rPr lang="en-US" dirty="0"/>
              <a:t>, and </a:t>
            </a:r>
            <a:r>
              <a:rPr lang="en-US" b="1" dirty="0"/>
              <a:t>budget</a:t>
            </a:r>
            <a:r>
              <a:rPr lang="en-US" dirty="0"/>
              <a:t> can be formalized in a </a:t>
            </a:r>
            <a:r>
              <a:rPr lang="en-US" b="1" dirty="0"/>
              <a:t>lightweight statement of work</a:t>
            </a:r>
            <a:r>
              <a:rPr lang="en-US" dirty="0"/>
              <a:t>. </a:t>
            </a:r>
          </a:p>
          <a:p>
            <a:pPr>
              <a:buFont typeface="Wingdings" panose="05000000000000000000" pitchFamily="2" charset="2"/>
              <a:buChar char="q"/>
            </a:pPr>
            <a:r>
              <a:rPr lang="en-US" dirty="0"/>
              <a:t>Isolating the more changing elements of a contract into a single document simplifies modifications and thus flexibility.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3260555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Emphasize value delivered</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Many vendor relationships are governed by fixed milestones or “phase gates” focused on intermediate artifacts, rather than a full deliverable of incremental business value. </a:t>
            </a:r>
          </a:p>
          <a:p>
            <a:pPr>
              <a:buFont typeface="Wingdings" panose="05000000000000000000" pitchFamily="2" charset="2"/>
              <a:buChar char="q"/>
            </a:pPr>
            <a:r>
              <a:rPr lang="en-US" dirty="0"/>
              <a:t>Often, these controls limit the use of feedback to improve the product.</a:t>
            </a:r>
          </a:p>
          <a:p>
            <a:pPr>
              <a:buFont typeface="Wingdings" panose="05000000000000000000" pitchFamily="2" charset="2"/>
              <a:buChar char="q"/>
            </a:pPr>
            <a:r>
              <a:rPr lang="en-US" dirty="0"/>
              <a:t>Instead, milestones and payment terms can be structured based on value-driven deliverables in order to enhance the project's agility.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320693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Fixed-price increments</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Rather than lock an entire project scope and budget into a single agreement, a project can decompose the scope into fixed-price </a:t>
            </a:r>
            <a:r>
              <a:rPr lang="en-US" dirty="0" err="1"/>
              <a:t>microdeliverables</a:t>
            </a:r>
            <a:r>
              <a:rPr lang="en-US" dirty="0"/>
              <a:t>, such as user stories. </a:t>
            </a:r>
          </a:p>
          <a:p>
            <a:pPr>
              <a:buFont typeface="Wingdings" panose="05000000000000000000" pitchFamily="2" charset="2"/>
              <a:buChar char="q"/>
            </a:pPr>
            <a:r>
              <a:rPr lang="en-US" dirty="0"/>
              <a:t>For the customer, this gives more control over how the money is spent. </a:t>
            </a:r>
          </a:p>
          <a:p>
            <a:pPr>
              <a:buFont typeface="Wingdings" panose="05000000000000000000" pitchFamily="2" charset="2"/>
              <a:buChar char="q"/>
            </a:pPr>
            <a:r>
              <a:rPr lang="en-US" dirty="0"/>
              <a:t>For the supplier, it limits the financial risk of over-commitment to a single feature or deliverable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8973720" y="6667560"/>
              <a:ext cx="19080" cy="307800"/>
            </p14:xfrm>
          </p:contentPart>
        </mc:Choice>
        <mc:Fallback xmlns="">
          <p:pic>
            <p:nvPicPr>
              <p:cNvPr id="7" name="Ink 6"/>
              <p:cNvPicPr/>
              <p:nvPr/>
            </p:nvPicPr>
            <p:blipFill>
              <a:blip r:embed="rId3"/>
              <a:stretch>
                <a:fillRect/>
              </a:stretch>
            </p:blipFill>
            <p:spPr>
              <a:xfrm>
                <a:off x="8967600" y="6662160"/>
                <a:ext cx="29160" cy="317160"/>
              </a:xfrm>
              <a:prstGeom prst="rect">
                <a:avLst/>
              </a:prstGeom>
            </p:spPr>
          </p:pic>
        </mc:Fallback>
      </mc:AlternateContent>
    </p:spTree>
    <p:extLst>
      <p:ext uri="{BB962C8B-B14F-4D97-AF65-F5344CB8AC3E}">
        <p14:creationId xmlns:p14="http://schemas.microsoft.com/office/powerpoint/2010/main" val="1925691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Not-to-exceed time and materials</a:t>
            </a:r>
            <a:endParaRPr lang="en-US" dirty="0"/>
          </a:p>
        </p:txBody>
      </p:sp>
      <p:sp>
        <p:nvSpPr>
          <p:cNvPr id="3" name="Content Placeholder 2"/>
          <p:cNvSpPr>
            <a:spLocks noGrp="1"/>
          </p:cNvSpPr>
          <p:nvPr>
            <p:ph idx="1"/>
          </p:nvPr>
        </p:nvSpPr>
        <p:spPr/>
        <p:txBody>
          <a:bodyPr>
            <a:normAutofit fontScale="92500"/>
          </a:bodyPr>
          <a:lstStyle/>
          <a:p>
            <a:pPr>
              <a:buFont typeface="Wingdings" panose="05000000000000000000" pitchFamily="2" charset="2"/>
              <a:buChar char="q"/>
            </a:pPr>
            <a:r>
              <a:rPr lang="en-US" dirty="0"/>
              <a:t>Customers incur unwanted risk from a traditional time and materials approach. </a:t>
            </a:r>
          </a:p>
          <a:p>
            <a:pPr>
              <a:buFont typeface="Wingdings" panose="05000000000000000000" pitchFamily="2" charset="2"/>
              <a:buChar char="q"/>
            </a:pPr>
            <a:r>
              <a:rPr lang="en-US" dirty="0"/>
              <a:t>One alternative is to limit the overall budget to a fixed amount. </a:t>
            </a:r>
          </a:p>
          <a:p>
            <a:pPr>
              <a:buFont typeface="Wingdings" panose="05000000000000000000" pitchFamily="2" charset="2"/>
              <a:buChar char="q"/>
            </a:pPr>
            <a:r>
              <a:rPr lang="en-US" dirty="0"/>
              <a:t>This allows the customer to incorporate new ideas and innovations into the project not originally planned. </a:t>
            </a:r>
          </a:p>
          <a:p>
            <a:pPr>
              <a:buFont typeface="Wingdings" panose="05000000000000000000" pitchFamily="2" charset="2"/>
              <a:buChar char="q"/>
            </a:pPr>
            <a:r>
              <a:rPr lang="en-US" dirty="0"/>
              <a:t>When customers want to incorporate new ideas, they will have to manage to a given capacity, replacing original work with new work.</a:t>
            </a:r>
          </a:p>
          <a:p>
            <a:pPr>
              <a:buFont typeface="Wingdings" panose="05000000000000000000" pitchFamily="2" charset="2"/>
              <a:buChar char="q"/>
            </a:pPr>
            <a:r>
              <a:rPr lang="en-US" dirty="0"/>
              <a:t> Work should be closely monitored as hours allocated reach their limit. </a:t>
            </a:r>
          </a:p>
          <a:p>
            <a:pPr>
              <a:buFont typeface="Wingdings" panose="05000000000000000000" pitchFamily="2" charset="2"/>
              <a:buChar char="q"/>
            </a:pPr>
            <a:r>
              <a:rPr lang="en-US" dirty="0"/>
              <a:t>Also, additional contingency hours could be planned into the maximum budget if considered helpful</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1398713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Graduated time and materials</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Another alternative is a shared financial risk approach. </a:t>
            </a:r>
          </a:p>
          <a:p>
            <a:pPr>
              <a:buFont typeface="Wingdings" panose="05000000000000000000" pitchFamily="2" charset="2"/>
              <a:buChar char="q"/>
            </a:pPr>
            <a:r>
              <a:rPr lang="en-US" dirty="0"/>
              <a:t>In agile, the quality criteria are part of what done means. </a:t>
            </a:r>
          </a:p>
          <a:p>
            <a:pPr>
              <a:buFont typeface="Wingdings" panose="05000000000000000000" pitchFamily="2" charset="2"/>
              <a:buChar char="q"/>
            </a:pPr>
            <a:r>
              <a:rPr lang="en-US" dirty="0"/>
              <a:t>Therefore, the supplier can be rewarded with a higher hourly rate when delivery is earlier than the contracted deadline.</a:t>
            </a:r>
          </a:p>
          <a:p>
            <a:pPr>
              <a:buFont typeface="Wingdings" panose="05000000000000000000" pitchFamily="2" charset="2"/>
              <a:buChar char="q"/>
            </a:pPr>
            <a:r>
              <a:rPr lang="en-US" dirty="0"/>
              <a:t>Conversely, the supplier would suffer a rate reduction for late delivery.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9754889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Early cancellation option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When an agile supplier delivers sufficient value with only half of the scope completed, the customer should not be bound to pay the remaining half if the customer no longer needs it.</a:t>
            </a:r>
          </a:p>
          <a:p>
            <a:pPr>
              <a:buFont typeface="Wingdings" panose="05000000000000000000" pitchFamily="2" charset="2"/>
              <a:buChar char="q"/>
            </a:pPr>
            <a:r>
              <a:rPr lang="en-US" dirty="0"/>
              <a:t>Instead, a contract can offer the customer to buy the remainder of the project for a cancellation fee. </a:t>
            </a:r>
          </a:p>
          <a:p>
            <a:pPr>
              <a:buFont typeface="Wingdings" panose="05000000000000000000" pitchFamily="2" charset="2"/>
              <a:buChar char="q"/>
            </a:pPr>
            <a:r>
              <a:rPr lang="en-US" dirty="0"/>
              <a:t>The customer limits budget exposure and the supplier earns positive revenue for services no longer required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1571651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Dynamic scope option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For those contracts with a fixed budget, a supplier may offer the customer the option to vary the project scope at specified points in the project. </a:t>
            </a:r>
          </a:p>
          <a:p>
            <a:pPr>
              <a:buFont typeface="Wingdings" panose="05000000000000000000" pitchFamily="2" charset="2"/>
              <a:buChar char="q"/>
            </a:pPr>
            <a:r>
              <a:rPr lang="en-US" dirty="0"/>
              <a:t>The customer can adjust features to fit the capacity. </a:t>
            </a:r>
          </a:p>
          <a:p>
            <a:pPr>
              <a:buFont typeface="Wingdings" panose="05000000000000000000" pitchFamily="2" charset="2"/>
              <a:buChar char="q"/>
            </a:pPr>
            <a:r>
              <a:rPr lang="en-US" dirty="0"/>
              <a:t>Then the customer can leverage innovation opportunities, while limiting the supplier's risk of over commitment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2480040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augmentation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Arguably the most collaborative contracting approach is to embed the supplier's services directly into the customer organization. </a:t>
            </a:r>
          </a:p>
          <a:p>
            <a:pPr>
              <a:buFont typeface="Wingdings" panose="05000000000000000000" pitchFamily="2" charset="2"/>
              <a:buChar char="q"/>
            </a:pPr>
            <a:r>
              <a:rPr lang="en-US" dirty="0"/>
              <a:t>Funding teams instead of a specific scope preserves the customer's strategic discretion on what work should actually be done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503882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Favor full-service suppliers</a:t>
            </a:r>
            <a:endParaRPr lang="en-US" dirty="0"/>
          </a:p>
        </p:txBody>
      </p:sp>
      <p:sp>
        <p:nvSpPr>
          <p:cNvPr id="3" name="Content Placeholder 2"/>
          <p:cNvSpPr>
            <a:spLocks noGrp="1"/>
          </p:cNvSpPr>
          <p:nvPr>
            <p:ph idx="1"/>
          </p:nvPr>
        </p:nvSpPr>
        <p:spPr/>
        <p:txBody>
          <a:bodyPr/>
          <a:lstStyle/>
          <a:p>
            <a:r>
              <a:rPr lang="en-US" dirty="0"/>
              <a:t>In order to diversify risk, customers may seek a multi-supplier strategy</a:t>
            </a:r>
          </a:p>
          <a:p>
            <a:r>
              <a:rPr lang="en-US" dirty="0"/>
              <a:t> However, the temptation will be to contract the work such that each supplier does only one thing, which creates a web of dependencies before any usable service or product emerges. </a:t>
            </a:r>
          </a:p>
          <a:p>
            <a:r>
              <a:rPr lang="en-US" dirty="0"/>
              <a:t>Instead, place an emphasis on engagements that deliver full value (as in the idea of completed independent feature sets)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15311711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BUSINESS PRACTICES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4061868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POLICIES AND PRACTICES CHALLANGE</a:t>
            </a:r>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q"/>
            </a:pPr>
            <a:r>
              <a:rPr lang="en-US" dirty="0"/>
              <a:t>Once teams start to work in a cohesive and cooperative manner, they will challenge internal management policies. </a:t>
            </a:r>
          </a:p>
          <a:p>
            <a:pPr>
              <a:buFont typeface="Wingdings" panose="05000000000000000000" pitchFamily="2" charset="2"/>
              <a:buChar char="q"/>
            </a:pPr>
            <a:r>
              <a:rPr lang="en-US" dirty="0"/>
              <a:t>Human resources may notice individual incentives make less sense, and managers may struggle with the performance appraisals of self-organizing employees. </a:t>
            </a:r>
          </a:p>
          <a:p>
            <a:pPr>
              <a:buFont typeface="Wingdings" panose="05000000000000000000" pitchFamily="2" charset="2"/>
              <a:buChar char="q"/>
            </a:pPr>
            <a:r>
              <a:rPr lang="en-US" dirty="0"/>
              <a:t>In each case, these are opportunities to review the degree to which existing practices support agile ways of working.</a:t>
            </a:r>
          </a:p>
          <a:p>
            <a:pPr>
              <a:buFont typeface="Wingdings" panose="05000000000000000000" pitchFamily="2" charset="2"/>
              <a:buChar char="q"/>
            </a:pPr>
            <a:r>
              <a:rPr lang="en-US" dirty="0"/>
              <a:t>As organizations progress to greater agility, there will be obvious needs for additional business units to change the way they interact and perform their responsibilities. </a:t>
            </a:r>
          </a:p>
          <a:p>
            <a:pPr>
              <a:buFont typeface="Wingdings" panose="05000000000000000000" pitchFamily="2" charset="2"/>
              <a:buChar char="q"/>
            </a:pPr>
            <a:r>
              <a:rPr lang="en-US" dirty="0"/>
              <a:t>The changes that have benefited other areas of the organization should now be embraced so the effectiveness of the entire organization can be realized.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6610037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MULTITEAM COORDINATION AND DEPENDENCIES (SCALING)</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146093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FRAMEWORKS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The guidance of the most widespread agile methods such as Scrum and </a:t>
            </a:r>
            <a:r>
              <a:rPr lang="en-US" dirty="0" err="1"/>
              <a:t>eXtreme</a:t>
            </a:r>
            <a:r>
              <a:rPr lang="en-US" dirty="0"/>
              <a:t> Programming focus on the activities of a single, small, usually co-located, cross-functional team. </a:t>
            </a:r>
          </a:p>
          <a:p>
            <a:pPr>
              <a:buFont typeface="Wingdings" panose="05000000000000000000" pitchFamily="2" charset="2"/>
              <a:buChar char="q"/>
            </a:pPr>
            <a:r>
              <a:rPr lang="en-US" dirty="0"/>
              <a:t>While this is very useful for efforts that require a single team, it may provide insufficient guidance for initiatives that require the collaboration of multiple agile teams in a program or portfolio.</a:t>
            </a:r>
          </a:p>
          <a:p>
            <a:pPr>
              <a:buFont typeface="Wingdings" panose="05000000000000000000" pitchFamily="2" charset="2"/>
              <a:buChar char="q"/>
            </a:pPr>
            <a:r>
              <a:rPr lang="en-US" dirty="0"/>
              <a:t>A range of frameworks (such as the Scaled Agile Framework, Large Scale Scrum, and Disciplined Agile) and approaches (e.g., Scrum of Scrums) have emerged to cater to just such circumstances. </a:t>
            </a:r>
          </a:p>
          <a:p>
            <a:pPr>
              <a:buFont typeface="Wingdings" panose="05000000000000000000" pitchFamily="2" charset="2"/>
              <a:buChar char="q"/>
            </a:pPr>
            <a:r>
              <a:rPr lang="en-US" dirty="0"/>
              <a:t>More details on these can be found in Annex A3.</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6066549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CONSIDERATIONS</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q"/>
            </a:pPr>
            <a:r>
              <a:rPr lang="en-US" dirty="0"/>
              <a:t>There is more than one way to scale work. </a:t>
            </a:r>
          </a:p>
          <a:p>
            <a:pPr>
              <a:buFont typeface="Wingdings" panose="05000000000000000000" pitchFamily="2" charset="2"/>
              <a:buChar char="q"/>
            </a:pPr>
            <a:r>
              <a:rPr lang="en-US" dirty="0"/>
              <a:t>The team might need to scale the work of several agile projects into a single agile program. </a:t>
            </a:r>
          </a:p>
          <a:p>
            <a:pPr>
              <a:buFont typeface="Wingdings" panose="05000000000000000000" pitchFamily="2" charset="2"/>
              <a:buChar char="q"/>
            </a:pPr>
            <a:r>
              <a:rPr lang="en-US" dirty="0"/>
              <a:t>Alternatively, the organization can design a structure that supports agile approaches across the entire portfolio.</a:t>
            </a:r>
          </a:p>
          <a:p>
            <a:pPr>
              <a:buFont typeface="Wingdings" panose="05000000000000000000" pitchFamily="2" charset="2"/>
              <a:buChar char="q"/>
            </a:pPr>
            <a:r>
              <a:rPr lang="en-US" dirty="0"/>
              <a:t>Teams can achieve successful outcomes even when everything is not completely transformed into an agile approach.</a:t>
            </a:r>
          </a:p>
          <a:p>
            <a:pPr>
              <a:buFont typeface="Wingdings" panose="05000000000000000000" pitchFamily="2" charset="2"/>
              <a:buChar char="q"/>
            </a:pPr>
            <a:r>
              <a:rPr lang="en-US" dirty="0"/>
              <a:t>Regardless of the approach, a critical success factor is the healthy agile team.</a:t>
            </a:r>
          </a:p>
          <a:p>
            <a:pPr>
              <a:buFont typeface="Wingdings" panose="05000000000000000000" pitchFamily="2" charset="2"/>
              <a:buChar char="q"/>
            </a:pPr>
            <a:r>
              <a:rPr lang="en-US" dirty="0"/>
              <a:t>The goal of large-scale agile projects is to coordinate the efforts of different teams to bring value to customers.</a:t>
            </a:r>
          </a:p>
          <a:p>
            <a:pPr>
              <a:buFont typeface="Wingdings" panose="05000000000000000000" pitchFamily="2" charset="2"/>
              <a:buChar char="q"/>
            </a:pPr>
            <a:r>
              <a:rPr lang="en-US" dirty="0"/>
              <a:t>Teams may use a formal framework or apply agile thinking to adjust existing program management practices.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3068625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AGILE AND THE PROJECT MANAGEMENT OFFICE (PMO)</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42219313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AGILE PMO IS VALUE-DRIVEN</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Any project should deliver the right value, to the right audience, at the right time.</a:t>
            </a:r>
          </a:p>
          <a:p>
            <a:pPr>
              <a:buFont typeface="Wingdings" panose="05000000000000000000" pitchFamily="2" charset="2"/>
              <a:buChar char="q"/>
            </a:pPr>
            <a:r>
              <a:rPr lang="en-US" dirty="0"/>
              <a:t>The PMO's objective is to facilitate and enable this goal. </a:t>
            </a:r>
          </a:p>
          <a:p>
            <a:pPr>
              <a:buFont typeface="Wingdings" panose="05000000000000000000" pitchFamily="2" charset="2"/>
              <a:buChar char="q"/>
            </a:pPr>
            <a:r>
              <a:rPr lang="en-US" dirty="0"/>
              <a:t>An agile-based PMO approach is based on a customer-collaboration mindset and is present in all PMO programs. </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1359599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AGILE PMO IS INVITATION-ORIENTED</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dirty="0"/>
              <a:t>In order to accelerate progress on a value-based charter, a PMO may be tempted to mandate certain solutions or approaches, for example, to make everyone do it the same way to get some quick wins. </a:t>
            </a:r>
          </a:p>
          <a:p>
            <a:pPr>
              <a:buFont typeface="Wingdings" panose="05000000000000000000" pitchFamily="2" charset="2"/>
              <a:buChar char="q"/>
            </a:pPr>
            <a:r>
              <a:rPr lang="en-US" dirty="0"/>
              <a:t>However, a more deliberate perspective incorporates the desire for employee engagement. </a:t>
            </a:r>
          </a:p>
          <a:p>
            <a:pPr>
              <a:buFont typeface="Wingdings" panose="05000000000000000000" pitchFamily="2" charset="2"/>
              <a:buChar char="q"/>
            </a:pPr>
            <a:r>
              <a:rPr lang="en-US" dirty="0"/>
              <a:t>This is achieved by inviting only those interested to engage with PMO services. </a:t>
            </a:r>
          </a:p>
          <a:p>
            <a:pPr>
              <a:buFont typeface="Wingdings" panose="05000000000000000000" pitchFamily="2" charset="2"/>
              <a:buChar char="q"/>
            </a:pPr>
            <a:r>
              <a:rPr lang="en-US" dirty="0"/>
              <a:t>Higher engagement with PMO practices makes it easier for those practices to be “sticky.” </a:t>
            </a:r>
          </a:p>
          <a:p>
            <a:pPr>
              <a:buFont typeface="Wingdings" panose="05000000000000000000" pitchFamily="2" charset="2"/>
              <a:buChar char="q"/>
            </a:pPr>
            <a:r>
              <a:rPr lang="en-US" dirty="0"/>
              <a:t>If the PMO is delivering value to its clients, it is more likely that clients will request its services and adopt its practices.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4133032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AGILE PMO IS MULTIDISCIPLINARY</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Some organizations have been transforming their PMOs into agile centers of excellence that provide such services as:</a:t>
            </a:r>
          </a:p>
          <a:p>
            <a:pPr lvl="1">
              <a:buFont typeface="Wingdings" panose="05000000000000000000" pitchFamily="2" charset="2"/>
              <a:buChar char="q"/>
            </a:pPr>
            <a:r>
              <a:rPr lang="en-US" b="1" dirty="0"/>
              <a:t>Developing and implementing standards</a:t>
            </a:r>
          </a:p>
          <a:p>
            <a:pPr lvl="1">
              <a:buFont typeface="Wingdings" panose="05000000000000000000" pitchFamily="2" charset="2"/>
              <a:buChar char="q"/>
            </a:pPr>
            <a:r>
              <a:rPr lang="en-US" b="1" dirty="0"/>
              <a:t>Developing personnel through training and mentoring</a:t>
            </a:r>
          </a:p>
          <a:p>
            <a:pPr lvl="1">
              <a:buFont typeface="Wingdings" panose="05000000000000000000" pitchFamily="2" charset="2"/>
              <a:buChar char="q"/>
            </a:pPr>
            <a:r>
              <a:rPr lang="en-US" b="1" dirty="0"/>
              <a:t>Multi-project management</a:t>
            </a:r>
          </a:p>
          <a:p>
            <a:pPr lvl="1">
              <a:buFont typeface="Wingdings" panose="05000000000000000000" pitchFamily="2" charset="2"/>
              <a:buChar char="q"/>
            </a:pPr>
            <a:r>
              <a:rPr lang="en-US" b="1" dirty="0"/>
              <a:t>Facilitating organizational learning</a:t>
            </a:r>
          </a:p>
          <a:p>
            <a:pPr lvl="1">
              <a:buFont typeface="Wingdings" panose="05000000000000000000" pitchFamily="2" charset="2"/>
              <a:buChar char="q"/>
            </a:pPr>
            <a:r>
              <a:rPr lang="en-US" b="1" dirty="0"/>
              <a:t>Managing stakeholders</a:t>
            </a:r>
          </a:p>
          <a:p>
            <a:pPr lvl="1">
              <a:buFont typeface="Wingdings" panose="05000000000000000000" pitchFamily="2" charset="2"/>
              <a:buChar char="q"/>
            </a:pPr>
            <a:r>
              <a:rPr lang="en-US" b="1" dirty="0"/>
              <a:t>Recruiting, selecting, and evaluating team leaders</a:t>
            </a:r>
          </a:p>
          <a:p>
            <a:pPr lvl="1">
              <a:buFont typeface="Wingdings" panose="05000000000000000000" pitchFamily="2" charset="2"/>
              <a:buChar char="q"/>
            </a:pPr>
            <a:r>
              <a:rPr lang="en-US" b="1" dirty="0"/>
              <a:t>Executing specialized tasks for projects</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17395117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STRUCTURE</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19963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characteristics</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Geography</a:t>
            </a:r>
          </a:p>
          <a:p>
            <a:pPr>
              <a:buFont typeface="Wingdings" panose="05000000000000000000" pitchFamily="2" charset="2"/>
              <a:buChar char="q"/>
            </a:pPr>
            <a:r>
              <a:rPr lang="en-US" dirty="0"/>
              <a:t>Functionalized structures</a:t>
            </a:r>
          </a:p>
          <a:p>
            <a:pPr>
              <a:buFont typeface="Wingdings" panose="05000000000000000000" pitchFamily="2" charset="2"/>
              <a:buChar char="q"/>
            </a:pPr>
            <a:r>
              <a:rPr lang="en-US" dirty="0"/>
              <a:t>Size of project deliverable</a:t>
            </a:r>
          </a:p>
          <a:p>
            <a:pPr>
              <a:buFont typeface="Wingdings" panose="05000000000000000000" pitchFamily="2" charset="2"/>
              <a:buChar char="q"/>
            </a:pPr>
            <a:r>
              <a:rPr lang="en-US" dirty="0"/>
              <a:t>Allocation of people to projects</a:t>
            </a:r>
          </a:p>
          <a:p>
            <a:pPr>
              <a:buFont typeface="Wingdings" panose="05000000000000000000" pitchFamily="2" charset="2"/>
              <a:buChar char="q"/>
            </a:pPr>
            <a:r>
              <a:rPr lang="en-US" dirty="0"/>
              <a:t>Procurement-heavy organizations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5798276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EVOLVING THE ORGANIZATION</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4195635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Initial ranked backlog for changes</a:t>
            </a:r>
          </a:p>
        </p:txBody>
      </p:sp>
      <p:pic>
        <p:nvPicPr>
          <p:cNvPr id="9" name="Content Placeholder 8"/>
          <p:cNvPicPr>
            <a:picLocks noGrp="1" noChangeAspect="1"/>
          </p:cNvPicPr>
          <p:nvPr>
            <p:ph idx="1"/>
          </p:nvPr>
        </p:nvPicPr>
        <p:blipFill rotWithShape="1">
          <a:blip r:embed="rId2"/>
          <a:srcRect b="38918"/>
          <a:stretch/>
        </p:blipFill>
        <p:spPr>
          <a:xfrm>
            <a:off x="131928" y="1700962"/>
            <a:ext cx="11928143" cy="4837950"/>
          </a:xfrm>
          <a:prstGeom prst="rect">
            <a:avLst/>
          </a:prstGeom>
        </p:spPr>
      </p:pic>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9682107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Using backlog and Kanban boards to organize and track change work</a:t>
            </a:r>
          </a:p>
        </p:txBody>
      </p:sp>
      <p:pic>
        <p:nvPicPr>
          <p:cNvPr id="7" name="Content Placeholder 6"/>
          <p:cNvPicPr>
            <a:picLocks noGrp="1" noChangeAspect="1"/>
          </p:cNvPicPr>
          <p:nvPr>
            <p:ph idx="1"/>
          </p:nvPr>
        </p:nvPicPr>
        <p:blipFill>
          <a:blip r:embed="rId2"/>
          <a:stretch>
            <a:fillRect/>
          </a:stretch>
        </p:blipFill>
        <p:spPr>
          <a:xfrm>
            <a:off x="1201781" y="1686495"/>
            <a:ext cx="9788438" cy="5034980"/>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5923080" y="4180320"/>
              <a:ext cx="8280" cy="360"/>
            </p14:xfrm>
          </p:contentPart>
        </mc:Choice>
        <mc:Fallback xmlns="">
          <p:pic>
            <p:nvPicPr>
              <p:cNvPr id="3" name="Ink 2"/>
              <p:cNvPicPr/>
              <p:nvPr/>
            </p:nvPicPr>
            <p:blipFill>
              <a:blip r:embed="rId4"/>
              <a:stretch>
                <a:fillRect/>
              </a:stretch>
            </p:blipFill>
            <p:spPr>
              <a:xfrm>
                <a:off x="5920200" y="4177440"/>
                <a:ext cx="14040" cy="6120"/>
              </a:xfrm>
              <a:prstGeom prst="rect">
                <a:avLst/>
              </a:prstGeom>
            </p:spPr>
          </p:pic>
        </mc:Fallback>
      </mc:AlternateContent>
    </p:spTree>
    <p:extLst>
      <p:ext uri="{BB962C8B-B14F-4D97-AF65-F5344CB8AC3E}">
        <p14:creationId xmlns:p14="http://schemas.microsoft.com/office/powerpoint/2010/main" val="582028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6076</TotalTime>
  <Words>2893</Words>
  <Application>Microsoft Office PowerPoint</Application>
  <PresentationFormat>Widescreen</PresentationFormat>
  <Paragraphs>312</Paragraphs>
  <Slides>43</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Arial</vt:lpstr>
      <vt:lpstr>Calibri</vt:lpstr>
      <vt:lpstr>Calibri Light</vt:lpstr>
      <vt:lpstr>Courier New</vt:lpstr>
      <vt:lpstr>Wingdings</vt:lpstr>
      <vt:lpstr>1_Office Theme</vt:lpstr>
      <vt:lpstr>Office Theme</vt:lpstr>
      <vt:lpstr> PMG 622 Agile Project Management LECTURE 06: ORGANIZATIONAL CONSIDERATIONS FOR PROJECT Agility</vt:lpstr>
      <vt:lpstr>FREE PROJECT MANAGEMENT AND RELATED RESOURCES</vt:lpstr>
      <vt:lpstr>introduction</vt:lpstr>
      <vt:lpstr>ORGANIZATIONAL CHANGE MANAGEMENT</vt:lpstr>
      <vt:lpstr>iNTRODUCTION</vt:lpstr>
      <vt:lpstr>PMI Managing Change in Organizations: A Practice Guide recommendations</vt:lpstr>
      <vt:lpstr>THE RELATIONSHIP BETWEEN CHANGE MANAGEMENT AND AGILE APPROACHES</vt:lpstr>
      <vt:lpstr>DRIVERS FOR CHANGE MANAGEMENT</vt:lpstr>
      <vt:lpstr>READINESS FOR CHANGE</vt:lpstr>
      <vt:lpstr>organizational change-friendly characteristics</vt:lpstr>
      <vt:lpstr>Organizational roadblock to change</vt:lpstr>
      <vt:lpstr>approaches to accelerate a cultural compatibility:</vt:lpstr>
      <vt:lpstr>ORGANIZATIONAL CULTURE</vt:lpstr>
      <vt:lpstr>organization's DNA</vt:lpstr>
      <vt:lpstr>“Culture eats strategy for breakfast”—Peter Drucker</vt:lpstr>
      <vt:lpstr>CREATING AN ENVIRONMENT OF SAFETY</vt:lpstr>
      <vt:lpstr>ASSESSING ORGANIZATIONAL CULTURE</vt:lpstr>
      <vt:lpstr>Tip: Culture versus Structure</vt:lpstr>
      <vt:lpstr>PROCUREMENT AND CONTRACTS</vt:lpstr>
      <vt:lpstr>customer–supplier relationship</vt:lpstr>
      <vt:lpstr>Multi-tiered structure</vt:lpstr>
      <vt:lpstr>Emphasize value delivered</vt:lpstr>
      <vt:lpstr>Fixed-price increments</vt:lpstr>
      <vt:lpstr>Not-to-exceed time and materials</vt:lpstr>
      <vt:lpstr>Graduated time and materials</vt:lpstr>
      <vt:lpstr>Early cancellation option</vt:lpstr>
      <vt:lpstr>Dynamic scope option</vt:lpstr>
      <vt:lpstr>Team augmentation</vt:lpstr>
      <vt:lpstr>Favor full-service suppliers</vt:lpstr>
      <vt:lpstr>BUSINESS PRACTICES</vt:lpstr>
      <vt:lpstr>POLICIES AND PRACTICES CHALLANGE</vt:lpstr>
      <vt:lpstr>MULTITEAM COORDINATION AND DEPENDENCIES (SCALING)</vt:lpstr>
      <vt:lpstr>FRAMEWORKS</vt:lpstr>
      <vt:lpstr>CONSIDERATIONS</vt:lpstr>
      <vt:lpstr>AGILE AND THE PROJECT MANAGEMENT OFFICE (PMO)</vt:lpstr>
      <vt:lpstr>AN AGILE PMO IS VALUE-DRIVEN</vt:lpstr>
      <vt:lpstr>AN AGILE PMO IS INVITATION-ORIENTED</vt:lpstr>
      <vt:lpstr>AN AGILE PMO IS MULTIDISCIPLINARY</vt:lpstr>
      <vt:lpstr>ORGANIZATIONAL STRUCTURE</vt:lpstr>
      <vt:lpstr>key characteristics</vt:lpstr>
      <vt:lpstr>EVOLVING THE ORGANIZATION</vt:lpstr>
      <vt:lpstr>Initial ranked backlog for changes</vt:lpstr>
      <vt:lpstr>Using backlog and Kanban boards to organize and track change 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AKRAM MUSTAFA SULIMAN</cp:lastModifiedBy>
  <cp:revision>685</cp:revision>
  <dcterms:created xsi:type="dcterms:W3CDTF">2020-10-15T07:04:09Z</dcterms:created>
  <dcterms:modified xsi:type="dcterms:W3CDTF">2023-03-08T08:08:22Z</dcterms:modified>
</cp:coreProperties>
</file>