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2"/>
  </p:notesMasterIdLst>
  <p:sldIdLst>
    <p:sldId id="303" r:id="rId5"/>
    <p:sldId id="546" r:id="rId6"/>
    <p:sldId id="548" r:id="rId7"/>
    <p:sldId id="276" r:id="rId8"/>
    <p:sldId id="517" r:id="rId9"/>
    <p:sldId id="552" r:id="rId10"/>
    <p:sldId id="518" r:id="rId11"/>
    <p:sldId id="519" r:id="rId12"/>
    <p:sldId id="521" r:id="rId13"/>
    <p:sldId id="522" r:id="rId14"/>
    <p:sldId id="523" r:id="rId15"/>
    <p:sldId id="524" r:id="rId16"/>
    <p:sldId id="525" r:id="rId17"/>
    <p:sldId id="526" r:id="rId18"/>
    <p:sldId id="527" r:id="rId19"/>
    <p:sldId id="528" r:id="rId20"/>
    <p:sldId id="529" r:id="rId21"/>
    <p:sldId id="530" r:id="rId22"/>
    <p:sldId id="531" r:id="rId23"/>
    <p:sldId id="532" r:id="rId24"/>
    <p:sldId id="533" r:id="rId25"/>
    <p:sldId id="509" r:id="rId26"/>
    <p:sldId id="520" r:id="rId27"/>
    <p:sldId id="508" r:id="rId28"/>
    <p:sldId id="511" r:id="rId29"/>
    <p:sldId id="512" r:id="rId30"/>
    <p:sldId id="513" r:id="rId31"/>
    <p:sldId id="514" r:id="rId32"/>
    <p:sldId id="515" r:id="rId33"/>
    <p:sldId id="535" r:id="rId34"/>
    <p:sldId id="553" r:id="rId35"/>
    <p:sldId id="554" r:id="rId36"/>
    <p:sldId id="555" r:id="rId37"/>
    <p:sldId id="557" r:id="rId38"/>
    <p:sldId id="558" r:id="rId39"/>
    <p:sldId id="549"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46"/>
            <p14:sldId id="548"/>
            <p14:sldId id="276"/>
            <p14:sldId id="517"/>
            <p14:sldId id="552"/>
            <p14:sldId id="518"/>
            <p14:sldId id="519"/>
            <p14:sldId id="521"/>
            <p14:sldId id="522"/>
            <p14:sldId id="523"/>
            <p14:sldId id="524"/>
            <p14:sldId id="525"/>
            <p14:sldId id="526"/>
            <p14:sldId id="527"/>
            <p14:sldId id="528"/>
            <p14:sldId id="529"/>
            <p14:sldId id="530"/>
            <p14:sldId id="531"/>
            <p14:sldId id="532"/>
            <p14:sldId id="533"/>
            <p14:sldId id="509"/>
            <p14:sldId id="520"/>
            <p14:sldId id="508"/>
            <p14:sldId id="511"/>
            <p14:sldId id="512"/>
            <p14:sldId id="513"/>
            <p14:sldId id="514"/>
            <p14:sldId id="515"/>
            <p14:sldId id="535"/>
            <p14:sldId id="553"/>
            <p14:sldId id="554"/>
            <p14:sldId id="555"/>
            <p14:sldId id="557"/>
            <p14:sldId id="558"/>
            <p14:sldId id="54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70" d="100"/>
          <a:sy n="70" d="100"/>
        </p:scale>
        <p:origin x="714"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19485264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435056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3268279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2496792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3/9/2026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5.xml"/><Relationship Id="rId5" Type="http://schemas.openxmlformats.org/officeDocument/2006/relationships/image" Target="../media/image8.png"/><Relationship Id="rId4" Type="http://schemas.openxmlformats.org/officeDocument/2006/relationships/image" Target="../media/image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33344"/>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3935693" cy="461665"/>
          </a:xfrm>
          <a:prstGeom prst="rect">
            <a:avLst/>
          </a:prstGeom>
          <a:noFill/>
        </p:spPr>
        <p:txBody>
          <a:bodyPr wrap="none" rtlCol="0">
            <a:spAutoFit/>
          </a:bodyPr>
          <a:lstStyle/>
          <a:p>
            <a:r>
              <a:rPr lang="ar-SA" sz="2400" b="1" dirty="0">
                <a:effectLst/>
                <a:latin typeface="Segoe UI" panose="020B0502040204020203" pitchFamily="34" charset="0"/>
                <a:ea typeface="Times New Roman" panose="02020603050405020304" pitchFamily="18" charset="0"/>
                <a:cs typeface="Segoe UI" panose="020B0502040204020203" pitchFamily="34" charset="0"/>
              </a:rPr>
              <a:t>الأخلاقيات في القيادة التربوية </a:t>
            </a:r>
            <a:endParaRPr lang="en-US" sz="2400" b="1" dirty="0">
              <a:solidFill>
                <a:srgbClr val="00B0F0"/>
              </a:solidFill>
              <a:latin typeface="Segoe UI" panose="020B0502040204020203" pitchFamily="34" charset="0"/>
              <a:cs typeface="Segoe UI" panose="020B0502040204020203" pitchFamily="34" charset="0"/>
            </a:endParaRPr>
          </a:p>
        </p:txBody>
      </p:sp>
      <p:sp>
        <p:nvSpPr>
          <p:cNvPr id="10" name="Rectangle: Rounded Corners 9"/>
          <p:cNvSpPr/>
          <p:nvPr/>
        </p:nvSpPr>
        <p:spPr>
          <a:xfrm>
            <a:off x="6862618" y="3600778"/>
            <a:ext cx="4027798" cy="109459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accent1"/>
                </a:solidFill>
                <a:latin typeface="Segoe UI" panose="020B0502040204020203" pitchFamily="34" charset="0"/>
                <a:cs typeface="Segoe UI" panose="020B0502040204020203" pitchFamily="34" charset="0"/>
              </a:rPr>
              <a:t>أ.د/ محمد محمدي مخلص </a:t>
            </a:r>
          </a:p>
          <a:p>
            <a:pPr algn="ctr"/>
            <a:r>
              <a:rPr lang="ar-EG" sz="2000" dirty="0">
                <a:solidFill>
                  <a:schemeClr val="accent1"/>
                </a:solidFill>
                <a:latin typeface="Segoe UI" panose="020B0502040204020203" pitchFamily="34" charset="0"/>
                <a:cs typeface="Segoe UI" panose="020B0502040204020203" pitchFamily="34" charset="0"/>
              </a:rPr>
              <a:t>أستاذ القيادة التربوية المشارك بجامعة ميد اوشن </a:t>
            </a:r>
            <a:endParaRPr lang="en-US" sz="2000" dirty="0">
              <a:solidFill>
                <a:schemeClr val="accent1"/>
              </a:solidFill>
              <a:latin typeface="Segoe UI" panose="020B0502040204020203" pitchFamily="34" charset="0"/>
              <a:cs typeface="Segoe UI" panose="020B0502040204020203" pitchFamily="34" charset="0"/>
            </a:endParaRPr>
          </a:p>
        </p:txBody>
      </p:sp>
      <p:sp>
        <p:nvSpPr>
          <p:cNvPr id="11" name="TextBox 10"/>
          <p:cNvSpPr txBox="1"/>
          <p:nvPr/>
        </p:nvSpPr>
        <p:spPr>
          <a:xfrm>
            <a:off x="2697017" y="4802552"/>
            <a:ext cx="5133137" cy="400110"/>
          </a:xfrm>
          <a:prstGeom prst="rect">
            <a:avLst/>
          </a:prstGeom>
          <a:noFill/>
        </p:spPr>
        <p:txBody>
          <a:bodyPr wrap="square" rtlCol="0">
            <a:spAutoFit/>
          </a:bodyPr>
          <a:lstStyle/>
          <a:p>
            <a:pPr algn="ctr"/>
            <a:r>
              <a:rPr lang="ar-EG" sz="2000" b="1" dirty="0">
                <a:solidFill>
                  <a:srgbClr val="FF0000"/>
                </a:solidFill>
                <a:latin typeface="Segoe UI" panose="020B0502040204020203" pitchFamily="34" charset="0"/>
                <a:cs typeface="Segoe UI" panose="020B0502040204020203" pitchFamily="34" charset="0"/>
              </a:rPr>
              <a:t>المحاضرة السابعة – </a:t>
            </a:r>
            <a:r>
              <a:rPr lang="ar-EG" sz="2000" b="1" dirty="0">
                <a:solidFill>
                  <a:srgbClr val="FF0000"/>
                </a:solidFill>
                <a:effectLst/>
                <a:latin typeface="Segoe UI" panose="020B0502040204020203" pitchFamily="34" charset="0"/>
                <a:ea typeface="Times New Roman" panose="02020603050405020304" pitchFamily="18" charset="0"/>
                <a:cs typeface="Segoe UI" panose="020B0502040204020203" pitchFamily="34" charset="0"/>
              </a:rPr>
              <a:t>تطبيقات القيادة الأخلاقية </a:t>
            </a:r>
            <a:endParaRPr lang="en-US" sz="2000" b="1" dirty="0">
              <a:solidFill>
                <a:srgbClr val="FF0000"/>
              </a:solidFill>
              <a:latin typeface="Segoe UI" panose="020B0502040204020203" pitchFamily="34" charset="0"/>
              <a:cs typeface="Segoe UI" panose="020B0502040204020203" pitchFamily="34" charset="0"/>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GB" sz="2800" b="1" dirty="0">
                <a:solidFill>
                  <a:srgbClr val="00B0F0"/>
                </a:solidFill>
                <a:latin typeface="Times New Roman" panose="02020603050405020304" pitchFamily="18" charset="0"/>
                <a:cs typeface="Times New Roman" panose="02020603050405020304" pitchFamily="18" charset="0"/>
              </a:rPr>
              <a:t>Mohamed </a:t>
            </a:r>
            <a:r>
              <a:rPr lang="en-GB" sz="2800" b="1" dirty="0" err="1">
                <a:solidFill>
                  <a:srgbClr val="00B0F0"/>
                </a:solidFill>
                <a:latin typeface="Times New Roman" panose="02020603050405020304" pitchFamily="18" charset="0"/>
                <a:cs typeface="Times New Roman" panose="02020603050405020304" pitchFamily="18" charset="0"/>
              </a:rPr>
              <a:t>Mokhles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6" y="5830966"/>
            <a:ext cx="3669470" cy="461665"/>
          </a:xfrm>
          <a:prstGeom prst="rect">
            <a:avLst/>
          </a:prstGeom>
          <a:noFill/>
        </p:spPr>
        <p:txBody>
          <a:bodyPr wrap="square" rtlCol="0">
            <a:spAutoFit/>
          </a:bodyPr>
          <a:lstStyle/>
          <a:p>
            <a:pPr algn="ctr"/>
            <a:r>
              <a:rPr lang="ar-SA" sz="2400" b="1" dirty="0">
                <a:solidFill>
                  <a:schemeClr val="bg1"/>
                </a:solidFill>
                <a:effectLst/>
                <a:latin typeface="Segoe UI" panose="020B0502040204020203" pitchFamily="34" charset="0"/>
                <a:ea typeface="Times New Roman" panose="02020603050405020304" pitchFamily="18" charset="0"/>
                <a:cs typeface="Times New Roman" panose="02020603050405020304" pitchFamily="18" charset="0"/>
              </a:rPr>
              <a:t>الأخلاقيات في القيادة التربوية </a:t>
            </a:r>
            <a:r>
              <a:rPr lang="ar-EG" sz="2400" b="1" dirty="0">
                <a:solidFill>
                  <a:schemeClr val="bg1"/>
                </a:solidFill>
                <a:effectLst/>
                <a:latin typeface="Segoe UI" panose="020B0502040204020203" pitchFamily="34" charset="0"/>
                <a:ea typeface="Times New Roman" panose="02020603050405020304" pitchFamily="18" charset="0"/>
                <a:cs typeface="Times New Roman" panose="02020603050405020304" pitchFamily="18" charset="0"/>
              </a:rPr>
              <a:t> 737</a:t>
            </a:r>
            <a:endParaRPr lang="en-US" sz="24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4" y="1061256"/>
            <a:ext cx="8702667" cy="1046440"/>
          </a:xfrm>
          <a:prstGeom prst="rect">
            <a:avLst/>
          </a:prstGeom>
          <a:noFill/>
        </p:spPr>
        <p:txBody>
          <a:bodyPr wrap="square" rtlCol="0">
            <a:spAutoFit/>
          </a:bodyPr>
          <a:lstStyle/>
          <a:p>
            <a:pPr algn="r"/>
            <a:r>
              <a:rPr lang="ar-EG" sz="2800" dirty="0">
                <a:effectLst/>
                <a:highlight>
                  <a:srgbClr val="FFFF00"/>
                </a:highlight>
                <a:latin typeface="Segoe UI" panose="020B0502040204020203" pitchFamily="34" charset="0"/>
                <a:ea typeface="Times New Roman" panose="02020603050405020304" pitchFamily="18" charset="0"/>
                <a:cs typeface="Segoe UI" panose="020B0502040204020203" pitchFamily="34" charset="0"/>
              </a:rPr>
              <a:t>تذكير بالمحاضرة السابقة تناولنا  الموضوعات التالية</a:t>
            </a:r>
            <a:r>
              <a:rPr lang="ar-EG" sz="3200" dirty="0">
                <a:effectLst/>
                <a:highlight>
                  <a:srgbClr val="FFFF00"/>
                </a:highlight>
                <a:ea typeface="Times New Roman" panose="02020603050405020304" pitchFamily="18" charset="0"/>
                <a:cs typeface="+mj-cs"/>
              </a:rPr>
              <a:t>:</a:t>
            </a:r>
          </a:p>
          <a:p>
            <a:pPr algn="r">
              <a:lnSpc>
                <a:spcPct val="150000"/>
              </a:lnSpc>
              <a:buClr>
                <a:srgbClr val="000000"/>
              </a:buClr>
              <a:buFont typeface="Arial"/>
              <a:buNone/>
            </a:pPr>
            <a:r>
              <a:rPr lang="ar-EG" sz="2000" b="1" kern="0" dirty="0">
                <a:latin typeface="Simplified Arabic" pitchFamily="18" charset="-78"/>
                <a:cs typeface="Simplified Arabic" pitchFamily="18" charset="-78"/>
                <a:sym typeface="Arial"/>
              </a:rPr>
              <a:t> </a:t>
            </a:r>
            <a:endParaRPr lang="ar-EG" sz="2000" b="1" kern="0" dirty="0">
              <a:latin typeface="Simplified Arabic" pitchFamily="18" charset="-78"/>
              <a:ea typeface="Calibri"/>
              <a:cs typeface="Simplified Arabic" pitchFamily="18" charset="-78"/>
              <a:sym typeface="Calibri"/>
            </a:endParaRP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Segoe UI" panose="020B0502040204020203"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Segoe UI" panose="020B0502040204020203"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xmlns="" id="{994967C0-C00F-9369-C4B8-D5EF2BBB0F85}"/>
              </a:ext>
            </a:extLst>
          </p:cNvPr>
          <p:cNvSpPr/>
          <p:nvPr/>
        </p:nvSpPr>
        <p:spPr>
          <a:xfrm>
            <a:off x="-1" y="-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Segoe UI" panose="020B0502040204020203" pitchFamily="34" charset="0"/>
              </a:rPr>
              <a:t>7</a:t>
            </a:r>
            <a:endParaRPr lang="en-US" sz="6000" dirty="0">
              <a:ea typeface="Roboto Light" panose="02000000000000000000" pitchFamily="2" charset="0"/>
            </a:endParaRPr>
          </a:p>
        </p:txBody>
      </p:sp>
      <p:sp>
        <p:nvSpPr>
          <p:cNvPr id="9" name="TextBox 8">
            <a:extLst>
              <a:ext uri="{FF2B5EF4-FFF2-40B4-BE49-F238E27FC236}">
                <a16:creationId xmlns:a16="http://schemas.microsoft.com/office/drawing/2014/main" xmlns="" id="{6168DF63-FB3F-9099-8203-8961C5752661}"/>
              </a:ext>
            </a:extLst>
          </p:cNvPr>
          <p:cNvSpPr txBox="1"/>
          <p:nvPr/>
        </p:nvSpPr>
        <p:spPr>
          <a:xfrm>
            <a:off x="2444140" y="2268745"/>
            <a:ext cx="8702666" cy="3046988"/>
          </a:xfrm>
          <a:prstGeom prst="rect">
            <a:avLst/>
          </a:prstGeom>
          <a:noFill/>
        </p:spPr>
        <p:txBody>
          <a:bodyPr wrap="square">
            <a:spAutoFit/>
          </a:bodyPr>
          <a:lstStyle/>
          <a:p>
            <a:pPr algn="r"/>
            <a:r>
              <a:rPr lang="ar-EG" sz="2000" dirty="0">
                <a:latin typeface="Segoe UI" panose="020B0502040204020203" pitchFamily="34" charset="0"/>
                <a:ea typeface="Times New Roman" panose="02020603050405020304" pitchFamily="18" charset="0"/>
                <a:cs typeface="Segoe UI" panose="020B0502040204020203" pitchFamily="34" charset="0"/>
              </a:rPr>
              <a:t>1- تمهيد</a:t>
            </a:r>
          </a:p>
          <a:p>
            <a:pPr algn="r"/>
            <a:r>
              <a:rPr lang="ar-EG" sz="2000" dirty="0">
                <a:effectLst/>
                <a:latin typeface="Segoe UI" panose="020B0502040204020203" pitchFamily="34" charset="0"/>
                <a:ea typeface="Times New Roman" panose="02020603050405020304" pitchFamily="18" charset="0"/>
                <a:cs typeface="Segoe UI" panose="020B0502040204020203" pitchFamily="34" charset="0"/>
              </a:rPr>
              <a:t>2- خصائص القائد الأخلاقي</a:t>
            </a:r>
          </a:p>
          <a:p>
            <a:pPr algn="r"/>
            <a:r>
              <a:rPr lang="ar-EG" sz="2000" dirty="0">
                <a:latin typeface="Segoe UI" panose="020B0502040204020203" pitchFamily="34" charset="0"/>
                <a:ea typeface="Times New Roman" panose="02020603050405020304" pitchFamily="18" charset="0"/>
                <a:cs typeface="Segoe UI" panose="020B0502040204020203" pitchFamily="34" charset="0"/>
              </a:rPr>
              <a:t>3-</a:t>
            </a:r>
            <a:r>
              <a:rPr lang="ar-EG" sz="2000" dirty="0">
                <a:effectLst/>
                <a:latin typeface="Segoe UI" panose="020B0502040204020203" pitchFamily="34" charset="0"/>
                <a:ea typeface="Times New Roman" panose="02020603050405020304" pitchFamily="18" charset="0"/>
                <a:cs typeface="Segoe UI" panose="020B0502040204020203" pitchFamily="34" charset="0"/>
              </a:rPr>
              <a:t>الاغتراب في العمل مفهومه – أسبابه – أبعاده </a:t>
            </a:r>
          </a:p>
          <a:p>
            <a:pPr algn="r"/>
            <a:r>
              <a:rPr lang="ar-EG" sz="2000" dirty="0">
                <a:latin typeface="Segoe UI" panose="020B0502040204020203" pitchFamily="34" charset="0"/>
                <a:ea typeface="Times New Roman" panose="02020603050405020304" pitchFamily="18" charset="0"/>
                <a:cs typeface="Segoe UI" panose="020B0502040204020203" pitchFamily="34" charset="0"/>
              </a:rPr>
              <a:t>4- العلاقة بين الاغتراب في العمل والقيادة الأخلاقية </a:t>
            </a:r>
          </a:p>
          <a:p>
            <a:pPr algn="r"/>
            <a:r>
              <a:rPr lang="ar-EG" sz="2000" dirty="0">
                <a:effectLst/>
                <a:latin typeface="Segoe UI" panose="020B0502040204020203" pitchFamily="34" charset="0"/>
                <a:ea typeface="Times New Roman" panose="02020603050405020304" pitchFamily="18" charset="0"/>
                <a:cs typeface="Segoe UI" panose="020B0502040204020203" pitchFamily="34" charset="0"/>
              </a:rPr>
              <a:t>5- </a:t>
            </a:r>
            <a:r>
              <a:rPr lang="ar-EG" sz="2000" dirty="0">
                <a:latin typeface="Segoe UI" panose="020B0502040204020203" pitchFamily="34" charset="0"/>
                <a:ea typeface="Times New Roman" panose="02020603050405020304" pitchFamily="18" charset="0"/>
                <a:cs typeface="Segoe UI" panose="020B0502040204020203" pitchFamily="34" charset="0"/>
              </a:rPr>
              <a:t>اخلاقيات العمل </a:t>
            </a:r>
          </a:p>
          <a:p>
            <a:pPr algn="r"/>
            <a:r>
              <a:rPr lang="ar-EG" sz="2000" dirty="0">
                <a:effectLst/>
                <a:latin typeface="Segoe UI" panose="020B0502040204020203" pitchFamily="34" charset="0"/>
                <a:ea typeface="Times New Roman" panose="02020603050405020304" pitchFamily="18" charset="0"/>
                <a:cs typeface="Segoe UI" panose="020B0502040204020203" pitchFamily="34" charset="0"/>
              </a:rPr>
              <a:t>6- </a:t>
            </a:r>
            <a:r>
              <a:rPr lang="ar-EG" sz="2000" dirty="0">
                <a:latin typeface="Segoe UI" panose="020B0502040204020203" pitchFamily="34" charset="0"/>
                <a:ea typeface="Times New Roman" panose="02020603050405020304" pitchFamily="18" charset="0"/>
                <a:cs typeface="Segoe UI" panose="020B0502040204020203" pitchFamily="34" charset="0"/>
              </a:rPr>
              <a:t>تنظيمات العمل الأخلاقية</a:t>
            </a:r>
          </a:p>
          <a:p>
            <a:pPr algn="r"/>
            <a:r>
              <a:rPr lang="ar-EG" sz="2000" dirty="0">
                <a:effectLst/>
                <a:latin typeface="Segoe UI" panose="020B0502040204020203" pitchFamily="34" charset="0"/>
                <a:ea typeface="Times New Roman" panose="02020603050405020304" pitchFamily="18" charset="0"/>
                <a:cs typeface="Segoe UI" panose="020B0502040204020203" pitchFamily="34" charset="0"/>
              </a:rPr>
              <a:t>7-  </a:t>
            </a:r>
            <a:r>
              <a:rPr lang="ar-EG" sz="2000" kern="100" dirty="0">
                <a:solidFill>
                  <a:prstClr val="black"/>
                </a:solidFill>
                <a:latin typeface="Segoe UI" panose="020B0502040204020203" pitchFamily="34" charset="0"/>
                <a:ea typeface="Calibri" panose="020F0502020204030204" pitchFamily="34" charset="0"/>
                <a:cs typeface="Segoe UI" panose="020B0502040204020203" pitchFamily="34" charset="0"/>
              </a:rPr>
              <a:t>المهارات الأخلاقية للقائد الأخلاقي</a:t>
            </a:r>
          </a:p>
          <a:p>
            <a:pPr algn="r"/>
            <a:r>
              <a:rPr kumimoji="0" lang="ar-EG" sz="2000" b="0" i="0" u="none" strike="noStrike" kern="100" cap="none" spc="0" normalizeH="0" baseline="0" noProof="0" dirty="0">
                <a:ln>
                  <a:noFill/>
                </a:ln>
                <a:solidFill>
                  <a:prstClr val="black"/>
                </a:solidFill>
                <a:effectLst/>
                <a:uLnTx/>
                <a:uFillTx/>
                <a:latin typeface="Segoe UI" panose="020B0502040204020203" pitchFamily="34" charset="0"/>
                <a:ea typeface="Calibri" panose="020F0502020204030204" pitchFamily="34" charset="0"/>
                <a:cs typeface="Segoe UI" panose="020B0502040204020203" pitchFamily="34" charset="0"/>
              </a:rPr>
              <a:t>8- </a:t>
            </a:r>
            <a:r>
              <a:rPr lang="ar-EG" sz="2000" kern="100" dirty="0">
                <a:solidFill>
                  <a:prstClr val="black"/>
                </a:solidFill>
                <a:latin typeface="Segoe UI" panose="020B0502040204020203" pitchFamily="34" charset="0"/>
                <a:ea typeface="Calibri" panose="020F0502020204030204" pitchFamily="34" charset="0"/>
                <a:cs typeface="Segoe UI" panose="020B0502040204020203" pitchFamily="34" charset="0"/>
              </a:rPr>
              <a:t>القائد الأخلاقي للمستقبل</a:t>
            </a:r>
            <a:endParaRPr kumimoji="0" lang="ar-EG" sz="2000" b="0" i="0" u="none" strike="noStrike" kern="1200" cap="none" spc="0" normalizeH="0" baseline="0" noProof="0" dirty="0">
              <a:ln>
                <a:noFill/>
              </a:ln>
              <a:solidFill>
                <a:prstClr val="black"/>
              </a:solidFill>
              <a:effectLst/>
              <a:uLnTx/>
              <a:uFillTx/>
              <a:latin typeface="Segoe UI" panose="020B0502040204020203" pitchFamily="34" charset="0"/>
              <a:ea typeface="Calibri" panose="020F0502020204030204" pitchFamily="34" charset="0"/>
              <a:cs typeface="Segoe UI" panose="020B0502040204020203"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endParaRPr lang="ar-EG" sz="3200" kern="100" dirty="0">
              <a:latin typeface="Calibri" panose="020F0502020204030204" pitchFamily="34" charset="0"/>
              <a:ea typeface="Calibri" panose="020F0502020204030204" pitchFamily="34" charset="0"/>
              <a:cs typeface="+mj-cs"/>
            </a:endParaRPr>
          </a:p>
        </p:txBody>
      </p:sp>
    </p:spTree>
    <p:extLst>
      <p:ext uri="{BB962C8B-B14F-4D97-AF65-F5344CB8AC3E}">
        <p14:creationId xmlns:p14="http://schemas.microsoft.com/office/powerpoint/2010/main" val="9775424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1744666" y="1670459"/>
            <a:ext cx="8702667" cy="3046988"/>
          </a:xfrm>
          <a:prstGeom prst="rect">
            <a:avLst/>
          </a:prstGeom>
          <a:noFill/>
        </p:spPr>
        <p:txBody>
          <a:bodyPr wrap="square" rtlCol="0">
            <a:spAutoFit/>
          </a:bodyPr>
          <a:lstStyle/>
          <a:p>
            <a:pPr algn="r"/>
            <a:r>
              <a:rPr lang="ar-EG" sz="2400" dirty="0">
                <a:effectLst/>
                <a:latin typeface="Segoe UI" panose="020B0502040204020203" pitchFamily="34" charset="0"/>
                <a:ea typeface="Times New Roman" panose="02020603050405020304" pitchFamily="18" charset="0"/>
                <a:cs typeface="Segoe UI" panose="020B0502040204020203" pitchFamily="34" charset="0"/>
              </a:rPr>
              <a:t>عناصر المحاضرة:</a:t>
            </a:r>
          </a:p>
          <a:p>
            <a:pPr algn="r"/>
            <a:r>
              <a:rPr lang="ar-EG" sz="2400" dirty="0">
                <a:latin typeface="Segoe UI" panose="020B0502040204020203" pitchFamily="34" charset="0"/>
                <a:ea typeface="Times New Roman" panose="02020603050405020304" pitchFamily="18" charset="0"/>
                <a:cs typeface="Segoe UI" panose="020B0502040204020203" pitchFamily="34" charset="0"/>
              </a:rPr>
              <a:t>1- تمهيد</a:t>
            </a:r>
          </a:p>
          <a:p>
            <a:pPr algn="r"/>
            <a:r>
              <a:rPr lang="ar-EG" sz="2400" dirty="0">
                <a:effectLst/>
                <a:latin typeface="Segoe UI" panose="020B0502040204020203" pitchFamily="34" charset="0"/>
                <a:ea typeface="Times New Roman" panose="02020603050405020304" pitchFamily="18" charset="0"/>
                <a:cs typeface="Segoe UI" panose="020B0502040204020203" pitchFamily="34" charset="0"/>
              </a:rPr>
              <a:t>2- الهياكل الأخلاقية</a:t>
            </a:r>
          </a:p>
          <a:p>
            <a:pPr algn="r"/>
            <a:r>
              <a:rPr lang="ar-EG" sz="2400" dirty="0">
                <a:latin typeface="Segoe UI" panose="020B0502040204020203" pitchFamily="34" charset="0"/>
                <a:ea typeface="Times New Roman" panose="02020603050405020304" pitchFamily="18" charset="0"/>
                <a:cs typeface="Segoe UI" panose="020B0502040204020203" pitchFamily="34" charset="0"/>
              </a:rPr>
              <a:t>3- مقومات بناء المنظمة الأخلاقية</a:t>
            </a:r>
          </a:p>
          <a:p>
            <a:pPr algn="r"/>
            <a:r>
              <a:rPr lang="ar-EG" sz="2400" dirty="0">
                <a:effectLst/>
                <a:latin typeface="Segoe UI" panose="020B0502040204020203" pitchFamily="34" charset="0"/>
                <a:ea typeface="Times New Roman" panose="02020603050405020304" pitchFamily="18" charset="0"/>
                <a:cs typeface="Segoe UI" panose="020B0502040204020203" pitchFamily="34" charset="0"/>
              </a:rPr>
              <a:t>4- مداخل اخلاقيات العمل </a:t>
            </a:r>
          </a:p>
          <a:p>
            <a:pPr algn="r"/>
            <a:r>
              <a:rPr lang="ar-EG" sz="2400" dirty="0">
                <a:latin typeface="Segoe UI" panose="020B0502040204020203" pitchFamily="34" charset="0"/>
                <a:ea typeface="Times New Roman" panose="02020603050405020304" pitchFamily="18" charset="0"/>
                <a:cs typeface="Segoe UI" panose="020B0502040204020203" pitchFamily="34" charset="0"/>
              </a:rPr>
              <a:t>5- مداخل تفسير الاخلاقيات وتطبيقها بالقيادة</a:t>
            </a:r>
            <a:r>
              <a:rPr lang="ar-EG" sz="2400" dirty="0">
                <a:effectLst/>
                <a:latin typeface="Segoe UI" panose="020B0502040204020203" pitchFamily="34" charset="0"/>
                <a:ea typeface="Times New Roman" panose="02020603050405020304" pitchFamily="18" charset="0"/>
                <a:cs typeface="Segoe UI" panose="020B0502040204020203" pitchFamily="34" charset="0"/>
              </a:rPr>
              <a:t> </a:t>
            </a:r>
          </a:p>
          <a:p>
            <a:pPr algn="r"/>
            <a:endParaRPr lang="ar-EG" sz="1600" dirty="0">
              <a:effectLst/>
              <a:latin typeface="Segoe UI" panose="020B0502040204020203" pitchFamily="34" charset="0"/>
              <a:ea typeface="Times New Roman" panose="02020603050405020304" pitchFamily="18" charset="0"/>
              <a:cs typeface="Segoe UI" panose="020B0502040204020203" pitchFamily="34" charset="0"/>
            </a:endParaRPr>
          </a:p>
          <a:p>
            <a:pPr algn="r"/>
            <a:endParaRPr lang="ar-EG" sz="3200" dirty="0">
              <a:effectLst/>
              <a:ea typeface="Times New Roman" panose="02020603050405020304" pitchFamily="18" charset="0"/>
              <a:cs typeface="+mj-cs"/>
            </a:endParaRP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Segoe UI" panose="020B0502040204020203"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Segoe UI" panose="020B0502040204020203"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xmlns="" id="{2047B108-4B06-D852-7B19-689151954806}"/>
              </a:ext>
            </a:extLst>
          </p:cNvPr>
          <p:cNvSpPr/>
          <p:nvPr/>
        </p:nvSpPr>
        <p:spPr>
          <a:xfrm>
            <a:off x="0" y="-29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Segoe UI" panose="020B0502040204020203" pitchFamily="34" charset="0"/>
              </a:rPr>
              <a:t>7</a:t>
            </a:r>
            <a:endParaRPr lang="en-US" sz="6000" dirty="0">
              <a:ea typeface="Roboto Light" panose="02000000000000000000" pitchFamily="2" charset="0"/>
            </a:endParaRPr>
          </a:p>
        </p:txBody>
      </p:sp>
    </p:spTree>
    <p:extLst>
      <p:ext uri="{BB962C8B-B14F-4D97-AF65-F5344CB8AC3E}">
        <p14:creationId xmlns:p14="http://schemas.microsoft.com/office/powerpoint/2010/main" val="3664258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Segoe UI" panose="020B0502040204020203" pitchFamily="34" charset="0"/>
              </a:rPr>
              <a:t>7</a:t>
            </a:r>
            <a:endParaRPr lang="en-US" sz="6000" dirty="0">
              <a:ea typeface="Roboto Light" panose="02000000000000000000" pitchFamily="2" charset="0"/>
            </a:endParaRPr>
          </a:p>
        </p:txBody>
      </p:sp>
      <p:sp>
        <p:nvSpPr>
          <p:cNvPr id="48" name="TextBox 47"/>
          <p:cNvSpPr txBox="1"/>
          <p:nvPr/>
        </p:nvSpPr>
        <p:spPr>
          <a:xfrm>
            <a:off x="453333" y="1457886"/>
            <a:ext cx="10732655" cy="4630114"/>
          </a:xfrm>
          <a:prstGeom prst="rect">
            <a:avLst/>
          </a:prstGeom>
          <a:noFill/>
        </p:spPr>
        <p:txBody>
          <a:bodyPr wrap="square" rtlCol="0">
            <a:spAutoFit/>
          </a:bodyPr>
          <a:lstStyle/>
          <a:p>
            <a:pPr algn="just" rtl="1">
              <a:lnSpc>
                <a:spcPts val="1690"/>
              </a:lnSpc>
              <a:spcAft>
                <a:spcPts val="800"/>
              </a:spcAft>
            </a:pPr>
            <a:endParaRPr lang="en-GB" sz="2800" b="1"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endParaRPr>
          </a:p>
          <a:p>
            <a:pPr algn="just" rtl="1">
              <a:lnSpc>
                <a:spcPts val="1690"/>
              </a:lnSpc>
              <a:spcAft>
                <a:spcPts val="800"/>
              </a:spcAft>
            </a:pPr>
            <a:endParaRPr lang="en-GB" sz="2800" b="1" kern="0" dirty="0">
              <a:solidFill>
                <a:srgbClr val="000000"/>
              </a:solidFill>
              <a:latin typeface="Calibri" panose="020F0502020204030204" pitchFamily="34" charset="0"/>
              <a:ea typeface="Times New Roman" panose="02020603050405020304" pitchFamily="18" charset="0"/>
              <a:cs typeface="Simplified Arabic" panose="02020603050405020304" pitchFamily="18" charset="-78"/>
            </a:endParaRPr>
          </a:p>
          <a:p>
            <a:pPr indent="457200" algn="justLow" rtl="1">
              <a:lnSpc>
                <a:spcPct val="107000"/>
              </a:lnSpc>
              <a:spcAft>
                <a:spcPts val="800"/>
              </a:spcAft>
            </a:pPr>
            <a:r>
              <a:rPr lang="ar-EG" sz="1600" b="1" kern="0" dirty="0">
                <a:solidFill>
                  <a:srgbClr val="FF0000"/>
                </a:solidFill>
                <a:latin typeface="Segoe UI" panose="020B0502040204020203" pitchFamily="34" charset="0"/>
                <a:ea typeface="Times New Roman" panose="02020603050405020304" pitchFamily="18" charset="0"/>
                <a:cs typeface="Segoe UI" panose="020B0502040204020203" pitchFamily="34" charset="0"/>
              </a:rPr>
              <a:t>تمهيد:</a:t>
            </a:r>
            <a:r>
              <a:rPr lang="ar-SA" sz="1600" b="1" kern="0" dirty="0">
                <a:solidFill>
                  <a:srgbClr val="FF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sz="16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نتيجة لأهمية الرموز الأخلاقية في المنظمات ، نجد أن الإدارات في المنظمات التي توصف بأنها أخلاقية </a:t>
            </a:r>
            <a:r>
              <a:rPr lang="ar-EG" sz="1600" kern="0" dirty="0">
                <a:effectLst/>
                <a:latin typeface="Segoe UI" panose="020B0502040204020203" pitchFamily="34" charset="0"/>
                <a:ea typeface="Times New Roman" panose="02020603050405020304" pitchFamily="18" charset="0"/>
                <a:cs typeface="Segoe UI" panose="020B0502040204020203" pitchFamily="34" charset="0"/>
              </a:rPr>
              <a:t>لذا </a:t>
            </a: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تلجأ إلى تقوية ودعم تلك الرموز الأخلاقية من خلال مكافأة الأفراد الطائعين ومعاقبة الأفراد المنتهكين ، عند ذلك يمكن استخدام الرموز الأخلاقية في ترقية المناخ الأخلاقي في المنظمة ، ومن شأن ذلك أن يتحقق من خلال استخدام السلوك السوّي وسيلة لتحسين المناخ الأخلاقي ، وذلك عند التأكيد على </a:t>
            </a:r>
            <a:r>
              <a:rPr lang="ar-EG" sz="1600" kern="0" dirty="0">
                <a:effectLst/>
                <a:latin typeface="Segoe UI" panose="020B0502040204020203" pitchFamily="34" charset="0"/>
                <a:ea typeface="Times New Roman" panose="02020603050405020304" pitchFamily="18" charset="0"/>
                <a:cs typeface="Segoe UI" panose="020B0502040204020203" pitchFamily="34" charset="0"/>
              </a:rPr>
              <a:t> تطبيق </a:t>
            </a: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متضمنات ذلك السلوك والمتمثلة بالآتي</a:t>
            </a:r>
            <a:r>
              <a:rPr lang="ar-EG" sz="1600" kern="0" dirty="0">
                <a:effectLst/>
                <a:latin typeface="Segoe UI" panose="020B0502040204020203" pitchFamily="34" charset="0"/>
                <a:ea typeface="Times New Roman" panose="02020603050405020304" pitchFamily="18" charset="0"/>
                <a:cs typeface="Segoe UI" panose="020B0502040204020203" pitchFamily="34" charset="0"/>
              </a:rPr>
              <a:t>:</a:t>
            </a: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 </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justLow" rtl="1">
              <a:lnSpc>
                <a:spcPct val="107000"/>
              </a:lnSpc>
              <a:spcAft>
                <a:spcPts val="800"/>
              </a:spcAft>
              <a:buFont typeface="+mj-lt"/>
              <a:buAutoNum type="arabicPeriod"/>
              <a:tabLst>
                <a:tab pos="228600" algn="l"/>
              </a:tabLst>
            </a:pPr>
            <a:r>
              <a:rPr lang="ar-SA" sz="1600" b="1" kern="0" dirty="0">
                <a:effectLst/>
                <a:latin typeface="Segoe UI" panose="020B0502040204020203" pitchFamily="34" charset="0"/>
                <a:ea typeface="Times New Roman" panose="02020603050405020304" pitchFamily="18" charset="0"/>
                <a:cs typeface="Segoe UI" panose="020B0502040204020203" pitchFamily="34" charset="0"/>
              </a:rPr>
              <a:t>الصدق </a:t>
            </a: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 بين أعضاء المنظمة ومع زبائنها ، ومجتمعاتها ، ومجهزيها ، والمشاركون بعامة . </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justLow" rtl="1">
              <a:lnSpc>
                <a:spcPct val="107000"/>
              </a:lnSpc>
              <a:spcAft>
                <a:spcPts val="800"/>
              </a:spcAft>
              <a:buFont typeface="+mj-lt"/>
              <a:buAutoNum type="arabicPeriod"/>
              <a:tabLst>
                <a:tab pos="228600" algn="l"/>
              </a:tabLst>
            </a:pPr>
            <a:r>
              <a:rPr lang="ar-SA" sz="1600" b="1" kern="0" dirty="0">
                <a:effectLst/>
                <a:latin typeface="Segoe UI" panose="020B0502040204020203" pitchFamily="34" charset="0"/>
                <a:ea typeface="Times New Roman" panose="02020603050405020304" pitchFamily="18" charset="0"/>
                <a:cs typeface="Segoe UI" panose="020B0502040204020203" pitchFamily="34" charset="0"/>
              </a:rPr>
              <a:t>الاستقامة</a:t>
            </a: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 : في القول والمعاني والوعود . </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justLow" rtl="1">
              <a:lnSpc>
                <a:spcPct val="107000"/>
              </a:lnSpc>
              <a:spcAft>
                <a:spcPts val="800"/>
              </a:spcAft>
              <a:buFont typeface="+mj-lt"/>
              <a:buAutoNum type="arabicPeriod"/>
              <a:tabLst>
                <a:tab pos="228600" algn="l"/>
              </a:tabLst>
            </a:pPr>
            <a:r>
              <a:rPr lang="ar-SA" sz="1600" b="1" kern="0" dirty="0">
                <a:effectLst/>
                <a:latin typeface="Segoe UI" panose="020B0502040204020203" pitchFamily="34" charset="0"/>
                <a:ea typeface="Times New Roman" panose="02020603050405020304" pitchFamily="18" charset="0"/>
                <a:cs typeface="Segoe UI" panose="020B0502040204020203" pitchFamily="34" charset="0"/>
              </a:rPr>
              <a:t>الاحترام </a:t>
            </a: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 في التفاوض والاتصالات والعلاقات . </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justLow" rtl="1">
              <a:lnSpc>
                <a:spcPct val="107000"/>
              </a:lnSpc>
              <a:spcAft>
                <a:spcPts val="800"/>
              </a:spcAft>
              <a:buFont typeface="+mj-lt"/>
              <a:buAutoNum type="arabicPeriod"/>
              <a:tabLst>
                <a:tab pos="228600" algn="l"/>
              </a:tabLst>
            </a:pPr>
            <a:r>
              <a:rPr lang="ar-SA" sz="1600" b="1" kern="0" dirty="0">
                <a:effectLst/>
                <a:latin typeface="Segoe UI" panose="020B0502040204020203" pitchFamily="34" charset="0"/>
                <a:ea typeface="Times New Roman" panose="02020603050405020304" pitchFamily="18" charset="0"/>
                <a:cs typeface="Segoe UI" panose="020B0502040204020203" pitchFamily="34" charset="0"/>
              </a:rPr>
              <a:t>الثقة / الأمانة </a:t>
            </a: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 على المستوى الفردي وعلى مستوى فرق العمل . </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justLow" rtl="1">
              <a:lnSpc>
                <a:spcPct val="107000"/>
              </a:lnSpc>
              <a:spcAft>
                <a:spcPts val="800"/>
              </a:spcAft>
              <a:buFont typeface="+mj-lt"/>
              <a:buAutoNum type="arabicPeriod"/>
              <a:tabLst>
                <a:tab pos="228600" algn="l"/>
              </a:tabLst>
            </a:pPr>
            <a:r>
              <a:rPr lang="ar-SA" sz="1600" b="1" kern="0" dirty="0">
                <a:effectLst/>
                <a:latin typeface="Segoe UI" panose="020B0502040204020203" pitchFamily="34" charset="0"/>
                <a:ea typeface="Times New Roman" panose="02020603050405020304" pitchFamily="18" charset="0"/>
                <a:cs typeface="Segoe UI" panose="020B0502040204020203" pitchFamily="34" charset="0"/>
              </a:rPr>
              <a:t>المسؤولية </a:t>
            </a: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 عن الأفعال الصحيحة والخاطئة . </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justLow" rtl="1">
              <a:lnSpc>
                <a:spcPct val="107000"/>
              </a:lnSpc>
              <a:spcAft>
                <a:spcPts val="800"/>
              </a:spcAft>
              <a:buFont typeface="+mj-lt"/>
              <a:buAutoNum type="arabicPeriod"/>
              <a:tabLst>
                <a:tab pos="228600" algn="l"/>
              </a:tabLst>
            </a:pPr>
            <a:r>
              <a:rPr lang="ar-SA" sz="1600" b="1" kern="0" dirty="0">
                <a:effectLst/>
                <a:latin typeface="Segoe UI" panose="020B0502040204020203" pitchFamily="34" charset="0"/>
                <a:ea typeface="Times New Roman" panose="02020603050405020304" pitchFamily="18" charset="0"/>
                <a:cs typeface="Segoe UI" panose="020B0502040204020203" pitchFamily="34" charset="0"/>
              </a:rPr>
              <a:t>المواطنة </a:t>
            </a: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 وهي مسألة لا بد من تحقيقها لأغراض الامتثال للقوانين الوطنية والتي يتم بموجبها ممارسة الأعمال .  </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algn="just" rtl="1" fontAlgn="base">
              <a:spcBef>
                <a:spcPts val="355"/>
              </a:spcBef>
              <a:spcAft>
                <a:spcPts val="1065"/>
              </a:spcAft>
            </a:pPr>
            <a:endParaRPr lang="en-GB" sz="3200" dirty="0">
              <a:effectLst/>
              <a:latin typeface="Times New Roman" panose="02020603050405020304" pitchFamily="18" charset="0"/>
              <a:ea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889000" y="563158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Segoe UI" panose="020B0502040204020203"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Segoe UI" panose="020B0502040204020203"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Segoe UI" panose="020B0502040204020203" pitchFamily="34" charset="0"/>
              </a:rPr>
              <a:t>7</a:t>
            </a:r>
            <a:endParaRPr lang="en-US" sz="6000" dirty="0">
              <a:ea typeface="Roboto Light" panose="02000000000000000000" pitchFamily="2" charset="0"/>
            </a:endParaRPr>
          </a:p>
        </p:txBody>
      </p:sp>
      <p:sp>
        <p:nvSpPr>
          <p:cNvPr id="48" name="TextBox 47"/>
          <p:cNvSpPr txBox="1"/>
          <p:nvPr/>
        </p:nvSpPr>
        <p:spPr>
          <a:xfrm>
            <a:off x="889001" y="2101396"/>
            <a:ext cx="10360691" cy="4503028"/>
          </a:xfrm>
          <a:prstGeom prst="rect">
            <a:avLst/>
          </a:prstGeom>
          <a:noFill/>
        </p:spPr>
        <p:txBody>
          <a:bodyPr wrap="square" rtlCol="0">
            <a:spAutoFit/>
          </a:bodyPr>
          <a:lstStyle/>
          <a:p>
            <a:pPr algn="justLow" rtl="1">
              <a:lnSpc>
                <a:spcPct val="107000"/>
              </a:lnSpc>
              <a:spcAft>
                <a:spcPts val="800"/>
              </a:spcAft>
            </a:pPr>
            <a:r>
              <a:rPr lang="ar-SA" sz="1800" b="1"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ar-SA" sz="1800" kern="0" dirty="0">
                <a:effectLst/>
                <a:latin typeface="Segoe UI" panose="020B0502040204020203" pitchFamily="34" charset="0"/>
                <a:ea typeface="Times New Roman" panose="02020603050405020304" pitchFamily="18" charset="0"/>
                <a:cs typeface="Segoe UI" panose="020B0502040204020203" pitchFamily="34" charset="0"/>
              </a:rPr>
              <a:t>وفي المنظمات الدولية يتجه الأمر إلى التعامل مع قضايا تشغيل الأطفال ، والأجور المنخفضة ، وبيئات العمل غير المأمونة بحساسية كبيرة ، لذلك نشأت بعض المقاييس العالمية المتعلقة بالمحاسبة الاجتماعية </a:t>
            </a:r>
            <a:r>
              <a:rPr lang="en-US" sz="1800" kern="0" dirty="0">
                <a:effectLst/>
                <a:latin typeface="Segoe UI" panose="020B0502040204020203" pitchFamily="34" charset="0"/>
                <a:ea typeface="Times New Roman" panose="02020603050405020304" pitchFamily="18" charset="0"/>
                <a:cs typeface="Segoe UI" panose="020B0502040204020203" pitchFamily="34" charset="0"/>
              </a:rPr>
              <a:t>Social Accountability (SA 8000)</a:t>
            </a:r>
            <a:r>
              <a:rPr lang="ar-SA" sz="1800" kern="0" dirty="0">
                <a:effectLst/>
                <a:latin typeface="Segoe UI" panose="020B0502040204020203" pitchFamily="34" charset="0"/>
                <a:ea typeface="Times New Roman" panose="02020603050405020304" pitchFamily="18" charset="0"/>
                <a:cs typeface="Segoe UI" panose="020B0502040204020203" pitchFamily="34" charset="0"/>
              </a:rPr>
              <a:t> والتي تتشابه إلى حدٍ بعيد مع المعايير المتعلقة بالمواصفات الدولية مثل </a:t>
            </a:r>
            <a:r>
              <a:rPr lang="en-US" sz="1800" kern="0" dirty="0">
                <a:effectLst/>
                <a:latin typeface="Segoe UI" panose="020B0502040204020203" pitchFamily="34" charset="0"/>
                <a:ea typeface="Times New Roman" panose="02020603050405020304" pitchFamily="18" charset="0"/>
                <a:cs typeface="Segoe UI" panose="020B0502040204020203" pitchFamily="34" charset="0"/>
              </a:rPr>
              <a:t>ISO 9001</a:t>
            </a:r>
            <a:r>
              <a:rPr lang="ar-SA" sz="1800" kern="0" dirty="0">
                <a:effectLst/>
                <a:latin typeface="Segoe UI" panose="020B0502040204020203" pitchFamily="34" charset="0"/>
                <a:ea typeface="Times New Roman" panose="02020603050405020304" pitchFamily="18" charset="0"/>
                <a:cs typeface="Segoe UI" panose="020B0502040204020203" pitchFamily="34" charset="0"/>
              </a:rPr>
              <a:t> أو </a:t>
            </a:r>
            <a:r>
              <a:rPr lang="en-US" sz="1800" kern="0" dirty="0">
                <a:effectLst/>
                <a:latin typeface="Segoe UI" panose="020B0502040204020203" pitchFamily="34" charset="0"/>
                <a:ea typeface="Times New Roman" panose="02020603050405020304" pitchFamily="18" charset="0"/>
                <a:cs typeface="Segoe UI" panose="020B0502040204020203" pitchFamily="34" charset="0"/>
              </a:rPr>
              <a:t>ISO 14001</a:t>
            </a:r>
            <a:r>
              <a:rPr lang="ar-SA" sz="1800" kern="0" dirty="0">
                <a:effectLst/>
                <a:latin typeface="Segoe UI" panose="020B0502040204020203" pitchFamily="34" charset="0"/>
                <a:ea typeface="Times New Roman" panose="02020603050405020304" pitchFamily="18" charset="0"/>
                <a:cs typeface="Segoe UI" panose="020B0502040204020203" pitchFamily="34" charset="0"/>
              </a:rPr>
              <a:t> أو </a:t>
            </a:r>
            <a:r>
              <a:rPr lang="en-US" sz="1800" kern="0" dirty="0">
                <a:effectLst/>
                <a:latin typeface="Segoe UI" panose="020B0502040204020203" pitchFamily="34" charset="0"/>
                <a:ea typeface="Times New Roman" panose="02020603050405020304" pitchFamily="18" charset="0"/>
                <a:cs typeface="Segoe UI" panose="020B0502040204020203" pitchFamily="34" charset="0"/>
              </a:rPr>
              <a:t>ISO 18001</a:t>
            </a:r>
            <a:r>
              <a:rPr lang="ar-SA" sz="1800" kern="0" dirty="0">
                <a:effectLst/>
                <a:latin typeface="Segoe UI" panose="020B0502040204020203" pitchFamily="34" charset="0"/>
                <a:ea typeface="Times New Roman" panose="02020603050405020304" pitchFamily="18" charset="0"/>
                <a:cs typeface="Segoe UI" panose="020B0502040204020203" pitchFamily="34" charset="0"/>
              </a:rPr>
              <a:t> ، ويمكن أن يعدّ معيار </a:t>
            </a:r>
            <a:r>
              <a:rPr lang="en-US" sz="1800" kern="0" dirty="0">
                <a:effectLst/>
                <a:latin typeface="Segoe UI" panose="020B0502040204020203" pitchFamily="34" charset="0"/>
                <a:ea typeface="Times New Roman" panose="02020603050405020304" pitchFamily="18" charset="0"/>
                <a:cs typeface="Segoe UI" panose="020B0502040204020203" pitchFamily="34" charset="0"/>
              </a:rPr>
              <a:t>(SA 8000)</a:t>
            </a:r>
            <a:r>
              <a:rPr lang="ar-SA" sz="1800" kern="0" dirty="0">
                <a:effectLst/>
                <a:latin typeface="Segoe UI" panose="020B0502040204020203" pitchFamily="34" charset="0"/>
                <a:ea typeface="Times New Roman" panose="02020603050405020304" pitchFamily="18" charset="0"/>
                <a:cs typeface="Segoe UI" panose="020B0502040204020203" pitchFamily="34" charset="0"/>
              </a:rPr>
              <a:t> أول معيار للتدقيق الاجتماعي في العالم والذي بدأت بعض المنظمات في الدول المتقدمة بتطبيقه لغرض التأكد من مدى توافر المواصفات التي يحددها هذا المعيار في مصانعها ومجهزي موادها الأولية لها من أجل مقابلة متطلبات هذا المعيار الدولي . </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a:p>
            <a:pPr algn="justLow" rtl="1">
              <a:lnSpc>
                <a:spcPct val="107000"/>
              </a:lnSpc>
              <a:spcAft>
                <a:spcPts val="800"/>
              </a:spcAft>
            </a:pPr>
            <a:r>
              <a:rPr lang="ar-SA" sz="1800" kern="0" dirty="0">
                <a:effectLst/>
                <a:latin typeface="Segoe UI" panose="020B0502040204020203" pitchFamily="34" charset="0"/>
                <a:ea typeface="Times New Roman" panose="02020603050405020304" pitchFamily="18" charset="0"/>
                <a:cs typeface="Segoe UI" panose="020B0502040204020203" pitchFamily="34" charset="0"/>
              </a:rPr>
              <a:t>	الأمر الذي قاد إلى ما يعرف بعولمة الرموز الأخلاقية المستندةً إلى القيم الجوهرية التي تشكل تلك الرموز الأخلاقية بوصفها أساساً قوياً لتطبيق برامج الأخلاق </a:t>
            </a:r>
            <a:r>
              <a:rPr lang="ar-SA" sz="1800" kern="0" dirty="0" err="1">
                <a:effectLst/>
                <a:latin typeface="Segoe UI" panose="020B0502040204020203" pitchFamily="34" charset="0"/>
                <a:ea typeface="Times New Roman" panose="02020603050405020304" pitchFamily="18" charset="0"/>
                <a:cs typeface="Segoe UI" panose="020B0502040204020203" pitchFamily="34" charset="0"/>
              </a:rPr>
              <a:t>المنظمية</a:t>
            </a:r>
            <a:r>
              <a:rPr lang="ar-SA" sz="1800" kern="0" dirty="0">
                <a:effectLst/>
                <a:latin typeface="Segoe UI" panose="020B0502040204020203" pitchFamily="34" charset="0"/>
                <a:ea typeface="Times New Roman" panose="02020603050405020304" pitchFamily="18" charset="0"/>
                <a:cs typeface="Segoe UI" panose="020B0502040204020203" pitchFamily="34" charset="0"/>
              </a:rPr>
              <a:t> في إطار العولمة، وهو ما يتطلب اللجوء إلى ترجمة رموزها الأخلاقية لتكون صالحة للاستخدام في الإطار العالمي بسبب التنوع والاختلاف الشديدين فيما بين القيم السائدة في المجتمعات المختلفة . </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a:p>
            <a:pPr indent="457200" algn="justLow" rtl="1">
              <a:lnSpc>
                <a:spcPct val="150000"/>
              </a:lnSpc>
              <a:spcAft>
                <a:spcPts val="800"/>
              </a:spcAft>
            </a:pPr>
            <a:r>
              <a:rPr lang="ar-SA" sz="1800"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1800" kern="100" dirty="0">
              <a:effectLst/>
              <a:latin typeface="Calibri" panose="020F0502020204030204" pitchFamily="34" charset="0"/>
              <a:ea typeface="Calibri" panose="020F0502020204030204" pitchFamily="34" charset="0"/>
              <a:cs typeface="Segoe UI" panose="020B0502040204020203" pitchFamily="34" charset="0"/>
            </a:endParaRPr>
          </a:p>
          <a:p>
            <a:pPr lvl="0" algn="just" rtl="1">
              <a:lnSpc>
                <a:spcPct val="115000"/>
              </a:lnSpc>
              <a:spcAft>
                <a:spcPts val="1000"/>
              </a:spcAft>
            </a:pPr>
            <a:endParaRPr lang="ar-EG" sz="1800" dirty="0">
              <a:effectLst/>
              <a:latin typeface="Calibri" panose="020F0502020204030204" pitchFamily="34" charset="0"/>
              <a:ea typeface="Calibri" panose="020F0502020204030204" pitchFamily="34" charset="0"/>
              <a:cs typeface="Simplified Arabic" panose="02020603050405020304" pitchFamily="18" charset="-78"/>
            </a:endParaRPr>
          </a:p>
          <a:p>
            <a:r>
              <a:rPr lang="en-US" sz="1800" dirty="0">
                <a:effectLst/>
                <a:latin typeface="Simplified Arabic" panose="02020603050405020304" pitchFamily="18" charset="-78"/>
                <a:ea typeface="Calibri" panose="020F0502020204030204" pitchFamily="34" charset="0"/>
              </a:rPr>
              <a:t> </a:t>
            </a:r>
            <a:endParaRPr lang="en-GB" sz="1800" kern="100" dirty="0">
              <a:effectLst/>
              <a:latin typeface="Calibri" panose="020F0502020204030204"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889000" y="563158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Segoe UI" panose="020B0502040204020203"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Segoe UI" panose="020B0502040204020203"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322814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29534" y="1882478"/>
            <a:ext cx="10812721" cy="45059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Low" rtl="1">
              <a:lnSpc>
                <a:spcPct val="107000"/>
              </a:lnSpc>
              <a:spcAft>
                <a:spcPts val="800"/>
              </a:spcAft>
              <a:buFont typeface="Symbol" panose="05050102010706020507" pitchFamily="18" charset="2"/>
              <a:buChar char=""/>
              <a:tabLst>
                <a:tab pos="233680" algn="l"/>
                <a:tab pos="411480" algn="l"/>
              </a:tabLst>
            </a:pPr>
            <a:r>
              <a:rPr lang="ar-SA" sz="1800" b="1"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الهياكل الأخلاقية </a:t>
            </a:r>
            <a:endParaRPr lang="en-GB" sz="18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endParaRPr>
          </a:p>
          <a:p>
            <a:pPr algn="justLow" rtl="1">
              <a:lnSpc>
                <a:spcPct val="107000"/>
              </a:lnSpc>
              <a:spcAft>
                <a:spcPts val="800"/>
              </a:spcAft>
            </a:pPr>
            <a:r>
              <a:rPr lang="ar-SA" sz="1800" b="1"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	و</a:t>
            </a:r>
            <a:r>
              <a:rPr lang="ar-SA" sz="1800"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تتمثل بالأنظمة المختلفة ، والمواقف أو الافتراضات ، والبرامج التي تتعهد المنظمة بتطبيق السلوك الأخلاقي من خلالها . وتتضمن هذه الهياكل مجموعة من الفقرات التنظيمية المتمثلة بالآتي : </a:t>
            </a:r>
            <a:endParaRPr lang="en-GB" sz="18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endParaRPr>
          </a:p>
          <a:p>
            <a:pPr marL="233680" indent="-233680" algn="justLow" rtl="1">
              <a:lnSpc>
                <a:spcPct val="107000"/>
              </a:lnSpc>
              <a:spcAft>
                <a:spcPts val="800"/>
              </a:spcAft>
            </a:pPr>
            <a:r>
              <a:rPr lang="ar-SA" sz="1800" b="1"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آ.  اللجان الأخلاقية </a:t>
            </a:r>
            <a:r>
              <a:rPr lang="ar-SA" sz="1800"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 وهي عبارة عن مجموعة من مدراء الأقسام المعنيين بتفحص الأخلاقيات في المنظمة ، ومن المهام الرئيسة لهذه اللجان أنها تقوم بتحديد الأحكام الملائمة للتساؤلات التي تثار حول الموضوعات الأخلاقية في المنظمة ، كما تقوم هذه اللجان بتقدير مسؤولية المخالفات المرتكبة ومسؤولية الجهة المُحاسبة عنها ، ويعدّ وجود هذه اللجان ضرورياً لاسيما للمنظمات التي ترغب بإجراء التعديل الفوري لسلوكيات الأفراد فيها. </a:t>
            </a:r>
            <a:endParaRPr lang="en-GB" sz="18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endParaRPr>
          </a:p>
          <a:p>
            <a:pPr indent="457200" algn="justLow" rtl="1">
              <a:lnSpc>
                <a:spcPct val="107000"/>
              </a:lnSpc>
              <a:spcAft>
                <a:spcPts val="800"/>
              </a:spcAft>
            </a:pPr>
            <a:r>
              <a:rPr lang="ar-SA" sz="1800"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وفي هذا المجال يشير البعض إلى أن تحديد الرموز الأخلاقية لا يعدّ مسألة كافية ، لذلك يصار إلى تشكيل اللجان الأخلاقية في المنظمات والتي تتضمن في عضويتها موجهين داخليين وخارجيين ، وتهدف هذه اللجان إلى ما يعرف بمأسسة السلوك الأخلاقي في المنظمة، وتشمل الوظائف الأساسية لهذه اللجان ما يأتي : </a:t>
            </a:r>
            <a:endParaRPr lang="en-GB" sz="18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endParaRPr>
          </a:p>
          <a:p>
            <a:endParaRPr lang="ar-EG" sz="2400" b="0" i="0" dirty="0">
              <a:solidFill>
                <a:schemeClr val="tx1"/>
              </a:solidFill>
              <a:effectLst/>
              <a:latin typeface="Cairo"/>
              <a:cs typeface="+mj-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Segoe UI" panose="020B0502040204020203" pitchFamily="34" charset="0"/>
              </a:rPr>
              <a:t>7</a:t>
            </a:r>
            <a:endParaRPr lang="en-US" sz="6000" dirty="0">
              <a:ea typeface="Roboto Light" panose="02000000000000000000" pitchFamily="2" charset="0"/>
            </a:endParaRPr>
          </a:p>
        </p:txBody>
      </p:sp>
      <p:sp>
        <p:nvSpPr>
          <p:cNvPr id="48" name="TextBox 47"/>
          <p:cNvSpPr txBox="1"/>
          <p:nvPr/>
        </p:nvSpPr>
        <p:spPr>
          <a:xfrm>
            <a:off x="889000" y="1882478"/>
            <a:ext cx="10453255" cy="375552"/>
          </a:xfrm>
          <a:prstGeom prst="rect">
            <a:avLst/>
          </a:prstGeom>
          <a:noFill/>
        </p:spPr>
        <p:txBody>
          <a:bodyPr wrap="square" rtlCol="0">
            <a:spAutoFit/>
          </a:bodyPr>
          <a:lstStyle/>
          <a:p>
            <a:pPr algn="just" rtl="1">
              <a:lnSpc>
                <a:spcPct val="107000"/>
              </a:lnSpc>
              <a:spcAft>
                <a:spcPts val="750"/>
              </a:spcAft>
            </a:pPr>
            <a:endParaRPr lang="en-GB" sz="1800" kern="100" dirty="0">
              <a:effectLst/>
              <a:latin typeface="Calibri" panose="020F0502020204030204"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889000" y="563158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Segoe UI" panose="020B0502040204020203"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Segoe UI" panose="020B0502040204020203"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211896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Segoe UI" panose="020B0502040204020203" pitchFamily="34" charset="0"/>
              </a:rPr>
              <a:t>7</a:t>
            </a:r>
            <a:endParaRPr lang="en-US" sz="6000" dirty="0">
              <a:ea typeface="Roboto Light" panose="02000000000000000000" pitchFamily="2" charset="0"/>
            </a:endParaRPr>
          </a:p>
        </p:txBody>
      </p:sp>
      <p:sp>
        <p:nvSpPr>
          <p:cNvPr id="48" name="TextBox 47"/>
          <p:cNvSpPr txBox="1"/>
          <p:nvPr/>
        </p:nvSpPr>
        <p:spPr>
          <a:xfrm>
            <a:off x="849747" y="2235200"/>
            <a:ext cx="9772071" cy="3516732"/>
          </a:xfrm>
          <a:prstGeom prst="rect">
            <a:avLst/>
          </a:prstGeom>
          <a:noFill/>
        </p:spPr>
        <p:txBody>
          <a:bodyPr wrap="square" rtlCol="0">
            <a:spAutoFit/>
          </a:bodyPr>
          <a:lstStyle/>
          <a:p>
            <a:pPr marL="342900" lvl="0" indent="-342900" algn="justLow" rtl="1">
              <a:lnSpc>
                <a:spcPct val="107000"/>
              </a:lnSpc>
              <a:spcAft>
                <a:spcPts val="800"/>
              </a:spcAft>
              <a:buFont typeface="+mj-lt"/>
              <a:buAutoNum type="arabicPeriod"/>
              <a:tabLst>
                <a:tab pos="228600" algn="l"/>
              </a:tabLst>
            </a:pPr>
            <a:r>
              <a:rPr lang="ar-SA" sz="1800" kern="0" dirty="0">
                <a:effectLst/>
                <a:latin typeface="Segoe UI" panose="020B0502040204020203" pitchFamily="34" charset="0"/>
                <a:ea typeface="Times New Roman" panose="02020603050405020304" pitchFamily="18" charset="0"/>
                <a:cs typeface="Segoe UI" panose="020B0502040204020203" pitchFamily="34" charset="0"/>
              </a:rPr>
              <a:t>تنظيم اللقاءات لأغراض مناقشة الموضوعات الأخلاقية . </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justLow" rtl="1">
              <a:lnSpc>
                <a:spcPct val="107000"/>
              </a:lnSpc>
              <a:spcAft>
                <a:spcPts val="800"/>
              </a:spcAft>
              <a:buFont typeface="+mj-lt"/>
              <a:buAutoNum type="arabicPeriod"/>
              <a:tabLst>
                <a:tab pos="228600" algn="l"/>
              </a:tabLst>
            </a:pPr>
            <a:r>
              <a:rPr lang="ar-SA" sz="1800" kern="0" dirty="0">
                <a:effectLst/>
                <a:latin typeface="Segoe UI" panose="020B0502040204020203" pitchFamily="34" charset="0"/>
                <a:ea typeface="Times New Roman" panose="02020603050405020304" pitchFamily="18" charset="0"/>
                <a:cs typeface="Segoe UI" panose="020B0502040204020203" pitchFamily="34" charset="0"/>
              </a:rPr>
              <a:t>التعامل مع المساحات الرمادية اللون التي تشهد تجاوزاً على المعايير الأخلاقية . </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justLow" rtl="1">
              <a:lnSpc>
                <a:spcPct val="107000"/>
              </a:lnSpc>
              <a:spcAft>
                <a:spcPts val="800"/>
              </a:spcAft>
              <a:buFont typeface="+mj-lt"/>
              <a:buAutoNum type="arabicPeriod"/>
              <a:tabLst>
                <a:tab pos="228600" algn="l"/>
              </a:tabLst>
            </a:pPr>
            <a:r>
              <a:rPr lang="ar-SA" sz="1800" kern="0" dirty="0">
                <a:effectLst/>
                <a:latin typeface="Segoe UI" panose="020B0502040204020203" pitchFamily="34" charset="0"/>
                <a:ea typeface="Times New Roman" panose="02020603050405020304" pitchFamily="18" charset="0"/>
                <a:cs typeface="Segoe UI" panose="020B0502040204020203" pitchFamily="34" charset="0"/>
              </a:rPr>
              <a:t>إبلاغ الرموز الأخلاقية لكل فرد من أفراد المنظمة . </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justLow" rtl="1">
              <a:lnSpc>
                <a:spcPct val="107000"/>
              </a:lnSpc>
              <a:spcAft>
                <a:spcPts val="800"/>
              </a:spcAft>
              <a:buFont typeface="+mj-lt"/>
              <a:buAutoNum type="arabicPeriod"/>
              <a:tabLst>
                <a:tab pos="228600" algn="l"/>
              </a:tabLst>
            </a:pPr>
            <a:r>
              <a:rPr lang="ar-SA" sz="1800" kern="0" dirty="0">
                <a:effectLst/>
                <a:latin typeface="Segoe UI" panose="020B0502040204020203" pitchFamily="34" charset="0"/>
                <a:ea typeface="Times New Roman" panose="02020603050405020304" pitchFamily="18" charset="0"/>
                <a:cs typeface="Segoe UI" panose="020B0502040204020203" pitchFamily="34" charset="0"/>
              </a:rPr>
              <a:t>تأشير الانتهاكات المحتملة للرموز الأخلاقية في المنظمة . </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justLow" rtl="1">
              <a:lnSpc>
                <a:spcPct val="107000"/>
              </a:lnSpc>
              <a:spcAft>
                <a:spcPts val="800"/>
              </a:spcAft>
              <a:buFont typeface="+mj-lt"/>
              <a:buAutoNum type="arabicPeriod"/>
              <a:tabLst>
                <a:tab pos="228600" algn="l"/>
              </a:tabLst>
            </a:pPr>
            <a:r>
              <a:rPr lang="ar-SA" sz="1800" kern="0" dirty="0">
                <a:effectLst/>
                <a:latin typeface="Segoe UI" panose="020B0502040204020203" pitchFamily="34" charset="0"/>
                <a:ea typeface="Times New Roman" panose="02020603050405020304" pitchFamily="18" charset="0"/>
                <a:cs typeface="Segoe UI" panose="020B0502040204020203" pitchFamily="34" charset="0"/>
              </a:rPr>
              <a:t>تقوية الرموز الأخلاقية أو وضعها موضع التنفيذ . </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justLow" rtl="1">
              <a:lnSpc>
                <a:spcPct val="107000"/>
              </a:lnSpc>
              <a:spcAft>
                <a:spcPts val="800"/>
              </a:spcAft>
              <a:buFont typeface="+mj-lt"/>
              <a:buAutoNum type="arabicPeriod"/>
              <a:tabLst>
                <a:tab pos="228600" algn="l"/>
              </a:tabLst>
            </a:pPr>
            <a:r>
              <a:rPr lang="ar-SA" sz="1800" kern="0" dirty="0">
                <a:effectLst/>
                <a:latin typeface="Segoe UI" panose="020B0502040204020203" pitchFamily="34" charset="0"/>
                <a:ea typeface="Times New Roman" panose="02020603050405020304" pitchFamily="18" charset="0"/>
                <a:cs typeface="Segoe UI" panose="020B0502040204020203" pitchFamily="34" charset="0"/>
              </a:rPr>
              <a:t>مكافأة السلوك الأخلاقي ومعاقبة الانتهاكات الأخلاقية الحاصلة . </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justLow" rtl="1">
              <a:lnSpc>
                <a:spcPct val="107000"/>
              </a:lnSpc>
              <a:spcAft>
                <a:spcPts val="800"/>
              </a:spcAft>
              <a:buFont typeface="+mj-lt"/>
              <a:buAutoNum type="arabicPeriod"/>
              <a:tabLst>
                <a:tab pos="228600" algn="l"/>
              </a:tabLst>
            </a:pPr>
            <a:r>
              <a:rPr lang="ar-SA" sz="1800" kern="0" dirty="0">
                <a:effectLst/>
                <a:latin typeface="Segoe UI" panose="020B0502040204020203" pitchFamily="34" charset="0"/>
                <a:ea typeface="Times New Roman" panose="02020603050405020304" pitchFamily="18" charset="0"/>
                <a:cs typeface="Segoe UI" panose="020B0502040204020203" pitchFamily="34" charset="0"/>
              </a:rPr>
              <a:t>مراجعة وتحديث الرموز الأخلاقية . </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justLow" rtl="1">
              <a:lnSpc>
                <a:spcPct val="107000"/>
              </a:lnSpc>
              <a:spcAft>
                <a:spcPts val="800"/>
              </a:spcAft>
              <a:buFont typeface="+mj-lt"/>
              <a:buAutoNum type="arabicPeriod"/>
              <a:tabLst>
                <a:tab pos="228600" algn="l"/>
              </a:tabLst>
            </a:pPr>
            <a:r>
              <a:rPr lang="ar-SA" sz="1800" kern="0" dirty="0">
                <a:effectLst/>
                <a:latin typeface="Segoe UI" panose="020B0502040204020203" pitchFamily="34" charset="0"/>
                <a:ea typeface="Times New Roman" panose="02020603050405020304" pitchFamily="18" charset="0"/>
                <a:cs typeface="Segoe UI" panose="020B0502040204020203" pitchFamily="34" charset="0"/>
              </a:rPr>
              <a:t>كتابة التقرير عن توصيات اللجنة وتقديمه إلى الإدارة العليا . </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a:p>
            <a:pPr algn="r"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Segoe UI" panose="020B0502040204020203"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Segoe UI" panose="020B0502040204020203"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43542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8" y="1648930"/>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Segoe UI" panose="020B0502040204020203" pitchFamily="34" charset="0"/>
              </a:rPr>
              <a:t>7</a:t>
            </a:r>
            <a:endParaRPr lang="en-US" sz="6000" dirty="0">
              <a:ea typeface="Roboto Light" panose="02000000000000000000" pitchFamily="2" charset="0"/>
            </a:endParaRPr>
          </a:p>
        </p:txBody>
      </p:sp>
      <p:sp>
        <p:nvSpPr>
          <p:cNvPr id="48" name="TextBox 47"/>
          <p:cNvSpPr txBox="1"/>
          <p:nvPr/>
        </p:nvSpPr>
        <p:spPr>
          <a:xfrm>
            <a:off x="889001" y="1674544"/>
            <a:ext cx="10360691" cy="2984278"/>
          </a:xfrm>
          <a:prstGeom prst="rect">
            <a:avLst/>
          </a:prstGeom>
          <a:noFill/>
        </p:spPr>
        <p:txBody>
          <a:bodyPr wrap="square" rtlCol="0">
            <a:spAutoFit/>
          </a:bodyPr>
          <a:lstStyle/>
          <a:p>
            <a:pPr algn="just">
              <a:lnSpc>
                <a:spcPct val="107000"/>
              </a:lnSpc>
              <a:spcAft>
                <a:spcPts val="800"/>
              </a:spcAft>
            </a:pPr>
            <a:r>
              <a:rPr lang="ar-SA" sz="1800" b="1"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en-GB" sz="1800" kern="100" dirty="0">
                <a:effectLst/>
                <a:latin typeface="Simplified Arabic" panose="02020603050405020304" pitchFamily="18" charset="-78"/>
                <a:ea typeface="Times New Roman" panose="02020603050405020304" pitchFamily="18" charset="0"/>
                <a:cs typeface="Segoe UI" panose="020B0502040204020203" pitchFamily="34" charset="0"/>
              </a:rPr>
              <a:t> </a:t>
            </a:r>
            <a:endParaRPr lang="en-GB" sz="1800" kern="100" dirty="0">
              <a:effectLst/>
              <a:latin typeface="Calibri" panose="020F0502020204030204" pitchFamily="34" charset="0"/>
              <a:ea typeface="Calibri" panose="020F0502020204030204" pitchFamily="34" charset="0"/>
              <a:cs typeface="Segoe UI" panose="020B0502040204020203" pitchFamily="34" charset="0"/>
            </a:endParaRPr>
          </a:p>
          <a:p>
            <a:pPr marL="273685" indent="-273685" algn="justLow" rtl="1">
              <a:lnSpc>
                <a:spcPct val="150000"/>
              </a:lnSpc>
              <a:spcAft>
                <a:spcPts val="800"/>
              </a:spcAft>
            </a:pPr>
            <a:r>
              <a:rPr lang="ar-SA" b="1" kern="0" dirty="0">
                <a:latin typeface="Segoe UI" panose="020B0502040204020203" pitchFamily="34" charset="0"/>
                <a:cs typeface="Segoe UI" panose="020B0502040204020203" pitchFamily="34" charset="0"/>
              </a:rPr>
              <a:t>ب</a:t>
            </a:r>
            <a:r>
              <a:rPr lang="ar-SA" sz="1800" b="1" kern="0" dirty="0">
                <a:effectLst/>
                <a:latin typeface="Segoe UI" panose="020B0502040204020203" pitchFamily="34" charset="0"/>
                <a:ea typeface="Times New Roman" panose="02020603050405020304" pitchFamily="18" charset="0"/>
                <a:cs typeface="Segoe UI" panose="020B0502040204020203" pitchFamily="34" charset="0"/>
              </a:rPr>
              <a:t>. المكاتب الأخلاقية </a:t>
            </a:r>
            <a:r>
              <a:rPr lang="ar-SA" sz="1800" kern="0" dirty="0">
                <a:effectLst/>
                <a:latin typeface="Segoe UI" panose="020B0502040204020203" pitchFamily="34" charset="0"/>
                <a:ea typeface="Times New Roman" panose="02020603050405020304" pitchFamily="18" charset="0"/>
                <a:cs typeface="Segoe UI" panose="020B0502040204020203" pitchFamily="34" charset="0"/>
              </a:rPr>
              <a:t>: وهو إجراء تقوم به بعض المنظمات ويتمثل بتخصيص مكاتب أخلاقية في إطار الهيكل التنظيمي ومستوياته وتخصيص كوادر تعمل بوقت كامل في هذه المكاتب ، وتتلخص مهمة هذه المكاتب في التأكد من مدى تكامل المعايير الأخلاقية مع عمليات المنظمة المختلفة. ويرأس المكتب رئيس مكتب الأخلاق ليتابع عمليات الفحص والإشراف على الأبعاد الأخلاقية وحالات الإذعان للقوانين والتعليمات والتي تتضمن إقامة معايير الاتصالات الشفافة ، وإجراء التدريبات الأخلاقية التي تتعامل مع التوقعات أو المشكلات ومن ثمّ تقديم النصح للإدارة العليا في آلية التعامل مع المشكلات الأخلاقية عند اتخاذ القرارات</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Segoe UI" panose="020B0502040204020203"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Segoe UI" panose="020B0502040204020203"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907989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40266"/>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Segoe UI" panose="020B0502040204020203" pitchFamily="34" charset="0"/>
              </a:rPr>
              <a:t>7</a:t>
            </a:r>
            <a:endParaRPr lang="en-US" sz="6000" dirty="0">
              <a:ea typeface="Roboto Light" panose="02000000000000000000" pitchFamily="2" charset="0"/>
            </a:endParaRPr>
          </a:p>
        </p:txBody>
      </p:sp>
      <p:sp>
        <p:nvSpPr>
          <p:cNvPr id="48" name="TextBox 47"/>
          <p:cNvSpPr txBox="1"/>
          <p:nvPr/>
        </p:nvSpPr>
        <p:spPr>
          <a:xfrm>
            <a:off x="757184" y="2050176"/>
            <a:ext cx="10585070" cy="3356560"/>
          </a:xfrm>
          <a:prstGeom prst="rect">
            <a:avLst/>
          </a:prstGeom>
          <a:noFill/>
        </p:spPr>
        <p:txBody>
          <a:bodyPr wrap="square" rtlCol="0">
            <a:spAutoFit/>
          </a:bodyPr>
          <a:lstStyle/>
          <a:p>
            <a:pPr marL="233680" indent="-233680" algn="justLow" rtl="1">
              <a:lnSpc>
                <a:spcPct val="107000"/>
              </a:lnSpc>
              <a:spcAft>
                <a:spcPts val="800"/>
              </a:spcAft>
            </a:pPr>
            <a:r>
              <a:rPr lang="ar-SA" sz="1600" b="1" kern="0" dirty="0">
                <a:effectLst/>
                <a:latin typeface="Segoe UI" panose="020B0502040204020203" pitchFamily="34" charset="0"/>
                <a:ea typeface="Times New Roman" panose="02020603050405020304" pitchFamily="18" charset="0"/>
                <a:cs typeface="Segoe UI" panose="020B0502040204020203" pitchFamily="34" charset="0"/>
              </a:rPr>
              <a:t>جـ. التدريب الأخلاقي </a:t>
            </a: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 إذ تساعد برامج التدريب الأخلاقي القوية والمتماسكة العاملين في التعامل مع التساؤلات الأخلاقية وترجمة القيم المعلنة في الرموز الأخلاقية في سلوكياتهم اليومية. وفي هذا المجال تؤكد المنظمات على ضرورة مرور أفرادها العاملين في ساعة من ساعات التدريب الأخلاقي في السنة على الأقل ويتأتى ذلك أصلاً من الدور التأثيري الذي تحققه تلك الساعات التدريبية في تعريف العاملين</a:t>
            </a:r>
            <a:r>
              <a:rPr lang="ar-EG" sz="1600" kern="0" dirty="0">
                <a:effectLst/>
                <a:latin typeface="Segoe UI" panose="020B0502040204020203" pitchFamily="34" charset="0"/>
                <a:ea typeface="Times New Roman" panose="02020603050405020304" pitchFamily="18" charset="0"/>
                <a:cs typeface="Segoe UI" panose="020B0502040204020203" pitchFamily="34" charset="0"/>
              </a:rPr>
              <a:t> </a:t>
            </a: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 </a:t>
            </a:r>
            <a:br>
              <a:rPr lang="ar-SA" sz="1600" kern="0" dirty="0">
                <a:effectLst/>
                <a:latin typeface="Segoe UI" panose="020B0502040204020203" pitchFamily="34" charset="0"/>
                <a:ea typeface="Times New Roman" panose="02020603050405020304" pitchFamily="18" charset="0"/>
                <a:cs typeface="Segoe UI" panose="020B0502040204020203" pitchFamily="34" charset="0"/>
              </a:rPr>
            </a:b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بالرموز الأخلاقية بصيغة مكتوبة ، فضلاً عن دورها في صياغة الحلول للمشكلات الأخلاقية التي تطرح أثناء المناقشات المستفيضة لها ، ومن شأن ساعات التدريب الأخلاقي كذلك أن ترشد الأفراد العاملين إلى الكيفية التي يتمكنون من خلالها من وضع الحلول الممكنة لحالات الصراع الناشئة بين القيم</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indent="457200" algn="justLow" rtl="1">
              <a:lnSpc>
                <a:spcPct val="107000"/>
              </a:lnSpc>
              <a:spcAft>
                <a:spcPts val="800"/>
              </a:spcAft>
            </a:pP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ولكي تصبح عملية التدريب الأخلاقي مفيدة ، لا بد من التأكيد على ضرورة تحديد الاحتياجات التدريبية الأخلاقية بشكلٍ يتلاءم ويرتبط بالمضامين المحلية في البلد الذي يتم فيه التدريب الأخلاقي </a:t>
            </a:r>
            <a:r>
              <a:rPr lang="en-US" sz="1600" kern="0" dirty="0">
                <a:effectLst/>
                <a:latin typeface="Segoe UI" panose="020B0502040204020203" pitchFamily="34" charset="0"/>
                <a:ea typeface="Times New Roman" panose="02020603050405020304" pitchFamily="18" charset="0"/>
                <a:cs typeface="Segoe UI" panose="020B0502040204020203" pitchFamily="34" charset="0"/>
              </a:rPr>
              <a:t>–</a:t>
            </a: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 في حالات المنظمات العالمية - ، مع التأكيد على ضرورة تطوير البرامج التدريبية بشكل يتناسب مع البلد أو الإقليم بالتعاون مع المكاتب المركزية التابعة للمنظمة ، ويتطلب الوصول إلى فاعلية البرامج التدريبية الأخلاقية الاستعانة بالخبراء المحليين (لحالات التدريب الداخلي) والخبرات التدريبية الأخلاقية الخارجية المتاحة في أي مكان في العالم.  </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Segoe UI" panose="020B0502040204020203"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Segoe UI" panose="020B0502040204020203"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429364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Segoe UI" panose="020B0502040204020203" pitchFamily="34" charset="0"/>
              </a:rPr>
              <a:t>7</a:t>
            </a:r>
            <a:endParaRPr lang="en-US" sz="6000" dirty="0">
              <a:ea typeface="Roboto Light" panose="02000000000000000000" pitchFamily="2" charset="0"/>
            </a:endParaRPr>
          </a:p>
        </p:txBody>
      </p:sp>
      <p:sp>
        <p:nvSpPr>
          <p:cNvPr id="48" name="TextBox 47"/>
          <p:cNvSpPr txBox="1"/>
          <p:nvPr/>
        </p:nvSpPr>
        <p:spPr>
          <a:xfrm>
            <a:off x="689638" y="2355272"/>
            <a:ext cx="10486362" cy="2213748"/>
          </a:xfrm>
          <a:prstGeom prst="rect">
            <a:avLst/>
          </a:prstGeom>
          <a:noFill/>
        </p:spPr>
        <p:txBody>
          <a:bodyPr wrap="square" rtlCol="0">
            <a:spAutoFit/>
          </a:bodyPr>
          <a:lstStyle/>
          <a:p>
            <a:pPr marL="342900" lvl="0" indent="-342900" algn="justLow" rtl="1">
              <a:lnSpc>
                <a:spcPct val="107000"/>
              </a:lnSpc>
              <a:spcAft>
                <a:spcPts val="800"/>
              </a:spcAft>
              <a:buFont typeface="+mj-cs"/>
              <a:buAutoNum type="arabic1Minus" startAt="8"/>
              <a:tabLst>
                <a:tab pos="233680" algn="l"/>
                <a:tab pos="320040" algn="l"/>
              </a:tabLst>
            </a:pPr>
            <a:r>
              <a:rPr lang="ar-SA" sz="1800" kern="0" dirty="0">
                <a:effectLst/>
                <a:latin typeface="Segoe UI" panose="020B0502040204020203" pitchFamily="34" charset="0"/>
                <a:ea typeface="Times New Roman" panose="02020603050405020304" pitchFamily="18" charset="0"/>
                <a:cs typeface="Segoe UI" panose="020B0502040204020203" pitchFamily="34" charset="0"/>
              </a:rPr>
              <a:t>آليات الإبلاغ : </a:t>
            </a: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وهي الوسيلة التي يمكن من خلالها حمل الأفراد للإفصاح عن كل الممارسات غير القانونية وغير الأخلاقية وغير المنطقية في تصرفاتهم وسلوكياتهم. وفي هذه الحالة يؤكد البعض على أن المنظمة ستعاني من حالة عدم الثقة بالرموز السلوكية وبالهياكل الأخلاقية فيها للحد من تلك السلوكيات غير المرغوبة. وفي إطار اعتماد آليات الإبلاغ يتوجب على المنظمة تحديد الأفراد الذين يكشفون الجوانب غير القانونية الخطرة والأنشطة غير الأخلاقية وتقوم بإخضاعهم لآليات الإبلاغ التي ينتج عنها تقارير الإبلاغ لتحديد الأعمال والتصرفات الخاطئة وعرضها أمام الجهات الخارجية ومنها الوكالات المهتمة ،ومجالس النواب والمحررين الصحفيين . وبموجب ذلك لجأت العديد من المنظمات إلى إنشاء برامج مبتكرة وافتتاح خطوط ساخنة موثوق بها لتشجع وتدعم عمليات الإبلاغ داخل المنظمة لتكون المنظمة بذلك قد سعت إلى تحديد العوامل الوقائية ضد التصرفات غير الأخلاقية. </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Segoe UI" panose="020B0502040204020203"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Segoe UI" panose="020B0502040204020203"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558956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Segoe UI" panose="020B0502040204020203" pitchFamily="34" charset="0"/>
              </a:rPr>
              <a:t>7</a:t>
            </a:r>
            <a:endParaRPr lang="en-US" sz="6000" dirty="0">
              <a:ea typeface="Roboto Light" panose="02000000000000000000" pitchFamily="2" charset="0"/>
            </a:endParaRPr>
          </a:p>
        </p:txBody>
      </p:sp>
      <p:sp>
        <p:nvSpPr>
          <p:cNvPr id="48" name="TextBox 47"/>
          <p:cNvSpPr txBox="1"/>
          <p:nvPr/>
        </p:nvSpPr>
        <p:spPr>
          <a:xfrm>
            <a:off x="924034" y="1995055"/>
            <a:ext cx="10325658" cy="3620030"/>
          </a:xfrm>
          <a:prstGeom prst="rect">
            <a:avLst/>
          </a:prstGeom>
          <a:noFill/>
        </p:spPr>
        <p:txBody>
          <a:bodyPr wrap="square" rtlCol="0">
            <a:spAutoFit/>
          </a:bodyPr>
          <a:lstStyle/>
          <a:p>
            <a:pPr algn="justLow" rtl="1">
              <a:lnSpc>
                <a:spcPct val="107000"/>
              </a:lnSpc>
              <a:spcAft>
                <a:spcPts val="800"/>
              </a:spcAft>
            </a:pP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وفي عصر الإنترنت يصبح للأمر أبعاداً أخرى ، فشبكة الإنترنت لا تعدّ مرفأً دقيقاً ومضبوطاً لأخلاقيات الأعمال الجيدة ، فهي مكان غير خاضع للقانون تتم فيه الكثير من العمليات المجردة من المبادئ الأخلاقية ، ووجود حالات سوء الاستعمال لمضامين المناخ الأخلاقي مثل الاستقامة والآداب واللياقة السليمة . الأمر الذي تطرقت إليه بعض الدراسات فأشارت بصراحة إلى عدم أهمية الموضوعات القانونية بعامة والأخلاقية بخاصة في إطار شبكة الإنترنت وسوغت ذلك بفقدان حالة التقييس في تكنولوجيا الإنترنت . </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algn="justLow" rtl="1">
              <a:lnSpc>
                <a:spcPct val="107000"/>
              </a:lnSpc>
              <a:spcAft>
                <a:spcPts val="800"/>
              </a:spcAft>
            </a:pP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	لقد أفرز عصر الإنترنت فوائد وتحديات أخلاقية لمنظمات الأعمال ، فهو وفرّ إمكانية السرعة في الحركة بعد أن أتاح للمدراء والعاملين معلومات مرتدة تمكنهم من اختصار الزمن في عمليات الاتصال والاستجابة لطلبات الزبائن ، وهذا ما أدركه بعض المدراء وبموجبه فكروا باستبدال نماذج أو موديلات الاستقامة التقليدية بأخرى جديدة تمكنهم من الإيفاء بالوعود الأخلاقية ، فاستعداد المنظمة لتحمل الكلف العالية مقابل الحصول على مواد أولية تمكنها من إنتاج منتجات بمواصفات مقبولة يستحقها الزبائن مسألة مهمة في هذا الاتجاه . فضلاً عما أتاحته شبكة الإنترنت في بيئة العمل من موضوعات أخلاقية جديدة للمدراء والخيارات المتاحة في هذا المجال متعددة ومنها استبدال الاتصالات ، والأعمال الافتراضية ، والساعات المرنة ، وسياسات الباب المفتوح ، كما أتاحت تكنولوجيا المعلومات الجديدة الأدوات اللازمة للاحتفاظ بوسائل الكبح الملائمة للعاملين في حالات سوء الاستخدام أو الخروج عن المرونة الممنوحة .</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Segoe UI" panose="020B0502040204020203"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Segoe UI" panose="020B0502040204020203"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656057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Segoe UI" panose="020B0502040204020203" pitchFamily="34" charset="0"/>
              </a:rPr>
              <a:t>7</a:t>
            </a:r>
            <a:endParaRPr lang="en-US" sz="6000" dirty="0">
              <a:ea typeface="Roboto Light" panose="02000000000000000000" pitchFamily="2" charset="0"/>
            </a:endParaRPr>
          </a:p>
        </p:txBody>
      </p:sp>
      <p:sp>
        <p:nvSpPr>
          <p:cNvPr id="48" name="TextBox 47"/>
          <p:cNvSpPr txBox="1"/>
          <p:nvPr/>
        </p:nvSpPr>
        <p:spPr>
          <a:xfrm>
            <a:off x="1089890" y="2101395"/>
            <a:ext cx="9993746" cy="3486211"/>
          </a:xfrm>
          <a:prstGeom prst="rect">
            <a:avLst/>
          </a:prstGeom>
          <a:noFill/>
        </p:spPr>
        <p:txBody>
          <a:bodyPr wrap="square" rtlCol="0">
            <a:spAutoFit/>
          </a:bodyPr>
          <a:lstStyle/>
          <a:p>
            <a:pPr indent="457200" algn="justLow" rtl="1">
              <a:lnSpc>
                <a:spcPct val="107000"/>
              </a:lnSpc>
              <a:spcAft>
                <a:spcPts val="800"/>
              </a:spcAft>
            </a:pP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ولأجل تقليص الآثار السلبية لحالات قرصنة المعلومات في إطار شبكة الإنترنت أضحت كل أنواع المنظمات التي تهدف إلى الربح والتي لا تهدف إليه أمام تحدي جديد فرض عليها إنفاق الكثير من الأموال والجهد والأوقات لتقلص من حالات القرصنة الواقعة على المعلومات التي تتعلق بمجالات أو مقومات بقائها ، وتتمثل تلك التصرفات بالآتي : </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justLow" rtl="1">
              <a:lnSpc>
                <a:spcPct val="107000"/>
              </a:lnSpc>
              <a:spcAft>
                <a:spcPts val="800"/>
              </a:spcAft>
              <a:buFont typeface="+mj-lt"/>
              <a:buAutoNum type="arabicPeriod"/>
              <a:tabLst>
                <a:tab pos="228600" algn="l"/>
              </a:tabLst>
            </a:pP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تقليل درجة الوضوح في أسماء مواقع المنظمات ، إذ نجد أن تلك الأسماء أقل وضوحاً في إطار الشبكة مما هي عليه في الحالة الاعتيادية . </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justLow" rtl="1">
              <a:lnSpc>
                <a:spcPct val="107000"/>
              </a:lnSpc>
              <a:spcAft>
                <a:spcPts val="800"/>
              </a:spcAft>
              <a:buFont typeface="+mj-lt"/>
              <a:buAutoNum type="arabicPeriod"/>
              <a:tabLst>
                <a:tab pos="228600" algn="l"/>
              </a:tabLst>
            </a:pP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التعاون مع منظمات أخرى من أجل تطوير البرامج الأخلاقية الممكنة الاستخدام في إطار شبكة الإنترنت . </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justLow" rtl="1">
              <a:lnSpc>
                <a:spcPct val="107000"/>
              </a:lnSpc>
              <a:spcAft>
                <a:spcPts val="800"/>
              </a:spcAft>
              <a:buFont typeface="+mj-lt"/>
              <a:buAutoNum type="arabicPeriod"/>
              <a:tabLst>
                <a:tab pos="228600" algn="l"/>
              </a:tabLst>
            </a:pP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إقامة الرموز الأخلاقية المنسجمة مع العمل في إطار شبكة الإنترنت ، وزيادة عدد المواقع التي تحمل مثل هذه الرموز الأخلاقية . </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justLow" rtl="1">
              <a:lnSpc>
                <a:spcPct val="107000"/>
              </a:lnSpc>
              <a:spcAft>
                <a:spcPts val="800"/>
              </a:spcAft>
              <a:buFont typeface="+mj-lt"/>
              <a:buAutoNum type="arabicPeriod"/>
              <a:tabLst>
                <a:tab pos="228600" algn="l"/>
              </a:tabLst>
            </a:pP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تبني أو الاستفادة من اللمحات الأولية عن أخلاقيات الأعمال من وجهة النظر الإسلامية على اعتبار أن قواعد التدريب الإسلامي يمكن أن تقود إلى انتقاله بعيدة عن ما يدور في  مواقع أخلاقيات الأعمال في إطار شبكة الإنترنت . </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algn="just"/>
            <a:r>
              <a:rPr lang="ar-EG" sz="1600" kern="0" dirty="0">
                <a:effectLst/>
                <a:latin typeface="Segoe UI" panose="020B0502040204020203" pitchFamily="34" charset="0"/>
                <a:ea typeface="Times New Roman" panose="02020603050405020304" pitchFamily="18" charset="0"/>
                <a:cs typeface="Segoe UI" panose="020B0502040204020203" pitchFamily="34" charset="0"/>
              </a:rPr>
              <a:t>                                                                          </a:t>
            </a: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 </a:t>
            </a:r>
            <a:endParaRPr lang="ar-EG" sz="1600" b="0" i="0" dirty="0">
              <a:solidFill>
                <a:srgbClr val="000000"/>
              </a:solidFill>
              <a:effectLst/>
              <a:latin typeface="Segoe UI" panose="020B0502040204020203"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Segoe UI" panose="020B0502040204020203"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Segoe UI" panose="020B0502040204020203"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711354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00167"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Segoe UI" panose="020B0502040204020203" pitchFamily="34" charset="0"/>
              </a:rPr>
              <a:t>7</a:t>
            </a:r>
            <a:endParaRPr lang="en-US" sz="6000" dirty="0">
              <a:ea typeface="Roboto Light" panose="02000000000000000000" pitchFamily="2" charset="0"/>
            </a:endParaRPr>
          </a:p>
        </p:txBody>
      </p:sp>
      <p:sp>
        <p:nvSpPr>
          <p:cNvPr id="48" name="TextBox 47"/>
          <p:cNvSpPr txBox="1"/>
          <p:nvPr/>
        </p:nvSpPr>
        <p:spPr>
          <a:xfrm>
            <a:off x="849746" y="2084454"/>
            <a:ext cx="10399946" cy="822854"/>
          </a:xfrm>
          <a:prstGeom prst="rect">
            <a:avLst/>
          </a:prstGeom>
          <a:noFill/>
        </p:spPr>
        <p:txBody>
          <a:bodyPr wrap="square" rtlCol="0">
            <a:spAutoFit/>
          </a:bodyPr>
          <a:lstStyle/>
          <a:p>
            <a:pPr algn="just" rtl="1">
              <a:lnSpc>
                <a:spcPct val="107000"/>
              </a:lnSpc>
              <a:spcAft>
                <a:spcPts val="750"/>
              </a:spcAft>
            </a:pPr>
            <a:r>
              <a:rPr lang="ar-SA" sz="2400"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2400" kern="100" dirty="0">
              <a:effectLst/>
              <a:latin typeface="Calibri" panose="020F0502020204030204" pitchFamily="34" charset="0"/>
              <a:ea typeface="Calibri" panose="020F0502020204030204" pitchFamily="34" charset="0"/>
              <a:cs typeface="Segoe UI" panose="020B0502040204020203" pitchFamily="34" charset="0"/>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Segoe UI" panose="020B0502040204020203"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Segoe UI" panose="020B0502040204020203"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grpSp>
        <p:nvGrpSpPr>
          <p:cNvPr id="2" name="Group 1">
            <a:extLst>
              <a:ext uri="{FF2B5EF4-FFF2-40B4-BE49-F238E27FC236}">
                <a16:creationId xmlns:a16="http://schemas.microsoft.com/office/drawing/2014/main" xmlns="" id="{125E3C8C-90C0-FC29-8FE9-743BED62FABA}"/>
              </a:ext>
            </a:extLst>
          </p:cNvPr>
          <p:cNvGrpSpPr>
            <a:grpSpLocks/>
          </p:cNvGrpSpPr>
          <p:nvPr/>
        </p:nvGrpSpPr>
        <p:grpSpPr bwMode="auto">
          <a:xfrm>
            <a:off x="2651211" y="2239435"/>
            <a:ext cx="6465919" cy="2867429"/>
            <a:chOff x="3386" y="2040"/>
            <a:chExt cx="5140" cy="4008"/>
          </a:xfrm>
        </p:grpSpPr>
        <p:sp>
          <p:nvSpPr>
            <p:cNvPr id="3" name="Text Box 40">
              <a:extLst>
                <a:ext uri="{FF2B5EF4-FFF2-40B4-BE49-F238E27FC236}">
                  <a16:creationId xmlns:a16="http://schemas.microsoft.com/office/drawing/2014/main" xmlns="" id="{2A638B9F-38DA-BAD2-E3F5-2DCAA1A2BFF4}"/>
                </a:ext>
              </a:extLst>
            </p:cNvPr>
            <p:cNvSpPr txBox="1">
              <a:spLocks noChangeArrowheads="1"/>
            </p:cNvSpPr>
            <p:nvPr/>
          </p:nvSpPr>
          <p:spPr bwMode="auto">
            <a:xfrm>
              <a:off x="4371" y="2040"/>
              <a:ext cx="3168" cy="576"/>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pPr algn="ctr">
                <a:lnSpc>
                  <a:spcPct val="107000"/>
                </a:lnSpc>
                <a:spcAft>
                  <a:spcPts val="800"/>
                </a:spcAft>
              </a:pPr>
              <a:r>
                <a:rPr lang="ar-SA" sz="1600" b="1" kern="100" dirty="0">
                  <a:effectLst/>
                  <a:latin typeface="Segoe UI" panose="020B0502040204020203" pitchFamily="34" charset="0"/>
                  <a:ea typeface="Calibri" panose="020F0502020204030204" pitchFamily="34" charset="0"/>
                  <a:cs typeface="Segoe UI" panose="020B0502040204020203" pitchFamily="34" charset="0"/>
                </a:rPr>
                <a:t>مقومات بناء المنظمة الأخلاقية</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p:txBody>
        </p:sp>
        <p:cxnSp>
          <p:nvCxnSpPr>
            <p:cNvPr id="6" name="Line 41">
              <a:extLst>
                <a:ext uri="{FF2B5EF4-FFF2-40B4-BE49-F238E27FC236}">
                  <a16:creationId xmlns:a16="http://schemas.microsoft.com/office/drawing/2014/main" xmlns="" id="{1E89F4D4-ABA3-2C8D-A610-BC04DD866A57}"/>
                </a:ext>
              </a:extLst>
            </p:cNvPr>
            <p:cNvCxnSpPr>
              <a:cxnSpLocks noChangeShapeType="1"/>
            </p:cNvCxnSpPr>
            <p:nvPr/>
          </p:nvCxnSpPr>
          <p:spPr bwMode="auto">
            <a:xfrm>
              <a:off x="5955" y="4320"/>
              <a:ext cx="0" cy="432"/>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8" name="Line 42">
              <a:extLst>
                <a:ext uri="{FF2B5EF4-FFF2-40B4-BE49-F238E27FC236}">
                  <a16:creationId xmlns:a16="http://schemas.microsoft.com/office/drawing/2014/main" xmlns="" id="{4D8B297C-AFC0-9318-62F1-E460D27CA40C}"/>
                </a:ext>
              </a:extLst>
            </p:cNvPr>
            <p:cNvCxnSpPr>
              <a:cxnSpLocks noChangeShapeType="1"/>
            </p:cNvCxnSpPr>
            <p:nvPr/>
          </p:nvCxnSpPr>
          <p:spPr bwMode="auto">
            <a:xfrm>
              <a:off x="5955" y="2616"/>
              <a:ext cx="0" cy="28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9" name="Line 43">
              <a:extLst>
                <a:ext uri="{FF2B5EF4-FFF2-40B4-BE49-F238E27FC236}">
                  <a16:creationId xmlns:a16="http://schemas.microsoft.com/office/drawing/2014/main" xmlns="" id="{98A90B07-DEE1-4D75-848B-1CC284E171DA}"/>
                </a:ext>
              </a:extLst>
            </p:cNvPr>
            <p:cNvCxnSpPr>
              <a:cxnSpLocks noChangeShapeType="1"/>
            </p:cNvCxnSpPr>
            <p:nvPr/>
          </p:nvCxnSpPr>
          <p:spPr bwMode="auto">
            <a:xfrm>
              <a:off x="3939" y="2904"/>
              <a:ext cx="403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0" name="Line 44">
              <a:extLst>
                <a:ext uri="{FF2B5EF4-FFF2-40B4-BE49-F238E27FC236}">
                  <a16:creationId xmlns:a16="http://schemas.microsoft.com/office/drawing/2014/main" xmlns="" id="{8B425692-BDF3-C2F7-476C-1EDC88554162}"/>
                </a:ext>
              </a:extLst>
            </p:cNvPr>
            <p:cNvCxnSpPr>
              <a:cxnSpLocks noChangeShapeType="1"/>
            </p:cNvCxnSpPr>
            <p:nvPr/>
          </p:nvCxnSpPr>
          <p:spPr bwMode="auto">
            <a:xfrm>
              <a:off x="5955" y="2904"/>
              <a:ext cx="0" cy="28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2" name="Line 45">
              <a:extLst>
                <a:ext uri="{FF2B5EF4-FFF2-40B4-BE49-F238E27FC236}">
                  <a16:creationId xmlns:a16="http://schemas.microsoft.com/office/drawing/2014/main" xmlns="" id="{98CD8855-26D7-1350-21DC-945F591D5D6E}"/>
                </a:ext>
              </a:extLst>
            </p:cNvPr>
            <p:cNvCxnSpPr>
              <a:cxnSpLocks noChangeShapeType="1"/>
            </p:cNvCxnSpPr>
            <p:nvPr/>
          </p:nvCxnSpPr>
          <p:spPr bwMode="auto">
            <a:xfrm>
              <a:off x="7950" y="2904"/>
              <a:ext cx="0" cy="28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3" name="Line 46">
              <a:extLst>
                <a:ext uri="{FF2B5EF4-FFF2-40B4-BE49-F238E27FC236}">
                  <a16:creationId xmlns:a16="http://schemas.microsoft.com/office/drawing/2014/main" xmlns="" id="{6ED75726-5626-8C4A-C22C-73DC1D2F54BD}"/>
                </a:ext>
              </a:extLst>
            </p:cNvPr>
            <p:cNvCxnSpPr>
              <a:cxnSpLocks noChangeShapeType="1"/>
            </p:cNvCxnSpPr>
            <p:nvPr/>
          </p:nvCxnSpPr>
          <p:spPr bwMode="auto">
            <a:xfrm>
              <a:off x="3933" y="2904"/>
              <a:ext cx="0" cy="28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sp>
          <p:nvSpPr>
            <p:cNvPr id="14" name="Text Box 47">
              <a:extLst>
                <a:ext uri="{FF2B5EF4-FFF2-40B4-BE49-F238E27FC236}">
                  <a16:creationId xmlns:a16="http://schemas.microsoft.com/office/drawing/2014/main" xmlns="" id="{E129DACB-76B8-F80A-53A9-426C73DD5474}"/>
                </a:ext>
              </a:extLst>
            </p:cNvPr>
            <p:cNvSpPr txBox="1">
              <a:spLocks noChangeArrowheads="1"/>
            </p:cNvSpPr>
            <p:nvPr/>
          </p:nvSpPr>
          <p:spPr bwMode="auto">
            <a:xfrm>
              <a:off x="7374" y="3143"/>
              <a:ext cx="1152" cy="840"/>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pPr>
                <a:lnSpc>
                  <a:spcPct val="107000"/>
                </a:lnSpc>
                <a:spcAft>
                  <a:spcPts val="600"/>
                </a:spcAft>
              </a:pPr>
              <a:r>
                <a:rPr lang="ar-SA" sz="1400" kern="100" dirty="0">
                  <a:effectLst/>
                  <a:latin typeface="Segoe UI" panose="020B0502040204020203" pitchFamily="34" charset="0"/>
                  <a:ea typeface="Calibri" panose="020F0502020204030204" pitchFamily="34" charset="0"/>
                  <a:cs typeface="Segoe UI" panose="020B0502040204020203" pitchFamily="34" charset="0"/>
                </a:rPr>
                <a:t>أخلاقيات الأفراد</a:t>
              </a:r>
              <a:endParaRPr lang="en-GB" sz="1400" kern="100" dirty="0">
                <a:effectLst/>
                <a:latin typeface="Segoe UI" panose="020B0502040204020203" pitchFamily="34" charset="0"/>
                <a:ea typeface="Calibri" panose="020F0502020204030204" pitchFamily="34" charset="0"/>
                <a:cs typeface="Segoe UI" panose="020B0502040204020203" pitchFamily="34" charset="0"/>
              </a:endParaRPr>
            </a:p>
          </p:txBody>
        </p:sp>
        <p:sp>
          <p:nvSpPr>
            <p:cNvPr id="15" name="Text Box 48">
              <a:extLst>
                <a:ext uri="{FF2B5EF4-FFF2-40B4-BE49-F238E27FC236}">
                  <a16:creationId xmlns:a16="http://schemas.microsoft.com/office/drawing/2014/main" xmlns="" id="{06A67591-743C-A491-91AD-DF568ED9992B}"/>
                </a:ext>
              </a:extLst>
            </p:cNvPr>
            <p:cNvSpPr txBox="1">
              <a:spLocks noChangeArrowheads="1"/>
            </p:cNvSpPr>
            <p:nvPr/>
          </p:nvSpPr>
          <p:spPr bwMode="auto">
            <a:xfrm>
              <a:off x="5430" y="3198"/>
              <a:ext cx="1152" cy="840"/>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pPr>
                <a:lnSpc>
                  <a:spcPct val="107000"/>
                </a:lnSpc>
                <a:spcAft>
                  <a:spcPts val="600"/>
                </a:spcAft>
              </a:pPr>
              <a:r>
                <a:rPr lang="ar-SA" sz="1400" kern="100" dirty="0">
                  <a:latin typeface="Segoe UI" panose="020B0502040204020203" pitchFamily="34" charset="0"/>
                  <a:ea typeface="Calibri" panose="020F0502020204030204" pitchFamily="34" charset="0"/>
                  <a:cs typeface="Segoe UI" panose="020B0502040204020203" pitchFamily="34" charset="0"/>
                </a:rPr>
                <a:t>أخلاقيات</a:t>
              </a:r>
              <a:endParaRPr lang="en-GB" sz="1400" kern="100" dirty="0">
                <a:latin typeface="Segoe UI" panose="020B0502040204020203" pitchFamily="34" charset="0"/>
                <a:ea typeface="Calibri" panose="020F0502020204030204" pitchFamily="34" charset="0"/>
                <a:cs typeface="Segoe UI" panose="020B0502040204020203" pitchFamily="34" charset="0"/>
              </a:endParaRPr>
            </a:p>
            <a:p>
              <a:pPr>
                <a:lnSpc>
                  <a:spcPct val="107000"/>
                </a:lnSpc>
                <a:spcAft>
                  <a:spcPts val="600"/>
                </a:spcAft>
              </a:pPr>
              <a:r>
                <a:rPr lang="ar-SA" sz="1400" kern="100" dirty="0">
                  <a:latin typeface="Segoe UI" panose="020B0502040204020203" pitchFamily="34" charset="0"/>
                  <a:ea typeface="Calibri" panose="020F0502020204030204" pitchFamily="34" charset="0"/>
                  <a:cs typeface="Segoe UI" panose="020B0502040204020203" pitchFamily="34" charset="0"/>
                </a:rPr>
                <a:t>القادة</a:t>
              </a:r>
              <a:endParaRPr lang="en-GB" sz="1400" kern="100" dirty="0">
                <a:latin typeface="Segoe UI" panose="020B0502040204020203" pitchFamily="34" charset="0"/>
                <a:ea typeface="Calibri" panose="020F0502020204030204" pitchFamily="34" charset="0"/>
                <a:cs typeface="Segoe UI" panose="020B0502040204020203" pitchFamily="34" charset="0"/>
              </a:endParaRPr>
            </a:p>
          </p:txBody>
        </p:sp>
        <p:sp>
          <p:nvSpPr>
            <p:cNvPr id="16" name="Text Box 49">
              <a:extLst>
                <a:ext uri="{FF2B5EF4-FFF2-40B4-BE49-F238E27FC236}">
                  <a16:creationId xmlns:a16="http://schemas.microsoft.com/office/drawing/2014/main" xmlns="" id="{CBD15802-6B26-1ACC-2C66-3C9FEAA963AB}"/>
                </a:ext>
              </a:extLst>
            </p:cNvPr>
            <p:cNvSpPr txBox="1">
              <a:spLocks noChangeArrowheads="1"/>
            </p:cNvSpPr>
            <p:nvPr/>
          </p:nvSpPr>
          <p:spPr bwMode="auto">
            <a:xfrm>
              <a:off x="3386" y="3161"/>
              <a:ext cx="1152" cy="840"/>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pPr>
                <a:lnSpc>
                  <a:spcPct val="107000"/>
                </a:lnSpc>
                <a:spcAft>
                  <a:spcPts val="600"/>
                </a:spcAft>
              </a:pPr>
              <a:r>
                <a:rPr lang="ar-SA" sz="1400" kern="100" dirty="0">
                  <a:effectLst/>
                  <a:latin typeface="Segoe UI" panose="020B0502040204020203" pitchFamily="34" charset="0"/>
                  <a:ea typeface="Calibri" panose="020F0502020204030204" pitchFamily="34" charset="0"/>
                  <a:cs typeface="Segoe UI" panose="020B0502040204020203" pitchFamily="34" charset="0"/>
                </a:rPr>
                <a:t>الأنظمة والهياكل</a:t>
              </a:r>
              <a:endParaRPr lang="en-GB" sz="1400" kern="100" dirty="0">
                <a:latin typeface="Segoe UI" panose="020B0502040204020203" pitchFamily="34" charset="0"/>
                <a:ea typeface="Calibri" panose="020F0502020204030204" pitchFamily="34" charset="0"/>
                <a:cs typeface="Segoe UI" panose="020B0502040204020203" pitchFamily="34" charset="0"/>
              </a:endParaRPr>
            </a:p>
          </p:txBody>
        </p:sp>
        <p:cxnSp>
          <p:nvCxnSpPr>
            <p:cNvPr id="17" name="Line 50">
              <a:extLst>
                <a:ext uri="{FF2B5EF4-FFF2-40B4-BE49-F238E27FC236}">
                  <a16:creationId xmlns:a16="http://schemas.microsoft.com/office/drawing/2014/main" xmlns="" id="{F09FE919-C8CE-E7AB-B1A7-43A153FBBE71}"/>
                </a:ext>
              </a:extLst>
            </p:cNvPr>
            <p:cNvCxnSpPr>
              <a:cxnSpLocks noChangeShapeType="1"/>
            </p:cNvCxnSpPr>
            <p:nvPr/>
          </p:nvCxnSpPr>
          <p:spPr bwMode="auto">
            <a:xfrm>
              <a:off x="3933" y="4320"/>
              <a:ext cx="403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8" name="Line 51">
              <a:extLst>
                <a:ext uri="{FF2B5EF4-FFF2-40B4-BE49-F238E27FC236}">
                  <a16:creationId xmlns:a16="http://schemas.microsoft.com/office/drawing/2014/main" xmlns="" id="{182EBE51-3182-8044-32D3-B0DF20F1AA7D}"/>
                </a:ext>
              </a:extLst>
            </p:cNvPr>
            <p:cNvCxnSpPr>
              <a:cxnSpLocks noChangeShapeType="1"/>
            </p:cNvCxnSpPr>
            <p:nvPr/>
          </p:nvCxnSpPr>
          <p:spPr bwMode="auto">
            <a:xfrm>
              <a:off x="7950" y="4032"/>
              <a:ext cx="0" cy="28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9" name="Line 52">
              <a:extLst>
                <a:ext uri="{FF2B5EF4-FFF2-40B4-BE49-F238E27FC236}">
                  <a16:creationId xmlns:a16="http://schemas.microsoft.com/office/drawing/2014/main" xmlns="" id="{B8C23806-ED14-B242-E187-F5AAD7CA6007}"/>
                </a:ext>
              </a:extLst>
            </p:cNvPr>
            <p:cNvCxnSpPr>
              <a:cxnSpLocks noChangeShapeType="1"/>
            </p:cNvCxnSpPr>
            <p:nvPr/>
          </p:nvCxnSpPr>
          <p:spPr bwMode="auto">
            <a:xfrm>
              <a:off x="3933" y="4032"/>
              <a:ext cx="0" cy="28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20" name="Line 53">
              <a:extLst>
                <a:ext uri="{FF2B5EF4-FFF2-40B4-BE49-F238E27FC236}">
                  <a16:creationId xmlns:a16="http://schemas.microsoft.com/office/drawing/2014/main" xmlns="" id="{14E422F4-4421-00D2-7B7B-9F162540F28F}"/>
                </a:ext>
              </a:extLst>
            </p:cNvPr>
            <p:cNvCxnSpPr>
              <a:cxnSpLocks noChangeShapeType="1"/>
            </p:cNvCxnSpPr>
            <p:nvPr/>
          </p:nvCxnSpPr>
          <p:spPr bwMode="auto">
            <a:xfrm>
              <a:off x="5955" y="4032"/>
              <a:ext cx="0" cy="28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sp>
          <p:nvSpPr>
            <p:cNvPr id="21" name="Text Box 54">
              <a:extLst>
                <a:ext uri="{FF2B5EF4-FFF2-40B4-BE49-F238E27FC236}">
                  <a16:creationId xmlns:a16="http://schemas.microsoft.com/office/drawing/2014/main" xmlns="" id="{F73A8C8E-D729-4333-4ECC-F09589D5DB4D}"/>
                </a:ext>
              </a:extLst>
            </p:cNvPr>
            <p:cNvSpPr txBox="1">
              <a:spLocks noChangeArrowheads="1"/>
            </p:cNvSpPr>
            <p:nvPr/>
          </p:nvSpPr>
          <p:spPr bwMode="auto">
            <a:xfrm>
              <a:off x="4464" y="4752"/>
              <a:ext cx="3168" cy="576"/>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pPr algn="ctr">
                <a:lnSpc>
                  <a:spcPct val="107000"/>
                </a:lnSpc>
                <a:spcAft>
                  <a:spcPts val="800"/>
                </a:spcAft>
              </a:pPr>
              <a:r>
                <a:rPr lang="ar-SA" sz="1400" kern="100" dirty="0">
                  <a:latin typeface="Segoe UI" panose="020B0502040204020203" pitchFamily="34" charset="0"/>
                  <a:ea typeface="Calibri" panose="020F0502020204030204" pitchFamily="34" charset="0"/>
                  <a:cs typeface="Segoe UI" panose="020B0502040204020203" pitchFamily="34" charset="0"/>
                </a:rPr>
                <a:t>المزايا التنافسية الأخلاقية</a:t>
              </a:r>
              <a:endParaRPr lang="en-GB" sz="1400" kern="100" dirty="0">
                <a:latin typeface="Segoe UI" panose="020B0502040204020203" pitchFamily="34" charset="0"/>
                <a:ea typeface="Calibri" panose="020F0502020204030204" pitchFamily="34" charset="0"/>
                <a:cs typeface="Segoe UI" panose="020B0502040204020203" pitchFamily="34" charset="0"/>
              </a:endParaRPr>
            </a:p>
          </p:txBody>
        </p:sp>
        <p:sp>
          <p:nvSpPr>
            <p:cNvPr id="22" name="Text Box 55">
              <a:extLst>
                <a:ext uri="{FF2B5EF4-FFF2-40B4-BE49-F238E27FC236}">
                  <a16:creationId xmlns:a16="http://schemas.microsoft.com/office/drawing/2014/main" xmlns="" id="{BA62FF00-2E53-68F9-840E-02519DCCC63A}"/>
                </a:ext>
              </a:extLst>
            </p:cNvPr>
            <p:cNvSpPr txBox="1">
              <a:spLocks noChangeArrowheads="1"/>
            </p:cNvSpPr>
            <p:nvPr/>
          </p:nvSpPr>
          <p:spPr bwMode="auto">
            <a:xfrm>
              <a:off x="6741" y="5308"/>
              <a:ext cx="1209" cy="720"/>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pPr algn="ctr">
                <a:lnSpc>
                  <a:spcPct val="107000"/>
                </a:lnSpc>
                <a:spcAft>
                  <a:spcPts val="800"/>
                </a:spcAft>
              </a:pPr>
              <a:r>
                <a:rPr lang="ar-SA" sz="1400" kern="100" dirty="0">
                  <a:latin typeface="Segoe UI" panose="020B0502040204020203" pitchFamily="34" charset="0"/>
                  <a:ea typeface="Calibri" panose="020F0502020204030204" pitchFamily="34" charset="0"/>
                  <a:cs typeface="Segoe UI" panose="020B0502040204020203" pitchFamily="34" charset="0"/>
                </a:rPr>
                <a:t>الحاجات المستحقة</a:t>
              </a:r>
              <a:endParaRPr lang="en-GB" sz="1400" kern="100" dirty="0">
                <a:latin typeface="Segoe UI" panose="020B0502040204020203" pitchFamily="34" charset="0"/>
                <a:ea typeface="Calibri" panose="020F0502020204030204" pitchFamily="34" charset="0"/>
                <a:cs typeface="Segoe UI" panose="020B0502040204020203" pitchFamily="34" charset="0"/>
              </a:endParaRPr>
            </a:p>
          </p:txBody>
        </p:sp>
        <p:sp>
          <p:nvSpPr>
            <p:cNvPr id="23" name="Text Box 56">
              <a:extLst>
                <a:ext uri="{FF2B5EF4-FFF2-40B4-BE49-F238E27FC236}">
                  <a16:creationId xmlns:a16="http://schemas.microsoft.com/office/drawing/2014/main" xmlns="" id="{C34E2804-0C74-F87A-866B-865788CB6722}"/>
                </a:ext>
              </a:extLst>
            </p:cNvPr>
            <p:cNvSpPr txBox="1">
              <a:spLocks noChangeArrowheads="1"/>
            </p:cNvSpPr>
            <p:nvPr/>
          </p:nvSpPr>
          <p:spPr bwMode="auto">
            <a:xfrm>
              <a:off x="5358" y="5328"/>
              <a:ext cx="1296" cy="720"/>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pPr algn="ctr">
                <a:lnSpc>
                  <a:spcPct val="107000"/>
                </a:lnSpc>
                <a:spcAft>
                  <a:spcPts val="800"/>
                </a:spcAft>
              </a:pPr>
              <a:r>
                <a:rPr lang="ar-SA" sz="1400" kern="100" dirty="0">
                  <a:latin typeface="Segoe UI" panose="020B0502040204020203" pitchFamily="34" charset="0"/>
                  <a:ea typeface="Calibri" panose="020F0502020204030204" pitchFamily="34" charset="0"/>
                  <a:cs typeface="Segoe UI" panose="020B0502040204020203" pitchFamily="34" charset="0"/>
                </a:rPr>
                <a:t>المنتجات المأمونة</a:t>
              </a:r>
              <a:endParaRPr lang="en-GB" sz="1400" kern="100" dirty="0">
                <a:latin typeface="Segoe UI" panose="020B0502040204020203" pitchFamily="34" charset="0"/>
                <a:ea typeface="Calibri" panose="020F0502020204030204" pitchFamily="34" charset="0"/>
                <a:cs typeface="Segoe UI" panose="020B0502040204020203" pitchFamily="34" charset="0"/>
              </a:endParaRPr>
            </a:p>
          </p:txBody>
        </p:sp>
        <p:sp>
          <p:nvSpPr>
            <p:cNvPr id="24" name="Text Box 57">
              <a:extLst>
                <a:ext uri="{FF2B5EF4-FFF2-40B4-BE49-F238E27FC236}">
                  <a16:creationId xmlns:a16="http://schemas.microsoft.com/office/drawing/2014/main" xmlns="" id="{E56AB0AE-04F8-8F12-6BFC-CCEC290A0BF4}"/>
                </a:ext>
              </a:extLst>
            </p:cNvPr>
            <p:cNvSpPr txBox="1">
              <a:spLocks noChangeArrowheads="1"/>
            </p:cNvSpPr>
            <p:nvPr/>
          </p:nvSpPr>
          <p:spPr bwMode="auto">
            <a:xfrm>
              <a:off x="3904" y="5328"/>
              <a:ext cx="1296" cy="720"/>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pPr algn="ctr">
                <a:lnSpc>
                  <a:spcPct val="107000"/>
                </a:lnSpc>
                <a:spcAft>
                  <a:spcPts val="800"/>
                </a:spcAft>
              </a:pPr>
              <a:r>
                <a:rPr lang="ar-SA" sz="1400" kern="100" dirty="0">
                  <a:latin typeface="Segoe UI" panose="020B0502040204020203" pitchFamily="34" charset="0"/>
                  <a:ea typeface="Calibri" panose="020F0502020204030204" pitchFamily="34" charset="0"/>
                  <a:cs typeface="Segoe UI" panose="020B0502040204020203" pitchFamily="34" charset="0"/>
                </a:rPr>
                <a:t>المعلومات الوفيرة</a:t>
              </a:r>
              <a:endParaRPr lang="en-GB" sz="1400" kern="100" dirty="0">
                <a:latin typeface="Segoe UI" panose="020B0502040204020203" pitchFamily="34" charset="0"/>
                <a:ea typeface="Calibri" panose="020F0502020204030204" pitchFamily="34" charset="0"/>
                <a:cs typeface="Segoe UI" panose="020B0502040204020203" pitchFamily="34" charset="0"/>
              </a:endParaRPr>
            </a:p>
          </p:txBody>
        </p:sp>
      </p:grpSp>
    </p:spTree>
    <p:extLst>
      <p:ext uri="{BB962C8B-B14F-4D97-AF65-F5344CB8AC3E}">
        <p14:creationId xmlns:p14="http://schemas.microsoft.com/office/powerpoint/2010/main" val="38274610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Segoe UI" panose="020B0502040204020203" pitchFamily="34" charset="0"/>
              </a:rPr>
              <a:t>7</a:t>
            </a:r>
            <a:endParaRPr lang="en-US" sz="6000" dirty="0">
              <a:ea typeface="Roboto Light" panose="02000000000000000000" pitchFamily="2" charset="0"/>
            </a:endParaRPr>
          </a:p>
        </p:txBody>
      </p:sp>
      <p:sp>
        <p:nvSpPr>
          <p:cNvPr id="48" name="TextBox 47"/>
          <p:cNvSpPr txBox="1"/>
          <p:nvPr/>
        </p:nvSpPr>
        <p:spPr>
          <a:xfrm>
            <a:off x="490278" y="1782618"/>
            <a:ext cx="10759414" cy="3359831"/>
          </a:xfrm>
          <a:prstGeom prst="rect">
            <a:avLst/>
          </a:prstGeom>
          <a:noFill/>
        </p:spPr>
        <p:txBody>
          <a:bodyPr wrap="square" rtlCol="0">
            <a:spAutoFit/>
          </a:bodyPr>
          <a:lstStyle/>
          <a:p>
            <a:pPr algn="just"/>
            <a:r>
              <a:rPr lang="ar-EG" sz="2400" dirty="0">
                <a:effectLst/>
                <a:ea typeface="Calibri" panose="020F0502020204030204" pitchFamily="34" charset="0"/>
                <a:cs typeface="Simplified Arabic" panose="02020603050405020304" pitchFamily="18" charset="-78"/>
              </a:rPr>
              <a:t> </a:t>
            </a:r>
          </a:p>
          <a:p>
            <a:pPr indent="457200" algn="justLow" rtl="1">
              <a:lnSpc>
                <a:spcPct val="107000"/>
              </a:lnSpc>
              <a:spcAft>
                <a:spcPts val="800"/>
              </a:spcAft>
            </a:pP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لسنا هنا بصدد إعادة ما ذكرناه من تفاصيل تخص المنظمات الأخلاقية ومقومات بنائها وآليات اكتساب المنظمات للمزايا التنافسية الأخلاقية ، ولكننا بشكلٍ عام نرى أن على المنظمات العربية أن تختط لنفسها مساراً أخلاقياً يتناسب وطبيعة المجتمعات العربية من جهة، ويبرز الموروث الحضاري والديني والقيّمي في صياغة توجهاتها الأخلاقية في إطار البيئة العالمية من أجل تجنب الأخطاء المحتملة وتجنيب المنظمة عواقب مواجهة الدعاوى القضائية الموجهة لها . وهنا نشير إلى ضرورة امتلاك المنظمات العربية لرموز وبرامج أخلاقية رسمية تسعى الإدارات العربية إلى إنشائها ودعمها وتطويرها باستمرار ، وأن تسعى تلك الإدارات إلى أن تكون تلك الرموز والبرامج الأخلاقية هي السائدة في منظماتها ، وأن يتم النظر إلى تلك الرموز بوصفها أدوات تقود إلى إحداث السلوكيات المتوقعة من قبل جميع أفراد المنظمة قادة وأفراد عاملين وفي كافة مستوياتها ، كما يتوجب أن تكون تلك الرموز قادرة على جعل الأفراد قادرين على فهم ما يتوقع منهم من سلوكيات أخلاقية في بيئة العمل من جهة ، وفي حالات الاتصال التي تحدث فيما بين الأفراد في المنظمة والأطراف المتعددة من المشاركون من جهةٍ أخرى . كما أن وجود مثل تلك الرموز والبرامج الأخلاقية بصيغها الرسمية يمكن أن يوفر وسائل للتعامل مع الأزمات والضغوط المختلفة التي تتعرض لها المنظمات العربية في إطار ممارستها لأعمالها . </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Segoe UI" panose="020B0502040204020203"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Segoe UI" panose="020B0502040204020203"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811721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Segoe UI" panose="020B0502040204020203" pitchFamily="34" charset="0"/>
              </a:rPr>
              <a:t>7</a:t>
            </a:r>
            <a:endParaRPr lang="en-US" sz="6000" dirty="0">
              <a:ea typeface="Roboto Light" panose="02000000000000000000" pitchFamily="2" charset="0"/>
            </a:endParaRPr>
          </a:p>
        </p:txBody>
      </p:sp>
      <p:sp>
        <p:nvSpPr>
          <p:cNvPr id="48" name="TextBox 47"/>
          <p:cNvSpPr txBox="1"/>
          <p:nvPr/>
        </p:nvSpPr>
        <p:spPr>
          <a:xfrm>
            <a:off x="849746" y="2084454"/>
            <a:ext cx="10317607" cy="3766929"/>
          </a:xfrm>
          <a:prstGeom prst="rect">
            <a:avLst/>
          </a:prstGeom>
          <a:noFill/>
        </p:spPr>
        <p:txBody>
          <a:bodyPr wrap="square" rtlCol="0">
            <a:spAutoFit/>
          </a:bodyPr>
          <a:lstStyle/>
          <a:p>
            <a:pPr indent="457200" algn="justLow" rtl="1">
              <a:lnSpc>
                <a:spcPct val="107000"/>
              </a:lnSpc>
              <a:spcAft>
                <a:spcPts val="800"/>
              </a:spcAft>
            </a:pP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إن إدارة العملية الأخلاقية في إطار المنظمات العربية سيمكن تلك المنظمات من جني ثمار القيام بإدارتها للعملية الأخلاقية والتي قد تتمثل في واحد أو أكثر من الجوانب الآتية : </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justLow" rtl="1">
              <a:lnSpc>
                <a:spcPct val="107000"/>
              </a:lnSpc>
              <a:spcAft>
                <a:spcPts val="800"/>
              </a:spcAft>
              <a:buFont typeface="+mj-lt"/>
              <a:buAutoNum type="arabicPeriod"/>
              <a:tabLst>
                <a:tab pos="228600" algn="l"/>
              </a:tabLst>
            </a:pP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البناء الصحيح لولاء العاملين وبالتالي الوصول إلى ميزة تقليص الكلف التي تتكبدها المنظمات العربية ولاسيما كلف التشغيل (الأجور) والتدريب . </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justLow" rtl="1">
              <a:lnSpc>
                <a:spcPct val="107000"/>
              </a:lnSpc>
              <a:spcAft>
                <a:spcPts val="800"/>
              </a:spcAft>
              <a:buFont typeface="+mj-lt"/>
              <a:buAutoNum type="arabicPeriod"/>
              <a:tabLst>
                <a:tab pos="228600" algn="l"/>
              </a:tabLst>
            </a:pP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تقليل أو الحد من حالات الفساد الإداري والتجاوز على المال وتقليص حجم الممارسات الفردية المضادة (المناقضة) لتوجهات ومصالح المنظمة . </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justLow" rtl="1">
              <a:lnSpc>
                <a:spcPct val="107000"/>
              </a:lnSpc>
              <a:spcAft>
                <a:spcPts val="800"/>
              </a:spcAft>
              <a:buFont typeface="+mj-lt"/>
              <a:buAutoNum type="arabicPeriod"/>
              <a:tabLst>
                <a:tab pos="228600" algn="l"/>
              </a:tabLst>
            </a:pP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قيادة المنظمة ككل للعملية البيعية ، إذ من شأن ذلك أن يقود إلى الوصول إلى درجات قصوى من حالات ولاء الزبون والمحافظة عليه وديمومة شرائه . </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justLow" rtl="1">
              <a:lnSpc>
                <a:spcPct val="107000"/>
              </a:lnSpc>
              <a:spcAft>
                <a:spcPts val="800"/>
              </a:spcAft>
              <a:buFont typeface="+mj-lt"/>
              <a:buAutoNum type="arabicPeriod"/>
              <a:tabLst>
                <a:tab pos="228600" algn="l"/>
              </a:tabLst>
            </a:pP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قد تتمكن المنظمة العربية من خلال قيامها بإدارة العملية الأخلاقية من خلق مجتمع أفضل يوفر لها الدعم في توجهاتها الاستراتيجية . </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Font typeface="+mj-lt"/>
              <a:buAutoNum type="arabicPeriod"/>
              <a:tabLst>
                <a:tab pos="228600" algn="l"/>
              </a:tabLst>
            </a:pP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تقليص حالات الاختلاف مع الجهات المساندة لأنشطتها ومنها المجهزين ، وبذلك تتمكن المنظمة من تقليص الكلف غير المتوقعة وغير المنظورة . </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Segoe UI" panose="020B0502040204020203"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Segoe UI" panose="020B0502040204020203"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376669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Segoe UI" panose="020B0502040204020203" pitchFamily="34" charset="0"/>
              </a:rPr>
              <a:t>7</a:t>
            </a:r>
            <a:endParaRPr lang="en-US" sz="6000" dirty="0">
              <a:ea typeface="Roboto Light" panose="02000000000000000000" pitchFamily="2" charset="0"/>
            </a:endParaRPr>
          </a:p>
        </p:txBody>
      </p:sp>
      <p:sp>
        <p:nvSpPr>
          <p:cNvPr id="48" name="TextBox 47"/>
          <p:cNvSpPr txBox="1"/>
          <p:nvPr/>
        </p:nvSpPr>
        <p:spPr>
          <a:xfrm>
            <a:off x="490278" y="2101396"/>
            <a:ext cx="10538691" cy="3079113"/>
          </a:xfrm>
          <a:prstGeom prst="rect">
            <a:avLst/>
          </a:prstGeom>
          <a:noFill/>
        </p:spPr>
        <p:txBody>
          <a:bodyPr wrap="square" rtlCol="0">
            <a:spAutoFit/>
          </a:bodyPr>
          <a:lstStyle/>
          <a:p>
            <a:pPr indent="457200" algn="justLow" rtl="1">
              <a:lnSpc>
                <a:spcPct val="107000"/>
              </a:lnSpc>
              <a:spcAft>
                <a:spcPts val="800"/>
              </a:spcAft>
            </a:pPr>
            <a:r>
              <a:rPr lang="ar-SA" sz="1600" b="1" kern="0" dirty="0">
                <a:effectLst/>
                <a:latin typeface="Segoe UI" panose="020B0502040204020203" pitchFamily="34" charset="0"/>
                <a:ea typeface="Times New Roman" panose="02020603050405020304" pitchFamily="18" charset="0"/>
                <a:cs typeface="Segoe UI" panose="020B0502040204020203" pitchFamily="34" charset="0"/>
              </a:rPr>
              <a:t>وبجانب ذلك ، فإن الإدارة السليمة لمنظومة القيم والسلوكيات الأخلاقية في المنظمات العربية يمكن أن يسهم في تحقيق مجموعة مزايا تمكّن هذه المنظمات من الولوج في الميدان التنافسي نتيجة إدراكها للآتي : </a:t>
            </a:r>
            <a:endParaRPr lang="en-GB" sz="1600" b="1"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justLow" rtl="1">
              <a:lnSpc>
                <a:spcPct val="107000"/>
              </a:lnSpc>
              <a:spcAft>
                <a:spcPts val="800"/>
              </a:spcAft>
              <a:buFont typeface="+mj-lt"/>
              <a:buAutoNum type="arabicPeriod"/>
              <a:tabLst>
                <a:tab pos="228600" algn="l"/>
              </a:tabLst>
            </a:pP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أن الاهتمام بأخلاقيات الأعمال يمكن أن يقود إلى تطوير المجتمع . </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justLow" rtl="1">
              <a:lnSpc>
                <a:spcPct val="107000"/>
              </a:lnSpc>
              <a:spcAft>
                <a:spcPts val="800"/>
              </a:spcAft>
              <a:buFont typeface="+mj-lt"/>
              <a:buAutoNum type="arabicPeriod"/>
              <a:tabLst>
                <a:tab pos="228600" algn="l"/>
              </a:tabLst>
            </a:pP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أن التركيز على البرامج والرموز الأخلاقية يمكن يساعد في بناء مسلمات وثوابت يتم الاستناد إليها في أوقات الأزمات والاضطرابات . </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algn="justLow" rtl="1">
              <a:lnSpc>
                <a:spcPct val="107000"/>
              </a:lnSpc>
              <a:spcAft>
                <a:spcPts val="800"/>
              </a:spcAft>
            </a:pP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 </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justLow" rtl="1">
              <a:lnSpc>
                <a:spcPct val="107000"/>
              </a:lnSpc>
              <a:spcAft>
                <a:spcPts val="800"/>
              </a:spcAft>
              <a:buFont typeface="+mj-lt"/>
              <a:buAutoNum type="arabicPeriod"/>
              <a:tabLst>
                <a:tab pos="228600" algn="l"/>
              </a:tabLst>
            </a:pP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تمثل البرامج الأخلاقية وسائل للتأكد من قانونية وشرعية الأعمال والسياسات </a:t>
            </a:r>
            <a:r>
              <a:rPr lang="ar-SA" sz="1600" kern="0" dirty="0" err="1">
                <a:effectLst/>
                <a:latin typeface="Segoe UI" panose="020B0502040204020203" pitchFamily="34" charset="0"/>
                <a:ea typeface="Times New Roman" panose="02020603050405020304" pitchFamily="18" charset="0"/>
                <a:cs typeface="Segoe UI" panose="020B0502040204020203" pitchFamily="34" charset="0"/>
              </a:rPr>
              <a:t>المنظمية</a:t>
            </a: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 . </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justLow" rtl="1">
              <a:lnSpc>
                <a:spcPct val="107000"/>
              </a:lnSpc>
              <a:spcAft>
                <a:spcPts val="800"/>
              </a:spcAft>
              <a:buFont typeface="+mj-lt"/>
              <a:buAutoNum type="arabicPeriod"/>
              <a:tabLst>
                <a:tab pos="228600" algn="l"/>
              </a:tabLst>
            </a:pP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وجود المعايير الأخلاقية سيساعد في تجنب كل ما من شأنه أن يتناقض وتلك المعايير . </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justLow" rtl="1">
              <a:lnSpc>
                <a:spcPct val="107000"/>
              </a:lnSpc>
              <a:spcAft>
                <a:spcPts val="800"/>
              </a:spcAft>
              <a:buFont typeface="+mj-lt"/>
              <a:buAutoNum type="arabicPeriod"/>
              <a:tabLst>
                <a:tab pos="228600" algn="l"/>
              </a:tabLst>
            </a:pP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تعدّ البرامج الأخلاقية بمثابة موجهات يتم الاعتماد عليها لإدارة المنظومة القيمية في المنظمة . </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Segoe UI" panose="020B0502040204020203"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Segoe UI" panose="020B0502040204020203"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348802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850"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Segoe UI" panose="020B0502040204020203" pitchFamily="34" charset="0"/>
              </a:rPr>
              <a:t>7</a:t>
            </a:r>
            <a:endParaRPr lang="en-US" sz="6000" dirty="0">
              <a:ea typeface="Roboto Light" panose="02000000000000000000" pitchFamily="2" charset="0"/>
            </a:endParaRPr>
          </a:p>
        </p:txBody>
      </p:sp>
      <p:sp>
        <p:nvSpPr>
          <p:cNvPr id="48" name="TextBox 47"/>
          <p:cNvSpPr txBox="1"/>
          <p:nvPr/>
        </p:nvSpPr>
        <p:spPr>
          <a:xfrm>
            <a:off x="595411" y="2430634"/>
            <a:ext cx="10303498" cy="1585562"/>
          </a:xfrm>
          <a:prstGeom prst="rect">
            <a:avLst/>
          </a:prstGeom>
          <a:noFill/>
        </p:spPr>
        <p:txBody>
          <a:bodyPr wrap="square" rtlCol="0">
            <a:spAutoFit/>
          </a:bodyPr>
          <a:lstStyle/>
          <a:p>
            <a:pPr algn="r" rtl="1">
              <a:lnSpc>
                <a:spcPct val="107000"/>
              </a:lnSpc>
              <a:spcAft>
                <a:spcPts val="800"/>
              </a:spcAft>
            </a:pPr>
            <a:r>
              <a:rPr lang="ar-SA" sz="1800" b="1"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مفهوم أخلاقيات العمل</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8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مجموعة المبادئ والمعايير التي تحكم سلوك الفرد أو الجماعة،</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8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وترتبط هذه المبادئ بتحديد ما هو خطأ أو ما هو صواب في موقف معين.</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8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الأخلاقيات : تطبيق الفرد لما يؤمن به من قيم من خلال القيام بسلوك معين في موقف محدد.</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Segoe UI" panose="020B0502040204020203"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Segoe UI" panose="020B0502040204020203"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934331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8" y="1884218"/>
            <a:ext cx="10851976" cy="45041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07000"/>
              </a:lnSpc>
              <a:spcAft>
                <a:spcPts val="800"/>
              </a:spcAft>
            </a:pPr>
            <a:r>
              <a:rPr lang="ar-SA" sz="1800" b="1"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أهمية أخلاقيات الإدارة </a:t>
            </a:r>
            <a:r>
              <a:rPr lang="ar-EG" sz="1800" b="1"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8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احداث التنمية الشاملة</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8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الموظف الحكومي وكيل عن </a:t>
            </a:r>
            <a:r>
              <a:rPr lang="ar-EG" sz="18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المجتمع</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8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رفع ثقة المواطنين والمقيمين في الموظف الحكومي</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8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التقليل من التكاليف العامة</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8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مواجهة فجوة الاداء</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a:p>
            <a:pPr algn="just"/>
            <a:r>
              <a:rPr lang="ar-SA" kern="0" dirty="0">
                <a:effectLst/>
                <a:latin typeface="Segoe UI" panose="020B0502040204020203" pitchFamily="34" charset="0"/>
                <a:ea typeface="Times New Roman" panose="02020603050405020304" pitchFamily="18" charset="0"/>
                <a:cs typeface="Segoe UI" panose="020B0502040204020203" pitchFamily="34" charset="0"/>
              </a:rPr>
              <a:t>أن </a:t>
            </a:r>
            <a:r>
              <a:rPr lang="ar-SA" sz="1800" kern="0" dirty="0">
                <a:effectLst/>
                <a:ea typeface="Times New Roman" panose="02020603050405020304" pitchFamily="18" charset="0"/>
                <a:cs typeface="Simplified Arabic" panose="02020603050405020304" pitchFamily="18" charset="-78"/>
              </a:rPr>
              <a:t>العلاقة بين الفرد والمجتمع هي علاقة تكاملية وعلي القائد إيجاد علاقة منسجمة نسبياً بين الفرد داخل المؤسسة والمجتمع المحيط </a:t>
            </a: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Segoe UI" panose="020B0502040204020203" pitchFamily="34" charset="0"/>
              </a:rPr>
              <a:t>6</a:t>
            </a:r>
            <a:endParaRPr lang="en-US" sz="6000" dirty="0">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Segoe UI" panose="020B0502040204020203"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Segoe UI" panose="020B0502040204020203"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929934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07000"/>
              </a:lnSpc>
              <a:spcAft>
                <a:spcPts val="800"/>
              </a:spcAft>
            </a:pPr>
            <a:r>
              <a:rPr lang="ar-EG" sz="2000"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 </a:t>
            </a:r>
            <a:r>
              <a:rPr lang="ar-SA" sz="18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أخلاقيات العمل تتكون من :</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tabLst>
                <a:tab pos="457200" algn="l"/>
              </a:tabLst>
            </a:pPr>
            <a:r>
              <a:rPr lang="ar-EG" sz="18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1- </a:t>
            </a:r>
            <a:r>
              <a:rPr lang="ar-SA" sz="18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نظام القيم في المجتمع</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8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الثقافة السائدة في المجتمع</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8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قيم الجماعة</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8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قيم العائلة</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8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قيم العمل</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Font typeface="+mj-lt"/>
              <a:buAutoNum type="arabicPeriod" startAt="2"/>
              <a:tabLst>
                <a:tab pos="457200" algn="l"/>
              </a:tabLst>
            </a:pPr>
            <a:r>
              <a:rPr lang="ar-SA" sz="18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نظام القيم والمعتقدات الشخصية</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8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القيم الشخصية الذاتية الفطرية</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8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المعتقدات الدينية والمذهبية</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8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الخبرة والمستوى التعليمي</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8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الحالة الصحية النفسية والجسمانية</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p:txBody>
      </p:sp>
      <p:sp>
        <p:nvSpPr>
          <p:cNvPr id="5" name="Rectangle 4"/>
          <p:cNvSpPr/>
          <p:nvPr/>
        </p:nvSpPr>
        <p:spPr>
          <a:xfrm>
            <a:off x="859093" y="9492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Segoe UI" panose="020B0502040204020203" pitchFamily="34" charset="0"/>
              </a:rPr>
              <a:t>7</a:t>
            </a:r>
            <a:endParaRPr lang="en-US" sz="6000" dirty="0">
              <a:ea typeface="Roboto Light" panose="02000000000000000000" pitchFamily="2" charset="0"/>
            </a:endParaRPr>
          </a:p>
        </p:txBody>
      </p:sp>
      <p:sp>
        <p:nvSpPr>
          <p:cNvPr id="48" name="TextBox 47"/>
          <p:cNvSpPr txBox="1"/>
          <p:nvPr/>
        </p:nvSpPr>
        <p:spPr>
          <a:xfrm flipV="1">
            <a:off x="1016000" y="1719191"/>
            <a:ext cx="10233692" cy="373885"/>
          </a:xfrm>
          <a:prstGeom prst="rect">
            <a:avLst/>
          </a:prstGeom>
          <a:noFill/>
        </p:spPr>
        <p:txBody>
          <a:bodyPr wrap="square" rtlCol="0">
            <a:spAutoFit/>
          </a:bodyPr>
          <a:lstStyle/>
          <a:p>
            <a:pPr algn="r">
              <a:lnSpc>
                <a:spcPct val="107000"/>
              </a:lnSpc>
              <a:spcAft>
                <a:spcPts val="800"/>
              </a:spcAft>
            </a:pPr>
            <a:r>
              <a:rPr lang="en-GB" sz="1800" kern="100" dirty="0">
                <a:effectLst/>
                <a:latin typeface="Trebuchet MS" panose="020B0603020202020204" pitchFamily="34" charset="0"/>
                <a:ea typeface="Calibri" panose="020F0502020204030204" pitchFamily="34" charset="0"/>
                <a:cs typeface="Times New Roman" panose="02020603050405020304" pitchFamily="18" charset="0"/>
              </a:rPr>
              <a:t> </a:t>
            </a:r>
            <a:endParaRPr lang="en-GB" sz="1800" kern="100" dirty="0">
              <a:effectLst/>
              <a:latin typeface="Calibri" panose="020F0502020204030204"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Segoe UI" panose="020B0502040204020203"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Segoe UI" panose="020B0502040204020203"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571373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Segoe UI" panose="020B0502040204020203" pitchFamily="34" charset="0"/>
              </a:rPr>
              <a:t>7</a:t>
            </a:r>
            <a:endParaRPr lang="en-US" sz="6000" dirty="0">
              <a:ea typeface="Roboto Light" panose="02000000000000000000" pitchFamily="2" charset="0"/>
            </a:endParaRPr>
          </a:p>
        </p:txBody>
      </p:sp>
      <p:sp>
        <p:nvSpPr>
          <p:cNvPr id="48" name="TextBox 47"/>
          <p:cNvSpPr txBox="1"/>
          <p:nvPr/>
        </p:nvSpPr>
        <p:spPr>
          <a:xfrm>
            <a:off x="683490" y="1674545"/>
            <a:ext cx="10566202" cy="3766865"/>
          </a:xfrm>
          <a:prstGeom prst="rect">
            <a:avLst/>
          </a:prstGeom>
          <a:noFill/>
        </p:spPr>
        <p:txBody>
          <a:bodyPr wrap="square" rtlCol="0">
            <a:spAutoFit/>
          </a:bodyPr>
          <a:lstStyle/>
          <a:p>
            <a:pPr algn="r">
              <a:lnSpc>
                <a:spcPct val="107000"/>
              </a:lnSpc>
              <a:spcAft>
                <a:spcPts val="800"/>
              </a:spcAft>
            </a:pPr>
            <a:r>
              <a:rPr lang="en-GB" sz="2400" kern="100" dirty="0">
                <a:effectLst/>
                <a:latin typeface="Trebuchet MS" panose="020B0603020202020204" pitchFamily="34" charset="0"/>
                <a:ea typeface="Calibri" panose="020F0502020204030204" pitchFamily="34" charset="0"/>
                <a:cs typeface="Times New Roman" panose="02020603050405020304" pitchFamily="18" charset="0"/>
              </a:rPr>
              <a:t> </a:t>
            </a:r>
            <a:endParaRPr lang="en-GB" sz="2400" kern="100" dirty="0">
              <a:effectLst/>
              <a:latin typeface="Calibri" panose="020F0502020204030204" pitchFamily="34" charset="0"/>
              <a:ea typeface="Calibri" panose="020F0502020204030204" pitchFamily="34" charset="0"/>
              <a:cs typeface="Segoe UI" panose="020B0502040204020203" pitchFamily="34" charset="0"/>
            </a:endParaRPr>
          </a:p>
          <a:p>
            <a:pPr algn="r" rtl="1">
              <a:lnSpc>
                <a:spcPct val="107000"/>
              </a:lnSpc>
              <a:spcAft>
                <a:spcPts val="800"/>
              </a:spcAft>
            </a:pPr>
            <a:r>
              <a:rPr lang="ar-SA" sz="1600" b="1"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مصادر أخلاقيات الادارة:</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sz="16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العائلة والتربية البيئية</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sz="16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ثقافة المجتمع وقيمه وعاداته</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sz="16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التأثر بالجماعات المرجعية</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sz="16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المدرسة ونظام التعليم في المجتمع</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sz="16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إعلام الدولة والصحافة ومؤسسات الرأي</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sz="16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مجتمع العمل</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sz="16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القوانين واللوائح الحكومية والتشريعات</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sz="16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الخبرة المتراكمة والضمير الإنساني الصالح</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Segoe UI" panose="020B0502040204020203"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Segoe UI" panose="020B0502040204020203"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85745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345307"/>
            <a:ext cx="11455952" cy="49697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07000"/>
              </a:lnSpc>
              <a:spcAft>
                <a:spcPts val="800"/>
              </a:spcAft>
            </a:pPr>
            <a:r>
              <a:rPr lang="ar-SA" sz="1400" b="1"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الذات:</a:t>
            </a:r>
            <a:endParaRPr lang="en-GB" sz="1400" kern="100" dirty="0">
              <a:effectLst/>
              <a:latin typeface="Segoe UI" panose="020B0502040204020203" pitchFamily="34" charset="0"/>
              <a:ea typeface="Calibri" panose="020F0502020204030204" pitchFamily="34" charset="0"/>
              <a:cs typeface="Segoe UI" panose="020B0502040204020203" pitchFamily="34" charset="0"/>
            </a:endParaRPr>
          </a:p>
          <a:p>
            <a:pPr algn="r" rtl="1">
              <a:lnSpc>
                <a:spcPct val="107000"/>
              </a:lnSpc>
              <a:spcAft>
                <a:spcPts val="800"/>
              </a:spcAft>
            </a:pPr>
            <a:r>
              <a:rPr lang="ar-SA" sz="14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وهي أول مصادر الأخلاقيات فالإنسان لا يسعى إلى تحقيق غاية ما إلا إذا كان لها صدى في نفسه</a:t>
            </a:r>
            <a:endParaRPr lang="en-GB" sz="1400" kern="100" dirty="0">
              <a:effectLst/>
              <a:latin typeface="Segoe UI" panose="020B0502040204020203" pitchFamily="34" charset="0"/>
              <a:ea typeface="Calibri" panose="020F0502020204030204" pitchFamily="34" charset="0"/>
              <a:cs typeface="Segoe UI" panose="020B0502040204020203" pitchFamily="34" charset="0"/>
            </a:endParaRPr>
          </a:p>
          <a:p>
            <a:pPr algn="r" rtl="1">
              <a:lnSpc>
                <a:spcPct val="107000"/>
              </a:lnSpc>
              <a:spcAft>
                <a:spcPts val="800"/>
              </a:spcAft>
            </a:pPr>
            <a:r>
              <a:rPr lang="ar-SA" sz="1400" b="1"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المصدر الديني:</a:t>
            </a:r>
            <a:endParaRPr lang="en-GB" sz="1400" kern="100" dirty="0">
              <a:effectLst/>
              <a:latin typeface="Segoe UI" panose="020B0502040204020203" pitchFamily="34" charset="0"/>
              <a:ea typeface="Calibri" panose="020F0502020204030204" pitchFamily="34" charset="0"/>
              <a:cs typeface="Segoe UI" panose="020B0502040204020203" pitchFamily="34" charset="0"/>
            </a:endParaRPr>
          </a:p>
          <a:p>
            <a:pPr algn="r" rtl="1">
              <a:lnSpc>
                <a:spcPct val="107000"/>
              </a:lnSpc>
              <a:spcAft>
                <a:spcPts val="800"/>
              </a:spcAft>
            </a:pPr>
            <a:r>
              <a:rPr lang="ar-SA" sz="14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عرفت الشريعة الإسلامية أخلاقيات الوظيفة العامة: « بأنها مجموعة من المبادئ والقواعد النابعة من القران الكريم والسنة النبوية والتي تشكل معياراً للسلوك الفردي لما هو واجب اتباعه، أو حرام أو مكروه واجب الابتعاد عنه »</a:t>
            </a:r>
            <a:endParaRPr lang="en-GB" sz="1400" kern="100" dirty="0">
              <a:effectLst/>
              <a:latin typeface="Segoe UI" panose="020B0502040204020203" pitchFamily="34" charset="0"/>
              <a:ea typeface="Calibri" panose="020F0502020204030204" pitchFamily="34" charset="0"/>
              <a:cs typeface="Segoe UI" panose="020B0502040204020203" pitchFamily="34" charset="0"/>
            </a:endParaRPr>
          </a:p>
          <a:p>
            <a:pPr algn="r" rtl="1">
              <a:lnSpc>
                <a:spcPct val="107000"/>
              </a:lnSpc>
              <a:spcAft>
                <a:spcPts val="800"/>
              </a:spcAft>
            </a:pPr>
            <a:r>
              <a:rPr lang="ar-SA" sz="1400" b="1"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الأسرة:</a:t>
            </a:r>
            <a:endParaRPr lang="en-GB" sz="1400" kern="100" dirty="0">
              <a:effectLst/>
              <a:latin typeface="Segoe UI" panose="020B0502040204020203" pitchFamily="34" charset="0"/>
              <a:ea typeface="Calibri" panose="020F0502020204030204" pitchFamily="34" charset="0"/>
              <a:cs typeface="Segoe UI" panose="020B0502040204020203" pitchFamily="34" charset="0"/>
            </a:endParaRPr>
          </a:p>
          <a:p>
            <a:pPr algn="r" rtl="1">
              <a:lnSpc>
                <a:spcPct val="107000"/>
              </a:lnSpc>
              <a:spcAft>
                <a:spcPts val="800"/>
              </a:spcAft>
            </a:pPr>
            <a:r>
              <a:rPr lang="ar-SA" sz="14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ينقل الإنسان سلوكه الذي ورثه من أسرته إلى المنظمة وهذا السلوك يعبر عن واقع بيئته المعيشية وظروف حياته المادية.</a:t>
            </a:r>
            <a:endParaRPr lang="en-GB" sz="1400" kern="100" dirty="0">
              <a:effectLst/>
              <a:latin typeface="Segoe UI" panose="020B0502040204020203" pitchFamily="34" charset="0"/>
              <a:ea typeface="Calibri" panose="020F0502020204030204" pitchFamily="34" charset="0"/>
              <a:cs typeface="Segoe UI" panose="020B0502040204020203" pitchFamily="34" charset="0"/>
            </a:endParaRPr>
          </a:p>
          <a:p>
            <a:pPr algn="r" rtl="1">
              <a:lnSpc>
                <a:spcPct val="107000"/>
              </a:lnSpc>
              <a:spcAft>
                <a:spcPts val="800"/>
              </a:spcAft>
            </a:pPr>
            <a:r>
              <a:rPr lang="ar-SA" sz="1400" b="1"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المؤسسات التعليمية:</a:t>
            </a:r>
            <a:endParaRPr lang="en-GB" sz="1400" kern="100" dirty="0">
              <a:effectLst/>
              <a:latin typeface="Segoe UI" panose="020B0502040204020203" pitchFamily="34" charset="0"/>
              <a:ea typeface="Calibri" panose="020F0502020204030204" pitchFamily="34" charset="0"/>
              <a:cs typeface="Segoe UI" panose="020B0502040204020203" pitchFamily="34" charset="0"/>
            </a:endParaRPr>
          </a:p>
          <a:p>
            <a:pPr algn="r" rtl="1">
              <a:lnSpc>
                <a:spcPct val="107000"/>
              </a:lnSpc>
              <a:spcAft>
                <a:spcPts val="800"/>
              </a:spcAft>
            </a:pPr>
            <a:r>
              <a:rPr lang="ar-SA" sz="14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تستطيع هذه المؤسسات إن تلعب دوراً مهما في إعداد الطلبة  لدخول المجال الوظيفي، حيث تستطيع توجيههم وتوعيتهم  وتدريسهم بعض المسائل في الدين والأخلاق والعلاقات العامة.</a:t>
            </a:r>
            <a:endParaRPr lang="en-GB" sz="1400" kern="100" dirty="0">
              <a:effectLst/>
              <a:latin typeface="Segoe UI" panose="020B0502040204020203" pitchFamily="34" charset="0"/>
              <a:ea typeface="Calibri" panose="020F0502020204030204" pitchFamily="34" charset="0"/>
              <a:cs typeface="Segoe UI" panose="020B0502040204020203" pitchFamily="34" charset="0"/>
            </a:endParaRPr>
          </a:p>
          <a:p>
            <a:pPr algn="r" rtl="1">
              <a:lnSpc>
                <a:spcPct val="107000"/>
              </a:lnSpc>
              <a:spcAft>
                <a:spcPts val="800"/>
              </a:spcAft>
            </a:pPr>
            <a:r>
              <a:rPr lang="ar-SA" sz="1400" b="1"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المجتمع :</a:t>
            </a:r>
            <a:endParaRPr lang="en-GB" sz="1400" kern="100" dirty="0">
              <a:effectLst/>
              <a:latin typeface="Segoe UI" panose="020B0502040204020203" pitchFamily="34" charset="0"/>
              <a:ea typeface="Calibri" panose="020F0502020204030204" pitchFamily="34" charset="0"/>
              <a:cs typeface="Segoe UI" panose="020B0502040204020203" pitchFamily="34" charset="0"/>
            </a:endParaRPr>
          </a:p>
          <a:p>
            <a:pPr algn="r" rtl="1">
              <a:lnSpc>
                <a:spcPct val="107000"/>
              </a:lnSpc>
              <a:spcAft>
                <a:spcPts val="800"/>
              </a:spcAft>
            </a:pPr>
            <a:r>
              <a:rPr lang="ar-SA" sz="14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إن المجتمع الذي تسوده قيم سياسية أو اجتماعية  أو عقائدية  متناسقة لابد وان ينقل أفراده هذه القيم إلى التنظيم.</a:t>
            </a:r>
            <a:endParaRPr lang="en-GB" sz="1400" kern="100" dirty="0">
              <a:effectLst/>
              <a:latin typeface="Segoe UI" panose="020B0502040204020203" pitchFamily="34" charset="0"/>
              <a:ea typeface="Calibri" panose="020F0502020204030204" pitchFamily="34" charset="0"/>
              <a:cs typeface="Segoe UI" panose="020B0502040204020203" pitchFamily="34" charset="0"/>
            </a:endParaRPr>
          </a:p>
          <a:p>
            <a:pPr algn="r" rtl="1">
              <a:lnSpc>
                <a:spcPct val="107000"/>
              </a:lnSpc>
              <a:spcAft>
                <a:spcPts val="800"/>
              </a:spcAft>
            </a:pPr>
            <a:r>
              <a:rPr lang="ar-SA" sz="1400" b="1"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القيادة القدوة :</a:t>
            </a:r>
            <a:endParaRPr lang="en-GB" sz="1400" kern="100" dirty="0">
              <a:effectLst/>
              <a:latin typeface="Segoe UI" panose="020B0502040204020203" pitchFamily="34" charset="0"/>
              <a:ea typeface="Calibri" panose="020F0502020204030204" pitchFamily="34" charset="0"/>
              <a:cs typeface="Segoe UI" panose="020B0502040204020203" pitchFamily="34" charset="0"/>
            </a:endParaRPr>
          </a:p>
          <a:p>
            <a:pPr algn="r" rtl="1">
              <a:lnSpc>
                <a:spcPct val="107000"/>
              </a:lnSpc>
              <a:spcAft>
                <a:spcPts val="800"/>
              </a:spcAft>
            </a:pPr>
            <a:r>
              <a:rPr lang="ar-SA" sz="14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إن القيادة الإدارية الناجحة هي التي تستطيع أن تبث  في الهياكل الجامدة روح الحياة عن طريق إشعار كل موظف في الإدارة بأنه عضو في جماعة تعمل متساندة ومجتمعة لتحقيق هدف معين في التنظيم.</a:t>
            </a:r>
            <a:endParaRPr lang="en-GB" sz="1400" kern="100" dirty="0">
              <a:effectLst/>
              <a:latin typeface="Segoe UI" panose="020B0502040204020203" pitchFamily="34" charset="0"/>
              <a:ea typeface="Calibri" panose="020F0502020204030204" pitchFamily="34" charset="0"/>
              <a:cs typeface="Segoe UI" panose="020B0502040204020203" pitchFamily="34" charset="0"/>
            </a:endParaRPr>
          </a:p>
          <a:p>
            <a:pPr algn="just"/>
            <a:r>
              <a:rPr lang="ar-EG" sz="1800"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                                                                                                                           </a:t>
            </a:r>
            <a:r>
              <a:rPr lang="ar-SA" sz="1800"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 </a:t>
            </a:r>
            <a:endParaRPr lang="en-US" dirty="0">
              <a:solidFill>
                <a:schemeClr val="tx1"/>
              </a:solidFill>
              <a:latin typeface="Segoe UI" panose="020B0502040204020203" pitchFamily="34" charset="0"/>
              <a:cs typeface="Segoe UI" panose="020B0502040204020203" pitchFamily="34"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Segoe UI" panose="020B0502040204020203" pitchFamily="34" charset="0"/>
              </a:rPr>
              <a:t>7</a:t>
            </a:r>
            <a:endParaRPr lang="en-US" sz="6000" dirty="0">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670012" y="573585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Segoe UI" panose="020B0502040204020203"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Segoe UI" panose="020B0502040204020203"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grpSp>
        <p:nvGrpSpPr>
          <p:cNvPr id="3" name="Group 2">
            <a:extLst>
              <a:ext uri="{FF2B5EF4-FFF2-40B4-BE49-F238E27FC236}">
                <a16:creationId xmlns:a16="http://schemas.microsoft.com/office/drawing/2014/main" xmlns="" id="{BCF8405A-E64C-FB06-68CE-3FBA6FC89DD6}"/>
              </a:ext>
            </a:extLst>
          </p:cNvPr>
          <p:cNvGrpSpPr>
            <a:grpSpLocks/>
          </p:cNvGrpSpPr>
          <p:nvPr/>
        </p:nvGrpSpPr>
        <p:grpSpPr bwMode="auto">
          <a:xfrm>
            <a:off x="1188720" y="8490585"/>
            <a:ext cx="5212080" cy="1657350"/>
            <a:chOff x="1872" y="1630"/>
            <a:chExt cx="8208" cy="2471"/>
          </a:xfrm>
        </p:grpSpPr>
        <p:sp>
          <p:nvSpPr>
            <p:cNvPr id="6" name="Text Box 29">
              <a:extLst>
                <a:ext uri="{FF2B5EF4-FFF2-40B4-BE49-F238E27FC236}">
                  <a16:creationId xmlns:a16="http://schemas.microsoft.com/office/drawing/2014/main" xmlns="" id="{71D360F0-4F74-11C4-04CA-9C56430D085A}"/>
                </a:ext>
              </a:extLst>
            </p:cNvPr>
            <p:cNvSpPr txBox="1">
              <a:spLocks noChangeArrowheads="1"/>
            </p:cNvSpPr>
            <p:nvPr/>
          </p:nvSpPr>
          <p:spPr bwMode="auto">
            <a:xfrm>
              <a:off x="8352" y="1630"/>
              <a:ext cx="1728" cy="2448"/>
            </a:xfrm>
            <a:prstGeom prst="rect">
              <a:avLst/>
            </a:prstGeom>
            <a:solidFill>
              <a:srgbClr val="FFFFFF"/>
            </a:solidFill>
            <a:ln w="19050">
              <a:solidFill>
                <a:srgbClr val="000000"/>
              </a:solidFill>
              <a:miter lim="800000"/>
              <a:headEnd/>
              <a:tailEnd/>
            </a:ln>
          </p:spPr>
          <p:txBody>
            <a:bodyPr rot="0" vert="horz" wrap="square" lIns="91440" tIns="45720" rIns="91440" bIns="45720" anchor="t" anchorCtr="0" upright="1">
              <a:noAutofit/>
            </a:bodyPr>
            <a:lstStyle/>
            <a:p>
              <a:pPr algn="ctr">
                <a:lnSpc>
                  <a:spcPct val="107000"/>
                </a:lnSpc>
                <a:spcAft>
                  <a:spcPts val="800"/>
                </a:spcAft>
              </a:pPr>
              <a:r>
                <a:rPr lang="ar-SA" sz="1100" b="1" u="sng" kern="100" dirty="0">
                  <a:effectLst/>
                  <a:latin typeface="Calibri" panose="020F0502020204030204" pitchFamily="34" charset="0"/>
                  <a:ea typeface="Calibri" panose="020F0502020204030204" pitchFamily="34" charset="0"/>
                  <a:cs typeface="Arabic Transparent" panose="020B0604020202020204" pitchFamily="34" charset="0"/>
                </a:rPr>
                <a:t>الخطوة (1)</a:t>
              </a:r>
              <a:endParaRPr lang="en-GB" sz="1100" kern="100" dirty="0">
                <a:effectLst/>
                <a:latin typeface="Calibri" panose="020F0502020204030204" pitchFamily="34" charset="0"/>
                <a:ea typeface="Calibri" panose="020F0502020204030204" pitchFamily="34" charset="0"/>
                <a:cs typeface="Segoe UI" panose="020B0502040204020203" pitchFamily="34" charset="0"/>
              </a:endParaRPr>
            </a:p>
            <a:p>
              <a:pPr algn="justLow">
                <a:lnSpc>
                  <a:spcPct val="200000"/>
                </a:lnSpc>
                <a:spcAft>
                  <a:spcPts val="600"/>
                </a:spcAft>
              </a:pPr>
              <a:r>
                <a:rPr lang="ar-SA" sz="1100" b="1" kern="100" dirty="0">
                  <a:effectLst/>
                  <a:latin typeface="Calibri" panose="020F0502020204030204" pitchFamily="34" charset="0"/>
                  <a:ea typeface="Calibri" panose="020F0502020204030204" pitchFamily="34" charset="0"/>
                  <a:cs typeface="Segoe UI" panose="020B0502040204020203" pitchFamily="34" charset="0"/>
                </a:rPr>
                <a:t>تقييم القرار من وجهة النظر الأخلاقية ويتم ذلك بتحديد المتأثرين بالقرار من المشاركون وهل تمّ انتهاك أية حقوق يمتلكوها</a:t>
              </a:r>
              <a:endParaRPr lang="en-GB" sz="1100" kern="100" dirty="0">
                <a:effectLst/>
                <a:latin typeface="Calibri" panose="020F0502020204030204" pitchFamily="34" charset="0"/>
                <a:ea typeface="Calibri" panose="020F0502020204030204" pitchFamily="34" charset="0"/>
                <a:cs typeface="Segoe UI" panose="020B0502040204020203" pitchFamily="34" charset="0"/>
              </a:endParaRPr>
            </a:p>
          </p:txBody>
        </p:sp>
        <p:grpSp>
          <p:nvGrpSpPr>
            <p:cNvPr id="8" name="Group 7">
              <a:extLst>
                <a:ext uri="{FF2B5EF4-FFF2-40B4-BE49-F238E27FC236}">
                  <a16:creationId xmlns:a16="http://schemas.microsoft.com/office/drawing/2014/main" xmlns="" id="{3D65AD7F-C897-41CA-1481-F1340573A90E}"/>
                </a:ext>
              </a:extLst>
            </p:cNvPr>
            <p:cNvGrpSpPr>
              <a:grpSpLocks/>
            </p:cNvGrpSpPr>
            <p:nvPr/>
          </p:nvGrpSpPr>
          <p:grpSpPr bwMode="auto">
            <a:xfrm>
              <a:off x="6177" y="1653"/>
              <a:ext cx="2160" cy="2448"/>
              <a:chOff x="6177" y="7200"/>
              <a:chExt cx="2160" cy="2448"/>
            </a:xfrm>
          </p:grpSpPr>
          <p:sp>
            <p:nvSpPr>
              <p:cNvPr id="16" name="Text Box 31">
                <a:extLst>
                  <a:ext uri="{FF2B5EF4-FFF2-40B4-BE49-F238E27FC236}">
                    <a16:creationId xmlns:a16="http://schemas.microsoft.com/office/drawing/2014/main" xmlns="" id="{80AC6CA9-EF3F-6724-AF4A-A41874F3D1AA}"/>
                  </a:ext>
                </a:extLst>
              </p:cNvPr>
              <p:cNvSpPr txBox="1">
                <a:spLocks noChangeArrowheads="1"/>
              </p:cNvSpPr>
              <p:nvPr/>
            </p:nvSpPr>
            <p:spPr bwMode="auto">
              <a:xfrm>
                <a:off x="6177" y="7200"/>
                <a:ext cx="1728" cy="2448"/>
              </a:xfrm>
              <a:prstGeom prst="rect">
                <a:avLst/>
              </a:prstGeom>
              <a:solidFill>
                <a:srgbClr val="FFFFFF"/>
              </a:solidFill>
              <a:ln w="19050">
                <a:solidFill>
                  <a:srgbClr val="000000"/>
                </a:solidFill>
                <a:miter lim="800000"/>
                <a:headEnd/>
                <a:tailEnd/>
              </a:ln>
            </p:spPr>
            <p:txBody>
              <a:bodyPr rot="0" vert="horz" wrap="square" lIns="91440" tIns="45720" rIns="91440" bIns="45720" anchor="t" anchorCtr="0" upright="1">
                <a:noAutofit/>
              </a:bodyPr>
              <a:lstStyle/>
              <a:p>
                <a:pPr algn="ctr">
                  <a:lnSpc>
                    <a:spcPct val="107000"/>
                  </a:lnSpc>
                  <a:spcAft>
                    <a:spcPts val="800"/>
                  </a:spcAft>
                </a:pPr>
                <a:r>
                  <a:rPr lang="ar-SA" sz="1100" b="1" u="sng" kern="100" dirty="0">
                    <a:effectLst/>
                    <a:latin typeface="Calibri" panose="020F0502020204030204" pitchFamily="34" charset="0"/>
                    <a:ea typeface="Calibri" panose="020F0502020204030204" pitchFamily="34" charset="0"/>
                    <a:cs typeface="Arabic Transparent" panose="020B0604020202020204" pitchFamily="34" charset="0"/>
                  </a:rPr>
                  <a:t>الخطوة (2)</a:t>
                </a:r>
                <a:endParaRPr lang="en-GB" sz="1100" kern="100" dirty="0">
                  <a:effectLst/>
                  <a:latin typeface="Calibri" panose="020F0502020204030204" pitchFamily="34" charset="0"/>
                  <a:ea typeface="Calibri" panose="020F0502020204030204" pitchFamily="34" charset="0"/>
                  <a:cs typeface="Segoe UI" panose="020B0502040204020203" pitchFamily="34" charset="0"/>
                </a:endParaRPr>
              </a:p>
              <a:p>
                <a:pPr algn="justLow">
                  <a:lnSpc>
                    <a:spcPct val="200000"/>
                  </a:lnSpc>
                  <a:spcAft>
                    <a:spcPts val="600"/>
                  </a:spcAft>
                </a:pPr>
                <a:r>
                  <a:rPr lang="ar-SA" sz="1100" b="1" kern="100" dirty="0">
                    <a:effectLst/>
                    <a:latin typeface="Calibri" panose="020F0502020204030204" pitchFamily="34" charset="0"/>
                    <a:ea typeface="Calibri" panose="020F0502020204030204" pitchFamily="34" charset="0"/>
                    <a:cs typeface="Segoe UI" panose="020B0502040204020203" pitchFamily="34" charset="0"/>
                  </a:rPr>
                  <a:t> </a:t>
                </a:r>
                <a:endParaRPr lang="en-GB" sz="1100" kern="100" dirty="0">
                  <a:effectLst/>
                  <a:latin typeface="Calibri" panose="020F0502020204030204" pitchFamily="34" charset="0"/>
                  <a:ea typeface="Calibri" panose="020F0502020204030204" pitchFamily="34" charset="0"/>
                  <a:cs typeface="Segoe UI" panose="020B0502040204020203" pitchFamily="34" charset="0"/>
                </a:endParaRPr>
              </a:p>
              <a:p>
                <a:pPr algn="justLow">
                  <a:lnSpc>
                    <a:spcPct val="200000"/>
                  </a:lnSpc>
                  <a:spcAft>
                    <a:spcPts val="600"/>
                  </a:spcAft>
                </a:pPr>
                <a:r>
                  <a:rPr lang="ar-SA" sz="1100" b="1" kern="100" dirty="0">
                    <a:effectLst/>
                    <a:latin typeface="Calibri" panose="020F0502020204030204" pitchFamily="34" charset="0"/>
                    <a:ea typeface="Calibri" panose="020F0502020204030204" pitchFamily="34" charset="0"/>
                    <a:cs typeface="Segoe UI" panose="020B0502040204020203" pitchFamily="34" charset="0"/>
                  </a:rPr>
                  <a:t>تقييم القرار من وجهة النظر الأخلاقية بالاتساق مع المبادئ الأخلاقية </a:t>
                </a:r>
                <a:endParaRPr lang="en-GB" sz="1100" kern="100" dirty="0">
                  <a:effectLst/>
                  <a:latin typeface="Calibri" panose="020F0502020204030204" pitchFamily="34" charset="0"/>
                  <a:ea typeface="Calibri" panose="020F0502020204030204" pitchFamily="34" charset="0"/>
                  <a:cs typeface="Segoe UI" panose="020B0502040204020203" pitchFamily="34" charset="0"/>
                </a:endParaRPr>
              </a:p>
            </p:txBody>
          </p:sp>
          <p:cxnSp>
            <p:nvCxnSpPr>
              <p:cNvPr id="17" name="Line 32">
                <a:extLst>
                  <a:ext uri="{FF2B5EF4-FFF2-40B4-BE49-F238E27FC236}">
                    <a16:creationId xmlns:a16="http://schemas.microsoft.com/office/drawing/2014/main" xmlns="" id="{2DF25989-7D0E-B7E3-04F7-316CC3A5CB49}"/>
                  </a:ext>
                </a:extLst>
              </p:cNvPr>
              <p:cNvCxnSpPr>
                <a:cxnSpLocks noChangeShapeType="1"/>
              </p:cNvCxnSpPr>
              <p:nvPr/>
            </p:nvCxnSpPr>
            <p:spPr bwMode="auto">
              <a:xfrm flipH="1">
                <a:off x="7905" y="8451"/>
                <a:ext cx="432" cy="0"/>
              </a:xfrm>
              <a:prstGeom prst="line">
                <a:avLst/>
              </a:prstGeom>
              <a:noFill/>
              <a:ln w="19050">
                <a:solidFill>
                  <a:srgbClr val="000000"/>
                </a:solidFill>
                <a:round/>
                <a:headEnd/>
                <a:tailEnd type="triangle" w="med" len="med"/>
              </a:ln>
              <a:extLst>
                <a:ext uri="{909E8E84-426E-40DD-AFC4-6F175D3DCCD1}">
                  <a14:hiddenFill xmlns:a14="http://schemas.microsoft.com/office/drawing/2010/main">
                    <a:noFill/>
                  </a14:hiddenFill>
                </a:ext>
              </a:extLst>
            </p:spPr>
          </p:cxnSp>
        </p:grpSp>
        <p:grpSp>
          <p:nvGrpSpPr>
            <p:cNvPr id="9" name="Group 8">
              <a:extLst>
                <a:ext uri="{FF2B5EF4-FFF2-40B4-BE49-F238E27FC236}">
                  <a16:creationId xmlns:a16="http://schemas.microsoft.com/office/drawing/2014/main" xmlns="" id="{62E469E3-010B-29DC-35F4-C671FBF18455}"/>
                </a:ext>
              </a:extLst>
            </p:cNvPr>
            <p:cNvGrpSpPr>
              <a:grpSpLocks/>
            </p:cNvGrpSpPr>
            <p:nvPr/>
          </p:nvGrpSpPr>
          <p:grpSpPr bwMode="auto">
            <a:xfrm>
              <a:off x="4032" y="1630"/>
              <a:ext cx="2160" cy="2448"/>
              <a:chOff x="6177" y="7200"/>
              <a:chExt cx="2160" cy="2448"/>
            </a:xfrm>
          </p:grpSpPr>
          <p:sp>
            <p:nvSpPr>
              <p:cNvPr id="14" name="Text Box 34">
                <a:extLst>
                  <a:ext uri="{FF2B5EF4-FFF2-40B4-BE49-F238E27FC236}">
                    <a16:creationId xmlns:a16="http://schemas.microsoft.com/office/drawing/2014/main" xmlns="" id="{C9401998-5F7F-26E7-C196-68B5ED3F329C}"/>
                  </a:ext>
                </a:extLst>
              </p:cNvPr>
              <p:cNvSpPr txBox="1">
                <a:spLocks noChangeArrowheads="1"/>
              </p:cNvSpPr>
              <p:nvPr/>
            </p:nvSpPr>
            <p:spPr bwMode="auto">
              <a:xfrm>
                <a:off x="6177" y="7200"/>
                <a:ext cx="1728" cy="2448"/>
              </a:xfrm>
              <a:prstGeom prst="rect">
                <a:avLst/>
              </a:prstGeom>
              <a:solidFill>
                <a:srgbClr val="FFFFFF"/>
              </a:solidFill>
              <a:ln w="19050">
                <a:solidFill>
                  <a:srgbClr val="000000"/>
                </a:solidFill>
                <a:miter lim="800000"/>
                <a:headEnd/>
                <a:tailEnd/>
              </a:ln>
            </p:spPr>
            <p:txBody>
              <a:bodyPr rot="0" vert="horz" wrap="square" lIns="91440" tIns="45720" rIns="91440" bIns="45720" anchor="t" anchorCtr="0" upright="1">
                <a:noAutofit/>
              </a:bodyPr>
              <a:lstStyle/>
              <a:p>
                <a:pPr algn="ctr">
                  <a:lnSpc>
                    <a:spcPct val="107000"/>
                  </a:lnSpc>
                  <a:spcAft>
                    <a:spcPts val="800"/>
                  </a:spcAft>
                </a:pPr>
                <a:r>
                  <a:rPr lang="ar-SA" sz="1100" b="1" u="sng" kern="100" dirty="0">
                    <a:effectLst/>
                    <a:latin typeface="Calibri" panose="020F0502020204030204" pitchFamily="34" charset="0"/>
                    <a:ea typeface="Calibri" panose="020F0502020204030204" pitchFamily="34" charset="0"/>
                    <a:cs typeface="Arabic Transparent" panose="020B0604020202020204" pitchFamily="34" charset="0"/>
                  </a:rPr>
                  <a:t>الخطوة (3)</a:t>
                </a:r>
                <a:endParaRPr lang="en-GB" sz="1100" kern="100" dirty="0">
                  <a:effectLst/>
                  <a:latin typeface="Calibri" panose="020F0502020204030204" pitchFamily="34" charset="0"/>
                  <a:ea typeface="Calibri" panose="020F0502020204030204" pitchFamily="34" charset="0"/>
                  <a:cs typeface="Segoe UI" panose="020B0502040204020203" pitchFamily="34" charset="0"/>
                </a:endParaRPr>
              </a:p>
              <a:p>
                <a:pPr algn="justLow">
                  <a:lnSpc>
                    <a:spcPct val="200000"/>
                  </a:lnSpc>
                  <a:spcAft>
                    <a:spcPts val="600"/>
                  </a:spcAft>
                </a:pPr>
                <a:r>
                  <a:rPr lang="ar-SA" sz="1100" b="1" kern="100" dirty="0">
                    <a:effectLst/>
                    <a:latin typeface="Calibri" panose="020F0502020204030204" pitchFamily="34" charset="0"/>
                    <a:ea typeface="Calibri" panose="020F0502020204030204" pitchFamily="34" charset="0"/>
                    <a:cs typeface="Segoe UI" panose="020B0502040204020203" pitchFamily="34" charset="0"/>
                  </a:rPr>
                  <a:t> </a:t>
                </a:r>
                <a:endParaRPr lang="en-GB" sz="1100" kern="100" dirty="0">
                  <a:effectLst/>
                  <a:latin typeface="Calibri" panose="020F0502020204030204" pitchFamily="34" charset="0"/>
                  <a:ea typeface="Calibri" panose="020F0502020204030204" pitchFamily="34" charset="0"/>
                  <a:cs typeface="Segoe UI" panose="020B0502040204020203" pitchFamily="34" charset="0"/>
                </a:endParaRPr>
              </a:p>
              <a:p>
                <a:pPr algn="justLow">
                  <a:lnSpc>
                    <a:spcPct val="200000"/>
                  </a:lnSpc>
                  <a:spcAft>
                    <a:spcPts val="600"/>
                  </a:spcAft>
                </a:pPr>
                <a:r>
                  <a:rPr lang="ar-SA" sz="1100" b="1" kern="100" dirty="0">
                    <a:effectLst/>
                    <a:latin typeface="Calibri" panose="020F0502020204030204" pitchFamily="34" charset="0"/>
                    <a:ea typeface="Calibri" panose="020F0502020204030204" pitchFamily="34" charset="0"/>
                    <a:cs typeface="Segoe UI" panose="020B0502040204020203" pitchFamily="34" charset="0"/>
                  </a:rPr>
                  <a:t>وضع هدف أخلاقي وتكوين حاسة أخلاقية  </a:t>
                </a:r>
                <a:endParaRPr lang="en-GB" sz="1100" kern="100" dirty="0">
                  <a:effectLst/>
                  <a:latin typeface="Calibri" panose="020F0502020204030204" pitchFamily="34" charset="0"/>
                  <a:ea typeface="Calibri" panose="020F0502020204030204" pitchFamily="34" charset="0"/>
                  <a:cs typeface="Segoe UI" panose="020B0502040204020203" pitchFamily="34" charset="0"/>
                </a:endParaRPr>
              </a:p>
            </p:txBody>
          </p:sp>
          <p:cxnSp>
            <p:nvCxnSpPr>
              <p:cNvPr id="15" name="Line 35">
                <a:extLst>
                  <a:ext uri="{FF2B5EF4-FFF2-40B4-BE49-F238E27FC236}">
                    <a16:creationId xmlns:a16="http://schemas.microsoft.com/office/drawing/2014/main" xmlns="" id="{2B5EC1C2-D46A-CCF1-B838-9EF61D4CE558}"/>
                  </a:ext>
                </a:extLst>
              </p:cNvPr>
              <p:cNvCxnSpPr>
                <a:cxnSpLocks noChangeShapeType="1"/>
              </p:cNvCxnSpPr>
              <p:nvPr/>
            </p:nvCxnSpPr>
            <p:spPr bwMode="auto">
              <a:xfrm flipH="1">
                <a:off x="7905" y="8451"/>
                <a:ext cx="432" cy="0"/>
              </a:xfrm>
              <a:prstGeom prst="line">
                <a:avLst/>
              </a:prstGeom>
              <a:noFill/>
              <a:ln w="19050">
                <a:solidFill>
                  <a:srgbClr val="000000"/>
                </a:solidFill>
                <a:round/>
                <a:headEnd/>
                <a:tailEnd type="triangle" w="med" len="med"/>
              </a:ln>
              <a:extLst>
                <a:ext uri="{909E8E84-426E-40DD-AFC4-6F175D3DCCD1}">
                  <a14:hiddenFill xmlns:a14="http://schemas.microsoft.com/office/drawing/2010/main">
                    <a:noFill/>
                  </a14:hiddenFill>
                </a:ext>
              </a:extLst>
            </p:spPr>
          </p:cxnSp>
        </p:grpSp>
        <p:grpSp>
          <p:nvGrpSpPr>
            <p:cNvPr id="10" name="Group 9">
              <a:extLst>
                <a:ext uri="{FF2B5EF4-FFF2-40B4-BE49-F238E27FC236}">
                  <a16:creationId xmlns:a16="http://schemas.microsoft.com/office/drawing/2014/main" xmlns="" id="{A6DC5B4F-4D8C-8F8D-C7F2-D82C933672CF}"/>
                </a:ext>
              </a:extLst>
            </p:cNvPr>
            <p:cNvGrpSpPr>
              <a:grpSpLocks/>
            </p:cNvGrpSpPr>
            <p:nvPr/>
          </p:nvGrpSpPr>
          <p:grpSpPr bwMode="auto">
            <a:xfrm>
              <a:off x="1872" y="1630"/>
              <a:ext cx="2160" cy="2448"/>
              <a:chOff x="6177" y="7200"/>
              <a:chExt cx="2160" cy="2448"/>
            </a:xfrm>
          </p:grpSpPr>
          <p:sp>
            <p:nvSpPr>
              <p:cNvPr id="12" name="Text Box 37">
                <a:extLst>
                  <a:ext uri="{FF2B5EF4-FFF2-40B4-BE49-F238E27FC236}">
                    <a16:creationId xmlns:a16="http://schemas.microsoft.com/office/drawing/2014/main" xmlns="" id="{177B516F-C524-D911-9112-F6ABFB8A18B0}"/>
                  </a:ext>
                </a:extLst>
              </p:cNvPr>
              <p:cNvSpPr txBox="1">
                <a:spLocks noChangeArrowheads="1"/>
              </p:cNvSpPr>
              <p:nvPr/>
            </p:nvSpPr>
            <p:spPr bwMode="auto">
              <a:xfrm>
                <a:off x="6177" y="7200"/>
                <a:ext cx="1728" cy="2448"/>
              </a:xfrm>
              <a:prstGeom prst="rect">
                <a:avLst/>
              </a:prstGeom>
              <a:solidFill>
                <a:srgbClr val="FFFFFF"/>
              </a:solidFill>
              <a:ln w="19050">
                <a:solidFill>
                  <a:srgbClr val="000000"/>
                </a:solidFill>
                <a:miter lim="800000"/>
                <a:headEnd/>
                <a:tailEnd/>
              </a:ln>
            </p:spPr>
            <p:txBody>
              <a:bodyPr rot="0" vert="horz" wrap="square" lIns="91440" tIns="45720" rIns="91440" bIns="45720" anchor="t" anchorCtr="0" upright="1">
                <a:noAutofit/>
              </a:bodyPr>
              <a:lstStyle/>
              <a:p>
                <a:pPr algn="ctr">
                  <a:lnSpc>
                    <a:spcPct val="107000"/>
                  </a:lnSpc>
                  <a:spcAft>
                    <a:spcPts val="800"/>
                  </a:spcAft>
                </a:pPr>
                <a:r>
                  <a:rPr lang="ar-SA" sz="1100" b="1" u="sng" kern="100" dirty="0">
                    <a:effectLst/>
                    <a:latin typeface="Calibri" panose="020F0502020204030204" pitchFamily="34" charset="0"/>
                    <a:ea typeface="Calibri" panose="020F0502020204030204" pitchFamily="34" charset="0"/>
                    <a:cs typeface="Arabic Transparent" panose="020B0604020202020204" pitchFamily="34" charset="0"/>
                  </a:rPr>
                  <a:t>الخطوة (4)</a:t>
                </a:r>
                <a:endParaRPr lang="en-GB" sz="1100" kern="100" dirty="0">
                  <a:effectLst/>
                  <a:latin typeface="Calibri" panose="020F0502020204030204" pitchFamily="34" charset="0"/>
                  <a:ea typeface="Calibri" panose="020F0502020204030204" pitchFamily="34" charset="0"/>
                  <a:cs typeface="Segoe UI" panose="020B0502040204020203" pitchFamily="34" charset="0"/>
                </a:endParaRPr>
              </a:p>
              <a:p>
                <a:pPr algn="justLow">
                  <a:lnSpc>
                    <a:spcPct val="200000"/>
                  </a:lnSpc>
                  <a:spcAft>
                    <a:spcPts val="600"/>
                  </a:spcAft>
                </a:pPr>
                <a:r>
                  <a:rPr lang="ar-SA" sz="1100" b="1" kern="100" dirty="0">
                    <a:effectLst/>
                    <a:latin typeface="Calibri" panose="020F0502020204030204" pitchFamily="34" charset="0"/>
                    <a:ea typeface="Calibri" panose="020F0502020204030204" pitchFamily="34" charset="0"/>
                    <a:cs typeface="Segoe UI" panose="020B0502040204020203" pitchFamily="34" charset="0"/>
                  </a:rPr>
                  <a:t> </a:t>
                </a:r>
                <a:endParaRPr lang="en-GB" sz="1100" kern="100" dirty="0">
                  <a:effectLst/>
                  <a:latin typeface="Calibri" panose="020F0502020204030204" pitchFamily="34" charset="0"/>
                  <a:ea typeface="Calibri" panose="020F0502020204030204" pitchFamily="34" charset="0"/>
                  <a:cs typeface="Segoe UI" panose="020B0502040204020203" pitchFamily="34" charset="0"/>
                </a:endParaRPr>
              </a:p>
              <a:p>
                <a:pPr algn="justLow">
                  <a:lnSpc>
                    <a:spcPct val="200000"/>
                  </a:lnSpc>
                  <a:spcAft>
                    <a:spcPts val="600"/>
                  </a:spcAft>
                </a:pPr>
                <a:r>
                  <a:rPr lang="ar-SA" sz="1100" b="1" kern="100" dirty="0">
                    <a:effectLst/>
                    <a:latin typeface="Calibri" panose="020F0502020204030204" pitchFamily="34" charset="0"/>
                    <a:ea typeface="Calibri" panose="020F0502020204030204" pitchFamily="34" charset="0"/>
                    <a:cs typeface="Segoe UI" panose="020B0502040204020203" pitchFamily="34" charset="0"/>
                  </a:rPr>
                  <a:t>إدارة العمل من منطلق السلوك الأخلاقي  </a:t>
                </a:r>
                <a:endParaRPr lang="en-GB" sz="1100" kern="100" dirty="0">
                  <a:effectLst/>
                  <a:latin typeface="Calibri" panose="020F0502020204030204" pitchFamily="34" charset="0"/>
                  <a:ea typeface="Calibri" panose="020F0502020204030204" pitchFamily="34" charset="0"/>
                  <a:cs typeface="Segoe UI" panose="020B0502040204020203" pitchFamily="34" charset="0"/>
                </a:endParaRPr>
              </a:p>
            </p:txBody>
          </p:sp>
          <p:cxnSp>
            <p:nvCxnSpPr>
              <p:cNvPr id="13" name="Line 38">
                <a:extLst>
                  <a:ext uri="{FF2B5EF4-FFF2-40B4-BE49-F238E27FC236}">
                    <a16:creationId xmlns:a16="http://schemas.microsoft.com/office/drawing/2014/main" xmlns="" id="{80DA5714-BA81-6B1F-8E51-13EC263195EF}"/>
                  </a:ext>
                </a:extLst>
              </p:cNvPr>
              <p:cNvCxnSpPr>
                <a:cxnSpLocks noChangeShapeType="1"/>
              </p:cNvCxnSpPr>
              <p:nvPr/>
            </p:nvCxnSpPr>
            <p:spPr bwMode="auto">
              <a:xfrm flipH="1">
                <a:off x="7905" y="8451"/>
                <a:ext cx="432" cy="0"/>
              </a:xfrm>
              <a:prstGeom prst="line">
                <a:avLst/>
              </a:prstGeom>
              <a:noFill/>
              <a:ln w="19050">
                <a:solidFill>
                  <a:srgbClr val="000000"/>
                </a:solidFill>
                <a:round/>
                <a:headEnd/>
                <a:tailEnd type="triangle" w="med" len="med"/>
              </a:ln>
              <a:extLst>
                <a:ext uri="{909E8E84-426E-40DD-AFC4-6F175D3DCCD1}">
                  <a14:hiddenFill xmlns:a14="http://schemas.microsoft.com/office/drawing/2010/main">
                    <a:noFill/>
                  </a14:hiddenFill>
                </a:ext>
              </a:extLst>
            </p:spPr>
          </p:cxnSp>
        </p:grpSp>
      </p:grpSp>
      <p:sp>
        <p:nvSpPr>
          <p:cNvPr id="18" name="Rectangle 17">
            <a:extLst>
              <a:ext uri="{FF2B5EF4-FFF2-40B4-BE49-F238E27FC236}">
                <a16:creationId xmlns:a16="http://schemas.microsoft.com/office/drawing/2014/main" xmlns="" id="{5AC9298E-7552-B07B-6B03-AC6EB4CA70AB}"/>
              </a:ext>
            </a:extLst>
          </p:cNvPr>
          <p:cNvSpPr>
            <a:spLocks noChangeArrowheads="1"/>
          </p:cNvSpPr>
          <p:nvPr/>
        </p:nvSpPr>
        <p:spPr bwMode="auto">
          <a:xfrm>
            <a:off x="0" y="4572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Tree>
    <p:extLst>
      <p:ext uri="{BB962C8B-B14F-4D97-AF65-F5344CB8AC3E}">
        <p14:creationId xmlns:p14="http://schemas.microsoft.com/office/powerpoint/2010/main" val="15892580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62001" y="1838036"/>
            <a:ext cx="10968182" cy="39220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07000"/>
              </a:lnSpc>
              <a:spcAft>
                <a:spcPts val="800"/>
              </a:spcAft>
            </a:pPr>
            <a:r>
              <a:rPr lang="ar-SA" sz="1800" b="1"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العوامل التي تؤثر على أخلاقيات العمل :</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8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البيئة الإدارية: تعكس البيئة الإدارية( المناخ التنظيمي) الفلسفة الإدارية في توفير بيئة إدارية وأخلاقية ذات سمات أو صفات محددة تساعد القيم والاخلاقيات السائدة.</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8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البيئة الاقتصادية: تدني الأجور مثلاً يعتبر من أحد العوامل الرئيسية التي تساهم مباشرة في تفشي الفساد.</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8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البيئة السياسية: يقوم الموظف في الجهاز الإداري للدولة بأداء وظيفته في ظل البيئة والأوضاع السياسية القائمة.</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a:p>
            <a:r>
              <a:rPr lang="ar-SA" sz="1800" kern="0" spc="35" dirty="0">
                <a:effectLst/>
                <a:ea typeface="Times New Roman" panose="02020603050405020304" pitchFamily="18" charset="0"/>
                <a:cs typeface="Simplified Arabic" panose="02020603050405020304" pitchFamily="18" charset="-78"/>
              </a:rPr>
              <a:t>البيئة الاجتماعية: هي البيئة التي تجمع بين المنزل والحي والعمل والمجتمع </a:t>
            </a:r>
            <a:endParaRPr lang="en-GB" sz="16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Segoe UI" panose="020B0502040204020203" pitchFamily="34" charset="0"/>
              </a:rPr>
              <a:t>7</a:t>
            </a:r>
            <a:endParaRPr lang="en-US" sz="6000" dirty="0">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5">
            <a:extLst>
              <a:ext uri="{FF2B5EF4-FFF2-40B4-BE49-F238E27FC236}">
                <a16:creationId xmlns:a16="http://schemas.microsoft.com/office/drawing/2014/main" xmlns="" id="{7630ADC2-60FB-E967-96BD-5640E7326DE6}"/>
              </a:ext>
            </a:extLst>
          </p:cNvPr>
          <p:cNvSpPr/>
          <p:nvPr/>
        </p:nvSpPr>
        <p:spPr>
          <a:xfrm>
            <a:off x="660400" y="5459263"/>
            <a:ext cx="4253344" cy="8333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Segoe UI" panose="020B0502040204020203"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Segoe UI" panose="020B0502040204020203"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741133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99655" y="1790539"/>
            <a:ext cx="10792690" cy="40568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07000"/>
              </a:lnSpc>
              <a:spcAft>
                <a:spcPts val="800"/>
              </a:spcAft>
            </a:pPr>
            <a:r>
              <a:rPr lang="ar-SA" sz="1600" b="1"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مجالات اخلاقيات المهنة</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معايير الأداء المثالي في المهنة</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أخلاق مزاولة المهنة</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أخلاق التعامل مع المستفيدين من المهنة</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algn="r" rtl="1">
              <a:lnSpc>
                <a:spcPct val="107000"/>
              </a:lnSpc>
              <a:spcAft>
                <a:spcPts val="800"/>
              </a:spcAft>
            </a:pPr>
            <a:r>
              <a:rPr lang="ar-SA" sz="16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algn="r" rtl="1">
              <a:lnSpc>
                <a:spcPct val="107000"/>
              </a:lnSpc>
              <a:spcAft>
                <a:spcPts val="800"/>
              </a:spcAft>
            </a:pPr>
            <a:r>
              <a:rPr lang="ar-SA" sz="1600" b="1"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معايير الأداء المثالي في المهنة</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الشروط التأهيلية اللازمة لمزاولة المهنة, وهي شروط أساسية يعتبر وجودها ضرورياً للقدرة على مزاولة المهنة أو أداء الوظيفة.</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مواصفات ومعايير الأداء المثالي للمهنة التي ينبغي الحرص عليها ومراعاتها من الناحية الفنية والتخصصية التي ترفع مستوى المنتج أو الخدمة بحيث تحافظ على سمعة حسنة وصورة ذهنية ممتازة عن المهنة.</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الممارسات والسلوكيات الخاطئة التي يجب الابتعاد عنها, وبيان خطورتها وضرورتها على المجتمع وعلى المهنة والمنتسبين إليها.</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Segoe UI" panose="020B0502040204020203" pitchFamily="34" charset="0"/>
              </a:rPr>
              <a:t>7</a:t>
            </a:r>
            <a:endParaRPr lang="en-US" sz="6000" dirty="0">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5">
            <a:extLst>
              <a:ext uri="{FF2B5EF4-FFF2-40B4-BE49-F238E27FC236}">
                <a16:creationId xmlns:a16="http://schemas.microsoft.com/office/drawing/2014/main" xmlns="" id="{7630ADC2-60FB-E967-96BD-5640E7326DE6}"/>
              </a:ext>
            </a:extLst>
          </p:cNvPr>
          <p:cNvSpPr/>
          <p:nvPr/>
        </p:nvSpPr>
        <p:spPr>
          <a:xfrm>
            <a:off x="699655" y="5816846"/>
            <a:ext cx="4507347" cy="72889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Segoe UI" panose="020B0502040204020203"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Segoe UI" panose="020B0502040204020203"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76387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3431"/>
            <a:ext cx="10798865" cy="41924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07000"/>
              </a:lnSpc>
              <a:spcAft>
                <a:spcPts val="800"/>
              </a:spcAft>
            </a:pPr>
            <a:r>
              <a:rPr lang="ar-SA" sz="1800" b="1"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أخلاقيات مزاولة المهنة</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a:p>
            <a:pPr marL="285750" indent="-285750" algn="r" rtl="1">
              <a:lnSpc>
                <a:spcPct val="107000"/>
              </a:lnSpc>
              <a:spcAft>
                <a:spcPts val="800"/>
              </a:spcAft>
              <a:buFont typeface="Arial" panose="020B0604020202020204" pitchFamily="34" charset="0"/>
              <a:buChar char="•"/>
            </a:pPr>
            <a:r>
              <a:rPr lang="ar-SA" sz="18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الأخلاق الخاصة بطبيعة المهنة أو الوظيفة, مع الربط والتوضيح لصلة الخلق بها, وإظهار أهمية الخلق والحاجة إليه عند الممارسة العملية.</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a:p>
            <a:pPr marL="285750" indent="-285750" algn="r" rtl="1">
              <a:lnSpc>
                <a:spcPct val="107000"/>
              </a:lnSpc>
              <a:spcAft>
                <a:spcPts val="800"/>
              </a:spcAft>
              <a:buFont typeface="Arial" panose="020B0604020202020204" pitchFamily="34" charset="0"/>
              <a:buChar char="•"/>
            </a:pPr>
            <a:r>
              <a:rPr lang="ar-SA" sz="18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الأخلاق الإنسانية العامة المتعلقة بطبيعة المهنة والوظيفة, وما تقدمه للآخرين من المنتجات والخدمات.</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a:p>
            <a:pPr marL="285750" indent="-285750" algn="r" rtl="1">
              <a:lnSpc>
                <a:spcPct val="107000"/>
              </a:lnSpc>
              <a:spcAft>
                <a:spcPts val="800"/>
              </a:spcAft>
              <a:buFont typeface="Arial" panose="020B0604020202020204" pitchFamily="34" charset="0"/>
              <a:buChar char="•"/>
            </a:pPr>
            <a:r>
              <a:rPr lang="ar-SA" sz="18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الأخلاق والضوابط الخاصة بمنع تقديم المصلحة الخاصة على مصلحة العمل, ومنع الانتفاع من الوظيفة والمنصب.</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a:p>
            <a:pPr marL="285750" indent="-285750" algn="r" rtl="1">
              <a:lnSpc>
                <a:spcPct val="107000"/>
              </a:lnSpc>
              <a:spcAft>
                <a:spcPts val="800"/>
              </a:spcAft>
              <a:buFont typeface="Arial" panose="020B0604020202020204" pitchFamily="34" charset="0"/>
              <a:buChar char="•"/>
            </a:pPr>
            <a:r>
              <a:rPr lang="ar-SA" sz="18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أخلاقيات التعامل الخاصة بالمهنة أو الوظيفة.</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a:p>
            <a:pPr marL="285750" indent="-285750" algn="r" rtl="1">
              <a:lnSpc>
                <a:spcPct val="107000"/>
              </a:lnSpc>
              <a:spcAft>
                <a:spcPts val="800"/>
              </a:spcAft>
              <a:buFont typeface="Arial" panose="020B0604020202020204" pitchFamily="34" charset="0"/>
              <a:buChar char="•"/>
            </a:pPr>
            <a:r>
              <a:rPr lang="ar-SA" sz="18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أخلاقيات التعامل الإنساني </a:t>
            </a:r>
            <a:r>
              <a:rPr lang="ar-SA" sz="1800" kern="0" spc="35" dirty="0" err="1">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والذوقي</a:t>
            </a:r>
            <a:r>
              <a:rPr lang="ar-SA" sz="18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العام ذات الصلة بعموم المجتمع.</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Segoe UI" panose="020B0502040204020203" pitchFamily="34" charset="0"/>
              </a:rPr>
              <a:t>7</a:t>
            </a:r>
            <a:endParaRPr lang="en-US" sz="6000" dirty="0">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Segoe UI" panose="020B0502040204020203"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Segoe UI" panose="020B0502040204020203"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056990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7625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Segoe UI" panose="020B0502040204020203" pitchFamily="34" charset="0"/>
              </a:rPr>
              <a:t>7</a:t>
            </a:r>
            <a:endParaRPr lang="en-US" sz="6000" dirty="0">
              <a:ea typeface="Roboto Light" panose="02000000000000000000" pitchFamily="2" charset="0"/>
            </a:endParaRPr>
          </a:p>
        </p:txBody>
      </p:sp>
      <p:sp>
        <p:nvSpPr>
          <p:cNvPr id="48" name="TextBox 47"/>
          <p:cNvSpPr txBox="1"/>
          <p:nvPr/>
        </p:nvSpPr>
        <p:spPr>
          <a:xfrm>
            <a:off x="942308" y="2250462"/>
            <a:ext cx="10453255" cy="3558795"/>
          </a:xfrm>
          <a:prstGeom prst="rect">
            <a:avLst/>
          </a:prstGeom>
          <a:noFill/>
        </p:spPr>
        <p:txBody>
          <a:bodyPr wrap="square" rtlCol="0">
            <a:spAutoFit/>
          </a:bodyPr>
          <a:lstStyle/>
          <a:p>
            <a:pPr algn="r" rtl="1">
              <a:lnSpc>
                <a:spcPct val="107000"/>
              </a:lnSpc>
              <a:spcAft>
                <a:spcPts val="800"/>
              </a:spcAft>
            </a:pPr>
            <a:r>
              <a:rPr lang="en-GB" sz="3200" kern="0" dirty="0">
                <a:effectLst/>
                <a:latin typeface="Simplified Arabic" panose="02020603050405020304" pitchFamily="18" charset="-78"/>
                <a:ea typeface="Times New Roman" panose="02020603050405020304" pitchFamily="18" charset="0"/>
                <a:cs typeface="Segoe UI" panose="020B0502040204020203" pitchFamily="34" charset="0"/>
              </a:rPr>
              <a:t> </a:t>
            </a:r>
            <a:r>
              <a:rPr lang="ar-SA" b="1"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وسائل ترسيخ أخلاقيات المهنة:</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تنمية الرقابة الذاتية</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وضع الأنظمة الدقيقة والواضحة وإيصالها للموظفين</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القدوة الحسنة المتمثلة في المدراء ورؤساء المجموعات</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تصحيح الفهم الديني ثم الوطني</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معايير للمحاسبة</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التقييم المستمر للموظفين</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a:p>
            <a:pPr algn="r">
              <a:lnSpc>
                <a:spcPct val="90000"/>
              </a:lnSpc>
            </a:pPr>
            <a:endParaRPr lang="ar-SA" sz="3200" b="1" dirty="0">
              <a:cs typeface="AL-Mohanad Bold"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Segoe UI" panose="020B0502040204020203"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Segoe UI" panose="020B0502040204020203"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15487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17280" y="935395"/>
            <a:ext cx="1433193" cy="126702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b="1" dirty="0">
                <a:ea typeface="Roboto Light" panose="02000000000000000000" pitchFamily="2" charset="0"/>
                <a:cs typeface="Segoe UI" panose="020B0502040204020203" pitchFamily="34" charset="0"/>
              </a:rPr>
              <a:t>7</a:t>
            </a:r>
            <a:endParaRPr lang="en-US" sz="6000" b="1" dirty="0">
              <a:ea typeface="Roboto Light" panose="02000000000000000000" pitchFamily="2" charset="0"/>
            </a:endParaRPr>
          </a:p>
        </p:txBody>
      </p:sp>
      <p:sp>
        <p:nvSpPr>
          <p:cNvPr id="48" name="TextBox 47"/>
          <p:cNvSpPr txBox="1"/>
          <p:nvPr/>
        </p:nvSpPr>
        <p:spPr>
          <a:xfrm>
            <a:off x="942308" y="2202424"/>
            <a:ext cx="10316819" cy="2765757"/>
          </a:xfrm>
          <a:prstGeom prst="rect">
            <a:avLst/>
          </a:prstGeom>
          <a:noFill/>
        </p:spPr>
        <p:txBody>
          <a:bodyPr wrap="square" rtlCol="0">
            <a:spAutoFit/>
          </a:bodyPr>
          <a:lstStyle/>
          <a:p>
            <a:pPr algn="r" rtl="1">
              <a:lnSpc>
                <a:spcPct val="107000"/>
              </a:lnSpc>
              <a:spcAft>
                <a:spcPts val="800"/>
              </a:spcAft>
            </a:pPr>
            <a:r>
              <a:rPr lang="ar-SA" sz="1400" b="1"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تطبيق أخلاقيات الإدارة</a:t>
            </a:r>
            <a:endParaRPr lang="en-GB" sz="1100" kern="100" dirty="0">
              <a:effectLst/>
              <a:latin typeface="Segoe UI" panose="020B0502040204020203" pitchFamily="34" charset="0"/>
              <a:ea typeface="Calibri" panose="020F0502020204030204" pitchFamily="34" charset="0"/>
              <a:cs typeface="Segoe UI" panose="020B0502040204020203" pitchFamily="34" charset="0"/>
            </a:endParaRPr>
          </a:p>
          <a:p>
            <a:pPr lvl="0" algn="just">
              <a:lnSpc>
                <a:spcPct val="107000"/>
              </a:lnSpc>
              <a:spcAft>
                <a:spcPts val="800"/>
              </a:spcAft>
              <a:buSzPts val="1000"/>
              <a:tabLst>
                <a:tab pos="457200" algn="l"/>
              </a:tabLst>
            </a:pPr>
            <a:r>
              <a:rPr lang="ar-SA" sz="1400" kern="0" spc="35" dirty="0">
                <a:effectLst/>
                <a:latin typeface="Segoe UI" panose="020B0502040204020203" pitchFamily="34" charset="0"/>
                <a:ea typeface="Times New Roman" panose="02020603050405020304" pitchFamily="18" charset="0"/>
                <a:cs typeface="Segoe UI" panose="020B0502040204020203" pitchFamily="34" charset="0"/>
              </a:rPr>
              <a:t> </a:t>
            </a:r>
            <a:endParaRPr lang="en-GB" sz="1100" kern="100" dirty="0">
              <a:effectLst/>
              <a:latin typeface="Segoe UI" panose="020B0502040204020203" pitchFamily="34" charset="0"/>
              <a:ea typeface="Calibri" panose="020F0502020204030204" pitchFamily="34" charset="0"/>
              <a:cs typeface="Segoe UI" panose="020B0502040204020203" pitchFamily="34" charset="0"/>
            </a:endParaRPr>
          </a:p>
          <a:p>
            <a:pPr marL="742950" lvl="1" indent="-285750" algn="r" rtl="1">
              <a:lnSpc>
                <a:spcPct val="107000"/>
              </a:lnSpc>
              <a:spcAft>
                <a:spcPts val="800"/>
              </a:spcAft>
              <a:buSzPts val="1000"/>
              <a:buFont typeface="Wingdings" panose="05000000000000000000" pitchFamily="2" charset="2"/>
              <a:buChar char=""/>
              <a:tabLst>
                <a:tab pos="914400" algn="l"/>
              </a:tabLst>
            </a:pPr>
            <a:r>
              <a:rPr lang="ar-SA" sz="14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لا يشك أحد في أن هناك خللاً ما في تطبيق أخلاقيات الإدارة ، ويدل لذلك الإحصائيات العالمية والمحلية ، ومن ذلك على سبيل المثال:</a:t>
            </a:r>
            <a:endParaRPr lang="en-GB" sz="1100" kern="100" dirty="0">
              <a:effectLst/>
              <a:latin typeface="Segoe UI" panose="020B0502040204020203" pitchFamily="34" charset="0"/>
              <a:ea typeface="Calibri" panose="020F0502020204030204" pitchFamily="34" charset="0"/>
              <a:cs typeface="Segoe UI" panose="020B0502040204020203" pitchFamily="34" charset="0"/>
            </a:endParaRPr>
          </a:p>
          <a:p>
            <a:pPr marL="742950" lvl="1" indent="-285750" algn="r" rtl="1">
              <a:lnSpc>
                <a:spcPct val="107000"/>
              </a:lnSpc>
              <a:spcAft>
                <a:spcPts val="800"/>
              </a:spcAft>
              <a:buSzPts val="1000"/>
              <a:buFont typeface="Wingdings" panose="05000000000000000000" pitchFamily="2" charset="2"/>
              <a:buChar char=""/>
              <a:tabLst>
                <a:tab pos="914400" algn="l"/>
              </a:tabLst>
            </a:pPr>
            <a:r>
              <a:rPr lang="ar-EG" sz="14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بعض الدراسات أثبتت أن ثلاث </a:t>
            </a:r>
            <a:r>
              <a:rPr lang="ar-SA" sz="14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أرباع المنظمات لا تخصص موظفاً لأخلاقيات العمل ، وثلاثة أرباع المنظمات ليس لديها برنامج أخلاقيات ، ولا تخدم الموظفين في تعليم الأخلاقيات .</a:t>
            </a:r>
            <a:endParaRPr lang="en-GB" sz="1100" kern="100" dirty="0">
              <a:effectLst/>
              <a:latin typeface="Segoe UI" panose="020B0502040204020203" pitchFamily="34" charset="0"/>
              <a:ea typeface="Calibri" panose="020F0502020204030204" pitchFamily="34" charset="0"/>
              <a:cs typeface="Segoe UI" panose="020B0502040204020203" pitchFamily="34" charset="0"/>
            </a:endParaRPr>
          </a:p>
          <a:p>
            <a:pPr marL="742950" lvl="1" indent="-285750" algn="r" rtl="1">
              <a:lnSpc>
                <a:spcPct val="107000"/>
              </a:lnSpc>
              <a:spcAft>
                <a:spcPts val="800"/>
              </a:spcAft>
              <a:buSzPts val="1000"/>
              <a:buFont typeface="Wingdings" panose="05000000000000000000" pitchFamily="2" charset="2"/>
              <a:buChar char=""/>
              <a:tabLst>
                <a:tab pos="914400" algn="l"/>
              </a:tabLst>
            </a:pPr>
            <a:r>
              <a:rPr lang="ar-EG" sz="14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و</a:t>
            </a:r>
            <a:r>
              <a:rPr lang="ar-SA" sz="14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أن 61 % من الموظفين لا يثقون برؤسائهم في العمل .</a:t>
            </a:r>
            <a:endParaRPr lang="en-GB" sz="1100" kern="100" dirty="0">
              <a:effectLst/>
              <a:latin typeface="Segoe UI" panose="020B0502040204020203" pitchFamily="34" charset="0"/>
              <a:ea typeface="Calibri" panose="020F0502020204030204" pitchFamily="34" charset="0"/>
              <a:cs typeface="Segoe UI" panose="020B0502040204020203" pitchFamily="34" charset="0"/>
            </a:endParaRPr>
          </a:p>
          <a:p>
            <a:pPr marL="742950" lvl="1" indent="-285750" algn="r" rtl="1">
              <a:lnSpc>
                <a:spcPct val="107000"/>
              </a:lnSpc>
              <a:spcAft>
                <a:spcPts val="800"/>
              </a:spcAft>
              <a:buSzPts val="1000"/>
              <a:buFont typeface="Wingdings" panose="05000000000000000000" pitchFamily="2" charset="2"/>
              <a:buChar char=""/>
              <a:tabLst>
                <a:tab pos="914400" algn="l"/>
              </a:tabLst>
            </a:pPr>
            <a:r>
              <a:rPr lang="ar-EG" sz="14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و</a:t>
            </a:r>
            <a:r>
              <a:rPr lang="ar-SA" sz="14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أن 45 % من الموظفين يأخذون معدات مكتبية تتبع الشركة كالأقلام والكتب معهم ، </a:t>
            </a:r>
            <a:endParaRPr lang="ar-EG" sz="14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endParaRPr>
          </a:p>
          <a:p>
            <a:pPr marL="742950" lvl="1" indent="-285750" algn="r" rtl="1">
              <a:lnSpc>
                <a:spcPct val="107000"/>
              </a:lnSpc>
              <a:spcAft>
                <a:spcPts val="800"/>
              </a:spcAft>
              <a:buSzPts val="1000"/>
              <a:buFont typeface="Wingdings" panose="05000000000000000000" pitchFamily="2" charset="2"/>
              <a:buChar char=""/>
              <a:tabLst>
                <a:tab pos="914400" algn="l"/>
              </a:tabLst>
            </a:pPr>
            <a:r>
              <a:rPr lang="ar-SA" sz="14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وأن 65 % من الموظفين يستخدمون الحاسب الآلي لأغراضهم الشخصية</a:t>
            </a:r>
            <a:endParaRPr lang="en-GB" sz="1100"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617280" y="5172505"/>
            <a:ext cx="3769993" cy="90991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Segoe UI" panose="020B0502040204020203"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Segoe UI" panose="020B0502040204020203"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446436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algn="r" rtl="1">
              <a:lnSpc>
                <a:spcPct val="107000"/>
              </a:lnSpc>
              <a:spcAft>
                <a:spcPts val="800"/>
              </a:spcAft>
            </a:pPr>
            <a:r>
              <a:rPr lang="ar-SA" sz="1800" b="1"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مداخل تفسيــر الأخلاق</a:t>
            </a:r>
            <a:r>
              <a:rPr lang="ar-EG" sz="1800" b="1"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وتطبيقها بالقيادة:</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8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تم تطوير هذه المداخل بواسطة العلماء والباحثين والفلاسفة وحاولوا من خلالها تقديم تفسير للأخلاق كل حسب قناعاته.</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8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مثال: عند البعض تخفيض العمالة في المنظمة مفيد لأنه يفسح المجال للالتحاق بشركة أفضل مكانة. بينما عند البعض الاخر يرى ان تخفيض العمالة أمر سيء و غير أخلاقي لأن الموظفين يعتقدون أن طردهم من العمل يعني تجريدهم من فرصة اقتصادية كانوا يعولون عليها.</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a:p>
            <a:pPr marL="228600" algn="r" rtl="1">
              <a:lnSpc>
                <a:spcPct val="107000"/>
              </a:lnSpc>
              <a:spcAft>
                <a:spcPts val="800"/>
              </a:spcAft>
            </a:pPr>
            <a:r>
              <a:rPr lang="ar-SA" sz="18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a:p>
            <a:pPr marL="228600" algn="r" rtl="1">
              <a:lnSpc>
                <a:spcPct val="107000"/>
              </a:lnSpc>
              <a:spcAft>
                <a:spcPts val="800"/>
              </a:spcAft>
            </a:pPr>
            <a:r>
              <a:rPr lang="ar-SA" sz="18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الفردية: القرار أو السلوك الذي يعظم المصلحة أو الشخصية على المدى البعيد</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a:p>
            <a:pPr marL="228600" algn="r" rtl="1">
              <a:lnSpc>
                <a:spcPct val="107000"/>
              </a:lnSpc>
              <a:spcAft>
                <a:spcPts val="800"/>
              </a:spcAft>
            </a:pPr>
            <a:r>
              <a:rPr lang="ar-SA" sz="18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المنفعية: القرار أو السلوك الذي يقدم منفعة لأكبر عدد من الناس.</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a:p>
            <a:pPr marL="228600" algn="r" rtl="1">
              <a:lnSpc>
                <a:spcPct val="107000"/>
              </a:lnSpc>
              <a:spcAft>
                <a:spcPts val="800"/>
              </a:spcAft>
            </a:pPr>
            <a:r>
              <a:rPr lang="ar-SA" sz="18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العدالة: القرار أو السلوك الذي يشمل العدالة أو الحيادية</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a:p>
            <a:pPr marL="228600" algn="r" rtl="1">
              <a:lnSpc>
                <a:spcPct val="107000"/>
              </a:lnSpc>
              <a:spcAft>
                <a:spcPts val="800"/>
              </a:spcAft>
            </a:pPr>
            <a:r>
              <a:rPr lang="ar-SA" sz="18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الحقوقية: القرار أو السلوك الذي يحفظ الحقوق الأساسية لكل الناس</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p:txBody>
      </p:sp>
      <p:sp>
        <p:nvSpPr>
          <p:cNvPr id="5" name="Rectangle 4"/>
          <p:cNvSpPr/>
          <p:nvPr/>
        </p:nvSpPr>
        <p:spPr>
          <a:xfrm>
            <a:off x="617279" y="80209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Segoe UI" panose="020B0502040204020203" pitchFamily="34" charset="0"/>
              </a:rPr>
              <a:t>7</a:t>
            </a:r>
            <a:endParaRPr lang="en-US" sz="6000" dirty="0">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617281" y="5172505"/>
            <a:ext cx="3409774" cy="88340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Segoe UI" panose="020B0502040204020203"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Segoe UI" panose="020B0502040204020203"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684760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Segoe UI" panose="020B0502040204020203" pitchFamily="34" charset="0"/>
              </a:rPr>
              <a:t>7</a:t>
            </a:r>
            <a:endParaRPr lang="en-US" sz="6000" dirty="0">
              <a:ea typeface="Roboto Light" panose="02000000000000000000" pitchFamily="2" charset="0"/>
            </a:endParaRPr>
          </a:p>
        </p:txBody>
      </p:sp>
      <p:sp>
        <p:nvSpPr>
          <p:cNvPr id="48" name="TextBox 47"/>
          <p:cNvSpPr txBox="1"/>
          <p:nvPr/>
        </p:nvSpPr>
        <p:spPr>
          <a:xfrm>
            <a:off x="942308" y="2250462"/>
            <a:ext cx="10453255" cy="3112006"/>
          </a:xfrm>
          <a:prstGeom prst="rect">
            <a:avLst/>
          </a:prstGeom>
          <a:noFill/>
        </p:spPr>
        <p:txBody>
          <a:bodyPr wrap="square" rtlCol="0">
            <a:spAutoFit/>
          </a:bodyPr>
          <a:lstStyle/>
          <a:p>
            <a:pPr marL="228600" algn="r" rtl="1">
              <a:lnSpc>
                <a:spcPct val="107000"/>
              </a:lnSpc>
              <a:spcAft>
                <a:spcPts val="800"/>
              </a:spcAft>
            </a:pPr>
            <a:r>
              <a:rPr lang="ar-SA" sz="1600" b="1"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المدرسة النفعية:</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ذهب الفيلسوف اليوناني </a:t>
            </a:r>
            <a:r>
              <a:rPr lang="ar-SA" sz="1600" kern="0" spc="35" dirty="0" err="1">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أرستبس</a:t>
            </a:r>
            <a:r>
              <a:rPr lang="ar-SA" sz="16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(ومن بعده أبيقور) إلى أن اللذة هي صوت الطبيعة، وأن الغريزة هي المحرك الأول لأفعال الإنسان مثله في ذلك كمثل الحيوان والطفل، وجعل معيار اللذة والألم لقياس الأفعال من خير وشر.</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مذهب المنفعة نظرية أخلاقية تربط بين صحة السلوك ونتائجه. تطورت هذه النظرية على يد الفلاسفة البريطانيين جيرمي </a:t>
            </a:r>
            <a:r>
              <a:rPr lang="ar-SA" sz="1600" kern="0" spc="35" dirty="0" err="1">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بينثام</a:t>
            </a:r>
            <a:r>
              <a:rPr lang="ar-SA" sz="16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 وجيمس ميل، وجون ستيوارت ميل، في القرنين 18 و19م.</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marL="228600" algn="r" rtl="1">
              <a:lnSpc>
                <a:spcPct val="107000"/>
              </a:lnSpc>
              <a:spcAft>
                <a:spcPts val="800"/>
              </a:spcAft>
            </a:pPr>
            <a:r>
              <a:rPr lang="ar-SA" sz="16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المنفعة تقيس صواب العمل بمقدار ما يحققه من منفعة وسعادة بصرف النظر عن توافقه مع الأخلاق.</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يحول المجتمعات إلى غابة تتصارع فيها المنافع بلا ضابط أو رابط.</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algn="just" rtl="1">
              <a:lnSpc>
                <a:spcPct val="107000"/>
              </a:lnSpc>
              <a:spcAft>
                <a:spcPts val="750"/>
              </a:spcAft>
            </a:pPr>
            <a:endParaRPr lang="en-GB" sz="1800" kern="100" dirty="0">
              <a:effectLst/>
              <a:latin typeface="Calibri" panose="020F0502020204030204"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Segoe UI" panose="020B0502040204020203"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Segoe UI" panose="020B0502040204020203"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652985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Segoe UI" panose="020B0502040204020203" pitchFamily="34" charset="0"/>
              </a:rPr>
              <a:t>7</a:t>
            </a:r>
            <a:endParaRPr lang="en-US" sz="6000" dirty="0">
              <a:ea typeface="Roboto Light" panose="02000000000000000000" pitchFamily="2" charset="0"/>
            </a:endParaRPr>
          </a:p>
        </p:txBody>
      </p:sp>
      <p:sp>
        <p:nvSpPr>
          <p:cNvPr id="48" name="TextBox 47"/>
          <p:cNvSpPr txBox="1"/>
          <p:nvPr/>
        </p:nvSpPr>
        <p:spPr>
          <a:xfrm>
            <a:off x="617280" y="1847273"/>
            <a:ext cx="10632412" cy="3606052"/>
          </a:xfrm>
          <a:prstGeom prst="rect">
            <a:avLst/>
          </a:prstGeom>
          <a:noFill/>
        </p:spPr>
        <p:txBody>
          <a:bodyPr wrap="square" rtlCol="0">
            <a:spAutoFit/>
          </a:bodyPr>
          <a:lstStyle/>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b="1"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مبادئ المدرسة المنفعية: </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يعتقد مؤيدو هذه المدرسة بأن الفعل يكون أخلاقيًا، إذا قاد إلى تحقيق نتائج حسنة. يتناقض هذا الاعتقاد مع المبادئ الإسلامية التي تقول بأن السلوك الأخلاقي يتبع مبادئ معينة حتى وإن أدى إلى نتائج غير مرضية.</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أراد مؤيدو المنفعة مبادئ أكثر مرونة تسمح للناس باتباع أي سلوك يؤدي إلى أفضل النتائج.</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يعتقد </a:t>
            </a:r>
            <a:r>
              <a:rPr lang="ar-SA" sz="1600" kern="0" spc="35" dirty="0" err="1">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بينثام</a:t>
            </a:r>
            <a:r>
              <a:rPr lang="ar-SA" sz="16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بأن السرور والسعادة هما الأفضل بذاتهما، بينما الألم والشقاء هما قاعدة الشر. وأن السلوك الصحيح، هو الذي يؤدي لأكبر قدر من السعادة لأكبر عدد من الناس.</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يرى مؤيدون آخرون، أن هناك أشياء أخرى جميلة بجانب السرور، وهي المعرفة، والحب، والحرية.</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حاول </a:t>
            </a:r>
            <a:r>
              <a:rPr lang="ar-SA" sz="1600" kern="0" spc="35" dirty="0" err="1">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بينثام</a:t>
            </a:r>
            <a:r>
              <a:rPr lang="ar-SA" sz="16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إيجاد طريقة لقياس قيمة السلوك. وحاول تطبيق نظريته في السياسة، مطالبًا الحكومات بأن تعمل لرفاهية شعوبها.</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شملت مواقفه الحجج المؤيدة للفرد، و الحرية الاقتصادية، الفائدة، و الفصل بين الكنيسة والدولة، حرية التعبير، والمساواة في الحقوق للمرأة، الحق في الطلاق...</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Segoe UI" panose="020B0502040204020203"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Segoe UI" panose="020B0502040204020203"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46648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9578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Segoe UI" panose="020B0502040204020203" pitchFamily="34" charset="0"/>
              </a:rPr>
              <a:t>7</a:t>
            </a:r>
            <a:endParaRPr lang="en-US" sz="6000" dirty="0">
              <a:ea typeface="Roboto Light" panose="02000000000000000000" pitchFamily="2" charset="0"/>
            </a:endParaRPr>
          </a:p>
        </p:txBody>
      </p:sp>
      <p:sp>
        <p:nvSpPr>
          <p:cNvPr id="48" name="TextBox 47"/>
          <p:cNvSpPr txBox="1"/>
          <p:nvPr/>
        </p:nvSpPr>
        <p:spPr>
          <a:xfrm>
            <a:off x="387928" y="1957812"/>
            <a:ext cx="10594108" cy="2713050"/>
          </a:xfrm>
          <a:prstGeom prst="rect">
            <a:avLst/>
          </a:prstGeom>
          <a:noFill/>
        </p:spPr>
        <p:txBody>
          <a:bodyPr wrap="square" rtlCol="0">
            <a:spAutoFit/>
          </a:bodyPr>
          <a:lstStyle/>
          <a:p>
            <a:pPr marL="228600" algn="r" rtl="1">
              <a:lnSpc>
                <a:spcPct val="107000"/>
              </a:lnSpc>
              <a:spcAft>
                <a:spcPts val="800"/>
              </a:spcAft>
            </a:pPr>
            <a:r>
              <a:rPr lang="ar-EG" sz="1600" b="1" dirty="0">
                <a:solidFill>
                  <a:srgbClr val="3C4859"/>
                </a:solidFill>
                <a:latin typeface="Segoe UI" panose="020B0502040204020203" pitchFamily="34" charset="0"/>
                <a:cs typeface="Segoe UI" panose="020B0502040204020203" pitchFamily="34" charset="0"/>
              </a:rPr>
              <a:t> </a:t>
            </a:r>
            <a:r>
              <a:rPr lang="ar-SA" sz="1600" b="1"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نظرية العدالة</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marL="228600" algn="r" rtl="1">
              <a:lnSpc>
                <a:spcPct val="107000"/>
              </a:lnSpc>
              <a:spcAft>
                <a:spcPts val="800"/>
              </a:spcAft>
            </a:pPr>
            <a:r>
              <a:rPr lang="ar-SA" sz="16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في كتاب "نظرية في العدالة" يرى جون رولز أن العامل في حاجة إلى مكافأة عن العمل الذي يقوم به، ولكنه يرى أن يطبق ذلك فقط لمصلحة الطبقات الأكثر فقرا وأقل ميزة في المجتمع.</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marL="228600" algn="r" rtl="1">
              <a:lnSpc>
                <a:spcPct val="107000"/>
              </a:lnSpc>
              <a:spcAft>
                <a:spcPts val="800"/>
              </a:spcAft>
            </a:pPr>
            <a:r>
              <a:rPr lang="ar-SA" sz="16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الثروة في المجتمع العادل يجب أن يعاد توزيعها من خلال النظم الاجتماعية وذلك لمصلحة الأكثر فقرا.</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تهدف هذه النظرية إلى بيان أن العدالة هي الفضيلة الأولى التي يجب أن تسعى إليها المجتمعات والمنظمات ولقد بنيت هذه المدرسة الاخلاقية ضد نظرية النفعية.</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وهي تُعنى بعدالة التوزيع، وعدالة التعويض، والعدالة التأديبية</a:t>
            </a:r>
            <a:r>
              <a:rPr lang="en-GB" sz="16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السلوك الأخلاقي هو الذي يستند إلى معاملة الآخرين بحيادية وعدالة.</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Segoe UI" panose="020B0502040204020203"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Segoe UI" panose="020B0502040204020203"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740342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9578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Segoe UI" panose="020B0502040204020203" pitchFamily="34" charset="0"/>
              </a:rPr>
              <a:t>7</a:t>
            </a:r>
            <a:endParaRPr lang="en-US" sz="6000" dirty="0">
              <a:ea typeface="Roboto Light" panose="02000000000000000000" pitchFamily="2" charset="0"/>
            </a:endParaRPr>
          </a:p>
        </p:txBody>
      </p:sp>
      <p:sp>
        <p:nvSpPr>
          <p:cNvPr id="48" name="TextBox 47"/>
          <p:cNvSpPr txBox="1"/>
          <p:nvPr/>
        </p:nvSpPr>
        <p:spPr>
          <a:xfrm>
            <a:off x="311175" y="1957812"/>
            <a:ext cx="10812720" cy="4231671"/>
          </a:xfrm>
          <a:prstGeom prst="rect">
            <a:avLst/>
          </a:prstGeom>
          <a:noFill/>
        </p:spPr>
        <p:txBody>
          <a:bodyPr wrap="square" rtlCol="0">
            <a:spAutoFit/>
          </a:bodyPr>
          <a:lstStyle/>
          <a:p>
            <a:pPr marL="228600" algn="r" rtl="1">
              <a:lnSpc>
                <a:spcPct val="107000"/>
              </a:lnSpc>
              <a:spcAft>
                <a:spcPts val="800"/>
              </a:spcAft>
            </a:pPr>
            <a:r>
              <a:rPr lang="ar-SA" sz="1600" b="1"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مداخل العدالة</a:t>
            </a:r>
            <a:r>
              <a:rPr lang="en-GB" sz="1600" b="1"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a:t>
            </a:r>
            <a:r>
              <a:rPr lang="ar-SA" sz="16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marL="228600" algn="r" rtl="1">
              <a:lnSpc>
                <a:spcPct val="107000"/>
              </a:lnSpc>
              <a:spcAft>
                <a:spcPts val="800"/>
              </a:spcAft>
            </a:pPr>
            <a:r>
              <a:rPr lang="ar-SA" sz="1600" b="1"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العدالة الإجرائية       </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4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المجتمع الذي يحترم فيه كل فرد نفس مبادئ العدالة التي يعرف أن كل فرد آخر يحترمها بالقدر نفسه، كما أن المؤسسات الاجتماعية القائمة تحترم هذه المبادئ وتجسدها</a:t>
            </a:r>
            <a:endParaRPr lang="en-GB" sz="14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4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درجة وضوح صياغة سياسات وقواعد العمل واستقرار وحيادية تطبيقها.</a:t>
            </a:r>
            <a:endParaRPr lang="en-GB" sz="1400" kern="100" dirty="0">
              <a:effectLst/>
              <a:latin typeface="Segoe UI" panose="020B0502040204020203" pitchFamily="34" charset="0"/>
              <a:ea typeface="Calibri" panose="020F0502020204030204" pitchFamily="34" charset="0"/>
              <a:cs typeface="Segoe UI" panose="020B0502040204020203" pitchFamily="34" charset="0"/>
            </a:endParaRPr>
          </a:p>
          <a:p>
            <a:pPr marL="228600" algn="r" rtl="1">
              <a:lnSpc>
                <a:spcPct val="107000"/>
              </a:lnSpc>
              <a:spcAft>
                <a:spcPts val="800"/>
              </a:spcAft>
            </a:pPr>
            <a:r>
              <a:rPr lang="ar-SA" sz="1600" b="1"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العدالة التوزيعية</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4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الطريقة التي توزع بها المؤسسات الحقوق والواجبات الرئيسية وتحدد توزيع المنافع المستمدة من التعاون الاجتماعي</a:t>
            </a:r>
            <a:endParaRPr lang="en-GB" sz="14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4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درجة توزيع وتخصيص الموارد والمخرجات دون تمييز بسبب العمر أو الجنس أو القومية إذا تساوت الكفاءة والمهارات. </a:t>
            </a:r>
            <a:endParaRPr lang="en-GB" sz="14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b="1"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العدالة التفاعلية</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4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الإجماع الذي يحصل في مثل هذه المجتمعات التي يختلف فيها الناس من حيث الانتماء والفكر  هو إجماع ناتج عن التفاعل أي النقاش والحوار الذي يفضي إلى وفاق تتجاوز تضارب المواقف.</a:t>
            </a:r>
            <a:endParaRPr lang="en-GB" sz="14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4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مدى معاملة الآخرين بكرامة ونزاهة واحترام ومدى تقبل الاختلاف</a:t>
            </a:r>
            <a:r>
              <a:rPr lang="ar-SA" sz="1400" kern="0" spc="35"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a:t>
            </a:r>
            <a:endParaRPr lang="en-GB" sz="1400" kern="100" dirty="0">
              <a:effectLst/>
              <a:latin typeface="Calibri" panose="020F0502020204030204" pitchFamily="34" charset="0"/>
              <a:ea typeface="Calibri" panose="020F0502020204030204" pitchFamily="34" charset="0"/>
              <a:cs typeface="Segoe UI" panose="020B0502040204020203" pitchFamily="34" charset="0"/>
            </a:endParaRPr>
          </a:p>
          <a:p>
            <a:pPr algn="r"/>
            <a:r>
              <a:rPr lang="ar-EG" sz="1400" b="0" i="0" dirty="0">
                <a:solidFill>
                  <a:srgbClr val="212529"/>
                </a:solidFill>
                <a:effectLst/>
                <a:latin typeface="TheSans"/>
                <a:cs typeface="Segoe UI" panose="020B0502040204020203" pitchFamily="34" charset="0"/>
              </a:rPr>
              <a:t>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311174" y="5691999"/>
            <a:ext cx="4648753" cy="6362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Segoe UI" panose="020B0502040204020203"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Segoe UI" panose="020B0502040204020203"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666493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9578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Segoe UI" panose="020B0502040204020203" pitchFamily="34" charset="0"/>
              </a:rPr>
              <a:t>7</a:t>
            </a:r>
            <a:endParaRPr lang="en-US" sz="6000" dirty="0">
              <a:ea typeface="Roboto Light" panose="02000000000000000000" pitchFamily="2" charset="0"/>
            </a:endParaRPr>
          </a:p>
        </p:txBody>
      </p:sp>
      <p:sp>
        <p:nvSpPr>
          <p:cNvPr id="48" name="TextBox 47"/>
          <p:cNvSpPr txBox="1"/>
          <p:nvPr/>
        </p:nvSpPr>
        <p:spPr>
          <a:xfrm>
            <a:off x="311175" y="2199203"/>
            <a:ext cx="10812720" cy="3972113"/>
          </a:xfrm>
          <a:prstGeom prst="rect">
            <a:avLst/>
          </a:prstGeom>
          <a:noFill/>
        </p:spPr>
        <p:txBody>
          <a:bodyPr wrap="square" rtlCol="0">
            <a:spAutoFit/>
          </a:bodyPr>
          <a:lstStyle/>
          <a:p>
            <a:pPr marL="228600" algn="r" rtl="1">
              <a:lnSpc>
                <a:spcPct val="107000"/>
              </a:lnSpc>
              <a:spcAft>
                <a:spcPts val="800"/>
              </a:spcAft>
            </a:pPr>
            <a:r>
              <a:rPr lang="ar-SA" sz="1600" b="1"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نظرية الصراع النفسي</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marL="228600" algn="r" rtl="1">
              <a:lnSpc>
                <a:spcPct val="107000"/>
              </a:lnSpc>
              <a:spcAft>
                <a:spcPts val="800"/>
              </a:spcAft>
            </a:pPr>
            <a:r>
              <a:rPr lang="ar-SA" sz="16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أراد فرويد أن يظهر تأثير اضطرابات الجهاز النفسي للإنسان على السلوك الأخلاقي البشري.</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marL="228600" algn="r" rtl="1">
              <a:lnSpc>
                <a:spcPct val="107000"/>
              </a:lnSpc>
              <a:spcAft>
                <a:spcPts val="800"/>
              </a:spcAft>
            </a:pPr>
            <a:r>
              <a:rPr lang="ar-SA" sz="16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الصراع النفسي في الأخلاق يشير إلى "موقف يكون لدى الفرد فيه دافع للتورط أو الدخول في نشاطين أو أكثر، لهما طبيعة متضادة تماما"</a:t>
            </a:r>
            <a:r>
              <a:rPr lang="ar-SA" sz="1600" b="1"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تقوم هذه النظرية على تفسير ما قد يقع من صراع لدى متخذ القرار بين ما يجب أن يتخذه من قرارات لتحقيق أهداف المنظمة وبين الجانب الأخلاقي لديه والتي قد تخالفها.</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marL="228600" algn="r" rtl="1">
              <a:lnSpc>
                <a:spcPct val="107000"/>
              </a:lnSpc>
              <a:spcAft>
                <a:spcPts val="800"/>
              </a:spcAft>
            </a:pPr>
            <a:r>
              <a:rPr lang="ar-SA" sz="16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marL="228600" algn="r" rtl="1">
              <a:lnSpc>
                <a:spcPct val="107000"/>
              </a:lnSpc>
              <a:spcAft>
                <a:spcPts val="800"/>
              </a:spcAft>
            </a:pPr>
            <a:r>
              <a:rPr lang="ar-SA" sz="16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الهو أو الذات الدنيا :</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marL="228600" algn="r" rtl="1">
              <a:lnSpc>
                <a:spcPct val="107000"/>
              </a:lnSpc>
              <a:spcAft>
                <a:spcPts val="800"/>
              </a:spcAft>
            </a:pPr>
            <a:r>
              <a:rPr lang="ar-SA" sz="16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يقصد بها مجموعة الغرائز والنزعات والميول الفطرية لدي الفرد التي لا يتقبلها المجتمع بحالها وهي تنساق وراء اللذة وإشباع الشهوات دون أن تقيم وزناً للقيود الاجتماعية والقيم والمثل المتعارف عليها.</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marL="228600" algn="r" rtl="1">
              <a:lnSpc>
                <a:spcPct val="107000"/>
              </a:lnSpc>
              <a:spcAft>
                <a:spcPts val="800"/>
              </a:spcAft>
            </a:pPr>
            <a:r>
              <a:rPr lang="ar-SA" sz="16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إذا أراد الشخص أن يحيا حياه اجتماعية متوافقة مع المجتمع فإما أن يكبت شهواته ، وإما أن يعبر عنها بالأسلوب المقبول اجتماعياً وأخلاقيا.</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Segoe UI" panose="020B0502040204020203"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Segoe UI" panose="020B0502040204020203"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845352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9578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Segoe UI" panose="020B0502040204020203" pitchFamily="34" charset="0"/>
              </a:rPr>
              <a:t>7</a:t>
            </a:r>
            <a:endParaRPr lang="en-US" sz="6000" dirty="0">
              <a:ea typeface="Roboto Light" panose="02000000000000000000" pitchFamily="2" charset="0"/>
            </a:endParaRPr>
          </a:p>
        </p:txBody>
      </p:sp>
      <p:sp>
        <p:nvSpPr>
          <p:cNvPr id="48" name="TextBox 47"/>
          <p:cNvSpPr txBox="1"/>
          <p:nvPr/>
        </p:nvSpPr>
        <p:spPr>
          <a:xfrm>
            <a:off x="311175" y="2199203"/>
            <a:ext cx="10812720" cy="4755213"/>
          </a:xfrm>
          <a:prstGeom prst="rect">
            <a:avLst/>
          </a:prstGeom>
          <a:noFill/>
        </p:spPr>
        <p:txBody>
          <a:bodyPr wrap="square" rtlCol="0">
            <a:spAutoFit/>
          </a:bodyPr>
          <a:lstStyle/>
          <a:p>
            <a:pPr marL="228600" algn="r" rtl="1">
              <a:lnSpc>
                <a:spcPct val="107000"/>
              </a:lnSpc>
              <a:spcAft>
                <a:spcPts val="800"/>
              </a:spcAft>
            </a:pPr>
            <a:r>
              <a:rPr lang="ar-EG" sz="2400" b="0" i="0" dirty="0">
                <a:solidFill>
                  <a:srgbClr val="212529"/>
                </a:solidFill>
                <a:effectLst/>
                <a:latin typeface="TheSans"/>
                <a:cs typeface="Segoe UI" panose="020B0502040204020203" pitchFamily="34" charset="0"/>
              </a:rPr>
              <a:t> </a:t>
            </a:r>
            <a:r>
              <a:rPr lang="ar-SA" sz="18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الذات الشعورية (الأنا) :</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a:p>
            <a:pPr marL="228600" algn="r" rtl="1">
              <a:lnSpc>
                <a:spcPct val="107000"/>
              </a:lnSpc>
              <a:spcAft>
                <a:spcPts val="800"/>
              </a:spcAft>
            </a:pPr>
            <a:r>
              <a:rPr lang="ar-SA" sz="18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القسم الذي يشمل مجموعة الملكات الفطرية أو الفكرية المستمدة من رغبات النفس بعد تهذيبها بما يتفق ومقتضيات الحياة الاجتماعية والقيم الأخلاقية. ووظيفة "الأنا" عند فرويد هي محاولة التوفيق بين المتطلبات المثالية من جانب وبين النزعات الفطرية الغريزية التي تصعد من الذات الدنيا.</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a:p>
            <a:pPr marL="228600" algn="r" rtl="1">
              <a:lnSpc>
                <a:spcPct val="107000"/>
              </a:lnSpc>
              <a:spcAft>
                <a:spcPts val="800"/>
              </a:spcAft>
            </a:pPr>
            <a:r>
              <a:rPr lang="ar-SA" sz="18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a:p>
            <a:pPr marL="228600" algn="r" rtl="1">
              <a:lnSpc>
                <a:spcPct val="107000"/>
              </a:lnSpc>
              <a:spcAft>
                <a:spcPts val="800"/>
              </a:spcAft>
            </a:pPr>
            <a:r>
              <a:rPr lang="ar-SA" sz="18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الذات المثالية أو الضمير (الأنا الأعلى) :</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a:p>
            <a:pPr marL="228600" algn="r" rtl="1">
              <a:lnSpc>
                <a:spcPct val="107000"/>
              </a:lnSpc>
              <a:spcAft>
                <a:spcPts val="800"/>
              </a:spcAft>
            </a:pPr>
            <a:r>
              <a:rPr lang="ar-SA" sz="18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تمثل الجانب المثالي والمظهر الروحاني للنفس البشرية. فهي تضم المبادئ الأخلاقية والمثالية المستقاة من القيم الدينية والقواعد الأخلاقية والمبادئ الاجتماعية.</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a:p>
            <a:pPr marL="228600" algn="r" rtl="1">
              <a:lnSpc>
                <a:spcPct val="107000"/>
              </a:lnSpc>
              <a:spcAft>
                <a:spcPts val="800"/>
              </a:spcAft>
            </a:pPr>
            <a:r>
              <a:rPr lang="ar-SA" sz="18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وتعتبر "الأنا الأعلى" أو ما يعرف بالضمير القوة الرادعة للنزوات والشهوات. كما أنه يقوم بمراقبة "الأنا" في إدانتها لوظائفها وانتقاده أو تأنيبه إذا ما استجاب لنزوات الذات الدنيا. فهذه النفس هي النفس اللوامة.</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a:p>
            <a:pPr algn="just"/>
            <a:r>
              <a:rPr lang="ar-EG" sz="2000" dirty="0">
                <a:solidFill>
                  <a:srgbClr val="3D4957"/>
                </a:solidFill>
                <a:latin typeface="Segoe UI" panose="020B0502040204020203" pitchFamily="34" charset="0"/>
                <a:cs typeface="Segoe UI" panose="020B0502040204020203" pitchFamily="34" charset="0"/>
              </a:rPr>
              <a:t>                                                                          </a:t>
            </a:r>
          </a:p>
          <a:p>
            <a:pPr algn="r"/>
            <a:endParaRPr lang="ar-EG" sz="2400" b="0" i="0" dirty="0">
              <a:solidFill>
                <a:srgbClr val="212529"/>
              </a:solidFill>
              <a:effectLst/>
              <a:latin typeface="TheSans"/>
              <a:cs typeface="Segoe UI" panose="020B0502040204020203" pitchFamily="34" charset="0"/>
            </a:endParaRPr>
          </a:p>
          <a:p>
            <a:pPr algn="r"/>
            <a:r>
              <a:rPr lang="ar-EG" sz="2000" b="0" i="0" dirty="0">
                <a:solidFill>
                  <a:srgbClr val="212529"/>
                </a:solidFill>
                <a:effectLst/>
                <a:latin typeface="TheSans"/>
                <a:cs typeface="Segoe UI" panose="020B0502040204020203" pitchFamily="34" charset="0"/>
              </a:rPr>
              <a:t>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Segoe UI" panose="020B0502040204020203"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Segoe UI" panose="020B0502040204020203"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832930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00373" y="11214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12999"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Segoe UI" panose="020B0502040204020203" pitchFamily="34" charset="0"/>
              </a:rPr>
              <a:t>6</a:t>
            </a:r>
            <a:endParaRPr lang="en-US" sz="6000" dirty="0">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208009" y="5223132"/>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Segoe UI" panose="020B0502040204020203"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Segoe UI" panose="020B0502040204020203"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9" name="Rectangle 4">
            <a:extLst>
              <a:ext uri="{FF2B5EF4-FFF2-40B4-BE49-F238E27FC236}">
                <a16:creationId xmlns:a16="http://schemas.microsoft.com/office/drawing/2014/main" xmlns="" id="{CA50E259-F1CA-D1DA-21F5-CECB7C7FA286}"/>
              </a:ext>
            </a:extLst>
          </p:cNvPr>
          <p:cNvSpPr>
            <a:spLocks noChangeArrowheads="1"/>
          </p:cNvSpPr>
          <p:nvPr/>
        </p:nvSpPr>
        <p:spPr bwMode="auto">
          <a:xfrm rot="10800000" flipV="1">
            <a:off x="300370" y="1563995"/>
            <a:ext cx="10812721" cy="37920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50784" rIns="91440" bIns="50784"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228600" algn="r" rtl="1">
              <a:lnSpc>
                <a:spcPct val="107000"/>
              </a:lnSpc>
              <a:spcAft>
                <a:spcPts val="800"/>
              </a:spcAft>
            </a:pPr>
            <a:r>
              <a:rPr lang="ar-SA" sz="1400" b="1"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المدرسة الفردية</a:t>
            </a:r>
            <a:endParaRPr lang="en-GB" sz="1400" kern="100" dirty="0">
              <a:effectLst/>
              <a:latin typeface="Segoe UI" panose="020B0502040204020203" pitchFamily="34" charset="0"/>
              <a:ea typeface="Calibri" panose="020F0502020204030204" pitchFamily="34" charset="0"/>
              <a:cs typeface="Segoe UI" panose="020B0502040204020203" pitchFamily="34" charset="0"/>
            </a:endParaRPr>
          </a:p>
          <a:p>
            <a:pPr marL="228600" algn="r" rtl="1">
              <a:lnSpc>
                <a:spcPct val="107000"/>
              </a:lnSpc>
              <a:spcAft>
                <a:spcPts val="800"/>
              </a:spcAft>
            </a:pPr>
            <a:r>
              <a:rPr lang="ar-SA" sz="1400" b="1"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اعتمد المدرسة الفردية على عدد من الفلسفات وهي :</a:t>
            </a:r>
            <a:endParaRPr lang="en-GB" sz="14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4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الفلسفة البرجماتية العملية : ويعتبر (ديوي) هو صاحب هذه الفلسفة وهي تؤكد بشكل عام على كل ما هو عملي ويهتم بالخبرات الواقعية</a:t>
            </a:r>
            <a:endParaRPr lang="en-GB" sz="14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4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الفلسفة الوجودية : تمنح الحرية والاختيار والتعلم والنمو الذاتي لدرجة اتهامها بالتسيب. وترى أن الإنسان يمتلك الإرادة الذاتية لاختيار الأخلاق تتفق مع أهوائه وأهدافه الخاصة دون أدنى تدخل من المجتمع.</a:t>
            </a:r>
            <a:endParaRPr lang="en-GB" sz="14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4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الفلسفة الرومانسية الطبيعية : وصاحبها (جاك جان رسو) وهي تتركز على أخلاق الفرد وأهوائه ونزعاته وميوله وحاجاته الفطرية. وترى أن الإنسان يولد خيراً صالحاً وأن التغير فيه يكون مرده إلى المجتمع والواقع به وتربيته.</a:t>
            </a:r>
            <a:endParaRPr lang="en-GB" sz="14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4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تظهر الأنماط الأخلاقية الفردية على نحو ملحوظ فيميل بعض الأفراد إلى أن يكون لهم ذواتهم الأخلاقية الخاصة.</a:t>
            </a:r>
            <a:endParaRPr lang="en-GB" sz="14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4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يميل بعض الأفراد لظروف خاصة بتنشئتهم إلى التحلل من الأخلاق ، فينحرفون عن المبادئ الأخلاقية التي ارتضتها الجماعة.</a:t>
            </a:r>
            <a:endParaRPr lang="en-GB" sz="14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4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لا شك أن قوة الأخلاق أو ضعفها في الأفراد يرتبط بقوة أو ضعف المصادر التي تشتق منها .</a:t>
            </a:r>
            <a:endParaRPr lang="en-GB" sz="14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4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السلوك الأخلاقي يستند إلى تحقيق المنفعة الشخصية الذاتية على المدى الطويل</a:t>
            </a:r>
            <a:endParaRPr lang="en-GB" sz="14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4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المصالح الشخصية أولاً ومن ثم مصالح الآخرين</a:t>
            </a:r>
            <a:endParaRPr lang="en-GB" sz="1400" kern="100" dirty="0">
              <a:effectLst/>
              <a:latin typeface="Segoe UI" panose="020B0502040204020203" pitchFamily="34" charset="0"/>
              <a:ea typeface="Calibri" panose="020F0502020204030204" pitchFamily="34" charset="0"/>
              <a:cs typeface="Segoe UI" panose="020B0502040204020203" pitchFamily="34" charset="0"/>
            </a:endParaRPr>
          </a:p>
        </p:txBody>
      </p:sp>
    </p:spTree>
    <p:extLst>
      <p:ext uri="{BB962C8B-B14F-4D97-AF65-F5344CB8AC3E}">
        <p14:creationId xmlns:p14="http://schemas.microsoft.com/office/powerpoint/2010/main" val="14999185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66281" y="13901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12999"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Segoe UI" panose="020B0502040204020203" pitchFamily="34" charset="0"/>
              </a:rPr>
              <a:t>7</a:t>
            </a:r>
            <a:endParaRPr lang="en-US" sz="6000" dirty="0">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208009" y="5223132"/>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Segoe UI" panose="020B0502040204020203"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Segoe UI" panose="020B0502040204020203"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9" name="Rectangle 4">
            <a:extLst>
              <a:ext uri="{FF2B5EF4-FFF2-40B4-BE49-F238E27FC236}">
                <a16:creationId xmlns:a16="http://schemas.microsoft.com/office/drawing/2014/main" xmlns="" id="{CA50E259-F1CA-D1DA-21F5-CECB7C7FA286}"/>
              </a:ext>
            </a:extLst>
          </p:cNvPr>
          <p:cNvSpPr>
            <a:spLocks noChangeArrowheads="1"/>
          </p:cNvSpPr>
          <p:nvPr/>
        </p:nvSpPr>
        <p:spPr bwMode="auto">
          <a:xfrm rot="10800000" flipV="1">
            <a:off x="1542473" y="2231540"/>
            <a:ext cx="9144000" cy="2595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50784" rIns="91440" bIns="50784"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pPr>
            <a:r>
              <a:rPr lang="ar-EG" altLang="en-US" b="1" dirty="0">
                <a:latin typeface="Segoe UI" panose="020B0502040204020203" pitchFamily="34" charset="0"/>
                <a:cs typeface="Segoe UI" panose="020B0502040204020203" pitchFamily="34" charset="0"/>
              </a:rPr>
              <a:t>ملخص لأهم ما جاء بالمحاضرة :</a:t>
            </a:r>
          </a:p>
          <a:p>
            <a:pPr algn="r"/>
            <a:r>
              <a:rPr lang="ar-EG" sz="1800" dirty="0">
                <a:latin typeface="Segoe UI" panose="020B0502040204020203" pitchFamily="34" charset="0"/>
                <a:ea typeface="Times New Roman" panose="02020603050405020304" pitchFamily="18" charset="0"/>
                <a:cs typeface="Segoe UI" panose="020B0502040204020203" pitchFamily="34" charset="0"/>
              </a:rPr>
              <a:t>1- تمهيد</a:t>
            </a:r>
          </a:p>
          <a:p>
            <a:pPr algn="r"/>
            <a:r>
              <a:rPr lang="ar-EG" sz="1800" dirty="0">
                <a:effectLst/>
                <a:latin typeface="Segoe UI" panose="020B0502040204020203" pitchFamily="34" charset="0"/>
                <a:ea typeface="Times New Roman" panose="02020603050405020304" pitchFamily="18" charset="0"/>
                <a:cs typeface="Segoe UI" panose="020B0502040204020203" pitchFamily="34" charset="0"/>
              </a:rPr>
              <a:t>2- الهياكل الأخلاقية</a:t>
            </a:r>
          </a:p>
          <a:p>
            <a:pPr algn="r"/>
            <a:r>
              <a:rPr lang="ar-EG" sz="1800" dirty="0">
                <a:latin typeface="Segoe UI" panose="020B0502040204020203" pitchFamily="34" charset="0"/>
                <a:ea typeface="Times New Roman" panose="02020603050405020304" pitchFamily="18" charset="0"/>
                <a:cs typeface="Segoe UI" panose="020B0502040204020203" pitchFamily="34" charset="0"/>
              </a:rPr>
              <a:t>3- مقومات بناء المنظمة الأخلاقية</a:t>
            </a:r>
          </a:p>
          <a:p>
            <a:pPr algn="r"/>
            <a:r>
              <a:rPr lang="ar-EG" sz="1800" dirty="0">
                <a:effectLst/>
                <a:latin typeface="Segoe UI" panose="020B0502040204020203" pitchFamily="34" charset="0"/>
                <a:ea typeface="Times New Roman" panose="02020603050405020304" pitchFamily="18" charset="0"/>
                <a:cs typeface="Segoe UI" panose="020B0502040204020203" pitchFamily="34" charset="0"/>
              </a:rPr>
              <a:t>4- مداخل اخلاقيات العمل </a:t>
            </a:r>
          </a:p>
          <a:p>
            <a:pPr algn="r"/>
            <a:r>
              <a:rPr lang="ar-EG" sz="1800" dirty="0">
                <a:latin typeface="Segoe UI" panose="020B0502040204020203" pitchFamily="34" charset="0"/>
                <a:ea typeface="Times New Roman" panose="02020603050405020304" pitchFamily="18" charset="0"/>
                <a:cs typeface="Segoe UI" panose="020B0502040204020203" pitchFamily="34" charset="0"/>
              </a:rPr>
              <a:t>5- مداخل تفسير الاخلاقيات وتطبيقها بالقيادة</a:t>
            </a:r>
            <a:r>
              <a:rPr lang="ar-EG" sz="1800" dirty="0">
                <a:effectLst/>
                <a:latin typeface="Segoe UI" panose="020B0502040204020203" pitchFamily="34" charset="0"/>
                <a:ea typeface="Times New Roman" panose="02020603050405020304" pitchFamily="18" charset="0"/>
                <a:cs typeface="Segoe UI" panose="020B0502040204020203" pitchFamily="34" charset="0"/>
              </a:rPr>
              <a:t> </a:t>
            </a:r>
          </a:p>
          <a:p>
            <a:pPr marL="0" marR="0" lvl="0" indent="0" algn="r" defTabSz="914400" rtl="0" eaLnBrk="0" fontAlgn="base" latinLnBrk="0" hangingPunct="0">
              <a:lnSpc>
                <a:spcPct val="100000"/>
              </a:lnSpc>
              <a:spcBef>
                <a:spcPct val="0"/>
              </a:spcBef>
              <a:spcAft>
                <a:spcPct val="0"/>
              </a:spcAft>
              <a:buClrTx/>
              <a:buSzTx/>
              <a:buFontTx/>
              <a:buNone/>
              <a:tabLst/>
            </a:pPr>
            <a:endParaRPr kumimoji="0" lang="ar-EG" altLang="en-US" b="1" i="0" u="none" strike="noStrike" cap="none" normalizeH="0" baseline="0" dirty="0">
              <a:ln>
                <a:noFill/>
              </a:ln>
              <a:solidFill>
                <a:schemeClr val="tx1"/>
              </a:solidFill>
              <a:effectLst/>
              <a:latin typeface="Segoe UI" panose="020B0502040204020203" pitchFamily="34" charset="0"/>
              <a:cs typeface="Segoe UI" panose="020B0502040204020203" pitchFamily="34" charset="0"/>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chemeClr val="tx1"/>
                </a:solidFill>
                <a:effectLst/>
                <a:latin typeface="Segoe UI" panose="020B0502040204020203" pitchFamily="34" charset="0"/>
                <a:cs typeface="Segoe UI" panose="020B0502040204020203" pitchFamily="34" charset="0"/>
              </a:rPr>
              <a:t/>
            </a:r>
            <a:br>
              <a:rPr kumimoji="0" lang="en-US" altLang="en-US" b="0" i="0" u="none" strike="noStrike" cap="none" normalizeH="0" baseline="0" dirty="0">
                <a:ln>
                  <a:noFill/>
                </a:ln>
                <a:solidFill>
                  <a:schemeClr val="tx1"/>
                </a:solidFill>
                <a:effectLst/>
                <a:latin typeface="Segoe UI" panose="020B0502040204020203" pitchFamily="34" charset="0"/>
                <a:cs typeface="Segoe UI" panose="020B0502040204020203" pitchFamily="34" charset="0"/>
              </a:rPr>
            </a:br>
            <a:endParaRPr kumimoji="0" lang="en-US" altLang="en-US" b="0" i="0" u="none" strike="noStrike" cap="none" normalizeH="0" baseline="0" dirty="0">
              <a:ln>
                <a:noFill/>
              </a:ln>
              <a:solidFill>
                <a:schemeClr val="tx1"/>
              </a:solidFill>
              <a:effectLst/>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25710375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Segoe UI" panose="020B0502040204020203" pitchFamily="34" charset="0"/>
              </a:rPr>
              <a:t>7</a:t>
            </a:r>
            <a:endParaRPr lang="en-US" sz="6000" dirty="0">
              <a:ea typeface="Roboto Light" panose="02000000000000000000" pitchFamily="2" charset="0"/>
            </a:endParaRPr>
          </a:p>
        </p:txBody>
      </p:sp>
      <p:sp>
        <p:nvSpPr>
          <p:cNvPr id="48" name="TextBox 47"/>
          <p:cNvSpPr txBox="1"/>
          <p:nvPr/>
        </p:nvSpPr>
        <p:spPr>
          <a:xfrm>
            <a:off x="762000" y="1685495"/>
            <a:ext cx="10330873" cy="3580083"/>
          </a:xfrm>
          <a:prstGeom prst="rect">
            <a:avLst/>
          </a:prstGeom>
          <a:noFill/>
        </p:spPr>
        <p:txBody>
          <a:bodyPr wrap="square" rtlCol="0">
            <a:spAutoFit/>
          </a:bodyPr>
          <a:lstStyle/>
          <a:p>
            <a:pPr algn="r"/>
            <a:endParaRPr lang="ar-EG" sz="2000" dirty="0">
              <a:highlight>
                <a:srgbClr val="FFFF00"/>
              </a:highlight>
              <a:ea typeface="Times New Roman" panose="02020603050405020304" pitchFamily="18" charset="0"/>
              <a:cs typeface="+mj-cs"/>
            </a:endParaRPr>
          </a:p>
          <a:p>
            <a:pPr algn="r"/>
            <a:endParaRPr lang="ar-EG" sz="2000" dirty="0">
              <a:effectLst/>
              <a:highlight>
                <a:srgbClr val="FFFF00"/>
              </a:highlight>
              <a:ea typeface="Times New Roman" panose="02020603050405020304" pitchFamily="18" charset="0"/>
              <a:cs typeface="+mj-cs"/>
            </a:endParaRPr>
          </a:p>
          <a:p>
            <a:pPr algn="ctr"/>
            <a:endParaRPr lang="ar-EG" sz="2000" dirty="0">
              <a:effectLst/>
              <a:highlight>
                <a:srgbClr val="FFFF00"/>
              </a:highlight>
              <a:latin typeface="Segoe UI" panose="020B0502040204020203" pitchFamily="34" charset="0"/>
              <a:ea typeface="Times New Roman" panose="02020603050405020304" pitchFamily="18" charset="0"/>
              <a:cs typeface="Segoe UI" panose="020B0502040204020203" pitchFamily="34" charset="0"/>
            </a:endParaRPr>
          </a:p>
          <a:p>
            <a:pPr marL="742950" lvl="1" indent="-285750" algn="ctr" rtl="1">
              <a:lnSpc>
                <a:spcPct val="107000"/>
              </a:lnSpc>
              <a:spcAft>
                <a:spcPts val="800"/>
              </a:spcAft>
              <a:buSzPts val="1000"/>
              <a:buFont typeface="Courier New" panose="02070309020205020404" pitchFamily="49" charset="0"/>
              <a:buChar char="o"/>
              <a:tabLst>
                <a:tab pos="914400" algn="l"/>
              </a:tabLst>
            </a:pPr>
            <a:r>
              <a:rPr lang="ar-EG" sz="2400" kern="0" spc="35" dirty="0">
                <a:solidFill>
                  <a:srgbClr val="FF0000"/>
                </a:solidFill>
                <a:effectLst/>
                <a:latin typeface="Segoe UI" panose="020B0502040204020203" pitchFamily="34" charset="0"/>
                <a:ea typeface="Times New Roman" panose="02020603050405020304" pitchFamily="18" charset="0"/>
                <a:cs typeface="Segoe UI" panose="020B0502040204020203" pitchFamily="34" charset="0"/>
              </a:rPr>
              <a:t>المرجع: </a:t>
            </a:r>
            <a:r>
              <a:rPr lang="ar-SA" sz="2400" dirty="0">
                <a:solidFill>
                  <a:srgbClr val="FF0000"/>
                </a:solidFill>
                <a:effectLst/>
                <a:latin typeface="Segoe UI" panose="020B0502040204020203" pitchFamily="34" charset="0"/>
                <a:ea typeface="Times New Roman" panose="02020603050405020304" pitchFamily="18" charset="0"/>
                <a:cs typeface="Segoe UI" panose="020B0502040204020203" pitchFamily="34" charset="0"/>
              </a:rPr>
              <a:t>الحبسية</a:t>
            </a:r>
            <a:r>
              <a:rPr lang="ar-EG" sz="2400" dirty="0">
                <a:solidFill>
                  <a:srgbClr val="FF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sz="2400" dirty="0">
                <a:solidFill>
                  <a:srgbClr val="FF0000"/>
                </a:solidFill>
                <a:effectLst/>
                <a:latin typeface="Segoe UI" panose="020B0502040204020203" pitchFamily="34" charset="0"/>
                <a:ea typeface="Times New Roman" panose="02020603050405020304" pitchFamily="18" charset="0"/>
                <a:cs typeface="Segoe UI" panose="020B0502040204020203" pitchFamily="34" charset="0"/>
              </a:rPr>
              <a:t> رضية(2012). القيادة الأخلاقية</a:t>
            </a:r>
            <a:r>
              <a:rPr lang="ar-EG" sz="2400" dirty="0">
                <a:solidFill>
                  <a:srgbClr val="FF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sz="2400" dirty="0">
                <a:solidFill>
                  <a:srgbClr val="FF0000"/>
                </a:solidFill>
                <a:effectLst/>
                <a:latin typeface="Segoe UI" panose="020B0502040204020203" pitchFamily="34" charset="0"/>
                <a:ea typeface="Times New Roman" panose="02020603050405020304" pitchFamily="18" charset="0"/>
                <a:cs typeface="Segoe UI" panose="020B0502040204020203" pitchFamily="34" charset="0"/>
              </a:rPr>
              <a:t> دار الحامد للنشر والتوزيع.</a:t>
            </a:r>
            <a:r>
              <a:rPr lang="ar-EG" sz="2400" dirty="0">
                <a:solidFill>
                  <a:srgbClr val="FF0000"/>
                </a:solidFill>
                <a:effectLst/>
                <a:latin typeface="Segoe UI" panose="020B0502040204020203" pitchFamily="34" charset="0"/>
                <a:ea typeface="Times New Roman" panose="02020603050405020304" pitchFamily="18" charset="0"/>
                <a:cs typeface="Segoe UI" panose="020B0502040204020203" pitchFamily="34" charset="0"/>
              </a:rPr>
              <a:t> </a:t>
            </a:r>
          </a:p>
          <a:p>
            <a:pPr marL="742950" lvl="1" indent="-285750" algn="ctr" rtl="1">
              <a:lnSpc>
                <a:spcPct val="107000"/>
              </a:lnSpc>
              <a:spcAft>
                <a:spcPts val="800"/>
              </a:spcAft>
              <a:buSzPts val="1000"/>
              <a:buFont typeface="Courier New" panose="02070309020205020404" pitchFamily="49" charset="0"/>
              <a:buChar char="o"/>
              <a:tabLst>
                <a:tab pos="914400" algn="l"/>
              </a:tabLst>
            </a:pPr>
            <a:r>
              <a:rPr lang="ar-EG" sz="2400" kern="0" spc="35" dirty="0">
                <a:solidFill>
                  <a:srgbClr val="FF0000"/>
                </a:solidFill>
                <a:latin typeface="Segoe UI" panose="020B0502040204020203" pitchFamily="34" charset="0"/>
                <a:ea typeface="Times New Roman" panose="02020603050405020304" pitchFamily="18" charset="0"/>
                <a:cs typeface="Segoe UI" panose="020B0502040204020203" pitchFamily="34" charset="0"/>
              </a:rPr>
              <a:t>مع مراعاة الاهتمام بالمحاضرات المباشرة والشرائح المرفقة .                   </a:t>
            </a: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EG" sz="2400" kern="0" spc="35" dirty="0">
                <a:solidFill>
                  <a:srgbClr val="FF0000"/>
                </a:solidFill>
                <a:latin typeface="Segoe UI" panose="020B0502040204020203" pitchFamily="34" charset="0"/>
                <a:ea typeface="Times New Roman" panose="02020603050405020304" pitchFamily="18" charset="0"/>
                <a:cs typeface="Segoe UI" panose="020B0502040204020203" pitchFamily="34" charset="0"/>
              </a:rPr>
              <a:t>                                                 </a:t>
            </a:r>
            <a:r>
              <a:rPr lang="ar-EG" sz="2400" kern="0" spc="35" dirty="0">
                <a:solidFill>
                  <a:srgbClr val="000000"/>
                </a:solidFill>
                <a:latin typeface="Segoe UI" panose="020B0502040204020203" pitchFamily="34" charset="0"/>
                <a:ea typeface="Times New Roman" panose="02020603050405020304" pitchFamily="18" charset="0"/>
                <a:cs typeface="Segoe UI" panose="020B0502040204020203" pitchFamily="34" charset="0"/>
              </a:rPr>
              <a:t>مع الشكر</a:t>
            </a:r>
            <a:endParaRPr lang="ar-EG" sz="24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endParaRPr>
          </a:p>
          <a:p>
            <a:pPr marL="742950" lvl="1" indent="-285750" algn="r" rtl="1">
              <a:lnSpc>
                <a:spcPct val="107000"/>
              </a:lnSpc>
              <a:spcAft>
                <a:spcPts val="800"/>
              </a:spcAft>
              <a:buSzPts val="1000"/>
              <a:buFont typeface="Courier New" panose="02070309020205020404" pitchFamily="49" charset="0"/>
              <a:buChar char="o"/>
              <a:tabLst>
                <a:tab pos="914400" algn="l"/>
              </a:tabLst>
            </a:pPr>
            <a:endParaRPr lang="en-GB" sz="2800" kern="100" dirty="0">
              <a:effectLst/>
              <a:latin typeface="Calibri" panose="020F0502020204030204" pitchFamily="34" charset="0"/>
              <a:ea typeface="Calibri" panose="020F0502020204030204" pitchFamily="34" charset="0"/>
              <a:cs typeface="Times New Roman" panose="02020603050405020304" pitchFamily="18" charset="0"/>
            </a:endParaRPr>
          </a:p>
          <a:p>
            <a:pPr algn="r"/>
            <a:r>
              <a:rPr lang="ar-EG" kern="0" spc="35" dirty="0">
                <a:effectLst/>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Segoe UI" panose="020B0502040204020203" pitchFamily="34" charset="0"/>
            </a:endParaRPr>
          </a:p>
          <a:p>
            <a:pPr algn="r" rtl="1">
              <a:lnSpc>
                <a:spcPct val="107000"/>
              </a:lnSpc>
              <a:spcAft>
                <a:spcPts val="800"/>
              </a:spcAft>
            </a:pPr>
            <a:r>
              <a:rPr lang="ar-SA" sz="1400" kern="0" spc="35"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1100" kern="100" dirty="0">
              <a:effectLst/>
              <a:latin typeface="Calibri" panose="020F0502020204030204"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Segoe UI" panose="020B0502040204020203"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Segoe UI" panose="020B0502040204020203"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851076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4381a61e2e76338479683f4812ea4ea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043b9e962ac83e50b8880f2925a9263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70689FF-84C3-4B74-AF14-EC318338A9E8}">
  <ds:schemaRefs>
    <ds:schemaRef ds:uri="http://schemas.microsoft.com/office/2006/metadata/properties"/>
    <ds:schemaRef ds:uri="http://schemas.microsoft.com/office/2006/documentManagement/types"/>
    <ds:schemaRef ds:uri="http://purl.org/dc/elements/1.1/"/>
    <ds:schemaRef ds:uri="d13aca44-ef33-4cf4-9980-7f0b00e6eeb9"/>
    <ds:schemaRef ds:uri="http://schemas.microsoft.com/office/infopath/2007/PartnerControls"/>
    <ds:schemaRef ds:uri="http://schemas.openxmlformats.org/package/2006/metadata/core-properties"/>
    <ds:schemaRef ds:uri="http://purl.org/dc/terms/"/>
    <ds:schemaRef ds:uri="49100919-8a76-4266-be0c-7dc583902cb4"/>
    <ds:schemaRef ds:uri="http://www.w3.org/XML/1998/namespace"/>
    <ds:schemaRef ds:uri="http://purl.org/dc/dcmitype/"/>
  </ds:schemaRefs>
</ds:datastoreItem>
</file>

<file path=customXml/itemProps2.xml><?xml version="1.0" encoding="utf-8"?>
<ds:datastoreItem xmlns:ds="http://schemas.openxmlformats.org/officeDocument/2006/customXml" ds:itemID="{FB75E517-AADB-4C4A-AED5-60D40AECE66D}">
  <ds:schemaRefs>
    <ds:schemaRef ds:uri="http://schemas.microsoft.com/sharepoint/v3/contenttype/forms"/>
  </ds:schemaRefs>
</ds:datastoreItem>
</file>

<file path=customXml/itemProps3.xml><?xml version="1.0" encoding="utf-8"?>
<ds:datastoreItem xmlns:ds="http://schemas.openxmlformats.org/officeDocument/2006/customXml" ds:itemID="{C6CF61DA-0C0C-465C-B0D4-ADD0BD34D31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1615</TotalTime>
  <Words>1718</Words>
  <Application>Microsoft Office PowerPoint</Application>
  <PresentationFormat>Widescreen</PresentationFormat>
  <Paragraphs>335</Paragraphs>
  <Slides>37</Slides>
  <Notes>3</Notes>
  <HiddenSlides>0</HiddenSlides>
  <MMClips>0</MMClips>
  <ScaleCrop>false</ScaleCrop>
  <HeadingPairs>
    <vt:vector size="6" baseType="variant">
      <vt:variant>
        <vt:lpstr>Fonts Used</vt:lpstr>
      </vt:variant>
      <vt:variant>
        <vt:i4>15</vt:i4>
      </vt:variant>
      <vt:variant>
        <vt:lpstr>Theme</vt:lpstr>
      </vt:variant>
      <vt:variant>
        <vt:i4>1</vt:i4>
      </vt:variant>
      <vt:variant>
        <vt:lpstr>Slide Titles</vt:lpstr>
      </vt:variant>
      <vt:variant>
        <vt:i4>37</vt:i4>
      </vt:variant>
    </vt:vector>
  </HeadingPairs>
  <TitlesOfParts>
    <vt:vector size="53" baseType="lpstr">
      <vt:lpstr>AL-Mohanad Bold</vt:lpstr>
      <vt:lpstr>Arabic Transparent</vt:lpstr>
      <vt:lpstr>Arial</vt:lpstr>
      <vt:lpstr>Cairo</vt:lpstr>
      <vt:lpstr>Calibri</vt:lpstr>
      <vt:lpstr>Calibri Light</vt:lpstr>
      <vt:lpstr>Courier New</vt:lpstr>
      <vt:lpstr>Roboto Light</vt:lpstr>
      <vt:lpstr>Segoe UI</vt:lpstr>
      <vt:lpstr>Simplified Arabic</vt:lpstr>
      <vt:lpstr>Symbol</vt:lpstr>
      <vt:lpstr>TheSans</vt:lpstr>
      <vt:lpstr>Times New Roman</vt:lpstr>
      <vt:lpstr>Trebuchet MS</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moh-b-2013@live.com</cp:lastModifiedBy>
  <cp:revision>104</cp:revision>
  <dcterms:created xsi:type="dcterms:W3CDTF">2023-04-29T09:08:00Z</dcterms:created>
  <dcterms:modified xsi:type="dcterms:W3CDTF">2026-03-09T11:55:03Z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