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6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80" r:id="rId2"/>
    <p:sldId id="303" r:id="rId3"/>
    <p:sldId id="607" r:id="rId4"/>
    <p:sldId id="608" r:id="rId5"/>
    <p:sldId id="493" r:id="rId6"/>
    <p:sldId id="483" r:id="rId7"/>
    <p:sldId id="586" r:id="rId8"/>
    <p:sldId id="587" r:id="rId9"/>
    <p:sldId id="588" r:id="rId10"/>
    <p:sldId id="589" r:id="rId11"/>
    <p:sldId id="590" r:id="rId12"/>
    <p:sldId id="591" r:id="rId13"/>
    <p:sldId id="605" r:id="rId14"/>
    <p:sldId id="606" r:id="rId15"/>
    <p:sldId id="593" r:id="rId16"/>
    <p:sldId id="594" r:id="rId17"/>
    <p:sldId id="595" r:id="rId18"/>
    <p:sldId id="596" r:id="rId19"/>
    <p:sldId id="597" r:id="rId20"/>
    <p:sldId id="598" r:id="rId21"/>
    <p:sldId id="611" r:id="rId22"/>
    <p:sldId id="612" r:id="rId23"/>
    <p:sldId id="585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07"/>
            <p14:sldId id="608"/>
            <p14:sldId id="493"/>
            <p14:sldId id="483"/>
            <p14:sldId id="586"/>
            <p14:sldId id="587"/>
            <p14:sldId id="588"/>
            <p14:sldId id="589"/>
            <p14:sldId id="590"/>
            <p14:sldId id="591"/>
            <p14:sldId id="605"/>
            <p14:sldId id="606"/>
            <p14:sldId id="593"/>
            <p14:sldId id="594"/>
            <p14:sldId id="595"/>
            <p14:sldId id="596"/>
            <p14:sldId id="597"/>
            <p14:sldId id="598"/>
            <p14:sldId id="611"/>
            <p14:sldId id="612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11"/>
    </mc:Choice>
    <mc:Fallback xmlns="">
      <p:transition spd="slow" advTm="1774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ماتم تقديمه واعداده في الفصل السابق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26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076575" y="1257299"/>
          <a:ext cx="5410200" cy="50062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10200">
                  <a:extLst>
                    <a:ext uri="{9D8B030D-6E8A-4147-A177-3AD203B41FA5}">
                      <a16:colId xmlns:a16="http://schemas.microsoft.com/office/drawing/2014/main" val="1388607369"/>
                    </a:ext>
                  </a:extLst>
                </a:gridCol>
              </a:tblGrid>
              <a:tr h="2641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</a:rPr>
                        <a:t>عناصر خطة البحث المقدمة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410199"/>
                  </a:ext>
                </a:extLst>
              </a:tr>
              <a:tr h="275843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Cover         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      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الغلاف</a:t>
                      </a:r>
                      <a:r>
                        <a:rPr lang="ar-EG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3403787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Title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العنوان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701007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Introduction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المقدمة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821381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Problem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مشكلة الدراسة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398463"/>
                  </a:ext>
                </a:extLst>
              </a:tr>
              <a:tr h="325414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Importance of The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أهمية الدراسة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941819"/>
                  </a:ext>
                </a:extLst>
              </a:tr>
              <a:tr h="352823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Objectives of The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أهداف الدراسة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921655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Questions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تساؤلات الدراسة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957275"/>
                  </a:ext>
                </a:extLst>
              </a:tr>
              <a:tr h="362737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Theoretical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Framework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الإطار النظري                 </a:t>
                      </a:r>
                      <a:r>
                        <a:rPr lang="ar-EG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120852"/>
                  </a:ext>
                </a:extLst>
              </a:tr>
              <a:tr h="334745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Theoretical Premises of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نظريات الدراسة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584821"/>
                  </a:ext>
                </a:extLst>
              </a:tr>
              <a:tr h="310834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Methodology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منهج الدراسة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438423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Tools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أدوات الدراسة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506654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List of The References and Preliminary Resources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142"/>
                  </a:ext>
                </a:extLst>
              </a:tr>
              <a:tr h="51553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قائمة المراجع الأولية                 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41066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0033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خطة المقرر خلال الفصل الدراسي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7069" t="45620" r="39477" b="30390"/>
          <a:stretch/>
        </p:blipFill>
        <p:spPr>
          <a:xfrm>
            <a:off x="1281939" y="1548006"/>
            <a:ext cx="9260169" cy="373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03" t="30985" r="39378" b="39954"/>
          <a:stretch/>
        </p:blipFill>
        <p:spPr>
          <a:xfrm>
            <a:off x="2878668" y="1501421"/>
            <a:ext cx="6491110" cy="432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5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377" t="44497" r="39250" b="31782"/>
          <a:stretch/>
        </p:blipFill>
        <p:spPr>
          <a:xfrm>
            <a:off x="2198992" y="1345306"/>
            <a:ext cx="7667497" cy="419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0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324" t="36727" r="39423" b="31006"/>
          <a:stretch/>
        </p:blipFill>
        <p:spPr>
          <a:xfrm>
            <a:off x="2693499" y="1345306"/>
            <a:ext cx="6479822" cy="484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4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742" t="24994" r="39213" b="57170"/>
          <a:stretch/>
        </p:blipFill>
        <p:spPr>
          <a:xfrm>
            <a:off x="1435908" y="2099733"/>
            <a:ext cx="8159647" cy="240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077" t="22241" r="39867" b="14369"/>
          <a:stretch/>
        </p:blipFill>
        <p:spPr>
          <a:xfrm>
            <a:off x="4030133" y="1175971"/>
            <a:ext cx="3556000" cy="527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3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97" t="52107" r="39627" b="24918"/>
          <a:stretch/>
        </p:blipFill>
        <p:spPr>
          <a:xfrm>
            <a:off x="2402007" y="1828799"/>
            <a:ext cx="7276843" cy="390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نموذج تقييم البحث النهائي بجميع عناصره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38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50890" y="1345306"/>
            <a:ext cx="5502989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الشكل المطلوب للبحث النهائي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8252178" y="27680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الغلاف باللغة العربية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574821" y="2768030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الملخص باللغة العربية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97465" y="3642629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جميع عناصر البحث النهائي بلغة واحدة فقط </a:t>
            </a:r>
            <a:endParaRPr lang="en-US" sz="24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8336845" y="45303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الغلاف باللغة الانجليزية</a:t>
            </a:r>
            <a:endParaRPr lang="en-US" sz="24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4617155" y="45303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الملخص باللغة الانجليزية</a:t>
            </a:r>
          </a:p>
          <a:p>
            <a:pPr algn="ctr" rtl="1"/>
            <a:r>
              <a:rPr lang="en-US" sz="2400" b="1" dirty="0" smtClean="0"/>
              <a:t>Abstract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7488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912" t="20826" r="19072" b="56218"/>
          <a:stretch/>
        </p:blipFill>
        <p:spPr>
          <a:xfrm>
            <a:off x="1377387" y="2152890"/>
            <a:ext cx="8823415" cy="258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055" t="44063" r="19387" b="35176"/>
          <a:stretch/>
        </p:blipFill>
        <p:spPr>
          <a:xfrm>
            <a:off x="1239651" y="2020712"/>
            <a:ext cx="9473506" cy="2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8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40" t="65666" r="19546" b="11047"/>
          <a:stretch/>
        </p:blipFill>
        <p:spPr>
          <a:xfrm>
            <a:off x="753846" y="1715912"/>
            <a:ext cx="10473634" cy="313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26" t="35544" r="19058" b="28907"/>
          <a:stretch/>
        </p:blipFill>
        <p:spPr>
          <a:xfrm>
            <a:off x="1673327" y="1345306"/>
            <a:ext cx="8554406" cy="390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18" t="33308" r="19052" b="48181"/>
          <a:stretch/>
        </p:blipFill>
        <p:spPr>
          <a:xfrm>
            <a:off x="1153149" y="2144889"/>
            <a:ext cx="8926598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2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69" t="51554" r="19647" b="16713"/>
          <a:stretch/>
        </p:blipFill>
        <p:spPr>
          <a:xfrm>
            <a:off x="1495025" y="1749777"/>
            <a:ext cx="8710130" cy="356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4842" t="32159" r="5476" b="30114"/>
          <a:stretch/>
        </p:blipFill>
        <p:spPr>
          <a:xfrm>
            <a:off x="394808" y="1672906"/>
            <a:ext cx="11589183" cy="35294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358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832"/>
    </mc:Choice>
    <mc:Fallback xmlns="">
      <p:transition advTm="5483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7986" t="32373" r="5624" b="41362"/>
          <a:stretch/>
        </p:blipFill>
        <p:spPr>
          <a:xfrm>
            <a:off x="822588" y="2175027"/>
            <a:ext cx="10452053" cy="23259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82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832"/>
    </mc:Choice>
    <mc:Fallback xmlns="">
      <p:transition advTm="54832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  <a:r>
              <a:rPr lang="ar-EG" altLang="en-US" sz="3600" dirty="0">
                <a:solidFill>
                  <a:schemeClr val="tx1"/>
                </a:solidFill>
              </a:rPr>
              <a:t> </a:t>
            </a:r>
            <a:r>
              <a:rPr lang="ar-EG" altLang="en-US" sz="3600" dirty="0" smtClean="0">
                <a:solidFill>
                  <a:schemeClr val="tx1"/>
                </a:solidFill>
              </a:rPr>
              <a:t>في مجلة الجامعة</a:t>
            </a:r>
          </a:p>
          <a:p>
            <a:pPr algn="ctr" rtl="1" eaLnBrk="1" hangingPunct="1"/>
            <a:endParaRPr lang="ar-EG" altLang="en-US" sz="3600" dirty="0" smtClean="0">
              <a:solidFill>
                <a:schemeClr val="tx1"/>
              </a:solidFill>
            </a:endParaRPr>
          </a:p>
          <a:p>
            <a:pPr algn="ctr" rtl="1"/>
            <a:r>
              <a:rPr lang="ar-EG" sz="3600" b="0" dirty="0">
                <a:solidFill>
                  <a:schemeClr val="tx1"/>
                </a:solidFill>
              </a:rPr>
              <a:t>مجلة ميدأوشن للبحوث والدراسات العلمية</a:t>
            </a:r>
          </a:p>
          <a:p>
            <a:pPr algn="ctr" rtl="1"/>
            <a:r>
              <a:rPr lang="en-US" sz="3200" b="0" dirty="0" smtClean="0">
                <a:solidFill>
                  <a:schemeClr val="tx1"/>
                </a:solidFill>
              </a:rPr>
              <a:t>Midocean </a:t>
            </a:r>
            <a:r>
              <a:rPr lang="en-US" sz="3200" b="0" dirty="0">
                <a:solidFill>
                  <a:schemeClr val="tx1"/>
                </a:solidFill>
              </a:rPr>
              <a:t>Journal for Research and </a:t>
            </a:r>
            <a:r>
              <a:rPr lang="en-US" sz="3200" b="0" dirty="0" smtClean="0">
                <a:solidFill>
                  <a:schemeClr val="tx1"/>
                </a:solidFill>
              </a:rPr>
              <a:t>Studies</a:t>
            </a:r>
            <a:endParaRPr lang="ar-EG" sz="3200" b="0" dirty="0" smtClean="0">
              <a:solidFill>
                <a:schemeClr val="tx1"/>
              </a:solidFill>
            </a:endParaRP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3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8BAD672-092E-4B91-9D87-582C95E13B97}"/>
</file>

<file path=customXml/itemProps2.xml><?xml version="1.0" encoding="utf-8"?>
<ds:datastoreItem xmlns:ds="http://schemas.openxmlformats.org/officeDocument/2006/customXml" ds:itemID="{949D6104-DC79-4A1B-A682-071809E164B6}"/>
</file>

<file path=customXml/itemProps3.xml><?xml version="1.0" encoding="utf-8"?>
<ds:datastoreItem xmlns:ds="http://schemas.openxmlformats.org/officeDocument/2006/customXml" ds:itemID="{CB3AA04F-0EB4-4EAB-B816-CBECD61E213A}"/>
</file>

<file path=docProps/app.xml><?xml version="1.0" encoding="utf-8"?>
<Properties xmlns="http://schemas.openxmlformats.org/officeDocument/2006/extended-properties" xmlns:vt="http://schemas.openxmlformats.org/officeDocument/2006/docPropsVTypes">
  <TotalTime>1354</TotalTime>
  <Words>164</Words>
  <Application>Microsoft Office PowerPoint</Application>
  <PresentationFormat>Widescreen</PresentationFormat>
  <Paragraphs>60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147</cp:revision>
  <dcterms:created xsi:type="dcterms:W3CDTF">2023-04-29T09:08:23Z</dcterms:created>
  <dcterms:modified xsi:type="dcterms:W3CDTF">2026-05-26T09:51:28Z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