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7" r:id="rId4"/>
    <p:sldId id="259" r:id="rId5"/>
    <p:sldId id="260" r:id="rId6"/>
    <p:sldId id="261" r:id="rId7"/>
    <p:sldId id="262" r:id="rId8"/>
    <p:sldId id="263" r:id="rId9"/>
    <p:sldId id="265" r:id="rId10"/>
    <p:sldId id="266" r:id="rId11"/>
    <p:sldId id="264" r:id="rId12"/>
    <p:sldId id="267" r:id="rId13"/>
    <p:sldId id="268" r:id="rId14"/>
    <p:sldId id="269" r:id="rId15"/>
    <p:sldId id="270" r:id="rId16"/>
    <p:sldId id="271" r:id="rId17"/>
    <p:sldId id="272" r:id="rId18"/>
    <p:sldId id="273" r:id="rId19"/>
    <p:sldId id="274" r:id="rId20"/>
    <p:sldId id="275" r:id="rId21"/>
    <p:sldId id="277" r:id="rId22"/>
    <p:sldId id="27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2" d="100"/>
          <a:sy n="72" d="100"/>
        </p:scale>
        <p:origin x="534"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9/11/2021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9/11/2021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9/11/2021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9/11/2021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782352" cy="1384995"/>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Lecture 2</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Impact of risk on organizations</a:t>
            </a:r>
          </a:p>
          <a:p>
            <a:r>
              <a:rPr lang="en-US" sz="2800" dirty="0">
                <a:solidFill>
                  <a:srgbClr val="24A9E1"/>
                </a:solidFill>
                <a:latin typeface="Tajawal Medium" panose="00000600000000000000" pitchFamily="2" charset="-78"/>
                <a:cs typeface="Tajawal Medium" panose="00000600000000000000" pitchFamily="2" charset="-78"/>
              </a:rPr>
              <a:t>Prepared by Eng. Mosaab Hamed</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308449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MGM510</a:t>
            </a:r>
          </a:p>
          <a:p>
            <a:r>
              <a:rPr lang="en-US" sz="2800" dirty="0">
                <a:solidFill>
                  <a:schemeClr val="bg1"/>
                </a:solidFill>
                <a:latin typeface="Tajawal Medium" panose="00000600000000000000" pitchFamily="2" charset="-78"/>
                <a:cs typeface="Tajawal Medium" panose="00000600000000000000" pitchFamily="2" charset="-78"/>
              </a:rPr>
              <a:t>Risk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24334"/>
    </mc:Choice>
    <mc:Fallback xmlns="">
      <p:transition spd="slow" advTm="2433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4" name="Title 1">
            <a:extLst>
              <a:ext uri="{FF2B5EF4-FFF2-40B4-BE49-F238E27FC236}">
                <a16:creationId xmlns:a16="http://schemas.microsoft.com/office/drawing/2014/main" id="{9731A8E7-D0A3-4C70-AAEC-987BDF33572E}"/>
              </a:ext>
            </a:extLst>
          </p:cNvPr>
          <p:cNvSpPr>
            <a:spLocks noGrp="1"/>
          </p:cNvSpPr>
          <p:nvPr>
            <p:ph type="title"/>
          </p:nvPr>
        </p:nvSpPr>
        <p:spPr>
          <a:xfrm>
            <a:off x="838200" y="2591493"/>
            <a:ext cx="11208026" cy="1325563"/>
          </a:xfrm>
        </p:spPr>
        <p:txBody>
          <a:bodyPr>
            <a:normAutofit/>
          </a:bodyPr>
          <a:lstStyle/>
          <a:p>
            <a:pPr algn="ctr"/>
            <a:r>
              <a:rPr lang="en-US" b="1" dirty="0"/>
              <a:t>Level of risk</a:t>
            </a:r>
            <a:endParaRPr lang="en-US" dirty="0"/>
          </a:p>
        </p:txBody>
      </p:sp>
    </p:spTree>
    <p:extLst>
      <p:ext uri="{BB962C8B-B14F-4D97-AF65-F5344CB8AC3E}">
        <p14:creationId xmlns:p14="http://schemas.microsoft.com/office/powerpoint/2010/main" val="3262260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By taking a proactive approach to risk and risk management, organizations will be able to achieve the following four areas of improvement:</a:t>
            </a:r>
          </a:p>
          <a:p>
            <a:pPr lvl="1" algn="just">
              <a:tabLst>
                <a:tab pos="184150" algn="l"/>
              </a:tabLst>
            </a:pPr>
            <a:r>
              <a:rPr lang="en-US" sz="2500" dirty="0">
                <a:solidFill>
                  <a:srgbClr val="FF0000"/>
                </a:solidFill>
              </a:rPr>
              <a:t>Strategy</a:t>
            </a:r>
            <a:r>
              <a:rPr lang="en-US" sz="2500" dirty="0"/>
              <a:t>, because the risks associated with different strategic options will be fully </a:t>
            </a:r>
            <a:r>
              <a:rPr lang="en-US" sz="2500" dirty="0" err="1"/>
              <a:t>analysed</a:t>
            </a:r>
            <a:r>
              <a:rPr lang="en-US" sz="2500" dirty="0"/>
              <a:t> and better strategic decisions will be reached.</a:t>
            </a:r>
          </a:p>
          <a:p>
            <a:pPr lvl="1" algn="just">
              <a:tabLst>
                <a:tab pos="184150" algn="l"/>
              </a:tabLst>
            </a:pPr>
            <a:r>
              <a:rPr lang="en-US" sz="2500" dirty="0">
                <a:solidFill>
                  <a:srgbClr val="FF0000"/>
                </a:solidFill>
              </a:rPr>
              <a:t>Tactics</a:t>
            </a:r>
            <a:r>
              <a:rPr lang="en-US" sz="2500" dirty="0"/>
              <a:t>, because consideration will have been given to selection of the tactics and the risks involved in the alternatives that may be available.</a:t>
            </a:r>
          </a:p>
          <a:p>
            <a:pPr lvl="1" algn="just">
              <a:tabLst>
                <a:tab pos="184150" algn="l"/>
              </a:tabLst>
            </a:pPr>
            <a:r>
              <a:rPr lang="en-US" sz="2500" dirty="0">
                <a:solidFill>
                  <a:srgbClr val="FF0000"/>
                </a:solidFill>
              </a:rPr>
              <a:t>Operations</a:t>
            </a:r>
            <a:r>
              <a:rPr lang="en-US" sz="2500" dirty="0"/>
              <a:t>, because events that can cause disruption will be identified in advance and actions taken to reduce the likelihood of these events occurring, limit the damage caused by these events and contain the cost of the events.</a:t>
            </a:r>
          </a:p>
          <a:p>
            <a:pPr lvl="1" algn="just">
              <a:tabLst>
                <a:tab pos="184150" algn="l"/>
              </a:tabLst>
            </a:pPr>
            <a:r>
              <a:rPr lang="en-US" sz="2500" dirty="0">
                <a:solidFill>
                  <a:srgbClr val="FF0000"/>
                </a:solidFill>
              </a:rPr>
              <a:t>Compliance</a:t>
            </a:r>
            <a:r>
              <a:rPr lang="en-US" sz="2500" dirty="0"/>
              <a:t> will be enhanced because the risks associated with failure to achieve compliance with statutory and customer obligations will be recognized.</a:t>
            </a:r>
          </a:p>
          <a:p>
            <a:pPr algn="just">
              <a:tabLst>
                <a:tab pos="184150" algn="l"/>
              </a:tabLst>
            </a:pPr>
            <a:endParaRPr lang="en-US" sz="2900" dirty="0"/>
          </a:p>
        </p:txBody>
      </p:sp>
    </p:spTree>
    <p:extLst>
      <p:ext uri="{BB962C8B-B14F-4D97-AF65-F5344CB8AC3E}">
        <p14:creationId xmlns:p14="http://schemas.microsoft.com/office/powerpoint/2010/main" val="2114470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 of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term ‘</a:t>
            </a:r>
            <a:r>
              <a:rPr lang="en-US" sz="2900" dirty="0">
                <a:solidFill>
                  <a:srgbClr val="FF0000"/>
                </a:solidFill>
              </a:rPr>
              <a:t>magnitude</a:t>
            </a:r>
            <a:r>
              <a:rPr lang="en-US" sz="2900" dirty="0"/>
              <a:t>’ is used to indicate the </a:t>
            </a:r>
            <a:r>
              <a:rPr lang="en-US" sz="2900" dirty="0">
                <a:solidFill>
                  <a:srgbClr val="FF0000"/>
                </a:solidFill>
              </a:rPr>
              <a:t>size of the event </a:t>
            </a:r>
            <a:r>
              <a:rPr lang="en-US" sz="2900" dirty="0"/>
              <a:t>that has occurred or might occur. The term ‘</a:t>
            </a:r>
            <a:r>
              <a:rPr lang="en-US" sz="2900" dirty="0">
                <a:solidFill>
                  <a:srgbClr val="FF0000"/>
                </a:solidFill>
              </a:rPr>
              <a:t>impact</a:t>
            </a:r>
            <a:r>
              <a:rPr lang="en-US" sz="2900" dirty="0"/>
              <a:t>’ is used to define </a:t>
            </a:r>
            <a:r>
              <a:rPr lang="en-US" sz="2900" dirty="0">
                <a:solidFill>
                  <a:srgbClr val="FF0000"/>
                </a:solidFill>
              </a:rPr>
              <a:t>how the event affects </a:t>
            </a:r>
            <a:r>
              <a:rPr lang="en-US" sz="2900" dirty="0"/>
              <a:t>the finances, infrastructure, reputation and/or marketplace (FIRM) of the organization.</a:t>
            </a:r>
          </a:p>
        </p:txBody>
      </p:sp>
    </p:spTree>
    <p:extLst>
      <p:ext uri="{BB962C8B-B14F-4D97-AF65-F5344CB8AC3E}">
        <p14:creationId xmlns:p14="http://schemas.microsoft.com/office/powerpoint/2010/main" val="2688609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Impact of hazard risks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Hazard risk management is concerned with issues such as health and safety at work, fire prevention, avoiding damage to property and the consequences of defective products. </a:t>
            </a:r>
          </a:p>
          <a:p>
            <a:pPr algn="just">
              <a:tabLst>
                <a:tab pos="184150" algn="l"/>
              </a:tabLst>
            </a:pPr>
            <a:r>
              <a:rPr lang="en-US" sz="2900" dirty="0"/>
              <a:t>Hazard risks can cause disruption to normal operations, as well as resulting in increased costs and poor publicity associated with disruptive events.</a:t>
            </a:r>
          </a:p>
        </p:txBody>
      </p:sp>
    </p:spTree>
    <p:extLst>
      <p:ext uri="{BB962C8B-B14F-4D97-AF65-F5344CB8AC3E}">
        <p14:creationId xmlns:p14="http://schemas.microsoft.com/office/powerpoint/2010/main" val="3478346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Impact of hazard risks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standard approach is to attach risks to corporate objectives.</a:t>
            </a:r>
          </a:p>
        </p:txBody>
      </p:sp>
    </p:spTree>
    <p:extLst>
      <p:ext uri="{BB962C8B-B14F-4D97-AF65-F5344CB8AC3E}">
        <p14:creationId xmlns:p14="http://schemas.microsoft.com/office/powerpoint/2010/main" val="4211632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and reward</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Another feature of risk and risk management is that many risks are taken by organizations in order to achieve a reward.</a:t>
            </a:r>
          </a:p>
          <a:p>
            <a:pPr algn="just">
              <a:tabLst>
                <a:tab pos="184150" algn="l"/>
              </a:tabLst>
            </a:pPr>
            <a:r>
              <a:rPr lang="en-US" sz="2900" dirty="0"/>
              <a:t>A business will launch a new product because it believes that greater profit is available from the successful marketing of that product. In launching a new product, the organization will put resources at risk because it has decided that a certain amount of risk taking is appropriate.</a:t>
            </a:r>
          </a:p>
        </p:txBody>
      </p:sp>
    </p:spTree>
    <p:extLst>
      <p:ext uri="{BB962C8B-B14F-4D97-AF65-F5344CB8AC3E}">
        <p14:creationId xmlns:p14="http://schemas.microsoft.com/office/powerpoint/2010/main" val="3538535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and reward</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When an organization puts value at risk in this way, it should do so with the full knowledge of the risk exposure and it should be satisfied that the risk exposure is within the appetite of the organization. Even more important, it should ensure that it has sufficient resources to cover the risk exposure. In other words, the risk exposure should be quantified, the appetite to take that level of risk should be confirmed, and the capacity of the organization to withstand any foreseeable adverse consequences should be clearly established.</a:t>
            </a:r>
          </a:p>
        </p:txBody>
      </p:sp>
    </p:spTree>
    <p:extLst>
      <p:ext uri="{BB962C8B-B14F-4D97-AF65-F5344CB8AC3E}">
        <p14:creationId xmlns:p14="http://schemas.microsoft.com/office/powerpoint/2010/main" val="3589356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and reward</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Start-up operations are usually high risk and the initial expected return may be low. The figure below demonstrates the probable risk versus reward development for a new organization or a new product. The activity will commence in the bottom right-hand corner as a start-up operation, which is high risk and low return. As the business develops, it is likely to move to a higher return for the same level of risk. This is the growth phase for the business or product. As the investment matures, the reward may remain high, but the risks should reduce. Eventually, an organization will become fully mature and move towards the low-risk and low-return quadrant. The normal expectation in very mature markets is that the organization or product will be in decline.</a:t>
            </a:r>
          </a:p>
        </p:txBody>
      </p:sp>
    </p:spTree>
    <p:extLst>
      <p:ext uri="{BB962C8B-B14F-4D97-AF65-F5344CB8AC3E}">
        <p14:creationId xmlns:p14="http://schemas.microsoft.com/office/powerpoint/2010/main" val="1729717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and reward</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70093E02-D83D-4071-8116-0A3781F389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3626" y="1437519"/>
            <a:ext cx="7144747" cy="5420481"/>
          </a:xfrm>
          <a:prstGeom prst="rect">
            <a:avLst/>
          </a:prstGeom>
        </p:spPr>
      </p:pic>
    </p:spTree>
    <p:extLst>
      <p:ext uri="{BB962C8B-B14F-4D97-AF65-F5344CB8AC3E}">
        <p14:creationId xmlns:p14="http://schemas.microsoft.com/office/powerpoint/2010/main" val="3582719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and reward</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must always be the case that risk management effort produces rewards. In the case of hazard risks, it is likely that the reward for increased risk management effort will be fewer disruptive events. In the case of project risks, the reward for increased risk management effort will be that the project is more likely to be delivered on time, within budget and to specification/quality.</a:t>
            </a:r>
          </a:p>
          <a:p>
            <a:pPr algn="just">
              <a:tabLst>
                <a:tab pos="184150" algn="l"/>
              </a:tabLst>
            </a:pPr>
            <a:r>
              <a:rPr lang="en-US" sz="2900" dirty="0"/>
              <a:t>For opportunity risks, the risk versus reward analysis should result in fewer unsuccessful new products and a higher level of profit or (at worst) a lower level of loss for all new activities or new products.</a:t>
            </a:r>
          </a:p>
        </p:txBody>
      </p:sp>
    </p:spTree>
    <p:extLst>
      <p:ext uri="{BB962C8B-B14F-4D97-AF65-F5344CB8AC3E}">
        <p14:creationId xmlns:p14="http://schemas.microsoft.com/office/powerpoint/2010/main" val="4107085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dirty="0"/>
              <a:t>A</a:t>
            </a:r>
            <a:r>
              <a:rPr lang="en-US" sz="4400" dirty="0"/>
              <a:t>ttitudes to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Different organizations will have different attitudes to risk. Some organizations may be considered to be risk averse, whilst others will be risk aggressive. the attitude of the organization to risk will depend on the sector and the nature and maturity of the marketplace within which it operates, as well as the attitude of the individual board members.</a:t>
            </a:r>
          </a:p>
        </p:txBody>
      </p:sp>
    </p:spTree>
    <p:extLst>
      <p:ext uri="{BB962C8B-B14F-4D97-AF65-F5344CB8AC3E}">
        <p14:creationId xmlns:p14="http://schemas.microsoft.com/office/powerpoint/2010/main" val="2395358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dirty="0"/>
              <a:t>A</a:t>
            </a:r>
            <a:r>
              <a:rPr lang="en-US" sz="4400" dirty="0"/>
              <a:t>ttitudes to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Attitude to risk is a complex subject and is closely related to the risk appetite of the organization, but they are not the same. Risk attitude indicates the long-term view of the organization to risk and risk appetite indicates the short-term willingness to take risk.</a:t>
            </a:r>
          </a:p>
        </p:txBody>
      </p:sp>
    </p:spTree>
    <p:extLst>
      <p:ext uri="{BB962C8B-B14F-4D97-AF65-F5344CB8AC3E}">
        <p14:creationId xmlns:p14="http://schemas.microsoft.com/office/powerpoint/2010/main" val="3292544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dirty="0"/>
              <a:t>A</a:t>
            </a:r>
            <a:r>
              <a:rPr lang="en-US" sz="4400" dirty="0"/>
              <a:t>ttitudes to risk</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Other key factors that will determine the attitude of the organization to risk include the stage in the maturity cycle, as shown in the figure above, for an organization that is in the start-up phase, a more aggressive attitude to risk is required than for an organization that is enjoying growth or one that is a mature organization in a mature marketplace. Where an organization is operating in a mature marketplace and is suffering from decline, the attitude to risk will be much more risk averse.</a:t>
            </a:r>
          </a:p>
        </p:txBody>
      </p:sp>
    </p:spTree>
    <p:extLst>
      <p:ext uri="{BB962C8B-B14F-4D97-AF65-F5344CB8AC3E}">
        <p14:creationId xmlns:p14="http://schemas.microsoft.com/office/powerpoint/2010/main" val="1755974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dirty="0"/>
              <a:t>Risk and triggers</a:t>
            </a:r>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is sometimes defined as uncertainty of outcomes. This definition is particularly applicable to the management of control risks. </a:t>
            </a:r>
          </a:p>
          <a:p>
            <a:pPr algn="just">
              <a:tabLst>
                <a:tab pos="184150" algn="l"/>
              </a:tabLst>
            </a:pPr>
            <a:r>
              <a:rPr lang="en-US" sz="2900" dirty="0"/>
              <a:t>Control risks are the most difficult to identify and define, but are often associated with projects.</a:t>
            </a:r>
          </a:p>
          <a:p>
            <a:pPr algn="just">
              <a:tabLst>
                <a:tab pos="184150" algn="l"/>
              </a:tabLst>
            </a:pPr>
            <a:r>
              <a:rPr lang="en-US" sz="2900" dirty="0"/>
              <a:t>The overall intention of a project is to deliver the desired outcomes on time, within budget and to specification, quality or performance.</a:t>
            </a:r>
          </a:p>
        </p:txBody>
      </p:sp>
    </p:spTree>
    <p:extLst>
      <p:ext uri="{BB962C8B-B14F-4D97-AF65-F5344CB8AC3E}">
        <p14:creationId xmlns:p14="http://schemas.microsoft.com/office/powerpoint/2010/main" val="10831323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dirty="0"/>
              <a:t>Risk and triggers</a:t>
            </a:r>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For example, when a building is being constructed, the nature of the ground conditions may not always be known in detail. As the construction work proceeds, more information will be available about the nature of the conditions. This information may be positive news that the ground is stronger than expected and less foundation work is required. Alternatively, it may be discovered that the ground is contaminated or is weaker than expected or that there are other potentially adverse circumstances, such as archaeological remains being discovered.</a:t>
            </a:r>
          </a:p>
        </p:txBody>
      </p:sp>
    </p:spTree>
    <p:extLst>
      <p:ext uri="{BB962C8B-B14F-4D97-AF65-F5344CB8AC3E}">
        <p14:creationId xmlns:p14="http://schemas.microsoft.com/office/powerpoint/2010/main" val="3660995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dirty="0"/>
              <a:t>Risk and triggers</a:t>
            </a:r>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One of the tools for representing risk management activities that has recently been developed is the bow-tie.</a:t>
            </a:r>
          </a:p>
          <a:p>
            <a:pPr algn="just">
              <a:tabLst>
                <a:tab pos="184150" algn="l"/>
              </a:tabLst>
            </a:pPr>
            <a:r>
              <a:rPr lang="en-US" sz="2900" dirty="0"/>
              <a:t>The figure below shows a simple representation of the bow-tie applicable to events that can cause disruption to normal efficient operations.</a:t>
            </a:r>
          </a:p>
        </p:txBody>
      </p:sp>
    </p:spTree>
    <p:extLst>
      <p:ext uri="{BB962C8B-B14F-4D97-AF65-F5344CB8AC3E}">
        <p14:creationId xmlns:p14="http://schemas.microsoft.com/office/powerpoint/2010/main" val="20425526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dirty="0"/>
              <a:t>Risk and triggers</a:t>
            </a:r>
          </a:p>
        </p:txBody>
      </p:sp>
      <p:pic>
        <p:nvPicPr>
          <p:cNvPr id="8" name="Picture 7">
            <a:extLst>
              <a:ext uri="{FF2B5EF4-FFF2-40B4-BE49-F238E27FC236}">
                <a16:creationId xmlns:a16="http://schemas.microsoft.com/office/drawing/2014/main" id="{8A994EEB-B02F-4BCF-9154-F162CAAC28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337" y="2154271"/>
            <a:ext cx="7173326" cy="3477110"/>
          </a:xfrm>
          <a:prstGeom prst="rect">
            <a:avLst/>
          </a:prstGeom>
        </p:spPr>
      </p:pic>
    </p:spTree>
    <p:extLst>
      <p:ext uri="{BB962C8B-B14F-4D97-AF65-F5344CB8AC3E}">
        <p14:creationId xmlns:p14="http://schemas.microsoft.com/office/powerpoint/2010/main" val="25155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dirty="0"/>
              <a:t>Risk and triggers</a:t>
            </a:r>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 bow-tie is a simple way of analyzing a risk to gain a greater understanding. The first stage is to put the risk description into the middle box. The causes of the risk then need to be recorded along with the preventive controls to stop the risk occurring. The impact of the risk is also considered. This enables the identification of response controls to lessen the impact of the risk should it occur.</a:t>
            </a:r>
          </a:p>
        </p:txBody>
      </p:sp>
    </p:spTree>
    <p:extLst>
      <p:ext uri="{BB962C8B-B14F-4D97-AF65-F5344CB8AC3E}">
        <p14:creationId xmlns:p14="http://schemas.microsoft.com/office/powerpoint/2010/main" val="2818196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dirty="0"/>
              <a:t>Risk and triggers</a:t>
            </a:r>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Example: The figure below shows a practical application of the bow-tie to the identification of preventive and response controls related to a fire in the kitchen of a residential home.</a:t>
            </a:r>
          </a:p>
        </p:txBody>
      </p:sp>
    </p:spTree>
    <p:extLst>
      <p:ext uri="{BB962C8B-B14F-4D97-AF65-F5344CB8AC3E}">
        <p14:creationId xmlns:p14="http://schemas.microsoft.com/office/powerpoint/2010/main" val="1652393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dirty="0"/>
              <a:t>Risk and triggers</a:t>
            </a:r>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B4794100-562C-4BA2-A421-FC193D02BB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8863" y="1407000"/>
            <a:ext cx="7154273" cy="5563376"/>
          </a:xfrm>
          <a:prstGeom prst="rect">
            <a:avLst/>
          </a:prstGeom>
        </p:spPr>
      </p:pic>
    </p:spTree>
    <p:extLst>
      <p:ext uri="{BB962C8B-B14F-4D97-AF65-F5344CB8AC3E}">
        <p14:creationId xmlns:p14="http://schemas.microsoft.com/office/powerpoint/2010/main" val="31952442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1259</Words>
  <Application>Microsoft Office PowerPoint</Application>
  <PresentationFormat>Widescreen</PresentationFormat>
  <Paragraphs>51</Paragraphs>
  <Slides>21</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21</vt:i4>
      </vt:variant>
    </vt:vector>
  </HeadingPairs>
  <TitlesOfParts>
    <vt:vector size="27" baseType="lpstr">
      <vt:lpstr>Arial</vt:lpstr>
      <vt:lpstr>Calibri</vt:lpstr>
      <vt:lpstr>Calibri Light</vt:lpstr>
      <vt:lpstr>Tajawal Medium</vt:lpstr>
      <vt:lpstr>Office Theme</vt:lpstr>
      <vt:lpstr>Custom Design</vt:lpstr>
      <vt:lpstr>PowerPoint Presentation</vt:lpstr>
      <vt:lpstr>Level of risk</vt:lpstr>
      <vt:lpstr>Level of risk</vt:lpstr>
      <vt:lpstr>Level of risk</vt:lpstr>
      <vt:lpstr>Impact of hazard risks</vt:lpstr>
      <vt:lpstr>Impact of hazard risks</vt:lpstr>
      <vt:lpstr>Risk and reward</vt:lpstr>
      <vt:lpstr>Risk and reward</vt:lpstr>
      <vt:lpstr>Risk and reward</vt:lpstr>
      <vt:lpstr>Risk and reward</vt:lpstr>
      <vt:lpstr>Risk and reward</vt:lpstr>
      <vt:lpstr>Attitudes to risk</vt:lpstr>
      <vt:lpstr>Attitudes to risk</vt:lpstr>
      <vt:lpstr>Attitudes to risk</vt:lpstr>
      <vt:lpstr>Risk and triggers</vt:lpstr>
      <vt:lpstr>Risk and triggers</vt:lpstr>
      <vt:lpstr>Risk and triggers</vt:lpstr>
      <vt:lpstr>Risk and triggers</vt:lpstr>
      <vt:lpstr>Risk and triggers</vt:lpstr>
      <vt:lpstr>Risk and triggers</vt:lpstr>
      <vt:lpstr>Risk and triggers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Mosaab Hamed</cp:lastModifiedBy>
  <cp:revision>20</cp:revision>
  <dcterms:created xsi:type="dcterms:W3CDTF">2020-10-15T07:04:09Z</dcterms:created>
  <dcterms:modified xsi:type="dcterms:W3CDTF">2021-09-10T22:18:06Z</dcterms:modified>
</cp:coreProperties>
</file>