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553" r:id="rId6"/>
    <p:sldId id="497" r:id="rId7"/>
    <p:sldId id="501" r:id="rId8"/>
    <p:sldId id="313" r:id="rId9"/>
    <p:sldId id="276" r:id="rId10"/>
    <p:sldId id="503" r:id="rId11"/>
    <p:sldId id="505" r:id="rId12"/>
    <p:sldId id="499" r:id="rId13"/>
    <p:sldId id="507" r:id="rId14"/>
    <p:sldId id="509" r:id="rId15"/>
    <p:sldId id="511" r:id="rId16"/>
    <p:sldId id="567" r:id="rId17"/>
    <p:sldId id="513" r:id="rId18"/>
    <p:sldId id="515" r:id="rId19"/>
    <p:sldId id="517" r:id="rId20"/>
    <p:sldId id="532" r:id="rId21"/>
    <p:sldId id="559" r:id="rId22"/>
    <p:sldId id="560" r:id="rId23"/>
    <p:sldId id="561" r:id="rId24"/>
    <p:sldId id="562" r:id="rId25"/>
    <p:sldId id="565" r:id="rId26"/>
    <p:sldId id="531" r:id="rId27"/>
    <p:sldId id="519" r:id="rId28"/>
    <p:sldId id="545" r:id="rId29"/>
    <p:sldId id="521" r:id="rId30"/>
    <p:sldId id="523" r:id="rId31"/>
    <p:sldId id="525" r:id="rId32"/>
    <p:sldId id="536" r:id="rId33"/>
    <p:sldId id="535" r:id="rId34"/>
    <p:sldId id="538" r:id="rId35"/>
    <p:sldId id="539" r:id="rId36"/>
    <p:sldId id="541" r:id="rId37"/>
    <p:sldId id="543" r:id="rId38"/>
    <p:sldId id="547" r:id="rId39"/>
    <p:sldId id="549" r:id="rId40"/>
    <p:sldId id="551" r:id="rId41"/>
    <p:sldId id="555" r:id="rId42"/>
    <p:sldId id="55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497"/>
            <p14:sldId id="501"/>
            <p14:sldId id="313"/>
            <p14:sldId id="276"/>
            <p14:sldId id="503"/>
            <p14:sldId id="505"/>
            <p14:sldId id="499"/>
            <p14:sldId id="507"/>
            <p14:sldId id="509"/>
            <p14:sldId id="511"/>
            <p14:sldId id="567"/>
            <p14:sldId id="513"/>
            <p14:sldId id="515"/>
            <p14:sldId id="517"/>
            <p14:sldId id="532"/>
            <p14:sldId id="559"/>
            <p14:sldId id="560"/>
            <p14:sldId id="561"/>
            <p14:sldId id="562"/>
            <p14:sldId id="565"/>
            <p14:sldId id="531"/>
            <p14:sldId id="519"/>
            <p14:sldId id="545"/>
            <p14:sldId id="521"/>
            <p14:sldId id="523"/>
            <p14:sldId id="525"/>
            <p14:sldId id="536"/>
            <p14:sldId id="535"/>
            <p14:sldId id="538"/>
            <p14:sldId id="539"/>
            <p14:sldId id="541"/>
            <p14:sldId id="543"/>
            <p14:sldId id="547"/>
            <p14:sldId id="549"/>
            <p14:sldId id="551"/>
            <p14:sldId id="555"/>
            <p14:sldId id="55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0000"/>
    <a:srgbClr val="00AEEF"/>
    <a:srgbClr val="FFD200"/>
    <a:srgbClr val="203E5F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2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14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340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299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547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061111"/>
            <a:ext cx="5859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Healthcare Informatics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03684" y="2208707"/>
            <a:ext cx="10639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Provide an overview of the current state of healthcare delivery.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Discuss the role that technology plays in healthcare.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Define informatics.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Discuss the significance of informatics for healthcare.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Describe the process required to create an informatics culture.</a:t>
            </a:r>
            <a:endParaRPr lang="en-US" sz="4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Informatics?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303086"/>
            <a:ext cx="101953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Definition by the (American Medical Informatics Association (AMIA): </a:t>
            </a:r>
            <a:r>
              <a:rPr lang="en-US" sz="2800" dirty="0">
                <a:latin typeface="Alexandria"/>
              </a:rPr>
              <a:t>An interdisciplinary field drawing from computer science, decision science, and more.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Focus Areas</a:t>
            </a:r>
            <a:r>
              <a:rPr lang="en-US" sz="28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800" dirty="0">
                <a:latin typeface="Alexandria"/>
              </a:rPr>
              <a:t>Data mining, decision support, natural language processing, and genomics.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75935" y="415635"/>
            <a:ext cx="64007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Healthcare Delivery Today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141974"/>
            <a:ext cx="10195384" cy="3528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in Healthcare Delivery: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Increased demand for quality, safety, and transparency.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Shift in consumer-provider relationships.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Need for adopting new care models and technologies.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72438" y="1492414"/>
            <a:ext cx="5668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Definition: </a:t>
            </a:r>
            <a:r>
              <a:rPr lang="en-US" sz="2800" dirty="0">
                <a:latin typeface="Alexandria"/>
              </a:rPr>
              <a:t>The interdisciplinary field combining computer, information, and healthcare sciences.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Purpose: </a:t>
            </a:r>
            <a:r>
              <a:rPr lang="en-US" sz="2800" dirty="0">
                <a:latin typeface="Alexandria"/>
              </a:rPr>
              <a:t>To enhance healthcare delivery and outcomes using data, technology, and innovation.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Scope: </a:t>
            </a:r>
            <a:r>
              <a:rPr lang="en-US" sz="2800" dirty="0">
                <a:latin typeface="Alexandria"/>
              </a:rPr>
              <a:t>Encompasses clinical, public health, consumer health, and other informatics subfields.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lexandria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75678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61808" y="2357211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Examples and Applications: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Example: </a:t>
            </a:r>
            <a:r>
              <a:rPr lang="en-US" sz="2800" dirty="0">
                <a:latin typeface="Alexandria"/>
              </a:rPr>
              <a:t>Use of predictive analytics to identify high-risk patients for readmission.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Application: </a:t>
            </a:r>
            <a:r>
              <a:rPr lang="en-US" sz="2800" dirty="0">
                <a:latin typeface="Alexandria"/>
              </a:rPr>
              <a:t>Leveraging health informatics to design personalized treatment plans.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1193" y="833500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304948"/>
            <a:ext cx="101953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in Healthcare Delivery: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Increased demand for quality, safety, and transparency.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Shift in consumer-provider relationships.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Need for adopting new care models and technologies.</a:t>
            </a:r>
          </a:p>
          <a:p>
            <a:pPr algn="just">
              <a:lnSpc>
                <a:spcPct val="150000"/>
              </a:lnSpc>
            </a:pP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3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65580" y="2104169"/>
            <a:ext cx="97161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Role of Technology: </a:t>
            </a:r>
            <a:r>
              <a:rPr lang="en-US" sz="2800" dirty="0">
                <a:latin typeface="Alexandria"/>
              </a:rPr>
              <a:t>A tool to support efficiency, communication, and care quality.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Challenge Example: </a:t>
            </a:r>
            <a:r>
              <a:rPr lang="en-US" sz="2800" dirty="0">
                <a:latin typeface="Alexandria"/>
              </a:rPr>
              <a:t>Fragmented care leading to poor communication between providers.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Technology Role: </a:t>
            </a:r>
            <a:r>
              <a:rPr lang="en-US" sz="2800" dirty="0">
                <a:latin typeface="Alexandria"/>
              </a:rPr>
              <a:t>Telehealth for remote consultations in underserved areas.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1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95193" y="826891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195384" cy="3528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Health Informatics Subfields: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Clinical Informatics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Public Health Informatics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Consumer Health Informatics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944" y="2000139"/>
            <a:ext cx="3535343" cy="3785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9983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95193" y="826891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57807" y="2313669"/>
            <a:ext cx="1033166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Clinical Informatics: </a:t>
            </a:r>
            <a:r>
              <a:rPr lang="en-US" sz="3600" dirty="0">
                <a:latin typeface="Alexandria"/>
              </a:rPr>
              <a:t>Focused on improving patient care through data and technology.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Implementation of </a:t>
            </a:r>
            <a:r>
              <a:rPr lang="en-US" sz="3200" dirty="0" smtClean="0">
                <a:latin typeface="Alexandria"/>
              </a:rPr>
              <a:t>Computerized Physician Order Entry </a:t>
            </a:r>
            <a:r>
              <a:rPr lang="en-US" sz="3200" b="1" dirty="0">
                <a:latin typeface="Alexandria"/>
              </a:rPr>
              <a:t>(CPOE) </a:t>
            </a:r>
            <a:r>
              <a:rPr lang="en-US" sz="3200" dirty="0">
                <a:latin typeface="Alexandria"/>
              </a:rPr>
              <a:t>systems.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38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95193" y="826891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3443" y="2357211"/>
            <a:ext cx="101803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Public Health Informatics: </a:t>
            </a:r>
            <a:r>
              <a:rPr lang="en-US" sz="3600" dirty="0">
                <a:latin typeface="Alexandria"/>
              </a:rPr>
              <a:t>Supports population health management.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Syndromic surveillance systems to track disease trends.</a:t>
            </a:r>
          </a:p>
          <a:p>
            <a:endParaRPr lang="en-US" sz="3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6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78833" y="698975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Healthcare Informatics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3443" y="2357211"/>
            <a:ext cx="101803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Consumer Health Informatics: </a:t>
            </a:r>
            <a:r>
              <a:rPr lang="en-US" sz="3600" dirty="0">
                <a:latin typeface="Alexandria"/>
              </a:rPr>
              <a:t>Empowers patients to manage their health.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Mobile apps for managing diabetes.</a:t>
            </a:r>
          </a:p>
          <a:p>
            <a:endParaRPr lang="en-US" sz="36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08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6944248" y="4415056"/>
            <a:ext cx="41138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</a:t>
            </a: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of Informatics in Healthcare</a:t>
            </a:r>
          </a:p>
          <a:p>
            <a:pPr algn="ctr"/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71" y="1397680"/>
            <a:ext cx="4835730" cy="44145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370742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Informatics in Healthcare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88970" y="2357211"/>
            <a:ext cx="10069337" cy="2894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200000"/>
              </a:lnSpc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Facilitates a Learning Health System (LHS).</a:t>
            </a:r>
          </a:p>
          <a:p>
            <a:pPr marL="571500" indent="-5715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Integrating </a:t>
            </a:r>
            <a:r>
              <a:rPr lang="en-US" sz="3200" dirty="0" smtClean="0">
                <a:latin typeface="Alexandria"/>
              </a:rPr>
              <a:t>Electronic Health Record </a:t>
            </a:r>
            <a:r>
              <a:rPr lang="en-US" sz="3200" b="1" dirty="0" smtClean="0">
                <a:latin typeface="Alexandria"/>
              </a:rPr>
              <a:t>(EHR) </a:t>
            </a:r>
            <a:r>
              <a:rPr lang="en-US" sz="3200" dirty="0">
                <a:latin typeface="Alexandria"/>
              </a:rPr>
              <a:t>data for continuous quality improvement.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Informatics in Healthcare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88970" y="2357211"/>
            <a:ext cx="1006933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Supports evidence-based practices and quality improvement.</a:t>
            </a:r>
          </a:p>
          <a:p>
            <a:pPr marL="571500" indent="-5715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Using analytics to measure adherence to clinical guidelines.</a:t>
            </a:r>
          </a:p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endParaRPr lang="en-US" sz="32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5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Informatics in Healthcare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52940"/>
            <a:ext cx="1026864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Enhances data-driven decision-making at all levels of care.</a:t>
            </a:r>
          </a:p>
          <a:p>
            <a:pPr marL="571500" indent="-5715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Example: </a:t>
            </a:r>
            <a:r>
              <a:rPr lang="en-US" sz="2800" dirty="0">
                <a:latin typeface="Alexandria"/>
              </a:rPr>
              <a:t>using a data-driven approach to support decisions such as reallocating resources during peak times, optimizing workflows, and reducing patient wait times.</a:t>
            </a:r>
          </a:p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endParaRPr lang="en-US" sz="32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8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27303" y="391199"/>
            <a:ext cx="6378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Intelligence in Healthcare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1598" y="1921180"/>
            <a:ext cx="1069005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Definition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altLang="en-US" sz="3200" b="1" dirty="0">
                <a:latin typeface="Alexandria"/>
              </a:rPr>
              <a:t>A broader term encompassing: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Plan.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Strategy.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Tool sets for data-driven decisions.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Applications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altLang="en-US" sz="3200" dirty="0">
                <a:latin typeface="Alexandria"/>
              </a:rPr>
              <a:t>Improves quality, efficiency, and strategic planning.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98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Informatics &amp; Business Intelligence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5898" y="2129757"/>
            <a:ext cx="106954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Healthcare Informatics: </a:t>
            </a:r>
            <a:r>
              <a:rPr lang="en-US" sz="2800" dirty="0">
                <a:latin typeface="Alexandria"/>
              </a:rPr>
              <a:t>Managing and utilizing healthcare data to improve patient care and processes. 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Business Intelligence (BI): </a:t>
            </a:r>
            <a:r>
              <a:rPr lang="en-US" sz="2800" dirty="0">
                <a:latin typeface="Alexandria"/>
              </a:rPr>
              <a:t>Analyzing data to derive actionable insights for operational and strategic decision-making. 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Shared goal: </a:t>
            </a:r>
            <a:r>
              <a:rPr lang="en-US" sz="2800" dirty="0">
                <a:latin typeface="Alexandria"/>
              </a:rPr>
              <a:t>Leveraging data to improve outcomes and efficiency. 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06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Informatics &amp; Business Intelligence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317" y="2196781"/>
            <a:ext cx="102686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Informatics collects data </a:t>
            </a:r>
            <a:r>
              <a:rPr lang="en-US" sz="2400" dirty="0">
                <a:latin typeface="Alexandria"/>
              </a:rPr>
              <a:t>(e.g., EHRs, billing, clinical systems). 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BI processes data using: 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Data warehousing 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ETL (Extract, Transform, Load) 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Analytics tools 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Outcome: Integrated insights for informed decision-making. 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4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Informatics &amp; Business Intelligence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65597"/>
            <a:ext cx="102686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Applications: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Clinical Settings: 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Informatics tracks patient data, diagnoses, and treatment plans.  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BI optimizes care delivery and resource utilization. 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Administrative Functions: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Informatics monitors operations (staffing, compliance).  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BI identifies cost savings and forecasts future needs. 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38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433622"/>
            <a:ext cx="63172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Informatics &amp; Business Intelligence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3453" y="2000139"/>
            <a:ext cx="105803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Technologies Used: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Informatics: </a:t>
            </a:r>
            <a:r>
              <a:rPr lang="en-US" sz="2400" dirty="0">
                <a:latin typeface="Alexandria"/>
              </a:rPr>
              <a:t>EHRs, clinical decision support systems. 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BI: </a:t>
            </a:r>
            <a:r>
              <a:rPr lang="en-US" sz="2400" dirty="0">
                <a:latin typeface="Alexandria"/>
              </a:rPr>
              <a:t>Dashboards, predictive analytics, machine learning.</a:t>
            </a:r>
            <a:r>
              <a:rPr lang="en-US" dirty="0">
                <a:latin typeface="Alexandria"/>
              </a:rPr>
              <a:t> 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Decision Support: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Informatics:</a:t>
            </a:r>
            <a:r>
              <a:rPr lang="en-US" sz="2400" dirty="0">
                <a:latin typeface="Alexandria"/>
              </a:rPr>
              <a:t> ensures accurate data. 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BI:</a:t>
            </a:r>
            <a:r>
              <a:rPr lang="en-US" sz="2400" dirty="0">
                <a:latin typeface="Alexandria"/>
              </a:rPr>
              <a:t> translates data into insights for strategic and operational improvements. 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7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986" y="4994030"/>
            <a:ext cx="2138425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636815" y="1155869"/>
            <a:ext cx="10023976" cy="3838161"/>
          </a:xfrm>
          <a:prstGeom prst="wedgeRectCallout">
            <a:avLst>
              <a:gd name="adj1" fmla="val 46828"/>
              <a:gd name="adj2" fmla="val 6800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Healthcare Informatics and BI work together to maximize data utility. 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Informatics provides the foundation; BI generates actionable insights. 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Combined efforts enhance patient outcomes and organizational efficiency.  </a:t>
            </a:r>
          </a:p>
        </p:txBody>
      </p:sp>
    </p:spTree>
    <p:extLst>
      <p:ext uri="{BB962C8B-B14F-4D97-AF65-F5344CB8AC3E}">
        <p14:creationId xmlns:p14="http://schemas.microsoft.com/office/powerpoint/2010/main" val="361678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84812" y="760531"/>
            <a:ext cx="6455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Emerging Science: Data Science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297" y="1862660"/>
            <a:ext cx="10540683" cy="4171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Focus Areas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Data format and cleaning.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Mining and management.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Advanced analysis techniques.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Key Impact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altLang="en-US" sz="3200" dirty="0">
                <a:latin typeface="Alexandria"/>
              </a:rPr>
              <a:t>Facilitates the implementation of learning health systems.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72438" y="1246309"/>
            <a:ext cx="5668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Healthcare Information Technology (HIT)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Definition: </a:t>
            </a:r>
            <a:r>
              <a:rPr lang="en-US" sz="2800" dirty="0">
                <a:latin typeface="Alexandria"/>
              </a:rPr>
              <a:t>Tools enabling data collection, organization, and analysis in healthcare.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Examples: </a:t>
            </a:r>
            <a:r>
              <a:rPr lang="en-US" sz="2800" dirty="0">
                <a:latin typeface="Alexandria"/>
              </a:rPr>
              <a:t>Electronic Health Records (EHRs), telehealth, and wearable devices.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Benefits: </a:t>
            </a:r>
            <a:r>
              <a:rPr lang="en-US" sz="2800" dirty="0">
                <a:latin typeface="Alexandria"/>
              </a:rPr>
              <a:t>Improved safety, reduced costs, enhanced communication.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909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4498" y="1155869"/>
            <a:ext cx="10628026" cy="5589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210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99887" y="470211"/>
            <a:ext cx="6647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 in Implementing HIT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317" y="2439966"/>
            <a:ext cx="102686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Slow Adoption: </a:t>
            </a:r>
            <a:r>
              <a:rPr lang="en-US" sz="3200" dirty="0">
                <a:latin typeface="Alexandria"/>
              </a:rPr>
              <a:t>Due to the complexity of healthcare systems.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Resistance to EHR use among older clinicians.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5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5642" y="483968"/>
            <a:ext cx="6455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 in Implementing HIT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317" y="2441585"/>
            <a:ext cx="102686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Data Silos: </a:t>
            </a:r>
            <a:r>
              <a:rPr lang="en-US" sz="3200" dirty="0">
                <a:latin typeface="Alexandria"/>
              </a:rPr>
              <a:t>Inconsistent formats and limited interoperability.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Example: </a:t>
            </a:r>
            <a:r>
              <a:rPr lang="en-US" sz="3200" dirty="0">
                <a:latin typeface="Alexandria"/>
              </a:rPr>
              <a:t>Different hospitals using incompatible EHR systems.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5642" y="483968"/>
            <a:ext cx="6455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 in Implementing HIT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317" y="2292533"/>
            <a:ext cx="1026864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Workforce Preparation: </a:t>
            </a:r>
            <a:r>
              <a:rPr lang="en-US" sz="3200" dirty="0">
                <a:latin typeface="Alexandria"/>
              </a:rPr>
              <a:t>Need for training in informatics competencies.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Example: </a:t>
            </a:r>
            <a:r>
              <a:rPr lang="en-US" sz="2800" dirty="0">
                <a:latin typeface="Alexandria"/>
              </a:rPr>
              <a:t>transitioning to an EHR system requires training healthcare staff to effectively navigate the platform and utilize its features, ensuring accurate data entry and adoption.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72438" y="1229483"/>
            <a:ext cx="5668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Building a Culture of Informatics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Steps to Create an Informatics Culture: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Assessing the current state.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Developing policies and infrastructure.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Educating healthcare professionals.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Foundational Skills Required: </a:t>
            </a:r>
            <a:r>
              <a:rPr lang="en-US" sz="2800" dirty="0">
                <a:latin typeface="Alexandria"/>
              </a:rPr>
              <a:t>Computer, information, and health literacy.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99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88270" y="396787"/>
            <a:ext cx="64707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Building a Culture of Informatics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78143"/>
            <a:ext cx="74821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Assessing the Current State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</a:t>
            </a:r>
            <a:br>
              <a:rPr lang="en-US" altLang="en-US" sz="3200" dirty="0">
                <a:solidFill>
                  <a:srgbClr val="F58221"/>
                </a:solidFill>
                <a:latin typeface="Alexandria"/>
              </a:rPr>
            </a:br>
            <a:r>
              <a:rPr lang="en-US" altLang="en-US" sz="2800" dirty="0">
                <a:latin typeface="Alexandria"/>
              </a:rPr>
              <a:t>Evaluate existing systems, data workflows, and staff readiness to identify gaps and opportunities for integrating informatics into practice.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3171" y="2000139"/>
            <a:ext cx="2848130" cy="3694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350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8578" y="2485705"/>
            <a:ext cx="856500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Developing Policies and Infrastructure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</a:t>
            </a:r>
            <a:br>
              <a:rPr lang="en-US" altLang="en-US" sz="3200" dirty="0">
                <a:solidFill>
                  <a:srgbClr val="F58221"/>
                </a:solidFill>
                <a:latin typeface="Alexandria"/>
              </a:rPr>
            </a:br>
            <a:r>
              <a:rPr lang="en-US" altLang="en-US" sz="2800" dirty="0">
                <a:latin typeface="Alexandria"/>
              </a:rPr>
              <a:t>Establish clear guidelines and protocols and invest in robust IT systems to support data management, interoperability, and secure information sharing.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884" y="1919147"/>
            <a:ext cx="2032690" cy="3903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788270" y="396787"/>
            <a:ext cx="64707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Building a Culture of Informatics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80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02455"/>
            <a:ext cx="8089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Educating Healthcare Professionals</a:t>
            </a:r>
            <a:r>
              <a:rPr lang="en-US" altLang="en-US" sz="3200" dirty="0">
                <a:solidFill>
                  <a:srgbClr val="F58221"/>
                </a:solidFill>
                <a:latin typeface="Alexandria"/>
              </a:rPr>
              <a:t>:</a:t>
            </a:r>
            <a:br>
              <a:rPr lang="en-US" altLang="en-US" sz="3200" dirty="0">
                <a:solidFill>
                  <a:srgbClr val="F58221"/>
                </a:solidFill>
                <a:latin typeface="Alexandria"/>
              </a:rPr>
            </a:br>
            <a:r>
              <a:rPr lang="en-US" altLang="en-US" sz="2800" dirty="0">
                <a:latin typeface="Alexandria"/>
              </a:rPr>
              <a:t>Provide targeted training and continuous education to ensure all staff members develop the necessary informatics skills and competencies.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56" b="1"/>
          <a:stretch/>
        </p:blipFill>
        <p:spPr>
          <a:xfrm>
            <a:off x="8786377" y="1839766"/>
            <a:ext cx="2564316" cy="4061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788270" y="396787"/>
            <a:ext cx="64707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Building a Culture of Informatics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72438" y="1229483"/>
            <a:ext cx="5668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Ethical and Legal Considerations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786744"/>
            <a:ext cx="85937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Guiding Principles in Health Informatics: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Autonomy: </a:t>
            </a:r>
            <a:r>
              <a:rPr lang="en-US" sz="2800" dirty="0">
                <a:latin typeface="Alexandria"/>
              </a:rPr>
              <a:t>Respecting patient choice.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Non-maleficence: </a:t>
            </a:r>
            <a:r>
              <a:rPr lang="en-US" sz="2800" dirty="0">
                <a:latin typeface="Alexandria"/>
              </a:rPr>
              <a:t>Avoiding harm.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Beneficence: </a:t>
            </a:r>
            <a:r>
              <a:rPr lang="en-US" sz="2800" dirty="0">
                <a:latin typeface="Alexandria"/>
              </a:rPr>
              <a:t>Acting in patients' best interests.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Justice: </a:t>
            </a:r>
            <a:r>
              <a:rPr lang="en-US" sz="2800" dirty="0">
                <a:latin typeface="Alexandria"/>
              </a:rPr>
              <a:t>Ensuring fairness in care delivery.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087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31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80641" y="329643"/>
            <a:ext cx="659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Ethical and Legal Considerations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27033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Ethical Issues: </a:t>
            </a:r>
            <a:r>
              <a:rPr lang="en-US" sz="2800" dirty="0">
                <a:latin typeface="Alexandria"/>
              </a:rPr>
              <a:t>Data privacy, security, and appropriate usage.</a:t>
            </a:r>
          </a:p>
          <a:p>
            <a:pPr marL="514350" indent="-5143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Privacy Example: </a:t>
            </a:r>
            <a:r>
              <a:rPr lang="en-US" sz="2800" dirty="0">
                <a:latin typeface="Alexandria"/>
              </a:rPr>
              <a:t>Health Insurance Portability and Accountability Act </a:t>
            </a:r>
            <a:r>
              <a:rPr lang="en-US" sz="2800" b="1" dirty="0">
                <a:latin typeface="Alexandria"/>
              </a:rPr>
              <a:t>(HIPAA) </a:t>
            </a:r>
            <a:r>
              <a:rPr lang="en-US" sz="2800" dirty="0" smtClean="0">
                <a:latin typeface="Alexandria"/>
              </a:rPr>
              <a:t>regulations </a:t>
            </a:r>
            <a:r>
              <a:rPr lang="en-US" sz="2800" dirty="0">
                <a:latin typeface="Alexandria"/>
              </a:rPr>
              <a:t>protecting patient data in the U.S.</a:t>
            </a:r>
          </a:p>
          <a:p>
            <a:pPr marL="514350" indent="-5143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Ethical Dilemma Example: </a:t>
            </a:r>
            <a:r>
              <a:rPr lang="en-US" sz="2800" dirty="0">
                <a:latin typeface="Alexandria"/>
              </a:rPr>
              <a:t>Use of AI in decision-making without transparency.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6944248" y="3996751"/>
            <a:ext cx="41138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Future Directions in Healthcare Informatics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71" y="1397680"/>
            <a:ext cx="4835730" cy="44145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141028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23581" y="269927"/>
            <a:ext cx="6317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Future Directions in Healthcare Informatics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531873"/>
            <a:ext cx="10929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Increased focus on interoperability of systems.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Expansion of real-time data analytics and big data use.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Development of </a:t>
            </a:r>
            <a:r>
              <a:rPr lang="en-US" sz="2800" b="1" dirty="0">
                <a:latin typeface="Alexandria"/>
              </a:rPr>
              <a:t>patient-centered</a:t>
            </a:r>
            <a:r>
              <a:rPr lang="en-US" sz="2800" dirty="0">
                <a:latin typeface="Alexandria"/>
              </a:rPr>
              <a:t> technologies.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Integration of </a:t>
            </a:r>
            <a:r>
              <a:rPr lang="en-US" sz="2800" b="1" dirty="0">
                <a:latin typeface="Alexandria"/>
              </a:rPr>
              <a:t>AI and machine learning </a:t>
            </a:r>
            <a:r>
              <a:rPr lang="en-US" sz="2800" dirty="0">
                <a:latin typeface="Alexandria"/>
              </a:rPr>
              <a:t>in healthcare processes.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210374" cy="3982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Examples and Applications: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Interoperability: </a:t>
            </a:r>
            <a:r>
              <a:rPr lang="en-US" sz="2800" dirty="0" smtClean="0">
                <a:latin typeface="Alexandria"/>
              </a:rPr>
              <a:t>Fast Healthcare Interoperability Resources </a:t>
            </a:r>
            <a:r>
              <a:rPr lang="en-US" sz="2800" b="1" dirty="0" smtClean="0">
                <a:latin typeface="Alexandria"/>
              </a:rPr>
              <a:t>(FHIR) </a:t>
            </a:r>
            <a:r>
              <a:rPr lang="en-US" sz="2800" dirty="0" smtClean="0">
                <a:latin typeface="Alexandria"/>
              </a:rPr>
              <a:t>standards </a:t>
            </a:r>
            <a:r>
              <a:rPr lang="en-US" sz="2800" dirty="0">
                <a:latin typeface="Alexandria"/>
              </a:rPr>
              <a:t>enable seamless data exchange.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AI Application: </a:t>
            </a:r>
            <a:r>
              <a:rPr lang="en-US" sz="2800" dirty="0">
                <a:latin typeface="Alexandria"/>
              </a:rPr>
              <a:t>Using machine learning to predict sepsis in ICU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23581" y="269927"/>
            <a:ext cx="6317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Future Directions in Healthcare Informatics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25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8452" y="2214327"/>
            <a:ext cx="10210374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Healthcare Delivery Adaptation</a:t>
            </a:r>
            <a:r>
              <a:rPr lang="en-US" altLang="en-US" sz="2000" dirty="0">
                <a:latin typeface="Alexandria"/>
              </a:rPr>
              <a:t>: Healthcare systems must meet demands for better quality, safety, transparency, and workforce readiness, driving real-time innovation.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Health Information Technology (HIT)</a:t>
            </a:r>
            <a:r>
              <a:rPr lang="en-US" altLang="en-US" sz="2000" dirty="0">
                <a:latin typeface="Alexandria"/>
              </a:rPr>
              <a:t>: HIT improves care by enhancing safety, communication, decision-making, and cost-effectiveness.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Healthcare Informatics</a:t>
            </a:r>
            <a:r>
              <a:rPr lang="en-US" altLang="en-US" sz="2000" dirty="0">
                <a:latin typeface="Alexandria"/>
              </a:rPr>
              <a:t>: Informatics equips healthcare professionals with the skills to use HIT for data management and improving patient care.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Standardization and Big Data</a:t>
            </a:r>
            <a:r>
              <a:rPr lang="en-US" altLang="en-US" sz="2000" dirty="0">
                <a:latin typeface="Alexandria"/>
              </a:rPr>
              <a:t>: Standardized data formats and big data analytics support continuous healthcare improvement through consistent, real-time evidence.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8535" y="2151552"/>
            <a:ext cx="1065020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Consumer-Provider Collaboration and Safety: </a:t>
            </a:r>
            <a:r>
              <a:rPr lang="en-US" altLang="en-US" sz="2000" dirty="0">
                <a:latin typeface="Alexandria"/>
              </a:rPr>
              <a:t>Consumer-driven care requires quality data for informed decisions, with HIT enhancing patient safety via tools like checklists.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Informatics Culture: </a:t>
            </a:r>
            <a:r>
              <a:rPr lang="en-US" altLang="en-US" sz="2000" dirty="0">
                <a:latin typeface="Alexandria"/>
              </a:rPr>
              <a:t>Building an informatics culture involves creating strategies, infrastructure, and policies to turn data into actionable insights.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Ethical Data Use: </a:t>
            </a:r>
            <a:r>
              <a:rPr lang="en-US" altLang="en-US" sz="2000" dirty="0">
                <a:latin typeface="Alexandria"/>
              </a:rPr>
              <a:t>Ethical use of data is essential, requiring all healthcare professionals to be trained in informatics for responsible data management.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000" b="1" dirty="0">
                <a:latin typeface="Alexandria"/>
              </a:rPr>
              <a:t>Technology in Healthcare Ecosystems: </a:t>
            </a:r>
            <a:r>
              <a:rPr lang="en-US" altLang="en-US" sz="2000" dirty="0">
                <a:latin typeface="Alexandria"/>
              </a:rPr>
              <a:t>Technology integrates devices, systems, and data to support patient care, research, and continuous quality improvement.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3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0FBA9978-CEF6-432B-9C75-1AB9D65E01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1252</Words>
  <Application>Microsoft Office PowerPoint</Application>
  <PresentationFormat>Widescreen</PresentationFormat>
  <Paragraphs>235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100</cp:revision>
  <dcterms:created xsi:type="dcterms:W3CDTF">2023-04-29T09:08:00Z</dcterms:created>
  <dcterms:modified xsi:type="dcterms:W3CDTF">2025-01-21T11:51:12Z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