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0"/>
  </p:notesMasterIdLst>
  <p:sldIdLst>
    <p:sldId id="256" r:id="rId2"/>
    <p:sldId id="262" r:id="rId3"/>
    <p:sldId id="273" r:id="rId4"/>
    <p:sldId id="292" r:id="rId5"/>
    <p:sldId id="293" r:id="rId6"/>
    <p:sldId id="294" r:id="rId7"/>
    <p:sldId id="298" r:id="rId8"/>
    <p:sldId id="295" r:id="rId9"/>
    <p:sldId id="296" r:id="rId10"/>
    <p:sldId id="299" r:id="rId11"/>
    <p:sldId id="297" r:id="rId12"/>
    <p:sldId id="303" r:id="rId13"/>
    <p:sldId id="300" r:id="rId14"/>
    <p:sldId id="301" r:id="rId15"/>
    <p:sldId id="302" r:id="rId16"/>
    <p:sldId id="304" r:id="rId17"/>
    <p:sldId id="309" r:id="rId18"/>
    <p:sldId id="305" r:id="rId19"/>
    <p:sldId id="308" r:id="rId20"/>
    <p:sldId id="310" r:id="rId21"/>
    <p:sldId id="311" r:id="rId22"/>
    <p:sldId id="313" r:id="rId23"/>
    <p:sldId id="315" r:id="rId24"/>
    <p:sldId id="322" r:id="rId25"/>
    <p:sldId id="316" r:id="rId26"/>
    <p:sldId id="317" r:id="rId27"/>
    <p:sldId id="318" r:id="rId28"/>
    <p:sldId id="320" r:id="rId29"/>
    <p:sldId id="319" r:id="rId30"/>
    <p:sldId id="323" r:id="rId31"/>
    <p:sldId id="325" r:id="rId32"/>
    <p:sldId id="324" r:id="rId33"/>
    <p:sldId id="326" r:id="rId34"/>
    <p:sldId id="327" r:id="rId35"/>
    <p:sldId id="328" r:id="rId36"/>
    <p:sldId id="329" r:id="rId37"/>
    <p:sldId id="330" r:id="rId38"/>
    <p:sldId id="332" r:id="rId39"/>
    <p:sldId id="334" r:id="rId40"/>
    <p:sldId id="333" r:id="rId41"/>
    <p:sldId id="314" r:id="rId42"/>
    <p:sldId id="321" r:id="rId43"/>
    <p:sldId id="336" r:id="rId44"/>
    <p:sldId id="335" r:id="rId45"/>
    <p:sldId id="268" r:id="rId46"/>
    <p:sldId id="307" r:id="rId47"/>
    <p:sldId id="271" r:id="rId48"/>
    <p:sldId id="267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A9E7"/>
    <a:srgbClr val="FF9518"/>
    <a:srgbClr val="24A9E1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8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41646F-D791-4CA2-A717-C4D765645C71}" type="doc">
      <dgm:prSet loTypeId="urn:microsoft.com/office/officeart/2005/8/layout/hList6" loCatId="list" qsTypeId="urn:microsoft.com/office/officeart/2005/8/quickstyle/3d1" qsCatId="3D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186C2DC1-EF1A-4BF0-B4C9-47110930BB29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US" sz="1400" dirty="0"/>
            <a:t>Road to Effective GRC Principles</a:t>
          </a:r>
        </a:p>
      </dgm:t>
    </dgm:pt>
    <dgm:pt modelId="{BDFABE90-35CE-4AB4-AA75-963906C64C53}" type="parTrans" cxnId="{8CBF4CD0-4938-4818-861B-A1FF9F8C68CE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960FEC72-6B61-48E5-9DE9-C44B04770902}" type="sibTrans" cxnId="{8CBF4CD0-4938-4818-861B-A1FF9F8C68CE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C7D740BD-D243-48D4-ACF3-62A0FA03A546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US" sz="1400" dirty="0"/>
            <a:t>Importance of GRC Governance</a:t>
          </a:r>
        </a:p>
      </dgm:t>
    </dgm:pt>
    <dgm:pt modelId="{6C4D2921-BB83-42F3-B2F5-AA964E4ED0E6}" type="parTrans" cxnId="{0D5B96D2-4A85-4D8D-89C6-D681B22DC456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79D1F487-A95D-4271-86B5-EB6C8862F750}" type="sibTrans" cxnId="{0D5B96D2-4A85-4D8D-89C6-D681B22DC456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86E4830E-081E-4653-97C1-09CA902EEDD1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US" sz="1400" dirty="0"/>
            <a:t>Risk Management Component of GRC</a:t>
          </a:r>
        </a:p>
      </dgm:t>
    </dgm:pt>
    <dgm:pt modelId="{852D14FE-F6A4-4D18-98C2-BF1961B8095D}" type="parTrans" cxnId="{0456E117-C143-4CAF-BE1E-910F8751D8A5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4F522934-4A53-48AE-A270-84C93756C039}" type="sibTrans" cxnId="{0456E117-C143-4CAF-BE1E-910F8751D8A5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624739C3-D523-4029-B261-5C2C4429D9A6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US" sz="1400" dirty="0"/>
            <a:t>GRC and Enterprise Compliance</a:t>
          </a:r>
        </a:p>
      </dgm:t>
    </dgm:pt>
    <dgm:pt modelId="{5E8C4247-5350-47CB-9927-1BB194E5F5F0}" type="parTrans" cxnId="{8630CC14-64E6-4419-B2FC-D24153DF6027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E6B26D9B-42BA-48AF-B912-37E9B7C0ADF9}" type="sibTrans" cxnId="{8630CC14-64E6-4419-B2FC-D24153DF6027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D1BD7932-7BFC-4C76-BD72-6016A134B309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US" sz="1400" dirty="0"/>
            <a:t>Importance of Effective GRC Practices and Principles</a:t>
          </a:r>
        </a:p>
      </dgm:t>
    </dgm:pt>
    <dgm:pt modelId="{308B925E-0182-4552-94DD-33634D18D3AE}" type="parTrans" cxnId="{E6C08526-3D35-4DAF-B887-B68360AC6A22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CFCF84C5-D3BE-47ED-A4F8-7A2DA75AD70A}" type="sibTrans" cxnId="{E6C08526-3D35-4DAF-B887-B68360AC6A22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2E03E3A5-7A78-4DF9-8541-C618D3A28E3B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US" sz="1400" dirty="0"/>
            <a:t>Introduction</a:t>
          </a:r>
        </a:p>
      </dgm:t>
    </dgm:pt>
    <dgm:pt modelId="{846533F6-2922-4794-9812-35A8B8C49090}" type="parTrans" cxnId="{E2F41407-9F5B-48C9-893F-850A28904040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16904A10-CF34-4000-B8A6-1DC4AA1AAEF6}" type="sibTrans" cxnId="{E2F41407-9F5B-48C9-893F-850A28904040}">
      <dgm:prSet/>
      <dgm:spPr/>
      <dgm:t>
        <a:bodyPr/>
        <a:lstStyle/>
        <a:p>
          <a:pPr>
            <a:lnSpc>
              <a:spcPct val="150000"/>
            </a:lnSpc>
          </a:pPr>
          <a:endParaRPr lang="en-US" sz="1800"/>
        </a:p>
      </dgm:t>
    </dgm:pt>
    <dgm:pt modelId="{A8501AC0-A263-4FD8-A2C0-A9D51020273A}" type="pres">
      <dgm:prSet presAssocID="{6141646F-D791-4CA2-A717-C4D765645C71}" presName="Name0" presStyleCnt="0">
        <dgm:presLayoutVars>
          <dgm:dir/>
          <dgm:resizeHandles val="exact"/>
        </dgm:presLayoutVars>
      </dgm:prSet>
      <dgm:spPr/>
    </dgm:pt>
    <dgm:pt modelId="{A00FBFEE-6CCF-4B57-9548-DCCF94EB1054}" type="pres">
      <dgm:prSet presAssocID="{2E03E3A5-7A78-4DF9-8541-C618D3A28E3B}" presName="node" presStyleLbl="node1" presStyleIdx="0" presStyleCnt="6">
        <dgm:presLayoutVars>
          <dgm:bulletEnabled val="1"/>
        </dgm:presLayoutVars>
      </dgm:prSet>
      <dgm:spPr/>
    </dgm:pt>
    <dgm:pt modelId="{E18560F6-2772-4351-BA16-F90099E21A1A}" type="pres">
      <dgm:prSet presAssocID="{16904A10-CF34-4000-B8A6-1DC4AA1AAEF6}" presName="sibTrans" presStyleCnt="0"/>
      <dgm:spPr/>
    </dgm:pt>
    <dgm:pt modelId="{F3062989-939D-4E03-89A5-D5AF369FBDB1}" type="pres">
      <dgm:prSet presAssocID="{186C2DC1-EF1A-4BF0-B4C9-47110930BB29}" presName="node" presStyleLbl="node1" presStyleIdx="1" presStyleCnt="6">
        <dgm:presLayoutVars>
          <dgm:bulletEnabled val="1"/>
        </dgm:presLayoutVars>
      </dgm:prSet>
      <dgm:spPr/>
    </dgm:pt>
    <dgm:pt modelId="{83E3240F-49B4-484F-942E-8E3E01F18259}" type="pres">
      <dgm:prSet presAssocID="{960FEC72-6B61-48E5-9DE9-C44B04770902}" presName="sibTrans" presStyleCnt="0"/>
      <dgm:spPr/>
    </dgm:pt>
    <dgm:pt modelId="{1F0AE8A6-C41E-49FE-84F4-A1D6FB8E3223}" type="pres">
      <dgm:prSet presAssocID="{C7D740BD-D243-48D4-ACF3-62A0FA03A546}" presName="node" presStyleLbl="node1" presStyleIdx="2" presStyleCnt="6">
        <dgm:presLayoutVars>
          <dgm:bulletEnabled val="1"/>
        </dgm:presLayoutVars>
      </dgm:prSet>
      <dgm:spPr/>
    </dgm:pt>
    <dgm:pt modelId="{1BBFEB75-90C2-44FD-B4DC-5D3B870D745F}" type="pres">
      <dgm:prSet presAssocID="{79D1F487-A95D-4271-86B5-EB6C8862F750}" presName="sibTrans" presStyleCnt="0"/>
      <dgm:spPr/>
    </dgm:pt>
    <dgm:pt modelId="{BEC49D27-3F85-4D4C-BF85-7BBC7296D43D}" type="pres">
      <dgm:prSet presAssocID="{86E4830E-081E-4653-97C1-09CA902EEDD1}" presName="node" presStyleLbl="node1" presStyleIdx="3" presStyleCnt="6">
        <dgm:presLayoutVars>
          <dgm:bulletEnabled val="1"/>
        </dgm:presLayoutVars>
      </dgm:prSet>
      <dgm:spPr/>
    </dgm:pt>
    <dgm:pt modelId="{89095D74-594A-4DDE-80F4-CF03B2928A94}" type="pres">
      <dgm:prSet presAssocID="{4F522934-4A53-48AE-A270-84C93756C039}" presName="sibTrans" presStyleCnt="0"/>
      <dgm:spPr/>
    </dgm:pt>
    <dgm:pt modelId="{C5AE63FA-29F7-4B83-8046-47C3AB4E6B42}" type="pres">
      <dgm:prSet presAssocID="{624739C3-D523-4029-B261-5C2C4429D9A6}" presName="node" presStyleLbl="node1" presStyleIdx="4" presStyleCnt="6">
        <dgm:presLayoutVars>
          <dgm:bulletEnabled val="1"/>
        </dgm:presLayoutVars>
      </dgm:prSet>
      <dgm:spPr/>
    </dgm:pt>
    <dgm:pt modelId="{A4B2A506-AFCD-4C9A-AC21-986023C5E4B0}" type="pres">
      <dgm:prSet presAssocID="{E6B26D9B-42BA-48AF-B912-37E9B7C0ADF9}" presName="sibTrans" presStyleCnt="0"/>
      <dgm:spPr/>
    </dgm:pt>
    <dgm:pt modelId="{C017D9AC-F460-46A0-82C4-71F7324EF2D9}" type="pres">
      <dgm:prSet presAssocID="{D1BD7932-7BFC-4C76-BD72-6016A134B309}" presName="node" presStyleLbl="node1" presStyleIdx="5" presStyleCnt="6">
        <dgm:presLayoutVars>
          <dgm:bulletEnabled val="1"/>
        </dgm:presLayoutVars>
      </dgm:prSet>
      <dgm:spPr/>
    </dgm:pt>
  </dgm:ptLst>
  <dgm:cxnLst>
    <dgm:cxn modelId="{E2F41407-9F5B-48C9-893F-850A28904040}" srcId="{6141646F-D791-4CA2-A717-C4D765645C71}" destId="{2E03E3A5-7A78-4DF9-8541-C618D3A28E3B}" srcOrd="0" destOrd="0" parTransId="{846533F6-2922-4794-9812-35A8B8C49090}" sibTransId="{16904A10-CF34-4000-B8A6-1DC4AA1AAEF6}"/>
    <dgm:cxn modelId="{8630CC14-64E6-4419-B2FC-D24153DF6027}" srcId="{6141646F-D791-4CA2-A717-C4D765645C71}" destId="{624739C3-D523-4029-B261-5C2C4429D9A6}" srcOrd="4" destOrd="0" parTransId="{5E8C4247-5350-47CB-9927-1BB194E5F5F0}" sibTransId="{E6B26D9B-42BA-48AF-B912-37E9B7C0ADF9}"/>
    <dgm:cxn modelId="{0456E117-C143-4CAF-BE1E-910F8751D8A5}" srcId="{6141646F-D791-4CA2-A717-C4D765645C71}" destId="{86E4830E-081E-4653-97C1-09CA902EEDD1}" srcOrd="3" destOrd="0" parTransId="{852D14FE-F6A4-4D18-98C2-BF1961B8095D}" sibTransId="{4F522934-4A53-48AE-A270-84C93756C039}"/>
    <dgm:cxn modelId="{B892F21E-CD84-427D-AA57-9BBD2984A334}" type="presOf" srcId="{6141646F-D791-4CA2-A717-C4D765645C71}" destId="{A8501AC0-A263-4FD8-A2C0-A9D51020273A}" srcOrd="0" destOrd="0" presId="urn:microsoft.com/office/officeart/2005/8/layout/hList6"/>
    <dgm:cxn modelId="{E6C08526-3D35-4DAF-B887-B68360AC6A22}" srcId="{6141646F-D791-4CA2-A717-C4D765645C71}" destId="{D1BD7932-7BFC-4C76-BD72-6016A134B309}" srcOrd="5" destOrd="0" parTransId="{308B925E-0182-4552-94DD-33634D18D3AE}" sibTransId="{CFCF84C5-D3BE-47ED-A4F8-7A2DA75AD70A}"/>
    <dgm:cxn modelId="{6EE82A27-5429-4F13-B21F-9700258083F5}" type="presOf" srcId="{D1BD7932-7BFC-4C76-BD72-6016A134B309}" destId="{C017D9AC-F460-46A0-82C4-71F7324EF2D9}" srcOrd="0" destOrd="0" presId="urn:microsoft.com/office/officeart/2005/8/layout/hList6"/>
    <dgm:cxn modelId="{2916C236-8715-445E-B985-AAF27C60FC6A}" type="presOf" srcId="{624739C3-D523-4029-B261-5C2C4429D9A6}" destId="{C5AE63FA-29F7-4B83-8046-47C3AB4E6B42}" srcOrd="0" destOrd="0" presId="urn:microsoft.com/office/officeart/2005/8/layout/hList6"/>
    <dgm:cxn modelId="{5100047F-E636-492B-885F-B3676043512C}" type="presOf" srcId="{186C2DC1-EF1A-4BF0-B4C9-47110930BB29}" destId="{F3062989-939D-4E03-89A5-D5AF369FBDB1}" srcOrd="0" destOrd="0" presId="urn:microsoft.com/office/officeart/2005/8/layout/hList6"/>
    <dgm:cxn modelId="{16298A92-2CAD-4501-931A-7DA8AAE6E21A}" type="presOf" srcId="{C7D740BD-D243-48D4-ACF3-62A0FA03A546}" destId="{1F0AE8A6-C41E-49FE-84F4-A1D6FB8E3223}" srcOrd="0" destOrd="0" presId="urn:microsoft.com/office/officeart/2005/8/layout/hList6"/>
    <dgm:cxn modelId="{E08C33A6-7925-45AC-BD3E-5F4E8FA3CF4B}" type="presOf" srcId="{2E03E3A5-7A78-4DF9-8541-C618D3A28E3B}" destId="{A00FBFEE-6CCF-4B57-9548-DCCF94EB1054}" srcOrd="0" destOrd="0" presId="urn:microsoft.com/office/officeart/2005/8/layout/hList6"/>
    <dgm:cxn modelId="{8FE875B3-8EBD-4BCF-B663-01722C65B882}" type="presOf" srcId="{86E4830E-081E-4653-97C1-09CA902EEDD1}" destId="{BEC49D27-3F85-4D4C-BF85-7BBC7296D43D}" srcOrd="0" destOrd="0" presId="urn:microsoft.com/office/officeart/2005/8/layout/hList6"/>
    <dgm:cxn modelId="{8CBF4CD0-4938-4818-861B-A1FF9F8C68CE}" srcId="{6141646F-D791-4CA2-A717-C4D765645C71}" destId="{186C2DC1-EF1A-4BF0-B4C9-47110930BB29}" srcOrd="1" destOrd="0" parTransId="{BDFABE90-35CE-4AB4-AA75-963906C64C53}" sibTransId="{960FEC72-6B61-48E5-9DE9-C44B04770902}"/>
    <dgm:cxn modelId="{0D5B96D2-4A85-4D8D-89C6-D681B22DC456}" srcId="{6141646F-D791-4CA2-A717-C4D765645C71}" destId="{C7D740BD-D243-48D4-ACF3-62A0FA03A546}" srcOrd="2" destOrd="0" parTransId="{6C4D2921-BB83-42F3-B2F5-AA964E4ED0E6}" sibTransId="{79D1F487-A95D-4271-86B5-EB6C8862F750}"/>
    <dgm:cxn modelId="{DE461549-F44F-4F4F-AB40-300E7AB34875}" type="presParOf" srcId="{A8501AC0-A263-4FD8-A2C0-A9D51020273A}" destId="{A00FBFEE-6CCF-4B57-9548-DCCF94EB1054}" srcOrd="0" destOrd="0" presId="urn:microsoft.com/office/officeart/2005/8/layout/hList6"/>
    <dgm:cxn modelId="{DD33EDBD-12B2-461A-AF34-1378ACFE25EA}" type="presParOf" srcId="{A8501AC0-A263-4FD8-A2C0-A9D51020273A}" destId="{E18560F6-2772-4351-BA16-F90099E21A1A}" srcOrd="1" destOrd="0" presId="urn:microsoft.com/office/officeart/2005/8/layout/hList6"/>
    <dgm:cxn modelId="{6248CB47-71D5-4CC4-8838-D62CD2B543CE}" type="presParOf" srcId="{A8501AC0-A263-4FD8-A2C0-A9D51020273A}" destId="{F3062989-939D-4E03-89A5-D5AF369FBDB1}" srcOrd="2" destOrd="0" presId="urn:microsoft.com/office/officeart/2005/8/layout/hList6"/>
    <dgm:cxn modelId="{6A083261-8E37-406D-8234-D27CA5153B9D}" type="presParOf" srcId="{A8501AC0-A263-4FD8-A2C0-A9D51020273A}" destId="{83E3240F-49B4-484F-942E-8E3E01F18259}" srcOrd="3" destOrd="0" presId="urn:microsoft.com/office/officeart/2005/8/layout/hList6"/>
    <dgm:cxn modelId="{00B7A625-1317-4F24-8180-69063FAABC31}" type="presParOf" srcId="{A8501AC0-A263-4FD8-A2C0-A9D51020273A}" destId="{1F0AE8A6-C41E-49FE-84F4-A1D6FB8E3223}" srcOrd="4" destOrd="0" presId="urn:microsoft.com/office/officeart/2005/8/layout/hList6"/>
    <dgm:cxn modelId="{3B87793B-3612-4E61-8CCB-D60CC76F0DA9}" type="presParOf" srcId="{A8501AC0-A263-4FD8-A2C0-A9D51020273A}" destId="{1BBFEB75-90C2-44FD-B4DC-5D3B870D745F}" srcOrd="5" destOrd="0" presId="urn:microsoft.com/office/officeart/2005/8/layout/hList6"/>
    <dgm:cxn modelId="{73DD5A7A-415B-45EC-BF4F-601CF3853CC3}" type="presParOf" srcId="{A8501AC0-A263-4FD8-A2C0-A9D51020273A}" destId="{BEC49D27-3F85-4D4C-BF85-7BBC7296D43D}" srcOrd="6" destOrd="0" presId="urn:microsoft.com/office/officeart/2005/8/layout/hList6"/>
    <dgm:cxn modelId="{4EF5D24E-98A1-44CE-B028-CFC4C3695258}" type="presParOf" srcId="{A8501AC0-A263-4FD8-A2C0-A9D51020273A}" destId="{89095D74-594A-4DDE-80F4-CF03B2928A94}" srcOrd="7" destOrd="0" presId="urn:microsoft.com/office/officeart/2005/8/layout/hList6"/>
    <dgm:cxn modelId="{EA03BAAD-E90E-4A1C-80BB-4C01B81D5237}" type="presParOf" srcId="{A8501AC0-A263-4FD8-A2C0-A9D51020273A}" destId="{C5AE63FA-29F7-4B83-8046-47C3AB4E6B42}" srcOrd="8" destOrd="0" presId="urn:microsoft.com/office/officeart/2005/8/layout/hList6"/>
    <dgm:cxn modelId="{6B56B34D-12BE-40AF-AE10-B9C182917035}" type="presParOf" srcId="{A8501AC0-A263-4FD8-A2C0-A9D51020273A}" destId="{A4B2A506-AFCD-4C9A-AC21-986023C5E4B0}" srcOrd="9" destOrd="0" presId="urn:microsoft.com/office/officeart/2005/8/layout/hList6"/>
    <dgm:cxn modelId="{4C20E3DE-8587-400A-AC88-F889CA5B26A8}" type="presParOf" srcId="{A8501AC0-A263-4FD8-A2C0-A9D51020273A}" destId="{C017D9AC-F460-46A0-82C4-71F7324EF2D9}" srcOrd="1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0FBFEE-6CCF-4B57-9548-DCCF94EB1054}">
      <dsp:nvSpPr>
        <dsp:cNvPr id="0" name=""/>
        <dsp:cNvSpPr/>
      </dsp:nvSpPr>
      <dsp:spPr>
        <a:xfrm rot="16200000">
          <a:off x="-1214060" y="1217363"/>
          <a:ext cx="3739487" cy="1304760"/>
        </a:xfrm>
        <a:prstGeom prst="flowChartManualOperation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Introduction</a:t>
          </a:r>
        </a:p>
      </dsp:txBody>
      <dsp:txXfrm rot="5400000">
        <a:off x="3303" y="747897"/>
        <a:ext cx="1304760" cy="2243693"/>
      </dsp:txXfrm>
    </dsp:sp>
    <dsp:sp modelId="{F3062989-939D-4E03-89A5-D5AF369FBDB1}">
      <dsp:nvSpPr>
        <dsp:cNvPr id="0" name=""/>
        <dsp:cNvSpPr/>
      </dsp:nvSpPr>
      <dsp:spPr>
        <a:xfrm rot="16200000">
          <a:off x="188557" y="1217363"/>
          <a:ext cx="3739487" cy="1304760"/>
        </a:xfrm>
        <a:prstGeom prst="flowChartManualOperation">
          <a:avLst/>
        </a:prstGeom>
        <a:gradFill rotWithShape="0">
          <a:gsLst>
            <a:gs pos="0">
              <a:schemeClr val="accent2">
                <a:shade val="80000"/>
                <a:hueOff val="-96283"/>
                <a:satOff val="2033"/>
                <a:lumOff val="541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96283"/>
                <a:satOff val="2033"/>
                <a:lumOff val="541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96283"/>
                <a:satOff val="2033"/>
                <a:lumOff val="541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Road to Effective GRC Principles</a:t>
          </a:r>
        </a:p>
      </dsp:txBody>
      <dsp:txXfrm rot="5400000">
        <a:off x="1405920" y="747897"/>
        <a:ext cx="1304760" cy="2243693"/>
      </dsp:txXfrm>
    </dsp:sp>
    <dsp:sp modelId="{1F0AE8A6-C41E-49FE-84F4-A1D6FB8E3223}">
      <dsp:nvSpPr>
        <dsp:cNvPr id="0" name=""/>
        <dsp:cNvSpPr/>
      </dsp:nvSpPr>
      <dsp:spPr>
        <a:xfrm rot="16200000">
          <a:off x="1591174" y="1217363"/>
          <a:ext cx="3739487" cy="1304760"/>
        </a:xfrm>
        <a:prstGeom prst="flowChartManualOperation">
          <a:avLst/>
        </a:prstGeom>
        <a:gradFill rotWithShape="0">
          <a:gsLst>
            <a:gs pos="0">
              <a:schemeClr val="accent2">
                <a:shade val="80000"/>
                <a:hueOff val="-192566"/>
                <a:satOff val="4066"/>
                <a:lumOff val="1083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192566"/>
                <a:satOff val="4066"/>
                <a:lumOff val="1083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192566"/>
                <a:satOff val="4066"/>
                <a:lumOff val="1083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Importance of GRC Governance</a:t>
          </a:r>
        </a:p>
      </dsp:txBody>
      <dsp:txXfrm rot="5400000">
        <a:off x="2808537" y="747897"/>
        <a:ext cx="1304760" cy="2243693"/>
      </dsp:txXfrm>
    </dsp:sp>
    <dsp:sp modelId="{BEC49D27-3F85-4D4C-BF85-7BBC7296D43D}">
      <dsp:nvSpPr>
        <dsp:cNvPr id="0" name=""/>
        <dsp:cNvSpPr/>
      </dsp:nvSpPr>
      <dsp:spPr>
        <a:xfrm rot="16200000">
          <a:off x="2993792" y="1217363"/>
          <a:ext cx="3739487" cy="1304760"/>
        </a:xfrm>
        <a:prstGeom prst="flowChartManualOperation">
          <a:avLst/>
        </a:prstGeom>
        <a:gradFill rotWithShape="0">
          <a:gsLst>
            <a:gs pos="0">
              <a:schemeClr val="accent2">
                <a:shade val="80000"/>
                <a:hueOff val="-288849"/>
                <a:satOff val="6100"/>
                <a:lumOff val="1624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288849"/>
                <a:satOff val="6100"/>
                <a:lumOff val="1624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288849"/>
                <a:satOff val="6100"/>
                <a:lumOff val="1624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Risk Management Component of GRC</a:t>
          </a:r>
        </a:p>
      </dsp:txBody>
      <dsp:txXfrm rot="5400000">
        <a:off x="4211155" y="747897"/>
        <a:ext cx="1304760" cy="2243693"/>
      </dsp:txXfrm>
    </dsp:sp>
    <dsp:sp modelId="{C5AE63FA-29F7-4B83-8046-47C3AB4E6B42}">
      <dsp:nvSpPr>
        <dsp:cNvPr id="0" name=""/>
        <dsp:cNvSpPr/>
      </dsp:nvSpPr>
      <dsp:spPr>
        <a:xfrm rot="16200000">
          <a:off x="4396409" y="1217363"/>
          <a:ext cx="3739487" cy="1304760"/>
        </a:xfrm>
        <a:prstGeom prst="flowChartManualOperation">
          <a:avLst/>
        </a:prstGeom>
        <a:gradFill rotWithShape="0">
          <a:gsLst>
            <a:gs pos="0">
              <a:schemeClr val="accent2">
                <a:shade val="80000"/>
                <a:hueOff val="-385132"/>
                <a:satOff val="8133"/>
                <a:lumOff val="216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385132"/>
                <a:satOff val="8133"/>
                <a:lumOff val="216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385132"/>
                <a:satOff val="8133"/>
                <a:lumOff val="216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GRC and Enterprise Compliance</a:t>
          </a:r>
        </a:p>
      </dsp:txBody>
      <dsp:txXfrm rot="5400000">
        <a:off x="5613772" y="747897"/>
        <a:ext cx="1304760" cy="2243693"/>
      </dsp:txXfrm>
    </dsp:sp>
    <dsp:sp modelId="{C017D9AC-F460-46A0-82C4-71F7324EF2D9}">
      <dsp:nvSpPr>
        <dsp:cNvPr id="0" name=""/>
        <dsp:cNvSpPr/>
      </dsp:nvSpPr>
      <dsp:spPr>
        <a:xfrm rot="16200000">
          <a:off x="5799027" y="1217363"/>
          <a:ext cx="3739487" cy="1304760"/>
        </a:xfrm>
        <a:prstGeom prst="flowChartManualOperation">
          <a:avLst/>
        </a:prstGeom>
        <a:gradFill rotWithShape="0">
          <a:gsLst>
            <a:gs pos="0">
              <a:schemeClr val="accent2">
                <a:shade val="80000"/>
                <a:hueOff val="-481415"/>
                <a:satOff val="10166"/>
                <a:lumOff val="270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shade val="80000"/>
                <a:hueOff val="-481415"/>
                <a:satOff val="10166"/>
                <a:lumOff val="270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shade val="80000"/>
                <a:hueOff val="-481415"/>
                <a:satOff val="10166"/>
                <a:lumOff val="270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0" rIns="88900" bIns="0" numCol="1" spcCol="1270" anchor="ctr" anchorCtr="0">
          <a:noAutofit/>
        </a:bodyPr>
        <a:lstStyle/>
        <a:p>
          <a:pPr marL="0" lvl="0" indent="0" algn="ctr" defTabSz="6223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Importance of Effective GRC Practices and Principles</a:t>
          </a:r>
        </a:p>
      </dsp:txBody>
      <dsp:txXfrm rot="5400000">
        <a:off x="7016390" y="747897"/>
        <a:ext cx="1304760" cy="22436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482FB2-0F4B-4DB5-9B88-2A6C265E8895}" type="datetimeFigureOut">
              <a:rPr lang="en-US" smtClean="0"/>
              <a:t>8/29/2021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6612BA-AF4E-4C10-98D8-08BB9560BB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647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Sometimes, people will also extend that C to include controls, meaning that it is important to put certain controls in place to ensure that compliance is happening.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6612BA-AF4E-4C10-98D8-08BB9560BB3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035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06612BA-AF4E-4C10-98D8-08BB9560BB3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5210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emf"/><Relationship Id="rId4" Type="http://schemas.openxmlformats.org/officeDocument/2006/relationships/image" Target="../media/image3.em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5.emf"/><Relationship Id="rId4" Type="http://schemas.openxmlformats.org/officeDocument/2006/relationships/image" Target="../media/image3.emf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DD84C-1E32-4302-A681-039E6AD7246C}" type="datetime1">
              <a:rPr lang="en-US" smtClean="0"/>
              <a:t>8/29/2021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868" y="1667741"/>
            <a:ext cx="11572684" cy="4509222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  <a:lvl2pPr>
              <a:lnSpc>
                <a:spcPct val="150000"/>
              </a:lnSpc>
              <a:defRPr sz="2000"/>
            </a:lvl2pPr>
            <a:lvl3pPr>
              <a:lnSpc>
                <a:spcPct val="150000"/>
              </a:lnSpc>
              <a:defRPr sz="1800"/>
            </a:lvl3pPr>
            <a:lvl4pPr>
              <a:lnSpc>
                <a:spcPct val="150000"/>
              </a:lnSpc>
              <a:defRPr sz="1600"/>
            </a:lvl4pPr>
            <a:lvl5pPr>
              <a:lnSpc>
                <a:spcPct val="150000"/>
              </a:lnSpc>
              <a:defRPr sz="16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8AB6BC4-EA6F-4C6C-9195-F444EF55F62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6176963"/>
            <a:ext cx="781679" cy="7009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527B3B-A9BD-4831-A6ED-6433F76F3E6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297908" y="6377876"/>
            <a:ext cx="9902229" cy="2048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843FBBC-BFEC-436B-9FE4-88B8FF99C10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53A87E9-9A91-4B91-8E1C-1518D00795B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733943-607A-447B-B418-263698E830E6}"/>
              </a:ext>
            </a:extLst>
          </p:cNvPr>
          <p:cNvSpPr txBox="1"/>
          <p:nvPr userDrawn="1"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05BF01-B5F7-4F09-AFFE-CFFE46D86860}"/>
              </a:ext>
            </a:extLst>
          </p:cNvPr>
          <p:cNvSpPr txBox="1"/>
          <p:nvPr userDrawn="1"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14" name="Group 4">
            <a:extLst>
              <a:ext uri="{FF2B5EF4-FFF2-40B4-BE49-F238E27FC236}">
                <a16:creationId xmlns:a16="http://schemas.microsoft.com/office/drawing/2014/main" id="{082EDD82-D3DE-4222-9AEB-F22F8B348C97}"/>
              </a:ext>
            </a:extLst>
          </p:cNvPr>
          <p:cNvGrpSpPr>
            <a:grpSpLocks noChangeAspect="1"/>
          </p:cNvGrpSpPr>
          <p:nvPr userDrawn="1"/>
        </p:nvGrpSpPr>
        <p:grpSpPr bwMode="auto">
          <a:xfrm>
            <a:off x="0" y="12677"/>
            <a:ext cx="11999912" cy="1633538"/>
            <a:chOff x="-8" y="-18"/>
            <a:chExt cx="7559" cy="1029"/>
          </a:xfrm>
        </p:grpSpPr>
        <p:sp>
          <p:nvSpPr>
            <p:cNvPr id="15" name="AutoShape 3">
              <a:extLst>
                <a:ext uri="{FF2B5EF4-FFF2-40B4-BE49-F238E27FC236}">
                  <a16:creationId xmlns:a16="http://schemas.microsoft.com/office/drawing/2014/main" id="{2D5B6F2B-D3E5-49B0-AB9D-7628B123E370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7" y="-18"/>
              <a:ext cx="6005" cy="1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10A03B44-EEFC-460B-94AE-0A6A901222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9" y="-17"/>
              <a:ext cx="1541" cy="102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6 w 1137"/>
                <a:gd name="T5" fmla="*/ 742 h 754"/>
                <a:gd name="T6" fmla="*/ 820 w 1137"/>
                <a:gd name="T7" fmla="*/ 644 h 754"/>
                <a:gd name="T8" fmla="*/ 1137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6" y="680"/>
                    <a:pt x="181" y="690"/>
                  </a:cubicBezTo>
                  <a:cubicBezTo>
                    <a:pt x="250" y="718"/>
                    <a:pt x="322" y="735"/>
                    <a:pt x="396" y="742"/>
                  </a:cubicBezTo>
                  <a:cubicBezTo>
                    <a:pt x="543" y="754"/>
                    <a:pt x="694" y="722"/>
                    <a:pt x="820" y="644"/>
                  </a:cubicBezTo>
                  <a:cubicBezTo>
                    <a:pt x="1025" y="517"/>
                    <a:pt x="1131" y="279"/>
                    <a:pt x="1137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FF95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6">
              <a:extLst>
                <a:ext uri="{FF2B5EF4-FFF2-40B4-BE49-F238E27FC236}">
                  <a16:creationId xmlns:a16="http://schemas.microsoft.com/office/drawing/2014/main" id="{9A0484C2-1413-4C37-9958-585CBBC49154}"/>
                </a:ext>
              </a:extLst>
            </p:cNvPr>
            <p:cNvSpPr>
              <a:spLocks/>
            </p:cNvSpPr>
            <p:nvPr/>
          </p:nvSpPr>
          <p:spPr bwMode="auto">
            <a:xfrm>
              <a:off x="61" y="-17"/>
              <a:ext cx="1541" cy="1028"/>
            </a:xfrm>
            <a:custGeom>
              <a:avLst/>
              <a:gdLst>
                <a:gd name="T0" fmla="*/ 2 w 1137"/>
                <a:gd name="T1" fmla="*/ 588 h 754"/>
                <a:gd name="T2" fmla="*/ 181 w 1137"/>
                <a:gd name="T3" fmla="*/ 690 h 754"/>
                <a:gd name="T4" fmla="*/ 395 w 1137"/>
                <a:gd name="T5" fmla="*/ 742 h 754"/>
                <a:gd name="T6" fmla="*/ 819 w 1137"/>
                <a:gd name="T7" fmla="*/ 644 h 754"/>
                <a:gd name="T8" fmla="*/ 1136 w 1137"/>
                <a:gd name="T9" fmla="*/ 43 h 754"/>
                <a:gd name="T10" fmla="*/ 1136 w 1137"/>
                <a:gd name="T11" fmla="*/ 0 h 754"/>
                <a:gd name="T12" fmla="*/ 44 w 1137"/>
                <a:gd name="T13" fmla="*/ 0 h 754"/>
                <a:gd name="T14" fmla="*/ 2 w 1137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7" h="754">
                  <a:moveTo>
                    <a:pt x="2" y="588"/>
                  </a:moveTo>
                  <a:cubicBezTo>
                    <a:pt x="0" y="615"/>
                    <a:pt x="155" y="680"/>
                    <a:pt x="181" y="690"/>
                  </a:cubicBezTo>
                  <a:cubicBezTo>
                    <a:pt x="249" y="718"/>
                    <a:pt x="322" y="735"/>
                    <a:pt x="395" y="742"/>
                  </a:cubicBezTo>
                  <a:cubicBezTo>
                    <a:pt x="543" y="754"/>
                    <a:pt x="693" y="722"/>
                    <a:pt x="819" y="644"/>
                  </a:cubicBezTo>
                  <a:cubicBezTo>
                    <a:pt x="1024" y="517"/>
                    <a:pt x="1131" y="279"/>
                    <a:pt x="1136" y="43"/>
                  </a:cubicBezTo>
                  <a:cubicBezTo>
                    <a:pt x="1137" y="29"/>
                    <a:pt x="1137" y="14"/>
                    <a:pt x="1136" y="0"/>
                  </a:cubicBezTo>
                  <a:cubicBezTo>
                    <a:pt x="772" y="0"/>
                    <a:pt x="408" y="0"/>
                    <a:pt x="44" y="0"/>
                  </a:cubicBezTo>
                  <a:cubicBezTo>
                    <a:pt x="30" y="196"/>
                    <a:pt x="16" y="392"/>
                    <a:pt x="2" y="588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7">
              <a:extLst>
                <a:ext uri="{FF2B5EF4-FFF2-40B4-BE49-F238E27FC236}">
                  <a16:creationId xmlns:a16="http://schemas.microsoft.com/office/drawing/2014/main" id="{1DA5C8F8-F1AD-4AA4-8364-AA211608C7FA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" y="264"/>
              <a:ext cx="6613" cy="528"/>
            </a:xfrm>
            <a:custGeom>
              <a:avLst/>
              <a:gdLst>
                <a:gd name="T0" fmla="*/ 3551 w 3744"/>
                <a:gd name="T1" fmla="*/ 387 h 387"/>
                <a:gd name="T2" fmla="*/ 0 w 3744"/>
                <a:gd name="T3" fmla="*/ 387 h 387"/>
                <a:gd name="T4" fmla="*/ 0 w 3744"/>
                <a:gd name="T5" fmla="*/ 0 h 387"/>
                <a:gd name="T6" fmla="*/ 3551 w 3744"/>
                <a:gd name="T7" fmla="*/ 0 h 387"/>
                <a:gd name="T8" fmla="*/ 3744 w 3744"/>
                <a:gd name="T9" fmla="*/ 193 h 387"/>
                <a:gd name="T10" fmla="*/ 3744 w 3744"/>
                <a:gd name="T11" fmla="*/ 193 h 387"/>
                <a:gd name="T12" fmla="*/ 3551 w 3744"/>
                <a:gd name="T13" fmla="*/ 387 h 3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44" h="387">
                  <a:moveTo>
                    <a:pt x="3551" y="387"/>
                  </a:moveTo>
                  <a:cubicBezTo>
                    <a:pt x="0" y="387"/>
                    <a:pt x="0" y="387"/>
                    <a:pt x="0" y="38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551" y="0"/>
                    <a:pt x="3551" y="0"/>
                    <a:pt x="3551" y="0"/>
                  </a:cubicBezTo>
                  <a:cubicBezTo>
                    <a:pt x="3657" y="0"/>
                    <a:pt x="3744" y="87"/>
                    <a:pt x="3744" y="193"/>
                  </a:cubicBezTo>
                  <a:cubicBezTo>
                    <a:pt x="3744" y="193"/>
                    <a:pt x="3744" y="193"/>
                    <a:pt x="3744" y="193"/>
                  </a:cubicBezTo>
                  <a:cubicBezTo>
                    <a:pt x="3744" y="300"/>
                    <a:pt x="3657" y="387"/>
                    <a:pt x="3551" y="387"/>
                  </a:cubicBezTo>
                  <a:close/>
                </a:path>
              </a:pathLst>
            </a:custGeom>
            <a:solidFill>
              <a:srgbClr val="0A1F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8">
              <a:extLst>
                <a:ext uri="{FF2B5EF4-FFF2-40B4-BE49-F238E27FC236}">
                  <a16:creationId xmlns:a16="http://schemas.microsoft.com/office/drawing/2014/main" id="{DE9E4DAE-439C-40F3-BA03-C5911758AF87}"/>
                </a:ext>
              </a:extLst>
            </p:cNvPr>
            <p:cNvSpPr>
              <a:spLocks/>
            </p:cNvSpPr>
            <p:nvPr/>
          </p:nvSpPr>
          <p:spPr bwMode="auto">
            <a:xfrm>
              <a:off x="-8" y="-17"/>
              <a:ext cx="1556" cy="1028"/>
            </a:xfrm>
            <a:custGeom>
              <a:avLst/>
              <a:gdLst>
                <a:gd name="T0" fmla="*/ 13 w 1148"/>
                <a:gd name="T1" fmla="*/ 588 h 754"/>
                <a:gd name="T2" fmla="*/ 192 w 1148"/>
                <a:gd name="T3" fmla="*/ 690 h 754"/>
                <a:gd name="T4" fmla="*/ 407 w 1148"/>
                <a:gd name="T5" fmla="*/ 742 h 754"/>
                <a:gd name="T6" fmla="*/ 831 w 1148"/>
                <a:gd name="T7" fmla="*/ 644 h 754"/>
                <a:gd name="T8" fmla="*/ 1148 w 1148"/>
                <a:gd name="T9" fmla="*/ 43 h 754"/>
                <a:gd name="T10" fmla="*/ 1147 w 1148"/>
                <a:gd name="T11" fmla="*/ 0 h 754"/>
                <a:gd name="T12" fmla="*/ 14 w 1148"/>
                <a:gd name="T13" fmla="*/ 0 h 754"/>
                <a:gd name="T14" fmla="*/ 13 w 1148"/>
                <a:gd name="T15" fmla="*/ 588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48" h="754">
                  <a:moveTo>
                    <a:pt x="13" y="588"/>
                  </a:moveTo>
                  <a:cubicBezTo>
                    <a:pt x="11" y="615"/>
                    <a:pt x="167" y="680"/>
                    <a:pt x="192" y="690"/>
                  </a:cubicBezTo>
                  <a:cubicBezTo>
                    <a:pt x="261" y="718"/>
                    <a:pt x="333" y="735"/>
                    <a:pt x="407" y="742"/>
                  </a:cubicBezTo>
                  <a:cubicBezTo>
                    <a:pt x="554" y="754"/>
                    <a:pt x="705" y="722"/>
                    <a:pt x="831" y="644"/>
                  </a:cubicBezTo>
                  <a:cubicBezTo>
                    <a:pt x="1036" y="517"/>
                    <a:pt x="1142" y="279"/>
                    <a:pt x="1148" y="43"/>
                  </a:cubicBezTo>
                  <a:cubicBezTo>
                    <a:pt x="1148" y="29"/>
                    <a:pt x="1148" y="14"/>
                    <a:pt x="1147" y="0"/>
                  </a:cubicBezTo>
                  <a:cubicBezTo>
                    <a:pt x="783" y="0"/>
                    <a:pt x="378" y="0"/>
                    <a:pt x="14" y="0"/>
                  </a:cubicBezTo>
                  <a:cubicBezTo>
                    <a:pt x="0" y="196"/>
                    <a:pt x="27" y="392"/>
                    <a:pt x="13" y="588"/>
                  </a:cubicBezTo>
                  <a:close/>
                </a:path>
              </a:pathLst>
            </a:custGeom>
            <a:solidFill>
              <a:srgbClr val="25A9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0F3F4508-55FE-4BAA-9D0B-AA9E68593745}"/>
              </a:ext>
            </a:extLst>
          </p:cNvPr>
          <p:cNvSpPr txBox="1"/>
          <p:nvPr userDrawn="1"/>
        </p:nvSpPr>
        <p:spPr>
          <a:xfrm>
            <a:off x="382796" y="236724"/>
            <a:ext cx="1484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0150" y="365126"/>
            <a:ext cx="9212334" cy="1054242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bg1">
                    <a:lumMod val="95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2" name="Slide Number Placeholder 1">
            <a:extLst>
              <a:ext uri="{FF2B5EF4-FFF2-40B4-BE49-F238E27FC236}">
                <a16:creationId xmlns:a16="http://schemas.microsoft.com/office/drawing/2014/main" id="{4668D91C-A202-4D35-8C8A-BABCAC3A0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13739" y="6582714"/>
            <a:ext cx="1166972" cy="204838"/>
          </a:xfrm>
        </p:spPr>
        <p:txBody>
          <a:bodyPr/>
          <a:lstStyle/>
          <a:p>
            <a:r>
              <a:rPr lang="en-US" dirty="0"/>
              <a:t>L3 - </a:t>
            </a:r>
            <a:fld id="{FDED41F8-FC0F-4085-8150-313B6CF052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BC813C5-9562-4BF8-B0B1-CE9C0B6FD87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012F13-B1CF-47A4-9C02-3AB29C83D1A5}"/>
              </a:ext>
            </a:extLst>
          </p:cNvPr>
          <p:cNvSpPr txBox="1"/>
          <p:nvPr userDrawn="1"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A91084-0378-4C05-9973-D14BCE781232}"/>
              </a:ext>
            </a:extLst>
          </p:cNvPr>
          <p:cNvSpPr txBox="1"/>
          <p:nvPr userDrawn="1"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526BC8B-BFA4-45C9-8BDA-3FC2CE5A5581}"/>
              </a:ext>
            </a:extLst>
          </p:cNvPr>
          <p:cNvSpPr txBox="1"/>
          <p:nvPr userDrawn="1"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9B43A68-9E7F-46AA-9EF3-53BE8FE65C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297908" y="6377876"/>
            <a:ext cx="9902229" cy="2048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42F49CE-EAA2-41D6-BB3E-C1DC5A5ED05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7497FFD-E5A8-4229-A426-C5D671244CE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43EF2447-7FCC-48A1-9BEA-CCF4433AA6FD}"/>
              </a:ext>
            </a:extLst>
          </p:cNvPr>
          <p:cNvSpPr txBox="1"/>
          <p:nvPr userDrawn="1"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4D42BE8-817D-455D-AD46-325B65A0D7B4}"/>
              </a:ext>
            </a:extLst>
          </p:cNvPr>
          <p:cNvSpPr txBox="1"/>
          <p:nvPr userDrawn="1"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0" name="AutoShape 3">
            <a:extLst>
              <a:ext uri="{FF2B5EF4-FFF2-40B4-BE49-F238E27FC236}">
                <a16:creationId xmlns:a16="http://schemas.microsoft.com/office/drawing/2014/main" id="{A66D9959-0770-4C98-86D8-950246DA0206}"/>
              </a:ext>
            </a:extLst>
          </p:cNvPr>
          <p:cNvSpPr>
            <a:spLocks noChangeAspect="1" noChangeArrowheads="1" noTextEdit="1"/>
          </p:cNvSpPr>
          <p:nvPr userDrawn="1"/>
        </p:nvSpPr>
        <p:spPr bwMode="auto">
          <a:xfrm>
            <a:off x="23812" y="12677"/>
            <a:ext cx="9532937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B2C4689D-41A3-4D8C-834D-3F01AF6B8C72}"/>
              </a:ext>
            </a:extLst>
          </p:cNvPr>
          <p:cNvSpPr>
            <a:spLocks/>
          </p:cNvSpPr>
          <p:nvPr userDrawn="1"/>
        </p:nvSpPr>
        <p:spPr bwMode="auto">
          <a:xfrm>
            <a:off x="217487" y="14265"/>
            <a:ext cx="2446337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6">
            <a:extLst>
              <a:ext uri="{FF2B5EF4-FFF2-40B4-BE49-F238E27FC236}">
                <a16:creationId xmlns:a16="http://schemas.microsoft.com/office/drawing/2014/main" id="{0C1AFEFC-8923-4E8C-BEE5-74CFE6240105}"/>
              </a:ext>
            </a:extLst>
          </p:cNvPr>
          <p:cNvSpPr>
            <a:spLocks/>
          </p:cNvSpPr>
          <p:nvPr userDrawn="1"/>
        </p:nvSpPr>
        <p:spPr bwMode="auto">
          <a:xfrm>
            <a:off x="109537" y="14265"/>
            <a:ext cx="2446337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7">
            <a:extLst>
              <a:ext uri="{FF2B5EF4-FFF2-40B4-BE49-F238E27FC236}">
                <a16:creationId xmlns:a16="http://schemas.microsoft.com/office/drawing/2014/main" id="{02BB2FC4-5D30-466B-A155-B991994CFA6E}"/>
              </a:ext>
            </a:extLst>
          </p:cNvPr>
          <p:cNvSpPr>
            <a:spLocks/>
          </p:cNvSpPr>
          <p:nvPr userDrawn="1"/>
        </p:nvSpPr>
        <p:spPr bwMode="auto">
          <a:xfrm>
            <a:off x="158967" y="1361858"/>
            <a:ext cx="8220075" cy="2089305"/>
          </a:xfrm>
          <a:custGeom>
            <a:avLst/>
            <a:gdLst>
              <a:gd name="T0" fmla="*/ 3551 w 3744"/>
              <a:gd name="T1" fmla="*/ 387 h 387"/>
              <a:gd name="T2" fmla="*/ 0 w 3744"/>
              <a:gd name="T3" fmla="*/ 387 h 387"/>
              <a:gd name="T4" fmla="*/ 0 w 3744"/>
              <a:gd name="T5" fmla="*/ 0 h 387"/>
              <a:gd name="T6" fmla="*/ 3551 w 3744"/>
              <a:gd name="T7" fmla="*/ 0 h 387"/>
              <a:gd name="T8" fmla="*/ 3744 w 3744"/>
              <a:gd name="T9" fmla="*/ 193 h 387"/>
              <a:gd name="T10" fmla="*/ 3744 w 3744"/>
              <a:gd name="T11" fmla="*/ 193 h 387"/>
              <a:gd name="T12" fmla="*/ 3551 w 3744"/>
              <a:gd name="T13" fmla="*/ 387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44" h="387">
                <a:moveTo>
                  <a:pt x="3551" y="387"/>
                </a:moveTo>
                <a:cubicBezTo>
                  <a:pt x="0" y="387"/>
                  <a:pt x="0" y="387"/>
                  <a:pt x="0" y="387"/>
                </a:cubicBezTo>
                <a:cubicBezTo>
                  <a:pt x="0" y="0"/>
                  <a:pt x="0" y="0"/>
                  <a:pt x="0" y="0"/>
                </a:cubicBezTo>
                <a:cubicBezTo>
                  <a:pt x="3551" y="0"/>
                  <a:pt x="3551" y="0"/>
                  <a:pt x="3551" y="0"/>
                </a:cubicBezTo>
                <a:cubicBezTo>
                  <a:pt x="3657" y="0"/>
                  <a:pt x="3744" y="87"/>
                  <a:pt x="3744" y="193"/>
                </a:cubicBezTo>
                <a:cubicBezTo>
                  <a:pt x="3744" y="193"/>
                  <a:pt x="3744" y="193"/>
                  <a:pt x="3744" y="193"/>
                </a:cubicBezTo>
                <a:cubicBezTo>
                  <a:pt x="3744" y="300"/>
                  <a:pt x="3657" y="387"/>
                  <a:pt x="3551" y="387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8">
            <a:extLst>
              <a:ext uri="{FF2B5EF4-FFF2-40B4-BE49-F238E27FC236}">
                <a16:creationId xmlns:a16="http://schemas.microsoft.com/office/drawing/2014/main" id="{798556A1-4E2E-431C-AA80-4D8249485776}"/>
              </a:ext>
            </a:extLst>
          </p:cNvPr>
          <p:cNvSpPr>
            <a:spLocks/>
          </p:cNvSpPr>
          <p:nvPr userDrawn="1"/>
        </p:nvSpPr>
        <p:spPr bwMode="auto">
          <a:xfrm>
            <a:off x="0" y="14265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D699928-30F6-4573-97E2-7FF0799D3784}"/>
              </a:ext>
            </a:extLst>
          </p:cNvPr>
          <p:cNvSpPr txBox="1"/>
          <p:nvPr userDrawn="1"/>
        </p:nvSpPr>
        <p:spPr>
          <a:xfrm>
            <a:off x="414264" y="283705"/>
            <a:ext cx="138531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D4635F51-FE41-463D-A2F6-E52B7C744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775" y="1894307"/>
            <a:ext cx="7043900" cy="1054242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bg1">
                    <a:lumMod val="95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D221EDBF-8D74-4315-A00A-7D5DFAA149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016" y="3746311"/>
            <a:ext cx="8324454" cy="2383473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  <a:lvl2pPr>
              <a:lnSpc>
                <a:spcPct val="150000"/>
              </a:lnSpc>
              <a:defRPr sz="2000"/>
            </a:lvl2pPr>
            <a:lvl3pPr>
              <a:lnSpc>
                <a:spcPct val="150000"/>
              </a:lnSpc>
              <a:defRPr sz="1800"/>
            </a:lvl3pPr>
            <a:lvl4pPr>
              <a:lnSpc>
                <a:spcPct val="150000"/>
              </a:lnSpc>
              <a:defRPr sz="1600"/>
            </a:lvl4pPr>
            <a:lvl5pPr>
              <a:lnSpc>
                <a:spcPct val="150000"/>
              </a:lnSpc>
              <a:defRPr sz="16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A1F5BD7C-0369-428C-A7CC-AA571F565F8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817450" y="1331392"/>
            <a:ext cx="3179850" cy="497204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15BD7CC-5728-48DA-A14E-9BA5826320EA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469" y="2328678"/>
            <a:ext cx="3021515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7C8C4-DED1-4D72-B308-DEC1A1C5148B}" type="datetime1">
              <a:rPr lang="en-US" smtClean="0"/>
              <a:t>8/29/2021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EF790-AF7F-4B38-B4F5-230FE77BA304}" type="datetime1">
              <a:rPr lang="en-US" smtClean="0"/>
              <a:t>8/29/2021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9D0EE-0F2A-43B8-A197-D876580607DB}" type="datetime1">
              <a:rPr lang="en-US" smtClean="0"/>
              <a:t>8/29/2021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320284" y="6407434"/>
            <a:ext cx="2743200" cy="365125"/>
          </a:xfrm>
        </p:spPr>
        <p:txBody>
          <a:bodyPr/>
          <a:lstStyle/>
          <a:p>
            <a:r>
              <a:rPr lang="en-US" dirty="0"/>
              <a:t>L3 - </a:t>
            </a:r>
            <a:fld id="{FDED41F8-FC0F-4085-8150-313B6CF052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9093C909-3884-4268-A23B-7F62D3C7C7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013739" y="6582714"/>
            <a:ext cx="1166972" cy="204838"/>
          </a:xfrm>
        </p:spPr>
        <p:txBody>
          <a:bodyPr/>
          <a:lstStyle/>
          <a:p>
            <a:r>
              <a:rPr lang="en-US" dirty="0"/>
              <a:t>L3 - </a:t>
            </a:r>
            <a:fld id="{FDED41F8-FC0F-4085-8150-313B6CF0521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EA7733-5B66-4BA3-B355-6D5E2EEE0B5F}"/>
              </a:ext>
            </a:extLst>
          </p:cNvPr>
          <p:cNvSpPr txBox="1"/>
          <p:nvPr userDrawn="1"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FA0336-FC90-414C-ABD8-4578B26A8B5D}"/>
              </a:ext>
            </a:extLst>
          </p:cNvPr>
          <p:cNvSpPr txBox="1"/>
          <p:nvPr userDrawn="1"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D90F98F-9106-4685-9A42-813777284BDA}"/>
              </a:ext>
            </a:extLst>
          </p:cNvPr>
          <p:cNvSpPr txBox="1"/>
          <p:nvPr userDrawn="1"/>
        </p:nvSpPr>
        <p:spPr>
          <a:xfrm>
            <a:off x="2674188" y="607260"/>
            <a:ext cx="8927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C84BF96-1D29-4651-8A53-3A98DE3A21B1}"/>
              </a:ext>
            </a:extLst>
          </p:cNvPr>
          <p:cNvSpPr txBox="1"/>
          <p:nvPr userDrawn="1"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D7A3E628-0ADF-4390-9F92-C5A83C32CF4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297908" y="6377876"/>
            <a:ext cx="9902229" cy="20483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098E2F3-C1EC-4309-A277-598FE03CDC0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050A925-BF87-4BFE-AD01-0271858835A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13CA91F2-7789-4DD7-99E3-C4BF4C8A247B}"/>
              </a:ext>
            </a:extLst>
          </p:cNvPr>
          <p:cNvSpPr txBox="1"/>
          <p:nvPr userDrawn="1"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C950D74-DE94-4C62-96F5-6E7AD1CAC41D}"/>
              </a:ext>
            </a:extLst>
          </p:cNvPr>
          <p:cNvSpPr txBox="1"/>
          <p:nvPr userDrawn="1"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1" name="AutoShape 3">
            <a:extLst>
              <a:ext uri="{FF2B5EF4-FFF2-40B4-BE49-F238E27FC236}">
                <a16:creationId xmlns:a16="http://schemas.microsoft.com/office/drawing/2014/main" id="{50B7E86A-9794-49DF-876D-07AE9B03A4C9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>
            <a:off x="23812" y="12677"/>
            <a:ext cx="9532937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Freeform 5">
            <a:extLst>
              <a:ext uri="{FF2B5EF4-FFF2-40B4-BE49-F238E27FC236}">
                <a16:creationId xmlns:a16="http://schemas.microsoft.com/office/drawing/2014/main" id="{66CCA949-8644-46CA-BA52-B67976800684}"/>
              </a:ext>
            </a:extLst>
          </p:cNvPr>
          <p:cNvSpPr>
            <a:spLocks/>
          </p:cNvSpPr>
          <p:nvPr/>
        </p:nvSpPr>
        <p:spPr bwMode="auto">
          <a:xfrm>
            <a:off x="217487" y="14265"/>
            <a:ext cx="2446337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6">
            <a:extLst>
              <a:ext uri="{FF2B5EF4-FFF2-40B4-BE49-F238E27FC236}">
                <a16:creationId xmlns:a16="http://schemas.microsoft.com/office/drawing/2014/main" id="{42DCF0BF-9465-4DBD-A0C2-150446AD62DE}"/>
              </a:ext>
            </a:extLst>
          </p:cNvPr>
          <p:cNvSpPr>
            <a:spLocks/>
          </p:cNvSpPr>
          <p:nvPr/>
        </p:nvSpPr>
        <p:spPr bwMode="auto">
          <a:xfrm>
            <a:off x="109537" y="14265"/>
            <a:ext cx="2446337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Freeform 7">
            <a:extLst>
              <a:ext uri="{FF2B5EF4-FFF2-40B4-BE49-F238E27FC236}">
                <a16:creationId xmlns:a16="http://schemas.microsoft.com/office/drawing/2014/main" id="{1E6FFE5F-514D-4D5F-9F3C-FD2C54211DF3}"/>
              </a:ext>
            </a:extLst>
          </p:cNvPr>
          <p:cNvSpPr>
            <a:spLocks/>
          </p:cNvSpPr>
          <p:nvPr/>
        </p:nvSpPr>
        <p:spPr bwMode="auto">
          <a:xfrm>
            <a:off x="1501775" y="460352"/>
            <a:ext cx="8220075" cy="838200"/>
          </a:xfrm>
          <a:custGeom>
            <a:avLst/>
            <a:gdLst>
              <a:gd name="T0" fmla="*/ 3551 w 3744"/>
              <a:gd name="T1" fmla="*/ 387 h 387"/>
              <a:gd name="T2" fmla="*/ 0 w 3744"/>
              <a:gd name="T3" fmla="*/ 387 h 387"/>
              <a:gd name="T4" fmla="*/ 0 w 3744"/>
              <a:gd name="T5" fmla="*/ 0 h 387"/>
              <a:gd name="T6" fmla="*/ 3551 w 3744"/>
              <a:gd name="T7" fmla="*/ 0 h 387"/>
              <a:gd name="T8" fmla="*/ 3744 w 3744"/>
              <a:gd name="T9" fmla="*/ 193 h 387"/>
              <a:gd name="T10" fmla="*/ 3744 w 3744"/>
              <a:gd name="T11" fmla="*/ 193 h 387"/>
              <a:gd name="T12" fmla="*/ 3551 w 3744"/>
              <a:gd name="T13" fmla="*/ 387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44" h="387">
                <a:moveTo>
                  <a:pt x="3551" y="387"/>
                </a:moveTo>
                <a:cubicBezTo>
                  <a:pt x="0" y="387"/>
                  <a:pt x="0" y="387"/>
                  <a:pt x="0" y="387"/>
                </a:cubicBezTo>
                <a:cubicBezTo>
                  <a:pt x="0" y="0"/>
                  <a:pt x="0" y="0"/>
                  <a:pt x="0" y="0"/>
                </a:cubicBezTo>
                <a:cubicBezTo>
                  <a:pt x="3551" y="0"/>
                  <a:pt x="3551" y="0"/>
                  <a:pt x="3551" y="0"/>
                </a:cubicBezTo>
                <a:cubicBezTo>
                  <a:pt x="3657" y="0"/>
                  <a:pt x="3744" y="87"/>
                  <a:pt x="3744" y="193"/>
                </a:cubicBezTo>
                <a:cubicBezTo>
                  <a:pt x="3744" y="193"/>
                  <a:pt x="3744" y="193"/>
                  <a:pt x="3744" y="193"/>
                </a:cubicBezTo>
                <a:cubicBezTo>
                  <a:pt x="3744" y="300"/>
                  <a:pt x="3657" y="387"/>
                  <a:pt x="3551" y="387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 8">
            <a:extLst>
              <a:ext uri="{FF2B5EF4-FFF2-40B4-BE49-F238E27FC236}">
                <a16:creationId xmlns:a16="http://schemas.microsoft.com/office/drawing/2014/main" id="{36314B23-7EB0-4E56-A165-4F18A66D6369}"/>
              </a:ext>
            </a:extLst>
          </p:cNvPr>
          <p:cNvSpPr>
            <a:spLocks/>
          </p:cNvSpPr>
          <p:nvPr/>
        </p:nvSpPr>
        <p:spPr bwMode="auto">
          <a:xfrm>
            <a:off x="0" y="14265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585F897-03F7-49FF-86E6-7BA76597E2CD}"/>
              </a:ext>
            </a:extLst>
          </p:cNvPr>
          <p:cNvSpPr txBox="1"/>
          <p:nvPr userDrawn="1"/>
        </p:nvSpPr>
        <p:spPr>
          <a:xfrm>
            <a:off x="390839" y="251650"/>
            <a:ext cx="138531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3</a:t>
            </a:r>
          </a:p>
        </p:txBody>
      </p:sp>
      <p:sp>
        <p:nvSpPr>
          <p:cNvPr id="37" name="Title 1">
            <a:extLst>
              <a:ext uri="{FF2B5EF4-FFF2-40B4-BE49-F238E27FC236}">
                <a16:creationId xmlns:a16="http://schemas.microsoft.com/office/drawing/2014/main" id="{A91D5265-AB25-4A7A-A9E1-D6D9B6F31F8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470150" y="365126"/>
            <a:ext cx="7043900" cy="1054242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bg1">
                    <a:lumMod val="95000"/>
                  </a:schemeClr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461A3696-A044-442A-8A96-3C3356C1A438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272016" y="1667741"/>
            <a:ext cx="8324454" cy="4509222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  <a:lvl2pPr>
              <a:lnSpc>
                <a:spcPct val="150000"/>
              </a:lnSpc>
              <a:defRPr sz="2000"/>
            </a:lvl2pPr>
            <a:lvl3pPr>
              <a:lnSpc>
                <a:spcPct val="150000"/>
              </a:lnSpc>
              <a:defRPr sz="1800"/>
            </a:lvl3pPr>
            <a:lvl4pPr>
              <a:lnSpc>
                <a:spcPct val="150000"/>
              </a:lnSpc>
              <a:defRPr sz="1600"/>
            </a:lvl4pPr>
            <a:lvl5pPr>
              <a:lnSpc>
                <a:spcPct val="150000"/>
              </a:lnSpc>
              <a:defRPr sz="16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069AD7F-6D4B-44F8-AAA4-C12320F58AC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817450" y="1331392"/>
            <a:ext cx="3179850" cy="497204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3F8AC94-E70F-4BC2-987B-A45A63266002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91286"/>
            <a:ext cx="781679" cy="700968"/>
          </a:xfrm>
          <a:prstGeom prst="rect">
            <a:avLst/>
          </a:prstGeom>
        </p:spPr>
      </p:pic>
      <p:sp>
        <p:nvSpPr>
          <p:cNvPr id="39" name="Content Placeholder 2">
            <a:extLst>
              <a:ext uri="{FF2B5EF4-FFF2-40B4-BE49-F238E27FC236}">
                <a16:creationId xmlns:a16="http://schemas.microsoft.com/office/drawing/2014/main" id="{AFB2A71E-D285-4908-8284-018090157150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9042500" y="1628070"/>
            <a:ext cx="2673614" cy="4509222"/>
          </a:xfrm>
        </p:spPr>
        <p:txBody>
          <a:bodyPr anchor="ctr">
            <a:normAutofit/>
          </a:bodyPr>
          <a:lstStyle>
            <a:lvl1pPr marL="0" indent="0" algn="ctr">
              <a:lnSpc>
                <a:spcPct val="150000"/>
              </a:lnSpc>
              <a:buNone/>
              <a:defRPr sz="2400"/>
            </a:lvl1pPr>
            <a:lvl2pPr marL="457200" indent="0" algn="ctr">
              <a:lnSpc>
                <a:spcPct val="150000"/>
              </a:lnSpc>
              <a:buNone/>
              <a:defRPr sz="2000"/>
            </a:lvl2pPr>
            <a:lvl3pPr marL="914400" indent="0" algn="ctr">
              <a:lnSpc>
                <a:spcPct val="150000"/>
              </a:lnSpc>
              <a:buNone/>
              <a:defRPr sz="1800"/>
            </a:lvl3pPr>
            <a:lvl4pPr marL="1371600" indent="0" algn="ctr">
              <a:lnSpc>
                <a:spcPct val="150000"/>
              </a:lnSpc>
              <a:buNone/>
              <a:defRPr sz="1600"/>
            </a:lvl4pPr>
            <a:lvl5pPr marL="1828800" indent="0" algn="ctr">
              <a:lnSpc>
                <a:spcPct val="150000"/>
              </a:lnSpc>
              <a:buNone/>
              <a:defRPr sz="16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0C5A8-0174-4B53-B38F-5F00C4121D25}" type="datetime1">
              <a:rPr lang="en-US" smtClean="0"/>
              <a:t>8/29/2021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0F7C4-D28A-4E81-A93F-D59E8C9C1FEE}" type="datetime1">
              <a:rPr lang="en-US" smtClean="0"/>
              <a:t>8/29/2021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4428-3995-41BC-99B0-C7FE91D82EB7}" type="datetime1">
              <a:rPr lang="en-US" smtClean="0"/>
              <a:t>8/29/2021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AF853-BCDA-4204-8805-133F80F7850B}" type="datetime1">
              <a:rPr lang="en-US" smtClean="0"/>
              <a:t>8/29/2021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7B739-8E3A-4247-9182-FB18089E66F7}" type="datetime1">
              <a:rPr lang="en-US" smtClean="0"/>
              <a:t>8/29/2021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L3 - </a:t>
            </a:r>
            <a:fld id="{FDED41F8-FC0F-4085-8150-313B6CF052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03" y="264954"/>
            <a:ext cx="722390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9599" y="3690326"/>
            <a:ext cx="5882401" cy="149518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496" y="544336"/>
            <a:ext cx="712451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611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Enterprise Risk Management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Abdullah Jameel Halawany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56729" y="3690326"/>
            <a:ext cx="543518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Lecture 3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Importance of Effective GRC Practices and Principles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1D4991E8-0CD4-410B-8AD2-C8640D39D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Session Outline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999ED87C-4618-4037-9F44-228C7CC008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1727429"/>
              </p:ext>
            </p:extLst>
          </p:nvPr>
        </p:nvGraphicFramePr>
        <p:xfrm>
          <a:off x="272016" y="1992573"/>
          <a:ext cx="8324454" cy="37394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18D56AF-D231-4BFD-A0B8-C5A801164EE6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Session Outline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3335B20-E458-476C-AC7C-1BB94BA4A00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42500" y="3052453"/>
            <a:ext cx="2673614" cy="166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871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EF714A6-ACF0-4CCB-876C-F21D34328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1C9D1E7-2761-4161-A96A-3978437939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075458-E9D8-49E0-99C7-DE54AD48AE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988" y="3746310"/>
            <a:ext cx="2383473" cy="238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518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5EDFA1-D33C-4D17-9BCC-573A9448E8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868" y="1569493"/>
            <a:ext cx="11572684" cy="4607470"/>
          </a:xfrm>
        </p:spPr>
        <p:txBody>
          <a:bodyPr>
            <a:normAutofit lnSpcReduction="10000"/>
          </a:bodyPr>
          <a:lstStyle/>
          <a:p>
            <a:pPr>
              <a:lnSpc>
                <a:spcPct val="200000"/>
              </a:lnSpc>
            </a:pPr>
            <a:r>
              <a:rPr lang="en-US" dirty="0"/>
              <a:t>Enterprise organizations and corporations have faced governance issues since their earliest days.</a:t>
            </a:r>
          </a:p>
          <a:p>
            <a:pPr algn="l">
              <a:lnSpc>
                <a:spcPct val="200000"/>
              </a:lnSpc>
            </a:pPr>
            <a:r>
              <a:rPr lang="en-US" dirty="0"/>
              <a:t>In past eras, setting the rules for employees and other stakeholders to follow worked with small single proprietorships or in the tightly centralized corporations.</a:t>
            </a:r>
          </a:p>
          <a:p>
            <a:pPr algn="l">
              <a:lnSpc>
                <a:spcPct val="200000"/>
              </a:lnSpc>
            </a:pPr>
            <a:r>
              <a:rPr lang="en-US" dirty="0"/>
              <a:t>Today’s larger and often multiunit enterprises need broad-based units or functions for setting rules and procedures—they need efficient and effective governance processes.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1AC1465-2A79-4D98-85EA-3DA0DB077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981D6DDA-FA6B-4C96-A66C-BA4B2DADB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13739" y="6582714"/>
            <a:ext cx="1166972" cy="204838"/>
          </a:xfrm>
        </p:spPr>
        <p:txBody>
          <a:bodyPr/>
          <a:lstStyle/>
          <a:p>
            <a:r>
              <a:rPr lang="en-US" dirty="0"/>
              <a:t>L3 - </a:t>
            </a:r>
            <a:fld id="{FDED41F8-FC0F-4085-8150-313B6CF05213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9723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8CF2095-90C4-4EE4-84AD-FF8E16FC68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Life would be easier for enterprises if they just had to rely on a central leadership to set those governance rules.</a:t>
            </a:r>
          </a:p>
          <a:p>
            <a:r>
              <a:rPr lang="en-US" dirty="0"/>
              <a:t>Enterprises today of any location or size are faced with ever </a:t>
            </a:r>
            <a:r>
              <a:rPr lang="en-US" b="1" i="1" dirty="0"/>
              <a:t>increasing</a:t>
            </a:r>
            <a:r>
              <a:rPr lang="en-US" dirty="0"/>
              <a:t> sets of </a:t>
            </a:r>
            <a:r>
              <a:rPr lang="en-US" i="1" dirty="0">
                <a:solidFill>
                  <a:srgbClr val="FF0000"/>
                </a:solidFill>
              </a:rPr>
              <a:t>rules</a:t>
            </a:r>
            <a:r>
              <a:rPr lang="en-US" dirty="0"/>
              <a:t> and </a:t>
            </a:r>
            <a:r>
              <a:rPr lang="en-US" i="1" dirty="0">
                <a:solidFill>
                  <a:srgbClr val="FF0000"/>
                </a:solidFill>
              </a:rPr>
              <a:t>procedures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Local Police</a:t>
            </a:r>
          </a:p>
          <a:p>
            <a:pPr lvl="1"/>
            <a:r>
              <a:rPr lang="en-US" dirty="0"/>
              <a:t>Public Safety Ordinances</a:t>
            </a:r>
          </a:p>
          <a:p>
            <a:pPr lvl="1"/>
            <a:r>
              <a:rPr lang="en-US" dirty="0"/>
              <a:t>National and International Laws</a:t>
            </a:r>
          </a:p>
          <a:p>
            <a:pPr lvl="1"/>
            <a:r>
              <a:rPr lang="en-US" dirty="0"/>
              <a:t>Broad professional rules and standards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4EC9FC4-5986-42F8-A2E8-A99F8C3D9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1B7D55-A4C3-47CF-A1D3-54669C0C9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3960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353CF2D-5E39-42B6-951F-59A69FE1A0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474" y="1586742"/>
            <a:ext cx="11273051" cy="4637525"/>
          </a:xfrm>
        </p:spPr>
        <p:txBody>
          <a:bodyPr>
            <a:normAutofit lnSpcReduction="10000"/>
          </a:bodyPr>
          <a:lstStyle/>
          <a:p>
            <a:pPr>
              <a:lnSpc>
                <a:spcPct val="200000"/>
              </a:lnSpc>
            </a:pPr>
            <a:r>
              <a:rPr lang="en-US" dirty="0"/>
              <a:t>On a whole series of levels, an enterprise must comply with these laws and regulations.</a:t>
            </a:r>
          </a:p>
          <a:p>
            <a:pPr>
              <a:lnSpc>
                <a:spcPct val="200000"/>
              </a:lnSpc>
            </a:pPr>
            <a:r>
              <a:rPr lang="en-US" dirty="0"/>
              <a:t>Failure to do so can result in a variety of </a:t>
            </a:r>
            <a:r>
              <a:rPr lang="en-US" i="1" dirty="0">
                <a:solidFill>
                  <a:srgbClr val="FF0000"/>
                </a:solidFill>
              </a:rPr>
              <a:t>penalties</a:t>
            </a:r>
            <a:r>
              <a:rPr lang="en-US" dirty="0"/>
              <a:t>.</a:t>
            </a:r>
          </a:p>
          <a:p>
            <a:pPr>
              <a:lnSpc>
                <a:spcPct val="200000"/>
              </a:lnSpc>
            </a:pPr>
            <a:r>
              <a:rPr lang="en-US" dirty="0"/>
              <a:t>Enterprise 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needs processes </a:t>
            </a:r>
            <a:r>
              <a:rPr lang="en-US" dirty="0"/>
              <a:t>to ensure that they are operating incompliance with the appropriate laws and regulations.</a:t>
            </a:r>
          </a:p>
          <a:p>
            <a:pPr>
              <a:lnSpc>
                <a:spcPct val="200000"/>
              </a:lnSpc>
            </a:pPr>
            <a:r>
              <a:rPr lang="en-US" dirty="0"/>
              <a:t>An enterprise always faces </a:t>
            </a:r>
            <a:r>
              <a:rPr lang="en-US" b="1" i="1" dirty="0">
                <a:solidFill>
                  <a:srgbClr val="FF0000"/>
                </a:solidFill>
              </a:rPr>
              <a:t>risks</a:t>
            </a:r>
            <a:r>
              <a:rPr lang="en-US" dirty="0"/>
              <a:t> that it will be found in </a:t>
            </a:r>
            <a:r>
              <a:rPr lang="en-US" b="1" i="1" dirty="0"/>
              <a:t>violation</a:t>
            </a:r>
            <a:r>
              <a:rPr lang="en-US" dirty="0"/>
              <a:t> of one or another of these multiple laws and regulations.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EF57C73-A3A5-4327-9155-C60130100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E601CA-9AF5-47FE-8E01-9F80A5D83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4007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353CF2D-5E39-42B6-951F-59A69FE1A0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474" y="1419368"/>
            <a:ext cx="11273051" cy="4804899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dirty="0"/>
              <a:t>There are also risks that their own established governance rules will 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not achieve their desired results or 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may face some outside event beyond their control, such as a major weather event or a fire</a:t>
            </a:r>
          </a:p>
          <a:p>
            <a:pPr>
              <a:lnSpc>
                <a:spcPct val="200000"/>
              </a:lnSpc>
            </a:pPr>
            <a:r>
              <a:rPr lang="en-US" dirty="0"/>
              <a:t>There is a need to </a:t>
            </a:r>
            <a:r>
              <a:rPr lang="en-US" b="1" i="1" dirty="0">
                <a:solidFill>
                  <a:schemeClr val="accent1">
                    <a:lumMod val="75000"/>
                  </a:schemeClr>
                </a:solidFill>
              </a:rPr>
              <a:t>manage</a:t>
            </a:r>
            <a:r>
              <a:rPr lang="en-US" dirty="0"/>
              <a:t> these risks at an 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</a:rPr>
              <a:t>overall enterprise level</a:t>
            </a:r>
            <a:r>
              <a:rPr lang="en-US" dirty="0"/>
              <a:t>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ERM</a:t>
            </a:r>
            <a:r>
              <a:rPr lang="en-US" dirty="0"/>
              <a:t> has brought all three of these </a:t>
            </a:r>
            <a:r>
              <a:rPr lang="en-US" i="1" dirty="0">
                <a:solidFill>
                  <a:schemeClr val="accent4">
                    <a:lumMod val="75000"/>
                  </a:schemeClr>
                </a:solidFill>
              </a:rPr>
              <a:t>governance</a:t>
            </a:r>
            <a:r>
              <a:rPr lang="en-US" dirty="0"/>
              <a:t>, </a:t>
            </a:r>
            <a:r>
              <a:rPr lang="en-US" i="1" dirty="0">
                <a:solidFill>
                  <a:srgbClr val="FF0000"/>
                </a:solidFill>
              </a:rPr>
              <a:t>risk</a:t>
            </a:r>
            <a:r>
              <a:rPr lang="en-US" dirty="0"/>
              <a:t>, and </a:t>
            </a:r>
            <a:r>
              <a:rPr lang="en-US" i="1" dirty="0">
                <a:solidFill>
                  <a:srgbClr val="00B050"/>
                </a:solidFill>
              </a:rPr>
              <a:t>compliance</a:t>
            </a:r>
            <a:r>
              <a:rPr lang="en-US" dirty="0"/>
              <a:t> concerns together into what has been called </a:t>
            </a:r>
            <a:r>
              <a:rPr lang="en-US" b="1" dirty="0"/>
              <a:t>GRC</a:t>
            </a:r>
            <a:r>
              <a:rPr lang="en-US" dirty="0"/>
              <a:t> principles.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EF57C73-A3A5-4327-9155-C60130100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E601CA-9AF5-47FE-8E01-9F80A5D83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7830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EF714A6-ACF0-4CCB-876C-F21D34328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Road to Effective GRC Principles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1C9D1E7-2761-4161-A96A-3978437939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075458-E9D8-49E0-99C7-DE54AD48AE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988" y="3746310"/>
            <a:ext cx="2383473" cy="238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2116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26D1F34-2066-467E-ADCF-C612710C1C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910" y="1475236"/>
            <a:ext cx="11572684" cy="4825133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dirty="0"/>
              <a:t>Business professionals did not even hear about the now increasingly familiar acronym GRC until a few years after </a:t>
            </a:r>
            <a:r>
              <a:rPr lang="en-US" dirty="0" err="1"/>
              <a:t>SOx</a:t>
            </a:r>
            <a:r>
              <a:rPr lang="en-US" dirty="0"/>
              <a:t>.</a:t>
            </a:r>
          </a:p>
          <a:p>
            <a:pPr>
              <a:lnSpc>
                <a:spcPct val="200000"/>
              </a:lnSpc>
            </a:pPr>
            <a:r>
              <a:rPr lang="en-US" dirty="0"/>
              <a:t>The Sarbanes-Oxley Act of 2002, often simply called SOX or </a:t>
            </a:r>
            <a:r>
              <a:rPr lang="en-US" dirty="0" err="1"/>
              <a:t>Sarbox</a:t>
            </a:r>
            <a:r>
              <a:rPr lang="en-US" dirty="0"/>
              <a:t>, is U.S. law meant to protect investors from fraudulent accounting activities by corporations. </a:t>
            </a:r>
          </a:p>
          <a:p>
            <a:pPr>
              <a:lnSpc>
                <a:spcPct val="200000"/>
              </a:lnSpc>
            </a:pPr>
            <a:r>
              <a:rPr lang="en-US" dirty="0"/>
              <a:t>Sarbanes-Oxley was enacted after several major accounting scandals in the early 2000’s perpetrated by companies such as Enron, Tyco, and WorldCom.</a:t>
            </a:r>
          </a:p>
          <a:p>
            <a:pPr>
              <a:lnSpc>
                <a:spcPct val="200000"/>
              </a:lnSpc>
            </a:pP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58ADB28-D2F8-4AAD-A11A-F72109933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Road to Effective GRC Principles</a:t>
            </a:r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AD5233C6-325B-4D08-A36F-E0752AF01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13739" y="6582714"/>
            <a:ext cx="1166972" cy="204838"/>
          </a:xfrm>
        </p:spPr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08635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E818C0E-765F-4680-AD78-FDFE047972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law mandates strict reforms to improve financial disclosures from corporations and prevent accounting fraud.</a:t>
            </a:r>
          </a:p>
          <a:p>
            <a:r>
              <a:rPr lang="en-US" dirty="0"/>
              <a:t>It also covers issues such as auditor independence, corporate governance, internal control assessment, and enhanced financial disclosure.</a:t>
            </a:r>
          </a:p>
          <a:p>
            <a:r>
              <a:rPr lang="en-US" dirty="0"/>
              <a:t>The law is named for the two congressmen who drafted it, </a:t>
            </a:r>
            <a:r>
              <a:rPr lang="en-US" i="1" dirty="0"/>
              <a:t>Paul </a:t>
            </a:r>
            <a:r>
              <a:rPr lang="en-US" b="1" i="1" dirty="0">
                <a:solidFill>
                  <a:schemeClr val="accent2"/>
                </a:solidFill>
              </a:rPr>
              <a:t>S</a:t>
            </a:r>
            <a:r>
              <a:rPr lang="en-US" i="1" dirty="0"/>
              <a:t>arbanes </a:t>
            </a:r>
            <a:r>
              <a:rPr lang="en-US" dirty="0"/>
              <a:t>and </a:t>
            </a:r>
            <a:r>
              <a:rPr lang="en-US" i="1" dirty="0"/>
              <a:t>Michael </a:t>
            </a:r>
            <a:r>
              <a:rPr lang="en-US" b="1" i="1" dirty="0">
                <a:solidFill>
                  <a:schemeClr val="accent2"/>
                </a:solidFill>
              </a:rPr>
              <a:t>Ox</a:t>
            </a:r>
            <a:r>
              <a:rPr lang="en-US" i="1" dirty="0"/>
              <a:t>ley</a:t>
            </a:r>
            <a:r>
              <a:rPr lang="en-US" dirty="0"/>
              <a:t>. </a:t>
            </a:r>
          </a:p>
          <a:p>
            <a:r>
              <a:rPr lang="en-US" dirty="0"/>
              <a:t>The U.S. Securities and Exchange Commission (SEC) administers the act.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94FF4FF-93A7-45CD-A006-A710DE61A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SOX Law?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CDCAA7-4532-499E-8C91-7CBE65DC7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2549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BEBA9D-329F-4308-A148-C6A53E8277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868" y="1419368"/>
            <a:ext cx="11572684" cy="5073505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en-US" dirty="0"/>
              <a:t>It means taking care of business, making sure that things are done according to 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Enterprise’s Standards, 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Enterprise’s Regulations, 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Enterprise’s Board of Directors’ Decisions.</a:t>
            </a:r>
          </a:p>
          <a:p>
            <a:pPr>
              <a:lnSpc>
                <a:spcPct val="200000"/>
              </a:lnSpc>
            </a:pPr>
            <a:r>
              <a:rPr lang="en-US" dirty="0"/>
              <a:t>It also means setting forth clear stakeholder expectations of what should be done so that everyone is on the same page with regard to how the enterprise is run.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B6B967B-7083-4D62-9F1A-40560DB9D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 for Governance.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66B7FB-EECA-4F29-B570-4FC9FDCA1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17198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5FDF309-12CD-4080-A94A-315260763C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dirty="0"/>
              <a:t>It’s pretty clear that certain risks are just not to be taken.</a:t>
            </a:r>
          </a:p>
          <a:p>
            <a:pPr>
              <a:lnSpc>
                <a:spcPct val="200000"/>
              </a:lnSpc>
            </a:pPr>
            <a:r>
              <a:rPr lang="en-US" dirty="0"/>
              <a:t>When it comes to business, however, risk becomes a way to help both 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Protect existing asset value 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Create value by strategically expanding an enterprise or adding new products and services.</a:t>
            </a:r>
          </a:p>
          <a:p>
            <a:pPr>
              <a:lnSpc>
                <a:spcPct val="200000"/>
              </a:lnSpc>
            </a:pPr>
            <a:r>
              <a:rPr lang="en-US" dirty="0"/>
              <a:t>The concept of risk is even more important than just the ERM. (Lecture 2)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EEE6F77-1D1C-40C6-A012-E306F810B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 for Risk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0C962A-B414-40B5-BB02-54DBE0C98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70137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23246C6-980D-4064-A2A2-BCC1905AE4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6910" y="1523362"/>
            <a:ext cx="11572684" cy="4700975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dirty="0"/>
              <a:t>Represents compliance with the many laws and rules affecting businesses and citizens today. </a:t>
            </a:r>
          </a:p>
          <a:p>
            <a:pPr>
              <a:lnSpc>
                <a:spcPct val="200000"/>
              </a:lnSpc>
            </a:pPr>
            <a:r>
              <a:rPr lang="en-US" dirty="0"/>
              <a:t>Sometimes, people will also extend that C to include controls.</a:t>
            </a:r>
          </a:p>
          <a:p>
            <a:pPr>
              <a:lnSpc>
                <a:spcPct val="200000"/>
              </a:lnSpc>
            </a:pPr>
            <a:r>
              <a:rPr lang="en-US" dirty="0"/>
              <a:t>For example, it means monitoring a factory’s emissions or ensuring that its import and export papers are in order. Or it might just mean establishing effective </a:t>
            </a:r>
            <a:r>
              <a:rPr lang="en-US" b="1" i="1" dirty="0">
                <a:solidFill>
                  <a:srgbClr val="0070C0"/>
                </a:solidFill>
              </a:rPr>
              <a:t>Internal Accounting Controls</a:t>
            </a:r>
            <a:r>
              <a:rPr lang="en-US" dirty="0"/>
              <a:t>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A987D85-1018-4065-8BF0-DF4923602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 for Compliance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E721D1-3D65-4A45-9EA0-34248AA1C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61379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7945658-64B4-43B2-9D23-16109A9B8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All enterprises, and corporations, historically do not think of GRC as a combined set of principles.</a:t>
            </a:r>
          </a:p>
          <a:p>
            <a:r>
              <a:rPr lang="en-US" b="1" i="1" dirty="0">
                <a:solidFill>
                  <a:srgbClr val="24A9E1"/>
                </a:solidFill>
              </a:rPr>
              <a:t>GRC</a:t>
            </a:r>
            <a:r>
              <a:rPr lang="en-US" dirty="0"/>
              <a:t>  is an increasingly recognized term that reflects a new way in which enterprises today are adopting an integrated approach to these aspects of their businesses.</a:t>
            </a:r>
          </a:p>
          <a:p>
            <a:r>
              <a:rPr lang="en-US" b="1" i="1" dirty="0">
                <a:solidFill>
                  <a:srgbClr val="24A9E1"/>
                </a:solidFill>
              </a:rPr>
              <a:t>GRC  </a:t>
            </a:r>
            <a:r>
              <a:rPr lang="en-US" dirty="0"/>
              <a:t>represent core disciplines of governance, risk management, and compliance. </a:t>
            </a:r>
          </a:p>
          <a:p>
            <a:r>
              <a:rPr lang="en-US" dirty="0"/>
              <a:t>Each of the disciplines consists of the four basic GRC components: 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</a:rPr>
              <a:t>strategy</a:t>
            </a:r>
            <a:r>
              <a:rPr lang="en-US" dirty="0"/>
              <a:t>, </a:t>
            </a:r>
            <a:r>
              <a:rPr lang="en-US" b="1" i="1" dirty="0">
                <a:solidFill>
                  <a:srgbClr val="0070C0"/>
                </a:solidFill>
              </a:rPr>
              <a:t>processes</a:t>
            </a:r>
            <a:r>
              <a:rPr lang="en-US" dirty="0"/>
              <a:t>, 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</a:rPr>
              <a:t>technology</a:t>
            </a:r>
            <a:r>
              <a:rPr lang="en-US" dirty="0"/>
              <a:t>, and </a:t>
            </a:r>
            <a:r>
              <a:rPr lang="en-US" b="1" i="1" dirty="0">
                <a:solidFill>
                  <a:srgbClr val="FF0000"/>
                </a:solidFill>
              </a:rPr>
              <a:t>people</a:t>
            </a:r>
            <a:r>
              <a:rPr lang="en-US" dirty="0"/>
              <a:t>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4BC1109-D220-4CAB-B454-6CDFF4433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GRC Concepts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43376E-BBEE-4EDB-9448-830261E48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2902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Diagram&#10;&#10;Description automatically generated">
            <a:extLst>
              <a:ext uri="{FF2B5EF4-FFF2-40B4-BE49-F238E27FC236}">
                <a16:creationId xmlns:a16="http://schemas.microsoft.com/office/drawing/2014/main" id="{7247469E-59B4-40B4-9F49-4D8CA11C1A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5"/>
          <a:stretch/>
        </p:blipFill>
        <p:spPr>
          <a:xfrm>
            <a:off x="1475872" y="1563739"/>
            <a:ext cx="9701584" cy="47860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AC25A71-D9B6-4EE8-8C54-4A2E95F88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GRC Concepts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131692-971F-4B12-A214-3F3986CA0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44925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97CC046-37B8-4AE9-A74B-DD995F7A63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dirty="0"/>
              <a:t>Internal policies are the key factors supporting governance.</a:t>
            </a:r>
          </a:p>
          <a:p>
            <a:pPr>
              <a:lnSpc>
                <a:spcPct val="200000"/>
              </a:lnSpc>
            </a:pPr>
            <a:r>
              <a:rPr lang="en-US" dirty="0"/>
              <a:t>External regulations drive compliance principles.</a:t>
            </a:r>
          </a:p>
          <a:p>
            <a:pPr>
              <a:lnSpc>
                <a:spcPct val="200000"/>
              </a:lnSpc>
            </a:pPr>
            <a:r>
              <a:rPr lang="en-US" dirty="0"/>
              <a:t>Enterprise’s risk appetite is a key element of risk management.</a:t>
            </a:r>
          </a:p>
          <a:p>
            <a:pPr>
              <a:lnSpc>
                <a:spcPct val="200000"/>
              </a:lnSpc>
            </a:pPr>
            <a:r>
              <a:rPr lang="en-US" dirty="0"/>
              <a:t>Requires </a:t>
            </a:r>
            <a:r>
              <a:rPr lang="en-US" i="1" dirty="0"/>
              <a:t>management attention </a:t>
            </a:r>
            <a:r>
              <a:rPr lang="en-US" dirty="0"/>
              <a:t>and </a:t>
            </a:r>
            <a:r>
              <a:rPr lang="en-US" i="1" dirty="0"/>
              <a:t>support</a:t>
            </a:r>
            <a:r>
              <a:rPr lang="en-US" dirty="0"/>
              <a:t>, </a:t>
            </a:r>
          </a:p>
          <a:p>
            <a:pPr>
              <a:lnSpc>
                <a:spcPct val="200000"/>
              </a:lnSpc>
            </a:pPr>
            <a:r>
              <a:rPr lang="en-US" dirty="0"/>
              <a:t>Result in </a:t>
            </a:r>
            <a:r>
              <a:rPr lang="en-US" b="1" i="1" dirty="0"/>
              <a:t>correct ethical behavior</a:t>
            </a:r>
            <a:r>
              <a:rPr lang="en-US" dirty="0"/>
              <a:t>, organizational </a:t>
            </a:r>
            <a:r>
              <a:rPr lang="en-US" b="1" i="1" dirty="0"/>
              <a:t>efficiency</a:t>
            </a:r>
            <a:r>
              <a:rPr lang="en-US" dirty="0"/>
              <a:t>, and </a:t>
            </a:r>
            <a:r>
              <a:rPr lang="en-US" b="1" i="1" dirty="0"/>
              <a:t>improved effectiveness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A20A5DE-80C3-48CC-A153-18A2DCBB9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GRC Concepts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AE3FA4-A86B-42E6-8CDE-863F47ACD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5331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BE230E5-3B50-441F-912D-B5F1595A24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50000"/>
              </a:lnSpc>
            </a:pPr>
            <a:r>
              <a:rPr lang="en-US" sz="2800" dirty="0"/>
              <a:t>The three GRC principles should be thought of in terms of one continuous and interconnecting flow of concepts. </a:t>
            </a:r>
          </a:p>
          <a:p>
            <a:pPr>
              <a:lnSpc>
                <a:spcPct val="250000"/>
              </a:lnSpc>
            </a:pPr>
            <a:r>
              <a:rPr lang="en-US" sz="2800" b="1" dirty="0">
                <a:solidFill>
                  <a:srgbClr val="FF0000"/>
                </a:solidFill>
              </a:rPr>
              <a:t>Neither</a:t>
            </a:r>
            <a:r>
              <a:rPr lang="en-US" sz="2800" dirty="0"/>
              <a:t> G, R, or C more important or significant than the others.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7F3121B-19DB-4645-9D57-AD3450ED5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GRC Concepts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C20DC9-4178-4ED1-9231-6491A28AA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9097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EF714A6-ACF0-4CCB-876C-F21D34328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 of GRC Governance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1C9D1E7-2761-4161-A96A-3978437939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68D766-F1D4-4B40-9A1C-AB681B5FC7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6698" y="3746310"/>
            <a:ext cx="4455090" cy="238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9402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97CC046-37B8-4AE9-A74B-DD995F7A63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dirty="0"/>
              <a:t>Corporate or enterprise governance is a term that refers broadly to the rules, processes, or laws by which businesses are operated, regulated, and controlled. </a:t>
            </a:r>
          </a:p>
          <a:p>
            <a:pPr>
              <a:lnSpc>
                <a:spcPct val="200000"/>
              </a:lnSpc>
            </a:pPr>
            <a:r>
              <a:rPr lang="en-US" dirty="0"/>
              <a:t>The term can refer to 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Internal factors defined by the officers, stockholders, or the charter and basic objectives of a corporation.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External forces such as consumer groups, clients, and government regulations.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A20A5DE-80C3-48CC-A153-18A2DCBB9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 of GRC Governance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AE3FA4-A86B-42E6-8CDE-863F47ACD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6424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3EC9C19-41A8-4149-85EE-AC33A4B662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868" y="1547704"/>
            <a:ext cx="11572684" cy="47575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dirty="0"/>
              <a:t>At enterprise operations level, we can define enterprise governance as</a:t>
            </a:r>
          </a:p>
          <a:p>
            <a:pPr>
              <a:lnSpc>
                <a:spcPct val="170000"/>
              </a:lnSpc>
            </a:pPr>
            <a:r>
              <a:rPr lang="en-US" dirty="0"/>
              <a:t>The responsibilities and practices </a:t>
            </a:r>
            <a:r>
              <a:rPr lang="en-US" b="1" i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exercised</a:t>
            </a:r>
            <a:r>
              <a:rPr lang="en-US" dirty="0"/>
              <a:t> by the board, executive management, and all levels of functional management 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</a:rPr>
              <a:t>with the goals </a:t>
            </a:r>
            <a:r>
              <a:rPr lang="en-US" dirty="0"/>
              <a:t>of </a:t>
            </a:r>
          </a:p>
          <a:p>
            <a:pPr lvl="1">
              <a:lnSpc>
                <a:spcPct val="170000"/>
              </a:lnSpc>
            </a:pPr>
            <a:r>
              <a:rPr lang="en-US" dirty="0"/>
              <a:t>Providing strategic direction.</a:t>
            </a:r>
          </a:p>
          <a:p>
            <a:pPr lvl="1">
              <a:lnSpc>
                <a:spcPct val="170000"/>
              </a:lnSpc>
            </a:pPr>
            <a:r>
              <a:rPr lang="en-US" dirty="0"/>
              <a:t>Ensuring that objectives are achieved. </a:t>
            </a:r>
          </a:p>
          <a:p>
            <a:pPr lvl="1">
              <a:lnSpc>
                <a:spcPct val="170000"/>
              </a:lnSpc>
            </a:pPr>
            <a:r>
              <a:rPr lang="en-US" dirty="0"/>
              <a:t>Ascertaining that risks are managed appropriately.</a:t>
            </a:r>
          </a:p>
          <a:p>
            <a:pPr lvl="1">
              <a:lnSpc>
                <a:spcPct val="170000"/>
              </a:lnSpc>
            </a:pPr>
            <a:r>
              <a:rPr lang="en-US" dirty="0"/>
              <a:t>Verifying that the enterprise’s resources are used responsibly.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E5A5FEE-58EF-47A6-90B7-FD4E660E9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 of GRC Governance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EE6298-0131-4507-9C36-48806AE57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7387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1389143-6668-4241-B736-FFF9FA521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868" y="1419368"/>
            <a:ext cx="11572684" cy="4901221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sz="2800" dirty="0"/>
              <a:t>Governance really refers to the process of </a:t>
            </a:r>
          </a:p>
          <a:p>
            <a:pPr lvl="1">
              <a:lnSpc>
                <a:spcPct val="200000"/>
              </a:lnSpc>
            </a:pPr>
            <a:r>
              <a:rPr lang="en-US" sz="2400" b="1" dirty="0">
                <a:solidFill>
                  <a:srgbClr val="25A9E7"/>
                </a:solidFill>
              </a:rPr>
              <a:t>Establishing</a:t>
            </a:r>
            <a:r>
              <a:rPr lang="en-US" sz="2400" dirty="0"/>
              <a:t> rules and procedures within all levels of an enterprise</a:t>
            </a:r>
          </a:p>
          <a:p>
            <a:pPr lvl="1">
              <a:lnSpc>
                <a:spcPct val="200000"/>
              </a:lnSpc>
            </a:pPr>
            <a:r>
              <a:rPr lang="en-US" sz="2400" b="1" dirty="0">
                <a:solidFill>
                  <a:srgbClr val="FF9518"/>
                </a:solidFill>
              </a:rPr>
              <a:t>Communicating</a:t>
            </a:r>
            <a:r>
              <a:rPr lang="en-US" sz="2400" dirty="0"/>
              <a:t> those rules to appropriate levels of stakeholders</a:t>
            </a:r>
          </a:p>
          <a:p>
            <a:pPr lvl="1">
              <a:lnSpc>
                <a:spcPct val="200000"/>
              </a:lnSpc>
            </a:pP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Monitoring</a:t>
            </a:r>
            <a:r>
              <a:rPr lang="en-US" sz="2400" dirty="0"/>
              <a:t> performance against those rules</a:t>
            </a:r>
          </a:p>
          <a:p>
            <a:pPr lvl="1">
              <a:lnSpc>
                <a:spcPct val="200000"/>
              </a:lnSpc>
            </a:pPr>
            <a:r>
              <a:rPr lang="en-US" sz="2400" b="1" dirty="0">
                <a:solidFill>
                  <a:srgbClr val="FF0000"/>
                </a:solidFill>
              </a:rPr>
              <a:t>Administering</a:t>
            </a:r>
            <a:r>
              <a:rPr lang="en-US" sz="2400" dirty="0"/>
              <a:t> rewards and punishments based on the relative performance or compliance with those rules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AD1E13-3F57-4556-9ACC-284D6D5EB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 of GRC Governance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96728-2343-4778-BB53-2DFA28746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11523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1389143-6668-4241-B736-FFF9FA521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868" y="1419368"/>
            <a:ext cx="11572684" cy="4901221"/>
          </a:xfrm>
        </p:spPr>
        <p:txBody>
          <a:bodyPr>
            <a:normAutofit/>
          </a:bodyPr>
          <a:lstStyle/>
          <a:p>
            <a:pPr>
              <a:lnSpc>
                <a:spcPct val="250000"/>
              </a:lnSpc>
            </a:pPr>
            <a:r>
              <a:rPr lang="en-US" sz="2800" dirty="0"/>
              <a:t>A well-defined and enforced set of corporate governance principles provides a </a:t>
            </a:r>
            <a:r>
              <a:rPr lang="en-US" sz="2800" i="1" dirty="0">
                <a:solidFill>
                  <a:srgbClr val="25A9E7"/>
                </a:solidFill>
              </a:rPr>
              <a:t>structure</a:t>
            </a:r>
            <a:r>
              <a:rPr lang="en-US" sz="2800" dirty="0"/>
              <a:t> that works for the benefit of everyone concerned by ensuring that the enterprise adheres </a:t>
            </a:r>
            <a:r>
              <a:rPr lang="en-US" sz="2800" dirty="0">
                <a:solidFill>
                  <a:srgbClr val="FFC000"/>
                </a:solidFill>
              </a:rPr>
              <a:t>to </a:t>
            </a:r>
            <a:r>
              <a:rPr lang="en-US" sz="2800" i="1" dirty="0">
                <a:solidFill>
                  <a:srgbClr val="FFC000"/>
                </a:solidFill>
              </a:rPr>
              <a:t>accepted ethical standards </a:t>
            </a:r>
            <a:r>
              <a:rPr lang="en-US" sz="2800" dirty="0"/>
              <a:t>and </a:t>
            </a:r>
            <a:r>
              <a:rPr lang="en-US" sz="2800" i="1" dirty="0">
                <a:solidFill>
                  <a:schemeClr val="accent2">
                    <a:lumMod val="75000"/>
                  </a:schemeClr>
                </a:solidFill>
              </a:rPr>
              <a:t>best practices </a:t>
            </a:r>
            <a:r>
              <a:rPr lang="en-US" sz="2800" dirty="0"/>
              <a:t>as well as to </a:t>
            </a:r>
            <a:r>
              <a:rPr lang="en-US" sz="2800" i="1" dirty="0">
                <a:solidFill>
                  <a:srgbClr val="FF0000"/>
                </a:solidFill>
              </a:rPr>
              <a:t>formal laws</a:t>
            </a:r>
            <a:r>
              <a:rPr lang="en-US" sz="2800" dirty="0"/>
              <a:t>.</a:t>
            </a:r>
            <a:endParaRPr lang="en-US" sz="24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AD1E13-3F57-4556-9ACC-284D6D5EB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 of GRC Governance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96728-2343-4778-BB53-2DFA28746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1519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96728-2343-4778-BB53-2DFA28746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AD1E13-3F57-4556-9ACC-284D6D5EB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C3EBF7D-BA5C-4874-9809-C4879CC28252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GRC Governance Concepts</a:t>
            </a:r>
          </a:p>
        </p:txBody>
      </p:sp>
      <p:pic>
        <p:nvPicPr>
          <p:cNvPr id="11" name="Content Placeholder 10" descr="Diagram&#10;&#10;Description automatically generated">
            <a:extLst>
              <a:ext uri="{FF2B5EF4-FFF2-40B4-BE49-F238E27FC236}">
                <a16:creationId xmlns:a16="http://schemas.microsoft.com/office/drawing/2014/main" id="{DFA40027-C112-4565-BB88-4B92A901C6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505" y="160421"/>
            <a:ext cx="7422247" cy="6608338"/>
          </a:xfrm>
        </p:spPr>
      </p:pic>
    </p:spTree>
    <p:extLst>
      <p:ext uri="{BB962C8B-B14F-4D97-AF65-F5344CB8AC3E}">
        <p14:creationId xmlns:p14="http://schemas.microsoft.com/office/powerpoint/2010/main" val="13170970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EF714A6-ACF0-4CCB-876C-F21D34328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775" y="1894307"/>
            <a:ext cx="7562580" cy="1054242"/>
          </a:xfrm>
        </p:spPr>
        <p:txBody>
          <a:bodyPr>
            <a:normAutofit/>
          </a:bodyPr>
          <a:lstStyle/>
          <a:p>
            <a:r>
              <a:rPr lang="en-US" dirty="0"/>
              <a:t>Risk Management Component of GRC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1C9D1E7-2761-4161-A96A-3978437939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9F99339-69F9-40F1-8DA8-7C658DB0FF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355" t="12021" r="34557" b="13881"/>
          <a:stretch/>
        </p:blipFill>
        <p:spPr>
          <a:xfrm>
            <a:off x="2832469" y="3448460"/>
            <a:ext cx="3203547" cy="2979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7429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564502"/>
            <a:ext cx="11572684" cy="4509222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Risk Management </a:t>
            </a:r>
            <a:r>
              <a:rPr lang="en-US" dirty="0"/>
              <a:t>should be part of the overall enterprise culture from the board of directors and very senior officers down through the enterprise.</a:t>
            </a:r>
          </a:p>
          <a:p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Management Component of GRC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57947414-0F8C-4D90-B8A0-5106167C2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832" y="2876466"/>
            <a:ext cx="8642292" cy="37791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659715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419368"/>
            <a:ext cx="11572684" cy="4509222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250000"/>
              </a:lnSpc>
              <a:buNone/>
            </a:pPr>
            <a:r>
              <a:rPr lang="en-US" sz="2800" dirty="0"/>
              <a:t>1- Risk assessment and planning. </a:t>
            </a:r>
          </a:p>
          <a:p>
            <a:pPr lvl="1">
              <a:lnSpc>
                <a:spcPct val="250000"/>
              </a:lnSpc>
            </a:pPr>
            <a:r>
              <a:rPr lang="en-US" sz="2400" dirty="0"/>
              <a:t>An enterprise faces all levels of risks, whether global issues based on weather or currency threats to weather-related threats at local operations. </a:t>
            </a:r>
          </a:p>
          <a:p>
            <a:pPr lvl="1">
              <a:lnSpc>
                <a:spcPct val="250000"/>
              </a:lnSpc>
            </a:pPr>
            <a:r>
              <a:rPr lang="en-US" sz="2400" dirty="0"/>
              <a:t>We cannot plan or identify every type of risk that might impact an enterprise, but there should be an ongoing analysis of these various potential risks that may face an enterprise.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Management </a:t>
            </a:r>
            <a:r>
              <a:rPr lang="en-US"/>
              <a:t>Component of </a:t>
            </a:r>
            <a:r>
              <a:rPr lang="en-US" dirty="0"/>
              <a:t>GRC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88134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419368"/>
            <a:ext cx="11572684" cy="4509222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220000"/>
              </a:lnSpc>
              <a:buNone/>
            </a:pPr>
            <a:r>
              <a:rPr lang="en-US" sz="2800" dirty="0"/>
              <a:t>2- Risk identification and analysis</a:t>
            </a:r>
          </a:p>
          <a:p>
            <a:pPr lvl="1">
              <a:lnSpc>
                <a:spcPct val="220000"/>
              </a:lnSpc>
            </a:pPr>
            <a:r>
              <a:rPr lang="en-US" sz="2400" dirty="0"/>
              <a:t>There is a need for a more detailed analysis on the likelihood of these risks coming to fruition as well as their potential impacts.</a:t>
            </a:r>
          </a:p>
          <a:p>
            <a:pPr lvl="1">
              <a:lnSpc>
                <a:spcPct val="220000"/>
              </a:lnSpc>
            </a:pPr>
            <a:r>
              <a:rPr lang="en-US" sz="2400" dirty="0"/>
              <a:t>There is a need to quantify the impacts of the identified risks and to determine mitigation strategies in the event the risk event occurs. </a:t>
            </a:r>
          </a:p>
          <a:p>
            <a:pPr lvl="1">
              <a:lnSpc>
                <a:spcPct val="220000"/>
              </a:lnSpc>
            </a:pPr>
            <a:r>
              <a:rPr lang="en-US" sz="2400" dirty="0"/>
              <a:t>Mitigation refers to assessing the best way to manage or eliminate an identified risk.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Management </a:t>
            </a:r>
            <a:r>
              <a:rPr lang="en-US"/>
              <a:t>Component of </a:t>
            </a:r>
            <a:r>
              <a:rPr lang="en-US" dirty="0"/>
              <a:t>GRC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2955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419368"/>
            <a:ext cx="11572684" cy="4509222"/>
          </a:xfrm>
        </p:spPr>
        <p:txBody>
          <a:bodyPr>
            <a:normAutofit/>
          </a:bodyPr>
          <a:lstStyle/>
          <a:p>
            <a:pPr marL="0" indent="0">
              <a:lnSpc>
                <a:spcPct val="220000"/>
              </a:lnSpc>
              <a:buNone/>
            </a:pPr>
            <a:r>
              <a:rPr lang="en-US" sz="2800" dirty="0"/>
              <a:t>3- Exploit and develop risk response strategies.</a:t>
            </a:r>
          </a:p>
          <a:p>
            <a:pPr lvl="1">
              <a:lnSpc>
                <a:spcPct val="220000"/>
              </a:lnSpc>
            </a:pPr>
            <a:r>
              <a:rPr lang="en-US" sz="2400" dirty="0"/>
              <a:t>Essentially a concept that should be considered in parallel with risk identification, an enterprise should develop plans and strategies to return to normal operations and then recover from the risk event.</a:t>
            </a:r>
          </a:p>
          <a:p>
            <a:pPr lvl="1">
              <a:lnSpc>
                <a:spcPct val="220000"/>
              </a:lnSpc>
            </a:pPr>
            <a:r>
              <a:rPr lang="en-US" sz="2400" dirty="0"/>
              <a:t>This may include an analysis of risk-related opportunities.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Management </a:t>
            </a:r>
            <a:r>
              <a:rPr lang="en-US"/>
              <a:t>Component of </a:t>
            </a:r>
            <a:r>
              <a:rPr lang="en-US" dirty="0"/>
              <a:t>GRC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37788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419367"/>
            <a:ext cx="11572684" cy="4730709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210000"/>
              </a:lnSpc>
              <a:buNone/>
            </a:pPr>
            <a:r>
              <a:rPr lang="en-US" sz="2800" dirty="0"/>
              <a:t>4- Risk monitoring.</a:t>
            </a:r>
          </a:p>
          <a:p>
            <a:pPr lvl="1">
              <a:lnSpc>
                <a:spcPct val="210000"/>
              </a:lnSpc>
            </a:pPr>
            <a:r>
              <a:rPr lang="en-US" sz="2400" dirty="0"/>
              <a:t>Tools and facilities should be in place to monitor for the identified risks possibly occurring.</a:t>
            </a:r>
          </a:p>
          <a:p>
            <a:pPr lvl="1">
              <a:lnSpc>
                <a:spcPct val="210000"/>
              </a:lnSpc>
            </a:pPr>
            <a:r>
              <a:rPr lang="en-US" sz="2400" dirty="0"/>
              <a:t>Most risk-related monitoring requires a wide series of special reports, established and measurable standards, and a diligent human resources function.</a:t>
            </a:r>
          </a:p>
          <a:p>
            <a:pPr lvl="1">
              <a:lnSpc>
                <a:spcPct val="210000"/>
              </a:lnSpc>
            </a:pPr>
            <a:r>
              <a:rPr lang="en-US" sz="2400" dirty="0"/>
              <a:t>The idea is to keep ahead and to reenter these prior risk management steps as necessary.</a:t>
            </a:r>
          </a:p>
          <a:p>
            <a:pPr lvl="1">
              <a:lnSpc>
                <a:spcPct val="210000"/>
              </a:lnSpc>
            </a:pPr>
            <a:endParaRPr lang="en-US" sz="24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 Management </a:t>
            </a:r>
            <a:r>
              <a:rPr lang="en-US"/>
              <a:t>Component of </a:t>
            </a:r>
            <a:r>
              <a:rPr lang="en-US" dirty="0"/>
              <a:t>GRC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59560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EF714A6-ACF0-4CCB-876C-F21D34328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775" y="1894307"/>
            <a:ext cx="7562580" cy="1054242"/>
          </a:xfrm>
        </p:spPr>
        <p:txBody>
          <a:bodyPr>
            <a:normAutofit/>
          </a:bodyPr>
          <a:lstStyle/>
          <a:p>
            <a:r>
              <a:rPr lang="en-US" dirty="0"/>
              <a:t>GRC and Enterprise Compliance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1C9D1E7-2761-4161-A96A-3978437939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B3A452-0384-40AD-8B69-2AE9DE4920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575" t="7956" r="13882" b="8173"/>
          <a:stretch/>
        </p:blipFill>
        <p:spPr>
          <a:xfrm>
            <a:off x="3172574" y="3715957"/>
            <a:ext cx="2462981" cy="2444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7724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637071"/>
            <a:ext cx="11572684" cy="4513005"/>
          </a:xfrm>
        </p:spPr>
        <p:txBody>
          <a:bodyPr>
            <a:noAutofit/>
          </a:bodyPr>
          <a:lstStyle/>
          <a:p>
            <a:pPr>
              <a:lnSpc>
                <a:spcPct val="250000"/>
              </a:lnSpc>
            </a:pPr>
            <a:r>
              <a:rPr lang="en-US" dirty="0"/>
              <a:t>Compliance is the process of adhering to a set of guidelines or rules established by government agencies, standards groups, or internal corporate policies. </a:t>
            </a:r>
          </a:p>
          <a:p>
            <a:pPr>
              <a:lnSpc>
                <a:spcPct val="250000"/>
              </a:lnSpc>
            </a:pPr>
            <a:r>
              <a:rPr lang="en-US" dirty="0"/>
              <a:t>Adhering to these compliance-related requirements is a challenge</a:t>
            </a:r>
          </a:p>
          <a:p>
            <a:pPr>
              <a:lnSpc>
                <a:spcPct val="250000"/>
              </a:lnSpc>
            </a:pPr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GRC and Enterprise Compliance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9423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542227"/>
            <a:ext cx="11572684" cy="5073507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en-US" dirty="0"/>
              <a:t>Adhering to these compliance-related requirements is a challenge because of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The frequent introduction of new regulations.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Vaguely written regulations that require interpretation.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No consensus on best practices used for compliance.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Multiple regulations often overlap.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Constantly changing regulations.</a:t>
            </a:r>
          </a:p>
          <a:p>
            <a:pPr>
              <a:lnSpc>
                <a:spcPct val="200000"/>
              </a:lnSpc>
            </a:pPr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GRC and Enterprise Compliance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59706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512731"/>
            <a:ext cx="11572684" cy="5073507"/>
          </a:xfrm>
        </p:spPr>
        <p:txBody>
          <a:bodyPr>
            <a:noAutofit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en-US" b="1" dirty="0">
                <a:solidFill>
                  <a:srgbClr val="0070C0"/>
                </a:solidFill>
              </a:rPr>
              <a:t>The Frequent Introduction Of New Regulations</a:t>
            </a:r>
          </a:p>
          <a:p>
            <a:pPr>
              <a:lnSpc>
                <a:spcPct val="200000"/>
              </a:lnSpc>
            </a:pPr>
            <a:r>
              <a:rPr lang="en-US" dirty="0"/>
              <a:t>Regulation is a fundamental tool for managing the risks present in society and the economy and can help to reduce the incidence of hazardous events and their severity.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Examples (New studies, Privacy issues, etc..) </a:t>
            </a:r>
          </a:p>
          <a:p>
            <a:pPr>
              <a:lnSpc>
                <a:spcPct val="200000"/>
              </a:lnSpc>
            </a:pPr>
            <a:r>
              <a:rPr lang="en-US" dirty="0"/>
              <a:t>Companies have a challenge to monitor these rules and determine which apply to them.</a:t>
            </a:r>
          </a:p>
          <a:p>
            <a:pPr lvl="1">
              <a:lnSpc>
                <a:spcPct val="200000"/>
              </a:lnSpc>
            </a:pPr>
            <a:endParaRPr lang="en-US" dirty="0"/>
          </a:p>
          <a:p>
            <a:pPr>
              <a:lnSpc>
                <a:spcPct val="200000"/>
              </a:lnSpc>
            </a:pPr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GRC and Enterprise Compliance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49446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542227"/>
            <a:ext cx="11572684" cy="5073507"/>
          </a:xfrm>
        </p:spPr>
        <p:txBody>
          <a:bodyPr>
            <a:noAutofit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en-US" b="1" dirty="0">
                <a:solidFill>
                  <a:srgbClr val="0070C0"/>
                </a:solidFill>
              </a:rPr>
              <a:t>Vaguely Written Regulations That Require Interpretation</a:t>
            </a:r>
          </a:p>
          <a:p>
            <a:pPr>
              <a:lnSpc>
                <a:spcPct val="200000"/>
              </a:lnSpc>
            </a:pPr>
            <a:r>
              <a:rPr lang="en-US" dirty="0"/>
              <a:t>Some regulations was printed on many thousands of pages, covering issues and rules that the legislators who passed the bill never even read, let alone understood. </a:t>
            </a:r>
          </a:p>
          <a:p>
            <a:pPr>
              <a:lnSpc>
                <a:spcPct val="200000"/>
              </a:lnSpc>
            </a:pPr>
            <a:r>
              <a:rPr lang="en-US" dirty="0"/>
              <a:t>Even today, we are still looking at these rules and interpreting what they mean.</a:t>
            </a:r>
          </a:p>
          <a:p>
            <a:pPr>
              <a:lnSpc>
                <a:spcPct val="200000"/>
              </a:lnSpc>
            </a:pPr>
            <a:r>
              <a:rPr lang="en-US" dirty="0"/>
              <a:t>Compliance with those types of rules can be difficult.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GRC and Enterprise Compliance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4397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719203"/>
            <a:ext cx="11572684" cy="474058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b="1" dirty="0">
                <a:solidFill>
                  <a:srgbClr val="0070C0"/>
                </a:solidFill>
              </a:rPr>
              <a:t>No Consensus On Best Practices Used For Compliance</a:t>
            </a:r>
          </a:p>
          <a:p>
            <a:r>
              <a:rPr lang="en-US" dirty="0"/>
              <a:t>Rules are filled with regulations stating such things as ‘‘All transactions must be supported by a receipt.’’ </a:t>
            </a:r>
          </a:p>
          <a:p>
            <a:r>
              <a:rPr lang="en-US" dirty="0"/>
              <a:t>Does such a rule require receipts for transactions less than $1.00, less than $25.00, or some other value? </a:t>
            </a:r>
          </a:p>
          <a:p>
            <a:r>
              <a:rPr lang="en-US" dirty="0"/>
              <a:t>There are often no guidelines here and everyone seems to have their own interpretations.</a:t>
            </a:r>
          </a:p>
          <a:p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GRC and Enterprise Compliance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7220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542227"/>
            <a:ext cx="11572684" cy="5073507"/>
          </a:xfrm>
        </p:spPr>
        <p:txBody>
          <a:bodyPr>
            <a:noAutofit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en-US" b="1" dirty="0">
                <a:solidFill>
                  <a:srgbClr val="0070C0"/>
                </a:solidFill>
              </a:rPr>
              <a:t>Multiple Regulations Often Overlap</a:t>
            </a:r>
          </a:p>
          <a:p>
            <a:pPr>
              <a:lnSpc>
                <a:spcPct val="200000"/>
              </a:lnSpc>
            </a:pPr>
            <a:r>
              <a:rPr lang="en-US" dirty="0"/>
              <a:t>Governmental units from different geographies may issue rules that cover similar areas but may have different requirements.</a:t>
            </a:r>
          </a:p>
          <a:p>
            <a:pPr>
              <a:lnSpc>
                <a:spcPct val="200000"/>
              </a:lnSpc>
            </a:pPr>
            <a:r>
              <a:rPr lang="en-US" dirty="0"/>
              <a:t>Compliance until matters are resolved can be a challenge.</a:t>
            </a:r>
          </a:p>
          <a:p>
            <a:pPr>
              <a:lnSpc>
                <a:spcPct val="200000"/>
              </a:lnSpc>
            </a:pPr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GRC and Enterprise Compliance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40602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542227"/>
            <a:ext cx="11572684" cy="5073507"/>
          </a:xfrm>
        </p:spPr>
        <p:txBody>
          <a:bodyPr>
            <a:noAutofit/>
          </a:bodyPr>
          <a:lstStyle/>
          <a:p>
            <a:pPr marL="0" indent="0" algn="ctr">
              <a:lnSpc>
                <a:spcPct val="200000"/>
              </a:lnSpc>
              <a:buNone/>
            </a:pPr>
            <a:r>
              <a:rPr lang="en-US" b="1" dirty="0">
                <a:solidFill>
                  <a:srgbClr val="0070C0"/>
                </a:solidFill>
              </a:rPr>
              <a:t>Constantly Changing Regulations</a:t>
            </a:r>
          </a:p>
          <a:p>
            <a:pPr>
              <a:lnSpc>
                <a:spcPct val="200000"/>
              </a:lnSpc>
            </a:pPr>
            <a:r>
              <a:rPr lang="en-US" dirty="0"/>
              <a:t>Regulatory agencies in particular are often constantly changing or reinterpreting their rules, making strict compliance a challenge.</a:t>
            </a:r>
          </a:p>
          <a:p>
            <a:pPr>
              <a:lnSpc>
                <a:spcPct val="200000"/>
              </a:lnSpc>
            </a:pPr>
            <a:r>
              <a:rPr lang="en-US" dirty="0"/>
              <a:t>Examples (Ex post evaluation of past approaches)</a:t>
            </a:r>
          </a:p>
          <a:p>
            <a:pPr>
              <a:lnSpc>
                <a:spcPct val="200000"/>
              </a:lnSpc>
            </a:pPr>
            <a:endParaRPr lang="en-US" dirty="0"/>
          </a:p>
          <a:p>
            <a:pPr>
              <a:lnSpc>
                <a:spcPct val="200000"/>
              </a:lnSpc>
            </a:pPr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GRC and Enterprise Compliance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35381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542227"/>
            <a:ext cx="11572684" cy="5073507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en-US" dirty="0"/>
              <a:t>Compliance becomes a continuous process, not a one-time project.</a:t>
            </a:r>
          </a:p>
          <a:p>
            <a:pPr>
              <a:lnSpc>
                <a:spcPct val="200000"/>
              </a:lnSpc>
            </a:pPr>
            <a:r>
              <a:rPr lang="en-US" dirty="0"/>
              <a:t>Continues to drive business agendas as organizations are being held accountable for meeting the myriad of mandates specific to their markets.</a:t>
            </a:r>
          </a:p>
          <a:p>
            <a:pPr>
              <a:lnSpc>
                <a:spcPct val="200000"/>
              </a:lnSpc>
            </a:pPr>
            <a:r>
              <a:rPr lang="en-US" dirty="0"/>
              <a:t>Enterprises might also be required to address cross-industry legislation.</a:t>
            </a:r>
          </a:p>
          <a:p>
            <a:pPr>
              <a:lnSpc>
                <a:spcPct val="200000"/>
              </a:lnSpc>
            </a:pPr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GRC and Enterprise Compliance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0115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542227"/>
            <a:ext cx="3185710" cy="5073507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en-US" dirty="0"/>
              <a:t>The scope of compliance also permeates other aspects of an enterprise.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4891" y="350279"/>
            <a:ext cx="9212334" cy="1054242"/>
          </a:xfrm>
        </p:spPr>
        <p:txBody>
          <a:bodyPr>
            <a:normAutofit fontScale="90000"/>
          </a:bodyPr>
          <a:lstStyle/>
          <a:p>
            <a:r>
              <a:rPr lang="en-US" dirty="0"/>
              <a:t>Scope of Compliance Architectures Considerations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39</a:t>
            </a:fld>
            <a:endParaRPr lang="en-US" dirty="0"/>
          </a:p>
        </p:txBody>
      </p:sp>
      <p:pic>
        <p:nvPicPr>
          <p:cNvPr id="4" name="Picture 3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B7DE0A46-3F8D-44BA-8618-4495764BB1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323" y="1292888"/>
            <a:ext cx="7688902" cy="549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9609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EF714A6-ACF0-4CCB-876C-F21D34328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016" y="1415845"/>
            <a:ext cx="7898590" cy="2013155"/>
          </a:xfrm>
        </p:spPr>
        <p:txBody>
          <a:bodyPr>
            <a:normAutofit/>
          </a:bodyPr>
          <a:lstStyle/>
          <a:p>
            <a:r>
              <a:rPr lang="en-US" dirty="0"/>
              <a:t>Importance of Effective GRC Practices and Principles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1C9D1E7-2761-4161-A96A-3978437939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4C81ADC-E262-48F1-802A-82F14C5157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5493" y="3523584"/>
            <a:ext cx="2857500" cy="282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2755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1389143-6668-4241-B736-FFF9FA521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868" y="1419368"/>
            <a:ext cx="11572684" cy="4901221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250000"/>
              </a:lnSpc>
            </a:pPr>
            <a:r>
              <a:rPr lang="en-US" sz="2800" dirty="0"/>
              <a:t>Corporate Governance has received increased attention because of high-profile scandals involving abuse of corporate power and, in some cases, alleged criminal activity by corporate officers. </a:t>
            </a:r>
          </a:p>
          <a:p>
            <a:pPr>
              <a:lnSpc>
                <a:spcPct val="250000"/>
              </a:lnSpc>
            </a:pPr>
            <a:r>
              <a:rPr lang="en-US" sz="2800" dirty="0"/>
              <a:t>An integral part of an effective corporate governance regime includes provisions for civil or criminal prosecution of individuals who conduct unethical or illegal acts in the name of the enterprise.</a:t>
            </a:r>
            <a:endParaRPr lang="en-US" sz="24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CAD1E13-3F57-4556-9ACC-284D6D5EB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Importance of Effective GRC Practices and Principles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96728-2343-4778-BB53-2DFA28746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675640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419367"/>
            <a:ext cx="11572684" cy="4730709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210000"/>
              </a:lnSpc>
            </a:pPr>
            <a:r>
              <a:rPr lang="en-US" sz="2800" dirty="0"/>
              <a:t>Risk management should create value and be an integral part of organizational processes. </a:t>
            </a:r>
          </a:p>
          <a:p>
            <a:pPr>
              <a:lnSpc>
                <a:spcPct val="210000"/>
              </a:lnSpc>
            </a:pPr>
            <a:r>
              <a:rPr lang="en-US" sz="2800" dirty="0"/>
              <a:t>It should be part of decision-making processes and be tailored in a systematic and structured manner to explicitly address the uncertainties an enterprise faces based on the best available information. </a:t>
            </a:r>
          </a:p>
          <a:p>
            <a:pPr>
              <a:lnSpc>
                <a:spcPct val="210000"/>
              </a:lnSpc>
            </a:pPr>
            <a:r>
              <a:rPr lang="en-US" sz="2800" dirty="0"/>
              <a:t>In addition, risk management processes should be dynamic, iterative, and responsive to change with the capabilities of continual improvements and enhancements.</a:t>
            </a:r>
            <a:endParaRPr lang="en-US" sz="240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0150" y="365126"/>
            <a:ext cx="9412192" cy="1054242"/>
          </a:xfrm>
        </p:spPr>
        <p:txBody>
          <a:bodyPr>
            <a:normAutofit fontScale="90000"/>
          </a:bodyPr>
          <a:lstStyle/>
          <a:p>
            <a:r>
              <a:rPr lang="en-US" dirty="0"/>
              <a:t>Importance of Effective GRC Practices and Principles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56925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542227"/>
            <a:ext cx="11572684" cy="5073507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en-US" dirty="0"/>
              <a:t>A consistent approach on the use of compliance driven capabilities and supporting technologies across an enterprise can provide these potential benefits:</a:t>
            </a:r>
          </a:p>
          <a:p>
            <a:pPr lvl="1">
              <a:lnSpc>
                <a:spcPct val="200000"/>
              </a:lnSpc>
            </a:pPr>
            <a:r>
              <a:rPr lang="en-US" dirty="0">
                <a:solidFill>
                  <a:schemeClr val="accent4">
                    <a:lumMod val="75000"/>
                  </a:schemeClr>
                </a:solidFill>
              </a:rPr>
              <a:t>Reduced total cost of ownership.</a:t>
            </a:r>
          </a:p>
          <a:p>
            <a:pPr lvl="1">
              <a:lnSpc>
                <a:spcPct val="200000"/>
              </a:lnSpc>
            </a:pPr>
            <a:r>
              <a:rPr lang="en-US" dirty="0">
                <a:solidFill>
                  <a:srgbClr val="00B050"/>
                </a:solidFill>
              </a:rPr>
              <a:t>Flexibility.</a:t>
            </a:r>
          </a:p>
          <a:p>
            <a:pPr lvl="1">
              <a:lnSpc>
                <a:spcPct val="200000"/>
              </a:lnSpc>
            </a:pPr>
            <a:r>
              <a:rPr lang="en-US" dirty="0">
                <a:solidFill>
                  <a:srgbClr val="C00000"/>
                </a:solidFill>
              </a:rPr>
              <a:t>Competitive advantage.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Importance of Effective GRC Practices and Principles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0654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3D0444-722B-4A35-AEBB-4A3FC7F089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658" y="1483235"/>
            <a:ext cx="11572684" cy="5073507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Reduced total cost of ownership.</a:t>
            </a:r>
          </a:p>
          <a:p>
            <a:pPr lvl="1"/>
            <a:r>
              <a:rPr lang="en-US" dirty="0"/>
              <a:t>For example, many regulations specify document retention requirements, which can be met by a single investment in a content and records management system.</a:t>
            </a:r>
          </a:p>
          <a:p>
            <a:r>
              <a:rPr lang="en-US" b="1" dirty="0">
                <a:solidFill>
                  <a:srgbClr val="00B050"/>
                </a:solidFill>
              </a:rPr>
              <a:t>Flexibility.</a:t>
            </a:r>
          </a:p>
          <a:p>
            <a:pPr lvl="1"/>
            <a:r>
              <a:rPr lang="en-US" dirty="0"/>
              <a:t>By centrally managing compliance initiatives via organization-wide compliance architecture, an enterprise can quickly adapt to these changes.</a:t>
            </a:r>
          </a:p>
          <a:p>
            <a:r>
              <a:rPr lang="en-US" b="1" dirty="0">
                <a:solidFill>
                  <a:srgbClr val="C00000"/>
                </a:solidFill>
              </a:rPr>
              <a:t>Competitive advantage.</a:t>
            </a:r>
          </a:p>
          <a:p>
            <a:pPr lvl="1"/>
            <a:r>
              <a:rPr lang="en-US" dirty="0"/>
              <a:t>better understand and control their business processes, which allows them to respond more quickly and accurately to external or internal pressures.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35F9AFC-1F43-4E9F-9811-04FAAB57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Importance of Effective GRC Practices and Principles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B640D1-BB3B-40D2-99F5-3998732E7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152928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02AB7CB-99BB-4A64-B867-8A91AD44F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888" y="1703237"/>
            <a:ext cx="7043900" cy="1534693"/>
          </a:xfrm>
        </p:spPr>
        <p:txBody>
          <a:bodyPr>
            <a:normAutofit/>
          </a:bodyPr>
          <a:lstStyle/>
          <a:p>
            <a:r>
              <a:rPr lang="en-US" sz="6600" dirty="0"/>
              <a:t>Summary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A8FBA3-A4E8-40B9-A083-BC470FB026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89126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41329F5-8EEB-4838-8CC3-1D90A7FCC7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18894D0-FD1D-41B5-8EC0-2D4BBC3B1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D31705D-74D9-4FD2-B4A1-DCE48D658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L3 - </a:t>
            </a:r>
            <a:fld id="{FDED41F8-FC0F-4085-8150-313B6CF05213}" type="slidenum">
              <a:rPr lang="en-US" smtClean="0"/>
              <a:pPr/>
              <a:t>46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D6A59BA-1188-4A97-8AC0-458EF848CA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204" y="760820"/>
            <a:ext cx="5884838" cy="566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8960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>
            <a:extLst>
              <a:ext uri="{FF2B5EF4-FFF2-40B4-BE49-F238E27FC236}">
                <a16:creationId xmlns:a16="http://schemas.microsoft.com/office/drawing/2014/main" id="{5847A4E0-F985-4FC9-8CC2-BDE3DCD9C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BD975FF-E514-4FB9-BDF6-0F55FB660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L2 - </a:t>
            </a:r>
            <a:fld id="{FDED41F8-FC0F-4085-8150-313B6CF05213}" type="slidenum">
              <a:rPr lang="en-US" smtClean="0"/>
              <a:pPr/>
              <a:t>47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D2F64A-B655-4367-8892-D6EC8AB05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026" y="349664"/>
            <a:ext cx="5474374" cy="3079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4AD3910-1E12-413C-8F5E-FDA5BA28B9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600" y="349665"/>
            <a:ext cx="5474374" cy="3079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A295667-4CCE-4AC9-B9AD-70410965AF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8813" y="3693224"/>
            <a:ext cx="5474374" cy="3079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6938207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EF2D79B7-899F-4AF6-84E8-C1C850592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D1E37B-1082-42CF-B292-2B18B071F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2016" y="3603008"/>
            <a:ext cx="8324454" cy="2770495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sz="2000" dirty="0"/>
              <a:t>COSO Enterprise Risk Management: Establishing Effective Governance, Risk, and Compliance Processes. </a:t>
            </a:r>
            <a:r>
              <a:rPr lang="en-US" sz="2000" i="1" dirty="0"/>
              <a:t>Robert R. Moeller</a:t>
            </a:r>
            <a:r>
              <a:rPr lang="en-US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415484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4383</TotalTime>
  <Words>2223</Words>
  <Application>Microsoft Office PowerPoint</Application>
  <PresentationFormat>Widescreen</PresentationFormat>
  <Paragraphs>224</Paragraphs>
  <Slides>48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3" baseType="lpstr">
      <vt:lpstr>Arial</vt:lpstr>
      <vt:lpstr>Calibri</vt:lpstr>
      <vt:lpstr>Calibri Light</vt:lpstr>
      <vt:lpstr>Tajawal Medium</vt:lpstr>
      <vt:lpstr>Office Theme</vt:lpstr>
      <vt:lpstr>PowerPoint Presentation</vt:lpstr>
      <vt:lpstr>Session Outline</vt:lpstr>
      <vt:lpstr>Introduction </vt:lpstr>
      <vt:lpstr>Introduction</vt:lpstr>
      <vt:lpstr>Introduction</vt:lpstr>
      <vt:lpstr>Introduction</vt:lpstr>
      <vt:lpstr>Introduction</vt:lpstr>
      <vt:lpstr>Road to Effective GRC Principles</vt:lpstr>
      <vt:lpstr>Road to Effective GRC Principles</vt:lpstr>
      <vt:lpstr>What is SOX Law?</vt:lpstr>
      <vt:lpstr>G for Governance.</vt:lpstr>
      <vt:lpstr>R for Risk</vt:lpstr>
      <vt:lpstr>C for Compliance</vt:lpstr>
      <vt:lpstr>GRC Concepts</vt:lpstr>
      <vt:lpstr>GRC Concepts</vt:lpstr>
      <vt:lpstr>GRC Concepts</vt:lpstr>
      <vt:lpstr>GRC Concepts</vt:lpstr>
      <vt:lpstr>Importance of GRC Governance</vt:lpstr>
      <vt:lpstr>Importance of GRC Governance</vt:lpstr>
      <vt:lpstr>Importance of GRC Governance</vt:lpstr>
      <vt:lpstr>Importance of GRC Governance</vt:lpstr>
      <vt:lpstr>Importance of GRC Governance</vt:lpstr>
      <vt:lpstr>PowerPoint Presentation</vt:lpstr>
      <vt:lpstr>Risk Management Component of GRC</vt:lpstr>
      <vt:lpstr>Risk Management Component of GRC</vt:lpstr>
      <vt:lpstr>Risk Management Component of GRC</vt:lpstr>
      <vt:lpstr>Risk Management Component of GRC</vt:lpstr>
      <vt:lpstr>Risk Management Component of GRC</vt:lpstr>
      <vt:lpstr>Risk Management Component of GRC</vt:lpstr>
      <vt:lpstr>GRC and Enterprise Compliance</vt:lpstr>
      <vt:lpstr>GRC and Enterprise Compliance</vt:lpstr>
      <vt:lpstr>GRC and Enterprise Compliance</vt:lpstr>
      <vt:lpstr>GRC and Enterprise Compliance</vt:lpstr>
      <vt:lpstr>GRC and Enterprise Compliance</vt:lpstr>
      <vt:lpstr>GRC and Enterprise Compliance</vt:lpstr>
      <vt:lpstr>GRC and Enterprise Compliance</vt:lpstr>
      <vt:lpstr>GRC and Enterprise Compliance</vt:lpstr>
      <vt:lpstr>GRC and Enterprise Compliance</vt:lpstr>
      <vt:lpstr>Scope of Compliance Architectures Considerations</vt:lpstr>
      <vt:lpstr>Importance of Effective GRC Practices and Principles</vt:lpstr>
      <vt:lpstr>Importance of Effective GRC Practices and Principles</vt:lpstr>
      <vt:lpstr>Importance of Effective GRC Practices and Principles</vt:lpstr>
      <vt:lpstr>Importance of Effective GRC Practices and Principles</vt:lpstr>
      <vt:lpstr>Importance of Effective GRC Practices and Principles</vt:lpstr>
      <vt:lpstr>Summary</vt:lpstr>
      <vt:lpstr>PowerPoint Presentation</vt:lpstr>
      <vt:lpstr>PowerPoint Presentation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Abdullah Jameel Yousuf Halawany</cp:lastModifiedBy>
  <cp:revision>40</cp:revision>
  <dcterms:created xsi:type="dcterms:W3CDTF">2021-08-03T13:03:26Z</dcterms:created>
  <dcterms:modified xsi:type="dcterms:W3CDTF">2021-08-29T17:09:14Z</dcterms:modified>
</cp:coreProperties>
</file>