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7"/>
  </p:notesMasterIdLst>
  <p:sldIdLst>
    <p:sldId id="480" r:id="rId2"/>
    <p:sldId id="482" r:id="rId3"/>
    <p:sldId id="483" r:id="rId4"/>
    <p:sldId id="610" r:id="rId5"/>
    <p:sldId id="485" r:id="rId6"/>
    <p:sldId id="609" r:id="rId7"/>
    <p:sldId id="486" r:id="rId8"/>
    <p:sldId id="611" r:id="rId9"/>
    <p:sldId id="489" r:id="rId10"/>
    <p:sldId id="488" r:id="rId11"/>
    <p:sldId id="612" r:id="rId12"/>
    <p:sldId id="613" r:id="rId13"/>
    <p:sldId id="491" r:id="rId14"/>
    <p:sldId id="614" r:id="rId15"/>
    <p:sldId id="615" r:id="rId16"/>
    <p:sldId id="616" r:id="rId17"/>
    <p:sldId id="617" r:id="rId18"/>
    <p:sldId id="490" r:id="rId19"/>
    <p:sldId id="618" r:id="rId20"/>
    <p:sldId id="619" r:id="rId21"/>
    <p:sldId id="620" r:id="rId22"/>
    <p:sldId id="621" r:id="rId23"/>
    <p:sldId id="492" r:id="rId24"/>
    <p:sldId id="622" r:id="rId25"/>
    <p:sldId id="623" r:id="rId26"/>
    <p:sldId id="493" r:id="rId27"/>
    <p:sldId id="624" r:id="rId28"/>
    <p:sldId id="625" r:id="rId29"/>
    <p:sldId id="626" r:id="rId30"/>
    <p:sldId id="627" r:id="rId31"/>
    <p:sldId id="495" r:id="rId32"/>
    <p:sldId id="628" r:id="rId33"/>
    <p:sldId id="630" r:id="rId34"/>
    <p:sldId id="629" r:id="rId35"/>
    <p:sldId id="631" r:id="rId36"/>
    <p:sldId id="632" r:id="rId37"/>
    <p:sldId id="633" r:id="rId38"/>
    <p:sldId id="496" r:id="rId39"/>
    <p:sldId id="634" r:id="rId40"/>
    <p:sldId id="635" r:id="rId41"/>
    <p:sldId id="636" r:id="rId42"/>
    <p:sldId id="638" r:id="rId43"/>
    <p:sldId id="637" r:id="rId44"/>
    <p:sldId id="639" r:id="rId45"/>
    <p:sldId id="640" r:id="rId46"/>
    <p:sldId id="641" r:id="rId47"/>
    <p:sldId id="642" r:id="rId48"/>
    <p:sldId id="643" r:id="rId49"/>
    <p:sldId id="644" r:id="rId50"/>
    <p:sldId id="497" r:id="rId51"/>
    <p:sldId id="645" r:id="rId52"/>
    <p:sldId id="646" r:id="rId53"/>
    <p:sldId id="647" r:id="rId54"/>
    <p:sldId id="648" r:id="rId55"/>
    <p:sldId id="498" r:id="rId56"/>
    <p:sldId id="649" r:id="rId57"/>
    <p:sldId id="650" r:id="rId58"/>
    <p:sldId id="651" r:id="rId59"/>
    <p:sldId id="652" r:id="rId60"/>
    <p:sldId id="499" r:id="rId61"/>
    <p:sldId id="653" r:id="rId62"/>
    <p:sldId id="654" r:id="rId63"/>
    <p:sldId id="655" r:id="rId64"/>
    <p:sldId id="656" r:id="rId65"/>
    <p:sldId id="657" r:id="rId66"/>
    <p:sldId id="659" r:id="rId67"/>
    <p:sldId id="658" r:id="rId68"/>
    <p:sldId id="660" r:id="rId69"/>
    <p:sldId id="661" r:id="rId70"/>
    <p:sldId id="663" r:id="rId71"/>
    <p:sldId id="662" r:id="rId72"/>
    <p:sldId id="664" r:id="rId73"/>
    <p:sldId id="665" r:id="rId74"/>
    <p:sldId id="666" r:id="rId75"/>
    <p:sldId id="349"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610"/>
            <p14:sldId id="485"/>
            <p14:sldId id="609"/>
            <p14:sldId id="486"/>
            <p14:sldId id="611"/>
            <p14:sldId id="489"/>
            <p14:sldId id="488"/>
            <p14:sldId id="612"/>
            <p14:sldId id="613"/>
            <p14:sldId id="491"/>
            <p14:sldId id="614"/>
            <p14:sldId id="615"/>
            <p14:sldId id="616"/>
            <p14:sldId id="617"/>
            <p14:sldId id="490"/>
            <p14:sldId id="618"/>
            <p14:sldId id="619"/>
            <p14:sldId id="620"/>
            <p14:sldId id="621"/>
            <p14:sldId id="492"/>
            <p14:sldId id="622"/>
            <p14:sldId id="623"/>
            <p14:sldId id="493"/>
            <p14:sldId id="624"/>
            <p14:sldId id="625"/>
            <p14:sldId id="626"/>
            <p14:sldId id="627"/>
            <p14:sldId id="495"/>
            <p14:sldId id="628"/>
            <p14:sldId id="630"/>
            <p14:sldId id="629"/>
            <p14:sldId id="631"/>
            <p14:sldId id="632"/>
            <p14:sldId id="633"/>
            <p14:sldId id="496"/>
            <p14:sldId id="634"/>
            <p14:sldId id="635"/>
            <p14:sldId id="636"/>
            <p14:sldId id="638"/>
            <p14:sldId id="637"/>
            <p14:sldId id="639"/>
            <p14:sldId id="640"/>
            <p14:sldId id="641"/>
            <p14:sldId id="642"/>
            <p14:sldId id="643"/>
            <p14:sldId id="644"/>
            <p14:sldId id="497"/>
            <p14:sldId id="645"/>
            <p14:sldId id="646"/>
            <p14:sldId id="647"/>
            <p14:sldId id="648"/>
            <p14:sldId id="498"/>
            <p14:sldId id="649"/>
            <p14:sldId id="650"/>
            <p14:sldId id="651"/>
            <p14:sldId id="652"/>
            <p14:sldId id="499"/>
            <p14:sldId id="653"/>
            <p14:sldId id="654"/>
            <p14:sldId id="655"/>
            <p14:sldId id="656"/>
            <p14:sldId id="657"/>
            <p14:sldId id="659"/>
            <p14:sldId id="658"/>
            <p14:sldId id="660"/>
            <p14:sldId id="661"/>
            <p14:sldId id="663"/>
            <p14:sldId id="662"/>
            <p14:sldId id="664"/>
            <p14:sldId id="665"/>
            <p14:sldId id="66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473729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408526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804845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4277993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75</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image" Target="../media/image26.png"/><Relationship Id="rId7"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5</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1015663"/>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ENT 636</a:t>
            </a:r>
          </a:p>
          <a:p>
            <a:r>
              <a:rPr lang="en-US" sz="2000" dirty="0">
                <a:solidFill>
                  <a:schemeClr val="bg1"/>
                </a:solidFill>
                <a:latin typeface="Times New Roman" panose="02020603050405020304" pitchFamily="18" charset="0"/>
                <a:cs typeface="Times New Roman" panose="02020603050405020304" pitchFamily="18" charset="0"/>
              </a:rPr>
              <a:t>Research Project</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156339" y="2130162"/>
            <a:ext cx="4400564"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Selecting samples</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Learning outcomes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141974"/>
            <a:ext cx="10541000" cy="4431983"/>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By the end of this chapter you should:</a:t>
            </a:r>
          </a:p>
          <a:p>
            <a:r>
              <a:rPr lang="en-US" sz="2400" dirty="0">
                <a:solidFill>
                  <a:srgbClr val="2D3956"/>
                </a:solidFill>
                <a:latin typeface="Times New Roman" panose="02020603050405020304" pitchFamily="18" charset="0"/>
                <a:cs typeface="Times New Roman" panose="02020603050405020304" pitchFamily="18" charset="0"/>
              </a:rPr>
              <a:t>• understand the need to select samples in entrepreneurship research;</a:t>
            </a:r>
          </a:p>
          <a:p>
            <a:r>
              <a:rPr lang="en-US" sz="2400" dirty="0">
                <a:solidFill>
                  <a:srgbClr val="2D3956"/>
                </a:solidFill>
                <a:latin typeface="Times New Roman" panose="02020603050405020304" pitchFamily="18" charset="0"/>
                <a:cs typeface="Times New Roman" panose="02020603050405020304" pitchFamily="18" charset="0"/>
              </a:rPr>
              <a:t>• be aware of a range of probability and non-probability sampling techniques and the possible need to combine techniques within a research project;</a:t>
            </a:r>
          </a:p>
          <a:p>
            <a:r>
              <a:rPr lang="en-US" sz="2400" dirty="0">
                <a:solidFill>
                  <a:srgbClr val="2D3956"/>
                </a:solidFill>
                <a:latin typeface="Times New Roman" panose="02020603050405020304" pitchFamily="18" charset="0"/>
                <a:cs typeface="Times New Roman" panose="02020603050405020304" pitchFamily="18" charset="0"/>
              </a:rPr>
              <a:t>• be able to choose appropriate sampling techniques for a variety of research scenarios and justify your choices;</a:t>
            </a:r>
          </a:p>
          <a:p>
            <a:r>
              <a:rPr lang="en-US" sz="2400" dirty="0">
                <a:solidFill>
                  <a:srgbClr val="2D3956"/>
                </a:solidFill>
                <a:latin typeface="Times New Roman" panose="02020603050405020304" pitchFamily="18" charset="0"/>
                <a:cs typeface="Times New Roman" panose="02020603050405020304" pitchFamily="18" charset="0"/>
              </a:rPr>
              <a:t>• be able to use a range of sampling techniques;</a:t>
            </a:r>
          </a:p>
          <a:p>
            <a:r>
              <a:rPr lang="en-US" sz="2400" dirty="0">
                <a:solidFill>
                  <a:srgbClr val="2D3956"/>
                </a:solidFill>
                <a:latin typeface="Times New Roman" panose="02020603050405020304" pitchFamily="18" charset="0"/>
                <a:cs typeface="Times New Roman" panose="02020603050405020304" pitchFamily="18" charset="0"/>
              </a:rPr>
              <a:t>• be able (where appropriate) to assess the representativeness of the sample selected;</a:t>
            </a:r>
          </a:p>
          <a:p>
            <a:r>
              <a:rPr lang="en-US" sz="2400" dirty="0">
                <a:solidFill>
                  <a:srgbClr val="2D3956"/>
                </a:solidFill>
                <a:latin typeface="Times New Roman" panose="02020603050405020304" pitchFamily="18" charset="0"/>
                <a:cs typeface="Times New Roman" panose="02020603050405020304" pitchFamily="18" charset="0"/>
              </a:rPr>
              <a:t>• be able to assess the extent to which it is reasonable to generalize from a sample;</a:t>
            </a:r>
          </a:p>
          <a:p>
            <a:r>
              <a:rPr lang="en-US" sz="2400" dirty="0">
                <a:solidFill>
                  <a:srgbClr val="2D3956"/>
                </a:solidFill>
                <a:latin typeface="Times New Roman" panose="02020603050405020304" pitchFamily="18" charset="0"/>
                <a:cs typeface="Times New Roman" panose="02020603050405020304" pitchFamily="18" charset="0"/>
              </a:rPr>
              <a:t>• be able to apply the knowledge, skills and understanding gained to your own research project.</a:t>
            </a:r>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9724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424482"/>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Whatever your research question(s) and objectives, you will need to consider whether you need to select one or more samples. Occasionally, it may be possible to collect and analyze data from every possible case or group member; this is termed a </a:t>
            </a:r>
            <a:r>
              <a:rPr lang="en-US" sz="2400" b="1" dirty="0">
                <a:solidFill>
                  <a:srgbClr val="2D3956"/>
                </a:solidFill>
                <a:latin typeface="Times New Roman" panose="02020603050405020304" pitchFamily="18" charset="0"/>
                <a:cs typeface="Times New Roman" panose="02020603050405020304" pitchFamily="18" charset="0"/>
              </a:rPr>
              <a:t>census</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for many research questions and objectives it will be impossible for you either to collect or to analyze all the potential data available to you, owing to restrictions of time, money and often access.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8237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579223"/>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means you will need to select data for a subgroup or </a:t>
            </a:r>
            <a:r>
              <a:rPr lang="en-US" sz="2400" b="1" dirty="0">
                <a:solidFill>
                  <a:srgbClr val="2D3956"/>
                </a:solidFill>
                <a:latin typeface="Times New Roman" panose="02020603050405020304" pitchFamily="18" charset="0"/>
                <a:cs typeface="Times New Roman" panose="02020603050405020304" pitchFamily="18" charset="0"/>
              </a:rPr>
              <a:t>sample</a:t>
            </a:r>
            <a:r>
              <a:rPr lang="en-US" sz="2400" dirty="0">
                <a:solidFill>
                  <a:srgbClr val="2D3956"/>
                </a:solidFill>
                <a:latin typeface="Times New Roman" panose="02020603050405020304" pitchFamily="18" charset="0"/>
                <a:cs typeface="Times New Roman" panose="02020603050405020304" pitchFamily="18" charset="0"/>
              </a:rPr>
              <a:t> of all possible cases.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Sampling techniques enable you to reduce the amount of data you need to collect by considering only data from a subgroup rather than all possible cases or </a:t>
            </a:r>
            <a:r>
              <a:rPr lang="en-US" sz="2400" b="1" dirty="0">
                <a:solidFill>
                  <a:srgbClr val="2D3956"/>
                </a:solidFill>
                <a:latin typeface="Times New Roman" panose="02020603050405020304" pitchFamily="18" charset="0"/>
                <a:cs typeface="Times New Roman" panose="02020603050405020304" pitchFamily="18" charset="0"/>
              </a:rPr>
              <a:t>elements</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Some research questions will require sample data that can allow you to generalize statistically about all the cases from which your sample has been selected.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0217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14050" y="2082014"/>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gain an understanding of how entrepreneurs manage their businesses, you may select a small sample of entrepreneurs. Consequently, whatever your research question, an understanding of techniques for selecting samples is likely to be very important.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full set of cases or elements from which a sample is taken is called the </a:t>
            </a:r>
            <a:r>
              <a:rPr lang="en-US" sz="2400" b="1" dirty="0">
                <a:solidFill>
                  <a:srgbClr val="2D3956"/>
                </a:solidFill>
                <a:latin typeface="Times New Roman" panose="02020603050405020304" pitchFamily="18" charset="0"/>
                <a:cs typeface="Times New Roman" panose="02020603050405020304" pitchFamily="18" charset="0"/>
              </a:rPr>
              <a:t>population</a:t>
            </a:r>
            <a:r>
              <a:rPr lang="en-US" sz="2400" dirty="0">
                <a:solidFill>
                  <a:srgbClr val="2D3956"/>
                </a:solidFill>
                <a:latin typeface="Times New Roman" panose="02020603050405020304" pitchFamily="18" charset="0"/>
                <a:cs typeface="Times New Roman" panose="02020603050405020304" pitchFamily="18" charset="0"/>
              </a:rPr>
              <a:t>. In sampling, the term ‘population’ is not used in its normal sense, as the full set of cases need not necessarily be people. For research to discover the level of service at Japanese restaurants throughout a country, the population from which you would select your sample would be all Japanese restaurants in that country.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1178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99060" y="2516726"/>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When selecting a sample to study, it should represent the population from which it is</a:t>
            </a:r>
          </a:p>
          <a:p>
            <a:r>
              <a:rPr lang="en-US" sz="2400" dirty="0">
                <a:solidFill>
                  <a:srgbClr val="2D3956"/>
                </a:solidFill>
                <a:latin typeface="Times New Roman" panose="02020603050405020304" pitchFamily="18" charset="0"/>
                <a:cs typeface="Times New Roman" panose="02020603050405020304" pitchFamily="18" charset="0"/>
              </a:rPr>
              <a:t>taken in a way that is meaningful and which we can justify in relation to answering our research question and meeting our objectives.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we are using our sample data to infer statistically something about a population, it is important that our sample is sufficiently large to allow such statistical inferences to be made with an acceptable margin of error.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323714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need to sample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263076"/>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some research questions it is possible to collect data from an entire population as it is of a manageable size. However, you should not assume that a census would necessarily provide more useful results than collecting data from a sample.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Sampling provides a valid alternative to a census when: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it would be impracticable for you to survey the entire population;</a:t>
            </a:r>
          </a:p>
          <a:p>
            <a:r>
              <a:rPr lang="en-US" sz="2400" dirty="0">
                <a:solidFill>
                  <a:srgbClr val="2D3956"/>
                </a:solidFill>
                <a:latin typeface="Times New Roman" panose="02020603050405020304" pitchFamily="18" charset="0"/>
                <a:cs typeface="Times New Roman" panose="02020603050405020304" pitchFamily="18" charset="0"/>
              </a:rPr>
              <a:t>• your budget constraints prevent you from surveying the entire population;</a:t>
            </a:r>
          </a:p>
          <a:p>
            <a:r>
              <a:rPr lang="en-US" sz="2400" dirty="0">
                <a:solidFill>
                  <a:srgbClr val="2D3956"/>
                </a:solidFill>
                <a:latin typeface="Times New Roman" panose="02020603050405020304" pitchFamily="18" charset="0"/>
                <a:cs typeface="Times New Roman" panose="02020603050405020304" pitchFamily="18" charset="0"/>
              </a:rPr>
              <a:t>• your time constraints prevent you from surveying the entire population.</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86429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importance of defining the research population clearly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263076"/>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sample selected should be related to the population that is highlighted in the research question and objectives. This sample, providing it is selected carefully, will allow conclusions to be drawn about the entire population.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such a population may be difficult to research as not all elements or cases may be known to the researcher or easy to access. Consequently, the researcher may redefine the population as something more manageable.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often a subset of the population and is called the </a:t>
            </a:r>
            <a:r>
              <a:rPr lang="en-US" sz="2400" b="1" dirty="0">
                <a:solidFill>
                  <a:srgbClr val="2D3956"/>
                </a:solidFill>
                <a:latin typeface="Times New Roman" panose="02020603050405020304" pitchFamily="18" charset="0"/>
                <a:cs typeface="Times New Roman" panose="02020603050405020304" pitchFamily="18" charset="0"/>
              </a:rPr>
              <a:t>target population </a:t>
            </a:r>
            <a:r>
              <a:rPr lang="en-US" sz="2400" dirty="0">
                <a:solidFill>
                  <a:srgbClr val="2D3956"/>
                </a:solidFill>
                <a:latin typeface="Times New Roman" panose="02020603050405020304" pitchFamily="18" charset="0"/>
                <a:cs typeface="Times New Roman" panose="02020603050405020304" pitchFamily="18" charset="0"/>
              </a:rPr>
              <a:t>and is the actual focus or target of the research inquiry.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0233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F2ABE6-B428-651E-2ACD-55DABA987740}"/>
              </a:ext>
            </a:extLst>
          </p:cNvPr>
          <p:cNvPicPr>
            <a:picLocks noChangeAspect="1"/>
          </p:cNvPicPr>
          <p:nvPr/>
        </p:nvPicPr>
        <p:blipFill>
          <a:blip r:embed="rId2"/>
          <a:stretch>
            <a:fillRect/>
          </a:stretch>
        </p:blipFill>
        <p:spPr>
          <a:xfrm>
            <a:off x="3067987" y="823531"/>
            <a:ext cx="6056025" cy="4917702"/>
          </a:xfrm>
          <a:prstGeom prst="rect">
            <a:avLst/>
          </a:prstGeom>
        </p:spPr>
      </p:pic>
    </p:spTree>
    <p:extLst>
      <p:ext uri="{BB962C8B-B14F-4D97-AF65-F5344CB8AC3E}">
        <p14:creationId xmlns:p14="http://schemas.microsoft.com/office/powerpoint/2010/main" val="2001628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An overview of sampling techniques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4062651"/>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Sampling techniques available to you can be divided into two types:</a:t>
            </a:r>
          </a:p>
          <a:p>
            <a:r>
              <a:rPr lang="en-US" sz="2400" dirty="0">
                <a:solidFill>
                  <a:srgbClr val="2D3956"/>
                </a:solidFill>
                <a:latin typeface="Times New Roman" panose="02020603050405020304" pitchFamily="18" charset="0"/>
                <a:cs typeface="Times New Roman" panose="02020603050405020304" pitchFamily="18" charset="0"/>
              </a:rPr>
              <a:t>• probability or representative sampling;</a:t>
            </a:r>
          </a:p>
          <a:p>
            <a:r>
              <a:rPr lang="en-US" sz="2400" dirty="0">
                <a:solidFill>
                  <a:srgbClr val="2D3956"/>
                </a:solidFill>
                <a:latin typeface="Times New Roman" panose="02020603050405020304" pitchFamily="18" charset="0"/>
                <a:cs typeface="Times New Roman" panose="02020603050405020304" pitchFamily="18" charset="0"/>
              </a:rPr>
              <a:t>• non-probability sampling.</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a:t>
            </a:r>
            <a:r>
              <a:rPr lang="en-US" sz="2400" b="1" dirty="0">
                <a:solidFill>
                  <a:srgbClr val="2D3956"/>
                </a:solidFill>
                <a:latin typeface="Times New Roman" panose="02020603050405020304" pitchFamily="18" charset="0"/>
                <a:cs typeface="Times New Roman" panose="02020603050405020304" pitchFamily="18" charset="0"/>
              </a:rPr>
              <a:t>probability samples </a:t>
            </a:r>
            <a:r>
              <a:rPr lang="en-US" sz="2400" dirty="0">
                <a:solidFill>
                  <a:srgbClr val="2D3956"/>
                </a:solidFill>
                <a:latin typeface="Times New Roman" panose="02020603050405020304" pitchFamily="18" charset="0"/>
                <a:cs typeface="Times New Roman" panose="02020603050405020304" pitchFamily="18" charset="0"/>
              </a:rPr>
              <a:t>the chance, or probability, of each case being selected from the target population is known and is usually equal for all cases. This means it is possible to answer research questions and to achieve objectives that require you to estimate statistically the characteristics of the target population from the sample. Consequently, probability sampling is often associated with survey and experiment research strategies.</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599876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An overview of sampling techniques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71968"/>
            <a:ext cx="10541000" cy="5170646"/>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a:t>
            </a:r>
            <a:r>
              <a:rPr lang="en-US" sz="2400" b="1" dirty="0">
                <a:solidFill>
                  <a:srgbClr val="2D3956"/>
                </a:solidFill>
                <a:latin typeface="Times New Roman" panose="02020603050405020304" pitchFamily="18" charset="0"/>
                <a:cs typeface="Times New Roman" panose="02020603050405020304" pitchFamily="18" charset="0"/>
              </a:rPr>
              <a:t>non-probability samples</a:t>
            </a:r>
            <a:r>
              <a:rPr lang="en-US" sz="2400" dirty="0">
                <a:solidFill>
                  <a:srgbClr val="2D3956"/>
                </a:solidFill>
                <a:latin typeface="Times New Roman" panose="02020603050405020304" pitchFamily="18" charset="0"/>
                <a:cs typeface="Times New Roman" panose="02020603050405020304" pitchFamily="18" charset="0"/>
              </a:rPr>
              <a:t>, the probability of each case being selected from the target population is not known and it is impossible to answer research questions or to address objectives that require you to make statistical inferences about the characteristics of the population.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Although each technique is discussed separately, for many research projects researchers will need to use a combination of sampling techniques, some projects involving both probability and non-probability sampling techniques. Sampling designs that have two or more successive stages using either probability, non-probability, or both types of sample selection techniques are known as </a:t>
            </a:r>
            <a:r>
              <a:rPr lang="en-US" sz="2400" b="1" dirty="0">
                <a:solidFill>
                  <a:srgbClr val="2D3956"/>
                </a:solidFill>
                <a:latin typeface="Times New Roman" panose="02020603050405020304" pitchFamily="18" charset="0"/>
                <a:cs typeface="Times New Roman" panose="02020603050405020304" pitchFamily="18" charset="0"/>
              </a:rPr>
              <a:t>multi-stage sampling</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52099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154DCD-0912-45AE-F966-76C107689BFF}"/>
              </a:ext>
            </a:extLst>
          </p:cNvPr>
          <p:cNvPicPr>
            <a:picLocks noChangeAspect="1"/>
          </p:cNvPicPr>
          <p:nvPr/>
        </p:nvPicPr>
        <p:blipFill>
          <a:blip r:embed="rId2"/>
          <a:stretch>
            <a:fillRect/>
          </a:stretch>
        </p:blipFill>
        <p:spPr>
          <a:xfrm>
            <a:off x="1678898" y="617604"/>
            <a:ext cx="8454453" cy="5381087"/>
          </a:xfrm>
          <a:prstGeom prst="rect">
            <a:avLst/>
          </a:prstGeom>
        </p:spPr>
      </p:pic>
    </p:spTree>
    <p:extLst>
      <p:ext uri="{BB962C8B-B14F-4D97-AF65-F5344CB8AC3E}">
        <p14:creationId xmlns:p14="http://schemas.microsoft.com/office/powerpoint/2010/main" val="2540136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Probability sampling</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Probability sampling (or </a:t>
            </a:r>
            <a:r>
              <a:rPr lang="en-US" sz="2400" b="1" dirty="0">
                <a:solidFill>
                  <a:srgbClr val="2D3956"/>
                </a:solidFill>
                <a:latin typeface="Times New Roman" panose="02020603050405020304" pitchFamily="18" charset="0"/>
                <a:cs typeface="Times New Roman" panose="02020603050405020304" pitchFamily="18" charset="0"/>
              </a:rPr>
              <a:t>representative sampling </a:t>
            </a:r>
            <a:r>
              <a:rPr lang="en-US" sz="2400" dirty="0">
                <a:solidFill>
                  <a:srgbClr val="2D3956"/>
                </a:solidFill>
                <a:latin typeface="Times New Roman" panose="02020603050405020304" pitchFamily="18" charset="0"/>
                <a:cs typeface="Times New Roman" panose="02020603050405020304" pitchFamily="18" charset="0"/>
              </a:rPr>
              <a:t>) is associated most commonly with survey research strategies where you need to make statistical inferences from your sample about a population to answer your research question(s) and to meet your objectives.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process of probability sampling can be divided into four stages:</a:t>
            </a:r>
          </a:p>
          <a:p>
            <a:r>
              <a:rPr lang="en-US" sz="2400" dirty="0">
                <a:solidFill>
                  <a:srgbClr val="2D3956"/>
                </a:solidFill>
                <a:latin typeface="Times New Roman" panose="02020603050405020304" pitchFamily="18" charset="0"/>
                <a:cs typeface="Times New Roman" panose="02020603050405020304" pitchFamily="18" charset="0"/>
              </a:rPr>
              <a:t>1 Identify a suitable sampling frame based on your research question(s) and objectives.</a:t>
            </a:r>
          </a:p>
          <a:p>
            <a:r>
              <a:rPr lang="en-US" sz="2400" dirty="0">
                <a:solidFill>
                  <a:srgbClr val="2D3956"/>
                </a:solidFill>
                <a:latin typeface="Times New Roman" panose="02020603050405020304" pitchFamily="18" charset="0"/>
                <a:cs typeface="Times New Roman" panose="02020603050405020304" pitchFamily="18" charset="0"/>
              </a:rPr>
              <a:t>2 Decide on a suitable sample size.</a:t>
            </a:r>
          </a:p>
          <a:p>
            <a:r>
              <a:rPr lang="en-US" sz="2400" dirty="0">
                <a:solidFill>
                  <a:srgbClr val="2D3956"/>
                </a:solidFill>
                <a:latin typeface="Times New Roman" panose="02020603050405020304" pitchFamily="18" charset="0"/>
                <a:cs typeface="Times New Roman" panose="02020603050405020304" pitchFamily="18" charset="0"/>
              </a:rPr>
              <a:t>3 Select the most appropriate sampling technique and select the sample.</a:t>
            </a:r>
          </a:p>
          <a:p>
            <a:r>
              <a:rPr lang="en-US" sz="2400" dirty="0">
                <a:solidFill>
                  <a:srgbClr val="2D3956"/>
                </a:solidFill>
                <a:latin typeface="Times New Roman" panose="02020603050405020304" pitchFamily="18" charset="0"/>
                <a:cs typeface="Times New Roman" panose="02020603050405020304" pitchFamily="18" charset="0"/>
              </a:rPr>
              <a:t>4 Check that the sample is representative of the target population.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58513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Identifying a suitable sampling frame and the</a:t>
            </a:r>
          </a:p>
          <a:p>
            <a:r>
              <a:rPr lang="en-US" sz="2800" b="1" dirty="0">
                <a:solidFill>
                  <a:schemeClr val="bg1"/>
                </a:solidFill>
                <a:latin typeface="Times New Roman" panose="02020603050405020304" pitchFamily="18" charset="0"/>
                <a:cs typeface="Times New Roman" panose="02020603050405020304" pitchFamily="18" charset="0"/>
              </a:rPr>
              <a:t>implications for generalizability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693319"/>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a:t>
            </a:r>
            <a:r>
              <a:rPr lang="en-US" sz="2400" b="1" dirty="0">
                <a:solidFill>
                  <a:srgbClr val="2D3956"/>
                </a:solidFill>
                <a:latin typeface="Times New Roman" panose="02020603050405020304" pitchFamily="18" charset="0"/>
                <a:cs typeface="Times New Roman" panose="02020603050405020304" pitchFamily="18" charset="0"/>
              </a:rPr>
              <a:t>sampling frame </a:t>
            </a:r>
            <a:r>
              <a:rPr lang="en-US" sz="2400" dirty="0">
                <a:solidFill>
                  <a:srgbClr val="2D3956"/>
                </a:solidFill>
                <a:latin typeface="Times New Roman" panose="02020603050405020304" pitchFamily="18" charset="0"/>
                <a:cs typeface="Times New Roman" panose="02020603050405020304" pitchFamily="18" charset="0"/>
              </a:rPr>
              <a:t>for any probability sample is a complete list of all the cases in the target population from which your sample will be drawn. Without a sampling frame, you will not be able to select a probability sample and so will have to consider using non-probability sampling.</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your research question is concerned with organizations in a particular sector, you may be thinking of creating a sampling frame from an existing databases of companies. You then select your sample from your list.</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863934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Identifying a suitable sampling frame and the</a:t>
            </a:r>
          </a:p>
          <a:p>
            <a:r>
              <a:rPr lang="en-US" sz="2800" b="1" dirty="0">
                <a:solidFill>
                  <a:schemeClr val="bg1"/>
                </a:solidFill>
                <a:latin typeface="Times New Roman" panose="02020603050405020304" pitchFamily="18" charset="0"/>
                <a:cs typeface="Times New Roman" panose="02020603050405020304" pitchFamily="18" charset="0"/>
              </a:rPr>
              <a:t>implications for generalizability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32398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Obtaining a sampling frame is therefore essential if you are going to use probability</a:t>
            </a:r>
          </a:p>
          <a:p>
            <a:r>
              <a:rPr lang="en-US" sz="2400" dirty="0">
                <a:solidFill>
                  <a:srgbClr val="2D3956"/>
                </a:solidFill>
                <a:latin typeface="Times New Roman" panose="02020603050405020304" pitchFamily="18" charset="0"/>
                <a:cs typeface="Times New Roman" panose="02020603050405020304" pitchFamily="18" charset="0"/>
              </a:rPr>
              <a:t>sampling. However, you need to be aware of the possible problems of using existing databases for your sampling frame. Because,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individual databases are often incomplete;</a:t>
            </a:r>
          </a:p>
          <a:p>
            <a:r>
              <a:rPr lang="en-US" sz="2400" dirty="0">
                <a:solidFill>
                  <a:srgbClr val="2D3956"/>
                </a:solidFill>
                <a:latin typeface="Times New Roman" panose="02020603050405020304" pitchFamily="18" charset="0"/>
                <a:cs typeface="Times New Roman" panose="02020603050405020304" pitchFamily="18" charset="0"/>
              </a:rPr>
              <a:t>• the information held about organizations in databases is sometimes inaccurate;</a:t>
            </a:r>
          </a:p>
          <a:p>
            <a:r>
              <a:rPr lang="en-US" sz="2400" dirty="0">
                <a:solidFill>
                  <a:srgbClr val="2D3956"/>
                </a:solidFill>
                <a:latin typeface="Times New Roman" panose="02020603050405020304" pitchFamily="18" charset="0"/>
                <a:cs typeface="Times New Roman" panose="02020603050405020304" pitchFamily="18" charset="0"/>
              </a:rPr>
              <a:t>• the information held in databases soon becomes out of date.</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64673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Identifying a suitable sampling frame and the</a:t>
            </a:r>
          </a:p>
          <a:p>
            <a:r>
              <a:rPr lang="en-US" sz="2800" b="1" dirty="0">
                <a:solidFill>
                  <a:schemeClr val="bg1"/>
                </a:solidFill>
                <a:latin typeface="Times New Roman" panose="02020603050405020304" pitchFamily="18" charset="0"/>
                <a:cs typeface="Times New Roman" panose="02020603050405020304" pitchFamily="18" charset="0"/>
              </a:rPr>
              <a:t>implications for generalizability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emphasizes the importance of ensuring your sampling frame is as complete, accurate and up to date as possible. An incomplete or inaccurate list means that some cases will have been excluded and so it will be impossible for every case in the target population to have a chance of selection.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this is the case you need to state it clearly. Where no suitable list exists, and you wish to use probability sampling, you will have to compile your own sampling frame (perhaps drawing upon existing lists). It is important to ensure that your sampling frame is valid</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1288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814994-02EB-BADD-78E8-9750BF70C4AC}"/>
              </a:ext>
            </a:extLst>
          </p:cNvPr>
          <p:cNvPicPr>
            <a:picLocks noChangeAspect="1"/>
          </p:cNvPicPr>
          <p:nvPr/>
        </p:nvPicPr>
        <p:blipFill>
          <a:blip r:embed="rId2"/>
          <a:stretch>
            <a:fillRect/>
          </a:stretch>
        </p:blipFill>
        <p:spPr>
          <a:xfrm>
            <a:off x="866715" y="1514008"/>
            <a:ext cx="10835321" cy="4002372"/>
          </a:xfrm>
          <a:prstGeom prst="rect">
            <a:avLst/>
          </a:prstGeom>
        </p:spPr>
      </p:pic>
    </p:spTree>
    <p:extLst>
      <p:ext uri="{BB962C8B-B14F-4D97-AF65-F5344CB8AC3E}">
        <p14:creationId xmlns:p14="http://schemas.microsoft.com/office/powerpoint/2010/main" val="1892837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Generalizations about target populations from data collected using any probability samples are based on statistical probability. The larger your sample’s size the lower the likely error in generalizing to the target population.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Probability sampling is therefore a compromise between the accuracy of your findings and the amount of time and money you invest in collecting, checking and analyzing the data.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57559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Your choice of sample size within this compromise is governed by: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the confidence you need to have in your data – that is, the level of certainty that</a:t>
            </a:r>
          </a:p>
          <a:p>
            <a:r>
              <a:rPr lang="en-US" sz="2400" dirty="0">
                <a:solidFill>
                  <a:srgbClr val="2D3956"/>
                </a:solidFill>
                <a:latin typeface="Times New Roman" panose="02020603050405020304" pitchFamily="18" charset="0"/>
                <a:cs typeface="Times New Roman" panose="02020603050405020304" pitchFamily="18" charset="0"/>
              </a:rPr>
              <a:t>the characteristics of the data collected will represent the characteristics of the target</a:t>
            </a:r>
          </a:p>
          <a:p>
            <a:r>
              <a:rPr lang="en-US" sz="2400" dirty="0">
                <a:solidFill>
                  <a:srgbClr val="2D3956"/>
                </a:solidFill>
                <a:latin typeface="Times New Roman" panose="02020603050405020304" pitchFamily="18" charset="0"/>
                <a:cs typeface="Times New Roman" panose="02020603050405020304" pitchFamily="18" charset="0"/>
              </a:rPr>
              <a:t>population;</a:t>
            </a:r>
          </a:p>
          <a:p>
            <a:r>
              <a:rPr lang="en-US" sz="2400" dirty="0">
                <a:solidFill>
                  <a:srgbClr val="2D3956"/>
                </a:solidFill>
                <a:latin typeface="Times New Roman" panose="02020603050405020304" pitchFamily="18" charset="0"/>
                <a:cs typeface="Times New Roman" panose="02020603050405020304" pitchFamily="18" charset="0"/>
              </a:rPr>
              <a:t>• the margin of error that you can tolerate – that is, the accuracy you require for any</a:t>
            </a:r>
          </a:p>
          <a:p>
            <a:r>
              <a:rPr lang="en-US" sz="2400" dirty="0">
                <a:solidFill>
                  <a:srgbClr val="2D3956"/>
                </a:solidFill>
                <a:latin typeface="Times New Roman" panose="02020603050405020304" pitchFamily="18" charset="0"/>
                <a:cs typeface="Times New Roman" panose="02020603050405020304" pitchFamily="18" charset="0"/>
              </a:rPr>
              <a:t>estimates made from your sample;</a:t>
            </a:r>
          </a:p>
          <a:p>
            <a:r>
              <a:rPr lang="en-US" sz="2400" dirty="0">
                <a:solidFill>
                  <a:srgbClr val="2D3956"/>
                </a:solidFill>
                <a:latin typeface="Times New Roman" panose="02020603050405020304" pitchFamily="18" charset="0"/>
                <a:cs typeface="Times New Roman" panose="02020603050405020304" pitchFamily="18" charset="0"/>
              </a:rPr>
              <a:t>• the types of analyses you are going to undertake – in particular, the number of categories into which you wish to subdivide your data, as many statistical techniques have a minimum threshold of data cases (e.g. chi square); and, to a lesser extent,</a:t>
            </a:r>
          </a:p>
          <a:p>
            <a:r>
              <a:rPr lang="en-US" sz="2400" dirty="0">
                <a:solidFill>
                  <a:srgbClr val="2D3956"/>
                </a:solidFill>
                <a:latin typeface="Times New Roman" panose="02020603050405020304" pitchFamily="18" charset="0"/>
                <a:cs typeface="Times New Roman" panose="02020603050405020304" pitchFamily="18" charset="0"/>
              </a:rPr>
              <a:t>• the size of the target population from which your sample is being drawn..</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76088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Given these competing influences, it is not surprising that the final sample size is</a:t>
            </a:r>
          </a:p>
          <a:p>
            <a:r>
              <a:rPr lang="en-US" sz="2400" dirty="0">
                <a:solidFill>
                  <a:srgbClr val="2D3956"/>
                </a:solidFill>
                <a:latin typeface="Times New Roman" panose="02020603050405020304" pitchFamily="18" charset="0"/>
                <a:cs typeface="Times New Roman" panose="02020603050405020304" pitchFamily="18" charset="0"/>
              </a:rPr>
              <a:t>almost always a matter of judgement as well as of calculation. However, if your sample is extremely large you may find that while relationships are statistically significant, the practical implications (effect size) of this difference are small.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many research questions and objectives, the specific statistical analyses you need to undertake will determine the threshold sample size for individual categories. In particular, an examination of virtually any statistics textbook will highlight that, in order to ensure spurious results do not occur, the data analyzed must be normally distributed. While the normal distribution is discussed later, its implications for sample size need to be considered here.</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4874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Statisticians have proved that the larger the absolute size of a sample, the closer its distribution will be to the normal distribution and thus the more robust it will be. This relationship, known as the </a:t>
            </a:r>
            <a:r>
              <a:rPr lang="en-US" sz="2400" b="1" dirty="0">
                <a:solidFill>
                  <a:srgbClr val="2D3956"/>
                </a:solidFill>
                <a:latin typeface="Times New Roman" panose="02020603050405020304" pitchFamily="18" charset="0"/>
                <a:cs typeface="Times New Roman" panose="02020603050405020304" pitchFamily="18" charset="0"/>
              </a:rPr>
              <a:t>central limit theorem</a:t>
            </a:r>
            <a:r>
              <a:rPr lang="en-US" sz="2400" dirty="0">
                <a:solidFill>
                  <a:srgbClr val="2D3956"/>
                </a:solidFill>
                <a:latin typeface="Times New Roman" panose="02020603050405020304" pitchFamily="18" charset="0"/>
                <a:cs typeface="Times New Roman" panose="02020603050405020304" pitchFamily="18" charset="0"/>
              </a:rPr>
              <a:t>, occurs even if the population from which the sample is drawn is not normally distributed.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Statisticians have also shown that a sample size of 30 or more will usually result in</a:t>
            </a:r>
          </a:p>
          <a:p>
            <a:r>
              <a:rPr lang="en-US" sz="2400" dirty="0">
                <a:solidFill>
                  <a:srgbClr val="2D3956"/>
                </a:solidFill>
                <a:latin typeface="Times New Roman" panose="02020603050405020304" pitchFamily="18" charset="0"/>
                <a:cs typeface="Times New Roman" panose="02020603050405020304" pitchFamily="18" charset="0"/>
              </a:rPr>
              <a:t>a sampling distribution for the mean that is very close to a normal distribution. For</a:t>
            </a:r>
          </a:p>
          <a:p>
            <a:r>
              <a:rPr lang="en-US" sz="2400" dirty="0">
                <a:solidFill>
                  <a:srgbClr val="2D3956"/>
                </a:solidFill>
                <a:latin typeface="Times New Roman" panose="02020603050405020304" pitchFamily="18" charset="0"/>
                <a:cs typeface="Times New Roman" panose="02020603050405020304" pitchFamily="18" charset="0"/>
              </a:rPr>
              <a:t>this reason, it is advised a minimum number of 30 for statistical analyses</a:t>
            </a:r>
          </a:p>
          <a:p>
            <a:r>
              <a:rPr lang="en-US" sz="2400" dirty="0">
                <a:solidFill>
                  <a:srgbClr val="2D3956"/>
                </a:solidFill>
                <a:latin typeface="Times New Roman" panose="02020603050405020304" pitchFamily="18" charset="0"/>
                <a:cs typeface="Times New Roman" panose="02020603050405020304" pitchFamily="18" charset="0"/>
              </a:rPr>
              <a:t>a rule of thumb for the smallest number of cases in each category within the overall sample.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001851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588244"/>
            <a:ext cx="10812720" cy="4837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5038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2104" y="1632501"/>
            <a:ext cx="1086489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It is likely that, if you are undertaking statistical analyses on your sample, you</a:t>
            </a:r>
          </a:p>
          <a:p>
            <a:r>
              <a:rPr lang="en-US" sz="2400" dirty="0">
                <a:solidFill>
                  <a:srgbClr val="2D3956"/>
                </a:solidFill>
                <a:latin typeface="Times New Roman" panose="02020603050405020304" pitchFamily="18" charset="0"/>
                <a:cs typeface="Times New Roman" panose="02020603050405020304" pitchFamily="18" charset="0"/>
              </a:rPr>
              <a:t>will be drawing conclusions from these analyses about the target population from</a:t>
            </a:r>
          </a:p>
          <a:p>
            <a:r>
              <a:rPr lang="en-US" sz="2400" dirty="0">
                <a:solidFill>
                  <a:srgbClr val="2D3956"/>
                </a:solidFill>
                <a:latin typeface="Times New Roman" panose="02020603050405020304" pitchFamily="18" charset="0"/>
                <a:cs typeface="Times New Roman" panose="02020603050405020304" pitchFamily="18" charset="0"/>
              </a:rPr>
              <a:t>which your sample was selected. This process of coming up with conclusions about</a:t>
            </a:r>
          </a:p>
          <a:p>
            <a:r>
              <a:rPr lang="en-US" sz="2400" dirty="0">
                <a:solidFill>
                  <a:srgbClr val="2D3956"/>
                </a:solidFill>
                <a:latin typeface="Times New Roman" panose="02020603050405020304" pitchFamily="18" charset="0"/>
                <a:cs typeface="Times New Roman" panose="02020603050405020304" pitchFamily="18" charset="0"/>
              </a:rPr>
              <a:t>a population on the basis of data describing the sample is called </a:t>
            </a:r>
            <a:r>
              <a:rPr lang="en-US" sz="2400" b="1" dirty="0">
                <a:solidFill>
                  <a:srgbClr val="2D3956"/>
                </a:solidFill>
                <a:latin typeface="Times New Roman" panose="02020603050405020304" pitchFamily="18" charset="0"/>
                <a:cs typeface="Times New Roman" panose="02020603050405020304" pitchFamily="18" charset="0"/>
              </a:rPr>
              <a:t>statistical inference</a:t>
            </a:r>
          </a:p>
          <a:p>
            <a:r>
              <a:rPr lang="en-US" sz="2400" dirty="0">
                <a:solidFill>
                  <a:srgbClr val="2D3956"/>
                </a:solidFill>
                <a:latin typeface="Times New Roman" panose="02020603050405020304" pitchFamily="18" charset="0"/>
                <a:cs typeface="Times New Roman" panose="02020603050405020304" pitchFamily="18" charset="0"/>
              </a:rPr>
              <a:t>and allows you to calculate how probable it is that your result, given your sample</a:t>
            </a:r>
          </a:p>
          <a:p>
            <a:r>
              <a:rPr lang="en-US" sz="2400" dirty="0">
                <a:solidFill>
                  <a:srgbClr val="2D3956"/>
                </a:solidFill>
                <a:latin typeface="Times New Roman" panose="02020603050405020304" pitchFamily="18" charset="0"/>
                <a:cs typeface="Times New Roman" panose="02020603050405020304" pitchFamily="18" charset="0"/>
              </a:rPr>
              <a:t>size, could have been obtained by chance. Such probabilities are usually calculated</a:t>
            </a:r>
          </a:p>
          <a:p>
            <a:r>
              <a:rPr lang="en-US" sz="2400" dirty="0">
                <a:solidFill>
                  <a:srgbClr val="2D3956"/>
                </a:solidFill>
                <a:latin typeface="Times New Roman" panose="02020603050405020304" pitchFamily="18" charset="0"/>
                <a:cs typeface="Times New Roman" panose="02020603050405020304" pitchFamily="18" charset="0"/>
              </a:rPr>
              <a:t>automatically by statistical analysis software.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it is worth remembering that, providing they are not biased, samples of larger absolute size are more likely to be representative of the target population from which they are drawn than smaller samples and, in particular, the mean (average) calculated for the sample is more likely to equal the mean for the target population. This is known as the </a:t>
            </a:r>
            <a:r>
              <a:rPr lang="en-US" sz="2400" b="1" dirty="0">
                <a:solidFill>
                  <a:srgbClr val="2D3956"/>
                </a:solidFill>
                <a:latin typeface="Times New Roman" panose="02020603050405020304" pitchFamily="18" charset="0"/>
                <a:cs typeface="Times New Roman" panose="02020603050405020304" pitchFamily="18" charset="0"/>
              </a:rPr>
              <a:t>law of large numbers.</a:t>
            </a:r>
            <a:endParaRPr lang="en-US"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903025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Researchers normally work to a 95 per cent level of certainty. This means that if your sample was selected 100 times, at least 95 of these samples would be certain to represent the characteristics of the target population. The confidence level states the precision of your estimates of the target population as the percentage that is within a certain range or margin of error.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table below provides a guide to the different minimum sample sizes required from different sizes of target population given a 95 per cent confidence level for different margins of error. It assumes that data are collected from all cases in</a:t>
            </a:r>
          </a:p>
          <a:p>
            <a:r>
              <a:rPr lang="en-US" sz="2400" dirty="0">
                <a:solidFill>
                  <a:srgbClr val="2D3956"/>
                </a:solidFill>
                <a:latin typeface="Times New Roman" panose="02020603050405020304" pitchFamily="18" charset="0"/>
                <a:cs typeface="Times New Roman" panose="02020603050405020304" pitchFamily="18" charset="0"/>
              </a:rPr>
              <a:t>the sample.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32160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306C2F-422B-E3F9-66E7-EA3A20DC509D}"/>
              </a:ext>
            </a:extLst>
          </p:cNvPr>
          <p:cNvPicPr>
            <a:picLocks noChangeAspect="1"/>
          </p:cNvPicPr>
          <p:nvPr/>
        </p:nvPicPr>
        <p:blipFill>
          <a:blip r:embed="rId2"/>
          <a:stretch>
            <a:fillRect/>
          </a:stretch>
        </p:blipFill>
        <p:spPr>
          <a:xfrm>
            <a:off x="1229307" y="959370"/>
            <a:ext cx="9378732" cy="4679272"/>
          </a:xfrm>
          <a:prstGeom prst="rect">
            <a:avLst/>
          </a:prstGeom>
        </p:spPr>
      </p:pic>
    </p:spTree>
    <p:extLst>
      <p:ext uri="{BB962C8B-B14F-4D97-AF65-F5344CB8AC3E}">
        <p14:creationId xmlns:p14="http://schemas.microsoft.com/office/powerpoint/2010/main" val="41962720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858346"/>
            <a:ext cx="10615534"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most entrepreneurship research, researchers are content to estimate the target population’s characteristics at 95 per cent certainty to within plus or minus 3 to 5 per cent of its true values. This means that if 45 per cent of your sample are in a particular category then you will be 95 per cent certain that your estimate for the target population, within the same category, will be 45 per cent plus or minus the margin of error – somewhere between 42 and 48 per cent for a 3 per cent margin of error.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you can see from table, the smaller the absolute size of the sample and, to a</a:t>
            </a:r>
          </a:p>
          <a:p>
            <a:r>
              <a:rPr lang="en-US" sz="2400" dirty="0">
                <a:solidFill>
                  <a:srgbClr val="2D3956"/>
                </a:solidFill>
                <a:latin typeface="Times New Roman" panose="02020603050405020304" pitchFamily="18" charset="0"/>
                <a:cs typeface="Times New Roman" panose="02020603050405020304" pitchFamily="18" charset="0"/>
              </a:rPr>
              <a:t>far lesser extent, the smaller the relative proportion of the target population sampled, the greater the margin of error. Within this, the impact of absolute sample size on the margin of error decreases for larger sample sizes.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0171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importance of a high response rate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668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most important aspect of a probability sample is that it represents the target population. A perfect representative sample is one that exactly represents the target population from which it is taken.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Researchers therefore need to obtain as high a response rate as possible to reduce the risk of non-response bias and ensure the sample is representative. This is not to say that a low response rate will necessarily result in your sample being biased, just that it is more likely!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05061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importance of a high response rate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02040" y="1993256"/>
            <a:ext cx="10668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reality, you are likely to have non-responses. Non-respondents are different from</a:t>
            </a:r>
          </a:p>
          <a:p>
            <a:r>
              <a:rPr lang="en-US" sz="2400" dirty="0">
                <a:solidFill>
                  <a:srgbClr val="2D3956"/>
                </a:solidFill>
                <a:latin typeface="Times New Roman" panose="02020603050405020304" pitchFamily="18" charset="0"/>
                <a:cs typeface="Times New Roman" panose="02020603050405020304" pitchFamily="18" charset="0"/>
              </a:rPr>
              <a:t>the rest of the target population because they are unable or unwilling to be involved in your research for whatever reason.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Consequently, your respondents will not be representative of the target population and the data you collect may be biased. Bias resulting from respondents differing in meaningful ways from non-respondents is known as </a:t>
            </a:r>
            <a:r>
              <a:rPr lang="en-US" sz="2400" b="1" dirty="0">
                <a:solidFill>
                  <a:srgbClr val="2D3956"/>
                </a:solidFill>
                <a:latin typeface="Times New Roman" panose="02020603050405020304" pitchFamily="18" charset="0"/>
                <a:cs typeface="Times New Roman" panose="02020603050405020304" pitchFamily="18" charset="0"/>
              </a:rPr>
              <a:t>nonresponse bias</a:t>
            </a:r>
            <a:r>
              <a:rPr lang="en-US" sz="2400" dirty="0">
                <a:solidFill>
                  <a:srgbClr val="2D3956"/>
                </a:solidFill>
                <a:latin typeface="Times New Roman" panose="02020603050405020304" pitchFamily="18" charset="0"/>
                <a:cs typeface="Times New Roman" panose="02020603050405020304" pitchFamily="18" charset="0"/>
              </a:rPr>
              <a:t>. In addition, each non-response will necessitate an extra respondent being found to reach the required sample size, increasing the cost of your data collection.</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30027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importance of a high response rate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668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most common reason for non-response is that your respondent refuses to answer</a:t>
            </a:r>
          </a:p>
          <a:p>
            <a:r>
              <a:rPr lang="en-US" sz="2400" dirty="0">
                <a:solidFill>
                  <a:srgbClr val="2D3956"/>
                </a:solidFill>
                <a:latin typeface="Times New Roman" panose="02020603050405020304" pitchFamily="18" charset="0"/>
                <a:cs typeface="Times New Roman" panose="02020603050405020304" pitchFamily="18" charset="0"/>
              </a:rPr>
              <a:t>all the questions or be involved in your research but does not give a reason. Such nonresponse can be minimized by paying careful attention to the methods used to collect your data.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Alternatively, some of your selected respondents may not meet your research requirements and so will be ineligible to respond. Non-location and non-contact create further problems; the fact that these respondents are unreachable means they will not be represented in the data you collect. As part of your research report, you will need to include your response rate. When you calculate this you should include all eligible respondents:</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385514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0FC38C-9290-293A-CB50-C9AA8115E914}"/>
              </a:ext>
            </a:extLst>
          </p:cNvPr>
          <p:cNvPicPr>
            <a:picLocks noChangeAspect="1"/>
          </p:cNvPicPr>
          <p:nvPr/>
        </p:nvPicPr>
        <p:blipFill>
          <a:blip r:embed="rId2"/>
          <a:stretch>
            <a:fillRect/>
          </a:stretch>
        </p:blipFill>
        <p:spPr>
          <a:xfrm>
            <a:off x="1499434" y="1422275"/>
            <a:ext cx="8753641" cy="840477"/>
          </a:xfrm>
          <a:prstGeom prst="rect">
            <a:avLst/>
          </a:prstGeom>
        </p:spPr>
      </p:pic>
      <p:pic>
        <p:nvPicPr>
          <p:cNvPr id="6" name="Picture 5">
            <a:extLst>
              <a:ext uri="{FF2B5EF4-FFF2-40B4-BE49-F238E27FC236}">
                <a16:creationId xmlns:a16="http://schemas.microsoft.com/office/drawing/2014/main" id="{F0D6DE66-4269-EF21-A7A5-AB7F7815BB7F}"/>
              </a:ext>
            </a:extLst>
          </p:cNvPr>
          <p:cNvPicPr>
            <a:picLocks noChangeAspect="1"/>
          </p:cNvPicPr>
          <p:nvPr/>
        </p:nvPicPr>
        <p:blipFill>
          <a:blip r:embed="rId3"/>
          <a:stretch>
            <a:fillRect/>
          </a:stretch>
        </p:blipFill>
        <p:spPr>
          <a:xfrm>
            <a:off x="222323" y="3429000"/>
            <a:ext cx="11747353" cy="1147297"/>
          </a:xfrm>
          <a:prstGeom prst="rect">
            <a:avLst/>
          </a:prstGeom>
        </p:spPr>
      </p:pic>
    </p:spTree>
    <p:extLst>
      <p:ext uri="{BB962C8B-B14F-4D97-AF65-F5344CB8AC3E}">
        <p14:creationId xmlns:p14="http://schemas.microsoft.com/office/powerpoint/2010/main" val="15113224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538978-6AF3-3653-716F-25010C9014BF}"/>
              </a:ext>
            </a:extLst>
          </p:cNvPr>
          <p:cNvPicPr>
            <a:picLocks noChangeAspect="1"/>
          </p:cNvPicPr>
          <p:nvPr/>
        </p:nvPicPr>
        <p:blipFill>
          <a:blip r:embed="rId2"/>
          <a:stretch>
            <a:fillRect/>
          </a:stretch>
        </p:blipFill>
        <p:spPr>
          <a:xfrm>
            <a:off x="952512" y="1034321"/>
            <a:ext cx="10380051" cy="4603582"/>
          </a:xfrm>
          <a:prstGeom prst="rect">
            <a:avLst/>
          </a:prstGeom>
        </p:spPr>
      </p:pic>
    </p:spTree>
    <p:extLst>
      <p:ext uri="{BB962C8B-B14F-4D97-AF65-F5344CB8AC3E}">
        <p14:creationId xmlns:p14="http://schemas.microsoft.com/office/powerpoint/2010/main" val="1994109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Estimating response rates and actual sample</a:t>
            </a:r>
          </a:p>
          <a:p>
            <a:r>
              <a:rPr lang="en-US" sz="2800" b="1" dirty="0">
                <a:solidFill>
                  <a:schemeClr val="bg1"/>
                </a:solidFill>
                <a:latin typeface="Times New Roman" panose="02020603050405020304" pitchFamily="18" charset="0"/>
                <a:cs typeface="Times New Roman" panose="02020603050405020304" pitchFamily="18" charset="0"/>
              </a:rPr>
              <a:t>size required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6502" y="2141974"/>
            <a:ext cx="10541000" cy="46166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actual sample size you require can be calculated using the following formula:</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4757D9A7-FC90-8D10-21C2-C78DAFFBFB19}"/>
              </a:ext>
            </a:extLst>
          </p:cNvPr>
          <p:cNvPicPr>
            <a:picLocks noChangeAspect="1"/>
          </p:cNvPicPr>
          <p:nvPr/>
        </p:nvPicPr>
        <p:blipFill>
          <a:blip r:embed="rId3"/>
          <a:stretch>
            <a:fillRect/>
          </a:stretch>
        </p:blipFill>
        <p:spPr>
          <a:xfrm>
            <a:off x="2187970" y="2886988"/>
            <a:ext cx="7840449" cy="2177903"/>
          </a:xfrm>
          <a:prstGeom prst="rect">
            <a:avLst/>
          </a:prstGeom>
        </p:spPr>
      </p:pic>
    </p:spTree>
    <p:extLst>
      <p:ext uri="{BB962C8B-B14F-4D97-AF65-F5344CB8AC3E}">
        <p14:creationId xmlns:p14="http://schemas.microsoft.com/office/powerpoint/2010/main" val="13184055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02A0CD-75FC-7014-6E6A-50BCDBC11B4B}"/>
              </a:ext>
            </a:extLst>
          </p:cNvPr>
          <p:cNvPicPr>
            <a:picLocks noChangeAspect="1"/>
          </p:cNvPicPr>
          <p:nvPr/>
        </p:nvPicPr>
        <p:blipFill>
          <a:blip r:embed="rId2"/>
          <a:stretch>
            <a:fillRect/>
          </a:stretch>
        </p:blipFill>
        <p:spPr>
          <a:xfrm>
            <a:off x="1168789" y="1049310"/>
            <a:ext cx="9983891" cy="4665767"/>
          </a:xfrm>
          <a:prstGeom prst="rect">
            <a:avLst/>
          </a:prstGeom>
        </p:spPr>
      </p:pic>
    </p:spTree>
    <p:extLst>
      <p:ext uri="{BB962C8B-B14F-4D97-AF65-F5344CB8AC3E}">
        <p14:creationId xmlns:p14="http://schemas.microsoft.com/office/powerpoint/2010/main" val="26730161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548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Estimating response rates and actual sample</a:t>
            </a:r>
          </a:p>
          <a:p>
            <a:r>
              <a:rPr lang="en-US" sz="2800" b="1" dirty="0">
                <a:solidFill>
                  <a:schemeClr val="bg1"/>
                </a:solidFill>
                <a:latin typeface="Times New Roman" panose="02020603050405020304" pitchFamily="18" charset="0"/>
                <a:cs typeface="Times New Roman" panose="02020603050405020304" pitchFamily="18" charset="0"/>
              </a:rPr>
              <a:t>size required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81572" y="2141974"/>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If you are collecting your sample data from a secondary source within an organization that has already granted you access, for example a database recording customer complaints, your response rate should be virtually 100 per cent. Your actual sample size will therefore be the same as your minimum sample size.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estimating the likely response rate from a sample to which you will be sending a questionnaire or interviewing is more difficult. One way of obtaining this estimate is to consider the response rates achieved for similar surveys that have already been undertaken and base your estimate on these.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310763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548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Estimating response rates and actual sample</a:t>
            </a:r>
          </a:p>
          <a:p>
            <a:r>
              <a:rPr lang="en-US" sz="2800" b="1" dirty="0">
                <a:solidFill>
                  <a:schemeClr val="bg1"/>
                </a:solidFill>
                <a:latin typeface="Times New Roman" panose="02020603050405020304" pitchFamily="18" charset="0"/>
                <a:cs typeface="Times New Roman" panose="02020603050405020304" pitchFamily="18" charset="0"/>
              </a:rPr>
              <a:t>size required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81572" y="2141974"/>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most academic studies involving individuals or organizations' representatives, response rates of approximately 50 per cent and 35 to 40 per cent respectively are reasonable.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beware: response rates can vary considerably when collecting primary data. Reviewing literature on response rates for questionnaires noted wide variation and no consensus as to what was acceptable. Noting response rates of between 1 per cent and 100 per cent in published Business and Management research</a:t>
            </a:r>
          </a:p>
          <a:p>
            <a:r>
              <a:rPr lang="en-US" sz="2400" dirty="0">
                <a:solidFill>
                  <a:srgbClr val="2D3956"/>
                </a:solidFill>
                <a:latin typeface="Times New Roman" panose="02020603050405020304" pitchFamily="18" charset="0"/>
                <a:cs typeface="Times New Roman" panose="02020603050405020304" pitchFamily="18" charset="0"/>
              </a:rPr>
              <a:t>they offer general guidelines dependent upon discipline suggesting mean response rates of 35 per cent for International Business and Marketing, while Human Resource Management and General Management typically achieve 50 per cent.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53055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2023285"/>
            <a:ext cx="10812720" cy="4548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Selecting the most appropriate sampling technique</a:t>
            </a:r>
          </a:p>
          <a:p>
            <a:r>
              <a:rPr lang="en-US" sz="2800" b="1" dirty="0">
                <a:solidFill>
                  <a:schemeClr val="bg1"/>
                </a:solidFill>
                <a:latin typeface="Times New Roman" panose="02020603050405020304" pitchFamily="18" charset="0"/>
                <a:cs typeface="Times New Roman" panose="02020603050405020304" pitchFamily="18" charset="0"/>
              </a:rPr>
              <a:t>and the sample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35797"/>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Having chosen a suitable sampling frame and establishing the actual sample size required, you need to select the most appropriate sampling technique to obtain a representative sample. Four main techniques can be used when selecting a probability sample (See the figure below):</a:t>
            </a:r>
          </a:p>
          <a:p>
            <a:r>
              <a:rPr lang="en-US" sz="2400" dirty="0">
                <a:solidFill>
                  <a:srgbClr val="2D3956"/>
                </a:solidFill>
                <a:latin typeface="Times New Roman" panose="02020603050405020304" pitchFamily="18" charset="0"/>
                <a:cs typeface="Times New Roman" panose="02020603050405020304" pitchFamily="18" charset="0"/>
              </a:rPr>
              <a:t>• simple random;</a:t>
            </a:r>
          </a:p>
          <a:p>
            <a:r>
              <a:rPr lang="en-US" sz="2400" dirty="0">
                <a:solidFill>
                  <a:srgbClr val="2D3956"/>
                </a:solidFill>
                <a:latin typeface="Times New Roman" panose="02020603050405020304" pitchFamily="18" charset="0"/>
                <a:cs typeface="Times New Roman" panose="02020603050405020304" pitchFamily="18" charset="0"/>
              </a:rPr>
              <a:t>• systematic random;</a:t>
            </a:r>
          </a:p>
          <a:p>
            <a:r>
              <a:rPr lang="en-US" sz="2400" dirty="0">
                <a:solidFill>
                  <a:srgbClr val="2D3956"/>
                </a:solidFill>
                <a:latin typeface="Times New Roman" panose="02020603050405020304" pitchFamily="18" charset="0"/>
                <a:cs typeface="Times New Roman" panose="02020603050405020304" pitchFamily="18" charset="0"/>
              </a:rPr>
              <a:t>• stratified random;</a:t>
            </a:r>
          </a:p>
          <a:p>
            <a:r>
              <a:rPr lang="en-US" sz="2400" dirty="0">
                <a:solidFill>
                  <a:srgbClr val="2D3956"/>
                </a:solidFill>
                <a:latin typeface="Times New Roman" panose="02020603050405020304" pitchFamily="18" charset="0"/>
                <a:cs typeface="Times New Roman" panose="02020603050405020304" pitchFamily="18" charset="0"/>
              </a:rPr>
              <a:t>• cluster.</a:t>
            </a:r>
          </a:p>
          <a:p>
            <a:r>
              <a:rPr lang="en-US" sz="2400" dirty="0">
                <a:solidFill>
                  <a:srgbClr val="2D3956"/>
                </a:solidFill>
                <a:latin typeface="Times New Roman" panose="02020603050405020304" pitchFamily="18" charset="0"/>
                <a:cs typeface="Times New Roman" panose="02020603050405020304" pitchFamily="18" charset="0"/>
              </a:rPr>
              <a:t>Your choice of probability sampling technique depends on your research question(s)</a:t>
            </a:r>
          </a:p>
          <a:p>
            <a:r>
              <a:rPr lang="en-US" sz="2400" dirty="0">
                <a:solidFill>
                  <a:srgbClr val="2D3956"/>
                </a:solidFill>
                <a:latin typeface="Times New Roman" panose="02020603050405020304" pitchFamily="18" charset="0"/>
                <a:cs typeface="Times New Roman" panose="02020603050405020304" pitchFamily="18" charset="0"/>
              </a:rPr>
              <a:t>and your objectives. Subsequently, your need for face-to-face contact with respondents, and the geographical area over which the population is spread, further influence your choice of probability sampling technique.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888449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4AD99C3-E7AC-1421-A2BC-317557E7AE0F}"/>
              </a:ext>
            </a:extLst>
          </p:cNvPr>
          <p:cNvPicPr>
            <a:picLocks noChangeAspect="1"/>
          </p:cNvPicPr>
          <p:nvPr/>
        </p:nvPicPr>
        <p:blipFill>
          <a:blip r:embed="rId2"/>
          <a:stretch>
            <a:fillRect/>
          </a:stretch>
        </p:blipFill>
        <p:spPr>
          <a:xfrm>
            <a:off x="1783830" y="107559"/>
            <a:ext cx="8159339" cy="6653003"/>
          </a:xfrm>
          <a:prstGeom prst="rect">
            <a:avLst/>
          </a:prstGeom>
        </p:spPr>
      </p:pic>
    </p:spTree>
    <p:extLst>
      <p:ext uri="{BB962C8B-B14F-4D97-AF65-F5344CB8AC3E}">
        <p14:creationId xmlns:p14="http://schemas.microsoft.com/office/powerpoint/2010/main" val="1061138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FBAF94-6BC8-6E1C-9EC9-406935E62A98}"/>
              </a:ext>
            </a:extLst>
          </p:cNvPr>
          <p:cNvPicPr>
            <a:picLocks noChangeAspect="1"/>
          </p:cNvPicPr>
          <p:nvPr/>
        </p:nvPicPr>
        <p:blipFill>
          <a:blip r:embed="rId2"/>
          <a:stretch>
            <a:fillRect/>
          </a:stretch>
        </p:blipFill>
        <p:spPr>
          <a:xfrm>
            <a:off x="1083668" y="1214203"/>
            <a:ext cx="9668656" cy="4676932"/>
          </a:xfrm>
          <a:prstGeom prst="rect">
            <a:avLst/>
          </a:prstGeom>
        </p:spPr>
      </p:pic>
    </p:spTree>
    <p:extLst>
      <p:ext uri="{BB962C8B-B14F-4D97-AF65-F5344CB8AC3E}">
        <p14:creationId xmlns:p14="http://schemas.microsoft.com/office/powerpoint/2010/main" val="30834677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Simple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741544"/>
            <a:ext cx="10957440" cy="4524315"/>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Simple random sampling </a:t>
            </a:r>
            <a:r>
              <a:rPr lang="en-US" sz="2400" dirty="0">
                <a:solidFill>
                  <a:srgbClr val="2D3956"/>
                </a:solidFill>
                <a:latin typeface="Times New Roman" panose="02020603050405020304" pitchFamily="18" charset="0"/>
                <a:cs typeface="Times New Roman" panose="02020603050405020304" pitchFamily="18" charset="0"/>
              </a:rPr>
              <a:t>(sometimes called just random sampling ) involves you selecting the sample at random from the sampling frame using a spreadsheet’s random number generator function or random number tables. To do this you:</a:t>
            </a:r>
          </a:p>
          <a:p>
            <a:r>
              <a:rPr lang="en-US" sz="2400" dirty="0">
                <a:solidFill>
                  <a:srgbClr val="2D3956"/>
                </a:solidFill>
                <a:latin typeface="Times New Roman" panose="02020603050405020304" pitchFamily="18" charset="0"/>
                <a:cs typeface="Times New Roman" panose="02020603050405020304" pitchFamily="18" charset="0"/>
              </a:rPr>
              <a:t>1 Number each of the cases in your sampling frame with a unique number. The first</a:t>
            </a:r>
          </a:p>
          <a:p>
            <a:r>
              <a:rPr lang="en-US" sz="2400" dirty="0">
                <a:solidFill>
                  <a:srgbClr val="2D3956"/>
                </a:solidFill>
                <a:latin typeface="Times New Roman" panose="02020603050405020304" pitchFamily="18" charset="0"/>
                <a:cs typeface="Times New Roman" panose="02020603050405020304" pitchFamily="18" charset="0"/>
              </a:rPr>
              <a:t>case is numbered 1, the second 2 and so on.</a:t>
            </a:r>
          </a:p>
          <a:p>
            <a:r>
              <a:rPr lang="en-US" sz="2400" dirty="0">
                <a:solidFill>
                  <a:srgbClr val="2D3956"/>
                </a:solidFill>
                <a:latin typeface="Times New Roman" panose="02020603050405020304" pitchFamily="18" charset="0"/>
                <a:cs typeface="Times New Roman" panose="02020603050405020304" pitchFamily="18" charset="0"/>
              </a:rPr>
              <a:t>2 Select cases using random numbers such as those generated by a spreadsheet until your actual sample size is reached.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Starting with your first random number, you use this and subsequent random numbers</a:t>
            </a:r>
          </a:p>
          <a:p>
            <a:r>
              <a:rPr lang="en-US" sz="2400" dirty="0">
                <a:solidFill>
                  <a:srgbClr val="2D3956"/>
                </a:solidFill>
                <a:latin typeface="Times New Roman" panose="02020603050405020304" pitchFamily="18" charset="0"/>
                <a:cs typeface="Times New Roman" panose="02020603050405020304" pitchFamily="18" charset="0"/>
              </a:rPr>
              <a:t>in the order they were generated to select the cases (elements) until your sample size is reached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50174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Systematic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741544"/>
            <a:ext cx="10957440" cy="4062651"/>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Systematic random sampling </a:t>
            </a:r>
            <a:r>
              <a:rPr lang="en-US" sz="2400" dirty="0">
                <a:solidFill>
                  <a:srgbClr val="2D3956"/>
                </a:solidFill>
                <a:latin typeface="Times New Roman" panose="02020603050405020304" pitchFamily="18" charset="0"/>
                <a:cs typeface="Times New Roman" panose="02020603050405020304" pitchFamily="18" charset="0"/>
              </a:rPr>
              <a:t>(often called just systematic sampling) involves you selecting the sample at regular intervals from the sampling frame. To do this you:</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Number each of the cases in your sampling frame with a unique number. The first</a:t>
            </a:r>
          </a:p>
          <a:p>
            <a:r>
              <a:rPr lang="en-US" sz="2400" dirty="0">
                <a:solidFill>
                  <a:srgbClr val="2D3956"/>
                </a:solidFill>
                <a:latin typeface="Times New Roman" panose="02020603050405020304" pitchFamily="18" charset="0"/>
                <a:cs typeface="Times New Roman" panose="02020603050405020304" pitchFamily="18" charset="0"/>
              </a:rPr>
              <a:t>case is numbered 1, the second 2 and so on.</a:t>
            </a:r>
          </a:p>
          <a:p>
            <a:r>
              <a:rPr lang="en-US" sz="2400" dirty="0">
                <a:solidFill>
                  <a:srgbClr val="2D3956"/>
                </a:solidFill>
                <a:latin typeface="Times New Roman" panose="02020603050405020304" pitchFamily="18" charset="0"/>
                <a:cs typeface="Times New Roman" panose="02020603050405020304" pitchFamily="18" charset="0"/>
              </a:rPr>
              <a:t>2 Select the first case using a random number.</a:t>
            </a:r>
          </a:p>
          <a:p>
            <a:r>
              <a:rPr lang="en-US" sz="2400" dirty="0">
                <a:solidFill>
                  <a:srgbClr val="2D3956"/>
                </a:solidFill>
                <a:latin typeface="Times New Roman" panose="02020603050405020304" pitchFamily="18" charset="0"/>
                <a:cs typeface="Times New Roman" panose="02020603050405020304" pitchFamily="18" charset="0"/>
              </a:rPr>
              <a:t>3 Calculate the sampling fraction.</a:t>
            </a:r>
          </a:p>
          <a:p>
            <a:r>
              <a:rPr lang="en-US" sz="2400" dirty="0">
                <a:solidFill>
                  <a:srgbClr val="2D3956"/>
                </a:solidFill>
                <a:latin typeface="Times New Roman" panose="02020603050405020304" pitchFamily="18" charset="0"/>
                <a:cs typeface="Times New Roman" panose="02020603050405020304" pitchFamily="18" charset="0"/>
              </a:rPr>
              <a:t>4 Select subsequent cases systematically using the sampling fraction to determine the</a:t>
            </a:r>
          </a:p>
          <a:p>
            <a:r>
              <a:rPr lang="en-US" sz="2400" dirty="0">
                <a:solidFill>
                  <a:srgbClr val="2D3956"/>
                </a:solidFill>
                <a:latin typeface="Times New Roman" panose="02020603050405020304" pitchFamily="18" charset="0"/>
                <a:cs typeface="Times New Roman" panose="02020603050405020304" pitchFamily="18" charset="0"/>
              </a:rPr>
              <a:t>frequency of selection.</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499495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Systematic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741544"/>
            <a:ext cx="10957440" cy="4524315"/>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calculate the sampling fraction – that is, the proportion of the target population</a:t>
            </a:r>
          </a:p>
          <a:p>
            <a:r>
              <a:rPr lang="en-US" sz="2400" dirty="0">
                <a:solidFill>
                  <a:srgbClr val="2D3956"/>
                </a:solidFill>
                <a:latin typeface="Times New Roman" panose="02020603050405020304" pitchFamily="18" charset="0"/>
                <a:cs typeface="Times New Roman" panose="02020603050405020304" pitchFamily="18" charset="0"/>
              </a:rPr>
              <a:t>that you need to select – you use the formula:</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your sampling fraction is 1/3 you need to select one in every three cases – that is,</a:t>
            </a:r>
          </a:p>
          <a:p>
            <a:r>
              <a:rPr lang="en-US" sz="2400" dirty="0">
                <a:solidFill>
                  <a:srgbClr val="2D3956"/>
                </a:solidFill>
                <a:latin typeface="Times New Roman" panose="02020603050405020304" pitchFamily="18" charset="0"/>
                <a:cs typeface="Times New Roman" panose="02020603050405020304" pitchFamily="18" charset="0"/>
              </a:rPr>
              <a:t>every third case from the sampling frame. Unfortunately, your calculation will usually</a:t>
            </a:r>
          </a:p>
          <a:p>
            <a:r>
              <a:rPr lang="en-US" sz="2400" dirty="0">
                <a:solidFill>
                  <a:srgbClr val="2D3956"/>
                </a:solidFill>
                <a:latin typeface="Times New Roman" panose="02020603050405020304" pitchFamily="18" charset="0"/>
                <a:cs typeface="Times New Roman" panose="02020603050405020304" pitchFamily="18" charset="0"/>
              </a:rPr>
              <a:t>result in a more complicated fraction. In these instances it is normally acceptable to round your population down to the nearest 10 (or 100) and to increase your minimum sample size until a simpler sampling fraction can be calculated.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026047A8-69D3-79E8-E8E3-6DD84CEEA711}"/>
              </a:ext>
            </a:extLst>
          </p:cNvPr>
          <p:cNvPicPr>
            <a:picLocks noChangeAspect="1"/>
          </p:cNvPicPr>
          <p:nvPr/>
        </p:nvPicPr>
        <p:blipFill>
          <a:blip r:embed="rId3"/>
          <a:stretch>
            <a:fillRect/>
          </a:stretch>
        </p:blipFill>
        <p:spPr>
          <a:xfrm>
            <a:off x="3237948" y="2953062"/>
            <a:ext cx="5036622" cy="1259174"/>
          </a:xfrm>
          <a:prstGeom prst="rect">
            <a:avLst/>
          </a:prstGeom>
        </p:spPr>
      </p:pic>
    </p:spTree>
    <p:extLst>
      <p:ext uri="{BB962C8B-B14F-4D97-AF65-F5344CB8AC3E}">
        <p14:creationId xmlns:p14="http://schemas.microsoft.com/office/powerpoint/2010/main" val="1244175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2B2071-3DE2-0EA4-60A4-7E2FC3AE21CF}"/>
              </a:ext>
            </a:extLst>
          </p:cNvPr>
          <p:cNvPicPr>
            <a:picLocks noChangeAspect="1"/>
          </p:cNvPicPr>
          <p:nvPr/>
        </p:nvPicPr>
        <p:blipFill>
          <a:blip r:embed="rId2"/>
          <a:stretch>
            <a:fillRect/>
          </a:stretch>
        </p:blipFill>
        <p:spPr>
          <a:xfrm>
            <a:off x="2023672" y="988922"/>
            <a:ext cx="8094689" cy="4850215"/>
          </a:xfrm>
          <a:prstGeom prst="rect">
            <a:avLst/>
          </a:prstGeom>
        </p:spPr>
      </p:pic>
    </p:spTree>
    <p:extLst>
      <p:ext uri="{BB962C8B-B14F-4D97-AF65-F5344CB8AC3E}">
        <p14:creationId xmlns:p14="http://schemas.microsoft.com/office/powerpoint/2010/main" val="93523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Stratified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741544"/>
            <a:ext cx="10957440" cy="4154984"/>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Stratified random sampling</a:t>
            </a:r>
          </a:p>
          <a:p>
            <a:r>
              <a:rPr lang="en-US" sz="2400" dirty="0">
                <a:solidFill>
                  <a:srgbClr val="2D3956"/>
                </a:solidFill>
                <a:latin typeface="Times New Roman" panose="02020603050405020304" pitchFamily="18" charset="0"/>
                <a:cs typeface="Times New Roman" panose="02020603050405020304" pitchFamily="18" charset="0"/>
              </a:rPr>
              <a:t>Stratified random sampling is a modification of random sampling in which you divide</a:t>
            </a:r>
          </a:p>
          <a:p>
            <a:r>
              <a:rPr lang="en-US" sz="2400" dirty="0">
                <a:solidFill>
                  <a:srgbClr val="2D3956"/>
                </a:solidFill>
                <a:latin typeface="Times New Roman" panose="02020603050405020304" pitchFamily="18" charset="0"/>
                <a:cs typeface="Times New Roman" panose="02020603050405020304" pitchFamily="18" charset="0"/>
              </a:rPr>
              <a:t>the target population into two or more relevant and significant strata based on one or a</a:t>
            </a:r>
          </a:p>
          <a:p>
            <a:r>
              <a:rPr lang="en-US" sz="2400" dirty="0">
                <a:solidFill>
                  <a:srgbClr val="2D3956"/>
                </a:solidFill>
                <a:latin typeface="Times New Roman" panose="02020603050405020304" pitchFamily="18" charset="0"/>
                <a:cs typeface="Times New Roman" panose="02020603050405020304" pitchFamily="18" charset="0"/>
              </a:rPr>
              <a:t>number of attributes.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In effect, your sampling frame is divided into a number of subsets.</a:t>
            </a:r>
          </a:p>
          <a:p>
            <a:r>
              <a:rPr lang="en-US" sz="2400" dirty="0">
                <a:solidFill>
                  <a:srgbClr val="2D3956"/>
                </a:solidFill>
                <a:latin typeface="Times New Roman" panose="02020603050405020304" pitchFamily="18" charset="0"/>
                <a:cs typeface="Times New Roman" panose="02020603050405020304" pitchFamily="18" charset="0"/>
              </a:rPr>
              <a:t>A random sample (simple or systematic) is then drawn from each of the strata.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Consequently, stratified random sampling shares many of the advantages and disadvantages of simple random or systematic random sampling.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87139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Stratified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741544"/>
            <a:ext cx="10957440" cy="3785652"/>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Dividing the population into a series of relevant strata means that the sample is more</a:t>
            </a:r>
          </a:p>
          <a:p>
            <a:r>
              <a:rPr lang="en-US" sz="2400" dirty="0">
                <a:solidFill>
                  <a:srgbClr val="2D3956"/>
                </a:solidFill>
                <a:latin typeface="Times New Roman" panose="02020603050405020304" pitchFamily="18" charset="0"/>
                <a:cs typeface="Times New Roman" panose="02020603050405020304" pitchFamily="18" charset="0"/>
              </a:rPr>
              <a:t>likely to be representative, as you can ensure that each of the strata is represented proportionally within your sample.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it is only possible to do this if you are aware of, and can easily distinguish, significant strata in your sampling frame. In addition, the extra stage in the sampling procedure means that it is likely to take longer, to be more expensive, and to be more difficult to explain than simple random or systematic random sampling.</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649887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Stratified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741544"/>
            <a:ext cx="10957440" cy="3046988"/>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some instances, your sampling frame will already be divided into strata. A sampling frame of employee names that is in alphabetical order will automatically ensure that employees will be sampled in the correct proportion to the letter with which their name begins.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Similarly, membership lists that are ordered by date of joining will automatically</a:t>
            </a:r>
          </a:p>
          <a:p>
            <a:r>
              <a:rPr lang="en-US" sz="2400" dirty="0">
                <a:solidFill>
                  <a:srgbClr val="2D3956"/>
                </a:solidFill>
                <a:latin typeface="Times New Roman" panose="02020603050405020304" pitchFamily="18" charset="0"/>
                <a:cs typeface="Times New Roman" panose="02020603050405020304" pitchFamily="18" charset="0"/>
              </a:rPr>
              <a:t>result in stratification by length of membership if systematic random sampling is used.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87481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Stratified random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872307"/>
            <a:ext cx="10957440" cy="3785652"/>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if you are using simple random sampling or your sampling frame contains periodic patterns, you will need to stratify it. To do this you:</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Choose the stratification variable or variables.</a:t>
            </a:r>
          </a:p>
          <a:p>
            <a:r>
              <a:rPr lang="en-US" sz="2400" dirty="0">
                <a:solidFill>
                  <a:srgbClr val="2D3956"/>
                </a:solidFill>
                <a:latin typeface="Times New Roman" panose="02020603050405020304" pitchFamily="18" charset="0"/>
                <a:cs typeface="Times New Roman" panose="02020603050405020304" pitchFamily="18" charset="0"/>
              </a:rPr>
              <a:t>2 Divide the sampling frame into the discrete strata.</a:t>
            </a:r>
          </a:p>
          <a:p>
            <a:r>
              <a:rPr lang="en-US" sz="2400" dirty="0">
                <a:solidFill>
                  <a:srgbClr val="2D3956"/>
                </a:solidFill>
                <a:latin typeface="Times New Roman" panose="02020603050405020304" pitchFamily="18" charset="0"/>
                <a:cs typeface="Times New Roman" panose="02020603050405020304" pitchFamily="18" charset="0"/>
              </a:rPr>
              <a:t>3 Number each of the cases within each stratum with a unique number, as discussed</a:t>
            </a:r>
          </a:p>
          <a:p>
            <a:r>
              <a:rPr lang="en-US" sz="2400" dirty="0">
                <a:solidFill>
                  <a:srgbClr val="2D3956"/>
                </a:solidFill>
                <a:latin typeface="Times New Roman" panose="02020603050405020304" pitchFamily="18" charset="0"/>
                <a:cs typeface="Times New Roman" panose="02020603050405020304" pitchFamily="18" charset="0"/>
              </a:rPr>
              <a:t>earlier.</a:t>
            </a:r>
          </a:p>
          <a:p>
            <a:r>
              <a:rPr lang="en-US" sz="2400" dirty="0">
                <a:solidFill>
                  <a:srgbClr val="2D3956"/>
                </a:solidFill>
                <a:latin typeface="Times New Roman" panose="02020603050405020304" pitchFamily="18" charset="0"/>
                <a:cs typeface="Times New Roman" panose="02020603050405020304" pitchFamily="18" charset="0"/>
              </a:rPr>
              <a:t>4 Select your sample using either simple random or systematic random sampling, as</a:t>
            </a:r>
          </a:p>
          <a:p>
            <a:r>
              <a:rPr lang="en-US" sz="2400" dirty="0">
                <a:solidFill>
                  <a:srgbClr val="2D3956"/>
                </a:solidFill>
                <a:latin typeface="Times New Roman" panose="02020603050405020304" pitchFamily="18" charset="0"/>
                <a:cs typeface="Times New Roman" panose="02020603050405020304" pitchFamily="18" charset="0"/>
              </a:rPr>
              <a:t>discussed earlier.</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52297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3D75BE-4D6A-0C78-C625-54553A16B11E}"/>
              </a:ext>
            </a:extLst>
          </p:cNvPr>
          <p:cNvPicPr>
            <a:picLocks noChangeAspect="1"/>
          </p:cNvPicPr>
          <p:nvPr/>
        </p:nvPicPr>
        <p:blipFill>
          <a:blip r:embed="rId2"/>
          <a:stretch>
            <a:fillRect/>
          </a:stretch>
        </p:blipFill>
        <p:spPr>
          <a:xfrm>
            <a:off x="2909180" y="477570"/>
            <a:ext cx="6373640" cy="5902859"/>
          </a:xfrm>
          <a:prstGeom prst="rect">
            <a:avLst/>
          </a:prstGeom>
        </p:spPr>
      </p:pic>
    </p:spTree>
    <p:extLst>
      <p:ext uri="{BB962C8B-B14F-4D97-AF65-F5344CB8AC3E}">
        <p14:creationId xmlns:p14="http://schemas.microsoft.com/office/powerpoint/2010/main" val="27816288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Cluster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217078"/>
            <a:ext cx="1095744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Cluster sampling </a:t>
            </a:r>
            <a:r>
              <a:rPr lang="en-US" sz="2400" dirty="0">
                <a:solidFill>
                  <a:srgbClr val="2D3956"/>
                </a:solidFill>
                <a:latin typeface="Times New Roman" panose="02020603050405020304" pitchFamily="18" charset="0"/>
                <a:cs typeface="Times New Roman" panose="02020603050405020304" pitchFamily="18" charset="0"/>
              </a:rPr>
              <a:t>(sometimes known as one-stage cluster sampling ) is, on the surface,</a:t>
            </a:r>
          </a:p>
          <a:p>
            <a:r>
              <a:rPr lang="en-US" sz="2400" dirty="0">
                <a:solidFill>
                  <a:srgbClr val="2D3956"/>
                </a:solidFill>
                <a:latin typeface="Times New Roman" panose="02020603050405020304" pitchFamily="18" charset="0"/>
                <a:cs typeface="Times New Roman" panose="02020603050405020304" pitchFamily="18" charset="0"/>
              </a:rPr>
              <a:t>similar to stratified random sampling as you need to divide the target population</a:t>
            </a:r>
          </a:p>
          <a:p>
            <a:r>
              <a:rPr lang="en-US" sz="2400" dirty="0">
                <a:solidFill>
                  <a:srgbClr val="2D3956"/>
                </a:solidFill>
                <a:latin typeface="Times New Roman" panose="02020603050405020304" pitchFamily="18" charset="0"/>
                <a:cs typeface="Times New Roman" panose="02020603050405020304" pitchFamily="18" charset="0"/>
              </a:rPr>
              <a:t>into discrete groups prior to sampling.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groups are termed clusters in this form of sampling and can be based on any naturally occurring grouping. For example, you could group your data by type of manufacturing firm or geographical area.</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55583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Cluster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84802" y="1573254"/>
            <a:ext cx="10957440"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cluster sampling, your sampling frame is the complete list of clusters rather than</a:t>
            </a:r>
          </a:p>
          <a:p>
            <a:r>
              <a:rPr lang="en-US" sz="2400" dirty="0">
                <a:solidFill>
                  <a:srgbClr val="2D3956"/>
                </a:solidFill>
                <a:latin typeface="Times New Roman" panose="02020603050405020304" pitchFamily="18" charset="0"/>
                <a:cs typeface="Times New Roman" panose="02020603050405020304" pitchFamily="18" charset="0"/>
              </a:rPr>
              <a:t>a complete list of individual cases within the population. You then select a few clusters,</a:t>
            </a:r>
          </a:p>
          <a:p>
            <a:r>
              <a:rPr lang="en-US" sz="2400" dirty="0">
                <a:solidFill>
                  <a:srgbClr val="2D3956"/>
                </a:solidFill>
                <a:latin typeface="Times New Roman" panose="02020603050405020304" pitchFamily="18" charset="0"/>
                <a:cs typeface="Times New Roman" panose="02020603050405020304" pitchFamily="18" charset="0"/>
              </a:rPr>
              <a:t>normally using simple random sampling. Data are then collected from every case within</a:t>
            </a:r>
          </a:p>
          <a:p>
            <a:r>
              <a:rPr lang="en-US" sz="2400" dirty="0">
                <a:solidFill>
                  <a:srgbClr val="2D3956"/>
                </a:solidFill>
                <a:latin typeface="Times New Roman" panose="02020603050405020304" pitchFamily="18" charset="0"/>
                <a:cs typeface="Times New Roman" panose="02020603050405020304" pitchFamily="18" charset="0"/>
              </a:rPr>
              <a:t>the selected clusters. The technique has three main stages: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Choose the cluster grouping for your sampling frame.</a:t>
            </a:r>
          </a:p>
          <a:p>
            <a:r>
              <a:rPr lang="en-US" sz="2400" dirty="0">
                <a:solidFill>
                  <a:srgbClr val="2D3956"/>
                </a:solidFill>
                <a:latin typeface="Times New Roman" panose="02020603050405020304" pitchFamily="18" charset="0"/>
                <a:cs typeface="Times New Roman" panose="02020603050405020304" pitchFamily="18" charset="0"/>
              </a:rPr>
              <a:t>2 Number each of the clusters with a unique number. The first cluster is numbered 1,</a:t>
            </a:r>
          </a:p>
          <a:p>
            <a:r>
              <a:rPr lang="en-US" sz="2400" dirty="0">
                <a:solidFill>
                  <a:srgbClr val="2D3956"/>
                </a:solidFill>
                <a:latin typeface="Times New Roman" panose="02020603050405020304" pitchFamily="18" charset="0"/>
                <a:cs typeface="Times New Roman" panose="02020603050405020304" pitchFamily="18" charset="0"/>
              </a:rPr>
              <a:t>the second 2 and so on.</a:t>
            </a:r>
          </a:p>
          <a:p>
            <a:r>
              <a:rPr lang="en-US" sz="2400" dirty="0">
                <a:solidFill>
                  <a:srgbClr val="2D3956"/>
                </a:solidFill>
                <a:latin typeface="Times New Roman" panose="02020603050405020304" pitchFamily="18" charset="0"/>
                <a:cs typeface="Times New Roman" panose="02020603050405020304" pitchFamily="18" charset="0"/>
              </a:rPr>
              <a:t>3 Select your sample of clusters using some form of random sampling, as discussed earlier.</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14273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64E592-530E-B09B-0614-66E84C7E3B1B}"/>
              </a:ext>
            </a:extLst>
          </p:cNvPr>
          <p:cNvPicPr>
            <a:picLocks noChangeAspect="1"/>
          </p:cNvPicPr>
          <p:nvPr/>
        </p:nvPicPr>
        <p:blipFill>
          <a:blip r:embed="rId2"/>
          <a:stretch>
            <a:fillRect/>
          </a:stretch>
        </p:blipFill>
        <p:spPr>
          <a:xfrm>
            <a:off x="948740" y="1184223"/>
            <a:ext cx="9589887" cy="4182256"/>
          </a:xfrm>
          <a:prstGeom prst="rect">
            <a:avLst/>
          </a:prstGeom>
        </p:spPr>
      </p:pic>
    </p:spTree>
    <p:extLst>
      <p:ext uri="{BB962C8B-B14F-4D97-AF65-F5344CB8AC3E}">
        <p14:creationId xmlns:p14="http://schemas.microsoft.com/office/powerpoint/2010/main" val="8287310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Non-probability sampling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668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Within entrepreneurship research, selecting probability sample may either not be possible (where you do not have a sampling frame) or not be appropriate to answering your research question. This means your sample must be selected some other way.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Non-probability sampling </a:t>
            </a:r>
            <a:r>
              <a:rPr lang="en-US" sz="2400" dirty="0">
                <a:solidFill>
                  <a:srgbClr val="2D3956"/>
                </a:solidFill>
                <a:latin typeface="Times New Roman" panose="02020603050405020304" pitchFamily="18" charset="0"/>
                <a:cs typeface="Times New Roman" panose="02020603050405020304" pitchFamily="18" charset="0"/>
              </a:rPr>
              <a:t>(or non-random sampling) provides a range of alternative techniques to select samples, the majority of which include an element of subjective judgement.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33810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668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all non-probability sampling techniques, other than for quota samples (which we discuss later), the issue of sample size is ambiguous and, unlike probability sampling, there are no rules. Rather the logical relationship between your sample selection technique and the purpose and focus of your research is important.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sample selected being used to illustrate a particular aspect or to make generalizations to theory rather than about a population.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734502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on a suitable sample size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668000" cy="2677656"/>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Your sample size is therefore dependent on your research question(s) and objectives – in particular, what you need to find out, what will be useful, what will have credibility and what can be done within your available resources.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particularly so where you are intending to collect qualitative data using</a:t>
            </a:r>
          </a:p>
          <a:p>
            <a:r>
              <a:rPr lang="en-US" sz="2400" dirty="0">
                <a:solidFill>
                  <a:srgbClr val="2D3956"/>
                </a:solidFill>
                <a:latin typeface="Times New Roman" panose="02020603050405020304" pitchFamily="18" charset="0"/>
                <a:cs typeface="Times New Roman" panose="02020603050405020304" pitchFamily="18" charset="0"/>
              </a:rPr>
              <a:t>participant observation, semi-structured or unstructured interviews.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4475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1E7B11-6077-1223-73A6-FF9ED3FADFBC}"/>
              </a:ext>
            </a:extLst>
          </p:cNvPr>
          <p:cNvPicPr>
            <a:picLocks noChangeAspect="1"/>
          </p:cNvPicPr>
          <p:nvPr/>
        </p:nvPicPr>
        <p:blipFill>
          <a:blip r:embed="rId2"/>
          <a:stretch>
            <a:fillRect/>
          </a:stretch>
        </p:blipFill>
        <p:spPr>
          <a:xfrm>
            <a:off x="1495363" y="749508"/>
            <a:ext cx="8697947" cy="5065837"/>
          </a:xfrm>
          <a:prstGeom prst="rect">
            <a:avLst/>
          </a:prstGeom>
        </p:spPr>
      </p:pic>
    </p:spTree>
    <p:extLst>
      <p:ext uri="{BB962C8B-B14F-4D97-AF65-F5344CB8AC3E}">
        <p14:creationId xmlns:p14="http://schemas.microsoft.com/office/powerpoint/2010/main" val="15786288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99061D-6F0E-4BD9-0E52-59F61F702713}"/>
              </a:ext>
            </a:extLst>
          </p:cNvPr>
          <p:cNvPicPr>
            <a:picLocks noChangeAspect="1"/>
          </p:cNvPicPr>
          <p:nvPr/>
        </p:nvPicPr>
        <p:blipFill>
          <a:blip r:embed="rId2"/>
          <a:stretch>
            <a:fillRect/>
          </a:stretch>
        </p:blipFill>
        <p:spPr>
          <a:xfrm>
            <a:off x="1573968" y="125403"/>
            <a:ext cx="8634334" cy="6307861"/>
          </a:xfrm>
          <a:prstGeom prst="rect">
            <a:avLst/>
          </a:prstGeom>
        </p:spPr>
      </p:pic>
    </p:spTree>
    <p:extLst>
      <p:ext uri="{BB962C8B-B14F-4D97-AF65-F5344CB8AC3E}">
        <p14:creationId xmlns:p14="http://schemas.microsoft.com/office/powerpoint/2010/main" val="7871324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Selecting the most appropriate sampling technique</a:t>
            </a:r>
          </a:p>
          <a:p>
            <a:r>
              <a:rPr lang="en-US" sz="2800" b="1" dirty="0">
                <a:solidFill>
                  <a:schemeClr val="bg1"/>
                </a:solidFill>
                <a:latin typeface="Times New Roman" panose="02020603050405020304" pitchFamily="18" charset="0"/>
                <a:cs typeface="Times New Roman" panose="02020603050405020304" pitchFamily="18" charset="0"/>
              </a:rPr>
              <a:t>and the sample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813376"/>
            <a:ext cx="10812720" cy="4524315"/>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Quota sampling</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Quota sampling is entirely non-random and is often used as an alternative to probability sampling for Internet and interviewer completed questionnaires as part of a survey strategy.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based on the premise that your sample will represent the target population as the variability in your sample for various quota variables is the same as that in the target population. However, this depends on the appropriateness of the assumptions on which the quota are based and having high quality data.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934192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Selecting the most appropriate sampling technique</a:t>
            </a:r>
          </a:p>
          <a:p>
            <a:r>
              <a:rPr lang="en-US" sz="2800" b="1" dirty="0">
                <a:solidFill>
                  <a:schemeClr val="bg1"/>
                </a:solidFill>
                <a:latin typeface="Times New Roman" panose="02020603050405020304" pitchFamily="18" charset="0"/>
                <a:cs typeface="Times New Roman" panose="02020603050405020304" pitchFamily="18" charset="0"/>
              </a:rPr>
              <a:t>and the sample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Quota sampling has a number of advantages over the probability sampling techniques.</a:t>
            </a:r>
          </a:p>
          <a:p>
            <a:r>
              <a:rPr lang="en-US" sz="2400" dirty="0">
                <a:solidFill>
                  <a:srgbClr val="2D3956"/>
                </a:solidFill>
                <a:latin typeface="Times New Roman" panose="02020603050405020304" pitchFamily="18" charset="0"/>
                <a:cs typeface="Times New Roman" panose="02020603050405020304" pitchFamily="18" charset="0"/>
              </a:rPr>
              <a:t>In particular, it is less costly and can be set up very quickly. In addition, it does not require a sampling frame and therefore may be the only technique you can use if one is not available.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Quota sampling is normally used for large target populations. Decisions on sample size are governed by the need to have sufficient responses in each quota to enable subsequent statistical analyses to be undertaken.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840150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Selecting the most appropriate sampling technique</a:t>
            </a:r>
          </a:p>
          <a:p>
            <a:r>
              <a:rPr lang="en-US" sz="2800" b="1" dirty="0">
                <a:solidFill>
                  <a:schemeClr val="bg1"/>
                </a:solidFill>
                <a:latin typeface="Times New Roman" panose="02020603050405020304" pitchFamily="18" charset="0"/>
                <a:cs typeface="Times New Roman" panose="02020603050405020304" pitchFamily="18" charset="0"/>
              </a:rPr>
              <a:t>and the sample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often necessitates a sample size of between 2,000 and 5,000. Calculations of quotas are based on relevant and available data and are usually relative</a:t>
            </a:r>
          </a:p>
          <a:p>
            <a:r>
              <a:rPr lang="en-US" sz="2400" dirty="0">
                <a:solidFill>
                  <a:srgbClr val="2D3956"/>
                </a:solidFill>
                <a:latin typeface="Times New Roman" panose="02020603050405020304" pitchFamily="18" charset="0"/>
                <a:cs typeface="Times New Roman" panose="02020603050405020304" pitchFamily="18" charset="0"/>
              </a:rPr>
              <a:t>to the proportions in which they occur in the population.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Without sensible and relevant quotas, data collected may be biased. For many market research projects, quotas are derived from census data. Your choice of quota is dependent on two main factors:</a:t>
            </a:r>
          </a:p>
          <a:p>
            <a:r>
              <a:rPr lang="en-US" sz="2400" dirty="0">
                <a:solidFill>
                  <a:srgbClr val="2D3956"/>
                </a:solidFill>
                <a:latin typeface="Times New Roman" panose="02020603050405020304" pitchFamily="18" charset="0"/>
                <a:cs typeface="Times New Roman" panose="02020603050405020304" pitchFamily="18" charset="0"/>
              </a:rPr>
              <a:t>• usefulness as a means of stratifying the data;</a:t>
            </a:r>
          </a:p>
          <a:p>
            <a:r>
              <a:rPr lang="en-US" sz="2400" dirty="0">
                <a:solidFill>
                  <a:srgbClr val="2D3956"/>
                </a:solidFill>
                <a:latin typeface="Times New Roman" panose="02020603050405020304" pitchFamily="18" charset="0"/>
                <a:cs typeface="Times New Roman" panose="02020603050405020304" pitchFamily="18" charset="0"/>
              </a:rPr>
              <a:t>• ability to overcome likely variations between groups in their availability for interview.</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23647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12C048-5975-A4D0-972F-A66EFD4D721D}"/>
              </a:ext>
            </a:extLst>
          </p:cNvPr>
          <p:cNvPicPr>
            <a:picLocks noChangeAspect="1"/>
          </p:cNvPicPr>
          <p:nvPr/>
        </p:nvPicPr>
        <p:blipFill>
          <a:blip r:embed="rId2"/>
          <a:stretch>
            <a:fillRect/>
          </a:stretch>
        </p:blipFill>
        <p:spPr>
          <a:xfrm>
            <a:off x="1588958" y="682431"/>
            <a:ext cx="8904157" cy="5444255"/>
          </a:xfrm>
          <a:prstGeom prst="rect">
            <a:avLst/>
          </a:prstGeom>
        </p:spPr>
      </p:pic>
    </p:spTree>
    <p:extLst>
      <p:ext uri="{BB962C8B-B14F-4D97-AF65-F5344CB8AC3E}">
        <p14:creationId xmlns:p14="http://schemas.microsoft.com/office/powerpoint/2010/main" val="15067414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078D51-C5C9-A3E9-4E71-DC2E9150EE0F}"/>
              </a:ext>
            </a:extLst>
          </p:cNvPr>
          <p:cNvPicPr>
            <a:picLocks noChangeAspect="1"/>
          </p:cNvPicPr>
          <p:nvPr/>
        </p:nvPicPr>
        <p:blipFill>
          <a:blip r:embed="rId2"/>
          <a:stretch>
            <a:fillRect/>
          </a:stretch>
        </p:blipFill>
        <p:spPr>
          <a:xfrm>
            <a:off x="2945394" y="129012"/>
            <a:ext cx="6301212" cy="6599976"/>
          </a:xfrm>
          <a:prstGeom prst="rect">
            <a:avLst/>
          </a:prstGeom>
        </p:spPr>
      </p:pic>
    </p:spTree>
    <p:extLst>
      <p:ext uri="{BB962C8B-B14F-4D97-AF65-F5344CB8AC3E}">
        <p14:creationId xmlns:p14="http://schemas.microsoft.com/office/powerpoint/2010/main" val="16991013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Purposive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158146"/>
            <a:ext cx="1081272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With </a:t>
            </a:r>
            <a:r>
              <a:rPr lang="en-US" sz="2400" b="1" dirty="0">
                <a:solidFill>
                  <a:srgbClr val="2D3956"/>
                </a:solidFill>
                <a:latin typeface="Times New Roman" panose="02020603050405020304" pitchFamily="18" charset="0"/>
                <a:cs typeface="Times New Roman" panose="02020603050405020304" pitchFamily="18" charset="0"/>
              </a:rPr>
              <a:t>purposive sampling </a:t>
            </a:r>
            <a:r>
              <a:rPr lang="en-US" sz="2400" dirty="0">
                <a:solidFill>
                  <a:srgbClr val="2D3956"/>
                </a:solidFill>
                <a:latin typeface="Times New Roman" panose="02020603050405020304" pitchFamily="18" charset="0"/>
                <a:cs typeface="Times New Roman" panose="02020603050405020304" pitchFamily="18" charset="0"/>
              </a:rPr>
              <a:t>you need to use your judgement to select cases that will best enable you to answer your research question(s) and to meet your objectives. For this reason it is sometimes known as judgmental sampling. You therefore need to think carefully about the impact of your decision to include or exclude cases on the research when selecting a sample in this way.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Purposive sampling is often used when working with very small samples such as in case study research and when you wish to select cases that are particularly informative. A particular form of purposive sampling, theoretical sampling, is used by researchers adopting the Grounded Theory strategy.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186556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Purposive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158146"/>
            <a:ext cx="1081272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Purposive samples cannot be considered to be statistically representative of the target</a:t>
            </a:r>
          </a:p>
          <a:p>
            <a:r>
              <a:rPr lang="en-US" sz="2400" dirty="0">
                <a:solidFill>
                  <a:srgbClr val="2D3956"/>
                </a:solidFill>
                <a:latin typeface="Times New Roman" panose="02020603050405020304" pitchFamily="18" charset="0"/>
                <a:cs typeface="Times New Roman" panose="02020603050405020304" pitchFamily="18" charset="0"/>
              </a:rPr>
              <a:t>population. The logic on which you base your strategy for selecting cases for a purposive sample should be dependent on your research question(s) and objectives.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Extreme case </a:t>
            </a:r>
            <a:r>
              <a:rPr lang="en-US" sz="2400" dirty="0">
                <a:solidFill>
                  <a:srgbClr val="2D3956"/>
                </a:solidFill>
                <a:latin typeface="Times New Roman" panose="02020603050405020304" pitchFamily="18" charset="0"/>
                <a:cs typeface="Times New Roman" panose="02020603050405020304" pitchFamily="18" charset="0"/>
              </a:rPr>
              <a:t>or deviant sampling focuses on unusual or special cases on the basis that the data collected about these unusual or extreme outcomes will enable you to learn the most and to answer your research question(s) and meet your objectives most effectively. This is often based on the premise that findings from extreme cases will be</a:t>
            </a:r>
          </a:p>
          <a:p>
            <a:r>
              <a:rPr lang="en-US" sz="2400" dirty="0">
                <a:solidFill>
                  <a:srgbClr val="2D3956"/>
                </a:solidFill>
                <a:latin typeface="Times New Roman" panose="02020603050405020304" pitchFamily="18" charset="0"/>
                <a:cs typeface="Times New Roman" panose="02020603050405020304" pitchFamily="18" charset="0"/>
              </a:rPr>
              <a:t>relevant in understanding or explaining more typical cases.</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534624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DC47AF-3FCB-E006-C761-C2AA48A8D475}"/>
              </a:ext>
            </a:extLst>
          </p:cNvPr>
          <p:cNvPicPr>
            <a:picLocks noChangeAspect="1"/>
          </p:cNvPicPr>
          <p:nvPr/>
        </p:nvPicPr>
        <p:blipFill>
          <a:blip r:embed="rId2"/>
          <a:stretch>
            <a:fillRect/>
          </a:stretch>
        </p:blipFill>
        <p:spPr>
          <a:xfrm>
            <a:off x="2083631" y="171527"/>
            <a:ext cx="8094689" cy="6469116"/>
          </a:xfrm>
          <a:prstGeom prst="rect">
            <a:avLst/>
          </a:prstGeom>
        </p:spPr>
      </p:pic>
    </p:spTree>
    <p:extLst>
      <p:ext uri="{BB962C8B-B14F-4D97-AF65-F5344CB8AC3E}">
        <p14:creationId xmlns:p14="http://schemas.microsoft.com/office/powerpoint/2010/main" val="314661835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034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Purposive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4524315"/>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Heterogeneous or maximum variation </a:t>
            </a:r>
            <a:r>
              <a:rPr lang="en-US" sz="2400" dirty="0">
                <a:solidFill>
                  <a:srgbClr val="2D3956"/>
                </a:solidFill>
                <a:latin typeface="Times New Roman" panose="02020603050405020304" pitchFamily="18" charset="0"/>
                <a:cs typeface="Times New Roman" panose="02020603050405020304" pitchFamily="18" charset="0"/>
              </a:rPr>
              <a:t>sampling uses your judgement to choose</a:t>
            </a:r>
          </a:p>
          <a:p>
            <a:r>
              <a:rPr lang="en-US" sz="2400" dirty="0">
                <a:solidFill>
                  <a:srgbClr val="2D3956"/>
                </a:solidFill>
                <a:latin typeface="Times New Roman" panose="02020603050405020304" pitchFamily="18" charset="0"/>
                <a:cs typeface="Times New Roman" panose="02020603050405020304" pitchFamily="18" charset="0"/>
              </a:rPr>
              <a:t>participants with sufficiently diverse characteristics to provide the maximum variation</a:t>
            </a:r>
          </a:p>
          <a:p>
            <a:r>
              <a:rPr lang="en-US" sz="2400" dirty="0">
                <a:solidFill>
                  <a:srgbClr val="2D3956"/>
                </a:solidFill>
                <a:latin typeface="Times New Roman" panose="02020603050405020304" pitchFamily="18" charset="0"/>
                <a:cs typeface="Times New Roman" panose="02020603050405020304" pitchFamily="18" charset="0"/>
              </a:rPr>
              <a:t>possible in the data collected. It enables you to collect data to describe and explain the</a:t>
            </a:r>
          </a:p>
          <a:p>
            <a:r>
              <a:rPr lang="en-US" sz="2400" dirty="0">
                <a:solidFill>
                  <a:srgbClr val="2D3956"/>
                </a:solidFill>
                <a:latin typeface="Times New Roman" panose="02020603050405020304" pitchFamily="18" charset="0"/>
                <a:cs typeface="Times New Roman" panose="02020603050405020304" pitchFamily="18" charset="0"/>
              </a:rPr>
              <a:t>key themes that can be observed. Although this might appear a contradiction, as a small sample may contain cases that are completely different, it is argued that this is</a:t>
            </a:r>
          </a:p>
          <a:p>
            <a:r>
              <a:rPr lang="en-US" sz="2400" dirty="0">
                <a:solidFill>
                  <a:srgbClr val="2D3956"/>
                </a:solidFill>
                <a:latin typeface="Times New Roman" panose="02020603050405020304" pitchFamily="18" charset="0"/>
                <a:cs typeface="Times New Roman" panose="02020603050405020304" pitchFamily="18" charset="0"/>
              </a:rPr>
              <a:t>in fact a strength.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ensure maximum variation within a sample, it is suggested that you identify your diverse characteristics (sample selection criteria) prior to selecting your sample. In direct contrast to heterogeneous sampling, homogeneous sampling focuses on one particular subgroup in which all the sample members are similar, such as a particular occupation or level in an organization's hierarchy.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178994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034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Purposive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Typical case sampling </a:t>
            </a:r>
            <a:r>
              <a:rPr lang="en-US" sz="2400" dirty="0">
                <a:solidFill>
                  <a:srgbClr val="2D3956"/>
                </a:solidFill>
                <a:latin typeface="Times New Roman" panose="02020603050405020304" pitchFamily="18" charset="0"/>
                <a:cs typeface="Times New Roman" panose="02020603050405020304" pitchFamily="18" charset="0"/>
              </a:rPr>
              <a:t>is usually used as part of a research project to provide an</a:t>
            </a:r>
          </a:p>
          <a:p>
            <a:r>
              <a:rPr lang="en-US" sz="2400" dirty="0">
                <a:solidFill>
                  <a:srgbClr val="2D3956"/>
                </a:solidFill>
                <a:latin typeface="Times New Roman" panose="02020603050405020304" pitchFamily="18" charset="0"/>
                <a:cs typeface="Times New Roman" panose="02020603050405020304" pitchFamily="18" charset="0"/>
              </a:rPr>
              <a:t>illustrative profile using a representative case. Such a sample enables you to provide an illustration of what is ‘typical’ to those who will be reading your research report and may be unfamiliar with the subject matter. It is not intended to be definitive.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a:t>
            </a:r>
            <a:r>
              <a:rPr lang="en-US" sz="2400" b="1" dirty="0">
                <a:solidFill>
                  <a:srgbClr val="2D3956"/>
                </a:solidFill>
                <a:latin typeface="Times New Roman" panose="02020603050405020304" pitchFamily="18" charset="0"/>
                <a:cs typeface="Times New Roman" panose="02020603050405020304" pitchFamily="18" charset="0"/>
              </a:rPr>
              <a:t>, critical case sampling </a:t>
            </a:r>
            <a:r>
              <a:rPr lang="en-US" sz="2400" dirty="0">
                <a:solidFill>
                  <a:srgbClr val="2D3956"/>
                </a:solidFill>
                <a:latin typeface="Times New Roman" panose="02020603050405020304" pitchFamily="18" charset="0"/>
                <a:cs typeface="Times New Roman" panose="02020603050405020304" pitchFamily="18" charset="0"/>
              </a:rPr>
              <a:t>selects critical cases on the basis that they can</a:t>
            </a:r>
          </a:p>
          <a:p>
            <a:r>
              <a:rPr lang="en-US" sz="2400" dirty="0">
                <a:solidFill>
                  <a:srgbClr val="2D3956"/>
                </a:solidFill>
                <a:latin typeface="Times New Roman" panose="02020603050405020304" pitchFamily="18" charset="0"/>
                <a:cs typeface="Times New Roman" panose="02020603050405020304" pitchFamily="18" charset="0"/>
              </a:rPr>
              <a:t>make a point dramatically or because they are important. The focus of data collection is to understand what is happening in each critical case so that logical generalizations can be made.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785222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535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Purposive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Politically important sampling </a:t>
            </a:r>
            <a:r>
              <a:rPr lang="en-US" sz="2400" dirty="0">
                <a:solidFill>
                  <a:srgbClr val="2D3956"/>
                </a:solidFill>
                <a:latin typeface="Times New Roman" panose="02020603050405020304" pitchFamily="18" charset="0"/>
                <a:cs typeface="Times New Roman" panose="02020603050405020304" pitchFamily="18" charset="0"/>
              </a:rPr>
              <a:t>relies on your judgement regarding anticipated politically sensitive issues and associated outcomes when deciding whether to include one or a number of prominent potential participants. Consequently you choose to include (or exclude) participants on the basis of their connections with politically sensitive issues.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Opportunistic sampling </a:t>
            </a:r>
            <a:r>
              <a:rPr lang="en-US" sz="2400" dirty="0">
                <a:solidFill>
                  <a:srgbClr val="2D3956"/>
                </a:solidFill>
                <a:latin typeface="Times New Roman" panose="02020603050405020304" pitchFamily="18" charset="0"/>
                <a:cs typeface="Times New Roman" panose="02020603050405020304" pitchFamily="18" charset="0"/>
              </a:rPr>
              <a:t>acknowledges how, particularly within qualitative research</a:t>
            </a:r>
          </a:p>
          <a:p>
            <a:r>
              <a:rPr lang="en-US" sz="2400" dirty="0">
                <a:solidFill>
                  <a:srgbClr val="2D3956"/>
                </a:solidFill>
                <a:latin typeface="Times New Roman" panose="02020603050405020304" pitchFamily="18" charset="0"/>
                <a:cs typeface="Times New Roman" panose="02020603050405020304" pitchFamily="18" charset="0"/>
              </a:rPr>
              <a:t>involving inductive theory building, unforeseen opportunities can occur. For example, new potential research participants may emerge requiring an on-the-spot decision about their fit with the research and their inclusion. As such it relies on you using your judgment as to recognize such opportunities and assess whether or not to take them</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602213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535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Purposive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4154984"/>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Theoretical sampling </a:t>
            </a:r>
            <a:r>
              <a:rPr lang="en-US" sz="2400" dirty="0">
                <a:solidFill>
                  <a:srgbClr val="2D3956"/>
                </a:solidFill>
                <a:latin typeface="Times New Roman" panose="02020603050405020304" pitchFamily="18" charset="0"/>
                <a:cs typeface="Times New Roman" panose="02020603050405020304" pitchFamily="18" charset="0"/>
              </a:rPr>
              <a:t>is a special case of purposive sampling, being particularly associated with Grounded Theory and analytic induction. Initially, you need to have some idea of where to sample, although not necessarily what to sample for, participants being chosen as they are needed.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Subsequent sample selection is dictated by the needs of the emerging theory and the evolving storyline, your participants being chosen purposively to inform this. A theoretical sample is therefore cumulatively chosen according to developing categories and emerging theory based upon your simultaneous collecting, coding and analysis of the data.</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164158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535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Volunteer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4154984"/>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Snowball sampling </a:t>
            </a:r>
            <a:r>
              <a:rPr lang="en-US" sz="2400" dirty="0">
                <a:solidFill>
                  <a:srgbClr val="2D3956"/>
                </a:solidFill>
                <a:latin typeface="Times New Roman" panose="02020603050405020304" pitchFamily="18" charset="0"/>
                <a:cs typeface="Times New Roman" panose="02020603050405020304" pitchFamily="18" charset="0"/>
              </a:rPr>
              <a:t>is the first of two techniques we look at where participants volunteer to be part of the research rather than being chosen. It is used commonly when it is difficult to identify members of the desired population; for example, people who are working while claiming unemployment benefit. You, therefore, need to:</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Make contact with one or two cases.</a:t>
            </a:r>
          </a:p>
          <a:p>
            <a:r>
              <a:rPr lang="en-US" sz="2400" dirty="0">
                <a:solidFill>
                  <a:srgbClr val="2D3956"/>
                </a:solidFill>
                <a:latin typeface="Times New Roman" panose="02020603050405020304" pitchFamily="18" charset="0"/>
                <a:cs typeface="Times New Roman" panose="02020603050405020304" pitchFamily="18" charset="0"/>
              </a:rPr>
              <a:t>2 Ask these cases to identify further cases.</a:t>
            </a:r>
          </a:p>
          <a:p>
            <a:r>
              <a:rPr lang="en-US" sz="2400" dirty="0">
                <a:solidFill>
                  <a:srgbClr val="2D3956"/>
                </a:solidFill>
                <a:latin typeface="Times New Roman" panose="02020603050405020304" pitchFamily="18" charset="0"/>
                <a:cs typeface="Times New Roman" panose="02020603050405020304" pitchFamily="18" charset="0"/>
              </a:rPr>
              <a:t>3 Ask these new cases to identify further new cases (and so on).</a:t>
            </a:r>
          </a:p>
          <a:p>
            <a:r>
              <a:rPr lang="en-US" sz="2400" dirty="0">
                <a:solidFill>
                  <a:srgbClr val="2D3956"/>
                </a:solidFill>
                <a:latin typeface="Times New Roman" panose="02020603050405020304" pitchFamily="18" charset="0"/>
                <a:cs typeface="Times New Roman" panose="02020603050405020304" pitchFamily="18" charset="0"/>
              </a:rPr>
              <a:t>4 Stop when either no new cases are given or the sample is as large as is manageable or data saturation has been reached.</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471177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Volunteer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48286"/>
            <a:ext cx="1081272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main problem is making initial contact. Once you have done this, these cases</a:t>
            </a:r>
          </a:p>
          <a:p>
            <a:r>
              <a:rPr lang="en-US" sz="2400" dirty="0">
                <a:solidFill>
                  <a:srgbClr val="2D3956"/>
                </a:solidFill>
                <a:latin typeface="Times New Roman" panose="02020603050405020304" pitchFamily="18" charset="0"/>
                <a:cs typeface="Times New Roman" panose="02020603050405020304" pitchFamily="18" charset="0"/>
              </a:rPr>
              <a:t>identify further members of the population, who then identify further members, and so</a:t>
            </a:r>
          </a:p>
          <a:p>
            <a:r>
              <a:rPr lang="en-US" sz="2400" dirty="0">
                <a:solidFill>
                  <a:srgbClr val="2D3956"/>
                </a:solidFill>
                <a:latin typeface="Times New Roman" panose="02020603050405020304" pitchFamily="18" charset="0"/>
                <a:cs typeface="Times New Roman" panose="02020603050405020304" pitchFamily="18" charset="0"/>
              </a:rPr>
              <a:t>the sample grows like a snowball being rolled in snow. For such samples the problems</a:t>
            </a:r>
          </a:p>
          <a:p>
            <a:r>
              <a:rPr lang="en-US" sz="2400" dirty="0">
                <a:solidFill>
                  <a:srgbClr val="2D3956"/>
                </a:solidFill>
                <a:latin typeface="Times New Roman" panose="02020603050405020304" pitchFamily="18" charset="0"/>
                <a:cs typeface="Times New Roman" panose="02020603050405020304" pitchFamily="18" charset="0"/>
              </a:rPr>
              <a:t>of bias are huge, as respondents are most likely to identify other potential respondents</a:t>
            </a:r>
          </a:p>
          <a:p>
            <a:r>
              <a:rPr lang="en-US" sz="2400" dirty="0">
                <a:solidFill>
                  <a:srgbClr val="2D3956"/>
                </a:solidFill>
                <a:latin typeface="Times New Roman" panose="02020603050405020304" pitchFamily="18" charset="0"/>
                <a:cs typeface="Times New Roman" panose="02020603050405020304" pitchFamily="18" charset="0"/>
              </a:rPr>
              <a:t>who are similar to themselves, resulting in a homogeneous sample.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next problem is to find these new cases. However, for populations that are difficult to identify, snowball sampling may provide the only possibility. A development of snowball sampling is </a:t>
            </a:r>
            <a:r>
              <a:rPr lang="en-US" sz="2400" b="1" dirty="0">
                <a:solidFill>
                  <a:srgbClr val="2D3956"/>
                </a:solidFill>
                <a:latin typeface="Times New Roman" panose="02020603050405020304" pitchFamily="18" charset="0"/>
                <a:cs typeface="Times New Roman" panose="02020603050405020304" pitchFamily="18" charset="0"/>
              </a:rPr>
              <a:t>respondent driven sampling </a:t>
            </a:r>
            <a:r>
              <a:rPr lang="en-US" sz="2400" dirty="0">
                <a:solidFill>
                  <a:srgbClr val="2D3956"/>
                </a:solidFill>
                <a:latin typeface="Times New Roman" panose="02020603050405020304" pitchFamily="18" charset="0"/>
                <a:cs typeface="Times New Roman" panose="02020603050405020304" pitchFamily="18" charset="0"/>
              </a:rPr>
              <a:t>(RDS). This combines snowball sampling with the use of coupons or some other method to track the identification of further cases and statistical modelling to compensate for the sample being collected in a non-random way. This can enable researchers to make unbiased estimates of their target population.</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63821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405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Volunteer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48286"/>
            <a:ext cx="10812720" cy="480131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Self-selection sampling </a:t>
            </a:r>
            <a:r>
              <a:rPr lang="en-US" sz="2400" dirty="0">
                <a:solidFill>
                  <a:srgbClr val="2D3956"/>
                </a:solidFill>
                <a:latin typeface="Times New Roman" panose="02020603050405020304" pitchFamily="18" charset="0"/>
                <a:cs typeface="Times New Roman" panose="02020603050405020304" pitchFamily="18" charset="0"/>
              </a:rPr>
              <a:t>occurs when you allow each case, usually individuals, to identify their desire to take part in the research. You therefore: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a:t>
            </a:r>
            <a:r>
              <a:rPr lang="en-US" sz="2400" dirty="0" err="1">
                <a:solidFill>
                  <a:srgbClr val="2D3956"/>
                </a:solidFill>
                <a:latin typeface="Times New Roman" panose="02020603050405020304" pitchFamily="18" charset="0"/>
                <a:cs typeface="Times New Roman" panose="02020603050405020304" pitchFamily="18" charset="0"/>
              </a:rPr>
              <a:t>Publicise</a:t>
            </a:r>
            <a:r>
              <a:rPr lang="en-US" sz="2400" dirty="0">
                <a:solidFill>
                  <a:srgbClr val="2D3956"/>
                </a:solidFill>
                <a:latin typeface="Times New Roman" panose="02020603050405020304" pitchFamily="18" charset="0"/>
                <a:cs typeface="Times New Roman" panose="02020603050405020304" pitchFamily="18" charset="0"/>
              </a:rPr>
              <a:t> your need for cases, either by advertising through appropriate media or by</a:t>
            </a:r>
          </a:p>
          <a:p>
            <a:r>
              <a:rPr lang="en-US" sz="2400" dirty="0">
                <a:solidFill>
                  <a:srgbClr val="2D3956"/>
                </a:solidFill>
                <a:latin typeface="Times New Roman" panose="02020603050405020304" pitchFamily="18" charset="0"/>
                <a:cs typeface="Times New Roman" panose="02020603050405020304" pitchFamily="18" charset="0"/>
              </a:rPr>
              <a:t>asking them to take part.</a:t>
            </a:r>
          </a:p>
          <a:p>
            <a:r>
              <a:rPr lang="en-US" sz="2400" dirty="0">
                <a:solidFill>
                  <a:srgbClr val="2D3956"/>
                </a:solidFill>
                <a:latin typeface="Times New Roman" panose="02020603050405020304" pitchFamily="18" charset="0"/>
                <a:cs typeface="Times New Roman" panose="02020603050405020304" pitchFamily="18" charset="0"/>
              </a:rPr>
              <a:t>2 Collect data from those who respond.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Cases that self-select often do so because of their strong feelings or opinions about the research question(s) or stated objectives. In some instances, this is exactly what the researcher requires to answer her or his research question and meet the objectives.</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26097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A0F3DB-1182-50A9-61AF-62983E536446}"/>
              </a:ext>
            </a:extLst>
          </p:cNvPr>
          <p:cNvPicPr>
            <a:picLocks noChangeAspect="1"/>
          </p:cNvPicPr>
          <p:nvPr/>
        </p:nvPicPr>
        <p:blipFill>
          <a:blip r:embed="rId2"/>
          <a:stretch>
            <a:fillRect/>
          </a:stretch>
        </p:blipFill>
        <p:spPr>
          <a:xfrm>
            <a:off x="1669539" y="2049367"/>
            <a:ext cx="9223462" cy="2759266"/>
          </a:xfrm>
          <a:prstGeom prst="rect">
            <a:avLst/>
          </a:prstGeom>
        </p:spPr>
      </p:pic>
    </p:spTree>
    <p:extLst>
      <p:ext uri="{BB962C8B-B14F-4D97-AF65-F5344CB8AC3E}">
        <p14:creationId xmlns:p14="http://schemas.microsoft.com/office/powerpoint/2010/main" val="17659301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405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Haphazard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48286"/>
            <a:ext cx="10812720" cy="4154984"/>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Haphazard sampling </a:t>
            </a:r>
            <a:r>
              <a:rPr lang="en-US" sz="2400" dirty="0">
                <a:solidFill>
                  <a:srgbClr val="2D3956"/>
                </a:solidFill>
                <a:latin typeface="Times New Roman" panose="02020603050405020304" pitchFamily="18" charset="0"/>
                <a:cs typeface="Times New Roman" panose="02020603050405020304" pitchFamily="18" charset="0"/>
              </a:rPr>
              <a:t>occurs when sample cases are selected without any obvious principles of organization in relation to your research question, the most common form being </a:t>
            </a:r>
            <a:r>
              <a:rPr lang="en-US" sz="2400" b="1" dirty="0">
                <a:solidFill>
                  <a:srgbClr val="2D3956"/>
                </a:solidFill>
                <a:latin typeface="Times New Roman" panose="02020603050405020304" pitchFamily="18" charset="0"/>
                <a:cs typeface="Times New Roman" panose="02020603050405020304" pitchFamily="18" charset="0"/>
              </a:rPr>
              <a:t>convenience sampling </a:t>
            </a:r>
            <a:r>
              <a:rPr lang="en-US" sz="2400" dirty="0">
                <a:solidFill>
                  <a:srgbClr val="2D3956"/>
                </a:solidFill>
                <a:latin typeface="Times New Roman" panose="02020603050405020304" pitchFamily="18" charset="0"/>
                <a:cs typeface="Times New Roman" panose="02020603050405020304" pitchFamily="18" charset="0"/>
              </a:rPr>
              <a:t>(also known as </a:t>
            </a:r>
            <a:r>
              <a:rPr lang="en-US" sz="2400" b="1" dirty="0">
                <a:solidFill>
                  <a:srgbClr val="2D3956"/>
                </a:solidFill>
                <a:latin typeface="Times New Roman" panose="02020603050405020304" pitchFamily="18" charset="0"/>
                <a:cs typeface="Times New Roman" panose="02020603050405020304" pitchFamily="18" charset="0"/>
              </a:rPr>
              <a:t>availability sampling </a:t>
            </a:r>
            <a:r>
              <a:rPr lang="en-US" sz="2400" dirty="0">
                <a:solidFill>
                  <a:srgbClr val="2D3956"/>
                </a:solidFill>
                <a:latin typeface="Times New Roman" panose="02020603050405020304" pitchFamily="18" charset="0"/>
                <a:cs typeface="Times New Roman" panose="02020603050405020304" pitchFamily="18" charset="0"/>
              </a:rPr>
              <a:t>). This involves selecting cases haphazardly only because they are easily available (or most convenient) to obtain for your sample, such as the person interviewed at random in a shopping center.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Although convenience sampling is used widely, it is prone to many sources of bias and influences that are beyond your control. Findings from convenience samples may be given very little credibility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970480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405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Multi-stage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48286"/>
            <a:ext cx="10812720" cy="3416320"/>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Multi-stage sampling </a:t>
            </a:r>
            <a:r>
              <a:rPr lang="en-US" sz="2400" dirty="0">
                <a:solidFill>
                  <a:srgbClr val="2D3956"/>
                </a:solidFill>
                <a:latin typeface="Times New Roman" panose="02020603050405020304" pitchFamily="18" charset="0"/>
                <a:cs typeface="Times New Roman" panose="02020603050405020304" pitchFamily="18" charset="0"/>
              </a:rPr>
              <a:t>refers to any sampling design that occurs in two or more successive stages using either probability, non-probability, or both types of sample selection techniques.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example, in the first stage you might select two organizations using critical</a:t>
            </a:r>
          </a:p>
          <a:p>
            <a:r>
              <a:rPr lang="en-US" sz="2400" dirty="0">
                <a:solidFill>
                  <a:srgbClr val="2D3956"/>
                </a:solidFill>
                <a:latin typeface="Times New Roman" panose="02020603050405020304" pitchFamily="18" charset="0"/>
                <a:cs typeface="Times New Roman" panose="02020603050405020304" pitchFamily="18" charset="0"/>
              </a:rPr>
              <a:t>case purposive sampling. Subsequently, in the second stage, you might select a sample of employees from each organization using stratified random sampling, thereby combining non-probability with probability sampling.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939614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405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Multi-stage sampling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48286"/>
            <a:ext cx="1081272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Alternatively, you may first select a large sample of customers or organizations using quota sampling. Subsequently, based on analysis of the data collected from these customers or organizations, you may select a smaller heterogeneous purposive sample to illustrate the key themes.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Multi-stage sampling can also use cluster sampling to overcome problems associated with a geographically dispersed population when face-to-face contact is needed, or when it is expensive and time consuming to construct a sampling frame for a large geographical area.</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65793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A50369-1A8F-779A-915A-982DCD54EE9E}"/>
              </a:ext>
            </a:extLst>
          </p:cNvPr>
          <p:cNvPicPr>
            <a:picLocks noChangeAspect="1"/>
          </p:cNvPicPr>
          <p:nvPr/>
        </p:nvPicPr>
        <p:blipFill>
          <a:blip r:embed="rId2"/>
          <a:stretch>
            <a:fillRect/>
          </a:stretch>
        </p:blipFill>
        <p:spPr>
          <a:xfrm>
            <a:off x="1933731" y="699643"/>
            <a:ext cx="8514413" cy="5583221"/>
          </a:xfrm>
          <a:prstGeom prst="rect">
            <a:avLst/>
          </a:prstGeom>
        </p:spPr>
      </p:pic>
    </p:spTree>
    <p:extLst>
      <p:ext uri="{BB962C8B-B14F-4D97-AF65-F5344CB8AC3E}">
        <p14:creationId xmlns:p14="http://schemas.microsoft.com/office/powerpoint/2010/main" val="232674588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2320</TotalTime>
  <Words>6110</Words>
  <Application>Microsoft Office PowerPoint</Application>
  <PresentationFormat>Widescreen</PresentationFormat>
  <Paragraphs>538</Paragraphs>
  <Slides>75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Rageh</cp:lastModifiedBy>
  <cp:revision>187</cp:revision>
  <dcterms:created xsi:type="dcterms:W3CDTF">2023-04-29T09:08:23Z</dcterms:created>
  <dcterms:modified xsi:type="dcterms:W3CDTF">2023-11-01T09:32:43Z</dcterms:modified>
</cp:coreProperties>
</file>