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67"/>
  </p:notesMasterIdLst>
  <p:sldIdLst>
    <p:sldId id="480" r:id="rId6"/>
    <p:sldId id="303" r:id="rId7"/>
    <p:sldId id="507" r:id="rId8"/>
    <p:sldId id="313" r:id="rId9"/>
    <p:sldId id="514" r:id="rId10"/>
    <p:sldId id="256" r:id="rId11"/>
    <p:sldId id="515" r:id="rId12"/>
    <p:sldId id="554" r:id="rId13"/>
    <p:sldId id="555" r:id="rId14"/>
    <p:sldId id="516" r:id="rId15"/>
    <p:sldId id="564" r:id="rId16"/>
    <p:sldId id="517" r:id="rId17"/>
    <p:sldId id="518" r:id="rId18"/>
    <p:sldId id="519" r:id="rId19"/>
    <p:sldId id="520" r:id="rId20"/>
    <p:sldId id="522" r:id="rId21"/>
    <p:sldId id="508" r:id="rId22"/>
    <p:sldId id="523" r:id="rId23"/>
    <p:sldId id="498" r:id="rId24"/>
    <p:sldId id="525" r:id="rId25"/>
    <p:sldId id="526" r:id="rId26"/>
    <p:sldId id="565" r:id="rId27"/>
    <p:sldId id="566" r:id="rId28"/>
    <p:sldId id="567" r:id="rId29"/>
    <p:sldId id="568" r:id="rId30"/>
    <p:sldId id="527" r:id="rId31"/>
    <p:sldId id="528" r:id="rId32"/>
    <p:sldId id="569" r:id="rId33"/>
    <p:sldId id="529" r:id="rId34"/>
    <p:sldId id="530" r:id="rId35"/>
    <p:sldId id="531" r:id="rId36"/>
    <p:sldId id="570" r:id="rId37"/>
    <p:sldId id="532" r:id="rId38"/>
    <p:sldId id="533" r:id="rId39"/>
    <p:sldId id="571" r:id="rId40"/>
    <p:sldId id="535" r:id="rId41"/>
    <p:sldId id="572" r:id="rId42"/>
    <p:sldId id="573" r:id="rId43"/>
    <p:sldId id="534" r:id="rId44"/>
    <p:sldId id="536" r:id="rId45"/>
    <p:sldId id="574" r:id="rId46"/>
    <p:sldId id="537" r:id="rId47"/>
    <p:sldId id="538" r:id="rId48"/>
    <p:sldId id="539" r:id="rId49"/>
    <p:sldId id="540" r:id="rId50"/>
    <p:sldId id="541" r:id="rId51"/>
    <p:sldId id="542" r:id="rId52"/>
    <p:sldId id="543" r:id="rId53"/>
    <p:sldId id="544" r:id="rId54"/>
    <p:sldId id="545" r:id="rId55"/>
    <p:sldId id="546" r:id="rId56"/>
    <p:sldId id="547" r:id="rId57"/>
    <p:sldId id="548" r:id="rId58"/>
    <p:sldId id="549" r:id="rId59"/>
    <p:sldId id="551" r:id="rId60"/>
    <p:sldId id="556" r:id="rId61"/>
    <p:sldId id="575" r:id="rId62"/>
    <p:sldId id="552" r:id="rId63"/>
    <p:sldId id="553" r:id="rId64"/>
    <p:sldId id="349" r:id="rId65"/>
    <p:sldId id="494"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313"/>
            <p14:sldId id="514"/>
            <p14:sldId id="256"/>
            <p14:sldId id="515"/>
            <p14:sldId id="554"/>
            <p14:sldId id="555"/>
            <p14:sldId id="516"/>
            <p14:sldId id="564"/>
            <p14:sldId id="517"/>
            <p14:sldId id="518"/>
            <p14:sldId id="519"/>
            <p14:sldId id="520"/>
            <p14:sldId id="522"/>
            <p14:sldId id="508"/>
            <p14:sldId id="523"/>
            <p14:sldId id="498"/>
            <p14:sldId id="525"/>
            <p14:sldId id="526"/>
            <p14:sldId id="565"/>
            <p14:sldId id="566"/>
            <p14:sldId id="567"/>
            <p14:sldId id="568"/>
            <p14:sldId id="527"/>
            <p14:sldId id="528"/>
            <p14:sldId id="569"/>
            <p14:sldId id="529"/>
            <p14:sldId id="530"/>
            <p14:sldId id="531"/>
            <p14:sldId id="570"/>
            <p14:sldId id="532"/>
            <p14:sldId id="533"/>
            <p14:sldId id="571"/>
            <p14:sldId id="535"/>
            <p14:sldId id="572"/>
            <p14:sldId id="573"/>
            <p14:sldId id="534"/>
            <p14:sldId id="536"/>
            <p14:sldId id="574"/>
            <p14:sldId id="537"/>
            <p14:sldId id="538"/>
            <p14:sldId id="539"/>
            <p14:sldId id="540"/>
            <p14:sldId id="541"/>
            <p14:sldId id="542"/>
            <p14:sldId id="543"/>
            <p14:sldId id="544"/>
            <p14:sldId id="545"/>
            <p14:sldId id="546"/>
            <p14:sldId id="547"/>
            <p14:sldId id="548"/>
            <p14:sldId id="549"/>
            <p14:sldId id="551"/>
            <p14:sldId id="556"/>
            <p14:sldId id="575"/>
            <p14:sldId id="552"/>
            <p14:sldId id="553"/>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773" autoAdjust="0"/>
    <p:restoredTop sz="94402" autoAdjust="0"/>
  </p:normalViewPr>
  <p:slideViewPr>
    <p:cSldViewPr snapToGrid="0">
      <p:cViewPr varScale="1">
        <p:scale>
          <a:sx n="49" d="100"/>
          <a:sy n="49" d="100"/>
        </p:scale>
        <p:origin x="446"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79945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20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14599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_rels/slide6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81553"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292348" y="3870496"/>
            <a:ext cx="2425664"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 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advTm="9967"/>
    </mc:Choice>
    <mc:Fallback xmlns="">
      <p:transition spd="slow" advTm="996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Alexandria" charset="0"/>
                <a:ea typeface="+mn-ea"/>
                <a:cs typeface="Alexandria" charset="0"/>
              </a:rPr>
              <a:t>مهارات بحثية 1</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محاضرة 10</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441"/>
    </mc:Choice>
    <mc:Fallback xmlns="">
      <p:transition spd="slow" advTm="44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2813538" y="2110154"/>
            <a:ext cx="8834511" cy="142032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تهدف المحاضرة الى مساعدة الباحثين على التعرف على كيفية استخدام الذكاء الاصطناعي في البحث العلمي والتعرف كذلك على أخلاقيات  استخدامه وكيفية استخدامه</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a:t>
            </a:r>
          </a:p>
        </p:txBody>
      </p:sp>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18178" y="1575871"/>
            <a:ext cx="9051881" cy="3293209"/>
          </a:xfrm>
          <a:prstGeom prst="rect">
            <a:avLst/>
          </a:prstGeom>
          <a:noFill/>
        </p:spPr>
        <p:txBody>
          <a:bodyPr wrap="square" rtlCol="0">
            <a:spAutoFit/>
          </a:bodyPr>
          <a:lstStyle/>
          <a:p>
            <a:pPr algn="ctr" rtl="1"/>
            <a:r>
              <a:rPr lang="ar-EG" sz="3200" b="1" u="sng" dirty="0">
                <a:solidFill>
                  <a:srgbClr val="0070C0"/>
                </a:solidFill>
              </a:rPr>
              <a:t>التمهيد للمحاضرة </a:t>
            </a:r>
          </a:p>
          <a:p>
            <a:pPr algn="just" rtl="1"/>
            <a:endParaRPr lang="ar-EG" sz="2200" b="1" u="sng" dirty="0"/>
          </a:p>
          <a:p>
            <a:pPr algn="just" rtl="1"/>
            <a:r>
              <a:rPr lang="ar-EG" sz="2200" dirty="0"/>
              <a:t>في المحاضرة السابقة تم استعراض مفهوم المكتبة الرقمية ومزاياها والمكتبة الشاملة وأقسام المكتبة الشاملة والانترنت ودوره في خدمة البحث العلمي ومجالات استخدام الانترنت في البحث العلمي، البحث في محركات البحث العلمي في الانترنت، معايير تقييم المعلومات الموجودة على الانترنت، مصادر المعلومات، ما هي أهمية تعريف المصادر في البحث العلمي، لماذا يلجأ الباحثون للبحث عن مصادر علمية؟</a:t>
            </a:r>
          </a:p>
          <a:p>
            <a:pPr algn="just" rtl="1"/>
            <a:endParaRPr lang="ar-EG" sz="2200" dirty="0"/>
          </a:p>
          <a:p>
            <a:pPr algn="just" rtl="1"/>
            <a:endParaRPr lang="ar-EG" sz="2200" dirty="0">
              <a:cs typeface="+mj-cs"/>
            </a:endParaRPr>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397"/>
    </mc:Choice>
    <mc:Fallback xmlns="">
      <p:transition spd="slow" advTm="3239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390382" y="1179487"/>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460053" y="1849423"/>
            <a:ext cx="11164377" cy="2814617"/>
          </a:xfrm>
          <a:prstGeom prst="rect">
            <a:avLst/>
          </a:prstGeom>
          <a:noFill/>
        </p:spPr>
        <p:txBody>
          <a:bodyPr wrap="square" rtlCol="0">
            <a:spAutoFit/>
          </a:bodyPr>
          <a:lstStyle/>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نشأة وظهور الذكاء الاصطناعي المدرب على المقالات </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تعريف الذكاء الاصطناعي </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كيفية استخدام الذكاء الاصطناعي في البحث العلمي </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دور الذكاء الاصطناعي في البحث العلمي </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أمثلة لأدوات الذكاء الاصطناعي في البحث العلمي واستخدام الذكاء الاصطناعي في كتابة المقالات </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تحديد الجوانب التي يمكن أن تساعد فيها تقنيات الذكاء الاصطناعي في كتابة المقالات</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29011"/>
    </mc:Choice>
    <mc:Fallback xmlns="">
      <p:transition spd="slow" advTm="290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21952" y="2542939"/>
            <a:ext cx="9345750" cy="2800767"/>
          </a:xfrm>
          <a:prstGeom prst="rect">
            <a:avLst/>
          </a:prstGeom>
          <a:noFill/>
        </p:spPr>
        <p:txBody>
          <a:bodyPr wrap="square" rtlCol="0">
            <a:spAutoFit/>
          </a:bodyPr>
          <a:lstStyle/>
          <a:p>
            <a:pPr algn="just" rtl="1"/>
            <a:r>
              <a:rPr lang="ar-EG" sz="2200" dirty="0"/>
              <a:t>أُطلِق </a:t>
            </a:r>
            <a:r>
              <a:rPr lang="en-US" sz="2200" dirty="0"/>
              <a:t>ChatGPT، </a:t>
            </a:r>
            <a:r>
              <a:rPr lang="ar-EG" sz="2200" dirty="0"/>
              <a:t>وهو منصة ذكاء اصطناعي توليدي طوّرتها شركة </a:t>
            </a:r>
            <a:r>
              <a:rPr lang="en-US" sz="2200" dirty="0"/>
              <a:t>OpenAI، </a:t>
            </a:r>
            <a:r>
              <a:rPr lang="ar-EG" sz="2200" dirty="0"/>
              <a:t>في ديسمبر 2022 بالاعتماد على النموذج التوليدي المُدرَّب مسبقًا </a:t>
            </a:r>
            <a:r>
              <a:rPr lang="en-US" sz="2200" dirty="0"/>
              <a:t>GPT-3.5. </a:t>
            </a:r>
            <a:r>
              <a:rPr lang="ar-EG" sz="2200" dirty="0"/>
              <a:t>وتشير التقارير إلى أن الإصدار المبكر من </a:t>
            </a:r>
            <a:r>
              <a:rPr lang="en-US" sz="2200" dirty="0"/>
              <a:t>GPT-4، </a:t>
            </a:r>
            <a:r>
              <a:rPr lang="ar-EG" sz="2200" dirty="0"/>
              <a:t>وهو نموذج متعدد الوسائط قادر على الاستجابة للأسئلة النصية عبر الصور، قد أسهم في تقليل حالات الهلوسة. وعلى الرغم من أن </a:t>
            </a:r>
            <a:r>
              <a:rPr lang="en-US" sz="2200" dirty="0"/>
              <a:t>ChatGPT </a:t>
            </a:r>
            <a:r>
              <a:rPr lang="ar-EG" sz="2200" dirty="0"/>
              <a:t>صُمّم لتقليل الاستجابات الخاطئة، إلا أنه قد ينتج أحيانًا إجابات غير دقيقة أو غير منطقية أو غير أخلاقية. طوّرت </a:t>
            </a:r>
            <a:r>
              <a:rPr lang="en-US" sz="2200" dirty="0"/>
              <a:t>OpenAI </a:t>
            </a:r>
            <a:r>
              <a:rPr lang="ar-EG" sz="2200" dirty="0"/>
              <a:t>مؤخرًا نموذج </a:t>
            </a:r>
            <a:r>
              <a:rPr lang="en-US" sz="2200" dirty="0"/>
              <a:t>Sora، </a:t>
            </a:r>
            <a:r>
              <a:rPr lang="ar-EG" sz="2200" dirty="0"/>
              <a:t>وهو نموذج لتحويل النص إلى فيديو قادر على إنتاج مقاطع فيديو تحافظ على خصائص العالم الفيزيائي وتلتزم بتوجيهات المستخدم. وقد جذبت هذه النماذج—القادرة على توليد نصوص وصور وفيديوهات متقدمة—عددًا كبيرًا من المستخدمين، مما يعكس التسارع الهائل في تكنولوجيا الذكاء الاصطناعي. </a:t>
            </a:r>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4712677" y="1391392"/>
            <a:ext cx="5570806"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ظهور </a:t>
            </a:r>
            <a:r>
              <a:rPr lang="en-US" sz="2200" b="1" dirty="0">
                <a:latin typeface="Times New Roman" panose="02020603050405020304" pitchFamily="18" charset="0"/>
                <a:cs typeface="Times New Roman" panose="02020603050405020304" pitchFamily="18" charset="0"/>
              </a:rPr>
              <a:t>ChatGPT </a:t>
            </a:r>
            <a:r>
              <a:rPr lang="ar-EG" sz="2200" b="1" dirty="0">
                <a:latin typeface="Times New Roman" panose="02020603050405020304" pitchFamily="18" charset="0"/>
                <a:cs typeface="Times New Roman" panose="02020603050405020304" pitchFamily="18" charset="0"/>
              </a:rPr>
              <a:t>والمنافسة التكنولوجية الشرسة</a:t>
            </a:r>
          </a:p>
        </p:txBody>
      </p:sp>
    </p:spTree>
  </p:cSld>
  <p:clrMapOvr>
    <a:masterClrMapping/>
  </p:clrMapOvr>
  <mc:AlternateContent xmlns:mc="http://schemas.openxmlformats.org/markup-compatibility/2006" xmlns:p14="http://schemas.microsoft.com/office/powerpoint/2010/main">
    <mc:Choice Requires="p14">
      <p:transition spd="slow" p14:dur="2000" advTm="74052"/>
    </mc:Choice>
    <mc:Fallback xmlns="">
      <p:transition spd="slow" advTm="7405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1285791" y="1689243"/>
            <a:ext cx="9053963" cy="3416320"/>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ونتيجة لذلك، اشتدت المنافسة بين شركات التقنية في سباق الريادة في مجال الذكاء الاصطناعي التوليدي، ومن أبرز الأمثلة على ذلك: </a:t>
            </a:r>
            <a:r>
              <a:rPr lang="en-US" sz="2400" dirty="0">
                <a:latin typeface="Times New Roman" panose="02020603050405020304" pitchFamily="18" charset="0"/>
                <a:cs typeface="Times New Roman" panose="02020603050405020304" pitchFamily="18" charset="0"/>
              </a:rPr>
              <a:t>Bard </a:t>
            </a:r>
            <a:r>
              <a:rPr lang="ar-EG" sz="2400" dirty="0">
                <a:latin typeface="Times New Roman" panose="02020603050405020304" pitchFamily="18" charset="0"/>
                <a:cs typeface="Times New Roman" panose="02020603050405020304" pitchFamily="18" charset="0"/>
              </a:rPr>
              <a:t>من جوجل ونموذجها متعدد الوسائط </a:t>
            </a:r>
            <a:r>
              <a:rPr lang="en-US" sz="2400" dirty="0">
                <a:latin typeface="Times New Roman" panose="02020603050405020304" pitchFamily="18" charset="0"/>
                <a:cs typeface="Times New Roman" panose="02020603050405020304" pitchFamily="18" charset="0"/>
              </a:rPr>
              <a:t>Gemini، </a:t>
            </a:r>
            <a:r>
              <a:rPr lang="ar-EG" sz="2400" dirty="0">
                <a:latin typeface="Times New Roman" panose="02020603050405020304" pitchFamily="18" charset="0"/>
                <a:cs typeface="Times New Roman" panose="02020603050405020304" pitchFamily="18" charset="0"/>
              </a:rPr>
              <a:t>ونموذج </a:t>
            </a:r>
            <a:r>
              <a:rPr lang="en-US" sz="2400" dirty="0" err="1">
                <a:latin typeface="Times New Roman" panose="02020603050405020304" pitchFamily="18" charset="0"/>
                <a:cs typeface="Times New Roman" panose="02020603050405020304" pitchFamily="18" charset="0"/>
              </a:rPr>
              <a:t>LLaMA</a:t>
            </a:r>
            <a:r>
              <a:rPr lang="en-US" sz="2400" dirty="0">
                <a:latin typeface="Times New Roman" panose="02020603050405020304" pitchFamily="18" charset="0"/>
                <a:cs typeface="Times New Roman" panose="02020603050405020304" pitchFamily="18" charset="0"/>
              </a:rPr>
              <a:t> 2 </a:t>
            </a:r>
            <a:r>
              <a:rPr lang="ar-EG" sz="2400" dirty="0">
                <a:latin typeface="Times New Roman" panose="02020603050405020304" pitchFamily="18" charset="0"/>
                <a:cs typeface="Times New Roman" panose="02020603050405020304" pitchFamily="18" charset="0"/>
              </a:rPr>
              <a:t>من </a:t>
            </a:r>
            <a:r>
              <a:rPr lang="en-US" sz="2400" dirty="0">
                <a:latin typeface="Times New Roman" panose="02020603050405020304" pitchFamily="18" charset="0"/>
                <a:cs typeface="Times New Roman" panose="02020603050405020304" pitchFamily="18" charset="0"/>
              </a:rPr>
              <a:t>Meta، </a:t>
            </a:r>
            <a:r>
              <a:rPr lang="ar-EG" sz="2400" dirty="0">
                <a:latin typeface="Times New Roman" panose="02020603050405020304" pitchFamily="18" charset="0"/>
                <a:cs typeface="Times New Roman" panose="02020603050405020304" pitchFamily="18" charset="0"/>
              </a:rPr>
              <a:t>و</a:t>
            </a:r>
            <a:r>
              <a:rPr lang="en-US" sz="2400" dirty="0">
                <a:latin typeface="Times New Roman" panose="02020603050405020304" pitchFamily="18" charset="0"/>
                <a:cs typeface="Times New Roman" panose="02020603050405020304" pitchFamily="18" charset="0"/>
              </a:rPr>
              <a:t>Ernie Bot </a:t>
            </a:r>
            <a:r>
              <a:rPr lang="ar-EG" sz="2400" dirty="0">
                <a:latin typeface="Times New Roman" panose="02020603050405020304" pitchFamily="18" charset="0"/>
                <a:cs typeface="Times New Roman" panose="02020603050405020304" pitchFamily="18" charset="0"/>
              </a:rPr>
              <a:t>من </a:t>
            </a:r>
            <a:r>
              <a:rPr lang="en-US" sz="2400" dirty="0">
                <a:latin typeface="Times New Roman" panose="02020603050405020304" pitchFamily="18" charset="0"/>
                <a:cs typeface="Times New Roman" panose="02020603050405020304" pitchFamily="18" charset="0"/>
              </a:rPr>
              <a:t>Baidu، </a:t>
            </a:r>
            <a:r>
              <a:rPr lang="ar-EG" sz="2400" dirty="0">
                <a:latin typeface="Times New Roman" panose="02020603050405020304" pitchFamily="18" charset="0"/>
                <a:cs typeface="Times New Roman" panose="02020603050405020304" pitchFamily="18" charset="0"/>
              </a:rPr>
              <a:t>و</a:t>
            </a:r>
            <a:r>
              <a:rPr lang="en-US" sz="2400" dirty="0" err="1">
                <a:latin typeface="Times New Roman" panose="02020603050405020304" pitchFamily="18" charset="0"/>
                <a:cs typeface="Times New Roman" panose="02020603050405020304" pitchFamily="18" charset="0"/>
              </a:rPr>
              <a:t>HyperCLOVA</a:t>
            </a:r>
            <a:r>
              <a:rPr lang="en-US" sz="2400" dirty="0">
                <a:latin typeface="Times New Roman" panose="02020603050405020304" pitchFamily="18" charset="0"/>
                <a:cs typeface="Times New Roman" panose="02020603050405020304" pitchFamily="18" charset="0"/>
              </a:rPr>
              <a:t> X </a:t>
            </a:r>
            <a:r>
              <a:rPr lang="ar-EG" sz="2400" dirty="0">
                <a:latin typeface="Times New Roman" panose="02020603050405020304" pitchFamily="18" charset="0"/>
                <a:cs typeface="Times New Roman" panose="02020603050405020304" pitchFamily="18" charset="0"/>
              </a:rPr>
              <a:t>من </a:t>
            </a:r>
            <a:r>
              <a:rPr lang="en-US" sz="2400" dirty="0">
                <a:latin typeface="Times New Roman" panose="02020603050405020304" pitchFamily="18" charset="0"/>
                <a:cs typeface="Times New Roman" panose="02020603050405020304" pitchFamily="18" charset="0"/>
              </a:rPr>
              <a:t>Naver. </a:t>
            </a:r>
            <a:r>
              <a:rPr lang="ar-EG" sz="2400" dirty="0">
                <a:latin typeface="Times New Roman" panose="02020603050405020304" pitchFamily="18" charset="0"/>
                <a:cs typeface="Times New Roman" panose="02020603050405020304" pitchFamily="18" charset="0"/>
              </a:rPr>
              <a:t>كما تم تطوير </a:t>
            </a:r>
            <a:r>
              <a:rPr lang="en-US" sz="2400" dirty="0" err="1">
                <a:latin typeface="Times New Roman" panose="02020603050405020304" pitchFamily="18" charset="0"/>
                <a:cs typeface="Times New Roman" panose="02020603050405020304" pitchFamily="18" charset="0"/>
              </a:rPr>
              <a:t>Coscientist</a:t>
            </a:r>
            <a:r>
              <a:rPr lang="en-US" sz="2400" dirty="0">
                <a:latin typeface="Times New Roman" panose="02020603050405020304" pitchFamily="18" charset="0"/>
                <a:cs typeface="Times New Roman" panose="02020603050405020304" pitchFamily="18" charset="0"/>
              </a:rPr>
              <a:t>، </a:t>
            </a:r>
            <a:r>
              <a:rPr lang="ar-EG" sz="2400" dirty="0">
                <a:latin typeface="Times New Roman" panose="02020603050405020304" pitchFamily="18" charset="0"/>
                <a:cs typeface="Times New Roman" panose="02020603050405020304" pitchFamily="18" charset="0"/>
              </a:rPr>
              <a:t>وهو ذكاء اصطناعي مخصص لتصميم وتخطيط وتنفيذ التجارب الكيميائية .وقد دفع هذا التوسع السريع في تكنولوجيا الذكاء الاصطناعي مجلتي </a:t>
            </a:r>
            <a:r>
              <a:rPr lang="en-US" sz="2400" dirty="0">
                <a:latin typeface="Times New Roman" panose="02020603050405020304" pitchFamily="18" charset="0"/>
                <a:cs typeface="Times New Roman" panose="02020603050405020304" pitchFamily="18" charset="0"/>
              </a:rPr>
              <a:t>Science </a:t>
            </a:r>
            <a:r>
              <a:rPr lang="ar-EG" sz="2400" dirty="0">
                <a:latin typeface="Times New Roman" panose="02020603050405020304" pitchFamily="18" charset="0"/>
                <a:cs typeface="Times New Roman" panose="02020603050405020304" pitchFamily="18" charset="0"/>
              </a:rPr>
              <a:t>و</a:t>
            </a:r>
            <a:r>
              <a:rPr lang="en-US" sz="2400" dirty="0">
                <a:latin typeface="Times New Roman" panose="02020603050405020304" pitchFamily="18" charset="0"/>
                <a:cs typeface="Times New Roman" panose="02020603050405020304" pitchFamily="18" charset="0"/>
              </a:rPr>
              <a:t>Nature </a:t>
            </a:r>
            <a:r>
              <a:rPr lang="ar-EG" sz="2400" dirty="0">
                <a:latin typeface="Times New Roman" panose="02020603050405020304" pitchFamily="18" charset="0"/>
                <a:cs typeface="Times New Roman" panose="02020603050405020304" pitchFamily="18" charset="0"/>
              </a:rPr>
              <a:t>إلى تصنيف الذكاء الاصطناعي ضمن أهم الإنجازات والمساهمات العلمية في عام 2023. كما يتزايد تغلغل هذه التقنية في الحياة اليومية، ويتجلى ذلك في هاتف </a:t>
            </a:r>
            <a:r>
              <a:rPr lang="en-US" sz="2400" dirty="0">
                <a:latin typeface="Times New Roman" panose="02020603050405020304" pitchFamily="18" charset="0"/>
                <a:cs typeface="Times New Roman" panose="02020603050405020304" pitchFamily="18" charset="0"/>
              </a:rPr>
              <a:t>Samsung S24 </a:t>
            </a:r>
            <a:r>
              <a:rPr lang="ar-EG" sz="2400" dirty="0">
                <a:latin typeface="Times New Roman" panose="02020603050405020304" pitchFamily="18" charset="0"/>
                <a:cs typeface="Times New Roman" panose="02020603050405020304" pitchFamily="18" charset="0"/>
              </a:rPr>
              <a:t>الذي يوفر الترجمة والتفسير باستخدام الذكاء الاصطناعي المدمج في الجهاز.</a:t>
            </a: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61951"/>
    </mc:Choice>
    <mc:Fallback xmlns="">
      <p:transition spd="slow" advTm="619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88908-41DE-29F5-3532-86B086FF52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E474B2-0D73-9F0D-01DF-30CC08EFECC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9C5A04-AC3B-15B3-4C2A-8F3C35CF74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A99913-F4FD-2A57-EDE3-9845CDD4FD8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CD4A9B-AE43-5BE5-4DF9-4BD13C664E1D}"/>
              </a:ext>
            </a:extLst>
          </p:cNvPr>
          <p:cNvSpPr txBox="1"/>
          <p:nvPr/>
        </p:nvSpPr>
        <p:spPr>
          <a:xfrm>
            <a:off x="1285791" y="1689243"/>
            <a:ext cx="9053963" cy="4524315"/>
          </a:xfrm>
          <a:prstGeom prst="rect">
            <a:avLst/>
          </a:prstGeom>
          <a:noFill/>
        </p:spPr>
        <p:txBody>
          <a:bodyPr wrap="square" rtlCol="0">
            <a:spAutoFit/>
          </a:bodyPr>
          <a:lstStyle/>
          <a:p>
            <a:pPr algn="just" rtl="1"/>
            <a:endParaRPr lang="ar-EG" sz="2400" dirty="0">
              <a:latin typeface="Times New Roman" panose="02020603050405020304" pitchFamily="18" charset="0"/>
              <a:cs typeface="Times New Roman" panose="02020603050405020304" pitchFamily="18" charset="0"/>
            </a:endParaRPr>
          </a:p>
          <a:p>
            <a:pPr algn="just" rtl="1"/>
            <a:r>
              <a:rPr lang="ar-EG" sz="2400" dirty="0">
                <a:latin typeface="Times New Roman" panose="02020603050405020304" pitchFamily="18" charset="0"/>
                <a:cs typeface="Times New Roman" panose="02020603050405020304" pitchFamily="18" charset="0"/>
              </a:rPr>
              <a:t>مع تزايد الاهتمام الأكاديمي باستخدام الذكاء الاصطناعي التوليدي العام، نُشرت مقالة مراجعة تناولت اتجاهات النشر والبحث في المقالات المتعلقة بـ</a:t>
            </a:r>
            <a:r>
              <a:rPr lang="en-US" sz="2400" dirty="0">
                <a:latin typeface="Times New Roman" panose="02020603050405020304" pitchFamily="18" charset="0"/>
                <a:cs typeface="Times New Roman" panose="02020603050405020304" pitchFamily="18" charset="0"/>
              </a:rPr>
              <a:t>ChatGPT </a:t>
            </a:r>
            <a:r>
              <a:rPr lang="ar-EG" sz="2400" dirty="0">
                <a:latin typeface="Times New Roman" panose="02020603050405020304" pitchFamily="18" charset="0"/>
                <a:cs typeface="Times New Roman" panose="02020603050405020304" pitchFamily="18" charset="0"/>
              </a:rPr>
              <a:t>من منظور الاستخدام وليس من منظور الجوانب التقنية. وقد كشفت تلك المراجعة عن طفرة في المنشورات، كانت في معظمها آراء سريعة ومقترحات، خلال المرحلة الأولى من طرح </a:t>
            </a:r>
            <a:r>
              <a:rPr lang="en-US" sz="2400" dirty="0">
                <a:latin typeface="Times New Roman" panose="02020603050405020304" pitchFamily="18" charset="0"/>
                <a:cs typeface="Times New Roman" panose="02020603050405020304" pitchFamily="18" charset="0"/>
              </a:rPr>
              <a:t>ChatGPT</a:t>
            </a:r>
          </a:p>
          <a:p>
            <a:pPr algn="just" rtl="1"/>
            <a:r>
              <a:rPr lang="ar-EG" sz="2400" dirty="0">
                <a:latin typeface="Times New Roman" panose="02020603050405020304" pitchFamily="18" charset="0"/>
                <a:cs typeface="Times New Roman" panose="02020603050405020304" pitchFamily="18" charset="0"/>
              </a:rPr>
              <a:t>وبعد عام واحد، سُجل أكبر عدد من المقالات المرتبطة بـ</a:t>
            </a:r>
            <a:r>
              <a:rPr lang="en-US" sz="2400" dirty="0">
                <a:latin typeface="Times New Roman" panose="02020603050405020304" pitchFamily="18" charset="0"/>
                <a:cs typeface="Times New Roman" panose="02020603050405020304" pitchFamily="18" charset="0"/>
              </a:rPr>
              <a:t>ChatGPT </a:t>
            </a:r>
            <a:r>
              <a:rPr lang="ar-EG" sz="2400" dirty="0">
                <a:latin typeface="Times New Roman" panose="02020603050405020304" pitchFamily="18" charset="0"/>
                <a:cs typeface="Times New Roman" panose="02020603050405020304" pitchFamily="18" charset="0"/>
              </a:rPr>
              <a:t>في قاعدة بيانات </a:t>
            </a:r>
            <a:r>
              <a:rPr lang="en-US" sz="2400" dirty="0">
                <a:latin typeface="Times New Roman" panose="02020603050405020304" pitchFamily="18" charset="0"/>
                <a:cs typeface="Times New Roman" panose="02020603050405020304" pitchFamily="18" charset="0"/>
              </a:rPr>
              <a:t>Scopus، </a:t>
            </a:r>
            <a:r>
              <a:rPr lang="ar-EG" sz="2400" dirty="0">
                <a:latin typeface="Times New Roman" panose="02020603050405020304" pitchFamily="18" charset="0"/>
                <a:cs typeface="Times New Roman" panose="02020603050405020304" pitchFamily="18" charset="0"/>
              </a:rPr>
              <a:t>بينما أظهرت كل من </a:t>
            </a:r>
            <a:r>
              <a:rPr lang="en-US" sz="2400" dirty="0">
                <a:latin typeface="Times New Roman" panose="02020603050405020304" pitchFamily="18" charset="0"/>
                <a:cs typeface="Times New Roman" panose="02020603050405020304" pitchFamily="18" charset="0"/>
              </a:rPr>
              <a:t>PubMed </a:t>
            </a:r>
            <a:r>
              <a:rPr lang="ar-EG" sz="2400" dirty="0">
                <a:latin typeface="Times New Roman" panose="02020603050405020304" pitchFamily="18" charset="0"/>
                <a:cs typeface="Times New Roman" panose="02020603050405020304" pitchFamily="18" charset="0"/>
              </a:rPr>
              <a:t>في المجال الطبي و</a:t>
            </a:r>
            <a:r>
              <a:rPr lang="en-US" sz="2400" dirty="0">
                <a:latin typeface="Times New Roman" panose="02020603050405020304" pitchFamily="18" charset="0"/>
                <a:cs typeface="Times New Roman" panose="02020603050405020304" pitchFamily="18" charset="0"/>
              </a:rPr>
              <a:t>Web of Science </a:t>
            </a:r>
            <a:r>
              <a:rPr lang="ar-EG" sz="2400" dirty="0">
                <a:latin typeface="Times New Roman" panose="02020603050405020304" pitchFamily="18" charset="0"/>
                <a:cs typeface="Times New Roman" panose="02020603050405020304" pitchFamily="18" charset="0"/>
              </a:rPr>
              <a:t>عبر التخصصات المختلفة أرقامًا مماثلة. ورغم انخفاض نسبة المقالات في المجال الطبي ضمن المقالات المتعلقة بـ</a:t>
            </a:r>
            <a:r>
              <a:rPr lang="en-US" sz="2400" dirty="0">
                <a:latin typeface="Times New Roman" panose="02020603050405020304" pitchFamily="18" charset="0"/>
                <a:cs typeface="Times New Roman" panose="02020603050405020304" pitchFamily="18" charset="0"/>
              </a:rPr>
              <a:t>ChatGPT </a:t>
            </a:r>
            <a:r>
              <a:rPr lang="ar-EG" sz="2400" dirty="0">
                <a:latin typeface="Times New Roman" panose="02020603050405020304" pitchFamily="18" charset="0"/>
                <a:cs typeface="Times New Roman" panose="02020603050405020304" pitchFamily="18" charset="0"/>
              </a:rPr>
              <a:t>في قواعد البيانات الكبرى—من 71.4% من أصل 935 مقالة خلال 7 أشهر إلى 55.7% من أصل 3,222 مقالة خلال 12 شهرًا ، فإن اهتمام المجتمع الطبي بهذا الموضوع لا يزال قائمًا. إذ يواصل الباحثون في المجال الطبي استكشاف كيفية استخدام </a:t>
            </a:r>
            <a:r>
              <a:rPr lang="en-US" sz="2400" dirty="0">
                <a:latin typeface="Times New Roman" panose="02020603050405020304" pitchFamily="18" charset="0"/>
                <a:cs typeface="Times New Roman" panose="02020603050405020304" pitchFamily="18" charset="0"/>
              </a:rPr>
              <a:t>ChatGPT، </a:t>
            </a:r>
            <a:r>
              <a:rPr lang="ar-EG" sz="2400" dirty="0">
                <a:latin typeface="Times New Roman" panose="02020603050405020304" pitchFamily="18" charset="0"/>
                <a:cs typeface="Times New Roman" panose="02020603050405020304" pitchFamily="18" charset="0"/>
              </a:rPr>
              <a:t>على الرغم من أن تطبيقاته العملية في الطب ما زالت محدودة.</a:t>
            </a:r>
          </a:p>
        </p:txBody>
      </p:sp>
      <p:sp>
        <p:nvSpPr>
          <p:cNvPr id="2" name="TextBox 1">
            <a:extLst>
              <a:ext uri="{FF2B5EF4-FFF2-40B4-BE49-F238E27FC236}">
                <a16:creationId xmlns:a16="http://schemas.microsoft.com/office/drawing/2014/main" id="{5D7759C5-5D45-1241-FF95-45794D926D2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880065F-C746-2D45-6FBA-177A91D433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ACC8798-D671-B229-37CF-03B1D6DB20A0}"/>
              </a:ext>
            </a:extLst>
          </p:cNvPr>
          <p:cNvSpPr/>
          <p:nvPr/>
        </p:nvSpPr>
        <p:spPr>
          <a:xfrm>
            <a:off x="4786010" y="1321735"/>
            <a:ext cx="5427136" cy="73501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dirty="0"/>
              <a:t>التغيّرات في مشهد البحث</a:t>
            </a:r>
          </a:p>
          <a:p>
            <a:pPr algn="ctr"/>
            <a:r>
              <a:rPr lang="ar-EG" sz="2400" dirty="0"/>
              <a:t> والنشر العلمي استجابةً لظهور</a:t>
            </a:r>
            <a:r>
              <a:rPr lang="en-US" sz="2400" dirty="0"/>
              <a:t> ChatGPT</a:t>
            </a:r>
          </a:p>
        </p:txBody>
      </p:sp>
    </p:spTree>
    <p:extLst>
      <p:ext uri="{BB962C8B-B14F-4D97-AF65-F5344CB8AC3E}">
        <p14:creationId xmlns:p14="http://schemas.microsoft.com/office/powerpoint/2010/main" val="120117570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73701-27E7-C79B-3566-82A276A260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EC33E2-54BA-BDC9-EEC9-0D40CC26A0C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7FB716-7702-3D8D-75B8-0F35892E0CD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1B9750-11D9-5165-177D-DDC6A2F55C9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4D9B9E-8CB2-9B18-2F05-0070F0BD84E5}"/>
              </a:ext>
            </a:extLst>
          </p:cNvPr>
          <p:cNvSpPr txBox="1"/>
          <p:nvPr/>
        </p:nvSpPr>
        <p:spPr>
          <a:xfrm>
            <a:off x="1285791" y="1689243"/>
            <a:ext cx="9053963" cy="4154984"/>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وفي الوقت نفسه، أثار قطاع التعليم العديد من المخاوف بشأن الآثار التعليمية، بما في ذلك تقييم الواجبات. كما واجه القطاع القانوني دعاوى تتعلق بالملكية الفكرية للذكاء الاصطناعي وعمليات التعلم غير المصرح بها. كذلك بدأ مجتمع النشر الأكاديمي في وضع إرشادات مبكرة لاستخدام الذكاء الاصطناعي في كتابة المقالات . ومن ثم، أصبحت الحاجة ملحّة لتعريف الاستخدام المناسب لـ</a:t>
            </a:r>
            <a:r>
              <a:rPr lang="en-US" sz="2400" dirty="0">
                <a:latin typeface="Times New Roman" panose="02020603050405020304" pitchFamily="18" charset="0"/>
                <a:cs typeface="Times New Roman" panose="02020603050405020304" pitchFamily="18" charset="0"/>
              </a:rPr>
              <a:t>ChatGPT </a:t>
            </a:r>
            <a:r>
              <a:rPr lang="ar-EG" sz="2400" dirty="0">
                <a:latin typeface="Times New Roman" panose="02020603050405020304" pitchFamily="18" charset="0"/>
                <a:cs typeface="Times New Roman" panose="02020603050405020304" pitchFamily="18" charset="0"/>
              </a:rPr>
              <a:t>في الكتابة العلمية تعريفًا واضحًا. إن القدرة الاستثنائية للذكاء الاصطناعي التوليدي على دعم المهام المستغرقة للوقت، مثل مراجعة الأدبيات وتحليل البيانات، قد أدت إلى زيادة اعتماده، مدفوعة بضغوط بيئة “انشر أو اندثر”. وقد فرض الاستخدام المتزايد لمنصات الذكاء الاصطناعي المشابهة لـ</a:t>
            </a:r>
            <a:r>
              <a:rPr lang="en-US" sz="2400" dirty="0">
                <a:latin typeface="Times New Roman" panose="02020603050405020304" pitchFamily="18" charset="0"/>
                <a:cs typeface="Times New Roman" panose="02020603050405020304" pitchFamily="18" charset="0"/>
              </a:rPr>
              <a:t>ChatGPT </a:t>
            </a:r>
            <a:r>
              <a:rPr lang="ar-EG" sz="2400" dirty="0">
                <a:latin typeface="Times New Roman" panose="02020603050405020304" pitchFamily="18" charset="0"/>
                <a:cs typeface="Times New Roman" panose="02020603050405020304" pitchFamily="18" charset="0"/>
              </a:rPr>
              <a:t>في المقالات العلمية تحدياتٍ على النزاهة الأكاديمية، وأثار مخاوف بشأن موثوقية التحكيم العلمي وسلامة عمليات التحرير بالمجلات. وعليه، قد يؤدي الاعتماد المفرط على الذكاء الاصطناعي التوليدي إلى تعقيد أكبر للقضايا المرتبطة بأخلاقيات البحث في النشر العلمي.</a:t>
            </a:r>
          </a:p>
        </p:txBody>
      </p:sp>
      <p:sp>
        <p:nvSpPr>
          <p:cNvPr id="2" name="TextBox 1">
            <a:extLst>
              <a:ext uri="{FF2B5EF4-FFF2-40B4-BE49-F238E27FC236}">
                <a16:creationId xmlns:a16="http://schemas.microsoft.com/office/drawing/2014/main" id="{05B722A8-02BF-0B29-A34A-25BED4D45F9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CB1C7C4-7FAA-0E01-9DC0-F329E36F72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4155520"/>
      </p:ext>
    </p:extLst>
  </p:cSld>
  <p:clrMapOvr>
    <a:masterClrMapping/>
  </p:clrMapOvr>
  <mc:AlternateContent xmlns:mc="http://schemas.openxmlformats.org/markup-compatibility/2006" xmlns:p14="http://schemas.microsoft.com/office/powerpoint/2010/main">
    <mc:Choice Requires="p14">
      <p:transition spd="slow" p14:dur="2000" advTm="82029"/>
    </mc:Choice>
    <mc:Fallback xmlns="">
      <p:transition spd="slow" advTm="820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121951" y="2282087"/>
            <a:ext cx="9345749" cy="2462213"/>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استجابةً لتأثير </a:t>
            </a:r>
            <a:r>
              <a:rPr lang="en-US" sz="2200" dirty="0">
                <a:latin typeface="Times New Roman" panose="02020603050405020304" pitchFamily="18" charset="0"/>
                <a:cs typeface="Times New Roman" panose="02020603050405020304" pitchFamily="18" charset="0"/>
              </a:rPr>
              <a:t>ChatGPT </a:t>
            </a:r>
            <a:r>
              <a:rPr lang="ar-EG" sz="2200" dirty="0">
                <a:latin typeface="Times New Roman" panose="02020603050405020304" pitchFamily="18" charset="0"/>
                <a:cs typeface="Times New Roman" panose="02020603050405020304" pitchFamily="18" charset="0"/>
              </a:rPr>
              <a:t>بوصفه منصة غير أكاديمية، قامت دار النشر </a:t>
            </a:r>
            <a:r>
              <a:rPr lang="en-US" sz="2200" dirty="0">
                <a:latin typeface="Times New Roman" panose="02020603050405020304" pitchFamily="18" charset="0"/>
                <a:cs typeface="Times New Roman" panose="02020603050405020304" pitchFamily="18" charset="0"/>
              </a:rPr>
              <a:t>Elsevier </a:t>
            </a:r>
            <a:r>
              <a:rPr lang="ar-EG" sz="2200" dirty="0">
                <a:latin typeface="Times New Roman" panose="02020603050405020304" pitchFamily="18" charset="0"/>
                <a:cs typeface="Times New Roman" panose="02020603050405020304" pitchFamily="18" charset="0"/>
              </a:rPr>
              <a:t>بإطلاق </a:t>
            </a:r>
            <a:r>
              <a:rPr lang="en-US" sz="2200" dirty="0">
                <a:latin typeface="Times New Roman" panose="02020603050405020304" pitchFamily="18" charset="0"/>
                <a:cs typeface="Times New Roman" panose="02020603050405020304" pitchFamily="18" charset="0"/>
              </a:rPr>
              <a:t>Scopus AI، </a:t>
            </a:r>
            <a:r>
              <a:rPr lang="ar-EG" sz="2200" dirty="0">
                <a:latin typeface="Times New Roman" panose="02020603050405020304" pitchFamily="18" charset="0"/>
                <a:cs typeface="Times New Roman" panose="02020603050405020304" pitchFamily="18" charset="0"/>
              </a:rPr>
              <a:t>الذي يعتمد على الملخصات الخاصة بالمقالات المنشورة بعد عام 2013 في قاعدة بيانات </a:t>
            </a:r>
            <a:r>
              <a:rPr lang="en-US" sz="2200" dirty="0">
                <a:latin typeface="Times New Roman" panose="02020603050405020304" pitchFamily="18" charset="0"/>
                <a:cs typeface="Times New Roman" panose="02020603050405020304" pitchFamily="18" charset="0"/>
              </a:rPr>
              <a:t>Scopus. </a:t>
            </a:r>
            <a:r>
              <a:rPr lang="ar-EG" sz="2200" dirty="0">
                <a:latin typeface="Times New Roman" panose="02020603050405020304" pitchFamily="18" charset="0"/>
                <a:cs typeface="Times New Roman" panose="02020603050405020304" pitchFamily="18" charset="0"/>
              </a:rPr>
              <a:t>يوفر هذا النظام، المتاح منذ عام 2024، ملخصات بلغة طبيعية، ونتائج مُصوَّرة، وأسئلة متابعة مقترحة. وبالمثل، يقدم نظام </a:t>
            </a:r>
            <a:r>
              <a:rPr lang="en-US" sz="2200" dirty="0">
                <a:latin typeface="Times New Roman" panose="02020603050405020304" pitchFamily="18" charset="0"/>
                <a:cs typeface="Times New Roman" panose="02020603050405020304" pitchFamily="18" charset="0"/>
              </a:rPr>
              <a:t>Elicit </a:t>
            </a:r>
            <a:r>
              <a:rPr lang="ar-EG" sz="2200" dirty="0">
                <a:latin typeface="Times New Roman" panose="02020603050405020304" pitchFamily="18" charset="0"/>
                <a:cs typeface="Times New Roman" panose="02020603050405020304" pitchFamily="18" charset="0"/>
              </a:rPr>
              <a:t>خدمات تعتمد على ملخصات المقالات مقابل رسوم اشتراك، بينما تم الإعلان عن تجربة خاصة لذكاء اصطناعي يعتمد على قاعدة بيانات </a:t>
            </a:r>
            <a:r>
              <a:rPr lang="en-US" sz="2200" dirty="0">
                <a:latin typeface="Times New Roman" panose="02020603050405020304" pitchFamily="18" charset="0"/>
                <a:cs typeface="Times New Roman" panose="02020603050405020304" pitchFamily="18" charset="0"/>
              </a:rPr>
              <a:t>Dimensions. </a:t>
            </a:r>
            <a:r>
              <a:rPr lang="ar-EG" sz="2200" dirty="0">
                <a:latin typeface="Times New Roman" panose="02020603050405020304" pitchFamily="18" charset="0"/>
                <a:cs typeface="Times New Roman" panose="02020603050405020304" pitchFamily="18" charset="0"/>
              </a:rPr>
              <a:t>كما شرعت مؤسسة </a:t>
            </a:r>
            <a:r>
              <a:rPr lang="en-US" sz="2200" dirty="0">
                <a:latin typeface="Times New Roman" panose="02020603050405020304" pitchFamily="18" charset="0"/>
                <a:cs typeface="Times New Roman" panose="02020603050405020304" pitchFamily="18" charset="0"/>
              </a:rPr>
              <a:t>Clarivate </a:t>
            </a:r>
            <a:r>
              <a:rPr lang="ar-EG" sz="2200" dirty="0">
                <a:latin typeface="Times New Roman" panose="02020603050405020304" pitchFamily="18" charset="0"/>
                <a:cs typeface="Times New Roman" panose="02020603050405020304" pitchFamily="18" charset="0"/>
              </a:rPr>
              <a:t>في تطوير ذكاء اصطناعي مُدرَّب على مقالات </a:t>
            </a:r>
            <a:r>
              <a:rPr lang="en-US" sz="2200" dirty="0">
                <a:latin typeface="Times New Roman" panose="02020603050405020304" pitchFamily="18" charset="0"/>
                <a:cs typeface="Times New Roman" panose="02020603050405020304" pitchFamily="18" charset="0"/>
              </a:rPr>
              <a:t>Web of Science</a:t>
            </a: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524448E-CEF9-F204-0E21-288761C1BAF2}"/>
              </a:ext>
            </a:extLst>
          </p:cNvPr>
          <p:cNvSpPr/>
          <p:nvPr/>
        </p:nvSpPr>
        <p:spPr>
          <a:xfrm>
            <a:off x="4360985" y="1410564"/>
            <a:ext cx="5877106"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ظهور الذكاء الاصطناعي الأكاديمي المُدرَّب على المقالات</a:t>
            </a:r>
          </a:p>
        </p:txBody>
      </p:sp>
    </p:spTree>
    <p:extLst>
      <p:ext uri="{BB962C8B-B14F-4D97-AF65-F5344CB8AC3E}">
        <p14:creationId xmlns:p14="http://schemas.microsoft.com/office/powerpoint/2010/main" val="1932163515"/>
      </p:ext>
    </p:extLst>
  </p:cSld>
  <p:clrMapOvr>
    <a:masterClrMapping/>
  </p:clrMapOvr>
  <mc:AlternateContent xmlns:mc="http://schemas.openxmlformats.org/markup-compatibility/2006" xmlns:p14="http://schemas.microsoft.com/office/powerpoint/2010/main">
    <mc:Choice Requires="p14">
      <p:transition spd="slow" p14:dur="2000" advTm="53467"/>
    </mc:Choice>
    <mc:Fallback xmlns="">
      <p:transition spd="slow" advTm="5346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7AB1B-B870-B53C-3F38-E525565602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D1097F-13BC-A3E1-AC09-9159EDD730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751B2C-0DF0-1653-2DEC-7D5B9B0AF8C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98B4CB5-0E24-CDEC-A1EC-59210355E94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B94075-B38E-5F3E-2BAC-D93797712F10}"/>
              </a:ext>
            </a:extLst>
          </p:cNvPr>
          <p:cNvSpPr txBox="1"/>
          <p:nvPr/>
        </p:nvSpPr>
        <p:spPr>
          <a:xfrm>
            <a:off x="1121951" y="2282087"/>
            <a:ext cx="9345749" cy="3139321"/>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على عكس </a:t>
            </a:r>
            <a:r>
              <a:rPr lang="en-US" sz="2200" dirty="0">
                <a:latin typeface="Times New Roman" panose="02020603050405020304" pitchFamily="18" charset="0"/>
                <a:cs typeface="Times New Roman" panose="02020603050405020304" pitchFamily="18" charset="0"/>
              </a:rPr>
              <a:t>ChatGPT </a:t>
            </a:r>
            <a:r>
              <a:rPr lang="ar-EG" sz="2200" dirty="0">
                <a:latin typeface="Times New Roman" panose="02020603050405020304" pitchFamily="18" charset="0"/>
                <a:cs typeface="Times New Roman" panose="02020603050405020304" pitchFamily="18" charset="0"/>
              </a:rPr>
              <a:t>الذي يستند أساسًا إلى محتوى متاح للعامة على الإنترنت، فإن هذا الجيل الجديد من الذكاء الاصطناعي الأكاديمي التوليدي، المُدرّب على قواعد بيانات ببليوغرافية تضم مقالات علمية، يهدف إلى مساعدة الباحثين في إعداد مقدمات الدراسات ومراجعات الأدبيات. وبالنظر إلى أن 62.2% من الباحثين يعتبرون استخدام </a:t>
            </a:r>
            <a:r>
              <a:rPr lang="en-US" sz="2200" dirty="0">
                <a:latin typeface="Times New Roman" panose="02020603050405020304" pitchFamily="18" charset="0"/>
                <a:cs typeface="Times New Roman" panose="02020603050405020304" pitchFamily="18" charset="0"/>
              </a:rPr>
              <a:t>ChatGPT </a:t>
            </a:r>
            <a:r>
              <a:rPr lang="ar-EG" sz="2200" dirty="0">
                <a:latin typeface="Times New Roman" panose="02020603050405020304" pitchFamily="18" charset="0"/>
                <a:cs typeface="Times New Roman" panose="02020603050405020304" pitchFamily="18" charset="0"/>
              </a:rPr>
              <a:t>في كتابة المقالات سلوكًا غير أخلاقي ، فإن التداعيات الأخلاقية للمقالات المدعومة بالذكاء الاصطناعي تمثل مصدر قلق </a:t>
            </a:r>
            <a:r>
              <a:rPr lang="ar-EG" sz="2200" dirty="0" err="1">
                <a:latin typeface="Times New Roman" panose="02020603050405020304" pitchFamily="18" charset="0"/>
                <a:cs typeface="Times New Roman" panose="02020603050405020304" pitchFamily="18" charset="0"/>
              </a:rPr>
              <a:t>كبير.وعلى</a:t>
            </a:r>
            <a:r>
              <a:rPr lang="ar-EG" sz="2200" dirty="0">
                <a:latin typeface="Times New Roman" panose="02020603050405020304" pitchFamily="18" charset="0"/>
                <a:cs typeface="Times New Roman" panose="02020603050405020304" pitchFamily="18" charset="0"/>
              </a:rPr>
              <a:t> الرغم من أن الذكاء الاصطناعي الأكاديمي يتطلب اشتراكات مكتبية أو نفقات شخصية وقد كان أبطأ في الانتشار—إذ طُرح بعد عام من ظهور </a:t>
            </a:r>
            <a:r>
              <a:rPr lang="en-US" sz="2200" dirty="0">
                <a:latin typeface="Times New Roman" panose="02020603050405020304" pitchFamily="18" charset="0"/>
                <a:cs typeface="Times New Roman" panose="02020603050405020304" pitchFamily="18" charset="0"/>
              </a:rPr>
              <a:t>ChatGPT—</a:t>
            </a:r>
            <a:r>
              <a:rPr lang="ar-EG" sz="2200" dirty="0">
                <a:latin typeface="Times New Roman" panose="02020603050405020304" pitchFamily="18" charset="0"/>
                <a:cs typeface="Times New Roman" panose="02020603050405020304" pitchFamily="18" charset="0"/>
              </a:rPr>
              <a:t>فإنه يُعد نهجًا أكثر ضبطًا وقد يكون أكثر التزامًا بالاعتبارات الأخلاقية. وفي المقابل، يظل </a:t>
            </a:r>
            <a:r>
              <a:rPr lang="en-US" sz="2200" dirty="0">
                <a:latin typeface="Times New Roman" panose="02020603050405020304" pitchFamily="18" charset="0"/>
                <a:cs typeface="Times New Roman" panose="02020603050405020304" pitchFamily="18" charset="0"/>
              </a:rPr>
              <a:t>ChatGPT </a:t>
            </a:r>
            <a:r>
              <a:rPr lang="ar-EG" sz="2200" dirty="0">
                <a:latin typeface="Times New Roman" panose="02020603050405020304" pitchFamily="18" charset="0"/>
                <a:cs typeface="Times New Roman" panose="02020603050405020304" pitchFamily="18" charset="0"/>
              </a:rPr>
              <a:t>غير الأكاديمي خيارًا منخفض التكلفة وأكثر سهولة في الحصول عليه.</a:t>
            </a: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E029082-0B66-59E1-1D9C-46E19C9784D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ACA124-F512-F2CB-F942-0FEE06C6D7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71270973"/>
      </p:ext>
    </p:extLst>
  </p:cSld>
  <p:clrMapOvr>
    <a:masterClrMapping/>
  </p:clrMapOvr>
  <mc:AlternateContent xmlns:mc="http://schemas.openxmlformats.org/markup-compatibility/2006" xmlns:p14="http://schemas.microsoft.com/office/powerpoint/2010/main">
    <mc:Choice Requires="p14">
      <p:transition spd="slow" p14:dur="2000" advTm="74732"/>
    </mc:Choice>
    <mc:Fallback xmlns="">
      <p:transition spd="slow" advTm="747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992922" y="2473282"/>
            <a:ext cx="8051410" cy="178510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الذكاء الاصطناعي هو استخدام تكنولوجيا التعلّم الآلي والبرمجيات والأتمتة والخوارزميات لأداء المهام ووضع القواعد أو التنبؤات بناءً على البيانات والتعليمات المُتاحة. إذ يعتبر الذكاء الصناعي ثورة تكنولوجية متطورة  باستمرار تحاكي القدرات البشرية للباحثين في قطاع البحث الأكاديمي بدرجة كبيرة تجعلها قادرة على تنفيذ مهمات البحث العلمي والأكاديمي التي تتطلب درجات عالية من الدقة والتفكير النقدي والتحليلي</a:t>
            </a: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BE5FB67B-1841-9030-B409-0554488DAAEE}"/>
              </a:ext>
            </a:extLst>
          </p:cNvPr>
          <p:cNvSpPr/>
          <p:nvPr/>
        </p:nvSpPr>
        <p:spPr>
          <a:xfrm>
            <a:off x="6745574" y="1321735"/>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تعريف الذكاء الاصطناعي</a:t>
            </a:r>
          </a:p>
        </p:txBody>
      </p:sp>
    </p:spTree>
    <p:extLst>
      <p:ext uri="{BB962C8B-B14F-4D97-AF65-F5344CB8AC3E}">
        <p14:creationId xmlns:p14="http://schemas.microsoft.com/office/powerpoint/2010/main" val="4153973076"/>
      </p:ext>
    </p:extLst>
  </p:cSld>
  <p:clrMapOvr>
    <a:masterClrMapping/>
  </p:clrMapOvr>
  <mc:AlternateContent xmlns:mc="http://schemas.openxmlformats.org/markup-compatibility/2006" xmlns:p14="http://schemas.microsoft.com/office/powerpoint/2010/main">
    <mc:Choice Requires="p14">
      <p:transition spd="slow" p14:dur="2000" advTm="38965"/>
    </mc:Choice>
    <mc:Fallback xmlns="">
      <p:transition spd="slow" advTm="3896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2223110"/>
            <a:ext cx="9216131" cy="381642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شكل استخدام الذكاء الاصطناعي في البحث العلمي نقلة نوعية في منهجيات البحث التقليدية؛ لكونه يُعزز من قدرة الباحثين على استخدام وتحليل كميات هائلة من البيانات بسرعة ودقة فائقة، ملبياً احتياجات الباحثين في تجميع وفهم البيانات الكبيرة.</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يمكن للذكاء الاصطناعي أيضاً أن يقدم أساليب متقدمة لتحليل هذه البيانات، واستخراج أنماط معقدة وتوجهات غير مرئية بالعين المجردة. على سبيل المثال، في مجال العلوم الحيوية، يمكن استخدام الذكاء الاصطناعي لتحليل الجينوم وتحديد الارتباطات بين الجينات والأمراض بسرعة كبيرة، مما يمكن الباحثين من توجيه استراتيجيات العلاج بشكل أفضل. في الفيزياء والكيمياء، يمكن استخدام الذكاء الاصطناعي لتوقع السلوكيات المادية والتفاعلات الكيميائية بناءً على البيانات المتاحة.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7D8096C-32E1-84E3-6233-22ECB44A16FB}"/>
              </a:ext>
            </a:extLst>
          </p:cNvPr>
          <p:cNvSpPr/>
          <p:nvPr/>
        </p:nvSpPr>
        <p:spPr>
          <a:xfrm>
            <a:off x="4839286" y="1321735"/>
            <a:ext cx="5610653"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200" b="1" dirty="0">
                <a:latin typeface="Times New Roman" panose="02020603050405020304" pitchFamily="18" charset="0"/>
                <a:cs typeface="Times New Roman" panose="02020603050405020304" pitchFamily="18" charset="0"/>
              </a:rPr>
              <a:t>كيفية استخدام الذكاء الاصطناعي في البحث العلمي</a:t>
            </a:r>
          </a:p>
        </p:txBody>
      </p:sp>
    </p:spTree>
    <p:extLst>
      <p:ext uri="{BB962C8B-B14F-4D97-AF65-F5344CB8AC3E}">
        <p14:creationId xmlns:p14="http://schemas.microsoft.com/office/powerpoint/2010/main" val="3294551712"/>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121953" y="2396208"/>
            <a:ext cx="9048989" cy="3139321"/>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بالإضافة إلى ذلك، يمكن للذكاء الاصطناعي مساعدة الباحثين في تصميم تجارب أكثر تكلفة وفعالية وتحسين أساليب القياس والتحليل. هذا يتيح للباحثين تحقيق نتائج أفضل وأسرع، وبالتالي تسريع وتيرة التقدم العلمي. كل ذلك، يجعل من الذكاء الاصطناعي أداة أساسية في تعزيز البحث العلمي من خلال تمكين الباحثين من الوصول إلى مستويات جديدة من التحليل والفهم في مختلف التخصصات الأكاديمية.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991584" y="2136540"/>
            <a:ext cx="8277831" cy="5170646"/>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أدخل الذكاء الاصطناعي تغييراتٍ هامةٍ إلى الأوساط الأكاديمية، فأحدث ثورةً في طريقة إجراء البحث وتوليد المعرفة وتقديم التعليم. فكيف ينعكس دمج تقنيات الذكاء الاصطناعي في هذه الأوساط على تعزيز نتائج الأبحاث الاكاديمية؟ </a:t>
            </a:r>
          </a:p>
          <a:p>
            <a:pPr algn="just" rtl="1"/>
            <a:r>
              <a:rPr lang="ar-EG" sz="2200" dirty="0">
                <a:latin typeface="Times New Roman" panose="02020603050405020304" pitchFamily="18" charset="0"/>
                <a:cs typeface="Times New Roman" panose="02020603050405020304" pitchFamily="18" charset="0"/>
              </a:rPr>
              <a:t>معالجة اللغة الطبيعية </a:t>
            </a:r>
            <a:r>
              <a:rPr lang="en-US" sz="2200" dirty="0">
                <a:latin typeface="Times New Roman" panose="02020603050405020304" pitchFamily="18" charset="0"/>
                <a:cs typeface="Times New Roman" panose="02020603050405020304" pitchFamily="18" charset="0"/>
              </a:rPr>
              <a:t>NLP</a:t>
            </a:r>
            <a:r>
              <a:rPr lang="ar-EG" sz="2200" dirty="0">
                <a:latin typeface="Times New Roman" panose="02020603050405020304" pitchFamily="18" charset="0"/>
                <a:cs typeface="Times New Roman" panose="02020603050405020304" pitchFamily="18" charset="0"/>
              </a:rPr>
              <a:t> يمكن الباحثين من الاستفادة من معالجة اللغة الطبيعية المتاحة بتقنيات الذكاء الاصطناعي وفهم  وتحليل اللغة البشرية باستخدام الحاسوب من أجل القيام بواحدة من المهام التالية: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تصنيف النصوص الأكاديمية بحسب الموضوع أو الفئة.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تحليل النصوص الأكاديمية واستخلاص المعلومات الرئيسية منها.</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فهم النصوص العلمية بلغاتٍ مختلفةٍ وتقديم تحليلاتٍ دقيقةٍ ومفيدة.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تحسين جودة أبحاثك وتحليلاتك اللغوية والبحوث الإحصائية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تحسين درجة فهم المحتوى الأكاديمي المنشور وتلخيصه للوصول للنقاط المهمة فوراً.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85AADAFE-8A8E-FBB1-E249-065C25128371}"/>
              </a:ext>
            </a:extLst>
          </p:cNvPr>
          <p:cNvSpPr/>
          <p:nvPr/>
        </p:nvSpPr>
        <p:spPr>
          <a:xfrm>
            <a:off x="3727938" y="1547446"/>
            <a:ext cx="6541477" cy="58909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دور الذكاء الاصطناعي في البحث العلمي الأكاديمي</a:t>
            </a:r>
          </a:p>
        </p:txBody>
      </p:sp>
    </p:spTree>
    <p:extLst>
      <p:ext uri="{BB962C8B-B14F-4D97-AF65-F5344CB8AC3E}">
        <p14:creationId xmlns:p14="http://schemas.microsoft.com/office/powerpoint/2010/main" val="3201980253"/>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9538-F497-9E1A-4C68-EE2771B2A3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D32B5-C4B6-E6FA-707A-81DDEA25EE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3C25F-A24F-5DEF-7FB9-B9A15F547F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E644C2-E267-2BDD-60F4-15542E8CC81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4C2E16-518A-6CF9-53BA-CD7F7E7EFE7F}"/>
              </a:ext>
            </a:extLst>
          </p:cNvPr>
          <p:cNvSpPr txBox="1"/>
          <p:nvPr/>
        </p:nvSpPr>
        <p:spPr>
          <a:xfrm>
            <a:off x="1121952" y="1321735"/>
            <a:ext cx="9245937" cy="4832092"/>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u="sng" dirty="0">
                <a:solidFill>
                  <a:srgbClr val="FF0000"/>
                </a:solidFill>
                <a:latin typeface="Times New Roman" panose="02020603050405020304" pitchFamily="18" charset="0"/>
                <a:cs typeface="Times New Roman" panose="02020603050405020304" pitchFamily="18" charset="0"/>
              </a:rPr>
              <a:t>تنعكس أهمية أدوات الذكاء الاصطناعي في البحث العلمي في مساعدته للباحث في تصنيف البيانات للوصول إلى</a:t>
            </a:r>
            <a:r>
              <a:rPr lang="ar-EG" sz="2200" dirty="0">
                <a:latin typeface="Times New Roman" panose="02020603050405020304" pitchFamily="18" charset="0"/>
                <a:cs typeface="Times New Roman" panose="02020603050405020304" pitchFamily="18" charset="0"/>
              </a:rPr>
              <a:t>:</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استكشاف استخدام أساليب الذكاء الاصطناعي ممكنة التطبيق لتحليل البيانات مثل نماذج الشبكة العصبية.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فلترة البيانات وتنظيمها وتقسيمها إلى مجموعات سهلة الوضوح.</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المساعدة في تحليل البيانات والوصول للنتائج بشكل منحنيات سهلة القراءة.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تصحيح الشذوذات واكتشافها في عمليات تصنيف وتحليل البيانات السابقة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استكشاف المجالات والمسائل ممكنة الدراسة بناءً على البيانات المتواجدة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E17B2DA-FBED-B161-29E0-A2AF25E424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4A83560-C98E-71F9-45A7-20C6076C94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30E396E-DB69-8F1A-1E99-B33E22D9465A}"/>
              </a:ext>
            </a:extLst>
          </p:cNvPr>
          <p:cNvSpPr/>
          <p:nvPr/>
        </p:nvSpPr>
        <p:spPr>
          <a:xfrm>
            <a:off x="6095999" y="1477108"/>
            <a:ext cx="4018671" cy="5796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dirty="0"/>
              <a:t>تصنيف وتحليل البيانات</a:t>
            </a:r>
          </a:p>
        </p:txBody>
      </p:sp>
    </p:spTree>
    <p:extLst>
      <p:ext uri="{BB962C8B-B14F-4D97-AF65-F5344CB8AC3E}">
        <p14:creationId xmlns:p14="http://schemas.microsoft.com/office/powerpoint/2010/main" val="326363520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59988" y="2397716"/>
            <a:ext cx="8834510" cy="4493538"/>
          </a:xfrm>
          <a:prstGeom prst="rect">
            <a:avLst/>
          </a:prstGeom>
          <a:noFill/>
        </p:spPr>
        <p:txBody>
          <a:bodyPr wrap="square" rtlCol="0">
            <a:spAutoFit/>
          </a:bodyPr>
          <a:lstStyle/>
          <a:p>
            <a:pPr algn="just" rtl="1"/>
            <a:r>
              <a:rPr lang="ar-EG" sz="2200" b="1" u="sng" dirty="0">
                <a:solidFill>
                  <a:srgbClr val="FF0000"/>
                </a:solidFill>
                <a:latin typeface="Times New Roman" panose="02020603050405020304" pitchFamily="18" charset="0"/>
                <a:cs typeface="Times New Roman" panose="02020603050405020304" pitchFamily="18" charset="0"/>
              </a:rPr>
              <a:t>نساهم أدوات الذكاء الاصطناعي في البحث الأكاديمي عبر توليد محتوىً ذكيّ متنوعٍ ومتجددٍ يتماشى مع أهداف البحث عن طريق</a:t>
            </a:r>
            <a:r>
              <a:rPr lang="ar-EG" sz="2200" dirty="0">
                <a:latin typeface="Times New Roman" panose="02020603050405020304" pitchFamily="18" charset="0"/>
                <a:cs typeface="Times New Roman" panose="02020603050405020304" pitchFamily="18" charset="0"/>
              </a:rPr>
              <a:t>:</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توليد المواد التعليمية المخصصة المتوافقة مع أهداف البحث بالاعتماد على تحليل دقيق للسلوكيات والاحتياجات.</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تجميع الموارد التعليمية المطلوبة والمناسبة لأغراض البحث عبر تجميعها.</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تكييف المحتوى وفقاً لحاجة الباحثٍ العلميٍّ، وجعله يتناسب مع الأسلوب والمنهج الذي تتبعه في بحثك العلمي.</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تحليل البيانات والمعلومات في ضوء المعايير التي </a:t>
            </a:r>
            <a:r>
              <a:rPr lang="ar-EG" sz="2200">
                <a:latin typeface="Times New Roman" panose="02020603050405020304" pitchFamily="18" charset="0"/>
                <a:cs typeface="Times New Roman" panose="02020603050405020304" pitchFamily="18" charset="0"/>
              </a:rPr>
              <a:t>توفرها للباحث العلمي.</a:t>
            </a:r>
            <a:endParaRPr lang="ar-EG" sz="22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endParaRPr lang="ar-EG" sz="2200" dirty="0">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FBFF8D3D-A435-48C5-B85D-DAB9E60BAF5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C6EEE74-4D68-404F-91E1-750A5C89D3E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71EEDD2F-02CD-47BA-A454-7AE1355F25D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2EF5FA-C93C-4E40-85B6-4C9C3252416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E4C859AA-AB50-4B7B-BCB9-E51F086C0C2B}"/>
              </a:ext>
            </a:extLst>
          </p:cNvPr>
          <p:cNvSpPr/>
          <p:nvPr/>
        </p:nvSpPr>
        <p:spPr>
          <a:xfrm>
            <a:off x="3212087" y="1571910"/>
            <a:ext cx="5767826" cy="620943"/>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solidFill>
                  <a:srgbClr val="C00000"/>
                </a:solidFill>
                <a:latin typeface="Times New Roman" panose="02020603050405020304" pitchFamily="18" charset="0"/>
                <a:cs typeface="Times New Roman" panose="02020603050405020304" pitchFamily="18" charset="0"/>
              </a:rPr>
              <a:t>توليد المحتوى</a:t>
            </a:r>
          </a:p>
        </p:txBody>
      </p:sp>
    </p:spTree>
    <p:extLst>
      <p:ext uri="{BB962C8B-B14F-4D97-AF65-F5344CB8AC3E}">
        <p14:creationId xmlns:p14="http://schemas.microsoft.com/office/powerpoint/2010/main" val="3061194811"/>
      </p:ext>
    </p:extLst>
  </p:cSld>
  <p:clrMapOvr>
    <a:masterClrMapping/>
  </p:clrMapOvr>
  <mc:AlternateContent xmlns:mc="http://schemas.openxmlformats.org/markup-compatibility/2006" xmlns:p14="http://schemas.microsoft.com/office/powerpoint/2010/main">
    <mc:Choice Requires="p14">
      <p:transition spd="slow" p14:dur="2000" advTm="43440"/>
    </mc:Choice>
    <mc:Fallback xmlns="">
      <p:transition spd="slow" advTm="4344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1F2E-26C9-9CEC-B342-E5E08E0EB7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885D5D-D2BA-1321-54BB-0B0C5A4258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184674-1AD2-8FF3-5B1F-E8DFE6F07A05}"/>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743F5E-FA74-D869-8698-A5AA1D04731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27A94A4-248B-FEE2-1BE5-4E44F7D6B7CB}"/>
              </a:ext>
            </a:extLst>
          </p:cNvPr>
          <p:cNvSpPr txBox="1"/>
          <p:nvPr/>
        </p:nvSpPr>
        <p:spPr>
          <a:xfrm>
            <a:off x="1515742" y="2250831"/>
            <a:ext cx="9049095" cy="4493538"/>
          </a:xfrm>
          <a:prstGeom prst="rect">
            <a:avLst/>
          </a:prstGeom>
          <a:noFill/>
        </p:spPr>
        <p:txBody>
          <a:bodyPr wrap="square" rtlCol="0">
            <a:spAutoFit/>
          </a:bodyPr>
          <a:lstStyle/>
          <a:p>
            <a:pPr algn="just" rtl="1"/>
            <a:r>
              <a:rPr lang="ar-EG" sz="2200" b="1" u="sng" dirty="0">
                <a:solidFill>
                  <a:srgbClr val="FF0000"/>
                </a:solidFill>
                <a:latin typeface="Times New Roman" panose="02020603050405020304" pitchFamily="18" charset="0"/>
                <a:cs typeface="Times New Roman" panose="02020603050405020304" pitchFamily="18" charset="0"/>
              </a:rPr>
              <a:t>لابد أنك ستحتاج إلى الاستعانة بصور وفيديوهات لأغراض بحثك العلمي، والذكاء الاصطناعي خير أداة تستعين بها لهذا الغرض؛ إذ إنه يساعدك على</a:t>
            </a:r>
            <a:r>
              <a:rPr lang="ar-EG" sz="2200" dirty="0">
                <a:latin typeface="Times New Roman" panose="02020603050405020304" pitchFamily="18" charset="0"/>
                <a:cs typeface="Times New Roman" panose="02020603050405020304" pitchFamily="18" charset="0"/>
              </a:rPr>
              <a:t>:</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تحسين تحليل البيانات وتحديد الأنماط والاتجاهات التي قد لا يمكن للباحثين البشريين اكتشافها بسهولة، مما يتيح استخلاص استنتاجات أكثر موثوقية.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التعرّف الدقيق على الكائنات داخل الصور ومقاطع الفيديو. فهذه القدرة مفيدةٌ خاصةً في البحث الطبي وتحليل صور الأقمار الصناعية.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النسخ الآلي للمحتوى الصوتي لمقاطع الفيديو تلقائياً، بما يسهل عليك البحث عن بيانات الفيديو وتحليلها موفراً  الوقت والجهد ،</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تلخيص المحتوى واستخراج المعلومات الأساسية وتزويدك بملخصاتٍ موجزةٍ دون الحاجة إلى مشاهدة الفيديو بأكمله.</a:t>
            </a: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682D5-EF45-13F8-D3DA-C0AC0B7AD8E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5088FF9-33E1-E64F-5367-6785F341D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32FDB1FF-6B3F-B844-2116-4EE0941FA72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8F33B6B9-1EA7-B2E9-48EA-3D325D452CD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D744FDA-5E72-FA21-B388-7A199EC0CFC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2CF86AB-A365-9341-C129-A9DE18F238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F09E8946-1E3E-914A-6C14-5510DF5D5F9D}"/>
              </a:ext>
            </a:extLst>
          </p:cNvPr>
          <p:cNvSpPr/>
          <p:nvPr/>
        </p:nvSpPr>
        <p:spPr>
          <a:xfrm>
            <a:off x="3770142" y="1378634"/>
            <a:ext cx="5881348" cy="872197"/>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rgbClr val="00B0F0"/>
                </a:solidFill>
                <a:latin typeface="Times New Roman" panose="02020603050405020304" pitchFamily="18" charset="0"/>
                <a:cs typeface="Times New Roman" panose="02020603050405020304" pitchFamily="18" charset="0"/>
              </a:rPr>
              <a:t>تحليل الصور والفيديو</a:t>
            </a:r>
          </a:p>
        </p:txBody>
      </p:sp>
    </p:spTree>
    <p:extLst>
      <p:ext uri="{BB962C8B-B14F-4D97-AF65-F5344CB8AC3E}">
        <p14:creationId xmlns:p14="http://schemas.microsoft.com/office/powerpoint/2010/main" val="261880808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321169" y="1672658"/>
            <a:ext cx="9003324" cy="4770921"/>
          </a:xfrm>
          <a:prstGeom prst="rect">
            <a:avLst/>
          </a:prstGeom>
        </p:spPr>
        <p:txBody>
          <a:bodyPr wrap="square">
            <a:spAutoFit/>
          </a:bodyPr>
          <a:lstStyle/>
          <a:p>
            <a:pPr algn="just" rtl="1"/>
            <a:endParaRPr lang="ar-EG" sz="2200" dirty="0"/>
          </a:p>
          <a:p>
            <a:pPr algn="just" rtl="1"/>
            <a:r>
              <a:rPr lang="ar-EG" sz="2200" dirty="0">
                <a:cs typeface="+mj-cs"/>
              </a:rPr>
              <a:t>يعتبر تلخيص الكتب باستخدام الذكاء الاصطناعي مجالاً حيوياً في البحث الأكاديمي؛ لكونه يعزز إمكانية الوصول إلى المعرفة والمعلومات بشكل أسرع وأكثر فعالية. ويمثل استخدام الذكاء الاصطناعي في تلخيص الكتب تقدم كبير في مجال البحث الأكاديمي ويعزز من إمكانية نقل المعرفة والتعلم بفعالية أكبر.</a:t>
            </a:r>
          </a:p>
          <a:p>
            <a:pPr algn="just" rtl="1"/>
            <a:r>
              <a:rPr lang="ar-EG" sz="2200" dirty="0">
                <a:cs typeface="+mj-cs"/>
              </a:rPr>
              <a:t>يعمل الذكاء الاصطناعي على تطوير أنظمة ذكية تستخدم تقنيات متقدمة مثل معالجة اللغة الطبيعية، وتعلُّم الآلة لاستخراج الملخَّصات من الكتب والأبحاث الأكاديمية. يتيح هذا النهج للباحثين الوصول إلى معلومات مهمة دون الحاجة إلى قراءة النصوص بالكامل. وبفضل تطور التحليل اللغوي والتفاعل بين الإنسان والكمبيوتر، أصبح من السهل توليد ملخصات دقيقة ومحتوى مفهوم يسهم في تسهيل عمليات البحث والدراسة. بالإضافة إلى إمكانية طلب مساعدة الذكاء الاصطناعي في تقديم رؤى جديدة وتحليلات متقدمة لاستخدامها في تطوير الأفكار وزيادة فهم الموضوعات الأكاديمية المختلفة.</a:t>
            </a:r>
          </a:p>
          <a:p>
            <a:pPr algn="just" rtl="1">
              <a:lnSpc>
                <a:spcPct val="150000"/>
              </a:lnSpc>
            </a:pPr>
            <a:endParaRPr lang="ar-EG" sz="2200" dirty="0">
              <a:cs typeface="+mj-cs"/>
            </a:endParaRPr>
          </a:p>
          <a:p>
            <a:pPr algn="just" rtl="1">
              <a:lnSpc>
                <a:spcPct val="150000"/>
              </a:lnSpc>
            </a:pPr>
            <a:r>
              <a:rPr lang="ar-EG" sz="2200" dirty="0"/>
              <a:t>.</a:t>
            </a:r>
            <a:endParaRPr lang="ar-EG" sz="2200" dirty="0">
              <a:cs typeface="+mj-cs"/>
            </a:endParaRPr>
          </a:p>
        </p:txBody>
      </p:sp>
      <p:sp>
        <p:nvSpPr>
          <p:cNvPr id="29" name="Rectangle 28"/>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13830" y="6065605"/>
            <a:ext cx="2616200" cy="400110"/>
          </a:xfrm>
          <a:prstGeom prst="rect">
            <a:avLst/>
          </a:prstGeom>
          <a:noFill/>
        </p:spPr>
        <p:txBody>
          <a:bodyPr wrap="square" rtlCol="0">
            <a:spAutoFit/>
          </a:bodyPr>
          <a:lstStyle/>
          <a:p>
            <a:pPr algn="ctr"/>
            <a:r>
              <a:rPr lang="en-US" sz="2000" b="1" dirty="0"/>
              <a:t>midocean.edu.km</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AA4FC4F9-60A3-42AC-8098-6C173AAF5A0F}"/>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4BF259A2-17C5-43F0-953E-10C13B948D4A}"/>
              </a:ext>
            </a:extLst>
          </p:cNvPr>
          <p:cNvSpPr/>
          <p:nvPr/>
        </p:nvSpPr>
        <p:spPr>
          <a:xfrm>
            <a:off x="3882683" y="1105503"/>
            <a:ext cx="5631776"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algn="ctr" rtl="1"/>
            <a:r>
              <a:rPr lang="ar-EG" sz="2200" b="1" dirty="0"/>
              <a:t>تلخيص الكتب بالذكاء الاصطناعي</a:t>
            </a:r>
          </a:p>
        </p:txBody>
      </p:sp>
    </p:spTree>
    <p:extLst>
      <p:ext uri="{BB962C8B-B14F-4D97-AF65-F5344CB8AC3E}">
        <p14:creationId xmlns:p14="http://schemas.microsoft.com/office/powerpoint/2010/main" val="1628061388"/>
      </p:ext>
    </p:extLst>
  </p:cSld>
  <p:clrMapOvr>
    <a:masterClrMapping/>
  </p:clrMapOvr>
  <p:transition spd="slow" advTm="82254">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4731A-B9E6-2C51-49AC-4CDB4FCD4F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6CE2F3-42B4-F419-B7B9-4BC77CE2359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34382A5-1174-94CD-FCAC-2B1EE1211668}"/>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3FB66FA-08E0-2D42-5274-4316BB729487}"/>
              </a:ext>
            </a:extLst>
          </p:cNvPr>
          <p:cNvSpPr/>
          <p:nvPr/>
        </p:nvSpPr>
        <p:spPr>
          <a:xfrm>
            <a:off x="1219087" y="1229979"/>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ACDDC44-547C-9402-D311-036A1FE4F3A1}"/>
              </a:ext>
            </a:extLst>
          </p:cNvPr>
          <p:cNvSpPr txBox="1"/>
          <p:nvPr/>
        </p:nvSpPr>
        <p:spPr>
          <a:xfrm>
            <a:off x="1515742" y="2250831"/>
            <a:ext cx="9049095" cy="2800767"/>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en-US" altLang="en-US" sz="2200" b="1"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Scite Assistant</a:t>
            </a:r>
          </a:p>
          <a:p>
            <a:pPr marR="0" lvl="0" algn="just" defTabSz="914400" rtl="1" eaLnBrk="1" fontAlgn="auto" latinLnBrk="0" hangingPunct="1">
              <a:lnSpc>
                <a:spcPct val="100000"/>
              </a:lnSpc>
              <a:spcBef>
                <a:spcPts val="0"/>
              </a:spcBef>
              <a:spcAft>
                <a:spcPts val="0"/>
              </a:spcAft>
              <a:buClrTx/>
              <a:buSzTx/>
              <a:tabLst/>
              <a:defRPr/>
            </a:pPr>
            <a:r>
              <a:rPr kumimoji="0" lang="ar-EG" altLang="en-US" sz="2200" b="1" i="0" u="sng" strike="noStrike" kern="1200" cap="none" spc="0" normalizeH="0" baseline="0" noProof="0" dirty="0">
                <a:ln>
                  <a:noFill/>
                </a:ln>
                <a:solidFill>
                  <a:srgbClr val="FF0000"/>
                </a:solidFill>
                <a:effectLst/>
                <a:uLnTx/>
                <a:uFillTx/>
                <a:latin typeface="Arial" panose="020B0604020202020204" pitchFamily="34" charset="0"/>
                <a:ea typeface="+mn-ea"/>
                <a:cs typeface="+mn-cs"/>
              </a:rPr>
              <a:t>أداة بحثٍ مدعومةٍ بالذكاء الاصطناعي تساعد في:</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العثور على المؤلفات العلمية وقراءتها وفهمها.</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الاستخراج  التلقائي للمعلومات الأساسية من الأوراق.</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المساعدة في تحديد الأوراق ذات الصلة وتتبع تقدمهم والتعاون مع الآخرين.</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E5AF612-9554-CFA3-3B1A-C300BE79F97E}"/>
              </a:ext>
            </a:extLst>
          </p:cNvPr>
          <p:cNvSpPr txBox="1"/>
          <p:nvPr/>
        </p:nvSpPr>
        <p:spPr>
          <a:xfrm>
            <a:off x="211452" y="6376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9516B47-4600-5491-FDA6-ED19131EB7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B75668B8-978E-291B-7ADB-0B5675B6190C}"/>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8" name="Rectangle 5">
            <a:extLst>
              <a:ext uri="{FF2B5EF4-FFF2-40B4-BE49-F238E27FC236}">
                <a16:creationId xmlns:a16="http://schemas.microsoft.com/office/drawing/2014/main" id="{21C931A4-5635-88CB-7363-CA326CDB44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9" name="Rectangle 6">
            <a:extLst>
              <a:ext uri="{FF2B5EF4-FFF2-40B4-BE49-F238E27FC236}">
                <a16:creationId xmlns:a16="http://schemas.microsoft.com/office/drawing/2014/main" id="{81E105D8-EED8-62A6-B81C-445D6D5AB8C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0" name="Rectangle 7">
            <a:extLst>
              <a:ext uri="{FF2B5EF4-FFF2-40B4-BE49-F238E27FC236}">
                <a16:creationId xmlns:a16="http://schemas.microsoft.com/office/drawing/2014/main" id="{F609BEE4-1E92-346E-6DCF-D11CD726658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Oval 2">
            <a:extLst>
              <a:ext uri="{FF2B5EF4-FFF2-40B4-BE49-F238E27FC236}">
                <a16:creationId xmlns:a16="http://schemas.microsoft.com/office/drawing/2014/main" id="{AD3ADA4F-2A67-60C0-BCDB-C5A82940DE41}"/>
              </a:ext>
            </a:extLst>
          </p:cNvPr>
          <p:cNvSpPr/>
          <p:nvPr/>
        </p:nvSpPr>
        <p:spPr>
          <a:xfrm>
            <a:off x="2138289" y="1265628"/>
            <a:ext cx="8426547" cy="876516"/>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ما هي أهمية تعريف المصادر في البحث العلمي؟ أمثلة لأدوات الذكاء الاصطناعي في البحث العلمي </a:t>
            </a:r>
          </a:p>
        </p:txBody>
      </p:sp>
    </p:spTree>
    <p:extLst>
      <p:ext uri="{BB962C8B-B14F-4D97-AF65-F5344CB8AC3E}">
        <p14:creationId xmlns:p14="http://schemas.microsoft.com/office/powerpoint/2010/main" val="480681800"/>
      </p:ext>
    </p:extLst>
  </p:cSld>
  <p:clrMapOvr>
    <a:masterClrMapping/>
  </p:clrMapOvr>
  <mc:AlternateContent xmlns:mc="http://schemas.openxmlformats.org/markup-compatibility/2006" xmlns:p14="http://schemas.microsoft.com/office/powerpoint/2010/main">
    <mc:Choice Requires="p14">
      <p:transition spd="slow" p14:dur="2000" advTm="28022"/>
    </mc:Choice>
    <mc:Fallback xmlns="">
      <p:transition spd="slow" advTm="2802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9678A-48BD-D062-CB76-6ED93DCD48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4E39DC-F45E-82D6-04E8-03279CA131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ACFB8A-4F38-46C1-5137-459CF072F65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A5D074A-F625-E0A3-A406-060647FBCB2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45A2770-486C-C460-79D5-2BDD3303D6D3}"/>
              </a:ext>
            </a:extLst>
          </p:cNvPr>
          <p:cNvSpPr txBox="1"/>
          <p:nvPr/>
        </p:nvSpPr>
        <p:spPr>
          <a:xfrm>
            <a:off x="1121953" y="2362423"/>
            <a:ext cx="9217801" cy="2462213"/>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محرك بحثٍ يعمل بالذكاء الاصطناعي يمكّنك من:</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العثور على الأوراق البحثية ذات الصلة باستخدام التعلم الآلي.</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استخراج النتائج واستخلاصها مباشرة من البحث العلمي.</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البحث في النتائج العلمية فقط من خلال المصادر المنشورة التي راجعها النظراء</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9C482F3F-8E9A-FA19-1947-49408EFA8768}"/>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D47A617-3581-9E16-BB4B-B4C168EF6D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1F8C77DB-5EBF-D7B7-6E2B-B5BF9CAEBD54}"/>
              </a:ext>
            </a:extLst>
          </p:cNvPr>
          <p:cNvSpPr/>
          <p:nvPr/>
        </p:nvSpPr>
        <p:spPr>
          <a:xfrm>
            <a:off x="6639950" y="1391392"/>
            <a:ext cx="3699803"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Consensus</a:t>
            </a:r>
          </a:p>
        </p:txBody>
      </p:sp>
    </p:spTree>
    <p:extLst>
      <p:ext uri="{BB962C8B-B14F-4D97-AF65-F5344CB8AC3E}">
        <p14:creationId xmlns:p14="http://schemas.microsoft.com/office/powerpoint/2010/main" val="1740708390"/>
      </p:ext>
    </p:extLst>
  </p:cSld>
  <p:clrMapOvr>
    <a:masterClrMapping/>
  </p:clrMapOvr>
  <mc:AlternateContent xmlns:mc="http://schemas.openxmlformats.org/markup-compatibility/2006" xmlns:p14="http://schemas.microsoft.com/office/powerpoint/2010/main">
    <mc:Choice Requires="p14">
      <p:transition spd="slow" p14:dur="2000" advTm="22024"/>
    </mc:Choice>
    <mc:Fallback xmlns="">
      <p:transition spd="slow" advTm="2202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E2033-ACCF-40BA-F2A2-7E66DC6B13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7F1274-9EB5-43F7-F410-3786634794E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3B43D7F-AB8E-4804-DD6C-A5AFE4782C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332510E-D609-108D-2510-5E7455660CE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E61C023-F08B-C1F9-F400-A03F01E56691}"/>
              </a:ext>
            </a:extLst>
          </p:cNvPr>
          <p:cNvSpPr txBox="1"/>
          <p:nvPr/>
        </p:nvSpPr>
        <p:spPr>
          <a:xfrm>
            <a:off x="1121953" y="2362423"/>
            <a:ext cx="9217801" cy="2462213"/>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هو مساعد أبحاث بتقنية الذكاء الاصطناعي يساعدك في:</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الكتابة والبحث والعثور على المعلومات ذات الصلة دون تطابق تام مع الكلمات الرئيسة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إنشاء عروضٍ تقديميةٍ </a:t>
            </a:r>
            <a:r>
              <a:rPr kumimoji="0" lang="ar-EG" sz="2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للسيمنارات</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المرحلية والنهائية.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المساعدة في العصف الذهني والتلخيص وتصنيف النص.</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D868A44F-0F30-F047-590E-F926C624CCBB}"/>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878FEDD7-45BA-F17A-A1C9-8D60DC3B10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48C9118F-0AC9-7926-40D6-35965794C853}"/>
              </a:ext>
            </a:extLst>
          </p:cNvPr>
          <p:cNvSpPr/>
          <p:nvPr/>
        </p:nvSpPr>
        <p:spPr>
          <a:xfrm>
            <a:off x="6639950" y="1391392"/>
            <a:ext cx="3699803"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Elicit</a:t>
            </a:r>
          </a:p>
        </p:txBody>
      </p:sp>
    </p:spTree>
    <p:extLst>
      <p:ext uri="{BB962C8B-B14F-4D97-AF65-F5344CB8AC3E}">
        <p14:creationId xmlns:p14="http://schemas.microsoft.com/office/powerpoint/2010/main" val="2542086171"/>
      </p:ext>
    </p:extLst>
  </p:cSld>
  <p:clrMapOvr>
    <a:masterClrMapping/>
  </p:clrMapOvr>
  <mc:AlternateContent xmlns:mc="http://schemas.openxmlformats.org/markup-compatibility/2006" xmlns:p14="http://schemas.microsoft.com/office/powerpoint/2010/main">
    <mc:Choice Requires="p14">
      <p:transition spd="slow" p14:dur="2000" advTm="22142"/>
    </mc:Choice>
    <mc:Fallback xmlns="">
      <p:transition spd="slow" advTm="2214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931124-D7A4-0267-FEDA-B2E3274DDB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D64EE3-9A22-F010-931D-692BF0582CB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830CA8F-ADA5-F8E3-6E33-5A0F2DFC386F}"/>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A6E8F0D-086A-E534-AF60-2AF6599BECBC}"/>
              </a:ext>
            </a:extLst>
          </p:cNvPr>
          <p:cNvSpPr txBox="1"/>
          <p:nvPr/>
        </p:nvSpPr>
        <p:spPr>
          <a:xfrm>
            <a:off x="1121953" y="2362423"/>
            <a:ext cx="6329725" cy="3816429"/>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محرك بحثٍ أكاديمي يعمل بالذكاء الاصطناعي، ويعطي الأولوية للمحتوى العلمي يفيدك في:</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تحليل الأوراق البحثية واستخلاص المعلومات المهمة وإصدار التوصيات ذات الصلة.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البحث في الأعمال ذات الصلة، وتحديد اتجاهات البحث الجديدة ومواكبة أحدث التطورات.</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تنظيم الأوراق في مجلداتٍ مخصصة، وإنشاء مجلداتٍ عامةٍ ومشاركتها مع الآخرين.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134382F6-EDD3-B8AD-FC5B-758E9FF497AB}"/>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76148F53-C23E-46A2-A9A5-C6CDFFBBBB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99C982C-7658-A2B1-3925-F3ECD95E0C29}"/>
              </a:ext>
            </a:extLst>
          </p:cNvPr>
          <p:cNvSpPr/>
          <p:nvPr/>
        </p:nvSpPr>
        <p:spPr>
          <a:xfrm>
            <a:off x="3505049" y="1437168"/>
            <a:ext cx="3699803"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Semantic Scholar</a:t>
            </a:r>
          </a:p>
        </p:txBody>
      </p:sp>
    </p:spTree>
    <p:extLst>
      <p:ext uri="{BB962C8B-B14F-4D97-AF65-F5344CB8AC3E}">
        <p14:creationId xmlns:p14="http://schemas.microsoft.com/office/powerpoint/2010/main" val="1293392199"/>
      </p:ext>
    </p:extLst>
  </p:cSld>
  <p:clrMapOvr>
    <a:masterClrMapping/>
  </p:clrMapOvr>
  <mc:AlternateContent xmlns:mc="http://schemas.openxmlformats.org/markup-compatibility/2006" xmlns:p14="http://schemas.microsoft.com/office/powerpoint/2010/main">
    <mc:Choice Requires="p14">
      <p:transition spd="slow" p14:dur="2000" advTm="29008"/>
    </mc:Choice>
    <mc:Fallback xmlns="">
      <p:transition spd="slow" advTm="2900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00691-CE23-4E24-6F70-7F34B336228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719137-ED06-3963-0BAE-44C6450048A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0D749B4-6E5D-32BE-7C8B-83CF741FE2C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45B24D3-D6D1-4443-BD06-3EB4CF5C92E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EDAA43F-5445-2BBE-DDF5-2F410E6BC009}"/>
              </a:ext>
            </a:extLst>
          </p:cNvPr>
          <p:cNvSpPr txBox="1"/>
          <p:nvPr/>
        </p:nvSpPr>
        <p:spPr>
          <a:xfrm>
            <a:off x="1121953" y="2362423"/>
            <a:ext cx="9217801" cy="3477875"/>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تعد </a:t>
            </a:r>
            <a:r>
              <a:rPr kumimoji="0" lang="en-US"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Gradescope</a:t>
            </a:r>
            <a:r>
              <a:rPr kumimoji="0" lang="ar-EG"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أداة تصنيفٍ مدعومةٍ بالذكاء الاصطناعي، تُستخدم على نطاقٍ واسعٍ في المؤسسات التعليمية، تساعدك في:</a:t>
            </a:r>
          </a:p>
          <a:p>
            <a:pPr marR="0" lvl="0" algn="just" defTabSz="914400" rtl="1" eaLnBrk="1" fontAlgn="auto" latinLnBrk="0" hangingPunct="1">
              <a:lnSpc>
                <a:spcPct val="10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تقليل الوقت والجهد اللازمين لتقدير المهام والامتحانات ومشاريع الترميز عن طريق أتمتة العملية. </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إمكانية فك الشفرة والتعرّف على الكتابة اليدوية وتزويد الطلاب بتعليقاتٍ متعمّقةٍ من خلال خوارزميات التعلّم الآلي الخاصة بها.</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الحصول على تحليلاتٍ مفصلّةٍ وإحصائياتٍ لكلّ سؤالٍ وكلّ قاعدة تقييمٍ لفهم أداء المتعلمين.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DB4F8FC4-83D6-57FC-1389-1CBF1CFBF600}"/>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3B1305-1543-281E-6E9E-641859CF02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6CBC3672-4CE9-058D-B355-EA1954251595}"/>
              </a:ext>
            </a:extLst>
          </p:cNvPr>
          <p:cNvSpPr/>
          <p:nvPr/>
        </p:nvSpPr>
        <p:spPr>
          <a:xfrm>
            <a:off x="6639950" y="1391392"/>
            <a:ext cx="3699803"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Gradescope</a:t>
            </a:r>
          </a:p>
        </p:txBody>
      </p:sp>
    </p:spTree>
    <p:extLst>
      <p:ext uri="{BB962C8B-B14F-4D97-AF65-F5344CB8AC3E}">
        <p14:creationId xmlns:p14="http://schemas.microsoft.com/office/powerpoint/2010/main" val="2013325350"/>
      </p:ext>
    </p:extLst>
  </p:cSld>
  <p:clrMapOvr>
    <a:masterClrMapping/>
  </p:clrMapOvr>
  <mc:AlternateContent xmlns:mc="http://schemas.openxmlformats.org/markup-compatibility/2006" xmlns:p14="http://schemas.microsoft.com/office/powerpoint/2010/main">
    <mc:Choice Requires="p14">
      <p:transition spd="slow" p14:dur="2000" advTm="41193"/>
    </mc:Choice>
    <mc:Fallback xmlns="">
      <p:transition spd="slow" advTm="4119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A5901-92E2-3712-2833-8F65556B9E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5DD633-5798-F0EF-BDBA-D7701E78A05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528E9AA-C956-894B-4427-5C50B99C7D1F}"/>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E5C5068-FBEE-167D-0B86-FDDDE9BE05F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865725C-357D-4492-B185-33E2CD590C6C}"/>
              </a:ext>
            </a:extLst>
          </p:cNvPr>
          <p:cNvSpPr txBox="1"/>
          <p:nvPr/>
        </p:nvSpPr>
        <p:spPr>
          <a:xfrm>
            <a:off x="1121953" y="2362423"/>
            <a:ext cx="9217801" cy="2800767"/>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روبوت محادثة </a:t>
            </a:r>
            <a:r>
              <a:rPr kumimoji="0" lang="en-US"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AI </a:t>
            </a:r>
            <a:r>
              <a:rPr kumimoji="0" lang="ar-EG"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يمكنك من خلاله القيام بما يلي:</a:t>
            </a:r>
          </a:p>
          <a:p>
            <a:pPr marR="0" lvl="0" algn="just" defTabSz="914400" rtl="1" eaLnBrk="1" fontAlgn="auto" latinLnBrk="0" hangingPunct="1">
              <a:lnSpc>
                <a:spcPct val="10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إنشاء نص وترجمة اللغات والإجابة على الأسئلة.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استنباط الاستنتاجات الفكرية المبنية على أدلة وبراهين منطقية.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اكتشاف الأخطاء اللغوية في النصوص المعروضة من ناحية القواعد الصرفية والنحوية  والإملائية.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CEA2C123-0756-3F79-0AE5-1EF02751215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D909A196-7D1B-167A-37F6-E50BFFCAC0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CD2F1405-58C4-CC22-7366-3E41DF7365A5}"/>
              </a:ext>
            </a:extLst>
          </p:cNvPr>
          <p:cNvSpPr/>
          <p:nvPr/>
        </p:nvSpPr>
        <p:spPr>
          <a:xfrm>
            <a:off x="6639950" y="1391392"/>
            <a:ext cx="3699803"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ChatGPT</a:t>
            </a:r>
          </a:p>
        </p:txBody>
      </p:sp>
    </p:spTree>
    <p:extLst>
      <p:ext uri="{BB962C8B-B14F-4D97-AF65-F5344CB8AC3E}">
        <p14:creationId xmlns:p14="http://schemas.microsoft.com/office/powerpoint/2010/main" val="2869879783"/>
      </p:ext>
    </p:extLst>
  </p:cSld>
  <p:clrMapOvr>
    <a:masterClrMapping/>
  </p:clrMapOvr>
  <mc:AlternateContent xmlns:mc="http://schemas.openxmlformats.org/markup-compatibility/2006" xmlns:p14="http://schemas.microsoft.com/office/powerpoint/2010/main">
    <mc:Choice Requires="p14">
      <p:transition spd="slow" p14:dur="2000" advTm="24103"/>
    </mc:Choice>
    <mc:Fallback xmlns="">
      <p:transition spd="slow" advTm="2410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8A2B4-8E8E-0F6A-09AE-99D21249E7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B333FD-1219-104A-CAA7-DC8F78D9F068}"/>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B6641F7-ABAA-E589-9D6A-4AF09FF2A28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B14FB14-D918-421D-0EF7-623FD1D731E6}"/>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FC2D308B-F541-9DE7-BC0F-D3ECF37FCB0D}"/>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6C9F68B-A53F-BC71-648C-8E21DA594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2F8BDD02-094B-AEB4-948B-0911C210CDBE}"/>
              </a:ext>
            </a:extLst>
          </p:cNvPr>
          <p:cNvSpPr txBox="1"/>
          <p:nvPr/>
        </p:nvSpPr>
        <p:spPr>
          <a:xfrm>
            <a:off x="2475915" y="2128125"/>
            <a:ext cx="8609428" cy="4250972"/>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على خلاف الذكاء الاصطناعي الأكاديمي، يثير استخدام منصات الذكاء الاصطناعي التوليدي العامة وغير الأكاديمية مثل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ChatGPT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العديد من المخاوف الأخلاقية المرتبطة بالبحث العلمي. وتشمل هذه المخاوف جودة بيانات التدريب، والتحيز في مخرجات التعلّم، ودقة المحتوى المُنتَج، إضافة إلى القضايا المحتملة المتعلقة بالمواد غير المُستشهد بها والانتحال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ولذلك، ينبغي على الباحثين الالتزام الصارم بأخلاقيات البحث عند استخدام أدوات الذكاء الاصطناعي غير الأكاديمية لتعزيز إنتاجيتهم في كتابة المقالات.</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9F10C8C8-927A-20EF-B1B4-BB5962CFAE37}"/>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3" name="Rectangle: Top Corners One Rounded and One Snipped 2">
            <a:extLst>
              <a:ext uri="{FF2B5EF4-FFF2-40B4-BE49-F238E27FC236}">
                <a16:creationId xmlns:a16="http://schemas.microsoft.com/office/drawing/2014/main" id="{E3F5CE8A-B307-D878-4A76-EFD4C00F1840}"/>
              </a:ext>
            </a:extLst>
          </p:cNvPr>
          <p:cNvSpPr/>
          <p:nvPr/>
        </p:nvSpPr>
        <p:spPr>
          <a:xfrm>
            <a:off x="5444197" y="2086654"/>
            <a:ext cx="5741315" cy="608813"/>
          </a:xfrm>
          <a:prstGeom prst="snip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استخدام الذكاء الاصطناعي في كتابة المقالات</a:t>
            </a:r>
          </a:p>
        </p:txBody>
      </p:sp>
    </p:spTree>
    <p:extLst>
      <p:ext uri="{BB962C8B-B14F-4D97-AF65-F5344CB8AC3E}">
        <p14:creationId xmlns:p14="http://schemas.microsoft.com/office/powerpoint/2010/main" val="3261375350"/>
      </p:ext>
    </p:extLst>
  </p:cSld>
  <p:clrMapOvr>
    <a:masterClrMapping/>
  </p:clrMapOvr>
  <mc:AlternateContent xmlns:mc="http://schemas.openxmlformats.org/markup-compatibility/2006" xmlns:p14="http://schemas.microsoft.com/office/powerpoint/2010/main">
    <mc:Choice Requires="p14">
      <p:transition spd="slow" p14:dur="2000" advTm="44054"/>
    </mc:Choice>
    <mc:Fallback xmlns="">
      <p:transition spd="slow" advTm="4405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D9186-7B88-73D1-1BB1-8E11A32096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41A273-4D06-2515-692F-C8DADC777650}"/>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317D83D-F2B3-693F-C856-BC4A0A989B2C}"/>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4A87285-A558-5904-FC30-9DE1AE75AD7D}"/>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AECB6ADF-6CFD-6F0F-49B2-E08CFD08D9C5}"/>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E2578D20-86D2-0344-F017-12330F2CCD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DC5E1DC3-80E9-6E82-F576-A833B6D1F6C4}"/>
              </a:ext>
            </a:extLst>
          </p:cNvPr>
          <p:cNvSpPr txBox="1"/>
          <p:nvPr/>
        </p:nvSpPr>
        <p:spPr>
          <a:xfrm>
            <a:off x="2375746" y="1557483"/>
            <a:ext cx="8982221" cy="4305730"/>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إن سهولة استخدام أدوات الذكاء الاصطناعي مثل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ChatGPT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في المقالات، من دون الإسناد أو التوثيق المناسب، قد تفاقم مشكلات أخلاقيات البحث في ظل شدة المنافسة العلمية. ففي حين أنّ أدوات تقنية المعلومات مثل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Grammarly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المقدمة من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Grammarly Inc)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يمكنها تحسين جودة الكتابة دون إثارة مخاوف أخلاقية، فإن الذكاء الاصطناعي الذي يُنتج نصوصًا وصورًا وفيديوهات معقدة فورًا بناءً على أوامر المستخدم يطرح مجموعة من الإشكاليات الأخلاقية في عمليات التعلّم والإنتاج.</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وبحسب مسح نُشر في مجلة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Nature،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فإن أكثر من نصف 1,600 باحث شملهم الاستطلاع توقعوا أن تكون أدوات الذكاء الاصطناعي مهمة جدًا أو أساسية في مجالاتهم</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5BBEBA89-AF61-50EA-A9A7-574EA605B963}"/>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70150067"/>
      </p:ext>
    </p:extLst>
  </p:cSld>
  <p:clrMapOvr>
    <a:masterClrMapping/>
  </p:clrMapOvr>
  <mc:AlternateContent xmlns:mc="http://schemas.openxmlformats.org/markup-compatibility/2006" xmlns:p14="http://schemas.microsoft.com/office/powerpoint/2010/main">
    <mc:Choice Requires="p14">
      <p:transition spd="slow" p14:dur="2000" advTm="53750"/>
    </mc:Choice>
    <mc:Fallback xmlns="">
      <p:transition spd="slow" advTm="5375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578314-A931-5D52-2DE5-AEE3DCC7D1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79A006-A57A-1CD1-D5E8-1B767983ED91}"/>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8CBE8A9-C7A2-8236-9868-A853BAD6E132}"/>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18A7BD7-11D8-DFDD-6D80-2EAF3A350EA5}"/>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5BD17DF-5A95-3CAF-602F-681A107D8101}"/>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F5DF9AA-F15E-07D6-AD3F-B3E793F35C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4F17A518-C23F-7295-E72C-966BF729BA8D}"/>
              </a:ext>
            </a:extLst>
          </p:cNvPr>
          <p:cNvSpPr txBox="1"/>
          <p:nvPr/>
        </p:nvSpPr>
        <p:spPr>
          <a:xfrm>
            <a:off x="2375746" y="1557483"/>
            <a:ext cx="8982221" cy="3690177"/>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ومع ذلك، رأى نحو 68% منهم أن هذه الأدوات ستسهّل الانتحال، وأعرب 55% عن قلقهم من أنها قد تُسهِم في الاحتيال العلمي، بينما أشار 53% إلى أن استخدامها غير الدقيق قد يؤدي إلى أبحاث غير قابلة للتكرار. وبناءً على ذلك، تبرز الحاجة الملحّة لتزويد الباحثين بإرشادات واضحة بشأن استخدام الذكاء الاصطناعي في كتابة المقالات. وينبغي أن تشمل هذه الإرشادات استخدام الذكاء الاصطناعي التوليدي غير الأكاديمي، وآليات الكشف عن استخدام الذكاء الاصطناعي والسماح به أثناء التحكيم العلمي، والالتزام بأخلاقيات البحث من قبل كل من المؤلفين والمراجعين.</a:t>
            </a:r>
          </a:p>
        </p:txBody>
      </p:sp>
      <p:sp>
        <p:nvSpPr>
          <p:cNvPr id="9" name="Parallelogram 8">
            <a:extLst>
              <a:ext uri="{FF2B5EF4-FFF2-40B4-BE49-F238E27FC236}">
                <a16:creationId xmlns:a16="http://schemas.microsoft.com/office/drawing/2014/main" id="{F822372A-17C1-EEC9-6CF7-EBD3EFAC10EE}"/>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2932831218"/>
      </p:ext>
    </p:extLst>
  </p:cSld>
  <p:clrMapOvr>
    <a:masterClrMapping/>
  </p:clrMapOvr>
  <mc:AlternateContent xmlns:mc="http://schemas.openxmlformats.org/markup-compatibility/2006" xmlns:p14="http://schemas.microsoft.com/office/powerpoint/2010/main">
    <mc:Choice Requires="p14">
      <p:transition spd="slow" p14:dur="2000" advTm="49115"/>
    </mc:Choice>
    <mc:Fallback xmlns="">
      <p:transition spd="slow" advTm="4911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AD9BD-0B43-CB30-F427-C7F9D259DF1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6499D24-2DA6-21A3-ACA6-CE52B1C71947}"/>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7E84DED6-4283-5F9D-9F42-46AEF6E445C4}"/>
              </a:ext>
            </a:extLst>
          </p:cNvPr>
          <p:cNvSpPr/>
          <p:nvPr/>
        </p:nvSpPr>
        <p:spPr>
          <a:xfrm>
            <a:off x="2166425" y="2122094"/>
            <a:ext cx="9748910" cy="3585982"/>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يمكن الاستفادة من الذكاء الاصطناعي في كتابة المقالات من خلال توفير ترجمة دقيقة، وتصحيح الأخطاء اللغوية والنحوية، وتوليد الأفكار، إضافةً إلى تلخيص المحتوى وصياغة الخلاصات. وقد وجد مُراجِعو الدوريات العلمية أن الذكاء الاصطناعي مفيد بشكل خاص في توليد الأفكار البحثية وتلخيص البيانات. كما أثبت فعاليته في ابتكار أفكار للمراجعات المنهجية في مجال جراحة التجميل، إذ يتمكن من معالجة المشكلات المعقدة بدقة وبأسلوب مبسّط.</a:t>
            </a:r>
          </a:p>
          <a:p>
            <a:pPr marR="0" lvl="0" algn="just" defTabSz="914400" rtl="1" eaLnBrk="1" fontAlgn="auto" latinLnBrk="0" hangingPunct="1">
              <a:lnSpc>
                <a:spcPct val="15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77E61DA6-E699-1AA6-9F3C-CEEE4329B377}"/>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66B23E2-5221-D53E-4BAD-137FB9EA9F95}"/>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62A2606C-B22B-5AAF-7F48-3D76BE7E9E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E236A65C-73EE-3857-46FC-D294A904BEA4}"/>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A1A16EF-C60D-F36A-AB91-5F71C5591D9F}"/>
              </a:ext>
            </a:extLst>
          </p:cNvPr>
          <p:cNvSpPr/>
          <p:nvPr/>
        </p:nvSpPr>
        <p:spPr>
          <a:xfrm>
            <a:off x="6096000" y="1105503"/>
            <a:ext cx="5144085"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ما الجوانب التي يمكن أن تُساعِد فيها تقنيات الذكاء الاصطناعي عند كتابة المقالات؟</a:t>
            </a:r>
          </a:p>
        </p:txBody>
      </p:sp>
    </p:spTree>
    <p:extLst>
      <p:ext uri="{BB962C8B-B14F-4D97-AF65-F5344CB8AC3E}">
        <p14:creationId xmlns:p14="http://schemas.microsoft.com/office/powerpoint/2010/main" val="3520844140"/>
      </p:ext>
    </p:extLst>
  </p:cSld>
  <p:clrMapOvr>
    <a:masterClrMapping/>
  </p:clrMapOvr>
  <p:transition spd="slow" advTm="43941">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30D28-5F2C-6A0D-376D-C9737A221B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32FDA2-5D2E-83ED-52A3-E69F9FBBF0F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0DE60DD-D7A9-4CDF-C217-C9E645B44DB7}"/>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08A7C71-EF0F-D3BB-E545-EA2522042F04}"/>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590DD8D-8042-0057-0BD1-5C6D38051ED5}"/>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54384D7-3D64-DE1C-AB33-68AC46BF45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7B2C9300-1FD4-5A4D-88BD-4820C841809A}"/>
              </a:ext>
            </a:extLst>
          </p:cNvPr>
          <p:cNvSpPr txBox="1"/>
          <p:nvPr/>
        </p:nvSpPr>
        <p:spPr>
          <a:xfrm>
            <a:off x="2475915" y="2128125"/>
            <a:ext cx="8609428" cy="2569934"/>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أفاد طلاب الجراحة في الولايات المتحدة بأنهم يرون المقالات المولَّدة بواسطة </a:t>
            </a:r>
            <a:r>
              <a:rPr kumimoji="0" lang="en-US"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ChatGPT </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أكثر وضوحاً وتنظيماً من تلك المستندة إلى الأدلة. وعلى الرغم من قدرة </a:t>
            </a:r>
            <a:r>
              <a:rPr kumimoji="0" lang="en-US"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ChatGPT </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على إنتاج مُلخَّصات أكثر سهولة في القراءة وتقديم إجابات موجزة للمعلومات الأساسية، فإن جودة هذه الملخصات كانت في المجمل أقل من جودة النصوص الأصلية. كما أظهرت دراسة قارنت بين الملخصات التي أنشأها </a:t>
            </a:r>
            <a:r>
              <a:rPr kumimoji="0" lang="en-US"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ChatGPT </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وتلك المنشورة في إحدى دوريات التوليد، أن متوسط التقييم—وفقاً لدرجات</a:t>
            </a:r>
            <a:r>
              <a:rPr kumimoji="0" lang="en-US"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Grammarly </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ومعايير المشكلات الكتابية ودقة العبارات—كان أدنى من الملخصات الأصلية، رغم خلوّها من الأخطاء النحوية.</a:t>
            </a:r>
          </a:p>
        </p:txBody>
      </p:sp>
      <p:sp>
        <p:nvSpPr>
          <p:cNvPr id="9" name="Parallelogram 8">
            <a:extLst>
              <a:ext uri="{FF2B5EF4-FFF2-40B4-BE49-F238E27FC236}">
                <a16:creationId xmlns:a16="http://schemas.microsoft.com/office/drawing/2014/main" id="{B477FF8C-F3C9-ECE3-1064-BD9C52CEA749}"/>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502196262"/>
      </p:ext>
    </p:extLst>
  </p:cSld>
  <p:clrMapOvr>
    <a:masterClrMapping/>
  </p:clrMapOvr>
  <mc:AlternateContent xmlns:mc="http://schemas.openxmlformats.org/markup-compatibility/2006" xmlns:p14="http://schemas.microsoft.com/office/powerpoint/2010/main">
    <mc:Choice Requires="p14">
      <p:transition spd="slow" p14:dur="2000" advTm="48353"/>
    </mc:Choice>
    <mc:Fallback xmlns="">
      <p:transition spd="slow" advTm="4835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9F5D0-8B29-AA15-8BFA-B04E28A5A4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8D355F-9943-112A-FFE0-D6120FDB83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4244D8C-55AC-B316-5B5F-3C437F7348B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C5A19EB-9226-B38F-482D-4A96BC79D87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3E88F01F-2C85-C01A-EFAA-3B90F7E5F81E}"/>
              </a:ext>
            </a:extLst>
          </p:cNvPr>
          <p:cNvSpPr txBox="1"/>
          <p:nvPr/>
        </p:nvSpPr>
        <p:spPr>
          <a:xfrm>
            <a:off x="1308295" y="2362423"/>
            <a:ext cx="9031459" cy="364715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وفي التقييمات التي أجراها الخبراء للمراجعات السريرية، وُجد أن الملخصات المولَّدة بواسطة الذكاء الاصطناعي أكثر استخراجية وشمولاً، إلا أن الملخصات البشرية كانت تتضمن تفسيرات قيّمة افتقرت إليها ملخصات الذكاء الاصطناعي. كما لوحظ أن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ChatGPT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ينتج جُملاً مصقولة بسرعة تفوق خدمات التدقيق اللغوي التقليدية، مما يجعله أداة فعّالة لتحرير النصوص الإنجليزية. وعلى امتداد المراحل المختلفة لعملية كتابة المقالات، يقدم الذكاء الاصطناعي مزايا عديدة.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1A4DA4B3-1CB2-519F-E621-04568BD0457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FE4C16D-F07B-4227-04FE-8848D93C1A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885527749"/>
      </p:ext>
    </p:extLst>
  </p:cSld>
  <p:clrMapOvr>
    <a:masterClrMapping/>
  </p:clrMapOvr>
  <mc:AlternateContent xmlns:mc="http://schemas.openxmlformats.org/markup-compatibility/2006" xmlns:p14="http://schemas.microsoft.com/office/powerpoint/2010/main">
    <mc:Choice Requires="p14">
      <p:transition spd="slow" p14:dur="2000" advTm="40614"/>
    </mc:Choice>
    <mc:Fallback xmlns="">
      <p:transition spd="slow" advTm="4061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C70E8-7320-07F1-549D-90C098C059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B8903C-04BC-A1FD-3749-BB6101001A9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83C79A9-48CA-0D8D-D254-E0898224DB6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BE952B0-D053-99CB-C2B3-DDC06E4648D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D0F2BD5-9581-DD9B-5606-CD9480A469A5}"/>
              </a:ext>
            </a:extLst>
          </p:cNvPr>
          <p:cNvSpPr txBox="1"/>
          <p:nvPr/>
        </p:nvSpPr>
        <p:spPr>
          <a:xfrm>
            <a:off x="1308295" y="1204400"/>
            <a:ext cx="8862647" cy="56784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وبمراجعة الأدبيات، يمكن تلخيص المنافع المتوقعة للذكاء الاصطناعي في كتابة المقالات على النحو الآتي: يمكن للباحثين استخدامه لاكتشاف وتلخيص وترجمة المقالات والاتجاهات البحثية، وتحديد الأساليب التجريبية والمعرفة العلمية، وتجميع النتائج والإحصاءات. أما المؤلفون، فيمكن أن يساعدهم الذكاء الاصطناعي في صياغة الملخصات والكلمات المفتاحية والمقدمات واستعراض الأدبيات وتحليل البيانات والاستنتاجات والمراجع، فضلاً عن الكشف عن التشابه لأغراض الفحص المضاد للذكاء الاصطناعي. كما يمكن للمراجعين الاستفادة منه في اختبارات التشابه والفحص المضاد للذكاء الاصطناعي، وتحديد المراجعين المتخصصين، وصياغة تقارير المراجعة. أما القرّاء، فيمكن للذكاء الاصطناعي مساعدتهم في الترجمة والتلخيص، واكتشاف المعرفة المكملة، وتنظيم المعلومات ذات الصلة.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5B772D8-BCD5-21D6-213D-14F8743F0343}"/>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83DFAC4A-117E-1D8B-3A0D-3880A0BB36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23371773"/>
      </p:ext>
    </p:extLst>
  </p:cSld>
  <p:clrMapOvr>
    <a:masterClrMapping/>
  </p:clrMapOvr>
  <mc:AlternateContent xmlns:mc="http://schemas.openxmlformats.org/markup-compatibility/2006" xmlns:p14="http://schemas.microsoft.com/office/powerpoint/2010/main">
    <mc:Choice Requires="p14">
      <p:transition spd="slow" p14:dur="2000" advTm="65983"/>
    </mc:Choice>
    <mc:Fallback xmlns="">
      <p:transition spd="slow" advTm="659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4F7BD-25A1-BFF2-1764-7E0286234A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10B4A7-878B-1D68-B668-36146EAFE3F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6A00F69-56BA-2FB6-64A8-407BF5BD910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88118FE-8CCC-F913-22FA-D367F488FD0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76F55FB5-9DCE-4B58-E034-6EAA296EC583}"/>
              </a:ext>
            </a:extLst>
          </p:cNvPr>
          <p:cNvSpPr txBox="1"/>
          <p:nvPr/>
        </p:nvSpPr>
        <p:spPr>
          <a:xfrm>
            <a:off x="1308295" y="2175431"/>
            <a:ext cx="9159407" cy="415498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ترجع المراجع الضعيفة </a:t>
            </a:r>
            <a:r>
              <a:rPr kumimoji="0" lang="ar-EG" sz="2200" i="0" strike="noStrike" kern="1200" cap="none" spc="0" normalizeH="0" baseline="0" noProof="0" dirty="0" err="1">
                <a:ln>
                  <a:noFill/>
                </a:ln>
                <a:effectLst/>
                <a:uLnTx/>
                <a:uFillTx/>
                <a:latin typeface="Times New Roman" panose="02020603050405020304" pitchFamily="18" charset="0"/>
                <a:ea typeface="+mn-ea"/>
                <a:cs typeface="Times New Roman" panose="02020603050405020304" pitchFamily="18" charset="0"/>
              </a:rPr>
              <a:t>والهلاوس</a:t>
            </a:r>
            <a:r>
              <a:rPr kumimoji="0" lang="ar-EG" sz="22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التي تُنتجها أنظمة الذكاء الاصطناعي في الغالب إلى القيود المرتبطة ببيانات التدريب وآليات التعلّم المستخدمة في بناء هذه النماذج. وعلى الرغم من صعوبة تحديد النسبة الدقيقة </a:t>
            </a:r>
            <a:r>
              <a:rPr kumimoji="0" lang="ar-EG" sz="2200" i="0" strike="noStrike" kern="1200" cap="none" spc="0" normalizeH="0" baseline="0" noProof="0" dirty="0" err="1">
                <a:ln>
                  <a:noFill/>
                </a:ln>
                <a:effectLst/>
                <a:uLnTx/>
                <a:uFillTx/>
                <a:latin typeface="Times New Roman" panose="02020603050405020304" pitchFamily="18" charset="0"/>
                <a:ea typeface="+mn-ea"/>
                <a:cs typeface="Times New Roman" panose="02020603050405020304" pitchFamily="18" charset="0"/>
              </a:rPr>
              <a:t>للهلاوس</a:t>
            </a:r>
            <a:r>
              <a:rPr kumimoji="0" lang="ar-EG" sz="22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الناتجة عن مشكلات التعلّم، فإن الأدبيات العلمية تشير بوضوح إلى أنّ جانباً كبيراً من الاستشهادات غير الدقيقة والمعلومات المختلقة يعود إلى العوامل الآتية: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43913E16-C32B-4532-ABBE-AA7B58C8276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764E5B1-BF30-7006-D44E-B978642622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434087F-607A-88BB-1575-3ED99C598255}"/>
              </a:ext>
            </a:extLst>
          </p:cNvPr>
          <p:cNvSpPr/>
          <p:nvPr/>
        </p:nvSpPr>
        <p:spPr>
          <a:xfrm>
            <a:off x="5908431" y="1320094"/>
            <a:ext cx="4431323" cy="855337"/>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200" b="1" dirty="0">
                <a:solidFill>
                  <a:prstClr val="white"/>
                </a:solidFill>
                <a:latin typeface="Times New Roman" panose="02020603050405020304" pitchFamily="18" charset="0"/>
                <a:cs typeface="Times New Roman" panose="02020603050405020304" pitchFamily="18" charset="0"/>
              </a:rPr>
              <a:t>ما هو </a:t>
            </a:r>
            <a:r>
              <a:rPr lang="ar-EG" sz="2200" b="1" dirty="0" err="1">
                <a:solidFill>
                  <a:prstClr val="white"/>
                </a:solidFill>
                <a:latin typeface="Times New Roman" panose="02020603050405020304" pitchFamily="18" charset="0"/>
                <a:cs typeface="Times New Roman" panose="02020603050405020304" pitchFamily="18" charset="0"/>
              </a:rPr>
              <a:t>تاثير</a:t>
            </a: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المراجع الضعيفة </a:t>
            </a:r>
            <a:r>
              <a:rPr kumimoji="0" lang="ar-EG" sz="22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والهلاوس</a:t>
            </a: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على التعلم بالذكاء الاصطناعي؟</a:t>
            </a:r>
          </a:p>
        </p:txBody>
      </p:sp>
    </p:spTree>
    <p:extLst>
      <p:ext uri="{BB962C8B-B14F-4D97-AF65-F5344CB8AC3E}">
        <p14:creationId xmlns:p14="http://schemas.microsoft.com/office/powerpoint/2010/main" val="286274466"/>
      </p:ext>
    </p:extLst>
  </p:cSld>
  <p:clrMapOvr>
    <a:masterClrMapping/>
  </p:clrMapOvr>
  <mc:AlternateContent xmlns:mc="http://schemas.openxmlformats.org/markup-compatibility/2006" xmlns:p14="http://schemas.microsoft.com/office/powerpoint/2010/main">
    <mc:Choice Requires="p14">
      <p:transition spd="slow" p14:dur="2000" advTm="35611"/>
    </mc:Choice>
    <mc:Fallback xmlns="">
      <p:transition spd="slow" advTm="3561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255E7-EF08-B369-27AB-E03A37DF3F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2BC763-0F5B-62CA-2110-92E338C8DCCE}"/>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CBBDF5D-112B-0D8C-C7B9-15B618132A23}"/>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FD5F69E-80F9-C0AD-9249-8DE0CF203A93}"/>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2BE0BE55-BAE4-40B5-7D66-495FEEF6E6E0}"/>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66D99A8-EB30-1133-94F0-3DADE9FE76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6C0CBA10-C64C-2EAE-6219-04ACF7FF7F8E}"/>
              </a:ext>
            </a:extLst>
          </p:cNvPr>
          <p:cNvSpPr txBox="1"/>
          <p:nvPr/>
        </p:nvSpPr>
        <p:spPr>
          <a:xfrm>
            <a:off x="2475914" y="1842868"/>
            <a:ext cx="8675077" cy="332764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schemeClr val="accent1"/>
                </a:solidFill>
                <a:effectLst/>
                <a:uLnTx/>
                <a:uFillTx/>
                <a:latin typeface="Times New Roman" panose="02020603050405020304" pitchFamily="18" charset="0"/>
                <a:ea typeface="Times New Roman" panose="02020603050405020304" pitchFamily="18" charset="0"/>
                <a:cs typeface="Arial" panose="020B0604020202020204" pitchFamily="34" charset="0"/>
              </a:rPr>
              <a:t>عدم كفاية بيانات التدريب أو انحيازها </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تدرب نماذج الذكاء الاصطناعي على مجموعات بيانات ضخمة مُستمدّة من الإنترنت، والتي قد تتضمّن مصادر غير دقيقة أو قديمة أو منخفضة الجودة. وعندما تحتوي بيانات التدريب على مراجع معيبة، قد يعيد النموذج إنتاجها أو يضخّمها. </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schemeClr val="accent1"/>
                </a:solidFill>
                <a:effectLst/>
                <a:uLnTx/>
                <a:uFillTx/>
                <a:latin typeface="Times New Roman" panose="02020603050405020304" pitchFamily="18" charset="0"/>
                <a:ea typeface="Times New Roman" panose="02020603050405020304" pitchFamily="18" charset="0"/>
                <a:cs typeface="Arial" panose="020B0604020202020204" pitchFamily="34" charset="0"/>
              </a:rPr>
              <a:t>عدم امتلاك النماذج وصولاً مباشراً إلى قواعد البيانات العلمية </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لا تمتلك معظم النماذج التوليدية وصولاً مباشراً إلى قواعد مثل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Scopus </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أو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Web of Science.</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وبالتالي، قد يقوم النموذج باختلاق مراجع لسدّ الفجوات عند طلب استشهادات محددة.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0F9691EC-5B1C-F8B9-F064-4E377C45A1A1}"/>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810086118"/>
      </p:ext>
    </p:extLst>
  </p:cSld>
  <p:clrMapOvr>
    <a:masterClrMapping/>
  </p:clrMapOvr>
  <mc:AlternateContent xmlns:mc="http://schemas.openxmlformats.org/markup-compatibility/2006" xmlns:p14="http://schemas.microsoft.com/office/powerpoint/2010/main">
    <mc:Choice Requires="p14">
      <p:transition spd="slow" p14:dur="2000" advTm="40906"/>
    </mc:Choice>
    <mc:Fallback xmlns="">
      <p:transition spd="slow" advTm="4090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09846-89C9-E196-ABAD-119EB4A272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821AA1-8453-0B49-7A2D-FEA6705C4CDD}"/>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AC61A37-B438-1B66-5AEC-2E31008DB551}"/>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6F3CC88-3511-744E-9C9E-05902E77C3A2}"/>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98776E4D-71EA-C772-C8BC-F66C09A7FA36}"/>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D6178BB-4EC1-1FAB-55EF-329FE22674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938CC70B-AB2E-2A50-148D-0E3C60B41DA5}"/>
              </a:ext>
            </a:extLst>
          </p:cNvPr>
          <p:cNvSpPr txBox="1"/>
          <p:nvPr/>
        </p:nvSpPr>
        <p:spPr>
          <a:xfrm>
            <a:off x="2475914" y="1842868"/>
            <a:ext cx="8675077" cy="378930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schemeClr val="accent1"/>
                </a:solidFill>
                <a:effectLst/>
                <a:uLnTx/>
                <a:uFillTx/>
                <a:latin typeface="Times New Roman" panose="02020603050405020304" pitchFamily="18" charset="0"/>
                <a:ea typeface="Times New Roman" panose="02020603050405020304" pitchFamily="18" charset="0"/>
                <a:cs typeface="Arial" panose="020B0604020202020204" pitchFamily="34" charset="0"/>
              </a:rPr>
              <a:t>الاعتماد على التوليد القائم على الأنماط وليس الاسترجاع الفعلي للحقائق: </a:t>
            </a:r>
            <a:r>
              <a:rPr kumimoji="0" lang="ar-EG" sz="20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الذكاء الاصطناعي لا “يبحث” عن المراجع، بل يتنبّأ بأنماط نصّية تشبه الاستشهادات الأكاديمية. وهذا الطابع التنبّؤي يؤدي غالباً إلى اختلاق أسماء كتّاب أو عناوين أو تواريخ. التعميم المفرط أثناء التعلم تتعلم النماذج التوليدية روابط واسعة؛ وعند مطالبتها بموضوعات متخصّصة أو حديثة، قد تُعمِّم بشكل مفرط وتنتج معلومات تبدو مقنعة ولكنها غير صحيحة. عدم التوافق بين مطالب المستخدم والبيانات المتاحة عندما يطلب المستخدم مراجع دقيقة جداً أو غير موجودة، قد يحاول النموذج تلبية الطلب عبر توليد استشهادات مختلقة.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17ED971C-9AC1-180D-7436-9F6CBD028DF4}"/>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635954466"/>
      </p:ext>
    </p:extLst>
  </p:cSld>
  <p:clrMapOvr>
    <a:masterClrMapping/>
  </p:clrMapOvr>
  <mc:AlternateContent xmlns:mc="http://schemas.openxmlformats.org/markup-compatibility/2006" xmlns:p14="http://schemas.microsoft.com/office/powerpoint/2010/main">
    <mc:Choice Requires="p14">
      <p:transition spd="slow" p14:dur="2000" advTm="49306"/>
    </mc:Choice>
    <mc:Fallback xmlns="">
      <p:transition spd="slow" advTm="4930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8CFB6-53EB-5342-19B5-35CC8E2BA1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02D965-26D4-700B-FBDF-19422EFB58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D8DF33F-FD07-98C6-041A-ACC0288CA19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64DC961-5189-72F4-82B9-D0513EE4D1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E1DB2CC-AADC-E44C-2228-BB7207241F43}"/>
              </a:ext>
            </a:extLst>
          </p:cNvPr>
          <p:cNvSpPr txBox="1"/>
          <p:nvPr/>
        </p:nvSpPr>
        <p:spPr>
          <a:xfrm>
            <a:off x="1279098" y="2542939"/>
            <a:ext cx="9018453" cy="246221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أظهرت نتائج تجربة نُشرت في مجلة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Current Osteoporosis Reports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حول الاعتماد على الذكاء الاصطناعي وحده في كتابة مقالات المراجعة العلمية، أن الكتّاب البشر أنجزوا مهامهم بشكل أسرع من الذكاء الاصطناعي، الذي احتاج إلى وقت إضافي للتدقيق والتحقق من الحقائق. وعند استخدام الذكاء الاصطناعي كمساعد في كتابة المراجعات، فهو ينتج المسودات بسرعة أكبر، لكنه يتطلب المزيد من الوقت للتحقق من دقة المحتوى بسبب مخاوف تتعلق بالسرقة العلمية وارتفاع معدلات التشابه، أو يحتاج إلى تحرير أكبر بسبب </a:t>
            </a:r>
            <a:r>
              <a:rPr kumimoji="0" lang="ar-EG" sz="2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الهلاوس</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والمحتوى المنسوخ.</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6559847-D398-D411-18BC-E3BC6BCD77E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176ED240-F82A-09AF-A22B-01DE1E3826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37560868-D6F0-FD57-F606-CA3522FC5DCF}"/>
              </a:ext>
            </a:extLst>
          </p:cNvPr>
          <p:cNvSpPr/>
          <p:nvPr/>
        </p:nvSpPr>
        <p:spPr>
          <a:xfrm>
            <a:off x="3545058" y="1391392"/>
            <a:ext cx="6752493"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هل يستطيع الذكاء الاصطناعي كتابة مقالات المراجعة والتقارير؟</a:t>
            </a:r>
          </a:p>
        </p:txBody>
      </p:sp>
    </p:spTree>
    <p:extLst>
      <p:ext uri="{BB962C8B-B14F-4D97-AF65-F5344CB8AC3E}">
        <p14:creationId xmlns:p14="http://schemas.microsoft.com/office/powerpoint/2010/main" val="2944520206"/>
      </p:ext>
    </p:extLst>
  </p:cSld>
  <p:clrMapOvr>
    <a:masterClrMapping/>
  </p:clrMapOvr>
  <mc:AlternateContent xmlns:mc="http://schemas.openxmlformats.org/markup-compatibility/2006" xmlns:p14="http://schemas.microsoft.com/office/powerpoint/2010/main">
    <mc:Choice Requires="p14">
      <p:transition spd="slow" p14:dur="2000" advTm="48151"/>
    </mc:Choice>
    <mc:Fallback xmlns="">
      <p:transition spd="slow" advTm="4815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F5E46-683D-EABD-1FE0-2977AB9CC4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7BC267-F08C-2916-25C0-62780C49DEF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E12C29F-2E6C-2B19-5881-234D279CABE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D89980F-D4F7-3EC1-0B08-1770976979E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9359D140-07F6-7BF3-AC04-9C0A2D83EB83}"/>
              </a:ext>
            </a:extLst>
          </p:cNvPr>
          <p:cNvSpPr txBox="1"/>
          <p:nvPr/>
        </p:nvSpPr>
        <p:spPr>
          <a:xfrm>
            <a:off x="1449249" y="2056752"/>
            <a:ext cx="9018453" cy="280076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وبالمثل، يمكن للذكاء الاصطناعي أن يكتب مقالات المراجعة العلمية بشكل مستقل، إلا أن على المؤلف لاحقاً التحقق من نطاق التعديلات وطولها، ودقة الادعاءات، واحتمالات وجود سرقة علمية. وفي حالة مراجعة سردية هجينة تم فيها التعاون بين البشر و</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ChatGPT،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أبرزت النتائج فعالية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ChatGPT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إلى جانب المخاوف المرتبطة به. أما في تقييمات الخبراء لتقارير الحالات الجلدية، فقد حصل النص المُشتق بواسطة الذكاء الاصطناعي على درجات أعلى من حيث الجودة وسهولة القراءة، ومع ذلك تمكن المراجعون من التعرف الصحيح على تقرير الحالة المُولّد بالذكاء الاصطناعي في 35% فقط من الحالات. كما يستطيع الذكاء الاصطناعي تبسيط النصوص للمستوى العامّي، كما ظهر في إعداد تقرير حالة عن كسر عظمي، ورغم وجود بعض الأخطاء، إلا أن التقرير كان دقيقاً وكاملاً بدرجة معقولة. </a:t>
            </a:r>
          </a:p>
        </p:txBody>
      </p:sp>
      <p:sp>
        <p:nvSpPr>
          <p:cNvPr id="2" name="TextBox 1">
            <a:extLst>
              <a:ext uri="{FF2B5EF4-FFF2-40B4-BE49-F238E27FC236}">
                <a16:creationId xmlns:a16="http://schemas.microsoft.com/office/drawing/2014/main" id="{C6D93317-A694-7107-1EFA-8C882B02C03C}"/>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A96B4655-A143-9811-A771-AF5EE40A1C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404273798"/>
      </p:ext>
    </p:extLst>
  </p:cSld>
  <p:clrMapOvr>
    <a:masterClrMapping/>
  </p:clrMapOvr>
  <mc:AlternateContent xmlns:mc="http://schemas.openxmlformats.org/markup-compatibility/2006" xmlns:p14="http://schemas.microsoft.com/office/powerpoint/2010/main">
    <mc:Choice Requires="p14">
      <p:transition spd="slow" p14:dur="2000" advTm="63825"/>
    </mc:Choice>
    <mc:Fallback xmlns="">
      <p:transition spd="slow" advTm="6382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80FE19-D231-E588-1FBB-8AE322B7DF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AE5192-FBE0-5F0B-638B-D86E254C4BDC}"/>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8177B00-8011-DE33-AA2E-FF3D94FFEDC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A0B2A7D-DD85-B547-CBBD-18A3AB2BDFD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2DC1460-0362-59D5-A0AD-E6D73C7C108C}"/>
              </a:ext>
            </a:extLst>
          </p:cNvPr>
          <p:cNvSpPr txBox="1"/>
          <p:nvPr/>
        </p:nvSpPr>
        <p:spPr>
          <a:xfrm>
            <a:off x="1279098" y="2542939"/>
            <a:ext cx="9018453" cy="280076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ومع ذلك، وُجد أن تقرير حالة طبية أُنتج بالكامل بواسطة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ChatGPT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يحتوي على محتوى غير كافٍ ويفتقر إلى المراجع، وتم الحكم عليه بأنه غير مناسب لإنتاج مقالات علمية. كما أن استكشاف إمكانية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ChatGPT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في صياغة سيناريوهات سريرية قد يؤدي إلى نشر معلومات مضللة. وبالتالي، فإن الاعتماد الكامل على الذكاء الاصطناعي في إعداد مراجعات علمية أو تقارير حالات ليس خياراً موثوقاً، نظراً لمخاوف تتعلق بدقة المحتوى وجودته. وهذا يتطلب وقتاً إضافياً من المؤلفين للمراجعة اللاحقة، مما يشير إلى أن الدور الأنسب للذكاء الاصطناعي هو المساعدة في إعداد المسودات الأولية أو الأقسام الجزئية من هذه المقالات.</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AB5B3805-F642-6368-0897-2F4FC7760C7F}"/>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8E5ADC6-001E-E777-6FB6-6330ACA648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607895565"/>
      </p:ext>
    </p:extLst>
  </p:cSld>
  <p:clrMapOvr>
    <a:masterClrMapping/>
  </p:clrMapOvr>
  <mc:AlternateContent xmlns:mc="http://schemas.openxmlformats.org/markup-compatibility/2006" xmlns:p14="http://schemas.microsoft.com/office/powerpoint/2010/main">
    <mc:Choice Requires="p14">
      <p:transition spd="slow" p14:dur="2000" advTm="52442"/>
    </mc:Choice>
    <mc:Fallback xmlns="">
      <p:transition spd="slow" advTm="5244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BE8D1-F96D-561D-60CE-035E820A60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2BF80F-B4C5-C07E-0327-E83811FFE607}"/>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B12D393-F05C-B1C6-67CE-3D54262CF68B}"/>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CD26EB-D437-AD6E-9A94-2F920872F432}"/>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31EED5AF-D869-E627-CFCB-92E11A69AA38}"/>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7C556D5-A59B-F22C-BF40-1AF97032EF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B6BC8696-5529-597F-27A6-AF6B2E8A833B}"/>
              </a:ext>
            </a:extLst>
          </p:cNvPr>
          <p:cNvSpPr txBox="1"/>
          <p:nvPr/>
        </p:nvSpPr>
        <p:spPr>
          <a:xfrm>
            <a:off x="2475915" y="2128125"/>
            <a:ext cx="8609428" cy="314297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spcBef>
                <a:spcPts val="0"/>
              </a:spcBef>
              <a:spcAft>
                <a:spcPts val="0"/>
              </a:spcAft>
              <a:buClrTx/>
              <a:buSzTx/>
              <a:buFontTx/>
              <a:buNone/>
              <a:tabLst/>
              <a:defRPr/>
            </a:pP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أظهر اختبار باستخدام أداة </a:t>
            </a:r>
            <a:r>
              <a:rPr kumimoji="0" lang="en-US" sz="2300" i="0" u="none" strike="noStrike" kern="1200" cap="none" spc="0" normalizeH="0" baseline="0" noProof="0" dirty="0" err="1">
                <a:ln>
                  <a:noFill/>
                </a:ln>
                <a:effectLst/>
                <a:uLnTx/>
                <a:uFillTx/>
                <a:latin typeface="Times New Roman" panose="02020603050405020304" pitchFamily="18" charset="0"/>
                <a:ea typeface="Times New Roman" panose="02020603050405020304" pitchFamily="18" charset="0"/>
                <a:cs typeface="Arial" panose="020B0604020202020204" pitchFamily="34" charset="0"/>
              </a:rPr>
              <a:t>ZeroGPT</a:t>
            </a:r>
            <a:r>
              <a:rPr kumimoji="0" lang="en-US"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شمل 200 مقال من مجلة </a:t>
            </a:r>
            <a:r>
              <a:rPr kumimoji="0" lang="en-US"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OTSR </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قبل وبعد ظهور </a:t>
            </a:r>
            <a:r>
              <a:rPr kumimoji="0" lang="en-US"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ChatGPT، </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أنّ النصوص المُولَّدة بالذكاء الاصطناعي كُشفت في 10.1% من المستخلصات و5.6% من المتون الرئيسة. ورغم أن معدلات الانتحال لم تتغير، إلا أن ارتفاع نسبة المحتوى المشتبه في كونه مولّداً بالذكاء الاصطناعي بنحو 5% مقارنة بالفترة السابقة يشير إلى احتمال ارتباط ذلك بانتشار استخدام برامج الترجمة والتدقيق الآلي التي قد تزيد من حساسية أدوات الكشف.</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45518DA7-E73B-67AB-A331-7DF224E50E4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3" name="Rectangle: Top Corners One Rounded and One Snipped 2">
            <a:extLst>
              <a:ext uri="{FF2B5EF4-FFF2-40B4-BE49-F238E27FC236}">
                <a16:creationId xmlns:a16="http://schemas.microsoft.com/office/drawing/2014/main" id="{1212CB42-068B-A46F-1F19-17DBA250EA0B}"/>
              </a:ext>
            </a:extLst>
          </p:cNvPr>
          <p:cNvSpPr/>
          <p:nvPr/>
        </p:nvSpPr>
        <p:spPr>
          <a:xfrm>
            <a:off x="4628272" y="1828793"/>
            <a:ext cx="6593384" cy="713549"/>
          </a:xfrm>
          <a:prstGeom prst="snip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ما مدى شيوع استخدام الذكاء الاصطناعي في المقالات العلمية؟</a:t>
            </a:r>
          </a:p>
        </p:txBody>
      </p:sp>
    </p:spTree>
    <p:extLst>
      <p:ext uri="{BB962C8B-B14F-4D97-AF65-F5344CB8AC3E}">
        <p14:creationId xmlns:p14="http://schemas.microsoft.com/office/powerpoint/2010/main" val="4011917741"/>
      </p:ext>
    </p:extLst>
  </p:cSld>
  <p:clrMapOvr>
    <a:masterClrMapping/>
  </p:clrMapOvr>
  <mc:AlternateContent xmlns:mc="http://schemas.openxmlformats.org/markup-compatibility/2006" xmlns:p14="http://schemas.microsoft.com/office/powerpoint/2010/main">
    <mc:Choice Requires="p14">
      <p:transition spd="slow" p14:dur="2000" advTm="57581"/>
    </mc:Choice>
    <mc:Fallback xmlns="">
      <p:transition spd="slow" advTm="5758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919D69-F9FC-313D-558F-3D09DBFDF2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3C72F8-7B99-476F-4CA5-C95A8056C0EF}"/>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9A884B7-D267-C381-5477-5A1879ED0849}"/>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A024E7E-4AFA-9735-EED0-67BC61FF9436}"/>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C4220A8-5445-A51D-4667-B67252F2A5B7}"/>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0626B39-FEB3-CF2D-8D61-014F64EAE6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F0920323-AF12-8277-A8A7-7897DAD85272}"/>
              </a:ext>
            </a:extLst>
          </p:cNvPr>
          <p:cNvSpPr txBox="1"/>
          <p:nvPr/>
        </p:nvSpPr>
        <p:spPr>
          <a:xfrm>
            <a:off x="2475915" y="2128125"/>
            <a:ext cx="8609428" cy="378930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كما أظهرت مقارنة بين مقالات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OTSR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المنشورة عامَي 2022 و2023 باستخدام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ZeroGPT</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أن متوسط نسبة المقالات المشتبه باستخدامها للذكاء الاصطناعي بلغ 11% ± 6%، وهو ما يعكس زيادة ملحوظة في اعتماد هذه التقنيات عبر الزمن.</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وأظهر تحليل لقسم الشكر في المقالات التي أفصحت صراحة عن استخدام الذكاء الاصطناعي أن المجال الطبي هو الأكثر استخداماً لـ</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ChatGPT.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فقد ذكر:</a:t>
            </a:r>
          </a:p>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895AA10A-F06C-D33B-7D3C-B9B8131ADDDB}"/>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830539586"/>
      </p:ext>
    </p:extLst>
  </p:cSld>
  <p:clrMapOvr>
    <a:masterClrMapping/>
  </p:clrMapOvr>
  <mc:AlternateContent xmlns:mc="http://schemas.openxmlformats.org/markup-compatibility/2006" xmlns:p14="http://schemas.microsoft.com/office/powerpoint/2010/main">
    <mc:Choice Requires="p14">
      <p:transition spd="slow" p14:dur="2000" advTm="42607"/>
    </mc:Choice>
    <mc:Fallback xmlns="">
      <p:transition spd="slow" advTm="4260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58D5E5-A852-4A82-2515-B466FC10E7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B70F665-A11B-D62B-104B-9414F40A9131}"/>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01A58AE-CFDA-02DE-DFE5-503E302F0A0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8958D3D-D74E-3700-722F-8344F995D495}"/>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32930D3A-B63F-AB8E-8B16-41A8F0D17D88}"/>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85209FB-0C11-8AAC-A87B-B83451079D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C89DCDD1-EE02-1A55-573B-3450AA5C6D67}"/>
              </a:ext>
            </a:extLst>
          </p:cNvPr>
          <p:cNvSpPr txBox="1"/>
          <p:nvPr/>
        </p:nvSpPr>
        <p:spPr>
          <a:xfrm>
            <a:off x="2475915" y="2128125"/>
            <a:ext cx="8609428" cy="286597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24% من الباحثين استخدم الذكاء الاصطناعي في توليد المحتوى،37% أشاروا إلى مساهمات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OpenAI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ChatGPT،41%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ذكروا استخدامه في الدعم أو التعاون العلمي،53% أدرجوا أدوات الذكاء الاصطناعي ضمن المراجع. هذه النتائج تشير إلى تزايد لافت في اعتماد الباحثين على أدوات الذكاء الاصطناعي في مختلف مراحل الكتابة العلمية، رغم استمرار التحفظات الأخلاقية والمنهجية المرتبطة بها.</a:t>
            </a:r>
          </a:p>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709B6149-E2BA-19DB-3928-719CB849AE56}"/>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4244231086"/>
      </p:ext>
    </p:extLst>
  </p:cSld>
  <p:clrMapOvr>
    <a:masterClrMapping/>
  </p:clrMapOvr>
  <mc:AlternateContent xmlns:mc="http://schemas.openxmlformats.org/markup-compatibility/2006" xmlns:p14="http://schemas.microsoft.com/office/powerpoint/2010/main">
    <mc:Choice Requires="p14">
      <p:transition spd="slow" p14:dur="2000" advTm="42990"/>
    </mc:Choice>
    <mc:Fallback xmlns="">
      <p:transition spd="slow" advTm="4299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87B26-E66D-275B-CB0F-89FEF1C4FD7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CA411F4-94DA-4590-3546-11D2A86C8AD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4256C216-30E4-9BA1-631D-9077D2C82523}"/>
              </a:ext>
            </a:extLst>
          </p:cNvPr>
          <p:cNvSpPr/>
          <p:nvPr/>
        </p:nvSpPr>
        <p:spPr>
          <a:xfrm>
            <a:off x="2813537" y="1867382"/>
            <a:ext cx="9073663" cy="4094198"/>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i="0" strike="noStrike" kern="1200" cap="none" spc="0" normalizeH="0" baseline="0" noProof="0" dirty="0">
                <a:ln>
                  <a:noFill/>
                </a:ln>
                <a:effectLst/>
                <a:uLnTx/>
                <a:uFillTx/>
                <a:latin typeface="Calibri"/>
                <a:ea typeface="+mn-ea"/>
                <a:cs typeface="Times New Roman" panose="02020603050405020304" pitchFamily="18" charset="0"/>
              </a:rPr>
              <a:t>بعد إطلاق </a:t>
            </a:r>
            <a:r>
              <a:rPr kumimoji="0" lang="en-US" sz="2200" i="0" strike="noStrike" kern="1200" cap="none" spc="0" normalizeH="0" baseline="0" noProof="0" dirty="0">
                <a:ln>
                  <a:noFill/>
                </a:ln>
                <a:effectLst/>
                <a:uLnTx/>
                <a:uFillTx/>
                <a:latin typeface="Calibri"/>
                <a:ea typeface="+mn-ea"/>
                <a:cs typeface="Times New Roman" panose="02020603050405020304" pitchFamily="18" charset="0"/>
              </a:rPr>
              <a:t>ChatGPT، </a:t>
            </a:r>
            <a:r>
              <a:rPr kumimoji="0" lang="ar-EG" sz="2200" i="0" strike="noStrike" kern="1200" cap="none" spc="0" normalizeH="0" baseline="0" noProof="0" dirty="0">
                <a:ln>
                  <a:noFill/>
                </a:ln>
                <a:effectLst/>
                <a:uLnTx/>
                <a:uFillTx/>
                <a:latin typeface="Calibri"/>
                <a:ea typeface="+mn-ea"/>
                <a:cs typeface="Times New Roman" panose="02020603050405020304" pitchFamily="18" charset="0"/>
              </a:rPr>
              <a:t>سارع مجتمع نشر المجلات العلمية إلى مناقشة مسألة نسبة التأليف للذكاء الاصطناعي ومدى قبول المقالات المعتمدة عليه. وقد تبنّت لجنة أخلاقيات النشر (</a:t>
            </a:r>
            <a:r>
              <a:rPr kumimoji="0" lang="en-US" sz="2200" i="0" strike="noStrike" kern="1200" cap="none" spc="0" normalizeH="0" baseline="0" noProof="0" dirty="0">
                <a:ln>
                  <a:noFill/>
                </a:ln>
                <a:effectLst/>
                <a:uLnTx/>
                <a:uFillTx/>
                <a:latin typeface="Calibri"/>
                <a:ea typeface="+mn-ea"/>
                <a:cs typeface="Times New Roman" panose="02020603050405020304" pitchFamily="18" charset="0"/>
              </a:rPr>
              <a:t>COPE) </a:t>
            </a:r>
            <a:r>
              <a:rPr kumimoji="0" lang="ar-EG" sz="2200" i="0" strike="noStrike" kern="1200" cap="none" spc="0" normalizeH="0" baseline="0" noProof="0" dirty="0">
                <a:ln>
                  <a:noFill/>
                </a:ln>
                <a:effectLst/>
                <a:uLnTx/>
                <a:uFillTx/>
                <a:latin typeface="Calibri"/>
                <a:ea typeface="+mn-ea"/>
                <a:cs typeface="Times New Roman" panose="02020603050405020304" pitchFamily="18" charset="0"/>
              </a:rPr>
              <a:t>وخمسة من أكبر دور النشر العالمية—وهي </a:t>
            </a:r>
            <a:r>
              <a:rPr kumimoji="0" lang="ar-EG" sz="2200" i="0" strike="noStrike" kern="1200" cap="none" spc="0" normalizeH="0" baseline="0" noProof="0" dirty="0" err="1">
                <a:ln>
                  <a:noFill/>
                </a:ln>
                <a:effectLst/>
                <a:uLnTx/>
                <a:uFillTx/>
                <a:latin typeface="Calibri"/>
                <a:ea typeface="+mn-ea"/>
                <a:cs typeface="Times New Roman" panose="02020603050405020304" pitchFamily="18" charset="0"/>
              </a:rPr>
              <a:t>إلسيفير</a:t>
            </a:r>
            <a:r>
              <a:rPr kumimoji="0" lang="ar-EG" sz="2200" i="0" strike="noStrike" kern="1200" cap="none" spc="0" normalizeH="0" baseline="0" noProof="0" dirty="0">
                <a:ln>
                  <a:noFill/>
                </a:ln>
                <a:effectLst/>
                <a:uLnTx/>
                <a:uFillTx/>
                <a:latin typeface="Calibri"/>
                <a:ea typeface="+mn-ea"/>
                <a:cs typeface="Times New Roman" panose="02020603050405020304" pitchFamily="18" charset="0"/>
              </a:rPr>
              <a:t>، </a:t>
            </a:r>
            <a:r>
              <a:rPr kumimoji="0" lang="ar-EG" sz="2200" i="0" strike="noStrike" kern="1200" cap="none" spc="0" normalizeH="0" baseline="0" noProof="0" dirty="0" err="1">
                <a:ln>
                  <a:noFill/>
                </a:ln>
                <a:effectLst/>
                <a:uLnTx/>
                <a:uFillTx/>
                <a:latin typeface="Calibri"/>
                <a:ea typeface="+mn-ea"/>
                <a:cs typeface="Times New Roman" panose="02020603050405020304" pitchFamily="18" charset="0"/>
              </a:rPr>
              <a:t>وسبرينغر</a:t>
            </a:r>
            <a:r>
              <a:rPr kumimoji="0" lang="ar-EG" sz="2200" i="0" strike="noStrike" kern="1200" cap="none" spc="0" normalizeH="0" baseline="0" noProof="0" dirty="0">
                <a:ln>
                  <a:noFill/>
                </a:ln>
                <a:effectLst/>
                <a:uLnTx/>
                <a:uFillTx/>
                <a:latin typeface="Calibri"/>
                <a:ea typeface="+mn-ea"/>
                <a:cs typeface="Times New Roman" panose="02020603050405020304" pitchFamily="18" charset="0"/>
              </a:rPr>
              <a:t>، و</a:t>
            </a:r>
            <a:r>
              <a:rPr kumimoji="0" lang="en-US" sz="2200" i="0" strike="noStrike" kern="1200" cap="none" spc="0" normalizeH="0" baseline="0" noProof="0" dirty="0">
                <a:ln>
                  <a:noFill/>
                </a:ln>
                <a:effectLst/>
                <a:uLnTx/>
                <a:uFillTx/>
                <a:latin typeface="Calibri"/>
                <a:ea typeface="+mn-ea"/>
                <a:cs typeface="Times New Roman" panose="02020603050405020304" pitchFamily="18" charset="0"/>
              </a:rPr>
              <a:t>MDPI، </a:t>
            </a:r>
            <a:r>
              <a:rPr kumimoji="0" lang="ar-EG" sz="2200" i="0" strike="noStrike" kern="1200" cap="none" spc="0" normalizeH="0" baseline="0" noProof="0" dirty="0" err="1">
                <a:ln>
                  <a:noFill/>
                </a:ln>
                <a:effectLst/>
                <a:uLnTx/>
                <a:uFillTx/>
                <a:latin typeface="Calibri"/>
                <a:ea typeface="+mn-ea"/>
                <a:cs typeface="Times New Roman" panose="02020603050405020304" pitchFamily="18" charset="0"/>
              </a:rPr>
              <a:t>ووايلي</a:t>
            </a:r>
            <a:r>
              <a:rPr kumimoji="0" lang="ar-EG" sz="2200" i="0" strike="noStrike" kern="1200" cap="none" spc="0" normalizeH="0" baseline="0" noProof="0" dirty="0">
                <a:ln>
                  <a:noFill/>
                </a:ln>
                <a:effectLst/>
                <a:uLnTx/>
                <a:uFillTx/>
                <a:latin typeface="Calibri"/>
                <a:ea typeface="+mn-ea"/>
                <a:cs typeface="Times New Roman" panose="02020603050405020304" pitchFamily="18" charset="0"/>
              </a:rPr>
              <a:t>، وتايلور </a:t>
            </a:r>
            <a:r>
              <a:rPr kumimoji="0" lang="ar-EG" sz="2200" i="0" strike="noStrike" kern="1200" cap="none" spc="0" normalizeH="0" baseline="0" noProof="0" dirty="0" err="1">
                <a:ln>
                  <a:noFill/>
                </a:ln>
                <a:effectLst/>
                <a:uLnTx/>
                <a:uFillTx/>
                <a:latin typeface="Calibri"/>
                <a:ea typeface="+mn-ea"/>
                <a:cs typeface="Times New Roman" panose="02020603050405020304" pitchFamily="18" charset="0"/>
              </a:rPr>
              <a:t>آند</a:t>
            </a:r>
            <a:r>
              <a:rPr kumimoji="0" lang="ar-EG" sz="2200" i="0" strike="noStrike" kern="1200" cap="none" spc="0" normalizeH="0" baseline="0" noProof="0" dirty="0">
                <a:ln>
                  <a:noFill/>
                </a:ln>
                <a:effectLst/>
                <a:uLnTx/>
                <a:uFillTx/>
                <a:latin typeface="Calibri"/>
                <a:ea typeface="+mn-ea"/>
                <a:cs typeface="Times New Roman" panose="02020603050405020304" pitchFamily="18" charset="0"/>
              </a:rPr>
              <a:t> فرانسيس—موقفاً موحّداً مفاده أنه إذا استُخدمت منصة ذكاء اصطناعي أثناء إعداد المقال، فإن على المؤلف الإفصاح عن ذلك بوضوح، غير أنّ الذكاء الاصطناعي لا يمكن اعتباره مؤلفاً. وفي المقابل، اتخذت مجلة </a:t>
            </a:r>
            <a:r>
              <a:rPr kumimoji="0" lang="en-US" sz="2200" i="0" strike="noStrike" kern="1200" cap="none" spc="0" normalizeH="0" baseline="0" noProof="0" dirty="0">
                <a:ln>
                  <a:noFill/>
                </a:ln>
                <a:effectLst/>
                <a:uLnTx/>
                <a:uFillTx/>
                <a:latin typeface="Calibri"/>
                <a:ea typeface="+mn-ea"/>
                <a:cs typeface="Times New Roman" panose="02020603050405020304" pitchFamily="18" charset="0"/>
              </a:rPr>
              <a:t>Science </a:t>
            </a:r>
            <a:r>
              <a:rPr kumimoji="0" lang="ar-EG" sz="2200" i="0" strike="noStrike" kern="1200" cap="none" spc="0" normalizeH="0" baseline="0" noProof="0" dirty="0">
                <a:ln>
                  <a:noFill/>
                </a:ln>
                <a:effectLst/>
                <a:uLnTx/>
                <a:uFillTx/>
                <a:latin typeface="Calibri"/>
                <a:ea typeface="+mn-ea"/>
                <a:cs typeface="Times New Roman" panose="02020603050405020304" pitchFamily="18" charset="0"/>
              </a:rPr>
              <a:t>موقفاً أكثر صرامة، إذ اعتبرت استخدام الذكاء الاصطناعي دون إذن مسبق شكلاً من أشكال السلوك العلمي غير الأخلاقي.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1" i="0" u="sng" strike="noStrike" kern="1200" cap="none" spc="0" normalizeH="0" baseline="0" noProof="0" dirty="0">
              <a:ln>
                <a:noFill/>
              </a:ln>
              <a:solidFill>
                <a:srgbClr val="00B0F0"/>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D4F57C46-16EF-6089-F5D1-0736338CF87F}"/>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36C75D8-E3EB-28DD-7821-7A30AFF826C9}"/>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55BEBD0C-4774-9057-EE57-9E3DA2377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9113461C-0B85-EED6-A19B-74492AF47B13}"/>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F96E7D49-AF74-A3FD-8D32-E08D0DA7F2E4}"/>
              </a:ext>
            </a:extLst>
          </p:cNvPr>
          <p:cNvSpPr/>
          <p:nvPr/>
        </p:nvSpPr>
        <p:spPr>
          <a:xfrm>
            <a:off x="3207434" y="1105503"/>
            <a:ext cx="8032651"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هل ينبغي السماح بنسبة التأليف للذكاء الاصطناعي أو الإشارة إليه في المقالات العلمية؟</a:t>
            </a:r>
          </a:p>
        </p:txBody>
      </p:sp>
    </p:spTree>
    <p:extLst>
      <p:ext uri="{BB962C8B-B14F-4D97-AF65-F5344CB8AC3E}">
        <p14:creationId xmlns:p14="http://schemas.microsoft.com/office/powerpoint/2010/main" val="112442626"/>
      </p:ext>
    </p:extLst>
  </p:cSld>
  <p:clrMapOvr>
    <a:masterClrMapping/>
  </p:clrMapOvr>
  <p:transition spd="slow" advTm="59136">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4B94C-CD62-F7AD-090A-726DB28499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DBBDEB-AB50-0B14-5BD1-B3F3BAE1A395}"/>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A305EF4-D804-AD18-AF04-E1A544C895C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EAB04FD-36E7-F140-3BAE-CFC406D616E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2EC766B3-A5F2-6927-9D6B-21EA34B9E6E5}"/>
              </a:ext>
            </a:extLst>
          </p:cNvPr>
          <p:cNvSpPr txBox="1"/>
          <p:nvPr/>
        </p:nvSpPr>
        <p:spPr>
          <a:xfrm>
            <a:off x="1279098" y="2175431"/>
            <a:ext cx="9018454" cy="4154984"/>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لويمكن تلخيص الإرشادات الخاصة باستخدام الذكاء الاصطناعي في معظم المجلات—باستثناء مجلة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Science—</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على النحو الآتي: لا يجوز نسبة التأليف إلى أي أداة ذكاء اصطناعي. يتحمّل المؤلفون البشر المسؤولية الكاملة عن دقة النتائج وصحتها .يجب الإفصاح بوضوح عن الأدوات أو المنصات التي تم استخدامها. وفي عام 2021، تجاوزت نسبة المقالات العلمية المنشورة من قِبل هذه الدور الخمس الكبرى 62%. وبعد ظهور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ChatGPT، </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تبنّت العديد من المجلات هذه السياسات المتعلقة بتأليف الذكاء الاصطناعي، كما بدأ المراجعون بالالتزام بها عند تقييم الأبحاث. ولذلك، فإن معظم المقالات—خصوصاً المنشورة لدى هذه الدور الكبرى—تعتمد الآن هذه السياسات. ومع ذلك، لا تزال بعض المجلات تفتقر إلى سياسات واضحة ومتخصصة بشأن تأليف الذكاء الاصطناعي.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4B3A5798-CF98-7B52-0B12-8E0546AD994D}"/>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3FB36EC4-992B-AD26-81D4-70DAC9B23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229839368"/>
      </p:ext>
    </p:extLst>
  </p:cSld>
  <p:clrMapOvr>
    <a:masterClrMapping/>
  </p:clrMapOvr>
  <mc:AlternateContent xmlns:mc="http://schemas.openxmlformats.org/markup-compatibility/2006" xmlns:p14="http://schemas.microsoft.com/office/powerpoint/2010/main">
    <mc:Choice Requires="p14">
      <p:transition spd="slow" p14:dur="2000" advTm="65982"/>
    </mc:Choice>
    <mc:Fallback xmlns="">
      <p:transition spd="slow" advTm="6598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11338E74-FF82-4637-2854-BDDC45CD92BE}"/>
              </a:ext>
            </a:extLst>
          </p:cNvPr>
          <p:cNvSpPr/>
          <p:nvPr/>
        </p:nvSpPr>
        <p:spPr>
          <a:xfrm>
            <a:off x="2166425" y="1954382"/>
            <a:ext cx="9467558" cy="3586366"/>
          </a:xfrm>
          <a:prstGeom prst="rect">
            <a:avLst/>
          </a:prstGeom>
        </p:spPr>
        <p:txBody>
          <a:bodyPr wrap="square">
            <a:spAutoFit/>
          </a:bodyPr>
          <a:lstStyle/>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أشارت دراسات سابقة إلى أن المقالات المكتوبة بواسطة البشر تتسم بالخصوصية والتنوع وغنى المعلومات، في حين يميل </a:t>
            </a: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ChatGPT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إلى استخدام مصطلحات عامة، مع التركيز على السلاسة والترابط المنطقي على حساب الدقة السياقية. وعندما قارن جرّاحو العظام بين الملخصات الأصلية وتلك التي أنتجها الذكاء الاصطناعي، وجدوا أن جودة الملخصات البشرية أعلى، رغم أن الفروق لم تكن ذات دلالة إحصائية.</a:t>
            </a:r>
          </a:p>
          <a:p>
            <a:pPr marR="0" lvl="0" algn="just"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وفي اختبارات طلب فيها من مراجعين بشريين التمييز بين الملخصات الأصلية وتلك المولدة عبر </a:t>
            </a: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ChatGPT،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تمكنوا من التعرف بشكل صحيح على 68% من الملخصات المنتَجة بالذكاء الاصطناعي، لكنهم صنّفوا 14% من الملخصات البشرية خطأً بأنها من إنتاج الذكاء الاصطناعي. وعندما اقتصرت المقارنة على العناوين والملخصات فقط، انخفضت القدرة على التمييز إلى 30% للملخصات المنتَجة بالذكاء الاصطناعي و43.7% للملخصات البشرية، مما يُظهر صعوبة التمييز بينهما بدقة.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C23BCE8A-FFA7-061B-1118-F8F0B9DF49D1}"/>
              </a:ext>
            </a:extLst>
          </p:cNvPr>
          <p:cNvSpPr/>
          <p:nvPr/>
        </p:nvSpPr>
        <p:spPr>
          <a:xfrm>
            <a:off x="2949224" y="1105503"/>
            <a:ext cx="8290861"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هل يستطيع المراجعون والمحررون تحديد ما إذا كان الباحث استعان بالذكاء الاصطناعي؟</a:t>
            </a:r>
          </a:p>
        </p:txBody>
      </p:sp>
    </p:spTree>
    <p:extLst>
      <p:ext uri="{BB962C8B-B14F-4D97-AF65-F5344CB8AC3E}">
        <p14:creationId xmlns:p14="http://schemas.microsoft.com/office/powerpoint/2010/main" val="1502110608"/>
      </p:ext>
    </p:extLst>
  </p:cSld>
  <p:clrMapOvr>
    <a:masterClrMapping/>
  </p:clrMapOvr>
  <p:transition spd="slow" advTm="84460">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A6A71-7D46-DFE1-0154-BC2A4D992D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E910AD-0FD3-9C1E-B70D-B5D4131AF15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2EF041B-FE29-CAD7-74AA-2C7CB90FDBB4}"/>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E4B07C-A989-BACD-429C-62AFB67FA717}"/>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1C0F72C7-DE1A-AE35-C51B-D4DC9BF383B6}"/>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5A924BF-5E60-F024-C9C5-EF95D627A9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22BA5C8F-9FD0-D549-E962-F759D19A083E}"/>
              </a:ext>
            </a:extLst>
          </p:cNvPr>
          <p:cNvSpPr txBox="1"/>
          <p:nvPr/>
        </p:nvSpPr>
        <p:spPr>
          <a:xfrm>
            <a:off x="2475915" y="2128125"/>
            <a:ext cx="8609428" cy="471263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كما تمكن أطباء العظام المقيمون وأساتذة التخصص من تحديد مصدر الملخصات بنسبة 34.9% و31.7% فقط، بينما حققت أداتا كشف ذكاء اصطناعي دقة أعلى بلغت 42.9% و66.6%. وعندما أتيح للمراجعين قراءة النص الكامل للمقال المصاحب للملخص المنتَج بالذكاء الاصطناعي، وصلت دقة التمييز إلى 93%. وكانت جودة الملخصات المولدة أقل بوضوح في الصيغ غير المهيكلة، بينما لم تُسجل فروقات في الجودة في الملخصات المهيكلة ذات الأقسام الأربعة. وبشكل عام، لم تستوفِ الملخصات المنتجة بالذكاء الاصطناعي مستوى الجودة المطلوب للنشر، وتمكن المراجعون ذوو الخبرة من التعرف عليها بسهولة أكبر، في حين يصعب اكتشافها على المراجعين الأقل خبرة. </a:t>
            </a:r>
          </a:p>
          <a:p>
            <a:pPr marL="342900" lvl="0" indent="-342900" algn="just" rtl="1">
              <a:lnSpc>
                <a:spcPct val="150000"/>
              </a:lnSpc>
              <a:buFont typeface="Wingdings" panose="05000000000000000000" pitchFamily="2" charset="2"/>
              <a:buChar char="v"/>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70E814FC-FF87-F95B-90AC-4F45C3738094}"/>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950653195"/>
      </p:ext>
    </p:extLst>
  </p:cSld>
  <p:clrMapOvr>
    <a:masterClrMapping/>
  </p:clrMapOvr>
  <mc:AlternateContent xmlns:mc="http://schemas.openxmlformats.org/markup-compatibility/2006" xmlns:p14="http://schemas.microsoft.com/office/powerpoint/2010/main">
    <mc:Choice Requires="p14">
      <p:transition spd="slow" p14:dur="2000" advTm="63260"/>
    </mc:Choice>
    <mc:Fallback xmlns="">
      <p:transition spd="slow" advTm="6326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78F0E-062C-4875-C937-86D04BD605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C24348-A2AB-7509-5D8D-3D6F46B50C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B0F740F-D8E4-AACC-903E-9BCC79A598B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63C65F4-E15F-2C04-D817-38AF8D1C6AC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90CDF322-12FA-434F-58A4-85176F8EE47A}"/>
              </a:ext>
            </a:extLst>
          </p:cNvPr>
          <p:cNvSpPr txBox="1"/>
          <p:nvPr/>
        </p:nvSpPr>
        <p:spPr>
          <a:xfrm>
            <a:off x="1279098" y="1321735"/>
            <a:ext cx="9188604" cy="6694140"/>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نظرًا لاختلاف الخصائص اللغوية بين النصوص البشرية وتلك المنتَجة بالذكاء الاصطناعي، يمكن للخوارزميات رصد المحتوى المولّد آليًا بكفاءة. ففي مجلات الكيمياء، أمكن اكتشاف الكتابة المنتَجة بالذكاء الاصطناعي بدقة عالية عند تحليل مقدمات المقالات. وبرغم أن كاشفًا تم تطويره بعد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GPT-4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بشهر واحد فقط حقق دقة 100% في مجلات الكيمياء، إلا أن أداؤه في مجالات أخرى ذات أساليب تجريبية أكثر تنوعًا ما يزال غير واضح. كما أمكن كشف الملخصات الطبية المنتَجة من عناوين المقالات بدقة تجاوزت 99.9% باستخدام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GPT-2 Output Detector. </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R="0" lvl="0" algn="just" defTabSz="914400" rtl="1" eaLnBrk="1" fontAlgn="auto" latinLnBrk="0" hangingPunct="1">
              <a:lnSpc>
                <a:spcPct val="15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A8A842A-57BA-C068-87CB-748BF4B0002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7DF34137-3F91-8E81-9BC2-85AF8D307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DCB911FF-DCB5-EFD4-7046-0744D6EFC5F3}"/>
              </a:ext>
            </a:extLst>
          </p:cNvPr>
          <p:cNvSpPr/>
          <p:nvPr/>
        </p:nvSpPr>
        <p:spPr>
          <a:xfrm>
            <a:off x="3474721" y="1409901"/>
            <a:ext cx="6909638" cy="88313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ما مدى دقة الأدوات المستخدمة في كشف المقالات المساعدة بالذكاء الاصطناعي؟</a:t>
            </a:r>
          </a:p>
        </p:txBody>
      </p:sp>
    </p:spTree>
    <p:extLst>
      <p:ext uri="{BB962C8B-B14F-4D97-AF65-F5344CB8AC3E}">
        <p14:creationId xmlns:p14="http://schemas.microsoft.com/office/powerpoint/2010/main" val="3983980728"/>
      </p:ext>
    </p:extLst>
  </p:cSld>
  <p:clrMapOvr>
    <a:masterClrMapping/>
  </p:clrMapOvr>
  <mc:AlternateContent xmlns:mc="http://schemas.openxmlformats.org/markup-compatibility/2006" xmlns:p14="http://schemas.microsoft.com/office/powerpoint/2010/main">
    <mc:Choice Requires="p14">
      <p:transition spd="slow" p14:dur="2000" advTm="60674"/>
    </mc:Choice>
    <mc:Fallback xmlns="">
      <p:transition spd="slow" advTm="6067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472BD-4A59-EE10-B2F1-0A81C1BC28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5667D4-F1FA-F0E4-7490-C38214DEE9E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7A7506C-24FE-22BF-26AE-FA39DC66C25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D16D068-C2F4-E09D-8199-70380C4E965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9B659F7-2DB5-163E-E05A-7BFA5244AB28}"/>
              </a:ext>
            </a:extLst>
          </p:cNvPr>
          <p:cNvSpPr txBox="1"/>
          <p:nvPr/>
        </p:nvSpPr>
        <p:spPr>
          <a:xfrm>
            <a:off x="1378634" y="1321735"/>
            <a:ext cx="8862646" cy="483209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وفي دراسة أخرى، كشف </a:t>
            </a:r>
            <a:r>
              <a:rPr kumimoji="0" lang="en-US" sz="2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ZeroGPT</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عن النصوص المنتَجة بالذكاء الاصطناعي بدقة تراوحت بين 35% و65%، بينما حقق مصنف النصوص الخاص بـ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OpenAI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دقة بين 10% و55%. وعند تقييم أداء أدوات مثل </a:t>
            </a:r>
            <a:r>
              <a:rPr kumimoji="0" lang="en-US" sz="2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GPTZero</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a:t>
            </a:r>
            <a:r>
              <a:rPr kumimoji="0" lang="en-US" sz="2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ZeroGPT</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Writer AI Content Detector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Originality،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تبيّن أن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Originality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كان الأكثر تميزًا في التفريق بين النصوص البشرية وتلك المنتجة آليًا. ومع ذلك، أظهرت الدراسات أن استخدام إعادة الصياغة يمكن أن يضعف قدرة هذه الأدوات على الكشف.</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وقد تبين أن نحو 50% من النصوص المولدة باستخدام تقنيات الإخفاء اللغوي يتم تصنيفها خطأً على أنها مكتوبة بواسطة البشر. وبلغت دقة التمييز 96% للنصوص البشرية، و76% للنصوص المترجمة آليًا، و74% للنصوص المنتَجة من دون تعديل، و42% للنصوص المنتجة ثم تحريرها بشريًا، و26% فقط للنصوص المنتجة ثم إعادة صياغتها آليًا. وتوضح هذه النتائج أن أدوات الكشف—على الرغم من أهميتها للمراجعين—لا تزال تواجه صعوبات كبيرة، خصوصًا عند التعامل مع نصوص معدّلة ومُعاد صياغتها بدقة. ويشبه هذا الوضع سباقًا مستمرًا بين أدوات التوليد وأدوات الكشف، حيث يحاول كل طرف التفوّق على الآخر.</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5CD2DEE2-63E2-D83F-8713-01EB2831DD50}"/>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A89F9E4-7680-1055-1AED-D4F217531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739235802"/>
      </p:ext>
    </p:extLst>
  </p:cSld>
  <p:clrMapOvr>
    <a:masterClrMapping/>
  </p:clrMapOvr>
  <mc:AlternateContent xmlns:mc="http://schemas.openxmlformats.org/markup-compatibility/2006" xmlns:p14="http://schemas.microsoft.com/office/powerpoint/2010/main">
    <mc:Choice Requires="p14">
      <p:transition spd="slow" p14:dur="2000" advTm="106552"/>
    </mc:Choice>
    <mc:Fallback xmlns="">
      <p:transition spd="slow" advTm="10655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774D9-A45D-FDC8-6428-9913262615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B66A0D-7337-7E3A-BF34-3FF52C1B55FC}"/>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CAE4662-DFD5-687E-A6CD-0AF56E6C2264}"/>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2A5E1F2-2188-30C3-194F-0079ADC39E67}"/>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316A584B-63A4-88F9-9C69-CD8C1FFD9729}"/>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9C598A5-F79A-4384-1D67-6E5F4DF98F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A20DB147-0CC7-927F-0DE1-1AEBDC2752AF}"/>
              </a:ext>
            </a:extLst>
          </p:cNvPr>
          <p:cNvSpPr txBox="1"/>
          <p:nvPr/>
        </p:nvSpPr>
        <p:spPr>
          <a:xfrm>
            <a:off x="2748539" y="1683698"/>
            <a:ext cx="8609428" cy="425097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endParaRPr lang="ar-EG" sz="2000" b="1" dirty="0">
              <a:solidFill>
                <a:srgbClr val="00B0F0"/>
              </a:solidFill>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ar-EG"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يعتمد الذكاء الاصطناعي التوليدي بصورة رئيسية على البيانات المتاحة للعامة في عملية التعلم، مما يعني أنّه قد لا يصل دائمًا إلى أكثر المعلومات مهنية أو أحدثها. وإذا جرى تضمين معلومات غير دقيقة من محتوى تولده أنظمة الذكاء الاصطناعي في المقالات العلمية، فقد تظهر إشكاليات مثل التحيّز في البيانات. وخلال عملية التدريب، يُنتج الذكاء الاصطناعي النصوص بطريقة احتمالية، الأمر الذي يجعله يقدّم محتوى قد يشبه بدرجة كبيرة أبحاثًا أو مصادر قائمة.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A24E2F88-C58D-EF0D-0573-6239A4C37939}"/>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5BE0D9BC-7FD2-0590-5193-EAB5EFC45E97}"/>
              </a:ext>
            </a:extLst>
          </p:cNvPr>
          <p:cNvSpPr/>
          <p:nvPr/>
        </p:nvSpPr>
        <p:spPr>
          <a:xfrm>
            <a:off x="3221502" y="1885071"/>
            <a:ext cx="7962314" cy="64711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dirty="0"/>
              <a:t>درجات التشابه المرتفعة ومخاطر انتهاك حقوق النشر في تعلم الذكاء الاصطناعي</a:t>
            </a:r>
          </a:p>
        </p:txBody>
      </p:sp>
    </p:spTree>
    <p:extLst>
      <p:ext uri="{BB962C8B-B14F-4D97-AF65-F5344CB8AC3E}">
        <p14:creationId xmlns:p14="http://schemas.microsoft.com/office/powerpoint/2010/main" val="3942805066"/>
      </p:ext>
    </p:extLst>
  </p:cSld>
  <p:clrMapOvr>
    <a:masterClrMapping/>
  </p:clrMapOvr>
  <mc:AlternateContent xmlns:mc="http://schemas.openxmlformats.org/markup-compatibility/2006" xmlns:p14="http://schemas.microsoft.com/office/powerpoint/2010/main">
    <mc:Choice Requires="p14">
      <p:transition spd="slow" p14:dur="2000" advTm="44772"/>
    </mc:Choice>
    <mc:Fallback xmlns="">
      <p:transition spd="slow" advTm="4477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F6808-75E2-4292-C313-8DEF962800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F22759-F705-A3A2-2865-35903EBF2F71}"/>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A14A254-7E4B-CB83-DDE1-9DC256FDFC00}"/>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0F8D074-46CE-3B74-6B5D-6AE684A32250}"/>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45592B08-10E7-CE21-AE29-D9FB59A9018A}"/>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C553D76-FE8F-2D8F-2012-CA4D0CA58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4612A74B-FE4E-FE80-9396-3F11F3FB0121}"/>
              </a:ext>
            </a:extLst>
          </p:cNvPr>
          <p:cNvSpPr txBox="1"/>
          <p:nvPr/>
        </p:nvSpPr>
        <p:spPr>
          <a:xfrm>
            <a:off x="2504048" y="1683627"/>
            <a:ext cx="8853919" cy="471263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وتثير هذه الدرجة من التشابه احتمالية الوقوع في انتهاك حقوق النشر نتيجة استخدام بيانات التدريب دون نسب واضح أو بسبب التشابه الذي يرقى إلى السرقة الفكرية. وقد ظهرت بالفعل قضايا تتعلق بحقوق النشر تخص بيانات إعلامية استُخدمت في تدريب أنظمة الذكاء الاصطناعي، إلى جانب إنتاج صور جديدة اعتمادًا على صور تدريبية جُمعت دون الحصول على إذن. وقد اقترحت المفوضية الأوروبية إطارًا قانونيًا جديدًا لحقوق الملكية الفكرية للأعمال التي ينتجها الذكاء الاصطناعي، بما في ذلك استثناءً متعلقًا بـ "التنقيب عن النصوص والبيانات". كما أن الولايات المتحدة تسمح، وفقًا لتوجيهات التنظيم، بإمكانية تسجيل حقوق النشر للأعمال المنتَجة بالذكاء الاصطناعي تحت شروط محددة.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ADCDFADD-05A1-78C2-4DF6-9791AD50657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119666344"/>
      </p:ext>
    </p:extLst>
  </p:cSld>
  <p:clrMapOvr>
    <a:masterClrMapping/>
  </p:clrMapOvr>
  <mc:AlternateContent xmlns:mc="http://schemas.openxmlformats.org/markup-compatibility/2006" xmlns:p14="http://schemas.microsoft.com/office/powerpoint/2010/main">
    <mc:Choice Requires="p14">
      <p:transition spd="slow" p14:dur="2000" advTm="59381"/>
    </mc:Choice>
    <mc:Fallback xmlns="">
      <p:transition spd="slow" advTm="5938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018D5-12C2-27AA-6004-4984A8B488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22AE50-FA24-CD3F-87F7-FE3056A071E3}"/>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9FD64A1-2FAC-2B0C-60BD-EA759A6F7F82}"/>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FCB4934-5D27-8DB2-9A07-51D45F55673C}"/>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741E7D8-478E-CBEA-A725-4811C49F0842}"/>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A63A4093-53FA-F885-2643-960DB835BD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AB6B89D6-617B-3E3B-990E-E561967E3693}"/>
              </a:ext>
            </a:extLst>
          </p:cNvPr>
          <p:cNvSpPr txBox="1"/>
          <p:nvPr/>
        </p:nvSpPr>
        <p:spPr>
          <a:xfrm>
            <a:off x="2504048" y="1683627"/>
            <a:ext cx="8853919" cy="194264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وفي ضوء هذه التطورات، أقرّ البرلمان الأوروبي "قانون الذكاء الاصطناعي" في مارس 2024. وبناءً على ذلك، فإنّ استخدام محتوى مولّد بالذكاء الاصطناعي في المقالات دون التحقق منه قد يعرّض المؤلف لمساءلة قانونية تتعلق بانتهاك حقوق النشر، مما يجعل المراجعة الدقيقة والتحقق اللاحق ضرورة ملحة.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513F947F-FAD8-9EC2-845A-47D09FC7F422}"/>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258138621"/>
      </p:ext>
    </p:extLst>
  </p:cSld>
  <p:clrMapOvr>
    <a:masterClrMapping/>
  </p:clrMapOvr>
  <mc:AlternateContent xmlns:mc="http://schemas.openxmlformats.org/markup-compatibility/2006" xmlns:p14="http://schemas.microsoft.com/office/powerpoint/2010/main">
    <mc:Choice Requires="p14">
      <p:transition spd="slow" p14:dur="2000" advTm="26536"/>
    </mc:Choice>
    <mc:Fallback xmlns="">
      <p:transition spd="slow" advTm="2653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60EAD-B44E-FE77-CA01-55100FCCD7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C3E433-5709-BB13-475A-2C2687E22AD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D67A9D5-BE4E-6E52-84A9-898F9BFFA0C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B9D1918-13AF-C2E0-3191-4DAEC52D867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41DD804-8839-7FED-40FF-05D27445B628}"/>
              </a:ext>
            </a:extLst>
          </p:cNvPr>
          <p:cNvSpPr txBox="1"/>
          <p:nvPr/>
        </p:nvSpPr>
        <p:spPr>
          <a:xfrm>
            <a:off x="1279098" y="2175431"/>
            <a:ext cx="9018454" cy="34778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إن ضمان موثوقية ودقة محتوى المقالات أمر بالغ الأهمية في البحث العلمي، إذ إن إنتاج محتوى مضلّل أو غير دقيق يهدّد النزاهة العلمية. ويمكن أن يؤدي الإفراط في استخدام النصوص التي تولّدها أنظمة الذكاء الاصطناعي دون توثيق مناسب إلى وقوع سرقات أدبية غير مقصودة. فالسرقة الأدبية، سواء تعلّقت بالألفاظ أو بالأفكار، تقوّض أسس النزاهة البحثية. ورغم أنّ سرقة الأفكار كانت ولا تزال مرفوضة أساسًا، فإن المواقف تجاه سرقة النصوص تختلف بحسب السياقات الثقافية. وتبرز أيضًا مشكلة "السرقة الأدبية المزدوجة"، حين يُعيد المؤلف استخدام نص مسروق دون الإشارة إلى مصدره الأصلي، وهو نص قد تكون خوارزميات الذكاء الاصطناعي تعلّمته مسبقًا. ومع ذلك، يبقى من الصعب التأكد بشكل قاطع مما إذا كان النص الذي ينتجه الذكاء الاصطناعي أصيلًا أم لا. وقد تؤدي انتهاكات حقوق النشر الناتجة عن السرقة الأدبية إلى عواقب قانونية تصل إلى المسؤولية الجنائية والمدنية.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6D66BD0-DD33-7C6E-F977-F21153E624FB}"/>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FEACF3F-B6FA-E0D5-0BD1-BDA2E3E43F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950D3DB5-96EF-F5CA-8616-E114312CAEC8}"/>
              </a:ext>
            </a:extLst>
          </p:cNvPr>
          <p:cNvSpPr/>
          <p:nvPr/>
        </p:nvSpPr>
        <p:spPr>
          <a:xfrm>
            <a:off x="4417255" y="1321735"/>
            <a:ext cx="5880297" cy="69152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المخاوف المتعلّقة بتدنّي الجودة بسبب ضعف الاستشهاديات والمراجع في محتوى الذكاء الاصطناعي</a:t>
            </a:r>
          </a:p>
        </p:txBody>
      </p:sp>
    </p:spTree>
    <p:extLst>
      <p:ext uri="{BB962C8B-B14F-4D97-AF65-F5344CB8AC3E}">
        <p14:creationId xmlns:p14="http://schemas.microsoft.com/office/powerpoint/2010/main" val="337091485"/>
      </p:ext>
    </p:extLst>
  </p:cSld>
  <p:clrMapOvr>
    <a:masterClrMapping/>
  </p:clrMapOvr>
  <mc:AlternateContent xmlns:mc="http://schemas.openxmlformats.org/markup-compatibility/2006" xmlns:p14="http://schemas.microsoft.com/office/powerpoint/2010/main">
    <mc:Choice Requires="p14">
      <p:transition spd="slow" p14:dur="2000" advTm="79791"/>
    </mc:Choice>
    <mc:Fallback xmlns="">
      <p:transition spd="slow" advTm="79791"/>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92066-010B-2752-E60A-2994BCDD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CB92DD-C85E-A093-7635-80305D9183BC}"/>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0F52979-B7D7-DF0B-5851-BC21028425D1}"/>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55A997B-383B-3E98-178B-03468C1DAE70}"/>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088B416-72AA-9DB5-3660-DE28C713F8FA}"/>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D0923EB7-FCF1-30D5-DEAA-05D973601B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7F5918DD-CEBC-E409-D976-D32858054416}"/>
              </a:ext>
            </a:extLst>
          </p:cNvPr>
          <p:cNvSpPr txBox="1"/>
          <p:nvPr/>
        </p:nvSpPr>
        <p:spPr>
          <a:xfrm>
            <a:off x="2504048" y="1683627"/>
            <a:ext cx="8853919" cy="378930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وفي مجال طب الكلى، لا تتجاوز دقة الاستشهادات في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ChatGPT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نسبة 38%، ورغم أنها أعلى مقارنة ببعض أنظمة الذكاء الاصطناعي الأخرى، فإنها تعكس مشكلة كبيرة في جودة المراجع. إن ضعف الإسناد المرجعي في محتوى الذكاء الاصطناعي لا يؤدي فقط إلى إنتاج مقالات رديئة الجودة، بل قد يرسّخ أيضًا معلومات غير دقيقة إذا لم يتحقق المؤلفون من صحتها. ومع ذلك، نعتقد أن مشكلات غياب الاستشهادات وضعف المراجع في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ChatGPT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يمكن تجاوزها باستخدام أدوات ذكاء اصطناعي أكاديمية مثل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Scopus AI،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التي تعتمد في تدريبها على مقالات علمية محكّمة، مما يجعلها أكثر موثوقية في الإسناد المرجعي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C4B57EF4-811C-887E-2F01-E042E2FC911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001663329"/>
      </p:ext>
    </p:extLst>
  </p:cSld>
  <p:clrMapOvr>
    <a:masterClrMapping/>
  </p:clrMapOvr>
  <mc:AlternateContent xmlns:mc="http://schemas.openxmlformats.org/markup-compatibility/2006" xmlns:p14="http://schemas.microsoft.com/office/powerpoint/2010/main">
    <mc:Choice Requires="p14">
      <p:transition spd="slow" p14:dur="2000" advTm="50743"/>
    </mc:Choice>
    <mc:Fallback xmlns="">
      <p:transition spd="slow" advTm="5074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05A3D-A322-2BCF-270C-8450B7560A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7995B3-E5B7-065D-D4C3-933E22ABC061}"/>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48F159-293C-D50D-A1E4-56002393446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DF968EA-2893-3439-C4BE-3CC02673474C}"/>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B6457DF-9DA7-CF96-B7BB-EE6C81E60339}"/>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E19C139-EA80-083C-9B9D-91556EFD33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5E5FC616-19AD-353F-D57F-C4F4154C6338}"/>
              </a:ext>
            </a:extLst>
          </p:cNvPr>
          <p:cNvSpPr txBox="1"/>
          <p:nvPr/>
        </p:nvSpPr>
        <p:spPr>
          <a:xfrm>
            <a:off x="2504049" y="1181686"/>
            <a:ext cx="8853918" cy="471263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القلق المرتبط بالتزييف، والتحريف، والانتحال، ونزاهة البحث العلمي ترتبط نزاهة البحث العلمي ارتباطًا وثيقًا بالصدق والمصداقية في عملية البحث. يمثل استخدام الذكاء الاصطناعي في تزييف أو تحريف أو انتحال المحتوى ضمن البيانات أو نتائج البحث انتهاكًا خطيرًا لهذه النزاهة. تظهر المخاوف بشكل خاص عند استخدام أدوات الذكاء الاصطناعي لتوليد الصور أو الفيديو مثل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DALL-E 2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من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OpenAI،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Midjourney،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Stable Diffusion،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أو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Sora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لإنشاء صور مستندة إلى الجداول والأشكال لإدراجها في المقالات دون مبرر مناسب، مما قد يؤدي إلى تزييف وتحريف بيانات البحث. علاوة على ذلك، إذا قام الذكاء الاصطناعي بتوليد نصوص مزيفة، أو نسخ مقابلات، أو إجابات على أسئلة، فقد يؤدي ذلك إلى انتشار المعلومات المضللة، وتعزيز التحيز أو التمييز، وتقليل الشفافية، وانتهاك الخصوصية، وتراجع مسؤولية الباحثين ومحاسبتهم.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76FABE96-8B13-A679-A246-1652E04F502E}"/>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647841449"/>
      </p:ext>
    </p:extLst>
  </p:cSld>
  <p:clrMapOvr>
    <a:masterClrMapping/>
  </p:clrMapOvr>
  <mc:AlternateContent xmlns:mc="http://schemas.openxmlformats.org/markup-compatibility/2006" xmlns:p14="http://schemas.microsoft.com/office/powerpoint/2010/main">
    <mc:Choice Requires="p14">
      <p:transition spd="slow" p14:dur="2000" advTm="71627"/>
    </mc:Choice>
    <mc:Fallback xmlns="">
      <p:transition spd="slow" advTm="71627"/>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CED73-1630-9273-5320-A11EA4D757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40D8E1-7641-7609-2AA8-5B55F7DA47C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7A1CC51-335A-C603-7C0F-A5E0364A956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00AEA9E-65B5-AC94-C9CB-80C0C08E913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C9DB9BF-5CFE-C8F0-8060-1269F613824A}"/>
              </a:ext>
            </a:extLst>
          </p:cNvPr>
          <p:cNvSpPr txBox="1"/>
          <p:nvPr/>
        </p:nvSpPr>
        <p:spPr>
          <a:xfrm>
            <a:off x="1449248" y="1339723"/>
            <a:ext cx="9018454" cy="460202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لذا، تعتبر قدرة المراجعين وأدوات كشف الذكاء الاصطناعي على التعرف على المحتوى الذي تم توليده بواسطة الذكاء الاصطناعي قضية حاسمة يجب على دور النشر معالجتها بشكل عاجل. مع ازدياد انتشار المحتوى الذي يولّده الذكاء الاصطناعي، سيكون من المهم ملاحظة ما إذا كان وضع وسم إلزامي للمحتوى سيعالج بفعالية مشكلات التزييف والتحريف وأمن البيانات. كما أن توليد الذكاء الاصطناعي لنصوص متحيزة أو تمييزية أو غير صحيحة واستخدامها في المقالات قد يثير مشكلات الانتحال ونزاهة البحث، نظرًا لأن هذه النصوص تتسم بالأخطاء والتحريف. يجب على المؤلفين البشريين تحمل المسؤولية الكاملة لضمان أصالة وشفافية ونزاهة وصحة مخطوطاتهم المدعومة بالذكاء الاصطناعي. وفي سياق المقالات المدعومة بالذكاء الاصطناعي، يمكن توقع تطوير مراجعين مدعومين بالذكاء الاصطناعي لمساعدة المحررين في ضمان عدالة وكفاءة عملية التحكيم الأكاديمي.</a:t>
            </a:r>
          </a:p>
        </p:txBody>
      </p:sp>
      <p:sp>
        <p:nvSpPr>
          <p:cNvPr id="2" name="TextBox 1">
            <a:extLst>
              <a:ext uri="{FF2B5EF4-FFF2-40B4-BE49-F238E27FC236}">
                <a16:creationId xmlns:a16="http://schemas.microsoft.com/office/drawing/2014/main" id="{118F8C8E-5820-E59C-14D7-C205600FCBB5}"/>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8BB271D-3387-DB36-4935-1EA1D0FA97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95499960"/>
      </p:ext>
    </p:extLst>
  </p:cSld>
  <p:clrMapOvr>
    <a:masterClrMapping/>
  </p:clrMapOvr>
  <mc:AlternateContent xmlns:mc="http://schemas.openxmlformats.org/markup-compatibility/2006" xmlns:p14="http://schemas.microsoft.com/office/powerpoint/2010/main">
    <mc:Choice Requires="p14">
      <p:transition spd="slow" p14:dur="2000" advTm="74858"/>
    </mc:Choice>
    <mc:Fallback xmlns="">
      <p:transition spd="slow" advTm="74858"/>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FFADF-C80A-95A1-F8E5-0947083AAD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CFCE4A-DDA6-1BC6-05A7-F4CEAF9C59E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9E353A6-6843-5C79-AF65-D0B8F16C435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5196204-E15F-34C4-C818-9F0A803A113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8EFD712-11F6-E6C6-2BBB-3C43BCB362AA}"/>
              </a:ext>
            </a:extLst>
          </p:cNvPr>
          <p:cNvSpPr txBox="1"/>
          <p:nvPr/>
        </p:nvSpPr>
        <p:spPr>
          <a:xfrm>
            <a:off x="1121953" y="980409"/>
            <a:ext cx="9345749" cy="460202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حتى الآن، أكدت معظم الدول أنه لكي يكون عمل الذكاء الاصطناعي مؤهلاً لحماية حقوق الطبع والنشر، يجب أن يعكس أفكار ومشاعر بشرية وأن يظهر مستوى أدنى من الإبداع. إذا تم تحديد الذكاء الاصطناعي بشكل خاطئ ككاتب، فإنه لا يُعترف به كمؤلف بموجب قانون حقوق الطبع والنشر نظرًا لكونه غير بشري، وقد يُشكل هذا الخطأ أيضًا انتهاكًا للقانون. على الرغم من إمكانية تقديم مقال تقنيًا مع ذكر الذكاء الاصطناعي ككاتب، إلا أنه من غير المرجح أن يُقبل. تملك العديد من المجلات سياسات تمنع نسب المؤلفة للذكاء الاصطناعي، مؤكدةً أن المؤلف البشري يجب أن يتحمل المسؤولية الكاملة عن نزاهة المحتوى والالتزام بأخلاقيات البحث العلمي. </a:t>
            </a:r>
          </a:p>
        </p:txBody>
      </p:sp>
      <p:sp>
        <p:nvSpPr>
          <p:cNvPr id="2" name="TextBox 1">
            <a:extLst>
              <a:ext uri="{FF2B5EF4-FFF2-40B4-BE49-F238E27FC236}">
                <a16:creationId xmlns:a16="http://schemas.microsoft.com/office/drawing/2014/main" id="{ED26D469-593A-DAD6-0195-0C0283E2691E}"/>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8A93AF49-79BA-90FB-6778-057788B85F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Top Corners One Rounded and One Snipped 2">
            <a:extLst>
              <a:ext uri="{FF2B5EF4-FFF2-40B4-BE49-F238E27FC236}">
                <a16:creationId xmlns:a16="http://schemas.microsoft.com/office/drawing/2014/main" id="{D4FDDA40-3C90-A5DB-EDDC-827984FD6373}"/>
              </a:ext>
            </a:extLst>
          </p:cNvPr>
          <p:cNvSpPr/>
          <p:nvPr/>
        </p:nvSpPr>
        <p:spPr>
          <a:xfrm>
            <a:off x="3981157" y="1321734"/>
            <a:ext cx="6217920" cy="735017"/>
          </a:xfrm>
          <a:prstGeom prst="snip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الحاجة إلى معايير موحدة لنسب الفضل للذكاء الاصطناعي ومنع التأليف غير المناسب</a:t>
            </a:r>
          </a:p>
        </p:txBody>
      </p:sp>
    </p:spTree>
    <p:extLst>
      <p:ext uri="{BB962C8B-B14F-4D97-AF65-F5344CB8AC3E}">
        <p14:creationId xmlns:p14="http://schemas.microsoft.com/office/powerpoint/2010/main" val="1653967065"/>
      </p:ext>
    </p:extLst>
  </p:cSld>
  <p:clrMapOvr>
    <a:masterClrMapping/>
  </p:clrMapOvr>
  <mc:AlternateContent xmlns:mc="http://schemas.openxmlformats.org/markup-compatibility/2006" xmlns:p14="http://schemas.microsoft.com/office/powerpoint/2010/main">
    <mc:Choice Requires="p14">
      <p:transition spd="slow" p14:dur="2000" advTm="69198"/>
    </mc:Choice>
    <mc:Fallback xmlns="">
      <p:transition spd="slow" advTm="69198"/>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8179A-116B-8DE9-89FD-524D97CD031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18A5814-44FB-8605-7C67-0E188241626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F5EF5E5-9ECB-8A98-3E83-1A177483A10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73485E1-FDBB-1B76-FC0F-34F0BC93669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BA73C21-FFDC-97F5-9752-5FFFB0FC827A}"/>
              </a:ext>
            </a:extLst>
          </p:cNvPr>
          <p:cNvSpPr txBox="1"/>
          <p:nvPr/>
        </p:nvSpPr>
        <p:spPr>
          <a:xfrm>
            <a:off x="1121953" y="980409"/>
            <a:ext cx="9345749" cy="460202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وقد أظهرت دراسة لسياسات نسب المؤلفة للذكاء الاصطناعي في 300 مجلة رئيسية أن 58.7% منها تمتلك سياسة محددة للذكاء الاصطناعي، مع سماح 96.6% باستخدام الذكاء الاصطناعي لتحسين جودة المخطوطات، و98.9% تؤكد أن الذكاء الاصطناعي لا يمكن أن يكون مؤلفًا. ومع ذلك، أظهر البحث في قاعدة بيانات المقالات التي أدرجت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ChatGPT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كمؤلف 16 مقالًا فريدًا بعد عام واحد، وظهرت هذه المقالات بشكل رئيسي في مجلات ومستودعات أو أرشيفات لا تمتلك سياسات واضحة لنسب </a:t>
            </a:r>
            <a:r>
              <a:rPr kumimoji="0" lang="ar-EG" sz="2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المؤلفية</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للذكاء الاصطناعي.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ECDC792-E38E-3E83-94C1-9DDEA990CF47}"/>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2412F55-C402-F5DF-F3C1-4CDB42A857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195945739"/>
      </p:ext>
    </p:extLst>
  </p:cSld>
  <p:clrMapOvr>
    <a:masterClrMapping/>
  </p:clrMapOvr>
  <mc:AlternateContent xmlns:mc="http://schemas.openxmlformats.org/markup-compatibility/2006" xmlns:p14="http://schemas.microsoft.com/office/powerpoint/2010/main">
    <mc:Choice Requires="p14">
      <p:transition spd="slow" p14:dur="2000" advTm="51485"/>
    </mc:Choice>
    <mc:Fallback xmlns="">
      <p:transition spd="slow" advTm="51485"/>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DF91B-FBCE-1DD1-2DBA-706864161B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C0BA0A-AF35-C7A5-75DA-1B67F91F8C6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3E2B755-BB97-3D59-F577-28A8CAC28571}"/>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504630B-7CEA-3BE6-C092-4ED7B56D011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97D0961-0C3A-78DE-5252-C093FB9649C1}"/>
              </a:ext>
            </a:extLst>
          </p:cNvPr>
          <p:cNvSpPr txBox="1"/>
          <p:nvPr/>
        </p:nvSpPr>
        <p:spPr>
          <a:xfrm>
            <a:off x="1121953" y="980409"/>
            <a:ext cx="9345749" cy="409419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في المستقبل، إذا تم اعتماد اقتراح الاتحاد الأوروبي بمنح حقوق الطبع والنشر لمنتجات الذكاء الاصطناعي، فقد تتغير طريقة الاستشهاد بالمؤلفين والمقالات التي تستخدم هذه المنتجات ووضع علامات عليها. ومع ذلك، هناك حاجة ملحة لتطوير سياسات وإرشادات للمؤلفين بشأن استخدام الذكاء الاصطناعي، على أن تُصاغ بالتعاون مع المجتمع الأكاديمي لتأسيس معايير واضحة وموحدة لكل من المؤلفين والمراجعين. كما يمكن لتوصيات لجان أخلاقيات البحث أن توجه هذه النقاشات حول استخدام الذكاء الاصطناعي.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5E883162-E4D6-B932-C808-5570D3AD5F45}"/>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EDFBCDC3-F465-6B31-A409-78A11A83EA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677597880"/>
      </p:ext>
    </p:extLst>
  </p:cSld>
  <p:clrMapOvr>
    <a:masterClrMapping/>
  </p:clrMapOvr>
  <mc:AlternateContent xmlns:mc="http://schemas.openxmlformats.org/markup-compatibility/2006" xmlns:p14="http://schemas.microsoft.com/office/powerpoint/2010/main">
    <mc:Choice Requires="p14">
      <p:transition spd="slow" p14:dur="2000" advTm="41829"/>
    </mc:Choice>
    <mc:Fallback xmlns="">
      <p:transition spd="slow" advTm="41829"/>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9C470-A0EF-7602-A89A-1325C1A2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EEC73-2518-589C-7A36-2A98F8212B0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E920D1-FE82-6B74-C990-745A9970799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EF85D8-A5AB-B1CD-A875-8726C188759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DD3C404-EBD0-9EC1-BA5D-E75720030DB0}"/>
              </a:ext>
            </a:extLst>
          </p:cNvPr>
          <p:cNvSpPr txBox="1"/>
          <p:nvPr/>
        </p:nvSpPr>
        <p:spPr>
          <a:xfrm>
            <a:off x="1279098" y="2175431"/>
            <a:ext cx="9018454" cy="206287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 خلال هذ المحاضرة استعراض نشأة وظهور الذكاء الاصطناعي المدرب على المقالات وتعريف الذكاء الاصطناعي وكيفية استخدام الذكاء الاصطناعي في البحث العلمي ودور الذكاء الاصطناعي في البحث العلمي وأمثلة لأدوات الذكاء الاصطناعي في البحث العلمي واستخدام الذكاء الاصطناعي في كتابة المقالات وتحديد الجوانب التي يمكن أن تساعد فيها تقنيات الذكاء الاصطناعي في كتابة المقالات.</a:t>
            </a:r>
          </a:p>
        </p:txBody>
      </p:sp>
      <p:sp>
        <p:nvSpPr>
          <p:cNvPr id="2" name="TextBox 1">
            <a:extLst>
              <a:ext uri="{FF2B5EF4-FFF2-40B4-BE49-F238E27FC236}">
                <a16:creationId xmlns:a16="http://schemas.microsoft.com/office/drawing/2014/main" id="{EEAE4C41-FBD0-CD84-C480-4D49EE50D5C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944BDB-5CE5-2E03-E5A7-3E40C251AC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D503D742-5965-B2C5-4685-22988087814D}"/>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خاتمة المحاضرة</a:t>
            </a:r>
          </a:p>
        </p:txBody>
      </p:sp>
    </p:spTree>
    <p:extLst>
      <p:ext uri="{BB962C8B-B14F-4D97-AF65-F5344CB8AC3E}">
        <p14:creationId xmlns:p14="http://schemas.microsoft.com/office/powerpoint/2010/main" val="2349547579"/>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9427-84C4-26BB-E704-5147D9B52C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C00F13-0234-AADB-D892-1D314DE0F559}"/>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F8595803-D17F-FF9A-4552-1A57A8120DF1}"/>
              </a:ext>
            </a:extLst>
          </p:cNvPr>
          <p:cNvSpPr/>
          <p:nvPr/>
        </p:nvSpPr>
        <p:spPr>
          <a:xfrm>
            <a:off x="3330030" y="1811388"/>
            <a:ext cx="8374290" cy="3078535"/>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في ضوء دراستك للذكاء الاصطناعي، أطلب من الذكاء الاصطناعي كتاب مقدمة عن أي موضوع تختاره في صميم تخصصك، على ان تكون تلك المقدمة موثقة بالمراجع العلمية وفي حدود 100 كلمة، ، على أن يتم عرض النتيجة في صيغة ملف </a:t>
            </a: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PDF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وأيضا فيديو.</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srgbClr val="00B050"/>
                </a:solidFill>
                <a:effectLst/>
                <a:uLnTx/>
                <a:uFillTx/>
                <a:latin typeface="Calibri"/>
                <a:ea typeface="+mn-ea"/>
                <a:cs typeface="Times New Roman" panose="02020603050405020304" pitchFamily="18" charset="0"/>
              </a:rPr>
              <a:t>مع أطيب التمنيات بالتوفيق،،</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41E7BFAA-09D4-F351-E127-EC398F6B3869}"/>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575D64-450B-1D7B-4811-9988237B6310}"/>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04721F9F-1F94-2FF0-C3D1-19DEBA9C62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10F296E4-4F9E-70EA-8A61-8F14B2DB9EE5}"/>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8D63102-8A89-9394-BB2A-EC9A2D2F442D}"/>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المهمة المطلوبة</a:t>
            </a:r>
          </a:p>
        </p:txBody>
      </p:sp>
    </p:spTree>
    <p:extLst>
      <p:ext uri="{BB962C8B-B14F-4D97-AF65-F5344CB8AC3E}">
        <p14:creationId xmlns:p14="http://schemas.microsoft.com/office/powerpoint/2010/main" val="26770573"/>
      </p:ext>
    </p:extLst>
  </p:cSld>
  <p:clrMapOvr>
    <a:masterClrMapping/>
  </p:clrMapOvr>
  <p:transition spd="slow" advTm="24460">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5"/>
    </mc:Choice>
    <mc:Fallback xmlns="">
      <p:transition spd="slow" advTm="5585"/>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32"/>
    </mc:Choice>
    <mc:Fallback xmlns="">
      <p:transition spd="slow" advTm="533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B2F552-7CC9-4B68-8CF6-2FEFD10A4B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8D76652D-945C-4BBB-93EC-AAA9B94F6AE3}">
  <ds:schemaRefs>
    <ds:schemaRef ds:uri="49100919-8a76-4266-be0c-7dc583902cb4"/>
    <ds:schemaRef ds:uri="http://purl.org/dc/dcmitype/"/>
    <ds:schemaRef ds:uri="http://schemas.microsoft.com/office/2006/metadata/properties"/>
    <ds:schemaRef ds:uri="http://purl.org/dc/terms/"/>
    <ds:schemaRef ds:uri="http://purl.org/dc/elements/1.1/"/>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5401</TotalTime>
  <Words>5707</Words>
  <Application>Microsoft Office PowerPoint</Application>
  <PresentationFormat>Widescreen</PresentationFormat>
  <Paragraphs>269</Paragraphs>
  <Slides>61</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61</vt:i4>
      </vt:variant>
    </vt:vector>
  </HeadingPairs>
  <TitlesOfParts>
    <vt:vector size="69" baseType="lpstr">
      <vt:lpstr>Alexandria</vt: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240</cp:revision>
  <dcterms:created xsi:type="dcterms:W3CDTF">2023-04-29T09:08:00Z</dcterms:created>
  <dcterms:modified xsi:type="dcterms:W3CDTF">2026-04-16T08:27:50Z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