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7" r:id="rId2"/>
  </p:sldMasterIdLst>
  <p:notesMasterIdLst>
    <p:notesMasterId r:id="rId44"/>
  </p:notesMasterIdLst>
  <p:sldIdLst>
    <p:sldId id="480" r:id="rId3"/>
    <p:sldId id="303" r:id="rId4"/>
    <p:sldId id="496" r:id="rId5"/>
    <p:sldId id="575" r:id="rId6"/>
    <p:sldId id="576" r:id="rId7"/>
    <p:sldId id="577" r:id="rId8"/>
    <p:sldId id="574" r:id="rId9"/>
    <p:sldId id="517" r:id="rId10"/>
    <p:sldId id="586" r:id="rId11"/>
    <p:sldId id="587" r:id="rId12"/>
    <p:sldId id="588" r:id="rId13"/>
    <p:sldId id="590" r:id="rId14"/>
    <p:sldId id="591" r:id="rId15"/>
    <p:sldId id="592" r:id="rId16"/>
    <p:sldId id="593" r:id="rId17"/>
    <p:sldId id="595" r:id="rId18"/>
    <p:sldId id="599" r:id="rId19"/>
    <p:sldId id="580" r:id="rId20"/>
    <p:sldId id="578" r:id="rId21"/>
    <p:sldId id="582" r:id="rId22"/>
    <p:sldId id="579" r:id="rId23"/>
    <p:sldId id="556" r:id="rId24"/>
    <p:sldId id="601" r:id="rId25"/>
    <p:sldId id="485" r:id="rId26"/>
    <p:sldId id="519" r:id="rId27"/>
    <p:sldId id="520" r:id="rId28"/>
    <p:sldId id="561" r:id="rId29"/>
    <p:sldId id="559" r:id="rId30"/>
    <p:sldId id="521" r:id="rId31"/>
    <p:sldId id="523" r:id="rId32"/>
    <p:sldId id="530" r:id="rId33"/>
    <p:sldId id="563" r:id="rId34"/>
    <p:sldId id="564" r:id="rId35"/>
    <p:sldId id="565" r:id="rId36"/>
    <p:sldId id="535" r:id="rId37"/>
    <p:sldId id="534" r:id="rId38"/>
    <p:sldId id="573" r:id="rId39"/>
    <p:sldId id="585" r:id="rId40"/>
    <p:sldId id="571" r:id="rId41"/>
    <p:sldId id="584" r:id="rId42"/>
    <p:sldId id="600"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96"/>
            <p14:sldId id="575"/>
            <p14:sldId id="576"/>
            <p14:sldId id="577"/>
            <p14:sldId id="574"/>
            <p14:sldId id="517"/>
            <p14:sldId id="586"/>
            <p14:sldId id="587"/>
            <p14:sldId id="588"/>
            <p14:sldId id="590"/>
            <p14:sldId id="591"/>
            <p14:sldId id="592"/>
            <p14:sldId id="593"/>
            <p14:sldId id="595"/>
            <p14:sldId id="599"/>
            <p14:sldId id="580"/>
            <p14:sldId id="578"/>
            <p14:sldId id="582"/>
            <p14:sldId id="579"/>
            <p14:sldId id="556"/>
            <p14:sldId id="601"/>
            <p14:sldId id="485"/>
            <p14:sldId id="519"/>
            <p14:sldId id="520"/>
            <p14:sldId id="561"/>
            <p14:sldId id="559"/>
            <p14:sldId id="521"/>
            <p14:sldId id="523"/>
            <p14:sldId id="530"/>
            <p14:sldId id="563"/>
            <p14:sldId id="564"/>
            <p14:sldId id="565"/>
            <p14:sldId id="535"/>
            <p14:sldId id="534"/>
            <p14:sldId id="573"/>
            <p14:sldId id="585"/>
            <p14:sldId id="571"/>
            <p14:sldId id="584"/>
            <p14:sldId id="600"/>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C748"/>
    <a:srgbClr val="000000"/>
    <a:srgbClr val="669BBC"/>
    <a:srgbClr val="2D3956"/>
    <a:srgbClr val="8E5A6D"/>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8727" autoAdjust="0"/>
  </p:normalViewPr>
  <p:slideViewPr>
    <p:cSldViewPr snapToGrid="0">
      <p:cViewPr>
        <p:scale>
          <a:sx n="53" d="100"/>
          <a:sy n="53" d="100"/>
        </p:scale>
        <p:origin x="180" y="21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41125570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6303819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340299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10/27/2023</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0525101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10/27/2023</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8186576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10/27/2023</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993147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10/27/2023</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816497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10/27/2023</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1371271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10/27/2023</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6371772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10/27/2023</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4281187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10/27/2023</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883220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10/27/2023</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1619009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10/27/2023</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922615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10/27/2023</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1085290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2442646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4115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802981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262393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image" Target="../media/image1.png"/><Relationship Id="rId2" Type="http://schemas.openxmlformats.org/officeDocument/2006/relationships/slideLayout" Target="../slideLayouts/slideLayout16.xml"/><Relationship Id="rId16" Type="http://schemas.openxmlformats.org/officeDocument/2006/relationships/theme" Target="../theme/theme2.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10/27/2023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6"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10/27/2023</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95238300"/>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11.png"/></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8" Type="http://schemas.openxmlformats.org/officeDocument/2006/relationships/image" Target="../media/image14.jpg"/><Relationship Id="rId3" Type="http://schemas.openxmlformats.org/officeDocument/2006/relationships/image" Target="../media/image13.png"/><Relationship Id="rId7"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9.xml"/><Relationship Id="rId6" Type="http://schemas.openxmlformats.org/officeDocument/2006/relationships/image" Target="../media/image60.svg"/><Relationship Id="rId5" Type="http://schemas.openxmlformats.org/officeDocument/2006/relationships/image" Target="../media/image5.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9979" y="-44450"/>
            <a:ext cx="1363023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533111" y="4060773"/>
            <a:ext cx="4886463" cy="461665"/>
          </a:xfrm>
          <a:prstGeom prst="rect">
            <a:avLst/>
          </a:prstGeom>
          <a:noFill/>
        </p:spPr>
        <p:txBody>
          <a:bodyPr wrap="square" rtlCol="0">
            <a:spAutoFit/>
          </a:bodyPr>
          <a:lstStyle/>
          <a:p>
            <a:r>
              <a:rPr lang="ar-EG" sz="2400" dirty="0" smtClean="0">
                <a:solidFill>
                  <a:schemeClr val="bg1"/>
                </a:solidFill>
                <a:latin typeface="Times New Roman" panose="02020603050405020304" pitchFamily="18" charset="0"/>
                <a:cs typeface="Times New Roman" panose="02020603050405020304" pitchFamily="18" charset="0"/>
              </a:rPr>
              <a:t>د.ميرهان محسن طنطاوي </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98894" y="2439168"/>
            <a:ext cx="6292735" cy="923330"/>
          </a:xfrm>
          <a:prstGeom prst="rect">
            <a:avLst/>
          </a:prstGeom>
          <a:noFill/>
        </p:spPr>
        <p:txBody>
          <a:bodyPr wrap="square" rtlCol="0">
            <a:spAutoFit/>
          </a:bodyPr>
          <a:lstStyle/>
          <a:p>
            <a:r>
              <a:rPr lang="ar-EG" sz="5400" b="1" i="1" u="sng" dirty="0" smtClean="0">
                <a:solidFill>
                  <a:srgbClr val="00B0F0"/>
                </a:solidFill>
                <a:latin typeface="Times New Roman" panose="02020603050405020304" pitchFamily="18" charset="0"/>
                <a:cs typeface="Times New Roman" panose="02020603050405020304" pitchFamily="18" charset="0"/>
              </a:rPr>
              <a:t>نظريات العلاقات العامة </a:t>
            </a:r>
            <a:endParaRPr lang="en-US" sz="5400" b="1" i="1" u="sng"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8545" y="5959234"/>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a:t>
            </a:r>
            <a:r>
              <a:rPr lang="ar-EG" sz="2800" b="1" dirty="0">
                <a:solidFill>
                  <a:srgbClr val="000000"/>
                </a:solidFill>
                <a:latin typeface="Times New Roman" panose="02020603050405020304" pitchFamily="18" charset="0"/>
                <a:cs typeface="Times New Roman" panose="02020603050405020304" pitchFamily="18" charset="0"/>
              </a:rPr>
              <a:t>4</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289648" cy="400110"/>
          </a:xfrm>
          <a:prstGeom prst="rect">
            <a:avLst/>
          </a:prstGeom>
          <a:noFill/>
        </p:spPr>
        <p:txBody>
          <a:bodyPr wrap="none" rtlCol="0">
            <a:spAutoFit/>
          </a:bodyPr>
          <a:lstStyle/>
          <a:p>
            <a:r>
              <a:rPr lang="en-US" sz="2000" b="1" dirty="0" smtClean="0">
                <a:solidFill>
                  <a:schemeClr val="bg1"/>
                </a:solidFill>
                <a:latin typeface="Times New Roman" panose="02020603050405020304" pitchFamily="18" charset="0"/>
                <a:cs typeface="Times New Roman" panose="02020603050405020304" pitchFamily="18" charset="0"/>
              </a:rPr>
              <a:t>PRL (611)</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309917"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0" y="260575"/>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329832" y="3818496"/>
            <a:ext cx="7550993" cy="1446550"/>
          </a:xfrm>
          <a:prstGeom prst="rect">
            <a:avLst/>
          </a:prstGeom>
          <a:noFill/>
        </p:spPr>
        <p:txBody>
          <a:bodyPr wrap="square" rtlCol="0">
            <a:spAutoFit/>
          </a:bodyPr>
          <a:lstStyle/>
          <a:p>
            <a:pPr algn="ctr"/>
            <a:r>
              <a:rPr lang="ar-EG" sz="4400" b="1" dirty="0" smtClean="0">
                <a:solidFill>
                  <a:srgbClr val="00B0F0"/>
                </a:solidFill>
                <a:latin typeface="Times New Roman" panose="02020603050405020304" pitchFamily="18" charset="0"/>
                <a:cs typeface="Times New Roman" panose="02020603050405020304" pitchFamily="18" charset="0"/>
              </a:rPr>
              <a:t>تابع - نماذج ونظريات تشكل التصورات عن المنظمة والعاملين </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813224" y="5402558"/>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ar-EG" sz="2800" b="1" dirty="0" smtClean="0">
                <a:solidFill>
                  <a:schemeClr val="tx1"/>
                </a:solidFill>
                <a:latin typeface="Times New Roman" panose="02020603050405020304" pitchFamily="18" charset="0"/>
                <a:cs typeface="Times New Roman" panose="02020603050405020304" pitchFamily="18" charset="0"/>
              </a:rPr>
              <a:t>4</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338107"/>
            <a:ext cx="4886463" cy="523220"/>
          </a:xfrm>
          <a:prstGeom prst="rect">
            <a:avLst/>
          </a:prstGeom>
          <a:noFill/>
        </p:spPr>
        <p:txBody>
          <a:bodyPr wrap="square" rtlCol="0">
            <a:spAutoFit/>
          </a:bodyPr>
          <a:lstStyle/>
          <a:p>
            <a:pPr algn="ctr"/>
            <a:r>
              <a:rPr lang="ar-EG" sz="2800" b="1" dirty="0" smtClean="0">
                <a:solidFill>
                  <a:srgbClr val="00B0F0"/>
                </a:solidFill>
                <a:latin typeface="Times New Roman" panose="02020603050405020304" pitchFamily="18" charset="0"/>
                <a:cs typeface="Times New Roman" panose="02020603050405020304" pitchFamily="18" charset="0"/>
              </a:rPr>
              <a:t>د.ميرهان محسن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6044916"/>
            <a:ext cx="4886463" cy="523220"/>
          </a:xfrm>
          <a:prstGeom prst="rect">
            <a:avLst/>
          </a:prstGeom>
          <a:noFill/>
        </p:spPr>
        <p:txBody>
          <a:bodyPr wrap="square" rtlCol="0">
            <a:spAutoFit/>
          </a:bodyPr>
          <a:lstStyle/>
          <a:p>
            <a:pPr algn="ctr"/>
            <a:r>
              <a:rPr lang="ar-EG" sz="2400" dirty="0" smtClean="0">
                <a:solidFill>
                  <a:srgbClr val="00B0F0"/>
                </a:solidFill>
                <a:latin typeface="Times New Roman" panose="02020603050405020304" pitchFamily="18" charset="0"/>
                <a:cs typeface="Times New Roman" panose="02020603050405020304" pitchFamily="18" charset="0"/>
              </a:rPr>
              <a:t>إ</a:t>
            </a:r>
            <a:r>
              <a:rPr lang="ar-EG" sz="2800" b="1" dirty="0" smtClean="0">
                <a:solidFill>
                  <a:srgbClr val="00B0F0"/>
                </a:solidFill>
                <a:latin typeface="Times New Roman" panose="02020603050405020304" pitchFamily="18" charset="0"/>
                <a:cs typeface="Times New Roman" panose="02020603050405020304" pitchFamily="18" charset="0"/>
              </a:rPr>
              <a:t>عداد</a:t>
            </a:r>
            <a:r>
              <a:rPr lang="ar-EG" sz="2400" dirty="0" smtClean="0">
                <a:solidFill>
                  <a:srgbClr val="00B0F0"/>
                </a:solidFill>
                <a:latin typeface="Times New Roman" panose="02020603050405020304" pitchFamily="18" charset="0"/>
                <a:cs typeface="Times New Roman" panose="02020603050405020304" pitchFamily="18" charset="0"/>
              </a:rPr>
              <a:t> </a:t>
            </a:r>
            <a:endParaRPr lang="en-US" sz="2400" dirty="0">
              <a:solidFill>
                <a:srgbClr val="00B0F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hq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143001" y="610487"/>
            <a:ext cx="7701455" cy="769441"/>
          </a:xfrm>
          <a:prstGeom prst="rect">
            <a:avLst/>
          </a:prstGeom>
          <a:noFill/>
        </p:spPr>
        <p:txBody>
          <a:bodyPr wrap="square" rtlCol="0">
            <a:spAutoFit/>
          </a:bodyPr>
          <a:lstStyle/>
          <a:p>
            <a:pPr algn="r" rtl="1">
              <a:defRPr/>
            </a:pPr>
            <a:r>
              <a:rPr lang="ar-EG" sz="4400" b="1" u="sng" dirty="0" smtClean="0">
                <a:solidFill>
                  <a:schemeClr val="accent4">
                    <a:lumMod val="40000"/>
                    <a:lumOff val="60000"/>
                  </a:schemeClr>
                </a:solidFill>
                <a:latin typeface="Times New Roman" panose="02020603050405020304" pitchFamily="18" charset="0"/>
                <a:cs typeface="Times New Roman" panose="02020603050405020304" pitchFamily="18" charset="0"/>
              </a:rPr>
              <a:t>نموذج مكونات السمعة </a:t>
            </a:r>
            <a:endParaRPr kumimoji="0" lang="en-US" sz="3200" b="1" i="0" u="sng" strike="noStrike" kern="1200" cap="none" spc="0" normalizeH="0" baseline="0" noProof="0" dirty="0">
              <a:ln>
                <a:noFill/>
              </a:ln>
              <a:solidFill>
                <a:prstClr val="white"/>
              </a:solidFill>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2488857"/>
            <a:ext cx="10616593" cy="3108543"/>
          </a:xfrm>
          <a:prstGeom prst="rect">
            <a:avLst/>
          </a:prstGeom>
          <a:noFill/>
        </p:spPr>
        <p:txBody>
          <a:bodyPr wrap="square" rtlCol="0">
            <a:spAutoFit/>
          </a:bodyPr>
          <a:lstStyle/>
          <a:p>
            <a:pPr algn="just" rtl="1">
              <a:spcBef>
                <a:spcPts val="600"/>
              </a:spcBef>
            </a:pPr>
            <a:r>
              <a:rPr lang="ar-EG" sz="2800" dirty="0">
                <a:latin typeface="Times New Roman" panose="02020603050405020304" pitchFamily="18" charset="0"/>
                <a:ea typeface="Times New Roman" panose="02020603050405020304" pitchFamily="18" charset="0"/>
                <a:cs typeface="Times New Roman" panose="02020603050405020304" pitchFamily="18" charset="0"/>
              </a:rPr>
              <a:t>المنظمات أصبحت أكثر حرصا علي تنمية وتطوير سمعتها عالميا، تماما كما تهتم بسمعتها محليا أو إقليميا وفقا لطبيعة نشاط المنظمة، فسمعة المنظمات في عصر العولمة أصبحت عملية معقدة وتتشابك مع كثير من المفاهيم الأخرى التي تتكامل في إطار دعم المنظمة لسمعتها، وأصبحت المنظمات تسعي  لوضع برامج لإدارة السمعة تتواءم مع المتغيرات العالمية، وما من شك في أن هذا  يستلزم من المنظمات أن تضع في اعتبارها التوافق والانسجام بين القيم والثقافة والبيئة التي تعمل في محيطها المنظمة، وهذا يقتضي أن تكون الجهود مدروسة بعناية، وخاصة أن المنظمة تستخدم سمعتها كمقياس للثقة والمصداقية</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6398059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15343" y="1922800"/>
            <a:ext cx="10616593" cy="4478149"/>
          </a:xfrm>
          <a:prstGeom prst="rect">
            <a:avLst/>
          </a:prstGeom>
          <a:noFill/>
        </p:spPr>
        <p:txBody>
          <a:bodyPr wrap="square" rtlCol="0">
            <a:spAutoFit/>
          </a:bodyPr>
          <a:lstStyle/>
          <a:p>
            <a:pPr lvl="0" algn="just" rtl="1">
              <a:spcBef>
                <a:spcPts val="600"/>
              </a:spcBef>
            </a:pPr>
            <a:r>
              <a:rPr lang="ar-EG" sz="28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وتولي </a:t>
            </a:r>
            <a:r>
              <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المنظمات إ</a:t>
            </a:r>
            <a:r>
              <a:rPr lang="ar-EG" sz="28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هتماما كبيراً  </a:t>
            </a:r>
            <a:r>
              <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بإدارة السمعة </a:t>
            </a:r>
            <a:r>
              <a:rPr lang="ar-EG" sz="28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باعتبارها دوراً </a:t>
            </a:r>
            <a:r>
              <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مهما ومحوريا من </a:t>
            </a:r>
            <a:r>
              <a:rPr lang="ar-EG" sz="28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أدوارها، </a:t>
            </a:r>
            <a:r>
              <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وكون السمعة قيمة غالية لأي </a:t>
            </a:r>
            <a:r>
              <a:rPr lang="ar-EG" sz="28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منظمة، فالسمعة </a:t>
            </a:r>
            <a:r>
              <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الجيدة للشركة ترفع قيمة كل شئ تقوله الشركة أو تفعله، والسمعة الرديئة تقلل من قيمة المنتجات والخدمات التي تقدمها وبالتالي تقلل من قيمة </a:t>
            </a:r>
            <a:r>
              <a:rPr lang="ar-EG" sz="28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السمعة.</a:t>
            </a:r>
            <a:endPar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lvl="0" algn="just" rtl="1">
              <a:spcBef>
                <a:spcPts val="600"/>
              </a:spcBef>
            </a:pPr>
            <a:r>
              <a:rPr lang="ar-EG" sz="28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وتعرف </a:t>
            </a:r>
            <a:r>
              <a:rPr lang="ar-EG" sz="28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سمعة المنظمة </a:t>
            </a:r>
            <a:r>
              <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بأنها مدركات الجماهير نحو المنظمة والتي تكونت من خلال خبراتهم وتعاملهم مع المنظمة ومع منتجاتها وخدماتها، أو من خلال ولائهم العاطفي لها، أوأدائها المالي المميز،أو برامج المسؤولية الاجتماعية التي تقوم بها، ومن خلال رضا الموظفين (البيئة الداخلية) عن عملهم في تلك المنظمات أو من خلال رؤيتها وقيادتها المميزة، ونتيجة للسمعة الطيبة التي تسعي لها أي منظمة من خلال جهودها الاتصالية فإنها تكتسب في المقابل ثقة ومصداقية ورضا وولاء الجمهور </a:t>
            </a:r>
            <a:r>
              <a:rPr lang="ar-EG" sz="28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لها.</a:t>
            </a:r>
            <a:endPar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5213627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15343" y="1922800"/>
            <a:ext cx="10616593" cy="5062924"/>
          </a:xfrm>
          <a:prstGeom prst="rect">
            <a:avLst/>
          </a:prstGeom>
          <a:noFill/>
        </p:spPr>
        <p:txBody>
          <a:bodyPr wrap="square" rtlCol="0">
            <a:spAutoFit/>
          </a:bodyPr>
          <a:lstStyle/>
          <a:p>
            <a:pPr lvl="0" algn="just" rtl="1">
              <a:spcBef>
                <a:spcPts val="600"/>
              </a:spcBef>
            </a:pPr>
            <a:r>
              <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ولا شك أن إدارة السمعة القوية والإيجابية للمنظمة </a:t>
            </a:r>
            <a:r>
              <a:rPr lang="ar-EG" sz="28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هي </a:t>
            </a:r>
            <a:r>
              <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ما يسعي إليه ممارسو ومهنيو العلاقات العامة، والسمعة </a:t>
            </a:r>
            <a:r>
              <a:rPr lang="ar-EG" sz="28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إنعكاس </a:t>
            </a:r>
            <a:r>
              <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للرؤية الاستراتيجية للمنظمة،وهذه السمعة سوف تكون جيدة أو سيئة قوية أو ضعيفة </a:t>
            </a:r>
            <a:r>
              <a:rPr lang="ar-EG" sz="28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إعتمادا </a:t>
            </a:r>
            <a:r>
              <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علي جودة التفكير الاستراتيجي، إضافة إلى أن السمعة تعكس تكامل الأهداف والمهارات والخطط والبرامج الاتصالية التي تقوم بها المنظمة حتى تحقق سمعة طيبة في إطار متكامل من الجهود </a:t>
            </a:r>
            <a:r>
              <a:rPr lang="ar-EG" sz="28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الاتصالية.</a:t>
            </a:r>
            <a:endPar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lvl="0" algn="just" rtl="1">
              <a:spcBef>
                <a:spcPts val="600"/>
              </a:spcBef>
            </a:pPr>
            <a:r>
              <a:rPr lang="ar-EG" sz="28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ولذلك </a:t>
            </a:r>
            <a:r>
              <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تعد اتصالات إدارة السمعة </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Reputation Management Communication  </a:t>
            </a:r>
            <a:r>
              <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ذات دور حيوي وتقوم بوظيفة مركزية من شأنها حشد كافة الاستراتيجيات والتكنيكات الاتصالية التي من شأنها دعم سمعة المنظمة علي مستوي جمهورها الداخلي (الموظفين) وجمهورها الخارجي (أصحاب المصالح ) </a:t>
            </a:r>
            <a:r>
              <a:rPr lang="ar-EG" sz="28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endPar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lvl="0" algn="just" rtl="1">
              <a:spcBef>
                <a:spcPts val="600"/>
              </a:spcBef>
            </a:pPr>
            <a:endParaRPr lang="ar-EG" sz="28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lvl="0" algn="just" rtl="1">
              <a:spcBef>
                <a:spcPts val="600"/>
              </a:spcBef>
            </a:pPr>
            <a:endPar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6671903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15343" y="1922800"/>
            <a:ext cx="10616593" cy="4555093"/>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600"/>
              </a:spcBef>
              <a:spcAft>
                <a:spcPts val="0"/>
              </a:spcAft>
              <a:buClrTx/>
              <a:buSzTx/>
              <a:buFontTx/>
              <a:buNone/>
              <a:tabLst/>
              <a:defRPr/>
            </a:pPr>
            <a:r>
              <a:rPr kumimoji="0" lang="ar-EG" sz="2800"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والمنظمات عبر إستراتيجياتها الاتصالية تلعب دوراً رئيساً وفاعلا في تشكيل السمعة وحمايتها، وخاصة أن السمعة هي رصيد المنظمة لدى جماهيرها الذي تحرص على تنميته وتدعيمه باستمرار عبر استراتيجيات وبرامج اتصالية، والوظيفة الاتصالية للمنظمة لها أهمية خاصة باعتبارها انعكاسا مباشرا للخطط والبرامج الموضوعة، فالاتصال هو الأساس الذي تقوم عليه المنظمات لإدارة سمعتها.</a:t>
            </a:r>
          </a:p>
          <a:p>
            <a:pPr lvl="0" algn="just" rtl="1">
              <a:spcBef>
                <a:spcPts val="600"/>
              </a:spcBef>
            </a:pPr>
            <a:r>
              <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وقد ثبت أن الإدارة الفعالة للاستراتيجيات الاتصالية للشركات مثل </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Philips, Nokia, Siemens </a:t>
            </a:r>
            <a:r>
              <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من شأنها العمل علي خلق سمعة قوية ومتوهجة لتلك الشركات  علي مدي سنوات طويلة، علي الرغم من اختلاف الشركات الثلاث في تطبيق الاستراتيجيات الاتصالية من حيث آليات العمل والهياكل التنظيمية التي تدير الأنشطة </a:t>
            </a:r>
            <a:r>
              <a:rPr lang="ar-EG" sz="28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الاتصالية. </a:t>
            </a:r>
            <a:endParaRPr kumimoji="0" lang="ar-EG" sz="2800"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a:p>
            <a:pPr marL="0" marR="0" lvl="0" indent="0" algn="just" defTabSz="914400" rtl="1" eaLnBrk="1" fontAlgn="auto" latinLnBrk="0" hangingPunct="1">
              <a:lnSpc>
                <a:spcPct val="100000"/>
              </a:lnSpc>
              <a:spcBef>
                <a:spcPts val="600"/>
              </a:spcBef>
              <a:spcAft>
                <a:spcPts val="0"/>
              </a:spcAft>
              <a:buClrTx/>
              <a:buSzTx/>
              <a:buFontTx/>
              <a:buNone/>
              <a:tabLst/>
              <a:defRPr/>
            </a:pPr>
            <a:endPar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1873306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143001" y="610487"/>
            <a:ext cx="7701455" cy="769441"/>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4400" b="1" i="0" u="sng" strike="noStrike" kern="1200" cap="none" spc="0" normalizeH="0" baseline="0" noProof="0" dirty="0" smtClean="0">
                <a:ln>
                  <a:noFill/>
                </a:ln>
                <a:solidFill>
                  <a:srgbClr val="FFC000">
                    <a:lumMod val="40000"/>
                    <a:lumOff val="60000"/>
                  </a:srgbClr>
                </a:solidFill>
                <a:effectLst/>
                <a:uLnTx/>
                <a:uFillTx/>
                <a:latin typeface="Times New Roman" panose="02020603050405020304" pitchFamily="18" charset="0"/>
                <a:ea typeface="+mn-ea"/>
                <a:cs typeface="Times New Roman" panose="02020603050405020304" pitchFamily="18" charset="0"/>
              </a:rPr>
              <a:t>نموذج مكونات السمعة </a:t>
            </a:r>
            <a:endParaRPr kumimoji="0" lang="en-US" sz="3200" b="1" i="0" u="sng"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68927" y="1843803"/>
            <a:ext cx="10616593" cy="4708981"/>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600"/>
              </a:spcBef>
              <a:spcAft>
                <a:spcPts val="0"/>
              </a:spcAft>
              <a:buClrTx/>
              <a:buSzTx/>
              <a:buFontTx/>
              <a:buNone/>
              <a:tabLst/>
              <a:defRPr/>
            </a:pPr>
            <a:r>
              <a:rPr kumimoji="0" lang="ar-EG" sz="2800" b="1" i="0" u="sng"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نموذج </a:t>
            </a:r>
            <a:r>
              <a:rPr kumimoji="0" lang="ar-EG" sz="2800" b="1" i="0" u="sng"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روبرت لقياس السمعة</a:t>
            </a:r>
          </a:p>
          <a:p>
            <a:pPr marL="0" marR="0" lvl="0" indent="0" algn="just" defTabSz="914400" rtl="1" eaLnBrk="1" fontAlgn="auto" latinLnBrk="0" hangingPunct="1">
              <a:lnSpc>
                <a:spcPct val="100000"/>
              </a:lnSpc>
              <a:spcBef>
                <a:spcPts val="60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قدم (روبرت وليم وزملاءه 2009) نموذجاً لقياس مكونات السمعة يتكون من:</a:t>
            </a:r>
          </a:p>
          <a:p>
            <a:pPr marL="0" marR="0" lvl="0" indent="0" algn="just" defTabSz="914400" rtl="1" eaLnBrk="1" fontAlgn="auto" latinLnBrk="0" hangingPunct="1">
              <a:lnSpc>
                <a:spcPct val="100000"/>
              </a:lnSpc>
              <a:spcBef>
                <a:spcPts val="600"/>
              </a:spcBef>
              <a:spcAft>
                <a:spcPts val="0"/>
              </a:spcAft>
              <a:buClrTx/>
              <a:buSzTx/>
              <a:buFontTx/>
              <a:buNone/>
              <a:tabLst/>
              <a:defRPr/>
            </a:pPr>
            <a:r>
              <a:rPr kumimoji="0" lang="ar-EG" sz="2800"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t>
            </a:r>
            <a:r>
              <a:rPr kumimoji="0" lang="ar-EG" sz="2800" b="1" i="1" u="sng"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الاتصال</a:t>
            </a:r>
            <a:r>
              <a:rPr kumimoji="0" lang="ar-EG" sz="2800" b="1" i="1" u="sng"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يجب أن يكون لدى المنظمة السيطرة الكاملة على جميع جوانب الاتصال مع جماهيرها، فالاتصال يمنحها شفافية والشفافية تزيد من الثقة بها، ولابد من تطوير الحوار مع جماهيرها ليكون في اتجاهين. </a:t>
            </a:r>
          </a:p>
          <a:p>
            <a:pPr marL="0" marR="0" lvl="0" indent="0" algn="just" defTabSz="914400" rtl="1" eaLnBrk="1" fontAlgn="auto" latinLnBrk="0" hangingPunct="1">
              <a:lnSpc>
                <a:spcPct val="100000"/>
              </a:lnSpc>
              <a:spcBef>
                <a:spcPts val="600"/>
              </a:spcBef>
              <a:spcAft>
                <a:spcPts val="0"/>
              </a:spcAft>
              <a:buClrTx/>
              <a:buSzTx/>
              <a:buFontTx/>
              <a:buNone/>
              <a:tabLst/>
              <a:defRPr/>
            </a:pPr>
            <a:r>
              <a:rPr kumimoji="0" lang="ar-EG" sz="2800"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t>
            </a:r>
            <a:r>
              <a:rPr kumimoji="0" lang="ar-EG" sz="2800" b="1" i="1" u="sng"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الثقة</a:t>
            </a:r>
            <a:r>
              <a:rPr kumimoji="0" lang="ar-EG" sz="2800" b="1" i="1" u="sng"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هي أحد العناصر المؤثرة في سمعة المنظمة مع المصداقية والموثوقية والمسئولية. وبناء سمعة المنظمة يتعلق بالسعي الاستراتيجي لتأسيس الثقة في أصحاب المصالح. </a:t>
            </a:r>
          </a:p>
          <a:p>
            <a:pPr marL="0" marR="0" lvl="0" indent="0" algn="just" defTabSz="914400" rtl="1" eaLnBrk="1" fontAlgn="auto" latinLnBrk="0" hangingPunct="1">
              <a:lnSpc>
                <a:spcPct val="100000"/>
              </a:lnSpc>
              <a:spcBef>
                <a:spcPts val="60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وتتأثر السمعة بعدة عوامل هي السوق العالمي والتشريعات وتعزيز صورة وهوية المنظمة والعوامل الثقافية والاجماعية وتأثير البيئة الخارجية والداخلية والأنشطة الإعلامية ومنظور أصحاب المصالح وسياسة المنظمة.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9592902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96978" y="2083100"/>
            <a:ext cx="11339113" cy="4524315"/>
          </a:xfrm>
          <a:prstGeom prst="rect">
            <a:avLst/>
          </a:prstGeom>
          <a:noFill/>
        </p:spPr>
        <p:txBody>
          <a:bodyPr wrap="square" rtlCol="0">
            <a:spAutoFit/>
          </a:bodyPr>
          <a:lstStyle/>
          <a:p>
            <a:pPr indent="247650" algn="justLow" rtl="1">
              <a:spcBef>
                <a:spcPts val="600"/>
              </a:spcBef>
            </a:pPr>
            <a:r>
              <a:rPr lang="ar-EG" sz="2400" b="1" dirty="0" smtClean="0">
                <a:latin typeface="Times New Roman" panose="02020603050405020304" pitchFamily="18" charset="0"/>
                <a:ea typeface="Times New Roman" panose="02020603050405020304" pitchFamily="18" charset="0"/>
                <a:cs typeface="+mj-cs"/>
              </a:rPr>
              <a:t>قدم </a:t>
            </a:r>
            <a:r>
              <a:rPr lang="ar-EG" sz="2400" b="1" dirty="0">
                <a:latin typeface="Times New Roman" panose="02020603050405020304" pitchFamily="18" charset="0"/>
                <a:ea typeface="Times New Roman" panose="02020603050405020304" pitchFamily="18" charset="0"/>
                <a:cs typeface="+mj-cs"/>
              </a:rPr>
              <a:t>(مورسينجا وزملاءه، 2008) نموذج يتكون من ستة عناصر لقياس مكونات السمعة هو مزيج من نموذجي مؤسسة هاريس ومعهد السمعة. </a:t>
            </a:r>
          </a:p>
          <a:p>
            <a:pPr indent="247650" algn="justLow" rtl="1">
              <a:spcBef>
                <a:spcPts val="600"/>
              </a:spcBef>
            </a:pPr>
            <a:r>
              <a:rPr lang="ar-EG" sz="2400" b="1" i="1" u="sng" dirty="0" smtClean="0">
                <a:latin typeface="Times New Roman" panose="02020603050405020304" pitchFamily="18" charset="0"/>
                <a:ea typeface="Times New Roman" panose="02020603050405020304" pitchFamily="18" charset="0"/>
                <a:cs typeface="+mj-cs"/>
              </a:rPr>
              <a:t>الجاذبية </a:t>
            </a:r>
            <a:r>
              <a:rPr lang="ar-EG" sz="2400" b="1" i="1" u="sng" dirty="0">
                <a:latin typeface="Times New Roman" panose="02020603050405020304" pitchFamily="18" charset="0"/>
                <a:ea typeface="Times New Roman" panose="02020603050405020304" pitchFamily="18" charset="0"/>
                <a:cs typeface="+mj-cs"/>
              </a:rPr>
              <a:t>العاطفية</a:t>
            </a:r>
            <a:r>
              <a:rPr lang="ar-EG" sz="2400" b="1" dirty="0">
                <a:latin typeface="Times New Roman" panose="02020603050405020304" pitchFamily="18" charset="0"/>
                <a:ea typeface="Times New Roman" panose="02020603050405020304" pitchFamily="18" charset="0"/>
                <a:cs typeface="+mj-cs"/>
              </a:rPr>
              <a:t>: الجمهور يشعر مشاعر إيجابية نحو المنظمة ولديه مشاعر الإعجاب، والاحترام، والثقة. </a:t>
            </a:r>
          </a:p>
          <a:p>
            <a:pPr indent="247650" algn="justLow" rtl="1">
              <a:spcBef>
                <a:spcPts val="600"/>
              </a:spcBef>
            </a:pPr>
            <a:r>
              <a:rPr lang="ar-EG" sz="2400" b="1" i="1" u="sng" dirty="0" smtClean="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mj-cs"/>
              </a:rPr>
              <a:t>المنتجات </a:t>
            </a:r>
            <a:r>
              <a:rPr lang="ar-EG" sz="2400" b="1" i="1" u="sng"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mj-cs"/>
              </a:rPr>
              <a:t>والخدمات: </a:t>
            </a:r>
            <a:r>
              <a:rPr lang="ar-EG" sz="2400" b="1" dirty="0">
                <a:latin typeface="Times New Roman" panose="02020603050405020304" pitchFamily="18" charset="0"/>
                <a:ea typeface="Times New Roman" panose="02020603050405020304" pitchFamily="18" charset="0"/>
                <a:cs typeface="+mj-cs"/>
              </a:rPr>
              <a:t>جودتها عالية ومبتكرة وتوازي القيمة المالية التي يتم دفعها فيها. </a:t>
            </a:r>
          </a:p>
          <a:p>
            <a:pPr indent="247650" algn="justLow" rtl="1">
              <a:spcBef>
                <a:spcPts val="600"/>
              </a:spcBef>
            </a:pPr>
            <a:r>
              <a:rPr lang="ar-EG" sz="2400" b="1" i="1" u="sng" dirty="0" smtClean="0">
                <a:latin typeface="Times New Roman" panose="02020603050405020304" pitchFamily="18" charset="0"/>
                <a:ea typeface="Times New Roman" panose="02020603050405020304" pitchFamily="18" charset="0"/>
                <a:cs typeface="+mj-cs"/>
              </a:rPr>
              <a:t>بيئة </a:t>
            </a:r>
            <a:r>
              <a:rPr lang="ar-EG" sz="2400" b="1" i="1" u="sng" dirty="0">
                <a:latin typeface="Times New Roman" panose="02020603050405020304" pitchFamily="18" charset="0"/>
                <a:ea typeface="Times New Roman" panose="02020603050405020304" pitchFamily="18" charset="0"/>
                <a:cs typeface="+mj-cs"/>
              </a:rPr>
              <a:t>العمل: </a:t>
            </a:r>
            <a:r>
              <a:rPr lang="ar-EG" sz="2400" b="1" dirty="0">
                <a:latin typeface="Times New Roman" panose="02020603050405020304" pitchFamily="18" charset="0"/>
                <a:ea typeface="Times New Roman" panose="02020603050405020304" pitchFamily="18" charset="0"/>
                <a:cs typeface="+mj-cs"/>
              </a:rPr>
              <a:t>إدارة جيدة ومكان مناسب للعمل وموظفين جيدين.</a:t>
            </a:r>
          </a:p>
          <a:p>
            <a:pPr indent="247650" algn="justLow" rtl="1">
              <a:spcBef>
                <a:spcPts val="600"/>
              </a:spcBef>
            </a:pPr>
            <a:r>
              <a:rPr lang="ar-EG" sz="2400" b="1" i="1" u="sng" dirty="0" smtClean="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mj-cs"/>
              </a:rPr>
              <a:t>الأداء </a:t>
            </a:r>
            <a:r>
              <a:rPr lang="ar-EG" sz="2400" b="1" i="1" u="sng"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mj-cs"/>
              </a:rPr>
              <a:t>المالي</a:t>
            </a:r>
            <a:r>
              <a:rPr lang="ar-EG" sz="2400" b="1" dirty="0">
                <a:latin typeface="Times New Roman" panose="02020603050405020304" pitchFamily="18" charset="0"/>
                <a:ea typeface="Times New Roman" panose="02020603050405020304" pitchFamily="18" charset="0"/>
                <a:cs typeface="+mj-cs"/>
              </a:rPr>
              <a:t>: متفوقة على المنافسين لديها ربحية ومخاطر الاستثمار فيها قليلة ولديها نمو عال. </a:t>
            </a:r>
          </a:p>
          <a:p>
            <a:pPr indent="247650" algn="justLow" rtl="1">
              <a:spcBef>
                <a:spcPts val="600"/>
              </a:spcBef>
            </a:pPr>
            <a:r>
              <a:rPr lang="ar-EG" sz="2400" b="1" dirty="0" smtClean="0">
                <a:latin typeface="Times New Roman" panose="02020603050405020304" pitchFamily="18" charset="0"/>
                <a:ea typeface="Times New Roman" panose="02020603050405020304" pitchFamily="18" charset="0"/>
                <a:cs typeface="+mj-cs"/>
              </a:rPr>
              <a:t> </a:t>
            </a:r>
            <a:r>
              <a:rPr lang="ar-EG" sz="2400" b="1" i="1" u="sng"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mj-cs"/>
              </a:rPr>
              <a:t>الرؤية والقيادة</a:t>
            </a:r>
            <a:r>
              <a:rPr lang="ar-EG" sz="2400" b="1" dirty="0">
                <a:latin typeface="Times New Roman" panose="02020603050405020304" pitchFamily="18" charset="0"/>
                <a:ea typeface="Times New Roman" panose="02020603050405020304" pitchFamily="18" charset="0"/>
                <a:cs typeface="+mj-cs"/>
              </a:rPr>
              <a:t>: فرص للسوق، وقيادة متميزة ورؤية واضحة للمستقبل. </a:t>
            </a:r>
          </a:p>
          <a:p>
            <a:pPr indent="247650" algn="justLow" rtl="1">
              <a:spcBef>
                <a:spcPts val="600"/>
              </a:spcBef>
            </a:pPr>
            <a:r>
              <a:rPr lang="ar-EG" sz="2400" b="1" dirty="0" smtClean="0">
                <a:latin typeface="Times New Roman" panose="02020603050405020304" pitchFamily="18" charset="0"/>
                <a:ea typeface="Times New Roman" panose="02020603050405020304" pitchFamily="18" charset="0"/>
                <a:cs typeface="+mj-cs"/>
              </a:rPr>
              <a:t> </a:t>
            </a:r>
            <a:r>
              <a:rPr lang="ar-EG" sz="2400" b="1" i="1" u="sng" dirty="0">
                <a:latin typeface="Times New Roman" panose="02020603050405020304" pitchFamily="18" charset="0"/>
                <a:ea typeface="Times New Roman" panose="02020603050405020304" pitchFamily="18" charset="0"/>
                <a:cs typeface="+mj-cs"/>
              </a:rPr>
              <a:t>المسئولية الاجتماعية</a:t>
            </a:r>
            <a:r>
              <a:rPr lang="ar-EG" sz="2400" b="1" dirty="0">
                <a:latin typeface="Times New Roman" panose="02020603050405020304" pitchFamily="18" charset="0"/>
                <a:ea typeface="Times New Roman" panose="02020603050405020304" pitchFamily="18" charset="0"/>
                <a:cs typeface="+mj-cs"/>
              </a:rPr>
              <a:t>: تساند قضايا مهمة، ولديها مسئولية تجاه البيئة وتجاه المجتمع. </a:t>
            </a:r>
          </a:p>
          <a:p>
            <a:pPr indent="247650" algn="justLow" rtl="1">
              <a:spcBef>
                <a:spcPts val="600"/>
              </a:spcBef>
            </a:pPr>
            <a:endParaRPr lang="ar-EG" sz="2800" b="1" dirty="0">
              <a:latin typeface="Times New Roman" panose="02020603050405020304" pitchFamily="18" charset="0"/>
              <a:ea typeface="Times New Roman" panose="02020603050405020304" pitchFamily="18" charset="0"/>
              <a:cs typeface="+mj-cs"/>
            </a:endParaRPr>
          </a:p>
          <a:p>
            <a:pPr indent="247650" algn="justLow" rtl="1">
              <a:spcBef>
                <a:spcPts val="600"/>
              </a:spcBef>
            </a:pPr>
            <a:endParaRPr lang="en-US" sz="2800" b="1" dirty="0">
              <a:latin typeface="Times New Roman" panose="02020603050405020304" pitchFamily="18" charset="0"/>
              <a:ea typeface="Times New Roman" panose="02020603050405020304" pitchFamily="18" charset="0"/>
              <a:cs typeface="+mj-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Rectangle 3"/>
          <p:cNvSpPr/>
          <p:nvPr/>
        </p:nvSpPr>
        <p:spPr>
          <a:xfrm>
            <a:off x="1611086" y="566513"/>
            <a:ext cx="6945085" cy="646331"/>
          </a:xfrm>
          <a:prstGeom prst="rect">
            <a:avLst/>
          </a:prstGeom>
        </p:spPr>
        <p:txBody>
          <a:bodyPr wrap="square">
            <a:spAutoFit/>
          </a:bodyPr>
          <a:lstStyle/>
          <a:p>
            <a:pPr indent="247650" algn="justLow" rtl="1">
              <a:spcBef>
                <a:spcPts val="600"/>
              </a:spcBef>
            </a:pPr>
            <a:r>
              <a:rPr lang="ar-EG" sz="3600" b="1" i="1" u="sng" dirty="0">
                <a:solidFill>
                  <a:schemeClr val="bg1"/>
                </a:solidFill>
                <a:latin typeface="Times New Roman" panose="02020603050405020304" pitchFamily="18" charset="0"/>
                <a:ea typeface="Times New Roman" panose="02020603050405020304" pitchFamily="18" charset="0"/>
                <a:cs typeface="+mj-cs"/>
              </a:rPr>
              <a:t>نموذج مكونات السمعة (</a:t>
            </a:r>
            <a:r>
              <a:rPr lang="ar-EG" sz="3600" b="1" i="1" u="sng" dirty="0" smtClean="0">
                <a:solidFill>
                  <a:schemeClr val="bg1"/>
                </a:solidFill>
                <a:latin typeface="Times New Roman" panose="02020603050405020304" pitchFamily="18" charset="0"/>
                <a:ea typeface="Times New Roman" panose="02020603050405020304" pitchFamily="18" charset="0"/>
                <a:cs typeface="+mj-cs"/>
              </a:rPr>
              <a:t>مورسينجا)</a:t>
            </a:r>
            <a:r>
              <a:rPr lang="ar-EG" sz="3600" b="1" i="1" u="sng" dirty="0" smtClean="0">
                <a:latin typeface="Times New Roman" panose="02020603050405020304" pitchFamily="18" charset="0"/>
                <a:ea typeface="Times New Roman" panose="02020603050405020304" pitchFamily="18" charset="0"/>
                <a:cs typeface="+mj-cs"/>
              </a:rPr>
              <a:t>)</a:t>
            </a:r>
            <a:endParaRPr lang="ar-EG" sz="3600" b="1" i="1" u="sng" dirty="0">
              <a:latin typeface="Times New Roman" panose="02020603050405020304" pitchFamily="18" charset="0"/>
              <a:ea typeface="Times New Roman" panose="02020603050405020304" pitchFamily="18" charset="0"/>
              <a:cs typeface="+mj-cs"/>
            </a:endParaRPr>
          </a:p>
        </p:txBody>
      </p:sp>
    </p:spTree>
    <p:extLst>
      <p:ext uri="{BB962C8B-B14F-4D97-AF65-F5344CB8AC3E}">
        <p14:creationId xmlns:p14="http://schemas.microsoft.com/office/powerpoint/2010/main" val="9688991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96978" y="2083100"/>
            <a:ext cx="11339113" cy="1477328"/>
          </a:xfrm>
          <a:prstGeom prst="rect">
            <a:avLst/>
          </a:prstGeom>
          <a:noFill/>
        </p:spPr>
        <p:txBody>
          <a:bodyPr wrap="square" rtlCol="0">
            <a:spAutoFit/>
          </a:bodyPr>
          <a:lstStyle/>
          <a:p>
            <a:pPr marL="0" marR="0" lvl="0" indent="247650" algn="justLow" defTabSz="914400" rtl="1" eaLnBrk="1" fontAlgn="auto" latinLnBrk="0" hangingPunct="1">
              <a:lnSpc>
                <a:spcPct val="100000"/>
              </a:lnSpc>
              <a:spcBef>
                <a:spcPts val="600"/>
              </a:spcBef>
              <a:spcAft>
                <a:spcPts val="0"/>
              </a:spcAft>
              <a:buClrTx/>
              <a:buSzTx/>
              <a:buFontTx/>
              <a:buNone/>
              <a:tabLst/>
              <a:defRPr/>
            </a:pPr>
            <a:r>
              <a:rPr kumimoji="0" lang="ar-EG" sz="2400" b="1"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a:p>
            <a:pPr marL="0" marR="0" lvl="0" indent="247650" algn="justLow" defTabSz="914400" rtl="1" eaLnBrk="1" fontAlgn="auto" latinLnBrk="0" hangingPunct="1">
              <a:lnSpc>
                <a:spcPct val="100000"/>
              </a:lnSpc>
              <a:spcBef>
                <a:spcPts val="600"/>
              </a:spcBef>
              <a:spcAft>
                <a:spcPts val="0"/>
              </a:spcAft>
              <a:buClrTx/>
              <a:buSzTx/>
              <a:buFontTx/>
              <a:buNone/>
              <a:tabLst/>
              <a:defRPr/>
            </a:pPr>
            <a:endPar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a:p>
            <a:pPr marL="0" marR="0" lvl="0" indent="247650" algn="justLow" defTabSz="914400" rtl="1" eaLnBrk="1" fontAlgn="auto" latinLnBrk="0" hangingPunct="1">
              <a:lnSpc>
                <a:spcPct val="100000"/>
              </a:lnSpc>
              <a:spcBef>
                <a:spcPts val="600"/>
              </a:spcBef>
              <a:spcAft>
                <a:spcPts val="0"/>
              </a:spcAft>
              <a:buClrTx/>
              <a:buSzTx/>
              <a:buFontTx/>
              <a:buNone/>
              <a:tabLst/>
              <a:defRPr/>
            </a:pP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Rectangle 3"/>
          <p:cNvSpPr/>
          <p:nvPr/>
        </p:nvSpPr>
        <p:spPr>
          <a:xfrm>
            <a:off x="1611086" y="566513"/>
            <a:ext cx="6945085" cy="646331"/>
          </a:xfrm>
          <a:prstGeom prst="rect">
            <a:avLst/>
          </a:prstGeom>
        </p:spPr>
        <p:txBody>
          <a:bodyPr wrap="square">
            <a:spAutoFit/>
          </a:bodyPr>
          <a:lstStyle/>
          <a:p>
            <a:pPr marL="0" marR="0" lvl="0" indent="247650" algn="ctr" defTabSz="914400" rtl="1" eaLnBrk="1" fontAlgn="auto" latinLnBrk="0" hangingPunct="1">
              <a:lnSpc>
                <a:spcPct val="100000"/>
              </a:lnSpc>
              <a:spcBef>
                <a:spcPts val="600"/>
              </a:spcBef>
              <a:spcAft>
                <a:spcPts val="0"/>
              </a:spcAft>
              <a:buClrTx/>
              <a:buSzTx/>
              <a:buFontTx/>
              <a:buNone/>
              <a:tabLst/>
              <a:defRPr/>
            </a:pPr>
            <a:r>
              <a:rPr kumimoji="0" lang="ar-EG" sz="3600" b="1" i="1" u="sng" strike="noStrike" kern="1200" cap="none" spc="0" normalizeH="0" baseline="0" noProof="0" dirty="0" smtClean="0">
                <a:ln>
                  <a:noFill/>
                </a:ln>
                <a:solidFill>
                  <a:prstClr val="white"/>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نموذج مكونات السمعة</a:t>
            </a:r>
            <a:endParaRPr kumimoji="0" lang="ar-EG" sz="3600" b="1" i="1" u="sng"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3"/>
          <a:stretch>
            <a:fillRect/>
          </a:stretch>
        </p:blipFill>
        <p:spPr>
          <a:xfrm>
            <a:off x="1324303" y="1955679"/>
            <a:ext cx="10105697" cy="4009524"/>
          </a:xfrm>
          <a:prstGeom prst="rect">
            <a:avLst/>
          </a:prstGeom>
        </p:spPr>
      </p:pic>
    </p:spTree>
    <p:extLst>
      <p:ext uri="{BB962C8B-B14F-4D97-AF65-F5344CB8AC3E}">
        <p14:creationId xmlns:p14="http://schemas.microsoft.com/office/powerpoint/2010/main" val="4463977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043365" y="1990671"/>
            <a:ext cx="10046339" cy="3939540"/>
          </a:xfrm>
          <a:prstGeom prst="rect">
            <a:avLst/>
          </a:prstGeom>
          <a:noFill/>
        </p:spPr>
        <p:txBody>
          <a:bodyPr wrap="square" rtlCol="0">
            <a:spAutoFit/>
          </a:bodyPr>
          <a:lstStyle/>
          <a:p>
            <a:pPr lvl="0" indent="247650" algn="justLow" rtl="1">
              <a:spcBef>
                <a:spcPts val="600"/>
              </a:spcBef>
            </a:pPr>
            <a:r>
              <a:rPr lang="ar-EG" sz="2400" b="1" u="sng" dirty="0" smtClean="0">
                <a:solidFill>
                  <a:prstClr val="black"/>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1-الولاء </a:t>
            </a:r>
            <a:r>
              <a:rPr lang="ar-EG" sz="2400" b="1" u="sng" dirty="0">
                <a:solidFill>
                  <a:prstClr val="black"/>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العاطفي نحو المنظمة: </a:t>
            </a:r>
          </a:p>
          <a:p>
            <a:pPr lvl="0" indent="247650" algn="justLow" rtl="1">
              <a:spcBef>
                <a:spcPts val="600"/>
              </a:spcBef>
            </a:pPr>
            <a:r>
              <a:rPr lang="ar-EG"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أن الولاء العاطفي يعد أبرز مكونات سمعة المنظمة، من شأنه أن يجعل المنظمة تتحمل المزيد من المسؤولية نحو جمهورها للإبقاء علي نفس مستوي العلاقة ومن خلال الثقة يتم بناء سمعة المنظمة، وهذا دور المنظمة في أن تجعل الجمهور الداخلي والخارجي يدين لمنظمته بالولاء العاطفي في إطار منظومة من الحب والتقدير والثقة، لأن الولاء العاطفي للجمهور نحو المنظمة من شأنه أن يدعم سمعة المنظمة من خلال نظرة الجمهور للمنظمة وانعكاس ذلك علي جماهير آخرين يتم استقطابهم كجمهور داخلي (موظفين) أو كعملاء . </a:t>
            </a:r>
          </a:p>
          <a:p>
            <a:pPr lvl="0" indent="247650" algn="justLow" rtl="1">
              <a:spcBef>
                <a:spcPts val="600"/>
              </a:spcBef>
            </a:pPr>
            <a:r>
              <a:rPr lang="ar-EG"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وفي حال انخفاض مستوي الثقة في المنظمة فإن هذا يؤثر ويزيد من المخاطر المحتملة علي سمعة المنظمة ومدي تعاطف الجمهور معها وحبهم لهم، وهذا ما يشكل تهديدا واضحا للمنظمة عندما تواجه أزمة ما، فعندها لن تجد من يقف إلي جوارها من جمهورها ولن تجد من جمهورها أي </a:t>
            </a:r>
            <a:r>
              <a:rPr lang="ar-EG" sz="24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تعاطف.</a:t>
            </a:r>
            <a:endParaRPr lang="ar-EG"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774592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043365" y="1990671"/>
            <a:ext cx="10046339" cy="3939540"/>
          </a:xfrm>
          <a:prstGeom prst="rect">
            <a:avLst/>
          </a:prstGeom>
          <a:noFill/>
        </p:spPr>
        <p:txBody>
          <a:bodyPr wrap="square" rtlCol="0">
            <a:spAutoFit/>
          </a:bodyPr>
          <a:lstStyle/>
          <a:p>
            <a:pPr lvl="0" indent="247650" algn="justLow" rtl="1">
              <a:spcBef>
                <a:spcPts val="600"/>
              </a:spcBef>
            </a:pPr>
            <a:r>
              <a:rPr lang="ar-EG" sz="2400" b="1" u="sng" dirty="0">
                <a:solidFill>
                  <a:prstClr val="black"/>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2- المسؤولية الاجتماعية للمنظمة</a:t>
            </a:r>
            <a:r>
              <a:rPr lang="ar-EG"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p>
          <a:p>
            <a:pPr lvl="0" indent="247650" algn="justLow" rtl="1">
              <a:spcBef>
                <a:spcPts val="600"/>
              </a:spcBef>
            </a:pPr>
            <a:r>
              <a:rPr lang="ar-EG"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تتزايد أهمية المسؤولية الاجتماعية للمنظمات في العصر الحديث  لتصبح جزءا مهما من ممارسة الإدارة الاستراتيجية لدي كبري الشركات والمنظمات والتي تحتاج لأن تكون مؤثرة وأن تأخذ  شكلا تنظيميا له خطة محددة لإعلاء قيمة سمعة المنظمة </a:t>
            </a:r>
            <a:r>
              <a:rPr lang="ar-EG" sz="24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endParaRPr lang="ar-EG"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lvl="0" indent="247650" algn="justLow" rtl="1">
              <a:spcBef>
                <a:spcPts val="600"/>
              </a:spcBef>
            </a:pPr>
            <a:r>
              <a:rPr lang="ar-EG"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وفي ظل زيادة نمو الشركات في عصر العولمة، تزايد وتسارع اهتمام المنظمات ببرامج المسؤولية الاجتماعية، بل أن المسؤولية الاجتماعية للمنظمات أصبحت في مقدمة أجندة أصحاب المصالح والقائمين بالاتصال، وباتت برامج المسؤولية الاجتماعية التي تقوم بها المنظمات أحد أبرز العناصر التي من شأنها تشكيل سمعة المنظمة سلبا أو إيجابا، كما أنها تعكس مدي التحام المنظمة بالمجتمع،فالمسؤولية الاجتماعية للمنظمات هي استراتيجيه مهمة من شأنها الحفاظ علي سمعة المنظمة ودعمها  من خلال الجهد الاتصالي الذي تقوم به </a:t>
            </a:r>
            <a:r>
              <a:rPr lang="ar-EG" sz="24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المنظمة.</a:t>
            </a:r>
            <a:endParaRPr lang="ar-EG"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0821304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6745" y="2106087"/>
            <a:ext cx="10332960" cy="3770263"/>
          </a:xfrm>
          <a:prstGeom prst="rect">
            <a:avLst/>
          </a:prstGeom>
          <a:noFill/>
        </p:spPr>
        <p:txBody>
          <a:bodyPr wrap="square" rtlCol="0">
            <a:spAutoFit/>
          </a:bodyPr>
          <a:lstStyle/>
          <a:p>
            <a:pPr lvl="0" algn="justLow" rtl="1">
              <a:spcBef>
                <a:spcPts val="600"/>
              </a:spcBef>
            </a:pPr>
            <a:r>
              <a:rPr lang="ar-EG" sz="2400" b="1" u="sng" dirty="0" smtClean="0">
                <a:solidFill>
                  <a:prstClr val="black"/>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3-البيئة </a:t>
            </a:r>
            <a:r>
              <a:rPr lang="ar-EG" sz="2400" b="1" u="sng" dirty="0">
                <a:solidFill>
                  <a:prstClr val="black"/>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الداخلية (الموظفون):</a:t>
            </a:r>
          </a:p>
          <a:p>
            <a:pPr lvl="0" indent="247650" algn="justLow" rtl="1">
              <a:spcBef>
                <a:spcPts val="600"/>
              </a:spcBef>
            </a:pPr>
            <a:r>
              <a:rPr lang="ar-EG"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تمثل بيئة العمل الداخلية أحد المكونات المهمة في بناء السمعة، فهي من جانب توفر للعاملين مناخاً ملائماً لتأدية العمل سواء علي النطاق الملموس والمتمثل في ملاءمة المكان (المبني والأثاث والإمكانات)أو علي نطاق علاقات العمل مثل العلاقة مع الرؤساء والزملاء،ويعد التعامل الإيجابي الذي يعتمد علي الاتصال في اتجاهين بين الموظفين والإدارة العليا هو ما يسهم في تحقيق الرضا الوظيفي لدي العاملين،من جانب آخر يؤدي الإدراك الإيجابي للجمهور لبيئة عمل المنظمة و إيجابية تقييمهم لها وبالتالي تقيمهم لسمعة </a:t>
            </a:r>
            <a:r>
              <a:rPr lang="ar-EG" sz="20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منظمتهم.</a:t>
            </a:r>
            <a:endParaRPr lang="ar-EG"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lvl="0" indent="247650" algn="justLow" rtl="1">
              <a:spcBef>
                <a:spcPts val="600"/>
              </a:spcBef>
            </a:pPr>
            <a:r>
              <a:rPr lang="ar-EG"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ويعد الموظفون رأس المال البشري ومصدراً أساسياً للسمعة، كما أن الموظفين بمثابة أداة فريدة في خلق مزايا تنافسية </a:t>
            </a:r>
            <a:r>
              <a:rPr lang="ar-EG" sz="20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للمنظمة،كما </a:t>
            </a:r>
            <a:r>
              <a:rPr lang="ar-EG"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أنهم عامل رئيس يؤثر في دعم وتعزيز قيم المنظمة،فالموظفون لهم دور متعاظم في إدارة سمعة المنظمة، والموظفون هم الخطوة الأولي في عملية إدارة السمعة من خلال بث العديد من الحوافز التي تدفع بهم للأمام لتتم إدارة السمعة ويتدعم أداء المنظمة وبالتالي تتحقق ربحية </a:t>
            </a:r>
            <a:r>
              <a:rPr lang="ar-EG" sz="20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أعلي. </a:t>
            </a:r>
            <a:endParaRPr lang="ar-EG"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lvl="0" indent="247650" algn="justLow" rtl="1">
              <a:spcBef>
                <a:spcPts val="600"/>
              </a:spcBef>
            </a:pPr>
            <a:r>
              <a:rPr lang="ar-EG" sz="20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كما </a:t>
            </a:r>
            <a:r>
              <a:rPr lang="ar-EG"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أن الموظفين يؤثرون بشكل كبير في تحقيق مزايا تنافسية كبيرة </a:t>
            </a:r>
            <a:r>
              <a:rPr lang="ar-EG" sz="20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للمنظمة.</a:t>
            </a:r>
            <a:endParaRPr kumimoji="0" lang="ar-EG" sz="20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7731321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96310" y="1916901"/>
            <a:ext cx="10799379" cy="3785652"/>
          </a:xfrm>
          <a:prstGeom prst="rect">
            <a:avLst/>
          </a:prstGeom>
          <a:noFill/>
        </p:spPr>
        <p:txBody>
          <a:bodyPr wrap="square" rtlCol="0">
            <a:spAutoFit/>
          </a:bodyPr>
          <a:lstStyle/>
          <a:p>
            <a:pPr lvl="0" algn="justLow" rtl="1">
              <a:spcBef>
                <a:spcPts val="600"/>
              </a:spcBef>
            </a:pPr>
            <a:r>
              <a:rPr lang="ar-EG"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وثمة علاقة تبادلية فيما بين سمعة المنظمة وتأثيرها علي الموظفين من جهة، والموظفين وتأثيرهم علي سمعة المنظمة من جهة أخري، فسمعة المنظمة تشكل اهتماما كبيرا  للمنظمات، وفي إطار إدارة سمعة المنظمة فمن الضروري معرفة وتحليل توقعات أصحاب المصالح والدور الذي يلعبونه في تحقيق سمعة المنظمة،ومن بين أصحاب المصالح الذين يؤثرون ويتأثرون بسمعة المنظمة "الموظفون " الذين يعدون بمثابة عامل رئيس  لأي منظمة وأهمية دورهم تكمن في تزايد تأثيرهم يوميا، وذكر </a:t>
            </a:r>
            <a:r>
              <a:rPr lang="en-US"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Angelo  </a:t>
            </a:r>
            <a:r>
              <a:rPr lang="ar-EG"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أن السمعة مهمة دائما في عيون عامليها،فالعاملون يقومون بحماية السمعة كمصدر ثمين للمنظمة والدفاع عنها خلال الأزمات .</a:t>
            </a:r>
          </a:p>
          <a:p>
            <a:pPr lvl="0" algn="justLow" rtl="1">
              <a:spcBef>
                <a:spcPts val="600"/>
              </a:spcBef>
            </a:pPr>
            <a:endParaRPr lang="ar-EG"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lvl="0" algn="justLow" rtl="1">
              <a:spcBef>
                <a:spcPts val="600"/>
              </a:spcBef>
            </a:pPr>
            <a:r>
              <a:rPr lang="ar-EG"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فعلاقة العاملين بمنظمتهم تحظي بأهمية مضاعفة حيث يلعب العاملون دورا أساسيا في مساعدة المنظمات في تحقيق أرباح مميزة لأعمالها، إضافة إلي تحقيق وجود تنافسي للمنظمة في السوق </a:t>
            </a:r>
            <a:r>
              <a:rPr lang="ar-EG" sz="20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endParaRPr lang="ar-EG"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lvl="0" algn="justLow" rtl="1">
              <a:spcBef>
                <a:spcPts val="600"/>
              </a:spcBef>
            </a:pPr>
            <a:endParaRPr lang="ar-EG"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lvl="0" algn="justLow" rtl="1">
              <a:spcBef>
                <a:spcPts val="600"/>
              </a:spcBef>
            </a:pPr>
            <a:r>
              <a:rPr lang="ar-EG"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ويؤكد </a:t>
            </a:r>
            <a:r>
              <a:rPr lang="en-US" sz="2000" b="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Fombrun</a:t>
            </a:r>
            <a:r>
              <a:rPr lang="en-US"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ar-EG"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علي أن العاملين يتعاملون كسفراء للمنظمة، وهذا بالطبع لأنهم يدينون بالولاء للمنظمة، وهو أمر يتقاطع مع السمعة القوية </a:t>
            </a:r>
            <a:r>
              <a:rPr lang="ar-EG" sz="20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endParaRPr lang="ar-EG"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9901205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96310" y="1916901"/>
            <a:ext cx="10799379" cy="3631763"/>
          </a:xfrm>
          <a:prstGeom prst="rect">
            <a:avLst/>
          </a:prstGeom>
          <a:noFill/>
        </p:spPr>
        <p:txBody>
          <a:bodyPr wrap="square" rtlCol="0">
            <a:spAutoFit/>
          </a:bodyPr>
          <a:lstStyle/>
          <a:p>
            <a:pPr lvl="0" algn="justLow" rtl="1">
              <a:spcBef>
                <a:spcPts val="600"/>
              </a:spcBef>
            </a:pPr>
            <a:r>
              <a:rPr lang="ar-EG" sz="20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4-الأداء </a:t>
            </a:r>
            <a:r>
              <a:rPr lang="ar-EG"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المالي للمنظمة :</a:t>
            </a:r>
          </a:p>
          <a:p>
            <a:pPr lvl="0" algn="justLow" rtl="1">
              <a:spcBef>
                <a:spcPts val="600"/>
              </a:spcBef>
            </a:pPr>
            <a:r>
              <a:rPr lang="ar-EG"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إذا كانت سمعة المنظمة هي إدراك يتوافق مع عناصر متنوعة تشمل الأداء المالي القوي ومصداقية وثقة العملاء،المسؤولية الاجتماعية للشركة،الممارسات الحكومية للمنظمة،أخلاقيات المنظمة والعلاقات مع السلطات التشريعية </a:t>
            </a:r>
            <a:r>
              <a:rPr lang="ar-EG" sz="20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فالأداء </a:t>
            </a:r>
            <a:r>
              <a:rPr lang="ar-EG"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المالي للمنظمة يمثل أحد مكونات السمعة، وتطور أعمال المنظمة وتحقيقها للربحية وسلامة مركزها المالي وثقة الجمهور والدوائر الحكومية أو الدولية في قدراتها ؛ من العوامل المؤدية لتحقيق السمعة الجيدة،وتسهم اتصالات المنظمة في تعريف فئات الجمهور بالمركز المالي للمنظمة وتطوره من خلال تقاريرها المالية السنوية و مطبوعاتها أو إعلاناتها أو أدوات الاتصال المباشر الذي تقوم بها أو تخطط له وهو ما ينعكس علي ثقة الجمهور في المنظمة ليزيدها إيجابية </a:t>
            </a:r>
            <a:r>
              <a:rPr lang="ar-EG" sz="20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endParaRPr lang="ar-EG"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lvl="0" algn="justLow" rtl="1">
              <a:spcBef>
                <a:spcPts val="600"/>
              </a:spcBef>
            </a:pPr>
            <a:r>
              <a:rPr lang="ar-EG" sz="20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والأداء </a:t>
            </a:r>
            <a:r>
              <a:rPr lang="ar-EG"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المالي القوي عنصر أساسي للسمعة، ويري </a:t>
            </a:r>
            <a:r>
              <a:rPr lang="en-US"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Larsen   </a:t>
            </a:r>
            <a:r>
              <a:rPr lang="ar-EG"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أن الشركات تدير سمعتها بشكل أساسي لأسباب مالية </a:t>
            </a:r>
            <a:r>
              <a:rPr lang="ar-EG" sz="20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و </a:t>
            </a:r>
            <a:r>
              <a:rPr lang="ar-EG"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العديد من الدراسات أثبتت أن هناك علاقة بين سمعة المنظمة وأدائها المالي وأنها تقود إلي أداء مالي مرتفع والعكس صحيح لأن الأداء المالي المرتفع للمنظمة يقود إلي سمعة طيبة </a:t>
            </a:r>
            <a:r>
              <a:rPr lang="ar-EG" sz="20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فسمعة </a:t>
            </a:r>
            <a:r>
              <a:rPr lang="ar-EG"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المنظمة الطيبة من شأنها جذب المستهلكين وزيادة المبيعات والمنتجات وبالتالي ينعكس ذلك علي الأداء المالي للمنظمة </a:t>
            </a:r>
            <a:r>
              <a:rPr lang="ar-EG" sz="20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endParaRPr lang="ar-EG"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6848392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96310" y="1938006"/>
            <a:ext cx="10799379" cy="4462760"/>
          </a:xfrm>
          <a:prstGeom prst="rect">
            <a:avLst/>
          </a:prstGeom>
          <a:noFill/>
        </p:spPr>
        <p:txBody>
          <a:bodyPr wrap="square" rtlCol="0">
            <a:spAutoFit/>
          </a:bodyPr>
          <a:lstStyle/>
          <a:p>
            <a:pPr algn="justLow" rtl="1"/>
            <a:r>
              <a:rPr lang="ar-EG" sz="2400" b="1" u="sng" dirty="0" smtClean="0">
                <a:latin typeface="Times New Roman" panose="02020603050405020304" pitchFamily="18" charset="0"/>
                <a:ea typeface="Times New Roman" panose="02020603050405020304" pitchFamily="18" charset="0"/>
                <a:cs typeface="Simplified Arabic" panose="02020603050405020304" pitchFamily="18" charset="-78"/>
              </a:rPr>
              <a:t>5- </a:t>
            </a:r>
            <a:r>
              <a:rPr lang="ar-EG" sz="2400" b="1" u="sng" dirty="0">
                <a:latin typeface="Times New Roman" panose="02020603050405020304" pitchFamily="18" charset="0"/>
                <a:ea typeface="Times New Roman" panose="02020603050405020304" pitchFamily="18" charset="0"/>
                <a:cs typeface="Simplified Arabic" panose="02020603050405020304" pitchFamily="18" charset="-78"/>
              </a:rPr>
              <a:t>سمعة المنتجات والخدمات: </a:t>
            </a:r>
            <a:endParaRPr lang="en-US" sz="2000" dirty="0">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Low" rtl="1"/>
            <a:r>
              <a:rPr lang="ar-EG" sz="2400" dirty="0">
                <a:latin typeface="Times New Roman" panose="02020603050405020304" pitchFamily="18" charset="0"/>
                <a:ea typeface="Times New Roman" panose="02020603050405020304" pitchFamily="18" charset="0"/>
                <a:cs typeface="Simplified Arabic" panose="02020603050405020304" pitchFamily="18" charset="-78"/>
              </a:rPr>
              <a:t>تتحقق السمعة الجيدة لمنتجات المنظمة من خلال تقديم منتج متميز يشبع حاجات الجمهور ويفي بمتطلباته ويتم </a:t>
            </a:r>
            <a:r>
              <a:rPr lang="ar-EG" sz="2400" dirty="0" smtClean="0">
                <a:latin typeface="Times New Roman" panose="02020603050405020304" pitchFamily="18" charset="0"/>
                <a:ea typeface="Times New Roman" panose="02020603050405020304" pitchFamily="18" charset="0"/>
                <a:cs typeface="Simplified Arabic" panose="02020603050405020304" pitchFamily="18" charset="-78"/>
              </a:rPr>
              <a:t>تطويرخ </a:t>
            </a:r>
            <a:r>
              <a:rPr lang="ar-EG" sz="2400" dirty="0">
                <a:latin typeface="Times New Roman" panose="02020603050405020304" pitchFamily="18" charset="0"/>
                <a:ea typeface="Times New Roman" panose="02020603050405020304" pitchFamily="18" charset="0"/>
                <a:cs typeface="Simplified Arabic" panose="02020603050405020304" pitchFamily="18" charset="-78"/>
              </a:rPr>
              <a:t>باستمرار،كما تتكون سمعة المنتجات والخدمات من خلال الاهتمام بخدمة العملاء وهو ما يحقق الخبرة الإيجابية للجمهور في التعامل مع المنتج وتسهم اتصالات المنظمة في تدعيم سمعة منتجات المنظمة من خلال دورها كأحد عناصر الاتصالات التسويقية المتكاملة ومساهمتها في الأنشطة الإعلانية للمنظمة </a:t>
            </a:r>
            <a:r>
              <a:rPr lang="ar-EG" sz="2400" dirty="0" smtClean="0">
                <a:latin typeface="Times New Roman" panose="02020603050405020304" pitchFamily="18" charset="0"/>
                <a:ea typeface="Times New Roman" panose="02020603050405020304" pitchFamily="18" charset="0"/>
                <a:cs typeface="Simplified Arabic" panose="02020603050405020304" pitchFamily="18" charset="-78"/>
              </a:rPr>
              <a:t>.</a:t>
            </a:r>
            <a:endParaRPr lang="en-US" sz="2400" dirty="0">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Low" rtl="1"/>
            <a:r>
              <a:rPr lang="ar-EG" sz="2400" dirty="0">
                <a:latin typeface="Times New Roman" panose="02020603050405020304" pitchFamily="18" charset="0"/>
                <a:ea typeface="Times New Roman" panose="02020603050405020304" pitchFamily="18" charset="0"/>
                <a:cs typeface="Simplified Arabic" panose="02020603050405020304" pitchFamily="18" charset="-78"/>
              </a:rPr>
              <a:t> </a:t>
            </a:r>
            <a:endParaRPr lang="en-US" sz="2400" dirty="0">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Low" rtl="1"/>
            <a:r>
              <a:rPr lang="ar-EG" sz="2400" dirty="0">
                <a:latin typeface="Times New Roman" panose="02020603050405020304" pitchFamily="18" charset="0"/>
                <a:ea typeface="Times New Roman" panose="02020603050405020304" pitchFamily="18" charset="0"/>
                <a:cs typeface="Simplified Arabic" panose="02020603050405020304" pitchFamily="18" charset="-78"/>
              </a:rPr>
              <a:t>وسمعة المنتج تنعكس علي </a:t>
            </a:r>
            <a:r>
              <a:rPr lang="ar-EG" sz="2400" dirty="0" smtClean="0">
                <a:latin typeface="Times New Roman" panose="02020603050405020304" pitchFamily="18" charset="0"/>
                <a:ea typeface="Times New Roman" panose="02020603050405020304" pitchFamily="18" charset="0"/>
                <a:cs typeface="Simplified Arabic" panose="02020603050405020304" pitchFamily="18" charset="-78"/>
              </a:rPr>
              <a:t> ولاء </a:t>
            </a:r>
            <a:r>
              <a:rPr lang="ar-EG" sz="2400" dirty="0">
                <a:latin typeface="Times New Roman" panose="02020603050405020304" pitchFamily="18" charset="0"/>
                <a:ea typeface="Times New Roman" panose="02020603050405020304" pitchFamily="18" charset="0"/>
                <a:cs typeface="Simplified Arabic" panose="02020603050405020304" pitchFamily="18" charset="-78"/>
              </a:rPr>
              <a:t>المستهلكين للمنتج نفسه،فعندما تكون سمعة المنتج طيبه سيظل </a:t>
            </a:r>
            <a:r>
              <a:rPr lang="ar-EG" sz="2400" dirty="0" smtClean="0">
                <a:latin typeface="Times New Roman" panose="02020603050405020304" pitchFamily="18" charset="0"/>
                <a:ea typeface="Times New Roman" panose="02020603050405020304" pitchFamily="18" charset="0"/>
                <a:cs typeface="Simplified Arabic" panose="02020603050405020304" pitchFamily="18" charset="-78"/>
              </a:rPr>
              <a:t>ولاء </a:t>
            </a:r>
            <a:r>
              <a:rPr lang="ar-EG" sz="2400" dirty="0">
                <a:latin typeface="Times New Roman" panose="02020603050405020304" pitchFamily="18" charset="0"/>
                <a:ea typeface="Times New Roman" panose="02020603050405020304" pitchFamily="18" charset="0"/>
                <a:cs typeface="Simplified Arabic" panose="02020603050405020304" pitchFamily="18" charset="-78"/>
              </a:rPr>
              <a:t>المستهلك لها والعكس، فعندما تصل شكاوي بخصوص المنتج فهذا يجعل المنظمة تقع في مأزق كبير لأنه يكلفها الكثير من سمعة المنتج وسمعة المنظمة .</a:t>
            </a:r>
            <a:endParaRPr lang="en-US" sz="2400" dirty="0">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Low" rtl="1"/>
            <a:r>
              <a:rPr lang="ar-EG" sz="2400" dirty="0" smtClean="0">
                <a:latin typeface="Times New Roman" panose="02020603050405020304" pitchFamily="18" charset="0"/>
                <a:ea typeface="Times New Roman" panose="02020603050405020304" pitchFamily="18" charset="0"/>
                <a:cs typeface="Simplified Arabic" panose="02020603050405020304" pitchFamily="18" charset="-78"/>
              </a:rPr>
              <a:t>ولاشك </a:t>
            </a:r>
            <a:r>
              <a:rPr lang="ar-EG" sz="2400" dirty="0">
                <a:latin typeface="Times New Roman" panose="02020603050405020304" pitchFamily="18" charset="0"/>
                <a:ea typeface="Times New Roman" panose="02020603050405020304" pitchFamily="18" charset="0"/>
                <a:cs typeface="Simplified Arabic" panose="02020603050405020304" pitchFamily="18" charset="-78"/>
              </a:rPr>
              <a:t>أن حماية هذه القيمة غير المنظورة مهمة لدرجة كبيرة في عصر تعد فيه عملية بناء السمعة ذات  قيمة كبري </a:t>
            </a:r>
            <a:r>
              <a:rPr lang="ar-EG" sz="2000" dirty="0" smtClean="0">
                <a:latin typeface="Times New Roman" panose="02020603050405020304" pitchFamily="18" charset="0"/>
                <a:ea typeface="Times New Roman" panose="02020603050405020304" pitchFamily="18" charset="0"/>
                <a:cs typeface="Simplified Arabic" panose="02020603050405020304" pitchFamily="18" charset="-78"/>
              </a:rPr>
              <a:t>.</a:t>
            </a:r>
            <a:endParaRPr lang="en-US" sz="2000" dirty="0">
              <a:latin typeface="Times New Roman" panose="02020603050405020304" pitchFamily="18" charset="0"/>
              <a:ea typeface="Times New Roman" panose="02020603050405020304" pitchFamily="18" charset="0"/>
              <a:cs typeface="Simplified Arabic" panose="02020603050405020304" pitchFamily="18" charset="-78"/>
            </a:endParaRPr>
          </a:p>
          <a:p>
            <a:pPr indent="16510" algn="justLow" rtl="1"/>
            <a:r>
              <a:rPr lang="ar-EG" sz="2000" dirty="0">
                <a:latin typeface="Times New Roman" panose="02020603050405020304" pitchFamily="18" charset="0"/>
                <a:ea typeface="Times New Roman" panose="02020603050405020304" pitchFamily="18" charset="0"/>
                <a:cs typeface="Simplified Arabic" panose="02020603050405020304" pitchFamily="18" charset="-78"/>
              </a:rPr>
              <a:t> </a:t>
            </a:r>
            <a:endParaRPr lang="en-US" sz="2000" dirty="0">
              <a:latin typeface="Times New Roman" panose="02020603050405020304" pitchFamily="18" charset="0"/>
              <a:ea typeface="Times New Roman" panose="02020603050405020304" pitchFamily="18" charset="0"/>
              <a:cs typeface="Simplified Arabic" panose="02020603050405020304" pitchFamily="18" charset="-78"/>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3404806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96310" y="1938006"/>
            <a:ext cx="10799379" cy="4093428"/>
          </a:xfrm>
          <a:prstGeom prst="rect">
            <a:avLst/>
          </a:prstGeom>
          <a:noFill/>
        </p:spPr>
        <p:txBody>
          <a:bodyPr wrap="square" rtlCol="0">
            <a:spAutoFit/>
          </a:bodyPr>
          <a:lstStyle/>
          <a:p>
            <a:pPr algn="justLow" rtl="1"/>
            <a:r>
              <a:rPr kumimoji="0" lang="ar-EG" sz="20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 </a:t>
            </a:r>
            <a:r>
              <a:rPr kumimoji="0" lang="ar-EG" sz="2000" b="1"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6</a:t>
            </a:r>
            <a:r>
              <a:rPr lang="ar-EG" sz="2000" b="1" u="sng" dirty="0" smtClean="0">
                <a:latin typeface="Times New Roman" panose="02020603050405020304" pitchFamily="18" charset="0"/>
                <a:ea typeface="Times New Roman" panose="02020603050405020304" pitchFamily="18" charset="0"/>
                <a:cs typeface="Simplified Arabic" panose="02020603050405020304" pitchFamily="18" charset="-78"/>
              </a:rPr>
              <a:t>-مكانة </a:t>
            </a:r>
            <a:r>
              <a:rPr lang="ar-EG" sz="2000" b="1" u="sng" dirty="0">
                <a:latin typeface="Times New Roman" panose="02020603050405020304" pitchFamily="18" charset="0"/>
                <a:ea typeface="Times New Roman" panose="02020603050405020304" pitchFamily="18" charset="0"/>
                <a:cs typeface="Simplified Arabic" panose="02020603050405020304" pitchFamily="18" charset="-78"/>
              </a:rPr>
              <a:t>المنظمة في السوق (الرؤية والمهمة والقيادة ):</a:t>
            </a:r>
            <a:endParaRPr lang="en-US" sz="2000" b="1" dirty="0">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Low" rtl="1"/>
            <a:r>
              <a:rPr lang="ar-EG" sz="2000" b="1" dirty="0">
                <a:latin typeface="Times New Roman" panose="02020603050405020304" pitchFamily="18" charset="0"/>
                <a:ea typeface="Times New Roman" panose="02020603050405020304" pitchFamily="18" charset="0"/>
                <a:cs typeface="Simplified Arabic" panose="02020603050405020304" pitchFamily="18" charset="-78"/>
              </a:rPr>
              <a:t>تتحدد مكانة المنظمة من خلال توصيف المنظمة للمهام التي تؤديها في السوق والرؤية التي تعمل من خلالها لتحقيق هذه المهام </a:t>
            </a:r>
            <a:r>
              <a:rPr lang="en-US" sz="2000" b="1" dirty="0">
                <a:latin typeface="Times New Roman" panose="02020603050405020304" pitchFamily="18" charset="0"/>
                <a:ea typeface="Times New Roman" panose="02020603050405020304" pitchFamily="18" charset="0"/>
                <a:cs typeface="Simplified Arabic" panose="02020603050405020304" pitchFamily="18" charset="-78"/>
              </a:rPr>
              <a:t>Mission &amp; Vision </a:t>
            </a:r>
            <a:r>
              <a:rPr lang="ar-EG" sz="2000" b="1" dirty="0">
                <a:latin typeface="Times New Roman" panose="02020603050405020304" pitchFamily="18" charset="0"/>
                <a:ea typeface="Times New Roman" panose="02020603050405020304" pitchFamily="18" charset="0"/>
                <a:cs typeface="Simplified Arabic" panose="02020603050405020304" pitchFamily="18" charset="-78"/>
              </a:rPr>
              <a:t> وتقوم </a:t>
            </a:r>
            <a:r>
              <a:rPr lang="ar-EG" sz="2000" b="1" dirty="0" smtClean="0">
                <a:latin typeface="Times New Roman" panose="02020603050405020304" pitchFamily="18" charset="0"/>
                <a:ea typeface="Times New Roman" panose="02020603050405020304" pitchFamily="18" charset="0"/>
                <a:cs typeface="Simplified Arabic" panose="02020603050405020304" pitchFamily="18" charset="-78"/>
              </a:rPr>
              <a:t>إدارة </a:t>
            </a:r>
            <a:r>
              <a:rPr lang="ar-EG" sz="2000" b="1" dirty="0">
                <a:latin typeface="Times New Roman" panose="02020603050405020304" pitchFamily="18" charset="0"/>
                <a:ea typeface="Times New Roman" panose="02020603050405020304" pitchFamily="18" charset="0"/>
                <a:cs typeface="Simplified Arabic" panose="02020603050405020304" pitchFamily="18" charset="-78"/>
              </a:rPr>
              <a:t>الاتصالات بالمساهمة في وضع التصور الملائم لهذه الرؤى والمهام وتقديمها للجمهور عبر وسائل الاتصال المختلفة التي تستخدمها إدارة الاتصالات،كما تسهم في التعبير عن القيم والأخلاقيات التي تعمل المنظمة من </a:t>
            </a:r>
            <a:r>
              <a:rPr lang="ar-EG" sz="2000" b="1" dirty="0" smtClean="0">
                <a:latin typeface="Times New Roman" panose="02020603050405020304" pitchFamily="18" charset="0"/>
                <a:ea typeface="Times New Roman" panose="02020603050405020304" pitchFamily="18" charset="0"/>
                <a:cs typeface="Simplified Arabic" panose="02020603050405020304" pitchFamily="18" charset="-78"/>
              </a:rPr>
              <a:t>خلالها.</a:t>
            </a:r>
            <a:endParaRPr lang="en-US" sz="2000" b="1" dirty="0">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Low" rtl="1"/>
            <a:r>
              <a:rPr lang="ar-EG" sz="2000" b="1" dirty="0">
                <a:latin typeface="Times New Roman" panose="02020603050405020304" pitchFamily="18" charset="0"/>
                <a:ea typeface="Times New Roman" panose="02020603050405020304" pitchFamily="18" charset="0"/>
                <a:cs typeface="Simplified Arabic" panose="02020603050405020304" pitchFamily="18" charset="-78"/>
              </a:rPr>
              <a:t> </a:t>
            </a:r>
            <a:endParaRPr lang="en-US" sz="2000" b="1" dirty="0">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Low" rtl="1"/>
            <a:r>
              <a:rPr lang="ar-EG" sz="2000" b="1" dirty="0">
                <a:latin typeface="Times New Roman" panose="02020603050405020304" pitchFamily="18" charset="0"/>
                <a:ea typeface="Times New Roman" panose="02020603050405020304" pitchFamily="18" charset="0"/>
                <a:cs typeface="Simplified Arabic" panose="02020603050405020304" pitchFamily="18" charset="-78"/>
              </a:rPr>
              <a:t>وتشكل الرؤية الواضحة والرسالة التي تقوم علي أساسها المنظمة عاملاً هاماً في تشكيل سمعة المنظمة، والمؤسسات التي لديها رؤية  ومهمة واضحة للجمهور تتمتع بقبول كبير من قبل موظفيها وجمهورها الخارجي وبالتالي تحظي بسمعة طيبة،عكس المنظمات التي ليست لها رؤية أو مهمة واضحة أو محددة يمكن أن يدركها الجمهور عن المنظمة .</a:t>
            </a:r>
            <a:endParaRPr lang="en-US" sz="2000" b="1" dirty="0">
              <a:latin typeface="Times New Roman" panose="02020603050405020304" pitchFamily="18" charset="0"/>
              <a:ea typeface="Times New Roman" panose="02020603050405020304" pitchFamily="18" charset="0"/>
              <a:cs typeface="Simplified Arabic" panose="02020603050405020304" pitchFamily="18" charset="-78"/>
            </a:endParaRPr>
          </a:p>
          <a:p>
            <a:pPr indent="16510" algn="justLow" rtl="1"/>
            <a:r>
              <a:rPr lang="ar-EG" sz="2000" b="1" dirty="0">
                <a:latin typeface="Times New Roman" panose="02020603050405020304" pitchFamily="18" charset="0"/>
                <a:ea typeface="Times New Roman" panose="02020603050405020304" pitchFamily="18" charset="0"/>
                <a:cs typeface="Simplified Arabic" panose="02020603050405020304" pitchFamily="18" charset="-78"/>
              </a:rPr>
              <a:t>وتشمل رؤية ومهمة المنظمة كافة المعلومات  التي تتناول  تعريفاً بالشركة أو المنظمة، والهيكل التنظيمي، أساليب العمل، قيم المنظمة،وإستراتيجياتها، والمسؤولية الاجتماعية للمنظمة،وأهدافها التي قامت المنظمة من أجلها والتي تسعي لتحقيقها،وتوجهاتها المستقبلية، ولاشك أن الصياغة الجيدة الواضحة لرؤية ومهمة المنظمة تنعكس علي تطوير سمعة المنظمة لدي </a:t>
            </a:r>
            <a:r>
              <a:rPr lang="ar-EG" sz="2000" b="1" dirty="0" smtClean="0">
                <a:latin typeface="Times New Roman" panose="02020603050405020304" pitchFamily="18" charset="0"/>
                <a:ea typeface="Times New Roman" panose="02020603050405020304" pitchFamily="18" charset="0"/>
                <a:cs typeface="Simplified Arabic" panose="02020603050405020304" pitchFamily="18" charset="-78"/>
              </a:rPr>
              <a:t>الجمهور </a:t>
            </a:r>
            <a:r>
              <a:rPr lang="ar-EG" sz="2000" b="1" dirty="0">
                <a:latin typeface="Times New Roman" panose="02020603050405020304" pitchFamily="18" charset="0"/>
                <a:ea typeface="Times New Roman" panose="02020603050405020304" pitchFamily="18" charset="0"/>
                <a:cs typeface="Simplified Arabic" panose="02020603050405020304" pitchFamily="18" charset="-78"/>
              </a:rPr>
              <a:t>.</a:t>
            </a:r>
            <a:r>
              <a:rPr lang="ar-EG" sz="2000" b="1" baseline="30000" dirty="0">
                <a:latin typeface="Times New Roman" panose="02020603050405020304" pitchFamily="18" charset="0"/>
                <a:ea typeface="Times New Roman" panose="02020603050405020304" pitchFamily="18" charset="0"/>
                <a:cs typeface="Simplified Arabic" panose="02020603050405020304" pitchFamily="18" charset="-78"/>
              </a:rPr>
              <a:t> </a:t>
            </a:r>
            <a:endParaRPr lang="en-US" sz="2000" b="1" dirty="0">
              <a:latin typeface="Times New Roman" panose="02020603050405020304" pitchFamily="18" charset="0"/>
              <a:ea typeface="Times New Roman" panose="02020603050405020304" pitchFamily="18" charset="0"/>
              <a:cs typeface="Simplified Arabic" panose="02020603050405020304" pitchFamily="18" charset="-78"/>
            </a:endParaRPr>
          </a:p>
          <a:p>
            <a:pPr indent="16510" algn="justLow" rtl="1"/>
            <a:r>
              <a:rPr lang="ar-EG" sz="2000" dirty="0">
                <a:latin typeface="Times New Roman" panose="02020603050405020304" pitchFamily="18" charset="0"/>
                <a:ea typeface="Times New Roman" panose="02020603050405020304" pitchFamily="18" charset="0"/>
                <a:cs typeface="Simplified Arabic" panose="02020603050405020304" pitchFamily="18" charset="-78"/>
              </a:rPr>
              <a:t> </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3952980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66845" y="2600158"/>
            <a:ext cx="10799379" cy="3054682"/>
          </a:xfrm>
          <a:prstGeom prst="rect">
            <a:avLst/>
          </a:prstGeom>
          <a:noFill/>
        </p:spPr>
        <p:txBody>
          <a:bodyPr wrap="square" rtlCol="0">
            <a:spAutoFit/>
          </a:bodyPr>
          <a:lstStyle/>
          <a:p>
            <a:pPr indent="457200" algn="justLow" rtl="1">
              <a:spcBef>
                <a:spcPts val="600"/>
              </a:spcBef>
            </a:pPr>
            <a:r>
              <a:rPr lang="ar-EG" sz="2000" b="1" i="1" dirty="0">
                <a:solidFill>
                  <a:srgbClr val="000000"/>
                </a:solidFill>
                <a:latin typeface="Arial" panose="020B0604020202020204" pitchFamily="34" charset="0"/>
                <a:ea typeface="Times New Roman" panose="02020603050405020304" pitchFamily="18" charset="0"/>
                <a:cs typeface="Arial" panose="020B0604020202020204" pitchFamily="34" charset="0"/>
              </a:rPr>
              <a:t>ومما تقدم نجد أن سمعة المنظمة كمفهوم ورغم تعدد وتنوع تعريفات الباحثين للسمعة إلا أن ثمة اتفاقاً علي أن سمعة المنظمة  قيمة أغلي من المال بالنسبة للمنظمة </a:t>
            </a:r>
            <a:r>
              <a:rPr lang="ar-EG" sz="2000" b="1" i="1" dirty="0">
                <a:latin typeface="Arial" panose="020B0604020202020204" pitchFamily="34" charset="0"/>
                <a:ea typeface="Times New Roman" panose="02020603050405020304" pitchFamily="18" charset="0"/>
                <a:cs typeface="Arial" panose="020B0604020202020204" pitchFamily="34" charset="0"/>
              </a:rPr>
              <a:t>لأن السمعة التي تبني في سنوات عديدة قد تتحطم وتدمر في ثوان، </a:t>
            </a:r>
            <a:r>
              <a:rPr lang="ar-EG" sz="2000" b="1" i="1" dirty="0">
                <a:solidFill>
                  <a:srgbClr val="000000"/>
                </a:solidFill>
                <a:latin typeface="Arial" panose="020B0604020202020204" pitchFamily="34" charset="0"/>
                <a:ea typeface="Times New Roman" panose="02020603050405020304" pitchFamily="18" charset="0"/>
                <a:cs typeface="Arial" panose="020B0604020202020204" pitchFamily="34" charset="0"/>
              </a:rPr>
              <a:t>وفي حال فقدت المنظمة رأس مالها فمن الممكن أن تعوضه سريعا بينما خسارة المنظمة لسمعتها يكلفها خسائر تتجاوز بكثير الخسائر المالية لذلك أجمع الباحثون علي القيمة الاستراتيجية لسمعة المنظمة، والتي تتشكل من خلال عدد من العوامل التي تتمثل في </a:t>
            </a:r>
            <a:r>
              <a:rPr lang="ar-SA" sz="2000" b="1" i="1" dirty="0">
                <a:solidFill>
                  <a:srgbClr val="000000"/>
                </a:solidFill>
                <a:latin typeface="Arial" panose="020B0604020202020204" pitchFamily="34" charset="0"/>
                <a:ea typeface="Times New Roman" panose="02020603050405020304" pitchFamily="18" charset="0"/>
                <a:cs typeface="Arial" panose="020B0604020202020204" pitchFamily="34" charset="0"/>
              </a:rPr>
              <a:t>الولاء العاطفي للمنظمة، المسؤولية الاجتماعية،البيئة الداخلية (الموظفين )،الأداء المالي للمنظمة،سمعة المنتجات والخدمات،ومكانة المنظمة (الرؤية والمهمة والقيادة).</a:t>
            </a:r>
            <a:endParaRPr lang="en-US" sz="2000" dirty="0">
              <a:latin typeface="Arial" panose="020B0604020202020204" pitchFamily="34" charset="0"/>
              <a:ea typeface="Times New Roman" panose="02020603050405020304" pitchFamily="18" charset="0"/>
              <a:cs typeface="Arial" panose="020B0604020202020204" pitchFamily="34" charset="0"/>
            </a:endParaRPr>
          </a:p>
          <a:p>
            <a:pPr indent="16510" algn="justLow" rtl="1"/>
            <a:r>
              <a:rPr lang="ar-EG" sz="2000" b="1" i="1" dirty="0">
                <a:solidFill>
                  <a:srgbClr val="000000"/>
                </a:solidFill>
                <a:latin typeface="Arial" panose="020B0604020202020204" pitchFamily="34" charset="0"/>
                <a:ea typeface="Times New Roman" panose="02020603050405020304" pitchFamily="18" charset="0"/>
                <a:cs typeface="Arial" panose="020B0604020202020204" pitchFamily="34" charset="0"/>
              </a:rPr>
              <a:t>ويعد أحد أكبر التحديات التي تواجهها المنظمات في العصر الحديث هو إيجاد  نوع من التوازن بين كافة العناصر السابقة التي تشكل سمعة المنظمة وذلك خلال عملية إدارة السمعة ، ولعل هذا ما يميز بين منظمة وأخري من حيث القدرة علي إيجاد آلية فعالة لإدارة سمعة المنظمة والحفاظ عليها مقابل أي خطر يهددها في ظل السوق </a:t>
            </a:r>
            <a:r>
              <a:rPr lang="ar-EG" sz="2000" b="1" i="1" dirty="0" smtClean="0">
                <a:solidFill>
                  <a:srgbClr val="000000"/>
                </a:solidFill>
                <a:latin typeface="Arial" panose="020B0604020202020204" pitchFamily="34" charset="0"/>
                <a:ea typeface="Times New Roman" panose="02020603050405020304" pitchFamily="18" charset="0"/>
                <a:cs typeface="Arial" panose="020B0604020202020204" pitchFamily="34" charset="0"/>
              </a:rPr>
              <a:t>العالمي..</a:t>
            </a:r>
            <a:endParaRPr lang="en-US" sz="2000" dirty="0">
              <a:latin typeface="Arial" panose="020B0604020202020204" pitchFamily="34" charset="0"/>
              <a:ea typeface="Times New Roman" panose="02020603050405020304" pitchFamily="18" charset="0"/>
              <a:cs typeface="Arial" panose="020B0604020202020204" pitchFamily="34" charset="0"/>
            </a:endParaRPr>
          </a:p>
          <a:p>
            <a:pPr indent="457200" algn="justLow" rtl="1">
              <a:lnSpc>
                <a:spcPts val="1200"/>
              </a:lnSpc>
            </a:pPr>
            <a:r>
              <a:rPr lang="ar-EG" sz="2000" b="1" dirty="0">
                <a:solidFill>
                  <a:srgbClr val="FF0000"/>
                </a:solidFill>
                <a:latin typeface="Times New Roman" panose="02020603050405020304" pitchFamily="18" charset="0"/>
                <a:ea typeface="Times New Roman" panose="02020603050405020304" pitchFamily="18" charset="0"/>
                <a:cs typeface="Simplified Arabic" panose="02020603050405020304" pitchFamily="18" charset="-78"/>
              </a:rPr>
              <a:t> </a:t>
            </a:r>
            <a:endParaRPr lang="en-US" sz="2000" dirty="0">
              <a:effectLst/>
              <a:latin typeface="Times New Roman" panose="02020603050405020304" pitchFamily="18" charset="0"/>
              <a:ea typeface="Times New Roman" panose="02020603050405020304" pitchFamily="18" charset="0"/>
              <a:cs typeface="Simplified Arabic" panose="02020603050405020304" pitchFamily="18" charset="-78"/>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7524101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Rectangle 3"/>
          <p:cNvSpPr/>
          <p:nvPr/>
        </p:nvSpPr>
        <p:spPr>
          <a:xfrm>
            <a:off x="-1294022" y="613666"/>
            <a:ext cx="6945085" cy="646331"/>
          </a:xfrm>
          <a:prstGeom prst="rect">
            <a:avLst/>
          </a:prstGeom>
        </p:spPr>
        <p:txBody>
          <a:bodyPr wrap="square">
            <a:spAutoFit/>
          </a:bodyPr>
          <a:lstStyle/>
          <a:p>
            <a:pPr marL="0" marR="0" lvl="0" indent="247650" algn="justLow" defTabSz="914400" rtl="1" eaLnBrk="1" fontAlgn="auto" latinLnBrk="0" hangingPunct="1">
              <a:lnSpc>
                <a:spcPct val="100000"/>
              </a:lnSpc>
              <a:spcBef>
                <a:spcPts val="600"/>
              </a:spcBef>
              <a:spcAft>
                <a:spcPts val="0"/>
              </a:spcAft>
              <a:buClrTx/>
              <a:buSzTx/>
              <a:buFontTx/>
              <a:buNone/>
              <a:tabLst/>
              <a:defRPr/>
            </a:pPr>
            <a:r>
              <a:rPr kumimoji="0" lang="ar-EG" sz="3600" b="1" i="1" u="sng" strike="noStrike" kern="1200" cap="none" spc="0" normalizeH="0" baseline="0" noProof="0" dirty="0" smtClean="0">
                <a:ln>
                  <a:noFill/>
                </a:ln>
                <a:solidFill>
                  <a:prstClr val="white"/>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نماذج سمعة الدول</a:t>
            </a:r>
            <a:endParaRPr kumimoji="0" lang="ar-EG" sz="3600" b="1" i="1" u="sng"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4"/>
          <a:stretch>
            <a:fillRect/>
          </a:stretch>
        </p:blipFill>
        <p:spPr>
          <a:xfrm>
            <a:off x="252247" y="1523999"/>
            <a:ext cx="11628578" cy="4750675"/>
          </a:xfrm>
          <a:prstGeom prst="rect">
            <a:avLst/>
          </a:prstGeom>
        </p:spPr>
      </p:pic>
    </p:spTree>
    <p:extLst>
      <p:ext uri="{BB962C8B-B14F-4D97-AF65-F5344CB8AC3E}">
        <p14:creationId xmlns:p14="http://schemas.microsoft.com/office/powerpoint/2010/main" val="16846026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96978" y="2076002"/>
            <a:ext cx="11339113" cy="4632037"/>
          </a:xfrm>
          <a:prstGeom prst="rect">
            <a:avLst/>
          </a:prstGeom>
          <a:noFill/>
        </p:spPr>
        <p:txBody>
          <a:bodyPr wrap="square" rtlCol="0">
            <a:spAutoFit/>
          </a:bodyPr>
          <a:lstStyle/>
          <a:p>
            <a:pPr lvl="0" indent="247650" algn="justLow" rtl="1">
              <a:spcBef>
                <a:spcPts val="600"/>
              </a:spcBef>
            </a:pPr>
            <a:r>
              <a:rPr lang="ar-EG" sz="28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ما نحمله من أفكار عن بلد معين غالباً ما يكون أقوى من الحقائق </a:t>
            </a:r>
            <a:r>
              <a:rPr lang="ar-EG" sz="28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المجردة،  </a:t>
            </a:r>
            <a:r>
              <a:rPr lang="ar-EG" sz="28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فالسمعة الطيبة لبلد ما يمكن أن تؤثر في كل شيء، من السياسة الخارجية لذلك البلد، إلى الاستثمار الأجنبي فيه، وكذلك في رغبة الناس في العيش أو العمل فيه.</a:t>
            </a:r>
          </a:p>
          <a:p>
            <a:pPr lvl="0" indent="247650" algn="justLow" rtl="1">
              <a:spcBef>
                <a:spcPts val="600"/>
              </a:spcBef>
            </a:pPr>
            <a:r>
              <a:rPr lang="ar-EG" sz="28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وقد </a:t>
            </a:r>
            <a:r>
              <a:rPr lang="ar-EG" sz="28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سعت إحدى الدراسات الحديثة التي أجراها "معهد السمعة" - وهو مؤسسة للاستشارات المتخصصة في قياس السمعة - إلى تحديد الفكرة السائدة عن أكثر البلدان التي تحظى بسمعة طيبة بين الناس</a:t>
            </a:r>
            <a:r>
              <a:rPr lang="ar-EG" sz="28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8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lvl="0" indent="247650" algn="justLow" rtl="1">
              <a:spcBef>
                <a:spcPts val="600"/>
              </a:spcBef>
            </a:pPr>
            <a:r>
              <a:rPr lang="ar-EG" sz="28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وسمعة الدول هامة للغاية وهو ما تسعى إليه الدول في الوقت الحاضر </a:t>
            </a:r>
            <a:r>
              <a:rPr lang="ar-EG" sz="28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كجزء </a:t>
            </a:r>
            <a:r>
              <a:rPr lang="ar-EG" sz="28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أصيل للترويج لنفسها سياحياً وإقتصادياً ومن هذا المنطلق تم وضع تصنيف يخضع لعدد من المعايير التي يتم وفقاً لها تصنيف الدول سنوياُ.</a:t>
            </a:r>
          </a:p>
          <a:p>
            <a:pPr lvl="0" indent="247650" algn="justLow" rtl="1">
              <a:spcBef>
                <a:spcPts val="600"/>
              </a:spcBef>
            </a:pPr>
            <a:endParaRPr lang="ar-EG" sz="28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Rectangle 3"/>
          <p:cNvSpPr/>
          <p:nvPr/>
        </p:nvSpPr>
        <p:spPr>
          <a:xfrm>
            <a:off x="-1294022" y="613666"/>
            <a:ext cx="6945085" cy="646331"/>
          </a:xfrm>
          <a:prstGeom prst="rect">
            <a:avLst/>
          </a:prstGeom>
        </p:spPr>
        <p:txBody>
          <a:bodyPr wrap="square">
            <a:spAutoFit/>
          </a:bodyPr>
          <a:lstStyle/>
          <a:p>
            <a:pPr marL="0" marR="0" lvl="0" indent="247650" algn="justLow" defTabSz="914400" rtl="1" eaLnBrk="1" fontAlgn="auto" latinLnBrk="0" hangingPunct="1">
              <a:lnSpc>
                <a:spcPct val="100000"/>
              </a:lnSpc>
              <a:spcBef>
                <a:spcPts val="600"/>
              </a:spcBef>
              <a:spcAft>
                <a:spcPts val="0"/>
              </a:spcAft>
              <a:buClrTx/>
              <a:buSzTx/>
              <a:buFontTx/>
              <a:buNone/>
              <a:tabLst/>
              <a:defRPr/>
            </a:pPr>
            <a:r>
              <a:rPr kumimoji="0" lang="ar-EG" sz="3600" b="1" i="1" u="sng" strike="noStrike" kern="1200" cap="none" spc="0" normalizeH="0" baseline="0" noProof="0" dirty="0" smtClean="0">
                <a:ln>
                  <a:noFill/>
                </a:ln>
                <a:solidFill>
                  <a:prstClr val="white"/>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نماذج سمعة الدول</a:t>
            </a:r>
            <a:endParaRPr kumimoji="0" lang="ar-EG" sz="3600" b="1" i="1" u="sng"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160920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96978" y="2083100"/>
            <a:ext cx="11339113" cy="4124206"/>
          </a:xfrm>
          <a:prstGeom prst="rect">
            <a:avLst/>
          </a:prstGeom>
          <a:noFill/>
        </p:spPr>
        <p:txBody>
          <a:bodyPr wrap="square" rtlCol="0">
            <a:spAutoFit/>
          </a:bodyPr>
          <a:lstStyle/>
          <a:p>
            <a:pPr marL="0" marR="0" lvl="0" indent="247650" algn="justLow" defTabSz="914400" rtl="1" eaLnBrk="1" fontAlgn="auto" latinLnBrk="0" hangingPunct="1">
              <a:lnSpc>
                <a:spcPct val="100000"/>
              </a:lnSpc>
              <a:spcBef>
                <a:spcPts val="600"/>
              </a:spcBef>
              <a:spcAft>
                <a:spcPts val="0"/>
              </a:spcAft>
              <a:buClrTx/>
              <a:buSzTx/>
              <a:buFontTx/>
              <a:buNone/>
              <a:tabLst/>
              <a:defRPr/>
            </a:pPr>
            <a:r>
              <a:rPr kumimoji="0" lang="ar-EG"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ومن هذه المعايير</a:t>
            </a:r>
            <a:r>
              <a:rPr kumimoji="0" lang="ar-EG" sz="2800" b="1" i="0" u="none" strike="noStrike" kern="1200" cap="none" spc="0" normalizeH="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 </a:t>
            </a:r>
            <a:r>
              <a:rPr kumimoji="0" lang="ar-EG"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ثراء الدول ونجاح سياساتها</a:t>
            </a:r>
            <a:r>
              <a:rPr kumimoji="0" lang="ar-EG" sz="2800" b="1" i="0" u="none" strike="noStrike" kern="1200" cap="none" spc="0" normalizeH="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في خلق فرص مميزه إلى جانب تاريخها العريق ،  الذي يشكل بيئتها وإحترام الدول الأخرى لها .</a:t>
            </a:r>
          </a:p>
          <a:p>
            <a:pPr marL="0" marR="0" lvl="0" indent="247650" algn="justLow" defTabSz="914400" rtl="1" eaLnBrk="1" fontAlgn="auto" latinLnBrk="0" hangingPunct="1">
              <a:lnSpc>
                <a:spcPct val="100000"/>
              </a:lnSpc>
              <a:spcBef>
                <a:spcPts val="600"/>
              </a:spcBef>
              <a:spcAft>
                <a:spcPts val="0"/>
              </a:spcAft>
              <a:buClrTx/>
              <a:buSzTx/>
              <a:buFontTx/>
              <a:buNone/>
              <a:tabLst/>
              <a:defRPr/>
            </a:pPr>
            <a:r>
              <a:rPr lang="ar-EG" sz="2800" b="1" baseline="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ومن هذه المعايير</a:t>
            </a:r>
            <a:r>
              <a:rPr lang="ar-EG" sz="28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ريادة الأعمال ، وجودة الحياة ، والأهداف الإجتماعية ، الحراك والتطور ، التأثير الثقافي ، الإنفتاح في مجال الأعمال ، المخاطرة، قوة وثقل الدولة وتراثها .</a:t>
            </a:r>
          </a:p>
          <a:p>
            <a:pPr lvl="0" indent="247650" algn="justLow" rtl="1">
              <a:spcBef>
                <a:spcPts val="600"/>
              </a:spcBef>
            </a:pPr>
            <a:r>
              <a:rPr lang="ar-EG" sz="28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تقدمت </a:t>
            </a:r>
            <a:r>
              <a:rPr lang="ar-EG" sz="28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الدول العربية على لائحة "السمعة الجيدة" عالمياً بين 50 دولة، حيث حصلت الإمارات على الترتيب رقم 28 عالمياً بنسبة 49.3%، تلتها في الترتيب عربياً مصر في المرتبة الـ 36 بنسبة 43.9%، ثم السعودية في المرتبة الـ 39 بنسبة 40.1%، متقدمين على دول مثل الصين وكولومبيا وروسيا ونيجيريا وباكستان، ثم حلت بعدهم العراق في المرتبة الـ46 عالمياً بين خمسين دولة بنسبة 21.2%.</a:t>
            </a:r>
            <a:endParaRPr lang="ar-EG" sz="28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Rectangle 3"/>
          <p:cNvSpPr/>
          <p:nvPr/>
        </p:nvSpPr>
        <p:spPr>
          <a:xfrm>
            <a:off x="-1294022" y="613666"/>
            <a:ext cx="6945085" cy="646331"/>
          </a:xfrm>
          <a:prstGeom prst="rect">
            <a:avLst/>
          </a:prstGeom>
        </p:spPr>
        <p:txBody>
          <a:bodyPr wrap="square">
            <a:spAutoFit/>
          </a:bodyPr>
          <a:lstStyle/>
          <a:p>
            <a:pPr marL="0" marR="0" lvl="0" indent="247650" algn="justLow" defTabSz="914400" rtl="1" eaLnBrk="1" fontAlgn="auto" latinLnBrk="0" hangingPunct="1">
              <a:lnSpc>
                <a:spcPct val="100000"/>
              </a:lnSpc>
              <a:spcBef>
                <a:spcPts val="600"/>
              </a:spcBef>
              <a:spcAft>
                <a:spcPts val="0"/>
              </a:spcAft>
              <a:buClrTx/>
              <a:buSzTx/>
              <a:buFontTx/>
              <a:buNone/>
              <a:tabLst/>
              <a:defRPr/>
            </a:pPr>
            <a:r>
              <a:rPr kumimoji="0" lang="ar-EG" sz="3600" b="1" i="1" u="sng" strike="noStrike" kern="1200" cap="none" spc="0" normalizeH="0" baseline="0" noProof="0" dirty="0" smtClean="0">
                <a:ln>
                  <a:noFill/>
                </a:ln>
                <a:solidFill>
                  <a:prstClr val="white"/>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نماذج سمعة الدول</a:t>
            </a:r>
            <a:endParaRPr kumimoji="0" lang="ar-EG" sz="3600" b="1" i="1" u="sng"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014121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19084"/>
            <a:ext cx="11107688" cy="45368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46336" y="1564243"/>
            <a:ext cx="10649575" cy="4001095"/>
          </a:xfrm>
          <a:prstGeom prst="rect">
            <a:avLst/>
          </a:prstGeom>
          <a:noFill/>
        </p:spPr>
        <p:txBody>
          <a:bodyPr wrap="square" rtlCol="0">
            <a:spAutoFit/>
          </a:bodyPr>
          <a:lstStyle/>
          <a:p>
            <a:pPr marL="0" marR="0" lvl="0" indent="245110" algn="just" defTabSz="914400" rtl="1" eaLnBrk="1" fontAlgn="auto" latinLnBrk="0" hangingPunct="1">
              <a:lnSpc>
                <a:spcPct val="100000"/>
              </a:lnSpc>
              <a:spcBef>
                <a:spcPts val="60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ويعتبر "باسو وزملاءه 2005" من أوائل الباحثين الذين اهتموا بقياس سمعة الدولة وحدد لها ستة أبعاد هي: </a:t>
            </a:r>
          </a:p>
          <a:p>
            <a:pPr marL="0" marR="0" lvl="0" indent="245110" algn="just" defTabSz="914400" rtl="1" eaLnBrk="1" fontAlgn="auto" latinLnBrk="0" hangingPunct="1">
              <a:lnSpc>
                <a:spcPct val="100000"/>
              </a:lnSpc>
              <a:spcBef>
                <a:spcPts val="600"/>
              </a:spcBef>
              <a:spcAft>
                <a:spcPts val="0"/>
              </a:spcAft>
              <a:buClrTx/>
              <a:buSzTx/>
              <a:buFontTx/>
              <a:buNone/>
              <a:tabLst>
                <a:tab pos="457200" algn="l"/>
              </a:tabLst>
              <a:defRPr/>
            </a:pP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	الجاذبية العاطفية (الإعجاب، الاحترام، والجدارة بالثقة</a:t>
            </a:r>
            <a:r>
              <a:rPr kumimoji="0" lang="ar-EG"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a:t>
            </a:r>
            <a:endPar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245110" algn="just" defTabSz="914400" rtl="1" eaLnBrk="1" fontAlgn="auto" latinLnBrk="0" hangingPunct="1">
              <a:lnSpc>
                <a:spcPct val="100000"/>
              </a:lnSpc>
              <a:spcBef>
                <a:spcPts val="600"/>
              </a:spcBef>
              <a:spcAft>
                <a:spcPts val="0"/>
              </a:spcAft>
              <a:buClrTx/>
              <a:buSzTx/>
              <a:buFontTx/>
              <a:buNone/>
              <a:tabLst>
                <a:tab pos="457200" algn="l"/>
              </a:tabLst>
              <a:defRPr/>
            </a:pP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	والجاذبية المادية (جاذبية المكان وبنيته التحتية</a:t>
            </a:r>
            <a:r>
              <a:rPr kumimoji="0" lang="ar-EG"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 </a:t>
            </a:r>
            <a:endPar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245110" algn="just" defTabSz="914400" rtl="1" eaLnBrk="1" fontAlgn="auto" latinLnBrk="0" hangingPunct="1">
              <a:lnSpc>
                <a:spcPct val="100000"/>
              </a:lnSpc>
              <a:spcBef>
                <a:spcPts val="600"/>
              </a:spcBef>
              <a:spcAft>
                <a:spcPts val="0"/>
              </a:spcAft>
              <a:buClrTx/>
              <a:buSzTx/>
              <a:buFontTx/>
              <a:buNone/>
              <a:tabLst>
                <a:tab pos="457200" algn="l"/>
              </a:tabLst>
              <a:defRPr/>
            </a:pP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	والجاذبية المالية (كبيئة مواتية للمستثمرين ومستوى النمو والضرائب والسلامة</a:t>
            </a:r>
            <a:r>
              <a:rPr kumimoji="0" lang="ar-EG"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 </a:t>
            </a:r>
            <a:endPar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245110" algn="just" defTabSz="914400" rtl="1" eaLnBrk="1" fontAlgn="auto" latinLnBrk="0" hangingPunct="1">
              <a:lnSpc>
                <a:spcPct val="100000"/>
              </a:lnSpc>
              <a:spcBef>
                <a:spcPts val="600"/>
              </a:spcBef>
              <a:spcAft>
                <a:spcPts val="0"/>
              </a:spcAft>
              <a:buClrTx/>
              <a:buSzTx/>
              <a:buFontTx/>
              <a:buNone/>
              <a:tabLst>
                <a:tab pos="457200" algn="l"/>
              </a:tabLst>
              <a:defRPr/>
            </a:pP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	وجاذبية القيادة (القيادة الكاريزمية والرؤية الواضحة</a:t>
            </a:r>
            <a:r>
              <a:rPr kumimoji="0" lang="ar-EG"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 </a:t>
            </a:r>
            <a:endPar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245110" algn="just" defTabSz="914400" rtl="1" eaLnBrk="1" fontAlgn="auto" latinLnBrk="0" hangingPunct="1">
              <a:lnSpc>
                <a:spcPct val="100000"/>
              </a:lnSpc>
              <a:spcBef>
                <a:spcPts val="600"/>
              </a:spcBef>
              <a:spcAft>
                <a:spcPts val="0"/>
              </a:spcAft>
              <a:buClrTx/>
              <a:buSzTx/>
              <a:buFontTx/>
              <a:buNone/>
              <a:tabLst>
                <a:tab pos="457200" algn="l"/>
              </a:tabLst>
              <a:defRPr/>
            </a:pP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	والجاذبية الثقافية (التنوع الاجتماعي الثقافي، والتاريخ، والترفيه</a:t>
            </a:r>
            <a:r>
              <a:rPr kumimoji="0" lang="ar-EG"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 </a:t>
            </a:r>
            <a:endPar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245110" algn="just" defTabSz="914400" rtl="1" eaLnBrk="1" fontAlgn="auto" latinLnBrk="0" hangingPunct="1">
              <a:lnSpc>
                <a:spcPct val="100000"/>
              </a:lnSpc>
              <a:spcBef>
                <a:spcPts val="600"/>
              </a:spcBef>
              <a:spcAft>
                <a:spcPts val="0"/>
              </a:spcAft>
              <a:buClrTx/>
              <a:buSzTx/>
              <a:buFontTx/>
              <a:buNone/>
              <a:tabLst>
                <a:tab pos="457200" algn="l"/>
              </a:tabLst>
              <a:defRPr/>
            </a:pP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	ثم الجاذبية الاجتماعية.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p:cNvPicPr>
            <a:picLocks noChangeAspect="1"/>
          </p:cNvPicPr>
          <p:nvPr/>
        </p:nvPicPr>
        <p:blipFill>
          <a:blip r:embed="rId3"/>
          <a:stretch>
            <a:fillRect/>
          </a:stretch>
        </p:blipFill>
        <p:spPr>
          <a:xfrm>
            <a:off x="240811" y="491254"/>
            <a:ext cx="9620322" cy="1072989"/>
          </a:xfrm>
          <a:prstGeom prst="rect">
            <a:avLst/>
          </a:prstGeom>
        </p:spPr>
      </p:pic>
    </p:spTree>
    <p:extLst>
      <p:ext uri="{BB962C8B-B14F-4D97-AF65-F5344CB8AC3E}">
        <p14:creationId xmlns:p14="http://schemas.microsoft.com/office/powerpoint/2010/main" val="13808872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48070" y="1922617"/>
            <a:ext cx="10151140" cy="4278094"/>
          </a:xfrm>
          <a:prstGeom prst="rect">
            <a:avLst/>
          </a:prstGeom>
          <a:noFill/>
        </p:spPr>
        <p:txBody>
          <a:bodyPr wrap="square" rtlCol="0">
            <a:spAutoFit/>
          </a:bodyPr>
          <a:lstStyle/>
          <a:p>
            <a:pPr indent="245110" algn="justLow" rtl="1">
              <a:spcBef>
                <a:spcPts val="600"/>
              </a:spcBef>
            </a:pPr>
            <a:r>
              <a:rPr lang="ar-EG" sz="2800" b="1" dirty="0" smtClean="0">
                <a:latin typeface="Times New Roman" panose="02020603050405020304" pitchFamily="18" charset="0"/>
                <a:ea typeface="Times New Roman" panose="02020603050405020304" pitchFamily="18" charset="0"/>
                <a:cs typeface="+mj-cs"/>
              </a:rPr>
              <a:t>وبالتوازي </a:t>
            </a:r>
            <a:r>
              <a:rPr lang="ar-EG" sz="2800" b="1" dirty="0">
                <a:latin typeface="Times New Roman" panose="02020603050405020304" pitchFamily="18" charset="0"/>
                <a:ea typeface="Times New Roman" panose="02020603050405020304" pitchFamily="18" charset="0"/>
                <a:cs typeface="+mj-cs"/>
              </a:rPr>
              <a:t>ناقش (أنهولت، 2007) أن سمعة الدولة تتكون نتيجة للوعي بأنشطة ممثليها سواء (الحكومات، المؤسسات العامة، المنظمات غير الحكومية وغيرها). وحدد </a:t>
            </a:r>
            <a:r>
              <a:rPr lang="ar-EG" sz="2800" b="1" dirty="0" smtClean="0">
                <a:latin typeface="Times New Roman" panose="02020603050405020304" pitchFamily="18" charset="0"/>
                <a:ea typeface="Times New Roman" panose="02020603050405020304" pitchFamily="18" charset="0"/>
                <a:cs typeface="+mj-cs"/>
              </a:rPr>
              <a:t>قنوات </a:t>
            </a:r>
            <a:r>
              <a:rPr lang="ar-EG" sz="2800" b="1" dirty="0">
                <a:latin typeface="Times New Roman" panose="02020603050405020304" pitchFamily="18" charset="0"/>
                <a:ea typeface="Times New Roman" panose="02020603050405020304" pitchFamily="18" charset="0"/>
                <a:cs typeface="+mj-cs"/>
              </a:rPr>
              <a:t>للاتصال تشكل أو تبني سمعة الدولة هي: </a:t>
            </a:r>
          </a:p>
          <a:p>
            <a:pPr indent="245110" algn="justLow" rtl="1">
              <a:spcBef>
                <a:spcPts val="600"/>
              </a:spcBef>
            </a:pPr>
            <a:r>
              <a:rPr lang="en-US" sz="2800" b="1" dirty="0" smtClean="0">
                <a:latin typeface="Times New Roman" panose="02020603050405020304" pitchFamily="18" charset="0"/>
                <a:ea typeface="Times New Roman" panose="02020603050405020304" pitchFamily="18" charset="0"/>
                <a:cs typeface="+mj-cs"/>
              </a:rPr>
              <a:t>- </a:t>
            </a:r>
            <a:r>
              <a:rPr lang="ar-EG" sz="2800" b="1" dirty="0" smtClean="0">
                <a:latin typeface="Times New Roman" panose="02020603050405020304" pitchFamily="18" charset="0"/>
                <a:ea typeface="Times New Roman" panose="02020603050405020304" pitchFamily="18" charset="0"/>
                <a:cs typeface="+mj-cs"/>
              </a:rPr>
              <a:t>تصدير </a:t>
            </a:r>
            <a:r>
              <a:rPr lang="ar-EG" sz="2800" b="1" dirty="0">
                <a:latin typeface="Times New Roman" panose="02020603050405020304" pitchFamily="18" charset="0"/>
                <a:ea typeface="Times New Roman" panose="02020603050405020304" pitchFamily="18" charset="0"/>
                <a:cs typeface="+mj-cs"/>
              </a:rPr>
              <a:t>منتجات وتقديمها على أنها علامة تجارية معروفة كواجهة للدولة على إنها (بلد المنشأ) لهذه المنتجات. </a:t>
            </a:r>
          </a:p>
          <a:p>
            <a:pPr indent="245110" algn="justLow" rtl="1">
              <a:spcBef>
                <a:spcPts val="600"/>
              </a:spcBef>
            </a:pPr>
            <a:r>
              <a:rPr lang="en-US" sz="2800" b="1" dirty="0" smtClean="0">
                <a:latin typeface="Times New Roman" panose="02020603050405020304" pitchFamily="18" charset="0"/>
                <a:ea typeface="Times New Roman" panose="02020603050405020304" pitchFamily="18" charset="0"/>
                <a:cs typeface="+mj-cs"/>
              </a:rPr>
              <a:t>-</a:t>
            </a:r>
            <a:r>
              <a:rPr lang="ar-EG" sz="2800" b="1" dirty="0" smtClean="0">
                <a:latin typeface="Times New Roman" panose="02020603050405020304" pitchFamily="18" charset="0"/>
                <a:ea typeface="Times New Roman" panose="02020603050405020304" pitchFamily="18" charset="0"/>
                <a:cs typeface="+mj-cs"/>
              </a:rPr>
              <a:t>والسياسة </a:t>
            </a:r>
            <a:r>
              <a:rPr lang="ar-EG" sz="2800" b="1" dirty="0">
                <a:latin typeface="Times New Roman" panose="02020603050405020304" pitchFamily="18" charset="0"/>
                <a:ea typeface="Times New Roman" panose="02020603050405020304" pitchFamily="18" charset="0"/>
                <a:cs typeface="+mj-cs"/>
              </a:rPr>
              <a:t>الداخلية والخارجية أو كافة القرارات السياسية والخطوات التي تؤثر على عملية تشكيل صورة البلد لدى مواطنيها وجمهورها الخارجي. </a:t>
            </a:r>
          </a:p>
          <a:p>
            <a:pPr indent="245110" algn="justLow" rtl="1">
              <a:spcBef>
                <a:spcPts val="600"/>
              </a:spcBef>
            </a:pPr>
            <a:endParaRPr lang="en-US" sz="2800" b="1" dirty="0">
              <a:latin typeface="Times New Roman" panose="02020603050405020304" pitchFamily="18" charset="0"/>
              <a:ea typeface="Times New Roman" panose="02020603050405020304" pitchFamily="18" charset="0"/>
              <a:cs typeface="+mj-cs"/>
            </a:endParaRPr>
          </a:p>
          <a:p>
            <a:pPr indent="245110" algn="justLow" rtl="1">
              <a:spcBef>
                <a:spcPts val="600"/>
              </a:spcBef>
            </a:pPr>
            <a:endParaRPr lang="en-US" sz="2800" b="1" dirty="0">
              <a:effectLst/>
              <a:latin typeface="Times New Roman" panose="02020603050405020304" pitchFamily="18" charset="0"/>
              <a:ea typeface="Times New Roman" panose="02020603050405020304" pitchFamily="18" charset="0"/>
              <a:cs typeface="+mj-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Rectangle 2"/>
          <p:cNvSpPr/>
          <p:nvPr/>
        </p:nvSpPr>
        <p:spPr>
          <a:xfrm>
            <a:off x="617280" y="803635"/>
            <a:ext cx="9499716" cy="646331"/>
          </a:xfrm>
          <a:prstGeom prst="rect">
            <a:avLst/>
          </a:prstGeom>
        </p:spPr>
        <p:txBody>
          <a:bodyPr wrap="none">
            <a:spAutoFit/>
          </a:bodyPr>
          <a:lstStyle/>
          <a:p>
            <a:pPr indent="245110" algn="justLow" rtl="1">
              <a:spcBef>
                <a:spcPts val="600"/>
              </a:spcBef>
            </a:pPr>
            <a:r>
              <a:rPr lang="ar-EG" sz="3600" b="1" dirty="0">
                <a:solidFill>
                  <a:schemeClr val="bg1"/>
                </a:solidFill>
                <a:latin typeface="Times New Roman" panose="02020603050405020304" pitchFamily="18" charset="0"/>
                <a:ea typeface="Times New Roman" panose="02020603050405020304" pitchFamily="18" charset="0"/>
                <a:cs typeface="+mj-cs"/>
              </a:rPr>
              <a:t>	نموذج سمعة الدولة </a:t>
            </a:r>
            <a:r>
              <a:rPr lang="en-US" sz="3600" b="1" dirty="0">
                <a:solidFill>
                  <a:schemeClr val="bg1"/>
                </a:solidFill>
                <a:latin typeface="Times New Roman" panose="02020603050405020304" pitchFamily="18" charset="0"/>
                <a:ea typeface="Times New Roman" panose="02020603050405020304" pitchFamily="18" charset="0"/>
                <a:cs typeface="+mj-cs"/>
              </a:rPr>
              <a:t>National Reputation Model</a:t>
            </a:r>
          </a:p>
        </p:txBody>
      </p:sp>
    </p:spTree>
    <p:extLst>
      <p:ext uri="{BB962C8B-B14F-4D97-AF65-F5344CB8AC3E}">
        <p14:creationId xmlns:p14="http://schemas.microsoft.com/office/powerpoint/2010/main" val="6261416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48070" y="1922617"/>
            <a:ext cx="10151140" cy="3693319"/>
          </a:xfrm>
          <a:prstGeom prst="rect">
            <a:avLst/>
          </a:prstGeom>
          <a:noFill/>
        </p:spPr>
        <p:txBody>
          <a:bodyPr wrap="square" rtlCol="0">
            <a:spAutoFit/>
          </a:bodyPr>
          <a:lstStyle/>
          <a:p>
            <a:pPr lvl="0" indent="245110" algn="justLow" rtl="1">
              <a:spcBef>
                <a:spcPts val="600"/>
              </a:spcBef>
            </a:pPr>
            <a:r>
              <a:rPr lang="en-US" sz="2800" b="1" dirty="0" smtClean="0">
                <a:solidFill>
                  <a:prstClr val="black"/>
                </a:solidFill>
                <a:latin typeface="Times New Roman" panose="02020603050405020304" pitchFamily="18" charset="0"/>
                <a:ea typeface="Times New Roman" panose="02020603050405020304" pitchFamily="18" charset="0"/>
              </a:rPr>
              <a:t>- </a:t>
            </a:r>
            <a:r>
              <a:rPr lang="ar-EG" sz="2800" b="1" dirty="0" smtClean="0">
                <a:solidFill>
                  <a:prstClr val="black"/>
                </a:solidFill>
                <a:latin typeface="Times New Roman" panose="02020603050405020304" pitchFamily="18" charset="0"/>
                <a:ea typeface="Times New Roman" panose="02020603050405020304" pitchFamily="18" charset="0"/>
              </a:rPr>
              <a:t>الاستثمار </a:t>
            </a:r>
            <a:r>
              <a:rPr lang="ar-EG" sz="2800" b="1" dirty="0">
                <a:solidFill>
                  <a:prstClr val="black"/>
                </a:solidFill>
                <a:latin typeface="Times New Roman" panose="02020603050405020304" pitchFamily="18" charset="0"/>
                <a:ea typeface="Times New Roman" panose="02020603050405020304" pitchFamily="18" charset="0"/>
              </a:rPr>
              <a:t>الأجنبي والهجرة أو طرق الحصول على الأجانب المستثمرين ورجال الأعمال والعمال المهرة والعلماء والطلاب وما إلى ذلك. </a:t>
            </a:r>
          </a:p>
          <a:p>
            <a:pPr lvl="0" indent="245110" algn="justLow" rtl="1">
              <a:spcBef>
                <a:spcPts val="600"/>
              </a:spcBef>
            </a:pPr>
            <a:r>
              <a:rPr lang="en-US" sz="2800" b="1" dirty="0">
                <a:solidFill>
                  <a:prstClr val="black"/>
                </a:solidFill>
                <a:latin typeface="Times New Roman" panose="02020603050405020304" pitchFamily="18" charset="0"/>
                <a:ea typeface="Times New Roman" panose="02020603050405020304" pitchFamily="18" charset="0"/>
              </a:rPr>
              <a:t> </a:t>
            </a:r>
            <a:r>
              <a:rPr lang="en-US" sz="2800" b="1" dirty="0" smtClean="0">
                <a:solidFill>
                  <a:prstClr val="black"/>
                </a:solidFill>
                <a:latin typeface="Times New Roman" panose="02020603050405020304" pitchFamily="18" charset="0"/>
                <a:ea typeface="Times New Roman" panose="02020603050405020304" pitchFamily="18" charset="0"/>
              </a:rPr>
              <a:t>-</a:t>
            </a:r>
            <a:r>
              <a:rPr lang="ar-EG" sz="2800" b="1" dirty="0" smtClean="0">
                <a:solidFill>
                  <a:prstClr val="black"/>
                </a:solidFill>
                <a:latin typeface="Times New Roman" panose="02020603050405020304" pitchFamily="18" charset="0"/>
                <a:ea typeface="Times New Roman" panose="02020603050405020304" pitchFamily="18" charset="0"/>
              </a:rPr>
              <a:t>الثقافة </a:t>
            </a:r>
            <a:r>
              <a:rPr lang="ar-EG" sz="2800" b="1" dirty="0">
                <a:solidFill>
                  <a:prstClr val="black"/>
                </a:solidFill>
                <a:latin typeface="Times New Roman" panose="02020603050405020304" pitchFamily="18" charset="0"/>
                <a:ea typeface="Times New Roman" panose="02020603050405020304" pitchFamily="18" charset="0"/>
              </a:rPr>
              <a:t>والتراث الوطني أو التبادل الثقافي مع الدول الأخرى وكذلك تصدير الثقافة الوطنية للدولة (أعمال الأدب، الأفلام، الموسيقى، الإنجازات الرياضية)</a:t>
            </a:r>
          </a:p>
          <a:p>
            <a:pPr lvl="0" indent="245110" algn="justLow" rtl="1">
              <a:spcBef>
                <a:spcPts val="600"/>
              </a:spcBef>
            </a:pPr>
            <a:r>
              <a:rPr lang="en-US" sz="2800" b="1" dirty="0" smtClean="0">
                <a:solidFill>
                  <a:prstClr val="black"/>
                </a:solidFill>
                <a:latin typeface="Times New Roman" panose="02020603050405020304" pitchFamily="18" charset="0"/>
                <a:ea typeface="Times New Roman" panose="02020603050405020304" pitchFamily="18" charset="0"/>
              </a:rPr>
              <a:t>- </a:t>
            </a:r>
            <a:r>
              <a:rPr lang="ar-EG" sz="2800" b="1" dirty="0" smtClean="0">
                <a:solidFill>
                  <a:prstClr val="black"/>
                </a:solidFill>
                <a:latin typeface="Times New Roman" panose="02020603050405020304" pitchFamily="18" charset="0"/>
                <a:ea typeface="Times New Roman" panose="02020603050405020304" pitchFamily="18" charset="0"/>
              </a:rPr>
              <a:t>الأفراد </a:t>
            </a:r>
            <a:r>
              <a:rPr lang="ar-EG" sz="2800" b="1" dirty="0">
                <a:solidFill>
                  <a:prstClr val="black"/>
                </a:solidFill>
                <a:latin typeface="Times New Roman" panose="02020603050405020304" pitchFamily="18" charset="0"/>
                <a:ea typeface="Times New Roman" panose="02020603050405020304" pitchFamily="18" charset="0"/>
              </a:rPr>
              <a:t>وصفاتهم ومدى تمثيل شعبها في عالم العلم والسياسة والرياضة والإعلام. وكذلك سلوك ومواقف السكان العاديين تجاه الأجانب، والسياحة أو الأنشطة الترويجية للمنظمات السياحية، والوكالات والمؤسسات، فضلا عن الخبرات الخاصة للأجانب الذين زاروا الدولة. </a:t>
            </a:r>
            <a:endParaRPr lang="en-US" sz="2800" b="1" dirty="0">
              <a:solidFill>
                <a:prstClr val="black"/>
              </a:solidFill>
              <a:latin typeface="Times New Roman" panose="02020603050405020304" pitchFamily="18" charset="0"/>
              <a:ea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Rectangle 2"/>
          <p:cNvSpPr/>
          <p:nvPr/>
        </p:nvSpPr>
        <p:spPr>
          <a:xfrm>
            <a:off x="617280" y="803635"/>
            <a:ext cx="9499716" cy="646331"/>
          </a:xfrm>
          <a:prstGeom prst="rect">
            <a:avLst/>
          </a:prstGeom>
        </p:spPr>
        <p:txBody>
          <a:bodyPr wrap="none">
            <a:spAutoFit/>
          </a:bodyPr>
          <a:lstStyle/>
          <a:p>
            <a:pPr marL="0" marR="0" lvl="0" indent="245110" algn="justLow" defTabSz="914400" rtl="1" eaLnBrk="1" fontAlgn="auto" latinLnBrk="0" hangingPunct="1">
              <a:lnSpc>
                <a:spcPct val="100000"/>
              </a:lnSpc>
              <a:spcBef>
                <a:spcPts val="600"/>
              </a:spcBef>
              <a:spcAft>
                <a:spcPts val="0"/>
              </a:spcAft>
              <a:buClrTx/>
              <a:buSzTx/>
              <a:buFontTx/>
              <a:buNone/>
              <a:tabLst/>
              <a:defRPr/>
            </a:pPr>
            <a:r>
              <a:rPr kumimoji="0" lang="ar-EG" sz="36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نموذج سمعة الدولة </a:t>
            </a:r>
            <a:r>
              <a:rPr kumimoji="0" lang="en-US" sz="36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rPr>
              <a:t>National Reputation Model</a:t>
            </a:r>
          </a:p>
        </p:txBody>
      </p:sp>
    </p:spTree>
    <p:extLst>
      <p:ext uri="{BB962C8B-B14F-4D97-AF65-F5344CB8AC3E}">
        <p14:creationId xmlns:p14="http://schemas.microsoft.com/office/powerpoint/2010/main" val="39492553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Low" rtl="1">
              <a:spcBef>
                <a:spcPts val="600"/>
              </a:spcBef>
              <a:spcAft>
                <a:spcPts val="0"/>
              </a:spcAft>
              <a:buFont typeface="Times New Roman" panose="02020603050405020304" pitchFamily="18" charset="0"/>
              <a:buChar char="-"/>
              <a:tabLst>
                <a:tab pos="228600" algn="l"/>
              </a:tabLst>
            </a:pPr>
            <a:r>
              <a:rPr lang="ar-EG" b="1">
                <a:latin typeface="Times New Roman" panose="02020603050405020304" pitchFamily="18" charset="0"/>
                <a:ea typeface="Times New Roman" panose="02020603050405020304" pitchFamily="18" charset="0"/>
                <a:cs typeface="Simplified Arabic" panose="02020603050405020304" pitchFamily="18" charset="-78"/>
              </a:rPr>
              <a:t>المرحلة الثانية: بناء الانطباع</a:t>
            </a:r>
            <a:endParaRPr lang="en-US" sz="1400">
              <a:latin typeface="Times New Roman" panose="02020603050405020304" pitchFamily="18" charset="0"/>
              <a:ea typeface="Times New Roman" panose="02020603050405020304" pitchFamily="18" charset="0"/>
              <a:cs typeface="Simplified Arabic" panose="02020603050405020304" pitchFamily="18" charset="-78"/>
            </a:endParaRPr>
          </a:p>
          <a:p>
            <a:pPr indent="245110" algn="justLow" rtl="1">
              <a:spcBef>
                <a:spcPts val="600"/>
              </a:spcBef>
            </a:pPr>
            <a:r>
              <a:rPr lang="ar-EG">
                <a:latin typeface="Times New Roman" panose="02020603050405020304" pitchFamily="18" charset="0"/>
                <a:ea typeface="Times New Roman" panose="02020603050405020304" pitchFamily="18" charset="0"/>
                <a:cs typeface="Simplified Arabic" panose="02020603050405020304" pitchFamily="18" charset="-78"/>
              </a:rPr>
              <a:t>وتنطوي على حاجة متزايدة لتقليل التنافر فيقوم مقدمو الخدمة بتعديل وزيادة الميزات وفقاً لاحتياجات المشاركين، وهنا يميل عدد المشاركين إلى الزيادة بسرعة أكبر مما كان عليه في المرحلة السابقة، وكذلك  ينمو معدل المشاهدين، ويحاول مقدمو الخدمة مساعدة المستخدمين في التعبير عن أنفسهم بطريقة ملائمة، وتعزيز مناقشة الموضوعات حول المنتجات من أجل المزيد من الحوار، أو حتى لإنشاء جمهور زائف ينشر آراء مؤيدة أو معارضة. </a:t>
            </a:r>
            <a:endParaRPr lang="en-US" sz="1400">
              <a:latin typeface="Times New Roman" panose="02020603050405020304" pitchFamily="18" charset="0"/>
              <a:ea typeface="Times New Roman" panose="02020603050405020304" pitchFamily="18" charset="0"/>
            </a:endParaRPr>
          </a:p>
          <a:p>
            <a:pPr indent="245110" algn="justLow" rtl="1">
              <a:spcBef>
                <a:spcPts val="600"/>
              </a:spcBef>
            </a:pPr>
            <a:r>
              <a:rPr lang="ar-EG">
                <a:latin typeface="Times New Roman" panose="02020603050405020304" pitchFamily="18" charset="0"/>
                <a:ea typeface="Times New Roman" panose="02020603050405020304" pitchFamily="18" charset="0"/>
                <a:cs typeface="Simplified Arabic" panose="02020603050405020304" pitchFamily="18" charset="-78"/>
              </a:rPr>
              <a:t>في هذه المرحلة أدوار الفاعلين والجمهور تكون قابلة للتبادل، فالتغذية الراجعة قد تكون بمزيد من التعليقات ليس فقط عن المنتج ولكن في المجال الخاص به، أي ليس فقط بناء انطباع معين عن تناول الطعام ولكن يمكن إضافة بناء انطباع عن المطعم بنشر تعليقات مؤيدة ومناقشة موضوعات متعلقة بالبيئة والطهاة وجودة الطعام والمأكولات، وهنا يتم توسيع الصدى بوجه عام عن المنظمة.</a:t>
            </a:r>
            <a:endParaRPr lang="en-US" sz="1400">
              <a:effectLst/>
              <a:latin typeface="Times New Roman" panose="02020603050405020304" pitchFamily="18" charset="0"/>
              <a:ea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69731" y="2396835"/>
            <a:ext cx="10452538" cy="3262432"/>
          </a:xfrm>
          <a:prstGeom prst="rect">
            <a:avLst/>
          </a:prstGeom>
          <a:noFill/>
        </p:spPr>
        <p:txBody>
          <a:bodyPr wrap="square" rtlCol="0">
            <a:spAutoFit/>
          </a:bodyPr>
          <a:lstStyle/>
          <a:p>
            <a:pPr marL="342900" indent="-342900" algn="justLow" rtl="1">
              <a:spcBef>
                <a:spcPts val="600"/>
              </a:spcBef>
              <a:buFont typeface="Times New Roman" panose="02020603050405020304" pitchFamily="18" charset="0"/>
              <a:buChar char="-"/>
              <a:tabLst>
                <a:tab pos="228600" algn="l"/>
              </a:tabLst>
            </a:pPr>
            <a:r>
              <a:rPr lang="ar-EG" sz="2400" dirty="0" smtClean="0">
                <a:latin typeface="Times New Roman" panose="02020603050405020304" pitchFamily="18" charset="0"/>
                <a:ea typeface="Times New Roman" panose="02020603050405020304" pitchFamily="18" charset="0"/>
                <a:cs typeface="+mj-cs"/>
              </a:rPr>
              <a:t>ومن </a:t>
            </a:r>
            <a:r>
              <a:rPr lang="ar-EG" sz="2400" dirty="0">
                <a:latin typeface="Times New Roman" panose="02020603050405020304" pitchFamily="18" charset="0"/>
                <a:ea typeface="Times New Roman" panose="02020603050405020304" pitchFamily="18" charset="0"/>
                <a:cs typeface="+mj-cs"/>
              </a:rPr>
              <a:t>أشمل النماذج المقدمة لقياس السمعة نموذج (كيامبي وزملاءه، 2018) حيث قاموا بتطوير مقياس تم بناءه على ما توصلت إليه كافة الدراسات المرتبطة بسمعة الدولة. وتم اختباره على مقياس متدرج لليكرت (موافق بشدة ومعارض بشدة). وشمل النموذج عشرة عناصر هي: </a:t>
            </a:r>
          </a:p>
          <a:p>
            <a:pPr marL="342900" indent="-342900" algn="justLow" rtl="1">
              <a:spcBef>
                <a:spcPts val="600"/>
              </a:spcBef>
              <a:buFont typeface="Times New Roman" panose="02020603050405020304" pitchFamily="18" charset="0"/>
              <a:buChar char="-"/>
              <a:tabLst>
                <a:tab pos="228600" algn="l"/>
              </a:tabLst>
            </a:pPr>
            <a:r>
              <a:rPr lang="ar-EG" sz="2400" dirty="0" smtClean="0">
                <a:latin typeface="Times New Roman" panose="02020603050405020304" pitchFamily="18" charset="0"/>
                <a:ea typeface="Times New Roman" panose="02020603050405020304" pitchFamily="18" charset="0"/>
                <a:cs typeface="+mj-cs"/>
              </a:rPr>
              <a:t>.</a:t>
            </a:r>
            <a:r>
              <a:rPr lang="ar-EG" sz="2400" b="1" i="1" u="sng" dirty="0" smtClean="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mj-cs"/>
              </a:rPr>
              <a:t>الجاذبية </a:t>
            </a:r>
            <a:r>
              <a:rPr lang="ar-EG" sz="2400" b="1" i="1" u="sng"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mj-cs"/>
              </a:rPr>
              <a:t>الأمنية: </a:t>
            </a:r>
            <a:r>
              <a:rPr lang="en-US" sz="2400" b="1" i="1" u="sng"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mj-cs"/>
              </a:rPr>
              <a:t>Security appeal </a:t>
            </a:r>
            <a:r>
              <a:rPr lang="ar-EG" sz="2400" dirty="0">
                <a:latin typeface="Times New Roman" panose="02020603050405020304" pitchFamily="18" charset="0"/>
                <a:ea typeface="Times New Roman" panose="02020603050405020304" pitchFamily="18" charset="0"/>
                <a:cs typeface="+mj-cs"/>
              </a:rPr>
              <a:t>وتشير للتصورات عن دولة ما بأنها قادرة على توفير الأمن لشعبها وزوارها. ويمكن قياس هذا البعد بمحتوى مماثل للعبارات التالية: أن هذه الدولة مكان آمن، وقادرة على حماية شعبها؛ أو قادرة على حماية الزوار؛ والأجهزة الأمنية بها قادرة على ردع التهديدات الأمنية الداخلية والخارجية. </a:t>
            </a:r>
          </a:p>
          <a:p>
            <a:pPr marL="342900" marR="0" lvl="0" indent="-342900" algn="r" rtl="1">
              <a:spcBef>
                <a:spcPts val="600"/>
              </a:spcBef>
              <a:spcAft>
                <a:spcPts val="0"/>
              </a:spcAft>
              <a:buFont typeface="Times New Roman" panose="02020603050405020304" pitchFamily="18" charset="0"/>
              <a:buChar char="-"/>
              <a:tabLst>
                <a:tab pos="228600" algn="l"/>
              </a:tabLst>
            </a:pPr>
            <a:endParaRPr lang="en-US" sz="2800" dirty="0">
              <a:effectLst/>
              <a:latin typeface="Times New Roman" panose="02020603050405020304" pitchFamily="18" charset="0"/>
              <a:ea typeface="Times New Roman" panose="02020603050405020304" pitchFamily="18" charset="0"/>
              <a:cs typeface="+mj-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Rectangle 2"/>
          <p:cNvSpPr/>
          <p:nvPr/>
        </p:nvSpPr>
        <p:spPr>
          <a:xfrm>
            <a:off x="528917" y="947222"/>
            <a:ext cx="10086416" cy="646331"/>
          </a:xfrm>
          <a:prstGeom prst="rect">
            <a:avLst/>
          </a:prstGeom>
        </p:spPr>
        <p:txBody>
          <a:bodyPr wrap="none">
            <a:spAutoFit/>
          </a:bodyPr>
          <a:lstStyle/>
          <a:p>
            <a:pPr algn="justLow" rtl="1">
              <a:spcBef>
                <a:spcPts val="600"/>
              </a:spcBef>
              <a:tabLst>
                <a:tab pos="228600" algn="l"/>
              </a:tabLst>
            </a:pPr>
            <a:r>
              <a:rPr lang="ar-EG" sz="3600" b="1" dirty="0">
                <a:solidFill>
                  <a:schemeClr val="bg1"/>
                </a:solidFill>
                <a:latin typeface="Times New Roman" panose="02020603050405020304" pitchFamily="18" charset="0"/>
                <a:ea typeface="Times New Roman" panose="02020603050405020304" pitchFamily="18" charset="0"/>
                <a:cs typeface="+mj-cs"/>
              </a:rPr>
              <a:t>نموذج سمعة الدولة (كيامبي) </a:t>
            </a:r>
            <a:r>
              <a:rPr lang="en-US" sz="3600" b="1" dirty="0">
                <a:solidFill>
                  <a:schemeClr val="bg1"/>
                </a:solidFill>
                <a:latin typeface="Times New Roman" panose="02020603050405020304" pitchFamily="18" charset="0"/>
                <a:ea typeface="Times New Roman" panose="02020603050405020304" pitchFamily="18" charset="0"/>
                <a:cs typeface="+mj-cs"/>
              </a:rPr>
              <a:t>Nation Reputation Model </a:t>
            </a:r>
          </a:p>
        </p:txBody>
      </p:sp>
    </p:spTree>
    <p:extLst>
      <p:ext uri="{BB962C8B-B14F-4D97-AF65-F5344CB8AC3E}">
        <p14:creationId xmlns:p14="http://schemas.microsoft.com/office/powerpoint/2010/main" val="9409866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02100" y="2555359"/>
            <a:ext cx="10443079" cy="2246769"/>
          </a:xfrm>
          <a:prstGeom prst="rect">
            <a:avLst/>
          </a:prstGeom>
          <a:noFill/>
        </p:spPr>
        <p:txBody>
          <a:bodyPr wrap="square" rtlCol="0">
            <a:spAutoFit/>
          </a:bodyPr>
          <a:lstStyle/>
          <a:p>
            <a:pPr marR="0" lvl="0" algn="justLow" rtl="1">
              <a:spcBef>
                <a:spcPts val="600"/>
              </a:spcBef>
              <a:spcAft>
                <a:spcPts val="0"/>
              </a:spcAft>
              <a:tabLst>
                <a:tab pos="63500" algn="l"/>
              </a:tabLst>
            </a:pPr>
            <a:r>
              <a:rPr lang="ar-EG" sz="2800" b="1" i="1" u="sng" dirty="0" smtClean="0">
                <a:solidFill>
                  <a:prstClr val="black"/>
                </a:solidFill>
                <a:cs typeface="+mj-cs"/>
              </a:rPr>
              <a:t>2- جاذبية </a:t>
            </a:r>
            <a:r>
              <a:rPr lang="ar-EG" sz="2800" b="1" i="1" u="sng" dirty="0">
                <a:solidFill>
                  <a:prstClr val="black"/>
                </a:solidFill>
                <a:cs typeface="+mj-cs"/>
              </a:rPr>
              <a:t>الشعب: </a:t>
            </a:r>
            <a:r>
              <a:rPr lang="en-US" sz="2800" b="1" i="1" u="sng" dirty="0">
                <a:solidFill>
                  <a:prstClr val="black"/>
                </a:solidFill>
                <a:cs typeface="+mj-cs"/>
              </a:rPr>
              <a:t>People appeal </a:t>
            </a:r>
            <a:r>
              <a:rPr lang="ar-EG" sz="2800" b="1" dirty="0">
                <a:solidFill>
                  <a:prstClr val="black"/>
                </a:solidFill>
                <a:cs typeface="+mj-cs"/>
              </a:rPr>
              <a:t>ويشير هذا المفهوم أن شعب هذه الدولة مسالمين وقادرين على العيش في سلام، مع بعضهم البعض ومع الأجانب، ويمكن قياس هذا البعد بمحتوى مماثل للعبارات التالية: "أهل البلد قادرون على أن يعيشون بسلام فيما بينهم. "أهل هذه الدولة مرحبينخ" "أهل هذه الدولة متسامحين مع الآخر" "أهل هذه الدولة يحترمون سيادة القانون".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871641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1720510"/>
            <a:ext cx="10812719" cy="4632037"/>
          </a:xfrm>
          <a:prstGeom prst="rect">
            <a:avLst/>
          </a:prstGeom>
          <a:solidFill>
            <a:schemeClr val="bg1"/>
          </a:solidFill>
        </p:spPr>
        <p:txBody>
          <a:bodyPr wrap="square" rtlCol="0">
            <a:spAutoFit/>
          </a:bodyPr>
          <a:lstStyle/>
          <a:p>
            <a:pPr indent="173038" algn="justLow" rtl="1">
              <a:spcBef>
                <a:spcPts val="600"/>
              </a:spcBef>
            </a:pPr>
            <a:r>
              <a:rPr lang="ar-EG" sz="2400" b="1" i="1" u="sng" dirty="0" smtClean="0">
                <a:latin typeface="Times New Roman" panose="02020603050405020304" pitchFamily="18" charset="0"/>
                <a:ea typeface="Times New Roman" panose="02020603050405020304" pitchFamily="18" charset="0"/>
                <a:cs typeface="+mj-cs"/>
              </a:rPr>
              <a:t>الجاذبية </a:t>
            </a:r>
            <a:r>
              <a:rPr lang="ar-EG" sz="2400" b="1" i="1" u="sng" dirty="0">
                <a:latin typeface="Times New Roman" panose="02020603050405020304" pitchFamily="18" charset="0"/>
                <a:ea typeface="Times New Roman" panose="02020603050405020304" pitchFamily="18" charset="0"/>
                <a:cs typeface="+mj-cs"/>
              </a:rPr>
              <a:t>الرياضية: </a:t>
            </a:r>
            <a:r>
              <a:rPr lang="en-US" sz="2400" b="1" i="1" u="sng" dirty="0">
                <a:latin typeface="Times New Roman" panose="02020603050405020304" pitchFamily="18" charset="0"/>
                <a:ea typeface="Times New Roman" panose="02020603050405020304" pitchFamily="18" charset="0"/>
                <a:cs typeface="+mj-cs"/>
              </a:rPr>
              <a:t>Sports appeal </a:t>
            </a:r>
            <a:r>
              <a:rPr lang="ar-EG" sz="2400" dirty="0">
                <a:latin typeface="Times New Roman" panose="02020603050405020304" pitchFamily="18" charset="0"/>
                <a:ea typeface="Times New Roman" panose="02020603050405020304" pitchFamily="18" charset="0"/>
                <a:cs typeface="+mj-cs"/>
              </a:rPr>
              <a:t>ويشير هذا البعد إلى القدرة التنافسية للبلد في الساحة الرياضية الدولية. ويمكن قياس هذا البعد بمحتوى مماثل للعبارات التالية: "هذا البلد لديه ثقافة رياضية"؛ "الرياضيون في هذا البلد مثيرين للإعجاب"، "الإعجاب بوجود تنافس بين الرياضيين في هذا البلد". </a:t>
            </a:r>
          </a:p>
          <a:p>
            <a:pPr indent="63500" algn="justLow" rtl="1">
              <a:spcBef>
                <a:spcPts val="600"/>
              </a:spcBef>
            </a:pPr>
            <a:r>
              <a:rPr lang="ar-EG" sz="2400" b="1" i="1" u="sng" dirty="0" smtClean="0">
                <a:latin typeface="Times New Roman" panose="02020603050405020304" pitchFamily="18" charset="0"/>
                <a:ea typeface="Times New Roman" panose="02020603050405020304" pitchFamily="18" charset="0"/>
                <a:cs typeface="+mj-cs"/>
              </a:rPr>
              <a:t>الجاذبية </a:t>
            </a:r>
            <a:r>
              <a:rPr lang="ar-EG" sz="2400" b="1" i="1" u="sng" dirty="0">
                <a:latin typeface="Times New Roman" panose="02020603050405020304" pitchFamily="18" charset="0"/>
                <a:ea typeface="Times New Roman" panose="02020603050405020304" pitchFamily="18" charset="0"/>
                <a:cs typeface="+mj-cs"/>
              </a:rPr>
              <a:t>العاطفية: </a:t>
            </a:r>
            <a:r>
              <a:rPr lang="en-US" sz="2400" b="1" i="1" u="sng" dirty="0">
                <a:latin typeface="Times New Roman" panose="02020603050405020304" pitchFamily="18" charset="0"/>
                <a:ea typeface="Times New Roman" panose="02020603050405020304" pitchFamily="18" charset="0"/>
                <a:cs typeface="+mj-cs"/>
              </a:rPr>
              <a:t>Emotional appeal </a:t>
            </a:r>
            <a:r>
              <a:rPr lang="ar-EG" sz="2400" dirty="0">
                <a:latin typeface="Times New Roman" panose="02020603050405020304" pitchFamily="18" charset="0"/>
                <a:ea typeface="Times New Roman" panose="02020603050405020304" pitchFamily="18" charset="0"/>
                <a:cs typeface="+mj-cs"/>
              </a:rPr>
              <a:t>يشير هذا البعد إلى مدى محبة واحترام الآخرون بهذه الدولة. ويمكن قياس هذا البعد بمحتوى مماثل للعبارات التالية: "احترام هذه البلد"؛ "محبة هذا البلد"؛ "الثقة في هذا البلد"؛ "الإعجاب بهذا البلد". </a:t>
            </a:r>
          </a:p>
          <a:p>
            <a:pPr indent="236538" algn="justLow" rtl="1">
              <a:spcBef>
                <a:spcPts val="600"/>
              </a:spcBef>
            </a:pPr>
            <a:r>
              <a:rPr lang="ar-EG" sz="2400" b="1" i="1" u="sng" dirty="0" smtClean="0">
                <a:latin typeface="Times New Roman" panose="02020603050405020304" pitchFamily="18" charset="0"/>
                <a:ea typeface="Times New Roman" panose="02020603050405020304" pitchFamily="18" charset="0"/>
                <a:cs typeface="+mj-cs"/>
              </a:rPr>
              <a:t>الجاذبية </a:t>
            </a:r>
            <a:r>
              <a:rPr lang="ar-EG" sz="2400" b="1" i="1" u="sng" dirty="0">
                <a:latin typeface="Times New Roman" panose="02020603050405020304" pitchFamily="18" charset="0"/>
                <a:ea typeface="Times New Roman" panose="02020603050405020304" pitchFamily="18" charset="0"/>
                <a:cs typeface="+mj-cs"/>
              </a:rPr>
              <a:t>المادية: </a:t>
            </a:r>
            <a:r>
              <a:rPr lang="en-US" sz="2400" b="1" i="1" u="sng" dirty="0">
                <a:latin typeface="Times New Roman" panose="02020603050405020304" pitchFamily="18" charset="0"/>
                <a:ea typeface="Times New Roman" panose="02020603050405020304" pitchFamily="18" charset="0"/>
                <a:cs typeface="+mj-cs"/>
              </a:rPr>
              <a:t>Physical appeal </a:t>
            </a:r>
            <a:r>
              <a:rPr lang="ar-EG" sz="2400" dirty="0">
                <a:latin typeface="Times New Roman" panose="02020603050405020304" pitchFamily="18" charset="0"/>
                <a:ea typeface="Times New Roman" panose="02020603050405020304" pitchFamily="18" charset="0"/>
                <a:cs typeface="+mj-cs"/>
              </a:rPr>
              <a:t>يشير هذا البعد إلى التصورات عن البنية التحتية بما في ذلك الرعاية الصحية والسكن والطرق والاتصالات، والخدمات. ويمكن قياس هذا البعد بمحتوى مماثل للعبارات التالية: "هذا البلد لديه سكان متعلمون بشكل جيد"؛ "هذه الدولة لديها بنية تحتية جيدة للطرق، الإسكان، الخدمات، الصحة والرعاية </a:t>
            </a:r>
            <a:r>
              <a:rPr lang="ar-EG" sz="2400" dirty="0" smtClean="0">
                <a:latin typeface="Times New Roman" panose="02020603050405020304" pitchFamily="18" charset="0"/>
                <a:ea typeface="Times New Roman" panose="02020603050405020304" pitchFamily="18" charset="0"/>
                <a:cs typeface="+mj-cs"/>
              </a:rPr>
              <a:t>والاتصالات“.</a:t>
            </a:r>
            <a:endParaRPr lang="ar-EG" sz="2400" dirty="0">
              <a:latin typeface="Times New Roman" panose="02020603050405020304" pitchFamily="18" charset="0"/>
              <a:ea typeface="Times New Roman" panose="02020603050405020304" pitchFamily="18" charset="0"/>
              <a:cs typeface="+mj-cs"/>
            </a:endParaRPr>
          </a:p>
          <a:p>
            <a:pPr indent="459740" algn="justLow" rtl="1">
              <a:spcBef>
                <a:spcPts val="600"/>
              </a:spcBef>
            </a:pPr>
            <a:endParaRPr lang="ar-EG" sz="3200" dirty="0" smtClean="0">
              <a:latin typeface="Times New Roman" panose="02020603050405020304" pitchFamily="18" charset="0"/>
              <a:ea typeface="Times New Roman" panose="02020603050405020304" pitchFamily="18" charset="0"/>
              <a:cs typeface="+mj-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2370225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39" y="167450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91205" y="2236185"/>
            <a:ext cx="10209587" cy="3570208"/>
          </a:xfrm>
          <a:prstGeom prst="rect">
            <a:avLst/>
          </a:prstGeom>
          <a:solidFill>
            <a:schemeClr val="bg1"/>
          </a:solidFill>
        </p:spPr>
        <p:txBody>
          <a:bodyPr wrap="square" rtlCol="0">
            <a:spAutoFit/>
          </a:bodyPr>
          <a:lstStyle/>
          <a:p>
            <a:pPr lvl="0" indent="459740" algn="justLow" rtl="1">
              <a:spcBef>
                <a:spcPts val="600"/>
              </a:spcBef>
              <a:defRPr/>
            </a:pPr>
            <a:r>
              <a:rPr lang="ar-EG" sz="2400" b="1" i="1" u="sng"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الجاذبية </a:t>
            </a:r>
            <a:r>
              <a:rPr lang="ar-EG" sz="2400" b="1" i="1" u="sng"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المالية/ الاقتصادية: </a:t>
            </a:r>
            <a:r>
              <a:rPr lang="en-US" sz="2400" b="1" i="1" u="sng"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Financial appeal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يشير هذا البعد إلى تصورات الأشخاص بوجود القدرة التنافسية للدولة في المجال الاقتصادي وآفاق النمو ومخاطر الاستثمار. ويمكن قياس هذا البعد بمحتوى مماثل للعبارات التالية: "هذه الدولة مكان جيد للاستثمار"؛ "هذه الدولة متطورة في القطاع الصناعي"؛ "هذه الدولة منخفضة الضرائب</a:t>
            </a: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"هذا البلد مكان أمن للاستثمار فيه"؛ "هذه الدولة تحافظ على بيئة اقتصادية مستقرة"؛ "هذه الدولة متقدمة اقتصادياً</a:t>
            </a: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p>
          <a:p>
            <a:pPr lvl="0" indent="459740" algn="justLow" rtl="1">
              <a:spcBef>
                <a:spcPts val="600"/>
              </a:spcBef>
              <a:defRPr/>
            </a:pPr>
            <a:endPar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lvl="0" indent="459740" algn="justLow" rtl="1">
              <a:spcBef>
                <a:spcPts val="600"/>
              </a:spcBef>
              <a:defRPr/>
            </a:pPr>
            <a:r>
              <a:rPr lang="ar-EG" sz="2400" b="1" i="1" u="sng"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جاذبية القيادة :</a:t>
            </a:r>
            <a:r>
              <a:rPr lang="en-US" sz="2400" b="1" i="1" u="sng"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Leadership appeal </a:t>
            </a:r>
            <a:r>
              <a:rPr lang="ar-EG" sz="2400" b="1" i="1" u="sng"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يشير </a:t>
            </a: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هذا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البعد إلى قوة قيادة الدولة والقدرة على توصيل رؤيتها ويمكن قياس هذا البعد بمحتوى مماثل للعبارات التالية: "هذا البلد لديه قادة يتمتعون بالكاريزما"؛ "هذا البلد لديه رؤية جذابة؛ "هذا البلد يدعم القوانين الدولية".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2635017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1720510"/>
            <a:ext cx="10812719" cy="4209357"/>
          </a:xfrm>
          <a:prstGeom prst="rect">
            <a:avLst/>
          </a:prstGeom>
          <a:solidFill>
            <a:schemeClr val="bg1"/>
          </a:solidFill>
        </p:spPr>
        <p:txBody>
          <a:bodyPr wrap="square" rtlCol="0">
            <a:spAutoFit/>
          </a:bodyPr>
          <a:lstStyle/>
          <a:p>
            <a:pPr marL="228600" lvl="0" indent="-228600" algn="just" rtl="1">
              <a:lnSpc>
                <a:spcPct val="90000"/>
              </a:lnSpc>
              <a:spcBef>
                <a:spcPts val="1000"/>
              </a:spcBef>
              <a:buFont typeface="Arial" panose="020B0604020202020204" pitchFamily="34" charset="0"/>
              <a:buChar char="•"/>
              <a:defRPr/>
            </a:pPr>
            <a:r>
              <a:rPr lang="ar-EG" sz="3200" b="1" i="1" u="sng" dirty="0" smtClean="0">
                <a:solidFill>
                  <a:prstClr val="black"/>
                </a:solidFill>
              </a:rPr>
              <a:t>الجاذبية </a:t>
            </a:r>
            <a:r>
              <a:rPr lang="ar-EG" sz="3200" b="1" i="1" u="sng" dirty="0">
                <a:solidFill>
                  <a:prstClr val="black"/>
                </a:solidFill>
              </a:rPr>
              <a:t>الثقافية </a:t>
            </a:r>
            <a:r>
              <a:rPr lang="en-US" sz="3200" b="1" i="1" u="sng" dirty="0">
                <a:solidFill>
                  <a:prstClr val="black"/>
                </a:solidFill>
              </a:rPr>
              <a:t>Cultural appeal </a:t>
            </a:r>
            <a:r>
              <a:rPr lang="ar-EG" sz="3200" dirty="0">
                <a:solidFill>
                  <a:prstClr val="black"/>
                </a:solidFill>
              </a:rPr>
              <a:t>ويشير هذا البعد إلى القيم المميزة للبلد والماضي التاريخي. ويمكن قياس هذا البعد بمحتوى مماثل للعبارات التالية: "هذا البلد به تنوع اجتماعي وثقافي"؛ "هذا البلد يقدم أنشطة ترفيهية ممتعة"؛ "هذا البلد لديه ثقافة متميزة" "هذا البلد لديه ثقافة جذابة"؛ "هذا البلد لديه أطعمة جذابة". </a:t>
            </a:r>
          </a:p>
          <a:p>
            <a:pPr marL="228600" lvl="0" indent="-228600" algn="just" rtl="1">
              <a:lnSpc>
                <a:spcPct val="90000"/>
              </a:lnSpc>
              <a:spcBef>
                <a:spcPts val="1000"/>
              </a:spcBef>
              <a:buFont typeface="Arial" panose="020B0604020202020204" pitchFamily="34" charset="0"/>
              <a:buChar char="•"/>
              <a:defRPr/>
            </a:pPr>
            <a:r>
              <a:rPr lang="ar-EG" sz="3200" b="1" i="1" u="sng" dirty="0" smtClean="0">
                <a:solidFill>
                  <a:prstClr val="black"/>
                </a:solidFill>
              </a:rPr>
              <a:t>الجاذبية </a:t>
            </a:r>
            <a:r>
              <a:rPr lang="ar-EG" sz="3200" b="1" i="1" u="sng" dirty="0">
                <a:solidFill>
                  <a:prstClr val="black"/>
                </a:solidFill>
              </a:rPr>
              <a:t>الاجتماعية </a:t>
            </a:r>
            <a:r>
              <a:rPr lang="en-US" sz="3200" b="1" i="1" u="sng" dirty="0">
                <a:solidFill>
                  <a:prstClr val="black"/>
                </a:solidFill>
              </a:rPr>
              <a:t>Social </a:t>
            </a:r>
            <a:r>
              <a:rPr lang="en-US" sz="3200" i="1" u="sng" dirty="0">
                <a:solidFill>
                  <a:prstClr val="black"/>
                </a:solidFill>
              </a:rPr>
              <a:t>appeal</a:t>
            </a:r>
            <a:r>
              <a:rPr lang="en-US" sz="3200" u="sng" dirty="0">
                <a:solidFill>
                  <a:prstClr val="black"/>
                </a:solidFill>
              </a:rPr>
              <a:t> </a:t>
            </a:r>
            <a:r>
              <a:rPr lang="ar-EG" sz="3200" dirty="0">
                <a:solidFill>
                  <a:prstClr val="black"/>
                </a:solidFill>
              </a:rPr>
              <a:t>يشير هذا البعد لتصورات الأشخاص عن المعايير التي تتبعها هذه الدولة في معاملاتها مع المجتمع العالمي ويمكن قياس هذا البعد بمحتوى مماثل للعبارات التالية: "هذه الدولة تدعم القضايا الجيدة"؛ "هذه الدولة عضو مسئول في المجتمع العالمي"؛ "هذه الدولة منفتحة جداً على الدول الأجنبية".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7017065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00160" y="2643455"/>
            <a:ext cx="10629840" cy="2031325"/>
          </a:xfrm>
          <a:prstGeom prst="rect">
            <a:avLst/>
          </a:prstGeom>
          <a:noFill/>
        </p:spPr>
        <p:txBody>
          <a:bodyPr wrap="square" rtlCol="0">
            <a:spAutoFit/>
          </a:bodyPr>
          <a:lstStyle/>
          <a:p>
            <a:pPr marL="228600" lvl="0" indent="-228600" algn="just" rtl="1">
              <a:lnSpc>
                <a:spcPct val="90000"/>
              </a:lnSpc>
              <a:spcBef>
                <a:spcPts val="1000"/>
              </a:spcBef>
              <a:buFont typeface="Arial" panose="020B0604020202020204" pitchFamily="34" charset="0"/>
              <a:buChar char="•"/>
            </a:pPr>
            <a:r>
              <a:rPr lang="ar-EG" sz="2800" b="1" i="1" u="sng" dirty="0" smtClean="0">
                <a:cs typeface="+mj-cs"/>
              </a:rPr>
              <a:t>الجاذبية </a:t>
            </a:r>
            <a:r>
              <a:rPr lang="ar-EG" sz="2800" b="1" i="1" u="sng" dirty="0">
                <a:cs typeface="+mj-cs"/>
              </a:rPr>
              <a:t>السياسية: </a:t>
            </a:r>
            <a:r>
              <a:rPr lang="en-US" sz="2800" b="1" i="1" u="sng" dirty="0">
                <a:cs typeface="+mj-cs"/>
              </a:rPr>
              <a:t>Political appeal </a:t>
            </a:r>
            <a:r>
              <a:rPr lang="ar-EG" sz="2800" dirty="0">
                <a:cs typeface="+mj-cs"/>
              </a:rPr>
              <a:t>أو الوضع السياسي للدولة مثل العلاقات الداخلية، الديمقراطية، والبيئات السياسية المستقرة" ويمكن قياس هذا البعد بمحتوى مماثل للعبارات التالية: "هخذا بلد يحافظ على علاقات دولية جيدة معنا"؛ "هذا البلد يحافظ على علاقات دولية جيدة مع جيرانه"؛ "هذا البلد ديمقراطي" "هذا البلد يحافظ على بيئة سياسية مستقرة" "هذا البلد يحترم سيادة القانون".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912689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08720" y="2082519"/>
            <a:ext cx="10629840" cy="3570208"/>
          </a:xfrm>
          <a:prstGeom prst="rect">
            <a:avLst/>
          </a:prstGeom>
          <a:noFill/>
        </p:spPr>
        <p:txBody>
          <a:bodyPr wrap="square" rtlCol="0">
            <a:spAutoFit/>
          </a:bodyPr>
          <a:lstStyle/>
          <a:p>
            <a:pPr indent="457200" algn="justLow" rtl="1">
              <a:spcBef>
                <a:spcPts val="600"/>
              </a:spcBef>
            </a:pPr>
            <a:r>
              <a:rPr lang="ar-EG" sz="2400" b="1" i="1" u="sng" dirty="0">
                <a:latin typeface="Times New Roman" panose="02020603050405020304" pitchFamily="18" charset="0"/>
                <a:ea typeface="Times New Roman" panose="02020603050405020304" pitchFamily="18" charset="0"/>
              </a:rPr>
              <a:t>العلامة الوطنية </a:t>
            </a:r>
            <a:r>
              <a:rPr lang="en-US" sz="2400" b="1" i="1" u="sng" dirty="0">
                <a:latin typeface="Times New Roman" panose="02020603050405020304" pitchFamily="18" charset="0"/>
                <a:ea typeface="Times New Roman" panose="02020603050405020304" pitchFamily="18" charset="0"/>
              </a:rPr>
              <a:t>Nation Brand</a:t>
            </a:r>
          </a:p>
          <a:p>
            <a:pPr indent="457200" algn="justLow" rtl="1">
              <a:spcBef>
                <a:spcPts val="600"/>
              </a:spcBef>
            </a:pPr>
            <a:r>
              <a:rPr lang="ar-EG" sz="2400" dirty="0">
                <a:latin typeface="Times New Roman" panose="02020603050405020304" pitchFamily="18" charset="0"/>
                <a:ea typeface="Times New Roman" panose="02020603050405020304" pitchFamily="18" charset="0"/>
              </a:rPr>
              <a:t>مع تطور الأعمال، والتسارع في التقدم التكنولوجي لم تقتصر مصطلحات التسويق على التجارة بل امتدت لتشمل المؤسسات، وامتد التسويق والتعامل مع العلامات التجارية خارج نطاق المنتجات والخدمات ليشمل الأماكن والدول، وتم التعامل مع الدولة كمنتج يتم تسويقه بما يحمله من سمات وخصائص، وتطبق نفس تقنيات تسويق العلامات التجارية، والمفهوم يأتي بغرض تحقيق أكبر قدر من الانطباعات الإيجابية عن الدولة في أعين الدول الأخرى وأصحاب المصالح والشعوب المختلفة.</a:t>
            </a:r>
          </a:p>
          <a:p>
            <a:pPr indent="457200" algn="justLow" rtl="1">
              <a:spcBef>
                <a:spcPts val="600"/>
              </a:spcBef>
            </a:pPr>
            <a:r>
              <a:rPr lang="ar-EG" sz="2400" dirty="0">
                <a:latin typeface="Times New Roman" panose="02020603050405020304" pitchFamily="18" charset="0"/>
                <a:ea typeface="Times New Roman" panose="02020603050405020304" pitchFamily="18" charset="0"/>
              </a:rPr>
              <a:t>ويعتبر سيمون أنهولت </a:t>
            </a:r>
            <a:r>
              <a:rPr lang="en-US" sz="2400" dirty="0">
                <a:latin typeface="Times New Roman" panose="02020603050405020304" pitchFamily="18" charset="0"/>
                <a:ea typeface="Times New Roman" panose="02020603050405020304" pitchFamily="18" charset="0"/>
              </a:rPr>
              <a:t>Simon </a:t>
            </a:r>
            <a:r>
              <a:rPr lang="en-US" sz="2400" dirty="0" err="1">
                <a:latin typeface="Times New Roman" panose="02020603050405020304" pitchFamily="18" charset="0"/>
                <a:ea typeface="Times New Roman" panose="02020603050405020304" pitchFamily="18" charset="0"/>
              </a:rPr>
              <a:t>Anholt</a:t>
            </a:r>
            <a:r>
              <a:rPr lang="en-US" sz="2400" dirty="0">
                <a:latin typeface="Times New Roman" panose="02020603050405020304" pitchFamily="18" charset="0"/>
                <a:ea typeface="Times New Roman" panose="02020603050405020304" pitchFamily="18" charset="0"/>
              </a:rPr>
              <a:t>، </a:t>
            </a:r>
            <a:r>
              <a:rPr lang="ar-EG" sz="2400" dirty="0">
                <a:latin typeface="Times New Roman" panose="02020603050405020304" pitchFamily="18" charset="0"/>
                <a:ea typeface="Times New Roman" panose="02020603050405020304" pitchFamily="18" charset="0"/>
              </a:rPr>
              <a:t>هو أل من صاغ مصطلح </a:t>
            </a:r>
            <a:r>
              <a:rPr lang="en-US" sz="2400" dirty="0">
                <a:latin typeface="Times New Roman" panose="02020603050405020304" pitchFamily="18" charset="0"/>
                <a:ea typeface="Times New Roman" panose="02020603050405020304" pitchFamily="18" charset="0"/>
              </a:rPr>
              <a:t>Nation Branding "</a:t>
            </a:r>
            <a:r>
              <a:rPr lang="ar-EG" sz="2400" dirty="0">
                <a:latin typeface="Times New Roman" panose="02020603050405020304" pitchFamily="18" charset="0"/>
                <a:ea typeface="Times New Roman" panose="02020603050405020304" pitchFamily="18" charset="0"/>
              </a:rPr>
              <a:t>العلامة الوطنية" عام 1996، فمع الخطوات السريعة للعولمة أصبح على كل دولة أن تعزز صورتها الدولية، وتطور من هويتها التنافسية في قدرتها على احتضان السياسة والثقافة والأعمال التجارية وتعزيز المصالح </a:t>
            </a:r>
            <a:r>
              <a:rPr lang="ar-EG" sz="2400" dirty="0" smtClean="0">
                <a:latin typeface="Times New Roman" panose="02020603050405020304" pitchFamily="18" charset="0"/>
                <a:ea typeface="Times New Roman" panose="02020603050405020304" pitchFamily="18" charset="0"/>
              </a:rPr>
              <a:t>الاقتصادية</a:t>
            </a:r>
            <a:endParaRPr lang="en-US" sz="2400" dirty="0">
              <a:effectLst/>
              <a:latin typeface="Times New Roman" panose="02020603050405020304" pitchFamily="18" charset="0"/>
              <a:ea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Rectangle 2"/>
          <p:cNvSpPr/>
          <p:nvPr/>
        </p:nvSpPr>
        <p:spPr>
          <a:xfrm>
            <a:off x="708720" y="741284"/>
            <a:ext cx="7943200" cy="707886"/>
          </a:xfrm>
          <a:prstGeom prst="rect">
            <a:avLst/>
          </a:prstGeom>
        </p:spPr>
        <p:txBody>
          <a:bodyPr wrap="none">
            <a:spAutoFit/>
          </a:bodyPr>
          <a:lstStyle/>
          <a:p>
            <a:r>
              <a:rPr lang="ar-EG" sz="4000" b="1" u="sng" dirty="0">
                <a:solidFill>
                  <a:schemeClr val="bg1"/>
                </a:solidFill>
              </a:rPr>
              <a:t>تسويق الدولة كعلامة تجارية (العلامة </a:t>
            </a:r>
            <a:r>
              <a:rPr lang="ar-EG" sz="4000" b="1" u="sng" dirty="0" smtClean="0">
                <a:solidFill>
                  <a:schemeClr val="bg1"/>
                </a:solidFill>
              </a:rPr>
              <a:t>الوطنية)</a:t>
            </a:r>
            <a:r>
              <a:rPr lang="ar-EG" dirty="0" smtClean="0"/>
              <a:t>)</a:t>
            </a:r>
            <a:endParaRPr lang="en-US" dirty="0"/>
          </a:p>
        </p:txBody>
      </p:sp>
    </p:spTree>
    <p:extLst>
      <p:ext uri="{BB962C8B-B14F-4D97-AF65-F5344CB8AC3E}">
        <p14:creationId xmlns:p14="http://schemas.microsoft.com/office/powerpoint/2010/main" val="15857005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04021"/>
            <a:ext cx="10812720" cy="4354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17329" y="2095970"/>
            <a:ext cx="9846862" cy="3570208"/>
          </a:xfrm>
          <a:prstGeom prst="rect">
            <a:avLst/>
          </a:prstGeom>
          <a:noFill/>
        </p:spPr>
        <p:txBody>
          <a:bodyPr wrap="square" rtlCol="0">
            <a:spAutoFit/>
          </a:bodyPr>
          <a:lstStyle/>
          <a:p>
            <a:pPr indent="457200" algn="justLow" rtl="1">
              <a:spcBef>
                <a:spcPts val="600"/>
              </a:spcBef>
            </a:pPr>
            <a:r>
              <a:rPr lang="ar-EG" sz="2400" dirty="0">
                <a:latin typeface="Times New Roman" panose="02020603050405020304" pitchFamily="18" charset="0"/>
                <a:ea typeface="Times New Roman" panose="02020603050405020304" pitchFamily="18" charset="0"/>
                <a:cs typeface="Times New Roman" panose="02020603050405020304" pitchFamily="18" charset="0"/>
              </a:rPr>
              <a:t>وترويج السياحة وليصب كل هذا في تغيير أول تحسين أو تعزيز صورة وسمعة الدولة، وأشار إليها على أنها مجموع تصورات الناس لدولة ما عبر الكفاءات الوطنية مثل الجاذبية الثقافية والسياسية والتجارية والسياحية وإمكانات الاستثمار والأصول البشرية.</a:t>
            </a:r>
          </a:p>
          <a:p>
            <a:pPr indent="457200" algn="justLow" rtl="1">
              <a:spcBef>
                <a:spcPts val="600"/>
              </a:spcBef>
            </a:pPr>
            <a:r>
              <a:rPr lang="ar-EG" sz="2400" dirty="0">
                <a:latin typeface="Times New Roman" panose="02020603050405020304" pitchFamily="18" charset="0"/>
                <a:ea typeface="Times New Roman" panose="02020603050405020304" pitchFamily="18" charset="0"/>
                <a:cs typeface="Times New Roman" panose="02020603050405020304" pitchFamily="18" charset="0"/>
              </a:rPr>
              <a:t>وعرفها (والاش وويدمان 2008) على أنها ناتجة عن واقع وطني محدد، ويتم تقييمها من قبل العديد من أصحاب الداخليين والخارجيين المختلفين، وأكد (ديني 2008) أنها مزيج فريد متعدد الأبعاد من العناصر التي تعطي الدولة التمييز على أسس ثقافية، ولها أهمية عند كافة الجماهير المستهدفة</a:t>
            </a:r>
            <a:r>
              <a:rPr lang="ar-EG" sz="2400" dirty="0" smtClean="0">
                <a:latin typeface="Times New Roman" panose="02020603050405020304" pitchFamily="18" charset="0"/>
                <a:ea typeface="Times New Roman" panose="02020603050405020304" pitchFamily="18" charset="0"/>
                <a:cs typeface="Times New Roman" panose="02020603050405020304" pitchFamily="18" charset="0"/>
              </a:rPr>
              <a:t>.</a:t>
            </a:r>
          </a:p>
          <a:p>
            <a:pPr indent="457200" algn="justLow" rtl="1">
              <a:spcBef>
                <a:spcPts val="600"/>
              </a:spcBef>
            </a:pPr>
            <a:r>
              <a:rPr lang="ar-EG" sz="2400" dirty="0">
                <a:latin typeface="Times New Roman" panose="02020603050405020304" pitchFamily="18" charset="0"/>
                <a:ea typeface="Times New Roman" panose="02020603050405020304" pitchFamily="18" charset="0"/>
                <a:cs typeface="Times New Roman" panose="02020603050405020304" pitchFamily="18" charset="0"/>
              </a:rPr>
              <a:t>ويؤكد الدارسون أن العلامة الوطنية تأخذ عدة أشكال إما التسويق لسياساتها، أو لاقتصادها وتجارتها أو التسويق لثقافتها، أو التسويق لها رياضياً عبر الأحداث الرياضية والفرق والمشاهير كما يتم تسويقها عبر الموهوبين في الأعمال والجامعات فيما يختص بقطاع التعليم.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6" name="Rectangle 5"/>
          <p:cNvSpPr/>
          <p:nvPr/>
        </p:nvSpPr>
        <p:spPr>
          <a:xfrm>
            <a:off x="1578058" y="571460"/>
            <a:ext cx="6295942" cy="590931"/>
          </a:xfrm>
          <a:prstGeom prst="rect">
            <a:avLst/>
          </a:prstGeom>
        </p:spPr>
        <p:txBody>
          <a:bodyPr wrap="square">
            <a:spAutoFit/>
          </a:bodyPr>
          <a:lstStyle/>
          <a:p>
            <a:pPr marL="0" marR="0" lvl="0" indent="0" algn="just" defTabSz="914400" rtl="1" eaLnBrk="1" fontAlgn="auto" latinLnBrk="0" hangingPunct="1">
              <a:lnSpc>
                <a:spcPct val="90000"/>
              </a:lnSpc>
              <a:spcBef>
                <a:spcPts val="1000"/>
              </a:spcBef>
              <a:spcAft>
                <a:spcPts val="0"/>
              </a:spcAft>
              <a:buClrTx/>
              <a:buSzTx/>
              <a:buFontTx/>
              <a:buNone/>
              <a:tabLst/>
              <a:defRPr/>
            </a:pPr>
            <a:endParaRPr kumimoji="0" lang="ar-EG" sz="3600" b="1" i="0" u="sng" strike="noStrike" kern="1200" cap="none" spc="0" normalizeH="0" baseline="0" noProof="0" dirty="0">
              <a:ln>
                <a:noFill/>
              </a:ln>
              <a:solidFill>
                <a:srgbClr val="FFC000"/>
              </a:solidFill>
              <a:effectLst>
                <a:outerShdw blurRad="38100" dist="38100" dir="2700000" algn="tl">
                  <a:srgbClr val="000000">
                    <a:alpha val="43137"/>
                  </a:srgbClr>
                </a:outerShdw>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34534982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04021"/>
            <a:ext cx="10812720" cy="4354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05594" y="1945672"/>
            <a:ext cx="9846862" cy="3508653"/>
          </a:xfrm>
          <a:prstGeom prst="rect">
            <a:avLst/>
          </a:prstGeom>
          <a:noFill/>
        </p:spPr>
        <p:txBody>
          <a:bodyPr wrap="square" rtlCol="0">
            <a:spAutoFit/>
          </a:bodyPr>
          <a:lstStyle/>
          <a:p>
            <a:pPr lvl="0" indent="457200" algn="justLow" rtl="1">
              <a:spcBef>
                <a:spcPts val="600"/>
              </a:spcBef>
              <a:defRPr/>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وتسعى عمليات تسويق العلامة الوطنية للدولة إلى التركيز على أهم الأشياء التي يحبها الأشخاص في المكان وكيف يشعرون نحوه وما الذي يجعله مختلفاً عن غيره، وطبقاًلكوتلر فبالإضاتتفة لأهمية عمل تحليل موقفي </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Swat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لتقييم نقاط القوة والضعف والفرص المتاحة والتهديدات التي تواجهها فلابد من التركيز على ما يميز العلامات التجارية والصناعات أو الشخصيات البارزة في الدولة أو المعالم الطبيعية أو الأحداث التاريخية مما يساهم في تصدير فكرة أنها جديدة بالثقة.</a:t>
            </a:r>
          </a:p>
          <a:p>
            <a:pPr lvl="0" indent="457200" algn="justLow" rtl="1">
              <a:spcBef>
                <a:spcPts val="600"/>
              </a:spcBef>
              <a:defRPr/>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والعلامة الوطنية تهدف إلى وضع النهج الاستراتيجي الذي ينطبق على ابتكار الحقائق الاقتصادية والاجتماعية والسياسية والثقافية وموائمة هذا النهج مع استراتيجية لتحسين السمعة والصورة الوطنية، وهي طريقة لتحقيق القدرة التنافسية للدولة. </a:t>
            </a:r>
          </a:p>
          <a:p>
            <a:pPr marL="0" marR="0" lvl="0" indent="457200" algn="justLow" defTabSz="914400" rtl="1" eaLnBrk="1" fontAlgn="auto" latinLnBrk="0" hangingPunct="1">
              <a:lnSpc>
                <a:spcPct val="100000"/>
              </a:lnSpc>
              <a:spcBef>
                <a:spcPts val="60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6" name="Rectangle 5"/>
          <p:cNvSpPr/>
          <p:nvPr/>
        </p:nvSpPr>
        <p:spPr>
          <a:xfrm>
            <a:off x="1578058" y="571460"/>
            <a:ext cx="6295942" cy="590931"/>
          </a:xfrm>
          <a:prstGeom prst="rect">
            <a:avLst/>
          </a:prstGeom>
        </p:spPr>
        <p:txBody>
          <a:bodyPr wrap="square">
            <a:spAutoFit/>
          </a:bodyPr>
          <a:lstStyle/>
          <a:p>
            <a:pPr marL="0" marR="0" lvl="0" indent="0" algn="just" defTabSz="914400" rtl="1" eaLnBrk="1" fontAlgn="auto" latinLnBrk="0" hangingPunct="1">
              <a:lnSpc>
                <a:spcPct val="90000"/>
              </a:lnSpc>
              <a:spcBef>
                <a:spcPts val="1000"/>
              </a:spcBef>
              <a:spcAft>
                <a:spcPts val="0"/>
              </a:spcAft>
              <a:buClrTx/>
              <a:buSzTx/>
              <a:buFontTx/>
              <a:buNone/>
              <a:tabLst/>
              <a:defRPr/>
            </a:pPr>
            <a:endParaRPr kumimoji="0" lang="ar-EG" sz="3600" b="1" i="0" u="sng" strike="noStrike" kern="1200" cap="none" spc="0" normalizeH="0" baseline="0" noProof="0" dirty="0">
              <a:ln>
                <a:noFill/>
              </a:ln>
              <a:solidFill>
                <a:srgbClr val="FFC000"/>
              </a:solidFill>
              <a:effectLst>
                <a:outerShdw blurRad="38100" dist="38100" dir="2700000" algn="tl">
                  <a:srgbClr val="000000">
                    <a:alpha val="43137"/>
                  </a:srgbClr>
                </a:outerShdw>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39143755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04021"/>
            <a:ext cx="10812720" cy="4354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057298" y="2063922"/>
            <a:ext cx="9846862" cy="3710759"/>
          </a:xfrm>
          <a:prstGeom prst="rect">
            <a:avLst/>
          </a:prstGeom>
          <a:noFill/>
        </p:spPr>
        <p:txBody>
          <a:bodyPr wrap="square" rtlCol="0">
            <a:spAutoFit/>
          </a:bodyPr>
          <a:lstStyle/>
          <a:p>
            <a:pPr lvl="0" algn="just" rtl="1">
              <a:lnSpc>
                <a:spcPct val="90000"/>
              </a:lnSpc>
              <a:spcBef>
                <a:spcPts val="1000"/>
              </a:spcBef>
              <a:defRPr/>
            </a:pPr>
            <a:r>
              <a:rPr lang="ar-EG" sz="2800">
                <a:solidFill>
                  <a:prstClr val="black"/>
                </a:solidFill>
                <a:cs typeface="+mj-cs"/>
              </a:rPr>
              <a:t>ويشير أنهولت بأنها العملية المنهجية لمواءمة الإجراءات والسلوكيات والاستثمارات والابتكارات والاتصالات في بلد ما حول استراتيجية واضحة لتحقيق هوية تنافسية معززة.</a:t>
            </a:r>
          </a:p>
          <a:p>
            <a:pPr lvl="0" algn="just" rtl="1">
              <a:lnSpc>
                <a:spcPct val="90000"/>
              </a:lnSpc>
              <a:spcBef>
                <a:spcPts val="1000"/>
              </a:spcBef>
              <a:defRPr/>
            </a:pPr>
            <a:r>
              <a:rPr lang="ar-EG" sz="2800">
                <a:solidFill>
                  <a:prstClr val="black"/>
                </a:solidFill>
                <a:cs typeface="+mj-cs"/>
              </a:rPr>
              <a:t>وهي تعمل على بناء أو إعادة تشكيل الهويات الوطنية، لمنح الجماهير معنى تعبيرياً وعاطفياً مميزاً، ولمساعدة الدول على تطوير وإيصال هوية قوية لعلاماتها الوطنية التي يمكن أن تساعد في تسريع التنمية من خلال جذب المستثمرين والسياح الأجانب، وقيمتها هي إجمالي أنشطة الحكومة والمنظمات والمنظمات غير الحكومية والأفراد، ويتم ذلك عبر تعظيم القضايا الوطنية في وسائل الإعلام وعبر الإعلان والعلاقات العامة والأفلام الروائية والوثائقية والمواقع الإلكترونية لأنشطة الدولة. </a:t>
            </a:r>
            <a:endParaRPr lang="ar-EG" sz="2800" dirty="0">
              <a:solidFill>
                <a:prstClr val="black"/>
              </a:solidFill>
              <a:cs typeface="+mj-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6327463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04021"/>
            <a:ext cx="10812720" cy="4354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27598" y="2349372"/>
            <a:ext cx="10391833" cy="3063403"/>
          </a:xfrm>
          <a:prstGeom prst="rect">
            <a:avLst/>
          </a:prstGeom>
          <a:noFill/>
        </p:spPr>
        <p:txBody>
          <a:bodyPr wrap="square" rtlCol="0">
            <a:spAutoFit/>
          </a:bodyPr>
          <a:lstStyle/>
          <a:p>
            <a:pPr lvl="0" algn="just" rtl="1">
              <a:lnSpc>
                <a:spcPct val="90000"/>
              </a:lnSpc>
              <a:spcBef>
                <a:spcPts val="1000"/>
              </a:spcBef>
              <a:defRPr/>
            </a:pPr>
            <a:r>
              <a:rPr lang="ar-EG" sz="2800" b="1" dirty="0" smtClean="0">
                <a:solidFill>
                  <a:prstClr val="black"/>
                </a:solidFill>
              </a:rPr>
              <a:t>قدم </a:t>
            </a:r>
            <a:r>
              <a:rPr lang="ar-EG" sz="2800" b="1" dirty="0">
                <a:solidFill>
                  <a:prstClr val="black"/>
                </a:solidFill>
              </a:rPr>
              <a:t>سيمون انهولت </a:t>
            </a:r>
            <a:r>
              <a:rPr lang="en-US" sz="2800" b="1" dirty="0">
                <a:solidFill>
                  <a:prstClr val="black"/>
                </a:solidFill>
              </a:rPr>
              <a:t>Simon </a:t>
            </a:r>
            <a:r>
              <a:rPr lang="en-US" sz="2800" b="1" dirty="0" err="1">
                <a:solidFill>
                  <a:prstClr val="black"/>
                </a:solidFill>
              </a:rPr>
              <a:t>Anholt</a:t>
            </a:r>
            <a:r>
              <a:rPr lang="en-US" sz="2800" b="1" dirty="0">
                <a:solidFill>
                  <a:prstClr val="black"/>
                </a:solidFill>
              </a:rPr>
              <a:t> </a:t>
            </a:r>
            <a:r>
              <a:rPr lang="ar-EG" sz="2800" b="1" dirty="0">
                <a:solidFill>
                  <a:prstClr val="black"/>
                </a:solidFill>
              </a:rPr>
              <a:t>في دراسته التي أجراها بالتعاون مع منظمة السياحة العالمية نموذج يسمى عجلة العلامة الوطنية للدولة. </a:t>
            </a:r>
          </a:p>
          <a:p>
            <a:pPr lvl="0" algn="just" rtl="1">
              <a:lnSpc>
                <a:spcPct val="90000"/>
              </a:lnSpc>
              <a:spcBef>
                <a:spcPts val="1000"/>
              </a:spcBef>
              <a:defRPr/>
            </a:pPr>
            <a:r>
              <a:rPr lang="ar-EG" sz="2800" b="1" dirty="0">
                <a:solidFill>
                  <a:prstClr val="black"/>
                </a:solidFill>
              </a:rPr>
              <a:t>وبما أن العلامة الوطنية للدولة تشمل العوامل السياسية والاقتصادية والتجارية والثقافية والسياحية  والرياضية. ركز في هذا النموذج على الدولة كعلامة تجارية سياحية تقدم منتج سياحي مميز فيختاره المستهلكين من ضمن منافسين كثر نظراً لطبيعة وأصالة واختلاف العلامة الوطنية عن المنافسين.</a:t>
            </a:r>
          </a:p>
          <a:p>
            <a:pPr lvl="0" algn="just" rtl="1">
              <a:lnSpc>
                <a:spcPct val="90000"/>
              </a:lnSpc>
              <a:spcBef>
                <a:spcPts val="1000"/>
              </a:spcBef>
              <a:defRPr/>
            </a:pPr>
            <a:r>
              <a:rPr lang="ar-EG" sz="2800" b="1" dirty="0">
                <a:solidFill>
                  <a:prstClr val="black"/>
                </a:solidFill>
              </a:rPr>
              <a:t>وتحتوي عجلة الوطنية على سمات عقلانية وعاطفية تؤثر على الاتجاه نحو العلامة.</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6" name="Rectangle 5"/>
          <p:cNvSpPr/>
          <p:nvPr/>
        </p:nvSpPr>
        <p:spPr>
          <a:xfrm>
            <a:off x="899516" y="304562"/>
            <a:ext cx="5533941" cy="590931"/>
          </a:xfrm>
          <a:prstGeom prst="rect">
            <a:avLst/>
          </a:prstGeom>
        </p:spPr>
        <p:txBody>
          <a:bodyPr wrap="square">
            <a:spAutoFit/>
          </a:bodyPr>
          <a:lstStyle/>
          <a:p>
            <a:pPr marL="0" marR="0" lvl="0" indent="0" algn="just" defTabSz="914400" rtl="1" eaLnBrk="1" fontAlgn="auto" latinLnBrk="0" hangingPunct="1">
              <a:lnSpc>
                <a:spcPct val="90000"/>
              </a:lnSpc>
              <a:spcBef>
                <a:spcPts val="1000"/>
              </a:spcBef>
              <a:spcAft>
                <a:spcPts val="0"/>
              </a:spcAft>
              <a:buClrTx/>
              <a:buSzTx/>
              <a:buFontTx/>
              <a:buNone/>
              <a:tabLst/>
              <a:defRPr/>
            </a:pPr>
            <a:r>
              <a:rPr kumimoji="0" lang="ar-EG" sz="3600" b="1" i="0" u="sng" strike="noStrike" kern="1200" cap="none" spc="0" normalizeH="0" baseline="0" noProof="0" dirty="0">
                <a:ln>
                  <a:noFill/>
                </a:ln>
                <a:solidFill>
                  <a:srgbClr val="FFC000">
                    <a:lumMod val="40000"/>
                    <a:lumOff val="60000"/>
                  </a:srgbClr>
                </a:solidFill>
                <a:effectLst/>
                <a:uLnTx/>
                <a:uFillTx/>
                <a:latin typeface="Calibri" panose="020F0502020204030204"/>
                <a:ea typeface="+mn-ea"/>
                <a:cs typeface="Arial" panose="020B0604020202020204" pitchFamily="34" charset="0"/>
              </a:rPr>
              <a:t> </a:t>
            </a:r>
            <a:endParaRPr kumimoji="0" lang="ar-EG" sz="3600" b="1" i="0" u="sng" strike="noStrike" kern="1200" cap="none" spc="0" normalizeH="0" baseline="0" noProof="0" dirty="0">
              <a:ln>
                <a:noFill/>
              </a:ln>
              <a:solidFill>
                <a:srgbClr val="FFC000"/>
              </a:solidFill>
              <a:effectLst>
                <a:outerShdw blurRad="38100" dist="38100" dir="2700000" algn="tl">
                  <a:srgbClr val="000000">
                    <a:alpha val="43137"/>
                  </a:srgbClr>
                </a:outerShdw>
              </a:effectLst>
              <a:uLnTx/>
              <a:uFillTx/>
              <a:latin typeface="Calibri" panose="020F0502020204030204"/>
              <a:ea typeface="+mn-ea"/>
              <a:cs typeface="Arial" panose="020B0604020202020204" pitchFamily="34" charset="0"/>
            </a:endParaRPr>
          </a:p>
        </p:txBody>
      </p:sp>
      <p:sp>
        <p:nvSpPr>
          <p:cNvPr id="5" name="Rectangle 4"/>
          <p:cNvSpPr/>
          <p:nvPr/>
        </p:nvSpPr>
        <p:spPr>
          <a:xfrm>
            <a:off x="627598" y="715052"/>
            <a:ext cx="7712368" cy="646331"/>
          </a:xfrm>
          <a:prstGeom prst="rect">
            <a:avLst/>
          </a:prstGeom>
        </p:spPr>
        <p:txBody>
          <a:bodyPr wrap="none">
            <a:spAutoFit/>
          </a:bodyPr>
          <a:lstStyle/>
          <a:p>
            <a:pPr lvl="0" algn="just" rtl="1">
              <a:lnSpc>
                <a:spcPct val="90000"/>
              </a:lnSpc>
              <a:spcBef>
                <a:spcPts val="1000"/>
              </a:spcBef>
              <a:defRPr/>
            </a:pPr>
            <a:r>
              <a:rPr lang="ar-EG" sz="4000" b="1" i="1" u="sng" dirty="0">
                <a:solidFill>
                  <a:schemeClr val="bg1"/>
                </a:solidFill>
              </a:rPr>
              <a:t>نموذج عجلة العلامة الوطنية </a:t>
            </a:r>
            <a:r>
              <a:rPr lang="en-US" sz="4000" b="1" i="1" u="sng" dirty="0">
                <a:solidFill>
                  <a:schemeClr val="bg1"/>
                </a:solidFill>
              </a:rPr>
              <a:t>Brand whee</a:t>
            </a:r>
            <a:r>
              <a:rPr lang="en-US" sz="4000" b="1" i="1" u="sng" dirty="0">
                <a:solidFill>
                  <a:prstClr val="black"/>
                </a:solidFill>
              </a:rPr>
              <a:t>l</a:t>
            </a:r>
          </a:p>
        </p:txBody>
      </p:sp>
    </p:spTree>
    <p:extLst>
      <p:ext uri="{BB962C8B-B14F-4D97-AF65-F5344CB8AC3E}">
        <p14:creationId xmlns:p14="http://schemas.microsoft.com/office/powerpoint/2010/main" val="756271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04021"/>
            <a:ext cx="10812720" cy="4354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60400" y="2020099"/>
            <a:ext cx="10359031" cy="4170372"/>
          </a:xfrm>
          <a:prstGeom prst="rect">
            <a:avLst/>
          </a:prstGeom>
          <a:noFill/>
        </p:spPr>
        <p:txBody>
          <a:bodyPr wrap="square" rtlCol="0">
            <a:spAutoFit/>
          </a:bodyPr>
          <a:lstStyle/>
          <a:p>
            <a:pPr indent="247650" algn="justLow" rtl="1">
              <a:spcBef>
                <a:spcPts val="600"/>
              </a:spcBef>
            </a:pPr>
            <a:r>
              <a:rPr lang="ar-EG" sz="2400" u="sng" dirty="0">
                <a:latin typeface="Times New Roman" panose="02020603050405020304" pitchFamily="18" charset="0"/>
                <a:ea typeface="Times New Roman" panose="02020603050405020304" pitchFamily="18" charset="0"/>
                <a:cs typeface="+mj-cs"/>
              </a:rPr>
              <a:t>وتهتم السمات العقلانية بالإجابة على سؤالين:</a:t>
            </a:r>
          </a:p>
          <a:p>
            <a:pPr indent="247650" algn="justLow" rtl="1">
              <a:spcBef>
                <a:spcPts val="600"/>
              </a:spcBef>
            </a:pPr>
            <a:r>
              <a:rPr lang="ar-EG" sz="2400" dirty="0">
                <a:latin typeface="Times New Roman" panose="02020603050405020304" pitchFamily="18" charset="0"/>
                <a:ea typeface="Times New Roman" panose="02020603050405020304" pitchFamily="18" charset="0"/>
                <a:cs typeface="+mj-cs"/>
              </a:rPr>
              <a:t>1</a:t>
            </a:r>
            <a:r>
              <a:rPr lang="ar-EG" sz="2400" dirty="0" smtClean="0">
                <a:latin typeface="Times New Roman" panose="02020603050405020304" pitchFamily="18" charset="0"/>
                <a:ea typeface="Times New Roman" panose="02020603050405020304" pitchFamily="18" charset="0"/>
                <a:cs typeface="+mj-cs"/>
              </a:rPr>
              <a:t>..</a:t>
            </a:r>
            <a:r>
              <a:rPr lang="ar-EG" sz="2400" dirty="0">
                <a:latin typeface="Times New Roman" panose="02020603050405020304" pitchFamily="18" charset="0"/>
                <a:ea typeface="Times New Roman" panose="02020603050405020304" pitchFamily="18" charset="0"/>
                <a:cs typeface="+mj-cs"/>
              </a:rPr>
              <a:t>كيف يمكن وصف المنتج؟ (وصف المرتفعات والمنخفضات والتراث والتاريخ والطبيعة والمدن الحيوية والمجتمع المزدهر والموسيقى والفن وأماكن الإقامة المتنوعة وجودة المنتجات المحلية والأيدي العاملة).</a:t>
            </a:r>
          </a:p>
          <a:p>
            <a:pPr indent="247650" algn="justLow" rtl="1">
              <a:spcBef>
                <a:spcPts val="600"/>
              </a:spcBef>
            </a:pPr>
            <a:r>
              <a:rPr lang="ar-EG" sz="2400" dirty="0">
                <a:latin typeface="Times New Roman" panose="02020603050405020304" pitchFamily="18" charset="0"/>
                <a:ea typeface="Times New Roman" panose="02020603050405020304" pitchFamily="18" charset="0"/>
                <a:cs typeface="+mj-cs"/>
              </a:rPr>
              <a:t>2</a:t>
            </a:r>
            <a:r>
              <a:rPr lang="ar-EG" sz="2400" dirty="0" smtClean="0">
                <a:latin typeface="Times New Roman" panose="02020603050405020304" pitchFamily="18" charset="0"/>
                <a:ea typeface="Times New Roman" panose="02020603050405020304" pitchFamily="18" charset="0"/>
                <a:cs typeface="+mj-cs"/>
              </a:rPr>
              <a:t>. ماذا </a:t>
            </a:r>
            <a:r>
              <a:rPr lang="ar-EG" sz="2400" dirty="0">
                <a:latin typeface="Times New Roman" panose="02020603050405020304" pitchFamily="18" charset="0"/>
                <a:ea typeface="Times New Roman" panose="02020603050405020304" pitchFamily="18" charset="0"/>
                <a:cs typeface="+mj-cs"/>
              </a:rPr>
              <a:t>يعني المنتج بالنسبة للمستهلك؟ (سهولة الوصول إليه وحيويته ووصف بأنه مكان مريح وبه تنوع ثقافي وبه مغامرة وتنوع في نوعية الحياة من ريف وحضر) أما السمات العاطفية </a:t>
            </a:r>
            <a:r>
              <a:rPr lang="ar-EG" sz="2400" b="1" dirty="0">
                <a:latin typeface="Times New Roman" panose="02020603050405020304" pitchFamily="18" charset="0"/>
                <a:ea typeface="Times New Roman" panose="02020603050405020304" pitchFamily="18" charset="0"/>
                <a:cs typeface="+mj-cs"/>
              </a:rPr>
              <a:t>فتجيب على تساؤلين</a:t>
            </a:r>
            <a:r>
              <a:rPr lang="ar-EG" sz="2400" dirty="0">
                <a:latin typeface="Times New Roman" panose="02020603050405020304" pitchFamily="18" charset="0"/>
                <a:ea typeface="Times New Roman" panose="02020603050405020304" pitchFamily="18" charset="0"/>
                <a:cs typeface="+mj-cs"/>
              </a:rPr>
              <a:t>:</a:t>
            </a:r>
          </a:p>
          <a:p>
            <a:pPr indent="247650" algn="justLow" rtl="1">
              <a:spcBef>
                <a:spcPts val="600"/>
              </a:spcBef>
            </a:pPr>
            <a:r>
              <a:rPr lang="ar-EG" sz="2400" dirty="0">
                <a:latin typeface="Times New Roman" panose="02020603050405020304" pitchFamily="18" charset="0"/>
                <a:ea typeface="Times New Roman" panose="02020603050405020304" pitchFamily="18" charset="0"/>
                <a:cs typeface="+mj-cs"/>
              </a:rPr>
              <a:t>1</a:t>
            </a:r>
            <a:r>
              <a:rPr lang="ar-EG" sz="2400" dirty="0" smtClean="0">
                <a:latin typeface="Times New Roman" panose="02020603050405020304" pitchFamily="18" charset="0"/>
                <a:ea typeface="Times New Roman" panose="02020603050405020304" pitchFamily="18" charset="0"/>
                <a:cs typeface="+mj-cs"/>
              </a:rPr>
              <a:t>. كيف </a:t>
            </a:r>
            <a:r>
              <a:rPr lang="ar-EG" sz="2400" dirty="0">
                <a:latin typeface="Times New Roman" panose="02020603050405020304" pitchFamily="18" charset="0"/>
                <a:ea typeface="Times New Roman" panose="02020603050405020304" pitchFamily="18" charset="0"/>
                <a:cs typeface="+mj-cs"/>
              </a:rPr>
              <a:t>تجعل العلامة الوطنية الشخص يبدو؟ (بأنه مميز وذكي ومتطور ومغامر ومثير للإعجاب وغير اتكالي)</a:t>
            </a:r>
          </a:p>
          <a:p>
            <a:pPr indent="247650" algn="justLow" rtl="1">
              <a:spcBef>
                <a:spcPts val="600"/>
              </a:spcBef>
            </a:pPr>
            <a:r>
              <a:rPr lang="ar-EG" sz="2400" dirty="0">
                <a:latin typeface="Times New Roman" panose="02020603050405020304" pitchFamily="18" charset="0"/>
                <a:ea typeface="Times New Roman" panose="02020603050405020304" pitchFamily="18" charset="0"/>
                <a:cs typeface="+mj-cs"/>
              </a:rPr>
              <a:t>2</a:t>
            </a:r>
            <a:r>
              <a:rPr lang="ar-EG" sz="2400" dirty="0" smtClean="0">
                <a:latin typeface="Times New Roman" panose="02020603050405020304" pitchFamily="18" charset="0"/>
                <a:ea typeface="Times New Roman" panose="02020603050405020304" pitchFamily="18" charset="0"/>
                <a:cs typeface="+mj-cs"/>
              </a:rPr>
              <a:t>. كيف </a:t>
            </a:r>
            <a:r>
              <a:rPr lang="ar-EG" sz="2400" dirty="0">
                <a:latin typeface="Times New Roman" panose="02020603050405020304" pitchFamily="18" charset="0"/>
                <a:ea typeface="Times New Roman" panose="02020603050405020304" pitchFamily="18" charset="0"/>
                <a:cs typeface="+mj-cs"/>
              </a:rPr>
              <a:t>تجعله يشعر حينما يختارها؟ (بالحيوية والنشاط واليقظة والأمان والاسترخاء والتوازن)</a:t>
            </a:r>
          </a:p>
          <a:p>
            <a:pPr indent="247650" algn="justLow" rtl="1">
              <a:spcBef>
                <a:spcPts val="600"/>
              </a:spcBef>
            </a:pPr>
            <a:endParaRPr lang="en-US" sz="2400" dirty="0">
              <a:effectLst/>
              <a:latin typeface="Times New Roman" panose="02020603050405020304" pitchFamily="18" charset="0"/>
              <a:ea typeface="Times New Roman" panose="02020603050405020304" pitchFamily="18" charset="0"/>
              <a:cs typeface="+mj-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6181558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04021"/>
            <a:ext cx="10812720" cy="4354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34400" y="1704021"/>
            <a:ext cx="10812720" cy="4170372"/>
          </a:xfrm>
          <a:prstGeom prst="rect">
            <a:avLst/>
          </a:prstGeom>
          <a:noFill/>
        </p:spPr>
        <p:txBody>
          <a:bodyPr wrap="square" rtlCol="0">
            <a:spAutoFit/>
          </a:bodyPr>
          <a:lstStyle/>
          <a:p>
            <a:pPr lvl="0" indent="247650" algn="justLow" rtl="1">
              <a:spcBef>
                <a:spcPts val="600"/>
              </a:spcBef>
            </a:pPr>
            <a:r>
              <a:rPr lang="ar-EG" sz="2400" b="1" u="sng"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وتتكون عناصر العلامة الوطنية من: </a:t>
            </a:r>
          </a:p>
          <a:p>
            <a:pPr lvl="0" indent="247650" algn="justLow" rtl="1">
              <a:spcBef>
                <a:spcPts val="600"/>
              </a:spcBef>
            </a:pPr>
            <a:r>
              <a:rPr lang="ar-EG" sz="24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1</a:t>
            </a:r>
            <a:r>
              <a:rPr lang="en-US" sz="24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r>
              <a:rPr lang="ar-EG" sz="24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القيم </a:t>
            </a:r>
            <a:r>
              <a:rPr lang="ar-EG"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التي تتبناها العلامة الوطنية: وهي كل ما تقف عليه العلامة الوطنية (الجودة – النزاهة – الاعتزاز والفخر)</a:t>
            </a:r>
          </a:p>
          <a:p>
            <a:pPr lvl="0" indent="247650" algn="justLow" rtl="1">
              <a:spcBef>
                <a:spcPts val="600"/>
              </a:spcBef>
            </a:pPr>
            <a:r>
              <a:rPr lang="ar-EG" sz="24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2</a:t>
            </a:r>
            <a:r>
              <a:rPr lang="en-US" sz="24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r>
              <a:rPr lang="ar-EG" sz="24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شخصية </a:t>
            </a:r>
            <a:r>
              <a:rPr lang="ar-EG"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العلامة الوطنية: أو كيف ينظر الجمهور لها (الترحيب – الأصالة – الدفء) وما هي الفوائد الملموسة التي يمكن أن تقدمها للمستهلك. </a:t>
            </a:r>
          </a:p>
          <a:p>
            <a:pPr lvl="0" indent="247650" algn="justLow" rtl="1">
              <a:spcBef>
                <a:spcPts val="600"/>
              </a:spcBef>
            </a:pPr>
            <a:r>
              <a:rPr lang="ar-EG" sz="24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3</a:t>
            </a:r>
            <a:r>
              <a:rPr lang="en-US" sz="24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r>
              <a:rPr lang="ar-EG" sz="24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جوهر </a:t>
            </a:r>
            <a:r>
              <a:rPr lang="ar-EG"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العلامة الوطنية: الطابع الحقيقي لهذه العلامة الوطنية، أو ما يلخص الدوللة في كلمة واحدة فحينما نقول إنجلترا يتبادر إلى أذهاننا الدقة، وألمانيا التنظيم. </a:t>
            </a:r>
          </a:p>
          <a:p>
            <a:pPr lvl="0" indent="247650" algn="justLow" rtl="1">
              <a:spcBef>
                <a:spcPts val="600"/>
              </a:spcBef>
            </a:pPr>
            <a:r>
              <a:rPr lang="ar-EG" sz="24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4</a:t>
            </a:r>
            <a:r>
              <a:rPr lang="en-US" sz="24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r>
              <a:rPr lang="ar-EG" sz="24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المقترحات </a:t>
            </a:r>
            <a:r>
              <a:rPr lang="ar-EG"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لخبراء التسويق لجعلها مميزة وأفضل من منافسيها.</a:t>
            </a:r>
          </a:p>
          <a:p>
            <a:pPr lvl="0" indent="247650" algn="justLow" rtl="1">
              <a:spcBef>
                <a:spcPts val="600"/>
              </a:spcBef>
            </a:pPr>
            <a:r>
              <a:rPr lang="ar-EG" sz="24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5</a:t>
            </a:r>
            <a:r>
              <a:rPr lang="en-US" sz="24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r>
              <a:rPr lang="ar-EG" sz="24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الحقائق </a:t>
            </a:r>
            <a:r>
              <a:rPr lang="ar-EG"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والرموز الثابتة المرتبطة بالدولة كعلامة تجارية كالنيل في مصر والآثار الفرعونية وقناع توت عنخ آمون وغيرها من العلامات المشهورة</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4353027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04021"/>
            <a:ext cx="10812720" cy="4354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96171" y="1768729"/>
            <a:ext cx="10289177" cy="523220"/>
          </a:xfrm>
          <a:prstGeom prst="rect">
            <a:avLst/>
          </a:prstGeom>
          <a:noFill/>
        </p:spPr>
        <p:txBody>
          <a:bodyPr wrap="square" rtlCol="0">
            <a:spAutoFit/>
          </a:bodyPr>
          <a:lstStyle/>
          <a:p>
            <a:pPr lvl="0" indent="247650" algn="justLow" rtl="1">
              <a:spcBef>
                <a:spcPts val="600"/>
              </a:spcBef>
            </a:pPr>
            <a:r>
              <a:rPr lang="ar-EG" sz="28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endPar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p:cNvSpPr/>
          <p:nvPr/>
        </p:nvSpPr>
        <p:spPr>
          <a:xfrm>
            <a:off x="696171" y="715052"/>
            <a:ext cx="7335663" cy="707886"/>
          </a:xfrm>
          <a:prstGeom prst="rect">
            <a:avLst/>
          </a:prstGeom>
        </p:spPr>
        <p:txBody>
          <a:bodyPr wrap="none">
            <a:spAutoFit/>
          </a:bodyPr>
          <a:lstStyle/>
          <a:p>
            <a:r>
              <a:rPr lang="ar-EG" sz="4000" b="1" u="sng"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تسويق </a:t>
            </a:r>
            <a:r>
              <a:rPr lang="ar-EG" sz="4000" b="1"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الدول المدعوم بالذكاء الإصطناعي </a:t>
            </a:r>
            <a:r>
              <a:rPr lang="ar-EG" sz="36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3600" dirty="0">
              <a:solidFill>
                <a:schemeClr val="bg1"/>
              </a:solidFill>
            </a:endParaRPr>
          </a:p>
        </p:txBody>
      </p:sp>
      <p:pic>
        <p:nvPicPr>
          <p:cNvPr id="7" name="Picture 6"/>
          <p:cNvPicPr>
            <a:picLocks noChangeAspect="1"/>
          </p:cNvPicPr>
          <p:nvPr/>
        </p:nvPicPr>
        <p:blipFill rotWithShape="1">
          <a:blip r:embed="rId4"/>
          <a:srcRect l="-3238" t="22885" r="6190" b="16333"/>
          <a:stretch/>
        </p:blipFill>
        <p:spPr>
          <a:xfrm>
            <a:off x="0" y="1704021"/>
            <a:ext cx="11247120" cy="4354107"/>
          </a:xfrm>
          <a:prstGeom prst="rect">
            <a:avLst/>
          </a:prstGeom>
        </p:spPr>
      </p:pic>
    </p:spTree>
    <p:extLst>
      <p:ext uri="{BB962C8B-B14F-4D97-AF65-F5344CB8AC3E}">
        <p14:creationId xmlns:p14="http://schemas.microsoft.com/office/powerpoint/2010/main" val="107812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04021"/>
            <a:ext cx="10812720" cy="4354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96171" y="1768729"/>
            <a:ext cx="10289177" cy="4632037"/>
          </a:xfrm>
          <a:prstGeom prst="rect">
            <a:avLst/>
          </a:prstGeom>
          <a:noFill/>
        </p:spPr>
        <p:txBody>
          <a:bodyPr wrap="square" rtlCol="0">
            <a:spAutoFit/>
          </a:bodyPr>
          <a:lstStyle/>
          <a:p>
            <a:pPr marL="0" marR="0" lvl="0" indent="247650" algn="justLow" defTabSz="914400" rtl="1" eaLnBrk="1" fontAlgn="auto" latinLnBrk="0" hangingPunct="1">
              <a:lnSpc>
                <a:spcPct val="100000"/>
              </a:lnSpc>
              <a:spcBef>
                <a:spcPts val="600"/>
              </a:spcBef>
              <a:spcAft>
                <a:spcPts val="0"/>
              </a:spcAft>
              <a:buClrTx/>
              <a:buSzTx/>
              <a:buFontTx/>
              <a:buNone/>
              <a:tabLst/>
              <a:defRPr/>
            </a:pPr>
            <a:r>
              <a:rPr kumimoji="0" lang="ar-EG"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لاشك أن الذكاء الإصطناعي بات يدخل في العديد من القطاعات التي من شأنها تحسين الصورة الذهنية .</a:t>
            </a:r>
          </a:p>
          <a:p>
            <a:pPr marL="0" marR="0" lvl="0" indent="247650" algn="justLow" defTabSz="914400" rtl="1" eaLnBrk="1" fontAlgn="auto" latinLnBrk="0" hangingPunct="1">
              <a:lnSpc>
                <a:spcPct val="100000"/>
              </a:lnSpc>
              <a:spcBef>
                <a:spcPts val="600"/>
              </a:spcBef>
              <a:spcAft>
                <a:spcPts val="0"/>
              </a:spcAft>
              <a:buClrTx/>
              <a:buSzTx/>
              <a:buFontTx/>
              <a:buNone/>
              <a:tabLst/>
              <a:defRPr/>
            </a:pPr>
            <a:r>
              <a:rPr lang="ar-EG" sz="28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والتسويق </a:t>
            </a:r>
            <a:r>
              <a:rPr kumimoji="0" lang="ar-EG"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باستخدام </a:t>
            </a: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الذكاء الاصطناعي </a:t>
            </a:r>
            <a:r>
              <a:rPr kumimoji="0" lang="ar-EG"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t>
            </a:r>
            <a:r>
              <a:rPr kumimoji="0" lang="en-US"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(AI</a:t>
            </a: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هو عملية الاستفادة من أساليب وأدوات الذكاء الاصطناعي مثل: نماذج البيانات والخوارزميات والتعلم الآلي لإنتاج رؤى تساعد في تحسين استراتيجيات وتكتيكات التسويق.</a:t>
            </a:r>
          </a:p>
          <a:p>
            <a:pPr marL="0" marR="0" lvl="0" indent="247650" algn="justLow" defTabSz="914400" rtl="1" eaLnBrk="1" fontAlgn="auto" latinLnBrk="0" hangingPunct="1">
              <a:lnSpc>
                <a:spcPct val="100000"/>
              </a:lnSpc>
              <a:spcBef>
                <a:spcPts val="600"/>
              </a:spcBef>
              <a:spcAft>
                <a:spcPts val="0"/>
              </a:spcAft>
              <a:buClrTx/>
              <a:buSzTx/>
              <a:buFontTx/>
              <a:buNone/>
              <a:tabLst/>
              <a:defRPr/>
            </a:pPr>
            <a:r>
              <a:rPr kumimoji="0" lang="ar-EG"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يمكن </a:t>
            </a: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أن تساعدك أدوات التسويق باستخدام الذكاء الاصطناعي في اتخاذ قرارات تسويقية رئيسية تعتمد على البيانات بسهولة أكبر. من خلال جمع البيانات وتحليلها بسرعة، يمكن للذكاء الاصطناعي اتخاذ عدد من الخيارات التكتيكية السريعة التي من شأنها أن تأخذ منك المزيد من الوقت والجهد.</a:t>
            </a:r>
          </a:p>
          <a:p>
            <a:pPr marL="0" marR="0" lvl="0" indent="247650" algn="justLow" defTabSz="914400" rtl="1" eaLnBrk="1" fontAlgn="auto" latinLnBrk="0" hangingPunct="1">
              <a:lnSpc>
                <a:spcPct val="100000"/>
              </a:lnSpc>
              <a:spcBef>
                <a:spcPts val="600"/>
              </a:spcBef>
              <a:spcAft>
                <a:spcPts val="0"/>
              </a:spcAft>
              <a:buClrTx/>
              <a:buSzTx/>
              <a:buFontTx/>
              <a:buNone/>
              <a:tabLst/>
              <a:defRPr/>
            </a:pPr>
            <a:r>
              <a:rPr kumimoji="0" lang="ar-EG"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t>
            </a:r>
            <a:endPar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p:cNvSpPr/>
          <p:nvPr/>
        </p:nvSpPr>
        <p:spPr>
          <a:xfrm>
            <a:off x="696171" y="715052"/>
            <a:ext cx="7335663" cy="707886"/>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4000" b="1" i="0" u="sng" strike="noStrike" kern="1200" cap="none" spc="0" normalizeH="0" baseline="0" noProof="0" dirty="0" smtClean="0">
                <a:ln>
                  <a:noFill/>
                </a:ln>
                <a:solidFill>
                  <a:prstClr val="white"/>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تسويق </a:t>
            </a:r>
            <a:r>
              <a:rPr kumimoji="0" lang="ar-EG" sz="4000" b="1" i="0" u="sng"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الدول المدعوم بالذكاء الإصطناعي </a:t>
            </a:r>
            <a:r>
              <a:rPr kumimoji="0" lang="ar-EG" sz="36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t>
            </a:r>
            <a:endParaRPr kumimoji="0" lang="en-US" sz="3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95689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04021"/>
            <a:ext cx="10812720" cy="4354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57942" y="1704021"/>
            <a:ext cx="10289177" cy="4124206"/>
          </a:xfrm>
          <a:prstGeom prst="rect">
            <a:avLst/>
          </a:prstGeom>
          <a:noFill/>
        </p:spPr>
        <p:txBody>
          <a:bodyPr wrap="square" rtlCol="0">
            <a:spAutoFit/>
          </a:bodyPr>
          <a:lstStyle/>
          <a:p>
            <a:pPr lvl="0" indent="247650" algn="justLow" rtl="1">
              <a:spcBef>
                <a:spcPts val="600"/>
              </a:spcBef>
            </a:pPr>
            <a:r>
              <a:rPr lang="ar-EG" sz="28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ولاشك أن الذكاء الإصطناعي لعب دوراً فاعلاُ في التسويق لسمعة الدولة ، فعلى سبيل المثال نجد أن الدول حالياً تتبارى في توظيف تقنيات الذكاء الإصطناعي لخدمة جمهورها هذا إلى جانب توظيف أفضل وأحدث التقنيات والتطبيقات لتحقيق جودة الحياة </a:t>
            </a:r>
            <a:r>
              <a:rPr lang="ar-EG" sz="28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الرقمية . يسمح الذكاء الاصطناعي </a:t>
            </a:r>
            <a:r>
              <a:rPr lang="ar-EG" sz="28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لجماهير دولة ما  </a:t>
            </a:r>
            <a:r>
              <a:rPr lang="ar-EG" sz="28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باِكتساب تحليلات مباشرة حول تفضيلات وسلوك عملائهم.</a:t>
            </a:r>
          </a:p>
          <a:p>
            <a:pPr lvl="0" indent="247650" algn="justLow" rtl="1">
              <a:spcBef>
                <a:spcPts val="600"/>
              </a:spcBef>
            </a:pPr>
            <a:r>
              <a:rPr lang="ar-EG" sz="28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يمنحهم الذكاء الاصطناعي معلومات عن كل شيء آخر له علاقة بكيفية استهلاكهم للمنتجات والخدمات.</a:t>
            </a:r>
          </a:p>
          <a:p>
            <a:pPr lvl="0" indent="247650" algn="justLow" rtl="1">
              <a:spcBef>
                <a:spcPts val="600"/>
              </a:spcBef>
            </a:pPr>
            <a:r>
              <a:rPr lang="ar-EG" sz="28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كما يتيح للمسوقين نوع التجارب الشخصية التي تسعد العملاء كثيراً لدرجة أنّهم يواصلون شراء الأعمال التجارية ورعايتها</a:t>
            </a:r>
            <a:r>
              <a:rPr lang="ar-EG" sz="28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endParaRPr lang="ar-EG" sz="28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188157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97269"/>
            <a:ext cx="10812720" cy="42608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22182" y="1974171"/>
            <a:ext cx="10166384" cy="1815882"/>
          </a:xfrm>
          <a:prstGeom prst="rect">
            <a:avLst/>
          </a:prstGeom>
          <a:noFill/>
        </p:spPr>
        <p:txBody>
          <a:bodyPr wrap="square" rtlCol="0">
            <a:spAutoFit/>
          </a:bodyPr>
          <a:lstStyle/>
          <a:p>
            <a:pPr marL="0" marR="0" lvl="0" indent="247650" algn="justLow" defTabSz="914400" rtl="1" eaLnBrk="1" fontAlgn="auto" latinLnBrk="0" hangingPunct="1">
              <a:lnSpc>
                <a:spcPct val="100000"/>
              </a:lnSpc>
              <a:spcBef>
                <a:spcPts val="600"/>
              </a:spcBef>
              <a:spcAft>
                <a:spcPts val="0"/>
              </a:spcAft>
              <a:buClrTx/>
              <a:buSzTx/>
              <a:buFontTx/>
              <a:buNone/>
              <a:tabLst/>
              <a:defRPr/>
            </a:pPr>
            <a:r>
              <a:rPr kumimoji="0" lang="ar-EG"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يعدّ </a:t>
            </a: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الذكاء الاصطناعي أمراً بالغ الأهمية في دفع نمو </a:t>
            </a:r>
            <a:r>
              <a:rPr kumimoji="0" lang="ar-EG"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الدول ووصولها لمصاف الدول المتقدمة  وتعزيز </a:t>
            </a: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ولاء </a:t>
            </a:r>
            <a:r>
              <a:rPr kumimoji="0" lang="ar-EG"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العملاء</a:t>
            </a:r>
            <a:r>
              <a:rPr kumimoji="0" lang="ar-EG" sz="2800" b="1" i="0" u="none" strike="noStrike" kern="1200" cap="none" spc="0" normalizeH="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ar-EG"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ومن </a:t>
            </a: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المؤكّد تقريباً أنَّ </a:t>
            </a:r>
            <a:r>
              <a:rPr kumimoji="0" lang="ar-EG"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الشعوب الراضية عن دولها حقاً </a:t>
            </a: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سيكونون أكثر من سعداء بالاِستمرار في </a:t>
            </a:r>
            <a:r>
              <a:rPr kumimoji="0" lang="ar-EG"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حب وولاء أوطانهم ،</a:t>
            </a:r>
            <a:r>
              <a:rPr kumimoji="0" lang="ar-EG" sz="2800" b="1" i="0" u="none" strike="noStrike" kern="1200" cap="none" spc="0" normalizeH="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ar-EG"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من </a:t>
            </a: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المرجّح أيضاً أن </a:t>
            </a:r>
            <a:r>
              <a:rPr kumimoji="0" lang="ar-EG"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يكونوا مسوقين فاعلين لأوطانهم</a:t>
            </a:r>
            <a:r>
              <a:rPr kumimoji="0" lang="en-US"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t>
            </a:r>
            <a:endPar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p:cNvPicPr>
            <a:picLocks noChangeAspect="1"/>
          </p:cNvPicPr>
          <p:nvPr/>
        </p:nvPicPr>
        <p:blipFill>
          <a:blip r:embed="rId3"/>
          <a:stretch>
            <a:fillRect/>
          </a:stretch>
        </p:blipFill>
        <p:spPr>
          <a:xfrm>
            <a:off x="1001959" y="3790053"/>
            <a:ext cx="3785941" cy="2114698"/>
          </a:xfrm>
          <a:prstGeom prst="rect">
            <a:avLst/>
          </a:prstGeom>
        </p:spPr>
      </p:pic>
    </p:spTree>
    <p:extLst>
      <p:ext uri="{BB962C8B-B14F-4D97-AF65-F5344CB8AC3E}">
        <p14:creationId xmlns:p14="http://schemas.microsoft.com/office/powerpoint/2010/main" val="36196501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33108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1642</TotalTime>
  <Words>3941</Words>
  <Application>Microsoft Office PowerPoint</Application>
  <PresentationFormat>Widescreen</PresentationFormat>
  <Paragraphs>188</Paragraphs>
  <Slides>41</Slides>
  <Notes>5</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41</vt:i4>
      </vt:variant>
    </vt:vector>
  </HeadingPairs>
  <TitlesOfParts>
    <vt:vector size="48" baseType="lpstr">
      <vt:lpstr>Arial</vt:lpstr>
      <vt:lpstr>Calibri</vt:lpstr>
      <vt:lpstr>Calibri Light</vt:lpstr>
      <vt:lpstr>Simplified Arabic</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 AHLAWY</cp:lastModifiedBy>
  <cp:revision>128</cp:revision>
  <dcterms:created xsi:type="dcterms:W3CDTF">2023-04-29T09:08:23Z</dcterms:created>
  <dcterms:modified xsi:type="dcterms:W3CDTF">2023-10-27T05:09:43Z</dcterms:modified>
</cp:coreProperties>
</file>