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heme/themeOverride1.xml" ContentType="application/vnd.openxmlformats-officedocument.themeOverr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 id="2147483680" r:id="rId6"/>
  </p:sldMasterIdLst>
  <p:notesMasterIdLst>
    <p:notesMasterId r:id="rId68"/>
  </p:notesMasterIdLst>
  <p:sldIdLst>
    <p:sldId id="355" r:id="rId7"/>
    <p:sldId id="356" r:id="rId8"/>
    <p:sldId id="357" r:id="rId9"/>
    <p:sldId id="280" r:id="rId10"/>
    <p:sldId id="415" r:id="rId11"/>
    <p:sldId id="358" r:id="rId12"/>
    <p:sldId id="363" r:id="rId13"/>
    <p:sldId id="378" r:id="rId14"/>
    <p:sldId id="364" r:id="rId15"/>
    <p:sldId id="420" r:id="rId16"/>
    <p:sldId id="371" r:id="rId17"/>
    <p:sldId id="365" r:id="rId18"/>
    <p:sldId id="366" r:id="rId19"/>
    <p:sldId id="379" r:id="rId20"/>
    <p:sldId id="367" r:id="rId21"/>
    <p:sldId id="372" r:id="rId22"/>
    <p:sldId id="368" r:id="rId23"/>
    <p:sldId id="369" r:id="rId24"/>
    <p:sldId id="370" r:id="rId25"/>
    <p:sldId id="376" r:id="rId26"/>
    <p:sldId id="373" r:id="rId27"/>
    <p:sldId id="374" r:id="rId28"/>
    <p:sldId id="375" r:id="rId29"/>
    <p:sldId id="377" r:id="rId30"/>
    <p:sldId id="416" r:id="rId31"/>
    <p:sldId id="380" r:id="rId32"/>
    <p:sldId id="381" r:id="rId33"/>
    <p:sldId id="382" r:id="rId34"/>
    <p:sldId id="389" r:id="rId35"/>
    <p:sldId id="390" r:id="rId36"/>
    <p:sldId id="391" r:id="rId37"/>
    <p:sldId id="392" r:id="rId38"/>
    <p:sldId id="393" r:id="rId39"/>
    <p:sldId id="394" r:id="rId40"/>
    <p:sldId id="395" r:id="rId41"/>
    <p:sldId id="397" r:id="rId42"/>
    <p:sldId id="396" r:id="rId43"/>
    <p:sldId id="383" r:id="rId44"/>
    <p:sldId id="384" r:id="rId45"/>
    <p:sldId id="385" r:id="rId46"/>
    <p:sldId id="417" r:id="rId47"/>
    <p:sldId id="386" r:id="rId48"/>
    <p:sldId id="398" r:id="rId49"/>
    <p:sldId id="399" r:id="rId50"/>
    <p:sldId id="400" r:id="rId51"/>
    <p:sldId id="401" r:id="rId52"/>
    <p:sldId id="418" r:id="rId53"/>
    <p:sldId id="402" r:id="rId54"/>
    <p:sldId id="403" r:id="rId55"/>
    <p:sldId id="419" r:id="rId56"/>
    <p:sldId id="404" r:id="rId57"/>
    <p:sldId id="407" r:id="rId58"/>
    <p:sldId id="406" r:id="rId59"/>
    <p:sldId id="408" r:id="rId60"/>
    <p:sldId id="409" r:id="rId61"/>
    <p:sldId id="410" r:id="rId62"/>
    <p:sldId id="411" r:id="rId63"/>
    <p:sldId id="412" r:id="rId64"/>
    <p:sldId id="413" r:id="rId65"/>
    <p:sldId id="414" r:id="rId66"/>
    <p:sldId id="276"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FD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691" autoAdjust="0"/>
    <p:restoredTop sz="94291" autoAdjust="0"/>
  </p:normalViewPr>
  <p:slideViewPr>
    <p:cSldViewPr snapToGrid="0">
      <p:cViewPr varScale="1">
        <p:scale>
          <a:sx n="64" d="100"/>
          <a:sy n="64" d="100"/>
        </p:scale>
        <p:origin x="912" y="66"/>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notesMaster" Target="notesMasters/notesMaster1.xml"/><Relationship Id="rId7" Type="http://schemas.openxmlformats.org/officeDocument/2006/relationships/slide" Target="slides/slide1.xml"/><Relationship Id="rId71"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slide" Target="slides/slide60.xml"/><Relationship Id="rId5" Type="http://schemas.openxmlformats.org/officeDocument/2006/relationships/slideMaster" Target="slideMasters/slideMaster2.xml"/><Relationship Id="rId61" Type="http://schemas.openxmlformats.org/officeDocument/2006/relationships/slide" Target="slides/slide5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4/7/2025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dirty="0"/>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4</a:t>
            </a:fld>
            <a:endParaRPr lang="en-US" dirty="0"/>
          </a:p>
        </p:txBody>
      </p:sp>
    </p:spTree>
    <p:extLst>
      <p:ext uri="{BB962C8B-B14F-4D97-AF65-F5344CB8AC3E}">
        <p14:creationId xmlns:p14="http://schemas.microsoft.com/office/powerpoint/2010/main" val="6644026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order to create effective  marketing and sales strategies,   startups need to understand the needs, wants,  and pain points of their target audience.   </a:t>
            </a:r>
          </a:p>
          <a:p>
            <a:r>
              <a:rPr lang="en-US" dirty="0"/>
              <a:t>In this video, we'll show you how to conduct  market research, create buyer personas,   and analyze customer data to identify your target  audience. </a:t>
            </a:r>
          </a:p>
          <a:p>
            <a:r>
              <a:rPr lang="en-US" dirty="0"/>
              <a:t>Market research and identifying the   target audience are essential for startups to  create effective marketing and sales strategies.  </a:t>
            </a:r>
          </a:p>
          <a:p>
            <a:r>
              <a:rPr lang="en-US" dirty="0"/>
              <a:t>market research involves gathering information  about the industry competitors and customers   to understand the market. Identifying the target  audience involves understanding the needs, wants,   and pain points of the people who will be most  likely to buy the startups product or service.   </a:t>
            </a:r>
          </a:p>
          <a:p>
            <a:r>
              <a:rPr lang="en-US" dirty="0"/>
              <a:t>Market research and identifying the target  audience are important for startups in the   early stages of development and should  be reviewed and updated regularly.   </a:t>
            </a:r>
          </a:p>
          <a:p>
            <a:r>
              <a:rPr lang="en-US" dirty="0"/>
              <a:t>They can be used by Founders leaders and marketing  and sales teams. </a:t>
            </a:r>
          </a:p>
          <a:p>
            <a:r>
              <a:rPr lang="en-US" dirty="0"/>
              <a:t>Here's how you can take action:   Conduct market research to gather information  about the industry, competitors, and customers.   </a:t>
            </a:r>
          </a:p>
          <a:p>
            <a:r>
              <a:rPr lang="en-US" dirty="0"/>
              <a:t>Create buyer personas to  represent your target audience.  </a:t>
            </a:r>
          </a:p>
          <a:p>
            <a:r>
              <a:rPr lang="en-US" dirty="0"/>
              <a:t> Analyze customer data to understand the needs,  wants, and pain points of your target audience.   </a:t>
            </a:r>
          </a:p>
          <a:p>
            <a:r>
              <a:rPr lang="en-US" dirty="0"/>
              <a:t>Use this information to create effective  marketing and sales strategies.   </a:t>
            </a:r>
          </a:p>
          <a:p>
            <a:r>
              <a:rPr lang="en-US" dirty="0"/>
              <a:t>Regularly review and update your target audience  as the company and market evolves. One example of   a successful startup that effectively identified  their target audience is the company Birchbox.   </a:t>
            </a:r>
          </a:p>
          <a:p>
            <a:r>
              <a:rPr lang="en-US" dirty="0"/>
              <a:t>They understood the pain point of the busy woman  who had no time to shop for beauty products and   targeted their subscription service to  this specific audience, which has helped   them become a leader in the beauty industry.  </a:t>
            </a:r>
          </a:p>
          <a:p>
            <a:r>
              <a:rPr lang="en-US" dirty="0"/>
              <a:t>Peter Drucker said "the aim of marketing is   to know and understand the customer so well the  product or service fits him and sells itself".  </a:t>
            </a:r>
          </a:p>
          <a:p>
            <a:r>
              <a:rPr lang="en-US" dirty="0"/>
              <a:t> Conducting market research and identifying  your target audience is essential for startups   to create effective marketing and sales  strategies. </a:t>
            </a:r>
          </a:p>
          <a:p>
            <a:r>
              <a:rPr lang="en-US" dirty="0"/>
              <a:t>By understanding the needs,   wants, and pain points of the people who will be  most likely to buy their products or services.   Start identifying your target audience today,  it's an essential part of your business success. foreign</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8</a:t>
            </a:fld>
            <a:endParaRPr lang="en-US" dirty="0"/>
          </a:p>
        </p:txBody>
      </p:sp>
    </p:spTree>
    <p:extLst>
      <p:ext uri="{BB962C8B-B14F-4D97-AF65-F5344CB8AC3E}">
        <p14:creationId xmlns:p14="http://schemas.microsoft.com/office/powerpoint/2010/main" val="35361651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a:solidFill>
                  <a:schemeClr val="tx1"/>
                </a:solidFill>
                <a:effectLst/>
                <a:latin typeface="+mn-lt"/>
                <a:ea typeface="+mn-ea"/>
                <a:cs typeface="+mn-cs"/>
              </a:rPr>
              <a:t>A buyer </a:t>
            </a:r>
            <a:r>
              <a:rPr lang="en-US" dirty="0"/>
              <a:t>Persona is a fictional representation of your ideal customer which is usually based on customer demographics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psychographics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Behavior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transactional data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and customer research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it helps you understand your ideal customers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create marketing segmentations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discover qualified leads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no customer information sources and overcome sales objections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you can easily create buyer personas through internal and external research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internal research requires a study of Industry articles competitor inputs website traffic data and keyword research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while external research focuses on demographics education skills and key performance indicators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you can find prospects for audience research by acquiring the information your company has on its existing customers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interviewing your current prospects based on how far along they are in the buyer's cycle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hiring third-party services which help with user testing or using referrals to reach out to your target audience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once done you can refine your buyer Persona by using quantitative methods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where customer data is collected and then processed using techniques like statistical analysis computer programming and artificial intelligence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these days, buyer personas are mainly used in marketing and Communications to fine-tune marketing efforts towards your ideal customers and product management to create solutions that solve customer pain points and by user interface designers to develop UI </a:t>
            </a:r>
            <a:r>
              <a:rPr lang="en-US" dirty="0" err="1"/>
              <a:t>ux</a:t>
            </a:r>
            <a:r>
              <a:rPr lang="en-US" dirty="0"/>
              <a:t> designs that resonate well with their users</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10</a:t>
            </a:fld>
            <a:endParaRPr lang="en-US" dirty="0"/>
          </a:p>
        </p:txBody>
      </p:sp>
    </p:spTree>
    <p:extLst>
      <p:ext uri="{BB962C8B-B14F-4D97-AF65-F5344CB8AC3E}">
        <p14:creationId xmlns:p14="http://schemas.microsoft.com/office/powerpoint/2010/main" val="27295052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social listening tools look for mentions of  Brands particular words phrases or hashtags on   social media platforms </a:t>
            </a:r>
          </a:p>
          <a:p>
            <a:r>
              <a:rPr lang="en-US" dirty="0"/>
              <a:t>marketers can use them  to track and measure the success of marketing   campaigns</a:t>
            </a:r>
          </a:p>
          <a:p>
            <a:r>
              <a:rPr lang="en-US" dirty="0"/>
              <a:t> identify potential customers or leads  and understand how the competition is doing   </a:t>
            </a:r>
          </a:p>
          <a:p>
            <a:r>
              <a:rPr lang="en-US" dirty="0"/>
              <a:t>social listening tools are pieces of software  that let users listen in on track and analyze   conversations on social media</a:t>
            </a:r>
          </a:p>
          <a:p>
            <a:r>
              <a:rPr lang="en-US" dirty="0"/>
              <a:t> this can be very  helpful for companies that want to know what   people are saying about their brand or industry  online </a:t>
            </a:r>
          </a:p>
          <a:p>
            <a:r>
              <a:rPr lang="en-US" dirty="0"/>
              <a:t>social listening tools can keep track   of mentions of brand names specific keywords  phrases or hashtags </a:t>
            </a:r>
          </a:p>
          <a:p>
            <a:r>
              <a:rPr lang="en-US" dirty="0"/>
              <a:t>there are many different   social listening tools available but not all  of them are the same </a:t>
            </a:r>
          </a:p>
          <a:p>
            <a:r>
              <a:rPr lang="en-US" dirty="0"/>
              <a:t>brand 24 is one of  the most powerful and affordable social listening   and online media monitoring tools on the market  </a:t>
            </a:r>
          </a:p>
          <a:p>
            <a:r>
              <a:rPr lang="en-US" dirty="0"/>
              <a:t>the tool covers a wide range of sources including   Facebook Twitter Instagram YouTube Tick Tock  telegram twitch Reddit and </a:t>
            </a:r>
            <a:r>
              <a:rPr lang="en-US" dirty="0" err="1"/>
              <a:t>quora</a:t>
            </a:r>
            <a:r>
              <a:rPr lang="en-US" dirty="0"/>
              <a:t> </a:t>
            </a:r>
          </a:p>
          <a:p>
            <a:r>
              <a:rPr lang="en-US" dirty="0"/>
              <a:t>the tool also   lets you keep track of all the conversations  happening online by monitoring blogs news sites   review sites podcasts newsletters and forums</a:t>
            </a:r>
          </a:p>
          <a:p>
            <a:r>
              <a:rPr lang="en-US" dirty="0"/>
              <a:t>brand 24 tracks real-time brand mentions it is   a web monitoring tool with a robust analytics  section </a:t>
            </a:r>
          </a:p>
          <a:p>
            <a:r>
              <a:rPr lang="en-US" dirty="0"/>
              <a:t>the mentions are kept in an easy to use   dashboard</a:t>
            </a:r>
          </a:p>
          <a:p>
            <a:r>
              <a:rPr lang="en-US" dirty="0"/>
              <a:t> you'll find the following inside the  tool </a:t>
            </a:r>
          </a:p>
          <a:p>
            <a:r>
              <a:rPr lang="en-US" dirty="0"/>
              <a:t>tab with Advanced filters for the mentions  </a:t>
            </a:r>
          </a:p>
          <a:p>
            <a:r>
              <a:rPr lang="en-US" dirty="0"/>
              <a:t> estimated social media reach tells you how many  people might have seen your social media posts   </a:t>
            </a:r>
          </a:p>
          <a:p>
            <a:r>
              <a:rPr lang="en-US" dirty="0"/>
              <a:t>sentiment analysis provides a general overview of  how your brand product or campaign is received on   social media </a:t>
            </a:r>
          </a:p>
          <a:p>
            <a:r>
              <a:rPr lang="en-US" dirty="0"/>
              <a:t>the total number of social media  likes shares and comments </a:t>
            </a:r>
          </a:p>
          <a:p>
            <a:r>
              <a:rPr lang="en-US" dirty="0"/>
              <a:t>the most common   mentions </a:t>
            </a:r>
          </a:p>
          <a:p>
            <a:r>
              <a:rPr lang="en-US" dirty="0"/>
              <a:t>top public figures who discuss your  brand </a:t>
            </a:r>
          </a:p>
          <a:p>
            <a:r>
              <a:rPr lang="en-US" dirty="0"/>
              <a:t>popular hashtags and links </a:t>
            </a:r>
          </a:p>
          <a:p>
            <a:r>
              <a:rPr lang="en-US" dirty="0"/>
              <a:t>most popular   brand related websites </a:t>
            </a:r>
          </a:p>
          <a:p>
            <a:r>
              <a:rPr lang="en-US" dirty="0"/>
              <a:t>reputation and presence  score </a:t>
            </a:r>
          </a:p>
          <a:p>
            <a:r>
              <a:rPr lang="en-US" dirty="0"/>
              <a:t>discussion context </a:t>
            </a:r>
          </a:p>
          <a:p>
            <a:r>
              <a:rPr lang="en-US" dirty="0"/>
              <a:t>the algorithms that run   machine learning make it possible for social media  sentiment analysis to produce accurate results   </a:t>
            </a:r>
          </a:p>
          <a:p>
            <a:r>
              <a:rPr lang="en-US" dirty="0"/>
              <a:t>the notification system is another great feature  of brand 24. you can get an in-app notification   an email or connect your account to a dedicated  slack Channel Whenever there is a new mention   in the dashboard </a:t>
            </a:r>
          </a:p>
          <a:p>
            <a:r>
              <a:rPr lang="en-US" dirty="0"/>
              <a:t>brand 24 gathers all of the  public mentions and reports them in real time  </a:t>
            </a:r>
          </a:p>
          <a:p>
            <a:endParaRPr lang="en-US" dirty="0"/>
          </a:p>
        </p:txBody>
      </p:sp>
      <p:sp>
        <p:nvSpPr>
          <p:cNvPr id="4" name="Slide Number Placeholder 3"/>
          <p:cNvSpPr>
            <a:spLocks noGrp="1"/>
          </p:cNvSpPr>
          <p:nvPr>
            <p:ph type="sldNum" sz="quarter" idx="5"/>
          </p:nvPr>
        </p:nvSpPr>
        <p:spPr/>
        <p:txBody>
          <a:bodyPr/>
          <a:lstStyle/>
          <a:p>
            <a:fld id="{4A83C8A9-2E18-4CDE-808C-35A6F74E129F}" type="slidenum">
              <a:rPr lang="en-US" smtClean="0"/>
              <a:t>14</a:t>
            </a:fld>
            <a:endParaRPr lang="en-US" dirty="0"/>
          </a:p>
        </p:txBody>
      </p:sp>
    </p:spTree>
    <p:extLst>
      <p:ext uri="{BB962C8B-B14F-4D97-AF65-F5344CB8AC3E}">
        <p14:creationId xmlns:p14="http://schemas.microsoft.com/office/powerpoint/2010/main" val="26394445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today's video let's discuss the amazon SWOT analysis to learn how amazon got successful </a:t>
            </a:r>
          </a:p>
          <a:p>
            <a:r>
              <a:rPr lang="en-US" dirty="0"/>
              <a:t>amazon was established in 1994. </a:t>
            </a:r>
          </a:p>
          <a:p>
            <a:r>
              <a:rPr lang="en-US" dirty="0"/>
              <a:t>the company is guided by four major principles </a:t>
            </a:r>
          </a:p>
          <a:p>
            <a:r>
              <a:rPr lang="en-US" dirty="0"/>
              <a:t>customer obsession rather than competition preoccupation</a:t>
            </a:r>
          </a:p>
          <a:p>
            <a:r>
              <a:rPr lang="en-US" dirty="0"/>
              <a:t> passion for operational excellence </a:t>
            </a:r>
          </a:p>
          <a:p>
            <a:r>
              <a:rPr lang="en-US" dirty="0"/>
              <a:t>and dedication to operational excellence</a:t>
            </a:r>
          </a:p>
          <a:p>
            <a:r>
              <a:rPr lang="en-US" dirty="0"/>
              <a:t>in this perspective amazon's SWOT analysis is presented in this video </a:t>
            </a:r>
          </a:p>
          <a:p>
            <a:r>
              <a:rPr lang="en-US" dirty="0"/>
              <a:t>swot analysis is commonly used to determine the influence of internal or external variables on the feasibility of a project or organization </a:t>
            </a:r>
          </a:p>
          <a:p>
            <a:r>
              <a:rPr lang="en-US" dirty="0"/>
              <a:t>when discussing amazon's strengths this section lists the internal strategic considerations that the firm employs to sustain and improve its operations in the online retail technological goods and online services areas</a:t>
            </a:r>
          </a:p>
          <a:p>
            <a:r>
              <a:rPr lang="en-US" dirty="0"/>
              <a:t> amazon's weaknesses explain the internal strategic variables that present challenges in developing or enhancing the firm </a:t>
            </a:r>
          </a:p>
          <a:p>
            <a:r>
              <a:rPr lang="en-US" dirty="0"/>
              <a:t>amazon's prospects identify external elements that the corporation may employ to improve its operations such as expansion in the worldwide e-commerce sector</a:t>
            </a:r>
          </a:p>
          <a:p>
            <a:r>
              <a:rPr lang="en-US" dirty="0"/>
              <a:t> this part of amazon's threat analysis considers external variables that decrease or hinder business expansion and performance </a:t>
            </a:r>
          </a:p>
          <a:p>
            <a:r>
              <a:rPr lang="en-US" dirty="0"/>
              <a:t>such as in e-commerce operations </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16</a:t>
            </a:fld>
            <a:endParaRPr lang="en-US" dirty="0"/>
          </a:p>
        </p:txBody>
      </p:sp>
    </p:spTree>
    <p:extLst>
      <p:ext uri="{BB962C8B-B14F-4D97-AF65-F5344CB8AC3E}">
        <p14:creationId xmlns:p14="http://schemas.microsoft.com/office/powerpoint/2010/main" val="33501873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video I'm going to be talking about a/b testing specifically in product design </a:t>
            </a:r>
          </a:p>
          <a:p>
            <a:r>
              <a:rPr lang="en-US" dirty="0"/>
              <a:t>a bee testing is also popular marketing but we are going to focus on its applications in product design </a:t>
            </a:r>
          </a:p>
          <a:p>
            <a:r>
              <a:rPr lang="en-US" dirty="0"/>
              <a:t>a bee testing also known as split testing is when you compare two versions of a design to see which one performs better </a:t>
            </a:r>
          </a:p>
          <a:p>
            <a:r>
              <a:rPr lang="en-US" dirty="0"/>
              <a:t>in essence it's an experiment where you send different versions to different users to see which one meets an expected goal </a:t>
            </a:r>
          </a:p>
          <a:p>
            <a:r>
              <a:rPr lang="en-US" dirty="0"/>
              <a:t>Google and Facebook have popularized a be testing </a:t>
            </a:r>
          </a:p>
          <a:p>
            <a:r>
              <a:rPr lang="en-US" dirty="0"/>
              <a:t>Google has taken it to the extreme by testing 40 different shades of blue to determine which color received the most clicks </a:t>
            </a:r>
          </a:p>
          <a:p>
            <a:r>
              <a:rPr lang="en-US" dirty="0"/>
              <a:t>AP testing is one part of a larger iterative process to improve usability in conversion rate over time </a:t>
            </a:r>
          </a:p>
          <a:p>
            <a:r>
              <a:rPr lang="en-US" dirty="0"/>
              <a:t>a be testing thrives as a testing method when you are looking to find small changes to optimize the current solution</a:t>
            </a:r>
          </a:p>
          <a:p>
            <a:r>
              <a:rPr lang="en-US" dirty="0"/>
              <a:t> for example let's say you're working on a meditation app and your goal is to increase conversion from the </a:t>
            </a:r>
            <a:r>
              <a:rPr lang="en-US" dirty="0" err="1"/>
              <a:t>freep</a:t>
            </a:r>
            <a:r>
              <a:rPr lang="en-US" dirty="0"/>
              <a:t> tier to the paid tier in order to increase conversion rates </a:t>
            </a:r>
          </a:p>
          <a:p>
            <a:r>
              <a:rPr lang="en-US" dirty="0"/>
              <a:t>you can test the call-to-action button you can change the color shape placement and many more </a:t>
            </a:r>
          </a:p>
          <a:p>
            <a:r>
              <a:rPr lang="en-US" dirty="0"/>
              <a:t>it's important to identify a single goal and not make too many changes at once</a:t>
            </a:r>
          </a:p>
          <a:p>
            <a:r>
              <a:rPr lang="en-US" dirty="0"/>
              <a:t> you're introducing more than one variable at a time and it stops becoming an a/b test and becomes a multi variant test </a:t>
            </a:r>
          </a:p>
          <a:p>
            <a:r>
              <a:rPr lang="en-US" dirty="0"/>
              <a:t>prior to running the a/b test on your meditation app you want to start by gathering some baseline data on how your conversion rates are currently performing</a:t>
            </a:r>
          </a:p>
          <a:p>
            <a:r>
              <a:rPr lang="en-US" dirty="0"/>
              <a:t> this will give you a benchmark you can also run other a B test to increase the number of downloads but that should be a whole other project </a:t>
            </a:r>
          </a:p>
          <a:p>
            <a:r>
              <a:rPr lang="en-US" dirty="0"/>
              <a:t>next you should create variations of the design</a:t>
            </a:r>
          </a:p>
          <a:p>
            <a:r>
              <a:rPr lang="en-US" dirty="0"/>
              <a:t> you can use software's to change the elements you're trying to test </a:t>
            </a:r>
          </a:p>
          <a:p>
            <a:r>
              <a:rPr lang="en-US" dirty="0"/>
              <a:t>once it's live the website visitors will be randomly assigned to one of the two groups </a:t>
            </a:r>
          </a:p>
          <a:p>
            <a:r>
              <a:rPr lang="en-US" dirty="0"/>
              <a:t>the control or experimental </a:t>
            </a:r>
          </a:p>
          <a:p>
            <a:r>
              <a:rPr lang="en-US" dirty="0"/>
              <a:t>whichever software you use to conduct the AP test will measure and review the analytics</a:t>
            </a:r>
          </a:p>
          <a:p>
            <a:r>
              <a:rPr lang="en-US" dirty="0"/>
              <a:t> lastly you should analyze the results from the test to see if there is a statistically significant difference between the two designs</a:t>
            </a:r>
          </a:p>
          <a:p>
            <a:r>
              <a:rPr lang="en-US" dirty="0"/>
              <a:t> it's important to iterate on your results and keep testing to find the highest performing design </a:t>
            </a:r>
          </a:p>
          <a:p>
            <a:r>
              <a:rPr lang="en-US" dirty="0"/>
              <a:t>now that you have tested the different button colors you can play around with the text </a:t>
            </a:r>
          </a:p>
          <a:p>
            <a:r>
              <a:rPr lang="en-US" dirty="0"/>
              <a:t>a bee tests are high value and low cost some common goals that companies have when conducting a bee test are</a:t>
            </a:r>
          </a:p>
          <a:p>
            <a:r>
              <a:rPr lang="en-US" dirty="0"/>
              <a:t> increased web traffic </a:t>
            </a:r>
          </a:p>
          <a:p>
            <a:r>
              <a:rPr lang="en-US" dirty="0"/>
              <a:t>higher conversion rates </a:t>
            </a:r>
          </a:p>
          <a:p>
            <a:r>
              <a:rPr lang="en-US" dirty="0"/>
              <a:t>lower bounce rate </a:t>
            </a:r>
          </a:p>
          <a:p>
            <a:r>
              <a:rPr lang="en-US" dirty="0"/>
              <a:t>lower cart abandonment </a:t>
            </a:r>
          </a:p>
          <a:p>
            <a:r>
              <a:rPr lang="en-US" dirty="0"/>
              <a:t>testing copies such as Add to Cart first buy now </a:t>
            </a:r>
          </a:p>
          <a:p>
            <a:r>
              <a:rPr lang="en-US" dirty="0"/>
              <a:t>advertising copy </a:t>
            </a:r>
          </a:p>
          <a:p>
            <a:r>
              <a:rPr lang="en-US" dirty="0"/>
              <a:t>images </a:t>
            </a:r>
          </a:p>
          <a:p>
            <a:r>
              <a:rPr lang="en-US" dirty="0"/>
              <a:t>landing pages </a:t>
            </a:r>
          </a:p>
          <a:p>
            <a:r>
              <a:rPr lang="en-US" dirty="0"/>
              <a:t>and promotional emails </a:t>
            </a:r>
          </a:p>
          <a:p>
            <a:r>
              <a:rPr lang="en-US" dirty="0"/>
              <a:t>when conducting a/b tests a success rate of 25% is really good and you should expect an average around 10% </a:t>
            </a:r>
          </a:p>
          <a:p>
            <a:r>
              <a:rPr lang="en-US" dirty="0"/>
              <a:t>so don't expect to completely transform your conversion rate on the first test </a:t>
            </a:r>
          </a:p>
          <a:p>
            <a:r>
              <a:rPr lang="en-US" dirty="0"/>
              <a:t>the downside to a/b testing is that you won't understand why customers prefer one version over the other</a:t>
            </a:r>
          </a:p>
          <a:p>
            <a:r>
              <a:rPr lang="en-US" dirty="0"/>
              <a:t> in order to understand the why you should perform moderated or unmoderated sessions to supplement your a/b tests</a:t>
            </a:r>
          </a:p>
          <a:p>
            <a:r>
              <a:rPr lang="en-US" dirty="0"/>
              <a:t> this way you can uncover your customers thoughts and feelings towards the designs</a:t>
            </a:r>
          </a:p>
          <a:p>
            <a:r>
              <a:rPr lang="en-US" dirty="0"/>
              <a:t> this is powerful because you'll understand the context of your customers preference </a:t>
            </a:r>
          </a:p>
        </p:txBody>
      </p:sp>
      <p:sp>
        <p:nvSpPr>
          <p:cNvPr id="4" name="Slide Number Placeholder 3"/>
          <p:cNvSpPr>
            <a:spLocks noGrp="1"/>
          </p:cNvSpPr>
          <p:nvPr>
            <p:ph type="sldNum" sz="quarter" idx="5"/>
          </p:nvPr>
        </p:nvSpPr>
        <p:spPr/>
        <p:txBody>
          <a:bodyPr/>
          <a:lstStyle/>
          <a:p>
            <a:fld id="{4A83C8A9-2E18-4CDE-808C-35A6F74E129F}" type="slidenum">
              <a:rPr lang="en-US" smtClean="0"/>
              <a:t>36</a:t>
            </a:fld>
            <a:endParaRPr lang="en-US" dirty="0"/>
          </a:p>
        </p:txBody>
      </p:sp>
    </p:spTree>
    <p:extLst>
      <p:ext uri="{BB962C8B-B14F-4D97-AF65-F5344CB8AC3E}">
        <p14:creationId xmlns:p14="http://schemas.microsoft.com/office/powerpoint/2010/main" val="39545626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 you know how you are able to browse  the internet and visit different websites?   </a:t>
            </a:r>
          </a:p>
          <a:p>
            <a:r>
              <a:rPr lang="en-US" dirty="0"/>
              <a:t>Well, that's thanks to software  called a Web server. </a:t>
            </a:r>
          </a:p>
          <a:p>
            <a:r>
              <a:rPr lang="en-US" dirty="0"/>
              <a:t>And the most   popular Web server software  out there is called Apache! </a:t>
            </a:r>
          </a:p>
          <a:p>
            <a:r>
              <a:rPr lang="en-US" dirty="0"/>
              <a:t>Apache was first created by a group  of programmers way back in 1995.   </a:t>
            </a:r>
          </a:p>
          <a:p>
            <a:r>
              <a:rPr lang="en-US" dirty="0"/>
              <a:t>Since then, it has become so popular that  a non-profit organization called the Apache   Software Foundation was created in 1999  to maintain and develop the software. </a:t>
            </a:r>
          </a:p>
          <a:p>
            <a:r>
              <a:rPr lang="en-US" dirty="0"/>
              <a:t>One reason why Apache is so popular is that it's  free and open-source.</a:t>
            </a:r>
          </a:p>
          <a:p>
            <a:r>
              <a:rPr lang="en-US" dirty="0"/>
              <a:t>That means anyone can use it   without having to pay for a commercial license.  </a:t>
            </a:r>
          </a:p>
          <a:p>
            <a:r>
              <a:rPr lang="en-US" dirty="0"/>
              <a:t>It also supports multiple operating systems,   like Linux, Windows, and Mac, </a:t>
            </a:r>
          </a:p>
          <a:p>
            <a:r>
              <a:rPr lang="en-US" dirty="0"/>
              <a:t>so it can be  used on many different types of computers. </a:t>
            </a:r>
          </a:p>
          <a:p>
            <a:r>
              <a:rPr lang="en-US" dirty="0"/>
              <a:t>But what does Apache actually do? </a:t>
            </a:r>
          </a:p>
          <a:p>
            <a:r>
              <a:rPr lang="en-US" dirty="0"/>
              <a:t>Well, when you  visit a website, your computer sends a request   to the server that's hosting that website.  </a:t>
            </a:r>
          </a:p>
          <a:p>
            <a:r>
              <a:rPr lang="en-US" dirty="0"/>
              <a:t>Apache is the software that receives that   request and sends the website's content back to  your computer so you can see it in your browser.</a:t>
            </a:r>
          </a:p>
          <a:p>
            <a:r>
              <a:rPr lang="en-US" dirty="0"/>
              <a:t>Apache can host all sorts of websites,  from simple pages with just text and   images to more complex websites that  use programming languages like PHP,   Python, and Perl.</a:t>
            </a:r>
          </a:p>
          <a:p>
            <a:r>
              <a:rPr lang="en-US" dirty="0"/>
              <a:t> And because Apache  can use different "modules," or add-ons,   it can provide all sorts of extra features,  like better security and customized URLs. </a:t>
            </a:r>
          </a:p>
          <a:p>
            <a:r>
              <a:rPr lang="en-US" dirty="0"/>
              <a:t>So the next time you visit a website,   remember that Apache is working hard  behind the scenes to make it all happen!</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46</a:t>
            </a:fld>
            <a:endParaRPr lang="en-US" dirty="0"/>
          </a:p>
        </p:txBody>
      </p:sp>
    </p:spTree>
    <p:extLst>
      <p:ext uri="{BB962C8B-B14F-4D97-AF65-F5344CB8AC3E}">
        <p14:creationId xmlns:p14="http://schemas.microsoft.com/office/powerpoint/2010/main" val="12457663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[Music] What are the different types of mobile applications? </a:t>
            </a:r>
          </a:p>
          <a:p>
            <a:r>
              <a:rPr lang="en-US" dirty="0"/>
              <a:t>We are going to discuss the native app, the web app, and the hybrid app. </a:t>
            </a:r>
          </a:p>
          <a:p>
            <a:r>
              <a:rPr lang="en-US" dirty="0"/>
              <a:t>So, what is a native app? Native apps are downloaded from the Apple or Play stores and they are written in the native language aka C, Java, Objective C or Swift. </a:t>
            </a:r>
          </a:p>
          <a:p>
            <a:r>
              <a:rPr lang="en-US" dirty="0"/>
              <a:t>The software lives on the actual device. </a:t>
            </a:r>
          </a:p>
          <a:p>
            <a:r>
              <a:rPr lang="en-US" dirty="0"/>
              <a:t>It has full access to the platform's APIs, has awesome performance. </a:t>
            </a:r>
          </a:p>
          <a:p>
            <a:r>
              <a:rPr lang="en-US" dirty="0"/>
              <a:t>The source code only works in the target platform. </a:t>
            </a:r>
          </a:p>
          <a:p>
            <a:r>
              <a:rPr lang="en-US" dirty="0"/>
              <a:t>What are the pros of a native app? </a:t>
            </a:r>
          </a:p>
          <a:p>
            <a:r>
              <a:rPr lang="en-US" dirty="0"/>
              <a:t>Native apps offer silky smooth performance. </a:t>
            </a:r>
          </a:p>
          <a:p>
            <a:r>
              <a:rPr lang="en-US" dirty="0"/>
              <a:t>The best user experience. </a:t>
            </a:r>
          </a:p>
          <a:p>
            <a:r>
              <a:rPr lang="en-US" dirty="0"/>
              <a:t>An app icon is available on the device.</a:t>
            </a:r>
          </a:p>
          <a:p>
            <a:r>
              <a:rPr lang="en-US" dirty="0"/>
              <a:t>They can receive push notifications. </a:t>
            </a:r>
          </a:p>
          <a:p>
            <a:r>
              <a:rPr lang="en-US" dirty="0"/>
              <a:t>It runs inside the operating system and can use the platform's APIs. </a:t>
            </a:r>
          </a:p>
          <a:p>
            <a:r>
              <a:rPr lang="en-US" dirty="0"/>
              <a:t>For example, the camera, audio, network, storage, GPS, and anything else that the device is capable of. </a:t>
            </a:r>
          </a:p>
          <a:p>
            <a:r>
              <a:rPr lang="en-US" dirty="0"/>
              <a:t>What are the cons of a native app? </a:t>
            </a:r>
          </a:p>
          <a:p>
            <a:r>
              <a:rPr lang="en-US" dirty="0"/>
              <a:t>developers need to each of their platforms languages. </a:t>
            </a:r>
          </a:p>
          <a:p>
            <a:r>
              <a:rPr lang="en-US" dirty="0"/>
              <a:t>The source code only works on the target platform, aka Windows, iOS/Android. </a:t>
            </a:r>
          </a:p>
          <a:p>
            <a:r>
              <a:rPr lang="en-US" dirty="0"/>
              <a:t>They'll need their own unique project code. </a:t>
            </a:r>
          </a:p>
          <a:p>
            <a:r>
              <a:rPr lang="en-US" dirty="0"/>
              <a:t>It's slower the market due to multiple source codes. </a:t>
            </a:r>
          </a:p>
          <a:p>
            <a:r>
              <a:rPr lang="en-US" dirty="0"/>
              <a:t>How does it work? </a:t>
            </a:r>
          </a:p>
          <a:p>
            <a:r>
              <a:rPr lang="en-US" dirty="0"/>
              <a:t>Devs will write the source code and add resource files such as images and audio. </a:t>
            </a:r>
          </a:p>
          <a:p>
            <a:r>
              <a:rPr lang="en-US" dirty="0"/>
              <a:t>When they're ready to submit to the App Store, the Play Store does not need to compile and package their application. </a:t>
            </a:r>
          </a:p>
          <a:p>
            <a:r>
              <a:rPr lang="en-US" dirty="0"/>
              <a:t>iOS packages and IPA.</a:t>
            </a:r>
          </a:p>
          <a:p>
            <a:r>
              <a:rPr lang="en-US" dirty="0"/>
              <a:t> Android package is an APK. </a:t>
            </a:r>
          </a:p>
          <a:p>
            <a:r>
              <a:rPr lang="en-US" dirty="0"/>
              <a:t>Once it's compiled and packaged, it will be able to submit to the App Store or Google Play Store, maybe Windows if you're into that kind of thing. </a:t>
            </a:r>
          </a:p>
          <a:p>
            <a:r>
              <a:rPr lang="en-US" dirty="0"/>
              <a:t>Next up, we'll go over a web application. </a:t>
            </a:r>
          </a:p>
          <a:p>
            <a:r>
              <a:rPr lang="en-US" dirty="0"/>
              <a:t>What is a web app? </a:t>
            </a:r>
          </a:p>
          <a:p>
            <a:r>
              <a:rPr lang="en-US" dirty="0"/>
              <a:t>It's a website designed for mobile and sometimes tries to mimic the native design. </a:t>
            </a:r>
          </a:p>
          <a:p>
            <a:r>
              <a:rPr lang="en-US" dirty="0"/>
              <a:t>It's written in HTML, CSS, and JavaScript. </a:t>
            </a:r>
          </a:p>
          <a:p>
            <a:r>
              <a:rPr lang="en-US" dirty="0"/>
              <a:t>Network connection is required for it to work. </a:t>
            </a:r>
          </a:p>
          <a:p>
            <a:r>
              <a:rPr lang="en-US" dirty="0"/>
              <a:t>What are the pros? </a:t>
            </a:r>
          </a:p>
          <a:p>
            <a:r>
              <a:rPr lang="en-US" dirty="0"/>
              <a:t>It's </a:t>
            </a:r>
            <a:r>
              <a:rPr lang="en-US" dirty="0" err="1"/>
              <a:t>crossplatform</a:t>
            </a:r>
            <a:r>
              <a:rPr lang="en-US" dirty="0"/>
              <a:t>. </a:t>
            </a:r>
          </a:p>
          <a:p>
            <a:r>
              <a:rPr lang="en-US" dirty="0"/>
              <a:t>It's a single </a:t>
            </a:r>
            <a:r>
              <a:rPr lang="en-US" dirty="0" err="1"/>
              <a:t>codebased</a:t>
            </a:r>
            <a:r>
              <a:rPr lang="en-US" dirty="0"/>
              <a:t>. </a:t>
            </a:r>
          </a:p>
          <a:p>
            <a:r>
              <a:rPr lang="en-US" dirty="0"/>
              <a:t>It's fast production. </a:t>
            </a:r>
          </a:p>
          <a:p>
            <a:r>
              <a:rPr lang="en-US" dirty="0"/>
              <a:t>and it has a lower development cost because the single code base. </a:t>
            </a:r>
          </a:p>
          <a:p>
            <a:r>
              <a:rPr lang="en-US" dirty="0"/>
              <a:t>What are the cons of a web app? </a:t>
            </a:r>
          </a:p>
          <a:p>
            <a:r>
              <a:rPr lang="en-US" dirty="0"/>
              <a:t>They'll have sluggish performance depending on the device. Of course, it requires a lot of loading. </a:t>
            </a:r>
          </a:p>
          <a:p>
            <a:r>
              <a:rPr lang="en-US" dirty="0"/>
              <a:t>Network connections are required. </a:t>
            </a:r>
          </a:p>
          <a:p>
            <a:r>
              <a:rPr lang="en-US" dirty="0"/>
              <a:t>They're not available in the app store's extremely limited API access. </a:t>
            </a:r>
          </a:p>
          <a:p>
            <a:r>
              <a:rPr lang="en-US" dirty="0"/>
              <a:t>No application icon. They live solely in the browser. </a:t>
            </a:r>
          </a:p>
          <a:p>
            <a:r>
              <a:rPr lang="en-US" dirty="0"/>
              <a:t>How does it work? It's a single source code made with a responsive web design which includes HTML, JavaScript, and CSS. </a:t>
            </a:r>
          </a:p>
          <a:p>
            <a:r>
              <a:rPr lang="en-US" dirty="0"/>
              <a:t>Using Chrome or Safari, the mobile device will request a website from the server. </a:t>
            </a:r>
          </a:p>
          <a:p>
            <a:r>
              <a:rPr lang="en-US" dirty="0"/>
              <a:t>The server will respond with a mobile optimized website </a:t>
            </a:r>
          </a:p>
          <a:p>
            <a:r>
              <a:rPr lang="en-US" dirty="0"/>
              <a:t>The major advantage here is if there's a bug, it will be fixable on the server side and can be deployed immediately. </a:t>
            </a:r>
          </a:p>
          <a:p>
            <a:r>
              <a:rPr lang="en-US" dirty="0"/>
              <a:t>Next, the hybrid app. </a:t>
            </a:r>
          </a:p>
          <a:p>
            <a:r>
              <a:rPr lang="en-US" dirty="0"/>
              <a:t>What is a native app as a native layer with embedded HTML basic access to the native APIs. It is available on the app stores and the web portions of it can be updated server side. </a:t>
            </a:r>
          </a:p>
          <a:p>
            <a:r>
              <a:rPr lang="en-US" dirty="0"/>
              <a:t>What are the pros? You have a single source code access to all the platform APIs. </a:t>
            </a:r>
          </a:p>
          <a:p>
            <a:r>
              <a:rPr lang="en-US" dirty="0"/>
              <a:t>It's less time to deploy what portions can be updated on the fly. </a:t>
            </a:r>
          </a:p>
          <a:p>
            <a:r>
              <a:rPr lang="en-US" dirty="0"/>
              <a:t>It's available in the app stores and has an application icon on the device. </a:t>
            </a:r>
          </a:p>
          <a:p>
            <a:r>
              <a:rPr lang="en-US" dirty="0"/>
              <a:t>What are the cons? Maybe dependent on middleware.</a:t>
            </a:r>
          </a:p>
          <a:p>
            <a:r>
              <a:rPr lang="en-US" dirty="0"/>
              <a:t> Middleware may also be slow to update. </a:t>
            </a:r>
          </a:p>
          <a:p>
            <a:r>
              <a:rPr lang="en-US" dirty="0"/>
              <a:t>They're more </a:t>
            </a:r>
            <a:r>
              <a:rPr lang="en-US" dirty="0" err="1"/>
              <a:t>bugprone</a:t>
            </a:r>
            <a:r>
              <a:rPr lang="en-US" dirty="0"/>
              <a:t>. Some bug fixes require the middleware updates themselves. Some bug fixes are outside of your control, meaning you're completely dependent on middleware to fix them. </a:t>
            </a:r>
          </a:p>
          <a:p>
            <a:r>
              <a:rPr lang="en-US" dirty="0"/>
              <a:t>They usually have somewhat slower performance and more issues from device fragmentation.</a:t>
            </a:r>
          </a:p>
          <a:p>
            <a:r>
              <a:rPr lang="en-US" dirty="0"/>
              <a:t> Just to clarify what I mean by middleware, that means something similar to like the phone gap applications. </a:t>
            </a:r>
          </a:p>
          <a:p>
            <a:r>
              <a:rPr lang="en-US" dirty="0"/>
              <a:t>How does it work? Hybrid apps are written in HTML, CSS, and JavaScript. </a:t>
            </a:r>
          </a:p>
          <a:p>
            <a:r>
              <a:rPr lang="en-US" dirty="0"/>
              <a:t>They have a single code base. A middleware layer sits between the app and the platforms. </a:t>
            </a:r>
          </a:p>
          <a:p>
            <a:r>
              <a:rPr lang="en-US" dirty="0"/>
              <a:t>The hybrid code uses the middleware APIs instead of the native application APIs. </a:t>
            </a:r>
          </a:p>
          <a:p>
            <a:r>
              <a:rPr lang="en-US" dirty="0"/>
              <a:t>The middleware then translates their APIs into the native platform APIs. </a:t>
            </a:r>
          </a:p>
          <a:p>
            <a:r>
              <a:rPr lang="en-US" dirty="0"/>
              <a:t>So what this means is you can write one set of source code and it should translate and run on iOS, run on Android, and run on Windows.</a:t>
            </a:r>
          </a:p>
          <a:p>
            <a:r>
              <a:rPr lang="en-US" dirty="0"/>
              <a:t>Don't be fooled by this because hybrid apps are usually very buggy, slow, and provide for user experiences. </a:t>
            </a:r>
          </a:p>
          <a:p>
            <a:r>
              <a:rPr lang="en-US" dirty="0"/>
              <a:t>They are cost effective. </a:t>
            </a:r>
          </a:p>
          <a:p>
            <a:r>
              <a:rPr lang="en-US" dirty="0"/>
              <a:t>From my personal experience, using a hybrid app, there is sometimes slow to update. </a:t>
            </a:r>
          </a:p>
          <a:p>
            <a:r>
              <a:rPr lang="en-US" dirty="0"/>
              <a:t>So, if new iOS  comes out or new Android comes out, they may take a while to the updates or register with the new APIs, and there's a lot of bugs in between until they work out all the kinks. </a:t>
            </a:r>
          </a:p>
        </p:txBody>
      </p:sp>
      <p:sp>
        <p:nvSpPr>
          <p:cNvPr id="4" name="Slide Number Placeholder 3"/>
          <p:cNvSpPr>
            <a:spLocks noGrp="1"/>
          </p:cNvSpPr>
          <p:nvPr>
            <p:ph type="sldNum" sz="quarter" idx="5"/>
          </p:nvPr>
        </p:nvSpPr>
        <p:spPr/>
        <p:txBody>
          <a:bodyPr/>
          <a:lstStyle/>
          <a:p>
            <a:fld id="{4A83C8A9-2E18-4CDE-808C-35A6F74E129F}" type="slidenum">
              <a:rPr lang="en-US" smtClean="0"/>
              <a:t>52</a:t>
            </a:fld>
            <a:endParaRPr lang="en-US" dirty="0"/>
          </a:p>
        </p:txBody>
      </p:sp>
    </p:spTree>
    <p:extLst>
      <p:ext uri="{BB962C8B-B14F-4D97-AF65-F5344CB8AC3E}">
        <p14:creationId xmlns:p14="http://schemas.microsoft.com/office/powerpoint/2010/main" val="1589862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27" name="Footer Placeholder 26"/>
          <p:cNvSpPr>
            <a:spLocks noGrp="1"/>
          </p:cNvSpPr>
          <p:nvPr>
            <p:ph type="ftr" sz="quarter" idx="11"/>
          </p:nvPr>
        </p:nvSpPr>
        <p:spPr>
          <a:xfrm>
            <a:off x="4242545" y="6486976"/>
            <a:ext cx="3706906" cy="365125"/>
          </a:xfrm>
          <a:prstGeom prst="rect">
            <a:avLst/>
          </a:prstGeom>
        </p:spPr>
        <p:txBody>
          <a:bodyPr/>
          <a:lstStyle/>
          <a:p>
            <a:r>
              <a:rPr lang="en-US" dirty="0">
                <a:solidFill>
                  <a:schemeClr val="bg1"/>
                </a:solidFill>
              </a:rPr>
              <a:t>www.midocean.ae</a:t>
            </a:r>
          </a:p>
        </p:txBody>
      </p:sp>
      <p:sp>
        <p:nvSpPr>
          <p:cNvPr id="28" name="Slide Number Placeholder 27"/>
          <p:cNvSpPr>
            <a:spLocks noGrp="1"/>
          </p:cNvSpPr>
          <p:nvPr>
            <p:ph type="sldNum" sz="quarter" idx="12"/>
          </p:nvPr>
        </p:nvSpPr>
        <p:spPr>
          <a:xfrm>
            <a:off x="8095129" y="6486976"/>
            <a:ext cx="3908183" cy="365125"/>
          </a:xfrm>
          <a:prstGeom prst="rect">
            <a:avLst/>
          </a:prstGeom>
        </p:spPr>
        <p:txBody>
          <a:bodyPr/>
          <a:lstStyle/>
          <a:p>
            <a:r>
              <a:rPr lang="en-US" dirty="0"/>
              <a:t>MGM331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8" name="Footer Placeholder 7"/>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9" name="Slide Number Placeholder 8"/>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3" name="Footer Placeholder 2"/>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4" name="Slide Number Placeholder 3"/>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dirty="0"/>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954032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3206933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8750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7539771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8" name="Footer Placeholder 7"/>
          <p:cNvSpPr>
            <a:spLocks noGrp="1"/>
          </p:cNvSpPr>
          <p:nvPr>
            <p:ph type="ftr" sz="quarter" idx="11"/>
          </p:nvPr>
        </p:nvSpPr>
        <p:spPr/>
        <p:txBody>
          <a:bodyPr/>
          <a:lstStyle/>
          <a:p>
            <a:r>
              <a:rPr lang="en-US" dirty="0"/>
              <a:t>www.midocean.ae</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55912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4" name="Footer Placeholder 3"/>
          <p:cNvSpPr>
            <a:spLocks noGrp="1"/>
          </p:cNvSpPr>
          <p:nvPr>
            <p:ph type="ftr" sz="quarter" idx="11"/>
          </p:nvPr>
        </p:nvSpPr>
        <p:spPr/>
        <p:txBody>
          <a:bodyPr/>
          <a:lstStyle/>
          <a:p>
            <a:r>
              <a:rPr lang="en-US" dirty="0"/>
              <a:t>www.midocean.ae</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9140778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3" name="Footer Placeholder 2"/>
          <p:cNvSpPr>
            <a:spLocks noGrp="1"/>
          </p:cNvSpPr>
          <p:nvPr>
            <p:ph type="ftr" sz="quarter" idx="11"/>
          </p:nvPr>
        </p:nvSpPr>
        <p:spPr/>
        <p:txBody>
          <a:bodyPr/>
          <a:lstStyle/>
          <a:p>
            <a:r>
              <a:rPr lang="en-US" dirty="0"/>
              <a:t>www.midocean.ae</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403628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4987852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553214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9795712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213756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7734162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79518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8455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5996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92699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98699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4901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ABCFE9-404D-4701-916C-E4B82577428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Y"/>
          </a:p>
        </p:txBody>
      </p:sp>
      <p:sp>
        <p:nvSpPr>
          <p:cNvPr id="3" name="Subtitle 2">
            <a:extLst>
              <a:ext uri="{FF2B5EF4-FFF2-40B4-BE49-F238E27FC236}">
                <a16:creationId xmlns:a16="http://schemas.microsoft.com/office/drawing/2014/main" id="{C38DE75C-54AB-4912-A208-308FE89496D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Y"/>
          </a:p>
        </p:txBody>
      </p:sp>
      <p:sp>
        <p:nvSpPr>
          <p:cNvPr id="4" name="Date Placeholder 3">
            <a:extLst>
              <a:ext uri="{FF2B5EF4-FFF2-40B4-BE49-F238E27FC236}">
                <a16:creationId xmlns:a16="http://schemas.microsoft.com/office/drawing/2014/main" id="{CA65F5F0-EB03-4AAB-AD44-3A6D50849697}"/>
              </a:ext>
            </a:extLst>
          </p:cNvPr>
          <p:cNvSpPr>
            <a:spLocks noGrp="1"/>
          </p:cNvSpPr>
          <p:nvPr>
            <p:ph type="dt" sz="half" idx="10"/>
          </p:nvPr>
        </p:nvSpPr>
        <p:spPr/>
        <p:txBody>
          <a:bodyPr/>
          <a:lstStyle/>
          <a:p>
            <a:fld id="{E8ADD6AC-B675-4696-84E0-79500B777BDC}" type="datetimeFigureOut">
              <a:rPr lang="ar-SY" smtClean="0"/>
              <a:t>09/01/1447</a:t>
            </a:fld>
            <a:endParaRPr lang="ar-SY"/>
          </a:p>
        </p:txBody>
      </p:sp>
      <p:sp>
        <p:nvSpPr>
          <p:cNvPr id="5" name="Footer Placeholder 4">
            <a:extLst>
              <a:ext uri="{FF2B5EF4-FFF2-40B4-BE49-F238E27FC236}">
                <a16:creationId xmlns:a16="http://schemas.microsoft.com/office/drawing/2014/main" id="{886946D9-3592-462C-9099-B123F3024708}"/>
              </a:ext>
            </a:extLst>
          </p:cNvPr>
          <p:cNvSpPr>
            <a:spLocks noGrp="1"/>
          </p:cNvSpPr>
          <p:nvPr>
            <p:ph type="ftr" sz="quarter" idx="11"/>
          </p:nvPr>
        </p:nvSpPr>
        <p:spPr/>
        <p:txBody>
          <a:bodyPr/>
          <a:lstStyle/>
          <a:p>
            <a:endParaRPr lang="ar-SY"/>
          </a:p>
        </p:txBody>
      </p:sp>
      <p:sp>
        <p:nvSpPr>
          <p:cNvPr id="6" name="Slide Number Placeholder 5">
            <a:extLst>
              <a:ext uri="{FF2B5EF4-FFF2-40B4-BE49-F238E27FC236}">
                <a16:creationId xmlns:a16="http://schemas.microsoft.com/office/drawing/2014/main" id="{E7F1C829-4659-4FAF-AF09-2AFA24101461}"/>
              </a:ext>
            </a:extLst>
          </p:cNvPr>
          <p:cNvSpPr>
            <a:spLocks noGrp="1"/>
          </p:cNvSpPr>
          <p:nvPr>
            <p:ph type="sldNum" sz="quarter" idx="12"/>
          </p:nvPr>
        </p:nvSpPr>
        <p:spPr/>
        <p:txBody>
          <a:bodyPr/>
          <a:lstStyle/>
          <a:p>
            <a:fld id="{113D0A80-EE0F-48F1-A9BF-BB4F744B87AA}" type="slidenum">
              <a:rPr lang="ar-SY" smtClean="0"/>
              <a:t>‹#›</a:t>
            </a:fld>
            <a:endParaRPr lang="ar-SY"/>
          </a:p>
        </p:txBody>
      </p:sp>
    </p:spTree>
    <p:extLst>
      <p:ext uri="{BB962C8B-B14F-4D97-AF65-F5344CB8AC3E}">
        <p14:creationId xmlns:p14="http://schemas.microsoft.com/office/powerpoint/2010/main" val="30410396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81633-7548-498C-ABAC-86B0654D68D0}"/>
              </a:ext>
            </a:extLst>
          </p:cNvPr>
          <p:cNvSpPr>
            <a:spLocks noGrp="1"/>
          </p:cNvSpPr>
          <p:nvPr>
            <p:ph type="title"/>
          </p:nvPr>
        </p:nvSpPr>
        <p:spPr/>
        <p:txBody>
          <a:bodyPr/>
          <a:lstStyle/>
          <a:p>
            <a:r>
              <a:rPr lang="en-US"/>
              <a:t>Click to edit Master title style</a:t>
            </a:r>
            <a:endParaRPr lang="ar-SY"/>
          </a:p>
        </p:txBody>
      </p:sp>
      <p:sp>
        <p:nvSpPr>
          <p:cNvPr id="3" name="Content Placeholder 2">
            <a:extLst>
              <a:ext uri="{FF2B5EF4-FFF2-40B4-BE49-F238E27FC236}">
                <a16:creationId xmlns:a16="http://schemas.microsoft.com/office/drawing/2014/main" id="{791996A6-0C01-410A-B904-A360A84713E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Y"/>
          </a:p>
        </p:txBody>
      </p:sp>
      <p:sp>
        <p:nvSpPr>
          <p:cNvPr id="4" name="Date Placeholder 3">
            <a:extLst>
              <a:ext uri="{FF2B5EF4-FFF2-40B4-BE49-F238E27FC236}">
                <a16:creationId xmlns:a16="http://schemas.microsoft.com/office/drawing/2014/main" id="{E7E25266-A967-4DBD-9CAB-4A4C60F83549}"/>
              </a:ext>
            </a:extLst>
          </p:cNvPr>
          <p:cNvSpPr>
            <a:spLocks noGrp="1"/>
          </p:cNvSpPr>
          <p:nvPr>
            <p:ph type="dt" sz="half" idx="10"/>
          </p:nvPr>
        </p:nvSpPr>
        <p:spPr/>
        <p:txBody>
          <a:bodyPr/>
          <a:lstStyle/>
          <a:p>
            <a:fld id="{E8ADD6AC-B675-4696-84E0-79500B777BDC}" type="datetimeFigureOut">
              <a:rPr lang="ar-SY" smtClean="0"/>
              <a:t>09/01/1447</a:t>
            </a:fld>
            <a:endParaRPr lang="ar-SY"/>
          </a:p>
        </p:txBody>
      </p:sp>
      <p:sp>
        <p:nvSpPr>
          <p:cNvPr id="5" name="Footer Placeholder 4">
            <a:extLst>
              <a:ext uri="{FF2B5EF4-FFF2-40B4-BE49-F238E27FC236}">
                <a16:creationId xmlns:a16="http://schemas.microsoft.com/office/drawing/2014/main" id="{7354A5AB-CABD-4C53-BE48-DD2CE22C4CA5}"/>
              </a:ext>
            </a:extLst>
          </p:cNvPr>
          <p:cNvSpPr>
            <a:spLocks noGrp="1"/>
          </p:cNvSpPr>
          <p:nvPr>
            <p:ph type="ftr" sz="quarter" idx="11"/>
          </p:nvPr>
        </p:nvSpPr>
        <p:spPr/>
        <p:txBody>
          <a:bodyPr/>
          <a:lstStyle/>
          <a:p>
            <a:endParaRPr lang="ar-SY"/>
          </a:p>
        </p:txBody>
      </p:sp>
      <p:sp>
        <p:nvSpPr>
          <p:cNvPr id="6" name="Slide Number Placeholder 5">
            <a:extLst>
              <a:ext uri="{FF2B5EF4-FFF2-40B4-BE49-F238E27FC236}">
                <a16:creationId xmlns:a16="http://schemas.microsoft.com/office/drawing/2014/main" id="{B6543DDF-B4EC-48AB-8A85-D137A7A7A56E}"/>
              </a:ext>
            </a:extLst>
          </p:cNvPr>
          <p:cNvSpPr>
            <a:spLocks noGrp="1"/>
          </p:cNvSpPr>
          <p:nvPr>
            <p:ph type="sldNum" sz="quarter" idx="12"/>
          </p:nvPr>
        </p:nvSpPr>
        <p:spPr/>
        <p:txBody>
          <a:bodyPr/>
          <a:lstStyle/>
          <a:p>
            <a:fld id="{113D0A80-EE0F-48F1-A9BF-BB4F744B87AA}" type="slidenum">
              <a:rPr lang="ar-SY" smtClean="0"/>
              <a:t>‹#›</a:t>
            </a:fld>
            <a:endParaRPr lang="ar-SY"/>
          </a:p>
        </p:txBody>
      </p:sp>
    </p:spTree>
    <p:extLst>
      <p:ext uri="{BB962C8B-B14F-4D97-AF65-F5344CB8AC3E}">
        <p14:creationId xmlns:p14="http://schemas.microsoft.com/office/powerpoint/2010/main" val="27971500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488B8-7994-4130-807C-AB89D05BC92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Y"/>
          </a:p>
        </p:txBody>
      </p:sp>
      <p:sp>
        <p:nvSpPr>
          <p:cNvPr id="3" name="Text Placeholder 2">
            <a:extLst>
              <a:ext uri="{FF2B5EF4-FFF2-40B4-BE49-F238E27FC236}">
                <a16:creationId xmlns:a16="http://schemas.microsoft.com/office/drawing/2014/main" id="{DF30C704-242B-4F27-A0C7-D1FC9D12F7D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A8B73CC-72CD-4E87-AF96-BF5050504D3A}"/>
              </a:ext>
            </a:extLst>
          </p:cNvPr>
          <p:cNvSpPr>
            <a:spLocks noGrp="1"/>
          </p:cNvSpPr>
          <p:nvPr>
            <p:ph type="dt" sz="half" idx="10"/>
          </p:nvPr>
        </p:nvSpPr>
        <p:spPr/>
        <p:txBody>
          <a:bodyPr/>
          <a:lstStyle/>
          <a:p>
            <a:fld id="{E8ADD6AC-B675-4696-84E0-79500B777BDC}" type="datetimeFigureOut">
              <a:rPr lang="ar-SY" smtClean="0"/>
              <a:t>09/01/1447</a:t>
            </a:fld>
            <a:endParaRPr lang="ar-SY"/>
          </a:p>
        </p:txBody>
      </p:sp>
      <p:sp>
        <p:nvSpPr>
          <p:cNvPr id="5" name="Footer Placeholder 4">
            <a:extLst>
              <a:ext uri="{FF2B5EF4-FFF2-40B4-BE49-F238E27FC236}">
                <a16:creationId xmlns:a16="http://schemas.microsoft.com/office/drawing/2014/main" id="{E1E6312E-A377-4699-AB6B-2A3883CBC1B0}"/>
              </a:ext>
            </a:extLst>
          </p:cNvPr>
          <p:cNvSpPr>
            <a:spLocks noGrp="1"/>
          </p:cNvSpPr>
          <p:nvPr>
            <p:ph type="ftr" sz="quarter" idx="11"/>
          </p:nvPr>
        </p:nvSpPr>
        <p:spPr/>
        <p:txBody>
          <a:bodyPr/>
          <a:lstStyle/>
          <a:p>
            <a:endParaRPr lang="ar-SY"/>
          </a:p>
        </p:txBody>
      </p:sp>
      <p:sp>
        <p:nvSpPr>
          <p:cNvPr id="6" name="Slide Number Placeholder 5">
            <a:extLst>
              <a:ext uri="{FF2B5EF4-FFF2-40B4-BE49-F238E27FC236}">
                <a16:creationId xmlns:a16="http://schemas.microsoft.com/office/drawing/2014/main" id="{10AD4F06-0A67-49A6-AC73-06FD1F8ADEA1}"/>
              </a:ext>
            </a:extLst>
          </p:cNvPr>
          <p:cNvSpPr>
            <a:spLocks noGrp="1"/>
          </p:cNvSpPr>
          <p:nvPr>
            <p:ph type="sldNum" sz="quarter" idx="12"/>
          </p:nvPr>
        </p:nvSpPr>
        <p:spPr/>
        <p:txBody>
          <a:bodyPr/>
          <a:lstStyle/>
          <a:p>
            <a:fld id="{113D0A80-EE0F-48F1-A9BF-BB4F744B87AA}" type="slidenum">
              <a:rPr lang="ar-SY" smtClean="0"/>
              <a:t>‹#›</a:t>
            </a:fld>
            <a:endParaRPr lang="ar-SY"/>
          </a:p>
        </p:txBody>
      </p:sp>
    </p:spTree>
    <p:extLst>
      <p:ext uri="{BB962C8B-B14F-4D97-AF65-F5344CB8AC3E}">
        <p14:creationId xmlns:p14="http://schemas.microsoft.com/office/powerpoint/2010/main" val="332595237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7C36C-BFFC-4667-B024-AC94BBE618AE}"/>
              </a:ext>
            </a:extLst>
          </p:cNvPr>
          <p:cNvSpPr>
            <a:spLocks noGrp="1"/>
          </p:cNvSpPr>
          <p:nvPr>
            <p:ph type="title"/>
          </p:nvPr>
        </p:nvSpPr>
        <p:spPr/>
        <p:txBody>
          <a:bodyPr/>
          <a:lstStyle/>
          <a:p>
            <a:r>
              <a:rPr lang="en-US"/>
              <a:t>Click to edit Master title style</a:t>
            </a:r>
            <a:endParaRPr lang="ar-SY"/>
          </a:p>
        </p:txBody>
      </p:sp>
      <p:sp>
        <p:nvSpPr>
          <p:cNvPr id="3" name="Content Placeholder 2">
            <a:extLst>
              <a:ext uri="{FF2B5EF4-FFF2-40B4-BE49-F238E27FC236}">
                <a16:creationId xmlns:a16="http://schemas.microsoft.com/office/drawing/2014/main" id="{68E7922A-0870-408C-BAD3-B305279D89B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Y"/>
          </a:p>
        </p:txBody>
      </p:sp>
      <p:sp>
        <p:nvSpPr>
          <p:cNvPr id="4" name="Content Placeholder 3">
            <a:extLst>
              <a:ext uri="{FF2B5EF4-FFF2-40B4-BE49-F238E27FC236}">
                <a16:creationId xmlns:a16="http://schemas.microsoft.com/office/drawing/2014/main" id="{166E62D2-5603-42B9-A1F5-B81CB79CA01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Y"/>
          </a:p>
        </p:txBody>
      </p:sp>
      <p:sp>
        <p:nvSpPr>
          <p:cNvPr id="5" name="Date Placeholder 4">
            <a:extLst>
              <a:ext uri="{FF2B5EF4-FFF2-40B4-BE49-F238E27FC236}">
                <a16:creationId xmlns:a16="http://schemas.microsoft.com/office/drawing/2014/main" id="{B5480B09-7EF4-48E2-A850-8470B9A3C491}"/>
              </a:ext>
            </a:extLst>
          </p:cNvPr>
          <p:cNvSpPr>
            <a:spLocks noGrp="1"/>
          </p:cNvSpPr>
          <p:nvPr>
            <p:ph type="dt" sz="half" idx="10"/>
          </p:nvPr>
        </p:nvSpPr>
        <p:spPr/>
        <p:txBody>
          <a:bodyPr/>
          <a:lstStyle/>
          <a:p>
            <a:fld id="{E8ADD6AC-B675-4696-84E0-79500B777BDC}" type="datetimeFigureOut">
              <a:rPr lang="ar-SY" smtClean="0"/>
              <a:t>09/01/1447</a:t>
            </a:fld>
            <a:endParaRPr lang="ar-SY"/>
          </a:p>
        </p:txBody>
      </p:sp>
      <p:sp>
        <p:nvSpPr>
          <p:cNvPr id="6" name="Footer Placeholder 5">
            <a:extLst>
              <a:ext uri="{FF2B5EF4-FFF2-40B4-BE49-F238E27FC236}">
                <a16:creationId xmlns:a16="http://schemas.microsoft.com/office/drawing/2014/main" id="{8933DFD9-A253-4950-A55F-0784998E38A7}"/>
              </a:ext>
            </a:extLst>
          </p:cNvPr>
          <p:cNvSpPr>
            <a:spLocks noGrp="1"/>
          </p:cNvSpPr>
          <p:nvPr>
            <p:ph type="ftr" sz="quarter" idx="11"/>
          </p:nvPr>
        </p:nvSpPr>
        <p:spPr/>
        <p:txBody>
          <a:bodyPr/>
          <a:lstStyle/>
          <a:p>
            <a:endParaRPr lang="ar-SY"/>
          </a:p>
        </p:txBody>
      </p:sp>
      <p:sp>
        <p:nvSpPr>
          <p:cNvPr id="7" name="Slide Number Placeholder 6">
            <a:extLst>
              <a:ext uri="{FF2B5EF4-FFF2-40B4-BE49-F238E27FC236}">
                <a16:creationId xmlns:a16="http://schemas.microsoft.com/office/drawing/2014/main" id="{52F69CB1-8BF9-4568-8059-60A0711E59EC}"/>
              </a:ext>
            </a:extLst>
          </p:cNvPr>
          <p:cNvSpPr>
            <a:spLocks noGrp="1"/>
          </p:cNvSpPr>
          <p:nvPr>
            <p:ph type="sldNum" sz="quarter" idx="12"/>
          </p:nvPr>
        </p:nvSpPr>
        <p:spPr/>
        <p:txBody>
          <a:bodyPr/>
          <a:lstStyle/>
          <a:p>
            <a:fld id="{113D0A80-EE0F-48F1-A9BF-BB4F744B87AA}" type="slidenum">
              <a:rPr lang="ar-SY" smtClean="0"/>
              <a:t>‹#›</a:t>
            </a:fld>
            <a:endParaRPr lang="ar-SY"/>
          </a:p>
        </p:txBody>
      </p:sp>
    </p:spTree>
    <p:extLst>
      <p:ext uri="{BB962C8B-B14F-4D97-AF65-F5344CB8AC3E}">
        <p14:creationId xmlns:p14="http://schemas.microsoft.com/office/powerpoint/2010/main" val="111794602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6056D-B35C-4121-8E9B-F424A5BCB7B2}"/>
              </a:ext>
            </a:extLst>
          </p:cNvPr>
          <p:cNvSpPr>
            <a:spLocks noGrp="1"/>
          </p:cNvSpPr>
          <p:nvPr>
            <p:ph type="title"/>
          </p:nvPr>
        </p:nvSpPr>
        <p:spPr>
          <a:xfrm>
            <a:off x="839788" y="365125"/>
            <a:ext cx="10515600" cy="1325563"/>
          </a:xfrm>
        </p:spPr>
        <p:txBody>
          <a:bodyPr/>
          <a:lstStyle/>
          <a:p>
            <a:r>
              <a:rPr lang="en-US"/>
              <a:t>Click to edit Master title style</a:t>
            </a:r>
            <a:endParaRPr lang="ar-SY"/>
          </a:p>
        </p:txBody>
      </p:sp>
      <p:sp>
        <p:nvSpPr>
          <p:cNvPr id="3" name="Text Placeholder 2">
            <a:extLst>
              <a:ext uri="{FF2B5EF4-FFF2-40B4-BE49-F238E27FC236}">
                <a16:creationId xmlns:a16="http://schemas.microsoft.com/office/drawing/2014/main" id="{DE1E2392-062A-46A7-9179-07D3E445190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4A9FCE3-7F47-44ED-9EE1-F3B3A07AAD2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Y"/>
          </a:p>
        </p:txBody>
      </p:sp>
      <p:sp>
        <p:nvSpPr>
          <p:cNvPr id="5" name="Text Placeholder 4">
            <a:extLst>
              <a:ext uri="{FF2B5EF4-FFF2-40B4-BE49-F238E27FC236}">
                <a16:creationId xmlns:a16="http://schemas.microsoft.com/office/drawing/2014/main" id="{43EF3DC8-F59A-4CD1-9591-C06D1C4BB9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7F1042C-85F9-4772-961B-008E059BF5E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Y"/>
          </a:p>
        </p:txBody>
      </p:sp>
      <p:sp>
        <p:nvSpPr>
          <p:cNvPr id="7" name="Date Placeholder 6">
            <a:extLst>
              <a:ext uri="{FF2B5EF4-FFF2-40B4-BE49-F238E27FC236}">
                <a16:creationId xmlns:a16="http://schemas.microsoft.com/office/drawing/2014/main" id="{5AE96F5C-89A3-4DEA-A8CA-C1CFEB6DF8E4}"/>
              </a:ext>
            </a:extLst>
          </p:cNvPr>
          <p:cNvSpPr>
            <a:spLocks noGrp="1"/>
          </p:cNvSpPr>
          <p:nvPr>
            <p:ph type="dt" sz="half" idx="10"/>
          </p:nvPr>
        </p:nvSpPr>
        <p:spPr/>
        <p:txBody>
          <a:bodyPr/>
          <a:lstStyle/>
          <a:p>
            <a:fld id="{E8ADD6AC-B675-4696-84E0-79500B777BDC}" type="datetimeFigureOut">
              <a:rPr lang="ar-SY" smtClean="0"/>
              <a:t>09/01/1447</a:t>
            </a:fld>
            <a:endParaRPr lang="ar-SY"/>
          </a:p>
        </p:txBody>
      </p:sp>
      <p:sp>
        <p:nvSpPr>
          <p:cNvPr id="8" name="Footer Placeholder 7">
            <a:extLst>
              <a:ext uri="{FF2B5EF4-FFF2-40B4-BE49-F238E27FC236}">
                <a16:creationId xmlns:a16="http://schemas.microsoft.com/office/drawing/2014/main" id="{4ED7683D-9FEC-45C6-AA33-0C0BC66E31F4}"/>
              </a:ext>
            </a:extLst>
          </p:cNvPr>
          <p:cNvSpPr>
            <a:spLocks noGrp="1"/>
          </p:cNvSpPr>
          <p:nvPr>
            <p:ph type="ftr" sz="quarter" idx="11"/>
          </p:nvPr>
        </p:nvSpPr>
        <p:spPr/>
        <p:txBody>
          <a:bodyPr/>
          <a:lstStyle/>
          <a:p>
            <a:endParaRPr lang="ar-SY"/>
          </a:p>
        </p:txBody>
      </p:sp>
      <p:sp>
        <p:nvSpPr>
          <p:cNvPr id="9" name="Slide Number Placeholder 8">
            <a:extLst>
              <a:ext uri="{FF2B5EF4-FFF2-40B4-BE49-F238E27FC236}">
                <a16:creationId xmlns:a16="http://schemas.microsoft.com/office/drawing/2014/main" id="{2A8A6845-DABE-4F5C-91FC-35349982D317}"/>
              </a:ext>
            </a:extLst>
          </p:cNvPr>
          <p:cNvSpPr>
            <a:spLocks noGrp="1"/>
          </p:cNvSpPr>
          <p:nvPr>
            <p:ph type="sldNum" sz="quarter" idx="12"/>
          </p:nvPr>
        </p:nvSpPr>
        <p:spPr/>
        <p:txBody>
          <a:bodyPr/>
          <a:lstStyle/>
          <a:p>
            <a:fld id="{113D0A80-EE0F-48F1-A9BF-BB4F744B87AA}" type="slidenum">
              <a:rPr lang="ar-SY" smtClean="0"/>
              <a:t>‹#›</a:t>
            </a:fld>
            <a:endParaRPr lang="ar-SY"/>
          </a:p>
        </p:txBody>
      </p:sp>
    </p:spTree>
    <p:extLst>
      <p:ext uri="{BB962C8B-B14F-4D97-AF65-F5344CB8AC3E}">
        <p14:creationId xmlns:p14="http://schemas.microsoft.com/office/powerpoint/2010/main" val="294305929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2A555-9838-44B9-AC14-23AE530D6586}"/>
              </a:ext>
            </a:extLst>
          </p:cNvPr>
          <p:cNvSpPr>
            <a:spLocks noGrp="1"/>
          </p:cNvSpPr>
          <p:nvPr>
            <p:ph type="title"/>
          </p:nvPr>
        </p:nvSpPr>
        <p:spPr/>
        <p:txBody>
          <a:bodyPr/>
          <a:lstStyle/>
          <a:p>
            <a:r>
              <a:rPr lang="en-US"/>
              <a:t>Click to edit Master title style</a:t>
            </a:r>
            <a:endParaRPr lang="ar-SY"/>
          </a:p>
        </p:txBody>
      </p:sp>
      <p:sp>
        <p:nvSpPr>
          <p:cNvPr id="3" name="Date Placeholder 2">
            <a:extLst>
              <a:ext uri="{FF2B5EF4-FFF2-40B4-BE49-F238E27FC236}">
                <a16:creationId xmlns:a16="http://schemas.microsoft.com/office/drawing/2014/main" id="{6887F711-19BF-435F-A23D-AB700BCEF5C1}"/>
              </a:ext>
            </a:extLst>
          </p:cNvPr>
          <p:cNvSpPr>
            <a:spLocks noGrp="1"/>
          </p:cNvSpPr>
          <p:nvPr>
            <p:ph type="dt" sz="half" idx="10"/>
          </p:nvPr>
        </p:nvSpPr>
        <p:spPr/>
        <p:txBody>
          <a:bodyPr/>
          <a:lstStyle/>
          <a:p>
            <a:fld id="{E8ADD6AC-B675-4696-84E0-79500B777BDC}" type="datetimeFigureOut">
              <a:rPr lang="ar-SY" smtClean="0"/>
              <a:t>09/01/1447</a:t>
            </a:fld>
            <a:endParaRPr lang="ar-SY"/>
          </a:p>
        </p:txBody>
      </p:sp>
      <p:sp>
        <p:nvSpPr>
          <p:cNvPr id="4" name="Footer Placeholder 3">
            <a:extLst>
              <a:ext uri="{FF2B5EF4-FFF2-40B4-BE49-F238E27FC236}">
                <a16:creationId xmlns:a16="http://schemas.microsoft.com/office/drawing/2014/main" id="{6AD448CE-E907-4B95-B0A0-2FCAF7BCDA05}"/>
              </a:ext>
            </a:extLst>
          </p:cNvPr>
          <p:cNvSpPr>
            <a:spLocks noGrp="1"/>
          </p:cNvSpPr>
          <p:nvPr>
            <p:ph type="ftr" sz="quarter" idx="11"/>
          </p:nvPr>
        </p:nvSpPr>
        <p:spPr/>
        <p:txBody>
          <a:bodyPr/>
          <a:lstStyle/>
          <a:p>
            <a:endParaRPr lang="ar-SY"/>
          </a:p>
        </p:txBody>
      </p:sp>
      <p:sp>
        <p:nvSpPr>
          <p:cNvPr id="5" name="Slide Number Placeholder 4">
            <a:extLst>
              <a:ext uri="{FF2B5EF4-FFF2-40B4-BE49-F238E27FC236}">
                <a16:creationId xmlns:a16="http://schemas.microsoft.com/office/drawing/2014/main" id="{FC384CD6-F2CD-4691-B42D-154FDE3F18D6}"/>
              </a:ext>
            </a:extLst>
          </p:cNvPr>
          <p:cNvSpPr>
            <a:spLocks noGrp="1"/>
          </p:cNvSpPr>
          <p:nvPr>
            <p:ph type="sldNum" sz="quarter" idx="12"/>
          </p:nvPr>
        </p:nvSpPr>
        <p:spPr/>
        <p:txBody>
          <a:bodyPr/>
          <a:lstStyle/>
          <a:p>
            <a:fld id="{113D0A80-EE0F-48F1-A9BF-BB4F744B87AA}" type="slidenum">
              <a:rPr lang="ar-SY" smtClean="0"/>
              <a:t>‹#›</a:t>
            </a:fld>
            <a:endParaRPr lang="ar-SY"/>
          </a:p>
        </p:txBody>
      </p:sp>
    </p:spTree>
    <p:extLst>
      <p:ext uri="{BB962C8B-B14F-4D97-AF65-F5344CB8AC3E}">
        <p14:creationId xmlns:p14="http://schemas.microsoft.com/office/powerpoint/2010/main" val="246265375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0340476-C422-44B4-9827-EA914F2DEEA9}"/>
              </a:ext>
            </a:extLst>
          </p:cNvPr>
          <p:cNvSpPr>
            <a:spLocks noGrp="1"/>
          </p:cNvSpPr>
          <p:nvPr>
            <p:ph type="dt" sz="half" idx="10"/>
          </p:nvPr>
        </p:nvSpPr>
        <p:spPr/>
        <p:txBody>
          <a:bodyPr/>
          <a:lstStyle/>
          <a:p>
            <a:fld id="{E8ADD6AC-B675-4696-84E0-79500B777BDC}" type="datetimeFigureOut">
              <a:rPr lang="ar-SY" smtClean="0"/>
              <a:t>09/01/1447</a:t>
            </a:fld>
            <a:endParaRPr lang="ar-SY"/>
          </a:p>
        </p:txBody>
      </p:sp>
      <p:sp>
        <p:nvSpPr>
          <p:cNvPr id="3" name="Footer Placeholder 2">
            <a:extLst>
              <a:ext uri="{FF2B5EF4-FFF2-40B4-BE49-F238E27FC236}">
                <a16:creationId xmlns:a16="http://schemas.microsoft.com/office/drawing/2014/main" id="{4B5B9AB4-55FE-48EA-A185-16889237FC8C}"/>
              </a:ext>
            </a:extLst>
          </p:cNvPr>
          <p:cNvSpPr>
            <a:spLocks noGrp="1"/>
          </p:cNvSpPr>
          <p:nvPr>
            <p:ph type="ftr" sz="quarter" idx="11"/>
          </p:nvPr>
        </p:nvSpPr>
        <p:spPr/>
        <p:txBody>
          <a:bodyPr/>
          <a:lstStyle/>
          <a:p>
            <a:endParaRPr lang="ar-SY"/>
          </a:p>
        </p:txBody>
      </p:sp>
      <p:sp>
        <p:nvSpPr>
          <p:cNvPr id="4" name="Slide Number Placeholder 3">
            <a:extLst>
              <a:ext uri="{FF2B5EF4-FFF2-40B4-BE49-F238E27FC236}">
                <a16:creationId xmlns:a16="http://schemas.microsoft.com/office/drawing/2014/main" id="{6C898E06-9E47-43A4-B078-E4E91F1F0340}"/>
              </a:ext>
            </a:extLst>
          </p:cNvPr>
          <p:cNvSpPr>
            <a:spLocks noGrp="1"/>
          </p:cNvSpPr>
          <p:nvPr>
            <p:ph type="sldNum" sz="quarter" idx="12"/>
          </p:nvPr>
        </p:nvSpPr>
        <p:spPr/>
        <p:txBody>
          <a:bodyPr/>
          <a:lstStyle/>
          <a:p>
            <a:fld id="{113D0A80-EE0F-48F1-A9BF-BB4F744B87AA}" type="slidenum">
              <a:rPr lang="ar-SY" smtClean="0"/>
              <a:t>‹#›</a:t>
            </a:fld>
            <a:endParaRPr lang="ar-SY"/>
          </a:p>
        </p:txBody>
      </p:sp>
    </p:spTree>
    <p:extLst>
      <p:ext uri="{BB962C8B-B14F-4D97-AF65-F5344CB8AC3E}">
        <p14:creationId xmlns:p14="http://schemas.microsoft.com/office/powerpoint/2010/main" val="295250269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24BFA-7105-48F7-8442-DA4B387B252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Y"/>
          </a:p>
        </p:txBody>
      </p:sp>
      <p:sp>
        <p:nvSpPr>
          <p:cNvPr id="3" name="Content Placeholder 2">
            <a:extLst>
              <a:ext uri="{FF2B5EF4-FFF2-40B4-BE49-F238E27FC236}">
                <a16:creationId xmlns:a16="http://schemas.microsoft.com/office/drawing/2014/main" id="{7565ABE9-A71B-4993-B1C8-6C2BB82C7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Y"/>
          </a:p>
        </p:txBody>
      </p:sp>
      <p:sp>
        <p:nvSpPr>
          <p:cNvPr id="4" name="Text Placeholder 3">
            <a:extLst>
              <a:ext uri="{FF2B5EF4-FFF2-40B4-BE49-F238E27FC236}">
                <a16:creationId xmlns:a16="http://schemas.microsoft.com/office/drawing/2014/main" id="{E7CADA1A-A4B2-4B40-B853-D3093977B4C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E31F8A9-5BED-40FE-B6C0-578FBF4E1C53}"/>
              </a:ext>
            </a:extLst>
          </p:cNvPr>
          <p:cNvSpPr>
            <a:spLocks noGrp="1"/>
          </p:cNvSpPr>
          <p:nvPr>
            <p:ph type="dt" sz="half" idx="10"/>
          </p:nvPr>
        </p:nvSpPr>
        <p:spPr/>
        <p:txBody>
          <a:bodyPr/>
          <a:lstStyle/>
          <a:p>
            <a:fld id="{E8ADD6AC-B675-4696-84E0-79500B777BDC}" type="datetimeFigureOut">
              <a:rPr lang="ar-SY" smtClean="0"/>
              <a:t>09/01/1447</a:t>
            </a:fld>
            <a:endParaRPr lang="ar-SY"/>
          </a:p>
        </p:txBody>
      </p:sp>
      <p:sp>
        <p:nvSpPr>
          <p:cNvPr id="6" name="Footer Placeholder 5">
            <a:extLst>
              <a:ext uri="{FF2B5EF4-FFF2-40B4-BE49-F238E27FC236}">
                <a16:creationId xmlns:a16="http://schemas.microsoft.com/office/drawing/2014/main" id="{B2F32488-988A-424F-AAF7-E106A3D2DE63}"/>
              </a:ext>
            </a:extLst>
          </p:cNvPr>
          <p:cNvSpPr>
            <a:spLocks noGrp="1"/>
          </p:cNvSpPr>
          <p:nvPr>
            <p:ph type="ftr" sz="quarter" idx="11"/>
          </p:nvPr>
        </p:nvSpPr>
        <p:spPr/>
        <p:txBody>
          <a:bodyPr/>
          <a:lstStyle/>
          <a:p>
            <a:endParaRPr lang="ar-SY"/>
          </a:p>
        </p:txBody>
      </p:sp>
      <p:sp>
        <p:nvSpPr>
          <p:cNvPr id="7" name="Slide Number Placeholder 6">
            <a:extLst>
              <a:ext uri="{FF2B5EF4-FFF2-40B4-BE49-F238E27FC236}">
                <a16:creationId xmlns:a16="http://schemas.microsoft.com/office/drawing/2014/main" id="{2758D640-EF1C-47A4-9F05-A24364384C97}"/>
              </a:ext>
            </a:extLst>
          </p:cNvPr>
          <p:cNvSpPr>
            <a:spLocks noGrp="1"/>
          </p:cNvSpPr>
          <p:nvPr>
            <p:ph type="sldNum" sz="quarter" idx="12"/>
          </p:nvPr>
        </p:nvSpPr>
        <p:spPr/>
        <p:txBody>
          <a:bodyPr/>
          <a:lstStyle/>
          <a:p>
            <a:fld id="{113D0A80-EE0F-48F1-A9BF-BB4F744B87AA}" type="slidenum">
              <a:rPr lang="ar-SY" smtClean="0"/>
              <a:t>‹#›</a:t>
            </a:fld>
            <a:endParaRPr lang="ar-SY"/>
          </a:p>
        </p:txBody>
      </p:sp>
    </p:spTree>
    <p:extLst>
      <p:ext uri="{BB962C8B-B14F-4D97-AF65-F5344CB8AC3E}">
        <p14:creationId xmlns:p14="http://schemas.microsoft.com/office/powerpoint/2010/main" val="248441081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48D7A-53CC-4BB3-B9D0-FC78F6115E8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Y"/>
          </a:p>
        </p:txBody>
      </p:sp>
      <p:sp>
        <p:nvSpPr>
          <p:cNvPr id="3" name="Picture Placeholder 2">
            <a:extLst>
              <a:ext uri="{FF2B5EF4-FFF2-40B4-BE49-F238E27FC236}">
                <a16:creationId xmlns:a16="http://schemas.microsoft.com/office/drawing/2014/main" id="{13A16410-7CD1-44C6-8779-33230AFF5E3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Y"/>
          </a:p>
        </p:txBody>
      </p:sp>
      <p:sp>
        <p:nvSpPr>
          <p:cNvPr id="4" name="Text Placeholder 3">
            <a:extLst>
              <a:ext uri="{FF2B5EF4-FFF2-40B4-BE49-F238E27FC236}">
                <a16:creationId xmlns:a16="http://schemas.microsoft.com/office/drawing/2014/main" id="{B737E61B-0717-4822-A33B-AC797F310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ED91A8E-4979-4F43-9285-321C21D7BC63}"/>
              </a:ext>
            </a:extLst>
          </p:cNvPr>
          <p:cNvSpPr>
            <a:spLocks noGrp="1"/>
          </p:cNvSpPr>
          <p:nvPr>
            <p:ph type="dt" sz="half" idx="10"/>
          </p:nvPr>
        </p:nvSpPr>
        <p:spPr/>
        <p:txBody>
          <a:bodyPr/>
          <a:lstStyle/>
          <a:p>
            <a:fld id="{E8ADD6AC-B675-4696-84E0-79500B777BDC}" type="datetimeFigureOut">
              <a:rPr lang="ar-SY" smtClean="0"/>
              <a:t>09/01/1447</a:t>
            </a:fld>
            <a:endParaRPr lang="ar-SY"/>
          </a:p>
        </p:txBody>
      </p:sp>
      <p:sp>
        <p:nvSpPr>
          <p:cNvPr id="6" name="Footer Placeholder 5">
            <a:extLst>
              <a:ext uri="{FF2B5EF4-FFF2-40B4-BE49-F238E27FC236}">
                <a16:creationId xmlns:a16="http://schemas.microsoft.com/office/drawing/2014/main" id="{D837F701-7305-4AB8-8BCD-C34633528849}"/>
              </a:ext>
            </a:extLst>
          </p:cNvPr>
          <p:cNvSpPr>
            <a:spLocks noGrp="1"/>
          </p:cNvSpPr>
          <p:nvPr>
            <p:ph type="ftr" sz="quarter" idx="11"/>
          </p:nvPr>
        </p:nvSpPr>
        <p:spPr/>
        <p:txBody>
          <a:bodyPr/>
          <a:lstStyle/>
          <a:p>
            <a:endParaRPr lang="ar-SY"/>
          </a:p>
        </p:txBody>
      </p:sp>
      <p:sp>
        <p:nvSpPr>
          <p:cNvPr id="7" name="Slide Number Placeholder 6">
            <a:extLst>
              <a:ext uri="{FF2B5EF4-FFF2-40B4-BE49-F238E27FC236}">
                <a16:creationId xmlns:a16="http://schemas.microsoft.com/office/drawing/2014/main" id="{B0242B80-0F00-4D8E-8B2F-B97E71879C88}"/>
              </a:ext>
            </a:extLst>
          </p:cNvPr>
          <p:cNvSpPr>
            <a:spLocks noGrp="1"/>
          </p:cNvSpPr>
          <p:nvPr>
            <p:ph type="sldNum" sz="quarter" idx="12"/>
          </p:nvPr>
        </p:nvSpPr>
        <p:spPr/>
        <p:txBody>
          <a:bodyPr/>
          <a:lstStyle/>
          <a:p>
            <a:fld id="{113D0A80-EE0F-48F1-A9BF-BB4F744B87AA}" type="slidenum">
              <a:rPr lang="ar-SY" smtClean="0"/>
              <a:t>‹#›</a:t>
            </a:fld>
            <a:endParaRPr lang="ar-SY"/>
          </a:p>
        </p:txBody>
      </p:sp>
    </p:spTree>
    <p:extLst>
      <p:ext uri="{BB962C8B-B14F-4D97-AF65-F5344CB8AC3E}">
        <p14:creationId xmlns:p14="http://schemas.microsoft.com/office/powerpoint/2010/main" val="238870132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FCE3B0-6DF5-4230-8EF5-3902AEDB90D2}"/>
              </a:ext>
            </a:extLst>
          </p:cNvPr>
          <p:cNvSpPr>
            <a:spLocks noGrp="1"/>
          </p:cNvSpPr>
          <p:nvPr>
            <p:ph type="title"/>
          </p:nvPr>
        </p:nvSpPr>
        <p:spPr/>
        <p:txBody>
          <a:bodyPr/>
          <a:lstStyle/>
          <a:p>
            <a:r>
              <a:rPr lang="en-US"/>
              <a:t>Click to edit Master title style</a:t>
            </a:r>
            <a:endParaRPr lang="ar-SY"/>
          </a:p>
        </p:txBody>
      </p:sp>
      <p:sp>
        <p:nvSpPr>
          <p:cNvPr id="3" name="Vertical Text Placeholder 2">
            <a:extLst>
              <a:ext uri="{FF2B5EF4-FFF2-40B4-BE49-F238E27FC236}">
                <a16:creationId xmlns:a16="http://schemas.microsoft.com/office/drawing/2014/main" id="{A0E585B8-026B-424F-984D-D4DDE0956A9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Y"/>
          </a:p>
        </p:txBody>
      </p:sp>
      <p:sp>
        <p:nvSpPr>
          <p:cNvPr id="4" name="Date Placeholder 3">
            <a:extLst>
              <a:ext uri="{FF2B5EF4-FFF2-40B4-BE49-F238E27FC236}">
                <a16:creationId xmlns:a16="http://schemas.microsoft.com/office/drawing/2014/main" id="{E4CFBC97-C819-4829-B9AA-DC524DA00076}"/>
              </a:ext>
            </a:extLst>
          </p:cNvPr>
          <p:cNvSpPr>
            <a:spLocks noGrp="1"/>
          </p:cNvSpPr>
          <p:nvPr>
            <p:ph type="dt" sz="half" idx="10"/>
          </p:nvPr>
        </p:nvSpPr>
        <p:spPr/>
        <p:txBody>
          <a:bodyPr/>
          <a:lstStyle/>
          <a:p>
            <a:fld id="{E8ADD6AC-B675-4696-84E0-79500B777BDC}" type="datetimeFigureOut">
              <a:rPr lang="ar-SY" smtClean="0"/>
              <a:t>09/01/1447</a:t>
            </a:fld>
            <a:endParaRPr lang="ar-SY"/>
          </a:p>
        </p:txBody>
      </p:sp>
      <p:sp>
        <p:nvSpPr>
          <p:cNvPr id="5" name="Footer Placeholder 4">
            <a:extLst>
              <a:ext uri="{FF2B5EF4-FFF2-40B4-BE49-F238E27FC236}">
                <a16:creationId xmlns:a16="http://schemas.microsoft.com/office/drawing/2014/main" id="{591EB934-A46B-4E1C-8E33-9AFB7704D855}"/>
              </a:ext>
            </a:extLst>
          </p:cNvPr>
          <p:cNvSpPr>
            <a:spLocks noGrp="1"/>
          </p:cNvSpPr>
          <p:nvPr>
            <p:ph type="ftr" sz="quarter" idx="11"/>
          </p:nvPr>
        </p:nvSpPr>
        <p:spPr/>
        <p:txBody>
          <a:bodyPr/>
          <a:lstStyle/>
          <a:p>
            <a:endParaRPr lang="ar-SY"/>
          </a:p>
        </p:txBody>
      </p:sp>
      <p:sp>
        <p:nvSpPr>
          <p:cNvPr id="6" name="Slide Number Placeholder 5">
            <a:extLst>
              <a:ext uri="{FF2B5EF4-FFF2-40B4-BE49-F238E27FC236}">
                <a16:creationId xmlns:a16="http://schemas.microsoft.com/office/drawing/2014/main" id="{273C818C-4F66-4F5D-B963-9B787DA2FFE6}"/>
              </a:ext>
            </a:extLst>
          </p:cNvPr>
          <p:cNvSpPr>
            <a:spLocks noGrp="1"/>
          </p:cNvSpPr>
          <p:nvPr>
            <p:ph type="sldNum" sz="quarter" idx="12"/>
          </p:nvPr>
        </p:nvSpPr>
        <p:spPr/>
        <p:txBody>
          <a:bodyPr/>
          <a:lstStyle/>
          <a:p>
            <a:fld id="{113D0A80-EE0F-48F1-A9BF-BB4F744B87AA}" type="slidenum">
              <a:rPr lang="ar-SY" smtClean="0"/>
              <a:t>‹#›</a:t>
            </a:fld>
            <a:endParaRPr lang="ar-SY"/>
          </a:p>
        </p:txBody>
      </p:sp>
    </p:spTree>
    <p:extLst>
      <p:ext uri="{BB962C8B-B14F-4D97-AF65-F5344CB8AC3E}">
        <p14:creationId xmlns:p14="http://schemas.microsoft.com/office/powerpoint/2010/main" val="215688367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42337EE-0BCF-43C2-82BC-BC8AFD1D0C7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Y"/>
          </a:p>
        </p:txBody>
      </p:sp>
      <p:sp>
        <p:nvSpPr>
          <p:cNvPr id="3" name="Vertical Text Placeholder 2">
            <a:extLst>
              <a:ext uri="{FF2B5EF4-FFF2-40B4-BE49-F238E27FC236}">
                <a16:creationId xmlns:a16="http://schemas.microsoft.com/office/drawing/2014/main" id="{3A92278C-AE29-4592-AE6F-E4B2D38E42A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Y"/>
          </a:p>
        </p:txBody>
      </p:sp>
      <p:sp>
        <p:nvSpPr>
          <p:cNvPr id="4" name="Date Placeholder 3">
            <a:extLst>
              <a:ext uri="{FF2B5EF4-FFF2-40B4-BE49-F238E27FC236}">
                <a16:creationId xmlns:a16="http://schemas.microsoft.com/office/drawing/2014/main" id="{893922DC-315A-406F-883F-BB7FA4EDD049}"/>
              </a:ext>
            </a:extLst>
          </p:cNvPr>
          <p:cNvSpPr>
            <a:spLocks noGrp="1"/>
          </p:cNvSpPr>
          <p:nvPr>
            <p:ph type="dt" sz="half" idx="10"/>
          </p:nvPr>
        </p:nvSpPr>
        <p:spPr/>
        <p:txBody>
          <a:bodyPr/>
          <a:lstStyle/>
          <a:p>
            <a:fld id="{E8ADD6AC-B675-4696-84E0-79500B777BDC}" type="datetimeFigureOut">
              <a:rPr lang="ar-SY" smtClean="0"/>
              <a:t>09/01/1447</a:t>
            </a:fld>
            <a:endParaRPr lang="ar-SY"/>
          </a:p>
        </p:txBody>
      </p:sp>
      <p:sp>
        <p:nvSpPr>
          <p:cNvPr id="5" name="Footer Placeholder 4">
            <a:extLst>
              <a:ext uri="{FF2B5EF4-FFF2-40B4-BE49-F238E27FC236}">
                <a16:creationId xmlns:a16="http://schemas.microsoft.com/office/drawing/2014/main" id="{FAC4E895-E220-4A3E-95FF-7078F6E19337}"/>
              </a:ext>
            </a:extLst>
          </p:cNvPr>
          <p:cNvSpPr>
            <a:spLocks noGrp="1"/>
          </p:cNvSpPr>
          <p:nvPr>
            <p:ph type="ftr" sz="quarter" idx="11"/>
          </p:nvPr>
        </p:nvSpPr>
        <p:spPr/>
        <p:txBody>
          <a:bodyPr/>
          <a:lstStyle/>
          <a:p>
            <a:endParaRPr lang="ar-SY"/>
          </a:p>
        </p:txBody>
      </p:sp>
      <p:sp>
        <p:nvSpPr>
          <p:cNvPr id="6" name="Slide Number Placeholder 5">
            <a:extLst>
              <a:ext uri="{FF2B5EF4-FFF2-40B4-BE49-F238E27FC236}">
                <a16:creationId xmlns:a16="http://schemas.microsoft.com/office/drawing/2014/main" id="{B6D357EE-9356-476F-AFC8-5FF0E077773D}"/>
              </a:ext>
            </a:extLst>
          </p:cNvPr>
          <p:cNvSpPr>
            <a:spLocks noGrp="1"/>
          </p:cNvSpPr>
          <p:nvPr>
            <p:ph type="sldNum" sz="quarter" idx="12"/>
          </p:nvPr>
        </p:nvSpPr>
        <p:spPr/>
        <p:txBody>
          <a:bodyPr/>
          <a:lstStyle/>
          <a:p>
            <a:fld id="{113D0A80-EE0F-48F1-A9BF-BB4F744B87AA}" type="slidenum">
              <a:rPr lang="ar-SY" smtClean="0"/>
              <a:t>‹#›</a:t>
            </a:fld>
            <a:endParaRPr lang="ar-SY"/>
          </a:p>
        </p:txBody>
      </p:sp>
    </p:spTree>
    <p:extLst>
      <p:ext uri="{BB962C8B-B14F-4D97-AF65-F5344CB8AC3E}">
        <p14:creationId xmlns:p14="http://schemas.microsoft.com/office/powerpoint/2010/main" val="1347452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theme" Target="../theme/theme3.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Graphic 21">
            <a:extLst>
              <a:ext uri="{FF2B5EF4-FFF2-40B4-BE49-F238E27FC236}">
                <a16:creationId xmlns:a16="http://schemas.microsoft.com/office/drawing/2014/main" id="{4921FC31-4AA0-42ED-A460-3020C103B4EB}"/>
              </a:ext>
            </a:extLst>
          </p:cNvPr>
          <p:cNvPicPr>
            <a:picLocks noChangeAspect="1"/>
          </p:cNvPicPr>
          <p:nvPr userDrawn="1"/>
        </p:nvPicPr>
        <p:blipFill rotWithShape="1">
          <a:blip r:embed="rId1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ar-SY" dirty="0"/>
              <a:t>Lecture 1 An </a:t>
            </a:r>
            <a:r>
              <a:rPr lang="en-US" dirty="0"/>
              <a:t>in</a:t>
            </a:r>
            <a:r>
              <a:rPr lang="ar-SY" dirty="0" err="1"/>
              <a:t>troduction</a:t>
            </a:r>
            <a:r>
              <a:rPr lang="ar-SY" dirty="0"/>
              <a:t> to </a:t>
            </a:r>
            <a:r>
              <a:rPr lang="en-US" dirty="0"/>
              <a:t>in</a:t>
            </a:r>
            <a:r>
              <a:rPr lang="ar-SY" dirty="0" err="1"/>
              <a:t>formation</a:t>
            </a:r>
            <a:r>
              <a:rPr lang="ar-SY" dirty="0"/>
              <a:t> Systems</a:t>
            </a:r>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336390476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F851763-07DE-46E0-8718-12B2D0EB82A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Y"/>
          </a:p>
        </p:txBody>
      </p:sp>
      <p:sp>
        <p:nvSpPr>
          <p:cNvPr id="3" name="Text Placeholder 2">
            <a:extLst>
              <a:ext uri="{FF2B5EF4-FFF2-40B4-BE49-F238E27FC236}">
                <a16:creationId xmlns:a16="http://schemas.microsoft.com/office/drawing/2014/main" id="{15E1E6F2-9642-40EF-A064-86BAF194AA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Y"/>
          </a:p>
        </p:txBody>
      </p:sp>
      <p:sp>
        <p:nvSpPr>
          <p:cNvPr id="4" name="Date Placeholder 3">
            <a:extLst>
              <a:ext uri="{FF2B5EF4-FFF2-40B4-BE49-F238E27FC236}">
                <a16:creationId xmlns:a16="http://schemas.microsoft.com/office/drawing/2014/main" id="{50D2D0DC-8130-49C9-AE7B-C9D64F05D54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ADD6AC-B675-4696-84E0-79500B777BDC}" type="datetimeFigureOut">
              <a:rPr lang="ar-SY" smtClean="0"/>
              <a:t>09/01/1447</a:t>
            </a:fld>
            <a:endParaRPr lang="ar-SY"/>
          </a:p>
        </p:txBody>
      </p:sp>
      <p:sp>
        <p:nvSpPr>
          <p:cNvPr id="5" name="Footer Placeholder 4">
            <a:extLst>
              <a:ext uri="{FF2B5EF4-FFF2-40B4-BE49-F238E27FC236}">
                <a16:creationId xmlns:a16="http://schemas.microsoft.com/office/drawing/2014/main" id="{2B59E19E-9115-4110-9AD2-43AB3EFA2CC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Y"/>
          </a:p>
        </p:txBody>
      </p:sp>
      <p:sp>
        <p:nvSpPr>
          <p:cNvPr id="6" name="Slide Number Placeholder 5">
            <a:extLst>
              <a:ext uri="{FF2B5EF4-FFF2-40B4-BE49-F238E27FC236}">
                <a16:creationId xmlns:a16="http://schemas.microsoft.com/office/drawing/2014/main" id="{179FA46C-F525-45BE-89DD-FBCB68AEB81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3D0A80-EE0F-48F1-A9BF-BB4F744B87AA}" type="slidenum">
              <a:rPr lang="ar-SY" smtClean="0"/>
              <a:t>‹#›</a:t>
            </a:fld>
            <a:endParaRPr lang="ar-SY"/>
          </a:p>
        </p:txBody>
      </p:sp>
    </p:spTree>
    <p:extLst>
      <p:ext uri="{BB962C8B-B14F-4D97-AF65-F5344CB8AC3E}">
        <p14:creationId xmlns:p14="http://schemas.microsoft.com/office/powerpoint/2010/main" val="3956654333"/>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Y"/>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2.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8.png"/><Relationship Id="rId4" Type="http://schemas.openxmlformats.org/officeDocument/2006/relationships/notesSlide" Target="../notesSlides/notesSlide3.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10.png"/><Relationship Id="rId4" Type="http://schemas.openxmlformats.org/officeDocument/2006/relationships/notesSlide" Target="../notesSlides/notesSlide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11.png"/><Relationship Id="rId4" Type="http://schemas.openxmlformats.org/officeDocument/2006/relationships/notesSlide" Target="../notesSlides/notesSlide5.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13.png"/><Relationship Id="rId4" Type="http://schemas.openxmlformats.org/officeDocument/2006/relationships/notesSlide" Target="../notesSlides/notesSlide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p4"/><Relationship Id="rId1" Type="http://schemas.microsoft.com/office/2007/relationships/media" Target="../media/media5.mp4"/><Relationship Id="rId5" Type="http://schemas.openxmlformats.org/officeDocument/2006/relationships/image" Target="../media/image23.png"/><Relationship Id="rId4" Type="http://schemas.openxmlformats.org/officeDocument/2006/relationships/notesSlide" Target="../notesSlides/notesSlide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6.mp4"/><Relationship Id="rId1" Type="http://schemas.microsoft.com/office/2007/relationships/media" Target="../media/media6.mp4"/><Relationship Id="rId5" Type="http://schemas.openxmlformats.org/officeDocument/2006/relationships/image" Target="../media/image28.png"/><Relationship Id="rId4" Type="http://schemas.openxmlformats.org/officeDocument/2006/relationships/notesSlide" Target="../notesSlides/notesSlide8.xml"/></Relationships>
</file>

<file path=ppt/slides/_rels/slide4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7.mp4"/><Relationship Id="rId1" Type="http://schemas.microsoft.com/office/2007/relationships/media" Target="../media/media7.mp4"/><Relationship Id="rId5" Type="http://schemas.openxmlformats.org/officeDocument/2006/relationships/image" Target="../media/image30.png"/><Relationship Id="rId4" Type="http://schemas.openxmlformats.org/officeDocument/2006/relationships/notesSlide" Target="../notesSlides/notesSlide9.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email">
            <a:extLst>
              <a:ext uri="{28A0092B-C50C-407E-A947-70E740481C1C}">
                <a14:useLocalDpi xmlns:a14="http://schemas.microsoft.com/office/drawing/2010/main"/>
              </a:ext>
            </a:extLst>
          </a:blip>
          <a:srcRect/>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4</a:t>
            </a:r>
          </a:p>
        </p:txBody>
      </p:sp>
      <p:sp>
        <p:nvSpPr>
          <p:cNvPr id="11" name="TextBox 10"/>
          <p:cNvSpPr txBox="1"/>
          <p:nvPr/>
        </p:nvSpPr>
        <p:spPr>
          <a:xfrm>
            <a:off x="6370223" y="4802552"/>
            <a:ext cx="6473579" cy="1015663"/>
          </a:xfrm>
          <a:prstGeom prst="rect">
            <a:avLst/>
          </a:prstGeom>
          <a:noFill/>
        </p:spPr>
        <p:txBody>
          <a:bodyPr wrap="square" rtlCol="0">
            <a:spAutoFit/>
          </a:bodyPr>
          <a:lstStyle/>
          <a:p>
            <a:pPr lvl="0">
              <a:defRPr/>
            </a:pPr>
            <a:r>
              <a:rPr lang="en-US" sz="2000" b="1" dirty="0">
                <a:solidFill>
                  <a:prstClr val="black"/>
                </a:solidFill>
                <a:latin typeface="Times New Roman" panose="02020603050405020304" pitchFamily="18" charset="0"/>
                <a:cs typeface="Times New Roman" panose="02020603050405020304" pitchFamily="18" charset="0"/>
              </a:rPr>
              <a:t>IT392</a:t>
            </a: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Building an E-commerce Presence: </a:t>
            </a:r>
          </a:p>
          <a:p>
            <a:r>
              <a:rPr lang="en-US" sz="2000" b="1" dirty="0">
                <a:latin typeface="Times New Roman" panose="02020603050405020304" pitchFamily="18" charset="0"/>
                <a:cs typeface="Times New Roman" panose="02020603050405020304" pitchFamily="18" charset="0"/>
              </a:rPr>
              <a:t>Websites, Mobile Sites, and Apps</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Eng. Youssef Ntefeh</a:t>
            </a: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38075C5F-E6B9-4298-A219-2725AAFD0E44}"/>
              </a:ext>
            </a:extLst>
          </p:cNvPr>
          <p:cNvSpPr txBox="1"/>
          <p:nvPr/>
        </p:nvSpPr>
        <p:spPr>
          <a:xfrm>
            <a:off x="6271884" y="3078098"/>
            <a:ext cx="6292251" cy="769441"/>
          </a:xfrm>
          <a:prstGeom prst="rect">
            <a:avLst/>
          </a:prstGeom>
          <a:noFill/>
        </p:spPr>
        <p:txBody>
          <a:bodyPr wrap="square" rtlCol="0">
            <a:spAutoFit/>
          </a:bodyPr>
          <a:lstStyle/>
          <a:p>
            <a:pPr lvl="0">
              <a:defRPr/>
            </a:pPr>
            <a:r>
              <a:rPr lang="en-US" sz="4400" b="1" dirty="0">
                <a:solidFill>
                  <a:srgbClr val="00B0F0"/>
                </a:solidFill>
                <a:latin typeface="Times New Roman" panose="02020603050405020304" pitchFamily="18" charset="0"/>
                <a:cs typeface="Times New Roman" panose="02020603050405020304" pitchFamily="18" charset="0"/>
              </a:rPr>
              <a:t>Electronic Commerce</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75416-882A-4A40-B14C-7251FC817AE4}"/>
              </a:ext>
            </a:extLst>
          </p:cNvPr>
          <p:cNvSpPr>
            <a:spLocks noGrp="1"/>
          </p:cNvSpPr>
          <p:nvPr>
            <p:ph type="title"/>
          </p:nvPr>
        </p:nvSpPr>
        <p:spPr/>
        <p:txBody>
          <a:bodyPr/>
          <a:lstStyle/>
          <a:p>
            <a:r>
              <a:rPr lang="en-US" dirty="0"/>
              <a:t>Chapter 4</a:t>
            </a:r>
            <a:endParaRPr lang="ar-SY" dirty="0"/>
          </a:p>
        </p:txBody>
      </p:sp>
      <p:sp>
        <p:nvSpPr>
          <p:cNvPr id="3" name="Content Placeholder 2">
            <a:extLst>
              <a:ext uri="{FF2B5EF4-FFF2-40B4-BE49-F238E27FC236}">
                <a16:creationId xmlns:a16="http://schemas.microsoft.com/office/drawing/2014/main" id="{5ACF7B63-A4D2-4B07-96E5-32E13B52425E}"/>
              </a:ext>
            </a:extLst>
          </p:cNvPr>
          <p:cNvSpPr>
            <a:spLocks noGrp="1"/>
          </p:cNvSpPr>
          <p:nvPr>
            <p:ph idx="1"/>
          </p:nvPr>
        </p:nvSpPr>
        <p:spPr/>
        <p:txBody>
          <a:bodyPr>
            <a:normAutofit fontScale="77500" lnSpcReduction="20000"/>
          </a:bodyPr>
          <a:lstStyle/>
          <a:p>
            <a:r>
              <a:rPr lang="en-US" dirty="0"/>
              <a:t> In the world of e-commerce, your online presence is integral to the success of your business. Without a digital storefront, you cannot reach the wide range of customers that the internet provides.</a:t>
            </a:r>
          </a:p>
          <a:p>
            <a:r>
              <a:rPr lang="en-US" dirty="0"/>
              <a:t>Throughout the lecture, we will imagine what your e-commerce presence would look like, explore ideas through the visioning process, and understand the business and revenue models. We will identify target audience demographics, and characteristics of your marketplace.</a:t>
            </a:r>
          </a:p>
          <a:p>
            <a:r>
              <a:rPr lang="en-US" dirty="0"/>
              <a:t>We will delve into where your content might originate from, and use a SWOT analysis to gain a better understanding of your business. </a:t>
            </a:r>
          </a:p>
          <a:p>
            <a:r>
              <a:rPr lang="en-US" dirty="0"/>
              <a:t>We will also discuss the development of an e-commerce presence map, timeline, and discuss the costs involved in setting up your e-commerce presence.</a:t>
            </a:r>
          </a:p>
        </p:txBody>
      </p:sp>
    </p:spTree>
    <p:extLst>
      <p:ext uri="{BB962C8B-B14F-4D97-AF65-F5344CB8AC3E}">
        <p14:creationId xmlns:p14="http://schemas.microsoft.com/office/powerpoint/2010/main" val="3295608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75416-882A-4A40-B14C-7251FC817AE4}"/>
              </a:ext>
            </a:extLst>
          </p:cNvPr>
          <p:cNvSpPr>
            <a:spLocks noGrp="1"/>
          </p:cNvSpPr>
          <p:nvPr>
            <p:ph type="title"/>
          </p:nvPr>
        </p:nvSpPr>
        <p:spPr/>
        <p:txBody>
          <a:bodyPr/>
          <a:lstStyle/>
          <a:p>
            <a:r>
              <a:rPr lang="en-US" dirty="0"/>
              <a:t>Chapter 4</a:t>
            </a:r>
            <a:endParaRPr lang="ar-SY" dirty="0"/>
          </a:p>
        </p:txBody>
      </p:sp>
      <p:sp>
        <p:nvSpPr>
          <p:cNvPr id="3" name="Content Placeholder 2">
            <a:extLst>
              <a:ext uri="{FF2B5EF4-FFF2-40B4-BE49-F238E27FC236}">
                <a16:creationId xmlns:a16="http://schemas.microsoft.com/office/drawing/2014/main" id="{5ACF7B63-A4D2-4B07-96E5-32E13B52425E}"/>
              </a:ext>
            </a:extLst>
          </p:cNvPr>
          <p:cNvSpPr>
            <a:spLocks noGrp="1"/>
          </p:cNvSpPr>
          <p:nvPr>
            <p:ph idx="1"/>
          </p:nvPr>
        </p:nvSpPr>
        <p:spPr/>
        <p:txBody>
          <a:bodyPr>
            <a:normAutofit fontScale="77500" lnSpcReduction="20000"/>
          </a:bodyPr>
          <a:lstStyle/>
          <a:p>
            <a:r>
              <a:rPr lang="en-US" dirty="0"/>
              <a:t>We will explore systematic approaches in building an e-commerce presence, understand the systems development life cycle.</a:t>
            </a:r>
          </a:p>
          <a:p>
            <a:r>
              <a:rPr lang="en-US" dirty="0"/>
              <a:t>We will discuss alternative web development methodologies, choice of software and hardware, and other useful tools for creating your e-commerce site.</a:t>
            </a:r>
          </a:p>
          <a:p>
            <a:r>
              <a:rPr lang="en-US" dirty="0"/>
              <a:t>We have also dedicated an entire section to discuss one of the most rapidly growing platforms - Mobile. We will learn about mobile website development, designing considerations for a mobile presence, cross-platform mobile app development tools, performance optimization, and cost considerations</a:t>
            </a:r>
          </a:p>
          <a:p>
            <a:r>
              <a:rPr lang="en-US" dirty="0"/>
              <a:t>By the end of this lecture, you will have the knowledge and understanding to kickstart or enhance your e-commerce journey. </a:t>
            </a:r>
          </a:p>
        </p:txBody>
      </p:sp>
    </p:spTree>
    <p:extLst>
      <p:ext uri="{BB962C8B-B14F-4D97-AF65-F5344CB8AC3E}">
        <p14:creationId xmlns:p14="http://schemas.microsoft.com/office/powerpoint/2010/main" val="24350202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normAutofit fontScale="92500" lnSpcReduction="20000"/>
          </a:bodyPr>
          <a:lstStyle/>
          <a:p>
            <a:r>
              <a:rPr lang="en-US" dirty="0"/>
              <a:t>Understand the questions you must ask and answer, and the steps you should take, when developing an e-commerce presence.</a:t>
            </a:r>
          </a:p>
          <a:p>
            <a:r>
              <a:rPr lang="en-US" dirty="0"/>
              <a:t>Explain the process that should be followed in building an e-commerce presence.</a:t>
            </a:r>
          </a:p>
          <a:p>
            <a:r>
              <a:rPr lang="en-US" dirty="0"/>
              <a:t>Identify and understand the major considerations involved in choosing web server.</a:t>
            </a:r>
          </a:p>
          <a:p>
            <a:r>
              <a:rPr lang="en-US" dirty="0"/>
              <a:t>Understand the issues involved in choosing the most appropriate hardware for an e-commerce site.</a:t>
            </a:r>
          </a:p>
          <a:p>
            <a:r>
              <a:rPr lang="en-US" dirty="0"/>
              <a:t>Understand the important considerations involved in developing a mobile website and building mobile applications.</a:t>
            </a:r>
          </a:p>
          <a:p>
            <a:endParaRPr lang="en-US" dirty="0"/>
          </a:p>
        </p:txBody>
      </p:sp>
    </p:spTree>
    <p:extLst>
      <p:ext uri="{BB962C8B-B14F-4D97-AF65-F5344CB8AC3E}">
        <p14:creationId xmlns:p14="http://schemas.microsoft.com/office/powerpoint/2010/main" val="37992312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15AB5D2A-75B8-4DE1-875C-E4D0A559F892}"/>
              </a:ext>
            </a:extLst>
          </p:cNvPr>
          <p:cNvSpPr/>
          <p:nvPr/>
        </p:nvSpPr>
        <p:spPr>
          <a:xfrm>
            <a:off x="355599" y="268049"/>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CED1E355-5F0C-4EC7-86F4-A4F3783FF2D2}"/>
              </a:ext>
            </a:extLst>
          </p:cNvPr>
          <p:cNvSpPr/>
          <p:nvPr/>
        </p:nvSpPr>
        <p:spPr>
          <a:xfrm>
            <a:off x="-6840" y="1"/>
            <a:ext cx="2295065" cy="6831150"/>
          </a:xfrm>
          <a:custGeom>
            <a:avLst/>
            <a:gdLst>
              <a:gd name="connsiteX0" fmla="*/ 0 w 2295065"/>
              <a:gd name="connsiteY0" fmla="*/ 0 h 4618285"/>
              <a:gd name="connsiteX1" fmla="*/ 2295065 w 2295065"/>
              <a:gd name="connsiteY1" fmla="*/ 0 h 4618285"/>
              <a:gd name="connsiteX2" fmla="*/ 2295065 w 2295065"/>
              <a:gd name="connsiteY2" fmla="*/ 4618285 h 4618285"/>
              <a:gd name="connsiteX3" fmla="*/ 0 w 2295065"/>
              <a:gd name="connsiteY3" fmla="*/ 4618285 h 4618285"/>
              <a:gd name="connsiteX4" fmla="*/ 0 w 2295065"/>
              <a:gd name="connsiteY4" fmla="*/ 0 h 4618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18285">
                <a:moveTo>
                  <a:pt x="0" y="0"/>
                </a:moveTo>
                <a:lnTo>
                  <a:pt x="2295065" y="0"/>
                </a:lnTo>
                <a:lnTo>
                  <a:pt x="2295065" y="4618285"/>
                </a:lnTo>
                <a:lnTo>
                  <a:pt x="0" y="461828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marR="0" lvl="0" indent="0" algn="l" defTabSz="1244600" rtl="0" eaLnBrk="1" fontAlgn="auto" latinLnBrk="0" hangingPunct="1">
              <a:lnSpc>
                <a:spcPct val="90000"/>
              </a:lnSpc>
              <a:spcBef>
                <a:spcPct val="0"/>
              </a:spcBef>
              <a:spcAft>
                <a:spcPct val="35000"/>
              </a:spcAft>
              <a:buClrTx/>
              <a:buSzTx/>
              <a:buFontTx/>
              <a:buNone/>
              <a:tabLst/>
              <a:defRPr/>
            </a:pPr>
            <a:endParaRPr lang="en-US" sz="2800" dirty="0">
              <a:solidFill>
                <a:prstClr val="black">
                  <a:hueOff val="0"/>
                  <a:satOff val="0"/>
                  <a:lumOff val="0"/>
                  <a:alphaOff val="0"/>
                </a:prstClr>
              </a:solidFill>
              <a:latin typeface="Times New Roman"/>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lang="en-US" sz="2800" dirty="0">
              <a:solidFill>
                <a:prstClr val="black">
                  <a:hueOff val="0"/>
                  <a:satOff val="0"/>
                  <a:lumOff val="0"/>
                  <a:alphaOff val="0"/>
                </a:prstClr>
              </a:solidFill>
              <a:latin typeface="Times New Roman"/>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4:</a:t>
            </a: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Building an E-commerce Presence: </a:t>
            </a:r>
            <a:endParaRPr kumimoji="0" lang="ar-SY"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Websites,  Mobile Sites, and Apps</a:t>
            </a:r>
            <a:endParaRPr kumimoji="0" lang="ar-SY"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6" name="Freeform: Shape 5">
            <a:extLst>
              <a:ext uri="{FF2B5EF4-FFF2-40B4-BE49-F238E27FC236}">
                <a16:creationId xmlns:a16="http://schemas.microsoft.com/office/drawing/2014/main" id="{C4C398B5-602C-46B9-A148-FF6E6C7E0054}"/>
              </a:ext>
            </a:extLst>
          </p:cNvPr>
          <p:cNvSpPr/>
          <p:nvPr/>
        </p:nvSpPr>
        <p:spPr>
          <a:xfrm>
            <a:off x="2316358" y="311570"/>
            <a:ext cx="4418001" cy="2104097"/>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ctr"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Imagine Your E-commerce Presence</a:t>
            </a:r>
          </a:p>
        </p:txBody>
      </p:sp>
      <p:sp>
        <p:nvSpPr>
          <p:cNvPr id="8" name="Freeform: Shape 7">
            <a:extLst>
              <a:ext uri="{FF2B5EF4-FFF2-40B4-BE49-F238E27FC236}">
                <a16:creationId xmlns:a16="http://schemas.microsoft.com/office/drawing/2014/main" id="{A74EBE94-582B-49F7-8C96-071C09DC26EF}"/>
              </a:ext>
            </a:extLst>
          </p:cNvPr>
          <p:cNvSpPr/>
          <p:nvPr/>
        </p:nvSpPr>
        <p:spPr>
          <a:xfrm>
            <a:off x="6962754" y="311571"/>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What’s The Idea? (The Visioning Process)</a:t>
            </a:r>
          </a:p>
        </p:txBody>
      </p:sp>
      <p:sp>
        <p:nvSpPr>
          <p:cNvPr id="9" name="Straight Connector 8">
            <a:extLst>
              <a:ext uri="{FF2B5EF4-FFF2-40B4-BE49-F238E27FC236}">
                <a16:creationId xmlns:a16="http://schemas.microsoft.com/office/drawing/2014/main" id="{B69260D6-67D6-4FE1-9422-077202ABB847}"/>
              </a:ext>
            </a:extLst>
          </p:cNvPr>
          <p:cNvSpPr/>
          <p:nvPr/>
        </p:nvSpPr>
        <p:spPr>
          <a:xfrm>
            <a:off x="6790624" y="537802"/>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C2DAE74E-BA7A-418E-A50D-5BD8DD226106}"/>
              </a:ext>
            </a:extLst>
          </p:cNvPr>
          <p:cNvSpPr/>
          <p:nvPr/>
        </p:nvSpPr>
        <p:spPr>
          <a:xfrm>
            <a:off x="6962754" y="537802"/>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Where’s the Money: Business and Revenue Model</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1" name="Straight Connector 10">
            <a:extLst>
              <a:ext uri="{FF2B5EF4-FFF2-40B4-BE49-F238E27FC236}">
                <a16:creationId xmlns:a16="http://schemas.microsoft.com/office/drawing/2014/main" id="{160024B8-5B77-4C2B-9F2D-FDEA03468D3C}"/>
              </a:ext>
            </a:extLst>
          </p:cNvPr>
          <p:cNvSpPr/>
          <p:nvPr/>
        </p:nvSpPr>
        <p:spPr>
          <a:xfrm>
            <a:off x="6790624" y="786894"/>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6DC6571B-1651-41F2-90FE-0100E31EE650}"/>
              </a:ext>
            </a:extLst>
          </p:cNvPr>
          <p:cNvSpPr/>
          <p:nvPr/>
        </p:nvSpPr>
        <p:spPr>
          <a:xfrm>
            <a:off x="6962754" y="786894"/>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Who And Where Is The Target Audience?</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3" name="Straight Connector 12">
            <a:extLst>
              <a:ext uri="{FF2B5EF4-FFF2-40B4-BE49-F238E27FC236}">
                <a16:creationId xmlns:a16="http://schemas.microsoft.com/office/drawing/2014/main" id="{4A458A18-6EB9-4B82-AB42-162C42F2A159}"/>
              </a:ext>
            </a:extLst>
          </p:cNvPr>
          <p:cNvSpPr/>
          <p:nvPr/>
        </p:nvSpPr>
        <p:spPr>
          <a:xfrm>
            <a:off x="6790624" y="1013126"/>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4" name="Freeform: Shape 13">
            <a:extLst>
              <a:ext uri="{FF2B5EF4-FFF2-40B4-BE49-F238E27FC236}">
                <a16:creationId xmlns:a16="http://schemas.microsoft.com/office/drawing/2014/main" id="{9EF4F3AD-688D-48E5-85BE-6E0C43DBE7B1}"/>
              </a:ext>
            </a:extLst>
          </p:cNvPr>
          <p:cNvSpPr/>
          <p:nvPr/>
        </p:nvSpPr>
        <p:spPr>
          <a:xfrm>
            <a:off x="6962754" y="1013126"/>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What are the characteristics of the marketplace?</a:t>
            </a:r>
          </a:p>
        </p:txBody>
      </p:sp>
      <p:sp>
        <p:nvSpPr>
          <p:cNvPr id="15" name="Straight Connector 14">
            <a:extLst>
              <a:ext uri="{FF2B5EF4-FFF2-40B4-BE49-F238E27FC236}">
                <a16:creationId xmlns:a16="http://schemas.microsoft.com/office/drawing/2014/main" id="{13C0A64C-9021-428C-A00D-801CFB37CCDD}"/>
              </a:ext>
            </a:extLst>
          </p:cNvPr>
          <p:cNvSpPr/>
          <p:nvPr/>
        </p:nvSpPr>
        <p:spPr>
          <a:xfrm>
            <a:off x="6790624" y="1262218"/>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A96BE39A-3CD5-464A-8B84-BEB8A2E75948}"/>
              </a:ext>
            </a:extLst>
          </p:cNvPr>
          <p:cNvSpPr/>
          <p:nvPr/>
        </p:nvSpPr>
        <p:spPr>
          <a:xfrm>
            <a:off x="6962754" y="1262218"/>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Where’s The Content Coming From?</a:t>
            </a:r>
          </a:p>
        </p:txBody>
      </p:sp>
      <p:sp>
        <p:nvSpPr>
          <p:cNvPr id="17" name="Straight Connector 16">
            <a:extLst>
              <a:ext uri="{FF2B5EF4-FFF2-40B4-BE49-F238E27FC236}">
                <a16:creationId xmlns:a16="http://schemas.microsoft.com/office/drawing/2014/main" id="{D285D2DA-FBEC-4A71-A579-60B60A8A6286}"/>
              </a:ext>
            </a:extLst>
          </p:cNvPr>
          <p:cNvSpPr/>
          <p:nvPr/>
        </p:nvSpPr>
        <p:spPr>
          <a:xfrm>
            <a:off x="6790624" y="1503690"/>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38490AA8-D091-408A-AB9A-E0328F846828}"/>
              </a:ext>
            </a:extLst>
          </p:cNvPr>
          <p:cNvSpPr/>
          <p:nvPr/>
        </p:nvSpPr>
        <p:spPr>
          <a:xfrm>
            <a:off x="6962754" y="1503690"/>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Know Yourself: Conduct a SWOT Analysis</a:t>
            </a:r>
          </a:p>
        </p:txBody>
      </p:sp>
      <p:sp>
        <p:nvSpPr>
          <p:cNvPr id="19" name="Straight Connector 18">
            <a:extLst>
              <a:ext uri="{FF2B5EF4-FFF2-40B4-BE49-F238E27FC236}">
                <a16:creationId xmlns:a16="http://schemas.microsoft.com/office/drawing/2014/main" id="{6B6AEE93-04D0-4E0E-81DC-CC8735609A91}"/>
              </a:ext>
            </a:extLst>
          </p:cNvPr>
          <p:cNvSpPr/>
          <p:nvPr/>
        </p:nvSpPr>
        <p:spPr>
          <a:xfrm>
            <a:off x="6790624" y="1737541"/>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0" name="Freeform: Shape 19">
            <a:extLst>
              <a:ext uri="{FF2B5EF4-FFF2-40B4-BE49-F238E27FC236}">
                <a16:creationId xmlns:a16="http://schemas.microsoft.com/office/drawing/2014/main" id="{D51DF3A8-93F9-4257-B980-00A24D11C90F}"/>
              </a:ext>
            </a:extLst>
          </p:cNvPr>
          <p:cNvSpPr/>
          <p:nvPr/>
        </p:nvSpPr>
        <p:spPr>
          <a:xfrm>
            <a:off x="6962754" y="1737541"/>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Develop an E-commerce Presence Map</a:t>
            </a:r>
          </a:p>
        </p:txBody>
      </p:sp>
      <p:sp>
        <p:nvSpPr>
          <p:cNvPr id="21" name="Straight Connector 20">
            <a:extLst>
              <a:ext uri="{FF2B5EF4-FFF2-40B4-BE49-F238E27FC236}">
                <a16:creationId xmlns:a16="http://schemas.microsoft.com/office/drawing/2014/main" id="{B9040ABB-7744-4737-A73C-87CDC0278A6A}"/>
              </a:ext>
            </a:extLst>
          </p:cNvPr>
          <p:cNvSpPr/>
          <p:nvPr/>
        </p:nvSpPr>
        <p:spPr>
          <a:xfrm>
            <a:off x="6790624" y="1963773"/>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2" name="Freeform: Shape 21">
            <a:extLst>
              <a:ext uri="{FF2B5EF4-FFF2-40B4-BE49-F238E27FC236}">
                <a16:creationId xmlns:a16="http://schemas.microsoft.com/office/drawing/2014/main" id="{F9089B36-47F6-41E2-8C5C-1CB1315974ED}"/>
              </a:ext>
            </a:extLst>
          </p:cNvPr>
          <p:cNvSpPr/>
          <p:nvPr/>
        </p:nvSpPr>
        <p:spPr>
          <a:xfrm>
            <a:off x="6962754" y="1963773"/>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Develop a Timeline: Milestones</a:t>
            </a:r>
          </a:p>
        </p:txBody>
      </p:sp>
      <p:sp>
        <p:nvSpPr>
          <p:cNvPr id="23" name="Straight Connector 22">
            <a:extLst>
              <a:ext uri="{FF2B5EF4-FFF2-40B4-BE49-F238E27FC236}">
                <a16:creationId xmlns:a16="http://schemas.microsoft.com/office/drawing/2014/main" id="{48A30C3C-FBDC-48ED-A9B1-207FAAD9683B}"/>
              </a:ext>
            </a:extLst>
          </p:cNvPr>
          <p:cNvSpPr/>
          <p:nvPr/>
        </p:nvSpPr>
        <p:spPr>
          <a:xfrm>
            <a:off x="6790624" y="2197625"/>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4" name="Freeform: Shape 23">
            <a:extLst>
              <a:ext uri="{FF2B5EF4-FFF2-40B4-BE49-F238E27FC236}">
                <a16:creationId xmlns:a16="http://schemas.microsoft.com/office/drawing/2014/main" id="{E88FCF96-0EDE-449D-BD7B-D5207D0DE42E}"/>
              </a:ext>
            </a:extLst>
          </p:cNvPr>
          <p:cNvSpPr/>
          <p:nvPr/>
        </p:nvSpPr>
        <p:spPr>
          <a:xfrm>
            <a:off x="6962754" y="2197625"/>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How Much Will This Cost?</a:t>
            </a:r>
          </a:p>
        </p:txBody>
      </p:sp>
      <p:sp>
        <p:nvSpPr>
          <p:cNvPr id="25" name="Straight Connector 24">
            <a:extLst>
              <a:ext uri="{FF2B5EF4-FFF2-40B4-BE49-F238E27FC236}">
                <a16:creationId xmlns:a16="http://schemas.microsoft.com/office/drawing/2014/main" id="{5240DF84-43BD-4052-81D4-A3DDEC319479}"/>
              </a:ext>
            </a:extLst>
          </p:cNvPr>
          <p:cNvSpPr/>
          <p:nvPr/>
        </p:nvSpPr>
        <p:spPr>
          <a:xfrm>
            <a:off x="2104563" y="2452009"/>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6" name="Freeform: Shape 25">
            <a:extLst>
              <a:ext uri="{FF2B5EF4-FFF2-40B4-BE49-F238E27FC236}">
                <a16:creationId xmlns:a16="http://schemas.microsoft.com/office/drawing/2014/main" id="{E2A715B7-5605-4286-A610-0882E3F7E2A9}"/>
              </a:ext>
            </a:extLst>
          </p:cNvPr>
          <p:cNvSpPr/>
          <p:nvPr/>
        </p:nvSpPr>
        <p:spPr>
          <a:xfrm>
            <a:off x="2316358" y="2614910"/>
            <a:ext cx="4418001" cy="1592319"/>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ctr"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The Systems Development Life Cycle</a:t>
            </a:r>
          </a:p>
        </p:txBody>
      </p:sp>
      <p:sp>
        <p:nvSpPr>
          <p:cNvPr id="27" name="Freeform: Shape 26">
            <a:extLst>
              <a:ext uri="{FF2B5EF4-FFF2-40B4-BE49-F238E27FC236}">
                <a16:creationId xmlns:a16="http://schemas.microsoft.com/office/drawing/2014/main" id="{780A44E6-DF33-4748-96B4-CBD254679CA3}"/>
              </a:ext>
            </a:extLst>
          </p:cNvPr>
          <p:cNvSpPr/>
          <p:nvPr/>
        </p:nvSpPr>
        <p:spPr>
          <a:xfrm>
            <a:off x="6962754" y="2452351"/>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Systems Analysis/Planning</a:t>
            </a:r>
          </a:p>
        </p:txBody>
      </p:sp>
      <p:sp>
        <p:nvSpPr>
          <p:cNvPr id="28" name="Straight Connector 27">
            <a:extLst>
              <a:ext uri="{FF2B5EF4-FFF2-40B4-BE49-F238E27FC236}">
                <a16:creationId xmlns:a16="http://schemas.microsoft.com/office/drawing/2014/main" id="{8734E2AF-2712-421D-8F32-966CA5130E14}"/>
              </a:ext>
            </a:extLst>
          </p:cNvPr>
          <p:cNvSpPr/>
          <p:nvPr/>
        </p:nvSpPr>
        <p:spPr>
          <a:xfrm>
            <a:off x="6790624" y="2690969"/>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039C7B88-FFAC-468E-A98D-8F9009074EE6}"/>
              </a:ext>
            </a:extLst>
          </p:cNvPr>
          <p:cNvSpPr/>
          <p:nvPr/>
        </p:nvSpPr>
        <p:spPr>
          <a:xfrm>
            <a:off x="6962754" y="2690969"/>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System Design: Hardware and Software Platforms</a:t>
            </a:r>
          </a:p>
        </p:txBody>
      </p:sp>
      <p:sp>
        <p:nvSpPr>
          <p:cNvPr id="30" name="Straight Connector 29">
            <a:extLst>
              <a:ext uri="{FF2B5EF4-FFF2-40B4-BE49-F238E27FC236}">
                <a16:creationId xmlns:a16="http://schemas.microsoft.com/office/drawing/2014/main" id="{3CF0A360-5E2F-4865-BC68-35341908B5ED}"/>
              </a:ext>
            </a:extLst>
          </p:cNvPr>
          <p:cNvSpPr/>
          <p:nvPr/>
        </p:nvSpPr>
        <p:spPr>
          <a:xfrm>
            <a:off x="6790624" y="2954987"/>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C7753833-70E8-4CFB-9154-3E180C413490}"/>
              </a:ext>
            </a:extLst>
          </p:cNvPr>
          <p:cNvSpPr/>
          <p:nvPr/>
        </p:nvSpPr>
        <p:spPr>
          <a:xfrm>
            <a:off x="6962754" y="2954987"/>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Building the System: In-House versus Outsourcing</a:t>
            </a:r>
          </a:p>
        </p:txBody>
      </p:sp>
      <p:sp>
        <p:nvSpPr>
          <p:cNvPr id="32" name="Straight Connector 31">
            <a:extLst>
              <a:ext uri="{FF2B5EF4-FFF2-40B4-BE49-F238E27FC236}">
                <a16:creationId xmlns:a16="http://schemas.microsoft.com/office/drawing/2014/main" id="{A831A015-0CB4-427B-8CB4-972B55B55517}"/>
              </a:ext>
            </a:extLst>
          </p:cNvPr>
          <p:cNvSpPr/>
          <p:nvPr/>
        </p:nvSpPr>
        <p:spPr>
          <a:xfrm>
            <a:off x="6790624" y="3199955"/>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49AA1C55-4AE1-4605-B837-239A80F2D7F6}"/>
              </a:ext>
            </a:extLst>
          </p:cNvPr>
          <p:cNvSpPr/>
          <p:nvPr/>
        </p:nvSpPr>
        <p:spPr>
          <a:xfrm>
            <a:off x="6962754" y="3199955"/>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Host Your Own versus Outsourcing</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4" name="Straight Connector 33">
            <a:extLst>
              <a:ext uri="{FF2B5EF4-FFF2-40B4-BE49-F238E27FC236}">
                <a16:creationId xmlns:a16="http://schemas.microsoft.com/office/drawing/2014/main" id="{8BD58892-45D4-4032-8E06-9A7562222311}"/>
              </a:ext>
            </a:extLst>
          </p:cNvPr>
          <p:cNvSpPr/>
          <p:nvPr/>
        </p:nvSpPr>
        <p:spPr>
          <a:xfrm>
            <a:off x="6790624" y="3463973"/>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9132096C-D3B7-4A84-84C8-AEBB76C19BEE}"/>
              </a:ext>
            </a:extLst>
          </p:cNvPr>
          <p:cNvSpPr/>
          <p:nvPr/>
        </p:nvSpPr>
        <p:spPr>
          <a:xfrm>
            <a:off x="6962754" y="3463973"/>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Testing the System</a:t>
            </a:r>
          </a:p>
        </p:txBody>
      </p:sp>
      <p:sp>
        <p:nvSpPr>
          <p:cNvPr id="36" name="Straight Connector 35">
            <a:extLst>
              <a:ext uri="{FF2B5EF4-FFF2-40B4-BE49-F238E27FC236}">
                <a16:creationId xmlns:a16="http://schemas.microsoft.com/office/drawing/2014/main" id="{D271BBF9-931D-45D2-936F-5254BC0125D2}"/>
              </a:ext>
            </a:extLst>
          </p:cNvPr>
          <p:cNvSpPr/>
          <p:nvPr/>
        </p:nvSpPr>
        <p:spPr>
          <a:xfrm>
            <a:off x="6790624" y="3714021"/>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11D19844-ADFE-4AB0-942C-2D267894C0D0}"/>
              </a:ext>
            </a:extLst>
          </p:cNvPr>
          <p:cNvSpPr/>
          <p:nvPr/>
        </p:nvSpPr>
        <p:spPr>
          <a:xfrm>
            <a:off x="6962754" y="3714021"/>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Implementation, Maintenance, and Optimization</a:t>
            </a:r>
          </a:p>
        </p:txBody>
      </p:sp>
      <p:sp>
        <p:nvSpPr>
          <p:cNvPr id="38" name="Straight Connector 37">
            <a:extLst>
              <a:ext uri="{FF2B5EF4-FFF2-40B4-BE49-F238E27FC236}">
                <a16:creationId xmlns:a16="http://schemas.microsoft.com/office/drawing/2014/main" id="{5D7C61C3-4A12-4DB7-81B8-2CCC9E302A26}"/>
              </a:ext>
            </a:extLst>
          </p:cNvPr>
          <p:cNvSpPr/>
          <p:nvPr/>
        </p:nvSpPr>
        <p:spPr>
          <a:xfrm>
            <a:off x="6790624" y="3983119"/>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9" name="Freeform: Shape 38">
            <a:extLst>
              <a:ext uri="{FF2B5EF4-FFF2-40B4-BE49-F238E27FC236}">
                <a16:creationId xmlns:a16="http://schemas.microsoft.com/office/drawing/2014/main" id="{413CAD4B-F8BD-4EAA-8B15-BA18991A8D78}"/>
              </a:ext>
            </a:extLst>
          </p:cNvPr>
          <p:cNvSpPr/>
          <p:nvPr/>
        </p:nvSpPr>
        <p:spPr>
          <a:xfrm>
            <a:off x="6962754" y="3983119"/>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Factors in Optimizing Website Performance</a:t>
            </a:r>
          </a:p>
        </p:txBody>
      </p:sp>
      <p:sp>
        <p:nvSpPr>
          <p:cNvPr id="40" name="Straight Connector 39">
            <a:extLst>
              <a:ext uri="{FF2B5EF4-FFF2-40B4-BE49-F238E27FC236}">
                <a16:creationId xmlns:a16="http://schemas.microsoft.com/office/drawing/2014/main" id="{783FB171-45BF-4A8F-9589-D044811CAB11}"/>
              </a:ext>
            </a:extLst>
          </p:cNvPr>
          <p:cNvSpPr/>
          <p:nvPr/>
        </p:nvSpPr>
        <p:spPr>
          <a:xfrm>
            <a:off x="2062980" y="6591033"/>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1" name="Freeform: Shape 40">
            <a:extLst>
              <a:ext uri="{FF2B5EF4-FFF2-40B4-BE49-F238E27FC236}">
                <a16:creationId xmlns:a16="http://schemas.microsoft.com/office/drawing/2014/main" id="{4FBC1601-E3ED-44F3-BDF5-6A5B7B515C85}"/>
              </a:ext>
            </a:extLst>
          </p:cNvPr>
          <p:cNvSpPr/>
          <p:nvPr/>
        </p:nvSpPr>
        <p:spPr>
          <a:xfrm>
            <a:off x="2316358" y="4252772"/>
            <a:ext cx="4418001" cy="591963"/>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Choosing Software</a:t>
            </a:r>
          </a:p>
        </p:txBody>
      </p:sp>
      <p:sp>
        <p:nvSpPr>
          <p:cNvPr id="42" name="Freeform: Shape 41">
            <a:extLst>
              <a:ext uri="{FF2B5EF4-FFF2-40B4-BE49-F238E27FC236}">
                <a16:creationId xmlns:a16="http://schemas.microsoft.com/office/drawing/2014/main" id="{DD5EE081-C3CD-4CA7-AA78-8DCA82B727F1}"/>
              </a:ext>
            </a:extLst>
          </p:cNvPr>
          <p:cNvSpPr/>
          <p:nvPr/>
        </p:nvSpPr>
        <p:spPr>
          <a:xfrm>
            <a:off x="6962754" y="4257852"/>
            <a:ext cx="4846320" cy="435219"/>
          </a:xfrm>
          <a:custGeom>
            <a:avLst/>
            <a:gdLst>
              <a:gd name="connsiteX0" fmla="*/ 0 w 4418001"/>
              <a:gd name="connsiteY0" fmla="*/ 0 h 435219"/>
              <a:gd name="connsiteX1" fmla="*/ 4418001 w 4418001"/>
              <a:gd name="connsiteY1" fmla="*/ 0 h 435219"/>
              <a:gd name="connsiteX2" fmla="*/ 4418001 w 4418001"/>
              <a:gd name="connsiteY2" fmla="*/ 435219 h 435219"/>
              <a:gd name="connsiteX3" fmla="*/ 0 w 4418001"/>
              <a:gd name="connsiteY3" fmla="*/ 435219 h 435219"/>
              <a:gd name="connsiteX4" fmla="*/ 0 w 4418001"/>
              <a:gd name="connsiteY4" fmla="*/ 0 h 435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219">
                <a:moveTo>
                  <a:pt x="0" y="0"/>
                </a:moveTo>
                <a:lnTo>
                  <a:pt x="4418001" y="0"/>
                </a:lnTo>
                <a:lnTo>
                  <a:pt x="4418001" y="435219"/>
                </a:lnTo>
                <a:lnTo>
                  <a:pt x="0" y="43521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Simple versus Multi-tiered Website Architecture</a:t>
            </a:r>
          </a:p>
        </p:txBody>
      </p:sp>
      <p:sp>
        <p:nvSpPr>
          <p:cNvPr id="43" name="Straight Connector 42">
            <a:extLst>
              <a:ext uri="{FF2B5EF4-FFF2-40B4-BE49-F238E27FC236}">
                <a16:creationId xmlns:a16="http://schemas.microsoft.com/office/drawing/2014/main" id="{A891D59D-CDB6-4921-BC0D-83F75206FEA0}"/>
              </a:ext>
            </a:extLst>
          </p:cNvPr>
          <p:cNvSpPr/>
          <p:nvPr/>
        </p:nvSpPr>
        <p:spPr>
          <a:xfrm>
            <a:off x="6790624" y="4540671"/>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4" name="Freeform: Shape 43">
            <a:extLst>
              <a:ext uri="{FF2B5EF4-FFF2-40B4-BE49-F238E27FC236}">
                <a16:creationId xmlns:a16="http://schemas.microsoft.com/office/drawing/2014/main" id="{A57137F4-8B27-4B98-A5C4-4783C9832C5F}"/>
              </a:ext>
            </a:extLst>
          </p:cNvPr>
          <p:cNvSpPr/>
          <p:nvPr/>
        </p:nvSpPr>
        <p:spPr>
          <a:xfrm>
            <a:off x="6962754" y="4566071"/>
            <a:ext cx="4846320" cy="435219"/>
          </a:xfrm>
          <a:custGeom>
            <a:avLst/>
            <a:gdLst>
              <a:gd name="connsiteX0" fmla="*/ 0 w 4418001"/>
              <a:gd name="connsiteY0" fmla="*/ 0 h 435219"/>
              <a:gd name="connsiteX1" fmla="*/ 4418001 w 4418001"/>
              <a:gd name="connsiteY1" fmla="*/ 0 h 435219"/>
              <a:gd name="connsiteX2" fmla="*/ 4418001 w 4418001"/>
              <a:gd name="connsiteY2" fmla="*/ 435219 h 435219"/>
              <a:gd name="connsiteX3" fmla="*/ 0 w 4418001"/>
              <a:gd name="connsiteY3" fmla="*/ 435219 h 435219"/>
              <a:gd name="connsiteX4" fmla="*/ 0 w 4418001"/>
              <a:gd name="connsiteY4" fmla="*/ 0 h 435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219">
                <a:moveTo>
                  <a:pt x="0" y="0"/>
                </a:moveTo>
                <a:lnTo>
                  <a:pt x="4418001" y="0"/>
                </a:lnTo>
                <a:lnTo>
                  <a:pt x="4418001" y="435219"/>
                </a:lnTo>
                <a:lnTo>
                  <a:pt x="0" y="43521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Web Server Software</a:t>
            </a:r>
          </a:p>
        </p:txBody>
      </p:sp>
      <p:sp>
        <p:nvSpPr>
          <p:cNvPr id="45" name="Straight Connector 44">
            <a:extLst>
              <a:ext uri="{FF2B5EF4-FFF2-40B4-BE49-F238E27FC236}">
                <a16:creationId xmlns:a16="http://schemas.microsoft.com/office/drawing/2014/main" id="{3AF93E42-3ADE-45FA-8DE1-7986119C1E2A}"/>
              </a:ext>
            </a:extLst>
          </p:cNvPr>
          <p:cNvSpPr/>
          <p:nvPr/>
        </p:nvSpPr>
        <p:spPr>
          <a:xfrm>
            <a:off x="2082710" y="4243573"/>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6" name="Freeform: Shape 45">
            <a:extLst>
              <a:ext uri="{FF2B5EF4-FFF2-40B4-BE49-F238E27FC236}">
                <a16:creationId xmlns:a16="http://schemas.microsoft.com/office/drawing/2014/main" id="{97AA9849-8C73-4339-A141-62C8B4334C3F}"/>
              </a:ext>
            </a:extLst>
          </p:cNvPr>
          <p:cNvSpPr/>
          <p:nvPr/>
        </p:nvSpPr>
        <p:spPr>
          <a:xfrm>
            <a:off x="2316358" y="4925432"/>
            <a:ext cx="4418001" cy="668161"/>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Choosing Hardware</a:t>
            </a:r>
          </a:p>
        </p:txBody>
      </p:sp>
      <p:sp>
        <p:nvSpPr>
          <p:cNvPr id="47" name="Freeform: Shape 46">
            <a:extLst>
              <a:ext uri="{FF2B5EF4-FFF2-40B4-BE49-F238E27FC236}">
                <a16:creationId xmlns:a16="http://schemas.microsoft.com/office/drawing/2014/main" id="{6269DDDC-4AA7-44A4-9F49-A66A370CF9AD}"/>
              </a:ext>
            </a:extLst>
          </p:cNvPr>
          <p:cNvSpPr/>
          <p:nvPr/>
        </p:nvSpPr>
        <p:spPr>
          <a:xfrm>
            <a:off x="6962754" y="4943212"/>
            <a:ext cx="4846320" cy="435219"/>
          </a:xfrm>
          <a:custGeom>
            <a:avLst/>
            <a:gdLst>
              <a:gd name="connsiteX0" fmla="*/ 0 w 4418001"/>
              <a:gd name="connsiteY0" fmla="*/ 0 h 435219"/>
              <a:gd name="connsiteX1" fmla="*/ 4418001 w 4418001"/>
              <a:gd name="connsiteY1" fmla="*/ 0 h 435219"/>
              <a:gd name="connsiteX2" fmla="*/ 4418001 w 4418001"/>
              <a:gd name="connsiteY2" fmla="*/ 435219 h 435219"/>
              <a:gd name="connsiteX3" fmla="*/ 0 w 4418001"/>
              <a:gd name="connsiteY3" fmla="*/ 435219 h 435219"/>
              <a:gd name="connsiteX4" fmla="*/ 0 w 4418001"/>
              <a:gd name="connsiteY4" fmla="*/ 0 h 435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219">
                <a:moveTo>
                  <a:pt x="0" y="0"/>
                </a:moveTo>
                <a:lnTo>
                  <a:pt x="4418001" y="0"/>
                </a:lnTo>
                <a:lnTo>
                  <a:pt x="4418001" y="435219"/>
                </a:lnTo>
                <a:lnTo>
                  <a:pt x="0" y="43521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Right-sizing your hardware platform: The demand side</a:t>
            </a:r>
          </a:p>
        </p:txBody>
      </p:sp>
      <p:sp>
        <p:nvSpPr>
          <p:cNvPr id="48" name="Straight Connector 47">
            <a:extLst>
              <a:ext uri="{FF2B5EF4-FFF2-40B4-BE49-F238E27FC236}">
                <a16:creationId xmlns:a16="http://schemas.microsoft.com/office/drawing/2014/main" id="{22328379-8A33-4A6D-BC94-DAAE5B14138C}"/>
              </a:ext>
            </a:extLst>
          </p:cNvPr>
          <p:cNvSpPr/>
          <p:nvPr/>
        </p:nvSpPr>
        <p:spPr>
          <a:xfrm>
            <a:off x="6790624" y="5251431"/>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9" name="Freeform: Shape 48">
            <a:extLst>
              <a:ext uri="{FF2B5EF4-FFF2-40B4-BE49-F238E27FC236}">
                <a16:creationId xmlns:a16="http://schemas.microsoft.com/office/drawing/2014/main" id="{A3394816-A4DE-4D09-AE92-AD9E1823D53F}"/>
              </a:ext>
            </a:extLst>
          </p:cNvPr>
          <p:cNvSpPr/>
          <p:nvPr/>
        </p:nvSpPr>
        <p:spPr>
          <a:xfrm>
            <a:off x="6962754" y="5289531"/>
            <a:ext cx="4846320" cy="435219"/>
          </a:xfrm>
          <a:custGeom>
            <a:avLst/>
            <a:gdLst>
              <a:gd name="connsiteX0" fmla="*/ 0 w 4418001"/>
              <a:gd name="connsiteY0" fmla="*/ 0 h 435219"/>
              <a:gd name="connsiteX1" fmla="*/ 4418001 w 4418001"/>
              <a:gd name="connsiteY1" fmla="*/ 0 h 435219"/>
              <a:gd name="connsiteX2" fmla="*/ 4418001 w 4418001"/>
              <a:gd name="connsiteY2" fmla="*/ 435219 h 435219"/>
              <a:gd name="connsiteX3" fmla="*/ 0 w 4418001"/>
              <a:gd name="connsiteY3" fmla="*/ 435219 h 435219"/>
              <a:gd name="connsiteX4" fmla="*/ 0 w 4418001"/>
              <a:gd name="connsiteY4" fmla="*/ 0 h 435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219">
                <a:moveTo>
                  <a:pt x="0" y="0"/>
                </a:moveTo>
                <a:lnTo>
                  <a:pt x="4418001" y="0"/>
                </a:lnTo>
                <a:lnTo>
                  <a:pt x="4418001" y="435219"/>
                </a:lnTo>
                <a:lnTo>
                  <a:pt x="0" y="43521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Right-sizing your hardware platform: The supply side</a:t>
            </a:r>
          </a:p>
        </p:txBody>
      </p:sp>
      <p:sp>
        <p:nvSpPr>
          <p:cNvPr id="50" name="Straight Connector 49">
            <a:extLst>
              <a:ext uri="{FF2B5EF4-FFF2-40B4-BE49-F238E27FC236}">
                <a16:creationId xmlns:a16="http://schemas.microsoft.com/office/drawing/2014/main" id="{A3E30FA7-41A1-44B7-BD1F-DCBE865CBB97}"/>
              </a:ext>
            </a:extLst>
          </p:cNvPr>
          <p:cNvSpPr/>
          <p:nvPr/>
        </p:nvSpPr>
        <p:spPr>
          <a:xfrm>
            <a:off x="2104563" y="4881471"/>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1" name="Freeform: Shape 50">
            <a:extLst>
              <a:ext uri="{FF2B5EF4-FFF2-40B4-BE49-F238E27FC236}">
                <a16:creationId xmlns:a16="http://schemas.microsoft.com/office/drawing/2014/main" id="{B4263295-7433-49C8-9907-0B86A5772611}"/>
              </a:ext>
            </a:extLst>
          </p:cNvPr>
          <p:cNvSpPr/>
          <p:nvPr/>
        </p:nvSpPr>
        <p:spPr>
          <a:xfrm>
            <a:off x="2316358" y="5637553"/>
            <a:ext cx="4418001" cy="898707"/>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Developing a Mobile Website and Building Mobile Applications</a:t>
            </a:r>
          </a:p>
        </p:txBody>
      </p:sp>
      <p:sp>
        <p:nvSpPr>
          <p:cNvPr id="52" name="Freeform: Shape 51">
            <a:extLst>
              <a:ext uri="{FF2B5EF4-FFF2-40B4-BE49-F238E27FC236}">
                <a16:creationId xmlns:a16="http://schemas.microsoft.com/office/drawing/2014/main" id="{469AA540-BC69-42E1-932E-3537DB63E9F1}"/>
              </a:ext>
            </a:extLst>
          </p:cNvPr>
          <p:cNvSpPr/>
          <p:nvPr/>
        </p:nvSpPr>
        <p:spPr>
          <a:xfrm>
            <a:off x="6962754" y="5666673"/>
            <a:ext cx="4846320" cy="289862"/>
          </a:xfrm>
          <a:custGeom>
            <a:avLst/>
            <a:gdLst>
              <a:gd name="connsiteX0" fmla="*/ 0 w 4418001"/>
              <a:gd name="connsiteY0" fmla="*/ 0 h 289862"/>
              <a:gd name="connsiteX1" fmla="*/ 4418001 w 4418001"/>
              <a:gd name="connsiteY1" fmla="*/ 0 h 289862"/>
              <a:gd name="connsiteX2" fmla="*/ 4418001 w 4418001"/>
              <a:gd name="connsiteY2" fmla="*/ 289862 h 289862"/>
              <a:gd name="connsiteX3" fmla="*/ 0 w 4418001"/>
              <a:gd name="connsiteY3" fmla="*/ 289862 h 289862"/>
              <a:gd name="connsiteX4" fmla="*/ 0 w 4418001"/>
              <a:gd name="connsiteY4" fmla="*/ 0 h 289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9862">
                <a:moveTo>
                  <a:pt x="0" y="0"/>
                </a:moveTo>
                <a:lnTo>
                  <a:pt x="4418001" y="0"/>
                </a:lnTo>
                <a:lnTo>
                  <a:pt x="4418001" y="289862"/>
                </a:lnTo>
                <a:lnTo>
                  <a:pt x="0" y="28986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Understanding Mobile Websites and Applications</a:t>
            </a:r>
          </a:p>
        </p:txBody>
      </p:sp>
      <p:sp>
        <p:nvSpPr>
          <p:cNvPr id="53" name="Straight Connector 52">
            <a:extLst>
              <a:ext uri="{FF2B5EF4-FFF2-40B4-BE49-F238E27FC236}">
                <a16:creationId xmlns:a16="http://schemas.microsoft.com/office/drawing/2014/main" id="{4FB66056-67D3-4973-ACBE-872EB9B13188}"/>
              </a:ext>
            </a:extLst>
          </p:cNvPr>
          <p:cNvSpPr/>
          <p:nvPr/>
        </p:nvSpPr>
        <p:spPr>
          <a:xfrm>
            <a:off x="6790624" y="5956536"/>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4" name="Freeform: Shape 53">
            <a:extLst>
              <a:ext uri="{FF2B5EF4-FFF2-40B4-BE49-F238E27FC236}">
                <a16:creationId xmlns:a16="http://schemas.microsoft.com/office/drawing/2014/main" id="{5AB4E596-4152-47CE-B039-B0DE4567C171}"/>
              </a:ext>
            </a:extLst>
          </p:cNvPr>
          <p:cNvSpPr/>
          <p:nvPr/>
        </p:nvSpPr>
        <p:spPr>
          <a:xfrm>
            <a:off x="6962754" y="5956536"/>
            <a:ext cx="4846320" cy="289862"/>
          </a:xfrm>
          <a:custGeom>
            <a:avLst/>
            <a:gdLst>
              <a:gd name="connsiteX0" fmla="*/ 0 w 4418001"/>
              <a:gd name="connsiteY0" fmla="*/ 0 h 289862"/>
              <a:gd name="connsiteX1" fmla="*/ 4418001 w 4418001"/>
              <a:gd name="connsiteY1" fmla="*/ 0 h 289862"/>
              <a:gd name="connsiteX2" fmla="*/ 4418001 w 4418001"/>
              <a:gd name="connsiteY2" fmla="*/ 289862 h 289862"/>
              <a:gd name="connsiteX3" fmla="*/ 0 w 4418001"/>
              <a:gd name="connsiteY3" fmla="*/ 289862 h 289862"/>
              <a:gd name="connsiteX4" fmla="*/ 0 w 4418001"/>
              <a:gd name="connsiteY4" fmla="*/ 0 h 289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9862">
                <a:moveTo>
                  <a:pt x="0" y="0"/>
                </a:moveTo>
                <a:lnTo>
                  <a:pt x="4418001" y="0"/>
                </a:lnTo>
                <a:lnTo>
                  <a:pt x="4418001" y="289862"/>
                </a:lnTo>
                <a:lnTo>
                  <a:pt x="0" y="28986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Mobile Presence: Design Considerations</a:t>
            </a:r>
            <a:endParaRPr kumimoji="0" lang="ar-SY"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55" name="Straight Connector 54">
            <a:extLst>
              <a:ext uri="{FF2B5EF4-FFF2-40B4-BE49-F238E27FC236}">
                <a16:creationId xmlns:a16="http://schemas.microsoft.com/office/drawing/2014/main" id="{2DC05EDD-444C-443C-8CDE-E4D60AA1845B}"/>
              </a:ext>
            </a:extLst>
          </p:cNvPr>
          <p:cNvSpPr/>
          <p:nvPr/>
        </p:nvSpPr>
        <p:spPr>
          <a:xfrm>
            <a:off x="6790624" y="6246398"/>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6" name="Freeform: Shape 55">
            <a:extLst>
              <a:ext uri="{FF2B5EF4-FFF2-40B4-BE49-F238E27FC236}">
                <a16:creationId xmlns:a16="http://schemas.microsoft.com/office/drawing/2014/main" id="{354E1BA4-1D71-4B3A-B6F9-285B4233DA6D}"/>
              </a:ext>
            </a:extLst>
          </p:cNvPr>
          <p:cNvSpPr/>
          <p:nvPr/>
        </p:nvSpPr>
        <p:spPr>
          <a:xfrm>
            <a:off x="6962754" y="6246398"/>
            <a:ext cx="4846320" cy="289862"/>
          </a:xfrm>
          <a:custGeom>
            <a:avLst/>
            <a:gdLst>
              <a:gd name="connsiteX0" fmla="*/ 0 w 4418001"/>
              <a:gd name="connsiteY0" fmla="*/ 0 h 289862"/>
              <a:gd name="connsiteX1" fmla="*/ 4418001 w 4418001"/>
              <a:gd name="connsiteY1" fmla="*/ 0 h 289862"/>
              <a:gd name="connsiteX2" fmla="*/ 4418001 w 4418001"/>
              <a:gd name="connsiteY2" fmla="*/ 289862 h 289862"/>
              <a:gd name="connsiteX3" fmla="*/ 0 w 4418001"/>
              <a:gd name="connsiteY3" fmla="*/ 289862 h 289862"/>
              <a:gd name="connsiteX4" fmla="*/ 0 w 4418001"/>
              <a:gd name="connsiteY4" fmla="*/ 0 h 289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9862">
                <a:moveTo>
                  <a:pt x="0" y="0"/>
                </a:moveTo>
                <a:lnTo>
                  <a:pt x="4418001" y="0"/>
                </a:lnTo>
                <a:lnTo>
                  <a:pt x="4418001" y="289862"/>
                </a:lnTo>
                <a:lnTo>
                  <a:pt x="0" y="28986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Mobile Presence: Performance and Cost Considerations</a:t>
            </a:r>
          </a:p>
        </p:txBody>
      </p:sp>
      <p:sp>
        <p:nvSpPr>
          <p:cNvPr id="57" name="Straight Connector 56">
            <a:extLst>
              <a:ext uri="{FF2B5EF4-FFF2-40B4-BE49-F238E27FC236}">
                <a16:creationId xmlns:a16="http://schemas.microsoft.com/office/drawing/2014/main" id="{5F7CDA9E-58C5-4631-BF60-2616258DA26D}"/>
              </a:ext>
            </a:extLst>
          </p:cNvPr>
          <p:cNvSpPr/>
          <p:nvPr/>
        </p:nvSpPr>
        <p:spPr>
          <a:xfrm>
            <a:off x="2104563" y="5630331"/>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1078060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6"/>
                                        </p:tgtEl>
                                        <p:attrNameLst>
                                          <p:attrName>fillcolor</p:attrName>
                                        </p:attrNameLst>
                                      </p:cBhvr>
                                      <p:to>
                                        <a:srgbClr val="FFFF00"/>
                                      </p:to>
                                    </p:animClr>
                                    <p:set>
                                      <p:cBhvr>
                                        <p:cTn id="7" dur="2000" fill="hold"/>
                                        <p:tgtEl>
                                          <p:spTgt spid="6"/>
                                        </p:tgtEl>
                                        <p:attrNameLst>
                                          <p:attrName>fill.type</p:attrName>
                                        </p:attrNameLst>
                                      </p:cBhvr>
                                      <p:to>
                                        <p:strVal val="solid"/>
                                      </p:to>
                                    </p:set>
                                    <p:set>
                                      <p:cBhvr>
                                        <p:cTn id="8" dur="2000" fill="hold"/>
                                        <p:tgtEl>
                                          <p:spTgt spid="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460BC-3B67-42DE-9BD9-0207E713A5DF}"/>
              </a:ext>
            </a:extLst>
          </p:cNvPr>
          <p:cNvSpPr>
            <a:spLocks noGrp="1"/>
          </p:cNvSpPr>
          <p:nvPr>
            <p:ph type="title"/>
          </p:nvPr>
        </p:nvSpPr>
        <p:spPr/>
        <p:txBody>
          <a:bodyPr>
            <a:normAutofit/>
          </a:bodyPr>
          <a:lstStyle/>
          <a:p>
            <a:r>
              <a:rPr lang="en-US" dirty="0"/>
              <a:t>Imagine Your E-commerce Presence</a:t>
            </a:r>
            <a:endParaRPr lang="ar-SY" dirty="0"/>
          </a:p>
        </p:txBody>
      </p:sp>
      <p:sp>
        <p:nvSpPr>
          <p:cNvPr id="3" name="Content Placeholder 2">
            <a:extLst>
              <a:ext uri="{FF2B5EF4-FFF2-40B4-BE49-F238E27FC236}">
                <a16:creationId xmlns:a16="http://schemas.microsoft.com/office/drawing/2014/main" id="{340A9625-0B96-45A9-B69D-5C54DE9110AD}"/>
              </a:ext>
            </a:extLst>
          </p:cNvPr>
          <p:cNvSpPr>
            <a:spLocks noGrp="1"/>
          </p:cNvSpPr>
          <p:nvPr>
            <p:ph idx="1"/>
          </p:nvPr>
        </p:nvSpPr>
        <p:spPr>
          <a:xfrm>
            <a:off x="188685" y="1422212"/>
            <a:ext cx="9025653" cy="5435788"/>
          </a:xfrm>
        </p:spPr>
        <p:txBody>
          <a:bodyPr>
            <a:normAutofit fontScale="77500" lnSpcReduction="20000"/>
          </a:bodyPr>
          <a:lstStyle/>
          <a:p>
            <a:pPr marL="0" indent="0">
              <a:buNone/>
            </a:pPr>
            <a:r>
              <a:rPr lang="en-US" b="1" dirty="0">
                <a:solidFill>
                  <a:srgbClr val="FF0000"/>
                </a:solidFill>
              </a:rPr>
              <a:t>What’s The Idea? (The Visioning Process)</a:t>
            </a:r>
          </a:p>
          <a:p>
            <a:r>
              <a:rPr lang="en-US" dirty="0"/>
              <a:t>Building an e-commerce presence requires proper planning and a clear vision including a mission statement and identification of target consumers.</a:t>
            </a:r>
          </a:p>
          <a:p>
            <a:r>
              <a:rPr lang="en-US" dirty="0"/>
              <a:t>Successful e-commerce companies often display their mission on their home page; examples include Amazon's mission to be highly customer-centric, Facebook's intent to foster community building and global connection, and Google's aim for creativity and innovation.</a:t>
            </a:r>
          </a:p>
          <a:p>
            <a:r>
              <a:rPr lang="en-US" dirty="0"/>
              <a:t>Regardless of ambition level, a concise statement of mission, purpose, and direction is crucial in driving the development of an e-commerce project.</a:t>
            </a:r>
          </a:p>
        </p:txBody>
      </p:sp>
      <p:pic>
        <p:nvPicPr>
          <p:cNvPr id="1026" name="Picture 2" descr="Experience Visioning: Planning Today To Help Ensure Future Success - Walker">
            <a:extLst>
              <a:ext uri="{FF2B5EF4-FFF2-40B4-BE49-F238E27FC236}">
                <a16:creationId xmlns:a16="http://schemas.microsoft.com/office/drawing/2014/main" id="{E3499B28-DB30-4081-B443-31EC79ADFC38}"/>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017976" y="2325664"/>
            <a:ext cx="3305322" cy="275443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3230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460BC-3B67-42DE-9BD9-0207E713A5DF}"/>
              </a:ext>
            </a:extLst>
          </p:cNvPr>
          <p:cNvSpPr>
            <a:spLocks noGrp="1"/>
          </p:cNvSpPr>
          <p:nvPr>
            <p:ph type="title"/>
          </p:nvPr>
        </p:nvSpPr>
        <p:spPr/>
        <p:txBody>
          <a:bodyPr>
            <a:normAutofit/>
          </a:bodyPr>
          <a:lstStyle/>
          <a:p>
            <a:r>
              <a:rPr lang="en-US" dirty="0"/>
              <a:t>Imagine Your E-commerce Presence</a:t>
            </a:r>
            <a:endParaRPr lang="ar-SY" dirty="0"/>
          </a:p>
        </p:txBody>
      </p:sp>
      <p:sp>
        <p:nvSpPr>
          <p:cNvPr id="3" name="Content Placeholder 2">
            <a:extLst>
              <a:ext uri="{FF2B5EF4-FFF2-40B4-BE49-F238E27FC236}">
                <a16:creationId xmlns:a16="http://schemas.microsoft.com/office/drawing/2014/main" id="{340A9625-0B96-45A9-B69D-5C54DE9110AD}"/>
              </a:ext>
            </a:extLst>
          </p:cNvPr>
          <p:cNvSpPr>
            <a:spLocks noGrp="1"/>
          </p:cNvSpPr>
          <p:nvPr>
            <p:ph idx="1"/>
          </p:nvPr>
        </p:nvSpPr>
        <p:spPr/>
        <p:txBody>
          <a:bodyPr>
            <a:normAutofit fontScale="85000" lnSpcReduction="20000"/>
          </a:bodyPr>
          <a:lstStyle/>
          <a:p>
            <a:pPr marL="0" indent="0">
              <a:buNone/>
            </a:pPr>
            <a:r>
              <a:rPr lang="en-US" b="1" dirty="0">
                <a:solidFill>
                  <a:srgbClr val="FF0000"/>
                </a:solidFill>
              </a:rPr>
              <a:t>Where’s the Money: Business and Revenue Model</a:t>
            </a:r>
          </a:p>
          <a:p>
            <a:r>
              <a:rPr lang="en-US" dirty="0"/>
              <a:t>The initial step after defining your vision and mission statement is to determine your potential sources of income, and formulate a preliminary business and revenue models.</a:t>
            </a:r>
          </a:p>
          <a:p>
            <a:r>
              <a:rPr lang="en-US" dirty="0"/>
              <a:t>Detailed revenue and cost projections are not necessary at this stage, but a general idea of how revenue will be generated is needed.</a:t>
            </a:r>
          </a:p>
          <a:p>
            <a:r>
              <a:rPr lang="en-US" dirty="0"/>
              <a:t>Some basic business models are: online retailer, content provider, transaction broker, market creator, service provider, social network, and portal.</a:t>
            </a:r>
          </a:p>
          <a:p>
            <a:r>
              <a:rPr lang="en-US" dirty="0"/>
              <a:t>Options for revenue model alternatives include advertising, </a:t>
            </a:r>
          </a:p>
          <a:p>
            <a:pPr marL="0" indent="0">
              <a:lnSpc>
                <a:spcPct val="120000"/>
              </a:lnSpc>
              <a:buNone/>
            </a:pPr>
            <a:r>
              <a:rPr lang="en-US" dirty="0"/>
              <a:t>    subscriptions, transaction fees, sales, and affiliate revenue.</a:t>
            </a:r>
          </a:p>
        </p:txBody>
      </p:sp>
      <p:pic>
        <p:nvPicPr>
          <p:cNvPr id="2050" name="Picture 2" descr="Best Revenue Models for Startups">
            <a:extLst>
              <a:ext uri="{FF2B5EF4-FFF2-40B4-BE49-F238E27FC236}">
                <a16:creationId xmlns:a16="http://schemas.microsoft.com/office/drawing/2014/main" id="{94158A9F-D5DE-416C-994B-2037B49F187F}"/>
              </a:ext>
            </a:extLst>
          </p:cNvPr>
          <p:cNvPicPr>
            <a:picLocks noChangeAspect="1" noChangeArrowheads="1"/>
          </p:cNvPicPr>
          <p:nvPr/>
        </p:nvPicPr>
        <p:blipFill rotWithShape="1">
          <a:blip r:embed="rId2" cstate="email">
            <a:duotone>
              <a:schemeClr val="accent1">
                <a:shade val="45000"/>
                <a:satMod val="135000"/>
              </a:schemeClr>
              <a:prstClr val="white"/>
            </a:duotone>
            <a:extLst>
              <a:ext uri="{28A0092B-C50C-407E-A947-70E740481C1C}">
                <a14:useLocalDpi xmlns:a14="http://schemas.microsoft.com/office/drawing/2010/main"/>
              </a:ext>
            </a:extLst>
          </a:blip>
          <a:srcRect/>
          <a:stretch/>
        </p:blipFill>
        <p:spPr bwMode="auto">
          <a:xfrm>
            <a:off x="9186203" y="4797083"/>
            <a:ext cx="2053884" cy="174439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02371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536E53-D74D-4BEB-9738-E07DCEF12AB4}"/>
              </a:ext>
            </a:extLst>
          </p:cNvPr>
          <p:cNvSpPr>
            <a:spLocks noGrp="1"/>
          </p:cNvSpPr>
          <p:nvPr>
            <p:ph type="title"/>
          </p:nvPr>
        </p:nvSpPr>
        <p:spPr/>
        <p:txBody>
          <a:bodyPr/>
          <a:lstStyle/>
          <a:p>
            <a:endParaRPr lang="ar-SY" dirty="0"/>
          </a:p>
        </p:txBody>
      </p:sp>
      <p:pic>
        <p:nvPicPr>
          <p:cNvPr id="4" name="How to Conduct Market Research and Identify Your Target Audience in 5 Steps(720P_HD)">
            <a:hlinkClick r:id="" action="ppaction://media"/>
            <a:extLst>
              <a:ext uri="{FF2B5EF4-FFF2-40B4-BE49-F238E27FC236}">
                <a16:creationId xmlns:a16="http://schemas.microsoft.com/office/drawing/2014/main" id="{EF776B57-0CEE-4D62-A0D8-54BF5A9C4124}"/>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0" y="0"/>
            <a:ext cx="12192000" cy="6858414"/>
          </a:xfrm>
        </p:spPr>
      </p:pic>
    </p:spTree>
    <p:extLst>
      <p:ext uri="{BB962C8B-B14F-4D97-AF65-F5344CB8AC3E}">
        <p14:creationId xmlns:p14="http://schemas.microsoft.com/office/powerpoint/2010/main" val="3913686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592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460BC-3B67-42DE-9BD9-0207E713A5DF}"/>
              </a:ext>
            </a:extLst>
          </p:cNvPr>
          <p:cNvSpPr>
            <a:spLocks noGrp="1"/>
          </p:cNvSpPr>
          <p:nvPr>
            <p:ph type="title"/>
          </p:nvPr>
        </p:nvSpPr>
        <p:spPr/>
        <p:txBody>
          <a:bodyPr>
            <a:normAutofit/>
          </a:bodyPr>
          <a:lstStyle/>
          <a:p>
            <a:r>
              <a:rPr lang="en-US" dirty="0"/>
              <a:t>Imagine Your E-commerce Presence</a:t>
            </a:r>
            <a:endParaRPr lang="ar-SY" dirty="0"/>
          </a:p>
        </p:txBody>
      </p:sp>
      <p:sp>
        <p:nvSpPr>
          <p:cNvPr id="3" name="Content Placeholder 2">
            <a:extLst>
              <a:ext uri="{FF2B5EF4-FFF2-40B4-BE49-F238E27FC236}">
                <a16:creationId xmlns:a16="http://schemas.microsoft.com/office/drawing/2014/main" id="{340A9625-0B96-45A9-B69D-5C54DE9110AD}"/>
              </a:ext>
            </a:extLst>
          </p:cNvPr>
          <p:cNvSpPr>
            <a:spLocks noGrp="1"/>
          </p:cNvSpPr>
          <p:nvPr>
            <p:ph idx="1"/>
          </p:nvPr>
        </p:nvSpPr>
        <p:spPr>
          <a:xfrm>
            <a:off x="188686" y="1422213"/>
            <a:ext cx="8146530" cy="4934138"/>
          </a:xfrm>
        </p:spPr>
        <p:txBody>
          <a:bodyPr>
            <a:normAutofit fontScale="92500" lnSpcReduction="10000"/>
          </a:bodyPr>
          <a:lstStyle/>
          <a:p>
            <a:pPr marL="0" indent="0">
              <a:buNone/>
            </a:pPr>
            <a:r>
              <a:rPr lang="en-US" b="1" dirty="0">
                <a:solidFill>
                  <a:srgbClr val="FF0000"/>
                </a:solidFill>
              </a:rPr>
              <a:t>Who And Where Is The Target Audience?</a:t>
            </a:r>
          </a:p>
          <a:p>
            <a:r>
              <a:rPr lang="en-US" dirty="0"/>
              <a:t>Know your target audience: Understand who they are and where to reach them.</a:t>
            </a:r>
          </a:p>
          <a:p>
            <a:r>
              <a:rPr lang="en-US" dirty="0"/>
              <a:t>Describe your audience: Use demographics, behavior patterns, consumption patterns, digital usage habits, content creation preferences, and buyer personas.</a:t>
            </a:r>
          </a:p>
          <a:p>
            <a:r>
              <a:rPr lang="en-US" dirty="0"/>
              <a:t>Use demographic info: This may include age, income, gender, and location.</a:t>
            </a:r>
          </a:p>
          <a:p>
            <a:endParaRPr lang="en-US" dirty="0"/>
          </a:p>
        </p:txBody>
      </p:sp>
      <p:pic>
        <p:nvPicPr>
          <p:cNvPr id="3074" name="Picture 2" descr="Understanding Target Audience to Derive The Biggest Benefits">
            <a:extLst>
              <a:ext uri="{FF2B5EF4-FFF2-40B4-BE49-F238E27FC236}">
                <a16:creationId xmlns:a16="http://schemas.microsoft.com/office/drawing/2014/main" id="{BF09845B-CAA9-440C-B6C3-7E6940BF73BE}"/>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335216" y="2616298"/>
            <a:ext cx="3386138" cy="220503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47922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D9EA08-1E70-4604-8B06-DF945255647D}"/>
              </a:ext>
            </a:extLst>
          </p:cNvPr>
          <p:cNvSpPr>
            <a:spLocks noGrp="1"/>
          </p:cNvSpPr>
          <p:nvPr>
            <p:ph type="title"/>
          </p:nvPr>
        </p:nvSpPr>
        <p:spPr/>
        <p:txBody>
          <a:bodyPr>
            <a:normAutofit/>
          </a:bodyPr>
          <a:lstStyle/>
          <a:p>
            <a:r>
              <a:rPr lang="en-US" b="1" dirty="0"/>
              <a:t>What is a buyer persona?</a:t>
            </a:r>
            <a:endParaRPr lang="ar-SY" dirty="0"/>
          </a:p>
        </p:txBody>
      </p:sp>
      <p:pic>
        <p:nvPicPr>
          <p:cNvPr id="4" name="What is a buyer persona_(720P_HD)">
            <a:hlinkClick r:id="" action="ppaction://media"/>
            <a:extLst>
              <a:ext uri="{FF2B5EF4-FFF2-40B4-BE49-F238E27FC236}">
                <a16:creationId xmlns:a16="http://schemas.microsoft.com/office/drawing/2014/main" id="{C984FA22-D548-4F6D-833F-3F85FF445A73}"/>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09738" y="1422400"/>
            <a:ext cx="8770937" cy="4933950"/>
          </a:xfrm>
        </p:spPr>
      </p:pic>
      <p:sp>
        <p:nvSpPr>
          <p:cNvPr id="5" name="Rectangle 4">
            <a:extLst>
              <a:ext uri="{FF2B5EF4-FFF2-40B4-BE49-F238E27FC236}">
                <a16:creationId xmlns:a16="http://schemas.microsoft.com/office/drawing/2014/main" id="{BB0AE791-D60F-4711-B215-19105E89E15D}"/>
              </a:ext>
            </a:extLst>
          </p:cNvPr>
          <p:cNvSpPr/>
          <p:nvPr/>
        </p:nvSpPr>
        <p:spPr>
          <a:xfrm>
            <a:off x="5413280" y="5718874"/>
            <a:ext cx="1363851" cy="371989"/>
          </a:xfrm>
          <a:prstGeom prst="rect">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6" name="Rectangle 5">
            <a:extLst>
              <a:ext uri="{FF2B5EF4-FFF2-40B4-BE49-F238E27FC236}">
                <a16:creationId xmlns:a16="http://schemas.microsoft.com/office/drawing/2014/main" id="{FD360A00-35EA-42E4-B2A7-F5BC0478A7D4}"/>
              </a:ext>
            </a:extLst>
          </p:cNvPr>
          <p:cNvSpPr/>
          <p:nvPr/>
        </p:nvSpPr>
        <p:spPr>
          <a:xfrm>
            <a:off x="8525856" y="5532879"/>
            <a:ext cx="1363851" cy="371989"/>
          </a:xfrm>
          <a:prstGeom prst="rect">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Tree>
    <p:extLst>
      <p:ext uri="{BB962C8B-B14F-4D97-AF65-F5344CB8AC3E}">
        <p14:creationId xmlns:p14="http://schemas.microsoft.com/office/powerpoint/2010/main" val="2680679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541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460BC-3B67-42DE-9BD9-0207E713A5DF}"/>
              </a:ext>
            </a:extLst>
          </p:cNvPr>
          <p:cNvSpPr>
            <a:spLocks noGrp="1"/>
          </p:cNvSpPr>
          <p:nvPr>
            <p:ph type="title"/>
          </p:nvPr>
        </p:nvSpPr>
        <p:spPr/>
        <p:txBody>
          <a:bodyPr>
            <a:normAutofit/>
          </a:bodyPr>
          <a:lstStyle/>
          <a:p>
            <a:r>
              <a:rPr lang="en-US" dirty="0"/>
              <a:t>Imagine Your E-commerce Presence</a:t>
            </a:r>
            <a:endParaRPr lang="ar-SY" dirty="0"/>
          </a:p>
        </p:txBody>
      </p:sp>
      <p:sp>
        <p:nvSpPr>
          <p:cNvPr id="3" name="Content Placeholder 2">
            <a:extLst>
              <a:ext uri="{FF2B5EF4-FFF2-40B4-BE49-F238E27FC236}">
                <a16:creationId xmlns:a16="http://schemas.microsoft.com/office/drawing/2014/main" id="{340A9625-0B96-45A9-B69D-5C54DE9110AD}"/>
              </a:ext>
            </a:extLst>
          </p:cNvPr>
          <p:cNvSpPr>
            <a:spLocks noGrp="1"/>
          </p:cNvSpPr>
          <p:nvPr>
            <p:ph idx="1"/>
          </p:nvPr>
        </p:nvSpPr>
        <p:spPr/>
        <p:txBody>
          <a:bodyPr>
            <a:normAutofit/>
          </a:bodyPr>
          <a:lstStyle/>
          <a:p>
            <a:pPr marL="0" indent="0">
              <a:buNone/>
            </a:pPr>
            <a:r>
              <a:rPr lang="en-US" b="1" dirty="0">
                <a:solidFill>
                  <a:srgbClr val="FF0000"/>
                </a:solidFill>
              </a:rPr>
              <a:t>Who And Where Is The Target Audience?</a:t>
            </a:r>
          </a:p>
          <a:p>
            <a:r>
              <a:rPr lang="en-US" dirty="0"/>
              <a:t>Understand different needs: Some brands like Harley-Davidson serve a wide demographic range based on their interest and lifestyle, not just their age or income</a:t>
            </a:r>
          </a:p>
          <a:p>
            <a:r>
              <a:rPr lang="en-US" dirty="0"/>
              <a:t>Build detailed profiles: Create comprehensive descriptions of various "typical" customers to understand your audience better.</a:t>
            </a:r>
            <a:endParaRPr lang="ar-SY" dirty="0"/>
          </a:p>
        </p:txBody>
      </p:sp>
    </p:spTree>
    <p:extLst>
      <p:ext uri="{BB962C8B-B14F-4D97-AF65-F5344CB8AC3E}">
        <p14:creationId xmlns:p14="http://schemas.microsoft.com/office/powerpoint/2010/main" val="8357724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460BC-3B67-42DE-9BD9-0207E713A5DF}"/>
              </a:ext>
            </a:extLst>
          </p:cNvPr>
          <p:cNvSpPr>
            <a:spLocks noGrp="1"/>
          </p:cNvSpPr>
          <p:nvPr>
            <p:ph type="title"/>
          </p:nvPr>
        </p:nvSpPr>
        <p:spPr/>
        <p:txBody>
          <a:bodyPr>
            <a:normAutofit/>
          </a:bodyPr>
          <a:lstStyle/>
          <a:p>
            <a:r>
              <a:rPr lang="en-US" dirty="0"/>
              <a:t>Imagine Your E-commerce Presence</a:t>
            </a:r>
            <a:endParaRPr lang="ar-SY" dirty="0"/>
          </a:p>
        </p:txBody>
      </p:sp>
      <p:sp>
        <p:nvSpPr>
          <p:cNvPr id="3" name="Content Placeholder 2">
            <a:extLst>
              <a:ext uri="{FF2B5EF4-FFF2-40B4-BE49-F238E27FC236}">
                <a16:creationId xmlns:a16="http://schemas.microsoft.com/office/drawing/2014/main" id="{340A9625-0B96-45A9-B69D-5C54DE9110AD}"/>
              </a:ext>
            </a:extLst>
          </p:cNvPr>
          <p:cNvSpPr>
            <a:spLocks noGrp="1"/>
          </p:cNvSpPr>
          <p:nvPr>
            <p:ph idx="1"/>
          </p:nvPr>
        </p:nvSpPr>
        <p:spPr/>
        <p:txBody>
          <a:bodyPr>
            <a:normAutofit fontScale="85000" lnSpcReduction="20000"/>
          </a:bodyPr>
          <a:lstStyle/>
          <a:p>
            <a:pPr marL="0" indent="0">
              <a:buNone/>
            </a:pPr>
            <a:r>
              <a:rPr lang="en-US" b="1" dirty="0">
                <a:solidFill>
                  <a:srgbClr val="FF0000"/>
                </a:solidFill>
              </a:rPr>
              <a:t>What are the characteristics of the marketplace?</a:t>
            </a:r>
          </a:p>
          <a:p>
            <a:r>
              <a:rPr lang="en-US" b="1" dirty="0"/>
              <a:t>Market Characteristics</a:t>
            </a:r>
            <a:r>
              <a:rPr lang="en-US" dirty="0"/>
              <a:t>: Evaluate market trends - is it emerging, growing or declining? Successful ventures like Apple capitalized on untapped markets, while failures can arise from entering non-existent or over-saturated markets.</a:t>
            </a:r>
          </a:p>
          <a:p>
            <a:r>
              <a:rPr lang="en-US" b="1" dirty="0"/>
              <a:t>Marketplace Demographics</a:t>
            </a:r>
            <a:r>
              <a:rPr lang="en-US" dirty="0"/>
              <a:t>: Identify target audience based on age, income groups. Track shifting dynamics - offline to online switch, growing mobile presence.</a:t>
            </a:r>
          </a:p>
          <a:p>
            <a:r>
              <a:rPr lang="en-US" b="1" dirty="0"/>
              <a:t>Market Structure</a:t>
            </a:r>
            <a:r>
              <a:rPr lang="en-US" dirty="0"/>
              <a:t>: Investigate direct competitors, suppliers, and substitute products. Assess their market share, unique monthly website visitors, social media followers, and any special arrangements they may have.</a:t>
            </a:r>
          </a:p>
        </p:txBody>
      </p:sp>
    </p:spTree>
    <p:extLst>
      <p:ext uri="{BB962C8B-B14F-4D97-AF65-F5344CB8AC3E}">
        <p14:creationId xmlns:p14="http://schemas.microsoft.com/office/powerpoint/2010/main" val="9737491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460BC-3B67-42DE-9BD9-0207E713A5DF}"/>
              </a:ext>
            </a:extLst>
          </p:cNvPr>
          <p:cNvSpPr>
            <a:spLocks noGrp="1"/>
          </p:cNvSpPr>
          <p:nvPr>
            <p:ph type="title"/>
          </p:nvPr>
        </p:nvSpPr>
        <p:spPr/>
        <p:txBody>
          <a:bodyPr>
            <a:normAutofit/>
          </a:bodyPr>
          <a:lstStyle/>
          <a:p>
            <a:r>
              <a:rPr lang="en-US" dirty="0"/>
              <a:t>Imagine Your E-commerce Presence</a:t>
            </a:r>
            <a:endParaRPr lang="ar-SY" dirty="0"/>
          </a:p>
        </p:txBody>
      </p:sp>
      <p:sp>
        <p:nvSpPr>
          <p:cNvPr id="3" name="Content Placeholder 2">
            <a:extLst>
              <a:ext uri="{FF2B5EF4-FFF2-40B4-BE49-F238E27FC236}">
                <a16:creationId xmlns:a16="http://schemas.microsoft.com/office/drawing/2014/main" id="{340A9625-0B96-45A9-B69D-5C54DE9110AD}"/>
              </a:ext>
            </a:extLst>
          </p:cNvPr>
          <p:cNvSpPr>
            <a:spLocks noGrp="1"/>
          </p:cNvSpPr>
          <p:nvPr>
            <p:ph idx="1"/>
          </p:nvPr>
        </p:nvSpPr>
        <p:spPr/>
        <p:txBody>
          <a:bodyPr>
            <a:normAutofit fontScale="92500"/>
          </a:bodyPr>
          <a:lstStyle/>
          <a:p>
            <a:pPr marL="0" indent="0">
              <a:buNone/>
            </a:pPr>
            <a:r>
              <a:rPr lang="en-US" b="1" dirty="0">
                <a:solidFill>
                  <a:srgbClr val="FF0000"/>
                </a:solidFill>
              </a:rPr>
              <a:t>What are the characteristics of the marketplace?</a:t>
            </a:r>
          </a:p>
          <a:p>
            <a:r>
              <a:rPr lang="en-US" b="1" dirty="0"/>
              <a:t>Understand Customer Conversations</a:t>
            </a:r>
            <a:r>
              <a:rPr lang="en-US" dirty="0"/>
              <a:t>: Online platforms offer new-age methods to gauge customer sentiment. Use social listening tools to keep track of discussions about your planned products/service and competitors on various platforms.</a:t>
            </a:r>
          </a:p>
          <a:p>
            <a:r>
              <a:rPr lang="en-US" b="1" dirty="0"/>
              <a:t>Supplier Relationships &amp; Product Substitutes</a:t>
            </a:r>
            <a:r>
              <a:rPr lang="en-US" dirty="0"/>
              <a:t>: Assess possible supplier relationships and the presence of product substitutes. A solid strategy should revolve around securing beneficial supplier deals and innovating beyond substitute offer.</a:t>
            </a:r>
          </a:p>
        </p:txBody>
      </p:sp>
    </p:spTree>
    <p:extLst>
      <p:ext uri="{BB962C8B-B14F-4D97-AF65-F5344CB8AC3E}">
        <p14:creationId xmlns:p14="http://schemas.microsoft.com/office/powerpoint/2010/main" val="2157957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EF0D85-E65C-4848-91D6-D88D3D35434C}"/>
              </a:ext>
            </a:extLst>
          </p:cNvPr>
          <p:cNvSpPr>
            <a:spLocks noGrp="1"/>
          </p:cNvSpPr>
          <p:nvPr>
            <p:ph type="title"/>
          </p:nvPr>
        </p:nvSpPr>
        <p:spPr/>
        <p:txBody>
          <a:bodyPr/>
          <a:lstStyle/>
          <a:p>
            <a:endParaRPr lang="ar-SY"/>
          </a:p>
        </p:txBody>
      </p:sp>
      <p:pic>
        <p:nvPicPr>
          <p:cNvPr id="4" name="7 Social listening tools(720P_HD)">
            <a:hlinkClick r:id="" action="ppaction://media"/>
            <a:extLst>
              <a:ext uri="{FF2B5EF4-FFF2-40B4-BE49-F238E27FC236}">
                <a16:creationId xmlns:a16="http://schemas.microsoft.com/office/drawing/2014/main" id="{C2537E97-9576-4DFA-BCF0-40471EEFCBEB}"/>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09738" y="1422400"/>
            <a:ext cx="8770937" cy="4933950"/>
          </a:xfrm>
        </p:spPr>
      </p:pic>
      <p:sp>
        <p:nvSpPr>
          <p:cNvPr id="3" name="Rectangle 2">
            <a:extLst>
              <a:ext uri="{FF2B5EF4-FFF2-40B4-BE49-F238E27FC236}">
                <a16:creationId xmlns:a16="http://schemas.microsoft.com/office/drawing/2014/main" id="{823F3C36-A308-4E81-BA36-A3D43DD3D55F}"/>
              </a:ext>
            </a:extLst>
          </p:cNvPr>
          <p:cNvSpPr/>
          <p:nvPr/>
        </p:nvSpPr>
        <p:spPr>
          <a:xfrm>
            <a:off x="1744394" y="1434905"/>
            <a:ext cx="1463040" cy="2954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dirty="0"/>
          </a:p>
        </p:txBody>
      </p:sp>
    </p:spTree>
    <p:extLst>
      <p:ext uri="{BB962C8B-B14F-4D97-AF65-F5344CB8AC3E}">
        <p14:creationId xmlns:p14="http://schemas.microsoft.com/office/powerpoint/2010/main" val="1719784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501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460BC-3B67-42DE-9BD9-0207E713A5DF}"/>
              </a:ext>
            </a:extLst>
          </p:cNvPr>
          <p:cNvSpPr>
            <a:spLocks noGrp="1"/>
          </p:cNvSpPr>
          <p:nvPr>
            <p:ph type="title"/>
          </p:nvPr>
        </p:nvSpPr>
        <p:spPr/>
        <p:txBody>
          <a:bodyPr>
            <a:normAutofit/>
          </a:bodyPr>
          <a:lstStyle/>
          <a:p>
            <a:r>
              <a:rPr lang="en-US" dirty="0"/>
              <a:t>Imagine Your E-commerce Presence</a:t>
            </a:r>
            <a:endParaRPr lang="ar-SY" dirty="0"/>
          </a:p>
        </p:txBody>
      </p:sp>
      <p:sp>
        <p:nvSpPr>
          <p:cNvPr id="3" name="Content Placeholder 2">
            <a:extLst>
              <a:ext uri="{FF2B5EF4-FFF2-40B4-BE49-F238E27FC236}">
                <a16:creationId xmlns:a16="http://schemas.microsoft.com/office/drawing/2014/main" id="{340A9625-0B96-45A9-B69D-5C54DE9110AD}"/>
              </a:ext>
            </a:extLst>
          </p:cNvPr>
          <p:cNvSpPr>
            <a:spLocks noGrp="1"/>
          </p:cNvSpPr>
          <p:nvPr>
            <p:ph idx="1"/>
          </p:nvPr>
        </p:nvSpPr>
        <p:spPr/>
        <p:txBody>
          <a:bodyPr>
            <a:normAutofit lnSpcReduction="10000"/>
          </a:bodyPr>
          <a:lstStyle/>
          <a:p>
            <a:pPr marL="0" indent="0">
              <a:buNone/>
            </a:pPr>
            <a:r>
              <a:rPr lang="en-US" b="1" dirty="0">
                <a:solidFill>
                  <a:srgbClr val="FF0000"/>
                </a:solidFill>
              </a:rPr>
              <a:t>Where’s The Content Coming From?</a:t>
            </a:r>
          </a:p>
          <a:p>
            <a:r>
              <a:rPr lang="en-US" dirty="0"/>
              <a:t>Websites are like books: They’re composed of a lot of pages</a:t>
            </a:r>
          </a:p>
          <a:p>
            <a:r>
              <a:rPr lang="en-US" dirty="0"/>
              <a:t>This content is what search engines catalog as they crawl through all the new and changed web pages on the Internet</a:t>
            </a:r>
          </a:p>
          <a:p>
            <a:r>
              <a:rPr lang="en-US" dirty="0"/>
              <a:t>Static content is text and images that do not frequently change, such as product descriptions, photos, or text that you create to share with your visitors</a:t>
            </a:r>
          </a:p>
          <a:p>
            <a:r>
              <a:rPr lang="en-US" dirty="0"/>
              <a:t>Dynamic content is content that changes regularly, say, daily or hourly.</a:t>
            </a:r>
          </a:p>
        </p:txBody>
      </p:sp>
      <p:pic>
        <p:nvPicPr>
          <p:cNvPr id="4098" name="Picture 2" descr="1,651,400+ Content Stock Photos, Pictures &amp; Royalty-Free Images - iStock |  Content marketing, Content strategy, Content icon">
            <a:extLst>
              <a:ext uri="{FF2B5EF4-FFF2-40B4-BE49-F238E27FC236}">
                <a16:creationId xmlns:a16="http://schemas.microsoft.com/office/drawing/2014/main" id="{9D7A5301-A0AD-4BB2-8C78-26B050553351}"/>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8894079" y="1517170"/>
            <a:ext cx="2619375" cy="9988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522619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0A140-703E-4886-8BC0-FA30D68E4555}"/>
              </a:ext>
            </a:extLst>
          </p:cNvPr>
          <p:cNvSpPr>
            <a:spLocks noGrp="1"/>
          </p:cNvSpPr>
          <p:nvPr>
            <p:ph type="title"/>
          </p:nvPr>
        </p:nvSpPr>
        <p:spPr/>
        <p:txBody>
          <a:bodyPr/>
          <a:lstStyle/>
          <a:p>
            <a:endParaRPr lang="ar-SY" dirty="0"/>
          </a:p>
        </p:txBody>
      </p:sp>
      <p:pic>
        <p:nvPicPr>
          <p:cNvPr id="4" name="SWOT and PESTLE Analysis of Amazon_ How to Conduct SWOT and PESTLE Analysis_(720P_60FPS)">
            <a:hlinkClick r:id="" action="ppaction://media"/>
            <a:extLst>
              <a:ext uri="{FF2B5EF4-FFF2-40B4-BE49-F238E27FC236}">
                <a16:creationId xmlns:a16="http://schemas.microsoft.com/office/drawing/2014/main" id="{518E7B17-475F-4D1E-A894-CD69308314C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0" y="0"/>
            <a:ext cx="12192000" cy="6858414"/>
          </a:xfrm>
        </p:spPr>
      </p:pic>
    </p:spTree>
    <p:extLst>
      <p:ext uri="{BB962C8B-B14F-4D97-AF65-F5344CB8AC3E}">
        <p14:creationId xmlns:p14="http://schemas.microsoft.com/office/powerpoint/2010/main" val="4239643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398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460BC-3B67-42DE-9BD9-0207E713A5DF}"/>
              </a:ext>
            </a:extLst>
          </p:cNvPr>
          <p:cNvSpPr>
            <a:spLocks noGrp="1"/>
          </p:cNvSpPr>
          <p:nvPr>
            <p:ph type="title"/>
          </p:nvPr>
        </p:nvSpPr>
        <p:spPr/>
        <p:txBody>
          <a:bodyPr>
            <a:normAutofit/>
          </a:bodyPr>
          <a:lstStyle/>
          <a:p>
            <a:r>
              <a:rPr lang="en-US" dirty="0"/>
              <a:t>Imagine Your E-commerce Presence</a:t>
            </a:r>
            <a:endParaRPr lang="ar-SY" dirty="0"/>
          </a:p>
        </p:txBody>
      </p:sp>
      <p:sp>
        <p:nvSpPr>
          <p:cNvPr id="3" name="Content Placeholder 2">
            <a:extLst>
              <a:ext uri="{FF2B5EF4-FFF2-40B4-BE49-F238E27FC236}">
                <a16:creationId xmlns:a16="http://schemas.microsoft.com/office/drawing/2014/main" id="{340A9625-0B96-45A9-B69D-5C54DE9110AD}"/>
              </a:ext>
            </a:extLst>
          </p:cNvPr>
          <p:cNvSpPr>
            <a:spLocks noGrp="1"/>
          </p:cNvSpPr>
          <p:nvPr>
            <p:ph idx="1"/>
          </p:nvPr>
        </p:nvSpPr>
        <p:spPr/>
        <p:txBody>
          <a:bodyPr>
            <a:normAutofit fontScale="70000" lnSpcReduction="20000"/>
          </a:bodyPr>
          <a:lstStyle/>
          <a:p>
            <a:pPr marL="0" indent="0">
              <a:buNone/>
            </a:pPr>
            <a:r>
              <a:rPr lang="en-US" b="1" dirty="0">
                <a:solidFill>
                  <a:srgbClr val="FF0000"/>
                </a:solidFill>
              </a:rPr>
              <a:t>Know Yourself: Conduct a SWOT Analysis</a:t>
            </a:r>
          </a:p>
          <a:p>
            <a:r>
              <a:rPr lang="en-US" dirty="0"/>
              <a:t>In a </a:t>
            </a:r>
            <a:r>
              <a:rPr lang="en-US" b="1" dirty="0">
                <a:solidFill>
                  <a:schemeClr val="accent1"/>
                </a:solidFill>
              </a:rPr>
              <a:t>SWOT</a:t>
            </a:r>
            <a:r>
              <a:rPr lang="en-US" dirty="0"/>
              <a:t> analysis, you describe your </a:t>
            </a:r>
            <a:r>
              <a:rPr lang="en-US" b="1" dirty="0"/>
              <a:t>strengths</a:t>
            </a:r>
            <a:r>
              <a:rPr lang="en-US" dirty="0"/>
              <a:t>, </a:t>
            </a:r>
            <a:r>
              <a:rPr lang="en-US" b="1" dirty="0"/>
              <a:t>weaknesses</a:t>
            </a:r>
            <a:r>
              <a:rPr lang="en-US" dirty="0"/>
              <a:t>, </a:t>
            </a:r>
            <a:r>
              <a:rPr lang="en-US" b="1" dirty="0"/>
              <a:t>opportunities</a:t>
            </a:r>
            <a:r>
              <a:rPr lang="en-US" dirty="0"/>
              <a:t>, and </a:t>
            </a:r>
            <a:r>
              <a:rPr lang="en-US" b="1" dirty="0"/>
              <a:t>threats</a:t>
            </a:r>
            <a:r>
              <a:rPr lang="en-US" dirty="0"/>
              <a:t> (SWOT).</a:t>
            </a:r>
          </a:p>
          <a:p>
            <a:r>
              <a:rPr lang="en-US" dirty="0"/>
              <a:t> There are many opportunities to address a large market with unmet needs as well as the potential to use the initial website as a home base and spin off related sites, leveraging the investment in design and technology. </a:t>
            </a:r>
          </a:p>
          <a:p>
            <a:r>
              <a:rPr lang="en-US" dirty="0"/>
              <a:t>But there are also weaknesses and threats. Lack of financial and human resources are typically the biggest weakness of startup companies.</a:t>
            </a:r>
          </a:p>
          <a:p>
            <a:r>
              <a:rPr lang="en-US" dirty="0"/>
              <a:t>Threats include competitors that could develop the same capabilities as you, and low market entry costs, which might encourage many more startups to enter the marketplace.</a:t>
            </a:r>
          </a:p>
          <a:p>
            <a:endParaRPr lang="ar-SY" dirty="0"/>
          </a:p>
        </p:txBody>
      </p:sp>
    </p:spTree>
    <p:extLst>
      <p:ext uri="{BB962C8B-B14F-4D97-AF65-F5344CB8AC3E}">
        <p14:creationId xmlns:p14="http://schemas.microsoft.com/office/powerpoint/2010/main" val="10692245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460BC-3B67-42DE-9BD9-0207E713A5DF}"/>
              </a:ext>
            </a:extLst>
          </p:cNvPr>
          <p:cNvSpPr>
            <a:spLocks noGrp="1"/>
          </p:cNvSpPr>
          <p:nvPr>
            <p:ph type="title"/>
          </p:nvPr>
        </p:nvSpPr>
        <p:spPr/>
        <p:txBody>
          <a:bodyPr>
            <a:normAutofit/>
          </a:bodyPr>
          <a:lstStyle/>
          <a:p>
            <a:r>
              <a:rPr lang="en-US" dirty="0"/>
              <a:t>Imagine Your E-commerce Presence</a:t>
            </a:r>
            <a:endParaRPr lang="ar-SY" dirty="0"/>
          </a:p>
        </p:txBody>
      </p:sp>
      <p:sp>
        <p:nvSpPr>
          <p:cNvPr id="3" name="Content Placeholder 2">
            <a:extLst>
              <a:ext uri="{FF2B5EF4-FFF2-40B4-BE49-F238E27FC236}">
                <a16:creationId xmlns:a16="http://schemas.microsoft.com/office/drawing/2014/main" id="{340A9625-0B96-45A9-B69D-5C54DE9110AD}"/>
              </a:ext>
            </a:extLst>
          </p:cNvPr>
          <p:cNvSpPr>
            <a:spLocks noGrp="1"/>
          </p:cNvSpPr>
          <p:nvPr>
            <p:ph idx="1"/>
          </p:nvPr>
        </p:nvSpPr>
        <p:spPr>
          <a:xfrm>
            <a:off x="2467429" y="1422212"/>
            <a:ext cx="9535883" cy="5210817"/>
          </a:xfrm>
        </p:spPr>
        <p:txBody>
          <a:bodyPr>
            <a:normAutofit fontScale="55000" lnSpcReduction="20000"/>
          </a:bodyPr>
          <a:lstStyle/>
          <a:p>
            <a:pPr marL="0" indent="0">
              <a:buNone/>
            </a:pPr>
            <a:r>
              <a:rPr lang="en-US" dirty="0"/>
              <a:t>STRENGTHS</a:t>
            </a:r>
          </a:p>
          <a:p>
            <a:pPr marL="0" indent="0">
              <a:buNone/>
            </a:pPr>
            <a:r>
              <a:rPr lang="en-US" dirty="0"/>
              <a:t>Unique approach - Easy navigation - Better personalization - Customer base growing - High-value market segment - Superior social strategy</a:t>
            </a:r>
          </a:p>
          <a:p>
            <a:pPr marL="0" indent="0">
              <a:buNone/>
            </a:pPr>
            <a:r>
              <a:rPr lang="en-US" dirty="0"/>
              <a:t>WEAKNESSES</a:t>
            </a:r>
          </a:p>
          <a:p>
            <a:pPr marL="0" indent="0">
              <a:buNone/>
            </a:pPr>
            <a:r>
              <a:rPr lang="en-US" dirty="0"/>
              <a:t>Limited financial resources - No prior online experience - No existing user base - No media attention - No Web design expertise - No computer background</a:t>
            </a:r>
          </a:p>
          <a:p>
            <a:pPr marL="0" indent="0">
              <a:buNone/>
            </a:pPr>
            <a:r>
              <a:rPr lang="en-US" dirty="0"/>
              <a:t>OPPORTUNITIES</a:t>
            </a:r>
          </a:p>
          <a:p>
            <a:pPr marL="0" indent="0">
              <a:buNone/>
            </a:pPr>
            <a:r>
              <a:rPr lang="en-US" dirty="0"/>
              <a:t>Ability to address large market with unmet needs - Potential to capture significant share of this market - Potential to develop related sites</a:t>
            </a:r>
          </a:p>
          <a:p>
            <a:pPr marL="0" indent="0">
              <a:buNone/>
            </a:pPr>
            <a:r>
              <a:rPr lang="en-US" dirty="0"/>
              <a:t>THREATS</a:t>
            </a:r>
          </a:p>
          <a:p>
            <a:pPr marL="0" indent="0">
              <a:buNone/>
            </a:pPr>
            <a:r>
              <a:rPr lang="en-US" dirty="0"/>
              <a:t>Approach could be copied by competitors - Advertisers may not want to try a new site - Rapid pace of technological development - Low market entry costs</a:t>
            </a:r>
            <a:endParaRPr lang="ar-SY" dirty="0"/>
          </a:p>
        </p:txBody>
      </p:sp>
      <p:pic>
        <p:nvPicPr>
          <p:cNvPr id="5" name="Picture 4">
            <a:extLst>
              <a:ext uri="{FF2B5EF4-FFF2-40B4-BE49-F238E27FC236}">
                <a16:creationId xmlns:a16="http://schemas.microsoft.com/office/drawing/2014/main" id="{F4134CD7-601B-42C7-91EC-920B106BA5D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00685" y="1422214"/>
            <a:ext cx="1965142" cy="4412529"/>
          </a:xfrm>
          <a:prstGeom prst="rect">
            <a:avLst/>
          </a:prstGeom>
        </p:spPr>
      </p:pic>
    </p:spTree>
    <p:extLst>
      <p:ext uri="{BB962C8B-B14F-4D97-AF65-F5344CB8AC3E}">
        <p14:creationId xmlns:p14="http://schemas.microsoft.com/office/powerpoint/2010/main" val="12866682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460BC-3B67-42DE-9BD9-0207E713A5DF}"/>
              </a:ext>
            </a:extLst>
          </p:cNvPr>
          <p:cNvSpPr>
            <a:spLocks noGrp="1"/>
          </p:cNvSpPr>
          <p:nvPr>
            <p:ph type="title"/>
          </p:nvPr>
        </p:nvSpPr>
        <p:spPr/>
        <p:txBody>
          <a:bodyPr>
            <a:normAutofit/>
          </a:bodyPr>
          <a:lstStyle/>
          <a:p>
            <a:r>
              <a:rPr lang="en-US" dirty="0"/>
              <a:t>Imagine Your E-commerce Presence</a:t>
            </a:r>
            <a:endParaRPr lang="ar-SY" dirty="0"/>
          </a:p>
        </p:txBody>
      </p:sp>
      <p:sp>
        <p:nvSpPr>
          <p:cNvPr id="3" name="Content Placeholder 2">
            <a:extLst>
              <a:ext uri="{FF2B5EF4-FFF2-40B4-BE49-F238E27FC236}">
                <a16:creationId xmlns:a16="http://schemas.microsoft.com/office/drawing/2014/main" id="{340A9625-0B96-45A9-B69D-5C54DE9110AD}"/>
              </a:ext>
            </a:extLst>
          </p:cNvPr>
          <p:cNvSpPr>
            <a:spLocks noGrp="1"/>
          </p:cNvSpPr>
          <p:nvPr>
            <p:ph idx="1"/>
          </p:nvPr>
        </p:nvSpPr>
        <p:spPr/>
        <p:txBody>
          <a:bodyPr>
            <a:normAutofit fontScale="77500" lnSpcReduction="20000"/>
          </a:bodyPr>
          <a:lstStyle/>
          <a:p>
            <a:pPr marL="0" indent="0">
              <a:buNone/>
            </a:pPr>
            <a:r>
              <a:rPr lang="en-US" b="1" dirty="0">
                <a:solidFill>
                  <a:srgbClr val="FF0000"/>
                </a:solidFill>
              </a:rPr>
              <a:t>Develop an E-commerce Presence Map</a:t>
            </a:r>
          </a:p>
          <a:p>
            <a:r>
              <a:rPr lang="en-US" dirty="0"/>
              <a:t>E-commerce has shifted significantly towards mobile-based activity, with smartphones and tablets playing a significant role in purchases. </a:t>
            </a:r>
          </a:p>
          <a:p>
            <a:r>
              <a:rPr lang="en-US" dirty="0"/>
              <a:t>Internet users in the U.S. are increasingly using mobile devices to shop, compare prices, explore purchase options and interact on social networks. </a:t>
            </a:r>
          </a:p>
          <a:p>
            <a:r>
              <a:rPr lang="en-US" dirty="0"/>
              <a:t>Therefore, it is crucial to strategize how to establish a presence in these diverse virtual spaces, effectively utilizing platforms like Facebook, Instagram, </a:t>
            </a:r>
            <a:r>
              <a:rPr lang="en-US" dirty="0" err="1"/>
              <a:t>TikTok</a:t>
            </a:r>
            <a:r>
              <a:rPr lang="en-US" dirty="0"/>
              <a:t>, and online news articles. </a:t>
            </a:r>
          </a:p>
          <a:p>
            <a:r>
              <a:rPr lang="en-US" dirty="0"/>
              <a:t>The goal is to effectively reach and engage with potential customers across all platforms throughout the day.</a:t>
            </a:r>
            <a:endParaRPr lang="ar-SY" dirty="0"/>
          </a:p>
        </p:txBody>
      </p:sp>
    </p:spTree>
    <p:extLst>
      <p:ext uri="{BB962C8B-B14F-4D97-AF65-F5344CB8AC3E}">
        <p14:creationId xmlns:p14="http://schemas.microsoft.com/office/powerpoint/2010/main" val="41741667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460BC-3B67-42DE-9BD9-0207E713A5DF}"/>
              </a:ext>
            </a:extLst>
          </p:cNvPr>
          <p:cNvSpPr>
            <a:spLocks noGrp="1"/>
          </p:cNvSpPr>
          <p:nvPr>
            <p:ph type="title"/>
          </p:nvPr>
        </p:nvSpPr>
        <p:spPr/>
        <p:txBody>
          <a:bodyPr>
            <a:normAutofit/>
          </a:bodyPr>
          <a:lstStyle/>
          <a:p>
            <a:r>
              <a:rPr lang="en-US" dirty="0"/>
              <a:t>Imagine Your E-commerce Presence</a:t>
            </a:r>
            <a:endParaRPr lang="ar-SY" dirty="0"/>
          </a:p>
        </p:txBody>
      </p:sp>
      <p:pic>
        <p:nvPicPr>
          <p:cNvPr id="4" name="Picture 3">
            <a:extLst>
              <a:ext uri="{FF2B5EF4-FFF2-40B4-BE49-F238E27FC236}">
                <a16:creationId xmlns:a16="http://schemas.microsoft.com/office/drawing/2014/main" id="{ACF4D517-DC7C-41F3-B280-C6B191D6A1D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867983" y="1386323"/>
            <a:ext cx="6292335" cy="4874992"/>
          </a:xfrm>
          <a:prstGeom prst="rect">
            <a:avLst/>
          </a:prstGeom>
        </p:spPr>
      </p:pic>
    </p:spTree>
    <p:extLst>
      <p:ext uri="{BB962C8B-B14F-4D97-AF65-F5344CB8AC3E}">
        <p14:creationId xmlns:p14="http://schemas.microsoft.com/office/powerpoint/2010/main" val="11119494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460BC-3B67-42DE-9BD9-0207E713A5DF}"/>
              </a:ext>
            </a:extLst>
          </p:cNvPr>
          <p:cNvSpPr>
            <a:spLocks noGrp="1"/>
          </p:cNvSpPr>
          <p:nvPr>
            <p:ph type="title"/>
          </p:nvPr>
        </p:nvSpPr>
        <p:spPr/>
        <p:txBody>
          <a:bodyPr>
            <a:normAutofit/>
          </a:bodyPr>
          <a:lstStyle/>
          <a:p>
            <a:r>
              <a:rPr lang="en-US" dirty="0"/>
              <a:t>Imagine Your E-commerce Presence</a:t>
            </a:r>
            <a:endParaRPr lang="ar-SY" dirty="0"/>
          </a:p>
        </p:txBody>
      </p:sp>
      <p:sp>
        <p:nvSpPr>
          <p:cNvPr id="3" name="Content Placeholder 2">
            <a:extLst>
              <a:ext uri="{FF2B5EF4-FFF2-40B4-BE49-F238E27FC236}">
                <a16:creationId xmlns:a16="http://schemas.microsoft.com/office/drawing/2014/main" id="{340A9625-0B96-45A9-B69D-5C54DE9110AD}"/>
              </a:ext>
            </a:extLst>
          </p:cNvPr>
          <p:cNvSpPr>
            <a:spLocks noGrp="1"/>
          </p:cNvSpPr>
          <p:nvPr>
            <p:ph idx="1"/>
          </p:nvPr>
        </p:nvSpPr>
        <p:spPr>
          <a:xfrm>
            <a:off x="188685" y="1422212"/>
            <a:ext cx="11814627" cy="5133333"/>
          </a:xfrm>
        </p:spPr>
        <p:txBody>
          <a:bodyPr>
            <a:normAutofit fontScale="77500" lnSpcReduction="20000"/>
          </a:bodyPr>
          <a:lstStyle/>
          <a:p>
            <a:pPr marL="0" indent="0">
              <a:buNone/>
            </a:pPr>
            <a:r>
              <a:rPr lang="en-US" sz="3100" b="1" dirty="0">
                <a:solidFill>
                  <a:srgbClr val="FF0000"/>
                </a:solidFill>
              </a:rPr>
              <a:t>Develop A Timeline: Milestones</a:t>
            </a:r>
            <a:endParaRPr lang="en-US" dirty="0"/>
          </a:p>
          <a:p>
            <a:r>
              <a:rPr lang="en-US" dirty="0"/>
              <a:t>Break down your e-commerce project into six manageable phases, each with a specified time frame.</a:t>
            </a:r>
          </a:p>
          <a:p>
            <a:r>
              <a:rPr lang="en-US" dirty="0"/>
              <a:t>Develop a step-by-step timeline for website and social media plan development and implementation.</a:t>
            </a:r>
          </a:p>
          <a:p>
            <a:r>
              <a:rPr lang="en-US" dirty="0"/>
              <a:t>Consider developing a mobile plan post-implementation of the website and social media plan, keeping in mind that a 'mobile-first' design approach may also be considered depending on the business requirements.</a:t>
            </a:r>
          </a:p>
          <a:p>
            <a:r>
              <a:rPr lang="en-US" dirty="0"/>
              <a:t>Understand that small businesses often initiate with a social media plan prior to website development.</a:t>
            </a:r>
          </a:p>
        </p:txBody>
      </p:sp>
      <p:pic>
        <p:nvPicPr>
          <p:cNvPr id="1026" name="Picture 2" descr="Timeline | Toucan Toco">
            <a:extLst>
              <a:ext uri="{FF2B5EF4-FFF2-40B4-BE49-F238E27FC236}">
                <a16:creationId xmlns:a16="http://schemas.microsoft.com/office/drawing/2014/main" id="{9750BC36-A144-43F4-AB96-FE19DCDB62BE}"/>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695328" y="5242559"/>
            <a:ext cx="2250832" cy="131298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65966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460BC-3B67-42DE-9BD9-0207E713A5DF}"/>
              </a:ext>
            </a:extLst>
          </p:cNvPr>
          <p:cNvSpPr>
            <a:spLocks noGrp="1"/>
          </p:cNvSpPr>
          <p:nvPr>
            <p:ph type="title"/>
          </p:nvPr>
        </p:nvSpPr>
        <p:spPr/>
        <p:txBody>
          <a:bodyPr>
            <a:normAutofit/>
          </a:bodyPr>
          <a:lstStyle/>
          <a:p>
            <a:r>
              <a:rPr lang="en-US" dirty="0"/>
              <a:t>Imagine Your E-commerce Presence</a:t>
            </a:r>
            <a:endParaRPr lang="ar-SY" dirty="0"/>
          </a:p>
        </p:txBody>
      </p:sp>
      <p:graphicFrame>
        <p:nvGraphicFramePr>
          <p:cNvPr id="4" name="Table 4">
            <a:extLst>
              <a:ext uri="{FF2B5EF4-FFF2-40B4-BE49-F238E27FC236}">
                <a16:creationId xmlns:a16="http://schemas.microsoft.com/office/drawing/2014/main" id="{35776970-C636-4239-B1DA-6249A3A853AF}"/>
              </a:ext>
            </a:extLst>
          </p:cNvPr>
          <p:cNvGraphicFramePr>
            <a:graphicFrameLocks noGrp="1"/>
          </p:cNvGraphicFramePr>
          <p:nvPr>
            <p:extLst>
              <p:ext uri="{D42A27DB-BD31-4B8C-83A1-F6EECF244321}">
                <p14:modId xmlns:p14="http://schemas.microsoft.com/office/powerpoint/2010/main" val="2277058212"/>
              </p:ext>
            </p:extLst>
          </p:nvPr>
        </p:nvGraphicFramePr>
        <p:xfrm>
          <a:off x="470649" y="1481785"/>
          <a:ext cx="11304010" cy="4824639"/>
        </p:xfrm>
        <a:graphic>
          <a:graphicData uri="http://schemas.openxmlformats.org/drawingml/2006/table">
            <a:tbl>
              <a:tblPr rtl="1" firstRow="1" bandRow="1">
                <a:tableStyleId>{5C22544A-7EE6-4342-B048-85BDC9FD1C3A}</a:tableStyleId>
              </a:tblPr>
              <a:tblGrid>
                <a:gridCol w="2672862">
                  <a:extLst>
                    <a:ext uri="{9D8B030D-6E8A-4147-A177-3AD203B41FA5}">
                      <a16:colId xmlns:a16="http://schemas.microsoft.com/office/drawing/2014/main" val="338594247"/>
                    </a:ext>
                  </a:extLst>
                </a:gridCol>
                <a:gridCol w="4839286">
                  <a:extLst>
                    <a:ext uri="{9D8B030D-6E8A-4147-A177-3AD203B41FA5}">
                      <a16:colId xmlns:a16="http://schemas.microsoft.com/office/drawing/2014/main" val="4207460694"/>
                    </a:ext>
                  </a:extLst>
                </a:gridCol>
                <a:gridCol w="3791862">
                  <a:extLst>
                    <a:ext uri="{9D8B030D-6E8A-4147-A177-3AD203B41FA5}">
                      <a16:colId xmlns:a16="http://schemas.microsoft.com/office/drawing/2014/main" val="2338215444"/>
                    </a:ext>
                  </a:extLst>
                </a:gridCol>
              </a:tblGrid>
              <a:tr h="383926">
                <a:tc>
                  <a:txBody>
                    <a:bodyPr/>
                    <a:lstStyle/>
                    <a:p>
                      <a:pPr algn="ctr" rtl="1"/>
                      <a:r>
                        <a:rPr lang="en-US" b="1" dirty="0"/>
                        <a:t>Milestone</a:t>
                      </a:r>
                      <a:endParaRPr lang="ar-SY" b="1" dirty="0"/>
                    </a:p>
                  </a:txBody>
                  <a:tcPr anchor="ctr"/>
                </a:tc>
                <a:tc>
                  <a:txBody>
                    <a:bodyPr/>
                    <a:lstStyle/>
                    <a:p>
                      <a:pPr algn="ctr" rtl="1"/>
                      <a:r>
                        <a:rPr lang="en-US" b="1" dirty="0"/>
                        <a:t>Activity</a:t>
                      </a:r>
                      <a:endParaRPr lang="ar-SY" b="1" dirty="0"/>
                    </a:p>
                  </a:txBody>
                  <a:tcPr anchor="ctr"/>
                </a:tc>
                <a:tc>
                  <a:txBody>
                    <a:bodyPr/>
                    <a:lstStyle/>
                    <a:p>
                      <a:pPr algn="ctr" rtl="1"/>
                      <a:r>
                        <a:rPr lang="pt-BR" sz="1800" b="1" i="0" u="none" strike="noStrike" kern="1200" baseline="0" dirty="0">
                          <a:solidFill>
                            <a:schemeClr val="lt1"/>
                          </a:solidFill>
                          <a:latin typeface="+mn-lt"/>
                          <a:ea typeface="+mn-ea"/>
                          <a:cs typeface="+mn-cs"/>
                        </a:rPr>
                        <a:t>Phase</a:t>
                      </a:r>
                      <a:endParaRPr lang="ar-SY" b="1" dirty="0"/>
                    </a:p>
                  </a:txBody>
                  <a:tcPr anchor="ctr"/>
                </a:tc>
                <a:extLst>
                  <a:ext uri="{0D108BD9-81ED-4DB2-BD59-A6C34878D82A}">
                    <a16:rowId xmlns:a16="http://schemas.microsoft.com/office/drawing/2014/main" val="2176638260"/>
                  </a:ext>
                </a:extLst>
              </a:tr>
              <a:tr h="666474">
                <a:tc>
                  <a:txBody>
                    <a:bodyPr/>
                    <a:lstStyle/>
                    <a:p>
                      <a:pPr algn="l" rtl="1"/>
                      <a:r>
                        <a:rPr lang="en-US" sz="1800" b="1" i="0" u="none" strike="noStrike" kern="1200" baseline="0" dirty="0">
                          <a:solidFill>
                            <a:schemeClr val="dk1"/>
                          </a:solidFill>
                          <a:latin typeface="+mn-lt"/>
                          <a:ea typeface="+mn-ea"/>
                          <a:cs typeface="+mn-cs"/>
                        </a:rPr>
                        <a:t>Mission statement</a:t>
                      </a:r>
                      <a:endParaRPr lang="ar-SY" b="1" dirty="0"/>
                    </a:p>
                  </a:txBody>
                  <a:tcPr anchor="ctr"/>
                </a:tc>
                <a:tc>
                  <a:txBody>
                    <a:bodyPr/>
                    <a:lstStyle/>
                    <a:p>
                      <a:pPr algn="l"/>
                      <a:r>
                        <a:rPr lang="en-US" sz="1800" b="1" i="0" u="none" strike="noStrike" kern="1200" baseline="0" dirty="0">
                          <a:solidFill>
                            <a:schemeClr val="dk1"/>
                          </a:solidFill>
                          <a:latin typeface="+mn-lt"/>
                          <a:ea typeface="+mn-ea"/>
                          <a:cs typeface="+mn-cs"/>
                        </a:rPr>
                        <a:t>Envision e-commerce presence; determine personnel</a:t>
                      </a:r>
                      <a:endParaRPr lang="ar-SY" b="1" dirty="0"/>
                    </a:p>
                  </a:txBody>
                  <a:tcPr anchor="ctr"/>
                </a:tc>
                <a:tc>
                  <a:txBody>
                    <a:bodyPr/>
                    <a:lstStyle/>
                    <a:p>
                      <a:pPr algn="l" rtl="1"/>
                      <a:r>
                        <a:rPr lang="en-US" sz="1800" b="1" i="0" u="none" strike="noStrike" kern="1200" baseline="0" dirty="0">
                          <a:solidFill>
                            <a:schemeClr val="dk1"/>
                          </a:solidFill>
                          <a:latin typeface="+mn-lt"/>
                          <a:ea typeface="+mn-ea"/>
                          <a:cs typeface="+mn-cs"/>
                        </a:rPr>
                        <a:t>Phase 1: Planning</a:t>
                      </a:r>
                      <a:endParaRPr lang="ar-SY" b="1" dirty="0"/>
                    </a:p>
                  </a:txBody>
                  <a:tcPr anchor="ctr"/>
                </a:tc>
                <a:extLst>
                  <a:ext uri="{0D108BD9-81ED-4DB2-BD59-A6C34878D82A}">
                    <a16:rowId xmlns:a16="http://schemas.microsoft.com/office/drawing/2014/main" val="3830220006"/>
                  </a:ext>
                </a:extLst>
              </a:tr>
              <a:tr h="383926">
                <a:tc>
                  <a:txBody>
                    <a:bodyPr/>
                    <a:lstStyle/>
                    <a:p>
                      <a:pPr algn="l" rtl="1"/>
                      <a:r>
                        <a:rPr lang="en-US" sz="1800" b="1" i="0" u="none" strike="noStrike" kern="1200" baseline="0" dirty="0">
                          <a:solidFill>
                            <a:schemeClr val="dk1"/>
                          </a:solidFill>
                          <a:latin typeface="+mn-lt"/>
                          <a:ea typeface="+mn-ea"/>
                          <a:cs typeface="+mn-cs"/>
                        </a:rPr>
                        <a:t>Website plan</a:t>
                      </a:r>
                      <a:endParaRPr lang="ar-SY" b="1" dirty="0"/>
                    </a:p>
                  </a:txBody>
                  <a:tcPr anchor="ctr"/>
                </a:tc>
                <a:tc>
                  <a:txBody>
                    <a:bodyPr/>
                    <a:lstStyle/>
                    <a:p>
                      <a:pPr algn="l"/>
                      <a:r>
                        <a:rPr lang="en-US" sz="1800" b="1" i="0" u="none" strike="noStrike" kern="1200" baseline="0" dirty="0">
                          <a:solidFill>
                            <a:schemeClr val="dk1"/>
                          </a:solidFill>
                          <a:latin typeface="+mn-lt"/>
                          <a:ea typeface="+mn-ea"/>
                          <a:cs typeface="+mn-cs"/>
                        </a:rPr>
                        <a:t>Acquire content; develop a site design; arrange</a:t>
                      </a:r>
                    </a:p>
                    <a:p>
                      <a:pPr algn="l"/>
                      <a:r>
                        <a:rPr lang="en-US" sz="1800" b="1" i="0" u="none" strike="noStrike" kern="1200" baseline="0" dirty="0">
                          <a:solidFill>
                            <a:schemeClr val="dk1"/>
                          </a:solidFill>
                          <a:latin typeface="+mn-lt"/>
                          <a:ea typeface="+mn-ea"/>
                          <a:cs typeface="+mn-cs"/>
                        </a:rPr>
                        <a:t>for hosting the site</a:t>
                      </a:r>
                      <a:endParaRPr lang="ar-SY" b="1" dirty="0"/>
                    </a:p>
                  </a:txBody>
                  <a:tcPr anchor="ctr"/>
                </a:tc>
                <a:tc>
                  <a:txBody>
                    <a:bodyPr/>
                    <a:lstStyle/>
                    <a:p>
                      <a:pPr algn="l"/>
                      <a:r>
                        <a:rPr lang="en-US" sz="1800" b="1" i="0" u="none" strike="noStrike" kern="1200" baseline="0" dirty="0">
                          <a:solidFill>
                            <a:schemeClr val="dk1"/>
                          </a:solidFill>
                          <a:latin typeface="+mn-lt"/>
                          <a:ea typeface="+mn-ea"/>
                          <a:cs typeface="+mn-cs"/>
                        </a:rPr>
                        <a:t>Phase 2: Website development</a:t>
                      </a:r>
                      <a:endParaRPr lang="ar-SY" b="1" dirty="0"/>
                    </a:p>
                  </a:txBody>
                  <a:tcPr anchor="ctr"/>
                </a:tc>
                <a:extLst>
                  <a:ext uri="{0D108BD9-81ED-4DB2-BD59-A6C34878D82A}">
                    <a16:rowId xmlns:a16="http://schemas.microsoft.com/office/drawing/2014/main" val="1345413234"/>
                  </a:ext>
                </a:extLst>
              </a:tr>
              <a:tr h="383926">
                <a:tc>
                  <a:txBody>
                    <a:bodyPr/>
                    <a:lstStyle/>
                    <a:p>
                      <a:pPr algn="l"/>
                      <a:r>
                        <a:rPr lang="en-US" sz="1800" b="1" i="0" u="none" strike="noStrike" kern="1200" baseline="0" dirty="0">
                          <a:solidFill>
                            <a:schemeClr val="dk1"/>
                          </a:solidFill>
                          <a:latin typeface="+mn-lt"/>
                          <a:ea typeface="+mn-ea"/>
                          <a:cs typeface="+mn-cs"/>
                        </a:rPr>
                        <a:t>A functional website</a:t>
                      </a:r>
                      <a:endParaRPr lang="ar-SY" b="1" dirty="0"/>
                    </a:p>
                  </a:txBody>
                  <a:tcPr anchor="ctr"/>
                </a:tc>
                <a:tc>
                  <a:txBody>
                    <a:bodyPr/>
                    <a:lstStyle/>
                    <a:p>
                      <a:pPr algn="l"/>
                      <a:r>
                        <a:rPr lang="en-US" sz="1800" b="1" i="0" u="none" strike="noStrike" kern="1200" baseline="0" dirty="0">
                          <a:solidFill>
                            <a:schemeClr val="dk1"/>
                          </a:solidFill>
                          <a:latin typeface="+mn-lt"/>
                          <a:ea typeface="+mn-ea"/>
                          <a:cs typeface="+mn-cs"/>
                        </a:rPr>
                        <a:t>Develop keywords and metatags; focus on search engine optimization; identify potential sponsors</a:t>
                      </a:r>
                      <a:endParaRPr lang="ar-SY" b="1" dirty="0"/>
                    </a:p>
                  </a:txBody>
                  <a:tcPr anchor="ctr"/>
                </a:tc>
                <a:tc>
                  <a:txBody>
                    <a:bodyPr/>
                    <a:lstStyle/>
                    <a:p>
                      <a:pPr algn="l"/>
                      <a:r>
                        <a:rPr lang="en-US" sz="1800" b="1" i="0" u="none" strike="noStrike" kern="1200" baseline="0" dirty="0">
                          <a:solidFill>
                            <a:schemeClr val="dk1"/>
                          </a:solidFill>
                          <a:latin typeface="+mn-lt"/>
                          <a:ea typeface="+mn-ea"/>
                          <a:cs typeface="+mn-cs"/>
                        </a:rPr>
                        <a:t>Phase 3: Web implementation</a:t>
                      </a:r>
                      <a:endParaRPr lang="ar-SY" b="1" dirty="0"/>
                    </a:p>
                  </a:txBody>
                  <a:tcPr anchor="ctr"/>
                </a:tc>
                <a:extLst>
                  <a:ext uri="{0D108BD9-81ED-4DB2-BD59-A6C34878D82A}">
                    <a16:rowId xmlns:a16="http://schemas.microsoft.com/office/drawing/2014/main" val="3638076306"/>
                  </a:ext>
                </a:extLst>
              </a:tr>
              <a:tr h="383926">
                <a:tc>
                  <a:txBody>
                    <a:bodyPr/>
                    <a:lstStyle/>
                    <a:p>
                      <a:pPr algn="l"/>
                      <a:r>
                        <a:rPr lang="en-US" sz="1800" b="1" i="0" u="none" strike="noStrike" kern="1200" baseline="0" dirty="0">
                          <a:solidFill>
                            <a:schemeClr val="dk1"/>
                          </a:solidFill>
                          <a:latin typeface="+mn-lt"/>
                          <a:ea typeface="+mn-ea"/>
                          <a:cs typeface="+mn-cs"/>
                        </a:rPr>
                        <a:t>A social media plan</a:t>
                      </a:r>
                      <a:endParaRPr lang="ar-SY" b="1" dirty="0"/>
                    </a:p>
                  </a:txBody>
                  <a:tcPr anchor="ctr"/>
                </a:tc>
                <a:tc>
                  <a:txBody>
                    <a:bodyPr/>
                    <a:lstStyle/>
                    <a:p>
                      <a:pPr algn="l"/>
                      <a:r>
                        <a:rPr lang="en-US" sz="1800" b="1" i="0" u="none" strike="noStrike" kern="1200" baseline="0" dirty="0">
                          <a:solidFill>
                            <a:schemeClr val="dk1"/>
                          </a:solidFill>
                          <a:latin typeface="+mn-lt"/>
                          <a:ea typeface="+mn-ea"/>
                          <a:cs typeface="+mn-cs"/>
                        </a:rPr>
                        <a:t>Identify appropriate social platforms and content for your products and services</a:t>
                      </a:r>
                      <a:endParaRPr lang="ar-SY" b="1" dirty="0"/>
                    </a:p>
                  </a:txBody>
                  <a:tcPr anchor="ctr"/>
                </a:tc>
                <a:tc>
                  <a:txBody>
                    <a:bodyPr/>
                    <a:lstStyle/>
                    <a:p>
                      <a:pPr algn="l"/>
                      <a:r>
                        <a:rPr lang="en-US" sz="1800" b="1" i="0" u="none" strike="noStrike" kern="1200" baseline="0" dirty="0">
                          <a:solidFill>
                            <a:schemeClr val="dk1"/>
                          </a:solidFill>
                          <a:latin typeface="+mn-lt"/>
                          <a:ea typeface="+mn-ea"/>
                          <a:cs typeface="+mn-cs"/>
                        </a:rPr>
                        <a:t>Phase 4: Social media plan</a:t>
                      </a:r>
                      <a:endParaRPr lang="ar-SY" b="1" dirty="0"/>
                    </a:p>
                  </a:txBody>
                  <a:tcPr anchor="ctr"/>
                </a:tc>
                <a:extLst>
                  <a:ext uri="{0D108BD9-81ED-4DB2-BD59-A6C34878D82A}">
                    <a16:rowId xmlns:a16="http://schemas.microsoft.com/office/drawing/2014/main" val="3966128798"/>
                  </a:ext>
                </a:extLst>
              </a:tr>
              <a:tr h="383926">
                <a:tc>
                  <a:txBody>
                    <a:bodyPr/>
                    <a:lstStyle/>
                    <a:p>
                      <a:pPr algn="l"/>
                      <a:r>
                        <a:rPr lang="en-US" sz="1800" b="1" i="0" u="none" strike="noStrike" kern="1200" baseline="0" dirty="0">
                          <a:solidFill>
                            <a:schemeClr val="dk1"/>
                          </a:solidFill>
                          <a:latin typeface="+mn-lt"/>
                          <a:ea typeface="+mn-ea"/>
                          <a:cs typeface="+mn-cs"/>
                        </a:rPr>
                        <a:t>Functioning social media presence</a:t>
                      </a:r>
                      <a:endParaRPr lang="ar-SY" b="1" dirty="0"/>
                    </a:p>
                  </a:txBody>
                  <a:tcPr anchor="ctr"/>
                </a:tc>
                <a:tc>
                  <a:txBody>
                    <a:bodyPr/>
                    <a:lstStyle/>
                    <a:p>
                      <a:pPr algn="l"/>
                      <a:r>
                        <a:rPr lang="en-US" sz="1800" b="1" i="0" u="none" strike="noStrike" kern="1200" baseline="0" dirty="0">
                          <a:solidFill>
                            <a:schemeClr val="dk1"/>
                          </a:solidFill>
                          <a:latin typeface="+mn-lt"/>
                          <a:ea typeface="+mn-ea"/>
                          <a:cs typeface="+mn-cs"/>
                        </a:rPr>
                        <a:t>Develop Facebook, Instagram, </a:t>
                      </a:r>
                      <a:r>
                        <a:rPr lang="en-US" sz="1800" b="1" i="0" u="none" strike="noStrike" kern="1200" baseline="0" dirty="0" err="1">
                          <a:solidFill>
                            <a:schemeClr val="dk1"/>
                          </a:solidFill>
                          <a:latin typeface="+mn-lt"/>
                          <a:ea typeface="+mn-ea"/>
                          <a:cs typeface="+mn-cs"/>
                        </a:rPr>
                        <a:t>TikTok</a:t>
                      </a:r>
                      <a:r>
                        <a:rPr lang="en-US" sz="1800" b="1" i="0" u="none" strike="noStrike" kern="1200" baseline="0" dirty="0">
                          <a:solidFill>
                            <a:schemeClr val="dk1"/>
                          </a:solidFill>
                          <a:latin typeface="+mn-lt"/>
                          <a:ea typeface="+mn-ea"/>
                          <a:cs typeface="+mn-cs"/>
                        </a:rPr>
                        <a:t>, Twitter,</a:t>
                      </a:r>
                    </a:p>
                    <a:p>
                      <a:pPr algn="l"/>
                      <a:r>
                        <a:rPr lang="en-US" sz="1800" b="1" i="0" u="none" strike="noStrike" kern="1200" baseline="0" dirty="0">
                          <a:solidFill>
                            <a:schemeClr val="dk1"/>
                          </a:solidFill>
                          <a:latin typeface="+mn-lt"/>
                          <a:ea typeface="+mn-ea"/>
                          <a:cs typeface="+mn-cs"/>
                        </a:rPr>
                        <a:t>and Pinterest presence</a:t>
                      </a:r>
                      <a:endParaRPr lang="ar-SY" b="1" dirty="0"/>
                    </a:p>
                  </a:txBody>
                  <a:tcPr anchor="ctr"/>
                </a:tc>
                <a:tc>
                  <a:txBody>
                    <a:bodyPr/>
                    <a:lstStyle/>
                    <a:p>
                      <a:pPr algn="l"/>
                      <a:r>
                        <a:rPr lang="en-US" sz="1800" b="1" i="0" u="none" strike="noStrike" kern="1200" baseline="0" dirty="0">
                          <a:solidFill>
                            <a:schemeClr val="dk1"/>
                          </a:solidFill>
                          <a:latin typeface="+mn-lt"/>
                          <a:ea typeface="+mn-ea"/>
                          <a:cs typeface="+mn-cs"/>
                        </a:rPr>
                        <a:t>Phase 5: Social media implementation</a:t>
                      </a:r>
                      <a:endParaRPr lang="ar-SY" b="1" dirty="0"/>
                    </a:p>
                  </a:txBody>
                  <a:tcPr anchor="ctr"/>
                </a:tc>
                <a:extLst>
                  <a:ext uri="{0D108BD9-81ED-4DB2-BD59-A6C34878D82A}">
                    <a16:rowId xmlns:a16="http://schemas.microsoft.com/office/drawing/2014/main" val="130769418"/>
                  </a:ext>
                </a:extLst>
              </a:tr>
              <a:tr h="939599">
                <a:tc>
                  <a:txBody>
                    <a:bodyPr/>
                    <a:lstStyle/>
                    <a:p>
                      <a:pPr algn="l" rtl="1"/>
                      <a:r>
                        <a:rPr lang="en-US" b="1" dirty="0"/>
                        <a:t>A mobile plan</a:t>
                      </a:r>
                      <a:endParaRPr lang="ar-SY" b="1" dirty="0"/>
                    </a:p>
                  </a:txBody>
                  <a:tcPr anchor="ctr"/>
                </a:tc>
                <a:tc>
                  <a:txBody>
                    <a:bodyPr/>
                    <a:lstStyle/>
                    <a:p>
                      <a:pPr algn="l"/>
                      <a:r>
                        <a:rPr lang="en-US" sz="1800" b="1" i="0" u="none" strike="noStrike" kern="1200" baseline="0" dirty="0">
                          <a:solidFill>
                            <a:schemeClr val="dk1"/>
                          </a:solidFill>
                          <a:latin typeface="+mn-lt"/>
                          <a:ea typeface="+mn-ea"/>
                          <a:cs typeface="+mn-cs"/>
                        </a:rPr>
                        <a:t>Develop a mobile plan; consider options for porting your website to mobile devices</a:t>
                      </a:r>
                      <a:endParaRPr lang="ar-SY" b="1" dirty="0"/>
                    </a:p>
                  </a:txBody>
                  <a:tcPr anchor="ctr"/>
                </a:tc>
                <a:tc>
                  <a:txBody>
                    <a:bodyPr/>
                    <a:lstStyle/>
                    <a:p>
                      <a:pPr algn="l" rtl="1"/>
                      <a:r>
                        <a:rPr lang="en-US" sz="1800" b="1" i="0" u="none" strike="noStrike" kern="1200" baseline="0" dirty="0">
                          <a:solidFill>
                            <a:schemeClr val="dk1"/>
                          </a:solidFill>
                          <a:latin typeface="+mn-lt"/>
                          <a:ea typeface="+mn-ea"/>
                          <a:cs typeface="+mn-cs"/>
                        </a:rPr>
                        <a:t>Phase 6: Mobile plan</a:t>
                      </a:r>
                      <a:endParaRPr lang="ar-SY" b="1" dirty="0"/>
                    </a:p>
                  </a:txBody>
                  <a:tcPr anchor="ctr"/>
                </a:tc>
                <a:extLst>
                  <a:ext uri="{0D108BD9-81ED-4DB2-BD59-A6C34878D82A}">
                    <a16:rowId xmlns:a16="http://schemas.microsoft.com/office/drawing/2014/main" val="3976781236"/>
                  </a:ext>
                </a:extLst>
              </a:tr>
            </a:tbl>
          </a:graphicData>
        </a:graphic>
      </p:graphicFrame>
    </p:spTree>
    <p:extLst>
      <p:ext uri="{BB962C8B-B14F-4D97-AF65-F5344CB8AC3E}">
        <p14:creationId xmlns:p14="http://schemas.microsoft.com/office/powerpoint/2010/main" val="36696077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460BC-3B67-42DE-9BD9-0207E713A5DF}"/>
              </a:ext>
            </a:extLst>
          </p:cNvPr>
          <p:cNvSpPr>
            <a:spLocks noGrp="1"/>
          </p:cNvSpPr>
          <p:nvPr>
            <p:ph type="title"/>
          </p:nvPr>
        </p:nvSpPr>
        <p:spPr/>
        <p:txBody>
          <a:bodyPr>
            <a:normAutofit/>
          </a:bodyPr>
          <a:lstStyle/>
          <a:p>
            <a:r>
              <a:rPr lang="en-US" dirty="0"/>
              <a:t>Imagine Your E-commerce Presence</a:t>
            </a:r>
            <a:endParaRPr lang="ar-SY" dirty="0"/>
          </a:p>
        </p:txBody>
      </p:sp>
      <p:sp>
        <p:nvSpPr>
          <p:cNvPr id="3" name="Content Placeholder 2">
            <a:extLst>
              <a:ext uri="{FF2B5EF4-FFF2-40B4-BE49-F238E27FC236}">
                <a16:creationId xmlns:a16="http://schemas.microsoft.com/office/drawing/2014/main" id="{340A9625-0B96-45A9-B69D-5C54DE9110AD}"/>
              </a:ext>
            </a:extLst>
          </p:cNvPr>
          <p:cNvSpPr>
            <a:spLocks noGrp="1"/>
          </p:cNvSpPr>
          <p:nvPr>
            <p:ph idx="1"/>
          </p:nvPr>
        </p:nvSpPr>
        <p:spPr/>
        <p:txBody>
          <a:bodyPr>
            <a:normAutofit fontScale="77500" lnSpcReduction="20000"/>
          </a:bodyPr>
          <a:lstStyle/>
          <a:p>
            <a:pPr marL="0" indent="0">
              <a:buNone/>
            </a:pPr>
            <a:r>
              <a:rPr lang="en-US" b="1" dirty="0">
                <a:solidFill>
                  <a:srgbClr val="FF0000"/>
                </a:solidFill>
              </a:rPr>
              <a:t>HOW MUCH WILL THIS COST?</a:t>
            </a:r>
          </a:p>
          <a:p>
            <a:r>
              <a:rPr lang="en-US" dirty="0"/>
              <a:t>The cost of building an e-commerce presence can vary greatly, from a few hundred dollars to millions. </a:t>
            </a:r>
          </a:p>
          <a:p>
            <a:r>
              <a:rPr lang="en-US" dirty="0"/>
              <a:t>Factors include the website's function, size of the business, and whether design and hosting are outsourced or done in-house. </a:t>
            </a:r>
          </a:p>
          <a:p>
            <a:r>
              <a:rPr lang="en-US" dirty="0"/>
              <a:t>Costs include not only system development, which has seen decreasing costs due to technology improvements, but also marketing, content development, and design which now make up over half the budget for a typical website. </a:t>
            </a:r>
          </a:p>
          <a:p>
            <a:r>
              <a:rPr lang="en-US" dirty="0"/>
              <a:t>Maintenance costs, as well as costs for mobile site and app development, should also be considered.</a:t>
            </a:r>
            <a:endParaRPr lang="ar-SY" dirty="0"/>
          </a:p>
        </p:txBody>
      </p:sp>
      <p:pic>
        <p:nvPicPr>
          <p:cNvPr id="5122" name="Picture 2" descr="Cost saving - Free business and finance icons">
            <a:extLst>
              <a:ext uri="{FF2B5EF4-FFF2-40B4-BE49-F238E27FC236}">
                <a16:creationId xmlns:a16="http://schemas.microsoft.com/office/drawing/2014/main" id="{966FE5AB-8E81-4F01-BAF1-43A4A290FB0B}"/>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574213" y="1422213"/>
            <a:ext cx="620335" cy="6203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095821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460BC-3B67-42DE-9BD9-0207E713A5DF}"/>
              </a:ext>
            </a:extLst>
          </p:cNvPr>
          <p:cNvSpPr>
            <a:spLocks noGrp="1"/>
          </p:cNvSpPr>
          <p:nvPr>
            <p:ph type="title"/>
          </p:nvPr>
        </p:nvSpPr>
        <p:spPr/>
        <p:txBody>
          <a:bodyPr>
            <a:normAutofit/>
          </a:bodyPr>
          <a:lstStyle/>
          <a:p>
            <a:r>
              <a:rPr lang="en-US" dirty="0"/>
              <a:t>Imagine Your E-commerce Presence</a:t>
            </a:r>
            <a:endParaRPr lang="ar-SY" dirty="0"/>
          </a:p>
        </p:txBody>
      </p:sp>
      <p:sp>
        <p:nvSpPr>
          <p:cNvPr id="3" name="Content Placeholder 2">
            <a:extLst>
              <a:ext uri="{FF2B5EF4-FFF2-40B4-BE49-F238E27FC236}">
                <a16:creationId xmlns:a16="http://schemas.microsoft.com/office/drawing/2014/main" id="{340A9625-0B96-45A9-B69D-5C54DE9110AD}"/>
              </a:ext>
            </a:extLst>
          </p:cNvPr>
          <p:cNvSpPr>
            <a:spLocks noGrp="1"/>
          </p:cNvSpPr>
          <p:nvPr>
            <p:ph idx="1"/>
          </p:nvPr>
        </p:nvSpPr>
        <p:spPr/>
        <p:txBody>
          <a:bodyPr>
            <a:normAutofit/>
          </a:bodyPr>
          <a:lstStyle/>
          <a:p>
            <a:r>
              <a:rPr lang="en-US" sz="2000" dirty="0"/>
              <a:t>HOW MUCH WILL THIS COST?</a:t>
            </a:r>
          </a:p>
        </p:txBody>
      </p:sp>
      <p:pic>
        <p:nvPicPr>
          <p:cNvPr id="5" name="Picture 4">
            <a:extLst>
              <a:ext uri="{FF2B5EF4-FFF2-40B4-BE49-F238E27FC236}">
                <a16:creationId xmlns:a16="http://schemas.microsoft.com/office/drawing/2014/main" id="{F207DD27-FC76-4803-B074-39F69DA93F3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960176" y="2025919"/>
            <a:ext cx="6506703" cy="4210128"/>
          </a:xfrm>
          <a:prstGeom prst="rect">
            <a:avLst/>
          </a:prstGeom>
        </p:spPr>
      </p:pic>
    </p:spTree>
    <p:extLst>
      <p:ext uri="{BB962C8B-B14F-4D97-AF65-F5344CB8AC3E}">
        <p14:creationId xmlns:p14="http://schemas.microsoft.com/office/powerpoint/2010/main" val="15650930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15AB5D2A-75B8-4DE1-875C-E4D0A559F892}"/>
              </a:ext>
            </a:extLst>
          </p:cNvPr>
          <p:cNvSpPr/>
          <p:nvPr/>
        </p:nvSpPr>
        <p:spPr>
          <a:xfrm>
            <a:off x="355599" y="268049"/>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CED1E355-5F0C-4EC7-86F4-A4F3783FF2D2}"/>
              </a:ext>
            </a:extLst>
          </p:cNvPr>
          <p:cNvSpPr/>
          <p:nvPr/>
        </p:nvSpPr>
        <p:spPr>
          <a:xfrm>
            <a:off x="-6840" y="1"/>
            <a:ext cx="2295065" cy="6831150"/>
          </a:xfrm>
          <a:custGeom>
            <a:avLst/>
            <a:gdLst>
              <a:gd name="connsiteX0" fmla="*/ 0 w 2295065"/>
              <a:gd name="connsiteY0" fmla="*/ 0 h 4618285"/>
              <a:gd name="connsiteX1" fmla="*/ 2295065 w 2295065"/>
              <a:gd name="connsiteY1" fmla="*/ 0 h 4618285"/>
              <a:gd name="connsiteX2" fmla="*/ 2295065 w 2295065"/>
              <a:gd name="connsiteY2" fmla="*/ 4618285 h 4618285"/>
              <a:gd name="connsiteX3" fmla="*/ 0 w 2295065"/>
              <a:gd name="connsiteY3" fmla="*/ 4618285 h 4618285"/>
              <a:gd name="connsiteX4" fmla="*/ 0 w 2295065"/>
              <a:gd name="connsiteY4" fmla="*/ 0 h 4618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18285">
                <a:moveTo>
                  <a:pt x="0" y="0"/>
                </a:moveTo>
                <a:lnTo>
                  <a:pt x="2295065" y="0"/>
                </a:lnTo>
                <a:lnTo>
                  <a:pt x="2295065" y="4618285"/>
                </a:lnTo>
                <a:lnTo>
                  <a:pt x="0" y="461828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4:</a:t>
            </a: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Building an E-commerce Presence: </a:t>
            </a:r>
            <a:endParaRPr kumimoji="0" lang="ar-SY"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Websites,  Mobile Sites, and Apps</a:t>
            </a:r>
            <a:endParaRPr kumimoji="0" lang="ar-SY"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6" name="Freeform: Shape 5">
            <a:extLst>
              <a:ext uri="{FF2B5EF4-FFF2-40B4-BE49-F238E27FC236}">
                <a16:creationId xmlns:a16="http://schemas.microsoft.com/office/drawing/2014/main" id="{C4C398B5-602C-46B9-A148-FF6E6C7E0054}"/>
              </a:ext>
            </a:extLst>
          </p:cNvPr>
          <p:cNvSpPr/>
          <p:nvPr/>
        </p:nvSpPr>
        <p:spPr>
          <a:xfrm>
            <a:off x="2316358" y="311570"/>
            <a:ext cx="4418001" cy="2104097"/>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ctr"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Imagine Your E-commerce Presence</a:t>
            </a:r>
          </a:p>
        </p:txBody>
      </p:sp>
      <p:sp>
        <p:nvSpPr>
          <p:cNvPr id="8" name="Freeform: Shape 7">
            <a:extLst>
              <a:ext uri="{FF2B5EF4-FFF2-40B4-BE49-F238E27FC236}">
                <a16:creationId xmlns:a16="http://schemas.microsoft.com/office/drawing/2014/main" id="{A74EBE94-582B-49F7-8C96-071C09DC26EF}"/>
              </a:ext>
            </a:extLst>
          </p:cNvPr>
          <p:cNvSpPr/>
          <p:nvPr/>
        </p:nvSpPr>
        <p:spPr>
          <a:xfrm>
            <a:off x="6962754" y="311571"/>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What’s The Idea? (The Visioning Process)</a:t>
            </a:r>
          </a:p>
        </p:txBody>
      </p:sp>
      <p:sp>
        <p:nvSpPr>
          <p:cNvPr id="9" name="Straight Connector 8">
            <a:extLst>
              <a:ext uri="{FF2B5EF4-FFF2-40B4-BE49-F238E27FC236}">
                <a16:creationId xmlns:a16="http://schemas.microsoft.com/office/drawing/2014/main" id="{B69260D6-67D6-4FE1-9422-077202ABB847}"/>
              </a:ext>
            </a:extLst>
          </p:cNvPr>
          <p:cNvSpPr/>
          <p:nvPr/>
        </p:nvSpPr>
        <p:spPr>
          <a:xfrm>
            <a:off x="6790624" y="537802"/>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C2DAE74E-BA7A-418E-A50D-5BD8DD226106}"/>
              </a:ext>
            </a:extLst>
          </p:cNvPr>
          <p:cNvSpPr/>
          <p:nvPr/>
        </p:nvSpPr>
        <p:spPr>
          <a:xfrm>
            <a:off x="6962754" y="537802"/>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Where’s the Money: Business and Revenue Model</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1" name="Straight Connector 10">
            <a:extLst>
              <a:ext uri="{FF2B5EF4-FFF2-40B4-BE49-F238E27FC236}">
                <a16:creationId xmlns:a16="http://schemas.microsoft.com/office/drawing/2014/main" id="{160024B8-5B77-4C2B-9F2D-FDEA03468D3C}"/>
              </a:ext>
            </a:extLst>
          </p:cNvPr>
          <p:cNvSpPr/>
          <p:nvPr/>
        </p:nvSpPr>
        <p:spPr>
          <a:xfrm>
            <a:off x="6790624" y="786894"/>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6DC6571B-1651-41F2-90FE-0100E31EE650}"/>
              </a:ext>
            </a:extLst>
          </p:cNvPr>
          <p:cNvSpPr/>
          <p:nvPr/>
        </p:nvSpPr>
        <p:spPr>
          <a:xfrm>
            <a:off x="6962754" y="786894"/>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Who And Where Is The Target Audience?</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3" name="Straight Connector 12">
            <a:extLst>
              <a:ext uri="{FF2B5EF4-FFF2-40B4-BE49-F238E27FC236}">
                <a16:creationId xmlns:a16="http://schemas.microsoft.com/office/drawing/2014/main" id="{4A458A18-6EB9-4B82-AB42-162C42F2A159}"/>
              </a:ext>
            </a:extLst>
          </p:cNvPr>
          <p:cNvSpPr/>
          <p:nvPr/>
        </p:nvSpPr>
        <p:spPr>
          <a:xfrm>
            <a:off x="6790624" y="1013126"/>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4" name="Freeform: Shape 13">
            <a:extLst>
              <a:ext uri="{FF2B5EF4-FFF2-40B4-BE49-F238E27FC236}">
                <a16:creationId xmlns:a16="http://schemas.microsoft.com/office/drawing/2014/main" id="{9EF4F3AD-688D-48E5-85BE-6E0C43DBE7B1}"/>
              </a:ext>
            </a:extLst>
          </p:cNvPr>
          <p:cNvSpPr/>
          <p:nvPr/>
        </p:nvSpPr>
        <p:spPr>
          <a:xfrm>
            <a:off x="6962754" y="1013126"/>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What are the characteristics of the marketplace?</a:t>
            </a:r>
          </a:p>
        </p:txBody>
      </p:sp>
      <p:sp>
        <p:nvSpPr>
          <p:cNvPr id="15" name="Straight Connector 14">
            <a:extLst>
              <a:ext uri="{FF2B5EF4-FFF2-40B4-BE49-F238E27FC236}">
                <a16:creationId xmlns:a16="http://schemas.microsoft.com/office/drawing/2014/main" id="{13C0A64C-9021-428C-A00D-801CFB37CCDD}"/>
              </a:ext>
            </a:extLst>
          </p:cNvPr>
          <p:cNvSpPr/>
          <p:nvPr/>
        </p:nvSpPr>
        <p:spPr>
          <a:xfrm>
            <a:off x="6790624" y="1262218"/>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A96BE39A-3CD5-464A-8B84-BEB8A2E75948}"/>
              </a:ext>
            </a:extLst>
          </p:cNvPr>
          <p:cNvSpPr/>
          <p:nvPr/>
        </p:nvSpPr>
        <p:spPr>
          <a:xfrm>
            <a:off x="6962754" y="1262218"/>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Where’s The Content Coming From?</a:t>
            </a:r>
          </a:p>
        </p:txBody>
      </p:sp>
      <p:sp>
        <p:nvSpPr>
          <p:cNvPr id="17" name="Straight Connector 16">
            <a:extLst>
              <a:ext uri="{FF2B5EF4-FFF2-40B4-BE49-F238E27FC236}">
                <a16:creationId xmlns:a16="http://schemas.microsoft.com/office/drawing/2014/main" id="{D285D2DA-FBEC-4A71-A579-60B60A8A6286}"/>
              </a:ext>
            </a:extLst>
          </p:cNvPr>
          <p:cNvSpPr/>
          <p:nvPr/>
        </p:nvSpPr>
        <p:spPr>
          <a:xfrm>
            <a:off x="6790624" y="1503690"/>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38490AA8-D091-408A-AB9A-E0328F846828}"/>
              </a:ext>
            </a:extLst>
          </p:cNvPr>
          <p:cNvSpPr/>
          <p:nvPr/>
        </p:nvSpPr>
        <p:spPr>
          <a:xfrm>
            <a:off x="6962754" y="1503690"/>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Know Yourself: Conduct a SWOT Analysis</a:t>
            </a:r>
          </a:p>
        </p:txBody>
      </p:sp>
      <p:sp>
        <p:nvSpPr>
          <p:cNvPr id="19" name="Straight Connector 18">
            <a:extLst>
              <a:ext uri="{FF2B5EF4-FFF2-40B4-BE49-F238E27FC236}">
                <a16:creationId xmlns:a16="http://schemas.microsoft.com/office/drawing/2014/main" id="{6B6AEE93-04D0-4E0E-81DC-CC8735609A91}"/>
              </a:ext>
            </a:extLst>
          </p:cNvPr>
          <p:cNvSpPr/>
          <p:nvPr/>
        </p:nvSpPr>
        <p:spPr>
          <a:xfrm>
            <a:off x="6790624" y="1737541"/>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0" name="Freeform: Shape 19">
            <a:extLst>
              <a:ext uri="{FF2B5EF4-FFF2-40B4-BE49-F238E27FC236}">
                <a16:creationId xmlns:a16="http://schemas.microsoft.com/office/drawing/2014/main" id="{D51DF3A8-93F9-4257-B980-00A24D11C90F}"/>
              </a:ext>
            </a:extLst>
          </p:cNvPr>
          <p:cNvSpPr/>
          <p:nvPr/>
        </p:nvSpPr>
        <p:spPr>
          <a:xfrm>
            <a:off x="6962754" y="1737541"/>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Develop an E-commerce Presence Map</a:t>
            </a:r>
          </a:p>
        </p:txBody>
      </p:sp>
      <p:sp>
        <p:nvSpPr>
          <p:cNvPr id="21" name="Straight Connector 20">
            <a:extLst>
              <a:ext uri="{FF2B5EF4-FFF2-40B4-BE49-F238E27FC236}">
                <a16:creationId xmlns:a16="http://schemas.microsoft.com/office/drawing/2014/main" id="{B9040ABB-7744-4737-A73C-87CDC0278A6A}"/>
              </a:ext>
            </a:extLst>
          </p:cNvPr>
          <p:cNvSpPr/>
          <p:nvPr/>
        </p:nvSpPr>
        <p:spPr>
          <a:xfrm>
            <a:off x="6790624" y="1963773"/>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2" name="Freeform: Shape 21">
            <a:extLst>
              <a:ext uri="{FF2B5EF4-FFF2-40B4-BE49-F238E27FC236}">
                <a16:creationId xmlns:a16="http://schemas.microsoft.com/office/drawing/2014/main" id="{F9089B36-47F6-41E2-8C5C-1CB1315974ED}"/>
              </a:ext>
            </a:extLst>
          </p:cNvPr>
          <p:cNvSpPr/>
          <p:nvPr/>
        </p:nvSpPr>
        <p:spPr>
          <a:xfrm>
            <a:off x="6962754" y="1963773"/>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Develop a Timeline: Milestones</a:t>
            </a:r>
          </a:p>
        </p:txBody>
      </p:sp>
      <p:sp>
        <p:nvSpPr>
          <p:cNvPr id="23" name="Straight Connector 22">
            <a:extLst>
              <a:ext uri="{FF2B5EF4-FFF2-40B4-BE49-F238E27FC236}">
                <a16:creationId xmlns:a16="http://schemas.microsoft.com/office/drawing/2014/main" id="{48A30C3C-FBDC-48ED-A9B1-207FAAD9683B}"/>
              </a:ext>
            </a:extLst>
          </p:cNvPr>
          <p:cNvSpPr/>
          <p:nvPr/>
        </p:nvSpPr>
        <p:spPr>
          <a:xfrm>
            <a:off x="6790624" y="2197625"/>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4" name="Freeform: Shape 23">
            <a:extLst>
              <a:ext uri="{FF2B5EF4-FFF2-40B4-BE49-F238E27FC236}">
                <a16:creationId xmlns:a16="http://schemas.microsoft.com/office/drawing/2014/main" id="{E88FCF96-0EDE-449D-BD7B-D5207D0DE42E}"/>
              </a:ext>
            </a:extLst>
          </p:cNvPr>
          <p:cNvSpPr/>
          <p:nvPr/>
        </p:nvSpPr>
        <p:spPr>
          <a:xfrm>
            <a:off x="6962754" y="2197625"/>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How Much Will This Cost?</a:t>
            </a:r>
          </a:p>
        </p:txBody>
      </p:sp>
      <p:sp>
        <p:nvSpPr>
          <p:cNvPr id="25" name="Straight Connector 24">
            <a:extLst>
              <a:ext uri="{FF2B5EF4-FFF2-40B4-BE49-F238E27FC236}">
                <a16:creationId xmlns:a16="http://schemas.microsoft.com/office/drawing/2014/main" id="{5240DF84-43BD-4052-81D4-A3DDEC319479}"/>
              </a:ext>
            </a:extLst>
          </p:cNvPr>
          <p:cNvSpPr/>
          <p:nvPr/>
        </p:nvSpPr>
        <p:spPr>
          <a:xfrm>
            <a:off x="2104563" y="2452009"/>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6" name="Freeform: Shape 25">
            <a:extLst>
              <a:ext uri="{FF2B5EF4-FFF2-40B4-BE49-F238E27FC236}">
                <a16:creationId xmlns:a16="http://schemas.microsoft.com/office/drawing/2014/main" id="{E2A715B7-5605-4286-A610-0882E3F7E2A9}"/>
              </a:ext>
            </a:extLst>
          </p:cNvPr>
          <p:cNvSpPr/>
          <p:nvPr/>
        </p:nvSpPr>
        <p:spPr>
          <a:xfrm>
            <a:off x="2316358" y="2614910"/>
            <a:ext cx="4418001" cy="1592319"/>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ctr"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The Systems Development Life Cycle</a:t>
            </a:r>
          </a:p>
        </p:txBody>
      </p:sp>
      <p:sp>
        <p:nvSpPr>
          <p:cNvPr id="27" name="Freeform: Shape 26">
            <a:extLst>
              <a:ext uri="{FF2B5EF4-FFF2-40B4-BE49-F238E27FC236}">
                <a16:creationId xmlns:a16="http://schemas.microsoft.com/office/drawing/2014/main" id="{780A44E6-DF33-4748-96B4-CBD254679CA3}"/>
              </a:ext>
            </a:extLst>
          </p:cNvPr>
          <p:cNvSpPr/>
          <p:nvPr/>
        </p:nvSpPr>
        <p:spPr>
          <a:xfrm>
            <a:off x="6962754" y="2452351"/>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Systems Analysis/Planning</a:t>
            </a:r>
          </a:p>
        </p:txBody>
      </p:sp>
      <p:sp>
        <p:nvSpPr>
          <p:cNvPr id="28" name="Straight Connector 27">
            <a:extLst>
              <a:ext uri="{FF2B5EF4-FFF2-40B4-BE49-F238E27FC236}">
                <a16:creationId xmlns:a16="http://schemas.microsoft.com/office/drawing/2014/main" id="{8734E2AF-2712-421D-8F32-966CA5130E14}"/>
              </a:ext>
            </a:extLst>
          </p:cNvPr>
          <p:cNvSpPr/>
          <p:nvPr/>
        </p:nvSpPr>
        <p:spPr>
          <a:xfrm>
            <a:off x="6790624" y="2690969"/>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039C7B88-FFAC-468E-A98D-8F9009074EE6}"/>
              </a:ext>
            </a:extLst>
          </p:cNvPr>
          <p:cNvSpPr/>
          <p:nvPr/>
        </p:nvSpPr>
        <p:spPr>
          <a:xfrm>
            <a:off x="6962754" y="2690969"/>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System Design: Hardware and Software Platforms</a:t>
            </a:r>
          </a:p>
        </p:txBody>
      </p:sp>
      <p:sp>
        <p:nvSpPr>
          <p:cNvPr id="30" name="Straight Connector 29">
            <a:extLst>
              <a:ext uri="{FF2B5EF4-FFF2-40B4-BE49-F238E27FC236}">
                <a16:creationId xmlns:a16="http://schemas.microsoft.com/office/drawing/2014/main" id="{3CF0A360-5E2F-4865-BC68-35341908B5ED}"/>
              </a:ext>
            </a:extLst>
          </p:cNvPr>
          <p:cNvSpPr/>
          <p:nvPr/>
        </p:nvSpPr>
        <p:spPr>
          <a:xfrm>
            <a:off x="6790624" y="2954987"/>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C7753833-70E8-4CFB-9154-3E180C413490}"/>
              </a:ext>
            </a:extLst>
          </p:cNvPr>
          <p:cNvSpPr/>
          <p:nvPr/>
        </p:nvSpPr>
        <p:spPr>
          <a:xfrm>
            <a:off x="6962754" y="2954987"/>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Building the System: In-House versus Outsourcing</a:t>
            </a:r>
          </a:p>
        </p:txBody>
      </p:sp>
      <p:sp>
        <p:nvSpPr>
          <p:cNvPr id="32" name="Straight Connector 31">
            <a:extLst>
              <a:ext uri="{FF2B5EF4-FFF2-40B4-BE49-F238E27FC236}">
                <a16:creationId xmlns:a16="http://schemas.microsoft.com/office/drawing/2014/main" id="{A831A015-0CB4-427B-8CB4-972B55B55517}"/>
              </a:ext>
            </a:extLst>
          </p:cNvPr>
          <p:cNvSpPr/>
          <p:nvPr/>
        </p:nvSpPr>
        <p:spPr>
          <a:xfrm>
            <a:off x="6790624" y="3199955"/>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49AA1C55-4AE1-4605-B837-239A80F2D7F6}"/>
              </a:ext>
            </a:extLst>
          </p:cNvPr>
          <p:cNvSpPr/>
          <p:nvPr/>
        </p:nvSpPr>
        <p:spPr>
          <a:xfrm>
            <a:off x="6962754" y="3199955"/>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Host Your Own versus Outsourcing</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4" name="Straight Connector 33">
            <a:extLst>
              <a:ext uri="{FF2B5EF4-FFF2-40B4-BE49-F238E27FC236}">
                <a16:creationId xmlns:a16="http://schemas.microsoft.com/office/drawing/2014/main" id="{8BD58892-45D4-4032-8E06-9A7562222311}"/>
              </a:ext>
            </a:extLst>
          </p:cNvPr>
          <p:cNvSpPr/>
          <p:nvPr/>
        </p:nvSpPr>
        <p:spPr>
          <a:xfrm>
            <a:off x="6790624" y="3463973"/>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9132096C-D3B7-4A84-84C8-AEBB76C19BEE}"/>
              </a:ext>
            </a:extLst>
          </p:cNvPr>
          <p:cNvSpPr/>
          <p:nvPr/>
        </p:nvSpPr>
        <p:spPr>
          <a:xfrm>
            <a:off x="6962754" y="3463973"/>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Testing the System</a:t>
            </a:r>
          </a:p>
        </p:txBody>
      </p:sp>
      <p:sp>
        <p:nvSpPr>
          <p:cNvPr id="36" name="Straight Connector 35">
            <a:extLst>
              <a:ext uri="{FF2B5EF4-FFF2-40B4-BE49-F238E27FC236}">
                <a16:creationId xmlns:a16="http://schemas.microsoft.com/office/drawing/2014/main" id="{D271BBF9-931D-45D2-936F-5254BC0125D2}"/>
              </a:ext>
            </a:extLst>
          </p:cNvPr>
          <p:cNvSpPr/>
          <p:nvPr/>
        </p:nvSpPr>
        <p:spPr>
          <a:xfrm>
            <a:off x="6790624" y="3714021"/>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11D19844-ADFE-4AB0-942C-2D267894C0D0}"/>
              </a:ext>
            </a:extLst>
          </p:cNvPr>
          <p:cNvSpPr/>
          <p:nvPr/>
        </p:nvSpPr>
        <p:spPr>
          <a:xfrm>
            <a:off x="6962754" y="3714021"/>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Implementation, Maintenance, and Optimization</a:t>
            </a:r>
          </a:p>
        </p:txBody>
      </p:sp>
      <p:sp>
        <p:nvSpPr>
          <p:cNvPr id="38" name="Straight Connector 37">
            <a:extLst>
              <a:ext uri="{FF2B5EF4-FFF2-40B4-BE49-F238E27FC236}">
                <a16:creationId xmlns:a16="http://schemas.microsoft.com/office/drawing/2014/main" id="{5D7C61C3-4A12-4DB7-81B8-2CCC9E302A26}"/>
              </a:ext>
            </a:extLst>
          </p:cNvPr>
          <p:cNvSpPr/>
          <p:nvPr/>
        </p:nvSpPr>
        <p:spPr>
          <a:xfrm>
            <a:off x="6790624" y="3983119"/>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9" name="Freeform: Shape 38">
            <a:extLst>
              <a:ext uri="{FF2B5EF4-FFF2-40B4-BE49-F238E27FC236}">
                <a16:creationId xmlns:a16="http://schemas.microsoft.com/office/drawing/2014/main" id="{413CAD4B-F8BD-4EAA-8B15-BA18991A8D78}"/>
              </a:ext>
            </a:extLst>
          </p:cNvPr>
          <p:cNvSpPr/>
          <p:nvPr/>
        </p:nvSpPr>
        <p:spPr>
          <a:xfrm>
            <a:off x="6962754" y="3983119"/>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Factors in Optimizing Website Performance</a:t>
            </a:r>
          </a:p>
        </p:txBody>
      </p:sp>
      <p:sp>
        <p:nvSpPr>
          <p:cNvPr id="40" name="Straight Connector 39">
            <a:extLst>
              <a:ext uri="{FF2B5EF4-FFF2-40B4-BE49-F238E27FC236}">
                <a16:creationId xmlns:a16="http://schemas.microsoft.com/office/drawing/2014/main" id="{783FB171-45BF-4A8F-9589-D044811CAB11}"/>
              </a:ext>
            </a:extLst>
          </p:cNvPr>
          <p:cNvSpPr/>
          <p:nvPr/>
        </p:nvSpPr>
        <p:spPr>
          <a:xfrm>
            <a:off x="2062980" y="6591033"/>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1" name="Freeform: Shape 40">
            <a:extLst>
              <a:ext uri="{FF2B5EF4-FFF2-40B4-BE49-F238E27FC236}">
                <a16:creationId xmlns:a16="http://schemas.microsoft.com/office/drawing/2014/main" id="{4FBC1601-E3ED-44F3-BDF5-6A5B7B515C85}"/>
              </a:ext>
            </a:extLst>
          </p:cNvPr>
          <p:cNvSpPr/>
          <p:nvPr/>
        </p:nvSpPr>
        <p:spPr>
          <a:xfrm>
            <a:off x="2316358" y="4252772"/>
            <a:ext cx="4418001" cy="591963"/>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Choosing Software</a:t>
            </a:r>
          </a:p>
        </p:txBody>
      </p:sp>
      <p:sp>
        <p:nvSpPr>
          <p:cNvPr id="42" name="Freeform: Shape 41">
            <a:extLst>
              <a:ext uri="{FF2B5EF4-FFF2-40B4-BE49-F238E27FC236}">
                <a16:creationId xmlns:a16="http://schemas.microsoft.com/office/drawing/2014/main" id="{DD5EE081-C3CD-4CA7-AA78-8DCA82B727F1}"/>
              </a:ext>
            </a:extLst>
          </p:cNvPr>
          <p:cNvSpPr/>
          <p:nvPr/>
        </p:nvSpPr>
        <p:spPr>
          <a:xfrm>
            <a:off x="6962754" y="4257852"/>
            <a:ext cx="4846320" cy="435219"/>
          </a:xfrm>
          <a:custGeom>
            <a:avLst/>
            <a:gdLst>
              <a:gd name="connsiteX0" fmla="*/ 0 w 4418001"/>
              <a:gd name="connsiteY0" fmla="*/ 0 h 435219"/>
              <a:gd name="connsiteX1" fmla="*/ 4418001 w 4418001"/>
              <a:gd name="connsiteY1" fmla="*/ 0 h 435219"/>
              <a:gd name="connsiteX2" fmla="*/ 4418001 w 4418001"/>
              <a:gd name="connsiteY2" fmla="*/ 435219 h 435219"/>
              <a:gd name="connsiteX3" fmla="*/ 0 w 4418001"/>
              <a:gd name="connsiteY3" fmla="*/ 435219 h 435219"/>
              <a:gd name="connsiteX4" fmla="*/ 0 w 4418001"/>
              <a:gd name="connsiteY4" fmla="*/ 0 h 435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219">
                <a:moveTo>
                  <a:pt x="0" y="0"/>
                </a:moveTo>
                <a:lnTo>
                  <a:pt x="4418001" y="0"/>
                </a:lnTo>
                <a:lnTo>
                  <a:pt x="4418001" y="435219"/>
                </a:lnTo>
                <a:lnTo>
                  <a:pt x="0" y="43521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Simple versus Multi-tiered Website Architecture</a:t>
            </a:r>
          </a:p>
        </p:txBody>
      </p:sp>
      <p:sp>
        <p:nvSpPr>
          <p:cNvPr id="43" name="Straight Connector 42">
            <a:extLst>
              <a:ext uri="{FF2B5EF4-FFF2-40B4-BE49-F238E27FC236}">
                <a16:creationId xmlns:a16="http://schemas.microsoft.com/office/drawing/2014/main" id="{A891D59D-CDB6-4921-BC0D-83F75206FEA0}"/>
              </a:ext>
            </a:extLst>
          </p:cNvPr>
          <p:cNvSpPr/>
          <p:nvPr/>
        </p:nvSpPr>
        <p:spPr>
          <a:xfrm>
            <a:off x="6790624" y="4540671"/>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4" name="Freeform: Shape 43">
            <a:extLst>
              <a:ext uri="{FF2B5EF4-FFF2-40B4-BE49-F238E27FC236}">
                <a16:creationId xmlns:a16="http://schemas.microsoft.com/office/drawing/2014/main" id="{A57137F4-8B27-4B98-A5C4-4783C9832C5F}"/>
              </a:ext>
            </a:extLst>
          </p:cNvPr>
          <p:cNvSpPr/>
          <p:nvPr/>
        </p:nvSpPr>
        <p:spPr>
          <a:xfrm>
            <a:off x="6962754" y="4566071"/>
            <a:ext cx="4846320" cy="435219"/>
          </a:xfrm>
          <a:custGeom>
            <a:avLst/>
            <a:gdLst>
              <a:gd name="connsiteX0" fmla="*/ 0 w 4418001"/>
              <a:gd name="connsiteY0" fmla="*/ 0 h 435219"/>
              <a:gd name="connsiteX1" fmla="*/ 4418001 w 4418001"/>
              <a:gd name="connsiteY1" fmla="*/ 0 h 435219"/>
              <a:gd name="connsiteX2" fmla="*/ 4418001 w 4418001"/>
              <a:gd name="connsiteY2" fmla="*/ 435219 h 435219"/>
              <a:gd name="connsiteX3" fmla="*/ 0 w 4418001"/>
              <a:gd name="connsiteY3" fmla="*/ 435219 h 435219"/>
              <a:gd name="connsiteX4" fmla="*/ 0 w 4418001"/>
              <a:gd name="connsiteY4" fmla="*/ 0 h 435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219">
                <a:moveTo>
                  <a:pt x="0" y="0"/>
                </a:moveTo>
                <a:lnTo>
                  <a:pt x="4418001" y="0"/>
                </a:lnTo>
                <a:lnTo>
                  <a:pt x="4418001" y="435219"/>
                </a:lnTo>
                <a:lnTo>
                  <a:pt x="0" y="43521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Web Server Software</a:t>
            </a:r>
          </a:p>
        </p:txBody>
      </p:sp>
      <p:sp>
        <p:nvSpPr>
          <p:cNvPr id="45" name="Straight Connector 44">
            <a:extLst>
              <a:ext uri="{FF2B5EF4-FFF2-40B4-BE49-F238E27FC236}">
                <a16:creationId xmlns:a16="http://schemas.microsoft.com/office/drawing/2014/main" id="{3AF93E42-3ADE-45FA-8DE1-7986119C1E2A}"/>
              </a:ext>
            </a:extLst>
          </p:cNvPr>
          <p:cNvSpPr/>
          <p:nvPr/>
        </p:nvSpPr>
        <p:spPr>
          <a:xfrm>
            <a:off x="2082710" y="4243573"/>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6" name="Freeform: Shape 45">
            <a:extLst>
              <a:ext uri="{FF2B5EF4-FFF2-40B4-BE49-F238E27FC236}">
                <a16:creationId xmlns:a16="http://schemas.microsoft.com/office/drawing/2014/main" id="{97AA9849-8C73-4339-A141-62C8B4334C3F}"/>
              </a:ext>
            </a:extLst>
          </p:cNvPr>
          <p:cNvSpPr/>
          <p:nvPr/>
        </p:nvSpPr>
        <p:spPr>
          <a:xfrm>
            <a:off x="2316358" y="4925432"/>
            <a:ext cx="4418001" cy="668161"/>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Choosing Hardware</a:t>
            </a:r>
          </a:p>
        </p:txBody>
      </p:sp>
      <p:sp>
        <p:nvSpPr>
          <p:cNvPr id="47" name="Freeform: Shape 46">
            <a:extLst>
              <a:ext uri="{FF2B5EF4-FFF2-40B4-BE49-F238E27FC236}">
                <a16:creationId xmlns:a16="http://schemas.microsoft.com/office/drawing/2014/main" id="{6269DDDC-4AA7-44A4-9F49-A66A370CF9AD}"/>
              </a:ext>
            </a:extLst>
          </p:cNvPr>
          <p:cNvSpPr/>
          <p:nvPr/>
        </p:nvSpPr>
        <p:spPr>
          <a:xfrm>
            <a:off x="6962754" y="4943212"/>
            <a:ext cx="4846320" cy="435219"/>
          </a:xfrm>
          <a:custGeom>
            <a:avLst/>
            <a:gdLst>
              <a:gd name="connsiteX0" fmla="*/ 0 w 4418001"/>
              <a:gd name="connsiteY0" fmla="*/ 0 h 435219"/>
              <a:gd name="connsiteX1" fmla="*/ 4418001 w 4418001"/>
              <a:gd name="connsiteY1" fmla="*/ 0 h 435219"/>
              <a:gd name="connsiteX2" fmla="*/ 4418001 w 4418001"/>
              <a:gd name="connsiteY2" fmla="*/ 435219 h 435219"/>
              <a:gd name="connsiteX3" fmla="*/ 0 w 4418001"/>
              <a:gd name="connsiteY3" fmla="*/ 435219 h 435219"/>
              <a:gd name="connsiteX4" fmla="*/ 0 w 4418001"/>
              <a:gd name="connsiteY4" fmla="*/ 0 h 435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219">
                <a:moveTo>
                  <a:pt x="0" y="0"/>
                </a:moveTo>
                <a:lnTo>
                  <a:pt x="4418001" y="0"/>
                </a:lnTo>
                <a:lnTo>
                  <a:pt x="4418001" y="435219"/>
                </a:lnTo>
                <a:lnTo>
                  <a:pt x="0" y="43521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Right-sizing your hardware platform: The demand side</a:t>
            </a:r>
          </a:p>
        </p:txBody>
      </p:sp>
      <p:sp>
        <p:nvSpPr>
          <p:cNvPr id="48" name="Straight Connector 47">
            <a:extLst>
              <a:ext uri="{FF2B5EF4-FFF2-40B4-BE49-F238E27FC236}">
                <a16:creationId xmlns:a16="http://schemas.microsoft.com/office/drawing/2014/main" id="{22328379-8A33-4A6D-BC94-DAAE5B14138C}"/>
              </a:ext>
            </a:extLst>
          </p:cNvPr>
          <p:cNvSpPr/>
          <p:nvPr/>
        </p:nvSpPr>
        <p:spPr>
          <a:xfrm>
            <a:off x="6790624" y="5251431"/>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9" name="Freeform: Shape 48">
            <a:extLst>
              <a:ext uri="{FF2B5EF4-FFF2-40B4-BE49-F238E27FC236}">
                <a16:creationId xmlns:a16="http://schemas.microsoft.com/office/drawing/2014/main" id="{A3394816-A4DE-4D09-AE92-AD9E1823D53F}"/>
              </a:ext>
            </a:extLst>
          </p:cNvPr>
          <p:cNvSpPr/>
          <p:nvPr/>
        </p:nvSpPr>
        <p:spPr>
          <a:xfrm>
            <a:off x="6962754" y="5289531"/>
            <a:ext cx="4846320" cy="435219"/>
          </a:xfrm>
          <a:custGeom>
            <a:avLst/>
            <a:gdLst>
              <a:gd name="connsiteX0" fmla="*/ 0 w 4418001"/>
              <a:gd name="connsiteY0" fmla="*/ 0 h 435219"/>
              <a:gd name="connsiteX1" fmla="*/ 4418001 w 4418001"/>
              <a:gd name="connsiteY1" fmla="*/ 0 h 435219"/>
              <a:gd name="connsiteX2" fmla="*/ 4418001 w 4418001"/>
              <a:gd name="connsiteY2" fmla="*/ 435219 h 435219"/>
              <a:gd name="connsiteX3" fmla="*/ 0 w 4418001"/>
              <a:gd name="connsiteY3" fmla="*/ 435219 h 435219"/>
              <a:gd name="connsiteX4" fmla="*/ 0 w 4418001"/>
              <a:gd name="connsiteY4" fmla="*/ 0 h 435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219">
                <a:moveTo>
                  <a:pt x="0" y="0"/>
                </a:moveTo>
                <a:lnTo>
                  <a:pt x="4418001" y="0"/>
                </a:lnTo>
                <a:lnTo>
                  <a:pt x="4418001" y="435219"/>
                </a:lnTo>
                <a:lnTo>
                  <a:pt x="0" y="43521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Right-sizing your hardware platform: The supply side</a:t>
            </a:r>
          </a:p>
        </p:txBody>
      </p:sp>
      <p:sp>
        <p:nvSpPr>
          <p:cNvPr id="50" name="Straight Connector 49">
            <a:extLst>
              <a:ext uri="{FF2B5EF4-FFF2-40B4-BE49-F238E27FC236}">
                <a16:creationId xmlns:a16="http://schemas.microsoft.com/office/drawing/2014/main" id="{A3E30FA7-41A1-44B7-BD1F-DCBE865CBB97}"/>
              </a:ext>
            </a:extLst>
          </p:cNvPr>
          <p:cNvSpPr/>
          <p:nvPr/>
        </p:nvSpPr>
        <p:spPr>
          <a:xfrm>
            <a:off x="2104563" y="4881471"/>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1" name="Freeform: Shape 50">
            <a:extLst>
              <a:ext uri="{FF2B5EF4-FFF2-40B4-BE49-F238E27FC236}">
                <a16:creationId xmlns:a16="http://schemas.microsoft.com/office/drawing/2014/main" id="{B4263295-7433-49C8-9907-0B86A5772611}"/>
              </a:ext>
            </a:extLst>
          </p:cNvPr>
          <p:cNvSpPr/>
          <p:nvPr/>
        </p:nvSpPr>
        <p:spPr>
          <a:xfrm>
            <a:off x="2316358" y="5637553"/>
            <a:ext cx="4418001" cy="898707"/>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Developing a Mobile Website and Building Mobile Applications</a:t>
            </a:r>
          </a:p>
        </p:txBody>
      </p:sp>
      <p:sp>
        <p:nvSpPr>
          <p:cNvPr id="52" name="Freeform: Shape 51">
            <a:extLst>
              <a:ext uri="{FF2B5EF4-FFF2-40B4-BE49-F238E27FC236}">
                <a16:creationId xmlns:a16="http://schemas.microsoft.com/office/drawing/2014/main" id="{469AA540-BC69-42E1-932E-3537DB63E9F1}"/>
              </a:ext>
            </a:extLst>
          </p:cNvPr>
          <p:cNvSpPr/>
          <p:nvPr/>
        </p:nvSpPr>
        <p:spPr>
          <a:xfrm>
            <a:off x="6962754" y="5666673"/>
            <a:ext cx="4846320" cy="289862"/>
          </a:xfrm>
          <a:custGeom>
            <a:avLst/>
            <a:gdLst>
              <a:gd name="connsiteX0" fmla="*/ 0 w 4418001"/>
              <a:gd name="connsiteY0" fmla="*/ 0 h 289862"/>
              <a:gd name="connsiteX1" fmla="*/ 4418001 w 4418001"/>
              <a:gd name="connsiteY1" fmla="*/ 0 h 289862"/>
              <a:gd name="connsiteX2" fmla="*/ 4418001 w 4418001"/>
              <a:gd name="connsiteY2" fmla="*/ 289862 h 289862"/>
              <a:gd name="connsiteX3" fmla="*/ 0 w 4418001"/>
              <a:gd name="connsiteY3" fmla="*/ 289862 h 289862"/>
              <a:gd name="connsiteX4" fmla="*/ 0 w 4418001"/>
              <a:gd name="connsiteY4" fmla="*/ 0 h 289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9862">
                <a:moveTo>
                  <a:pt x="0" y="0"/>
                </a:moveTo>
                <a:lnTo>
                  <a:pt x="4418001" y="0"/>
                </a:lnTo>
                <a:lnTo>
                  <a:pt x="4418001" y="289862"/>
                </a:lnTo>
                <a:lnTo>
                  <a:pt x="0" y="28986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Understanding Mobile Websites and Applications</a:t>
            </a:r>
          </a:p>
        </p:txBody>
      </p:sp>
      <p:sp>
        <p:nvSpPr>
          <p:cNvPr id="53" name="Straight Connector 52">
            <a:extLst>
              <a:ext uri="{FF2B5EF4-FFF2-40B4-BE49-F238E27FC236}">
                <a16:creationId xmlns:a16="http://schemas.microsoft.com/office/drawing/2014/main" id="{4FB66056-67D3-4973-ACBE-872EB9B13188}"/>
              </a:ext>
            </a:extLst>
          </p:cNvPr>
          <p:cNvSpPr/>
          <p:nvPr/>
        </p:nvSpPr>
        <p:spPr>
          <a:xfrm>
            <a:off x="6790624" y="5956536"/>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4" name="Freeform: Shape 53">
            <a:extLst>
              <a:ext uri="{FF2B5EF4-FFF2-40B4-BE49-F238E27FC236}">
                <a16:creationId xmlns:a16="http://schemas.microsoft.com/office/drawing/2014/main" id="{5AB4E596-4152-47CE-B039-B0DE4567C171}"/>
              </a:ext>
            </a:extLst>
          </p:cNvPr>
          <p:cNvSpPr/>
          <p:nvPr/>
        </p:nvSpPr>
        <p:spPr>
          <a:xfrm>
            <a:off x="6962754" y="5956536"/>
            <a:ext cx="4846320" cy="289862"/>
          </a:xfrm>
          <a:custGeom>
            <a:avLst/>
            <a:gdLst>
              <a:gd name="connsiteX0" fmla="*/ 0 w 4418001"/>
              <a:gd name="connsiteY0" fmla="*/ 0 h 289862"/>
              <a:gd name="connsiteX1" fmla="*/ 4418001 w 4418001"/>
              <a:gd name="connsiteY1" fmla="*/ 0 h 289862"/>
              <a:gd name="connsiteX2" fmla="*/ 4418001 w 4418001"/>
              <a:gd name="connsiteY2" fmla="*/ 289862 h 289862"/>
              <a:gd name="connsiteX3" fmla="*/ 0 w 4418001"/>
              <a:gd name="connsiteY3" fmla="*/ 289862 h 289862"/>
              <a:gd name="connsiteX4" fmla="*/ 0 w 4418001"/>
              <a:gd name="connsiteY4" fmla="*/ 0 h 289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9862">
                <a:moveTo>
                  <a:pt x="0" y="0"/>
                </a:moveTo>
                <a:lnTo>
                  <a:pt x="4418001" y="0"/>
                </a:lnTo>
                <a:lnTo>
                  <a:pt x="4418001" y="289862"/>
                </a:lnTo>
                <a:lnTo>
                  <a:pt x="0" y="28986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Mobile Presence: Design Considerations</a:t>
            </a:r>
            <a:endParaRPr kumimoji="0" lang="ar-SY"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55" name="Straight Connector 54">
            <a:extLst>
              <a:ext uri="{FF2B5EF4-FFF2-40B4-BE49-F238E27FC236}">
                <a16:creationId xmlns:a16="http://schemas.microsoft.com/office/drawing/2014/main" id="{2DC05EDD-444C-443C-8CDE-E4D60AA1845B}"/>
              </a:ext>
            </a:extLst>
          </p:cNvPr>
          <p:cNvSpPr/>
          <p:nvPr/>
        </p:nvSpPr>
        <p:spPr>
          <a:xfrm>
            <a:off x="6790624" y="6246398"/>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6" name="Freeform: Shape 55">
            <a:extLst>
              <a:ext uri="{FF2B5EF4-FFF2-40B4-BE49-F238E27FC236}">
                <a16:creationId xmlns:a16="http://schemas.microsoft.com/office/drawing/2014/main" id="{354E1BA4-1D71-4B3A-B6F9-285B4233DA6D}"/>
              </a:ext>
            </a:extLst>
          </p:cNvPr>
          <p:cNvSpPr/>
          <p:nvPr/>
        </p:nvSpPr>
        <p:spPr>
          <a:xfrm>
            <a:off x="6962754" y="6246398"/>
            <a:ext cx="4846320" cy="289862"/>
          </a:xfrm>
          <a:custGeom>
            <a:avLst/>
            <a:gdLst>
              <a:gd name="connsiteX0" fmla="*/ 0 w 4418001"/>
              <a:gd name="connsiteY0" fmla="*/ 0 h 289862"/>
              <a:gd name="connsiteX1" fmla="*/ 4418001 w 4418001"/>
              <a:gd name="connsiteY1" fmla="*/ 0 h 289862"/>
              <a:gd name="connsiteX2" fmla="*/ 4418001 w 4418001"/>
              <a:gd name="connsiteY2" fmla="*/ 289862 h 289862"/>
              <a:gd name="connsiteX3" fmla="*/ 0 w 4418001"/>
              <a:gd name="connsiteY3" fmla="*/ 289862 h 289862"/>
              <a:gd name="connsiteX4" fmla="*/ 0 w 4418001"/>
              <a:gd name="connsiteY4" fmla="*/ 0 h 289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9862">
                <a:moveTo>
                  <a:pt x="0" y="0"/>
                </a:moveTo>
                <a:lnTo>
                  <a:pt x="4418001" y="0"/>
                </a:lnTo>
                <a:lnTo>
                  <a:pt x="4418001" y="289862"/>
                </a:lnTo>
                <a:lnTo>
                  <a:pt x="0" y="28986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Mobile Presence: Performance and Cost Considerations</a:t>
            </a:r>
          </a:p>
        </p:txBody>
      </p:sp>
      <p:sp>
        <p:nvSpPr>
          <p:cNvPr id="57" name="Straight Connector 56">
            <a:extLst>
              <a:ext uri="{FF2B5EF4-FFF2-40B4-BE49-F238E27FC236}">
                <a16:creationId xmlns:a16="http://schemas.microsoft.com/office/drawing/2014/main" id="{5F7CDA9E-58C5-4631-BF60-2616258DA26D}"/>
              </a:ext>
            </a:extLst>
          </p:cNvPr>
          <p:cNvSpPr/>
          <p:nvPr/>
        </p:nvSpPr>
        <p:spPr>
          <a:xfrm>
            <a:off x="2104563" y="5630331"/>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2712767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26"/>
                                        </p:tgtEl>
                                        <p:attrNameLst>
                                          <p:attrName>fillcolor</p:attrName>
                                        </p:attrNameLst>
                                      </p:cBhvr>
                                      <p:to>
                                        <a:srgbClr val="FFFF00"/>
                                      </p:to>
                                    </p:animClr>
                                    <p:set>
                                      <p:cBhvr>
                                        <p:cTn id="7" dur="2000" fill="hold"/>
                                        <p:tgtEl>
                                          <p:spTgt spid="26"/>
                                        </p:tgtEl>
                                        <p:attrNameLst>
                                          <p:attrName>fill.type</p:attrName>
                                        </p:attrNameLst>
                                      </p:cBhvr>
                                      <p:to>
                                        <p:strVal val="solid"/>
                                      </p:to>
                                    </p:set>
                                    <p:set>
                                      <p:cBhvr>
                                        <p:cTn id="8" dur="2000" fill="hold"/>
                                        <p:tgtEl>
                                          <p:spTgt spid="2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BD691-633F-4AB4-9E84-93DCF04AB376}"/>
              </a:ext>
            </a:extLst>
          </p:cNvPr>
          <p:cNvSpPr>
            <a:spLocks noGrp="1"/>
          </p:cNvSpPr>
          <p:nvPr>
            <p:ph type="title"/>
          </p:nvPr>
        </p:nvSpPr>
        <p:spPr>
          <a:xfrm>
            <a:off x="470647" y="168812"/>
            <a:ext cx="9224681" cy="956311"/>
          </a:xfrm>
        </p:spPr>
        <p:txBody>
          <a:bodyPr>
            <a:normAutofit/>
          </a:bodyPr>
          <a:lstStyle/>
          <a:p>
            <a:r>
              <a:rPr lang="en-US" dirty="0"/>
              <a:t>Building an E-commerce Presence</a:t>
            </a:r>
            <a:endParaRPr lang="ar-SY" dirty="0"/>
          </a:p>
        </p:txBody>
      </p:sp>
      <p:sp>
        <p:nvSpPr>
          <p:cNvPr id="3" name="Content Placeholder 2">
            <a:extLst>
              <a:ext uri="{FF2B5EF4-FFF2-40B4-BE49-F238E27FC236}">
                <a16:creationId xmlns:a16="http://schemas.microsoft.com/office/drawing/2014/main" id="{2F397F5D-3090-4158-A610-8C2FBC4B350C}"/>
              </a:ext>
            </a:extLst>
          </p:cNvPr>
          <p:cNvSpPr>
            <a:spLocks noGrp="1"/>
          </p:cNvSpPr>
          <p:nvPr>
            <p:ph idx="1"/>
          </p:nvPr>
        </p:nvSpPr>
        <p:spPr/>
        <p:txBody>
          <a:bodyPr>
            <a:normAutofit fontScale="92500" lnSpcReduction="10000"/>
          </a:bodyPr>
          <a:lstStyle/>
          <a:p>
            <a:r>
              <a:rPr lang="en-US" dirty="0"/>
              <a:t>E-commerce presence is an integration of business, technology and social aspects. </a:t>
            </a:r>
          </a:p>
          <a:p>
            <a:r>
              <a:rPr lang="en-US" dirty="0"/>
              <a:t>The key challenges are understanding your business objectives and choosing the right technology to meet them.</a:t>
            </a:r>
          </a:p>
          <a:p>
            <a:r>
              <a:rPr lang="en-US" dirty="0"/>
              <a:t>It's important to let business drive the technology decision. This approach applies even when outsourcing development and operation tasks, as a clear plan and basic understanding of e-commerce infrastructure is essential for making sound decisions.</a:t>
            </a:r>
          </a:p>
          <a:p>
            <a:r>
              <a:rPr lang="en-US" dirty="0"/>
              <a:t>One cannot simply rely solely on IT specialists and programmers; e-commerce strategy involves a broader perspective.</a:t>
            </a:r>
            <a:endParaRPr lang="ar-SY" dirty="0"/>
          </a:p>
        </p:txBody>
      </p:sp>
    </p:spTree>
    <p:extLst>
      <p:ext uri="{BB962C8B-B14F-4D97-AF65-F5344CB8AC3E}">
        <p14:creationId xmlns:p14="http://schemas.microsoft.com/office/powerpoint/2010/main" val="15293555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BD691-633F-4AB4-9E84-93DCF04AB376}"/>
              </a:ext>
            </a:extLst>
          </p:cNvPr>
          <p:cNvSpPr>
            <a:spLocks noGrp="1"/>
          </p:cNvSpPr>
          <p:nvPr>
            <p:ph type="title"/>
          </p:nvPr>
        </p:nvSpPr>
        <p:spPr>
          <a:xfrm>
            <a:off x="470647" y="168812"/>
            <a:ext cx="9224681" cy="956311"/>
          </a:xfrm>
        </p:spPr>
        <p:txBody>
          <a:bodyPr>
            <a:normAutofit/>
          </a:bodyPr>
          <a:lstStyle/>
          <a:p>
            <a:r>
              <a:rPr lang="en-US" dirty="0"/>
              <a:t>Building an E-commerce Presence</a:t>
            </a:r>
            <a:endParaRPr lang="ar-SY" dirty="0"/>
          </a:p>
        </p:txBody>
      </p:sp>
      <p:sp>
        <p:nvSpPr>
          <p:cNvPr id="3" name="Content Placeholder 2">
            <a:extLst>
              <a:ext uri="{FF2B5EF4-FFF2-40B4-BE49-F238E27FC236}">
                <a16:creationId xmlns:a16="http://schemas.microsoft.com/office/drawing/2014/main" id="{2F397F5D-3090-4158-A610-8C2FBC4B350C}"/>
              </a:ext>
            </a:extLst>
          </p:cNvPr>
          <p:cNvSpPr>
            <a:spLocks noGrp="1"/>
          </p:cNvSpPr>
          <p:nvPr>
            <p:ph idx="1"/>
          </p:nvPr>
        </p:nvSpPr>
        <p:spPr/>
        <p:txBody>
          <a:bodyPr>
            <a:normAutofit fontScale="85000" lnSpcReduction="10000"/>
          </a:bodyPr>
          <a:lstStyle/>
          <a:p>
            <a:r>
              <a:rPr lang="en-US" dirty="0"/>
              <a:t>Building a successful e-commerce presence involves assembling a team with the right skills to define business objectives, strategy, technology, design, and social policies. </a:t>
            </a:r>
          </a:p>
          <a:p>
            <a:r>
              <a:rPr lang="en-US" dirty="0"/>
              <a:t>Key decisions revolve around hardware, software and telecommunication infrastructure based on customer demands.</a:t>
            </a:r>
          </a:p>
          <a:p>
            <a:r>
              <a:rPr lang="en-US" dirty="0"/>
              <a:t>Customers prefer technology that allows simple product discovery, viewing, purchasing and quick delivery.</a:t>
            </a:r>
          </a:p>
          <a:p>
            <a:r>
              <a:rPr lang="en-US" dirty="0"/>
              <a:t>Design decisions should also reflect customer preferences. Following a systematic approach, like the systems development life cycle, helps in effectively developing the project.</a:t>
            </a:r>
            <a:endParaRPr lang="ar-SY" dirty="0"/>
          </a:p>
        </p:txBody>
      </p:sp>
    </p:spTree>
    <p:extLst>
      <p:ext uri="{BB962C8B-B14F-4D97-AF65-F5344CB8AC3E}">
        <p14:creationId xmlns:p14="http://schemas.microsoft.com/office/powerpoint/2010/main" val="920656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BD691-633F-4AB4-9E84-93DCF04AB376}"/>
              </a:ext>
            </a:extLst>
          </p:cNvPr>
          <p:cNvSpPr>
            <a:spLocks noGrp="1"/>
          </p:cNvSpPr>
          <p:nvPr>
            <p:ph type="title"/>
          </p:nvPr>
        </p:nvSpPr>
        <p:spPr>
          <a:xfrm>
            <a:off x="470647" y="168812"/>
            <a:ext cx="9224681" cy="956311"/>
          </a:xfrm>
        </p:spPr>
        <p:txBody>
          <a:bodyPr>
            <a:normAutofit/>
          </a:bodyPr>
          <a:lstStyle/>
          <a:p>
            <a:r>
              <a:rPr lang="en-US" dirty="0"/>
              <a:t>The Systems Development Life Cycle</a:t>
            </a:r>
          </a:p>
        </p:txBody>
      </p:sp>
      <p:sp>
        <p:nvSpPr>
          <p:cNvPr id="3" name="Content Placeholder 2">
            <a:extLst>
              <a:ext uri="{FF2B5EF4-FFF2-40B4-BE49-F238E27FC236}">
                <a16:creationId xmlns:a16="http://schemas.microsoft.com/office/drawing/2014/main" id="{2F397F5D-3090-4158-A610-8C2FBC4B350C}"/>
              </a:ext>
            </a:extLst>
          </p:cNvPr>
          <p:cNvSpPr>
            <a:spLocks noGrp="1"/>
          </p:cNvSpPr>
          <p:nvPr>
            <p:ph idx="1"/>
          </p:nvPr>
        </p:nvSpPr>
        <p:spPr>
          <a:xfrm>
            <a:off x="188685" y="1422212"/>
            <a:ext cx="11814627" cy="5124361"/>
          </a:xfrm>
        </p:spPr>
        <p:txBody>
          <a:bodyPr>
            <a:normAutofit fontScale="62500" lnSpcReduction="20000"/>
          </a:bodyPr>
          <a:lstStyle/>
          <a:p>
            <a:r>
              <a:rPr lang="en-US" sz="3200" dirty="0"/>
              <a:t>The </a:t>
            </a:r>
            <a:r>
              <a:rPr lang="en-US" sz="3200" b="1" i="1" dirty="0">
                <a:solidFill>
                  <a:schemeClr val="accent1"/>
                </a:solidFill>
              </a:rPr>
              <a:t>SDLC</a:t>
            </a:r>
            <a:r>
              <a:rPr lang="en-US" sz="3200" dirty="0"/>
              <a:t> is a beneficial methodology for comprehending business goals and curating pertinent solutions. This method revolves around a 5-step process:</a:t>
            </a:r>
          </a:p>
          <a:p>
            <a:r>
              <a:rPr lang="en-US" dirty="0"/>
              <a:t>1. </a:t>
            </a:r>
            <a:r>
              <a:rPr lang="en-US" b="1" dirty="0">
                <a:solidFill>
                  <a:schemeClr val="accent1"/>
                </a:solidFill>
              </a:rPr>
              <a:t>Systems Analysis/Planning:</a:t>
            </a:r>
            <a:r>
              <a:rPr lang="en-US" dirty="0"/>
              <a:t> Understanding the company's objectives.</a:t>
            </a:r>
          </a:p>
          <a:p>
            <a:r>
              <a:rPr lang="en-US" dirty="0"/>
              <a:t>2. </a:t>
            </a:r>
            <a:r>
              <a:rPr lang="en-US" sz="2900" b="1" dirty="0">
                <a:solidFill>
                  <a:schemeClr val="accent1"/>
                </a:solidFill>
              </a:rPr>
              <a:t>Systems Design: </a:t>
            </a:r>
            <a:r>
              <a:rPr lang="en-US" dirty="0"/>
              <a:t>Crafting an effective solution based on the analysis.</a:t>
            </a:r>
          </a:p>
          <a:p>
            <a:r>
              <a:rPr lang="en-US" dirty="0"/>
              <a:t>3. </a:t>
            </a:r>
            <a:r>
              <a:rPr lang="en-US" sz="2900" b="1" dirty="0">
                <a:solidFill>
                  <a:schemeClr val="accent1"/>
                </a:solidFill>
              </a:rPr>
              <a:t>Building the System: </a:t>
            </a:r>
            <a:r>
              <a:rPr lang="en-US" dirty="0"/>
              <a:t>Transforming the design into a functional system.</a:t>
            </a:r>
          </a:p>
          <a:p>
            <a:r>
              <a:rPr lang="en-US" dirty="0"/>
              <a:t>4. </a:t>
            </a:r>
            <a:r>
              <a:rPr lang="en-US" sz="2900" b="1" dirty="0">
                <a:solidFill>
                  <a:schemeClr val="accent1"/>
                </a:solidFill>
              </a:rPr>
              <a:t>Testing: </a:t>
            </a:r>
            <a:r>
              <a:rPr lang="en-US" dirty="0"/>
              <a:t>Checking the system's functionality and troubleshooting any issues.</a:t>
            </a:r>
          </a:p>
          <a:p>
            <a:r>
              <a:rPr lang="en-US" dirty="0"/>
              <a:t>5. </a:t>
            </a:r>
            <a:r>
              <a:rPr lang="en-US" sz="2900" b="1" dirty="0">
                <a:solidFill>
                  <a:schemeClr val="accent1"/>
                </a:solidFill>
              </a:rPr>
              <a:t>Implementation and Maintenance:</a:t>
            </a:r>
            <a:r>
              <a:rPr lang="en-US" dirty="0"/>
              <a:t> Deploying the system while ensuring its long-term efficacy and performance.</a:t>
            </a:r>
          </a:p>
          <a:p>
            <a:pPr marL="0" indent="0">
              <a:buNone/>
            </a:pPr>
            <a:r>
              <a:rPr lang="en-US" sz="3200" dirty="0"/>
              <a:t>SDLC aids in creating strategic documents which clearly outline objectives, milestones, and resource use for effective management. The approach doesn't guarantee success, but it is more advantageous than proceeding without any strategic plan.</a:t>
            </a:r>
            <a:endParaRPr lang="ar-SY" sz="3200" dirty="0"/>
          </a:p>
        </p:txBody>
      </p:sp>
    </p:spTree>
    <p:extLst>
      <p:ext uri="{BB962C8B-B14F-4D97-AF65-F5344CB8AC3E}">
        <p14:creationId xmlns:p14="http://schemas.microsoft.com/office/powerpoint/2010/main" val="30914136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BD691-633F-4AB4-9E84-93DCF04AB376}"/>
              </a:ext>
            </a:extLst>
          </p:cNvPr>
          <p:cNvSpPr>
            <a:spLocks noGrp="1"/>
          </p:cNvSpPr>
          <p:nvPr>
            <p:ph type="title"/>
          </p:nvPr>
        </p:nvSpPr>
        <p:spPr>
          <a:xfrm>
            <a:off x="470647" y="168812"/>
            <a:ext cx="9224681" cy="956311"/>
          </a:xfrm>
        </p:spPr>
        <p:txBody>
          <a:bodyPr>
            <a:normAutofit/>
          </a:bodyPr>
          <a:lstStyle/>
          <a:p>
            <a:r>
              <a:rPr lang="en-US" dirty="0"/>
              <a:t>The Systems Development Life Cycle</a:t>
            </a:r>
            <a:endParaRPr lang="ar-SY" dirty="0"/>
          </a:p>
        </p:txBody>
      </p:sp>
      <p:sp>
        <p:nvSpPr>
          <p:cNvPr id="3" name="Content Placeholder 2">
            <a:extLst>
              <a:ext uri="{FF2B5EF4-FFF2-40B4-BE49-F238E27FC236}">
                <a16:creationId xmlns:a16="http://schemas.microsoft.com/office/drawing/2014/main" id="{2F397F5D-3090-4158-A610-8C2FBC4B350C}"/>
              </a:ext>
            </a:extLst>
          </p:cNvPr>
          <p:cNvSpPr>
            <a:spLocks noGrp="1"/>
          </p:cNvSpPr>
          <p:nvPr>
            <p:ph idx="1"/>
          </p:nvPr>
        </p:nvSpPr>
        <p:spPr/>
        <p:txBody>
          <a:bodyPr>
            <a:normAutofit fontScale="62500" lnSpcReduction="20000"/>
          </a:bodyPr>
          <a:lstStyle/>
          <a:p>
            <a:pPr marL="0" indent="0">
              <a:buNone/>
            </a:pPr>
            <a:r>
              <a:rPr lang="en-US" sz="3800" b="1" dirty="0">
                <a:solidFill>
                  <a:srgbClr val="FF0000"/>
                </a:solidFill>
              </a:rPr>
              <a:t>Systems Analysis/Planning</a:t>
            </a:r>
          </a:p>
          <a:p>
            <a:r>
              <a:rPr lang="en-US" dirty="0"/>
              <a:t>The goal in Systems Analysis/Planning is to allow business decisions to steer technology, aligning technology with business strategies.</a:t>
            </a:r>
          </a:p>
          <a:p>
            <a:r>
              <a:rPr lang="en-US" dirty="0"/>
              <a:t> The </a:t>
            </a:r>
            <a:r>
              <a:rPr lang="en-US" b="1" dirty="0"/>
              <a:t>first step </a:t>
            </a:r>
            <a:r>
              <a:rPr lang="en-US" dirty="0"/>
              <a:t>is to identify your site's business objectives, defined as the capabilities you want your site to possess.</a:t>
            </a:r>
          </a:p>
          <a:p>
            <a:r>
              <a:rPr lang="en-US" b="1" dirty="0"/>
              <a:t>Next</a:t>
            </a:r>
            <a:r>
              <a:rPr lang="en-US" dirty="0"/>
              <a:t>, define system functionalities, which are the information system capabilities needed to realize your business objectives</a:t>
            </a:r>
          </a:p>
          <a:p>
            <a:r>
              <a:rPr lang="en-US" b="1" dirty="0"/>
              <a:t>Finally</a:t>
            </a:r>
            <a:r>
              <a:rPr lang="en-US" dirty="0"/>
              <a:t>, determine the information requirements, the specific information elements that the system needs to meet the objectives.</a:t>
            </a:r>
          </a:p>
          <a:p>
            <a:r>
              <a:rPr lang="en-US" dirty="0"/>
              <a:t>These objectives, functions, and requirements should be well defined and detailed.</a:t>
            </a:r>
          </a:p>
          <a:p>
            <a:r>
              <a:rPr lang="en-US" dirty="0"/>
              <a:t>The key difference in e-commerce is that these objectives must be delivered entirely digitally, 24/7, without the need for physical structures or salespeople.</a:t>
            </a:r>
          </a:p>
        </p:txBody>
      </p:sp>
      <p:pic>
        <p:nvPicPr>
          <p:cNvPr id="7" name="Picture 6">
            <a:extLst>
              <a:ext uri="{FF2B5EF4-FFF2-40B4-BE49-F238E27FC236}">
                <a16:creationId xmlns:a16="http://schemas.microsoft.com/office/drawing/2014/main" id="{6E4041E0-3C4B-435F-8CE3-8D1A34B0259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93087" y="901149"/>
            <a:ext cx="2080371" cy="117150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0846743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BD691-633F-4AB4-9E84-93DCF04AB376}"/>
              </a:ext>
            </a:extLst>
          </p:cNvPr>
          <p:cNvSpPr>
            <a:spLocks noGrp="1"/>
          </p:cNvSpPr>
          <p:nvPr>
            <p:ph type="title"/>
          </p:nvPr>
        </p:nvSpPr>
        <p:spPr>
          <a:xfrm>
            <a:off x="470647" y="168812"/>
            <a:ext cx="9224681" cy="956311"/>
          </a:xfrm>
        </p:spPr>
        <p:txBody>
          <a:bodyPr>
            <a:normAutofit/>
          </a:bodyPr>
          <a:lstStyle/>
          <a:p>
            <a:r>
              <a:rPr lang="en-US" dirty="0"/>
              <a:t>The Systems Development Life Cycle</a:t>
            </a:r>
            <a:endParaRPr lang="ar-SY" dirty="0"/>
          </a:p>
        </p:txBody>
      </p:sp>
      <p:sp>
        <p:nvSpPr>
          <p:cNvPr id="3" name="Content Placeholder 2">
            <a:extLst>
              <a:ext uri="{FF2B5EF4-FFF2-40B4-BE49-F238E27FC236}">
                <a16:creationId xmlns:a16="http://schemas.microsoft.com/office/drawing/2014/main" id="{2F397F5D-3090-4158-A610-8C2FBC4B350C}"/>
              </a:ext>
            </a:extLst>
          </p:cNvPr>
          <p:cNvSpPr>
            <a:spLocks noGrp="1"/>
          </p:cNvSpPr>
          <p:nvPr>
            <p:ph idx="1"/>
          </p:nvPr>
        </p:nvSpPr>
        <p:spPr/>
        <p:txBody>
          <a:bodyPr>
            <a:normAutofit fontScale="85000" lnSpcReduction="20000"/>
          </a:bodyPr>
          <a:lstStyle/>
          <a:p>
            <a:pPr marL="0" indent="0">
              <a:buNone/>
            </a:pPr>
            <a:r>
              <a:rPr lang="en-US" b="1" dirty="0">
                <a:solidFill>
                  <a:srgbClr val="FF0000"/>
                </a:solidFill>
              </a:rPr>
              <a:t>System Design: Hardware and Software Platforms</a:t>
            </a:r>
          </a:p>
          <a:p>
            <a:r>
              <a:rPr lang="en-US" dirty="0"/>
              <a:t>System design is a crucial step in the e-commerce process that involves outlining both logical and physical designs. </a:t>
            </a:r>
          </a:p>
          <a:p>
            <a:r>
              <a:rPr lang="en-US" dirty="0"/>
              <a:t>The </a:t>
            </a:r>
            <a:r>
              <a:rPr lang="en-US" b="1" dirty="0">
                <a:solidFill>
                  <a:schemeClr val="accent1"/>
                </a:solidFill>
              </a:rPr>
              <a:t>logical design </a:t>
            </a:r>
            <a:r>
              <a:rPr lang="en-US" dirty="0"/>
              <a:t>refers to the data flow diagram showcasing the information flow within your e-commerce site, processing functions, databases used, backup procedures, system controls, and security measures. </a:t>
            </a:r>
          </a:p>
          <a:p>
            <a:r>
              <a:rPr lang="en-US" dirty="0"/>
              <a:t>In contrast, the </a:t>
            </a:r>
            <a:r>
              <a:rPr lang="en-US" b="1" dirty="0">
                <a:solidFill>
                  <a:schemeClr val="accent1"/>
                </a:solidFill>
              </a:rPr>
              <a:t>physical design </a:t>
            </a:r>
            <a:r>
              <a:rPr lang="en-US" dirty="0"/>
              <a:t>translates the logical systems into tangible, physical components such as the specific server model, software used, size of telecommunications link needed and measures for system protection. </a:t>
            </a:r>
          </a:p>
        </p:txBody>
      </p:sp>
      <p:pic>
        <p:nvPicPr>
          <p:cNvPr id="2050" name="Picture 2" descr="What is system design? - A guide to building better products | GroRapid Labs">
            <a:extLst>
              <a:ext uri="{FF2B5EF4-FFF2-40B4-BE49-F238E27FC236}">
                <a16:creationId xmlns:a16="http://schemas.microsoft.com/office/drawing/2014/main" id="{434ED687-FABA-4925-8B49-0D3DC396BF54}"/>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388143" y="5636524"/>
            <a:ext cx="2025934" cy="113958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59531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BD691-633F-4AB4-9E84-93DCF04AB376}"/>
              </a:ext>
            </a:extLst>
          </p:cNvPr>
          <p:cNvSpPr>
            <a:spLocks noGrp="1"/>
          </p:cNvSpPr>
          <p:nvPr>
            <p:ph type="title"/>
          </p:nvPr>
        </p:nvSpPr>
        <p:spPr>
          <a:xfrm>
            <a:off x="470647" y="168812"/>
            <a:ext cx="9224681" cy="956311"/>
          </a:xfrm>
        </p:spPr>
        <p:txBody>
          <a:bodyPr>
            <a:normAutofit/>
          </a:bodyPr>
          <a:lstStyle/>
          <a:p>
            <a:r>
              <a:rPr lang="en-US" dirty="0"/>
              <a:t>The Systems Development Life Cycle</a:t>
            </a:r>
            <a:endParaRPr lang="ar-SY" dirty="0"/>
          </a:p>
        </p:txBody>
      </p:sp>
      <p:sp>
        <p:nvSpPr>
          <p:cNvPr id="3" name="Content Placeholder 2">
            <a:extLst>
              <a:ext uri="{FF2B5EF4-FFF2-40B4-BE49-F238E27FC236}">
                <a16:creationId xmlns:a16="http://schemas.microsoft.com/office/drawing/2014/main" id="{2F397F5D-3090-4158-A610-8C2FBC4B350C}"/>
              </a:ext>
            </a:extLst>
          </p:cNvPr>
          <p:cNvSpPr>
            <a:spLocks noGrp="1"/>
          </p:cNvSpPr>
          <p:nvPr>
            <p:ph idx="1"/>
          </p:nvPr>
        </p:nvSpPr>
        <p:spPr/>
        <p:txBody>
          <a:bodyPr>
            <a:normAutofit fontScale="62500" lnSpcReduction="20000"/>
          </a:bodyPr>
          <a:lstStyle/>
          <a:p>
            <a:pPr marL="0" indent="0">
              <a:buNone/>
            </a:pPr>
            <a:r>
              <a:rPr lang="en-US" sz="3800" b="1" dirty="0">
                <a:solidFill>
                  <a:srgbClr val="FF0000"/>
                </a:solidFill>
              </a:rPr>
              <a:t>Building the System: In-House versus Outsourcing</a:t>
            </a:r>
          </a:p>
          <a:p>
            <a:r>
              <a:rPr lang="en-US" sz="2900" dirty="0"/>
              <a:t>Options for building a website range from outsourcing to in-house creation, each with its own advantages and potential pitfalls.</a:t>
            </a:r>
          </a:p>
          <a:p>
            <a:r>
              <a:rPr lang="en-US" sz="2900" dirty="0"/>
              <a:t>A variety of vendors, such as WordPress, </a:t>
            </a:r>
            <a:r>
              <a:rPr lang="en-US" sz="2900" dirty="0" err="1"/>
              <a:t>Wix</a:t>
            </a:r>
            <a:r>
              <a:rPr lang="en-US" sz="2900" dirty="0"/>
              <a:t>, Squarespace, Shopify, Square, and Weebly offer website-building tools with built-in e-commerce functionality.</a:t>
            </a:r>
          </a:p>
          <a:p>
            <a:r>
              <a:rPr lang="en-US" sz="2900" dirty="0"/>
              <a:t>These pre-built templates restrict the level of customization but simplify the construction process.</a:t>
            </a:r>
          </a:p>
          <a:p>
            <a:r>
              <a:rPr lang="en-US" sz="2900" dirty="0"/>
              <a:t>More elaborate options include building a site from scratch using HTML/HTML5, CSS, and JavaScript, or using premium web development tools like Adobe Dreamweaver CC, Microsoft Visual Studio, Sitecore Commerce, or HCL Commerce.</a:t>
            </a:r>
          </a:p>
          <a:p>
            <a:r>
              <a:rPr lang="en-US" sz="2900" dirty="0"/>
              <a:t>Constructing a website on your own can be risky and costly due to the complexity of features, but it provides greater control and adaptability.</a:t>
            </a:r>
          </a:p>
          <a:p>
            <a:pPr marL="0" indent="0">
              <a:buNone/>
            </a:pPr>
            <a:endParaRPr lang="en-US" sz="2900" dirty="0"/>
          </a:p>
        </p:txBody>
      </p:sp>
      <p:pic>
        <p:nvPicPr>
          <p:cNvPr id="3074" name="Picture 2" descr="In House vs Outsource: Which Hiring Option Is Better for You?">
            <a:extLst>
              <a:ext uri="{FF2B5EF4-FFF2-40B4-BE49-F238E27FC236}">
                <a16:creationId xmlns:a16="http://schemas.microsoft.com/office/drawing/2014/main" id="{FE2CE35C-1B7C-4E24-97CA-6078E6AB2B8F}"/>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4489830" y="5488878"/>
            <a:ext cx="2857500" cy="1259938"/>
          </a:xfrm>
          <a:prstGeom prst="rect">
            <a:avLst/>
          </a:prstGeom>
          <a:ln w="38100" cap="sq">
            <a:solidFill>
              <a:schemeClr val="accent1"/>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59963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BD691-633F-4AB4-9E84-93DCF04AB376}"/>
              </a:ext>
            </a:extLst>
          </p:cNvPr>
          <p:cNvSpPr>
            <a:spLocks noGrp="1"/>
          </p:cNvSpPr>
          <p:nvPr>
            <p:ph type="title"/>
          </p:nvPr>
        </p:nvSpPr>
        <p:spPr>
          <a:xfrm>
            <a:off x="470647" y="168812"/>
            <a:ext cx="9224681" cy="956311"/>
          </a:xfrm>
        </p:spPr>
        <p:txBody>
          <a:bodyPr>
            <a:normAutofit/>
          </a:bodyPr>
          <a:lstStyle/>
          <a:p>
            <a:r>
              <a:rPr lang="en-US" dirty="0"/>
              <a:t>The Systems Development Life Cycle</a:t>
            </a:r>
            <a:endParaRPr lang="ar-SY" dirty="0"/>
          </a:p>
        </p:txBody>
      </p:sp>
      <p:sp>
        <p:nvSpPr>
          <p:cNvPr id="3" name="Content Placeholder 2">
            <a:extLst>
              <a:ext uri="{FF2B5EF4-FFF2-40B4-BE49-F238E27FC236}">
                <a16:creationId xmlns:a16="http://schemas.microsoft.com/office/drawing/2014/main" id="{2F397F5D-3090-4158-A610-8C2FBC4B350C}"/>
              </a:ext>
            </a:extLst>
          </p:cNvPr>
          <p:cNvSpPr>
            <a:spLocks noGrp="1"/>
          </p:cNvSpPr>
          <p:nvPr>
            <p:ph idx="1"/>
          </p:nvPr>
        </p:nvSpPr>
        <p:spPr/>
        <p:txBody>
          <a:bodyPr>
            <a:normAutofit fontScale="77500" lnSpcReduction="20000"/>
          </a:bodyPr>
          <a:lstStyle/>
          <a:p>
            <a:pPr marL="0" indent="0">
              <a:buNone/>
            </a:pPr>
            <a:r>
              <a:rPr lang="en-US" sz="3100" b="1" dirty="0">
                <a:solidFill>
                  <a:srgbClr val="FF0000"/>
                </a:solidFill>
              </a:rPr>
              <a:t>Building the System: In-House versus Outsourcing</a:t>
            </a:r>
          </a:p>
          <a:p>
            <a:r>
              <a:rPr lang="en-US" sz="2900" dirty="0"/>
              <a:t>Prepackaged site-building tools can speed up the site creation process, however, choosing the right package requires detailed consideration and potential modifications can increase the cost rapidly.</a:t>
            </a:r>
          </a:p>
          <a:p>
            <a:r>
              <a:rPr lang="en-US" sz="2900" dirty="0"/>
              <a:t>While large retailers rely heavily on vendors for complex website capabilities, they also maintain a substantial internal staff for site maintenance and modifications.</a:t>
            </a:r>
          </a:p>
          <a:p>
            <a:r>
              <a:rPr lang="en-US" sz="2900" dirty="0"/>
              <a:t>Medium-sized startups often purchase website design and programming expertise from vendors.</a:t>
            </a:r>
          </a:p>
          <a:p>
            <a:r>
              <a:rPr lang="en-US" sz="2900" dirty="0"/>
              <a:t>Small businesses seeking simple e-commerce storefronts typically utilize templates from WordPress, Squarespace, and Weebly.</a:t>
            </a:r>
          </a:p>
        </p:txBody>
      </p:sp>
    </p:spTree>
    <p:extLst>
      <p:ext uri="{BB962C8B-B14F-4D97-AF65-F5344CB8AC3E}">
        <p14:creationId xmlns:p14="http://schemas.microsoft.com/office/powerpoint/2010/main" val="4973699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BD691-633F-4AB4-9E84-93DCF04AB376}"/>
              </a:ext>
            </a:extLst>
          </p:cNvPr>
          <p:cNvSpPr>
            <a:spLocks noGrp="1"/>
          </p:cNvSpPr>
          <p:nvPr>
            <p:ph type="title"/>
          </p:nvPr>
        </p:nvSpPr>
        <p:spPr>
          <a:xfrm>
            <a:off x="470647" y="168812"/>
            <a:ext cx="9224681" cy="956311"/>
          </a:xfrm>
        </p:spPr>
        <p:txBody>
          <a:bodyPr>
            <a:normAutofit/>
          </a:bodyPr>
          <a:lstStyle/>
          <a:p>
            <a:r>
              <a:rPr lang="en-US" dirty="0"/>
              <a:t>The Systems Development Life Cycle</a:t>
            </a:r>
            <a:endParaRPr lang="ar-SY" dirty="0"/>
          </a:p>
        </p:txBody>
      </p:sp>
      <p:sp>
        <p:nvSpPr>
          <p:cNvPr id="3" name="Content Placeholder 2">
            <a:extLst>
              <a:ext uri="{FF2B5EF4-FFF2-40B4-BE49-F238E27FC236}">
                <a16:creationId xmlns:a16="http://schemas.microsoft.com/office/drawing/2014/main" id="{2F397F5D-3090-4158-A610-8C2FBC4B350C}"/>
              </a:ext>
            </a:extLst>
          </p:cNvPr>
          <p:cNvSpPr>
            <a:spLocks noGrp="1"/>
          </p:cNvSpPr>
          <p:nvPr>
            <p:ph idx="1"/>
          </p:nvPr>
        </p:nvSpPr>
        <p:spPr/>
        <p:txBody>
          <a:bodyPr>
            <a:normAutofit fontScale="77500" lnSpcReduction="20000"/>
          </a:bodyPr>
          <a:lstStyle/>
          <a:p>
            <a:pPr marL="0" indent="0">
              <a:buNone/>
            </a:pPr>
            <a:r>
              <a:rPr lang="en-US" sz="3100" b="1" dirty="0">
                <a:solidFill>
                  <a:srgbClr val="FF0000"/>
                </a:solidFill>
              </a:rPr>
              <a:t>Host Your Own versus Outsourcing</a:t>
            </a:r>
          </a:p>
          <a:p>
            <a:pPr marL="0" indent="0">
              <a:buNone/>
            </a:pPr>
            <a:r>
              <a:rPr lang="en-US" sz="2900" dirty="0"/>
              <a:t>Small to medium-sized businesses tend to outsource website hosting, leaving the technicalities to the hosting company for a monthly fee.</a:t>
            </a:r>
          </a:p>
          <a:p>
            <a:r>
              <a:rPr lang="en-US" sz="2900" dirty="0"/>
              <a:t>Larger firms may opt for co-location; they maintain control over web servers but house them in a vendor's facility.</a:t>
            </a:r>
          </a:p>
          <a:p>
            <a:r>
              <a:rPr lang="en-US" sz="2900" dirty="0"/>
              <a:t>With virtualization, firms can rent server capabilities monthly, often for less than the cost of owning a server.</a:t>
            </a:r>
          </a:p>
          <a:p>
            <a:r>
              <a:rPr lang="en-US" sz="2900" dirty="0"/>
              <a:t>Cloud services, offering standardized infrastructure and a pay-as-you-go billing system, are becoming more popular due to reduced costs and high reliability.</a:t>
            </a:r>
          </a:p>
        </p:txBody>
      </p:sp>
    </p:spTree>
    <p:extLst>
      <p:ext uri="{BB962C8B-B14F-4D97-AF65-F5344CB8AC3E}">
        <p14:creationId xmlns:p14="http://schemas.microsoft.com/office/powerpoint/2010/main" val="11977056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BD691-633F-4AB4-9E84-93DCF04AB376}"/>
              </a:ext>
            </a:extLst>
          </p:cNvPr>
          <p:cNvSpPr>
            <a:spLocks noGrp="1"/>
          </p:cNvSpPr>
          <p:nvPr>
            <p:ph type="title"/>
          </p:nvPr>
        </p:nvSpPr>
        <p:spPr>
          <a:xfrm>
            <a:off x="470647" y="168812"/>
            <a:ext cx="9224681" cy="956311"/>
          </a:xfrm>
        </p:spPr>
        <p:txBody>
          <a:bodyPr>
            <a:normAutofit/>
          </a:bodyPr>
          <a:lstStyle/>
          <a:p>
            <a:r>
              <a:rPr lang="en-US" dirty="0"/>
              <a:t>The Systems Development Life Cycle</a:t>
            </a:r>
            <a:endParaRPr lang="ar-SY" dirty="0"/>
          </a:p>
        </p:txBody>
      </p:sp>
      <p:sp>
        <p:nvSpPr>
          <p:cNvPr id="3" name="Content Placeholder 2">
            <a:extLst>
              <a:ext uri="{FF2B5EF4-FFF2-40B4-BE49-F238E27FC236}">
                <a16:creationId xmlns:a16="http://schemas.microsoft.com/office/drawing/2014/main" id="{2F397F5D-3090-4158-A610-8C2FBC4B350C}"/>
              </a:ext>
            </a:extLst>
          </p:cNvPr>
          <p:cNvSpPr>
            <a:spLocks noGrp="1"/>
          </p:cNvSpPr>
          <p:nvPr>
            <p:ph idx="1"/>
          </p:nvPr>
        </p:nvSpPr>
        <p:spPr/>
        <p:txBody>
          <a:bodyPr>
            <a:normAutofit fontScale="85000" lnSpcReduction="20000"/>
          </a:bodyPr>
          <a:lstStyle/>
          <a:p>
            <a:pPr marL="0" indent="0">
              <a:buNone/>
            </a:pPr>
            <a:r>
              <a:rPr lang="en-US" b="1" dirty="0">
                <a:solidFill>
                  <a:srgbClr val="FF0000"/>
                </a:solidFill>
              </a:rPr>
              <a:t>Host Your Own versus Outsourcing</a:t>
            </a:r>
          </a:p>
          <a:p>
            <a:r>
              <a:rPr lang="en-US" sz="2900" dirty="0"/>
              <a:t>When outsourcing hosting, it's crucial to select a vendor that can scale with your business and has robust security measures in place.</a:t>
            </a:r>
          </a:p>
          <a:p>
            <a:r>
              <a:rPr lang="en-US" sz="2900" dirty="0"/>
              <a:t>In-house hosting presents a higher cost risk as businesses must fund all the necessities, including hardware, software, physical facilities, communication lines, staff, and security provisions. </a:t>
            </a:r>
          </a:p>
          <a:p>
            <a:r>
              <a:rPr lang="en-US" sz="2900" dirty="0"/>
              <a:t>Regardless of the option chosen, companies must differentiate themselves from the commodity-hosting business by offering extensive site design, marketing, optimization, and other services.</a:t>
            </a:r>
          </a:p>
        </p:txBody>
      </p:sp>
    </p:spTree>
    <p:extLst>
      <p:ext uri="{BB962C8B-B14F-4D97-AF65-F5344CB8AC3E}">
        <p14:creationId xmlns:p14="http://schemas.microsoft.com/office/powerpoint/2010/main" val="29606939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BD691-633F-4AB4-9E84-93DCF04AB376}"/>
              </a:ext>
            </a:extLst>
          </p:cNvPr>
          <p:cNvSpPr>
            <a:spLocks noGrp="1"/>
          </p:cNvSpPr>
          <p:nvPr>
            <p:ph type="title"/>
          </p:nvPr>
        </p:nvSpPr>
        <p:spPr>
          <a:xfrm>
            <a:off x="470647" y="168812"/>
            <a:ext cx="9224681" cy="956311"/>
          </a:xfrm>
        </p:spPr>
        <p:txBody>
          <a:bodyPr>
            <a:normAutofit/>
          </a:bodyPr>
          <a:lstStyle/>
          <a:p>
            <a:r>
              <a:rPr lang="en-US" dirty="0"/>
              <a:t>The Systems Development Life Cycle</a:t>
            </a:r>
            <a:endParaRPr lang="ar-SY" dirty="0"/>
          </a:p>
        </p:txBody>
      </p:sp>
      <p:sp>
        <p:nvSpPr>
          <p:cNvPr id="3" name="Content Placeholder 2">
            <a:extLst>
              <a:ext uri="{FF2B5EF4-FFF2-40B4-BE49-F238E27FC236}">
                <a16:creationId xmlns:a16="http://schemas.microsoft.com/office/drawing/2014/main" id="{2F397F5D-3090-4158-A610-8C2FBC4B350C}"/>
              </a:ext>
            </a:extLst>
          </p:cNvPr>
          <p:cNvSpPr>
            <a:spLocks noGrp="1"/>
          </p:cNvSpPr>
          <p:nvPr>
            <p:ph idx="1"/>
          </p:nvPr>
        </p:nvSpPr>
        <p:spPr/>
        <p:txBody>
          <a:bodyPr>
            <a:normAutofit fontScale="92500" lnSpcReduction="10000"/>
          </a:bodyPr>
          <a:lstStyle/>
          <a:p>
            <a:pPr marL="0" indent="0">
              <a:lnSpc>
                <a:spcPct val="200000"/>
              </a:lnSpc>
              <a:buNone/>
            </a:pPr>
            <a:r>
              <a:rPr lang="en-US" sz="2600" b="1" dirty="0">
                <a:solidFill>
                  <a:srgbClr val="FF0000"/>
                </a:solidFill>
              </a:rPr>
              <a:t>Testing the System</a:t>
            </a:r>
          </a:p>
          <a:p>
            <a:pPr>
              <a:lnSpc>
                <a:spcPct val="200000"/>
              </a:lnSpc>
            </a:pPr>
            <a:r>
              <a:rPr lang="en-US" sz="2400" dirty="0"/>
              <a:t>Implementation of a new system requires a thorough testing process which can be a complex and time-consuming task.</a:t>
            </a:r>
          </a:p>
          <a:p>
            <a:pPr>
              <a:lnSpc>
                <a:spcPct val="200000"/>
              </a:lnSpc>
            </a:pPr>
            <a:r>
              <a:rPr lang="en-US" sz="2400" b="1" dirty="0">
                <a:solidFill>
                  <a:schemeClr val="accent1"/>
                </a:solidFill>
              </a:rPr>
              <a:t>Unit testing </a:t>
            </a:r>
            <a:r>
              <a:rPr lang="en-US" sz="2400" dirty="0"/>
              <a:t>involves examining each program module separately, while </a:t>
            </a:r>
            <a:r>
              <a:rPr lang="en-US" sz="2400" b="1" dirty="0">
                <a:solidFill>
                  <a:schemeClr val="accent1"/>
                </a:solidFill>
              </a:rPr>
              <a:t>system testing </a:t>
            </a:r>
            <a:r>
              <a:rPr lang="en-US" sz="2400" dirty="0"/>
              <a:t>simulates a user's interaction with the whole site, covering as many possible pathways as possible.</a:t>
            </a:r>
          </a:p>
          <a:p>
            <a:pPr>
              <a:lnSpc>
                <a:spcPct val="200000"/>
              </a:lnSpc>
            </a:pPr>
            <a:r>
              <a:rPr lang="en-US" sz="2400" b="1" dirty="0">
                <a:solidFill>
                  <a:schemeClr val="accent1"/>
                </a:solidFill>
              </a:rPr>
              <a:t>Final acceptance testing </a:t>
            </a:r>
            <a:r>
              <a:rPr lang="en-US" sz="2400" dirty="0"/>
              <a:t>involves key personnel using the system to confirm it meets the originally intended business objectives.</a:t>
            </a:r>
          </a:p>
        </p:txBody>
      </p:sp>
      <p:pic>
        <p:nvPicPr>
          <p:cNvPr id="4098" name="Picture 2" descr="System Testing | Different Types And Key Focus Area">
            <a:extLst>
              <a:ext uri="{FF2B5EF4-FFF2-40B4-BE49-F238E27FC236}">
                <a16:creationId xmlns:a16="http://schemas.microsoft.com/office/drawing/2014/main" id="{9DF1080C-AFE7-49CE-80FB-F94910205DAD}"/>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177415" y="1019105"/>
            <a:ext cx="2517913" cy="13988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116243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E6CBD-F963-44BF-9DB2-D6D111C12ABB}"/>
              </a:ext>
            </a:extLst>
          </p:cNvPr>
          <p:cNvSpPr>
            <a:spLocks noGrp="1"/>
          </p:cNvSpPr>
          <p:nvPr>
            <p:ph type="title"/>
          </p:nvPr>
        </p:nvSpPr>
        <p:spPr/>
        <p:txBody>
          <a:bodyPr/>
          <a:lstStyle/>
          <a:p>
            <a:endParaRPr lang="ar-SY"/>
          </a:p>
        </p:txBody>
      </p:sp>
      <p:pic>
        <p:nvPicPr>
          <p:cNvPr id="4" name="What is A_B Testing in Design _ User Experience Research_(720P_HD)">
            <a:hlinkClick r:id="" action="ppaction://media"/>
            <a:extLst>
              <a:ext uri="{FF2B5EF4-FFF2-40B4-BE49-F238E27FC236}">
                <a16:creationId xmlns:a16="http://schemas.microsoft.com/office/drawing/2014/main" id="{DD49C122-080E-409D-A08B-9AB19B03C04A}"/>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0" y="0"/>
            <a:ext cx="12192000" cy="6858414"/>
          </a:xfrm>
        </p:spPr>
      </p:pic>
    </p:spTree>
    <p:extLst>
      <p:ext uri="{BB962C8B-B14F-4D97-AF65-F5344CB8AC3E}">
        <p14:creationId xmlns:p14="http://schemas.microsoft.com/office/powerpoint/2010/main" val="4259397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401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BD691-633F-4AB4-9E84-93DCF04AB376}"/>
              </a:ext>
            </a:extLst>
          </p:cNvPr>
          <p:cNvSpPr>
            <a:spLocks noGrp="1"/>
          </p:cNvSpPr>
          <p:nvPr>
            <p:ph type="title"/>
          </p:nvPr>
        </p:nvSpPr>
        <p:spPr>
          <a:xfrm>
            <a:off x="470647" y="168812"/>
            <a:ext cx="9224681" cy="956311"/>
          </a:xfrm>
        </p:spPr>
        <p:txBody>
          <a:bodyPr>
            <a:normAutofit/>
          </a:bodyPr>
          <a:lstStyle/>
          <a:p>
            <a:r>
              <a:rPr lang="en-US" dirty="0"/>
              <a:t>The Systems Development Life Cycle</a:t>
            </a:r>
            <a:endParaRPr lang="ar-SY" dirty="0"/>
          </a:p>
        </p:txBody>
      </p:sp>
      <p:sp>
        <p:nvSpPr>
          <p:cNvPr id="3" name="Content Placeholder 2">
            <a:extLst>
              <a:ext uri="{FF2B5EF4-FFF2-40B4-BE49-F238E27FC236}">
                <a16:creationId xmlns:a16="http://schemas.microsoft.com/office/drawing/2014/main" id="{2F397F5D-3090-4158-A610-8C2FBC4B350C}"/>
              </a:ext>
            </a:extLst>
          </p:cNvPr>
          <p:cNvSpPr>
            <a:spLocks noGrp="1"/>
          </p:cNvSpPr>
          <p:nvPr>
            <p:ph idx="1"/>
          </p:nvPr>
        </p:nvSpPr>
        <p:spPr/>
        <p:txBody>
          <a:bodyPr>
            <a:normAutofit fontScale="62500" lnSpcReduction="20000"/>
          </a:bodyPr>
          <a:lstStyle/>
          <a:p>
            <a:pPr marL="0" indent="0">
              <a:buNone/>
            </a:pPr>
            <a:r>
              <a:rPr lang="en-US" sz="3800" b="1" dirty="0">
                <a:solidFill>
                  <a:srgbClr val="FF0000"/>
                </a:solidFill>
              </a:rPr>
              <a:t>Testing the System</a:t>
            </a:r>
          </a:p>
          <a:p>
            <a:r>
              <a:rPr lang="en-US" sz="3600" b="1" dirty="0">
                <a:solidFill>
                  <a:schemeClr val="accent1"/>
                </a:solidFill>
              </a:rPr>
              <a:t>A/B testing </a:t>
            </a:r>
            <a:r>
              <a:rPr lang="en-US" sz="3600" dirty="0"/>
              <a:t>involves comparing two versions of a webpage or site to determine which performs better. It could take forms such as </a:t>
            </a:r>
          </a:p>
          <a:p>
            <a:pPr lvl="1">
              <a:buFont typeface="Wingdings" panose="05000000000000000000" pitchFamily="2" charset="2"/>
              <a:buChar char="v"/>
            </a:pPr>
            <a:r>
              <a:rPr lang="en-US" b="1" i="1" dirty="0"/>
              <a:t>template test </a:t>
            </a:r>
            <a:r>
              <a:rPr lang="en-US" dirty="0"/>
              <a:t>compares the same general page content using two different layouts and/or design treatments. </a:t>
            </a:r>
          </a:p>
          <a:p>
            <a:pPr lvl="1">
              <a:buFont typeface="Wingdings" panose="05000000000000000000" pitchFamily="2" charset="2"/>
              <a:buChar char="v"/>
            </a:pPr>
            <a:r>
              <a:rPr lang="en-US" b="1" i="1" dirty="0"/>
              <a:t>new concept test </a:t>
            </a:r>
            <a:r>
              <a:rPr lang="en-US" dirty="0"/>
              <a:t>compares a control page with one that is very different. </a:t>
            </a:r>
          </a:p>
          <a:p>
            <a:pPr lvl="1">
              <a:lnSpc>
                <a:spcPct val="120000"/>
              </a:lnSpc>
              <a:buFont typeface="Wingdings" panose="05000000000000000000" pitchFamily="2" charset="2"/>
              <a:buChar char="v"/>
            </a:pPr>
            <a:r>
              <a:rPr lang="en-US" b="1" i="1" dirty="0"/>
              <a:t>funnel test </a:t>
            </a:r>
            <a:r>
              <a:rPr lang="en-US" dirty="0"/>
              <a:t>compares the flow through a series of pages (such as a product page, to a registration page, to a shopping cart page, versus skipping the registration page) to see which one results in a higher percentage of conversions.</a:t>
            </a:r>
            <a:endParaRPr lang="en-US" sz="3200" dirty="0"/>
          </a:p>
          <a:p>
            <a:r>
              <a:rPr lang="en-US" sz="3600" b="1" dirty="0">
                <a:solidFill>
                  <a:schemeClr val="accent1"/>
                </a:solidFill>
              </a:rPr>
              <a:t>Multivariate testing:</a:t>
            </a:r>
            <a:r>
              <a:rPr lang="en-US" sz="3600" dirty="0"/>
              <a:t> a more advanced form of A/B testing, involves testing specific elements on a web page in different versions and combinations to determine the most optimal design.</a:t>
            </a:r>
          </a:p>
          <a:p>
            <a:r>
              <a:rPr lang="en-US" sz="3600" dirty="0"/>
              <a:t>if a webpage has three elements (headline, image, button) and two versions of each, eight different combinations (2x2x2=8) would be tested.</a:t>
            </a:r>
          </a:p>
        </p:txBody>
      </p:sp>
    </p:spTree>
    <p:extLst>
      <p:ext uri="{BB962C8B-B14F-4D97-AF65-F5344CB8AC3E}">
        <p14:creationId xmlns:p14="http://schemas.microsoft.com/office/powerpoint/2010/main" val="33983116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BD691-633F-4AB4-9E84-93DCF04AB376}"/>
              </a:ext>
            </a:extLst>
          </p:cNvPr>
          <p:cNvSpPr>
            <a:spLocks noGrp="1"/>
          </p:cNvSpPr>
          <p:nvPr>
            <p:ph type="title"/>
          </p:nvPr>
        </p:nvSpPr>
        <p:spPr>
          <a:xfrm>
            <a:off x="470647" y="168812"/>
            <a:ext cx="9224681" cy="956311"/>
          </a:xfrm>
        </p:spPr>
        <p:txBody>
          <a:bodyPr>
            <a:normAutofit/>
          </a:bodyPr>
          <a:lstStyle/>
          <a:p>
            <a:r>
              <a:rPr lang="en-US" dirty="0"/>
              <a:t>The Systems Development Life Cycle</a:t>
            </a:r>
            <a:endParaRPr lang="ar-SY" b="1" dirty="0"/>
          </a:p>
        </p:txBody>
      </p:sp>
      <p:sp>
        <p:nvSpPr>
          <p:cNvPr id="3" name="Content Placeholder 2">
            <a:extLst>
              <a:ext uri="{FF2B5EF4-FFF2-40B4-BE49-F238E27FC236}">
                <a16:creationId xmlns:a16="http://schemas.microsoft.com/office/drawing/2014/main" id="{2F397F5D-3090-4158-A610-8C2FBC4B350C}"/>
              </a:ext>
            </a:extLst>
          </p:cNvPr>
          <p:cNvSpPr>
            <a:spLocks noGrp="1"/>
          </p:cNvSpPr>
          <p:nvPr>
            <p:ph idx="1"/>
          </p:nvPr>
        </p:nvSpPr>
        <p:spPr/>
        <p:txBody>
          <a:bodyPr>
            <a:normAutofit fontScale="70000" lnSpcReduction="20000"/>
          </a:bodyPr>
          <a:lstStyle/>
          <a:p>
            <a:pPr marL="0" indent="0">
              <a:buNone/>
            </a:pPr>
            <a:r>
              <a:rPr lang="en-US" sz="3400" b="1" dirty="0">
                <a:solidFill>
                  <a:srgbClr val="FF0000"/>
                </a:solidFill>
              </a:rPr>
              <a:t>Implementation, Maintenance, and Optimization</a:t>
            </a:r>
          </a:p>
          <a:p>
            <a:r>
              <a:rPr lang="en-US" dirty="0"/>
              <a:t>Post-implementation phase in an information system marks the beginning of the system's operational life, requiring continuous checking, testing, and repair.</a:t>
            </a:r>
          </a:p>
          <a:p>
            <a:r>
              <a:rPr lang="en-US" dirty="0"/>
              <a:t>Systems maintenance is integral yet often not budgeted for; it roughly parallels development cost. For instance, an e-commerce site developed for $40,000 may need a similar cost for annual maintenance.</a:t>
            </a:r>
          </a:p>
          <a:p>
            <a:r>
              <a:rPr lang="en-US" dirty="0"/>
              <a:t>E-commerce sites, due to continual change and improvement needs, spend 20% of their time in debugging and responding to emergencies while another 20% is used for report changes, data file updates, and backend database links.</a:t>
            </a:r>
          </a:p>
          <a:p>
            <a:r>
              <a:rPr lang="en-US" dirty="0"/>
              <a:t>The remaining 60% of the maintenance phase includes product and price updates in the catalog, along with system enhancements.</a:t>
            </a:r>
          </a:p>
          <a:p>
            <a:pPr marL="0" indent="0">
              <a:buNone/>
            </a:pPr>
            <a:endParaRPr lang="ar-SY" dirty="0"/>
          </a:p>
        </p:txBody>
      </p:sp>
    </p:spTree>
    <p:extLst>
      <p:ext uri="{BB962C8B-B14F-4D97-AF65-F5344CB8AC3E}">
        <p14:creationId xmlns:p14="http://schemas.microsoft.com/office/powerpoint/2010/main" val="112076527"/>
      </p:ext>
    </p:extLst>
  </p:cSld>
  <p:clrMapOvr>
    <a:overrideClrMapping bg1="lt1" tx1="dk1" bg2="lt2" tx2="dk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BD691-633F-4AB4-9E84-93DCF04AB376}"/>
              </a:ext>
            </a:extLst>
          </p:cNvPr>
          <p:cNvSpPr>
            <a:spLocks noGrp="1"/>
          </p:cNvSpPr>
          <p:nvPr>
            <p:ph type="title"/>
          </p:nvPr>
        </p:nvSpPr>
        <p:spPr>
          <a:xfrm>
            <a:off x="470647" y="168812"/>
            <a:ext cx="9224681" cy="956311"/>
          </a:xfrm>
        </p:spPr>
        <p:txBody>
          <a:bodyPr>
            <a:normAutofit/>
          </a:bodyPr>
          <a:lstStyle/>
          <a:p>
            <a:r>
              <a:rPr lang="en-US" dirty="0"/>
              <a:t>The Systems Development Life Cycle</a:t>
            </a:r>
            <a:endParaRPr lang="ar-SY" dirty="0"/>
          </a:p>
        </p:txBody>
      </p:sp>
      <p:sp>
        <p:nvSpPr>
          <p:cNvPr id="3" name="Content Placeholder 2">
            <a:extLst>
              <a:ext uri="{FF2B5EF4-FFF2-40B4-BE49-F238E27FC236}">
                <a16:creationId xmlns:a16="http://schemas.microsoft.com/office/drawing/2014/main" id="{2F397F5D-3090-4158-A610-8C2FBC4B350C}"/>
              </a:ext>
            </a:extLst>
          </p:cNvPr>
          <p:cNvSpPr>
            <a:spLocks noGrp="1"/>
          </p:cNvSpPr>
          <p:nvPr>
            <p:ph idx="1"/>
          </p:nvPr>
        </p:nvSpPr>
        <p:spPr/>
        <p:txBody>
          <a:bodyPr>
            <a:normAutofit fontScale="77500" lnSpcReduction="20000"/>
          </a:bodyPr>
          <a:lstStyle/>
          <a:p>
            <a:pPr marL="0" indent="0">
              <a:buNone/>
            </a:pPr>
            <a:r>
              <a:rPr lang="en-US" sz="3100" b="1" dirty="0">
                <a:solidFill>
                  <a:srgbClr val="FF0000"/>
                </a:solidFill>
              </a:rPr>
              <a:t>Implementation, Maintenance, and Optimization</a:t>
            </a:r>
          </a:p>
          <a:p>
            <a:r>
              <a:rPr lang="en-US" dirty="0"/>
              <a:t>The long-term success of an e-commerce site typically depends on a multi-skilled web team who monitor and adapt the site according to changing market conditions.</a:t>
            </a:r>
          </a:p>
          <a:p>
            <a:r>
              <a:rPr lang="en-US" dirty="0"/>
              <a:t>Initial tasks for the web team include responding to customer feedback and developing a systematic monitoring and testing plan ensuring proper link operation, correct pricing, and updated pages.</a:t>
            </a:r>
          </a:p>
          <a:p>
            <a:r>
              <a:rPr lang="en-US" dirty="0"/>
              <a:t>Another responsibility involves benchmarking, where site features like response speed, layout quality, and design are compared with competitor sites.</a:t>
            </a:r>
          </a:p>
          <a:p>
            <a:r>
              <a:rPr lang="en-US" dirty="0"/>
              <a:t>Keeping the site updated on pricing and promotions is essential in the highly competitive web environment, where customers could be easily frustrated and lost with a dysfunctional site.</a:t>
            </a:r>
            <a:endParaRPr lang="ar-SY" dirty="0"/>
          </a:p>
        </p:txBody>
      </p:sp>
    </p:spTree>
    <p:extLst>
      <p:ext uri="{BB962C8B-B14F-4D97-AF65-F5344CB8AC3E}">
        <p14:creationId xmlns:p14="http://schemas.microsoft.com/office/powerpoint/2010/main" val="42942849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BD691-633F-4AB4-9E84-93DCF04AB376}"/>
              </a:ext>
            </a:extLst>
          </p:cNvPr>
          <p:cNvSpPr>
            <a:spLocks noGrp="1"/>
          </p:cNvSpPr>
          <p:nvPr>
            <p:ph type="title"/>
          </p:nvPr>
        </p:nvSpPr>
        <p:spPr>
          <a:xfrm>
            <a:off x="470647" y="168812"/>
            <a:ext cx="9224681" cy="956311"/>
          </a:xfrm>
        </p:spPr>
        <p:txBody>
          <a:bodyPr>
            <a:normAutofit/>
          </a:bodyPr>
          <a:lstStyle/>
          <a:p>
            <a:r>
              <a:rPr lang="en-US"/>
              <a:t>The Systems Development Life Cycle</a:t>
            </a:r>
            <a:endParaRPr lang="ar-SY" dirty="0"/>
          </a:p>
        </p:txBody>
      </p:sp>
      <p:sp>
        <p:nvSpPr>
          <p:cNvPr id="3" name="Content Placeholder 2">
            <a:extLst>
              <a:ext uri="{FF2B5EF4-FFF2-40B4-BE49-F238E27FC236}">
                <a16:creationId xmlns:a16="http://schemas.microsoft.com/office/drawing/2014/main" id="{2F397F5D-3090-4158-A610-8C2FBC4B350C}"/>
              </a:ext>
            </a:extLst>
          </p:cNvPr>
          <p:cNvSpPr>
            <a:spLocks noGrp="1"/>
          </p:cNvSpPr>
          <p:nvPr>
            <p:ph idx="1"/>
          </p:nvPr>
        </p:nvSpPr>
        <p:spPr/>
        <p:txBody>
          <a:bodyPr>
            <a:normAutofit fontScale="70000" lnSpcReduction="20000"/>
          </a:bodyPr>
          <a:lstStyle/>
          <a:p>
            <a:pPr marL="0" indent="0">
              <a:buNone/>
            </a:pPr>
            <a:r>
              <a:rPr lang="en-US" sz="3400" b="1" dirty="0">
                <a:solidFill>
                  <a:srgbClr val="FF0000"/>
                </a:solidFill>
              </a:rPr>
              <a:t>Factors in Optimizing Website Performance</a:t>
            </a:r>
          </a:p>
          <a:p>
            <a:r>
              <a:rPr lang="en-US" dirty="0"/>
              <a:t>Website performance optimization is vital to ensure quick, reliable content delivery and transaction completion. This potentially improves commerce effectiveness. </a:t>
            </a:r>
          </a:p>
          <a:p>
            <a:r>
              <a:rPr lang="en-US" dirty="0"/>
              <a:t>Key factors in optimization include </a:t>
            </a:r>
            <a:r>
              <a:rPr lang="en-US" b="1" dirty="0"/>
              <a:t>page content</a:t>
            </a:r>
            <a:r>
              <a:rPr lang="en-US" dirty="0"/>
              <a:t>, </a:t>
            </a:r>
            <a:r>
              <a:rPr lang="en-US" b="1" dirty="0"/>
              <a:t>page generation</a:t>
            </a:r>
            <a:r>
              <a:rPr lang="en-US" dirty="0"/>
              <a:t>, and </a:t>
            </a:r>
            <a:r>
              <a:rPr lang="en-US" b="1" dirty="0"/>
              <a:t>page delivery</a:t>
            </a:r>
            <a:r>
              <a:rPr lang="en-US" dirty="0"/>
              <a:t>. Efficient styling and techniques in </a:t>
            </a:r>
            <a:r>
              <a:rPr lang="en-US" b="1" dirty="0">
                <a:solidFill>
                  <a:schemeClr val="accent1"/>
                </a:solidFill>
              </a:rPr>
              <a:t>page content</a:t>
            </a:r>
            <a:r>
              <a:rPr lang="en-US" dirty="0"/>
              <a:t>, such as reducing unnecessary HTML and using efficient graphics, can reduce response time. </a:t>
            </a:r>
          </a:p>
          <a:p>
            <a:r>
              <a:rPr lang="en-US" b="1" dirty="0">
                <a:solidFill>
                  <a:schemeClr val="accent1"/>
                </a:solidFill>
              </a:rPr>
              <a:t>Page generation </a:t>
            </a:r>
            <a:r>
              <a:rPr lang="en-US" dirty="0"/>
              <a:t>speed can be enhanced by segregating servers for dedicated functions, and </a:t>
            </a:r>
            <a:r>
              <a:rPr lang="en-US" b="1" dirty="0">
                <a:solidFill>
                  <a:schemeClr val="accent1"/>
                </a:solidFill>
              </a:rPr>
              <a:t>delivery</a:t>
            </a:r>
            <a:r>
              <a:rPr lang="en-US" dirty="0"/>
              <a:t> can be sped up with specialized content delivery networks or enhanced local bandwidth. </a:t>
            </a:r>
          </a:p>
          <a:p>
            <a:r>
              <a:rPr lang="en-US" dirty="0"/>
              <a:t>These principles apply whether you're a small firm relying on a vendor like </a:t>
            </a:r>
            <a:r>
              <a:rPr lang="en-US" dirty="0" err="1"/>
              <a:t>Wordpress</a:t>
            </a:r>
            <a:r>
              <a:rPr lang="en-US" dirty="0"/>
              <a:t>, or crafting a custom site.</a:t>
            </a:r>
          </a:p>
        </p:txBody>
      </p:sp>
    </p:spTree>
    <p:extLst>
      <p:ext uri="{BB962C8B-B14F-4D97-AF65-F5344CB8AC3E}">
        <p14:creationId xmlns:p14="http://schemas.microsoft.com/office/powerpoint/2010/main" val="39691533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15AB5D2A-75B8-4DE1-875C-E4D0A559F892}"/>
              </a:ext>
            </a:extLst>
          </p:cNvPr>
          <p:cNvSpPr/>
          <p:nvPr/>
        </p:nvSpPr>
        <p:spPr>
          <a:xfrm>
            <a:off x="355599" y="268049"/>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CED1E355-5F0C-4EC7-86F4-A4F3783FF2D2}"/>
              </a:ext>
            </a:extLst>
          </p:cNvPr>
          <p:cNvSpPr/>
          <p:nvPr/>
        </p:nvSpPr>
        <p:spPr>
          <a:xfrm>
            <a:off x="-6840" y="1"/>
            <a:ext cx="2295065" cy="6831150"/>
          </a:xfrm>
          <a:custGeom>
            <a:avLst/>
            <a:gdLst>
              <a:gd name="connsiteX0" fmla="*/ 0 w 2295065"/>
              <a:gd name="connsiteY0" fmla="*/ 0 h 4618285"/>
              <a:gd name="connsiteX1" fmla="*/ 2295065 w 2295065"/>
              <a:gd name="connsiteY1" fmla="*/ 0 h 4618285"/>
              <a:gd name="connsiteX2" fmla="*/ 2295065 w 2295065"/>
              <a:gd name="connsiteY2" fmla="*/ 4618285 h 4618285"/>
              <a:gd name="connsiteX3" fmla="*/ 0 w 2295065"/>
              <a:gd name="connsiteY3" fmla="*/ 4618285 h 4618285"/>
              <a:gd name="connsiteX4" fmla="*/ 0 w 2295065"/>
              <a:gd name="connsiteY4" fmla="*/ 0 h 4618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18285">
                <a:moveTo>
                  <a:pt x="0" y="0"/>
                </a:moveTo>
                <a:lnTo>
                  <a:pt x="2295065" y="0"/>
                </a:lnTo>
                <a:lnTo>
                  <a:pt x="2295065" y="4618285"/>
                </a:lnTo>
                <a:lnTo>
                  <a:pt x="0" y="461828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4:</a:t>
            </a: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Building an E-commerce Presence: </a:t>
            </a:r>
            <a:endParaRPr kumimoji="0" lang="ar-SY"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Websites,  Mobile Sites, and Apps</a:t>
            </a:r>
            <a:endParaRPr kumimoji="0" lang="ar-SY"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6" name="Freeform: Shape 5">
            <a:extLst>
              <a:ext uri="{FF2B5EF4-FFF2-40B4-BE49-F238E27FC236}">
                <a16:creationId xmlns:a16="http://schemas.microsoft.com/office/drawing/2014/main" id="{C4C398B5-602C-46B9-A148-FF6E6C7E0054}"/>
              </a:ext>
            </a:extLst>
          </p:cNvPr>
          <p:cNvSpPr/>
          <p:nvPr/>
        </p:nvSpPr>
        <p:spPr>
          <a:xfrm>
            <a:off x="2316358" y="311570"/>
            <a:ext cx="4418001" cy="2104097"/>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ctr"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Imagine Your E-commerce Presence</a:t>
            </a:r>
          </a:p>
        </p:txBody>
      </p:sp>
      <p:sp>
        <p:nvSpPr>
          <p:cNvPr id="8" name="Freeform: Shape 7">
            <a:extLst>
              <a:ext uri="{FF2B5EF4-FFF2-40B4-BE49-F238E27FC236}">
                <a16:creationId xmlns:a16="http://schemas.microsoft.com/office/drawing/2014/main" id="{A74EBE94-582B-49F7-8C96-071C09DC26EF}"/>
              </a:ext>
            </a:extLst>
          </p:cNvPr>
          <p:cNvSpPr/>
          <p:nvPr/>
        </p:nvSpPr>
        <p:spPr>
          <a:xfrm>
            <a:off x="6962754" y="311571"/>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What’s The Idea? (The Visioning Process)</a:t>
            </a:r>
          </a:p>
        </p:txBody>
      </p:sp>
      <p:sp>
        <p:nvSpPr>
          <p:cNvPr id="9" name="Straight Connector 8">
            <a:extLst>
              <a:ext uri="{FF2B5EF4-FFF2-40B4-BE49-F238E27FC236}">
                <a16:creationId xmlns:a16="http://schemas.microsoft.com/office/drawing/2014/main" id="{B69260D6-67D6-4FE1-9422-077202ABB847}"/>
              </a:ext>
            </a:extLst>
          </p:cNvPr>
          <p:cNvSpPr/>
          <p:nvPr/>
        </p:nvSpPr>
        <p:spPr>
          <a:xfrm>
            <a:off x="6790624" y="537802"/>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C2DAE74E-BA7A-418E-A50D-5BD8DD226106}"/>
              </a:ext>
            </a:extLst>
          </p:cNvPr>
          <p:cNvSpPr/>
          <p:nvPr/>
        </p:nvSpPr>
        <p:spPr>
          <a:xfrm>
            <a:off x="6962754" y="537802"/>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Where’s the Money: Business and Revenue Model</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1" name="Straight Connector 10">
            <a:extLst>
              <a:ext uri="{FF2B5EF4-FFF2-40B4-BE49-F238E27FC236}">
                <a16:creationId xmlns:a16="http://schemas.microsoft.com/office/drawing/2014/main" id="{160024B8-5B77-4C2B-9F2D-FDEA03468D3C}"/>
              </a:ext>
            </a:extLst>
          </p:cNvPr>
          <p:cNvSpPr/>
          <p:nvPr/>
        </p:nvSpPr>
        <p:spPr>
          <a:xfrm>
            <a:off x="6790624" y="786894"/>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6DC6571B-1651-41F2-90FE-0100E31EE650}"/>
              </a:ext>
            </a:extLst>
          </p:cNvPr>
          <p:cNvSpPr/>
          <p:nvPr/>
        </p:nvSpPr>
        <p:spPr>
          <a:xfrm>
            <a:off x="6962754" y="786894"/>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Who And Where Is The Target Audience?</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3" name="Straight Connector 12">
            <a:extLst>
              <a:ext uri="{FF2B5EF4-FFF2-40B4-BE49-F238E27FC236}">
                <a16:creationId xmlns:a16="http://schemas.microsoft.com/office/drawing/2014/main" id="{4A458A18-6EB9-4B82-AB42-162C42F2A159}"/>
              </a:ext>
            </a:extLst>
          </p:cNvPr>
          <p:cNvSpPr/>
          <p:nvPr/>
        </p:nvSpPr>
        <p:spPr>
          <a:xfrm>
            <a:off x="6790624" y="1013126"/>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4" name="Freeform: Shape 13">
            <a:extLst>
              <a:ext uri="{FF2B5EF4-FFF2-40B4-BE49-F238E27FC236}">
                <a16:creationId xmlns:a16="http://schemas.microsoft.com/office/drawing/2014/main" id="{9EF4F3AD-688D-48E5-85BE-6E0C43DBE7B1}"/>
              </a:ext>
            </a:extLst>
          </p:cNvPr>
          <p:cNvSpPr/>
          <p:nvPr/>
        </p:nvSpPr>
        <p:spPr>
          <a:xfrm>
            <a:off x="6962754" y="1013126"/>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What are the characteristics of the marketplace?</a:t>
            </a:r>
          </a:p>
        </p:txBody>
      </p:sp>
      <p:sp>
        <p:nvSpPr>
          <p:cNvPr id="15" name="Straight Connector 14">
            <a:extLst>
              <a:ext uri="{FF2B5EF4-FFF2-40B4-BE49-F238E27FC236}">
                <a16:creationId xmlns:a16="http://schemas.microsoft.com/office/drawing/2014/main" id="{13C0A64C-9021-428C-A00D-801CFB37CCDD}"/>
              </a:ext>
            </a:extLst>
          </p:cNvPr>
          <p:cNvSpPr/>
          <p:nvPr/>
        </p:nvSpPr>
        <p:spPr>
          <a:xfrm>
            <a:off x="6790624" y="1262218"/>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A96BE39A-3CD5-464A-8B84-BEB8A2E75948}"/>
              </a:ext>
            </a:extLst>
          </p:cNvPr>
          <p:cNvSpPr/>
          <p:nvPr/>
        </p:nvSpPr>
        <p:spPr>
          <a:xfrm>
            <a:off x="6962754" y="1262218"/>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Where’s The Content Coming From?</a:t>
            </a:r>
          </a:p>
        </p:txBody>
      </p:sp>
      <p:sp>
        <p:nvSpPr>
          <p:cNvPr id="17" name="Straight Connector 16">
            <a:extLst>
              <a:ext uri="{FF2B5EF4-FFF2-40B4-BE49-F238E27FC236}">
                <a16:creationId xmlns:a16="http://schemas.microsoft.com/office/drawing/2014/main" id="{D285D2DA-FBEC-4A71-A579-60B60A8A6286}"/>
              </a:ext>
            </a:extLst>
          </p:cNvPr>
          <p:cNvSpPr/>
          <p:nvPr/>
        </p:nvSpPr>
        <p:spPr>
          <a:xfrm>
            <a:off x="6790624" y="1503690"/>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38490AA8-D091-408A-AB9A-E0328F846828}"/>
              </a:ext>
            </a:extLst>
          </p:cNvPr>
          <p:cNvSpPr/>
          <p:nvPr/>
        </p:nvSpPr>
        <p:spPr>
          <a:xfrm>
            <a:off x="6962754" y="1503690"/>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Know Yourself: Conduct a SWOT Analysis</a:t>
            </a:r>
          </a:p>
        </p:txBody>
      </p:sp>
      <p:sp>
        <p:nvSpPr>
          <p:cNvPr id="19" name="Straight Connector 18">
            <a:extLst>
              <a:ext uri="{FF2B5EF4-FFF2-40B4-BE49-F238E27FC236}">
                <a16:creationId xmlns:a16="http://schemas.microsoft.com/office/drawing/2014/main" id="{6B6AEE93-04D0-4E0E-81DC-CC8735609A91}"/>
              </a:ext>
            </a:extLst>
          </p:cNvPr>
          <p:cNvSpPr/>
          <p:nvPr/>
        </p:nvSpPr>
        <p:spPr>
          <a:xfrm>
            <a:off x="6790624" y="1737541"/>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0" name="Freeform: Shape 19">
            <a:extLst>
              <a:ext uri="{FF2B5EF4-FFF2-40B4-BE49-F238E27FC236}">
                <a16:creationId xmlns:a16="http://schemas.microsoft.com/office/drawing/2014/main" id="{D51DF3A8-93F9-4257-B980-00A24D11C90F}"/>
              </a:ext>
            </a:extLst>
          </p:cNvPr>
          <p:cNvSpPr/>
          <p:nvPr/>
        </p:nvSpPr>
        <p:spPr>
          <a:xfrm>
            <a:off x="6962754" y="1737541"/>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Develop an E-commerce Presence Map</a:t>
            </a:r>
          </a:p>
        </p:txBody>
      </p:sp>
      <p:sp>
        <p:nvSpPr>
          <p:cNvPr id="21" name="Straight Connector 20">
            <a:extLst>
              <a:ext uri="{FF2B5EF4-FFF2-40B4-BE49-F238E27FC236}">
                <a16:creationId xmlns:a16="http://schemas.microsoft.com/office/drawing/2014/main" id="{B9040ABB-7744-4737-A73C-87CDC0278A6A}"/>
              </a:ext>
            </a:extLst>
          </p:cNvPr>
          <p:cNvSpPr/>
          <p:nvPr/>
        </p:nvSpPr>
        <p:spPr>
          <a:xfrm>
            <a:off x="6790624" y="1963773"/>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2" name="Freeform: Shape 21">
            <a:extLst>
              <a:ext uri="{FF2B5EF4-FFF2-40B4-BE49-F238E27FC236}">
                <a16:creationId xmlns:a16="http://schemas.microsoft.com/office/drawing/2014/main" id="{F9089B36-47F6-41E2-8C5C-1CB1315974ED}"/>
              </a:ext>
            </a:extLst>
          </p:cNvPr>
          <p:cNvSpPr/>
          <p:nvPr/>
        </p:nvSpPr>
        <p:spPr>
          <a:xfrm>
            <a:off x="6962754" y="1963773"/>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Develop a Timeline: Milestones</a:t>
            </a:r>
          </a:p>
        </p:txBody>
      </p:sp>
      <p:sp>
        <p:nvSpPr>
          <p:cNvPr id="23" name="Straight Connector 22">
            <a:extLst>
              <a:ext uri="{FF2B5EF4-FFF2-40B4-BE49-F238E27FC236}">
                <a16:creationId xmlns:a16="http://schemas.microsoft.com/office/drawing/2014/main" id="{48A30C3C-FBDC-48ED-A9B1-207FAAD9683B}"/>
              </a:ext>
            </a:extLst>
          </p:cNvPr>
          <p:cNvSpPr/>
          <p:nvPr/>
        </p:nvSpPr>
        <p:spPr>
          <a:xfrm>
            <a:off x="6790624" y="2197625"/>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4" name="Freeform: Shape 23">
            <a:extLst>
              <a:ext uri="{FF2B5EF4-FFF2-40B4-BE49-F238E27FC236}">
                <a16:creationId xmlns:a16="http://schemas.microsoft.com/office/drawing/2014/main" id="{E88FCF96-0EDE-449D-BD7B-D5207D0DE42E}"/>
              </a:ext>
            </a:extLst>
          </p:cNvPr>
          <p:cNvSpPr/>
          <p:nvPr/>
        </p:nvSpPr>
        <p:spPr>
          <a:xfrm>
            <a:off x="6962754" y="2197625"/>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How Much Will This Cost?</a:t>
            </a:r>
          </a:p>
        </p:txBody>
      </p:sp>
      <p:sp>
        <p:nvSpPr>
          <p:cNvPr id="25" name="Straight Connector 24">
            <a:extLst>
              <a:ext uri="{FF2B5EF4-FFF2-40B4-BE49-F238E27FC236}">
                <a16:creationId xmlns:a16="http://schemas.microsoft.com/office/drawing/2014/main" id="{5240DF84-43BD-4052-81D4-A3DDEC319479}"/>
              </a:ext>
            </a:extLst>
          </p:cNvPr>
          <p:cNvSpPr/>
          <p:nvPr/>
        </p:nvSpPr>
        <p:spPr>
          <a:xfrm>
            <a:off x="2104563" y="2452009"/>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6" name="Freeform: Shape 25">
            <a:extLst>
              <a:ext uri="{FF2B5EF4-FFF2-40B4-BE49-F238E27FC236}">
                <a16:creationId xmlns:a16="http://schemas.microsoft.com/office/drawing/2014/main" id="{E2A715B7-5605-4286-A610-0882E3F7E2A9}"/>
              </a:ext>
            </a:extLst>
          </p:cNvPr>
          <p:cNvSpPr/>
          <p:nvPr/>
        </p:nvSpPr>
        <p:spPr>
          <a:xfrm>
            <a:off x="2316358" y="2470440"/>
            <a:ext cx="4418001" cy="1736789"/>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ctr"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The Systems Development Life Cycle</a:t>
            </a:r>
          </a:p>
        </p:txBody>
      </p:sp>
      <p:sp>
        <p:nvSpPr>
          <p:cNvPr id="27" name="Freeform: Shape 26">
            <a:extLst>
              <a:ext uri="{FF2B5EF4-FFF2-40B4-BE49-F238E27FC236}">
                <a16:creationId xmlns:a16="http://schemas.microsoft.com/office/drawing/2014/main" id="{780A44E6-DF33-4748-96B4-CBD254679CA3}"/>
              </a:ext>
            </a:extLst>
          </p:cNvPr>
          <p:cNvSpPr/>
          <p:nvPr/>
        </p:nvSpPr>
        <p:spPr>
          <a:xfrm>
            <a:off x="6962754" y="2452351"/>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Systems Analysis/Planning</a:t>
            </a:r>
          </a:p>
        </p:txBody>
      </p:sp>
      <p:sp>
        <p:nvSpPr>
          <p:cNvPr id="28" name="Straight Connector 27">
            <a:extLst>
              <a:ext uri="{FF2B5EF4-FFF2-40B4-BE49-F238E27FC236}">
                <a16:creationId xmlns:a16="http://schemas.microsoft.com/office/drawing/2014/main" id="{8734E2AF-2712-421D-8F32-966CA5130E14}"/>
              </a:ext>
            </a:extLst>
          </p:cNvPr>
          <p:cNvSpPr/>
          <p:nvPr/>
        </p:nvSpPr>
        <p:spPr>
          <a:xfrm>
            <a:off x="6790624" y="2690969"/>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039C7B88-FFAC-468E-A98D-8F9009074EE6}"/>
              </a:ext>
            </a:extLst>
          </p:cNvPr>
          <p:cNvSpPr/>
          <p:nvPr/>
        </p:nvSpPr>
        <p:spPr>
          <a:xfrm>
            <a:off x="6962754" y="2690969"/>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System Design: Hardware and Software Platforms</a:t>
            </a:r>
          </a:p>
        </p:txBody>
      </p:sp>
      <p:sp>
        <p:nvSpPr>
          <p:cNvPr id="30" name="Straight Connector 29">
            <a:extLst>
              <a:ext uri="{FF2B5EF4-FFF2-40B4-BE49-F238E27FC236}">
                <a16:creationId xmlns:a16="http://schemas.microsoft.com/office/drawing/2014/main" id="{3CF0A360-5E2F-4865-BC68-35341908B5ED}"/>
              </a:ext>
            </a:extLst>
          </p:cNvPr>
          <p:cNvSpPr/>
          <p:nvPr/>
        </p:nvSpPr>
        <p:spPr>
          <a:xfrm>
            <a:off x="6790624" y="2954987"/>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C7753833-70E8-4CFB-9154-3E180C413490}"/>
              </a:ext>
            </a:extLst>
          </p:cNvPr>
          <p:cNvSpPr/>
          <p:nvPr/>
        </p:nvSpPr>
        <p:spPr>
          <a:xfrm>
            <a:off x="6962754" y="2954987"/>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Building the System: In-House versus Outsourcing</a:t>
            </a:r>
          </a:p>
        </p:txBody>
      </p:sp>
      <p:sp>
        <p:nvSpPr>
          <p:cNvPr id="32" name="Straight Connector 31">
            <a:extLst>
              <a:ext uri="{FF2B5EF4-FFF2-40B4-BE49-F238E27FC236}">
                <a16:creationId xmlns:a16="http://schemas.microsoft.com/office/drawing/2014/main" id="{A831A015-0CB4-427B-8CB4-972B55B55517}"/>
              </a:ext>
            </a:extLst>
          </p:cNvPr>
          <p:cNvSpPr/>
          <p:nvPr/>
        </p:nvSpPr>
        <p:spPr>
          <a:xfrm>
            <a:off x="6790624" y="3199955"/>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49AA1C55-4AE1-4605-B837-239A80F2D7F6}"/>
              </a:ext>
            </a:extLst>
          </p:cNvPr>
          <p:cNvSpPr/>
          <p:nvPr/>
        </p:nvSpPr>
        <p:spPr>
          <a:xfrm>
            <a:off x="6962754" y="3199955"/>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Host Your Own versus Outsourcing</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4" name="Straight Connector 33">
            <a:extLst>
              <a:ext uri="{FF2B5EF4-FFF2-40B4-BE49-F238E27FC236}">
                <a16:creationId xmlns:a16="http://schemas.microsoft.com/office/drawing/2014/main" id="{8BD58892-45D4-4032-8E06-9A7562222311}"/>
              </a:ext>
            </a:extLst>
          </p:cNvPr>
          <p:cNvSpPr/>
          <p:nvPr/>
        </p:nvSpPr>
        <p:spPr>
          <a:xfrm>
            <a:off x="6790624" y="3463973"/>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9132096C-D3B7-4A84-84C8-AEBB76C19BEE}"/>
              </a:ext>
            </a:extLst>
          </p:cNvPr>
          <p:cNvSpPr/>
          <p:nvPr/>
        </p:nvSpPr>
        <p:spPr>
          <a:xfrm>
            <a:off x="6962754" y="3463973"/>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Testing the System</a:t>
            </a:r>
          </a:p>
        </p:txBody>
      </p:sp>
      <p:sp>
        <p:nvSpPr>
          <p:cNvPr id="36" name="Straight Connector 35">
            <a:extLst>
              <a:ext uri="{FF2B5EF4-FFF2-40B4-BE49-F238E27FC236}">
                <a16:creationId xmlns:a16="http://schemas.microsoft.com/office/drawing/2014/main" id="{D271BBF9-931D-45D2-936F-5254BC0125D2}"/>
              </a:ext>
            </a:extLst>
          </p:cNvPr>
          <p:cNvSpPr/>
          <p:nvPr/>
        </p:nvSpPr>
        <p:spPr>
          <a:xfrm>
            <a:off x="6790624" y="3714021"/>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11D19844-ADFE-4AB0-942C-2D267894C0D0}"/>
              </a:ext>
            </a:extLst>
          </p:cNvPr>
          <p:cNvSpPr/>
          <p:nvPr/>
        </p:nvSpPr>
        <p:spPr>
          <a:xfrm>
            <a:off x="6962754" y="3714021"/>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Implementation, Maintenance, and Optimization</a:t>
            </a:r>
          </a:p>
        </p:txBody>
      </p:sp>
      <p:sp>
        <p:nvSpPr>
          <p:cNvPr id="38" name="Straight Connector 37">
            <a:extLst>
              <a:ext uri="{FF2B5EF4-FFF2-40B4-BE49-F238E27FC236}">
                <a16:creationId xmlns:a16="http://schemas.microsoft.com/office/drawing/2014/main" id="{5D7C61C3-4A12-4DB7-81B8-2CCC9E302A26}"/>
              </a:ext>
            </a:extLst>
          </p:cNvPr>
          <p:cNvSpPr/>
          <p:nvPr/>
        </p:nvSpPr>
        <p:spPr>
          <a:xfrm>
            <a:off x="6790624" y="3983119"/>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9" name="Freeform: Shape 38">
            <a:extLst>
              <a:ext uri="{FF2B5EF4-FFF2-40B4-BE49-F238E27FC236}">
                <a16:creationId xmlns:a16="http://schemas.microsoft.com/office/drawing/2014/main" id="{413CAD4B-F8BD-4EAA-8B15-BA18991A8D78}"/>
              </a:ext>
            </a:extLst>
          </p:cNvPr>
          <p:cNvSpPr/>
          <p:nvPr/>
        </p:nvSpPr>
        <p:spPr>
          <a:xfrm>
            <a:off x="6962754" y="3983119"/>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Factors in Optimizing Website Performance</a:t>
            </a:r>
          </a:p>
        </p:txBody>
      </p:sp>
      <p:sp>
        <p:nvSpPr>
          <p:cNvPr id="40" name="Straight Connector 39">
            <a:extLst>
              <a:ext uri="{FF2B5EF4-FFF2-40B4-BE49-F238E27FC236}">
                <a16:creationId xmlns:a16="http://schemas.microsoft.com/office/drawing/2014/main" id="{783FB171-45BF-4A8F-9589-D044811CAB11}"/>
              </a:ext>
            </a:extLst>
          </p:cNvPr>
          <p:cNvSpPr/>
          <p:nvPr/>
        </p:nvSpPr>
        <p:spPr>
          <a:xfrm>
            <a:off x="2062980" y="6591033"/>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1" name="Freeform: Shape 40">
            <a:extLst>
              <a:ext uri="{FF2B5EF4-FFF2-40B4-BE49-F238E27FC236}">
                <a16:creationId xmlns:a16="http://schemas.microsoft.com/office/drawing/2014/main" id="{4FBC1601-E3ED-44F3-BDF5-6A5B7B515C85}"/>
              </a:ext>
            </a:extLst>
          </p:cNvPr>
          <p:cNvSpPr/>
          <p:nvPr/>
        </p:nvSpPr>
        <p:spPr>
          <a:xfrm>
            <a:off x="2316358" y="4252772"/>
            <a:ext cx="4418001" cy="591963"/>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Choosing Software</a:t>
            </a:r>
          </a:p>
        </p:txBody>
      </p:sp>
      <p:sp>
        <p:nvSpPr>
          <p:cNvPr id="42" name="Freeform: Shape 41">
            <a:extLst>
              <a:ext uri="{FF2B5EF4-FFF2-40B4-BE49-F238E27FC236}">
                <a16:creationId xmlns:a16="http://schemas.microsoft.com/office/drawing/2014/main" id="{DD5EE081-C3CD-4CA7-AA78-8DCA82B727F1}"/>
              </a:ext>
            </a:extLst>
          </p:cNvPr>
          <p:cNvSpPr/>
          <p:nvPr/>
        </p:nvSpPr>
        <p:spPr>
          <a:xfrm>
            <a:off x="6962754" y="4257852"/>
            <a:ext cx="4846320" cy="435219"/>
          </a:xfrm>
          <a:custGeom>
            <a:avLst/>
            <a:gdLst>
              <a:gd name="connsiteX0" fmla="*/ 0 w 4418001"/>
              <a:gd name="connsiteY0" fmla="*/ 0 h 435219"/>
              <a:gd name="connsiteX1" fmla="*/ 4418001 w 4418001"/>
              <a:gd name="connsiteY1" fmla="*/ 0 h 435219"/>
              <a:gd name="connsiteX2" fmla="*/ 4418001 w 4418001"/>
              <a:gd name="connsiteY2" fmla="*/ 435219 h 435219"/>
              <a:gd name="connsiteX3" fmla="*/ 0 w 4418001"/>
              <a:gd name="connsiteY3" fmla="*/ 435219 h 435219"/>
              <a:gd name="connsiteX4" fmla="*/ 0 w 4418001"/>
              <a:gd name="connsiteY4" fmla="*/ 0 h 435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219">
                <a:moveTo>
                  <a:pt x="0" y="0"/>
                </a:moveTo>
                <a:lnTo>
                  <a:pt x="4418001" y="0"/>
                </a:lnTo>
                <a:lnTo>
                  <a:pt x="4418001" y="435219"/>
                </a:lnTo>
                <a:lnTo>
                  <a:pt x="0" y="43521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Simple versus Multi-tiered Website Architecture</a:t>
            </a:r>
          </a:p>
        </p:txBody>
      </p:sp>
      <p:sp>
        <p:nvSpPr>
          <p:cNvPr id="43" name="Straight Connector 42">
            <a:extLst>
              <a:ext uri="{FF2B5EF4-FFF2-40B4-BE49-F238E27FC236}">
                <a16:creationId xmlns:a16="http://schemas.microsoft.com/office/drawing/2014/main" id="{A891D59D-CDB6-4921-BC0D-83F75206FEA0}"/>
              </a:ext>
            </a:extLst>
          </p:cNvPr>
          <p:cNvSpPr/>
          <p:nvPr/>
        </p:nvSpPr>
        <p:spPr>
          <a:xfrm>
            <a:off x="6790624" y="4540671"/>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4" name="Freeform: Shape 43">
            <a:extLst>
              <a:ext uri="{FF2B5EF4-FFF2-40B4-BE49-F238E27FC236}">
                <a16:creationId xmlns:a16="http://schemas.microsoft.com/office/drawing/2014/main" id="{A57137F4-8B27-4B98-A5C4-4783C9832C5F}"/>
              </a:ext>
            </a:extLst>
          </p:cNvPr>
          <p:cNvSpPr/>
          <p:nvPr/>
        </p:nvSpPr>
        <p:spPr>
          <a:xfrm>
            <a:off x="6962754" y="4566071"/>
            <a:ext cx="4846320" cy="435219"/>
          </a:xfrm>
          <a:custGeom>
            <a:avLst/>
            <a:gdLst>
              <a:gd name="connsiteX0" fmla="*/ 0 w 4418001"/>
              <a:gd name="connsiteY0" fmla="*/ 0 h 435219"/>
              <a:gd name="connsiteX1" fmla="*/ 4418001 w 4418001"/>
              <a:gd name="connsiteY1" fmla="*/ 0 h 435219"/>
              <a:gd name="connsiteX2" fmla="*/ 4418001 w 4418001"/>
              <a:gd name="connsiteY2" fmla="*/ 435219 h 435219"/>
              <a:gd name="connsiteX3" fmla="*/ 0 w 4418001"/>
              <a:gd name="connsiteY3" fmla="*/ 435219 h 435219"/>
              <a:gd name="connsiteX4" fmla="*/ 0 w 4418001"/>
              <a:gd name="connsiteY4" fmla="*/ 0 h 435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219">
                <a:moveTo>
                  <a:pt x="0" y="0"/>
                </a:moveTo>
                <a:lnTo>
                  <a:pt x="4418001" y="0"/>
                </a:lnTo>
                <a:lnTo>
                  <a:pt x="4418001" y="435219"/>
                </a:lnTo>
                <a:lnTo>
                  <a:pt x="0" y="43521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Web Server Software</a:t>
            </a:r>
          </a:p>
        </p:txBody>
      </p:sp>
      <p:sp>
        <p:nvSpPr>
          <p:cNvPr id="45" name="Straight Connector 44">
            <a:extLst>
              <a:ext uri="{FF2B5EF4-FFF2-40B4-BE49-F238E27FC236}">
                <a16:creationId xmlns:a16="http://schemas.microsoft.com/office/drawing/2014/main" id="{3AF93E42-3ADE-45FA-8DE1-7986119C1E2A}"/>
              </a:ext>
            </a:extLst>
          </p:cNvPr>
          <p:cNvSpPr/>
          <p:nvPr/>
        </p:nvSpPr>
        <p:spPr>
          <a:xfrm>
            <a:off x="2082710" y="4243573"/>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6" name="Freeform: Shape 45">
            <a:extLst>
              <a:ext uri="{FF2B5EF4-FFF2-40B4-BE49-F238E27FC236}">
                <a16:creationId xmlns:a16="http://schemas.microsoft.com/office/drawing/2014/main" id="{97AA9849-8C73-4339-A141-62C8B4334C3F}"/>
              </a:ext>
            </a:extLst>
          </p:cNvPr>
          <p:cNvSpPr/>
          <p:nvPr/>
        </p:nvSpPr>
        <p:spPr>
          <a:xfrm>
            <a:off x="2316358" y="4925432"/>
            <a:ext cx="4418001" cy="668161"/>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Choosing Hardware</a:t>
            </a:r>
          </a:p>
        </p:txBody>
      </p:sp>
      <p:sp>
        <p:nvSpPr>
          <p:cNvPr id="47" name="Freeform: Shape 46">
            <a:extLst>
              <a:ext uri="{FF2B5EF4-FFF2-40B4-BE49-F238E27FC236}">
                <a16:creationId xmlns:a16="http://schemas.microsoft.com/office/drawing/2014/main" id="{6269DDDC-4AA7-44A4-9F49-A66A370CF9AD}"/>
              </a:ext>
            </a:extLst>
          </p:cNvPr>
          <p:cNvSpPr/>
          <p:nvPr/>
        </p:nvSpPr>
        <p:spPr>
          <a:xfrm>
            <a:off x="6962754" y="4943212"/>
            <a:ext cx="4846320" cy="435219"/>
          </a:xfrm>
          <a:custGeom>
            <a:avLst/>
            <a:gdLst>
              <a:gd name="connsiteX0" fmla="*/ 0 w 4418001"/>
              <a:gd name="connsiteY0" fmla="*/ 0 h 435219"/>
              <a:gd name="connsiteX1" fmla="*/ 4418001 w 4418001"/>
              <a:gd name="connsiteY1" fmla="*/ 0 h 435219"/>
              <a:gd name="connsiteX2" fmla="*/ 4418001 w 4418001"/>
              <a:gd name="connsiteY2" fmla="*/ 435219 h 435219"/>
              <a:gd name="connsiteX3" fmla="*/ 0 w 4418001"/>
              <a:gd name="connsiteY3" fmla="*/ 435219 h 435219"/>
              <a:gd name="connsiteX4" fmla="*/ 0 w 4418001"/>
              <a:gd name="connsiteY4" fmla="*/ 0 h 435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219">
                <a:moveTo>
                  <a:pt x="0" y="0"/>
                </a:moveTo>
                <a:lnTo>
                  <a:pt x="4418001" y="0"/>
                </a:lnTo>
                <a:lnTo>
                  <a:pt x="4418001" y="435219"/>
                </a:lnTo>
                <a:lnTo>
                  <a:pt x="0" y="43521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Right-sizing your hardware platform: The demand side</a:t>
            </a:r>
          </a:p>
        </p:txBody>
      </p:sp>
      <p:sp>
        <p:nvSpPr>
          <p:cNvPr id="48" name="Straight Connector 47">
            <a:extLst>
              <a:ext uri="{FF2B5EF4-FFF2-40B4-BE49-F238E27FC236}">
                <a16:creationId xmlns:a16="http://schemas.microsoft.com/office/drawing/2014/main" id="{22328379-8A33-4A6D-BC94-DAAE5B14138C}"/>
              </a:ext>
            </a:extLst>
          </p:cNvPr>
          <p:cNvSpPr/>
          <p:nvPr/>
        </p:nvSpPr>
        <p:spPr>
          <a:xfrm>
            <a:off x="6790624" y="5251431"/>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9" name="Freeform: Shape 48">
            <a:extLst>
              <a:ext uri="{FF2B5EF4-FFF2-40B4-BE49-F238E27FC236}">
                <a16:creationId xmlns:a16="http://schemas.microsoft.com/office/drawing/2014/main" id="{A3394816-A4DE-4D09-AE92-AD9E1823D53F}"/>
              </a:ext>
            </a:extLst>
          </p:cNvPr>
          <p:cNvSpPr/>
          <p:nvPr/>
        </p:nvSpPr>
        <p:spPr>
          <a:xfrm>
            <a:off x="6962754" y="5289531"/>
            <a:ext cx="4846320" cy="435219"/>
          </a:xfrm>
          <a:custGeom>
            <a:avLst/>
            <a:gdLst>
              <a:gd name="connsiteX0" fmla="*/ 0 w 4418001"/>
              <a:gd name="connsiteY0" fmla="*/ 0 h 435219"/>
              <a:gd name="connsiteX1" fmla="*/ 4418001 w 4418001"/>
              <a:gd name="connsiteY1" fmla="*/ 0 h 435219"/>
              <a:gd name="connsiteX2" fmla="*/ 4418001 w 4418001"/>
              <a:gd name="connsiteY2" fmla="*/ 435219 h 435219"/>
              <a:gd name="connsiteX3" fmla="*/ 0 w 4418001"/>
              <a:gd name="connsiteY3" fmla="*/ 435219 h 435219"/>
              <a:gd name="connsiteX4" fmla="*/ 0 w 4418001"/>
              <a:gd name="connsiteY4" fmla="*/ 0 h 435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219">
                <a:moveTo>
                  <a:pt x="0" y="0"/>
                </a:moveTo>
                <a:lnTo>
                  <a:pt x="4418001" y="0"/>
                </a:lnTo>
                <a:lnTo>
                  <a:pt x="4418001" y="435219"/>
                </a:lnTo>
                <a:lnTo>
                  <a:pt x="0" y="43521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Right-sizing your hardware platform: The supply side</a:t>
            </a:r>
          </a:p>
        </p:txBody>
      </p:sp>
      <p:sp>
        <p:nvSpPr>
          <p:cNvPr id="50" name="Straight Connector 49">
            <a:extLst>
              <a:ext uri="{FF2B5EF4-FFF2-40B4-BE49-F238E27FC236}">
                <a16:creationId xmlns:a16="http://schemas.microsoft.com/office/drawing/2014/main" id="{A3E30FA7-41A1-44B7-BD1F-DCBE865CBB97}"/>
              </a:ext>
            </a:extLst>
          </p:cNvPr>
          <p:cNvSpPr/>
          <p:nvPr/>
        </p:nvSpPr>
        <p:spPr>
          <a:xfrm>
            <a:off x="2104563" y="4881471"/>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1" name="Freeform: Shape 50">
            <a:extLst>
              <a:ext uri="{FF2B5EF4-FFF2-40B4-BE49-F238E27FC236}">
                <a16:creationId xmlns:a16="http://schemas.microsoft.com/office/drawing/2014/main" id="{B4263295-7433-49C8-9907-0B86A5772611}"/>
              </a:ext>
            </a:extLst>
          </p:cNvPr>
          <p:cNvSpPr/>
          <p:nvPr/>
        </p:nvSpPr>
        <p:spPr>
          <a:xfrm>
            <a:off x="2316358" y="5637553"/>
            <a:ext cx="4418001" cy="898707"/>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Developing a Mobile Website and Building Mobile Applications</a:t>
            </a:r>
          </a:p>
        </p:txBody>
      </p:sp>
      <p:sp>
        <p:nvSpPr>
          <p:cNvPr id="52" name="Freeform: Shape 51">
            <a:extLst>
              <a:ext uri="{FF2B5EF4-FFF2-40B4-BE49-F238E27FC236}">
                <a16:creationId xmlns:a16="http://schemas.microsoft.com/office/drawing/2014/main" id="{469AA540-BC69-42E1-932E-3537DB63E9F1}"/>
              </a:ext>
            </a:extLst>
          </p:cNvPr>
          <p:cNvSpPr/>
          <p:nvPr/>
        </p:nvSpPr>
        <p:spPr>
          <a:xfrm>
            <a:off x="6962754" y="5666673"/>
            <a:ext cx="4846320" cy="289862"/>
          </a:xfrm>
          <a:custGeom>
            <a:avLst/>
            <a:gdLst>
              <a:gd name="connsiteX0" fmla="*/ 0 w 4418001"/>
              <a:gd name="connsiteY0" fmla="*/ 0 h 289862"/>
              <a:gd name="connsiteX1" fmla="*/ 4418001 w 4418001"/>
              <a:gd name="connsiteY1" fmla="*/ 0 h 289862"/>
              <a:gd name="connsiteX2" fmla="*/ 4418001 w 4418001"/>
              <a:gd name="connsiteY2" fmla="*/ 289862 h 289862"/>
              <a:gd name="connsiteX3" fmla="*/ 0 w 4418001"/>
              <a:gd name="connsiteY3" fmla="*/ 289862 h 289862"/>
              <a:gd name="connsiteX4" fmla="*/ 0 w 4418001"/>
              <a:gd name="connsiteY4" fmla="*/ 0 h 289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9862">
                <a:moveTo>
                  <a:pt x="0" y="0"/>
                </a:moveTo>
                <a:lnTo>
                  <a:pt x="4418001" y="0"/>
                </a:lnTo>
                <a:lnTo>
                  <a:pt x="4418001" y="289862"/>
                </a:lnTo>
                <a:lnTo>
                  <a:pt x="0" y="28986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Understanding Mobile Websites and Applications</a:t>
            </a:r>
          </a:p>
        </p:txBody>
      </p:sp>
      <p:sp>
        <p:nvSpPr>
          <p:cNvPr id="53" name="Straight Connector 52">
            <a:extLst>
              <a:ext uri="{FF2B5EF4-FFF2-40B4-BE49-F238E27FC236}">
                <a16:creationId xmlns:a16="http://schemas.microsoft.com/office/drawing/2014/main" id="{4FB66056-67D3-4973-ACBE-872EB9B13188}"/>
              </a:ext>
            </a:extLst>
          </p:cNvPr>
          <p:cNvSpPr/>
          <p:nvPr/>
        </p:nvSpPr>
        <p:spPr>
          <a:xfrm>
            <a:off x="6790624" y="5956536"/>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4" name="Freeform: Shape 53">
            <a:extLst>
              <a:ext uri="{FF2B5EF4-FFF2-40B4-BE49-F238E27FC236}">
                <a16:creationId xmlns:a16="http://schemas.microsoft.com/office/drawing/2014/main" id="{5AB4E596-4152-47CE-B039-B0DE4567C171}"/>
              </a:ext>
            </a:extLst>
          </p:cNvPr>
          <p:cNvSpPr/>
          <p:nvPr/>
        </p:nvSpPr>
        <p:spPr>
          <a:xfrm>
            <a:off x="6962754" y="5956536"/>
            <a:ext cx="4846320" cy="289862"/>
          </a:xfrm>
          <a:custGeom>
            <a:avLst/>
            <a:gdLst>
              <a:gd name="connsiteX0" fmla="*/ 0 w 4418001"/>
              <a:gd name="connsiteY0" fmla="*/ 0 h 289862"/>
              <a:gd name="connsiteX1" fmla="*/ 4418001 w 4418001"/>
              <a:gd name="connsiteY1" fmla="*/ 0 h 289862"/>
              <a:gd name="connsiteX2" fmla="*/ 4418001 w 4418001"/>
              <a:gd name="connsiteY2" fmla="*/ 289862 h 289862"/>
              <a:gd name="connsiteX3" fmla="*/ 0 w 4418001"/>
              <a:gd name="connsiteY3" fmla="*/ 289862 h 289862"/>
              <a:gd name="connsiteX4" fmla="*/ 0 w 4418001"/>
              <a:gd name="connsiteY4" fmla="*/ 0 h 289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9862">
                <a:moveTo>
                  <a:pt x="0" y="0"/>
                </a:moveTo>
                <a:lnTo>
                  <a:pt x="4418001" y="0"/>
                </a:lnTo>
                <a:lnTo>
                  <a:pt x="4418001" y="289862"/>
                </a:lnTo>
                <a:lnTo>
                  <a:pt x="0" y="28986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Mobile Presence: Design Considerations</a:t>
            </a:r>
            <a:endParaRPr kumimoji="0" lang="ar-SY"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55" name="Straight Connector 54">
            <a:extLst>
              <a:ext uri="{FF2B5EF4-FFF2-40B4-BE49-F238E27FC236}">
                <a16:creationId xmlns:a16="http://schemas.microsoft.com/office/drawing/2014/main" id="{2DC05EDD-444C-443C-8CDE-E4D60AA1845B}"/>
              </a:ext>
            </a:extLst>
          </p:cNvPr>
          <p:cNvSpPr/>
          <p:nvPr/>
        </p:nvSpPr>
        <p:spPr>
          <a:xfrm>
            <a:off x="6790624" y="6246398"/>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6" name="Freeform: Shape 55">
            <a:extLst>
              <a:ext uri="{FF2B5EF4-FFF2-40B4-BE49-F238E27FC236}">
                <a16:creationId xmlns:a16="http://schemas.microsoft.com/office/drawing/2014/main" id="{354E1BA4-1D71-4B3A-B6F9-285B4233DA6D}"/>
              </a:ext>
            </a:extLst>
          </p:cNvPr>
          <p:cNvSpPr/>
          <p:nvPr/>
        </p:nvSpPr>
        <p:spPr>
          <a:xfrm>
            <a:off x="6962754" y="6246398"/>
            <a:ext cx="4846320" cy="289862"/>
          </a:xfrm>
          <a:custGeom>
            <a:avLst/>
            <a:gdLst>
              <a:gd name="connsiteX0" fmla="*/ 0 w 4418001"/>
              <a:gd name="connsiteY0" fmla="*/ 0 h 289862"/>
              <a:gd name="connsiteX1" fmla="*/ 4418001 w 4418001"/>
              <a:gd name="connsiteY1" fmla="*/ 0 h 289862"/>
              <a:gd name="connsiteX2" fmla="*/ 4418001 w 4418001"/>
              <a:gd name="connsiteY2" fmla="*/ 289862 h 289862"/>
              <a:gd name="connsiteX3" fmla="*/ 0 w 4418001"/>
              <a:gd name="connsiteY3" fmla="*/ 289862 h 289862"/>
              <a:gd name="connsiteX4" fmla="*/ 0 w 4418001"/>
              <a:gd name="connsiteY4" fmla="*/ 0 h 289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9862">
                <a:moveTo>
                  <a:pt x="0" y="0"/>
                </a:moveTo>
                <a:lnTo>
                  <a:pt x="4418001" y="0"/>
                </a:lnTo>
                <a:lnTo>
                  <a:pt x="4418001" y="289862"/>
                </a:lnTo>
                <a:lnTo>
                  <a:pt x="0" y="28986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Mobile Presence: Performance and Cost Considerations</a:t>
            </a:r>
          </a:p>
        </p:txBody>
      </p:sp>
      <p:sp>
        <p:nvSpPr>
          <p:cNvPr id="57" name="Straight Connector 56">
            <a:extLst>
              <a:ext uri="{FF2B5EF4-FFF2-40B4-BE49-F238E27FC236}">
                <a16:creationId xmlns:a16="http://schemas.microsoft.com/office/drawing/2014/main" id="{5F7CDA9E-58C5-4631-BF60-2616258DA26D}"/>
              </a:ext>
            </a:extLst>
          </p:cNvPr>
          <p:cNvSpPr/>
          <p:nvPr/>
        </p:nvSpPr>
        <p:spPr>
          <a:xfrm>
            <a:off x="2104563" y="5630331"/>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225759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41"/>
                                        </p:tgtEl>
                                        <p:attrNameLst>
                                          <p:attrName>fillcolor</p:attrName>
                                        </p:attrNameLst>
                                      </p:cBhvr>
                                      <p:to>
                                        <a:srgbClr val="FFFF00"/>
                                      </p:to>
                                    </p:animClr>
                                    <p:set>
                                      <p:cBhvr>
                                        <p:cTn id="7" dur="2000" fill="hold"/>
                                        <p:tgtEl>
                                          <p:spTgt spid="41"/>
                                        </p:tgtEl>
                                        <p:attrNameLst>
                                          <p:attrName>fill.type</p:attrName>
                                        </p:attrNameLst>
                                      </p:cBhvr>
                                      <p:to>
                                        <p:strVal val="solid"/>
                                      </p:to>
                                    </p:set>
                                    <p:set>
                                      <p:cBhvr>
                                        <p:cTn id="8" dur="2000" fill="hold"/>
                                        <p:tgtEl>
                                          <p:spTgt spid="4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BD691-633F-4AB4-9E84-93DCF04AB376}"/>
              </a:ext>
            </a:extLst>
          </p:cNvPr>
          <p:cNvSpPr>
            <a:spLocks noGrp="1"/>
          </p:cNvSpPr>
          <p:nvPr>
            <p:ph type="title"/>
          </p:nvPr>
        </p:nvSpPr>
        <p:spPr>
          <a:xfrm>
            <a:off x="470647" y="168812"/>
            <a:ext cx="9224681" cy="956311"/>
          </a:xfrm>
        </p:spPr>
        <p:txBody>
          <a:bodyPr>
            <a:normAutofit/>
          </a:bodyPr>
          <a:lstStyle/>
          <a:p>
            <a:r>
              <a:rPr lang="en-US" dirty="0"/>
              <a:t>Choosing Software</a:t>
            </a:r>
            <a:endParaRPr lang="ar-SY" dirty="0"/>
          </a:p>
        </p:txBody>
      </p:sp>
      <p:sp>
        <p:nvSpPr>
          <p:cNvPr id="3" name="Content Placeholder 2">
            <a:extLst>
              <a:ext uri="{FF2B5EF4-FFF2-40B4-BE49-F238E27FC236}">
                <a16:creationId xmlns:a16="http://schemas.microsoft.com/office/drawing/2014/main" id="{2F397F5D-3090-4158-A610-8C2FBC4B350C}"/>
              </a:ext>
            </a:extLst>
          </p:cNvPr>
          <p:cNvSpPr>
            <a:spLocks noGrp="1"/>
          </p:cNvSpPr>
          <p:nvPr>
            <p:ph idx="1"/>
          </p:nvPr>
        </p:nvSpPr>
        <p:spPr/>
        <p:txBody>
          <a:bodyPr>
            <a:normAutofit fontScale="92500" lnSpcReduction="10000"/>
          </a:bodyPr>
          <a:lstStyle/>
          <a:p>
            <a:pPr marL="0" indent="0">
              <a:lnSpc>
                <a:spcPct val="140000"/>
              </a:lnSpc>
              <a:buNone/>
            </a:pPr>
            <a:r>
              <a:rPr lang="en-US" sz="2600" b="1" dirty="0">
                <a:solidFill>
                  <a:srgbClr val="FF0000"/>
                </a:solidFill>
              </a:rPr>
              <a:t>Simple versus Multi-tiered Website Architecture</a:t>
            </a:r>
          </a:p>
          <a:p>
            <a:r>
              <a:rPr lang="en-US" dirty="0"/>
              <a:t>Traditional websites used </a:t>
            </a:r>
            <a:r>
              <a:rPr lang="en-US" b="1" dirty="0">
                <a:solidFill>
                  <a:schemeClr val="accent1"/>
                </a:solidFill>
              </a:rPr>
              <a:t>single-tier</a:t>
            </a:r>
            <a:r>
              <a:rPr lang="en-US" dirty="0"/>
              <a:t> architecture, which consisted of a server computer running basic web server software to deliver HTML pages to users.</a:t>
            </a:r>
          </a:p>
          <a:p>
            <a:r>
              <a:rPr lang="en-US" dirty="0"/>
              <a:t>This changed with the development of e-commerce, as more interactive functionality was required, such as processing customer orders and integrating with corporate databases.</a:t>
            </a:r>
          </a:p>
          <a:p>
            <a:r>
              <a:rPr lang="en-US" b="1" dirty="0">
                <a:solidFill>
                  <a:schemeClr val="accent1"/>
                </a:solidFill>
              </a:rPr>
              <a:t>Multi-tiered</a:t>
            </a:r>
            <a:r>
              <a:rPr lang="en-US" dirty="0"/>
              <a:t> system architecture was developed, which includes specialized web application servers for the variety of transaction processing required in e-commerce.</a:t>
            </a:r>
            <a:endParaRPr lang="ar-SY" dirty="0"/>
          </a:p>
        </p:txBody>
      </p:sp>
    </p:spTree>
    <p:extLst>
      <p:ext uri="{BB962C8B-B14F-4D97-AF65-F5344CB8AC3E}">
        <p14:creationId xmlns:p14="http://schemas.microsoft.com/office/powerpoint/2010/main" val="40113700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BD691-633F-4AB4-9E84-93DCF04AB376}"/>
              </a:ext>
            </a:extLst>
          </p:cNvPr>
          <p:cNvSpPr>
            <a:spLocks noGrp="1"/>
          </p:cNvSpPr>
          <p:nvPr>
            <p:ph type="title"/>
          </p:nvPr>
        </p:nvSpPr>
        <p:spPr>
          <a:xfrm>
            <a:off x="470647" y="168812"/>
            <a:ext cx="9224681" cy="956311"/>
          </a:xfrm>
        </p:spPr>
        <p:txBody>
          <a:bodyPr>
            <a:normAutofit/>
          </a:bodyPr>
          <a:lstStyle/>
          <a:p>
            <a:r>
              <a:rPr lang="en-US" dirty="0"/>
              <a:t>Choosing Software</a:t>
            </a:r>
            <a:endParaRPr lang="ar-SY" dirty="0"/>
          </a:p>
        </p:txBody>
      </p:sp>
      <p:sp>
        <p:nvSpPr>
          <p:cNvPr id="3" name="Content Placeholder 2">
            <a:extLst>
              <a:ext uri="{FF2B5EF4-FFF2-40B4-BE49-F238E27FC236}">
                <a16:creationId xmlns:a16="http://schemas.microsoft.com/office/drawing/2014/main" id="{2F397F5D-3090-4158-A610-8C2FBC4B350C}"/>
              </a:ext>
            </a:extLst>
          </p:cNvPr>
          <p:cNvSpPr>
            <a:spLocks noGrp="1"/>
          </p:cNvSpPr>
          <p:nvPr>
            <p:ph idx="1"/>
          </p:nvPr>
        </p:nvSpPr>
        <p:spPr/>
        <p:txBody>
          <a:bodyPr>
            <a:normAutofit fontScale="77500" lnSpcReduction="20000"/>
          </a:bodyPr>
          <a:lstStyle/>
          <a:p>
            <a:pPr marL="0" indent="0">
              <a:buNone/>
            </a:pPr>
            <a:r>
              <a:rPr lang="en-US" sz="3100" b="1" dirty="0">
                <a:solidFill>
                  <a:srgbClr val="FF0000"/>
                </a:solidFill>
              </a:rPr>
              <a:t>Simple versus Multi-tiered Website Architecture</a:t>
            </a:r>
          </a:p>
          <a:p>
            <a:r>
              <a:rPr lang="en-US" b="1" dirty="0">
                <a:solidFill>
                  <a:schemeClr val="accent1"/>
                </a:solidFill>
              </a:rPr>
              <a:t>Two-tier</a:t>
            </a:r>
            <a:r>
              <a:rPr lang="en-US" dirty="0"/>
              <a:t> architecture includes a web server for web page requests and a database server for backend data storage.</a:t>
            </a:r>
          </a:p>
          <a:p>
            <a:r>
              <a:rPr lang="en-US" b="1" dirty="0">
                <a:solidFill>
                  <a:schemeClr val="accent1"/>
                </a:solidFill>
              </a:rPr>
              <a:t>Multi-tier</a:t>
            </a:r>
            <a:r>
              <a:rPr lang="en-US" dirty="0"/>
              <a:t> architecture links the web server to a middle-tier layer of application servers and a backend layer of existing corporate systems containing product, customer, and pricing information.</a:t>
            </a:r>
          </a:p>
          <a:p>
            <a:r>
              <a:rPr lang="en-US" dirty="0"/>
              <a:t>A multi-tiered site often uses several physical computers, each running some of the software applications and sharing the workload across many physical computers.</a:t>
            </a:r>
          </a:p>
          <a:p>
            <a:r>
              <a:rPr lang="en-US" dirty="0"/>
              <a:t>Web application servers and their various types are central to multi-tiered website architecture.</a:t>
            </a:r>
            <a:endParaRPr lang="ar-SY" dirty="0"/>
          </a:p>
        </p:txBody>
      </p:sp>
    </p:spTree>
    <p:extLst>
      <p:ext uri="{BB962C8B-B14F-4D97-AF65-F5344CB8AC3E}">
        <p14:creationId xmlns:p14="http://schemas.microsoft.com/office/powerpoint/2010/main" val="18237825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2A578-78B1-4EC7-9F07-4823DECEBF04}"/>
              </a:ext>
            </a:extLst>
          </p:cNvPr>
          <p:cNvSpPr>
            <a:spLocks noGrp="1"/>
          </p:cNvSpPr>
          <p:nvPr>
            <p:ph type="title"/>
          </p:nvPr>
        </p:nvSpPr>
        <p:spPr/>
        <p:txBody>
          <a:bodyPr/>
          <a:lstStyle/>
          <a:p>
            <a:r>
              <a:rPr lang="en-US" dirty="0"/>
              <a:t>Choosing Software</a:t>
            </a:r>
            <a:endParaRPr lang="ar-SY" dirty="0"/>
          </a:p>
        </p:txBody>
      </p:sp>
      <p:sp>
        <p:nvSpPr>
          <p:cNvPr id="3" name="Content Placeholder 2">
            <a:extLst>
              <a:ext uri="{FF2B5EF4-FFF2-40B4-BE49-F238E27FC236}">
                <a16:creationId xmlns:a16="http://schemas.microsoft.com/office/drawing/2014/main" id="{631BC898-0FC7-4434-824D-1245204C7FF3}"/>
              </a:ext>
            </a:extLst>
          </p:cNvPr>
          <p:cNvSpPr>
            <a:spLocks noGrp="1"/>
          </p:cNvSpPr>
          <p:nvPr>
            <p:ph idx="1"/>
          </p:nvPr>
        </p:nvSpPr>
        <p:spPr/>
        <p:txBody>
          <a:bodyPr/>
          <a:lstStyle/>
          <a:p>
            <a:endParaRPr lang="ar-SY"/>
          </a:p>
        </p:txBody>
      </p:sp>
      <p:pic>
        <p:nvPicPr>
          <p:cNvPr id="4" name="Picture 3">
            <a:extLst>
              <a:ext uri="{FF2B5EF4-FFF2-40B4-BE49-F238E27FC236}">
                <a16:creationId xmlns:a16="http://schemas.microsoft.com/office/drawing/2014/main" id="{A4F34D67-DEEA-4304-A079-06C58E889B2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83555" y="1422212"/>
            <a:ext cx="5252745" cy="2468234"/>
          </a:xfrm>
          <a:prstGeom prst="rect">
            <a:avLst/>
          </a:prstGeom>
        </p:spPr>
      </p:pic>
      <p:pic>
        <p:nvPicPr>
          <p:cNvPr id="5" name="Picture 4">
            <a:extLst>
              <a:ext uri="{FF2B5EF4-FFF2-40B4-BE49-F238E27FC236}">
                <a16:creationId xmlns:a16="http://schemas.microsoft.com/office/drawing/2014/main" id="{AF34BA4B-A516-4D2C-8FA3-CDADFAFA721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721113" y="1422212"/>
            <a:ext cx="6282199" cy="4772840"/>
          </a:xfrm>
          <a:prstGeom prst="rect">
            <a:avLst/>
          </a:prstGeom>
        </p:spPr>
      </p:pic>
    </p:spTree>
    <p:extLst>
      <p:ext uri="{BB962C8B-B14F-4D97-AF65-F5344CB8AC3E}">
        <p14:creationId xmlns:p14="http://schemas.microsoft.com/office/powerpoint/2010/main" val="3973318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D2C65-FB3F-4DFA-BE05-498815A6ADA7}"/>
              </a:ext>
            </a:extLst>
          </p:cNvPr>
          <p:cNvSpPr>
            <a:spLocks noGrp="1"/>
          </p:cNvSpPr>
          <p:nvPr>
            <p:ph type="title"/>
          </p:nvPr>
        </p:nvSpPr>
        <p:spPr/>
        <p:txBody>
          <a:bodyPr/>
          <a:lstStyle/>
          <a:p>
            <a:r>
              <a:rPr lang="en-US" dirty="0"/>
              <a:t>Choosing Software</a:t>
            </a:r>
            <a:endParaRPr lang="ar-SY" dirty="0"/>
          </a:p>
        </p:txBody>
      </p:sp>
      <p:sp>
        <p:nvSpPr>
          <p:cNvPr id="3" name="Content Placeholder 2">
            <a:extLst>
              <a:ext uri="{FF2B5EF4-FFF2-40B4-BE49-F238E27FC236}">
                <a16:creationId xmlns:a16="http://schemas.microsoft.com/office/drawing/2014/main" id="{4944D9C7-D3CE-4914-8892-C000CD93DA3D}"/>
              </a:ext>
            </a:extLst>
          </p:cNvPr>
          <p:cNvSpPr>
            <a:spLocks noGrp="1"/>
          </p:cNvSpPr>
          <p:nvPr>
            <p:ph idx="1"/>
          </p:nvPr>
        </p:nvSpPr>
        <p:spPr>
          <a:xfrm>
            <a:off x="188686" y="1422213"/>
            <a:ext cx="9061332" cy="4934138"/>
          </a:xfrm>
        </p:spPr>
        <p:txBody>
          <a:bodyPr>
            <a:normAutofit fontScale="62500" lnSpcReduction="20000"/>
          </a:bodyPr>
          <a:lstStyle/>
          <a:p>
            <a:pPr marL="0" indent="0">
              <a:buNone/>
            </a:pPr>
            <a:r>
              <a:rPr lang="en-US" sz="3400" b="1" dirty="0">
                <a:solidFill>
                  <a:srgbClr val="FF0000"/>
                </a:solidFill>
              </a:rPr>
              <a:t>Web Server Software</a:t>
            </a:r>
          </a:p>
          <a:p>
            <a:r>
              <a:rPr lang="en-US" dirty="0"/>
              <a:t>E-commerce sites require web server software to provide services like security, file transfer, and data capture. </a:t>
            </a:r>
          </a:p>
          <a:p>
            <a:r>
              <a:rPr lang="en-US" dirty="0"/>
              <a:t>Apache is a leading web server software, compatible with Linux and Unix operating systems, renowned for its stability and large support from the programming community. </a:t>
            </a:r>
          </a:p>
          <a:p>
            <a:r>
              <a:rPr lang="en-US" dirty="0"/>
              <a:t>Microsoft Internet Information Services (IIS) is another popular choice, based on Windows and compatible with many Microsoft utility programs. </a:t>
            </a:r>
          </a:p>
          <a:p>
            <a:r>
              <a:rPr lang="en-US" dirty="0"/>
              <a:t>The choice of web server doesn't impact user experience, as web pages will look the same regardless. While Microsoft's development tools are integrated and user-friendly, Linux offers exceptional reliability and is widely supported by the global programming community.</a:t>
            </a:r>
            <a:endParaRPr lang="ar-SY" dirty="0">
              <a:solidFill>
                <a:srgbClr val="FF0000"/>
              </a:solidFill>
            </a:endParaRPr>
          </a:p>
        </p:txBody>
      </p:sp>
      <p:pic>
        <p:nvPicPr>
          <p:cNvPr id="5122" name="Picture 2">
            <a:extLst>
              <a:ext uri="{FF2B5EF4-FFF2-40B4-BE49-F238E27FC236}">
                <a16:creationId xmlns:a16="http://schemas.microsoft.com/office/drawing/2014/main" id="{0668210B-DAEA-4433-B446-0AA40273A81A}"/>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136289" y="1838325"/>
            <a:ext cx="2867025" cy="159067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What is Microsoft IIS Web Server? [Explained in Simple Terms]">
            <a:extLst>
              <a:ext uri="{FF2B5EF4-FFF2-40B4-BE49-F238E27FC236}">
                <a16:creationId xmlns:a16="http://schemas.microsoft.com/office/drawing/2014/main" id="{B93A6196-5600-4C54-A605-A715FAF20508}"/>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9250018" y="3429000"/>
            <a:ext cx="2620331" cy="14175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56754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B91A7-6E09-41D9-9DEA-245DE05CFAD1}"/>
              </a:ext>
            </a:extLst>
          </p:cNvPr>
          <p:cNvSpPr>
            <a:spLocks noGrp="1"/>
          </p:cNvSpPr>
          <p:nvPr>
            <p:ph type="title"/>
          </p:nvPr>
        </p:nvSpPr>
        <p:spPr/>
        <p:txBody>
          <a:bodyPr/>
          <a:lstStyle/>
          <a:p>
            <a:endParaRPr lang="ar-SY"/>
          </a:p>
        </p:txBody>
      </p:sp>
      <p:pic>
        <p:nvPicPr>
          <p:cNvPr id="4" name="What is Apache in simple words_(720P_HD)">
            <a:hlinkClick r:id="" action="ppaction://media"/>
            <a:extLst>
              <a:ext uri="{FF2B5EF4-FFF2-40B4-BE49-F238E27FC236}">
                <a16:creationId xmlns:a16="http://schemas.microsoft.com/office/drawing/2014/main" id="{CF88E487-539F-4E80-8C0A-CA304EDF5FD5}"/>
              </a:ext>
            </a:extLst>
          </p:cNvPr>
          <p:cNvPicPr>
            <a:picLocks noGrp="1" noChangeAspect="1"/>
          </p:cNvPicPr>
          <p:nvPr>
            <p:ph idx="1"/>
            <a:videoFile r:link="rId2"/>
            <p:extLst>
              <p:ext uri="{DAA4B4D4-6D71-4841-9C94-3DE7FCFB9230}">
                <p14:media xmlns:p14="http://schemas.microsoft.com/office/powerpoint/2010/main" r:embed="rId1"/>
              </p:ext>
            </p:extLst>
          </p:nvPr>
        </p:nvPicPr>
        <p:blipFill rotWithShape="1">
          <a:blip r:embed="rId5"/>
          <a:srcRect b="7207"/>
          <a:stretch>
            <a:fillRect/>
          </a:stretch>
        </p:blipFill>
        <p:spPr>
          <a:xfrm>
            <a:off x="0" y="-1"/>
            <a:ext cx="12238029" cy="6858001"/>
          </a:xfrm>
        </p:spPr>
      </p:pic>
    </p:spTree>
    <p:extLst>
      <p:ext uri="{BB962C8B-B14F-4D97-AF65-F5344CB8AC3E}">
        <p14:creationId xmlns:p14="http://schemas.microsoft.com/office/powerpoint/2010/main" val="3835255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445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15AB5D2A-75B8-4DE1-875C-E4D0A559F892}"/>
              </a:ext>
            </a:extLst>
          </p:cNvPr>
          <p:cNvSpPr/>
          <p:nvPr/>
        </p:nvSpPr>
        <p:spPr>
          <a:xfrm>
            <a:off x="355599" y="268049"/>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CED1E355-5F0C-4EC7-86F4-A4F3783FF2D2}"/>
              </a:ext>
            </a:extLst>
          </p:cNvPr>
          <p:cNvSpPr/>
          <p:nvPr/>
        </p:nvSpPr>
        <p:spPr>
          <a:xfrm>
            <a:off x="-6840" y="1"/>
            <a:ext cx="2295065" cy="6831150"/>
          </a:xfrm>
          <a:custGeom>
            <a:avLst/>
            <a:gdLst>
              <a:gd name="connsiteX0" fmla="*/ 0 w 2295065"/>
              <a:gd name="connsiteY0" fmla="*/ 0 h 4618285"/>
              <a:gd name="connsiteX1" fmla="*/ 2295065 w 2295065"/>
              <a:gd name="connsiteY1" fmla="*/ 0 h 4618285"/>
              <a:gd name="connsiteX2" fmla="*/ 2295065 w 2295065"/>
              <a:gd name="connsiteY2" fmla="*/ 4618285 h 4618285"/>
              <a:gd name="connsiteX3" fmla="*/ 0 w 2295065"/>
              <a:gd name="connsiteY3" fmla="*/ 4618285 h 4618285"/>
              <a:gd name="connsiteX4" fmla="*/ 0 w 2295065"/>
              <a:gd name="connsiteY4" fmla="*/ 0 h 4618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18285">
                <a:moveTo>
                  <a:pt x="0" y="0"/>
                </a:moveTo>
                <a:lnTo>
                  <a:pt x="2295065" y="0"/>
                </a:lnTo>
                <a:lnTo>
                  <a:pt x="2295065" y="4618285"/>
                </a:lnTo>
                <a:lnTo>
                  <a:pt x="0" y="461828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4:</a:t>
            </a: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Building an E-commerce Presence: </a:t>
            </a:r>
            <a:endParaRPr kumimoji="0" lang="ar-SY"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Websites,  Mobile Sites, and Apps</a:t>
            </a:r>
            <a:endParaRPr kumimoji="0" lang="ar-SY"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6" name="Freeform: Shape 5">
            <a:extLst>
              <a:ext uri="{FF2B5EF4-FFF2-40B4-BE49-F238E27FC236}">
                <a16:creationId xmlns:a16="http://schemas.microsoft.com/office/drawing/2014/main" id="{C4C398B5-602C-46B9-A148-FF6E6C7E0054}"/>
              </a:ext>
            </a:extLst>
          </p:cNvPr>
          <p:cNvSpPr/>
          <p:nvPr/>
        </p:nvSpPr>
        <p:spPr>
          <a:xfrm>
            <a:off x="2316358" y="311570"/>
            <a:ext cx="4418001" cy="2104097"/>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ctr"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Imagine Your E-commerce Presence</a:t>
            </a:r>
          </a:p>
        </p:txBody>
      </p:sp>
      <p:sp>
        <p:nvSpPr>
          <p:cNvPr id="8" name="Freeform: Shape 7">
            <a:extLst>
              <a:ext uri="{FF2B5EF4-FFF2-40B4-BE49-F238E27FC236}">
                <a16:creationId xmlns:a16="http://schemas.microsoft.com/office/drawing/2014/main" id="{A74EBE94-582B-49F7-8C96-071C09DC26EF}"/>
              </a:ext>
            </a:extLst>
          </p:cNvPr>
          <p:cNvSpPr/>
          <p:nvPr/>
        </p:nvSpPr>
        <p:spPr>
          <a:xfrm>
            <a:off x="6962754" y="311571"/>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What’s The Idea? (The Visioning Process)</a:t>
            </a:r>
          </a:p>
        </p:txBody>
      </p:sp>
      <p:sp>
        <p:nvSpPr>
          <p:cNvPr id="9" name="Straight Connector 8">
            <a:extLst>
              <a:ext uri="{FF2B5EF4-FFF2-40B4-BE49-F238E27FC236}">
                <a16:creationId xmlns:a16="http://schemas.microsoft.com/office/drawing/2014/main" id="{B69260D6-67D6-4FE1-9422-077202ABB847}"/>
              </a:ext>
            </a:extLst>
          </p:cNvPr>
          <p:cNvSpPr/>
          <p:nvPr/>
        </p:nvSpPr>
        <p:spPr>
          <a:xfrm>
            <a:off x="6790624" y="537802"/>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C2DAE74E-BA7A-418E-A50D-5BD8DD226106}"/>
              </a:ext>
            </a:extLst>
          </p:cNvPr>
          <p:cNvSpPr/>
          <p:nvPr/>
        </p:nvSpPr>
        <p:spPr>
          <a:xfrm>
            <a:off x="6962754" y="537802"/>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Where’s the Money: Business and Revenue Model</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1" name="Straight Connector 10">
            <a:extLst>
              <a:ext uri="{FF2B5EF4-FFF2-40B4-BE49-F238E27FC236}">
                <a16:creationId xmlns:a16="http://schemas.microsoft.com/office/drawing/2014/main" id="{160024B8-5B77-4C2B-9F2D-FDEA03468D3C}"/>
              </a:ext>
            </a:extLst>
          </p:cNvPr>
          <p:cNvSpPr/>
          <p:nvPr/>
        </p:nvSpPr>
        <p:spPr>
          <a:xfrm>
            <a:off x="6790624" y="786894"/>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6DC6571B-1651-41F2-90FE-0100E31EE650}"/>
              </a:ext>
            </a:extLst>
          </p:cNvPr>
          <p:cNvSpPr/>
          <p:nvPr/>
        </p:nvSpPr>
        <p:spPr>
          <a:xfrm>
            <a:off x="6962754" y="786894"/>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Who And Where Is The Target Audience?</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3" name="Straight Connector 12">
            <a:extLst>
              <a:ext uri="{FF2B5EF4-FFF2-40B4-BE49-F238E27FC236}">
                <a16:creationId xmlns:a16="http://schemas.microsoft.com/office/drawing/2014/main" id="{4A458A18-6EB9-4B82-AB42-162C42F2A159}"/>
              </a:ext>
            </a:extLst>
          </p:cNvPr>
          <p:cNvSpPr/>
          <p:nvPr/>
        </p:nvSpPr>
        <p:spPr>
          <a:xfrm>
            <a:off x="6790624" y="1013126"/>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4" name="Freeform: Shape 13">
            <a:extLst>
              <a:ext uri="{FF2B5EF4-FFF2-40B4-BE49-F238E27FC236}">
                <a16:creationId xmlns:a16="http://schemas.microsoft.com/office/drawing/2014/main" id="{9EF4F3AD-688D-48E5-85BE-6E0C43DBE7B1}"/>
              </a:ext>
            </a:extLst>
          </p:cNvPr>
          <p:cNvSpPr/>
          <p:nvPr/>
        </p:nvSpPr>
        <p:spPr>
          <a:xfrm>
            <a:off x="6962754" y="1013126"/>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What are the characteristics of the marketplace?</a:t>
            </a:r>
          </a:p>
        </p:txBody>
      </p:sp>
      <p:sp>
        <p:nvSpPr>
          <p:cNvPr id="15" name="Straight Connector 14">
            <a:extLst>
              <a:ext uri="{FF2B5EF4-FFF2-40B4-BE49-F238E27FC236}">
                <a16:creationId xmlns:a16="http://schemas.microsoft.com/office/drawing/2014/main" id="{13C0A64C-9021-428C-A00D-801CFB37CCDD}"/>
              </a:ext>
            </a:extLst>
          </p:cNvPr>
          <p:cNvSpPr/>
          <p:nvPr/>
        </p:nvSpPr>
        <p:spPr>
          <a:xfrm>
            <a:off x="6790624" y="1262218"/>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A96BE39A-3CD5-464A-8B84-BEB8A2E75948}"/>
              </a:ext>
            </a:extLst>
          </p:cNvPr>
          <p:cNvSpPr/>
          <p:nvPr/>
        </p:nvSpPr>
        <p:spPr>
          <a:xfrm>
            <a:off x="6962754" y="1262218"/>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Where’s The Content Coming From?</a:t>
            </a:r>
          </a:p>
        </p:txBody>
      </p:sp>
      <p:sp>
        <p:nvSpPr>
          <p:cNvPr id="17" name="Straight Connector 16">
            <a:extLst>
              <a:ext uri="{FF2B5EF4-FFF2-40B4-BE49-F238E27FC236}">
                <a16:creationId xmlns:a16="http://schemas.microsoft.com/office/drawing/2014/main" id="{D285D2DA-FBEC-4A71-A579-60B60A8A6286}"/>
              </a:ext>
            </a:extLst>
          </p:cNvPr>
          <p:cNvSpPr/>
          <p:nvPr/>
        </p:nvSpPr>
        <p:spPr>
          <a:xfrm>
            <a:off x="6790624" y="1503690"/>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38490AA8-D091-408A-AB9A-E0328F846828}"/>
              </a:ext>
            </a:extLst>
          </p:cNvPr>
          <p:cNvSpPr/>
          <p:nvPr/>
        </p:nvSpPr>
        <p:spPr>
          <a:xfrm>
            <a:off x="6962754" y="1503690"/>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Know Yourself: Conduct a SWOT Analysis</a:t>
            </a:r>
          </a:p>
        </p:txBody>
      </p:sp>
      <p:sp>
        <p:nvSpPr>
          <p:cNvPr id="19" name="Straight Connector 18">
            <a:extLst>
              <a:ext uri="{FF2B5EF4-FFF2-40B4-BE49-F238E27FC236}">
                <a16:creationId xmlns:a16="http://schemas.microsoft.com/office/drawing/2014/main" id="{6B6AEE93-04D0-4E0E-81DC-CC8735609A91}"/>
              </a:ext>
            </a:extLst>
          </p:cNvPr>
          <p:cNvSpPr/>
          <p:nvPr/>
        </p:nvSpPr>
        <p:spPr>
          <a:xfrm>
            <a:off x="6790624" y="1737541"/>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0" name="Freeform: Shape 19">
            <a:extLst>
              <a:ext uri="{FF2B5EF4-FFF2-40B4-BE49-F238E27FC236}">
                <a16:creationId xmlns:a16="http://schemas.microsoft.com/office/drawing/2014/main" id="{D51DF3A8-93F9-4257-B980-00A24D11C90F}"/>
              </a:ext>
            </a:extLst>
          </p:cNvPr>
          <p:cNvSpPr/>
          <p:nvPr/>
        </p:nvSpPr>
        <p:spPr>
          <a:xfrm>
            <a:off x="6962754" y="1737541"/>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Develop an E-commerce Presence Map</a:t>
            </a:r>
          </a:p>
        </p:txBody>
      </p:sp>
      <p:sp>
        <p:nvSpPr>
          <p:cNvPr id="21" name="Straight Connector 20">
            <a:extLst>
              <a:ext uri="{FF2B5EF4-FFF2-40B4-BE49-F238E27FC236}">
                <a16:creationId xmlns:a16="http://schemas.microsoft.com/office/drawing/2014/main" id="{B9040ABB-7744-4737-A73C-87CDC0278A6A}"/>
              </a:ext>
            </a:extLst>
          </p:cNvPr>
          <p:cNvSpPr/>
          <p:nvPr/>
        </p:nvSpPr>
        <p:spPr>
          <a:xfrm>
            <a:off x="6790624" y="1963773"/>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2" name="Freeform: Shape 21">
            <a:extLst>
              <a:ext uri="{FF2B5EF4-FFF2-40B4-BE49-F238E27FC236}">
                <a16:creationId xmlns:a16="http://schemas.microsoft.com/office/drawing/2014/main" id="{F9089B36-47F6-41E2-8C5C-1CB1315974ED}"/>
              </a:ext>
            </a:extLst>
          </p:cNvPr>
          <p:cNvSpPr/>
          <p:nvPr/>
        </p:nvSpPr>
        <p:spPr>
          <a:xfrm>
            <a:off x="6962754" y="1963773"/>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Develop a Timeline: Milestones</a:t>
            </a:r>
          </a:p>
        </p:txBody>
      </p:sp>
      <p:sp>
        <p:nvSpPr>
          <p:cNvPr id="23" name="Straight Connector 22">
            <a:extLst>
              <a:ext uri="{FF2B5EF4-FFF2-40B4-BE49-F238E27FC236}">
                <a16:creationId xmlns:a16="http://schemas.microsoft.com/office/drawing/2014/main" id="{48A30C3C-FBDC-48ED-A9B1-207FAAD9683B}"/>
              </a:ext>
            </a:extLst>
          </p:cNvPr>
          <p:cNvSpPr/>
          <p:nvPr/>
        </p:nvSpPr>
        <p:spPr>
          <a:xfrm>
            <a:off x="6790624" y="2197625"/>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4" name="Freeform: Shape 23">
            <a:extLst>
              <a:ext uri="{FF2B5EF4-FFF2-40B4-BE49-F238E27FC236}">
                <a16:creationId xmlns:a16="http://schemas.microsoft.com/office/drawing/2014/main" id="{E88FCF96-0EDE-449D-BD7B-D5207D0DE42E}"/>
              </a:ext>
            </a:extLst>
          </p:cNvPr>
          <p:cNvSpPr/>
          <p:nvPr/>
        </p:nvSpPr>
        <p:spPr>
          <a:xfrm>
            <a:off x="6962754" y="2197625"/>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How Much Will This Cost?</a:t>
            </a:r>
          </a:p>
        </p:txBody>
      </p:sp>
      <p:sp>
        <p:nvSpPr>
          <p:cNvPr id="25" name="Straight Connector 24">
            <a:extLst>
              <a:ext uri="{FF2B5EF4-FFF2-40B4-BE49-F238E27FC236}">
                <a16:creationId xmlns:a16="http://schemas.microsoft.com/office/drawing/2014/main" id="{5240DF84-43BD-4052-81D4-A3DDEC319479}"/>
              </a:ext>
            </a:extLst>
          </p:cNvPr>
          <p:cNvSpPr/>
          <p:nvPr/>
        </p:nvSpPr>
        <p:spPr>
          <a:xfrm>
            <a:off x="2104563" y="2452009"/>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6" name="Freeform: Shape 25">
            <a:extLst>
              <a:ext uri="{FF2B5EF4-FFF2-40B4-BE49-F238E27FC236}">
                <a16:creationId xmlns:a16="http://schemas.microsoft.com/office/drawing/2014/main" id="{E2A715B7-5605-4286-A610-0882E3F7E2A9}"/>
              </a:ext>
            </a:extLst>
          </p:cNvPr>
          <p:cNvSpPr/>
          <p:nvPr/>
        </p:nvSpPr>
        <p:spPr>
          <a:xfrm>
            <a:off x="2316358" y="2614910"/>
            <a:ext cx="4418001" cy="1592319"/>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ctr"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The Systems Development Life Cycle</a:t>
            </a:r>
          </a:p>
        </p:txBody>
      </p:sp>
      <p:sp>
        <p:nvSpPr>
          <p:cNvPr id="27" name="Freeform: Shape 26">
            <a:extLst>
              <a:ext uri="{FF2B5EF4-FFF2-40B4-BE49-F238E27FC236}">
                <a16:creationId xmlns:a16="http://schemas.microsoft.com/office/drawing/2014/main" id="{780A44E6-DF33-4748-96B4-CBD254679CA3}"/>
              </a:ext>
            </a:extLst>
          </p:cNvPr>
          <p:cNvSpPr/>
          <p:nvPr/>
        </p:nvSpPr>
        <p:spPr>
          <a:xfrm>
            <a:off x="6962754" y="2452351"/>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Systems Analysis/Planning</a:t>
            </a:r>
          </a:p>
        </p:txBody>
      </p:sp>
      <p:sp>
        <p:nvSpPr>
          <p:cNvPr id="28" name="Straight Connector 27">
            <a:extLst>
              <a:ext uri="{FF2B5EF4-FFF2-40B4-BE49-F238E27FC236}">
                <a16:creationId xmlns:a16="http://schemas.microsoft.com/office/drawing/2014/main" id="{8734E2AF-2712-421D-8F32-966CA5130E14}"/>
              </a:ext>
            </a:extLst>
          </p:cNvPr>
          <p:cNvSpPr/>
          <p:nvPr/>
        </p:nvSpPr>
        <p:spPr>
          <a:xfrm>
            <a:off x="6790624" y="2690969"/>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039C7B88-FFAC-468E-A98D-8F9009074EE6}"/>
              </a:ext>
            </a:extLst>
          </p:cNvPr>
          <p:cNvSpPr/>
          <p:nvPr/>
        </p:nvSpPr>
        <p:spPr>
          <a:xfrm>
            <a:off x="6962754" y="2690969"/>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System Design: Hardware and Software Platforms</a:t>
            </a:r>
          </a:p>
        </p:txBody>
      </p:sp>
      <p:sp>
        <p:nvSpPr>
          <p:cNvPr id="30" name="Straight Connector 29">
            <a:extLst>
              <a:ext uri="{FF2B5EF4-FFF2-40B4-BE49-F238E27FC236}">
                <a16:creationId xmlns:a16="http://schemas.microsoft.com/office/drawing/2014/main" id="{3CF0A360-5E2F-4865-BC68-35341908B5ED}"/>
              </a:ext>
            </a:extLst>
          </p:cNvPr>
          <p:cNvSpPr/>
          <p:nvPr/>
        </p:nvSpPr>
        <p:spPr>
          <a:xfrm>
            <a:off x="6790624" y="2954987"/>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C7753833-70E8-4CFB-9154-3E180C413490}"/>
              </a:ext>
            </a:extLst>
          </p:cNvPr>
          <p:cNvSpPr/>
          <p:nvPr/>
        </p:nvSpPr>
        <p:spPr>
          <a:xfrm>
            <a:off x="6962754" y="2954987"/>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Building the System: In-House versus Outsourcing</a:t>
            </a:r>
          </a:p>
        </p:txBody>
      </p:sp>
      <p:sp>
        <p:nvSpPr>
          <p:cNvPr id="32" name="Straight Connector 31">
            <a:extLst>
              <a:ext uri="{FF2B5EF4-FFF2-40B4-BE49-F238E27FC236}">
                <a16:creationId xmlns:a16="http://schemas.microsoft.com/office/drawing/2014/main" id="{A831A015-0CB4-427B-8CB4-972B55B55517}"/>
              </a:ext>
            </a:extLst>
          </p:cNvPr>
          <p:cNvSpPr/>
          <p:nvPr/>
        </p:nvSpPr>
        <p:spPr>
          <a:xfrm>
            <a:off x="6790624" y="3199955"/>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49AA1C55-4AE1-4605-B837-239A80F2D7F6}"/>
              </a:ext>
            </a:extLst>
          </p:cNvPr>
          <p:cNvSpPr/>
          <p:nvPr/>
        </p:nvSpPr>
        <p:spPr>
          <a:xfrm>
            <a:off x="6962754" y="3199955"/>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Host Your Own versus Outsourcing</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4" name="Straight Connector 33">
            <a:extLst>
              <a:ext uri="{FF2B5EF4-FFF2-40B4-BE49-F238E27FC236}">
                <a16:creationId xmlns:a16="http://schemas.microsoft.com/office/drawing/2014/main" id="{8BD58892-45D4-4032-8E06-9A7562222311}"/>
              </a:ext>
            </a:extLst>
          </p:cNvPr>
          <p:cNvSpPr/>
          <p:nvPr/>
        </p:nvSpPr>
        <p:spPr>
          <a:xfrm>
            <a:off x="6790624" y="3463973"/>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9132096C-D3B7-4A84-84C8-AEBB76C19BEE}"/>
              </a:ext>
            </a:extLst>
          </p:cNvPr>
          <p:cNvSpPr/>
          <p:nvPr/>
        </p:nvSpPr>
        <p:spPr>
          <a:xfrm>
            <a:off x="6962754" y="3463973"/>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Testing the System</a:t>
            </a:r>
          </a:p>
        </p:txBody>
      </p:sp>
      <p:sp>
        <p:nvSpPr>
          <p:cNvPr id="36" name="Straight Connector 35">
            <a:extLst>
              <a:ext uri="{FF2B5EF4-FFF2-40B4-BE49-F238E27FC236}">
                <a16:creationId xmlns:a16="http://schemas.microsoft.com/office/drawing/2014/main" id="{D271BBF9-931D-45D2-936F-5254BC0125D2}"/>
              </a:ext>
            </a:extLst>
          </p:cNvPr>
          <p:cNvSpPr/>
          <p:nvPr/>
        </p:nvSpPr>
        <p:spPr>
          <a:xfrm>
            <a:off x="6790624" y="3714021"/>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11D19844-ADFE-4AB0-942C-2D267894C0D0}"/>
              </a:ext>
            </a:extLst>
          </p:cNvPr>
          <p:cNvSpPr/>
          <p:nvPr/>
        </p:nvSpPr>
        <p:spPr>
          <a:xfrm>
            <a:off x="6962754" y="3714021"/>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Implementation, Maintenance, and Optimization</a:t>
            </a:r>
          </a:p>
        </p:txBody>
      </p:sp>
      <p:sp>
        <p:nvSpPr>
          <p:cNvPr id="38" name="Straight Connector 37">
            <a:extLst>
              <a:ext uri="{FF2B5EF4-FFF2-40B4-BE49-F238E27FC236}">
                <a16:creationId xmlns:a16="http://schemas.microsoft.com/office/drawing/2014/main" id="{5D7C61C3-4A12-4DB7-81B8-2CCC9E302A26}"/>
              </a:ext>
            </a:extLst>
          </p:cNvPr>
          <p:cNvSpPr/>
          <p:nvPr/>
        </p:nvSpPr>
        <p:spPr>
          <a:xfrm>
            <a:off x="6790624" y="3983119"/>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9" name="Freeform: Shape 38">
            <a:extLst>
              <a:ext uri="{FF2B5EF4-FFF2-40B4-BE49-F238E27FC236}">
                <a16:creationId xmlns:a16="http://schemas.microsoft.com/office/drawing/2014/main" id="{413CAD4B-F8BD-4EAA-8B15-BA18991A8D78}"/>
              </a:ext>
            </a:extLst>
          </p:cNvPr>
          <p:cNvSpPr/>
          <p:nvPr/>
        </p:nvSpPr>
        <p:spPr>
          <a:xfrm>
            <a:off x="6962754" y="3983119"/>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Factors in Optimizing Website Performance</a:t>
            </a:r>
          </a:p>
        </p:txBody>
      </p:sp>
      <p:sp>
        <p:nvSpPr>
          <p:cNvPr id="40" name="Straight Connector 39">
            <a:extLst>
              <a:ext uri="{FF2B5EF4-FFF2-40B4-BE49-F238E27FC236}">
                <a16:creationId xmlns:a16="http://schemas.microsoft.com/office/drawing/2014/main" id="{783FB171-45BF-4A8F-9589-D044811CAB11}"/>
              </a:ext>
            </a:extLst>
          </p:cNvPr>
          <p:cNvSpPr/>
          <p:nvPr/>
        </p:nvSpPr>
        <p:spPr>
          <a:xfrm>
            <a:off x="2062980" y="6591033"/>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1" name="Freeform: Shape 40">
            <a:extLst>
              <a:ext uri="{FF2B5EF4-FFF2-40B4-BE49-F238E27FC236}">
                <a16:creationId xmlns:a16="http://schemas.microsoft.com/office/drawing/2014/main" id="{4FBC1601-E3ED-44F3-BDF5-6A5B7B515C85}"/>
              </a:ext>
            </a:extLst>
          </p:cNvPr>
          <p:cNvSpPr/>
          <p:nvPr/>
        </p:nvSpPr>
        <p:spPr>
          <a:xfrm>
            <a:off x="2316358" y="4252772"/>
            <a:ext cx="4418001" cy="591963"/>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Choosing Software</a:t>
            </a:r>
          </a:p>
        </p:txBody>
      </p:sp>
      <p:sp>
        <p:nvSpPr>
          <p:cNvPr id="42" name="Freeform: Shape 41">
            <a:extLst>
              <a:ext uri="{FF2B5EF4-FFF2-40B4-BE49-F238E27FC236}">
                <a16:creationId xmlns:a16="http://schemas.microsoft.com/office/drawing/2014/main" id="{DD5EE081-C3CD-4CA7-AA78-8DCA82B727F1}"/>
              </a:ext>
            </a:extLst>
          </p:cNvPr>
          <p:cNvSpPr/>
          <p:nvPr/>
        </p:nvSpPr>
        <p:spPr>
          <a:xfrm>
            <a:off x="6962754" y="4257852"/>
            <a:ext cx="4846320" cy="435219"/>
          </a:xfrm>
          <a:custGeom>
            <a:avLst/>
            <a:gdLst>
              <a:gd name="connsiteX0" fmla="*/ 0 w 4418001"/>
              <a:gd name="connsiteY0" fmla="*/ 0 h 435219"/>
              <a:gd name="connsiteX1" fmla="*/ 4418001 w 4418001"/>
              <a:gd name="connsiteY1" fmla="*/ 0 h 435219"/>
              <a:gd name="connsiteX2" fmla="*/ 4418001 w 4418001"/>
              <a:gd name="connsiteY2" fmla="*/ 435219 h 435219"/>
              <a:gd name="connsiteX3" fmla="*/ 0 w 4418001"/>
              <a:gd name="connsiteY3" fmla="*/ 435219 h 435219"/>
              <a:gd name="connsiteX4" fmla="*/ 0 w 4418001"/>
              <a:gd name="connsiteY4" fmla="*/ 0 h 435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219">
                <a:moveTo>
                  <a:pt x="0" y="0"/>
                </a:moveTo>
                <a:lnTo>
                  <a:pt x="4418001" y="0"/>
                </a:lnTo>
                <a:lnTo>
                  <a:pt x="4418001" y="435219"/>
                </a:lnTo>
                <a:lnTo>
                  <a:pt x="0" y="43521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Simple versus Multi-tiered Website Architecture</a:t>
            </a:r>
          </a:p>
        </p:txBody>
      </p:sp>
      <p:sp>
        <p:nvSpPr>
          <p:cNvPr id="43" name="Straight Connector 42">
            <a:extLst>
              <a:ext uri="{FF2B5EF4-FFF2-40B4-BE49-F238E27FC236}">
                <a16:creationId xmlns:a16="http://schemas.microsoft.com/office/drawing/2014/main" id="{A891D59D-CDB6-4921-BC0D-83F75206FEA0}"/>
              </a:ext>
            </a:extLst>
          </p:cNvPr>
          <p:cNvSpPr/>
          <p:nvPr/>
        </p:nvSpPr>
        <p:spPr>
          <a:xfrm>
            <a:off x="6790624" y="4540671"/>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4" name="Freeform: Shape 43">
            <a:extLst>
              <a:ext uri="{FF2B5EF4-FFF2-40B4-BE49-F238E27FC236}">
                <a16:creationId xmlns:a16="http://schemas.microsoft.com/office/drawing/2014/main" id="{A57137F4-8B27-4B98-A5C4-4783C9832C5F}"/>
              </a:ext>
            </a:extLst>
          </p:cNvPr>
          <p:cNvSpPr/>
          <p:nvPr/>
        </p:nvSpPr>
        <p:spPr>
          <a:xfrm>
            <a:off x="6962754" y="4566071"/>
            <a:ext cx="4846320" cy="435219"/>
          </a:xfrm>
          <a:custGeom>
            <a:avLst/>
            <a:gdLst>
              <a:gd name="connsiteX0" fmla="*/ 0 w 4418001"/>
              <a:gd name="connsiteY0" fmla="*/ 0 h 435219"/>
              <a:gd name="connsiteX1" fmla="*/ 4418001 w 4418001"/>
              <a:gd name="connsiteY1" fmla="*/ 0 h 435219"/>
              <a:gd name="connsiteX2" fmla="*/ 4418001 w 4418001"/>
              <a:gd name="connsiteY2" fmla="*/ 435219 h 435219"/>
              <a:gd name="connsiteX3" fmla="*/ 0 w 4418001"/>
              <a:gd name="connsiteY3" fmla="*/ 435219 h 435219"/>
              <a:gd name="connsiteX4" fmla="*/ 0 w 4418001"/>
              <a:gd name="connsiteY4" fmla="*/ 0 h 435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219">
                <a:moveTo>
                  <a:pt x="0" y="0"/>
                </a:moveTo>
                <a:lnTo>
                  <a:pt x="4418001" y="0"/>
                </a:lnTo>
                <a:lnTo>
                  <a:pt x="4418001" y="435219"/>
                </a:lnTo>
                <a:lnTo>
                  <a:pt x="0" y="43521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Web Server Software</a:t>
            </a:r>
          </a:p>
        </p:txBody>
      </p:sp>
      <p:sp>
        <p:nvSpPr>
          <p:cNvPr id="45" name="Straight Connector 44">
            <a:extLst>
              <a:ext uri="{FF2B5EF4-FFF2-40B4-BE49-F238E27FC236}">
                <a16:creationId xmlns:a16="http://schemas.microsoft.com/office/drawing/2014/main" id="{3AF93E42-3ADE-45FA-8DE1-7986119C1E2A}"/>
              </a:ext>
            </a:extLst>
          </p:cNvPr>
          <p:cNvSpPr/>
          <p:nvPr/>
        </p:nvSpPr>
        <p:spPr>
          <a:xfrm>
            <a:off x="2082710" y="4243573"/>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6" name="Freeform: Shape 45">
            <a:extLst>
              <a:ext uri="{FF2B5EF4-FFF2-40B4-BE49-F238E27FC236}">
                <a16:creationId xmlns:a16="http://schemas.microsoft.com/office/drawing/2014/main" id="{97AA9849-8C73-4339-A141-62C8B4334C3F}"/>
              </a:ext>
            </a:extLst>
          </p:cNvPr>
          <p:cNvSpPr/>
          <p:nvPr/>
        </p:nvSpPr>
        <p:spPr>
          <a:xfrm>
            <a:off x="2316358" y="4925432"/>
            <a:ext cx="4418001" cy="668161"/>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Choosing Hardware</a:t>
            </a:r>
          </a:p>
        </p:txBody>
      </p:sp>
      <p:sp>
        <p:nvSpPr>
          <p:cNvPr id="47" name="Freeform: Shape 46">
            <a:extLst>
              <a:ext uri="{FF2B5EF4-FFF2-40B4-BE49-F238E27FC236}">
                <a16:creationId xmlns:a16="http://schemas.microsoft.com/office/drawing/2014/main" id="{6269DDDC-4AA7-44A4-9F49-A66A370CF9AD}"/>
              </a:ext>
            </a:extLst>
          </p:cNvPr>
          <p:cNvSpPr/>
          <p:nvPr/>
        </p:nvSpPr>
        <p:spPr>
          <a:xfrm>
            <a:off x="6962754" y="4943212"/>
            <a:ext cx="4846320" cy="435219"/>
          </a:xfrm>
          <a:custGeom>
            <a:avLst/>
            <a:gdLst>
              <a:gd name="connsiteX0" fmla="*/ 0 w 4418001"/>
              <a:gd name="connsiteY0" fmla="*/ 0 h 435219"/>
              <a:gd name="connsiteX1" fmla="*/ 4418001 w 4418001"/>
              <a:gd name="connsiteY1" fmla="*/ 0 h 435219"/>
              <a:gd name="connsiteX2" fmla="*/ 4418001 w 4418001"/>
              <a:gd name="connsiteY2" fmla="*/ 435219 h 435219"/>
              <a:gd name="connsiteX3" fmla="*/ 0 w 4418001"/>
              <a:gd name="connsiteY3" fmla="*/ 435219 h 435219"/>
              <a:gd name="connsiteX4" fmla="*/ 0 w 4418001"/>
              <a:gd name="connsiteY4" fmla="*/ 0 h 435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219">
                <a:moveTo>
                  <a:pt x="0" y="0"/>
                </a:moveTo>
                <a:lnTo>
                  <a:pt x="4418001" y="0"/>
                </a:lnTo>
                <a:lnTo>
                  <a:pt x="4418001" y="435219"/>
                </a:lnTo>
                <a:lnTo>
                  <a:pt x="0" y="43521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Right-sizing your hardware platform: The demand side</a:t>
            </a:r>
          </a:p>
        </p:txBody>
      </p:sp>
      <p:sp>
        <p:nvSpPr>
          <p:cNvPr id="48" name="Straight Connector 47">
            <a:extLst>
              <a:ext uri="{FF2B5EF4-FFF2-40B4-BE49-F238E27FC236}">
                <a16:creationId xmlns:a16="http://schemas.microsoft.com/office/drawing/2014/main" id="{22328379-8A33-4A6D-BC94-DAAE5B14138C}"/>
              </a:ext>
            </a:extLst>
          </p:cNvPr>
          <p:cNvSpPr/>
          <p:nvPr/>
        </p:nvSpPr>
        <p:spPr>
          <a:xfrm>
            <a:off x="6790624" y="5251431"/>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9" name="Freeform: Shape 48">
            <a:extLst>
              <a:ext uri="{FF2B5EF4-FFF2-40B4-BE49-F238E27FC236}">
                <a16:creationId xmlns:a16="http://schemas.microsoft.com/office/drawing/2014/main" id="{A3394816-A4DE-4D09-AE92-AD9E1823D53F}"/>
              </a:ext>
            </a:extLst>
          </p:cNvPr>
          <p:cNvSpPr/>
          <p:nvPr/>
        </p:nvSpPr>
        <p:spPr>
          <a:xfrm>
            <a:off x="6962754" y="5289531"/>
            <a:ext cx="4846320" cy="435219"/>
          </a:xfrm>
          <a:custGeom>
            <a:avLst/>
            <a:gdLst>
              <a:gd name="connsiteX0" fmla="*/ 0 w 4418001"/>
              <a:gd name="connsiteY0" fmla="*/ 0 h 435219"/>
              <a:gd name="connsiteX1" fmla="*/ 4418001 w 4418001"/>
              <a:gd name="connsiteY1" fmla="*/ 0 h 435219"/>
              <a:gd name="connsiteX2" fmla="*/ 4418001 w 4418001"/>
              <a:gd name="connsiteY2" fmla="*/ 435219 h 435219"/>
              <a:gd name="connsiteX3" fmla="*/ 0 w 4418001"/>
              <a:gd name="connsiteY3" fmla="*/ 435219 h 435219"/>
              <a:gd name="connsiteX4" fmla="*/ 0 w 4418001"/>
              <a:gd name="connsiteY4" fmla="*/ 0 h 435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219">
                <a:moveTo>
                  <a:pt x="0" y="0"/>
                </a:moveTo>
                <a:lnTo>
                  <a:pt x="4418001" y="0"/>
                </a:lnTo>
                <a:lnTo>
                  <a:pt x="4418001" y="435219"/>
                </a:lnTo>
                <a:lnTo>
                  <a:pt x="0" y="43521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Right-sizing your hardware platform: The supply side</a:t>
            </a:r>
          </a:p>
        </p:txBody>
      </p:sp>
      <p:sp>
        <p:nvSpPr>
          <p:cNvPr id="50" name="Straight Connector 49">
            <a:extLst>
              <a:ext uri="{FF2B5EF4-FFF2-40B4-BE49-F238E27FC236}">
                <a16:creationId xmlns:a16="http://schemas.microsoft.com/office/drawing/2014/main" id="{A3E30FA7-41A1-44B7-BD1F-DCBE865CBB97}"/>
              </a:ext>
            </a:extLst>
          </p:cNvPr>
          <p:cNvSpPr/>
          <p:nvPr/>
        </p:nvSpPr>
        <p:spPr>
          <a:xfrm>
            <a:off x="2104563" y="4881471"/>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1" name="Freeform: Shape 50">
            <a:extLst>
              <a:ext uri="{FF2B5EF4-FFF2-40B4-BE49-F238E27FC236}">
                <a16:creationId xmlns:a16="http://schemas.microsoft.com/office/drawing/2014/main" id="{B4263295-7433-49C8-9907-0B86A5772611}"/>
              </a:ext>
            </a:extLst>
          </p:cNvPr>
          <p:cNvSpPr/>
          <p:nvPr/>
        </p:nvSpPr>
        <p:spPr>
          <a:xfrm>
            <a:off x="2316358" y="5637553"/>
            <a:ext cx="4418001" cy="898707"/>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Developing a Mobile Website and Building Mobile Applications</a:t>
            </a:r>
          </a:p>
        </p:txBody>
      </p:sp>
      <p:sp>
        <p:nvSpPr>
          <p:cNvPr id="52" name="Freeform: Shape 51">
            <a:extLst>
              <a:ext uri="{FF2B5EF4-FFF2-40B4-BE49-F238E27FC236}">
                <a16:creationId xmlns:a16="http://schemas.microsoft.com/office/drawing/2014/main" id="{469AA540-BC69-42E1-932E-3537DB63E9F1}"/>
              </a:ext>
            </a:extLst>
          </p:cNvPr>
          <p:cNvSpPr/>
          <p:nvPr/>
        </p:nvSpPr>
        <p:spPr>
          <a:xfrm>
            <a:off x="6962754" y="5666673"/>
            <a:ext cx="4846320" cy="289862"/>
          </a:xfrm>
          <a:custGeom>
            <a:avLst/>
            <a:gdLst>
              <a:gd name="connsiteX0" fmla="*/ 0 w 4418001"/>
              <a:gd name="connsiteY0" fmla="*/ 0 h 289862"/>
              <a:gd name="connsiteX1" fmla="*/ 4418001 w 4418001"/>
              <a:gd name="connsiteY1" fmla="*/ 0 h 289862"/>
              <a:gd name="connsiteX2" fmla="*/ 4418001 w 4418001"/>
              <a:gd name="connsiteY2" fmla="*/ 289862 h 289862"/>
              <a:gd name="connsiteX3" fmla="*/ 0 w 4418001"/>
              <a:gd name="connsiteY3" fmla="*/ 289862 h 289862"/>
              <a:gd name="connsiteX4" fmla="*/ 0 w 4418001"/>
              <a:gd name="connsiteY4" fmla="*/ 0 h 289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9862">
                <a:moveTo>
                  <a:pt x="0" y="0"/>
                </a:moveTo>
                <a:lnTo>
                  <a:pt x="4418001" y="0"/>
                </a:lnTo>
                <a:lnTo>
                  <a:pt x="4418001" y="289862"/>
                </a:lnTo>
                <a:lnTo>
                  <a:pt x="0" y="28986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Understanding Mobile Websites and Applications</a:t>
            </a:r>
          </a:p>
        </p:txBody>
      </p:sp>
      <p:sp>
        <p:nvSpPr>
          <p:cNvPr id="53" name="Straight Connector 52">
            <a:extLst>
              <a:ext uri="{FF2B5EF4-FFF2-40B4-BE49-F238E27FC236}">
                <a16:creationId xmlns:a16="http://schemas.microsoft.com/office/drawing/2014/main" id="{4FB66056-67D3-4973-ACBE-872EB9B13188}"/>
              </a:ext>
            </a:extLst>
          </p:cNvPr>
          <p:cNvSpPr/>
          <p:nvPr/>
        </p:nvSpPr>
        <p:spPr>
          <a:xfrm>
            <a:off x="6790624" y="5956536"/>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4" name="Freeform: Shape 53">
            <a:extLst>
              <a:ext uri="{FF2B5EF4-FFF2-40B4-BE49-F238E27FC236}">
                <a16:creationId xmlns:a16="http://schemas.microsoft.com/office/drawing/2014/main" id="{5AB4E596-4152-47CE-B039-B0DE4567C171}"/>
              </a:ext>
            </a:extLst>
          </p:cNvPr>
          <p:cNvSpPr/>
          <p:nvPr/>
        </p:nvSpPr>
        <p:spPr>
          <a:xfrm>
            <a:off x="6962754" y="5956536"/>
            <a:ext cx="4846320" cy="289862"/>
          </a:xfrm>
          <a:custGeom>
            <a:avLst/>
            <a:gdLst>
              <a:gd name="connsiteX0" fmla="*/ 0 w 4418001"/>
              <a:gd name="connsiteY0" fmla="*/ 0 h 289862"/>
              <a:gd name="connsiteX1" fmla="*/ 4418001 w 4418001"/>
              <a:gd name="connsiteY1" fmla="*/ 0 h 289862"/>
              <a:gd name="connsiteX2" fmla="*/ 4418001 w 4418001"/>
              <a:gd name="connsiteY2" fmla="*/ 289862 h 289862"/>
              <a:gd name="connsiteX3" fmla="*/ 0 w 4418001"/>
              <a:gd name="connsiteY3" fmla="*/ 289862 h 289862"/>
              <a:gd name="connsiteX4" fmla="*/ 0 w 4418001"/>
              <a:gd name="connsiteY4" fmla="*/ 0 h 289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9862">
                <a:moveTo>
                  <a:pt x="0" y="0"/>
                </a:moveTo>
                <a:lnTo>
                  <a:pt x="4418001" y="0"/>
                </a:lnTo>
                <a:lnTo>
                  <a:pt x="4418001" y="289862"/>
                </a:lnTo>
                <a:lnTo>
                  <a:pt x="0" y="28986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Mobile Presence: Design Considerations</a:t>
            </a:r>
            <a:endParaRPr kumimoji="0" lang="ar-SY"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55" name="Straight Connector 54">
            <a:extLst>
              <a:ext uri="{FF2B5EF4-FFF2-40B4-BE49-F238E27FC236}">
                <a16:creationId xmlns:a16="http://schemas.microsoft.com/office/drawing/2014/main" id="{2DC05EDD-444C-443C-8CDE-E4D60AA1845B}"/>
              </a:ext>
            </a:extLst>
          </p:cNvPr>
          <p:cNvSpPr/>
          <p:nvPr/>
        </p:nvSpPr>
        <p:spPr>
          <a:xfrm>
            <a:off x="6790624" y="6246398"/>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6" name="Freeform: Shape 55">
            <a:extLst>
              <a:ext uri="{FF2B5EF4-FFF2-40B4-BE49-F238E27FC236}">
                <a16:creationId xmlns:a16="http://schemas.microsoft.com/office/drawing/2014/main" id="{354E1BA4-1D71-4B3A-B6F9-285B4233DA6D}"/>
              </a:ext>
            </a:extLst>
          </p:cNvPr>
          <p:cNvSpPr/>
          <p:nvPr/>
        </p:nvSpPr>
        <p:spPr>
          <a:xfrm>
            <a:off x="6962754" y="6246398"/>
            <a:ext cx="4846320" cy="289862"/>
          </a:xfrm>
          <a:custGeom>
            <a:avLst/>
            <a:gdLst>
              <a:gd name="connsiteX0" fmla="*/ 0 w 4418001"/>
              <a:gd name="connsiteY0" fmla="*/ 0 h 289862"/>
              <a:gd name="connsiteX1" fmla="*/ 4418001 w 4418001"/>
              <a:gd name="connsiteY1" fmla="*/ 0 h 289862"/>
              <a:gd name="connsiteX2" fmla="*/ 4418001 w 4418001"/>
              <a:gd name="connsiteY2" fmla="*/ 289862 h 289862"/>
              <a:gd name="connsiteX3" fmla="*/ 0 w 4418001"/>
              <a:gd name="connsiteY3" fmla="*/ 289862 h 289862"/>
              <a:gd name="connsiteX4" fmla="*/ 0 w 4418001"/>
              <a:gd name="connsiteY4" fmla="*/ 0 h 289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9862">
                <a:moveTo>
                  <a:pt x="0" y="0"/>
                </a:moveTo>
                <a:lnTo>
                  <a:pt x="4418001" y="0"/>
                </a:lnTo>
                <a:lnTo>
                  <a:pt x="4418001" y="289862"/>
                </a:lnTo>
                <a:lnTo>
                  <a:pt x="0" y="28986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Mobile Presence: Performance and Cost Considerations</a:t>
            </a:r>
          </a:p>
        </p:txBody>
      </p:sp>
      <p:sp>
        <p:nvSpPr>
          <p:cNvPr id="57" name="Straight Connector 56">
            <a:extLst>
              <a:ext uri="{FF2B5EF4-FFF2-40B4-BE49-F238E27FC236}">
                <a16:creationId xmlns:a16="http://schemas.microsoft.com/office/drawing/2014/main" id="{5F7CDA9E-58C5-4631-BF60-2616258DA26D}"/>
              </a:ext>
            </a:extLst>
          </p:cNvPr>
          <p:cNvSpPr/>
          <p:nvPr/>
        </p:nvSpPr>
        <p:spPr>
          <a:xfrm>
            <a:off x="2104563" y="5630331"/>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3240357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46"/>
                                        </p:tgtEl>
                                        <p:attrNameLst>
                                          <p:attrName>fillcolor</p:attrName>
                                        </p:attrNameLst>
                                      </p:cBhvr>
                                      <p:to>
                                        <a:srgbClr val="FFFF00"/>
                                      </p:to>
                                    </p:animClr>
                                    <p:set>
                                      <p:cBhvr>
                                        <p:cTn id="7" dur="2000" fill="hold"/>
                                        <p:tgtEl>
                                          <p:spTgt spid="46"/>
                                        </p:tgtEl>
                                        <p:attrNameLst>
                                          <p:attrName>fill.type</p:attrName>
                                        </p:attrNameLst>
                                      </p:cBhvr>
                                      <p:to>
                                        <p:strVal val="solid"/>
                                      </p:to>
                                    </p:set>
                                    <p:set>
                                      <p:cBhvr>
                                        <p:cTn id="8" dur="2000" fill="hold"/>
                                        <p:tgtEl>
                                          <p:spTgt spid="4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C27C0-0203-4BA7-AE90-0CD6419ADD41}"/>
              </a:ext>
            </a:extLst>
          </p:cNvPr>
          <p:cNvSpPr>
            <a:spLocks noGrp="1"/>
          </p:cNvSpPr>
          <p:nvPr>
            <p:ph type="title"/>
          </p:nvPr>
        </p:nvSpPr>
        <p:spPr/>
        <p:txBody>
          <a:bodyPr>
            <a:normAutofit/>
          </a:bodyPr>
          <a:lstStyle/>
          <a:p>
            <a:r>
              <a:rPr lang="en-US" dirty="0"/>
              <a:t>Choosing Hardware</a:t>
            </a:r>
            <a:endParaRPr lang="ar-SY" dirty="0"/>
          </a:p>
        </p:txBody>
      </p:sp>
      <p:sp>
        <p:nvSpPr>
          <p:cNvPr id="3" name="Content Placeholder 2">
            <a:extLst>
              <a:ext uri="{FF2B5EF4-FFF2-40B4-BE49-F238E27FC236}">
                <a16:creationId xmlns:a16="http://schemas.microsoft.com/office/drawing/2014/main" id="{B9B1F53C-D7E8-4D06-9C61-E97A998461DB}"/>
              </a:ext>
            </a:extLst>
          </p:cNvPr>
          <p:cNvSpPr>
            <a:spLocks noGrp="1"/>
          </p:cNvSpPr>
          <p:nvPr>
            <p:ph idx="1"/>
          </p:nvPr>
        </p:nvSpPr>
        <p:spPr/>
        <p:txBody>
          <a:bodyPr>
            <a:normAutofit fontScale="85000" lnSpcReduction="10000"/>
          </a:bodyPr>
          <a:lstStyle/>
          <a:p>
            <a:pPr marL="0" indent="0">
              <a:buNone/>
            </a:pPr>
            <a:r>
              <a:rPr lang="en-US" b="1" dirty="0">
                <a:solidFill>
                  <a:srgbClr val="FF0000"/>
                </a:solidFill>
              </a:rPr>
              <a:t>Right-sizing your hardware platform: The demand side</a:t>
            </a:r>
          </a:p>
          <a:p>
            <a:r>
              <a:rPr lang="en-US" sz="2400" b="1" dirty="0">
                <a:solidFill>
                  <a:schemeClr val="accent1"/>
                </a:solidFill>
              </a:rPr>
              <a:t>Key elements affecting website speed</a:t>
            </a:r>
            <a:r>
              <a:rPr lang="en-US" sz="2400" dirty="0"/>
              <a:t>: number of simultaneous users during peak periods, nature of customer requests, content type, required security, inventory volume, rate of page requests.</a:t>
            </a:r>
          </a:p>
          <a:p>
            <a:r>
              <a:rPr lang="en-US" sz="2400" dirty="0"/>
              <a:t>User sessions are typically short-lived and stateless, resulting in a limited load on a server for each user.</a:t>
            </a:r>
          </a:p>
          <a:p>
            <a:r>
              <a:rPr lang="en-US" sz="2400" dirty="0"/>
              <a:t>System performance decreases as simultaneous user demands increase, but degradation remains manageable until peak load is met.</a:t>
            </a:r>
          </a:p>
          <a:p>
            <a:r>
              <a:rPr lang="en-US" sz="2400" dirty="0"/>
              <a:t>Static web pages demands are I/O intensive, hence website performance is constrained mainly by server's I/O limitations and telecoms connection rather than processor speed.</a:t>
            </a:r>
          </a:p>
          <a:p>
            <a:r>
              <a:rPr lang="en-US" sz="2400" dirty="0"/>
              <a:t>Increased processor demands occur with user requests like searches, registration forms, and shopping carts.</a:t>
            </a:r>
            <a:endParaRPr lang="ar-SY" sz="2400" dirty="0"/>
          </a:p>
        </p:txBody>
      </p:sp>
    </p:spTree>
    <p:extLst>
      <p:ext uri="{BB962C8B-B14F-4D97-AF65-F5344CB8AC3E}">
        <p14:creationId xmlns:p14="http://schemas.microsoft.com/office/powerpoint/2010/main" val="225564517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C27C0-0203-4BA7-AE90-0CD6419ADD41}"/>
              </a:ext>
            </a:extLst>
          </p:cNvPr>
          <p:cNvSpPr>
            <a:spLocks noGrp="1"/>
          </p:cNvSpPr>
          <p:nvPr>
            <p:ph type="title"/>
          </p:nvPr>
        </p:nvSpPr>
        <p:spPr/>
        <p:txBody>
          <a:bodyPr>
            <a:normAutofit/>
          </a:bodyPr>
          <a:lstStyle/>
          <a:p>
            <a:r>
              <a:rPr lang="en-US" dirty="0"/>
              <a:t>Choosing Hardware</a:t>
            </a:r>
            <a:endParaRPr lang="ar-SY" dirty="0"/>
          </a:p>
        </p:txBody>
      </p:sp>
      <p:sp>
        <p:nvSpPr>
          <p:cNvPr id="3" name="Content Placeholder 2">
            <a:extLst>
              <a:ext uri="{FF2B5EF4-FFF2-40B4-BE49-F238E27FC236}">
                <a16:creationId xmlns:a16="http://schemas.microsoft.com/office/drawing/2014/main" id="{B9B1F53C-D7E8-4D06-9C61-E97A998461DB}"/>
              </a:ext>
            </a:extLst>
          </p:cNvPr>
          <p:cNvSpPr>
            <a:spLocks noGrp="1"/>
          </p:cNvSpPr>
          <p:nvPr>
            <p:ph idx="1"/>
          </p:nvPr>
        </p:nvSpPr>
        <p:spPr/>
        <p:txBody>
          <a:bodyPr>
            <a:normAutofit fontScale="62500" lnSpcReduction="20000"/>
          </a:bodyPr>
          <a:lstStyle/>
          <a:p>
            <a:pPr marL="0" indent="0">
              <a:buNone/>
            </a:pPr>
            <a:r>
              <a:rPr lang="en-US" sz="3800" b="1" dirty="0">
                <a:solidFill>
                  <a:srgbClr val="FF0000"/>
                </a:solidFill>
              </a:rPr>
              <a:t>Right-sizing your hardware platform: The supply side</a:t>
            </a:r>
          </a:p>
          <a:p>
            <a:pPr marL="0" indent="0">
              <a:buNone/>
            </a:pPr>
            <a:r>
              <a:rPr lang="en-US" b="1" dirty="0">
                <a:solidFill>
                  <a:schemeClr val="accent1"/>
                </a:solidFill>
              </a:rPr>
              <a:t>Website scalability, crucial for increasing site size per demand, can be achieved by: </a:t>
            </a:r>
          </a:p>
          <a:p>
            <a:r>
              <a:rPr lang="en-US" dirty="0"/>
              <a:t>1) </a:t>
            </a:r>
            <a:r>
              <a:rPr lang="en-US" b="1" dirty="0"/>
              <a:t>Vertical Scaling</a:t>
            </a:r>
            <a:r>
              <a:rPr lang="en-US" dirty="0"/>
              <a:t>: enhancing individual components' processing power e.g. by adding more processors or upgrading to faster speeds. However, it's expensive and makes the site reliant on a few top-notch computers.</a:t>
            </a:r>
          </a:p>
          <a:p>
            <a:r>
              <a:rPr lang="en-US" dirty="0"/>
              <a:t>2) </a:t>
            </a:r>
            <a:r>
              <a:rPr lang="en-US" b="1" dirty="0"/>
              <a:t>Horizontal Scaling</a:t>
            </a:r>
            <a:r>
              <a:rPr lang="en-US" dirty="0"/>
              <a:t>: distributing workload over multiple servers which could handle different tasks. This cheaper, recyclable method provides redundancy, but requires more space and complex management.</a:t>
            </a:r>
          </a:p>
          <a:p>
            <a:r>
              <a:rPr lang="en-US" dirty="0"/>
              <a:t>3) </a:t>
            </a:r>
            <a:r>
              <a:rPr lang="en-US" b="1" dirty="0"/>
              <a:t>Improving Processing Architecture</a:t>
            </a:r>
            <a:r>
              <a:rPr lang="en-US" dirty="0"/>
              <a:t>: a mix of vertical and horizontal scaling along with strategic design decisions, involving workload separation into I/O-intensive and CPU-intensive activities. </a:t>
            </a:r>
          </a:p>
          <a:p>
            <a:pPr lvl="1">
              <a:buFont typeface="Wingdings" panose="05000000000000000000" pitchFamily="2" charset="2"/>
              <a:buChar char="v"/>
            </a:pPr>
            <a:r>
              <a:rPr lang="en-US" dirty="0"/>
              <a:t>Adding more RAM, for instance, reduces load time dramatically. </a:t>
            </a:r>
          </a:p>
          <a:p>
            <a:pPr lvl="1">
              <a:buFont typeface="Wingdings" panose="05000000000000000000" pitchFamily="2" charset="2"/>
              <a:buChar char="v"/>
            </a:pPr>
            <a:r>
              <a:rPr lang="en-US" dirty="0"/>
              <a:t>For CPU-intensive tasks, a dedicated multiprocessor server can provide optimal performance. </a:t>
            </a:r>
          </a:p>
          <a:p>
            <a:pPr lvl="1">
              <a:buFont typeface="Wingdings" panose="05000000000000000000" pitchFamily="2" charset="2"/>
              <a:buChar char="v"/>
            </a:pPr>
            <a:r>
              <a:rPr lang="en-US" dirty="0"/>
              <a:t>Outsourcing to cloud-based services may also be alternatives.</a:t>
            </a:r>
            <a:endParaRPr lang="ar-SY" sz="2000" dirty="0"/>
          </a:p>
        </p:txBody>
      </p:sp>
      <p:pic>
        <p:nvPicPr>
          <p:cNvPr id="6146" name="Picture 2" descr="Scalability in Cloud Computing: Horizontal vs. Vertical Scaling">
            <a:extLst>
              <a:ext uri="{FF2B5EF4-FFF2-40B4-BE49-F238E27FC236}">
                <a16:creationId xmlns:a16="http://schemas.microsoft.com/office/drawing/2014/main" id="{0288BCCC-9CF1-43D8-9EC9-CD2BBEEDF33C}"/>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163339" y="4601034"/>
            <a:ext cx="3981035" cy="2256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045529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Straight Connector 3">
            <a:extLst>
              <a:ext uri="{FF2B5EF4-FFF2-40B4-BE49-F238E27FC236}">
                <a16:creationId xmlns:a16="http://schemas.microsoft.com/office/drawing/2014/main" id="{15AB5D2A-75B8-4DE1-875C-E4D0A559F892}"/>
              </a:ext>
            </a:extLst>
          </p:cNvPr>
          <p:cNvSpPr/>
          <p:nvPr/>
        </p:nvSpPr>
        <p:spPr>
          <a:xfrm>
            <a:off x="355599" y="268049"/>
            <a:ext cx="11475329"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 name="Freeform: Shape 4">
            <a:extLst>
              <a:ext uri="{FF2B5EF4-FFF2-40B4-BE49-F238E27FC236}">
                <a16:creationId xmlns:a16="http://schemas.microsoft.com/office/drawing/2014/main" id="{CED1E355-5F0C-4EC7-86F4-A4F3783FF2D2}"/>
              </a:ext>
            </a:extLst>
          </p:cNvPr>
          <p:cNvSpPr/>
          <p:nvPr/>
        </p:nvSpPr>
        <p:spPr>
          <a:xfrm>
            <a:off x="-6840" y="1"/>
            <a:ext cx="2295065" cy="6831150"/>
          </a:xfrm>
          <a:custGeom>
            <a:avLst/>
            <a:gdLst>
              <a:gd name="connsiteX0" fmla="*/ 0 w 2295065"/>
              <a:gd name="connsiteY0" fmla="*/ 0 h 4618285"/>
              <a:gd name="connsiteX1" fmla="*/ 2295065 w 2295065"/>
              <a:gd name="connsiteY1" fmla="*/ 0 h 4618285"/>
              <a:gd name="connsiteX2" fmla="*/ 2295065 w 2295065"/>
              <a:gd name="connsiteY2" fmla="*/ 4618285 h 4618285"/>
              <a:gd name="connsiteX3" fmla="*/ 0 w 2295065"/>
              <a:gd name="connsiteY3" fmla="*/ 4618285 h 4618285"/>
              <a:gd name="connsiteX4" fmla="*/ 0 w 2295065"/>
              <a:gd name="connsiteY4" fmla="*/ 0 h 4618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65" h="4618285">
                <a:moveTo>
                  <a:pt x="0" y="0"/>
                </a:moveTo>
                <a:lnTo>
                  <a:pt x="2295065" y="0"/>
                </a:lnTo>
                <a:lnTo>
                  <a:pt x="2295065" y="4618285"/>
                </a:lnTo>
                <a:lnTo>
                  <a:pt x="0" y="461828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4:</a:t>
            </a: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Building an E-commerce Presence: </a:t>
            </a:r>
            <a:endParaRPr kumimoji="0" lang="ar-SY"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Websites,  Mobile Sites, and Apps</a:t>
            </a:r>
            <a:endParaRPr kumimoji="0" lang="ar-SY"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6" name="Freeform: Shape 5">
            <a:extLst>
              <a:ext uri="{FF2B5EF4-FFF2-40B4-BE49-F238E27FC236}">
                <a16:creationId xmlns:a16="http://schemas.microsoft.com/office/drawing/2014/main" id="{C4C398B5-602C-46B9-A148-FF6E6C7E0054}"/>
              </a:ext>
            </a:extLst>
          </p:cNvPr>
          <p:cNvSpPr/>
          <p:nvPr/>
        </p:nvSpPr>
        <p:spPr>
          <a:xfrm>
            <a:off x="2316358" y="311570"/>
            <a:ext cx="4418001" cy="2104097"/>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ctr"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Imagine Your E-commerce Presence</a:t>
            </a:r>
          </a:p>
        </p:txBody>
      </p:sp>
      <p:sp>
        <p:nvSpPr>
          <p:cNvPr id="8" name="Freeform: Shape 7">
            <a:extLst>
              <a:ext uri="{FF2B5EF4-FFF2-40B4-BE49-F238E27FC236}">
                <a16:creationId xmlns:a16="http://schemas.microsoft.com/office/drawing/2014/main" id="{A74EBE94-582B-49F7-8C96-071C09DC26EF}"/>
              </a:ext>
            </a:extLst>
          </p:cNvPr>
          <p:cNvSpPr/>
          <p:nvPr/>
        </p:nvSpPr>
        <p:spPr>
          <a:xfrm>
            <a:off x="6962754" y="311571"/>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What’s The Idea? (The Visioning Process)</a:t>
            </a:r>
          </a:p>
        </p:txBody>
      </p:sp>
      <p:sp>
        <p:nvSpPr>
          <p:cNvPr id="9" name="Straight Connector 8">
            <a:extLst>
              <a:ext uri="{FF2B5EF4-FFF2-40B4-BE49-F238E27FC236}">
                <a16:creationId xmlns:a16="http://schemas.microsoft.com/office/drawing/2014/main" id="{B69260D6-67D6-4FE1-9422-077202ABB847}"/>
              </a:ext>
            </a:extLst>
          </p:cNvPr>
          <p:cNvSpPr/>
          <p:nvPr/>
        </p:nvSpPr>
        <p:spPr>
          <a:xfrm>
            <a:off x="6790624" y="537802"/>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0" name="Freeform: Shape 9">
            <a:extLst>
              <a:ext uri="{FF2B5EF4-FFF2-40B4-BE49-F238E27FC236}">
                <a16:creationId xmlns:a16="http://schemas.microsoft.com/office/drawing/2014/main" id="{C2DAE74E-BA7A-418E-A50D-5BD8DD226106}"/>
              </a:ext>
            </a:extLst>
          </p:cNvPr>
          <p:cNvSpPr/>
          <p:nvPr/>
        </p:nvSpPr>
        <p:spPr>
          <a:xfrm>
            <a:off x="6962754" y="537802"/>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Where’s the Money: Business and Revenue Model</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1" name="Straight Connector 10">
            <a:extLst>
              <a:ext uri="{FF2B5EF4-FFF2-40B4-BE49-F238E27FC236}">
                <a16:creationId xmlns:a16="http://schemas.microsoft.com/office/drawing/2014/main" id="{160024B8-5B77-4C2B-9F2D-FDEA03468D3C}"/>
              </a:ext>
            </a:extLst>
          </p:cNvPr>
          <p:cNvSpPr/>
          <p:nvPr/>
        </p:nvSpPr>
        <p:spPr>
          <a:xfrm>
            <a:off x="6790624" y="786894"/>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2" name="Freeform: Shape 11">
            <a:extLst>
              <a:ext uri="{FF2B5EF4-FFF2-40B4-BE49-F238E27FC236}">
                <a16:creationId xmlns:a16="http://schemas.microsoft.com/office/drawing/2014/main" id="{6DC6571B-1651-41F2-90FE-0100E31EE650}"/>
              </a:ext>
            </a:extLst>
          </p:cNvPr>
          <p:cNvSpPr/>
          <p:nvPr/>
        </p:nvSpPr>
        <p:spPr>
          <a:xfrm>
            <a:off x="6962754" y="786894"/>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Who And Where Is The Target Audience?</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13" name="Straight Connector 12">
            <a:extLst>
              <a:ext uri="{FF2B5EF4-FFF2-40B4-BE49-F238E27FC236}">
                <a16:creationId xmlns:a16="http://schemas.microsoft.com/office/drawing/2014/main" id="{4A458A18-6EB9-4B82-AB42-162C42F2A159}"/>
              </a:ext>
            </a:extLst>
          </p:cNvPr>
          <p:cNvSpPr/>
          <p:nvPr/>
        </p:nvSpPr>
        <p:spPr>
          <a:xfrm>
            <a:off x="6790624" y="1013126"/>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4" name="Freeform: Shape 13">
            <a:extLst>
              <a:ext uri="{FF2B5EF4-FFF2-40B4-BE49-F238E27FC236}">
                <a16:creationId xmlns:a16="http://schemas.microsoft.com/office/drawing/2014/main" id="{9EF4F3AD-688D-48E5-85BE-6E0C43DBE7B1}"/>
              </a:ext>
            </a:extLst>
          </p:cNvPr>
          <p:cNvSpPr/>
          <p:nvPr/>
        </p:nvSpPr>
        <p:spPr>
          <a:xfrm>
            <a:off x="6962754" y="1013126"/>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What are the characteristics of the marketplace?</a:t>
            </a:r>
          </a:p>
        </p:txBody>
      </p:sp>
      <p:sp>
        <p:nvSpPr>
          <p:cNvPr id="15" name="Straight Connector 14">
            <a:extLst>
              <a:ext uri="{FF2B5EF4-FFF2-40B4-BE49-F238E27FC236}">
                <a16:creationId xmlns:a16="http://schemas.microsoft.com/office/drawing/2014/main" id="{13C0A64C-9021-428C-A00D-801CFB37CCDD}"/>
              </a:ext>
            </a:extLst>
          </p:cNvPr>
          <p:cNvSpPr/>
          <p:nvPr/>
        </p:nvSpPr>
        <p:spPr>
          <a:xfrm>
            <a:off x="6790624" y="1262218"/>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6" name="Freeform: Shape 15">
            <a:extLst>
              <a:ext uri="{FF2B5EF4-FFF2-40B4-BE49-F238E27FC236}">
                <a16:creationId xmlns:a16="http://schemas.microsoft.com/office/drawing/2014/main" id="{A96BE39A-3CD5-464A-8B84-BEB8A2E75948}"/>
              </a:ext>
            </a:extLst>
          </p:cNvPr>
          <p:cNvSpPr/>
          <p:nvPr/>
        </p:nvSpPr>
        <p:spPr>
          <a:xfrm>
            <a:off x="6962754" y="1262218"/>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Where’s The Content Coming From?</a:t>
            </a:r>
          </a:p>
        </p:txBody>
      </p:sp>
      <p:sp>
        <p:nvSpPr>
          <p:cNvPr id="17" name="Straight Connector 16">
            <a:extLst>
              <a:ext uri="{FF2B5EF4-FFF2-40B4-BE49-F238E27FC236}">
                <a16:creationId xmlns:a16="http://schemas.microsoft.com/office/drawing/2014/main" id="{D285D2DA-FBEC-4A71-A579-60B60A8A6286}"/>
              </a:ext>
            </a:extLst>
          </p:cNvPr>
          <p:cNvSpPr/>
          <p:nvPr/>
        </p:nvSpPr>
        <p:spPr>
          <a:xfrm>
            <a:off x="6790624" y="1503690"/>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8" name="Freeform: Shape 17">
            <a:extLst>
              <a:ext uri="{FF2B5EF4-FFF2-40B4-BE49-F238E27FC236}">
                <a16:creationId xmlns:a16="http://schemas.microsoft.com/office/drawing/2014/main" id="{38490AA8-D091-408A-AB9A-E0328F846828}"/>
              </a:ext>
            </a:extLst>
          </p:cNvPr>
          <p:cNvSpPr/>
          <p:nvPr/>
        </p:nvSpPr>
        <p:spPr>
          <a:xfrm>
            <a:off x="6962754" y="1503690"/>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Know Yourself: Conduct a SWOT Analysis</a:t>
            </a:r>
          </a:p>
        </p:txBody>
      </p:sp>
      <p:sp>
        <p:nvSpPr>
          <p:cNvPr id="19" name="Straight Connector 18">
            <a:extLst>
              <a:ext uri="{FF2B5EF4-FFF2-40B4-BE49-F238E27FC236}">
                <a16:creationId xmlns:a16="http://schemas.microsoft.com/office/drawing/2014/main" id="{6B6AEE93-04D0-4E0E-81DC-CC8735609A91}"/>
              </a:ext>
            </a:extLst>
          </p:cNvPr>
          <p:cNvSpPr/>
          <p:nvPr/>
        </p:nvSpPr>
        <p:spPr>
          <a:xfrm>
            <a:off x="6790624" y="1737541"/>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0" name="Freeform: Shape 19">
            <a:extLst>
              <a:ext uri="{FF2B5EF4-FFF2-40B4-BE49-F238E27FC236}">
                <a16:creationId xmlns:a16="http://schemas.microsoft.com/office/drawing/2014/main" id="{D51DF3A8-93F9-4257-B980-00A24D11C90F}"/>
              </a:ext>
            </a:extLst>
          </p:cNvPr>
          <p:cNvSpPr/>
          <p:nvPr/>
        </p:nvSpPr>
        <p:spPr>
          <a:xfrm>
            <a:off x="6962754" y="1737541"/>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Develop an E-commerce Presence Map</a:t>
            </a:r>
          </a:p>
        </p:txBody>
      </p:sp>
      <p:sp>
        <p:nvSpPr>
          <p:cNvPr id="21" name="Straight Connector 20">
            <a:extLst>
              <a:ext uri="{FF2B5EF4-FFF2-40B4-BE49-F238E27FC236}">
                <a16:creationId xmlns:a16="http://schemas.microsoft.com/office/drawing/2014/main" id="{B9040ABB-7744-4737-A73C-87CDC0278A6A}"/>
              </a:ext>
            </a:extLst>
          </p:cNvPr>
          <p:cNvSpPr/>
          <p:nvPr/>
        </p:nvSpPr>
        <p:spPr>
          <a:xfrm>
            <a:off x="6790624" y="1963773"/>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2" name="Freeform: Shape 21">
            <a:extLst>
              <a:ext uri="{FF2B5EF4-FFF2-40B4-BE49-F238E27FC236}">
                <a16:creationId xmlns:a16="http://schemas.microsoft.com/office/drawing/2014/main" id="{F9089B36-47F6-41E2-8C5C-1CB1315974ED}"/>
              </a:ext>
            </a:extLst>
          </p:cNvPr>
          <p:cNvSpPr/>
          <p:nvPr/>
        </p:nvSpPr>
        <p:spPr>
          <a:xfrm>
            <a:off x="6962754" y="1963773"/>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Develop a Timeline: Milestones</a:t>
            </a:r>
          </a:p>
        </p:txBody>
      </p:sp>
      <p:sp>
        <p:nvSpPr>
          <p:cNvPr id="23" name="Straight Connector 22">
            <a:extLst>
              <a:ext uri="{FF2B5EF4-FFF2-40B4-BE49-F238E27FC236}">
                <a16:creationId xmlns:a16="http://schemas.microsoft.com/office/drawing/2014/main" id="{48A30C3C-FBDC-48ED-A9B1-207FAAD9683B}"/>
              </a:ext>
            </a:extLst>
          </p:cNvPr>
          <p:cNvSpPr/>
          <p:nvPr/>
        </p:nvSpPr>
        <p:spPr>
          <a:xfrm>
            <a:off x="6790624" y="2197625"/>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4" name="Freeform: Shape 23">
            <a:extLst>
              <a:ext uri="{FF2B5EF4-FFF2-40B4-BE49-F238E27FC236}">
                <a16:creationId xmlns:a16="http://schemas.microsoft.com/office/drawing/2014/main" id="{E88FCF96-0EDE-449D-BD7B-D5207D0DE42E}"/>
              </a:ext>
            </a:extLst>
          </p:cNvPr>
          <p:cNvSpPr/>
          <p:nvPr/>
        </p:nvSpPr>
        <p:spPr>
          <a:xfrm>
            <a:off x="6962754" y="2197625"/>
            <a:ext cx="4846320" cy="96691"/>
          </a:xfrm>
          <a:custGeom>
            <a:avLst/>
            <a:gdLst>
              <a:gd name="connsiteX0" fmla="*/ 0 w 4418001"/>
              <a:gd name="connsiteY0" fmla="*/ 0 h 96691"/>
              <a:gd name="connsiteX1" fmla="*/ 4418001 w 4418001"/>
              <a:gd name="connsiteY1" fmla="*/ 0 h 96691"/>
              <a:gd name="connsiteX2" fmla="*/ 4418001 w 4418001"/>
              <a:gd name="connsiteY2" fmla="*/ 96691 h 96691"/>
              <a:gd name="connsiteX3" fmla="*/ 0 w 4418001"/>
              <a:gd name="connsiteY3" fmla="*/ 96691 h 96691"/>
              <a:gd name="connsiteX4" fmla="*/ 0 w 4418001"/>
              <a:gd name="connsiteY4" fmla="*/ 0 h 96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96691">
                <a:moveTo>
                  <a:pt x="0" y="0"/>
                </a:moveTo>
                <a:lnTo>
                  <a:pt x="4418001" y="0"/>
                </a:lnTo>
                <a:lnTo>
                  <a:pt x="4418001" y="96691"/>
                </a:lnTo>
                <a:lnTo>
                  <a:pt x="0" y="9669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How Much Will This Cost?</a:t>
            </a:r>
          </a:p>
        </p:txBody>
      </p:sp>
      <p:sp>
        <p:nvSpPr>
          <p:cNvPr id="25" name="Straight Connector 24">
            <a:extLst>
              <a:ext uri="{FF2B5EF4-FFF2-40B4-BE49-F238E27FC236}">
                <a16:creationId xmlns:a16="http://schemas.microsoft.com/office/drawing/2014/main" id="{5240DF84-43BD-4052-81D4-A3DDEC319479}"/>
              </a:ext>
            </a:extLst>
          </p:cNvPr>
          <p:cNvSpPr/>
          <p:nvPr/>
        </p:nvSpPr>
        <p:spPr>
          <a:xfrm>
            <a:off x="2104563" y="2452009"/>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6" name="Freeform: Shape 25">
            <a:extLst>
              <a:ext uri="{FF2B5EF4-FFF2-40B4-BE49-F238E27FC236}">
                <a16:creationId xmlns:a16="http://schemas.microsoft.com/office/drawing/2014/main" id="{E2A715B7-5605-4286-A610-0882E3F7E2A9}"/>
              </a:ext>
            </a:extLst>
          </p:cNvPr>
          <p:cNvSpPr/>
          <p:nvPr/>
        </p:nvSpPr>
        <p:spPr>
          <a:xfrm>
            <a:off x="2316358" y="2614910"/>
            <a:ext cx="4418001" cy="1592319"/>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ctr"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The Systems Development Life Cycle</a:t>
            </a:r>
          </a:p>
        </p:txBody>
      </p:sp>
      <p:sp>
        <p:nvSpPr>
          <p:cNvPr id="27" name="Freeform: Shape 26">
            <a:extLst>
              <a:ext uri="{FF2B5EF4-FFF2-40B4-BE49-F238E27FC236}">
                <a16:creationId xmlns:a16="http://schemas.microsoft.com/office/drawing/2014/main" id="{780A44E6-DF33-4748-96B4-CBD254679CA3}"/>
              </a:ext>
            </a:extLst>
          </p:cNvPr>
          <p:cNvSpPr/>
          <p:nvPr/>
        </p:nvSpPr>
        <p:spPr>
          <a:xfrm>
            <a:off x="6962754" y="2452351"/>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Systems Analysis/Planning</a:t>
            </a:r>
          </a:p>
        </p:txBody>
      </p:sp>
      <p:sp>
        <p:nvSpPr>
          <p:cNvPr id="28" name="Straight Connector 27">
            <a:extLst>
              <a:ext uri="{FF2B5EF4-FFF2-40B4-BE49-F238E27FC236}">
                <a16:creationId xmlns:a16="http://schemas.microsoft.com/office/drawing/2014/main" id="{8734E2AF-2712-421D-8F32-966CA5130E14}"/>
              </a:ext>
            </a:extLst>
          </p:cNvPr>
          <p:cNvSpPr/>
          <p:nvPr/>
        </p:nvSpPr>
        <p:spPr>
          <a:xfrm>
            <a:off x="6790624" y="2690969"/>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9" name="Freeform: Shape 28">
            <a:extLst>
              <a:ext uri="{FF2B5EF4-FFF2-40B4-BE49-F238E27FC236}">
                <a16:creationId xmlns:a16="http://schemas.microsoft.com/office/drawing/2014/main" id="{039C7B88-FFAC-468E-A98D-8F9009074EE6}"/>
              </a:ext>
            </a:extLst>
          </p:cNvPr>
          <p:cNvSpPr/>
          <p:nvPr/>
        </p:nvSpPr>
        <p:spPr>
          <a:xfrm>
            <a:off x="6962754" y="2690969"/>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System Design: Hardware and Software Platforms</a:t>
            </a:r>
          </a:p>
        </p:txBody>
      </p:sp>
      <p:sp>
        <p:nvSpPr>
          <p:cNvPr id="30" name="Straight Connector 29">
            <a:extLst>
              <a:ext uri="{FF2B5EF4-FFF2-40B4-BE49-F238E27FC236}">
                <a16:creationId xmlns:a16="http://schemas.microsoft.com/office/drawing/2014/main" id="{3CF0A360-5E2F-4865-BC68-35341908B5ED}"/>
              </a:ext>
            </a:extLst>
          </p:cNvPr>
          <p:cNvSpPr/>
          <p:nvPr/>
        </p:nvSpPr>
        <p:spPr>
          <a:xfrm>
            <a:off x="6790624" y="2954987"/>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1" name="Freeform: Shape 30">
            <a:extLst>
              <a:ext uri="{FF2B5EF4-FFF2-40B4-BE49-F238E27FC236}">
                <a16:creationId xmlns:a16="http://schemas.microsoft.com/office/drawing/2014/main" id="{C7753833-70E8-4CFB-9154-3E180C413490}"/>
              </a:ext>
            </a:extLst>
          </p:cNvPr>
          <p:cNvSpPr/>
          <p:nvPr/>
        </p:nvSpPr>
        <p:spPr>
          <a:xfrm>
            <a:off x="6962754" y="2954987"/>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Building the System: In-House versus Outsourcing</a:t>
            </a:r>
          </a:p>
        </p:txBody>
      </p:sp>
      <p:sp>
        <p:nvSpPr>
          <p:cNvPr id="32" name="Straight Connector 31">
            <a:extLst>
              <a:ext uri="{FF2B5EF4-FFF2-40B4-BE49-F238E27FC236}">
                <a16:creationId xmlns:a16="http://schemas.microsoft.com/office/drawing/2014/main" id="{A831A015-0CB4-427B-8CB4-972B55B55517}"/>
              </a:ext>
            </a:extLst>
          </p:cNvPr>
          <p:cNvSpPr/>
          <p:nvPr/>
        </p:nvSpPr>
        <p:spPr>
          <a:xfrm>
            <a:off x="6790624" y="3199955"/>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3" name="Freeform: Shape 32">
            <a:extLst>
              <a:ext uri="{FF2B5EF4-FFF2-40B4-BE49-F238E27FC236}">
                <a16:creationId xmlns:a16="http://schemas.microsoft.com/office/drawing/2014/main" id="{49AA1C55-4AE1-4605-B837-239A80F2D7F6}"/>
              </a:ext>
            </a:extLst>
          </p:cNvPr>
          <p:cNvSpPr/>
          <p:nvPr/>
        </p:nvSpPr>
        <p:spPr>
          <a:xfrm>
            <a:off x="6962754" y="3199955"/>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a:ln>
                  <a:noFill/>
                </a:ln>
                <a:solidFill>
                  <a:prstClr val="black">
                    <a:hueOff val="0"/>
                    <a:satOff val="0"/>
                    <a:lumOff val="0"/>
                    <a:alphaOff val="0"/>
                  </a:prstClr>
                </a:solidFill>
                <a:effectLst/>
                <a:uLnTx/>
                <a:uFillTx/>
                <a:latin typeface="Times New Roman"/>
                <a:ea typeface="+mn-ea"/>
                <a:cs typeface="Times New Roman"/>
              </a:rPr>
              <a:t>Host Your Own versus Outsourcing</a:t>
            </a:r>
            <a:endPar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4" name="Straight Connector 33">
            <a:extLst>
              <a:ext uri="{FF2B5EF4-FFF2-40B4-BE49-F238E27FC236}">
                <a16:creationId xmlns:a16="http://schemas.microsoft.com/office/drawing/2014/main" id="{8BD58892-45D4-4032-8E06-9A7562222311}"/>
              </a:ext>
            </a:extLst>
          </p:cNvPr>
          <p:cNvSpPr/>
          <p:nvPr/>
        </p:nvSpPr>
        <p:spPr>
          <a:xfrm>
            <a:off x="6790624" y="3463973"/>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5" name="Freeform: Shape 34">
            <a:extLst>
              <a:ext uri="{FF2B5EF4-FFF2-40B4-BE49-F238E27FC236}">
                <a16:creationId xmlns:a16="http://schemas.microsoft.com/office/drawing/2014/main" id="{9132096C-D3B7-4A84-84C8-AEBB76C19BEE}"/>
              </a:ext>
            </a:extLst>
          </p:cNvPr>
          <p:cNvSpPr/>
          <p:nvPr/>
        </p:nvSpPr>
        <p:spPr>
          <a:xfrm>
            <a:off x="6962754" y="3463973"/>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Testing the System</a:t>
            </a:r>
          </a:p>
        </p:txBody>
      </p:sp>
      <p:sp>
        <p:nvSpPr>
          <p:cNvPr id="36" name="Straight Connector 35">
            <a:extLst>
              <a:ext uri="{FF2B5EF4-FFF2-40B4-BE49-F238E27FC236}">
                <a16:creationId xmlns:a16="http://schemas.microsoft.com/office/drawing/2014/main" id="{D271BBF9-931D-45D2-936F-5254BC0125D2}"/>
              </a:ext>
            </a:extLst>
          </p:cNvPr>
          <p:cNvSpPr/>
          <p:nvPr/>
        </p:nvSpPr>
        <p:spPr>
          <a:xfrm>
            <a:off x="6790624" y="3714021"/>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7" name="Freeform: Shape 36">
            <a:extLst>
              <a:ext uri="{FF2B5EF4-FFF2-40B4-BE49-F238E27FC236}">
                <a16:creationId xmlns:a16="http://schemas.microsoft.com/office/drawing/2014/main" id="{11D19844-ADFE-4AB0-942C-2D267894C0D0}"/>
              </a:ext>
            </a:extLst>
          </p:cNvPr>
          <p:cNvSpPr/>
          <p:nvPr/>
        </p:nvSpPr>
        <p:spPr>
          <a:xfrm>
            <a:off x="6962754" y="3714021"/>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Implementation, Maintenance, and Optimization</a:t>
            </a:r>
          </a:p>
        </p:txBody>
      </p:sp>
      <p:sp>
        <p:nvSpPr>
          <p:cNvPr id="38" name="Straight Connector 37">
            <a:extLst>
              <a:ext uri="{FF2B5EF4-FFF2-40B4-BE49-F238E27FC236}">
                <a16:creationId xmlns:a16="http://schemas.microsoft.com/office/drawing/2014/main" id="{5D7C61C3-4A12-4DB7-81B8-2CCC9E302A26}"/>
              </a:ext>
            </a:extLst>
          </p:cNvPr>
          <p:cNvSpPr/>
          <p:nvPr/>
        </p:nvSpPr>
        <p:spPr>
          <a:xfrm>
            <a:off x="6790624" y="3983119"/>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39" name="Freeform: Shape 38">
            <a:extLst>
              <a:ext uri="{FF2B5EF4-FFF2-40B4-BE49-F238E27FC236}">
                <a16:creationId xmlns:a16="http://schemas.microsoft.com/office/drawing/2014/main" id="{413CAD4B-F8BD-4EAA-8B15-BA18991A8D78}"/>
              </a:ext>
            </a:extLst>
          </p:cNvPr>
          <p:cNvSpPr/>
          <p:nvPr/>
        </p:nvSpPr>
        <p:spPr>
          <a:xfrm>
            <a:off x="6962754" y="3983119"/>
            <a:ext cx="4846320" cy="124318"/>
          </a:xfrm>
          <a:custGeom>
            <a:avLst/>
            <a:gdLst>
              <a:gd name="connsiteX0" fmla="*/ 0 w 4418001"/>
              <a:gd name="connsiteY0" fmla="*/ 0 h 124318"/>
              <a:gd name="connsiteX1" fmla="*/ 4418001 w 4418001"/>
              <a:gd name="connsiteY1" fmla="*/ 0 h 124318"/>
              <a:gd name="connsiteX2" fmla="*/ 4418001 w 4418001"/>
              <a:gd name="connsiteY2" fmla="*/ 124318 h 124318"/>
              <a:gd name="connsiteX3" fmla="*/ 0 w 4418001"/>
              <a:gd name="connsiteY3" fmla="*/ 124318 h 124318"/>
              <a:gd name="connsiteX4" fmla="*/ 0 w 4418001"/>
              <a:gd name="connsiteY4" fmla="*/ 0 h 124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124318">
                <a:moveTo>
                  <a:pt x="0" y="0"/>
                </a:moveTo>
                <a:lnTo>
                  <a:pt x="4418001" y="0"/>
                </a:lnTo>
                <a:lnTo>
                  <a:pt x="4418001" y="124318"/>
                </a:lnTo>
                <a:lnTo>
                  <a:pt x="0" y="12431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Factors in Optimizing Website Performance</a:t>
            </a:r>
          </a:p>
        </p:txBody>
      </p:sp>
      <p:sp>
        <p:nvSpPr>
          <p:cNvPr id="40" name="Straight Connector 39">
            <a:extLst>
              <a:ext uri="{FF2B5EF4-FFF2-40B4-BE49-F238E27FC236}">
                <a16:creationId xmlns:a16="http://schemas.microsoft.com/office/drawing/2014/main" id="{783FB171-45BF-4A8F-9589-D044811CAB11}"/>
              </a:ext>
            </a:extLst>
          </p:cNvPr>
          <p:cNvSpPr/>
          <p:nvPr/>
        </p:nvSpPr>
        <p:spPr>
          <a:xfrm>
            <a:off x="2062980" y="6591033"/>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1" name="Freeform: Shape 40">
            <a:extLst>
              <a:ext uri="{FF2B5EF4-FFF2-40B4-BE49-F238E27FC236}">
                <a16:creationId xmlns:a16="http://schemas.microsoft.com/office/drawing/2014/main" id="{4FBC1601-E3ED-44F3-BDF5-6A5B7B515C85}"/>
              </a:ext>
            </a:extLst>
          </p:cNvPr>
          <p:cNvSpPr/>
          <p:nvPr/>
        </p:nvSpPr>
        <p:spPr>
          <a:xfrm>
            <a:off x="2316358" y="4252772"/>
            <a:ext cx="4418001" cy="591963"/>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Choosing Software</a:t>
            </a:r>
          </a:p>
        </p:txBody>
      </p:sp>
      <p:sp>
        <p:nvSpPr>
          <p:cNvPr id="42" name="Freeform: Shape 41">
            <a:extLst>
              <a:ext uri="{FF2B5EF4-FFF2-40B4-BE49-F238E27FC236}">
                <a16:creationId xmlns:a16="http://schemas.microsoft.com/office/drawing/2014/main" id="{DD5EE081-C3CD-4CA7-AA78-8DCA82B727F1}"/>
              </a:ext>
            </a:extLst>
          </p:cNvPr>
          <p:cNvSpPr/>
          <p:nvPr/>
        </p:nvSpPr>
        <p:spPr>
          <a:xfrm>
            <a:off x="6962754" y="4257852"/>
            <a:ext cx="4846320" cy="435219"/>
          </a:xfrm>
          <a:custGeom>
            <a:avLst/>
            <a:gdLst>
              <a:gd name="connsiteX0" fmla="*/ 0 w 4418001"/>
              <a:gd name="connsiteY0" fmla="*/ 0 h 435219"/>
              <a:gd name="connsiteX1" fmla="*/ 4418001 w 4418001"/>
              <a:gd name="connsiteY1" fmla="*/ 0 h 435219"/>
              <a:gd name="connsiteX2" fmla="*/ 4418001 w 4418001"/>
              <a:gd name="connsiteY2" fmla="*/ 435219 h 435219"/>
              <a:gd name="connsiteX3" fmla="*/ 0 w 4418001"/>
              <a:gd name="connsiteY3" fmla="*/ 435219 h 435219"/>
              <a:gd name="connsiteX4" fmla="*/ 0 w 4418001"/>
              <a:gd name="connsiteY4" fmla="*/ 0 h 435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219">
                <a:moveTo>
                  <a:pt x="0" y="0"/>
                </a:moveTo>
                <a:lnTo>
                  <a:pt x="4418001" y="0"/>
                </a:lnTo>
                <a:lnTo>
                  <a:pt x="4418001" y="435219"/>
                </a:lnTo>
                <a:lnTo>
                  <a:pt x="0" y="43521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Simple versus Multi-tiered Website Architecture</a:t>
            </a:r>
          </a:p>
        </p:txBody>
      </p:sp>
      <p:sp>
        <p:nvSpPr>
          <p:cNvPr id="43" name="Straight Connector 42">
            <a:extLst>
              <a:ext uri="{FF2B5EF4-FFF2-40B4-BE49-F238E27FC236}">
                <a16:creationId xmlns:a16="http://schemas.microsoft.com/office/drawing/2014/main" id="{A891D59D-CDB6-4921-BC0D-83F75206FEA0}"/>
              </a:ext>
            </a:extLst>
          </p:cNvPr>
          <p:cNvSpPr/>
          <p:nvPr/>
        </p:nvSpPr>
        <p:spPr>
          <a:xfrm>
            <a:off x="6790624" y="4540671"/>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4" name="Freeform: Shape 43">
            <a:extLst>
              <a:ext uri="{FF2B5EF4-FFF2-40B4-BE49-F238E27FC236}">
                <a16:creationId xmlns:a16="http://schemas.microsoft.com/office/drawing/2014/main" id="{A57137F4-8B27-4B98-A5C4-4783C9832C5F}"/>
              </a:ext>
            </a:extLst>
          </p:cNvPr>
          <p:cNvSpPr/>
          <p:nvPr/>
        </p:nvSpPr>
        <p:spPr>
          <a:xfrm>
            <a:off x="6962754" y="4566071"/>
            <a:ext cx="4846320" cy="435219"/>
          </a:xfrm>
          <a:custGeom>
            <a:avLst/>
            <a:gdLst>
              <a:gd name="connsiteX0" fmla="*/ 0 w 4418001"/>
              <a:gd name="connsiteY0" fmla="*/ 0 h 435219"/>
              <a:gd name="connsiteX1" fmla="*/ 4418001 w 4418001"/>
              <a:gd name="connsiteY1" fmla="*/ 0 h 435219"/>
              <a:gd name="connsiteX2" fmla="*/ 4418001 w 4418001"/>
              <a:gd name="connsiteY2" fmla="*/ 435219 h 435219"/>
              <a:gd name="connsiteX3" fmla="*/ 0 w 4418001"/>
              <a:gd name="connsiteY3" fmla="*/ 435219 h 435219"/>
              <a:gd name="connsiteX4" fmla="*/ 0 w 4418001"/>
              <a:gd name="connsiteY4" fmla="*/ 0 h 435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219">
                <a:moveTo>
                  <a:pt x="0" y="0"/>
                </a:moveTo>
                <a:lnTo>
                  <a:pt x="4418001" y="0"/>
                </a:lnTo>
                <a:lnTo>
                  <a:pt x="4418001" y="435219"/>
                </a:lnTo>
                <a:lnTo>
                  <a:pt x="0" y="43521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Web Server Software</a:t>
            </a:r>
          </a:p>
        </p:txBody>
      </p:sp>
      <p:sp>
        <p:nvSpPr>
          <p:cNvPr id="45" name="Straight Connector 44">
            <a:extLst>
              <a:ext uri="{FF2B5EF4-FFF2-40B4-BE49-F238E27FC236}">
                <a16:creationId xmlns:a16="http://schemas.microsoft.com/office/drawing/2014/main" id="{3AF93E42-3ADE-45FA-8DE1-7986119C1E2A}"/>
              </a:ext>
            </a:extLst>
          </p:cNvPr>
          <p:cNvSpPr/>
          <p:nvPr/>
        </p:nvSpPr>
        <p:spPr>
          <a:xfrm>
            <a:off x="2082710" y="4243573"/>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6" name="Freeform: Shape 45">
            <a:extLst>
              <a:ext uri="{FF2B5EF4-FFF2-40B4-BE49-F238E27FC236}">
                <a16:creationId xmlns:a16="http://schemas.microsoft.com/office/drawing/2014/main" id="{97AA9849-8C73-4339-A141-62C8B4334C3F}"/>
              </a:ext>
            </a:extLst>
          </p:cNvPr>
          <p:cNvSpPr/>
          <p:nvPr/>
        </p:nvSpPr>
        <p:spPr>
          <a:xfrm>
            <a:off x="2316358" y="4925432"/>
            <a:ext cx="4418001" cy="668161"/>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Choosing Hardware</a:t>
            </a:r>
          </a:p>
        </p:txBody>
      </p:sp>
      <p:sp>
        <p:nvSpPr>
          <p:cNvPr id="47" name="Freeform: Shape 46">
            <a:extLst>
              <a:ext uri="{FF2B5EF4-FFF2-40B4-BE49-F238E27FC236}">
                <a16:creationId xmlns:a16="http://schemas.microsoft.com/office/drawing/2014/main" id="{6269DDDC-4AA7-44A4-9F49-A66A370CF9AD}"/>
              </a:ext>
            </a:extLst>
          </p:cNvPr>
          <p:cNvSpPr/>
          <p:nvPr/>
        </p:nvSpPr>
        <p:spPr>
          <a:xfrm>
            <a:off x="6962754" y="4943212"/>
            <a:ext cx="4846320" cy="435219"/>
          </a:xfrm>
          <a:custGeom>
            <a:avLst/>
            <a:gdLst>
              <a:gd name="connsiteX0" fmla="*/ 0 w 4418001"/>
              <a:gd name="connsiteY0" fmla="*/ 0 h 435219"/>
              <a:gd name="connsiteX1" fmla="*/ 4418001 w 4418001"/>
              <a:gd name="connsiteY1" fmla="*/ 0 h 435219"/>
              <a:gd name="connsiteX2" fmla="*/ 4418001 w 4418001"/>
              <a:gd name="connsiteY2" fmla="*/ 435219 h 435219"/>
              <a:gd name="connsiteX3" fmla="*/ 0 w 4418001"/>
              <a:gd name="connsiteY3" fmla="*/ 435219 h 435219"/>
              <a:gd name="connsiteX4" fmla="*/ 0 w 4418001"/>
              <a:gd name="connsiteY4" fmla="*/ 0 h 435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219">
                <a:moveTo>
                  <a:pt x="0" y="0"/>
                </a:moveTo>
                <a:lnTo>
                  <a:pt x="4418001" y="0"/>
                </a:lnTo>
                <a:lnTo>
                  <a:pt x="4418001" y="435219"/>
                </a:lnTo>
                <a:lnTo>
                  <a:pt x="0" y="43521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Right-sizing your hardware platform: The demand side</a:t>
            </a:r>
          </a:p>
        </p:txBody>
      </p:sp>
      <p:sp>
        <p:nvSpPr>
          <p:cNvPr id="48" name="Straight Connector 47">
            <a:extLst>
              <a:ext uri="{FF2B5EF4-FFF2-40B4-BE49-F238E27FC236}">
                <a16:creationId xmlns:a16="http://schemas.microsoft.com/office/drawing/2014/main" id="{22328379-8A33-4A6D-BC94-DAAE5B14138C}"/>
              </a:ext>
            </a:extLst>
          </p:cNvPr>
          <p:cNvSpPr/>
          <p:nvPr/>
        </p:nvSpPr>
        <p:spPr>
          <a:xfrm>
            <a:off x="6790624" y="5251431"/>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9" name="Freeform: Shape 48">
            <a:extLst>
              <a:ext uri="{FF2B5EF4-FFF2-40B4-BE49-F238E27FC236}">
                <a16:creationId xmlns:a16="http://schemas.microsoft.com/office/drawing/2014/main" id="{A3394816-A4DE-4D09-AE92-AD9E1823D53F}"/>
              </a:ext>
            </a:extLst>
          </p:cNvPr>
          <p:cNvSpPr/>
          <p:nvPr/>
        </p:nvSpPr>
        <p:spPr>
          <a:xfrm>
            <a:off x="6962754" y="5289531"/>
            <a:ext cx="4846320" cy="435219"/>
          </a:xfrm>
          <a:custGeom>
            <a:avLst/>
            <a:gdLst>
              <a:gd name="connsiteX0" fmla="*/ 0 w 4418001"/>
              <a:gd name="connsiteY0" fmla="*/ 0 h 435219"/>
              <a:gd name="connsiteX1" fmla="*/ 4418001 w 4418001"/>
              <a:gd name="connsiteY1" fmla="*/ 0 h 435219"/>
              <a:gd name="connsiteX2" fmla="*/ 4418001 w 4418001"/>
              <a:gd name="connsiteY2" fmla="*/ 435219 h 435219"/>
              <a:gd name="connsiteX3" fmla="*/ 0 w 4418001"/>
              <a:gd name="connsiteY3" fmla="*/ 435219 h 435219"/>
              <a:gd name="connsiteX4" fmla="*/ 0 w 4418001"/>
              <a:gd name="connsiteY4" fmla="*/ 0 h 435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435219">
                <a:moveTo>
                  <a:pt x="0" y="0"/>
                </a:moveTo>
                <a:lnTo>
                  <a:pt x="4418001" y="0"/>
                </a:lnTo>
                <a:lnTo>
                  <a:pt x="4418001" y="435219"/>
                </a:lnTo>
                <a:lnTo>
                  <a:pt x="0" y="43521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Right-sizing your hardware platform: The supply side</a:t>
            </a:r>
          </a:p>
        </p:txBody>
      </p:sp>
      <p:sp>
        <p:nvSpPr>
          <p:cNvPr id="50" name="Straight Connector 49">
            <a:extLst>
              <a:ext uri="{FF2B5EF4-FFF2-40B4-BE49-F238E27FC236}">
                <a16:creationId xmlns:a16="http://schemas.microsoft.com/office/drawing/2014/main" id="{A3E30FA7-41A1-44B7-BD1F-DCBE865CBB97}"/>
              </a:ext>
            </a:extLst>
          </p:cNvPr>
          <p:cNvSpPr/>
          <p:nvPr/>
        </p:nvSpPr>
        <p:spPr>
          <a:xfrm>
            <a:off x="2104563" y="4881471"/>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1" name="Freeform: Shape 50">
            <a:extLst>
              <a:ext uri="{FF2B5EF4-FFF2-40B4-BE49-F238E27FC236}">
                <a16:creationId xmlns:a16="http://schemas.microsoft.com/office/drawing/2014/main" id="{B4263295-7433-49C8-9907-0B86A5772611}"/>
              </a:ext>
            </a:extLst>
          </p:cNvPr>
          <p:cNvSpPr/>
          <p:nvPr/>
        </p:nvSpPr>
        <p:spPr>
          <a:xfrm>
            <a:off x="2316358" y="5637553"/>
            <a:ext cx="4418001" cy="898707"/>
          </a:xfrm>
          <a:custGeom>
            <a:avLst/>
            <a:gdLst>
              <a:gd name="connsiteX0" fmla="*/ 0 w 4418001"/>
              <a:gd name="connsiteY0" fmla="*/ 0 h 870438"/>
              <a:gd name="connsiteX1" fmla="*/ 4418001 w 4418001"/>
              <a:gd name="connsiteY1" fmla="*/ 0 h 870438"/>
              <a:gd name="connsiteX2" fmla="*/ 4418001 w 4418001"/>
              <a:gd name="connsiteY2" fmla="*/ 870438 h 870438"/>
              <a:gd name="connsiteX3" fmla="*/ 0 w 4418001"/>
              <a:gd name="connsiteY3" fmla="*/ 870438 h 870438"/>
              <a:gd name="connsiteX4" fmla="*/ 0 w 4418001"/>
              <a:gd name="connsiteY4" fmla="*/ 0 h 87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870438">
                <a:moveTo>
                  <a:pt x="0" y="0"/>
                </a:moveTo>
                <a:lnTo>
                  <a:pt x="4418001" y="0"/>
                </a:lnTo>
                <a:lnTo>
                  <a:pt x="4418001" y="870438"/>
                </a:lnTo>
                <a:lnTo>
                  <a:pt x="0" y="87043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a:ea typeface="+mn-ea"/>
                <a:cs typeface="Times New Roman"/>
              </a:rPr>
              <a:t>Developing a Mobile Website and Building Mobile Applications</a:t>
            </a:r>
          </a:p>
        </p:txBody>
      </p:sp>
      <p:sp>
        <p:nvSpPr>
          <p:cNvPr id="52" name="Freeform: Shape 51">
            <a:extLst>
              <a:ext uri="{FF2B5EF4-FFF2-40B4-BE49-F238E27FC236}">
                <a16:creationId xmlns:a16="http://schemas.microsoft.com/office/drawing/2014/main" id="{469AA540-BC69-42E1-932E-3537DB63E9F1}"/>
              </a:ext>
            </a:extLst>
          </p:cNvPr>
          <p:cNvSpPr/>
          <p:nvPr/>
        </p:nvSpPr>
        <p:spPr>
          <a:xfrm>
            <a:off x="6962754" y="5666673"/>
            <a:ext cx="4846320" cy="289862"/>
          </a:xfrm>
          <a:custGeom>
            <a:avLst/>
            <a:gdLst>
              <a:gd name="connsiteX0" fmla="*/ 0 w 4418001"/>
              <a:gd name="connsiteY0" fmla="*/ 0 h 289862"/>
              <a:gd name="connsiteX1" fmla="*/ 4418001 w 4418001"/>
              <a:gd name="connsiteY1" fmla="*/ 0 h 289862"/>
              <a:gd name="connsiteX2" fmla="*/ 4418001 w 4418001"/>
              <a:gd name="connsiteY2" fmla="*/ 289862 h 289862"/>
              <a:gd name="connsiteX3" fmla="*/ 0 w 4418001"/>
              <a:gd name="connsiteY3" fmla="*/ 289862 h 289862"/>
              <a:gd name="connsiteX4" fmla="*/ 0 w 4418001"/>
              <a:gd name="connsiteY4" fmla="*/ 0 h 289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9862">
                <a:moveTo>
                  <a:pt x="0" y="0"/>
                </a:moveTo>
                <a:lnTo>
                  <a:pt x="4418001" y="0"/>
                </a:lnTo>
                <a:lnTo>
                  <a:pt x="4418001" y="289862"/>
                </a:lnTo>
                <a:lnTo>
                  <a:pt x="0" y="28986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Understanding Mobile Websites and Applications</a:t>
            </a:r>
          </a:p>
        </p:txBody>
      </p:sp>
      <p:sp>
        <p:nvSpPr>
          <p:cNvPr id="53" name="Straight Connector 52">
            <a:extLst>
              <a:ext uri="{FF2B5EF4-FFF2-40B4-BE49-F238E27FC236}">
                <a16:creationId xmlns:a16="http://schemas.microsoft.com/office/drawing/2014/main" id="{4FB66056-67D3-4973-ACBE-872EB9B13188}"/>
              </a:ext>
            </a:extLst>
          </p:cNvPr>
          <p:cNvSpPr/>
          <p:nvPr/>
        </p:nvSpPr>
        <p:spPr>
          <a:xfrm>
            <a:off x="6790624" y="5956536"/>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4" name="Freeform: Shape 53">
            <a:extLst>
              <a:ext uri="{FF2B5EF4-FFF2-40B4-BE49-F238E27FC236}">
                <a16:creationId xmlns:a16="http://schemas.microsoft.com/office/drawing/2014/main" id="{5AB4E596-4152-47CE-B039-B0DE4567C171}"/>
              </a:ext>
            </a:extLst>
          </p:cNvPr>
          <p:cNvSpPr/>
          <p:nvPr/>
        </p:nvSpPr>
        <p:spPr>
          <a:xfrm>
            <a:off x="6962754" y="5956536"/>
            <a:ext cx="4846320" cy="289862"/>
          </a:xfrm>
          <a:custGeom>
            <a:avLst/>
            <a:gdLst>
              <a:gd name="connsiteX0" fmla="*/ 0 w 4418001"/>
              <a:gd name="connsiteY0" fmla="*/ 0 h 289862"/>
              <a:gd name="connsiteX1" fmla="*/ 4418001 w 4418001"/>
              <a:gd name="connsiteY1" fmla="*/ 0 h 289862"/>
              <a:gd name="connsiteX2" fmla="*/ 4418001 w 4418001"/>
              <a:gd name="connsiteY2" fmla="*/ 289862 h 289862"/>
              <a:gd name="connsiteX3" fmla="*/ 0 w 4418001"/>
              <a:gd name="connsiteY3" fmla="*/ 289862 h 289862"/>
              <a:gd name="connsiteX4" fmla="*/ 0 w 4418001"/>
              <a:gd name="connsiteY4" fmla="*/ 0 h 289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9862">
                <a:moveTo>
                  <a:pt x="0" y="0"/>
                </a:moveTo>
                <a:lnTo>
                  <a:pt x="4418001" y="0"/>
                </a:lnTo>
                <a:lnTo>
                  <a:pt x="4418001" y="289862"/>
                </a:lnTo>
                <a:lnTo>
                  <a:pt x="0" y="28986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Mobile Presence: Design Considerations</a:t>
            </a:r>
            <a:endParaRPr kumimoji="0" lang="ar-SY"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55" name="Straight Connector 54">
            <a:extLst>
              <a:ext uri="{FF2B5EF4-FFF2-40B4-BE49-F238E27FC236}">
                <a16:creationId xmlns:a16="http://schemas.microsoft.com/office/drawing/2014/main" id="{2DC05EDD-444C-443C-8CDE-E4D60AA1845B}"/>
              </a:ext>
            </a:extLst>
          </p:cNvPr>
          <p:cNvSpPr/>
          <p:nvPr/>
        </p:nvSpPr>
        <p:spPr>
          <a:xfrm>
            <a:off x="6790624" y="6246398"/>
            <a:ext cx="484632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6" name="Freeform: Shape 55">
            <a:extLst>
              <a:ext uri="{FF2B5EF4-FFF2-40B4-BE49-F238E27FC236}">
                <a16:creationId xmlns:a16="http://schemas.microsoft.com/office/drawing/2014/main" id="{354E1BA4-1D71-4B3A-B6F9-285B4233DA6D}"/>
              </a:ext>
            </a:extLst>
          </p:cNvPr>
          <p:cNvSpPr/>
          <p:nvPr/>
        </p:nvSpPr>
        <p:spPr>
          <a:xfrm>
            <a:off x="6962754" y="6246398"/>
            <a:ext cx="4846320" cy="289862"/>
          </a:xfrm>
          <a:custGeom>
            <a:avLst/>
            <a:gdLst>
              <a:gd name="connsiteX0" fmla="*/ 0 w 4418001"/>
              <a:gd name="connsiteY0" fmla="*/ 0 h 289862"/>
              <a:gd name="connsiteX1" fmla="*/ 4418001 w 4418001"/>
              <a:gd name="connsiteY1" fmla="*/ 0 h 289862"/>
              <a:gd name="connsiteX2" fmla="*/ 4418001 w 4418001"/>
              <a:gd name="connsiteY2" fmla="*/ 289862 h 289862"/>
              <a:gd name="connsiteX3" fmla="*/ 0 w 4418001"/>
              <a:gd name="connsiteY3" fmla="*/ 289862 h 289862"/>
              <a:gd name="connsiteX4" fmla="*/ 0 w 4418001"/>
              <a:gd name="connsiteY4" fmla="*/ 0 h 289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001" h="289862">
                <a:moveTo>
                  <a:pt x="0" y="0"/>
                </a:moveTo>
                <a:lnTo>
                  <a:pt x="4418001" y="0"/>
                </a:lnTo>
                <a:lnTo>
                  <a:pt x="4418001" y="289862"/>
                </a:lnTo>
                <a:lnTo>
                  <a:pt x="0" y="28986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marR="0" lvl="0" indent="0" algn="l" defTabSz="22225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Mobile Presence: Performance and Cost Considerations</a:t>
            </a:r>
          </a:p>
        </p:txBody>
      </p:sp>
      <p:sp>
        <p:nvSpPr>
          <p:cNvPr id="57" name="Straight Connector 56">
            <a:extLst>
              <a:ext uri="{FF2B5EF4-FFF2-40B4-BE49-F238E27FC236}">
                <a16:creationId xmlns:a16="http://schemas.microsoft.com/office/drawing/2014/main" id="{5F7CDA9E-58C5-4631-BF60-2616258DA26D}"/>
              </a:ext>
            </a:extLst>
          </p:cNvPr>
          <p:cNvSpPr/>
          <p:nvPr/>
        </p:nvSpPr>
        <p:spPr>
          <a:xfrm>
            <a:off x="2104563" y="5630331"/>
            <a:ext cx="1005840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3130920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51"/>
                                        </p:tgtEl>
                                        <p:attrNameLst>
                                          <p:attrName>fillcolor</p:attrName>
                                        </p:attrNameLst>
                                      </p:cBhvr>
                                      <p:to>
                                        <a:srgbClr val="FFFF00"/>
                                      </p:to>
                                    </p:animClr>
                                    <p:set>
                                      <p:cBhvr>
                                        <p:cTn id="7" dur="2000" fill="hold"/>
                                        <p:tgtEl>
                                          <p:spTgt spid="51"/>
                                        </p:tgtEl>
                                        <p:attrNameLst>
                                          <p:attrName>fill.type</p:attrName>
                                        </p:attrNameLst>
                                      </p:cBhvr>
                                      <p:to>
                                        <p:strVal val="solid"/>
                                      </p:to>
                                    </p:set>
                                    <p:set>
                                      <p:cBhvr>
                                        <p:cTn id="8" dur="2000" fill="hold"/>
                                        <p:tgtEl>
                                          <p:spTgt spid="5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E5D8A-1B07-4A96-8907-223C84A4BE69}"/>
              </a:ext>
            </a:extLst>
          </p:cNvPr>
          <p:cNvSpPr>
            <a:spLocks noGrp="1"/>
          </p:cNvSpPr>
          <p:nvPr>
            <p:ph type="title"/>
          </p:nvPr>
        </p:nvSpPr>
        <p:spPr>
          <a:xfrm>
            <a:off x="470647" y="165100"/>
            <a:ext cx="9224681" cy="960023"/>
          </a:xfrm>
        </p:spPr>
        <p:txBody>
          <a:bodyPr>
            <a:normAutofit fontScale="90000"/>
          </a:bodyPr>
          <a:lstStyle/>
          <a:p>
            <a:r>
              <a:rPr lang="en-US" dirty="0"/>
              <a:t>Developing a Mobile Website and Building Mobile Applications</a:t>
            </a:r>
            <a:endParaRPr lang="ar-SY" dirty="0"/>
          </a:p>
        </p:txBody>
      </p:sp>
      <p:sp>
        <p:nvSpPr>
          <p:cNvPr id="3" name="Content Placeholder 2">
            <a:extLst>
              <a:ext uri="{FF2B5EF4-FFF2-40B4-BE49-F238E27FC236}">
                <a16:creationId xmlns:a16="http://schemas.microsoft.com/office/drawing/2014/main" id="{6183A081-7948-409D-AD71-68646CFAEF83}"/>
              </a:ext>
            </a:extLst>
          </p:cNvPr>
          <p:cNvSpPr>
            <a:spLocks noGrp="1"/>
          </p:cNvSpPr>
          <p:nvPr>
            <p:ph idx="1"/>
          </p:nvPr>
        </p:nvSpPr>
        <p:spPr/>
        <p:txBody>
          <a:bodyPr>
            <a:normAutofit fontScale="70000" lnSpcReduction="20000"/>
          </a:bodyPr>
          <a:lstStyle/>
          <a:p>
            <a:pPr marL="0" indent="0">
              <a:buNone/>
            </a:pPr>
            <a:r>
              <a:rPr lang="en-US" sz="3400" b="1" dirty="0">
                <a:solidFill>
                  <a:srgbClr val="FF0000"/>
                </a:solidFill>
              </a:rPr>
              <a:t>Understanding Mobile Websites and Applications</a:t>
            </a:r>
          </a:p>
          <a:p>
            <a:r>
              <a:rPr lang="en-US" dirty="0"/>
              <a:t>With over 90% of Internet users accessing the web via mobile devices, businesses need to develop mobile websites, web apps, native apps or hybrid apps.</a:t>
            </a:r>
          </a:p>
          <a:p>
            <a:r>
              <a:rPr lang="en-US" b="1" dirty="0">
                <a:solidFill>
                  <a:schemeClr val="accent1"/>
                </a:solidFill>
              </a:rPr>
              <a:t>Mobile website </a:t>
            </a:r>
            <a:r>
              <a:rPr lang="en-US" dirty="0"/>
              <a:t>is a streamlined version of a regular website, tailored for usage on a mobile device.</a:t>
            </a:r>
          </a:p>
          <a:p>
            <a:r>
              <a:rPr lang="en-US" b="1" dirty="0">
                <a:solidFill>
                  <a:schemeClr val="accent1"/>
                </a:solidFill>
              </a:rPr>
              <a:t>Native app </a:t>
            </a:r>
            <a:r>
              <a:rPr lang="en-US" dirty="0"/>
              <a:t>is designed for a specific mobile device's hardware and operating system, offering more advanced features and better performance.</a:t>
            </a:r>
          </a:p>
          <a:p>
            <a:r>
              <a:rPr lang="en-US" dirty="0">
                <a:solidFill>
                  <a:schemeClr val="accent1"/>
                </a:solidFill>
              </a:rPr>
              <a:t>M</a:t>
            </a:r>
            <a:r>
              <a:rPr lang="en-US" b="1" dirty="0">
                <a:solidFill>
                  <a:schemeClr val="accent1"/>
                </a:solidFill>
              </a:rPr>
              <a:t>obile web app </a:t>
            </a:r>
            <a:r>
              <a:rPr lang="en-US" dirty="0"/>
              <a:t>runs on the mobile web browser, designed for mobile interface and can support complex interactions.</a:t>
            </a:r>
          </a:p>
          <a:p>
            <a:r>
              <a:rPr lang="en-US" b="1" dirty="0">
                <a:solidFill>
                  <a:schemeClr val="accent1"/>
                </a:solidFill>
              </a:rPr>
              <a:t>Hybrid apps </a:t>
            </a:r>
            <a:r>
              <a:rPr lang="en-US" dirty="0"/>
              <a:t>combine elements of native and web apps, using the device's browser engine to process locally.</a:t>
            </a:r>
            <a:endParaRPr lang="ar-SY" dirty="0"/>
          </a:p>
        </p:txBody>
      </p:sp>
    </p:spTree>
    <p:extLst>
      <p:ext uri="{BB962C8B-B14F-4D97-AF65-F5344CB8AC3E}">
        <p14:creationId xmlns:p14="http://schemas.microsoft.com/office/powerpoint/2010/main" val="69088127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E5D8A-1B07-4A96-8907-223C84A4BE69}"/>
              </a:ext>
            </a:extLst>
          </p:cNvPr>
          <p:cNvSpPr>
            <a:spLocks noGrp="1"/>
          </p:cNvSpPr>
          <p:nvPr>
            <p:ph type="title"/>
          </p:nvPr>
        </p:nvSpPr>
        <p:spPr>
          <a:xfrm>
            <a:off x="470647" y="165100"/>
            <a:ext cx="9224681" cy="960023"/>
          </a:xfrm>
        </p:spPr>
        <p:txBody>
          <a:bodyPr>
            <a:normAutofit fontScale="90000"/>
          </a:bodyPr>
          <a:lstStyle/>
          <a:p>
            <a:r>
              <a:rPr lang="en-US" dirty="0"/>
              <a:t>Developing a Mobile Website and Building Mobile Applications</a:t>
            </a:r>
            <a:endParaRPr lang="ar-SY" dirty="0"/>
          </a:p>
        </p:txBody>
      </p:sp>
      <p:pic>
        <p:nvPicPr>
          <p:cNvPr id="4" name="Native Vs Hybrid Vs Web Apps - Sybite Technologies(720P_HD)">
            <a:hlinkClick r:id="" action="ppaction://media"/>
            <a:extLst>
              <a:ext uri="{FF2B5EF4-FFF2-40B4-BE49-F238E27FC236}">
                <a16:creationId xmlns:a16="http://schemas.microsoft.com/office/drawing/2014/main" id="{80ECB28F-DDA5-4DC8-87F4-CC519FD5A86E}"/>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10531" y="1346200"/>
            <a:ext cx="8770937" cy="4933950"/>
          </a:xfrm>
        </p:spPr>
      </p:pic>
      <p:sp>
        <p:nvSpPr>
          <p:cNvPr id="5" name="Rectangle 4">
            <a:extLst>
              <a:ext uri="{FF2B5EF4-FFF2-40B4-BE49-F238E27FC236}">
                <a16:creationId xmlns:a16="http://schemas.microsoft.com/office/drawing/2014/main" id="{4014BF8F-2CF7-4476-AB88-690AED8B2697}"/>
              </a:ext>
            </a:extLst>
          </p:cNvPr>
          <p:cNvSpPr/>
          <p:nvPr/>
        </p:nvSpPr>
        <p:spPr>
          <a:xfrm>
            <a:off x="1790700" y="1371600"/>
            <a:ext cx="628650" cy="685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Y"/>
          </a:p>
        </p:txBody>
      </p:sp>
    </p:spTree>
    <p:extLst>
      <p:ext uri="{BB962C8B-B14F-4D97-AF65-F5344CB8AC3E}">
        <p14:creationId xmlns:p14="http://schemas.microsoft.com/office/powerpoint/2010/main" val="1654622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5175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E5D8A-1B07-4A96-8907-223C84A4BE69}"/>
              </a:ext>
            </a:extLst>
          </p:cNvPr>
          <p:cNvSpPr>
            <a:spLocks noGrp="1"/>
          </p:cNvSpPr>
          <p:nvPr>
            <p:ph type="title"/>
          </p:nvPr>
        </p:nvSpPr>
        <p:spPr>
          <a:xfrm>
            <a:off x="470647" y="165100"/>
            <a:ext cx="9224681" cy="960023"/>
          </a:xfrm>
        </p:spPr>
        <p:txBody>
          <a:bodyPr>
            <a:normAutofit fontScale="90000"/>
          </a:bodyPr>
          <a:lstStyle/>
          <a:p>
            <a:r>
              <a:rPr lang="en-US" dirty="0"/>
              <a:t>Developing a Mobile Website and Building Mobile Applications</a:t>
            </a:r>
            <a:endParaRPr lang="ar-SY" dirty="0"/>
          </a:p>
        </p:txBody>
      </p:sp>
      <p:sp>
        <p:nvSpPr>
          <p:cNvPr id="3" name="Content Placeholder 2">
            <a:extLst>
              <a:ext uri="{FF2B5EF4-FFF2-40B4-BE49-F238E27FC236}">
                <a16:creationId xmlns:a16="http://schemas.microsoft.com/office/drawing/2014/main" id="{6183A081-7948-409D-AD71-68646CFAEF83}"/>
              </a:ext>
            </a:extLst>
          </p:cNvPr>
          <p:cNvSpPr>
            <a:spLocks noGrp="1"/>
          </p:cNvSpPr>
          <p:nvPr>
            <p:ph idx="1"/>
          </p:nvPr>
        </p:nvSpPr>
        <p:spPr>
          <a:xfrm>
            <a:off x="188685" y="1422212"/>
            <a:ext cx="11814627" cy="5164117"/>
          </a:xfrm>
        </p:spPr>
        <p:txBody>
          <a:bodyPr>
            <a:normAutofit fontScale="77500" lnSpcReduction="20000"/>
          </a:bodyPr>
          <a:lstStyle/>
          <a:p>
            <a:pPr marL="0" indent="0">
              <a:buNone/>
            </a:pPr>
            <a:r>
              <a:rPr lang="en-US" sz="3400" b="1" dirty="0">
                <a:solidFill>
                  <a:srgbClr val="FF0000"/>
                </a:solidFill>
              </a:rPr>
              <a:t>Mobile Presence: Design Considerations</a:t>
            </a:r>
          </a:p>
          <a:p>
            <a:r>
              <a:rPr lang="en-US" b="1" dirty="0">
                <a:solidFill>
                  <a:srgbClr val="00B0F0"/>
                </a:solidFill>
              </a:rPr>
              <a:t>Hardware</a:t>
            </a:r>
            <a:r>
              <a:rPr lang="en-US" dirty="0"/>
              <a:t>: Mobile hardware is smaller, and there are more resource constraints in data storage and processing power.</a:t>
            </a:r>
          </a:p>
          <a:p>
            <a:r>
              <a:rPr lang="en-US" b="1" dirty="0">
                <a:solidFill>
                  <a:srgbClr val="00B0F0"/>
                </a:solidFill>
              </a:rPr>
              <a:t>Connectivity: </a:t>
            </a:r>
            <a:r>
              <a:rPr lang="en-US" dirty="0"/>
              <a:t>The mobile platform is constrained by slower connection speeds than desktop websites have.</a:t>
            </a:r>
          </a:p>
          <a:p>
            <a:r>
              <a:rPr lang="en-US" b="1" dirty="0">
                <a:solidFill>
                  <a:srgbClr val="00B0F0"/>
                </a:solidFill>
              </a:rPr>
              <a:t>Displays</a:t>
            </a:r>
            <a:r>
              <a:rPr lang="en-US" b="1" dirty="0"/>
              <a:t>: </a:t>
            </a:r>
            <a:r>
              <a:rPr lang="en-US" dirty="0"/>
              <a:t>Mobile displays are much smaller and require simplification. Some screens are not good in sunlight.</a:t>
            </a:r>
          </a:p>
          <a:p>
            <a:r>
              <a:rPr lang="en-US" b="1" dirty="0">
                <a:solidFill>
                  <a:srgbClr val="00B0F0"/>
                </a:solidFill>
              </a:rPr>
              <a:t>Interface</a:t>
            </a:r>
            <a:r>
              <a:rPr lang="en-US" dirty="0"/>
              <a:t>: Touch-screen technology introduces new interaction routines that are different from the traditional mouse and keyboard. The mobile platform is not a good data entry tool but can be a good navigational tool.</a:t>
            </a:r>
            <a:endParaRPr lang="ar-SY" dirty="0"/>
          </a:p>
        </p:txBody>
      </p:sp>
    </p:spTree>
    <p:extLst>
      <p:ext uri="{BB962C8B-B14F-4D97-AF65-F5344CB8AC3E}">
        <p14:creationId xmlns:p14="http://schemas.microsoft.com/office/powerpoint/2010/main" val="322382906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E5D8A-1B07-4A96-8907-223C84A4BE69}"/>
              </a:ext>
            </a:extLst>
          </p:cNvPr>
          <p:cNvSpPr>
            <a:spLocks noGrp="1"/>
          </p:cNvSpPr>
          <p:nvPr>
            <p:ph type="title"/>
          </p:nvPr>
        </p:nvSpPr>
        <p:spPr>
          <a:xfrm>
            <a:off x="470647" y="165100"/>
            <a:ext cx="9224681" cy="960023"/>
          </a:xfrm>
        </p:spPr>
        <p:txBody>
          <a:bodyPr>
            <a:normAutofit fontScale="90000"/>
          </a:bodyPr>
          <a:lstStyle/>
          <a:p>
            <a:r>
              <a:rPr lang="en-US" dirty="0"/>
              <a:t>Developing a Mobile Website and Building Mobile Applications</a:t>
            </a:r>
            <a:endParaRPr lang="ar-SY" dirty="0"/>
          </a:p>
        </p:txBody>
      </p:sp>
      <p:sp>
        <p:nvSpPr>
          <p:cNvPr id="3" name="Content Placeholder 2">
            <a:extLst>
              <a:ext uri="{FF2B5EF4-FFF2-40B4-BE49-F238E27FC236}">
                <a16:creationId xmlns:a16="http://schemas.microsoft.com/office/drawing/2014/main" id="{6183A081-7948-409D-AD71-68646CFAEF83}"/>
              </a:ext>
            </a:extLst>
          </p:cNvPr>
          <p:cNvSpPr>
            <a:spLocks noGrp="1"/>
          </p:cNvSpPr>
          <p:nvPr>
            <p:ph idx="1"/>
          </p:nvPr>
        </p:nvSpPr>
        <p:spPr/>
        <p:txBody>
          <a:bodyPr>
            <a:normAutofit fontScale="85000" lnSpcReduction="20000"/>
          </a:bodyPr>
          <a:lstStyle/>
          <a:p>
            <a:pPr marL="0" indent="0">
              <a:buNone/>
            </a:pPr>
            <a:r>
              <a:rPr lang="en-US" b="1" dirty="0">
                <a:solidFill>
                  <a:srgbClr val="FF0000"/>
                </a:solidFill>
              </a:rPr>
              <a:t>Mobile Presence: Performance and Cost Considerations</a:t>
            </a:r>
          </a:p>
          <a:p>
            <a:r>
              <a:rPr lang="en-US" dirty="0"/>
              <a:t>The costs for </a:t>
            </a:r>
            <a:r>
              <a:rPr lang="en-US" b="1" dirty="0"/>
              <a:t>mobile website </a:t>
            </a:r>
            <a:r>
              <a:rPr lang="en-US" dirty="0"/>
              <a:t>development can vary greatly depending on the business size and the approach taken. </a:t>
            </a:r>
          </a:p>
          <a:p>
            <a:r>
              <a:rPr lang="en-US" dirty="0"/>
              <a:t>Building a </a:t>
            </a:r>
            <a:r>
              <a:rPr lang="en-US" b="1" dirty="0"/>
              <a:t>mobile web app</a:t>
            </a:r>
            <a:r>
              <a:rPr lang="en-US" dirty="0"/>
              <a:t> provides high interactivity but comes with more developmental costs and limitations like browser-based applications.</a:t>
            </a:r>
          </a:p>
          <a:p>
            <a:r>
              <a:rPr lang="en-US" b="1" dirty="0"/>
              <a:t>Native apps</a:t>
            </a:r>
            <a:r>
              <a:rPr lang="en-US" dirty="0"/>
              <a:t>, though most expensive, provide the ability to offer an unique and intense customer-brand interaction. </a:t>
            </a:r>
          </a:p>
          <a:p>
            <a:r>
              <a:rPr lang="en-US" dirty="0"/>
              <a:t>This lack of standardization may demand more simplification and focus, but opens up opportunities for a unique customer experience.</a:t>
            </a:r>
            <a:endParaRPr lang="ar-SY" dirty="0"/>
          </a:p>
        </p:txBody>
      </p:sp>
    </p:spTree>
    <p:extLst>
      <p:ext uri="{BB962C8B-B14F-4D97-AF65-F5344CB8AC3E}">
        <p14:creationId xmlns:p14="http://schemas.microsoft.com/office/powerpoint/2010/main" val="81526721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A859F-30B7-4C05-A9F4-071FB963F802}"/>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6C2D3C7-EC0A-4C66-80A7-C1368F2E822E}"/>
              </a:ext>
            </a:extLst>
          </p:cNvPr>
          <p:cNvSpPr>
            <a:spLocks noGrp="1"/>
          </p:cNvSpPr>
          <p:nvPr>
            <p:ph idx="1"/>
          </p:nvPr>
        </p:nvSpPr>
        <p:spPr>
          <a:xfrm>
            <a:off x="188685" y="1422212"/>
            <a:ext cx="11814627" cy="5194487"/>
          </a:xfrm>
        </p:spPr>
        <p:txBody>
          <a:bodyPr>
            <a:normAutofit/>
          </a:bodyPr>
          <a:lstStyle/>
          <a:p>
            <a:pPr marL="0" indent="0">
              <a:buNone/>
            </a:pPr>
            <a:r>
              <a:rPr lang="en-US" sz="2400" dirty="0"/>
              <a:t>Understand the questions you must ask and answer, and the steps you should take, when developing an e-commerce presence. include:</a:t>
            </a:r>
          </a:p>
        </p:txBody>
      </p:sp>
      <p:graphicFrame>
        <p:nvGraphicFramePr>
          <p:cNvPr id="6" name="Table 6">
            <a:extLst>
              <a:ext uri="{FF2B5EF4-FFF2-40B4-BE49-F238E27FC236}">
                <a16:creationId xmlns:a16="http://schemas.microsoft.com/office/drawing/2014/main" id="{20277DF5-49FE-4C1C-B8B2-89BFFFF95E45}"/>
              </a:ext>
            </a:extLst>
          </p:cNvPr>
          <p:cNvGraphicFramePr>
            <a:graphicFrameLocks noGrp="1"/>
          </p:cNvGraphicFramePr>
          <p:nvPr>
            <p:extLst>
              <p:ext uri="{D42A27DB-BD31-4B8C-83A1-F6EECF244321}">
                <p14:modId xmlns:p14="http://schemas.microsoft.com/office/powerpoint/2010/main" val="1649596180"/>
              </p:ext>
            </p:extLst>
          </p:nvPr>
        </p:nvGraphicFramePr>
        <p:xfrm>
          <a:off x="188684" y="2723901"/>
          <a:ext cx="11814627" cy="3664240"/>
        </p:xfrm>
        <a:graphic>
          <a:graphicData uri="http://schemas.openxmlformats.org/drawingml/2006/table">
            <a:tbl>
              <a:tblPr rtl="1" firstRow="1" bandRow="1">
                <a:tableStyleId>{2D5ABB26-0587-4C30-8999-92F81FD0307C}</a:tableStyleId>
              </a:tblPr>
              <a:tblGrid>
                <a:gridCol w="5050061">
                  <a:extLst>
                    <a:ext uri="{9D8B030D-6E8A-4147-A177-3AD203B41FA5}">
                      <a16:colId xmlns:a16="http://schemas.microsoft.com/office/drawing/2014/main" val="1782754060"/>
                    </a:ext>
                  </a:extLst>
                </a:gridCol>
                <a:gridCol w="6764566">
                  <a:extLst>
                    <a:ext uri="{9D8B030D-6E8A-4147-A177-3AD203B41FA5}">
                      <a16:colId xmlns:a16="http://schemas.microsoft.com/office/drawing/2014/main" val="135847880"/>
                    </a:ext>
                  </a:extLst>
                </a:gridCol>
              </a:tblGrid>
              <a:tr h="824192">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sz="2400" b="0" dirty="0"/>
                        <a:t>Conduct a SWOT analysis.</a:t>
                      </a:r>
                    </a:p>
                    <a:p>
                      <a:pPr rtl="1"/>
                      <a:endParaRPr lang="ar-SY" sz="24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sz="2400" b="0" dirty="0"/>
                        <a:t>What is your vision and how do you hope to accomplish 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99339840"/>
                  </a:ext>
                </a:extLst>
              </a:tr>
              <a:tr h="710012">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sz="2400" b="0" dirty="0"/>
                        <a:t>Develop an e-commerce presence map.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sz="2400" b="0" dirty="0"/>
                        <a:t>What are your business and revenue models?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92824873"/>
                  </a:ext>
                </a:extLst>
              </a:tr>
              <a:tr h="710012">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sz="2400" b="0" dirty="0"/>
                        <a:t>Develop a timeline.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sz="2400" b="0" dirty="0"/>
                        <a:t>Who and where is the target audience?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59486699"/>
                  </a:ext>
                </a:extLst>
              </a:tr>
              <a:tr h="710012">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sz="2400" b="0" dirty="0"/>
                        <a:t>Develop a detailed budget.</a:t>
                      </a:r>
                      <a:endParaRPr lang="ar-SY" sz="24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sz="2400" b="0" dirty="0"/>
                        <a:t>What are the characteristics of the marketplace?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51801356"/>
                  </a:ext>
                </a:extLst>
              </a:tr>
              <a:tr h="710012">
                <a:tc>
                  <a:txBody>
                    <a:bodyPr/>
                    <a:lstStyle/>
                    <a:p>
                      <a:pPr rtl="1"/>
                      <a:endParaRPr lang="ar-SY" sz="2400" b="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sz="2400" b="0" dirty="0"/>
                        <a:t>Where is the content coming from?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21681185"/>
                  </a:ext>
                </a:extLst>
              </a:tr>
            </a:tbl>
          </a:graphicData>
        </a:graphic>
      </p:graphicFrame>
    </p:spTree>
    <p:extLst>
      <p:ext uri="{BB962C8B-B14F-4D97-AF65-F5344CB8AC3E}">
        <p14:creationId xmlns:p14="http://schemas.microsoft.com/office/powerpoint/2010/main" val="241375064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A859F-30B7-4C05-A9F4-071FB963F802}"/>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6C2D3C7-EC0A-4C66-80A7-C1368F2E822E}"/>
              </a:ext>
            </a:extLst>
          </p:cNvPr>
          <p:cNvSpPr>
            <a:spLocks noGrp="1"/>
          </p:cNvSpPr>
          <p:nvPr>
            <p:ph idx="1"/>
          </p:nvPr>
        </p:nvSpPr>
        <p:spPr/>
        <p:txBody>
          <a:bodyPr>
            <a:normAutofit fontScale="77500" lnSpcReduction="20000"/>
          </a:bodyPr>
          <a:lstStyle/>
          <a:p>
            <a:pPr marL="0" indent="0">
              <a:buNone/>
            </a:pPr>
            <a:r>
              <a:rPr lang="en-US" dirty="0"/>
              <a:t>Explain the process that should be followed in building an e-commerce presence.</a:t>
            </a:r>
          </a:p>
          <a:p>
            <a:r>
              <a:rPr lang="en-US" dirty="0"/>
              <a:t>Factors you must consider when building an e-commerce site include hardware, software, telecommunications capacity, website and mobile platform design, human resources, and organizational capabilities.</a:t>
            </a:r>
          </a:p>
          <a:p>
            <a:r>
              <a:rPr lang="en-US" dirty="0"/>
              <a:t>The systems development life cycle (a methodology for understanding the business objectives of a system and designing an appropriate solution) for building an e-commerce website involves five major steps:</a:t>
            </a:r>
          </a:p>
          <a:p>
            <a:pPr lvl="1"/>
            <a:r>
              <a:rPr lang="en-US" dirty="0"/>
              <a:t>Identify the specific business objectives for the site, and then develop a list of system functionalities and information requirements.  Basic business and system functionalities for an e-commerce site include a digital catalog, a product database, customer tracking, a shopping cart/payment system, an on-site blog, a customer database, an ad server, a site tracking and reporting system, and an inventory management system.</a:t>
            </a:r>
          </a:p>
        </p:txBody>
      </p:sp>
    </p:spTree>
    <p:extLst>
      <p:ext uri="{BB962C8B-B14F-4D97-AF65-F5344CB8AC3E}">
        <p14:creationId xmlns:p14="http://schemas.microsoft.com/office/powerpoint/2010/main" val="338603432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A859F-30B7-4C05-A9F4-071FB963F802}"/>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6C2D3C7-EC0A-4C66-80A7-C1368F2E822E}"/>
              </a:ext>
            </a:extLst>
          </p:cNvPr>
          <p:cNvSpPr>
            <a:spLocks noGrp="1"/>
          </p:cNvSpPr>
          <p:nvPr>
            <p:ph idx="1"/>
          </p:nvPr>
        </p:nvSpPr>
        <p:spPr/>
        <p:txBody>
          <a:bodyPr>
            <a:normAutofit fontScale="85000" lnSpcReduction="10000"/>
          </a:bodyPr>
          <a:lstStyle/>
          <a:p>
            <a:pPr lvl="1"/>
            <a:r>
              <a:rPr lang="en-US" dirty="0"/>
              <a:t>Develop a system design specification (both logical design and physical design).</a:t>
            </a:r>
          </a:p>
          <a:p>
            <a:pPr lvl="1"/>
            <a:r>
              <a:rPr lang="en-US" dirty="0"/>
              <a:t>Build the site, either by in-house personnel or by outsourcing all or part of the responsibility to outside contractors. Advantages of building in-house include the ability to change and adapt the site quickly as the market demands and the ability to build a site that does exactly what the company needs. Disadvantages include higher costs, greater risks of failure, a more time-consuming process, and a longer staff learning curve that delays time to market. Using design templates cuts development time, but preset templates can also limit functionality. A similar decision is also necessary regarding outsourcing the hosting of the site versus keeping it in-house</a:t>
            </a:r>
          </a:p>
          <a:p>
            <a:pPr lvl="1"/>
            <a:r>
              <a:rPr lang="en-US" dirty="0"/>
              <a:t>Test the system (unit testing, system testing, acceptance testing, A/B testing, and multivariate testing).</a:t>
            </a:r>
          </a:p>
          <a:p>
            <a:pPr lvl="1"/>
            <a:r>
              <a:rPr lang="en-US" dirty="0"/>
              <a:t>Implement and maintain the site.</a:t>
            </a:r>
          </a:p>
        </p:txBody>
      </p:sp>
    </p:spTree>
    <p:extLst>
      <p:ext uri="{BB962C8B-B14F-4D97-AF65-F5344CB8AC3E}">
        <p14:creationId xmlns:p14="http://schemas.microsoft.com/office/powerpoint/2010/main" val="159773660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A859F-30B7-4C05-A9F4-071FB963F802}"/>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6C2D3C7-EC0A-4C66-80A7-C1368F2E822E}"/>
              </a:ext>
            </a:extLst>
          </p:cNvPr>
          <p:cNvSpPr>
            <a:spLocks noGrp="1"/>
          </p:cNvSpPr>
          <p:nvPr>
            <p:ph idx="1"/>
          </p:nvPr>
        </p:nvSpPr>
        <p:spPr/>
        <p:txBody>
          <a:bodyPr>
            <a:normAutofit fontScale="70000" lnSpcReduction="20000"/>
          </a:bodyPr>
          <a:lstStyle/>
          <a:p>
            <a:pPr marL="0" indent="0">
              <a:buNone/>
            </a:pPr>
            <a:r>
              <a:rPr lang="en-US" dirty="0"/>
              <a:t>Identify and understand the major considerations involved in choosing web server and e-commerce merchant server software.</a:t>
            </a:r>
          </a:p>
          <a:p>
            <a:r>
              <a:rPr lang="en-US" dirty="0"/>
              <a:t>Early websites used single-tier system architecture and consisted of a single server computer that delivered static web pages to users making requests through their browsers. The extended functionality of more complex websites requires a multi-tiered systems architecture, which utilizes a variety of specialized web servers as well as links to pre-existing backend or legacy corporate databases.</a:t>
            </a:r>
          </a:p>
          <a:p>
            <a:r>
              <a:rPr lang="en-US" dirty="0"/>
              <a:t>All e-commerce sites require basic web server software. Apache, which works with Linux and Unix operating systems, is the most commonly used.</a:t>
            </a:r>
          </a:p>
          <a:p>
            <a:r>
              <a:rPr lang="en-US" dirty="0"/>
              <a:t>Web server software provides a host of services, including processing user requests for HTML and XML pages, security services, file transfer, search services, data capture, e-mail, and site management tools.</a:t>
            </a:r>
          </a:p>
          <a:p>
            <a:r>
              <a:rPr lang="en-US" dirty="0"/>
              <a:t>Dynamic page generation tools allow sites to deliver dynamic content rather than static.</a:t>
            </a:r>
            <a:endParaRPr lang="ar-SY" dirty="0"/>
          </a:p>
        </p:txBody>
      </p:sp>
    </p:spTree>
    <p:extLst>
      <p:ext uri="{BB962C8B-B14F-4D97-AF65-F5344CB8AC3E}">
        <p14:creationId xmlns:p14="http://schemas.microsoft.com/office/powerpoint/2010/main" val="95882771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A859F-30B7-4C05-A9F4-071FB963F802}"/>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6C2D3C7-EC0A-4C66-80A7-C1368F2E822E}"/>
              </a:ext>
            </a:extLst>
          </p:cNvPr>
          <p:cNvSpPr>
            <a:spLocks noGrp="1"/>
          </p:cNvSpPr>
          <p:nvPr>
            <p:ph idx="1"/>
          </p:nvPr>
        </p:nvSpPr>
        <p:spPr/>
        <p:txBody>
          <a:bodyPr>
            <a:normAutofit fontScale="77500" lnSpcReduction="20000"/>
          </a:bodyPr>
          <a:lstStyle/>
          <a:p>
            <a:pPr marL="0" indent="0">
              <a:buNone/>
            </a:pPr>
            <a:r>
              <a:rPr lang="en-US" dirty="0"/>
              <a:t>Understand the issues involved in choosing the most appropriate hardware for an e-commerce site.</a:t>
            </a:r>
          </a:p>
          <a:p>
            <a:r>
              <a:rPr lang="en-US" dirty="0"/>
              <a:t>Speed, capacity, and scalability are three of the most important considerations in choosing the most appropriate hardware for an e-commerce site.</a:t>
            </a:r>
          </a:p>
          <a:p>
            <a:r>
              <a:rPr lang="en-US" dirty="0"/>
              <a:t>To evaluate how fast the site needs to be, companies need to assess the number of simultaneous users the site expects to see, the nature of their requests, the types of information requested, and the bandwidth available to the site. The answers to these questions will provide guidance regarding the hardware necessary to meet customer demand. In some cases, additional processing power can increase capacity, thereby improving system speed.</a:t>
            </a:r>
          </a:p>
          <a:p>
            <a:r>
              <a:rPr lang="en-US" dirty="0"/>
              <a:t>Scalability is also an important issue. Scaling up to meet demand can be done through vertical or horizontal scaling or by improving processing architecture.</a:t>
            </a:r>
            <a:endParaRPr lang="ar-SY" dirty="0"/>
          </a:p>
        </p:txBody>
      </p:sp>
    </p:spTree>
    <p:extLst>
      <p:ext uri="{BB962C8B-B14F-4D97-AF65-F5344CB8AC3E}">
        <p14:creationId xmlns:p14="http://schemas.microsoft.com/office/powerpoint/2010/main" val="160647897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A859F-30B7-4C05-A9F4-071FB963F802}"/>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D6C2D3C7-EC0A-4C66-80A7-C1368F2E822E}"/>
              </a:ext>
            </a:extLst>
          </p:cNvPr>
          <p:cNvSpPr>
            <a:spLocks noGrp="1"/>
          </p:cNvSpPr>
          <p:nvPr>
            <p:ph idx="1"/>
          </p:nvPr>
        </p:nvSpPr>
        <p:spPr/>
        <p:txBody>
          <a:bodyPr>
            <a:normAutofit fontScale="70000" lnSpcReduction="20000"/>
          </a:bodyPr>
          <a:lstStyle/>
          <a:p>
            <a:pPr marL="0" indent="0">
              <a:buNone/>
            </a:pPr>
            <a:r>
              <a:rPr lang="en-US" dirty="0"/>
              <a:t>Understand the important considerations involved in developing a mobile website and building mobile applications.</a:t>
            </a:r>
          </a:p>
          <a:p>
            <a:r>
              <a:rPr lang="en-US" dirty="0"/>
              <a:t>It is important to understand the difference between a mobile website, native apps, mobile web apps, and hybrid apps when you are developing a mobile presence.</a:t>
            </a:r>
          </a:p>
          <a:p>
            <a:r>
              <a:rPr lang="en-US" dirty="0"/>
              <a:t>The first step is to identify business objectives because they help determine which type of mobile presence is best.</a:t>
            </a:r>
          </a:p>
          <a:p>
            <a:r>
              <a:rPr lang="en-US" dirty="0"/>
              <a:t>Design should take into account mobile platform constraints. Recent trends include mobile first design, responsive web design, and adaptive web design.</a:t>
            </a:r>
          </a:p>
          <a:p>
            <a:r>
              <a:rPr lang="en-US" dirty="0"/>
              <a:t>Developing a mobile website is likely to be the least expensive option; mobile web apps require more effort and cost; native apps are likely to be the most expensive to develop.</a:t>
            </a:r>
            <a:endParaRPr lang="ar-SY" dirty="0"/>
          </a:p>
          <a:p>
            <a:endParaRPr lang="ar-SY" dirty="0"/>
          </a:p>
        </p:txBody>
      </p:sp>
    </p:spTree>
    <p:extLst>
      <p:ext uri="{BB962C8B-B14F-4D97-AF65-F5344CB8AC3E}">
        <p14:creationId xmlns:p14="http://schemas.microsoft.com/office/powerpoint/2010/main" val="12848534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1026" name="Picture 2">
            <a:extLst>
              <a:ext uri="{FF2B5EF4-FFF2-40B4-BE49-F238E27FC236}">
                <a16:creationId xmlns:a16="http://schemas.microsoft.com/office/drawing/2014/main" id="{049F2169-4A69-4F9D-8ADA-93D9D248CD03}"/>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524250" y="0"/>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D6915B7-236C-4CFC-9A73-A0DAAF8189C4}">
  <ds:schemaRefs>
    <ds:schemaRef ds:uri="http://purl.org/dc/dcmitype/"/>
    <ds:schemaRef ds:uri="http://purl.org/dc/elements/1.1/"/>
    <ds:schemaRef ds:uri="http://purl.org/dc/terms/"/>
    <ds:schemaRef ds:uri="http://schemas.microsoft.com/office/2006/metadata/properties"/>
    <ds:schemaRef ds:uri="http://www.w3.org/XML/1998/namespace"/>
    <ds:schemaRef ds:uri="http://schemas.microsoft.com/office/2006/documentManagement/types"/>
    <ds:schemaRef ds:uri="d13aca44-ef33-4cf4-9980-7f0b00e6eeb9"/>
    <ds:schemaRef ds:uri="http://schemas.microsoft.com/office/infopath/2007/PartnerControls"/>
    <ds:schemaRef ds:uri="http://schemas.openxmlformats.org/package/2006/metadata/core-properties"/>
    <ds:schemaRef ds:uri="49100919-8a76-4266-be0c-7dc583902cb4"/>
  </ds:schemaRefs>
</ds:datastoreItem>
</file>

<file path=customXml/itemProps2.xml><?xml version="1.0" encoding="utf-8"?>
<ds:datastoreItem xmlns:ds="http://schemas.openxmlformats.org/officeDocument/2006/customXml" ds:itemID="{A6BF8EAC-16FF-4F99-9A9C-645D026EE5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8C8AB16-771E-4A4B-8D30-B9AD4D4F2F6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7363</TotalTime>
  <Words>8704</Words>
  <Application>Microsoft Office PowerPoint</Application>
  <PresentationFormat>Widescreen</PresentationFormat>
  <Paragraphs>670</Paragraphs>
  <Slides>61</Slides>
  <Notes>9</Notes>
  <HiddenSlides>0</HiddenSlides>
  <MMClips>7</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61</vt:i4>
      </vt:variant>
    </vt:vector>
  </HeadingPairs>
  <TitlesOfParts>
    <vt:vector size="69" baseType="lpstr">
      <vt:lpstr>Arial</vt:lpstr>
      <vt:lpstr>Calibri</vt:lpstr>
      <vt:lpstr>Calibri Light</vt:lpstr>
      <vt:lpstr>Times New Roman</vt:lpstr>
      <vt:lpstr>Wingdings</vt:lpstr>
      <vt:lpstr>Office Theme</vt:lpstr>
      <vt:lpstr>1_Office Theme</vt:lpstr>
      <vt:lpstr>2_Office Theme</vt:lpstr>
      <vt:lpstr>PowerPoint Presentation</vt:lpstr>
      <vt:lpstr>Chapter 4</vt:lpstr>
      <vt:lpstr>Chapter 4</vt:lpstr>
      <vt:lpstr>Learning Objectives</vt:lpstr>
      <vt:lpstr>PowerPoint Presentation</vt:lpstr>
      <vt:lpstr>Imagine Your E-commerce Presence</vt:lpstr>
      <vt:lpstr>Imagine Your E-commerce Presence</vt:lpstr>
      <vt:lpstr>PowerPoint Presentation</vt:lpstr>
      <vt:lpstr>Imagine Your E-commerce Presence</vt:lpstr>
      <vt:lpstr>What is a buyer persona?</vt:lpstr>
      <vt:lpstr>Imagine Your E-commerce Presence</vt:lpstr>
      <vt:lpstr>Imagine Your E-commerce Presence</vt:lpstr>
      <vt:lpstr>Imagine Your E-commerce Presence</vt:lpstr>
      <vt:lpstr>PowerPoint Presentation</vt:lpstr>
      <vt:lpstr>Imagine Your E-commerce Presence</vt:lpstr>
      <vt:lpstr>PowerPoint Presentation</vt:lpstr>
      <vt:lpstr>Imagine Your E-commerce Presence</vt:lpstr>
      <vt:lpstr>Imagine Your E-commerce Presence</vt:lpstr>
      <vt:lpstr>Imagine Your E-commerce Presence</vt:lpstr>
      <vt:lpstr>Imagine Your E-commerce Presence</vt:lpstr>
      <vt:lpstr>Imagine Your E-commerce Presence</vt:lpstr>
      <vt:lpstr>Imagine Your E-commerce Presence</vt:lpstr>
      <vt:lpstr>Imagine Your E-commerce Presence</vt:lpstr>
      <vt:lpstr>Imagine Your E-commerce Presence</vt:lpstr>
      <vt:lpstr>PowerPoint Presentation</vt:lpstr>
      <vt:lpstr>Building an E-commerce Presence</vt:lpstr>
      <vt:lpstr>Building an E-commerce Presence</vt:lpstr>
      <vt:lpstr>The Systems Development Life Cycle</vt:lpstr>
      <vt:lpstr>The Systems Development Life Cycle</vt:lpstr>
      <vt:lpstr>The Systems Development Life Cycle</vt:lpstr>
      <vt:lpstr>The Systems Development Life Cycle</vt:lpstr>
      <vt:lpstr>The Systems Development Life Cycle</vt:lpstr>
      <vt:lpstr>The Systems Development Life Cycle</vt:lpstr>
      <vt:lpstr>The Systems Development Life Cycle</vt:lpstr>
      <vt:lpstr>The Systems Development Life Cycle</vt:lpstr>
      <vt:lpstr>PowerPoint Presentation</vt:lpstr>
      <vt:lpstr>The Systems Development Life Cycle</vt:lpstr>
      <vt:lpstr>The Systems Development Life Cycle</vt:lpstr>
      <vt:lpstr>The Systems Development Life Cycle</vt:lpstr>
      <vt:lpstr>The Systems Development Life Cycle</vt:lpstr>
      <vt:lpstr>PowerPoint Presentation</vt:lpstr>
      <vt:lpstr>Choosing Software</vt:lpstr>
      <vt:lpstr>Choosing Software</vt:lpstr>
      <vt:lpstr>Choosing Software</vt:lpstr>
      <vt:lpstr>Choosing Software</vt:lpstr>
      <vt:lpstr>PowerPoint Presentation</vt:lpstr>
      <vt:lpstr>PowerPoint Presentation</vt:lpstr>
      <vt:lpstr>Choosing Hardware</vt:lpstr>
      <vt:lpstr>Choosing Hardware</vt:lpstr>
      <vt:lpstr>PowerPoint Presentation</vt:lpstr>
      <vt:lpstr>Developing a Mobile Website and Building Mobile Applications</vt:lpstr>
      <vt:lpstr>Developing a Mobile Website and Building Mobile Applications</vt:lpstr>
      <vt:lpstr>Developing a Mobile Website and Building Mobile Applications</vt:lpstr>
      <vt:lpstr>Developing a Mobile Website and Building Mobile Applications</vt:lpstr>
      <vt:lpstr>REVIEW</vt:lpstr>
      <vt:lpstr>REVIEW</vt:lpstr>
      <vt:lpstr>REVIEW</vt:lpstr>
      <vt:lpstr>REVIEW</vt:lpstr>
      <vt:lpstr>REVIEW</vt:lpstr>
      <vt:lpstr>REVIEW</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Ramy Muhamed ElBadry</cp:lastModifiedBy>
  <cp:revision>286</cp:revision>
  <dcterms:created xsi:type="dcterms:W3CDTF">2023-09-12T14:13:52Z</dcterms:created>
  <dcterms:modified xsi:type="dcterms:W3CDTF">2025-07-04T07:59:44Z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