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536" r:id="rId4"/>
    <p:sldId id="276" r:id="rId5"/>
    <p:sldId id="494" r:id="rId6"/>
    <p:sldId id="508" r:id="rId7"/>
    <p:sldId id="507" r:id="rId8"/>
    <p:sldId id="538" r:id="rId9"/>
    <p:sldId id="539" r:id="rId10"/>
    <p:sldId id="504" r:id="rId11"/>
    <p:sldId id="503" r:id="rId12"/>
    <p:sldId id="502" r:id="rId13"/>
    <p:sldId id="501" r:id="rId14"/>
    <p:sldId id="537" r:id="rId15"/>
    <p:sldId id="514" r:id="rId16"/>
    <p:sldId id="513" r:id="rId17"/>
    <p:sldId id="512" r:id="rId18"/>
    <p:sldId id="511" r:id="rId19"/>
    <p:sldId id="510" r:id="rId20"/>
    <p:sldId id="495" r:id="rId21"/>
    <p:sldId id="515" r:id="rId22"/>
    <p:sldId id="516" r:id="rId23"/>
    <p:sldId id="517" r:id="rId24"/>
    <p:sldId id="518" r:id="rId25"/>
    <p:sldId id="519" r:id="rId26"/>
    <p:sldId id="520" r:id="rId27"/>
    <p:sldId id="521" r:id="rId28"/>
    <p:sldId id="522" r:id="rId29"/>
    <p:sldId id="523" r:id="rId30"/>
    <p:sldId id="524" r:id="rId31"/>
    <p:sldId id="525" r:id="rId32"/>
    <p:sldId id="526" r:id="rId33"/>
    <p:sldId id="529" r:id="rId34"/>
    <p:sldId id="527" r:id="rId35"/>
    <p:sldId id="530" r:id="rId36"/>
    <p:sldId id="531" r:id="rId37"/>
    <p:sldId id="532" r:id="rId38"/>
    <p:sldId id="533" r:id="rId39"/>
    <p:sldId id="53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6"/>
            <p14:sldId id="276"/>
            <p14:sldId id="494"/>
            <p14:sldId id="508"/>
            <p14:sldId id="507"/>
            <p14:sldId id="538"/>
            <p14:sldId id="539"/>
            <p14:sldId id="504"/>
            <p14:sldId id="503"/>
            <p14:sldId id="502"/>
            <p14:sldId id="501"/>
            <p14:sldId id="537"/>
            <p14:sldId id="514"/>
            <p14:sldId id="513"/>
            <p14:sldId id="512"/>
            <p14:sldId id="511"/>
            <p14:sldId id="510"/>
            <p14:sldId id="495"/>
            <p14:sldId id="515"/>
            <p14:sldId id="516"/>
            <p14:sldId id="517"/>
            <p14:sldId id="518"/>
            <p14:sldId id="519"/>
            <p14:sldId id="520"/>
            <p14:sldId id="521"/>
            <p14:sldId id="522"/>
            <p14:sldId id="523"/>
            <p14:sldId id="524"/>
            <p14:sldId id="525"/>
            <p14:sldId id="526"/>
            <p14:sldId id="529"/>
            <p14:sldId id="527"/>
            <p14:sldId id="530"/>
            <p14:sldId id="531"/>
            <p14:sldId id="532"/>
            <p14:sldId id="533"/>
            <p14:sldId id="5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svg"/><Relationship Id="rId2" Type="http://schemas.openxmlformats.org/officeDocument/2006/relationships/image" Target="../media/image28.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00110"/>
          </a:xfrm>
          <a:prstGeom prst="rect">
            <a:avLst/>
          </a:prstGeom>
          <a:noFill/>
        </p:spPr>
        <p:txBody>
          <a:bodyPr wrap="square" rtlCol="0">
            <a:spAutoFit/>
          </a:bodyPr>
          <a:lstStyle/>
          <a:p>
            <a:r>
              <a:rPr lang="ar-EG" sz="2000" b="1" dirty="0">
                <a:latin typeface="Alexandria" pitchFamily="2" charset="-78"/>
                <a:cs typeface="Alexandria" pitchFamily="2" charset="-78"/>
              </a:rPr>
              <a:t>إعداد د/ميرهان محسن </a:t>
            </a:r>
            <a:endParaRPr lang="en-US" sz="2000" b="1" dirty="0">
              <a:latin typeface="Alexandria" pitchFamily="2" charset="-78"/>
              <a:cs typeface="Alexandria" pitchFamily="2" charset="-78"/>
            </a:endParaRPr>
          </a:p>
        </p:txBody>
      </p:sp>
      <p:sp>
        <p:nvSpPr>
          <p:cNvPr id="31" name="TextBox 30"/>
          <p:cNvSpPr txBox="1"/>
          <p:nvPr/>
        </p:nvSpPr>
        <p:spPr>
          <a:xfrm>
            <a:off x="475302" y="2497454"/>
            <a:ext cx="6902960" cy="400110"/>
          </a:xfrm>
          <a:prstGeom prst="rect">
            <a:avLst/>
          </a:prstGeom>
          <a:noFill/>
        </p:spPr>
        <p:txBody>
          <a:bodyPr wrap="square" rtlCol="0">
            <a:spAutoFit/>
          </a:bodyPr>
          <a:lstStyle/>
          <a:p>
            <a:r>
              <a:rPr lang="ar-EG" sz="2000" b="1" dirty="0">
                <a:latin typeface="Alexandria" pitchFamily="2" charset="-78"/>
                <a:cs typeface="Alexandria" pitchFamily="2" charset="-78"/>
              </a:rPr>
              <a:t>مقرر حملات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706560" y="55643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pitchFamily="2" charset="-78"/>
                <a:cs typeface="Alexandria" pitchFamily="2" charset="-78"/>
              </a:rPr>
              <a:t>Lecture </a:t>
            </a:r>
            <a:r>
              <a:rPr lang="ar-EG" sz="2000" b="1" dirty="0">
                <a:solidFill>
                  <a:schemeClr val="tx1"/>
                </a:solidFill>
                <a:latin typeface="Alexandria" pitchFamily="2" charset="-78"/>
                <a:cs typeface="Alexandria" pitchFamily="2" charset="-78"/>
              </a:rPr>
              <a:t>1</a:t>
            </a:r>
            <a:endParaRPr lang="en-US" sz="2000" b="1" dirty="0">
              <a:solidFill>
                <a:schemeClr val="tx1"/>
              </a:solidFill>
              <a:latin typeface="Alexandria" pitchFamily="2" charset="-78"/>
              <a:cs typeface="Alexandria" pitchFamily="2" charset="-78"/>
            </a:endParaRPr>
          </a:p>
        </p:txBody>
      </p:sp>
      <p:sp>
        <p:nvSpPr>
          <p:cNvPr id="46" name="TextBox 45"/>
          <p:cNvSpPr txBox="1"/>
          <p:nvPr/>
        </p:nvSpPr>
        <p:spPr>
          <a:xfrm>
            <a:off x="759566" y="6093478"/>
            <a:ext cx="1231427" cy="400110"/>
          </a:xfrm>
          <a:prstGeom prst="rect">
            <a:avLst/>
          </a:prstGeom>
          <a:noFill/>
        </p:spPr>
        <p:txBody>
          <a:bodyPr wrap="none" rtlCol="0">
            <a:spAutoFit/>
          </a:bodyPr>
          <a:lstStyle/>
          <a:p>
            <a:r>
              <a:rPr lang="en-US" sz="2000" b="1" dirty="0">
                <a:latin typeface="Alexandria" pitchFamily="2" charset="-78"/>
                <a:cs typeface="Alexandria" pitchFamily="2" charset="-78"/>
              </a:rPr>
              <a:t>PRL 622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3458817" y="2785710"/>
            <a:ext cx="9918645"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حملات العلاقات العامة</a:t>
            </a:r>
          </a:p>
          <a:p>
            <a:pPr algn="ctr"/>
            <a:r>
              <a:rPr lang="ar-EG" sz="2000" b="1" dirty="0">
                <a:latin typeface="Alexandria" pitchFamily="2" charset="-78"/>
                <a:cs typeface="Alexandria" pitchFamily="2" charset="-78"/>
              </a:rPr>
              <a:t>المفهوم والخصائص والأهمية  </a:t>
            </a:r>
            <a:endParaRPr lang="en-US" sz="2000" b="1" dirty="0">
              <a:latin typeface="Alexandria" pitchFamily="2" charset="-78"/>
              <a:cs typeface="Alexandria" pitchFamily="2" charset="-78"/>
            </a:endParaRPr>
          </a:p>
        </p:txBody>
      </p:sp>
      <p:sp>
        <p:nvSpPr>
          <p:cNvPr id="10" name="Rectangle: Rounded Corners 9"/>
          <p:cNvSpPr/>
          <p:nvPr/>
        </p:nvSpPr>
        <p:spPr>
          <a:xfrm>
            <a:off x="5748017" y="471204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ar-EG" sz="2800" b="1" dirty="0">
                <a:solidFill>
                  <a:schemeClr val="tx1"/>
                </a:solidFill>
                <a:latin typeface="Alexandria" pitchFamily="2" charset="-78"/>
                <a:cs typeface="Alexandria" pitchFamily="2" charset="-78"/>
              </a:rPr>
              <a:t>1</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07898" y="5359400"/>
            <a:ext cx="1231427" cy="400110"/>
          </a:xfrm>
          <a:prstGeom prst="rect">
            <a:avLst/>
          </a:prstGeom>
          <a:noFill/>
        </p:spPr>
        <p:txBody>
          <a:bodyPr wrap="none" rtlCol="0">
            <a:spAutoFit/>
          </a:bodyPr>
          <a:lstStyle/>
          <a:p>
            <a:r>
              <a:rPr lang="en-US" sz="2000" b="1" dirty="0">
                <a:latin typeface="Alexandria" pitchFamily="2" charset="-78"/>
                <a:cs typeface="Alexandria" pitchFamily="2" charset="-78"/>
              </a:rPr>
              <a:t>PRL 622</a:t>
            </a: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EG" sz="2000" dirty="0">
                <a:solidFill>
                  <a:srgbClr val="00B0F0"/>
                </a:solidFill>
                <a:latin typeface="Alexandria" pitchFamily="2" charset="-78"/>
                <a:cs typeface="Alexandria" pitchFamily="2" charset="-78"/>
              </a:rPr>
              <a:t>إ</a:t>
            </a:r>
            <a:r>
              <a:rPr lang="ar-EG" sz="2000" b="1" dirty="0">
                <a:solidFill>
                  <a:srgbClr val="00B0F0"/>
                </a:solidFill>
                <a:latin typeface="Alexandria" pitchFamily="2" charset="-78"/>
                <a:cs typeface="Alexandria" pitchFamily="2" charset="-78"/>
              </a:rPr>
              <a:t>عداد / د.ميرهان محسن</a:t>
            </a:r>
            <a:r>
              <a:rPr lang="ar-EG" sz="2000" dirty="0">
                <a:solidFill>
                  <a:srgbClr val="00B0F0"/>
                </a:solidFill>
                <a:latin typeface="Alexandria" pitchFamily="2" charset="-78"/>
                <a:cs typeface="Alexandria" pitchFamily="2" charset="-78"/>
              </a:rPr>
              <a:t> </a:t>
            </a:r>
            <a:endParaRPr lang="en-US" sz="2000"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350706"/>
            <a:ext cx="11378708" cy="4705201"/>
          </a:xfrm>
          <a:prstGeom prst="rect">
            <a:avLst/>
          </a:prstGeom>
        </p:spPr>
      </p:pic>
    </p:spTree>
    <p:extLst>
      <p:ext uri="{BB962C8B-B14F-4D97-AF65-F5344CB8AC3E}">
        <p14:creationId xmlns:p14="http://schemas.microsoft.com/office/powerpoint/2010/main" val="902396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45602" y="669832"/>
            <a:ext cx="3902032" cy="400110"/>
          </a:xfrm>
          <a:prstGeom prst="rect">
            <a:avLst/>
          </a:prstGeom>
          <a:noFill/>
        </p:spPr>
        <p:txBody>
          <a:bodyPr wrap="square" rtlCol="0">
            <a:spAutoFit/>
          </a:bodyPr>
          <a:lstStyle/>
          <a:p>
            <a:pPr algn="ctr"/>
            <a:r>
              <a:rPr lang="ar-EG" sz="2000" b="1" u="sng" dirty="0">
                <a:latin typeface="Alexandria" pitchFamily="2" charset="-78"/>
                <a:cs typeface="Alexandria" pitchFamily="2" charset="-78"/>
              </a:rPr>
              <a:t>مقدمة</a:t>
            </a:r>
            <a:r>
              <a:rPr lang="ar-EG" sz="2000" b="1" dirty="0">
                <a:latin typeface="Alexandria" pitchFamily="2" charset="-78"/>
                <a:cs typeface="Alexandria" pitchFamily="2" charset="-78"/>
              </a:rPr>
              <a:t> </a:t>
            </a:r>
            <a:endParaRPr lang="en-US" sz="2000" b="1" dirty="0">
              <a:latin typeface="Alexandria" pitchFamily="2" charset="-78"/>
              <a:cs typeface="Alexandria" pitchFamily="2" charset="-78"/>
            </a:endParaRPr>
          </a:p>
        </p:txBody>
      </p:sp>
      <p:sp>
        <p:nvSpPr>
          <p:cNvPr id="48" name="TextBox 47"/>
          <p:cNvSpPr txBox="1"/>
          <p:nvPr/>
        </p:nvSpPr>
        <p:spPr>
          <a:xfrm>
            <a:off x="1097282" y="2394040"/>
            <a:ext cx="9997436" cy="2635978"/>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تُعتبر حملات العلاقات العامة عامل مهم جدًا لكافة المنظمات كونها تؤثر عليهم بشكل كبير، خاصة وأن الشركات في العصر الحالي تسعى جاهدة لتشكيل صورتها الذهنية ، وتحسين سمعتها ، أو إعادة إصلاح سمعتها بعد أزمة ما ، ومن هذا المنطلق ؛ فإن الشركات تهتم بحملات العلاقات العامة بشكل كبير وخاصة أن في العصر الحالي أصبحت الوسائل الرقمية من الوسائل المميزة التي يمكن من خلالها نشر محتوى حملات العلاقات العامة وبالتالي الوصول لشريحة جماهيرية أكبر.</a:t>
            </a:r>
          </a:p>
          <a:p>
            <a:pPr algn="just" rtl="1">
              <a:lnSpc>
                <a:spcPct val="150000"/>
              </a:lnSpc>
            </a:pPr>
            <a:r>
              <a:rPr lang="ar-EG" sz="1600" dirty="0">
                <a:latin typeface="Alexandria" pitchFamily="2" charset="-78"/>
                <a:cs typeface="Alexandria" pitchFamily="2" charset="-78"/>
              </a:rPr>
              <a:t>وحملات العلاقات العامة تعد جزءاً من علم الاتصال تُعد من الموضوعات الحديثة نسبياً و إن كان تطبيقها قد بدأ منذ فترة طويلة جداً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786754"/>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فإدارة حملات العلاقات العامة تعد بمثابة ؛ عملية تسويق تساعد على بناء وتعزيز علاقاتك في العمل مع جمهورك والسوق المستهدف والعلامات التجارية الأخرى، بأفضل الطرق لتحقيق أهدافك الإستراتيجي.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3629597"/>
            <a:ext cx="3815572" cy="2426310"/>
          </a:xfrm>
          <a:prstGeom prst="rect">
            <a:avLst/>
          </a:prstGeom>
        </p:spPr>
      </p:pic>
    </p:spTree>
    <p:extLst>
      <p:ext uri="{BB962C8B-B14F-4D97-AF65-F5344CB8AC3E}">
        <p14:creationId xmlns:p14="http://schemas.microsoft.com/office/powerpoint/2010/main" val="90248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62869" y="1885542"/>
            <a:ext cx="4850295" cy="3005310"/>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نتيجة لحملة العلاقات العامة الرائعة، يمكن للعلامات التجارية إنشاء مصداقية أكبر مع جمهورها وبناء علاقات إعلامية أقوى. تصبح هويات العلامة التجارية أقوى ولا تنسى. وفي كثير من الحالات، تتبع المبيعات بشكل طبيعي.</a:t>
            </a:r>
          </a:p>
          <a:p>
            <a:pPr lvl="0" algn="just" rtl="1">
              <a:lnSpc>
                <a:spcPct val="150000"/>
              </a:lnSpc>
            </a:pPr>
            <a:r>
              <a:rPr lang="ar-EG" sz="1600" dirty="0">
                <a:solidFill>
                  <a:prstClr val="black"/>
                </a:solidFill>
                <a:latin typeface="Alexandria" pitchFamily="2" charset="-78"/>
                <a:cs typeface="Alexandria" pitchFamily="2" charset="-78"/>
              </a:rPr>
              <a:t>ومن الممكن أن تتخذ حملة العلاقات العامة أشكالًا وأشكالًا مختلفة - نتيجة للأهداف المختلفة للمنظمات.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1" y="1775200"/>
            <a:ext cx="4356332" cy="4080659"/>
          </a:xfrm>
          <a:prstGeom prst="rect">
            <a:avLst/>
          </a:prstGeom>
        </p:spPr>
      </p:pic>
    </p:spTree>
    <p:extLst>
      <p:ext uri="{BB962C8B-B14F-4D97-AF65-F5344CB8AC3E}">
        <p14:creationId xmlns:p14="http://schemas.microsoft.com/office/powerpoint/2010/main" val="69942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789319"/>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ثمة خلط واضح بين ثلاث مفاهيم اساسية ...</a:t>
            </a:r>
          </a:p>
          <a:p>
            <a:pPr lvl="0" algn="just" rtl="1">
              <a:lnSpc>
                <a:spcPct val="150000"/>
              </a:lnSpc>
            </a:pPr>
            <a:r>
              <a:rPr lang="ar-EG" sz="1600" dirty="0">
                <a:solidFill>
                  <a:prstClr val="black"/>
                </a:solidFill>
                <a:latin typeface="Alexandria" pitchFamily="2" charset="-78"/>
                <a:cs typeface="Alexandria" pitchFamily="2" charset="-78"/>
              </a:rPr>
              <a:t>وهي الخطة والبرنامج والحملة.............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34312" y="447900"/>
            <a:ext cx="8230313" cy="1237595"/>
          </a:xfrm>
          <a:prstGeom prst="rect">
            <a:avLst/>
          </a:prstGeom>
        </p:spPr>
      </p:pic>
      <p:pic>
        <p:nvPicPr>
          <p:cNvPr id="3" name="Picture 2"/>
          <p:cNvPicPr>
            <a:picLocks noChangeAspect="1"/>
          </p:cNvPicPr>
          <p:nvPr/>
        </p:nvPicPr>
        <p:blipFill>
          <a:blip r:embed="rId4"/>
          <a:stretch>
            <a:fillRect/>
          </a:stretch>
        </p:blipFill>
        <p:spPr>
          <a:xfrm>
            <a:off x="459332" y="250155"/>
            <a:ext cx="1509694" cy="1265245"/>
          </a:xfrm>
          <a:prstGeom prst="rect">
            <a:avLst/>
          </a:prstGeom>
        </p:spPr>
      </p:pic>
      <p:pic>
        <p:nvPicPr>
          <p:cNvPr id="5" name="Picture 4"/>
          <p:cNvPicPr>
            <a:picLocks noChangeAspect="1"/>
          </p:cNvPicPr>
          <p:nvPr/>
        </p:nvPicPr>
        <p:blipFill>
          <a:blip r:embed="rId5"/>
          <a:stretch>
            <a:fillRect/>
          </a:stretch>
        </p:blipFill>
        <p:spPr>
          <a:xfrm>
            <a:off x="1550504" y="2530903"/>
            <a:ext cx="4472609" cy="3054887"/>
          </a:xfrm>
          <a:prstGeom prst="rect">
            <a:avLst/>
          </a:prstGeom>
        </p:spPr>
      </p:pic>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6000" y="2368046"/>
            <a:ext cx="5108712" cy="3005310"/>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الخطة: </a:t>
            </a:r>
            <a:r>
              <a:rPr lang="ar-EG" sz="1600" dirty="0">
                <a:solidFill>
                  <a:prstClr val="black"/>
                </a:solidFill>
                <a:latin typeface="Alexandria" pitchFamily="2" charset="-78"/>
                <a:cs typeface="Alexandria" pitchFamily="2" charset="-78"/>
              </a:rPr>
              <a:t>هي الوسيلة أو الأداة النظرية التي تترجم المحتوى الفعلي لعملية التخطيط ، وهي بهذا المفهوم تختلف عن عملية التخطيط التي تقوم على أسس معرفية خاصة لتحقيق أهداف مرسومة ومحددة مسبقاً ،وإذا كان التخطيط عملية إجرائية تهدف لإحداث تغييرات معينه ،فإن الخطة هي الإطار الذي يشمل تفاصيل نوع التغيير المنشود وحجمه ومواصفاته الأخرى وبشكل دقيق وواضح.</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34312" y="447900"/>
            <a:ext cx="8230313" cy="1237595"/>
          </a:xfrm>
          <a:prstGeom prst="rect">
            <a:avLst/>
          </a:prstGeom>
        </p:spPr>
      </p:pic>
      <p:pic>
        <p:nvPicPr>
          <p:cNvPr id="6" name="Picture 5"/>
          <p:cNvPicPr>
            <a:picLocks noChangeAspect="1"/>
          </p:cNvPicPr>
          <p:nvPr/>
        </p:nvPicPr>
        <p:blipFill>
          <a:blip r:embed="rId4"/>
          <a:stretch>
            <a:fillRect/>
          </a:stretch>
        </p:blipFill>
        <p:spPr>
          <a:xfrm>
            <a:off x="854765" y="2025684"/>
            <a:ext cx="4752835" cy="3477113"/>
          </a:xfrm>
          <a:prstGeom prst="rect">
            <a:avLst/>
          </a:prstGeom>
        </p:spPr>
      </p:pic>
    </p:spTree>
    <p:extLst>
      <p:ext uri="{BB962C8B-B14F-4D97-AF65-F5344CB8AC3E}">
        <p14:creationId xmlns:p14="http://schemas.microsoft.com/office/powerpoint/2010/main" val="2953001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54766" y="2244602"/>
            <a:ext cx="10396330" cy="5232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035025"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AE"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مفهوم </a:t>
            </a:r>
            <a:r>
              <a:rPr kumimoji="0" lang="ar-EG"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حملات العلاقات العامة </a:t>
            </a:r>
            <a:br>
              <a:rPr kumimoji="0" lang="en-US" sz="28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pic>
        <p:nvPicPr>
          <p:cNvPr id="2" name="Picture 1"/>
          <p:cNvPicPr>
            <a:picLocks noChangeAspect="1"/>
          </p:cNvPicPr>
          <p:nvPr/>
        </p:nvPicPr>
        <p:blipFill>
          <a:blip r:embed="rId3"/>
          <a:stretch>
            <a:fillRect/>
          </a:stretch>
        </p:blipFill>
        <p:spPr>
          <a:xfrm>
            <a:off x="5572538" y="1685495"/>
            <a:ext cx="5764696" cy="4370412"/>
          </a:xfrm>
          <a:prstGeom prst="rect">
            <a:avLst/>
          </a:prstGeom>
        </p:spPr>
      </p:pic>
      <p:pic>
        <p:nvPicPr>
          <p:cNvPr id="3" name="Picture 2"/>
          <p:cNvPicPr>
            <a:picLocks noChangeAspect="1"/>
          </p:cNvPicPr>
          <p:nvPr/>
        </p:nvPicPr>
        <p:blipFill>
          <a:blip r:embed="rId4"/>
          <a:stretch>
            <a:fillRect/>
          </a:stretch>
        </p:blipFill>
        <p:spPr>
          <a:xfrm>
            <a:off x="854766" y="2201024"/>
            <a:ext cx="4312512" cy="3245620"/>
          </a:xfrm>
          <a:prstGeom prst="rect">
            <a:avLst/>
          </a:prstGeom>
        </p:spPr>
      </p:pic>
    </p:spTree>
    <p:extLst>
      <p:ext uri="{BB962C8B-B14F-4D97-AF65-F5344CB8AC3E}">
        <p14:creationId xmlns:p14="http://schemas.microsoft.com/office/powerpoint/2010/main" val="562661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5025" y="2480343"/>
            <a:ext cx="10032368" cy="1897314"/>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بما أنّ حملات العلاقات العامة تهدف أيضاً لتحقيق أهداف و غايات وفق تخطيط محدد ، فقد جاء استخدام كلمة حملة </a:t>
            </a:r>
            <a:r>
              <a:rPr lang="en-US" sz="1600" dirty="0">
                <a:solidFill>
                  <a:prstClr val="black"/>
                </a:solidFill>
                <a:latin typeface="Alexandria" pitchFamily="2" charset="-78"/>
                <a:cs typeface="Alexandria" pitchFamily="2" charset="-78"/>
              </a:rPr>
              <a:t>Campaign </a:t>
            </a:r>
            <a:r>
              <a:rPr lang="ar-EG" sz="1600" dirty="0">
                <a:solidFill>
                  <a:prstClr val="black"/>
                </a:solidFill>
                <a:latin typeface="Alexandria" pitchFamily="2" charset="-78"/>
                <a:cs typeface="Alexandria" pitchFamily="2" charset="-78"/>
              </a:rPr>
              <a:t>قياساً على الحملات العسكرية.</a:t>
            </a:r>
          </a:p>
          <a:p>
            <a:pPr lvl="0" algn="just" rtl="1">
              <a:lnSpc>
                <a:spcPct val="150000"/>
              </a:lnSpc>
            </a:pPr>
            <a:r>
              <a:rPr lang="ar-EG" sz="1600" dirty="0">
                <a:solidFill>
                  <a:prstClr val="black"/>
                </a:solidFill>
                <a:latin typeface="Alexandria" pitchFamily="2" charset="-78"/>
                <a:cs typeface="Alexandria" pitchFamily="2" charset="-78"/>
              </a:rPr>
              <a:t>هناك إتفاقاً بين عدد من الباحثين المعاصرين على أنّ حملات العلاقات العامة في مفهومها العام هي عبارة عن سلسلة عمليات اتصال </a:t>
            </a:r>
            <a:r>
              <a:rPr lang="en-US" sz="1600" dirty="0">
                <a:solidFill>
                  <a:prstClr val="black"/>
                </a:solidFill>
                <a:latin typeface="Alexandria" pitchFamily="2" charset="-78"/>
                <a:cs typeface="Alexandria" pitchFamily="2" charset="-78"/>
              </a:rPr>
              <a:t>Processes </a:t>
            </a:r>
            <a:r>
              <a:rPr lang="ar-EG" sz="1600" dirty="0">
                <a:solidFill>
                  <a:prstClr val="black"/>
                </a:solidFill>
                <a:latin typeface="Alexandria" pitchFamily="2" charset="-78"/>
                <a:cs typeface="Alexandria" pitchFamily="2" charset="-78"/>
              </a:rPr>
              <a:t>تهدف إلى نقل معلومات معينة لجمهور معين بواسطة وسيلة اتصال أو أكثر بهدف إحداث أثر إدراكي أو سلوكي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035025"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AE"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مفهوم </a:t>
            </a:r>
            <a:r>
              <a:rPr kumimoji="0" lang="ar-EG"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حملات العلاقات العامة </a:t>
            </a:r>
            <a:br>
              <a:rPr kumimoji="0" lang="en-US" sz="28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Tree>
    <p:extLst>
      <p:ext uri="{BB962C8B-B14F-4D97-AF65-F5344CB8AC3E}">
        <p14:creationId xmlns:p14="http://schemas.microsoft.com/office/powerpoint/2010/main" val="209201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049253"/>
            <a:ext cx="9698986" cy="2266646"/>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وحملة العلاقات العامة </a:t>
            </a:r>
            <a:r>
              <a:rPr lang="ar-EG" sz="1600" dirty="0">
                <a:solidFill>
                  <a:prstClr val="black"/>
                </a:solidFill>
                <a:latin typeface="Alexandria" pitchFamily="2" charset="-78"/>
                <a:cs typeface="Alexandria" pitchFamily="2" charset="-78"/>
              </a:rPr>
              <a:t>هي سلسلة من الأنشطة المخططة المصممة لمنح شركة أو علامة تجارية ،ومعظم حملات العلاقات العامة لها أهداف عمل محددة، مثل قيادة حركة مرور مواقع الويب، أو الحصول على إشعار بشأن منتج جديد، أو لفت الانتباه إلى سبب ما،وتنفذ الأنشطة في إطار زمني محدد يتصل بالهدف الشامل.</a:t>
            </a:r>
          </a:p>
          <a:p>
            <a:pPr lvl="0" algn="just" rtl="1">
              <a:lnSpc>
                <a:spcPct val="150000"/>
              </a:lnSpc>
            </a:pPr>
            <a:r>
              <a:rPr lang="ar-EG" sz="1600" dirty="0">
                <a:solidFill>
                  <a:prstClr val="black"/>
                </a:solidFill>
                <a:latin typeface="Alexandria" pitchFamily="2" charset="-78"/>
                <a:cs typeface="Alexandria" pitchFamily="2" charset="-78"/>
              </a:rPr>
              <a:t>تتوقف حملة العلاقات العامة الناجحة على استراتيجية اتصال قوية، وإنشاء الرسالة الصحيحة للجمهور المقصود، وإختيار القنوات المناسبة للرسالة.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49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897314"/>
          </a:xfrm>
          <a:prstGeom prst="rect">
            <a:avLst/>
          </a:prstGeom>
          <a:noFill/>
        </p:spPr>
        <p:txBody>
          <a:bodyPr wrap="square" rtlCol="0">
            <a:spAutoFit/>
          </a:bodyPr>
          <a:lstStyle/>
          <a:p>
            <a:pPr lvl="0" algn="just" rtl="1">
              <a:lnSpc>
                <a:spcPct val="150000"/>
              </a:lnSpc>
            </a:pPr>
            <a:r>
              <a:rPr lang="ar-EG" sz="1600" b="1" i="1" dirty="0">
                <a:solidFill>
                  <a:prstClr val="black"/>
                </a:solidFill>
                <a:latin typeface="Alexandria" pitchFamily="2" charset="-78"/>
                <a:cs typeface="Alexandria" pitchFamily="2" charset="-78"/>
              </a:rPr>
              <a:t>الحملة : هي </a:t>
            </a:r>
            <a:r>
              <a:rPr lang="ar-EG" sz="1600" dirty="0">
                <a:solidFill>
                  <a:prstClr val="black"/>
                </a:solidFill>
                <a:latin typeface="Alexandria" pitchFamily="2" charset="-78"/>
                <a:cs typeface="Alexandria" pitchFamily="2" charset="-78"/>
              </a:rPr>
              <a:t>(خطة مكتوبة وشاملة تحتوي على سلسلة من الرسائل الاتصالية المتصلة والمترابطة التي تظهر في وسائل الاتصال أو الإعلام في فترة زمنية محددة قد تمتد إلى سنة أو أقل من ذلك).</a:t>
            </a:r>
          </a:p>
          <a:p>
            <a:pPr lvl="0" algn="just" rtl="1">
              <a:lnSpc>
                <a:spcPct val="150000"/>
              </a:lnSpc>
            </a:pPr>
            <a:r>
              <a:rPr lang="ar-EG" sz="1600" b="1" dirty="0">
                <a:solidFill>
                  <a:prstClr val="black"/>
                </a:solidFill>
                <a:latin typeface="Alexandria" pitchFamily="2" charset="-78"/>
                <a:cs typeface="Alexandria" pitchFamily="2" charset="-78"/>
              </a:rPr>
              <a:t>اذن</a:t>
            </a:r>
            <a:r>
              <a:rPr lang="ar-EG" sz="1600" dirty="0">
                <a:solidFill>
                  <a:prstClr val="black"/>
                </a:solidFill>
                <a:latin typeface="Alexandria" pitchFamily="2" charset="-78"/>
                <a:cs typeface="Alexandria" pitchFamily="2" charset="-78"/>
              </a:rPr>
              <a:t> فالحملة مجموعة من الأنشطة المخططة لمعالجة قضية أو لحل مشكلة أو لتحسين أو لتصحيح موقف أو لاستغلال فرصة وهي محددة بمدة زمنية وهي جزء من برامج العلاقات العامة، ويمكن اعتبارها تخطيطًا على المستوى الجزئي.</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4259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527982"/>
          </a:xfrm>
          <a:prstGeom prst="rect">
            <a:avLst/>
          </a:prstGeom>
          <a:noFill/>
        </p:spPr>
        <p:txBody>
          <a:bodyPr wrap="square" rtlCol="0">
            <a:spAutoFit/>
          </a:bodyPr>
          <a:lstStyle/>
          <a:p>
            <a:pPr lvl="0" algn="just" rtl="1">
              <a:lnSpc>
                <a:spcPct val="150000"/>
              </a:lnSpc>
              <a:defRPr/>
            </a:pPr>
            <a:r>
              <a:rPr lang="ar-EG" sz="1600" b="1" dirty="0">
                <a:solidFill>
                  <a:prstClr val="black"/>
                </a:solidFill>
                <a:latin typeface="Alexandria" pitchFamily="2" charset="-78"/>
                <a:cs typeface="Alexandria" pitchFamily="2" charset="-78"/>
              </a:rPr>
              <a:t>وحملة العلاقات العامة </a:t>
            </a:r>
            <a:r>
              <a:rPr lang="ar-EG" sz="1600" dirty="0">
                <a:solidFill>
                  <a:prstClr val="black"/>
                </a:solidFill>
                <a:latin typeface="Alexandria" pitchFamily="2" charset="-78"/>
                <a:cs typeface="Alexandria" pitchFamily="2" charset="-78"/>
              </a:rPr>
              <a:t>هي مزيج من ممارسات مختلفة مع أهداف محددة، والتي تشترك في نفس الهدف وضمن إطار زمني محدد.</a:t>
            </a:r>
          </a:p>
          <a:p>
            <a:pPr lvl="0" algn="just" rtl="1">
              <a:lnSpc>
                <a:spcPct val="150000"/>
              </a:lnSpc>
              <a:defRPr/>
            </a:pPr>
            <a:r>
              <a:rPr lang="ar-EG" sz="1600" b="1" dirty="0">
                <a:solidFill>
                  <a:prstClr val="black"/>
                </a:solidFill>
                <a:latin typeface="Alexandria" pitchFamily="2" charset="-78"/>
                <a:cs typeface="Alexandria" pitchFamily="2" charset="-78"/>
              </a:rPr>
              <a:t>كما تعرف الحملة </a:t>
            </a:r>
            <a:r>
              <a:rPr lang="ar-EG" sz="1600" dirty="0">
                <a:solidFill>
                  <a:prstClr val="black"/>
                </a:solidFill>
                <a:latin typeface="Alexandria" pitchFamily="2" charset="-78"/>
                <a:cs typeface="Alexandria" pitchFamily="2" charset="-78"/>
              </a:rPr>
              <a:t>بأنها "مجموعة من الإستراتيجيات التنفيذية التي تتوزع على زمن البرنامج الى مراحل وخطوات تستلزم التقيد بأهداف برامج العلاقات العامة ضمن الإمكانيات المتاحه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7460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79" y="344259"/>
            <a:ext cx="8230313" cy="1341236"/>
          </a:xfrm>
          <a:prstGeom prst="rect">
            <a:avLst/>
          </a:prstGeom>
        </p:spPr>
      </p:pic>
      <p:pic>
        <p:nvPicPr>
          <p:cNvPr id="5" name="Picture 4"/>
          <p:cNvPicPr>
            <a:picLocks noChangeAspect="1"/>
          </p:cNvPicPr>
          <p:nvPr/>
        </p:nvPicPr>
        <p:blipFill rotWithShape="1">
          <a:blip r:embed="rId4"/>
          <a:srcRect t="14900" b="6860"/>
          <a:stretch/>
        </p:blipFill>
        <p:spPr>
          <a:xfrm>
            <a:off x="0" y="1582030"/>
            <a:ext cx="12193702" cy="4473877"/>
          </a:xfrm>
          <a:prstGeom prst="rect">
            <a:avLst/>
          </a:prstGeom>
        </p:spPr>
      </p:pic>
    </p:spTree>
    <p:extLst>
      <p:ext uri="{BB962C8B-B14F-4D97-AF65-F5344CB8AC3E}">
        <p14:creationId xmlns:p14="http://schemas.microsoft.com/office/powerpoint/2010/main" val="4082711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4501" y="1814048"/>
            <a:ext cx="10078278" cy="4113306"/>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التخطيط </a:t>
            </a:r>
            <a:r>
              <a:rPr lang="ar-EG" sz="1600" dirty="0">
                <a:solidFill>
                  <a:prstClr val="black"/>
                </a:solidFill>
                <a:latin typeface="Alexandria" pitchFamily="2" charset="-78"/>
                <a:cs typeface="Alexandria" pitchFamily="2" charset="-78"/>
              </a:rPr>
              <a:t>، المراد بذلك أنّ حملات العلاقات العامة أو أية حملة لابد أن تقوم على خطة محكمة تحسب كل شيء بدقة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تكامل الجهود: </a:t>
            </a:r>
            <a:r>
              <a:rPr lang="ar-EG" sz="1600" dirty="0">
                <a:solidFill>
                  <a:prstClr val="black"/>
                </a:solidFill>
                <a:latin typeface="Alexandria" pitchFamily="2" charset="-78"/>
                <a:cs typeface="Alexandria" pitchFamily="2" charset="-78"/>
              </a:rPr>
              <a:t>أي تنسيق الجهود الإعلامية و هي الأهداف و المهام و الموارد و الرسائل و الوسائل و غير ذلك من متطلبات الحملة الإعلامية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التعدد و التنوع في المحتوى : </a:t>
            </a:r>
            <a:r>
              <a:rPr lang="ar-EG" sz="1600" dirty="0">
                <a:solidFill>
                  <a:prstClr val="black"/>
                </a:solidFill>
                <a:latin typeface="Alexandria" pitchFamily="2" charset="-78"/>
                <a:cs typeface="Alexandria" pitchFamily="2" charset="-78"/>
              </a:rPr>
              <a:t>و يقصد بذلك ضرورة وجود عدة رسائل إعلامية موجهة و متنوعة الوسائل في نفس الوقت و تدور حول موضوع معين و إن اختلفت الصياغة فالفكرة و الهدف واحد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التوقيت : </a:t>
            </a:r>
            <a:r>
              <a:rPr lang="ar-EG" sz="1600" dirty="0">
                <a:solidFill>
                  <a:prstClr val="black"/>
                </a:solidFill>
                <a:latin typeface="Alexandria" pitchFamily="2" charset="-78"/>
                <a:cs typeface="Alexandria" pitchFamily="2" charset="-78"/>
              </a:rPr>
              <a:t>وهو أن الحملة الإعلامية مقيدة بوقت محدد قد يكون ثلاثة أشهر ، أو ستة أشهر ، و قد يكون سنة أو سنتان أو أكثر من 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5642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83892" y="2065698"/>
            <a:ext cx="9879495" cy="2877198"/>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6</a:t>
            </a:r>
            <a:r>
              <a:rPr lang="en-US" sz="1600" dirty="0">
                <a:solidFill>
                  <a:prstClr val="black"/>
                </a:solidFill>
                <a:latin typeface="Alexandria" pitchFamily="2" charset="-78"/>
                <a:cs typeface="Alexandria" pitchFamily="2" charset="-78"/>
              </a:rPr>
              <a:t>-</a:t>
            </a:r>
            <a:r>
              <a:rPr lang="ar-EG" sz="1600" dirty="0">
                <a:solidFill>
                  <a:prstClr val="black"/>
                </a:solidFill>
                <a:latin typeface="Alexandria" pitchFamily="2" charset="-78"/>
                <a:cs typeface="Alexandria" pitchFamily="2" charset="-78"/>
              </a:rPr>
              <a:t> </a:t>
            </a: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التركيز </a:t>
            </a:r>
            <a:r>
              <a:rPr lang="ar-EG" sz="1600" dirty="0">
                <a:solidFill>
                  <a:prstClr val="black"/>
                </a:solidFill>
                <a:latin typeface="Alexandria" pitchFamily="2" charset="-78"/>
                <a:cs typeface="Alexandria" pitchFamily="2" charset="-78"/>
              </a:rPr>
              <a:t>، فالحملة الإعلامية في الغالب تُركز على موضوعات أو قضايا بعينها و إن اختلفت صياغة الرسائل الإعلامية التي تُعالج هذه القضايا ولكن تبقى الفكرة و الهدف واحداً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7</a:t>
            </a:r>
            <a:r>
              <a:rPr lang="en-US" sz="1600" dirty="0">
                <a:solidFill>
                  <a:prstClr val="black"/>
                </a:solidFill>
                <a:latin typeface="Alexandria" pitchFamily="2" charset="-78"/>
                <a:cs typeface="Alexandria" pitchFamily="2" charset="-78"/>
              </a:rPr>
              <a:t>-</a:t>
            </a: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الصبغة الجماهيرية </a:t>
            </a:r>
            <a:r>
              <a:rPr lang="ar-EG" sz="1600" dirty="0">
                <a:solidFill>
                  <a:prstClr val="black"/>
                </a:solidFill>
                <a:latin typeface="Alexandria" pitchFamily="2" charset="-78"/>
                <a:cs typeface="Alexandria" pitchFamily="2" charset="-78"/>
              </a:rPr>
              <a:t>، أي ضرورة وجود جمهور له مصلحة مباشرة في القضية التي يتم التطرق إليها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8</a:t>
            </a:r>
            <a:r>
              <a:rPr lang="en-US" sz="1600" dirty="0">
                <a:solidFill>
                  <a:prstClr val="black"/>
                </a:solidFill>
                <a:latin typeface="Alexandria" pitchFamily="2" charset="-78"/>
                <a:cs typeface="Alexandria" pitchFamily="2" charset="-78"/>
              </a:rPr>
              <a:t>-</a:t>
            </a: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الإنتشار ، </a:t>
            </a:r>
            <a:r>
              <a:rPr lang="ar-EG" sz="1600" dirty="0">
                <a:solidFill>
                  <a:prstClr val="black"/>
                </a:solidFill>
                <a:latin typeface="Alexandria" pitchFamily="2" charset="-78"/>
                <a:cs typeface="Alexandria" pitchFamily="2" charset="-78"/>
              </a:rPr>
              <a:t>فالحملة الإعلامية التي لا تنتشر بين الجماهير الواسعة و المتباعدة زماناً و مكاناً لا يكون لها تأثير يُذكر</a:t>
            </a:r>
            <a:r>
              <a:rPr lang="ar-EG" sz="2800" dirty="0">
                <a:solidFill>
                  <a:prstClr val="black"/>
                </a:solidFill>
                <a:latin typeface="Times New Roman" panose="02020603050405020304" pitchFamily="18" charset="0"/>
                <a:cs typeface="Times New Roman" panose="02020603050405020304" pitchFamily="18" charset="0"/>
              </a:rPr>
              <a:t>.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396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34278" y="2049253"/>
            <a:ext cx="10316818" cy="337464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9</a:t>
            </a:r>
            <a:r>
              <a:rPr lang="en-US"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a:t>
            </a: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الإستهداف </a:t>
            </a:r>
            <a:r>
              <a:rPr lang="ar-EG" sz="1600" dirty="0">
                <a:solidFill>
                  <a:prstClr val="black"/>
                </a:solidFill>
                <a:latin typeface="Alexandria" pitchFamily="2" charset="-78"/>
                <a:cs typeface="Alexandria" pitchFamily="2" charset="-78"/>
              </a:rPr>
              <a:t>، وهو أنّ حملات العلاقات العامة في الغالب تستهدف فئة بعينها من الجماهير ليتم التركيز عليها بشكل أكبر حتى لا تتبدد جهود الحملة بدون فائدة ، كما أنّ بعض القضايا التي يدور حولها موضوع الحملة قد تخص جمهوراً بعينه ، و بالتالي يُصبح هذا الجمهور هو المستهدف أكثر من غيره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b="1" i="1" u="sng" dirty="0">
                <a:solidFill>
                  <a:prstClr val="black"/>
                </a:solidFill>
                <a:latin typeface="Alexandria" pitchFamily="2" charset="-78"/>
                <a:cs typeface="Alexandria" pitchFamily="2" charset="-78"/>
              </a:rPr>
              <a:t>10.اعتماد أسلوب الإقناع </a:t>
            </a:r>
            <a:r>
              <a:rPr lang="ar-EG" sz="1600" dirty="0">
                <a:solidFill>
                  <a:prstClr val="black"/>
                </a:solidFill>
                <a:latin typeface="Alexandria" pitchFamily="2" charset="-78"/>
                <a:cs typeface="Alexandria" pitchFamily="2" charset="-78"/>
              </a:rPr>
              <a:t>، تعتمد الحملات أساساً على الأسلوب الإقناعي و الاستمالات المؤثرة التي تُؤدي إلى إقناع الجماهير المستهدفة بالفكرة موضوع الحملة.</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BH"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 </a:t>
            </a:r>
            <a:r>
              <a:rPr lang="ar-EG" sz="1600" b="1" i="1" u="sng" dirty="0">
                <a:solidFill>
                  <a:prstClr val="black"/>
                </a:solidFill>
                <a:latin typeface="Alexandria" pitchFamily="2" charset="-78"/>
                <a:cs typeface="Alexandria" pitchFamily="2" charset="-78"/>
              </a:rPr>
              <a:t>11.المتابعة و التقييم </a:t>
            </a:r>
            <a:r>
              <a:rPr lang="ar-EG" sz="1600" dirty="0">
                <a:solidFill>
                  <a:prstClr val="black"/>
                </a:solidFill>
                <a:latin typeface="Alexandria" pitchFamily="2" charset="-78"/>
                <a:cs typeface="Alexandria" pitchFamily="2" charset="-78"/>
              </a:rPr>
              <a:t>، وهما من خصائص حملات العلاقات العامة الفاعلة ، فالحملة التي لا تكون فيها متابعة لسيرها و لا تقييم  ــ و خاصة النهائي ـ لا تكون لها فائدة </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96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4109" y="2264697"/>
            <a:ext cx="10099061" cy="2635978"/>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 المساعدة في الوصول الى الجمهور المستهدف بفعالية.</a:t>
            </a:r>
          </a:p>
          <a:p>
            <a:pPr lvl="0" algn="just" rtl="1">
              <a:lnSpc>
                <a:spcPct val="150000"/>
              </a:lnSpc>
              <a:defRPr/>
            </a:pPr>
            <a:r>
              <a:rPr lang="ar-EG" sz="1600" dirty="0">
                <a:solidFill>
                  <a:prstClr val="black"/>
                </a:solidFill>
                <a:latin typeface="Alexandria" pitchFamily="2" charset="-78"/>
                <a:cs typeface="Alexandria" pitchFamily="2" charset="-78"/>
              </a:rPr>
              <a:t> - توصل منتجاتك وخدماتك الجديدة إلى جمهورك.</a:t>
            </a:r>
          </a:p>
          <a:p>
            <a:pPr lvl="0" algn="just" rtl="1">
              <a:lnSpc>
                <a:spcPct val="150000"/>
              </a:lnSpc>
              <a:defRPr/>
            </a:pPr>
            <a:r>
              <a:rPr lang="ar-EG" sz="1600" dirty="0">
                <a:solidFill>
                  <a:prstClr val="black"/>
                </a:solidFill>
                <a:latin typeface="Alexandria" pitchFamily="2" charset="-78"/>
                <a:cs typeface="Alexandria" pitchFamily="2" charset="-78"/>
              </a:rPr>
              <a:t>- تحسين السمعة </a:t>
            </a:r>
          </a:p>
          <a:p>
            <a:pPr lvl="0" algn="just" rtl="1">
              <a:lnSpc>
                <a:spcPct val="150000"/>
              </a:lnSpc>
              <a:defRPr/>
            </a:pPr>
            <a:r>
              <a:rPr lang="ar-EG" sz="1600" dirty="0">
                <a:solidFill>
                  <a:prstClr val="black"/>
                </a:solidFill>
                <a:latin typeface="Alexandria" pitchFamily="2" charset="-78"/>
                <a:cs typeface="Alexandria" pitchFamily="2" charset="-78"/>
              </a:rPr>
              <a:t>- خلق صورة ذهنية </a:t>
            </a:r>
          </a:p>
          <a:p>
            <a:pPr lvl="0" algn="just" rtl="1">
              <a:lnSpc>
                <a:spcPct val="150000"/>
              </a:lnSpc>
              <a:defRPr/>
            </a:pPr>
            <a:r>
              <a:rPr lang="ar-EG" sz="1600" dirty="0">
                <a:solidFill>
                  <a:prstClr val="black"/>
                </a:solidFill>
                <a:latin typeface="Alexandria" pitchFamily="2" charset="-78"/>
                <a:cs typeface="Alexandria" pitchFamily="2" charset="-78"/>
              </a:rPr>
              <a:t> - تحسين الوعي بعلامتك التجارية.</a:t>
            </a:r>
          </a:p>
          <a:p>
            <a:pPr lvl="0" algn="just" rtl="1">
              <a:lnSpc>
                <a:spcPct val="150000"/>
              </a:lnSpc>
              <a:defRPr/>
            </a:pPr>
            <a:r>
              <a:rPr lang="ar-EG" sz="1600" dirty="0">
                <a:solidFill>
                  <a:prstClr val="black"/>
                </a:solidFill>
                <a:latin typeface="Alexandria" pitchFamily="2" charset="-78"/>
                <a:cs typeface="Alexandria" pitchFamily="2" charset="-78"/>
              </a:rPr>
              <a:t>- تعزيز العلاقات مع أصحاب المصالح (مساهمين ومستثمرين)</a:t>
            </a:r>
          </a:p>
          <a:p>
            <a:pPr lvl="0" algn="just" rtl="1">
              <a:lnSpc>
                <a:spcPct val="150000"/>
              </a:lnSpc>
              <a:defRPr/>
            </a:pPr>
            <a:r>
              <a:rPr lang="ar-EG" sz="1600" dirty="0">
                <a:solidFill>
                  <a:prstClr val="black"/>
                </a:solidFill>
                <a:latin typeface="Alexandria" pitchFamily="2" charset="-78"/>
                <a:cs typeface="Alexandria" pitchFamily="2" charset="-78"/>
              </a:rPr>
              <a:t> - تتبع نسبة الاهتمام بعلامتك التجارية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أهمية حملات العلاقات العامة </a:t>
            </a:r>
            <a:endParaRPr kumimoji="0" lang="en-US" alt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297471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73739" y="2363871"/>
            <a:ext cx="9698986" cy="152798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الحملات الهادفة لتغيير مفاهيم المواطنين تجاه منظمة ما.</a:t>
            </a:r>
          </a:p>
          <a:p>
            <a:pPr lvl="0" algn="just" rtl="1">
              <a:lnSpc>
                <a:spcPct val="150000"/>
              </a:lnSpc>
              <a:defRPr/>
            </a:pPr>
            <a:r>
              <a:rPr lang="ar-EG" sz="1600" dirty="0">
                <a:solidFill>
                  <a:prstClr val="black"/>
                </a:solidFill>
                <a:latin typeface="Alexandria" pitchFamily="2" charset="-78"/>
                <a:cs typeface="Alexandria" pitchFamily="2" charset="-78"/>
              </a:rPr>
              <a:t>الحملات الداعمة لتعزيز الصور الذهنية للمنظمات</a:t>
            </a:r>
          </a:p>
          <a:p>
            <a:pPr lvl="0" algn="just" rtl="1">
              <a:lnSpc>
                <a:spcPct val="150000"/>
              </a:lnSpc>
              <a:defRPr/>
            </a:pPr>
            <a:r>
              <a:rPr lang="ar-EG" sz="1600" dirty="0">
                <a:solidFill>
                  <a:prstClr val="black"/>
                </a:solidFill>
                <a:latin typeface="Alexandria" pitchFamily="2" charset="-78"/>
                <a:cs typeface="Alexandria" pitchFamily="2" charset="-78"/>
              </a:rPr>
              <a:t>حملات إصلاح الصورة الذهنية .</a:t>
            </a:r>
          </a:p>
          <a:p>
            <a:pPr lvl="0" algn="just" rtl="1">
              <a:lnSpc>
                <a:spcPct val="150000"/>
              </a:lnSpc>
              <a:defRPr/>
            </a:pPr>
            <a:r>
              <a:rPr lang="ar-EG" sz="1600" dirty="0">
                <a:solidFill>
                  <a:prstClr val="black"/>
                </a:solidFill>
                <a:latin typeface="Alexandria" pitchFamily="2" charset="-78"/>
                <a:cs typeface="Alexandria" pitchFamily="2" charset="-78"/>
              </a:rPr>
              <a:t>حملات معززة للسمعة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noChangeArrowheads="1"/>
          </p:cNvSpPr>
          <p:nvPr/>
        </p:nvSpPr>
        <p:spPr bwMode="auto">
          <a:xfrm>
            <a:off x="1449250" y="439030"/>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أنواع حملات العلاقات العامة</a:t>
            </a:r>
            <a:endParaRPr kumimoji="0" lang="en-US" alt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559806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3005310"/>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تقوم حملات العلاقات العامة على ثلاثة مقومات هي :</a:t>
            </a:r>
            <a:endParaRPr lang="ar-BH"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just" rtl="1">
              <a:lnSpc>
                <a:spcPct val="150000"/>
              </a:lnSpc>
              <a:defRPr/>
            </a:pPr>
            <a:endPar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 -  أنّ الحملات لها و قت محدد سواء كان طويل أو متوسط أو قصير المدى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marL="285750" lvl="0" indent="-285750" algn="just" rtl="1">
              <a:lnSpc>
                <a:spcPct val="150000"/>
              </a:lnSpc>
              <a:buFontTx/>
              <a:buChar char="-"/>
              <a:defRPr/>
            </a:pPr>
            <a:r>
              <a:rPr lang="ar-EG" sz="1600" dirty="0">
                <a:solidFill>
                  <a:prstClr val="black"/>
                </a:solidFill>
                <a:latin typeface="Alexandria" pitchFamily="2" charset="-78"/>
                <a:cs typeface="Alexandria" pitchFamily="2" charset="-78"/>
              </a:rPr>
              <a:t>أنها تشتمل على نظام متكامل من الأنشطة الاتصالية .</a:t>
            </a:r>
            <a:endParaRPr lang="ar-BH" sz="1600" dirty="0">
              <a:solidFill>
                <a:prstClr val="black"/>
              </a:solidFill>
              <a:latin typeface="Alexandria" pitchFamily="2" charset="-78"/>
              <a:cs typeface="Alexandria" pitchFamily="2" charset="-78"/>
            </a:endParaRPr>
          </a:p>
          <a:p>
            <a:pPr marL="285750" lvl="0" indent="-285750" algn="just" rtl="1">
              <a:lnSpc>
                <a:spcPct val="150000"/>
              </a:lnSpc>
              <a:buFontTx/>
              <a:buChar char="-"/>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  أنها تستهدف قطاعاً كبيراً من الجمهور ، كما أنها في ذات الوقت تستهدف بل وتسعى إلى التأثير في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214179" y="744107"/>
            <a:ext cx="8229600" cy="94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AE" sz="16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مقومات </a:t>
            </a:r>
            <a:r>
              <a:rPr kumimoji="0" lang="ar-EG" sz="16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حملات العلاقات العامة </a:t>
            </a:r>
            <a:br>
              <a:rPr kumimoji="0" lang="en-US" sz="28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Tree>
    <p:extLst>
      <p:ext uri="{BB962C8B-B14F-4D97-AF65-F5344CB8AC3E}">
        <p14:creationId xmlns:p14="http://schemas.microsoft.com/office/powerpoint/2010/main" val="117643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1897314"/>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تتشابه حملات العلاقات العامة مع الحملات الإعلانية في الإطار و في البناء ، و يفرق الباحثون بين حملات العلاقات العامة والحملات الإعلانية في المسمى و ليس في التطبيق ، حيث يطلق الباحثون على حملات العلاقات العامة أنها الحملات غير الربحية أو حملات الخدمة العامة أو حملات التسويق الاجتماعي ، أمّا الإعلانية فهي الحملات الربحية أو حملات التسويق التجاري ، و هذا يعني أنّ الفرق بين الحملتين يكون من حيث الأهداف التي تسعى كل منهما لتحقيقها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214179" y="744107"/>
            <a:ext cx="8229600" cy="94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br>
              <a:rPr kumimoji="0" lang="en-US" sz="28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
        <p:nvSpPr>
          <p:cNvPr id="8" name="Title 1"/>
          <p:cNvSpPr txBox="1">
            <a:spLocks/>
          </p:cNvSpPr>
          <p:nvPr/>
        </p:nvSpPr>
        <p:spPr bwMode="auto">
          <a:xfrm>
            <a:off x="1035025"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AE" sz="20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a:t>
            </a:r>
            <a:r>
              <a:rPr kumimoji="0" lang="ar-AE"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لف</a:t>
            </a:r>
            <a:r>
              <a:rPr kumimoji="0" lang="ar-EG"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ارق</a:t>
            </a:r>
            <a:r>
              <a:rPr kumimoji="0" lang="ar-AE"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بين </a:t>
            </a:r>
            <a:r>
              <a:rPr kumimoji="0" lang="ar-EG"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حملات</a:t>
            </a:r>
            <a:r>
              <a:rPr kumimoji="0" lang="ar-EG" sz="2000" b="1" i="1" u="sng"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العلاقات العامة </a:t>
            </a:r>
            <a:r>
              <a:rPr kumimoji="0" lang="ar-AE"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و الحملات الإعلانية</a:t>
            </a:r>
            <a:r>
              <a:rPr kumimoji="0" lang="ar-AE" sz="20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a:t>
            </a:r>
            <a:br>
              <a:rPr kumimoji="0" lang="en-US" sz="28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Tree>
    <p:extLst>
      <p:ext uri="{BB962C8B-B14F-4D97-AF65-F5344CB8AC3E}">
        <p14:creationId xmlns:p14="http://schemas.microsoft.com/office/powerpoint/2010/main" val="1058791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46313" y="2165774"/>
            <a:ext cx="9899374" cy="1527982"/>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يمكن أن تؤدي إدارة حملة علاقات عامة ناجحة إلى تغيير كثير من القواعد بالنسبة للشركة. بغض النظر عن حجم شركتك، يمكن للعلاقات العامة أن تقربك من بعض أكبر المنافسين في صناعتك، ولاشك أن  مفتاح النجاح في حملات العلاقات العامة هو أن تكون رسائلك إبداعية وجديرة بالنشرو يمكن أن يكون لحملة العلاقات العامة تأثير طويل الأمد على الصورة العامة لشركتك، لذا فإن ترك انطباع جيد أمر مهم</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عوامل نجاح حملات العلاقات العامة  </a:t>
            </a:r>
            <a:endParaRPr kumimoji="0" lang="en-US" altLang="en-US"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006628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507866"/>
          </a:xfrm>
          <a:prstGeom prst="rect">
            <a:avLst/>
          </a:prstGeom>
          <a:noFill/>
        </p:spPr>
        <p:txBody>
          <a:bodyPr wrap="square" rtlCol="0">
            <a:spAutoFit/>
          </a:bodyPr>
          <a:lstStyle/>
          <a:p>
            <a:pPr lvl="0" algn="just" rtl="1">
              <a:lnSpc>
                <a:spcPct val="150000"/>
              </a:lnSpc>
              <a:defRPr/>
            </a:pPr>
            <a:r>
              <a:rPr lang="ar-EG" sz="1600" b="1" i="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حدد أهدافك </a:t>
            </a:r>
            <a:r>
              <a:rPr lang="en-US" sz="1600" b="1" i="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Establish your objective and goals</a:t>
            </a:r>
          </a:p>
          <a:p>
            <a:pPr lvl="0" algn="just" rtl="1">
              <a:lnSpc>
                <a:spcPct val="150000"/>
              </a:lnSpc>
              <a:defRPr/>
            </a:pPr>
            <a:r>
              <a:rPr lang="ar-EG" sz="1600" dirty="0">
                <a:solidFill>
                  <a:prstClr val="black"/>
                </a:solidFill>
                <a:latin typeface="Alexandria" pitchFamily="2" charset="-78"/>
                <a:cs typeface="Alexandria" pitchFamily="2" charset="-78"/>
              </a:rPr>
              <a:t>من الأهمية أن تحدد هدفك وأهدافك أولاً لهذه الحملة، ولابد من التفكير في الشكل الذي ستبدو عليه نهاية الحملة الناجحة ،واستخدم هذا المنطق كأساس لجميع قرارات استراتيجيتك، و يجب أن تكون أهدافك محددة للغاية لأن هذا سيسهل عليك التخطيط لحملتك وسيخلق رسالة أوضح لجمهورك، وستساعد معرفة ما تريد تحقيقه وكيفية القيام بذلك في الدقة في نهجك. بمجرد تحديد أهدافك، ستحدد الجمهور المستهدف وأيضًا المنصات التي يمكنك الوصول إليها بشكل أفضل</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3427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2266646"/>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2-تعرف على جمهورك المستهدف. </a:t>
            </a:r>
            <a:r>
              <a:rPr lang="en-US"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Know your target audience.</a:t>
            </a:r>
          </a:p>
          <a:p>
            <a:pPr lvl="0" algn="just" rtl="1">
              <a:lnSpc>
                <a:spcPct val="150000"/>
              </a:lnSpc>
              <a:defRPr/>
            </a:pPr>
            <a:r>
              <a:rPr lang="ar-EG" sz="1600" dirty="0">
                <a:solidFill>
                  <a:prstClr val="black"/>
                </a:solidFill>
                <a:latin typeface="Alexandria" pitchFamily="2" charset="-78"/>
                <a:cs typeface="Alexandria" pitchFamily="2" charset="-78"/>
              </a:rPr>
              <a:t>لكي يكون لرسالتك التأثير الذي تريده، عليك أن تفهم من هو جمهورك. يجب عليك تخصيص جميع جوانب حملة العلاقات العامة الخاصة بك لتناسب جمهورك المستهدف لأن هذا هو المكان الذي ستركز فيه كل وقتك واهتمامك. جمهورك المستهدف هو الأشخاص الأكثر احتمالا للرد على حملتك ورسالتك بطريقة إيجابية. عندما يكون لديك فهم كامل لقاعدة المعجبين بك، يمكنك اتخاذ قرارات أفضل بشأن الوسائط وصياغة وتوقيت حملتك</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5805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966306"/>
            <a:ext cx="9698986" cy="2912977"/>
          </a:xfrm>
          <a:prstGeom prst="rect">
            <a:avLst/>
          </a:prstGeom>
          <a:noFill/>
        </p:spPr>
        <p:txBody>
          <a:bodyPr wrap="square" rtlCol="0">
            <a:spAutoFit/>
          </a:bodyPr>
          <a:lstStyle/>
          <a:p>
            <a:pPr lvl="0" algn="just" rtl="1">
              <a:lnSpc>
                <a:spcPct val="150000"/>
              </a:lnSpc>
              <a:defRPr/>
            </a:pPr>
            <a:r>
              <a:rPr lang="ar-EG" sz="2800" b="1" i="1" u="sng" dirty="0">
                <a:solidFill>
                  <a:prstClr val="black"/>
                </a:solidFill>
                <a:latin typeface="Times New Roman" panose="02020603050405020304" pitchFamily="18" charset="0"/>
                <a:cs typeface="Times New Roman" panose="02020603050405020304" pitchFamily="18" charset="0"/>
              </a:rPr>
              <a:t>3</a:t>
            </a:r>
            <a:r>
              <a:rPr lang="ar-EG" sz="1600" b="1" i="1" u="sng" dirty="0">
                <a:solidFill>
                  <a:prstClr val="black"/>
                </a:solidFill>
                <a:latin typeface="Alexandria" pitchFamily="2" charset="-78"/>
                <a:cs typeface="Alexandria" pitchFamily="2" charset="-78"/>
              </a:rPr>
              <a:t>. حدد المنصة الصحيحة </a:t>
            </a:r>
            <a:r>
              <a:rPr lang="en-US" sz="1600" b="1" i="1" u="sng" dirty="0">
                <a:solidFill>
                  <a:prstClr val="black"/>
                </a:solidFill>
                <a:latin typeface="Alexandria" pitchFamily="2" charset="-78"/>
                <a:cs typeface="Alexandria" pitchFamily="2" charset="-78"/>
              </a:rPr>
              <a:t>Identify the right platform.</a:t>
            </a:r>
            <a:endParaRPr lang="ar-EG" sz="1600" b="1" i="1" u="sng" dirty="0">
              <a:solidFill>
                <a:prstClr val="black"/>
              </a:solidFill>
              <a:latin typeface="Alexandria" pitchFamily="2" charset="-78"/>
              <a:cs typeface="Alexandria" pitchFamily="2" charset="-78"/>
            </a:endParaRPr>
          </a:p>
          <a:p>
            <a:pPr lvl="0" algn="just" rtl="1">
              <a:lnSpc>
                <a:spcPct val="150000"/>
              </a:lnSpc>
              <a:defRPr/>
            </a:pPr>
            <a:endParaRPr lang="en-US" sz="1600" b="1" i="1" u="sng"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سيحدد جمهورك المستهدف نوع منصة الوسائط الأكثر فعالية لرسالتك، عند اختيار منصة، لا يتعلق الأمر بشركتك بقدر ما يتعلق بالمكان الذي يقضي فيه عميلك المثالي معظم وقته. على سبيل المثال، يتم استخدام </a:t>
            </a:r>
            <a:r>
              <a:rPr lang="en-US" sz="1600" dirty="0">
                <a:solidFill>
                  <a:prstClr val="black"/>
                </a:solidFill>
                <a:latin typeface="Alexandria" pitchFamily="2" charset="-78"/>
                <a:cs typeface="Alexandria" pitchFamily="2" charset="-78"/>
              </a:rPr>
              <a:t>Twitter </a:t>
            </a:r>
            <a:r>
              <a:rPr lang="ar-EG" sz="1600" dirty="0">
                <a:solidFill>
                  <a:prstClr val="black"/>
                </a:solidFill>
                <a:latin typeface="Alexandria" pitchFamily="2" charset="-78"/>
                <a:cs typeface="Alexandria" pitchFamily="2" charset="-78"/>
              </a:rPr>
              <a:t>لنشر معلومات مثل الأخبار العاجلة، بينما يتم استخدام </a:t>
            </a:r>
            <a:r>
              <a:rPr lang="en-US" sz="1600" dirty="0">
                <a:solidFill>
                  <a:prstClr val="black"/>
                </a:solidFill>
                <a:latin typeface="Alexandria" pitchFamily="2" charset="-78"/>
                <a:cs typeface="Alexandria" pitchFamily="2" charset="-78"/>
              </a:rPr>
              <a:t>Instagram </a:t>
            </a:r>
            <a:r>
              <a:rPr lang="ar-EG" sz="1600" dirty="0">
                <a:solidFill>
                  <a:prstClr val="black"/>
                </a:solidFill>
                <a:latin typeface="Alexandria" pitchFamily="2" charset="-78"/>
                <a:cs typeface="Alexandria" pitchFamily="2" charset="-78"/>
              </a:rPr>
              <a:t>و </a:t>
            </a:r>
            <a:r>
              <a:rPr lang="en-US" sz="1600" dirty="0">
                <a:solidFill>
                  <a:prstClr val="black"/>
                </a:solidFill>
                <a:latin typeface="Alexandria" pitchFamily="2" charset="-78"/>
                <a:cs typeface="Alexandria" pitchFamily="2" charset="-78"/>
              </a:rPr>
              <a:t>Pinterest </a:t>
            </a:r>
            <a:r>
              <a:rPr lang="ar-EG" sz="1600" dirty="0">
                <a:solidFill>
                  <a:prstClr val="black"/>
                </a:solidFill>
                <a:latin typeface="Alexandria" pitchFamily="2" charset="-78"/>
                <a:cs typeface="Alexandria" pitchFamily="2" charset="-78"/>
              </a:rPr>
              <a:t>للمحتوى المرئي. بمجرد تحديد النظام الأساسي الرئيسي لجمهورك المستهدف، يمكنك تزويدهم باستمرار بمعلومات وتحديثات جديدة حول عملك.</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4625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629632"/>
            <a:ext cx="9879495" cy="3005310"/>
          </a:xfrm>
          <a:prstGeom prst="rect">
            <a:avLst/>
          </a:prstGeom>
          <a:noFill/>
        </p:spPr>
        <p:txBody>
          <a:bodyPr wrap="square" rtlCol="0">
            <a:spAutoFit/>
          </a:bodyPr>
          <a:lstStyle/>
          <a:p>
            <a:pPr lvl="0" algn="just" rtl="1">
              <a:lnSpc>
                <a:spcPct val="150000"/>
              </a:lnSpc>
              <a:defRPr/>
            </a:pPr>
            <a:r>
              <a:rPr lang="ar-EG" sz="1600" b="1" i="1" u="sng" dirty="0">
                <a:solidFill>
                  <a:prstClr val="black"/>
                </a:solidFill>
                <a:latin typeface="Alexandria" pitchFamily="2" charset="-78"/>
                <a:cs typeface="Alexandria" pitchFamily="2" charset="-78"/>
              </a:rPr>
              <a:t>ابحث عن زوايا إبداعية</a:t>
            </a:r>
            <a:r>
              <a:rPr lang="en-US" sz="1600" b="1" i="1" u="sng" dirty="0">
                <a:solidFill>
                  <a:prstClr val="black"/>
                </a:solidFill>
                <a:latin typeface="Alexandria" pitchFamily="2" charset="-78"/>
                <a:cs typeface="Alexandria" pitchFamily="2" charset="-78"/>
              </a:rPr>
              <a:t>Find creative angles.</a:t>
            </a:r>
          </a:p>
          <a:p>
            <a:pPr lvl="0" algn="just" rtl="1">
              <a:lnSpc>
                <a:spcPct val="150000"/>
              </a:lnSpc>
              <a:defRPr/>
            </a:pPr>
            <a:endParaRPr lang="en-US"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يعد عرض زاوية إبداعية أمرًا مهمًا للغاية إذا كنت تريد جذب انتباه وسائل الإعلام لحملة العلاقات العامة تكن كسولًا وأرسل بيانًا صحفيًا إلى العديد من الصحفيين على نفس البريد الإلكتروني لأن معظمهم سيتجاهله. في رسالتك الترويجية، تأكد من تحديد المنفذ الإعلامي بالاسم، وإذا أمكن، الصحفي أيضًا، يُظهر العرض التقديمي الشخصي أنك منظم وأنك تبذل الوقت والجهد في التواصل معك ،العديد من المنافذ تريد ميزة أكثر من مجرد إعلان بسيط ؛ يريدون الكتابة عن شيء يجذب انتباه الجمهور حقًا. قم بإجراء بحث لمعرفة نوع القصص التي تغطيها المنصة الإعلامية، وتأكد من أن رسالتك مناسبة.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0420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629632"/>
            <a:ext cx="9879495" cy="2266646"/>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5. تتبع التقدم.</a:t>
            </a:r>
          </a:p>
          <a:p>
            <a:pPr lvl="0" algn="just" rtl="1">
              <a:lnSpc>
                <a:spcPct val="150000"/>
              </a:lnSpc>
              <a:defRPr/>
            </a:pPr>
            <a:r>
              <a:rPr lang="ar-EG" sz="1600" dirty="0">
                <a:solidFill>
                  <a:prstClr val="black"/>
                </a:solidFill>
                <a:latin typeface="Alexandria" pitchFamily="2" charset="-78"/>
                <a:cs typeface="Alexandria" pitchFamily="2" charset="-78"/>
              </a:rPr>
              <a:t>يعد تتبع التقدم أمرًا حيويًا لأي حملة علاقات عامة لأنك بحاجة إلى تقييم ما يعمل وما لا يعمل. ستبدأ العديد من الشركات حملة بأهداف غير واضحة أو غامضة، مثل الحصول على الدعاية. هذه ليست خطة جيدة لأنه لا توجد نتيجة حقيقية ثابتة. ومن الضروري تحقيق هدف مستهدف من أجل تحقيق النتائج المرجوة وتتبع جميع التقدم المحرز. بمجرد اختيار هدف محدد، يمكن قياس النتائج بسهولة أكبر لتتبع النجاح والفشل طوال مدة حملتك. لن تضطر أبدًا إلى التساؤل عن أداء حملتك لأن البيانات واضحة.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1140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13399" y="1982970"/>
            <a:ext cx="5618021" cy="1897314"/>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ستتطلب إدارة حملة علاقات عامة ناجحة الكثير من الجهد والبحث، ولكن إذا تم إجراؤها بشكل صحيح، فيمكنها تغيير اتجاه عملك. تذكر أن حملات العلاقات العامة هي استثمارات في سمعة شركتك، لذا لابد من أخذ الوقت الكافي للتخطيط بعناية لجميع جوانب العملية. كل عمل مختلف،.</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187104" y="2148890"/>
            <a:ext cx="3019425" cy="2880310"/>
          </a:xfrm>
          <a:prstGeom prst="rect">
            <a:avLst/>
          </a:prstGeom>
        </p:spPr>
      </p:pic>
    </p:spTree>
    <p:extLst>
      <p:ext uri="{BB962C8B-B14F-4D97-AF65-F5344CB8AC3E}">
        <p14:creationId xmlns:p14="http://schemas.microsoft.com/office/powerpoint/2010/main" val="529406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68" y="1372347"/>
            <a:ext cx="9879495" cy="4113306"/>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1- حملات العلاقات العامة الفعالة هي التي تستخدم وسائل إعلام محددة ومعروفة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2- أن حملات العلاقات العامة الأكثر تأثيراً هي التي تربط بين وسائل الإعلام والمجتمع (تواصل الوسائل مع أفراد المجتمع مكانياً وزمانياً).</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3- يعد القطاع الجماهيري المستهدف والذي تستهدف  الحملة الإعلامية التأثير فيه عنصراً مهماً.</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4- ضرورة جذب الانتباه وجعل رسالة الحملة وشعارها جزءاً من برامج الترفيه ليساعد ذلك في تعزيز الانتباه وتقويته.</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5- أن الرسالة الواضحة والبسيطة هي الأنسب وهي المطلوبة وتكرار الرسالة يساعد في مضاعفة تأثيرها.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105169" y="268963"/>
            <a:ext cx="7736495" cy="1438781"/>
          </a:xfrm>
          <a:prstGeom prst="rect">
            <a:avLst/>
          </a:prstGeom>
        </p:spPr>
      </p:pic>
    </p:spTree>
    <p:extLst>
      <p:ext uri="{BB962C8B-B14F-4D97-AF65-F5344CB8AC3E}">
        <p14:creationId xmlns:p14="http://schemas.microsoft.com/office/powerpoint/2010/main" val="386656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520070" y="1484602"/>
            <a:ext cx="4731026" cy="2266646"/>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6- من الضروري أن تؤكد حملات العلاقات العامة على التغيير الإيجابي.</a:t>
            </a:r>
          </a:p>
          <a:p>
            <a:pPr lvl="0" algn="just" rtl="1">
              <a:lnSpc>
                <a:spcPct val="150000"/>
              </a:lnSpc>
              <a:defRPr/>
            </a:pPr>
            <a:r>
              <a:rPr lang="ar-EG" sz="1600" dirty="0">
                <a:solidFill>
                  <a:prstClr val="black"/>
                </a:solidFill>
                <a:latin typeface="Alexandria" pitchFamily="2" charset="-78"/>
                <a:cs typeface="Alexandria" pitchFamily="2" charset="-78"/>
              </a:rPr>
              <a:t>7- أن حملات العلاقات العامة الفعالة يجب أن تشرك الشخصيات المهمة الرسمية والجماعات التطوعية والشخصيات الحكومية والعامة للمشاركة في أهداف الحملة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95242" y="1484602"/>
            <a:ext cx="4704434" cy="4109614"/>
          </a:xfrm>
          <a:prstGeom prst="rect">
            <a:avLst/>
          </a:prstGeom>
        </p:spPr>
      </p:pic>
    </p:spTree>
    <p:extLst>
      <p:ext uri="{BB962C8B-B14F-4D97-AF65-F5344CB8AC3E}">
        <p14:creationId xmlns:p14="http://schemas.microsoft.com/office/powerpoint/2010/main" val="1739120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32243" y="1629632"/>
            <a:ext cx="6659218" cy="3005310"/>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8- من الضروري نراعاة توقيت الحملة حيث أن الوقت له دور مهم في النتائج المتحققة.</a:t>
            </a:r>
          </a:p>
          <a:p>
            <a:pPr lvl="0" algn="just" rtl="1">
              <a:lnSpc>
                <a:spcPct val="150000"/>
              </a:lnSpc>
              <a:defRPr/>
            </a:pPr>
            <a:r>
              <a:rPr lang="ar-EG" sz="1600" dirty="0">
                <a:solidFill>
                  <a:prstClr val="black"/>
                </a:solidFill>
                <a:latin typeface="Alexandria" pitchFamily="2" charset="-78"/>
                <a:cs typeface="Alexandria" pitchFamily="2" charset="-78"/>
              </a:rPr>
              <a:t>9- ضروة القيام بعملية التقويم لأن تقييم الحملة يمكن أن يحسن من فعاليتها على أنه عند تقييم حملة العلاقات العامة ،يجب الأخذ في الاعتبار الاستفادة من نتائج التقييم واستخدامها في تخطيط حملات العلاقات العامة اللاحقة وخاصة إذا كانت حملة العلاقات العامة السابقة ناجحة ، حيث يساعد الجمهور على الربط بين رسائل الحملة الجديدة وتلك التي سبقتها.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12696" r="16487"/>
          <a:stretch/>
        </p:blipFill>
        <p:spPr>
          <a:xfrm>
            <a:off x="1351446" y="2422011"/>
            <a:ext cx="2623930" cy="2095500"/>
          </a:xfrm>
          <a:prstGeom prst="rect">
            <a:avLst/>
          </a:prstGeom>
        </p:spPr>
      </p:pic>
    </p:spTree>
    <p:extLst>
      <p:ext uri="{BB962C8B-B14F-4D97-AF65-F5344CB8AC3E}">
        <p14:creationId xmlns:p14="http://schemas.microsoft.com/office/powerpoint/2010/main" val="399917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202017" y="1629632"/>
            <a:ext cx="4711148" cy="2266646"/>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1/ الوضوح .</a:t>
            </a:r>
          </a:p>
          <a:p>
            <a:pPr lvl="0" algn="just" rtl="1">
              <a:lnSpc>
                <a:spcPct val="150000"/>
              </a:lnSpc>
              <a:defRPr/>
            </a:pPr>
            <a:r>
              <a:rPr lang="ar-EG" sz="1600" dirty="0">
                <a:solidFill>
                  <a:prstClr val="black"/>
                </a:solidFill>
                <a:latin typeface="Alexandria" pitchFamily="2" charset="-78"/>
                <a:cs typeface="Alexandria" pitchFamily="2" charset="-78"/>
              </a:rPr>
              <a:t>2/ المرونة .</a:t>
            </a:r>
          </a:p>
          <a:p>
            <a:pPr lvl="0" algn="just" rtl="1">
              <a:lnSpc>
                <a:spcPct val="150000"/>
              </a:lnSpc>
              <a:defRPr/>
            </a:pPr>
            <a:r>
              <a:rPr lang="ar-EG" sz="1600" dirty="0">
                <a:solidFill>
                  <a:prstClr val="black"/>
                </a:solidFill>
                <a:latin typeface="Alexandria" pitchFamily="2" charset="-78"/>
                <a:cs typeface="Alexandria" pitchFamily="2" charset="-78"/>
              </a:rPr>
              <a:t>3/ الوقت .</a:t>
            </a:r>
          </a:p>
          <a:p>
            <a:pPr lvl="0" algn="just" rtl="1">
              <a:lnSpc>
                <a:spcPct val="150000"/>
              </a:lnSpc>
              <a:defRPr/>
            </a:pPr>
            <a:r>
              <a:rPr lang="ar-EG" sz="1600" dirty="0">
                <a:solidFill>
                  <a:prstClr val="black"/>
                </a:solidFill>
                <a:latin typeface="Alexandria" pitchFamily="2" charset="-78"/>
                <a:cs typeface="Alexandria" pitchFamily="2" charset="-78"/>
              </a:rPr>
              <a:t>4/ المشاركة في وضع الخطة : إذ أنّ مشاركة العاملين في المنظمة شيء ضروري و أساسي لضمان درجة عالية من النجاح عند التنفيذ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31587" y="0"/>
            <a:ext cx="8272989" cy="1345306"/>
          </a:xfrm>
          <a:prstGeom prst="rect">
            <a:avLst/>
          </a:prstGeom>
        </p:spPr>
      </p:pic>
      <p:pic>
        <p:nvPicPr>
          <p:cNvPr id="5" name="Picture 4"/>
          <p:cNvPicPr>
            <a:picLocks noChangeAspect="1"/>
          </p:cNvPicPr>
          <p:nvPr/>
        </p:nvPicPr>
        <p:blipFill>
          <a:blip r:embed="rId4"/>
          <a:stretch>
            <a:fillRect/>
          </a:stretch>
        </p:blipFill>
        <p:spPr>
          <a:xfrm>
            <a:off x="1429415" y="1909571"/>
            <a:ext cx="4000500" cy="2828604"/>
          </a:xfrm>
          <a:prstGeom prst="rect">
            <a:avLst/>
          </a:prstGeom>
        </p:spPr>
      </p:pic>
    </p:spTree>
    <p:extLst>
      <p:ext uri="{BB962C8B-B14F-4D97-AF65-F5344CB8AC3E}">
        <p14:creationId xmlns:p14="http://schemas.microsoft.com/office/powerpoint/2010/main" val="3718186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23924" y="1915489"/>
            <a:ext cx="9879495" cy="2877198"/>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5/ </a:t>
            </a:r>
            <a:r>
              <a:rPr lang="ar-EG" sz="1600" b="1" dirty="0">
                <a:solidFill>
                  <a:prstClr val="black"/>
                </a:solidFill>
                <a:latin typeface="Alexandria" pitchFamily="2" charset="-78"/>
                <a:cs typeface="Alexandria" pitchFamily="2" charset="-78"/>
              </a:rPr>
              <a:t>مراعاة الجانب الإنساني </a:t>
            </a:r>
            <a:r>
              <a:rPr lang="ar-EG" sz="1600" dirty="0">
                <a:solidFill>
                  <a:prstClr val="black"/>
                </a:solidFill>
                <a:latin typeface="Alexandria" pitchFamily="2" charset="-78"/>
                <a:cs typeface="Alexandria" pitchFamily="2" charset="-78"/>
              </a:rPr>
              <a:t>: يجب على المخطط و هو يضع الخطة أن يتذكر دائماً أنه يتعامل مع عنصر بشري ؛ و ذلك لأنّ التنفيذ يتم بواسطة أفراد لهم مجموعة من العواطف و الأحاسيس و المشاعر و الاستعدادات و لهم دور بارز في إتمام العمل .</a:t>
            </a:r>
          </a:p>
          <a:p>
            <a:pPr lvl="0" algn="just" rtl="1">
              <a:lnSpc>
                <a:spcPct val="150000"/>
              </a:lnSpc>
              <a:defRPr/>
            </a:pPr>
            <a:r>
              <a:rPr lang="ar-EG" sz="1600" dirty="0">
                <a:solidFill>
                  <a:prstClr val="black"/>
                </a:solidFill>
                <a:latin typeface="Alexandria" pitchFamily="2" charset="-78"/>
                <a:cs typeface="Alexandria" pitchFamily="2" charset="-78"/>
              </a:rPr>
              <a:t>6/ </a:t>
            </a:r>
            <a:r>
              <a:rPr lang="ar-EG" sz="1600" b="1" dirty="0">
                <a:solidFill>
                  <a:prstClr val="black"/>
                </a:solidFill>
                <a:latin typeface="Alexandria" pitchFamily="2" charset="-78"/>
                <a:cs typeface="Alexandria" pitchFamily="2" charset="-78"/>
              </a:rPr>
              <a:t>دقة البيانات و المعلومات </a:t>
            </a:r>
            <a:r>
              <a:rPr lang="ar-EG" sz="1600" dirty="0">
                <a:solidFill>
                  <a:prstClr val="black"/>
                </a:solidFill>
                <a:latin typeface="Alexandria" pitchFamily="2" charset="-78"/>
                <a:cs typeface="Alexandria" pitchFamily="2" charset="-78"/>
              </a:rPr>
              <a:t>: إنّ البيانات الصحيحة و المعلومات الدقيقة هي الأساس الذي تبنى عليه الخطة ، و على أساس هذه المعلومات يتم تحديد الإمكانيات المادية و البشرية اللازمة ، و الوقت المناسب لتنفيذها و الصورة التي سيكون عليها الوضع عند التنفيذ من النواحي الاقتصادية الاجتماعية و السياسية كافة </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824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629632"/>
            <a:ext cx="9879495"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8- من الضروري نراعاة توقيت الحملة حيث أن الوقت له دور مهم في النتائج المتحققة.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9- ضروة القيام بعملية التقويم لأن تقييم الحملة يمكن أن يحسن من فعاليتها على أنه عند تقييم الحملات</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،يجب الأخذ في الاعتبار الاستفادة من نتائج التقييم واستخدامها في تخطيط حملات العلاقات العامة اللاحقة وخاصة إذا كانت الحملة السابقة ناجحة ، حيث يساعد الجمهور على الربط بين رسائل الحملة الجديدة وتلك التي سبقتها.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0933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7835" y="2220302"/>
            <a:ext cx="1039633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للقيام بحملة علاقات عامة  شروط يجب مراعاتها من طرف صاحب أو مصمم الحملة وذلك لضمان وتأكيد نجاح هذه الحملة: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1. يجب أن يبدأ مصمم الحملة العمل من خلال أكثر </a:t>
            </a:r>
            <a:r>
              <a:rPr kumimoji="0" lang="ar-EG" sz="1600" b="1" i="0" u="none" strike="noStrike" kern="1200" cap="none" spc="0" normalizeH="0" baseline="0" noProof="0" dirty="0">
                <a:ln>
                  <a:noFill/>
                </a:ln>
                <a:effectLst/>
                <a:uLnTx/>
                <a:uFillTx/>
                <a:latin typeface="Alexandria" pitchFamily="2" charset="-78"/>
                <a:cs typeface="Alexandria" pitchFamily="2" charset="-78"/>
              </a:rPr>
              <a:t>الوسائل انتشارا لجذب الجماهير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وتعريفهم بموضوعات الحملة ونشر المعلومات عنها والمفترض أن القائمين على الحملة والمخططين لها قد توصلوا لمعرفة أنسب الوسائل الاتصالية وصولا الى الجمهور لتحقيق أهداف الحملة وفق القنوات المختلفة لتقديم المعلومات المتكاملة.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2. </a:t>
            </a:r>
            <a:r>
              <a:rPr kumimoji="0" lang="ar-EG" sz="1600" b="1" i="0" u="none" strike="noStrike" kern="1200" cap="none" spc="0" normalizeH="0" baseline="0" noProof="0" dirty="0">
                <a:ln>
                  <a:noFill/>
                </a:ln>
                <a:effectLst/>
                <a:uLnTx/>
                <a:uFillTx/>
                <a:latin typeface="Alexandria" pitchFamily="2" charset="-78"/>
                <a:cs typeface="Alexandria" pitchFamily="2" charset="-78"/>
              </a:rPr>
              <a:t>استخدام كل الوسائل والبرامج المتاحة في تنفيذ الخطة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كلما كان ذلك ممكنا مع الجمع بين نوعين من الاتصال الجماهيري والشخصي مع الاهتمام بالعوامل الجاذبة للمنشأة أو الهيئة المشرفة على الحملة.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33705E80-6278-4F34-976D-9F80DB618B29}"/>
              </a:ext>
            </a:extLst>
          </p:cNvPr>
          <p:cNvSpPr txBox="1">
            <a:spLocks/>
          </p:cNvSpPr>
          <p:nvPr/>
        </p:nvSpPr>
        <p:spPr bwMode="auto">
          <a:xfrm>
            <a:off x="685800" y="0"/>
            <a:ext cx="77724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ar-EG"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شروط القيام بحملة العلاقات العامة</a:t>
            </a:r>
            <a:endParaRPr kumimoji="0" 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12408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866915"/>
            <a:ext cx="10396330" cy="2739211"/>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3. </a:t>
            </a:r>
            <a:r>
              <a:rPr lang="ar-EG" sz="1600" b="1" dirty="0">
                <a:latin typeface="Alexandria" pitchFamily="2" charset="-78"/>
                <a:cs typeface="Alexandria" pitchFamily="2" charset="-78"/>
              </a:rPr>
              <a:t>أن يوضع في الاعتبار استغلال المناسبات والأحداث الخاصة  </a:t>
            </a:r>
            <a:r>
              <a:rPr lang="ar-EG" sz="1600" dirty="0">
                <a:solidFill>
                  <a:prstClr val="black"/>
                </a:solidFill>
                <a:latin typeface="Alexandria" pitchFamily="2" charset="-78"/>
                <a:cs typeface="Alexandria" pitchFamily="2" charset="-78"/>
              </a:rPr>
              <a:t>كونها تعد مناسبات مميزة لتجمع عدد كبير من الجماهيروالإستفادة من محتوى الحملة . </a:t>
            </a:r>
          </a:p>
          <a:p>
            <a:pPr lvl="0" algn="just" rtl="1">
              <a:lnSpc>
                <a:spcPct val="150000"/>
              </a:lnSpc>
            </a:pPr>
            <a:r>
              <a:rPr lang="ar-EG" sz="1600" dirty="0">
                <a:solidFill>
                  <a:prstClr val="black"/>
                </a:solidFill>
                <a:latin typeface="Alexandria" pitchFamily="2" charset="-78"/>
                <a:cs typeface="Alexandria" pitchFamily="2" charset="-78"/>
              </a:rPr>
              <a:t>4. </a:t>
            </a:r>
            <a:r>
              <a:rPr lang="ar-EG" sz="1600" b="1" dirty="0">
                <a:latin typeface="Alexandria" pitchFamily="2" charset="-78"/>
                <a:cs typeface="Alexandria" pitchFamily="2" charset="-78"/>
              </a:rPr>
              <a:t>ضرورة تجنب عنصر النسيان عند الجماهير </a:t>
            </a:r>
            <a:r>
              <a:rPr lang="ar-EG" sz="1600" dirty="0">
                <a:solidFill>
                  <a:prstClr val="black"/>
                </a:solidFill>
                <a:latin typeface="Alexandria" pitchFamily="2" charset="-78"/>
                <a:cs typeface="Alexandria" pitchFamily="2" charset="-78"/>
              </a:rPr>
              <a:t>بعد تنفيذ برنامج الحملة ولذلك لابد من الاهتمام بعملية التذكير واستخدام الاستراتيجيات الاتصالية وباستخدام استراتيجيات التكرار ومن المفضل وجود مصدر واحد للتحدث باسم المنشأة لتلافي أي تناقض في المعلومات الصادرة عنها والحرص على الموضوعية والصدق وعدم المبالغة حتى يصور البرنامج الخاص بالحملة وموضوعاتها تصويرا حقيقيا .</a:t>
            </a:r>
          </a:p>
          <a:p>
            <a:pPr lvl="0" algn="just" rtl="1"/>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0038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866915"/>
            <a:ext cx="10396330" cy="2138534"/>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5. </a:t>
            </a:r>
            <a:r>
              <a:rPr lang="ar-EG" sz="1600" b="1" dirty="0">
                <a:latin typeface="Alexandria" pitchFamily="2" charset="-78"/>
                <a:cs typeface="Alexandria" pitchFamily="2" charset="-78"/>
              </a:rPr>
              <a:t>اختيار التوقيت الملائم لبدء </a:t>
            </a:r>
            <a:r>
              <a:rPr lang="ar-EG" sz="1600" dirty="0">
                <a:solidFill>
                  <a:prstClr val="black"/>
                </a:solidFill>
                <a:latin typeface="Alexandria" pitchFamily="2" charset="-78"/>
                <a:cs typeface="Alexandria" pitchFamily="2" charset="-78"/>
              </a:rPr>
              <a:t>برنامج الحملة التنفيذية ومراعاة الأحداث السائدة في المجتمع وكذلك جهود المنشات المنافسة أو المشابهة بحيث لا يقلل ذلك من الاهتمام بالحملة و لا يحدث ليس لإساءة اختيار التوقيت الخاص بالحملة.</a:t>
            </a:r>
          </a:p>
          <a:p>
            <a:pPr lvl="0" algn="just" rtl="1">
              <a:lnSpc>
                <a:spcPct val="150000"/>
              </a:lnSpc>
            </a:pPr>
            <a:r>
              <a:rPr lang="ar-EG" sz="1600" dirty="0">
                <a:solidFill>
                  <a:prstClr val="black"/>
                </a:solidFill>
                <a:latin typeface="Alexandria" pitchFamily="2" charset="-78"/>
                <a:cs typeface="Alexandria" pitchFamily="2" charset="-78"/>
              </a:rPr>
              <a:t>6. </a:t>
            </a:r>
            <a:r>
              <a:rPr lang="ar-EG" sz="1600" b="1" dirty="0">
                <a:latin typeface="Alexandria" pitchFamily="2" charset="-78"/>
                <a:cs typeface="Alexandria" pitchFamily="2" charset="-78"/>
              </a:rPr>
              <a:t>يجب أن تقوم حملة العلاقات العامة على أساس الإقناع </a:t>
            </a:r>
            <a:r>
              <a:rPr lang="ar-EG" sz="1600" dirty="0">
                <a:solidFill>
                  <a:prstClr val="black"/>
                </a:solidFill>
                <a:latin typeface="Alexandria" pitchFamily="2" charset="-78"/>
                <a:cs typeface="Alexandria" pitchFamily="2" charset="-78"/>
              </a:rPr>
              <a:t>وتقديم المعلومات الصحيحة في إطار احترام حرية الفرد والجماعة ومبتعدة عن الإثارة التي تحرك ردود الفعل الرافضة أو المعارضة للتغيير الخاص بالسلوكيات</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4174435"/>
            <a:ext cx="2152650" cy="1791766"/>
          </a:xfrm>
          <a:prstGeom prst="rect">
            <a:avLst/>
          </a:prstGeom>
        </p:spPr>
      </p:pic>
    </p:spTree>
    <p:extLst>
      <p:ext uri="{BB962C8B-B14F-4D97-AF65-F5344CB8AC3E}">
        <p14:creationId xmlns:p14="http://schemas.microsoft.com/office/powerpoint/2010/main" val="52004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69274"/>
            <a:ext cx="10575235" cy="3477875"/>
          </a:xfrm>
          <a:prstGeom prst="rect">
            <a:avLst/>
          </a:prstGeom>
          <a:noFill/>
        </p:spPr>
        <p:txBody>
          <a:bodyPr wrap="square" rtlCol="0">
            <a:spAutoFit/>
          </a:bodyPr>
          <a:lstStyle/>
          <a:p>
            <a:pPr lvl="0" algn="just" rtl="1">
              <a:lnSpc>
                <a:spcPct val="150000"/>
              </a:lnSpc>
            </a:pPr>
            <a:r>
              <a:rPr kumimoji="0" lang="ar-EG" sz="1600" b="1" i="0" u="none" strike="noStrike" kern="1200" cap="none" spc="0" normalizeH="0" baseline="0" noProof="0" dirty="0">
                <a:ln>
                  <a:noFill/>
                </a:ln>
                <a:effectLst/>
                <a:uLnTx/>
                <a:uFillTx/>
                <a:latin typeface="Alexandria" pitchFamily="2" charset="-78"/>
                <a:cs typeface="Alexandria" pitchFamily="2" charset="-78"/>
              </a:rPr>
              <a:t>7.</a:t>
            </a:r>
            <a:r>
              <a:rPr lang="ar-EG" sz="1600" b="1" dirty="0">
                <a:latin typeface="Alexandria" pitchFamily="2" charset="-78"/>
                <a:cs typeface="Alexandria" pitchFamily="2" charset="-78"/>
              </a:rPr>
              <a:t>المزج بين الاستمالات المختلفة</a:t>
            </a:r>
            <a:r>
              <a:rPr lang="ar-EG" sz="1600" dirty="0">
                <a:solidFill>
                  <a:prstClr val="black"/>
                </a:solidFill>
                <a:latin typeface="Alexandria" pitchFamily="2" charset="-78"/>
                <a:cs typeface="Alexandria" pitchFamily="2" charset="-78"/>
              </a:rPr>
              <a:t>، حيث إن مخاطبة العاطفة وإثارة الحماس في نطاق الحملة الإعلامية يعتبر ضروري وعنصرا جيدا، بل ومن الضروري أيضا مخاطبة عنصر المصلحة الشخصية.</a:t>
            </a:r>
            <a:endParaRPr lang="ar-BH"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latin typeface="Alexandria" pitchFamily="2" charset="-78"/>
                <a:cs typeface="Alexandria" pitchFamily="2" charset="-78"/>
              </a:rPr>
              <a:t>8. ضرورة بناء حملات العلاقات العامة </a:t>
            </a:r>
            <a:r>
              <a:rPr lang="ar-EG" sz="1600" dirty="0">
                <a:solidFill>
                  <a:prstClr val="black"/>
                </a:solidFill>
                <a:latin typeface="Alexandria" pitchFamily="2" charset="-78"/>
                <a:cs typeface="Alexandria" pitchFamily="2" charset="-78"/>
              </a:rPr>
              <a:t>على طرح النماذج الايجابية وتفضيلها على الجوانب السلبية المقلقة والمستفزة للجمهور.</a:t>
            </a:r>
            <a:endParaRPr lang="ar-BH"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9. </a:t>
            </a:r>
            <a:r>
              <a:rPr lang="ar-EG" sz="1600" b="1" dirty="0">
                <a:solidFill>
                  <a:prstClr val="black"/>
                </a:solidFill>
                <a:latin typeface="Alexandria" pitchFamily="2" charset="-78"/>
                <a:cs typeface="Alexandria" pitchFamily="2" charset="-78"/>
              </a:rPr>
              <a:t>أن تسبق الحملات دراسات ميدانية </a:t>
            </a:r>
            <a:r>
              <a:rPr lang="ar-EG" sz="1600" dirty="0">
                <a:solidFill>
                  <a:prstClr val="black"/>
                </a:solidFill>
                <a:latin typeface="Alexandria" pitchFamily="2" charset="-78"/>
                <a:cs typeface="Alexandria" pitchFamily="2" charset="-78"/>
              </a:rPr>
              <a:t>كافية يتلوها متابعة على المدى الطويل وأن يؤخذ في الاعتبار تفاوت طبقات الجمهور المستهدف وتقسيم الحملات على أساس معايير زمنية مختلفة.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51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70174" y="2401113"/>
            <a:ext cx="5804979" cy="1908215"/>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وختاماً يمكن القول</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أن حملات العلاقات العامة ضرورة حتميه لكل المنظمات الحريصة على تحسين سمعتها وتدعيم صورتها الذهنية أو إصلاح صورتها بعد أزمة ما </a:t>
            </a:r>
            <a:r>
              <a:rPr kumimoji="0" lang="ar-EG" sz="2800" b="0"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flipH="1">
            <a:off x="617278" y="1685495"/>
            <a:ext cx="4252896" cy="4370412"/>
          </a:xfrm>
          <a:prstGeom prst="rect">
            <a:avLst/>
          </a:prstGeom>
        </p:spPr>
      </p:pic>
    </p:spTree>
    <p:extLst>
      <p:ext uri="{BB962C8B-B14F-4D97-AF65-F5344CB8AC3E}">
        <p14:creationId xmlns:p14="http://schemas.microsoft.com/office/powerpoint/2010/main" val="1644627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509</TotalTime>
  <Words>2609</Words>
  <Application>Microsoft Office PowerPoint</Application>
  <PresentationFormat>Widescreen</PresentationFormat>
  <Paragraphs>162</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52</cp:revision>
  <dcterms:created xsi:type="dcterms:W3CDTF">2023-04-29T09:08:00Z</dcterms:created>
  <dcterms:modified xsi:type="dcterms:W3CDTF">2024-05-24T14:00:18Z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