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5" r:id="rId3"/>
    <p:sldId id="266" r:id="rId4"/>
    <p:sldId id="267" r:id="rId5"/>
    <p:sldId id="268" r:id="rId6"/>
    <p:sldId id="315" r:id="rId7"/>
    <p:sldId id="269" r:id="rId8"/>
    <p:sldId id="270" r:id="rId9"/>
    <p:sldId id="274" r:id="rId10"/>
    <p:sldId id="271" r:id="rId11"/>
    <p:sldId id="272" r:id="rId12"/>
    <p:sldId id="273" r:id="rId13"/>
    <p:sldId id="275" r:id="rId14"/>
    <p:sldId id="276" r:id="rId15"/>
    <p:sldId id="316" r:id="rId16"/>
    <p:sldId id="277" r:id="rId17"/>
    <p:sldId id="278" r:id="rId18"/>
    <p:sldId id="317" r:id="rId19"/>
    <p:sldId id="318" r:id="rId20"/>
    <p:sldId id="323" r:id="rId21"/>
    <p:sldId id="319" r:id="rId22"/>
    <p:sldId id="320" r:id="rId23"/>
    <p:sldId id="314"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3.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6.bin"/><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7.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7.bin"/><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8.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0.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0.bin"/><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oleObject" Target="../embeddings/oleObject11.bin"/><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10.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10.emf"/><Relationship Id="rId2" Type="http://schemas.openxmlformats.org/officeDocument/2006/relationships/oleObject" Target="../embeddings/oleObject1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24.wmf"/><Relationship Id="rId7" Type="http://schemas.openxmlformats.org/officeDocument/2006/relationships/image" Target="../media/image10.emf"/><Relationship Id="rId2" Type="http://schemas.openxmlformats.org/officeDocument/2006/relationships/oleObject" Target="../embeddings/oleObject14.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6.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30867" y="5461372"/>
            <a:ext cx="5035483" cy="707886"/>
          </a:xfrm>
          <a:prstGeom prst="rect">
            <a:avLst/>
          </a:prstGeom>
          <a:noFill/>
        </p:spPr>
        <p:txBody>
          <a:bodyPr wrap="square" rtlCol="0">
            <a:spAutoFit/>
          </a:bodyPr>
          <a:lstStyle/>
          <a:p>
            <a:r>
              <a:rPr lang="en-US" sz="2000" dirty="0">
                <a:solidFill>
                  <a:schemeClr val="bg1"/>
                </a:solidFill>
                <a:latin typeface="Tajawal Medium" panose="00000600000000000000" pitchFamily="2" charset="-78"/>
                <a:cs typeface="Tajawal Medium" panose="00000600000000000000" pitchFamily="2" charset="-78"/>
              </a:rPr>
              <a:t>Threat Defense and Information Security </a:t>
            </a:r>
          </a:p>
          <a:p>
            <a:r>
              <a:rPr lang="en-US" sz="2000" dirty="0">
                <a:solidFill>
                  <a:schemeClr val="bg1"/>
                </a:solidFill>
                <a:latin typeface="Tajawal Medium" panose="00000600000000000000" pitchFamily="2" charset="-78"/>
                <a:cs typeface="Tajawal Medium" panose="00000600000000000000" pitchFamily="2" charset="-78"/>
              </a:rPr>
              <a:t>Development Trends</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657B9D6E-4CBB-CC18-4574-DFCE34ECC9E9}"/>
              </a:ext>
            </a:extLst>
          </p:cNvPr>
          <p:cNvSpPr txBox="1"/>
          <p:nvPr/>
        </p:nvSpPr>
        <p:spPr>
          <a:xfrm>
            <a:off x="362309" y="2204822"/>
            <a:ext cx="11624101" cy="2246769"/>
          </a:xfrm>
          <a:prstGeom prst="rect">
            <a:avLst/>
          </a:prstGeom>
          <a:noFill/>
        </p:spPr>
        <p:txBody>
          <a:bodyPr wrap="square">
            <a:spAutoFit/>
          </a:bodyPr>
          <a:lstStyle/>
          <a:p>
            <a:r>
              <a:rPr lang="en-US" sz="2000" b="1" dirty="0"/>
              <a:t>• The previous courses have introduced some basic concepts and knowledge about information security and common attack types. </a:t>
            </a:r>
          </a:p>
          <a:p>
            <a:endParaRPr lang="en-US" sz="2000" b="1" dirty="0"/>
          </a:p>
          <a:p>
            <a:r>
              <a:rPr lang="en-US" sz="2000" b="1" dirty="0"/>
              <a:t>• Consider this question: What measures should we take to ensure enterprises' information security?</a:t>
            </a:r>
          </a:p>
          <a:p>
            <a:endParaRPr lang="en-US" sz="2000" b="1" dirty="0"/>
          </a:p>
          <a:p>
            <a:r>
              <a:rPr lang="en-US" sz="2000" b="1" dirty="0"/>
              <a:t>• Defense against security threats not only requires professional tools but also the awareness of everyone involved in information security construction.</a:t>
            </a:r>
          </a:p>
        </p:txBody>
      </p:sp>
    </p:spTree>
    <p:extLst>
      <p:ext uri="{BB962C8B-B14F-4D97-AF65-F5344CB8AC3E}">
        <p14:creationId xmlns:p14="http://schemas.microsoft.com/office/powerpoint/2010/main" val="1974670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93300" y="2156863"/>
            <a:ext cx="10998679" cy="1938992"/>
          </a:xfrm>
          <a:prstGeom prst="rect">
            <a:avLst/>
          </a:prstGeom>
          <a:noFill/>
        </p:spPr>
        <p:txBody>
          <a:bodyPr wrap="square">
            <a:spAutoFit/>
          </a:bodyPr>
          <a:lstStyle/>
          <a:p>
            <a:r>
              <a:rPr lang="en-US" sz="2400" b="1" dirty="0"/>
              <a:t>• Upon completion of this course, you will be able to:</a:t>
            </a:r>
          </a:p>
          <a:p>
            <a:endParaRPr lang="en-US" sz="2400" b="1" dirty="0"/>
          </a:p>
          <a:p>
            <a:r>
              <a:rPr lang="en-US" sz="2400" b="1" dirty="0"/>
              <a:t>□ Describe the basic elements of security threat defense.</a:t>
            </a:r>
          </a:p>
          <a:p>
            <a:r>
              <a:rPr lang="en-US" sz="2400" b="1" dirty="0"/>
              <a:t>□ Describe the importance of information security awareness in security protection.</a:t>
            </a:r>
          </a:p>
          <a:p>
            <a:r>
              <a:rPr lang="en-US" sz="2400" b="1" dirty="0"/>
              <a:t>□ Describe the future development trends of information security.</a:t>
            </a:r>
          </a:p>
        </p:txBody>
      </p:sp>
    </p:spTree>
    <p:extLst>
      <p:ext uri="{BB962C8B-B14F-4D97-AF65-F5344CB8AC3E}">
        <p14:creationId xmlns:p14="http://schemas.microsoft.com/office/powerpoint/2010/main" val="2584615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70F0733-2C58-E09D-F1CD-36EDDAA5A05E}"/>
              </a:ext>
            </a:extLst>
          </p:cNvPr>
          <p:cNvGraphicFramePr>
            <a:graphicFrameLocks noChangeAspect="1"/>
          </p:cNvGraphicFramePr>
          <p:nvPr>
            <p:extLst>
              <p:ext uri="{D42A27DB-BD31-4B8C-83A1-F6EECF244321}">
                <p14:modId xmlns:p14="http://schemas.microsoft.com/office/powerpoint/2010/main" val="1603447477"/>
              </p:ext>
            </p:extLst>
          </p:nvPr>
        </p:nvGraphicFramePr>
        <p:xfrm>
          <a:off x="1206885" y="891901"/>
          <a:ext cx="10387017" cy="5621865"/>
        </p:xfrm>
        <a:graphic>
          <a:graphicData uri="http://schemas.openxmlformats.org/presentationml/2006/ole">
            <mc:AlternateContent xmlns:mc="http://schemas.openxmlformats.org/markup-compatibility/2006">
              <mc:Choice xmlns:v="urn:schemas-microsoft-com:vml" Requires="v">
                <p:oleObj name="Bitmap Image" r:id="rId2" imgW="10065960" imgH="5448240" progId="PBrush">
                  <p:embed/>
                </p:oleObj>
              </mc:Choice>
              <mc:Fallback>
                <p:oleObj name="Bitmap Image" r:id="rId2" imgW="10065960" imgH="5448240" progId="PBrush">
                  <p:embed/>
                  <p:pic>
                    <p:nvPicPr>
                      <p:cNvPr id="0" name=""/>
                      <p:cNvPicPr/>
                      <p:nvPr/>
                    </p:nvPicPr>
                    <p:blipFill>
                      <a:blip r:embed="rId3"/>
                      <a:stretch>
                        <a:fillRect/>
                      </a:stretch>
                    </p:blipFill>
                    <p:spPr>
                      <a:xfrm>
                        <a:off x="1206885" y="891901"/>
                        <a:ext cx="10387017" cy="562186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972" y="5858742"/>
            <a:ext cx="1170155" cy="1049333"/>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47424" y="-285056"/>
            <a:ext cx="9533101" cy="1610200"/>
          </a:xfrm>
          <a:prstGeom prst="rect">
            <a:avLst/>
          </a:prstGeom>
        </p:spPr>
      </p:pic>
      <p:sp>
        <p:nvSpPr>
          <p:cNvPr id="7" name="TextBox 6"/>
          <p:cNvSpPr txBox="1"/>
          <p:nvPr/>
        </p:nvSpPr>
        <p:spPr>
          <a:xfrm>
            <a:off x="2434717" y="289211"/>
            <a:ext cx="6720109"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Key Elements of Information Security Protection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50901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751DCBB-1D35-6087-A204-06262D6D0922}"/>
              </a:ext>
            </a:extLst>
          </p:cNvPr>
          <p:cNvGraphicFramePr>
            <a:graphicFrameLocks noChangeAspect="1"/>
          </p:cNvGraphicFramePr>
          <p:nvPr>
            <p:extLst>
              <p:ext uri="{D42A27DB-BD31-4B8C-83A1-F6EECF244321}">
                <p14:modId xmlns:p14="http://schemas.microsoft.com/office/powerpoint/2010/main" val="3858417839"/>
              </p:ext>
            </p:extLst>
          </p:nvPr>
        </p:nvGraphicFramePr>
        <p:xfrm>
          <a:off x="1304663" y="1000979"/>
          <a:ext cx="10768012" cy="5356225"/>
        </p:xfrm>
        <a:graphic>
          <a:graphicData uri="http://schemas.openxmlformats.org/presentationml/2006/ole">
            <mc:AlternateContent xmlns:mc="http://schemas.openxmlformats.org/markup-compatibility/2006">
              <mc:Choice xmlns:v="urn:schemas-microsoft-com:vml" Requires="v">
                <p:oleObj name="Bitmap Image" r:id="rId2" imgW="10767240" imgH="5356800" progId="PBrush">
                  <p:embed/>
                </p:oleObj>
              </mc:Choice>
              <mc:Fallback>
                <p:oleObj name="Bitmap Image" r:id="rId2" imgW="10767240" imgH="5356800" progId="PBrush">
                  <p:embed/>
                  <p:pic>
                    <p:nvPicPr>
                      <p:cNvPr id="0" name=""/>
                      <p:cNvPicPr/>
                      <p:nvPr/>
                    </p:nvPicPr>
                    <p:blipFill>
                      <a:blip r:embed="rId3"/>
                      <a:stretch>
                        <a:fillRect/>
                      </a:stretch>
                    </p:blipFill>
                    <p:spPr>
                      <a:xfrm>
                        <a:off x="1304663" y="1000979"/>
                        <a:ext cx="10768012" cy="53562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65806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Information Security Protection Methods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45185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1A37B98C-0408-21E0-C5C9-4F11E222F641}"/>
              </a:ext>
            </a:extLst>
          </p:cNvPr>
          <p:cNvGraphicFramePr>
            <a:graphicFrameLocks noChangeAspect="1"/>
          </p:cNvGraphicFramePr>
          <p:nvPr>
            <p:extLst>
              <p:ext uri="{D42A27DB-BD31-4B8C-83A1-F6EECF244321}">
                <p14:modId xmlns:p14="http://schemas.microsoft.com/office/powerpoint/2010/main" val="3847989802"/>
              </p:ext>
            </p:extLst>
          </p:nvPr>
        </p:nvGraphicFramePr>
        <p:xfrm>
          <a:off x="1787717" y="877399"/>
          <a:ext cx="9704718" cy="4545076"/>
        </p:xfrm>
        <a:graphic>
          <a:graphicData uri="http://schemas.openxmlformats.org/presentationml/2006/ole">
            <mc:AlternateContent xmlns:mc="http://schemas.openxmlformats.org/markup-compatibility/2006">
              <mc:Choice xmlns:v="urn:schemas-microsoft-com:vml" Requires="v">
                <p:oleObj name="Bitmap Image" r:id="rId2" imgW="10203120" imgH="4777920" progId="PBrush">
                  <p:embed/>
                </p:oleObj>
              </mc:Choice>
              <mc:Fallback>
                <p:oleObj name="Bitmap Image" r:id="rId2" imgW="10203120" imgH="4777920" progId="PBrush">
                  <p:embed/>
                  <p:pic>
                    <p:nvPicPr>
                      <p:cNvPr id="0" name=""/>
                      <p:cNvPicPr/>
                      <p:nvPr/>
                    </p:nvPicPr>
                    <p:blipFill>
                      <a:blip r:embed="rId3"/>
                      <a:stretch>
                        <a:fillRect/>
                      </a:stretch>
                    </p:blipFill>
                    <p:spPr>
                      <a:xfrm>
                        <a:off x="1787717" y="877399"/>
                        <a:ext cx="9704718" cy="454507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9420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6149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Awareness survey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B6A981A-0624-56C4-6821-3F418EAA30B8}"/>
              </a:ext>
            </a:extLst>
          </p:cNvPr>
          <p:cNvSpPr txBox="1"/>
          <p:nvPr/>
        </p:nvSpPr>
        <p:spPr>
          <a:xfrm>
            <a:off x="907029" y="5318881"/>
            <a:ext cx="11165646" cy="1015663"/>
          </a:xfrm>
          <a:prstGeom prst="rect">
            <a:avLst/>
          </a:prstGeom>
          <a:noFill/>
        </p:spPr>
        <p:txBody>
          <a:bodyPr wrap="square">
            <a:spAutoFit/>
          </a:bodyPr>
          <a:lstStyle/>
          <a:p>
            <a:r>
              <a:rPr lang="en-US" sz="2000" dirty="0"/>
              <a:t>• According to the Survey Report on Cyber Security Awareness of Chinese Internet Users launched by Qihoo 360, 24.1% have a unique password for each account, and 61.4% use different passwords. However, 13.8% use the same password for all accounts, which has high security risks.</a:t>
            </a:r>
          </a:p>
        </p:txBody>
      </p:sp>
    </p:spTree>
    <p:extLst>
      <p:ext uri="{BB962C8B-B14F-4D97-AF65-F5344CB8AC3E}">
        <p14:creationId xmlns:p14="http://schemas.microsoft.com/office/powerpoint/2010/main" val="1468028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7646320F-3956-CB4E-FDF5-D708EB9ADCC0}"/>
              </a:ext>
            </a:extLst>
          </p:cNvPr>
          <p:cNvGraphicFramePr>
            <a:graphicFrameLocks noChangeAspect="1"/>
          </p:cNvGraphicFramePr>
          <p:nvPr>
            <p:extLst>
              <p:ext uri="{D42A27DB-BD31-4B8C-83A1-F6EECF244321}">
                <p14:modId xmlns:p14="http://schemas.microsoft.com/office/powerpoint/2010/main" val="3026647646"/>
              </p:ext>
            </p:extLst>
          </p:nvPr>
        </p:nvGraphicFramePr>
        <p:xfrm>
          <a:off x="907029" y="1038237"/>
          <a:ext cx="10842625" cy="5418137"/>
        </p:xfrm>
        <a:graphic>
          <a:graphicData uri="http://schemas.openxmlformats.org/presentationml/2006/ole">
            <mc:AlternateContent xmlns:mc="http://schemas.openxmlformats.org/markup-compatibility/2006">
              <mc:Choice xmlns:v="urn:schemas-microsoft-com:vml" Requires="v">
                <p:oleObj name="Bitmap Image" r:id="rId2" imgW="10843200" imgH="5418000" progId="PBrush">
                  <p:embed/>
                </p:oleObj>
              </mc:Choice>
              <mc:Fallback>
                <p:oleObj name="Bitmap Image" r:id="rId2" imgW="10843200" imgH="5418000" progId="PBrush">
                  <p:embed/>
                  <p:pic>
                    <p:nvPicPr>
                      <p:cNvPr id="0" name=""/>
                      <p:cNvPicPr/>
                      <p:nvPr/>
                    </p:nvPicPr>
                    <p:blipFill>
                      <a:blip r:embed="rId3"/>
                      <a:stretch>
                        <a:fillRect/>
                      </a:stretch>
                    </p:blipFill>
                    <p:spPr>
                      <a:xfrm>
                        <a:off x="907029" y="1038237"/>
                        <a:ext cx="10842625" cy="541813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53521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Public Wi-Fi Security Awareness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7507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4347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Security Risks of Wi-Fi in Public Places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DC94E17-3656-1815-6A16-1532E6FCE723}"/>
              </a:ext>
            </a:extLst>
          </p:cNvPr>
          <p:cNvSpPr txBox="1"/>
          <p:nvPr/>
        </p:nvSpPr>
        <p:spPr>
          <a:xfrm>
            <a:off x="336430" y="1390513"/>
            <a:ext cx="11671540" cy="584775"/>
          </a:xfrm>
          <a:prstGeom prst="rect">
            <a:avLst/>
          </a:prstGeom>
          <a:noFill/>
        </p:spPr>
        <p:txBody>
          <a:bodyPr wrap="square">
            <a:spAutoFit/>
          </a:bodyPr>
          <a:lstStyle/>
          <a:p>
            <a:r>
              <a:rPr lang="en-US" sz="1600" b="1" dirty="0"/>
              <a:t>• Eighty percent of Wi-Fi networks can be easily cracked. Every year, access to public Wi-Fi networks incurs an economic loss as high as CNY 5 billion (e-Bank theft, online account theft, etc.). Below are some examples of public Wi-Fi security risks:</a:t>
            </a:r>
          </a:p>
        </p:txBody>
      </p:sp>
      <p:graphicFrame>
        <p:nvGraphicFramePr>
          <p:cNvPr id="9" name="Object 8">
            <a:extLst>
              <a:ext uri="{FF2B5EF4-FFF2-40B4-BE49-F238E27FC236}">
                <a16:creationId xmlns:a16="http://schemas.microsoft.com/office/drawing/2014/main" id="{F499D092-7837-923E-F00B-16586EF80BBF}"/>
              </a:ext>
            </a:extLst>
          </p:cNvPr>
          <p:cNvGraphicFramePr>
            <a:graphicFrameLocks noChangeAspect="1"/>
          </p:cNvGraphicFramePr>
          <p:nvPr>
            <p:extLst>
              <p:ext uri="{D42A27DB-BD31-4B8C-83A1-F6EECF244321}">
                <p14:modId xmlns:p14="http://schemas.microsoft.com/office/powerpoint/2010/main" val="11185733"/>
              </p:ext>
            </p:extLst>
          </p:nvPr>
        </p:nvGraphicFramePr>
        <p:xfrm>
          <a:off x="821843" y="2106049"/>
          <a:ext cx="10629900" cy="3817937"/>
        </p:xfrm>
        <a:graphic>
          <a:graphicData uri="http://schemas.openxmlformats.org/presentationml/2006/ole">
            <mc:AlternateContent xmlns:mc="http://schemas.openxmlformats.org/markup-compatibility/2006">
              <mc:Choice xmlns:v="urn:schemas-microsoft-com:vml" Requires="v">
                <p:oleObj name="Bitmap Image" r:id="rId6" imgW="10630080" imgH="3817800" progId="PBrush">
                  <p:embed/>
                </p:oleObj>
              </mc:Choice>
              <mc:Fallback>
                <p:oleObj name="Bitmap Image" r:id="rId6" imgW="10630080" imgH="3817800" progId="PBrush">
                  <p:embed/>
                  <p:pic>
                    <p:nvPicPr>
                      <p:cNvPr id="0" name=""/>
                      <p:cNvPicPr/>
                      <p:nvPr/>
                    </p:nvPicPr>
                    <p:blipFill>
                      <a:blip r:embed="rId7"/>
                      <a:stretch>
                        <a:fillRect/>
                      </a:stretch>
                    </p:blipFill>
                    <p:spPr>
                      <a:xfrm>
                        <a:off x="821843" y="2106049"/>
                        <a:ext cx="10629900" cy="3817937"/>
                      </a:xfrm>
                      <a:prstGeom prst="rect">
                        <a:avLst/>
                      </a:prstGeom>
                    </p:spPr>
                  </p:pic>
                </p:oleObj>
              </mc:Fallback>
            </mc:AlternateContent>
          </a:graphicData>
        </a:graphic>
      </p:graphicFrame>
    </p:spTree>
    <p:extLst>
      <p:ext uri="{BB962C8B-B14F-4D97-AF65-F5344CB8AC3E}">
        <p14:creationId xmlns:p14="http://schemas.microsoft.com/office/powerpoint/2010/main" val="4063353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65386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280887"/>
            <a:ext cx="9533101" cy="1610200"/>
          </a:xfrm>
          <a:prstGeom prst="rect">
            <a:avLst/>
          </a:prstGeom>
        </p:spPr>
      </p:pic>
      <p:sp>
        <p:nvSpPr>
          <p:cNvPr id="7" name="TextBox 6"/>
          <p:cNvSpPr txBox="1"/>
          <p:nvPr/>
        </p:nvSpPr>
        <p:spPr>
          <a:xfrm>
            <a:off x="2650377" y="236724"/>
            <a:ext cx="318548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Social Engineering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79B7305-41EA-A500-94FD-398B9F85CFF9}"/>
              </a:ext>
            </a:extLst>
          </p:cNvPr>
          <p:cNvSpPr txBox="1"/>
          <p:nvPr/>
        </p:nvSpPr>
        <p:spPr>
          <a:xfrm>
            <a:off x="258791" y="1430962"/>
            <a:ext cx="11813883" cy="1815882"/>
          </a:xfrm>
          <a:prstGeom prst="rect">
            <a:avLst/>
          </a:prstGeom>
          <a:noFill/>
        </p:spPr>
        <p:txBody>
          <a:bodyPr wrap="square">
            <a:spAutoFit/>
          </a:bodyPr>
          <a:lstStyle/>
          <a:p>
            <a:r>
              <a:rPr lang="en-US" sz="1600" b="1" dirty="0"/>
              <a:t>• Social engineering was first appeared in the 1960s as a formal discipline.</a:t>
            </a:r>
          </a:p>
          <a:p>
            <a:endParaRPr lang="en-US" sz="1600" b="1" dirty="0"/>
          </a:p>
          <a:p>
            <a:r>
              <a:rPr lang="en-US" sz="1600" b="1" dirty="0"/>
              <a:t>• Social engineering was discussed in The Art of Deception by the infamous hacker Kevin Mitnick, who authored the book following a prison term for hacking-related offenses. It refers to the psychological manipulation of people to give away important personal information, which can cause great damage to the victims.</a:t>
            </a:r>
          </a:p>
          <a:p>
            <a:endParaRPr lang="en-US" sz="1600" b="1" dirty="0"/>
          </a:p>
          <a:p>
            <a:r>
              <a:rPr lang="en-US" sz="1600" b="1" dirty="0"/>
              <a:t>• Social engineering first appeared as a formal discipline in the 1960s.</a:t>
            </a:r>
          </a:p>
        </p:txBody>
      </p:sp>
      <p:graphicFrame>
        <p:nvGraphicFramePr>
          <p:cNvPr id="10" name="Object 9">
            <a:extLst>
              <a:ext uri="{FF2B5EF4-FFF2-40B4-BE49-F238E27FC236}">
                <a16:creationId xmlns:a16="http://schemas.microsoft.com/office/drawing/2014/main" id="{8E6C6658-6967-1821-8097-39AA01466C24}"/>
              </a:ext>
            </a:extLst>
          </p:cNvPr>
          <p:cNvGraphicFramePr>
            <a:graphicFrameLocks noChangeAspect="1"/>
          </p:cNvGraphicFramePr>
          <p:nvPr>
            <p:extLst>
              <p:ext uri="{D42A27DB-BD31-4B8C-83A1-F6EECF244321}">
                <p14:modId xmlns:p14="http://schemas.microsoft.com/office/powerpoint/2010/main" val="3149694548"/>
              </p:ext>
            </p:extLst>
          </p:nvPr>
        </p:nvGraphicFramePr>
        <p:xfrm>
          <a:off x="821843" y="3246844"/>
          <a:ext cx="11087100" cy="3298825"/>
        </p:xfrm>
        <a:graphic>
          <a:graphicData uri="http://schemas.openxmlformats.org/presentationml/2006/ole">
            <mc:AlternateContent xmlns:mc="http://schemas.openxmlformats.org/markup-compatibility/2006">
              <mc:Choice xmlns:v="urn:schemas-microsoft-com:vml" Requires="v">
                <p:oleObj name="Bitmap Image" r:id="rId6" imgW="11087280" imgH="3299400" progId="PBrush">
                  <p:embed/>
                </p:oleObj>
              </mc:Choice>
              <mc:Fallback>
                <p:oleObj name="Bitmap Image" r:id="rId6" imgW="11087280" imgH="3299400" progId="PBrush">
                  <p:embed/>
                  <p:pic>
                    <p:nvPicPr>
                      <p:cNvPr id="0" name=""/>
                      <p:cNvPicPr/>
                      <p:nvPr/>
                    </p:nvPicPr>
                    <p:blipFill>
                      <a:blip r:embed="rId7"/>
                      <a:stretch>
                        <a:fillRect/>
                      </a:stretch>
                    </p:blipFill>
                    <p:spPr>
                      <a:xfrm>
                        <a:off x="821843" y="3246844"/>
                        <a:ext cx="11087100" cy="3298825"/>
                      </a:xfrm>
                      <a:prstGeom prst="rect">
                        <a:avLst/>
                      </a:prstGeom>
                    </p:spPr>
                  </p:pic>
                </p:oleObj>
              </mc:Fallback>
            </mc:AlternateContent>
          </a:graphicData>
        </a:graphic>
      </p:graphicFrame>
    </p:spTree>
    <p:extLst>
      <p:ext uri="{BB962C8B-B14F-4D97-AF65-F5344CB8AC3E}">
        <p14:creationId xmlns:p14="http://schemas.microsoft.com/office/powerpoint/2010/main" val="23108075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20425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60920" y="1303434"/>
            <a:ext cx="11881449" cy="400110"/>
          </a:xfrm>
          <a:prstGeom prst="rect">
            <a:avLst/>
          </a:prstGeom>
          <a:noFill/>
        </p:spPr>
        <p:txBody>
          <a:bodyPr wrap="square">
            <a:spAutoFit/>
          </a:bodyPr>
          <a:lstStyle/>
          <a:p>
            <a:r>
              <a:rPr lang="en-US" sz="2000" b="1" dirty="0"/>
              <a:t>Discussion: If you find another person's SIM card, what information can you obtain?</a:t>
            </a:r>
          </a:p>
        </p:txBody>
      </p:sp>
      <p:graphicFrame>
        <p:nvGraphicFramePr>
          <p:cNvPr id="10" name="Object 9">
            <a:extLst>
              <a:ext uri="{FF2B5EF4-FFF2-40B4-BE49-F238E27FC236}">
                <a16:creationId xmlns:a16="http://schemas.microsoft.com/office/drawing/2014/main" id="{FF367019-3027-52AE-1602-08BF39550211}"/>
              </a:ext>
            </a:extLst>
          </p:cNvPr>
          <p:cNvGraphicFramePr>
            <a:graphicFrameLocks noChangeAspect="1"/>
          </p:cNvGraphicFramePr>
          <p:nvPr>
            <p:extLst>
              <p:ext uri="{D42A27DB-BD31-4B8C-83A1-F6EECF244321}">
                <p14:modId xmlns:p14="http://schemas.microsoft.com/office/powerpoint/2010/main" val="1650324725"/>
              </p:ext>
            </p:extLst>
          </p:nvPr>
        </p:nvGraphicFramePr>
        <p:xfrm>
          <a:off x="1014364" y="1707946"/>
          <a:ext cx="10431462" cy="4716463"/>
        </p:xfrm>
        <a:graphic>
          <a:graphicData uri="http://schemas.openxmlformats.org/presentationml/2006/ole">
            <mc:AlternateContent xmlns:mc="http://schemas.openxmlformats.org/markup-compatibility/2006">
              <mc:Choice xmlns:v="urn:schemas-microsoft-com:vml" Requires="v">
                <p:oleObj name="Bitmap Image" r:id="rId6" imgW="10431720" imgH="4716720" progId="PBrush">
                  <p:embed/>
                </p:oleObj>
              </mc:Choice>
              <mc:Fallback>
                <p:oleObj name="Bitmap Image" r:id="rId6" imgW="10431720" imgH="4716720" progId="PBrush">
                  <p:embed/>
                  <p:pic>
                    <p:nvPicPr>
                      <p:cNvPr id="0" name=""/>
                      <p:cNvPicPr/>
                      <p:nvPr/>
                    </p:nvPicPr>
                    <p:blipFill>
                      <a:blip r:embed="rId7"/>
                      <a:stretch>
                        <a:fillRect/>
                      </a:stretch>
                    </p:blipFill>
                    <p:spPr>
                      <a:xfrm>
                        <a:off x="1014364" y="1707946"/>
                        <a:ext cx="10431462" cy="4716463"/>
                      </a:xfrm>
                      <a:prstGeom prst="rect">
                        <a:avLst/>
                      </a:prstGeom>
                    </p:spPr>
                  </p:pic>
                </p:oleObj>
              </mc:Fallback>
            </mc:AlternateContent>
          </a:graphicData>
        </a:graphic>
      </p:graphicFrame>
    </p:spTree>
    <p:extLst>
      <p:ext uri="{BB962C8B-B14F-4D97-AF65-F5344CB8AC3E}">
        <p14:creationId xmlns:p14="http://schemas.microsoft.com/office/powerpoint/2010/main" val="3301141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49353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Fostering Security Awareness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434571"/>
            <a:ext cx="11881449" cy="1015663"/>
          </a:xfrm>
          <a:prstGeom prst="rect">
            <a:avLst/>
          </a:prstGeom>
          <a:noFill/>
        </p:spPr>
        <p:txBody>
          <a:bodyPr wrap="square">
            <a:spAutoFit/>
          </a:bodyPr>
          <a:lstStyle/>
          <a:p>
            <a:r>
              <a:rPr lang="en-US" sz="2000" b="1" dirty="0"/>
              <a:t>• Remaining Vigilant When online is an effective way to defend against cyber security scams.</a:t>
            </a:r>
          </a:p>
          <a:p>
            <a:endParaRPr lang="en-US" sz="2000" b="1" dirty="0"/>
          </a:p>
          <a:p>
            <a:r>
              <a:rPr lang="en-US" sz="2000" b="1" dirty="0"/>
              <a:t>• Pay attention to news regarding cyber security scams so you are always aware of potential security issues.</a:t>
            </a:r>
          </a:p>
        </p:txBody>
      </p:sp>
      <p:graphicFrame>
        <p:nvGraphicFramePr>
          <p:cNvPr id="10" name="Object 9">
            <a:extLst>
              <a:ext uri="{FF2B5EF4-FFF2-40B4-BE49-F238E27FC236}">
                <a16:creationId xmlns:a16="http://schemas.microsoft.com/office/drawing/2014/main" id="{CD7500BB-EF61-14BC-DEEE-9859936B9F90}"/>
              </a:ext>
            </a:extLst>
          </p:cNvPr>
          <p:cNvGraphicFramePr>
            <a:graphicFrameLocks noChangeAspect="1"/>
          </p:cNvGraphicFramePr>
          <p:nvPr>
            <p:extLst>
              <p:ext uri="{D42A27DB-BD31-4B8C-83A1-F6EECF244321}">
                <p14:modId xmlns:p14="http://schemas.microsoft.com/office/powerpoint/2010/main" val="404365145"/>
              </p:ext>
            </p:extLst>
          </p:nvPr>
        </p:nvGraphicFramePr>
        <p:xfrm>
          <a:off x="2044460" y="2581371"/>
          <a:ext cx="8476502" cy="3812011"/>
        </p:xfrm>
        <a:graphic>
          <a:graphicData uri="http://schemas.openxmlformats.org/presentationml/2006/ole">
            <mc:AlternateContent xmlns:mc="http://schemas.openxmlformats.org/markup-compatibility/2006">
              <mc:Choice xmlns:v="urn:schemas-microsoft-com:vml" Requires="v">
                <p:oleObj name="Bitmap Image" r:id="rId6" imgW="9471600" imgH="4259520" progId="PBrush">
                  <p:embed/>
                </p:oleObj>
              </mc:Choice>
              <mc:Fallback>
                <p:oleObj name="Bitmap Image" r:id="rId6" imgW="9471600" imgH="4259520" progId="PBrush">
                  <p:embed/>
                  <p:pic>
                    <p:nvPicPr>
                      <p:cNvPr id="0" name=""/>
                      <p:cNvPicPr/>
                      <p:nvPr/>
                    </p:nvPicPr>
                    <p:blipFill>
                      <a:blip r:embed="rId7"/>
                      <a:stretch>
                        <a:fillRect/>
                      </a:stretch>
                    </p:blipFill>
                    <p:spPr>
                      <a:xfrm>
                        <a:off x="2044460" y="2581371"/>
                        <a:ext cx="8476502" cy="3812011"/>
                      </a:xfrm>
                      <a:prstGeom prst="rect">
                        <a:avLst/>
                      </a:prstGeom>
                    </p:spPr>
                  </p:pic>
                </p:oleObj>
              </mc:Fallback>
            </mc:AlternateContent>
          </a:graphicData>
        </a:graphic>
      </p:graphicFrame>
    </p:spTree>
    <p:extLst>
      <p:ext uri="{BB962C8B-B14F-4D97-AF65-F5344CB8AC3E}">
        <p14:creationId xmlns:p14="http://schemas.microsoft.com/office/powerpoint/2010/main" val="1448091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54C586F8-26C5-808E-38C7-55D3A6740A48}"/>
              </a:ext>
            </a:extLst>
          </p:cNvPr>
          <p:cNvGraphicFramePr>
            <a:graphicFrameLocks noChangeAspect="1"/>
          </p:cNvGraphicFramePr>
          <p:nvPr>
            <p:extLst>
              <p:ext uri="{D42A27DB-BD31-4B8C-83A1-F6EECF244321}">
                <p14:modId xmlns:p14="http://schemas.microsoft.com/office/powerpoint/2010/main" val="520107670"/>
              </p:ext>
            </p:extLst>
          </p:nvPr>
        </p:nvGraphicFramePr>
        <p:xfrm>
          <a:off x="2691442" y="908877"/>
          <a:ext cx="7125418" cy="5633882"/>
        </p:xfrm>
        <a:graphic>
          <a:graphicData uri="http://schemas.openxmlformats.org/presentationml/2006/ole">
            <mc:AlternateContent xmlns:mc="http://schemas.openxmlformats.org/markup-compatibility/2006">
              <mc:Choice xmlns:v="urn:schemas-microsoft-com:vml" Requires="v">
                <p:oleObj name="Bitmap Image" r:id="rId2" imgW="6195240" imgH="4899600" progId="PBrush">
                  <p:embed/>
                </p:oleObj>
              </mc:Choice>
              <mc:Fallback>
                <p:oleObj name="Bitmap Image" r:id="rId2" imgW="6195240" imgH="4899600" progId="PBrush">
                  <p:embed/>
                  <p:pic>
                    <p:nvPicPr>
                      <p:cNvPr id="0" name=""/>
                      <p:cNvPicPr/>
                      <p:nvPr/>
                    </p:nvPicPr>
                    <p:blipFill>
                      <a:blip r:embed="rId3"/>
                      <a:stretch>
                        <a:fillRect/>
                      </a:stretch>
                    </p:blipFill>
                    <p:spPr>
                      <a:xfrm>
                        <a:off x="2691442" y="908877"/>
                        <a:ext cx="7125418" cy="563388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507353" y="359834"/>
            <a:ext cx="4449936"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Gartner Top 10 Security Technologies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09845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1706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Gartner Top 10 Security 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8CB230E-26D7-A8BC-BB32-D4B9071C699A}"/>
              </a:ext>
            </a:extLst>
          </p:cNvPr>
          <p:cNvSpPr txBox="1"/>
          <p:nvPr/>
        </p:nvSpPr>
        <p:spPr>
          <a:xfrm>
            <a:off x="191226" y="1434571"/>
            <a:ext cx="11881449" cy="4524315"/>
          </a:xfrm>
          <a:prstGeom prst="rect">
            <a:avLst/>
          </a:prstGeom>
          <a:noFill/>
        </p:spPr>
        <p:txBody>
          <a:bodyPr wrap="square">
            <a:spAutoFit/>
          </a:bodyPr>
          <a:lstStyle/>
          <a:p>
            <a:r>
              <a:rPr lang="en-US" sz="1600" b="1" dirty="0"/>
              <a:t>•   Gartner is the world's first information technology research and analysis company. It is also the world's leading research and advisory company.</a:t>
            </a:r>
          </a:p>
          <a:p>
            <a:endParaRPr lang="en-US" sz="1600" b="1" dirty="0"/>
          </a:p>
          <a:p>
            <a:r>
              <a:rPr lang="en-US" sz="1600" b="1" dirty="0">
                <a:solidFill>
                  <a:srgbClr val="FFC000"/>
                </a:solidFill>
              </a:rPr>
              <a:t>•   Cloud workload protection platforms (CWPPs)</a:t>
            </a:r>
          </a:p>
          <a:p>
            <a:endParaRPr lang="en-US" sz="1600" b="1" dirty="0"/>
          </a:p>
          <a:p>
            <a:r>
              <a:rPr lang="en-US" sz="1600" b="1" dirty="0"/>
              <a:t>□ The definition provided by Gartner is abstract and complex. In simple terms, a CWPP is a platform that protects services running on the public cloud and private cloud. The current practice is to deploy an agent at all operating systems of the </a:t>
            </a:r>
          </a:p>
          <a:p>
            <a:r>
              <a:rPr lang="en-US" sz="1600" b="1" dirty="0"/>
              <a:t>service to communicate with the management console. In this way, a distributed monitoring and centralized management client/server (C/S) architecture is formed, allowing O&amp;M personnel to conveniently monitor the security status of multiple hosts at the same time and deliver handling policies.</a:t>
            </a:r>
          </a:p>
          <a:p>
            <a:endParaRPr lang="en-US" sz="1600" b="1" dirty="0"/>
          </a:p>
          <a:p>
            <a:r>
              <a:rPr lang="en-US" sz="1600" b="1" dirty="0">
                <a:solidFill>
                  <a:srgbClr val="FFC000"/>
                </a:solidFill>
              </a:rPr>
              <a:t>•   Remote browser</a:t>
            </a:r>
          </a:p>
          <a:p>
            <a:endParaRPr lang="en-US" sz="1600" b="1" dirty="0"/>
          </a:p>
          <a:p>
            <a:r>
              <a:rPr lang="en-US" sz="1600" b="1" dirty="0"/>
              <a:t>□ The technology isolates the web page browsing sessions from endpoints. For example, the simplest way is to adopt graphical login to remotely log in to a host to browse web pages. Due to the isolation of the web browser by the graphical login, even if the browser is attacked, it will not harm endpoints of the users. After the browsing is complete, the host that performs the browsing task can be reset to the safest state. This technology can be provided as a service and relies on the virtualization technology. Enterprises lease remote browsing servers, and providers maintain these browsing servers.</a:t>
            </a:r>
          </a:p>
        </p:txBody>
      </p:sp>
    </p:spTree>
    <p:extLst>
      <p:ext uri="{BB962C8B-B14F-4D97-AF65-F5344CB8AC3E}">
        <p14:creationId xmlns:p14="http://schemas.microsoft.com/office/powerpoint/2010/main" val="3905711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61706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Gartner Top 10 Security Technologies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91226" y="1370767"/>
            <a:ext cx="11881449" cy="5016758"/>
          </a:xfrm>
          <a:prstGeom prst="rect">
            <a:avLst/>
          </a:prstGeom>
          <a:noFill/>
        </p:spPr>
        <p:txBody>
          <a:bodyPr wrap="square">
            <a:spAutoFit/>
          </a:bodyPr>
          <a:lstStyle/>
          <a:p>
            <a:r>
              <a:rPr lang="en-US" sz="1600" b="1" dirty="0">
                <a:solidFill>
                  <a:srgbClr val="FFC000"/>
                </a:solidFill>
              </a:rPr>
              <a:t>•   Deception</a:t>
            </a:r>
          </a:p>
          <a:p>
            <a:endParaRPr lang="en-US" sz="1600" b="1" dirty="0">
              <a:solidFill>
                <a:srgbClr val="FFC000"/>
              </a:solidFill>
            </a:endParaRPr>
          </a:p>
          <a:p>
            <a:r>
              <a:rPr lang="en-US" sz="1600" b="1" dirty="0"/>
              <a:t>□ A number of fake servers are deployed in an enterprise to decoy or mislead attackers to incorrectly judge the internal network topology of the enterprise, in turn increasing attack costs and affectivity. If an attacker intrudes into a fake server, an alarm will be generated. A fake server can even be directly embedded into a switch.</a:t>
            </a:r>
          </a:p>
          <a:p>
            <a:endParaRPr lang="en-US" sz="1600" b="1" dirty="0"/>
          </a:p>
          <a:p>
            <a:r>
              <a:rPr lang="en-US" sz="1600" b="1" dirty="0">
                <a:solidFill>
                  <a:srgbClr val="FFC000"/>
                </a:solidFill>
              </a:rPr>
              <a:t>•    Endpoint Detection and Response (EDR)</a:t>
            </a:r>
          </a:p>
          <a:p>
            <a:endParaRPr lang="en-US" sz="1600" b="1" dirty="0"/>
          </a:p>
          <a:p>
            <a:r>
              <a:rPr lang="en-US" sz="1600" b="1" dirty="0"/>
              <a:t>□ The antivirus software deployed on endpoints is the simplest example of EDR. However, EDR provides more functions, such as identifying suspicious processes and network connections of a device through behavioral analysis. In addition, EDR can use big data technologies to collectively analyze behavior of multiple devices for potential threats. Currently, many mainstream cyber security vendors have launched EDR solutions.</a:t>
            </a:r>
          </a:p>
          <a:p>
            <a:endParaRPr lang="en-US" sz="1600" b="1" dirty="0"/>
          </a:p>
          <a:p>
            <a:r>
              <a:rPr lang="en-US" sz="1600" b="1" dirty="0">
                <a:solidFill>
                  <a:srgbClr val="FFC000"/>
                </a:solidFill>
              </a:rPr>
              <a:t>•    Network traffic analysis</a:t>
            </a:r>
          </a:p>
          <a:p>
            <a:endParaRPr lang="en-US" sz="1600" b="1" dirty="0"/>
          </a:p>
          <a:p>
            <a:r>
              <a:rPr lang="en-US" sz="1600" b="1" dirty="0"/>
              <a:t>□ This technology detects abnormal network data through all-round enterprise or campus traffic monitoring and big data analysis technologies. For example, the technology mirrors all traffic passing through the switch to the analysis device for comprehensive decoding and statistical analysis. The technology then visualizes and displays the data to allow administrators to intuitively view the security posture of the entire network.</a:t>
            </a:r>
          </a:p>
          <a:p>
            <a:endParaRPr lang="en-US" sz="1600" b="1" dirty="0"/>
          </a:p>
        </p:txBody>
      </p:sp>
    </p:spTree>
    <p:extLst>
      <p:ext uri="{BB962C8B-B14F-4D97-AF65-F5344CB8AC3E}">
        <p14:creationId xmlns:p14="http://schemas.microsoft.com/office/powerpoint/2010/main" val="33660366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0200"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39488"/>
            <a:ext cx="9533101" cy="1610200"/>
          </a:xfrm>
          <a:prstGeom prst="rect">
            <a:avLst/>
          </a:prstGeom>
        </p:spPr>
      </p:pic>
      <p:sp>
        <p:nvSpPr>
          <p:cNvPr id="7" name="TextBox 6"/>
          <p:cNvSpPr txBox="1"/>
          <p:nvPr/>
        </p:nvSpPr>
        <p:spPr>
          <a:xfrm>
            <a:off x="2650377" y="236724"/>
            <a:ext cx="48638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Development History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310551" y="1265602"/>
            <a:ext cx="11881449" cy="4247317"/>
          </a:xfrm>
          <a:prstGeom prst="rect">
            <a:avLst/>
          </a:prstGeom>
          <a:noFill/>
        </p:spPr>
        <p:txBody>
          <a:bodyPr wrap="square">
            <a:spAutoFit/>
          </a:bodyPr>
          <a:lstStyle/>
          <a:p>
            <a:endParaRPr lang="en-US" b="1" dirty="0">
              <a:solidFill>
                <a:srgbClr val="FFC000"/>
              </a:solidFill>
            </a:endParaRPr>
          </a:p>
          <a:p>
            <a:r>
              <a:rPr lang="en-US" b="1" dirty="0">
                <a:solidFill>
                  <a:srgbClr val="FFC000"/>
                </a:solidFill>
              </a:rPr>
              <a:t>•    Managed detection and response</a:t>
            </a:r>
          </a:p>
          <a:p>
            <a:endParaRPr lang="en-US" b="1" dirty="0"/>
          </a:p>
          <a:p>
            <a:r>
              <a:rPr lang="en-US" b="1" dirty="0"/>
              <a:t>□ In simple terms, managed detection and response is a "baby-sitter" service for small and medium-sized enterprises that do not have security protection capabilities. For example, small and medium-sized enterprises access the network through a proxy of security vendors. Security vendors can analyze enterprises' network traffic 24/7 through the proxy and clean the threats in a timely manner. In addition, security vendors can push security event warnings to enterprises so that small and medium­ sized enterprises do not need to purchase or deploy any devices themselves.</a:t>
            </a:r>
          </a:p>
          <a:p>
            <a:endParaRPr lang="en-US" b="1" dirty="0"/>
          </a:p>
          <a:p>
            <a:r>
              <a:rPr lang="en-US" b="1" dirty="0">
                <a:solidFill>
                  <a:srgbClr val="FFC000"/>
                </a:solidFill>
              </a:rPr>
              <a:t>•    Micro segmentation</a:t>
            </a:r>
          </a:p>
          <a:p>
            <a:endParaRPr lang="en-US" b="1" dirty="0"/>
          </a:p>
          <a:p>
            <a:r>
              <a:rPr lang="en-US" b="1" dirty="0"/>
              <a:t>□ The micro segmentation here does not refer to isolation between servers in traditional equipment rooms. It is isolation between applications. In the cloud era, instead of hosts, applications that provide services are usually perceived by users. Isolation is therefore evolved from the server level to the application level.</a:t>
            </a:r>
          </a:p>
          <a:p>
            <a:endParaRPr lang="en-US" b="1" dirty="0"/>
          </a:p>
        </p:txBody>
      </p:sp>
    </p:spTree>
    <p:extLst>
      <p:ext uri="{BB962C8B-B14F-4D97-AF65-F5344CB8AC3E}">
        <p14:creationId xmlns:p14="http://schemas.microsoft.com/office/powerpoint/2010/main" val="33266868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49727" y="66212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37433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Firewall Security Zone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236794" y="1440693"/>
            <a:ext cx="11955206" cy="5078313"/>
          </a:xfrm>
          <a:prstGeom prst="rect">
            <a:avLst/>
          </a:prstGeom>
          <a:noFill/>
        </p:spPr>
        <p:txBody>
          <a:bodyPr wrap="square">
            <a:spAutoFit/>
          </a:bodyPr>
          <a:lstStyle/>
          <a:p>
            <a:r>
              <a:rPr lang="en-US" sz="1800" b="1" dirty="0">
                <a:solidFill>
                  <a:srgbClr val="FFC000"/>
                </a:solidFill>
              </a:rPr>
              <a:t>•   Cloud Access Security Brokers (CASBs)</a:t>
            </a:r>
          </a:p>
          <a:p>
            <a:endParaRPr lang="en-US" sz="1800" b="1" dirty="0"/>
          </a:p>
          <a:p>
            <a:r>
              <a:rPr lang="en-US" sz="1800" b="1" dirty="0"/>
              <a:t>□ This technology is used to protect cloud security. It obtains all accesses to cloud services through the reverse proxy, and conducts traffic security detection and audit to detect noncompliant and abnormal access in a timely manner, such as penetration and leakage. It is like the previous managed detection and response. The former is to protect service users and the latter is to protect service providers. This solution is generally provided as a service.</a:t>
            </a:r>
          </a:p>
          <a:p>
            <a:endParaRPr lang="en-US" b="1" dirty="0">
              <a:solidFill>
                <a:srgbClr val="FFC000"/>
              </a:solidFill>
            </a:endParaRPr>
          </a:p>
          <a:p>
            <a:r>
              <a:rPr lang="en-US" b="1" dirty="0">
                <a:solidFill>
                  <a:srgbClr val="FFC000"/>
                </a:solidFill>
              </a:rPr>
              <a:t>•   Software defined perimeters (SDPs)</a:t>
            </a:r>
          </a:p>
          <a:p>
            <a:endParaRPr lang="en-US" b="1" dirty="0"/>
          </a:p>
          <a:p>
            <a:r>
              <a:rPr lang="en-US" b="1" dirty="0"/>
              <a:t>□ This concept is designed to resolve the problem of flexible resource access management in the cloud era. It emphasizes on replacing traditional physical devices with software, which is the same as Software Defined Network (SDN).</a:t>
            </a:r>
          </a:p>
          <a:p>
            <a:endParaRPr lang="en-US" b="1" dirty="0">
              <a:solidFill>
                <a:srgbClr val="FFC000"/>
              </a:solidFill>
            </a:endParaRPr>
          </a:p>
          <a:p>
            <a:r>
              <a:rPr lang="en-US" b="1" dirty="0">
                <a:solidFill>
                  <a:srgbClr val="FFC000"/>
                </a:solidFill>
              </a:rPr>
              <a:t>•   Container security</a:t>
            </a:r>
          </a:p>
          <a:p>
            <a:endParaRPr lang="en-US" b="1" dirty="0"/>
          </a:p>
          <a:p>
            <a:r>
              <a:rPr lang="en-US" b="1" dirty="0"/>
              <a:t>□ Traditional security is oriented to hosts and provided for each host. In the cloud era, applications are containerized, and the concept of a host is weakened. Container security becomes very important.</a:t>
            </a:r>
          </a:p>
          <a:p>
            <a:endParaRPr lang="en-US" b="1" dirty="0"/>
          </a:p>
          <a:p>
            <a:endParaRPr lang="en-US" b="1" dirty="0"/>
          </a:p>
        </p:txBody>
      </p:sp>
    </p:spTree>
    <p:extLst>
      <p:ext uri="{BB962C8B-B14F-4D97-AF65-F5344CB8AC3E}">
        <p14:creationId xmlns:p14="http://schemas.microsoft.com/office/powerpoint/2010/main" val="146857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236724"/>
            <a:ext cx="5625899"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Future Development Trends of Security </a:t>
            </a:r>
          </a:p>
          <a:p>
            <a:r>
              <a:rPr lang="en-US" sz="2400" dirty="0">
                <a:solidFill>
                  <a:schemeClr val="bg1"/>
                </a:solidFill>
                <a:latin typeface="Tajawal Medium" panose="00000600000000000000" pitchFamily="2" charset="-78"/>
                <a:cs typeface="Tajawal Medium" panose="00000600000000000000" pitchFamily="2" charset="-78"/>
              </a:rPr>
              <a:t>Protection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08592"/>
            <a:ext cx="11881449" cy="646331"/>
          </a:xfrm>
          <a:prstGeom prst="rect">
            <a:avLst/>
          </a:prstGeom>
          <a:noFill/>
        </p:spPr>
        <p:txBody>
          <a:bodyPr wrap="square">
            <a:spAutoFit/>
          </a:bodyPr>
          <a:lstStyle/>
          <a:p>
            <a:r>
              <a:rPr lang="en-US" b="1" dirty="0"/>
              <a:t>• The previous section described Gartner top security technologies. Now, we will summarize other future development trends.</a:t>
            </a:r>
          </a:p>
        </p:txBody>
      </p:sp>
      <p:graphicFrame>
        <p:nvGraphicFramePr>
          <p:cNvPr id="9" name="Object 8">
            <a:extLst>
              <a:ext uri="{FF2B5EF4-FFF2-40B4-BE49-F238E27FC236}">
                <a16:creationId xmlns:a16="http://schemas.microsoft.com/office/drawing/2014/main" id="{2936C8C1-265A-63C9-8DAA-774502191633}"/>
              </a:ext>
            </a:extLst>
          </p:cNvPr>
          <p:cNvGraphicFramePr>
            <a:graphicFrameLocks noChangeAspect="1"/>
          </p:cNvGraphicFramePr>
          <p:nvPr>
            <p:extLst>
              <p:ext uri="{D42A27DB-BD31-4B8C-83A1-F6EECF244321}">
                <p14:modId xmlns:p14="http://schemas.microsoft.com/office/powerpoint/2010/main" val="1212399942"/>
              </p:ext>
            </p:extLst>
          </p:nvPr>
        </p:nvGraphicFramePr>
        <p:xfrm>
          <a:off x="2104846" y="1793083"/>
          <a:ext cx="8738558" cy="4663291"/>
        </p:xfrm>
        <a:graphic>
          <a:graphicData uri="http://schemas.openxmlformats.org/presentationml/2006/ole">
            <mc:AlternateContent xmlns:mc="http://schemas.openxmlformats.org/markup-compatibility/2006">
              <mc:Choice xmlns:v="urn:schemas-microsoft-com:vml" Requires="v">
                <p:oleObj name="Bitmap Image" r:id="rId6" imgW="9837360" imgH="5250240" progId="PBrush">
                  <p:embed/>
                </p:oleObj>
              </mc:Choice>
              <mc:Fallback>
                <p:oleObj name="Bitmap Image" r:id="rId6" imgW="9837360" imgH="5250240" progId="PBrush">
                  <p:embed/>
                  <p:pic>
                    <p:nvPicPr>
                      <p:cNvPr id="0" name=""/>
                      <p:cNvPicPr/>
                      <p:nvPr/>
                    </p:nvPicPr>
                    <p:blipFill>
                      <a:blip r:embed="rId7"/>
                      <a:stretch>
                        <a:fillRect/>
                      </a:stretch>
                    </p:blipFill>
                    <p:spPr>
                      <a:xfrm>
                        <a:off x="2104846" y="1793083"/>
                        <a:ext cx="8738558" cy="4663291"/>
                      </a:xfrm>
                      <a:prstGeom prst="rect">
                        <a:avLst/>
                      </a:prstGeom>
                    </p:spPr>
                  </p:pic>
                </p:oleObj>
              </mc:Fallback>
            </mc:AlternateContent>
          </a:graphicData>
        </a:graphic>
      </p:graphicFrame>
    </p:spTree>
    <p:extLst>
      <p:ext uri="{BB962C8B-B14F-4D97-AF65-F5344CB8AC3E}">
        <p14:creationId xmlns:p14="http://schemas.microsoft.com/office/powerpoint/2010/main" val="31005875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684883" y="401626"/>
            <a:ext cx="429617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Trend 1: Security as a Service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408592"/>
            <a:ext cx="11881449" cy="1200329"/>
          </a:xfrm>
          <a:prstGeom prst="rect">
            <a:avLst/>
          </a:prstGeom>
          <a:noFill/>
        </p:spPr>
        <p:txBody>
          <a:bodyPr wrap="square">
            <a:spAutoFit/>
          </a:bodyPr>
          <a:lstStyle/>
          <a:p>
            <a:r>
              <a:rPr lang="en-US" b="1" dirty="0"/>
              <a:t>• In the future, security protection solutions may not consist of any devices. Instead, remote security protection and analysis will be provided. Users' network access traffic is directed to the data centers of the security vendors by proxy for analysis, filtering, and cleaning. All customers need to do is to configure an address of a security proxy server. MDR and CASB are examples of this type of security services.</a:t>
            </a:r>
          </a:p>
        </p:txBody>
      </p:sp>
      <p:graphicFrame>
        <p:nvGraphicFramePr>
          <p:cNvPr id="10" name="Object 9">
            <a:extLst>
              <a:ext uri="{FF2B5EF4-FFF2-40B4-BE49-F238E27FC236}">
                <a16:creationId xmlns:a16="http://schemas.microsoft.com/office/drawing/2014/main" id="{70F03CB1-9922-FBF4-6865-2578B7C1FE74}"/>
              </a:ext>
            </a:extLst>
          </p:cNvPr>
          <p:cNvGraphicFramePr>
            <a:graphicFrameLocks noChangeAspect="1"/>
          </p:cNvGraphicFramePr>
          <p:nvPr>
            <p:extLst>
              <p:ext uri="{D42A27DB-BD31-4B8C-83A1-F6EECF244321}">
                <p14:modId xmlns:p14="http://schemas.microsoft.com/office/powerpoint/2010/main" val="4131158763"/>
              </p:ext>
            </p:extLst>
          </p:nvPr>
        </p:nvGraphicFramePr>
        <p:xfrm>
          <a:off x="4840978" y="2473491"/>
          <a:ext cx="6505305" cy="3701884"/>
        </p:xfrm>
        <a:graphic>
          <a:graphicData uri="http://schemas.openxmlformats.org/presentationml/2006/ole">
            <mc:AlternateContent xmlns:mc="http://schemas.openxmlformats.org/markup-compatibility/2006">
              <mc:Choice xmlns:v="urn:schemas-microsoft-com:vml" Requires="v">
                <p:oleObj name="Bitmap Image" r:id="rId6" imgW="9654480" imgH="5493960" progId="PBrush">
                  <p:embed/>
                </p:oleObj>
              </mc:Choice>
              <mc:Fallback>
                <p:oleObj name="Bitmap Image" r:id="rId6" imgW="9654480" imgH="5493960" progId="PBrush">
                  <p:embed/>
                  <p:pic>
                    <p:nvPicPr>
                      <p:cNvPr id="0" name=""/>
                      <p:cNvPicPr/>
                      <p:nvPr/>
                    </p:nvPicPr>
                    <p:blipFill>
                      <a:blip r:embed="rId7"/>
                      <a:stretch>
                        <a:fillRect/>
                      </a:stretch>
                    </p:blipFill>
                    <p:spPr>
                      <a:xfrm>
                        <a:off x="4840978" y="2473491"/>
                        <a:ext cx="6505305" cy="3701884"/>
                      </a:xfrm>
                      <a:prstGeom prst="rect">
                        <a:avLst/>
                      </a:prstGeom>
                    </p:spPr>
                  </p:pic>
                </p:oleObj>
              </mc:Fallback>
            </mc:AlternateContent>
          </a:graphicData>
        </a:graphic>
      </p:graphicFrame>
    </p:spTree>
    <p:extLst>
      <p:ext uri="{BB962C8B-B14F-4D97-AF65-F5344CB8AC3E}">
        <p14:creationId xmlns:p14="http://schemas.microsoft.com/office/powerpoint/2010/main" val="2664008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B53D79D8-7914-43E4-7BC2-4BDFC1777D41}"/>
              </a:ext>
            </a:extLst>
          </p:cNvPr>
          <p:cNvGraphicFramePr>
            <a:graphicFrameLocks noChangeAspect="1"/>
          </p:cNvGraphicFramePr>
          <p:nvPr>
            <p:extLst>
              <p:ext uri="{D42A27DB-BD31-4B8C-83A1-F6EECF244321}">
                <p14:modId xmlns:p14="http://schemas.microsoft.com/office/powerpoint/2010/main" val="2410153351"/>
              </p:ext>
            </p:extLst>
          </p:nvPr>
        </p:nvGraphicFramePr>
        <p:xfrm>
          <a:off x="1345721" y="1018033"/>
          <a:ext cx="10107672" cy="5405027"/>
        </p:xfrm>
        <a:graphic>
          <a:graphicData uri="http://schemas.openxmlformats.org/presentationml/2006/ole">
            <mc:AlternateContent xmlns:mc="http://schemas.openxmlformats.org/markup-compatibility/2006">
              <mc:Choice xmlns:v="urn:schemas-microsoft-com:vml" Requires="v">
                <p:oleObj name="Bitmap Image" r:id="rId2" imgW="10645200" imgH="5692320" progId="PBrush">
                  <p:embed/>
                </p:oleObj>
              </mc:Choice>
              <mc:Fallback>
                <p:oleObj name="Bitmap Image" r:id="rId2" imgW="10645200" imgH="5692320" progId="PBrush">
                  <p:embed/>
                  <p:pic>
                    <p:nvPicPr>
                      <p:cNvPr id="0" name=""/>
                      <p:cNvPicPr/>
                      <p:nvPr/>
                    </p:nvPicPr>
                    <p:blipFill>
                      <a:blip r:embed="rId3"/>
                      <a:stretch>
                        <a:fillRect/>
                      </a:stretch>
                    </p:blipFill>
                    <p:spPr>
                      <a:xfrm>
                        <a:off x="1345721" y="1018033"/>
                        <a:ext cx="10107672" cy="540502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289771" y="401626"/>
            <a:ext cx="712227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Trend 2: Endpoint Detection Increasingly Important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026109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5984" y="-201608"/>
            <a:ext cx="9533101" cy="1610200"/>
          </a:xfrm>
          <a:prstGeom prst="rect">
            <a:avLst/>
          </a:prstGeom>
        </p:spPr>
      </p:pic>
      <p:sp>
        <p:nvSpPr>
          <p:cNvPr id="7" name="TextBox 6"/>
          <p:cNvSpPr txBox="1"/>
          <p:nvPr/>
        </p:nvSpPr>
        <p:spPr>
          <a:xfrm>
            <a:off x="2289771" y="401626"/>
            <a:ext cx="712227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Trend 2: Endpoint Detection Increasingly Important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764181"/>
            <a:ext cx="11881449" cy="3477875"/>
          </a:xfrm>
          <a:prstGeom prst="rect">
            <a:avLst/>
          </a:prstGeom>
          <a:noFill/>
        </p:spPr>
        <p:txBody>
          <a:bodyPr wrap="square">
            <a:spAutoFit/>
          </a:bodyPr>
          <a:lstStyle/>
          <a:p>
            <a:r>
              <a:rPr lang="en-US" sz="2000" b="1" dirty="0"/>
              <a:t>• In an enterprise, the antivirus software for endpoints will evolve into the EDR with a distributed monitoring and centralized analysis architecture. This allows the enterprise to analyze process behavior and context of all its hosts in a unified manner to more efficiently detect potential threats.</a:t>
            </a:r>
          </a:p>
          <a:p>
            <a:endParaRPr lang="en-US" sz="2000" b="1" dirty="0"/>
          </a:p>
          <a:p>
            <a:r>
              <a:rPr lang="en-US" sz="2000" b="1" dirty="0"/>
              <a:t>• The security check capability of endpoints is increasingly being used by traditional cyber security vendors. In the past, endpoint security and network security were two separate domains. Endpoint antivirus vendors only inspected files in endpoints, and network security vendors focused on network traffic. Currently, these two functions are being integrated. Due to the interworking of the endpoint security software and the network defense device, direct connection of malicious traffic to the processes and files of the endpoint is enabled, and threats are traced accurately. In the future, security software in endpoints will cooperate more closely with network defense devices.</a:t>
            </a:r>
          </a:p>
        </p:txBody>
      </p:sp>
    </p:spTree>
    <p:extLst>
      <p:ext uri="{BB962C8B-B14F-4D97-AF65-F5344CB8AC3E}">
        <p14:creationId xmlns:p14="http://schemas.microsoft.com/office/powerpoint/2010/main" val="3988456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DA45F07F-C1D0-2667-028E-FA3929CABED5}"/>
              </a:ext>
            </a:extLst>
          </p:cNvPr>
          <p:cNvGraphicFramePr>
            <a:graphicFrameLocks noChangeAspect="1"/>
          </p:cNvGraphicFramePr>
          <p:nvPr>
            <p:extLst>
              <p:ext uri="{D42A27DB-BD31-4B8C-83A1-F6EECF244321}">
                <p14:modId xmlns:p14="http://schemas.microsoft.com/office/powerpoint/2010/main" val="2835190800"/>
              </p:ext>
            </p:extLst>
          </p:nvPr>
        </p:nvGraphicFramePr>
        <p:xfrm>
          <a:off x="6512414" y="1775321"/>
          <a:ext cx="5664307" cy="4496447"/>
        </p:xfrm>
        <a:graphic>
          <a:graphicData uri="http://schemas.openxmlformats.org/presentationml/2006/ole">
            <mc:AlternateContent xmlns:mc="http://schemas.openxmlformats.org/markup-compatibility/2006">
              <mc:Choice xmlns:v="urn:schemas-microsoft-com:vml" Requires="v">
                <p:oleObj name="Bitmap Image" r:id="rId2" imgW="6576120" imgH="5219640" progId="PBrush">
                  <p:embed/>
                </p:oleObj>
              </mc:Choice>
              <mc:Fallback>
                <p:oleObj name="Bitmap Image" r:id="rId2" imgW="6576120" imgH="5219640" progId="PBrush">
                  <p:embed/>
                  <p:pic>
                    <p:nvPicPr>
                      <p:cNvPr id="0" name=""/>
                      <p:cNvPicPr/>
                      <p:nvPr/>
                    </p:nvPicPr>
                    <p:blipFill>
                      <a:blip r:embed="rId3"/>
                      <a:stretch>
                        <a:fillRect/>
                      </a:stretch>
                    </p:blipFill>
                    <p:spPr>
                      <a:xfrm>
                        <a:off x="6512414" y="1775321"/>
                        <a:ext cx="5664307" cy="449644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78482" y="6608868"/>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25984" y="-201608"/>
            <a:ext cx="9533101" cy="1610200"/>
          </a:xfrm>
          <a:prstGeom prst="rect">
            <a:avLst/>
          </a:prstGeom>
        </p:spPr>
      </p:pic>
      <p:sp>
        <p:nvSpPr>
          <p:cNvPr id="7" name="TextBox 6"/>
          <p:cNvSpPr txBox="1"/>
          <p:nvPr/>
        </p:nvSpPr>
        <p:spPr>
          <a:xfrm>
            <a:off x="2684883" y="236724"/>
            <a:ext cx="6727676"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Trend 3: Traffic Control — from IP Addresses to </a:t>
            </a:r>
          </a:p>
          <a:p>
            <a:r>
              <a:rPr lang="en-US" sz="2400" dirty="0">
                <a:solidFill>
                  <a:schemeClr val="bg1"/>
                </a:solidFill>
                <a:latin typeface="Tajawal Medium" panose="00000600000000000000" pitchFamily="2" charset="-78"/>
                <a:cs typeface="Tajawal Medium" panose="00000600000000000000" pitchFamily="2" charset="-78"/>
              </a:rPr>
              <a:t>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665160"/>
            <a:ext cx="6485845" cy="3788858"/>
          </a:xfrm>
          <a:prstGeom prst="rect">
            <a:avLst/>
          </a:prstGeom>
          <a:noFill/>
        </p:spPr>
        <p:txBody>
          <a:bodyPr wrap="square">
            <a:spAutoFit/>
          </a:bodyPr>
          <a:lstStyle/>
          <a:p>
            <a:pPr>
              <a:lnSpc>
                <a:spcPct val="150000"/>
              </a:lnSpc>
            </a:pPr>
            <a:r>
              <a:rPr lang="en-US" b="1" dirty="0"/>
              <a:t>• With the growth of micro segmentation and container security, the concept of host is weakened while the concept of service is strengthened in the cloud era. Therefore, traffic management must be implemented at the application level and container level. Network topologies viewed by O&amp;M personnel are not host-host topologies but service-service and service-client topologies. In addition, the graphic theories and principles can be better applied to security checks to detect abnormal communication paths of the cloud data centers and potential threats in time.</a:t>
            </a:r>
          </a:p>
        </p:txBody>
      </p:sp>
    </p:spTree>
    <p:extLst>
      <p:ext uri="{BB962C8B-B14F-4D97-AF65-F5344CB8AC3E}">
        <p14:creationId xmlns:p14="http://schemas.microsoft.com/office/powerpoint/2010/main" val="7846944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9C811D5B-D8C2-E6E5-0735-74A9D3E2AE46}"/>
              </a:ext>
            </a:extLst>
          </p:cNvPr>
          <p:cNvGraphicFramePr>
            <a:graphicFrameLocks noChangeAspect="1"/>
          </p:cNvGraphicFramePr>
          <p:nvPr>
            <p:extLst>
              <p:ext uri="{D42A27DB-BD31-4B8C-83A1-F6EECF244321}">
                <p14:modId xmlns:p14="http://schemas.microsoft.com/office/powerpoint/2010/main" val="2456078779"/>
              </p:ext>
            </p:extLst>
          </p:nvPr>
        </p:nvGraphicFramePr>
        <p:xfrm>
          <a:off x="2446851" y="2505925"/>
          <a:ext cx="7835835" cy="4209840"/>
        </p:xfrm>
        <a:graphic>
          <a:graphicData uri="http://schemas.openxmlformats.org/presentationml/2006/ole">
            <mc:AlternateContent xmlns:mc="http://schemas.openxmlformats.org/markup-compatibility/2006">
              <mc:Choice xmlns:v="urn:schemas-microsoft-com:vml" Requires="v">
                <p:oleObj name="Bitmap Image" r:id="rId2" imgW="9715680" imgH="5219640" progId="PBrush">
                  <p:embed/>
                </p:oleObj>
              </mc:Choice>
              <mc:Fallback>
                <p:oleObj name="Bitmap Image" r:id="rId2" imgW="9715680" imgH="5219640" progId="PBrush">
                  <p:embed/>
                  <p:pic>
                    <p:nvPicPr>
                      <p:cNvPr id="0" name=""/>
                      <p:cNvPicPr/>
                      <p:nvPr/>
                    </p:nvPicPr>
                    <p:blipFill>
                      <a:blip r:embed="rId3"/>
                      <a:stretch>
                        <a:fillRect/>
                      </a:stretch>
                    </p:blipFill>
                    <p:spPr>
                      <a:xfrm>
                        <a:off x="2446851" y="2505925"/>
                        <a:ext cx="7835835" cy="420984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53162"/>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372043"/>
            <a:ext cx="9533101" cy="1610200"/>
          </a:xfrm>
          <a:prstGeom prst="rect">
            <a:avLst/>
          </a:prstGeom>
        </p:spPr>
      </p:pic>
      <p:sp>
        <p:nvSpPr>
          <p:cNvPr id="7" name="TextBox 6"/>
          <p:cNvSpPr txBox="1"/>
          <p:nvPr/>
        </p:nvSpPr>
        <p:spPr>
          <a:xfrm>
            <a:off x="2658899" y="82835"/>
            <a:ext cx="6214971"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Trend 4: Software-defined Security Solution </a:t>
            </a:r>
          </a:p>
          <a:p>
            <a:r>
              <a:rPr lang="en-US" sz="2400" dirty="0">
                <a:solidFill>
                  <a:schemeClr val="bg1"/>
                </a:solidFill>
                <a:latin typeface="Tajawal Medium" panose="00000600000000000000" pitchFamily="2" charset="-78"/>
                <a:cs typeface="Tajawal Medium" panose="00000600000000000000" pitchFamily="2" charset="-78"/>
              </a:rPr>
              <a:t>(Huawei </a:t>
            </a:r>
            <a:r>
              <a:rPr lang="en-US" sz="2400" dirty="0" err="1">
                <a:solidFill>
                  <a:schemeClr val="bg1"/>
                </a:solidFill>
                <a:latin typeface="Tajawal Medium" panose="00000600000000000000" pitchFamily="2" charset="-78"/>
                <a:cs typeface="Tajawal Medium" panose="00000600000000000000" pitchFamily="2" charset="-78"/>
              </a:rPr>
              <a:t>SDSec</a:t>
            </a:r>
            <a:r>
              <a:rPr lang="en-US" sz="2400" dirty="0">
                <a:solidFill>
                  <a:schemeClr val="bg1"/>
                </a:solidFill>
                <a:latin typeface="Tajawal Medium" panose="00000600000000000000" pitchFamily="2" charset="-78"/>
                <a:cs typeface="Tajawal Medium" panose="00000600000000000000" pitchFamily="2" charset="-78"/>
              </a:rPr>
              <a: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27C76BD-ED89-7121-6FC6-6F4C1BC6A7EE}"/>
              </a:ext>
            </a:extLst>
          </p:cNvPr>
          <p:cNvSpPr txBox="1"/>
          <p:nvPr/>
        </p:nvSpPr>
        <p:spPr>
          <a:xfrm>
            <a:off x="130614" y="1238157"/>
            <a:ext cx="11881449" cy="1323439"/>
          </a:xfrm>
          <a:prstGeom prst="rect">
            <a:avLst/>
          </a:prstGeom>
          <a:noFill/>
        </p:spPr>
        <p:txBody>
          <a:bodyPr wrap="square">
            <a:spAutoFit/>
          </a:bodyPr>
          <a:lstStyle/>
          <a:p>
            <a:r>
              <a:rPr lang="en-US" sz="1600" b="1" dirty="0"/>
              <a:t>• All Gartner top security technologies utilize the cloud. Cloud-based deployment of security protection solutions is therefore imperative. The future of security will be based on software (Software-defined Security). All check devices will evolve into software and run-in containers or virtual hosts. Software-based solutions mean O&amp;M personnel can conveniently change the check methods for different application data flows. For example, some application data flows need to be checked by the WAF, and some need virus scanning or IPS checks. Based on the analysis of traffic and process behavior, intelligent change can be implemented.</a:t>
            </a:r>
          </a:p>
        </p:txBody>
      </p:sp>
    </p:spTree>
    <p:extLst>
      <p:ext uri="{BB962C8B-B14F-4D97-AF65-F5344CB8AC3E}">
        <p14:creationId xmlns:p14="http://schemas.microsoft.com/office/powerpoint/2010/main" val="3103740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1752</Words>
  <Application>Microsoft Office PowerPoint</Application>
  <PresentationFormat>Widescreen</PresentationFormat>
  <Paragraphs>122</Paragraphs>
  <Slides>23</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23</vt:i4>
      </vt:variant>
    </vt:vector>
  </HeadingPairs>
  <TitlesOfParts>
    <vt:vector size="29"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80</cp:revision>
  <dcterms:created xsi:type="dcterms:W3CDTF">2021-08-03T13:03:26Z</dcterms:created>
  <dcterms:modified xsi:type="dcterms:W3CDTF">2022-07-16T23:15:18Z</dcterms:modified>
</cp:coreProperties>
</file>