
<file path=[Content_Types].xml><?xml version="1.0" encoding="utf-8"?>
<Types xmlns="http://schemas.openxmlformats.org/package/2006/content-types">
  <Default Extension="png" ContentType="image/png"/>
  <Default Extension="jpeg" ContentType="image/jpeg"/>
  <Default Extension="wmf" ContentType="image/x-wmf"/>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303" r:id="rId6"/>
    <p:sldId id="313" r:id="rId7"/>
    <p:sldId id="276" r:id="rId8"/>
    <p:sldId id="507" r:id="rId9"/>
    <p:sldId id="508" r:id="rId10"/>
    <p:sldId id="509" r:id="rId11"/>
    <p:sldId id="510" r:id="rId12"/>
    <p:sldId id="511" r:id="rId13"/>
    <p:sldId id="512" r:id="rId14"/>
    <p:sldId id="513" r:id="rId15"/>
    <p:sldId id="514" r:id="rId16"/>
    <p:sldId id="515" r:id="rId17"/>
    <p:sldId id="516" r:id="rId18"/>
    <p:sldId id="517" r:id="rId19"/>
    <p:sldId id="518" r:id="rId20"/>
    <p:sldId id="519" r:id="rId21"/>
    <p:sldId id="520" r:id="rId22"/>
    <p:sldId id="521" r:id="rId23"/>
    <p:sldId id="522" r:id="rId24"/>
    <p:sldId id="370" r:id="rId25"/>
    <p:sldId id="523" r:id="rId26"/>
    <p:sldId id="524" r:id="rId27"/>
    <p:sldId id="525" r:id="rId28"/>
    <p:sldId id="526" r:id="rId29"/>
    <p:sldId id="371" r:id="rId30"/>
    <p:sldId id="527" r:id="rId31"/>
    <p:sldId id="528" r:id="rId32"/>
    <p:sldId id="529" r:id="rId33"/>
    <p:sldId id="530" r:id="rId34"/>
    <p:sldId id="531" r:id="rId35"/>
    <p:sldId id="532" r:id="rId36"/>
    <p:sldId id="372" r:id="rId37"/>
    <p:sldId id="533" r:id="rId38"/>
    <p:sldId id="504" r:id="rId39"/>
    <p:sldId id="534" r:id="rId40"/>
    <p:sldId id="373" r:id="rId41"/>
    <p:sldId id="368" r:id="rId42"/>
    <p:sldId id="374" r:id="rId43"/>
    <p:sldId id="535" r:id="rId44"/>
    <p:sldId id="53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7"/>
            <p14:sldId id="508"/>
            <p14:sldId id="509"/>
            <p14:sldId id="510"/>
            <p14:sldId id="511"/>
            <p14:sldId id="512"/>
            <p14:sldId id="513"/>
            <p14:sldId id="514"/>
            <p14:sldId id="515"/>
            <p14:sldId id="516"/>
            <p14:sldId id="517"/>
            <p14:sldId id="518"/>
            <p14:sldId id="519"/>
            <p14:sldId id="520"/>
            <p14:sldId id="521"/>
            <p14:sldId id="522"/>
            <p14:sldId id="370"/>
            <p14:sldId id="523"/>
            <p14:sldId id="524"/>
            <p14:sldId id="525"/>
            <p14:sldId id="526"/>
            <p14:sldId id="371"/>
            <p14:sldId id="527"/>
            <p14:sldId id="528"/>
            <p14:sldId id="529"/>
            <p14:sldId id="530"/>
            <p14:sldId id="531"/>
            <p14:sldId id="532"/>
            <p14:sldId id="372"/>
            <p14:sldId id="533"/>
            <p14:sldId id="504"/>
            <p14:sldId id="534"/>
            <p14:sldId id="373"/>
            <p14:sldId id="368"/>
            <p14:sldId id="374"/>
            <p14:sldId id="535"/>
            <p14:sldId id="53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96" y="-3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349584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04961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wmf"/><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1.m4a"/><Relationship Id="rId7" Type="http://schemas.openxmlformats.org/officeDocument/2006/relationships/image" Target="../media/image20.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9.png"/><Relationship Id="rId5" Type="http://schemas.openxmlformats.org/officeDocument/2006/relationships/notesSlide" Target="../notesSlides/notesSlide5.xml"/><Relationship Id="rId4"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79614" y="1"/>
            <a:ext cx="6829125"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38509" y="3703832"/>
            <a:ext cx="4886463"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Prepared by </a:t>
            </a:r>
            <a:endParaRPr lang="en-US" sz="2400" b="1" dirty="0" smtClean="0">
              <a:latin typeface="Times New Roman" panose="02020603050405020304" pitchFamily="18" charset="0"/>
              <a:cs typeface="Times New Roman" panose="02020603050405020304" pitchFamily="18" charset="0"/>
            </a:endParaRPr>
          </a:p>
          <a:p>
            <a:pPr algn="ctr"/>
            <a:r>
              <a:rPr lang="en-US" sz="2400" b="1" dirty="0" smtClean="0">
                <a:latin typeface="Times New Roman" panose="02020603050405020304" pitchFamily="18" charset="0"/>
                <a:cs typeface="Times New Roman" panose="02020603050405020304" pitchFamily="18" charset="0"/>
              </a:rPr>
              <a:t>Dr</a:t>
            </a:r>
            <a:r>
              <a:rPr lang="en-US" sz="2400" b="1" dirty="0">
                <a:latin typeface="Times New Roman" panose="02020603050405020304" pitchFamily="18" charset="0"/>
                <a:cs typeface="Times New Roman" panose="02020603050405020304" pitchFamily="18" charset="0"/>
              </a:rPr>
              <a:t>. Magdy Alhaj</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8135" y="5991011"/>
            <a:ext cx="835078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tx1"/>
                </a:solidFill>
                <a:latin typeface="Times New Roman" panose="02020603050405020304" pitchFamily="18" charset="0"/>
                <a:cs typeface="Times New Roman" panose="02020603050405020304" pitchFamily="18" charset="0"/>
              </a:rPr>
              <a:t>Lecture </a:t>
            </a:r>
            <a:r>
              <a:rPr lang="en-US" sz="2400" b="1" dirty="0" smtClean="0">
                <a:solidFill>
                  <a:schemeClr val="tx1"/>
                </a:solidFill>
                <a:latin typeface="Times New Roman" panose="02020603050405020304" pitchFamily="18" charset="0"/>
                <a:cs typeface="Times New Roman" panose="02020603050405020304" pitchFamily="18" charset="0"/>
              </a:rPr>
              <a:t>9… </a:t>
            </a:r>
            <a:r>
              <a:rPr lang="en-US" altLang="ar-SA" sz="2400" b="1" dirty="0" smtClean="0">
                <a:latin typeface="Aharoni" panose="02010803020104030203" pitchFamily="2" charset="-79"/>
                <a:cs typeface="Aharoni" panose="02010803020104030203" pitchFamily="2" charset="-79"/>
              </a:rPr>
              <a:t>Pricing Strategies</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1216115"/>
            <a:ext cx="5529078" cy="2000548"/>
          </a:xfrm>
          <a:prstGeom prst="rect">
            <a:avLst/>
          </a:prstGeom>
          <a:noFill/>
        </p:spPr>
        <p:txBody>
          <a:bodyPr wrap="none" rtlCol="0">
            <a:spAutoFit/>
          </a:bodyPr>
          <a:lstStyle/>
          <a:p>
            <a:r>
              <a:rPr lang="en-US" sz="2000" b="1" dirty="0" smtClean="0"/>
              <a:t> </a:t>
            </a:r>
            <a:endParaRPr lang="en-US" sz="2000" b="1" dirty="0"/>
          </a:p>
          <a:p>
            <a:r>
              <a:rPr lang="en-US" sz="4000" b="1" dirty="0">
                <a:latin typeface="Times New Roman" panose="02020603050405020304" pitchFamily="18" charset="0"/>
              </a:rPr>
              <a:t>Marketing </a:t>
            </a:r>
            <a:r>
              <a:rPr lang="en-US" sz="4000" b="1" dirty="0" smtClean="0">
                <a:latin typeface="Times New Roman" panose="02020603050405020304" pitchFamily="18" charset="0"/>
              </a:rPr>
              <a:t>Management</a:t>
            </a:r>
          </a:p>
          <a:p>
            <a:endParaRPr lang="en-US" sz="4000" b="1" dirty="0">
              <a:latin typeface="Times New Roman" panose="02020603050405020304" pitchFamily="18" charset="0"/>
            </a:endParaRPr>
          </a:p>
          <a:p>
            <a:pPr algn="ctr"/>
            <a:r>
              <a:rPr lang="en-US" sz="2400" b="1" dirty="0"/>
              <a:t> </a:t>
            </a:r>
            <a:r>
              <a:rPr lang="en-US" sz="2400" b="1" dirty="0"/>
              <a:t>MGM612</a:t>
            </a:r>
            <a:endParaRPr lang="en-US" sz="24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922188" y="532558"/>
            <a:ext cx="5731438" cy="579288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449431" cy="82101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1" y="-43545"/>
            <a:ext cx="12531086" cy="703943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562961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1947454"/>
            <a:ext cx="5416138" cy="1754326"/>
          </a:xfrm>
          <a:prstGeom prst="rect">
            <a:avLst/>
          </a:prstGeom>
          <a:noFill/>
        </p:spPr>
        <p:txBody>
          <a:bodyPr wrap="square" rtlCol="0">
            <a:spAutoFit/>
          </a:bodyPr>
          <a:lstStyle/>
          <a:p>
            <a:pPr algn="ctr"/>
            <a:r>
              <a:rPr lang="en-US" altLang="ar-SA" sz="3600" b="1" dirty="0">
                <a:solidFill>
                  <a:srgbClr val="C00000"/>
                </a:solidFill>
                <a:latin typeface="Times New Roman" panose="02020603050405020304" pitchFamily="18" charset="0"/>
                <a:cs typeface="Aharoni" panose="02010803020104030203" pitchFamily="2" charset="-79"/>
              </a:rPr>
              <a:t/>
            </a:r>
            <a:br>
              <a:rPr lang="en-US" altLang="ar-SA" sz="3600" b="1" dirty="0">
                <a:solidFill>
                  <a:srgbClr val="C00000"/>
                </a:solidFill>
                <a:latin typeface="Times New Roman" panose="02020603050405020304" pitchFamily="18" charset="0"/>
                <a:cs typeface="Aharoni" panose="02010803020104030203" pitchFamily="2" charset="-79"/>
              </a:rPr>
            </a:br>
            <a:r>
              <a:rPr lang="en-US" altLang="ar-SA" sz="3600" b="1" dirty="0">
                <a:solidFill>
                  <a:srgbClr val="C00000"/>
                </a:solidFill>
                <a:latin typeface="Times New Roman" panose="02020603050405020304" pitchFamily="18" charset="0"/>
                <a:cs typeface="Aharoni" panose="02010803020104030203" pitchFamily="2" charset="-79"/>
              </a:rPr>
              <a:t>Pricing Strategies</a:t>
            </a:r>
            <a:br>
              <a:rPr lang="en-US" altLang="ar-SA" sz="3600" b="1" dirty="0">
                <a:solidFill>
                  <a:srgbClr val="C00000"/>
                </a:solidFill>
                <a:latin typeface="Times New Roman" panose="02020603050405020304" pitchFamily="18" charset="0"/>
                <a:cs typeface="Aharoni" panose="02010803020104030203" pitchFamily="2" charset="-79"/>
              </a:rPr>
            </a:br>
            <a:endParaRPr lang="en-US" sz="3600" b="1" dirty="0">
              <a:solidFill>
                <a:srgbClr val="C00000"/>
              </a:solidFill>
              <a:latin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28849" y="168078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7777289" y="3411051"/>
            <a:ext cx="2865006"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3" name="TextBox 2">
            <a:extLst>
              <a:ext uri="{FF2B5EF4-FFF2-40B4-BE49-F238E27FC236}">
                <a16:creationId xmlns:a16="http://schemas.microsoft.com/office/drawing/2014/main" id="{75DD345E-3E3C-C8BD-7DE1-6E42EB52FC9F}"/>
              </a:ext>
            </a:extLst>
          </p:cNvPr>
          <p:cNvSpPr txBox="1"/>
          <p:nvPr/>
        </p:nvSpPr>
        <p:spPr>
          <a:xfrm>
            <a:off x="8745793" y="639572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62206" y="1175729"/>
            <a:ext cx="4113898" cy="707886"/>
          </a:xfrm>
          <a:prstGeom prst="rect">
            <a:avLst/>
          </a:prstGeom>
          <a:noFill/>
        </p:spPr>
        <p:txBody>
          <a:bodyPr wrap="square" rtlCol="0">
            <a:spAutoFit/>
          </a:bodyPr>
          <a:lstStyle/>
          <a:p>
            <a:pPr algn="ctr"/>
            <a:r>
              <a:rPr lang="en-US" sz="4000" b="1" dirty="0"/>
              <a:t>Learn outcomes </a:t>
            </a:r>
            <a:endParaRPr lang="en-US" sz="4000" dirty="0">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948397" y="120132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667737" y="6184867"/>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3">
            <a:extLst>
              <a:ext uri="{FF2B5EF4-FFF2-40B4-BE49-F238E27FC236}">
                <a16:creationId xmlns:a16="http://schemas.microsoft.com/office/drawing/2014/main" id="{EB0FDA98-0A03-4AEE-AE7A-44F2CEC53448}"/>
              </a:ext>
            </a:extLst>
          </p:cNvPr>
          <p:cNvSpPr>
            <a:spLocks noChangeArrowheads="1"/>
          </p:cNvSpPr>
          <p:nvPr/>
        </p:nvSpPr>
        <p:spPr bwMode="auto">
          <a:xfrm>
            <a:off x="4417350" y="2430177"/>
            <a:ext cx="7566696" cy="340818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800" b="1" dirty="0">
              <a:latin typeface="Calibri" panose="020F0502020204030204" pitchFamily="34" charset="0"/>
              <a:cs typeface="+mj-cs"/>
            </a:endParaRPr>
          </a:p>
          <a:p>
            <a:pPr>
              <a:buFontTx/>
              <a:buAutoNum type="arabicPeriod"/>
            </a:pPr>
            <a:r>
              <a:rPr lang="en-US" altLang="ar-SA" sz="2800" b="1" dirty="0">
                <a:latin typeface="Times New Roman" panose="02020603050405020304" pitchFamily="18" charset="0"/>
                <a:cs typeface="+mj-cs"/>
              </a:rPr>
              <a:t>Major Pricing Strategies</a:t>
            </a:r>
          </a:p>
          <a:p>
            <a:pPr>
              <a:buFontTx/>
              <a:buAutoNum type="arabicPeriod"/>
            </a:pPr>
            <a:r>
              <a:rPr lang="en-US" altLang="ar-SA" sz="2800" b="1" dirty="0">
                <a:latin typeface="Times New Roman" panose="02020603050405020304" pitchFamily="18" charset="0"/>
                <a:cs typeface="+mj-cs"/>
              </a:rPr>
              <a:t>New-Product Pricing Strategies</a:t>
            </a:r>
          </a:p>
          <a:p>
            <a:pPr>
              <a:buFontTx/>
              <a:buAutoNum type="arabicPeriod"/>
            </a:pPr>
            <a:r>
              <a:rPr lang="en-US" altLang="ar-SA" sz="2800" b="1" dirty="0">
                <a:latin typeface="Times New Roman" panose="02020603050405020304" pitchFamily="18" charset="0"/>
                <a:cs typeface="+mj-cs"/>
              </a:rPr>
              <a:t>Product Mix Pricing Strategies</a:t>
            </a:r>
          </a:p>
          <a:p>
            <a:pPr>
              <a:buFontTx/>
              <a:buAutoNum type="arabicPeriod"/>
            </a:pPr>
            <a:r>
              <a:rPr lang="en-US" altLang="ar-SA" sz="2800" b="1" dirty="0">
                <a:latin typeface="Times New Roman" panose="02020603050405020304" pitchFamily="18" charset="0"/>
                <a:cs typeface="+mj-cs"/>
              </a:rPr>
              <a:t>Price Adjustment Strategies</a:t>
            </a:r>
          </a:p>
          <a:p>
            <a:pPr>
              <a:buFontTx/>
              <a:buAutoNum type="arabicPeriod"/>
            </a:pPr>
            <a:r>
              <a:rPr lang="en-US" altLang="ar-SA" sz="2800" b="1" dirty="0">
                <a:latin typeface="Times New Roman" panose="02020603050405020304" pitchFamily="18" charset="0"/>
                <a:cs typeface="+mj-cs"/>
              </a:rPr>
              <a:t>Price Changes</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Effect transition="in" filter="wipe(left)">
                                      <p:cBhvr>
                                        <p:cTn id="7" dur="1000"/>
                                        <p:tgtEl>
                                          <p:spTgt spid="1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wipe(left)">
                                      <p:cBhvr>
                                        <p:cTn id="12" dur="10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
                                            <p:txEl>
                                              <p:pRg st="3" end="3"/>
                                            </p:txEl>
                                          </p:spTgt>
                                        </p:tgtEl>
                                        <p:attrNameLst>
                                          <p:attrName>style.visibility</p:attrName>
                                        </p:attrNameLst>
                                      </p:cBhvr>
                                      <p:to>
                                        <p:strVal val="visible"/>
                                      </p:to>
                                    </p:set>
                                    <p:animEffect transition="in" filter="wipe(left)">
                                      <p:cBhvr>
                                        <p:cTn id="17" dur="1000"/>
                                        <p:tgtEl>
                                          <p:spTgt spid="1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4">
                                            <p:txEl>
                                              <p:pRg st="4" end="4"/>
                                            </p:txEl>
                                          </p:spTgt>
                                        </p:tgtEl>
                                        <p:attrNameLst>
                                          <p:attrName>style.visibility</p:attrName>
                                        </p:attrNameLst>
                                      </p:cBhvr>
                                      <p:to>
                                        <p:strVal val="visible"/>
                                      </p:to>
                                    </p:set>
                                    <p:animEffect transition="in" filter="wipe(left)">
                                      <p:cBhvr>
                                        <p:cTn id="22" dur="1000"/>
                                        <p:tgtEl>
                                          <p:spTgt spid="1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animEffect transition="in" filter="wipe(left)">
                                      <p:cBhvr>
                                        <p:cTn id="27" dur="1000"/>
                                        <p:tgtEl>
                                          <p:spTgt spid="1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253" y="1101687"/>
            <a:ext cx="11915476" cy="5591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8" name="Rectangle 2">
            <a:extLst>
              <a:ext uri="{FF2B5EF4-FFF2-40B4-BE49-F238E27FC236}">
                <a16:creationId xmlns:a16="http://schemas.microsoft.com/office/drawing/2014/main" id="{17BB92C9-61EB-49EB-89EE-483ED4594BF6}"/>
              </a:ext>
            </a:extLst>
          </p:cNvPr>
          <p:cNvSpPr txBox="1">
            <a:spLocks noChangeArrowheads="1"/>
          </p:cNvSpPr>
          <p:nvPr/>
        </p:nvSpPr>
        <p:spPr>
          <a:xfrm>
            <a:off x="2864386" y="454388"/>
            <a:ext cx="6169445"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What Is a Price?</a:t>
            </a:r>
          </a:p>
        </p:txBody>
      </p:sp>
      <p:sp>
        <p:nvSpPr>
          <p:cNvPr id="9" name="Rectangle 4">
            <a:extLst>
              <a:ext uri="{FF2B5EF4-FFF2-40B4-BE49-F238E27FC236}">
                <a16:creationId xmlns:a16="http://schemas.microsoft.com/office/drawing/2014/main" id="{A3F82C9E-BF49-4E60-A22D-2C663A374C0A}"/>
              </a:ext>
            </a:extLst>
          </p:cNvPr>
          <p:cNvSpPr txBox="1">
            <a:spLocks noChangeArrowheads="1"/>
          </p:cNvSpPr>
          <p:nvPr/>
        </p:nvSpPr>
        <p:spPr>
          <a:xfrm>
            <a:off x="473725" y="1791270"/>
            <a:ext cx="11325340" cy="410817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2400" b="1" dirty="0">
                <a:latin typeface="Times New Roman" panose="02020603050405020304" pitchFamily="18" charset="0"/>
                <a:cs typeface="+mj-cs"/>
              </a:rPr>
              <a:t>Narrowly defined, price is the amount of money charged for a product or service.</a:t>
            </a:r>
          </a:p>
          <a:p>
            <a:pPr>
              <a:buFont typeface="Wingdings" panose="05000000000000000000" pitchFamily="2" charset="2"/>
              <a:buChar char="q"/>
            </a:pPr>
            <a:endParaRPr lang="en-US" altLang="ar-SA" sz="2400" b="1" dirty="0">
              <a:latin typeface="Times New Roman" panose="02020603050405020304" pitchFamily="18" charset="0"/>
              <a:cs typeface="+mj-cs"/>
            </a:endParaRPr>
          </a:p>
          <a:p>
            <a:pPr>
              <a:buFont typeface="Wingdings" panose="05000000000000000000" pitchFamily="2" charset="2"/>
              <a:buChar char="q"/>
            </a:pPr>
            <a:r>
              <a:rPr lang="en-US" altLang="ar-SA" sz="2400" b="1" dirty="0">
                <a:latin typeface="Times New Roman" panose="02020603050405020304" pitchFamily="18" charset="0"/>
                <a:cs typeface="+mj-cs"/>
              </a:rPr>
              <a:t>Broadly defined, price is the sum of all of the values that consumers give up in order to gain the benefits of having or using the product or service.</a:t>
            </a:r>
          </a:p>
        </p:txBody>
      </p:sp>
      <p:sp>
        <p:nvSpPr>
          <p:cNvPr id="11" name="Rectangle 10">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6731" y="1039647"/>
            <a:ext cx="11833998" cy="5653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E1C4EB86-8473-4383-A951-28440FB4A9E4}"/>
              </a:ext>
            </a:extLst>
          </p:cNvPr>
          <p:cNvSpPr txBox="1">
            <a:spLocks noChangeArrowheads="1"/>
          </p:cNvSpPr>
          <p:nvPr/>
        </p:nvSpPr>
        <p:spPr>
          <a:xfrm>
            <a:off x="2677099" y="245272"/>
            <a:ext cx="6354589"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Factors to Consider When Setting Price</a:t>
            </a:r>
          </a:p>
        </p:txBody>
      </p:sp>
      <p:sp>
        <p:nvSpPr>
          <p:cNvPr id="9" name="Rectangle 4">
            <a:extLst>
              <a:ext uri="{FF2B5EF4-FFF2-40B4-BE49-F238E27FC236}">
                <a16:creationId xmlns:a16="http://schemas.microsoft.com/office/drawing/2014/main" id="{A718660F-F2AA-416E-9B6C-0A0A6C8DAC50}"/>
              </a:ext>
            </a:extLst>
          </p:cNvPr>
          <p:cNvSpPr txBox="1">
            <a:spLocks noChangeArrowheads="1"/>
          </p:cNvSpPr>
          <p:nvPr/>
        </p:nvSpPr>
        <p:spPr>
          <a:xfrm>
            <a:off x="616945" y="983599"/>
            <a:ext cx="11263880" cy="573669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latin typeface="Times New Roman" panose="02020603050405020304" pitchFamily="18" charset="0"/>
                <a:cs typeface="+mj-cs"/>
              </a:rPr>
              <a:t>Customer perceptions of value:</a:t>
            </a:r>
          </a:p>
          <a:p>
            <a:pPr lvl="1">
              <a:lnSpc>
                <a:spcPct val="150000"/>
              </a:lnSpc>
            </a:pPr>
            <a:r>
              <a:rPr lang="en-US" altLang="ar-SA" dirty="0">
                <a:latin typeface="Times New Roman" panose="02020603050405020304" pitchFamily="18" charset="0"/>
                <a:ea typeface="ＭＳ Ｐゴシック" panose="020B0600070205080204" pitchFamily="34" charset="-128"/>
                <a:cs typeface="+mj-cs"/>
              </a:rPr>
              <a:t>No demand exists above price ceiling.</a:t>
            </a:r>
          </a:p>
          <a:p>
            <a:pPr>
              <a:lnSpc>
                <a:spcPct val="150000"/>
              </a:lnSpc>
            </a:pPr>
            <a:r>
              <a:rPr lang="en-US" altLang="ar-SA" sz="2400" b="1" u="sng" dirty="0">
                <a:latin typeface="Times New Roman" panose="02020603050405020304" pitchFamily="18" charset="0"/>
                <a:cs typeface="+mj-cs"/>
              </a:rPr>
              <a:t>Other internal and external considerations:</a:t>
            </a:r>
          </a:p>
          <a:p>
            <a:pPr lvl="1">
              <a:lnSpc>
                <a:spcPct val="150000"/>
              </a:lnSpc>
            </a:pPr>
            <a:r>
              <a:rPr lang="en-US" altLang="ar-SA" dirty="0">
                <a:latin typeface="Times New Roman" panose="02020603050405020304" pitchFamily="18" charset="0"/>
                <a:ea typeface="ＭＳ Ｐゴシック" panose="020B0600070205080204" pitchFamily="34" charset="-128"/>
                <a:cs typeface="+mj-cs"/>
              </a:rPr>
              <a:t>Marketing strategy, objectives, mix.</a:t>
            </a:r>
          </a:p>
          <a:p>
            <a:pPr lvl="1">
              <a:lnSpc>
                <a:spcPct val="150000"/>
              </a:lnSpc>
            </a:pPr>
            <a:r>
              <a:rPr lang="en-US" altLang="ar-SA" dirty="0">
                <a:latin typeface="Times New Roman" panose="02020603050405020304" pitchFamily="18" charset="0"/>
                <a:ea typeface="ＭＳ Ｐゴシック" panose="020B0600070205080204" pitchFamily="34" charset="-128"/>
                <a:cs typeface="+mj-cs"/>
              </a:rPr>
              <a:t>Nature of the market and demand.</a:t>
            </a:r>
          </a:p>
          <a:p>
            <a:pPr lvl="1">
              <a:lnSpc>
                <a:spcPct val="150000"/>
              </a:lnSpc>
            </a:pPr>
            <a:r>
              <a:rPr lang="en-US" altLang="ar-SA" dirty="0">
                <a:latin typeface="Times New Roman" panose="02020603050405020304" pitchFamily="18" charset="0"/>
                <a:ea typeface="ＭＳ Ｐゴシック" panose="020B0600070205080204" pitchFamily="34" charset="-128"/>
                <a:cs typeface="+mj-cs"/>
              </a:rPr>
              <a:t>Competitors’ strategies and prices.</a:t>
            </a:r>
          </a:p>
          <a:p>
            <a:pPr>
              <a:lnSpc>
                <a:spcPct val="150000"/>
              </a:lnSpc>
            </a:pPr>
            <a:r>
              <a:rPr lang="en-US" altLang="ar-SA" sz="2400" b="1" u="sng" dirty="0">
                <a:latin typeface="Times New Roman" panose="02020603050405020304" pitchFamily="18" charset="0"/>
                <a:cs typeface="+mj-cs"/>
              </a:rPr>
              <a:t>Product costs:</a:t>
            </a:r>
          </a:p>
          <a:p>
            <a:pPr lvl="1">
              <a:lnSpc>
                <a:spcPct val="150000"/>
              </a:lnSpc>
            </a:pPr>
            <a:r>
              <a:rPr lang="en-US" altLang="ar-SA" dirty="0">
                <a:latin typeface="Times New Roman" panose="02020603050405020304" pitchFamily="18" charset="0"/>
                <a:ea typeface="ＭＳ Ｐゴシック" panose="020B0600070205080204" pitchFamily="34" charset="-128"/>
                <a:cs typeface="+mj-cs"/>
              </a:rPr>
              <a:t>No profits are available below the price floor.</a:t>
            </a:r>
          </a:p>
          <a:p>
            <a:pPr>
              <a:lnSpc>
                <a:spcPct val="150000"/>
              </a:lnSpc>
            </a:pPr>
            <a:endParaRPr lang="en-US" altLang="ar-SA" sz="3600"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777473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4855" y="1098150"/>
            <a:ext cx="11735874" cy="5594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06974D39-1585-415D-8FE2-6EC40D6AE13B}"/>
              </a:ext>
            </a:extLst>
          </p:cNvPr>
          <p:cNvSpPr txBox="1">
            <a:spLocks noChangeArrowheads="1"/>
          </p:cNvSpPr>
          <p:nvPr/>
        </p:nvSpPr>
        <p:spPr>
          <a:xfrm>
            <a:off x="551723" y="574930"/>
            <a:ext cx="1046170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Major Pricing Strategies</a:t>
            </a:r>
          </a:p>
        </p:txBody>
      </p:sp>
      <p:sp>
        <p:nvSpPr>
          <p:cNvPr id="9" name="Rectangle 3">
            <a:extLst>
              <a:ext uri="{FF2B5EF4-FFF2-40B4-BE49-F238E27FC236}">
                <a16:creationId xmlns:a16="http://schemas.microsoft.com/office/drawing/2014/main" id="{7DA61C49-0C88-4427-8008-80BE424B8E75}"/>
              </a:ext>
            </a:extLst>
          </p:cNvPr>
          <p:cNvSpPr txBox="1">
            <a:spLocks noChangeArrowheads="1"/>
          </p:cNvSpPr>
          <p:nvPr/>
        </p:nvSpPr>
        <p:spPr>
          <a:xfrm>
            <a:off x="551723" y="1280790"/>
            <a:ext cx="11329101" cy="436330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FF0000"/>
                </a:solidFill>
                <a:latin typeface="Times New Roman" panose="02020603050405020304" pitchFamily="18" charset="0"/>
              </a:rPr>
              <a:t>Customer value-based pricing:</a:t>
            </a:r>
          </a:p>
          <a:p>
            <a:pPr lvl="1">
              <a:lnSpc>
                <a:spcPct val="150000"/>
              </a:lnSpc>
            </a:pPr>
            <a:r>
              <a:rPr lang="en-US" altLang="ar-SA" b="1" dirty="0">
                <a:latin typeface="Times New Roman" panose="02020603050405020304" pitchFamily="18" charset="0"/>
                <a:ea typeface="ＭＳ Ｐゴシック" panose="020B0600070205080204" pitchFamily="34" charset="-128"/>
              </a:rPr>
              <a:t>Setting prices based on buyers’ perceptions of value rather than the seller’s cost.</a:t>
            </a:r>
          </a:p>
          <a:p>
            <a:pPr>
              <a:lnSpc>
                <a:spcPct val="150000"/>
              </a:lnSpc>
            </a:pPr>
            <a:r>
              <a:rPr lang="en-US" altLang="ar-SA" sz="2400" b="1" u="sng" dirty="0">
                <a:solidFill>
                  <a:srgbClr val="FF0000"/>
                </a:solidFill>
                <a:latin typeface="Times New Roman" panose="02020603050405020304" pitchFamily="18" charset="0"/>
              </a:rPr>
              <a:t>Cost-based pricing:</a:t>
            </a:r>
          </a:p>
          <a:p>
            <a:pPr lvl="1">
              <a:lnSpc>
                <a:spcPct val="150000"/>
              </a:lnSpc>
            </a:pPr>
            <a:r>
              <a:rPr lang="en-US" altLang="ar-SA" b="1" dirty="0">
                <a:latin typeface="Times New Roman" panose="02020603050405020304" pitchFamily="18" charset="0"/>
                <a:ea typeface="ＭＳ Ｐゴシック" panose="020B0600070205080204" pitchFamily="34" charset="-128"/>
              </a:rPr>
              <a:t>Setting prices based on the cost of producing, distributing, and selling product at a fair rate of return.</a:t>
            </a:r>
          </a:p>
          <a:p>
            <a:pPr>
              <a:lnSpc>
                <a:spcPct val="150000"/>
              </a:lnSpc>
            </a:pPr>
            <a:r>
              <a:rPr lang="en-US" altLang="ar-SA" sz="2400" b="1" u="sng" dirty="0">
                <a:solidFill>
                  <a:srgbClr val="FF0000"/>
                </a:solidFill>
                <a:latin typeface="Times New Roman" panose="02020603050405020304" pitchFamily="18" charset="0"/>
              </a:rPr>
              <a:t>Competition-based pricing:</a:t>
            </a:r>
          </a:p>
          <a:p>
            <a:pPr lvl="1">
              <a:lnSpc>
                <a:spcPct val="150000"/>
              </a:lnSpc>
            </a:pPr>
            <a:r>
              <a:rPr lang="en-US" altLang="ar-SA" b="1" dirty="0">
                <a:latin typeface="Times New Roman" panose="02020603050405020304" pitchFamily="18" charset="0"/>
                <a:ea typeface="ＭＳ Ｐゴシック" panose="020B0600070205080204" pitchFamily="34" charset="-128"/>
              </a:rPr>
              <a:t>Setting prices based on competitors’ strategies, costs, prices, and market offerings.</a:t>
            </a:r>
          </a:p>
          <a:p>
            <a:pPr lvl="1">
              <a:lnSpc>
                <a:spcPct val="80000"/>
              </a:lnSpc>
            </a:pPr>
            <a:endParaRPr lang="en-US" altLang="ar-SA" sz="2800" b="1" dirty="0">
              <a:ea typeface="ＭＳ Ｐゴシック" panose="020B0600070205080204" pitchFamily="34" charset="-128"/>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544107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253" y="1063964"/>
            <a:ext cx="11915475" cy="5628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12403618-7AAA-495B-B62E-B2BC3D37E18C}"/>
              </a:ext>
            </a:extLst>
          </p:cNvPr>
          <p:cNvSpPr txBox="1">
            <a:spLocks noChangeArrowheads="1"/>
          </p:cNvSpPr>
          <p:nvPr/>
        </p:nvSpPr>
        <p:spPr>
          <a:xfrm>
            <a:off x="2280744" y="325185"/>
            <a:ext cx="693682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Customer Value-Based Pricing</a:t>
            </a:r>
          </a:p>
        </p:txBody>
      </p:sp>
      <p:sp>
        <p:nvSpPr>
          <p:cNvPr id="9" name="Rectangle 4">
            <a:extLst>
              <a:ext uri="{FF2B5EF4-FFF2-40B4-BE49-F238E27FC236}">
                <a16:creationId xmlns:a16="http://schemas.microsoft.com/office/drawing/2014/main" id="{4AB9237A-325C-487D-A454-3FD683FE7A03}"/>
              </a:ext>
            </a:extLst>
          </p:cNvPr>
          <p:cNvSpPr txBox="1">
            <a:spLocks noChangeArrowheads="1"/>
          </p:cNvSpPr>
          <p:nvPr/>
        </p:nvSpPr>
        <p:spPr>
          <a:xfrm>
            <a:off x="460676" y="1145585"/>
            <a:ext cx="11420149" cy="539843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3200" b="1" dirty="0">
                <a:solidFill>
                  <a:srgbClr val="FF0000"/>
                </a:solidFill>
                <a:latin typeface="Times New Roman" panose="02020603050405020304" pitchFamily="18" charset="0"/>
              </a:rPr>
              <a:t>Customer value-based pricing:</a:t>
            </a:r>
          </a:p>
          <a:p>
            <a:pPr lvl="1">
              <a:lnSpc>
                <a:spcPct val="150000"/>
              </a:lnSpc>
            </a:pPr>
            <a:r>
              <a:rPr lang="en-US" altLang="ar-SA" sz="2800" b="1" dirty="0">
                <a:latin typeface="Times New Roman" panose="02020603050405020304" pitchFamily="18" charset="0"/>
                <a:ea typeface="ＭＳ Ｐゴシック" panose="020B0600070205080204" pitchFamily="34" charset="-128"/>
              </a:rPr>
              <a:t>Price is considered along with the other marketing mix variables before the marketing program is set.</a:t>
            </a:r>
          </a:p>
          <a:p>
            <a:pPr lvl="2">
              <a:lnSpc>
                <a:spcPct val="150000"/>
              </a:lnSpc>
            </a:pPr>
            <a:r>
              <a:rPr lang="en-US" altLang="ar-SA" sz="2400" b="1" dirty="0">
                <a:latin typeface="Times New Roman" panose="02020603050405020304" pitchFamily="18" charset="0"/>
                <a:ea typeface="ＭＳ Ｐゴシック" panose="020B0600070205080204" pitchFamily="34" charset="-128"/>
              </a:rPr>
              <a:t>Customer needs and value perceptions are assessed.</a:t>
            </a:r>
          </a:p>
          <a:p>
            <a:pPr lvl="2">
              <a:lnSpc>
                <a:spcPct val="150000"/>
              </a:lnSpc>
            </a:pPr>
            <a:r>
              <a:rPr lang="en-US" altLang="ar-SA" sz="2400" b="1" dirty="0">
                <a:latin typeface="Times New Roman" panose="02020603050405020304" pitchFamily="18" charset="0"/>
                <a:ea typeface="ＭＳ Ｐゴシック" panose="020B0600070205080204" pitchFamily="34" charset="-128"/>
              </a:rPr>
              <a:t>Target price is based on value perception.</a:t>
            </a:r>
          </a:p>
          <a:p>
            <a:pPr lvl="1">
              <a:lnSpc>
                <a:spcPct val="150000"/>
              </a:lnSpc>
            </a:pPr>
            <a:r>
              <a:rPr lang="en-US" altLang="ar-SA" sz="2800" b="1" dirty="0">
                <a:latin typeface="Times New Roman" panose="02020603050405020304" pitchFamily="18" charset="0"/>
                <a:ea typeface="ＭＳ Ｐゴシック" panose="020B0600070205080204" pitchFamily="34" charset="-128"/>
              </a:rPr>
              <a:t>Types of value-based pricing:</a:t>
            </a:r>
          </a:p>
          <a:p>
            <a:pPr lvl="2">
              <a:lnSpc>
                <a:spcPct val="150000"/>
              </a:lnSpc>
            </a:pPr>
            <a:r>
              <a:rPr lang="en-US" altLang="ar-SA" sz="2400" b="1" dirty="0">
                <a:latin typeface="Times New Roman" panose="02020603050405020304" pitchFamily="18" charset="0"/>
                <a:ea typeface="ＭＳ Ｐゴシック" panose="020B0600070205080204" pitchFamily="34" charset="-128"/>
              </a:rPr>
              <a:t>Good value pricing.</a:t>
            </a:r>
          </a:p>
          <a:p>
            <a:pPr lvl="2">
              <a:lnSpc>
                <a:spcPct val="150000"/>
              </a:lnSpc>
            </a:pPr>
            <a:r>
              <a:rPr lang="en-US" altLang="ar-SA" sz="2400" b="1" dirty="0">
                <a:latin typeface="Times New Roman" panose="02020603050405020304" pitchFamily="18" charset="0"/>
                <a:ea typeface="ＭＳ Ｐゴシック" panose="020B0600070205080204" pitchFamily="34" charset="-128"/>
              </a:rPr>
              <a:t>Value-added pricing.</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558581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203" y="1123720"/>
            <a:ext cx="11948526"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742D8307-7074-4B19-A5DA-CECC51EE68F8}"/>
              </a:ext>
            </a:extLst>
          </p:cNvPr>
          <p:cNvSpPr txBox="1">
            <a:spLocks noChangeArrowheads="1"/>
          </p:cNvSpPr>
          <p:nvPr/>
        </p:nvSpPr>
        <p:spPr>
          <a:xfrm>
            <a:off x="671420" y="470331"/>
            <a:ext cx="105156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Cost-Based Pricing </a:t>
            </a:r>
          </a:p>
        </p:txBody>
      </p:sp>
      <p:sp>
        <p:nvSpPr>
          <p:cNvPr id="9" name="Rectangle 3">
            <a:extLst>
              <a:ext uri="{FF2B5EF4-FFF2-40B4-BE49-F238E27FC236}">
                <a16:creationId xmlns:a16="http://schemas.microsoft.com/office/drawing/2014/main" id="{3A7428E0-C8CA-4EFA-9E16-6C813980AF6C}"/>
              </a:ext>
            </a:extLst>
          </p:cNvPr>
          <p:cNvSpPr txBox="1">
            <a:spLocks noChangeArrowheads="1"/>
          </p:cNvSpPr>
          <p:nvPr/>
        </p:nvSpPr>
        <p:spPr>
          <a:xfrm>
            <a:off x="271016" y="1302647"/>
            <a:ext cx="11517031" cy="4989984"/>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3000" b="1" dirty="0">
                <a:solidFill>
                  <a:srgbClr val="FF0000"/>
                </a:solidFill>
                <a:latin typeface="Times New Roman" panose="02020603050405020304" pitchFamily="18" charset="0"/>
              </a:rPr>
              <a:t>Cost-based pricing:</a:t>
            </a:r>
          </a:p>
          <a:p>
            <a:pPr lvl="1">
              <a:lnSpc>
                <a:spcPct val="150000"/>
              </a:lnSpc>
            </a:pPr>
            <a:r>
              <a:rPr lang="en-US" altLang="ar-SA" sz="2800" b="1" dirty="0">
                <a:latin typeface="Times New Roman" panose="02020603050405020304" pitchFamily="18" charset="0"/>
                <a:ea typeface="ＭＳ Ｐゴシック" panose="020B0600070205080204" pitchFamily="34" charset="-128"/>
              </a:rPr>
              <a:t>Costs set the floor for the price that the company can charge.</a:t>
            </a:r>
          </a:p>
          <a:p>
            <a:pPr lvl="1">
              <a:lnSpc>
                <a:spcPct val="150000"/>
              </a:lnSpc>
            </a:pPr>
            <a:r>
              <a:rPr lang="en-US" altLang="ar-SA" sz="2800" b="1" dirty="0">
                <a:latin typeface="Times New Roman" panose="02020603050405020304" pitchFamily="18" charset="0"/>
                <a:ea typeface="ＭＳ Ｐゴシック" panose="020B0600070205080204" pitchFamily="34" charset="-128"/>
              </a:rPr>
              <a:t>Product-driven, rather than value-driven.</a:t>
            </a:r>
          </a:p>
          <a:p>
            <a:pPr>
              <a:lnSpc>
                <a:spcPct val="150000"/>
              </a:lnSpc>
            </a:pPr>
            <a:r>
              <a:rPr lang="en-US" altLang="ar-SA" sz="3000" b="1" dirty="0">
                <a:latin typeface="Times New Roman" panose="02020603050405020304" pitchFamily="18" charset="0"/>
              </a:rPr>
              <a:t>Types of costs:</a:t>
            </a:r>
          </a:p>
          <a:p>
            <a:pPr lvl="1">
              <a:lnSpc>
                <a:spcPct val="150000"/>
              </a:lnSpc>
            </a:pPr>
            <a:r>
              <a:rPr lang="en-US" altLang="ar-SA" sz="2600" b="1" dirty="0">
                <a:latin typeface="Times New Roman" panose="02020603050405020304" pitchFamily="18" charset="0"/>
                <a:ea typeface="ＭＳ Ｐゴシック" panose="020B0600070205080204" pitchFamily="34" charset="-128"/>
              </a:rPr>
              <a:t>Fixed costs:</a:t>
            </a:r>
          </a:p>
          <a:p>
            <a:pPr lvl="2">
              <a:lnSpc>
                <a:spcPct val="150000"/>
              </a:lnSpc>
            </a:pPr>
            <a:r>
              <a:rPr lang="en-US" altLang="ar-SA" sz="2400" b="1" dirty="0">
                <a:latin typeface="Times New Roman" panose="02020603050405020304" pitchFamily="18" charset="0"/>
                <a:ea typeface="ＭＳ Ｐゴシック" panose="020B0600070205080204" pitchFamily="34" charset="-128"/>
              </a:rPr>
              <a:t>Do not vary with production or sales level.</a:t>
            </a:r>
          </a:p>
          <a:p>
            <a:pPr lvl="1">
              <a:lnSpc>
                <a:spcPct val="150000"/>
              </a:lnSpc>
            </a:pPr>
            <a:r>
              <a:rPr lang="en-US" altLang="ar-SA" sz="2600" b="1" dirty="0">
                <a:latin typeface="Times New Roman" panose="02020603050405020304" pitchFamily="18" charset="0"/>
                <a:ea typeface="ＭＳ Ｐゴシック" panose="020B0600070205080204" pitchFamily="34" charset="-128"/>
              </a:rPr>
              <a:t>Variable costs:</a:t>
            </a:r>
          </a:p>
          <a:p>
            <a:pPr lvl="2">
              <a:lnSpc>
                <a:spcPct val="150000"/>
              </a:lnSpc>
            </a:pPr>
            <a:r>
              <a:rPr lang="en-US" altLang="ar-SA" sz="2400" b="1" dirty="0">
                <a:latin typeface="Times New Roman" panose="02020603050405020304" pitchFamily="18" charset="0"/>
                <a:ea typeface="ＭＳ Ｐゴシック" panose="020B0600070205080204" pitchFamily="34" charset="-128"/>
              </a:rPr>
              <a:t>Vary directly with the level of production.</a:t>
            </a:r>
          </a:p>
          <a:p>
            <a:pPr>
              <a:lnSpc>
                <a:spcPct val="150000"/>
              </a:lnSpc>
              <a:buFontTx/>
              <a:buNone/>
            </a:pPr>
            <a:endParaRPr lang="en-US" altLang="ar-SA" sz="3200" b="1"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651258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6730" y="1121967"/>
            <a:ext cx="11739622" cy="5570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A74B69C3-A5E6-41CC-9A47-262CFDCEF73A}"/>
              </a:ext>
            </a:extLst>
          </p:cNvPr>
          <p:cNvSpPr txBox="1">
            <a:spLocks noChangeArrowheads="1"/>
          </p:cNvSpPr>
          <p:nvPr/>
        </p:nvSpPr>
        <p:spPr>
          <a:xfrm>
            <a:off x="470337" y="347618"/>
            <a:ext cx="10515601"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Competition-Based Pricing</a:t>
            </a:r>
          </a:p>
        </p:txBody>
      </p:sp>
      <p:sp>
        <p:nvSpPr>
          <p:cNvPr id="9" name="Rectangle 3">
            <a:extLst>
              <a:ext uri="{FF2B5EF4-FFF2-40B4-BE49-F238E27FC236}">
                <a16:creationId xmlns:a16="http://schemas.microsoft.com/office/drawing/2014/main" id="{D774545D-203F-4E90-A293-40B89BD91B7C}"/>
              </a:ext>
            </a:extLst>
          </p:cNvPr>
          <p:cNvSpPr txBox="1">
            <a:spLocks noChangeArrowheads="1"/>
          </p:cNvSpPr>
          <p:nvPr/>
        </p:nvSpPr>
        <p:spPr>
          <a:xfrm>
            <a:off x="561860" y="1281699"/>
            <a:ext cx="10577407" cy="5196219"/>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ar-SA" b="1" u="sng" dirty="0">
                <a:solidFill>
                  <a:srgbClr val="FF0000"/>
                </a:solidFill>
                <a:latin typeface="Times New Roman" panose="02020603050405020304" pitchFamily="18" charset="0"/>
              </a:rPr>
              <a:t>Competition-based pricing:</a:t>
            </a:r>
            <a:endParaRPr lang="en-US" altLang="ar-SA" b="1" dirty="0">
              <a:latin typeface="Times New Roman" panose="02020603050405020304" pitchFamily="18" charset="0"/>
            </a:endParaRPr>
          </a:p>
          <a:p>
            <a:pPr>
              <a:lnSpc>
                <a:spcPct val="150000"/>
              </a:lnSpc>
            </a:pPr>
            <a:r>
              <a:rPr lang="en-US" altLang="ar-SA" b="1" dirty="0">
                <a:latin typeface="Times New Roman" panose="02020603050405020304" pitchFamily="18" charset="0"/>
              </a:rPr>
              <a:t>Assumes consumers base their judgments of a product’s value on the prices charged by competitors for similar products.</a:t>
            </a:r>
          </a:p>
          <a:p>
            <a:pPr>
              <a:lnSpc>
                <a:spcPct val="150000"/>
              </a:lnSpc>
            </a:pPr>
            <a:r>
              <a:rPr lang="en-US" altLang="ar-SA" b="1" dirty="0">
                <a:latin typeface="Times New Roman" panose="02020603050405020304" pitchFamily="18" charset="0"/>
              </a:rPr>
              <a:t>Assessing competitors’ pricing strategies:</a:t>
            </a:r>
          </a:p>
          <a:p>
            <a:pPr lvl="1">
              <a:lnSpc>
                <a:spcPct val="150000"/>
              </a:lnSpc>
            </a:pPr>
            <a:r>
              <a:rPr lang="en-US" altLang="ar-SA" b="1" dirty="0">
                <a:latin typeface="Times New Roman" panose="02020603050405020304" pitchFamily="18" charset="0"/>
                <a:ea typeface="ＭＳ Ｐゴシック" panose="020B0600070205080204" pitchFamily="34" charset="-128"/>
              </a:rPr>
              <a:t>How does the firm’s offering compare in terms of customer value?</a:t>
            </a:r>
          </a:p>
          <a:p>
            <a:pPr lvl="1">
              <a:lnSpc>
                <a:spcPct val="150000"/>
              </a:lnSpc>
            </a:pPr>
            <a:r>
              <a:rPr lang="en-US" altLang="ar-SA" b="1" dirty="0">
                <a:latin typeface="Times New Roman" panose="02020603050405020304" pitchFamily="18" charset="0"/>
                <a:ea typeface="ＭＳ Ｐゴシック" panose="020B0600070205080204" pitchFamily="34" charset="-128"/>
              </a:rPr>
              <a:t>How strong are competitors; what are their pricing strategies?</a:t>
            </a:r>
          </a:p>
          <a:p>
            <a:pPr lvl="1">
              <a:lnSpc>
                <a:spcPct val="150000"/>
              </a:lnSpc>
            </a:pPr>
            <a:r>
              <a:rPr lang="en-US" altLang="ar-SA" b="1" dirty="0">
                <a:latin typeface="Times New Roman" panose="02020603050405020304" pitchFamily="18" charset="0"/>
                <a:ea typeface="ＭＳ Ｐゴシック" panose="020B0600070205080204" pitchFamily="34" charset="-128"/>
              </a:rPr>
              <a:t>What principle should guide pricing decisions relative to those of the competition?</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000889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6729" y="1054552"/>
            <a:ext cx="11833999" cy="5638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EC0C3148-1821-4FA5-925A-80BFD0461FAC}"/>
              </a:ext>
            </a:extLst>
          </p:cNvPr>
          <p:cNvSpPr txBox="1">
            <a:spLocks noChangeArrowheads="1"/>
          </p:cNvSpPr>
          <p:nvPr/>
        </p:nvSpPr>
        <p:spPr>
          <a:xfrm>
            <a:off x="1311083" y="455024"/>
            <a:ext cx="9048706"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Other Factors Affecting Pricing Decisions</a:t>
            </a:r>
          </a:p>
        </p:txBody>
      </p:sp>
      <p:sp>
        <p:nvSpPr>
          <p:cNvPr id="9" name="Rectangle 4">
            <a:extLst>
              <a:ext uri="{FF2B5EF4-FFF2-40B4-BE49-F238E27FC236}">
                <a16:creationId xmlns:a16="http://schemas.microsoft.com/office/drawing/2014/main" id="{315DF42B-1BF4-4507-85A1-4695485B3E40}"/>
              </a:ext>
            </a:extLst>
          </p:cNvPr>
          <p:cNvSpPr txBox="1">
            <a:spLocks noChangeArrowheads="1"/>
          </p:cNvSpPr>
          <p:nvPr/>
        </p:nvSpPr>
        <p:spPr>
          <a:xfrm>
            <a:off x="594911" y="1162911"/>
            <a:ext cx="11285913" cy="538110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b="1" u="sng" dirty="0">
                <a:solidFill>
                  <a:srgbClr val="FF0000"/>
                </a:solidFill>
                <a:latin typeface="Times New Roman" panose="02020603050405020304" pitchFamily="18" charset="0"/>
              </a:rPr>
              <a:t>Internal factors:</a:t>
            </a:r>
          </a:p>
          <a:p>
            <a:pPr lvl="1">
              <a:lnSpc>
                <a:spcPct val="150000"/>
              </a:lnSpc>
            </a:pPr>
            <a:r>
              <a:rPr lang="en-US" altLang="ar-SA" b="1" dirty="0">
                <a:latin typeface="Times New Roman" panose="02020603050405020304" pitchFamily="18" charset="0"/>
                <a:ea typeface="ＭＳ Ｐゴシック" panose="020B0600070205080204" pitchFamily="34" charset="-128"/>
              </a:rPr>
              <a:t>Overall marketing strategy, objectives, and the marketing mix.</a:t>
            </a:r>
          </a:p>
          <a:p>
            <a:pPr lvl="1">
              <a:lnSpc>
                <a:spcPct val="150000"/>
              </a:lnSpc>
            </a:pPr>
            <a:r>
              <a:rPr lang="en-US" altLang="ar-SA" b="1" dirty="0">
                <a:latin typeface="Times New Roman" panose="02020603050405020304" pitchFamily="18" charset="0"/>
                <a:ea typeface="ＭＳ Ｐゴシック" panose="020B0600070205080204" pitchFamily="34" charset="-128"/>
              </a:rPr>
              <a:t>Organizational considerations.</a:t>
            </a:r>
          </a:p>
          <a:p>
            <a:pPr>
              <a:lnSpc>
                <a:spcPct val="150000"/>
              </a:lnSpc>
            </a:pPr>
            <a:r>
              <a:rPr lang="en-US" altLang="ar-SA" b="1" u="sng" dirty="0">
                <a:solidFill>
                  <a:srgbClr val="FF0000"/>
                </a:solidFill>
                <a:latin typeface="Times New Roman" panose="02020603050405020304" pitchFamily="18" charset="0"/>
              </a:rPr>
              <a:t>External factors:</a:t>
            </a:r>
          </a:p>
          <a:p>
            <a:pPr lvl="1">
              <a:lnSpc>
                <a:spcPct val="150000"/>
              </a:lnSpc>
            </a:pPr>
            <a:r>
              <a:rPr lang="en-US" altLang="ar-SA" b="1" dirty="0">
                <a:latin typeface="Times New Roman" panose="02020603050405020304" pitchFamily="18" charset="0"/>
                <a:ea typeface="ＭＳ Ｐゴシック" panose="020B0600070205080204" pitchFamily="34" charset="-128"/>
              </a:rPr>
              <a:t>The market and demand.</a:t>
            </a:r>
          </a:p>
          <a:p>
            <a:pPr lvl="1">
              <a:lnSpc>
                <a:spcPct val="150000"/>
              </a:lnSpc>
            </a:pPr>
            <a:r>
              <a:rPr lang="en-US" altLang="ar-SA" b="1" dirty="0">
                <a:latin typeface="Times New Roman" panose="02020603050405020304" pitchFamily="18" charset="0"/>
                <a:ea typeface="ＭＳ Ｐゴシック" panose="020B0600070205080204" pitchFamily="34" charset="-128"/>
              </a:rPr>
              <a:t>The economy.</a:t>
            </a:r>
          </a:p>
          <a:p>
            <a:pPr lvl="1">
              <a:lnSpc>
                <a:spcPct val="150000"/>
              </a:lnSpc>
            </a:pPr>
            <a:r>
              <a:rPr lang="en-US" altLang="ar-SA" b="1" dirty="0">
                <a:latin typeface="Times New Roman" panose="02020603050405020304" pitchFamily="18" charset="0"/>
                <a:ea typeface="ＭＳ Ｐゴシック" panose="020B0600070205080204" pitchFamily="34" charset="-128"/>
              </a:rPr>
              <a:t>Other external factors.</a:t>
            </a:r>
          </a:p>
          <a:p>
            <a:endParaRPr lang="en-US" altLang="ar-SA" sz="3200" b="1"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855512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6729" y="1053164"/>
            <a:ext cx="11833999" cy="56395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FA71EE6-CD87-40D3-BA54-F43EB5E68969}"/>
              </a:ext>
            </a:extLst>
          </p:cNvPr>
          <p:cNvSpPr txBox="1">
            <a:spLocks noChangeArrowheads="1"/>
          </p:cNvSpPr>
          <p:nvPr/>
        </p:nvSpPr>
        <p:spPr>
          <a:xfrm>
            <a:off x="478302" y="416421"/>
            <a:ext cx="10515600"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New-Product Pricing Strategies</a:t>
            </a:r>
          </a:p>
        </p:txBody>
      </p:sp>
      <p:sp>
        <p:nvSpPr>
          <p:cNvPr id="9" name="Rectangle 20">
            <a:extLst>
              <a:ext uri="{FF2B5EF4-FFF2-40B4-BE49-F238E27FC236}">
                <a16:creationId xmlns:a16="http://schemas.microsoft.com/office/drawing/2014/main" id="{8F9BFC5F-E5BF-458C-9A48-9730E0F6973F}"/>
              </a:ext>
            </a:extLst>
          </p:cNvPr>
          <p:cNvSpPr txBox="1">
            <a:spLocks/>
          </p:cNvSpPr>
          <p:nvPr/>
        </p:nvSpPr>
        <p:spPr>
          <a:xfrm>
            <a:off x="771181" y="1930828"/>
            <a:ext cx="10664327" cy="3692306"/>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b="1" u="sng" dirty="0">
                <a:solidFill>
                  <a:srgbClr val="FF0000"/>
                </a:solidFill>
                <a:latin typeface="Times New Roman" panose="02020603050405020304" pitchFamily="18" charset="0"/>
              </a:rPr>
              <a:t>Two Broad Strategies</a:t>
            </a:r>
          </a:p>
          <a:p>
            <a:pPr>
              <a:lnSpc>
                <a:spcPct val="150000"/>
              </a:lnSpc>
            </a:pPr>
            <a:r>
              <a:rPr lang="en-US" altLang="ar-SA" b="1" dirty="0">
                <a:latin typeface="Times New Roman" panose="02020603050405020304" pitchFamily="18" charset="0"/>
              </a:rPr>
              <a:t>Market skimming pricing – </a:t>
            </a:r>
            <a:r>
              <a:rPr lang="en-US" altLang="ar-SA" sz="2400" b="1" dirty="0">
                <a:latin typeface="Times New Roman" panose="02020603050405020304" pitchFamily="18" charset="0"/>
              </a:rPr>
              <a:t>set a high initial price</a:t>
            </a:r>
          </a:p>
          <a:p>
            <a:pPr>
              <a:lnSpc>
                <a:spcPct val="150000"/>
              </a:lnSpc>
            </a:pPr>
            <a:r>
              <a:rPr lang="en-US" altLang="ar-SA" b="1" dirty="0">
                <a:latin typeface="Times New Roman" panose="02020603050405020304" pitchFamily="18" charset="0"/>
              </a:rPr>
              <a:t>Market penetration pricing – </a:t>
            </a:r>
            <a:r>
              <a:rPr lang="en-US" altLang="ar-SA" sz="2400" b="1" dirty="0">
                <a:latin typeface="Times New Roman" panose="02020603050405020304" pitchFamily="18" charset="0"/>
              </a:rPr>
              <a:t>set a low initial price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05146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6731" y="1142328"/>
            <a:ext cx="11750638" cy="5479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5">
            <a:extLst>
              <a:ext uri="{FF2B5EF4-FFF2-40B4-BE49-F238E27FC236}">
                <a16:creationId xmlns:a16="http://schemas.microsoft.com/office/drawing/2014/main" id="{B2B4B282-054D-4899-A0F2-A96519F421DD}"/>
              </a:ext>
            </a:extLst>
          </p:cNvPr>
          <p:cNvSpPr txBox="1">
            <a:spLocks/>
          </p:cNvSpPr>
          <p:nvPr/>
        </p:nvSpPr>
        <p:spPr>
          <a:xfrm>
            <a:off x="1576596" y="379721"/>
            <a:ext cx="844243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New-Product Pricing Strategies</a:t>
            </a:r>
          </a:p>
        </p:txBody>
      </p:sp>
      <p:sp>
        <p:nvSpPr>
          <p:cNvPr id="9" name="Rectangle 16">
            <a:extLst>
              <a:ext uri="{FF2B5EF4-FFF2-40B4-BE49-F238E27FC236}">
                <a16:creationId xmlns:a16="http://schemas.microsoft.com/office/drawing/2014/main" id="{178E6C21-83F0-4A39-A080-306662E05F57}"/>
              </a:ext>
            </a:extLst>
          </p:cNvPr>
          <p:cNvSpPr txBox="1">
            <a:spLocks/>
          </p:cNvSpPr>
          <p:nvPr/>
        </p:nvSpPr>
        <p:spPr>
          <a:xfrm>
            <a:off x="344855" y="1384045"/>
            <a:ext cx="11535969" cy="490858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b="1" dirty="0">
                <a:solidFill>
                  <a:srgbClr val="FF0000"/>
                </a:solidFill>
                <a:latin typeface="Times New Roman" panose="02020603050405020304" pitchFamily="18" charset="0"/>
              </a:rPr>
              <a:t>Market skimming pricing</a:t>
            </a:r>
            <a:r>
              <a:rPr lang="en-US" altLang="ar-SA" dirty="0">
                <a:solidFill>
                  <a:srgbClr val="FF0000"/>
                </a:solidFill>
                <a:latin typeface="Times New Roman" panose="02020603050405020304" pitchFamily="18" charset="0"/>
              </a:rPr>
              <a:t> </a:t>
            </a:r>
            <a:r>
              <a:rPr lang="en-US" altLang="ar-SA" b="1" dirty="0">
                <a:latin typeface="Times New Roman" panose="02020603050405020304" pitchFamily="18" charset="0"/>
              </a:rPr>
              <a:t>is a strategy with high initial prices to “skim” revenues layer-by-layer from the market.</a:t>
            </a:r>
          </a:p>
          <a:p>
            <a:pPr lvl="1">
              <a:lnSpc>
                <a:spcPct val="150000"/>
              </a:lnSpc>
            </a:pPr>
            <a:r>
              <a:rPr lang="en-US" altLang="ar-SA" dirty="0">
                <a:latin typeface="Times New Roman" panose="02020603050405020304" pitchFamily="18" charset="0"/>
              </a:rPr>
              <a:t>Product quality and image must support the price.</a:t>
            </a:r>
          </a:p>
          <a:p>
            <a:pPr lvl="1">
              <a:lnSpc>
                <a:spcPct val="150000"/>
              </a:lnSpc>
            </a:pPr>
            <a:r>
              <a:rPr lang="en-US" altLang="ar-SA" dirty="0">
                <a:latin typeface="Times New Roman" panose="02020603050405020304" pitchFamily="18" charset="0"/>
              </a:rPr>
              <a:t>Buyers must want the product at the price.</a:t>
            </a:r>
          </a:p>
          <a:p>
            <a:pPr lvl="1">
              <a:lnSpc>
                <a:spcPct val="150000"/>
              </a:lnSpc>
            </a:pPr>
            <a:r>
              <a:rPr lang="en-US" altLang="ar-SA" dirty="0">
                <a:latin typeface="Times New Roman" panose="02020603050405020304" pitchFamily="18" charset="0"/>
              </a:rPr>
              <a:t>The costs of producing a smaller volume cannot be so high that they cancel the advantage of higher prices.</a:t>
            </a:r>
          </a:p>
          <a:p>
            <a:pPr lvl="1">
              <a:lnSpc>
                <a:spcPct val="150000"/>
              </a:lnSpc>
            </a:pPr>
            <a:r>
              <a:rPr lang="en-US" altLang="ar-SA" dirty="0">
                <a:latin typeface="Times New Roman" panose="02020603050405020304" pitchFamily="18" charset="0"/>
              </a:rPr>
              <a:t>Competitors should not be able to enter the market easily and undercut the high price.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714346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AF45A194-4478-478D-BEFF-46D2DACAD86B}"/>
              </a:ext>
            </a:extLst>
          </p:cNvPr>
          <p:cNvSpPr>
            <a:spLocks noChangeArrowheads="1"/>
          </p:cNvSpPr>
          <p:nvPr/>
        </p:nvSpPr>
        <p:spPr bwMode="auto">
          <a:xfrm>
            <a:off x="2522862" y="295303"/>
            <a:ext cx="7181306"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New-Product Pricing Strategies</a:t>
            </a:r>
          </a:p>
        </p:txBody>
      </p:sp>
      <p:sp>
        <p:nvSpPr>
          <p:cNvPr id="9" name="Rectangle 35">
            <a:extLst>
              <a:ext uri="{FF2B5EF4-FFF2-40B4-BE49-F238E27FC236}">
                <a16:creationId xmlns:a16="http://schemas.microsoft.com/office/drawing/2014/main" id="{0758469F-A1EA-4E02-8E12-EBE60E73A5BC}"/>
              </a:ext>
            </a:extLst>
          </p:cNvPr>
          <p:cNvSpPr txBox="1">
            <a:spLocks/>
          </p:cNvSpPr>
          <p:nvPr/>
        </p:nvSpPr>
        <p:spPr>
          <a:xfrm>
            <a:off x="407625" y="1285088"/>
            <a:ext cx="11391440" cy="50075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b="1" dirty="0">
                <a:solidFill>
                  <a:srgbClr val="FF0000"/>
                </a:solidFill>
                <a:latin typeface="Times New Roman" panose="02020603050405020304" pitchFamily="18" charset="0"/>
              </a:rPr>
              <a:t>Market penetration pricing </a:t>
            </a:r>
            <a:endParaRPr lang="en-US" altLang="ar-SA" b="1" dirty="0" smtClean="0">
              <a:solidFill>
                <a:srgbClr val="FF0000"/>
              </a:solidFill>
              <a:latin typeface="Times New Roman" panose="02020603050405020304" pitchFamily="18" charset="0"/>
            </a:endParaRPr>
          </a:p>
          <a:p>
            <a:pPr>
              <a:lnSpc>
                <a:spcPct val="150000"/>
              </a:lnSpc>
              <a:buFont typeface="Wingdings" panose="05000000000000000000" pitchFamily="2" charset="2"/>
              <a:buChar char="§"/>
            </a:pPr>
            <a:r>
              <a:rPr lang="en-US" altLang="ar-SA" b="1" dirty="0" smtClean="0">
                <a:latin typeface="Times New Roman" panose="02020603050405020304" pitchFamily="18" charset="0"/>
              </a:rPr>
              <a:t>sets </a:t>
            </a:r>
            <a:r>
              <a:rPr lang="en-US" altLang="ar-SA" b="1" dirty="0">
                <a:latin typeface="Times New Roman" panose="02020603050405020304" pitchFamily="18" charset="0"/>
              </a:rPr>
              <a:t>a low initial price in order to penetrate the market quickly </a:t>
            </a:r>
            <a:r>
              <a:rPr lang="en-US" altLang="ar-SA" b="1" dirty="0" smtClean="0">
                <a:latin typeface="Times New Roman" panose="02020603050405020304" pitchFamily="18" charset="0"/>
              </a:rPr>
              <a:t>and deeply </a:t>
            </a:r>
            <a:r>
              <a:rPr lang="en-US" altLang="ar-SA" b="1" dirty="0">
                <a:latin typeface="Times New Roman" panose="02020603050405020304" pitchFamily="18" charset="0"/>
              </a:rPr>
              <a:t>to attract a large number of buyers quickly to gain market share.</a:t>
            </a:r>
          </a:p>
          <a:p>
            <a:pPr lvl="1">
              <a:lnSpc>
                <a:spcPct val="150000"/>
              </a:lnSpc>
            </a:pPr>
            <a:r>
              <a:rPr lang="en-US" altLang="ar-SA" dirty="0">
                <a:latin typeface="Times New Roman" panose="02020603050405020304" pitchFamily="18" charset="0"/>
              </a:rPr>
              <a:t>Price sensitive market</a:t>
            </a:r>
          </a:p>
          <a:p>
            <a:pPr lvl="1">
              <a:lnSpc>
                <a:spcPct val="150000"/>
              </a:lnSpc>
            </a:pPr>
            <a:r>
              <a:rPr lang="en-US" altLang="ar-SA" dirty="0">
                <a:latin typeface="Times New Roman" panose="02020603050405020304" pitchFamily="18" charset="0"/>
              </a:rPr>
              <a:t>Production and distribution costs must fall as sales volume increases</a:t>
            </a:r>
          </a:p>
          <a:p>
            <a:pPr lvl="1">
              <a:lnSpc>
                <a:spcPct val="150000"/>
              </a:lnSpc>
            </a:pPr>
            <a:r>
              <a:rPr lang="en-US" altLang="ar-SA" dirty="0">
                <a:latin typeface="Times New Roman" panose="02020603050405020304" pitchFamily="18" charset="0"/>
              </a:rPr>
              <a:t>Low prices must keep competition out of the market.</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28799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12E686D8-A12E-4E24-912C-4149C6E8042D}"/>
              </a:ext>
            </a:extLst>
          </p:cNvPr>
          <p:cNvSpPr txBox="1">
            <a:spLocks noChangeArrowheads="1"/>
          </p:cNvSpPr>
          <p:nvPr/>
        </p:nvSpPr>
        <p:spPr>
          <a:xfrm>
            <a:off x="2087127" y="336004"/>
            <a:ext cx="7407026"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New Product Pricing Strategies</a:t>
            </a:r>
          </a:p>
        </p:txBody>
      </p:sp>
      <p:sp>
        <p:nvSpPr>
          <p:cNvPr id="9" name="Rectangle 6">
            <a:extLst>
              <a:ext uri="{FF2B5EF4-FFF2-40B4-BE49-F238E27FC236}">
                <a16:creationId xmlns:a16="http://schemas.microsoft.com/office/drawing/2014/main" id="{DD1E4A60-3B00-4DCE-A0D1-FF8C1FEE8317}"/>
              </a:ext>
            </a:extLst>
          </p:cNvPr>
          <p:cNvSpPr>
            <a:spLocks noChangeArrowheads="1"/>
          </p:cNvSpPr>
          <p:nvPr/>
        </p:nvSpPr>
        <p:spPr bwMode="auto">
          <a:xfrm>
            <a:off x="2347633" y="1479177"/>
            <a:ext cx="3443007" cy="847445"/>
          </a:xfrm>
          <a:prstGeom prst="rect">
            <a:avLst/>
          </a:prstGeom>
          <a:gradFill rotWithShape="0">
            <a:gsLst>
              <a:gs pos="0">
                <a:srgbClr val="00B7A5">
                  <a:gamma/>
                  <a:tint val="70196"/>
                  <a:invGamma/>
                </a:srgbClr>
              </a:gs>
              <a:gs pos="100000">
                <a:srgbClr val="00B7A5"/>
              </a:gs>
            </a:gsLst>
            <a:path path="shape">
              <a:fillToRect l="50000" t="50000" r="50000" b="50000"/>
            </a:path>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a:latin typeface="Arial" charset="0"/>
              </a:rPr>
              <a:t>Market Skimming</a:t>
            </a:r>
          </a:p>
        </p:txBody>
      </p:sp>
      <p:sp>
        <p:nvSpPr>
          <p:cNvPr id="11" name="Rectangle 7">
            <a:extLst>
              <a:ext uri="{FF2B5EF4-FFF2-40B4-BE49-F238E27FC236}">
                <a16:creationId xmlns:a16="http://schemas.microsoft.com/office/drawing/2014/main" id="{EA42A949-170B-4625-B7BD-263620683E48}"/>
              </a:ext>
            </a:extLst>
          </p:cNvPr>
          <p:cNvSpPr>
            <a:spLocks noChangeArrowheads="1"/>
          </p:cNvSpPr>
          <p:nvPr/>
        </p:nvSpPr>
        <p:spPr bwMode="auto">
          <a:xfrm>
            <a:off x="6148553" y="2395710"/>
            <a:ext cx="3662198" cy="3626717"/>
          </a:xfrm>
          <a:prstGeom prst="rect">
            <a:avLst/>
          </a:prstGeom>
          <a:gradFill rotWithShape="0">
            <a:gsLst>
              <a:gs pos="0">
                <a:srgbClr val="FCFEB9"/>
              </a:gs>
              <a:gs pos="50000">
                <a:srgbClr val="FCFEB9">
                  <a:gamma/>
                  <a:tint val="0"/>
                  <a:invGamma/>
                </a:srgbClr>
              </a:gs>
              <a:gs pos="100000">
                <a:srgbClr val="FCFEB9"/>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2" name="Rectangle 8">
            <a:extLst>
              <a:ext uri="{FF2B5EF4-FFF2-40B4-BE49-F238E27FC236}">
                <a16:creationId xmlns:a16="http://schemas.microsoft.com/office/drawing/2014/main" id="{21428F74-5233-49DC-ADA0-E3DA1B1032A3}"/>
              </a:ext>
            </a:extLst>
          </p:cNvPr>
          <p:cNvSpPr>
            <a:spLocks noChangeArrowheads="1"/>
          </p:cNvSpPr>
          <p:nvPr/>
        </p:nvSpPr>
        <p:spPr bwMode="auto">
          <a:xfrm>
            <a:off x="6115061" y="1539290"/>
            <a:ext cx="3695689" cy="813828"/>
          </a:xfrm>
          <a:prstGeom prst="rect">
            <a:avLst/>
          </a:prstGeom>
          <a:gradFill rotWithShape="0">
            <a:gsLst>
              <a:gs pos="0">
                <a:srgbClr val="EAEC5E"/>
              </a:gs>
              <a:gs pos="100000">
                <a:srgbClr val="EAEC5E">
                  <a:gamma/>
                  <a:tint val="20000"/>
                  <a:invGamma/>
                </a:srgbClr>
              </a:gs>
            </a:gsLst>
            <a:lin ang="5400000" scaled="1"/>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dirty="0">
                <a:latin typeface="Arial" charset="0"/>
              </a:rPr>
              <a:t>Market Penetration</a:t>
            </a:r>
          </a:p>
        </p:txBody>
      </p:sp>
      <p:sp>
        <p:nvSpPr>
          <p:cNvPr id="13" name="Rectangle 5">
            <a:extLst>
              <a:ext uri="{FF2B5EF4-FFF2-40B4-BE49-F238E27FC236}">
                <a16:creationId xmlns:a16="http://schemas.microsoft.com/office/drawing/2014/main" id="{DAE4573B-5543-427E-A8FC-C6F70B239964}"/>
              </a:ext>
            </a:extLst>
          </p:cNvPr>
          <p:cNvSpPr>
            <a:spLocks noChangeArrowheads="1"/>
          </p:cNvSpPr>
          <p:nvPr/>
        </p:nvSpPr>
        <p:spPr bwMode="auto">
          <a:xfrm>
            <a:off x="2361688" y="2395711"/>
            <a:ext cx="3436003" cy="3626717"/>
          </a:xfrm>
          <a:prstGeom prst="rect">
            <a:avLst/>
          </a:prstGeom>
          <a:gradFill rotWithShape="0">
            <a:gsLst>
              <a:gs pos="0">
                <a:srgbClr val="00B7A5"/>
              </a:gs>
              <a:gs pos="50000">
                <a:srgbClr val="00B7A5">
                  <a:gamma/>
                  <a:tint val="0"/>
                  <a:invGamma/>
                </a:srgbClr>
              </a:gs>
              <a:gs pos="100000">
                <a:srgbClr val="00B7A5"/>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4" name="Rectangle 10">
            <a:extLst>
              <a:ext uri="{FF2B5EF4-FFF2-40B4-BE49-F238E27FC236}">
                <a16:creationId xmlns:a16="http://schemas.microsoft.com/office/drawing/2014/main" id="{691B43E4-D5B0-46A4-9EEE-55E2AC73EF95}"/>
              </a:ext>
            </a:extLst>
          </p:cNvPr>
          <p:cNvSpPr>
            <a:spLocks noChangeArrowheads="1"/>
          </p:cNvSpPr>
          <p:nvPr/>
        </p:nvSpPr>
        <p:spPr bwMode="auto">
          <a:xfrm>
            <a:off x="6241364" y="2722561"/>
            <a:ext cx="3443081" cy="26647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118" b="1" dirty="0">
                <a:solidFill>
                  <a:srgbClr val="000000"/>
                </a:solidFill>
                <a:latin typeface="Arial" panose="020B0604020202020204" pitchFamily="34" charset="0"/>
              </a:rPr>
              <a:t> </a:t>
            </a:r>
            <a:r>
              <a:rPr lang="en-US" altLang="ar-SA" sz="2471" b="1" dirty="0">
                <a:solidFill>
                  <a:srgbClr val="000000"/>
                </a:solidFill>
                <a:latin typeface="Arial" panose="020B0604020202020204" pitchFamily="34" charset="0"/>
              </a:rPr>
              <a:t>Setting a Low Price  for a New Product in  Order to Attract a  Large Number of Buyers.</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a Larger Market Share.</a:t>
            </a:r>
          </a:p>
        </p:txBody>
      </p:sp>
      <p:sp>
        <p:nvSpPr>
          <p:cNvPr id="15" name="Rectangle 9">
            <a:extLst>
              <a:ext uri="{FF2B5EF4-FFF2-40B4-BE49-F238E27FC236}">
                <a16:creationId xmlns:a16="http://schemas.microsoft.com/office/drawing/2014/main" id="{D7CBF771-4C24-48E5-8A31-3DFA0F7D8C6C}"/>
              </a:ext>
            </a:extLst>
          </p:cNvPr>
          <p:cNvSpPr>
            <a:spLocks noChangeArrowheads="1"/>
          </p:cNvSpPr>
          <p:nvPr/>
        </p:nvSpPr>
        <p:spPr bwMode="auto">
          <a:xfrm>
            <a:off x="2347633" y="2500264"/>
            <a:ext cx="3133445" cy="334920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471" b="1" dirty="0">
                <a:solidFill>
                  <a:srgbClr val="000000"/>
                </a:solidFill>
                <a:latin typeface="Arial" panose="020B0604020202020204" pitchFamily="34" charset="0"/>
              </a:rPr>
              <a:t>Setting a High Price for a New Product to Maximize Revenues from the Target Market.</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Fewer, More Profitable Sales.</a:t>
            </a:r>
          </a:p>
        </p:txBody>
      </p:sp>
      <p:pic>
        <p:nvPicPr>
          <p:cNvPr id="1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7" name="Rectangle 16">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4027385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1">
            <a:extLst>
              <a:ext uri="{FF2B5EF4-FFF2-40B4-BE49-F238E27FC236}">
                <a16:creationId xmlns:a16="http://schemas.microsoft.com/office/drawing/2014/main" id="{E65C8C1F-0623-4435-B159-3AEF006BAFDB}"/>
              </a:ext>
            </a:extLst>
          </p:cNvPr>
          <p:cNvSpPr txBox="1">
            <a:spLocks/>
          </p:cNvSpPr>
          <p:nvPr/>
        </p:nvSpPr>
        <p:spPr>
          <a:xfrm>
            <a:off x="495759" y="1233725"/>
            <a:ext cx="11385066" cy="505890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2400" b="1" dirty="0">
                <a:solidFill>
                  <a:srgbClr val="000099"/>
                </a:solidFill>
                <a:latin typeface="Times New Roman" panose="02020603050405020304" pitchFamily="18" charset="0"/>
              </a:rPr>
              <a:t>The firm looks for a set of prices that maximizes the profits on the total product mix.</a:t>
            </a:r>
          </a:p>
          <a:p>
            <a:pPr>
              <a:lnSpc>
                <a:spcPct val="150000"/>
              </a:lnSpc>
              <a:buFontTx/>
              <a:buNone/>
            </a:pPr>
            <a:r>
              <a:rPr lang="en-US" altLang="ar-SA" sz="2400" b="1" u="sng" dirty="0">
                <a:solidFill>
                  <a:srgbClr val="000099"/>
                </a:solidFill>
                <a:latin typeface="Times New Roman" panose="02020603050405020304" pitchFamily="18" charset="0"/>
              </a:rPr>
              <a:t>Five product mix pricing situations</a:t>
            </a:r>
          </a:p>
          <a:p>
            <a:pPr>
              <a:lnSpc>
                <a:spcPct val="150000"/>
              </a:lnSpc>
            </a:pPr>
            <a:r>
              <a:rPr lang="en-US" altLang="ar-SA" sz="2400" b="1" dirty="0">
                <a:latin typeface="Times New Roman" panose="02020603050405020304" pitchFamily="18" charset="0"/>
              </a:rPr>
              <a:t>Product line pricing – the products in the product line</a:t>
            </a:r>
          </a:p>
          <a:p>
            <a:pPr>
              <a:lnSpc>
                <a:spcPct val="150000"/>
              </a:lnSpc>
            </a:pPr>
            <a:r>
              <a:rPr lang="en-US" altLang="ar-SA" sz="2400" b="1" dirty="0">
                <a:latin typeface="Times New Roman" panose="02020603050405020304" pitchFamily="18" charset="0"/>
              </a:rPr>
              <a:t>Optional product pricing – optional or accessory products</a:t>
            </a:r>
          </a:p>
          <a:p>
            <a:pPr>
              <a:lnSpc>
                <a:spcPct val="150000"/>
              </a:lnSpc>
            </a:pPr>
            <a:r>
              <a:rPr lang="en-US" altLang="ar-SA" sz="2400" b="1" dirty="0">
                <a:latin typeface="Times New Roman" panose="02020603050405020304" pitchFamily="18" charset="0"/>
              </a:rPr>
              <a:t>Captive product pricing - complementary products</a:t>
            </a:r>
          </a:p>
          <a:p>
            <a:pPr>
              <a:lnSpc>
                <a:spcPct val="150000"/>
              </a:lnSpc>
            </a:pPr>
            <a:r>
              <a:rPr lang="en-US" altLang="ar-SA" sz="2400" b="1" dirty="0">
                <a:latin typeface="Times New Roman" panose="02020603050405020304" pitchFamily="18" charset="0"/>
              </a:rPr>
              <a:t>By-product pricing – by-products</a:t>
            </a:r>
          </a:p>
          <a:p>
            <a:pPr>
              <a:lnSpc>
                <a:spcPct val="150000"/>
              </a:lnSpc>
            </a:pPr>
            <a:r>
              <a:rPr lang="en-US" altLang="ar-SA" sz="2400" b="1" dirty="0">
                <a:latin typeface="Times New Roman" panose="02020603050405020304" pitchFamily="18" charset="0"/>
              </a:rPr>
              <a:t>Product bundle pricing – several products</a:t>
            </a:r>
          </a:p>
        </p:txBody>
      </p:sp>
      <p:sp>
        <p:nvSpPr>
          <p:cNvPr id="9" name="Rectangle 24">
            <a:extLst>
              <a:ext uri="{FF2B5EF4-FFF2-40B4-BE49-F238E27FC236}">
                <a16:creationId xmlns:a16="http://schemas.microsoft.com/office/drawing/2014/main" id="{4B0C05E6-4894-4B18-9D37-9117D11C4124}"/>
              </a:ext>
            </a:extLst>
          </p:cNvPr>
          <p:cNvSpPr txBox="1">
            <a:spLocks/>
          </p:cNvSpPr>
          <p:nvPr/>
        </p:nvSpPr>
        <p:spPr>
          <a:xfrm>
            <a:off x="2121927" y="230971"/>
            <a:ext cx="692292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Product-Mix Pricing Strategies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316562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wipe(left)">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left)">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3">
            <a:extLst>
              <a:ext uri="{FF2B5EF4-FFF2-40B4-BE49-F238E27FC236}">
                <a16:creationId xmlns:a16="http://schemas.microsoft.com/office/drawing/2014/main" id="{3CEF6AB3-97E3-49E1-976E-091BDC2317CD}"/>
              </a:ext>
            </a:extLst>
          </p:cNvPr>
          <p:cNvSpPr txBox="1">
            <a:spLocks/>
          </p:cNvSpPr>
          <p:nvPr/>
        </p:nvSpPr>
        <p:spPr>
          <a:xfrm>
            <a:off x="1597572" y="472966"/>
            <a:ext cx="852389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Product-Mix Pricing Strategies</a:t>
            </a:r>
          </a:p>
        </p:txBody>
      </p:sp>
      <p:sp>
        <p:nvSpPr>
          <p:cNvPr id="9" name="Rectangle 24">
            <a:extLst>
              <a:ext uri="{FF2B5EF4-FFF2-40B4-BE49-F238E27FC236}">
                <a16:creationId xmlns:a16="http://schemas.microsoft.com/office/drawing/2014/main" id="{07F434A8-73B9-4800-B1E7-24FEDB1E25F6}"/>
              </a:ext>
            </a:extLst>
          </p:cNvPr>
          <p:cNvSpPr txBox="1">
            <a:spLocks/>
          </p:cNvSpPr>
          <p:nvPr/>
        </p:nvSpPr>
        <p:spPr>
          <a:xfrm>
            <a:off x="462708" y="1227575"/>
            <a:ext cx="11418117" cy="487097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dirty="0">
                <a:solidFill>
                  <a:srgbClr val="FF0000"/>
                </a:solidFill>
                <a:latin typeface="Times New Roman" panose="02020603050405020304" pitchFamily="18" charset="0"/>
              </a:rPr>
              <a:t>Product line pricing </a:t>
            </a:r>
            <a:endParaRPr lang="en-US" altLang="ar-SA" sz="2400" b="1" dirty="0" smtClean="0">
              <a:solidFill>
                <a:srgbClr val="FF0000"/>
              </a:solidFill>
              <a:latin typeface="Times New Roman" panose="02020603050405020304" pitchFamily="18" charset="0"/>
            </a:endParaRPr>
          </a:p>
          <a:p>
            <a:pPr>
              <a:lnSpc>
                <a:spcPct val="150000"/>
              </a:lnSpc>
              <a:buFont typeface="Courier New" panose="02070309020205020404" pitchFamily="49" charset="0"/>
              <a:buChar char="o"/>
            </a:pPr>
            <a:r>
              <a:rPr lang="en-US" altLang="ar-SA" sz="2400" dirty="0" smtClean="0">
                <a:latin typeface="Times New Roman" panose="02020603050405020304" pitchFamily="18" charset="0"/>
              </a:rPr>
              <a:t>takes </a:t>
            </a:r>
            <a:r>
              <a:rPr lang="en-US" altLang="ar-SA" sz="2400" dirty="0">
                <a:latin typeface="Times New Roman" panose="02020603050405020304" pitchFamily="18" charset="0"/>
              </a:rPr>
              <a:t>into account the cost difference between products in the line, customer evaluation of their features, and competitors’ prices. – the price differences represent the perceived quality differences</a:t>
            </a:r>
          </a:p>
        </p:txBody>
      </p:sp>
      <p:grpSp>
        <p:nvGrpSpPr>
          <p:cNvPr id="11" name="Group 19">
            <a:extLst>
              <a:ext uri="{FF2B5EF4-FFF2-40B4-BE49-F238E27FC236}">
                <a16:creationId xmlns:a16="http://schemas.microsoft.com/office/drawing/2014/main" id="{4CF19678-2F84-48E9-92CE-1A6B1669DDC6}"/>
              </a:ext>
            </a:extLst>
          </p:cNvPr>
          <p:cNvGrpSpPr>
            <a:grpSpLocks/>
          </p:cNvGrpSpPr>
          <p:nvPr/>
        </p:nvGrpSpPr>
        <p:grpSpPr bwMode="auto">
          <a:xfrm>
            <a:off x="2442531" y="3850025"/>
            <a:ext cx="7086600" cy="2114764"/>
            <a:chOff x="528" y="2640"/>
            <a:chExt cx="4320" cy="1275"/>
          </a:xfrm>
        </p:grpSpPr>
        <p:pic>
          <p:nvPicPr>
            <p:cNvPr id="12" name="Picture 6" descr="Active care">
              <a:extLst>
                <a:ext uri="{FF2B5EF4-FFF2-40B4-BE49-F238E27FC236}">
                  <a16:creationId xmlns:a16="http://schemas.microsoft.com/office/drawing/2014/main" id="{EC487B66-D23D-4256-A221-5B26ECA188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 y="2640"/>
              <a:ext cx="960" cy="9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TextBox 8">
              <a:extLst>
                <a:ext uri="{FF2B5EF4-FFF2-40B4-BE49-F238E27FC236}">
                  <a16:creationId xmlns:a16="http://schemas.microsoft.com/office/drawing/2014/main" id="{1FAB8DF1-8803-468B-85E3-40AD43AF1EA3}"/>
                </a:ext>
              </a:extLst>
            </p:cNvPr>
            <p:cNvSpPr txBox="1">
              <a:spLocks noChangeArrowheads="1"/>
            </p:cNvSpPr>
            <p:nvPr/>
          </p:nvSpPr>
          <p:spPr bwMode="auto">
            <a:xfrm>
              <a:off x="683" y="3600"/>
              <a:ext cx="690"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Normal Hair</a:t>
              </a:r>
            </a:p>
            <a:p>
              <a:pPr algn="ctr" eaLnBrk="1" hangingPunct="1"/>
              <a:r>
                <a:rPr lang="en-US" altLang="ar-SA" sz="1400"/>
                <a:t>$3.90</a:t>
              </a:r>
              <a:endParaRPr lang="en-SG" altLang="ar-SA" sz="1400"/>
            </a:p>
          </p:txBody>
        </p:sp>
        <p:pic>
          <p:nvPicPr>
            <p:cNvPr id="14" name="Picture 8" descr="Extra strength">
              <a:extLst>
                <a:ext uri="{FF2B5EF4-FFF2-40B4-BE49-F238E27FC236}">
                  <a16:creationId xmlns:a16="http://schemas.microsoft.com/office/drawing/2014/main" id="{097CCA16-EAB4-423F-83EC-70D81514C7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0" y="2688"/>
              <a:ext cx="912" cy="9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TextBox 9">
              <a:extLst>
                <a:ext uri="{FF2B5EF4-FFF2-40B4-BE49-F238E27FC236}">
                  <a16:creationId xmlns:a16="http://schemas.microsoft.com/office/drawing/2014/main" id="{042B6931-3474-4EF5-9D9F-F409DD47A8D3}"/>
                </a:ext>
              </a:extLst>
            </p:cNvPr>
            <p:cNvSpPr txBox="1">
              <a:spLocks noChangeArrowheads="1"/>
            </p:cNvSpPr>
            <p:nvPr/>
          </p:nvSpPr>
          <p:spPr bwMode="auto">
            <a:xfrm>
              <a:off x="1788" y="3600"/>
              <a:ext cx="749"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Anti-dandruff</a:t>
              </a:r>
            </a:p>
            <a:p>
              <a:pPr algn="ctr" eaLnBrk="1" hangingPunct="1"/>
              <a:r>
                <a:rPr lang="en-US" altLang="ar-SA" sz="1400"/>
                <a:t>$4.90</a:t>
              </a:r>
              <a:endParaRPr lang="en-SG" altLang="ar-SA" sz="1400"/>
            </a:p>
          </p:txBody>
        </p:sp>
        <p:pic>
          <p:nvPicPr>
            <p:cNvPr id="16" name="Picture 10" descr="Hair fall defense">
              <a:extLst>
                <a:ext uri="{FF2B5EF4-FFF2-40B4-BE49-F238E27FC236}">
                  <a16:creationId xmlns:a16="http://schemas.microsoft.com/office/drawing/2014/main" id="{9BD68EAE-3345-4A37-BE9A-49F3C1F27F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4" y="2640"/>
              <a:ext cx="960" cy="9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 name="TextBox 10">
              <a:extLst>
                <a:ext uri="{FF2B5EF4-FFF2-40B4-BE49-F238E27FC236}">
                  <a16:creationId xmlns:a16="http://schemas.microsoft.com/office/drawing/2014/main" id="{B6080BC1-608D-4746-B211-E5FFA4BC3249}"/>
                </a:ext>
              </a:extLst>
            </p:cNvPr>
            <p:cNvSpPr txBox="1">
              <a:spLocks noChangeArrowheads="1"/>
            </p:cNvSpPr>
            <p:nvPr/>
          </p:nvSpPr>
          <p:spPr bwMode="auto">
            <a:xfrm>
              <a:off x="2895" y="3600"/>
              <a:ext cx="929"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Hair Fall Defense</a:t>
              </a:r>
            </a:p>
            <a:p>
              <a:pPr algn="ctr" eaLnBrk="1" hangingPunct="1"/>
              <a:r>
                <a:rPr lang="en-US" altLang="ar-SA" sz="1400"/>
                <a:t>$4.90</a:t>
              </a:r>
              <a:endParaRPr lang="en-SG" altLang="ar-SA" sz="1400"/>
            </a:p>
          </p:txBody>
        </p:sp>
        <p:pic>
          <p:nvPicPr>
            <p:cNvPr id="18" name="Picture 12" descr="Ice cool">
              <a:extLst>
                <a:ext uri="{FF2B5EF4-FFF2-40B4-BE49-F238E27FC236}">
                  <a16:creationId xmlns:a16="http://schemas.microsoft.com/office/drawing/2014/main" id="{3E8D4CDE-980F-41DB-B3B4-397744B2DC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6" y="2688"/>
              <a:ext cx="912" cy="9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9" name="TextBox 11">
              <a:extLst>
                <a:ext uri="{FF2B5EF4-FFF2-40B4-BE49-F238E27FC236}">
                  <a16:creationId xmlns:a16="http://schemas.microsoft.com/office/drawing/2014/main" id="{87D6F4CE-8DF1-45C2-8620-00CAF99B4FA6}"/>
                </a:ext>
              </a:extLst>
            </p:cNvPr>
            <p:cNvSpPr txBox="1">
              <a:spLocks noChangeArrowheads="1"/>
            </p:cNvSpPr>
            <p:nvPr/>
          </p:nvSpPr>
          <p:spPr bwMode="auto">
            <a:xfrm>
              <a:off x="4088" y="3600"/>
              <a:ext cx="526" cy="31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Oily Hair</a:t>
              </a:r>
            </a:p>
            <a:p>
              <a:pPr algn="ctr" eaLnBrk="1" hangingPunct="1"/>
              <a:r>
                <a:rPr lang="en-US" altLang="ar-SA" sz="1400"/>
                <a:t>$3.90</a:t>
              </a:r>
              <a:endParaRPr lang="en-SG" altLang="ar-SA" sz="1400"/>
            </a:p>
          </p:txBody>
        </p:sp>
      </p:grpSp>
      <p:pic>
        <p:nvPicPr>
          <p:cNvPr id="2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21" name="Rectangle 20">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537588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pSp>
        <p:nvGrpSpPr>
          <p:cNvPr id="8" name="Group 16">
            <a:extLst>
              <a:ext uri="{FF2B5EF4-FFF2-40B4-BE49-F238E27FC236}">
                <a16:creationId xmlns:a16="http://schemas.microsoft.com/office/drawing/2014/main" id="{D3023536-659B-4A68-8F5A-78A697DBC47E}"/>
              </a:ext>
            </a:extLst>
          </p:cNvPr>
          <p:cNvGrpSpPr>
            <a:grpSpLocks/>
          </p:cNvGrpSpPr>
          <p:nvPr/>
        </p:nvGrpSpPr>
        <p:grpSpPr bwMode="auto">
          <a:xfrm>
            <a:off x="2133601" y="3276601"/>
            <a:ext cx="3971925" cy="2778125"/>
            <a:chOff x="240" y="2256"/>
            <a:chExt cx="2502" cy="1750"/>
          </a:xfrm>
        </p:grpSpPr>
        <p:pic>
          <p:nvPicPr>
            <p:cNvPr id="9" name="Picture 5" descr="http://www.toyotasingapore.com.sg/Images/list-S_tcm243-81071.jpg">
              <a:extLst>
                <a:ext uri="{FF2B5EF4-FFF2-40B4-BE49-F238E27FC236}">
                  <a16:creationId xmlns:a16="http://schemas.microsoft.com/office/drawing/2014/main" id="{3B982EE7-4837-4773-8155-E46FF81CBE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 y="2256"/>
              <a:ext cx="2502"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1" name="TextBox 8">
              <a:extLst>
                <a:ext uri="{FF2B5EF4-FFF2-40B4-BE49-F238E27FC236}">
                  <a16:creationId xmlns:a16="http://schemas.microsoft.com/office/drawing/2014/main" id="{86FDDED3-F6D9-4BEC-81A6-A11CFDBD1A36}"/>
                </a:ext>
              </a:extLst>
            </p:cNvPr>
            <p:cNvSpPr txBox="1">
              <a:spLocks noChangeArrowheads="1"/>
            </p:cNvSpPr>
            <p:nvPr/>
          </p:nvSpPr>
          <p:spPr bwMode="auto">
            <a:xfrm>
              <a:off x="718" y="3676"/>
              <a:ext cx="1461" cy="3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ordinary rims</a:t>
              </a:r>
            </a:p>
            <a:p>
              <a:pPr algn="ctr" eaLnBrk="1" hangingPunct="1"/>
              <a:r>
                <a:rPr lang="en-US" altLang="ar-SA" sz="1400"/>
                <a:t>$59,000</a:t>
              </a:r>
              <a:endParaRPr lang="en-SG" altLang="ar-SA" sz="1400"/>
            </a:p>
          </p:txBody>
        </p:sp>
      </p:grpSp>
      <p:grpSp>
        <p:nvGrpSpPr>
          <p:cNvPr id="12" name="Group 17">
            <a:extLst>
              <a:ext uri="{FF2B5EF4-FFF2-40B4-BE49-F238E27FC236}">
                <a16:creationId xmlns:a16="http://schemas.microsoft.com/office/drawing/2014/main" id="{6DC01815-22DE-4EC1-8E6C-FCDB02901FB0}"/>
              </a:ext>
            </a:extLst>
          </p:cNvPr>
          <p:cNvGrpSpPr>
            <a:grpSpLocks/>
          </p:cNvGrpSpPr>
          <p:nvPr/>
        </p:nvGrpSpPr>
        <p:grpSpPr bwMode="auto">
          <a:xfrm>
            <a:off x="6477000" y="3352800"/>
            <a:ext cx="2590800" cy="2178050"/>
            <a:chOff x="3504" y="2496"/>
            <a:chExt cx="1632" cy="1134"/>
          </a:xfrm>
        </p:grpSpPr>
        <p:pic>
          <p:nvPicPr>
            <p:cNvPr id="13" name="Picture 2" descr="http://www.sgcarmart.com/directory/images/directorylisting/catbanner_tyresrims.png">
              <a:extLst>
                <a:ext uri="{FF2B5EF4-FFF2-40B4-BE49-F238E27FC236}">
                  <a16:creationId xmlns:a16="http://schemas.microsoft.com/office/drawing/2014/main" id="{D164C3BE-398A-43DF-B63E-A3524DC055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4000"/>
            <a:stretch>
              <a:fillRect/>
            </a:stretch>
          </p:blipFill>
          <p:spPr bwMode="auto">
            <a:xfrm>
              <a:off x="3504" y="2496"/>
              <a:ext cx="1632" cy="7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9">
              <a:extLst>
                <a:ext uri="{FF2B5EF4-FFF2-40B4-BE49-F238E27FC236}">
                  <a16:creationId xmlns:a16="http://schemas.microsoft.com/office/drawing/2014/main" id="{C3E6FE43-68C0-4B62-9821-03C112F7C619}"/>
                </a:ext>
              </a:extLst>
            </p:cNvPr>
            <p:cNvSpPr txBox="1">
              <a:spLocks noChangeArrowheads="1"/>
            </p:cNvSpPr>
            <p:nvPr/>
          </p:nvSpPr>
          <p:spPr bwMode="auto">
            <a:xfrm>
              <a:off x="3606" y="3360"/>
              <a:ext cx="1342" cy="27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sports rims</a:t>
              </a:r>
            </a:p>
            <a:p>
              <a:pPr algn="ctr" eaLnBrk="1" hangingPunct="1"/>
              <a:r>
                <a:rPr lang="en-US" altLang="ar-SA" sz="1400"/>
                <a:t>$60,000</a:t>
              </a:r>
              <a:endParaRPr lang="en-SG" altLang="ar-SA" sz="1400"/>
            </a:p>
          </p:txBody>
        </p:sp>
      </p:grpSp>
      <p:sp>
        <p:nvSpPr>
          <p:cNvPr id="15" name="Rectangle 14">
            <a:extLst>
              <a:ext uri="{FF2B5EF4-FFF2-40B4-BE49-F238E27FC236}">
                <a16:creationId xmlns:a16="http://schemas.microsoft.com/office/drawing/2014/main" id="{41B1F4A0-D003-4460-A945-4D8E2EE75E17}"/>
              </a:ext>
            </a:extLst>
          </p:cNvPr>
          <p:cNvSpPr txBox="1">
            <a:spLocks/>
          </p:cNvSpPr>
          <p:nvPr/>
        </p:nvSpPr>
        <p:spPr>
          <a:xfrm>
            <a:off x="1250957" y="196999"/>
            <a:ext cx="909144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Product-Mix Pricing Strategies</a:t>
            </a:r>
          </a:p>
        </p:txBody>
      </p:sp>
      <p:sp>
        <p:nvSpPr>
          <p:cNvPr id="16" name="Rectangle 15">
            <a:extLst>
              <a:ext uri="{FF2B5EF4-FFF2-40B4-BE49-F238E27FC236}">
                <a16:creationId xmlns:a16="http://schemas.microsoft.com/office/drawing/2014/main" id="{9D4FE9C1-BDCA-4563-8932-3A9BB4515740}"/>
              </a:ext>
            </a:extLst>
          </p:cNvPr>
          <p:cNvSpPr txBox="1">
            <a:spLocks/>
          </p:cNvSpPr>
          <p:nvPr/>
        </p:nvSpPr>
        <p:spPr>
          <a:xfrm>
            <a:off x="429657" y="1213631"/>
            <a:ext cx="11451167" cy="509257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b="1" dirty="0">
                <a:solidFill>
                  <a:srgbClr val="FF0000"/>
                </a:solidFill>
                <a:latin typeface="Times New Roman" panose="02020603050405020304" pitchFamily="18" charset="0"/>
              </a:rPr>
              <a:t>Optional product pricing </a:t>
            </a:r>
            <a:endParaRPr lang="en-US" altLang="ar-SA" b="1" dirty="0" smtClean="0">
              <a:solidFill>
                <a:srgbClr val="FF0000"/>
              </a:solidFill>
              <a:latin typeface="Times New Roman" panose="02020603050405020304" pitchFamily="18" charset="0"/>
            </a:endParaRPr>
          </a:p>
          <a:p>
            <a:pPr>
              <a:lnSpc>
                <a:spcPct val="150000"/>
              </a:lnSpc>
              <a:buFont typeface="Courier New" panose="02070309020205020404" pitchFamily="49" charset="0"/>
              <a:buChar char="o"/>
            </a:pPr>
            <a:r>
              <a:rPr lang="en-US" altLang="ar-SA" sz="2400" dirty="0" smtClean="0">
                <a:latin typeface="Times New Roman" panose="02020603050405020304" pitchFamily="18" charset="0"/>
              </a:rPr>
              <a:t>takes </a:t>
            </a:r>
            <a:r>
              <a:rPr lang="en-US" altLang="ar-SA" sz="2400" dirty="0">
                <a:latin typeface="Times New Roman" panose="02020603050405020304" pitchFamily="18" charset="0"/>
              </a:rPr>
              <a:t>into account optional or accessory products along with the main product. – Decide which items to include in the base price and which to offer as options</a:t>
            </a:r>
          </a:p>
        </p:txBody>
      </p:sp>
      <p:pic>
        <p:nvPicPr>
          <p:cNvPr id="1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8" name="Rectangle 17">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83999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wipe(left)">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wipe(left)">
                                      <p:cBhvr>
                                        <p:cTn id="12" dur="5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7">
            <a:extLst>
              <a:ext uri="{FF2B5EF4-FFF2-40B4-BE49-F238E27FC236}">
                <a16:creationId xmlns:a16="http://schemas.microsoft.com/office/drawing/2014/main" id="{D9139229-E06C-4168-9CF0-B96A5BBFAA9B}"/>
              </a:ext>
            </a:extLst>
          </p:cNvPr>
          <p:cNvSpPr txBox="1">
            <a:spLocks/>
          </p:cNvSpPr>
          <p:nvPr/>
        </p:nvSpPr>
        <p:spPr>
          <a:xfrm>
            <a:off x="551050" y="427063"/>
            <a:ext cx="105156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Product-Mix Pricing Strategies</a:t>
            </a:r>
          </a:p>
        </p:txBody>
      </p:sp>
      <p:sp>
        <p:nvSpPr>
          <p:cNvPr id="9" name="Rectangle 18">
            <a:extLst>
              <a:ext uri="{FF2B5EF4-FFF2-40B4-BE49-F238E27FC236}">
                <a16:creationId xmlns:a16="http://schemas.microsoft.com/office/drawing/2014/main" id="{8E8D990F-0067-41D4-AB77-B8593ACCCF59}"/>
              </a:ext>
            </a:extLst>
          </p:cNvPr>
          <p:cNvSpPr txBox="1">
            <a:spLocks/>
          </p:cNvSpPr>
          <p:nvPr/>
        </p:nvSpPr>
        <p:spPr>
          <a:xfrm>
            <a:off x="440675" y="1415516"/>
            <a:ext cx="11440150" cy="487711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lgn="ctr">
              <a:lnSpc>
                <a:spcPct val="85000"/>
              </a:lnSpc>
              <a:buFont typeface="Arial" panose="020B0604020202020204" pitchFamily="34" charset="0"/>
              <a:buNone/>
            </a:pPr>
            <a:r>
              <a:rPr lang="en-US" altLang="ar-SA" b="1" dirty="0">
                <a:solidFill>
                  <a:srgbClr val="FF0000"/>
                </a:solidFill>
                <a:latin typeface="Times New Roman" panose="02020603050405020304" pitchFamily="18" charset="0"/>
              </a:rPr>
              <a:t>Captive product pricing</a:t>
            </a:r>
            <a:r>
              <a:rPr lang="en-US" altLang="ar-SA" dirty="0">
                <a:solidFill>
                  <a:srgbClr val="FF0000"/>
                </a:solidFill>
                <a:latin typeface="Times New Roman" panose="02020603050405020304" pitchFamily="18" charset="0"/>
              </a:rPr>
              <a:t> </a:t>
            </a:r>
            <a:endParaRPr lang="en-US" altLang="ar-SA" dirty="0" smtClean="0">
              <a:solidFill>
                <a:srgbClr val="FF0000"/>
              </a:solidFill>
              <a:latin typeface="Times New Roman" panose="02020603050405020304" pitchFamily="18" charset="0"/>
            </a:endParaRPr>
          </a:p>
          <a:p>
            <a:pPr>
              <a:lnSpc>
                <a:spcPct val="85000"/>
              </a:lnSpc>
              <a:buFont typeface="Courier New" panose="02070309020205020404" pitchFamily="49" charset="0"/>
              <a:buChar char="o"/>
            </a:pPr>
            <a:r>
              <a:rPr lang="en-US" altLang="ar-SA" dirty="0" smtClean="0">
                <a:latin typeface="Times New Roman" panose="02020603050405020304" pitchFamily="18" charset="0"/>
              </a:rPr>
              <a:t>involves </a:t>
            </a:r>
            <a:r>
              <a:rPr lang="en-US" altLang="ar-SA" dirty="0">
                <a:latin typeface="Times New Roman" panose="02020603050405020304" pitchFamily="18" charset="0"/>
              </a:rPr>
              <a:t>products that must be used along with the main product.</a:t>
            </a:r>
          </a:p>
          <a:p>
            <a:pPr marL="850900" lvl="1" indent="-457200">
              <a:lnSpc>
                <a:spcPct val="85000"/>
              </a:lnSpc>
              <a:buFont typeface="Courier New" panose="02070309020205020404" pitchFamily="49" charset="0"/>
              <a:buChar char="o"/>
            </a:pPr>
            <a:r>
              <a:rPr lang="en-US" altLang="ar-SA" dirty="0">
                <a:latin typeface="Times New Roman" panose="02020603050405020304" pitchFamily="18" charset="0"/>
              </a:rPr>
              <a:t>Price the main, or driver product low and seek high margins on the supplies</a:t>
            </a:r>
            <a:endParaRPr lang="en-US" altLang="ar-SA" sz="2600" dirty="0">
              <a:latin typeface="Times New Roman" panose="02020603050405020304" pitchFamily="18" charset="0"/>
            </a:endParaRPr>
          </a:p>
          <a:p>
            <a:pPr marL="495300" indent="-495300">
              <a:lnSpc>
                <a:spcPct val="85000"/>
              </a:lnSpc>
            </a:pPr>
            <a:r>
              <a:rPr lang="en-US" altLang="ar-SA" b="1" dirty="0">
                <a:solidFill>
                  <a:schemeClr val="tx2"/>
                </a:solidFill>
                <a:latin typeface="Times New Roman" panose="02020603050405020304" pitchFamily="18" charset="0"/>
              </a:rPr>
              <a:t>For services: two-part pricing</a:t>
            </a:r>
            <a:r>
              <a:rPr lang="en-US" altLang="ar-SA" dirty="0">
                <a:latin typeface="Times New Roman" panose="02020603050405020304" pitchFamily="18" charset="0"/>
              </a:rPr>
              <a:t> </a:t>
            </a:r>
            <a:endParaRPr lang="en-US" altLang="ar-SA" dirty="0" smtClean="0">
              <a:latin typeface="Times New Roman" panose="02020603050405020304" pitchFamily="18" charset="0"/>
            </a:endParaRPr>
          </a:p>
          <a:p>
            <a:pPr marL="0" indent="0">
              <a:lnSpc>
                <a:spcPct val="85000"/>
              </a:lnSpc>
              <a:buNone/>
            </a:pPr>
            <a:r>
              <a:rPr lang="en-US" altLang="ar-SA" dirty="0" smtClean="0">
                <a:latin typeface="Times New Roman" panose="02020603050405020304" pitchFamily="18" charset="0"/>
              </a:rPr>
              <a:t>is </a:t>
            </a:r>
            <a:r>
              <a:rPr lang="en-US" altLang="ar-SA" dirty="0">
                <a:latin typeface="Times New Roman" panose="02020603050405020304" pitchFamily="18" charset="0"/>
              </a:rPr>
              <a:t>where the price is broken into fixed fee and variable usage fee.</a:t>
            </a:r>
          </a:p>
          <a:p>
            <a:pPr marL="850900" lvl="1" indent="-457200">
              <a:lnSpc>
                <a:spcPct val="85000"/>
              </a:lnSpc>
              <a:buFont typeface="Arial" panose="020B0604020202020204" pitchFamily="34" charset="0"/>
              <a:buChar char="–"/>
            </a:pPr>
            <a:r>
              <a:rPr lang="en-US" altLang="ar-SA" dirty="0">
                <a:latin typeface="Times New Roman" panose="02020603050405020304" pitchFamily="18" charset="0"/>
              </a:rPr>
              <a:t>Decide how much to charge for the basic service and how much for the variable usage</a:t>
            </a:r>
          </a:p>
          <a:p>
            <a:pPr marL="850900" lvl="1" indent="-457200">
              <a:lnSpc>
                <a:spcPct val="85000"/>
              </a:lnSpc>
              <a:buFont typeface="Arial" panose="020B0604020202020204" pitchFamily="34" charset="0"/>
              <a:buChar char="–"/>
            </a:pPr>
            <a:r>
              <a:rPr lang="en-US" altLang="ar-SA" dirty="0">
                <a:latin typeface="Times New Roman" panose="02020603050405020304" pitchFamily="18" charset="0"/>
              </a:rPr>
              <a:t>The fixed amount should be low enough to induce usage of the service; profit can be made on the variable fees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805097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5">
            <a:extLst>
              <a:ext uri="{FF2B5EF4-FFF2-40B4-BE49-F238E27FC236}">
                <a16:creationId xmlns:a16="http://schemas.microsoft.com/office/drawing/2014/main" id="{976095F2-7C64-4A1A-A2B8-C908FF38FA98}"/>
              </a:ext>
            </a:extLst>
          </p:cNvPr>
          <p:cNvSpPr txBox="1">
            <a:spLocks/>
          </p:cNvSpPr>
          <p:nvPr/>
        </p:nvSpPr>
        <p:spPr>
          <a:xfrm>
            <a:off x="574432" y="457153"/>
            <a:ext cx="105156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Product-Mix Pricing Strategies</a:t>
            </a:r>
          </a:p>
        </p:txBody>
      </p:sp>
      <p:sp>
        <p:nvSpPr>
          <p:cNvPr id="9" name="Rectangle 16">
            <a:extLst>
              <a:ext uri="{FF2B5EF4-FFF2-40B4-BE49-F238E27FC236}">
                <a16:creationId xmlns:a16="http://schemas.microsoft.com/office/drawing/2014/main" id="{77B9CE18-EA39-40FB-BAEA-F63A6892EBF5}"/>
              </a:ext>
            </a:extLst>
          </p:cNvPr>
          <p:cNvSpPr txBox="1">
            <a:spLocks/>
          </p:cNvSpPr>
          <p:nvPr/>
        </p:nvSpPr>
        <p:spPr>
          <a:xfrm>
            <a:off x="310558" y="1251528"/>
            <a:ext cx="11488507" cy="5171305"/>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b="1" dirty="0">
                <a:solidFill>
                  <a:srgbClr val="FF0000"/>
                </a:solidFill>
                <a:latin typeface="Times New Roman" panose="02020603050405020304" pitchFamily="18" charset="0"/>
              </a:rPr>
              <a:t>By-product pricing </a:t>
            </a:r>
            <a:endParaRPr lang="en-US" altLang="ar-SA" b="1" dirty="0" smtClean="0">
              <a:solidFill>
                <a:srgbClr val="FF0000"/>
              </a:solidFill>
              <a:latin typeface="Times New Roman" panose="02020603050405020304" pitchFamily="18" charset="0"/>
            </a:endParaRPr>
          </a:p>
          <a:p>
            <a:pPr>
              <a:lnSpc>
                <a:spcPct val="150000"/>
              </a:lnSpc>
              <a:buFontTx/>
              <a:buNone/>
            </a:pPr>
            <a:r>
              <a:rPr lang="en-US" altLang="ar-SA" b="1" dirty="0" smtClean="0">
                <a:latin typeface="Times New Roman" panose="02020603050405020304" pitchFamily="18" charset="0"/>
              </a:rPr>
              <a:t>refers </a:t>
            </a:r>
            <a:r>
              <a:rPr lang="en-US" altLang="ar-SA" b="1" dirty="0">
                <a:latin typeface="Times New Roman" panose="02020603050405020304" pitchFamily="18" charset="0"/>
              </a:rPr>
              <a:t>to products with little or no value produced as a result of the main product. </a:t>
            </a:r>
          </a:p>
          <a:p>
            <a:pPr>
              <a:lnSpc>
                <a:spcPct val="150000"/>
              </a:lnSpc>
            </a:pPr>
            <a:r>
              <a:rPr lang="en-US" altLang="ar-SA" b="1" dirty="0">
                <a:latin typeface="Times New Roman" panose="02020603050405020304" pitchFamily="18" charset="0"/>
              </a:rPr>
              <a:t>Producers will seek little or no profit</a:t>
            </a:r>
          </a:p>
          <a:p>
            <a:pPr>
              <a:lnSpc>
                <a:spcPct val="150000"/>
              </a:lnSpc>
            </a:pPr>
            <a:r>
              <a:rPr lang="en-US" altLang="ar-SA" b="1" dirty="0">
                <a:latin typeface="Times New Roman" panose="02020603050405020304" pitchFamily="18" charset="0"/>
              </a:rPr>
              <a:t>Producers should accept any price that covers more than the cost to cover storage and delivery.</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60585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2">
            <a:extLst>
              <a:ext uri="{FF2B5EF4-FFF2-40B4-BE49-F238E27FC236}">
                <a16:creationId xmlns:a16="http://schemas.microsoft.com/office/drawing/2014/main" id="{2B6DE65C-1AA9-40E4-9C81-C8B757A0819C}"/>
              </a:ext>
            </a:extLst>
          </p:cNvPr>
          <p:cNvSpPr txBox="1">
            <a:spLocks/>
          </p:cNvSpPr>
          <p:nvPr/>
        </p:nvSpPr>
        <p:spPr>
          <a:xfrm>
            <a:off x="550844" y="1383678"/>
            <a:ext cx="11105002" cy="466331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dirty="0">
                <a:solidFill>
                  <a:srgbClr val="FF0000"/>
                </a:solidFill>
                <a:latin typeface="Times New Roman" panose="02020603050405020304" pitchFamily="18" charset="0"/>
              </a:rPr>
              <a:t>Product bundle pricing </a:t>
            </a:r>
            <a:endParaRPr lang="en-US" altLang="ar-SA" sz="2400" b="1" dirty="0" smtClean="0">
              <a:solidFill>
                <a:srgbClr val="FF0000"/>
              </a:solidFill>
              <a:latin typeface="Times New Roman" panose="02020603050405020304" pitchFamily="18" charset="0"/>
            </a:endParaRPr>
          </a:p>
          <a:p>
            <a:pPr>
              <a:lnSpc>
                <a:spcPct val="150000"/>
              </a:lnSpc>
              <a:buFontTx/>
              <a:buNone/>
            </a:pPr>
            <a:r>
              <a:rPr lang="en-US" altLang="ar-SA" sz="2400" b="1" dirty="0" smtClean="0">
                <a:latin typeface="Times New Roman" panose="02020603050405020304" pitchFamily="18" charset="0"/>
              </a:rPr>
              <a:t>combines </a:t>
            </a:r>
            <a:r>
              <a:rPr lang="en-US" altLang="ar-SA" sz="2400" b="1" dirty="0">
                <a:latin typeface="Times New Roman" panose="02020603050405020304" pitchFamily="18" charset="0"/>
              </a:rPr>
              <a:t>several products and offer the bundle at a reduced price.</a:t>
            </a:r>
          </a:p>
          <a:p>
            <a:pPr>
              <a:lnSpc>
                <a:spcPct val="150000"/>
              </a:lnSpc>
            </a:pPr>
            <a:r>
              <a:rPr lang="en-US" altLang="ar-SA" sz="2400" b="1" dirty="0">
                <a:latin typeface="Times New Roman" panose="02020603050405020304" pitchFamily="18" charset="0"/>
              </a:rPr>
              <a:t>Price bundling can promote the sales of products</a:t>
            </a:r>
          </a:p>
          <a:p>
            <a:pPr>
              <a:buFontTx/>
              <a:buNone/>
            </a:pPr>
            <a:endParaRPr lang="en-US" altLang="ar-SA" b="1" dirty="0"/>
          </a:p>
        </p:txBody>
      </p:sp>
      <p:grpSp>
        <p:nvGrpSpPr>
          <p:cNvPr id="9" name="Group 23">
            <a:extLst>
              <a:ext uri="{FF2B5EF4-FFF2-40B4-BE49-F238E27FC236}">
                <a16:creationId xmlns:a16="http://schemas.microsoft.com/office/drawing/2014/main" id="{C38068CA-913F-4032-83EC-17E77C0974DF}"/>
              </a:ext>
            </a:extLst>
          </p:cNvPr>
          <p:cNvGrpSpPr>
            <a:grpSpLocks/>
          </p:cNvGrpSpPr>
          <p:nvPr/>
        </p:nvGrpSpPr>
        <p:grpSpPr bwMode="auto">
          <a:xfrm>
            <a:off x="1745256" y="3749514"/>
            <a:ext cx="2643188" cy="2133600"/>
            <a:chOff x="528" y="2064"/>
            <a:chExt cx="1665" cy="1344"/>
          </a:xfrm>
        </p:grpSpPr>
        <p:pic>
          <p:nvPicPr>
            <p:cNvPr id="11" name="Picture 7" descr="http://www.fairprice.com.sg/Images/Products/10240921.jpg">
              <a:extLst>
                <a:ext uri="{FF2B5EF4-FFF2-40B4-BE49-F238E27FC236}">
                  <a16:creationId xmlns:a16="http://schemas.microsoft.com/office/drawing/2014/main" id="{F382A8A1-942F-4A0A-9170-40623B5742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 y="2064"/>
              <a:ext cx="1008" cy="134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7">
              <a:extLst>
                <a:ext uri="{FF2B5EF4-FFF2-40B4-BE49-F238E27FC236}">
                  <a16:creationId xmlns:a16="http://schemas.microsoft.com/office/drawing/2014/main" id="{FDBED2FA-0C12-470E-ABFB-EB2132D5C7AC}"/>
                </a:ext>
              </a:extLst>
            </p:cNvPr>
            <p:cNvSpPr txBox="1">
              <a:spLocks noChangeArrowheads="1"/>
            </p:cNvSpPr>
            <p:nvPr/>
          </p:nvSpPr>
          <p:spPr bwMode="auto">
            <a:xfrm>
              <a:off x="1346" y="2736"/>
              <a:ext cx="847"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1 bottle: $2.70</a:t>
              </a:r>
              <a:endParaRPr lang="en-SG" altLang="ar-SA" sz="1400"/>
            </a:p>
          </p:txBody>
        </p:sp>
      </p:grpSp>
      <p:grpSp>
        <p:nvGrpSpPr>
          <p:cNvPr id="13" name="Group 24">
            <a:extLst>
              <a:ext uri="{FF2B5EF4-FFF2-40B4-BE49-F238E27FC236}">
                <a16:creationId xmlns:a16="http://schemas.microsoft.com/office/drawing/2014/main" id="{FF88A086-6940-4755-A38F-620A21B15790}"/>
              </a:ext>
            </a:extLst>
          </p:cNvPr>
          <p:cNvGrpSpPr>
            <a:grpSpLocks/>
          </p:cNvGrpSpPr>
          <p:nvPr/>
        </p:nvGrpSpPr>
        <p:grpSpPr bwMode="auto">
          <a:xfrm>
            <a:off x="6997547" y="3749514"/>
            <a:ext cx="3949700" cy="2286000"/>
            <a:chOff x="2400" y="2112"/>
            <a:chExt cx="2488" cy="1440"/>
          </a:xfrm>
        </p:grpSpPr>
        <p:pic>
          <p:nvPicPr>
            <p:cNvPr id="14" name="Picture 9" descr="http://www.fairprice.com.sg/Images/Products/478330.jpg">
              <a:extLst>
                <a:ext uri="{FF2B5EF4-FFF2-40B4-BE49-F238E27FC236}">
                  <a16:creationId xmlns:a16="http://schemas.microsoft.com/office/drawing/2014/main" id="{037F36B4-B438-4125-AEB7-6594722B3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0" y="2112"/>
              <a:ext cx="1080"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TextBox 8">
              <a:extLst>
                <a:ext uri="{FF2B5EF4-FFF2-40B4-BE49-F238E27FC236}">
                  <a16:creationId xmlns:a16="http://schemas.microsoft.com/office/drawing/2014/main" id="{F65BCA31-9539-4C5A-9BD7-C1F2EC0FF5D8}"/>
                </a:ext>
              </a:extLst>
            </p:cNvPr>
            <p:cNvSpPr txBox="1">
              <a:spLocks noChangeArrowheads="1"/>
            </p:cNvSpPr>
            <p:nvPr/>
          </p:nvSpPr>
          <p:spPr bwMode="auto">
            <a:xfrm>
              <a:off x="3557" y="2784"/>
              <a:ext cx="1331"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Bundled 2 bottles: $4.90</a:t>
              </a:r>
              <a:endParaRPr lang="en-SG" altLang="ar-SA" sz="1400"/>
            </a:p>
          </p:txBody>
        </p:sp>
      </p:grpSp>
      <p:sp>
        <p:nvSpPr>
          <p:cNvPr id="16" name="Rectangle 21">
            <a:extLst>
              <a:ext uri="{FF2B5EF4-FFF2-40B4-BE49-F238E27FC236}">
                <a16:creationId xmlns:a16="http://schemas.microsoft.com/office/drawing/2014/main" id="{2D06EE85-DCF5-4E48-8C10-1CC5C13696D9}"/>
              </a:ext>
            </a:extLst>
          </p:cNvPr>
          <p:cNvSpPr txBox="1">
            <a:spLocks/>
          </p:cNvSpPr>
          <p:nvPr/>
        </p:nvSpPr>
        <p:spPr>
          <a:xfrm>
            <a:off x="702951" y="449308"/>
            <a:ext cx="997680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Product-Mix Pricing Strategies</a:t>
            </a:r>
          </a:p>
        </p:txBody>
      </p:sp>
      <p:pic>
        <p:nvPicPr>
          <p:cNvPr id="1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8" name="Rectangle 17">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69587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AutoShape 2"/>
          <p:cNvSpPr>
            <a:spLocks noChangeArrowheads="1"/>
          </p:cNvSpPr>
          <p:nvPr/>
        </p:nvSpPr>
        <p:spPr bwMode="auto">
          <a:xfrm rot="5400000">
            <a:off x="7976401" y="-822579"/>
            <a:ext cx="1179215" cy="5308567"/>
          </a:xfrm>
          <a:prstGeom prst="cube">
            <a:avLst>
              <a:gd name="adj" fmla="val 11782"/>
            </a:avLst>
          </a:prstGeom>
          <a:gradFill rotWithShape="0">
            <a:gsLst>
              <a:gs pos="0">
                <a:srgbClr val="E3BEFF"/>
              </a:gs>
              <a:gs pos="100000">
                <a:srgbClr val="E3BEFF">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 Line Pricing</a:t>
            </a:r>
            <a:endParaRPr lang="en-US" sz="1588" b="1" u="sng" dirty="0">
              <a:solidFill>
                <a:srgbClr val="000000"/>
              </a:solidFill>
              <a:latin typeface="Arial" charset="0"/>
            </a:endParaRPr>
          </a:p>
          <a:p>
            <a:pPr algn="ctr" defTabSz="1089830">
              <a:defRPr/>
            </a:pPr>
            <a:r>
              <a:rPr lang="en-US" sz="1765" b="1" dirty="0">
                <a:solidFill>
                  <a:srgbClr val="000000"/>
                </a:solidFill>
                <a:latin typeface="Arial" charset="0"/>
              </a:rPr>
              <a:t>Setting Price Steps Between Product Line Items</a:t>
            </a:r>
          </a:p>
          <a:p>
            <a:pPr algn="ctr" defTabSz="1089830">
              <a:defRPr/>
            </a:pPr>
            <a:r>
              <a:rPr lang="en-US" sz="1765" b="1" dirty="0">
                <a:solidFill>
                  <a:srgbClr val="000000"/>
                </a:solidFill>
                <a:latin typeface="Arial" charset="0"/>
              </a:rPr>
              <a:t>i.e. $299, $399</a:t>
            </a:r>
          </a:p>
        </p:txBody>
      </p:sp>
      <p:sp>
        <p:nvSpPr>
          <p:cNvPr id="12" name="AutoShape 3"/>
          <p:cNvSpPr>
            <a:spLocks noChangeArrowheads="1"/>
          </p:cNvSpPr>
          <p:nvPr/>
        </p:nvSpPr>
        <p:spPr bwMode="auto">
          <a:xfrm rot="5400000">
            <a:off x="7996713" y="237406"/>
            <a:ext cx="1176619" cy="5308567"/>
          </a:xfrm>
          <a:prstGeom prst="cube">
            <a:avLst>
              <a:gd name="adj" fmla="val 11782"/>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Optional-Product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Optional or Accessory Products</a:t>
            </a:r>
          </a:p>
          <a:p>
            <a:pPr algn="ctr" defTabSz="1089830">
              <a:defRPr/>
            </a:pPr>
            <a:r>
              <a:rPr lang="en-US" sz="1765" b="1" dirty="0">
                <a:solidFill>
                  <a:srgbClr val="000000"/>
                </a:solidFill>
                <a:latin typeface="Arial" charset="0"/>
              </a:rPr>
              <a:t>Sold With The Main Product</a:t>
            </a:r>
          </a:p>
          <a:p>
            <a:pPr algn="ctr" defTabSz="1089830">
              <a:defRPr/>
            </a:pPr>
            <a:r>
              <a:rPr lang="en-US" sz="1765" b="1" dirty="0">
                <a:solidFill>
                  <a:srgbClr val="000000"/>
                </a:solidFill>
                <a:latin typeface="Arial" charset="0"/>
              </a:rPr>
              <a:t>i.e. Car Options</a:t>
            </a:r>
          </a:p>
        </p:txBody>
      </p:sp>
      <p:sp>
        <p:nvSpPr>
          <p:cNvPr id="13" name="AutoShape 4"/>
          <p:cNvSpPr>
            <a:spLocks noChangeArrowheads="1"/>
          </p:cNvSpPr>
          <p:nvPr/>
        </p:nvSpPr>
        <p:spPr bwMode="auto">
          <a:xfrm rot="5400000">
            <a:off x="8021134" y="1246636"/>
            <a:ext cx="1157007" cy="5308566"/>
          </a:xfrm>
          <a:prstGeom prst="cube">
            <a:avLst>
              <a:gd name="adj" fmla="val 11782"/>
            </a:avLst>
          </a:prstGeom>
          <a:gradFill rotWithShape="0">
            <a:gsLst>
              <a:gs pos="0">
                <a:srgbClr val="8CFC6C"/>
              </a:gs>
              <a:gs pos="100000">
                <a:srgbClr val="8CFC6C">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Captive-Product Pricing</a:t>
            </a:r>
            <a:endParaRPr lang="en-US" sz="1765" b="1" dirty="0">
              <a:solidFill>
                <a:srgbClr val="000000"/>
              </a:solidFill>
              <a:latin typeface="Arial" charset="0"/>
            </a:endParaRPr>
          </a:p>
          <a:p>
            <a:pPr algn="ctr" defTabSz="1089830">
              <a:defRPr/>
            </a:pPr>
            <a:r>
              <a:rPr lang="en-US" sz="1765" b="1" dirty="0">
                <a:solidFill>
                  <a:srgbClr val="000000"/>
                </a:solidFill>
                <a:latin typeface="Arial" charset="0"/>
              </a:rPr>
              <a:t>Pricing Products That Must Be Used</a:t>
            </a:r>
          </a:p>
          <a:p>
            <a:pPr algn="ctr" defTabSz="1089830">
              <a:defRPr/>
            </a:pPr>
            <a:r>
              <a:rPr lang="en-US" sz="1765" b="1" dirty="0">
                <a:solidFill>
                  <a:srgbClr val="000000"/>
                </a:solidFill>
                <a:latin typeface="Arial" charset="0"/>
              </a:rPr>
              <a:t> With The Main Product</a:t>
            </a:r>
          </a:p>
          <a:p>
            <a:pPr algn="ctr" defTabSz="1089830">
              <a:defRPr/>
            </a:pPr>
            <a:r>
              <a:rPr lang="en-US" sz="1765" b="1" dirty="0">
                <a:solidFill>
                  <a:srgbClr val="000000"/>
                </a:solidFill>
                <a:latin typeface="Arial" charset="0"/>
              </a:rPr>
              <a:t>i.e. Razor Blades, Film, Software</a:t>
            </a:r>
          </a:p>
        </p:txBody>
      </p:sp>
      <p:sp>
        <p:nvSpPr>
          <p:cNvPr id="14" name="AutoShape 5"/>
          <p:cNvSpPr>
            <a:spLocks noChangeArrowheads="1"/>
          </p:cNvSpPr>
          <p:nvPr/>
        </p:nvSpPr>
        <p:spPr bwMode="auto">
          <a:xfrm rot="5400000">
            <a:off x="7997929" y="2308717"/>
            <a:ext cx="1232647" cy="5308566"/>
          </a:xfrm>
          <a:prstGeom prst="cube">
            <a:avLst>
              <a:gd name="adj" fmla="val 11782"/>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By-Product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Low-Value By-Products To Get Rid </a:t>
            </a:r>
          </a:p>
          <a:p>
            <a:pPr algn="ctr" defTabSz="1089830">
              <a:defRPr/>
            </a:pPr>
            <a:r>
              <a:rPr lang="en-US" sz="1765" b="1" dirty="0">
                <a:solidFill>
                  <a:srgbClr val="000000"/>
                </a:solidFill>
                <a:latin typeface="Arial" charset="0"/>
              </a:rPr>
              <a:t>of Them</a:t>
            </a:r>
          </a:p>
          <a:p>
            <a:pPr algn="ctr" defTabSz="1089830">
              <a:defRPr/>
            </a:pPr>
            <a:r>
              <a:rPr lang="en-US" sz="1765" b="1" dirty="0">
                <a:solidFill>
                  <a:srgbClr val="000000"/>
                </a:solidFill>
                <a:latin typeface="Arial" charset="0"/>
              </a:rPr>
              <a:t>i.e.  Lumber Mills, Zoos</a:t>
            </a:r>
          </a:p>
        </p:txBody>
      </p:sp>
      <p:sp>
        <p:nvSpPr>
          <p:cNvPr id="15" name="AutoShape 6"/>
          <p:cNvSpPr>
            <a:spLocks noChangeArrowheads="1"/>
          </p:cNvSpPr>
          <p:nvPr/>
        </p:nvSpPr>
        <p:spPr bwMode="auto">
          <a:xfrm rot="5400000">
            <a:off x="8090731" y="3277399"/>
            <a:ext cx="1017813" cy="5308566"/>
          </a:xfrm>
          <a:prstGeom prst="cube">
            <a:avLst>
              <a:gd name="adj" fmla="val 11782"/>
            </a:avLst>
          </a:prstGeom>
          <a:gradFill rotWithShape="0">
            <a:gsLst>
              <a:gs pos="0">
                <a:srgbClr val="8CF4EA"/>
              </a:gs>
              <a:gs pos="100000">
                <a:srgbClr val="8CF4EA">
                  <a:gamma/>
                  <a:tint val="5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Product-Bundle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Bundles Of Products Sold Together</a:t>
            </a:r>
          </a:p>
          <a:p>
            <a:pPr algn="ctr" defTabSz="1089830">
              <a:defRPr/>
            </a:pPr>
            <a:r>
              <a:rPr lang="en-US" sz="1765" b="1" dirty="0">
                <a:solidFill>
                  <a:srgbClr val="000000"/>
                </a:solidFill>
                <a:latin typeface="Arial" charset="0"/>
              </a:rPr>
              <a:t>i.e. Season Tickets, Computer Makers</a:t>
            </a:r>
          </a:p>
        </p:txBody>
      </p:sp>
      <p:sp>
        <p:nvSpPr>
          <p:cNvPr id="16" name="Rectangle 7"/>
          <p:cNvSpPr txBox="1">
            <a:spLocks noChangeArrowheads="1"/>
          </p:cNvSpPr>
          <p:nvPr/>
        </p:nvSpPr>
        <p:spPr>
          <a:xfrm>
            <a:off x="2220273" y="230713"/>
            <a:ext cx="709925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Product Mix Pricing Strategies</a:t>
            </a:r>
          </a:p>
        </p:txBody>
      </p:sp>
      <p:sp>
        <p:nvSpPr>
          <p:cNvPr id="17" name="AutoShape 8"/>
          <p:cNvSpPr>
            <a:spLocks noChangeArrowheads="1"/>
          </p:cNvSpPr>
          <p:nvPr/>
        </p:nvSpPr>
        <p:spPr bwMode="auto">
          <a:xfrm rot="5400000">
            <a:off x="2299214" y="2471121"/>
            <a:ext cx="2358838" cy="2375647"/>
          </a:xfrm>
          <a:prstGeom prst="cube">
            <a:avLst>
              <a:gd name="adj" fmla="val 9764"/>
            </a:avLst>
          </a:prstGeom>
          <a:gradFill rotWithShape="0">
            <a:gsLst>
              <a:gs pos="0">
                <a:srgbClr val="FEFF72"/>
              </a:gs>
              <a:gs pos="100000">
                <a:srgbClr val="FEFF72">
                  <a:gamma/>
                  <a:tint val="70196"/>
                  <a:invGamma/>
                </a:srgbClr>
              </a:gs>
            </a:gsLst>
            <a:lin ang="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defRPr/>
            </a:pPr>
            <a:r>
              <a:rPr lang="en-US" sz="2471" b="1" dirty="0">
                <a:solidFill>
                  <a:srgbClr val="000000"/>
                </a:solidFill>
                <a:latin typeface="Arial" charset="0"/>
              </a:rPr>
              <a:t>Product</a:t>
            </a:r>
          </a:p>
          <a:p>
            <a:pPr algn="ctr">
              <a:defRPr/>
            </a:pPr>
            <a:r>
              <a:rPr lang="en-US" sz="2471" b="1" dirty="0">
                <a:solidFill>
                  <a:srgbClr val="000000"/>
                </a:solidFill>
                <a:latin typeface="Arial" charset="0"/>
              </a:rPr>
              <a:t>Mix</a:t>
            </a:r>
          </a:p>
          <a:p>
            <a:pPr algn="ctr">
              <a:defRPr/>
            </a:pPr>
            <a:r>
              <a:rPr lang="en-US" sz="2471" b="1" dirty="0">
                <a:solidFill>
                  <a:srgbClr val="000000"/>
                </a:solidFill>
                <a:latin typeface="Arial" charset="0"/>
              </a:rPr>
              <a:t>Pricing</a:t>
            </a:r>
          </a:p>
          <a:p>
            <a:pPr algn="ctr">
              <a:defRPr/>
            </a:pPr>
            <a:r>
              <a:rPr lang="en-US" sz="2471" b="1" dirty="0">
                <a:solidFill>
                  <a:srgbClr val="000000"/>
                </a:solidFill>
                <a:latin typeface="Arial" charset="0"/>
              </a:rPr>
              <a:t>Strategies</a:t>
            </a:r>
          </a:p>
        </p:txBody>
      </p:sp>
      <p:sp>
        <p:nvSpPr>
          <p:cNvPr id="18" name="AutoShape 9"/>
          <p:cNvSpPr>
            <a:spLocks noChangeArrowheads="1"/>
          </p:cNvSpPr>
          <p:nvPr/>
        </p:nvSpPr>
        <p:spPr bwMode="auto">
          <a:xfrm>
            <a:off x="4777839" y="3397641"/>
            <a:ext cx="1133886" cy="397809"/>
          </a:xfrm>
          <a:prstGeom prst="rightArrow">
            <a:avLst>
              <a:gd name="adj1" fmla="val 50000"/>
              <a:gd name="adj2" fmla="val 88933"/>
            </a:avLst>
          </a:prstGeom>
          <a:gradFill rotWithShape="0">
            <a:gsLst>
              <a:gs pos="0">
                <a:srgbClr val="FAFD00"/>
              </a:gs>
              <a:gs pos="100000">
                <a:srgbClr val="FAFD00">
                  <a:gamma/>
                  <a:shade val="29804"/>
                  <a:invGamma/>
                </a:srgbClr>
              </a:gs>
            </a:gsLst>
            <a:path path="rect">
              <a:fillToRect l="50000" t="50000" r="50000" b="50000"/>
            </a:path>
          </a:gradFill>
          <a:ln w="12700">
            <a:solidFill>
              <a:schemeClr val="tx1"/>
            </a:solidFill>
            <a:miter lim="800000"/>
            <a:headEnd/>
            <a:tailEnd/>
          </a:ln>
          <a:effectLst>
            <a:outerShdw dist="107763" dir="2700000" algn="ctr" rotWithShape="0">
              <a:schemeClr val="tx1"/>
            </a:outerShdw>
          </a:effectLst>
        </p:spPr>
        <p:txBody>
          <a:bodyPr wrap="none" anchor="ctr"/>
          <a:lstStyle/>
          <a:p>
            <a:pPr>
              <a:defRPr/>
            </a:pPr>
            <a:endParaRPr lang="en-US" sz="1588"/>
          </a:p>
        </p:txBody>
      </p:sp>
      <p:pic>
        <p:nvPicPr>
          <p:cNvPr id="2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21" name="Rectangle 20">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040245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230130" y="1177085"/>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5">
            <a:extLst>
              <a:ext uri="{FF2B5EF4-FFF2-40B4-BE49-F238E27FC236}">
                <a16:creationId xmlns:a16="http://schemas.microsoft.com/office/drawing/2014/main" id="{505DC34D-D34F-4003-ABA6-A92FD6F36047}"/>
              </a:ext>
            </a:extLst>
          </p:cNvPr>
          <p:cNvSpPr txBox="1">
            <a:spLocks/>
          </p:cNvSpPr>
          <p:nvPr/>
        </p:nvSpPr>
        <p:spPr>
          <a:xfrm>
            <a:off x="539262" y="292500"/>
            <a:ext cx="105156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sp>
        <p:nvSpPr>
          <p:cNvPr id="9" name="Rectangle 16">
            <a:extLst>
              <a:ext uri="{FF2B5EF4-FFF2-40B4-BE49-F238E27FC236}">
                <a16:creationId xmlns:a16="http://schemas.microsoft.com/office/drawing/2014/main" id="{5607C201-F8C7-4578-BB9B-76B9EC732743}"/>
              </a:ext>
            </a:extLst>
          </p:cNvPr>
          <p:cNvSpPr txBox="1">
            <a:spLocks/>
          </p:cNvSpPr>
          <p:nvPr/>
        </p:nvSpPr>
        <p:spPr>
          <a:xfrm>
            <a:off x="539262" y="1075499"/>
            <a:ext cx="11215735" cy="597529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2400" b="1" dirty="0">
                <a:solidFill>
                  <a:srgbClr val="000099"/>
                </a:solidFill>
                <a:latin typeface="Times New Roman" panose="02020603050405020304" pitchFamily="18" charset="0"/>
              </a:rPr>
              <a:t>Companies adjust basic prices to account for various customer differences and changing situations.</a:t>
            </a:r>
          </a:p>
          <a:p>
            <a:pPr>
              <a:lnSpc>
                <a:spcPct val="100000"/>
              </a:lnSpc>
            </a:pPr>
            <a:r>
              <a:rPr lang="en-US" altLang="ar-SA" sz="2400" b="1" dirty="0">
                <a:latin typeface="Times New Roman" panose="02020603050405020304" pitchFamily="18" charset="0"/>
              </a:rPr>
              <a:t>Discount and allowance pricing</a:t>
            </a:r>
          </a:p>
          <a:p>
            <a:pPr>
              <a:lnSpc>
                <a:spcPct val="100000"/>
              </a:lnSpc>
            </a:pPr>
            <a:r>
              <a:rPr lang="en-US" altLang="ar-SA" sz="2400" b="1" dirty="0">
                <a:latin typeface="Times New Roman" panose="02020603050405020304" pitchFamily="18" charset="0"/>
              </a:rPr>
              <a:t>Segmented pricing</a:t>
            </a:r>
          </a:p>
          <a:p>
            <a:pPr>
              <a:lnSpc>
                <a:spcPct val="100000"/>
              </a:lnSpc>
            </a:pPr>
            <a:r>
              <a:rPr lang="en-US" altLang="ar-SA" sz="2400" b="1" dirty="0">
                <a:latin typeface="Times New Roman" panose="02020603050405020304" pitchFamily="18" charset="0"/>
              </a:rPr>
              <a:t>Psychological pricing</a:t>
            </a:r>
          </a:p>
          <a:p>
            <a:pPr>
              <a:lnSpc>
                <a:spcPct val="100000"/>
              </a:lnSpc>
            </a:pPr>
            <a:r>
              <a:rPr lang="en-US" altLang="ar-SA" sz="2400" b="1" dirty="0">
                <a:latin typeface="Times New Roman" panose="02020603050405020304" pitchFamily="18" charset="0"/>
              </a:rPr>
              <a:t>Promotional pricing</a:t>
            </a:r>
          </a:p>
          <a:p>
            <a:pPr>
              <a:lnSpc>
                <a:spcPct val="100000"/>
              </a:lnSpc>
            </a:pPr>
            <a:r>
              <a:rPr lang="en-US" altLang="ar-SA" sz="2400" b="1" dirty="0">
                <a:latin typeface="Times New Roman" panose="02020603050405020304" pitchFamily="18" charset="0"/>
              </a:rPr>
              <a:t>Geographical pricing</a:t>
            </a:r>
          </a:p>
          <a:p>
            <a:pPr>
              <a:lnSpc>
                <a:spcPct val="100000"/>
              </a:lnSpc>
            </a:pPr>
            <a:r>
              <a:rPr lang="en-US" altLang="ar-SA" sz="2400" b="1" dirty="0">
                <a:latin typeface="Times New Roman" panose="02020603050405020304" pitchFamily="18" charset="0"/>
              </a:rPr>
              <a:t>Dynamic pricing</a:t>
            </a:r>
          </a:p>
          <a:p>
            <a:pPr>
              <a:lnSpc>
                <a:spcPct val="100000"/>
              </a:lnSpc>
            </a:pPr>
            <a:r>
              <a:rPr lang="en-US" altLang="ar-SA" sz="2400" b="1" dirty="0">
                <a:latin typeface="Times New Roman" panose="02020603050405020304" pitchFamily="18" charset="0"/>
              </a:rPr>
              <a:t>International pricing</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00791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wipe(left)">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4D0AA65D-1147-429B-AA37-B4FA5E76D4EC}"/>
              </a:ext>
            </a:extLst>
          </p:cNvPr>
          <p:cNvSpPr>
            <a:spLocks noChangeArrowheads="1"/>
          </p:cNvSpPr>
          <p:nvPr/>
        </p:nvSpPr>
        <p:spPr bwMode="auto">
          <a:xfrm>
            <a:off x="1540407" y="423072"/>
            <a:ext cx="8229600"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Price Adjustment Strategies</a:t>
            </a:r>
          </a:p>
        </p:txBody>
      </p:sp>
      <p:sp>
        <p:nvSpPr>
          <p:cNvPr id="9" name="Rectangle 16">
            <a:extLst>
              <a:ext uri="{FF2B5EF4-FFF2-40B4-BE49-F238E27FC236}">
                <a16:creationId xmlns:a16="http://schemas.microsoft.com/office/drawing/2014/main" id="{8D7E5031-026E-479A-978F-5720EFD61952}"/>
              </a:ext>
            </a:extLst>
          </p:cNvPr>
          <p:cNvSpPr txBox="1">
            <a:spLocks/>
          </p:cNvSpPr>
          <p:nvPr/>
        </p:nvSpPr>
        <p:spPr>
          <a:xfrm>
            <a:off x="310558" y="1318150"/>
            <a:ext cx="11570267" cy="497125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solidFill>
                  <a:srgbClr val="FF0000"/>
                </a:solidFill>
              </a:rPr>
              <a:t>Discount and allowance pricing</a:t>
            </a:r>
            <a:r>
              <a:rPr lang="en-US" altLang="ar-SA" sz="2400" dirty="0">
                <a:solidFill>
                  <a:srgbClr val="FF0000"/>
                </a:solidFill>
              </a:rPr>
              <a:t> </a:t>
            </a:r>
            <a:r>
              <a:rPr lang="en-US" altLang="ar-SA" sz="2400" dirty="0"/>
              <a:t>reduces prices to reward customer for certain responses such as paying early, volume purchases, and off-season buying.</a:t>
            </a:r>
          </a:p>
          <a:p>
            <a:pPr lvl="1"/>
            <a:r>
              <a:rPr lang="en-US" altLang="ar-SA" b="1" dirty="0"/>
              <a:t>Discounts</a:t>
            </a:r>
          </a:p>
          <a:p>
            <a:pPr lvl="2"/>
            <a:r>
              <a:rPr lang="en-US" altLang="ar-SA" dirty="0"/>
              <a:t>Cash discount for paying promptly</a:t>
            </a:r>
          </a:p>
          <a:p>
            <a:pPr lvl="2"/>
            <a:r>
              <a:rPr lang="en-US" altLang="ar-SA" dirty="0"/>
              <a:t>Quantity discount for buying in large volume</a:t>
            </a:r>
          </a:p>
          <a:p>
            <a:pPr lvl="2"/>
            <a:r>
              <a:rPr lang="en-US" altLang="ar-SA" dirty="0"/>
              <a:t>Functional (trade) discount for selling, storing, distribution, and record keeping</a:t>
            </a:r>
          </a:p>
          <a:p>
            <a:pPr lvl="1"/>
            <a:r>
              <a:rPr lang="en-US" altLang="ar-SA" b="1" dirty="0"/>
              <a:t>Allowances</a:t>
            </a:r>
          </a:p>
          <a:p>
            <a:pPr lvl="2"/>
            <a:r>
              <a:rPr lang="en-US" altLang="ar-SA" sz="2400" dirty="0"/>
              <a:t>Trade-in allowance for turning in an old item when buying a new one</a:t>
            </a:r>
          </a:p>
          <a:p>
            <a:pPr lvl="2"/>
            <a:r>
              <a:rPr lang="en-US" altLang="ar-SA" sz="2400" dirty="0"/>
              <a:t>Promotional allowance to reward dealers for participating in advertising or sales support programs</a:t>
            </a:r>
            <a:endParaRPr lang="en-US" altLang="ar-SA" b="1"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465809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8780AA60-CFCA-4E8F-9A78-67D780209FE8}"/>
              </a:ext>
            </a:extLst>
          </p:cNvPr>
          <p:cNvSpPr>
            <a:spLocks noChangeArrowheads="1"/>
          </p:cNvSpPr>
          <p:nvPr/>
        </p:nvSpPr>
        <p:spPr bwMode="auto">
          <a:xfrm>
            <a:off x="1793296" y="456857"/>
            <a:ext cx="8194288"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Price Adjustment Strategies</a:t>
            </a:r>
          </a:p>
        </p:txBody>
      </p:sp>
      <p:sp>
        <p:nvSpPr>
          <p:cNvPr id="9" name="Rectangle 14">
            <a:extLst>
              <a:ext uri="{FF2B5EF4-FFF2-40B4-BE49-F238E27FC236}">
                <a16:creationId xmlns:a16="http://schemas.microsoft.com/office/drawing/2014/main" id="{5E2054C1-7C4B-4663-B4BB-D7009B571E29}"/>
              </a:ext>
            </a:extLst>
          </p:cNvPr>
          <p:cNvSpPr txBox="1">
            <a:spLocks/>
          </p:cNvSpPr>
          <p:nvPr/>
        </p:nvSpPr>
        <p:spPr>
          <a:xfrm>
            <a:off x="310558" y="1393458"/>
            <a:ext cx="11570267" cy="529928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b="1" dirty="0">
                <a:solidFill>
                  <a:srgbClr val="FF0000"/>
                </a:solidFill>
                <a:latin typeface="Times New Roman" panose="02020603050405020304" pitchFamily="18" charset="0"/>
              </a:rPr>
              <a:t>Segmented pricing</a:t>
            </a:r>
            <a:r>
              <a:rPr lang="en-US" altLang="ar-SA" dirty="0">
                <a:solidFill>
                  <a:srgbClr val="FF0000"/>
                </a:solidFill>
                <a:latin typeface="Times New Roman" panose="02020603050405020304" pitchFamily="18" charset="0"/>
              </a:rPr>
              <a:t> </a:t>
            </a:r>
            <a:r>
              <a:rPr lang="en-US" altLang="ar-SA" dirty="0">
                <a:latin typeface="Times New Roman" panose="02020603050405020304" pitchFamily="18" charset="0"/>
              </a:rPr>
              <a:t>is used when a company sells a product at two or more prices even though the difference is not based on cost.</a:t>
            </a:r>
          </a:p>
          <a:p>
            <a:pPr>
              <a:lnSpc>
                <a:spcPct val="110000"/>
              </a:lnSpc>
            </a:pPr>
            <a:r>
              <a:rPr lang="en-US" altLang="ar-SA" sz="2400" dirty="0">
                <a:latin typeface="Times New Roman" panose="02020603050405020304" pitchFamily="18" charset="0"/>
              </a:rPr>
              <a:t>Adjust basic prices to allow for differences in </a:t>
            </a:r>
            <a:r>
              <a:rPr lang="en-US" altLang="ar-SA" sz="2400" b="1" dirty="0">
                <a:latin typeface="Times New Roman" panose="02020603050405020304" pitchFamily="18" charset="0"/>
              </a:rPr>
              <a:t>customers, products, and locations</a:t>
            </a:r>
          </a:p>
          <a:p>
            <a:pPr>
              <a:lnSpc>
                <a:spcPct val="110000"/>
              </a:lnSpc>
            </a:pPr>
            <a:r>
              <a:rPr lang="en-US" altLang="ar-SA" sz="2400" dirty="0">
                <a:latin typeface="Times New Roman" panose="02020603050405020304" pitchFamily="18" charset="0"/>
              </a:rPr>
              <a:t>Airlines, hotels and restaurants – revenue management or yield management</a:t>
            </a:r>
          </a:p>
          <a:p>
            <a:pPr>
              <a:lnSpc>
                <a:spcPct val="150000"/>
              </a:lnSpc>
            </a:pPr>
            <a:r>
              <a:rPr lang="en-US" altLang="ar-SA" sz="2400" dirty="0">
                <a:latin typeface="Times New Roman" panose="02020603050405020304" pitchFamily="18" charset="0"/>
              </a:rPr>
              <a:t>To be effective:</a:t>
            </a:r>
          </a:p>
          <a:p>
            <a:pPr lvl="2">
              <a:lnSpc>
                <a:spcPct val="150000"/>
              </a:lnSpc>
              <a:buFont typeface="Arial" panose="020B0604020202020204" pitchFamily="34" charset="0"/>
              <a:buChar char="–"/>
            </a:pPr>
            <a:r>
              <a:rPr lang="en-US" altLang="ar-SA" dirty="0">
                <a:latin typeface="Times New Roman" panose="02020603050405020304" pitchFamily="18" charset="0"/>
              </a:rPr>
              <a:t>Market must be segmentble</a:t>
            </a:r>
          </a:p>
          <a:p>
            <a:pPr lvl="2">
              <a:lnSpc>
                <a:spcPct val="150000"/>
              </a:lnSpc>
              <a:buFont typeface="Arial" panose="020B0604020202020204" pitchFamily="34" charset="0"/>
              <a:buChar char="–"/>
            </a:pPr>
            <a:r>
              <a:rPr lang="en-US" altLang="ar-SA" dirty="0">
                <a:latin typeface="Times New Roman" panose="02020603050405020304" pitchFamily="18" charset="0"/>
              </a:rPr>
              <a:t>Segments must show different degrees of demand</a:t>
            </a:r>
          </a:p>
          <a:p>
            <a:pPr lvl="2">
              <a:lnSpc>
                <a:spcPct val="150000"/>
              </a:lnSpc>
              <a:buFont typeface="Arial" panose="020B0604020202020204" pitchFamily="34" charset="0"/>
              <a:buChar char="–"/>
            </a:pPr>
            <a:r>
              <a:rPr lang="en-US" altLang="ar-SA" dirty="0">
                <a:latin typeface="Times New Roman" panose="02020603050405020304" pitchFamily="18" charset="0"/>
              </a:rPr>
              <a:t>Watching the market cannot exceed the extra revenue obtained from the price difference</a:t>
            </a:r>
          </a:p>
          <a:p>
            <a:pPr lvl="2">
              <a:lnSpc>
                <a:spcPct val="150000"/>
              </a:lnSpc>
              <a:buFont typeface="Arial" panose="020B0604020202020204" pitchFamily="34" charset="0"/>
              <a:buChar char="–"/>
            </a:pPr>
            <a:r>
              <a:rPr lang="en-US" altLang="ar-SA" dirty="0">
                <a:latin typeface="Times New Roman" panose="02020603050405020304" pitchFamily="18" charset="0"/>
              </a:rPr>
              <a:t>Must be legal</a:t>
            </a:r>
            <a:endParaRPr lang="en-US" altLang="ar-SA" sz="1800" dirty="0">
              <a:latin typeface="Times New Roman" panose="02020603050405020304" pitchFamily="18" charset="0"/>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057995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E7DF3021-BCCC-4B73-9DAA-C17D2F7E36FD}"/>
              </a:ext>
            </a:extLst>
          </p:cNvPr>
          <p:cNvSpPr>
            <a:spLocks noChangeArrowheads="1"/>
          </p:cNvSpPr>
          <p:nvPr/>
        </p:nvSpPr>
        <p:spPr bwMode="auto">
          <a:xfrm>
            <a:off x="741826" y="472765"/>
            <a:ext cx="10515600"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Price Adjustment Strategies</a:t>
            </a:r>
          </a:p>
        </p:txBody>
      </p:sp>
      <p:sp>
        <p:nvSpPr>
          <p:cNvPr id="9" name="Rectangle 14">
            <a:extLst>
              <a:ext uri="{FF2B5EF4-FFF2-40B4-BE49-F238E27FC236}">
                <a16:creationId xmlns:a16="http://schemas.microsoft.com/office/drawing/2014/main" id="{B281357E-46D6-4E82-B548-D8DACB87D471}"/>
              </a:ext>
            </a:extLst>
          </p:cNvPr>
          <p:cNvSpPr txBox="1">
            <a:spLocks/>
          </p:cNvSpPr>
          <p:nvPr/>
        </p:nvSpPr>
        <p:spPr>
          <a:xfrm>
            <a:off x="495759" y="1291457"/>
            <a:ext cx="11385066" cy="515080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solidFill>
                  <a:schemeClr val="tx2"/>
                </a:solidFill>
                <a:latin typeface="Times New Roman" panose="02020603050405020304" pitchFamily="18" charset="0"/>
              </a:rPr>
              <a:t>Customer segment pricing</a:t>
            </a:r>
            <a:r>
              <a:rPr lang="en-US" altLang="ar-SA" sz="2400" dirty="0">
                <a:latin typeface="Times New Roman" panose="02020603050405020304" pitchFamily="18" charset="0"/>
              </a:rPr>
              <a:t> is when different customer pay for different prices for the same product or service.</a:t>
            </a:r>
          </a:p>
          <a:p>
            <a:pPr>
              <a:lnSpc>
                <a:spcPct val="150000"/>
              </a:lnSpc>
            </a:pPr>
            <a:r>
              <a:rPr lang="en-US" altLang="ar-SA" sz="2400" b="1" dirty="0">
                <a:solidFill>
                  <a:schemeClr val="tx2"/>
                </a:solidFill>
                <a:latin typeface="Times New Roman" panose="02020603050405020304" pitchFamily="18" charset="0"/>
              </a:rPr>
              <a:t>Product form segment pricing</a:t>
            </a:r>
            <a:r>
              <a:rPr lang="en-US" altLang="ar-SA" sz="2400" dirty="0">
                <a:latin typeface="Times New Roman" panose="02020603050405020304" pitchFamily="18" charset="0"/>
              </a:rPr>
              <a:t> is when different versions of the product are priced differently but not according to differences in cost.</a:t>
            </a:r>
          </a:p>
          <a:p>
            <a:pPr>
              <a:lnSpc>
                <a:spcPct val="150000"/>
              </a:lnSpc>
            </a:pPr>
            <a:r>
              <a:rPr lang="en-US" altLang="ar-SA" sz="2400" b="1" dirty="0">
                <a:solidFill>
                  <a:schemeClr val="tx2"/>
                </a:solidFill>
                <a:latin typeface="Times New Roman" panose="02020603050405020304" pitchFamily="18" charset="0"/>
              </a:rPr>
              <a:t>Location pricing</a:t>
            </a:r>
            <a:r>
              <a:rPr lang="en-US" altLang="ar-SA" sz="2400" dirty="0">
                <a:latin typeface="Times New Roman" panose="02020603050405020304" pitchFamily="18" charset="0"/>
              </a:rPr>
              <a:t> is when the product is sold in different geographic areas and priced differently in those areas even though the cost is the same. </a:t>
            </a:r>
          </a:p>
          <a:p>
            <a:pPr>
              <a:lnSpc>
                <a:spcPct val="150000"/>
              </a:lnSpc>
            </a:pPr>
            <a:r>
              <a:rPr lang="en-US" altLang="ar-SA" sz="2400" b="1" dirty="0">
                <a:solidFill>
                  <a:schemeClr val="tx2"/>
                </a:solidFill>
                <a:latin typeface="Times New Roman" panose="02020603050405020304" pitchFamily="18" charset="0"/>
              </a:rPr>
              <a:t>Time pricing</a:t>
            </a:r>
            <a:r>
              <a:rPr lang="en-US" altLang="ar-SA" sz="2400" dirty="0">
                <a:latin typeface="Times New Roman" panose="02020603050405020304" pitchFamily="18" charset="0"/>
              </a:rPr>
              <a:t> is when a firm varies its prices by the season, the month, the day, and even the hour.</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284036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11289" y="268913"/>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6"/>
          <p:cNvSpPr txBox="1">
            <a:spLocks noChangeArrowheads="1"/>
          </p:cNvSpPr>
          <p:nvPr/>
        </p:nvSpPr>
        <p:spPr>
          <a:xfrm>
            <a:off x="1070232" y="275982"/>
            <a:ext cx="9478536"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Price-Adjustment Strategies </a:t>
            </a:r>
          </a:p>
        </p:txBody>
      </p:sp>
      <p:sp>
        <p:nvSpPr>
          <p:cNvPr id="12" name="AutoShape 7"/>
          <p:cNvSpPr>
            <a:spLocks noChangeArrowheads="1"/>
          </p:cNvSpPr>
          <p:nvPr/>
        </p:nvSpPr>
        <p:spPr bwMode="auto">
          <a:xfrm rot="5400000">
            <a:off x="5892724" y="-2525103"/>
            <a:ext cx="407056" cy="8051427"/>
          </a:xfrm>
          <a:prstGeom prst="cube">
            <a:avLst>
              <a:gd name="adj" fmla="val 14051"/>
            </a:avLst>
          </a:prstGeom>
          <a:gradFill rotWithShape="0">
            <a:gsLst>
              <a:gs pos="0">
                <a:srgbClr val="B760F9"/>
              </a:gs>
              <a:gs pos="100000">
                <a:srgbClr val="B760F9">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a:latin typeface="Arial" charset="0"/>
              </a:rPr>
              <a:t>Price Adjustment Strategies</a:t>
            </a:r>
          </a:p>
        </p:txBody>
      </p:sp>
      <p:sp>
        <p:nvSpPr>
          <p:cNvPr id="13" name="AutoShape 8"/>
          <p:cNvSpPr>
            <a:spLocks noChangeArrowheads="1"/>
          </p:cNvSpPr>
          <p:nvPr/>
        </p:nvSpPr>
        <p:spPr bwMode="auto">
          <a:xfrm rot="5400000">
            <a:off x="2951350" y="839040"/>
            <a:ext cx="1552015" cy="3583081"/>
          </a:xfrm>
          <a:prstGeom prst="cube">
            <a:avLst>
              <a:gd name="adj" fmla="val 18241"/>
            </a:avLst>
          </a:prstGeom>
          <a:gradFill rotWithShape="0">
            <a:gsLst>
              <a:gs pos="0">
                <a:srgbClr val="F6BF69"/>
              </a:gs>
              <a:gs pos="100000">
                <a:srgbClr val="F6BF69">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Discount &amp; Allowance</a:t>
            </a:r>
            <a:endParaRPr lang="en-US" sz="1765" b="1" dirty="0">
              <a:latin typeface="Arial" charset="0"/>
            </a:endParaRPr>
          </a:p>
          <a:p>
            <a:pPr algn="ctr">
              <a:lnSpc>
                <a:spcPct val="90000"/>
              </a:lnSpc>
              <a:defRPr/>
            </a:pPr>
            <a:r>
              <a:rPr lang="en-US" sz="1765" b="1" dirty="0">
                <a:latin typeface="Arial" charset="0"/>
              </a:rPr>
              <a:t>Reducing Prices to Reward</a:t>
            </a:r>
          </a:p>
          <a:p>
            <a:pPr algn="ctr">
              <a:lnSpc>
                <a:spcPct val="90000"/>
              </a:lnSpc>
              <a:defRPr/>
            </a:pPr>
            <a:r>
              <a:rPr lang="en-US" sz="1765" b="1" dirty="0">
                <a:latin typeface="Arial" charset="0"/>
              </a:rPr>
              <a:t>Customer Responses such as</a:t>
            </a:r>
          </a:p>
          <a:p>
            <a:pPr algn="ctr">
              <a:lnSpc>
                <a:spcPct val="90000"/>
              </a:lnSpc>
              <a:defRPr/>
            </a:pPr>
            <a:r>
              <a:rPr lang="en-US" sz="1765" b="1" dirty="0">
                <a:latin typeface="Arial" charset="0"/>
              </a:rPr>
              <a:t>Paying Early or Promoting</a:t>
            </a:r>
          </a:p>
          <a:p>
            <a:pPr algn="ctr">
              <a:lnSpc>
                <a:spcPct val="90000"/>
              </a:lnSpc>
              <a:defRPr/>
            </a:pPr>
            <a:r>
              <a:rPr lang="en-US" sz="1765" b="1" dirty="0">
                <a:latin typeface="Arial" charset="0"/>
              </a:rPr>
              <a:t>the Product.</a:t>
            </a:r>
          </a:p>
        </p:txBody>
      </p:sp>
      <p:sp>
        <p:nvSpPr>
          <p:cNvPr id="14" name="AutoShape 9"/>
          <p:cNvSpPr>
            <a:spLocks noChangeArrowheads="1"/>
          </p:cNvSpPr>
          <p:nvPr/>
        </p:nvSpPr>
        <p:spPr bwMode="auto">
          <a:xfrm rot="5400000">
            <a:off x="7509342" y="788614"/>
            <a:ext cx="1529603" cy="3739963"/>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Segmented</a:t>
            </a:r>
          </a:p>
          <a:p>
            <a:pPr algn="ctr">
              <a:lnSpc>
                <a:spcPct val="90000"/>
              </a:lnSpc>
              <a:defRPr/>
            </a:pPr>
            <a:r>
              <a:rPr lang="en-US" sz="1765" b="1" dirty="0">
                <a:latin typeface="Arial" charset="0"/>
              </a:rPr>
              <a:t>Adjusting Prices to Allow</a:t>
            </a:r>
          </a:p>
          <a:p>
            <a:pPr algn="ctr">
              <a:lnSpc>
                <a:spcPct val="90000"/>
              </a:lnSpc>
              <a:defRPr/>
            </a:pPr>
            <a:r>
              <a:rPr lang="en-US" sz="1765" b="1" dirty="0">
                <a:latin typeface="Arial" charset="0"/>
              </a:rPr>
              <a:t>for Differences in Customers,</a:t>
            </a:r>
          </a:p>
          <a:p>
            <a:pPr algn="ctr">
              <a:lnSpc>
                <a:spcPct val="90000"/>
              </a:lnSpc>
              <a:defRPr/>
            </a:pPr>
            <a:r>
              <a:rPr lang="en-US" sz="1765" b="1" dirty="0">
                <a:latin typeface="Arial" charset="0"/>
              </a:rPr>
              <a:t>Products, or Locations.</a:t>
            </a:r>
          </a:p>
        </p:txBody>
      </p:sp>
      <p:sp>
        <p:nvSpPr>
          <p:cNvPr id="15" name="Line 10"/>
          <p:cNvSpPr>
            <a:spLocks noChangeShapeType="1"/>
          </p:cNvSpPr>
          <p:nvPr/>
        </p:nvSpPr>
        <p:spPr bwMode="auto">
          <a:xfrm>
            <a:off x="3636579" y="1577781"/>
            <a:ext cx="10511" cy="291645"/>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6" name="Line 11"/>
          <p:cNvSpPr>
            <a:spLocks noChangeShapeType="1"/>
          </p:cNvSpPr>
          <p:nvPr/>
        </p:nvSpPr>
        <p:spPr bwMode="auto">
          <a:xfrm>
            <a:off x="8387254" y="1704139"/>
            <a:ext cx="8751" cy="23167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7" name="AutoShape 12"/>
          <p:cNvSpPr>
            <a:spLocks noChangeArrowheads="1"/>
          </p:cNvSpPr>
          <p:nvPr/>
        </p:nvSpPr>
        <p:spPr bwMode="auto">
          <a:xfrm rot="5400000">
            <a:off x="3476625" y="2640387"/>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Cash Discount</a:t>
            </a:r>
          </a:p>
        </p:txBody>
      </p:sp>
      <p:sp>
        <p:nvSpPr>
          <p:cNvPr id="18" name="AutoShape 13"/>
          <p:cNvSpPr>
            <a:spLocks noChangeArrowheads="1"/>
          </p:cNvSpPr>
          <p:nvPr/>
        </p:nvSpPr>
        <p:spPr bwMode="auto">
          <a:xfrm rot="5400000">
            <a:off x="3486431" y="3216089"/>
            <a:ext cx="453838" cy="2333625"/>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Quantity Discount</a:t>
            </a:r>
          </a:p>
        </p:txBody>
      </p:sp>
      <p:sp>
        <p:nvSpPr>
          <p:cNvPr id="19" name="AutoShape 14"/>
          <p:cNvSpPr>
            <a:spLocks noChangeArrowheads="1"/>
          </p:cNvSpPr>
          <p:nvPr/>
        </p:nvSpPr>
        <p:spPr bwMode="auto">
          <a:xfrm rot="5400000">
            <a:off x="3493434" y="3793192"/>
            <a:ext cx="456640" cy="2350434"/>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Functional Discount</a:t>
            </a:r>
          </a:p>
        </p:txBody>
      </p:sp>
      <p:sp>
        <p:nvSpPr>
          <p:cNvPr id="20" name="AutoShape 15"/>
          <p:cNvSpPr>
            <a:spLocks noChangeArrowheads="1"/>
          </p:cNvSpPr>
          <p:nvPr/>
        </p:nvSpPr>
        <p:spPr bwMode="auto">
          <a:xfrm rot="5400000">
            <a:off x="3493434" y="4377299"/>
            <a:ext cx="456640" cy="2350434"/>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Seasonal Discount</a:t>
            </a:r>
          </a:p>
        </p:txBody>
      </p:sp>
      <p:sp>
        <p:nvSpPr>
          <p:cNvPr id="21" name="AutoShape 16"/>
          <p:cNvSpPr>
            <a:spLocks noChangeArrowheads="1"/>
          </p:cNvSpPr>
          <p:nvPr/>
        </p:nvSpPr>
        <p:spPr bwMode="auto">
          <a:xfrm rot="5400000">
            <a:off x="8218114" y="2762251"/>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Customer</a:t>
            </a:r>
          </a:p>
        </p:txBody>
      </p:sp>
      <p:sp>
        <p:nvSpPr>
          <p:cNvPr id="22" name="AutoShape 17"/>
          <p:cNvSpPr>
            <a:spLocks noChangeArrowheads="1"/>
          </p:cNvSpPr>
          <p:nvPr/>
        </p:nvSpPr>
        <p:spPr bwMode="auto">
          <a:xfrm rot="5400000">
            <a:off x="8219515" y="3346357"/>
            <a:ext cx="453838"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Product Form</a:t>
            </a:r>
          </a:p>
        </p:txBody>
      </p:sp>
      <p:sp>
        <p:nvSpPr>
          <p:cNvPr id="23" name="AutoShape 18"/>
          <p:cNvSpPr>
            <a:spLocks noChangeArrowheads="1"/>
          </p:cNvSpPr>
          <p:nvPr/>
        </p:nvSpPr>
        <p:spPr bwMode="auto">
          <a:xfrm rot="5400000">
            <a:off x="8218114" y="3931865"/>
            <a:ext cx="456640"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Location</a:t>
            </a:r>
          </a:p>
        </p:txBody>
      </p:sp>
      <p:sp>
        <p:nvSpPr>
          <p:cNvPr id="24" name="AutoShape 19"/>
          <p:cNvSpPr>
            <a:spLocks noChangeArrowheads="1"/>
          </p:cNvSpPr>
          <p:nvPr/>
        </p:nvSpPr>
        <p:spPr bwMode="auto">
          <a:xfrm rot="5400000">
            <a:off x="8218114" y="4515972"/>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Time</a:t>
            </a:r>
          </a:p>
        </p:txBody>
      </p:sp>
      <p:sp>
        <p:nvSpPr>
          <p:cNvPr id="25" name="Line 24"/>
          <p:cNvSpPr>
            <a:spLocks noChangeShapeType="1"/>
          </p:cNvSpPr>
          <p:nvPr/>
        </p:nvSpPr>
        <p:spPr bwMode="auto">
          <a:xfrm flipH="1">
            <a:off x="9831760" y="3423397"/>
            <a:ext cx="22412" cy="208709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6" name="AutoShape 26"/>
          <p:cNvSpPr>
            <a:spLocks noChangeArrowheads="1"/>
          </p:cNvSpPr>
          <p:nvPr/>
        </p:nvSpPr>
        <p:spPr bwMode="auto">
          <a:xfrm rot="5400000">
            <a:off x="3510243" y="5016034"/>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Trade-In Allowance</a:t>
            </a:r>
          </a:p>
        </p:txBody>
      </p:sp>
      <p:sp>
        <p:nvSpPr>
          <p:cNvPr id="27" name="Line 2"/>
          <p:cNvSpPr>
            <a:spLocks noChangeShapeType="1"/>
          </p:cNvSpPr>
          <p:nvPr/>
        </p:nvSpPr>
        <p:spPr bwMode="auto">
          <a:xfrm flipH="1" flipV="1">
            <a:off x="9533186" y="5530073"/>
            <a:ext cx="298574" cy="1117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3"/>
          <p:cNvSpPr>
            <a:spLocks noChangeShapeType="1"/>
          </p:cNvSpPr>
          <p:nvPr/>
        </p:nvSpPr>
        <p:spPr bwMode="auto">
          <a:xfrm flipH="1">
            <a:off x="9482976" y="4948798"/>
            <a:ext cx="371196" cy="420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4"/>
          <p:cNvSpPr>
            <a:spLocks noChangeShapeType="1"/>
          </p:cNvSpPr>
          <p:nvPr/>
        </p:nvSpPr>
        <p:spPr bwMode="auto">
          <a:xfrm flipH="1" flipV="1">
            <a:off x="9482976" y="4345080"/>
            <a:ext cx="371195" cy="98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Line 5"/>
          <p:cNvSpPr>
            <a:spLocks noChangeShapeType="1"/>
          </p:cNvSpPr>
          <p:nvPr/>
        </p:nvSpPr>
        <p:spPr bwMode="auto">
          <a:xfrm flipH="1">
            <a:off x="9482977" y="3788989"/>
            <a:ext cx="388004" cy="1126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1" name="Line 20"/>
          <p:cNvSpPr>
            <a:spLocks noChangeShapeType="1"/>
          </p:cNvSpPr>
          <p:nvPr/>
        </p:nvSpPr>
        <p:spPr bwMode="auto">
          <a:xfrm flipH="1">
            <a:off x="2061882" y="3751169"/>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2" name="Line 21"/>
          <p:cNvSpPr>
            <a:spLocks noChangeShapeType="1"/>
          </p:cNvSpPr>
          <p:nvPr/>
        </p:nvSpPr>
        <p:spPr bwMode="auto">
          <a:xfrm flipH="1">
            <a:off x="2061882" y="4345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3" name="Line 22"/>
          <p:cNvSpPr>
            <a:spLocks noChangeShapeType="1"/>
          </p:cNvSpPr>
          <p:nvPr/>
        </p:nvSpPr>
        <p:spPr bwMode="auto">
          <a:xfrm flipH="1">
            <a:off x="2056279" y="49165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23"/>
          <p:cNvSpPr>
            <a:spLocks noChangeShapeType="1"/>
          </p:cNvSpPr>
          <p:nvPr/>
        </p:nvSpPr>
        <p:spPr bwMode="auto">
          <a:xfrm flipH="1">
            <a:off x="2050676" y="5488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Line 25"/>
          <p:cNvSpPr>
            <a:spLocks noChangeShapeType="1"/>
          </p:cNvSpPr>
          <p:nvPr/>
        </p:nvSpPr>
        <p:spPr bwMode="auto">
          <a:xfrm>
            <a:off x="2061882" y="3116636"/>
            <a:ext cx="8656" cy="298987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6" name="Line 27"/>
          <p:cNvSpPr>
            <a:spLocks noChangeShapeType="1"/>
          </p:cNvSpPr>
          <p:nvPr/>
        </p:nvSpPr>
        <p:spPr bwMode="auto">
          <a:xfrm flipH="1">
            <a:off x="2050676" y="6126816"/>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pic>
        <p:nvPicPr>
          <p:cNvPr id="3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39" name="Rectangle 38">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03147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2B342BE2-53F7-4E26-BB26-974D2F09DDBF}"/>
              </a:ext>
            </a:extLst>
          </p:cNvPr>
          <p:cNvSpPr txBox="1">
            <a:spLocks noChangeArrowheads="1"/>
          </p:cNvSpPr>
          <p:nvPr/>
        </p:nvSpPr>
        <p:spPr>
          <a:xfrm>
            <a:off x="1703185" y="467732"/>
            <a:ext cx="830580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grpSp>
        <p:nvGrpSpPr>
          <p:cNvPr id="9" name="Group 14">
            <a:extLst>
              <a:ext uri="{FF2B5EF4-FFF2-40B4-BE49-F238E27FC236}">
                <a16:creationId xmlns:a16="http://schemas.microsoft.com/office/drawing/2014/main" id="{26303EBF-3E83-463E-8F82-9AA9B8258284}"/>
              </a:ext>
            </a:extLst>
          </p:cNvPr>
          <p:cNvGrpSpPr>
            <a:grpSpLocks/>
          </p:cNvGrpSpPr>
          <p:nvPr/>
        </p:nvGrpSpPr>
        <p:grpSpPr bwMode="auto">
          <a:xfrm>
            <a:off x="8087260" y="4048865"/>
            <a:ext cx="1681163" cy="1676400"/>
            <a:chOff x="3264" y="2736"/>
            <a:chExt cx="1059" cy="1056"/>
          </a:xfrm>
        </p:grpSpPr>
        <p:pic>
          <p:nvPicPr>
            <p:cNvPr id="11" name="Picture 5" descr="C:\Users\Peggy\AppData\Local\Microsoft\Windows\Temporary Internet Files\Content.IE5\762S1EOT\MCj04241040000[1].wmf">
              <a:extLst>
                <a:ext uri="{FF2B5EF4-FFF2-40B4-BE49-F238E27FC236}">
                  <a16:creationId xmlns:a16="http://schemas.microsoft.com/office/drawing/2014/main" id="{25F3791B-055B-4307-8101-D258201815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4" y="2736"/>
              <a:ext cx="1059" cy="105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5">
              <a:extLst>
                <a:ext uri="{FF2B5EF4-FFF2-40B4-BE49-F238E27FC236}">
                  <a16:creationId xmlns:a16="http://schemas.microsoft.com/office/drawing/2014/main" id="{8ACFDFD3-C3CA-4214-BD0B-9B119B27E208}"/>
                </a:ext>
              </a:extLst>
            </p:cNvPr>
            <p:cNvSpPr txBox="1">
              <a:spLocks noChangeArrowheads="1"/>
            </p:cNvSpPr>
            <p:nvPr/>
          </p:nvSpPr>
          <p:spPr bwMode="auto">
            <a:xfrm rot="-2400000">
              <a:off x="3397" y="3218"/>
              <a:ext cx="680" cy="2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600" b="1"/>
                <a:t>$29.99</a:t>
              </a:r>
              <a:endParaRPr lang="en-SG" altLang="ar-SA" sz="1600" b="1"/>
            </a:p>
          </p:txBody>
        </p:sp>
      </p:grpSp>
      <p:sp>
        <p:nvSpPr>
          <p:cNvPr id="13" name="Rectangle 17">
            <a:extLst>
              <a:ext uri="{FF2B5EF4-FFF2-40B4-BE49-F238E27FC236}">
                <a16:creationId xmlns:a16="http://schemas.microsoft.com/office/drawing/2014/main" id="{01283FF3-7B66-428B-BBA2-CD7788EE8304}"/>
              </a:ext>
            </a:extLst>
          </p:cNvPr>
          <p:cNvSpPr txBox="1">
            <a:spLocks/>
          </p:cNvSpPr>
          <p:nvPr/>
        </p:nvSpPr>
        <p:spPr>
          <a:xfrm>
            <a:off x="451692" y="1272391"/>
            <a:ext cx="11429133" cy="480369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sz="2400" b="1" dirty="0">
                <a:solidFill>
                  <a:srgbClr val="FF0000"/>
                </a:solidFill>
                <a:latin typeface="Times New Roman" panose="02020603050405020304" pitchFamily="18" charset="0"/>
              </a:rPr>
              <a:t>Psychological pricing </a:t>
            </a:r>
            <a:endParaRPr lang="en-US" altLang="ar-SA" sz="2400" b="1" dirty="0" smtClean="0">
              <a:solidFill>
                <a:srgbClr val="FF0000"/>
              </a:solidFill>
              <a:latin typeface="Times New Roman" panose="02020603050405020304" pitchFamily="18" charset="0"/>
            </a:endParaRPr>
          </a:p>
          <a:p>
            <a:pPr>
              <a:lnSpc>
                <a:spcPct val="150000"/>
              </a:lnSpc>
              <a:buFontTx/>
              <a:buNone/>
            </a:pPr>
            <a:r>
              <a:rPr lang="en-US" altLang="ar-SA" sz="2400" b="1" dirty="0" smtClean="0">
                <a:latin typeface="Times New Roman" panose="02020603050405020304" pitchFamily="18" charset="0"/>
              </a:rPr>
              <a:t>occurs </a:t>
            </a:r>
            <a:r>
              <a:rPr lang="en-US" altLang="ar-SA" sz="2400" b="1" dirty="0">
                <a:latin typeface="Times New Roman" panose="02020603050405020304" pitchFamily="18" charset="0"/>
              </a:rPr>
              <a:t>when sellers consider the psychology of prices and not simply the economics.</a:t>
            </a:r>
          </a:p>
          <a:p>
            <a:pPr lvl="1">
              <a:lnSpc>
                <a:spcPct val="150000"/>
              </a:lnSpc>
              <a:buFont typeface="Arial" panose="020B0604020202020204" pitchFamily="34" charset="0"/>
              <a:buChar char="–"/>
            </a:pPr>
            <a:r>
              <a:rPr lang="en-US" altLang="ar-SA" b="1" dirty="0">
                <a:solidFill>
                  <a:schemeClr val="tx2"/>
                </a:solidFill>
                <a:latin typeface="Times New Roman" panose="02020603050405020304" pitchFamily="18" charset="0"/>
              </a:rPr>
              <a:t>Reference prices</a:t>
            </a:r>
            <a:r>
              <a:rPr lang="en-US" altLang="ar-SA" b="1" dirty="0">
                <a:latin typeface="Times New Roman" panose="02020603050405020304" pitchFamily="18" charset="0"/>
              </a:rPr>
              <a:t> are prices that buyers carry in their minds and refer to when looking at a given product.</a:t>
            </a:r>
          </a:p>
          <a:p>
            <a:pPr lvl="1">
              <a:lnSpc>
                <a:spcPct val="150000"/>
              </a:lnSpc>
            </a:pPr>
            <a:r>
              <a:rPr lang="en-US" altLang="ar-SA" b="1" dirty="0">
                <a:latin typeface="Times New Roman" panose="02020603050405020304" pitchFamily="18" charset="0"/>
              </a:rPr>
              <a:t>Noting current prices</a:t>
            </a:r>
          </a:p>
          <a:p>
            <a:pPr lvl="1">
              <a:lnSpc>
                <a:spcPct val="150000"/>
              </a:lnSpc>
            </a:pPr>
            <a:r>
              <a:rPr lang="en-US" altLang="ar-SA" b="1" dirty="0">
                <a:latin typeface="Times New Roman" panose="02020603050405020304" pitchFamily="18" charset="0"/>
              </a:rPr>
              <a:t>Remembering past prices</a:t>
            </a:r>
          </a:p>
          <a:p>
            <a:pPr lvl="1">
              <a:lnSpc>
                <a:spcPct val="150000"/>
              </a:lnSpc>
            </a:pPr>
            <a:r>
              <a:rPr lang="en-US" altLang="ar-SA" b="1" dirty="0">
                <a:latin typeface="Times New Roman" panose="02020603050405020304" pitchFamily="18" charset="0"/>
              </a:rPr>
              <a:t>Assessing the buying situations </a:t>
            </a: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5" name="Rectangle 14">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7365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wipe(left)">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wipe(left)">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wipe(left)">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wipe(left)">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3">
                                            <p:txEl>
                                              <p:pRg st="5" end="5"/>
                                            </p:txEl>
                                          </p:spTgt>
                                        </p:tgtEl>
                                        <p:attrNameLst>
                                          <p:attrName>style.visibility</p:attrName>
                                        </p:attrNameLst>
                                      </p:cBhvr>
                                      <p:to>
                                        <p:strVal val="visible"/>
                                      </p:to>
                                    </p:set>
                                    <p:animEffect transition="in" filter="wipe(left)">
                                      <p:cBhvr>
                                        <p:cTn id="32"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3">
            <a:extLst>
              <a:ext uri="{FF2B5EF4-FFF2-40B4-BE49-F238E27FC236}">
                <a16:creationId xmlns:a16="http://schemas.microsoft.com/office/drawing/2014/main" id="{B302988B-1DC8-4414-9355-FC3D1A823911}"/>
              </a:ext>
            </a:extLst>
          </p:cNvPr>
          <p:cNvSpPr txBox="1">
            <a:spLocks/>
          </p:cNvSpPr>
          <p:nvPr/>
        </p:nvSpPr>
        <p:spPr>
          <a:xfrm>
            <a:off x="344855" y="1098668"/>
            <a:ext cx="11535970" cy="615042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buFontTx/>
              <a:buNone/>
            </a:pPr>
            <a:r>
              <a:rPr lang="en-US" altLang="ar-SA" sz="2400" b="1" dirty="0">
                <a:solidFill>
                  <a:srgbClr val="FF0000"/>
                </a:solidFill>
                <a:latin typeface="Times New Roman" panose="02020603050405020304" pitchFamily="18" charset="0"/>
              </a:rPr>
              <a:t>Promotional pricing </a:t>
            </a:r>
            <a:endParaRPr lang="en-US" altLang="ar-SA" sz="2400" b="1" dirty="0" smtClean="0">
              <a:solidFill>
                <a:srgbClr val="FF0000"/>
              </a:solidFill>
              <a:latin typeface="Times New Roman" panose="02020603050405020304" pitchFamily="18" charset="0"/>
            </a:endParaRPr>
          </a:p>
          <a:p>
            <a:pPr>
              <a:lnSpc>
                <a:spcPct val="100000"/>
              </a:lnSpc>
              <a:buFontTx/>
              <a:buNone/>
            </a:pPr>
            <a:r>
              <a:rPr lang="en-US" altLang="ar-SA" sz="2300" b="1" dirty="0" smtClean="0">
                <a:latin typeface="Times New Roman" panose="02020603050405020304" pitchFamily="18" charset="0"/>
              </a:rPr>
              <a:t>is </a:t>
            </a:r>
            <a:r>
              <a:rPr lang="en-US" altLang="ar-SA" sz="2300" b="1" dirty="0">
                <a:latin typeface="Times New Roman" panose="02020603050405020304" pitchFamily="18" charset="0"/>
              </a:rPr>
              <a:t>when prices are temporarily priced below list price or cost to increase demand.</a:t>
            </a:r>
          </a:p>
          <a:p>
            <a:pPr lvl="1">
              <a:lnSpc>
                <a:spcPct val="100000"/>
              </a:lnSpc>
            </a:pPr>
            <a:r>
              <a:rPr lang="en-US" altLang="ar-SA" sz="2300" b="1" dirty="0">
                <a:latin typeface="Times New Roman" panose="02020603050405020304" pitchFamily="18" charset="0"/>
              </a:rPr>
              <a:t>Loss leaders</a:t>
            </a:r>
          </a:p>
          <a:p>
            <a:pPr lvl="1">
              <a:lnSpc>
                <a:spcPct val="100000"/>
              </a:lnSpc>
            </a:pPr>
            <a:r>
              <a:rPr lang="en-US" altLang="ar-SA" sz="2300" b="1" dirty="0">
                <a:latin typeface="Times New Roman" panose="02020603050405020304" pitchFamily="18" charset="0"/>
              </a:rPr>
              <a:t>Special event pricing</a:t>
            </a:r>
          </a:p>
          <a:p>
            <a:pPr lvl="1">
              <a:lnSpc>
                <a:spcPct val="100000"/>
              </a:lnSpc>
            </a:pPr>
            <a:r>
              <a:rPr lang="en-US" altLang="ar-SA" sz="2300" b="1" dirty="0">
                <a:latin typeface="Times New Roman" panose="02020603050405020304" pitchFamily="18" charset="0"/>
              </a:rPr>
              <a:t>Cash rebates</a:t>
            </a:r>
          </a:p>
          <a:p>
            <a:pPr lvl="1">
              <a:lnSpc>
                <a:spcPct val="100000"/>
              </a:lnSpc>
            </a:pPr>
            <a:r>
              <a:rPr lang="en-US" altLang="ar-SA" sz="2300" b="1" dirty="0">
                <a:latin typeface="Times New Roman" panose="02020603050405020304" pitchFamily="18" charset="0"/>
              </a:rPr>
              <a:t>Low interest financing</a:t>
            </a:r>
          </a:p>
          <a:p>
            <a:pPr lvl="1">
              <a:lnSpc>
                <a:spcPct val="100000"/>
              </a:lnSpc>
            </a:pPr>
            <a:r>
              <a:rPr lang="en-US" altLang="ar-SA" sz="2300" b="1" dirty="0">
                <a:latin typeface="Times New Roman" panose="02020603050405020304" pitchFamily="18" charset="0"/>
              </a:rPr>
              <a:t>Longer warrantees</a:t>
            </a:r>
          </a:p>
          <a:p>
            <a:pPr lvl="1">
              <a:lnSpc>
                <a:spcPct val="100000"/>
              </a:lnSpc>
            </a:pPr>
            <a:r>
              <a:rPr lang="en-US" altLang="ar-SA" sz="2300" b="1" dirty="0">
                <a:latin typeface="Times New Roman" panose="02020603050405020304" pitchFamily="18" charset="0"/>
              </a:rPr>
              <a:t>Free maintenance</a:t>
            </a:r>
          </a:p>
          <a:p>
            <a:pPr>
              <a:lnSpc>
                <a:spcPct val="100000"/>
              </a:lnSpc>
            </a:pPr>
            <a:r>
              <a:rPr lang="en-US" altLang="ar-SA" sz="2300" b="1" dirty="0">
                <a:latin typeface="Times New Roman" panose="02020603050405020304" pitchFamily="18" charset="0"/>
              </a:rPr>
              <a:t>Risks of promotional pricing</a:t>
            </a:r>
          </a:p>
          <a:p>
            <a:pPr lvl="1">
              <a:lnSpc>
                <a:spcPct val="100000"/>
              </a:lnSpc>
            </a:pPr>
            <a:r>
              <a:rPr lang="en-US" altLang="ar-SA" sz="2300" b="1" dirty="0">
                <a:latin typeface="Times New Roman" panose="02020603050405020304" pitchFamily="18" charset="0"/>
              </a:rPr>
              <a:t>Used too frequently</a:t>
            </a:r>
          </a:p>
          <a:p>
            <a:pPr lvl="1">
              <a:lnSpc>
                <a:spcPct val="100000"/>
              </a:lnSpc>
            </a:pPr>
            <a:r>
              <a:rPr lang="en-US" altLang="ar-SA" sz="2300" b="1" dirty="0">
                <a:latin typeface="Times New Roman" panose="02020603050405020304" pitchFamily="18" charset="0"/>
              </a:rPr>
              <a:t>Copies by competitors can create “deal-prone” customers who will wait for promotions and avoid buying at regular price.</a:t>
            </a:r>
          </a:p>
          <a:p>
            <a:pPr lvl="1">
              <a:lnSpc>
                <a:spcPct val="100000"/>
              </a:lnSpc>
            </a:pPr>
            <a:r>
              <a:rPr lang="en-US" altLang="ar-SA" sz="2300" b="1" dirty="0">
                <a:latin typeface="Times New Roman" panose="02020603050405020304" pitchFamily="18" charset="0"/>
              </a:rPr>
              <a:t>Creates price wars.</a:t>
            </a:r>
          </a:p>
          <a:p>
            <a:pPr lvl="1">
              <a:lnSpc>
                <a:spcPct val="75000"/>
              </a:lnSpc>
            </a:pPr>
            <a:endParaRPr lang="en-US" altLang="ar-SA" b="1" dirty="0"/>
          </a:p>
        </p:txBody>
      </p:sp>
      <p:sp>
        <p:nvSpPr>
          <p:cNvPr id="9" name="Rectangle 12">
            <a:extLst>
              <a:ext uri="{FF2B5EF4-FFF2-40B4-BE49-F238E27FC236}">
                <a16:creationId xmlns:a16="http://schemas.microsoft.com/office/drawing/2014/main" id="{8CC84836-99AA-420F-8DFD-AC848C7AC7EC}"/>
              </a:ext>
            </a:extLst>
          </p:cNvPr>
          <p:cNvSpPr txBox="1">
            <a:spLocks/>
          </p:cNvSpPr>
          <p:nvPr/>
        </p:nvSpPr>
        <p:spPr>
          <a:xfrm>
            <a:off x="1837633" y="280702"/>
            <a:ext cx="786453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45236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wipe(left)">
                                      <p:cBhvr>
                                        <p:cTn id="42" dur="500"/>
                                        <p:tgtEl>
                                          <p:spTgt spid="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8">
                                            <p:txEl>
                                              <p:pRg st="8" end="8"/>
                                            </p:txEl>
                                          </p:spTgt>
                                        </p:tgtEl>
                                        <p:attrNameLst>
                                          <p:attrName>style.visibility</p:attrName>
                                        </p:attrNameLst>
                                      </p:cBhvr>
                                      <p:to>
                                        <p:strVal val="visible"/>
                                      </p:to>
                                    </p:set>
                                    <p:animEffect transition="in" filter="wipe(left)">
                                      <p:cBhvr>
                                        <p:cTn id="47" dur="500"/>
                                        <p:tgtEl>
                                          <p:spTgt spid="8">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8">
                                            <p:txEl>
                                              <p:pRg st="9" end="9"/>
                                            </p:txEl>
                                          </p:spTgt>
                                        </p:tgtEl>
                                        <p:attrNameLst>
                                          <p:attrName>style.visibility</p:attrName>
                                        </p:attrNameLst>
                                      </p:cBhvr>
                                      <p:to>
                                        <p:strVal val="visible"/>
                                      </p:to>
                                    </p:set>
                                    <p:animEffect transition="in" filter="wipe(left)">
                                      <p:cBhvr>
                                        <p:cTn id="52" dur="500"/>
                                        <p:tgtEl>
                                          <p:spTgt spid="8">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8">
                                            <p:txEl>
                                              <p:pRg st="10" end="10"/>
                                            </p:txEl>
                                          </p:spTgt>
                                        </p:tgtEl>
                                        <p:attrNameLst>
                                          <p:attrName>style.visibility</p:attrName>
                                        </p:attrNameLst>
                                      </p:cBhvr>
                                      <p:to>
                                        <p:strVal val="visible"/>
                                      </p:to>
                                    </p:set>
                                    <p:animEffect transition="in" filter="wipe(left)">
                                      <p:cBhvr>
                                        <p:cTn id="57" dur="500"/>
                                        <p:tgtEl>
                                          <p:spTgt spid="8">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8">
                                            <p:txEl>
                                              <p:pRg st="11" end="11"/>
                                            </p:txEl>
                                          </p:spTgt>
                                        </p:tgtEl>
                                        <p:attrNameLst>
                                          <p:attrName>style.visibility</p:attrName>
                                        </p:attrNameLst>
                                      </p:cBhvr>
                                      <p:to>
                                        <p:strVal val="visible"/>
                                      </p:to>
                                    </p:set>
                                    <p:animEffect transition="in" filter="wipe(left)">
                                      <p:cBhvr>
                                        <p:cTn id="62" dur="5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0">
            <a:extLst>
              <a:ext uri="{FF2B5EF4-FFF2-40B4-BE49-F238E27FC236}">
                <a16:creationId xmlns:a16="http://schemas.microsoft.com/office/drawing/2014/main" id="{36F720CE-E4B2-4AB3-9E68-4B2A8696444E}"/>
              </a:ext>
            </a:extLst>
          </p:cNvPr>
          <p:cNvSpPr txBox="1">
            <a:spLocks/>
          </p:cNvSpPr>
          <p:nvPr/>
        </p:nvSpPr>
        <p:spPr>
          <a:xfrm>
            <a:off x="438807" y="469570"/>
            <a:ext cx="105156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sp>
        <p:nvSpPr>
          <p:cNvPr id="9" name="Rectangle 11">
            <a:extLst>
              <a:ext uri="{FF2B5EF4-FFF2-40B4-BE49-F238E27FC236}">
                <a16:creationId xmlns:a16="http://schemas.microsoft.com/office/drawing/2014/main" id="{066F78C8-5CCF-4C67-B82A-E9BC063F678D}"/>
              </a:ext>
            </a:extLst>
          </p:cNvPr>
          <p:cNvSpPr txBox="1">
            <a:spLocks/>
          </p:cNvSpPr>
          <p:nvPr/>
        </p:nvSpPr>
        <p:spPr>
          <a:xfrm>
            <a:off x="362808" y="1110821"/>
            <a:ext cx="11634095" cy="443020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sz="2400" b="1" u="sng" dirty="0">
                <a:solidFill>
                  <a:srgbClr val="C00000"/>
                </a:solidFill>
                <a:latin typeface="Times New Roman" panose="02020603050405020304" pitchFamily="18" charset="0"/>
              </a:rPr>
              <a:t>Promotional Pricing</a:t>
            </a:r>
          </a:p>
          <a:p>
            <a:pPr>
              <a:lnSpc>
                <a:spcPct val="150000"/>
              </a:lnSpc>
            </a:pPr>
            <a:r>
              <a:rPr lang="en-US" altLang="ar-SA" sz="2400" b="1" dirty="0">
                <a:solidFill>
                  <a:schemeClr val="tx2"/>
                </a:solidFill>
                <a:latin typeface="Times New Roman" panose="02020603050405020304" pitchFamily="18" charset="0"/>
              </a:rPr>
              <a:t>Loss leaders</a:t>
            </a:r>
            <a:r>
              <a:rPr lang="en-US" altLang="ar-SA" sz="2400" b="1" dirty="0">
                <a:latin typeface="Times New Roman" panose="02020603050405020304" pitchFamily="18" charset="0"/>
              </a:rPr>
              <a:t> are products sold below cost to attract customers in the hope they will buy other items at normal markups.</a:t>
            </a:r>
          </a:p>
          <a:p>
            <a:pPr>
              <a:lnSpc>
                <a:spcPct val="150000"/>
              </a:lnSpc>
            </a:pPr>
            <a:r>
              <a:rPr lang="en-US" altLang="ar-SA" sz="2400" b="1" dirty="0">
                <a:solidFill>
                  <a:schemeClr val="tx2"/>
                </a:solidFill>
                <a:latin typeface="Times New Roman" panose="02020603050405020304" pitchFamily="18" charset="0"/>
              </a:rPr>
              <a:t>Special event pricing</a:t>
            </a:r>
            <a:r>
              <a:rPr lang="en-US" altLang="ar-SA" sz="2400" b="1" dirty="0">
                <a:latin typeface="Times New Roman" panose="02020603050405020304" pitchFamily="18" charset="0"/>
              </a:rPr>
              <a:t> is used to attract customers during certain seasons or periods.</a:t>
            </a:r>
          </a:p>
          <a:p>
            <a:pPr>
              <a:lnSpc>
                <a:spcPct val="150000"/>
              </a:lnSpc>
            </a:pPr>
            <a:r>
              <a:rPr lang="en-US" altLang="ar-SA" sz="2400" b="1" dirty="0">
                <a:solidFill>
                  <a:schemeClr val="tx2"/>
                </a:solidFill>
                <a:latin typeface="Times New Roman" panose="02020603050405020304" pitchFamily="18" charset="0"/>
              </a:rPr>
              <a:t>Cash rebates</a:t>
            </a:r>
            <a:r>
              <a:rPr lang="en-US" altLang="ar-SA" sz="2400" b="1" dirty="0">
                <a:latin typeface="Times New Roman" panose="02020603050405020304" pitchFamily="18" charset="0"/>
              </a:rPr>
              <a:t> are given to consumers who buy products within a specified time.</a:t>
            </a:r>
          </a:p>
          <a:p>
            <a:pPr>
              <a:lnSpc>
                <a:spcPct val="150000"/>
              </a:lnSpc>
            </a:pPr>
            <a:r>
              <a:rPr lang="en-US" altLang="ar-SA" sz="2400" b="1" dirty="0">
                <a:solidFill>
                  <a:schemeClr val="tx2"/>
                </a:solidFill>
                <a:latin typeface="Times New Roman" panose="02020603050405020304" pitchFamily="18" charset="0"/>
              </a:rPr>
              <a:t>Low interest financing</a:t>
            </a:r>
            <a:r>
              <a:rPr lang="en-US" altLang="ar-SA" sz="2400" b="1" dirty="0">
                <a:latin typeface="Times New Roman" panose="02020603050405020304" pitchFamily="18" charset="0"/>
              </a:rPr>
              <a:t>, </a:t>
            </a:r>
            <a:r>
              <a:rPr lang="en-US" altLang="ar-SA" sz="2400" b="1" dirty="0">
                <a:solidFill>
                  <a:schemeClr val="tx2"/>
                </a:solidFill>
                <a:latin typeface="Times New Roman" panose="02020603050405020304" pitchFamily="18" charset="0"/>
              </a:rPr>
              <a:t>longer warrantees</a:t>
            </a:r>
            <a:r>
              <a:rPr lang="en-US" altLang="ar-SA" sz="2400" b="1" dirty="0">
                <a:latin typeface="Times New Roman" panose="02020603050405020304" pitchFamily="18" charset="0"/>
              </a:rPr>
              <a:t>, and </a:t>
            </a:r>
            <a:r>
              <a:rPr lang="en-US" altLang="ar-SA" sz="2400" b="1" dirty="0">
                <a:solidFill>
                  <a:schemeClr val="tx2"/>
                </a:solidFill>
                <a:latin typeface="Times New Roman" panose="02020603050405020304" pitchFamily="18" charset="0"/>
              </a:rPr>
              <a:t>free maintenance</a:t>
            </a:r>
            <a:r>
              <a:rPr lang="en-US" altLang="ar-SA" sz="2400" b="1" dirty="0">
                <a:latin typeface="Times New Roman" panose="02020603050405020304" pitchFamily="18" charset="0"/>
              </a:rPr>
              <a:t> lower the consumer’s “total price.”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44492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2">
            <a:extLst>
              <a:ext uri="{FF2B5EF4-FFF2-40B4-BE49-F238E27FC236}">
                <a16:creationId xmlns:a16="http://schemas.microsoft.com/office/drawing/2014/main" id="{1639C842-13CB-4737-B121-0A10DAE03B5C}"/>
              </a:ext>
            </a:extLst>
          </p:cNvPr>
          <p:cNvSpPr txBox="1">
            <a:spLocks/>
          </p:cNvSpPr>
          <p:nvPr/>
        </p:nvSpPr>
        <p:spPr>
          <a:xfrm>
            <a:off x="310558" y="1316822"/>
            <a:ext cx="11570267" cy="4850163"/>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Tx/>
              <a:buNone/>
            </a:pPr>
            <a:r>
              <a:rPr lang="en-US" altLang="ar-SA" b="1" dirty="0">
                <a:solidFill>
                  <a:srgbClr val="FF0000"/>
                </a:solidFill>
                <a:latin typeface="Times New Roman" panose="02020603050405020304" pitchFamily="18" charset="0"/>
              </a:rPr>
              <a:t>Geographical pricing </a:t>
            </a:r>
            <a:endParaRPr lang="en-US" altLang="ar-SA" b="1" dirty="0" smtClean="0">
              <a:solidFill>
                <a:srgbClr val="FF0000"/>
              </a:solidFill>
              <a:latin typeface="Times New Roman" panose="02020603050405020304" pitchFamily="18" charset="0"/>
            </a:endParaRPr>
          </a:p>
          <a:p>
            <a:pPr>
              <a:lnSpc>
                <a:spcPct val="150000"/>
              </a:lnSpc>
              <a:buFontTx/>
              <a:buNone/>
            </a:pPr>
            <a:r>
              <a:rPr lang="en-US" altLang="ar-SA" b="1" dirty="0" smtClean="0">
                <a:latin typeface="Times New Roman" panose="02020603050405020304" pitchFamily="18" charset="0"/>
              </a:rPr>
              <a:t>is </a:t>
            </a:r>
            <a:r>
              <a:rPr lang="en-US" altLang="ar-SA" sz="2400" dirty="0">
                <a:latin typeface="Times New Roman" panose="02020603050405020304" pitchFamily="18" charset="0"/>
              </a:rPr>
              <a:t>used for customers in different parts of the country or the world.</a:t>
            </a:r>
          </a:p>
          <a:p>
            <a:pPr lvl="1">
              <a:lnSpc>
                <a:spcPct val="150000"/>
              </a:lnSpc>
            </a:pPr>
            <a:r>
              <a:rPr lang="en-US" altLang="ar-SA" dirty="0">
                <a:latin typeface="Times New Roman" panose="02020603050405020304" pitchFamily="18" charset="0"/>
              </a:rPr>
              <a:t>FOB pricing</a:t>
            </a:r>
          </a:p>
          <a:p>
            <a:pPr lvl="1">
              <a:lnSpc>
                <a:spcPct val="150000"/>
              </a:lnSpc>
            </a:pPr>
            <a:r>
              <a:rPr lang="en-US" altLang="ar-SA" dirty="0">
                <a:latin typeface="Times New Roman" panose="02020603050405020304" pitchFamily="18" charset="0"/>
              </a:rPr>
              <a:t>Uniformed delivery pricing</a:t>
            </a:r>
          </a:p>
          <a:p>
            <a:pPr lvl="1">
              <a:lnSpc>
                <a:spcPct val="150000"/>
              </a:lnSpc>
            </a:pPr>
            <a:r>
              <a:rPr lang="en-US" altLang="ar-SA" dirty="0">
                <a:latin typeface="Times New Roman" panose="02020603050405020304" pitchFamily="18" charset="0"/>
              </a:rPr>
              <a:t>Zone pricing</a:t>
            </a:r>
          </a:p>
          <a:p>
            <a:pPr lvl="1">
              <a:lnSpc>
                <a:spcPct val="150000"/>
              </a:lnSpc>
            </a:pPr>
            <a:r>
              <a:rPr lang="en-US" altLang="ar-SA" dirty="0">
                <a:latin typeface="Times New Roman" panose="02020603050405020304" pitchFamily="18" charset="0"/>
              </a:rPr>
              <a:t>Basing point pricing</a:t>
            </a:r>
          </a:p>
          <a:p>
            <a:pPr lvl="1">
              <a:lnSpc>
                <a:spcPct val="150000"/>
              </a:lnSpc>
            </a:pPr>
            <a:r>
              <a:rPr lang="en-US" altLang="ar-SA" dirty="0">
                <a:latin typeface="Times New Roman" panose="02020603050405020304" pitchFamily="18" charset="0"/>
              </a:rPr>
              <a:t>Freight absorption pricing</a:t>
            </a:r>
          </a:p>
        </p:txBody>
      </p:sp>
      <p:sp>
        <p:nvSpPr>
          <p:cNvPr id="9" name="Rectangle 11">
            <a:extLst>
              <a:ext uri="{FF2B5EF4-FFF2-40B4-BE49-F238E27FC236}">
                <a16:creationId xmlns:a16="http://schemas.microsoft.com/office/drawing/2014/main" id="{0E1EEC54-09F2-4ED7-BF2D-BB0507F7D63D}"/>
              </a:ext>
            </a:extLst>
          </p:cNvPr>
          <p:cNvSpPr txBox="1">
            <a:spLocks/>
          </p:cNvSpPr>
          <p:nvPr/>
        </p:nvSpPr>
        <p:spPr>
          <a:xfrm>
            <a:off x="741826" y="498130"/>
            <a:ext cx="1031673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10427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0">
            <a:extLst>
              <a:ext uri="{FF2B5EF4-FFF2-40B4-BE49-F238E27FC236}">
                <a16:creationId xmlns:a16="http://schemas.microsoft.com/office/drawing/2014/main" id="{03F57245-C12A-40F0-98FA-06939D557086}"/>
              </a:ext>
            </a:extLst>
          </p:cNvPr>
          <p:cNvSpPr txBox="1">
            <a:spLocks/>
          </p:cNvSpPr>
          <p:nvPr/>
        </p:nvSpPr>
        <p:spPr>
          <a:xfrm>
            <a:off x="2060297" y="168328"/>
            <a:ext cx="767506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sp>
        <p:nvSpPr>
          <p:cNvPr id="9" name="Rectangle 11">
            <a:extLst>
              <a:ext uri="{FF2B5EF4-FFF2-40B4-BE49-F238E27FC236}">
                <a16:creationId xmlns:a16="http://schemas.microsoft.com/office/drawing/2014/main" id="{5783D41B-4861-4CF7-8489-E7E65E6B3B0E}"/>
              </a:ext>
            </a:extLst>
          </p:cNvPr>
          <p:cNvSpPr txBox="1">
            <a:spLocks/>
          </p:cNvSpPr>
          <p:nvPr/>
        </p:nvSpPr>
        <p:spPr>
          <a:xfrm>
            <a:off x="310558" y="1244906"/>
            <a:ext cx="11570267" cy="507844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ar-SA" sz="2400" b="1" dirty="0">
                <a:solidFill>
                  <a:srgbClr val="C00000"/>
                </a:solidFill>
              </a:rPr>
              <a:t>FOB (free on board) pricing </a:t>
            </a:r>
            <a:r>
              <a:rPr lang="en-US" altLang="ar-SA" sz="2400" b="1" dirty="0" smtClean="0"/>
              <a:t>: </a:t>
            </a:r>
            <a:r>
              <a:rPr lang="en-US" altLang="ar-SA" sz="2000" b="1" dirty="0" smtClean="0"/>
              <a:t>means </a:t>
            </a:r>
            <a:r>
              <a:rPr lang="en-US" altLang="ar-SA" sz="2000" b="1" dirty="0"/>
              <a:t>that the goods are placed free on board a carrier. At that point the title and responsibility passes to the customer, who pays the freight from the factory to the destination.</a:t>
            </a:r>
          </a:p>
          <a:p>
            <a:pPr>
              <a:lnSpc>
                <a:spcPct val="100000"/>
              </a:lnSpc>
            </a:pPr>
            <a:r>
              <a:rPr lang="en-US" altLang="ar-SA" sz="2400" b="1" dirty="0">
                <a:solidFill>
                  <a:srgbClr val="C00000"/>
                </a:solidFill>
              </a:rPr>
              <a:t>Uniformed delivery pricing </a:t>
            </a:r>
            <a:r>
              <a:rPr lang="en-US" altLang="ar-SA" sz="2400" b="1" dirty="0" smtClean="0"/>
              <a:t>: </a:t>
            </a:r>
            <a:r>
              <a:rPr lang="en-US" altLang="ar-SA" sz="2000" b="1" dirty="0" smtClean="0"/>
              <a:t>means </a:t>
            </a:r>
            <a:r>
              <a:rPr lang="en-US" altLang="ar-SA" sz="2000" b="1" dirty="0"/>
              <a:t>the company charges the same price plus freight to all customers, regardless of location. </a:t>
            </a:r>
          </a:p>
          <a:p>
            <a:pPr>
              <a:lnSpc>
                <a:spcPct val="100000"/>
              </a:lnSpc>
            </a:pPr>
            <a:r>
              <a:rPr lang="en-US" altLang="ar-SA" sz="2400" b="1" dirty="0">
                <a:solidFill>
                  <a:srgbClr val="C00000"/>
                </a:solidFill>
              </a:rPr>
              <a:t>Zone pricing </a:t>
            </a:r>
            <a:r>
              <a:rPr lang="en-US" altLang="ar-SA" sz="2400" b="1" dirty="0" smtClean="0"/>
              <a:t>: </a:t>
            </a:r>
            <a:r>
              <a:rPr lang="en-US" altLang="ar-SA" sz="2000" b="1" dirty="0" smtClean="0"/>
              <a:t>means </a:t>
            </a:r>
            <a:r>
              <a:rPr lang="en-US" altLang="ar-SA" sz="2000" b="1" dirty="0"/>
              <a:t>that the company sets up two or more zones where customers within a given zone pay a single total price.</a:t>
            </a:r>
          </a:p>
          <a:p>
            <a:pPr>
              <a:lnSpc>
                <a:spcPct val="100000"/>
              </a:lnSpc>
            </a:pPr>
            <a:r>
              <a:rPr lang="en-US" altLang="ar-SA" sz="2400" b="1" dirty="0">
                <a:solidFill>
                  <a:srgbClr val="C00000"/>
                </a:solidFill>
              </a:rPr>
              <a:t>Basing point pricing </a:t>
            </a:r>
            <a:r>
              <a:rPr lang="en-US" altLang="ar-SA" sz="2400" b="1" dirty="0" smtClean="0"/>
              <a:t>: </a:t>
            </a:r>
            <a:r>
              <a:rPr lang="en-US" altLang="ar-SA" sz="2000" b="1" dirty="0" smtClean="0"/>
              <a:t>means </a:t>
            </a:r>
            <a:r>
              <a:rPr lang="en-US" altLang="ar-SA" sz="2000" b="1" dirty="0"/>
              <a:t>that a seller selects a given city as “basing point” and charges all customers the freight cost associated from that city to the customer location regardless of the city from which the goods are actually shipped.</a:t>
            </a:r>
          </a:p>
          <a:p>
            <a:pPr>
              <a:lnSpc>
                <a:spcPct val="100000"/>
              </a:lnSpc>
            </a:pPr>
            <a:r>
              <a:rPr lang="en-US" altLang="ar-SA" sz="2400" b="1" dirty="0">
                <a:solidFill>
                  <a:srgbClr val="C00000"/>
                </a:solidFill>
              </a:rPr>
              <a:t>Freight absorption pricing </a:t>
            </a:r>
            <a:r>
              <a:rPr lang="en-US" altLang="ar-SA" sz="2400" b="1" dirty="0" smtClean="0"/>
              <a:t>: </a:t>
            </a:r>
            <a:r>
              <a:rPr lang="en-US" altLang="ar-SA" sz="2000" b="1" dirty="0" smtClean="0"/>
              <a:t>means </a:t>
            </a:r>
            <a:r>
              <a:rPr lang="en-US" altLang="ar-SA" sz="2000" b="1" dirty="0"/>
              <a:t>that the seller absorbs all or part of the actual freight charge as an incentive to attract business in competitive markets.</a:t>
            </a:r>
          </a:p>
          <a:p>
            <a:pPr>
              <a:lnSpc>
                <a:spcPct val="75000"/>
              </a:lnSpc>
            </a:pPr>
            <a:endParaRPr lang="en-US" altLang="ar-SA" sz="2200" b="1"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94152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C03FA6DD-1AEC-4732-A76A-FC80D3EA431F}"/>
              </a:ext>
            </a:extLst>
          </p:cNvPr>
          <p:cNvSpPr txBox="1">
            <a:spLocks noChangeArrowheads="1"/>
          </p:cNvSpPr>
          <p:nvPr/>
        </p:nvSpPr>
        <p:spPr>
          <a:xfrm>
            <a:off x="741826" y="469777"/>
            <a:ext cx="1051560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Adjustment Strategies</a:t>
            </a:r>
          </a:p>
        </p:txBody>
      </p:sp>
      <p:sp>
        <p:nvSpPr>
          <p:cNvPr id="9" name="Rectangle 14">
            <a:extLst>
              <a:ext uri="{FF2B5EF4-FFF2-40B4-BE49-F238E27FC236}">
                <a16:creationId xmlns:a16="http://schemas.microsoft.com/office/drawing/2014/main" id="{4556524A-CC5C-4C1E-A48C-5BC60EEF4CF0}"/>
              </a:ext>
            </a:extLst>
          </p:cNvPr>
          <p:cNvSpPr txBox="1">
            <a:spLocks/>
          </p:cNvSpPr>
          <p:nvPr/>
        </p:nvSpPr>
        <p:spPr>
          <a:xfrm>
            <a:off x="462708" y="1187074"/>
            <a:ext cx="11418117" cy="526880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FF0000"/>
                </a:solidFill>
                <a:latin typeface="Times New Roman" panose="02020603050405020304" pitchFamily="18" charset="0"/>
              </a:rPr>
              <a:t>Dynamic pricing </a:t>
            </a:r>
            <a:endParaRPr lang="en-US" altLang="ar-SA" sz="2400" b="1" u="sng" dirty="0" smtClean="0">
              <a:solidFill>
                <a:srgbClr val="FF0000"/>
              </a:solidFill>
              <a:latin typeface="Times New Roman" panose="02020603050405020304" pitchFamily="18" charset="0"/>
            </a:endParaRPr>
          </a:p>
          <a:p>
            <a:pPr>
              <a:lnSpc>
                <a:spcPct val="100000"/>
              </a:lnSpc>
            </a:pPr>
            <a:r>
              <a:rPr lang="en-US" altLang="ar-SA" sz="2400" dirty="0" smtClean="0">
                <a:latin typeface="Times New Roman" panose="02020603050405020304" pitchFamily="18" charset="0"/>
              </a:rPr>
              <a:t>is </a:t>
            </a:r>
            <a:r>
              <a:rPr lang="en-US" altLang="ar-SA" sz="2400" dirty="0">
                <a:latin typeface="Times New Roman" panose="02020603050405020304" pitchFamily="18" charset="0"/>
              </a:rPr>
              <a:t>when prices are adjusted continually to meet the characteristics and needs of the individual customer and situations.</a:t>
            </a:r>
          </a:p>
          <a:p>
            <a:pPr>
              <a:lnSpc>
                <a:spcPct val="150000"/>
              </a:lnSpc>
            </a:pPr>
            <a:r>
              <a:rPr lang="en-US" altLang="ar-SA" sz="2400" b="1" u="sng" dirty="0">
                <a:solidFill>
                  <a:srgbClr val="FF0000"/>
                </a:solidFill>
                <a:latin typeface="Times New Roman" panose="02020603050405020304" pitchFamily="18" charset="0"/>
              </a:rPr>
              <a:t>International pricing </a:t>
            </a:r>
            <a:endParaRPr lang="en-US" altLang="ar-SA" sz="2400" b="1" u="sng" dirty="0" smtClean="0">
              <a:solidFill>
                <a:srgbClr val="FF0000"/>
              </a:solidFill>
              <a:latin typeface="Times New Roman" panose="02020603050405020304" pitchFamily="18" charset="0"/>
            </a:endParaRPr>
          </a:p>
          <a:p>
            <a:pPr>
              <a:lnSpc>
                <a:spcPct val="150000"/>
              </a:lnSpc>
            </a:pPr>
            <a:r>
              <a:rPr lang="en-US" altLang="ar-SA" sz="2400" dirty="0" smtClean="0">
                <a:latin typeface="Times New Roman" panose="02020603050405020304" pitchFamily="18" charset="0"/>
              </a:rPr>
              <a:t>is </a:t>
            </a:r>
            <a:r>
              <a:rPr lang="en-US" altLang="ar-SA" sz="2400" dirty="0">
                <a:latin typeface="Times New Roman" panose="02020603050405020304" pitchFamily="18" charset="0"/>
              </a:rPr>
              <a:t>when prices are set in a specific country based on country-specific factors.</a:t>
            </a:r>
          </a:p>
          <a:p>
            <a:pPr lvl="1">
              <a:lnSpc>
                <a:spcPct val="100000"/>
              </a:lnSpc>
              <a:buFont typeface="Arial" panose="020B0604020202020204" pitchFamily="34" charset="0"/>
              <a:buChar char="–"/>
            </a:pPr>
            <a:r>
              <a:rPr lang="en-US" altLang="ar-SA" dirty="0">
                <a:latin typeface="Times New Roman" panose="02020603050405020304" pitchFamily="18" charset="0"/>
              </a:rPr>
              <a:t>Economic conditions</a:t>
            </a:r>
          </a:p>
          <a:p>
            <a:pPr lvl="1">
              <a:lnSpc>
                <a:spcPct val="100000"/>
              </a:lnSpc>
              <a:buFont typeface="Arial" panose="020B0604020202020204" pitchFamily="34" charset="0"/>
              <a:buChar char="–"/>
            </a:pPr>
            <a:r>
              <a:rPr lang="en-US" altLang="ar-SA" dirty="0">
                <a:latin typeface="Times New Roman" panose="02020603050405020304" pitchFamily="18" charset="0"/>
              </a:rPr>
              <a:t>Competitive conditions</a:t>
            </a:r>
          </a:p>
          <a:p>
            <a:pPr lvl="1">
              <a:lnSpc>
                <a:spcPct val="100000"/>
              </a:lnSpc>
              <a:buFont typeface="Arial" panose="020B0604020202020204" pitchFamily="34" charset="0"/>
              <a:buChar char="–"/>
            </a:pPr>
            <a:r>
              <a:rPr lang="en-US" altLang="ar-SA" dirty="0">
                <a:latin typeface="Times New Roman" panose="02020603050405020304" pitchFamily="18" charset="0"/>
              </a:rPr>
              <a:t>Laws and regulations</a:t>
            </a:r>
          </a:p>
          <a:p>
            <a:pPr lvl="1">
              <a:lnSpc>
                <a:spcPct val="100000"/>
              </a:lnSpc>
              <a:buFont typeface="Arial" panose="020B0604020202020204" pitchFamily="34" charset="0"/>
              <a:buChar char="–"/>
            </a:pPr>
            <a:r>
              <a:rPr lang="en-US" altLang="ar-SA" dirty="0">
                <a:latin typeface="Times New Roman" panose="02020603050405020304" pitchFamily="18" charset="0"/>
              </a:rPr>
              <a:t>Infrastructure</a:t>
            </a:r>
          </a:p>
          <a:p>
            <a:pPr lvl="1">
              <a:lnSpc>
                <a:spcPct val="100000"/>
              </a:lnSpc>
              <a:buFont typeface="Arial" panose="020B0604020202020204" pitchFamily="34" charset="0"/>
              <a:buChar char="–"/>
            </a:pPr>
            <a:r>
              <a:rPr lang="en-US" altLang="ar-SA" dirty="0">
                <a:latin typeface="Times New Roman" panose="02020603050405020304" pitchFamily="18" charset="0"/>
              </a:rPr>
              <a:t>Company marketing objectives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984135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Chapter-9</a:t>
            </a:r>
          </a:p>
        </p:txBody>
      </p:sp>
      <p:sp>
        <p:nvSpPr>
          <p:cNvPr id="11" name="Rectangle 2"/>
          <p:cNvSpPr txBox="1">
            <a:spLocks noChangeArrowheads="1"/>
          </p:cNvSpPr>
          <p:nvPr/>
        </p:nvSpPr>
        <p:spPr>
          <a:xfrm>
            <a:off x="2776897" y="179760"/>
            <a:ext cx="6237596"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Price-Adjustment Strategies </a:t>
            </a:r>
          </a:p>
        </p:txBody>
      </p:sp>
      <p:sp>
        <p:nvSpPr>
          <p:cNvPr id="12" name="AutoShape 3"/>
          <p:cNvSpPr>
            <a:spLocks noChangeArrowheads="1"/>
          </p:cNvSpPr>
          <p:nvPr/>
        </p:nvSpPr>
        <p:spPr bwMode="auto">
          <a:xfrm rot="5400000">
            <a:off x="5964436" y="1594315"/>
            <a:ext cx="4588809" cy="4067735"/>
          </a:xfrm>
          <a:prstGeom prst="cube">
            <a:avLst>
              <a:gd name="adj" fmla="val 190"/>
            </a:avLst>
          </a:prstGeom>
          <a:gradFill rotWithShape="0">
            <a:gsLst>
              <a:gs pos="0">
                <a:srgbClr val="B760F9"/>
              </a:gs>
              <a:gs pos="50000">
                <a:srgbClr val="B760F9">
                  <a:gamma/>
                  <a:tint val="50196"/>
                  <a:invGamma/>
                </a:srgbClr>
              </a:gs>
              <a:gs pos="100000">
                <a:srgbClr val="B760F9"/>
              </a:gs>
            </a:gsLst>
            <a:lin ang="2700000" scaled="1"/>
          </a:gradFill>
          <a:ln w="12700">
            <a:noFill/>
            <a:miter lim="800000"/>
            <a:headEnd/>
            <a:tailEnd/>
          </a:ln>
          <a:effectLst>
            <a:outerShdw dist="89803" dir="2700000" algn="ctr" rotWithShape="0">
              <a:srgbClr val="9234DB"/>
            </a:outerShdw>
          </a:effectLst>
        </p:spPr>
        <p:txBody>
          <a:bodyPr wrap="none" anchor="ctr"/>
          <a:lstStyle/>
          <a:p>
            <a:pPr>
              <a:defRPr/>
            </a:pPr>
            <a:endParaRPr lang="en-US" sz="1588"/>
          </a:p>
        </p:txBody>
      </p:sp>
      <p:sp>
        <p:nvSpPr>
          <p:cNvPr id="13" name="AutoShape 9"/>
          <p:cNvSpPr>
            <a:spLocks noChangeArrowheads="1"/>
          </p:cNvSpPr>
          <p:nvPr/>
        </p:nvSpPr>
        <p:spPr bwMode="auto">
          <a:xfrm rot="5400000">
            <a:off x="3805798" y="173691"/>
            <a:ext cx="694765" cy="348502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dirty="0">
                <a:solidFill>
                  <a:srgbClr val="000000"/>
                </a:solidFill>
                <a:latin typeface="Arial" panose="020B0604020202020204" pitchFamily="34" charset="0"/>
              </a:rPr>
              <a:t> </a:t>
            </a:r>
            <a:r>
              <a:rPr lang="en-US" altLang="ar-SA" sz="2118" b="1" dirty="0">
                <a:solidFill>
                  <a:srgbClr val="000000"/>
                </a:solidFill>
                <a:latin typeface="Arial" panose="020B0604020202020204" pitchFamily="34" charset="0"/>
              </a:rPr>
              <a:t>Psychological Pricing</a:t>
            </a:r>
          </a:p>
        </p:txBody>
      </p:sp>
      <p:sp>
        <p:nvSpPr>
          <p:cNvPr id="14" name="AutoShape 10"/>
          <p:cNvSpPr>
            <a:spLocks noChangeArrowheads="1"/>
          </p:cNvSpPr>
          <p:nvPr/>
        </p:nvSpPr>
        <p:spPr bwMode="auto">
          <a:xfrm rot="5400000">
            <a:off x="3824008" y="1164011"/>
            <a:ext cx="745191" cy="3538257"/>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Promotional Pricing</a:t>
            </a:r>
          </a:p>
        </p:txBody>
      </p:sp>
      <p:sp>
        <p:nvSpPr>
          <p:cNvPr id="15" name="AutoShape 11"/>
          <p:cNvSpPr>
            <a:spLocks noChangeArrowheads="1"/>
          </p:cNvSpPr>
          <p:nvPr/>
        </p:nvSpPr>
        <p:spPr bwMode="auto">
          <a:xfrm rot="5400000">
            <a:off x="3849221" y="2262188"/>
            <a:ext cx="747993" cy="352144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Geographical Pricing</a:t>
            </a:r>
          </a:p>
        </p:txBody>
      </p:sp>
      <p:sp>
        <p:nvSpPr>
          <p:cNvPr id="16" name="AutoShape 12"/>
          <p:cNvSpPr>
            <a:spLocks noChangeArrowheads="1"/>
          </p:cNvSpPr>
          <p:nvPr/>
        </p:nvSpPr>
        <p:spPr bwMode="auto">
          <a:xfrm rot="5400000">
            <a:off x="3902450" y="3301533"/>
            <a:ext cx="733985" cy="3577478"/>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a:solidFill>
                  <a:srgbClr val="000000"/>
                </a:solidFill>
                <a:latin typeface="Arial" panose="020B0604020202020204" pitchFamily="34" charset="0"/>
              </a:rPr>
              <a:t> </a:t>
            </a:r>
            <a:r>
              <a:rPr lang="en-US" altLang="ar-SA" sz="2118" b="1">
                <a:solidFill>
                  <a:srgbClr val="000000"/>
                </a:solidFill>
                <a:latin typeface="Arial" panose="020B0604020202020204" pitchFamily="34" charset="0"/>
              </a:rPr>
              <a:t>International Pricing</a:t>
            </a:r>
          </a:p>
        </p:txBody>
      </p:sp>
      <p:sp>
        <p:nvSpPr>
          <p:cNvPr id="17" name="AutoShape 13"/>
          <p:cNvSpPr>
            <a:spLocks noChangeArrowheads="1"/>
          </p:cNvSpPr>
          <p:nvPr/>
        </p:nvSpPr>
        <p:spPr bwMode="auto">
          <a:xfrm>
            <a:off x="5911103" y="1636059"/>
            <a:ext cx="376798"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8" name="AutoShape 14"/>
          <p:cNvSpPr>
            <a:spLocks noChangeArrowheads="1"/>
          </p:cNvSpPr>
          <p:nvPr/>
        </p:nvSpPr>
        <p:spPr bwMode="auto">
          <a:xfrm>
            <a:off x="6055379" y="4784912"/>
            <a:ext cx="359989"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9" name="AutoShape 15"/>
          <p:cNvSpPr>
            <a:spLocks noChangeArrowheads="1"/>
          </p:cNvSpPr>
          <p:nvPr/>
        </p:nvSpPr>
        <p:spPr bwMode="auto">
          <a:xfrm>
            <a:off x="6006353" y="3709147"/>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21" name="Rectangle 4"/>
          <p:cNvSpPr>
            <a:spLocks noChangeArrowheads="1"/>
          </p:cNvSpPr>
          <p:nvPr/>
        </p:nvSpPr>
        <p:spPr bwMode="auto">
          <a:xfrm>
            <a:off x="6343931" y="1637460"/>
            <a:ext cx="3651407" cy="95893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for Psychological</a:t>
            </a:r>
          </a:p>
          <a:p>
            <a:pPr>
              <a:lnSpc>
                <a:spcPct val="90000"/>
              </a:lnSpc>
              <a:buFontTx/>
              <a:buChar char=" "/>
            </a:pPr>
            <a:r>
              <a:rPr lang="en-US" altLang="ar-SA" sz="1588" b="1" dirty="0">
                <a:solidFill>
                  <a:srgbClr val="000000"/>
                </a:solidFill>
                <a:latin typeface="Arial" panose="020B0604020202020204" pitchFamily="34" charset="0"/>
              </a:rPr>
              <a:t>Effect.</a:t>
            </a:r>
          </a:p>
          <a:p>
            <a:pPr>
              <a:lnSpc>
                <a:spcPct val="90000"/>
              </a:lnSpc>
              <a:buFontTx/>
              <a:buChar char="•"/>
            </a:pPr>
            <a:r>
              <a:rPr lang="en-US" altLang="ar-SA" sz="1588" b="1" dirty="0">
                <a:solidFill>
                  <a:srgbClr val="000000"/>
                </a:solidFill>
                <a:latin typeface="Arial" panose="020B0604020202020204" pitchFamily="34" charset="0"/>
              </a:rPr>
              <a:t>Price Used as a Quality Indicator.</a:t>
            </a:r>
          </a:p>
          <a:p>
            <a:pPr latinLnBrk="1">
              <a:lnSpc>
                <a:spcPct val="90000"/>
              </a:lnSpc>
              <a:buFontTx/>
              <a:buChar char="•"/>
            </a:pPr>
            <a:endParaRPr lang="en-US" altLang="ar-SA" sz="1588" b="1" dirty="0">
              <a:solidFill>
                <a:srgbClr val="000000"/>
              </a:solidFill>
              <a:latin typeface="Arial" panose="020B0604020202020204" pitchFamily="34" charset="0"/>
            </a:endParaRPr>
          </a:p>
        </p:txBody>
      </p:sp>
      <p:sp>
        <p:nvSpPr>
          <p:cNvPr id="22" name="Rectangle 6"/>
          <p:cNvSpPr>
            <a:spLocks noChangeArrowheads="1"/>
          </p:cNvSpPr>
          <p:nvPr/>
        </p:nvSpPr>
        <p:spPr bwMode="auto">
          <a:xfrm>
            <a:off x="6352335" y="2598364"/>
            <a:ext cx="3508314" cy="739004"/>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Temporarily Reducing Prices to</a:t>
            </a:r>
          </a:p>
          <a:p>
            <a:pPr>
              <a:lnSpc>
                <a:spcPct val="90000"/>
              </a:lnSpc>
              <a:buFontTx/>
              <a:buChar char=" "/>
            </a:pPr>
            <a:r>
              <a:rPr lang="en-US" altLang="ar-SA" sz="1588" b="1" dirty="0">
                <a:solidFill>
                  <a:srgbClr val="000000"/>
                </a:solidFill>
                <a:latin typeface="Arial" panose="020B0604020202020204" pitchFamily="34" charset="0"/>
              </a:rPr>
              <a:t> Increase Short-Run Sales.</a:t>
            </a:r>
          </a:p>
          <a:p>
            <a:pPr>
              <a:lnSpc>
                <a:spcPct val="90000"/>
              </a:lnSpc>
              <a:buFontTx/>
              <a:buChar char="•"/>
            </a:pPr>
            <a:r>
              <a:rPr lang="en-US" altLang="ar-SA" sz="1588" b="1" dirty="0">
                <a:solidFill>
                  <a:srgbClr val="000000"/>
                </a:solidFill>
                <a:latin typeface="Arial" panose="020B0604020202020204" pitchFamily="34" charset="0"/>
              </a:rPr>
              <a:t> i.e. Loss Leaders, Special-Events</a:t>
            </a:r>
          </a:p>
        </p:txBody>
      </p:sp>
      <p:sp>
        <p:nvSpPr>
          <p:cNvPr id="23" name="Rectangle 7"/>
          <p:cNvSpPr>
            <a:spLocks noChangeArrowheads="1"/>
          </p:cNvSpPr>
          <p:nvPr/>
        </p:nvSpPr>
        <p:spPr bwMode="auto">
          <a:xfrm>
            <a:off x="6350934" y="3588684"/>
            <a:ext cx="4024480" cy="249846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to Account for the 	</a:t>
            </a:r>
          </a:p>
          <a:p>
            <a:pPr>
              <a:lnSpc>
                <a:spcPct val="90000"/>
              </a:lnSpc>
              <a:buFontTx/>
              <a:buChar char=" "/>
            </a:pPr>
            <a:r>
              <a:rPr lang="en-US" altLang="ar-SA" sz="1588" b="1" dirty="0">
                <a:solidFill>
                  <a:srgbClr val="000000"/>
                </a:solidFill>
                <a:latin typeface="Arial" panose="020B0604020202020204" pitchFamily="34" charset="0"/>
              </a:rPr>
              <a:t>Geographic Location of Customers.</a:t>
            </a:r>
          </a:p>
          <a:p>
            <a:pPr>
              <a:lnSpc>
                <a:spcPct val="90000"/>
              </a:lnSpc>
              <a:buFontTx/>
              <a:buChar char="•"/>
            </a:pPr>
            <a:r>
              <a:rPr lang="en-US" altLang="ar-SA" sz="1588" b="1" dirty="0">
                <a:solidFill>
                  <a:srgbClr val="000000"/>
                </a:solidFill>
                <a:latin typeface="Arial" panose="020B0604020202020204" pitchFamily="34" charset="0"/>
              </a:rPr>
              <a:t> i.e. FOB-Origin, Uniform-Delivered, </a:t>
            </a:r>
          </a:p>
          <a:p>
            <a:pPr>
              <a:lnSpc>
                <a:spcPct val="90000"/>
              </a:lnSpc>
              <a:buFontTx/>
              <a:buChar char=" "/>
            </a:pPr>
            <a:r>
              <a:rPr lang="en-US" altLang="ar-SA" sz="1588" b="1" dirty="0">
                <a:solidFill>
                  <a:srgbClr val="000000"/>
                </a:solidFill>
                <a:latin typeface="Arial" panose="020B0604020202020204" pitchFamily="34" charset="0"/>
              </a:rPr>
              <a:t>Zone Pricing, Basing-Point, &amp; </a:t>
            </a:r>
          </a:p>
          <a:p>
            <a:pPr>
              <a:lnSpc>
                <a:spcPct val="90000"/>
              </a:lnSpc>
              <a:buFontTx/>
              <a:buChar char=" "/>
            </a:pPr>
            <a:r>
              <a:rPr lang="en-US" altLang="ar-SA" sz="1588" b="1" dirty="0">
                <a:solidFill>
                  <a:srgbClr val="000000"/>
                </a:solidFill>
                <a:latin typeface="Arial" panose="020B0604020202020204" pitchFamily="34" charset="0"/>
              </a:rPr>
              <a:t>Freight-Absorption.</a:t>
            </a:r>
          </a:p>
          <a:p>
            <a:pPr>
              <a:lnSpc>
                <a:spcPct val="90000"/>
              </a:lnSpc>
              <a:buFontTx/>
              <a:buChar char=" "/>
            </a:pPr>
            <a:endParaRPr lang="en-US" altLang="ar-SA" sz="1588" b="1" dirty="0">
              <a:solidFill>
                <a:srgbClr val="000000"/>
              </a:solidFill>
              <a:latin typeface="Arial" panose="020B0604020202020204" pitchFamily="34" charset="0"/>
            </a:endParaRPr>
          </a:p>
          <a:p>
            <a:pPr>
              <a:lnSpc>
                <a:spcPct val="90000"/>
              </a:lnSpc>
              <a:buFontTx/>
              <a:buChar char="•"/>
            </a:pPr>
            <a:r>
              <a:rPr lang="en-US" altLang="ar-SA" sz="1588" b="1" dirty="0">
                <a:solidFill>
                  <a:srgbClr val="000000"/>
                </a:solidFill>
                <a:latin typeface="Arial" panose="020B0604020202020204" pitchFamily="34" charset="0"/>
              </a:rPr>
              <a:t> Adjusting Prices for International </a:t>
            </a:r>
          </a:p>
          <a:p>
            <a:pPr>
              <a:lnSpc>
                <a:spcPct val="90000"/>
              </a:lnSpc>
              <a:buFontTx/>
              <a:buChar char=" "/>
            </a:pPr>
            <a:r>
              <a:rPr lang="en-US" altLang="ar-SA" sz="1588" b="1" dirty="0">
                <a:solidFill>
                  <a:srgbClr val="000000"/>
                </a:solidFill>
                <a:latin typeface="Arial" panose="020B0604020202020204" pitchFamily="34" charset="0"/>
              </a:rPr>
              <a:t>Markets.</a:t>
            </a:r>
          </a:p>
          <a:p>
            <a:pPr>
              <a:lnSpc>
                <a:spcPct val="90000"/>
              </a:lnSpc>
              <a:buFontTx/>
              <a:buChar char="•"/>
            </a:pPr>
            <a:r>
              <a:rPr lang="en-US" altLang="ar-SA" sz="1588" b="1" dirty="0">
                <a:solidFill>
                  <a:srgbClr val="000000"/>
                </a:solidFill>
                <a:latin typeface="Arial" panose="020B0604020202020204" pitchFamily="34" charset="0"/>
              </a:rPr>
              <a:t> Price Depends on Costs, Consumers,</a:t>
            </a:r>
          </a:p>
          <a:p>
            <a:pPr>
              <a:lnSpc>
                <a:spcPct val="90000"/>
              </a:lnSpc>
              <a:buFontTx/>
              <a:buChar char=" "/>
            </a:pPr>
            <a:r>
              <a:rPr lang="en-US" altLang="ar-SA" sz="1588" b="1" dirty="0">
                <a:solidFill>
                  <a:srgbClr val="000000"/>
                </a:solidFill>
                <a:latin typeface="Arial" panose="020B0604020202020204" pitchFamily="34" charset="0"/>
              </a:rPr>
              <a:t>Economic Conditions &amp; Other Factors. </a:t>
            </a:r>
          </a:p>
          <a:p>
            <a:pPr>
              <a:lnSpc>
                <a:spcPct val="90000"/>
              </a:lnSpc>
              <a:buFontTx/>
              <a:buChar char=" "/>
            </a:pPr>
            <a:r>
              <a:rPr lang="en-US" altLang="ar-SA" sz="1588" b="1" dirty="0">
                <a:solidFill>
                  <a:srgbClr val="000000"/>
                </a:solidFill>
                <a:latin typeface="Arial" panose="020B0604020202020204" pitchFamily="34" charset="0"/>
              </a:rPr>
              <a:t> </a:t>
            </a:r>
          </a:p>
        </p:txBody>
      </p:sp>
      <p:sp>
        <p:nvSpPr>
          <p:cNvPr id="24" name="AutoShape 16"/>
          <p:cNvSpPr>
            <a:spLocks noChangeArrowheads="1"/>
          </p:cNvSpPr>
          <p:nvPr/>
        </p:nvSpPr>
        <p:spPr bwMode="auto">
          <a:xfrm>
            <a:off x="6014758" y="2644589"/>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pic>
        <p:nvPicPr>
          <p:cNvPr id="2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26" name="Rectangle 25">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488069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0">
            <a:extLst>
              <a:ext uri="{FF2B5EF4-FFF2-40B4-BE49-F238E27FC236}">
                <a16:creationId xmlns:a16="http://schemas.microsoft.com/office/drawing/2014/main" id="{F9DB3433-3EF8-4247-BB71-FFC64A15D0A0}"/>
              </a:ext>
            </a:extLst>
          </p:cNvPr>
          <p:cNvSpPr txBox="1">
            <a:spLocks/>
          </p:cNvSpPr>
          <p:nvPr/>
        </p:nvSpPr>
        <p:spPr>
          <a:xfrm>
            <a:off x="1176759" y="370510"/>
            <a:ext cx="918303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Changes</a:t>
            </a:r>
          </a:p>
        </p:txBody>
      </p:sp>
      <p:sp>
        <p:nvSpPr>
          <p:cNvPr id="9" name="Rectangle 11">
            <a:extLst>
              <a:ext uri="{FF2B5EF4-FFF2-40B4-BE49-F238E27FC236}">
                <a16:creationId xmlns:a16="http://schemas.microsoft.com/office/drawing/2014/main" id="{17396807-3BE4-403F-95EA-EA5B2BF2C215}"/>
              </a:ext>
            </a:extLst>
          </p:cNvPr>
          <p:cNvSpPr txBox="1">
            <a:spLocks/>
          </p:cNvSpPr>
          <p:nvPr/>
        </p:nvSpPr>
        <p:spPr>
          <a:xfrm>
            <a:off x="396607" y="1209881"/>
            <a:ext cx="11484218" cy="520160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75000"/>
              </a:lnSpc>
              <a:buFontTx/>
              <a:buNone/>
            </a:pPr>
            <a:r>
              <a:rPr lang="en-US" altLang="ar-SA" b="1" u="sng" dirty="0">
                <a:solidFill>
                  <a:srgbClr val="000000"/>
                </a:solidFill>
                <a:latin typeface="Times New Roman" panose="02020603050405020304" pitchFamily="18" charset="0"/>
              </a:rPr>
              <a:t>Initiating Pricing </a:t>
            </a:r>
            <a:r>
              <a:rPr lang="en-US" altLang="ar-SA" b="1" u="sng" dirty="0" smtClean="0">
                <a:solidFill>
                  <a:srgbClr val="000000"/>
                </a:solidFill>
                <a:latin typeface="Times New Roman" panose="02020603050405020304" pitchFamily="18" charset="0"/>
              </a:rPr>
              <a:t>Changes</a:t>
            </a:r>
          </a:p>
          <a:p>
            <a:pPr algn="ctr">
              <a:lnSpc>
                <a:spcPct val="75000"/>
              </a:lnSpc>
              <a:buFontTx/>
              <a:buNone/>
            </a:pPr>
            <a:endParaRPr lang="en-US" altLang="ar-SA" b="1" u="sng" dirty="0">
              <a:solidFill>
                <a:srgbClr val="000000"/>
              </a:solidFill>
              <a:latin typeface="Times New Roman" panose="02020603050405020304" pitchFamily="18" charset="0"/>
            </a:endParaRPr>
          </a:p>
          <a:p>
            <a:pPr>
              <a:lnSpc>
                <a:spcPct val="75000"/>
              </a:lnSpc>
            </a:pPr>
            <a:r>
              <a:rPr lang="en-US" altLang="ar-SA" b="1" dirty="0">
                <a:solidFill>
                  <a:srgbClr val="C00000"/>
                </a:solidFill>
                <a:latin typeface="Times New Roman" panose="02020603050405020304" pitchFamily="18" charset="0"/>
              </a:rPr>
              <a:t>Price cuts </a:t>
            </a:r>
            <a:r>
              <a:rPr lang="en-US" altLang="ar-SA" b="1" dirty="0">
                <a:latin typeface="Times New Roman" panose="02020603050405020304" pitchFamily="18" charset="0"/>
              </a:rPr>
              <a:t>is a reduction in selling price.</a:t>
            </a:r>
          </a:p>
          <a:p>
            <a:pPr lvl="1">
              <a:lnSpc>
                <a:spcPct val="150000"/>
              </a:lnSpc>
            </a:pPr>
            <a:r>
              <a:rPr lang="en-US" altLang="ar-SA" dirty="0">
                <a:latin typeface="Times New Roman" panose="02020603050405020304" pitchFamily="18" charset="0"/>
              </a:rPr>
              <a:t>Excess capacity</a:t>
            </a:r>
          </a:p>
          <a:p>
            <a:pPr lvl="1">
              <a:lnSpc>
                <a:spcPct val="150000"/>
              </a:lnSpc>
            </a:pPr>
            <a:r>
              <a:rPr lang="en-US" altLang="ar-SA" dirty="0">
                <a:latin typeface="Times New Roman" panose="02020603050405020304" pitchFamily="18" charset="0"/>
              </a:rPr>
              <a:t>Increase market share</a:t>
            </a:r>
          </a:p>
          <a:p>
            <a:pPr>
              <a:lnSpc>
                <a:spcPct val="75000"/>
              </a:lnSpc>
            </a:pPr>
            <a:r>
              <a:rPr lang="en-US" altLang="ar-SA" b="1" dirty="0">
                <a:solidFill>
                  <a:srgbClr val="C00000"/>
                </a:solidFill>
                <a:latin typeface="Times New Roman" panose="02020603050405020304" pitchFamily="18" charset="0"/>
              </a:rPr>
              <a:t>Price increases </a:t>
            </a:r>
            <a:r>
              <a:rPr lang="en-US" altLang="ar-SA" b="1" dirty="0">
                <a:latin typeface="Times New Roman" panose="02020603050405020304" pitchFamily="18" charset="0"/>
              </a:rPr>
              <a:t>is an increase in selling price</a:t>
            </a:r>
          </a:p>
          <a:p>
            <a:pPr lvl="1">
              <a:lnSpc>
                <a:spcPct val="150000"/>
              </a:lnSpc>
            </a:pPr>
            <a:r>
              <a:rPr lang="en-US" altLang="ar-SA" dirty="0">
                <a:latin typeface="Times New Roman" panose="02020603050405020304" pitchFamily="18" charset="0"/>
              </a:rPr>
              <a:t>Cost inflation</a:t>
            </a:r>
          </a:p>
          <a:p>
            <a:pPr lvl="1">
              <a:lnSpc>
                <a:spcPct val="150000"/>
              </a:lnSpc>
            </a:pPr>
            <a:r>
              <a:rPr lang="en-US" altLang="ar-SA" dirty="0">
                <a:latin typeface="Times New Roman" panose="02020603050405020304" pitchFamily="18" charset="0"/>
              </a:rPr>
              <a:t>Increased demand a</a:t>
            </a:r>
            <a:r>
              <a:rPr lang="en-US" altLang="ar-SA" dirty="0"/>
              <a:t>nd lack of supply</a:t>
            </a:r>
          </a:p>
          <a:p>
            <a:pPr lvl="1">
              <a:lnSpc>
                <a:spcPct val="150000"/>
              </a:lnSpc>
            </a:pPr>
            <a:r>
              <a:rPr lang="en-US" altLang="ar-SA" dirty="0">
                <a:latin typeface="Times New Roman" panose="02020603050405020304" pitchFamily="18" charset="0"/>
              </a:rPr>
              <a:t>Company greed</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89793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wipe(left)">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wipe(left)">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wipe(left)">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wipe(left)">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wipe(left)">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wipe(left)">
                                      <p:cBhvr>
                                        <p:cTn id="32" dur="500"/>
                                        <p:tgtEl>
                                          <p:spTgt spid="9">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8" end="8"/>
                                            </p:txEl>
                                          </p:spTgt>
                                        </p:tgtEl>
                                        <p:attrNameLst>
                                          <p:attrName>style.visibility</p:attrName>
                                        </p:attrNameLst>
                                      </p:cBhvr>
                                      <p:to>
                                        <p:strVal val="visible"/>
                                      </p:to>
                                    </p:set>
                                    <p:animEffect transition="in" filter="wipe(left)">
                                      <p:cBhvr>
                                        <p:cTn id="3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4">
            <a:extLst>
              <a:ext uri="{FF2B5EF4-FFF2-40B4-BE49-F238E27FC236}">
                <a16:creationId xmlns:a16="http://schemas.microsoft.com/office/drawing/2014/main" id="{2BC869EB-5623-4AA1-9123-4AF9DF916049}"/>
              </a:ext>
            </a:extLst>
          </p:cNvPr>
          <p:cNvSpPr/>
          <p:nvPr/>
        </p:nvSpPr>
        <p:spPr>
          <a:xfrm>
            <a:off x="246730" y="1039647"/>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Rectangle 10">
            <a:extLst>
              <a:ext uri="{FF2B5EF4-FFF2-40B4-BE49-F238E27FC236}">
                <a16:creationId xmlns:a16="http://schemas.microsoft.com/office/drawing/2014/main" id="{A51B3573-5DF5-4281-B887-563D8EB513DA}"/>
              </a:ext>
            </a:extLst>
          </p:cNvPr>
          <p:cNvSpPr txBox="1">
            <a:spLocks/>
          </p:cNvSpPr>
          <p:nvPr/>
        </p:nvSpPr>
        <p:spPr>
          <a:xfrm>
            <a:off x="3042201" y="197289"/>
            <a:ext cx="545539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dirty="0"/>
              <a:t>Price Changes</a:t>
            </a:r>
          </a:p>
        </p:txBody>
      </p:sp>
      <p:sp>
        <p:nvSpPr>
          <p:cNvPr id="8" name="Rectangle 11">
            <a:extLst>
              <a:ext uri="{FF2B5EF4-FFF2-40B4-BE49-F238E27FC236}">
                <a16:creationId xmlns:a16="http://schemas.microsoft.com/office/drawing/2014/main" id="{6A71F894-524B-4C12-972B-182A6F24CED3}"/>
              </a:ext>
            </a:extLst>
          </p:cNvPr>
          <p:cNvSpPr txBox="1">
            <a:spLocks/>
          </p:cNvSpPr>
          <p:nvPr/>
        </p:nvSpPr>
        <p:spPr>
          <a:xfrm>
            <a:off x="429659" y="1189025"/>
            <a:ext cx="11451166" cy="5222464"/>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b="1" u="sng" dirty="0">
                <a:solidFill>
                  <a:srgbClr val="000099"/>
                </a:solidFill>
              </a:rPr>
              <a:t>Buyers’ Interpretation to Price Changes</a:t>
            </a:r>
          </a:p>
          <a:p>
            <a:pPr>
              <a:lnSpc>
                <a:spcPct val="150000"/>
              </a:lnSpc>
            </a:pPr>
            <a:r>
              <a:rPr lang="en-US" altLang="ar-SA" b="1" dirty="0">
                <a:solidFill>
                  <a:schemeClr val="tx2"/>
                </a:solidFill>
              </a:rPr>
              <a:t>Price cuts</a:t>
            </a:r>
          </a:p>
          <a:p>
            <a:pPr lvl="1">
              <a:lnSpc>
                <a:spcPct val="150000"/>
              </a:lnSpc>
            </a:pPr>
            <a:r>
              <a:rPr lang="en-US" altLang="ar-SA" dirty="0"/>
              <a:t>New models will be available</a:t>
            </a:r>
          </a:p>
          <a:p>
            <a:pPr lvl="1">
              <a:lnSpc>
                <a:spcPct val="150000"/>
              </a:lnSpc>
            </a:pPr>
            <a:r>
              <a:rPr lang="en-US" altLang="ar-SA" dirty="0"/>
              <a:t>Models are not selling well</a:t>
            </a:r>
          </a:p>
          <a:p>
            <a:pPr lvl="1">
              <a:lnSpc>
                <a:spcPct val="150000"/>
              </a:lnSpc>
            </a:pPr>
            <a:r>
              <a:rPr lang="en-US" altLang="ar-SA" dirty="0"/>
              <a:t>Quality issues</a:t>
            </a:r>
          </a:p>
          <a:p>
            <a:pPr>
              <a:lnSpc>
                <a:spcPct val="150000"/>
              </a:lnSpc>
            </a:pPr>
            <a:r>
              <a:rPr lang="en-US" altLang="ar-SA" b="1" dirty="0">
                <a:solidFill>
                  <a:schemeClr val="tx2"/>
                </a:solidFill>
              </a:rPr>
              <a:t>Price increases</a:t>
            </a:r>
          </a:p>
          <a:p>
            <a:pPr lvl="1">
              <a:lnSpc>
                <a:spcPct val="150000"/>
              </a:lnSpc>
            </a:pPr>
            <a:r>
              <a:rPr lang="en-US" altLang="ar-SA" dirty="0"/>
              <a:t>Product is “hot”</a:t>
            </a:r>
          </a:p>
          <a:p>
            <a:pPr lvl="1">
              <a:lnSpc>
                <a:spcPct val="150000"/>
              </a:lnSpc>
            </a:pPr>
            <a:r>
              <a:rPr lang="en-US" altLang="ar-SA" dirty="0"/>
              <a:t>Company greed</a:t>
            </a:r>
          </a:p>
        </p:txBody>
      </p:sp>
      <p:pic>
        <p:nvPicPr>
          <p:cNvPr id="9"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0" name="Rectangle 9">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63441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wipe(left)">
                                      <p:cBhvr>
                                        <p:cTn id="4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10">
            <a:extLst>
              <a:ext uri="{FF2B5EF4-FFF2-40B4-BE49-F238E27FC236}">
                <a16:creationId xmlns:a16="http://schemas.microsoft.com/office/drawing/2014/main" id="{ED3E96EE-C673-4CFD-A3AF-458FFF9F1AD5}"/>
              </a:ext>
            </a:extLst>
          </p:cNvPr>
          <p:cNvSpPr txBox="1">
            <a:spLocks/>
          </p:cNvSpPr>
          <p:nvPr/>
        </p:nvSpPr>
        <p:spPr>
          <a:xfrm>
            <a:off x="478302" y="253160"/>
            <a:ext cx="10515600"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dirty="0"/>
              <a:t>Price Changes</a:t>
            </a:r>
          </a:p>
        </p:txBody>
      </p:sp>
      <p:sp>
        <p:nvSpPr>
          <p:cNvPr id="9" name="Rectangle 11">
            <a:extLst>
              <a:ext uri="{FF2B5EF4-FFF2-40B4-BE49-F238E27FC236}">
                <a16:creationId xmlns:a16="http://schemas.microsoft.com/office/drawing/2014/main" id="{AF7EA8A4-E346-4282-9EF2-EF042DDD1431}"/>
              </a:ext>
            </a:extLst>
          </p:cNvPr>
          <p:cNvSpPr txBox="1">
            <a:spLocks/>
          </p:cNvSpPr>
          <p:nvPr/>
        </p:nvSpPr>
        <p:spPr>
          <a:xfrm>
            <a:off x="478302" y="1327232"/>
            <a:ext cx="11389711" cy="490874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sz="2400" b="1" u="sng" dirty="0">
                <a:solidFill>
                  <a:srgbClr val="000099"/>
                </a:solidFill>
              </a:rPr>
              <a:t>Responding to Price Changes</a:t>
            </a:r>
          </a:p>
          <a:p>
            <a:pPr>
              <a:lnSpc>
                <a:spcPct val="85000"/>
              </a:lnSpc>
            </a:pPr>
            <a:r>
              <a:rPr lang="en-US" altLang="ar-SA" b="1" dirty="0">
                <a:solidFill>
                  <a:schemeClr val="tx2"/>
                </a:solidFill>
              </a:rPr>
              <a:t>Questions</a:t>
            </a:r>
          </a:p>
          <a:p>
            <a:pPr lvl="1">
              <a:lnSpc>
                <a:spcPct val="85000"/>
              </a:lnSpc>
            </a:pPr>
            <a:r>
              <a:rPr lang="en-US" altLang="ar-SA" b="1" dirty="0"/>
              <a:t>Why did the competitor change the price?</a:t>
            </a:r>
          </a:p>
          <a:p>
            <a:pPr lvl="1">
              <a:lnSpc>
                <a:spcPct val="85000"/>
              </a:lnSpc>
            </a:pPr>
            <a:r>
              <a:rPr lang="en-US" altLang="ar-SA" b="1" dirty="0"/>
              <a:t>Is the price cut permanent or temporary?</a:t>
            </a:r>
          </a:p>
          <a:p>
            <a:pPr lvl="1">
              <a:lnSpc>
                <a:spcPct val="85000"/>
              </a:lnSpc>
            </a:pPr>
            <a:r>
              <a:rPr lang="en-US" altLang="ar-SA" b="1" dirty="0"/>
              <a:t>What is the effect on market share and profits?</a:t>
            </a:r>
          </a:p>
          <a:p>
            <a:pPr lvl="1">
              <a:lnSpc>
                <a:spcPct val="85000"/>
              </a:lnSpc>
            </a:pPr>
            <a:r>
              <a:rPr lang="en-US" altLang="ar-SA" b="1" dirty="0"/>
              <a:t>Will competitors respond?</a:t>
            </a:r>
          </a:p>
          <a:p>
            <a:pPr>
              <a:lnSpc>
                <a:spcPct val="85000"/>
              </a:lnSpc>
            </a:pPr>
            <a:r>
              <a:rPr lang="en-US" altLang="ar-SA" b="1" dirty="0">
                <a:solidFill>
                  <a:schemeClr val="tx2"/>
                </a:solidFill>
              </a:rPr>
              <a:t>Solutions</a:t>
            </a:r>
          </a:p>
          <a:p>
            <a:pPr lvl="1">
              <a:lnSpc>
                <a:spcPct val="85000"/>
              </a:lnSpc>
            </a:pPr>
            <a:r>
              <a:rPr lang="en-US" altLang="ar-SA" b="1" dirty="0"/>
              <a:t>Reduce price to match competition</a:t>
            </a:r>
          </a:p>
          <a:p>
            <a:pPr lvl="1">
              <a:lnSpc>
                <a:spcPct val="85000"/>
              </a:lnSpc>
            </a:pPr>
            <a:r>
              <a:rPr lang="en-US" altLang="ar-SA" b="1" dirty="0"/>
              <a:t>Maintain price but raise the perceived value through communications</a:t>
            </a:r>
          </a:p>
          <a:p>
            <a:pPr lvl="1">
              <a:lnSpc>
                <a:spcPct val="85000"/>
              </a:lnSpc>
            </a:pPr>
            <a:r>
              <a:rPr lang="en-US" altLang="ar-SA" b="1" dirty="0"/>
              <a:t>Improve quality and increase price</a:t>
            </a:r>
          </a:p>
          <a:p>
            <a:pPr lvl="1">
              <a:lnSpc>
                <a:spcPct val="85000"/>
              </a:lnSpc>
            </a:pPr>
            <a:r>
              <a:rPr lang="en-US" altLang="ar-SA" b="1" dirty="0"/>
              <a:t>Launch a lower-price “fighting brand”</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804341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6" end="6"/>
                                            </p:txEl>
                                          </p:spTgt>
                                        </p:tgtEl>
                                        <p:attrNameLst>
                                          <p:attrName>style.visibility</p:attrName>
                                        </p:attrNameLst>
                                      </p:cBhvr>
                                      <p:to>
                                        <p:strVal val="visible"/>
                                      </p:to>
                                    </p:set>
                                    <p:animEffect transition="in" filter="wipe(left)">
                                      <p:cBhvr>
                                        <p:cTn id="12" dur="500"/>
                                        <p:tgtEl>
                                          <p:spTgt spid="9">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wipe(left)">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wipe(left)">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wipe(left)">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wipe(left)">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wipe(left)">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500"/>
                                        <p:tgtEl>
                                          <p:spTgt spid="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10" end="10"/>
                                            </p:txEl>
                                          </p:spTgt>
                                        </p:tgtEl>
                                        <p:attrNameLst>
                                          <p:attrName>style.visibility</p:attrName>
                                        </p:attrNameLst>
                                      </p:cBhvr>
                                      <p:to>
                                        <p:strVal val="visible"/>
                                      </p:to>
                                    </p:set>
                                    <p:animEffect transition="in" filter="wipe(left)">
                                      <p:cBhvr>
                                        <p:cTn id="57"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p:cNvSpPr txBox="1">
            <a:spLocks noChangeArrowheads="1"/>
          </p:cNvSpPr>
          <p:nvPr/>
        </p:nvSpPr>
        <p:spPr>
          <a:xfrm>
            <a:off x="2575213" y="253491"/>
            <a:ext cx="7176044"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pPr algn="l"/>
            <a:r>
              <a:rPr lang="en-US" sz="2800" dirty="0"/>
              <a:t>Initiating and Responding to </a:t>
            </a:r>
            <a:r>
              <a:rPr lang="en-US" sz="2800" dirty="0" smtClean="0"/>
              <a:t>Price Changes</a:t>
            </a:r>
            <a:endParaRPr lang="en-US" sz="2800" dirty="0"/>
          </a:p>
        </p:txBody>
      </p:sp>
      <p:sp>
        <p:nvSpPr>
          <p:cNvPr id="12" name="Oval 3"/>
          <p:cNvSpPr>
            <a:spLocks noChangeArrowheads="1"/>
          </p:cNvSpPr>
          <p:nvPr/>
        </p:nvSpPr>
        <p:spPr bwMode="auto">
          <a:xfrm>
            <a:off x="7625603" y="4000500"/>
            <a:ext cx="2554941" cy="2185147"/>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Initiating</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Increases</a:t>
            </a:r>
          </a:p>
        </p:txBody>
      </p:sp>
      <p:sp>
        <p:nvSpPr>
          <p:cNvPr id="13" name="Oval 4"/>
          <p:cNvSpPr>
            <a:spLocks noChangeArrowheads="1"/>
          </p:cNvSpPr>
          <p:nvPr/>
        </p:nvSpPr>
        <p:spPr bwMode="auto">
          <a:xfrm>
            <a:off x="2413466" y="1344373"/>
            <a:ext cx="2508717" cy="1933015"/>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Competitor</a:t>
            </a:r>
          </a:p>
          <a:p>
            <a:pPr algn="ctr">
              <a:lnSpc>
                <a:spcPct val="80000"/>
              </a:lnSpc>
            </a:pPr>
            <a:r>
              <a:rPr lang="en-US" altLang="ar-SA" sz="2471" b="1" dirty="0">
                <a:solidFill>
                  <a:srgbClr val="000000"/>
                </a:solidFill>
                <a:latin typeface="Arial" panose="020B0604020202020204" pitchFamily="34" charset="0"/>
              </a:rPr>
              <a:t>Reactions</a:t>
            </a:r>
          </a:p>
          <a:p>
            <a:pPr algn="ctr">
              <a:lnSpc>
                <a:spcPct val="80000"/>
              </a:lnSpc>
            </a:pPr>
            <a:r>
              <a:rPr lang="en-US" altLang="ar-SA" sz="2471" b="1" dirty="0">
                <a:solidFill>
                  <a:srgbClr val="000000"/>
                </a:solidFill>
                <a:latin typeface="Arial" panose="020B0604020202020204" pitchFamily="34" charset="0"/>
              </a:rPr>
              <a:t>to</a:t>
            </a:r>
          </a:p>
          <a:p>
            <a:pPr algn="ctr">
              <a:lnSpc>
                <a:spcPct val="80000"/>
              </a:lnSpc>
            </a:pPr>
            <a:r>
              <a:rPr lang="en-US" altLang="ar-SA" sz="2471" b="1" dirty="0">
                <a:solidFill>
                  <a:srgbClr val="000000"/>
                </a:solidFill>
                <a:latin typeface="Arial" panose="020B0604020202020204" pitchFamily="34" charset="0"/>
              </a:rPr>
              <a:t>Price </a:t>
            </a:r>
          </a:p>
          <a:p>
            <a:pPr algn="ctr">
              <a:lnSpc>
                <a:spcPct val="80000"/>
              </a:lnSpc>
            </a:pPr>
            <a:r>
              <a:rPr lang="en-US" altLang="ar-SA" sz="2471" b="1" dirty="0">
                <a:solidFill>
                  <a:srgbClr val="000000"/>
                </a:solidFill>
                <a:latin typeface="Arial" panose="020B0604020202020204" pitchFamily="34" charset="0"/>
              </a:rPr>
              <a:t>Changes</a:t>
            </a:r>
          </a:p>
        </p:txBody>
      </p:sp>
      <p:sp>
        <p:nvSpPr>
          <p:cNvPr id="14" name="Oval 5"/>
          <p:cNvSpPr>
            <a:spLocks noChangeArrowheads="1"/>
          </p:cNvSpPr>
          <p:nvPr/>
        </p:nvSpPr>
        <p:spPr bwMode="auto">
          <a:xfrm>
            <a:off x="7740103" y="1299144"/>
            <a:ext cx="2372846" cy="1997449"/>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824" b="1">
                <a:solidFill>
                  <a:srgbClr val="000000"/>
                </a:solidFill>
                <a:latin typeface="Arial" panose="020B0604020202020204" pitchFamily="34" charset="0"/>
              </a:rPr>
              <a:t>  </a:t>
            </a:r>
            <a:r>
              <a:rPr lang="en-US" altLang="ar-SA" sz="2471" b="1">
                <a:solidFill>
                  <a:srgbClr val="000000"/>
                </a:solidFill>
                <a:latin typeface="Arial" panose="020B0604020202020204" pitchFamily="34" charset="0"/>
              </a:rPr>
              <a:t>Initiating </a:t>
            </a:r>
          </a:p>
          <a:p>
            <a:pPr algn="ctr">
              <a:lnSpc>
                <a:spcPct val="80000"/>
              </a:lnSpc>
            </a:pPr>
            <a:r>
              <a:rPr lang="en-US" altLang="ar-SA" sz="2471" b="1">
                <a:solidFill>
                  <a:srgbClr val="000000"/>
                </a:solidFill>
                <a:latin typeface="Arial" panose="020B0604020202020204" pitchFamily="34" charset="0"/>
              </a:rPr>
              <a:t>Price Cuts</a:t>
            </a:r>
          </a:p>
        </p:txBody>
      </p:sp>
      <p:sp>
        <p:nvSpPr>
          <p:cNvPr id="15" name="Oval 6"/>
          <p:cNvSpPr>
            <a:spLocks noChangeArrowheads="1"/>
          </p:cNvSpPr>
          <p:nvPr/>
        </p:nvSpPr>
        <p:spPr bwMode="auto">
          <a:xfrm>
            <a:off x="2045074" y="3966882"/>
            <a:ext cx="2665600" cy="2235574"/>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Buyer</a:t>
            </a:r>
          </a:p>
          <a:p>
            <a:pPr algn="ctr">
              <a:lnSpc>
                <a:spcPct val="80000"/>
              </a:lnSpc>
            </a:pPr>
            <a:r>
              <a:rPr lang="en-US" altLang="ar-SA" sz="2471" b="1" dirty="0">
                <a:solidFill>
                  <a:srgbClr val="000000"/>
                </a:solidFill>
                <a:latin typeface="Arial" panose="020B0604020202020204" pitchFamily="34" charset="0"/>
              </a:rPr>
              <a:t> Reactions</a:t>
            </a:r>
          </a:p>
          <a:p>
            <a:pPr algn="ctr">
              <a:lnSpc>
                <a:spcPct val="80000"/>
              </a:lnSpc>
            </a:pPr>
            <a:r>
              <a:rPr lang="en-US" altLang="ar-SA" sz="2471" b="1" dirty="0">
                <a:solidFill>
                  <a:srgbClr val="000000"/>
                </a:solidFill>
                <a:latin typeface="Arial" panose="020B0604020202020204" pitchFamily="34" charset="0"/>
              </a:rPr>
              <a:t>to </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Changes</a:t>
            </a:r>
          </a:p>
        </p:txBody>
      </p:sp>
      <p:sp>
        <p:nvSpPr>
          <p:cNvPr id="16" name="AutoShape 7"/>
          <p:cNvSpPr>
            <a:spLocks noChangeArrowheads="1"/>
          </p:cNvSpPr>
          <p:nvPr/>
        </p:nvSpPr>
        <p:spPr bwMode="auto">
          <a:xfrm>
            <a:off x="4112559" y="2136122"/>
            <a:ext cx="4154581" cy="3316941"/>
          </a:xfrm>
          <a:prstGeom prst="star16">
            <a:avLst>
              <a:gd name="adj" fmla="val 37500"/>
            </a:avLst>
          </a:prstGeom>
          <a:gradFill rotWithShape="0">
            <a:gsLst>
              <a:gs pos="0">
                <a:srgbClr val="9234DB"/>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7" name="AutoShape 8"/>
          <p:cNvSpPr>
            <a:spLocks noChangeArrowheads="1"/>
          </p:cNvSpPr>
          <p:nvPr/>
        </p:nvSpPr>
        <p:spPr bwMode="auto">
          <a:xfrm>
            <a:off x="4482353" y="2353236"/>
            <a:ext cx="3392581" cy="2699217"/>
          </a:xfrm>
          <a:prstGeom prst="star16">
            <a:avLst>
              <a:gd name="adj" fmla="val 37500"/>
            </a:avLst>
          </a:prstGeom>
          <a:gradFill rotWithShape="0">
            <a:gsLst>
              <a:gs pos="0">
                <a:srgbClr val="F76681"/>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8" name="Rectangle 9"/>
          <p:cNvSpPr>
            <a:spLocks noChangeArrowheads="1"/>
          </p:cNvSpPr>
          <p:nvPr/>
        </p:nvSpPr>
        <p:spPr bwMode="auto">
          <a:xfrm>
            <a:off x="5014632" y="3087221"/>
            <a:ext cx="2297206" cy="115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3883" b="1" dirty="0">
                <a:latin typeface="Arial" panose="020B0604020202020204" pitchFamily="34" charset="0"/>
              </a:rPr>
              <a:t>Price Changes</a:t>
            </a:r>
          </a:p>
        </p:txBody>
      </p:sp>
      <p:pic>
        <p:nvPicPr>
          <p:cNvPr id="2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21" name="Rectangle 20">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20395663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4">
            <a:extLst>
              <a:ext uri="{FF2B5EF4-FFF2-40B4-BE49-F238E27FC236}">
                <a16:creationId xmlns:a16="http://schemas.microsoft.com/office/drawing/2014/main" id="{2BC869EB-5623-4AA1-9123-4AF9DF916049}"/>
              </a:ext>
            </a:extLst>
          </p:cNvPr>
          <p:cNvSpPr/>
          <p:nvPr/>
        </p:nvSpPr>
        <p:spPr>
          <a:xfrm>
            <a:off x="163465" y="108202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p:cNvSpPr txBox="1">
            <a:spLocks noChangeArrowheads="1"/>
          </p:cNvSpPr>
          <p:nvPr/>
        </p:nvSpPr>
        <p:spPr>
          <a:xfrm>
            <a:off x="2741164" y="264183"/>
            <a:ext cx="588504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dirty="0"/>
              <a:t>Price - Quality Strategies</a:t>
            </a:r>
          </a:p>
        </p:txBody>
      </p:sp>
      <p:sp>
        <p:nvSpPr>
          <p:cNvPr id="12" name="AutoShape 3"/>
          <p:cNvSpPr>
            <a:spLocks noChangeArrowheads="1"/>
          </p:cNvSpPr>
          <p:nvPr/>
        </p:nvSpPr>
        <p:spPr bwMode="auto">
          <a:xfrm rot="5400000">
            <a:off x="4171390" y="1297081"/>
            <a:ext cx="1820956" cy="3781985"/>
          </a:xfrm>
          <a:prstGeom prst="cube">
            <a:avLst>
              <a:gd name="adj" fmla="val 18241"/>
            </a:avLst>
          </a:prstGeom>
          <a:gradFill rotWithShape="0">
            <a:gsLst>
              <a:gs pos="0">
                <a:srgbClr val="FFFFFF"/>
              </a:gs>
              <a:gs pos="100000">
                <a:srgbClr val="009688"/>
              </a:gs>
            </a:gsLst>
            <a:path path="rect">
              <a:fillToRect l="50000" t="50000" r="50000" b="50000"/>
            </a:path>
          </a:gradFill>
          <a:ln w="12700">
            <a:solidFill>
              <a:srgbClr val="000000"/>
            </a:solidFill>
            <a:miter lim="800000"/>
            <a:headEnd/>
            <a:tailEnd/>
          </a:ln>
        </p:spPr>
        <p:txBody>
          <a:bodyPr rot="10800000" vert="eaVert" wrap="none" lIns="79842" tIns="39221" rIns="79842" bIns="39221"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824" b="1">
                <a:solidFill>
                  <a:srgbClr val="000000"/>
                </a:solidFill>
                <a:latin typeface="Arial" panose="020B0604020202020204" pitchFamily="34" charset="0"/>
              </a:rPr>
              <a:t>Premium </a:t>
            </a:r>
          </a:p>
          <a:p>
            <a:pPr algn="ctr"/>
            <a:r>
              <a:rPr lang="en-US" altLang="ar-SA" sz="2824" b="1">
                <a:solidFill>
                  <a:srgbClr val="000000"/>
                </a:solidFill>
                <a:latin typeface="Arial" panose="020B0604020202020204" pitchFamily="34" charset="0"/>
              </a:rPr>
              <a:t>Strategy</a:t>
            </a:r>
          </a:p>
        </p:txBody>
      </p:sp>
      <p:sp>
        <p:nvSpPr>
          <p:cNvPr id="13" name="AutoShape 4"/>
          <p:cNvSpPr>
            <a:spLocks noChangeArrowheads="1"/>
          </p:cNvSpPr>
          <p:nvPr/>
        </p:nvSpPr>
        <p:spPr bwMode="auto">
          <a:xfrm rot="5400000">
            <a:off x="4171390"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Overcharging </a:t>
            </a:r>
          </a:p>
          <a:p>
            <a:pPr algn="ctr">
              <a:defRPr/>
            </a:pPr>
            <a:r>
              <a:rPr lang="en-US" sz="2824" b="1" dirty="0">
                <a:solidFill>
                  <a:srgbClr val="000000"/>
                </a:solidFill>
                <a:latin typeface="Arial" charset="0"/>
              </a:rPr>
              <a:t>Strategy</a:t>
            </a:r>
          </a:p>
        </p:txBody>
      </p:sp>
      <p:sp>
        <p:nvSpPr>
          <p:cNvPr id="14" name="AutoShape 5"/>
          <p:cNvSpPr>
            <a:spLocks noChangeArrowheads="1"/>
          </p:cNvSpPr>
          <p:nvPr/>
        </p:nvSpPr>
        <p:spPr bwMode="auto">
          <a:xfrm rot="5400000">
            <a:off x="7251607" y="1297081"/>
            <a:ext cx="1820956" cy="3781985"/>
          </a:xfrm>
          <a:prstGeom prst="cube">
            <a:avLst>
              <a:gd name="adj" fmla="val 18241"/>
            </a:avLst>
          </a:prstGeom>
          <a:gradFill rotWithShape="0">
            <a:gsLst>
              <a:gs pos="0">
                <a:srgbClr val="009688">
                  <a:gamma/>
                  <a:tint val="0"/>
                  <a:invGamma/>
                </a:srgbClr>
              </a:gs>
              <a:gs pos="100000">
                <a:srgbClr val="009688"/>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a:solidFill>
                  <a:srgbClr val="000000"/>
                </a:solidFill>
                <a:latin typeface="Arial" charset="0"/>
              </a:rPr>
              <a:t>Good-Value </a:t>
            </a:r>
          </a:p>
          <a:p>
            <a:pPr algn="ctr">
              <a:defRPr/>
            </a:pPr>
            <a:r>
              <a:rPr lang="en-US" sz="2824" b="1">
                <a:solidFill>
                  <a:srgbClr val="000000"/>
                </a:solidFill>
                <a:latin typeface="Arial" charset="0"/>
              </a:rPr>
              <a:t>Strategy</a:t>
            </a:r>
          </a:p>
        </p:txBody>
      </p:sp>
      <p:sp>
        <p:nvSpPr>
          <p:cNvPr id="15" name="AutoShape 6"/>
          <p:cNvSpPr>
            <a:spLocks noChangeArrowheads="1"/>
          </p:cNvSpPr>
          <p:nvPr/>
        </p:nvSpPr>
        <p:spPr bwMode="auto">
          <a:xfrm rot="5400000">
            <a:off x="7251607"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Economy </a:t>
            </a:r>
          </a:p>
          <a:p>
            <a:pPr algn="ctr">
              <a:defRPr/>
            </a:pPr>
            <a:r>
              <a:rPr lang="en-US" sz="2824" b="1" dirty="0">
                <a:solidFill>
                  <a:srgbClr val="000000"/>
                </a:solidFill>
                <a:latin typeface="Arial" charset="0"/>
              </a:rPr>
              <a:t>Strategy</a:t>
            </a:r>
          </a:p>
        </p:txBody>
      </p:sp>
      <p:sp>
        <p:nvSpPr>
          <p:cNvPr id="16" name="Rectangle 7"/>
          <p:cNvSpPr>
            <a:spLocks noChangeArrowheads="1"/>
          </p:cNvSpPr>
          <p:nvPr/>
        </p:nvSpPr>
        <p:spPr bwMode="auto">
          <a:xfrm>
            <a:off x="2526927" y="763955"/>
            <a:ext cx="7696726" cy="1418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5000"/>
              </a:lnSpc>
            </a:pPr>
            <a:endParaRPr lang="en-US" altLang="ar-SA" sz="2824" b="1" dirty="0">
              <a:latin typeface="Arial" panose="020B0604020202020204" pitchFamily="34" charset="0"/>
            </a:endParaRPr>
          </a:p>
          <a:p>
            <a:pPr algn="ctr">
              <a:lnSpc>
                <a:spcPct val="85000"/>
              </a:lnSpc>
            </a:pPr>
            <a:r>
              <a:rPr lang="en-US" altLang="ar-SA" sz="2824" b="1" u="sng" dirty="0" smtClean="0">
                <a:latin typeface="Arial" panose="020B0604020202020204" pitchFamily="34" charset="0"/>
              </a:rPr>
              <a:t>Price</a:t>
            </a:r>
          </a:p>
          <a:p>
            <a:pPr algn="ctr">
              <a:lnSpc>
                <a:spcPct val="85000"/>
              </a:lnSpc>
            </a:pPr>
            <a:endParaRPr lang="en-US" altLang="ar-SA" sz="2118" b="1" dirty="0">
              <a:latin typeface="Arial" panose="020B0604020202020204" pitchFamily="34" charset="0"/>
            </a:endParaRPr>
          </a:p>
          <a:p>
            <a:pPr algn="ctr">
              <a:lnSpc>
                <a:spcPct val="85000"/>
              </a:lnSpc>
            </a:pPr>
            <a:r>
              <a:rPr lang="en-US" altLang="ar-SA" sz="2471" b="1" dirty="0">
                <a:latin typeface="Arial" panose="020B0604020202020204" pitchFamily="34" charset="0"/>
              </a:rPr>
              <a:t>Higher</a:t>
            </a:r>
            <a:r>
              <a:rPr lang="en-US" altLang="ar-SA" sz="2118" b="1" dirty="0">
                <a:latin typeface="Arial" panose="020B0604020202020204" pitchFamily="34" charset="0"/>
              </a:rPr>
              <a:t>			</a:t>
            </a:r>
            <a:r>
              <a:rPr lang="en-US" altLang="ar-SA" sz="2471" b="1" dirty="0">
                <a:latin typeface="Arial" panose="020B0604020202020204" pitchFamily="34" charset="0"/>
              </a:rPr>
              <a:t>Lower</a:t>
            </a:r>
          </a:p>
        </p:txBody>
      </p:sp>
      <p:sp>
        <p:nvSpPr>
          <p:cNvPr id="17" name="Rectangle 8"/>
          <p:cNvSpPr>
            <a:spLocks noChangeArrowheads="1"/>
          </p:cNvSpPr>
          <p:nvPr/>
        </p:nvSpPr>
        <p:spPr bwMode="auto">
          <a:xfrm>
            <a:off x="1973637" y="2567548"/>
            <a:ext cx="1304084" cy="42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Higher</a:t>
            </a:r>
          </a:p>
        </p:txBody>
      </p:sp>
      <p:sp>
        <p:nvSpPr>
          <p:cNvPr id="18" name="Rectangle 9"/>
          <p:cNvSpPr>
            <a:spLocks noChangeArrowheads="1"/>
          </p:cNvSpPr>
          <p:nvPr/>
        </p:nvSpPr>
        <p:spPr bwMode="auto">
          <a:xfrm>
            <a:off x="2007254" y="4063534"/>
            <a:ext cx="1105180" cy="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endParaRPr lang="en-US" altLang="ar-SA" sz="1588" b="1" dirty="0">
              <a:latin typeface="Arial" panose="020B0604020202020204" pitchFamily="34" charset="0"/>
            </a:endParaRPr>
          </a:p>
          <a:p>
            <a:pPr>
              <a:lnSpc>
                <a:spcPct val="90000"/>
              </a:lnSpc>
              <a:spcBef>
                <a:spcPct val="50000"/>
              </a:spcBef>
            </a:pPr>
            <a:r>
              <a:rPr lang="en-US" altLang="ar-SA" sz="2471" b="1" dirty="0">
                <a:latin typeface="Arial" panose="020B0604020202020204" pitchFamily="34" charset="0"/>
              </a:rPr>
              <a:t>Lower</a:t>
            </a:r>
          </a:p>
        </p:txBody>
      </p:sp>
      <p:sp>
        <p:nvSpPr>
          <p:cNvPr id="19" name="Rectangle 10"/>
          <p:cNvSpPr>
            <a:spLocks noChangeArrowheads="1"/>
          </p:cNvSpPr>
          <p:nvPr/>
        </p:nvSpPr>
        <p:spPr bwMode="auto">
          <a:xfrm rot="16200000">
            <a:off x="506200" y="3372534"/>
            <a:ext cx="1480578" cy="47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 </a:t>
            </a:r>
            <a:r>
              <a:rPr lang="en-US" altLang="ar-SA" sz="2824" b="1" u="sng" dirty="0">
                <a:latin typeface="Arial" panose="020B0604020202020204" pitchFamily="34" charset="0"/>
              </a:rPr>
              <a:t>Quality</a:t>
            </a:r>
          </a:p>
        </p:txBody>
      </p:sp>
      <p:pic>
        <p:nvPicPr>
          <p:cNvPr id="2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22" name="Rectangle 2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7391709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Rounded Corners 24">
            <a:extLst>
              <a:ext uri="{FF2B5EF4-FFF2-40B4-BE49-F238E27FC236}">
                <a16:creationId xmlns:a16="http://schemas.microsoft.com/office/drawing/2014/main" id="{2BC869EB-5623-4AA1-9123-4AF9DF916049}"/>
              </a:ext>
            </a:extLst>
          </p:cNvPr>
          <p:cNvSpPr/>
          <p:nvPr/>
        </p:nvSpPr>
        <p:spPr>
          <a:xfrm>
            <a:off x="196516" y="1063964"/>
            <a:ext cx="11833998" cy="5572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a:spLocks noChangeArrowheads="1"/>
          </p:cNvSpPr>
          <p:nvPr/>
        </p:nvSpPr>
        <p:spPr bwMode="auto">
          <a:xfrm>
            <a:off x="2995992" y="209839"/>
            <a:ext cx="5875041" cy="546394"/>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sz="2800" b="1" dirty="0">
                <a:latin typeface="Times New Roman" panose="02020603050405020304" pitchFamily="18" charset="0"/>
                <a:cs typeface="Times New Roman" panose="02020603050405020304" pitchFamily="18" charset="0"/>
              </a:rPr>
              <a:t>Price-Adjustment Strategies </a:t>
            </a:r>
          </a:p>
        </p:txBody>
      </p:sp>
      <p:sp>
        <p:nvSpPr>
          <p:cNvPr id="12" name="AutoShape 4"/>
          <p:cNvSpPr>
            <a:spLocks noChangeArrowheads="1"/>
          </p:cNvSpPr>
          <p:nvPr/>
        </p:nvSpPr>
        <p:spPr bwMode="auto">
          <a:xfrm rot="5400000">
            <a:off x="7942170" y="660934"/>
            <a:ext cx="1669676"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Hold Current Price;</a:t>
            </a:r>
          </a:p>
          <a:p>
            <a:pPr algn="ctr">
              <a:lnSpc>
                <a:spcPct val="90000"/>
              </a:lnSpc>
              <a:defRPr/>
            </a:pPr>
            <a:r>
              <a:rPr lang="en-US" sz="1765" b="1" dirty="0">
                <a:latin typeface="Arial" charset="0"/>
              </a:rPr>
              <a:t>Continue to Monitor</a:t>
            </a:r>
          </a:p>
          <a:p>
            <a:pPr algn="ctr">
              <a:lnSpc>
                <a:spcPct val="90000"/>
              </a:lnSpc>
              <a:defRPr/>
            </a:pPr>
            <a:r>
              <a:rPr lang="en-US" sz="1765" b="1" dirty="0">
                <a:latin typeface="Arial" charset="0"/>
              </a:rPr>
              <a:t>Competitor’s Price.</a:t>
            </a:r>
          </a:p>
        </p:txBody>
      </p:sp>
      <p:sp>
        <p:nvSpPr>
          <p:cNvPr id="13" name="AutoShape 5"/>
          <p:cNvSpPr>
            <a:spLocks noChangeArrowheads="1"/>
          </p:cNvSpPr>
          <p:nvPr/>
        </p:nvSpPr>
        <p:spPr bwMode="auto">
          <a:xfrm rot="5400000">
            <a:off x="8748992" y="2770655"/>
            <a:ext cx="711574" cy="2241176"/>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Reduce Price</a:t>
            </a:r>
          </a:p>
        </p:txBody>
      </p:sp>
      <p:sp>
        <p:nvSpPr>
          <p:cNvPr id="14" name="AutoShape 6"/>
          <p:cNvSpPr>
            <a:spLocks noChangeArrowheads="1"/>
          </p:cNvSpPr>
          <p:nvPr/>
        </p:nvSpPr>
        <p:spPr bwMode="auto">
          <a:xfrm rot="5400000">
            <a:off x="8765802" y="3492034"/>
            <a:ext cx="661147"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Raise Perceived</a:t>
            </a:r>
          </a:p>
          <a:p>
            <a:pPr algn="ctr">
              <a:lnSpc>
                <a:spcPct val="90000"/>
              </a:lnSpc>
              <a:defRPr/>
            </a:pPr>
            <a:r>
              <a:rPr lang="en-US" sz="1765" b="1">
                <a:latin typeface="Arial" charset="0"/>
              </a:rPr>
              <a:t>Quality</a:t>
            </a:r>
          </a:p>
        </p:txBody>
      </p:sp>
      <p:sp>
        <p:nvSpPr>
          <p:cNvPr id="15" name="AutoShape 7"/>
          <p:cNvSpPr>
            <a:spLocks noChangeArrowheads="1"/>
          </p:cNvSpPr>
          <p:nvPr/>
        </p:nvSpPr>
        <p:spPr bwMode="auto">
          <a:xfrm rot="5400000">
            <a:off x="8765801" y="4233022"/>
            <a:ext cx="711574" cy="2274794"/>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Improve Quality</a:t>
            </a:r>
          </a:p>
          <a:p>
            <a:pPr algn="ctr">
              <a:lnSpc>
                <a:spcPct val="90000"/>
              </a:lnSpc>
              <a:defRPr/>
            </a:pPr>
            <a:r>
              <a:rPr lang="en-US" sz="1765" b="1">
                <a:latin typeface="Arial" charset="0"/>
              </a:rPr>
              <a:t>&amp; Increase Price</a:t>
            </a:r>
          </a:p>
        </p:txBody>
      </p:sp>
      <p:sp>
        <p:nvSpPr>
          <p:cNvPr id="16" name="AutoShape 8"/>
          <p:cNvSpPr>
            <a:spLocks noChangeArrowheads="1"/>
          </p:cNvSpPr>
          <p:nvPr/>
        </p:nvSpPr>
        <p:spPr bwMode="auto">
          <a:xfrm rot="5400000">
            <a:off x="8807823" y="4964206"/>
            <a:ext cx="610721"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Launch Low-Price</a:t>
            </a:r>
          </a:p>
          <a:p>
            <a:pPr algn="ctr">
              <a:lnSpc>
                <a:spcPct val="90000"/>
              </a:lnSpc>
              <a:defRPr/>
            </a:pPr>
            <a:r>
              <a:rPr lang="en-US" sz="1765" b="1">
                <a:latin typeface="Arial" charset="0"/>
              </a:rPr>
              <a:t>“Fighting Brand”</a:t>
            </a:r>
          </a:p>
        </p:txBody>
      </p:sp>
      <p:sp>
        <p:nvSpPr>
          <p:cNvPr id="17" name="Line 9"/>
          <p:cNvSpPr>
            <a:spLocks noChangeShapeType="1"/>
          </p:cNvSpPr>
          <p:nvPr/>
        </p:nvSpPr>
        <p:spPr bwMode="auto">
          <a:xfrm flipH="1">
            <a:off x="7486931" y="3818404"/>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8" name="Line 10"/>
          <p:cNvSpPr>
            <a:spLocks noChangeShapeType="1"/>
          </p:cNvSpPr>
          <p:nvPr/>
        </p:nvSpPr>
        <p:spPr bwMode="auto">
          <a:xfrm flipH="1">
            <a:off x="7486931" y="4546787"/>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9" name="Line 11"/>
          <p:cNvSpPr>
            <a:spLocks noChangeShapeType="1"/>
          </p:cNvSpPr>
          <p:nvPr/>
        </p:nvSpPr>
        <p:spPr bwMode="auto">
          <a:xfrm flipH="1">
            <a:off x="7498136" y="5269566"/>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0" name="Line 13"/>
          <p:cNvSpPr>
            <a:spLocks noChangeShapeType="1"/>
          </p:cNvSpPr>
          <p:nvPr/>
        </p:nvSpPr>
        <p:spPr bwMode="auto">
          <a:xfrm>
            <a:off x="7524750" y="3873033"/>
            <a:ext cx="0" cy="21893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1" name="AutoShape 14"/>
          <p:cNvSpPr>
            <a:spLocks noChangeArrowheads="1"/>
          </p:cNvSpPr>
          <p:nvPr/>
        </p:nvSpPr>
        <p:spPr bwMode="auto">
          <a:xfrm rot="5400000">
            <a:off x="2913530" y="285532"/>
            <a:ext cx="117661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Has Competitor Cut</a:t>
            </a:r>
          </a:p>
          <a:p>
            <a:pPr algn="ctr">
              <a:lnSpc>
                <a:spcPct val="90000"/>
              </a:lnSpc>
              <a:defRPr/>
            </a:pPr>
            <a:r>
              <a:rPr lang="en-US" sz="1765" b="1">
                <a:latin typeface="Arial" charset="0"/>
              </a:rPr>
              <a:t>Price?</a:t>
            </a:r>
          </a:p>
        </p:txBody>
      </p:sp>
      <p:sp>
        <p:nvSpPr>
          <p:cNvPr id="22" name="AutoShape 15"/>
          <p:cNvSpPr>
            <a:spLocks noChangeArrowheads="1"/>
          </p:cNvSpPr>
          <p:nvPr/>
        </p:nvSpPr>
        <p:spPr bwMode="auto">
          <a:xfrm rot="5400000">
            <a:off x="2895320" y="1645864"/>
            <a:ext cx="1378324"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Will Lower Price </a:t>
            </a:r>
          </a:p>
          <a:p>
            <a:pPr algn="ctr">
              <a:lnSpc>
                <a:spcPct val="90000"/>
              </a:lnSpc>
              <a:defRPr/>
            </a:pPr>
            <a:r>
              <a:rPr lang="en-US" sz="1765" b="1" dirty="0">
                <a:latin typeface="Arial" charset="0"/>
              </a:rPr>
              <a:t>Negatively Affect Our</a:t>
            </a:r>
          </a:p>
          <a:p>
            <a:pPr algn="ctr">
              <a:lnSpc>
                <a:spcPct val="90000"/>
              </a:lnSpc>
              <a:defRPr/>
            </a:pPr>
            <a:r>
              <a:rPr lang="en-US" sz="1765" b="1" dirty="0">
                <a:latin typeface="Arial" charset="0"/>
              </a:rPr>
              <a:t>Market Share &amp; Profits?</a:t>
            </a:r>
          </a:p>
        </p:txBody>
      </p:sp>
      <p:sp>
        <p:nvSpPr>
          <p:cNvPr id="23" name="AutoShape 16"/>
          <p:cNvSpPr>
            <a:spLocks noChangeArrowheads="1"/>
          </p:cNvSpPr>
          <p:nvPr/>
        </p:nvSpPr>
        <p:spPr bwMode="auto">
          <a:xfrm rot="5400000">
            <a:off x="2895320" y="3426199"/>
            <a:ext cx="131108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Can/ Should Effective</a:t>
            </a:r>
          </a:p>
          <a:p>
            <a:pPr algn="ctr">
              <a:lnSpc>
                <a:spcPct val="90000"/>
              </a:lnSpc>
              <a:defRPr/>
            </a:pPr>
            <a:r>
              <a:rPr lang="en-US" sz="1765" b="1" dirty="0">
                <a:latin typeface="Arial" charset="0"/>
              </a:rPr>
              <a:t>Action be Taken?</a:t>
            </a:r>
          </a:p>
        </p:txBody>
      </p:sp>
      <p:sp>
        <p:nvSpPr>
          <p:cNvPr id="24" name="Rectangle 18"/>
          <p:cNvSpPr>
            <a:spLocks noChangeArrowheads="1"/>
          </p:cNvSpPr>
          <p:nvPr/>
        </p:nvSpPr>
        <p:spPr bwMode="auto">
          <a:xfrm>
            <a:off x="5301784" y="1206033"/>
            <a:ext cx="983316"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latin typeface="Arial" panose="020B0604020202020204" pitchFamily="34" charset="0"/>
              </a:rPr>
              <a:t>No</a:t>
            </a:r>
          </a:p>
        </p:txBody>
      </p:sp>
      <p:sp>
        <p:nvSpPr>
          <p:cNvPr id="25" name="AutoShape 19"/>
          <p:cNvSpPr>
            <a:spLocks noChangeArrowheads="1"/>
          </p:cNvSpPr>
          <p:nvPr/>
        </p:nvSpPr>
        <p:spPr bwMode="auto">
          <a:xfrm rot="16200000" flipH="1">
            <a:off x="3160059" y="2190750"/>
            <a:ext cx="409015" cy="240926"/>
          </a:xfrm>
          <a:prstGeom prst="rightArrow">
            <a:avLst>
              <a:gd name="adj1" fmla="val 50000"/>
              <a:gd name="adj2" fmla="val 84907"/>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6" name="AutoShape 20"/>
          <p:cNvSpPr>
            <a:spLocks noChangeArrowheads="1"/>
          </p:cNvSpPr>
          <p:nvPr/>
        </p:nvSpPr>
        <p:spPr bwMode="auto">
          <a:xfrm rot="16200000" flipH="1">
            <a:off x="3210486" y="4022912"/>
            <a:ext cx="341779" cy="240926"/>
          </a:xfrm>
          <a:prstGeom prst="rightArrow">
            <a:avLst>
              <a:gd name="adj1" fmla="val 50000"/>
              <a:gd name="adj2" fmla="val 70950"/>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7" name="Line 21"/>
          <p:cNvSpPr>
            <a:spLocks noChangeShapeType="1"/>
          </p:cNvSpPr>
          <p:nvPr/>
        </p:nvSpPr>
        <p:spPr bwMode="auto">
          <a:xfrm flipH="1">
            <a:off x="5184122" y="4960005"/>
            <a:ext cx="2346231"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23"/>
          <p:cNvSpPr>
            <a:spLocks noChangeShapeType="1"/>
          </p:cNvSpPr>
          <p:nvPr/>
        </p:nvSpPr>
        <p:spPr bwMode="auto">
          <a:xfrm flipH="1">
            <a:off x="6432176" y="1798545"/>
            <a:ext cx="18211" cy="28687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24"/>
          <p:cNvSpPr>
            <a:spLocks noChangeShapeType="1"/>
          </p:cNvSpPr>
          <p:nvPr/>
        </p:nvSpPr>
        <p:spPr bwMode="auto">
          <a:xfrm flipH="1">
            <a:off x="5911102" y="1739096"/>
            <a:ext cx="22411" cy="1516213"/>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Rectangle 25"/>
          <p:cNvSpPr>
            <a:spLocks noChangeArrowheads="1"/>
          </p:cNvSpPr>
          <p:nvPr/>
        </p:nvSpPr>
        <p:spPr bwMode="auto">
          <a:xfrm>
            <a:off x="5268166" y="2920533"/>
            <a:ext cx="630331"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1" name="Rectangle 27"/>
          <p:cNvSpPr>
            <a:spLocks noChangeArrowheads="1"/>
          </p:cNvSpPr>
          <p:nvPr/>
        </p:nvSpPr>
        <p:spPr bwMode="auto">
          <a:xfrm>
            <a:off x="5268166" y="4366092"/>
            <a:ext cx="78161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3" name="Line 2"/>
          <p:cNvSpPr>
            <a:spLocks noChangeShapeType="1"/>
          </p:cNvSpPr>
          <p:nvPr/>
        </p:nvSpPr>
        <p:spPr bwMode="auto">
          <a:xfrm flipH="1">
            <a:off x="5184121" y="1729981"/>
            <a:ext cx="2000250" cy="911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12"/>
          <p:cNvSpPr>
            <a:spLocks noChangeShapeType="1"/>
          </p:cNvSpPr>
          <p:nvPr/>
        </p:nvSpPr>
        <p:spPr bwMode="auto">
          <a:xfrm flipH="1">
            <a:off x="7492533" y="6076390"/>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Rectangle 17"/>
          <p:cNvSpPr>
            <a:spLocks noChangeArrowheads="1"/>
          </p:cNvSpPr>
          <p:nvPr/>
        </p:nvSpPr>
        <p:spPr bwMode="auto">
          <a:xfrm>
            <a:off x="5251358" y="5055254"/>
            <a:ext cx="106736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Yes</a:t>
            </a:r>
          </a:p>
        </p:txBody>
      </p:sp>
      <p:sp>
        <p:nvSpPr>
          <p:cNvPr id="36" name="Line 22"/>
          <p:cNvSpPr>
            <a:spLocks noChangeShapeType="1"/>
          </p:cNvSpPr>
          <p:nvPr/>
        </p:nvSpPr>
        <p:spPr bwMode="auto">
          <a:xfrm flipH="1">
            <a:off x="5234548" y="3262314"/>
            <a:ext cx="698966"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7" name="Line 26"/>
          <p:cNvSpPr>
            <a:spLocks noChangeShapeType="1"/>
          </p:cNvSpPr>
          <p:nvPr/>
        </p:nvSpPr>
        <p:spPr bwMode="auto">
          <a:xfrm flipH="1">
            <a:off x="5184122" y="4724681"/>
            <a:ext cx="1287275"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pic>
        <p:nvPicPr>
          <p:cNvPr id="39"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40" name="Rectangle 39">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extLst>
      <p:ext uri="{BB962C8B-B14F-4D97-AF65-F5344CB8AC3E}">
        <p14:creationId xmlns:p14="http://schemas.microsoft.com/office/powerpoint/2010/main" val="35207155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Tree>
    <p:extLst>
      <p:ext uri="{BB962C8B-B14F-4D97-AF65-F5344CB8AC3E}">
        <p14:creationId xmlns:p14="http://schemas.microsoft.com/office/powerpoint/2010/main" val="23634280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pic>
        <p:nvPicPr>
          <p:cNvPr id="5" name="Audio 4">
            <a:hlinkClick r:id="" action="ppaction://media"/>
            <a:extLst>
              <a:ext uri="{FF2B5EF4-FFF2-40B4-BE49-F238E27FC236}">
                <a16:creationId xmlns:a16="http://schemas.microsoft.com/office/drawing/2014/main" id="{FDB2C445-AF85-44F1-BF97-B9745086B37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02467" y="115277"/>
            <a:ext cx="1978262" cy="754609"/>
          </a:xfrm>
          <a:prstGeom prst="rect">
            <a:avLst/>
          </a:prstGeom>
          <a:ln>
            <a:noFill/>
          </a:ln>
        </p:spPr>
      </p:pic>
      <p:sp>
        <p:nvSpPr>
          <p:cNvPr id="12" name="Rectangle 11">
            <a:extLst>
              <a:ext uri="{FF2B5EF4-FFF2-40B4-BE49-F238E27FC236}">
                <a16:creationId xmlns:a16="http://schemas.microsoft.com/office/drawing/2014/main" id="{6FE380F3-A68B-26EA-9084-2C15BB9E43F9}"/>
              </a:ext>
            </a:extLst>
          </p:cNvPr>
          <p:cNvSpPr/>
          <p:nvPr/>
        </p:nvSpPr>
        <p:spPr>
          <a:xfrm>
            <a:off x="246730" y="5119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ea typeface="Roboto Light" panose="02000000000000000000" pitchFamily="2" charset="0"/>
              </a:rPr>
              <a:t>Chapter</a:t>
            </a:r>
          </a:p>
          <a:p>
            <a:pPr algn="ctr"/>
            <a:r>
              <a:rPr lang="en-US" sz="2000" b="1" dirty="0">
                <a:solidFill>
                  <a:schemeClr val="tx1"/>
                </a:solidFill>
                <a:ea typeface="Roboto Light" panose="02000000000000000000" pitchFamily="2" charset="0"/>
              </a:rPr>
              <a:t>9</a:t>
            </a:r>
            <a:endParaRPr lang="en-US" sz="2000" b="1" dirty="0">
              <a:solidFill>
                <a:schemeClr val="tx1"/>
              </a:solidFill>
              <a:ea typeface="Roboto Light" panose="02000000000000000000" pitchFamily="2" charset="0"/>
            </a:endParaRPr>
          </a:p>
        </p:txBody>
      </p:sp>
    </p:spTree>
    <p:custDataLst>
      <p:tags r:id="rId1"/>
    </p:custDataLst>
    <p:extLst>
      <p:ext uri="{BB962C8B-B14F-4D97-AF65-F5344CB8AC3E}">
        <p14:creationId xmlns:p14="http://schemas.microsoft.com/office/powerpoint/2010/main" val="926505066"/>
      </p:ext>
    </p:ext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4"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A74B12-253F-4717-928F-2895337DD1D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B904896-2C92-404E-812E-23F02568B427}">
  <ds:schemaRefs>
    <ds:schemaRef ds:uri="http://schemas.microsoft.com/sharepoint/v3/contenttype/forms"/>
  </ds:schemaRefs>
</ds:datastoreItem>
</file>

<file path=customXml/itemProps3.xml><?xml version="1.0" encoding="utf-8"?>
<ds:datastoreItem xmlns:ds="http://schemas.openxmlformats.org/officeDocument/2006/customXml" ds:itemID="{AAB81B27-F452-43DE-8A0C-B008A92E6355}"/>
</file>

<file path=docProps/app.xml><?xml version="1.0" encoding="utf-8"?>
<Properties xmlns="http://schemas.openxmlformats.org/officeDocument/2006/extended-properties" xmlns:vt="http://schemas.openxmlformats.org/officeDocument/2006/docPropsVTypes">
  <TotalTime>876</TotalTime>
  <Words>2283</Words>
  <Application>Microsoft Office PowerPoint</Application>
  <PresentationFormat>Widescreen</PresentationFormat>
  <Paragraphs>539</Paragraphs>
  <Slides>41</Slides>
  <Notes>5</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ＭＳ Ｐゴシック</vt:lpstr>
      <vt:lpstr>Aharoni</vt:lpstr>
      <vt:lpstr>Alexandria</vt:lpstr>
      <vt:lpstr>Arial</vt:lpstr>
      <vt:lpstr>Bradley Hand ITC</vt:lpstr>
      <vt:lpstr>Calibri</vt:lpstr>
      <vt:lpstr>Calibri Light</vt:lpstr>
      <vt:lpstr>Courier New</vt:lpstr>
      <vt:lpstr>Roboto Light</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47</cp:revision>
  <dcterms:created xsi:type="dcterms:W3CDTF">2023-04-29T09:08:23Z</dcterms:created>
  <dcterms:modified xsi:type="dcterms:W3CDTF">2024-08-08T13:12:10Z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