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569" r:id="rId2"/>
    <p:sldId id="695" r:id="rId3"/>
    <p:sldId id="660" r:id="rId4"/>
    <p:sldId id="779" r:id="rId5"/>
    <p:sldId id="781" r:id="rId6"/>
    <p:sldId id="782" r:id="rId7"/>
    <p:sldId id="783" r:id="rId8"/>
    <p:sldId id="784" r:id="rId9"/>
    <p:sldId id="790" r:id="rId10"/>
    <p:sldId id="741" r:id="rId11"/>
    <p:sldId id="791" r:id="rId12"/>
    <p:sldId id="792" r:id="rId13"/>
    <p:sldId id="793" r:id="rId14"/>
    <p:sldId id="794" r:id="rId15"/>
    <p:sldId id="785" r:id="rId16"/>
    <p:sldId id="795" r:id="rId17"/>
    <p:sldId id="786" r:id="rId18"/>
    <p:sldId id="787" r:id="rId19"/>
    <p:sldId id="788" r:id="rId20"/>
    <p:sldId id="796" r:id="rId21"/>
    <p:sldId id="805" r:id="rId22"/>
    <p:sldId id="804" r:id="rId23"/>
    <p:sldId id="780" r:id="rId24"/>
    <p:sldId id="789" r:id="rId25"/>
    <p:sldId id="742" r:id="rId26"/>
    <p:sldId id="743" r:id="rId27"/>
    <p:sldId id="744" r:id="rId28"/>
    <p:sldId id="745" r:id="rId29"/>
    <p:sldId id="746" r:id="rId30"/>
    <p:sldId id="748" r:id="rId31"/>
    <p:sldId id="749" r:id="rId32"/>
    <p:sldId id="750" r:id="rId33"/>
    <p:sldId id="751" r:id="rId34"/>
    <p:sldId id="752" r:id="rId35"/>
    <p:sldId id="753" r:id="rId36"/>
    <p:sldId id="755" r:id="rId37"/>
    <p:sldId id="756" r:id="rId38"/>
    <p:sldId id="757" r:id="rId39"/>
    <p:sldId id="759" r:id="rId40"/>
    <p:sldId id="760" r:id="rId41"/>
    <p:sldId id="761" r:id="rId42"/>
    <p:sldId id="762" r:id="rId43"/>
    <p:sldId id="747" r:id="rId44"/>
    <p:sldId id="763" r:id="rId45"/>
    <p:sldId id="764" r:id="rId46"/>
    <p:sldId id="765" r:id="rId47"/>
    <p:sldId id="766" r:id="rId48"/>
    <p:sldId id="767" r:id="rId49"/>
    <p:sldId id="768" r:id="rId50"/>
    <p:sldId id="769" r:id="rId51"/>
    <p:sldId id="771" r:id="rId52"/>
    <p:sldId id="770" r:id="rId53"/>
    <p:sldId id="772" r:id="rId54"/>
    <p:sldId id="778" r:id="rId55"/>
    <p:sldId id="773" r:id="rId56"/>
    <p:sldId id="774" r:id="rId57"/>
    <p:sldId id="775" r:id="rId58"/>
    <p:sldId id="776" r:id="rId59"/>
    <p:sldId id="777" r:id="rId60"/>
    <p:sldId id="627" r:id="rId61"/>
    <p:sldId id="628"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CAE9"/>
    <a:srgbClr val="E1F8FF"/>
    <a:srgbClr val="AFECFF"/>
    <a:srgbClr val="FFDF9F"/>
    <a:srgbClr val="FFEBF5"/>
    <a:srgbClr val="FFCDE6"/>
    <a:srgbClr val="E6CDFF"/>
    <a:srgbClr val="66CCFF"/>
    <a:srgbClr val="ED7D31"/>
    <a:srgbClr val="35A8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70" d="100"/>
          <a:sy n="70" d="100"/>
        </p:scale>
        <p:origin x="45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4028777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41182223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1512278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1581817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3383448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39046095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94573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1674430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1303255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2063599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37186935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35709014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588164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13197284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28695071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extLst>
      <p:ext uri="{BB962C8B-B14F-4D97-AF65-F5344CB8AC3E}">
        <p14:creationId xmlns:p14="http://schemas.microsoft.com/office/powerpoint/2010/main" val="16846805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extLst>
      <p:ext uri="{BB962C8B-B14F-4D97-AF65-F5344CB8AC3E}">
        <p14:creationId xmlns:p14="http://schemas.microsoft.com/office/powerpoint/2010/main" val="19310793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extLst>
      <p:ext uri="{BB962C8B-B14F-4D97-AF65-F5344CB8AC3E}">
        <p14:creationId xmlns:p14="http://schemas.microsoft.com/office/powerpoint/2010/main" val="36061746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dirty="0"/>
          </a:p>
        </p:txBody>
      </p:sp>
    </p:spTree>
    <p:extLst>
      <p:ext uri="{BB962C8B-B14F-4D97-AF65-F5344CB8AC3E}">
        <p14:creationId xmlns:p14="http://schemas.microsoft.com/office/powerpoint/2010/main" val="18652153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dirty="0"/>
          </a:p>
        </p:txBody>
      </p:sp>
    </p:spTree>
    <p:extLst>
      <p:ext uri="{BB962C8B-B14F-4D97-AF65-F5344CB8AC3E}">
        <p14:creationId xmlns:p14="http://schemas.microsoft.com/office/powerpoint/2010/main" val="2547377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dirty="0"/>
          </a:p>
        </p:txBody>
      </p:sp>
    </p:spTree>
    <p:extLst>
      <p:ext uri="{BB962C8B-B14F-4D97-AF65-F5344CB8AC3E}">
        <p14:creationId xmlns:p14="http://schemas.microsoft.com/office/powerpoint/2010/main" val="29211538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dirty="0"/>
          </a:p>
        </p:txBody>
      </p:sp>
    </p:spTree>
    <p:extLst>
      <p:ext uri="{BB962C8B-B14F-4D97-AF65-F5344CB8AC3E}">
        <p14:creationId xmlns:p14="http://schemas.microsoft.com/office/powerpoint/2010/main" val="31625991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dirty="0"/>
          </a:p>
        </p:txBody>
      </p:sp>
    </p:spTree>
    <p:extLst>
      <p:ext uri="{BB962C8B-B14F-4D97-AF65-F5344CB8AC3E}">
        <p14:creationId xmlns:p14="http://schemas.microsoft.com/office/powerpoint/2010/main" val="16780353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dirty="0"/>
          </a:p>
        </p:txBody>
      </p:sp>
    </p:spTree>
    <p:extLst>
      <p:ext uri="{BB962C8B-B14F-4D97-AF65-F5344CB8AC3E}">
        <p14:creationId xmlns:p14="http://schemas.microsoft.com/office/powerpoint/2010/main" val="31422926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dirty="0"/>
          </a:p>
        </p:txBody>
      </p:sp>
    </p:spTree>
    <p:extLst>
      <p:ext uri="{BB962C8B-B14F-4D97-AF65-F5344CB8AC3E}">
        <p14:creationId xmlns:p14="http://schemas.microsoft.com/office/powerpoint/2010/main" val="11077710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dirty="0"/>
          </a:p>
        </p:txBody>
      </p:sp>
    </p:spTree>
    <p:extLst>
      <p:ext uri="{BB962C8B-B14F-4D97-AF65-F5344CB8AC3E}">
        <p14:creationId xmlns:p14="http://schemas.microsoft.com/office/powerpoint/2010/main" val="24846067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dirty="0"/>
          </a:p>
        </p:txBody>
      </p:sp>
    </p:spTree>
    <p:extLst>
      <p:ext uri="{BB962C8B-B14F-4D97-AF65-F5344CB8AC3E}">
        <p14:creationId xmlns:p14="http://schemas.microsoft.com/office/powerpoint/2010/main" val="32091000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dirty="0"/>
          </a:p>
        </p:txBody>
      </p:sp>
    </p:spTree>
    <p:extLst>
      <p:ext uri="{BB962C8B-B14F-4D97-AF65-F5344CB8AC3E}">
        <p14:creationId xmlns:p14="http://schemas.microsoft.com/office/powerpoint/2010/main" val="13432965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dirty="0"/>
          </a:p>
        </p:txBody>
      </p:sp>
    </p:spTree>
    <p:extLst>
      <p:ext uri="{BB962C8B-B14F-4D97-AF65-F5344CB8AC3E}">
        <p14:creationId xmlns:p14="http://schemas.microsoft.com/office/powerpoint/2010/main" val="21323091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dirty="0"/>
          </a:p>
        </p:txBody>
      </p:sp>
    </p:spTree>
    <p:extLst>
      <p:ext uri="{BB962C8B-B14F-4D97-AF65-F5344CB8AC3E}">
        <p14:creationId xmlns:p14="http://schemas.microsoft.com/office/powerpoint/2010/main" val="5635347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dirty="0"/>
          </a:p>
        </p:txBody>
      </p:sp>
    </p:spTree>
    <p:extLst>
      <p:ext uri="{BB962C8B-B14F-4D97-AF65-F5344CB8AC3E}">
        <p14:creationId xmlns:p14="http://schemas.microsoft.com/office/powerpoint/2010/main" val="34167950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dirty="0"/>
          </a:p>
        </p:txBody>
      </p:sp>
    </p:spTree>
    <p:extLst>
      <p:ext uri="{BB962C8B-B14F-4D97-AF65-F5344CB8AC3E}">
        <p14:creationId xmlns:p14="http://schemas.microsoft.com/office/powerpoint/2010/main" val="3645141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dirty="0"/>
          </a:p>
        </p:txBody>
      </p:sp>
    </p:spTree>
    <p:extLst>
      <p:ext uri="{BB962C8B-B14F-4D97-AF65-F5344CB8AC3E}">
        <p14:creationId xmlns:p14="http://schemas.microsoft.com/office/powerpoint/2010/main" val="20451920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dirty="0"/>
          </a:p>
        </p:txBody>
      </p:sp>
    </p:spTree>
    <p:extLst>
      <p:ext uri="{BB962C8B-B14F-4D97-AF65-F5344CB8AC3E}">
        <p14:creationId xmlns:p14="http://schemas.microsoft.com/office/powerpoint/2010/main" val="31848373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dirty="0"/>
          </a:p>
        </p:txBody>
      </p:sp>
    </p:spTree>
    <p:extLst>
      <p:ext uri="{BB962C8B-B14F-4D97-AF65-F5344CB8AC3E}">
        <p14:creationId xmlns:p14="http://schemas.microsoft.com/office/powerpoint/2010/main" val="18329720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dirty="0"/>
          </a:p>
        </p:txBody>
      </p:sp>
    </p:spTree>
    <p:extLst>
      <p:ext uri="{BB962C8B-B14F-4D97-AF65-F5344CB8AC3E}">
        <p14:creationId xmlns:p14="http://schemas.microsoft.com/office/powerpoint/2010/main" val="27931350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15.jpg"/><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sv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20.png"/><Relationship Id="rId11" Type="http://schemas.openxmlformats.org/officeDocument/2006/relationships/image" Target="../media/image25.svg"/><Relationship Id="rId5" Type="http://schemas.openxmlformats.org/officeDocument/2006/relationships/image" Target="../media/image19.sv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sv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image" Target="../media/image29.jpg"/><Relationship Id="rId5" Type="http://schemas.openxmlformats.org/officeDocument/2006/relationships/image" Target="../media/image28.jpe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36.jpeg"/><Relationship Id="rId4" Type="http://schemas.openxmlformats.org/officeDocument/2006/relationships/image" Target="../media/image35.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38.png"/><Relationship Id="rId4" Type="http://schemas.openxmlformats.org/officeDocument/2006/relationships/image" Target="../media/image37.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jp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6.png"/><Relationship Id="rId7" Type="http://schemas.microsoft.com/office/2007/relationships/hdphoto" Target="../media/hdphoto2.wdp"/><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43.png"/><Relationship Id="rId5" Type="http://schemas.microsoft.com/office/2007/relationships/hdphoto" Target="../media/hdphoto1.wdp"/><Relationship Id="rId4" Type="http://schemas.openxmlformats.org/officeDocument/2006/relationships/image" Target="../media/image42.png"/><Relationship Id="rId9" Type="http://schemas.microsoft.com/office/2007/relationships/hdphoto" Target="../media/hdphoto3.wdp"/></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45.gi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4.xml"/><Relationship Id="rId5" Type="http://schemas.microsoft.com/office/2007/relationships/hdphoto" Target="../media/hdphoto4.wdp"/><Relationship Id="rId4" Type="http://schemas.openxmlformats.org/officeDocument/2006/relationships/image" Target="../media/image46.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4.xml"/><Relationship Id="rId4" Type="http://schemas.openxmlformats.org/officeDocument/2006/relationships/image" Target="../media/image47.jpe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5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6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9.jpg"/><Relationship Id="rId7" Type="http://schemas.openxmlformats.org/officeDocument/2006/relationships/image" Target="../media/image51.svg"/><Relationship Id="rId2" Type="http://schemas.openxmlformats.org/officeDocument/2006/relationships/notesSlide" Target="../notesSlides/notesSlide39.xml"/><Relationship Id="rId1" Type="http://schemas.openxmlformats.org/officeDocument/2006/relationships/slideLayout" Target="../slideLayouts/slideLayout14.xml"/><Relationship Id="rId6" Type="http://schemas.openxmlformats.org/officeDocument/2006/relationships/image" Target="../media/image50.png"/><Relationship Id="rId5" Type="http://schemas.openxmlformats.org/officeDocument/2006/relationships/image" Target="../media/image4.svg"/><Relationship Id="rId10" Type="http://schemas.openxmlformats.org/officeDocument/2006/relationships/image" Target="../media/image53.png"/><Relationship Id="rId4" Type="http://schemas.openxmlformats.org/officeDocument/2006/relationships/image" Target="../media/image3.png"/><Relationship Id="rId9" Type="http://schemas.microsoft.com/office/2007/relationships/hdphoto" Target="../media/hdphoto5.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1587" y="4820330"/>
            <a:ext cx="266290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الإعلان وطرق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16762" y="1302680"/>
            <a:ext cx="5472684"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44188" y="1422209"/>
            <a:ext cx="5358369"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الإعلان</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مفهوم وخصائص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العلاقة بين الإعلان والعلوم الأخرى</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أهداف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الأسس التي تقوم عليها الرسالة الإعلانية</a:t>
            </a:r>
          </a:p>
          <a:p>
            <a:pPr marL="742950" lvl="1" indent="-285750" algn="just" rtl="1">
              <a:spcAft>
                <a:spcPts val="800"/>
              </a:spcAft>
              <a:buFont typeface="Wingdings" panose="05000000000000000000" pitchFamily="2" charset="2"/>
              <a:buChar char="ü"/>
            </a:pPr>
            <a:r>
              <a:rPr lang="ar-EG" sz="2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استراتيجيات الإقناع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الإقناع مفتاح رئيسي لعملية التسويق</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ثلاث استراتيجيات أساسية للإقناع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عناصر تطوير حملة التسويق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الإعلان وطرق الإقناع</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069731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الإعلان</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roup of people standing around a blue background&#10;&#10;Description automatically generated">
            <a:extLst>
              <a:ext uri="{FF2B5EF4-FFF2-40B4-BE49-F238E27FC236}">
                <a16:creationId xmlns:a16="http://schemas.microsoft.com/office/drawing/2014/main" id="{ACEBE932-2A43-3304-A737-7C6CA9BAF3D6}"/>
              </a:ext>
            </a:extLst>
          </p:cNvPr>
          <p:cNvPicPr>
            <a:picLocks noChangeAspect="1"/>
          </p:cNvPicPr>
          <p:nvPr/>
        </p:nvPicPr>
        <p:blipFill rotWithShape="1">
          <a:blip r:embed="rId4">
            <a:extLst>
              <a:ext uri="{28A0092B-C50C-407E-A947-70E740481C1C}">
                <a14:useLocalDpi xmlns:a14="http://schemas.microsoft.com/office/drawing/2010/main" val="0"/>
              </a:ext>
            </a:extLst>
          </a:blip>
          <a:srcRect t="13949" b="15243"/>
          <a:stretch/>
        </p:blipFill>
        <p:spPr>
          <a:xfrm>
            <a:off x="1297870" y="1283407"/>
            <a:ext cx="9856079" cy="3925617"/>
          </a:xfrm>
          <a:prstGeom prst="rect">
            <a:avLst/>
          </a:prstGeom>
        </p:spPr>
      </p:pic>
      <p:sp>
        <p:nvSpPr>
          <p:cNvPr id="2" name="Explosion: 14 Points 1">
            <a:extLst>
              <a:ext uri="{FF2B5EF4-FFF2-40B4-BE49-F238E27FC236}">
                <a16:creationId xmlns:a16="http://schemas.microsoft.com/office/drawing/2014/main" id="{6F843BF8-D3BA-6E2D-2A24-179629EF57B6}"/>
              </a:ext>
            </a:extLst>
          </p:cNvPr>
          <p:cNvSpPr/>
          <p:nvPr/>
        </p:nvSpPr>
        <p:spPr>
          <a:xfrm>
            <a:off x="270612" y="1075510"/>
            <a:ext cx="3087584" cy="2790701"/>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4400" dirty="0">
                <a:ln w="0"/>
                <a:solidFill>
                  <a:schemeClr val="tx1"/>
                </a:solidFill>
                <a:effectLst>
                  <a:outerShdw blurRad="38100" dist="19050" dir="2700000" algn="tl" rotWithShape="0">
                    <a:schemeClr val="dk1">
                      <a:alpha val="40000"/>
                    </a:schemeClr>
                  </a:outerShdw>
                </a:effectLst>
              </a:rPr>
              <a:t>تطبيق</a:t>
            </a:r>
            <a:endParaRPr lang="en-US" sz="440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4602653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holding a sign&#10;&#10;Description automatically generated">
            <a:extLst>
              <a:ext uri="{FF2B5EF4-FFF2-40B4-BE49-F238E27FC236}">
                <a16:creationId xmlns:a16="http://schemas.microsoft.com/office/drawing/2014/main" id="{25BB6E05-5A1F-5D45-2711-C2C0E809A508}"/>
              </a:ext>
            </a:extLst>
          </p:cNvPr>
          <p:cNvPicPr>
            <a:picLocks noChangeAspect="1"/>
          </p:cNvPicPr>
          <p:nvPr/>
        </p:nvPicPr>
        <p:blipFill rotWithShape="1">
          <a:blip r:embed="rId4">
            <a:extLst>
              <a:ext uri="{28A0092B-C50C-407E-A947-70E740481C1C}">
                <a14:useLocalDpi xmlns:a14="http://schemas.microsoft.com/office/drawing/2010/main" val="0"/>
              </a:ext>
            </a:extLst>
          </a:blip>
          <a:srcRect b="35584"/>
          <a:stretch/>
        </p:blipFill>
        <p:spPr>
          <a:xfrm>
            <a:off x="2267319" y="692332"/>
            <a:ext cx="7229769" cy="5821372"/>
          </a:xfrm>
          <a:prstGeom prst="rect">
            <a:avLst/>
          </a:prstGeom>
        </p:spPr>
      </p:pic>
    </p:spTree>
    <p:extLst>
      <p:ext uri="{BB962C8B-B14F-4D97-AF65-F5344CB8AC3E}">
        <p14:creationId xmlns:p14="http://schemas.microsoft.com/office/powerpoint/2010/main" val="186944649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screenshot of a phone&#10;&#10;Description automatically generated">
            <a:extLst>
              <a:ext uri="{FF2B5EF4-FFF2-40B4-BE49-F238E27FC236}">
                <a16:creationId xmlns:a16="http://schemas.microsoft.com/office/drawing/2014/main" id="{CDE18A60-083F-FF30-FF70-8EB2891C7EBD}"/>
              </a:ext>
            </a:extLst>
          </p:cNvPr>
          <p:cNvPicPr>
            <a:picLocks noChangeAspect="1"/>
          </p:cNvPicPr>
          <p:nvPr/>
        </p:nvPicPr>
        <p:blipFill rotWithShape="1">
          <a:blip r:embed="rId4">
            <a:extLst>
              <a:ext uri="{28A0092B-C50C-407E-A947-70E740481C1C}">
                <a14:useLocalDpi xmlns:a14="http://schemas.microsoft.com/office/drawing/2010/main" val="0"/>
              </a:ext>
            </a:extLst>
          </a:blip>
          <a:srcRect b="15671"/>
          <a:stretch/>
        </p:blipFill>
        <p:spPr>
          <a:xfrm>
            <a:off x="2972790" y="676889"/>
            <a:ext cx="5862452" cy="6179684"/>
          </a:xfrm>
          <a:prstGeom prst="rect">
            <a:avLst/>
          </a:prstGeom>
        </p:spPr>
      </p:pic>
    </p:spTree>
    <p:extLst>
      <p:ext uri="{BB962C8B-B14F-4D97-AF65-F5344CB8AC3E}">
        <p14:creationId xmlns:p14="http://schemas.microsoft.com/office/powerpoint/2010/main" val="184524552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screenshot of a phone&#10;&#10;Description automatically generated">
            <a:extLst>
              <a:ext uri="{FF2B5EF4-FFF2-40B4-BE49-F238E27FC236}">
                <a16:creationId xmlns:a16="http://schemas.microsoft.com/office/drawing/2014/main" id="{9C4A7346-22BE-C44D-127E-48A0A67DE5A8}"/>
              </a:ext>
            </a:extLst>
          </p:cNvPr>
          <p:cNvPicPr>
            <a:picLocks noChangeAspect="1"/>
          </p:cNvPicPr>
          <p:nvPr/>
        </p:nvPicPr>
        <p:blipFill rotWithShape="1">
          <a:blip r:embed="rId4">
            <a:extLst>
              <a:ext uri="{28A0092B-C50C-407E-A947-70E740481C1C}">
                <a14:useLocalDpi xmlns:a14="http://schemas.microsoft.com/office/drawing/2010/main" val="0"/>
              </a:ext>
            </a:extLst>
          </a:blip>
          <a:srcRect b="16191"/>
          <a:stretch/>
        </p:blipFill>
        <p:spPr>
          <a:xfrm>
            <a:off x="3150919" y="688888"/>
            <a:ext cx="5862451" cy="6141615"/>
          </a:xfrm>
          <a:prstGeom prst="rect">
            <a:avLst/>
          </a:prstGeom>
        </p:spPr>
      </p:pic>
    </p:spTree>
    <p:extLst>
      <p:ext uri="{BB962C8B-B14F-4D97-AF65-F5344CB8AC3E}">
        <p14:creationId xmlns:p14="http://schemas.microsoft.com/office/powerpoint/2010/main" val="6624003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screenshot of a phone&#10;&#10;Description automatically generated">
            <a:extLst>
              <a:ext uri="{FF2B5EF4-FFF2-40B4-BE49-F238E27FC236}">
                <a16:creationId xmlns:a16="http://schemas.microsoft.com/office/drawing/2014/main" id="{9C011795-350D-FBB9-984B-81FC830EEF15}"/>
              </a:ext>
            </a:extLst>
          </p:cNvPr>
          <p:cNvPicPr>
            <a:picLocks noChangeAspect="1"/>
          </p:cNvPicPr>
          <p:nvPr/>
        </p:nvPicPr>
        <p:blipFill rotWithShape="1">
          <a:blip r:embed="rId4">
            <a:extLst>
              <a:ext uri="{28A0092B-C50C-407E-A947-70E740481C1C}">
                <a14:useLocalDpi xmlns:a14="http://schemas.microsoft.com/office/drawing/2010/main" val="0"/>
              </a:ext>
            </a:extLst>
          </a:blip>
          <a:srcRect b="11169"/>
          <a:stretch/>
        </p:blipFill>
        <p:spPr>
          <a:xfrm>
            <a:off x="3222171" y="665370"/>
            <a:ext cx="5542861" cy="6154736"/>
          </a:xfrm>
          <a:prstGeom prst="rect">
            <a:avLst/>
          </a:prstGeom>
        </p:spPr>
      </p:pic>
    </p:spTree>
    <p:extLst>
      <p:ext uri="{BB962C8B-B14F-4D97-AF65-F5344CB8AC3E}">
        <p14:creationId xmlns:p14="http://schemas.microsoft.com/office/powerpoint/2010/main" val="171862908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screen shot of a phone&#10;&#10;Description automatically generated">
            <a:extLst>
              <a:ext uri="{FF2B5EF4-FFF2-40B4-BE49-F238E27FC236}">
                <a16:creationId xmlns:a16="http://schemas.microsoft.com/office/drawing/2014/main" id="{F0FE4E2E-CE40-D86D-B7A3-B38A47B959A2}"/>
              </a:ext>
            </a:extLst>
          </p:cNvPr>
          <p:cNvPicPr>
            <a:picLocks noChangeAspect="1"/>
          </p:cNvPicPr>
          <p:nvPr/>
        </p:nvPicPr>
        <p:blipFill rotWithShape="1">
          <a:blip r:embed="rId4">
            <a:extLst>
              <a:ext uri="{28A0092B-C50C-407E-A947-70E740481C1C}">
                <a14:useLocalDpi xmlns:a14="http://schemas.microsoft.com/office/drawing/2010/main" val="0"/>
              </a:ext>
            </a:extLst>
          </a:blip>
          <a:srcRect b="17576"/>
          <a:stretch/>
        </p:blipFill>
        <p:spPr>
          <a:xfrm>
            <a:off x="6187044" y="991974"/>
            <a:ext cx="5673314" cy="5845233"/>
          </a:xfrm>
          <a:prstGeom prst="rect">
            <a:avLst/>
          </a:prstGeom>
        </p:spPr>
      </p:pic>
      <p:pic>
        <p:nvPicPr>
          <p:cNvPr id="6" name="Picture 5" descr="A screenshot of a phone&#10;&#10;Description automatically generated">
            <a:extLst>
              <a:ext uri="{FF2B5EF4-FFF2-40B4-BE49-F238E27FC236}">
                <a16:creationId xmlns:a16="http://schemas.microsoft.com/office/drawing/2014/main" id="{7B64A215-3572-C0C4-1C0D-6EC6250307C3}"/>
              </a:ext>
            </a:extLst>
          </p:cNvPr>
          <p:cNvPicPr>
            <a:picLocks noChangeAspect="1"/>
          </p:cNvPicPr>
          <p:nvPr/>
        </p:nvPicPr>
        <p:blipFill rotWithShape="1">
          <a:blip r:embed="rId5">
            <a:extLst>
              <a:ext uri="{28A0092B-C50C-407E-A947-70E740481C1C}">
                <a14:useLocalDpi xmlns:a14="http://schemas.microsoft.com/office/drawing/2010/main" val="0"/>
              </a:ext>
            </a:extLst>
          </a:blip>
          <a:srcRect b="12727"/>
          <a:stretch/>
        </p:blipFill>
        <p:spPr>
          <a:xfrm>
            <a:off x="1113966" y="1300466"/>
            <a:ext cx="4736646" cy="5167251"/>
          </a:xfrm>
          <a:prstGeom prst="rect">
            <a:avLst/>
          </a:prstGeom>
        </p:spPr>
      </p:pic>
      <p:sp>
        <p:nvSpPr>
          <p:cNvPr id="7" name="Rectangle 6">
            <a:extLst>
              <a:ext uri="{FF2B5EF4-FFF2-40B4-BE49-F238E27FC236}">
                <a16:creationId xmlns:a16="http://schemas.microsoft.com/office/drawing/2014/main" id="{4FE6423F-6D7B-92EF-CA44-73CA9E8969F3}"/>
              </a:ext>
            </a:extLst>
          </p:cNvPr>
          <p:cNvSpPr/>
          <p:nvPr/>
        </p:nvSpPr>
        <p:spPr>
          <a:xfrm>
            <a:off x="3623292" y="4203865"/>
            <a:ext cx="1364348" cy="221613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6AF2A26-542D-FDE5-9932-6AEAEB17D396}"/>
              </a:ext>
            </a:extLst>
          </p:cNvPr>
          <p:cNvSpPr/>
          <p:nvPr/>
        </p:nvSpPr>
        <p:spPr>
          <a:xfrm rot="5400000">
            <a:off x="2795059" y="5358456"/>
            <a:ext cx="658314" cy="159235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7F22C6F4-9B55-DD3C-3671-5900CBED9ADE}"/>
              </a:ext>
            </a:extLst>
          </p:cNvPr>
          <p:cNvGrpSpPr/>
          <p:nvPr/>
        </p:nvGrpSpPr>
        <p:grpSpPr>
          <a:xfrm>
            <a:off x="32932" y="5016808"/>
            <a:ext cx="2388192" cy="1414174"/>
            <a:chOff x="3169920" y="2125683"/>
            <a:chExt cx="4799297" cy="2522517"/>
          </a:xfrm>
        </p:grpSpPr>
        <p:pic>
          <p:nvPicPr>
            <p:cNvPr id="15" name="Picture 14" descr="A movie reel and a movie film&#10;&#10;Description automatically generated with medium confidence">
              <a:extLst>
                <a:ext uri="{FF2B5EF4-FFF2-40B4-BE49-F238E27FC236}">
                  <a16:creationId xmlns:a16="http://schemas.microsoft.com/office/drawing/2014/main" id="{3D9AFFB0-D2F3-440A-EAD8-8DF39DD8C4D7}"/>
                </a:ext>
              </a:extLst>
            </p:cNvPr>
            <p:cNvPicPr>
              <a:picLocks noChangeAspect="1"/>
            </p:cNvPicPr>
            <p:nvPr/>
          </p:nvPicPr>
          <p:blipFill rotWithShape="1">
            <a:blip r:embed="rId6">
              <a:extLst>
                <a:ext uri="{28A0092B-C50C-407E-A947-70E740481C1C}">
                  <a14:useLocalDpi xmlns:a14="http://schemas.microsoft.com/office/drawing/2010/main" val="0"/>
                </a:ext>
              </a:extLst>
            </a:blip>
            <a:srcRect r="24094"/>
            <a:stretch/>
          </p:blipFill>
          <p:spPr>
            <a:xfrm>
              <a:off x="3169920" y="2209800"/>
              <a:ext cx="4442163" cy="2438400"/>
            </a:xfrm>
            <a:prstGeom prst="rect">
              <a:avLst/>
            </a:prstGeom>
          </p:spPr>
        </p:pic>
        <p:sp>
          <p:nvSpPr>
            <p:cNvPr id="17" name="Freeform: Shape 16">
              <a:extLst>
                <a:ext uri="{FF2B5EF4-FFF2-40B4-BE49-F238E27FC236}">
                  <a16:creationId xmlns:a16="http://schemas.microsoft.com/office/drawing/2014/main" id="{5A78FC2A-93D5-63C3-A1AC-621C5F5EB812}"/>
                </a:ext>
              </a:extLst>
            </p:cNvPr>
            <p:cNvSpPr/>
            <p:nvPr/>
          </p:nvSpPr>
          <p:spPr>
            <a:xfrm>
              <a:off x="7125045" y="2125683"/>
              <a:ext cx="844172" cy="1211283"/>
            </a:xfrm>
            <a:custGeom>
              <a:avLst/>
              <a:gdLst>
                <a:gd name="connsiteX0" fmla="*/ 35776 w 844172"/>
                <a:gd name="connsiteY0" fmla="*/ 273133 h 1211283"/>
                <a:gd name="connsiteX1" fmla="*/ 150 w 844172"/>
                <a:gd name="connsiteY1" fmla="*/ 403761 h 1211283"/>
                <a:gd name="connsiteX2" fmla="*/ 23900 w 844172"/>
                <a:gd name="connsiteY2" fmla="*/ 605642 h 1211283"/>
                <a:gd name="connsiteX3" fmla="*/ 35776 w 844172"/>
                <a:gd name="connsiteY3" fmla="*/ 653143 h 1211283"/>
                <a:gd name="connsiteX4" fmla="*/ 95152 w 844172"/>
                <a:gd name="connsiteY4" fmla="*/ 724395 h 1211283"/>
                <a:gd name="connsiteX5" fmla="*/ 190155 w 844172"/>
                <a:gd name="connsiteY5" fmla="*/ 843148 h 1211283"/>
                <a:gd name="connsiteX6" fmla="*/ 297033 w 844172"/>
                <a:gd name="connsiteY6" fmla="*/ 950026 h 1211283"/>
                <a:gd name="connsiteX7" fmla="*/ 320784 w 844172"/>
                <a:gd name="connsiteY7" fmla="*/ 985652 h 1211283"/>
                <a:gd name="connsiteX8" fmla="*/ 356410 w 844172"/>
                <a:gd name="connsiteY8" fmla="*/ 1021278 h 1211283"/>
                <a:gd name="connsiteX9" fmla="*/ 392036 w 844172"/>
                <a:gd name="connsiteY9" fmla="*/ 1068779 h 1211283"/>
                <a:gd name="connsiteX10" fmla="*/ 487038 w 844172"/>
                <a:gd name="connsiteY10" fmla="*/ 1140031 h 1211283"/>
                <a:gd name="connsiteX11" fmla="*/ 534539 w 844172"/>
                <a:gd name="connsiteY11" fmla="*/ 1211283 h 1211283"/>
                <a:gd name="connsiteX12" fmla="*/ 677043 w 844172"/>
                <a:gd name="connsiteY12" fmla="*/ 1104405 h 1211283"/>
                <a:gd name="connsiteX13" fmla="*/ 831423 w 844172"/>
                <a:gd name="connsiteY13" fmla="*/ 783772 h 1211283"/>
                <a:gd name="connsiteX14" fmla="*/ 819547 w 844172"/>
                <a:gd name="connsiteY14" fmla="*/ 213756 h 1211283"/>
                <a:gd name="connsiteX15" fmla="*/ 736420 w 844172"/>
                <a:gd name="connsiteY15" fmla="*/ 106878 h 1211283"/>
                <a:gd name="connsiteX16" fmla="*/ 665168 w 844172"/>
                <a:gd name="connsiteY16" fmla="*/ 47501 h 1211283"/>
                <a:gd name="connsiteX17" fmla="*/ 534539 w 844172"/>
                <a:gd name="connsiteY17" fmla="*/ 0 h 1211283"/>
                <a:gd name="connsiteX18" fmla="*/ 249532 w 844172"/>
                <a:gd name="connsiteY18" fmla="*/ 35626 h 1211283"/>
                <a:gd name="connsiteX19" fmla="*/ 190155 w 844172"/>
                <a:gd name="connsiteY19" fmla="*/ 71252 h 1211283"/>
                <a:gd name="connsiteX20" fmla="*/ 118903 w 844172"/>
                <a:gd name="connsiteY20" fmla="*/ 95003 h 1211283"/>
                <a:gd name="connsiteX21" fmla="*/ 35776 w 844172"/>
                <a:gd name="connsiteY21" fmla="*/ 154379 h 1211283"/>
                <a:gd name="connsiteX22" fmla="*/ 12025 w 844172"/>
                <a:gd name="connsiteY22" fmla="*/ 320634 h 1211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44172" h="1211283">
                  <a:moveTo>
                    <a:pt x="35776" y="273133"/>
                  </a:moveTo>
                  <a:cubicBezTo>
                    <a:pt x="18567" y="316155"/>
                    <a:pt x="-1961" y="355207"/>
                    <a:pt x="150" y="403761"/>
                  </a:cubicBezTo>
                  <a:cubicBezTo>
                    <a:pt x="3093" y="471455"/>
                    <a:pt x="14318" y="538565"/>
                    <a:pt x="23900" y="605642"/>
                  </a:cubicBezTo>
                  <a:cubicBezTo>
                    <a:pt x="26208" y="621799"/>
                    <a:pt x="27379" y="639148"/>
                    <a:pt x="35776" y="653143"/>
                  </a:cubicBezTo>
                  <a:cubicBezTo>
                    <a:pt x="51682" y="679653"/>
                    <a:pt x="75656" y="700400"/>
                    <a:pt x="95152" y="724395"/>
                  </a:cubicBezTo>
                  <a:cubicBezTo>
                    <a:pt x="127119" y="763738"/>
                    <a:pt x="154310" y="807303"/>
                    <a:pt x="190155" y="843148"/>
                  </a:cubicBezTo>
                  <a:cubicBezTo>
                    <a:pt x="225781" y="878774"/>
                    <a:pt x="269085" y="908105"/>
                    <a:pt x="297033" y="950026"/>
                  </a:cubicBezTo>
                  <a:cubicBezTo>
                    <a:pt x="304950" y="961901"/>
                    <a:pt x="311647" y="974688"/>
                    <a:pt x="320784" y="985652"/>
                  </a:cubicBezTo>
                  <a:cubicBezTo>
                    <a:pt x="331535" y="998554"/>
                    <a:pt x="345480" y="1008527"/>
                    <a:pt x="356410" y="1021278"/>
                  </a:cubicBezTo>
                  <a:cubicBezTo>
                    <a:pt x="369291" y="1036305"/>
                    <a:pt x="377391" y="1055465"/>
                    <a:pt x="392036" y="1068779"/>
                  </a:cubicBezTo>
                  <a:cubicBezTo>
                    <a:pt x="421326" y="1095406"/>
                    <a:pt x="465081" y="1107095"/>
                    <a:pt x="487038" y="1140031"/>
                  </a:cubicBezTo>
                  <a:lnTo>
                    <a:pt x="534539" y="1211283"/>
                  </a:lnTo>
                  <a:cubicBezTo>
                    <a:pt x="582040" y="1175657"/>
                    <a:pt x="637102" y="1148340"/>
                    <a:pt x="677043" y="1104405"/>
                  </a:cubicBezTo>
                  <a:cubicBezTo>
                    <a:pt x="764024" y="1008727"/>
                    <a:pt x="789573" y="900951"/>
                    <a:pt x="831423" y="783772"/>
                  </a:cubicBezTo>
                  <a:cubicBezTo>
                    <a:pt x="839573" y="612612"/>
                    <a:pt x="860807" y="378795"/>
                    <a:pt x="819547" y="213756"/>
                  </a:cubicBezTo>
                  <a:cubicBezTo>
                    <a:pt x="808601" y="169970"/>
                    <a:pt x="767131" y="139951"/>
                    <a:pt x="736420" y="106878"/>
                  </a:cubicBezTo>
                  <a:cubicBezTo>
                    <a:pt x="715383" y="84223"/>
                    <a:pt x="691251" y="64099"/>
                    <a:pt x="665168" y="47501"/>
                  </a:cubicBezTo>
                  <a:cubicBezTo>
                    <a:pt x="646996" y="35937"/>
                    <a:pt x="550322" y="5261"/>
                    <a:pt x="534539" y="0"/>
                  </a:cubicBezTo>
                  <a:cubicBezTo>
                    <a:pt x="439537" y="11875"/>
                    <a:pt x="343288" y="16228"/>
                    <a:pt x="249532" y="35626"/>
                  </a:cubicBezTo>
                  <a:cubicBezTo>
                    <a:pt x="226929" y="40302"/>
                    <a:pt x="211168" y="61701"/>
                    <a:pt x="190155" y="71252"/>
                  </a:cubicBezTo>
                  <a:cubicBezTo>
                    <a:pt x="167364" y="81612"/>
                    <a:pt x="141781" y="84835"/>
                    <a:pt x="118903" y="95003"/>
                  </a:cubicBezTo>
                  <a:cubicBezTo>
                    <a:pt x="104692" y="101319"/>
                    <a:pt x="42160" y="149591"/>
                    <a:pt x="35776" y="154379"/>
                  </a:cubicBezTo>
                  <a:cubicBezTo>
                    <a:pt x="-5678" y="237286"/>
                    <a:pt x="12025" y="184178"/>
                    <a:pt x="12025" y="320634"/>
                  </a:cubicBezTo>
                </a:path>
              </a:pathLst>
            </a:cu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404599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2800" b="1" dirty="0"/>
              <a:t>أطلقت شركة دوف الغنية عن التعريف بمنتجاتها التي تهتم بجمال المرأة حملة إعلانية ضخمة سُجلت كإحدى الحملات الإعلانية التي كان لها تأثير كبير في تاريخ التسويق.</a:t>
            </a:r>
          </a:p>
          <a:p>
            <a:pPr marL="0" indent="0" algn="just" rtl="1" eaLnBrk="1" hangingPunct="1">
              <a:lnSpc>
                <a:spcPct val="150000"/>
              </a:lnSpc>
              <a:buNone/>
            </a:pPr>
            <a:r>
              <a:rPr lang="ar-EG" altLang="en-US" sz="2800" b="1" dirty="0"/>
              <a:t>من المتعارف عليه في أي إعلان تلفزيوني لأي منتج مخصص للمرأة هنالك عارضة فائقة الجمال ومثالية الملامح تظهر لتعرض المنتج، ولكن دوف قررت الاستغناء عن المثالية في حملتها الإعلانية وتسجيل فيديو عام 2006 لعارضة بملامحها الحقيقة وبشرتها التالفة قبل المكياج وخلال مرحلة المكياج وإخفاء العيوب وأيضاً تصوير مرحلة التعديل على الصور في برنامج الفوتوشوب لإظهار نسخة جميلة جداً ومثالية لا</a:t>
            </a:r>
            <a:r>
              <a:rPr lang="en-US" altLang="en-US" sz="2800" b="1" dirty="0"/>
              <a:t> </a:t>
            </a:r>
            <a:r>
              <a:rPr lang="ar-EG" altLang="en-US" sz="2800" b="1" dirty="0"/>
              <a:t>تشبه العارضة ! </a:t>
            </a:r>
            <a:r>
              <a:rPr lang="ar-EG" altLang="en-US" sz="2800" b="1" dirty="0">
                <a:solidFill>
                  <a:srgbClr val="FF0000"/>
                </a:solidFill>
              </a:rPr>
              <a:t>وأطلقت على الفيديو تسمية (التطور)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87903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2800" b="1" dirty="0"/>
              <a:t>أختتم الفيديو </a:t>
            </a:r>
            <a:r>
              <a:rPr lang="ar-EG" altLang="en-US" sz="2800" b="1" dirty="0">
                <a:solidFill>
                  <a:srgbClr val="FF0000"/>
                </a:solidFill>
              </a:rPr>
              <a:t>ليس غريباً أن مفهومنا عن الجمال مشوه </a:t>
            </a:r>
            <a:r>
              <a:rPr lang="ar-EG" altLang="en-US" sz="2800" b="1" dirty="0"/>
              <a:t>! ولم يكن هذا الفيديو هو الحملة الإعلانية، بل كان مجرد ترويج للحملة الإعلانية القادمة، انبهر العالم بالفيديو آنذاك وحصد على الكثير من الآراء الإيجابية من باب أن الشركة تعاملت بمصداقية برغم أنها شركة منتجات تجميل، ولكنها اعترفت بأن لا يوجد منتج يمكن أن يجمل الإنسان بطريقة مثالية.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person with a split face&#10;&#10;Description automatically generated with medium confidence">
            <a:extLst>
              <a:ext uri="{FF2B5EF4-FFF2-40B4-BE49-F238E27FC236}">
                <a16:creationId xmlns:a16="http://schemas.microsoft.com/office/drawing/2014/main" id="{3C707307-0F65-C49A-5623-2A832B4ACE1E}"/>
              </a:ext>
            </a:extLst>
          </p:cNvPr>
          <p:cNvPicPr>
            <a:picLocks noChangeAspect="1"/>
          </p:cNvPicPr>
          <p:nvPr/>
        </p:nvPicPr>
        <p:blipFill rotWithShape="1">
          <a:blip r:embed="rId3">
            <a:extLst>
              <a:ext uri="{28A0092B-C50C-407E-A947-70E740481C1C}">
                <a14:useLocalDpi xmlns:a14="http://schemas.microsoft.com/office/drawing/2010/main" val="0"/>
              </a:ext>
            </a:extLst>
          </a:blip>
          <a:srcRect b="10579"/>
          <a:stretch/>
        </p:blipFill>
        <p:spPr>
          <a:xfrm>
            <a:off x="3938649" y="4201597"/>
            <a:ext cx="3904386" cy="2618509"/>
          </a:xfrm>
          <a:prstGeom prst="rect">
            <a:avLst/>
          </a:prstGeom>
        </p:spPr>
      </p:pic>
    </p:spTree>
    <p:extLst>
      <p:ext uri="{BB962C8B-B14F-4D97-AF65-F5344CB8AC3E}">
        <p14:creationId xmlns:p14="http://schemas.microsoft.com/office/powerpoint/2010/main" val="153845870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21278"/>
            <a:ext cx="10474036" cy="5198717"/>
          </a:xfrm>
          <a:solidFill>
            <a:schemeClr val="bg1"/>
          </a:solidFill>
        </p:spPr>
        <p:txBody>
          <a:bodyPr>
            <a:normAutofit fontScale="77500" lnSpcReduction="20000"/>
          </a:bodyPr>
          <a:lstStyle/>
          <a:p>
            <a:pPr marL="0" indent="0" algn="just" rtl="1" eaLnBrk="1" hangingPunct="1">
              <a:lnSpc>
                <a:spcPct val="150000"/>
              </a:lnSpc>
              <a:buNone/>
            </a:pPr>
            <a:r>
              <a:rPr lang="ar-EG" altLang="en-US" sz="2800" b="1" dirty="0"/>
              <a:t>لم تكن تلك الحملة بالصدفة ! ولم تكن مجرد حملة عادية  من فريق الإعلانات للشركة، بل كانت حملة مدروسة بدقة استعانت الشركة فيها بخبراء نفسيين وإحصائيات مجتمعية مدروسة لحالات </a:t>
            </a:r>
            <a:r>
              <a:rPr lang="ar-EG" altLang="en-US" sz="2800" b="1" dirty="0">
                <a:solidFill>
                  <a:srgbClr val="C00000"/>
                </a:solidFill>
              </a:rPr>
              <a:t>اهتزاز الثقة لدى المرأة في المجتمع</a:t>
            </a:r>
            <a:r>
              <a:rPr lang="ar-EG" altLang="en-US" sz="2800" b="1" dirty="0"/>
              <a:t>.</a:t>
            </a:r>
          </a:p>
          <a:p>
            <a:pPr marL="0" indent="0" algn="just" rtl="1" eaLnBrk="1" hangingPunct="1">
              <a:lnSpc>
                <a:spcPct val="150000"/>
              </a:lnSpc>
              <a:buNone/>
            </a:pPr>
            <a:r>
              <a:rPr lang="ar-EG" altLang="en-US" sz="2800" b="1" dirty="0"/>
              <a:t>من الجدير بالذكر أن دراسات هذه الحملة </a:t>
            </a:r>
            <a:r>
              <a:rPr lang="ar-EG" altLang="en-US" sz="2800" b="1" dirty="0">
                <a:solidFill>
                  <a:srgbClr val="C00000"/>
                </a:solidFill>
              </a:rPr>
              <a:t>شملت 10 دول حول العالم من ضمنها المملكة العربية السعودية </a:t>
            </a:r>
            <a:r>
              <a:rPr lang="ar-EG" altLang="en-US" sz="2800" b="1" dirty="0"/>
              <a:t>وكان السؤال الأساسي  في هذه الدراسات (هل ترين نفسك جميلة ؟ ) كانت المفاجأة بأن 98% من النساء أجبن بالنفي !! أنهن لسن جميلات مقارنة بما  يظنوه جمالاً حقيقياً في الإعلانات.</a:t>
            </a:r>
          </a:p>
          <a:p>
            <a:pPr marL="0" indent="0" algn="just" rtl="1" eaLnBrk="1" hangingPunct="1">
              <a:lnSpc>
                <a:spcPct val="150000"/>
              </a:lnSpc>
              <a:buNone/>
            </a:pPr>
            <a:r>
              <a:rPr lang="ar-EG" altLang="en-US" sz="2800" b="1" dirty="0">
                <a:solidFill>
                  <a:srgbClr val="C00000"/>
                </a:solidFill>
              </a:rPr>
              <a:t>كما أظهرت هذه الدراسات أن 88% من النساء في السعودية بين عمر 18-60 و92% من الفتيات دون عمر 18 سنة يرغبن بإجراء تغيير واحد على الأقل في مظهرهن بصورة عامة بالأخص فيما يتعلق بالوزن والجسم</a:t>
            </a:r>
            <a:r>
              <a:rPr lang="ar-EG" altLang="en-US" sz="2800" b="1" dirty="0"/>
              <a:t>. كما بينت الدراسات أن 70% من النساء يعانين من شعور السوء حيال أنفسهن وهذا يؤثر سلبياً على ثقتهن بأنفسهن.</a:t>
            </a:r>
          </a:p>
          <a:p>
            <a:pPr marL="0" indent="0" algn="just" rtl="1" eaLnBrk="1" hangingPunct="1">
              <a:lnSpc>
                <a:spcPct val="150000"/>
              </a:lnSpc>
              <a:buNone/>
            </a:pPr>
            <a:r>
              <a:rPr lang="ar-EG" altLang="en-US" sz="2800" b="1" dirty="0"/>
              <a:t>وطبعاً هنالك دراسات مشابهة وبنسب متفاوتة في جميع أنحاء العالم لذلك قررت دوف إطلاق هذه الحملة الترويجية التي يرتكز جوهرها على فهم الجمال الحقيقي ففضحت سر الجمال المثالي للعارضات في الإعلانات.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250755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Content Placeholder 7" descr="A collage of a person's face&#10;&#10;Description automatically generated">
            <a:extLst>
              <a:ext uri="{FF2B5EF4-FFF2-40B4-BE49-F238E27FC236}">
                <a16:creationId xmlns:a16="http://schemas.microsoft.com/office/drawing/2014/main" id="{AC1117A4-A66A-6066-B72E-BBBDF8F81756}"/>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518264" y="1050355"/>
            <a:ext cx="7438901" cy="5579176"/>
          </a:xfrm>
        </p:spPr>
      </p:pic>
      <p:pic>
        <p:nvPicPr>
          <p:cNvPr id="14" name="Graphic 13" descr="Badge 4 with solid fill">
            <a:extLst>
              <a:ext uri="{FF2B5EF4-FFF2-40B4-BE49-F238E27FC236}">
                <a16:creationId xmlns:a16="http://schemas.microsoft.com/office/drawing/2014/main" id="{DF922CB7-DA0E-EB02-8ADB-5914CD7FEBD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673736" y="5451563"/>
            <a:ext cx="914400" cy="914400"/>
          </a:xfrm>
          <a:prstGeom prst="rect">
            <a:avLst/>
          </a:prstGeom>
        </p:spPr>
      </p:pic>
      <p:pic>
        <p:nvPicPr>
          <p:cNvPr id="16" name="Graphic 15" descr="Badge 3 with solid fill">
            <a:extLst>
              <a:ext uri="{FF2B5EF4-FFF2-40B4-BE49-F238E27FC236}">
                <a16:creationId xmlns:a16="http://schemas.microsoft.com/office/drawing/2014/main" id="{C31BD825-074F-503D-1D0B-91C7D5E2645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902152" y="5451563"/>
            <a:ext cx="914400" cy="914400"/>
          </a:xfrm>
          <a:prstGeom prst="rect">
            <a:avLst/>
          </a:prstGeom>
        </p:spPr>
      </p:pic>
      <p:pic>
        <p:nvPicPr>
          <p:cNvPr id="18" name="Graphic 17" descr="Badge with solid fill">
            <a:extLst>
              <a:ext uri="{FF2B5EF4-FFF2-40B4-BE49-F238E27FC236}">
                <a16:creationId xmlns:a16="http://schemas.microsoft.com/office/drawing/2014/main" id="{DBE80329-0BF1-68C3-974C-C17F033023F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73736" y="1957110"/>
            <a:ext cx="914400" cy="914400"/>
          </a:xfrm>
          <a:prstGeom prst="rect">
            <a:avLst/>
          </a:prstGeom>
        </p:spPr>
      </p:pic>
      <p:pic>
        <p:nvPicPr>
          <p:cNvPr id="20" name="Graphic 19" descr="Badge 1 with solid fill">
            <a:extLst>
              <a:ext uri="{FF2B5EF4-FFF2-40B4-BE49-F238E27FC236}">
                <a16:creationId xmlns:a16="http://schemas.microsoft.com/office/drawing/2014/main" id="{D531FB08-3EC8-93DC-C6CF-DE65486654B1}"/>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902152" y="1957110"/>
            <a:ext cx="914400" cy="914400"/>
          </a:xfrm>
          <a:prstGeom prst="rect">
            <a:avLst/>
          </a:prstGeom>
        </p:spPr>
      </p:pic>
    </p:spTree>
    <p:extLst>
      <p:ext uri="{BB962C8B-B14F-4D97-AF65-F5344CB8AC3E}">
        <p14:creationId xmlns:p14="http://schemas.microsoft.com/office/powerpoint/2010/main" val="266391922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2800" b="1" dirty="0"/>
              <a:t>ومن هنا قررت دوف أن تبدأ برفع صور لافتات إعلانية في الطرق العامة، ولكن هذه المرة ليست لافتات لعارضات جميلات، بل  لفتيات متطوعات لا يعملن في مجال التلفزيون ذو ملامح بسيطة عادية  وبأجساد مختلفة وأوزان متنوعة.</a:t>
            </a:r>
          </a:p>
          <a:p>
            <a:pPr marL="0" indent="0" algn="just" rtl="1" eaLnBrk="1" hangingPunct="1">
              <a:lnSpc>
                <a:spcPct val="150000"/>
              </a:lnSpc>
              <a:buNone/>
            </a:pPr>
            <a:r>
              <a:rPr lang="ar-EG" altLang="en-US" sz="2800" b="1" dirty="0"/>
              <a:t>بعد النجاح الباهر والتعليقات الإيجابية التي حصدتها الحملة قررت دوف الاستمرار. </a:t>
            </a:r>
          </a:p>
          <a:p>
            <a:pPr marL="0" indent="0" algn="just" rtl="1" eaLnBrk="1" hangingPunct="1">
              <a:lnSpc>
                <a:spcPct val="150000"/>
              </a:lnSpc>
              <a:buNone/>
            </a:pPr>
            <a:r>
              <a:rPr lang="ar-EG" altLang="en-US" sz="2800" b="1" dirty="0"/>
              <a:t>في 2007 أطلقت فيديو يعد من أجمل الفيديوهات الإعلانية لدوف. كان الفيديو يعتمد على مقابلات لنساء حقيقيات ليسوا عارضات مع رسام يطلب منهم أن يصفوا ملامحهم  ويرسمها دون أن يراهم ثم يقوم شخص ثالث بوصفهم للرسام ويرسمهم أيضاً وكانت الصدمة بأن الرسمة التي تشبه الشخص الحقيقي هي التي وصفها الشخص الثالث وليس الشخص نفسه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hand pointing at a red triangle&#10;&#10;Description automatically generated">
            <a:extLst>
              <a:ext uri="{FF2B5EF4-FFF2-40B4-BE49-F238E27FC236}">
                <a16:creationId xmlns:a16="http://schemas.microsoft.com/office/drawing/2014/main" id="{A2777B2B-1AC7-40BB-1ABC-6D6602A3F4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703" y="5080524"/>
            <a:ext cx="2816440" cy="1989111"/>
          </a:xfrm>
          <a:prstGeom prst="rect">
            <a:avLst/>
          </a:prstGeom>
        </p:spPr>
      </p:pic>
    </p:spTree>
    <p:extLst>
      <p:ext uri="{BB962C8B-B14F-4D97-AF65-F5344CB8AC3E}">
        <p14:creationId xmlns:p14="http://schemas.microsoft.com/office/powerpoint/2010/main" val="117445297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21278"/>
            <a:ext cx="10625587" cy="5160107"/>
          </a:xfrm>
          <a:solidFill>
            <a:schemeClr val="bg1"/>
          </a:solidFill>
        </p:spPr>
        <p:txBody>
          <a:bodyPr>
            <a:normAutofit fontScale="85000" lnSpcReduction="20000"/>
          </a:bodyPr>
          <a:lstStyle/>
          <a:p>
            <a:pPr marL="0" indent="0" algn="just" rtl="1" eaLnBrk="1" hangingPunct="1">
              <a:lnSpc>
                <a:spcPct val="150000"/>
              </a:lnSpc>
              <a:buNone/>
            </a:pPr>
            <a:r>
              <a:rPr lang="ar-EG" altLang="en-US" sz="2800" b="1" dirty="0"/>
              <a:t>تمت ترجمة الفيديو الى 25 لغة مختلفة ! وحصد الفيديو الأساسي على 1.7 مليون مشاهدة بعد شهر من طرحه مما جعله الفيديو الأكثر مشاهدة على اليوتيوب  في 2006  كما تمت إعادة النشر الفيديو 3.7 مليون مرة !! أما الآن  بعد سنين عديدة من هذه الحملة فإن الفيديو تجاوز حاجز </a:t>
            </a:r>
            <a:r>
              <a:rPr lang="ar-EG" altLang="en-US" sz="2800" b="1" dirty="0" err="1"/>
              <a:t>ال</a:t>
            </a:r>
            <a:r>
              <a:rPr lang="ar-EG" altLang="en-US" sz="2800" b="1" dirty="0"/>
              <a:t> 70 مليون مشاهدة ومازال يتداول في بعض منصات التواصل الاجتماعي.</a:t>
            </a:r>
          </a:p>
          <a:p>
            <a:pPr marL="0" indent="0" algn="just" rtl="1" eaLnBrk="1" hangingPunct="1">
              <a:lnSpc>
                <a:spcPct val="150000"/>
              </a:lnSpc>
              <a:buNone/>
            </a:pPr>
            <a:r>
              <a:rPr lang="ar-EG" altLang="en-US" sz="2800" b="1" dirty="0"/>
              <a:t>بهذه الحملة ضربت شركة دوف عصفورين بحجر واحد، وصل اسمها إلى العالمية وبنفس الوقت ارتفعت مبيعاتها بنسبة 5.8 في المئة مقارنةً بالسنوات السابقة.</a:t>
            </a:r>
          </a:p>
          <a:p>
            <a:pPr marL="0" indent="0" algn="just" rtl="1" eaLnBrk="1" hangingPunct="1">
              <a:lnSpc>
                <a:spcPct val="150000"/>
              </a:lnSpc>
              <a:buNone/>
            </a:pPr>
            <a:r>
              <a:rPr lang="ar-EG" altLang="en-US" sz="2800" b="1" dirty="0"/>
              <a:t>من أذكى طرق التسويق هي </a:t>
            </a:r>
            <a:r>
              <a:rPr lang="ar-EG" altLang="en-US" sz="2800" b="1" dirty="0">
                <a:solidFill>
                  <a:srgbClr val="FF0000"/>
                </a:solidFill>
              </a:rPr>
              <a:t>معرفتك لمناطق ألم جمهورك المستهدف </a:t>
            </a:r>
            <a:r>
              <a:rPr lang="ar-EG" altLang="en-US" sz="2800" b="1" dirty="0"/>
              <a:t>… عرفت دوف بأن النساء هن الجمهور المستهدف الأول للشركة لذلك درست نقاط الألم باكتشافها معاناتهن من اهتزاز ثقتهن بأنفسهن  بسبب الملامح المثالية في التلفزيون وبذلك اقتربت منهن وناقشت قضيتهن  بل حولتها إلى قضية عالمية لرفع الوعي فيما يخص الجمال وبالتالي فازت بحبهم وتقديرهم.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257111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screenshot of a cell phone&#10;&#10;Description automatically generated">
            <a:extLst>
              <a:ext uri="{FF2B5EF4-FFF2-40B4-BE49-F238E27FC236}">
                <a16:creationId xmlns:a16="http://schemas.microsoft.com/office/drawing/2014/main" id="{C9679541-7FF2-D44A-AC60-8B663A64A5FB}"/>
              </a:ext>
            </a:extLst>
          </p:cNvPr>
          <p:cNvPicPr>
            <a:picLocks noChangeAspect="1"/>
          </p:cNvPicPr>
          <p:nvPr/>
        </p:nvPicPr>
        <p:blipFill rotWithShape="1">
          <a:blip r:embed="rId4">
            <a:extLst>
              <a:ext uri="{28A0092B-C50C-407E-A947-70E740481C1C}">
                <a14:useLocalDpi xmlns:a14="http://schemas.microsoft.com/office/drawing/2010/main" val="0"/>
              </a:ext>
            </a:extLst>
          </a:blip>
          <a:srcRect b="13766"/>
          <a:stretch/>
        </p:blipFill>
        <p:spPr>
          <a:xfrm>
            <a:off x="6876900" y="1128736"/>
            <a:ext cx="5315100" cy="5729264"/>
          </a:xfrm>
          <a:prstGeom prst="rect">
            <a:avLst/>
          </a:prstGeom>
        </p:spPr>
      </p:pic>
      <p:pic>
        <p:nvPicPr>
          <p:cNvPr id="6" name="Picture 5" descr="A close up of a car&#10;&#10;Description automatically generated">
            <a:extLst>
              <a:ext uri="{FF2B5EF4-FFF2-40B4-BE49-F238E27FC236}">
                <a16:creationId xmlns:a16="http://schemas.microsoft.com/office/drawing/2014/main" id="{F3D85C5F-BF93-E1D1-F1BE-02154F9958CF}"/>
              </a:ext>
            </a:extLst>
          </p:cNvPr>
          <p:cNvPicPr>
            <a:picLocks noChangeAspect="1"/>
          </p:cNvPicPr>
          <p:nvPr/>
        </p:nvPicPr>
        <p:blipFill rotWithShape="1">
          <a:blip r:embed="rId5">
            <a:extLst>
              <a:ext uri="{28A0092B-C50C-407E-A947-70E740481C1C}">
                <a14:useLocalDpi xmlns:a14="http://schemas.microsoft.com/office/drawing/2010/main" val="0"/>
              </a:ext>
            </a:extLst>
          </a:blip>
          <a:srcRect b="13074"/>
          <a:stretch/>
        </p:blipFill>
        <p:spPr>
          <a:xfrm>
            <a:off x="1569741" y="802549"/>
            <a:ext cx="5140801" cy="5585892"/>
          </a:xfrm>
          <a:prstGeom prst="rect">
            <a:avLst/>
          </a:prstGeom>
        </p:spPr>
      </p:pic>
      <p:pic>
        <p:nvPicPr>
          <p:cNvPr id="8" name="Picture 7" descr="A red video button with a white play button&#10;&#10;Description automatically generated">
            <a:extLst>
              <a:ext uri="{FF2B5EF4-FFF2-40B4-BE49-F238E27FC236}">
                <a16:creationId xmlns:a16="http://schemas.microsoft.com/office/drawing/2014/main" id="{240D678E-EE7E-7271-F217-018D99743D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771" y="4754879"/>
            <a:ext cx="2379641" cy="1584878"/>
          </a:xfrm>
          <a:prstGeom prst="rect">
            <a:avLst/>
          </a:prstGeom>
        </p:spPr>
      </p:pic>
    </p:spTree>
    <p:extLst>
      <p:ext uri="{BB962C8B-B14F-4D97-AF65-F5344CB8AC3E}">
        <p14:creationId xmlns:p14="http://schemas.microsoft.com/office/powerpoint/2010/main" val="3293552529"/>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tiger and turtle with a gas pump&#10;&#10;Description automatically generated">
            <a:extLst>
              <a:ext uri="{FF2B5EF4-FFF2-40B4-BE49-F238E27FC236}">
                <a16:creationId xmlns:a16="http://schemas.microsoft.com/office/drawing/2014/main" id="{E70D19C4-106F-BBD4-8B36-7F3DFD9093DF}"/>
              </a:ext>
            </a:extLst>
          </p:cNvPr>
          <p:cNvPicPr>
            <a:picLocks noChangeAspect="1"/>
          </p:cNvPicPr>
          <p:nvPr/>
        </p:nvPicPr>
        <p:blipFill rotWithShape="1">
          <a:blip r:embed="rId3">
            <a:extLst>
              <a:ext uri="{28A0092B-C50C-407E-A947-70E740481C1C}">
                <a14:useLocalDpi xmlns:a14="http://schemas.microsoft.com/office/drawing/2010/main" val="0"/>
              </a:ext>
            </a:extLst>
          </a:blip>
          <a:srcRect l="25401" r="20249"/>
          <a:stretch/>
        </p:blipFill>
        <p:spPr>
          <a:xfrm>
            <a:off x="7045359" y="1015428"/>
            <a:ext cx="4570742" cy="5610867"/>
          </a:xfrm>
          <a:prstGeom prst="rect">
            <a:avLst/>
          </a:prstGeom>
        </p:spPr>
      </p:pic>
      <p:pic>
        <p:nvPicPr>
          <p:cNvPr id="14" name="Picture 13" descr="A hand holding a cell phone&#10;&#10;Description automatically generated">
            <a:extLst>
              <a:ext uri="{FF2B5EF4-FFF2-40B4-BE49-F238E27FC236}">
                <a16:creationId xmlns:a16="http://schemas.microsoft.com/office/drawing/2014/main" id="{E1DEC1FD-EEDC-D105-B25D-5A843E5DE3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289" y="1910310"/>
            <a:ext cx="6222770" cy="3484751"/>
          </a:xfrm>
          <a:prstGeom prst="rect">
            <a:avLst/>
          </a:prstGeom>
        </p:spPr>
      </p:pic>
    </p:spTree>
    <p:extLst>
      <p:ext uri="{BB962C8B-B14F-4D97-AF65-F5344CB8AC3E}">
        <p14:creationId xmlns:p14="http://schemas.microsoft.com/office/powerpoint/2010/main" val="128724042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screenshot of a phone&#10;&#10;Description automatically generated">
            <a:extLst>
              <a:ext uri="{FF2B5EF4-FFF2-40B4-BE49-F238E27FC236}">
                <a16:creationId xmlns:a16="http://schemas.microsoft.com/office/drawing/2014/main" id="{1143958B-99E0-2D0D-D41C-4CF5B3BE54F1}"/>
              </a:ext>
            </a:extLst>
          </p:cNvPr>
          <p:cNvPicPr>
            <a:picLocks noChangeAspect="1"/>
          </p:cNvPicPr>
          <p:nvPr/>
        </p:nvPicPr>
        <p:blipFill rotWithShape="1">
          <a:blip r:embed="rId4">
            <a:extLst>
              <a:ext uri="{28A0092B-C50C-407E-A947-70E740481C1C}">
                <a14:useLocalDpi xmlns:a14="http://schemas.microsoft.com/office/drawing/2010/main" val="0"/>
              </a:ext>
            </a:extLst>
          </a:blip>
          <a:srcRect b="22251"/>
          <a:stretch/>
        </p:blipFill>
        <p:spPr>
          <a:xfrm>
            <a:off x="6291577" y="1097524"/>
            <a:ext cx="5900423" cy="5734394"/>
          </a:xfrm>
          <a:prstGeom prst="rect">
            <a:avLst/>
          </a:prstGeom>
        </p:spPr>
      </p:pic>
      <p:pic>
        <p:nvPicPr>
          <p:cNvPr id="6" name="Picture 5" descr="A person in a blue suit and hat&#10;&#10;Description automatically generated">
            <a:extLst>
              <a:ext uri="{FF2B5EF4-FFF2-40B4-BE49-F238E27FC236}">
                <a16:creationId xmlns:a16="http://schemas.microsoft.com/office/drawing/2014/main" id="{6601EEA9-237E-E2A8-3567-A7E023B7D66F}"/>
              </a:ext>
            </a:extLst>
          </p:cNvPr>
          <p:cNvPicPr>
            <a:picLocks noChangeAspect="1"/>
          </p:cNvPicPr>
          <p:nvPr/>
        </p:nvPicPr>
        <p:blipFill rotWithShape="1">
          <a:blip r:embed="rId5">
            <a:extLst>
              <a:ext uri="{28A0092B-C50C-407E-A947-70E740481C1C}">
                <a14:useLocalDpi xmlns:a14="http://schemas.microsoft.com/office/drawing/2010/main" val="0"/>
              </a:ext>
            </a:extLst>
          </a:blip>
          <a:srcRect b="10823"/>
          <a:stretch/>
        </p:blipFill>
        <p:spPr>
          <a:xfrm>
            <a:off x="1525258" y="1097524"/>
            <a:ext cx="4721836" cy="5263519"/>
          </a:xfrm>
          <a:prstGeom prst="rect">
            <a:avLst/>
          </a:prstGeom>
        </p:spPr>
      </p:pic>
      <p:pic>
        <p:nvPicPr>
          <p:cNvPr id="8" name="Picture 7" descr="A red rectangular sign with white text&#10;&#10;Description automatically generated">
            <a:extLst>
              <a:ext uri="{FF2B5EF4-FFF2-40B4-BE49-F238E27FC236}">
                <a16:creationId xmlns:a16="http://schemas.microsoft.com/office/drawing/2014/main" id="{330E0DC4-D140-5840-4884-BDB56D81BA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764" y="4502908"/>
            <a:ext cx="2476500" cy="1847850"/>
          </a:xfrm>
          <a:prstGeom prst="rect">
            <a:avLst/>
          </a:prstGeom>
        </p:spPr>
      </p:pic>
    </p:spTree>
    <p:extLst>
      <p:ext uri="{BB962C8B-B14F-4D97-AF65-F5344CB8AC3E}">
        <p14:creationId xmlns:p14="http://schemas.microsoft.com/office/powerpoint/2010/main" val="307724897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poster with a box and a megaphone&#10;&#10;Description automatically generated">
            <a:extLst>
              <a:ext uri="{FF2B5EF4-FFF2-40B4-BE49-F238E27FC236}">
                <a16:creationId xmlns:a16="http://schemas.microsoft.com/office/drawing/2014/main" id="{66C67013-A3C8-C87E-35BB-243F171BEB75}"/>
              </a:ext>
            </a:extLst>
          </p:cNvPr>
          <p:cNvPicPr>
            <a:picLocks noChangeAspect="1"/>
          </p:cNvPicPr>
          <p:nvPr/>
        </p:nvPicPr>
        <p:blipFill rotWithShape="1">
          <a:blip r:embed="rId4">
            <a:extLst>
              <a:ext uri="{28A0092B-C50C-407E-A947-70E740481C1C}">
                <a14:useLocalDpi xmlns:a14="http://schemas.microsoft.com/office/drawing/2010/main" val="0"/>
              </a:ext>
            </a:extLst>
          </a:blip>
          <a:srcRect b="10649"/>
          <a:stretch/>
        </p:blipFill>
        <p:spPr>
          <a:xfrm>
            <a:off x="7016775" y="1077878"/>
            <a:ext cx="5175225" cy="5780122"/>
          </a:xfrm>
          <a:prstGeom prst="rect">
            <a:avLst/>
          </a:prstGeom>
        </p:spPr>
      </p:pic>
      <p:pic>
        <p:nvPicPr>
          <p:cNvPr id="6" name="Picture 5" descr="A screenshot of a cell phone&#10;&#10;Description automatically generated">
            <a:extLst>
              <a:ext uri="{FF2B5EF4-FFF2-40B4-BE49-F238E27FC236}">
                <a16:creationId xmlns:a16="http://schemas.microsoft.com/office/drawing/2014/main" id="{457F2E1A-A681-74A6-44B4-D096396A7AFD}"/>
              </a:ext>
            </a:extLst>
          </p:cNvPr>
          <p:cNvPicPr>
            <a:picLocks noChangeAspect="1"/>
          </p:cNvPicPr>
          <p:nvPr/>
        </p:nvPicPr>
        <p:blipFill rotWithShape="1">
          <a:blip r:embed="rId5">
            <a:extLst>
              <a:ext uri="{28A0092B-C50C-407E-A947-70E740481C1C}">
                <a14:useLocalDpi xmlns:a14="http://schemas.microsoft.com/office/drawing/2010/main" val="0"/>
              </a:ext>
            </a:extLst>
          </a:blip>
          <a:srcRect b="18269"/>
          <a:stretch/>
        </p:blipFill>
        <p:spPr>
          <a:xfrm>
            <a:off x="1525258" y="835625"/>
            <a:ext cx="5486400" cy="5605153"/>
          </a:xfrm>
          <a:prstGeom prst="rect">
            <a:avLst/>
          </a:prstGeom>
        </p:spPr>
      </p:pic>
    </p:spTree>
    <p:extLst>
      <p:ext uri="{BB962C8B-B14F-4D97-AF65-F5344CB8AC3E}">
        <p14:creationId xmlns:p14="http://schemas.microsoft.com/office/powerpoint/2010/main" val="189080386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screenshot of a cell phone&#10;&#10;Description automatically generated">
            <a:extLst>
              <a:ext uri="{FF2B5EF4-FFF2-40B4-BE49-F238E27FC236}">
                <a16:creationId xmlns:a16="http://schemas.microsoft.com/office/drawing/2014/main" id="{2DB61A32-D170-B3DB-72A2-067C8F4F6BFD}"/>
              </a:ext>
            </a:extLst>
          </p:cNvPr>
          <p:cNvPicPr>
            <a:picLocks noChangeAspect="1"/>
          </p:cNvPicPr>
          <p:nvPr/>
        </p:nvPicPr>
        <p:blipFill rotWithShape="1">
          <a:blip r:embed="rId4">
            <a:extLst>
              <a:ext uri="{28A0092B-C50C-407E-A947-70E740481C1C}">
                <a14:useLocalDpi xmlns:a14="http://schemas.microsoft.com/office/drawing/2010/main" val="0"/>
              </a:ext>
            </a:extLst>
          </a:blip>
          <a:srcRect b="13420"/>
          <a:stretch/>
        </p:blipFill>
        <p:spPr>
          <a:xfrm>
            <a:off x="5064724" y="1092530"/>
            <a:ext cx="5327295" cy="5765470"/>
          </a:xfrm>
          <a:prstGeom prst="rect">
            <a:avLst/>
          </a:prstGeom>
        </p:spPr>
      </p:pic>
      <p:sp>
        <p:nvSpPr>
          <p:cNvPr id="6" name="TextBox 5">
            <a:extLst>
              <a:ext uri="{FF2B5EF4-FFF2-40B4-BE49-F238E27FC236}">
                <a16:creationId xmlns:a16="http://schemas.microsoft.com/office/drawing/2014/main" id="{88F50563-75E6-3A34-C560-8F20EB084A7D}"/>
              </a:ext>
            </a:extLst>
          </p:cNvPr>
          <p:cNvSpPr txBox="1"/>
          <p:nvPr/>
        </p:nvSpPr>
        <p:spPr>
          <a:xfrm>
            <a:off x="665017" y="1497185"/>
            <a:ext cx="4117768" cy="3108543"/>
          </a:xfrm>
          <a:prstGeom prst="rect">
            <a:avLst/>
          </a:prstGeom>
          <a:noFill/>
        </p:spPr>
        <p:txBody>
          <a:bodyPr wrap="square">
            <a:spAutoFit/>
          </a:bodyPr>
          <a:lstStyle/>
          <a:p>
            <a:pPr algn="just" rtl="1"/>
            <a:r>
              <a:rPr lang="ar-EG" sz="2800" b="1" dirty="0">
                <a:solidFill>
                  <a:srgbClr val="FF0000"/>
                </a:solidFill>
              </a:rPr>
              <a:t>"بطة براس قطة" </a:t>
            </a:r>
            <a:r>
              <a:rPr lang="ar-EG" sz="2800" b="1" dirty="0" err="1">
                <a:solidFill>
                  <a:srgbClr val="FF0000"/>
                </a:solidFill>
              </a:rPr>
              <a:t>و"دحلاب</a:t>
            </a:r>
            <a:r>
              <a:rPr lang="ar-EG" sz="2800" b="1" dirty="0">
                <a:solidFill>
                  <a:srgbClr val="FF0000"/>
                </a:solidFill>
              </a:rPr>
              <a:t> </a:t>
            </a:r>
            <a:r>
              <a:rPr lang="ar-EG" sz="2800" b="1" dirty="0" err="1">
                <a:solidFill>
                  <a:srgbClr val="FF0000"/>
                </a:solidFill>
              </a:rPr>
              <a:t>دحلاب</a:t>
            </a:r>
            <a:r>
              <a:rPr lang="ar-EG" sz="2800" b="1" dirty="0">
                <a:solidFill>
                  <a:srgbClr val="FF0000"/>
                </a:solidFill>
              </a:rPr>
              <a:t>" قصة منتج وهمى تخطى شهرة الأصلي في إعلانات رمضان.. رواد مواقع التواصل الاجتماعي يتجاهلون "كرانش" ويطالبون بإنتاج "</a:t>
            </a:r>
            <a:r>
              <a:rPr lang="ar-EG" sz="2800" b="1" dirty="0" err="1">
                <a:solidFill>
                  <a:srgbClr val="00B0F0"/>
                </a:solidFill>
              </a:rPr>
              <a:t>اسكنشايزر</a:t>
            </a:r>
            <a:r>
              <a:rPr lang="ar-EG" sz="2800" b="1" dirty="0">
                <a:solidFill>
                  <a:srgbClr val="FF0000"/>
                </a:solidFill>
              </a:rPr>
              <a:t>" فنكوش 2015 </a:t>
            </a:r>
          </a:p>
        </p:txBody>
      </p:sp>
      <p:pic>
        <p:nvPicPr>
          <p:cNvPr id="8" name="Picture 7" descr="A black and orange logo&#10;&#10;Description automatically generated">
            <a:extLst>
              <a:ext uri="{FF2B5EF4-FFF2-40B4-BE49-F238E27FC236}">
                <a16:creationId xmlns:a16="http://schemas.microsoft.com/office/drawing/2014/main" id="{ED87721E-60AD-5D1E-A051-3C1709CFF654}"/>
              </a:ext>
            </a:extLst>
          </p:cNvPr>
          <p:cNvPicPr>
            <a:picLocks noChangeAspect="1"/>
          </p:cNvPicPr>
          <p:nvPr/>
        </p:nvPicPr>
        <p:blipFill rotWithShape="1">
          <a:blip r:embed="rId5">
            <a:extLst>
              <a:ext uri="{28A0092B-C50C-407E-A947-70E740481C1C}">
                <a14:useLocalDpi xmlns:a14="http://schemas.microsoft.com/office/drawing/2010/main" val="0"/>
              </a:ext>
            </a:extLst>
          </a:blip>
          <a:srcRect l="3018" t="21516" b="21608"/>
          <a:stretch/>
        </p:blipFill>
        <p:spPr>
          <a:xfrm>
            <a:off x="1091529" y="4838408"/>
            <a:ext cx="3264743" cy="1352222"/>
          </a:xfrm>
          <a:prstGeom prst="rect">
            <a:avLst/>
          </a:prstGeom>
        </p:spPr>
      </p:pic>
    </p:spTree>
    <p:extLst>
      <p:ext uri="{BB962C8B-B14F-4D97-AF65-F5344CB8AC3E}">
        <p14:creationId xmlns:p14="http://schemas.microsoft.com/office/powerpoint/2010/main" val="203297581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7" name="Picture 16" descr="A blue background with white text&#10;&#10;Description automatically generated">
            <a:extLst>
              <a:ext uri="{FF2B5EF4-FFF2-40B4-BE49-F238E27FC236}">
                <a16:creationId xmlns:a16="http://schemas.microsoft.com/office/drawing/2014/main" id="{6807ADB8-1895-F17A-0BDA-0D84530EED29}"/>
              </a:ext>
            </a:extLst>
          </p:cNvPr>
          <p:cNvPicPr>
            <a:picLocks noChangeAspect="1"/>
          </p:cNvPicPr>
          <p:nvPr/>
        </p:nvPicPr>
        <p:blipFill rotWithShape="1">
          <a:blip r:embed="rId4">
            <a:extLst>
              <a:ext uri="{28A0092B-C50C-407E-A947-70E740481C1C}">
                <a14:useLocalDpi xmlns:a14="http://schemas.microsoft.com/office/drawing/2010/main" val="0"/>
              </a:ext>
            </a:extLst>
          </a:blip>
          <a:srcRect t="26906"/>
          <a:stretch/>
        </p:blipFill>
        <p:spPr>
          <a:xfrm>
            <a:off x="3249385" y="1461967"/>
            <a:ext cx="5693229" cy="4161431"/>
          </a:xfrm>
          <a:prstGeom prst="rect">
            <a:avLst/>
          </a:prstGeom>
        </p:spPr>
      </p:pic>
      <p:pic>
        <p:nvPicPr>
          <p:cNvPr id="19" name="Picture 18" descr="A film strip with many squares&#10;&#10;Description automatically generated with medium confidence">
            <a:extLst>
              <a:ext uri="{FF2B5EF4-FFF2-40B4-BE49-F238E27FC236}">
                <a16:creationId xmlns:a16="http://schemas.microsoft.com/office/drawing/2014/main" id="{3A03288F-0728-0F93-A1AC-3D513CA9B8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81202" y="3542682"/>
            <a:ext cx="3029593" cy="1966080"/>
          </a:xfrm>
          <a:prstGeom prst="rect">
            <a:avLst/>
          </a:prstGeom>
        </p:spPr>
      </p:pic>
    </p:spTree>
    <p:extLst>
      <p:ext uri="{BB962C8B-B14F-4D97-AF65-F5344CB8AC3E}">
        <p14:creationId xmlns:p14="http://schemas.microsoft.com/office/powerpoint/2010/main" val="270666631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EF7CCE5-2A7A-86C6-B4B0-9B6EA68F9D5D}"/>
              </a:ext>
            </a:extLst>
          </p:cNvPr>
          <p:cNvSpPr txBox="1"/>
          <p:nvPr/>
        </p:nvSpPr>
        <p:spPr>
          <a:xfrm>
            <a:off x="5346865" y="2388045"/>
            <a:ext cx="6314704" cy="3108543"/>
          </a:xfrm>
          <a:prstGeom prst="rect">
            <a:avLst/>
          </a:prstGeom>
          <a:noFill/>
        </p:spPr>
        <p:txBody>
          <a:bodyPr wrap="square">
            <a:spAutoFit/>
          </a:bodyPr>
          <a:lstStyle/>
          <a:p>
            <a:pPr algn="just" rtl="1"/>
            <a:r>
              <a:rPr lang="ar-EG" sz="2800" b="1" dirty="0"/>
              <a:t>استغل فريق عمل الإعلان نجاح فكرته، وصمموا شكلاً تخيليًا لمنتج "</a:t>
            </a:r>
            <a:r>
              <a:rPr lang="ar-EG" sz="2800" b="1" dirty="0" err="1"/>
              <a:t>اسكنشايزر</a:t>
            </a:r>
            <a:r>
              <a:rPr lang="ar-EG" sz="2800" b="1" dirty="0"/>
              <a:t>"، كما جاء وصفه في الإعلان، فيما انتشرت الصورة انتشارًا واسعًا على مواقع التواصل الاجتماعي، وعرض الكثيرون على منتجي الإعلان إصدار منتج "</a:t>
            </a:r>
            <a:r>
              <a:rPr lang="ar-EG" sz="2800" b="1" dirty="0" err="1"/>
              <a:t>اسكنشايزر</a:t>
            </a:r>
            <a:r>
              <a:rPr lang="ar-EG" sz="2800" b="1" dirty="0"/>
              <a:t>" بالفعل في الأسواق، مؤكدين أنه سيحقق نجاحًا كبيرًا على الرغم من عدم وجوده حتى الآن.</a:t>
            </a:r>
            <a:endParaRPr lang="en-US" sz="2800" b="1" dirty="0"/>
          </a:p>
        </p:txBody>
      </p:sp>
      <p:pic>
        <p:nvPicPr>
          <p:cNvPr id="8" name="Picture 7" descr="A yellow box with a yellow bird and a rainbow and a blue and white label&#10;&#10;Description automatically generated">
            <a:extLst>
              <a:ext uri="{FF2B5EF4-FFF2-40B4-BE49-F238E27FC236}">
                <a16:creationId xmlns:a16="http://schemas.microsoft.com/office/drawing/2014/main" id="{A333FD24-A08A-466D-A0ED-97A6F4108B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00467"/>
            <a:ext cx="5035816" cy="5035816"/>
          </a:xfrm>
          <a:prstGeom prst="rect">
            <a:avLst/>
          </a:prstGeom>
        </p:spPr>
      </p:pic>
    </p:spTree>
    <p:extLst>
      <p:ext uri="{BB962C8B-B14F-4D97-AF65-F5344CB8AC3E}">
        <p14:creationId xmlns:p14="http://schemas.microsoft.com/office/powerpoint/2010/main" val="366168989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6AA3854E-3AB9-F310-35C6-04897486832D}"/>
              </a:ext>
            </a:extLst>
          </p:cNvPr>
          <p:cNvSpPr txBox="1"/>
          <p:nvPr/>
        </p:nvSpPr>
        <p:spPr>
          <a:xfrm>
            <a:off x="311175" y="1120676"/>
            <a:ext cx="11406059" cy="1569660"/>
          </a:xfrm>
          <a:prstGeom prst="rect">
            <a:avLst/>
          </a:prstGeom>
          <a:noFill/>
        </p:spPr>
        <p:txBody>
          <a:bodyPr wrap="square">
            <a:spAutoFit/>
          </a:bodyPr>
          <a:lstStyle/>
          <a:p>
            <a:pPr algn="just" rtl="1"/>
            <a:r>
              <a:rPr lang="ar-EG" sz="2400" b="1" dirty="0">
                <a:solidFill>
                  <a:srgbClr val="C00000"/>
                </a:solidFill>
              </a:rPr>
              <a:t>تدشين صفحات باسم "</a:t>
            </a:r>
            <a:r>
              <a:rPr lang="ar-EG" sz="2400" b="1" dirty="0" err="1">
                <a:solidFill>
                  <a:srgbClr val="C00000"/>
                </a:solidFill>
              </a:rPr>
              <a:t>اسكنشايزر</a:t>
            </a:r>
            <a:r>
              <a:rPr lang="ar-EG" sz="2400" b="1" dirty="0">
                <a:solidFill>
                  <a:srgbClr val="C00000"/>
                </a:solidFill>
              </a:rPr>
              <a:t>"</a:t>
            </a:r>
          </a:p>
          <a:p>
            <a:pPr algn="just" rtl="1"/>
            <a:r>
              <a:rPr lang="ar-EG" sz="2400" dirty="0"/>
              <a:t>فيما دشن بعض رواد "فيس بوك"، عدة صفحات باسم المنتج الوهمي "</a:t>
            </a:r>
            <a:r>
              <a:rPr lang="ar-EG" sz="2400" dirty="0" err="1"/>
              <a:t>اسكنشايزر</a:t>
            </a:r>
            <a:r>
              <a:rPr lang="ar-EG" sz="2400" dirty="0"/>
              <a:t>" والتي وصل عدد معجبي إحداها لخمسة آلاف معجب، والذين تناوبون على استخدام مصطلحات الإعلان في تعليقاتهم على منشورات هذه الصفحة، في خطوة قد تدفع منتجي "كرانش" لإنتاج "</a:t>
            </a:r>
            <a:r>
              <a:rPr lang="ar-EG" sz="2400" dirty="0" err="1"/>
              <a:t>اسكنشايزر</a:t>
            </a:r>
            <a:r>
              <a:rPr lang="ar-EG" sz="2400" dirty="0"/>
              <a:t>" وطرحه في الأسواق.</a:t>
            </a:r>
            <a:endParaRPr lang="en-US" sz="2400" dirty="0"/>
          </a:p>
        </p:txBody>
      </p:sp>
      <p:pic>
        <p:nvPicPr>
          <p:cNvPr id="4" name="Picture 3" descr="A screenshot of a computer&#10;&#10;Description automatically generated">
            <a:extLst>
              <a:ext uri="{FF2B5EF4-FFF2-40B4-BE49-F238E27FC236}">
                <a16:creationId xmlns:a16="http://schemas.microsoft.com/office/drawing/2014/main" id="{1636FD53-6273-822F-D389-B26EED7DCA47}"/>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6130455" y="2965321"/>
            <a:ext cx="5878414" cy="1507011"/>
          </a:xfrm>
          <a:prstGeom prst="rect">
            <a:avLst/>
          </a:prstGeom>
        </p:spPr>
      </p:pic>
      <p:pic>
        <p:nvPicPr>
          <p:cNvPr id="7" name="Picture 6" descr="A close up of a text&#10;&#10;Description automatically generated">
            <a:extLst>
              <a:ext uri="{FF2B5EF4-FFF2-40B4-BE49-F238E27FC236}">
                <a16:creationId xmlns:a16="http://schemas.microsoft.com/office/drawing/2014/main" id="{A2A6B349-6973-5A06-5076-4AA58999D2CB}"/>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tretch>
            <a:fillRect/>
          </a:stretch>
        </p:blipFill>
        <p:spPr>
          <a:xfrm>
            <a:off x="6130456" y="4624408"/>
            <a:ext cx="5878413" cy="1795588"/>
          </a:xfrm>
          <a:prstGeom prst="rect">
            <a:avLst/>
          </a:prstGeom>
        </p:spPr>
      </p:pic>
      <p:pic>
        <p:nvPicPr>
          <p:cNvPr id="16" name="Picture 15" descr="A box of cereal with a cartoon character&#10;&#10;Description automatically generated">
            <a:extLst>
              <a:ext uri="{FF2B5EF4-FFF2-40B4-BE49-F238E27FC236}">
                <a16:creationId xmlns:a16="http://schemas.microsoft.com/office/drawing/2014/main" id="{B95C651A-168A-E03D-1866-C45D2F002D9D}"/>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tretch>
            <a:fillRect/>
          </a:stretch>
        </p:blipFill>
        <p:spPr>
          <a:xfrm>
            <a:off x="0" y="2693564"/>
            <a:ext cx="6136338" cy="3726431"/>
          </a:xfrm>
          <a:prstGeom prst="rect">
            <a:avLst/>
          </a:prstGeom>
        </p:spPr>
      </p:pic>
    </p:spTree>
    <p:extLst>
      <p:ext uri="{BB962C8B-B14F-4D97-AF65-F5344CB8AC3E}">
        <p14:creationId xmlns:p14="http://schemas.microsoft.com/office/powerpoint/2010/main" val="140606173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الإعلان</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roup of people standing around a blue background&#10;&#10;Description automatically generated">
            <a:extLst>
              <a:ext uri="{FF2B5EF4-FFF2-40B4-BE49-F238E27FC236}">
                <a16:creationId xmlns:a16="http://schemas.microsoft.com/office/drawing/2014/main" id="{ACEBE932-2A43-3304-A737-7C6CA9BAF3D6}"/>
              </a:ext>
            </a:extLst>
          </p:cNvPr>
          <p:cNvPicPr>
            <a:picLocks noChangeAspect="1"/>
          </p:cNvPicPr>
          <p:nvPr/>
        </p:nvPicPr>
        <p:blipFill rotWithShape="1">
          <a:blip r:embed="rId4">
            <a:extLst>
              <a:ext uri="{28A0092B-C50C-407E-A947-70E740481C1C}">
                <a14:useLocalDpi xmlns:a14="http://schemas.microsoft.com/office/drawing/2010/main" val="0"/>
              </a:ext>
            </a:extLst>
          </a:blip>
          <a:srcRect t="13949" b="15243"/>
          <a:stretch/>
        </p:blipFill>
        <p:spPr>
          <a:xfrm>
            <a:off x="1297870" y="1283407"/>
            <a:ext cx="9856079" cy="3925617"/>
          </a:xfrm>
          <a:prstGeom prst="rect">
            <a:avLst/>
          </a:prstGeom>
        </p:spPr>
      </p:pic>
    </p:spTree>
    <p:extLst>
      <p:ext uri="{BB962C8B-B14F-4D97-AF65-F5344CB8AC3E}">
        <p14:creationId xmlns:p14="http://schemas.microsoft.com/office/powerpoint/2010/main" val="410071969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marL="0" indent="0" algn="just" rtl="1" eaLnBrk="1" hangingPunct="1">
              <a:lnSpc>
                <a:spcPct val="150000"/>
              </a:lnSpc>
              <a:buNone/>
            </a:pPr>
            <a:r>
              <a:rPr lang="ar-EG" altLang="en-US" sz="2800" b="1" dirty="0"/>
              <a:t>"الإعلان </a:t>
            </a:r>
            <a:r>
              <a:rPr lang="en-US" altLang="en-US" sz="2800" b="1" dirty="0"/>
              <a:t>Advertisement</a:t>
            </a:r>
            <a:r>
              <a:rPr lang="ar-EG" altLang="en-US" sz="2800" b="1" dirty="0"/>
              <a:t> الجيد والمبدع والبيع الشخصي سوف يتغلب على مقاومة وإقناع المستهلكين بالشراء"</a:t>
            </a:r>
          </a:p>
          <a:p>
            <a:pPr marL="0" indent="0" algn="ctr" rtl="1" eaLnBrk="1" hangingPunct="1">
              <a:lnSpc>
                <a:spcPct val="150000"/>
              </a:lnSpc>
              <a:buNone/>
            </a:pPr>
            <a:r>
              <a:rPr lang="ar-EG" altLang="en-US" sz="2800" b="1" dirty="0"/>
              <a:t>"المستهلك هو المالك"… اكتشف حاجة ثم قام بملئها " .</a:t>
            </a:r>
            <a:endParaRPr lang="en-US" altLang="en-US" sz="2800" b="1" dirty="0"/>
          </a:p>
          <a:p>
            <a:pPr marL="0" indent="0" algn="just" rtl="1" eaLnBrk="1" hangingPunct="1">
              <a:lnSpc>
                <a:spcPct val="150000"/>
              </a:lnSpc>
              <a:buNone/>
            </a:pPr>
            <a:r>
              <a:rPr lang="ar-EG" altLang="en-US" sz="2800" b="1" dirty="0"/>
              <a:t>تفترض الشركات ذات التوجه البيعي أن الزبائن سوف يقاومون المنتجات غير الضرورية لهم، لهذا فإن مهمة الإعلان تكمن في إقناع الزبائن بشراء تلك المنتجات.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252063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الإعلان بالمعنى اللغوي </a:t>
            </a:r>
            <a:r>
              <a:rPr lang="ar-EG" altLang="en-US" sz="2800" b="1" dirty="0"/>
              <a:t>هو الإظهار والإشهار، والجهر بش</a:t>
            </a:r>
            <a:r>
              <a:rPr lang="ar-EG" altLang="en-US" b="1" dirty="0"/>
              <a:t>يء</a:t>
            </a:r>
            <a:r>
              <a:rPr lang="ar-EG" altLang="en-US" sz="2800" b="1" dirty="0"/>
              <a:t> ما </a:t>
            </a:r>
          </a:p>
          <a:p>
            <a:pPr marL="0" indent="0" algn="just" rtl="1" eaLnBrk="1" hangingPunct="1">
              <a:lnSpc>
                <a:spcPct val="150000"/>
              </a:lnSpc>
              <a:buNone/>
            </a:pPr>
            <a:r>
              <a:rPr lang="ar-EG" altLang="en-US" sz="2800" b="1" dirty="0"/>
              <a:t>أو أي طريقة من طرق الجهر والإظهار والإشهار المتعارف عليها في أي مجتمع من المجتمعات.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218942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algn="just" rtl="1">
              <a:lnSpc>
                <a:spcPct val="150000"/>
              </a:lnSpc>
            </a:pPr>
            <a:r>
              <a:rPr lang="ar-EG" altLang="en-US" sz="2800" b="1" dirty="0"/>
              <a:t>عرف بأنه </a:t>
            </a:r>
            <a:r>
              <a:rPr lang="ar-EG" altLang="en-US" sz="2800" b="1" dirty="0">
                <a:solidFill>
                  <a:srgbClr val="C00000"/>
                </a:solidFill>
              </a:rPr>
              <a:t>وسيلة اتصال جماهيرية تستخدم من قبل منظم يدفع أجراً لقاء إيصال رسالته من خلال هذه الوسيلة بهدف إخبار وإقناع المستفيدين بالمنتج أو الخدمة أو الفكرة فهو يستخدم </a:t>
            </a:r>
            <a:r>
              <a:rPr lang="ar-EG" altLang="en-US" sz="2800" b="1" u="sng" dirty="0">
                <a:solidFill>
                  <a:srgbClr val="C00000"/>
                </a:solidFill>
              </a:rPr>
              <a:t>لتغيير إدراك المشتري ومعرفته وموقفه</a:t>
            </a:r>
            <a:r>
              <a:rPr lang="ar-EG" altLang="en-US" sz="2800" b="1" dirty="0">
                <a:solidFill>
                  <a:srgbClr val="C00000"/>
                </a:solidFill>
              </a:rPr>
              <a:t>. </a:t>
            </a:r>
          </a:p>
          <a:p>
            <a:pPr algn="just" rtl="1">
              <a:lnSpc>
                <a:spcPct val="150000"/>
              </a:lnSpc>
            </a:pPr>
            <a:r>
              <a:rPr lang="ar-EG" altLang="en-US" sz="2800" b="1" dirty="0"/>
              <a:t>هو أي شكل مدفوع وغير شخصي يستهدف إبراز وترويج الأفكار والسلع والخدمات بواسطة شخص محدد ومعروف.</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73580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algn="just" rtl="1">
              <a:lnSpc>
                <a:spcPct val="150000"/>
              </a:lnSpc>
            </a:pPr>
            <a:r>
              <a:rPr lang="ar-EG" altLang="en-US" sz="2800" b="1" dirty="0"/>
              <a:t>تعرفه الدكتورة هناء عبد الحليم بأنه نشاط اتصالي غير شخصي مدفوع الأجر تقوم به جهة معلومة موجهة إلى جمهور كبير بهدف جذب انتباهه وإثارته وإقناعه وحثه على اقتناء السلع، أو الخدمات، أو القبول الطيب للمنشآت، أو الأشخاص، أو الأفكار المعلن عنها .</a:t>
            </a:r>
          </a:p>
          <a:p>
            <a:pPr algn="just" rtl="1">
              <a:lnSpc>
                <a:spcPct val="150000"/>
              </a:lnSpc>
            </a:pPr>
            <a:r>
              <a:rPr lang="ar-EG" altLang="en-US" sz="2800" b="1" dirty="0"/>
              <a:t>ويعرفه الدكتور أشرف جلال " بأنه نشاط اتصالي مدفوع الأجر يقوم به معلن معروف من أجل الإعلام والترويج لسلعة، أو خدمة، أو فكرة، أو منظمة، أو شخص؛ وذلك لتوصيل معلومات أو انطباعات محددة تساعد المستهلك أو المتلقي على اتخاذ قرارات الشراء وذلك باستخدام كافة المداخل والأوتار العقلانية والعاطفية". </a:t>
            </a:r>
          </a:p>
          <a:p>
            <a:pPr algn="just" rtl="1">
              <a:lnSpc>
                <a:spcPct val="150000"/>
              </a:lnSpc>
            </a:pPr>
            <a:endParaRPr lang="ar-EG" altLang="en-US" sz="28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448592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1- </a:t>
            </a:r>
            <a:r>
              <a:rPr lang="ar-EG" altLang="en-US" sz="2600" b="1" dirty="0">
                <a:solidFill>
                  <a:srgbClr val="C00000"/>
                </a:solidFill>
              </a:rPr>
              <a:t>أداة توضيحية للعامة :</a:t>
            </a:r>
            <a:r>
              <a:rPr lang="ar-EG" altLang="en-US" sz="2600" b="1" dirty="0"/>
              <a:t> يعتبر الإعلان من أكثر أدوات الاتصال جماهيرية "أوسع انتشاراً" فطبيعة الإعلان تمنح نوعاً من الشرعية للمنتج ، وبذلك يفهم دوافع المشترين عند العامة .</a:t>
            </a:r>
          </a:p>
          <a:p>
            <a:pPr marL="0" indent="0" algn="just" rtl="1">
              <a:lnSpc>
                <a:spcPct val="150000"/>
              </a:lnSpc>
              <a:buNone/>
            </a:pPr>
            <a:r>
              <a:rPr lang="ar-EG" altLang="en-US" sz="2600" b="1" dirty="0"/>
              <a:t>2- </a:t>
            </a:r>
            <a:r>
              <a:rPr lang="ar-EG" altLang="en-US" sz="2600" b="1" dirty="0">
                <a:solidFill>
                  <a:srgbClr val="C00000"/>
                </a:solidFill>
              </a:rPr>
              <a:t>التتابعية</a:t>
            </a:r>
            <a:r>
              <a:rPr lang="ar-EG" altLang="en-US" sz="2600" b="1" dirty="0"/>
              <a:t> : هذه التتابعية تسمح للبائع أن يكرر رسالته عدة مرات ، كما تسمح للمشتري استقبال ومقارنة الرسائل الأخرى من المنافسين ، فالإعلان ذو التكرارية الكبيرة من قبل البائع يعطي انطباعاً جيداً عن حجم البائع وقوته ونجاحه.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224175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3- </a:t>
            </a:r>
            <a:r>
              <a:rPr lang="ar-EG" altLang="en-US" sz="2600" b="1" dirty="0">
                <a:solidFill>
                  <a:srgbClr val="C00000"/>
                </a:solidFill>
              </a:rPr>
              <a:t>أداة تعبيرية </a:t>
            </a:r>
            <a:r>
              <a:rPr lang="ar-EG" altLang="en-US" sz="2600" b="1" dirty="0"/>
              <a:t>: يوفر الإعلان الفرصة لتمثيل المنظمة ومنتجاتها من خلال استخدام فن الطباعة والصوت واللون .</a:t>
            </a:r>
          </a:p>
          <a:p>
            <a:pPr marL="0" indent="0" algn="just" rtl="1">
              <a:lnSpc>
                <a:spcPct val="150000"/>
              </a:lnSpc>
              <a:buNone/>
            </a:pPr>
            <a:r>
              <a:rPr lang="ar-EG" altLang="en-US" sz="2600" b="1" dirty="0"/>
              <a:t>4-  </a:t>
            </a:r>
            <a:r>
              <a:rPr lang="ar-EG" altLang="en-US" sz="2600" b="1" dirty="0">
                <a:solidFill>
                  <a:srgbClr val="C00000"/>
                </a:solidFill>
              </a:rPr>
              <a:t>أداة غير شخصية </a:t>
            </a:r>
            <a:r>
              <a:rPr lang="ar-EG" altLang="en-US" sz="2600" b="1" dirty="0"/>
              <a:t>: فالإعلان موجة لقطاع من الجمهور مع عدم التزام الجمهور بإعطاء انتباهه أو استجابته له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022638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العلاقة بين الإعلان والعلوم الأخرى</a:t>
            </a:r>
          </a:p>
          <a:p>
            <a:pPr marL="0" indent="0" algn="just" rtl="1">
              <a:lnSpc>
                <a:spcPct val="150000"/>
              </a:lnSpc>
              <a:buNone/>
            </a:pPr>
            <a:r>
              <a:rPr lang="ar-EG" altLang="en-US" sz="2600" b="1" dirty="0"/>
              <a:t>يعتمد الإعلان على العديد من العلوم في تطوير وتحديث أساليبه، وتحقيق أهدافه والتواصل الجماهيري، ولعل من أهم هذه العلوم ما يلي:</a:t>
            </a:r>
          </a:p>
          <a:p>
            <a:pPr marL="0" indent="0" algn="just" rtl="1">
              <a:lnSpc>
                <a:spcPct val="150000"/>
              </a:lnSpc>
              <a:buNone/>
            </a:pPr>
            <a:r>
              <a:rPr lang="ar-EG" altLang="en-US" sz="2600" b="1" dirty="0"/>
              <a:t>الاتصال، الإدارة، الإعلام، التسويق، الصحافة، الدعاية، الرأي العام، علم النفس، علم الاجتماع.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314005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والاتصال:</a:t>
            </a:r>
          </a:p>
          <a:p>
            <a:pPr marL="0" indent="0" algn="just" rtl="1">
              <a:lnSpc>
                <a:spcPct val="100000"/>
              </a:lnSpc>
              <a:buNone/>
            </a:pPr>
            <a:r>
              <a:rPr lang="ar-EG" altLang="en-US" sz="2600" b="1" dirty="0"/>
              <a:t>يعتبر الإعلان نشاطًا اتصاليًا يعرف بأنه عملية دائرية تفاعلية قائمة على التأثير والتأثر بين المرسل والمتلقي.</a:t>
            </a:r>
            <a:endParaRPr lang="en-US" altLang="en-US" sz="2600" b="1" dirty="0"/>
          </a:p>
          <a:p>
            <a:pPr marL="0" indent="0" algn="just" rtl="1">
              <a:lnSpc>
                <a:spcPct val="100000"/>
              </a:lnSpc>
              <a:buNone/>
            </a:pPr>
            <a:r>
              <a:rPr lang="ar-EG" altLang="en-US" sz="2600" b="1" dirty="0">
                <a:solidFill>
                  <a:srgbClr val="C00000"/>
                </a:solidFill>
              </a:rPr>
              <a:t>الإعلان والإدارة:</a:t>
            </a:r>
          </a:p>
          <a:p>
            <a:pPr marL="0" indent="0" algn="just" rtl="1">
              <a:lnSpc>
                <a:spcPct val="100000"/>
              </a:lnSpc>
              <a:buNone/>
            </a:pPr>
            <a:r>
              <a:rPr lang="ar-EG" altLang="en-US" sz="2600" b="1" dirty="0"/>
              <a:t>من الممكن اعتبار الإعلان مهنة إدارية تحاول المؤسسة من خلاله تحقيق المصالح المشتركة مع جماهيرها، وينبغي على القائمين بالمهام الإعلانية التمتع بمهارات الإدارة كالتخطيط والتنفيذ والتنظيم والمتابعة، وإدارة التغيير وإدارة الأزمات، وإدارة الوقت، وغيرها...</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875120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175654" y="1276718"/>
            <a:ext cx="9904021" cy="5167250"/>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والإعلام:</a:t>
            </a:r>
          </a:p>
          <a:p>
            <a:pPr marL="0" indent="0" algn="just" rtl="1">
              <a:lnSpc>
                <a:spcPct val="100000"/>
              </a:lnSpc>
              <a:buNone/>
            </a:pPr>
            <a:r>
              <a:rPr lang="ar-EG" altLang="en-US" sz="2600" b="1" dirty="0"/>
              <a:t>يعتمد الإعلان على النشاط الإعلامي بصورة كبيرة  لنشر الأخبار والأفكار والآراء على جمهور المؤسسة بغية التفاهم وكسب ثقة وتأييد الجمهور ومعرفة ردة فعله، ولتبني من خلاله تعبئة الرأي العام والتأثير فيه والتأثر به.</a:t>
            </a:r>
          </a:p>
          <a:p>
            <a:pPr marL="0" indent="0" algn="just" rtl="1">
              <a:lnSpc>
                <a:spcPct val="100000"/>
              </a:lnSpc>
              <a:buNone/>
            </a:pPr>
            <a:r>
              <a:rPr lang="ar-EG" altLang="en-US" sz="2600" b="1" dirty="0">
                <a:solidFill>
                  <a:srgbClr val="C00000"/>
                </a:solidFill>
              </a:rPr>
              <a:t>الإعلان والتسويق:</a:t>
            </a:r>
          </a:p>
          <a:p>
            <a:pPr marL="0" indent="0" algn="just" rtl="1">
              <a:lnSpc>
                <a:spcPct val="100000"/>
              </a:lnSpc>
              <a:buNone/>
            </a:pPr>
            <a:r>
              <a:rPr lang="ar-EG" altLang="en-US" sz="2600" b="1" dirty="0"/>
              <a:t>يستخدم الإعلان التسويق كوسيلة من وسائل الاهتمام بالرأي العام واتجاهاته وأفكاره وأنماط سلوكه، وتجتهد الشركات الخاصة بالإعلان، بدعم العمليات التسويقية من خلال الصورة الإيجابية التي يقدمها الإعلان.</a:t>
            </a:r>
          </a:p>
          <a:p>
            <a:pPr marL="0" indent="0" algn="just" rtl="1">
              <a:lnSpc>
                <a:spcPct val="100000"/>
              </a:lnSpc>
              <a:buNone/>
            </a:pPr>
            <a:r>
              <a:rPr lang="ar-EG" altLang="en-US" sz="2400" b="1" dirty="0">
                <a:solidFill>
                  <a:srgbClr val="00B0F0"/>
                </a:solidFill>
              </a:rPr>
              <a:t>مفهوم التسويق</a:t>
            </a:r>
            <a:r>
              <a:rPr lang="ar-EG" altLang="en-US" sz="2400" b="1" dirty="0"/>
              <a:t>: عملية تخطيط وتنفيذ وتسعير وترويج وتوزيع منتج (فكرة - سلعة - خدمة) لإشباع حاجة الجمهور وتحقيق أهداف المؤسسة.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504570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والدعاية:</a:t>
            </a:r>
          </a:p>
          <a:p>
            <a:pPr marL="0" indent="0" algn="just" rtl="1">
              <a:lnSpc>
                <a:spcPct val="100000"/>
              </a:lnSpc>
              <a:buNone/>
            </a:pPr>
            <a:r>
              <a:rPr lang="ar-EG" altLang="en-US" sz="2600" b="1" dirty="0"/>
              <a:t>يستخدم الإعلان الدعاية في بعض الجوانب الترويجية لها مع ضرورة التركيز على أن تسعى الدعاية لتحقيق أهداف محترمة لا تمس حرية أو كرامة الجماهير.</a:t>
            </a:r>
          </a:p>
          <a:p>
            <a:pPr marL="0" indent="0" algn="just" rtl="1">
              <a:lnSpc>
                <a:spcPct val="100000"/>
              </a:lnSpc>
              <a:buNone/>
            </a:pPr>
            <a:r>
              <a:rPr lang="ar-EG" altLang="en-US" sz="2600" b="1" dirty="0">
                <a:solidFill>
                  <a:srgbClr val="C00000"/>
                </a:solidFill>
              </a:rPr>
              <a:t>مفهوم الدعاية:</a:t>
            </a:r>
          </a:p>
          <a:p>
            <a:pPr marL="0" indent="0" algn="just" rtl="1">
              <a:lnSpc>
                <a:spcPct val="100000"/>
              </a:lnSpc>
              <a:buNone/>
            </a:pPr>
            <a:r>
              <a:rPr lang="ar-EG" altLang="en-US" sz="2600" b="1" dirty="0"/>
              <a:t>النشاط الذي يؤدى إلى التأثير في عقيدة (تفكير) الجمهور، سواء لجعله يؤمن بفكرة أو مبدأ، أو من أجل صرفه عن فكرة أو مبدأ يؤمن به، ولها وسائل متعددة منها: الإعلان، الإعلام، الخطب والأحاديث والمناقشات، تنظيم الاجتماعات وعقد المؤتمرات والندوات، تأليف الكتب والقصص، ترويج الإشاعات ... إلخ. </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9926482"/>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والرأي العام:</a:t>
            </a:r>
          </a:p>
          <a:p>
            <a:pPr marL="0" indent="0" algn="just" rtl="1">
              <a:lnSpc>
                <a:spcPct val="100000"/>
              </a:lnSpc>
              <a:buNone/>
            </a:pPr>
            <a:r>
              <a:rPr lang="ar-EG" altLang="en-US" sz="2600" b="1" dirty="0"/>
              <a:t>يعتبر الرأي العام من الأمور الهامة لعمل الإعلان لتحقيق التوافق والانسجام بين المؤسسة وجماهيرها باستخدام المعايير والقيم الأخلاقية.</a:t>
            </a:r>
          </a:p>
          <a:p>
            <a:pPr marL="0" indent="0" algn="just" rtl="1">
              <a:lnSpc>
                <a:spcPct val="100000"/>
              </a:lnSpc>
              <a:buNone/>
            </a:pPr>
            <a:endParaRPr lang="ar-EG" altLang="en-US" sz="2600" b="1" dirty="0"/>
          </a:p>
          <a:p>
            <a:pPr marL="0" indent="0" algn="just" rtl="1">
              <a:lnSpc>
                <a:spcPct val="100000"/>
              </a:lnSpc>
              <a:buNone/>
            </a:pPr>
            <a:r>
              <a:rPr lang="ar-EG" altLang="en-US" sz="2600" b="1" dirty="0">
                <a:solidFill>
                  <a:srgbClr val="C00000"/>
                </a:solidFill>
              </a:rPr>
              <a:t>مفهوم الرأي العام:</a:t>
            </a:r>
          </a:p>
          <a:p>
            <a:pPr marL="0" indent="0" algn="just" rtl="1">
              <a:lnSpc>
                <a:spcPct val="100000"/>
              </a:lnSpc>
              <a:buNone/>
            </a:pPr>
            <a:r>
              <a:rPr lang="ar-EG" altLang="en-US" sz="2600" b="1" dirty="0"/>
              <a:t> اتفاق وجهة نظر الأغلبية حول موضوع أو قضية أو شخص أو مؤسسة في وقت معين وفي نطاق جغرافي محدد وبما يكون محققاً للصالح العام.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355649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العلاقات العامة وعلم النفس:</a:t>
            </a:r>
          </a:p>
          <a:p>
            <a:pPr marL="0" indent="0" algn="just" rtl="1">
              <a:lnSpc>
                <a:spcPct val="100000"/>
              </a:lnSpc>
              <a:buNone/>
            </a:pPr>
            <a:r>
              <a:rPr lang="ar-EG" altLang="en-US" sz="2600" b="1" dirty="0"/>
              <a:t>يعتمد القائمون على الإعلان كثيرًا على علم النفس في إحداث تكيف وتوأمة بين الإعلان نفسه والجمهور المعلن إليه.</a:t>
            </a:r>
          </a:p>
          <a:p>
            <a:pPr marL="0" indent="0" algn="just" rtl="1">
              <a:lnSpc>
                <a:spcPct val="100000"/>
              </a:lnSpc>
              <a:buNone/>
            </a:pPr>
            <a:r>
              <a:rPr lang="ar-EG" altLang="en-US" sz="2600" b="1" dirty="0">
                <a:solidFill>
                  <a:srgbClr val="C00000"/>
                </a:solidFill>
              </a:rPr>
              <a:t>الإعلان وعلم الاجتماع:</a:t>
            </a:r>
          </a:p>
          <a:p>
            <a:pPr marL="0" indent="0" algn="just" rtl="1">
              <a:lnSpc>
                <a:spcPct val="100000"/>
              </a:lnSpc>
              <a:buNone/>
            </a:pPr>
            <a:r>
              <a:rPr lang="ar-EG" altLang="en-US" sz="2600" b="1" dirty="0"/>
              <a:t>تحتاج المؤسسات الإعلانية للانسجام مع المجتمع والتكيف معه حتى تتمكن من الحصول على تأييده أو مساندته لأنشطتها وبرامجها، لذا يجب إدراك طبيعة البناء والتكوين الاجتماعي، والأنماط المجتمعية، والمعايير التي تحكم المجتمع، ومنظومة القيم والعادات والتقاليد السائدة، وأماكن تجمع الجماعات، ودور قادة الرأي في التأثير على الجماعات المختلفة.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861250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الإعلان</a:t>
            </a:r>
          </a:p>
          <a:p>
            <a:pPr algn="just" rtl="1">
              <a:lnSpc>
                <a:spcPct val="100000"/>
              </a:lnSpc>
            </a:pPr>
            <a:r>
              <a:rPr lang="ar-EG" altLang="en-US" sz="2600" b="1" dirty="0"/>
              <a:t>يحاول الإعلان كسب ولاء الوسطاء التجاريين والموزعين والوكلاء لتحقيق الإيمان بمدى نجاح فن الإعلان في دفع جمهور المستهلكين للإقبال على السلع المعلن عنها، وبالتالي </a:t>
            </a:r>
            <a:r>
              <a:rPr lang="ar-EG" altLang="en-US" sz="2600" b="1" dirty="0">
                <a:solidFill>
                  <a:srgbClr val="C00000"/>
                </a:solidFill>
              </a:rPr>
              <a:t>اقتناعهم بزيادة التعامل معهم </a:t>
            </a:r>
            <a:r>
              <a:rPr lang="ar-EG" altLang="en-US" sz="2600" b="1" dirty="0"/>
              <a:t>بهدف زيادة مبيعاتهم وارتفاع أرباحهم.</a:t>
            </a:r>
          </a:p>
          <a:p>
            <a:pPr algn="just" rtl="1">
              <a:lnSpc>
                <a:spcPct val="100000"/>
              </a:lnSpc>
            </a:pPr>
            <a:r>
              <a:rPr lang="ar-EG" altLang="en-US" sz="2600" b="1" dirty="0"/>
              <a:t>إحداث تغييرات إيجابية في سلوك المستهلكين تجاه السلعة أو الخدمة أو الشركة المعلن عنها وتكوين فكرة معينة عن السلعة يمكن من خلالها دعم ومساندة أعمال وجهود رجال البيع </a:t>
            </a:r>
            <a:r>
              <a:rPr lang="ar-EG" altLang="en-US" sz="2600" b="1" dirty="0">
                <a:solidFill>
                  <a:srgbClr val="C00000"/>
                </a:solidFill>
              </a:rPr>
              <a:t>لإقناع المستهلكين بمزايا وفوائد المنتج </a:t>
            </a:r>
            <a:r>
              <a:rPr lang="ar-EG" altLang="en-US" sz="2600" b="1" dirty="0"/>
              <a:t>وتفوقه على السلع المنافسة.</a:t>
            </a:r>
          </a:p>
          <a:p>
            <a:pPr algn="just" rtl="1">
              <a:lnSpc>
                <a:spcPct val="100000"/>
              </a:lnSpc>
            </a:pPr>
            <a:r>
              <a:rPr lang="ar-EG" altLang="en-US" sz="2600" b="1" dirty="0">
                <a:solidFill>
                  <a:srgbClr val="C00000"/>
                </a:solidFill>
              </a:rPr>
              <a:t>جذب الانتباه وإثارة الاهتمام</a:t>
            </a:r>
            <a:r>
              <a:rPr lang="ar-EG" altLang="en-US" sz="2600" b="1" dirty="0"/>
              <a:t> واستخدام الأساليب المختلفة لبعث الرغبة لدى المعلن إليهم في محاولة ترمي إلى إقناعهم بالسلع المسوقة، </a:t>
            </a:r>
            <a:r>
              <a:rPr lang="ar-EG" altLang="en-US" sz="2600" b="1" dirty="0">
                <a:solidFill>
                  <a:srgbClr val="C00000"/>
                </a:solidFill>
              </a:rPr>
              <a:t>مع استخدام الطرق العلمية لضمان استجابة المستهلكين </a:t>
            </a:r>
            <a:r>
              <a:rPr lang="ar-EG" altLang="en-US" sz="2600" b="1" dirty="0"/>
              <a:t>من خلال الإيحاء الضمني أو الرقيق أو الأمر المباشر في صورة مقبولة كأنك تقول ”احجز نسختك فوراً حيث إن الكمية المعروضة محدودة للغاية“.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109023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algn="just" rtl="1">
              <a:lnSpc>
                <a:spcPct val="100000"/>
              </a:lnSpc>
            </a:pPr>
            <a:r>
              <a:rPr lang="ar-EG" altLang="en-US" sz="2600" b="1" dirty="0"/>
              <a:t>تُعرّف الرسالة الإعلانية على أنها: مجموعة من الأفكار والمعاني المراد توصيلها إلى جمهور معين.</a:t>
            </a:r>
          </a:p>
          <a:p>
            <a:pPr algn="just" rtl="1">
              <a:lnSpc>
                <a:spcPct val="100000"/>
              </a:lnSpc>
            </a:pPr>
            <a:r>
              <a:rPr lang="ar-EG" altLang="en-US" sz="2600" b="1" dirty="0">
                <a:solidFill>
                  <a:srgbClr val="FF0000"/>
                </a:solidFill>
              </a:rPr>
              <a:t>ويتركز الهدف الأخير لأي رسالة إعلانية في إقناع الأفراد بشراء السلع أو الاستفادة من الخدمة أو الترويج لفكرة أو رأي أو موضوع معين.</a:t>
            </a:r>
          </a:p>
          <a:p>
            <a:pPr algn="just" rtl="1">
              <a:lnSpc>
                <a:spcPct val="100000"/>
              </a:lnSpc>
            </a:pPr>
            <a:r>
              <a:rPr lang="ar-EG" altLang="en-US" sz="2600" b="1" dirty="0"/>
              <a:t>أو قد يكون الهدف إقناع الجمهور بعدم شراء سلعة معينة أو الابتعاد عن عادات معينة كالإعلانات الخاصة بترشيد الاستهلاك، أو الاستخدام الجيد لبعض السلع بهدف تقليل المبيعات.</a:t>
            </a:r>
          </a:p>
          <a:p>
            <a:pPr algn="just" rtl="1">
              <a:lnSpc>
                <a:spcPct val="100000"/>
              </a:lnSpc>
            </a:pPr>
            <a:r>
              <a:rPr lang="ar-EG" altLang="en-US" sz="2600" b="1" dirty="0"/>
              <a:t>وأيًا كانت أهداف الرسالة الإعلانية ومهما تنوعت واختلفت هذه الأهداف، فإن الرسالة الإعلانية تمر بثلاث مراحل رئيسة وهي: </a:t>
            </a:r>
            <a:r>
              <a:rPr lang="ar-EG" altLang="en-US" sz="2600" b="1" dirty="0">
                <a:solidFill>
                  <a:srgbClr val="FF0000"/>
                </a:solidFill>
              </a:rPr>
              <a:t>الإدراك، التأثير، الاستجابة</a:t>
            </a:r>
            <a:r>
              <a:rPr lang="ar-EG" altLang="en-US" sz="2600" b="1" dirty="0"/>
              <a:t>.</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176940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marL="0" indent="0" algn="just" rtl="1">
              <a:lnSpc>
                <a:spcPts val="3900"/>
              </a:lnSpc>
              <a:buNone/>
            </a:pPr>
            <a:r>
              <a:rPr lang="ar-EG" altLang="en-US" b="1" dirty="0">
                <a:solidFill>
                  <a:srgbClr val="FF0000"/>
                </a:solidFill>
              </a:rPr>
              <a:t>أولًا- الإدراك: </a:t>
            </a:r>
          </a:p>
          <a:p>
            <a:pPr algn="just" rtl="1">
              <a:lnSpc>
                <a:spcPts val="3900"/>
              </a:lnSpc>
            </a:pPr>
            <a:r>
              <a:rPr lang="ar-EG" altLang="en-US" b="1" dirty="0"/>
              <a:t>يجب أن تكون الرسالة الإعلانية واضحة ومحددة بحيث يمكن للمستقبلين إدراكها فور تقديمها.</a:t>
            </a:r>
          </a:p>
          <a:p>
            <a:pPr algn="just" rtl="1">
              <a:lnSpc>
                <a:spcPts val="3900"/>
              </a:lnSpc>
            </a:pPr>
            <a:r>
              <a:rPr lang="ar-EG" altLang="en-US" b="1" dirty="0"/>
              <a:t>ويتطلب هذا أن تتضمن الرسالة الإعلانية المعلومات والمعاني والأفكار التي يهم الجمهور معرفتها، وأن تكتب من وجهة نظر الجمهور.</a:t>
            </a:r>
          </a:p>
          <a:p>
            <a:pPr algn="just" rtl="1">
              <a:lnSpc>
                <a:spcPts val="3900"/>
              </a:lnSpc>
            </a:pPr>
            <a:r>
              <a:rPr lang="ar-EG" altLang="en-US" b="1" dirty="0"/>
              <a:t>وهنا نشير إلى الإمكانيات الفنية والتقنية لكل من الراديو والتلفزيون تساعد على سرعة إدراك الجمهور للرسالة الإعلانية.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2361E909-F8F4-5BCB-B62E-0CD9B3CC444E}"/>
              </a:ext>
            </a:extLst>
          </p:cNvPr>
          <p:cNvSpPr txBox="1"/>
          <p:nvPr/>
        </p:nvSpPr>
        <p:spPr>
          <a:xfrm>
            <a:off x="512064" y="1680206"/>
            <a:ext cx="6656832" cy="923330"/>
          </a:xfrm>
          <a:prstGeom prst="rect">
            <a:avLst/>
          </a:prstGeom>
          <a:noFill/>
        </p:spPr>
        <p:txBody>
          <a:bodyPr wrap="square">
            <a:spAutoFit/>
          </a:bodyPr>
          <a:lstStyle/>
          <a:p>
            <a:pPr algn="just" rtl="1"/>
            <a:r>
              <a:rPr lang="ar-EG" dirty="0">
                <a:solidFill>
                  <a:srgbClr val="C00000"/>
                </a:solidFill>
              </a:rPr>
              <a:t>الإدراك يشمل </a:t>
            </a:r>
            <a:r>
              <a:rPr lang="ar-EG" b="1" dirty="0">
                <a:solidFill>
                  <a:srgbClr val="C00000"/>
                </a:solidFill>
              </a:rPr>
              <a:t>العمليات العقلية المتضمنة في اكتساب المعرفة والفهم</a:t>
            </a:r>
            <a:r>
              <a:rPr lang="ar-EG" dirty="0">
                <a:solidFill>
                  <a:srgbClr val="C00000"/>
                </a:solidFill>
              </a:rPr>
              <a:t>، إذ تعد عملية الإدراك إحدى وظائف الدماغ عالية المستوى بحيث تشمل عمليات التفكير، والمعرفة، والتذكّر، والحكم، وحل المشكلات. </a:t>
            </a:r>
            <a:endParaRPr lang="en-US" dirty="0">
              <a:solidFill>
                <a:srgbClr val="C00000"/>
              </a:solidFill>
            </a:endParaRPr>
          </a:p>
        </p:txBody>
      </p:sp>
    </p:spTree>
    <p:extLst>
      <p:ext uri="{BB962C8B-B14F-4D97-AF65-F5344CB8AC3E}">
        <p14:creationId xmlns:p14="http://schemas.microsoft.com/office/powerpoint/2010/main" val="265809983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يجب أن تُحدِث الرسالة الإعلانية التأثير المطلوب على جماهير المستهلكين، وهذا التأثير إما أن </a:t>
            </a:r>
            <a:r>
              <a:rPr lang="ar-EG" altLang="en-US" b="1" dirty="0">
                <a:solidFill>
                  <a:srgbClr val="FF0000"/>
                </a:solidFill>
              </a:rPr>
              <a:t>يكون مباشرة وفوريًا</a:t>
            </a:r>
            <a:r>
              <a:rPr lang="ar-EG" altLang="en-US" b="1" dirty="0"/>
              <a:t>، ويشعر به الفرد بمجرد استقباله للرسالة.</a:t>
            </a:r>
          </a:p>
          <a:p>
            <a:pPr algn="just" rtl="1">
              <a:lnSpc>
                <a:spcPts val="4000"/>
              </a:lnSpc>
            </a:pPr>
            <a:r>
              <a:rPr lang="ar-EG" altLang="en-US" b="1" dirty="0"/>
              <a:t>ولكن يعاب عليه أنه تأثير وقتي يزول بزوال المؤثر، وقد </a:t>
            </a:r>
            <a:r>
              <a:rPr lang="ar-EG" altLang="en-US" b="1" dirty="0">
                <a:solidFill>
                  <a:srgbClr val="FF0000"/>
                </a:solidFill>
              </a:rPr>
              <a:t>يكون التأثير مستمرًا ولاحقًا</a:t>
            </a:r>
            <a:r>
              <a:rPr lang="ar-EG" altLang="en-US" b="1" dirty="0"/>
              <a:t>؛ بحيث يصل إليه المستقبل عن طريق التفكير في كل كلمة وردت في الرسالة الإعلانية، وهو مستمد من الأدلة والبراهين التي تقدمها الرسالة.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62520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أي أن </a:t>
            </a:r>
            <a:r>
              <a:rPr lang="ar-EG" altLang="en-US" b="1" dirty="0">
                <a:solidFill>
                  <a:srgbClr val="FF0000"/>
                </a:solidFill>
              </a:rPr>
              <a:t>الرسالة هنا تستهدف التأثير في اتجاهات المستهلكين المرتقبين تجاه سلعة أو خدمة معينة، وزيادة رغبتهم في الحصول عليها</a:t>
            </a:r>
            <a:r>
              <a:rPr lang="ar-EG" altLang="en-US" b="1" dirty="0"/>
              <a:t>، وهذا لا يتحقق إلا إذا كان مضمون الرسالة الإعلانية متفقًا مع اتجاهات هؤلاء المستهلكين ومعتقداتهم.</a:t>
            </a:r>
            <a:endParaRPr lang="en-US" altLang="en-US" b="1" dirty="0"/>
          </a:p>
          <a:p>
            <a:pPr algn="just" rtl="1">
              <a:lnSpc>
                <a:spcPts val="4000"/>
              </a:lnSpc>
            </a:pPr>
            <a:r>
              <a:rPr lang="ar-EG" altLang="en-US" b="1" dirty="0"/>
              <a:t> ولا شك أن هناك صعوبة في تحقيق ذلك لأن مجال الخبرة المشتركة بين المعلن والجمهور مفقودة، </a:t>
            </a:r>
            <a:r>
              <a:rPr lang="ar-EG" altLang="en-US" b="1" dirty="0">
                <a:solidFill>
                  <a:srgbClr val="FF0000"/>
                </a:solidFill>
              </a:rPr>
              <a:t>وهذا يظهر دور مصمم الإعلان في ترجمة المعلومات الخاصة بالسلعة أو الخدمة من لغة المعلن إلى لغة المستهلك، حتى تحدث الرسالة الإعلانية التأثير المطلوب.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95153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solidFill>
                  <a:srgbClr val="FF0000"/>
                </a:solidFill>
              </a:rPr>
              <a:t>وهي تعني إلى أي حد أثَّر الإعلان في سلوك المستقبلين</a:t>
            </a:r>
            <a:r>
              <a:rPr lang="ar-EG" altLang="en-US" b="1" dirty="0"/>
              <a:t>، وقد تكون هذه الاستجابة فورية، تتمثل في إقبال المستهلكين على شراء السلعة أو الاستفادة من الخدمة أو زيارة المتجر.</a:t>
            </a:r>
          </a:p>
          <a:p>
            <a:pPr algn="just" rtl="1">
              <a:lnSpc>
                <a:spcPts val="4000"/>
              </a:lnSpc>
            </a:pPr>
            <a:r>
              <a:rPr lang="ar-EG" altLang="en-US" b="1" dirty="0"/>
              <a:t>وتكون هذه الاستجابة نتيجة التأثير المباشر الذي أحدثته الرسالة الإعلانية على الجمهور، وقد تكون استجابة موجَّهة، أي أنها تخلق الرغبة لدى الجمهور في الحصول على السلعة أو الخدمة وذلك عن طريق اقتناعه بها من خلال ما تقدمه له من معلومات وأفكار وأدلة.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927206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وتظهر الاستجابة في </a:t>
            </a:r>
            <a:r>
              <a:rPr lang="ar-EG" altLang="en-US" b="1" dirty="0">
                <a:solidFill>
                  <a:srgbClr val="C00000"/>
                </a:solidFill>
              </a:rPr>
              <a:t>زيادة المبيعات</a:t>
            </a:r>
            <a:r>
              <a:rPr lang="ar-EG" altLang="en-US" b="1" dirty="0"/>
              <a:t>، وهذا يعني </a:t>
            </a:r>
            <a:r>
              <a:rPr lang="ar-EG" altLang="en-US" b="1" dirty="0">
                <a:solidFill>
                  <a:srgbClr val="C00000"/>
                </a:solidFill>
              </a:rPr>
              <a:t>رد الفعل المنتظر </a:t>
            </a:r>
            <a:r>
              <a:rPr lang="ar-EG" altLang="en-US" b="1" dirty="0"/>
              <a:t>من الجمهور نتيجة تقديم الرسالة الإعلانية، ولا شك أنه يصعب معرفة رد الفعل هذا مباشرة، إذ لا يمكن معرفته إلا عن طريق الأبحاث.</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98002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استراتيجيات الإقناع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الحملات التسويقية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billboard with a coffee cup on it&#10;&#10;Description automatically generated">
            <a:extLst>
              <a:ext uri="{FF2B5EF4-FFF2-40B4-BE49-F238E27FC236}">
                <a16:creationId xmlns:a16="http://schemas.microsoft.com/office/drawing/2014/main" id="{0E581621-A179-A4D0-B478-4AFC7282B805}"/>
              </a:ext>
            </a:extLst>
          </p:cNvPr>
          <p:cNvPicPr>
            <a:picLocks noChangeAspect="1"/>
          </p:cNvPicPr>
          <p:nvPr/>
        </p:nvPicPr>
        <p:blipFill rotWithShape="1">
          <a:blip r:embed="rId4">
            <a:extLst>
              <a:ext uri="{28A0092B-C50C-407E-A947-70E740481C1C}">
                <a14:useLocalDpi xmlns:a14="http://schemas.microsoft.com/office/drawing/2010/main" val="0"/>
              </a:ext>
            </a:extLst>
          </a:blip>
          <a:srcRect l="23279" r="20032"/>
          <a:stretch/>
        </p:blipFill>
        <p:spPr>
          <a:xfrm>
            <a:off x="2004172" y="1259889"/>
            <a:ext cx="8183655" cy="3754546"/>
          </a:xfrm>
          <a:prstGeom prst="rect">
            <a:avLst/>
          </a:prstGeom>
        </p:spPr>
      </p:pic>
    </p:spTree>
    <p:extLst>
      <p:ext uri="{BB962C8B-B14F-4D97-AF65-F5344CB8AC3E}">
        <p14:creationId xmlns:p14="http://schemas.microsoft.com/office/powerpoint/2010/main" val="254434314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استراتيجيات الإقناع في الحملات التسويقية </a:t>
            </a:r>
          </a:p>
          <a:p>
            <a:pPr algn="just" rtl="1">
              <a:lnSpc>
                <a:spcPts val="4000"/>
              </a:lnSpc>
            </a:pPr>
            <a:r>
              <a:rPr lang="ar-EG" altLang="en-US" b="1" dirty="0"/>
              <a:t>تستخدم الشركات والمؤسسات ومنظمات الأعمال الإعلان كجزء من خطتها التسويقية لبناء الوعي وزيادة مبيعات منتجاتها وخدماتها، وفي سبيل بلوغ ذلك الهدف يتم استخدام استراتيجيات متنوعة لجذب انتباه الجمهور ومحاولة إقناع العملاء المحتملين بتجربة المنتج أو الخدمة ويعتبر العنصر </a:t>
            </a:r>
            <a:r>
              <a:rPr lang="ar-EG" altLang="en-US" b="1" dirty="0" err="1"/>
              <a:t>المفتاحي</a:t>
            </a:r>
            <a:r>
              <a:rPr lang="ar-EG" altLang="en-US" b="1" dirty="0"/>
              <a:t> في تلك العملية هو القدرة على الإقناع.</a:t>
            </a:r>
          </a:p>
          <a:p>
            <a:pPr algn="just" rtl="1">
              <a:lnSpc>
                <a:spcPts val="4000"/>
              </a:lnSpc>
            </a:pPr>
            <a:r>
              <a:rPr lang="ar-EG" altLang="en-US" b="1" dirty="0"/>
              <a:t>وترتكز استراتيجيات الإقناع على أساس أن </a:t>
            </a:r>
            <a:r>
              <a:rPr lang="ar-EG" altLang="en-US" b="1" dirty="0">
                <a:solidFill>
                  <a:srgbClr val="C00000"/>
                </a:solidFill>
              </a:rPr>
              <a:t>التعديل الواقعي للسلوك </a:t>
            </a:r>
            <a:r>
              <a:rPr lang="ar-EG" altLang="en-US" b="1" dirty="0"/>
              <a:t>هو الهدف الذي يستهدف الاتصال الإقناعي باعتباره </a:t>
            </a:r>
            <a:r>
              <a:rPr lang="ar-EG" altLang="en-US" b="1" dirty="0">
                <a:solidFill>
                  <a:srgbClr val="C00000"/>
                </a:solidFill>
              </a:rPr>
              <a:t>المعيار لتقرير ما إذا كانت العملية الاتصالية قد نجحت أم لا</a:t>
            </a:r>
            <a:r>
              <a:rPr lang="ar-EG" altLang="en-US"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304319"/>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الإقناع مفتاح رئيسي لعملية التسويق</a:t>
            </a:r>
          </a:p>
          <a:p>
            <a:pPr algn="just" rtl="1">
              <a:lnSpc>
                <a:spcPts val="4000"/>
              </a:lnSpc>
            </a:pPr>
            <a:r>
              <a:rPr lang="ar-EG" altLang="en-US" b="1" dirty="0"/>
              <a:t>و</a:t>
            </a:r>
            <a:r>
              <a:rPr lang="ar-EG" altLang="en-US" b="1" dirty="0">
                <a:solidFill>
                  <a:srgbClr val="C00000"/>
                </a:solidFill>
              </a:rPr>
              <a:t>تختلف حساسية العملاء للحجج والاستمالات الإقناعية </a:t>
            </a:r>
            <a:r>
              <a:rPr lang="ar-EG" altLang="en-US" b="1" dirty="0"/>
              <a:t>تبعًا </a:t>
            </a:r>
            <a:r>
              <a:rPr lang="ar-EG" altLang="en-US" b="1" dirty="0">
                <a:solidFill>
                  <a:srgbClr val="C00000"/>
                </a:solidFill>
              </a:rPr>
              <a:t>لعدد من العوامل </a:t>
            </a:r>
            <a:r>
              <a:rPr lang="ar-EG" altLang="en-US" b="1" dirty="0"/>
              <a:t>بما في ذلك </a:t>
            </a:r>
            <a:r>
              <a:rPr lang="ar-EG" altLang="en-US" b="1" u="sng" dirty="0"/>
              <a:t>حالتهم العاطفية المباشرة</a:t>
            </a:r>
            <a:r>
              <a:rPr lang="ar-EG" altLang="en-US" b="1" dirty="0"/>
              <a:t>، ولذلك يحتاج المسوق إلى البحث عن "نافذة الإقناع" لدى الجمهور المستهدف.</a:t>
            </a:r>
          </a:p>
          <a:p>
            <a:pPr algn="just" rtl="1">
              <a:lnSpc>
                <a:spcPts val="4000"/>
              </a:lnSpc>
            </a:pPr>
            <a:r>
              <a:rPr lang="ar-EG" altLang="en-US" b="1" dirty="0"/>
              <a:t>يقوم “التسويق الإقناعي “على </a:t>
            </a:r>
            <a:r>
              <a:rPr lang="ar-EG" altLang="en-US" b="1" dirty="0">
                <a:solidFill>
                  <a:srgbClr val="C00000"/>
                </a:solidFill>
              </a:rPr>
              <a:t>توظيف علم النفس البشري </a:t>
            </a:r>
            <a:r>
              <a:rPr lang="ar-EG" altLang="en-US" b="1" dirty="0"/>
              <a:t>لتطوير تقنيات لتسويق المنتجات أو الخدمات، وينطبق هذا تحديدًا على العروض الترويجية، كما يعتمد على السلوك المندفع للعميل من أجل قيادته إلى الشراء.</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479C920-AF29-07F9-878B-BDCC4D170624}"/>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4452253"/>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الإقناع مفتاح رئيسي لعملية التسويق</a:t>
            </a:r>
          </a:p>
          <a:p>
            <a:pPr algn="just" rtl="1">
              <a:lnSpc>
                <a:spcPts val="4000"/>
              </a:lnSpc>
            </a:pPr>
            <a:r>
              <a:rPr lang="ar-EG" altLang="en-US" b="1" dirty="0"/>
              <a:t>وفيما يتعلق بالتجارة عبر الإنترنت، يشمل التسويق الإقناعي كيفية تصميم صفحة الإنترنت – مع التركيز على جزء من عملية صنع القرار التي لا يتم التحكم فيها بوعي - فعناصر مثل التخطيط والنسخ والطباعة، جنبًا إلى جنب مع الرسائل الترويجية الصحيحة - تشجع زوار موقع الإنترنت على اتباع المسارات المخططة لهم مسبقًا على الموقع واتخاذ إجراءات محددة، بدلاً من منحهم حرية الاختيار في كيفية التفاعل مع الموقع.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26512B1-4B9C-A7D5-6CF7-C0EAA65539CD}"/>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201036304"/>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الإقناع -كاتصال مخطط- يقوم على استراتيجيات أساسية في تخطيط الحملات الإقناعية الناجحة بهدف تشجيع نوع معين من السلوك، وتشمل هذه الاستراتيجيات: الاستراتيجية الديناميكية النفسية والاستراتيجية الثقافية الاجتماعية واستراتيجية إنشاء المعاني.</a:t>
            </a:r>
          </a:p>
          <a:p>
            <a:pPr algn="just" rtl="1">
              <a:lnSpc>
                <a:spcPts val="4000"/>
              </a:lnSpc>
            </a:pPr>
            <a:r>
              <a:rPr lang="ar-EG" altLang="en-US" b="1" dirty="0"/>
              <a:t>أولاً: الاستراتيجية </a:t>
            </a:r>
            <a:r>
              <a:rPr lang="ar-EG" altLang="en-US" b="1" dirty="0">
                <a:solidFill>
                  <a:srgbClr val="C00000"/>
                </a:solidFill>
              </a:rPr>
              <a:t>الديناميكية النفسية </a:t>
            </a:r>
            <a:r>
              <a:rPr lang="ar-EG" altLang="en-US" b="1" dirty="0"/>
              <a:t>والتي</a:t>
            </a:r>
            <a:r>
              <a:rPr lang="ar-EG" altLang="en-US" b="1" dirty="0">
                <a:solidFill>
                  <a:srgbClr val="C00000"/>
                </a:solidFill>
              </a:rPr>
              <a:t> </a:t>
            </a:r>
            <a:r>
              <a:rPr lang="ar-EG" altLang="en-US" b="1" dirty="0"/>
              <a:t>تقوم على أن أداة الإقناع تكمن في تعديل البناء السيكولوجي الداخلي للفرد، بحيث تؤدي العلاقة الديناميكية السيكولوجية بين العمليات الداخلية الكامنة والسلوك العلني الظاهر إلى أفعال يريدها القائم بالاتصال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4F1E64-EA2E-754E-7B14-D9752A5E2F75}"/>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
        <p:nvSpPr>
          <p:cNvPr id="5" name="Scroll: Horizontal 4">
            <a:extLst>
              <a:ext uri="{FF2B5EF4-FFF2-40B4-BE49-F238E27FC236}">
                <a16:creationId xmlns:a16="http://schemas.microsoft.com/office/drawing/2014/main" id="{07885371-694B-5528-FED4-2EC2B8E54CC4}"/>
              </a:ext>
            </a:extLst>
          </p:cNvPr>
          <p:cNvSpPr/>
          <p:nvPr/>
        </p:nvSpPr>
        <p:spPr>
          <a:xfrm>
            <a:off x="1056904" y="5512003"/>
            <a:ext cx="6590806" cy="1002185"/>
          </a:xfrm>
          <a:prstGeom prst="horizontalScroll">
            <a:avLst/>
          </a:prstGeom>
          <a:solidFill>
            <a:srgbClr val="B0CAE9"/>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rgbClr val="C00000"/>
                </a:solidFill>
              </a:rPr>
              <a:t>الديناميكية النفسية أو ما يُعرف باسم علم النفس الديناميكي</a:t>
            </a:r>
            <a:r>
              <a:rPr lang="ar-EG" dirty="0">
                <a:solidFill>
                  <a:schemeClr val="tx1"/>
                </a:solidFill>
              </a:rPr>
              <a:t>، هو منهج في علم النفس يركز على دراسة القوى النفسية الكامنة وراء السلوك الإنساني والمشاعر والعواطف وإمكانية ارتباطها بالتجارب المبكرة.</a:t>
            </a:r>
            <a:endParaRPr lang="en-US" dirty="0">
              <a:solidFill>
                <a:schemeClr val="tx1"/>
              </a:solidFill>
            </a:endParaRPr>
          </a:p>
        </p:txBody>
      </p:sp>
    </p:spTree>
    <p:extLst>
      <p:ext uri="{BB962C8B-B14F-4D97-AF65-F5344CB8AC3E}">
        <p14:creationId xmlns:p14="http://schemas.microsoft.com/office/powerpoint/2010/main" val="396205968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sz="2400" b="1" dirty="0"/>
              <a:t>وتشمل </a:t>
            </a:r>
            <a:r>
              <a:rPr lang="ar-EG" altLang="en-US" sz="2400" b="1" dirty="0">
                <a:solidFill>
                  <a:srgbClr val="C00000"/>
                </a:solidFill>
              </a:rPr>
              <a:t>خصائص الفرد مجموعة من الخصائص البيولوجية الموروثة</a:t>
            </a:r>
            <a:r>
              <a:rPr lang="ar-EG" altLang="en-US" sz="2400" b="1" dirty="0"/>
              <a:t>، </a:t>
            </a:r>
            <a:r>
              <a:rPr lang="ar-EG" altLang="en-US" sz="2400" b="1" dirty="0">
                <a:solidFill>
                  <a:srgbClr val="C00000"/>
                </a:solidFill>
              </a:rPr>
              <a:t>ومجموعة أخرى </a:t>
            </a:r>
            <a:r>
              <a:rPr lang="ar-EG" altLang="en-US" sz="2400" b="1" dirty="0"/>
              <a:t>من العوامل البيولوجية جزئيًّا </a:t>
            </a:r>
            <a:r>
              <a:rPr lang="ar-EG" altLang="en-US" sz="2400" b="1" dirty="0">
                <a:solidFill>
                  <a:srgbClr val="C00000"/>
                </a:solidFill>
              </a:rPr>
              <a:t>والمكتسبة جزئيًّا </a:t>
            </a:r>
            <a:r>
              <a:rPr lang="ar-EG" altLang="en-US" sz="2400" b="1" dirty="0"/>
              <a:t>كالحالات والظروف الانفعالية، ومجموعة من العوامل المكتسبة التي تم تعلمها لتنظيم التركيب الإدراكي للفرد، ومن بين هذه الأنواع الثلاثة لا بد أن </a:t>
            </a:r>
            <a:r>
              <a:rPr lang="ar-EG" altLang="en-US" sz="2400" b="1" dirty="0">
                <a:solidFill>
                  <a:srgbClr val="FF0000"/>
                </a:solidFill>
              </a:rPr>
              <a:t>ترتكز استراتيجيات الإقناع إما على عوامل عاطفية أو على عوامل إدراكية</a:t>
            </a:r>
            <a:r>
              <a:rPr lang="ar-EG" altLang="en-US" sz="2400" b="1" dirty="0"/>
              <a:t>، إذ من الواضح </a:t>
            </a:r>
            <a:r>
              <a:rPr lang="ar-EG" altLang="en-US" sz="2400" b="1" dirty="0">
                <a:solidFill>
                  <a:srgbClr val="FF0000"/>
                </a:solidFill>
              </a:rPr>
              <a:t>استحالة تعديل عامل بيولوجي موروث لكن من الممكن استخدام رسائل الاتصال لإثارة حالة انفعالية كالغضب والخوف</a:t>
            </a:r>
            <a:r>
              <a:rPr lang="ar-EG" altLang="en-US" sz="2400" b="1" dirty="0"/>
              <a:t>، والتي يمكن أن تكون مهمة عندئذ في تشكيل الاستجابة، وتمثل العواطف أساسًا واضحًا لاستراتيجيات الإقناع، لكن لن يتسنى استخدامها إلا في عدد محدود من المواقف، لذا يجري التركيز في حملات الإقناع الهادفة إلى التأثير على العوامل الإدراكية.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1A7C54-4969-B2FE-1EBE-B835EBFBB1A0}"/>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756728429"/>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ثانياً: </a:t>
            </a:r>
            <a:r>
              <a:rPr lang="ar-EG" altLang="en-US" b="1" dirty="0">
                <a:solidFill>
                  <a:srgbClr val="FF0000"/>
                </a:solidFill>
              </a:rPr>
              <a:t>الاستراتيجية الثقافية الاجتماعية </a:t>
            </a:r>
            <a:r>
              <a:rPr lang="ar-EG" altLang="en-US" b="1" dirty="0"/>
              <a:t>فتقوم على فكرة مفادها أن </a:t>
            </a:r>
            <a:r>
              <a:rPr lang="ar-EG" altLang="en-US" b="1" dirty="0">
                <a:solidFill>
                  <a:srgbClr val="C00000"/>
                </a:solidFill>
              </a:rPr>
              <a:t>الثقافة تؤدي وظيفة حيوية في تشكيل السلوك</a:t>
            </a:r>
            <a:r>
              <a:rPr lang="ar-EG" altLang="en-US" b="1" dirty="0"/>
              <a:t>، وتتحكم في الأنماط السلوكية المنبثقة عن الشخصية. </a:t>
            </a:r>
          </a:p>
          <a:p>
            <a:pPr algn="just" rtl="1">
              <a:lnSpc>
                <a:spcPts val="4000"/>
              </a:lnSpc>
            </a:pPr>
            <a:r>
              <a:rPr lang="ar-EG" altLang="en-US" b="1" dirty="0"/>
              <a:t>وإذا أردنا تبرير بعض السلوكيات الغربية فلا تجد تبريرًا إلا ضمن الثقافة التي نشأ فيها الفرد، </a:t>
            </a:r>
            <a:r>
              <a:rPr lang="ar-EG" altLang="en-US" b="1" dirty="0">
                <a:solidFill>
                  <a:srgbClr val="C00000"/>
                </a:solidFill>
              </a:rPr>
              <a:t>فالثقافة تحمل في طياتها الأشكال السلوكية والقوالب الفكرية التي يطبع عليها الفرد</a:t>
            </a:r>
            <a:r>
              <a:rPr lang="ar-EG" altLang="en-US" b="1" dirty="0"/>
              <a:t>.</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615BFC-A6CC-F47E-988B-F2E2A7EECB5D}"/>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813323248"/>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كما تدمج ضمن هذه العملية مسألة التوقعات الاجتماعية المتضمنة في النظم الاجتماعية التي يتفاعل من خلالها الأفراد مع بعضهم البعض، فالأسرة أو مجموعة الأصدقاء أو المدرسة تمارس مجموعة من </a:t>
            </a:r>
            <a:r>
              <a:rPr lang="ar-EG" altLang="en-US" b="1" dirty="0">
                <a:solidFill>
                  <a:srgbClr val="C00000"/>
                </a:solidFill>
              </a:rPr>
              <a:t>الضوابط الفردية</a:t>
            </a:r>
            <a:r>
              <a:rPr lang="ar-EG" altLang="en-US" b="1" dirty="0"/>
              <a:t>. </a:t>
            </a:r>
          </a:p>
          <a:p>
            <a:pPr algn="just" rtl="1">
              <a:lnSpc>
                <a:spcPts val="4000"/>
              </a:lnSpc>
            </a:pPr>
            <a:r>
              <a:rPr lang="ar-EG" altLang="en-US" b="1" dirty="0"/>
              <a:t>وقد </a:t>
            </a:r>
            <a:r>
              <a:rPr lang="ar-EG" altLang="en-US" b="1" dirty="0">
                <a:solidFill>
                  <a:srgbClr val="C00000"/>
                </a:solidFill>
              </a:rPr>
              <a:t>يجبر الفرد في بعض الأحيان على القيام ببعض السلوكيات ضمن جماعة اجتماعية معينة دون أن يكون مقتنعًا بذلك</a:t>
            </a:r>
            <a:r>
              <a:rPr lang="ar-EG" altLang="en-US" b="1" dirty="0"/>
              <a:t>، فهذه العوامل الخارجية هي التي تشكل سلوك الفرد وتحدده مسبقًا بناء على التوقعات الاجتماعية ومطالب الآخرين، وليس بناءً على رغبات الفرد وأولوياته.</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18F917-0E5C-9703-B2C4-2539E17DF0B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2430720660"/>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وتستخدم هذه الاستراتيجية بكثرة في الحملات الإعلامية من خلال اختيار شخصية معروفة جماهيريًّا أو أحد كبار المسؤولين لإثارة الحماس والتعاون من جانب المنظمات المختلفة والأفراد.</a:t>
            </a:r>
          </a:p>
          <a:p>
            <a:pPr algn="just" rtl="1">
              <a:lnSpc>
                <a:spcPts val="4000"/>
              </a:lnSpc>
            </a:pPr>
            <a:r>
              <a:rPr lang="ar-EG" altLang="en-US" b="1" dirty="0"/>
              <a:t>أما </a:t>
            </a:r>
            <a:r>
              <a:rPr lang="ar-EG" altLang="en-US" b="1" dirty="0">
                <a:solidFill>
                  <a:srgbClr val="FF0000"/>
                </a:solidFill>
              </a:rPr>
              <a:t>استراتيجية إنشاء المعاني </a:t>
            </a:r>
            <a:r>
              <a:rPr lang="ar-EG" altLang="en-US" b="1" dirty="0"/>
              <a:t>فتمثل نهجًا ثالثًا للإقناع يكفل التأثير في المعاني أو </a:t>
            </a:r>
            <a:r>
              <a:rPr lang="ar-EG" altLang="en-US" b="1" dirty="0">
                <a:solidFill>
                  <a:srgbClr val="C00000"/>
                </a:solidFill>
              </a:rPr>
              <a:t>بناء الصور الذهنية</a:t>
            </a:r>
            <a:r>
              <a:rPr lang="ar-EG" altLang="en-US" b="1" dirty="0"/>
              <a:t>، وتستخدم وسائل الإعلام في إنشاء ودعم الصور الذهنية من خلال </a:t>
            </a:r>
            <a:r>
              <a:rPr lang="ar-EG" altLang="en-US" b="1" dirty="0">
                <a:solidFill>
                  <a:srgbClr val="C00000"/>
                </a:solidFill>
              </a:rPr>
              <a:t>مصادر غير محدودة للمعلومات </a:t>
            </a:r>
            <a:r>
              <a:rPr lang="ar-EG" altLang="en-US" b="1" dirty="0"/>
              <a:t>المتنافسة </a:t>
            </a:r>
            <a:r>
              <a:rPr lang="ar-EG" altLang="en-US" b="1" dirty="0">
                <a:solidFill>
                  <a:srgbClr val="C00000"/>
                </a:solidFill>
              </a:rPr>
              <a:t>والتي تصوغ أو تعدل المعاني لدى الأفراد</a:t>
            </a:r>
            <a:r>
              <a:rPr lang="ar-EG" altLang="en-US" b="1" dirty="0"/>
              <a:t>.</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889F5A-BB94-3D06-78F0-BE6F755C5A5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47547475"/>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هذه الاستراتيجية يمكن أن تكون على شكل </a:t>
            </a:r>
            <a:r>
              <a:rPr lang="ar-EG" altLang="en-US" b="1" dirty="0">
                <a:solidFill>
                  <a:srgbClr val="C00000"/>
                </a:solidFill>
              </a:rPr>
              <a:t>إنشاء </a:t>
            </a:r>
            <a:r>
              <a:rPr lang="ar-EG" altLang="en-US" b="1" dirty="0"/>
              <a:t>جديد للمعاني أو </a:t>
            </a:r>
            <a:r>
              <a:rPr lang="ar-EG" altLang="en-US" b="1" dirty="0">
                <a:solidFill>
                  <a:srgbClr val="C00000"/>
                </a:solidFill>
              </a:rPr>
              <a:t>استبدال</a:t>
            </a:r>
            <a:r>
              <a:rPr lang="ar-EG" altLang="en-US" b="1" dirty="0"/>
              <a:t> المعاني بأخرى أو </a:t>
            </a:r>
            <a:r>
              <a:rPr lang="ar-EG" altLang="en-US" b="1" dirty="0">
                <a:solidFill>
                  <a:srgbClr val="C00000"/>
                </a:solidFill>
              </a:rPr>
              <a:t>تثبيت</a:t>
            </a:r>
            <a:r>
              <a:rPr lang="ar-EG" altLang="en-US" b="1" dirty="0"/>
              <a:t> المعاني الجديدة. </a:t>
            </a:r>
          </a:p>
          <a:p>
            <a:pPr algn="just" rtl="1">
              <a:lnSpc>
                <a:spcPts val="4000"/>
              </a:lnSpc>
            </a:pPr>
            <a:r>
              <a:rPr lang="ar-EG" altLang="en-US" b="1" dirty="0"/>
              <a:t>وبالتالي فإن توفير الكم الكافي من المعلومات للجمهور بما يؤدي إلى بناء المعاني في منظومته المعرفية يؤدي إلى انبثاق السلوك المتوافق والهدف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CD4ED4-B884-A108-6D0A-D7A550A1FF7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093447475"/>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marL="0" indent="0" algn="just" rtl="1">
              <a:lnSpc>
                <a:spcPts val="4000"/>
              </a:lnSpc>
              <a:buNone/>
            </a:pPr>
            <a:r>
              <a:rPr lang="ar-EG" altLang="en-US" sz="2400" b="1" dirty="0"/>
              <a:t>توجد </a:t>
            </a:r>
            <a:r>
              <a:rPr lang="ar-EG" altLang="en-US" sz="2400" b="1" dirty="0">
                <a:solidFill>
                  <a:srgbClr val="C00000"/>
                </a:solidFill>
              </a:rPr>
              <a:t>أربعة عناصر أساسية للتسويق الإقناعي </a:t>
            </a:r>
            <a:r>
              <a:rPr lang="ar-EG" altLang="en-US" sz="2400" b="1" dirty="0"/>
              <a:t>وهي: "التواصل المنظم- </a:t>
            </a:r>
            <a:r>
              <a:rPr lang="en-US" altLang="en-US" sz="2400" b="1" dirty="0"/>
              <a:t>Structured communication</a:t>
            </a:r>
            <a:r>
              <a:rPr lang="ar-EG" altLang="en-US" sz="2400" b="1" dirty="0"/>
              <a:t>"</a:t>
            </a:r>
            <a:r>
              <a:rPr lang="en-US" altLang="en-US" sz="2400" b="1" dirty="0"/>
              <a:t>، </a:t>
            </a:r>
            <a:r>
              <a:rPr lang="ar-EG" altLang="en-US" sz="2400" b="1" dirty="0"/>
              <a:t>و"سرد القصص-</a:t>
            </a:r>
            <a:r>
              <a:rPr lang="en-US" altLang="en-US" sz="2400" b="1" dirty="0"/>
              <a:t>Storytelling</a:t>
            </a:r>
            <a:r>
              <a:rPr lang="ar-EG" altLang="en-US" sz="2400" b="1" dirty="0"/>
              <a:t>"</a:t>
            </a:r>
            <a:r>
              <a:rPr lang="en-US" altLang="en-US" sz="2400" b="1" dirty="0"/>
              <a:t>، </a:t>
            </a:r>
            <a:r>
              <a:rPr lang="ar-EG" altLang="en-US" sz="2400" b="1" dirty="0"/>
              <a:t>و"كتابة الإعلانات- </a:t>
            </a:r>
            <a:r>
              <a:rPr lang="en-US" altLang="en-US" sz="2400" b="1" dirty="0"/>
              <a:t>Copywriting</a:t>
            </a:r>
            <a:r>
              <a:rPr lang="ar-EG" altLang="en-US" sz="2400" b="1" dirty="0"/>
              <a:t>"</a:t>
            </a:r>
            <a:r>
              <a:rPr lang="en-US" altLang="en-US" sz="2400" b="1" dirty="0"/>
              <a:t>، </a:t>
            </a:r>
            <a:r>
              <a:rPr lang="ar-EG" altLang="en-US" sz="2400" b="1" dirty="0"/>
              <a:t>و”التسويق العصبي- </a:t>
            </a:r>
            <a:r>
              <a:rPr lang="en-US" altLang="en-US" sz="2400" b="1" dirty="0"/>
              <a:t>Neuromarketing</a:t>
            </a:r>
            <a:r>
              <a:rPr lang="ar-EG" altLang="en-US" sz="2400" b="1" dirty="0"/>
              <a:t>".</a:t>
            </a:r>
            <a:endParaRPr lang="en-US" altLang="en-US" sz="2400" b="1" dirty="0"/>
          </a:p>
          <a:p>
            <a:pPr algn="just" rtl="1">
              <a:lnSpc>
                <a:spcPts val="4000"/>
              </a:lnSpc>
            </a:pPr>
            <a:r>
              <a:rPr lang="ar-EG" altLang="en-US" sz="2400" b="1" dirty="0"/>
              <a:t>"التواصل المنظم-</a:t>
            </a:r>
            <a:r>
              <a:rPr lang="en-US" altLang="en-US" sz="2400" b="1" dirty="0"/>
              <a:t>Structured communication </a:t>
            </a:r>
            <a:r>
              <a:rPr lang="ar-EG" altLang="en-US" sz="2400" b="1" dirty="0"/>
              <a:t>": يتعلق بالتحكم في </a:t>
            </a:r>
            <a:r>
              <a:rPr lang="ar-EG" altLang="en-US" sz="2400" b="1" dirty="0">
                <a:solidFill>
                  <a:srgbClr val="C00000"/>
                </a:solidFill>
              </a:rPr>
              <a:t>ترتيب الحوار، أو كيفية تقديم المعلومات للمستهلك</a:t>
            </a:r>
            <a:r>
              <a:rPr lang="ar-EG" altLang="en-US" sz="2400" b="1" dirty="0"/>
              <a:t>. والهدف من ذلك هو تحريك العميل على طول </a:t>
            </a:r>
            <a:r>
              <a:rPr lang="ar-EG" altLang="en-US" sz="2400" b="1" dirty="0">
                <a:solidFill>
                  <a:srgbClr val="C00000"/>
                </a:solidFill>
              </a:rPr>
              <a:t>"منحنى الاندفاع" </a:t>
            </a:r>
            <a:r>
              <a:rPr lang="ar-EG" altLang="en-US" sz="2400" b="1" dirty="0"/>
              <a:t>الخاص به، </a:t>
            </a:r>
            <a:r>
              <a:rPr lang="ar-EG" altLang="en-US" sz="2400" b="1" dirty="0">
                <a:solidFill>
                  <a:srgbClr val="C00000"/>
                </a:solidFill>
              </a:rPr>
              <a:t>وتشجيع دافع العميل </a:t>
            </a:r>
            <a:r>
              <a:rPr lang="ar-EG" altLang="en-US" sz="2400" b="1" dirty="0"/>
              <a:t>في البداية.</a:t>
            </a:r>
          </a:p>
          <a:p>
            <a:pPr algn="just" rtl="1">
              <a:lnSpc>
                <a:spcPts val="4000"/>
              </a:lnSpc>
            </a:pPr>
            <a:r>
              <a:rPr lang="ar-EG" altLang="en-US" sz="2400" b="1" dirty="0"/>
              <a:t>فخلال تصميم موقع الإنترنت، فإن </a:t>
            </a:r>
            <a:r>
              <a:rPr lang="ar-EG" altLang="en-US" sz="2400" b="1" dirty="0">
                <a:solidFill>
                  <a:srgbClr val="C00000"/>
                </a:solidFill>
              </a:rPr>
              <a:t>الصفحة الأولى </a:t>
            </a:r>
            <a:r>
              <a:rPr lang="ar-EG" altLang="en-US" sz="2400" b="1" dirty="0"/>
              <a:t>التي يراها العميل لا تسعى على الفور إلى البيع، ولكنها بدلاً من ذلك تقدم الرسالة الأولية وتشجع على المزيد من الاستكشاف للموقع.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216111761"/>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7287726" y="1208379"/>
            <a:ext cx="4456970" cy="5106666"/>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solidFill>
                  <a:srgbClr val="C00000"/>
                </a:solidFill>
              </a:rPr>
              <a:t>منحنى التغيير </a:t>
            </a:r>
            <a:r>
              <a:rPr lang="ar-EG" altLang="en-US" sz="2400" b="1" dirty="0"/>
              <a:t>لـ طبيبة النفس السويدية إليزابيث </a:t>
            </a:r>
            <a:r>
              <a:rPr lang="ar-EG" altLang="en-US" sz="2400" b="1" dirty="0" err="1"/>
              <a:t>كوبلر</a:t>
            </a:r>
            <a:r>
              <a:rPr lang="ar-EG" altLang="en-US" sz="2400" b="1" dirty="0"/>
              <a:t> روس وهو نموذج شائع يساعد على فهم سيكولوجية الناس تجاه التغيير كما يساعد على توقع كيف ستكون رد فعل الناس تجاه التغيير وكيف سيستجيبون له. </a:t>
            </a:r>
          </a:p>
          <a:p>
            <a:pPr algn="just" rtl="1">
              <a:lnSpc>
                <a:spcPct val="100000"/>
              </a:lnSpc>
            </a:pPr>
            <a:r>
              <a:rPr lang="ar-EG" altLang="en-US" sz="2400" b="1" dirty="0"/>
              <a:t>ويصف المنحنى خمس مراحل يمر بها معظم الأفراد أثناء تأقلمهم مع التغيير هي الإنكار والغضب والاكتئاب والمساومة والقبول.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6" name="Picture 5" descr="A diagram of a depression and anger&#10;&#10;Description automatically generated">
            <a:extLst>
              <a:ext uri="{FF2B5EF4-FFF2-40B4-BE49-F238E27FC236}">
                <a16:creationId xmlns:a16="http://schemas.microsoft.com/office/drawing/2014/main" id="{F6DDD7F7-1C45-2DD4-84D6-0EFE4B01E65E}"/>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t="18427" r="12981" b="14387"/>
          <a:stretch/>
        </p:blipFill>
        <p:spPr>
          <a:xfrm>
            <a:off x="-1" y="1216099"/>
            <a:ext cx="7287727" cy="5106666"/>
          </a:xfrm>
          <a:prstGeom prst="rect">
            <a:avLst/>
          </a:prstGeom>
        </p:spPr>
      </p:pic>
      <p:sp>
        <p:nvSpPr>
          <p:cNvPr id="7" name="TextBox 6">
            <a:extLst>
              <a:ext uri="{FF2B5EF4-FFF2-40B4-BE49-F238E27FC236}">
                <a16:creationId xmlns:a16="http://schemas.microsoft.com/office/drawing/2014/main" id="{15D1C041-4800-AA7A-B5B1-D6EFD80DAC56}"/>
              </a:ext>
            </a:extLst>
          </p:cNvPr>
          <p:cNvSpPr txBox="1"/>
          <p:nvPr/>
        </p:nvSpPr>
        <p:spPr>
          <a:xfrm>
            <a:off x="1373551" y="2142898"/>
            <a:ext cx="754083" cy="369332"/>
          </a:xfrm>
          <a:prstGeom prst="rect">
            <a:avLst/>
          </a:prstGeom>
          <a:noFill/>
        </p:spPr>
        <p:txBody>
          <a:bodyPr wrap="square">
            <a:spAutoFit/>
          </a:bodyPr>
          <a:lstStyle/>
          <a:p>
            <a:r>
              <a:rPr lang="ar-EG" b="1" dirty="0"/>
              <a:t>الإنكار</a:t>
            </a:r>
            <a:endParaRPr lang="en-US" dirty="0"/>
          </a:p>
        </p:txBody>
      </p:sp>
      <p:sp>
        <p:nvSpPr>
          <p:cNvPr id="9" name="TextBox 8">
            <a:extLst>
              <a:ext uri="{FF2B5EF4-FFF2-40B4-BE49-F238E27FC236}">
                <a16:creationId xmlns:a16="http://schemas.microsoft.com/office/drawing/2014/main" id="{A691FB58-64E6-5598-1902-194FCBCB2EC1}"/>
              </a:ext>
            </a:extLst>
          </p:cNvPr>
          <p:cNvSpPr txBox="1"/>
          <p:nvPr/>
        </p:nvSpPr>
        <p:spPr>
          <a:xfrm>
            <a:off x="2416227" y="2867292"/>
            <a:ext cx="813459" cy="369332"/>
          </a:xfrm>
          <a:prstGeom prst="rect">
            <a:avLst/>
          </a:prstGeom>
          <a:noFill/>
        </p:spPr>
        <p:txBody>
          <a:bodyPr wrap="square">
            <a:spAutoFit/>
          </a:bodyPr>
          <a:lstStyle/>
          <a:p>
            <a:r>
              <a:rPr lang="ar-EG" b="1" dirty="0"/>
              <a:t>الغضب</a:t>
            </a:r>
            <a:endParaRPr lang="en-US" dirty="0"/>
          </a:p>
        </p:txBody>
      </p:sp>
      <p:sp>
        <p:nvSpPr>
          <p:cNvPr id="15" name="TextBox 14">
            <a:extLst>
              <a:ext uri="{FF2B5EF4-FFF2-40B4-BE49-F238E27FC236}">
                <a16:creationId xmlns:a16="http://schemas.microsoft.com/office/drawing/2014/main" id="{13CA6423-858A-0346-0981-4109676F72D9}"/>
              </a:ext>
            </a:extLst>
          </p:cNvPr>
          <p:cNvSpPr txBox="1"/>
          <p:nvPr/>
        </p:nvSpPr>
        <p:spPr>
          <a:xfrm>
            <a:off x="3349164" y="2915908"/>
            <a:ext cx="1026813" cy="369332"/>
          </a:xfrm>
          <a:prstGeom prst="rect">
            <a:avLst/>
          </a:prstGeom>
          <a:noFill/>
        </p:spPr>
        <p:txBody>
          <a:bodyPr wrap="square">
            <a:spAutoFit/>
          </a:bodyPr>
          <a:lstStyle/>
          <a:p>
            <a:r>
              <a:rPr lang="ar-EG" b="1"/>
              <a:t>المساومة</a:t>
            </a:r>
            <a:endParaRPr lang="en-US" dirty="0"/>
          </a:p>
        </p:txBody>
      </p:sp>
      <p:sp>
        <p:nvSpPr>
          <p:cNvPr id="17" name="TextBox 16">
            <a:extLst>
              <a:ext uri="{FF2B5EF4-FFF2-40B4-BE49-F238E27FC236}">
                <a16:creationId xmlns:a16="http://schemas.microsoft.com/office/drawing/2014/main" id="{64337F70-9C66-9DE3-4F77-93C1ECB497D4}"/>
              </a:ext>
            </a:extLst>
          </p:cNvPr>
          <p:cNvSpPr txBox="1"/>
          <p:nvPr/>
        </p:nvSpPr>
        <p:spPr>
          <a:xfrm>
            <a:off x="2725388" y="4201388"/>
            <a:ext cx="813459" cy="369332"/>
          </a:xfrm>
          <a:prstGeom prst="rect">
            <a:avLst/>
          </a:prstGeom>
          <a:noFill/>
        </p:spPr>
        <p:txBody>
          <a:bodyPr wrap="square">
            <a:spAutoFit/>
          </a:bodyPr>
          <a:lstStyle/>
          <a:p>
            <a:r>
              <a:rPr lang="ar-EG" b="1" dirty="0"/>
              <a:t>الاكتئاب</a:t>
            </a:r>
            <a:endParaRPr lang="en-US" dirty="0"/>
          </a:p>
        </p:txBody>
      </p:sp>
      <p:sp>
        <p:nvSpPr>
          <p:cNvPr id="19" name="TextBox 18">
            <a:extLst>
              <a:ext uri="{FF2B5EF4-FFF2-40B4-BE49-F238E27FC236}">
                <a16:creationId xmlns:a16="http://schemas.microsoft.com/office/drawing/2014/main" id="{8098D716-C09C-AC62-1798-D745E5B9A180}"/>
              </a:ext>
            </a:extLst>
          </p:cNvPr>
          <p:cNvSpPr txBox="1"/>
          <p:nvPr/>
        </p:nvSpPr>
        <p:spPr>
          <a:xfrm>
            <a:off x="5575466" y="1300147"/>
            <a:ext cx="813459" cy="369332"/>
          </a:xfrm>
          <a:prstGeom prst="rect">
            <a:avLst/>
          </a:prstGeom>
          <a:noFill/>
        </p:spPr>
        <p:txBody>
          <a:bodyPr wrap="square">
            <a:spAutoFit/>
          </a:bodyPr>
          <a:lstStyle/>
          <a:p>
            <a:r>
              <a:rPr lang="ar-EG" b="1" dirty="0"/>
              <a:t>القبول</a:t>
            </a:r>
            <a:endParaRPr lang="en-US" dirty="0"/>
          </a:p>
        </p:txBody>
      </p:sp>
    </p:spTree>
    <p:extLst>
      <p:ext uri="{BB962C8B-B14F-4D97-AF65-F5344CB8AC3E}">
        <p14:creationId xmlns:p14="http://schemas.microsoft.com/office/powerpoint/2010/main" val="3199021754"/>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6"/>
            <a:ext cx="10101247" cy="5218762"/>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"سرد القصص-</a:t>
            </a:r>
            <a:r>
              <a:rPr lang="en-US" altLang="en-US" sz="2400" b="1" dirty="0"/>
              <a:t>Storytelling </a:t>
            </a:r>
            <a:r>
              <a:rPr lang="ar-EG" altLang="en-US" sz="2400" b="1" dirty="0"/>
              <a:t>": يعني </a:t>
            </a:r>
            <a:r>
              <a:rPr lang="ar-EG" altLang="en-US" sz="2400" b="1" dirty="0">
                <a:solidFill>
                  <a:srgbClr val="C00000"/>
                </a:solidFill>
              </a:rPr>
              <a:t>استخدام إطار سردي لاستدعاء ردود العملاء العاطفية واللاواعية</a:t>
            </a:r>
            <a:r>
              <a:rPr lang="ar-EG" altLang="en-US" sz="2400" b="1" dirty="0"/>
              <a:t>، ويثير استخدام كلمات وصور معينة ردود فعل عاطفية معتادة، مثل المودة والألفة والتعاطف.</a:t>
            </a:r>
          </a:p>
          <a:p>
            <a:pPr algn="just" rtl="1">
              <a:lnSpc>
                <a:spcPts val="4000"/>
              </a:lnSpc>
            </a:pPr>
            <a:r>
              <a:rPr lang="ar-EG" altLang="en-US" sz="2400" b="1" dirty="0"/>
              <a:t>"كتابة الإعلانات- </a:t>
            </a:r>
            <a:r>
              <a:rPr lang="en-US" altLang="en-US" sz="2400" b="1" dirty="0"/>
              <a:t>Copywriting </a:t>
            </a:r>
            <a:r>
              <a:rPr lang="ar-EG" altLang="en-US" sz="2400" b="1" dirty="0"/>
              <a:t>": وخلال هذه العملية يتم </a:t>
            </a:r>
            <a:r>
              <a:rPr lang="ar-EG" altLang="en-US" sz="2400" b="1" dirty="0">
                <a:solidFill>
                  <a:srgbClr val="C00000"/>
                </a:solidFill>
              </a:rPr>
              <a:t>استخدام الكلمات والعبارات الصحيحة للعناوين والتعليقات التوضيحية وأوصاف المنتج والنصوص الأخرى</a:t>
            </a:r>
            <a:r>
              <a:rPr lang="ar-EG" altLang="en-US" sz="2400" b="1" dirty="0"/>
              <a:t>. ويقوم التسويق الإقناعي على اختبار أنواع مختلفة من كتابة الإعلانات، من أجل تحديد الصيغة التي من المرجح أن تنتج المشاعر أو الإجابة التي يبحث الأفراد عنها. </a:t>
            </a:r>
            <a:r>
              <a:rPr lang="ar-EG" altLang="en-US" sz="2400" b="1" dirty="0">
                <a:solidFill>
                  <a:srgbClr val="C00000"/>
                </a:solidFill>
              </a:rPr>
              <a:t>ويجب أن يتذكر كاتب الإعلانات والمسوق أن الخوف من الخسارة يحفز معظم الناس أكثر من الوعد بالمكاسب. وبالتالي فإن عبارة "لا تفوت" لها تأثير أكبر من "امتلك" المنتج محل الدعاية.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097CD0-7D1D-DE29-B9A5-3585B2B60D0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14586436"/>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10450286" cy="251730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t>"التسويق العصبي- </a:t>
            </a:r>
            <a:r>
              <a:rPr lang="en-US" altLang="en-US" sz="2400" b="1" dirty="0"/>
              <a:t>Neuromarketing </a:t>
            </a:r>
            <a:r>
              <a:rPr lang="ar-EG" altLang="en-US" sz="2400" b="1" dirty="0"/>
              <a:t>": ربما يكون </a:t>
            </a:r>
            <a:r>
              <a:rPr lang="ar-EG" altLang="en-US" sz="2400" b="1" dirty="0">
                <a:solidFill>
                  <a:srgbClr val="C00000"/>
                </a:solidFill>
              </a:rPr>
              <a:t>أهم عنصر في التسويق الإقناعي</a:t>
            </a:r>
            <a:r>
              <a:rPr lang="ar-EG" altLang="en-US" sz="2400" b="1" dirty="0"/>
              <a:t>، وأبرز نمط لتطبيق علم النفس في الرسالة التسويقية، حيث يسعى إلى الاستفادة من آخر ما توصل إليه الطب في دراسته للمخ البشري وأنظمته العصبية، لوضع نمط جديد من الإعلان التسويقي للسلع المختلفة، يتوقع له أن يكون أجدى وأبلغ أثرًا من فن الإعلان المتعارف عليه حاليًا والقائم على مخاطبة العقل الباطن اعتمادًا على علم النفس.</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144FE0D-D9AA-32DD-E2EF-26048E96BF4B}"/>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8" name="Picture 7" descr="A blue dot and dot design on a dark background&#10;&#10;Description automatically generated with medium confidence">
            <a:extLst>
              <a:ext uri="{FF2B5EF4-FFF2-40B4-BE49-F238E27FC236}">
                <a16:creationId xmlns:a16="http://schemas.microsoft.com/office/drawing/2014/main" id="{47AF141A-A254-5F0A-06C1-BFC210A5EA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84" y="3717828"/>
            <a:ext cx="2362960" cy="2357252"/>
          </a:xfrm>
          <a:prstGeom prst="rect">
            <a:avLst/>
          </a:prstGeom>
        </p:spPr>
      </p:pic>
      <p:sp>
        <p:nvSpPr>
          <p:cNvPr id="9" name="Rectangle 3">
            <a:extLst>
              <a:ext uri="{FF2B5EF4-FFF2-40B4-BE49-F238E27FC236}">
                <a16:creationId xmlns:a16="http://schemas.microsoft.com/office/drawing/2014/main" id="{183921C0-CFDD-D622-EEDA-CB60FCAA57E1}"/>
              </a:ext>
            </a:extLst>
          </p:cNvPr>
          <p:cNvSpPr txBox="1">
            <a:spLocks noChangeArrowheads="1"/>
          </p:cNvSpPr>
          <p:nvPr/>
        </p:nvSpPr>
        <p:spPr>
          <a:xfrm>
            <a:off x="2391644" y="3766258"/>
            <a:ext cx="9115546" cy="2819179"/>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00000"/>
              </a:lnSpc>
            </a:pPr>
            <a:r>
              <a:rPr lang="ar-EG" altLang="en-US" sz="2400" b="1" dirty="0"/>
              <a:t>يدرس التسويق العصبي ردود فعل العميل واستجابة دماغه والإشارات العصبية الموجودة فيها عندما يشاهد منتج أو خدمة خلال مشاهدة أو قراءة إعلان أو حتى عند التسوق، وهو نظام تسويق جديد نسبيًا يُكمل البحث التقليدي بمعلومات لا يمكن الحصول عليها من خلال تقنيات قديمة أخرى.</a:t>
            </a:r>
          </a:p>
          <a:p>
            <a:pPr algn="just" rtl="1">
              <a:lnSpc>
                <a:spcPct val="100000"/>
              </a:lnSpc>
            </a:pPr>
            <a:r>
              <a:rPr lang="ar-EG" altLang="en-US" sz="2400" b="1" dirty="0">
                <a:solidFill>
                  <a:srgbClr val="C00000"/>
                </a:solidFill>
              </a:rPr>
              <a:t>فيعرض المسوقون الإعلانات أو تصميم المنتج للعملاء وتتبع ردود أفعالهم ونشاط عقولهم </a:t>
            </a:r>
            <a:r>
              <a:rPr lang="ar-EG" altLang="en-US" sz="2400" b="1" dirty="0"/>
              <a:t>وبعد حصولهم على الردود وقياس التغيرات يمكن للشركات استخدامها في تحسين علاماتها التجارية واختيار أفضل الطرق للوصول للعملاء.</a:t>
            </a:r>
          </a:p>
        </p:txBody>
      </p:sp>
    </p:spTree>
    <p:extLst>
      <p:ext uri="{BB962C8B-B14F-4D97-AF65-F5344CB8AC3E}">
        <p14:creationId xmlns:p14="http://schemas.microsoft.com/office/powerpoint/2010/main" val="1601457669"/>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a:t>
            </a:r>
            <a:r>
              <a:rPr lang="ar-EG" altLang="en-US" sz="2400" b="1" dirty="0">
                <a:solidFill>
                  <a:srgbClr val="C00000"/>
                </a:solidFill>
              </a:rPr>
              <a:t>تكشف البحوث النفسية عن </a:t>
            </a:r>
            <a:r>
              <a:rPr lang="ar-EG" altLang="en-US" sz="2400" b="1" dirty="0"/>
              <a:t>معلومات حول العوامل المتنوعة التي تسهم في القرار وأن ما يقرب من </a:t>
            </a:r>
            <a:r>
              <a:rPr lang="ar-EG" altLang="en-US" sz="2400" b="1" dirty="0">
                <a:solidFill>
                  <a:srgbClr val="C00000"/>
                </a:solidFill>
              </a:rPr>
              <a:t>90 % من القرارات تحدث في اللاوعي</a:t>
            </a:r>
            <a:r>
              <a:rPr lang="ar-EG" altLang="en-US" sz="2400" b="1" dirty="0"/>
              <a:t>، فعلى سبيل المثال، توضح الأبحاث أن الإشارات البصرية والشمية مهمة لتهيئة المجال لبلوغ حالة مزاجية معينة، لذلك تعرض محلات البقالة الزهور في المقدمة من أجل توليد انطباع لدى العملاء عن أن المنتجات ستكون طازجة ونضرة. وفيما يتعلق بتصميم موقع الإنترنت، فهذا يعني استخدام نظام ألوان ومؤثرات بصرية لتحسين استجابة زوار الموقع. كما يعتبر عرض شهادات العملاء على الموقع الإلكتروني استراتيجية فعالة لمخاطبة وجدان وعاطفة الجمهور المحتمل.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CEFBF37-19B1-0A61-6D83-403BAF21EE9A}"/>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587473898"/>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81755" y="1128176"/>
            <a:ext cx="5146793" cy="5336481"/>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وتأسيسًا على ما سبق، يمكن القول إن </a:t>
            </a:r>
            <a:r>
              <a:rPr lang="ar-EG" altLang="en-US" sz="2400" b="1" dirty="0">
                <a:solidFill>
                  <a:srgbClr val="C00000"/>
                </a:solidFill>
              </a:rPr>
              <a:t>علم نفس المستهلك </a:t>
            </a:r>
            <a:r>
              <a:rPr lang="ar-EG" altLang="en-US" sz="2400" b="1" dirty="0"/>
              <a:t>أصبح يلعب </a:t>
            </a:r>
            <a:r>
              <a:rPr lang="ar-EG" altLang="en-US" sz="2400" b="1" dirty="0">
                <a:solidFill>
                  <a:srgbClr val="C00000"/>
                </a:solidFill>
              </a:rPr>
              <a:t>دورًا أساسيًّا في أي حملة تسويقية إقناعية </a:t>
            </a:r>
            <a:r>
              <a:rPr lang="ar-EG" altLang="en-US" sz="2400" b="1" dirty="0"/>
              <a:t>للمؤسسة </a:t>
            </a:r>
            <a:r>
              <a:rPr lang="ar-EG" altLang="en-US" sz="2400" b="1" dirty="0">
                <a:solidFill>
                  <a:srgbClr val="C00000"/>
                </a:solidFill>
              </a:rPr>
              <a:t>سواء عبر منصات الإعلام التقليدي أو الإعلام الجديد </a:t>
            </a:r>
            <a:r>
              <a:rPr lang="ar-EG" altLang="en-US" sz="2400" b="1" dirty="0"/>
              <a:t>وفي مقدمته شبكات التواصل الاجتماعي، حيث</a:t>
            </a:r>
            <a:r>
              <a:rPr lang="ar-EG" altLang="en-US" sz="2400" b="1" dirty="0">
                <a:solidFill>
                  <a:srgbClr val="C00000"/>
                </a:solidFill>
              </a:rPr>
              <a:t> يجعل المؤسسة أو العلامة التجارية قادرة على جذب انتباه الجمهور المستهدف والتأثير على قراراته وتحفيزه للقيام بسلوك معين</a:t>
            </a:r>
            <a:r>
              <a:rPr lang="ar-EG" altLang="en-US" sz="2400" b="1" dirty="0"/>
              <a:t>.</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screen shot of a phone&#10;&#10;Description automatically generated">
            <a:extLst>
              <a:ext uri="{FF2B5EF4-FFF2-40B4-BE49-F238E27FC236}">
                <a16:creationId xmlns:a16="http://schemas.microsoft.com/office/drawing/2014/main" id="{0DE5AC0C-E8A1-CCDD-834D-38D56911A354}"/>
              </a:ext>
            </a:extLst>
          </p:cNvPr>
          <p:cNvPicPr>
            <a:picLocks noChangeAspect="1"/>
          </p:cNvPicPr>
          <p:nvPr/>
        </p:nvPicPr>
        <p:blipFill rotWithShape="1">
          <a:blip r:embed="rId4">
            <a:extLst>
              <a:ext uri="{28A0092B-C50C-407E-A947-70E740481C1C}">
                <a14:useLocalDpi xmlns:a14="http://schemas.microsoft.com/office/drawing/2010/main" val="0"/>
              </a:ext>
            </a:extLst>
          </a:blip>
          <a:srcRect t="24415"/>
          <a:stretch/>
        </p:blipFill>
        <p:spPr>
          <a:xfrm>
            <a:off x="1056904" y="1221279"/>
            <a:ext cx="4706098" cy="5183579"/>
          </a:xfrm>
          <a:prstGeom prst="rect">
            <a:avLst/>
          </a:prstGeom>
        </p:spPr>
      </p:pic>
      <p:sp>
        <p:nvSpPr>
          <p:cNvPr id="7" name="TextBox 6">
            <a:extLst>
              <a:ext uri="{FF2B5EF4-FFF2-40B4-BE49-F238E27FC236}">
                <a16:creationId xmlns:a16="http://schemas.microsoft.com/office/drawing/2014/main" id="{D42BCF4C-707C-1130-BC04-2AB5164E89A6}"/>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375964393"/>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16762" y="1302680"/>
            <a:ext cx="5472684"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44188" y="1422209"/>
            <a:ext cx="5358369"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الإعلان</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مفهوم وخصائص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العلاقة بين الإعلان والعلوم الأخرى</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أهداف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الأسس التي تقوم عليها الرسالة الإعلانية</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استراتيجيات الإقناع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الإقناع مفتاح رئيسي لعملية التسويق</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ثلاث استراتيجيات أساسية للإقناع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عناصر تطوير حملة التسويق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الإعلان وطرق الإقناع</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خاتمة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933929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8087</TotalTime>
  <Words>4507</Words>
  <Application>Microsoft Office PowerPoint</Application>
  <PresentationFormat>Widescreen</PresentationFormat>
  <Paragraphs>447</Paragraphs>
  <Slides>61</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Arial</vt:lpstr>
      <vt:lpstr>Calibri</vt:lpstr>
      <vt:lpstr>Calibri Light</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291</cp:revision>
  <dcterms:created xsi:type="dcterms:W3CDTF">2023-04-29T09:08:23Z</dcterms:created>
  <dcterms:modified xsi:type="dcterms:W3CDTF">2024-08-13T18:37:07Z</dcterms:modified>
</cp:coreProperties>
</file>