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9"/>
  </p:notesMasterIdLst>
  <p:sldIdLst>
    <p:sldId id="480" r:id="rId6"/>
    <p:sldId id="498" r:id="rId7"/>
    <p:sldId id="531" r:id="rId8"/>
    <p:sldId id="624" r:id="rId9"/>
    <p:sldId id="761" r:id="rId10"/>
    <p:sldId id="760" r:id="rId11"/>
    <p:sldId id="520" r:id="rId12"/>
    <p:sldId id="630" r:id="rId13"/>
    <p:sldId id="644" r:id="rId14"/>
    <p:sldId id="645" r:id="rId15"/>
    <p:sldId id="765" r:id="rId16"/>
    <p:sldId id="638" r:id="rId17"/>
    <p:sldId id="647" r:id="rId18"/>
    <p:sldId id="646" r:id="rId19"/>
    <p:sldId id="763" r:id="rId20"/>
    <p:sldId id="762" r:id="rId21"/>
    <p:sldId id="648" r:id="rId22"/>
    <p:sldId id="639" r:id="rId23"/>
    <p:sldId id="764" r:id="rId24"/>
    <p:sldId id="650" r:id="rId25"/>
    <p:sldId id="651" r:id="rId26"/>
    <p:sldId id="766" r:id="rId27"/>
    <p:sldId id="640" r:id="rId28"/>
    <p:sldId id="628" r:id="rId29"/>
    <p:sldId id="663" r:id="rId30"/>
    <p:sldId id="642" r:id="rId31"/>
    <p:sldId id="664" r:id="rId32"/>
    <p:sldId id="614" r:id="rId33"/>
    <p:sldId id="607" r:id="rId34"/>
    <p:sldId id="625" r:id="rId35"/>
    <p:sldId id="654" r:id="rId36"/>
    <p:sldId id="653" r:id="rId37"/>
    <p:sldId id="768" r:id="rId38"/>
    <p:sldId id="655" r:id="rId39"/>
    <p:sldId id="661" r:id="rId40"/>
    <p:sldId id="662" r:id="rId41"/>
    <p:sldId id="666" r:id="rId42"/>
    <p:sldId id="749" r:id="rId43"/>
    <p:sldId id="513" r:id="rId44"/>
    <p:sldId id="598" r:id="rId45"/>
    <p:sldId id="515" r:id="rId46"/>
    <p:sldId id="76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531"/>
            <p14:sldId id="624"/>
            <p14:sldId id="761"/>
            <p14:sldId id="760"/>
            <p14:sldId id="520"/>
            <p14:sldId id="630"/>
            <p14:sldId id="644"/>
            <p14:sldId id="645"/>
            <p14:sldId id="765"/>
            <p14:sldId id="638"/>
            <p14:sldId id="647"/>
            <p14:sldId id="646"/>
            <p14:sldId id="763"/>
            <p14:sldId id="762"/>
            <p14:sldId id="648"/>
            <p14:sldId id="639"/>
            <p14:sldId id="764"/>
            <p14:sldId id="650"/>
            <p14:sldId id="651"/>
            <p14:sldId id="766"/>
            <p14:sldId id="640"/>
            <p14:sldId id="628"/>
            <p14:sldId id="663"/>
            <p14:sldId id="642"/>
            <p14:sldId id="664"/>
            <p14:sldId id="614"/>
            <p14:sldId id="607"/>
            <p14:sldId id="625"/>
            <p14:sldId id="654"/>
            <p14:sldId id="653"/>
            <p14:sldId id="768"/>
            <p14:sldId id="655"/>
            <p14:sldId id="661"/>
            <p14:sldId id="662"/>
            <p14:sldId id="666"/>
            <p14:sldId id="749"/>
            <p14:sldId id="513"/>
            <p14:sldId id="598"/>
            <p14:sldId id="515"/>
            <p14:sldId id="76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9" autoAdjust="0"/>
    <p:restoredTop sz="94660"/>
  </p:normalViewPr>
  <p:slideViewPr>
    <p:cSldViewPr snapToGrid="0">
      <p:cViewPr varScale="1">
        <p:scale>
          <a:sx n="104" d="100"/>
          <a:sy n="104" d="100"/>
        </p:scale>
        <p:origin x="276" y="80"/>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8A9B38-D2BE-4145-8608-875E4B70D37F}" type="doc">
      <dgm:prSet loTypeId="urn:microsoft.com/office/officeart/2005/8/layout/process1" loCatId="process" qsTypeId="urn:microsoft.com/office/officeart/2005/8/quickstyle/simple1" qsCatId="simple" csTypeId="urn:microsoft.com/office/officeart/2005/8/colors/accent1_2" csCatId="accent1" phldr="1"/>
      <dgm:spPr>
        <a:scene3d>
          <a:camera prst="orthographicFront">
            <a:rot lat="0" lon="0" rev="0"/>
          </a:camera>
          <a:lightRig rig="balanced" dir="t">
            <a:rot lat="0" lon="0" rev="8700000"/>
          </a:lightRig>
        </a:scene3d>
      </dgm:spPr>
    </dgm:pt>
    <dgm:pt modelId="{B794BE6F-5643-4EFE-993A-D7AF7F98148D}">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ar-SA" b="1" dirty="0"/>
            <a:t>الم</a:t>
          </a:r>
          <a:r>
            <a:rPr lang="ar-EG" b="1" dirty="0"/>
            <a:t>ُ</a:t>
          </a:r>
          <a:r>
            <a:rPr lang="ar-SA" b="1" dirty="0"/>
            <a:t>قدمة</a:t>
          </a:r>
          <a:endParaRPr lang="ar-EG" b="1" dirty="0"/>
        </a:p>
        <a:p>
          <a:r>
            <a:rPr lang="en-US" b="1" dirty="0"/>
            <a:t>Introduction </a:t>
          </a:r>
        </a:p>
      </dgm:t>
    </dgm:pt>
    <dgm:pt modelId="{C9D9A01B-0BA8-45CF-B346-8217BE949EA1}" type="parTrans" cxnId="{A3F3C49D-30DD-4EF8-9EA9-3B5713A850A5}">
      <dgm:prSet/>
      <dgm:spPr/>
      <dgm:t>
        <a:bodyPr/>
        <a:lstStyle/>
        <a:p>
          <a:endParaRPr lang="en-US"/>
        </a:p>
      </dgm:t>
    </dgm:pt>
    <dgm:pt modelId="{F084DFE3-385A-498E-AC1C-9A65602E1AF3}" type="sibTrans" cxnId="{A3F3C49D-30DD-4EF8-9EA9-3B5713A850A5}">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endParaRPr lang="en-US"/>
        </a:p>
      </dgm:t>
    </dgm:pt>
    <dgm:pt modelId="{B1EFB79D-BE92-479B-AA30-23CF4C344837}">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ar-EG" b="1" dirty="0"/>
            <a:t>الجسم</a:t>
          </a:r>
        </a:p>
        <a:p>
          <a:r>
            <a:rPr lang="en-US" b="1" dirty="0"/>
            <a:t>Body </a:t>
          </a:r>
        </a:p>
      </dgm:t>
    </dgm:pt>
    <dgm:pt modelId="{8231CE6C-1ED0-4AC4-8D8D-DE3628458DD0}" type="parTrans" cxnId="{91FC52F0-0964-43E9-90FB-B2837009482C}">
      <dgm:prSet/>
      <dgm:spPr/>
      <dgm:t>
        <a:bodyPr/>
        <a:lstStyle/>
        <a:p>
          <a:endParaRPr lang="en-US"/>
        </a:p>
      </dgm:t>
    </dgm:pt>
    <dgm:pt modelId="{1CC97A15-C0F1-49A4-9E89-9EC641A834EE}" type="sibTrans" cxnId="{91FC52F0-0964-43E9-90FB-B2837009482C}">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endParaRPr lang="en-US"/>
        </a:p>
      </dgm:t>
    </dgm:pt>
    <dgm:pt modelId="{1E3F0B8A-3369-4127-9F21-73633E99B4C0}">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ar-EG" b="1" dirty="0"/>
            <a:t>الخُلاصة/ الخاتمة</a:t>
          </a:r>
        </a:p>
        <a:p>
          <a:r>
            <a:rPr lang="en-US" b="1" dirty="0"/>
            <a:t>Conclusion </a:t>
          </a:r>
        </a:p>
      </dgm:t>
    </dgm:pt>
    <dgm:pt modelId="{18202D0F-4E17-4704-827B-E1D94CAE8B73}" type="parTrans" cxnId="{CFCD159A-7387-451C-AFB7-908024B1FE00}">
      <dgm:prSet/>
      <dgm:spPr/>
      <dgm:t>
        <a:bodyPr/>
        <a:lstStyle/>
        <a:p>
          <a:endParaRPr lang="en-US"/>
        </a:p>
      </dgm:t>
    </dgm:pt>
    <dgm:pt modelId="{343076B9-EC90-421A-8AAB-BEBBCD0DE177}" type="sibTrans" cxnId="{CFCD159A-7387-451C-AFB7-908024B1FE00}">
      <dgm:prSet/>
      <dgm:spPr/>
      <dgm:t>
        <a:bodyPr/>
        <a:lstStyle/>
        <a:p>
          <a:endParaRPr lang="en-US"/>
        </a:p>
      </dgm:t>
    </dgm:pt>
    <dgm:pt modelId="{266E1875-836B-4847-B98B-0F91D6967043}" type="pres">
      <dgm:prSet presAssocID="{8A8A9B38-D2BE-4145-8608-875E4B70D37F}" presName="Name0" presStyleCnt="0">
        <dgm:presLayoutVars>
          <dgm:dir val="rev"/>
          <dgm:resizeHandles val="exact"/>
        </dgm:presLayoutVars>
      </dgm:prSet>
      <dgm:spPr/>
    </dgm:pt>
    <dgm:pt modelId="{2AD49991-664B-4128-87F2-A65CE9C20DA8}" type="pres">
      <dgm:prSet presAssocID="{B794BE6F-5643-4EFE-993A-D7AF7F98148D}" presName="node" presStyleLbl="node1" presStyleIdx="0" presStyleCnt="3">
        <dgm:presLayoutVars>
          <dgm:bulletEnabled val="1"/>
        </dgm:presLayoutVars>
      </dgm:prSet>
      <dgm:spPr/>
    </dgm:pt>
    <dgm:pt modelId="{ADEDA5C2-86A4-4164-8337-09648CE7A5CB}" type="pres">
      <dgm:prSet presAssocID="{F084DFE3-385A-498E-AC1C-9A65602E1AF3}" presName="sibTrans" presStyleLbl="sibTrans2D1" presStyleIdx="0" presStyleCnt="2"/>
      <dgm:spPr/>
    </dgm:pt>
    <dgm:pt modelId="{D4F946A4-A085-445A-9663-40A46D5C33F8}" type="pres">
      <dgm:prSet presAssocID="{F084DFE3-385A-498E-AC1C-9A65602E1AF3}" presName="connectorText" presStyleLbl="sibTrans2D1" presStyleIdx="0" presStyleCnt="2"/>
      <dgm:spPr/>
    </dgm:pt>
    <dgm:pt modelId="{FDCC0C0A-782E-484C-8555-40DEE1CAA42D}" type="pres">
      <dgm:prSet presAssocID="{B1EFB79D-BE92-479B-AA30-23CF4C344837}" presName="node" presStyleLbl="node1" presStyleIdx="1" presStyleCnt="3">
        <dgm:presLayoutVars>
          <dgm:bulletEnabled val="1"/>
        </dgm:presLayoutVars>
      </dgm:prSet>
      <dgm:spPr/>
    </dgm:pt>
    <dgm:pt modelId="{66503116-B351-4019-824E-C60A1AF6045A}" type="pres">
      <dgm:prSet presAssocID="{1CC97A15-C0F1-49A4-9E89-9EC641A834EE}" presName="sibTrans" presStyleLbl="sibTrans2D1" presStyleIdx="1" presStyleCnt="2"/>
      <dgm:spPr/>
    </dgm:pt>
    <dgm:pt modelId="{F5D49EE6-00DD-40BE-819C-03A17127CD60}" type="pres">
      <dgm:prSet presAssocID="{1CC97A15-C0F1-49A4-9E89-9EC641A834EE}" presName="connectorText" presStyleLbl="sibTrans2D1" presStyleIdx="1" presStyleCnt="2"/>
      <dgm:spPr/>
    </dgm:pt>
    <dgm:pt modelId="{8D40F9AD-9508-453A-A9D1-1D5C5B8AA259}" type="pres">
      <dgm:prSet presAssocID="{1E3F0B8A-3369-4127-9F21-73633E99B4C0}" presName="node" presStyleLbl="node1" presStyleIdx="2" presStyleCnt="3">
        <dgm:presLayoutVars>
          <dgm:bulletEnabled val="1"/>
        </dgm:presLayoutVars>
      </dgm:prSet>
      <dgm:spPr/>
    </dgm:pt>
  </dgm:ptLst>
  <dgm:cxnLst>
    <dgm:cxn modelId="{26D61564-5B12-408A-8677-B0DCDDCD01AF}" type="presOf" srcId="{B1EFB79D-BE92-479B-AA30-23CF4C344837}" destId="{FDCC0C0A-782E-484C-8555-40DEE1CAA42D}" srcOrd="0" destOrd="0" presId="urn:microsoft.com/office/officeart/2005/8/layout/process1"/>
    <dgm:cxn modelId="{26F3C544-2EC5-46EF-91F6-C2296CED5B8F}" type="presOf" srcId="{B794BE6F-5643-4EFE-993A-D7AF7F98148D}" destId="{2AD49991-664B-4128-87F2-A65CE9C20DA8}" srcOrd="0" destOrd="0" presId="urn:microsoft.com/office/officeart/2005/8/layout/process1"/>
    <dgm:cxn modelId="{AD624D91-C89B-413B-8EC2-7CF2B9E7328D}" type="presOf" srcId="{1E3F0B8A-3369-4127-9F21-73633E99B4C0}" destId="{8D40F9AD-9508-453A-A9D1-1D5C5B8AA259}" srcOrd="0" destOrd="0" presId="urn:microsoft.com/office/officeart/2005/8/layout/process1"/>
    <dgm:cxn modelId="{CFCD159A-7387-451C-AFB7-908024B1FE00}" srcId="{8A8A9B38-D2BE-4145-8608-875E4B70D37F}" destId="{1E3F0B8A-3369-4127-9F21-73633E99B4C0}" srcOrd="2" destOrd="0" parTransId="{18202D0F-4E17-4704-827B-E1D94CAE8B73}" sibTransId="{343076B9-EC90-421A-8AAB-BEBBCD0DE177}"/>
    <dgm:cxn modelId="{EEA1A79B-9657-46EB-8648-F0927BE421C7}" type="presOf" srcId="{1CC97A15-C0F1-49A4-9E89-9EC641A834EE}" destId="{F5D49EE6-00DD-40BE-819C-03A17127CD60}" srcOrd="1" destOrd="0" presId="urn:microsoft.com/office/officeart/2005/8/layout/process1"/>
    <dgm:cxn modelId="{A3F3C49D-30DD-4EF8-9EA9-3B5713A850A5}" srcId="{8A8A9B38-D2BE-4145-8608-875E4B70D37F}" destId="{B794BE6F-5643-4EFE-993A-D7AF7F98148D}" srcOrd="0" destOrd="0" parTransId="{C9D9A01B-0BA8-45CF-B346-8217BE949EA1}" sibTransId="{F084DFE3-385A-498E-AC1C-9A65602E1AF3}"/>
    <dgm:cxn modelId="{9148CBB0-F3BC-4C6D-88E5-5E0F026E01AB}" type="presOf" srcId="{F084DFE3-385A-498E-AC1C-9A65602E1AF3}" destId="{D4F946A4-A085-445A-9663-40A46D5C33F8}" srcOrd="1" destOrd="0" presId="urn:microsoft.com/office/officeart/2005/8/layout/process1"/>
    <dgm:cxn modelId="{363740D4-7AFE-48E7-9B3F-0D984D32C669}" type="presOf" srcId="{8A8A9B38-D2BE-4145-8608-875E4B70D37F}" destId="{266E1875-836B-4847-B98B-0F91D6967043}" srcOrd="0" destOrd="0" presId="urn:microsoft.com/office/officeart/2005/8/layout/process1"/>
    <dgm:cxn modelId="{91FC52F0-0964-43E9-90FB-B2837009482C}" srcId="{8A8A9B38-D2BE-4145-8608-875E4B70D37F}" destId="{B1EFB79D-BE92-479B-AA30-23CF4C344837}" srcOrd="1" destOrd="0" parTransId="{8231CE6C-1ED0-4AC4-8D8D-DE3628458DD0}" sibTransId="{1CC97A15-C0F1-49A4-9E89-9EC641A834EE}"/>
    <dgm:cxn modelId="{3387BCF4-973A-4B0D-8B1A-563C91EE342B}" type="presOf" srcId="{1CC97A15-C0F1-49A4-9E89-9EC641A834EE}" destId="{66503116-B351-4019-824E-C60A1AF6045A}" srcOrd="0" destOrd="0" presId="urn:microsoft.com/office/officeart/2005/8/layout/process1"/>
    <dgm:cxn modelId="{F86C23F7-39D5-4C77-9E68-7D3F281A1A43}" type="presOf" srcId="{F084DFE3-385A-498E-AC1C-9A65602E1AF3}" destId="{ADEDA5C2-86A4-4164-8337-09648CE7A5CB}" srcOrd="0" destOrd="0" presId="urn:microsoft.com/office/officeart/2005/8/layout/process1"/>
    <dgm:cxn modelId="{525D74D5-859C-4568-9EAB-DCEC0F4891EA}" type="presParOf" srcId="{266E1875-836B-4847-B98B-0F91D6967043}" destId="{2AD49991-664B-4128-87F2-A65CE9C20DA8}" srcOrd="0" destOrd="0" presId="urn:microsoft.com/office/officeart/2005/8/layout/process1"/>
    <dgm:cxn modelId="{EFBB7C82-DAF0-4055-9F7D-3E8E422B4C8F}" type="presParOf" srcId="{266E1875-836B-4847-B98B-0F91D6967043}" destId="{ADEDA5C2-86A4-4164-8337-09648CE7A5CB}" srcOrd="1" destOrd="0" presId="urn:microsoft.com/office/officeart/2005/8/layout/process1"/>
    <dgm:cxn modelId="{E359DA8D-E1CF-4498-B4CF-83F6AC541544}" type="presParOf" srcId="{ADEDA5C2-86A4-4164-8337-09648CE7A5CB}" destId="{D4F946A4-A085-445A-9663-40A46D5C33F8}" srcOrd="0" destOrd="0" presId="urn:microsoft.com/office/officeart/2005/8/layout/process1"/>
    <dgm:cxn modelId="{6BAFE34E-4073-4818-8020-5E0E4A692852}" type="presParOf" srcId="{266E1875-836B-4847-B98B-0F91D6967043}" destId="{FDCC0C0A-782E-484C-8555-40DEE1CAA42D}" srcOrd="2" destOrd="0" presId="urn:microsoft.com/office/officeart/2005/8/layout/process1"/>
    <dgm:cxn modelId="{44598561-EB3F-49CD-AF36-4B1ADCB15F68}" type="presParOf" srcId="{266E1875-836B-4847-B98B-0F91D6967043}" destId="{66503116-B351-4019-824E-C60A1AF6045A}" srcOrd="3" destOrd="0" presId="urn:microsoft.com/office/officeart/2005/8/layout/process1"/>
    <dgm:cxn modelId="{4BF6B9E3-0E19-49D6-85C7-85303B7D670D}" type="presParOf" srcId="{66503116-B351-4019-824E-C60A1AF6045A}" destId="{F5D49EE6-00DD-40BE-819C-03A17127CD60}" srcOrd="0" destOrd="0" presId="urn:microsoft.com/office/officeart/2005/8/layout/process1"/>
    <dgm:cxn modelId="{63F0091C-9F6C-4650-9B25-62F5BECF6863}" type="presParOf" srcId="{266E1875-836B-4847-B98B-0F91D6967043}" destId="{8D40F9AD-9508-453A-A9D1-1D5C5B8AA259}"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92A2DB-F33E-419F-9DC1-C3EA2ECC91C3}" type="doc">
      <dgm:prSet loTypeId="urn:microsoft.com/office/officeart/2009/3/layout/StepUpProcess" loCatId="process" qsTypeId="urn:microsoft.com/office/officeart/2005/8/quickstyle/3d2" qsCatId="3D" csTypeId="urn:microsoft.com/office/officeart/2005/8/colors/accent1_2" csCatId="accent1" phldr="1"/>
      <dgm:spPr/>
      <dgm:t>
        <a:bodyPr/>
        <a:lstStyle/>
        <a:p>
          <a:endParaRPr lang="en-US"/>
        </a:p>
      </dgm:t>
    </dgm:pt>
    <dgm:pt modelId="{129B8E36-E691-47C2-B500-0DA97FA14804}">
      <dgm:prSet phldrT="[Text]" custT="1"/>
      <dgm:spPr/>
      <dgm:t>
        <a:bodyPr/>
        <a:lstStyle/>
        <a:p>
          <a:pPr algn="ctr">
            <a:buNone/>
          </a:pPr>
          <a:r>
            <a:rPr lang="ar-EG" sz="1800" b="1" dirty="0"/>
            <a:t>صياغة</a:t>
          </a:r>
          <a:r>
            <a:rPr lang="ar-SA" sz="1800" b="1" dirty="0"/>
            <a:t> </a:t>
          </a:r>
          <a:r>
            <a:rPr lang="ar-EG" sz="1800" b="1" dirty="0"/>
            <a:t>ال</a:t>
          </a:r>
          <a:r>
            <a:rPr lang="ar-SA" sz="1800" b="1" dirty="0"/>
            <a:t>م</a:t>
          </a:r>
          <a:r>
            <a:rPr lang="ar-EG" sz="1800" b="1" dirty="0"/>
            <a:t>ُ</a:t>
          </a:r>
          <a:r>
            <a:rPr lang="ar-SA" sz="1800" b="1" dirty="0"/>
            <a:t>شكل</a:t>
          </a:r>
          <a:r>
            <a:rPr lang="ar-EG" sz="1800" b="1" dirty="0"/>
            <a:t>ة</a:t>
          </a:r>
        </a:p>
        <a:p>
          <a:pPr algn="ctr">
            <a:buNone/>
          </a:pPr>
          <a:r>
            <a:rPr lang="en-US" sz="1800" b="1" dirty="0"/>
            <a:t>Formulating </a:t>
          </a:r>
          <a:br>
            <a:rPr lang="en-US" sz="1800" b="1" dirty="0"/>
          </a:br>
          <a:r>
            <a:rPr lang="en-US" sz="1800" b="1" dirty="0"/>
            <a:t>the Problem</a:t>
          </a:r>
          <a:endParaRPr lang="en-US" sz="1800" dirty="0"/>
        </a:p>
      </dgm:t>
    </dgm:pt>
    <dgm:pt modelId="{82EC2853-34AE-49E5-A617-889AE1FD6034}" type="parTrans" cxnId="{BDBA64EE-AEAC-4948-8D2F-17927E77BF23}">
      <dgm:prSet/>
      <dgm:spPr/>
      <dgm:t>
        <a:bodyPr/>
        <a:lstStyle/>
        <a:p>
          <a:endParaRPr lang="en-US"/>
        </a:p>
      </dgm:t>
    </dgm:pt>
    <dgm:pt modelId="{03DA0312-F7B1-4E97-88F7-0C9A5BDA0B6D}" type="sibTrans" cxnId="{BDBA64EE-AEAC-4948-8D2F-17927E77BF23}">
      <dgm:prSet/>
      <dgm:spPr/>
      <dgm:t>
        <a:bodyPr/>
        <a:lstStyle/>
        <a:p>
          <a:endParaRPr lang="en-US"/>
        </a:p>
      </dgm:t>
    </dgm:pt>
    <dgm:pt modelId="{BD295C4E-621A-4480-BA61-5A6A13C231EA}">
      <dgm:prSet phldrT="[Text]" custT="1"/>
      <dgm:spPr/>
      <dgm:t>
        <a:bodyPr/>
        <a:lstStyle/>
        <a:p>
          <a:pPr algn="ctr">
            <a:buNone/>
          </a:pPr>
          <a:r>
            <a:rPr lang="ar-EG" sz="1800" b="1" dirty="0"/>
            <a:t>تصميم البحث</a:t>
          </a:r>
          <a:endParaRPr lang="en-US" sz="1800" b="1" dirty="0"/>
        </a:p>
        <a:p>
          <a:pPr algn="ctr">
            <a:buNone/>
          </a:pPr>
          <a:r>
            <a:rPr lang="en-US" sz="1800" b="1" dirty="0"/>
            <a:t>Research Design</a:t>
          </a:r>
          <a:endParaRPr lang="en-US" sz="1800" dirty="0"/>
        </a:p>
      </dgm:t>
    </dgm:pt>
    <dgm:pt modelId="{A754EC70-9ED7-49A2-A98D-0E8B39101F03}" type="parTrans" cxnId="{54CCF5A8-F228-46F1-BEBF-77999EE60A1A}">
      <dgm:prSet/>
      <dgm:spPr/>
      <dgm:t>
        <a:bodyPr/>
        <a:lstStyle/>
        <a:p>
          <a:endParaRPr lang="en-US"/>
        </a:p>
      </dgm:t>
    </dgm:pt>
    <dgm:pt modelId="{1076F64E-AE11-451D-8736-A0506CD09F62}" type="sibTrans" cxnId="{54CCF5A8-F228-46F1-BEBF-77999EE60A1A}">
      <dgm:prSet/>
      <dgm:spPr/>
      <dgm:t>
        <a:bodyPr/>
        <a:lstStyle/>
        <a:p>
          <a:endParaRPr lang="en-US"/>
        </a:p>
      </dgm:t>
    </dgm:pt>
    <dgm:pt modelId="{5889CD49-A4F7-4292-9355-FD017DDCE980}">
      <dgm:prSet phldrT="[Text]" custT="1"/>
      <dgm:spPr/>
      <dgm:t>
        <a:bodyPr/>
        <a:lstStyle/>
        <a:p>
          <a:pPr algn="ctr">
            <a:buNone/>
          </a:pPr>
          <a:r>
            <a:rPr lang="ar-SA" sz="1800" b="1" dirty="0"/>
            <a:t>جمع البيانات</a:t>
          </a:r>
          <a:endParaRPr lang="en-US" sz="1800" b="1" dirty="0"/>
        </a:p>
        <a:p>
          <a:pPr algn="ctr">
            <a:buNone/>
          </a:pPr>
          <a:r>
            <a:rPr lang="en-US" sz="1800" b="1" dirty="0"/>
            <a:t>Data Collection</a:t>
          </a:r>
          <a:endParaRPr lang="en-US" sz="1800" dirty="0"/>
        </a:p>
      </dgm:t>
    </dgm:pt>
    <dgm:pt modelId="{E8FB1E03-F10B-475D-A51E-EE1842530B68}" type="parTrans" cxnId="{E2999E01-D8A4-4965-9054-C9AE63957EC5}">
      <dgm:prSet/>
      <dgm:spPr/>
      <dgm:t>
        <a:bodyPr/>
        <a:lstStyle/>
        <a:p>
          <a:endParaRPr lang="en-US"/>
        </a:p>
      </dgm:t>
    </dgm:pt>
    <dgm:pt modelId="{1B7E2C7C-70F3-4E5A-952C-D0460AE46041}" type="sibTrans" cxnId="{E2999E01-D8A4-4965-9054-C9AE63957EC5}">
      <dgm:prSet/>
      <dgm:spPr/>
      <dgm:t>
        <a:bodyPr/>
        <a:lstStyle/>
        <a:p>
          <a:endParaRPr lang="en-US"/>
        </a:p>
      </dgm:t>
    </dgm:pt>
    <dgm:pt modelId="{AE7A82FD-8BDC-4255-B9C0-CCD3C9FD03BD}">
      <dgm:prSet phldrT="[Text]" custT="1"/>
      <dgm:spPr/>
      <dgm:t>
        <a:bodyPr/>
        <a:lstStyle/>
        <a:p>
          <a:pPr algn="ctr">
            <a:buNone/>
          </a:pPr>
          <a:r>
            <a:rPr lang="ar-EG" sz="1800" b="1" dirty="0"/>
            <a:t>معالجة البيانات</a:t>
          </a:r>
        </a:p>
        <a:p>
          <a:pPr algn="ctr">
            <a:buNone/>
          </a:pPr>
          <a:r>
            <a:rPr lang="en-US" sz="1800" b="1" dirty="0"/>
            <a:t>Data Processing</a:t>
          </a:r>
          <a:endParaRPr lang="en-US" sz="1800" dirty="0"/>
        </a:p>
      </dgm:t>
    </dgm:pt>
    <dgm:pt modelId="{2B96DA37-D78B-405D-8757-243744177BA2}" type="parTrans" cxnId="{0FC361A6-A3B7-41B4-8DEF-431FC1D4CB7D}">
      <dgm:prSet/>
      <dgm:spPr/>
      <dgm:t>
        <a:bodyPr/>
        <a:lstStyle/>
        <a:p>
          <a:endParaRPr lang="en-US"/>
        </a:p>
      </dgm:t>
    </dgm:pt>
    <dgm:pt modelId="{104A6B09-93DF-4E8E-A45E-3A467D9813FD}" type="sibTrans" cxnId="{0FC361A6-A3B7-41B4-8DEF-431FC1D4CB7D}">
      <dgm:prSet/>
      <dgm:spPr/>
      <dgm:t>
        <a:bodyPr/>
        <a:lstStyle/>
        <a:p>
          <a:endParaRPr lang="en-US"/>
        </a:p>
      </dgm:t>
    </dgm:pt>
    <dgm:pt modelId="{5FFE2E33-1168-4105-BA43-94C63F776695}">
      <dgm:prSet phldrT="[Text]" custT="1"/>
      <dgm:spPr/>
      <dgm:t>
        <a:bodyPr/>
        <a:lstStyle/>
        <a:p>
          <a:pPr algn="ctr">
            <a:buNone/>
          </a:pPr>
          <a:r>
            <a:rPr lang="ar-EG" sz="1800" b="1" dirty="0"/>
            <a:t>إتمام المسودة النهائية للبحث</a:t>
          </a:r>
        </a:p>
        <a:p>
          <a:pPr algn="ctr">
            <a:buNone/>
          </a:pPr>
          <a:r>
            <a:rPr lang="en-US" sz="1800" b="1" dirty="0"/>
            <a:t>Finalizing Research Draft</a:t>
          </a:r>
          <a:endParaRPr lang="en-US" sz="1800" dirty="0"/>
        </a:p>
      </dgm:t>
    </dgm:pt>
    <dgm:pt modelId="{0007D193-6E20-467E-9DBA-058EF949F360}" type="parTrans" cxnId="{C5A2824C-1AF2-4903-A70E-91A3432D5E82}">
      <dgm:prSet/>
      <dgm:spPr/>
      <dgm:t>
        <a:bodyPr/>
        <a:lstStyle/>
        <a:p>
          <a:endParaRPr lang="en-US"/>
        </a:p>
      </dgm:t>
    </dgm:pt>
    <dgm:pt modelId="{D121E7AB-9D91-4152-9D78-CE16B8866F59}" type="sibTrans" cxnId="{C5A2824C-1AF2-4903-A70E-91A3432D5E82}">
      <dgm:prSet/>
      <dgm:spPr/>
      <dgm:t>
        <a:bodyPr/>
        <a:lstStyle/>
        <a:p>
          <a:endParaRPr lang="en-US"/>
        </a:p>
      </dgm:t>
    </dgm:pt>
    <dgm:pt modelId="{30E5D7CF-813C-4067-88ED-CD52A965582D}" type="pres">
      <dgm:prSet presAssocID="{1D92A2DB-F33E-419F-9DC1-C3EA2ECC91C3}" presName="rootnode" presStyleCnt="0">
        <dgm:presLayoutVars>
          <dgm:chMax/>
          <dgm:chPref/>
          <dgm:dir val="rev"/>
          <dgm:animLvl val="lvl"/>
        </dgm:presLayoutVars>
      </dgm:prSet>
      <dgm:spPr/>
    </dgm:pt>
    <dgm:pt modelId="{6529F772-3FDD-4CA7-B33C-BE4373FF5ADA}" type="pres">
      <dgm:prSet presAssocID="{129B8E36-E691-47C2-B500-0DA97FA14804}" presName="composite" presStyleCnt="0"/>
      <dgm:spPr/>
    </dgm:pt>
    <dgm:pt modelId="{094C9BBE-CE96-41DE-B5A4-91FA2DF9F7DA}" type="pres">
      <dgm:prSet presAssocID="{129B8E36-E691-47C2-B500-0DA97FA14804}" presName="LShape" presStyleLbl="alignNode1" presStyleIdx="0" presStyleCnt="9" custScaleX="177610" custScaleY="135717" custLinFactNeighborX="-11695"/>
      <dgm:spPr/>
    </dgm:pt>
    <dgm:pt modelId="{20C40A5B-E72D-479C-A38A-EA81780CA601}" type="pres">
      <dgm:prSet presAssocID="{129B8E36-E691-47C2-B500-0DA97FA14804}" presName="ParentText" presStyleLbl="revTx" presStyleIdx="0" presStyleCnt="5" custScaleX="188304" custLinFactNeighborX="-3419" custLinFactNeighborY="-12110">
        <dgm:presLayoutVars>
          <dgm:chMax val="0"/>
          <dgm:chPref val="0"/>
          <dgm:bulletEnabled val="1"/>
        </dgm:presLayoutVars>
      </dgm:prSet>
      <dgm:spPr/>
    </dgm:pt>
    <dgm:pt modelId="{03232D23-6A62-409A-9C26-FB3392C76B0B}" type="pres">
      <dgm:prSet presAssocID="{129B8E36-E691-47C2-B500-0DA97FA14804}" presName="Triangle" presStyleLbl="alignNode1" presStyleIdx="1" presStyleCnt="9" custLinFactX="-100000" custLinFactNeighborX="-127234" custLinFactNeighborY="-33811"/>
      <dgm:spPr/>
    </dgm:pt>
    <dgm:pt modelId="{EDE76911-7A4C-4B01-AD63-27AFF524D42C}" type="pres">
      <dgm:prSet presAssocID="{03DA0312-F7B1-4E97-88F7-0C9A5BDA0B6D}" presName="sibTrans" presStyleCnt="0"/>
      <dgm:spPr/>
    </dgm:pt>
    <dgm:pt modelId="{80592BB3-0795-4425-8537-6D80DF8F93C3}" type="pres">
      <dgm:prSet presAssocID="{03DA0312-F7B1-4E97-88F7-0C9A5BDA0B6D}" presName="space" presStyleCnt="0"/>
      <dgm:spPr/>
    </dgm:pt>
    <dgm:pt modelId="{1D47F95E-B441-4B94-9E49-FE4F07740D08}" type="pres">
      <dgm:prSet presAssocID="{BD295C4E-621A-4480-BA61-5A6A13C231EA}" presName="composite" presStyleCnt="0"/>
      <dgm:spPr/>
    </dgm:pt>
    <dgm:pt modelId="{2FDD663A-4663-44A5-969A-F8A203CB197A}" type="pres">
      <dgm:prSet presAssocID="{BD295C4E-621A-4480-BA61-5A6A13C231EA}" presName="LShape" presStyleLbl="alignNode1" presStyleIdx="2" presStyleCnt="9" custScaleX="164181" custScaleY="144326" custLinFactNeighborX="-20384"/>
      <dgm:spPr/>
    </dgm:pt>
    <dgm:pt modelId="{CFFFA731-AC7A-426A-9880-CA346418478B}" type="pres">
      <dgm:prSet presAssocID="{BD295C4E-621A-4480-BA61-5A6A13C231EA}" presName="ParentText" presStyleLbl="revTx" presStyleIdx="1" presStyleCnt="5" custScaleX="184100" custLinFactNeighborX="-24137" custLinFactNeighborY="-12111">
        <dgm:presLayoutVars>
          <dgm:chMax val="0"/>
          <dgm:chPref val="0"/>
          <dgm:bulletEnabled val="1"/>
        </dgm:presLayoutVars>
      </dgm:prSet>
      <dgm:spPr/>
    </dgm:pt>
    <dgm:pt modelId="{BB2398D5-B530-48A7-8674-3EA5464BA421}" type="pres">
      <dgm:prSet presAssocID="{BD295C4E-621A-4480-BA61-5A6A13C231EA}" presName="Triangle" presStyleLbl="alignNode1" presStyleIdx="3" presStyleCnt="9" custLinFactX="-100000" custLinFactNeighborX="-129119" custLinFactNeighborY="-52567"/>
      <dgm:spPr/>
    </dgm:pt>
    <dgm:pt modelId="{CEEA1BD5-82A7-47F3-A504-A08506B30531}" type="pres">
      <dgm:prSet presAssocID="{1076F64E-AE11-451D-8736-A0506CD09F62}" presName="sibTrans" presStyleCnt="0"/>
      <dgm:spPr/>
    </dgm:pt>
    <dgm:pt modelId="{BA6246C1-5CBC-486C-97D8-1BFDBEC9AC4D}" type="pres">
      <dgm:prSet presAssocID="{1076F64E-AE11-451D-8736-A0506CD09F62}" presName="space" presStyleCnt="0"/>
      <dgm:spPr/>
    </dgm:pt>
    <dgm:pt modelId="{AE9EB135-826E-441A-8A08-49C19B6627BD}" type="pres">
      <dgm:prSet presAssocID="{5889CD49-A4F7-4292-9355-FD017DDCE980}" presName="composite" presStyleCnt="0"/>
      <dgm:spPr/>
    </dgm:pt>
    <dgm:pt modelId="{655A70C9-B516-424C-A087-3E35F5C34E79}" type="pres">
      <dgm:prSet presAssocID="{5889CD49-A4F7-4292-9355-FD017DDCE980}" presName="LShape" presStyleLbl="alignNode1" presStyleIdx="4" presStyleCnt="9" custScaleX="155970" custScaleY="136984" custLinFactNeighborX="-16534"/>
      <dgm:spPr/>
    </dgm:pt>
    <dgm:pt modelId="{8EA1C632-6D1E-4779-BCFA-762F683C3B97}" type="pres">
      <dgm:prSet presAssocID="{5889CD49-A4F7-4292-9355-FD017DDCE980}" presName="ParentText" presStyleLbl="revTx" presStyleIdx="2" presStyleCnt="5" custScaleX="190614" custLinFactNeighborX="-16436" custLinFactNeighborY="-9084">
        <dgm:presLayoutVars>
          <dgm:chMax val="0"/>
          <dgm:chPref val="0"/>
          <dgm:bulletEnabled val="1"/>
        </dgm:presLayoutVars>
      </dgm:prSet>
      <dgm:spPr/>
    </dgm:pt>
    <dgm:pt modelId="{18F3BF48-BCA0-4A59-A4DE-0536A2525102}" type="pres">
      <dgm:prSet presAssocID="{5889CD49-A4F7-4292-9355-FD017DDCE980}" presName="Triangle" presStyleLbl="alignNode1" presStyleIdx="5" presStyleCnt="9" custLinFactX="-96127" custLinFactNeighborX="-100000" custLinFactNeighborY="-33811"/>
      <dgm:spPr/>
    </dgm:pt>
    <dgm:pt modelId="{DA409C3E-E7F9-470C-B46C-1C4C2009C527}" type="pres">
      <dgm:prSet presAssocID="{1B7E2C7C-70F3-4E5A-952C-D0460AE46041}" presName="sibTrans" presStyleCnt="0"/>
      <dgm:spPr/>
    </dgm:pt>
    <dgm:pt modelId="{A42F1D22-B205-4BEE-9E16-F3652F4683DF}" type="pres">
      <dgm:prSet presAssocID="{1B7E2C7C-70F3-4E5A-952C-D0460AE46041}" presName="space" presStyleCnt="0"/>
      <dgm:spPr/>
    </dgm:pt>
    <dgm:pt modelId="{C9AC7F53-C1CF-449F-89FB-240C7CF0C4B8}" type="pres">
      <dgm:prSet presAssocID="{AE7A82FD-8BDC-4255-B9C0-CCD3C9FD03BD}" presName="composite" presStyleCnt="0"/>
      <dgm:spPr/>
    </dgm:pt>
    <dgm:pt modelId="{216D8ED1-0673-4D09-B133-2CE33B8EA940}" type="pres">
      <dgm:prSet presAssocID="{AE7A82FD-8BDC-4255-B9C0-CCD3C9FD03BD}" presName="LShape" presStyleLbl="alignNode1" presStyleIdx="6" presStyleCnt="9" custScaleX="164281" custScaleY="127309" custLinFactNeighborX="-9185" custLinFactNeighborY="2496"/>
      <dgm:spPr/>
    </dgm:pt>
    <dgm:pt modelId="{850A040D-4AB5-4B03-85B0-76604752F91E}" type="pres">
      <dgm:prSet presAssocID="{AE7A82FD-8BDC-4255-B9C0-CCD3C9FD03BD}" presName="ParentText" presStyleLbl="revTx" presStyleIdx="3" presStyleCnt="5" custScaleX="169017" custLinFactNeighborX="-7954">
        <dgm:presLayoutVars>
          <dgm:chMax val="0"/>
          <dgm:chPref val="0"/>
          <dgm:bulletEnabled val="1"/>
        </dgm:presLayoutVars>
      </dgm:prSet>
      <dgm:spPr/>
    </dgm:pt>
    <dgm:pt modelId="{09AE6D69-45BB-4F36-B2CF-CF1A51081F46}" type="pres">
      <dgm:prSet presAssocID="{AE7A82FD-8BDC-4255-B9C0-CCD3C9FD03BD}" presName="Triangle" presStyleLbl="alignNode1" presStyleIdx="7" presStyleCnt="9" custLinFactX="-64684" custLinFactNeighborX="-100000" custLinFactNeighborY="-10366"/>
      <dgm:spPr/>
    </dgm:pt>
    <dgm:pt modelId="{8151E325-8977-40DE-A70D-96A99380D05A}" type="pres">
      <dgm:prSet presAssocID="{104A6B09-93DF-4E8E-A45E-3A467D9813FD}" presName="sibTrans" presStyleCnt="0"/>
      <dgm:spPr/>
    </dgm:pt>
    <dgm:pt modelId="{96CF910C-48EF-4C96-87EC-425C0BA03CFD}" type="pres">
      <dgm:prSet presAssocID="{104A6B09-93DF-4E8E-A45E-3A467D9813FD}" presName="space" presStyleCnt="0"/>
      <dgm:spPr/>
    </dgm:pt>
    <dgm:pt modelId="{266E1282-89A3-4C54-9551-813540DEF2EC}" type="pres">
      <dgm:prSet presAssocID="{5FFE2E33-1168-4105-BA43-94C63F776695}" presName="composite" presStyleCnt="0"/>
      <dgm:spPr/>
    </dgm:pt>
    <dgm:pt modelId="{DC37B521-EB73-4460-9CC5-CD575B6CFBFB}" type="pres">
      <dgm:prSet presAssocID="{5FFE2E33-1168-4105-BA43-94C63F776695}" presName="LShape" presStyleLbl="alignNode1" presStyleIdx="8" presStyleCnt="9" custAng="0" custScaleX="215003" custScaleY="138081" custLinFactNeighborX="-1041"/>
      <dgm:spPr/>
    </dgm:pt>
    <dgm:pt modelId="{07ED9EBE-1513-4941-95B7-CE954C074755}" type="pres">
      <dgm:prSet presAssocID="{5FFE2E33-1168-4105-BA43-94C63F776695}" presName="ParentText" presStyleLbl="revTx" presStyleIdx="4" presStyleCnt="5" custScaleX="238022" custLinFactNeighborX="-1462" custLinFactNeighborY="-8251">
        <dgm:presLayoutVars>
          <dgm:chMax val="0"/>
          <dgm:chPref val="0"/>
          <dgm:bulletEnabled val="1"/>
        </dgm:presLayoutVars>
      </dgm:prSet>
      <dgm:spPr/>
    </dgm:pt>
  </dgm:ptLst>
  <dgm:cxnLst>
    <dgm:cxn modelId="{E2999E01-D8A4-4965-9054-C9AE63957EC5}" srcId="{1D92A2DB-F33E-419F-9DC1-C3EA2ECC91C3}" destId="{5889CD49-A4F7-4292-9355-FD017DDCE980}" srcOrd="2" destOrd="0" parTransId="{E8FB1E03-F10B-475D-A51E-EE1842530B68}" sibTransId="{1B7E2C7C-70F3-4E5A-952C-D0460AE46041}"/>
    <dgm:cxn modelId="{623BE804-8764-4C29-8AC9-5991CD6BA48F}" type="presOf" srcId="{5FFE2E33-1168-4105-BA43-94C63F776695}" destId="{07ED9EBE-1513-4941-95B7-CE954C074755}" srcOrd="0" destOrd="0" presId="urn:microsoft.com/office/officeart/2009/3/layout/StepUpProcess"/>
    <dgm:cxn modelId="{5E4A4346-3047-46C1-AF6A-DD388B9E1A1A}" type="presOf" srcId="{1D92A2DB-F33E-419F-9DC1-C3EA2ECC91C3}" destId="{30E5D7CF-813C-4067-88ED-CD52A965582D}" srcOrd="0" destOrd="0" presId="urn:microsoft.com/office/officeart/2009/3/layout/StepUpProcess"/>
    <dgm:cxn modelId="{C5A2824C-1AF2-4903-A70E-91A3432D5E82}" srcId="{1D92A2DB-F33E-419F-9DC1-C3EA2ECC91C3}" destId="{5FFE2E33-1168-4105-BA43-94C63F776695}" srcOrd="4" destOrd="0" parTransId="{0007D193-6E20-467E-9DBA-058EF949F360}" sibTransId="{D121E7AB-9D91-4152-9D78-CE16B8866F59}"/>
    <dgm:cxn modelId="{85AF377E-D566-49E4-857D-71A857612FBC}" type="presOf" srcId="{BD295C4E-621A-4480-BA61-5A6A13C231EA}" destId="{CFFFA731-AC7A-426A-9880-CA346418478B}" srcOrd="0" destOrd="0" presId="urn:microsoft.com/office/officeart/2009/3/layout/StepUpProcess"/>
    <dgm:cxn modelId="{0FC361A6-A3B7-41B4-8DEF-431FC1D4CB7D}" srcId="{1D92A2DB-F33E-419F-9DC1-C3EA2ECC91C3}" destId="{AE7A82FD-8BDC-4255-B9C0-CCD3C9FD03BD}" srcOrd="3" destOrd="0" parTransId="{2B96DA37-D78B-405D-8757-243744177BA2}" sibTransId="{104A6B09-93DF-4E8E-A45E-3A467D9813FD}"/>
    <dgm:cxn modelId="{95BFFEA6-171D-402A-8059-6F4CD97DD92B}" type="presOf" srcId="{129B8E36-E691-47C2-B500-0DA97FA14804}" destId="{20C40A5B-E72D-479C-A38A-EA81780CA601}" srcOrd="0" destOrd="0" presId="urn:microsoft.com/office/officeart/2009/3/layout/StepUpProcess"/>
    <dgm:cxn modelId="{54CCF5A8-F228-46F1-BEBF-77999EE60A1A}" srcId="{1D92A2DB-F33E-419F-9DC1-C3EA2ECC91C3}" destId="{BD295C4E-621A-4480-BA61-5A6A13C231EA}" srcOrd="1" destOrd="0" parTransId="{A754EC70-9ED7-49A2-A98D-0E8B39101F03}" sibTransId="{1076F64E-AE11-451D-8736-A0506CD09F62}"/>
    <dgm:cxn modelId="{7BC876C2-8ACA-451C-93EA-B673CCC670A1}" type="presOf" srcId="{5889CD49-A4F7-4292-9355-FD017DDCE980}" destId="{8EA1C632-6D1E-4779-BCFA-762F683C3B97}" srcOrd="0" destOrd="0" presId="urn:microsoft.com/office/officeart/2009/3/layout/StepUpProcess"/>
    <dgm:cxn modelId="{E9E898ED-780B-4386-8699-46B8F4CC2C84}" type="presOf" srcId="{AE7A82FD-8BDC-4255-B9C0-CCD3C9FD03BD}" destId="{850A040D-4AB5-4B03-85B0-76604752F91E}" srcOrd="0" destOrd="0" presId="urn:microsoft.com/office/officeart/2009/3/layout/StepUpProcess"/>
    <dgm:cxn modelId="{BDBA64EE-AEAC-4948-8D2F-17927E77BF23}" srcId="{1D92A2DB-F33E-419F-9DC1-C3EA2ECC91C3}" destId="{129B8E36-E691-47C2-B500-0DA97FA14804}" srcOrd="0" destOrd="0" parTransId="{82EC2853-34AE-49E5-A617-889AE1FD6034}" sibTransId="{03DA0312-F7B1-4E97-88F7-0C9A5BDA0B6D}"/>
    <dgm:cxn modelId="{233E91C5-66F6-4DD6-AEA9-3CE0023F9209}" type="presParOf" srcId="{30E5D7CF-813C-4067-88ED-CD52A965582D}" destId="{6529F772-3FDD-4CA7-B33C-BE4373FF5ADA}" srcOrd="0" destOrd="0" presId="urn:microsoft.com/office/officeart/2009/3/layout/StepUpProcess"/>
    <dgm:cxn modelId="{DDAE522F-EF10-42B1-9DBE-241A567C171F}" type="presParOf" srcId="{6529F772-3FDD-4CA7-B33C-BE4373FF5ADA}" destId="{094C9BBE-CE96-41DE-B5A4-91FA2DF9F7DA}" srcOrd="0" destOrd="0" presId="urn:microsoft.com/office/officeart/2009/3/layout/StepUpProcess"/>
    <dgm:cxn modelId="{837A68DA-2833-4818-9FA5-348B8F0AED3A}" type="presParOf" srcId="{6529F772-3FDD-4CA7-B33C-BE4373FF5ADA}" destId="{20C40A5B-E72D-479C-A38A-EA81780CA601}" srcOrd="1" destOrd="0" presId="urn:microsoft.com/office/officeart/2009/3/layout/StepUpProcess"/>
    <dgm:cxn modelId="{0B9E1DC0-C564-46A3-957B-C7A0648F2E68}" type="presParOf" srcId="{6529F772-3FDD-4CA7-B33C-BE4373FF5ADA}" destId="{03232D23-6A62-409A-9C26-FB3392C76B0B}" srcOrd="2" destOrd="0" presId="urn:microsoft.com/office/officeart/2009/3/layout/StepUpProcess"/>
    <dgm:cxn modelId="{477FA503-E1B6-4EC7-AE97-C365335C97CA}" type="presParOf" srcId="{30E5D7CF-813C-4067-88ED-CD52A965582D}" destId="{EDE76911-7A4C-4B01-AD63-27AFF524D42C}" srcOrd="1" destOrd="0" presId="urn:microsoft.com/office/officeart/2009/3/layout/StepUpProcess"/>
    <dgm:cxn modelId="{6584493F-52D1-46A1-AFB2-553D5E9E5312}" type="presParOf" srcId="{EDE76911-7A4C-4B01-AD63-27AFF524D42C}" destId="{80592BB3-0795-4425-8537-6D80DF8F93C3}" srcOrd="0" destOrd="0" presId="urn:microsoft.com/office/officeart/2009/3/layout/StepUpProcess"/>
    <dgm:cxn modelId="{8A999FF8-D534-41A3-971D-9CDC9DB1A69E}" type="presParOf" srcId="{30E5D7CF-813C-4067-88ED-CD52A965582D}" destId="{1D47F95E-B441-4B94-9E49-FE4F07740D08}" srcOrd="2" destOrd="0" presId="urn:microsoft.com/office/officeart/2009/3/layout/StepUpProcess"/>
    <dgm:cxn modelId="{BF3B0640-8CA3-42AE-B40E-F16517087981}" type="presParOf" srcId="{1D47F95E-B441-4B94-9E49-FE4F07740D08}" destId="{2FDD663A-4663-44A5-969A-F8A203CB197A}" srcOrd="0" destOrd="0" presId="urn:microsoft.com/office/officeart/2009/3/layout/StepUpProcess"/>
    <dgm:cxn modelId="{07E7AA0D-B244-4EF7-B4C0-CBF19A1B5CA8}" type="presParOf" srcId="{1D47F95E-B441-4B94-9E49-FE4F07740D08}" destId="{CFFFA731-AC7A-426A-9880-CA346418478B}" srcOrd="1" destOrd="0" presId="urn:microsoft.com/office/officeart/2009/3/layout/StepUpProcess"/>
    <dgm:cxn modelId="{BC99B7C7-1FDF-4FE5-B38C-AFDADE8DF7F1}" type="presParOf" srcId="{1D47F95E-B441-4B94-9E49-FE4F07740D08}" destId="{BB2398D5-B530-48A7-8674-3EA5464BA421}" srcOrd="2" destOrd="0" presId="urn:microsoft.com/office/officeart/2009/3/layout/StepUpProcess"/>
    <dgm:cxn modelId="{5E4A446A-FB0D-4BBA-B862-E1FA54DBD02E}" type="presParOf" srcId="{30E5D7CF-813C-4067-88ED-CD52A965582D}" destId="{CEEA1BD5-82A7-47F3-A504-A08506B30531}" srcOrd="3" destOrd="0" presId="urn:microsoft.com/office/officeart/2009/3/layout/StepUpProcess"/>
    <dgm:cxn modelId="{CD01C230-6351-4B60-8C03-FD94BCD9563A}" type="presParOf" srcId="{CEEA1BD5-82A7-47F3-A504-A08506B30531}" destId="{BA6246C1-5CBC-486C-97D8-1BFDBEC9AC4D}" srcOrd="0" destOrd="0" presId="urn:microsoft.com/office/officeart/2009/3/layout/StepUpProcess"/>
    <dgm:cxn modelId="{C42B74CD-3E43-4AF8-9389-65D24830B636}" type="presParOf" srcId="{30E5D7CF-813C-4067-88ED-CD52A965582D}" destId="{AE9EB135-826E-441A-8A08-49C19B6627BD}" srcOrd="4" destOrd="0" presId="urn:microsoft.com/office/officeart/2009/3/layout/StepUpProcess"/>
    <dgm:cxn modelId="{A254E129-A447-4854-AB3D-969C729C4E88}" type="presParOf" srcId="{AE9EB135-826E-441A-8A08-49C19B6627BD}" destId="{655A70C9-B516-424C-A087-3E35F5C34E79}" srcOrd="0" destOrd="0" presId="urn:microsoft.com/office/officeart/2009/3/layout/StepUpProcess"/>
    <dgm:cxn modelId="{8A60A48D-0229-4B16-BC6D-5A447BE16582}" type="presParOf" srcId="{AE9EB135-826E-441A-8A08-49C19B6627BD}" destId="{8EA1C632-6D1E-4779-BCFA-762F683C3B97}" srcOrd="1" destOrd="0" presId="urn:microsoft.com/office/officeart/2009/3/layout/StepUpProcess"/>
    <dgm:cxn modelId="{23AFDEAC-94A5-4B0C-8431-F0DD6AB4AEBD}" type="presParOf" srcId="{AE9EB135-826E-441A-8A08-49C19B6627BD}" destId="{18F3BF48-BCA0-4A59-A4DE-0536A2525102}" srcOrd="2" destOrd="0" presId="urn:microsoft.com/office/officeart/2009/3/layout/StepUpProcess"/>
    <dgm:cxn modelId="{8E1754DB-90DA-4AC5-82CF-04F406F06CD4}" type="presParOf" srcId="{30E5D7CF-813C-4067-88ED-CD52A965582D}" destId="{DA409C3E-E7F9-470C-B46C-1C4C2009C527}" srcOrd="5" destOrd="0" presId="urn:microsoft.com/office/officeart/2009/3/layout/StepUpProcess"/>
    <dgm:cxn modelId="{39667A42-8619-40E6-8864-01A116B362CB}" type="presParOf" srcId="{DA409C3E-E7F9-470C-B46C-1C4C2009C527}" destId="{A42F1D22-B205-4BEE-9E16-F3652F4683DF}" srcOrd="0" destOrd="0" presId="urn:microsoft.com/office/officeart/2009/3/layout/StepUpProcess"/>
    <dgm:cxn modelId="{386DF83D-2806-42F4-B20D-9CE0808CD1BB}" type="presParOf" srcId="{30E5D7CF-813C-4067-88ED-CD52A965582D}" destId="{C9AC7F53-C1CF-449F-89FB-240C7CF0C4B8}" srcOrd="6" destOrd="0" presId="urn:microsoft.com/office/officeart/2009/3/layout/StepUpProcess"/>
    <dgm:cxn modelId="{A5C2F535-3505-4B98-8410-A1F7CC2604A6}" type="presParOf" srcId="{C9AC7F53-C1CF-449F-89FB-240C7CF0C4B8}" destId="{216D8ED1-0673-4D09-B133-2CE33B8EA940}" srcOrd="0" destOrd="0" presId="urn:microsoft.com/office/officeart/2009/3/layout/StepUpProcess"/>
    <dgm:cxn modelId="{C67D5A24-5D40-47C1-BBB0-9CD1EC593471}" type="presParOf" srcId="{C9AC7F53-C1CF-449F-89FB-240C7CF0C4B8}" destId="{850A040D-4AB5-4B03-85B0-76604752F91E}" srcOrd="1" destOrd="0" presId="urn:microsoft.com/office/officeart/2009/3/layout/StepUpProcess"/>
    <dgm:cxn modelId="{BA99332C-4E20-4327-957F-0FA8C9D9C6E2}" type="presParOf" srcId="{C9AC7F53-C1CF-449F-89FB-240C7CF0C4B8}" destId="{09AE6D69-45BB-4F36-B2CF-CF1A51081F46}" srcOrd="2" destOrd="0" presId="urn:microsoft.com/office/officeart/2009/3/layout/StepUpProcess"/>
    <dgm:cxn modelId="{8AFBE415-0D0C-45B1-A24D-B0B014FA07FE}" type="presParOf" srcId="{30E5D7CF-813C-4067-88ED-CD52A965582D}" destId="{8151E325-8977-40DE-A70D-96A99380D05A}" srcOrd="7" destOrd="0" presId="urn:microsoft.com/office/officeart/2009/3/layout/StepUpProcess"/>
    <dgm:cxn modelId="{68DFA2E5-1714-486D-AFDE-5E3DF839D5ED}" type="presParOf" srcId="{8151E325-8977-40DE-A70D-96A99380D05A}" destId="{96CF910C-48EF-4C96-87EC-425C0BA03CFD}" srcOrd="0" destOrd="0" presId="urn:microsoft.com/office/officeart/2009/3/layout/StepUpProcess"/>
    <dgm:cxn modelId="{565BB143-8320-4BC0-9602-0BCF291BF89C}" type="presParOf" srcId="{30E5D7CF-813C-4067-88ED-CD52A965582D}" destId="{266E1282-89A3-4C54-9551-813540DEF2EC}" srcOrd="8" destOrd="0" presId="urn:microsoft.com/office/officeart/2009/3/layout/StepUpProcess"/>
    <dgm:cxn modelId="{D62A4C90-2D2F-4520-A5D6-BCD64F5A87C7}" type="presParOf" srcId="{266E1282-89A3-4C54-9551-813540DEF2EC}" destId="{DC37B521-EB73-4460-9CC5-CD575B6CFBFB}" srcOrd="0" destOrd="0" presId="urn:microsoft.com/office/officeart/2009/3/layout/StepUpProcess"/>
    <dgm:cxn modelId="{B6A39EBC-12DC-4878-A2E0-1F59ED635BFB}" type="presParOf" srcId="{266E1282-89A3-4C54-9551-813540DEF2EC}" destId="{07ED9EBE-1513-4941-95B7-CE954C074755}"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D49991-664B-4128-87F2-A65CE9C20DA8}">
      <dsp:nvSpPr>
        <dsp:cNvPr id="0" name=""/>
        <dsp:cNvSpPr/>
      </dsp:nvSpPr>
      <dsp:spPr>
        <a:xfrm>
          <a:off x="6178146" y="466140"/>
          <a:ext cx="2203847" cy="1322308"/>
        </a:xfrm>
        <a:prstGeom prst="roundRect">
          <a:avLst>
            <a:gd name="adj" fmla="val 10000"/>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SA" sz="2700" b="1" kern="1200" dirty="0"/>
            <a:t>الم</a:t>
          </a:r>
          <a:r>
            <a:rPr lang="ar-EG" sz="2700" b="1" kern="1200" dirty="0"/>
            <a:t>ُ</a:t>
          </a:r>
          <a:r>
            <a:rPr lang="ar-SA" sz="2700" b="1" kern="1200" dirty="0"/>
            <a:t>قدمة</a:t>
          </a:r>
          <a:endParaRPr lang="ar-EG" sz="2700" b="1" kern="1200" dirty="0"/>
        </a:p>
        <a:p>
          <a:pPr marL="0" lvl="0" indent="0" algn="ctr" defTabSz="1200150">
            <a:lnSpc>
              <a:spcPct val="90000"/>
            </a:lnSpc>
            <a:spcBef>
              <a:spcPct val="0"/>
            </a:spcBef>
            <a:spcAft>
              <a:spcPct val="35000"/>
            </a:spcAft>
            <a:buNone/>
          </a:pPr>
          <a:r>
            <a:rPr lang="en-US" sz="2700" b="1" kern="1200" dirty="0"/>
            <a:t>Introduction </a:t>
          </a:r>
        </a:p>
      </dsp:txBody>
      <dsp:txXfrm>
        <a:off x="6216875" y="504869"/>
        <a:ext cx="2126389" cy="1244850"/>
      </dsp:txXfrm>
    </dsp:sp>
    <dsp:sp modelId="{ADEDA5C2-86A4-4164-8337-09648CE7A5CB}">
      <dsp:nvSpPr>
        <dsp:cNvPr id="0" name=""/>
        <dsp:cNvSpPr/>
      </dsp:nvSpPr>
      <dsp:spPr>
        <a:xfrm rot="10800000">
          <a:off x="5490546" y="854017"/>
          <a:ext cx="467215" cy="546554"/>
        </a:xfrm>
        <a:prstGeom prst="rightArrow">
          <a:avLst>
            <a:gd name="adj1" fmla="val 60000"/>
            <a:gd name="adj2" fmla="val 50000"/>
          </a:avLst>
        </a:prstGeom>
        <a:solidFill>
          <a:schemeClr val="accent1">
            <a:tint val="60000"/>
            <a:hueOff val="0"/>
            <a:satOff val="0"/>
            <a:lumOff val="0"/>
            <a:alphaOff val="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5630710" y="963328"/>
        <a:ext cx="327051" cy="327932"/>
      </dsp:txXfrm>
    </dsp:sp>
    <dsp:sp modelId="{FDCC0C0A-782E-484C-8555-40DEE1CAA42D}">
      <dsp:nvSpPr>
        <dsp:cNvPr id="0" name=""/>
        <dsp:cNvSpPr/>
      </dsp:nvSpPr>
      <dsp:spPr>
        <a:xfrm>
          <a:off x="3092760" y="466140"/>
          <a:ext cx="2203847" cy="1322308"/>
        </a:xfrm>
        <a:prstGeom prst="roundRect">
          <a:avLst>
            <a:gd name="adj" fmla="val 10000"/>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الجسم</a:t>
          </a:r>
        </a:p>
        <a:p>
          <a:pPr marL="0" lvl="0" indent="0" algn="ctr" defTabSz="1200150">
            <a:lnSpc>
              <a:spcPct val="90000"/>
            </a:lnSpc>
            <a:spcBef>
              <a:spcPct val="0"/>
            </a:spcBef>
            <a:spcAft>
              <a:spcPct val="35000"/>
            </a:spcAft>
            <a:buNone/>
          </a:pPr>
          <a:r>
            <a:rPr lang="en-US" sz="2700" b="1" kern="1200" dirty="0"/>
            <a:t>Body </a:t>
          </a:r>
        </a:p>
      </dsp:txBody>
      <dsp:txXfrm>
        <a:off x="3131489" y="504869"/>
        <a:ext cx="2126389" cy="1244850"/>
      </dsp:txXfrm>
    </dsp:sp>
    <dsp:sp modelId="{66503116-B351-4019-824E-C60A1AF6045A}">
      <dsp:nvSpPr>
        <dsp:cNvPr id="0" name=""/>
        <dsp:cNvSpPr/>
      </dsp:nvSpPr>
      <dsp:spPr>
        <a:xfrm rot="10800000">
          <a:off x="2405159" y="854017"/>
          <a:ext cx="467215" cy="546554"/>
        </a:xfrm>
        <a:prstGeom prst="rightArrow">
          <a:avLst>
            <a:gd name="adj1" fmla="val 60000"/>
            <a:gd name="adj2" fmla="val 50000"/>
          </a:avLst>
        </a:prstGeom>
        <a:solidFill>
          <a:schemeClr val="accent1">
            <a:tint val="60000"/>
            <a:hueOff val="0"/>
            <a:satOff val="0"/>
            <a:lumOff val="0"/>
            <a:alphaOff val="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2545323" y="963328"/>
        <a:ext cx="327051" cy="327932"/>
      </dsp:txXfrm>
    </dsp:sp>
    <dsp:sp modelId="{8D40F9AD-9508-453A-A9D1-1D5C5B8AA259}">
      <dsp:nvSpPr>
        <dsp:cNvPr id="0" name=""/>
        <dsp:cNvSpPr/>
      </dsp:nvSpPr>
      <dsp:spPr>
        <a:xfrm>
          <a:off x="7373" y="466140"/>
          <a:ext cx="2203847" cy="1322308"/>
        </a:xfrm>
        <a:prstGeom prst="roundRect">
          <a:avLst>
            <a:gd name="adj" fmla="val 10000"/>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الخُلاصة/ الخاتمة</a:t>
          </a:r>
        </a:p>
        <a:p>
          <a:pPr marL="0" lvl="0" indent="0" algn="ctr" defTabSz="1200150">
            <a:lnSpc>
              <a:spcPct val="90000"/>
            </a:lnSpc>
            <a:spcBef>
              <a:spcPct val="0"/>
            </a:spcBef>
            <a:spcAft>
              <a:spcPct val="35000"/>
            </a:spcAft>
            <a:buNone/>
          </a:pPr>
          <a:r>
            <a:rPr lang="en-US" sz="2700" b="1" kern="1200" dirty="0"/>
            <a:t>Conclusion </a:t>
          </a:r>
        </a:p>
      </dsp:txBody>
      <dsp:txXfrm>
        <a:off x="46102" y="504869"/>
        <a:ext cx="2126389" cy="12448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4C9BBE-CE96-41DE-B5A4-91FA2DF9F7DA}">
      <dsp:nvSpPr>
        <dsp:cNvPr id="0" name=""/>
        <dsp:cNvSpPr/>
      </dsp:nvSpPr>
      <dsp:spPr>
        <a:xfrm rot="10800000">
          <a:off x="8518816" y="1308742"/>
          <a:ext cx="1920059" cy="879963"/>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0C40A5B-E72D-479C-A38A-EA81780CA601}">
      <dsp:nvSpPr>
        <dsp:cNvPr id="0" name=""/>
        <dsp:cNvSpPr/>
      </dsp:nvSpPr>
      <dsp:spPr>
        <a:xfrm>
          <a:off x="8598716" y="1428240"/>
          <a:ext cx="1836171"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صياغة</a:t>
          </a:r>
          <a:r>
            <a:rPr lang="ar-SA" sz="1800" b="1" kern="1200" dirty="0"/>
            <a:t> </a:t>
          </a:r>
          <a:r>
            <a:rPr lang="ar-EG" sz="1800" b="1" kern="1200" dirty="0"/>
            <a:t>ال</a:t>
          </a:r>
          <a:r>
            <a:rPr lang="ar-SA" sz="1800" b="1" kern="1200" dirty="0"/>
            <a:t>م</a:t>
          </a:r>
          <a:r>
            <a:rPr lang="ar-EG" sz="1800" b="1" kern="1200" dirty="0"/>
            <a:t>ُ</a:t>
          </a:r>
          <a:r>
            <a:rPr lang="ar-SA" sz="1800" b="1" kern="1200" dirty="0"/>
            <a:t>شكل</a:t>
          </a:r>
          <a:r>
            <a:rPr lang="ar-EG" sz="1800" b="1" kern="1200" dirty="0"/>
            <a:t>ة</a:t>
          </a:r>
        </a:p>
        <a:p>
          <a:pPr marL="0" lvl="0" indent="0" algn="ctr" defTabSz="800100">
            <a:lnSpc>
              <a:spcPct val="90000"/>
            </a:lnSpc>
            <a:spcBef>
              <a:spcPct val="0"/>
            </a:spcBef>
            <a:spcAft>
              <a:spcPct val="35000"/>
            </a:spcAft>
            <a:buNone/>
          </a:pPr>
          <a:r>
            <a:rPr lang="en-US" sz="1800" b="1" kern="1200" dirty="0"/>
            <a:t>Formulating </a:t>
          </a:r>
          <a:br>
            <a:rPr lang="en-US" sz="1800" b="1" kern="1200" dirty="0"/>
          </a:br>
          <a:r>
            <a:rPr lang="en-US" sz="1800" b="1" kern="1200" dirty="0"/>
            <a:t>the Problem</a:t>
          </a:r>
          <a:endParaRPr lang="en-US" sz="1800" kern="1200" dirty="0"/>
        </a:p>
      </dsp:txBody>
      <dsp:txXfrm>
        <a:off x="8598716" y="1428240"/>
        <a:ext cx="1836171" cy="853793"/>
      </dsp:txXfrm>
    </dsp:sp>
    <dsp:sp modelId="{03232D23-6A62-409A-9C26-FB3392C76B0B}">
      <dsp:nvSpPr>
        <dsp:cNvPr id="0" name=""/>
        <dsp:cNvSpPr/>
      </dsp:nvSpPr>
      <dsp:spPr>
        <a:xfrm rot="5400000">
          <a:off x="8644977" y="106771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FDD663A-4663-44A5-969A-F8A203CB197A}">
      <dsp:nvSpPr>
        <dsp:cNvPr id="0" name=""/>
        <dsp:cNvSpPr/>
      </dsp:nvSpPr>
      <dsp:spPr>
        <a:xfrm rot="10800000">
          <a:off x="6525460" y="985772"/>
          <a:ext cx="1774884" cy="935782"/>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FFFA731-AC7A-426A-9880-CA346418478B}">
      <dsp:nvSpPr>
        <dsp:cNvPr id="0" name=""/>
        <dsp:cNvSpPr/>
      </dsp:nvSpPr>
      <dsp:spPr>
        <a:xfrm>
          <a:off x="6445179" y="1133170"/>
          <a:ext cx="1795178"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تصميم البحث</a:t>
          </a:r>
          <a:endParaRPr lang="en-US" sz="1800" b="1" kern="1200" dirty="0"/>
        </a:p>
        <a:p>
          <a:pPr marL="0" lvl="0" indent="0" algn="ctr" defTabSz="800100">
            <a:lnSpc>
              <a:spcPct val="90000"/>
            </a:lnSpc>
            <a:spcBef>
              <a:spcPct val="0"/>
            </a:spcBef>
            <a:spcAft>
              <a:spcPct val="35000"/>
            </a:spcAft>
            <a:buNone/>
          </a:pPr>
          <a:r>
            <a:rPr lang="en-US" sz="1800" b="1" kern="1200" dirty="0"/>
            <a:t>Research Design</a:t>
          </a:r>
          <a:endParaRPr lang="en-US" sz="1800" kern="1200" dirty="0"/>
        </a:p>
      </dsp:txBody>
      <dsp:txXfrm>
        <a:off x="6445179" y="1133170"/>
        <a:ext cx="1795178" cy="853793"/>
      </dsp:txXfrm>
    </dsp:sp>
    <dsp:sp modelId="{BB2398D5-B530-48A7-8674-3EA5464BA421}">
      <dsp:nvSpPr>
        <dsp:cNvPr id="0" name=""/>
        <dsp:cNvSpPr/>
      </dsp:nvSpPr>
      <dsp:spPr>
        <a:xfrm rot="5400000">
          <a:off x="6669503" y="73818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55A70C9-B516-424C-A087-3E35F5C34E79}">
      <dsp:nvSpPr>
        <dsp:cNvPr id="0" name=""/>
        <dsp:cNvSpPr/>
      </dsp:nvSpPr>
      <dsp:spPr>
        <a:xfrm rot="10800000">
          <a:off x="4580093" y="714513"/>
          <a:ext cx="1686119" cy="88817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EA1C632-6D1E-4779-BCFA-762F683C3B97}">
      <dsp:nvSpPr>
        <dsp:cNvPr id="0" name=""/>
        <dsp:cNvSpPr/>
      </dsp:nvSpPr>
      <dsp:spPr>
        <a:xfrm>
          <a:off x="4457143" y="863953"/>
          <a:ext cx="1858696"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SA" sz="1800" b="1" kern="1200" dirty="0"/>
            <a:t>جمع البيانات</a:t>
          </a:r>
          <a:endParaRPr lang="en-US" sz="1800" b="1" kern="1200" dirty="0"/>
        </a:p>
        <a:p>
          <a:pPr marL="0" lvl="0" indent="0" algn="ctr" defTabSz="800100">
            <a:lnSpc>
              <a:spcPct val="90000"/>
            </a:lnSpc>
            <a:spcBef>
              <a:spcPct val="0"/>
            </a:spcBef>
            <a:spcAft>
              <a:spcPct val="35000"/>
            </a:spcAft>
            <a:buNone/>
          </a:pPr>
          <a:r>
            <a:rPr lang="en-US" sz="1800" b="1" kern="1200" dirty="0"/>
            <a:t>Data Collection</a:t>
          </a:r>
          <a:endParaRPr lang="en-US" sz="1800" kern="1200" dirty="0"/>
        </a:p>
      </dsp:txBody>
      <dsp:txXfrm>
        <a:off x="4457143" y="863953"/>
        <a:ext cx="1858696" cy="853793"/>
      </dsp:txXfrm>
    </dsp:sp>
    <dsp:sp modelId="{18F3BF48-BCA0-4A59-A4DE-0536A2525102}">
      <dsp:nvSpPr>
        <dsp:cNvPr id="0" name=""/>
        <dsp:cNvSpPr/>
      </dsp:nvSpPr>
      <dsp:spPr>
        <a:xfrm rot="5400000">
          <a:off x="4698765" y="477589"/>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16D8ED1-0673-4D09-B133-2CE33B8EA940}">
      <dsp:nvSpPr>
        <dsp:cNvPr id="0" name=""/>
        <dsp:cNvSpPr/>
      </dsp:nvSpPr>
      <dsp:spPr>
        <a:xfrm rot="10800000">
          <a:off x="2556251" y="467001"/>
          <a:ext cx="1775965" cy="825447"/>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50A040D-4AB5-4B03-85B0-76604752F91E}">
      <dsp:nvSpPr>
        <dsp:cNvPr id="0" name=""/>
        <dsp:cNvSpPr/>
      </dsp:nvSpPr>
      <dsp:spPr>
        <a:xfrm>
          <a:off x="2586783" y="646451"/>
          <a:ext cx="1648102"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معالجة البيانات</a:t>
          </a:r>
        </a:p>
        <a:p>
          <a:pPr marL="0" lvl="0" indent="0" algn="ctr" defTabSz="800100">
            <a:lnSpc>
              <a:spcPct val="90000"/>
            </a:lnSpc>
            <a:spcBef>
              <a:spcPct val="0"/>
            </a:spcBef>
            <a:spcAft>
              <a:spcPct val="35000"/>
            </a:spcAft>
            <a:buNone/>
          </a:pPr>
          <a:r>
            <a:rPr lang="en-US" sz="1800" b="1" kern="1200" dirty="0"/>
            <a:t>Data Processing</a:t>
          </a:r>
          <a:endParaRPr lang="en-US" sz="1800" kern="1200" dirty="0"/>
        </a:p>
      </dsp:txBody>
      <dsp:txXfrm>
        <a:off x="2586783" y="646451"/>
        <a:ext cx="1648102" cy="853793"/>
      </dsp:txXfrm>
    </dsp:sp>
    <dsp:sp modelId="{09AE6D69-45BB-4F36-B2CF-CF1A51081F46}">
      <dsp:nvSpPr>
        <dsp:cNvPr id="0" name=""/>
        <dsp:cNvSpPr/>
      </dsp:nvSpPr>
      <dsp:spPr>
        <a:xfrm rot="5400000">
          <a:off x="2698185" y="225615"/>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C37B521-EB73-4460-9CC5-CD575B6CFBFB}">
      <dsp:nvSpPr>
        <dsp:cNvPr id="0" name=""/>
        <dsp:cNvSpPr/>
      </dsp:nvSpPr>
      <dsp:spPr>
        <a:xfrm rot="10800000">
          <a:off x="51362" y="120834"/>
          <a:ext cx="2324297" cy="895290"/>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7ED9EBE-1513-4941-95B7-CE954C074755}">
      <dsp:nvSpPr>
        <dsp:cNvPr id="0" name=""/>
        <dsp:cNvSpPr/>
      </dsp:nvSpPr>
      <dsp:spPr>
        <a:xfrm>
          <a:off x="0" y="280943"/>
          <a:ext cx="2320977"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إتمام المسودة النهائية للبحث</a:t>
          </a:r>
        </a:p>
        <a:p>
          <a:pPr marL="0" lvl="0" indent="0" algn="ctr" defTabSz="800100">
            <a:lnSpc>
              <a:spcPct val="90000"/>
            </a:lnSpc>
            <a:spcBef>
              <a:spcPct val="0"/>
            </a:spcBef>
            <a:spcAft>
              <a:spcPct val="35000"/>
            </a:spcAft>
            <a:buNone/>
          </a:pPr>
          <a:r>
            <a:rPr lang="en-US" sz="1800" b="1" kern="1200" dirty="0"/>
            <a:t>Finalizing Research Draft</a:t>
          </a:r>
          <a:endParaRPr lang="en-US" sz="1800" kern="1200" dirty="0"/>
        </a:p>
      </dsp:txBody>
      <dsp:txXfrm>
        <a:off x="0" y="280943"/>
        <a:ext cx="2320977" cy="853793"/>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47665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F7141-2707-05A0-64E9-688FE5CD88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36F8A0-A967-A1EA-C6A5-0ECAA32821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09B94D-B7A9-B414-CDFF-DC6A0178C9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F4F953-E1B2-0F19-B218-4E0B96562758}"/>
              </a:ext>
            </a:extLst>
          </p:cNvPr>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456898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D4460-9DA6-DAC1-5953-1944D1C9AD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8AA9A4-4F53-E5B8-5048-2E57A816DD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74EA6B-217B-5028-82B6-8B790B8188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3F1C62-C079-49D4-5CDF-9C1C146B2E26}"/>
              </a:ext>
            </a:extLst>
          </p:cNvPr>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48289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92014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529367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53D85-3C5A-39FF-A2CD-B0F8530D52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36EBD0-F8DF-3AAC-7433-5018557FDA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FE1F84-0ACD-800F-2D9B-F0016B2107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F79D27-1CAE-F27D-6E45-209548FC4FEB}"/>
              </a:ext>
            </a:extLst>
          </p:cNvPr>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928083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0960F-CD84-4C4B-8F8B-6891CD60FE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773749-DE70-E181-C20D-BE66099A47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C6282A-B1DC-F060-2AC0-6042BF7B9E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8ED127-9F79-3326-A0C2-CEA5A7A8D26A}"/>
              </a:ext>
            </a:extLst>
          </p:cNvPr>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8440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hyperlink" Target="https://joa.journals.ekb.eg/article_421361.html" TargetMode="External"/><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ejsrt.journals.ekb.eg/article_428447.html" TargetMode="Externa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3" Type="http://schemas.microsoft.com/office/2017/06/relationships/model3d" Target="../media/model3d2.glb"/><Relationship Id="rId2" Type="http://schemas.openxmlformats.org/officeDocument/2006/relationships/image" Target="../media/image17.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hyperlink" Target="https://joa.journals.ekb.eg/article_421367.html" TargetMode="External"/><Relationship Id="rId2" Type="http://schemas.openxmlformats.org/officeDocument/2006/relationships/image" Target="../media/image19.png"/><Relationship Id="rId1" Type="http://schemas.openxmlformats.org/officeDocument/2006/relationships/slideLayout" Target="../slideLayouts/slideLayout14.xml"/><Relationship Id="rId5" Type="http://schemas.openxmlformats.org/officeDocument/2006/relationships/image" Target="../media/image20.png"/><Relationship Id="rId4" Type="http://schemas.microsoft.com/office/2017/06/relationships/model3d" Target="../media/model3d3.glb"/></Relationships>
</file>

<file path=ppt/slides/_rels/slide20.xml.rels><?xml version="1.0" encoding="UTF-8" standalone="yes"?>
<Relationships xmlns="http://schemas.openxmlformats.org/package/2006/relationships"><Relationship Id="rId3" Type="http://schemas.microsoft.com/office/2017/06/relationships/model3d" Target="../media/model3d2.glb"/><Relationship Id="rId2" Type="http://schemas.openxmlformats.org/officeDocument/2006/relationships/image" Target="../media/image17.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microsoft.com/office/2017/06/relationships/model3d" Target="../media/model3d2.glb"/><Relationship Id="rId2" Type="http://schemas.openxmlformats.org/officeDocument/2006/relationships/image" Target="../media/image17.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hyperlink" Target="https://joa.journals.ekb.eg/article_421361.html" TargetMode="External"/><Relationship Id="rId2" Type="http://schemas.openxmlformats.org/officeDocument/2006/relationships/image" Target="../media/image22.png"/><Relationship Id="rId1" Type="http://schemas.openxmlformats.org/officeDocument/2006/relationships/slideLayout" Target="../slideLayouts/slideLayout14.xml"/><Relationship Id="rId5" Type="http://schemas.openxmlformats.org/officeDocument/2006/relationships/image" Target="../media/image23.png"/><Relationship Id="rId4" Type="http://schemas.microsoft.com/office/2017/06/relationships/model3d" Target="../media/model3d3.glb"/></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microsoft.com/office/2017/06/relationships/model3d" Target="../media/model3d4.glb"/><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4.xml"/></Relationships>
</file>

<file path=ppt/slides/_rels/slide4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5.xml"/><Relationship Id="rId5" Type="http://schemas.openxmlformats.org/officeDocument/2006/relationships/hyperlink" Target="https://ejsrt.journals.ekb.eg/article_428447.html" TargetMode="External"/><Relationship Id="rId4" Type="http://schemas.openxmlformats.org/officeDocument/2006/relationships/hyperlink" Target="https://joa.journals.ekb.eg/article_421367.html"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6.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2.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727282"/>
            <a:ext cx="3943350" cy="6485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من صياغة المُشكلة إلى تصميم البحث</a:t>
            </a:r>
            <a:endParaRPr lang="en-US" sz="2400" b="1" dirty="0">
              <a:solidFill>
                <a:schemeClr val="bg1"/>
              </a:solidFill>
              <a:latin typeface="Alexandria" charset="0"/>
              <a:cs typeface="Alexandria" charset="0"/>
            </a:endParaRPr>
          </a:p>
        </p:txBody>
      </p:sp>
      <p:sp>
        <p:nvSpPr>
          <p:cNvPr id="46" name="TextBox 45"/>
          <p:cNvSpPr txBox="1"/>
          <p:nvPr/>
        </p:nvSpPr>
        <p:spPr>
          <a:xfrm>
            <a:off x="930277" y="498962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1" name="TextBox 10"/>
          <p:cNvSpPr txBox="1"/>
          <p:nvPr/>
        </p:nvSpPr>
        <p:spPr>
          <a:xfrm>
            <a:off x="896750" y="5367347"/>
            <a:ext cx="1277915"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Alexandria" charset="0"/>
              </a:rPr>
              <a:t>المُحاضرة الرابعة</a:t>
            </a:r>
            <a:endParaRPr lang="en-US" sz="1600" dirty="0">
              <a:effectLst>
                <a:outerShdw blurRad="38100" dist="38100" dir="2700000" algn="tl">
                  <a:srgbClr val="000000">
                    <a:alpha val="43137"/>
                  </a:srgbClr>
                </a:outerShdw>
              </a:effectLst>
              <a:latin typeface="Alexandria" charset="0"/>
              <a:cs typeface="Alexandria" charset="0"/>
            </a:endParaRPr>
          </a:p>
        </p:txBody>
      </p:sp>
      <p:sp>
        <p:nvSpPr>
          <p:cNvPr id="12" name="TextBox 11">
            <a:extLst>
              <a:ext uri="{FF2B5EF4-FFF2-40B4-BE49-F238E27FC236}">
                <a16:creationId xmlns:a16="http://schemas.microsoft.com/office/drawing/2014/main" id="{9634894A-0D87-0DA5-5CE1-AF0ACCEF65D8}"/>
              </a:ext>
            </a:extLst>
          </p:cNvPr>
          <p:cNvSpPr txBox="1"/>
          <p:nvPr/>
        </p:nvSpPr>
        <p:spPr>
          <a:xfrm>
            <a:off x="-363962" y="6375865"/>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طلاب الإعلام</a:t>
            </a:r>
            <a:r>
              <a:rPr lang="ar-EG" dirty="0">
                <a:solidFill>
                  <a:srgbClr val="2E3957"/>
                </a:solidFill>
                <a:latin typeface="Alexandria"/>
                <a:cs typeface="+mj-cs"/>
              </a:rPr>
              <a:t> والتسويق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3668917" y="2251184"/>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75F74A20-C1FB-09F8-A8C8-EAC4B06FE62D}"/>
                  </a:ext>
                </a:extLst>
              </p:cNvPr>
              <p:cNvGraphicFramePr>
                <a:graphicFrameLocks noChangeAspect="1"/>
              </p:cNvGraphicFramePr>
              <p:nvPr>
                <p:extLst>
                  <p:ext uri="{D42A27DB-BD31-4B8C-83A1-F6EECF244321}">
                    <p14:modId xmlns:p14="http://schemas.microsoft.com/office/powerpoint/2010/main" val="2345003433"/>
                  </p:ext>
                </p:extLst>
              </p:nvPr>
            </p:nvGraphicFramePr>
            <p:xfrm>
              <a:off x="1082832" y="767314"/>
              <a:ext cx="3662538" cy="4504295"/>
            </p:xfrm>
            <a:graphic>
              <a:graphicData uri="http://schemas.microsoft.com/office/drawing/2017/model3d">
                <am3d:model3d r:embed="rId4">
                  <am3d:spPr>
                    <a:xfrm>
                      <a:off x="0" y="0"/>
                      <a:ext cx="3662538" cy="45042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5"/>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75F74A20-C1FB-09F8-A8C8-EAC4B06FE62D}"/>
                  </a:ext>
                </a:extLst>
              </p:cNvPr>
              <p:cNvPicPr>
                <a:picLocks noGrp="1" noRot="1" noChangeAspect="1" noMove="1" noResize="1" noEditPoints="1" noAdjustHandles="1" noChangeArrowheads="1" noChangeShapeType="1" noCrop="1"/>
              </p:cNvPicPr>
              <p:nvPr/>
            </p:nvPicPr>
            <p:blipFill>
              <a:blip r:embed="rId5"/>
              <a:stretch>
                <a:fillRect/>
              </a:stretch>
            </p:blipFill>
            <p:spPr>
              <a:xfrm>
                <a:off x="1082832" y="767314"/>
                <a:ext cx="3662538" cy="45042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7" name="TextBox 6">
            <a:extLst>
              <a:ext uri="{FF2B5EF4-FFF2-40B4-BE49-F238E27FC236}">
                <a16:creationId xmlns:a16="http://schemas.microsoft.com/office/drawing/2014/main" id="{9FACB4D8-559C-CAC4-9AC2-87C40A3A52AF}"/>
              </a:ext>
            </a:extLst>
          </p:cNvPr>
          <p:cNvSpPr txBox="1"/>
          <p:nvPr/>
        </p:nvSpPr>
        <p:spPr>
          <a:xfrm>
            <a:off x="4699000" y="3012523"/>
            <a:ext cx="6527799" cy="400110"/>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الخطوة الأولى: صياغة المُشكلة:</a:t>
            </a:r>
          </a:p>
        </p:txBody>
      </p:sp>
      <p:sp>
        <p:nvSpPr>
          <p:cNvPr id="9" name="TextBox 8">
            <a:extLst>
              <a:ext uri="{FF2B5EF4-FFF2-40B4-BE49-F238E27FC236}">
                <a16:creationId xmlns:a16="http://schemas.microsoft.com/office/drawing/2014/main" id="{FBC5BB9D-C99D-47ED-5D67-9F4B38CF2A2C}"/>
              </a:ext>
            </a:extLst>
          </p:cNvPr>
          <p:cNvSpPr txBox="1"/>
          <p:nvPr/>
        </p:nvSpPr>
        <p:spPr>
          <a:xfrm>
            <a:off x="6854932" y="3415452"/>
            <a:ext cx="3965467" cy="1631216"/>
          </a:xfrm>
          <a:prstGeom prst="rect">
            <a:avLst/>
          </a:prstGeom>
          <a:noFill/>
        </p:spPr>
        <p:txBody>
          <a:bodyPr wrap="square" rtlCol="0">
            <a:spAutoFit/>
          </a:bodyPr>
          <a:lstStyle/>
          <a:p>
            <a:pPr marL="285750" indent="-285750" algn="just" rtl="1">
              <a:buFont typeface="Arial" panose="020B0604020202020204" pitchFamily="34" charset="0"/>
              <a:buChar char="•"/>
            </a:pPr>
            <a:r>
              <a:rPr lang="ar-SA" sz="2000" b="1" dirty="0">
                <a:solidFill>
                  <a:schemeClr val="accent5">
                    <a:lumMod val="50000"/>
                  </a:schemeClr>
                </a:solidFill>
                <a:latin typeface="Alexandria"/>
              </a:rPr>
              <a:t>عنوان البحث</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مُقدمة ال</a:t>
            </a:r>
            <a:r>
              <a:rPr lang="ar-EG" sz="2000" b="1" dirty="0">
                <a:solidFill>
                  <a:schemeClr val="accent5">
                    <a:lumMod val="50000"/>
                  </a:schemeClr>
                </a:solidFill>
                <a:latin typeface="Alexandria"/>
              </a:rPr>
              <a:t>بحث.</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أهداف البحث</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أهمية البحث</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مُراجعة ال</a:t>
            </a:r>
            <a:r>
              <a:rPr lang="ar-EG" sz="2000" b="1" dirty="0">
                <a:solidFill>
                  <a:schemeClr val="accent5">
                    <a:lumMod val="50000"/>
                  </a:schemeClr>
                </a:solidFill>
                <a:latin typeface="Alexandria"/>
              </a:rPr>
              <a:t>تُراث ال</a:t>
            </a:r>
            <a:r>
              <a:rPr lang="ar-SA" sz="2000" b="1" dirty="0">
                <a:solidFill>
                  <a:schemeClr val="accent5">
                    <a:lumMod val="50000"/>
                  </a:schemeClr>
                </a:solidFill>
                <a:latin typeface="Alexandria"/>
              </a:rPr>
              <a:t>أدبي</a:t>
            </a:r>
            <a:r>
              <a:rPr lang="ar-EG" sz="2000" b="1" dirty="0">
                <a:solidFill>
                  <a:schemeClr val="accent5">
                    <a:lumMod val="50000"/>
                  </a:schemeClr>
                </a:solidFill>
                <a:latin typeface="Alexandria"/>
              </a:rPr>
              <a:t>.</a:t>
            </a:r>
            <a:endParaRPr lang="en-US" sz="2000" b="1" dirty="0">
              <a:solidFill>
                <a:schemeClr val="accent5">
                  <a:lumMod val="50000"/>
                </a:schemeClr>
              </a:solidFill>
              <a:latin typeface="Alexandria"/>
            </a:endParaRPr>
          </a:p>
        </p:txBody>
      </p:sp>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2500"/>
                            </p:stCondLst>
                            <p:childTnLst>
                              <p:par>
                                <p:cTn id="17" presetID="42" presetClass="entr" presetSubtype="0" fill="hold" grpId="0" nodeType="after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3486200" y="2006279"/>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من صياغة المُشكلة إلى تصميم البحث:</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EAF023DE-B720-43CE-0FF8-D0717111CC63}"/>
              </a:ext>
            </a:extLst>
          </p:cNvPr>
          <p:cNvSpPr txBox="1"/>
          <p:nvPr/>
        </p:nvSpPr>
        <p:spPr>
          <a:xfrm>
            <a:off x="4699000" y="2696512"/>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الأولى: صياغة المُشكلة:</a:t>
            </a:r>
          </a:p>
        </p:txBody>
      </p:sp>
      <p:sp>
        <p:nvSpPr>
          <p:cNvPr id="8" name="TextBox 7">
            <a:extLst>
              <a:ext uri="{FF2B5EF4-FFF2-40B4-BE49-F238E27FC236}">
                <a16:creationId xmlns:a16="http://schemas.microsoft.com/office/drawing/2014/main" id="{F9BB41D8-138B-D020-7B9D-B538409063BB}"/>
              </a:ext>
            </a:extLst>
          </p:cNvPr>
          <p:cNvSpPr txBox="1"/>
          <p:nvPr/>
        </p:nvSpPr>
        <p:spPr>
          <a:xfrm>
            <a:off x="4292600" y="3375606"/>
            <a:ext cx="6527799" cy="707886"/>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أساليب عرض الدراسات السابقة.</a:t>
            </a:r>
          </a:p>
          <a:p>
            <a:pPr marL="285750" indent="-285750" algn="just" rtl="1">
              <a:buFont typeface="Arial" panose="020B0604020202020204" pitchFamily="34" charset="0"/>
              <a:buChar char="•"/>
            </a:pPr>
            <a:r>
              <a:rPr lang="ar-EG" sz="2000" b="1" dirty="0">
                <a:solidFill>
                  <a:schemeClr val="accent5">
                    <a:lumMod val="50000"/>
                  </a:schemeClr>
                </a:solidFill>
                <a:latin typeface="Alexandria"/>
              </a:rPr>
              <a:t>بناء </a:t>
            </a:r>
            <a:r>
              <a:rPr lang="ar-SA" sz="2000" b="1" dirty="0">
                <a:solidFill>
                  <a:schemeClr val="accent5">
                    <a:lumMod val="50000"/>
                  </a:schemeClr>
                </a:solidFill>
                <a:latin typeface="Alexandria"/>
              </a:rPr>
              <a:t>مُراجعة ال</a:t>
            </a:r>
            <a:r>
              <a:rPr lang="ar-EG" sz="2000" b="1" dirty="0">
                <a:solidFill>
                  <a:schemeClr val="accent5">
                    <a:lumMod val="50000"/>
                  </a:schemeClr>
                </a:solidFill>
                <a:latin typeface="Alexandria"/>
              </a:rPr>
              <a:t>تُراث ال</a:t>
            </a:r>
            <a:r>
              <a:rPr lang="ar-SA" sz="2000" b="1" dirty="0">
                <a:solidFill>
                  <a:schemeClr val="accent5">
                    <a:lumMod val="50000"/>
                  </a:schemeClr>
                </a:solidFill>
                <a:latin typeface="Alexandria"/>
              </a:rPr>
              <a:t>أدبي</a:t>
            </a:r>
            <a:r>
              <a:rPr lang="ar-EG" sz="2000" b="1" dirty="0">
                <a:solidFill>
                  <a:schemeClr val="accent5">
                    <a:lumMod val="50000"/>
                  </a:schemeClr>
                </a:solidFill>
                <a:latin typeface="Alexandria"/>
              </a:rPr>
              <a:t>.</a:t>
            </a:r>
            <a:endParaRPr lang="en-US" sz="2000" b="1" dirty="0">
              <a:solidFill>
                <a:schemeClr val="accent5">
                  <a:lumMod val="50000"/>
                </a:schemeClr>
              </a:solidFill>
              <a:latin typeface="Alexandria"/>
            </a:endParaRPr>
          </a:p>
        </p:txBody>
      </p:sp>
      <p:sp>
        <p:nvSpPr>
          <p:cNvPr id="9" name="TextBox 8">
            <a:extLst>
              <a:ext uri="{FF2B5EF4-FFF2-40B4-BE49-F238E27FC236}">
                <a16:creationId xmlns:a16="http://schemas.microsoft.com/office/drawing/2014/main" id="{0CFDE8BA-7F88-F042-A9D9-2D102EB2D343}"/>
              </a:ext>
            </a:extLst>
          </p:cNvPr>
          <p:cNvSpPr txBox="1"/>
          <p:nvPr/>
        </p:nvSpPr>
        <p:spPr>
          <a:xfrm>
            <a:off x="4705350" y="4132116"/>
            <a:ext cx="6527799" cy="707886"/>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خُطوات إجراء البحث العِلمي.</a:t>
            </a:r>
          </a:p>
          <a:p>
            <a:pPr marL="457200" indent="-457200" algn="just" rtl="1">
              <a:buFontTx/>
              <a:buAutoNum type="arabicPeriod" startAt="3"/>
            </a:pPr>
            <a:r>
              <a:rPr lang="ar-EG" sz="2000" b="1" dirty="0">
                <a:solidFill>
                  <a:srgbClr val="2E3957"/>
                </a:solidFill>
                <a:latin typeface="Alexandria"/>
              </a:rPr>
              <a:t>الخطوة الثانية: تصميم البحث.</a:t>
            </a:r>
          </a:p>
        </p:txBody>
      </p:sp>
      <p:sp>
        <p:nvSpPr>
          <p:cNvPr id="7" name="TextBox 6">
            <a:extLst>
              <a:ext uri="{FF2B5EF4-FFF2-40B4-BE49-F238E27FC236}">
                <a16:creationId xmlns:a16="http://schemas.microsoft.com/office/drawing/2014/main" id="{C9572CE5-A151-94F9-28CB-B0A285EBA967}"/>
              </a:ext>
            </a:extLst>
          </p:cNvPr>
          <p:cNvSpPr txBox="1"/>
          <p:nvPr/>
        </p:nvSpPr>
        <p:spPr>
          <a:xfrm>
            <a:off x="4288425" y="4824447"/>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تحديد المُتغيرات.</a:t>
            </a:r>
          </a:p>
        </p:txBody>
      </p:sp>
      <p:sp>
        <p:nvSpPr>
          <p:cNvPr id="10" name="TextBox 9">
            <a:extLst>
              <a:ext uri="{FF2B5EF4-FFF2-40B4-BE49-F238E27FC236}">
                <a16:creationId xmlns:a16="http://schemas.microsoft.com/office/drawing/2014/main" id="{504CE678-4841-A938-CFF6-3BB114C75809}"/>
              </a:ext>
            </a:extLst>
          </p:cNvPr>
          <p:cNvSpPr txBox="1"/>
          <p:nvPr/>
        </p:nvSpPr>
        <p:spPr>
          <a:xfrm>
            <a:off x="4705350" y="5265719"/>
            <a:ext cx="6527799" cy="400110"/>
          </a:xfrm>
          <a:prstGeom prst="rect">
            <a:avLst/>
          </a:prstGeom>
          <a:noFill/>
        </p:spPr>
        <p:txBody>
          <a:bodyPr wrap="square" rtlCol="0">
            <a:spAutoFit/>
          </a:bodyPr>
          <a:lstStyle/>
          <a:p>
            <a:pPr algn="just" rtl="1"/>
            <a:r>
              <a:rPr lang="ar-EG" sz="2000" b="1" dirty="0">
                <a:solidFill>
                  <a:srgbClr val="2E3957"/>
                </a:solidFill>
                <a:latin typeface="Alexandria"/>
              </a:rPr>
              <a:t>5.   المَراجِع.</a:t>
            </a:r>
          </a:p>
        </p:txBody>
      </p:sp>
      <p:pic>
        <p:nvPicPr>
          <p:cNvPr id="12" name="Picture 11" descr="A person sitting at a desk looking at a sign&#10;&#10;AI-generated content may be incorrect.">
            <a:extLst>
              <a:ext uri="{FF2B5EF4-FFF2-40B4-BE49-F238E27FC236}">
                <a16:creationId xmlns:a16="http://schemas.microsoft.com/office/drawing/2014/main" id="{30F10F19-E415-E209-772E-972ED65A6D9B}"/>
              </a:ext>
            </a:extLst>
          </p:cNvPr>
          <p:cNvPicPr>
            <a:picLocks noChangeAspect="1"/>
          </p:cNvPicPr>
          <p:nvPr/>
        </p:nvPicPr>
        <p:blipFill>
          <a:blip r:embed="rId4"/>
          <a:stretch>
            <a:fillRect/>
          </a:stretch>
        </p:blipFill>
        <p:spPr>
          <a:xfrm>
            <a:off x="2051050" y="2313580"/>
            <a:ext cx="3175000" cy="3175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3500"/>
                            </p:stCondLst>
                            <p:childTnLst>
                              <p:par>
                                <p:cTn id="23" presetID="42" presetClass="entr" presetSubtype="0" fill="hold" grpId="0" nodeType="afterEffect">
                                  <p:stCondLst>
                                    <p:cond delay="25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4750"/>
                            </p:stCondLst>
                            <p:childTnLst>
                              <p:par>
                                <p:cTn id="29" presetID="42" presetClass="entr" presetSubtype="0" fill="hold" grpId="0" nodeType="afterEffect">
                                  <p:stCondLst>
                                    <p:cond delay="25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6000"/>
                            </p:stCondLst>
                            <p:childTnLst>
                              <p:par>
                                <p:cTn id="35" presetID="42" presetClass="entr" presetSubtype="0" fill="hold" grpId="0" nodeType="afterEffect">
                                  <p:stCondLst>
                                    <p:cond delay="25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7250"/>
                            </p:stCondLst>
                            <p:childTnLst>
                              <p:par>
                                <p:cTn id="41" presetID="42" presetClass="entr" presetSubtype="0" fill="hold" grpId="0" nodeType="afterEffect">
                                  <p:stCondLst>
                                    <p:cond delay="25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3100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8" grpId="0"/>
      <p:bldP spid="9" grpId="0"/>
      <p:bldP spid="7"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5B625C-4C47-249E-7E1D-2959586A0DF0}"/>
              </a:ext>
            </a:extLst>
          </p:cNvPr>
          <p:cNvSpPr txBox="1"/>
          <p:nvPr/>
        </p:nvSpPr>
        <p:spPr>
          <a:xfrm>
            <a:off x="2229131" y="4843462"/>
            <a:ext cx="2355966" cy="1077218"/>
          </a:xfrm>
          <a:prstGeom prst="rect">
            <a:avLst/>
          </a:prstGeom>
          <a:noFill/>
        </p:spPr>
        <p:txBody>
          <a:bodyPr wrap="none" rtlCol="0">
            <a:spAutoFit/>
          </a:bodyPr>
          <a:lstStyle/>
          <a:p>
            <a:pPr algn="ct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مُقدمة</a:t>
            </a:r>
          </a:p>
          <a:p>
            <a:pPr algn="ct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Introduction </a:t>
            </a:r>
          </a:p>
        </p:txBody>
      </p:sp>
      <p:sp>
        <p:nvSpPr>
          <p:cNvPr id="7" name="TextBox 6">
            <a:extLst>
              <a:ext uri="{FF2B5EF4-FFF2-40B4-BE49-F238E27FC236}">
                <a16:creationId xmlns:a16="http://schemas.microsoft.com/office/drawing/2014/main" id="{867BB606-D0BA-1708-5125-FCAAD84AF3E9}"/>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386891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447B0-1EB6-53D2-1885-B6E37E0342B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DE879D9-CB44-655A-EE8F-5123B3470429}"/>
              </a:ext>
            </a:extLst>
          </p:cNvPr>
          <p:cNvSpPr txBox="1"/>
          <p:nvPr/>
        </p:nvSpPr>
        <p:spPr>
          <a:xfrm>
            <a:off x="4711700" y="2465833"/>
            <a:ext cx="6558073" cy="2554545"/>
          </a:xfrm>
          <a:prstGeom prst="rect">
            <a:avLst/>
          </a:prstGeom>
          <a:noFill/>
        </p:spPr>
        <p:txBody>
          <a:bodyPr wrap="square" rtlCol="0">
            <a:spAutoFit/>
          </a:bodyPr>
          <a:lstStyle/>
          <a:p>
            <a:pPr algn="just" rtl="1"/>
            <a:r>
              <a:rPr lang="ar-EG" sz="2000" dirty="0"/>
              <a:t>نستكمل في هذه المُحاضرة ما بدأناه في المُحاضرات السابقة حول الخطوة الأولى في مسار البحث العِلمي، وهي صياغة مُشكلة البحث. </a:t>
            </a:r>
          </a:p>
          <a:p>
            <a:pPr algn="just" rtl="1"/>
            <a:r>
              <a:rPr lang="ar-EG" sz="2000" dirty="0"/>
              <a:t>فقد تناولنا حتى الآن أهم مكونات هذه المرحلة، بداية من اختيار عنوان البحث، وصياغة المُشكلة البحثية، ومرورًا بـ كتابة المُقدمة، وتحديد الأهداف، وأهمية الدراسة، ومُراجعة التُراث الأدبي. </a:t>
            </a:r>
          </a:p>
          <a:p>
            <a:pPr algn="just" rtl="1"/>
            <a:r>
              <a:rPr lang="ar-EG" sz="2000" dirty="0"/>
              <a:t>واليوم نُتمّم هذه المرحلة بالانتهاء من عنصر "مُراجعة التُراث الأدبي" أو الدراسات السابقة، والتي تُعد من العناصر الأساسية في بناء خلفية عِلمية مُتماسكة تُعزز من صياغة المُشكلة وتُبرز موقع البحث في سياقه المعرفي.</a:t>
            </a:r>
          </a:p>
        </p:txBody>
      </p:sp>
      <p:sp>
        <p:nvSpPr>
          <p:cNvPr id="4" name="TextBox 3">
            <a:extLst>
              <a:ext uri="{FF2B5EF4-FFF2-40B4-BE49-F238E27FC236}">
                <a16:creationId xmlns:a16="http://schemas.microsoft.com/office/drawing/2014/main" id="{ED0BE18E-D5BA-A0A9-C0B9-301C8968153A}"/>
              </a:ext>
            </a:extLst>
          </p:cNvPr>
          <p:cNvSpPr txBox="1"/>
          <p:nvPr/>
        </p:nvSpPr>
        <p:spPr>
          <a:xfrm>
            <a:off x="3120128" y="5394749"/>
            <a:ext cx="7556001"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أساليب عرض الدراسات السابقة </a:t>
            </a:r>
            <a:r>
              <a:rPr lang="en-US" dirty="0"/>
              <a:t>Literature Review Approaches)</a:t>
            </a:r>
            <a:r>
              <a:rPr lang="ar-EG" dirty="0"/>
              <a:t>).</a:t>
            </a:r>
          </a:p>
          <a:p>
            <a:pPr marL="285750" indent="-285750" algn="just" rtl="1">
              <a:buFont typeface="Arial" panose="020B0604020202020204" pitchFamily="34" charset="0"/>
              <a:buChar char="•"/>
            </a:pPr>
            <a:r>
              <a:rPr lang="ar-EG" dirty="0"/>
              <a:t>بناء مُراجعة التُراث الأدبي </a:t>
            </a:r>
            <a:r>
              <a:rPr lang="en-US" dirty="0"/>
              <a:t>Construction of the Literature Review)</a:t>
            </a:r>
            <a:r>
              <a:rPr lang="ar-EG" dirty="0"/>
              <a:t>).</a:t>
            </a:r>
            <a:endParaRPr lang="en-US" dirty="0"/>
          </a:p>
        </p:txBody>
      </p:sp>
      <p:sp>
        <p:nvSpPr>
          <p:cNvPr id="2" name="TextBox 1">
            <a:extLst>
              <a:ext uri="{FF2B5EF4-FFF2-40B4-BE49-F238E27FC236}">
                <a16:creationId xmlns:a16="http://schemas.microsoft.com/office/drawing/2014/main" id="{4BC95675-9640-7869-97D0-C3F9EC4B770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1. </a:t>
            </a:r>
            <a:r>
              <a:rPr lang="ar-EG" sz="2800" b="1" dirty="0">
                <a:solidFill>
                  <a:srgbClr val="2E3957"/>
                </a:solidFill>
                <a:effectLst>
                  <a:outerShdw blurRad="38100" dist="38100" dir="2700000" algn="tl">
                    <a:srgbClr val="000000">
                      <a:alpha val="43137"/>
                    </a:srgbClr>
                  </a:outerShdw>
                </a:effectLst>
                <a:latin typeface="Alexandria"/>
              </a:rPr>
              <a:t>مُقدمة: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B6E4AE7D-9CA8-15F6-895D-4E5C930F1521}"/>
              </a:ext>
            </a:extLst>
          </p:cNvPr>
          <p:cNvSpPr txBox="1"/>
          <p:nvPr/>
        </p:nvSpPr>
        <p:spPr>
          <a:xfrm>
            <a:off x="1901655" y="1952261"/>
            <a:ext cx="9307033"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مُقدمة:</a:t>
            </a:r>
            <a:endParaRPr lang="en-US" sz="2800" b="1" dirty="0">
              <a:solidFill>
                <a:srgbClr val="0070C0"/>
              </a:solidFill>
              <a:effectLst>
                <a:outerShdw blurRad="38100" dist="38100" dir="2700000" algn="tl">
                  <a:srgbClr val="000000">
                    <a:alpha val="43137"/>
                  </a:srgbClr>
                </a:outerShdw>
              </a:effectLst>
            </a:endParaRPr>
          </a:p>
        </p:txBody>
      </p:sp>
      <p:pic>
        <p:nvPicPr>
          <p:cNvPr id="15" name="Picture 14" descr="A blue and white outline of a book and a magnifying glass&#10;&#10;AI-generated content may be incorrect.">
            <a:extLst>
              <a:ext uri="{FF2B5EF4-FFF2-40B4-BE49-F238E27FC236}">
                <a16:creationId xmlns:a16="http://schemas.microsoft.com/office/drawing/2014/main" id="{93DD845A-F98A-753E-8964-251B96F29DA0}"/>
              </a:ext>
            </a:extLst>
          </p:cNvPr>
          <p:cNvPicPr>
            <a:picLocks noChangeAspect="1"/>
          </p:cNvPicPr>
          <p:nvPr/>
        </p:nvPicPr>
        <p:blipFill>
          <a:blip r:embed="rId2"/>
          <a:stretch>
            <a:fillRect/>
          </a:stretch>
        </p:blipFill>
        <p:spPr>
          <a:xfrm>
            <a:off x="955033" y="2719442"/>
            <a:ext cx="3533205" cy="235547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 name="TextBox 18">
            <a:extLst>
              <a:ext uri="{FF2B5EF4-FFF2-40B4-BE49-F238E27FC236}">
                <a16:creationId xmlns:a16="http://schemas.microsoft.com/office/drawing/2014/main" id="{3F5EE764-E687-FECA-F225-335C42C3297D}"/>
              </a:ext>
            </a:extLst>
          </p:cNvPr>
          <p:cNvSpPr txBox="1"/>
          <p:nvPr/>
        </p:nvSpPr>
        <p:spPr>
          <a:xfrm>
            <a:off x="4972922" y="5019072"/>
            <a:ext cx="6353685" cy="369332"/>
          </a:xfrm>
          <a:prstGeom prst="rect">
            <a:avLst/>
          </a:prstGeom>
          <a:noFill/>
        </p:spPr>
        <p:txBody>
          <a:bodyPr wrap="square">
            <a:spAutoFit/>
          </a:bodyPr>
          <a:lstStyle/>
          <a:p>
            <a:pPr algn="just" rtl="1"/>
            <a:r>
              <a:rPr lang="ar-EG" u="sng" dirty="0"/>
              <a:t>وسنركّز في هذا الجزء من المُحاضرة على محورين أساسيين:</a:t>
            </a:r>
          </a:p>
        </p:txBody>
      </p:sp>
      <p:sp>
        <p:nvSpPr>
          <p:cNvPr id="6" name="TextBox 5">
            <a:extLst>
              <a:ext uri="{FF2B5EF4-FFF2-40B4-BE49-F238E27FC236}">
                <a16:creationId xmlns:a16="http://schemas.microsoft.com/office/drawing/2014/main" id="{8585E0F4-02F7-7136-0DE2-17BF81AEA64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Tree>
    <p:extLst>
      <p:ext uri="{BB962C8B-B14F-4D97-AF65-F5344CB8AC3E}">
        <p14:creationId xmlns:p14="http://schemas.microsoft.com/office/powerpoint/2010/main" val="262173796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05F98-D03F-4C29-AE47-12CBFCA73E1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312F6C0-64C5-BA77-6DDC-79293F540E0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51E0B8E4-7C93-8090-FD35-D5977D55D068}"/>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7C8A6F44-7D9A-4F7C-F52C-678DEE822A0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AF397252-A59E-2076-EE73-82A0595CAC50}"/>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3AD4015-998D-D5BD-F821-94D802D8681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AA5973C3-5C2A-89DD-EBC2-192C18AD5C6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a:extLst>
              <a:ext uri="{FF2B5EF4-FFF2-40B4-BE49-F238E27FC236}">
                <a16:creationId xmlns:a16="http://schemas.microsoft.com/office/drawing/2014/main" id="{4BC830E6-CFFD-6A19-8ECA-B22EC765E6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2F6E433-6E63-6F66-687F-8030A09BB495}"/>
              </a:ext>
            </a:extLst>
          </p:cNvPr>
          <p:cNvSpPr txBox="1"/>
          <p:nvPr/>
        </p:nvSpPr>
        <p:spPr>
          <a:xfrm>
            <a:off x="735780" y="4887446"/>
            <a:ext cx="5309723" cy="1077218"/>
          </a:xfrm>
          <a:prstGeom prst="rect">
            <a:avLst/>
          </a:prstGeom>
          <a:noFill/>
        </p:spPr>
        <p:txBody>
          <a:bodyPr wrap="none" rtlCol="0">
            <a:spAutoFit/>
          </a:bodyPr>
          <a:lstStyle/>
          <a:p>
            <a:pPr algn="ct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أساليب عرض الدراسات السابقة </a:t>
            </a:r>
          </a:p>
          <a:p>
            <a:pPr algn="ct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Literature Review Approaches </a:t>
            </a:r>
          </a:p>
        </p:txBody>
      </p:sp>
      <p:sp>
        <p:nvSpPr>
          <p:cNvPr id="13" name="TextBox 12">
            <a:extLst>
              <a:ext uri="{FF2B5EF4-FFF2-40B4-BE49-F238E27FC236}">
                <a16:creationId xmlns:a16="http://schemas.microsoft.com/office/drawing/2014/main" id="{9F3CE8E1-AE67-9956-6233-5CA22FF62B73}"/>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27261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F314E-5CE5-B23F-1960-25E7E6BA2E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FC06DF-C809-5247-34DB-71C8AF23298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grpSp>
        <p:nvGrpSpPr>
          <p:cNvPr id="22" name="Group 21">
            <a:extLst>
              <a:ext uri="{FF2B5EF4-FFF2-40B4-BE49-F238E27FC236}">
                <a16:creationId xmlns:a16="http://schemas.microsoft.com/office/drawing/2014/main" id="{EC73C6D8-B5C4-C6D3-9CE1-84460E563B50}"/>
              </a:ext>
            </a:extLst>
          </p:cNvPr>
          <p:cNvGrpSpPr/>
          <p:nvPr/>
        </p:nvGrpSpPr>
        <p:grpSpPr>
          <a:xfrm>
            <a:off x="1842760" y="2938241"/>
            <a:ext cx="9904837" cy="2802065"/>
            <a:chOff x="4954520" y="1784490"/>
            <a:chExt cx="6618273" cy="3586326"/>
          </a:xfrm>
        </p:grpSpPr>
        <p:grpSp>
          <p:nvGrpSpPr>
            <p:cNvPr id="4" name="Group 3">
              <a:extLst>
                <a:ext uri="{FF2B5EF4-FFF2-40B4-BE49-F238E27FC236}">
                  <a16:creationId xmlns:a16="http://schemas.microsoft.com/office/drawing/2014/main" id="{0D2385D7-6937-2C9F-3775-E8B189533865}"/>
                </a:ext>
              </a:extLst>
            </p:cNvPr>
            <p:cNvGrpSpPr/>
            <p:nvPr/>
          </p:nvGrpSpPr>
          <p:grpSpPr>
            <a:xfrm>
              <a:off x="4954520" y="1784490"/>
              <a:ext cx="6618273" cy="3586326"/>
              <a:chOff x="2583131" y="2569675"/>
              <a:chExt cx="5927626" cy="2909950"/>
            </a:xfrm>
            <a:scene3d>
              <a:camera prst="orthographicFront">
                <a:rot lat="0" lon="0" rev="0"/>
              </a:camera>
              <a:lightRig rig="contrasting" dir="t">
                <a:rot lat="0" lon="0" rev="1500000"/>
              </a:lightRig>
            </a:scene3d>
          </p:grpSpPr>
          <p:sp>
            <p:nvSpPr>
              <p:cNvPr id="7" name="Freeform: Shape 6">
                <a:extLst>
                  <a:ext uri="{FF2B5EF4-FFF2-40B4-BE49-F238E27FC236}">
                    <a16:creationId xmlns:a16="http://schemas.microsoft.com/office/drawing/2014/main" id="{60FB9D4B-4726-AACB-B618-87F6AD1766C2}"/>
                  </a:ext>
                </a:extLst>
              </p:cNvPr>
              <p:cNvSpPr/>
              <p:nvPr/>
            </p:nvSpPr>
            <p:spPr>
              <a:xfrm>
                <a:off x="5505585" y="353297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149987" dist="250190" dir="8460000" algn="ctr">
                  <a:srgbClr val="000000">
                    <a:alpha val="28000"/>
                  </a:srgbClr>
                </a:outerShdw>
              </a:effectLst>
              <a:sp3d prstMaterial="metal">
                <a:bevelT w="88900" h="889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lvl="0" algn="ctr" defTabSz="1066800" rtl="1">
                  <a:lnSpc>
                    <a:spcPct val="90000"/>
                  </a:lnSpc>
                  <a:spcBef>
                    <a:spcPct val="0"/>
                  </a:spcBef>
                  <a:spcAft>
                    <a:spcPct val="35000"/>
                  </a:spcAft>
                </a:pPr>
                <a:r>
                  <a:rPr lang="ar-EG" sz="2400" b="1" dirty="0"/>
                  <a:t>أساليب</a:t>
                </a:r>
                <a:r>
                  <a:rPr lang="ar-SA" sz="2400" b="1" dirty="0"/>
                  <a:t> تنظيم </a:t>
                </a:r>
                <a:r>
                  <a:rPr lang="ar-EG" sz="2400" b="1" dirty="0"/>
                  <a:t>الدراسات السابقة</a:t>
                </a:r>
                <a:endParaRPr lang="en-US" sz="2400" b="1" dirty="0"/>
              </a:p>
            </p:txBody>
          </p:sp>
          <p:sp>
            <p:nvSpPr>
              <p:cNvPr id="8" name="Freeform: Shape 7">
                <a:extLst>
                  <a:ext uri="{FF2B5EF4-FFF2-40B4-BE49-F238E27FC236}">
                    <a16:creationId xmlns:a16="http://schemas.microsoft.com/office/drawing/2014/main" id="{B536F9C8-F86D-4ADA-82BC-F15396130B2E}"/>
                  </a:ext>
                </a:extLst>
              </p:cNvPr>
              <p:cNvSpPr/>
              <p:nvPr/>
            </p:nvSpPr>
            <p:spPr>
              <a:xfrm rot="18770822">
                <a:off x="4366557" y="358865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69"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9" name="Freeform: Shape 8">
                <a:extLst>
                  <a:ext uri="{FF2B5EF4-FFF2-40B4-BE49-F238E27FC236}">
                    <a16:creationId xmlns:a16="http://schemas.microsoft.com/office/drawing/2014/main" id="{74507AC1-27CA-7F9A-059D-23FADB472AE8}"/>
                  </a:ext>
                </a:extLst>
              </p:cNvPr>
              <p:cNvSpPr/>
              <p:nvPr/>
            </p:nvSpPr>
            <p:spPr>
              <a:xfrm>
                <a:off x="2583131" y="2569675"/>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149987" dist="250190" dir="8460000" algn="ctr">
                  <a:srgbClr val="000000">
                    <a:alpha val="28000"/>
                  </a:srgbClr>
                </a:outerShdw>
              </a:effectLst>
              <a:sp3d prstMaterial="metal">
                <a:bevelT w="88900" h="889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algn="ctr" rtl="1"/>
                <a:r>
                  <a:rPr lang="ar-SA" sz="3200" b="1" dirty="0"/>
                  <a:t>ال</a:t>
                </a:r>
                <a:r>
                  <a:rPr lang="ar-EG" sz="3200" b="1" dirty="0"/>
                  <a:t>أسلوب ال</a:t>
                </a:r>
                <a:r>
                  <a:rPr lang="ar-SA" sz="3200" b="1" dirty="0"/>
                  <a:t>موضوعي </a:t>
                </a:r>
                <a:endParaRPr lang="ar-EG" sz="3200" b="1" dirty="0"/>
              </a:p>
              <a:p>
                <a:pPr algn="ctr" rtl="1"/>
                <a:r>
                  <a:rPr lang="en-US" sz="2400" b="1" dirty="0"/>
                  <a:t>Thematic Approach</a:t>
                </a:r>
              </a:p>
            </p:txBody>
          </p:sp>
          <p:sp>
            <p:nvSpPr>
              <p:cNvPr id="10" name="Freeform: Shape 9">
                <a:extLst>
                  <a:ext uri="{FF2B5EF4-FFF2-40B4-BE49-F238E27FC236}">
                    <a16:creationId xmlns:a16="http://schemas.microsoft.com/office/drawing/2014/main" id="{0CDAD013-9191-8178-6E17-F54390A9FC9A}"/>
                  </a:ext>
                </a:extLst>
              </p:cNvPr>
              <p:cNvSpPr/>
              <p:nvPr/>
            </p:nvSpPr>
            <p:spPr>
              <a:xfrm rot="19457599">
                <a:off x="7458686" y="2821117"/>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3" tIns="-8565" rIns="512434" bIns="-8566"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2" name="Freeform: Shape 11">
                <a:extLst>
                  <a:ext uri="{FF2B5EF4-FFF2-40B4-BE49-F238E27FC236}">
                    <a16:creationId xmlns:a16="http://schemas.microsoft.com/office/drawing/2014/main" id="{DF6BD6FD-EA3F-F588-5141-975FF70EB49E}"/>
                  </a:ext>
                </a:extLst>
              </p:cNvPr>
              <p:cNvSpPr/>
              <p:nvPr/>
            </p:nvSpPr>
            <p:spPr>
              <a:xfrm rot="2142401">
                <a:off x="7458686" y="3435144"/>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4" tIns="-8566" rIns="512433" bIns="-8565"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4" name="Freeform: Shape 13">
                <a:extLst>
                  <a:ext uri="{FF2B5EF4-FFF2-40B4-BE49-F238E27FC236}">
                    <a16:creationId xmlns:a16="http://schemas.microsoft.com/office/drawing/2014/main" id="{E3646605-62DB-2369-1E1A-98D7F6E6DAB6}"/>
                  </a:ext>
                </a:extLst>
              </p:cNvPr>
              <p:cNvSpPr/>
              <p:nvPr/>
            </p:nvSpPr>
            <p:spPr>
              <a:xfrm rot="2829178">
                <a:off x="4366557" y="450969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7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5" name="Freeform: Shape 14">
                <a:extLst>
                  <a:ext uri="{FF2B5EF4-FFF2-40B4-BE49-F238E27FC236}">
                    <a16:creationId xmlns:a16="http://schemas.microsoft.com/office/drawing/2014/main" id="{B1BE3081-62AA-EB2F-22DD-9562936F58BE}"/>
                  </a:ext>
                </a:extLst>
              </p:cNvPr>
              <p:cNvSpPr/>
              <p:nvPr/>
            </p:nvSpPr>
            <p:spPr>
              <a:xfrm>
                <a:off x="2583132" y="4411753"/>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149987" dist="250190" dir="8460000" algn="ctr">
                  <a:srgbClr val="000000">
                    <a:alpha val="28000"/>
                  </a:srgbClr>
                </a:outerShdw>
              </a:effectLst>
              <a:sp3d prstMaterial="metal">
                <a:bevelT w="88900" h="889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algn="ctr" rtl="1"/>
                <a:r>
                  <a:rPr lang="ar-SA" sz="3200" b="1" dirty="0"/>
                  <a:t>ال</a:t>
                </a:r>
                <a:r>
                  <a:rPr lang="ar-EG" sz="3200" b="1" dirty="0"/>
                  <a:t>أسلوب</a:t>
                </a:r>
                <a:r>
                  <a:rPr lang="ar-SA" sz="3200" b="1" dirty="0"/>
                  <a:t> المقالي</a:t>
                </a:r>
                <a:endParaRPr lang="en-US" sz="3200" b="1" dirty="0"/>
              </a:p>
              <a:p>
                <a:pPr algn="ctr" rtl="1"/>
                <a:r>
                  <a:rPr lang="en-US" sz="2400" b="1" dirty="0"/>
                  <a:t>Article-by-Article Approach</a:t>
                </a:r>
              </a:p>
            </p:txBody>
          </p:sp>
          <p:sp>
            <p:nvSpPr>
              <p:cNvPr id="18" name="Freeform: Shape 17">
                <a:extLst>
                  <a:ext uri="{FF2B5EF4-FFF2-40B4-BE49-F238E27FC236}">
                    <a16:creationId xmlns:a16="http://schemas.microsoft.com/office/drawing/2014/main" id="{9B2C9795-67F0-D6D2-E09F-5BFDA323F271}"/>
                  </a:ext>
                </a:extLst>
              </p:cNvPr>
              <p:cNvSpPr/>
              <p:nvPr/>
            </p:nvSpPr>
            <p:spPr>
              <a:xfrm>
                <a:off x="7557572" y="4970211"/>
                <a:ext cx="854298" cy="35473"/>
              </a:xfrm>
              <a:custGeom>
                <a:avLst/>
                <a:gdLst>
                  <a:gd name="connsiteX0" fmla="*/ 0 w 854298"/>
                  <a:gd name="connsiteY0" fmla="*/ 17736 h 35473"/>
                  <a:gd name="connsiteX1" fmla="*/ 854298 w 854298"/>
                  <a:gd name="connsiteY1" fmla="*/ 17736 h 35473"/>
                </a:gdLst>
                <a:ahLst/>
                <a:cxnLst>
                  <a:cxn ang="0">
                    <a:pos x="connsiteX0" y="connsiteY0"/>
                  </a:cxn>
                  <a:cxn ang="0">
                    <a:pos x="connsiteX1" y="connsiteY1"/>
                  </a:cxn>
                </a:cxnLst>
                <a:rect l="l" t="t" r="r" b="b"/>
                <a:pathLst>
                  <a:path w="854298" h="35473">
                    <a:moveTo>
                      <a:pt x="0" y="17736"/>
                    </a:moveTo>
                    <a:lnTo>
                      <a:pt x="854298" y="17736"/>
                    </a:lnTo>
                  </a:path>
                </a:pathLst>
              </a:custGeom>
              <a:noFill/>
              <a:ln>
                <a:noFill/>
              </a:ln>
              <a:effectLst>
                <a:outerShdw blurRad="44450" dist="27940" dir="5400000" algn="ctr">
                  <a:srgbClr val="000000">
                    <a:alpha val="32000"/>
                  </a:srgbClr>
                </a:outerShdw>
              </a:effectLst>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18492" tIns="-3621" rIns="418492" bIns="-362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grpSp>
        <p:sp>
          <p:nvSpPr>
            <p:cNvPr id="2" name="Arrow: Left 1">
              <a:extLst>
                <a:ext uri="{FF2B5EF4-FFF2-40B4-BE49-F238E27FC236}">
                  <a16:creationId xmlns:a16="http://schemas.microsoft.com/office/drawing/2014/main" id="{AF4A88D5-6EFF-ACC0-E141-91BEFF0CDD4B}"/>
                </a:ext>
              </a:extLst>
            </p:cNvPr>
            <p:cNvSpPr/>
            <p:nvPr/>
          </p:nvSpPr>
          <p:spPr>
            <a:xfrm rot="2330076">
              <a:off x="7352821" y="2718514"/>
              <a:ext cx="844550" cy="412750"/>
            </a:xfrm>
            <a:prstGeom prst="lef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Arrow: Left 2">
              <a:extLst>
                <a:ext uri="{FF2B5EF4-FFF2-40B4-BE49-F238E27FC236}">
                  <a16:creationId xmlns:a16="http://schemas.microsoft.com/office/drawing/2014/main" id="{386BCFF9-0E0E-7598-C691-8ECCDA4346D7}"/>
                </a:ext>
              </a:extLst>
            </p:cNvPr>
            <p:cNvSpPr/>
            <p:nvPr/>
          </p:nvSpPr>
          <p:spPr>
            <a:xfrm rot="19326460">
              <a:off x="7354474" y="4013061"/>
              <a:ext cx="844550" cy="412750"/>
            </a:xfrm>
            <a:prstGeom prst="lef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Box 10">
            <a:extLst>
              <a:ext uri="{FF2B5EF4-FFF2-40B4-BE49-F238E27FC236}">
                <a16:creationId xmlns:a16="http://schemas.microsoft.com/office/drawing/2014/main" id="{E9643C8A-6AAC-933B-CAED-32EE9EB5858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أساليب عرض الدراسات السابقة: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6" name="TextBox 15">
            <a:extLst>
              <a:ext uri="{FF2B5EF4-FFF2-40B4-BE49-F238E27FC236}">
                <a16:creationId xmlns:a16="http://schemas.microsoft.com/office/drawing/2014/main" id="{4A0E9A18-4408-7F42-76C3-BC90CA596701}"/>
              </a:ext>
            </a:extLst>
          </p:cNvPr>
          <p:cNvSpPr txBox="1"/>
          <p:nvPr/>
        </p:nvSpPr>
        <p:spPr>
          <a:xfrm>
            <a:off x="2041412" y="1826718"/>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يتم تنظيم عرض التُراث الأدبي؟</a:t>
            </a:r>
            <a:endParaRPr lang="en-US" sz="2000" dirty="0">
              <a:solidFill>
                <a:srgbClr val="0070C0"/>
              </a:solidFill>
              <a:effectLst>
                <a:outerShdw blurRad="38100" dist="38100" dir="2700000" algn="tl">
                  <a:srgbClr val="000000">
                    <a:alpha val="43137"/>
                  </a:srgbClr>
                </a:outerShdw>
              </a:effectLst>
            </a:endParaRPr>
          </a:p>
        </p:txBody>
      </p:sp>
      <p:sp>
        <p:nvSpPr>
          <p:cNvPr id="17" name="TextBox 16">
            <a:extLst>
              <a:ext uri="{FF2B5EF4-FFF2-40B4-BE49-F238E27FC236}">
                <a16:creationId xmlns:a16="http://schemas.microsoft.com/office/drawing/2014/main" id="{FB820FE8-17D8-D0FA-0B42-15DC617BC1AE}"/>
              </a:ext>
            </a:extLst>
          </p:cNvPr>
          <p:cNvSpPr txBox="1"/>
          <p:nvPr/>
        </p:nvSpPr>
        <p:spPr>
          <a:xfrm>
            <a:off x="6657397" y="2543361"/>
            <a:ext cx="4612375" cy="400110"/>
          </a:xfrm>
          <a:prstGeom prst="rect">
            <a:avLst/>
          </a:prstGeom>
          <a:noFill/>
        </p:spPr>
        <p:txBody>
          <a:bodyPr wrap="square" rtlCol="0">
            <a:spAutoFit/>
          </a:bodyPr>
          <a:lstStyle/>
          <a:p>
            <a:pPr algn="just" rtl="1"/>
            <a:r>
              <a:rPr lang="ar-EG" sz="2000" u="sng" dirty="0">
                <a:effectLst>
                  <a:outerShdw blurRad="38100" dist="38100" dir="2700000" algn="tl">
                    <a:srgbClr val="000000">
                      <a:alpha val="43137"/>
                    </a:srgbClr>
                  </a:outerShdw>
                </a:effectLst>
              </a:rPr>
              <a:t>هناك أُسلوبان لتنظيم عرض الدراسات السابقة:-</a:t>
            </a:r>
          </a:p>
        </p:txBody>
      </p:sp>
    </p:spTree>
    <p:extLst>
      <p:ext uri="{BB962C8B-B14F-4D97-AF65-F5344CB8AC3E}">
        <p14:creationId xmlns:p14="http://schemas.microsoft.com/office/powerpoint/2010/main" val="251561188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30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D7611-D054-621B-B742-A41713042E5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1875B43-4EF3-46EA-EF85-368B7F721A6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98C470E0-BE9B-866A-7B39-5A349A322D91}"/>
              </a:ext>
            </a:extLst>
          </p:cNvPr>
          <p:cNvSpPr txBox="1"/>
          <p:nvPr/>
        </p:nvSpPr>
        <p:spPr>
          <a:xfrm>
            <a:off x="957688" y="2907770"/>
            <a:ext cx="10066300" cy="369332"/>
          </a:xfrm>
          <a:prstGeom prst="rect">
            <a:avLst/>
          </a:prstGeom>
          <a:noFill/>
        </p:spPr>
        <p:txBody>
          <a:bodyPr wrap="square" rtlCol="0">
            <a:spAutoFit/>
          </a:bodyPr>
          <a:lstStyle/>
          <a:p>
            <a:pPr lvl="0" algn="r" rtl="1"/>
            <a:r>
              <a:rPr lang="ar-EG" b="1" dirty="0">
                <a:effectLst>
                  <a:outerShdw blurRad="38100" dist="38100" dir="2700000" algn="tl">
                    <a:srgbClr val="000000">
                      <a:alpha val="43137"/>
                    </a:srgbClr>
                  </a:outerShdw>
                </a:effectLst>
              </a:rPr>
              <a:t>أ. </a:t>
            </a:r>
            <a:r>
              <a:rPr lang="ar-SA" b="1" dirty="0">
                <a:effectLst>
                  <a:outerShdw blurRad="38100" dist="38100" dir="2700000" algn="tl">
                    <a:srgbClr val="000000">
                      <a:alpha val="43137"/>
                    </a:srgbClr>
                  </a:outerShdw>
                </a:effectLst>
              </a:rPr>
              <a:t>ال</a:t>
            </a:r>
            <a:r>
              <a:rPr lang="ar-EG" b="1" dirty="0">
                <a:effectLst>
                  <a:outerShdw blurRad="38100" dist="38100" dir="2700000" algn="tl">
                    <a:srgbClr val="000000">
                      <a:alpha val="43137"/>
                    </a:srgbClr>
                  </a:outerShdw>
                </a:effectLst>
              </a:rPr>
              <a:t>أُسلوب</a:t>
            </a:r>
            <a:r>
              <a:rPr lang="ar-SA" b="1" dirty="0">
                <a:effectLst>
                  <a:outerShdw blurRad="38100" dist="38100" dir="2700000" algn="tl">
                    <a:srgbClr val="000000">
                      <a:alpha val="43137"/>
                    </a:srgbClr>
                  </a:outerShdw>
                </a:effectLst>
              </a:rPr>
              <a:t> المقالي (مقال بمقال)</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:Article-by-Article Approach</a:t>
            </a:r>
            <a:endParaRPr lang="ar-EG" b="1"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3E8B6071-396B-4B65-69B1-CC25F6D15AA9}"/>
              </a:ext>
            </a:extLst>
          </p:cNvPr>
          <p:cNvSpPr txBox="1"/>
          <p:nvPr/>
        </p:nvSpPr>
        <p:spPr>
          <a:xfrm>
            <a:off x="3363028" y="3680843"/>
            <a:ext cx="7961339" cy="1754326"/>
          </a:xfrm>
          <a:prstGeom prst="rect">
            <a:avLst/>
          </a:prstGeom>
          <a:noFill/>
        </p:spPr>
        <p:txBody>
          <a:bodyPr wrap="square" rtlCol="0">
            <a:spAutoFit/>
          </a:bodyPr>
          <a:lstStyle/>
          <a:p>
            <a:pPr marL="342900" lvl="0" indent="-342900" algn="just" rtl="1">
              <a:buFont typeface="Arial" panose="020B0604020202020204" pitchFamily="34" charset="0"/>
              <a:buChar char="•"/>
            </a:pPr>
            <a:r>
              <a:rPr lang="ar-EG" dirty="0"/>
              <a:t>ي</a:t>
            </a:r>
            <a:r>
              <a:rPr lang="ar-SA" dirty="0" err="1"/>
              <a:t>عتمد</a:t>
            </a:r>
            <a:r>
              <a:rPr lang="ar-SA" dirty="0"/>
              <a:t> هذ</a:t>
            </a:r>
            <a:r>
              <a:rPr lang="ar-EG" dirty="0"/>
              <a:t>ا</a:t>
            </a:r>
            <a:r>
              <a:rPr lang="ar-SA" dirty="0"/>
              <a:t> ال</a:t>
            </a:r>
            <a:r>
              <a:rPr lang="ar-EG" dirty="0"/>
              <a:t>أُسلوب</a:t>
            </a:r>
            <a:r>
              <a:rPr lang="ar-SA" dirty="0"/>
              <a:t> على تقديم ملخصات موسعة </a:t>
            </a:r>
            <a:r>
              <a:rPr lang="ar-SA" b="1" dirty="0"/>
              <a:t>لكل دراسة على حدة</a:t>
            </a:r>
            <a:r>
              <a:rPr lang="ar-SA" dirty="0"/>
              <a:t>، متضمنة وصفًا وتحليل</a:t>
            </a:r>
            <a:r>
              <a:rPr lang="ar-EG" dirty="0"/>
              <a:t>ً</a:t>
            </a:r>
            <a:r>
              <a:rPr lang="ar-SA" dirty="0"/>
              <a:t>ا نقديًا لها.</a:t>
            </a:r>
            <a:endParaRPr lang="ar-EG" dirty="0"/>
          </a:p>
          <a:p>
            <a:pPr marL="342900" lvl="0" indent="-342900" algn="just" rtl="1">
              <a:buFont typeface="Arial" panose="020B0604020202020204" pitchFamily="34" charset="0"/>
              <a:buChar char="•"/>
            </a:pPr>
            <a:r>
              <a:rPr lang="ar-SA" dirty="0"/>
              <a:t>تعد هذه الطريقة مناسبة</a:t>
            </a:r>
            <a:r>
              <a:rPr lang="ar-SA" b="1" dirty="0"/>
              <a:t> للمبتدئين</a:t>
            </a:r>
            <a:r>
              <a:rPr lang="ar-SA" dirty="0"/>
              <a:t>، لكنها تعاني من ضعف في إظهار الترابط بين الدراسات المختلفة.</a:t>
            </a:r>
            <a:endParaRPr lang="ar-EG" dirty="0"/>
          </a:p>
          <a:p>
            <a:pPr marL="342900" lvl="0" indent="-342900" algn="just" rtl="1">
              <a:buFont typeface="Arial" panose="020B0604020202020204" pitchFamily="34" charset="0"/>
              <a:buChar char="•"/>
            </a:pPr>
            <a:r>
              <a:rPr lang="ar-SA" dirty="0"/>
              <a:t>يُفضل استخدامها في المسودات الأولى فقط</a:t>
            </a:r>
            <a:r>
              <a:rPr lang="en-US" dirty="0"/>
              <a:t>.</a:t>
            </a:r>
            <a:endParaRPr lang="ar-EG" dirty="0"/>
          </a:p>
          <a:p>
            <a:pPr marL="342900" indent="-342900" algn="just" rtl="1">
              <a:buFont typeface="Arial" panose="020B0604020202020204" pitchFamily="34" charset="0"/>
              <a:buChar char="•"/>
            </a:pPr>
            <a:r>
              <a:rPr lang="ar-SA" dirty="0"/>
              <a:t>من الأفضل لاحقًا الانتقال إلى أسلوب أكثر تكامل</a:t>
            </a:r>
            <a:r>
              <a:rPr lang="ar-EG" dirty="0"/>
              <a:t>ً</a:t>
            </a:r>
            <a:r>
              <a:rPr lang="ar-SA" dirty="0"/>
              <a:t>ا يربط بين الدراسات ويُبرز التوجهات العامة</a:t>
            </a:r>
            <a:r>
              <a:rPr lang="en-US" dirty="0"/>
              <a:t>.</a:t>
            </a:r>
          </a:p>
          <a:p>
            <a:pPr marL="342900" indent="-342900" algn="just" rtl="1">
              <a:buFont typeface="Arial" panose="020B0604020202020204" pitchFamily="34" charset="0"/>
              <a:buChar char="•"/>
            </a:pPr>
            <a:r>
              <a:rPr lang="en-US" dirty="0"/>
              <a:t> </a:t>
            </a:r>
            <a:r>
              <a:rPr lang="ar-SA" dirty="0"/>
              <a:t>يمكن تحويل هذه المُراجعة إلى مقاربة موضوعية لاحقًا عن طريق استخراج المحاور المشتركة بين الدراسات</a:t>
            </a:r>
            <a:r>
              <a:rPr lang="en-US" dirty="0"/>
              <a:t>.</a:t>
            </a:r>
          </a:p>
        </p:txBody>
      </p:sp>
      <p:pic>
        <p:nvPicPr>
          <p:cNvPr id="7" name="Picture 6" descr="A diagram of a process&#10;&#10;AI-generated content may be incorrect.">
            <a:extLst>
              <a:ext uri="{FF2B5EF4-FFF2-40B4-BE49-F238E27FC236}">
                <a16:creationId xmlns:a16="http://schemas.microsoft.com/office/drawing/2014/main" id="{A9E225D0-9850-8490-1AA5-C4D62EA23183}"/>
              </a:ext>
            </a:extLst>
          </p:cNvPr>
          <p:cNvPicPr>
            <a:picLocks noChangeAspect="1"/>
          </p:cNvPicPr>
          <p:nvPr/>
        </p:nvPicPr>
        <p:blipFill>
          <a:blip r:embed="rId2"/>
          <a:stretch>
            <a:fillRect/>
          </a:stretch>
        </p:blipFill>
        <p:spPr>
          <a:xfrm>
            <a:off x="803967" y="2209384"/>
            <a:ext cx="2422028" cy="36330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BDDD06FB-EA86-18BC-82AE-A5EC019E49A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أساليب عرض الدراسات السابقة: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1" name="TextBox 10">
            <a:extLst>
              <a:ext uri="{FF2B5EF4-FFF2-40B4-BE49-F238E27FC236}">
                <a16:creationId xmlns:a16="http://schemas.microsoft.com/office/drawing/2014/main" id="{5809BA6E-650B-5D56-FD47-1D9AA664DCCC}"/>
              </a:ext>
            </a:extLst>
          </p:cNvPr>
          <p:cNvSpPr txBox="1"/>
          <p:nvPr/>
        </p:nvSpPr>
        <p:spPr>
          <a:xfrm>
            <a:off x="2041412" y="2057059"/>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يتم عرض التُراث الأدبي بشكل منظم؟</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2598813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D3998-FCB9-167E-06A2-51D62689B56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DF99AA4-E932-E0FC-9E6F-E76F545E902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pic>
        <p:nvPicPr>
          <p:cNvPr id="9" name="Picture 8">
            <a:extLst>
              <a:ext uri="{FF2B5EF4-FFF2-40B4-BE49-F238E27FC236}">
                <a16:creationId xmlns:a16="http://schemas.microsoft.com/office/drawing/2014/main" id="{C69D142D-A99E-DAD6-76AE-B39927B1E67A}"/>
              </a:ext>
            </a:extLst>
          </p:cNvPr>
          <p:cNvPicPr>
            <a:picLocks noChangeAspect="1"/>
          </p:cNvPicPr>
          <p:nvPr/>
        </p:nvPicPr>
        <p:blipFill>
          <a:blip r:embed="rId2"/>
          <a:srcRect b="3467"/>
          <a:stretch>
            <a:fillRect/>
          </a:stretch>
        </p:blipFill>
        <p:spPr>
          <a:xfrm>
            <a:off x="3129820" y="1770021"/>
            <a:ext cx="4884983" cy="419771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0" name="TextBox 9">
            <a:extLst>
              <a:ext uri="{FF2B5EF4-FFF2-40B4-BE49-F238E27FC236}">
                <a16:creationId xmlns:a16="http://schemas.microsoft.com/office/drawing/2014/main" id="{5F6934AD-6F40-CEF2-B2F0-2F113A7AEF61}"/>
              </a:ext>
            </a:extLst>
          </p:cNvPr>
          <p:cNvSpPr txBox="1"/>
          <p:nvPr/>
        </p:nvSpPr>
        <p:spPr>
          <a:xfrm>
            <a:off x="116602" y="6143544"/>
            <a:ext cx="5602999" cy="369332"/>
          </a:xfrm>
          <a:prstGeom prst="rect">
            <a:avLst/>
          </a:prstGeom>
          <a:noFill/>
        </p:spPr>
        <p:txBody>
          <a:bodyPr wrap="square" rtlCol="0">
            <a:spAutoFit/>
          </a:bodyPr>
          <a:lstStyle/>
          <a:p>
            <a:pPr lvl="0" algn="ctr" rtl="1"/>
            <a:r>
              <a:rPr lang="ar-SA" dirty="0"/>
              <a:t>مثال تطبيقي</a:t>
            </a:r>
            <a:r>
              <a:rPr lang="ar-EG" dirty="0"/>
              <a:t> افتراضي</a:t>
            </a:r>
            <a:r>
              <a:rPr lang="ar-SA" dirty="0"/>
              <a:t> على كتابة م</a:t>
            </a:r>
            <a:r>
              <a:rPr lang="ar-EG" dirty="0"/>
              <a:t>ُ</a:t>
            </a:r>
            <a:r>
              <a:rPr lang="ar-SA" dirty="0"/>
              <a:t>راجعة </a:t>
            </a:r>
            <a:r>
              <a:rPr lang="ar-EG" dirty="0"/>
              <a:t>ا</a:t>
            </a:r>
            <a:r>
              <a:rPr lang="ar-SA" dirty="0"/>
              <a:t>لتُراث الأدبي ب</a:t>
            </a:r>
            <a:r>
              <a:rPr lang="ar-EG" dirty="0"/>
              <a:t>ال</a:t>
            </a:r>
            <a:r>
              <a:rPr lang="ar-SA" dirty="0"/>
              <a:t>أ</a:t>
            </a:r>
            <a:r>
              <a:rPr lang="ar-EG" dirty="0"/>
              <a:t>ُ</a:t>
            </a:r>
            <a:r>
              <a:rPr lang="ar-SA" dirty="0"/>
              <a:t>سلوب </a:t>
            </a:r>
            <a:r>
              <a:rPr lang="ar-EG" dirty="0"/>
              <a:t>ال</a:t>
            </a:r>
            <a:r>
              <a:rPr lang="ar-SA" dirty="0"/>
              <a:t>مقالي</a:t>
            </a:r>
            <a:endParaRPr lang="ar-EG" dirty="0"/>
          </a:p>
        </p:txBody>
      </p:sp>
      <p:sp>
        <p:nvSpPr>
          <p:cNvPr id="3" name="TextBox 2">
            <a:extLst>
              <a:ext uri="{FF2B5EF4-FFF2-40B4-BE49-F238E27FC236}">
                <a16:creationId xmlns:a16="http://schemas.microsoft.com/office/drawing/2014/main" id="{76DA8AFB-2DBA-569D-AE74-5D1BF1B0745C}"/>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أساليب عرض الدراسات السابقة:</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325021540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D955D-E10D-56BD-77AA-0808A8C169A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89CF8F6-4BEB-537C-6E60-69C8FF2DB1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09C6A933-3404-50EC-67B4-4AA391A30FAA}"/>
              </a:ext>
            </a:extLst>
          </p:cNvPr>
          <p:cNvSpPr txBox="1"/>
          <p:nvPr/>
        </p:nvSpPr>
        <p:spPr>
          <a:xfrm>
            <a:off x="116602" y="6143544"/>
            <a:ext cx="5602999" cy="369332"/>
          </a:xfrm>
          <a:prstGeom prst="rect">
            <a:avLst/>
          </a:prstGeom>
          <a:noFill/>
        </p:spPr>
        <p:txBody>
          <a:bodyPr wrap="square" rtlCol="0">
            <a:spAutoFit/>
          </a:bodyPr>
          <a:lstStyle/>
          <a:p>
            <a:pPr lvl="0" algn="ctr" rtl="1"/>
            <a:r>
              <a:rPr lang="ar-SA" dirty="0"/>
              <a:t>مثال </a:t>
            </a:r>
            <a:r>
              <a:rPr lang="ar-EG" dirty="0"/>
              <a:t>افتراضي</a:t>
            </a:r>
            <a:r>
              <a:rPr lang="ar-SA" dirty="0"/>
              <a:t> </a:t>
            </a:r>
            <a:r>
              <a:rPr lang="ar-EG" dirty="0"/>
              <a:t>آخر </a:t>
            </a:r>
            <a:r>
              <a:rPr lang="ar-SA" dirty="0"/>
              <a:t>على كتابة م</a:t>
            </a:r>
            <a:r>
              <a:rPr lang="ar-EG" dirty="0"/>
              <a:t>ُ</a:t>
            </a:r>
            <a:r>
              <a:rPr lang="ar-SA" dirty="0"/>
              <a:t>راجعة </a:t>
            </a:r>
            <a:r>
              <a:rPr lang="ar-EG" dirty="0"/>
              <a:t>ا</a:t>
            </a:r>
            <a:r>
              <a:rPr lang="ar-SA" dirty="0"/>
              <a:t>لتُراث الأدبي ب</a:t>
            </a:r>
            <a:r>
              <a:rPr lang="ar-EG" dirty="0"/>
              <a:t>ال</a:t>
            </a:r>
            <a:r>
              <a:rPr lang="ar-SA" dirty="0"/>
              <a:t>أ</a:t>
            </a:r>
            <a:r>
              <a:rPr lang="ar-EG" dirty="0"/>
              <a:t>ُ</a:t>
            </a:r>
            <a:r>
              <a:rPr lang="ar-SA" dirty="0"/>
              <a:t>سلوب </a:t>
            </a:r>
            <a:r>
              <a:rPr lang="ar-EG" dirty="0"/>
              <a:t>ال</a:t>
            </a:r>
            <a:r>
              <a:rPr lang="ar-SA" dirty="0"/>
              <a:t>مقالي</a:t>
            </a:r>
            <a:endParaRPr lang="ar-EG" dirty="0"/>
          </a:p>
        </p:txBody>
      </p:sp>
      <p:pic>
        <p:nvPicPr>
          <p:cNvPr id="3" name="Picture 2">
            <a:extLst>
              <a:ext uri="{FF2B5EF4-FFF2-40B4-BE49-F238E27FC236}">
                <a16:creationId xmlns:a16="http://schemas.microsoft.com/office/drawing/2014/main" id="{E25F3A66-0ED5-7FB4-89D3-E5AF177B032E}"/>
              </a:ext>
            </a:extLst>
          </p:cNvPr>
          <p:cNvPicPr>
            <a:picLocks noChangeAspect="1"/>
          </p:cNvPicPr>
          <p:nvPr/>
        </p:nvPicPr>
        <p:blipFill>
          <a:blip r:embed="rId2"/>
          <a:srcRect b="2519"/>
          <a:stretch>
            <a:fillRect/>
          </a:stretch>
        </p:blipFill>
        <p:spPr>
          <a:xfrm>
            <a:off x="2438276" y="1779705"/>
            <a:ext cx="6852676" cy="4154691"/>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7" name="TextBox 6">
            <a:extLst>
              <a:ext uri="{FF2B5EF4-FFF2-40B4-BE49-F238E27FC236}">
                <a16:creationId xmlns:a16="http://schemas.microsoft.com/office/drawing/2014/main" id="{F2267341-8DAD-D6BC-98C4-BFB9DF7E1CF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أساليب عرض الدراسات السابقة:</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270538236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4275D-1359-3A87-F941-F7F32B3DF88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3146252-C9E5-83E1-4C61-EE3722D6F36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AA85FB6-4758-A275-81BE-CCF87C3E3DE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أساليب عرض الدراسات السابقة:</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6" name="Picture 5">
            <a:extLst>
              <a:ext uri="{FF2B5EF4-FFF2-40B4-BE49-F238E27FC236}">
                <a16:creationId xmlns:a16="http://schemas.microsoft.com/office/drawing/2014/main" id="{17A00C13-1BF8-7673-5FDD-551445BBB6FD}"/>
              </a:ext>
            </a:extLst>
          </p:cNvPr>
          <p:cNvPicPr>
            <a:picLocks noChangeAspect="1"/>
          </p:cNvPicPr>
          <p:nvPr/>
        </p:nvPicPr>
        <p:blipFill>
          <a:blip r:embed="rId2"/>
          <a:stretch>
            <a:fillRect/>
          </a:stretch>
        </p:blipFill>
        <p:spPr>
          <a:xfrm>
            <a:off x="4400550" y="1749958"/>
            <a:ext cx="2921001" cy="422656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9" name="TextBox 8">
            <a:extLst>
              <a:ext uri="{FF2B5EF4-FFF2-40B4-BE49-F238E27FC236}">
                <a16:creationId xmlns:a16="http://schemas.microsoft.com/office/drawing/2014/main" id="{C4AADDC8-7F9D-A870-CFC7-08638C091ED2}"/>
              </a:ext>
            </a:extLst>
          </p:cNvPr>
          <p:cNvSpPr txBox="1"/>
          <p:nvPr/>
        </p:nvSpPr>
        <p:spPr>
          <a:xfrm>
            <a:off x="116602" y="6143544"/>
            <a:ext cx="5979398" cy="646331"/>
          </a:xfrm>
          <a:prstGeom prst="rect">
            <a:avLst/>
          </a:prstGeom>
          <a:noFill/>
        </p:spPr>
        <p:txBody>
          <a:bodyPr wrap="square" rtlCol="0">
            <a:spAutoFit/>
          </a:bodyPr>
          <a:lstStyle/>
          <a:p>
            <a:pPr lvl="0" algn="ctr" rtl="1"/>
            <a:r>
              <a:rPr lang="ar-SA" dirty="0"/>
              <a:t>مثال تطبيقي</a:t>
            </a:r>
            <a:r>
              <a:rPr lang="ar-EG" dirty="0"/>
              <a:t> ل</a:t>
            </a:r>
            <a:r>
              <a:rPr lang="ar-SA" dirty="0"/>
              <a:t>كتابة م</a:t>
            </a:r>
            <a:r>
              <a:rPr lang="ar-EG" dirty="0"/>
              <a:t>ُ</a:t>
            </a:r>
            <a:r>
              <a:rPr lang="ar-SA" dirty="0"/>
              <a:t>راجعة </a:t>
            </a:r>
            <a:r>
              <a:rPr lang="ar-EG" dirty="0"/>
              <a:t>ا</a:t>
            </a:r>
            <a:r>
              <a:rPr lang="ar-SA" dirty="0"/>
              <a:t>لتُراث الأدبي ب</a:t>
            </a:r>
            <a:r>
              <a:rPr lang="ar-EG" dirty="0"/>
              <a:t>ال</a:t>
            </a:r>
            <a:r>
              <a:rPr lang="ar-SA" dirty="0"/>
              <a:t>أ</a:t>
            </a:r>
            <a:r>
              <a:rPr lang="ar-EG" dirty="0"/>
              <a:t>ُ</a:t>
            </a:r>
            <a:r>
              <a:rPr lang="ar-SA" dirty="0"/>
              <a:t>سلوب </a:t>
            </a:r>
            <a:r>
              <a:rPr lang="ar-EG" dirty="0"/>
              <a:t>ال</a:t>
            </a:r>
            <a:r>
              <a:rPr lang="ar-SA" dirty="0"/>
              <a:t>م</a:t>
            </a:r>
            <a:r>
              <a:rPr lang="ar-EG" dirty="0"/>
              <a:t>قال</a:t>
            </a:r>
            <a:r>
              <a:rPr lang="ar-SA" dirty="0"/>
              <a:t>ي</a:t>
            </a:r>
            <a:endParaRPr lang="ar-EG" dirty="0"/>
          </a:p>
          <a:p>
            <a:pPr lvl="0" algn="ctr" rtl="1"/>
            <a:r>
              <a:rPr lang="ar-EG" b="1" dirty="0">
                <a:solidFill>
                  <a:schemeClr val="accent1"/>
                </a:solidFill>
              </a:rPr>
              <a:t>المصدر: </a:t>
            </a:r>
            <a:r>
              <a:rPr lang="en-US" dirty="0">
                <a:hlinkClick r:id="rId3"/>
              </a:rPr>
              <a:t>https://joa.journals.ekb.eg/article_421361.html</a:t>
            </a:r>
            <a:endParaRPr lang="ar-EG" dirty="0"/>
          </a:p>
        </p:txBody>
      </p:sp>
    </p:spTree>
    <p:extLst>
      <p:ext uri="{BB962C8B-B14F-4D97-AF65-F5344CB8AC3E}">
        <p14:creationId xmlns:p14="http://schemas.microsoft.com/office/powerpoint/2010/main" val="395964822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4E1A4-91A4-FA98-FEE8-9FEA02F88BD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23F25B8-A4B8-ECB2-C87C-442CE39918D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A1C1495E-51FF-5351-D4EF-19F0B67725F0}"/>
              </a:ext>
            </a:extLst>
          </p:cNvPr>
          <p:cNvSpPr txBox="1"/>
          <p:nvPr/>
        </p:nvSpPr>
        <p:spPr>
          <a:xfrm>
            <a:off x="957688" y="2772759"/>
            <a:ext cx="10066300" cy="369332"/>
          </a:xfrm>
          <a:prstGeom prst="rect">
            <a:avLst/>
          </a:prstGeom>
          <a:noFill/>
        </p:spPr>
        <p:txBody>
          <a:bodyPr wrap="square" rtlCol="0">
            <a:spAutoFit/>
          </a:bodyPr>
          <a:lstStyle/>
          <a:p>
            <a:pPr lvl="0" algn="r" rtl="1"/>
            <a:r>
              <a:rPr lang="ar-EG" b="1" dirty="0">
                <a:effectLst>
                  <a:outerShdw blurRad="38100" dist="38100" dir="2700000" algn="tl">
                    <a:srgbClr val="000000">
                      <a:alpha val="43137"/>
                    </a:srgbClr>
                  </a:outerShdw>
                </a:effectLst>
              </a:rPr>
              <a:t>ب. </a:t>
            </a:r>
            <a:r>
              <a:rPr lang="ar-SA" b="1" dirty="0">
                <a:effectLst>
                  <a:outerShdw blurRad="38100" dist="38100" dir="2700000" algn="tl">
                    <a:srgbClr val="000000">
                      <a:alpha val="43137"/>
                    </a:srgbClr>
                  </a:outerShdw>
                </a:effectLst>
              </a:rPr>
              <a:t>ال</a:t>
            </a:r>
            <a:r>
              <a:rPr lang="ar-EG" b="1" dirty="0">
                <a:effectLst>
                  <a:outerShdw blurRad="38100" dist="38100" dir="2700000" algn="tl">
                    <a:srgbClr val="000000">
                      <a:alpha val="43137"/>
                    </a:srgbClr>
                  </a:outerShdw>
                </a:effectLst>
              </a:rPr>
              <a:t>أُسلوب</a:t>
            </a:r>
            <a:r>
              <a:rPr lang="ar-SA" b="1" dirty="0">
                <a:effectLst>
                  <a:outerShdw blurRad="38100" dist="38100" dir="2700000" algn="tl">
                    <a:srgbClr val="000000">
                      <a:alpha val="43137"/>
                    </a:srgbClr>
                  </a:outerShdw>
                </a:effectLst>
              </a:rPr>
              <a:t> الموضوعي (المحوري)</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:Thematic Approach</a:t>
            </a:r>
            <a:endParaRPr lang="ar-EG" b="1" dirty="0">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FCB6E1A1-7CBB-D7F3-A75F-B2D45157B55B}"/>
              </a:ext>
            </a:extLst>
          </p:cNvPr>
          <p:cNvSpPr txBox="1"/>
          <p:nvPr/>
        </p:nvSpPr>
        <p:spPr>
          <a:xfrm>
            <a:off x="3338840" y="3550228"/>
            <a:ext cx="7937913" cy="1754326"/>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وهو الأُسلوب </a:t>
            </a:r>
            <a:r>
              <a:rPr lang="ar-EG" b="1" dirty="0"/>
              <a:t>الأكثر نضجًا</a:t>
            </a:r>
            <a:r>
              <a:rPr lang="ar-EG" dirty="0"/>
              <a:t>، </a:t>
            </a:r>
            <a:r>
              <a:rPr lang="ar-SA" dirty="0"/>
              <a:t>و</a:t>
            </a:r>
            <a:r>
              <a:rPr lang="ar-EG" b="1" dirty="0"/>
              <a:t>ي</a:t>
            </a:r>
            <a:r>
              <a:rPr lang="ar-SA" b="1" dirty="0"/>
              <a:t>ُستخدم في الأبحاث الم</a:t>
            </a:r>
            <a:r>
              <a:rPr lang="ar-EG" b="1" dirty="0"/>
              <a:t>ُ</a:t>
            </a:r>
            <a:r>
              <a:rPr lang="ar-SA" b="1" dirty="0"/>
              <a:t>حك</a:t>
            </a:r>
            <a:r>
              <a:rPr lang="ar-EG" b="1" dirty="0"/>
              <a:t>ّ</a:t>
            </a:r>
            <a:r>
              <a:rPr lang="ar-SA" b="1" dirty="0" err="1"/>
              <a:t>مة</a:t>
            </a:r>
            <a:r>
              <a:rPr lang="ar-SA" dirty="0"/>
              <a:t>.</a:t>
            </a:r>
            <a:endParaRPr lang="ar-EG" dirty="0"/>
          </a:p>
          <a:p>
            <a:pPr marL="285750" indent="-285750" algn="r" rtl="1">
              <a:buFont typeface="Arial" panose="020B0604020202020204" pitchFamily="34" charset="0"/>
              <a:buChar char="•"/>
            </a:pPr>
            <a:r>
              <a:rPr lang="ar-EG" dirty="0"/>
              <a:t>ي</a:t>
            </a:r>
            <a:r>
              <a:rPr lang="ar-SA" dirty="0"/>
              <a:t>قوم على استخراج الموضوعات والمحاور المتكررة عبر الدراسات وربطها </a:t>
            </a:r>
            <a:r>
              <a:rPr lang="ar-SA" b="1" dirty="0"/>
              <a:t>ببنية متماسكة</a:t>
            </a:r>
            <a:r>
              <a:rPr lang="ar-SA" dirty="0"/>
              <a:t>.</a:t>
            </a:r>
            <a:endParaRPr lang="ar-EG" dirty="0"/>
          </a:p>
          <a:p>
            <a:pPr marL="285750" indent="-285750" algn="just" rtl="1">
              <a:buFont typeface="Arial" panose="020B0604020202020204" pitchFamily="34" charset="0"/>
              <a:buChar char="•"/>
            </a:pPr>
            <a:r>
              <a:rPr lang="ar-EG" dirty="0"/>
              <a:t>يتم </a:t>
            </a:r>
            <a:r>
              <a:rPr lang="ar-SA" dirty="0"/>
              <a:t>تنظيم الدراسات السابقة ضمن محاور موضوعية بدلًا من عرض كل دراسة على حدة</a:t>
            </a:r>
            <a:r>
              <a:rPr lang="en-US" dirty="0"/>
              <a:t>.</a:t>
            </a:r>
          </a:p>
          <a:p>
            <a:pPr marL="285750" indent="-285750" algn="just" rtl="1">
              <a:buFont typeface="Arial" panose="020B0604020202020204" pitchFamily="34" charset="0"/>
              <a:buChar char="•"/>
            </a:pPr>
            <a:r>
              <a:rPr lang="ar-SA" dirty="0"/>
              <a:t>ي</a:t>
            </a:r>
            <a:r>
              <a:rPr lang="ar-EG" dirty="0"/>
              <a:t>ُ</a:t>
            </a:r>
            <a:r>
              <a:rPr lang="ar-SA" dirty="0"/>
              <a:t>ساعد هذا الأسلوب في بناء سرد متماسك، ويُظهر قدرة الباحث على تحليل العلاقات بين الدراسات واستخلاص الاتجاهات العامة</a:t>
            </a:r>
            <a:r>
              <a:rPr lang="en-US" dirty="0"/>
              <a:t>.</a:t>
            </a:r>
          </a:p>
          <a:p>
            <a:pPr marL="285750" indent="-285750" algn="just" rtl="1">
              <a:buFont typeface="Arial" panose="020B0604020202020204" pitchFamily="34" charset="0"/>
              <a:buChar char="•"/>
            </a:pPr>
            <a:r>
              <a:rPr lang="en-US" dirty="0"/>
              <a:t>  </a:t>
            </a:r>
            <a:r>
              <a:rPr lang="ar-SA" dirty="0"/>
              <a:t>يُعد تمهيدًا ممتازًا للوصول إلى فجوة البحث التي سيبني عليها الباحث دراسته الخاصة</a:t>
            </a:r>
            <a:r>
              <a:rPr lang="en-US" dirty="0"/>
              <a:t>.</a:t>
            </a:r>
          </a:p>
        </p:txBody>
      </p:sp>
      <p:pic>
        <p:nvPicPr>
          <p:cNvPr id="9" name="Picture 8" descr="A diagram of a process&#10;&#10;AI-generated content may be incorrect.">
            <a:extLst>
              <a:ext uri="{FF2B5EF4-FFF2-40B4-BE49-F238E27FC236}">
                <a16:creationId xmlns:a16="http://schemas.microsoft.com/office/drawing/2014/main" id="{487569E8-1B1F-FCA8-40BE-F0B89ED5E30E}"/>
              </a:ext>
            </a:extLst>
          </p:cNvPr>
          <p:cNvPicPr>
            <a:picLocks noChangeAspect="1"/>
          </p:cNvPicPr>
          <p:nvPr/>
        </p:nvPicPr>
        <p:blipFill>
          <a:blip r:embed="rId2"/>
          <a:stretch>
            <a:fillRect/>
          </a:stretch>
        </p:blipFill>
        <p:spPr>
          <a:xfrm>
            <a:off x="823658" y="2193151"/>
            <a:ext cx="2443053" cy="36645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C9FC0A24-FD5A-4322-FBB4-A789C6509552}"/>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أساليب عرض الدراسات السابقة: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7D224730-B774-0337-5939-A5A88F22FD49}"/>
              </a:ext>
            </a:extLst>
          </p:cNvPr>
          <p:cNvSpPr txBox="1"/>
          <p:nvPr/>
        </p:nvSpPr>
        <p:spPr>
          <a:xfrm>
            <a:off x="2041412" y="1959338"/>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يتم عرض التُراث الأدبي بشكل منظم؟</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9138707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1415C-0079-157F-7DCF-9FC491F0621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0938B4F-CB1C-3F25-009D-752934A4079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9668375-14F8-7FD3-858E-3475B2F4577E}"/>
              </a:ext>
            </a:extLst>
          </p:cNvPr>
          <p:cNvSpPr txBox="1"/>
          <p:nvPr/>
        </p:nvSpPr>
        <p:spPr>
          <a:xfrm>
            <a:off x="3572057" y="3564573"/>
            <a:ext cx="7505988" cy="369332"/>
          </a:xfrm>
          <a:prstGeom prst="rect">
            <a:avLst/>
          </a:prstGeom>
          <a:noFill/>
        </p:spPr>
        <p:txBody>
          <a:bodyPr wrap="square" rtlCol="0">
            <a:spAutoFit/>
          </a:bodyPr>
          <a:lstStyle/>
          <a:p>
            <a:pPr lvl="0" algn="r" rtl="1"/>
            <a:r>
              <a:rPr lang="ar-EG" u="sng" dirty="0"/>
              <a:t>ي</a:t>
            </a:r>
            <a:r>
              <a:rPr lang="ar-SA" u="sng" dirty="0"/>
              <a:t>تطلب هذ</a:t>
            </a:r>
            <a:r>
              <a:rPr lang="ar-EG" u="sng" dirty="0"/>
              <a:t>ا</a:t>
            </a:r>
            <a:r>
              <a:rPr lang="ar-SA" u="sng" dirty="0"/>
              <a:t> ال</a:t>
            </a:r>
            <a:r>
              <a:rPr lang="ar-EG" u="sng" dirty="0"/>
              <a:t>أُسلوب</a:t>
            </a:r>
            <a:r>
              <a:rPr lang="en-US" u="sng" dirty="0"/>
              <a:t>:</a:t>
            </a:r>
            <a:endParaRPr lang="en-US" sz="2000" u="sng" dirty="0"/>
          </a:p>
        </p:txBody>
      </p:sp>
      <p:sp>
        <p:nvSpPr>
          <p:cNvPr id="4" name="TextBox 3">
            <a:extLst>
              <a:ext uri="{FF2B5EF4-FFF2-40B4-BE49-F238E27FC236}">
                <a16:creationId xmlns:a16="http://schemas.microsoft.com/office/drawing/2014/main" id="{9484822D-9CE5-8BF4-8BA4-9284CE8E95A9}"/>
              </a:ext>
            </a:extLst>
          </p:cNvPr>
          <p:cNvSpPr txBox="1"/>
          <p:nvPr/>
        </p:nvSpPr>
        <p:spPr>
          <a:xfrm>
            <a:off x="3338840" y="4010830"/>
            <a:ext cx="8029502" cy="1477328"/>
          </a:xfrm>
          <a:prstGeom prst="rect">
            <a:avLst/>
          </a:prstGeom>
          <a:noFill/>
        </p:spPr>
        <p:txBody>
          <a:bodyPr wrap="square" rtlCol="0">
            <a:spAutoFit/>
          </a:bodyPr>
          <a:lstStyle/>
          <a:p>
            <a:pPr marL="742950" lvl="1" indent="-285750" algn="r" rtl="1">
              <a:buFont typeface="Arial" panose="020B0604020202020204" pitchFamily="34" charset="0"/>
              <a:buChar char="•"/>
            </a:pPr>
            <a:r>
              <a:rPr lang="ar-SA" dirty="0"/>
              <a:t>جمع عدد كبير من الدراسات</a:t>
            </a:r>
            <a:r>
              <a:rPr lang="en-US" dirty="0"/>
              <a:t>.</a:t>
            </a:r>
            <a:endParaRPr lang="en-US" sz="2000" dirty="0"/>
          </a:p>
          <a:p>
            <a:pPr marL="742950" lvl="1" indent="-285750" algn="r" rtl="1">
              <a:buFont typeface="Arial" panose="020B0604020202020204" pitchFamily="34" charset="0"/>
              <a:buChar char="•"/>
            </a:pPr>
            <a:r>
              <a:rPr lang="ar-SA" dirty="0"/>
              <a:t>قراءة متأنية لها</a:t>
            </a:r>
            <a:r>
              <a:rPr lang="en-US" dirty="0"/>
              <a:t>.</a:t>
            </a:r>
            <a:endParaRPr lang="en-US" sz="2000" dirty="0"/>
          </a:p>
          <a:p>
            <a:pPr marL="742950" lvl="1" indent="-285750" algn="r" rtl="1">
              <a:buFont typeface="Arial" panose="020B0604020202020204" pitchFamily="34" charset="0"/>
              <a:buChar char="•"/>
            </a:pPr>
            <a:r>
              <a:rPr lang="ar-SA" dirty="0"/>
              <a:t>استخراج المفاهيم والقضايا المحورية</a:t>
            </a:r>
            <a:r>
              <a:rPr lang="en-US" dirty="0"/>
              <a:t>.</a:t>
            </a:r>
            <a:endParaRPr lang="en-US" sz="2000" dirty="0"/>
          </a:p>
          <a:p>
            <a:pPr marL="742950" lvl="1" indent="-285750" algn="r" rtl="1">
              <a:buFont typeface="Arial" panose="020B0604020202020204" pitchFamily="34" charset="0"/>
              <a:buChar char="•"/>
            </a:pPr>
            <a:r>
              <a:rPr lang="ar-SA" dirty="0"/>
              <a:t>تنظيم المُراجعة وفقًا لمحاور محددة مثل (الترتيب الزمني، المُشكلة</a:t>
            </a:r>
            <a:r>
              <a:rPr lang="ar-EG" dirty="0"/>
              <a:t> إلى </a:t>
            </a:r>
            <a:r>
              <a:rPr lang="ar-SA" dirty="0"/>
              <a:t>الحل، العام إلى الخاص، الأسباب والنتائج، أو المقارنة والمفارقة</a:t>
            </a:r>
            <a:r>
              <a:rPr lang="ar-EG" dirty="0"/>
              <a:t>، أو غير ذلك</a:t>
            </a:r>
            <a:r>
              <a:rPr lang="ar-SA" dirty="0"/>
              <a:t>)</a:t>
            </a:r>
            <a:r>
              <a:rPr lang="ar-EG" dirty="0"/>
              <a:t>.</a:t>
            </a:r>
            <a:endParaRPr lang="en-US" sz="2000" dirty="0"/>
          </a:p>
        </p:txBody>
      </p:sp>
      <p:pic>
        <p:nvPicPr>
          <p:cNvPr id="9" name="Picture 8" descr="A diagram of a process&#10;&#10;AI-generated content may be incorrect.">
            <a:extLst>
              <a:ext uri="{FF2B5EF4-FFF2-40B4-BE49-F238E27FC236}">
                <a16:creationId xmlns:a16="http://schemas.microsoft.com/office/drawing/2014/main" id="{9781A2FD-0802-F8AF-1E5E-9D464C9D9CB8}"/>
              </a:ext>
            </a:extLst>
          </p:cNvPr>
          <p:cNvPicPr>
            <a:picLocks noChangeAspect="1"/>
          </p:cNvPicPr>
          <p:nvPr/>
        </p:nvPicPr>
        <p:blipFill>
          <a:blip r:embed="rId2"/>
          <a:stretch>
            <a:fillRect/>
          </a:stretch>
        </p:blipFill>
        <p:spPr>
          <a:xfrm>
            <a:off x="823658" y="2193151"/>
            <a:ext cx="2443053" cy="36645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01AB7932-BC68-A37A-F3B3-4495AE71635B}"/>
              </a:ext>
            </a:extLst>
          </p:cNvPr>
          <p:cNvSpPr txBox="1"/>
          <p:nvPr/>
        </p:nvSpPr>
        <p:spPr>
          <a:xfrm>
            <a:off x="957688" y="2908103"/>
            <a:ext cx="10066300" cy="369332"/>
          </a:xfrm>
          <a:prstGeom prst="rect">
            <a:avLst/>
          </a:prstGeom>
          <a:noFill/>
        </p:spPr>
        <p:txBody>
          <a:bodyPr wrap="square" rtlCol="0">
            <a:spAutoFit/>
          </a:bodyPr>
          <a:lstStyle/>
          <a:p>
            <a:pPr lvl="0" algn="r" rtl="1"/>
            <a:r>
              <a:rPr lang="ar-EG" b="1" dirty="0">
                <a:effectLst>
                  <a:outerShdw blurRad="38100" dist="38100" dir="2700000" algn="tl">
                    <a:srgbClr val="000000">
                      <a:alpha val="43137"/>
                    </a:srgbClr>
                  </a:outerShdw>
                </a:effectLst>
              </a:rPr>
              <a:t>ب. </a:t>
            </a:r>
            <a:r>
              <a:rPr lang="ar-SA" b="1" dirty="0">
                <a:effectLst>
                  <a:outerShdw blurRad="38100" dist="38100" dir="2700000" algn="tl">
                    <a:srgbClr val="000000">
                      <a:alpha val="43137"/>
                    </a:srgbClr>
                  </a:outerShdw>
                </a:effectLst>
              </a:rPr>
              <a:t>ال</a:t>
            </a:r>
            <a:r>
              <a:rPr lang="ar-EG" b="1" dirty="0">
                <a:effectLst>
                  <a:outerShdw blurRad="38100" dist="38100" dir="2700000" algn="tl">
                    <a:srgbClr val="000000">
                      <a:alpha val="43137"/>
                    </a:srgbClr>
                  </a:outerShdw>
                </a:effectLst>
              </a:rPr>
              <a:t>أُسلوب</a:t>
            </a:r>
            <a:r>
              <a:rPr lang="ar-SA" b="1" dirty="0">
                <a:effectLst>
                  <a:outerShdw blurRad="38100" dist="38100" dir="2700000" algn="tl">
                    <a:srgbClr val="000000">
                      <a:alpha val="43137"/>
                    </a:srgbClr>
                  </a:outerShdw>
                </a:effectLst>
              </a:rPr>
              <a:t> الموضوعي (المحوري)</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:Thematic Approach</a:t>
            </a:r>
            <a:endParaRPr lang="ar-EG" b="1" dirty="0">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93E9048B-DAB7-D5AF-EDE6-5C0E1BC35B6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أساليب عرض الدراسات السابقة: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1" name="TextBox 10">
            <a:extLst>
              <a:ext uri="{FF2B5EF4-FFF2-40B4-BE49-F238E27FC236}">
                <a16:creationId xmlns:a16="http://schemas.microsoft.com/office/drawing/2014/main" id="{157F76E7-76BC-390D-7DD1-59676482C27C}"/>
              </a:ext>
            </a:extLst>
          </p:cNvPr>
          <p:cNvSpPr txBox="1"/>
          <p:nvPr/>
        </p:nvSpPr>
        <p:spPr>
          <a:xfrm>
            <a:off x="2041412" y="2078002"/>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يتم عرض التُراث الأدبي بشكل منظم؟</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3164833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2000"/>
                            </p:stCondLst>
                            <p:childTnLst>
                              <p:par>
                                <p:cTn id="23" presetID="42"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3000"/>
                            </p:stCondLst>
                            <p:childTnLst>
                              <p:par>
                                <p:cTn id="29" presetID="42"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C8E1B-D12D-02E1-F996-4A7264C4542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EBA6C5A-DACE-B3A2-2BAB-306BB295DF2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7AD25F-482B-FAF2-6874-ABC6BE764265}"/>
              </a:ext>
            </a:extLst>
          </p:cNvPr>
          <p:cNvSpPr txBox="1"/>
          <p:nvPr/>
        </p:nvSpPr>
        <p:spPr>
          <a:xfrm>
            <a:off x="116602" y="6143544"/>
            <a:ext cx="5979398" cy="369332"/>
          </a:xfrm>
          <a:prstGeom prst="rect">
            <a:avLst/>
          </a:prstGeom>
          <a:noFill/>
        </p:spPr>
        <p:txBody>
          <a:bodyPr wrap="square" rtlCol="0">
            <a:spAutoFit/>
          </a:bodyPr>
          <a:lstStyle/>
          <a:p>
            <a:pPr lvl="0" algn="ctr" rtl="1"/>
            <a:r>
              <a:rPr lang="ar-SA" dirty="0"/>
              <a:t>مثال تطبيقي</a:t>
            </a:r>
            <a:r>
              <a:rPr lang="ar-EG" dirty="0"/>
              <a:t> افتراضي</a:t>
            </a:r>
            <a:r>
              <a:rPr lang="ar-SA" dirty="0"/>
              <a:t> على كتابة م</a:t>
            </a:r>
            <a:r>
              <a:rPr lang="ar-EG" dirty="0"/>
              <a:t>ُ</a:t>
            </a:r>
            <a:r>
              <a:rPr lang="ar-SA" dirty="0"/>
              <a:t>راجعة </a:t>
            </a:r>
            <a:r>
              <a:rPr lang="ar-EG" dirty="0"/>
              <a:t>ا</a:t>
            </a:r>
            <a:r>
              <a:rPr lang="ar-SA" dirty="0"/>
              <a:t>لتُراث الأدبي ب</a:t>
            </a:r>
            <a:r>
              <a:rPr lang="ar-EG" dirty="0"/>
              <a:t>ال</a:t>
            </a:r>
            <a:r>
              <a:rPr lang="ar-SA" dirty="0"/>
              <a:t>أ</a:t>
            </a:r>
            <a:r>
              <a:rPr lang="ar-EG" dirty="0"/>
              <a:t>ُ</a:t>
            </a:r>
            <a:r>
              <a:rPr lang="ar-SA" dirty="0"/>
              <a:t>سلوب </a:t>
            </a:r>
            <a:r>
              <a:rPr lang="ar-EG" dirty="0"/>
              <a:t>ال</a:t>
            </a:r>
            <a:r>
              <a:rPr lang="ar-SA" dirty="0"/>
              <a:t>م</a:t>
            </a:r>
            <a:r>
              <a:rPr lang="ar-EG" dirty="0"/>
              <a:t>وضوع</a:t>
            </a:r>
            <a:r>
              <a:rPr lang="ar-SA" dirty="0"/>
              <a:t>ي</a:t>
            </a:r>
            <a:endParaRPr lang="ar-EG" dirty="0"/>
          </a:p>
        </p:txBody>
      </p:sp>
      <p:pic>
        <p:nvPicPr>
          <p:cNvPr id="3" name="Picture 2">
            <a:extLst>
              <a:ext uri="{FF2B5EF4-FFF2-40B4-BE49-F238E27FC236}">
                <a16:creationId xmlns:a16="http://schemas.microsoft.com/office/drawing/2014/main" id="{958780C7-D5BD-5BD1-75BE-B76B4D91727D}"/>
              </a:ext>
            </a:extLst>
          </p:cNvPr>
          <p:cNvPicPr>
            <a:picLocks noChangeAspect="1"/>
          </p:cNvPicPr>
          <p:nvPr/>
        </p:nvPicPr>
        <p:blipFill>
          <a:blip r:embed="rId2"/>
          <a:stretch>
            <a:fillRect/>
          </a:stretch>
        </p:blipFill>
        <p:spPr>
          <a:xfrm>
            <a:off x="3160308" y="1775278"/>
            <a:ext cx="5320577" cy="419973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TextBox 3">
            <a:extLst>
              <a:ext uri="{FF2B5EF4-FFF2-40B4-BE49-F238E27FC236}">
                <a16:creationId xmlns:a16="http://schemas.microsoft.com/office/drawing/2014/main" id="{61B87EDF-5C98-82BB-7D5C-AC7682CFA2E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أساليب عرض الدراسات السابقة:</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22748949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9F033-B1A0-493C-464B-CD9B179DC2D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C4269B5-67F4-264F-C670-1DCABDFDAF8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FFE0AB-DD85-EEAE-FBF8-B88D648C2DCC}"/>
              </a:ext>
            </a:extLst>
          </p:cNvPr>
          <p:cNvSpPr txBox="1"/>
          <p:nvPr/>
        </p:nvSpPr>
        <p:spPr>
          <a:xfrm>
            <a:off x="116602" y="6143544"/>
            <a:ext cx="5979398" cy="646331"/>
          </a:xfrm>
          <a:prstGeom prst="rect">
            <a:avLst/>
          </a:prstGeom>
          <a:noFill/>
        </p:spPr>
        <p:txBody>
          <a:bodyPr wrap="square" rtlCol="0">
            <a:spAutoFit/>
          </a:bodyPr>
          <a:lstStyle/>
          <a:p>
            <a:pPr lvl="0" algn="ctr" rtl="1"/>
            <a:r>
              <a:rPr lang="ar-SA" dirty="0"/>
              <a:t>مثال تطبيقي</a:t>
            </a:r>
            <a:r>
              <a:rPr lang="ar-EG" dirty="0"/>
              <a:t> ل</a:t>
            </a:r>
            <a:r>
              <a:rPr lang="ar-SA" dirty="0"/>
              <a:t>كتابة م</a:t>
            </a:r>
            <a:r>
              <a:rPr lang="ar-EG" dirty="0"/>
              <a:t>ُ</a:t>
            </a:r>
            <a:r>
              <a:rPr lang="ar-SA" dirty="0"/>
              <a:t>راجعة </a:t>
            </a:r>
            <a:r>
              <a:rPr lang="ar-EG" dirty="0"/>
              <a:t>ا</a:t>
            </a:r>
            <a:r>
              <a:rPr lang="ar-SA" dirty="0"/>
              <a:t>لتُراث الأدبي ب</a:t>
            </a:r>
            <a:r>
              <a:rPr lang="ar-EG" dirty="0"/>
              <a:t>ال</a:t>
            </a:r>
            <a:r>
              <a:rPr lang="ar-SA" dirty="0"/>
              <a:t>أ</a:t>
            </a:r>
            <a:r>
              <a:rPr lang="ar-EG" dirty="0"/>
              <a:t>ُ</a:t>
            </a:r>
            <a:r>
              <a:rPr lang="ar-SA" dirty="0"/>
              <a:t>سلوب </a:t>
            </a:r>
            <a:r>
              <a:rPr lang="ar-EG" dirty="0"/>
              <a:t>ال</a:t>
            </a:r>
            <a:r>
              <a:rPr lang="ar-SA" dirty="0"/>
              <a:t>م</a:t>
            </a:r>
            <a:r>
              <a:rPr lang="ar-EG" dirty="0"/>
              <a:t>وضوع</a:t>
            </a:r>
            <a:r>
              <a:rPr lang="ar-SA" dirty="0"/>
              <a:t>ي</a:t>
            </a:r>
            <a:endParaRPr lang="ar-EG" dirty="0"/>
          </a:p>
          <a:p>
            <a:pPr lvl="0" algn="ctr" rtl="1"/>
            <a:r>
              <a:rPr lang="ar-EG" b="1" dirty="0">
                <a:solidFill>
                  <a:schemeClr val="accent1"/>
                </a:solidFill>
              </a:rPr>
              <a:t>المصدر: </a:t>
            </a:r>
            <a:r>
              <a:rPr lang="en-US" dirty="0">
                <a:hlinkClick r:id="rId2"/>
              </a:rPr>
              <a:t>https://ejsrt.journals.ekb.eg/article_428447.html</a:t>
            </a:r>
            <a:endParaRPr lang="ar-EG" dirty="0"/>
          </a:p>
        </p:txBody>
      </p:sp>
      <p:sp>
        <p:nvSpPr>
          <p:cNvPr id="4" name="TextBox 3">
            <a:extLst>
              <a:ext uri="{FF2B5EF4-FFF2-40B4-BE49-F238E27FC236}">
                <a16:creationId xmlns:a16="http://schemas.microsoft.com/office/drawing/2014/main" id="{13484F4E-99C7-D2E8-628C-2E22145DFB1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أساليب عرض الدراسات السابقة:</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6" name="Picture 5">
            <a:extLst>
              <a:ext uri="{FF2B5EF4-FFF2-40B4-BE49-F238E27FC236}">
                <a16:creationId xmlns:a16="http://schemas.microsoft.com/office/drawing/2014/main" id="{1C316D25-7E2C-B264-94EA-8A1C8552344A}"/>
              </a:ext>
            </a:extLst>
          </p:cNvPr>
          <p:cNvPicPr>
            <a:picLocks noChangeAspect="1"/>
          </p:cNvPicPr>
          <p:nvPr/>
        </p:nvPicPr>
        <p:blipFill>
          <a:blip r:embed="rId3"/>
          <a:stretch>
            <a:fillRect/>
          </a:stretch>
        </p:blipFill>
        <p:spPr>
          <a:xfrm>
            <a:off x="4260849" y="1757676"/>
            <a:ext cx="3022601" cy="425427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50819540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70276-9220-1C1B-F573-7B8E2C0297E6}"/>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D97182E9-2725-5833-D382-0A3582FCB2F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545D028-283A-1A45-8CA3-B3645F3887F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F32267E7-36E4-B024-D122-DC94F5868BA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A0D926D4-A416-37AC-0658-F00BEB648E5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150C46C1-6F0B-F934-8C8C-00D025A56C2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E785B7D5-E622-7003-4274-E639DE62F711}"/>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a:extLst>
              <a:ext uri="{FF2B5EF4-FFF2-40B4-BE49-F238E27FC236}">
                <a16:creationId xmlns:a16="http://schemas.microsoft.com/office/drawing/2014/main" id="{DD172C4C-2B49-392E-7E8E-72C3EB2618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57CD667-4FE5-B49E-8BDD-96295866FD48}"/>
              </a:ext>
            </a:extLst>
          </p:cNvPr>
          <p:cNvSpPr txBox="1"/>
          <p:nvPr/>
        </p:nvSpPr>
        <p:spPr>
          <a:xfrm>
            <a:off x="660078" y="4908386"/>
            <a:ext cx="5410327" cy="1015663"/>
          </a:xfrm>
          <a:prstGeom prst="rect">
            <a:avLst/>
          </a:prstGeom>
          <a:noFill/>
        </p:spPr>
        <p:txBody>
          <a:bodyPr wrap="none" rtlCol="0">
            <a:spAutoFit/>
          </a:bodyPr>
          <a:lstStyle/>
          <a:p>
            <a:pPr algn="ctr"/>
            <a:r>
              <a:rPr lang="ar-EG" sz="30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بناء مُراجعة التُراث الأدبي </a:t>
            </a:r>
            <a:endParaRPr lang="en-US" sz="3000"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a:p>
            <a:pPr algn="ctr"/>
            <a:r>
              <a:rPr lang="en-US" sz="30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Construction of Literature Review</a:t>
            </a:r>
          </a:p>
        </p:txBody>
      </p:sp>
      <p:sp>
        <p:nvSpPr>
          <p:cNvPr id="13" name="TextBox 12">
            <a:extLst>
              <a:ext uri="{FF2B5EF4-FFF2-40B4-BE49-F238E27FC236}">
                <a16:creationId xmlns:a16="http://schemas.microsoft.com/office/drawing/2014/main" id="{14988810-9290-BF34-5B91-2F0D97214470}"/>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964955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FC502-7441-A77A-36CB-72B49E0B245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5D08C8C-5439-C703-5681-E06B9095976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8C338E5E-1A14-72E2-7738-7A3CC7D22851}"/>
              </a:ext>
            </a:extLst>
          </p:cNvPr>
          <p:cNvSpPr txBox="1"/>
          <p:nvPr/>
        </p:nvSpPr>
        <p:spPr>
          <a:xfrm>
            <a:off x="3377121" y="2760302"/>
            <a:ext cx="7892652" cy="400110"/>
          </a:xfrm>
          <a:prstGeom prst="rect">
            <a:avLst/>
          </a:prstGeom>
          <a:noFill/>
        </p:spPr>
        <p:txBody>
          <a:bodyPr wrap="square" rtlCol="0">
            <a:spAutoFit/>
          </a:bodyPr>
          <a:lstStyle/>
          <a:p>
            <a:pPr algn="just" rtl="1"/>
            <a:r>
              <a:rPr lang="ar-EG" sz="2000" u="sng" dirty="0">
                <a:effectLst>
                  <a:outerShdw blurRad="38100" dist="38100" dir="2700000" algn="tl">
                    <a:srgbClr val="000000">
                      <a:alpha val="43137"/>
                    </a:srgbClr>
                  </a:outerShdw>
                </a:effectLst>
              </a:rPr>
              <a:t>يتكوّن التُراث الأدبي عادةً من ثلاثة أجزاء رئيسة، كما هو موضح في الرسم التالي:-</a:t>
            </a:r>
          </a:p>
        </p:txBody>
      </p:sp>
      <p:graphicFrame>
        <p:nvGraphicFramePr>
          <p:cNvPr id="7" name="Diagram 6">
            <a:extLst>
              <a:ext uri="{FF2B5EF4-FFF2-40B4-BE49-F238E27FC236}">
                <a16:creationId xmlns:a16="http://schemas.microsoft.com/office/drawing/2014/main" id="{C8EDB19B-37CC-A70F-60B5-5A68485BADBB}"/>
              </a:ext>
            </a:extLst>
          </p:cNvPr>
          <p:cNvGraphicFramePr/>
          <p:nvPr/>
        </p:nvGraphicFramePr>
        <p:xfrm>
          <a:off x="1871457" y="3315573"/>
          <a:ext cx="8389368" cy="22545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B638F47-D65A-98D0-0015-52E9D8AD2AC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933AC7C4-5A55-A78A-7EEB-DE8AE53432FF}"/>
              </a:ext>
            </a:extLst>
          </p:cNvPr>
          <p:cNvSpPr txBox="1"/>
          <p:nvPr/>
        </p:nvSpPr>
        <p:spPr>
          <a:xfrm>
            <a:off x="6284199" y="2078002"/>
            <a:ext cx="5064246"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يتم بناء التُراث الأدبي؟</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4329631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63777-CDC2-9D0E-AAE4-F9DBDFE8B6F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C8BCB7E-A22E-A33A-CD6F-068832EA408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8443DC5F-1C8B-2D52-FE7C-F984C2F7BC55}"/>
              </a:ext>
            </a:extLst>
          </p:cNvPr>
          <p:cNvSpPr txBox="1"/>
          <p:nvPr/>
        </p:nvSpPr>
        <p:spPr>
          <a:xfrm>
            <a:off x="3338840" y="2940714"/>
            <a:ext cx="7937913" cy="400110"/>
          </a:xfrm>
          <a:prstGeom prst="rect">
            <a:avLst/>
          </a:prstGeom>
          <a:noFill/>
        </p:spPr>
        <p:txBody>
          <a:bodyPr wrap="square" rtlCol="0">
            <a:spAutoFit/>
          </a:bodyPr>
          <a:lstStyle/>
          <a:p>
            <a:pPr lvl="0" algn="just" rtl="1"/>
            <a:r>
              <a:rPr lang="ar-EG" sz="2000" b="1" dirty="0">
                <a:effectLst>
                  <a:outerShdw blurRad="38100" dist="38100" dir="2700000" algn="tl">
                    <a:srgbClr val="000000">
                      <a:alpha val="43137"/>
                    </a:srgbClr>
                  </a:outerShdw>
                </a:effectLst>
              </a:rPr>
              <a:t>أولًا: </a:t>
            </a:r>
            <a:r>
              <a:rPr lang="ar-SA" sz="2000" b="1" dirty="0">
                <a:effectLst>
                  <a:outerShdw blurRad="38100" dist="38100" dir="2700000" algn="tl">
                    <a:srgbClr val="000000">
                      <a:alpha val="43137"/>
                    </a:srgbClr>
                  </a:outerShdw>
                </a:effectLst>
              </a:rPr>
              <a:t>الم</a:t>
            </a:r>
            <a:r>
              <a:rPr lang="ar-EG" sz="2000" b="1" dirty="0">
                <a:effectLst>
                  <a:outerShdw blurRad="38100" dist="38100" dir="2700000" algn="tl">
                    <a:srgbClr val="000000">
                      <a:alpha val="43137"/>
                    </a:srgbClr>
                  </a:outerShdw>
                </a:effectLst>
              </a:rPr>
              <a:t>ُ</a:t>
            </a:r>
            <a:r>
              <a:rPr lang="ar-SA" sz="2000" b="1" dirty="0">
                <a:effectLst>
                  <a:outerShdw blurRad="38100" dist="38100" dir="2700000" algn="tl">
                    <a:srgbClr val="000000">
                      <a:alpha val="43137"/>
                    </a:srgbClr>
                  </a:outerShdw>
                </a:effectLst>
              </a:rPr>
              <a:t>قدمة</a:t>
            </a:r>
            <a:r>
              <a:rPr lang="en-US" sz="2000" b="1" dirty="0">
                <a:effectLst>
                  <a:outerShdw blurRad="38100" dist="38100" dir="2700000" algn="tl">
                    <a:srgbClr val="000000">
                      <a:alpha val="43137"/>
                    </a:srgbClr>
                  </a:outerShdw>
                </a:effectLst>
              </a:rPr>
              <a:t>(Introduction) </a:t>
            </a:r>
            <a:r>
              <a:rPr lang="ar-EG" sz="2000" b="1" dirty="0">
                <a:effectLst>
                  <a:outerShdw blurRad="38100" dist="38100" dir="2700000" algn="tl">
                    <a:srgbClr val="000000">
                      <a:alpha val="43137"/>
                    </a:srgbClr>
                  </a:outerShdw>
                </a:effectLst>
              </a:rPr>
              <a:t>:</a:t>
            </a:r>
            <a:endParaRPr lang="en-US" sz="2000" dirty="0">
              <a:effectLst>
                <a:outerShdw blurRad="38100" dist="38100" dir="2700000" algn="tl">
                  <a:srgbClr val="000000">
                    <a:alpha val="43137"/>
                  </a:srgbClr>
                </a:outerShdw>
              </a:effectLst>
            </a:endParaRPr>
          </a:p>
        </p:txBody>
      </p:sp>
      <p:pic>
        <p:nvPicPr>
          <p:cNvPr id="12" name="Picture 11" descr="A close-up of a literature review&#10;&#10;AI-generated content may be incorrect.">
            <a:extLst>
              <a:ext uri="{FF2B5EF4-FFF2-40B4-BE49-F238E27FC236}">
                <a16:creationId xmlns:a16="http://schemas.microsoft.com/office/drawing/2014/main" id="{0875CCF6-75CA-7971-1C02-43F457504FC9}"/>
              </a:ext>
            </a:extLst>
          </p:cNvPr>
          <p:cNvPicPr>
            <a:picLocks noChangeAspect="1"/>
          </p:cNvPicPr>
          <p:nvPr/>
        </p:nvPicPr>
        <p:blipFill>
          <a:blip r:embed="rId2"/>
          <a:stretch>
            <a:fillRect/>
          </a:stretch>
        </p:blipFill>
        <p:spPr>
          <a:xfrm>
            <a:off x="780612" y="2176173"/>
            <a:ext cx="2293284" cy="34399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9330FA10-EB8D-1A56-A3E7-9147EDAD3A53}"/>
              </a:ext>
            </a:extLst>
          </p:cNvPr>
          <p:cNvSpPr txBox="1"/>
          <p:nvPr/>
        </p:nvSpPr>
        <p:spPr>
          <a:xfrm>
            <a:off x="3073896" y="3457478"/>
            <a:ext cx="8321517" cy="923330"/>
          </a:xfrm>
          <a:prstGeom prst="rect">
            <a:avLst/>
          </a:prstGeom>
          <a:noFill/>
        </p:spPr>
        <p:txBody>
          <a:bodyPr wrap="square" rtlCol="0">
            <a:spAutoFit/>
          </a:bodyPr>
          <a:lstStyle/>
          <a:p>
            <a:pPr marL="285750" lvl="0" indent="-285750" algn="just" rtl="1">
              <a:buFont typeface="Arial" panose="020B0604020202020204" pitchFamily="34" charset="0"/>
              <a:buChar char="•"/>
            </a:pPr>
            <a:r>
              <a:rPr lang="ar-EG" dirty="0"/>
              <a:t>تبدأ مُراجعة التُراث الأدبي بالحديث عن السياق العِلمي أو المهني الذي تنبع منه مُشكلة البحث.</a:t>
            </a:r>
          </a:p>
          <a:p>
            <a:pPr marL="285750" lvl="0" indent="-285750" algn="just" rtl="1">
              <a:buFont typeface="Arial" panose="020B0604020202020204" pitchFamily="34" charset="0"/>
              <a:buChar char="•"/>
            </a:pPr>
            <a:r>
              <a:rPr lang="ar-EG" dirty="0"/>
              <a:t>كما توضح هذه المقدمة </a:t>
            </a:r>
            <a:r>
              <a:rPr lang="ar-EG" b="1" dirty="0"/>
              <a:t>أهمية مُراجعة الدراسات السابقة</a:t>
            </a:r>
            <a:r>
              <a:rPr lang="ar-EG" dirty="0"/>
              <a:t>، وسبب الحاجة إلى مُراجعتها في هذا المجال بالتحديد، مع تحديد الإطار العام الذي ستُعرض من خلاله هذه المُراجعة.</a:t>
            </a:r>
            <a:endParaRPr lang="en-US" dirty="0"/>
          </a:p>
        </p:txBody>
      </p:sp>
      <p:sp>
        <p:nvSpPr>
          <p:cNvPr id="8" name="TextBox 7">
            <a:extLst>
              <a:ext uri="{FF2B5EF4-FFF2-40B4-BE49-F238E27FC236}">
                <a16:creationId xmlns:a16="http://schemas.microsoft.com/office/drawing/2014/main" id="{AE294A07-E36C-C47D-5263-3379194D4376}"/>
              </a:ext>
            </a:extLst>
          </p:cNvPr>
          <p:cNvSpPr txBox="1"/>
          <p:nvPr/>
        </p:nvSpPr>
        <p:spPr>
          <a:xfrm>
            <a:off x="3115742" y="4864975"/>
            <a:ext cx="8321518" cy="954107"/>
          </a:xfrm>
          <a:prstGeom prst="rect">
            <a:avLst/>
          </a:prstGeom>
          <a:noFill/>
        </p:spPr>
        <p:txBody>
          <a:bodyPr wrap="square" rtlCol="0">
            <a:spAutoFit/>
          </a:bodyPr>
          <a:lstStyle/>
          <a:p>
            <a:pPr marL="285750" indent="-285750" algn="just" rtl="1">
              <a:buFont typeface="Wingdings" panose="05000000000000000000" pitchFamily="2" charset="2"/>
              <a:buChar char="ü"/>
            </a:pPr>
            <a:r>
              <a:rPr lang="ar-SA" u="sng" dirty="0">
                <a:solidFill>
                  <a:srgbClr val="0070C0"/>
                </a:solidFill>
              </a:rPr>
              <a:t>مثال</a:t>
            </a:r>
            <a:r>
              <a:rPr lang="en-US" sz="2000" dirty="0">
                <a:solidFill>
                  <a:srgbClr val="0070C0"/>
                </a:solidFill>
              </a:rPr>
              <a:t>:</a:t>
            </a:r>
            <a:r>
              <a:rPr lang="ar-EG" sz="2000" dirty="0">
                <a:solidFill>
                  <a:srgbClr val="0070C0"/>
                </a:solidFill>
              </a:rPr>
              <a:t> </a:t>
            </a:r>
            <a:r>
              <a:rPr lang="ar-EG" dirty="0">
                <a:effectLst>
                  <a:outerShdw blurRad="38100" dist="38100" dir="2700000" algn="tl">
                    <a:srgbClr val="000000">
                      <a:alpha val="43137"/>
                    </a:srgbClr>
                  </a:outerShdw>
                </a:effectLst>
              </a:rPr>
              <a:t>في ضوء التحولات الرقمية المتسارعة، تزايدت الحاجة إلى فهم كيف يؤثر المُحتوى الرقمي على سلوك الجمهور الإعلامي، مما يستدعي مُراجعة منهجية للدراسات السابقة التي تناولت هذا الموضوع في إطار خمسة محاور أساسية هي:.......................... .</a:t>
            </a:r>
          </a:p>
        </p:txBody>
      </p:sp>
      <mc:AlternateContent xmlns:mc="http://schemas.openxmlformats.org/markup-compatibility/2006">
        <mc:Choice xmlns:am3d="http://schemas.microsoft.com/office/drawing/2017/model3d" Requires="am3d">
          <p:graphicFrame>
            <p:nvGraphicFramePr>
              <p:cNvPr id="10" name="3D Model 9" descr="Pointing Arrow">
                <a:extLst>
                  <a:ext uri="{FF2B5EF4-FFF2-40B4-BE49-F238E27FC236}">
                    <a16:creationId xmlns:a16="http://schemas.microsoft.com/office/drawing/2014/main" id="{758EECD5-1E3E-EE17-977D-7914EBBB257F}"/>
                  </a:ext>
                </a:extLst>
              </p:cNvPr>
              <p:cNvGraphicFramePr>
                <a:graphicFrameLocks noChangeAspect="1"/>
              </p:cNvGraphicFramePr>
              <p:nvPr/>
            </p:nvGraphicFramePr>
            <p:xfrm rot="4576341">
              <a:off x="2605160" y="2924802"/>
              <a:ext cx="473533" cy="775273"/>
            </p:xfrm>
            <a:graphic>
              <a:graphicData uri="http://schemas.microsoft.com/office/drawing/2017/model3d">
                <am3d:model3d r:embed="rId3">
                  <am3d:spPr>
                    <a:xfrm rot="4576341">
                      <a:off x="0" y="0"/>
                      <a:ext cx="473533" cy="77527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7674" ay="2677072" az="-19447"/>
                    <am3d:postTrans dx="0" dy="0" dz="0"/>
                  </am3d:trans>
                  <am3d:raster rName="Office3DRenderer" rVer="16.0.8326">
                    <am3d:blip r:embed="rId4"/>
                  </am3d:raster>
                  <am3d:objViewport viewportSz="8168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0" name="3D Model 9" descr="Pointing Arrow">
                <a:extLst>
                  <a:ext uri="{FF2B5EF4-FFF2-40B4-BE49-F238E27FC236}">
                    <a16:creationId xmlns:a16="http://schemas.microsoft.com/office/drawing/2014/main" id="{758EECD5-1E3E-EE17-977D-7914EBBB257F}"/>
                  </a:ext>
                </a:extLst>
              </p:cNvPr>
              <p:cNvPicPr>
                <a:picLocks noGrp="1" noRot="1" noChangeAspect="1" noMove="1" noResize="1" noEditPoints="1" noAdjustHandles="1" noChangeArrowheads="1" noChangeShapeType="1" noCrop="1"/>
              </p:cNvPicPr>
              <p:nvPr/>
            </p:nvPicPr>
            <p:blipFill>
              <a:blip r:embed="rId4"/>
              <a:stretch>
                <a:fillRect/>
              </a:stretch>
            </p:blipFill>
            <p:spPr>
              <a:xfrm rot="4576341">
                <a:off x="2605160" y="2924802"/>
                <a:ext cx="473533" cy="77527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9" name="TextBox 8">
            <a:extLst>
              <a:ext uri="{FF2B5EF4-FFF2-40B4-BE49-F238E27FC236}">
                <a16:creationId xmlns:a16="http://schemas.microsoft.com/office/drawing/2014/main" id="{7014592D-4A73-87BF-7EB9-717A19BB668C}"/>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3" name="TextBox 2">
            <a:extLst>
              <a:ext uri="{FF2B5EF4-FFF2-40B4-BE49-F238E27FC236}">
                <a16:creationId xmlns:a16="http://schemas.microsoft.com/office/drawing/2014/main" id="{5A0917A2-3024-5373-6639-7577BF3C3ED2}"/>
              </a:ext>
            </a:extLst>
          </p:cNvPr>
          <p:cNvSpPr txBox="1"/>
          <p:nvPr/>
        </p:nvSpPr>
        <p:spPr>
          <a:xfrm>
            <a:off x="6284199" y="2078002"/>
            <a:ext cx="5064246"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يتم بناء التُراث الأدبي؟</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1059186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
                                          </p:val>
                                        </p:tav>
                                        <p:tav tm="100000">
                                          <p:val>
                                            <p:strVal val="#ppt_x"/>
                                          </p:val>
                                        </p:tav>
                                      </p:tavLst>
                                    </p:anim>
                                    <p:anim calcmode="lin" valueType="num">
                                      <p:cBhvr>
                                        <p:cTn id="3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86116-C3DA-0A0D-9867-76F34B74478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6872F15-741F-BEBB-0164-54CEF9D2775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A33E0619-1260-0011-5475-D090B97E5CD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6" name="Picture 5">
            <a:extLst>
              <a:ext uri="{FF2B5EF4-FFF2-40B4-BE49-F238E27FC236}">
                <a16:creationId xmlns:a16="http://schemas.microsoft.com/office/drawing/2014/main" id="{4ADAF47E-AC69-54C2-13F9-08815AF25A4B}"/>
              </a:ext>
            </a:extLst>
          </p:cNvPr>
          <p:cNvPicPr>
            <a:picLocks noChangeAspect="1"/>
          </p:cNvPicPr>
          <p:nvPr/>
        </p:nvPicPr>
        <p:blipFill>
          <a:blip r:embed="rId2"/>
          <a:srcRect b="3553"/>
          <a:stretch>
            <a:fillRect/>
          </a:stretch>
        </p:blipFill>
        <p:spPr>
          <a:xfrm>
            <a:off x="4234897" y="1767431"/>
            <a:ext cx="3156504" cy="420855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3" name="TextBox 12">
            <a:extLst>
              <a:ext uri="{FF2B5EF4-FFF2-40B4-BE49-F238E27FC236}">
                <a16:creationId xmlns:a16="http://schemas.microsoft.com/office/drawing/2014/main" id="{262157CA-7E67-07E1-F7BA-BED1BDDFCC80}"/>
              </a:ext>
            </a:extLst>
          </p:cNvPr>
          <p:cNvSpPr txBox="1"/>
          <p:nvPr/>
        </p:nvSpPr>
        <p:spPr>
          <a:xfrm>
            <a:off x="116602" y="6143544"/>
            <a:ext cx="5979398" cy="646331"/>
          </a:xfrm>
          <a:prstGeom prst="rect">
            <a:avLst/>
          </a:prstGeom>
          <a:noFill/>
        </p:spPr>
        <p:txBody>
          <a:bodyPr wrap="square" rtlCol="0">
            <a:spAutoFit/>
          </a:bodyPr>
          <a:lstStyle/>
          <a:p>
            <a:pPr lvl="0" algn="ctr" rtl="1"/>
            <a:r>
              <a:rPr lang="ar-SA" dirty="0"/>
              <a:t>مثال تطبيقي</a:t>
            </a:r>
            <a:r>
              <a:rPr lang="ar-EG" dirty="0"/>
              <a:t> ل</a:t>
            </a:r>
            <a:r>
              <a:rPr lang="ar-SA" dirty="0"/>
              <a:t>كتابة </a:t>
            </a:r>
            <a:r>
              <a:rPr lang="ar-EG" dirty="0"/>
              <a:t>مُقدمة </a:t>
            </a:r>
            <a:r>
              <a:rPr lang="ar-SA" dirty="0"/>
              <a:t>م</a:t>
            </a:r>
            <a:r>
              <a:rPr lang="ar-EG" dirty="0"/>
              <a:t>ُ</a:t>
            </a:r>
            <a:r>
              <a:rPr lang="ar-SA" dirty="0"/>
              <a:t>راجعة </a:t>
            </a:r>
            <a:r>
              <a:rPr lang="ar-EG" dirty="0"/>
              <a:t>ا</a:t>
            </a:r>
            <a:r>
              <a:rPr lang="ar-SA" dirty="0"/>
              <a:t>لتُراث الأدبي ب</a:t>
            </a:r>
            <a:r>
              <a:rPr lang="ar-EG" dirty="0"/>
              <a:t>ال</a:t>
            </a:r>
            <a:r>
              <a:rPr lang="ar-SA" dirty="0"/>
              <a:t>أ</a:t>
            </a:r>
            <a:r>
              <a:rPr lang="ar-EG" dirty="0"/>
              <a:t>ُ</a:t>
            </a:r>
            <a:r>
              <a:rPr lang="ar-SA" dirty="0"/>
              <a:t>سلوب </a:t>
            </a:r>
            <a:r>
              <a:rPr lang="ar-EG" dirty="0"/>
              <a:t>ال</a:t>
            </a:r>
            <a:r>
              <a:rPr lang="ar-SA" dirty="0"/>
              <a:t>م</a:t>
            </a:r>
            <a:r>
              <a:rPr lang="ar-EG" dirty="0"/>
              <a:t>وضوع</a:t>
            </a:r>
            <a:r>
              <a:rPr lang="ar-SA" dirty="0"/>
              <a:t>ي</a:t>
            </a:r>
            <a:endParaRPr lang="ar-EG" dirty="0"/>
          </a:p>
          <a:p>
            <a:pPr lvl="0" algn="ctr" rtl="1"/>
            <a:r>
              <a:rPr lang="ar-EG" b="1" dirty="0">
                <a:solidFill>
                  <a:schemeClr val="accent1"/>
                </a:solidFill>
              </a:rPr>
              <a:t>المصدر: </a:t>
            </a:r>
            <a:r>
              <a:rPr lang="en-US" dirty="0">
                <a:hlinkClick r:id="rId3"/>
              </a:rPr>
              <a:t>https://joa.journals.ekb.eg/article_421367.html</a:t>
            </a:r>
            <a:endParaRPr lang="ar-EG" dirty="0"/>
          </a:p>
        </p:txBody>
      </p:sp>
      <mc:AlternateContent xmlns:mc="http://schemas.openxmlformats.org/markup-compatibility/2006">
        <mc:Choice xmlns:am3d="http://schemas.microsoft.com/office/drawing/2017/model3d" Requires="am3d">
          <p:graphicFrame>
            <p:nvGraphicFramePr>
              <p:cNvPr id="14" name="3D Model 13" descr="Pen">
                <a:extLst>
                  <a:ext uri="{FF2B5EF4-FFF2-40B4-BE49-F238E27FC236}">
                    <a16:creationId xmlns:a16="http://schemas.microsoft.com/office/drawing/2014/main" id="{5DD9A419-5F58-4C48-01A9-B253C5910EEA}"/>
                  </a:ext>
                </a:extLst>
              </p:cNvPr>
              <p:cNvGraphicFramePr>
                <a:graphicFrameLocks noChangeAspect="1"/>
              </p:cNvGraphicFramePr>
              <p:nvPr>
                <p:extLst>
                  <p:ext uri="{D42A27DB-BD31-4B8C-83A1-F6EECF244321}">
                    <p14:modId xmlns:p14="http://schemas.microsoft.com/office/powerpoint/2010/main" val="889141641"/>
                  </p:ext>
                </p:extLst>
              </p:nvPr>
            </p:nvGraphicFramePr>
            <p:xfrm rot="7280939">
              <a:off x="7681246" y="2228357"/>
              <a:ext cx="458974" cy="1769143"/>
            </p:xfrm>
            <a:graphic>
              <a:graphicData uri="http://schemas.microsoft.com/office/drawing/2017/model3d">
                <am3d:model3d r:embed="rId4">
                  <am3d:spPr>
                    <a:xfrm rot="7280939">
                      <a:off x="0" y="0"/>
                      <a:ext cx="458974" cy="176914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47847222"/>
                    <am3d:up dx="0" dy="36000000" dz="0"/>
                    <am3d:lookAt x="0" y="0" z="0"/>
                    <am3d:perspective fov="2700000"/>
                  </am3d:camera>
                  <am3d:trans>
                    <am3d:meterPerModelUnit n="18813629" d="1000000"/>
                    <am3d:preTrans dx="0" dy="-17980703" dz="281"/>
                    <am3d:scale>
                      <am3d:sx n="1000000" d="1000000"/>
                      <am3d:sy n="1000000" d="1000000"/>
                      <am3d:sz n="1000000" d="1000000"/>
                    </am3d:scale>
                    <am3d:rot ax="-279310" ay="627029" az="-50778"/>
                    <am3d:postTrans dx="0" dy="0" dz="0"/>
                  </am3d:trans>
                  <am3d:raster rName="Office3DRenderer" rVer="16.0.8326">
                    <am3d:blip r:embed="rId5"/>
                  </am3d:raster>
                  <am3d:objViewport viewportSz="186448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4" name="3D Model 13" descr="Pen">
                <a:extLst>
                  <a:ext uri="{FF2B5EF4-FFF2-40B4-BE49-F238E27FC236}">
                    <a16:creationId xmlns:a16="http://schemas.microsoft.com/office/drawing/2014/main" id="{5DD9A419-5F58-4C48-01A9-B253C5910EEA}"/>
                  </a:ext>
                </a:extLst>
              </p:cNvPr>
              <p:cNvPicPr>
                <a:picLocks noGrp="1" noRot="1" noChangeAspect="1" noMove="1" noResize="1" noEditPoints="1" noAdjustHandles="1" noChangeArrowheads="1" noChangeShapeType="1" noCrop="1"/>
              </p:cNvPicPr>
              <p:nvPr/>
            </p:nvPicPr>
            <p:blipFill>
              <a:blip r:embed="rId5"/>
              <a:stretch>
                <a:fillRect/>
              </a:stretch>
            </p:blipFill>
            <p:spPr>
              <a:xfrm rot="7280939">
                <a:off x="7681246" y="2228357"/>
                <a:ext cx="458974" cy="176914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Tree>
    <p:extLst>
      <p:ext uri="{BB962C8B-B14F-4D97-AF65-F5344CB8AC3E}">
        <p14:creationId xmlns:p14="http://schemas.microsoft.com/office/powerpoint/2010/main" val="172277025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516A6-8B79-60A9-9C4C-E91C185CB8D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0D9C342-1E6C-04C3-7468-A94D9394259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F89ADC75-EE31-C78F-9D04-C5BA81E139B0}"/>
              </a:ext>
            </a:extLst>
          </p:cNvPr>
          <p:cNvSpPr txBox="1"/>
          <p:nvPr/>
        </p:nvSpPr>
        <p:spPr>
          <a:xfrm>
            <a:off x="3338840" y="2867070"/>
            <a:ext cx="7937913" cy="400110"/>
          </a:xfrm>
          <a:prstGeom prst="rect">
            <a:avLst/>
          </a:prstGeom>
          <a:noFill/>
        </p:spPr>
        <p:txBody>
          <a:bodyPr wrap="square" rtlCol="0">
            <a:spAutoFit/>
          </a:bodyPr>
          <a:lstStyle/>
          <a:p>
            <a:pPr lvl="0" algn="just" rtl="1"/>
            <a:r>
              <a:rPr lang="ar-EG" sz="2000" b="1" dirty="0">
                <a:effectLst>
                  <a:outerShdw blurRad="38100" dist="38100" dir="2700000" algn="tl">
                    <a:srgbClr val="000000">
                      <a:alpha val="43137"/>
                    </a:srgbClr>
                  </a:outerShdw>
                </a:effectLst>
              </a:rPr>
              <a:t>ثانيًا: جسم المُراجعة</a:t>
            </a:r>
            <a:r>
              <a:rPr lang="en-US" sz="2000" b="1" dirty="0">
                <a:effectLst>
                  <a:outerShdw blurRad="38100" dist="38100" dir="2700000" algn="tl">
                    <a:srgbClr val="000000">
                      <a:alpha val="43137"/>
                    </a:srgbClr>
                  </a:outerShdw>
                </a:effectLst>
              </a:rPr>
              <a:t>(Body of Review) </a:t>
            </a:r>
            <a:r>
              <a:rPr lang="ar-EG" sz="2000" b="1" dirty="0">
                <a:effectLst>
                  <a:outerShdw blurRad="38100" dist="38100" dir="2700000" algn="tl">
                    <a:srgbClr val="000000">
                      <a:alpha val="43137"/>
                    </a:srgbClr>
                  </a:outerShdw>
                </a:effectLst>
              </a:rPr>
              <a:t>:</a:t>
            </a:r>
            <a:endParaRPr lang="en-US" sz="2000" dirty="0">
              <a:effectLst>
                <a:outerShdw blurRad="38100" dist="38100" dir="2700000" algn="tl">
                  <a:srgbClr val="000000">
                    <a:alpha val="43137"/>
                  </a:srgbClr>
                </a:outerShdw>
              </a:effectLst>
            </a:endParaRPr>
          </a:p>
        </p:txBody>
      </p:sp>
      <p:pic>
        <p:nvPicPr>
          <p:cNvPr id="12" name="Picture 11" descr="A close-up of a literature review&#10;&#10;AI-generated content may be incorrect.">
            <a:extLst>
              <a:ext uri="{FF2B5EF4-FFF2-40B4-BE49-F238E27FC236}">
                <a16:creationId xmlns:a16="http://schemas.microsoft.com/office/drawing/2014/main" id="{A77EB488-25B3-4CF2-CA17-A1CB27C9825C}"/>
              </a:ext>
            </a:extLst>
          </p:cNvPr>
          <p:cNvPicPr>
            <a:picLocks noChangeAspect="1"/>
          </p:cNvPicPr>
          <p:nvPr/>
        </p:nvPicPr>
        <p:blipFill>
          <a:blip r:embed="rId2"/>
          <a:stretch>
            <a:fillRect/>
          </a:stretch>
        </p:blipFill>
        <p:spPr>
          <a:xfrm>
            <a:off x="780612" y="2176173"/>
            <a:ext cx="2293284" cy="34399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A4DA5759-452B-FF6F-0AC3-FC0D52A66FB9}"/>
              </a:ext>
            </a:extLst>
          </p:cNvPr>
          <p:cNvSpPr txBox="1"/>
          <p:nvPr/>
        </p:nvSpPr>
        <p:spPr>
          <a:xfrm>
            <a:off x="3073896" y="3414519"/>
            <a:ext cx="8321517" cy="2308324"/>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يتضمن هذا الجزء </a:t>
            </a:r>
            <a:r>
              <a:rPr lang="ar-EG" b="1" dirty="0"/>
              <a:t>العرض المنظم للدراسات السابقة</a:t>
            </a:r>
            <a:r>
              <a:rPr lang="ar-EG" dirty="0"/>
              <a:t>، ويُفضل أن يتم وفقًا لمحاور موضوعية محددة، مثلًا:</a:t>
            </a:r>
          </a:p>
          <a:p>
            <a:pPr marL="285750" indent="-285750" algn="just" rtl="1">
              <a:buFont typeface="Courier New" panose="02070309020205020404" pitchFamily="49" charset="0"/>
              <a:buChar char="o"/>
            </a:pPr>
            <a:r>
              <a:rPr lang="ar-EG" dirty="0"/>
              <a:t>المحور الأول: تأثير جودة المُحتوى على الثقة بالمصدر.</a:t>
            </a:r>
          </a:p>
          <a:p>
            <a:pPr marL="285750" indent="-285750" algn="just" rtl="1">
              <a:buFont typeface="Courier New" panose="02070309020205020404" pitchFamily="49" charset="0"/>
              <a:buChar char="o"/>
            </a:pPr>
            <a:r>
              <a:rPr lang="ar-EG" dirty="0"/>
              <a:t>المحور الثاني: التفاعل الرقمي والمشاركة.</a:t>
            </a:r>
          </a:p>
          <a:p>
            <a:pPr marL="285750" indent="-285750" algn="just" rtl="1">
              <a:buFont typeface="Courier New" panose="02070309020205020404" pitchFamily="49" charset="0"/>
              <a:buChar char="o"/>
            </a:pPr>
            <a:r>
              <a:rPr lang="ar-EG" dirty="0"/>
              <a:t>المحور الثالث: الفروقات </a:t>
            </a:r>
            <a:r>
              <a:rPr lang="ar-EG" dirty="0" err="1"/>
              <a:t>الديموجرافية</a:t>
            </a:r>
            <a:r>
              <a:rPr lang="ar-EG" dirty="0"/>
              <a:t> </a:t>
            </a:r>
            <a:r>
              <a:rPr lang="en-US" dirty="0"/>
              <a:t>Demographics </a:t>
            </a:r>
            <a:r>
              <a:rPr lang="ar-EG" dirty="0"/>
              <a:t>.</a:t>
            </a:r>
          </a:p>
          <a:p>
            <a:pPr algn="just" rtl="1"/>
            <a:endParaRPr lang="ar-EG" dirty="0"/>
          </a:p>
          <a:p>
            <a:pPr marL="285750" indent="-285750" algn="just" rtl="1">
              <a:buFont typeface="Arial" panose="020B0604020202020204" pitchFamily="34" charset="0"/>
              <a:buChar char="•"/>
            </a:pPr>
            <a:r>
              <a:rPr lang="ar-EG" dirty="0"/>
              <a:t>وفي هذا الجزء، لا يُفضل أن تُعرض الدراسات بشكل فردي، بل أن يتم </a:t>
            </a:r>
            <a:r>
              <a:rPr lang="ar-EG" b="1" dirty="0"/>
              <a:t>تصنيفها وربطها</a:t>
            </a:r>
            <a:r>
              <a:rPr lang="ar-EG" dirty="0"/>
              <a:t> في سياق تحليلي واحد يُظهر أوجه الاتفاق أو الاختلاف، ويوضح اتجاهات البحث في هذا المجال. إلا أنه في حال الأسلوب المقالي، يتم عرض كل دراسة على حدة على النحو الموضح سابقًا.</a:t>
            </a:r>
          </a:p>
        </p:txBody>
      </p:sp>
      <mc:AlternateContent xmlns:mc="http://schemas.openxmlformats.org/markup-compatibility/2006">
        <mc:Choice xmlns:am3d="http://schemas.microsoft.com/office/drawing/2017/model3d" Requires="am3d">
          <p:graphicFrame>
            <p:nvGraphicFramePr>
              <p:cNvPr id="10" name="3D Model 9" descr="Pointing Arrow">
                <a:extLst>
                  <a:ext uri="{FF2B5EF4-FFF2-40B4-BE49-F238E27FC236}">
                    <a16:creationId xmlns:a16="http://schemas.microsoft.com/office/drawing/2014/main" id="{8813C173-F129-3B64-F53E-9A41187328AC}"/>
                  </a:ext>
                </a:extLst>
              </p:cNvPr>
              <p:cNvGraphicFramePr>
                <a:graphicFrameLocks noChangeAspect="1"/>
              </p:cNvGraphicFramePr>
              <p:nvPr/>
            </p:nvGraphicFramePr>
            <p:xfrm rot="4576341">
              <a:off x="2635845" y="3698057"/>
              <a:ext cx="473533" cy="775273"/>
            </p:xfrm>
            <a:graphic>
              <a:graphicData uri="http://schemas.microsoft.com/office/drawing/2017/model3d">
                <am3d:model3d r:embed="rId3">
                  <am3d:spPr>
                    <a:xfrm rot="4576341">
                      <a:off x="0" y="0"/>
                      <a:ext cx="473533" cy="77527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7674" ay="2677072" az="-19447"/>
                    <am3d:postTrans dx="0" dy="0" dz="0"/>
                  </am3d:trans>
                  <am3d:raster rName="Office3DRenderer" rVer="16.0.8326">
                    <am3d:blip r:embed="rId4"/>
                  </am3d:raster>
                  <am3d:objViewport viewportSz="8168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0" name="3D Model 9" descr="Pointing Arrow">
                <a:extLst>
                  <a:ext uri="{FF2B5EF4-FFF2-40B4-BE49-F238E27FC236}">
                    <a16:creationId xmlns:a16="http://schemas.microsoft.com/office/drawing/2014/main" id="{8813C173-F129-3B64-F53E-9A41187328AC}"/>
                  </a:ext>
                </a:extLst>
              </p:cNvPr>
              <p:cNvPicPr>
                <a:picLocks noGrp="1" noRot="1" noChangeAspect="1" noMove="1" noResize="1" noEditPoints="1" noAdjustHandles="1" noChangeArrowheads="1" noChangeShapeType="1" noCrop="1"/>
              </p:cNvPicPr>
              <p:nvPr/>
            </p:nvPicPr>
            <p:blipFill>
              <a:blip r:embed="rId4"/>
              <a:stretch>
                <a:fillRect/>
              </a:stretch>
            </p:blipFill>
            <p:spPr>
              <a:xfrm rot="4576341">
                <a:off x="2635845" y="3698057"/>
                <a:ext cx="473533" cy="77527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8" name="TextBox 7">
            <a:extLst>
              <a:ext uri="{FF2B5EF4-FFF2-40B4-BE49-F238E27FC236}">
                <a16:creationId xmlns:a16="http://schemas.microsoft.com/office/drawing/2014/main" id="{67C6A182-3944-FD05-BF5B-F17C0FB513F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3" name="TextBox 2">
            <a:extLst>
              <a:ext uri="{FF2B5EF4-FFF2-40B4-BE49-F238E27FC236}">
                <a16:creationId xmlns:a16="http://schemas.microsoft.com/office/drawing/2014/main" id="{3FF6D9E9-0004-9B4C-C0AE-D2B6EF2BD99C}"/>
              </a:ext>
            </a:extLst>
          </p:cNvPr>
          <p:cNvSpPr txBox="1"/>
          <p:nvPr/>
        </p:nvSpPr>
        <p:spPr>
          <a:xfrm>
            <a:off x="6284199" y="2078002"/>
            <a:ext cx="5064246"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يتم بناء التُراث الأدبي؟</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4753051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758FA-2B49-4B45-977B-FBD4AE6FB9D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2A7FEC9-D663-4AA5-F60E-6BE957D1676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0D65F5AC-B093-ECFF-EC6B-5CFA11BA559A}"/>
              </a:ext>
            </a:extLst>
          </p:cNvPr>
          <p:cNvSpPr txBox="1"/>
          <p:nvPr/>
        </p:nvSpPr>
        <p:spPr>
          <a:xfrm>
            <a:off x="3338840" y="2468165"/>
            <a:ext cx="7937913" cy="400110"/>
          </a:xfrm>
          <a:prstGeom prst="rect">
            <a:avLst/>
          </a:prstGeom>
          <a:noFill/>
        </p:spPr>
        <p:txBody>
          <a:bodyPr wrap="square" rtlCol="0">
            <a:spAutoFit/>
          </a:bodyPr>
          <a:lstStyle/>
          <a:p>
            <a:pPr lvl="0" algn="just" rtl="1"/>
            <a:r>
              <a:rPr lang="ar-EG" sz="2000" b="1" dirty="0">
                <a:effectLst>
                  <a:outerShdw blurRad="38100" dist="38100" dir="2700000" algn="tl">
                    <a:srgbClr val="000000">
                      <a:alpha val="43137"/>
                    </a:srgbClr>
                  </a:outerShdw>
                </a:effectLst>
              </a:rPr>
              <a:t>ثالثًا: الخاتمة</a:t>
            </a:r>
            <a:r>
              <a:rPr lang="en-US" sz="2000" b="1" dirty="0">
                <a:effectLst>
                  <a:outerShdw blurRad="38100" dist="38100" dir="2700000" algn="tl">
                    <a:srgbClr val="000000">
                      <a:alpha val="43137"/>
                    </a:srgbClr>
                  </a:outerShdw>
                </a:effectLst>
              </a:rPr>
              <a:t>(Conclusion) </a:t>
            </a:r>
            <a:r>
              <a:rPr lang="ar-EG" sz="2000" b="1" dirty="0">
                <a:effectLst>
                  <a:outerShdw blurRad="38100" dist="38100" dir="2700000" algn="tl">
                    <a:srgbClr val="000000">
                      <a:alpha val="43137"/>
                    </a:srgbClr>
                  </a:outerShdw>
                </a:effectLst>
              </a:rPr>
              <a:t>:</a:t>
            </a:r>
            <a:endParaRPr lang="en-US" sz="2000" dirty="0">
              <a:effectLst>
                <a:outerShdw blurRad="38100" dist="38100" dir="2700000" algn="tl">
                  <a:srgbClr val="000000">
                    <a:alpha val="43137"/>
                  </a:srgbClr>
                </a:outerShdw>
              </a:effectLst>
            </a:endParaRPr>
          </a:p>
        </p:txBody>
      </p:sp>
      <p:pic>
        <p:nvPicPr>
          <p:cNvPr id="12" name="Picture 11" descr="A close-up of a literature review&#10;&#10;AI-generated content may be incorrect.">
            <a:extLst>
              <a:ext uri="{FF2B5EF4-FFF2-40B4-BE49-F238E27FC236}">
                <a16:creationId xmlns:a16="http://schemas.microsoft.com/office/drawing/2014/main" id="{9F9DE29B-C279-1633-5A55-9AF171B23AAA}"/>
              </a:ext>
            </a:extLst>
          </p:cNvPr>
          <p:cNvPicPr>
            <a:picLocks noChangeAspect="1"/>
          </p:cNvPicPr>
          <p:nvPr/>
        </p:nvPicPr>
        <p:blipFill>
          <a:blip r:embed="rId2"/>
          <a:stretch>
            <a:fillRect/>
          </a:stretch>
        </p:blipFill>
        <p:spPr>
          <a:xfrm>
            <a:off x="780612" y="2340823"/>
            <a:ext cx="2183517" cy="3275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C1C19A8F-A59D-F80B-B270-1E4AFD1373D0}"/>
              </a:ext>
            </a:extLst>
          </p:cNvPr>
          <p:cNvSpPr txBox="1"/>
          <p:nvPr/>
        </p:nvSpPr>
        <p:spPr>
          <a:xfrm>
            <a:off x="3274677" y="2929696"/>
            <a:ext cx="8133010" cy="1477328"/>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تُختَتم مُراجعة الأدبيات بـ </a:t>
            </a:r>
            <a:r>
              <a:rPr lang="ar-EG" b="1" dirty="0"/>
              <a:t>تلخيصٍ لأبرز ما توصلت إليه</a:t>
            </a:r>
            <a:r>
              <a:rPr lang="ar-EG" dirty="0"/>
              <a:t> من نتائج أو أنماط مشتركة، مع توضيح كيفية ارتباطها بسؤال الدراسة الحالي.</a:t>
            </a:r>
          </a:p>
          <a:p>
            <a:pPr marL="285750" indent="-285750" algn="just" rtl="1">
              <a:buFont typeface="Arial" panose="020B0604020202020204" pitchFamily="34" charset="0"/>
              <a:buChar char="•"/>
            </a:pPr>
            <a:r>
              <a:rPr lang="ar-EG" dirty="0"/>
              <a:t>كما تتضمن توضيحًا لما لم تتم معالجته في الدراسات السابقة، أي </a:t>
            </a:r>
            <a:r>
              <a:rPr lang="ar-EG" b="1" dirty="0"/>
              <a:t>الفجوة البحثية</a:t>
            </a:r>
            <a:r>
              <a:rPr lang="ar-EG" dirty="0"/>
              <a:t> التي ستحاول الدراسة الحالية مُعالجتها.</a:t>
            </a:r>
            <a:r>
              <a:rPr lang="en-US" dirty="0"/>
              <a:t> </a:t>
            </a:r>
            <a:r>
              <a:rPr lang="ar-EG" dirty="0"/>
              <a:t>ولهذا السبب يُفضل بعض الباحثين أن يأتي ترتيب المُشكلة البحثية بعد خاتمة الدراسات السابقة للتأكيد على انطلاق دراساتهم من الفجوة البحثية التي قاموا برصدها من خلال هذا العرض.</a:t>
            </a:r>
          </a:p>
        </p:txBody>
      </p:sp>
      <mc:AlternateContent xmlns:mc="http://schemas.openxmlformats.org/markup-compatibility/2006">
        <mc:Choice xmlns:am3d="http://schemas.microsoft.com/office/drawing/2017/model3d" Requires="am3d">
          <p:graphicFrame>
            <p:nvGraphicFramePr>
              <p:cNvPr id="10" name="3D Model 9" descr="Pointing Arrow">
                <a:extLst>
                  <a:ext uri="{FF2B5EF4-FFF2-40B4-BE49-F238E27FC236}">
                    <a16:creationId xmlns:a16="http://schemas.microsoft.com/office/drawing/2014/main" id="{6463FEBA-9144-86D8-F3A1-8C6DEDF67563}"/>
                  </a:ext>
                </a:extLst>
              </p:cNvPr>
              <p:cNvGraphicFramePr>
                <a:graphicFrameLocks noChangeAspect="1"/>
              </p:cNvGraphicFramePr>
              <p:nvPr>
                <p:extLst>
                  <p:ext uri="{D42A27DB-BD31-4B8C-83A1-F6EECF244321}">
                    <p14:modId xmlns:p14="http://schemas.microsoft.com/office/powerpoint/2010/main" val="1736228459"/>
                  </p:ext>
                </p:extLst>
              </p:nvPr>
            </p:nvGraphicFramePr>
            <p:xfrm rot="4576341">
              <a:off x="2605160" y="4139917"/>
              <a:ext cx="473533" cy="775273"/>
            </p:xfrm>
            <a:graphic>
              <a:graphicData uri="http://schemas.microsoft.com/office/drawing/2017/model3d">
                <am3d:model3d r:embed="rId3">
                  <am3d:spPr>
                    <a:xfrm rot="4576341">
                      <a:off x="0" y="0"/>
                      <a:ext cx="473533" cy="77527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27674" ay="2677072" az="-19447"/>
                    <am3d:postTrans dx="0" dy="0" dz="0"/>
                  </am3d:trans>
                  <am3d:raster rName="Office3DRenderer" rVer="16.0.8326">
                    <am3d:blip r:embed="rId4"/>
                  </am3d:raster>
                  <am3d:objViewport viewportSz="8168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0" name="3D Model 9" descr="Pointing Arrow">
                <a:extLst>
                  <a:ext uri="{FF2B5EF4-FFF2-40B4-BE49-F238E27FC236}">
                    <a16:creationId xmlns:a16="http://schemas.microsoft.com/office/drawing/2014/main" id="{6463FEBA-9144-86D8-F3A1-8C6DEDF67563}"/>
                  </a:ext>
                </a:extLst>
              </p:cNvPr>
              <p:cNvPicPr>
                <a:picLocks noGrp="1" noRot="1" noChangeAspect="1" noMove="1" noResize="1" noEditPoints="1" noAdjustHandles="1" noChangeArrowheads="1" noChangeShapeType="1" noCrop="1"/>
              </p:cNvPicPr>
              <p:nvPr/>
            </p:nvPicPr>
            <p:blipFill>
              <a:blip r:embed="rId4"/>
              <a:stretch>
                <a:fillRect/>
              </a:stretch>
            </p:blipFill>
            <p:spPr>
              <a:xfrm rot="4576341">
                <a:off x="2605160" y="4139917"/>
                <a:ext cx="473533" cy="77527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3" name="TextBox 2">
            <a:extLst>
              <a:ext uri="{FF2B5EF4-FFF2-40B4-BE49-F238E27FC236}">
                <a16:creationId xmlns:a16="http://schemas.microsoft.com/office/drawing/2014/main" id="{98A7B404-B4EE-75BD-21FC-2815CF2F024B}"/>
              </a:ext>
            </a:extLst>
          </p:cNvPr>
          <p:cNvSpPr txBox="1"/>
          <p:nvPr/>
        </p:nvSpPr>
        <p:spPr>
          <a:xfrm>
            <a:off x="3115742" y="4515167"/>
            <a:ext cx="8321518" cy="1508105"/>
          </a:xfrm>
          <a:prstGeom prst="rect">
            <a:avLst/>
          </a:prstGeom>
          <a:noFill/>
        </p:spPr>
        <p:txBody>
          <a:bodyPr wrap="square" rtlCol="0">
            <a:spAutoFit/>
          </a:bodyPr>
          <a:lstStyle/>
          <a:p>
            <a:pPr marL="285750" indent="-285750" algn="just" rtl="1">
              <a:buFont typeface="Wingdings" panose="05000000000000000000" pitchFamily="2" charset="2"/>
              <a:buChar char="ü"/>
            </a:pPr>
            <a:r>
              <a:rPr lang="ar-SA" u="sng" dirty="0">
                <a:solidFill>
                  <a:srgbClr val="0070C0"/>
                </a:solidFill>
              </a:rPr>
              <a:t>مثال</a:t>
            </a:r>
            <a:r>
              <a:rPr lang="en-US" sz="2000" dirty="0">
                <a:solidFill>
                  <a:srgbClr val="0070C0"/>
                </a:solidFill>
              </a:rPr>
              <a:t>:</a:t>
            </a:r>
            <a:r>
              <a:rPr lang="ar-EG" sz="2000" dirty="0">
                <a:solidFill>
                  <a:srgbClr val="0070C0"/>
                </a:solidFill>
              </a:rPr>
              <a:t> </a:t>
            </a:r>
            <a:r>
              <a:rPr lang="ar-EG" dirty="0">
                <a:effectLst>
                  <a:outerShdw blurRad="38100" dist="38100" dir="2700000" algn="tl">
                    <a:srgbClr val="000000">
                      <a:alpha val="43137"/>
                    </a:srgbClr>
                  </a:outerShdw>
                </a:effectLst>
              </a:rPr>
              <a:t>أظهرت الدراسات السابقة وجود علاقة واضحة بين جودة المُحتوى الرقمي ومستوى تفاعل الجمهور، إلا أنها ركزت غالبًا على منصات بعينها أو على شرائح عمرية محددة. كما لم تولِ اهتمامًا كافيًا لتأثير الأنماط البصرية في المُحتوى الإعلامي على منصات مثل </a:t>
            </a:r>
            <a:r>
              <a:rPr lang="ar-EG" dirty="0" err="1">
                <a:effectLst>
                  <a:outerShdw blurRad="38100" dist="38100" dir="2700000" algn="tl">
                    <a:srgbClr val="000000">
                      <a:alpha val="43137"/>
                    </a:srgbClr>
                  </a:outerShdw>
                </a:effectLst>
              </a:rPr>
              <a:t>إنستجرام</a:t>
            </a:r>
            <a:r>
              <a:rPr lang="ar-EG" dirty="0">
                <a:effectLst>
                  <a:outerShdw blurRad="38100" dist="38100" dir="2700000" algn="tl">
                    <a:srgbClr val="000000">
                      <a:alpha val="43137"/>
                    </a:srgbClr>
                  </a:outerShdw>
                </a:effectLst>
              </a:rPr>
              <a:t> وتيك توك. وبذلك، تُبرز هذه المُراجعة الحاجة إلى دراسة أعمق لتأثير العناصر البصرية على تفاعل الجمهور مع المُحتوى الإخباري، وهي الفجوة التي تسعى الدراسة الحالية لمعالجتها.</a:t>
            </a:r>
          </a:p>
        </p:txBody>
      </p:sp>
      <p:sp>
        <p:nvSpPr>
          <p:cNvPr id="9" name="TextBox 8">
            <a:extLst>
              <a:ext uri="{FF2B5EF4-FFF2-40B4-BE49-F238E27FC236}">
                <a16:creationId xmlns:a16="http://schemas.microsoft.com/office/drawing/2014/main" id="{BDA582CE-0B27-701D-B6AC-57531B79AF90}"/>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3583907D-E7A3-9B1F-D81A-B64F371CFB25}"/>
              </a:ext>
            </a:extLst>
          </p:cNvPr>
          <p:cNvSpPr txBox="1"/>
          <p:nvPr/>
        </p:nvSpPr>
        <p:spPr>
          <a:xfrm>
            <a:off x="6284199" y="1832522"/>
            <a:ext cx="5064246"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يتم بناء التُراث الأدبي؟</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2573739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3" grpId="0"/>
      <p:bldP spid="9"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2FEAE-1DCD-CEE0-D628-FEA6E9A0790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F9B39B2-0A4C-81CA-A17D-4DA4D33A5A3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EBB346E-0F78-5DAD-9D4B-75AD421788D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8" name="Picture 7">
            <a:extLst>
              <a:ext uri="{FF2B5EF4-FFF2-40B4-BE49-F238E27FC236}">
                <a16:creationId xmlns:a16="http://schemas.microsoft.com/office/drawing/2014/main" id="{DEB8D23F-A490-3745-D571-9B88A517F1C2}"/>
              </a:ext>
            </a:extLst>
          </p:cNvPr>
          <p:cNvPicPr>
            <a:picLocks noChangeAspect="1"/>
          </p:cNvPicPr>
          <p:nvPr/>
        </p:nvPicPr>
        <p:blipFill>
          <a:blip r:embed="rId2"/>
          <a:stretch>
            <a:fillRect/>
          </a:stretch>
        </p:blipFill>
        <p:spPr>
          <a:xfrm>
            <a:off x="4345584" y="1798293"/>
            <a:ext cx="2918816" cy="415165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1" name="TextBox 10">
            <a:extLst>
              <a:ext uri="{FF2B5EF4-FFF2-40B4-BE49-F238E27FC236}">
                <a16:creationId xmlns:a16="http://schemas.microsoft.com/office/drawing/2014/main" id="{32E02861-2114-41E8-FF4B-63800BD54EFD}"/>
              </a:ext>
            </a:extLst>
          </p:cNvPr>
          <p:cNvSpPr txBox="1"/>
          <p:nvPr/>
        </p:nvSpPr>
        <p:spPr>
          <a:xfrm>
            <a:off x="116602" y="6143544"/>
            <a:ext cx="5979398" cy="646331"/>
          </a:xfrm>
          <a:prstGeom prst="rect">
            <a:avLst/>
          </a:prstGeom>
          <a:noFill/>
        </p:spPr>
        <p:txBody>
          <a:bodyPr wrap="square" rtlCol="0">
            <a:spAutoFit/>
          </a:bodyPr>
          <a:lstStyle/>
          <a:p>
            <a:pPr lvl="0" algn="ctr" rtl="1"/>
            <a:r>
              <a:rPr lang="ar-SA" dirty="0"/>
              <a:t>مثال تطبيقي</a:t>
            </a:r>
            <a:r>
              <a:rPr lang="ar-EG" dirty="0"/>
              <a:t> ل</a:t>
            </a:r>
            <a:r>
              <a:rPr lang="ar-SA" dirty="0"/>
              <a:t>كتابة </a:t>
            </a:r>
            <a:r>
              <a:rPr lang="ar-EG" dirty="0"/>
              <a:t>خاتمة </a:t>
            </a:r>
            <a:r>
              <a:rPr lang="ar-SA" dirty="0"/>
              <a:t>م</a:t>
            </a:r>
            <a:r>
              <a:rPr lang="ar-EG" dirty="0"/>
              <a:t>ُ</a:t>
            </a:r>
            <a:r>
              <a:rPr lang="ar-SA" dirty="0"/>
              <a:t>راجعة </a:t>
            </a:r>
            <a:r>
              <a:rPr lang="ar-EG" dirty="0"/>
              <a:t>ا</a:t>
            </a:r>
            <a:r>
              <a:rPr lang="ar-SA" dirty="0"/>
              <a:t>لتُراث الأدبي </a:t>
            </a:r>
            <a:endParaRPr lang="ar-EG" dirty="0"/>
          </a:p>
          <a:p>
            <a:pPr lvl="0" algn="ctr" rtl="1"/>
            <a:r>
              <a:rPr lang="ar-EG" b="1" dirty="0">
                <a:solidFill>
                  <a:schemeClr val="accent1"/>
                </a:solidFill>
              </a:rPr>
              <a:t>المصدر: </a:t>
            </a:r>
            <a:r>
              <a:rPr lang="en-US" dirty="0">
                <a:hlinkClick r:id="rId3"/>
              </a:rPr>
              <a:t>https://joa.journals.ekb.eg/article_421361.html</a:t>
            </a:r>
            <a:endParaRPr lang="ar-EG" dirty="0"/>
          </a:p>
        </p:txBody>
      </p:sp>
      <mc:AlternateContent xmlns:mc="http://schemas.openxmlformats.org/markup-compatibility/2006">
        <mc:Choice xmlns:am3d="http://schemas.microsoft.com/office/drawing/2017/model3d" Requires="am3d">
          <p:graphicFrame>
            <p:nvGraphicFramePr>
              <p:cNvPr id="2" name="3D Model 1" descr="Pen">
                <a:extLst>
                  <a:ext uri="{FF2B5EF4-FFF2-40B4-BE49-F238E27FC236}">
                    <a16:creationId xmlns:a16="http://schemas.microsoft.com/office/drawing/2014/main" id="{D78C493F-A71F-72EB-9231-2D2CAD8E38D8}"/>
                  </a:ext>
                </a:extLst>
              </p:cNvPr>
              <p:cNvGraphicFramePr>
                <a:graphicFrameLocks noChangeAspect="1"/>
              </p:cNvGraphicFramePr>
              <p:nvPr>
                <p:extLst>
                  <p:ext uri="{D42A27DB-BD31-4B8C-83A1-F6EECF244321}">
                    <p14:modId xmlns:p14="http://schemas.microsoft.com/office/powerpoint/2010/main" val="1924835931"/>
                  </p:ext>
                </p:extLst>
              </p:nvPr>
            </p:nvGraphicFramePr>
            <p:xfrm rot="7280939">
              <a:off x="7558508" y="2424738"/>
              <a:ext cx="458974" cy="1769143"/>
            </p:xfrm>
            <a:graphic>
              <a:graphicData uri="http://schemas.microsoft.com/office/drawing/2017/model3d">
                <am3d:model3d r:embed="rId4">
                  <am3d:spPr>
                    <a:xfrm rot="7280939">
                      <a:off x="0" y="0"/>
                      <a:ext cx="458974" cy="176914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47847222"/>
                    <am3d:up dx="0" dy="36000000" dz="0"/>
                    <am3d:lookAt x="0" y="0" z="0"/>
                    <am3d:perspective fov="2700000"/>
                  </am3d:camera>
                  <am3d:trans>
                    <am3d:meterPerModelUnit n="18813629" d="1000000"/>
                    <am3d:preTrans dx="0" dy="-17980703" dz="281"/>
                    <am3d:scale>
                      <am3d:sx n="1000000" d="1000000"/>
                      <am3d:sy n="1000000" d="1000000"/>
                      <am3d:sz n="1000000" d="1000000"/>
                    </am3d:scale>
                    <am3d:rot ax="-279310" ay="627029" az="-50778"/>
                    <am3d:postTrans dx="0" dy="0" dz="0"/>
                  </am3d:trans>
                  <am3d:raster rName="Office3DRenderer" rVer="16.0.8326">
                    <am3d:blip r:embed="rId5"/>
                  </am3d:raster>
                  <am3d:objViewport viewportSz="186448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Pen">
                <a:extLst>
                  <a:ext uri="{FF2B5EF4-FFF2-40B4-BE49-F238E27FC236}">
                    <a16:creationId xmlns:a16="http://schemas.microsoft.com/office/drawing/2014/main" id="{D78C493F-A71F-72EB-9231-2D2CAD8E38D8}"/>
                  </a:ext>
                </a:extLst>
              </p:cNvPr>
              <p:cNvPicPr>
                <a:picLocks noGrp="1" noRot="1" noChangeAspect="1" noMove="1" noResize="1" noEditPoints="1" noAdjustHandles="1" noChangeArrowheads="1" noChangeShapeType="1" noCrop="1"/>
              </p:cNvPicPr>
              <p:nvPr/>
            </p:nvPicPr>
            <p:blipFill>
              <a:blip r:embed="rId5"/>
              <a:stretch>
                <a:fillRect/>
              </a:stretch>
            </p:blipFill>
            <p:spPr>
              <a:xfrm rot="7280939">
                <a:off x="7558508" y="2424738"/>
                <a:ext cx="458974" cy="176914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Tree>
    <p:extLst>
      <p:ext uri="{BB962C8B-B14F-4D97-AF65-F5344CB8AC3E}">
        <p14:creationId xmlns:p14="http://schemas.microsoft.com/office/powerpoint/2010/main" val="86975614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7E732-BD59-F53B-3FBA-07BF1126D2D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917D9EC-D996-D0E3-737C-DFF5784FC9E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C38C1044-0E24-1FE3-B6EC-B82534CAB7F9}"/>
              </a:ext>
            </a:extLst>
          </p:cNvPr>
          <p:cNvSpPr txBox="1"/>
          <p:nvPr/>
        </p:nvSpPr>
        <p:spPr>
          <a:xfrm>
            <a:off x="3377121" y="2083427"/>
            <a:ext cx="7892652" cy="400110"/>
          </a:xfrm>
          <a:prstGeom prst="rect">
            <a:avLst/>
          </a:prstGeom>
          <a:noFill/>
        </p:spPr>
        <p:txBody>
          <a:bodyPr wrap="square" rtlCol="0">
            <a:spAutoFit/>
          </a:bodyPr>
          <a:lstStyle/>
          <a:p>
            <a:pPr algn="just" rtl="1"/>
            <a:r>
              <a:rPr lang="ar-EG" sz="2000" u="sng" dirty="0">
                <a:effectLst>
                  <a:outerShdw blurRad="38100" dist="38100" dir="2700000" algn="tl">
                    <a:srgbClr val="000000">
                      <a:alpha val="43137"/>
                    </a:srgbClr>
                  </a:outerShdw>
                </a:effectLst>
              </a:rPr>
              <a:t>✏️ نصائح لكتابة فعّالة لمُراجعة التُراث الأدبي:-</a:t>
            </a:r>
          </a:p>
        </p:txBody>
      </p:sp>
      <p:sp>
        <p:nvSpPr>
          <p:cNvPr id="4" name="TextBox 3">
            <a:extLst>
              <a:ext uri="{FF2B5EF4-FFF2-40B4-BE49-F238E27FC236}">
                <a16:creationId xmlns:a16="http://schemas.microsoft.com/office/drawing/2014/main" id="{4A642577-9BBD-70DA-CDFD-874FB5080A59}"/>
              </a:ext>
            </a:extLst>
          </p:cNvPr>
          <p:cNvSpPr txBox="1"/>
          <p:nvPr/>
        </p:nvSpPr>
        <p:spPr>
          <a:xfrm>
            <a:off x="5816600" y="2672983"/>
            <a:ext cx="5460153" cy="1200329"/>
          </a:xfrm>
          <a:prstGeom prst="rect">
            <a:avLst/>
          </a:prstGeom>
          <a:noFill/>
        </p:spPr>
        <p:txBody>
          <a:bodyPr wrap="square" rtlCol="0">
            <a:spAutoFit/>
          </a:bodyPr>
          <a:lstStyle/>
          <a:p>
            <a:pPr marL="285750" lvl="0" indent="-285750" algn="just" rtl="1">
              <a:buFont typeface="Arial" panose="020B0604020202020204" pitchFamily="34" charset="0"/>
              <a:buChar char="•"/>
            </a:pPr>
            <a:r>
              <a:rPr lang="ar-SA" dirty="0"/>
              <a:t>استخدام التلخيص وإعادة الصياغة بدلًا من الاقتباسات المطوّلة</a:t>
            </a:r>
            <a:r>
              <a:rPr lang="en-US" dirty="0"/>
              <a:t>.</a:t>
            </a:r>
          </a:p>
          <a:p>
            <a:pPr marL="285750" lvl="0" indent="-285750" algn="just" rtl="1">
              <a:buFont typeface="Arial" panose="020B0604020202020204" pitchFamily="34" charset="0"/>
              <a:buChar char="•"/>
            </a:pPr>
            <a:r>
              <a:rPr lang="ar-SA" dirty="0"/>
              <a:t>التركيز على التحليل والنقد وليس السرد فقط</a:t>
            </a:r>
            <a:r>
              <a:rPr lang="en-US" dirty="0"/>
              <a:t>.</a:t>
            </a:r>
          </a:p>
          <a:p>
            <a:pPr marL="285750" lvl="0" indent="-285750" algn="just" rtl="1">
              <a:buFont typeface="Arial" panose="020B0604020202020204" pitchFamily="34" charset="0"/>
              <a:buChar char="•"/>
            </a:pPr>
            <a:r>
              <a:rPr lang="ar-SA" dirty="0"/>
              <a:t>مراعاة الدقة اللغوية والوضوح في التعبير</a:t>
            </a:r>
            <a:r>
              <a:rPr lang="en-US" dirty="0"/>
              <a:t>.</a:t>
            </a:r>
          </a:p>
          <a:p>
            <a:pPr marL="285750" lvl="0" indent="-285750" algn="just" rtl="1">
              <a:buFont typeface="Arial" panose="020B0604020202020204" pitchFamily="34" charset="0"/>
              <a:buChar char="•"/>
            </a:pPr>
            <a:r>
              <a:rPr lang="ar-SA" dirty="0"/>
              <a:t>عدم الإطالة الزائدة أو الخروج عن نطاق موضوع الدراسة</a:t>
            </a:r>
            <a:r>
              <a:rPr lang="ar-EG" dirty="0"/>
              <a:t>.</a:t>
            </a:r>
          </a:p>
        </p:txBody>
      </p:sp>
      <p:sp>
        <p:nvSpPr>
          <p:cNvPr id="8" name="TextBox 7">
            <a:extLst>
              <a:ext uri="{FF2B5EF4-FFF2-40B4-BE49-F238E27FC236}">
                <a16:creationId xmlns:a16="http://schemas.microsoft.com/office/drawing/2014/main" id="{B8D3A655-D9E6-AF0F-7BB4-2D33E2C15343}"/>
              </a:ext>
            </a:extLst>
          </p:cNvPr>
          <p:cNvSpPr txBox="1"/>
          <p:nvPr/>
        </p:nvSpPr>
        <p:spPr>
          <a:xfrm>
            <a:off x="3377121" y="4507381"/>
            <a:ext cx="7899632"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كما يُنصح بتجميع الدراسات في جدول يتضمن عناصر مثل: اسم الباحث، سنة النشر، الهدف، المنهج، النتائج، وأبرز الملاحظات. يُسهّل هذا الجدول مقارنة الدراسات، واكتشاف أوجه الشبه والاختلاف، وتحديد الفجوات البحثية. كما يساعد الباحث على صياغة مُراجعة مترابطة بدلًا من السرد العشوائي.</a:t>
            </a:r>
            <a:endParaRPr lang="en-US" dirty="0">
              <a:effectLst>
                <a:outerShdw blurRad="38100" dist="38100" dir="2700000" algn="tl">
                  <a:srgbClr val="000000">
                    <a:alpha val="43137"/>
                  </a:srgbClr>
                </a:outerShdw>
              </a:effectLst>
            </a:endParaRPr>
          </a:p>
        </p:txBody>
      </p:sp>
      <p:pic>
        <p:nvPicPr>
          <p:cNvPr id="10" name="Picture 9" descr="A close-up of a book&#10;&#10;AI-generated content may be incorrect.">
            <a:extLst>
              <a:ext uri="{FF2B5EF4-FFF2-40B4-BE49-F238E27FC236}">
                <a16:creationId xmlns:a16="http://schemas.microsoft.com/office/drawing/2014/main" id="{052D8368-8FEF-539F-9459-FAA79E906A65}"/>
              </a:ext>
            </a:extLst>
          </p:cNvPr>
          <p:cNvPicPr>
            <a:picLocks noChangeAspect="1"/>
          </p:cNvPicPr>
          <p:nvPr/>
        </p:nvPicPr>
        <p:blipFill>
          <a:blip r:embed="rId2"/>
          <a:stretch>
            <a:fillRect/>
          </a:stretch>
        </p:blipFill>
        <p:spPr>
          <a:xfrm>
            <a:off x="866103" y="2140158"/>
            <a:ext cx="2383228" cy="35748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CE74E8BF-C3F6-4A74-2379-342745A4B2C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177688637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3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12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8"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F89E9-4061-9EDB-5D2F-2113670937A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2E07249-C2BF-E21A-7DAA-BA2D7E81501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0A2E233-4855-7E73-C8FD-33E8EBF1D351}"/>
              </a:ext>
            </a:extLst>
          </p:cNvPr>
          <p:cNvSpPr txBox="1"/>
          <p:nvPr/>
        </p:nvSpPr>
        <p:spPr>
          <a:xfrm>
            <a:off x="3264276" y="1752206"/>
            <a:ext cx="7892652" cy="400110"/>
          </a:xfrm>
          <a:prstGeom prst="rect">
            <a:avLst/>
          </a:prstGeom>
          <a:noFill/>
        </p:spPr>
        <p:txBody>
          <a:bodyPr wrap="square" rtlCol="0">
            <a:spAutoFit/>
          </a:bodyPr>
          <a:lstStyle/>
          <a:p>
            <a:pPr algn="just" rtl="1"/>
            <a:r>
              <a:rPr lang="ar-EG" sz="2000" u="sng" dirty="0">
                <a:solidFill>
                  <a:srgbClr val="002060"/>
                </a:solidFill>
                <a:effectLst>
                  <a:outerShdw blurRad="38100" dist="38100" dir="2700000" algn="tl">
                    <a:srgbClr val="000000">
                      <a:alpha val="43137"/>
                    </a:srgbClr>
                  </a:outerShdw>
                </a:effectLst>
              </a:rPr>
              <a:t>نموذج لجدول مُراجعة/ تحليل التُراث الأدبي </a:t>
            </a:r>
            <a:r>
              <a:rPr lang="en-US" sz="2000" u="sng" dirty="0">
                <a:solidFill>
                  <a:srgbClr val="002060"/>
                </a:solidFill>
                <a:effectLst>
                  <a:outerShdw blurRad="38100" dist="38100" dir="2700000" algn="tl">
                    <a:srgbClr val="000000">
                      <a:alpha val="43137"/>
                    </a:srgbClr>
                  </a:outerShdw>
                </a:effectLst>
              </a:rPr>
              <a:t>(Literature Review Matrix)</a:t>
            </a:r>
            <a:r>
              <a:rPr lang="ar-EG" sz="2000" u="sng" dirty="0">
                <a:solidFill>
                  <a:srgbClr val="002060"/>
                </a:solidFill>
                <a:effectLst>
                  <a:outerShdw blurRad="38100" dist="38100" dir="2700000" algn="tl">
                    <a:srgbClr val="000000">
                      <a:alpha val="43137"/>
                    </a:srgbClr>
                  </a:outerShdw>
                </a:effectLst>
              </a:rPr>
              <a:t>:</a:t>
            </a:r>
          </a:p>
        </p:txBody>
      </p:sp>
      <p:sp>
        <p:nvSpPr>
          <p:cNvPr id="4" name="TextBox 3">
            <a:extLst>
              <a:ext uri="{FF2B5EF4-FFF2-40B4-BE49-F238E27FC236}">
                <a16:creationId xmlns:a16="http://schemas.microsoft.com/office/drawing/2014/main" id="{46E1B5B6-01CE-AD36-CE09-2E483D8B4B4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8" name="Picture 7">
            <a:extLst>
              <a:ext uri="{FF2B5EF4-FFF2-40B4-BE49-F238E27FC236}">
                <a16:creationId xmlns:a16="http://schemas.microsoft.com/office/drawing/2014/main" id="{8BC1BD1F-03F6-0189-A43B-13BD1B6676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80112" y="2133906"/>
            <a:ext cx="6190242" cy="38557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0001113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0549D-8E63-B41E-C751-ED46E3011F7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0196E8F-55FB-ADB6-CAB0-0452C6C4993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E74104B-F1F0-7B7C-2ECE-7585074D803A}"/>
              </a:ext>
            </a:extLst>
          </p:cNvPr>
          <p:cNvSpPr txBox="1"/>
          <p:nvPr/>
        </p:nvSpPr>
        <p:spPr>
          <a:xfrm>
            <a:off x="1701800" y="2476106"/>
            <a:ext cx="8578828" cy="400110"/>
          </a:xfrm>
          <a:prstGeom prst="rect">
            <a:avLst/>
          </a:prstGeom>
          <a:noFill/>
        </p:spPr>
        <p:txBody>
          <a:bodyPr wrap="square" rtlCol="0">
            <a:spAutoFit/>
          </a:bodyPr>
          <a:lstStyle/>
          <a:p>
            <a:pPr algn="ctr" rtl="1"/>
            <a:r>
              <a:rPr lang="ar-EG" sz="2000" u="sng" dirty="0">
                <a:effectLst>
                  <a:outerShdw blurRad="38100" dist="38100" dir="2700000" algn="tl">
                    <a:srgbClr val="000000">
                      <a:alpha val="43137"/>
                    </a:srgbClr>
                  </a:outerShdw>
                </a:effectLst>
              </a:rPr>
              <a:t>مثال لكيفية التطبيق العملي لجدول مُراجعة/ تحليل التُراث الأدبي </a:t>
            </a:r>
            <a:r>
              <a:rPr lang="en-US" sz="2000" u="sng" dirty="0">
                <a:effectLst>
                  <a:outerShdw blurRad="38100" dist="38100" dir="2700000" algn="tl">
                    <a:srgbClr val="000000">
                      <a:alpha val="43137"/>
                    </a:srgbClr>
                  </a:outerShdw>
                </a:effectLst>
              </a:rPr>
              <a:t>(Literature Review Matrix)</a:t>
            </a:r>
            <a:r>
              <a:rPr lang="ar-EG" sz="2000" u="sng" dirty="0">
                <a:effectLst>
                  <a:outerShdw blurRad="38100" dist="38100" dir="2700000" algn="tl">
                    <a:srgbClr val="000000">
                      <a:alpha val="43137"/>
                    </a:srgbClr>
                  </a:outerShdw>
                </a:effectLst>
              </a:rPr>
              <a:t>:</a:t>
            </a:r>
          </a:p>
        </p:txBody>
      </p:sp>
      <p:graphicFrame>
        <p:nvGraphicFramePr>
          <p:cNvPr id="4" name="Table 3">
            <a:extLst>
              <a:ext uri="{FF2B5EF4-FFF2-40B4-BE49-F238E27FC236}">
                <a16:creationId xmlns:a16="http://schemas.microsoft.com/office/drawing/2014/main" id="{4016C6D9-540F-1D44-F4FA-FF32716B54C1}"/>
              </a:ext>
            </a:extLst>
          </p:cNvPr>
          <p:cNvGraphicFramePr>
            <a:graphicFrameLocks noGrp="1"/>
          </p:cNvGraphicFramePr>
          <p:nvPr>
            <p:extLst>
              <p:ext uri="{D42A27DB-BD31-4B8C-83A1-F6EECF244321}">
                <p14:modId xmlns:p14="http://schemas.microsoft.com/office/powerpoint/2010/main" val="513732408"/>
              </p:ext>
            </p:extLst>
          </p:nvPr>
        </p:nvGraphicFramePr>
        <p:xfrm>
          <a:off x="787400" y="3429000"/>
          <a:ext cx="10482373" cy="2038350"/>
        </p:xfrm>
        <a:graphic>
          <a:graphicData uri="http://schemas.openxmlformats.org/drawingml/2006/table">
            <a:tbl>
              <a:tblPr firstRow="1" bandRow="1">
                <a:tableStyleId>{5C22544A-7EE6-4342-B048-85BDC9FD1C3A}</a:tableStyleId>
              </a:tblPr>
              <a:tblGrid>
                <a:gridCol w="1541022">
                  <a:extLst>
                    <a:ext uri="{9D8B030D-6E8A-4147-A177-3AD203B41FA5}">
                      <a16:colId xmlns:a16="http://schemas.microsoft.com/office/drawing/2014/main" val="736786234"/>
                    </a:ext>
                  </a:extLst>
                </a:gridCol>
                <a:gridCol w="1794434">
                  <a:extLst>
                    <a:ext uri="{9D8B030D-6E8A-4147-A177-3AD203B41FA5}">
                      <a16:colId xmlns:a16="http://schemas.microsoft.com/office/drawing/2014/main" val="1167082836"/>
                    </a:ext>
                  </a:extLst>
                </a:gridCol>
                <a:gridCol w="1568418">
                  <a:extLst>
                    <a:ext uri="{9D8B030D-6E8A-4147-A177-3AD203B41FA5}">
                      <a16:colId xmlns:a16="http://schemas.microsoft.com/office/drawing/2014/main" val="2781828901"/>
                    </a:ext>
                  </a:extLst>
                </a:gridCol>
                <a:gridCol w="794483">
                  <a:extLst>
                    <a:ext uri="{9D8B030D-6E8A-4147-A177-3AD203B41FA5}">
                      <a16:colId xmlns:a16="http://schemas.microsoft.com/office/drawing/2014/main" val="453014112"/>
                    </a:ext>
                  </a:extLst>
                </a:gridCol>
                <a:gridCol w="2862876">
                  <a:extLst>
                    <a:ext uri="{9D8B030D-6E8A-4147-A177-3AD203B41FA5}">
                      <a16:colId xmlns:a16="http://schemas.microsoft.com/office/drawing/2014/main" val="2844943708"/>
                    </a:ext>
                  </a:extLst>
                </a:gridCol>
                <a:gridCol w="849274">
                  <a:extLst>
                    <a:ext uri="{9D8B030D-6E8A-4147-A177-3AD203B41FA5}">
                      <a16:colId xmlns:a16="http://schemas.microsoft.com/office/drawing/2014/main" val="642658155"/>
                    </a:ext>
                  </a:extLst>
                </a:gridCol>
                <a:gridCol w="1071866">
                  <a:extLst>
                    <a:ext uri="{9D8B030D-6E8A-4147-A177-3AD203B41FA5}">
                      <a16:colId xmlns:a16="http://schemas.microsoft.com/office/drawing/2014/main" val="3839789684"/>
                    </a:ext>
                  </a:extLst>
                </a:gridCol>
              </a:tblGrid>
              <a:tr h="452519">
                <a:tc>
                  <a:txBody>
                    <a:bodyPr/>
                    <a:lstStyle/>
                    <a:p>
                      <a:pPr marL="0" marR="0" algn="ctr" rtl="1">
                        <a:lnSpc>
                          <a:spcPct val="107000"/>
                        </a:lnSpc>
                        <a:spcAft>
                          <a:spcPts val="800"/>
                        </a:spcAft>
                        <a:buNone/>
                      </a:pPr>
                      <a:r>
                        <a:rPr lang="ar-EG" sz="1400" b="1" dirty="0">
                          <a:effectLst/>
                          <a:cs typeface="+mj-cs"/>
                        </a:rPr>
                        <a:t>ال</a:t>
                      </a:r>
                      <a:r>
                        <a:rPr lang="ar-SA" sz="1400" b="1" dirty="0">
                          <a:effectLst/>
                          <a:cs typeface="+mj-cs"/>
                        </a:rPr>
                        <a:t>ملاحظات</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النتائج الرئيسة</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العينة</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المنهج</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هدف الدراسة</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سنة النشر</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المؤلف</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extLst>
                  <a:ext uri="{0D108BD9-81ED-4DB2-BD59-A6C34878D82A}">
                    <a16:rowId xmlns:a16="http://schemas.microsoft.com/office/drawing/2014/main" val="3765141530"/>
                  </a:ext>
                </a:extLst>
              </a:tr>
              <a:tr h="452519">
                <a:tc>
                  <a:txBody>
                    <a:bodyPr/>
                    <a:lstStyle/>
                    <a:p>
                      <a:pPr marL="0" marR="0" algn="ctr" rtl="1">
                        <a:lnSpc>
                          <a:spcPct val="107000"/>
                        </a:lnSpc>
                        <a:spcAft>
                          <a:spcPts val="800"/>
                        </a:spcAft>
                        <a:buNone/>
                      </a:pPr>
                      <a:r>
                        <a:rPr lang="ar-SA" sz="1400" b="1" dirty="0">
                          <a:effectLst/>
                          <a:cs typeface="+mj-cs"/>
                        </a:rPr>
                        <a:t>لم تُحدد الأسباب بدقة</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انخفاض التفاعل بين الشباب</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en-US" sz="1400" b="1" dirty="0">
                          <a:effectLst/>
                          <a:cs typeface="+mj-cs"/>
                        </a:rPr>
                        <a:t>300 </a:t>
                      </a:r>
                      <a:r>
                        <a:rPr lang="ar-EG" sz="1400" b="1" dirty="0">
                          <a:effectLst/>
                          <a:cs typeface="+mj-cs"/>
                        </a:rPr>
                        <a:t> </a:t>
                      </a:r>
                      <a:r>
                        <a:rPr lang="ar-SA" sz="1400" b="1" dirty="0">
                          <a:effectLst/>
                          <a:cs typeface="+mj-cs"/>
                        </a:rPr>
                        <a:t>مستخدم</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EG" sz="1400" b="1" dirty="0">
                          <a:effectLst/>
                          <a:cs typeface="+mj-cs"/>
                        </a:rPr>
                        <a:t> </a:t>
                      </a:r>
                      <a:r>
                        <a:rPr lang="ar-SA" sz="1400" b="1" dirty="0">
                          <a:effectLst/>
                          <a:cs typeface="+mj-cs"/>
                        </a:rPr>
                        <a:t>كمي</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EG" sz="1400" b="1" dirty="0">
                          <a:effectLst/>
                          <a:cs typeface="+mj-cs"/>
                        </a:rPr>
                        <a:t> </a:t>
                      </a:r>
                      <a:r>
                        <a:rPr lang="ar-SA" sz="1400" b="1" dirty="0">
                          <a:effectLst/>
                          <a:cs typeface="+mj-cs"/>
                        </a:rPr>
                        <a:t>قياس تأثير المُحتوى الإخباري في </a:t>
                      </a:r>
                      <a:r>
                        <a:rPr lang="en-US" sz="1400" b="1" dirty="0">
                          <a:effectLst/>
                          <a:cs typeface="+mj-cs"/>
                        </a:rPr>
                        <a:t>X </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en-US" sz="1400" b="1" dirty="0">
                          <a:effectLst/>
                          <a:cs typeface="+mj-cs"/>
                        </a:rPr>
                        <a:t>2021</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محمد وعبد</a:t>
                      </a:r>
                      <a:r>
                        <a:rPr lang="ar-EG" sz="1400" b="1" dirty="0">
                          <a:effectLst/>
                          <a:cs typeface="+mj-cs"/>
                        </a:rPr>
                        <a:t> </a:t>
                      </a:r>
                      <a:r>
                        <a:rPr lang="ar-SA" sz="1400" b="1" dirty="0">
                          <a:effectLst/>
                          <a:cs typeface="+mj-cs"/>
                        </a:rPr>
                        <a:t>الله</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extLst>
                  <a:ext uri="{0D108BD9-81ED-4DB2-BD59-A6C34878D82A}">
                    <a16:rowId xmlns:a16="http://schemas.microsoft.com/office/drawing/2014/main" val="3455208980"/>
                  </a:ext>
                </a:extLst>
              </a:tr>
              <a:tr h="566656">
                <a:tc>
                  <a:txBody>
                    <a:bodyPr/>
                    <a:lstStyle/>
                    <a:p>
                      <a:pPr marL="0" marR="0" algn="ctr" rtl="1">
                        <a:lnSpc>
                          <a:spcPct val="107000"/>
                        </a:lnSpc>
                        <a:spcAft>
                          <a:spcPts val="800"/>
                        </a:spcAft>
                        <a:buNone/>
                      </a:pPr>
                      <a:r>
                        <a:rPr lang="ar-SA" sz="1400" b="1" dirty="0">
                          <a:effectLst/>
                          <a:cs typeface="+mj-cs"/>
                        </a:rPr>
                        <a:t>العينة محدودة جدًا</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ارتفاع الثقة بالمُحتوى عند وجود توصية شخصية</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en-US" sz="1400" b="1" dirty="0">
                          <a:effectLst/>
                          <a:cs typeface="+mj-cs"/>
                        </a:rPr>
                        <a:t>10 </a:t>
                      </a:r>
                      <a:r>
                        <a:rPr lang="ar-EG" sz="1400" b="1" dirty="0">
                          <a:effectLst/>
                          <a:cs typeface="+mj-cs"/>
                        </a:rPr>
                        <a:t> </a:t>
                      </a:r>
                      <a:r>
                        <a:rPr lang="ar-SA" sz="1400" b="1" dirty="0">
                          <a:effectLst/>
                          <a:cs typeface="+mj-cs"/>
                        </a:rPr>
                        <a:t>مقابلات</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EG" sz="1400" b="1" dirty="0">
                          <a:effectLst/>
                          <a:cs typeface="+mj-cs"/>
                        </a:rPr>
                        <a:t> كيفي</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EG" sz="1400" b="1" dirty="0">
                          <a:effectLst/>
                          <a:cs typeface="+mj-cs"/>
                        </a:rPr>
                        <a:t>تحليل </a:t>
                      </a:r>
                      <a:r>
                        <a:rPr lang="ar-SA" sz="1400" b="1" dirty="0">
                          <a:effectLst/>
                          <a:cs typeface="+mj-cs"/>
                        </a:rPr>
                        <a:t>دور المؤثرين في حملات التسويق الرقمي</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en-US" sz="1400" b="1" dirty="0">
                          <a:effectLst/>
                          <a:cs typeface="+mj-cs"/>
                        </a:rPr>
                        <a:t>2022</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أحمد حسن</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extLst>
                  <a:ext uri="{0D108BD9-81ED-4DB2-BD59-A6C34878D82A}">
                    <a16:rowId xmlns:a16="http://schemas.microsoft.com/office/drawing/2014/main" val="2601958392"/>
                  </a:ext>
                </a:extLst>
              </a:tr>
              <a:tr h="566656">
                <a:tc>
                  <a:txBody>
                    <a:bodyPr/>
                    <a:lstStyle/>
                    <a:p>
                      <a:pPr marL="0" marR="0" algn="ctr" rtl="1">
                        <a:lnSpc>
                          <a:spcPct val="107000"/>
                        </a:lnSpc>
                        <a:spcAft>
                          <a:spcPts val="800"/>
                        </a:spcAft>
                        <a:buNone/>
                      </a:pPr>
                      <a:r>
                        <a:rPr lang="ar-SA" sz="1400" b="1" dirty="0">
                          <a:effectLst/>
                          <a:cs typeface="+mj-cs"/>
                        </a:rPr>
                        <a:t>لم تُدرس الفروقات الجندرية</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نمو ملحوظ </a:t>
                      </a:r>
                      <a:r>
                        <a:rPr lang="ar-SA" sz="1400" b="1" dirty="0" err="1">
                          <a:effectLst/>
                          <a:cs typeface="+mj-cs"/>
                        </a:rPr>
                        <a:t>للبودكاست</a:t>
                      </a:r>
                      <a:r>
                        <a:rPr lang="ar-SA" sz="1400" b="1" dirty="0">
                          <a:effectLst/>
                          <a:cs typeface="+mj-cs"/>
                        </a:rPr>
                        <a:t> بين الفئة العمرية 18–25</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en-US" sz="1400" b="1" dirty="0">
                          <a:effectLst/>
                          <a:cs typeface="+mj-cs"/>
                        </a:rPr>
                        <a:t>200 </a:t>
                      </a:r>
                      <a:r>
                        <a:rPr lang="ar-EG" sz="1400" b="1" dirty="0">
                          <a:effectLst/>
                          <a:cs typeface="+mj-cs"/>
                        </a:rPr>
                        <a:t> </a:t>
                      </a:r>
                      <a:r>
                        <a:rPr lang="ar-SA" sz="1400" b="1" dirty="0">
                          <a:effectLst/>
                          <a:cs typeface="+mj-cs"/>
                        </a:rPr>
                        <a:t>استبيان + 5 مقابلات</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EG" sz="1400" b="1" dirty="0">
                          <a:effectLst/>
                          <a:cs typeface="+mj-cs"/>
                        </a:rPr>
                        <a:t> </a:t>
                      </a:r>
                      <a:r>
                        <a:rPr lang="ar-SA" sz="1400" b="1" dirty="0">
                          <a:effectLst/>
                          <a:cs typeface="+mj-cs"/>
                        </a:rPr>
                        <a:t>مختلط</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EG" sz="1400" b="1" dirty="0">
                          <a:effectLst/>
                          <a:cs typeface="+mj-cs"/>
                        </a:rPr>
                        <a:t> </a:t>
                      </a:r>
                      <a:r>
                        <a:rPr lang="ar-SA" sz="1400" b="1" dirty="0">
                          <a:effectLst/>
                          <a:cs typeface="+mj-cs"/>
                        </a:rPr>
                        <a:t>تحليل توجهات الجمهور نحو </a:t>
                      </a:r>
                      <a:r>
                        <a:rPr lang="ar-SA" sz="1400" b="1" dirty="0" err="1">
                          <a:effectLst/>
                          <a:cs typeface="+mj-cs"/>
                        </a:rPr>
                        <a:t>البودكاست</a:t>
                      </a:r>
                      <a:r>
                        <a:rPr lang="ar-SA" sz="1400" b="1" dirty="0">
                          <a:effectLst/>
                          <a:cs typeface="+mj-cs"/>
                        </a:rPr>
                        <a:t> السياسي</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en-US" sz="1400" b="1" dirty="0">
                          <a:effectLst/>
                          <a:cs typeface="+mj-cs"/>
                        </a:rPr>
                        <a:t>2023</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tc>
                  <a:txBody>
                    <a:bodyPr/>
                    <a:lstStyle/>
                    <a:p>
                      <a:pPr marL="0" marR="0" algn="ctr" rtl="1">
                        <a:lnSpc>
                          <a:spcPct val="107000"/>
                        </a:lnSpc>
                        <a:spcAft>
                          <a:spcPts val="800"/>
                        </a:spcAft>
                        <a:buNone/>
                      </a:pPr>
                      <a:r>
                        <a:rPr lang="ar-SA" sz="1400" b="1" dirty="0">
                          <a:effectLst/>
                          <a:cs typeface="+mj-cs"/>
                        </a:rPr>
                        <a:t>سارة خالد</a:t>
                      </a:r>
                      <a:endParaRPr lang="en-US" sz="1600" b="1" dirty="0">
                        <a:effectLst/>
                        <a:latin typeface="Calibri" panose="020F0502020204030204" pitchFamily="34" charset="0"/>
                        <a:ea typeface="Calibri" panose="020F0502020204030204" pitchFamily="34" charset="0"/>
                        <a:cs typeface="+mj-cs"/>
                      </a:endParaRPr>
                    </a:p>
                  </a:txBody>
                  <a:tcPr marL="9525" marR="9525" marT="9525" marB="9525" anchor="ctr"/>
                </a:tc>
                <a:extLst>
                  <a:ext uri="{0D108BD9-81ED-4DB2-BD59-A6C34878D82A}">
                    <a16:rowId xmlns:a16="http://schemas.microsoft.com/office/drawing/2014/main" val="1345065772"/>
                  </a:ext>
                </a:extLst>
              </a:tr>
            </a:tbl>
          </a:graphicData>
        </a:graphic>
      </p:graphicFrame>
      <p:sp>
        <p:nvSpPr>
          <p:cNvPr id="6" name="TextBox 5">
            <a:extLst>
              <a:ext uri="{FF2B5EF4-FFF2-40B4-BE49-F238E27FC236}">
                <a16:creationId xmlns:a16="http://schemas.microsoft.com/office/drawing/2014/main" id="{18430F73-6353-EA48-351F-4F110337EA0C}"/>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378718468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63A07-C90B-5AC6-75F9-C202C88F716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D70FC78-6CDA-7E99-3E95-F64B1EBCADC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16E069A-8720-A9DF-4966-2C2812DF1A75}"/>
              </a:ext>
            </a:extLst>
          </p:cNvPr>
          <p:cNvSpPr txBox="1"/>
          <p:nvPr/>
        </p:nvSpPr>
        <p:spPr>
          <a:xfrm>
            <a:off x="2768600" y="1925831"/>
            <a:ext cx="8039078" cy="400110"/>
          </a:xfrm>
          <a:prstGeom prst="rect">
            <a:avLst/>
          </a:prstGeom>
          <a:noFill/>
        </p:spPr>
        <p:txBody>
          <a:bodyPr wrap="square" rtlCol="0">
            <a:spAutoFit/>
          </a:bodyPr>
          <a:lstStyle/>
          <a:p>
            <a:pPr algn="r" rtl="1"/>
            <a:r>
              <a:rPr lang="en-US" sz="2000" u="sng" dirty="0"/>
              <a:t>📝 </a:t>
            </a:r>
            <a:r>
              <a:rPr lang="ar-EG" sz="2000" u="sng" dirty="0">
                <a:solidFill>
                  <a:srgbClr val="C00000"/>
                </a:solidFill>
              </a:rPr>
              <a:t>تدريب عملي </a:t>
            </a:r>
            <a:r>
              <a:rPr lang="ar-EG" sz="2000" b="1" u="sng" dirty="0">
                <a:solidFill>
                  <a:srgbClr val="C00000"/>
                </a:solidFill>
              </a:rPr>
              <a:t>اختياري</a:t>
            </a:r>
            <a:r>
              <a:rPr lang="ar-EG" sz="2000" u="sng" dirty="0">
                <a:solidFill>
                  <a:srgbClr val="C00000"/>
                </a:solidFill>
              </a:rPr>
              <a:t> </a:t>
            </a:r>
            <a:r>
              <a:rPr lang="ar-EG" sz="2000" u="sng" dirty="0"/>
              <a:t>على جدول مُراجعة الأدبيات </a:t>
            </a:r>
            <a:r>
              <a:rPr lang="en-US" sz="2000" u="sng" dirty="0"/>
              <a:t>(Literature Review Exercise)</a:t>
            </a:r>
            <a:r>
              <a:rPr lang="ar-EG" sz="2000" u="sng" dirty="0"/>
              <a:t>:</a:t>
            </a:r>
            <a:endParaRPr lang="ar-EG" sz="2000" u="sng"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973CEBCC-69B1-8D0F-D968-514CD2E04FCE}"/>
              </a:ext>
            </a:extLst>
          </p:cNvPr>
          <p:cNvSpPr txBox="1"/>
          <p:nvPr/>
        </p:nvSpPr>
        <p:spPr>
          <a:xfrm>
            <a:off x="1644650" y="2528653"/>
            <a:ext cx="9625123" cy="400110"/>
          </a:xfrm>
          <a:prstGeom prst="rect">
            <a:avLst/>
          </a:prstGeom>
          <a:noFill/>
        </p:spPr>
        <p:txBody>
          <a:bodyPr wrap="square" rtlCol="0">
            <a:spAutoFit/>
          </a:bodyPr>
          <a:lstStyle/>
          <a:p>
            <a:pPr algn="just" rtl="1"/>
            <a:r>
              <a:rPr lang="en-US" sz="2000" dirty="0"/>
              <a:t>📥 </a:t>
            </a:r>
            <a:r>
              <a:rPr lang="ar-EG" sz="2000" dirty="0"/>
              <a:t>تم إرفاق نموذج بصيغة ملف</a:t>
            </a:r>
            <a:r>
              <a:rPr lang="en-US" sz="2000" dirty="0"/>
              <a:t> Word </a:t>
            </a:r>
            <a:r>
              <a:rPr lang="ar-EG" sz="2000" dirty="0"/>
              <a:t>باسم </a:t>
            </a:r>
            <a:r>
              <a:rPr lang="ar-EG" sz="2000" u="sng" dirty="0" err="1">
                <a:effectLst>
                  <a:outerShdw blurRad="38100" dist="38100" dir="2700000" algn="tl">
                    <a:srgbClr val="000000">
                      <a:alpha val="43137"/>
                    </a:srgbClr>
                  </a:outerShdw>
                </a:effectLst>
              </a:rPr>
              <a:t>تدريب_جدول</a:t>
            </a:r>
            <a:r>
              <a:rPr lang="ar-EG" sz="2000" u="sng" dirty="0">
                <a:effectLst>
                  <a:outerShdw blurRad="38100" dist="38100" dir="2700000" algn="tl">
                    <a:srgbClr val="000000">
                      <a:alpha val="43137"/>
                    </a:srgbClr>
                  </a:outerShdw>
                </a:effectLst>
              </a:rPr>
              <a:t> مُراجعة الأدبيات</a:t>
            </a:r>
            <a:r>
              <a:rPr lang="ar-EG" sz="2000" dirty="0">
                <a:effectLst>
                  <a:outerShdw blurRad="38100" dist="38100" dir="2700000" algn="tl">
                    <a:srgbClr val="000000">
                      <a:alpha val="43137"/>
                    </a:srgbClr>
                  </a:outerShdw>
                </a:effectLst>
              </a:rPr>
              <a:t> </a:t>
            </a:r>
            <a:r>
              <a:rPr lang="ar-EG" sz="2000" dirty="0"/>
              <a:t>يحتوي على جدول مُراجعة الأدبيات.</a:t>
            </a:r>
            <a:endParaRPr lang="ar-EG" sz="2000" u="sng" dirty="0"/>
          </a:p>
        </p:txBody>
      </p:sp>
      <p:sp>
        <p:nvSpPr>
          <p:cNvPr id="4" name="TextBox 3">
            <a:extLst>
              <a:ext uri="{FF2B5EF4-FFF2-40B4-BE49-F238E27FC236}">
                <a16:creationId xmlns:a16="http://schemas.microsoft.com/office/drawing/2014/main" id="{FFDE2F46-5E8C-0A54-9D09-67D701949685}"/>
              </a:ext>
            </a:extLst>
          </p:cNvPr>
          <p:cNvSpPr txBox="1"/>
          <p:nvPr/>
        </p:nvSpPr>
        <p:spPr>
          <a:xfrm>
            <a:off x="3180692" y="3619859"/>
            <a:ext cx="8244737" cy="2031325"/>
          </a:xfrm>
          <a:prstGeom prst="rect">
            <a:avLst/>
          </a:prstGeom>
          <a:noFill/>
        </p:spPr>
        <p:txBody>
          <a:bodyPr wrap="square" rtlCol="0">
            <a:spAutoFit/>
          </a:bodyPr>
          <a:lstStyle/>
          <a:p>
            <a:pPr marL="285750" indent="-285750" algn="just" rtl="1">
              <a:buFont typeface="Arial" panose="020B0604020202020204" pitchFamily="34" charset="0"/>
              <a:buChar char="•"/>
            </a:pPr>
            <a:r>
              <a:rPr lang="en-US" dirty="0"/>
              <a:t> </a:t>
            </a:r>
            <a:r>
              <a:rPr lang="ar-EG" dirty="0"/>
              <a:t>تحميل</a:t>
            </a:r>
            <a:r>
              <a:rPr lang="ar-SA" dirty="0"/>
              <a:t> الملف المرفق</a:t>
            </a:r>
            <a:r>
              <a:rPr lang="en-US" dirty="0"/>
              <a:t>.</a:t>
            </a:r>
            <a:endParaRPr lang="ar-EG" dirty="0"/>
          </a:p>
          <a:p>
            <a:pPr marL="285750" indent="-285750" algn="just" rtl="1">
              <a:buFont typeface="Arial" panose="020B0604020202020204" pitchFamily="34" charset="0"/>
              <a:buChar char="•"/>
            </a:pPr>
            <a:r>
              <a:rPr lang="ar-SA" dirty="0"/>
              <a:t>اختيار موضوع بحث مبدئي (مثال: استخدام الذكاء الاصطناعي في الصحافة</a:t>
            </a:r>
            <a:r>
              <a:rPr lang="ar-EG" dirty="0"/>
              <a:t>،</a:t>
            </a:r>
            <a:r>
              <a:rPr lang="ar-SA" dirty="0"/>
              <a:t> سلوك الجمهور</a:t>
            </a:r>
            <a:r>
              <a:rPr lang="en-US" dirty="0"/>
              <a:t> </a:t>
            </a:r>
            <a:r>
              <a:rPr lang="ar-SA" dirty="0"/>
              <a:t>الرقمي</a:t>
            </a:r>
            <a:r>
              <a:rPr lang="ar-EG" dirty="0"/>
              <a:t>،</a:t>
            </a:r>
            <a:r>
              <a:rPr lang="en-US" dirty="0"/>
              <a:t> </a:t>
            </a:r>
            <a:r>
              <a:rPr lang="ar-SA" dirty="0"/>
              <a:t> التسويق عبر ال</a:t>
            </a:r>
            <a:r>
              <a:rPr lang="ar-EG" dirty="0"/>
              <a:t>مؤثرين، أو أي موضوع تفضله</a:t>
            </a:r>
            <a:r>
              <a:rPr lang="ar-SA" dirty="0"/>
              <a:t>)</a:t>
            </a:r>
            <a:r>
              <a:rPr lang="en-US" dirty="0"/>
              <a:t>.</a:t>
            </a:r>
            <a:endParaRPr lang="ar-EG" dirty="0"/>
          </a:p>
          <a:p>
            <a:pPr marL="285750" indent="-285750" algn="just" rtl="1">
              <a:buFont typeface="Arial" panose="020B0604020202020204" pitchFamily="34" charset="0"/>
              <a:buChar char="•"/>
            </a:pPr>
            <a:r>
              <a:rPr lang="ar-SA" dirty="0"/>
              <a:t>جمع خمس دراسات أكاديمية حديثة </a:t>
            </a:r>
            <a:r>
              <a:rPr lang="ar-EG" dirty="0"/>
              <a:t>(</a:t>
            </a:r>
            <a:r>
              <a:rPr lang="ar-SA" dirty="0"/>
              <a:t>باللغة العربية أو الإنجليزية</a:t>
            </a:r>
            <a:r>
              <a:rPr lang="ar-EG" dirty="0"/>
              <a:t>)</a:t>
            </a:r>
            <a:r>
              <a:rPr lang="ar-SA" dirty="0"/>
              <a:t> تتعلق بالموضوع (ي</a:t>
            </a:r>
            <a:r>
              <a:rPr lang="ar-EG" dirty="0"/>
              <a:t>ُ</a:t>
            </a:r>
            <a:r>
              <a:rPr lang="ar-SA" dirty="0"/>
              <a:t>فضّل أن تكون من قواعد بيانات موثوقة)</a:t>
            </a:r>
            <a:r>
              <a:rPr lang="en-US" dirty="0"/>
              <a:t>.</a:t>
            </a:r>
            <a:endParaRPr lang="ar-EG" dirty="0"/>
          </a:p>
          <a:p>
            <a:pPr marL="285750" indent="-285750" algn="just" rtl="1">
              <a:buFont typeface="Arial" panose="020B0604020202020204" pitchFamily="34" charset="0"/>
              <a:buChar char="•"/>
            </a:pPr>
            <a:r>
              <a:rPr lang="ar-SA" dirty="0"/>
              <a:t>تعبئة جميع الخانات المطلوبة بدقة، والاعتماد على مصادر عِلمية موثوقة</a:t>
            </a:r>
            <a:r>
              <a:rPr lang="en-US" dirty="0"/>
              <a:t>.</a:t>
            </a:r>
          </a:p>
          <a:p>
            <a:pPr marL="285750" indent="-285750" algn="just" rtl="1">
              <a:buFont typeface="Arial" panose="020B0604020202020204" pitchFamily="34" charset="0"/>
              <a:buChar char="•"/>
            </a:pPr>
            <a:r>
              <a:rPr lang="ar-SA" dirty="0"/>
              <a:t>يُمكنكم الاستعانة بهذا الجدول لاحقًا في كتابة مراجعتكم الأدبية النهائية</a:t>
            </a:r>
            <a:r>
              <a:rPr lang="en-US" dirty="0"/>
              <a:t>.</a:t>
            </a:r>
          </a:p>
        </p:txBody>
      </p:sp>
      <p:pic>
        <p:nvPicPr>
          <p:cNvPr id="9" name="Picture 8" descr="A white sign with black text&#10;&#10;AI-generated content may be incorrect.">
            <a:extLst>
              <a:ext uri="{FF2B5EF4-FFF2-40B4-BE49-F238E27FC236}">
                <a16:creationId xmlns:a16="http://schemas.microsoft.com/office/drawing/2014/main" id="{119454E0-E623-77F7-94B8-B4916589D0FD}"/>
              </a:ext>
            </a:extLst>
          </p:cNvPr>
          <p:cNvPicPr>
            <a:picLocks noChangeAspect="1"/>
          </p:cNvPicPr>
          <p:nvPr/>
        </p:nvPicPr>
        <p:blipFill>
          <a:blip r:embed="rId2"/>
          <a:stretch>
            <a:fillRect/>
          </a:stretch>
        </p:blipFill>
        <p:spPr>
          <a:xfrm>
            <a:off x="849121" y="3683000"/>
            <a:ext cx="2113138" cy="211313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TextBox 9">
            <a:extLst>
              <a:ext uri="{FF2B5EF4-FFF2-40B4-BE49-F238E27FC236}">
                <a16:creationId xmlns:a16="http://schemas.microsoft.com/office/drawing/2014/main" id="{AAEECEF2-988B-3F1D-F111-B6533085FF20}"/>
              </a:ext>
            </a:extLst>
          </p:cNvPr>
          <p:cNvSpPr txBox="1"/>
          <p:nvPr/>
        </p:nvSpPr>
        <p:spPr>
          <a:xfrm>
            <a:off x="9759950" y="3118706"/>
            <a:ext cx="1509822" cy="400110"/>
          </a:xfrm>
          <a:prstGeom prst="rect">
            <a:avLst/>
          </a:prstGeom>
          <a:noFill/>
        </p:spPr>
        <p:txBody>
          <a:bodyPr wrap="square" rtlCol="0">
            <a:spAutoFit/>
          </a:bodyPr>
          <a:lstStyle/>
          <a:p>
            <a:pPr algn="just" rtl="1"/>
            <a:r>
              <a:rPr lang="en-US" sz="2000" dirty="0"/>
              <a:t>📚 </a:t>
            </a:r>
            <a:r>
              <a:rPr lang="ar-EG" sz="2000" b="1" dirty="0"/>
              <a:t>المطلوب:</a:t>
            </a:r>
            <a:endParaRPr lang="ar-EG" sz="2000" u="sng" dirty="0"/>
          </a:p>
        </p:txBody>
      </p:sp>
      <p:sp>
        <p:nvSpPr>
          <p:cNvPr id="8" name="TextBox 7">
            <a:extLst>
              <a:ext uri="{FF2B5EF4-FFF2-40B4-BE49-F238E27FC236}">
                <a16:creationId xmlns:a16="http://schemas.microsoft.com/office/drawing/2014/main" id="{C6F0F44D-2731-2140-CFB3-95492C359382}"/>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Tree>
    <p:extLst>
      <p:ext uri="{BB962C8B-B14F-4D97-AF65-F5344CB8AC3E}">
        <p14:creationId xmlns:p14="http://schemas.microsoft.com/office/powerpoint/2010/main" val="275443494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300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12000"/>
                            </p:stCondLst>
                            <p:childTnLst>
                              <p:par>
                                <p:cTn id="23" presetID="42" presetClass="entr" presetSubtype="0" fill="hold" grpId="0" nodeType="afterEffect">
                                  <p:stCondLst>
                                    <p:cond delay="3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60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4" grpId="0"/>
      <p:bldP spid="10"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447B0-1EB6-53D2-1885-B6E37E0342B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D283531-8C71-91B2-DBB3-447B10BE8BF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9DE879D9-CB44-655A-EE8F-5123B3470429}"/>
              </a:ext>
            </a:extLst>
          </p:cNvPr>
          <p:cNvSpPr txBox="1"/>
          <p:nvPr/>
        </p:nvSpPr>
        <p:spPr>
          <a:xfrm>
            <a:off x="1644650" y="2528653"/>
            <a:ext cx="9625123" cy="400110"/>
          </a:xfrm>
          <a:prstGeom prst="rect">
            <a:avLst/>
          </a:prstGeom>
          <a:noFill/>
        </p:spPr>
        <p:txBody>
          <a:bodyPr wrap="square" rtlCol="0">
            <a:spAutoFit/>
          </a:bodyPr>
          <a:lstStyle/>
          <a:p>
            <a:pPr algn="just" rtl="1"/>
            <a:r>
              <a:rPr lang="en-US" sz="2000" dirty="0"/>
              <a:t>📥 </a:t>
            </a:r>
            <a:r>
              <a:rPr lang="ar-EG" sz="2000" dirty="0"/>
              <a:t>تم إرفاق نموذج بصيغة ملف</a:t>
            </a:r>
            <a:r>
              <a:rPr lang="en-US" sz="2000" dirty="0"/>
              <a:t> Word </a:t>
            </a:r>
            <a:r>
              <a:rPr lang="ar-EG" sz="2000" dirty="0"/>
              <a:t>باسم </a:t>
            </a:r>
            <a:r>
              <a:rPr lang="ar-EG" sz="2000" u="sng" dirty="0" err="1">
                <a:effectLst>
                  <a:outerShdw blurRad="38100" dist="38100" dir="2700000" algn="tl">
                    <a:srgbClr val="000000">
                      <a:alpha val="43137"/>
                    </a:srgbClr>
                  </a:outerShdw>
                </a:effectLst>
              </a:rPr>
              <a:t>تدريب_جدول</a:t>
            </a:r>
            <a:r>
              <a:rPr lang="ar-EG" sz="2000" u="sng" dirty="0">
                <a:effectLst>
                  <a:outerShdw blurRad="38100" dist="38100" dir="2700000" algn="tl">
                    <a:srgbClr val="000000">
                      <a:alpha val="43137"/>
                    </a:srgbClr>
                  </a:outerShdw>
                </a:effectLst>
              </a:rPr>
              <a:t> مُراجعة الأدبيات</a:t>
            </a:r>
            <a:r>
              <a:rPr lang="ar-EG" sz="2000" dirty="0">
                <a:effectLst>
                  <a:outerShdw blurRad="38100" dist="38100" dir="2700000" algn="tl">
                    <a:srgbClr val="000000">
                      <a:alpha val="43137"/>
                    </a:srgbClr>
                  </a:outerShdw>
                </a:effectLst>
              </a:rPr>
              <a:t> </a:t>
            </a:r>
            <a:r>
              <a:rPr lang="ar-EG" sz="2000" dirty="0"/>
              <a:t>يحتوي على جدول مُراجعة الأدبيات.</a:t>
            </a:r>
            <a:endParaRPr lang="ar-EG" sz="2000" u="sng" dirty="0"/>
          </a:p>
        </p:txBody>
      </p:sp>
      <p:sp>
        <p:nvSpPr>
          <p:cNvPr id="4" name="TextBox 3">
            <a:extLst>
              <a:ext uri="{FF2B5EF4-FFF2-40B4-BE49-F238E27FC236}">
                <a16:creationId xmlns:a16="http://schemas.microsoft.com/office/drawing/2014/main" id="{ED0BE18E-D5BA-A0A9-C0B9-301C8968153A}"/>
              </a:ext>
            </a:extLst>
          </p:cNvPr>
          <p:cNvSpPr txBox="1"/>
          <p:nvPr/>
        </p:nvSpPr>
        <p:spPr>
          <a:xfrm>
            <a:off x="3129290" y="3588109"/>
            <a:ext cx="8296139" cy="2031325"/>
          </a:xfrm>
          <a:prstGeom prst="rect">
            <a:avLst/>
          </a:prstGeom>
          <a:noFill/>
        </p:spPr>
        <p:txBody>
          <a:bodyPr wrap="square" rtlCol="0">
            <a:spAutoFit/>
          </a:bodyPr>
          <a:lstStyle/>
          <a:p>
            <a:pPr marL="285750" indent="-285750" algn="just" rtl="1">
              <a:buFont typeface="Arial" panose="020B0604020202020204" pitchFamily="34" charset="0"/>
              <a:buChar char="•"/>
            </a:pPr>
            <a:r>
              <a:rPr lang="en-US" dirty="0"/>
              <a:t> </a:t>
            </a:r>
            <a:r>
              <a:rPr lang="ar-SA" dirty="0"/>
              <a:t>ملء</a:t>
            </a:r>
            <a:r>
              <a:rPr lang="ar-EG" dirty="0"/>
              <a:t> خانات</a:t>
            </a:r>
            <a:r>
              <a:rPr lang="ar-SA" dirty="0"/>
              <a:t> الجدول الخاص بم</a:t>
            </a:r>
            <a:r>
              <a:rPr lang="ar-EG" dirty="0"/>
              <a:t>ُ</a:t>
            </a:r>
            <a:r>
              <a:rPr lang="ar-SA" dirty="0"/>
              <a:t>راجعة الأدبيات بحيث يتضمن لكل دراسة ما يلي</a:t>
            </a:r>
            <a:r>
              <a:rPr lang="en-US" dirty="0"/>
              <a:t>:</a:t>
            </a:r>
          </a:p>
          <a:p>
            <a:pPr marL="742950" lvl="1" indent="-285750" algn="just" rtl="1">
              <a:buFont typeface="Courier New" panose="02070309020205020404" pitchFamily="49" charset="0"/>
              <a:buChar char="o"/>
            </a:pPr>
            <a:r>
              <a:rPr lang="ar-EG" dirty="0"/>
              <a:t>عنوان</a:t>
            </a:r>
            <a:r>
              <a:rPr lang="ar-SA" dirty="0"/>
              <a:t> الدراسة والمؤلف وسنة النشر</a:t>
            </a:r>
            <a:r>
              <a:rPr lang="ar-EG" dirty="0"/>
              <a:t>.</a:t>
            </a:r>
          </a:p>
          <a:p>
            <a:pPr marL="742950" lvl="1" indent="-285750" algn="just" rtl="1">
              <a:buFont typeface="Courier New" panose="02070309020205020404" pitchFamily="49" charset="0"/>
              <a:buChar char="o"/>
            </a:pPr>
            <a:r>
              <a:rPr lang="ar-SA" dirty="0"/>
              <a:t>الم</a:t>
            </a:r>
            <a:r>
              <a:rPr lang="ar-EG" dirty="0"/>
              <a:t>ُ</a:t>
            </a:r>
            <a:r>
              <a:rPr lang="ar-SA" dirty="0"/>
              <a:t>شكلة</a:t>
            </a:r>
            <a:r>
              <a:rPr lang="ar-EG" dirty="0"/>
              <a:t>/ السؤال</a:t>
            </a:r>
            <a:r>
              <a:rPr lang="ar-SA" dirty="0"/>
              <a:t> البحثي</a:t>
            </a:r>
            <a:r>
              <a:rPr lang="ar-EG" dirty="0"/>
              <a:t>.</a:t>
            </a:r>
          </a:p>
          <a:p>
            <a:pPr marL="742950" lvl="1" indent="-285750" algn="just" rtl="1">
              <a:buFont typeface="Courier New" panose="02070309020205020404" pitchFamily="49" charset="0"/>
              <a:buChar char="o"/>
            </a:pPr>
            <a:r>
              <a:rPr lang="ar-EG" dirty="0"/>
              <a:t>المنهج المُستخدم </a:t>
            </a:r>
            <a:r>
              <a:rPr lang="ar-SA" dirty="0"/>
              <a:t>(وصفي – تجريبي – </a:t>
            </a:r>
            <a:r>
              <a:rPr lang="ar-EG" dirty="0"/>
              <a:t>كيف</a:t>
            </a:r>
            <a:r>
              <a:rPr lang="ar-SA" dirty="0"/>
              <a:t>ي</a:t>
            </a:r>
            <a:r>
              <a:rPr lang="ar-EG" dirty="0"/>
              <a:t> </a:t>
            </a:r>
            <a:r>
              <a:rPr lang="ar-SA" dirty="0"/>
              <a:t>–</a:t>
            </a:r>
            <a:r>
              <a:rPr lang="ar-EG" dirty="0"/>
              <a:t> </a:t>
            </a:r>
            <a:r>
              <a:rPr lang="ar-SA" dirty="0"/>
              <a:t>...)</a:t>
            </a:r>
            <a:r>
              <a:rPr lang="en-US" dirty="0"/>
              <a:t>.</a:t>
            </a:r>
            <a:endParaRPr lang="ar-EG" dirty="0"/>
          </a:p>
          <a:p>
            <a:pPr marL="742950" lvl="1" indent="-285750" algn="just" rtl="1">
              <a:buFont typeface="Courier New" panose="02070309020205020404" pitchFamily="49" charset="0"/>
              <a:buChar char="o"/>
            </a:pPr>
            <a:r>
              <a:rPr lang="ar-SA" dirty="0"/>
              <a:t>أدوات جمع البيانات (م</a:t>
            </a:r>
            <a:r>
              <a:rPr lang="ar-EG" dirty="0"/>
              <a:t>ُ</a:t>
            </a:r>
            <a:r>
              <a:rPr lang="ar-SA" dirty="0"/>
              <a:t>قابلة – استبيان – تحليل م</a:t>
            </a:r>
            <a:r>
              <a:rPr lang="ar-EG" dirty="0"/>
              <a:t>ُ</a:t>
            </a:r>
            <a:r>
              <a:rPr lang="ar-SA" dirty="0" err="1"/>
              <a:t>حتوى</a:t>
            </a:r>
            <a:r>
              <a:rPr lang="ar-SA" dirty="0"/>
              <a:t> –</a:t>
            </a:r>
            <a:r>
              <a:rPr lang="ar-EG" dirty="0"/>
              <a:t> </a:t>
            </a:r>
            <a:r>
              <a:rPr lang="ar-SA" dirty="0"/>
              <a:t>...)</a:t>
            </a:r>
            <a:r>
              <a:rPr lang="ar-EG" dirty="0"/>
              <a:t>، وعينة الدراسة.</a:t>
            </a:r>
          </a:p>
          <a:p>
            <a:pPr marL="742950" lvl="1" indent="-285750" algn="just" rtl="1">
              <a:buFont typeface="Courier New" panose="02070309020205020404" pitchFamily="49" charset="0"/>
              <a:buChar char="o"/>
            </a:pPr>
            <a:r>
              <a:rPr lang="ar-SA" dirty="0"/>
              <a:t>أهم النتائج</a:t>
            </a:r>
            <a:r>
              <a:rPr lang="ar-EG" dirty="0"/>
              <a:t>.</a:t>
            </a:r>
          </a:p>
          <a:p>
            <a:pPr marL="742950" lvl="1" indent="-285750" algn="just" rtl="1">
              <a:buFont typeface="Courier New" panose="02070309020205020404" pitchFamily="49" charset="0"/>
              <a:buChar char="o"/>
            </a:pPr>
            <a:r>
              <a:rPr lang="ar-EG" dirty="0"/>
              <a:t>ال</a:t>
            </a:r>
            <a:r>
              <a:rPr lang="en-US" dirty="0" err="1"/>
              <a:t>ملاحظات</a:t>
            </a:r>
            <a:r>
              <a:rPr lang="en-US" dirty="0"/>
              <a:t> </a:t>
            </a:r>
            <a:r>
              <a:rPr lang="ar-EG" dirty="0"/>
              <a:t>ذات ال</a:t>
            </a:r>
            <a:r>
              <a:rPr lang="en-US" dirty="0" err="1"/>
              <a:t>صلة</a:t>
            </a:r>
            <a:r>
              <a:rPr lang="en-US" dirty="0"/>
              <a:t> ب</a:t>
            </a:r>
            <a:r>
              <a:rPr lang="ar-EG" dirty="0"/>
              <a:t>موضوع </a:t>
            </a:r>
            <a:r>
              <a:rPr lang="en-US" dirty="0" err="1"/>
              <a:t>بحث</a:t>
            </a:r>
            <a:r>
              <a:rPr lang="ar-EG" dirty="0"/>
              <a:t>ك</a:t>
            </a:r>
            <a:r>
              <a:rPr lang="en-US" dirty="0"/>
              <a:t> </a:t>
            </a:r>
            <a:r>
              <a:rPr lang="ar-EG" dirty="0"/>
              <a:t>أو ال</a:t>
            </a:r>
            <a:r>
              <a:rPr lang="en-US" dirty="0" err="1"/>
              <a:t>تصنيف</a:t>
            </a:r>
            <a:r>
              <a:rPr lang="en-US" dirty="0"/>
              <a:t> </a:t>
            </a:r>
            <a:r>
              <a:rPr lang="ar-EG" dirty="0"/>
              <a:t>ال</a:t>
            </a:r>
            <a:r>
              <a:rPr lang="en-US" dirty="0" err="1"/>
              <a:t>محوري</a:t>
            </a:r>
            <a:r>
              <a:rPr lang="ar-EG" dirty="0"/>
              <a:t>.</a:t>
            </a:r>
            <a:endParaRPr lang="en-US" dirty="0"/>
          </a:p>
        </p:txBody>
      </p:sp>
      <p:pic>
        <p:nvPicPr>
          <p:cNvPr id="9" name="Picture 8" descr="A white sign with black text&#10;&#10;AI-generated content may be incorrect.">
            <a:extLst>
              <a:ext uri="{FF2B5EF4-FFF2-40B4-BE49-F238E27FC236}">
                <a16:creationId xmlns:a16="http://schemas.microsoft.com/office/drawing/2014/main" id="{5054C399-AEF9-A58A-CD21-67E112720CBC}"/>
              </a:ext>
            </a:extLst>
          </p:cNvPr>
          <p:cNvPicPr>
            <a:picLocks noChangeAspect="1"/>
          </p:cNvPicPr>
          <p:nvPr/>
        </p:nvPicPr>
        <p:blipFill>
          <a:blip r:embed="rId2"/>
          <a:stretch>
            <a:fillRect/>
          </a:stretch>
        </p:blipFill>
        <p:spPr>
          <a:xfrm>
            <a:off x="861821" y="3644900"/>
            <a:ext cx="2113138" cy="211313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TextBox 9">
            <a:extLst>
              <a:ext uri="{FF2B5EF4-FFF2-40B4-BE49-F238E27FC236}">
                <a16:creationId xmlns:a16="http://schemas.microsoft.com/office/drawing/2014/main" id="{0E69C790-B83A-5C83-338D-2984698CE9AC}"/>
              </a:ext>
            </a:extLst>
          </p:cNvPr>
          <p:cNvSpPr txBox="1"/>
          <p:nvPr/>
        </p:nvSpPr>
        <p:spPr>
          <a:xfrm>
            <a:off x="9759950" y="3118706"/>
            <a:ext cx="1509822" cy="400110"/>
          </a:xfrm>
          <a:prstGeom prst="rect">
            <a:avLst/>
          </a:prstGeom>
          <a:noFill/>
        </p:spPr>
        <p:txBody>
          <a:bodyPr wrap="square" rtlCol="0">
            <a:spAutoFit/>
          </a:bodyPr>
          <a:lstStyle/>
          <a:p>
            <a:pPr algn="just" rtl="1"/>
            <a:r>
              <a:rPr lang="en-US" sz="2000" dirty="0"/>
              <a:t>📚 </a:t>
            </a:r>
            <a:r>
              <a:rPr lang="ar-EG" sz="2000" b="1" dirty="0"/>
              <a:t>المطلوب:</a:t>
            </a:r>
            <a:endParaRPr lang="ar-EG" sz="2000" u="sng" dirty="0"/>
          </a:p>
        </p:txBody>
      </p:sp>
      <p:sp>
        <p:nvSpPr>
          <p:cNvPr id="8" name="TextBox 7">
            <a:extLst>
              <a:ext uri="{FF2B5EF4-FFF2-40B4-BE49-F238E27FC236}">
                <a16:creationId xmlns:a16="http://schemas.microsoft.com/office/drawing/2014/main" id="{87223435-2515-28E4-C1DF-762E3473C4C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بناء 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2" name="TextBox 1">
            <a:extLst>
              <a:ext uri="{FF2B5EF4-FFF2-40B4-BE49-F238E27FC236}">
                <a16:creationId xmlns:a16="http://schemas.microsoft.com/office/drawing/2014/main" id="{E573D176-2F93-7949-A7EF-65A778209A3E}"/>
              </a:ext>
            </a:extLst>
          </p:cNvPr>
          <p:cNvSpPr txBox="1"/>
          <p:nvPr/>
        </p:nvSpPr>
        <p:spPr>
          <a:xfrm>
            <a:off x="2768600" y="1925831"/>
            <a:ext cx="8039078" cy="400110"/>
          </a:xfrm>
          <a:prstGeom prst="rect">
            <a:avLst/>
          </a:prstGeom>
          <a:noFill/>
        </p:spPr>
        <p:txBody>
          <a:bodyPr wrap="square" rtlCol="0">
            <a:spAutoFit/>
          </a:bodyPr>
          <a:lstStyle/>
          <a:p>
            <a:pPr algn="r" rtl="1"/>
            <a:r>
              <a:rPr lang="en-US" sz="2000" u="sng" dirty="0"/>
              <a:t>📝 </a:t>
            </a:r>
            <a:r>
              <a:rPr lang="ar-EG" sz="2000" u="sng" dirty="0">
                <a:solidFill>
                  <a:srgbClr val="C00000"/>
                </a:solidFill>
              </a:rPr>
              <a:t>تدريب عملي </a:t>
            </a:r>
            <a:r>
              <a:rPr lang="ar-EG" sz="2000" b="1" u="sng" dirty="0">
                <a:solidFill>
                  <a:srgbClr val="C00000"/>
                </a:solidFill>
              </a:rPr>
              <a:t>اختياري</a:t>
            </a:r>
            <a:r>
              <a:rPr lang="ar-EG" sz="2000" u="sng" dirty="0">
                <a:solidFill>
                  <a:srgbClr val="C00000"/>
                </a:solidFill>
              </a:rPr>
              <a:t> </a:t>
            </a:r>
            <a:r>
              <a:rPr lang="ar-EG" sz="2000" u="sng" dirty="0"/>
              <a:t>على جدول مُراجعة الأدبيات </a:t>
            </a:r>
            <a:r>
              <a:rPr lang="en-US" sz="2000" u="sng" dirty="0"/>
              <a:t>(Literature Review Exercise)</a:t>
            </a:r>
            <a:r>
              <a:rPr lang="ar-EG" sz="2000" u="sng" dirty="0"/>
              <a:t>:</a:t>
            </a:r>
            <a:endParaRPr lang="ar-EG" sz="2000"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2858312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30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12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3000"/>
                            </p:stCondLst>
                            <p:childTnLst>
                              <p:par>
                                <p:cTn id="29" presetID="42" presetClass="entr" presetSubtype="0" fill="hold" grpId="0" nodeType="afterEffect">
                                  <p:stCondLst>
                                    <p:cond delay="3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0" grpId="0"/>
      <p:bldP spid="8" grpId="0"/>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p:cNvSpPr txBox="1"/>
          <p:nvPr/>
        </p:nvSpPr>
        <p:spPr>
          <a:xfrm>
            <a:off x="1423650" y="4943738"/>
            <a:ext cx="3877985" cy="584775"/>
          </a:xfrm>
          <a:prstGeom prst="rect">
            <a:avLst/>
          </a:prstGeom>
          <a:noFill/>
        </p:spPr>
        <p:txBody>
          <a:bodyPr wrap="none" rtlCol="0">
            <a:spAutoFit/>
          </a:bodyPr>
          <a:lstStyle/>
          <a:p>
            <a:pPr algn="ctr"/>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خطوات إجراء البحث العِلمي</a:t>
            </a:r>
          </a:p>
        </p:txBody>
      </p:sp>
    </p:spTree>
    <p:extLst>
      <p:ext uri="{BB962C8B-B14F-4D97-AF65-F5344CB8AC3E}">
        <p14:creationId xmlns:p14="http://schemas.microsoft.com/office/powerpoint/2010/main" val="1720851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28CB2-FF68-EFDC-C735-E612DE4DC23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D244EF3-12C4-F19D-0EBB-4A6A61E21D4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DB25E3A-EAB7-B299-0279-5E2F8D259D3D}"/>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خطوات إجراء البحث العِلمي</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CCCC10CC-1780-866D-6CD4-283FC7721438}"/>
              </a:ext>
            </a:extLst>
          </p:cNvPr>
          <p:cNvSpPr txBox="1"/>
          <p:nvPr/>
        </p:nvSpPr>
        <p:spPr>
          <a:xfrm>
            <a:off x="933946" y="2462121"/>
            <a:ext cx="10171421" cy="646331"/>
          </a:xfrm>
          <a:prstGeom prst="rect">
            <a:avLst/>
          </a:prstGeom>
          <a:noFill/>
        </p:spPr>
        <p:txBody>
          <a:bodyPr wrap="square" rtlCol="0">
            <a:spAutoFit/>
          </a:bodyPr>
          <a:lstStyle/>
          <a:p>
            <a:pPr algn="just" rtl="1"/>
            <a:r>
              <a:rPr lang="ar-EG" dirty="0"/>
              <a:t>بعد أن استكملنا الخطوة الأولى من خطوات البحث العِلمي، والتي تمثلت في صياغة مُشكلة البحث بجميع عناصرها الأساسية، ننتقل الآن إلى الخطوة الثانية ضمن الخطوات الخمس الرئيسة في مسار البحث، وهي خُطوة </a:t>
            </a:r>
            <a:r>
              <a:rPr lang="ar-EG" b="1" dirty="0"/>
              <a:t>تصميم البحث</a:t>
            </a:r>
            <a:r>
              <a:rPr lang="ar-EG" dirty="0"/>
              <a:t>.</a:t>
            </a:r>
          </a:p>
        </p:txBody>
      </p:sp>
      <p:sp>
        <p:nvSpPr>
          <p:cNvPr id="3" name="TextBox 2">
            <a:extLst>
              <a:ext uri="{FF2B5EF4-FFF2-40B4-BE49-F238E27FC236}">
                <a16:creationId xmlns:a16="http://schemas.microsoft.com/office/drawing/2014/main" id="{000AFF1B-1637-0BBF-57B8-FF6106AABC11}"/>
              </a:ext>
            </a:extLst>
          </p:cNvPr>
          <p:cNvSpPr txBox="1"/>
          <p:nvPr/>
        </p:nvSpPr>
        <p:spPr>
          <a:xfrm>
            <a:off x="1943690" y="2000456"/>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من صياغة المُشكلة إلى تصميم البحث: الانتقال إلى الخُطوة الثانية من البحث العِلمي:</a:t>
            </a:r>
            <a:endParaRPr lang="en-US" sz="2000" dirty="0">
              <a:solidFill>
                <a:srgbClr val="0070C0"/>
              </a:solidFill>
              <a:effectLst>
                <a:outerShdw blurRad="38100" dist="38100" dir="2700000" algn="tl">
                  <a:srgbClr val="000000">
                    <a:alpha val="43137"/>
                  </a:srgbClr>
                </a:outerShdw>
              </a:effectLst>
            </a:endParaRPr>
          </a:p>
        </p:txBody>
      </p:sp>
      <p:graphicFrame>
        <p:nvGraphicFramePr>
          <p:cNvPr id="7" name="Diagram 6">
            <a:extLst>
              <a:ext uri="{FF2B5EF4-FFF2-40B4-BE49-F238E27FC236}">
                <a16:creationId xmlns:a16="http://schemas.microsoft.com/office/drawing/2014/main" id="{860C1882-D390-CCE2-04A1-FFF7DAF15EB7}"/>
              </a:ext>
            </a:extLst>
          </p:cNvPr>
          <p:cNvGraphicFramePr/>
          <p:nvPr>
            <p:extLst>
              <p:ext uri="{D42A27DB-BD31-4B8C-83A1-F6EECF244321}">
                <p14:modId xmlns:p14="http://schemas.microsoft.com/office/powerpoint/2010/main" val="3489241011"/>
              </p:ext>
            </p:extLst>
          </p:nvPr>
        </p:nvGraphicFramePr>
        <p:xfrm>
          <a:off x="745168" y="3675462"/>
          <a:ext cx="10574448" cy="25062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D73AC94A-A2C5-C7CA-234C-A53997408500}"/>
              </a:ext>
            </a:extLst>
          </p:cNvPr>
          <p:cNvSpPr txBox="1"/>
          <p:nvPr/>
        </p:nvSpPr>
        <p:spPr>
          <a:xfrm>
            <a:off x="678406" y="6157000"/>
            <a:ext cx="7847344" cy="369332"/>
          </a:xfrm>
          <a:prstGeom prst="rect">
            <a:avLst/>
          </a:prstGeom>
          <a:noFill/>
        </p:spPr>
        <p:txBody>
          <a:bodyPr wrap="square" rtlCol="0">
            <a:spAutoFit/>
          </a:bodyPr>
          <a:lstStyle/>
          <a:p>
            <a:pPr algn="just"/>
            <a:r>
              <a:rPr lang="en-US" b="1" dirty="0">
                <a:solidFill>
                  <a:schemeClr val="accent1"/>
                </a:solidFill>
                <a:effectLst>
                  <a:outerShdw blurRad="38100" dist="38100" dir="2700000" algn="tl">
                    <a:srgbClr val="000000">
                      <a:alpha val="43137"/>
                    </a:srgbClr>
                  </a:outerShdw>
                </a:effectLst>
              </a:rPr>
              <a:t>(Habib, 2014)</a:t>
            </a:r>
            <a:r>
              <a:rPr lang="ar-EG" b="1" dirty="0">
                <a:solidFill>
                  <a:schemeClr val="accent1"/>
                </a:solidFill>
                <a:effectLst>
                  <a:outerShdw blurRad="38100" dist="38100" dir="2700000" algn="tl">
                    <a:srgbClr val="000000">
                      <a:alpha val="43137"/>
                    </a:srgbClr>
                  </a:outerShdw>
                </a:effectLst>
              </a:rPr>
              <a:t>المصدر: </a:t>
            </a:r>
            <a:endParaRPr lang="ar-EG" dirty="0">
              <a:solidFill>
                <a:schemeClr val="accent1"/>
              </a:solidFill>
              <a:effectLst>
                <a:outerShdw blurRad="38100" dist="38100" dir="2700000" algn="tl">
                  <a:srgbClr val="000000">
                    <a:alpha val="43137"/>
                  </a:srgbClr>
                </a:outerShdw>
              </a:effectLst>
              <a:cs typeface="+mj-cs"/>
            </a:endParaRPr>
          </a:p>
        </p:txBody>
      </p:sp>
      <p:sp>
        <p:nvSpPr>
          <p:cNvPr id="13" name="TextBox 12">
            <a:extLst>
              <a:ext uri="{FF2B5EF4-FFF2-40B4-BE49-F238E27FC236}">
                <a16:creationId xmlns:a16="http://schemas.microsoft.com/office/drawing/2014/main" id="{431AC39E-5D5D-5CBA-7A9B-B3F8FE1771F1}"/>
              </a:ext>
            </a:extLst>
          </p:cNvPr>
          <p:cNvSpPr txBox="1"/>
          <p:nvPr/>
        </p:nvSpPr>
        <p:spPr>
          <a:xfrm>
            <a:off x="2805825" y="3180991"/>
            <a:ext cx="8569369" cy="369332"/>
          </a:xfrm>
          <a:prstGeom prst="rect">
            <a:avLst/>
          </a:prstGeom>
          <a:noFill/>
        </p:spPr>
        <p:txBody>
          <a:bodyPr wrap="square">
            <a:spAutoFit/>
          </a:bodyPr>
          <a:lstStyle/>
          <a:p>
            <a:r>
              <a:rPr lang="ar-EG" u="sng" dirty="0"/>
              <a:t>ولفهم موقع هذه الخطوة في السياق الكامل للبحث، يمكننا استعراض المراحل الخمس الأساسية للبحث العِلمي كما يلي:</a:t>
            </a:r>
            <a:endParaRPr lang="en-US" u="sng" dirty="0"/>
          </a:p>
        </p:txBody>
      </p:sp>
      <mc:AlternateContent xmlns:mc="http://schemas.openxmlformats.org/markup-compatibility/2006">
        <mc:Choice xmlns:am3d="http://schemas.microsoft.com/office/drawing/2017/model3d" Requires="am3d">
          <p:graphicFrame>
            <p:nvGraphicFramePr>
              <p:cNvPr id="14" name="3D Model 13" descr="Slim Arrow">
                <a:extLst>
                  <a:ext uri="{FF2B5EF4-FFF2-40B4-BE49-F238E27FC236}">
                    <a16:creationId xmlns:a16="http://schemas.microsoft.com/office/drawing/2014/main" id="{B1E93673-6CC9-00CC-BAEB-1F488C97BC9B}"/>
                  </a:ext>
                </a:extLst>
              </p:cNvPr>
              <p:cNvGraphicFramePr>
                <a:graphicFrameLocks noChangeAspect="1"/>
              </p:cNvGraphicFramePr>
              <p:nvPr>
                <p:extLst>
                  <p:ext uri="{D42A27DB-BD31-4B8C-83A1-F6EECF244321}">
                    <p14:modId xmlns:p14="http://schemas.microsoft.com/office/powerpoint/2010/main" val="2936253882"/>
                  </p:ext>
                </p:extLst>
              </p:nvPr>
            </p:nvGraphicFramePr>
            <p:xfrm rot="16612095">
              <a:off x="7515833" y="3808832"/>
              <a:ext cx="1129005" cy="618948"/>
            </p:xfrm>
            <a:graphic>
              <a:graphicData uri="http://schemas.microsoft.com/office/drawing/2017/model3d">
                <am3d:model3d r:embed="rId8">
                  <am3d:spPr>
                    <a:xfrm rot="16612095">
                      <a:off x="0" y="0"/>
                      <a:ext cx="1129005" cy="618948"/>
                    </a:xfrm>
                    <a:prstGeom prst="rect">
                      <a:avLst/>
                    </a:prstGeom>
                    <a:noFill/>
                  </am3d:spPr>
                  <am3d:camera>
                    <am3d:pos x="0" y="0" z="51627064"/>
                    <am3d:up dx="0" dy="36000000" dz="0"/>
                    <am3d:lookAt x="0" y="0" z="0"/>
                    <am3d:perspective fov="2700000"/>
                  </am3d:camera>
                  <am3d:trans>
                    <am3d:meterPerModelUnit n="6815004" d="1000000"/>
                    <am3d:preTrans dx="0" dy="-7167462" dz="0"/>
                    <am3d:scale>
                      <am3d:sx n="1000000" d="1000000"/>
                      <am3d:sy n="1000000" d="1000000"/>
                      <am3d:sz n="1000000" d="1000000"/>
                    </am3d:scale>
                    <am3d:rot ax="9605331" ay="-1385016" az="-10276396"/>
                    <am3d:postTrans dx="0" dy="0" dz="0"/>
                  </am3d:trans>
                  <am3d:raster rName="Office3DRenderer" rVer="16.0.8326">
                    <am3d:blip r:embed="rId9"/>
                  </am3d:raster>
                  <am3d:objViewport viewportSz="118305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4" name="3D Model 13" descr="Slim Arrow">
                <a:extLst>
                  <a:ext uri="{FF2B5EF4-FFF2-40B4-BE49-F238E27FC236}">
                    <a16:creationId xmlns:a16="http://schemas.microsoft.com/office/drawing/2014/main" id="{B1E93673-6CC9-00CC-BAEB-1F488C97BC9B}"/>
                  </a:ext>
                </a:extLst>
              </p:cNvPr>
              <p:cNvPicPr>
                <a:picLocks noGrp="1" noRot="1" noChangeAspect="1" noMove="1" noResize="1" noEditPoints="1" noAdjustHandles="1" noChangeArrowheads="1" noChangeShapeType="1" noCrop="1"/>
              </p:cNvPicPr>
              <p:nvPr/>
            </p:nvPicPr>
            <p:blipFill>
              <a:blip r:embed="rId9"/>
              <a:stretch>
                <a:fillRect/>
              </a:stretch>
            </p:blipFill>
            <p:spPr>
              <a:xfrm rot="16612095">
                <a:off x="7515833" y="3808832"/>
                <a:ext cx="1129005" cy="618948"/>
              </a:xfrm>
              <a:prstGeom prst="rect">
                <a:avLst/>
              </a:prstGeom>
              <a:noFill/>
            </p:spPr>
          </p:pic>
        </mc:Fallback>
      </mc:AlternateContent>
    </p:spTree>
    <p:extLst>
      <p:ext uri="{BB962C8B-B14F-4D97-AF65-F5344CB8AC3E}">
        <p14:creationId xmlns:p14="http://schemas.microsoft.com/office/powerpoint/2010/main" val="184674279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3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17FED-EF65-4B82-BA43-5C5A9077848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6267360B-DBC3-895B-5CF9-4702B28DF822}"/>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9FA530E6-B885-6851-F106-D12DF44EC315}"/>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DCD7C1AD-4147-2FA8-2435-A81F3E8E348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0706833-0A77-CCFD-A53F-8BCF9ECE3056}"/>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258848E-754E-E76E-1FE0-4ECC400DD24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EABF8692-57A6-D0FC-9B74-3F7F496DE9BC}"/>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25813EE8-D767-6DF9-1723-0C98354754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4E1E93B-9526-1364-2C35-5A86B96E4D19}"/>
              </a:ext>
            </a:extLst>
          </p:cNvPr>
          <p:cNvSpPr txBox="1"/>
          <p:nvPr/>
        </p:nvSpPr>
        <p:spPr>
          <a:xfrm>
            <a:off x="6820012" y="1061807"/>
            <a:ext cx="3877985" cy="584775"/>
          </a:xfrm>
          <a:prstGeom prst="rect">
            <a:avLst/>
          </a:prstGeom>
          <a:noFill/>
        </p:spPr>
        <p:txBody>
          <a:bodyPr wrap="none" rtlCol="0">
            <a:spAutoFit/>
          </a:bodyPr>
          <a:lstStyle/>
          <a:p>
            <a:pPr algn="ctr"/>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خطوات إجراء البحث العِلمي</a:t>
            </a:r>
          </a:p>
        </p:txBody>
      </p:sp>
      <p:sp>
        <p:nvSpPr>
          <p:cNvPr id="2" name="TextBox 1">
            <a:extLst>
              <a:ext uri="{FF2B5EF4-FFF2-40B4-BE49-F238E27FC236}">
                <a16:creationId xmlns:a16="http://schemas.microsoft.com/office/drawing/2014/main" id="{4A966961-5576-C559-4F3E-8032BAC4CD8D}"/>
              </a:ext>
            </a:extLst>
          </p:cNvPr>
          <p:cNvSpPr txBox="1"/>
          <p:nvPr/>
        </p:nvSpPr>
        <p:spPr>
          <a:xfrm>
            <a:off x="1542213" y="5027146"/>
            <a:ext cx="3696846" cy="954107"/>
          </a:xfrm>
          <a:prstGeom prst="rect">
            <a:avLst/>
          </a:prstGeom>
          <a:noFill/>
        </p:spPr>
        <p:txBody>
          <a:bodyPr wrap="none" rtlCol="0">
            <a:spAutoFit/>
          </a:bodyPr>
          <a:lstStyle/>
          <a:p>
            <a:pPr algn="ctr" rtl="1"/>
            <a:r>
              <a:rPr lang="ar-EG"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a:p>
            <a:pPr algn="ctr" rtl="1"/>
            <a:r>
              <a:rPr lang="ar-EG"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Research Design</a:t>
            </a:r>
            <a:r>
              <a:rPr lang="ar-EG"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endParaRPr lang="en-US" sz="2800"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57140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F7AB9-0B8D-E8BA-96AF-7A5E189A0C8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6C4ADCF-8B13-5B7C-B1B3-62519A260C9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E880AFE3-3164-54B2-5C1C-BAB5E54CC7A1}"/>
              </a:ext>
            </a:extLst>
          </p:cNvPr>
          <p:cNvSpPr txBox="1"/>
          <p:nvPr/>
        </p:nvSpPr>
        <p:spPr>
          <a:xfrm>
            <a:off x="3504178" y="2704878"/>
            <a:ext cx="7955204" cy="2862322"/>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t>يُعد تصميم البحث بمثابة الخريطة العام</a:t>
            </a:r>
            <a:r>
              <a:rPr lang="ar-EG" dirty="0"/>
              <a:t>ّ</a:t>
            </a:r>
            <a:r>
              <a:rPr lang="ar-SA" dirty="0"/>
              <a:t>ة التي تُوجّه خطوات الباحث نحو تحقيق أهداف دراسته، حيث </a:t>
            </a:r>
            <a:r>
              <a:rPr lang="ar-SA" b="1" dirty="0"/>
              <a:t>يُحدد الوسائل المنهجية والأدوات التي سيتم استخدامها في جمع البيانات وتحليلها</a:t>
            </a:r>
            <a:r>
              <a:rPr lang="ar-EG" dirty="0"/>
              <a:t>.</a:t>
            </a:r>
          </a:p>
          <a:p>
            <a:pPr marL="285750" indent="-285750" algn="just" rtl="1">
              <a:buFont typeface="Arial" panose="020B0604020202020204" pitchFamily="34" charset="0"/>
              <a:buChar char="•"/>
            </a:pPr>
            <a:r>
              <a:rPr lang="ar-SA" dirty="0"/>
              <a:t>ويُعرَّف أيضًا بأنه الخطة المنهجية التي تُنظم كيفية بناء الدراسة من خلال تحديد الإطار النظري، واختيار المنهج المناسب، وتحديد المُتغيرات الأساسية، بالإضافة إلى تصميم أداة البحث (مثل </a:t>
            </a:r>
            <a:r>
              <a:rPr lang="ar-SA" dirty="0" err="1"/>
              <a:t>الاستب</a:t>
            </a:r>
            <a:r>
              <a:rPr lang="ar-EG" dirty="0"/>
              <a:t>ي</a:t>
            </a:r>
            <a:r>
              <a:rPr lang="ar-SA" dirty="0"/>
              <a:t>ان، أو بطاقة تحليل المُحتوى، أو دليل المقابلة)</a:t>
            </a:r>
            <a:r>
              <a:rPr lang="en-US" dirty="0"/>
              <a:t>.</a:t>
            </a:r>
          </a:p>
          <a:p>
            <a:pPr marL="285750" indent="-285750" algn="just" rtl="1">
              <a:buFont typeface="Arial" panose="020B0604020202020204" pitchFamily="34" charset="0"/>
              <a:buChar char="•"/>
            </a:pPr>
            <a:r>
              <a:rPr lang="ar-SA" dirty="0"/>
              <a:t>يساعد تصميم البحث على ضمان الاتساق الداخلي بين مُشكلة الدراسة، وأسئلتها، وفر</a:t>
            </a:r>
            <a:r>
              <a:rPr lang="ar-EG" dirty="0" err="1"/>
              <a:t>وضها</a:t>
            </a:r>
            <a:r>
              <a:rPr lang="ar-SA" dirty="0"/>
              <a:t> </a:t>
            </a:r>
            <a:r>
              <a:rPr lang="ar-EG" dirty="0"/>
              <a:t>(</a:t>
            </a:r>
            <a:r>
              <a:rPr lang="ar-SA" dirty="0"/>
              <a:t>إن وُجدت</a:t>
            </a:r>
            <a:r>
              <a:rPr lang="ar-EG" dirty="0"/>
              <a:t>).</a:t>
            </a:r>
          </a:p>
          <a:p>
            <a:pPr marL="285750" indent="-285750" algn="just" rtl="1">
              <a:buFont typeface="Arial" panose="020B0604020202020204" pitchFamily="34" charset="0"/>
              <a:buChar char="•"/>
            </a:pPr>
            <a:r>
              <a:rPr lang="ar-SA" dirty="0"/>
              <a:t>كما يُمكّن الباحث من اتخاذ قرارات منهجية دقيقة تتعلق بالعينة، ونوع البيانات المطلوبة، وأساليب التحليل المناسبة</a:t>
            </a:r>
            <a:r>
              <a:rPr lang="en-US" dirty="0"/>
              <a:t>.</a:t>
            </a:r>
          </a:p>
          <a:p>
            <a:pPr marL="285750" indent="-285750" algn="just" rtl="1">
              <a:buFont typeface="Arial" panose="020B0604020202020204" pitchFamily="34" charset="0"/>
              <a:buChar char="•"/>
            </a:pPr>
            <a:r>
              <a:rPr lang="ar-SA" dirty="0"/>
              <a:t>ويُعد إعداد تصميم بحثي محكم خطوة أساسية لضمان مصداقية النتائج وجودة المخرجات البحثية، خاصة في مجالات الإعلام والتسويق الرقمي التي تتطلب مواءمة بين الإطار النظري والتطبيق العملي</a:t>
            </a:r>
            <a:r>
              <a:rPr lang="en-US" dirty="0"/>
              <a:t>.</a:t>
            </a:r>
          </a:p>
        </p:txBody>
      </p:sp>
      <p:sp>
        <p:nvSpPr>
          <p:cNvPr id="11" name="TextBox 10">
            <a:extLst>
              <a:ext uri="{FF2B5EF4-FFF2-40B4-BE49-F238E27FC236}">
                <a16:creationId xmlns:a16="http://schemas.microsoft.com/office/drawing/2014/main" id="{115F86C0-17AB-E53F-BED9-596A46918FD1}"/>
              </a:ext>
            </a:extLst>
          </p:cNvPr>
          <p:cNvSpPr txBox="1"/>
          <p:nvPr/>
        </p:nvSpPr>
        <p:spPr>
          <a:xfrm>
            <a:off x="1943690" y="2000458"/>
            <a:ext cx="9307033" cy="523220"/>
          </a:xfrm>
          <a:prstGeom prst="rect">
            <a:avLst/>
          </a:prstGeom>
          <a:noFill/>
        </p:spPr>
        <p:txBody>
          <a:bodyPr wrap="square" rtlCol="0">
            <a:spAutoFit/>
          </a:bodyPr>
          <a:lstStyle/>
          <a:p>
            <a:pPr algn="just" rtl="1"/>
            <a:r>
              <a:rPr lang="ar-EG" sz="2800" b="1">
                <a:solidFill>
                  <a:srgbClr val="0070C0"/>
                </a:solidFill>
                <a:effectLst>
                  <a:outerShdw blurRad="38100" dist="38100" dir="2700000" algn="tl">
                    <a:srgbClr val="000000">
                      <a:alpha val="43137"/>
                    </a:srgbClr>
                  </a:outerShdw>
                </a:effectLst>
              </a:rPr>
              <a:t>تصميم البحث:</a:t>
            </a:r>
            <a:endParaRPr lang="en-US" sz="2800" b="1" dirty="0">
              <a:solidFill>
                <a:srgbClr val="0070C0"/>
              </a:solidFill>
              <a:effectLst>
                <a:outerShdw blurRad="38100" dist="38100" dir="2700000" algn="tl">
                  <a:srgbClr val="000000">
                    <a:alpha val="43137"/>
                  </a:srgbClr>
                </a:outerShdw>
              </a:effectLst>
            </a:endParaRPr>
          </a:p>
        </p:txBody>
      </p:sp>
      <p:pic>
        <p:nvPicPr>
          <p:cNvPr id="9" name="Picture 8" descr="A notebook with pen and magnifying glass on it&#10;&#10;AI-generated content may be incorrect.">
            <a:extLst>
              <a:ext uri="{FF2B5EF4-FFF2-40B4-BE49-F238E27FC236}">
                <a16:creationId xmlns:a16="http://schemas.microsoft.com/office/drawing/2014/main" id="{6D59323D-4BBB-F14E-F727-E0233CD90976}"/>
              </a:ext>
            </a:extLst>
          </p:cNvPr>
          <p:cNvPicPr>
            <a:picLocks noChangeAspect="1"/>
          </p:cNvPicPr>
          <p:nvPr/>
        </p:nvPicPr>
        <p:blipFill>
          <a:blip r:embed="rId2"/>
          <a:srcRect b="33601"/>
          <a:stretch>
            <a:fillRect/>
          </a:stretch>
        </p:blipFill>
        <p:spPr>
          <a:xfrm>
            <a:off x="736425" y="2477624"/>
            <a:ext cx="2690524" cy="26797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7AA5EDD7-A6DB-660E-618B-E56383C8211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rPr>
              <a:t>الخطوة الثانية: تصميم البحث:</a:t>
            </a:r>
          </a:p>
        </p:txBody>
      </p:sp>
    </p:spTree>
    <p:extLst>
      <p:ext uri="{BB962C8B-B14F-4D97-AF65-F5344CB8AC3E}">
        <p14:creationId xmlns:p14="http://schemas.microsoft.com/office/powerpoint/2010/main" val="124301000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84439-30ED-CFD9-4BB0-888B5AC248A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778BE7D-0844-2B22-56E7-FC07BAF02EC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E79F44A4-E3BC-16A2-698E-A43E41382AED}"/>
              </a:ext>
            </a:extLst>
          </p:cNvPr>
          <p:cNvSpPr txBox="1"/>
          <p:nvPr/>
        </p:nvSpPr>
        <p:spPr>
          <a:xfrm>
            <a:off x="1732345" y="2249636"/>
            <a:ext cx="9307033" cy="461665"/>
          </a:xfrm>
          <a:prstGeom prst="rect">
            <a:avLst/>
          </a:prstGeom>
          <a:noFill/>
        </p:spPr>
        <p:txBody>
          <a:bodyPr wrap="square" rtlCol="0">
            <a:spAutoFit/>
          </a:bodyPr>
          <a:lstStyle/>
          <a:p>
            <a:pPr algn="just" rtl="1"/>
            <a:r>
              <a:rPr lang="ar-EG" sz="2400" u="sng" dirty="0"/>
              <a:t>سيتم تناول هذه الخطوة من خلال العناصر التالية:-</a:t>
            </a:r>
            <a:endParaRPr lang="en-US" sz="2000" u="sng" dirty="0"/>
          </a:p>
        </p:txBody>
      </p:sp>
      <p:sp>
        <p:nvSpPr>
          <p:cNvPr id="10" name="TextBox 9">
            <a:extLst>
              <a:ext uri="{FF2B5EF4-FFF2-40B4-BE49-F238E27FC236}">
                <a16:creationId xmlns:a16="http://schemas.microsoft.com/office/drawing/2014/main" id="{EBC5DC4D-0EE4-E50E-4CAA-6C641D8F844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rPr>
              <a:t>الخطوة الثانية: تصميم البحث:</a:t>
            </a:r>
          </a:p>
        </p:txBody>
      </p:sp>
      <p:sp>
        <p:nvSpPr>
          <p:cNvPr id="7" name="TextBox 6">
            <a:extLst>
              <a:ext uri="{FF2B5EF4-FFF2-40B4-BE49-F238E27FC236}">
                <a16:creationId xmlns:a16="http://schemas.microsoft.com/office/drawing/2014/main" id="{7B0AFD0F-1AD3-9BD4-AAA3-7243FC77EBBE}"/>
              </a:ext>
            </a:extLst>
          </p:cNvPr>
          <p:cNvSpPr txBox="1"/>
          <p:nvPr/>
        </p:nvSpPr>
        <p:spPr>
          <a:xfrm>
            <a:off x="4190903" y="3171986"/>
            <a:ext cx="6848475" cy="2308324"/>
          </a:xfrm>
          <a:prstGeom prst="rect">
            <a:avLst/>
          </a:prstGeom>
          <a:noFill/>
        </p:spPr>
        <p:txBody>
          <a:bodyPr wrap="square" rtlCol="0">
            <a:spAutoFit/>
          </a:bodyPr>
          <a:lstStyle>
            <a:defPPr>
              <a:defRPr lang="en-US"/>
            </a:defPPr>
            <a:lvl1pPr marL="342900" indent="-342900" algn="just" rtl="1">
              <a:buFont typeface="+mj-lt"/>
              <a:buAutoNum type="arabicParenR"/>
            </a:lvl1pPr>
          </a:lstStyle>
          <a:p>
            <a:r>
              <a:rPr lang="ar-SA" dirty="0"/>
              <a:t>تحديد المُتغيرات</a:t>
            </a:r>
            <a:r>
              <a:rPr lang="ar-EG" dirty="0"/>
              <a:t> </a:t>
            </a:r>
            <a:r>
              <a:rPr lang="en-US" dirty="0"/>
              <a:t>(Defining Variables)</a:t>
            </a:r>
            <a:r>
              <a:rPr lang="ar-EG" dirty="0"/>
              <a:t>.</a:t>
            </a:r>
          </a:p>
          <a:p>
            <a:r>
              <a:rPr lang="ar-EG" dirty="0"/>
              <a:t>تساؤلات البحث (</a:t>
            </a:r>
            <a:r>
              <a:rPr lang="en-US" dirty="0"/>
              <a:t>Research Questions</a:t>
            </a:r>
            <a:r>
              <a:rPr lang="ar-EG" dirty="0"/>
              <a:t>).</a:t>
            </a:r>
          </a:p>
          <a:p>
            <a:r>
              <a:rPr lang="ar-SA" dirty="0"/>
              <a:t>وضع الفرضية</a:t>
            </a:r>
            <a:r>
              <a:rPr lang="en-US" dirty="0"/>
              <a:t>(Setting the Hypothesis) </a:t>
            </a:r>
            <a:r>
              <a:rPr lang="ar-EG" dirty="0"/>
              <a:t>.</a:t>
            </a:r>
          </a:p>
          <a:p>
            <a:r>
              <a:rPr lang="ar-SA" dirty="0"/>
              <a:t>تطوير النموذج أو الإطار المفاهيمي</a:t>
            </a:r>
            <a:r>
              <a:rPr lang="ar-EG" dirty="0"/>
              <a:t>                                            </a:t>
            </a:r>
            <a:r>
              <a:rPr lang="en-US" dirty="0"/>
              <a:t> (Developing the Conceptual Model or Framework)</a:t>
            </a:r>
            <a:r>
              <a:rPr lang="ar-EG" dirty="0"/>
              <a:t>.</a:t>
            </a:r>
          </a:p>
          <a:p>
            <a:r>
              <a:rPr lang="ar-EG" dirty="0"/>
              <a:t>اختيار </a:t>
            </a:r>
            <a:r>
              <a:rPr lang="ar-SA" dirty="0"/>
              <a:t>أدوات البحث </a:t>
            </a:r>
            <a:r>
              <a:rPr lang="ar-EG" dirty="0"/>
              <a:t>(</a:t>
            </a:r>
            <a:r>
              <a:rPr lang="en-US" dirty="0"/>
              <a:t>Research Instruments/ Tools</a:t>
            </a:r>
            <a:r>
              <a:rPr lang="ar-EG" dirty="0"/>
              <a:t>).</a:t>
            </a:r>
          </a:p>
          <a:p>
            <a:r>
              <a:rPr lang="ar-EG" dirty="0"/>
              <a:t>تحديد </a:t>
            </a:r>
            <a:r>
              <a:rPr lang="ar-SA" dirty="0"/>
              <a:t>م</a:t>
            </a:r>
            <a:r>
              <a:rPr lang="ar-EG" dirty="0"/>
              <a:t>ُ</a:t>
            </a:r>
            <a:r>
              <a:rPr lang="ar-SA" dirty="0" err="1"/>
              <a:t>ستويات</a:t>
            </a:r>
            <a:r>
              <a:rPr lang="ar-SA" dirty="0"/>
              <a:t> قياس المق</a:t>
            </a:r>
            <a:r>
              <a:rPr lang="ar-EG" dirty="0"/>
              <a:t>ا</a:t>
            </a:r>
            <a:r>
              <a:rPr lang="ar-SA" dirty="0"/>
              <a:t>ي</a:t>
            </a:r>
            <a:r>
              <a:rPr lang="ar-EG" dirty="0"/>
              <a:t>ي</a:t>
            </a:r>
            <a:r>
              <a:rPr lang="ar-SA" dirty="0"/>
              <a:t>س </a:t>
            </a:r>
            <a:r>
              <a:rPr lang="ar-EG" dirty="0"/>
              <a:t>(</a:t>
            </a:r>
            <a:r>
              <a:rPr lang="en-US" dirty="0"/>
              <a:t>Levels of Scale Measurement</a:t>
            </a:r>
            <a:r>
              <a:rPr lang="ar-EG" dirty="0"/>
              <a:t>).</a:t>
            </a:r>
            <a:endParaRPr lang="en-US" dirty="0"/>
          </a:p>
          <a:p>
            <a:r>
              <a:rPr lang="ar-EG" dirty="0"/>
              <a:t>إجراءات </a:t>
            </a:r>
            <a:r>
              <a:rPr lang="ar-SA" dirty="0"/>
              <a:t>الصدق والثبات</a:t>
            </a:r>
            <a:r>
              <a:rPr lang="ar-EG" dirty="0"/>
              <a:t> (</a:t>
            </a:r>
            <a:r>
              <a:rPr lang="en-US" dirty="0"/>
              <a:t>Validity and Reliability</a:t>
            </a:r>
            <a:r>
              <a:rPr lang="ar-EG" dirty="0"/>
              <a:t>).</a:t>
            </a:r>
            <a:endParaRPr lang="en-US" dirty="0"/>
          </a:p>
        </p:txBody>
      </p:sp>
      <p:pic>
        <p:nvPicPr>
          <p:cNvPr id="2" name="Picture 1" descr="A person sitting at a desk looking at a sign&#10;&#10;AI-generated content may be incorrect.">
            <a:extLst>
              <a:ext uri="{FF2B5EF4-FFF2-40B4-BE49-F238E27FC236}">
                <a16:creationId xmlns:a16="http://schemas.microsoft.com/office/drawing/2014/main" id="{C8DCA81C-1575-F716-328A-41C8B0609987}"/>
              </a:ext>
            </a:extLst>
          </p:cNvPr>
          <p:cNvPicPr>
            <a:picLocks noChangeAspect="1"/>
          </p:cNvPicPr>
          <p:nvPr/>
        </p:nvPicPr>
        <p:blipFill>
          <a:blip r:embed="rId2"/>
          <a:stretch>
            <a:fillRect/>
          </a:stretch>
        </p:blipFill>
        <p:spPr>
          <a:xfrm>
            <a:off x="1252603" y="2318293"/>
            <a:ext cx="3116797" cy="311679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22187269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2D4363-7575-A744-615D-7140B0CC4C1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4DD4A0D-6063-E7C7-953D-DAA6E75E797B}"/>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870D0555-1436-53B5-6F01-3A0E5116ED32}"/>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445273C4-20F7-7561-438A-6EA378F0339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2F3C401-E916-C259-431F-F47499FA47D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4503EF2F-DC76-76DC-24B3-B1DB1DFD42E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34B53351-8F82-15D7-7629-8097D240D61C}"/>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B682F05F-07EE-9B62-0854-0497713383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C5E600A-93E7-0DD8-E87A-31814357436F}"/>
              </a:ext>
            </a:extLst>
          </p:cNvPr>
          <p:cNvSpPr txBox="1"/>
          <p:nvPr/>
        </p:nvSpPr>
        <p:spPr>
          <a:xfrm>
            <a:off x="6567539" y="1061807"/>
            <a:ext cx="4382931"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2" name="TextBox 1">
            <a:extLst>
              <a:ext uri="{FF2B5EF4-FFF2-40B4-BE49-F238E27FC236}">
                <a16:creationId xmlns:a16="http://schemas.microsoft.com/office/drawing/2014/main" id="{385ED18E-01D3-CFEE-97E9-DEDB561A6BA3}"/>
              </a:ext>
            </a:extLst>
          </p:cNvPr>
          <p:cNvSpPr txBox="1"/>
          <p:nvPr/>
        </p:nvSpPr>
        <p:spPr>
          <a:xfrm>
            <a:off x="1703704" y="4956265"/>
            <a:ext cx="3373872" cy="1077218"/>
          </a:xfrm>
          <a:prstGeom prst="rect">
            <a:avLst/>
          </a:prstGeom>
          <a:noFill/>
        </p:spPr>
        <p:txBody>
          <a:bodyPr wrap="none" rtlCol="0">
            <a:spAutoFit/>
          </a:bodyPr>
          <a:lstStyle/>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تحديد المُتغيرات</a:t>
            </a:r>
          </a:p>
          <a:p>
            <a:pPr algn="ctr" rtl="1"/>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Defining Variables </a:t>
            </a:r>
          </a:p>
        </p:txBody>
      </p:sp>
    </p:spTree>
    <p:extLst>
      <p:ext uri="{BB962C8B-B14F-4D97-AF65-F5344CB8AC3E}">
        <p14:creationId xmlns:p14="http://schemas.microsoft.com/office/powerpoint/2010/main" val="540834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6ECEC-18DA-BAC3-2A25-B4610CDD52C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49A2DB4-E852-4340-C016-8349A580887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F43F7161-44EC-6A0F-D534-FFF6335F5FB9}"/>
              </a:ext>
            </a:extLst>
          </p:cNvPr>
          <p:cNvSpPr txBox="1"/>
          <p:nvPr/>
        </p:nvSpPr>
        <p:spPr>
          <a:xfrm>
            <a:off x="3504178" y="2662302"/>
            <a:ext cx="7955204"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تُعد المُتغيرات من المكونات الأساسية لأي دراسة عِلمية، إذ تُشكّل الإطار الذي تُبنى عليه الفرضيات وتُختبر من خلاله العلاقات بين الظواهر. </a:t>
            </a:r>
          </a:p>
          <a:p>
            <a:pPr marL="285750" indent="-285750" algn="just" rtl="1">
              <a:buFont typeface="Arial" panose="020B0604020202020204" pitchFamily="34" charset="0"/>
              <a:buChar char="•"/>
            </a:pPr>
            <a:r>
              <a:rPr lang="ar-EG" dirty="0"/>
              <a:t>ويُعرّف المُتغير بأنه </a:t>
            </a:r>
            <a:r>
              <a:rPr lang="ar-EG" b="1" dirty="0"/>
              <a:t>خاصية أو سمة يمكن ملاحظتها وقياسها</a:t>
            </a:r>
            <a:r>
              <a:rPr lang="ar-EG" dirty="0"/>
              <a:t>، وتختلف في درجاتها أو قيمها بين أفراد العينة أو وحدات التحليل.</a:t>
            </a:r>
          </a:p>
          <a:p>
            <a:pPr marL="285750" indent="-285750" algn="just" rtl="1">
              <a:buFont typeface="Arial" panose="020B0604020202020204" pitchFamily="34" charset="0"/>
              <a:buChar char="•"/>
            </a:pPr>
            <a:r>
              <a:rPr lang="ar-EG" dirty="0"/>
              <a:t>كما يُعرفها البعض بوصفها </a:t>
            </a:r>
            <a:r>
              <a:rPr lang="ar-EG" b="1" dirty="0"/>
              <a:t>خاصية يتميز بها عناصر أو أفراد الدراسة، بحيث يختلف هؤلاء الأفراد فيما بينهم في مدى تميز كل منهم بهذه الخاصية، وعلى نحو يُمكن الباحث من قياس ذلك بشكل كمي.</a:t>
            </a:r>
          </a:p>
          <a:p>
            <a:pPr marL="285750" indent="-285750" algn="just" rtl="1">
              <a:buFont typeface="Arial" panose="020B0604020202020204" pitchFamily="34" charset="0"/>
              <a:buChar char="•"/>
            </a:pPr>
            <a:r>
              <a:rPr lang="ar-EG" dirty="0"/>
              <a:t>تُستخدم المُتغيرات في البحوث الإعلامية والتسويقية لتحليل تأثير العوامل المختلفة على السلوك الاتصالي أو الاستهلاكي، </a:t>
            </a:r>
            <a:r>
              <a:rPr lang="ar-EG" dirty="0">
                <a:effectLst>
                  <a:outerShdw blurRad="38100" dist="38100" dir="2700000" algn="tl">
                    <a:srgbClr val="000000">
                      <a:alpha val="43137"/>
                    </a:srgbClr>
                  </a:outerShdw>
                </a:effectLst>
              </a:rPr>
              <a:t>كأن يقيس الباحث أثر مدة استخدام وسائل التواصل على الثقة في الأخبار، أو علاقة نوع المنصة الرقمية بمعدلات التفاعل</a:t>
            </a:r>
            <a:r>
              <a:rPr lang="ar-EG" dirty="0"/>
              <a:t>.</a:t>
            </a:r>
          </a:p>
          <a:p>
            <a:pPr marL="285750" indent="-285750" algn="just" rtl="1">
              <a:buFont typeface="Arial" panose="020B0604020202020204" pitchFamily="34" charset="0"/>
              <a:buChar char="•"/>
            </a:pPr>
            <a:r>
              <a:rPr lang="ar-EG" dirty="0"/>
              <a:t>ومن المُتغيرات الشائعة في بحوث الإعلام والتسويق المُتغيرات المُتعلقة بنسب التعرض لوسائل الإعلام من نسب مُشاهدة أو استماع أو استخدام لبعض المنصات.</a:t>
            </a:r>
          </a:p>
        </p:txBody>
      </p:sp>
      <p:sp>
        <p:nvSpPr>
          <p:cNvPr id="11" name="TextBox 10">
            <a:extLst>
              <a:ext uri="{FF2B5EF4-FFF2-40B4-BE49-F238E27FC236}">
                <a16:creationId xmlns:a16="http://schemas.microsoft.com/office/drawing/2014/main" id="{DDAE839A-8B88-7047-5F1C-D6D0642E0CE4}"/>
              </a:ext>
            </a:extLst>
          </p:cNvPr>
          <p:cNvSpPr txBox="1"/>
          <p:nvPr/>
        </p:nvSpPr>
        <p:spPr>
          <a:xfrm>
            <a:off x="1943690" y="2000458"/>
            <a:ext cx="9307033" cy="523220"/>
          </a:xfrm>
          <a:prstGeom prst="rect">
            <a:avLst/>
          </a:prstGeom>
          <a:noFill/>
        </p:spPr>
        <p:txBody>
          <a:bodyPr wrap="square" rtlCol="0">
            <a:spAutoFit/>
          </a:bodyPr>
          <a:lstStyle/>
          <a:p>
            <a:pPr algn="just" rtl="1"/>
            <a:r>
              <a:rPr lang="ar-SA" sz="2800" b="1" dirty="0">
                <a:solidFill>
                  <a:srgbClr val="0070C0"/>
                </a:solidFill>
                <a:effectLst>
                  <a:outerShdw blurRad="38100" dist="38100" dir="2700000" algn="tl">
                    <a:srgbClr val="000000">
                      <a:alpha val="43137"/>
                    </a:srgbClr>
                  </a:outerShdw>
                </a:effectLst>
              </a:rPr>
              <a:t>تحديد الم</a:t>
            </a:r>
            <a:r>
              <a:rPr lang="ar-EG" sz="2800" b="1" dirty="0">
                <a:solidFill>
                  <a:srgbClr val="0070C0"/>
                </a:solidFill>
                <a:effectLst>
                  <a:outerShdw blurRad="38100" dist="38100" dir="2700000" algn="tl">
                    <a:srgbClr val="000000">
                      <a:alpha val="43137"/>
                    </a:srgbClr>
                  </a:outerShdw>
                </a:effectLst>
              </a:rPr>
              <a:t>ُ</a:t>
            </a:r>
            <a:r>
              <a:rPr lang="ar-SA" sz="2800" b="1" dirty="0">
                <a:solidFill>
                  <a:srgbClr val="0070C0"/>
                </a:solidFill>
                <a:effectLst>
                  <a:outerShdw blurRad="38100" dist="38100" dir="2700000" algn="tl">
                    <a:srgbClr val="000000">
                      <a:alpha val="43137"/>
                    </a:srgbClr>
                  </a:outerShdw>
                </a:effectLst>
              </a:rPr>
              <a:t>تغيرات</a:t>
            </a:r>
            <a:r>
              <a:rPr lang="ar-EG" sz="2800" b="1" dirty="0">
                <a:solidFill>
                  <a:srgbClr val="0070C0"/>
                </a:solidFill>
                <a:effectLst>
                  <a:outerShdw blurRad="38100" dist="38100" dir="2700000" algn="tl">
                    <a:srgbClr val="000000">
                      <a:alpha val="43137"/>
                    </a:srgbClr>
                  </a:outerShdw>
                </a:effectLst>
              </a:rPr>
              <a:t>:</a:t>
            </a:r>
            <a:endParaRPr lang="en-US" sz="2800" b="1" dirty="0">
              <a:solidFill>
                <a:srgbClr val="0070C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26D679E8-0AD5-166D-ECA9-7B5A49EB9415}"/>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solidFill>
                  <a:srgbClr val="2E3957"/>
                </a:solidFill>
                <a:effectLst>
                  <a:outerShdw blurRad="38100" dist="38100" dir="2700000" algn="tl">
                    <a:srgbClr val="000000">
                      <a:alpha val="43137"/>
                    </a:srgbClr>
                  </a:outerShdw>
                </a:effectLst>
                <a:latin typeface="Alexandria"/>
              </a:rPr>
              <a:t>تحديد المُتغيرات:</a:t>
            </a:r>
          </a:p>
        </p:txBody>
      </p:sp>
      <p:pic>
        <p:nvPicPr>
          <p:cNvPr id="4" name="Picture 3" descr="A notebook and pen on a table&#10;&#10;AI-generated content may be incorrect.">
            <a:extLst>
              <a:ext uri="{FF2B5EF4-FFF2-40B4-BE49-F238E27FC236}">
                <a16:creationId xmlns:a16="http://schemas.microsoft.com/office/drawing/2014/main" id="{D7B5E677-814C-E690-0FBF-2646D4B70379}"/>
              </a:ext>
            </a:extLst>
          </p:cNvPr>
          <p:cNvPicPr>
            <a:picLocks noChangeAspect="1"/>
          </p:cNvPicPr>
          <p:nvPr/>
        </p:nvPicPr>
        <p:blipFill>
          <a:blip r:embed="rId2"/>
          <a:srcRect t="1" b="20716"/>
          <a:stretch>
            <a:fillRect/>
          </a:stretch>
        </p:blipFill>
        <p:spPr>
          <a:xfrm>
            <a:off x="711310" y="2811258"/>
            <a:ext cx="2755585" cy="21847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0666312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B48DB-8D33-C16F-F1D7-E94BE30DAF5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143E65F-3DA8-321B-1959-E9C7E093321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BB021660-2D3A-65C9-FC70-FC9E29B89136}"/>
              </a:ext>
            </a:extLst>
          </p:cNvPr>
          <p:cNvSpPr txBox="1"/>
          <p:nvPr/>
        </p:nvSpPr>
        <p:spPr>
          <a:xfrm>
            <a:off x="1943690" y="2000458"/>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هل كل المُتغيرات قابلة للقياس؟</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F04CAB26-1831-343E-B8A9-EA8610A23FA5}"/>
              </a:ext>
            </a:extLst>
          </p:cNvPr>
          <p:cNvSpPr txBox="1"/>
          <p:nvPr/>
        </p:nvSpPr>
        <p:spPr>
          <a:xfrm>
            <a:off x="711882" y="2642709"/>
            <a:ext cx="10674155" cy="369332"/>
          </a:xfrm>
          <a:prstGeom prst="rect">
            <a:avLst/>
          </a:prstGeom>
          <a:noFill/>
        </p:spPr>
        <p:txBody>
          <a:bodyPr wrap="square" rtlCol="0">
            <a:spAutoFit/>
          </a:bodyPr>
          <a:lstStyle/>
          <a:p>
            <a:pPr algn="just" rtl="1"/>
            <a:r>
              <a:rPr lang="ar-EG" u="sng" dirty="0">
                <a:effectLst>
                  <a:outerShdw blurRad="38100" dist="38100" dir="2700000" algn="tl">
                    <a:srgbClr val="000000">
                      <a:alpha val="43137"/>
                    </a:srgbClr>
                  </a:outerShdw>
                </a:effectLst>
              </a:rPr>
              <a:t>المُتغيرات المُجردة وصعوبات القياس:-</a:t>
            </a:r>
          </a:p>
        </p:txBody>
      </p:sp>
      <p:sp>
        <p:nvSpPr>
          <p:cNvPr id="6" name="TextBox 5">
            <a:extLst>
              <a:ext uri="{FF2B5EF4-FFF2-40B4-BE49-F238E27FC236}">
                <a16:creationId xmlns:a16="http://schemas.microsoft.com/office/drawing/2014/main" id="{4CDB0DAC-9A30-7716-A9CE-3143C535066A}"/>
              </a:ext>
            </a:extLst>
          </p:cNvPr>
          <p:cNvSpPr txBox="1"/>
          <p:nvPr/>
        </p:nvSpPr>
        <p:spPr>
          <a:xfrm>
            <a:off x="3221876" y="3208103"/>
            <a:ext cx="7955204" cy="2585323"/>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في العديد من الدراسات الإعلامية والاجتماعية، يواجه الباحثون تحديات كبيرة عند التعامل مع المُتغيرات المُجردة أو غير المباشرة؛ وهي تلك المفاهيم النظرية التي لا يمكن ملاحظتها بشكل مباشر، مثل "الاغتراب الإعلامي"، "الرضا عن المُحتوى"، أو "تأثير الرسائل الإقناعية".</a:t>
            </a:r>
          </a:p>
          <a:p>
            <a:pPr marL="285750" indent="-285750" algn="just" rtl="1">
              <a:buFont typeface="Arial" panose="020B0604020202020204" pitchFamily="34" charset="0"/>
              <a:buChar char="•"/>
            </a:pPr>
            <a:r>
              <a:rPr lang="ar-EG" dirty="0"/>
              <a:t>هذه المُتغيرات يصعب قياسها. وللتغلب على هذه التحديات، يلجأ الباحثون عادة إلى تصميم </a:t>
            </a:r>
            <a:r>
              <a:rPr lang="ar-EG" b="1" dirty="0"/>
              <a:t>مقاييس مركبة</a:t>
            </a:r>
            <a:r>
              <a:rPr lang="ar-EG" dirty="0"/>
              <a:t> تتألف من مجموعة من البنود أو الأسئلة التي تُستخدم معًا لبناء مؤشر إحصائي يعكس بُعدًا مفاهيميًا واحدًا كما سنرى.</a:t>
            </a:r>
          </a:p>
          <a:p>
            <a:pPr marL="285750" indent="-285750" algn="just" rtl="1">
              <a:buFont typeface="Arial" panose="020B0604020202020204" pitchFamily="34" charset="0"/>
              <a:buChar char="•"/>
            </a:pPr>
            <a:r>
              <a:rPr lang="ar-EG" dirty="0"/>
              <a:t>وهنا يجب تحويل المُتغيرات المُجردة إلى مُتغيرات قابلة للقياس.</a:t>
            </a:r>
          </a:p>
          <a:p>
            <a:pPr marL="285750" indent="-285750" algn="just" rtl="1">
              <a:buFont typeface="Arial" panose="020B0604020202020204" pitchFamily="34" charset="0"/>
              <a:buChar char="•"/>
            </a:pPr>
            <a:r>
              <a:rPr lang="ar-EG" b="1" dirty="0"/>
              <a:t>تبدأ مرحلة التحويل بوضع تعريفات إجرائية</a:t>
            </a:r>
            <a:r>
              <a:rPr lang="en-US" dirty="0"/>
              <a:t>، </a:t>
            </a:r>
            <a:r>
              <a:rPr lang="ar-EG" dirty="0"/>
              <a:t>وهي التي تُترجم المفاهيم النظرية إلى مؤشرات قابلة للملاحظة والقياس الكمي.</a:t>
            </a:r>
          </a:p>
        </p:txBody>
      </p:sp>
      <p:pic>
        <p:nvPicPr>
          <p:cNvPr id="7" name="Picture 6">
            <a:extLst>
              <a:ext uri="{FF2B5EF4-FFF2-40B4-BE49-F238E27FC236}">
                <a16:creationId xmlns:a16="http://schemas.microsoft.com/office/drawing/2014/main" id="{6613344E-D739-9F47-D0BA-04E18304AF36}"/>
              </a:ext>
            </a:extLst>
          </p:cNvPr>
          <p:cNvPicPr>
            <a:picLocks noChangeAspect="1"/>
          </p:cNvPicPr>
          <p:nvPr/>
        </p:nvPicPr>
        <p:blipFill>
          <a:blip r:embed="rId2"/>
          <a:stretch>
            <a:fillRect/>
          </a:stretch>
        </p:blipFill>
        <p:spPr>
          <a:xfrm>
            <a:off x="805963" y="2878212"/>
            <a:ext cx="2028250" cy="2028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0ADEE570-BD55-CC36-A152-9FA5525E5D47}"/>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solidFill>
                  <a:srgbClr val="2E3957"/>
                </a:solidFill>
                <a:effectLst>
                  <a:outerShdw blurRad="38100" dist="38100" dir="2700000" algn="tl">
                    <a:srgbClr val="000000">
                      <a:alpha val="43137"/>
                    </a:srgbClr>
                  </a:outerShdw>
                </a:effectLst>
                <a:latin typeface="Alexandria"/>
              </a:rPr>
              <a:t>تحديد المُتغيرات:</a:t>
            </a:r>
          </a:p>
        </p:txBody>
      </p:sp>
    </p:spTree>
    <p:extLst>
      <p:ext uri="{BB962C8B-B14F-4D97-AF65-F5344CB8AC3E}">
        <p14:creationId xmlns:p14="http://schemas.microsoft.com/office/powerpoint/2010/main" val="176323841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30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 grpId="0"/>
      <p:bldP spid="6" grpId="0"/>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E2B7D-7192-4DF2-49A9-511D9217672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B7D5E6D-B72E-755E-89F5-1CB179B9F6F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45C0C5D0-E039-5463-1D75-1D1153E81DC1}"/>
              </a:ext>
            </a:extLst>
          </p:cNvPr>
          <p:cNvSpPr txBox="1"/>
          <p:nvPr/>
        </p:nvSpPr>
        <p:spPr>
          <a:xfrm>
            <a:off x="711882" y="2194708"/>
            <a:ext cx="10674155" cy="369332"/>
          </a:xfrm>
          <a:prstGeom prst="rect">
            <a:avLst/>
          </a:prstGeom>
          <a:noFill/>
        </p:spPr>
        <p:txBody>
          <a:bodyPr wrap="square" rtlCol="0">
            <a:spAutoFit/>
          </a:bodyPr>
          <a:lstStyle/>
          <a:p>
            <a:pPr algn="just" rtl="1"/>
            <a:r>
              <a:rPr lang="en-US" dirty="0"/>
              <a:t>🟨 </a:t>
            </a:r>
            <a:r>
              <a:rPr lang="ar-EG" b="1" dirty="0"/>
              <a:t>نصيحة منهجية للباحثين:</a:t>
            </a:r>
            <a:endParaRPr lang="ar-EG" u="sng" dirty="0">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3E6CAC2A-5F79-FFEA-31DD-5736E717340D}"/>
              </a:ext>
            </a:extLst>
          </p:cNvPr>
          <p:cNvSpPr txBox="1"/>
          <p:nvPr/>
        </p:nvSpPr>
        <p:spPr>
          <a:xfrm>
            <a:off x="3221876" y="2760102"/>
            <a:ext cx="7955204" cy="1200329"/>
          </a:xfrm>
          <a:prstGeom prst="rect">
            <a:avLst/>
          </a:prstGeom>
          <a:noFill/>
        </p:spPr>
        <p:txBody>
          <a:bodyPr wrap="square" rtlCol="0">
            <a:spAutoFit/>
          </a:bodyPr>
          <a:lstStyle/>
          <a:p>
            <a:pPr algn="just" rtl="1"/>
            <a:r>
              <a:rPr lang="ar-EG" dirty="0"/>
              <a:t>لضمان جودة البحث ودقة نتائجه، يجب على الباحث أن يحرص منذ المراحل الأولى على </a:t>
            </a:r>
            <a:r>
              <a:rPr lang="ar-EG" b="1" dirty="0"/>
              <a:t>تحديد مُتغيراته بشكل يجعلها قابلة للعد، قابلة للقياس، واضحة التعريف، ومحددة القيم</a:t>
            </a:r>
            <a:r>
              <a:rPr lang="ar-EG" dirty="0"/>
              <a:t>. فكلما كان المُتغير أكثر تحديدًا وإجرائية، كان من السهل جمع البيانات وتحليلها بطريقة عِلمية دقيقة، وتفادي الغموض أو التداخل بين المفاهيم.</a:t>
            </a:r>
          </a:p>
        </p:txBody>
      </p:sp>
      <p:pic>
        <p:nvPicPr>
          <p:cNvPr id="9" name="Picture 8">
            <a:extLst>
              <a:ext uri="{FF2B5EF4-FFF2-40B4-BE49-F238E27FC236}">
                <a16:creationId xmlns:a16="http://schemas.microsoft.com/office/drawing/2014/main" id="{87EBE354-FDCC-711C-6156-B0018B198EB8}"/>
              </a:ext>
            </a:extLst>
          </p:cNvPr>
          <p:cNvPicPr>
            <a:picLocks noChangeAspect="1"/>
          </p:cNvPicPr>
          <p:nvPr/>
        </p:nvPicPr>
        <p:blipFill>
          <a:blip r:embed="rId2">
            <a:duotone>
              <a:schemeClr val="accent1">
                <a:shade val="45000"/>
                <a:satMod val="135000"/>
              </a:schemeClr>
              <a:prstClr val="white"/>
            </a:duotone>
          </a:blip>
          <a:stretch>
            <a:fillRect/>
          </a:stretch>
        </p:blipFill>
        <p:spPr>
          <a:xfrm>
            <a:off x="805963" y="3012041"/>
            <a:ext cx="2162584" cy="2169399"/>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145EB55A-0CED-2F17-47EE-247343F2D950}"/>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solidFill>
                  <a:srgbClr val="2E3957"/>
                </a:solidFill>
                <a:effectLst>
                  <a:outerShdw blurRad="38100" dist="38100" dir="2700000" algn="tl">
                    <a:srgbClr val="000000">
                      <a:alpha val="43137"/>
                    </a:srgbClr>
                  </a:outerShdw>
                </a:effectLst>
                <a:latin typeface="Alexandria"/>
              </a:rPr>
              <a:t>تحديد المُتغيرات:</a:t>
            </a:r>
          </a:p>
        </p:txBody>
      </p:sp>
      <p:sp>
        <p:nvSpPr>
          <p:cNvPr id="2" name="TextBox 1">
            <a:extLst>
              <a:ext uri="{FF2B5EF4-FFF2-40B4-BE49-F238E27FC236}">
                <a16:creationId xmlns:a16="http://schemas.microsoft.com/office/drawing/2014/main" id="{8F6BBF27-0E18-7B9E-EF33-B146229A6DE6}"/>
              </a:ext>
            </a:extLst>
          </p:cNvPr>
          <p:cNvSpPr txBox="1"/>
          <p:nvPr/>
        </p:nvSpPr>
        <p:spPr>
          <a:xfrm>
            <a:off x="3270975" y="4372366"/>
            <a:ext cx="7901696" cy="1200329"/>
          </a:xfrm>
          <a:prstGeom prst="rect">
            <a:avLst/>
          </a:prstGeom>
          <a:noFill/>
        </p:spPr>
        <p:txBody>
          <a:bodyPr wrap="square" rtlCol="0">
            <a:spAutoFit/>
          </a:bodyPr>
          <a:lstStyle/>
          <a:p>
            <a:pPr algn="just" rtl="1"/>
            <a:r>
              <a:rPr lang="ar-EG" dirty="0"/>
              <a:t>فتحديد المُتغيرات وتعريفها إجرائيًا يُعد خطوة أساسية تضمن دقة التصميم البحثي وجودة النتائج. ولا سيّما في تخصصات الإعلام والتسويق، حيث تتقاطع التأثيرات الاجتماعية والتقنية والسلوكية، مما يتطلب وضوح المُتغيرات على نحو يساعد على تقديم دراسات قابلة للتطبيق والفهم، ويُسهم في بناء معرفة تراكمية ذات قيمة عِلمية وعملية عالية.</a:t>
            </a:r>
          </a:p>
        </p:txBody>
      </p:sp>
    </p:spTree>
    <p:extLst>
      <p:ext uri="{BB962C8B-B14F-4D97-AF65-F5344CB8AC3E}">
        <p14:creationId xmlns:p14="http://schemas.microsoft.com/office/powerpoint/2010/main" val="22278378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300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4" grpId="0"/>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1"/>
                                        </p:tgtEl>
                                        <p:attrNameLst>
                                          <p:attrName>style.visibility</p:attrName>
                                        </p:attrNameLst>
                                      </p:cBhvr>
                                      <p:to>
                                        <p:strVal val="visible"/>
                                      </p:to>
                                    </p:set>
                                    <p:animEffect transition="in" filter="wipe(down)">
                                      <p:cBhvr>
                                        <p:cTn id="13" dur="2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11" name="TextBox 10">
            <a:extLst>
              <a:ext uri="{FF2B5EF4-FFF2-40B4-BE49-F238E27FC236}">
                <a16:creationId xmlns:a16="http://schemas.microsoft.com/office/drawing/2014/main" id="{BE216E80-4BE4-5233-4F42-E591FEAD4CF3}"/>
              </a:ext>
            </a:extLst>
          </p:cNvPr>
          <p:cNvSpPr txBox="1"/>
          <p:nvPr/>
        </p:nvSpPr>
        <p:spPr>
          <a:xfrm>
            <a:off x="4699000" y="2696512"/>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الأولى: صياغة المُشكلة:</a:t>
            </a:r>
          </a:p>
        </p:txBody>
      </p:sp>
      <p:sp>
        <p:nvSpPr>
          <p:cNvPr id="12" name="TextBox 11">
            <a:extLst>
              <a:ext uri="{FF2B5EF4-FFF2-40B4-BE49-F238E27FC236}">
                <a16:creationId xmlns:a16="http://schemas.microsoft.com/office/drawing/2014/main" id="{1E3E0FE3-ED32-E190-C8A2-92F45CF13425}"/>
              </a:ext>
            </a:extLst>
          </p:cNvPr>
          <p:cNvSpPr txBox="1"/>
          <p:nvPr/>
        </p:nvSpPr>
        <p:spPr>
          <a:xfrm>
            <a:off x="4292600" y="3375606"/>
            <a:ext cx="6527799" cy="707886"/>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أساليب عرض الدراسات السابقة.</a:t>
            </a:r>
          </a:p>
          <a:p>
            <a:pPr marL="285750" indent="-285750" algn="just" rtl="1">
              <a:buFont typeface="Arial" panose="020B0604020202020204" pitchFamily="34" charset="0"/>
              <a:buChar char="•"/>
            </a:pPr>
            <a:r>
              <a:rPr lang="ar-EG" sz="2000" b="1" dirty="0">
                <a:solidFill>
                  <a:schemeClr val="accent5">
                    <a:lumMod val="50000"/>
                  </a:schemeClr>
                </a:solidFill>
                <a:latin typeface="Alexandria"/>
              </a:rPr>
              <a:t>بناء </a:t>
            </a:r>
            <a:r>
              <a:rPr lang="ar-SA" sz="2000" b="1" dirty="0">
                <a:solidFill>
                  <a:schemeClr val="accent5">
                    <a:lumMod val="50000"/>
                  </a:schemeClr>
                </a:solidFill>
                <a:latin typeface="Alexandria"/>
              </a:rPr>
              <a:t>مُراجعة ال</a:t>
            </a:r>
            <a:r>
              <a:rPr lang="ar-EG" sz="2000" b="1" dirty="0">
                <a:solidFill>
                  <a:schemeClr val="accent5">
                    <a:lumMod val="50000"/>
                  </a:schemeClr>
                </a:solidFill>
                <a:latin typeface="Alexandria"/>
              </a:rPr>
              <a:t>تُراث ال</a:t>
            </a:r>
            <a:r>
              <a:rPr lang="ar-SA" sz="2000" b="1" dirty="0">
                <a:solidFill>
                  <a:schemeClr val="accent5">
                    <a:lumMod val="50000"/>
                  </a:schemeClr>
                </a:solidFill>
                <a:latin typeface="Alexandria"/>
              </a:rPr>
              <a:t>أدبي</a:t>
            </a:r>
            <a:r>
              <a:rPr lang="ar-EG" sz="2000" b="1" dirty="0">
                <a:solidFill>
                  <a:schemeClr val="accent5">
                    <a:lumMod val="50000"/>
                  </a:schemeClr>
                </a:solidFill>
                <a:latin typeface="Alexandria"/>
              </a:rPr>
              <a:t>.</a:t>
            </a:r>
            <a:endParaRPr lang="en-US" sz="2000" b="1" dirty="0">
              <a:solidFill>
                <a:schemeClr val="accent5">
                  <a:lumMod val="50000"/>
                </a:schemeClr>
              </a:solidFill>
              <a:latin typeface="Alexandria"/>
            </a:endParaRPr>
          </a:p>
        </p:txBody>
      </p:sp>
      <p:sp>
        <p:nvSpPr>
          <p:cNvPr id="13" name="TextBox 12">
            <a:extLst>
              <a:ext uri="{FF2B5EF4-FFF2-40B4-BE49-F238E27FC236}">
                <a16:creationId xmlns:a16="http://schemas.microsoft.com/office/drawing/2014/main" id="{20608012-ECC1-FEEE-9E8F-1407604ED1EC}"/>
              </a:ext>
            </a:extLst>
          </p:cNvPr>
          <p:cNvSpPr txBox="1"/>
          <p:nvPr/>
        </p:nvSpPr>
        <p:spPr>
          <a:xfrm>
            <a:off x="4705350" y="4132116"/>
            <a:ext cx="6527799" cy="707886"/>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خُطوات إجراء البحث العِلمي.</a:t>
            </a:r>
          </a:p>
          <a:p>
            <a:pPr marL="457200" indent="-457200" algn="just" rtl="1">
              <a:buFontTx/>
              <a:buAutoNum type="arabicPeriod" startAt="3"/>
            </a:pPr>
            <a:r>
              <a:rPr lang="ar-EG" sz="2000" b="1" dirty="0">
                <a:solidFill>
                  <a:srgbClr val="2E3957"/>
                </a:solidFill>
                <a:latin typeface="Alexandria"/>
              </a:rPr>
              <a:t>الخطوة الثانية: تصميم البحث.</a:t>
            </a:r>
          </a:p>
        </p:txBody>
      </p:sp>
      <p:sp>
        <p:nvSpPr>
          <p:cNvPr id="14" name="TextBox 13">
            <a:extLst>
              <a:ext uri="{FF2B5EF4-FFF2-40B4-BE49-F238E27FC236}">
                <a16:creationId xmlns:a16="http://schemas.microsoft.com/office/drawing/2014/main" id="{CB03B225-856E-BC32-0E77-EBB521874CB2}"/>
              </a:ext>
            </a:extLst>
          </p:cNvPr>
          <p:cNvSpPr txBox="1"/>
          <p:nvPr/>
        </p:nvSpPr>
        <p:spPr>
          <a:xfrm>
            <a:off x="5989627" y="4824447"/>
            <a:ext cx="4826597"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تحديد المُتغيرات.</a:t>
            </a:r>
          </a:p>
        </p:txBody>
      </p:sp>
      <p:sp>
        <p:nvSpPr>
          <p:cNvPr id="15" name="TextBox 14">
            <a:extLst>
              <a:ext uri="{FF2B5EF4-FFF2-40B4-BE49-F238E27FC236}">
                <a16:creationId xmlns:a16="http://schemas.microsoft.com/office/drawing/2014/main" id="{EEA3A6F6-D2C7-8A26-A86C-8758E3B9CCF7}"/>
              </a:ext>
            </a:extLst>
          </p:cNvPr>
          <p:cNvSpPr txBox="1"/>
          <p:nvPr/>
        </p:nvSpPr>
        <p:spPr>
          <a:xfrm>
            <a:off x="4705350" y="5265719"/>
            <a:ext cx="6527799" cy="400110"/>
          </a:xfrm>
          <a:prstGeom prst="rect">
            <a:avLst/>
          </a:prstGeom>
          <a:noFill/>
        </p:spPr>
        <p:txBody>
          <a:bodyPr wrap="square" rtlCol="0">
            <a:spAutoFit/>
          </a:bodyPr>
          <a:lstStyle/>
          <a:p>
            <a:pPr algn="just" rtl="1"/>
            <a:r>
              <a:rPr lang="ar-EG" sz="2000" b="1" dirty="0">
                <a:solidFill>
                  <a:srgbClr val="2E3957"/>
                </a:solidFill>
                <a:latin typeface="Alexandria"/>
              </a:rPr>
              <a:t>5.   المَراجِع.</a:t>
            </a:r>
          </a:p>
        </p:txBody>
      </p:sp>
      <p:sp>
        <p:nvSpPr>
          <p:cNvPr id="2" name="TextBox 1">
            <a:extLst>
              <a:ext uri="{FF2B5EF4-FFF2-40B4-BE49-F238E27FC236}">
                <a16:creationId xmlns:a16="http://schemas.microsoft.com/office/drawing/2014/main" id="{42FF19A5-7737-7F54-E553-3D5A84B6A369}"/>
              </a:ext>
            </a:extLst>
          </p:cNvPr>
          <p:cNvSpPr txBox="1"/>
          <p:nvPr/>
        </p:nvSpPr>
        <p:spPr>
          <a:xfrm>
            <a:off x="3486200" y="2006279"/>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من صياغة المُشكلة إلى تصميم البحث:</a:t>
            </a:r>
            <a:endParaRPr lang="ar-EG" sz="2000" b="1" dirty="0">
              <a:solidFill>
                <a:srgbClr val="2E3957"/>
              </a:solidFill>
              <a:latin typeface="Alexandria"/>
              <a:cs typeface="+mj-cs"/>
            </a:endParaRPr>
          </a:p>
        </p:txBody>
      </p:sp>
      <p:pic>
        <p:nvPicPr>
          <p:cNvPr id="3" name="Picture 2" descr="A person sitting at a desk looking at a sign&#10;&#10;AI-generated content may be incorrect.">
            <a:extLst>
              <a:ext uri="{FF2B5EF4-FFF2-40B4-BE49-F238E27FC236}">
                <a16:creationId xmlns:a16="http://schemas.microsoft.com/office/drawing/2014/main" id="{AE12AB07-E037-2D14-E3B6-F5F6FD279AD7}"/>
              </a:ext>
            </a:extLst>
          </p:cNvPr>
          <p:cNvPicPr>
            <a:picLocks noChangeAspect="1"/>
          </p:cNvPicPr>
          <p:nvPr/>
        </p:nvPicPr>
        <p:blipFill>
          <a:blip r:embed="rId4"/>
          <a:stretch>
            <a:fillRect/>
          </a:stretch>
        </p:blipFill>
        <p:spPr>
          <a:xfrm>
            <a:off x="2051050" y="2313580"/>
            <a:ext cx="3175000" cy="3175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9488539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3500"/>
                            </p:stCondLst>
                            <p:childTnLst>
                              <p:par>
                                <p:cTn id="23" presetID="42" presetClass="entr" presetSubtype="0" fill="hold" grpId="0" nodeType="afterEffect">
                                  <p:stCondLst>
                                    <p:cond delay="25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750"/>
                            </p:stCondLst>
                            <p:childTnLst>
                              <p:par>
                                <p:cTn id="29" presetID="42" presetClass="entr" presetSubtype="0" fill="hold" grpId="0" nodeType="afterEffect">
                                  <p:stCondLst>
                                    <p:cond delay="25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6000"/>
                            </p:stCondLst>
                            <p:childTnLst>
                              <p:par>
                                <p:cTn id="35" presetID="42" presetClass="entr" presetSubtype="0" fill="hold" grpId="0" nodeType="afterEffect">
                                  <p:stCondLst>
                                    <p:cond delay="25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7250"/>
                            </p:stCondLst>
                            <p:childTnLst>
                              <p:par>
                                <p:cTn id="41" presetID="42" presetClass="entr" presetSubtype="0" fill="hold" grpId="0" nodeType="afterEffect">
                                  <p:stCondLst>
                                    <p:cond delay="25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1000"/>
                                        <p:tgtEl>
                                          <p:spTgt spid="2"/>
                                        </p:tgtEl>
                                      </p:cBhvr>
                                    </p:animEffect>
                                    <p:anim calcmode="lin" valueType="num">
                                      <p:cBhvr>
                                        <p:cTn id="44" dur="1000" fill="hold"/>
                                        <p:tgtEl>
                                          <p:spTgt spid="2"/>
                                        </p:tgtEl>
                                        <p:attrNameLst>
                                          <p:attrName>ppt_x</p:attrName>
                                        </p:attrNameLst>
                                      </p:cBhvr>
                                      <p:tavLst>
                                        <p:tav tm="0">
                                          <p:val>
                                            <p:strVal val="#ppt_x"/>
                                          </p:val>
                                        </p:tav>
                                        <p:tav tm="100000">
                                          <p:val>
                                            <p:strVal val="#ppt_x"/>
                                          </p:val>
                                        </p:tav>
                                      </p:tavLst>
                                    </p:anim>
                                    <p:anim calcmode="lin" valueType="num">
                                      <p:cBhvr>
                                        <p:cTn id="45" dur="1000" fill="hold"/>
                                        <p:tgtEl>
                                          <p:spTgt spid="2"/>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3100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1000"/>
                                        <p:tgtEl>
                                          <p:spTgt spid="3"/>
                                        </p:tgtEl>
                                      </p:cBhvr>
                                    </p:animEffect>
                                    <p:anim calcmode="lin" valueType="num">
                                      <p:cBhvr>
                                        <p:cTn id="49" dur="1000" fill="hold"/>
                                        <p:tgtEl>
                                          <p:spTgt spid="3"/>
                                        </p:tgtEl>
                                        <p:attrNameLst>
                                          <p:attrName>ppt_x</p:attrName>
                                        </p:attrNameLst>
                                      </p:cBhvr>
                                      <p:tavLst>
                                        <p:tav tm="0">
                                          <p:val>
                                            <p:strVal val="#ppt_x"/>
                                          </p:val>
                                        </p:tav>
                                        <p:tav tm="100000">
                                          <p:val>
                                            <p:strVal val="#ppt_x"/>
                                          </p:val>
                                        </p:tav>
                                      </p:tavLst>
                                    </p:anim>
                                    <p:anim calcmode="lin" valueType="num">
                                      <p:cBhvr>
                                        <p:cTn id="5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P spid="13" grpId="0"/>
      <p:bldP spid="14" grpId="0"/>
      <p:bldP spid="15" grpId="0"/>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763183"/>
            <a:ext cx="10446972" cy="2308324"/>
          </a:xfrm>
          <a:prstGeom prst="rect">
            <a:avLst/>
          </a:prstGeom>
          <a:noFill/>
        </p:spPr>
        <p:txBody>
          <a:bodyPr wrap="square" rtlCol="0">
            <a:spAutoFit/>
          </a:bodyPr>
          <a:lstStyle/>
          <a:p>
            <a:pPr marL="285750" lvl="1" indent="-285750" algn="just">
              <a:lnSpc>
                <a:spcPct val="150000"/>
              </a:lnSpc>
              <a:buFont typeface="Arial" panose="020B0604020202020204" pitchFamily="34" charset="0"/>
              <a:buChar char="•"/>
            </a:pPr>
            <a:r>
              <a:rPr lang="en-US" dirty="0"/>
              <a:t>Berg, B.&amp; Lune, H. (2014). </a:t>
            </a:r>
            <a:r>
              <a:rPr lang="en-US" i="1" dirty="0"/>
              <a:t>Qualitative Research Methods for the Social Sciences. </a:t>
            </a:r>
            <a:r>
              <a:rPr lang="en-US" dirty="0"/>
              <a:t>Pearson Education.</a:t>
            </a:r>
            <a:endParaRPr lang="ar-EG" dirty="0"/>
          </a:p>
          <a:p>
            <a:pPr marL="285750" lvl="1" indent="-285750" algn="just">
              <a:lnSpc>
                <a:spcPct val="150000"/>
              </a:lnSpc>
              <a:buFont typeface="Arial" panose="020B0604020202020204" pitchFamily="34" charset="0"/>
              <a:buChar char="•"/>
            </a:pPr>
            <a:endParaRPr lang="en-US" dirty="0"/>
          </a:p>
          <a:p>
            <a:pPr marL="285750" indent="-285750" algn="just">
              <a:buFont typeface="Arial" panose="020B0604020202020204" pitchFamily="34" charset="0"/>
              <a:buChar char="•"/>
            </a:pPr>
            <a:r>
              <a:rPr lang="en-US" dirty="0"/>
              <a:t>Croucher, S. M., &amp; Cronn-Mills, D. (2015). </a:t>
            </a:r>
            <a:r>
              <a:rPr lang="en-US" i="1" dirty="0"/>
              <a:t>Understanding Communication Research Methods: A Theoretical and Practical Approach</a:t>
            </a:r>
            <a:r>
              <a:rPr lang="en-US" dirty="0"/>
              <a:t>. Routledge</a:t>
            </a:r>
            <a:r>
              <a:rPr lang="ar-EG" dirty="0"/>
              <a:t>.</a:t>
            </a: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Habib, M., Maryam, H., &amp; Pathik, B. B. (2014). </a:t>
            </a:r>
            <a:r>
              <a:rPr lang="en-US" i="1" dirty="0"/>
              <a:t>Research Methodology-Contemporary Practices: Guidelines for Academic Researchers.</a:t>
            </a:r>
            <a:r>
              <a:rPr lang="en-US" dirty="0"/>
              <a:t> Cambridge Scholars Publishing.</a:t>
            </a:r>
          </a:p>
        </p:txBody>
      </p:sp>
    </p:spTree>
    <p:extLst>
      <p:ext uri="{BB962C8B-B14F-4D97-AF65-F5344CB8AC3E}">
        <p14:creationId xmlns:p14="http://schemas.microsoft.com/office/powerpoint/2010/main" val="301189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808A7C5E-E033-1362-C886-6430C001231F}"/>
              </a:ext>
            </a:extLst>
          </p:cNvPr>
          <p:cNvSpPr txBox="1"/>
          <p:nvPr/>
        </p:nvSpPr>
        <p:spPr>
          <a:xfrm>
            <a:off x="859014" y="2741725"/>
            <a:ext cx="10296334" cy="2862322"/>
          </a:xfrm>
          <a:prstGeom prst="rect">
            <a:avLst/>
          </a:prstGeom>
          <a:noFill/>
        </p:spPr>
        <p:txBody>
          <a:bodyPr wrap="square" rtlCol="0">
            <a:spAutoFit/>
          </a:bodyPr>
          <a:lstStyle/>
          <a:p>
            <a:pPr marL="285750" indent="-285750" algn="r" rtl="1">
              <a:buFont typeface="Arial" panose="020B0604020202020204" pitchFamily="34" charset="0"/>
              <a:buChar char="•"/>
            </a:pPr>
            <a:r>
              <a:rPr lang="ar-SA" dirty="0"/>
              <a:t>الحاج، ك. (2020). مناهج البحث الإعلامي. الجامعة الافتراضية السورية.</a:t>
            </a:r>
            <a:endParaRPr lang="en-US" dirty="0"/>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SA" dirty="0"/>
              <a:t>البنا، د. (2025). محددات تبني الشباب الجامعي المصري للبودكاست (المسموع والمرئي) وعلاقته بتلبية احتياجاتهم الاتصالية. ع. 23. </a:t>
            </a:r>
            <a:r>
              <a:rPr lang="ar-SA" i="1" dirty="0"/>
              <a:t>المجلة العِلمية لبحوث الإذاعة والتلفزيون</a:t>
            </a:r>
            <a:r>
              <a:rPr lang="ar-SA" dirty="0"/>
              <a:t>. كلية الإعلام، جامعة القاهرة، 137- 210. </a:t>
            </a:r>
            <a:endParaRPr lang="ar-EG" dirty="0"/>
          </a:p>
          <a:p>
            <a:pPr algn="r" rtl="1"/>
            <a:r>
              <a:rPr lang="ar-EG" dirty="0"/>
              <a:t>   </a:t>
            </a:r>
            <a:r>
              <a:rPr lang="ar-SA" dirty="0"/>
              <a:t>من: </a:t>
            </a:r>
            <a:r>
              <a:rPr lang="en-US" u="sng" dirty="0">
                <a:hlinkClick r:id="rId4"/>
              </a:rPr>
              <a:t>https://joa.journals.ekb.eg/article_421367.html</a:t>
            </a:r>
            <a:endParaRPr lang="en-US" dirty="0"/>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SA" dirty="0"/>
              <a:t>الحنيطي، أ. وفهمي، ع. (2025). تقييم خريجي أقسام الإذاعة والتلفزيون للبرامج التعليمية في ضوء متطلبات سوق العمل الأردني. ع. 23. </a:t>
            </a:r>
            <a:r>
              <a:rPr lang="ar-SA" i="1" dirty="0"/>
              <a:t>المجلة العِلمية لبحوث الإذاعة والتلفزيون</a:t>
            </a:r>
            <a:r>
              <a:rPr lang="ar-SA" dirty="0"/>
              <a:t>. كلية الإعلام، جامعة القاهرة، 267- 290.</a:t>
            </a:r>
            <a:endParaRPr lang="ar-EG" dirty="0"/>
          </a:p>
          <a:p>
            <a:pPr algn="r" rtl="1"/>
            <a:r>
              <a:rPr lang="ar-EG" dirty="0"/>
              <a:t>    </a:t>
            </a:r>
            <a:r>
              <a:rPr lang="ar-SA" dirty="0"/>
              <a:t> من:</a:t>
            </a:r>
            <a:r>
              <a:rPr lang="ar-EG" dirty="0"/>
              <a:t> </a:t>
            </a:r>
            <a:r>
              <a:rPr lang="en-US" u="sng" dirty="0">
                <a:hlinkClick r:id="rId5"/>
              </a:rPr>
              <a:t>https://ejsrt.journals.ekb.eg/article_428447.html</a:t>
            </a:r>
            <a:endParaRPr lang="en-US" dirty="0"/>
          </a:p>
          <a:p>
            <a:pPr marL="285750" indent="-285750" algn="r" rtl="1">
              <a:buFont typeface="Arial" panose="020B0604020202020204" pitchFamily="34" charset="0"/>
              <a:buChar char="•"/>
            </a:pPr>
            <a:endParaRPr lang="en-US" dirty="0"/>
          </a:p>
        </p:txBody>
      </p:sp>
      <p:sp>
        <p:nvSpPr>
          <p:cNvPr id="2" name="TextBox 1">
            <a:extLst>
              <a:ext uri="{FF2B5EF4-FFF2-40B4-BE49-F238E27FC236}">
                <a16:creationId xmlns:a16="http://schemas.microsoft.com/office/drawing/2014/main" id="{4AC798F7-444C-DB1E-D1AA-069E7E6A31D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12253686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808A7C5E-E033-1362-C886-6430C001231F}"/>
              </a:ext>
            </a:extLst>
          </p:cNvPr>
          <p:cNvSpPr txBox="1"/>
          <p:nvPr/>
        </p:nvSpPr>
        <p:spPr>
          <a:xfrm>
            <a:off x="859014" y="2741725"/>
            <a:ext cx="10296334" cy="2031325"/>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الكامل، ف. (2001). بحوث الإعلام والرأي العام. دار النشر للجامعات. ط 1. القاهرة.</a:t>
            </a:r>
            <a:endParaRPr lang="en-US"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SA" dirty="0"/>
              <a:t>المحمودي، م. س. ع</a:t>
            </a:r>
            <a:r>
              <a:rPr lang="en-US" dirty="0"/>
              <a:t>.(2019). </a:t>
            </a:r>
            <a:r>
              <a:rPr lang="ar-EG" dirty="0"/>
              <a:t> </a:t>
            </a:r>
            <a:r>
              <a:rPr lang="ar-SA" i="1" dirty="0"/>
              <a:t>مناهج البحث العِلمي</a:t>
            </a:r>
            <a:r>
              <a:rPr lang="ar-SA" dirty="0"/>
              <a:t>. ط</a:t>
            </a:r>
            <a:r>
              <a:rPr lang="ar-EG"/>
              <a:t> </a:t>
            </a:r>
            <a:r>
              <a:rPr lang="ar-SA"/>
              <a:t>3</a:t>
            </a:r>
            <a:r>
              <a:rPr lang="ar-SA" dirty="0"/>
              <a:t>. دار الكتب</a:t>
            </a:r>
            <a:r>
              <a:rPr lang="en-US" dirty="0"/>
              <a:t>.</a:t>
            </a:r>
            <a:endParaRPr lang="ar-EG"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المشهداني، س. (2020). </a:t>
            </a:r>
            <a:r>
              <a:rPr lang="ar-EG" i="1" dirty="0"/>
              <a:t>مناهج البحث الإعلامي</a:t>
            </a:r>
            <a:r>
              <a:rPr lang="ar-EG" dirty="0"/>
              <a:t>. ط 2. دار الكتاب الجامعي. الإمارات.</a:t>
            </a:r>
          </a:p>
          <a:p>
            <a:pPr marL="285750" indent="-285750" algn="r" rtl="1">
              <a:buFont typeface="Arial" panose="020B0604020202020204" pitchFamily="34" charset="0"/>
              <a:buChar char="•"/>
            </a:pPr>
            <a:endParaRPr lang="ar-EG" dirty="0"/>
          </a:p>
          <a:p>
            <a:pPr marL="285750" indent="-285750" algn="just" rtl="1">
              <a:buFont typeface="Arial" panose="020B0604020202020204" pitchFamily="34" charset="0"/>
              <a:buChar char="•"/>
            </a:pPr>
            <a:r>
              <a:rPr lang="ar-SA" dirty="0"/>
              <a:t>عبد الحميد، </a:t>
            </a:r>
            <a:r>
              <a:rPr lang="ar-EG" dirty="0"/>
              <a:t>م. </a:t>
            </a:r>
            <a:r>
              <a:rPr lang="en-US" dirty="0"/>
              <a:t>.(2000)</a:t>
            </a:r>
            <a:r>
              <a:rPr lang="ar-EG" dirty="0"/>
              <a:t> </a:t>
            </a:r>
            <a:r>
              <a:rPr lang="en-US" dirty="0"/>
              <a:t> </a:t>
            </a:r>
            <a:r>
              <a:rPr lang="ar-SA" i="1" dirty="0"/>
              <a:t>البحث العِلمي في الدراسات الإعلامية</a:t>
            </a:r>
            <a:r>
              <a:rPr lang="ar-EG" dirty="0"/>
              <a:t>. ط 1، </a:t>
            </a:r>
            <a:r>
              <a:rPr lang="ar-SA" dirty="0"/>
              <a:t>عالم الكتب</a:t>
            </a:r>
            <a:r>
              <a:rPr lang="en-US" dirty="0"/>
              <a:t>.</a:t>
            </a:r>
            <a:endParaRPr lang="ar-EG" dirty="0"/>
          </a:p>
        </p:txBody>
      </p:sp>
      <p:sp>
        <p:nvSpPr>
          <p:cNvPr id="2" name="TextBox 1">
            <a:extLst>
              <a:ext uri="{FF2B5EF4-FFF2-40B4-BE49-F238E27FC236}">
                <a16:creationId xmlns:a16="http://schemas.microsoft.com/office/drawing/2014/main" id="{4AC798F7-444C-DB1E-D1AA-069E7E6A31D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22046150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10179</TotalTime>
  <Words>3017</Words>
  <Application>Microsoft Office PowerPoint</Application>
  <PresentationFormat>Widescreen</PresentationFormat>
  <Paragraphs>325</Paragraphs>
  <Slides>43</Slides>
  <Notes>8</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43</vt:i4>
      </vt:variant>
    </vt:vector>
  </HeadingPairs>
  <TitlesOfParts>
    <vt:vector size="53"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210</cp:revision>
  <dcterms:created xsi:type="dcterms:W3CDTF">2023-04-29T09:08:00Z</dcterms:created>
  <dcterms:modified xsi:type="dcterms:W3CDTF">2025-07-25T11:31:38Z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