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2"/>
  </p:notesMasterIdLst>
  <p:sldIdLst>
    <p:sldId id="480" r:id="rId5"/>
    <p:sldId id="553" r:id="rId6"/>
    <p:sldId id="720" r:id="rId7"/>
    <p:sldId id="695" r:id="rId8"/>
    <p:sldId id="742" r:id="rId9"/>
    <p:sldId id="743" r:id="rId10"/>
    <p:sldId id="744" r:id="rId11"/>
    <p:sldId id="747" r:id="rId12"/>
    <p:sldId id="745" r:id="rId13"/>
    <p:sldId id="746" r:id="rId14"/>
    <p:sldId id="674" r:id="rId15"/>
    <p:sldId id="749" r:id="rId16"/>
    <p:sldId id="748" r:id="rId17"/>
    <p:sldId id="750" r:id="rId18"/>
    <p:sldId id="697" r:id="rId19"/>
    <p:sldId id="751" r:id="rId20"/>
    <p:sldId id="752" r:id="rId21"/>
    <p:sldId id="699" r:id="rId22"/>
    <p:sldId id="753" r:id="rId23"/>
    <p:sldId id="754" r:id="rId24"/>
    <p:sldId id="755" r:id="rId25"/>
    <p:sldId id="700" r:id="rId26"/>
    <p:sldId id="756" r:id="rId27"/>
    <p:sldId id="757" r:id="rId28"/>
    <p:sldId id="758" r:id="rId29"/>
    <p:sldId id="759" r:id="rId30"/>
    <p:sldId id="760" r:id="rId31"/>
    <p:sldId id="497" r:id="rId32"/>
    <p:sldId id="761" r:id="rId33"/>
    <p:sldId id="762" r:id="rId34"/>
    <p:sldId id="763" r:id="rId35"/>
    <p:sldId id="764" r:id="rId36"/>
    <p:sldId id="765" r:id="rId37"/>
    <p:sldId id="725" r:id="rId38"/>
    <p:sldId id="766" r:id="rId39"/>
    <p:sldId id="767" r:id="rId40"/>
    <p:sldId id="34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53"/>
            <p14:sldId id="720"/>
            <p14:sldId id="695"/>
            <p14:sldId id="742"/>
            <p14:sldId id="743"/>
            <p14:sldId id="744"/>
            <p14:sldId id="747"/>
            <p14:sldId id="745"/>
            <p14:sldId id="746"/>
            <p14:sldId id="674"/>
            <p14:sldId id="749"/>
            <p14:sldId id="748"/>
            <p14:sldId id="750"/>
            <p14:sldId id="697"/>
            <p14:sldId id="751"/>
            <p14:sldId id="752"/>
            <p14:sldId id="699"/>
            <p14:sldId id="753"/>
            <p14:sldId id="754"/>
            <p14:sldId id="755"/>
            <p14:sldId id="700"/>
            <p14:sldId id="756"/>
            <p14:sldId id="757"/>
            <p14:sldId id="758"/>
            <p14:sldId id="759"/>
            <p14:sldId id="760"/>
            <p14:sldId id="497"/>
            <p14:sldId id="761"/>
            <p14:sldId id="762"/>
            <p14:sldId id="763"/>
            <p14:sldId id="764"/>
            <p14:sldId id="765"/>
            <p14:sldId id="725"/>
            <p14:sldId id="766"/>
            <p14:sldId id="76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E5F"/>
    <a:srgbClr val="00AEEF"/>
    <a:srgbClr val="F58221"/>
    <a:srgbClr val="000000"/>
    <a:srgbClr val="2D3956"/>
    <a:srgbClr val="669BBC"/>
    <a:srgbClr val="FFD200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2B1952-CCCD-5E7B-BBB3-ECBC7CD85C93}" v="4" dt="2025-04-07T01:55:32.774"/>
    <p1510:client id="{A946DE3A-5613-7A69-9134-67A2468E9DA9}" v="26" dt="2025-04-07T01:41:23.2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  <pc:docChgLst>
    <pc:chgData name="Hesham Mousli" userId="S::heshammousli@midocean.edu.km::ca939a49-9b95-47ac-a644-1cc98fb9eee2" providerId="AD" clId="Web-{A946DE3A-5613-7A69-9134-67A2468E9DA9}"/>
    <pc:docChg chg="modSld">
      <pc:chgData name="Hesham Mousli" userId="S::heshammousli@midocean.edu.km::ca939a49-9b95-47ac-a644-1cc98fb9eee2" providerId="AD" clId="Web-{A946DE3A-5613-7A69-9134-67A2468E9DA9}" dt="2025-04-07T01:41:20.384" v="12"/>
      <pc:docMkLst>
        <pc:docMk/>
      </pc:docMkLst>
      <pc:sldChg chg="addSp delSp modSp">
        <pc:chgData name="Hesham Mousli" userId="S::heshammousli@midocean.edu.km::ca939a49-9b95-47ac-a644-1cc98fb9eee2" providerId="AD" clId="Web-{A946DE3A-5613-7A69-9134-67A2468E9DA9}" dt="2025-04-07T01:40:41.274" v="3"/>
        <pc:sldMkLst>
          <pc:docMk/>
          <pc:sldMk cId="2166475546" sldId="745"/>
        </pc:sldMkLst>
        <pc:picChg chg="add del mod">
          <ac:chgData name="Hesham Mousli" userId="S::heshammousli@midocean.edu.km::ca939a49-9b95-47ac-a644-1cc98fb9eee2" providerId="AD" clId="Web-{A946DE3A-5613-7A69-9134-67A2468E9DA9}" dt="2025-04-07T01:40:37.836" v="2"/>
          <ac:picMkLst>
            <pc:docMk/>
            <pc:sldMk cId="2166475546" sldId="745"/>
            <ac:picMk id="2" creationId="{9A336A5B-FB1E-E7CF-DEFA-B41A44379209}"/>
          </ac:picMkLst>
        </pc:picChg>
        <pc:picChg chg="del">
          <ac:chgData name="Hesham Mousli" userId="S::heshammousli@midocean.edu.km::ca939a49-9b95-47ac-a644-1cc98fb9eee2" providerId="AD" clId="Web-{A946DE3A-5613-7A69-9134-67A2468E9DA9}" dt="2025-04-07T01:40:02.819" v="0"/>
          <ac:picMkLst>
            <pc:docMk/>
            <pc:sldMk cId="2166475546" sldId="745"/>
            <ac:picMk id="3" creationId="{00000000-0000-0000-0000-000000000000}"/>
          </ac:picMkLst>
        </pc:picChg>
        <pc:picChg chg="add mod">
          <ac:chgData name="Hesham Mousli" userId="S::heshammousli@midocean.edu.km::ca939a49-9b95-47ac-a644-1cc98fb9eee2" providerId="AD" clId="Web-{A946DE3A-5613-7A69-9134-67A2468E9DA9}" dt="2025-04-07T01:40:41.274" v="3"/>
          <ac:picMkLst>
            <pc:docMk/>
            <pc:sldMk cId="2166475546" sldId="745"/>
            <ac:picMk id="4" creationId="{55CB3435-5D75-8440-F7CD-C2AA5C94128E}"/>
          </ac:picMkLst>
        </pc:picChg>
      </pc:sldChg>
      <pc:sldChg chg="modSp">
        <pc:chgData name="Hesham Mousli" userId="S::heshammousli@midocean.edu.km::ca939a49-9b95-47ac-a644-1cc98fb9eee2" providerId="AD" clId="Web-{A946DE3A-5613-7A69-9134-67A2468E9DA9}" dt="2025-04-07T01:41:20.384" v="12"/>
        <pc:sldMkLst>
          <pc:docMk/>
          <pc:sldMk cId="744520626" sldId="746"/>
        </pc:sldMkLst>
        <pc:spChg chg="mod">
          <ac:chgData name="Hesham Mousli" userId="S::heshammousli@midocean.edu.km::ca939a49-9b95-47ac-a644-1cc98fb9eee2" providerId="AD" clId="Web-{A946DE3A-5613-7A69-9134-67A2468E9DA9}" dt="2025-04-07T01:41:20.384" v="12"/>
          <ac:spMkLst>
            <pc:docMk/>
            <pc:sldMk cId="744520626" sldId="746"/>
            <ac:spMk id="48" creationId="{00000000-0000-0000-0000-000000000000}"/>
          </ac:spMkLst>
        </pc:spChg>
      </pc:sldChg>
    </pc:docChg>
  </pc:docChgLst>
  <pc:docChgLst>
    <pc:chgData name="Hesham Mousli" userId="S::heshammousli@midocean.edu.km::ca939a49-9b95-47ac-a644-1cc98fb9eee2" providerId="AD" clId="Web-{4924A09D-280F-AD7F-B5B2-A8E359942EB2}"/>
    <pc:docChg chg="modSld">
      <pc:chgData name="Hesham Mousli" userId="S::heshammousli@midocean.edu.km::ca939a49-9b95-47ac-a644-1cc98fb9eee2" providerId="AD" clId="Web-{4924A09D-280F-AD7F-B5B2-A8E359942EB2}" dt="2025-01-27T14:41:10.877" v="2" actId="20577"/>
      <pc:docMkLst>
        <pc:docMk/>
      </pc:docMkLst>
      <pc:sldChg chg="modSp">
        <pc:chgData name="Hesham Mousli" userId="S::heshammousli@midocean.edu.km::ca939a49-9b95-47ac-a644-1cc98fb9eee2" providerId="AD" clId="Web-{4924A09D-280F-AD7F-B5B2-A8E359942EB2}" dt="2025-01-27T14:41:10.877" v="2" actId="20577"/>
        <pc:sldMkLst>
          <pc:docMk/>
          <pc:sldMk cId="3318473518" sldId="646"/>
        </pc:sldMkLst>
        <pc:spChg chg="mod">
          <ac:chgData name="Hesham Mousli" userId="S::heshammousli@midocean.edu.km::ca939a49-9b95-47ac-a644-1cc98fb9eee2" providerId="AD" clId="Web-{4924A09D-280F-AD7F-B5B2-A8E359942EB2}" dt="2025-01-27T14:41:10.877" v="2" actId="20577"/>
          <ac:spMkLst>
            <pc:docMk/>
            <pc:sldMk cId="3318473518" sldId="646"/>
            <ac:spMk id="48" creationId="{00000000-0000-0000-0000-000000000000}"/>
          </ac:spMkLst>
        </pc:spChg>
      </pc:sldChg>
    </pc:docChg>
  </pc:docChgLst>
  <pc:docChgLst>
    <pc:chgData name="Hesham Mousli" userId="S::heshammousli@midocean.edu.km::ca939a49-9b95-47ac-a644-1cc98fb9eee2" providerId="AD" clId="Web-{A92B1952-CCCD-5E7B-BBB3-ECBC7CD85C93}"/>
    <pc:docChg chg="modSld">
      <pc:chgData name="Hesham Mousli" userId="S::heshammousli@midocean.edu.km::ca939a49-9b95-47ac-a644-1cc98fb9eee2" providerId="AD" clId="Web-{A92B1952-CCCD-5E7B-BBB3-ECBC7CD85C93}" dt="2025-04-07T01:55:32.774" v="1" actId="20577"/>
      <pc:docMkLst>
        <pc:docMk/>
      </pc:docMkLst>
      <pc:sldChg chg="modSp">
        <pc:chgData name="Hesham Mousli" userId="S::heshammousli@midocean.edu.km::ca939a49-9b95-47ac-a644-1cc98fb9eee2" providerId="AD" clId="Web-{A92B1952-CCCD-5E7B-BBB3-ECBC7CD85C93}" dt="2025-04-07T01:55:32.774" v="1" actId="20577"/>
        <pc:sldMkLst>
          <pc:docMk/>
          <pc:sldMk cId="2747115411" sldId="748"/>
        </pc:sldMkLst>
        <pc:spChg chg="mod">
          <ac:chgData name="Hesham Mousli" userId="S::heshammousli@midocean.edu.km::ca939a49-9b95-47ac-a644-1cc98fb9eee2" providerId="AD" clId="Web-{A92B1952-CCCD-5E7B-BBB3-ECBC7CD85C93}" dt="2025-04-07T01:55:32.774" v="1" actId="20577"/>
          <ac:spMkLst>
            <pc:docMk/>
            <pc:sldMk cId="2747115411" sldId="748"/>
            <ac:spMk id="4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181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599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1276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006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1819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497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0226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7969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6982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102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94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803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8594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372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0152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914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1394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3922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614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Hesham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Mousli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21661" y="2300744"/>
            <a:ext cx="5859811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Healthcare IT Continuity &amp; Disaster Recovery</a:t>
            </a:r>
          </a:p>
          <a:p>
            <a:pPr algn="ctr"/>
            <a:endParaRPr lang="en-US" sz="32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  <a:p>
            <a:pPr algn="ctr"/>
            <a:endParaRPr lang="en-US" sz="40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9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35724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MHA621</a:t>
            </a:r>
          </a:p>
          <a:p>
            <a:r>
              <a:rPr lang="en-US" b="1" dirty="0"/>
              <a:t>Healthcare Informatics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501140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endParaRPr lang="en-US" altLang="en-US" sz="2400" dirty="0">
              <a:solidFill>
                <a:schemeClr val="tx1"/>
              </a:solidFill>
              <a:latin typeface="Alexandria"/>
            </a:endParaRP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solidFill>
                <a:schemeClr val="tx1"/>
              </a:solidFill>
              <a:latin typeface="Alexandria"/>
            </a:endParaRP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solidFill>
                <a:schemeClr val="tx1"/>
              </a:solidFill>
              <a:latin typeface="Alexandria"/>
            </a:endParaRP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solidFill>
                  <a:schemeClr val="tx1"/>
                </a:solidFill>
                <a:latin typeface="Alexandria"/>
              </a:rPr>
              <a:t>Examine</a:t>
            </a:r>
            <a:r>
              <a:rPr lang="en-US" altLang="en-US" sz="2400" dirty="0">
                <a:solidFill>
                  <a:schemeClr val="tx1"/>
                </a:solidFill>
                <a:latin typeface="Alexandria"/>
              </a:rPr>
              <a:t> the continuity life cycle and its role in healthcare IT.</a:t>
            </a: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solidFill>
                  <a:schemeClr val="tx1"/>
                </a:solidFill>
                <a:latin typeface="Alexandria"/>
              </a:rPr>
              <a:t>Evaluate</a:t>
            </a:r>
            <a:r>
              <a:rPr lang="en-US" altLang="en-US" sz="2400" dirty="0">
                <a:solidFill>
                  <a:schemeClr val="tx1"/>
                </a:solidFill>
                <a:latin typeface="Alexandria"/>
              </a:rPr>
              <a:t> the importance of continuity planning, including disaster recovery.</a:t>
            </a: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solidFill>
                  <a:schemeClr val="tx1"/>
                </a:solidFill>
                <a:latin typeface="Alexandria"/>
              </a:rPr>
              <a:t>Explain</a:t>
            </a:r>
            <a:r>
              <a:rPr lang="en-US" altLang="en-US" sz="2400" dirty="0">
                <a:solidFill>
                  <a:schemeClr val="tx1"/>
                </a:solidFill>
                <a:latin typeface="Alexandria"/>
              </a:rPr>
              <a:t> the rationale and key steps in developing a Business Continuity Plan (BCP).</a:t>
            </a: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solidFill>
                  <a:schemeClr val="tx1"/>
                </a:solidFill>
                <a:latin typeface="Alexandria"/>
              </a:rPr>
              <a:t>Identify</a:t>
            </a:r>
            <a:r>
              <a:rPr lang="en-US" altLang="en-US" sz="2400" dirty="0">
                <a:solidFill>
                  <a:schemeClr val="tx1"/>
                </a:solidFill>
                <a:latin typeface="Alexandria"/>
              </a:rPr>
              <a:t> threats to business operations and information systems.</a:t>
            </a:r>
          </a:p>
          <a:p>
            <a:pPr marL="45720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solidFill>
                  <a:schemeClr val="tx1"/>
                </a:solidFill>
                <a:latin typeface="Alexandria"/>
              </a:rPr>
              <a:t>Review</a:t>
            </a:r>
            <a:r>
              <a:rPr lang="en-US" altLang="en-US" sz="2400" dirty="0">
                <a:solidFill>
                  <a:schemeClr val="tx1"/>
                </a:solidFill>
                <a:latin typeface="Alexandria"/>
              </a:rPr>
              <a:t> legal, accreditation, and compliance requirements for continuity planning.</a:t>
            </a: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endParaRPr lang="en-US" altLang="en-US" sz="2400" dirty="0">
              <a:solidFill>
                <a:schemeClr val="tx1"/>
              </a:solidFill>
              <a:latin typeface="Alexandria"/>
            </a:endParaRPr>
          </a:p>
          <a:p>
            <a:pPr marL="457200" lvl="0" indent="-4572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endParaRPr lang="en-US" altLang="en-US" sz="2400" dirty="0">
              <a:solidFill>
                <a:schemeClr val="tx1"/>
              </a:solidFill>
              <a:latin typeface="Alexandri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14693" y="837474"/>
            <a:ext cx="5689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58221"/>
                </a:solidFill>
                <a:latin typeface="Alexandria" charset="0"/>
                <a:cs typeface="Alexandria" charset="0"/>
              </a:rPr>
              <a:t>Intended Objectives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27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6" y="669439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Overview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6001" y="2372054"/>
            <a:ext cx="10960009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Why Continuity Planning Matters in Healthcare IT ?</a:t>
            </a:r>
          </a:p>
          <a:p>
            <a:pPr marL="914400" lvl="1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dirty="0">
                <a:latin typeface="Alexandria"/>
              </a:rPr>
              <a:t>Healthcare depends on </a:t>
            </a:r>
            <a:r>
              <a:rPr lang="en-US" altLang="en-US" sz="2400" b="1" dirty="0">
                <a:latin typeface="Alexandria"/>
              </a:rPr>
              <a:t>24/7 data access </a:t>
            </a:r>
            <a:r>
              <a:rPr lang="en-US" altLang="en-US" sz="2400" dirty="0">
                <a:latin typeface="Alexandria"/>
              </a:rPr>
              <a:t>(EHRs, labs, imaging) for patient care.</a:t>
            </a:r>
          </a:p>
          <a:p>
            <a:pPr marL="914400" lvl="1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latin typeface="Alexandria"/>
              </a:rPr>
              <a:t>System downtime </a:t>
            </a:r>
            <a:r>
              <a:rPr lang="en-US" altLang="en-US" sz="2400" dirty="0">
                <a:latin typeface="Alexandria"/>
              </a:rPr>
              <a:t>leads to </a:t>
            </a:r>
            <a:r>
              <a:rPr lang="en-US" altLang="en-US" sz="2400" b="1" dirty="0">
                <a:latin typeface="Alexandria"/>
              </a:rPr>
              <a:t>delayed care</a:t>
            </a:r>
            <a:r>
              <a:rPr lang="en-US" altLang="en-US" sz="2400" dirty="0">
                <a:latin typeface="Alexandria"/>
              </a:rPr>
              <a:t>, </a:t>
            </a:r>
            <a:r>
              <a:rPr lang="en-US" altLang="en-US" sz="2400" b="1" dirty="0">
                <a:latin typeface="Alexandria"/>
              </a:rPr>
              <a:t>financial loss</a:t>
            </a:r>
            <a:r>
              <a:rPr lang="en-US" altLang="en-US" sz="2400" dirty="0">
                <a:latin typeface="Alexandria"/>
              </a:rPr>
              <a:t>, and </a:t>
            </a:r>
            <a:r>
              <a:rPr lang="en-US" altLang="en-US" sz="2400" b="1" dirty="0">
                <a:latin typeface="Alexandria"/>
              </a:rPr>
              <a:t>reputational damage</a:t>
            </a:r>
            <a:r>
              <a:rPr lang="en-US" altLang="en-US" sz="2400" dirty="0">
                <a:latin typeface="Alexandria"/>
              </a:rPr>
              <a:t>.</a:t>
            </a:r>
          </a:p>
          <a:p>
            <a:pPr marL="914400" lvl="1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dirty="0">
                <a:latin typeface="Alexandria"/>
              </a:rPr>
              <a:t>Regulations (HIPAA, TJC, PAHPA) mandate </a:t>
            </a:r>
            <a:r>
              <a:rPr lang="en-US" altLang="en-US" sz="2400" b="1" dirty="0">
                <a:latin typeface="Alexandria"/>
              </a:rPr>
              <a:t>Business Continuity Plans (BCPs)</a:t>
            </a:r>
            <a:r>
              <a:rPr lang="en-US" altLang="en-US" sz="2400" dirty="0">
                <a:latin typeface="Alexandria"/>
              </a:rPr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11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1546797" y="1884563"/>
            <a:ext cx="7120328" cy="30888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>
                <a:ln w="0"/>
                <a:solidFill>
                  <a:srgbClr val="F582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exandria"/>
              </a:rPr>
              <a:t>Key Threats to Healthcare IT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998" y="1071160"/>
            <a:ext cx="3108867" cy="4715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89401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5446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Key Threats to Healthcare IT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9" y="2000139"/>
            <a:ext cx="1096000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latin typeface="Alexandria"/>
              </a:rPr>
              <a:t>Natural Disasters: </a:t>
            </a:r>
            <a:r>
              <a:rPr lang="en-US" altLang="en-US" sz="2400" dirty="0">
                <a:latin typeface="Alexandria"/>
              </a:rPr>
              <a:t>Events like hurricanes, floods, earthquakes, and wildfires can disrupt healthcare IT infrastructure, causing system outages and data loss.</a:t>
            </a:r>
          </a:p>
          <a:p>
            <a:pPr marL="457200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latin typeface="Alexandria"/>
              </a:rPr>
              <a:t>Cyber Threats: </a:t>
            </a:r>
            <a:r>
              <a:rPr lang="en-US" altLang="en-US" sz="2400" dirty="0">
                <a:latin typeface="Alexandria"/>
              </a:rPr>
              <a:t>Cyberattacks, including ransomware and data breaches, compromise patient information, disrupt operations, and demand costly recovery efforts.</a:t>
            </a:r>
          </a:p>
          <a:p>
            <a:pPr marL="457200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400" b="1" dirty="0">
                <a:latin typeface="Alexandria"/>
              </a:rPr>
              <a:t>Insider Threats: </a:t>
            </a:r>
            <a:r>
              <a:rPr lang="en-US" altLang="en-US" sz="2400" dirty="0">
                <a:latin typeface="Alexandria"/>
              </a:rPr>
              <a:t>Unauthorized access, employee negligence, or intentional misuse of IT systems can lead to data leaks or operational failures.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926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5446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Key Threats to Healthcare IT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9" y="2623545"/>
            <a:ext cx="10960009" cy="3543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4"/>
            </a:pPr>
            <a:r>
              <a:rPr lang="en-US" altLang="en-US" sz="2400" b="1" dirty="0">
                <a:latin typeface="Alexandria"/>
              </a:rPr>
              <a:t>Equipment Failures: </a:t>
            </a:r>
            <a:r>
              <a:rPr lang="en-US" altLang="en-US" sz="2400" dirty="0">
                <a:latin typeface="Alexandria"/>
              </a:rPr>
              <a:t>Hardware malfunctions, power outages, or software crashes can interrupt patient care and system functionality.</a:t>
            </a:r>
          </a:p>
          <a:p>
            <a:pPr marL="457200" lvl="0" indent="-4572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4"/>
            </a:pPr>
            <a:r>
              <a:rPr lang="en-US" altLang="en-US" sz="2400" b="1" dirty="0">
                <a:latin typeface="Alexandria"/>
              </a:rPr>
              <a:t>Data Integrity Risks: </a:t>
            </a:r>
            <a:r>
              <a:rPr lang="en-US" altLang="en-US" sz="2400" dirty="0">
                <a:latin typeface="Alexandria"/>
              </a:rPr>
              <a:t>Corruption, accidental deletion, or failure to back up critical healthcare data can impact clinical decision-making and compliance.</a:t>
            </a:r>
          </a:p>
          <a:p>
            <a:pPr marL="457200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4"/>
            </a:pPr>
            <a:endParaRPr lang="en-US" altLang="en-US" sz="24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16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1546797" y="1884563"/>
            <a:ext cx="7120328" cy="30888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>
                <a:ln w="0"/>
                <a:solidFill>
                  <a:srgbClr val="F582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exandria"/>
              </a:rPr>
              <a:t>Continuity Planning Process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998" y="1071160"/>
            <a:ext cx="3108867" cy="4715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1356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>
              <a:latin typeface="Alexandria"/>
            </a:endParaRPr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>
              <a:latin typeface="Alexandria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026" name="Picture 2" descr="Premium Vector | Cartoon Thinking man vector illustra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348" y="4994030"/>
            <a:ext cx="2004063" cy="170570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Callout 1"/>
          <p:cNvSpPr/>
          <p:nvPr/>
        </p:nvSpPr>
        <p:spPr>
          <a:xfrm>
            <a:off x="180432" y="674557"/>
            <a:ext cx="9982900" cy="6025180"/>
          </a:xfrm>
          <a:prstGeom prst="wedgeEllipseCallout">
            <a:avLst>
              <a:gd name="adj1" fmla="val 54727"/>
              <a:gd name="adj2" fmla="val 25886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>
                <a:solidFill>
                  <a:srgbClr val="F58221"/>
                </a:solidFill>
                <a:latin typeface="Alexandria"/>
              </a:rPr>
              <a:t>What Is Continuity Planning?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203E5F"/>
                </a:solidFill>
                <a:latin typeface="Alexandria"/>
              </a:rPr>
              <a:t>Continuity planning , usually called business-continuity planning </a:t>
            </a:r>
            <a:r>
              <a:rPr lang="en-US" sz="2400" b="1" dirty="0">
                <a:solidFill>
                  <a:srgbClr val="203E5F"/>
                </a:solidFill>
                <a:latin typeface="Alexandria"/>
              </a:rPr>
              <a:t>(BCP) </a:t>
            </a:r>
            <a:r>
              <a:rPr lang="en-US" sz="2400" dirty="0">
                <a:solidFill>
                  <a:srgbClr val="203E5F"/>
                </a:solidFill>
                <a:latin typeface="Alexandria"/>
              </a:rPr>
              <a:t>, is the creation and validation of a practiced logistical plan for how an organization will recover and restore partially or completely interrupted critical functions within a predetermined time after a disaster or extended disruption.</a:t>
            </a:r>
          </a:p>
        </p:txBody>
      </p:sp>
    </p:spTree>
    <p:extLst>
      <p:ext uri="{BB962C8B-B14F-4D97-AF65-F5344CB8AC3E}">
        <p14:creationId xmlns:p14="http://schemas.microsoft.com/office/powerpoint/2010/main" val="1869022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program management&#10;&#10;AI-generated content may be incorrect.">
            <a:extLst>
              <a:ext uri="{FF2B5EF4-FFF2-40B4-BE49-F238E27FC236}">
                <a16:creationId xmlns:a16="http://schemas.microsoft.com/office/drawing/2014/main" id="{55CB3435-5D75-8440-F7CD-C2AA5C941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25" y="409575"/>
            <a:ext cx="9505950" cy="603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47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8975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95064" y="86468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00484" y="918462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8" y="1149671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9" y="2084462"/>
            <a:ext cx="10960009" cy="31032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altLang="en-US" sz="3200" b="1" dirty="0">
                <a:solidFill>
                  <a:srgbClr val="F58221"/>
                </a:solidFill>
                <a:latin typeface="Alexandria"/>
              </a:rPr>
              <a:t>Continuity Program Management</a:t>
            </a:r>
            <a:r>
              <a:rPr lang="en-US" sz="2000" b="1" dirty="0"/>
              <a:t> </a:t>
            </a:r>
            <a:r>
              <a:rPr lang="en-US" sz="3200" b="1" dirty="0">
                <a:solidFill>
                  <a:srgbClr val="F58221"/>
                </a:solidFill>
                <a:latin typeface="Alexandria"/>
              </a:rPr>
              <a:t>: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Leadership Commitment: </a:t>
            </a:r>
            <a:r>
              <a:rPr lang="en-US" sz="2800" dirty="0">
                <a:latin typeface="Alexandria"/>
              </a:rPr>
              <a:t>Assign a Business Continuity Plan </a:t>
            </a:r>
            <a:r>
              <a:rPr lang="en-US" sz="2800" b="1" dirty="0">
                <a:latin typeface="Alexandria"/>
              </a:rPr>
              <a:t>(BCP) </a:t>
            </a:r>
            <a:r>
              <a:rPr lang="en-US" sz="2800" dirty="0">
                <a:latin typeface="Alexandria"/>
              </a:rPr>
              <a:t>Coordinator (e.g., IT Director + Clinical Lead). 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Budgeting: </a:t>
            </a:r>
            <a:r>
              <a:rPr lang="en-US" sz="2800" dirty="0">
                <a:latin typeface="Alexandria"/>
              </a:rPr>
              <a:t>Allocate funds for backups, cloud storage, and drills.  </a:t>
            </a:r>
          </a:p>
          <a:p>
            <a:pPr marL="742950" lvl="1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Policy Development: </a:t>
            </a:r>
            <a:r>
              <a:rPr lang="en-US" sz="2800" dirty="0">
                <a:latin typeface="Alexandria"/>
              </a:rPr>
              <a:t>Define roles (e.g., "Who declares a disaster?"). 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52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8975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9" y="2250708"/>
            <a:ext cx="1096000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Planning: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03E5F"/>
                </a:solidFill>
                <a:latin typeface="Alexandria"/>
              </a:rPr>
              <a:t>Risk Assessment: </a:t>
            </a:r>
            <a:r>
              <a:rPr lang="en-US" sz="2800" dirty="0">
                <a:latin typeface="Alexandria"/>
              </a:rPr>
              <a:t>Threat and Hazard Identification and Risk Assessment (</a:t>
            </a:r>
            <a:r>
              <a:rPr lang="en-US" sz="2800" b="1" dirty="0">
                <a:latin typeface="Alexandria"/>
              </a:rPr>
              <a:t>THIRA) Method:  </a:t>
            </a:r>
            <a:endParaRPr lang="en-US" sz="2800" dirty="0">
              <a:latin typeface="Alexandria"/>
            </a:endParaRPr>
          </a:p>
          <a:p>
            <a:pPr marL="1371600" lvl="2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400" b="1" dirty="0">
                <a:latin typeface="Alexandria"/>
              </a:rPr>
              <a:t>Identify Threats: </a:t>
            </a:r>
            <a:r>
              <a:rPr lang="en-US" sz="2400" dirty="0">
                <a:latin typeface="Alexandria"/>
              </a:rPr>
              <a:t>(e.g., ransomware, power outage).  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400" b="1" dirty="0">
                <a:latin typeface="Alexandria"/>
              </a:rPr>
              <a:t>Determine Vulnerabilities: </a:t>
            </a:r>
            <a:r>
              <a:rPr lang="en-US" sz="2400" dirty="0">
                <a:latin typeface="Alexandria"/>
              </a:rPr>
              <a:t>(e.g., single data center).  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400" b="1" dirty="0">
                <a:latin typeface="Alexandria"/>
              </a:rPr>
              <a:t>Estimate Impact: </a:t>
            </a:r>
            <a:r>
              <a:rPr lang="en-US" sz="2400" dirty="0">
                <a:latin typeface="Alexandria"/>
              </a:rPr>
              <a:t>(e.g., EHR downtime = delayed surgeries).  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400" b="1" dirty="0">
                <a:latin typeface="Alexandria"/>
              </a:rPr>
              <a:t>Prioritize Risks: </a:t>
            </a:r>
            <a:r>
              <a:rPr lang="en-US" sz="2400" dirty="0">
                <a:latin typeface="Alexandria"/>
              </a:rPr>
              <a:t>(e.g., cyberattacks &gt; natural disasters). 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08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8975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9" y="2158375"/>
            <a:ext cx="10960009" cy="4412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203E5F"/>
                </a:solidFill>
                <a:latin typeface="Alexandria"/>
              </a:rPr>
              <a:t>Business Impact Analysis (BIA)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100" b="1" dirty="0">
                <a:solidFill>
                  <a:srgbClr val="00AEEF"/>
                </a:solidFill>
                <a:latin typeface="Alexandria"/>
              </a:rPr>
              <a:t>Business Impact Analysis (BIA)</a:t>
            </a:r>
            <a:r>
              <a:rPr lang="en-US" sz="2100" dirty="0">
                <a:solidFill>
                  <a:srgbClr val="00AEEF"/>
                </a:solidFill>
                <a:latin typeface="Alexandria"/>
              </a:rPr>
              <a:t> </a:t>
            </a:r>
            <a:r>
              <a:rPr lang="en-US" sz="2100" dirty="0">
                <a:latin typeface="Alexandria"/>
              </a:rPr>
              <a:t>is a structured process to evaluate the potential impact of disruptions on hospital operations. It helps prioritize recovery efforts by identifying critical functions, assessing downtime tolerance, and setting </a:t>
            </a:r>
            <a:r>
              <a:rPr lang="en-US" sz="2100" b="1" dirty="0">
                <a:latin typeface="Alexandria"/>
              </a:rPr>
              <a:t>Recovery Time Objectives (RTOs)</a:t>
            </a:r>
            <a:r>
              <a:rPr lang="en-US" sz="2100" dirty="0">
                <a:latin typeface="Alexandria"/>
              </a:rPr>
              <a:t>.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100" b="1" dirty="0">
                <a:solidFill>
                  <a:srgbClr val="00AEEF"/>
                </a:solidFill>
                <a:latin typeface="Alexandria"/>
              </a:rPr>
              <a:t>Recovery Time Objective (RTO)</a:t>
            </a:r>
            <a:r>
              <a:rPr lang="en-US" sz="2100" dirty="0">
                <a:solidFill>
                  <a:srgbClr val="00AEEF"/>
                </a:solidFill>
                <a:latin typeface="Alexandria"/>
              </a:rPr>
              <a:t> </a:t>
            </a:r>
            <a:r>
              <a:rPr lang="en-US" sz="2100" dirty="0">
                <a:latin typeface="Alexandria"/>
              </a:rPr>
              <a:t>is the maximum acceptable downtime for a hospital system or function after a disruption before it causes significant operational, financial, or patient safety risks. It defines the target time to restore services to an acceptable level.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38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487748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8975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9" y="2357211"/>
            <a:ext cx="10960009" cy="39087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203E5F"/>
                </a:solidFill>
                <a:latin typeface="Alexandria"/>
              </a:rPr>
              <a:t>Business Impact Analysis (BIA) steps: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Survey Managers: </a:t>
            </a:r>
            <a:r>
              <a:rPr lang="en-US" sz="2400" dirty="0">
                <a:latin typeface="Alexandria"/>
              </a:rPr>
              <a:t>Interview department heads (e.g., "How long can billing operate offline?").  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Identify Critical Functions:</a:t>
            </a:r>
          </a:p>
          <a:p>
            <a:pPr marL="1885950" lvl="3" indent="-514350" algn="just">
              <a:lnSpc>
                <a:spcPct val="150000"/>
              </a:lnSpc>
              <a:buFont typeface="+mj-lt"/>
              <a:buAutoNum type="romanUcPeriod"/>
            </a:pPr>
            <a:r>
              <a:rPr lang="en-US" sz="2400" b="1" dirty="0">
                <a:latin typeface="Alexandria"/>
              </a:rPr>
              <a:t>Clinical:</a:t>
            </a:r>
            <a:r>
              <a:rPr lang="en-US" sz="2400" dirty="0">
                <a:latin typeface="Alexandria"/>
              </a:rPr>
              <a:t> EHRs, lab systems.  </a:t>
            </a:r>
          </a:p>
          <a:p>
            <a:pPr marL="1885950" lvl="3" indent="-514350" algn="just">
              <a:lnSpc>
                <a:spcPct val="150000"/>
              </a:lnSpc>
              <a:buFont typeface="+mj-lt"/>
              <a:buAutoNum type="romanUcPeriod"/>
            </a:pPr>
            <a:r>
              <a:rPr lang="en-US" sz="2400" b="1" dirty="0">
                <a:latin typeface="Alexandria"/>
              </a:rPr>
              <a:t>Administrative: </a:t>
            </a:r>
            <a:r>
              <a:rPr lang="en-US" sz="2400" dirty="0">
                <a:latin typeface="Alexandria"/>
              </a:rPr>
              <a:t>Payroll, supply chain.  </a:t>
            </a:r>
          </a:p>
          <a:p>
            <a:pPr marL="1371600" lvl="2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Rank by Recovery Time Objective (RTO). 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11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419725" y="1615964"/>
            <a:ext cx="11332564" cy="500812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09154" y="698975"/>
            <a:ext cx="6753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05998" y="2099777"/>
            <a:ext cx="1096000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Ranking by Recovery Time Objective (RTO):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2800" b="1" dirty="0">
              <a:solidFill>
                <a:srgbClr val="F58221"/>
              </a:solidFill>
              <a:latin typeface="Alexandria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Document Dependencies: </a:t>
            </a:r>
            <a:r>
              <a:rPr lang="en-US" sz="2400" dirty="0">
                <a:latin typeface="Alexandria"/>
              </a:rPr>
              <a:t>"Lab system outage delays radiology reports." 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6907893"/>
              </p:ext>
            </p:extLst>
          </p:nvPr>
        </p:nvGraphicFramePr>
        <p:xfrm>
          <a:off x="828203" y="2680707"/>
          <a:ext cx="10515600" cy="3162159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28379222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57735302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52657080"/>
                    </a:ext>
                  </a:extLst>
                </a:gridCol>
              </a:tblGrid>
              <a:tr h="8209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Category</a:t>
                      </a:r>
                      <a:endParaRPr lang="en-US" sz="20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Recovery Time Objective (RTO)</a:t>
                      </a:r>
                      <a:endParaRPr lang="en-US" sz="20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Examples</a:t>
                      </a:r>
                      <a:endParaRPr lang="en-US" sz="20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6791761"/>
                  </a:ext>
                </a:extLst>
              </a:tr>
              <a:tr h="755903">
                <a:tc>
                  <a:txBody>
                    <a:bodyPr/>
                    <a:lstStyle/>
                    <a:p>
                      <a:pPr marL="457200" marR="0" indent="-45720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Critical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&lt; 12 hours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lexandria"/>
                        </a:rPr>
                        <a:t>ICU monitoring, pharmacy orders</a:t>
                      </a:r>
                      <a:endParaRPr lang="en-US" sz="18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7093252"/>
                  </a:ext>
                </a:extLst>
              </a:tr>
              <a:tr h="740704">
                <a:tc>
                  <a:txBody>
                    <a:bodyPr/>
                    <a:lstStyle/>
                    <a:p>
                      <a:pPr marL="457200" marR="0" indent="-45720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 startAt="2"/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Vital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12–24 hours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Radiology scheduling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53629"/>
                  </a:ext>
                </a:extLst>
              </a:tr>
              <a:tr h="844569">
                <a:tc>
                  <a:txBody>
                    <a:bodyPr/>
                    <a:lstStyle/>
                    <a:p>
                      <a:pPr marL="457200" marR="0" indent="-45720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 startAt="3"/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Important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Alexandria"/>
                        </a:rPr>
                        <a:t>1–3 days</a:t>
                      </a:r>
                      <a:endParaRPr lang="en-US" sz="18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Alexandria"/>
                        </a:rPr>
                        <a:t>HR onboarding</a:t>
                      </a:r>
                      <a:endParaRPr lang="en-US" sz="18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67178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251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8" y="1385885"/>
            <a:ext cx="10812720" cy="52738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51700"/>
            <a:ext cx="652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095460" y="2040866"/>
            <a:ext cx="98563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Implementation: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800" b="1" dirty="0">
                <a:latin typeface="Alexandria"/>
              </a:rPr>
              <a:t>Emergency Response Plan (ERP): </a:t>
            </a:r>
            <a:r>
              <a:rPr lang="en-US" sz="2800" dirty="0">
                <a:latin typeface="Alexandria"/>
              </a:rPr>
              <a:t>Evacuation, lockdown procedures. 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800" b="1" dirty="0">
                <a:latin typeface="Alexandria"/>
              </a:rPr>
              <a:t>Crisis Communication Plan (CCP): </a:t>
            </a:r>
            <a:r>
              <a:rPr lang="en-US" sz="2800" dirty="0">
                <a:latin typeface="Alexandria"/>
              </a:rPr>
              <a:t>Spokesperson, alert systems. 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800" b="1" dirty="0">
                <a:latin typeface="Alexandria"/>
              </a:rPr>
              <a:t>IT Disaster Recovery Plan (ITP): </a:t>
            </a:r>
            <a:r>
              <a:rPr lang="en-US" sz="2800" dirty="0">
                <a:latin typeface="Alexandria"/>
              </a:rPr>
              <a:t>Data restoration steps.  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41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8" y="1385885"/>
            <a:ext cx="10812720" cy="52738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97867"/>
            <a:ext cx="652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095460" y="2124164"/>
            <a:ext cx="9856348" cy="4420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Implementation: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400" b="1" dirty="0">
                <a:latin typeface="Alexandria"/>
              </a:rPr>
              <a:t>Emergency Response Plan (ERP): 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en-US" sz="2100" b="1" dirty="0">
                <a:latin typeface="Alexandria"/>
              </a:rPr>
              <a:t>System Failure Response: </a:t>
            </a:r>
            <a:r>
              <a:rPr lang="en-US" altLang="en-US" sz="2100" dirty="0">
                <a:latin typeface="Alexandria"/>
              </a:rPr>
              <a:t>Protocols for responding to EHR outages, cybersecurity attacks, or data center failures.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en-US" sz="2100" b="1" dirty="0">
                <a:latin typeface="Alexandria"/>
              </a:rPr>
              <a:t>Evacuation of Digital Operations: </a:t>
            </a:r>
            <a:r>
              <a:rPr lang="en-US" altLang="en-US" sz="2100" dirty="0">
                <a:latin typeface="Alexandria"/>
              </a:rPr>
              <a:t>Transition to backup servers or offline documentation methods to maintain patient care.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en-US" sz="2100" b="1" dirty="0">
                <a:latin typeface="Alexandria"/>
              </a:rPr>
              <a:t>Lockdown Procedures: </a:t>
            </a:r>
            <a:r>
              <a:rPr lang="en-US" altLang="en-US" sz="2100" dirty="0">
                <a:latin typeface="Alexandria"/>
              </a:rPr>
              <a:t>Restrict access to compromised IT systems, disable affected networks, and secure critical databases to prevent further breaches.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77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8" y="1385885"/>
            <a:ext cx="10812720" cy="52738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9" y="551700"/>
            <a:ext cx="652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50304" y="1949507"/>
            <a:ext cx="1034665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Implementation: 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lphaUcPeriod" startAt="2"/>
            </a:pPr>
            <a:r>
              <a:rPr lang="en-US" sz="2400" b="1" dirty="0">
                <a:latin typeface="Alexandria"/>
              </a:rPr>
              <a:t>Crisis Communication Plan (CCP):</a:t>
            </a:r>
          </a:p>
          <a:p>
            <a:pPr marL="1371600" lvl="2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000" b="1" dirty="0">
                <a:latin typeface="Alexandria"/>
              </a:rPr>
              <a:t>Designated IT Spokesperson: </a:t>
            </a:r>
            <a:r>
              <a:rPr lang="en-US" altLang="en-US" sz="2000" dirty="0">
                <a:latin typeface="Alexandria"/>
              </a:rPr>
              <a:t>A trained IT or hospital representative to communicate system status, recovery timelines, and mitigation measures.</a:t>
            </a:r>
          </a:p>
          <a:p>
            <a:pPr marL="1371600" lvl="2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000" b="1" dirty="0">
                <a:latin typeface="Alexandria"/>
              </a:rPr>
              <a:t>Alert &amp; Notification Systems: </a:t>
            </a:r>
            <a:r>
              <a:rPr lang="en-US" sz="2000" dirty="0">
                <a:latin typeface="Alexandria"/>
              </a:rPr>
              <a:t>Automated alerts notify staff of system failures, cybersecurity threats, and alternative workflows via SMS, intranet, and emergency emails.</a:t>
            </a:r>
          </a:p>
          <a:p>
            <a:pPr marL="1371600" lvl="2" indent="-45720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2000" b="1" dirty="0">
                <a:latin typeface="Alexandria"/>
              </a:rPr>
              <a:t>Stakeholder Coordination: </a:t>
            </a:r>
            <a:r>
              <a:rPr lang="en-US" altLang="en-US" sz="2000" dirty="0">
                <a:latin typeface="Alexandria"/>
              </a:rPr>
              <a:t>Clear communication with leadership, vendors, and regulatory bodies (e.g., Ministry of Health, cybersecurity teams) to ensure compliance and rapid resolution.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97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3" y="1459434"/>
            <a:ext cx="10812720" cy="512742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14746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25941" y="1785544"/>
            <a:ext cx="1019538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Testing &amp; Exercises:</a:t>
            </a:r>
          </a:p>
          <a:p>
            <a:pPr marL="914400" lvl="1" indent="-457200" algn="just">
              <a:lnSpc>
                <a:spcPct val="150000"/>
              </a:lnSpc>
              <a:buFont typeface="+mj-lt"/>
              <a:buAutoNum type="alphaUcPeriod"/>
            </a:pPr>
            <a:r>
              <a:rPr lang="en-US" sz="2800" b="1" dirty="0">
                <a:latin typeface="Alexandria"/>
              </a:rPr>
              <a:t>Tabletop Drills (Scenario-Based Exercises):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lexandria"/>
              </a:rPr>
              <a:t>Simulate a ransomware attack or EHR downtime to assess response readiness.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Example: </a:t>
            </a:r>
            <a:r>
              <a:rPr lang="en-US" sz="2400" dirty="0">
                <a:latin typeface="Alexandria"/>
              </a:rPr>
              <a:t>“How do we switch to paper records if the system is locked?”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latin typeface="Alexandria"/>
              </a:rPr>
              <a:t>Ensures staff know alternative workflows and IT teams can contain threats efficiently.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17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3" y="1459434"/>
            <a:ext cx="10812720" cy="512742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14746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25941" y="1785544"/>
            <a:ext cx="10195384" cy="4190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Testing &amp; Exercises:</a:t>
            </a:r>
          </a:p>
          <a:p>
            <a:pPr marL="971550" lvl="1" indent="-514350" algn="just">
              <a:lnSpc>
                <a:spcPct val="150000"/>
              </a:lnSpc>
              <a:buFont typeface="+mj-lt"/>
              <a:buAutoNum type="alphaUcPeriod" startAt="2"/>
            </a:pPr>
            <a:r>
              <a:rPr lang="en-US" sz="2800" b="1" dirty="0">
                <a:latin typeface="Alexandria"/>
              </a:rPr>
              <a:t>Full-Scale Mock Disasters (Real-World Testing):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Test backup generators </a:t>
            </a:r>
            <a:r>
              <a:rPr lang="en-US" sz="2400" dirty="0">
                <a:latin typeface="Alexandria"/>
              </a:rPr>
              <a:t>to verify power redundancy for IT systems.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Simulate cloud failover </a:t>
            </a:r>
            <a:r>
              <a:rPr lang="en-US" sz="2400" dirty="0">
                <a:latin typeface="Alexandria"/>
              </a:rPr>
              <a:t>to confirm seamless switching to secondary data centers.</a:t>
            </a:r>
          </a:p>
          <a:p>
            <a:pPr marL="1371600" lvl="2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latin typeface="Alexandria"/>
              </a:rPr>
              <a:t>Help identify weaknesses </a:t>
            </a:r>
            <a:r>
              <a:rPr lang="en-US" sz="2400" dirty="0">
                <a:latin typeface="Alexandria"/>
              </a:rPr>
              <a:t>in system resilience and ensure minimal disruption to patient care.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4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1546797" y="1884563"/>
            <a:ext cx="7120328" cy="30888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>
                <a:ln w="0"/>
                <a:solidFill>
                  <a:srgbClr val="F582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exandria"/>
              </a:rPr>
              <a:t>Backup &amp; Recovery Strategies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998" y="1071160"/>
            <a:ext cx="3108867" cy="4715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7509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3" y="1459434"/>
            <a:ext cx="10812720" cy="512742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7" y="582478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en-US" sz="3200" b="1" i="1" dirty="0">
                <a:solidFill>
                  <a:srgbClr val="203E5F"/>
                </a:solidFill>
                <a:latin typeface="Alexandria"/>
              </a:rPr>
              <a:t>Backup Methods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2070982"/>
              </p:ext>
            </p:extLst>
          </p:nvPr>
        </p:nvGraphicFramePr>
        <p:xfrm>
          <a:off x="910262" y="2025260"/>
          <a:ext cx="10226740" cy="434210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357594">
                  <a:extLst>
                    <a:ext uri="{9D8B030D-6E8A-4147-A177-3AD203B41FA5}">
                      <a16:colId xmlns:a16="http://schemas.microsoft.com/office/drawing/2014/main" val="1497561295"/>
                    </a:ext>
                  </a:extLst>
                </a:gridCol>
                <a:gridCol w="2755776">
                  <a:extLst>
                    <a:ext uri="{9D8B030D-6E8A-4147-A177-3AD203B41FA5}">
                      <a16:colId xmlns:a16="http://schemas.microsoft.com/office/drawing/2014/main" val="3218945797"/>
                    </a:ext>
                  </a:extLst>
                </a:gridCol>
                <a:gridCol w="2556685">
                  <a:extLst>
                    <a:ext uri="{9D8B030D-6E8A-4147-A177-3AD203B41FA5}">
                      <a16:colId xmlns:a16="http://schemas.microsoft.com/office/drawing/2014/main" val="3251924208"/>
                    </a:ext>
                  </a:extLst>
                </a:gridCol>
                <a:gridCol w="2556685">
                  <a:extLst>
                    <a:ext uri="{9D8B030D-6E8A-4147-A177-3AD203B41FA5}">
                      <a16:colId xmlns:a16="http://schemas.microsoft.com/office/drawing/2014/main" val="2718099050"/>
                    </a:ext>
                  </a:extLst>
                </a:gridCol>
              </a:tblGrid>
              <a:tr h="10855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Method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Pros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Cons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Best For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964397"/>
                  </a:ext>
                </a:extLst>
              </a:tr>
              <a:tr h="10855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Tape Backup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Low cost, long-term storage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Slow recovery, physical transport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Archives (e.g., old records)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878637"/>
                  </a:ext>
                </a:extLst>
              </a:tr>
              <a:tr h="10855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Cloud Backup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Automated, scalable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Requires bandwidth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EHRs, real-time data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86584726"/>
                  </a:ext>
                </a:extLst>
              </a:tr>
              <a:tr h="108552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lexandria"/>
                        </a:rPr>
                        <a:t>Data Mirroring</a:t>
                      </a:r>
                      <a:endParaRPr lang="en-US" sz="2000" b="1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Zero downtime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lexandria"/>
                        </a:rPr>
                        <a:t>Expensive</a:t>
                      </a:r>
                      <a:endParaRPr lang="en-US" sz="200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Alexandria"/>
                        </a:rPr>
                        <a:t>Critical systems (e.g., ICU)</a:t>
                      </a:r>
                      <a:endParaRPr lang="en-US" sz="20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7786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915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8" y="1385885"/>
            <a:ext cx="10812720" cy="498435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92" y="386328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>
              <a:buFont typeface="+mj-lt"/>
              <a:buAutoNum type="arabicPeriod" startAt="2"/>
            </a:pPr>
            <a:r>
              <a:rPr lang="en-US" sz="3200" b="1" i="1" dirty="0">
                <a:solidFill>
                  <a:srgbClr val="203E5F"/>
                </a:solidFill>
                <a:latin typeface="Alexandria"/>
              </a:rPr>
              <a:t>Recovery Strategies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899545"/>
              </p:ext>
            </p:extLst>
          </p:nvPr>
        </p:nvGraphicFramePr>
        <p:xfrm>
          <a:off x="379157" y="1244198"/>
          <a:ext cx="11493053" cy="5381455"/>
        </p:xfrm>
        <a:graphic>
          <a:graphicData uri="http://schemas.openxmlformats.org/drawingml/2006/table">
            <a:tbl>
              <a:tblPr firstRow="1" firstCol="1" bandRow="1">
                <a:tableStyleId>{775DCB02-9BB8-47FD-8907-85C794F793BA}</a:tableStyleId>
              </a:tblPr>
              <a:tblGrid>
                <a:gridCol w="1582679">
                  <a:extLst>
                    <a:ext uri="{9D8B030D-6E8A-4147-A177-3AD203B41FA5}">
                      <a16:colId xmlns:a16="http://schemas.microsoft.com/office/drawing/2014/main" val="3635924796"/>
                    </a:ext>
                  </a:extLst>
                </a:gridCol>
                <a:gridCol w="3026754">
                  <a:extLst>
                    <a:ext uri="{9D8B030D-6E8A-4147-A177-3AD203B41FA5}">
                      <a16:colId xmlns:a16="http://schemas.microsoft.com/office/drawing/2014/main" val="2257620229"/>
                    </a:ext>
                  </a:extLst>
                </a:gridCol>
                <a:gridCol w="2558835">
                  <a:extLst>
                    <a:ext uri="{9D8B030D-6E8A-4147-A177-3AD203B41FA5}">
                      <a16:colId xmlns:a16="http://schemas.microsoft.com/office/drawing/2014/main" val="3330465238"/>
                    </a:ext>
                  </a:extLst>
                </a:gridCol>
                <a:gridCol w="2196182">
                  <a:extLst>
                    <a:ext uri="{9D8B030D-6E8A-4147-A177-3AD203B41FA5}">
                      <a16:colId xmlns:a16="http://schemas.microsoft.com/office/drawing/2014/main" val="2828639221"/>
                    </a:ext>
                  </a:extLst>
                </a:gridCol>
                <a:gridCol w="2128603">
                  <a:extLst>
                    <a:ext uri="{9D8B030D-6E8A-4147-A177-3AD203B41FA5}">
                      <a16:colId xmlns:a16="http://schemas.microsoft.com/office/drawing/2014/main" val="4084470793"/>
                    </a:ext>
                  </a:extLst>
                </a:gridCol>
              </a:tblGrid>
              <a:tr h="77349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Recovery Strategy</a:t>
                      </a:r>
                      <a:endParaRPr lang="en-US" sz="18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Description</a:t>
                      </a:r>
                      <a:endParaRPr lang="en-US" sz="18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Pros</a:t>
                      </a:r>
                      <a:endParaRPr lang="en-US" sz="18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Cons</a:t>
                      </a:r>
                      <a:endParaRPr lang="en-US" sz="18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rgbClr val="203E5F"/>
                          </a:solidFill>
                          <a:effectLst/>
                          <a:latin typeface="Alexandria"/>
                        </a:rPr>
                        <a:t>Best For</a:t>
                      </a:r>
                      <a:endParaRPr lang="en-US" sz="1800" dirty="0">
                        <a:solidFill>
                          <a:srgbClr val="203E5F"/>
                        </a:solidFill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9793167"/>
                  </a:ext>
                </a:extLst>
              </a:tr>
              <a:tr h="15359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Hot Site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A fully operational backup facility with real-time data replication.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Immediate failover (minimal downtime) Fully configured with servers &amp; software.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Expensive (high maintenance cost) Requires constant updates.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Critical systems (ICU monitoring, EHRs).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8763562"/>
                  </a:ext>
                </a:extLst>
              </a:tr>
              <a:tr h="15359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Cold Site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A facility with power and networking but without pre-installed servers or software.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Lower cost than Hot Site.</a:t>
                      </a:r>
                      <a:endParaRPr lang="en-US" sz="1600" dirty="0">
                        <a:effectLst/>
                        <a:latin typeface="Alexandria"/>
                      </a:endParaRPr>
                    </a:p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 Available for long-term recovery.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Slower recovery (requires setup) Not suitable for real-time needs.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Non-urgent systems (HR, finance).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9548228"/>
                  </a:ext>
                </a:extLst>
              </a:tr>
              <a:tr h="153598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Electronic Vaulting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Automatic, secure off-site backups of critical data (e.g., patient records, EHRs).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Automated &amp; reduces human error.</a:t>
                      </a:r>
                      <a:endParaRPr lang="en-US" sz="1600" dirty="0">
                        <a:effectLst/>
                        <a:latin typeface="Alexandria"/>
                      </a:endParaRPr>
                    </a:p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 HIPAA-compliant &amp; secure.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Depends on internet bandwidth. </a:t>
                      </a:r>
                      <a:endParaRPr lang="en-US" sz="1600" dirty="0">
                        <a:effectLst/>
                        <a:latin typeface="Alexandria"/>
                      </a:endParaRPr>
                    </a:p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Recovery speed varies.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indent="-28575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effectLst/>
                          <a:latin typeface="Alexandria"/>
                        </a:rPr>
                        <a:t>Protecting patient data from loss or cyberattacks.</a:t>
                      </a:r>
                      <a:endParaRPr lang="en-US" sz="1600" dirty="0">
                        <a:effectLst/>
                        <a:latin typeface="Alexandria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79125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456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3" y="1459434"/>
            <a:ext cx="10812720" cy="512742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14746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3" y="74292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87486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7" y="109010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55233" y="1908928"/>
            <a:ext cx="101368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sz="3200" b="1" dirty="0">
                <a:solidFill>
                  <a:srgbClr val="F58221"/>
                </a:solidFill>
                <a:latin typeface="Alexandria"/>
              </a:rPr>
              <a:t>Program Improvement:</a:t>
            </a:r>
          </a:p>
          <a:p>
            <a:pPr marL="971550" lvl="1" indent="-51435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lphaUcPeriod"/>
            </a:pPr>
            <a:r>
              <a:rPr lang="en-US" altLang="en-US" sz="2800" b="1" dirty="0">
                <a:solidFill>
                  <a:srgbClr val="203E5F"/>
                </a:solidFill>
                <a:latin typeface="Alexandria"/>
              </a:rPr>
              <a:t>Post-Drill Reviews (Evaluating Effectiveness):</a:t>
            </a:r>
            <a:endParaRPr lang="en-US" sz="2800" dirty="0">
              <a:solidFill>
                <a:srgbClr val="203E5F"/>
              </a:solidFill>
              <a:latin typeface="Alexandria"/>
            </a:endParaRPr>
          </a:p>
          <a:p>
            <a:pPr marL="1200150" lvl="2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Definition: </a:t>
            </a:r>
            <a:r>
              <a:rPr lang="en-US" sz="2800" dirty="0">
                <a:latin typeface="Alexandria"/>
              </a:rPr>
              <a:t>A structured assessment after a disaster recovery drill or real incident.</a:t>
            </a:r>
          </a:p>
          <a:p>
            <a:pPr marL="1200150" lvl="2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lexandria"/>
              </a:rPr>
              <a:t>Purpose: </a:t>
            </a:r>
            <a:r>
              <a:rPr lang="en-US" sz="2800" dirty="0">
                <a:latin typeface="Alexandria"/>
              </a:rPr>
              <a:t>Identifies successes, failures, and gaps in the recovery process.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40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3" y="1459434"/>
            <a:ext cx="10812720" cy="512742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14746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2" y="53504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2" y="663706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6" y="926230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17273" y="1590648"/>
            <a:ext cx="10906075" cy="4705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Program Improvement:</a:t>
            </a:r>
          </a:p>
          <a:p>
            <a:pPr marL="971550" lvl="1" indent="-514350" algn="just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lphaUcPeriod"/>
            </a:pPr>
            <a:r>
              <a:rPr lang="en-US" altLang="en-US" sz="2400" b="1" dirty="0">
                <a:solidFill>
                  <a:srgbClr val="203E5F"/>
                </a:solidFill>
                <a:latin typeface="Alexandria"/>
              </a:rPr>
              <a:t>Post-Drill Reviews (Evaluating Effectiveness):</a:t>
            </a:r>
            <a:endParaRPr lang="en-US" sz="2400" dirty="0">
              <a:solidFill>
                <a:srgbClr val="203E5F"/>
              </a:solidFill>
              <a:latin typeface="Alexandria"/>
            </a:endParaRPr>
          </a:p>
          <a:p>
            <a:pPr marL="1200150" lvl="2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latin typeface="Alexandria"/>
              </a:rPr>
              <a:t>Key Questions to Ask:</a:t>
            </a:r>
            <a:endParaRPr lang="en-US" sz="2400" dirty="0">
              <a:latin typeface="Alexandria"/>
            </a:endParaRPr>
          </a:p>
          <a:p>
            <a:pPr marL="1657350" lvl="3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RTO Compliance: </a:t>
            </a:r>
            <a:r>
              <a:rPr lang="en-US" sz="2100" dirty="0">
                <a:latin typeface="Alexandria"/>
              </a:rPr>
              <a:t>Was EHR recovery within the set timeframe (e.g., 4 hours)?</a:t>
            </a:r>
          </a:p>
          <a:p>
            <a:pPr marL="1657350" lvl="3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System Restoration: </a:t>
            </a:r>
            <a:r>
              <a:rPr lang="en-US" sz="2100" dirty="0">
                <a:latin typeface="Alexandria"/>
              </a:rPr>
              <a:t>Were all critical systems (e.g., pharmacy orders, ICU monitoring) fully restored?</a:t>
            </a:r>
          </a:p>
          <a:p>
            <a:pPr marL="1657350" lvl="3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Staff Readiness: </a:t>
            </a:r>
            <a:r>
              <a:rPr lang="en-US" sz="2100" dirty="0">
                <a:latin typeface="Alexandria"/>
              </a:rPr>
              <a:t>Did IT, clinicians, and admin teams follow their assigned roles?</a:t>
            </a:r>
          </a:p>
          <a:p>
            <a:pPr marL="1657350" lvl="3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Communication Efficiency: </a:t>
            </a:r>
            <a:r>
              <a:rPr lang="en-US" sz="2100" dirty="0">
                <a:latin typeface="Alexandria"/>
              </a:rPr>
              <a:t>Did emergency alerts and escalation procedures work as expected?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06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73" y="1231459"/>
            <a:ext cx="10812720" cy="535539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58788" y="514746"/>
            <a:ext cx="6529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00AEEF"/>
                </a:solidFill>
                <a:latin typeface="Alexandria"/>
              </a:rPr>
              <a:t>Continuity Planning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925942" y="429490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1363" y="565545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45056" y="80709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69581" y="1595490"/>
            <a:ext cx="10508104" cy="47204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Program Improvement:</a:t>
            </a:r>
          </a:p>
          <a:p>
            <a:pPr marL="971550" lvl="1" indent="-514350" fontAlgn="base">
              <a:spcBef>
                <a:spcPct val="0"/>
              </a:spcBef>
              <a:spcAft>
                <a:spcPct val="0"/>
              </a:spcAft>
              <a:buFont typeface="+mj-lt"/>
              <a:buAutoNum type="alphaUcPeriod" startAt="2"/>
            </a:pPr>
            <a:r>
              <a:rPr lang="en-US" sz="2400" b="1" dirty="0">
                <a:solidFill>
                  <a:srgbClr val="203E5F"/>
                </a:solidFill>
                <a:latin typeface="Alexandria"/>
              </a:rPr>
              <a:t>Corrective Actions (Enhancing Disaster Readiness)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100" b="1" dirty="0">
                <a:latin typeface="Alexandria"/>
              </a:rPr>
              <a:t>Definition:</a:t>
            </a:r>
            <a:r>
              <a:rPr lang="en-US" sz="2100" dirty="0">
                <a:latin typeface="Alexandria"/>
              </a:rPr>
              <a:t> Improvements based on </a:t>
            </a:r>
            <a:r>
              <a:rPr lang="en-US" sz="2100" b="1" dirty="0">
                <a:latin typeface="Alexandria"/>
              </a:rPr>
              <a:t>post-drill findings</a:t>
            </a:r>
            <a:r>
              <a:rPr lang="en-US" sz="2100" dirty="0">
                <a:latin typeface="Alexandria"/>
              </a:rPr>
              <a:t> to strengthen future response.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100" b="1" dirty="0">
                <a:latin typeface="Alexandria"/>
              </a:rPr>
              <a:t>Examples of Corrective Actions:</a:t>
            </a:r>
            <a:endParaRPr lang="en-US" sz="2100" dirty="0">
              <a:latin typeface="Alexandria"/>
            </a:endParaRP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Update Contacts:</a:t>
            </a:r>
            <a:r>
              <a:rPr lang="en-US" sz="2100" dirty="0">
                <a:latin typeface="Alexandria"/>
              </a:rPr>
              <a:t> Keep IT, clinical, and admin emergency lists current.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Patch Security Gaps:</a:t>
            </a:r>
            <a:r>
              <a:rPr lang="en-US" sz="2100" dirty="0">
                <a:latin typeface="Alexandria"/>
              </a:rPr>
              <a:t> Fix software, network, and backup vulnerabilities.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Revise Disaster Recovery Plan (DRP):</a:t>
            </a:r>
            <a:r>
              <a:rPr lang="en-US" sz="2100" dirty="0">
                <a:latin typeface="Alexandria"/>
              </a:rPr>
              <a:t> Adapt protocols based on drill findings.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Train Staff:</a:t>
            </a:r>
            <a:r>
              <a:rPr lang="en-US" sz="2100" dirty="0">
                <a:latin typeface="Alexandria"/>
              </a:rPr>
              <a:t> Address skill gaps for better response.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b="1" dirty="0">
                <a:latin typeface="Alexandria"/>
              </a:rPr>
              <a:t>Improve Backups:</a:t>
            </a:r>
            <a:r>
              <a:rPr lang="en-US" sz="2100" dirty="0">
                <a:latin typeface="Alexandria"/>
              </a:rPr>
              <a:t> Optimize cloud settings and test failovers regularly.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765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1546797" y="1884563"/>
            <a:ext cx="7120328" cy="30888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>
                <a:ln w="0"/>
                <a:solidFill>
                  <a:srgbClr val="F582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exandria"/>
              </a:rPr>
              <a:t>Mock Scenario Example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998" y="1071160"/>
            <a:ext cx="3108867" cy="4715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40239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>
              <a:latin typeface="Alexandria"/>
            </a:endParaRPr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>
              <a:latin typeface="Alexandria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Oval Callout 1"/>
          <p:cNvSpPr/>
          <p:nvPr/>
        </p:nvSpPr>
        <p:spPr>
          <a:xfrm>
            <a:off x="180431" y="1285192"/>
            <a:ext cx="9353862" cy="5110780"/>
          </a:xfrm>
          <a:prstGeom prst="wedgeEllipseCallout">
            <a:avLst>
              <a:gd name="adj1" fmla="val 58734"/>
              <a:gd name="adj2" fmla="val 682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rgbClr val="F58221"/>
                </a:solidFill>
                <a:latin typeface="Alexandria"/>
              </a:rPr>
              <a:t>Incident Simulation:</a:t>
            </a:r>
          </a:p>
          <a:p>
            <a:pPr lvl="1" algn="just">
              <a:lnSpc>
                <a:spcPct val="150000"/>
              </a:lnSpc>
            </a:pPr>
            <a:r>
              <a:rPr lang="en-US" sz="3600" b="1" dirty="0">
                <a:solidFill>
                  <a:srgbClr val="203E5F"/>
                </a:solidFill>
                <a:latin typeface="Alexandria"/>
              </a:rPr>
              <a:t>A ransomware attack </a:t>
            </a:r>
            <a:r>
              <a:rPr lang="en-US" sz="3600" dirty="0">
                <a:solidFill>
                  <a:srgbClr val="203E5F"/>
                </a:solidFill>
                <a:latin typeface="Alexandria"/>
              </a:rPr>
              <a:t>locks hospital systems, demanding payment to restore access.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4293" y="4199801"/>
            <a:ext cx="2532789" cy="243195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6027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385884"/>
            <a:ext cx="10812720" cy="498493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20246" y="589041"/>
            <a:ext cx="6499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F58221"/>
                </a:solidFill>
                <a:latin typeface="Alexandria"/>
              </a:rPr>
              <a:t>Mock Scenario Example 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55281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00485" y="622468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881429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1650870"/>
            <a:ext cx="10255344" cy="464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03E5F"/>
                </a:solidFill>
                <a:latin typeface="Alexandria"/>
              </a:rPr>
              <a:t>What is Ransomware?</a:t>
            </a:r>
          </a:p>
          <a:p>
            <a:pPr marL="914400" lvl="1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Ransomware</a:t>
            </a:r>
            <a:r>
              <a:rPr lang="en-US" sz="2400" dirty="0">
                <a:latin typeface="Alexandria"/>
              </a:rPr>
              <a:t> is a type of </a:t>
            </a:r>
            <a:r>
              <a:rPr lang="en-US" sz="2400" b="1" dirty="0">
                <a:latin typeface="Alexandria"/>
              </a:rPr>
              <a:t>malware</a:t>
            </a:r>
            <a:r>
              <a:rPr lang="en-US" sz="2400" dirty="0">
                <a:latin typeface="Alexandria"/>
              </a:rPr>
              <a:t> (malicious software) that </a:t>
            </a:r>
            <a:r>
              <a:rPr lang="en-US" sz="2400" b="1" dirty="0">
                <a:latin typeface="Alexandria"/>
              </a:rPr>
              <a:t>encrypts files or locks systems</a:t>
            </a:r>
            <a:r>
              <a:rPr lang="en-US" sz="2400" dirty="0">
                <a:latin typeface="Alexandria"/>
              </a:rPr>
              <a:t>, demanding a </a:t>
            </a:r>
            <a:r>
              <a:rPr lang="en-US" sz="2400" b="1" dirty="0">
                <a:latin typeface="Alexandria"/>
              </a:rPr>
              <a:t>ransom payment</a:t>
            </a:r>
            <a:r>
              <a:rPr lang="en-US" sz="2400" dirty="0">
                <a:latin typeface="Alexandria"/>
              </a:rPr>
              <a:t> to restore access.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03E5F"/>
                </a:solidFill>
                <a:latin typeface="Alexandria"/>
              </a:rPr>
              <a:t>How It Affects Healthcare IT?</a:t>
            </a:r>
          </a:p>
          <a:p>
            <a:pPr marL="914400" lvl="1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Blocks access to </a:t>
            </a:r>
            <a:r>
              <a:rPr lang="en-US" sz="2400" b="1" dirty="0">
                <a:latin typeface="Alexandria"/>
              </a:rPr>
              <a:t>EHRs, lab systems, and pharmacy orders</a:t>
            </a:r>
            <a:r>
              <a:rPr lang="en-US" sz="2400" dirty="0">
                <a:latin typeface="Alexandria"/>
              </a:rPr>
              <a:t>.</a:t>
            </a:r>
          </a:p>
          <a:p>
            <a:pPr marL="914400" lvl="1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Causes </a:t>
            </a:r>
            <a:r>
              <a:rPr lang="en-US" sz="2400" b="1" dirty="0">
                <a:latin typeface="Alexandria"/>
              </a:rPr>
              <a:t>patient care delays</a:t>
            </a:r>
            <a:r>
              <a:rPr lang="en-US" sz="2400" dirty="0">
                <a:latin typeface="Alexandria"/>
              </a:rPr>
              <a:t> and financial losses.</a:t>
            </a:r>
          </a:p>
          <a:p>
            <a:pPr marL="914400" lvl="1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Poses </a:t>
            </a:r>
            <a:r>
              <a:rPr lang="en-US" sz="2400" b="1" dirty="0">
                <a:latin typeface="Alexandria"/>
              </a:rPr>
              <a:t>data breach risks</a:t>
            </a:r>
            <a:r>
              <a:rPr lang="en-US" sz="2400" dirty="0">
                <a:latin typeface="Alexandria"/>
              </a:rPr>
              <a:t> (violating HIPAA and other regulations).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322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158428"/>
            <a:ext cx="10812720" cy="548939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73906" y="470098"/>
            <a:ext cx="6499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F58221"/>
                </a:solidFill>
                <a:latin typeface="Alexandria"/>
              </a:rPr>
              <a:t>Mock Scenario Example  </a:t>
            </a:r>
          </a:p>
        </p:txBody>
      </p:sp>
      <p:sp>
        <p:nvSpPr>
          <p:cNvPr id="5" name="Rectangle 4"/>
          <p:cNvSpPr/>
          <p:nvPr/>
        </p:nvSpPr>
        <p:spPr>
          <a:xfrm>
            <a:off x="963973" y="38991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00485" y="47970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78647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6624" y="1435094"/>
            <a:ext cx="1053403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03E5F"/>
                </a:solidFill>
                <a:latin typeface="Alexandria"/>
              </a:rPr>
              <a:t>Response Steps: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IT Security Team:</a:t>
            </a:r>
            <a:endParaRPr lang="en-US" sz="2400" dirty="0">
              <a:solidFill>
                <a:srgbClr val="F58221"/>
              </a:solidFill>
              <a:latin typeface="Alexandria"/>
            </a:endParaRP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/>
              </a:rPr>
              <a:t>Detects and isolates infected servers to prevent the virus from spreading.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/>
              </a:rPr>
              <a:t>Activates </a:t>
            </a:r>
            <a:r>
              <a:rPr lang="en-US" sz="2000" b="1" dirty="0">
                <a:latin typeface="Alexandria"/>
              </a:rPr>
              <a:t>cybersecurity protocols</a:t>
            </a:r>
            <a:r>
              <a:rPr lang="en-US" sz="2000" dirty="0">
                <a:latin typeface="Alexandria"/>
              </a:rPr>
              <a:t> and notifies leadership.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EHR Recovery Team: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/>
              </a:rPr>
              <a:t>Switches operations to </a:t>
            </a:r>
            <a:r>
              <a:rPr lang="en-US" sz="2000" b="1" dirty="0">
                <a:latin typeface="Alexandria"/>
              </a:rPr>
              <a:t>cloud-based backup EHRs</a:t>
            </a:r>
            <a:r>
              <a:rPr lang="en-US" sz="2000" dirty="0">
                <a:latin typeface="Alexandria"/>
              </a:rPr>
              <a:t>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/>
              </a:rPr>
              <a:t>Ensures </a:t>
            </a:r>
            <a:r>
              <a:rPr lang="en-US" sz="2000" b="1" dirty="0">
                <a:latin typeface="Alexandria"/>
              </a:rPr>
              <a:t>critical systems (ICU, pharmacy, radiology)</a:t>
            </a:r>
            <a:r>
              <a:rPr lang="en-US" sz="2000" dirty="0">
                <a:latin typeface="Alexandria"/>
              </a:rPr>
              <a:t> are restored first.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Communication Team: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/>
              </a:rPr>
              <a:t>Alerts </a:t>
            </a:r>
            <a:r>
              <a:rPr lang="en-US" sz="2000" b="1" dirty="0">
                <a:latin typeface="Alexandria"/>
              </a:rPr>
              <a:t>hospital staff</a:t>
            </a:r>
            <a:r>
              <a:rPr lang="en-US" sz="2000" dirty="0">
                <a:latin typeface="Alexandria"/>
              </a:rPr>
              <a:t> via emergency channels.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/>
              </a:rPr>
              <a:t>Notifies </a:t>
            </a:r>
            <a:r>
              <a:rPr lang="en-US" sz="2000" b="1" dirty="0">
                <a:latin typeface="Alexandria"/>
              </a:rPr>
              <a:t>patients and stakeholders</a:t>
            </a:r>
            <a:r>
              <a:rPr lang="en-US" sz="2000" dirty="0">
                <a:latin typeface="Alexandria"/>
              </a:rPr>
              <a:t> about service disruptions.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36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158428"/>
            <a:ext cx="10812720" cy="548939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73906" y="470098"/>
            <a:ext cx="6499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F58221"/>
                </a:solidFill>
                <a:latin typeface="Alexandria"/>
              </a:rPr>
              <a:t>Mock Scenario Example  </a:t>
            </a:r>
          </a:p>
        </p:txBody>
      </p:sp>
      <p:sp>
        <p:nvSpPr>
          <p:cNvPr id="5" name="Rectangle 4"/>
          <p:cNvSpPr/>
          <p:nvPr/>
        </p:nvSpPr>
        <p:spPr>
          <a:xfrm>
            <a:off x="963973" y="38991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00485" y="47970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78647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6624" y="1645704"/>
            <a:ext cx="10534032" cy="4568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203E5F"/>
                </a:solidFill>
                <a:latin typeface="Alexandria"/>
              </a:rPr>
              <a:t>Post-Test Review: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Issue Identified: </a:t>
            </a:r>
            <a:r>
              <a:rPr lang="en-US" sz="2400" dirty="0"/>
              <a:t>Backup restoration </a:t>
            </a:r>
            <a:r>
              <a:rPr lang="en-US" sz="2400" b="1" dirty="0"/>
              <a:t>took 6 hours</a:t>
            </a:r>
            <a:r>
              <a:rPr lang="en-US" sz="2400" dirty="0"/>
              <a:t>, exceeding the </a:t>
            </a:r>
            <a:r>
              <a:rPr lang="en-US" sz="2400" b="1" dirty="0"/>
              <a:t>4-hour Recovery Time Objective (RTO)</a:t>
            </a:r>
            <a:r>
              <a:rPr lang="en-US" sz="2400" dirty="0"/>
              <a:t>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F58221"/>
                </a:solidFill>
                <a:latin typeface="Alexandria"/>
              </a:rPr>
              <a:t>Action Plan:</a:t>
            </a:r>
          </a:p>
          <a:p>
            <a:pPr marL="1200150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Upgrade bandwidth</a:t>
            </a:r>
            <a:r>
              <a:rPr lang="en-US" sz="2400" dirty="0">
                <a:latin typeface="Alexandria"/>
              </a:rPr>
              <a:t> for faster cloud recovery.</a:t>
            </a:r>
          </a:p>
          <a:p>
            <a:pPr marL="1200150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Increase the frequency of backup testing</a:t>
            </a:r>
            <a:r>
              <a:rPr lang="en-US" sz="2400" dirty="0">
                <a:latin typeface="Alexandria"/>
              </a:rPr>
              <a:t> to improve response time.</a:t>
            </a:r>
          </a:p>
          <a:p>
            <a:pPr marL="1200150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Train staff on ransomware response drills</a:t>
            </a:r>
            <a:r>
              <a:rPr lang="en-US" sz="2400" dirty="0">
                <a:latin typeface="Alexandria"/>
              </a:rPr>
              <a:t> for faster coordination.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35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>
          <a:xfrm>
            <a:off x="1546797" y="1884563"/>
            <a:ext cx="7120328" cy="3088872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>
                <a:ln w="0"/>
                <a:solidFill>
                  <a:srgbClr val="F582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exandria"/>
              </a:rPr>
              <a:t>Common Pitfalls &amp; How to Avoid Them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2998" y="1071160"/>
            <a:ext cx="3108867" cy="47156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01722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224853" y="1158428"/>
            <a:ext cx="11759138" cy="548939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54687" y="446498"/>
            <a:ext cx="64994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>
                <a:solidFill>
                  <a:srgbClr val="00AEEF"/>
                </a:solidFill>
                <a:latin typeface="Alexandria"/>
              </a:rPr>
              <a:t>Common Pitfalls &amp; How to Avoid Them </a:t>
            </a:r>
            <a:r>
              <a:rPr lang="en-US" sz="2800" b="1" i="1" dirty="0">
                <a:solidFill>
                  <a:srgbClr val="F58221"/>
                </a:solidFill>
                <a:latin typeface="Alexandria"/>
              </a:rPr>
              <a:t>  </a:t>
            </a:r>
          </a:p>
        </p:txBody>
      </p:sp>
      <p:sp>
        <p:nvSpPr>
          <p:cNvPr id="5" name="Rectangle 4"/>
          <p:cNvSpPr/>
          <p:nvPr/>
        </p:nvSpPr>
        <p:spPr>
          <a:xfrm>
            <a:off x="963973" y="38991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00485" y="47970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78647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90408" y="1871797"/>
            <a:ext cx="1122802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Pitfall: </a:t>
            </a:r>
            <a:r>
              <a:rPr lang="en-US" sz="2800" b="1" dirty="0">
                <a:solidFill>
                  <a:srgbClr val="203E5F"/>
                </a:solidFill>
                <a:latin typeface="Alexandria"/>
              </a:rPr>
              <a:t>No BIA Done → Don’t Know Which Systems Are Critical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Problem:</a:t>
            </a:r>
            <a:r>
              <a:rPr lang="en-US" sz="2400" dirty="0">
                <a:solidFill>
                  <a:srgbClr val="00AEEF"/>
                </a:solidFill>
                <a:latin typeface="Alexandria"/>
              </a:rPr>
              <a:t> </a:t>
            </a:r>
            <a:r>
              <a:rPr lang="en-US" sz="2400" dirty="0">
                <a:latin typeface="Alexandria"/>
              </a:rPr>
              <a:t>Without a </a:t>
            </a:r>
            <a:r>
              <a:rPr lang="en-US" sz="2400" b="1" dirty="0">
                <a:latin typeface="Alexandria"/>
              </a:rPr>
              <a:t>Business Impact Analysis (BIA)</a:t>
            </a:r>
            <a:r>
              <a:rPr lang="en-US" sz="2400" dirty="0">
                <a:latin typeface="Alexandria"/>
              </a:rPr>
              <a:t>, you can't identify which systems are essential for patient care and hospital operations.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Solution:</a:t>
            </a:r>
            <a:endParaRPr lang="en-US" sz="2400" dirty="0">
              <a:solidFill>
                <a:srgbClr val="00AEEF"/>
              </a:solidFill>
              <a:latin typeface="Alexandria"/>
            </a:endParaRP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Conduct a </a:t>
            </a:r>
            <a:r>
              <a:rPr lang="en-US" sz="2400" b="1" dirty="0">
                <a:latin typeface="Alexandria"/>
              </a:rPr>
              <a:t>BIA</a:t>
            </a:r>
            <a:r>
              <a:rPr lang="en-US" sz="2400" dirty="0">
                <a:latin typeface="Alexandria"/>
              </a:rPr>
              <a:t> before purchasing backup solutions.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Identify </a:t>
            </a:r>
            <a:r>
              <a:rPr lang="en-US" sz="2400" b="1" dirty="0">
                <a:latin typeface="Alexandria"/>
              </a:rPr>
              <a:t>critical systems</a:t>
            </a:r>
            <a:r>
              <a:rPr lang="en-US" sz="2400" dirty="0">
                <a:latin typeface="Alexandria"/>
              </a:rPr>
              <a:t> (e.g., EHRs, ICU monitoring) and their recovery priorities.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26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224853" y="1158428"/>
            <a:ext cx="11759138" cy="548939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73906" y="371982"/>
            <a:ext cx="64994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>
                <a:solidFill>
                  <a:srgbClr val="00AEEF"/>
                </a:solidFill>
                <a:latin typeface="Alexandria"/>
              </a:rPr>
              <a:t>Common Pitfalls &amp; How to Avoid Them </a:t>
            </a:r>
            <a:r>
              <a:rPr lang="en-US" sz="2800" b="1" i="1" dirty="0">
                <a:solidFill>
                  <a:srgbClr val="F58221"/>
                </a:solidFill>
                <a:latin typeface="Alexandria"/>
              </a:rPr>
              <a:t>  </a:t>
            </a:r>
          </a:p>
        </p:txBody>
      </p:sp>
      <p:sp>
        <p:nvSpPr>
          <p:cNvPr id="5" name="Rectangle 4"/>
          <p:cNvSpPr/>
          <p:nvPr/>
        </p:nvSpPr>
        <p:spPr>
          <a:xfrm>
            <a:off x="963973" y="38991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00485" y="47970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78647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90408" y="1859626"/>
            <a:ext cx="11228027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58221"/>
                </a:solidFill>
                <a:latin typeface="Alexandria"/>
              </a:rPr>
              <a:t>Pitfall: </a:t>
            </a:r>
            <a:r>
              <a:rPr lang="en-US" sz="2800" b="1" dirty="0">
                <a:solidFill>
                  <a:srgbClr val="203E5F"/>
                </a:solidFill>
                <a:latin typeface="Alexandria"/>
              </a:rPr>
              <a:t>Backups Never Tested → Fail When Needed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Problem</a:t>
            </a:r>
            <a:r>
              <a:rPr lang="en-US" sz="2400" dirty="0">
                <a:solidFill>
                  <a:srgbClr val="00AEEF"/>
                </a:solidFill>
                <a:latin typeface="Alexandria"/>
              </a:rPr>
              <a:t>: </a:t>
            </a:r>
            <a:r>
              <a:rPr lang="en-US" sz="2400" dirty="0">
                <a:latin typeface="Alexandria"/>
              </a:rPr>
              <a:t>Backups that aren't regularly tested may fail during a disaster, delaying recovery.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rgbClr val="00AEEF"/>
                </a:solidFill>
                <a:latin typeface="Alexandria"/>
              </a:rPr>
              <a:t>Solution: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/>
              </a:rPr>
              <a:t>Perform </a:t>
            </a:r>
            <a:r>
              <a:rPr lang="en-US" sz="2400" b="1" dirty="0">
                <a:latin typeface="Alexandria"/>
              </a:rPr>
              <a:t>quarterly restore tests </a:t>
            </a:r>
            <a:r>
              <a:rPr lang="en-US" sz="2400" dirty="0">
                <a:latin typeface="Alexandria"/>
              </a:rPr>
              <a:t>to ensure data integrity.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/>
              </a:rPr>
              <a:t>Simulate recovery </a:t>
            </a:r>
            <a:r>
              <a:rPr lang="en-US" sz="2400" dirty="0">
                <a:latin typeface="Alexandria"/>
              </a:rPr>
              <a:t>of a sample system (e.g., EHRs) during drills to validate backup effectiveness.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2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314793" y="1601122"/>
            <a:ext cx="11527437" cy="476969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73906" y="760531"/>
            <a:ext cx="6499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F58221"/>
                </a:solidFill>
                <a:latin typeface="Alexandria"/>
              </a:rPr>
              <a:t>Key Recommendations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39023" y="707322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85562" y="862290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99256" y="109435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80489" y="1834664"/>
            <a:ext cx="1088630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00AEEF"/>
                </a:solidFill>
                <a:latin typeface="Alexandria"/>
              </a:rPr>
              <a:t>Start Small: </a:t>
            </a:r>
            <a:r>
              <a:rPr lang="en-US" sz="2800" dirty="0">
                <a:latin typeface="Alexandria"/>
              </a:rPr>
              <a:t>Focus on </a:t>
            </a:r>
            <a:r>
              <a:rPr lang="en-US" sz="2800" b="1" dirty="0">
                <a:latin typeface="Alexandria"/>
              </a:rPr>
              <a:t>“Category 1 systems” </a:t>
            </a:r>
            <a:r>
              <a:rPr lang="en-US" sz="2800" dirty="0">
                <a:latin typeface="Alexandria"/>
              </a:rPr>
              <a:t>first (EHRs, labs). 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00AEEF"/>
                </a:solidFill>
                <a:latin typeface="Alexandria"/>
              </a:rPr>
              <a:t>Automate: </a:t>
            </a:r>
            <a:r>
              <a:rPr lang="en-US" sz="2800" dirty="0">
                <a:latin typeface="Alexandria"/>
              </a:rPr>
              <a:t>Use tools like “</a:t>
            </a:r>
            <a:r>
              <a:rPr lang="en-US" sz="2800" b="1" dirty="0" err="1">
                <a:latin typeface="Alexandria"/>
              </a:rPr>
              <a:t>Veeam</a:t>
            </a:r>
            <a:r>
              <a:rPr lang="en-US" sz="2800" b="1" dirty="0">
                <a:latin typeface="Alexandria"/>
              </a:rPr>
              <a:t> for Healthcare”</a:t>
            </a:r>
            <a:r>
              <a:rPr lang="en-US" sz="2800" dirty="0">
                <a:latin typeface="Alexandria"/>
              </a:rPr>
              <a:t>, a data backup and recovery software solution.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00AEEF"/>
                </a:solidFill>
                <a:latin typeface="Alexandria"/>
              </a:rPr>
              <a:t>Train: </a:t>
            </a:r>
            <a:r>
              <a:rPr lang="en-US" sz="2800" dirty="0">
                <a:latin typeface="Alexandria"/>
              </a:rPr>
              <a:t>Annual drills for </a:t>
            </a:r>
            <a:r>
              <a:rPr lang="en-US" sz="2800" b="1" dirty="0">
                <a:latin typeface="Alexandria"/>
              </a:rPr>
              <a:t>“IT + clinical staff” </a:t>
            </a:r>
            <a:r>
              <a:rPr lang="en-US" sz="2800" dirty="0">
                <a:latin typeface="Alexandria"/>
              </a:rPr>
              <a:t>(e.g., "How to access backup EHRs?"). 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b="1" dirty="0">
                <a:solidFill>
                  <a:srgbClr val="00AEEF"/>
                </a:solidFill>
                <a:latin typeface="Alexandria"/>
              </a:rPr>
              <a:t>Document: </a:t>
            </a:r>
            <a:r>
              <a:rPr lang="en-US" sz="2800" dirty="0">
                <a:latin typeface="Alexandria"/>
              </a:rPr>
              <a:t>Maintain logs of backup tests for “</a:t>
            </a:r>
            <a:r>
              <a:rPr lang="en-US" sz="2800" b="1" dirty="0">
                <a:latin typeface="Alexandria"/>
              </a:rPr>
              <a:t>Survey Audit Compliance”.</a:t>
            </a:r>
            <a:endParaRPr lang="en-US" sz="2800" dirty="0">
              <a:latin typeface="Alexandria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4726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314793" y="1601122"/>
            <a:ext cx="11527437" cy="476969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73906" y="760531"/>
            <a:ext cx="6499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Wrap Up</a:t>
            </a:r>
          </a:p>
        </p:txBody>
      </p:sp>
      <p:sp>
        <p:nvSpPr>
          <p:cNvPr id="5" name="Rectangle 4"/>
          <p:cNvSpPr/>
          <p:nvPr/>
        </p:nvSpPr>
        <p:spPr>
          <a:xfrm>
            <a:off x="939023" y="707322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85562" y="862290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99256" y="109435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80489" y="1834664"/>
            <a:ext cx="108863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Alexandria"/>
              </a:rPr>
              <a:t>Healthcare IT</a:t>
            </a:r>
            <a:r>
              <a:rPr lang="en-US" sz="2400" dirty="0">
                <a:latin typeface="Alexandria"/>
              </a:rPr>
              <a:t> must ensure </a:t>
            </a:r>
            <a:r>
              <a:rPr lang="en-US" sz="2400" b="1" dirty="0">
                <a:latin typeface="Alexandria"/>
              </a:rPr>
              <a:t>24/7 system availability </a:t>
            </a:r>
            <a:r>
              <a:rPr lang="en-US" sz="2400" dirty="0">
                <a:latin typeface="Alexandria"/>
              </a:rPr>
              <a:t>to prevent care delays, financial loss, and compliance violations.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Alexandria"/>
              </a:rPr>
              <a:t>Major threats </a:t>
            </a:r>
            <a:r>
              <a:rPr lang="en-US" sz="2400" dirty="0">
                <a:latin typeface="Alexandria"/>
              </a:rPr>
              <a:t>include natural disasters, cyberattacks, equipment failures, and data corruption.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Alexandria"/>
              </a:rPr>
              <a:t>A structured BCP </a:t>
            </a:r>
            <a:r>
              <a:rPr lang="en-US" sz="2400" dirty="0">
                <a:latin typeface="Alexandria"/>
              </a:rPr>
              <a:t>requires risk assessment, BIA, and clear RTOs for critical functions like EHRs and labs.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2400" b="1" dirty="0">
                <a:latin typeface="Alexandria"/>
              </a:rPr>
              <a:t>Effective implementation </a:t>
            </a:r>
            <a:r>
              <a:rPr lang="en-US" sz="2400" dirty="0">
                <a:latin typeface="Alexandria"/>
              </a:rPr>
              <a:t>involves emergency response plans, IT recovery protocols, and crisis communication strategies.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51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314793" y="1601122"/>
            <a:ext cx="11527437" cy="476969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73906" y="760531"/>
            <a:ext cx="6499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Wrap Up</a:t>
            </a:r>
          </a:p>
        </p:txBody>
      </p:sp>
      <p:sp>
        <p:nvSpPr>
          <p:cNvPr id="5" name="Rectangle 4"/>
          <p:cNvSpPr/>
          <p:nvPr/>
        </p:nvSpPr>
        <p:spPr>
          <a:xfrm>
            <a:off x="939023" y="707322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85562" y="862290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99256" y="1094355"/>
            <a:ext cx="9662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09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580489" y="1834664"/>
            <a:ext cx="108863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sz="2400" b="1" dirty="0">
                <a:latin typeface="Alexandria"/>
              </a:rPr>
              <a:t>Regular testing </a:t>
            </a:r>
            <a:r>
              <a:rPr lang="en-US" sz="2400" dirty="0">
                <a:latin typeface="Alexandria"/>
              </a:rPr>
              <a:t>(tabletop drills, mock disasters) ensures staff readiness and system resilience.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sz="2400" b="1" dirty="0">
                <a:latin typeface="Alexandria"/>
              </a:rPr>
              <a:t>Automated backups</a:t>
            </a:r>
            <a:r>
              <a:rPr lang="en-US" sz="2400" dirty="0">
                <a:latin typeface="Alexandria"/>
              </a:rPr>
              <a:t>, cloud failover, and quarterly recovery tests are essential for reliable data restoration.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sz="2400" b="1" dirty="0">
                <a:latin typeface="Alexandria"/>
              </a:rPr>
              <a:t>Post-drill reviews </a:t>
            </a:r>
            <a:r>
              <a:rPr lang="en-US" sz="2400" dirty="0">
                <a:latin typeface="Alexandria"/>
              </a:rPr>
              <a:t>identify gaps in </a:t>
            </a:r>
            <a:r>
              <a:rPr lang="en-US" sz="2400" b="1" dirty="0">
                <a:latin typeface="Alexandria"/>
              </a:rPr>
              <a:t>RTO</a:t>
            </a:r>
            <a:r>
              <a:rPr lang="en-US" sz="2400" dirty="0">
                <a:latin typeface="Alexandria"/>
              </a:rPr>
              <a:t> compliance, communication, and system recovery for continuous improvement.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sz="2400" b="1" dirty="0">
                <a:latin typeface="Alexandria"/>
              </a:rPr>
              <a:t>Avoid failures</a:t>
            </a:r>
            <a:r>
              <a:rPr lang="en-US" sz="2400" dirty="0">
                <a:latin typeface="Alexandria"/>
              </a:rPr>
              <a:t> by prioritizing BIA, testing backups, and training staff annually on disaster response.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593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BE120273-C48F-4227-8BEE-68A784187A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2103</TotalTime>
  <Words>2024</Words>
  <Application>Microsoft Office PowerPoint</Application>
  <PresentationFormat>Widescreen</PresentationFormat>
  <Paragraphs>300</Paragraphs>
  <Slides>37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Hayat Farag</cp:lastModifiedBy>
  <cp:revision>567</cp:revision>
  <dcterms:created xsi:type="dcterms:W3CDTF">2023-04-29T09:08:00Z</dcterms:created>
  <dcterms:modified xsi:type="dcterms:W3CDTF">2025-04-07T01:55:33Z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