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6" r:id="rId1"/>
  </p:sldMasterIdLst>
  <p:notesMasterIdLst>
    <p:notesMasterId r:id="rId11"/>
  </p:notesMasterIdLst>
  <p:handoutMasterIdLst>
    <p:handoutMasterId r:id="rId12"/>
  </p:handoutMasterIdLst>
  <p:sldIdLst>
    <p:sldId id="380" r:id="rId2"/>
    <p:sldId id="381" r:id="rId3"/>
    <p:sldId id="383" r:id="rId4"/>
    <p:sldId id="384" r:id="rId5"/>
    <p:sldId id="385" r:id="rId6"/>
    <p:sldId id="387" r:id="rId7"/>
    <p:sldId id="388" r:id="rId8"/>
    <p:sldId id="389" r:id="rId9"/>
    <p:sldId id="391" r:id="rId10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282" autoAdjust="0"/>
  </p:normalViewPr>
  <p:slideViewPr>
    <p:cSldViewPr>
      <p:cViewPr varScale="1">
        <p:scale>
          <a:sx n="96" d="100"/>
          <a:sy n="96" d="100"/>
        </p:scale>
        <p:origin x="1116" y="9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6/1/2024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6/1/2024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876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0446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914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2300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155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530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703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340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212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959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246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604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488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266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932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5867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7126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2900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81997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7852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1521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44781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32942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6/1/2024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45033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7" r:id="rId1"/>
    <p:sldLayoutId id="2147483958" r:id="rId2"/>
    <p:sldLayoutId id="2147483959" r:id="rId3"/>
    <p:sldLayoutId id="2147483960" r:id="rId4"/>
    <p:sldLayoutId id="2147483961" r:id="rId5"/>
    <p:sldLayoutId id="2147483962" r:id="rId6"/>
    <p:sldLayoutId id="2147483963" r:id="rId7"/>
    <p:sldLayoutId id="2147483964" r:id="rId8"/>
    <p:sldLayoutId id="2147483965" r:id="rId9"/>
    <p:sldLayoutId id="2147483966" r:id="rId10"/>
    <p:sldLayoutId id="2147483967" r:id="rId11"/>
    <p:sldLayoutId id="2147483968" r:id="rId12"/>
    <p:sldLayoutId id="2147483969" r:id="rId13"/>
    <p:sldLayoutId id="2147483970" r:id="rId14"/>
    <p:sldLayoutId id="2147483971" r:id="rId15"/>
    <p:sldLayoutId id="2147483972" r:id="rId16"/>
    <p:sldLayoutId id="2147483973" r:id="rId17"/>
    <p:sldLayoutId id="214748397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6.pn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491786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35A8E0"/>
                </a:solidFill>
                <a:cs typeface="+mj-cs"/>
              </a:rPr>
              <a:t>Orientation show</a:t>
            </a:r>
            <a:r>
              <a:rPr lang="ar-YE" sz="2400" dirty="0">
                <a:solidFill>
                  <a:srgbClr val="35A8E0"/>
                </a:solidFill>
                <a:cs typeface="Times New Roman" panose="02020603050405020304" pitchFamily="18" charset="0"/>
              </a:rPr>
              <a:t> عرض توجيهي</a:t>
            </a:r>
            <a:endParaRPr lang="ar-YE" sz="24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4958959" y="2962812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MY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Methodology in Computer Science (AI800 )</a:t>
            </a:r>
            <a:b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Mohammed Anbar</a:t>
            </a:r>
          </a:p>
        </p:txBody>
      </p:sp>
      <p:pic>
        <p:nvPicPr>
          <p:cNvPr id="6" name="Picture 5" descr="A black and blue text with white text&#10;&#10;Description automatically generated">
            <a:extLst>
              <a:ext uri="{FF2B5EF4-FFF2-40B4-BE49-F238E27FC236}">
                <a16:creationId xmlns:a16="http://schemas.microsoft.com/office/drawing/2014/main" id="{96EFA595-88EF-F57E-4361-E736EA2D52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5585" y="165259"/>
            <a:ext cx="2302736" cy="107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415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Who am I?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2468403" y="1977742"/>
            <a:ext cx="835199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2400" b="1" dirty="0">
                <a:solidFill>
                  <a:srgbClr val="FFC000"/>
                </a:solidFill>
              </a:rPr>
              <a:t>Dr. Mohammed Anbar</a:t>
            </a:r>
          </a:p>
          <a:p>
            <a:pPr>
              <a:defRPr/>
            </a:pPr>
            <a:r>
              <a:rPr lang="en-US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Senior lecturer at National Advanced IPv6 Centre of Excellence (NAv6), Universiti Sains Malaysia (USM)</a:t>
            </a:r>
            <a:endParaRPr lang="en-US" sz="2000" i="1" dirty="0"/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62595D0-8C75-E986-75FB-6654EDE11A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4182156"/>
              </p:ext>
            </p:extLst>
          </p:nvPr>
        </p:nvGraphicFramePr>
        <p:xfrm>
          <a:off x="2508447" y="3192617"/>
          <a:ext cx="7644771" cy="22316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49514">
                  <a:extLst>
                    <a:ext uri="{9D8B030D-6E8A-4147-A177-3AD203B41FA5}">
                      <a16:colId xmlns:a16="http://schemas.microsoft.com/office/drawing/2014/main" val="2403117941"/>
                    </a:ext>
                  </a:extLst>
                </a:gridCol>
                <a:gridCol w="6795257">
                  <a:extLst>
                    <a:ext uri="{9D8B030D-6E8A-4147-A177-3AD203B41FA5}">
                      <a16:colId xmlns:a16="http://schemas.microsoft.com/office/drawing/2014/main" val="1359438484"/>
                    </a:ext>
                  </a:extLst>
                </a:gridCol>
              </a:tblGrid>
              <a:tr h="848072">
                <a:tc>
                  <a:txBody>
                    <a:bodyPr/>
                    <a:lstStyle/>
                    <a:p>
                      <a:pPr marL="90170" algn="ctr">
                        <a:lnSpc>
                          <a:spcPct val="150000"/>
                        </a:lnSpc>
                      </a:pPr>
                      <a:endParaRPr lang="en-US" sz="1200" dirty="0">
                        <a:effectLst/>
                      </a:endParaRPr>
                    </a:p>
                    <a:p>
                      <a:pPr marL="90170" algn="ctr"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2013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PhD in Advanced Internet Security and Monitoring.</a:t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National Advanced IPv6 Centre of Excellence (NAv6) ,</a:t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Universiti Sains Malaysia (USM), Malaysia</a:t>
                      </a:r>
                      <a:br>
                        <a:rPr lang="en-US" sz="1200" dirty="0">
                          <a:effectLst/>
                        </a:rPr>
                      </a:b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03880227"/>
                  </a:ext>
                </a:extLst>
              </a:tr>
              <a:tr h="647863">
                <a:tc>
                  <a:txBody>
                    <a:bodyPr/>
                    <a:lstStyle/>
                    <a:p>
                      <a:pPr marL="90170" algn="ctr"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2009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Master of Information Technology </a:t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Universiti Utara Malaysia (UUM), Malaysia.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59402597"/>
                  </a:ext>
                </a:extLst>
              </a:tr>
              <a:tr h="462424">
                <a:tc>
                  <a:txBody>
                    <a:bodyPr/>
                    <a:lstStyle/>
                    <a:p>
                      <a:pPr marL="90170" algn="ctr"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2007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tabLst>
                          <a:tab pos="540385" algn="l"/>
                        </a:tabLst>
                      </a:pPr>
                      <a:r>
                        <a:rPr lang="en-US" sz="1200" dirty="0">
                          <a:effectLst/>
                        </a:rPr>
                        <a:t>Bachelor of Computer System Engineering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1200" dirty="0" err="1">
                          <a:effectLst/>
                        </a:rPr>
                        <a:t>AL-Azhar</a:t>
                      </a:r>
                      <a:r>
                        <a:rPr lang="en-US" sz="1200" dirty="0">
                          <a:effectLst/>
                        </a:rPr>
                        <a:t> University, Gaza, Palestine .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9444444"/>
                  </a:ext>
                </a:extLst>
              </a:tr>
            </a:tbl>
          </a:graphicData>
        </a:graphic>
      </p:graphicFrame>
      <p:pic>
        <p:nvPicPr>
          <p:cNvPr id="14" name="Picture 2" descr="د. محمد عنبر – كلية المعلوماتية">
            <a:extLst>
              <a:ext uri="{FF2B5EF4-FFF2-40B4-BE49-F238E27FC236}">
                <a16:creationId xmlns:a16="http://schemas.microsoft.com/office/drawing/2014/main" id="{8CB85374-7E77-86D5-2569-0410D3C13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55" y="1891879"/>
            <a:ext cx="1518785" cy="1518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B233260E-E10E-7DC7-D862-174088B5AC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800" y="-166702"/>
            <a:ext cx="2235709" cy="149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23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505200" y="546432"/>
            <a:ext cx="24577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details </a:t>
            </a:r>
          </a:p>
        </p:txBody>
      </p:sp>
      <p:sp>
        <p:nvSpPr>
          <p:cNvPr id="10" name="مستطيل 14"/>
          <p:cNvSpPr/>
          <p:nvPr/>
        </p:nvSpPr>
        <p:spPr>
          <a:xfrm>
            <a:off x="3200398" y="2436416"/>
            <a:ext cx="4426085" cy="918478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sz="2400" dirty="0">
                <a:latin typeface="Aardvark Cafe" pitchFamily="2" charset="0"/>
              </a:rPr>
              <a:t>Research Methodology in Computer Science (AI800 )</a:t>
            </a:r>
            <a:endParaRPr lang="en-US" dirty="0">
              <a:latin typeface="Aardvark Cafe" pitchFamily="2" charset="0"/>
            </a:endParaRPr>
          </a:p>
        </p:txBody>
      </p:sp>
      <p:sp>
        <p:nvSpPr>
          <p:cNvPr id="11" name="مستطيل 14">
            <a:extLst>
              <a:ext uri="{FF2B5EF4-FFF2-40B4-BE49-F238E27FC236}">
                <a16:creationId xmlns:a16="http://schemas.microsoft.com/office/drawing/2014/main" id="{83082A66-1C2D-7E01-16BF-EA7B4AD0996D}"/>
              </a:ext>
            </a:extLst>
          </p:cNvPr>
          <p:cNvSpPr/>
          <p:nvPr/>
        </p:nvSpPr>
        <p:spPr>
          <a:xfrm>
            <a:off x="3200400" y="3699753"/>
            <a:ext cx="4426084" cy="7960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3 credit hours </a:t>
            </a:r>
            <a:endParaRPr lang="en-US" dirty="0">
              <a:latin typeface="Aardvark Cafe" pitchFamily="2" charset="0"/>
            </a:endParaRPr>
          </a:p>
        </p:txBody>
      </p:sp>
      <p:pic>
        <p:nvPicPr>
          <p:cNvPr id="4" name="Picture 3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0AA9E98F-14E4-E178-4C6D-1FF4B5C2F9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-203039"/>
            <a:ext cx="2235709" cy="149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86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587175" y="54349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details (cont.)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56070" y="2274838"/>
            <a:ext cx="96774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MY" sz="1600" dirty="0">
              <a:latin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600" dirty="0">
                <a:latin typeface="Times New Roman" panose="02020603050405020304" pitchFamily="18" charset="0"/>
              </a:rPr>
              <a:t>This course offers an overview of essential concepts in research design, data collection, statistical analysis, result interpretation, and the preparation of final reports.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600" dirty="0">
              <a:latin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600" dirty="0">
                <a:latin typeface="Times New Roman" panose="02020603050405020304" pitchFamily="18" charset="0"/>
              </a:rPr>
              <a:t>Students will concentrate on the steps required for designing a research project or dissertation, with the course providing practical learning experiences in real-world scenarios.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600" dirty="0">
              <a:latin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600" dirty="0">
                <a:latin typeface="Times New Roman" panose="02020603050405020304" pitchFamily="18" charset="0"/>
              </a:rPr>
              <a:t>The course emphasizes the skills necessary for scientific writing and the presentation of both oral and written data, as well as research findings.</a:t>
            </a:r>
          </a:p>
        </p:txBody>
      </p:sp>
      <p:pic>
        <p:nvPicPr>
          <p:cNvPr id="4" name="Picture 3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37D8B7AD-8D9C-0022-8AA7-744E42EC92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-268245"/>
            <a:ext cx="2235709" cy="149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20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762000" y="173017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MY" sz="1600" dirty="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Upon completion of this course, students will be able to:</a:t>
            </a:r>
          </a:p>
          <a:p>
            <a:endParaRPr lang="en-MY" sz="1600" dirty="0">
              <a:solidFill>
                <a:schemeClr val="tx1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Demonstrate a solid understanding of research and research methodologies within the field of Computer Science.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600" dirty="0">
              <a:solidFill>
                <a:schemeClr val="tx1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Analyse and assess the strengths and weaknesses inherent in various research methods commonly used in Computer Science.</a:t>
            </a:r>
          </a:p>
          <a:p>
            <a:endParaRPr lang="en-MY" sz="1600" dirty="0">
              <a:solidFill>
                <a:schemeClr val="tx1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Effectively report research findings by writing technical articles and research papers.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600" dirty="0">
              <a:solidFill>
                <a:schemeClr val="tx1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Demonstrate writing skills and make effective research proposal</a:t>
            </a:r>
            <a:br>
              <a:rPr lang="en-US" sz="16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endParaRPr lang="en-MY" sz="1600" dirty="0">
              <a:solidFill>
                <a:schemeClr val="tx1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Develop the skills needed to critically review and evaluate research articles in the field of Computer Science.</a:t>
            </a:r>
            <a:endParaRPr lang="en-US" sz="1600" dirty="0">
              <a:solidFill>
                <a:prstClr val="white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801C080-6F7A-ACBB-82C4-5F5518252B82}"/>
              </a:ext>
            </a:extLst>
          </p:cNvPr>
          <p:cNvSpPr txBox="1"/>
          <p:nvPr/>
        </p:nvSpPr>
        <p:spPr>
          <a:xfrm>
            <a:off x="3586779" y="605054"/>
            <a:ext cx="61043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outcomes 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308B33ED-FFC7-F1D0-FC60-CD3A72502C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800" y="-228600"/>
            <a:ext cx="2235709" cy="149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760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41079" y="1685990"/>
            <a:ext cx="11339745" cy="45004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016645" y="609202"/>
            <a:ext cx="3236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Resources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838200" y="1774884"/>
            <a:ext cx="10972800" cy="379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285750" lvl="0" indent="-285750" algn="just" rtl="0">
              <a:lnSpc>
                <a:spcPct val="150000"/>
              </a:lnSpc>
              <a:spcBef>
                <a:spcPts val="11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Research Design. Qualitative, Quantitative, and Mixed Methods Approaches. By John W. Creswell, Fourth Edition. SAGE Publication, 2014.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lvl="0" indent="-285750" algn="just">
              <a:lnSpc>
                <a:spcPct val="150000"/>
              </a:lnSpc>
              <a:spcBef>
                <a:spcPts val="11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 Research Methodology By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Panneer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Selvam R, 2nd Edition, PHI, 2014.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MY" dirty="0">
                <a:latin typeface="Times New Roman" panose="02020603050405020304" pitchFamily="18" charset="0"/>
              </a:rPr>
              <a:t>Research Methods: The Basics, Nicholas </a:t>
            </a:r>
            <a:r>
              <a:rPr lang="en-MY" dirty="0" err="1">
                <a:latin typeface="Times New Roman" panose="02020603050405020304" pitchFamily="18" charset="0"/>
              </a:rPr>
              <a:t>Walliman</a:t>
            </a:r>
            <a:r>
              <a:rPr lang="en-MY" dirty="0">
                <a:latin typeface="Times New Roman" panose="02020603050405020304" pitchFamily="18" charset="0"/>
              </a:rPr>
              <a:t>, And Routledge, November17, 2010, ASIN: B004OBZTGQ</a:t>
            </a:r>
          </a:p>
          <a:p>
            <a:pPr marL="2857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MY" dirty="0">
                <a:latin typeface="Times New Roman" panose="02020603050405020304" pitchFamily="18" charset="0"/>
              </a:rPr>
              <a:t> Projects in Computing and Information Systems: A Student's Guide, Christian Dawson, Pearson, (2nd Edition) Apr 29, 2009, ISBN-10: 0273721313.</a:t>
            </a:r>
          </a:p>
          <a:p>
            <a:pPr marL="2857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MY" dirty="0">
                <a:latin typeface="Times New Roman" panose="02020603050405020304" pitchFamily="18" charset="0"/>
              </a:rPr>
              <a:t>Gerald J. </a:t>
            </a:r>
            <a:r>
              <a:rPr lang="en-MY" dirty="0" err="1">
                <a:latin typeface="Times New Roman" panose="02020603050405020304" pitchFamily="18" charset="0"/>
              </a:rPr>
              <a:t>Alred</a:t>
            </a:r>
            <a:r>
              <a:rPr lang="en-MY" dirty="0">
                <a:latin typeface="Times New Roman" panose="02020603050405020304" pitchFamily="18" charset="0"/>
              </a:rPr>
              <a:t>, Handbook of Technical Writing (10th Edition), St. Martin’s Press, 2011, ISBN: 978-1250004413</a:t>
            </a:r>
          </a:p>
          <a:p>
            <a:pPr marL="2857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MY" dirty="0">
                <a:latin typeface="Times New Roman" panose="02020603050405020304" pitchFamily="18" charset="0"/>
              </a:rPr>
              <a:t> Wayne C. Booth, Gregory G. </a:t>
            </a:r>
            <a:r>
              <a:rPr lang="en-MY" dirty="0" err="1">
                <a:latin typeface="Times New Roman" panose="02020603050405020304" pitchFamily="18" charset="0"/>
              </a:rPr>
              <a:t>Colomb</a:t>
            </a:r>
            <a:r>
              <a:rPr lang="en-MY" dirty="0">
                <a:latin typeface="Times New Roman" panose="02020603050405020304" pitchFamily="18" charset="0"/>
              </a:rPr>
              <a:t>, Joseph M. Williams, The Craft of Research, (Third Edition) 2008, ISBN: 0226065669, 0226065650</a:t>
            </a:r>
            <a:endParaRPr lang="en-US" dirty="0">
              <a:latin typeface="Times New Roman" panose="02020603050405020304" pitchFamily="18" charset="0"/>
            </a:endParaRPr>
          </a:p>
        </p:txBody>
      </p:sp>
      <p:pic>
        <p:nvPicPr>
          <p:cNvPr id="4" name="Picture 3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607B51A0-4BC0-3F82-7314-7BC61384B3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0652" y="-91912"/>
            <a:ext cx="2235709" cy="149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15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692453" y="559129"/>
            <a:ext cx="40384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976313" lvl="1">
              <a:defRPr/>
            </a:pP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Structure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7615A1C-EA57-EB05-8C46-45EBD46EC8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6397146"/>
              </p:ext>
            </p:extLst>
          </p:nvPr>
        </p:nvGraphicFramePr>
        <p:xfrm>
          <a:off x="1524000" y="2202463"/>
          <a:ext cx="8839200" cy="35731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59203">
                  <a:extLst>
                    <a:ext uri="{9D8B030D-6E8A-4147-A177-3AD203B41FA5}">
                      <a16:colId xmlns:a16="http://schemas.microsoft.com/office/drawing/2014/main" val="2444864045"/>
                    </a:ext>
                  </a:extLst>
                </a:gridCol>
                <a:gridCol w="6973089">
                  <a:extLst>
                    <a:ext uri="{9D8B030D-6E8A-4147-A177-3AD203B41FA5}">
                      <a16:colId xmlns:a16="http://schemas.microsoft.com/office/drawing/2014/main" val="3120154723"/>
                    </a:ext>
                  </a:extLst>
                </a:gridCol>
                <a:gridCol w="806908">
                  <a:extLst>
                    <a:ext uri="{9D8B030D-6E8A-4147-A177-3AD203B41FA5}">
                      <a16:colId xmlns:a16="http://schemas.microsoft.com/office/drawing/2014/main" val="3512726778"/>
                    </a:ext>
                  </a:extLst>
                </a:gridCol>
              </a:tblGrid>
              <a:tr h="40406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 dirty="0">
                          <a:effectLst/>
                        </a:rPr>
                        <a:t>Module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10"/>
                        </a:spcBef>
                        <a:spcAft>
                          <a:spcPts val="800"/>
                        </a:spcAft>
                      </a:pPr>
                      <a:r>
                        <a:rPr lang="en-MY" sz="1400" kern="100" dirty="0">
                          <a:effectLst/>
                        </a:rPr>
                        <a:t>Topic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 dirty="0">
                          <a:effectLst/>
                        </a:rPr>
                        <a:t>Week #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38533505"/>
                  </a:ext>
                </a:extLst>
              </a:tr>
              <a:tr h="4040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1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10"/>
                        </a:spcBef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Introduction to Research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 dirty="0">
                          <a:effectLst/>
                        </a:rPr>
                        <a:t>1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40583978"/>
                  </a:ext>
                </a:extLst>
              </a:tr>
              <a:tr h="307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2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Introduction to literature Review 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1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19136844"/>
                  </a:ext>
                </a:extLst>
              </a:tr>
              <a:tr h="307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3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Research Problem and objective Formulation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1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73846226"/>
                  </a:ext>
                </a:extLst>
              </a:tr>
              <a:tr h="307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4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Research Methods in Computer Science – part 1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1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20157601"/>
                  </a:ext>
                </a:extLst>
              </a:tr>
              <a:tr h="307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5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Research Methods in Computer Science – part 2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1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28292662"/>
                  </a:ext>
                </a:extLst>
              </a:tr>
              <a:tr h="307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6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Research Proposal Writing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1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70350215"/>
                  </a:ext>
                </a:extLst>
              </a:tr>
              <a:tr h="307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7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How to write scientific paper  ?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1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12497897"/>
                  </a:ext>
                </a:extLst>
              </a:tr>
              <a:tr h="307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8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Results Interpretation and Discussion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1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02201332"/>
                  </a:ext>
                </a:extLst>
              </a:tr>
              <a:tr h="307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9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Ethical issues in Conducting Research 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1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1503820"/>
                  </a:ext>
                </a:extLst>
              </a:tr>
              <a:tr h="307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10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Research Tools and Software 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1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5501111"/>
                  </a:ext>
                </a:extLst>
              </a:tr>
            </a:tbl>
          </a:graphicData>
        </a:graphic>
      </p:graphicFrame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29CC3395-10AB-2CC6-5E5D-C1F4908187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800" y="-190342"/>
            <a:ext cx="2235709" cy="149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27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385607" y="543490"/>
            <a:ext cx="38635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Assessment</a:t>
            </a:r>
          </a:p>
        </p:txBody>
      </p:sp>
      <p:sp>
        <p:nvSpPr>
          <p:cNvPr id="10" name="Rectangle 9"/>
          <p:cNvSpPr>
            <a:spLocks noGrp="1" noChangeArrowheads="1"/>
          </p:cNvSpPr>
          <p:nvPr/>
        </p:nvSpPr>
        <p:spPr>
          <a:xfrm>
            <a:off x="4697630" y="2331793"/>
            <a:ext cx="6960970" cy="24978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/>
              <a:t> coursework  ( </a:t>
            </a:r>
            <a:r>
              <a:rPr lang="en-US" sz="2400" dirty="0"/>
              <a:t>60</a:t>
            </a:r>
            <a:r>
              <a:rPr lang="en-GB" sz="2400" dirty="0"/>
              <a:t>%</a:t>
            </a:r>
            <a:r>
              <a:rPr lang="en-US" sz="2400" dirty="0"/>
              <a:t>)</a:t>
            </a:r>
            <a:endParaRPr lang="en-GB" sz="2400" dirty="0"/>
          </a:p>
          <a:p>
            <a:pPr marL="0" indent="0">
              <a:lnSpc>
                <a:spcPct val="90000"/>
              </a:lnSpc>
            </a:pPr>
            <a:endParaRPr lang="en-GB" sz="2400" dirty="0"/>
          </a:p>
          <a:p>
            <a:pPr marL="914400" lvl="2" indent="0">
              <a:lnSpc>
                <a:spcPct val="90000"/>
              </a:lnSpc>
              <a:buNone/>
            </a:pPr>
            <a:endParaRPr lang="en-GB" sz="1800" dirty="0"/>
          </a:p>
          <a:p>
            <a:pPr marL="0" lvl="1" indent="0">
              <a:lnSpc>
                <a:spcPct val="90000"/>
              </a:lnSpc>
            </a:pPr>
            <a:r>
              <a:rPr lang="en-GB" sz="2400" dirty="0"/>
              <a:t>Final project (</a:t>
            </a:r>
            <a:r>
              <a:rPr lang="en-US" sz="2400" dirty="0"/>
              <a:t>40</a:t>
            </a:r>
            <a:r>
              <a:rPr lang="en-GB" sz="2400" dirty="0"/>
              <a:t>% )  </a:t>
            </a:r>
          </a:p>
        </p:txBody>
      </p:sp>
      <p:pic>
        <p:nvPicPr>
          <p:cNvPr id="11" name="Picture 2" descr="Free White Printer Paper on Brown Wooden Table Stock Photo">
            <a:extLst>
              <a:ext uri="{FF2B5EF4-FFF2-40B4-BE49-F238E27FC236}">
                <a16:creationId xmlns:a16="http://schemas.microsoft.com/office/drawing/2014/main" id="{CF1FF66F-3DCA-DF95-9B50-C4A38486E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252" y="2032146"/>
            <a:ext cx="2480406" cy="3720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7BE9036E-009C-A56E-17BE-11B23D6654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-228600"/>
            <a:ext cx="2235709" cy="149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33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3076" name="Picture 4" descr="Guide To Getting Involved In Undergraduate research Through Cold-emailing -  Cindy Lao">
            <a:extLst>
              <a:ext uri="{FF2B5EF4-FFF2-40B4-BE49-F238E27FC236}">
                <a16:creationId xmlns:a16="http://schemas.microsoft.com/office/drawing/2014/main" id="{00B01708-944A-8EE8-93DE-E79BD3F23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317199"/>
            <a:ext cx="7110413" cy="4671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C4F77E46-3392-BBA7-BAD4-642538AB7F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3891" y="-203541"/>
            <a:ext cx="2235709" cy="149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86619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12873</TotalTime>
  <Words>568</Words>
  <Application>Microsoft Office PowerPoint</Application>
  <PresentationFormat>Widescreen</PresentationFormat>
  <Paragraphs>94</Paragraphs>
  <Slides>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Aardvark Cafe</vt:lpstr>
      <vt:lpstr>Agency FB</vt:lpstr>
      <vt:lpstr>Arial</vt:lpstr>
      <vt:lpstr>Calibri</vt:lpstr>
      <vt:lpstr>Calibri Light</vt:lpstr>
      <vt:lpstr>Tajawal Medium</vt:lpstr>
      <vt:lpstr>Times New Roman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Mohammed F.R. Anbar</cp:lastModifiedBy>
  <cp:revision>335</cp:revision>
  <dcterms:created xsi:type="dcterms:W3CDTF">2012-10-04T04:34:07Z</dcterms:created>
  <dcterms:modified xsi:type="dcterms:W3CDTF">2024-06-01T08:22:16Z</dcterms:modified>
</cp:coreProperties>
</file>