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 id="2147483679" r:id="rId6"/>
  </p:sldMasterIdLst>
  <p:notesMasterIdLst>
    <p:notesMasterId r:id="rId47"/>
  </p:notesMasterIdLst>
  <p:sldIdLst>
    <p:sldId id="303" r:id="rId7"/>
    <p:sldId id="990" r:id="rId8"/>
    <p:sldId id="1038" r:id="rId9"/>
    <p:sldId id="1006" r:id="rId10"/>
    <p:sldId id="1039" r:id="rId11"/>
    <p:sldId id="1252" r:id="rId12"/>
    <p:sldId id="1303" r:id="rId13"/>
    <p:sldId id="1262" r:id="rId14"/>
    <p:sldId id="1263" r:id="rId15"/>
    <p:sldId id="1269" r:id="rId16"/>
    <p:sldId id="1283" r:id="rId17"/>
    <p:sldId id="1271" r:id="rId18"/>
    <p:sldId id="1277" r:id="rId19"/>
    <p:sldId id="1276" r:id="rId20"/>
    <p:sldId id="1278" r:id="rId21"/>
    <p:sldId id="1279" r:id="rId22"/>
    <p:sldId id="1272" r:id="rId23"/>
    <p:sldId id="1273" r:id="rId24"/>
    <p:sldId id="1282" r:id="rId25"/>
    <p:sldId id="1274" r:id="rId26"/>
    <p:sldId id="1275" r:id="rId27"/>
    <p:sldId id="1281" r:id="rId28"/>
    <p:sldId id="1267" r:id="rId29"/>
    <p:sldId id="1266" r:id="rId30"/>
    <p:sldId id="1268" r:id="rId31"/>
    <p:sldId id="1290" r:id="rId32"/>
    <p:sldId id="1284" r:id="rId33"/>
    <p:sldId id="1285" r:id="rId34"/>
    <p:sldId id="1286" r:id="rId35"/>
    <p:sldId id="1291" r:id="rId36"/>
    <p:sldId id="1294" r:id="rId37"/>
    <p:sldId id="1292" r:id="rId38"/>
    <p:sldId id="1293" r:id="rId39"/>
    <p:sldId id="1295" r:id="rId40"/>
    <p:sldId id="1297" r:id="rId41"/>
    <p:sldId id="1298" r:id="rId42"/>
    <p:sldId id="1300" r:id="rId43"/>
    <p:sldId id="1302" r:id="rId44"/>
    <p:sldId id="94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990"/>
            <p14:sldId id="1038"/>
            <p14:sldId id="1006"/>
            <p14:sldId id="1039"/>
            <p14:sldId id="1252"/>
            <p14:sldId id="1303"/>
            <p14:sldId id="1262"/>
            <p14:sldId id="1263"/>
            <p14:sldId id="1269"/>
            <p14:sldId id="1283"/>
            <p14:sldId id="1271"/>
            <p14:sldId id="1277"/>
            <p14:sldId id="1276"/>
            <p14:sldId id="1278"/>
            <p14:sldId id="1279"/>
            <p14:sldId id="1272"/>
            <p14:sldId id="1273"/>
            <p14:sldId id="1282"/>
            <p14:sldId id="1274"/>
            <p14:sldId id="1275"/>
            <p14:sldId id="1281"/>
            <p14:sldId id="1267"/>
            <p14:sldId id="1266"/>
            <p14:sldId id="1268"/>
            <p14:sldId id="1290"/>
            <p14:sldId id="1284"/>
            <p14:sldId id="1285"/>
            <p14:sldId id="1286"/>
            <p14:sldId id="1291"/>
            <p14:sldId id="1294"/>
            <p14:sldId id="1292"/>
            <p14:sldId id="1293"/>
            <p14:sldId id="1295"/>
            <p14:sldId id="1297"/>
            <p14:sldId id="1298"/>
            <p14:sldId id="1300"/>
            <p14:sldId id="1302"/>
            <p14:sldId id="9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2939EE9-DD5A-4246-89BC-D844BC9ADEF8}" v="7" dt="2025-07-07T20:46:54.58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980" autoAdjust="0"/>
  </p:normalViewPr>
  <p:slideViewPr>
    <p:cSldViewPr snapToGrid="0">
      <p:cViewPr varScale="1">
        <p:scale>
          <a:sx n="56" d="100"/>
          <a:sy n="56" d="100"/>
        </p:scale>
        <p:origin x="126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39A8-E914-9C18-AFE2-9D1AF2122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2E853-AD8C-3148-BD05-82217418C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BE6F-EB25-8C56-D0F2-E7E784BB9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4EA0E6-D018-86E3-0E7C-7078ED0EB1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7350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8911B-6FF7-5B0C-377D-66E3DDA48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714E56-73C2-0FC3-0ABE-682E326A94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1B37C1-0ADD-9D07-C39A-88385AE8DC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3F9AE8-0177-2331-93EE-9F1D12E72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3220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89A40-A07D-B6AC-D19E-82673E638F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C69ECB-1E22-E173-CAA8-67DA3DA4F8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68A41C-B0E9-DE83-4E91-30FA539789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DE8AD7-09DB-D4C3-F13C-C868C327E9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8626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033A4C-28D6-A9CB-7B63-B32F0C2984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02C839-882A-F2B4-B076-9D85D080BC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194DB9-46C2-B235-A6D4-EB5095E26B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0D84BBD-5494-368A-154D-8CD0E54448B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28153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2E925D-B678-F1BD-69CE-BE2A5FA7A9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643721-4945-91C1-F12F-DC558EEAC4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1A3922-D26B-AD3A-48E2-13F677318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A2342E-16D3-42BF-12AE-958737840F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578934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4865DC-6CB2-3441-7BB5-4201804375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7BD871-9DE0-FD49-590E-DD71A58830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ADE6F6-423C-28B9-AB03-98E8D2BB84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42034DA-1C53-ADD7-0F62-4178BD0E59B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832804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1559D-FA25-3A32-B3C8-8A73D592A4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1B9734-B9DD-D641-072E-3AF3703A11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07CB50-BDF9-99BE-6BE5-28354B59ED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0ABAD5-1A1A-AE5E-7E2B-906FDB4D483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621578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EA69-E8C1-41FF-DD26-5E1E33C875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5C7289-6589-F856-1A00-15A493B507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DE39F5-3798-49F3-34EF-E4D94ADBCA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7CFAF5-92E7-DDBB-C211-CBF0A4DC901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025919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B26B9-6BCD-BECA-2287-589654F5C0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D0C20D-39C9-6018-7D87-AA96766C9B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E30314-99C1-6C22-AFAD-CB9581C1F9A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8530687-6383-F97B-BAB9-7C9226955DE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692013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E93C31-7265-2953-1FBE-F039BA1DEB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7C3E68-9E0C-04DD-498B-325A40F68E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D397BF-913A-1689-25C7-FF0BAF6E3DA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D0E7F0-0C4F-7F57-290B-1AC17A1E5E8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670733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1F5DE6-BEB0-FDE0-3B68-F6064A9015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94D407-CA92-FC09-4A4B-600870A5F1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1EC677-8340-C76E-FD7A-E5533673F8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1E4B7A-2FED-2BF4-3B3E-0C10CD594B4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074360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E71BDF-760F-D1DF-DAEE-D7D9787A31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772E95-C95F-BE04-2FA2-AC7076488E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815A4E-E36E-EC9E-7BDD-EC86E4B4BB8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A282DC4-3AA8-62EE-2451-76682C0254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693665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39108-4941-0AD5-726D-71E4436B8A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3C3D5D-9237-CDCB-5F95-A25070DC0B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BD68DB-28DD-2FCE-FF69-0AC86174A5D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D5F18A-4C3D-9333-93C0-1CA8F38A300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359738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FFABD-F2AB-64FD-38D2-B26F9D247C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6E7D17-A1EE-447E-C7E3-83F3D04B93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67F151-E535-1F4C-3909-61F3C405FC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5C49AA3-6A38-7EEF-DD10-AE06FFD11D8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307515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39EB2-668B-1FA9-02AE-FDAF1809D6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739F3E-07FE-3D1A-F039-770F56AC8C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F1E261-D5AC-2BD5-C1FE-F1CA834ACD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02A6CC-8DBA-C7CC-839A-BE7CA44FA1E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566322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05CC8-CE89-EA1E-D579-10112FD0C8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38BAE0-CE25-733A-058A-78B73C5638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E9FD-F8E2-E69A-0FC9-2CE700AC29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83C287-AD26-08D2-2B49-4BC2653A3AD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718592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66AFE-8398-2BEB-B69E-3C75139251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57CD46-F2CF-8B60-0E30-D6EA40352F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4DF669-1819-3EEA-B9A5-C242C74CDA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B5358AD-AE7E-23D7-EB02-F49BC0510D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248467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A046D-3373-25A7-7741-2134C9224A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0B8A9F-1806-BDEB-513F-5FE7437EED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EC453C-94A3-955D-87CA-FE2E0A85A38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6D9641-945F-6B0E-3897-E77EF788BE9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073612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546CBD-0C41-EA10-797E-656F54DEEB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C6E8F6-0546-292A-CBC6-5983AEF339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0768B7-5D91-93BB-9E64-1C1BDA9B80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A4A34E-8F4A-C6B8-6613-CC86E909E43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270474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4C0FBB-47BF-FD7A-8A03-FA8EBB4114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4E88C0-6B9E-A6DA-B2FD-425D087760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02D643-69B7-AC95-ED7A-556096FA94F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B626B5-633F-0009-A546-A0AA8343E54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631931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CB682F-32D3-6C23-7AC2-215C671EA6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6D4DB3-BDCC-C48C-A008-1B54F9C0D7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368DBC-9862-E52F-708B-BA0F6244EC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717A346-5B26-1775-7D0D-0C10A41F6A7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195300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44A53D-C316-1331-C4A5-85D8B6D5D8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3B8BAA-C56F-B93E-6996-3A75FFE5C7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EFA657-5482-C57C-507A-7E792EBCCF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42B91C-F746-4BF8-2532-6C99D62CA0D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359421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F1E80D-E3B4-3C47-706D-1B59A51790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37F9EA-6A7A-7B8F-102F-2D536429AC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ED3AB3-B875-9087-051F-A5D6014394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01EB28-7798-2E22-D418-581C228262A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883239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A8DC3C-395B-6BCF-B07C-394D35E65E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8699AD-61A9-8FF0-770C-EC78318E46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F2637C-077F-2BDC-A33C-B53D8CF7AA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8A1614-0DBE-EE98-5CBE-571302DB2F1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967463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6F2442-1CAC-69DD-C9FE-A1D97AE683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0B6D90-26ED-6240-D7EB-0B6159D9A7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389811-05EF-B3FF-CD74-9D510FF21F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D71E21-B7A1-D144-4B68-529EC596155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731389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6F4796-4D4C-22ED-4DC2-D34C1F62AE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931D22-BDFE-59BA-8305-3CC6E71B66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AB749E-143F-A57D-0546-E5FAA14B18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A19071-5263-0A1B-AAE2-A81516C5958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15630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30887-A7C0-ED3B-44F1-6D7A135A6A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523E23-A060-869E-2160-AC374325CC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96756B-A5A2-8FDF-FCCA-D200F05021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F7DE1AB-FBB3-8AD6-32D0-72FBAC13358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896743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79663-7584-F1CB-AF68-DD603518A1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276C1C-A52C-5B7E-8998-78DD66878D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684EAD-811D-AE1A-D813-0487848C26E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A43E01-B579-D2FB-3B0E-CCFCEDBD2E0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763101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5BD5A-576D-E6F2-5B6A-C7F723363D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8816A4-1B42-5F24-412B-B59F5F6644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0AAA27-B2D1-A69C-5436-482488D52C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E0C491-1DD5-03DF-82F0-C794E29A120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393037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E08049-C8E7-503A-D3DC-9722BADA93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9357CA-35F5-B176-8172-EBBDFADF87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A7FE84-242A-B547-F1CF-4A891C51A4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DC34D6-3655-0E97-87C2-E44E76387DF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038270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9B1DC6-D676-44E9-0CAA-40765C9CF1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870467-09E7-C30A-69DB-973A38405A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E75A0D-0568-D4C6-CD5A-2EA13CD8C9F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EDD8794-3401-A037-BF8A-C15C4AC1F8F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60100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64814-3490-CD79-60F9-CA664079B0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BC6BFE-987B-C062-37CB-7E63704711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03B7F6-1A44-2A5B-4C4B-77450E31E0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FAE67D-1894-2DFF-E77F-0E1FD46598C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2622694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952B89-02AD-ED74-C5D0-F18DE1DB88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1E3FB0-B1B5-3027-6B7E-1D884F8E0A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64E86A-DC6E-57AD-471D-A4BFA8B960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547832A-BFB1-0ACE-BC6B-1F0BE5E40B3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5832895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BB6E8D-2CFA-8DAA-6643-4B89A2A420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6B1B05-727D-AE66-1C30-1803B41E56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FB213B-B548-A4BE-8FBF-60E746C21F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8F3321-CE37-51AA-88DA-149EB65D46D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992851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3FA6E1-1C65-7C84-A87C-5838123EB4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F705C4-095A-71B5-6824-39E6473794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FE19D2-72DD-EA9B-9DC3-0F4F7009D8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6B07EF-3B78-9D7F-3135-A557C534104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5330636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432163-38CC-BED2-34E2-993DEB2127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20691A-4358-FB41-3834-F1646BB217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E7F4A8-7AC8-F81D-44CB-6744F22669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5EA3A6-ECB3-AECD-43A0-C6872E14507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6941101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EDF19-4F1F-A336-5C6D-A3A095C548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B575F8-C473-FDDB-6239-F84CA290AA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B2F7C-D4F7-2D6C-66E0-90EEB8891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C2DF93-5FF8-DE52-2DFD-C2D4730865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6375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05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48240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55228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9720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79397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5436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5094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254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960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02919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8360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6" Type="http://schemas.openxmlformats.org/officeDocument/2006/relationships/image" Target="../media/image1.pn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3.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hyperlink" Target="https://cma.org.sa/" TargetMode="External"/><Relationship Id="rId7"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3.xml"/><Relationship Id="rId6" Type="http://schemas.openxmlformats.org/officeDocument/2006/relationships/hyperlink" Target="https://www.centralbank.ae/" TargetMode="External"/><Relationship Id="rId5" Type="http://schemas.openxmlformats.org/officeDocument/2006/relationships/hyperlink" Target="https://www.cbj.gov.jo/" TargetMode="External"/><Relationship Id="rId4" Type="http://schemas.openxmlformats.org/officeDocument/2006/relationships/hyperlink" Target="https://www.cbe.org.eg/"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41.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109919"/>
            <a:ext cx="6742492" cy="1477328"/>
          </a:xfrm>
          <a:prstGeom prst="rect">
            <a:avLst/>
          </a:prstGeom>
          <a:noFill/>
        </p:spPr>
        <p:txBody>
          <a:bodyPr wrap="square" rtlCol="0">
            <a:spAutoFit/>
          </a:bodyPr>
          <a:lstStyle/>
          <a:p>
            <a:pPr algn="ctr"/>
            <a:r>
              <a:rPr lang="ar-EG" sz="2400" b="1" dirty="0">
                <a:solidFill>
                  <a:srgbClr val="00B0F0"/>
                </a:solidFill>
                <a:latin typeface="Alexandria" charset="0"/>
                <a:cs typeface="+mj-cs"/>
              </a:rPr>
              <a:t>(ماجستير القانون الرقمي) </a:t>
            </a:r>
          </a:p>
          <a:p>
            <a:r>
              <a:rPr lang="ar-EG" sz="4000" b="1" dirty="0">
                <a:solidFill>
                  <a:srgbClr val="00B0F0"/>
                </a:solidFill>
                <a:latin typeface="Alexandria" charset="0"/>
                <a:cs typeface="+mj-cs"/>
              </a:rPr>
              <a:t>مقرر : قانون تنظيم التكنولوجيا المالية</a:t>
            </a:r>
            <a:endParaRPr lang="en-US" sz="4000" b="1" dirty="0">
              <a:solidFill>
                <a:srgbClr val="00B0F0"/>
              </a:solidFill>
              <a:latin typeface="Alexandria" charset="0"/>
              <a:cs typeface="+mj-cs"/>
            </a:endParaRPr>
          </a:p>
          <a:p>
            <a:pPr algn="ctr"/>
            <a:r>
              <a:rPr lang="en-US" sz="2600" b="1" dirty="0">
                <a:solidFill>
                  <a:srgbClr val="00B0F0"/>
                </a:solidFill>
                <a:latin typeface="Alexandria" charset="0"/>
                <a:cs typeface="+mj-cs"/>
              </a:rPr>
              <a:t>Financial technology regulation law</a:t>
            </a:r>
            <a:endParaRPr lang="en-US" sz="4400" b="1" dirty="0">
              <a:solidFill>
                <a:srgbClr val="00B0F0"/>
              </a:solidFill>
              <a:latin typeface="Alexandria" charset="0"/>
              <a:cs typeface="+mj-cs"/>
            </a:endParaRPr>
          </a:p>
        </p:txBody>
      </p:sp>
      <p:sp>
        <p:nvSpPr>
          <p:cNvPr id="10" name="Rectangle: Rounded Corners 9"/>
          <p:cNvSpPr/>
          <p:nvPr/>
        </p:nvSpPr>
        <p:spPr>
          <a:xfrm>
            <a:off x="7328849" y="51708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err="1">
                <a:solidFill>
                  <a:srgbClr val="00B0F0"/>
                </a:solidFill>
                <a:latin typeface="Alexandria" charset="0"/>
                <a:cs typeface="Alexandria" charset="0"/>
              </a:rPr>
              <a:t>Alaeldin</a:t>
            </a:r>
            <a:r>
              <a:rPr lang="en-US" sz="2800" b="1" dirty="0">
                <a:solidFill>
                  <a:srgbClr val="00B0F0"/>
                </a:solidFill>
                <a:latin typeface="Alexandria" charset="0"/>
                <a:cs typeface="Alexandria" charset="0"/>
              </a:rPr>
              <a:t> Elgizuli</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2522046" y="5269142"/>
            <a:ext cx="3500018" cy="43088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LAW631</a:t>
            </a:r>
          </a:p>
        </p:txBody>
      </p:sp>
    </p:spTree>
  </p:cSld>
  <p:clrMapOvr>
    <a:masterClrMapping/>
  </p:clrMapOvr>
  <mc:AlternateContent xmlns:mc="http://schemas.openxmlformats.org/markup-compatibility/2006" xmlns:p14="http://schemas.microsoft.com/office/powerpoint/2010/main">
    <mc:Choice Requires="p14">
      <p:transition spd="slow" p14:dur="2000" advTm="25147"/>
    </mc:Choice>
    <mc:Fallback xmlns="">
      <p:transition spd="slow" advTm="251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6F454-2837-0434-577F-5BA613D284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7E4789-A5BC-304C-BDF4-9CC4A03B00A4}"/>
              </a:ext>
            </a:extLst>
          </p:cNvPr>
          <p:cNvSpPr/>
          <p:nvPr/>
        </p:nvSpPr>
        <p:spPr>
          <a:xfrm>
            <a:off x="617280" y="1799855"/>
            <a:ext cx="10812720" cy="4256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E433DC3-60C5-2A6E-1080-AE8CA34BED76}"/>
              </a:ext>
            </a:extLst>
          </p:cNvPr>
          <p:cNvSpPr txBox="1"/>
          <p:nvPr/>
        </p:nvSpPr>
        <p:spPr>
          <a:xfrm>
            <a:off x="2618637" y="764082"/>
            <a:ext cx="706021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قانون تنظيم التكنولوجيا المالية في الأنشطة غير المصرفية </a:t>
            </a:r>
          </a:p>
        </p:txBody>
      </p:sp>
      <p:sp>
        <p:nvSpPr>
          <p:cNvPr id="5" name="Rectangle 4">
            <a:extLst>
              <a:ext uri="{FF2B5EF4-FFF2-40B4-BE49-F238E27FC236}">
                <a16:creationId xmlns:a16="http://schemas.microsoft.com/office/drawing/2014/main" id="{5B1DA3CD-C56C-3EDC-C9AA-EDA8DF2BD9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F9A7399-70B8-2C72-FE3B-8F309B6ABA73}"/>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B729680B-15FA-828B-AE1A-D63C4ADEE055}"/>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08</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86649A8B-C4FE-7681-2B68-D1FE2EFE7197}"/>
              </a:ext>
            </a:extLst>
          </p:cNvPr>
          <p:cNvSpPr txBox="1"/>
          <p:nvPr/>
        </p:nvSpPr>
        <p:spPr>
          <a:xfrm>
            <a:off x="762000" y="1863090"/>
            <a:ext cx="10668000" cy="3674852"/>
          </a:xfrm>
          <a:prstGeom prst="rect">
            <a:avLst/>
          </a:prstGeom>
          <a:noFill/>
        </p:spPr>
        <p:txBody>
          <a:bodyPr wrap="square" rtlCol="0">
            <a:spAutoFit/>
          </a:bodyPr>
          <a:lstStyle/>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EG"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أهداف المحاضرة :</a:t>
            </a:r>
          </a:p>
          <a:p>
            <a:pPr marL="0" marR="0" lvl="0" indent="0" algn="r" defTabSz="914400" rtl="1" eaLnBrk="0" fontAlgn="base" latinLnBrk="0" hangingPunct="0">
              <a:spcBef>
                <a:spcPct val="20000"/>
              </a:spcBef>
              <a:spcAft>
                <a:spcPct val="0"/>
              </a:spcAft>
              <a:buClrTx/>
              <a:buSzPct val="80000"/>
              <a:buFontTx/>
              <a:buNone/>
              <a:tabLst/>
              <a:defRPr/>
            </a:pPr>
            <a:r>
              <a:rPr kumimoji="0" lang="ar-AE"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بنهاية هذه المحاضرة، سيكون الطالب قادراً على:</a:t>
            </a:r>
            <a:endPar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شرح المفاهيم القانونية الأساسية المتعلقة بتنظيم التكنولوجيا المالية في القطاعات غير المصرفية.</a:t>
            </a: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تمييز الفروق القانونية والتنظيمية بين الدول العربية في مجال </a:t>
            </a:r>
            <a:r>
              <a:rPr lang="en-US" altLang="en-US" sz="2400" dirty="0">
                <a:solidFill>
                  <a:prstClr val="black"/>
                </a:solidFill>
                <a:latin typeface="Alexandria" pitchFamily="2" charset="-78"/>
                <a:cs typeface="Alexandria" pitchFamily="2" charset="-78"/>
              </a:rPr>
              <a:t>FinTech</a:t>
            </a:r>
            <a:r>
              <a:rPr lang="ar-EG" altLang="en-US" sz="2400" dirty="0">
                <a:solidFill>
                  <a:prstClr val="black"/>
                </a:solidFill>
                <a:latin typeface="Alexandria" pitchFamily="2" charset="-78"/>
                <a:cs typeface="Alexandria" pitchFamily="2" charset="-78"/>
              </a:rPr>
              <a:t>.</a:t>
            </a: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تحليل التشريعات المتعلقة بالتكنولوجيا المالية. </a:t>
            </a: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تقييم الجاهزية القانونية والتشريعية لتبني وتطوير الحلول التكنولوجية المالية في العالم العربي.</a:t>
            </a: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اقتراح توصيات قانونية لتحسين البيئة التنظيمية في الدول التي لا تزال في المراحل الأولى لتنظيم التكنولوجيا المالية.</a:t>
            </a:r>
            <a:endParaRPr kumimoji="0" lang="ar-EG" alt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7" name="Graphic 21">
            <a:extLst>
              <a:ext uri="{FF2B5EF4-FFF2-40B4-BE49-F238E27FC236}">
                <a16:creationId xmlns:a16="http://schemas.microsoft.com/office/drawing/2014/main" id="{69C12C15-E41D-3729-4343-C670E581D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351569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6D7EB-9F5F-6E85-AF04-FF2792FF2F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1237D6C-2F8E-AF0C-2AF4-7A2163F86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05E5A4B-1D24-A009-7F7B-59CDC1E5FCF8}"/>
              </a:ext>
            </a:extLst>
          </p:cNvPr>
          <p:cNvSpPr txBox="1"/>
          <p:nvPr/>
        </p:nvSpPr>
        <p:spPr>
          <a:xfrm>
            <a:off x="4609707" y="859830"/>
            <a:ext cx="517329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نظرة عن المحاضرة السابقة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92BBBB5D-C7B6-814D-8661-3ED59D649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33D21F-5ECD-4476-9A2C-D82B9EF3E8B9}"/>
              </a:ext>
            </a:extLst>
          </p:cNvPr>
          <p:cNvSpPr txBox="1"/>
          <p:nvPr/>
        </p:nvSpPr>
        <p:spPr>
          <a:xfrm>
            <a:off x="217170" y="1429207"/>
            <a:ext cx="11727180" cy="5011565"/>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الموضوعات التى تم مناقشتها :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في المحاضرة السابقة تم مناقشة عدد من الموضوعات منها ، </a:t>
            </a:r>
            <a:r>
              <a:rPr lang="en-US" sz="2400" dirty="0">
                <a:solidFill>
                  <a:prstClr val="black"/>
                </a:solidFill>
                <a:latin typeface="Alexandria regular" pitchFamily="2" charset="-78"/>
                <a:cs typeface="Times New Roman" panose="02020603050405020304" pitchFamily="18" charset="0"/>
              </a:rPr>
              <a:t> </a:t>
            </a:r>
            <a:r>
              <a:rPr lang="ar-AE" sz="2400" dirty="0">
                <a:solidFill>
                  <a:prstClr val="black"/>
                </a:solidFill>
                <a:latin typeface="Alexandria regular" pitchFamily="2" charset="-78"/>
                <a:cs typeface="Times New Roman" panose="02020603050405020304" pitchFamily="18" charset="0"/>
              </a:rPr>
              <a:t>الرقابة على التكنولوجيا المالية</a:t>
            </a:r>
            <a:r>
              <a:rPr lang="ar-EG" sz="2400" dirty="0">
                <a:solidFill>
                  <a:prstClr val="black"/>
                </a:solidFill>
                <a:latin typeface="Alexandria regular" pitchFamily="2" charset="-78"/>
                <a:cs typeface="Times New Roman" panose="02020603050405020304" pitchFamily="18" charset="0"/>
              </a:rPr>
              <a:t> ، </a:t>
            </a:r>
            <a:r>
              <a:rPr lang="ar-AE" sz="2400" dirty="0">
                <a:solidFill>
                  <a:prstClr val="black"/>
                </a:solidFill>
                <a:latin typeface="Alexandria regular" pitchFamily="2" charset="-78"/>
                <a:cs typeface="Times New Roman" panose="02020603050405020304" pitchFamily="18" charset="0"/>
              </a:rPr>
              <a:t>وجهات نظر حول وجود نظم رقابية للتكنولوجيا المالية </a:t>
            </a:r>
            <a:r>
              <a:rPr lang="ar-EG" sz="2400" dirty="0">
                <a:solidFill>
                  <a:prstClr val="black"/>
                </a:solidFill>
                <a:latin typeface="Alexandria regular" pitchFamily="2" charset="-78"/>
                <a:cs typeface="Times New Roman" panose="02020603050405020304" pitchFamily="18" charset="0"/>
              </a:rPr>
              <a:t>، </a:t>
            </a:r>
            <a:r>
              <a:rPr lang="ar-AE" sz="2400" dirty="0">
                <a:solidFill>
                  <a:prstClr val="black"/>
                </a:solidFill>
                <a:latin typeface="Alexandria regular" pitchFamily="2" charset="-78"/>
                <a:cs typeface="Times New Roman" panose="02020603050405020304" pitchFamily="18" charset="0"/>
              </a:rPr>
              <a:t>النظم الرقابية والابتكار</a:t>
            </a:r>
            <a:r>
              <a:rPr lang="ar-EG" sz="2400" dirty="0">
                <a:solidFill>
                  <a:prstClr val="black"/>
                </a:solidFill>
                <a:latin typeface="Alexandria regular" pitchFamily="2" charset="-78"/>
                <a:cs typeface="Times New Roman" panose="02020603050405020304" pitchFamily="18" charset="0"/>
              </a:rPr>
              <a:t> ، </a:t>
            </a:r>
            <a:r>
              <a:rPr lang="ar-AE" sz="2400" dirty="0">
                <a:solidFill>
                  <a:prstClr val="black"/>
                </a:solidFill>
                <a:latin typeface="Alexandria regular" pitchFamily="2" charset="-78"/>
                <a:cs typeface="Times New Roman" panose="02020603050405020304" pitchFamily="18" charset="0"/>
              </a:rPr>
              <a:t>اعتبارات رقابية</a:t>
            </a:r>
            <a:r>
              <a:rPr lang="ar-EG" sz="2400" dirty="0">
                <a:solidFill>
                  <a:prstClr val="black"/>
                </a:solidFill>
                <a:latin typeface="Alexandria regular" pitchFamily="2" charset="-78"/>
                <a:cs typeface="Times New Roman" panose="02020603050405020304" pitchFamily="18" charset="0"/>
              </a:rPr>
              <a:t> ، </a:t>
            </a:r>
            <a:r>
              <a:rPr lang="ar-AE" sz="2400" dirty="0">
                <a:solidFill>
                  <a:prstClr val="black"/>
                </a:solidFill>
                <a:latin typeface="Alexandria regular" pitchFamily="2" charset="-78"/>
                <a:cs typeface="Times New Roman" panose="02020603050405020304" pitchFamily="18" charset="0"/>
              </a:rPr>
              <a:t>قضايا التنظيم الرقابي</a:t>
            </a:r>
            <a:r>
              <a:rPr lang="ar-EG" sz="2400" dirty="0">
                <a:solidFill>
                  <a:prstClr val="black"/>
                </a:solidFill>
                <a:latin typeface="Alexandria regular" pitchFamily="2" charset="-78"/>
                <a:cs typeface="Times New Roman" panose="02020603050405020304" pitchFamily="18" charset="0"/>
              </a:rPr>
              <a:t> ، </a:t>
            </a:r>
            <a:r>
              <a:rPr lang="ar-AE" sz="2400" dirty="0">
                <a:solidFill>
                  <a:prstClr val="black"/>
                </a:solidFill>
                <a:latin typeface="Alexandria regular" pitchFamily="2" charset="-78"/>
                <a:cs typeface="Times New Roman" panose="02020603050405020304" pitchFamily="18" charset="0"/>
              </a:rPr>
              <a:t>أمثلة من النظم الرقابية </a:t>
            </a:r>
            <a:r>
              <a:rPr lang="ar-EG" sz="2400" dirty="0">
                <a:solidFill>
                  <a:prstClr val="black"/>
                </a:solidFill>
                <a:latin typeface="Alexandria regular" pitchFamily="2" charset="-78"/>
                <a:cs typeface="Times New Roman" panose="02020603050405020304" pitchFamily="18" charset="0"/>
              </a:rPr>
              <a:t>، </a:t>
            </a:r>
            <a:r>
              <a:rPr lang="ar-AE" sz="2400" dirty="0">
                <a:solidFill>
                  <a:prstClr val="black"/>
                </a:solidFill>
                <a:latin typeface="Alexandria regular" pitchFamily="2" charset="-78"/>
                <a:cs typeface="Times New Roman" panose="02020603050405020304" pitchFamily="18" charset="0"/>
              </a:rPr>
              <a:t>النظم الرقابية العالية</a:t>
            </a:r>
            <a:r>
              <a:rPr lang="ar-EG" sz="2400" dirty="0">
                <a:solidFill>
                  <a:prstClr val="black"/>
                </a:solidFill>
                <a:latin typeface="Alexandria regular" pitchFamily="2" charset="-78"/>
                <a:cs typeface="Times New Roman" panose="02020603050405020304" pitchFamily="18" charset="0"/>
              </a:rPr>
              <a:t> ، </a:t>
            </a:r>
            <a:r>
              <a:rPr lang="ar-AE" sz="2400" dirty="0">
                <a:solidFill>
                  <a:prstClr val="black"/>
                </a:solidFill>
                <a:latin typeface="Alexandria regular" pitchFamily="2" charset="-78"/>
                <a:cs typeface="Times New Roman" panose="02020603050405020304" pitchFamily="18" charset="0"/>
              </a:rPr>
              <a:t>مستقبل رقابة التكنولوجيا المالية</a:t>
            </a:r>
            <a:r>
              <a:rPr lang="ar-EG" sz="2400" dirty="0">
                <a:solidFill>
                  <a:prstClr val="black"/>
                </a:solidFill>
                <a:latin typeface="Alexandria regular" pitchFamily="2" charset="-78"/>
                <a:cs typeface="Times New Roman" panose="02020603050405020304" pitchFamily="18" charset="0"/>
              </a:rPr>
              <a:t>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وتم توضيح أن الابتكار في التكنولوجيا المالية يقصد به استخدام التكنولوجيا الحديثة لتقديم خدمات مالية مبتكرة تشمل المدفوعات، التمويل، التأمين، وإدارة الثروات بطرق أسرع، أرخص، وأكثر كفاءة.</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كما أن النظم الرقابية  في التكنولوجيا المالية هي القواعد والتشريعات التي تضعها الجهات التنظيمية (مثل البنوك المركزية وهيئات الأسواق المالية) لضمان أن الشركات الناشئة في مجال التكنولوجيا المالية تعمل ضمن بيئة آمنة ومتوافقة مع القوانين.</a:t>
            </a:r>
            <a:endParaRPr lang="en-US" sz="2400" dirty="0">
              <a:solidFill>
                <a:prstClr val="black"/>
              </a:solidFill>
              <a:latin typeface="Alexandria regular" pitchFamily="2" charset="-78"/>
              <a:cs typeface="Times New Roman" panose="02020603050405020304" pitchFamily="18" charset="0"/>
            </a:endParaRPr>
          </a:p>
        </p:txBody>
      </p:sp>
      <p:pic>
        <p:nvPicPr>
          <p:cNvPr id="6" name="Graphic 21">
            <a:extLst>
              <a:ext uri="{FF2B5EF4-FFF2-40B4-BE49-F238E27FC236}">
                <a16:creationId xmlns:a16="http://schemas.microsoft.com/office/drawing/2014/main" id="{47CC2601-EBD5-35D1-7BED-13A5E78030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937840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CF47A-D511-1C25-0E7A-AD7DFBDFA0B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FE316F-7584-D9A2-0DF1-B324BDE94D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9E9774-5275-9856-383F-B01D956DF35A}"/>
              </a:ext>
            </a:extLst>
          </p:cNvPr>
          <p:cNvSpPr txBox="1"/>
          <p:nvPr/>
        </p:nvSpPr>
        <p:spPr>
          <a:xfrm>
            <a:off x="2988298" y="820132"/>
            <a:ext cx="63536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الموضوعات </a:t>
            </a:r>
          </a:p>
        </p:txBody>
      </p:sp>
      <p:sp>
        <p:nvSpPr>
          <p:cNvPr id="28" name="Rectangle 27">
            <a:extLst>
              <a:ext uri="{FF2B5EF4-FFF2-40B4-BE49-F238E27FC236}">
                <a16:creationId xmlns:a16="http://schemas.microsoft.com/office/drawing/2014/main" id="{802B0B8F-9705-CAD2-FDDF-CB0F47F9E9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2C2C637-04CB-DDCA-3BB8-7BE152A760D4}"/>
              </a:ext>
            </a:extLst>
          </p:cNvPr>
          <p:cNvSpPr txBox="1"/>
          <p:nvPr/>
        </p:nvSpPr>
        <p:spPr>
          <a:xfrm>
            <a:off x="2281287" y="1810877"/>
            <a:ext cx="9228841" cy="4457952"/>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b="1" dirty="0">
                <a:solidFill>
                  <a:prstClr val="black"/>
                </a:solidFill>
                <a:latin typeface="Alexandria regular" pitchFamily="2" charset="-78"/>
                <a:cs typeface="Times New Roman" panose="02020603050405020304" pitchFamily="18" charset="0"/>
              </a:rPr>
              <a:t>قانون تنظيم التكنولوجيا المالية في الأنشطة غير المصرفية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b="1" dirty="0">
                <a:solidFill>
                  <a:prstClr val="black"/>
                </a:solidFill>
                <a:latin typeface="Alexandria regular" pitchFamily="2" charset="-78"/>
                <a:cs typeface="Times New Roman" panose="02020603050405020304" pitchFamily="18" charset="0"/>
              </a:rPr>
              <a:t>دراسة حالة لبعض الدول العربية:</a:t>
            </a:r>
            <a:endParaRPr lang="ar-EG" sz="2400" dirty="0">
              <a:solidFill>
                <a:prstClr val="black"/>
              </a:solidFill>
              <a:latin typeface="Alexandria regular" pitchFamily="2" charset="-78"/>
              <a:cs typeface="Times New Roman" panose="02020603050405020304" pitchFamily="18" charset="0"/>
            </a:endParaRPr>
          </a:p>
          <a:p>
            <a:pPr marR="0" lvl="0" algn="r"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Times New Roman" panose="02020603050405020304" pitchFamily="18" charset="0"/>
              </a:rPr>
              <a:t>- المملكة العربية السعودية </a:t>
            </a:r>
          </a:p>
          <a:p>
            <a:pPr marR="0" lvl="0" algn="r"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Times New Roman" panose="02020603050405020304" pitchFamily="18" charset="0"/>
              </a:rPr>
              <a:t>- جمهورية مصر العربية</a:t>
            </a:r>
          </a:p>
          <a:p>
            <a:pPr marR="0" lvl="0" algn="r"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Times New Roman" panose="02020603050405020304" pitchFamily="18" charset="0"/>
              </a:rPr>
              <a:t>- المملكة الاردنية الهاشمية</a:t>
            </a:r>
          </a:p>
          <a:p>
            <a:pPr marR="0" lvl="0" algn="r"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Times New Roman" panose="02020603050405020304" pitchFamily="18" charset="0"/>
              </a:rPr>
              <a:t>- دولة الامارات العربية المتحدة</a:t>
            </a:r>
          </a:p>
          <a:p>
            <a:pPr marR="0" lvl="0" algn="r"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Times New Roman" panose="02020603050405020304" pitchFamily="18" charset="0"/>
              </a:rPr>
              <a:t>- دولة قطر</a:t>
            </a:r>
          </a:p>
          <a:p>
            <a:pPr marR="0" lvl="0" algn="r" defTabSz="914400" rtl="1" eaLnBrk="1" fontAlgn="auto" latinLnBrk="0" hangingPunct="1">
              <a:lnSpc>
                <a:spcPct val="150000"/>
              </a:lnSpc>
              <a:spcBef>
                <a:spcPts val="0"/>
              </a:spcBef>
              <a:spcAft>
                <a:spcPts val="0"/>
              </a:spcAft>
              <a:buClrTx/>
              <a:buSzTx/>
              <a:tabLst/>
              <a:defRPr/>
            </a:pPr>
            <a:endParaRPr lang="ar-EG" sz="2400" dirty="0">
              <a:solidFill>
                <a:prstClr val="black"/>
              </a:solidFill>
              <a:latin typeface="Alexandria regular" pitchFamily="2" charset="-78"/>
              <a:cs typeface="Times New Roman" panose="02020603050405020304" pitchFamily="18" charset="0"/>
            </a:endParaRPr>
          </a:p>
        </p:txBody>
      </p:sp>
      <p:pic>
        <p:nvPicPr>
          <p:cNvPr id="6" name="Graphic 21">
            <a:extLst>
              <a:ext uri="{FF2B5EF4-FFF2-40B4-BE49-F238E27FC236}">
                <a16:creationId xmlns:a16="http://schemas.microsoft.com/office/drawing/2014/main" id="{676A9AE6-5B52-8AC1-5FD4-D341D60CB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737538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75EDA-9753-18CE-FC40-F10ABFAC72A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8596954-8F3D-8551-9555-BCAAC07B30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6B5075-E4B7-C5B6-CF3A-08FEDE0DF379}"/>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قانون تنظيم التكنولوجيا المالية في الأنشطة غير المصرفية </a:t>
            </a:r>
          </a:p>
        </p:txBody>
      </p:sp>
      <p:sp>
        <p:nvSpPr>
          <p:cNvPr id="28" name="Rectangle 27">
            <a:extLst>
              <a:ext uri="{FF2B5EF4-FFF2-40B4-BE49-F238E27FC236}">
                <a16:creationId xmlns:a16="http://schemas.microsoft.com/office/drawing/2014/main" id="{933B2E6B-D714-658D-6ABF-33EB573E4A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988EDD2-E8AE-E4D1-7AC4-8C21C81F3E4E}"/>
              </a:ext>
            </a:extLst>
          </p:cNvPr>
          <p:cNvSpPr txBox="1"/>
          <p:nvPr/>
        </p:nvSpPr>
        <p:spPr>
          <a:xfrm>
            <a:off x="320041" y="1345783"/>
            <a:ext cx="11510010" cy="5262979"/>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مف</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هوم الأنشطة غير المصرفية في التكنولوجيا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Non-Banking Activities)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يشير إلى الخدمات والمنتجات المالية التي تُقدَّم من خلال التكنولوجيا خارج نطاق البنوك التقليدية، أي دون الحاجة إلى ترخيص مصرفي شامل. هذه الأنشطة تعتمد على حلول تقنية مبتكرة لتوفير خدمات مالية مرنة وسريعة وتستهدف فئات متعددة، منها الأفراد والشركات الناشئة.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بمعنى آخر الأنشطة غير المصرفية في التكنولوجيا المالية هي:"تقديم خدمات مالية من خلال حلول رقمية وتكنولوجية دون أن تكون الجهة المقدمة بنكًا مرخصًا، وإنما شركة تقنية مالية مرخصة أو مسجلة لتقديم خدمات محددة وفقًا للأنظمة".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أبرز مجالات الأنشطة غير المصرفية في التكنولوجيا المالية:</a:t>
            </a:r>
          </a:p>
          <a:p>
            <a:pPr marL="342900" marR="0" lvl="0" indent="-342900" algn="r" defTabSz="914400" rtl="1" eaLnBrk="1" fontAlgn="auto" latinLnBrk="0" hangingPunct="1">
              <a:spcBef>
                <a:spcPts val="0"/>
              </a:spcBef>
              <a:spcAft>
                <a:spcPts val="0"/>
              </a:spcAft>
              <a:buClrTx/>
              <a:buSzTx/>
              <a:buFontTx/>
              <a:buChar char="-"/>
              <a:tabLst/>
              <a:defRPr/>
            </a:pPr>
            <a:r>
              <a:rPr lang="ar-EG" sz="2400" dirty="0">
                <a:solidFill>
                  <a:prstClr val="black"/>
                </a:solidFill>
                <a:latin typeface="Alexandria regular" pitchFamily="2" charset="-78"/>
                <a:cs typeface="Times New Roman" panose="02020603050405020304" pitchFamily="18" charset="0"/>
              </a:rPr>
              <a:t>شركات الدفع الإلكتروني والمحافظ الرقمية</a:t>
            </a:r>
          </a:p>
          <a:p>
            <a:pPr marL="342900" marR="0" lvl="0" indent="-342900" algn="r"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منصات التمويل الجماعي</a:t>
            </a:r>
          </a:p>
          <a:p>
            <a:pPr marL="342900" marR="0" lvl="0" indent="-342900" algn="r"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التأمين الرقمي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InsurTech</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r"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منصات الإقراض من الند للند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P2P Lending)</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0" marR="0" lvl="0" indent="0" algn="r" defTabSz="914400" rtl="1" eaLnBrk="1" fontAlgn="auto" latinLnBrk="0" hangingPunct="1">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منصات إدارة الثروات والاستشارات الآلية </a:t>
            </a:r>
            <a:r>
              <a:rPr lang="en-US" sz="2400" dirty="0">
                <a:solidFill>
                  <a:prstClr val="black"/>
                </a:solidFill>
                <a:latin typeface="Alexandria regular" pitchFamily="2" charset="-78"/>
                <a:cs typeface="Times New Roman" panose="02020603050405020304" pitchFamily="18" charset="0"/>
              </a:rPr>
              <a:t>Robo-Advisors)</a:t>
            </a:r>
            <a:r>
              <a:rPr lang="ar-EG" sz="2400" dirty="0">
                <a:solidFill>
                  <a:prstClr val="black"/>
                </a:solidFill>
                <a:latin typeface="Alexandria regular" pitchFamily="2" charset="-78"/>
                <a:cs typeface="Times New Roman" panose="02020603050405020304" pitchFamily="18" charset="0"/>
              </a:rPr>
              <a:t>)</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العملات والأصول الرقمية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E9EB2A4-7267-9218-73FF-6CD0D36DAA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902634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5A0880-00A8-46FF-746C-B37B1BFE081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263D22F-3492-7F78-D477-807AB5ABC27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D15E3A7-14B8-001C-BF2A-D2C8DC5F7A26}"/>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الأنشطة غير المصرفية في الاقتصاد</a:t>
            </a:r>
          </a:p>
        </p:txBody>
      </p:sp>
      <p:sp>
        <p:nvSpPr>
          <p:cNvPr id="28" name="Rectangle 27">
            <a:extLst>
              <a:ext uri="{FF2B5EF4-FFF2-40B4-BE49-F238E27FC236}">
                <a16:creationId xmlns:a16="http://schemas.microsoft.com/office/drawing/2014/main" id="{4BFC0C51-D4CA-DDA1-A877-1303ECE5C8E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B6ED3DB-12C5-AD0F-F818-ABFF3790D5CF}"/>
              </a:ext>
            </a:extLst>
          </p:cNvPr>
          <p:cNvSpPr txBox="1"/>
          <p:nvPr/>
        </p:nvSpPr>
        <p:spPr>
          <a:xfrm>
            <a:off x="228600" y="1249084"/>
            <a:ext cx="11704320" cy="5170646"/>
          </a:xfrm>
          <a:prstGeom prst="rect">
            <a:avLst/>
          </a:prstGeom>
          <a:noFill/>
        </p:spPr>
        <p:txBody>
          <a:bodyPr wrap="square" rtlCol="0">
            <a:spAutoFit/>
          </a:bodyPr>
          <a:lstStyle/>
          <a:p>
            <a:pPr marR="0" lvl="0" algn="r"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أولًا: توسيع الشمول المالي </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تُمكن الأفراد غير القادرين على الوصول إلى البنوك التقليدية من استخدام خدمات مالية مبتكرة.</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تشمل الفئات ذات الدخل المحدود، والمناطق النائية، ورواد الأعمال الناشئين.</a:t>
            </a:r>
          </a:p>
          <a:p>
            <a:pPr marR="0" lvl="0" algn="r"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ثانيًا: تعزيز الابتكار في القطاع المالي </a:t>
            </a:r>
          </a:p>
          <a:p>
            <a:pPr marL="285750" marR="0" lvl="0" indent="-28575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توفر حلولًا ذكية مثل الدفع الرقمي، التمويل الجماعي، والذكاء الاصطناعي في التحليل المالي. </a:t>
            </a:r>
          </a:p>
          <a:p>
            <a:pPr marL="285750" marR="0" lvl="0" indent="-28575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تشجع على تطوير خدمات مخصصة تلبي احتياجات السوق المتغيرة بسرعة.</a:t>
            </a:r>
          </a:p>
          <a:p>
            <a:pPr marR="0" lvl="0" algn="r"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ثالثًا: تحفيز ريادة الأعمال والمشروعات الصغيرة</a:t>
            </a:r>
          </a:p>
          <a:p>
            <a:pPr marL="285750" marR="0" lvl="0" indent="-28575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تقدم بدائل تمويلية مثل التمويل الجماعي والإقراض المباشر بين الأفراد. </a:t>
            </a:r>
          </a:p>
          <a:p>
            <a:pPr marL="285750" marR="0" lvl="0" indent="-28575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تسهم في دعم المشروعات الناشئة التي غالبًا ما تُستبعد من التمويل البنكي التقليدي.</a:t>
            </a:r>
          </a:p>
          <a:p>
            <a:pPr marR="0" lvl="0" algn="r"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رابعًا: زيادة التنافسية في الأسواق المالية</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تدخل شركات التكنولوجيا المالية كمنافس قوي للبنوك التقليدية. </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تحفز البنوك على تحسين خدماتها وخفض التكاليف.</a:t>
            </a:r>
          </a:p>
          <a:p>
            <a:pPr marR="0" lvl="0" algn="r"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خامسًا: خفض التكاليف وتعزيز الكفاءة</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تعتمد هذه الأنشطة على حلول رقمية تقلل الحاجة للبنية التحتية المكلفة. </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تُسرّع العمليات وتقلل التكاليف التشغيلية، ما ينعكس إيجابيًا على المستهلكين.</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AC319494-13B5-4133-4A30-7D05B10BD6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6248452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12F3A7-A4BA-B73C-A1EB-5EF0A4B5284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F455516-D33C-B410-CEB2-DB8EC7C310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9AB09F5-A9B6-52A2-FB36-B690B87AC787}"/>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التنظيم القانوني للأنشطة غير المصرفية</a:t>
            </a:r>
          </a:p>
        </p:txBody>
      </p:sp>
      <p:sp>
        <p:nvSpPr>
          <p:cNvPr id="28" name="Rectangle 27">
            <a:extLst>
              <a:ext uri="{FF2B5EF4-FFF2-40B4-BE49-F238E27FC236}">
                <a16:creationId xmlns:a16="http://schemas.microsoft.com/office/drawing/2014/main" id="{0A330AAF-A48C-FB13-27A6-7198AEAD187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EF7F5BE-2CD1-CA55-BB62-12C9EDAEC4EE}"/>
              </a:ext>
            </a:extLst>
          </p:cNvPr>
          <p:cNvSpPr txBox="1"/>
          <p:nvPr/>
        </p:nvSpPr>
        <p:spPr>
          <a:xfrm>
            <a:off x="102870" y="1232830"/>
            <a:ext cx="11985270" cy="646330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لضمان حماية المستهلكين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يُعد التنظيم القانوني للتكنولوجيا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امرًا ضروريًا لحماية المستهلكين في بيئة سريعة التطور تتميز بظهور نماذج أعمال جديدة تعتمد على التكنولوجيا ، لان غياب التنظيم قد يؤدي إلى انتشار الاحتيال أو الخدمات الوهمية ، وبالتالي يضمن التنظيم القانوني التزام مقدمي الخدمات بحماية البيانات، من خلال قوانين مثل حماية البيانات الشخصية و الخصوصية.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لمكافحة غسل الأموال وتمويل الإرهاب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رغم ما توفره التكنولوجيا المالية من مزايا مثل السرعة والسهولة، إلا أنها قد تُستغل في تمرير عمليات مالية مشبوهة بسبب سهولة فتح حسابات إلكترونية دون تحقق كافٍ من الهوية ، او استخدام العملات المشفرة ، وصعوبة تتبع العمليات عبر المنصات اللامركزية.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لتوفير بيئة تنافسية عادلة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يُعد التنظيم القانوني للتكنولوجيا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 الركائز الأساسية لضمان بيئة تنافسية شفافة وعادلة بين جميع الأطراف الفاعلة في السوق، سواء كانت شركات ناشئة أو مؤسسات مالية تقليدية.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لضمان استقرار النظام المالي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 تعزيز الثقة في الخدمات الرقمية والابتكار.</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05D7221-5709-579E-D060-F38597184A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0428583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F4A34C-DD2A-B5FE-24D5-B950E176876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67FFCF8-460B-01FF-C587-D44B567CE53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62C19C9-6A6E-1F5C-8548-1BDA7024288F}"/>
              </a:ext>
            </a:extLst>
          </p:cNvPr>
          <p:cNvSpPr txBox="1"/>
          <p:nvPr/>
        </p:nvSpPr>
        <p:spPr>
          <a:xfrm>
            <a:off x="386499" y="725864"/>
            <a:ext cx="949279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العناصر الأساسية لقانون تنظيم الأنشطة غير المصرفية في التكنولوجيا المالية</a:t>
            </a:r>
          </a:p>
        </p:txBody>
      </p:sp>
      <p:sp>
        <p:nvSpPr>
          <p:cNvPr id="28" name="Rectangle 27">
            <a:extLst>
              <a:ext uri="{FF2B5EF4-FFF2-40B4-BE49-F238E27FC236}">
                <a16:creationId xmlns:a16="http://schemas.microsoft.com/office/drawing/2014/main" id="{BB92A958-DA3F-FF0A-F0F6-66A5420E681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F5A9DE7-E4A0-AC15-1515-93136AE79D38}"/>
              </a:ext>
            </a:extLst>
          </p:cNvPr>
          <p:cNvSpPr txBox="1"/>
          <p:nvPr/>
        </p:nvSpPr>
        <p:spPr>
          <a:xfrm>
            <a:off x="205739" y="1577340"/>
            <a:ext cx="11544301" cy="461664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التعريفات والمجالات المشمولة: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تحديد ما هي الأنشطة غير المصرفية التي يشملها القانون.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شروط الترخيص: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متطلبات الحصول على تصريح لمزاولة النشاط، مثل رأس المال، الكفاءة الفنية، والحماية القانونية.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متطلبات الامتثال: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قواعد مكافحة غسل الأموال، حماية البيانات، الشفافية.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إجراءات الرقابة: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آليات التفتيش، التقارير الدورية، العقوبات في حالة المخالفة.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آليات تسوية النزاعات: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توفير طرق فعالة لمعالجة شكاوى العملاء ، يوفّر الإطار القانوني آليات رسمية لحل النزاعات، سواء عبر القضاء أو هيئات تسوية المنازعات أو أنظمة التحكيم الخاصة ، كما يُلزم الشركات بالشفافية في التعامل مع شكاوى العملاء.</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A6F5400F-C4BD-B2F2-4D0C-F33EA8055A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8618127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87822E-8F94-5171-8967-8AF1EA48F4F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D466B1A-8251-F289-E977-A91F60AF72F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5411D39-D3DF-B8F3-C558-9F95DCC9BED1}"/>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p:txBody>
      </p:sp>
      <p:sp>
        <p:nvSpPr>
          <p:cNvPr id="28" name="Rectangle 27">
            <a:extLst>
              <a:ext uri="{FF2B5EF4-FFF2-40B4-BE49-F238E27FC236}">
                <a16:creationId xmlns:a16="http://schemas.microsoft.com/office/drawing/2014/main" id="{19747EB6-4923-9C43-1330-6CCB18DCD2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6F560E9-EFEE-6F84-D6E1-F6DE1540EE9E}"/>
              </a:ext>
            </a:extLst>
          </p:cNvPr>
          <p:cNvSpPr txBox="1"/>
          <p:nvPr/>
        </p:nvSpPr>
        <p:spPr>
          <a:xfrm>
            <a:off x="125730" y="1482936"/>
            <a:ext cx="11852910" cy="445583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rPr>
              <a:t>الأنشطة غير المصرفية في </a:t>
            </a:r>
            <a:r>
              <a:rPr kumimoji="0" lang="en-US" sz="2400" i="0" u="none" strike="noStrike" kern="1200" cap="none" spc="0" normalizeH="0" baseline="0" noProof="0" dirty="0">
                <a:ln>
                  <a:noFill/>
                </a:ln>
                <a:solidFill>
                  <a:prstClr val="black"/>
                </a:solidFill>
                <a:effectLst/>
                <a:uLnTx/>
                <a:uFillTx/>
                <a:latin typeface="Alexandria regular" pitchFamily="2" charset="-78"/>
                <a:ea typeface="+mn-ea"/>
              </a:rPr>
              <a:t>FinTech </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rPr>
              <a:t> تحتاج إلى تنظيم دقيق لحماية النظام المالي والمستهلكين مع تعزيز الابتكار.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rPr>
              <a:t>• معظم الدول العربية بدأت بوضع أُطر قانونية وتنظيمية تشمل الترخيص، الامتثال، الرقابة، وحماية العملاء.</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rPr>
              <a:t>• المختبرات التنظيمية </a:t>
            </a:r>
            <a:r>
              <a:rPr kumimoji="0" lang="en-US" sz="2400" i="0" u="none" strike="noStrike" kern="1200" cap="none" spc="0" normalizeH="0" baseline="0" noProof="0" dirty="0">
                <a:ln>
                  <a:noFill/>
                </a:ln>
                <a:solidFill>
                  <a:prstClr val="black"/>
                </a:solidFill>
                <a:effectLst/>
                <a:uLnTx/>
                <a:uFillTx/>
                <a:latin typeface="Alexandria regular" pitchFamily="2" charset="-78"/>
                <a:ea typeface="+mn-ea"/>
              </a:rPr>
              <a:t>(Regulatory Sandboxes) </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rPr>
              <a:t> أصبحت أداة رئيسية لتجريب الابتكارات بدون تعريض السوق لمخاطر.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rPr>
              <a:t>• التنظيم الفعال يوازن بين تحفيز الابتكار وضمان الأمان المالي والشفافية: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rPr>
              <a:t> تسهيل دخول الشركات الناشئة ، دعم حلول جديدة في الدفع الإلكتروني، الإقراض الرقمي، التمويل الجماعي، والعملات المشفرة ، بالإضافة الى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تحقيق الشفافية بإلزام الشركات بالإفصاح عن البيانات المالية والتقنية ومراقبة الامتثال للمعايير المالية مما يساعد المستهلك في اتخاذ قرارات واعية.</a:t>
            </a:r>
          </a:p>
        </p:txBody>
      </p:sp>
      <p:pic>
        <p:nvPicPr>
          <p:cNvPr id="6" name="Graphic 21">
            <a:extLst>
              <a:ext uri="{FF2B5EF4-FFF2-40B4-BE49-F238E27FC236}">
                <a16:creationId xmlns:a16="http://schemas.microsoft.com/office/drawing/2014/main" id="{3AC1BB30-FC16-34F9-3C99-A69541439C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1418179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D66006-DA9D-2B00-4018-48B64376676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8D335AE-FE88-AB11-1A3C-F754FD009DB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F754880-095F-458C-804E-D327F2B6DB44}"/>
              </a:ext>
            </a:extLst>
          </p:cNvPr>
          <p:cNvSpPr txBox="1"/>
          <p:nvPr/>
        </p:nvSpPr>
        <p:spPr>
          <a:xfrm>
            <a:off x="2137410" y="725864"/>
            <a:ext cx="734595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المملكة العربية السعودية </a:t>
            </a:r>
          </a:p>
        </p:txBody>
      </p:sp>
      <p:sp>
        <p:nvSpPr>
          <p:cNvPr id="28" name="Rectangle 27">
            <a:extLst>
              <a:ext uri="{FF2B5EF4-FFF2-40B4-BE49-F238E27FC236}">
                <a16:creationId xmlns:a16="http://schemas.microsoft.com/office/drawing/2014/main" id="{9F8DB2E9-56DE-9709-7B82-38E52147393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C07E465-D5D6-811C-7917-F71788B8690D}"/>
              </a:ext>
            </a:extLst>
          </p:cNvPr>
          <p:cNvSpPr txBox="1"/>
          <p:nvPr/>
        </p:nvSpPr>
        <p:spPr>
          <a:xfrm>
            <a:off x="274320" y="1623059"/>
            <a:ext cx="11727180" cy="510986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lang="ar-EG" sz="2200" dirty="0">
                <a:solidFill>
                  <a:prstClr val="black"/>
                </a:solidFill>
                <a:latin typeface="Alexandria regular" pitchFamily="2" charset="-78"/>
                <a:cs typeface="Times New Roman" panose="02020603050405020304" pitchFamily="18" charset="0"/>
              </a:rPr>
              <a:t> </a:t>
            </a:r>
            <a:r>
              <a:rPr kumimoji="0" lang="ar-AE"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المملكة</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العربية السعودية </a:t>
            </a:r>
            <a:r>
              <a:rPr kumimoji="0" lang="ar-AE"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تعد من الدول الرائدة إقليميًا في تطوير بيئة تنظيمية محفزة للتكنولوجيا المالية.</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sz="2200" b="1" dirty="0">
                <a:solidFill>
                  <a:prstClr val="black"/>
                </a:solidFill>
                <a:latin typeface="Alexandria regular" pitchFamily="2" charset="-78"/>
                <a:cs typeface="Times New Roman" panose="02020603050405020304" pitchFamily="18" charset="0"/>
              </a:rPr>
              <a:t>الجهات المنظمة: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200" b="1" dirty="0">
                <a:solidFill>
                  <a:prstClr val="black"/>
                </a:solidFill>
                <a:latin typeface="Alexandria regular" pitchFamily="2" charset="-78"/>
                <a:cs typeface="Times New Roman" panose="02020603050405020304" pitchFamily="18" charset="0"/>
              </a:rPr>
              <a:t>• البنك المركزي السعودي </a:t>
            </a:r>
            <a:r>
              <a:rPr lang="en-US" sz="2200" b="1" dirty="0">
                <a:solidFill>
                  <a:prstClr val="black"/>
                </a:solidFill>
                <a:latin typeface="Alexandria regular" pitchFamily="2" charset="-78"/>
                <a:cs typeface="Times New Roman" panose="02020603050405020304" pitchFamily="18" charset="0"/>
              </a:rPr>
              <a:t>( SAMA)</a:t>
            </a:r>
            <a:r>
              <a:rPr lang="ar-EG" sz="2200" b="1" dirty="0">
                <a:solidFill>
                  <a:prstClr val="black"/>
                </a:solidFill>
                <a:latin typeface="Alexandria regular" pitchFamily="2" charset="-78"/>
                <a:cs typeface="Times New Roman" panose="02020603050405020304" pitchFamily="18" charset="0"/>
              </a:rPr>
              <a:t> </a:t>
            </a:r>
            <a:r>
              <a:rPr lang="ar-EG" sz="2200" dirty="0">
                <a:solidFill>
                  <a:prstClr val="black"/>
                </a:solidFill>
                <a:latin typeface="Alexandria regular" pitchFamily="2" charset="-78"/>
                <a:cs typeface="Times New Roman" panose="02020603050405020304" pitchFamily="18" charset="0"/>
              </a:rPr>
              <a:t>:  منظم رئيسي لشركات التمويل والتأمين.</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200" dirty="0">
                <a:solidFill>
                  <a:prstClr val="black"/>
                </a:solidFill>
                <a:latin typeface="Alexandria regular" pitchFamily="2" charset="-78"/>
                <a:cs typeface="Times New Roman" panose="02020603050405020304" pitchFamily="18" charset="0"/>
              </a:rPr>
              <a:t>• </a:t>
            </a:r>
            <a:r>
              <a:rPr lang="ar-EG" sz="2200" b="1" dirty="0">
                <a:solidFill>
                  <a:prstClr val="black"/>
                </a:solidFill>
                <a:latin typeface="Alexandria regular" pitchFamily="2" charset="-78"/>
                <a:cs typeface="Times New Roman" panose="02020603050405020304" pitchFamily="18" charset="0"/>
              </a:rPr>
              <a:t>هيئة السوق المالية </a:t>
            </a:r>
            <a:r>
              <a:rPr lang="en-US" sz="2200" b="1" dirty="0">
                <a:solidFill>
                  <a:prstClr val="black"/>
                </a:solidFill>
                <a:latin typeface="Alexandria regular" pitchFamily="2" charset="-78"/>
                <a:cs typeface="Times New Roman" panose="02020603050405020304" pitchFamily="18" charset="0"/>
              </a:rPr>
              <a:t>CMA) </a:t>
            </a:r>
            <a:r>
              <a:rPr lang="ar-EG" sz="2200" b="1" dirty="0">
                <a:solidFill>
                  <a:prstClr val="black"/>
                </a:solidFill>
                <a:latin typeface="Alexandria regular" pitchFamily="2" charset="-78"/>
                <a:cs typeface="Times New Roman" panose="02020603050405020304" pitchFamily="18" charset="0"/>
              </a:rPr>
              <a:t>) </a:t>
            </a:r>
            <a:r>
              <a:rPr lang="ar-EG" sz="2200" dirty="0">
                <a:solidFill>
                  <a:prstClr val="black"/>
                </a:solidFill>
                <a:latin typeface="Alexandria regular" pitchFamily="2" charset="-78"/>
                <a:cs typeface="Times New Roman" panose="02020603050405020304" pitchFamily="18" charset="0"/>
              </a:rPr>
              <a:t>: تنظم التمويل الجماعي الاستثماري كجزء من دورها في تطوير السوق المالية وتعزيز الابتكار، مع حماية المستثمرين وضمان الشفافية ، أصدرت هيئة السوق المالية السعودية قواعد تنظيمية ضمن ما يعرف بـ:"قواعد طرح الأوراق المالية عبر منصات التمويل الجماعي"</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200" b="1" dirty="0">
                <a:solidFill>
                  <a:prstClr val="black"/>
                </a:solidFill>
                <a:latin typeface="Alexandria regular" pitchFamily="2" charset="-78"/>
                <a:cs typeface="Times New Roman" panose="02020603050405020304" pitchFamily="18" charset="0"/>
              </a:rPr>
              <a:t>• وزارة التجارة: </a:t>
            </a:r>
            <a:r>
              <a:rPr lang="ar-EG" sz="2200" dirty="0">
                <a:solidFill>
                  <a:prstClr val="black"/>
                </a:solidFill>
                <a:latin typeface="Alexandria regular" pitchFamily="2" charset="-78"/>
                <a:cs typeface="Times New Roman" panose="02020603050405020304" pitchFamily="18" charset="0"/>
              </a:rPr>
              <a:t>تُشرف على شركات الوساطة التجارية وشركات التأجير التشغيلي باعتبارها جهات تمارس أنشطة تجارية منظمة، وذلك ضمن اختصاصها في تنظيم ومراقبة الأنشطة التجارية وفقًا لنظام الشركات السعودي ونظام السجل التجاري.</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200" dirty="0">
                <a:solidFill>
                  <a:prstClr val="black"/>
                </a:solidFill>
                <a:latin typeface="Alexandria regular" pitchFamily="2" charset="-78"/>
                <a:cs typeface="Times New Roman" panose="02020603050405020304" pitchFamily="18" charset="0"/>
              </a:rPr>
              <a:t>• </a:t>
            </a:r>
            <a:r>
              <a:rPr lang="ar-EG" sz="2200" b="1" dirty="0">
                <a:solidFill>
                  <a:prstClr val="black"/>
                </a:solidFill>
                <a:latin typeface="Alexandria regular" pitchFamily="2" charset="-78"/>
                <a:cs typeface="Times New Roman" panose="02020603050405020304" pitchFamily="18" charset="0"/>
              </a:rPr>
              <a:t>هيئة الاتصالات وتقنية المعلومات </a:t>
            </a:r>
            <a:r>
              <a:rPr lang="en-US" sz="2200" b="1" dirty="0">
                <a:solidFill>
                  <a:prstClr val="black"/>
                </a:solidFill>
                <a:latin typeface="Alexandria regular" pitchFamily="2" charset="-78"/>
                <a:cs typeface="Times New Roman" panose="02020603050405020304" pitchFamily="18" charset="0"/>
              </a:rPr>
              <a:t>CITC) </a:t>
            </a:r>
            <a:r>
              <a:rPr lang="ar-EG" sz="2200" b="1" dirty="0">
                <a:solidFill>
                  <a:prstClr val="black"/>
                </a:solidFill>
                <a:latin typeface="Alexandria regular" pitchFamily="2" charset="-78"/>
                <a:cs typeface="Times New Roman" panose="02020603050405020304" pitchFamily="18" charset="0"/>
              </a:rPr>
              <a:t>) </a:t>
            </a:r>
            <a:r>
              <a:rPr lang="ar-EG" sz="2200" dirty="0">
                <a:solidFill>
                  <a:prstClr val="black"/>
                </a:solidFill>
                <a:latin typeface="Alexandria regular" pitchFamily="2" charset="-78"/>
                <a:cs typeface="Times New Roman" panose="02020603050405020304" pitchFamily="18" charset="0"/>
              </a:rPr>
              <a:t>: المعروفة اليوم باسم هيئة الحكومة الرقمية وهيئة الاتصالات والفضاء والتقنية — تلعب دورًا تنظيميًا مهمًا في ترخيص بعض أنشطة الدفع الإلكتروني داخل المملكة، بالتنسيق مع البنك المركزي السعودي (ساما).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B7C6848-D034-F66F-38A8-92390FF0A9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2375769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E93673-9FE7-EA7A-164F-45DCC8DAA68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537B4DA-5053-250B-9BA2-9118C1990F6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BB0AD53-C9E9-061A-9B20-F252F48DA022}"/>
              </a:ext>
            </a:extLst>
          </p:cNvPr>
          <p:cNvSpPr txBox="1"/>
          <p:nvPr/>
        </p:nvSpPr>
        <p:spPr>
          <a:xfrm>
            <a:off x="1668780" y="725864"/>
            <a:ext cx="781458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المملكة العربية السعودية </a:t>
            </a:r>
          </a:p>
        </p:txBody>
      </p:sp>
      <p:sp>
        <p:nvSpPr>
          <p:cNvPr id="28" name="Rectangle 27">
            <a:extLst>
              <a:ext uri="{FF2B5EF4-FFF2-40B4-BE49-F238E27FC236}">
                <a16:creationId xmlns:a16="http://schemas.microsoft.com/office/drawing/2014/main" id="{63438F72-0EF4-79D9-8B5F-2663A0EDCC8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221C7E9-B315-0F63-3AB7-23437DD56467}"/>
              </a:ext>
            </a:extLst>
          </p:cNvPr>
          <p:cNvSpPr txBox="1"/>
          <p:nvPr/>
        </p:nvSpPr>
        <p:spPr>
          <a:xfrm>
            <a:off x="297180" y="1776669"/>
            <a:ext cx="11647169" cy="4431983"/>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effectLst/>
                <a:uLnTx/>
                <a:uFillTx/>
                <a:latin typeface="Alexandria regular" pitchFamily="2" charset="-78"/>
                <a:ea typeface="+mn-ea"/>
                <a:cs typeface="Times New Roman" panose="02020603050405020304" pitchFamily="18" charset="0"/>
              </a:rPr>
              <a:t>أصدر البنك المركزي السعودي إطارًا تنظيميًا دقيقًا ومتطورًا يُنظم عمل الشركات غير المصرفية في قطاع التقنية المالية، وخصوصًا خدمات الدفع الإلكتروني، وذلك لضمان أمن واستقرار القطاع، مع تحفيز الابتكار وتحقيق الشمول المالي.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effectLst/>
                <a:uLnTx/>
                <a:uFillTx/>
                <a:latin typeface="Alexandria regular" pitchFamily="2" charset="-78"/>
                <a:ea typeface="+mn-ea"/>
                <a:cs typeface="Times New Roman" panose="02020603050405020304" pitchFamily="18" charset="0"/>
              </a:rPr>
              <a:t>• تتطلب ترخيصًا خاصًا لمقدمي خدمات الدفع الإلكتروني والتمويل الجماعي.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effectLst/>
                <a:uLnTx/>
                <a:uFillTx/>
                <a:latin typeface="Alexandria regular" pitchFamily="2" charset="-78"/>
                <a:ea typeface="+mn-ea"/>
                <a:cs typeface="Times New Roman" panose="02020603050405020304" pitchFamily="18" charset="0"/>
              </a:rPr>
              <a:t>• يفرض متطلبات صارمة للامتثال، لمكافحة غسل الأموال، والأمن السيبراني.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effectLst/>
                <a:uLnTx/>
                <a:uFillTx/>
                <a:latin typeface="Alexandria regular" pitchFamily="2" charset="-78"/>
                <a:ea typeface="+mn-ea"/>
                <a:cs typeface="Times New Roman" panose="02020603050405020304" pitchFamily="18" charset="0"/>
              </a:rPr>
              <a:t>• وجود  بيئة اختبار تنظيمي لاحتضان الابتكار.</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effectLst/>
                <a:uLnTx/>
                <a:uFillTx/>
                <a:latin typeface="Alexandria regular" pitchFamily="2" charset="-78"/>
                <a:ea typeface="+mn-ea"/>
                <a:cs typeface="Times New Roman" panose="02020603050405020304" pitchFamily="18" charset="0"/>
              </a:rPr>
              <a:t>أهداف التنظيمات الصادرة من البنك المركزي :</a:t>
            </a:r>
          </a:p>
          <a:p>
            <a:pPr marL="342900" marR="0" lvl="0" indent="-342900" algn="r"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effectLst/>
                <a:uLnTx/>
                <a:uFillTx/>
                <a:latin typeface="Alexandria regular" pitchFamily="2" charset="-78"/>
                <a:ea typeface="+mn-ea"/>
                <a:cs typeface="Times New Roman" panose="02020603050405020304" pitchFamily="18" charset="0"/>
              </a:rPr>
              <a:t>ضمان سلامة النظام المالي الرقمي.</a:t>
            </a:r>
          </a:p>
          <a:p>
            <a:pPr marL="342900" marR="0" lvl="0" indent="-342900" algn="r"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effectLst/>
                <a:uLnTx/>
                <a:uFillTx/>
                <a:latin typeface="Alexandria regular" pitchFamily="2" charset="-78"/>
                <a:ea typeface="+mn-ea"/>
                <a:cs typeface="Times New Roman" panose="02020603050405020304" pitchFamily="18" charset="0"/>
              </a:rPr>
              <a:t>حماية المستهلكين من المخاطر والاحتيال.</a:t>
            </a:r>
          </a:p>
          <a:p>
            <a:pPr marL="342900" marR="0" lvl="0" indent="-342900" algn="r"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effectLst/>
                <a:uLnTx/>
                <a:uFillTx/>
                <a:latin typeface="Alexandria regular" pitchFamily="2" charset="-78"/>
                <a:ea typeface="+mn-ea"/>
                <a:cs typeface="Times New Roman" panose="02020603050405020304" pitchFamily="18" charset="0"/>
              </a:rPr>
              <a:t>رفع ثقة المستثمرين في قطاع التقنية المالية.</a:t>
            </a:r>
          </a:p>
          <a:p>
            <a:pPr marL="342900" marR="0" lvl="0" indent="-342900" algn="r"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effectLst/>
                <a:uLnTx/>
                <a:uFillTx/>
                <a:latin typeface="Alexandria regular" pitchFamily="2" charset="-78"/>
                <a:ea typeface="+mn-ea"/>
                <a:cs typeface="Times New Roman" panose="02020603050405020304" pitchFamily="18" charset="0"/>
              </a:rPr>
              <a:t>تسهيل دخول شركات جديدة بشكل منظم وعادل.</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D524FB9-1DF2-6178-2585-35F93E937A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0310753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C47333-0E63-9786-CC9F-426A711425E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B1F99C5-20E0-5109-58DE-EC4DBD37569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28D8A62-26E5-C362-D99C-6D0DA2E200D6}"/>
              </a:ext>
            </a:extLst>
          </p:cNvPr>
          <p:cNvSpPr txBox="1"/>
          <p:nvPr/>
        </p:nvSpPr>
        <p:spPr>
          <a:xfrm>
            <a:off x="1314449" y="725864"/>
            <a:ext cx="8468549"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المملكة العربية السعودية </a:t>
            </a:r>
          </a:p>
        </p:txBody>
      </p:sp>
      <p:sp>
        <p:nvSpPr>
          <p:cNvPr id="28" name="Rectangle 27">
            <a:extLst>
              <a:ext uri="{FF2B5EF4-FFF2-40B4-BE49-F238E27FC236}">
                <a16:creationId xmlns:a16="http://schemas.microsoft.com/office/drawing/2014/main" id="{D03A2DB0-00E9-B583-F327-8ABBE325D20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30CC9D1-F0BF-F6AF-CDD0-2E5460086EA1}"/>
              </a:ext>
            </a:extLst>
          </p:cNvPr>
          <p:cNvSpPr txBox="1"/>
          <p:nvPr/>
        </p:nvSpPr>
        <p:spPr>
          <a:xfrm>
            <a:off x="217292" y="1679971"/>
            <a:ext cx="11647047" cy="457689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الأنظمة واللوائح الرئيسية: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 نظام مراقبة شركات التمويل (الصادر بالمرسوم الملكي م/51 لعام 1433هـ)</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ينظم الشركات العاملة في التمويل الاستهلاكي والتمويل العقاري.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سمح بدخول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عبر "رخص التمويل المصغر".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 لائحة تنظيم التمويل الجماعي بالدين (2021)</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صدرت عن البنك المركزي السعودي.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تنظم منصات الإقراض الجماعي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P2P lending)</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تتطلب حد أدنى من رأس المال وتطبيق معايير حماية العملاء.</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8AA3A99C-C350-41DF-4BE3-A6F54FA5CF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7029596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C2A452-E9E2-AB77-2B00-C42E639CE1A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9E43443-B29B-3A31-6624-0B4F980F524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1D8DC5D-AB37-F6BA-B2A2-23BAF6E5026C}"/>
              </a:ext>
            </a:extLst>
          </p:cNvPr>
          <p:cNvSpPr txBox="1"/>
          <p:nvPr/>
        </p:nvSpPr>
        <p:spPr>
          <a:xfrm>
            <a:off x="2068830" y="725864"/>
            <a:ext cx="741453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المملكة العربية السعودية </a:t>
            </a:r>
          </a:p>
        </p:txBody>
      </p:sp>
      <p:sp>
        <p:nvSpPr>
          <p:cNvPr id="28" name="Rectangle 27">
            <a:extLst>
              <a:ext uri="{FF2B5EF4-FFF2-40B4-BE49-F238E27FC236}">
                <a16:creationId xmlns:a16="http://schemas.microsoft.com/office/drawing/2014/main" id="{C58430F2-DB8A-74C3-7A69-38B9787812F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E91F504-1B7A-56C6-D5DC-BDC537D02156}"/>
              </a:ext>
            </a:extLst>
          </p:cNvPr>
          <p:cNvSpPr txBox="1"/>
          <p:nvPr/>
        </p:nvSpPr>
        <p:spPr>
          <a:xfrm>
            <a:off x="637674" y="1528011"/>
            <a:ext cx="10938441" cy="501156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الأنظمة واللوائح الرئيسية: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ج. لائحة صناديق الاستثمار والتمويل الجماعي الاستثماري (2020)</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صادرة عن هيئة السوق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تنظم منصات التمويل الجماعي الاستثماري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Equity Crowdfunding.</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تفرض متطلبات الإفصاح وحماية المستثمرين الصغار.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 قواعد تنظيم شركات الدفع (2020)</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صادرة عن البنك المركزي.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تشمل شركات المحافظ الإلكترونية، وحلول الدفع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تشترط الإفصاح، الأمان السيبراني، وحماية بيانات العملاء.</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DD9DF5DB-47F8-8967-13AF-993A16C8EA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4619625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533EF8-18BE-2E4B-392F-91FF26631B8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D0A7703-530D-5611-3B55-472C4B73B7B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824C6CE-9AFA-576E-B901-2BAB35CD2586}"/>
              </a:ext>
            </a:extLst>
          </p:cNvPr>
          <p:cNvSpPr txBox="1"/>
          <p:nvPr/>
        </p:nvSpPr>
        <p:spPr>
          <a:xfrm>
            <a:off x="1337310" y="725864"/>
            <a:ext cx="814605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المملكة العربية السعودية </a:t>
            </a:r>
          </a:p>
        </p:txBody>
      </p:sp>
      <p:sp>
        <p:nvSpPr>
          <p:cNvPr id="28" name="Rectangle 27">
            <a:extLst>
              <a:ext uri="{FF2B5EF4-FFF2-40B4-BE49-F238E27FC236}">
                <a16:creationId xmlns:a16="http://schemas.microsoft.com/office/drawing/2014/main" id="{D9A3019E-C828-1862-B236-3FAD94E209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6D5E85A-CB3F-83F0-C6EF-791EB14BF7FF}"/>
              </a:ext>
            </a:extLst>
          </p:cNvPr>
          <p:cNvSpPr txBox="1"/>
          <p:nvPr/>
        </p:nvSpPr>
        <p:spPr>
          <a:xfrm>
            <a:off x="857839" y="1799303"/>
            <a:ext cx="10718276" cy="42473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ثالثًا: أبرز مبادرات المملكة لدعم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بيئة التجربة التنظيمية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أطلقتها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SAMA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وهيئة السوق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تسمح للشركات الناشئة باختبار منتجاتها تحت إشراف منظم دون الخضوع الكامل للأنظمة.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جذبت أكثر من 30 شركة حتى 2023.</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مركز فنتك السعودية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Saudi)</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أُسس عام 2018 ،  يهدف لدعم الابتكار، التدريب، وتنمية المواهب الوطنية.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33EDA263-B0A6-DF42-F2A4-D4168F4933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8450702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40A63-288F-6BA1-07A0-34AC02ED077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07BD863-60EE-5840-7E00-54A8BD6A25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23341F7-75C9-2BD8-679A-440930F6B3C1}"/>
              </a:ext>
            </a:extLst>
          </p:cNvPr>
          <p:cNvSpPr txBox="1"/>
          <p:nvPr/>
        </p:nvSpPr>
        <p:spPr>
          <a:xfrm>
            <a:off x="640080" y="725864"/>
            <a:ext cx="925830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المملكة العربية السعودية </a:t>
            </a:r>
          </a:p>
        </p:txBody>
      </p:sp>
      <p:sp>
        <p:nvSpPr>
          <p:cNvPr id="28" name="Rectangle 27">
            <a:extLst>
              <a:ext uri="{FF2B5EF4-FFF2-40B4-BE49-F238E27FC236}">
                <a16:creationId xmlns:a16="http://schemas.microsoft.com/office/drawing/2014/main" id="{B64A5549-00EF-C12E-A3A7-342626E9EAC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56AFAE8-8AD2-6C7F-5021-7A45F124ECD3}"/>
              </a:ext>
            </a:extLst>
          </p:cNvPr>
          <p:cNvSpPr txBox="1"/>
          <p:nvPr/>
        </p:nvSpPr>
        <p:spPr>
          <a:xfrm>
            <a:off x="640080" y="1679971"/>
            <a:ext cx="10936035" cy="501156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تحديات تنظيم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الأنشطة غير المصرفية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حماية البيانات الشخصية: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يتطلب توافق مع نظام حماية البيانات الشخصية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PDPL)</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2-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مخاطر غسل الأموال وتمويل الإرهاب: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تفرض الأنظمة إلزامية تطبيق ضوابط "اعرف عميلك"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على شركات التمويل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الأمن السيبراني: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لائحة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SAMA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للأمن السيبراني ملزمة لكافة شركات التقنية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حماية حقوق المستهلك المالي: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تفعيل مراكز شكاوى متخصصة لشركات التمويل غير المصرفي.</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0D410F2F-D71E-C585-8331-C1D1A21F86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898306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BEF13-3FF8-36DF-02B5-120F01C61DE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CBB63B4-0F47-083F-8BFC-5064AF9CE1C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A998173-F93F-155F-F04F-A426A3171185}"/>
              </a:ext>
            </a:extLst>
          </p:cNvPr>
          <p:cNvSpPr txBox="1"/>
          <p:nvPr/>
        </p:nvSpPr>
        <p:spPr>
          <a:xfrm>
            <a:off x="1200149" y="725864"/>
            <a:ext cx="8582849"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المملكة العربية السعودية </a:t>
            </a:r>
          </a:p>
        </p:txBody>
      </p:sp>
      <p:sp>
        <p:nvSpPr>
          <p:cNvPr id="28" name="Rectangle 27">
            <a:extLst>
              <a:ext uri="{FF2B5EF4-FFF2-40B4-BE49-F238E27FC236}">
                <a16:creationId xmlns:a16="http://schemas.microsoft.com/office/drawing/2014/main" id="{683B2AED-D8F2-226F-BD7E-D9A3396D4B9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5D9A066-D0DB-8E8A-6DC8-49582EF3792F}"/>
              </a:ext>
            </a:extLst>
          </p:cNvPr>
          <p:cNvSpPr txBox="1"/>
          <p:nvPr/>
        </p:nvSpPr>
        <p:spPr>
          <a:xfrm>
            <a:off x="857839" y="1799303"/>
            <a:ext cx="10718276" cy="4524315"/>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عملية من السوق السعودي</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1 :  شركة "تمارا"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Buy Now Pay Later)</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مرخصة من البنك المركزي السعودي كشركة تمويل استهلاكي مصغر.</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تعمل في توفير حلول "اشتر الآن وادفع لاحقًا".</a:t>
            </a:r>
          </a:p>
          <a:p>
            <a:pPr marL="0" marR="0" lvl="0" indent="0" algn="r"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2:  منصة "منصة ليندو" للتمويل الجماعي بالدين</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أول شركة مرخصة من البنك المركزي في مجال التمويل الجماعي.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تتيح تمويل الفواتير والمشاريع الصغيرة عبر مساهمات الأفراد.</a:t>
            </a:r>
          </a:p>
          <a:p>
            <a:pPr marL="0" marR="0" lvl="0" indent="0" algn="r"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3 :  شركة "موبايلي باي" للدفع الرقمي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مرخصة كمزود لخدمات الدفع من قبل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SAMA</a:t>
            </a: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حلول المحافظ الإلكترونية والدفع بواسطة الهواتف الذكية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01578389-3B23-C425-D1E0-1A32E235A8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869716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CC119C-FE3D-ADF2-9D53-B92BCB98F24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A3E55C6-401D-DA2E-6CF3-F073AD1E2E9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36B13D7-8775-4178-2326-DCAB098178E9}"/>
              </a:ext>
            </a:extLst>
          </p:cNvPr>
          <p:cNvSpPr txBox="1"/>
          <p:nvPr/>
        </p:nvSpPr>
        <p:spPr>
          <a:xfrm>
            <a:off x="765811" y="725864"/>
            <a:ext cx="901718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جمهورية مصر العربية</a:t>
            </a:r>
          </a:p>
        </p:txBody>
      </p:sp>
      <p:sp>
        <p:nvSpPr>
          <p:cNvPr id="28" name="Rectangle 27">
            <a:extLst>
              <a:ext uri="{FF2B5EF4-FFF2-40B4-BE49-F238E27FC236}">
                <a16:creationId xmlns:a16="http://schemas.microsoft.com/office/drawing/2014/main" id="{EDA649D2-C150-9AEC-2CEC-10A9BF25EA0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5B2AA1B-CC10-360C-6F7B-D4C8DD9BADBC}"/>
              </a:ext>
            </a:extLst>
          </p:cNvPr>
          <p:cNvSpPr txBox="1"/>
          <p:nvPr/>
        </p:nvSpPr>
        <p:spPr>
          <a:xfrm>
            <a:off x="205740" y="1679971"/>
            <a:ext cx="11772899" cy="4832092"/>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أهم الجهات الرقابية والتنظيمية:</a:t>
            </a:r>
          </a:p>
          <a:p>
            <a:pPr marL="342900" marR="0" lvl="0" indent="-342900" algn="r" defTabSz="914400" rtl="1" eaLnBrk="1" fontAlgn="auto" latinLnBrk="0" hangingPunct="1">
              <a:spcBef>
                <a:spcPts val="0"/>
              </a:spcBef>
              <a:spcAft>
                <a:spcPts val="0"/>
              </a:spcAft>
              <a:buClrTx/>
              <a:buSzTx/>
              <a:buFont typeface="Wingdings" panose="05000000000000000000" pitchFamily="2" charset="2"/>
              <a:buChar char="§"/>
              <a:tabLst/>
              <a:defRPr/>
            </a:pPr>
            <a:r>
              <a:rPr lang="ar-EG" sz="2400" b="1" dirty="0">
                <a:solidFill>
                  <a:prstClr val="black"/>
                </a:solidFill>
                <a:latin typeface="Alexandria regular" pitchFamily="2" charset="-78"/>
                <a:cs typeface="Times New Roman" panose="02020603050405020304" pitchFamily="18" charset="0"/>
              </a:rPr>
              <a:t>البنك المركزي المصري :  </a:t>
            </a:r>
            <a:r>
              <a:rPr lang="ar-EG" sz="2000" dirty="0">
                <a:solidFill>
                  <a:prstClr val="black"/>
                </a:solidFill>
                <a:latin typeface="Alexandria regular" pitchFamily="2" charset="-78"/>
                <a:cs typeface="Times New Roman" panose="02020603050405020304" pitchFamily="18" charset="0"/>
              </a:rPr>
              <a:t>يُعد البنك المركزي المصري </a:t>
            </a:r>
            <a:r>
              <a:rPr lang="en-US" sz="2000" dirty="0">
                <a:solidFill>
                  <a:prstClr val="black"/>
                </a:solidFill>
                <a:latin typeface="Alexandria regular" pitchFamily="2" charset="-78"/>
                <a:cs typeface="Times New Roman" panose="02020603050405020304" pitchFamily="18" charset="0"/>
              </a:rPr>
              <a:t>CBE) </a:t>
            </a:r>
            <a:r>
              <a:rPr lang="ar-EG" sz="2000" dirty="0">
                <a:solidFill>
                  <a:prstClr val="black"/>
                </a:solidFill>
                <a:latin typeface="Alexandria regular" pitchFamily="2" charset="-78"/>
                <a:cs typeface="Times New Roman" panose="02020603050405020304" pitchFamily="18" charset="0"/>
              </a:rPr>
              <a:t>) الجهة التنظيمية الرئيسة في مصر للإشراف على الأنشطة المرتبطة بالتكنولوجيا المالية ضمن نطاق الخدمات المصرفية، </a:t>
            </a:r>
            <a:r>
              <a:rPr lang="ar-EG" sz="2000" b="1" dirty="0">
                <a:solidFill>
                  <a:prstClr val="black"/>
                </a:solidFill>
                <a:latin typeface="Alexandria regular" pitchFamily="2" charset="-78"/>
                <a:cs typeface="Times New Roman" panose="02020603050405020304" pitchFamily="18" charset="0"/>
              </a:rPr>
              <a:t>وتشمل مسؤولياته:</a:t>
            </a:r>
          </a:p>
          <a:p>
            <a:pPr marR="0" lvl="0" algn="r" defTabSz="914400" rtl="1" eaLnBrk="1" fontAlgn="auto" latinLnBrk="0" hangingPunct="1">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تنظيم خدمات الدفع الإلكتروني </a:t>
            </a:r>
            <a:r>
              <a:rPr kumimoji="0" lang="en-US"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Electronic Payment Services)</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sym typeface="Wingdings" panose="05000000000000000000" pitchFamily="2" charset="2"/>
              </a:rPr>
              <a:t> إ</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صدار التراخيص لمقدمي خدمات الدفع مثل شركات الدفع عبر الإنترنت.</a:t>
            </a:r>
          </a:p>
          <a:p>
            <a:pPr marL="342900" marR="0" lvl="0" indent="-342900" algn="r" defTabSz="914400" rtl="1" eaLnBrk="1" fontAlgn="auto" latinLnBrk="0" hangingPunct="1">
              <a:spcBef>
                <a:spcPts val="0"/>
              </a:spcBef>
              <a:spcAft>
                <a:spcPts val="0"/>
              </a:spcAft>
              <a:buClrTx/>
              <a:buSzTx/>
              <a:buFontTx/>
              <a:buChar char="-"/>
              <a:tabLst/>
              <a:defRPr/>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وضع قواعد للأمان السيبراني، والحد من الاحتيال المالي.</a:t>
            </a:r>
          </a:p>
          <a:p>
            <a:pPr marL="342900" marR="0" lvl="0" indent="-342900" algn="r" defTabSz="914400" rtl="1" eaLnBrk="1" fontAlgn="auto" latinLnBrk="0" hangingPunct="1">
              <a:spcBef>
                <a:spcPts val="0"/>
              </a:spcBef>
              <a:spcAft>
                <a:spcPts val="0"/>
              </a:spcAft>
              <a:buClrTx/>
              <a:buSzTx/>
              <a:buFontTx/>
              <a:buChar char="-"/>
              <a:tabLst/>
              <a:defRPr/>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إلزام مزودي الخدمة بإجراءات "اعرف عميلك" </a:t>
            </a:r>
            <a:r>
              <a:rPr kumimoji="0" lang="en-US"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0" marR="0" lvl="0" indent="0" algn="r" defTabSz="914400" rtl="1" eaLnBrk="1" fontAlgn="auto" latinLnBrk="0" hangingPunct="1">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2- الإشراف على المحافظ الرقمية </a:t>
            </a:r>
            <a:r>
              <a:rPr lang="en-US" sz="2400" b="1" dirty="0">
                <a:solidFill>
                  <a:prstClr val="black"/>
                </a:solidFill>
                <a:latin typeface="Alexandria regular" pitchFamily="2" charset="-78"/>
                <a:cs typeface="Times New Roman" panose="02020603050405020304" pitchFamily="18" charset="0"/>
              </a:rPr>
              <a:t>E-Wallets)</a:t>
            </a:r>
            <a:r>
              <a:rPr lang="ar-EG" sz="2400" b="1" dirty="0">
                <a:solidFill>
                  <a:prstClr val="black"/>
                </a:solidFill>
                <a:latin typeface="Alexandria regular" pitchFamily="2" charset="-78"/>
                <a:cs typeface="Times New Roman" panose="02020603050405020304" pitchFamily="18" charset="0"/>
                <a:sym typeface="Wingdings" panose="05000000000000000000" pitchFamily="2" charset="2"/>
              </a:rPr>
              <a:t> ): </a:t>
            </a:r>
          </a:p>
          <a:p>
            <a:pPr marL="342900" marR="0" lvl="0" indent="-342900" algn="r" defTabSz="914400" rtl="1" eaLnBrk="1" fontAlgn="auto" latinLnBrk="0" hangingPunct="1">
              <a:spcBef>
                <a:spcPts val="0"/>
              </a:spcBef>
              <a:spcAft>
                <a:spcPts val="0"/>
              </a:spcAft>
              <a:buClrTx/>
              <a:buSzTx/>
              <a:buFontTx/>
              <a:buChar char="-"/>
              <a:tabLst/>
              <a:defRPr/>
            </a:pPr>
            <a:r>
              <a:rPr lang="ar-EG" sz="2400" dirty="0">
                <a:solidFill>
                  <a:prstClr val="black"/>
                </a:solidFill>
                <a:latin typeface="Alexandria regular" pitchFamily="2" charset="-78"/>
                <a:cs typeface="Times New Roman" panose="02020603050405020304" pitchFamily="18" charset="0"/>
                <a:sym typeface="Wingdings" panose="05000000000000000000" pitchFamily="2" charset="2"/>
              </a:rPr>
              <a:t>ا</a:t>
            </a:r>
            <a:r>
              <a:rPr lang="ar-EG" sz="2400" dirty="0">
                <a:solidFill>
                  <a:prstClr val="black"/>
                </a:solidFill>
                <a:latin typeface="Alexandria regular" pitchFamily="2" charset="-78"/>
                <a:cs typeface="Times New Roman" panose="02020603050405020304" pitchFamily="18" charset="0"/>
              </a:rPr>
              <a:t>لترخيص للبنوك وشركات المحمول بتقديم محافظ إلكترونية.</a:t>
            </a:r>
          </a:p>
          <a:p>
            <a:pPr marL="342900" marR="0" lvl="0" indent="-342900" algn="r" defTabSz="914400" rtl="1" eaLnBrk="1" fontAlgn="auto" latinLnBrk="0" hangingPunct="1">
              <a:spcBef>
                <a:spcPts val="0"/>
              </a:spcBef>
              <a:spcAft>
                <a:spcPts val="0"/>
              </a:spcAft>
              <a:buClrTx/>
              <a:buSzTx/>
              <a:buFontTx/>
              <a:buChar char="-"/>
              <a:tabLst/>
              <a:defRPr/>
            </a:pPr>
            <a:r>
              <a:rPr lang="ar-EG" sz="2400" dirty="0">
                <a:solidFill>
                  <a:prstClr val="black"/>
                </a:solidFill>
                <a:latin typeface="Alexandria regular" pitchFamily="2" charset="-78"/>
                <a:cs typeface="Times New Roman" panose="02020603050405020304" pitchFamily="18" charset="0"/>
              </a:rPr>
              <a:t>مراقبة المعاملات وحماية بيانات العملاء.</a:t>
            </a:r>
          </a:p>
          <a:p>
            <a:pPr marL="342900" marR="0" lvl="0" indent="-342900" algn="r" defTabSz="914400" rtl="1" eaLnBrk="1" fontAlgn="auto" latinLnBrk="0" hangingPunct="1">
              <a:spcBef>
                <a:spcPts val="0"/>
              </a:spcBef>
              <a:spcAft>
                <a:spcPts val="0"/>
              </a:spcAft>
              <a:buClrTx/>
              <a:buSzTx/>
              <a:buFontTx/>
              <a:buChar char="-"/>
              <a:tabLst/>
              <a:defRPr/>
            </a:pPr>
            <a:r>
              <a:rPr lang="ar-EG" sz="2400" dirty="0">
                <a:solidFill>
                  <a:prstClr val="black"/>
                </a:solidFill>
                <a:latin typeface="Alexandria regular" pitchFamily="2" charset="-78"/>
                <a:cs typeface="Times New Roman" panose="02020603050405020304" pitchFamily="18" charset="0"/>
              </a:rPr>
              <a:t>تشجيع الشمول المالي من خلال توفير خدمات مالية بدون حساب بنكي تقليدي.</a:t>
            </a:r>
          </a:p>
          <a:p>
            <a:pPr marL="342900" marR="0" lvl="0" indent="-342900" algn="r" defTabSz="914400" rtl="1" eaLnBrk="1" fontAlgn="auto" latinLnBrk="0" hangingPunct="1">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الهيئة العامة للرقابة المالية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FRA)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 اختصاصاتها تنظيم ورقابة الأنشطة المالية غير المصرفية مثل التأجير التمويلي، التمويل العقاري، التمويل الاستهلاكي، التمويل متناهي الصغر، التمويل الجماعي.</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9CD0F86-2ADF-16CA-C6A2-8292C5B786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6459960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6C83F7-021C-23DF-9442-37B3A4B158F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B2BAD1B-033F-BA7F-9567-1D687E0C0D4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0FC5FDB-1A12-2304-A26C-95FAF7FB22F4}"/>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جمهورية مصر العربية</a:t>
            </a:r>
          </a:p>
        </p:txBody>
      </p:sp>
      <p:sp>
        <p:nvSpPr>
          <p:cNvPr id="28" name="Rectangle 27">
            <a:extLst>
              <a:ext uri="{FF2B5EF4-FFF2-40B4-BE49-F238E27FC236}">
                <a16:creationId xmlns:a16="http://schemas.microsoft.com/office/drawing/2014/main" id="{3C3E4879-35DB-4FBC-6999-EE70C6807E4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79A5067-8475-1848-94EA-A404F7C5D735}"/>
              </a:ext>
            </a:extLst>
          </p:cNvPr>
          <p:cNvSpPr txBox="1"/>
          <p:nvPr/>
        </p:nvSpPr>
        <p:spPr>
          <a:xfrm>
            <a:off x="285750" y="1679971"/>
            <a:ext cx="11647170" cy="513089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القوانين واللوائح المنظمة الرئيسية: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 قانون تنظيم وتنمية استخدام التكنولوجيا المالية في الأنشطة المالية غير المصرفية رقم 5 لسنة 2022</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أبرز ملامحه:</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تطبيق القانون: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يطبق على كافة شركات التكنولوجيا المالية التي تقدم خدمات مالية غير مصرفية، مثل التمويل العقاري، التمويل الاستهلاكي، التأجير التمويلي.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التراخيص:</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لا يجوز لأي شركة مزاولة نشاط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هذه الأنشطة إلا بعد الحصول على ترخيص من الهيئة العامة للرقابة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FRA</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31549FD4-FC88-5ED7-685A-FB64883501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9561486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19B91D-3470-42F9-2B76-E7DE5DD3D42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5B7A7C2-1F59-EB2B-A0CF-309C3B7A9B6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A1653E7-EF60-F4E9-66A1-799F1B6ADD2D}"/>
              </a:ext>
            </a:extLst>
          </p:cNvPr>
          <p:cNvSpPr txBox="1"/>
          <p:nvPr/>
        </p:nvSpPr>
        <p:spPr>
          <a:xfrm>
            <a:off x="1988820" y="725864"/>
            <a:ext cx="74945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جمهورية مصر العربية</a:t>
            </a:r>
          </a:p>
        </p:txBody>
      </p:sp>
      <p:sp>
        <p:nvSpPr>
          <p:cNvPr id="28" name="Rectangle 27">
            <a:extLst>
              <a:ext uri="{FF2B5EF4-FFF2-40B4-BE49-F238E27FC236}">
                <a16:creationId xmlns:a16="http://schemas.microsoft.com/office/drawing/2014/main" id="{57283512-6591-9A2B-44F2-DCB9123343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D8E536E-B55E-C072-2882-977BB861516C}"/>
              </a:ext>
            </a:extLst>
          </p:cNvPr>
          <p:cNvSpPr txBox="1"/>
          <p:nvPr/>
        </p:nvSpPr>
        <p:spPr>
          <a:xfrm>
            <a:off x="857839" y="1799303"/>
            <a:ext cx="10718276" cy="4524315"/>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ومن المتطلبات لتنظيم التكنولوجيا المالية في مصر وفقا للقانون  ما يلي :</a:t>
            </a:r>
          </a:p>
          <a:p>
            <a:pPr marL="0" marR="0" lvl="0" indent="0" algn="r" defTabSz="914400" rtl="1" eaLnBrk="1" fontAlgn="auto" latinLnBrk="0" hangingPunct="1">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3.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إجراءات الحصول على الترخيص:</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تقديم طلب لهيئة الرقابة المالية.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استيفاء متطلبات رأس المال.</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تقديم خطة عمل واضحة.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إثبات كفاءة نظم الحوكمة وإدارة المخاطر.</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حماية المتعاملين:</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إلزام الشركات بحماية بيانات العملاء (تطبيق قانون حماية البيانات الشخصية رقم 151 لسنة 2020).</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الإفصاح الواضح عن شروط التمويل، الرسوم، والمخاطر.</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البيئة التجريبية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منح فرصة لتجربة نماذج أعمال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المبتكرة تحت إشراف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الهيئة العامة للرقابة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FRA</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قبل منح التراخيص الدائمة.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92C3DF0-6390-4986-F566-6A856FC20E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3412389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74B2A-BFDE-F137-CE13-95E61E620AE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E0BBE28-3305-82C2-8B28-29E08546904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4C6527-0227-8BF7-A80D-B9E6D98C1427}"/>
              </a:ext>
            </a:extLst>
          </p:cNvPr>
          <p:cNvSpPr txBox="1"/>
          <p:nvPr/>
        </p:nvSpPr>
        <p:spPr>
          <a:xfrm>
            <a:off x="2148840" y="725864"/>
            <a:ext cx="733452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جمهورية مصر العربية</a:t>
            </a:r>
          </a:p>
        </p:txBody>
      </p:sp>
      <p:sp>
        <p:nvSpPr>
          <p:cNvPr id="28" name="Rectangle 27">
            <a:extLst>
              <a:ext uri="{FF2B5EF4-FFF2-40B4-BE49-F238E27FC236}">
                <a16:creationId xmlns:a16="http://schemas.microsoft.com/office/drawing/2014/main" id="{C601DA01-FDC0-4A70-C2A7-44E59776F2D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83394BB-BDC3-E44D-5082-6B9DFD20BD59}"/>
              </a:ext>
            </a:extLst>
          </p:cNvPr>
          <p:cNvSpPr txBox="1"/>
          <p:nvPr/>
        </p:nvSpPr>
        <p:spPr>
          <a:xfrm>
            <a:off x="297180" y="1691636"/>
            <a:ext cx="11790959" cy="4893647"/>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 قانون حماية البيانات الشخصية رقم 151 لسنة 2020: </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يُعد الإطار القانوني الشامل في مصر لحماية البيانات الشخصية، ويهدف إلى تنظيم كيفية جمع ومعالجة واستخدام البيانات الخاصة بالأفراد ومن اهم متطلباته : </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يلزم شركات التكنولوجيا المالية بحماية بيانات العملاء وتطبيق المعايير الدولية.</a:t>
            </a:r>
          </a:p>
          <a:p>
            <a:pPr marL="342900" marR="0" lvl="0" indent="-34290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يتوجب على الجهات التي تحتفظ ببيانات شخصية اتخاذ التدابير الفنية والتنظيمية الكفيلة بتأمينها من الاختراق أو التسريب.</a:t>
            </a:r>
          </a:p>
          <a:p>
            <a:pPr marL="342900" marR="0" lvl="0" indent="-34290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لا يجوز جمع أو معالجة البيانات الشخصية إلا بناءً على موافقة صريحة من صاحب البيانات أو وفقًا لما ينص عليه القانون.</a:t>
            </a:r>
          </a:p>
          <a:p>
            <a:pPr marL="342900" marR="0" lvl="0" indent="-34290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يتضمن عقوبات مالية وجنائية في حال مخالفة أحكامه، خاصة في حالات تسريب أو استخدام البيانات دون إذن.</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ج. قانون تنظيم الدفع غير النقدي رقم 18 لسنة 2019: </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يُعد من أبرز القوانين التي تدعم التحول الرقمي والشمول المالي.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يلزم الشركات والجهات الحكومية باستخدام وسائل الدفع الإلكتروني في المعاملات المالية.</a:t>
            </a:r>
          </a:p>
          <a:p>
            <a:pPr marL="342900" marR="0" lvl="0" indent="-34290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وسائل الدفع غير النقدي المشمولة بالقانون:البطاقات البنكية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Debit, Credit, Prepaid)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المحافظ الإلكترونية على الهواتف المحمولة - التحويلات البنكية.نقاط البيع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POS)</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تطبيقات الدفع الإلكتروني - أى وسائل أخرى يقرها البنك المركزي.</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7F650A8-4310-8293-0258-7512023489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540668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5F9976-BAF7-6C05-9A17-D201040129F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A4E5D39-CBC7-8C67-E1B6-AFA4E05E29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B9A588B-7143-C9B0-1BE1-1CA3B9E4FAA6}"/>
              </a:ext>
            </a:extLst>
          </p:cNvPr>
          <p:cNvSpPr txBox="1"/>
          <p:nvPr/>
        </p:nvSpPr>
        <p:spPr>
          <a:xfrm>
            <a:off x="1906214" y="725864"/>
            <a:ext cx="757715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جمهورية مصر العربية</a:t>
            </a:r>
          </a:p>
        </p:txBody>
      </p:sp>
      <p:sp>
        <p:nvSpPr>
          <p:cNvPr id="28" name="Rectangle 27">
            <a:extLst>
              <a:ext uri="{FF2B5EF4-FFF2-40B4-BE49-F238E27FC236}">
                <a16:creationId xmlns:a16="http://schemas.microsoft.com/office/drawing/2014/main" id="{B5C78979-7493-6385-408E-74DE0079F7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7438DBE-D162-7535-C7A9-733CF8C5DA02}"/>
              </a:ext>
            </a:extLst>
          </p:cNvPr>
          <p:cNvSpPr txBox="1"/>
          <p:nvPr/>
        </p:nvSpPr>
        <p:spPr>
          <a:xfrm>
            <a:off x="857839" y="1799303"/>
            <a:ext cx="10718276" cy="461664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مبادرات جمهورية مصر العربية في دعم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مبادرة "فنتك مصر"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Egypt)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البنك المركزي المصري.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إنشاء مختبر تنظيمي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لتجربة الحلول الجديدة.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إطلاق برامج دعم الشركات الناشئة.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تنظيم مسابقات مثل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Hackathons</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الشمول المالي: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خطة قومية لتحفيز استخدام الخدمات المالية الرقمية خاصة في المناطق الريفية.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D0742FA7-F358-8524-836B-83570B83FD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6319903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FEBEE-D237-353D-DA71-A8AC9DEB27F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609039D-E20E-FC80-A97E-372D736655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108EA7A-C465-4AF3-E007-E0FDB652A0B4}"/>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جمهورية مصر العربية</a:t>
            </a:r>
          </a:p>
        </p:txBody>
      </p:sp>
      <p:sp>
        <p:nvSpPr>
          <p:cNvPr id="28" name="Rectangle 27">
            <a:extLst>
              <a:ext uri="{FF2B5EF4-FFF2-40B4-BE49-F238E27FC236}">
                <a16:creationId xmlns:a16="http://schemas.microsoft.com/office/drawing/2014/main" id="{76238595-94A1-E8E7-3BC4-102E4BABD33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A4C05B7-96D4-6DE5-E21B-992092271FA9}"/>
              </a:ext>
            </a:extLst>
          </p:cNvPr>
          <p:cNvSpPr txBox="1"/>
          <p:nvPr/>
        </p:nvSpPr>
        <p:spPr>
          <a:xfrm>
            <a:off x="697230" y="1896001"/>
            <a:ext cx="10878885" cy="4062651"/>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عملية من السوق المصري :</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1: شركة "فاليو" (</a:t>
            </a:r>
            <a:r>
              <a:rPr kumimoji="0" lang="en-US" sz="24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ValU</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للتمويل الاستهلاكي) :</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مرخصة من  الهيئة العامة للرقابة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FRA.</a:t>
            </a: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حلول "اشتر الآن وادفع لاحقًا" عبر تطبيق إلكتروني.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أول شركة تستخدم الذكاء الاصطناعي لتقييم الجدارة الائتمانية للمستهلكين في مصر</a:t>
            </a:r>
          </a:p>
          <a:p>
            <a:pPr marL="0" marR="0" lvl="0" indent="0" algn="r"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2: شركة "فوري" (</a:t>
            </a:r>
            <a:r>
              <a:rPr kumimoji="0" lang="en-US" sz="24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Fawry</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لخدمات الدفع الإلكتروني :</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 أوائل شركات الدفع الإلكتروني في مصر.</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خدمات المحافظ الرقمية، شحن الرصيد، دفع الفواتير.</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مسجلة وخاضعة لإشراف البنك المركزي المصري.</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FC07914D-A64F-E875-6700-C0B6FE3DB0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7567365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38BB10-ADF7-49CF-6080-23E681762B8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96FBDE0-3E99-7E3E-E8A0-123837F4FAA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8D307DD-3F4C-DFE8-12E1-916366466389}"/>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Alexandria" pitchFamily="2" charset="-78"/>
                <a:cs typeface="Arial" panose="020B0604020202020204" pitchFamily="34" charset="0"/>
              </a:rPr>
              <a:t>دراسة حالة : المملكة الاردنية الهاشمية </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0BC8D2FE-43EF-DC2E-AAAB-FAB7F78508C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08F2EBC-24F0-0853-B6C7-31246E96DC44}"/>
              </a:ext>
            </a:extLst>
          </p:cNvPr>
          <p:cNvSpPr txBox="1"/>
          <p:nvPr/>
        </p:nvSpPr>
        <p:spPr>
          <a:xfrm>
            <a:off x="386499" y="1799303"/>
            <a:ext cx="11292896" cy="406265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الجهات الرقابية والتنظيمية: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البنك المركزي الأردني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مسؤول رئيسي عن تنظيم خدمات الدفع الإلكتروني، المحافظ الرقمية، البيئة الرقابية التجريبية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هيئة الأوراق المالية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JSC)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تنظم التمويل الجماعي الاستثماري.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وزارة الصناعة والتجارة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مسؤولة عن تسجيل وترخيص الشركات العاملة في الأنشطة غير المصرفية.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الشركة الأردنية لضمان القروض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تقدم تسهيلات وضمانات لتمويل الشركات الناشئة.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CFE0182-EADF-8331-4928-4DD37AA409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6153575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D3E24B-E7AA-22F1-0F25-05FA65B8758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2FBE1F7-5063-560B-77EF-689CB0F49C8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8469495-1885-AB37-1474-566EB6792139}"/>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المملكة الاردنية الهاشمية </a:t>
            </a:r>
          </a:p>
        </p:txBody>
      </p:sp>
      <p:sp>
        <p:nvSpPr>
          <p:cNvPr id="28" name="Rectangle 27">
            <a:extLst>
              <a:ext uri="{FF2B5EF4-FFF2-40B4-BE49-F238E27FC236}">
                <a16:creationId xmlns:a16="http://schemas.microsoft.com/office/drawing/2014/main" id="{E15B5217-918C-0ED6-CB5D-47A5520AF6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940E453-AA2D-8F61-DBC9-0B7D0F08D522}"/>
              </a:ext>
            </a:extLst>
          </p:cNvPr>
          <p:cNvSpPr txBox="1"/>
          <p:nvPr/>
        </p:nvSpPr>
        <p:spPr>
          <a:xfrm>
            <a:off x="228600" y="1799303"/>
            <a:ext cx="11450795" cy="4893647"/>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أطلق البنك المركزي الأردني عدة مبادرات بارزة تهدف إلى تنظيم شركات التكنولوجيا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غير المصرفية، في إطار تعزيز الابتكار وتحقيق الشمول المالي ضمن بيئة آمنة ومنضبطة. من تلك المبادرات:.</a:t>
            </a:r>
          </a:p>
          <a:p>
            <a:pPr marL="457200" marR="0" lvl="0" indent="-457200" algn="r" defTabSz="914400" rtl="1" eaLnBrk="1" fontAlgn="auto" latinLnBrk="0" hangingPunct="1">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البيئة التنظيمية التجريبية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 – 2018</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أطلقها البنك المركزي لتمكين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 اختبار حلولها الجديدة في بيئة آمنة وتحت إشراف مباشر.تتيح للشركات الناشئة تقديم خدمات مثل: الدفع الرقمي، الإقراض الرقمي، تقنية البلوك تشين، وتحليل البيانات. تستهدف الابتكارات التي لا تخضع بعد للتشريعات التقليدية.</a:t>
            </a:r>
          </a:p>
          <a:p>
            <a:pPr marL="457200" marR="0" lvl="0" indent="-457200" algn="r" defTabSz="914400" rtl="1" eaLnBrk="1" fontAlgn="auto" latinLnBrk="0" hangingPunct="1">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نظام المدفوعات الوطنية والدفع الإلكتروني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وضع البنك المركزي تعليمات واضحة لتنظيم شركات خدمات الدفع الإلكتروني مثل المحافظ الرقمية، وخدمات تحويل الأموال.تُمنح التراخيص وفقًا لمتطلبات تتعلق برأس المال، وحماية بيانات العملاء، والأمن السيبراني.</a:t>
            </a:r>
          </a:p>
          <a:p>
            <a:pPr marL="457200" marR="0" lvl="0" indent="-457200" algn="r" defTabSz="914400" rtl="1" eaLnBrk="1" fontAlgn="auto" latinLnBrk="0" hangingPunct="1">
              <a:spcBef>
                <a:spcPts val="0"/>
              </a:spcBef>
              <a:spcAft>
                <a:spcPts val="0"/>
              </a:spcAft>
              <a:buClrTx/>
              <a:buSzTx/>
              <a:buFontTx/>
              <a:buAutoNum type="arabicPeriod"/>
              <a:tabLst/>
              <a:defRPr/>
            </a:pPr>
            <a:r>
              <a:rPr lang="ar-EG" sz="2400" b="1" dirty="0">
                <a:solidFill>
                  <a:prstClr val="black"/>
                </a:solidFill>
                <a:latin typeface="Alexandria regular" pitchFamily="2" charset="-78"/>
                <a:cs typeface="Times New Roman" panose="02020603050405020304" pitchFamily="18" charset="0"/>
              </a:rPr>
              <a:t>إصدار تعليمات ترخيص شركات التمويل الأصغر الرقمي : </a:t>
            </a:r>
            <a:r>
              <a:rPr lang="ar-EG" sz="2400" dirty="0">
                <a:solidFill>
                  <a:prstClr val="black"/>
                </a:solidFill>
                <a:latin typeface="Alexandria regular" pitchFamily="2" charset="-78"/>
                <a:cs typeface="Times New Roman" panose="02020603050405020304" pitchFamily="18" charset="0"/>
              </a:rPr>
              <a:t>سمح للبعض بتقديم التمويل الأصغر عبر الوسائل الرقمية </a:t>
            </a:r>
            <a:r>
              <a:rPr lang="en-US" sz="2400" dirty="0">
                <a:solidFill>
                  <a:prstClr val="black"/>
                </a:solidFill>
                <a:latin typeface="Alexandria regular" pitchFamily="2" charset="-78"/>
                <a:cs typeface="Times New Roman" panose="02020603050405020304" pitchFamily="18" charset="0"/>
              </a:rPr>
              <a:t>Mobile Lending)</a:t>
            </a:r>
            <a:r>
              <a:rPr lang="ar-EG" sz="2400" dirty="0">
                <a:solidFill>
                  <a:prstClr val="black"/>
                </a:solidFill>
                <a:latin typeface="Alexandria regular" pitchFamily="2" charset="-78"/>
                <a:cs typeface="Times New Roman" panose="02020603050405020304" pitchFamily="18" charset="0"/>
              </a:rPr>
              <a:t>) يعتمد على التكنولوجيا في التقييم الائتماني واتخاذ القرار.</a:t>
            </a:r>
          </a:p>
          <a:p>
            <a:pPr marL="457200" marR="0" lvl="0" indent="-457200" algn="r" defTabSz="914400" rtl="1" eaLnBrk="1" fontAlgn="auto" latinLnBrk="0" hangingPunct="1">
              <a:spcBef>
                <a:spcPts val="0"/>
              </a:spcBef>
              <a:spcAft>
                <a:spcPts val="0"/>
              </a:spcAft>
              <a:buClrTx/>
              <a:buSzTx/>
              <a:buFontTx/>
              <a:buAutoNum type="arabicPeriod"/>
              <a:tabLst/>
              <a:defRPr/>
            </a:pPr>
            <a:r>
              <a:rPr lang="ar-EG" sz="2400" b="1" dirty="0">
                <a:solidFill>
                  <a:prstClr val="black"/>
                </a:solidFill>
                <a:latin typeface="Alexandria regular" pitchFamily="2" charset="-78"/>
                <a:cs typeface="Times New Roman" panose="02020603050405020304" pitchFamily="18" charset="0"/>
              </a:rPr>
              <a:t>إنشاء وحدة الابتكار المالي </a:t>
            </a:r>
            <a:r>
              <a:rPr lang="en-US" sz="2400" dirty="0">
                <a:solidFill>
                  <a:prstClr val="black"/>
                </a:solidFill>
                <a:latin typeface="Alexandria regular" pitchFamily="2" charset="-78"/>
                <a:cs typeface="Times New Roman" panose="02020603050405020304" pitchFamily="18" charset="0"/>
              </a:rPr>
              <a:t>FinTech Office</a:t>
            </a:r>
            <a:r>
              <a:rPr lang="ar-EG" sz="2400" dirty="0">
                <a:solidFill>
                  <a:prstClr val="black"/>
                </a:solidFill>
                <a:latin typeface="Alexandria regular" pitchFamily="2" charset="-78"/>
                <a:cs typeface="Times New Roman" panose="02020603050405020304" pitchFamily="18" charset="0"/>
              </a:rPr>
              <a:t> : تم إنشاؤها داخل البنك المركزي لتكون نقطة الاتصال الرسمية بين شركات </a:t>
            </a:r>
            <a:r>
              <a:rPr lang="en-US" sz="2400" dirty="0">
                <a:solidFill>
                  <a:prstClr val="black"/>
                </a:solidFill>
                <a:latin typeface="Alexandria regular" pitchFamily="2" charset="-78"/>
                <a:cs typeface="Times New Roman" panose="02020603050405020304" pitchFamily="18" charset="0"/>
              </a:rPr>
              <a:t>FinTech </a:t>
            </a:r>
            <a:r>
              <a:rPr lang="ar-EG" sz="2400" dirty="0">
                <a:solidFill>
                  <a:prstClr val="black"/>
                </a:solidFill>
                <a:latin typeface="Alexandria regular" pitchFamily="2" charset="-78"/>
                <a:cs typeface="Times New Roman" panose="02020603050405020304" pitchFamily="18" charset="0"/>
              </a:rPr>
              <a:t> والجهات التنظيمية، تُعنى بمتابعة الابتكار، وتقديم التوجيه، ودراسة المخاطر.</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42B864D-FE7F-2389-04DA-657385845A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7130656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D3CEA7-4629-3EE8-051F-52E6510457E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1713CE7-FA3C-32FC-72CE-451096D1360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6656FB8-E8BD-DDDF-0D6A-30A44DC14F0B}"/>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المملكة الاردنية الهاشمية </a:t>
            </a:r>
          </a:p>
        </p:txBody>
      </p:sp>
      <p:sp>
        <p:nvSpPr>
          <p:cNvPr id="28" name="Rectangle 27">
            <a:extLst>
              <a:ext uri="{FF2B5EF4-FFF2-40B4-BE49-F238E27FC236}">
                <a16:creationId xmlns:a16="http://schemas.microsoft.com/office/drawing/2014/main" id="{B69A96DA-C44A-2C07-C18D-0F5D9E2870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A2DD19F-34F7-7CFA-960B-6B2A029F6268}"/>
              </a:ext>
            </a:extLst>
          </p:cNvPr>
          <p:cNvSpPr txBox="1"/>
          <p:nvPr/>
        </p:nvSpPr>
        <p:spPr>
          <a:xfrm>
            <a:off x="285750" y="1679971"/>
            <a:ext cx="11393645" cy="5108263"/>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التشريعات واللوائح الرئيسية: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 التعليمات المنظمة لخدمات الدفع بواسطة الهاتف النقال (2014)</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صادرة عن البنك المركزي الأردني.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تحدد شروط عمل شركات المحافظ الإلكترونية.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تتضمن ضوابط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حماية المستهلك، وإجراءات مكافحة غسل الأموال.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 نظام شركات التمويل الأصغر رقم 5 لسنة 2015</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ينظم التمويل متناهي الصغر.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يسمح باستخدام التكنولوجيا الرقمية لتقديم هذه الخدمات.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يلزم الشركات بالإفصاح وحماية العملاء.</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7755868-0406-082F-8817-E7F62B3F0F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8626697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C931CC-98B1-FD4A-F173-02F8D533F23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01B7A36-6602-40A2-D4BE-C832C3289F5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E4FC220-7DC5-5A15-0952-3B5B077B3E46}"/>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المملكة الاردنية الهاشمية </a:t>
            </a:r>
          </a:p>
        </p:txBody>
      </p:sp>
      <p:sp>
        <p:nvSpPr>
          <p:cNvPr id="28" name="Rectangle 27">
            <a:extLst>
              <a:ext uri="{FF2B5EF4-FFF2-40B4-BE49-F238E27FC236}">
                <a16:creationId xmlns:a16="http://schemas.microsoft.com/office/drawing/2014/main" id="{8E7F089B-A2E2-F595-31F6-6726F76E06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192A7CF-073D-D6F9-853A-14B163D555CF}"/>
              </a:ext>
            </a:extLst>
          </p:cNvPr>
          <p:cNvSpPr txBox="1"/>
          <p:nvPr/>
        </p:nvSpPr>
        <p:spPr>
          <a:xfrm>
            <a:off x="320040" y="1776669"/>
            <a:ext cx="11359355" cy="445795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التشريعات واللوائح الرئيسية: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ج. قانون الأوراق المالية وتعديلاته رقم 76 لسنة 2002</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استخدم كأساس لإصدار التعليمات المنظمة لمنصات التمويل الجماعي الاستثماري.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يتطلب ترخيص منصات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Crowdfunding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 هيئة الأوراق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 التعليمات التنظيمية للبيئة الرقابية التجريبية (</a:t>
            </a:r>
            <a:r>
              <a:rPr kumimoji="0" lang="en-US"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 (2020</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تتيح للشركات الناشئة اختبار الحلول التكنولوجية الجديدة بإشراف البنك المركزي قبل الإطلاق الكامل في السوق</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تطوير إطار الأمن السيبراني تم إصدر تعليمات للأمن السيبراني تلزم شركات التكنولوجيا المالية (الفينتك)  باتخاذ إجراءات صارمة لحماية البيانات والمعاملات.</a:t>
            </a:r>
          </a:p>
        </p:txBody>
      </p:sp>
      <p:pic>
        <p:nvPicPr>
          <p:cNvPr id="6" name="Graphic 21">
            <a:extLst>
              <a:ext uri="{FF2B5EF4-FFF2-40B4-BE49-F238E27FC236}">
                <a16:creationId xmlns:a16="http://schemas.microsoft.com/office/drawing/2014/main" id="{A6310FF2-2E75-B8DC-5E92-F44DE7B5CD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7320364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534F84-6AA5-1901-8547-C6DA478639E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2903DC2-0310-CBEC-0BB3-46531046C18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FBB787D-9E6B-5579-A6F1-1B0B8C206930}"/>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المملكة الاردنية الهاشمية </a:t>
            </a:r>
          </a:p>
        </p:txBody>
      </p:sp>
      <p:sp>
        <p:nvSpPr>
          <p:cNvPr id="28" name="Rectangle 27">
            <a:extLst>
              <a:ext uri="{FF2B5EF4-FFF2-40B4-BE49-F238E27FC236}">
                <a16:creationId xmlns:a16="http://schemas.microsoft.com/office/drawing/2014/main" id="{93B3BE4D-6665-59A0-939F-9F8E871E432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34E14B1-93DF-2D32-E439-08B2A4413C0F}"/>
              </a:ext>
            </a:extLst>
          </p:cNvPr>
          <p:cNvSpPr txBox="1"/>
          <p:nvPr/>
        </p:nvSpPr>
        <p:spPr>
          <a:xfrm>
            <a:off x="386499" y="1799303"/>
            <a:ext cx="11292896" cy="4273286"/>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المبادرات الوطنية لدعم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الأردن :</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دعم الشمول المالي والابتكار:</a:t>
            </a:r>
          </a:p>
          <a:p>
            <a:pPr marL="0" marR="0" lvl="0" indent="0" algn="r" defTabSz="914400" rtl="1" eaLnBrk="1" fontAlgn="auto" latinLnBrk="0" hangingPunct="1">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ربطت المبادرات بالأهداف الوطنية للشمول المالي.</a:t>
            </a:r>
          </a:p>
          <a:p>
            <a:pPr marL="0" marR="0" lvl="0" indent="0" algn="r" defTabSz="914400" rtl="1" eaLnBrk="1" fontAlgn="auto" latinLnBrk="0" hangingPunct="1">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توفير أدوات مالية رقمية للفئات غير المشمولة مصرفيًا مثل النساء، والشباب، وسكان المناطق الريفية</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برنامج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Jordan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(مبادرة غير حكومية) :</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تدعم الشركات الناشئة في مجال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 خلال التدريب، التمويل، الربط مع المستثمرين.</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أهمية هذه المبادرات:</a:t>
            </a:r>
          </a:p>
          <a:p>
            <a:pPr marL="342900" marR="0" lvl="0" indent="-342900" algn="r"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تشجع الابتكار مع ضمان الاستقرار المالي.</a:t>
            </a:r>
          </a:p>
          <a:p>
            <a:pPr marL="342900" marR="0" lvl="0" indent="-342900" algn="r"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تقلل الاعتماد على النقد وتحسن كفاءة السوق المالي.</a:t>
            </a:r>
          </a:p>
          <a:p>
            <a:pPr marL="342900" marR="0" lvl="0" indent="-342900" algn="r"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تخلق بيئة تنافسية صحية أمام البنوك وشركات الدفع والتقنية.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D9FBF22-D450-809A-E03E-2BBCADFA1E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8034396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2E82C-6B8C-2D64-DBD0-8C089F2CB44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DF4D9D7-8201-1C33-BB04-9A98B027402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30F2A13-1AD9-B18A-7F08-B447D48CF15F}"/>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المملكة الاردنية الهاشمية </a:t>
            </a:r>
          </a:p>
        </p:txBody>
      </p:sp>
      <p:sp>
        <p:nvSpPr>
          <p:cNvPr id="28" name="Rectangle 27">
            <a:extLst>
              <a:ext uri="{FF2B5EF4-FFF2-40B4-BE49-F238E27FC236}">
                <a16:creationId xmlns:a16="http://schemas.microsoft.com/office/drawing/2014/main" id="{1AD92C2E-F4B0-5F3E-BC88-9F359E8D00C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6ED86F9-8B81-A5A7-6A32-4C4F044F91F3}"/>
              </a:ext>
            </a:extLst>
          </p:cNvPr>
          <p:cNvSpPr txBox="1"/>
          <p:nvPr/>
        </p:nvSpPr>
        <p:spPr>
          <a:xfrm>
            <a:off x="365760" y="1936460"/>
            <a:ext cx="11313635" cy="4062651"/>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عملية من السوق الأردني :</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1: شركة  </a:t>
            </a:r>
            <a:r>
              <a:rPr kumimoji="0" lang="en-US" sz="24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MadfooatCom</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للدفع الإلكتروني :</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منصة رقمية للدفع الإلكتروني المعتمدة من البنك المركزي.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توفر خدمات دفع الفواتير عبر الإنترنت وتطبيقات الهاتف</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2: محفظة  </a:t>
            </a:r>
            <a:r>
              <a:rPr kumimoji="0" lang="en-US" sz="24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Dinarak</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محفظة إلكترونية مرخصة من البنك المركزي.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خدمات الدفع والتحويلات المالية للأفراد غير المشمولين في النظام المصرفي التقليدي.</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3: منصة التمويل الجماعي </a:t>
            </a:r>
            <a:r>
              <a:rPr kumimoji="0" lang="en-US" sz="24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Liwwa</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تتيح الإقراض المباشر بين المستثمرين وأصحاب المشاريع الصغيرة.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مرخصة وتعمل تحت إشراف البنك المركزي الأردني</a:t>
            </a:r>
          </a:p>
          <a:p>
            <a:pPr marL="0" marR="0" lvl="0" indent="0" algn="r" defTabSz="914400" rtl="1" eaLnBrk="1" fontAlgn="auto" latinLnBrk="0" hangingPunct="1">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B8377FD-2B50-9D96-E7FD-C09E42FF6F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8873197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0EB518-0325-4779-A324-F283BE376F2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A220E5B-6CD2-4C35-708C-CD057277C0A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A770C4B-5F37-A306-30E1-4E37E5DD69EE}"/>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دولة الامارات العربية المتحدة</a:t>
            </a:r>
          </a:p>
        </p:txBody>
      </p:sp>
      <p:sp>
        <p:nvSpPr>
          <p:cNvPr id="28" name="Rectangle 27">
            <a:extLst>
              <a:ext uri="{FF2B5EF4-FFF2-40B4-BE49-F238E27FC236}">
                <a16:creationId xmlns:a16="http://schemas.microsoft.com/office/drawing/2014/main" id="{9EF08E06-DDF3-A725-B9C1-8E169FC7FE7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08FEDBB-E0A5-31A6-75A6-761F30786CE8}"/>
              </a:ext>
            </a:extLst>
          </p:cNvPr>
          <p:cNvSpPr txBox="1"/>
          <p:nvPr/>
        </p:nvSpPr>
        <p:spPr>
          <a:xfrm>
            <a:off x="386499" y="1799303"/>
            <a:ext cx="11292896" cy="3323987"/>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الجهات التنظيمية في الإمارات :</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المصرف المركزي الإماراتي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CBUAE)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من ضمن اختصاصاته تنظيم المدفوعات الرقمية، المحافظ الإلكترونية، العملات الرقمية.</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هيئة الأوراق المالية والسلع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SCA)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الإشراف على الأنشطة المرتبطة بالأسواق المالية مثل التمويل الجماعي الاستثماري.</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مركز دبي المالي العالمي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DIFC)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يشرف على تنظيم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داخل المركز، لديه نظام قانوني مستقل.</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سوق أبوظبي العالمي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ADGM)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له إطار قانوني مستقل ومنصة تنظيمية للشركات الناشئة في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CE25DBB4-2497-C590-F24D-0374CCDE52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1180184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71F96-F401-DB0A-8173-68E70069043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9E9706B-0FA1-7129-8F29-56CDD2CB94E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FBBC30C-C91C-1E2A-CAF8-FE3D4D41B6D7}"/>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دولة الامارات العربية المتحدة</a:t>
            </a:r>
          </a:p>
        </p:txBody>
      </p:sp>
      <p:sp>
        <p:nvSpPr>
          <p:cNvPr id="28" name="Rectangle 27">
            <a:extLst>
              <a:ext uri="{FF2B5EF4-FFF2-40B4-BE49-F238E27FC236}">
                <a16:creationId xmlns:a16="http://schemas.microsoft.com/office/drawing/2014/main" id="{AEB79CB6-DF1E-908F-93F0-BDA17E4B55F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3B55589-2E9B-521E-B1C2-8D1BFEE1FEC4}"/>
              </a:ext>
            </a:extLst>
          </p:cNvPr>
          <p:cNvSpPr txBox="1"/>
          <p:nvPr/>
        </p:nvSpPr>
        <p:spPr>
          <a:xfrm>
            <a:off x="386499" y="1799303"/>
            <a:ext cx="11292896" cy="4801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القوانين والتشريعات الرئيسية المنظمة: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قانون خدمات المدفوعات – صدر من المصرف المركزي 2021:</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ينظم كافة خدمات الدفع الإلكتروني، المحافظ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يلزم الشركات بالتسجيل والترخيص.</a:t>
            </a:r>
          </a:p>
          <a:p>
            <a:pPr lvl="0" algn="r" rtl="1">
              <a:lnSpc>
                <a:spcPct val="150000"/>
              </a:lnSpc>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يفرض متطلبات أمنية صارمة </a:t>
            </a:r>
            <a:r>
              <a:rPr lang="en-US" sz="2000" dirty="0">
                <a:solidFill>
                  <a:prstClr val="black"/>
                </a:solidFill>
                <a:latin typeface="Alexandria regular" pitchFamily="2" charset="-78"/>
                <a:cs typeface="Times New Roman" panose="02020603050405020304" pitchFamily="18" charset="0"/>
              </a:rPr>
              <a:t>Anti-Money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Laundering &amp; KYC</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دليل تنظيم أنشطة التمويل الجماعي – هيئة الأوراق المالية والسلع 2020:</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ينظم منصات التمويل الجماعي.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يحدد نسب الاستثمار، حماية المستثمر الصغير، الإفصاح.</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F37E743-6493-6F78-14C6-0DA15491FB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3394187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1314C4-FA34-0959-18FF-91C91DE7CE2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421F24D-7240-6276-41C2-6AE6D07C195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0654F78-590E-B1FA-D372-8DA920E63FD6}"/>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دولة الامارات العربية المتحدة</a:t>
            </a:r>
          </a:p>
        </p:txBody>
      </p:sp>
      <p:sp>
        <p:nvSpPr>
          <p:cNvPr id="28" name="Rectangle 27">
            <a:extLst>
              <a:ext uri="{FF2B5EF4-FFF2-40B4-BE49-F238E27FC236}">
                <a16:creationId xmlns:a16="http://schemas.microsoft.com/office/drawing/2014/main" id="{4E5C0743-F023-C485-81B1-278D9083241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0C5ADCC-0C9B-066D-E973-F17CA72C3D50}"/>
              </a:ext>
            </a:extLst>
          </p:cNvPr>
          <p:cNvSpPr txBox="1"/>
          <p:nvPr/>
        </p:nvSpPr>
        <p:spPr>
          <a:xfrm>
            <a:off x="386499" y="1799303"/>
            <a:ext cx="11292896" cy="42473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القوانين والتشريعات الرئيسية المنظمة: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البيئة الرقابية التجريبية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 Regulatory Sandbox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DIFC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(ADGM</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تسمح للشركات باختبار حلول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لمدة محددة.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بدون الالتزام الكامل بالمتطلبات التنظيمية لحين التقييم.</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قوانين حماية البيانات: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قانون حماية البيانات الشخصية الاتحادي 2021.</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يطبق على كافة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لحماية معلومات العملاء.</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39FBAE4D-FAE2-EEB4-FA1F-CB4B4D2D68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7378105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AEF2D4-421D-AB8F-3D1F-0FE0023CF6E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7A6DD0D-09F5-BE0B-C661-137ADFB1861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AC42C43-718D-CA95-CB6D-1F742957CA98}"/>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دولة الامارات العربية المتحدة</a:t>
            </a:r>
          </a:p>
        </p:txBody>
      </p:sp>
      <p:sp>
        <p:nvSpPr>
          <p:cNvPr id="28" name="Rectangle 27">
            <a:extLst>
              <a:ext uri="{FF2B5EF4-FFF2-40B4-BE49-F238E27FC236}">
                <a16:creationId xmlns:a16="http://schemas.microsoft.com/office/drawing/2014/main" id="{F96CDD4D-2FE7-8061-4741-3AB3DD83074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1B8A5D6-D198-6AD3-EB2A-3D5E32BC0564}"/>
              </a:ext>
            </a:extLst>
          </p:cNvPr>
          <p:cNvSpPr txBox="1"/>
          <p:nvPr/>
        </p:nvSpPr>
        <p:spPr>
          <a:xfrm>
            <a:off x="386499" y="1799303"/>
            <a:ext cx="11292896" cy="470898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مبادرات دولة الإمارات في دعم التكنولوجيا المالية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البيئة التنظيمية التجريبية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DIFC FinTech Hive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ADGM </a:t>
            </a:r>
            <a:r>
              <a:rPr kumimoji="0" lang="en-US" sz="20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RegLab</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تجريب حلول الدفع، الإقراض،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Blockchain.</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استراتيجية الإمارات للاقتصاد الرقمي 2031:</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رفع مساهمة الاقتصاد الرقمي في الناتج المحلي الإجمالي إلى 20%.</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مبادرة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Central Bank Digital Currency (CBDC):</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تطوير عملة رقمية وطنية لتسهيل التعاملات الإلكترونية.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DB32AEEA-3B89-D2A8-1F79-20AB98A7D2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7952821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98AB15-4C66-C029-9688-D49668E5A3E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0AB17B7-58BB-7537-AE6B-C4AE86D43F8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F53FC02-837B-E713-662B-E7B08C9BE71D}"/>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دولة الامارات العربية المتحدة</a:t>
            </a:r>
          </a:p>
        </p:txBody>
      </p:sp>
      <p:sp>
        <p:nvSpPr>
          <p:cNvPr id="28" name="Rectangle 27">
            <a:extLst>
              <a:ext uri="{FF2B5EF4-FFF2-40B4-BE49-F238E27FC236}">
                <a16:creationId xmlns:a16="http://schemas.microsoft.com/office/drawing/2014/main" id="{10EAEB60-950B-BF24-FE7F-6C95FBEBE07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D9C5836-BE16-C4FD-3B51-B5D254F89A3D}"/>
              </a:ext>
            </a:extLst>
          </p:cNvPr>
          <p:cNvSpPr txBox="1"/>
          <p:nvPr/>
        </p:nvSpPr>
        <p:spPr>
          <a:xfrm>
            <a:off x="582929" y="2124596"/>
            <a:ext cx="11096465" cy="4370427"/>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عملية من السوق الإماراتي :</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1: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Beehive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منصة تمويل جماعي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P2P Lending)</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أول منصة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P2P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مرخصة من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ADGM</a:t>
            </a: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تربط الشركات الصغيرة بالمستثمرين مباشرة دون وساطة بنكية.</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2 :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Tabby – Buy Now Pay Later (BNPL)</a:t>
            </a: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خدمات التقسيط الإلكتروني بدون فوائد.</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مرخصة وتخضع لرقابة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SCA</a:t>
            </a: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3 :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Mamo Pay"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حفظة رقمية مبتكرة</a:t>
            </a:r>
          </a:p>
          <a:p>
            <a:pPr marL="0" marR="0" lvl="0" indent="0" algn="r" defTabSz="914400" rtl="1" eaLnBrk="1" fontAlgn="auto" latinLnBrk="0" hangingPunct="1">
              <a:spcBef>
                <a:spcPts val="0"/>
              </a:spcBef>
              <a:spcAft>
                <a:spcPts val="0"/>
              </a:spcAft>
              <a:buClrTx/>
              <a:buSzTx/>
              <a:buFontTx/>
              <a:buNone/>
              <a:tabLst/>
              <a:defRPr/>
            </a:pP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مرخصة من المصرف المركزي.</a:t>
            </a:r>
          </a:p>
          <a:p>
            <a:pPr marL="0" marR="0" lvl="0" indent="0" algn="r" defTabSz="914400" rtl="1" eaLnBrk="1" fontAlgn="auto" latinLnBrk="0" hangingPunct="1">
              <a:spcBef>
                <a:spcPts val="0"/>
              </a:spcBef>
              <a:spcAft>
                <a:spcPts val="0"/>
              </a:spcAft>
              <a:buClrTx/>
              <a:buSzTx/>
              <a:buFontTx/>
              <a:buNone/>
              <a:tabLst/>
              <a:defRPr/>
            </a:pP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تقدم حلول دفع فورية للأفراد والشركات الصغيرة.</a:t>
            </a:r>
          </a:p>
          <a:p>
            <a:pPr marL="0" marR="0" lvl="0" indent="0" algn="r" defTabSz="914400" rtl="1" eaLnBrk="1" fontAlgn="auto" latinLnBrk="0" hangingPunct="1">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8FFFC670-9061-6CB7-2743-EDF96FEB16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9889287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AEDCB4-EC77-E2CD-6281-3D546FE5C30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6471AF0-E0BD-71EC-27F4-5883C3B73FF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D590DFC-5E97-3582-D0E7-40F87954B592}"/>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دولة قطر</a:t>
            </a:r>
          </a:p>
        </p:txBody>
      </p:sp>
      <p:sp>
        <p:nvSpPr>
          <p:cNvPr id="28" name="Rectangle 27">
            <a:extLst>
              <a:ext uri="{FF2B5EF4-FFF2-40B4-BE49-F238E27FC236}">
                <a16:creationId xmlns:a16="http://schemas.microsoft.com/office/drawing/2014/main" id="{379F907E-87DE-FB9D-71E0-92DAC50C014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5909ED6-C2AF-649B-B063-8F043965177C}"/>
              </a:ext>
            </a:extLst>
          </p:cNvPr>
          <p:cNvSpPr txBox="1"/>
          <p:nvPr/>
        </p:nvSpPr>
        <p:spPr>
          <a:xfrm>
            <a:off x="386499" y="1799303"/>
            <a:ext cx="11292896" cy="406265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الجهات التشريعية والرقابية في دولة قطر: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مصرف قطر المركزي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QCB)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تنظيم شركات وخدمات الدفع الإلكتروني والمحافظ الرقمية ومقدمي خدمات التكنولوجيا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المجال المصرفي والمالي.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هيئة قطر للأسواق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QFMA)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تنظيم منصات التمويل الجماعي والإصدارات الرقمية للأوراق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مركز قطر للمال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QFC)</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إطار قانوني مستقل لجذب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غير المصرفية؛ يقدم بيئة أعمال منفصلة ونظام قانوني خاص.</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74027031-08AC-87A4-C839-D339D90D5A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6024981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4CE609-E2BA-9F75-4505-0240780CAC4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F115487-3776-C7AD-3235-649AAD61DE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2D6581B-6B9D-F5BE-6BC0-28AF2EAA00CA}"/>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دولة قطر</a:t>
            </a:r>
          </a:p>
        </p:txBody>
      </p:sp>
      <p:sp>
        <p:nvSpPr>
          <p:cNvPr id="28" name="Rectangle 27">
            <a:extLst>
              <a:ext uri="{FF2B5EF4-FFF2-40B4-BE49-F238E27FC236}">
                <a16:creationId xmlns:a16="http://schemas.microsoft.com/office/drawing/2014/main" id="{17C55005-9F32-5368-F81A-71DFFAF13CF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A00BF48-EAB8-5A6F-6C96-1A8AE614021A}"/>
              </a:ext>
            </a:extLst>
          </p:cNvPr>
          <p:cNvSpPr txBox="1"/>
          <p:nvPr/>
        </p:nvSpPr>
        <p:spPr>
          <a:xfrm>
            <a:off x="386499" y="1799303"/>
            <a:ext cx="11292896" cy="4801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التشريعات والقوانين المنظمة لقطاع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دولة قطر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قانون خدمات الدفع الإلكتروني (2020) – مصرف قطر المركزي: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يلزم مقدمي خدمات الدفع بالحصول على ترخيص.</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يحدد ضوابط مكافحة غسل الأموال وتمويل الإرهاب</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AML/CFT)</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يفرض حماية بيانات العملاء والخصوصية.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التعليمات التنظيمية لمزودي خدمات التكنولوجيا المالية (2021):</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أُطلقت لتسهيل ترخيص وتشغيل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تشمل ضوابط على تقديم المحافظ الرقمية، أنظمة المدفوعات، والتمويل الإلكتروني.</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A13C87E6-0AED-284F-C22E-152E3D4596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1891814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518CB-5C16-1CD2-C42A-18E70AEAA10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434D2EE-8549-C3EA-4651-C568A1340E9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B28CD25-E9F1-CE57-E298-C07C45434051}"/>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دولة قطر</a:t>
            </a:r>
          </a:p>
        </p:txBody>
      </p:sp>
      <p:sp>
        <p:nvSpPr>
          <p:cNvPr id="28" name="Rectangle 27">
            <a:extLst>
              <a:ext uri="{FF2B5EF4-FFF2-40B4-BE49-F238E27FC236}">
                <a16:creationId xmlns:a16="http://schemas.microsoft.com/office/drawing/2014/main" id="{3994FF4F-91F0-2AC2-520D-A94F41D0C90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177A676-BDD7-EA54-111C-A92CE252E15D}"/>
              </a:ext>
            </a:extLst>
          </p:cNvPr>
          <p:cNvSpPr txBox="1"/>
          <p:nvPr/>
        </p:nvSpPr>
        <p:spPr>
          <a:xfrm>
            <a:off x="386499" y="1799303"/>
            <a:ext cx="11292896" cy="36933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التشريعات والقوانين المنظمة لقطاع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دولة قطر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البيئة التنظيمية التجريبية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تتيح للشركات تجربة منتجات وخدمات التكنولوجيا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الجديدة لمدة زمنية تحت إشراف مصرف قطر المركزي قبل الإطلاق التجاري الكامل.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قانون حماية البيانات الشخصية القطري رقم 13 لسنة 2016:</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ينظم جمع ومعالجة بيانات العملاء في البيئة الرقمية.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A7BA9E67-D0E8-6057-7760-2E68C1E5A2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8282561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E544DE-FE98-0F50-6A3D-53C24F78FB1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9F797E4-C82B-A843-23E1-3CCEA1BAB6B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750A003-5620-6D2F-FBE6-0F99C27FC1A3}"/>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دولة قطر</a:t>
            </a:r>
          </a:p>
        </p:txBody>
      </p:sp>
      <p:sp>
        <p:nvSpPr>
          <p:cNvPr id="28" name="Rectangle 27">
            <a:extLst>
              <a:ext uri="{FF2B5EF4-FFF2-40B4-BE49-F238E27FC236}">
                <a16:creationId xmlns:a16="http://schemas.microsoft.com/office/drawing/2014/main" id="{C46DA4FA-0C60-6D2E-58EE-22C4BEE67C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8BBD9E1-57DF-16A4-9774-CABB66919384}"/>
              </a:ext>
            </a:extLst>
          </p:cNvPr>
          <p:cNvSpPr txBox="1"/>
          <p:nvPr/>
        </p:nvSpPr>
        <p:spPr>
          <a:xfrm>
            <a:off x="386499" y="1799303"/>
            <a:ext cx="11292896" cy="4801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أبرز مبادرات دعم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دولة  قطر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Hub Qatar" – QCB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منصة لدعم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الناشئة.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خدمات استشارية، تطويرية، وربط بالمستثمرين.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صندوق تمويل الابتكار التكنولوجي – بنك قطر للتنمية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QDB)</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يقدم تمويلًا مخصصًا للشركات الناشئة في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استراتيجية قطر الوطنية للشمول المالي (2021-2026):</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تهدف لزيادة استخدام الخدمات المالية الرقمية بين الفئات غير المخدومة ماليًا.</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F26FA60-89FA-6462-34B4-DBBBCF5C05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4311124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53BD97-6381-2A7D-6933-7C987DDBC17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22ED80E-556B-42E3-35EE-9B1DDAB4F71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6886B7-05EE-E10F-B07B-47371AC33042}"/>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دولة قطر</a:t>
            </a:r>
          </a:p>
        </p:txBody>
      </p:sp>
      <p:sp>
        <p:nvSpPr>
          <p:cNvPr id="28" name="Rectangle 27">
            <a:extLst>
              <a:ext uri="{FF2B5EF4-FFF2-40B4-BE49-F238E27FC236}">
                <a16:creationId xmlns:a16="http://schemas.microsoft.com/office/drawing/2014/main" id="{3C2F0F92-DB6A-1AA7-E272-44ACF6C87DA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21C87C8-8090-481D-919D-8AEDD5687FA0}"/>
              </a:ext>
            </a:extLst>
          </p:cNvPr>
          <p:cNvSpPr txBox="1"/>
          <p:nvPr/>
        </p:nvSpPr>
        <p:spPr>
          <a:xfrm>
            <a:off x="386499" y="1799303"/>
            <a:ext cx="11292896" cy="461664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عملية من السوق القطري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1: ترخيص  محافظ  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توجد محافظ إلكترونية مرخصة من مصرف قطر المركزي.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خدمات تحويل الأموال، دفع الفواتير، والتسوق الإلكتروني.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2</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ترخيص بوابة مدفوعات رقمية: مثل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Qpay</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تخدم الشركات الصغيرة والمتوسطة.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توفر حلول دفع إلكترونية متوافقة مع متطلبات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QCB</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0D6A173-D460-D336-4832-1449EB1ECA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1516852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2302E-2291-AF80-687D-1CC20AD3C28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E14FB2-12A9-ACED-7033-0F66DEA47D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0652C0E-2CA4-40AD-CE9B-D3CFC279B2BC}"/>
              </a:ext>
            </a:extLst>
          </p:cNvPr>
          <p:cNvSpPr txBox="1"/>
          <p:nvPr/>
        </p:nvSpPr>
        <p:spPr>
          <a:xfrm>
            <a:off x="4046220" y="674885"/>
            <a:ext cx="522351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المراجع</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601A00DD-E164-DFA3-DC1A-D5027DA621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2AD9076-7F34-D345-8C62-0BEC6D080AF4}"/>
              </a:ext>
            </a:extLst>
          </p:cNvPr>
          <p:cNvSpPr txBox="1"/>
          <p:nvPr/>
        </p:nvSpPr>
        <p:spPr>
          <a:xfrm>
            <a:off x="1371600" y="1405890"/>
            <a:ext cx="10468466" cy="4613058"/>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 د. فريد ليان، التكنولوجيا المالية: جسر القطاع المالي إلى المستقبل، خاصة الفصل الرابع والخامس.</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نجيب، حسام، العملات الرقمية المشفرة بين الواقع القانوني والتنظيم الدولي، دار النهضة العربية،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البنك المركزي السعودي: </a:t>
            </a:r>
            <a:r>
              <a:rPr lang="en-US" dirty="0">
                <a:solidFill>
                  <a:prstClr val="black"/>
                </a:solidFill>
                <a:latin typeface="Alexandria regular" pitchFamily="2" charset="-78"/>
                <a:cs typeface="Times New Roman" panose="02020603050405020304" pitchFamily="18" charset="0"/>
              </a:rPr>
              <a:t>https://www.sama.gov.sa</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هيئة السوق المالية: </a:t>
            </a:r>
            <a:r>
              <a:rPr lang="en-US" dirty="0">
                <a:solidFill>
                  <a:prstClr val="black"/>
                </a:solidFill>
                <a:latin typeface="Alexandria regular" pitchFamily="2" charset="-78"/>
                <a:cs typeface="Times New Roman" panose="02020603050405020304" pitchFamily="18" charset="0"/>
                <a:hlinkClick r:id="rId3"/>
              </a:rPr>
              <a:t>https://cma.org.sa</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AE" dirty="0">
                <a:solidFill>
                  <a:prstClr val="black"/>
                </a:solidFill>
                <a:latin typeface="Alexandria regular" pitchFamily="2" charset="-78"/>
                <a:cs typeface="Times New Roman" panose="02020603050405020304" pitchFamily="18" charset="0"/>
              </a:rPr>
              <a:t>لائحة تنظيم التمويل الجماعي بالدين </a:t>
            </a:r>
            <a:r>
              <a:rPr lang="ar-EG" dirty="0">
                <a:solidFill>
                  <a:prstClr val="black"/>
                </a:solidFill>
                <a:latin typeface="Alexandria regular" pitchFamily="2" charset="-78"/>
                <a:cs typeface="Times New Roman" panose="02020603050405020304" pitchFamily="18" charset="0"/>
              </a:rPr>
              <a:t>، البنك المركزي السعودي  ( </a:t>
            </a:r>
            <a:r>
              <a:rPr lang="en-US" dirty="0">
                <a:solidFill>
                  <a:prstClr val="black"/>
                </a:solidFill>
                <a:latin typeface="Alexandria regular" pitchFamily="2" charset="-78"/>
                <a:cs typeface="Times New Roman" panose="02020603050405020304" pitchFamily="18" charset="0"/>
              </a:rPr>
              <a:t>SAMA</a:t>
            </a:r>
            <a:r>
              <a:rPr lang="ar-EG" dirty="0">
                <a:solidFill>
                  <a:prstClr val="black"/>
                </a:solidFill>
                <a:latin typeface="Alexandria regular" pitchFamily="2" charset="-78"/>
                <a:cs typeface="Times New Roman" panose="02020603050405020304" pitchFamily="18" charset="0"/>
              </a:rPr>
              <a:t>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a:t>
            </a:r>
            <a:r>
              <a:rPr lang="ar-AE" dirty="0">
                <a:solidFill>
                  <a:prstClr val="black"/>
                </a:solidFill>
                <a:latin typeface="Alexandria regular" pitchFamily="2" charset="-78"/>
                <a:cs typeface="Times New Roman" panose="02020603050405020304" pitchFamily="18" charset="0"/>
              </a:rPr>
              <a:t>البنك المركزي المصري: </a:t>
            </a:r>
            <a:r>
              <a:rPr lang="en-US" dirty="0">
                <a:solidFill>
                  <a:prstClr val="black"/>
                </a:solidFill>
                <a:latin typeface="Alexandria regular" pitchFamily="2" charset="-78"/>
                <a:cs typeface="Times New Roman" panose="02020603050405020304" pitchFamily="18" charset="0"/>
                <a:hlinkClick r:id="rId4"/>
              </a:rPr>
              <a:t>https://www.cbe.org.eg</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a:t>
            </a:r>
            <a:r>
              <a:rPr lang="ar-AE" dirty="0">
                <a:solidFill>
                  <a:prstClr val="black"/>
                </a:solidFill>
                <a:latin typeface="Alexandria regular" pitchFamily="2" charset="-78"/>
                <a:cs typeface="Times New Roman" panose="02020603050405020304" pitchFamily="18" charset="0"/>
              </a:rPr>
              <a:t>البنك المركزي الأردني: </a:t>
            </a:r>
            <a:r>
              <a:rPr lang="en-US" dirty="0">
                <a:solidFill>
                  <a:prstClr val="black"/>
                </a:solidFill>
                <a:latin typeface="Alexandria regular" pitchFamily="2" charset="-78"/>
                <a:cs typeface="Times New Roman" panose="02020603050405020304" pitchFamily="18" charset="0"/>
                <a:hlinkClick r:id="rId5"/>
              </a:rPr>
              <a:t>https://www.cbj.gov.jo</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مصرف قطر المركزي: </a:t>
            </a:r>
            <a:r>
              <a:rPr lang="en-US" dirty="0">
                <a:solidFill>
                  <a:prstClr val="black"/>
                </a:solidFill>
                <a:latin typeface="Alexandria regular" pitchFamily="2" charset="-78"/>
                <a:cs typeface="Times New Roman" panose="02020603050405020304" pitchFamily="18" charset="0"/>
              </a:rPr>
              <a:t>https://www.qcb.gov.qa</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a:t>
            </a:r>
            <a:r>
              <a:rPr lang="ar-AE" dirty="0">
                <a:solidFill>
                  <a:prstClr val="black"/>
                </a:solidFill>
                <a:latin typeface="Alexandria regular" pitchFamily="2" charset="-78"/>
                <a:cs typeface="Times New Roman" panose="02020603050405020304" pitchFamily="18" charset="0"/>
              </a:rPr>
              <a:t>الموقع الرسمي للمصرف المركزي الإماراتي: </a:t>
            </a:r>
            <a:r>
              <a:rPr lang="en-US" dirty="0">
                <a:solidFill>
                  <a:prstClr val="black"/>
                </a:solidFill>
                <a:latin typeface="Alexandria regular" pitchFamily="2" charset="-78"/>
                <a:cs typeface="Times New Roman" panose="02020603050405020304" pitchFamily="18" charset="0"/>
                <a:hlinkClick r:id="rId6"/>
              </a:rPr>
              <a:t>https://www.centralbank.ae</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قانون حماية البيانات الشخصية القطري رقم 13 لسنة 2016.</a:t>
            </a:r>
            <a:endParaRPr lang="en-US" dirty="0">
              <a:solidFill>
                <a:prstClr val="black"/>
              </a:solidFill>
              <a:latin typeface="Alexandria regular" pitchFamily="2" charset="-78"/>
              <a:cs typeface="Times New Roman" panose="02020603050405020304" pitchFamily="18" charset="0"/>
            </a:endParaRPr>
          </a:p>
          <a:p>
            <a:pPr marR="0" lvl="0" algn="r" defTabSz="914400" rtl="1" eaLnBrk="1" fontAlgn="auto" latinLnBrk="0" hangingPunct="1">
              <a:lnSpc>
                <a:spcPct val="150000"/>
              </a:lnSpc>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41C7D10-26A5-C084-36A8-16F0301BD9B1}"/>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888348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d13aca44-ef33-4cf4-9980-7f0b00e6eeb9"/>
    <ds:schemaRef ds:uri="http://purl.org/dc/terms/"/>
    <ds:schemaRef ds:uri="http://purl.org/dc/elements/1.1/"/>
    <ds:schemaRef ds:uri="49100919-8a76-4266-be0c-7dc583902cb4"/>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6F61B460-1188-4104-AE65-5171E0D0A75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11127</TotalTime>
  <Words>4237</Words>
  <Application>Microsoft Office PowerPoint</Application>
  <PresentationFormat>شاشة عريضة</PresentationFormat>
  <Paragraphs>410</Paragraphs>
  <Slides>40</Slides>
  <Notes>38</Notes>
  <HiddenSlides>0</HiddenSlides>
  <MMClips>0</MMClips>
  <ScaleCrop>false</ScaleCrop>
  <HeadingPairs>
    <vt:vector size="6" baseType="variant">
      <vt:variant>
        <vt:lpstr>الخطوط المستخدمة</vt:lpstr>
      </vt:variant>
      <vt:variant>
        <vt:i4>8</vt:i4>
      </vt:variant>
      <vt:variant>
        <vt:lpstr>نسق</vt:lpstr>
      </vt:variant>
      <vt:variant>
        <vt:i4>3</vt:i4>
      </vt:variant>
      <vt:variant>
        <vt:lpstr>عناوين الشرائح</vt:lpstr>
      </vt:variant>
      <vt:variant>
        <vt:i4>40</vt:i4>
      </vt:variant>
    </vt:vector>
  </HeadingPairs>
  <TitlesOfParts>
    <vt:vector size="51" baseType="lpstr">
      <vt:lpstr>Alexandria</vt:lpstr>
      <vt:lpstr>Alexandria Black</vt:lpstr>
      <vt:lpstr>Alexandria regular</vt:lpstr>
      <vt:lpstr>Arial</vt:lpstr>
      <vt:lpstr>Calibri</vt:lpstr>
      <vt:lpstr>Calibri Light</vt:lpstr>
      <vt:lpstr>Times New Roman</vt:lpstr>
      <vt:lpstr>Wingdings</vt:lpstr>
      <vt:lpstr>Office Theme</vt:lpstr>
      <vt:lpstr>1_Office Theme</vt:lpstr>
      <vt:lpstr>2_Office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144</cp:revision>
  <dcterms:created xsi:type="dcterms:W3CDTF">2023-04-29T09:08:00Z</dcterms:created>
  <dcterms:modified xsi:type="dcterms:W3CDTF">2026-02-01T14:05:30Z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