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3"/>
  </p:notesMasterIdLst>
  <p:sldIdLst>
    <p:sldId id="480" r:id="rId5"/>
    <p:sldId id="303" r:id="rId6"/>
    <p:sldId id="633" r:id="rId7"/>
    <p:sldId id="638" r:id="rId8"/>
    <p:sldId id="746" r:id="rId9"/>
    <p:sldId id="775" r:id="rId10"/>
    <p:sldId id="812" r:id="rId11"/>
    <p:sldId id="813" r:id="rId12"/>
    <p:sldId id="814" r:id="rId13"/>
    <p:sldId id="815" r:id="rId14"/>
    <p:sldId id="816" r:id="rId15"/>
    <p:sldId id="817" r:id="rId16"/>
    <p:sldId id="818" r:id="rId17"/>
    <p:sldId id="819" r:id="rId18"/>
    <p:sldId id="820" r:id="rId19"/>
    <p:sldId id="821" r:id="rId20"/>
    <p:sldId id="822" r:id="rId21"/>
    <p:sldId id="823" r:id="rId22"/>
    <p:sldId id="811" r:id="rId23"/>
    <p:sldId id="824" r:id="rId24"/>
    <p:sldId id="825" r:id="rId25"/>
    <p:sldId id="826" r:id="rId26"/>
    <p:sldId id="827" r:id="rId27"/>
    <p:sldId id="828" r:id="rId28"/>
    <p:sldId id="829" r:id="rId29"/>
    <p:sldId id="830" r:id="rId30"/>
    <p:sldId id="831" r:id="rId31"/>
    <p:sldId id="832" r:id="rId32"/>
    <p:sldId id="833" r:id="rId33"/>
    <p:sldId id="844" r:id="rId34"/>
    <p:sldId id="834" r:id="rId35"/>
    <p:sldId id="835" r:id="rId36"/>
    <p:sldId id="836" r:id="rId37"/>
    <p:sldId id="837" r:id="rId38"/>
    <p:sldId id="838" r:id="rId39"/>
    <p:sldId id="839" r:id="rId40"/>
    <p:sldId id="840" r:id="rId41"/>
    <p:sldId id="841" r:id="rId42"/>
    <p:sldId id="842" r:id="rId43"/>
    <p:sldId id="843" r:id="rId44"/>
    <p:sldId id="845" r:id="rId45"/>
    <p:sldId id="846" r:id="rId46"/>
    <p:sldId id="847" r:id="rId47"/>
    <p:sldId id="848" r:id="rId48"/>
    <p:sldId id="849" r:id="rId49"/>
    <p:sldId id="850" r:id="rId50"/>
    <p:sldId id="851" r:id="rId51"/>
    <p:sldId id="349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33"/>
            <p14:sldId id="638"/>
            <p14:sldId id="746"/>
            <p14:sldId id="775"/>
            <p14:sldId id="812"/>
            <p14:sldId id="813"/>
            <p14:sldId id="814"/>
            <p14:sldId id="815"/>
            <p14:sldId id="816"/>
            <p14:sldId id="817"/>
            <p14:sldId id="818"/>
            <p14:sldId id="819"/>
            <p14:sldId id="820"/>
            <p14:sldId id="821"/>
            <p14:sldId id="822"/>
            <p14:sldId id="823"/>
            <p14:sldId id="811"/>
            <p14:sldId id="824"/>
            <p14:sldId id="825"/>
            <p14:sldId id="826"/>
            <p14:sldId id="827"/>
            <p14:sldId id="828"/>
            <p14:sldId id="829"/>
            <p14:sldId id="830"/>
            <p14:sldId id="831"/>
            <p14:sldId id="832"/>
            <p14:sldId id="833"/>
            <p14:sldId id="844"/>
            <p14:sldId id="834"/>
            <p14:sldId id="835"/>
            <p14:sldId id="836"/>
            <p14:sldId id="837"/>
            <p14:sldId id="838"/>
            <p14:sldId id="839"/>
            <p14:sldId id="840"/>
            <p14:sldId id="841"/>
            <p14:sldId id="842"/>
            <p14:sldId id="843"/>
            <p14:sldId id="845"/>
            <p14:sldId id="846"/>
            <p14:sldId id="847"/>
            <p14:sldId id="848"/>
            <p14:sldId id="849"/>
            <p14:sldId id="850"/>
            <p14:sldId id="85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852F4A"/>
    <a:srgbClr val="8E5A6D"/>
    <a:srgbClr val="00AEEF"/>
    <a:srgbClr val="FFD200"/>
    <a:srgbClr val="203E5F"/>
    <a:srgbClr val="F58221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48" autoAdjust="0"/>
    <p:restoredTop sz="87059" autoAdjust="0"/>
  </p:normalViewPr>
  <p:slideViewPr>
    <p:cSldViewPr snapToGrid="0">
      <p:cViewPr varScale="1">
        <p:scale>
          <a:sx n="72" d="100"/>
          <a:sy n="72" d="100"/>
        </p:scale>
        <p:origin x="941" y="53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187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C93D1D-DC3B-1936-9D3F-19F98375AE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5CCCBE-E928-1A12-762A-56CEEFC8F7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007E5C-75D5-FBCF-19F3-081468799D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29D168-5984-EFB1-9195-5B21788A68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20979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993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89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907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6364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7602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134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286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1759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0435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8494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7888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0209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3049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C93D1D-DC3B-1936-9D3F-19F98375AE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5CCCBE-E928-1A12-762A-56CEEFC8F7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007E5C-75D5-FBCF-19F3-081468799D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29D168-5984-EFB1-9195-5B21788A68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88731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7640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7773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6136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0210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65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76284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12093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78827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0363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7901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428CDE-DAC0-3A51-FBEB-ACDCBAE07D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1391CB-B674-B60F-85D1-56D9C7FEFF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CE4DA2-B79E-291B-7805-5D3178CDAD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03658A-126D-1892-0437-3E84680F46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937911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01195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84251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77784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11782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89093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58564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27458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54678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90142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62809-7556-0A5D-6E99-B2B306BC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597976-8962-0127-8703-630550019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245A3-5F61-2FE8-87B0-50F79397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AD266-6BFA-1763-DC7E-90ABC955E7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6633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B6D257-CA35-11AF-B8D3-64EF5667B5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D4EDB1-170A-8D02-7742-B58063E439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2A8D4F-1175-A51E-213D-B0DC6718FB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EE127D-8346-1CDC-C3D8-ADEA3CFC51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196819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FCE456-D2ED-7CE1-0007-1316E1D909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8D7F22-6222-9DB2-6095-43D2F821D3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0D10B2-78C5-877D-6348-EB5B61EADC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294B06-B193-0C41-D027-C5DC939E01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106920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EC98EF-6BC1-355F-4401-865BAD966E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02CA66-EF8E-A0DD-8A1E-C37A1EF0F6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690801-D50F-0576-C5C1-EF3B39CD5A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53E67A-8054-BACA-F3AD-7D3E14083B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223532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26CDCE-BD48-DBE4-C1C6-6C321EFD7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485A8A-4F5D-2C22-FF7B-CEC5DD3D21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64995B-E7C1-927D-8BBD-DCC03C1E41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BFE271-68F4-6BAB-635E-A7CEB04FE2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016990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0AD8E0-F4F9-A14D-4669-E12AF321AA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A99115-519B-200A-6CB5-90F3282BC8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173298-ACCE-F81F-1793-284FED8F80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4FD078-7EF8-269E-90E2-9193607C6A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1002373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4D26DB-A56E-070B-083B-5E2A720BA6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1A8DA0-2E22-6773-EB14-6960FBA5CC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04AE0C-B682-6B07-8710-70F40D2353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E7586F-45AD-4B4D-F11D-E232B0218D0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3770309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D7E2E3-5C61-D042-33C5-DF3250A77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351FB9-E2A6-A1DB-2F9F-D3CD623AAF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081837-4860-F4AA-56DA-82C5A21530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CB1761-7B79-40FB-D98C-78430D49F94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836660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774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60239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70" r:id="rId15"/>
    <p:sldLayoutId id="2147483672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8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9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3.png"/><Relationship Id="rId5" Type="http://schemas.openxmlformats.org/officeDocument/2006/relationships/image" Target="../media/image52.svg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54628" y="2564100"/>
            <a:ext cx="50972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3136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JO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IT403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58058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242459" y="2864682"/>
            <a:ext cx="66437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66983" y="3930835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ar-JO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9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4329832" y="4610049"/>
            <a:ext cx="75909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charset="0"/>
                <a:cs typeface="Alexandria" charset="0"/>
              </a:rPr>
              <a:t>IT403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</a:p>
          <a:p>
            <a:pPr algn="ctr"/>
            <a:r>
              <a:rPr lang="en-US" sz="2200" dirty="0">
                <a:latin typeface="Alexandria" charset="0"/>
                <a:cs typeface="Alexandria" charset="0"/>
              </a:rPr>
              <a:t>Disaster Recovery Technology and Its Applications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643196" cy="44173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1029024" y="1975331"/>
            <a:ext cx="10400976" cy="2860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module, you will be able to: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Describe the concepts and importance of Disaster Recovery.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Differentiate the Advantages and Disadvantages of common Disaster Recovery solutions.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Understand the technical principles of Disaster Recovery solutions.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/>
              <a:t>Learn how to deploy a Disaster Recovery solution through case study of typical application of Disaster Recovery Solution.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546602" y="1028817"/>
            <a:ext cx="1436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8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9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2708794" y="1943162"/>
            <a:ext cx="6096000" cy="2712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/>
              <a:t>Overview of Disaster Recovery Solution.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/>
              <a:t>Architecture of Disaster Recovery Solution.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/>
              <a:t>Common Disaster Recovery Technologies.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300" dirty="0"/>
          </a:p>
          <a:p>
            <a:pPr>
              <a:lnSpc>
                <a:spcPct val="150000"/>
              </a:lnSpc>
            </a:pPr>
            <a:endParaRPr lang="fr-FR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75AE5B-1980-19CF-6DC8-9AA9E4377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865E442-B999-43EB-5C2E-5F6DB0ECAD0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76B2D3F-7A20-A54C-8EF6-DD974D974AC2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0B392A7-5BE1-11B6-15DA-44165CF427F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5609FBB-0971-F99D-E525-671D5A8166F8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88DBBA-607C-8337-553B-DA5EF7880CF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EB50A33-10A6-F8F8-8FAB-B5CC071DBD70}"/>
              </a:ext>
            </a:extLst>
          </p:cNvPr>
          <p:cNvSpPr txBox="1"/>
          <p:nvPr/>
        </p:nvSpPr>
        <p:spPr>
          <a:xfrm>
            <a:off x="6040400" y="1276857"/>
            <a:ext cx="58945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sz="2800" dirty="0"/>
              <a:t>Overview of Disaster Recovery Solution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D1763C6-2370-2E9E-5789-2FE3ECE02F5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BD35190-E187-1B41-9F0F-8FA35BBD9BF1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5214A1A-75B0-B61A-4FE5-3AEC6074C94E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970916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45605" y="1722715"/>
            <a:ext cx="801551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Demand For Disaster Recovery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437A366-03E9-4C32-90B0-0EF5B2BA85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392" y="1909057"/>
            <a:ext cx="6979822" cy="418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03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Challenges Of Disaster Recovery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A8AB4FB-41A6-4103-9686-B8D8DE17DD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0571" y="1827791"/>
            <a:ext cx="6986850" cy="4274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344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98643" y="1685495"/>
            <a:ext cx="7726166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956664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What is HA ?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4C2692B-956E-495C-A125-F2E9ECB9EB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5230" y="1742799"/>
            <a:ext cx="7277100" cy="443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796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813630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97832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What is Disaster Recovery (DR)?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329EB4F-B81C-4E77-AEDB-63842A982B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0540" y="1829019"/>
            <a:ext cx="7267575" cy="397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10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8146576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The Relationship between HA and DR (1)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36E7FBB-E2F4-4F19-A8AC-D1E5B5F6C1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1791" y="1957111"/>
            <a:ext cx="7353300" cy="401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53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8023286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The Relationship between HA and DR (2)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CC352D3-42B9-4198-941B-CAF60CA1C7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373" y="1904724"/>
            <a:ext cx="72771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42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850617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Differences Between DR &amp; Backups (1)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56D9296-3DED-41BE-BA40-CF7D8CB7CD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583" y="1820995"/>
            <a:ext cx="7889984" cy="428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09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8239044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Differences Between </a:t>
            </a:r>
            <a:r>
              <a:rPr lang="en-US" sz="3000" b="1" dirty="0">
                <a:solidFill>
                  <a:schemeClr val="tx2">
                    <a:lumMod val="75000"/>
                  </a:schemeClr>
                </a:solidFill>
                <a:latin typeface="Nunito" pitchFamily="2" charset="0"/>
              </a:rPr>
              <a:t>DR</a:t>
            </a:r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 &amp; Backups (2)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EC7A3B7-BB0E-431B-9E7A-48F085BF44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9951" y="1808595"/>
            <a:ext cx="7458075" cy="438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14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8362333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Key Indicators For Measuring DR System Performance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F3E7C2B-A0E4-4869-849A-3A1A437C6E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7484" y="1990604"/>
            <a:ext cx="7458075" cy="424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73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7807529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Levels Of DR Systems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7E6D68A-F83C-4AE0-B912-F513F4FB1C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6432" y="1805996"/>
            <a:ext cx="6892540" cy="4312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53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1" y="1685495"/>
            <a:ext cx="759177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Levels Of DR Systems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8DB75FC-18C8-4E53-A2D3-5CCD59BAC2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484" y="1798047"/>
            <a:ext cx="7072617" cy="4328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22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7879448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Benchmark Analysis Of DR Construction Levels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4435530-E4D8-4A0D-8D3A-5D4DD507E5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975" y="1842811"/>
            <a:ext cx="7200900" cy="423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046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8711655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Panorama Of DR Solution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90B21F4-CF16-4E12-B18A-0E79E29043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3515" y="1960995"/>
            <a:ext cx="7458075" cy="407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42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75AE5B-1980-19CF-6DC8-9AA9E4377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865E442-B999-43EB-5C2E-5F6DB0ECAD0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76B2D3F-7A20-A54C-8EF6-DD974D974AC2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0B392A7-5BE1-11B6-15DA-44165CF427F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5609FBB-0971-F99D-E525-671D5A8166F8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88DBBA-607C-8337-553B-DA5EF7880CF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EB50A33-10A6-F8F8-8FAB-B5CC071DBD70}"/>
              </a:ext>
            </a:extLst>
          </p:cNvPr>
          <p:cNvSpPr txBox="1"/>
          <p:nvPr/>
        </p:nvSpPr>
        <p:spPr>
          <a:xfrm>
            <a:off x="5973881" y="1369212"/>
            <a:ext cx="64132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sz="2800" dirty="0"/>
              <a:t>Architecture of Disaster Recovery Solution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D1763C6-2370-2E9E-5789-2FE3ECE02F5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BD35190-E187-1B41-9F0F-8FA35BBD9BF1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5214A1A-75B0-B61A-4FE5-3AEC6074C94E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504292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DR Backup Solution Framework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407C9A2-D572-29D4-45A2-24077651A5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1622" y="1771459"/>
            <a:ext cx="7872877" cy="438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53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586282" y="1087834"/>
            <a:ext cx="11605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800" b="1" dirty="0">
                <a:solidFill>
                  <a:srgbClr val="273239"/>
                </a:solidFill>
                <a:latin typeface="Nunito" pitchFamily="2" charset="0"/>
              </a:rPr>
              <a:t>DR Design Model:</a:t>
            </a:r>
            <a:r>
              <a:rPr lang="ar-IQ" sz="2800" b="1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en-US" sz="2800" b="1" dirty="0">
                <a:solidFill>
                  <a:srgbClr val="273239"/>
                </a:solidFill>
                <a:latin typeface="Nunito" pitchFamily="2" charset="0"/>
              </a:rPr>
              <a:t>Combination of Synchronous &amp; Asynchronous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FC1610D-8FFB-8C4C-5D47-479970BEB9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3157" y="1762125"/>
            <a:ext cx="7306415" cy="4390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33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4" y="1057056"/>
            <a:ext cx="116352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800" b="1" dirty="0">
                <a:solidFill>
                  <a:srgbClr val="273239"/>
                </a:solidFill>
                <a:latin typeface="Nunito" pitchFamily="2" charset="0"/>
              </a:rPr>
              <a:t>DR Design Model: Combination of Synchronous &amp; Asynchronous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620E055-5049-85D8-B901-3387BC3B6B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752" y="2076654"/>
            <a:ext cx="9540618" cy="3724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52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Active - Standby DR Solution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5A042B4-EE76-3461-5F6E-8191B34753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8842" y="1861475"/>
            <a:ext cx="6065827" cy="4201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23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Three Datacenter (3DC) DR Solution (1)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869D66-10FF-6D67-AF5F-188A34B54E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3088" y="1871094"/>
            <a:ext cx="6973273" cy="4182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231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Three Datacenter (3DC) DR Solution (2)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FD4895-42D3-5930-97ED-4DF22A971D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5455" y="1794884"/>
            <a:ext cx="7087589" cy="433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12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Active - Active DR Solution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2FA0932-3291-1F0C-67D7-57A7784FAF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7955" y="1913079"/>
            <a:ext cx="6201640" cy="417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12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340805" y="1087834"/>
            <a:ext cx="11851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800" b="1" dirty="0">
                <a:solidFill>
                  <a:srgbClr val="273239"/>
                </a:solidFill>
                <a:latin typeface="Nunito" pitchFamily="2" charset="0"/>
              </a:rPr>
              <a:t>Campus/Same City Application Level DR (Physical Machines Mode)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CEA6926-FD46-D55A-7842-74382D1204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1161" y="1976145"/>
            <a:ext cx="7163800" cy="4182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83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Evolution of New DR Model Under  Cloud Computing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4ABC506-22DE-ADD5-7DCD-5E5300B598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0159" y="1757864"/>
            <a:ext cx="7890064" cy="4408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101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800" b="1" dirty="0">
                <a:solidFill>
                  <a:srgbClr val="273239"/>
                </a:solidFill>
                <a:latin typeface="Nunito" pitchFamily="2" charset="0"/>
              </a:rPr>
              <a:t>Cloud Active - Standby Data Level DR Implementation Method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49E8586-2D0D-FB5A-1F76-87269B62FF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7872" y="1835768"/>
            <a:ext cx="6830378" cy="429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87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941B8C-9239-5D88-1F32-3C39EFC26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774F28F-715E-6DD4-6719-98E039683F43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7E4ECC9-9769-A602-7C83-EF0FB2A38CBD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A96FDF45-A77F-D652-D426-AE9ADC5B578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25E3991-191E-24C9-3D1E-9EB3C0AACBAC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303D10E-8290-9518-E5F9-51C9DA107A7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E10AB12-86CC-C778-99E3-4311F98781EB}"/>
              </a:ext>
            </a:extLst>
          </p:cNvPr>
          <p:cNvSpPr txBox="1"/>
          <p:nvPr/>
        </p:nvSpPr>
        <p:spPr>
          <a:xfrm>
            <a:off x="5973881" y="1303832"/>
            <a:ext cx="62348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Common Disaster Recovery Technologies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E48A074-13E3-2074-31A4-CFF9A8E665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E6CA057-7CB1-647A-22B1-893DAA62751C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8BB2B4A-0514-3BCB-E2FC-81BA81E1BF86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681158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Main Technologies For DR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33AB36B-F95B-694B-49D5-9793FB94FE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5925" y="1828465"/>
            <a:ext cx="7625253" cy="4302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4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8031420" cy="48677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Host Layer DR Technology - Application Level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D983C59-8D53-1194-5FB3-0B17036BAC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797" y="1942851"/>
            <a:ext cx="7020905" cy="128605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AFE8D97-7CFD-6FEC-641C-875431C221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7613" y="3303345"/>
            <a:ext cx="4153212" cy="3163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0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79" y="1435574"/>
            <a:ext cx="8498146" cy="50860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17279" y="88157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Host Layer DR Technology - Data Level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C82CC23-22C2-523E-D73D-6A0517C567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467" y="1571625"/>
            <a:ext cx="6917257" cy="4816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34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79" y="1685495"/>
            <a:ext cx="8364795" cy="470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433882" y="1033145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Host Layer DR Technology - Logical Volume Level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55EDE97-F47A-7A21-7921-D33EB89440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5834" y="1791491"/>
            <a:ext cx="7215666" cy="441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1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1" y="1685495"/>
            <a:ext cx="7745670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712280" y="105288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Network Layer DR Technology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9243CE7-3487-C693-7ADB-F8BC09297C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196" y="1856805"/>
            <a:ext cx="6858957" cy="4210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1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70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Network Layer Full Space Snapshot Working Principle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79BDCB-1E8F-C6ED-05BE-60DD7BE7E0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3158" y="1754374"/>
            <a:ext cx="6782246" cy="4484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5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8098095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Array Level DR Technology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5DD0406-4A20-1BE8-1918-BD7719AE29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1542" y="1766594"/>
            <a:ext cx="6916115" cy="4201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6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chemeClr val="accent2">
                    <a:lumMod val="50000"/>
                  </a:schemeClr>
                </a:solidFill>
                <a:latin typeface="Nunito" pitchFamily="2" charset="0"/>
              </a:rPr>
              <a:t>SAN</a:t>
            </a:r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en-US" sz="3000" b="1" dirty="0">
                <a:solidFill>
                  <a:schemeClr val="accent1">
                    <a:lumMod val="50000"/>
                  </a:schemeClr>
                </a:solidFill>
                <a:latin typeface="Nunito" pitchFamily="2" charset="0"/>
              </a:rPr>
              <a:t>Synchronous</a:t>
            </a:r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 Replication DR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D585D8-D2A6-5DE1-FF9C-A145786643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1195" y="1818700"/>
            <a:ext cx="6878010" cy="4286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74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Working Principles of SAN </a:t>
            </a:r>
            <a:r>
              <a:rPr lang="en-US" sz="3000" b="1" dirty="0">
                <a:solidFill>
                  <a:schemeClr val="accent4">
                    <a:lumMod val="50000"/>
                  </a:schemeClr>
                </a:solidFill>
                <a:latin typeface="Nunito" pitchFamily="2" charset="0"/>
              </a:rPr>
              <a:t>Synchronous</a:t>
            </a:r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 Replication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714A37-0CCE-ABF6-A73E-303B9CB2BA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5505" y="1866331"/>
            <a:ext cx="6906589" cy="4191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72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C80C6-B36F-3365-50DC-40A6511C7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05140A-7B7D-2659-B7FE-F86E56FB8A4C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747AE-AFEC-AA03-57BE-8206D478F937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SAN </a:t>
            </a:r>
            <a:r>
              <a:rPr lang="en-US" sz="3000" b="1" dirty="0">
                <a:solidFill>
                  <a:schemeClr val="accent4">
                    <a:lumMod val="50000"/>
                  </a:schemeClr>
                </a:solidFill>
                <a:latin typeface="Nunito" pitchFamily="2" charset="0"/>
              </a:rPr>
              <a:t>Asynchronous</a:t>
            </a:r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 Replication DR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3FDE33-B7CC-214A-B780-410D6448E3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2788B38-C60C-92E0-75EA-B651710C31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0729" y="1842515"/>
            <a:ext cx="7106642" cy="4239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91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5EDEBA-A236-D5B0-2414-BBF0A20B5D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666DAD-D375-9CD8-1C6B-5DD0CFC5A718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59F85F-BDC2-5703-9043-83E52F88AFC8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Working Principle Of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SAN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 Asynchronous Replication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B998B70-7600-165D-818A-E9A89639BC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97267F2-2B50-C588-41E3-079D837B2D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3158" y="2462280"/>
            <a:ext cx="7297544" cy="2828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96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7A9018-7389-20D3-1018-041E761D1F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367EE49-1590-103E-B627-CE56C4F6DC9B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FC52F8-CCF5-C915-A1F4-EA4A02ACB049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NAS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 Asynchronous Replication DR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73A6C3-F460-3FBB-9239-0F55F2B144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2DF6B5A-0153-5AA4-E3E4-5C3ED9E1B0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5669" y="1898449"/>
            <a:ext cx="7754784" cy="412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953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8A06E7-CC6A-7B04-14CF-D78CB1FE81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D553A5F-2D87-BEE4-0938-5456F4AF558B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A67740-C5F8-923E-AC4D-B9E011CBF72D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Working Principles Of NAS Asynchronous Replication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37A0A31-7BBE-07EA-EF72-E555D8B439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1DB50F6-56E8-DDD1-2161-AEB316C117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9504" y="1886213"/>
            <a:ext cx="6080756" cy="4226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425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F5F2AA-3041-FDF7-6ECE-A7D7DCBB16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704FE41-5A90-318A-25A5-A51B50A88885}"/>
              </a:ext>
            </a:extLst>
          </p:cNvPr>
          <p:cNvSpPr/>
          <p:nvPr/>
        </p:nvSpPr>
        <p:spPr>
          <a:xfrm>
            <a:off x="617279" y="1875968"/>
            <a:ext cx="9831645" cy="43627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D1FF3D-BFB8-5214-46C2-0E2D8E35D151}"/>
              </a:ext>
            </a:extLst>
          </p:cNvPr>
          <p:cNvSpPr txBox="1"/>
          <p:nvPr/>
        </p:nvSpPr>
        <p:spPr>
          <a:xfrm>
            <a:off x="645605" y="799625"/>
            <a:ext cx="113242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Multi Time Point Asynchronous Remote Replication –</a:t>
            </a:r>
            <a:endParaRPr kumimoji="0" lang="ar-IQ" sz="3000" b="1" i="0" u="none" strike="noStrike" kern="1200" cap="none" spc="0" normalizeH="0" baseline="0" noProof="0" dirty="0">
              <a:ln>
                <a:noFill/>
              </a:ln>
              <a:solidFill>
                <a:srgbClr val="273239"/>
              </a:solidFill>
              <a:effectLst/>
              <a:uLnTx/>
              <a:uFillTx/>
              <a:latin typeface="Nunito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 Seconds Level RPO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21C38EC-1A3C-4DBC-BF1A-CFA924520DB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2E1E953-E69F-CC0B-B819-AD7CBEE129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6594" y="2200275"/>
            <a:ext cx="4743510" cy="3679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12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1BBAE9-B7DD-0049-94F8-26BFC96759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DD4ACF-C6B1-2B45-309D-665DAF33435E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FEEFFF-CCD0-9A7D-E330-87839C931B7A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Remote Replication - Application Consistency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1AB01DF-9058-F866-ED11-C7664B1E8E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F908C9A-8D41-C8C7-3E7D-D83699461A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4125" y="1831831"/>
            <a:ext cx="5785661" cy="4335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380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4100EA-D2B9-5613-E40D-D8CFE8122D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CB6041-D40D-203A-2BC8-EEE07FCAB1CC}"/>
              </a:ext>
            </a:extLst>
          </p:cNvPr>
          <p:cNvSpPr/>
          <p:nvPr/>
        </p:nvSpPr>
        <p:spPr>
          <a:xfrm>
            <a:off x="617280" y="1685495"/>
            <a:ext cx="8136195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B07594-5AFB-CB1B-3EC2-7AD5F03775F1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Remote Replication - Consistency Group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2D5479F-9C75-7685-A281-C5334609CB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5B13F1-A952-08AC-15D5-D8AC76FD04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4385" y="1816476"/>
            <a:ext cx="7449039" cy="4291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88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2C3821-FE43-50F9-EBD2-B0D476EFA0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8304F1-DA21-AFA2-7C8C-9083DD9B26EF}"/>
              </a:ext>
            </a:extLst>
          </p:cNvPr>
          <p:cNvSpPr/>
          <p:nvPr/>
        </p:nvSpPr>
        <p:spPr>
          <a:xfrm>
            <a:off x="617280" y="1685495"/>
            <a:ext cx="9811562" cy="45532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B1E16A-50BF-3DB6-BF05-EC9546B006CA}"/>
              </a:ext>
            </a:extLst>
          </p:cNvPr>
          <p:cNvSpPr txBox="1"/>
          <p:nvPr/>
        </p:nvSpPr>
        <p:spPr>
          <a:xfrm>
            <a:off x="645605" y="1057056"/>
            <a:ext cx="113242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Typical DR Drill Solution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5C03518-D565-1F7B-61BA-B52A5D3200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4700" y="82232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235B971-F535-F717-9CD5-507BDE380A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6451" y="1780833"/>
            <a:ext cx="6773220" cy="4020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045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710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schemas.microsoft.com/office/2006/metadata/properties"/>
    <ds:schemaRef ds:uri="d13aca44-ef33-4cf4-9980-7f0b00e6eeb9"/>
    <ds:schemaRef ds:uri="http://purl.org/dc/dcmitype/"/>
    <ds:schemaRef ds:uri="http://purl.org/dc/elements/1.1/"/>
    <ds:schemaRef ds:uri="http://schemas.openxmlformats.org/package/2006/metadata/core-properties"/>
    <ds:schemaRef ds:uri="http://purl.org/dc/terms/"/>
    <ds:schemaRef ds:uri="49100919-8a76-4266-be0c-7dc583902cb4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14851</TotalTime>
  <Words>438</Words>
  <Application>Microsoft Office PowerPoint</Application>
  <PresentationFormat>Widescreen</PresentationFormat>
  <Paragraphs>122</Paragraphs>
  <Slides>48</Slides>
  <Notes>48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7" baseType="lpstr">
      <vt:lpstr>Alexandria</vt:lpstr>
      <vt:lpstr>Arial</vt:lpstr>
      <vt:lpstr>Calibri</vt:lpstr>
      <vt:lpstr>Calibri Light</vt:lpstr>
      <vt:lpstr>Nunito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331</cp:revision>
  <dcterms:created xsi:type="dcterms:W3CDTF">2023-04-29T09:08:00Z</dcterms:created>
  <dcterms:modified xsi:type="dcterms:W3CDTF">2026-03-05T19:32:58Z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