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271" r:id="rId3"/>
    <p:sldId id="585" r:id="rId4"/>
    <p:sldId id="586" r:id="rId5"/>
    <p:sldId id="693" r:id="rId6"/>
    <p:sldId id="702" r:id="rId7"/>
    <p:sldId id="703" r:id="rId8"/>
    <p:sldId id="707" r:id="rId9"/>
    <p:sldId id="705" r:id="rId10"/>
    <p:sldId id="706" r:id="rId11"/>
    <p:sldId id="694" r:id="rId12"/>
    <p:sldId id="649" r:id="rId13"/>
    <p:sldId id="691" r:id="rId14"/>
    <p:sldId id="692" r:id="rId15"/>
    <p:sldId id="695" r:id="rId16"/>
    <p:sldId id="650" r:id="rId17"/>
    <p:sldId id="651" r:id="rId18"/>
    <p:sldId id="652" r:id="rId19"/>
    <p:sldId id="653" r:id="rId20"/>
    <p:sldId id="654" r:id="rId21"/>
    <p:sldId id="696" r:id="rId22"/>
    <p:sldId id="655" r:id="rId23"/>
    <p:sldId id="697" r:id="rId24"/>
    <p:sldId id="698" r:id="rId25"/>
    <p:sldId id="668" r:id="rId26"/>
    <p:sldId id="669" r:id="rId27"/>
    <p:sldId id="699" r:id="rId28"/>
    <p:sldId id="700" r:id="rId29"/>
    <p:sldId id="670" r:id="rId30"/>
    <p:sldId id="671" r:id="rId31"/>
    <p:sldId id="672" r:id="rId32"/>
    <p:sldId id="701" r:id="rId33"/>
    <p:sldId id="673" r:id="rId34"/>
    <p:sldId id="674" r:id="rId35"/>
    <p:sldId id="675" r:id="rId36"/>
    <p:sldId id="676" r:id="rId37"/>
    <p:sldId id="677" r:id="rId38"/>
    <p:sldId id="686" r:id="rId39"/>
    <p:sldId id="588"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85"/>
            <p14:sldId id="586"/>
            <p14:sldId id="693"/>
            <p14:sldId id="702"/>
            <p14:sldId id="703"/>
            <p14:sldId id="707"/>
            <p14:sldId id="705"/>
            <p14:sldId id="706"/>
            <p14:sldId id="694"/>
            <p14:sldId id="649"/>
            <p14:sldId id="691"/>
            <p14:sldId id="692"/>
            <p14:sldId id="695"/>
            <p14:sldId id="650"/>
            <p14:sldId id="651"/>
            <p14:sldId id="652"/>
            <p14:sldId id="653"/>
            <p14:sldId id="654"/>
            <p14:sldId id="696"/>
            <p14:sldId id="655"/>
            <p14:sldId id="697"/>
            <p14:sldId id="698"/>
            <p14:sldId id="668"/>
            <p14:sldId id="669"/>
            <p14:sldId id="699"/>
            <p14:sldId id="700"/>
            <p14:sldId id="670"/>
            <p14:sldId id="671"/>
            <p14:sldId id="672"/>
            <p14:sldId id="701"/>
            <p14:sldId id="673"/>
            <p14:sldId id="674"/>
            <p14:sldId id="675"/>
            <p14:sldId id="676"/>
            <p14:sldId id="677"/>
            <p14:sldId id="686"/>
            <p14:sldId id="588"/>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A1F61"/>
    <a:srgbClr val="8E5A6D"/>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72" autoAdjust="0"/>
  </p:normalViewPr>
  <p:slideViewPr>
    <p:cSldViewPr snapToGrid="0">
      <p:cViewPr>
        <p:scale>
          <a:sx n="60" d="100"/>
          <a:sy n="60" d="100"/>
        </p:scale>
        <p:origin x="-996" y="-22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999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6/3/2023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6/3/2023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6/3/2023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6/3/2023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6/3/2023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6/3/2023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6/3/2023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6/3/2023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6/3/2023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6/3/2023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6/3/2023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6/3/2023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1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0.jpe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1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2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2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0.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11.jpeg"/><Relationship Id="rId1" Type="http://schemas.openxmlformats.org/officeDocument/2006/relationships/slideLayout" Target="../slideLayouts/slideLayout13.xml"/><Relationship Id="rId4" Type="http://schemas.openxmlformats.org/officeDocument/2006/relationships/image" Target="../media/image6.png"/><Relationship Id="rId9" Type="http://schemas.openxmlformats.org/officeDocument/2006/relationships/image" Target="../media/image8.sv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29.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jpe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33.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3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5.jpg"/><Relationship Id="rId2" Type="http://schemas.openxmlformats.org/officeDocument/2006/relationships/notesSlide" Target="../notesSlides/notesSlide34.xml"/><Relationship Id="rId1" Type="http://schemas.openxmlformats.org/officeDocument/2006/relationships/slideLayout" Target="../slideLayouts/slideLayout14.xml"/><Relationship Id="rId5" Type="http://schemas.openxmlformats.org/officeDocument/2006/relationships/image" Target="../media/image6.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5.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5785337" y="3667782"/>
            <a:ext cx="4886463" cy="523220"/>
          </a:xfrm>
          <a:prstGeom prst="rect">
            <a:avLst/>
          </a:prstGeom>
          <a:noFill/>
        </p:spPr>
        <p:txBody>
          <a:bodyPr wrap="square" rtlCol="0">
            <a:spAutoFit/>
          </a:bodyPr>
          <a:lstStyle/>
          <a:p>
            <a:pPr algn="ctr"/>
            <a:r>
              <a:rPr lang="ar-EG" sz="2800" b="1" dirty="0" smtClean="0">
                <a:solidFill>
                  <a:srgbClr val="2D3956"/>
                </a:solidFill>
                <a:effectLst>
                  <a:outerShdw blurRad="38100" dist="38100" dir="2700000" algn="tl">
                    <a:srgbClr val="000000">
                      <a:alpha val="43137"/>
                    </a:srgbClr>
                  </a:outerShdw>
                </a:effectLst>
                <a:latin typeface="Times New Roman" pitchFamily="18" charset="0"/>
                <a:cs typeface="Times New Roman" pitchFamily="18" charset="0"/>
              </a:rPr>
              <a:t>د. معتز نبيل </a:t>
            </a:r>
            <a:endParaRPr lang="en-US" sz="2800" b="1" dirty="0">
              <a:solidFill>
                <a:srgbClr val="2D39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6550866" y="2424037"/>
            <a:ext cx="3355406" cy="769441"/>
          </a:xfrm>
          <a:prstGeom prst="rect">
            <a:avLst/>
          </a:prstGeom>
          <a:noFill/>
        </p:spPr>
        <p:txBody>
          <a:bodyPr wrap="none" rtlCol="0">
            <a:spAutoFit/>
          </a:bodyPr>
          <a:lstStyle/>
          <a:p>
            <a:pPr algn="ctr"/>
            <a:r>
              <a:rPr lang="ar-EG" sz="4400" b="1" dirty="0" smtClean="0">
                <a:solidFill>
                  <a:srgbClr val="8E5A6D"/>
                </a:solidFill>
                <a:latin typeface="Times New Roman" pitchFamily="18" charset="0"/>
                <a:cs typeface="Times New Roman" pitchFamily="18" charset="0"/>
              </a:rPr>
              <a:t>الاتصال التسويقى</a:t>
            </a:r>
            <a:endParaRPr lang="en-US" sz="4400" b="1" dirty="0">
              <a:solidFill>
                <a:srgbClr val="8E5A6D"/>
              </a:solidFill>
              <a:latin typeface="Times New Roman" pitchFamily="18" charset="0"/>
              <a:cs typeface="Times New Roman"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2D3956"/>
                </a:solidFill>
                <a:latin typeface="Tajawal Medium" panose="00000600000000000000" pitchFamily="2" charset="-78"/>
                <a:cs typeface="+mj-cs"/>
              </a:rPr>
              <a:t>Lecture</a:t>
            </a:r>
            <a:r>
              <a:rPr lang="en-US" sz="3600" b="1" dirty="0">
                <a:solidFill>
                  <a:srgbClr val="2D3956"/>
                </a:solidFill>
                <a:latin typeface="Times New Roman" pitchFamily="18" charset="0"/>
                <a:cs typeface="Times New Roman" pitchFamily="18" charset="0"/>
              </a:rPr>
              <a:t> </a:t>
            </a:r>
            <a:r>
              <a:rPr lang="en-US" sz="2400" b="1" dirty="0" smtClean="0">
                <a:solidFill>
                  <a:srgbClr val="2D3956"/>
                </a:solidFill>
                <a:latin typeface="Times New Roman" pitchFamily="18" charset="0"/>
                <a:cs typeface="Times New Roman" pitchFamily="18" charset="0"/>
              </a:rPr>
              <a:t>10</a:t>
            </a:r>
            <a:endParaRPr lang="en-US" sz="3600" b="1" dirty="0">
              <a:solidFill>
                <a:srgbClr val="2D3956"/>
              </a:solidFill>
              <a:latin typeface="Times New Roman" pitchFamily="18" charset="0"/>
              <a:cs typeface="Times New Roman"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7615036" y="3041685"/>
            <a:ext cx="1227066" cy="400110"/>
          </a:xfrm>
          <a:prstGeom prst="rect">
            <a:avLst/>
          </a:prstGeom>
          <a:noFill/>
        </p:spPr>
        <p:txBody>
          <a:bodyPr wrap="none" rtlCol="0">
            <a:spAutoFit/>
          </a:bodyPr>
          <a:lstStyle/>
          <a:p>
            <a:pPr algn="ctr"/>
            <a:r>
              <a:rPr lang="en-US" sz="2000" b="1" dirty="0" smtClean="0">
                <a:solidFill>
                  <a:srgbClr val="2D3956"/>
                </a:solidFill>
                <a:latin typeface="Times New Roman" pitchFamily="18" charset="0"/>
                <a:cs typeface="Times New Roman" pitchFamily="18" charset="0"/>
              </a:rPr>
              <a:t>MKT 112</a:t>
            </a:r>
            <a:endParaRPr lang="en-US" sz="2000" b="1" dirty="0">
              <a:solidFill>
                <a:srgbClr val="2D3956"/>
              </a:solidFill>
              <a:latin typeface="Times New Roman" pitchFamily="18" charset="0"/>
              <a:cs typeface="Times New Roman" pitchFamily="18" charset="0"/>
            </a:endParaRP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3772"/>
    </mc:Choice>
    <mc:Fallback xmlns="">
      <p:transition spd="slow" advTm="1377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263989" y="1622658"/>
            <a:ext cx="9598980" cy="3612684"/>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553254" y="1739494"/>
            <a:ext cx="3754553" cy="461665"/>
          </a:xfrm>
          <a:prstGeom prst="rect">
            <a:avLst/>
          </a:prstGeom>
          <a:noFill/>
        </p:spPr>
        <p:txBody>
          <a:bodyPr wrap="none" rtlCol="0">
            <a:spAutoFit/>
          </a:bodyPr>
          <a:lstStyle/>
          <a:p>
            <a:pPr algn="just" rtl="1"/>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ماهية </a:t>
            </a:r>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التسويق الشامل والمتخصص</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9218"/>
    </mc:Choice>
    <mc:Fallback xmlns="">
      <p:transition spd="slow" advTm="921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3" name="Rounded Rectangle 2"/>
          <p:cNvSpPr/>
          <p:nvPr/>
        </p:nvSpPr>
        <p:spPr>
          <a:xfrm>
            <a:off x="8405386" y="1323064"/>
            <a:ext cx="3778587" cy="573116"/>
          </a:xfrm>
          <a:prstGeom prst="roundRect">
            <a:avLst/>
          </a:prstGeom>
          <a:solidFill>
            <a:srgbClr val="2D39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8078102" y="1403484"/>
            <a:ext cx="4113898" cy="461665"/>
          </a:xfrm>
          <a:prstGeom prst="rect">
            <a:avLst/>
          </a:prstGeom>
          <a:noFill/>
        </p:spPr>
        <p:txBody>
          <a:bodyPr wrap="square" rtlCol="0">
            <a:spAutoFit/>
          </a:bodyPr>
          <a:lstStyle/>
          <a:p>
            <a:pPr algn="ctr"/>
            <a:r>
              <a:rPr lang="ar-EG" sz="2400" b="1" dirty="0" smtClean="0">
                <a:solidFill>
                  <a:srgbClr val="FAC748"/>
                </a:solidFill>
              </a:rPr>
              <a:t>محتويات المحاضرة </a:t>
            </a:r>
            <a:endParaRPr lang="en-US" sz="2400" b="1" dirty="0">
              <a:solidFill>
                <a:srgbClr val="FAC748"/>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xmlns="" id="{4527402C-3F97-690D-9C20-A459E375AEB7}"/>
              </a:ext>
            </a:extLst>
          </p:cNvPr>
          <p:cNvSpPr txBox="1"/>
          <p:nvPr/>
        </p:nvSpPr>
        <p:spPr>
          <a:xfrm>
            <a:off x="3598250" y="1883934"/>
            <a:ext cx="8417320" cy="3427477"/>
          </a:xfrm>
          <a:prstGeom prst="rect">
            <a:avLst/>
          </a:prstGeom>
          <a:noFill/>
        </p:spPr>
        <p:txBody>
          <a:bodyPr wrap="square" rtlCol="0">
            <a:spAutoFit/>
          </a:bodyPr>
          <a:lstStyle/>
          <a:p>
            <a:pPr marL="342900" indent="-342900" algn="just" rtl="1">
              <a:lnSpc>
                <a:spcPct val="150000"/>
              </a:lnSpc>
              <a:buSzPct val="170000"/>
              <a:buFont typeface="+mj-lt"/>
              <a:buAutoNum type="arabicPeriod"/>
            </a:pPr>
            <a:r>
              <a:rPr lang="ar-EG" sz="2100" b="1" dirty="0" smtClean="0">
                <a:solidFill>
                  <a:srgbClr val="0A1F61"/>
                </a:solidFill>
                <a:latin typeface="Tajawal ExtraBold" panose="00000800000000000000" pitchFamily="2" charset="-78"/>
                <a:cs typeface="+mj-cs"/>
              </a:rPr>
              <a:t>تمهيد.</a:t>
            </a:r>
          </a:p>
          <a:p>
            <a:pPr marL="342900" indent="-342900" algn="just" rtl="1">
              <a:lnSpc>
                <a:spcPct val="150000"/>
              </a:lnSpc>
              <a:buSzPct val="170000"/>
              <a:buFont typeface="+mj-lt"/>
              <a:buAutoNum type="arabicPeriod"/>
            </a:pPr>
            <a:r>
              <a:rPr lang="ar-EG" sz="2100" b="1" dirty="0">
                <a:solidFill>
                  <a:srgbClr val="0A1F61"/>
                </a:solidFill>
                <a:latin typeface="Tajawal ExtraBold" panose="00000800000000000000" pitchFamily="2" charset="-78"/>
                <a:cs typeface="+mj-cs"/>
              </a:rPr>
              <a:t>ماهية التسويق </a:t>
            </a:r>
            <a:r>
              <a:rPr lang="ar-EG" sz="2100" b="1" dirty="0" smtClean="0">
                <a:solidFill>
                  <a:srgbClr val="0A1F61"/>
                </a:solidFill>
                <a:latin typeface="Tajawal ExtraBold" panose="00000800000000000000" pitchFamily="2" charset="-78"/>
                <a:cs typeface="+mj-cs"/>
              </a:rPr>
              <a:t>الشامل.</a:t>
            </a:r>
            <a:endParaRPr lang="ar-EG" sz="2100" b="1" dirty="0">
              <a:solidFill>
                <a:srgbClr val="0A1F61"/>
              </a:solidFill>
              <a:latin typeface="Tajawal ExtraBold" panose="00000800000000000000" pitchFamily="2" charset="-78"/>
              <a:cs typeface="+mj-cs"/>
            </a:endParaRPr>
          </a:p>
          <a:p>
            <a:pPr marL="342900" indent="-342900" algn="just" rtl="1">
              <a:lnSpc>
                <a:spcPct val="150000"/>
              </a:lnSpc>
              <a:buSzPct val="170000"/>
              <a:buFont typeface="+mj-lt"/>
              <a:buAutoNum type="arabicPeriod"/>
            </a:pPr>
            <a:r>
              <a:rPr lang="ar-EG" sz="2100" b="1" dirty="0">
                <a:solidFill>
                  <a:srgbClr val="0A1F61"/>
                </a:solidFill>
                <a:latin typeface="Tajawal ExtraBold" panose="00000800000000000000" pitchFamily="2" charset="-78"/>
                <a:cs typeface="+mj-cs"/>
              </a:rPr>
              <a:t>ماهية التسويق </a:t>
            </a:r>
            <a:r>
              <a:rPr lang="ar-EG" sz="2100" b="1" dirty="0" smtClean="0">
                <a:solidFill>
                  <a:srgbClr val="0A1F61"/>
                </a:solidFill>
                <a:latin typeface="Tajawal ExtraBold" panose="00000800000000000000" pitchFamily="2" charset="-78"/>
                <a:cs typeface="+mj-cs"/>
              </a:rPr>
              <a:t>المتخصص.</a:t>
            </a:r>
            <a:endParaRPr lang="ar-EG" sz="2100" b="1" dirty="0">
              <a:solidFill>
                <a:srgbClr val="0A1F61"/>
              </a:solidFill>
              <a:latin typeface="Tajawal ExtraBold" panose="00000800000000000000" pitchFamily="2" charset="-78"/>
              <a:cs typeface="+mj-cs"/>
            </a:endParaRPr>
          </a:p>
          <a:p>
            <a:pPr marL="342900" indent="-342900" algn="just" rtl="1">
              <a:lnSpc>
                <a:spcPct val="150000"/>
              </a:lnSpc>
              <a:buSzPct val="170000"/>
              <a:buFont typeface="+mj-lt"/>
              <a:buAutoNum type="arabicPeriod"/>
            </a:pPr>
            <a:r>
              <a:rPr lang="ar-EG" sz="2100" b="1" dirty="0">
                <a:solidFill>
                  <a:srgbClr val="0A1F61"/>
                </a:solidFill>
                <a:latin typeface="Tajawal ExtraBold" panose="00000800000000000000" pitchFamily="2" charset="-78"/>
                <a:cs typeface="+mj-cs"/>
              </a:rPr>
              <a:t>إستراتيجيات التسويق </a:t>
            </a:r>
            <a:r>
              <a:rPr lang="ar-EG" sz="2100" b="1" dirty="0" smtClean="0">
                <a:solidFill>
                  <a:srgbClr val="0A1F61"/>
                </a:solidFill>
                <a:latin typeface="Tajawal ExtraBold" panose="00000800000000000000" pitchFamily="2" charset="-78"/>
                <a:cs typeface="+mj-cs"/>
              </a:rPr>
              <a:t>المتخصص.</a:t>
            </a:r>
            <a:endParaRPr lang="ar-EG" sz="2100" b="1" dirty="0">
              <a:solidFill>
                <a:srgbClr val="0A1F61"/>
              </a:solidFill>
              <a:latin typeface="Tajawal ExtraBold" panose="00000800000000000000" pitchFamily="2" charset="-78"/>
              <a:cs typeface="+mj-cs"/>
            </a:endParaRPr>
          </a:p>
          <a:p>
            <a:pPr marL="342900" indent="-342900" algn="just" rtl="1">
              <a:lnSpc>
                <a:spcPct val="150000"/>
              </a:lnSpc>
              <a:buSzPct val="170000"/>
              <a:buFont typeface="+mj-lt"/>
              <a:buAutoNum type="arabicPeriod"/>
            </a:pPr>
            <a:r>
              <a:rPr lang="ar-EG" sz="2100" b="1" dirty="0">
                <a:solidFill>
                  <a:srgbClr val="0A1F61"/>
                </a:solidFill>
                <a:latin typeface="Tajawal ExtraBold" panose="00000800000000000000" pitchFamily="2" charset="-78"/>
                <a:cs typeface="+mj-cs"/>
              </a:rPr>
              <a:t>مراحل التسويق </a:t>
            </a:r>
            <a:r>
              <a:rPr lang="ar-EG" sz="2100" b="1" dirty="0" smtClean="0">
                <a:solidFill>
                  <a:srgbClr val="0A1F61"/>
                </a:solidFill>
                <a:latin typeface="Tajawal ExtraBold" panose="00000800000000000000" pitchFamily="2" charset="-78"/>
                <a:cs typeface="+mj-cs"/>
              </a:rPr>
              <a:t>المتخصص.</a:t>
            </a:r>
            <a:endParaRPr lang="ar-EG" sz="2100" b="1" dirty="0">
              <a:solidFill>
                <a:srgbClr val="0A1F61"/>
              </a:solidFill>
              <a:latin typeface="Tajawal ExtraBold" panose="00000800000000000000" pitchFamily="2" charset="-78"/>
              <a:cs typeface="+mj-cs"/>
            </a:endParaRPr>
          </a:p>
          <a:p>
            <a:pPr marL="342900" indent="-342900" algn="just" rtl="1">
              <a:lnSpc>
                <a:spcPct val="150000"/>
              </a:lnSpc>
              <a:buSzPct val="170000"/>
              <a:buFont typeface="+mj-lt"/>
              <a:buAutoNum type="arabicPeriod"/>
            </a:pPr>
            <a:r>
              <a:rPr lang="ar-EG" sz="2100" b="1" dirty="0" smtClean="0">
                <a:solidFill>
                  <a:srgbClr val="0A1F61"/>
                </a:solidFill>
                <a:latin typeface="Tajawal ExtraBold" panose="00000800000000000000" pitchFamily="2" charset="-78"/>
                <a:cs typeface="+mj-cs"/>
              </a:rPr>
              <a:t>الخاتمة. </a:t>
            </a:r>
          </a:p>
          <a:p>
            <a:pPr marL="342900" indent="-342900" algn="just" rtl="1">
              <a:lnSpc>
                <a:spcPct val="150000"/>
              </a:lnSpc>
              <a:buSzPct val="170000"/>
              <a:buFont typeface="+mj-lt"/>
              <a:buAutoNum type="arabicPeriod"/>
            </a:pPr>
            <a:r>
              <a:rPr lang="ar-EG" sz="2100" b="1" dirty="0" smtClean="0">
                <a:solidFill>
                  <a:srgbClr val="0A1F61"/>
                </a:solidFill>
                <a:latin typeface="Tajawal ExtraBold" panose="00000800000000000000" pitchFamily="2" charset="-78"/>
                <a:cs typeface="+mj-cs"/>
              </a:rPr>
              <a:t>المراجع.</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10</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08513251"/>
      </p:ext>
    </p:extLst>
  </p:cSld>
  <p:clrMapOvr>
    <a:masterClrMapping/>
  </p:clrMapOvr>
  <mc:AlternateContent xmlns:mc="http://schemas.openxmlformats.org/markup-compatibility/2006" xmlns:p14="http://schemas.microsoft.com/office/powerpoint/2010/main">
    <mc:Choice Requires="p14">
      <p:transition spd="slow" p14:dur="2000" advTm="26799"/>
    </mc:Choice>
    <mc:Fallback xmlns="">
      <p:transition spd="slow" advTm="26799"/>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effectLst>
                  <a:outerShdw blurRad="38100" dist="38100" dir="2700000" algn="tl">
                    <a:srgbClr val="000000">
                      <a:alpha val="43137"/>
                    </a:srgbClr>
                  </a:outerShdw>
                </a:effectLst>
              </a:rPr>
              <a:t>تمهيد </a:t>
            </a:r>
            <a:endPar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551300"/>
            <a:ext cx="8417320" cy="342747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spc="20" dirty="0">
                <a:solidFill>
                  <a:srgbClr val="0A1F61"/>
                </a:solidFill>
                <a:latin typeface="Tajawal ExtraBold" panose="00000800000000000000" pitchFamily="2" charset="-78"/>
                <a:cs typeface="+mj-cs"/>
              </a:rPr>
              <a:t>إن الأسواق عنصر مهم في العملية التسويقية، وهي مجموعة قطاعات يتكون كل منها من مجموعة مستهلكين يستجيبون للمزيج التسويقي بنفس الطريقة، ولذلك تقوم المؤسسات أو المنظمات بتحديد البيئة التسويقية الملائمة لها بدقة للتنافس فيما بينها لإشباع حاجات المستهلكين ورغباتهم بما تطرحه من منتجات. </a:t>
            </a:r>
            <a:endParaRPr lang="ar-EG" sz="2100" spc="20" dirty="0" smtClean="0">
              <a:solidFill>
                <a:srgbClr val="0A1F61"/>
              </a:solidFill>
              <a:latin typeface="Tajawal ExtraBold" panose="00000800000000000000" pitchFamily="2" charset="-78"/>
              <a:cs typeface="+mj-cs"/>
            </a:endParaRPr>
          </a:p>
          <a:p>
            <a:pPr marL="342900" indent="-342900" algn="just" rtl="1">
              <a:lnSpc>
                <a:spcPct val="150000"/>
              </a:lnSpc>
              <a:buFont typeface="Arial" pitchFamily="34" charset="0"/>
              <a:buChar char="•"/>
            </a:pPr>
            <a:r>
              <a:rPr lang="ar-EG" sz="2100" spc="20" dirty="0" smtClean="0">
                <a:solidFill>
                  <a:srgbClr val="0A1F61"/>
                </a:solidFill>
                <a:latin typeface="Tajawal ExtraBold" panose="00000800000000000000" pitchFamily="2" charset="-78"/>
                <a:cs typeface="+mj-cs"/>
              </a:rPr>
              <a:t>يُعد </a:t>
            </a:r>
            <a:r>
              <a:rPr lang="ar-EG" sz="2100" spc="20" dirty="0">
                <a:solidFill>
                  <a:srgbClr val="0A1F61"/>
                </a:solidFill>
                <a:latin typeface="Tajawal ExtraBold" panose="00000800000000000000" pitchFamily="2" charset="-78"/>
                <a:cs typeface="+mj-cs"/>
              </a:rPr>
              <a:t>مفهوم تجزئة السوق من المفاهيم الحديثة في الفكر التسويقي، حيث يفترض اختلاف الحاجات والرغبات بين الأفراد، أي أن هناك أسواقًا (أو قطاعات) مختلفة، تشمل كل منها أفرادًا يشتركون في الحاجات والرغبات.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899611177"/>
      </p:ext>
    </p:extLst>
  </p:cSld>
  <p:clrMapOvr>
    <a:masterClrMapping/>
  </p:clrMapOvr>
  <mc:AlternateContent xmlns:mc="http://schemas.openxmlformats.org/markup-compatibility/2006" xmlns:p14="http://schemas.microsoft.com/office/powerpoint/2010/main">
    <mc:Choice Requires="p14">
      <p:transition spd="slow" p14:dur="2000" advTm="167022"/>
    </mc:Choice>
    <mc:Fallback xmlns="">
      <p:transition spd="slow" advTm="16702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effectLst>
                  <a:outerShdw blurRad="38100" dist="38100" dir="2700000" algn="tl">
                    <a:srgbClr val="000000">
                      <a:alpha val="43137"/>
                    </a:srgbClr>
                  </a:outerShdw>
                </a:effectLst>
              </a:rPr>
              <a:t>تمهيد </a:t>
            </a:r>
            <a:endPar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573061"/>
            <a:ext cx="8417320" cy="2940933"/>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100" spc="20" dirty="0">
                <a:solidFill>
                  <a:srgbClr val="0A1F61"/>
                </a:solidFill>
                <a:latin typeface="Tajawal ExtraBold" panose="00000800000000000000" pitchFamily="2" charset="-78"/>
              </a:rPr>
              <a:t>لذلك يجب الأخذ بعين الاعتبار هذا التقسيم عند إعداد البرامج والإستراتيجيات التسويقية من طرف المؤسسات بغرض الوصول إلى مختلف فئات المستهلكين، من خلال اعتبار كل قطاع سوقًا مستهدفة يمكن الوصول إليها بواسطة مزيج تسويقي. وتساعد تجزئة السوق على حسن توجيه الجهود التسويقية وتركيزها وإعداد البرامج الملائمة وتصميمها لكل قطاع على حدة طبقًا لخصائصه وأهميته ودرجة المنافسة فيه لتحقيق هدف أو مجموعة الأهداف المرجوة من طرف المؤسسة.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421465885"/>
      </p:ext>
    </p:extLst>
  </p:cSld>
  <p:clrMapOvr>
    <a:masterClrMapping/>
  </p:clrMapOvr>
  <mc:AlternateContent xmlns:mc="http://schemas.openxmlformats.org/markup-compatibility/2006" xmlns:p14="http://schemas.microsoft.com/office/powerpoint/2010/main">
    <mc:Choice Requires="p14">
      <p:transition spd="slow" p14:dur="2000" advTm="150918"/>
    </mc:Choice>
    <mc:Fallback xmlns="">
      <p:transition spd="slow" advTm="15091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481959" y="1622658"/>
            <a:ext cx="9381009" cy="3612684"/>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746978" y="1739494"/>
            <a:ext cx="2383986" cy="461665"/>
          </a:xfrm>
          <a:prstGeom prst="rect">
            <a:avLst/>
          </a:prstGeom>
          <a:noFill/>
        </p:spPr>
        <p:txBody>
          <a:bodyPr wrap="none" rtlCol="0">
            <a:spAutoFit/>
          </a:bodyPr>
          <a:lstStyle/>
          <a:p>
            <a:pPr algn="just" rtl="1"/>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ماهية </a:t>
            </a:r>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التسويق الشامل</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25779342"/>
      </p:ext>
    </p:extLst>
  </p:cSld>
  <p:clrMapOvr>
    <a:masterClrMapping/>
  </p:clrMapOvr>
  <mc:AlternateContent xmlns:mc="http://schemas.openxmlformats.org/markup-compatibility/2006" xmlns:p14="http://schemas.microsoft.com/office/powerpoint/2010/main">
    <mc:Choice Requires="p14">
      <p:transition spd="slow" p14:dur="2000" advTm="28347"/>
    </mc:Choice>
    <mc:Fallback xmlns="">
      <p:transition spd="slow" advTm="2834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978479" cy="461665"/>
          </a:xfrm>
          <a:prstGeom prst="rect">
            <a:avLst/>
          </a:prstGeom>
          <a:noFill/>
        </p:spPr>
        <p:txBody>
          <a:bodyPr wrap="square" rtlCol="0">
            <a:spAutoFit/>
          </a:bodyPr>
          <a:lstStyle/>
          <a:p>
            <a:pPr algn="ctr" rtl="1"/>
            <a:r>
              <a:rPr lang="ar-EG" sz="2400" b="1" dirty="0">
                <a:effectLst>
                  <a:outerShdw blurRad="38100" dist="38100" dir="2700000" algn="tl">
                    <a:srgbClr val="000000">
                      <a:alpha val="43137"/>
                    </a:srgbClr>
                  </a:outerShdw>
                </a:effectLst>
              </a:rPr>
              <a:t>ماهية التسويق الشامل</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1978312"/>
            <a:ext cx="8417320" cy="4191981"/>
          </a:xfrm>
          <a:prstGeom prst="rect">
            <a:avLst/>
          </a:prstGeom>
          <a:noFill/>
        </p:spPr>
        <p:txBody>
          <a:bodyPr wrap="square" rtlCol="0">
            <a:spAutoFit/>
          </a:bodyPr>
          <a:lstStyle/>
          <a:p>
            <a:pPr marL="342900" indent="-342900" algn="just" rtl="1">
              <a:lnSpc>
                <a:spcPct val="150000"/>
              </a:lnSpc>
              <a:buSzPct val="120000"/>
              <a:buFont typeface="Wingdings" pitchFamily="2" charset="2"/>
              <a:buChar char="Ø"/>
            </a:pPr>
            <a:r>
              <a:rPr lang="ar-EG"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تعريف التسويق </a:t>
            </a: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الشامل:</a:t>
            </a:r>
          </a:p>
          <a:p>
            <a:pPr marL="452438" indent="-342900" algn="just" rtl="1">
              <a:lnSpc>
                <a:spcPct val="150000"/>
              </a:lnSpc>
              <a:buSzPct val="130000"/>
              <a:buFont typeface="Arial" pitchFamily="34" charset="0"/>
              <a:buChar char="•"/>
            </a:pPr>
            <a:r>
              <a:rPr lang="ar-EG" sz="2000" dirty="0">
                <a:solidFill>
                  <a:srgbClr val="0A1F61"/>
                </a:solidFill>
                <a:latin typeface="Tajawal ExtraBold" panose="00000800000000000000" pitchFamily="2" charset="-78"/>
                <a:cs typeface="+mj-cs"/>
              </a:rPr>
              <a:t>تعتزم إستراتيجية التسويق الشامل الظهور في السوق بالكامل دون التقيد بقطاع صغير من السوق، حيث يظهر التسويق الشامل في السوق بأكمله ويعتزم السيطرة على قاعدة المستهلك بأكملها بهدف الوصول إلى أكبر عدد ممكن من المستهلكين. ومن هنا يسهل تحديد إستراتيجية تسويق المنتج، حيث يقوم التسويق الشامل في الغالب بتطبيق الإعلانات والدعاية المكثفة، إذ يتم الترويج للمنتج بشكل مكثف عبر الإعلانات التليفزيونية ولوحات الإعلانات وما إلى ذلك</a:t>
            </a:r>
            <a:r>
              <a:rPr lang="ar-EG" sz="2000" dirty="0" smtClean="0">
                <a:solidFill>
                  <a:srgbClr val="0A1F61"/>
                </a:solidFill>
                <a:latin typeface="Tajawal ExtraBold" panose="00000800000000000000" pitchFamily="2" charset="-78"/>
                <a:cs typeface="+mj-cs"/>
              </a:rPr>
              <a:t>.</a:t>
            </a:r>
          </a:p>
          <a:p>
            <a:pPr marL="452438" indent="-342900" algn="just" rtl="1">
              <a:lnSpc>
                <a:spcPct val="150000"/>
              </a:lnSpc>
              <a:buSzPct val="130000"/>
              <a:buFont typeface="Arial" pitchFamily="34" charset="0"/>
              <a:buChar char="•"/>
            </a:pPr>
            <a:r>
              <a:rPr lang="ar-EG" sz="2000" dirty="0">
                <a:solidFill>
                  <a:srgbClr val="0A1F61"/>
                </a:solidFill>
                <a:latin typeface="Tajawal ExtraBold" panose="00000800000000000000" pitchFamily="2" charset="-78"/>
                <a:cs typeface="+mj-cs"/>
              </a:rPr>
              <a:t>على سبيل المثال، يعتمد منتج كوكاكولا على أنشطة التسويق المكثفة للشركة، حيث يجذب جميع المستهلكين في العالم تقريبًا بغض النظر عن دخل المستهلك ونمط الحياة والمهنة والعمر وما إلى ذلك، فيُنظر إلى المستهلكين غير المتجانسين في إطار التسويق الشامل رغم احتياجاتهم المختلفة.</a:t>
            </a:r>
            <a:endParaRPr lang="ar-EG" sz="2000" dirty="0" smtClean="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984039630"/>
      </p:ext>
    </p:extLst>
  </p:cSld>
  <p:clrMapOvr>
    <a:masterClrMapping/>
  </p:clrMapOvr>
  <mc:AlternateContent xmlns:mc="http://schemas.openxmlformats.org/markup-compatibility/2006" xmlns:p14="http://schemas.microsoft.com/office/powerpoint/2010/main">
    <mc:Choice Requires="p14">
      <p:transition spd="slow" p14:dur="2000" advTm="199635"/>
    </mc:Choice>
    <mc:Fallback xmlns="">
      <p:transition spd="slow" advTm="19963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978479" cy="461665"/>
          </a:xfrm>
          <a:prstGeom prst="rect">
            <a:avLst/>
          </a:prstGeom>
          <a:noFill/>
        </p:spPr>
        <p:txBody>
          <a:bodyPr wrap="square" rtlCol="0">
            <a:spAutoFit/>
          </a:bodyPr>
          <a:lstStyle/>
          <a:p>
            <a:pPr algn="ctr" rtl="1"/>
            <a:r>
              <a:rPr lang="ar-EG" sz="2400" b="1" dirty="0">
                <a:effectLst>
                  <a:outerShdw blurRad="38100" dist="38100" dir="2700000" algn="tl">
                    <a:srgbClr val="000000">
                      <a:alpha val="43137"/>
                    </a:srgbClr>
                  </a:outerShdw>
                </a:effectLst>
              </a:rPr>
              <a:t>ماهية التسويق الشامل</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323527"/>
            <a:ext cx="8417320" cy="1488484"/>
          </a:xfrm>
          <a:prstGeom prst="rect">
            <a:avLst/>
          </a:prstGeom>
          <a:noFill/>
        </p:spPr>
        <p:txBody>
          <a:bodyPr wrap="square" rtlCol="0">
            <a:spAutoFit/>
          </a:bodyPr>
          <a:lstStyle/>
          <a:p>
            <a:pPr marL="452438" indent="-342900" algn="just" rtl="1">
              <a:lnSpc>
                <a:spcPct val="150000"/>
              </a:lnSpc>
              <a:buSzPct val="130000"/>
              <a:buFont typeface="Arial" pitchFamily="34" charset="0"/>
              <a:buChar char="•"/>
            </a:pPr>
            <a:r>
              <a:rPr lang="ar-EG" sz="2100" dirty="0" smtClean="0">
                <a:solidFill>
                  <a:srgbClr val="0A1F61"/>
                </a:solidFill>
                <a:latin typeface="Tajawal ExtraBold" panose="00000800000000000000" pitchFamily="2" charset="-78"/>
                <a:cs typeface="+mj-cs"/>
              </a:rPr>
              <a:t>تطبيق </a:t>
            </a:r>
            <a:r>
              <a:rPr lang="ar-EG" sz="2100" dirty="0">
                <a:solidFill>
                  <a:srgbClr val="0A1F61"/>
                </a:solidFill>
                <a:latin typeface="Tajawal ExtraBold" panose="00000800000000000000" pitchFamily="2" charset="-78"/>
                <a:cs typeface="+mj-cs"/>
              </a:rPr>
              <a:t>إستراتيجية التسويق، سواء الشامل أو المتخصص، تعتمد على </a:t>
            </a:r>
            <a:r>
              <a:rPr lang="ar-EG" sz="2100" dirty="0" smtClean="0">
                <a:solidFill>
                  <a:srgbClr val="0A1F61"/>
                </a:solidFill>
                <a:latin typeface="Tajawal ExtraBold" panose="00000800000000000000" pitchFamily="2" charset="-78"/>
                <a:cs typeface="+mj-cs"/>
              </a:rPr>
              <a:t>المنتج </a:t>
            </a:r>
            <a:r>
              <a:rPr lang="ar-EG" sz="2100" dirty="0">
                <a:solidFill>
                  <a:srgbClr val="0A1F61"/>
                </a:solidFill>
                <a:latin typeface="Tajawal ExtraBold" panose="00000800000000000000" pitchFamily="2" charset="-78"/>
                <a:cs typeface="+mj-cs"/>
              </a:rPr>
              <a:t>أو الخدمة؛ فإذا كان المنتج المطلوب يحتاج إلى تلبية احتياجات المجتمع ككل، تكون إستراتيجية التسويق الشامل هي القابلة للتطبيق والعكس صحيح.</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543931913"/>
      </p:ext>
    </p:extLst>
  </p:cSld>
  <p:clrMapOvr>
    <a:masterClrMapping/>
  </p:clrMapOvr>
  <mc:AlternateContent xmlns:mc="http://schemas.openxmlformats.org/markup-compatibility/2006" xmlns:p14="http://schemas.microsoft.com/office/powerpoint/2010/main">
    <mc:Choice Requires="p14">
      <p:transition spd="slow" p14:dur="2000" advTm="34921"/>
    </mc:Choice>
    <mc:Fallback xmlns="">
      <p:transition spd="slow" advTm="3492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978479" cy="461665"/>
          </a:xfrm>
          <a:prstGeom prst="rect">
            <a:avLst/>
          </a:prstGeom>
          <a:noFill/>
        </p:spPr>
        <p:txBody>
          <a:bodyPr wrap="square" rtlCol="0">
            <a:spAutoFit/>
          </a:bodyPr>
          <a:lstStyle/>
          <a:p>
            <a:pPr algn="ctr" rtl="1"/>
            <a:r>
              <a:rPr lang="ar-EG" sz="2400" b="1" dirty="0">
                <a:effectLst>
                  <a:outerShdw blurRad="38100" dist="38100" dir="2700000" algn="tl">
                    <a:srgbClr val="000000">
                      <a:alpha val="43137"/>
                    </a:srgbClr>
                  </a:outerShdw>
                </a:effectLst>
              </a:rPr>
              <a:t>ماهية التسويق الشامل</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1978312"/>
            <a:ext cx="8417320" cy="3485570"/>
          </a:xfrm>
          <a:prstGeom prst="rect">
            <a:avLst/>
          </a:prstGeom>
          <a:noFill/>
        </p:spPr>
        <p:txBody>
          <a:bodyPr wrap="square" rtlCol="0">
            <a:spAutoFit/>
          </a:bodyPr>
          <a:lstStyle/>
          <a:p>
            <a:pPr marL="342900" indent="-342900" algn="just" rtl="1">
              <a:lnSpc>
                <a:spcPct val="150000"/>
              </a:lnSpc>
              <a:buSzPct val="120000"/>
              <a:buFont typeface="Wingdings" pitchFamily="2" charset="2"/>
              <a:buChar char="Ø"/>
            </a:pP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مميزات </a:t>
            </a: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التسويق الشامل:</a:t>
            </a:r>
          </a:p>
          <a:p>
            <a:pPr marL="457200" indent="-457200" algn="just" rtl="1">
              <a:lnSpc>
                <a:spcPct val="150000"/>
              </a:lnSpc>
              <a:buSzPct val="150000"/>
              <a:buFont typeface="+mj-lt"/>
              <a:buAutoNum type="arabicPeriod"/>
            </a:pPr>
            <a:r>
              <a:rPr lang="ar-EG" sz="2100" dirty="0" smtClean="0">
                <a:solidFill>
                  <a:srgbClr val="0A1F61"/>
                </a:solidFill>
                <a:latin typeface="Tajawal ExtraBold" panose="00000800000000000000" pitchFamily="2" charset="-78"/>
                <a:cs typeface="+mj-cs"/>
              </a:rPr>
              <a:t>حجم </a:t>
            </a:r>
            <a:r>
              <a:rPr lang="ar-EG" sz="2100" dirty="0">
                <a:solidFill>
                  <a:srgbClr val="0A1F61"/>
                </a:solidFill>
                <a:latin typeface="Tajawal ExtraBold" panose="00000800000000000000" pitchFamily="2" charset="-78"/>
                <a:cs typeface="+mj-cs"/>
              </a:rPr>
              <a:t>الأسواق كبيرًا نسبيًا، وهكذا ينخفض متوسط تكلفة جلب المنتج إلى السوق وترتفع هوامش الربح.</a:t>
            </a:r>
          </a:p>
          <a:p>
            <a:pPr marL="457200" indent="-457200" algn="just" rtl="1">
              <a:lnSpc>
                <a:spcPct val="150000"/>
              </a:lnSpc>
              <a:buSzPct val="150000"/>
              <a:buFont typeface="+mj-lt"/>
              <a:buAutoNum type="arabicPeriod"/>
            </a:pPr>
            <a:r>
              <a:rPr lang="ar-EG" sz="2100" dirty="0" smtClean="0">
                <a:solidFill>
                  <a:srgbClr val="0A1F61"/>
                </a:solidFill>
                <a:latin typeface="Tajawal ExtraBold" panose="00000800000000000000" pitchFamily="2" charset="-78"/>
                <a:cs typeface="+mj-cs"/>
              </a:rPr>
              <a:t>لا </a:t>
            </a:r>
            <a:r>
              <a:rPr lang="ar-EG" sz="2100" dirty="0">
                <a:solidFill>
                  <a:srgbClr val="0A1F61"/>
                </a:solidFill>
                <a:latin typeface="Tajawal ExtraBold" panose="00000800000000000000" pitchFamily="2" charset="-78"/>
                <a:cs typeface="+mj-cs"/>
              </a:rPr>
              <a:t>تحتاج إستراتيجيات التسويق المختلفة إلى أن يتم تخطيطها وتنفيذها لقطاعات السوق المختلفة، حيث يمكن أن تنجح حملة تسويقية واحدة في استهداف سوق كاملة على نطاق واسع.</a:t>
            </a:r>
          </a:p>
          <a:p>
            <a:pPr marL="457200" indent="-457200" algn="just" rtl="1">
              <a:lnSpc>
                <a:spcPct val="150000"/>
              </a:lnSpc>
              <a:buSzPct val="150000"/>
              <a:buFont typeface="+mj-lt"/>
              <a:buAutoNum type="arabicPeriod"/>
            </a:pPr>
            <a:r>
              <a:rPr lang="ar-EG" sz="2100" dirty="0" smtClean="0">
                <a:solidFill>
                  <a:srgbClr val="0A1F61"/>
                </a:solidFill>
                <a:latin typeface="Tajawal ExtraBold" panose="00000800000000000000" pitchFamily="2" charset="-78"/>
                <a:cs typeface="+mj-cs"/>
              </a:rPr>
              <a:t>توفير </a:t>
            </a:r>
            <a:r>
              <a:rPr lang="ar-EG" sz="2100" dirty="0">
                <a:solidFill>
                  <a:srgbClr val="0A1F61"/>
                </a:solidFill>
                <a:latin typeface="Tajawal ExtraBold" panose="00000800000000000000" pitchFamily="2" charset="-78"/>
                <a:cs typeface="+mj-cs"/>
              </a:rPr>
              <a:t>منتجات السوق الشاملة للشركات الكبيرة الناجحة لإنشاء أكبر قاعدة من العملاء في خطة تسويقية واحدة، مما يؤدي إلى زيادة هامش الربح للمؤسسة بشكل عام.</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89876624"/>
      </p:ext>
    </p:extLst>
  </p:cSld>
  <p:clrMapOvr>
    <a:masterClrMapping/>
  </p:clrMapOvr>
  <mc:AlternateContent xmlns:mc="http://schemas.openxmlformats.org/markup-compatibility/2006" xmlns:p14="http://schemas.microsoft.com/office/powerpoint/2010/main">
    <mc:Choice Requires="p14">
      <p:transition spd="slow" p14:dur="2000" advTm="243664"/>
    </mc:Choice>
    <mc:Fallback xmlns="">
      <p:transition spd="slow" advTm="24366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978479" cy="461665"/>
          </a:xfrm>
          <a:prstGeom prst="rect">
            <a:avLst/>
          </a:prstGeom>
          <a:noFill/>
        </p:spPr>
        <p:txBody>
          <a:bodyPr wrap="square" rtlCol="0">
            <a:spAutoFit/>
          </a:bodyPr>
          <a:lstStyle/>
          <a:p>
            <a:pPr algn="ctr" rtl="1"/>
            <a:r>
              <a:rPr lang="ar-EG" sz="2400" b="1" dirty="0">
                <a:effectLst>
                  <a:outerShdw blurRad="38100" dist="38100" dir="2700000" algn="tl">
                    <a:srgbClr val="000000">
                      <a:alpha val="43137"/>
                    </a:srgbClr>
                  </a:outerShdw>
                </a:effectLst>
              </a:rPr>
              <a:t>ماهية التسويق الشامل</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1978312"/>
            <a:ext cx="8417320" cy="4455066"/>
          </a:xfrm>
          <a:prstGeom prst="rect">
            <a:avLst/>
          </a:prstGeom>
          <a:noFill/>
        </p:spPr>
        <p:txBody>
          <a:bodyPr wrap="square" rtlCol="0">
            <a:spAutoFit/>
          </a:bodyPr>
          <a:lstStyle/>
          <a:p>
            <a:pPr marL="342900" indent="-342900" algn="just" rtl="1">
              <a:lnSpc>
                <a:spcPct val="150000"/>
              </a:lnSpc>
              <a:buSzPct val="120000"/>
              <a:buFont typeface="Wingdings" pitchFamily="2" charset="2"/>
              <a:buChar char="Ø"/>
            </a:pP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عيوب </a:t>
            </a: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التسويق الشامل:</a:t>
            </a:r>
          </a:p>
          <a:p>
            <a:pPr marL="457200" indent="-457200" algn="just" rtl="1">
              <a:lnSpc>
                <a:spcPct val="150000"/>
              </a:lnSpc>
              <a:buSzPct val="150000"/>
              <a:buFont typeface="+mj-lt"/>
              <a:buAutoNum type="arabicPeriod"/>
            </a:pPr>
            <a:r>
              <a:rPr lang="ar-EG" sz="2100" dirty="0" smtClean="0">
                <a:solidFill>
                  <a:srgbClr val="0A1F61"/>
                </a:solidFill>
                <a:latin typeface="Tajawal ExtraBold" panose="00000800000000000000" pitchFamily="2" charset="-78"/>
                <a:cs typeface="+mj-cs"/>
              </a:rPr>
              <a:t>قد </a:t>
            </a:r>
            <a:r>
              <a:rPr lang="ar-EG" sz="2100" dirty="0">
                <a:solidFill>
                  <a:srgbClr val="0A1F61"/>
                </a:solidFill>
                <a:latin typeface="Tajawal ExtraBold" panose="00000800000000000000" pitchFamily="2" charset="-78"/>
                <a:cs typeface="+mj-cs"/>
              </a:rPr>
              <a:t>تكون المنافسة شديدة، ويمكن أن تنقسم قاعدة العملاء العريضة على عدد كبير من المنافسين. وما تزال الأعمال التجارية تتطلب نقطة بيع فريدة من نوعها وإستراتيجيات تسويق ناجحة لدعم المبيعات. ولكي تكون المؤسسات قادرة على المنافسة، يجب أن تكون ميزانيات التسويق كبيرة نسبيًا.</a:t>
            </a:r>
          </a:p>
          <a:p>
            <a:pPr marL="457200" indent="-457200" algn="just" rtl="1">
              <a:lnSpc>
                <a:spcPct val="150000"/>
              </a:lnSpc>
              <a:buSzPct val="150000"/>
              <a:buFont typeface="+mj-lt"/>
              <a:buAutoNum type="arabicPeriod"/>
            </a:pPr>
            <a:r>
              <a:rPr lang="ar-EG" sz="2100" dirty="0" smtClean="0">
                <a:solidFill>
                  <a:srgbClr val="0A1F61"/>
                </a:solidFill>
                <a:latin typeface="Tajawal ExtraBold" panose="00000800000000000000" pitchFamily="2" charset="-78"/>
                <a:cs typeface="+mj-cs"/>
              </a:rPr>
              <a:t>يميل </a:t>
            </a:r>
            <a:r>
              <a:rPr lang="ar-EG" sz="2100" dirty="0">
                <a:solidFill>
                  <a:srgbClr val="0A1F61"/>
                </a:solidFill>
                <a:latin typeface="Tajawal ExtraBold" panose="00000800000000000000" pitchFamily="2" charset="-78"/>
                <a:cs typeface="+mj-cs"/>
              </a:rPr>
              <a:t>التسويق الشامل إلى أن يكون أقل تركيزًا، بسبب استخدام الموارد بشكل غير فعال، من خلال الوصول إلى الأفراد الأقل شراءً لمنتجات الشركة.</a:t>
            </a:r>
          </a:p>
          <a:p>
            <a:pPr marL="457200" indent="-457200" algn="just" rtl="1">
              <a:lnSpc>
                <a:spcPct val="150000"/>
              </a:lnSpc>
              <a:buSzPct val="150000"/>
              <a:buFont typeface="+mj-lt"/>
              <a:buAutoNum type="arabicPeriod"/>
            </a:pPr>
            <a:r>
              <a:rPr lang="ar-EG" sz="2100" dirty="0" smtClean="0">
                <a:solidFill>
                  <a:srgbClr val="0A1F61"/>
                </a:solidFill>
                <a:latin typeface="Tajawal ExtraBold" panose="00000800000000000000" pitchFamily="2" charset="-78"/>
                <a:cs typeface="+mj-cs"/>
              </a:rPr>
              <a:t>صعوبة </a:t>
            </a:r>
            <a:r>
              <a:rPr lang="ar-EG" sz="2100" dirty="0">
                <a:solidFill>
                  <a:srgbClr val="0A1F61"/>
                </a:solidFill>
                <a:latin typeface="Tajawal ExtraBold" panose="00000800000000000000" pitchFamily="2" charset="-78"/>
                <a:cs typeface="+mj-cs"/>
              </a:rPr>
              <a:t>وجود الشركات الصغيرة واستمرارها ونجاحها داخل الأسواق العامة، بسبب شدة المنافسة القائمة بين الشركات </a:t>
            </a:r>
            <a:r>
              <a:rPr lang="ar-EG" sz="2100" dirty="0" smtClean="0">
                <a:solidFill>
                  <a:srgbClr val="0A1F61"/>
                </a:solidFill>
                <a:latin typeface="Tajawal ExtraBold" panose="00000800000000000000" pitchFamily="2" charset="-78"/>
                <a:cs typeface="+mj-cs"/>
              </a:rPr>
              <a:t>الكبيرة</a:t>
            </a:r>
            <a:endParaRPr lang="ar-EG" sz="210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86734729"/>
      </p:ext>
    </p:extLst>
  </p:cSld>
  <p:clrMapOvr>
    <a:masterClrMapping/>
  </p:clrMapOvr>
  <mc:AlternateContent xmlns:mc="http://schemas.openxmlformats.org/markup-compatibility/2006" xmlns:p14="http://schemas.microsoft.com/office/powerpoint/2010/main">
    <mc:Choice Requires="p14">
      <p:transition spd="slow" p14:dur="2000" advTm="298854"/>
    </mc:Choice>
    <mc:Fallback xmlns="">
      <p:transition spd="slow" advTm="29885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64043" y="1622658"/>
            <a:ext cx="9498926" cy="4005632"/>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7033352" y="1739494"/>
            <a:ext cx="2794355" cy="461665"/>
          </a:xfrm>
          <a:prstGeom prst="rect">
            <a:avLst/>
          </a:prstGeom>
          <a:noFill/>
        </p:spPr>
        <p:txBody>
          <a:bodyPr wrap="none" rtlCol="0">
            <a:spAutoFit/>
          </a:bodyPr>
          <a:lstStyle/>
          <a:p>
            <a:pPr algn="just" rtl="1"/>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ماهية التسويق المتخصص</a:t>
            </a: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0169109"/>
      </p:ext>
    </p:extLst>
  </p:cSld>
  <p:clrMapOvr>
    <a:masterClrMapping/>
  </p:clrMapOvr>
  <mc:AlternateContent xmlns:mc="http://schemas.openxmlformats.org/markup-compatibility/2006" xmlns:p14="http://schemas.microsoft.com/office/powerpoint/2010/main">
    <mc:Choice Requires="p14">
      <p:transition spd="slow" p14:dur="2000" advTm="49104"/>
    </mc:Choice>
    <mc:Fallback xmlns="">
      <p:transition spd="slow" advTm="4910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8" y="1412953"/>
            <a:ext cx="4978479" cy="461665"/>
          </a:xfrm>
          <a:prstGeom prst="rect">
            <a:avLst/>
          </a:prstGeom>
          <a:noFill/>
        </p:spPr>
        <p:txBody>
          <a:bodyPr wrap="square" rtlCol="0">
            <a:spAutoFit/>
          </a:bodyPr>
          <a:lstStyle/>
          <a:p>
            <a:pPr algn="ctr" rtl="1"/>
            <a:r>
              <a:rPr lang="ar-EG" sz="2400" b="1" dirty="0">
                <a:effectLst>
                  <a:outerShdw blurRad="38100" dist="38100" dir="2700000" algn="tl">
                    <a:srgbClr val="000000">
                      <a:alpha val="43137"/>
                    </a:srgbClr>
                  </a:outerShdw>
                </a:effectLst>
              </a:rPr>
              <a:t>ماهية التسويق </a:t>
            </a:r>
            <a:r>
              <a:rPr lang="ar-EG" sz="2400" b="1" dirty="0" smtClean="0">
                <a:effectLst>
                  <a:outerShdw blurRad="38100" dist="38100" dir="2700000" algn="tl">
                    <a:srgbClr val="000000">
                      <a:alpha val="43137"/>
                    </a:srgbClr>
                  </a:outerShdw>
                </a:effectLst>
              </a:rPr>
              <a:t>المتخصص</a:t>
            </a:r>
            <a:endParaRPr lang="ar-EG" sz="2400" b="1" dirty="0">
              <a:effectLst>
                <a:outerShdw blurRad="38100" dist="38100" dir="2700000" algn="tl">
                  <a:srgbClr val="000000">
                    <a:alpha val="43137"/>
                  </a:srgbClr>
                </a:outerShdw>
              </a:effectLst>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1978312"/>
            <a:ext cx="8417320" cy="4455066"/>
          </a:xfrm>
          <a:prstGeom prst="rect">
            <a:avLst/>
          </a:prstGeom>
          <a:noFill/>
        </p:spPr>
        <p:txBody>
          <a:bodyPr wrap="square" rtlCol="0">
            <a:spAutoFit/>
          </a:bodyPr>
          <a:lstStyle/>
          <a:p>
            <a:pPr marL="342900" indent="-342900" algn="just" rtl="1">
              <a:lnSpc>
                <a:spcPct val="150000"/>
              </a:lnSpc>
              <a:buSzPct val="130000"/>
              <a:buFont typeface="Arial" pitchFamily="34" charset="0"/>
              <a:buChar char="•"/>
            </a:pP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تعريف التسويق المتخصص</a:t>
            </a: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a:t>
            </a:r>
          </a:p>
          <a:p>
            <a:pPr marL="452438" indent="-342900" algn="just" rtl="1">
              <a:lnSpc>
                <a:spcPct val="150000"/>
              </a:lnSpc>
              <a:buSzPct val="130000"/>
              <a:buFont typeface="Arial" pitchFamily="34" charset="0"/>
              <a:buChar char="•"/>
            </a:pPr>
            <a:r>
              <a:rPr lang="ar-EG" sz="2100" dirty="0">
                <a:solidFill>
                  <a:srgbClr val="0A1F61"/>
                </a:solidFill>
                <a:latin typeface="Tajawal ExtraBold" panose="00000800000000000000" pitchFamily="2" charset="-78"/>
                <a:cs typeface="+mj-cs"/>
              </a:rPr>
              <a:t>يتضمن التسويق المتخصص استهداف منتج أو خدمة لشريحة صغيرة ولكن محددة من السكان أو السوق. ويمكن أن يكون هذا القسم المتخصص من السوق منطقة جغرافية أو صناعة متخصصة أو مجموعة عرقية أو دينية أو فئة عمرية معينة. </a:t>
            </a:r>
            <a:endParaRPr lang="ar-EG" sz="2100" dirty="0" smtClean="0">
              <a:solidFill>
                <a:srgbClr val="0A1F61"/>
              </a:solidFill>
              <a:latin typeface="Tajawal ExtraBold" panose="00000800000000000000" pitchFamily="2" charset="-78"/>
              <a:cs typeface="+mj-cs"/>
            </a:endParaRPr>
          </a:p>
          <a:p>
            <a:pPr marL="452438" indent="-342900" algn="just" rtl="1">
              <a:lnSpc>
                <a:spcPct val="150000"/>
              </a:lnSpc>
              <a:buSzPct val="130000"/>
              <a:buFont typeface="Arial" pitchFamily="34" charset="0"/>
              <a:buChar char="•"/>
              <a:tabLst>
                <a:tab pos="568325" algn="l"/>
              </a:tabLst>
            </a:pPr>
            <a:r>
              <a:rPr lang="ar-EG" sz="2100" dirty="0">
                <a:solidFill>
                  <a:srgbClr val="0A1F61"/>
                </a:solidFill>
                <a:latin typeface="Tajawal ExtraBold" panose="00000800000000000000" pitchFamily="2" charset="-78"/>
                <a:cs typeface="+mj-cs"/>
              </a:rPr>
              <a:t>يمكن أن تكون المنتجات الشائعة التي لا يتم إنتاجها وتسويقها من جانب شركات التسويق الرئيسية منتجات متخصصة، وبالتالي فإن السوق المتخصصة تُعد بمثابة مجموعة فرعية (شريحة) من السوق داخل السوق الكبرى التي تتكون من مجموعة من المستهلكين الذين يبحثون عن مزيج مميز من الفوائد، ولديهم نفس خصائص السلوك الشرائي الديموغرافي و/أو نفس خصائص نمط </a:t>
            </a:r>
            <a:r>
              <a:rPr lang="ar-EG" sz="2100" dirty="0" smtClean="0">
                <a:solidFill>
                  <a:srgbClr val="0A1F61"/>
                </a:solidFill>
                <a:latin typeface="Tajawal ExtraBold" panose="00000800000000000000" pitchFamily="2" charset="-78"/>
                <a:cs typeface="+mj-cs"/>
              </a:rPr>
              <a:t>الحياة.</a:t>
            </a:r>
            <a:endParaRPr lang="ar-EG" sz="210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436474423"/>
      </p:ext>
    </p:extLst>
  </p:cSld>
  <p:clrMapOvr>
    <a:masterClrMapping/>
  </p:clrMapOvr>
  <mc:AlternateContent xmlns:mc="http://schemas.openxmlformats.org/markup-compatibility/2006" xmlns:p14="http://schemas.microsoft.com/office/powerpoint/2010/main">
    <mc:Choice Requires="p14">
      <p:transition spd="slow" p14:dur="2000" advTm="175101"/>
    </mc:Choice>
    <mc:Fallback xmlns="">
      <p:transition spd="slow" advTm="17510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rtl="1"/>
            <a:r>
              <a:rPr lang="ar-EG" sz="2400" b="1" dirty="0">
                <a:effectLst>
                  <a:outerShdw blurRad="38100" dist="38100" dir="2700000" algn="tl">
                    <a:srgbClr val="000000">
                      <a:alpha val="43137"/>
                    </a:srgbClr>
                  </a:outerShdw>
                </a:effectLst>
              </a:rPr>
              <a:t>ماهية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3097022"/>
            <a:ext cx="8417320" cy="1455270"/>
          </a:xfrm>
          <a:prstGeom prst="rect">
            <a:avLst/>
          </a:prstGeom>
          <a:noFill/>
        </p:spPr>
        <p:txBody>
          <a:bodyPr wrap="square" rtlCol="0">
            <a:spAutoFit/>
          </a:bodyPr>
          <a:lstStyle/>
          <a:p>
            <a:pPr marL="342900" indent="-342900" algn="just" rtl="1">
              <a:lnSpc>
                <a:spcPct val="150000"/>
              </a:lnSpc>
              <a:buSzPct val="130000"/>
              <a:buFont typeface="Arial" pitchFamily="34" charset="0"/>
              <a:buChar char="•"/>
            </a:pPr>
            <a:r>
              <a:rPr lang="ar-EG" sz="2050" spc="20" dirty="0">
                <a:solidFill>
                  <a:srgbClr val="0A1F61"/>
                </a:solidFill>
                <a:latin typeface="Tajawal ExtraBold" panose="00000800000000000000" pitchFamily="2" charset="-78"/>
                <a:cs typeface="+mj-cs"/>
              </a:rPr>
              <a:t>تتكون السوق المتخصصة من عميل فردي أو مجموعة صغيرة من العملاء مع خصائص </a:t>
            </a:r>
            <a:r>
              <a:rPr lang="ar-EG" sz="2050" spc="20" dirty="0" smtClean="0">
                <a:solidFill>
                  <a:srgbClr val="0A1F61"/>
                </a:solidFill>
                <a:latin typeface="Tajawal ExtraBold" panose="00000800000000000000" pitchFamily="2" charset="-78"/>
                <a:cs typeface="+mj-cs"/>
              </a:rPr>
              <a:t>أو </a:t>
            </a:r>
            <a:r>
              <a:rPr lang="ar-EG" sz="2050" spc="20" dirty="0">
                <a:solidFill>
                  <a:srgbClr val="0A1F61"/>
                </a:solidFill>
                <a:latin typeface="Tajawal ExtraBold" panose="00000800000000000000" pitchFamily="2" charset="-78"/>
                <a:cs typeface="+mj-cs"/>
              </a:rPr>
              <a:t>احتياجات متشابهة. ويُعد التسويق المتخصص بمثابة التمركز أو الدخول في قطاعات سوق متجانسة صغيرة مربحة تم تجاهلها أو إهمالها من جانب </a:t>
            </a:r>
            <a:r>
              <a:rPr lang="ar-EG" sz="2050" spc="20" dirty="0" smtClean="0">
                <a:solidFill>
                  <a:srgbClr val="0A1F61"/>
                </a:solidFill>
                <a:latin typeface="Tajawal ExtraBold" panose="00000800000000000000" pitchFamily="2" charset="-78"/>
                <a:cs typeface="+mj-cs"/>
              </a:rPr>
              <a:t>الآخرين:</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389472298"/>
      </p:ext>
    </p:extLst>
  </p:cSld>
  <p:clrMapOvr>
    <a:masterClrMapping/>
  </p:clrMapOvr>
  <mc:AlternateContent xmlns:mc="http://schemas.openxmlformats.org/markup-compatibility/2006" xmlns:p14="http://schemas.microsoft.com/office/powerpoint/2010/main">
    <mc:Choice Requires="p14">
      <p:transition spd="slow" p14:dur="2000" advTm="99352"/>
    </mc:Choice>
    <mc:Fallback xmlns="">
      <p:transition spd="slow" advTm="9935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rtl="1"/>
            <a:r>
              <a:rPr lang="ar-EG" sz="2400" b="1" dirty="0">
                <a:effectLst>
                  <a:outerShdw blurRad="38100" dist="38100" dir="2700000" algn="tl">
                    <a:srgbClr val="000000">
                      <a:alpha val="43137"/>
                    </a:srgbClr>
                  </a:outerShdw>
                </a:effectLst>
              </a:rPr>
              <a:t>ماهية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223640"/>
            <a:ext cx="8417320" cy="3877985"/>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050" spc="20" dirty="0" smtClean="0">
                <a:solidFill>
                  <a:srgbClr val="0A1F61"/>
                </a:solidFill>
                <a:latin typeface="Tajawal ExtraBold" panose="00000800000000000000" pitchFamily="2" charset="-78"/>
                <a:cs typeface="+mj-cs"/>
              </a:rPr>
              <a:t>التفكير </a:t>
            </a:r>
            <a:r>
              <a:rPr lang="ar-EG" sz="2050" spc="20" dirty="0">
                <a:solidFill>
                  <a:srgbClr val="0A1F61"/>
                </a:solidFill>
                <a:latin typeface="Tajawal ExtraBold" panose="00000800000000000000" pitchFamily="2" charset="-78"/>
                <a:cs typeface="+mj-cs"/>
              </a:rPr>
              <a:t>والتأثير عبر شريحة صغيرة  من خلال عرض أحجام إنتاج صغيرة.</a:t>
            </a:r>
          </a:p>
          <a:p>
            <a:pPr marL="457200" indent="-457200" algn="just" rtl="1">
              <a:lnSpc>
                <a:spcPct val="150000"/>
              </a:lnSpc>
              <a:buSzPct val="150000"/>
              <a:buFont typeface="Wingdings" pitchFamily="2" charset="2"/>
              <a:buChar char="Ø"/>
            </a:pPr>
            <a:r>
              <a:rPr lang="ar-EG" sz="2050" spc="20" dirty="0" smtClean="0">
                <a:solidFill>
                  <a:srgbClr val="0A1F61"/>
                </a:solidFill>
                <a:latin typeface="Tajawal ExtraBold" panose="00000800000000000000" pitchFamily="2" charset="-78"/>
                <a:cs typeface="+mj-cs"/>
              </a:rPr>
              <a:t>التركيز </a:t>
            </a:r>
            <a:r>
              <a:rPr lang="ar-EG" sz="2050" spc="20" dirty="0">
                <a:solidFill>
                  <a:srgbClr val="0A1F61"/>
                </a:solidFill>
                <a:latin typeface="Tajawal ExtraBold" panose="00000800000000000000" pitchFamily="2" charset="-78"/>
                <a:cs typeface="+mj-cs"/>
              </a:rPr>
              <a:t>على عدد قليل من العملاء وتجنب التسويق مع عديد من المنافسين أو منافس مهيمن.</a:t>
            </a:r>
          </a:p>
          <a:p>
            <a:pPr marL="457200" indent="-457200" algn="just" rtl="1">
              <a:lnSpc>
                <a:spcPct val="150000"/>
              </a:lnSpc>
              <a:buSzPct val="150000"/>
              <a:buFont typeface="Wingdings" pitchFamily="2" charset="2"/>
              <a:buChar char="Ø"/>
            </a:pPr>
            <a:r>
              <a:rPr lang="ar-EG" sz="2050" spc="20" dirty="0" smtClean="0">
                <a:solidFill>
                  <a:srgbClr val="0A1F61"/>
                </a:solidFill>
                <a:latin typeface="Tajawal ExtraBold" panose="00000800000000000000" pitchFamily="2" charset="-78"/>
                <a:cs typeface="+mj-cs"/>
              </a:rPr>
              <a:t>بناء </a:t>
            </a:r>
            <a:r>
              <a:rPr lang="ar-EG" sz="2050" spc="20" dirty="0">
                <a:solidFill>
                  <a:srgbClr val="0A1F61"/>
                </a:solidFill>
                <a:latin typeface="Tajawal ExtraBold" panose="00000800000000000000" pitchFamily="2" charset="-78"/>
                <a:cs typeface="+mj-cs"/>
              </a:rPr>
              <a:t>علاقات قوية وطويلة الأجل مع العملاء.</a:t>
            </a:r>
          </a:p>
          <a:p>
            <a:pPr marL="457200" indent="-457200" algn="just" rtl="1">
              <a:lnSpc>
                <a:spcPct val="150000"/>
              </a:lnSpc>
              <a:buSzPct val="150000"/>
              <a:buFont typeface="Wingdings" pitchFamily="2" charset="2"/>
              <a:buChar char="Ø"/>
            </a:pPr>
            <a:r>
              <a:rPr lang="ar-EG" sz="2050" spc="20" dirty="0" smtClean="0">
                <a:solidFill>
                  <a:srgbClr val="0A1F61"/>
                </a:solidFill>
                <a:latin typeface="Tajawal ExtraBold" panose="00000800000000000000" pitchFamily="2" charset="-78"/>
                <a:cs typeface="+mj-cs"/>
              </a:rPr>
              <a:t>التركيز </a:t>
            </a:r>
            <a:r>
              <a:rPr lang="ar-EG" sz="2050" spc="20" dirty="0">
                <a:solidFill>
                  <a:srgbClr val="0A1F61"/>
                </a:solidFill>
                <a:latin typeface="Tajawal ExtraBold" panose="00000800000000000000" pitchFamily="2" charset="-78"/>
                <a:cs typeface="+mj-cs"/>
              </a:rPr>
              <a:t>على احتياجات العملاء.</a:t>
            </a:r>
          </a:p>
          <a:p>
            <a:pPr marL="457200" indent="-457200" algn="just" rtl="1">
              <a:lnSpc>
                <a:spcPct val="150000"/>
              </a:lnSpc>
              <a:buSzPct val="150000"/>
              <a:buFont typeface="Wingdings" pitchFamily="2" charset="2"/>
              <a:buChar char="Ø"/>
            </a:pPr>
            <a:r>
              <a:rPr lang="ar-EG" sz="2050" spc="20" dirty="0" smtClean="0">
                <a:solidFill>
                  <a:srgbClr val="0A1F61"/>
                </a:solidFill>
                <a:latin typeface="Tajawal ExtraBold" panose="00000800000000000000" pitchFamily="2" charset="-78"/>
                <a:cs typeface="+mj-cs"/>
              </a:rPr>
              <a:t>تقدير </a:t>
            </a:r>
            <a:r>
              <a:rPr lang="ar-EG" sz="2050" spc="20" dirty="0">
                <a:solidFill>
                  <a:srgbClr val="0A1F61"/>
                </a:solidFill>
                <a:latin typeface="Tajawal ExtraBold" panose="00000800000000000000" pitchFamily="2" charset="-78"/>
                <a:cs typeface="+mj-cs"/>
              </a:rPr>
              <a:t>سمعة الشركة والحفاظ عليها.</a:t>
            </a:r>
          </a:p>
          <a:p>
            <a:pPr marL="457200" indent="-457200" algn="just" rtl="1">
              <a:lnSpc>
                <a:spcPct val="150000"/>
              </a:lnSpc>
              <a:buSzPct val="150000"/>
              <a:buFont typeface="Wingdings" pitchFamily="2" charset="2"/>
              <a:buChar char="Ø"/>
            </a:pPr>
            <a:r>
              <a:rPr lang="ar-EG" sz="2050" spc="20" dirty="0" smtClean="0">
                <a:solidFill>
                  <a:srgbClr val="0A1F61"/>
                </a:solidFill>
                <a:latin typeface="Tajawal ExtraBold" panose="00000800000000000000" pitchFamily="2" charset="-78"/>
                <a:cs typeface="+mj-cs"/>
              </a:rPr>
              <a:t>استخدام </a:t>
            </a:r>
            <a:r>
              <a:rPr lang="ar-EG" sz="2050" spc="20" dirty="0">
                <a:solidFill>
                  <a:srgbClr val="0A1F61"/>
                </a:solidFill>
                <a:latin typeface="Tajawal ExtraBold" panose="00000800000000000000" pitchFamily="2" charset="-78"/>
                <a:cs typeface="+mj-cs"/>
              </a:rPr>
              <a:t>مراجع وصلاحيات التسويق الشفهي.</a:t>
            </a:r>
          </a:p>
          <a:p>
            <a:pPr marL="457200" indent="-457200" algn="just" rtl="1">
              <a:lnSpc>
                <a:spcPct val="150000"/>
              </a:lnSpc>
              <a:buSzPct val="150000"/>
              <a:buFont typeface="Wingdings" pitchFamily="2" charset="2"/>
              <a:buChar char="Ø"/>
            </a:pPr>
            <a:r>
              <a:rPr lang="ar-EG" sz="2050" spc="20" dirty="0" smtClean="0">
                <a:solidFill>
                  <a:srgbClr val="0A1F61"/>
                </a:solidFill>
                <a:latin typeface="Tajawal ExtraBold" panose="00000800000000000000" pitchFamily="2" charset="-78"/>
                <a:cs typeface="+mj-cs"/>
              </a:rPr>
              <a:t>تطبيق </a:t>
            </a:r>
            <a:r>
              <a:rPr lang="ar-EG" sz="2050" spc="20" dirty="0">
                <a:solidFill>
                  <a:srgbClr val="0A1F61"/>
                </a:solidFill>
                <a:latin typeface="Tajawal ExtraBold" panose="00000800000000000000" pitchFamily="2" charset="-78"/>
                <a:cs typeface="+mj-cs"/>
              </a:rPr>
              <a:t>التخصص والتمايز.</a:t>
            </a:r>
          </a:p>
          <a:p>
            <a:pPr marL="457200" indent="-457200" algn="just" rtl="1">
              <a:lnSpc>
                <a:spcPct val="150000"/>
              </a:lnSpc>
              <a:buSzPct val="150000"/>
              <a:buFont typeface="Wingdings" pitchFamily="2" charset="2"/>
              <a:buChar char="Ø"/>
            </a:pPr>
            <a:r>
              <a:rPr lang="ar-EG" sz="2050" spc="20" dirty="0" smtClean="0">
                <a:solidFill>
                  <a:srgbClr val="0A1F61"/>
                </a:solidFill>
                <a:latin typeface="Tajawal ExtraBold" panose="00000800000000000000" pitchFamily="2" charset="-78"/>
                <a:cs typeface="+mj-cs"/>
              </a:rPr>
              <a:t>تقديم </a:t>
            </a:r>
            <a:r>
              <a:rPr lang="ar-EG" sz="2050" spc="20" dirty="0">
                <a:solidFill>
                  <a:srgbClr val="0A1F61"/>
                </a:solidFill>
                <a:latin typeface="Tajawal ExtraBold" panose="00000800000000000000" pitchFamily="2" charset="-78"/>
                <a:cs typeface="+mj-cs"/>
              </a:rPr>
              <a:t>أسعار استثنائية.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645932633"/>
      </p:ext>
    </p:extLst>
  </p:cSld>
  <p:clrMapOvr>
    <a:masterClrMapping/>
  </p:clrMapOvr>
  <mc:AlternateContent xmlns:mc="http://schemas.openxmlformats.org/markup-compatibility/2006" xmlns:p14="http://schemas.microsoft.com/office/powerpoint/2010/main">
    <mc:Choice Requires="p14">
      <p:transition spd="slow" p14:dur="2000" advTm="294244"/>
    </mc:Choice>
    <mc:Fallback xmlns="">
      <p:transition spd="slow" advTm="29424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263990" y="1622658"/>
            <a:ext cx="9598980" cy="4052928"/>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699928" y="1739494"/>
            <a:ext cx="3461204" cy="461665"/>
          </a:xfrm>
          <a:prstGeom prst="rect">
            <a:avLst/>
          </a:prstGeom>
          <a:noFill/>
        </p:spPr>
        <p:txBody>
          <a:bodyPr wrap="none" rtlCol="0">
            <a:spAutoFit/>
          </a:bodyPr>
          <a:lstStyle/>
          <a:p>
            <a:pPr algn="just" rtl="1"/>
            <a:r>
              <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rPr>
              <a:t>إستراتيجيات التسويق المتخصص</a:t>
            </a: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61370297"/>
      </p:ext>
    </p:extLst>
  </p:cSld>
  <p:clrMapOvr>
    <a:masterClrMapping/>
  </p:clrMapOvr>
  <mc:AlternateContent xmlns:mc="http://schemas.openxmlformats.org/markup-compatibility/2006" xmlns:p14="http://schemas.microsoft.com/office/powerpoint/2010/main">
    <mc:Choice Requires="p14">
      <p:transition spd="slow" p14:dur="2000" advTm="16344"/>
    </mc:Choice>
    <mc:Fallback xmlns="">
      <p:transition spd="slow" advTm="1634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إستراتيجيات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369387"/>
            <a:ext cx="8417320" cy="3970318"/>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100" spc="20" dirty="0">
                <a:solidFill>
                  <a:srgbClr val="0A1F61"/>
                </a:solidFill>
                <a:latin typeface="Tajawal ExtraBold" panose="00000800000000000000" pitchFamily="2" charset="-78"/>
                <a:cs typeface="+mj-cs"/>
              </a:rPr>
              <a:t>ارتبط مفهوم إستراتيجية التخصص بمفهوم إستراتيجية التمايز أو التمركّز أو </a:t>
            </a:r>
            <a:r>
              <a:rPr lang="ar-EG" sz="2100" spc="20" dirty="0" smtClean="0">
                <a:solidFill>
                  <a:srgbClr val="0A1F61"/>
                </a:solidFill>
                <a:latin typeface="Tajawal ExtraBold" panose="00000800000000000000" pitchFamily="2" charset="-78"/>
                <a:cs typeface="+mj-cs"/>
              </a:rPr>
              <a:t>كليهما</a:t>
            </a:r>
            <a:r>
              <a:rPr lang="en-US" sz="2100" spc="20" dirty="0" smtClean="0">
                <a:solidFill>
                  <a:srgbClr val="0A1F61"/>
                </a:solidFill>
                <a:latin typeface="Tajawal ExtraBold" panose="00000800000000000000" pitchFamily="2" charset="-78"/>
                <a:cs typeface="+mj-cs"/>
              </a:rPr>
              <a:t>، </a:t>
            </a:r>
            <a:r>
              <a:rPr lang="ar-EG" sz="2100" spc="20" dirty="0" smtClean="0">
                <a:solidFill>
                  <a:srgbClr val="0A1F61"/>
                </a:solidFill>
                <a:latin typeface="Tajawal ExtraBold" panose="00000800000000000000" pitchFamily="2" charset="-78"/>
                <a:cs typeface="+mj-cs"/>
              </a:rPr>
              <a:t>حيث </a:t>
            </a:r>
            <a:r>
              <a:rPr lang="ar-EG" sz="2100" spc="20" dirty="0">
                <a:solidFill>
                  <a:srgbClr val="0A1F61"/>
                </a:solidFill>
                <a:latin typeface="Tajawal ExtraBold" panose="00000800000000000000" pitchFamily="2" charset="-78"/>
                <a:cs typeface="+mj-cs"/>
              </a:rPr>
              <a:t>تؤدي ثلاث إستراتيجيات من بين الإستراتيجيات التنافسية العامة الأربع التي أوصى بها بورتر إلى إنشاء أسواق متخصصة، وهي إستراتيجية التمايز وإستراتيجية </a:t>
            </a:r>
            <a:r>
              <a:rPr lang="ar-EG" sz="2100" spc="20" dirty="0" smtClean="0">
                <a:solidFill>
                  <a:srgbClr val="0A1F61"/>
                </a:solidFill>
                <a:latin typeface="Tajawal ExtraBold" panose="00000800000000000000" pitchFamily="2" charset="-78"/>
                <a:cs typeface="+mj-cs"/>
              </a:rPr>
              <a:t>القيادة بالتكلفة </a:t>
            </a:r>
            <a:r>
              <a:rPr lang="ar-EG" sz="2100" spc="20" dirty="0">
                <a:solidFill>
                  <a:srgbClr val="0A1F61"/>
                </a:solidFill>
                <a:latin typeface="Tajawal ExtraBold" panose="00000800000000000000" pitchFamily="2" charset="-78"/>
                <a:cs typeface="+mj-cs"/>
              </a:rPr>
              <a:t>وإستراتيجية </a:t>
            </a:r>
            <a:r>
              <a:rPr lang="ar-EG" sz="2100" spc="20" dirty="0" smtClean="0">
                <a:solidFill>
                  <a:srgbClr val="0A1F61"/>
                </a:solidFill>
                <a:latin typeface="Tajawal ExtraBold" panose="00000800000000000000" pitchFamily="2" charset="-78"/>
                <a:cs typeface="+mj-cs"/>
              </a:rPr>
              <a:t>التمركز؛ </a:t>
            </a:r>
            <a:r>
              <a:rPr lang="ar-EG" sz="2100" spc="20" dirty="0">
                <a:solidFill>
                  <a:srgbClr val="0A1F61"/>
                </a:solidFill>
                <a:latin typeface="Tajawal ExtraBold" panose="00000800000000000000" pitchFamily="2" charset="-78"/>
                <a:cs typeface="+mj-cs"/>
              </a:rPr>
              <a:t>ففي إستراتيجية التمايز، تختار شركة ميزة واحدة أو أكثر للسلعة التي يرى عديد من المشترين أنها مهمة، وتضع نفسها في مكان فريد لتلبية هذه الاحتياجات. وفي إستراتيجيات التمركز أو التركيز، تختار الشركة نطاقًا تنافسيًا ضيقًا داخل صناعة ما، وتقوم بتطوير إستراتيجية لخدمتها (شرائح) لاستبعاد الآخرين. ويفضل بعض المؤلفين صراحة استخدام مصطلحات بديلة لإستراتيجية التخصص، بالتركيز الواضح </a:t>
            </a:r>
            <a:r>
              <a:rPr lang="ar-EG" sz="2100" spc="20" dirty="0" smtClean="0">
                <a:solidFill>
                  <a:srgbClr val="0A1F61"/>
                </a:solidFill>
                <a:latin typeface="Tajawal ExtraBold" panose="00000800000000000000" pitchFamily="2" charset="-78"/>
                <a:cs typeface="+mj-cs"/>
              </a:rPr>
              <a:t>على</a:t>
            </a:r>
            <a:endParaRPr lang="ar-EG" sz="2050" spc="2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853512980"/>
      </p:ext>
    </p:extLst>
  </p:cSld>
  <p:clrMapOvr>
    <a:masterClrMapping/>
  </p:clrMapOvr>
  <mc:AlternateContent xmlns:mc="http://schemas.openxmlformats.org/markup-compatibility/2006" xmlns:p14="http://schemas.microsoft.com/office/powerpoint/2010/main">
    <mc:Choice Requires="p14">
      <p:transition spd="slow" p14:dur="2000" advTm="172155"/>
    </mc:Choice>
    <mc:Fallback xmlns="">
      <p:transition spd="slow" advTm="172155"/>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إستراتيجيات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598250" y="2780266"/>
            <a:ext cx="8417320" cy="2516073"/>
          </a:xfrm>
          <a:prstGeom prst="rect">
            <a:avLst/>
          </a:prstGeom>
          <a:noFill/>
        </p:spPr>
        <p:txBody>
          <a:bodyPr wrap="square" rtlCol="0">
            <a:spAutoFit/>
          </a:bodyPr>
          <a:lstStyle/>
          <a:p>
            <a:pPr algn="just" rtl="1">
              <a:lnSpc>
                <a:spcPct val="150000"/>
              </a:lnSpc>
              <a:buSzPct val="150000"/>
            </a:pPr>
            <a:r>
              <a:rPr lang="ar-EG" sz="2100" spc="20" dirty="0">
                <a:solidFill>
                  <a:srgbClr val="0A1F61"/>
                </a:solidFill>
                <a:latin typeface="Tajawal ExtraBold" panose="00000800000000000000" pitchFamily="2" charset="-78"/>
                <a:cs typeface="+mj-cs"/>
              </a:rPr>
              <a:t>العملاء، وهي إستراتيجية الاستهداف أو التركيز (التمركز) أو التركيز المتخصص. وسيعرض </a:t>
            </a:r>
            <a:r>
              <a:rPr lang="ar-EG" sz="2100" spc="20" dirty="0" smtClean="0">
                <a:solidFill>
                  <a:srgbClr val="0A1F61"/>
                </a:solidFill>
                <a:latin typeface="Tajawal ExtraBold" panose="00000800000000000000" pitchFamily="2" charset="-78"/>
                <a:cs typeface="+mj-cs"/>
              </a:rPr>
              <a:t>فيما </a:t>
            </a:r>
            <a:r>
              <a:rPr lang="ar-EG" sz="2100" spc="20" dirty="0">
                <a:solidFill>
                  <a:srgbClr val="0A1F61"/>
                </a:solidFill>
                <a:latin typeface="Tajawal ExtraBold" panose="00000800000000000000" pitchFamily="2" charset="-78"/>
                <a:cs typeface="+mj-cs"/>
              </a:rPr>
              <a:t>يلي بعض إستراتيجيات التسويق بالتفصيل مع توضيح المزايا والعيوب الخاصة بكل منها</a:t>
            </a:r>
            <a:r>
              <a:rPr lang="ar-EG" sz="2100" spc="20" dirty="0" smtClean="0">
                <a:solidFill>
                  <a:srgbClr val="0A1F61"/>
                </a:solidFill>
                <a:latin typeface="Tajawal ExtraBold" panose="00000800000000000000" pitchFamily="2" charset="-78"/>
                <a:cs typeface="+mj-cs"/>
              </a:rPr>
              <a:t>:</a:t>
            </a:r>
          </a:p>
          <a:p>
            <a:pPr marL="236538" indent="-236538" algn="just" rtl="1">
              <a:lnSpc>
                <a:spcPct val="150000"/>
              </a:lnSpc>
              <a:buSzPct val="150000"/>
              <a:buFont typeface="+mj-lt"/>
              <a:buAutoNum type="arabicPeriod"/>
            </a:pPr>
            <a:r>
              <a:rPr lang="ar-EG" sz="2100" b="1" spc="20"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إستراتيجية </a:t>
            </a:r>
            <a:r>
              <a:rPr lang="ar-EG" sz="2100" b="1" spc="20"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التركيز: </a:t>
            </a:r>
          </a:p>
          <a:p>
            <a:pPr algn="just" rtl="1">
              <a:lnSpc>
                <a:spcPct val="150000"/>
              </a:lnSpc>
              <a:buSzPct val="150000"/>
            </a:pPr>
            <a:r>
              <a:rPr lang="ar-EG" sz="2100" spc="20" dirty="0" smtClean="0">
                <a:solidFill>
                  <a:srgbClr val="0A1F61"/>
                </a:solidFill>
                <a:latin typeface="Tajawal ExtraBold" panose="00000800000000000000" pitchFamily="2" charset="-78"/>
                <a:cs typeface="+mj-cs"/>
              </a:rPr>
              <a:t>يتم </a:t>
            </a:r>
            <a:r>
              <a:rPr lang="ar-EG" sz="2100" spc="20" dirty="0">
                <a:solidFill>
                  <a:srgbClr val="0A1F61"/>
                </a:solidFill>
                <a:latin typeface="Tajawal ExtraBold" panose="00000800000000000000" pitchFamily="2" charset="-78"/>
                <a:cs typeface="+mj-cs"/>
              </a:rPr>
              <a:t>اختيار سوق واحدة (قطاع معين من المستهلكين) وتوجيه كل المجهودات والنشاطات التسويقية لهذا القطاع. أما عن مزايا إستراتيجية التركيز وعيوبها، </a:t>
            </a:r>
            <a:r>
              <a:rPr lang="ar-EG" sz="2100" spc="20" dirty="0" smtClean="0">
                <a:solidFill>
                  <a:srgbClr val="0A1F61"/>
                </a:solidFill>
                <a:latin typeface="Tajawal ExtraBold" panose="00000800000000000000" pitchFamily="2" charset="-78"/>
                <a:cs typeface="+mj-cs"/>
              </a:rPr>
              <a:t>فسوف تعرض </a:t>
            </a:r>
            <a:r>
              <a:rPr lang="ar-EG" sz="2100" spc="20" dirty="0">
                <a:solidFill>
                  <a:srgbClr val="0A1F61"/>
                </a:solidFill>
                <a:latin typeface="Tajawal ExtraBold" panose="00000800000000000000" pitchFamily="2" charset="-78"/>
                <a:cs typeface="+mj-cs"/>
              </a:rPr>
              <a:t>بالتفصيل فيما يلي</a:t>
            </a:r>
            <a:r>
              <a:rPr lang="ar-EG" sz="2100" spc="20" dirty="0" smtClean="0">
                <a:solidFill>
                  <a:srgbClr val="0A1F61"/>
                </a:solidFill>
                <a:latin typeface="Tajawal ExtraBold" panose="00000800000000000000" pitchFamily="2" charset="-78"/>
                <a:cs typeface="+mj-cs"/>
              </a:rPr>
              <a:t>:</a:t>
            </a:r>
            <a:endParaRPr lang="ar-EG" sz="2100" spc="2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132370379"/>
      </p:ext>
    </p:extLst>
  </p:cSld>
  <p:clrMapOvr>
    <a:masterClrMapping/>
  </p:clrMapOvr>
  <mc:AlternateContent xmlns:mc="http://schemas.openxmlformats.org/markup-compatibility/2006" xmlns:p14="http://schemas.microsoft.com/office/powerpoint/2010/main">
    <mc:Choice Requires="p14">
      <p:transition spd="slow" p14:dur="2000" advTm="92481"/>
    </mc:Choice>
    <mc:Fallback xmlns="">
      <p:transition spd="slow" advTm="9248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إستراتيجيات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37433" y="2379238"/>
            <a:ext cx="8578137" cy="3485570"/>
          </a:xfrm>
          <a:prstGeom prst="rect">
            <a:avLst/>
          </a:prstGeom>
          <a:noFill/>
        </p:spPr>
        <p:txBody>
          <a:bodyPr wrap="square" rtlCol="0">
            <a:spAutoFit/>
          </a:bodyPr>
          <a:lstStyle/>
          <a:p>
            <a:pPr marL="342900" indent="-342900" algn="just" rtl="1">
              <a:lnSpc>
                <a:spcPct val="150000"/>
              </a:lnSpc>
              <a:buSzPct val="150000"/>
              <a:buFont typeface="Wingdings" pitchFamily="2" charset="2"/>
              <a:buChar char="Ø"/>
            </a:pP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مزايا </a:t>
            </a: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إستراتيجية التركيز: </a:t>
            </a:r>
          </a:p>
          <a:p>
            <a:pPr algn="just" rtl="1">
              <a:lnSpc>
                <a:spcPct val="150000"/>
              </a:lnSpc>
              <a:buSzPct val="200000"/>
            </a:pPr>
            <a:r>
              <a:rPr lang="ar-EG" sz="2100" dirty="0" smtClean="0">
                <a:solidFill>
                  <a:srgbClr val="0A1F61"/>
                </a:solidFill>
                <a:latin typeface="Tajawal ExtraBold" panose="00000800000000000000" pitchFamily="2" charset="-78"/>
                <a:cs typeface="+mj-cs"/>
              </a:rPr>
              <a:t>إن </a:t>
            </a:r>
            <a:r>
              <a:rPr lang="ar-EG" sz="2100" dirty="0">
                <a:solidFill>
                  <a:srgbClr val="0A1F61"/>
                </a:solidFill>
                <a:latin typeface="Tajawal ExtraBold" panose="00000800000000000000" pitchFamily="2" charset="-78"/>
                <a:cs typeface="+mj-cs"/>
              </a:rPr>
              <a:t>سعي المؤسسة وراء تبنيها لإستراتيجية التركيز يمكنها من كسب عدة مزايا، نذكر منها ما يلي:</a:t>
            </a:r>
          </a:p>
          <a:p>
            <a:pPr marL="457200" indent="-457200" algn="just" rtl="1">
              <a:lnSpc>
                <a:spcPct val="150000"/>
              </a:lnSpc>
              <a:buSzPct val="200000"/>
              <a:buFont typeface="+mj-lt"/>
              <a:buAutoNum type="arabicPeriod"/>
            </a:pPr>
            <a:r>
              <a:rPr lang="ar-EG" sz="2100" dirty="0" smtClean="0">
                <a:solidFill>
                  <a:srgbClr val="0A1F61"/>
                </a:solidFill>
                <a:latin typeface="Tajawal ExtraBold" panose="00000800000000000000" pitchFamily="2" charset="-78"/>
                <a:cs typeface="+mj-cs"/>
              </a:rPr>
              <a:t>بما </a:t>
            </a:r>
            <a:r>
              <a:rPr lang="ar-EG" sz="2100" dirty="0">
                <a:solidFill>
                  <a:srgbClr val="0A1F61"/>
                </a:solidFill>
                <a:latin typeface="Tajawal ExtraBold" panose="00000800000000000000" pitchFamily="2" charset="-78"/>
                <a:cs typeface="+mj-cs"/>
              </a:rPr>
              <a:t>أن المؤسسة تعمل على تلبية متطلبات مجموعة معينة من المستهلكين (قطاع معين من السوق)، فهي بذلك تستطيع أن تكسب ولاء العميل، وبالتالي تصنع حاجزًا أمام دخول المنافسين بمنتجات بديلة. </a:t>
            </a:r>
          </a:p>
          <a:p>
            <a:pPr marL="457200" indent="-457200" algn="just" rtl="1">
              <a:lnSpc>
                <a:spcPct val="150000"/>
              </a:lnSpc>
              <a:buSzPct val="200000"/>
              <a:buFont typeface="+mj-lt"/>
              <a:buAutoNum type="arabicPeriod"/>
            </a:pPr>
            <a:r>
              <a:rPr lang="ar-EG" sz="2100" dirty="0" smtClean="0">
                <a:solidFill>
                  <a:srgbClr val="0A1F61"/>
                </a:solidFill>
                <a:latin typeface="Tajawal ExtraBold" panose="00000800000000000000" pitchFamily="2" charset="-78"/>
                <a:cs typeface="+mj-cs"/>
              </a:rPr>
              <a:t>تمنح </a:t>
            </a:r>
            <a:r>
              <a:rPr lang="ar-EG" sz="2100" dirty="0">
                <a:solidFill>
                  <a:srgbClr val="0A1F61"/>
                </a:solidFill>
                <a:latin typeface="Tajawal ExtraBold" panose="00000800000000000000" pitchFamily="2" charset="-78"/>
                <a:cs typeface="+mj-cs"/>
              </a:rPr>
              <a:t>هذه الإستراتيجية القدرة للمؤسسة على الاستجابة لمطالب العملاء بشكل أسرع وأفضل، مع إمكانية تحقيق التجديد والابتكار بشكل أسرع من المؤسسات التي تتجه إلى الأسواق العامة.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18551850"/>
      </p:ext>
    </p:extLst>
  </p:cSld>
  <p:clrMapOvr>
    <a:masterClrMapping/>
  </p:clrMapOvr>
  <mc:AlternateContent xmlns:mc="http://schemas.openxmlformats.org/markup-compatibility/2006" xmlns:p14="http://schemas.microsoft.com/office/powerpoint/2010/main">
    <mc:Choice Requires="p14">
      <p:transition spd="slow" p14:dur="2000" advTm="207614"/>
    </mc:Choice>
    <mc:Fallback xmlns="">
      <p:transition spd="slow" advTm="20761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إستراتيجيات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37433" y="2555859"/>
            <a:ext cx="8578137" cy="1003736"/>
          </a:xfrm>
          <a:prstGeom prst="rect">
            <a:avLst/>
          </a:prstGeom>
          <a:noFill/>
        </p:spPr>
        <p:txBody>
          <a:bodyPr wrap="square" rtlCol="0">
            <a:spAutoFit/>
          </a:bodyPr>
          <a:lstStyle/>
          <a:p>
            <a:pPr marL="457200" indent="-457200" algn="just" rtl="1">
              <a:lnSpc>
                <a:spcPct val="150000"/>
              </a:lnSpc>
              <a:buSzPct val="180000"/>
              <a:buFont typeface="+mj-lt"/>
              <a:buAutoNum type="arabicPeriod" startAt="3"/>
            </a:pPr>
            <a:r>
              <a:rPr lang="ar-EG" sz="2100" dirty="0" smtClean="0">
                <a:solidFill>
                  <a:srgbClr val="0A1F61"/>
                </a:solidFill>
                <a:latin typeface="Tajawal ExtraBold" panose="00000800000000000000" pitchFamily="2" charset="-78"/>
                <a:cs typeface="+mj-cs"/>
              </a:rPr>
              <a:t>إمكانية </a:t>
            </a:r>
            <a:r>
              <a:rPr lang="ar-EG" sz="2100" dirty="0">
                <a:solidFill>
                  <a:srgbClr val="0A1F61"/>
                </a:solidFill>
                <a:latin typeface="Tajawal ExtraBold" panose="00000800000000000000" pitchFamily="2" charset="-78"/>
                <a:cs typeface="+mj-cs"/>
              </a:rPr>
              <a:t>التوسع في المستقبل، مع معرفة المؤسسة جيدًا بمتطلبات السوق، وذلك باكتشافها قطاعات سوقية أخرى.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94374168"/>
      </p:ext>
    </p:extLst>
  </p:cSld>
  <p:clrMapOvr>
    <a:masterClrMapping/>
  </p:clrMapOvr>
  <mc:AlternateContent xmlns:mc="http://schemas.openxmlformats.org/markup-compatibility/2006" xmlns:p14="http://schemas.microsoft.com/office/powerpoint/2010/main">
    <mc:Choice Requires="p14">
      <p:transition spd="slow" p14:dur="2000" advTm="59994"/>
    </mc:Choice>
    <mc:Fallback xmlns="">
      <p:transition spd="slow" advTm="5999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77137" y="1412953"/>
            <a:ext cx="4113898" cy="461665"/>
          </a:xfrm>
          <a:prstGeom prst="rect">
            <a:avLst/>
          </a:prstGeom>
          <a:noFill/>
        </p:spPr>
        <p:txBody>
          <a:bodyPr wrap="square" rtlCol="0">
            <a:spAutoFit/>
          </a:bodyPr>
          <a:lstStyle/>
          <a:p>
            <a:pPr algn="ctr" rtl="1"/>
            <a:r>
              <a:rPr lang="ar-EG" sz="2400" b="1" dirty="0">
                <a:effectLst>
                  <a:outerShdw blurRad="38100" dist="38100" dir="2700000" algn="tl">
                    <a:srgbClr val="000000">
                      <a:alpha val="43137"/>
                    </a:srgbClr>
                  </a:outerShdw>
                </a:effectLst>
              </a:rPr>
              <a:t>إستراتيجيات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37433" y="2070059"/>
            <a:ext cx="8578137" cy="4247317"/>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عيوب </a:t>
            </a:r>
            <a:r>
              <a:rPr lang="ar-EG"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إستراتيجية التركيز: </a:t>
            </a:r>
            <a:endPar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endParaRPr>
          </a:p>
          <a:p>
            <a:pPr algn="just" rtl="1">
              <a:lnSpc>
                <a:spcPct val="150000"/>
              </a:lnSpc>
              <a:buSzPct val="150000"/>
            </a:pPr>
            <a:r>
              <a:rPr lang="ar-EG" sz="2000" dirty="0">
                <a:solidFill>
                  <a:srgbClr val="0A1F61"/>
                </a:solidFill>
                <a:latin typeface="Tajawal ExtraBold" panose="00000800000000000000" pitchFamily="2" charset="-78"/>
                <a:cs typeface="+mj-cs"/>
              </a:rPr>
              <a:t> إن تمتع المؤسسة بمزايا ناتجة عن </a:t>
            </a:r>
            <a:r>
              <a:rPr lang="ar-EG" sz="2000" dirty="0" smtClean="0">
                <a:solidFill>
                  <a:srgbClr val="0A1F61"/>
                </a:solidFill>
                <a:latin typeface="Tajawal ExtraBold" panose="00000800000000000000" pitchFamily="2" charset="-78"/>
                <a:cs typeface="+mj-cs"/>
              </a:rPr>
              <a:t>تبنيها </a:t>
            </a:r>
            <a:r>
              <a:rPr lang="ar-EG" sz="2000" dirty="0">
                <a:solidFill>
                  <a:srgbClr val="0A1F61"/>
                </a:solidFill>
                <a:latin typeface="Tajawal ExtraBold" panose="00000800000000000000" pitchFamily="2" charset="-78"/>
                <a:cs typeface="+mj-cs"/>
              </a:rPr>
              <a:t>لإستراتيجية التركيز لا يعني بالضرورة أنها لا تواجه مخاطر، خاصة عندما تكون المؤسسة أمام خيارين يصعب الفصل فيهما. ومن أبرز هذه المخاطر ما يلي:</a:t>
            </a:r>
          </a:p>
          <a:p>
            <a:pPr marL="457200" indent="-457200" algn="just" rtl="1">
              <a:lnSpc>
                <a:spcPct val="150000"/>
              </a:lnSpc>
              <a:buSzPct val="180000"/>
              <a:buFont typeface="+mj-lt"/>
              <a:buAutoNum type="arabicPeriod"/>
            </a:pPr>
            <a:r>
              <a:rPr lang="ar-EG" sz="2000" dirty="0" smtClean="0">
                <a:solidFill>
                  <a:srgbClr val="0A1F61"/>
                </a:solidFill>
                <a:latin typeface="Tajawal ExtraBold" panose="00000800000000000000" pitchFamily="2" charset="-78"/>
                <a:cs typeface="+mj-cs"/>
              </a:rPr>
              <a:t>تعتبر </a:t>
            </a:r>
            <a:r>
              <a:rPr lang="ar-EG" sz="2000" dirty="0">
                <a:solidFill>
                  <a:srgbClr val="0A1F61"/>
                </a:solidFill>
                <a:latin typeface="Tajawal ExtraBold" panose="00000800000000000000" pitchFamily="2" charset="-78"/>
                <a:cs typeface="+mj-cs"/>
              </a:rPr>
              <a:t>وضعية هذا النوع من المؤسسات غير ملائمة لاتجاه الموردين، نظرًا للحجم الصغير الذي يتم شراؤه من طرفها، وهذا ما يضعف القدرة على التفاوض معهم. </a:t>
            </a:r>
          </a:p>
          <a:p>
            <a:pPr marL="457200" indent="-457200" algn="just" rtl="1">
              <a:lnSpc>
                <a:spcPct val="150000"/>
              </a:lnSpc>
              <a:buSzPct val="180000"/>
              <a:buFont typeface="+mj-lt"/>
              <a:buAutoNum type="arabicPeriod"/>
            </a:pPr>
            <a:r>
              <a:rPr lang="ar-EG" sz="2000" dirty="0" smtClean="0">
                <a:solidFill>
                  <a:srgbClr val="0A1F61"/>
                </a:solidFill>
                <a:latin typeface="Tajawal ExtraBold" panose="00000800000000000000" pitchFamily="2" charset="-78"/>
                <a:cs typeface="+mj-cs"/>
              </a:rPr>
              <a:t>تواجه </a:t>
            </a:r>
            <a:r>
              <a:rPr lang="ar-EG" sz="2000" dirty="0">
                <a:solidFill>
                  <a:srgbClr val="0A1F61"/>
                </a:solidFill>
                <a:latin typeface="Tajawal ExtraBold" panose="00000800000000000000" pitchFamily="2" charset="-78"/>
                <a:cs typeface="+mj-cs"/>
              </a:rPr>
              <a:t>هذه المؤسسات مشكلة اختيار إحدى الميزتين (التركيز بالتكلفة أو بالتمييز)؛ فإذا اختارت الميزة الأولى، فهي تواجه خطر المؤسسات المتبنية لإستراتيجية السيطرة بالتكاليف نظرًا للحجم الصغير الذي تقوم بإنتاجه. وإذا اختارت الميزة الثانية، فهي تواجه مشكلة ارتفاع التكاليف، خاصة أن هذا التمييز يتطلب استثمارات كبيرة، وهو ما لا يتناسب مع حجم مواردها وإمكاناتها.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442489793"/>
      </p:ext>
    </p:extLst>
  </p:cSld>
  <p:clrMapOvr>
    <a:masterClrMapping/>
  </p:clrMapOvr>
  <mc:AlternateContent xmlns:mc="http://schemas.openxmlformats.org/markup-compatibility/2006" xmlns:p14="http://schemas.microsoft.com/office/powerpoint/2010/main">
    <mc:Choice Requires="p14">
      <p:transition spd="slow" p14:dur="2000" advTm="208786"/>
    </mc:Choice>
    <mc:Fallback xmlns="">
      <p:transition spd="slow" advTm="20878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577137" y="1412953"/>
            <a:ext cx="4113898" cy="461665"/>
          </a:xfrm>
          <a:prstGeom prst="rect">
            <a:avLst/>
          </a:prstGeom>
          <a:noFill/>
        </p:spPr>
        <p:txBody>
          <a:bodyPr wrap="square" rtlCol="0">
            <a:spAutoFit/>
          </a:bodyPr>
          <a:lstStyle/>
          <a:p>
            <a:pPr algn="ctr" rtl="1"/>
            <a:r>
              <a:rPr lang="ar-EG" sz="2400" b="1" dirty="0">
                <a:effectLst>
                  <a:outerShdw blurRad="38100" dist="38100" dir="2700000" algn="tl">
                    <a:srgbClr val="000000">
                      <a:alpha val="43137"/>
                    </a:srgbClr>
                  </a:outerShdw>
                </a:effectLst>
              </a:rPr>
              <a:t>إستراتيجيات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37433" y="2551300"/>
            <a:ext cx="8578137" cy="2862322"/>
          </a:xfrm>
          <a:prstGeom prst="rect">
            <a:avLst/>
          </a:prstGeom>
          <a:noFill/>
        </p:spPr>
        <p:txBody>
          <a:bodyPr wrap="square" rtlCol="0">
            <a:spAutoFit/>
          </a:bodyPr>
          <a:lstStyle/>
          <a:p>
            <a:pPr marL="457200" indent="-457200" algn="just" rtl="1">
              <a:lnSpc>
                <a:spcPct val="150000"/>
              </a:lnSpc>
              <a:buSzPct val="180000"/>
              <a:buFont typeface="+mj-lt"/>
              <a:buAutoNum type="arabicPeriod" startAt="3"/>
            </a:pPr>
            <a:r>
              <a:rPr lang="ar-EG" sz="2000" dirty="0" smtClean="0">
                <a:solidFill>
                  <a:srgbClr val="0A1F61"/>
                </a:solidFill>
                <a:latin typeface="Tajawal ExtraBold" panose="00000800000000000000" pitchFamily="2" charset="-78"/>
                <a:cs typeface="+mj-cs"/>
              </a:rPr>
              <a:t>احتمال </a:t>
            </a:r>
            <a:r>
              <a:rPr lang="ar-EG" sz="2000" dirty="0">
                <a:solidFill>
                  <a:srgbClr val="0A1F61"/>
                </a:solidFill>
                <a:latin typeface="Tajawal ExtraBold" panose="00000800000000000000" pitchFamily="2" charset="-78"/>
                <a:cs typeface="+mj-cs"/>
              </a:rPr>
              <a:t>الاختفاء المفاجئ لشريحتها السوقية، إما بسبب عدم قدرتها على مواكبة التكنولوجيا المتطورة أو بسبب تغير أذواق المستهلكين. وبذلك يصعب على المؤسسة التي تتبع إستراتيجية التركيز التحول إلى أجزاء أخرى لخصوصية مواردها وإمكاناتها. </a:t>
            </a:r>
          </a:p>
          <a:p>
            <a:pPr marL="457200" indent="-457200" algn="just" rtl="1">
              <a:lnSpc>
                <a:spcPct val="150000"/>
              </a:lnSpc>
              <a:buSzPct val="180000"/>
              <a:buFont typeface="+mj-lt"/>
              <a:buAutoNum type="arabicPeriod" startAt="3"/>
            </a:pPr>
            <a:r>
              <a:rPr lang="ar-EG" sz="2000" dirty="0" smtClean="0">
                <a:solidFill>
                  <a:srgbClr val="0A1F61"/>
                </a:solidFill>
                <a:latin typeface="Tajawal ExtraBold" panose="00000800000000000000" pitchFamily="2" charset="-78"/>
                <a:cs typeface="+mj-cs"/>
              </a:rPr>
              <a:t>يكون </a:t>
            </a:r>
            <a:r>
              <a:rPr lang="ar-EG" sz="2000" dirty="0">
                <a:solidFill>
                  <a:srgbClr val="0A1F61"/>
                </a:solidFill>
                <a:latin typeface="Tajawal ExtraBold" panose="00000800000000000000" pitchFamily="2" charset="-78"/>
                <a:cs typeface="+mj-cs"/>
              </a:rPr>
              <a:t>القطاع المستهدف ضيقًا بما لا يمكن المؤسسة من الاستفادة من اقتصاديات الحجم، فتصبح هذه الإستراتيجية مكلفة جدًا. </a:t>
            </a:r>
          </a:p>
          <a:p>
            <a:pPr marL="457200" indent="-457200" algn="just" rtl="1">
              <a:lnSpc>
                <a:spcPct val="150000"/>
              </a:lnSpc>
              <a:buSzPct val="180000"/>
              <a:buFont typeface="+mj-lt"/>
              <a:buAutoNum type="arabicPeriod" startAt="3"/>
            </a:pPr>
            <a:r>
              <a:rPr lang="ar-EG" sz="2000" dirty="0" smtClean="0">
                <a:solidFill>
                  <a:srgbClr val="0A1F61"/>
                </a:solidFill>
                <a:latin typeface="Tajawal ExtraBold" panose="00000800000000000000" pitchFamily="2" charset="-78"/>
                <a:cs typeface="+mj-cs"/>
              </a:rPr>
              <a:t>عدم </a:t>
            </a:r>
            <a:r>
              <a:rPr lang="ar-EG" sz="2000" dirty="0">
                <a:solidFill>
                  <a:srgbClr val="0A1F61"/>
                </a:solidFill>
                <a:latin typeface="Tajawal ExtraBold" panose="00000800000000000000" pitchFamily="2" charset="-78"/>
                <a:cs typeface="+mj-cs"/>
              </a:rPr>
              <a:t>الاستفادة من المزايا التنافسية في حالة احتواء القطاع على قطاعات سوقية عديدة.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790024970"/>
      </p:ext>
    </p:extLst>
  </p:cSld>
  <p:clrMapOvr>
    <a:masterClrMapping/>
  </p:clrMapOvr>
  <mc:AlternateContent xmlns:mc="http://schemas.openxmlformats.org/markup-compatibility/2006" xmlns:p14="http://schemas.microsoft.com/office/powerpoint/2010/main">
    <mc:Choice Requires="p14">
      <p:transition spd="slow" p14:dur="2000" advTm="133779"/>
    </mc:Choice>
    <mc:Fallback xmlns="">
      <p:transition spd="slow" advTm="13377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إستراتيجيات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37433" y="2369387"/>
            <a:ext cx="8578137" cy="2862322"/>
          </a:xfrm>
          <a:prstGeom prst="rect">
            <a:avLst/>
          </a:prstGeom>
          <a:noFill/>
        </p:spPr>
        <p:txBody>
          <a:bodyPr wrap="square" rtlCol="0">
            <a:spAutoFit/>
          </a:bodyPr>
          <a:lstStyle/>
          <a:p>
            <a:pPr marL="457200" indent="-457200" algn="just" rtl="1">
              <a:lnSpc>
                <a:spcPct val="150000"/>
              </a:lnSpc>
              <a:buSzPct val="180000"/>
              <a:buFont typeface="+mj-lt"/>
              <a:buAutoNum type="arabicPeriod" startAt="2"/>
            </a:pP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إستراتيجية </a:t>
            </a:r>
            <a:r>
              <a:rPr lang="ar-EG"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التمايز أو التمييز: </a:t>
            </a:r>
            <a:endPar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endParaRPr>
          </a:p>
          <a:p>
            <a:pPr marL="568325" algn="just" rtl="1">
              <a:lnSpc>
                <a:spcPct val="150000"/>
              </a:lnSpc>
              <a:buSzPct val="150000"/>
            </a:pPr>
            <a:r>
              <a:rPr lang="ar-EG" sz="2000" dirty="0" smtClean="0">
                <a:solidFill>
                  <a:srgbClr val="0A1F61"/>
                </a:solidFill>
                <a:latin typeface="Tajawal ExtraBold" panose="00000800000000000000" pitchFamily="2" charset="-78"/>
                <a:cs typeface="+mj-cs"/>
              </a:rPr>
              <a:t>ترتكز </a:t>
            </a:r>
            <a:r>
              <a:rPr lang="ar-EG" sz="2000" dirty="0">
                <a:solidFill>
                  <a:srgbClr val="0A1F61"/>
                </a:solidFill>
                <a:latin typeface="Tajawal ExtraBold" panose="00000800000000000000" pitchFamily="2" charset="-78"/>
                <a:cs typeface="+mj-cs"/>
              </a:rPr>
              <a:t>هذه الإستراتيجية على تميز المنتج أو الخدمة المُقدمة من طرف المؤسسة، حيث تهدف إلى تكوين بعض الأشياء التي تبدو وحيدة على مستوى مجموع الأفراد مقدمي المنتج أو الخدمة. وتسعى المؤسسة نحو الانفراد ببعض المقاييس التي يقدرها العملاء بكثرة، حيث تختار خاصية/ميزة بيعية للمنتج أو مجموعة من الخصائص التي يدرك عديد من العملاء أنها ذات أهمية، ثم تجد لنفسها وضعية تصبح من خلالها المشبع الوحيد لهذه </a:t>
            </a:r>
            <a:r>
              <a:rPr lang="ar-EG" sz="2000" dirty="0" smtClean="0">
                <a:solidFill>
                  <a:srgbClr val="0A1F61"/>
                </a:solidFill>
                <a:latin typeface="Tajawal ExtraBold" panose="00000800000000000000" pitchFamily="2" charset="-78"/>
                <a:cs typeface="+mj-cs"/>
              </a:rPr>
              <a:t>الحاجات. </a:t>
            </a:r>
            <a:endParaRPr lang="ar-EG" sz="200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726313522"/>
      </p:ext>
    </p:extLst>
  </p:cSld>
  <p:clrMapOvr>
    <a:masterClrMapping/>
  </p:clrMapOvr>
  <mc:AlternateContent xmlns:mc="http://schemas.openxmlformats.org/markup-compatibility/2006" xmlns:p14="http://schemas.microsoft.com/office/powerpoint/2010/main">
    <mc:Choice Requires="p14">
      <p:transition spd="slow" p14:dur="2000" advTm="121091"/>
    </mc:Choice>
    <mc:Fallback xmlns="">
      <p:transition spd="slow" advTm="12109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إستراتيجيات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37433" y="2369387"/>
            <a:ext cx="8578137" cy="3785652"/>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مزايا </a:t>
            </a:r>
            <a:r>
              <a:rPr lang="ar-EG"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إستراتيجية التمييز: </a:t>
            </a:r>
          </a:p>
          <a:p>
            <a:pPr marL="236538" indent="-236538" algn="just" rtl="1">
              <a:lnSpc>
                <a:spcPct val="150000"/>
              </a:lnSpc>
              <a:buSzPct val="180000"/>
              <a:buFont typeface="+mj-lt"/>
              <a:buAutoNum type="arabicPeriod"/>
            </a:pPr>
            <a:r>
              <a:rPr lang="ar-EG" sz="2000" dirty="0" smtClean="0">
                <a:solidFill>
                  <a:srgbClr val="0A1F61"/>
                </a:solidFill>
                <a:latin typeface="Tajawal ExtraBold" panose="00000800000000000000" pitchFamily="2" charset="-78"/>
                <a:cs typeface="+mj-cs"/>
              </a:rPr>
              <a:t>يحمي </a:t>
            </a:r>
            <a:r>
              <a:rPr lang="ar-EG" sz="2000" dirty="0">
                <a:solidFill>
                  <a:srgbClr val="0A1F61"/>
                </a:solidFill>
                <a:latin typeface="Tajawal ExtraBold" panose="00000800000000000000" pitchFamily="2" charset="-78"/>
                <a:cs typeface="+mj-cs"/>
              </a:rPr>
              <a:t>تمييز المنتج المؤسسة إزاء المنافسين، فيشكل ولاءً لدى العميل نحو منتجاتها. ويعبر هذا الولاء عن درجة عالية من الالتزام والإخلاص، كما يمثل قيمة ثمينة وميزة تنافسية. </a:t>
            </a:r>
          </a:p>
          <a:p>
            <a:pPr marL="236538" indent="-236538" algn="just" rtl="1">
              <a:lnSpc>
                <a:spcPct val="150000"/>
              </a:lnSpc>
              <a:buSzPct val="180000"/>
              <a:buFont typeface="+mj-lt"/>
              <a:buAutoNum type="arabicPeriod"/>
            </a:pPr>
            <a:r>
              <a:rPr lang="ar-EG" sz="2000" dirty="0" smtClean="0">
                <a:solidFill>
                  <a:srgbClr val="0A1F61"/>
                </a:solidFill>
                <a:latin typeface="Tajawal ExtraBold" panose="00000800000000000000" pitchFamily="2" charset="-78"/>
                <a:cs typeface="+mj-cs"/>
              </a:rPr>
              <a:t>يشكل </a:t>
            </a:r>
            <a:r>
              <a:rPr lang="ar-EG" sz="2000" dirty="0">
                <a:solidFill>
                  <a:srgbClr val="0A1F61"/>
                </a:solidFill>
                <a:latin typeface="Tajawal ExtraBold" panose="00000800000000000000" pitchFamily="2" charset="-78"/>
                <a:cs typeface="+mj-cs"/>
              </a:rPr>
              <a:t>تمييز المنتج رغبة واستعدادًا عند العميل بدفع أسعار للمنتج المتميز أعلى من السعر الحقيقي. </a:t>
            </a:r>
          </a:p>
          <a:p>
            <a:pPr marL="236538" indent="-236538" algn="just" rtl="1">
              <a:lnSpc>
                <a:spcPct val="150000"/>
              </a:lnSpc>
              <a:buSzPct val="180000"/>
              <a:buFont typeface="+mj-lt"/>
              <a:buAutoNum type="arabicPeriod"/>
            </a:pPr>
            <a:r>
              <a:rPr lang="ar-EG" sz="2000" dirty="0" smtClean="0">
                <a:solidFill>
                  <a:srgbClr val="0A1F61"/>
                </a:solidFill>
                <a:latin typeface="Tajawal ExtraBold" panose="00000800000000000000" pitchFamily="2" charset="-78"/>
                <a:cs typeface="+mj-cs"/>
              </a:rPr>
              <a:t>تشكيل </a:t>
            </a:r>
            <a:r>
              <a:rPr lang="ar-EG" sz="2000" dirty="0">
                <a:solidFill>
                  <a:srgbClr val="0A1F61"/>
                </a:solidFill>
                <a:latin typeface="Tajawal ExtraBold" panose="00000800000000000000" pitchFamily="2" charset="-78"/>
                <a:cs typeface="+mj-cs"/>
              </a:rPr>
              <a:t>تمييز المنتج حواجز لدخول منافسين جدد أو البحث في الدخول للمجال.</a:t>
            </a:r>
          </a:p>
          <a:p>
            <a:pPr marL="236538" indent="-236538" algn="just" rtl="1">
              <a:lnSpc>
                <a:spcPct val="150000"/>
              </a:lnSpc>
              <a:buSzPct val="180000"/>
              <a:buFont typeface="+mj-lt"/>
              <a:buAutoNum type="arabicPeriod"/>
            </a:pPr>
            <a:r>
              <a:rPr lang="ar-EG" sz="2000" dirty="0" smtClean="0">
                <a:solidFill>
                  <a:srgbClr val="0A1F61"/>
                </a:solidFill>
                <a:latin typeface="Tajawal ExtraBold" panose="00000800000000000000" pitchFamily="2" charset="-78"/>
                <a:cs typeface="+mj-cs"/>
              </a:rPr>
              <a:t>تزداد </a:t>
            </a:r>
            <a:r>
              <a:rPr lang="ar-EG" sz="2000" dirty="0">
                <a:solidFill>
                  <a:srgbClr val="0A1F61"/>
                </a:solidFill>
                <a:latin typeface="Tajawal ExtraBold" panose="00000800000000000000" pitchFamily="2" charset="-78"/>
                <a:cs typeface="+mj-cs"/>
              </a:rPr>
              <a:t>المؤسسة قوة من أجل تطوير مؤهلاتها ومهاراتها المتميزة الخاصة لتتمكن من مواجهة المنافسين الآخرين. </a:t>
            </a:r>
          </a:p>
          <a:p>
            <a:pPr marL="236538" indent="-236538" algn="just" rtl="1">
              <a:lnSpc>
                <a:spcPct val="150000"/>
              </a:lnSpc>
              <a:buSzPct val="180000"/>
              <a:buFont typeface="+mj-lt"/>
              <a:buAutoNum type="arabicPeriod"/>
            </a:pPr>
            <a:r>
              <a:rPr lang="ar-EG" sz="2000" dirty="0" smtClean="0">
                <a:solidFill>
                  <a:srgbClr val="0A1F61"/>
                </a:solidFill>
                <a:latin typeface="Tajawal ExtraBold" panose="00000800000000000000" pitchFamily="2" charset="-78"/>
                <a:cs typeface="+mj-cs"/>
              </a:rPr>
              <a:t>تقدم </a:t>
            </a:r>
            <a:r>
              <a:rPr lang="ar-EG" sz="2000" dirty="0">
                <a:solidFill>
                  <a:srgbClr val="0A1F61"/>
                </a:solidFill>
                <a:latin typeface="Tajawal ExtraBold" panose="00000800000000000000" pitchFamily="2" charset="-78"/>
                <a:cs typeface="+mj-cs"/>
              </a:rPr>
              <a:t>المؤسسة منتجًا متميزًا قادرًا على إشباع رغبات العملاء وحاجاتهم كما يرونها ويحتاجونها.</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980359370"/>
      </p:ext>
    </p:extLst>
  </p:cSld>
  <p:clrMapOvr>
    <a:masterClrMapping/>
  </p:clrMapOvr>
  <mc:AlternateContent xmlns:mc="http://schemas.openxmlformats.org/markup-compatibility/2006" xmlns:p14="http://schemas.microsoft.com/office/powerpoint/2010/main">
    <mc:Choice Requires="p14">
      <p:transition spd="slow" p14:dur="2000" advTm="200074"/>
    </mc:Choice>
    <mc:Fallback xmlns="">
      <p:transition spd="slow" advTm="20007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إستراتيجيات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37433" y="2195966"/>
            <a:ext cx="8578137" cy="3323987"/>
          </a:xfrm>
          <a:prstGeom prst="rect">
            <a:avLst/>
          </a:prstGeom>
          <a:noFill/>
        </p:spPr>
        <p:txBody>
          <a:bodyPr wrap="square" rtlCol="0">
            <a:spAutoFit/>
          </a:bodyPr>
          <a:lstStyle/>
          <a:p>
            <a:pPr marL="457200" indent="-457200" algn="just" rtl="1">
              <a:lnSpc>
                <a:spcPct val="150000"/>
              </a:lnSpc>
              <a:buSzPct val="150000"/>
              <a:buFont typeface="Wingdings" pitchFamily="2" charset="2"/>
              <a:buChar char="Ø"/>
            </a:pPr>
            <a:r>
              <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عيوب </a:t>
            </a:r>
            <a:r>
              <a:rPr lang="ar-EG" sz="20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إستراتيجية التمييز: </a:t>
            </a:r>
            <a:endParaRPr lang="ar-EG" sz="20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endParaRPr>
          </a:p>
          <a:p>
            <a:pPr marL="693738" indent="-236538" algn="just" rtl="1">
              <a:lnSpc>
                <a:spcPct val="150000"/>
              </a:lnSpc>
              <a:buSzPct val="180000"/>
              <a:buFont typeface="+mj-lt"/>
              <a:buAutoNum type="arabicPeriod"/>
            </a:pPr>
            <a:r>
              <a:rPr lang="ar-EG" sz="2000" b="1" dirty="0" smtClean="0">
                <a:solidFill>
                  <a:srgbClr val="0A1F61"/>
                </a:solidFill>
                <a:latin typeface="Tajawal ExtraBold" panose="00000800000000000000" pitchFamily="2" charset="-78"/>
                <a:cs typeface="+mj-cs"/>
              </a:rPr>
              <a:t>ارتفاع </a:t>
            </a:r>
            <a:r>
              <a:rPr lang="ar-EG" sz="2000" b="1" dirty="0">
                <a:solidFill>
                  <a:srgbClr val="0A1F61"/>
                </a:solidFill>
                <a:latin typeface="Tajawal ExtraBold" panose="00000800000000000000" pitchFamily="2" charset="-78"/>
                <a:cs typeface="+mj-cs"/>
              </a:rPr>
              <a:t>تكلفتها: </a:t>
            </a:r>
            <a:r>
              <a:rPr lang="ar-EG" sz="2000" dirty="0">
                <a:solidFill>
                  <a:srgbClr val="0A1F61"/>
                </a:solidFill>
                <a:latin typeface="Tajawal ExtraBold" panose="00000800000000000000" pitchFamily="2" charset="-78"/>
                <a:cs typeface="+mj-cs"/>
              </a:rPr>
              <a:t>تكون الإستراتيجية مكلفة عندما تكون هناك منافسة على تمايز المنتجات بين المؤسسات في ذات المجال. ويعتبر التحكم في التكلفة عنصرًا حاسمًا في نجاح المؤسسة التي تتحكم في تكلفتها في المجال نفسه. </a:t>
            </a:r>
          </a:p>
          <a:p>
            <a:pPr marL="693738" indent="-236538" algn="just" rtl="1">
              <a:lnSpc>
                <a:spcPct val="150000"/>
              </a:lnSpc>
              <a:buSzPct val="180000"/>
              <a:buFont typeface="+mj-lt"/>
              <a:buAutoNum type="arabicPeriod"/>
            </a:pPr>
            <a:r>
              <a:rPr lang="ar-EG" sz="2000" b="1" dirty="0" smtClean="0">
                <a:solidFill>
                  <a:srgbClr val="0A1F61"/>
                </a:solidFill>
                <a:latin typeface="Tajawal ExtraBold" panose="00000800000000000000" pitchFamily="2" charset="-78"/>
                <a:cs typeface="+mj-cs"/>
              </a:rPr>
              <a:t>فقدان </a:t>
            </a:r>
            <a:r>
              <a:rPr lang="ar-EG" sz="2000" b="1" dirty="0">
                <a:solidFill>
                  <a:srgbClr val="0A1F61"/>
                </a:solidFill>
                <a:latin typeface="Tajawal ExtraBold" panose="00000800000000000000" pitchFamily="2" charset="-78"/>
                <a:cs typeface="+mj-cs"/>
              </a:rPr>
              <a:t>أهمية التمييز لدى </a:t>
            </a:r>
            <a:r>
              <a:rPr lang="ar-EG" sz="2000" b="1" dirty="0" smtClean="0">
                <a:solidFill>
                  <a:srgbClr val="0A1F61"/>
                </a:solidFill>
                <a:latin typeface="Tajawal ExtraBold" panose="00000800000000000000" pitchFamily="2" charset="-78"/>
                <a:cs typeface="+mj-cs"/>
              </a:rPr>
              <a:t>العملاء:</a:t>
            </a:r>
            <a:r>
              <a:rPr lang="ar-EG" sz="2000" dirty="0" smtClean="0">
                <a:solidFill>
                  <a:srgbClr val="0A1F61"/>
                </a:solidFill>
                <a:latin typeface="Tajawal ExtraBold" panose="00000800000000000000" pitchFamily="2" charset="-78"/>
                <a:cs typeface="+mj-cs"/>
              </a:rPr>
              <a:t> </a:t>
            </a:r>
            <a:r>
              <a:rPr lang="ar-EG" sz="2000" dirty="0">
                <a:solidFill>
                  <a:srgbClr val="0A1F61"/>
                </a:solidFill>
                <a:latin typeface="Tajawal ExtraBold" panose="00000800000000000000" pitchFamily="2" charset="-78"/>
                <a:cs typeface="+mj-cs"/>
              </a:rPr>
              <a:t>إما لنمطية المنتج أو لتحول أذواق المستهلكين ورغباتهم، من أكبر المخاطر التى سوف تواجه السلعة/الخدمة المعلن عنها، مما يتطلب دراسة تطورات منحنيات الشراء لدى المستهلك ومتابعتها باستمرار.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538605879"/>
      </p:ext>
    </p:extLst>
  </p:cSld>
  <p:clrMapOvr>
    <a:masterClrMapping/>
  </p:clrMapOvr>
  <mc:AlternateContent xmlns:mc="http://schemas.openxmlformats.org/markup-compatibility/2006" xmlns:p14="http://schemas.microsoft.com/office/powerpoint/2010/main">
    <mc:Choice Requires="p14">
      <p:transition spd="slow" p14:dur="2000" advTm="105392"/>
    </mc:Choice>
    <mc:Fallback xmlns="">
      <p:transition spd="slow" advTm="10539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إستراتيجيات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69387"/>
            <a:ext cx="8578137" cy="3693319"/>
          </a:xfrm>
          <a:prstGeom prst="rect">
            <a:avLst/>
          </a:prstGeom>
          <a:noFill/>
        </p:spPr>
        <p:txBody>
          <a:bodyPr wrap="square" rtlCol="0">
            <a:spAutoFit/>
          </a:bodyPr>
          <a:lstStyle/>
          <a:p>
            <a:pPr marL="457200" indent="-457200" algn="just" rtl="1">
              <a:lnSpc>
                <a:spcPct val="150000"/>
              </a:lnSpc>
              <a:buSzPct val="180000"/>
              <a:buFont typeface="+mj-lt"/>
              <a:buAutoNum type="arabicPeriod" startAt="3"/>
            </a:pPr>
            <a:r>
              <a:rPr lang="ar-EG" sz="1950" b="1" dirty="0" smtClean="0">
                <a:solidFill>
                  <a:srgbClr val="0A1F61"/>
                </a:solidFill>
                <a:latin typeface="Tajawal ExtraBold" panose="00000800000000000000" pitchFamily="2" charset="-78"/>
                <a:cs typeface="+mj-cs"/>
              </a:rPr>
              <a:t>تحول </a:t>
            </a:r>
            <a:r>
              <a:rPr lang="ar-EG" sz="1950" b="1" dirty="0">
                <a:solidFill>
                  <a:srgbClr val="0A1F61"/>
                </a:solidFill>
                <a:latin typeface="Tajawal ExtraBold" panose="00000800000000000000" pitchFamily="2" charset="-78"/>
                <a:cs typeface="+mj-cs"/>
              </a:rPr>
              <a:t>العملاء إلى منتجات المؤسسات المنافسة الرائدة بالتكلفة</a:t>
            </a:r>
            <a:r>
              <a:rPr lang="ar-EG" sz="1950" dirty="0">
                <a:solidFill>
                  <a:srgbClr val="0A1F61"/>
                </a:solidFill>
                <a:latin typeface="Tajawal ExtraBold" panose="00000800000000000000" pitchFamily="2" charset="-78"/>
                <a:cs typeface="+mj-cs"/>
              </a:rPr>
              <a:t>، خاصة إذا ما أضافت هذه الأخيرة خصائص جديدة لمنتجاتها، فتتمكن بالتدريج من إلغاء عوامل التمييز من منتج المؤسسة القديمة، وبالتالي ضياع الحصة التسويقية المثبتة لدى المؤسسة. </a:t>
            </a:r>
          </a:p>
          <a:p>
            <a:pPr algn="just" rtl="1">
              <a:lnSpc>
                <a:spcPct val="150000"/>
              </a:lnSpc>
              <a:buSzPct val="180000"/>
            </a:pPr>
            <a:r>
              <a:rPr lang="ar-EG" sz="1950" dirty="0" smtClean="0">
                <a:solidFill>
                  <a:srgbClr val="0A1F61"/>
                </a:solidFill>
                <a:latin typeface="Tajawal ExtraBold" panose="00000800000000000000" pitchFamily="2" charset="-78"/>
                <a:cs typeface="+mj-cs"/>
              </a:rPr>
              <a:t>إن </a:t>
            </a:r>
            <a:r>
              <a:rPr lang="ar-EG" sz="1950" dirty="0">
                <a:solidFill>
                  <a:srgbClr val="0A1F61"/>
                </a:solidFill>
                <a:latin typeface="Tajawal ExtraBold" panose="00000800000000000000" pitchFamily="2" charset="-78"/>
                <a:cs typeface="+mj-cs"/>
              </a:rPr>
              <a:t>إغفال ذلك يعني عدم التنبه لتهديد التقليد من المنافسين، خاصةً إذا كان المنافس من المؤسسات في البلدان منخفضة التكاليف لعوامل الإنتاج. وعلى المؤسسة الاعتماد على عناصر تمييزية يتعذر تقليدها في الوقت القصير وبتكلفة منخفضة من جانب المؤسسات المنافسة. ويضمن تعدد مصادر التمييز للسلعة/الخدمة المعلن عنها للمؤسسة إحباط محاولات المحاكاة ويصعبها.</a:t>
            </a:r>
          </a:p>
          <a:p>
            <a:pPr marL="457200" indent="-457200" algn="just" rtl="1">
              <a:lnSpc>
                <a:spcPct val="150000"/>
              </a:lnSpc>
              <a:buSzPct val="150000"/>
              <a:buFont typeface="Wingdings" pitchFamily="2" charset="2"/>
              <a:buChar char="Ø"/>
            </a:pPr>
            <a:endParaRPr lang="ar-EG" sz="195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770668978"/>
      </p:ext>
    </p:extLst>
  </p:cSld>
  <p:clrMapOvr>
    <a:masterClrMapping/>
  </p:clrMapOvr>
  <mc:AlternateContent xmlns:mc="http://schemas.openxmlformats.org/markup-compatibility/2006" xmlns:p14="http://schemas.microsoft.com/office/powerpoint/2010/main">
    <mc:Choice Requires="p14">
      <p:transition spd="slow" p14:dur="2000" advTm="163418"/>
    </mc:Choice>
    <mc:Fallback xmlns="">
      <p:transition spd="slow" advTm="16341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إستراتيجيات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23527"/>
            <a:ext cx="8578137" cy="3970318"/>
          </a:xfrm>
          <a:prstGeom prst="rect">
            <a:avLst/>
          </a:prstGeom>
          <a:noFill/>
        </p:spPr>
        <p:txBody>
          <a:bodyPr wrap="square" rtlCol="0">
            <a:spAutoFit/>
          </a:bodyPr>
          <a:lstStyle/>
          <a:p>
            <a:pPr marL="346075" indent="-346075" algn="just" rtl="1">
              <a:lnSpc>
                <a:spcPct val="150000"/>
              </a:lnSpc>
              <a:buSzPct val="150000"/>
              <a:buFont typeface="+mj-lt"/>
              <a:buAutoNum type="arabicPeriod" startAt="3"/>
            </a:pP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إستراتيجية </a:t>
            </a: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قيادة التكلفة: </a:t>
            </a:r>
            <a:endPar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endParaRPr>
          </a:p>
          <a:p>
            <a:pPr algn="just" rtl="1">
              <a:lnSpc>
                <a:spcPct val="150000"/>
              </a:lnSpc>
              <a:buSzPct val="150000"/>
            </a:pPr>
            <a:r>
              <a:rPr lang="ar-EG" sz="2100" dirty="0">
                <a:solidFill>
                  <a:srgbClr val="0A1F61"/>
                </a:solidFill>
                <a:latin typeface="Tajawal ExtraBold" panose="00000800000000000000" pitchFamily="2" charset="-78"/>
                <a:cs typeface="+mj-cs"/>
              </a:rPr>
              <a:t>إستراتيجية قيادة التكلفة هي إحدى الإستراتيجيات التنافسية الأساسية التي يمكن أن تتبعها الشركات التي تستهدف عملاء يهتمون بسعر المنتج بشكل أساسي. وتقوم الإستراتيجية على تقديم منتجات ذات أسعار منخفضة مقارنةً بباقي المنافسين مع الاحتفاظ بمستوى متوسط نسبيًا من التميز. </a:t>
            </a:r>
          </a:p>
          <a:p>
            <a:pPr algn="just" rtl="1">
              <a:lnSpc>
                <a:spcPct val="150000"/>
              </a:lnSpc>
              <a:buSzPct val="150000"/>
            </a:pPr>
            <a:r>
              <a:rPr lang="ar-EG" sz="2100" dirty="0">
                <a:solidFill>
                  <a:srgbClr val="0A1F61"/>
                </a:solidFill>
                <a:latin typeface="Tajawal ExtraBold" panose="00000800000000000000" pitchFamily="2" charset="-78"/>
                <a:cs typeface="+mj-cs"/>
              </a:rPr>
              <a:t>تطالب إستراتيجية قيادة التكلفة أن تمتلك المنظمة منتجات منخفضة التكاليف في الصناعة بمستوى معين من الجودة، من خلال السعي الدائم لخفض التكاليف بشكل عام، مع الترقب الدائم لمراقبة التكاليف الإدارية والاستخدام الأمثل للموارد المتاحة والاستفادة من تراكم الخبرة في تطوير الموارد البشرية.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71339447"/>
      </p:ext>
    </p:extLst>
  </p:cSld>
  <p:clrMapOvr>
    <a:masterClrMapping/>
  </p:clrMapOvr>
  <mc:AlternateContent xmlns:mc="http://schemas.openxmlformats.org/markup-compatibility/2006" xmlns:p14="http://schemas.microsoft.com/office/powerpoint/2010/main">
    <mc:Choice Requires="p14">
      <p:transition spd="slow" p14:dur="2000" advTm="88820"/>
    </mc:Choice>
    <mc:Fallback xmlns="">
      <p:transition spd="slow" advTm="8882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إستراتيجيات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23527"/>
            <a:ext cx="8578137" cy="3987054"/>
          </a:xfrm>
          <a:prstGeom prst="rect">
            <a:avLst/>
          </a:prstGeom>
          <a:noFill/>
        </p:spPr>
        <p:txBody>
          <a:bodyPr wrap="square" rtlCol="0">
            <a:spAutoFit/>
          </a:bodyPr>
          <a:lstStyle/>
          <a:p>
            <a:pPr marL="342900" indent="-342900" algn="just" rtl="1">
              <a:lnSpc>
                <a:spcPct val="150000"/>
              </a:lnSpc>
              <a:buSzPct val="150000"/>
              <a:buFont typeface="Arial" pitchFamily="34" charset="0"/>
              <a:buChar char="•"/>
            </a:pPr>
            <a:r>
              <a:rPr lang="ar-EG" sz="1900" dirty="0" smtClean="0">
                <a:solidFill>
                  <a:srgbClr val="0A1F61"/>
                </a:solidFill>
                <a:latin typeface="Tajawal ExtraBold" panose="00000800000000000000" pitchFamily="2" charset="-78"/>
                <a:cs typeface="+mj-cs"/>
              </a:rPr>
              <a:t>يمكن </a:t>
            </a:r>
            <a:r>
              <a:rPr lang="ar-EG" sz="1900" dirty="0">
                <a:solidFill>
                  <a:srgbClr val="0A1F61"/>
                </a:solidFill>
                <a:latin typeface="Tajawal ExtraBold" panose="00000800000000000000" pitchFamily="2" charset="-78"/>
                <a:cs typeface="+mj-cs"/>
              </a:rPr>
              <a:t>للمنظمة تحقيق هذه الإستراتيجية لمنتجاتها، إما بمتوسط أسعار الصناعة كي تحقق ربحًا أعلى من أرباح منافسيها، أو تسويق المنتج بأسعار أقل من متوسط أسعار الصناعة لكي تربح مزيدًا من الحصص التسويقية لها. وكلما أصبحت الصناعة أكثر نضجًا وانخفضت تكلفة التصنيع، زاد عمر بقاء المؤسسة في الأسواق واستمرت في تحقيق الربح لمدة </a:t>
            </a:r>
            <a:r>
              <a:rPr lang="ar-EG" sz="1900" dirty="0" smtClean="0">
                <a:solidFill>
                  <a:srgbClr val="0A1F61"/>
                </a:solidFill>
                <a:latin typeface="Tajawal ExtraBold" panose="00000800000000000000" pitchFamily="2" charset="-78"/>
                <a:cs typeface="+mj-cs"/>
              </a:rPr>
              <a:t>أطول.</a:t>
            </a:r>
          </a:p>
          <a:p>
            <a:pPr marL="342900" indent="-342900" algn="just" rtl="1">
              <a:lnSpc>
                <a:spcPct val="150000"/>
              </a:lnSpc>
              <a:buSzPct val="150000"/>
              <a:buFont typeface="Arial" pitchFamily="34" charset="0"/>
              <a:buChar char="•"/>
            </a:pPr>
            <a:r>
              <a:rPr lang="ar-EG" sz="1900" dirty="0">
                <a:solidFill>
                  <a:srgbClr val="0A1F61"/>
                </a:solidFill>
                <a:latin typeface="Tajawal ExtraBold" panose="00000800000000000000" pitchFamily="2" charset="-78"/>
                <a:cs typeface="+mj-cs"/>
              </a:rPr>
              <a:t>إن المؤسسة التي تتبع هذه الإستراتيجية تعتمد على السعر كميزة تنافسية ضد المتنافسين، إذ تعمل على تحديد أسعار لتسويق منتجاتها/خدماتها بأقل من أسعار منتجات/خدمات المنافسين، مع تحقيق قدر أكبر من الأرباح. وهي بذلك تستطيع أن تعمل على إرضاء القطاع التسويقي لها، حيث إن سعي المؤسسة لإنتاج المنتج بتكلفة أقل يُعد مدخلاً تنافسيًا فعالًا ومؤثرًا في الأسواق التي تتعامل مع عديد من المستهلكين الذين يتحسسون الأسعار.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765039243"/>
      </p:ext>
    </p:extLst>
  </p:cSld>
  <p:clrMapOvr>
    <a:masterClrMapping/>
  </p:clrMapOvr>
  <mc:AlternateContent xmlns:mc="http://schemas.openxmlformats.org/markup-compatibility/2006" xmlns:p14="http://schemas.microsoft.com/office/powerpoint/2010/main">
    <mc:Choice Requires="p14">
      <p:transition spd="slow" p14:dur="2000" advTm="158071"/>
    </mc:Choice>
    <mc:Fallback xmlns="">
      <p:transition spd="slow" advTm="15807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إستراتيجيات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23527"/>
            <a:ext cx="8578137" cy="3799566"/>
          </a:xfrm>
          <a:prstGeom prst="rect">
            <a:avLst/>
          </a:prstGeom>
          <a:noFill/>
        </p:spPr>
        <p:txBody>
          <a:bodyPr wrap="square" rtlCol="0">
            <a:spAutoFit/>
          </a:bodyPr>
          <a:lstStyle/>
          <a:p>
            <a:pPr marL="342900" indent="-342900" algn="just" rtl="1">
              <a:lnSpc>
                <a:spcPct val="150000"/>
              </a:lnSpc>
              <a:buSzPct val="150000"/>
              <a:buFont typeface="Arial" pitchFamily="34" charset="0"/>
              <a:buChar char="•"/>
            </a:pPr>
            <a:r>
              <a:rPr lang="ar-EG" sz="2000" dirty="0" smtClean="0">
                <a:solidFill>
                  <a:srgbClr val="0A1F61"/>
                </a:solidFill>
                <a:latin typeface="Tajawal ExtraBold" panose="00000800000000000000" pitchFamily="2" charset="-78"/>
                <a:cs typeface="+mj-cs"/>
              </a:rPr>
              <a:t>وبالتالي </a:t>
            </a:r>
            <a:r>
              <a:rPr lang="ar-EG" sz="2000" dirty="0">
                <a:solidFill>
                  <a:srgbClr val="0A1F61"/>
                </a:solidFill>
                <a:latin typeface="Tajawal ExtraBold" panose="00000800000000000000" pitchFamily="2" charset="-78"/>
                <a:cs typeface="+mj-cs"/>
              </a:rPr>
              <a:t>فإن توسع المؤسسات في استخدام هذه الإستراتيجية يؤدي إلى انخفاض تكلفة السلعة/الخدمة المعلن عنها، وزيادة قدرة المؤسسة على مواجهة القوى المنافسة لها نتيجة المرونة التسعيرية التي تمتاز بها، والتي يمكن أن تحقق لها أداءً أفضل من </a:t>
            </a:r>
            <a:r>
              <a:rPr lang="ar-EG" sz="2000" dirty="0" smtClean="0">
                <a:solidFill>
                  <a:srgbClr val="0A1F61"/>
                </a:solidFill>
                <a:latin typeface="Tajawal ExtraBold" panose="00000800000000000000" pitchFamily="2" charset="-78"/>
                <a:cs typeface="+mj-cs"/>
              </a:rPr>
              <a:t>المنافسين.</a:t>
            </a:r>
          </a:p>
          <a:p>
            <a:pPr marL="342900" indent="-342900" algn="just" rtl="1">
              <a:lnSpc>
                <a:spcPct val="150000"/>
              </a:lnSpc>
              <a:buSzPct val="150000"/>
              <a:buFont typeface="Arial" pitchFamily="34" charset="0"/>
              <a:buChar char="•"/>
            </a:pPr>
            <a:r>
              <a:rPr lang="ar-EG" sz="2000" dirty="0">
                <a:solidFill>
                  <a:srgbClr val="0A1F61"/>
                </a:solidFill>
                <a:latin typeface="Tajawal ExtraBold" panose="00000800000000000000" pitchFamily="2" charset="-78"/>
                <a:cs typeface="+mj-cs"/>
              </a:rPr>
              <a:t>تعمل رغبة بعض المؤسسات في اتباع هذه الإستراتيجية على توفير عائدات أكبر بغرض استخدام هذه العائدات والأرباح في البحوث والتطوير من أجل الاحتفاظ بوضعيتها التنافسية. وعلى صعيد آخر، تهدف معظم الشركات، خاصةً في منطقتنا العربية التي يغيب عنها بشكل كبير الاهتمام بالبحوث والتطوير، إلى الاعتماد على هذه الإستراتيجية في المنافسة التسعيرية لتحقيق أكبر حصة تسويقية </a:t>
            </a:r>
            <a:r>
              <a:rPr lang="ar-EG" sz="2000" dirty="0" smtClean="0">
                <a:solidFill>
                  <a:srgbClr val="0A1F61"/>
                </a:solidFill>
                <a:latin typeface="Tajawal ExtraBold" panose="00000800000000000000" pitchFamily="2" charset="-78"/>
                <a:cs typeface="+mj-cs"/>
              </a:rPr>
              <a:t>ممكنة.</a:t>
            </a:r>
            <a:endParaRPr lang="ar-EG" sz="200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503099920"/>
      </p:ext>
    </p:extLst>
  </p:cSld>
  <p:clrMapOvr>
    <a:masterClrMapping/>
  </p:clrMapOvr>
  <mc:AlternateContent xmlns:mc="http://schemas.openxmlformats.org/markup-compatibility/2006" xmlns:p14="http://schemas.microsoft.com/office/powerpoint/2010/main">
    <mc:Choice Requires="p14">
      <p:transition spd="slow" p14:dur="2000" advTm="123222"/>
    </mc:Choice>
    <mc:Fallback xmlns="">
      <p:transition spd="slow" advTm="12322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effectLst>
                  <a:outerShdw blurRad="38100" dist="38100" dir="2700000" algn="tl">
                    <a:srgbClr val="000000">
                      <a:alpha val="43137"/>
                    </a:srgbClr>
                  </a:outerShdw>
                </a:effectLst>
              </a:rPr>
              <a:t>إستراتيجيات </a:t>
            </a:r>
            <a:r>
              <a:rPr lang="ar-EG" sz="2400" b="1" dirty="0">
                <a:effectLst>
                  <a:outerShdw blurRad="38100" dist="38100" dir="2700000" algn="tl">
                    <a:srgbClr val="000000">
                      <a:alpha val="43137"/>
                    </a:srgbClr>
                  </a:outerShdw>
                </a:effectLst>
              </a:rPr>
              <a:t>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3485570"/>
          </a:xfrm>
          <a:prstGeom prst="rect">
            <a:avLst/>
          </a:prstGeom>
          <a:noFill/>
        </p:spPr>
        <p:txBody>
          <a:bodyPr wrap="square" rtlCol="0">
            <a:spAutoFit/>
          </a:bodyPr>
          <a:lstStyle/>
          <a:p>
            <a:pPr marL="342900" indent="-342900" algn="just" rtl="1">
              <a:lnSpc>
                <a:spcPct val="150000"/>
              </a:lnSpc>
              <a:buSzPct val="120000"/>
              <a:buFont typeface="Wingdings" pitchFamily="2" charset="2"/>
              <a:buChar char="Ø"/>
            </a:pP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مزايا </a:t>
            </a: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تطبيق إستراتيجية قيادة التكلفة:</a:t>
            </a:r>
          </a:p>
          <a:p>
            <a:pPr marL="457200" indent="-457200" algn="just" rtl="1">
              <a:lnSpc>
                <a:spcPct val="150000"/>
              </a:lnSpc>
              <a:buSzPct val="180000"/>
              <a:buFont typeface="+mj-lt"/>
              <a:buAutoNum type="arabicPeriod"/>
            </a:pPr>
            <a:r>
              <a:rPr lang="ar-EG" sz="2100" dirty="0" smtClean="0">
                <a:solidFill>
                  <a:srgbClr val="0A1F61"/>
                </a:solidFill>
                <a:latin typeface="Tajawal ExtraBold" panose="00000800000000000000" pitchFamily="2" charset="-78"/>
                <a:cs typeface="+mj-cs"/>
              </a:rPr>
              <a:t>فيما </a:t>
            </a:r>
            <a:r>
              <a:rPr lang="ar-EG" sz="2100" dirty="0">
                <a:solidFill>
                  <a:srgbClr val="0A1F61"/>
                </a:solidFill>
                <a:latin typeface="Tajawal ExtraBold" panose="00000800000000000000" pitchFamily="2" charset="-78"/>
                <a:cs typeface="+mj-cs"/>
              </a:rPr>
              <a:t>يتعلق بدخول المنافسين المحتملين إلى السوق، تحتل المؤسسة المنتجة بتكلفة أقل موقعًا تنافسيًا ممتازًا يمكنها من تبني سياسة تخفيض الأسعار لمواجهة أي هجوم من المنافسين الجدد. </a:t>
            </a:r>
          </a:p>
          <a:p>
            <a:pPr marL="457200" indent="-457200" algn="just" rtl="1">
              <a:lnSpc>
                <a:spcPct val="150000"/>
              </a:lnSpc>
              <a:buSzPct val="180000"/>
              <a:buFont typeface="+mj-lt"/>
              <a:buAutoNum type="arabicPeriod"/>
            </a:pPr>
            <a:r>
              <a:rPr lang="ar-EG" sz="2100" dirty="0" smtClean="0">
                <a:solidFill>
                  <a:srgbClr val="0A1F61"/>
                </a:solidFill>
                <a:latin typeface="Tajawal ExtraBold" panose="00000800000000000000" pitchFamily="2" charset="-78"/>
                <a:cs typeface="+mj-cs"/>
              </a:rPr>
              <a:t>فيما </a:t>
            </a:r>
            <a:r>
              <a:rPr lang="ar-EG" sz="2100" dirty="0">
                <a:solidFill>
                  <a:srgbClr val="0A1F61"/>
                </a:solidFill>
                <a:latin typeface="Tajawal ExtraBold" panose="00000800000000000000" pitchFamily="2" charset="-78"/>
                <a:cs typeface="+mj-cs"/>
              </a:rPr>
              <a:t>يتعلق بالموردين، يمكن للمؤسسة المنتجة- بتكلفة أقل في بعض الحالات- أن تكون في مأمن من الموردين الأقوياء.  </a:t>
            </a:r>
          </a:p>
          <a:p>
            <a:pPr marL="457200" indent="-457200" algn="just" rtl="1">
              <a:lnSpc>
                <a:spcPct val="150000"/>
              </a:lnSpc>
              <a:buSzPct val="180000"/>
              <a:buFont typeface="+mj-lt"/>
              <a:buAutoNum type="arabicPeriod"/>
            </a:pPr>
            <a:r>
              <a:rPr lang="ar-EG" sz="2100" dirty="0" smtClean="0">
                <a:solidFill>
                  <a:srgbClr val="0A1F61"/>
                </a:solidFill>
                <a:latin typeface="Tajawal ExtraBold" panose="00000800000000000000" pitchFamily="2" charset="-78"/>
                <a:cs typeface="+mj-cs"/>
              </a:rPr>
              <a:t>فيما </a:t>
            </a:r>
            <a:r>
              <a:rPr lang="ar-EG" sz="2100" dirty="0">
                <a:solidFill>
                  <a:srgbClr val="0A1F61"/>
                </a:solidFill>
                <a:latin typeface="Tajawal ExtraBold" panose="00000800000000000000" pitchFamily="2" charset="-78"/>
                <a:cs typeface="+mj-cs"/>
              </a:rPr>
              <a:t>يتعلق بالسلع البديلة، تستطيع المؤسسة المنتجة- بتكلفة أقل- استخدام تخفيضات السعر لمواجهة السلع البديلة التي قد تتمتع بأسعار جذابة.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624026350"/>
      </p:ext>
    </p:extLst>
  </p:cSld>
  <p:clrMapOvr>
    <a:masterClrMapping/>
  </p:clrMapOvr>
  <mc:AlternateContent xmlns:mc="http://schemas.openxmlformats.org/markup-compatibility/2006" xmlns:p14="http://schemas.microsoft.com/office/powerpoint/2010/main">
    <mc:Choice Requires="p14">
      <p:transition spd="slow" p14:dur="2000" advTm="107012"/>
    </mc:Choice>
    <mc:Fallback xmlns="">
      <p:transition spd="slow" advTm="10701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إستراتيجيات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3970318"/>
          </a:xfrm>
          <a:prstGeom prst="rect">
            <a:avLst/>
          </a:prstGeom>
          <a:noFill/>
        </p:spPr>
        <p:txBody>
          <a:bodyPr wrap="square" rtlCol="0">
            <a:spAutoFit/>
          </a:bodyPr>
          <a:lstStyle/>
          <a:p>
            <a:pPr marL="342900" indent="-342900" algn="just" rtl="1">
              <a:lnSpc>
                <a:spcPct val="150000"/>
              </a:lnSpc>
              <a:buSzPct val="120000"/>
              <a:buFont typeface="Wingdings" pitchFamily="2" charset="2"/>
              <a:buChar char="Ø"/>
            </a:pP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عيوب </a:t>
            </a: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تطبيق إستراتيجية قيادة التكلفة:</a:t>
            </a:r>
          </a:p>
          <a:p>
            <a:pPr marL="457200" indent="-457200" algn="just" rtl="1">
              <a:lnSpc>
                <a:spcPct val="150000"/>
              </a:lnSpc>
              <a:buSzPct val="180000"/>
              <a:buFont typeface="+mj-lt"/>
              <a:buAutoNum type="arabicPeriod"/>
            </a:pPr>
            <a:r>
              <a:rPr lang="ar-EG" sz="2100" b="1" dirty="0" smtClean="0">
                <a:solidFill>
                  <a:srgbClr val="0A1F61"/>
                </a:solidFill>
                <a:latin typeface="Tajawal ExtraBold" panose="00000800000000000000" pitchFamily="2" charset="-78"/>
                <a:cs typeface="+mj-cs"/>
              </a:rPr>
              <a:t>ظهور </a:t>
            </a:r>
            <a:r>
              <a:rPr lang="ar-EG" sz="2100" b="1" dirty="0">
                <a:solidFill>
                  <a:srgbClr val="0A1F61"/>
                </a:solidFill>
                <a:latin typeface="Tajawal ExtraBold" panose="00000800000000000000" pitchFamily="2" charset="-78"/>
                <a:cs typeface="+mj-cs"/>
              </a:rPr>
              <a:t>حرب الأسعار: </a:t>
            </a:r>
            <a:r>
              <a:rPr lang="ar-EG" sz="2100" dirty="0">
                <a:solidFill>
                  <a:srgbClr val="0A1F61"/>
                </a:solidFill>
                <a:latin typeface="Tajawal ExtraBold" panose="00000800000000000000" pitchFamily="2" charset="-78"/>
                <a:cs typeface="+mj-cs"/>
              </a:rPr>
              <a:t>يؤدي ظهور منافسين يتبنون نفس الإستراتيجية إلى تخفيض السعر أكثر فأكثر من سعر المنافسين، وبالتالي البيع بأدنى الأسعار، مما يعني انخفاض الجودة. ويؤدي هذا بدوره إلى عدم القدرة على البقاء والاستمرار في السوق، ثم الخروج من الصناعة أو الإفلاس. </a:t>
            </a:r>
          </a:p>
          <a:p>
            <a:pPr marL="457200" indent="-457200" algn="just" rtl="1">
              <a:lnSpc>
                <a:spcPct val="150000"/>
              </a:lnSpc>
              <a:buSzPct val="180000"/>
              <a:buFont typeface="+mj-lt"/>
              <a:buAutoNum type="arabicPeriod"/>
            </a:pPr>
            <a:r>
              <a:rPr lang="ar-EG" sz="2100" b="1" dirty="0" smtClean="0">
                <a:solidFill>
                  <a:srgbClr val="0A1F61"/>
                </a:solidFill>
                <a:latin typeface="Tajawal ExtraBold" panose="00000800000000000000" pitchFamily="2" charset="-78"/>
                <a:cs typeface="+mj-cs"/>
              </a:rPr>
              <a:t>إنتاج </a:t>
            </a:r>
            <a:r>
              <a:rPr lang="ar-EG" sz="2100" b="1" dirty="0">
                <a:solidFill>
                  <a:srgbClr val="0A1F61"/>
                </a:solidFill>
                <a:latin typeface="Tajawal ExtraBold" panose="00000800000000000000" pitchFamily="2" charset="-78"/>
                <a:cs typeface="+mj-cs"/>
              </a:rPr>
              <a:t>نفس المنتج لمدة طويلة: </a:t>
            </a:r>
            <a:r>
              <a:rPr lang="ar-EG" sz="2100" dirty="0">
                <a:solidFill>
                  <a:srgbClr val="0A1F61"/>
                </a:solidFill>
                <a:latin typeface="Tajawal ExtraBold" panose="00000800000000000000" pitchFamily="2" charset="-78"/>
                <a:cs typeface="+mj-cs"/>
              </a:rPr>
              <a:t>إن تبني إستراتيجية السيطرة بالتكلفة يفرض على المؤسسة إنتاج نفس المنتج لمدة طويلة، وهذا ليس في صالحها، خاصةً في ظل التقلبات التي يعرفها المحيط التسويقي من اختلاف أسعار المواد الخام. وكنتيجة حتمية، فإن قدرة المؤسسة على التكيف مع تطورات المحيط تصبح ضعيفة.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826129743"/>
      </p:ext>
    </p:extLst>
  </p:cSld>
  <p:clrMapOvr>
    <a:masterClrMapping/>
  </p:clrMapOvr>
  <mc:AlternateContent xmlns:mc="http://schemas.openxmlformats.org/markup-compatibility/2006" xmlns:p14="http://schemas.microsoft.com/office/powerpoint/2010/main">
    <mc:Choice Requires="p14">
      <p:transition spd="slow" p14:dur="2000" advTm="153340"/>
    </mc:Choice>
    <mc:Fallback xmlns="">
      <p:transition spd="slow" advTm="15334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إستراتيجيات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3000821"/>
          </a:xfrm>
          <a:prstGeom prst="rect">
            <a:avLst/>
          </a:prstGeom>
          <a:noFill/>
        </p:spPr>
        <p:txBody>
          <a:bodyPr wrap="square" rtlCol="0">
            <a:spAutoFit/>
          </a:bodyPr>
          <a:lstStyle/>
          <a:p>
            <a:pPr marL="457200" indent="-457200" algn="just" rtl="1">
              <a:lnSpc>
                <a:spcPct val="150000"/>
              </a:lnSpc>
              <a:buSzPct val="180000"/>
              <a:buFont typeface="+mj-lt"/>
              <a:buAutoNum type="arabicPeriod" startAt="3"/>
            </a:pP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ظهور </a:t>
            </a: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منتجات بديلة: </a:t>
            </a:r>
            <a:r>
              <a:rPr lang="ar-EG" sz="2100" dirty="0">
                <a:solidFill>
                  <a:srgbClr val="0A1F61"/>
                </a:solidFill>
                <a:latin typeface="Tajawal ExtraBold" panose="00000800000000000000" pitchFamily="2" charset="-78"/>
                <a:cs typeface="+mj-cs"/>
              </a:rPr>
              <a:t>يؤدي ظهور المنتجات البديلة إلى مرحلة الانحطاط؛ فإذا كانت هذه المنتجات ذات وسائط تكنولوجية جديدة وعالية، فهي تستطيع أن تلغي أثر التجربة للمنتجات الموجودة، مثل الساعات الميكانيكية والإلكترونية والتليفونات المحمولة صينية </a:t>
            </a:r>
            <a:r>
              <a:rPr lang="ar-EG" sz="2100" dirty="0" smtClean="0">
                <a:solidFill>
                  <a:srgbClr val="0A1F61"/>
                </a:solidFill>
                <a:latin typeface="Tajawal ExtraBold" panose="00000800000000000000" pitchFamily="2" charset="-78"/>
                <a:cs typeface="+mj-cs"/>
              </a:rPr>
              <a:t>الصنع.</a:t>
            </a:r>
          </a:p>
          <a:p>
            <a:pPr marL="457200" indent="-457200" algn="just" rtl="1">
              <a:lnSpc>
                <a:spcPct val="150000"/>
              </a:lnSpc>
              <a:buSzPct val="180000"/>
              <a:buFont typeface="+mj-lt"/>
              <a:buAutoNum type="arabicPeriod" startAt="3"/>
            </a:pPr>
            <a:r>
              <a:rPr lang="ar-EG" sz="2100" b="1" dirty="0" smtClean="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امتلاك </a:t>
            </a: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التكنولوجيا الحديثة: </a:t>
            </a:r>
            <a:r>
              <a:rPr lang="ar-EG" sz="2100" dirty="0">
                <a:solidFill>
                  <a:srgbClr val="0A1F61"/>
                </a:solidFill>
                <a:latin typeface="Tajawal ExtraBold" panose="00000800000000000000" pitchFamily="2" charset="-78"/>
                <a:cs typeface="+mj-cs"/>
              </a:rPr>
              <a:t>إن بعض النشاطات لا تتركز فيها المنافسة على </a:t>
            </a:r>
            <a:r>
              <a:rPr lang="ar-EG" sz="2100" dirty="0" smtClean="0">
                <a:solidFill>
                  <a:srgbClr val="0A1F61"/>
                </a:solidFill>
                <a:latin typeface="Tajawal ExtraBold" panose="00000800000000000000" pitchFamily="2" charset="-78"/>
                <a:cs typeface="+mj-cs"/>
              </a:rPr>
              <a:t>السعر </a:t>
            </a:r>
            <a:r>
              <a:rPr lang="ar-EG" sz="2100" dirty="0">
                <a:solidFill>
                  <a:srgbClr val="0A1F61"/>
                </a:solidFill>
                <a:latin typeface="Tajawal ExtraBold" panose="00000800000000000000" pitchFamily="2" charset="-78"/>
                <a:cs typeface="+mj-cs"/>
              </a:rPr>
              <a:t>أو التكلفة، حيث تتحدد الأفضلية التنافسية للمؤسسة في امتلاك أحدث التكنولوجيا وليس عرض أدنى الأسعار.</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216694956"/>
      </p:ext>
    </p:extLst>
  </p:cSld>
  <p:clrMapOvr>
    <a:masterClrMapping/>
  </p:clrMapOvr>
  <mc:AlternateContent xmlns:mc="http://schemas.openxmlformats.org/markup-compatibility/2006" xmlns:p14="http://schemas.microsoft.com/office/powerpoint/2010/main">
    <mc:Choice Requires="p14">
      <p:transition spd="slow" p14:dur="2000" advTm="129299"/>
    </mc:Choice>
    <mc:Fallback xmlns="">
      <p:transition spd="slow" advTm="12929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64044" y="1622658"/>
            <a:ext cx="9372273" cy="3989866"/>
          </a:xfrm>
        </p:spPr>
      </p:pic>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 xmlns:a16="http://schemas.microsoft.com/office/drawing/2014/main" id="{C7D257D7-D9C6-8F63-F8F8-E2BE53F2E2DB}"/>
              </a:ext>
            </a:extLst>
          </p:cNvPr>
          <p:cNvSpPr txBox="1"/>
          <p:nvPr/>
        </p:nvSpPr>
        <p:spPr>
          <a:xfrm>
            <a:off x="6504924" y="1739494"/>
            <a:ext cx="2868093" cy="461665"/>
          </a:xfrm>
          <a:prstGeom prst="rect">
            <a:avLst/>
          </a:prstGeom>
          <a:noFill/>
        </p:spPr>
        <p:txBody>
          <a:bodyPr wrap="none" rtlCol="0">
            <a:spAutoFit/>
          </a:bodyPr>
          <a:lstStyle/>
          <a:p>
            <a:pPr algn="just" rtl="1"/>
            <a:r>
              <a:rPr lang="ar-EG" sz="2400" b="1" dirty="0" smtClean="0">
                <a:solidFill>
                  <a:srgbClr val="8E5A6D"/>
                </a:solidFill>
                <a:effectLst>
                  <a:outerShdw blurRad="38100" dist="38100" dir="2700000" algn="tl">
                    <a:srgbClr val="000000">
                      <a:alpha val="43137"/>
                    </a:srgbClr>
                  </a:outerShdw>
                </a:effectLst>
                <a:latin typeface="Tajawal Medium" panose="00000600000000000000" pitchFamily="2" charset="-78"/>
                <a:cs typeface="+mj-cs"/>
              </a:rPr>
              <a:t>مراحل التسويق المتخصص</a:t>
            </a:r>
            <a:endParaRPr lang="ar-EG" sz="2400" b="1" dirty="0">
              <a:solidFill>
                <a:srgbClr val="8E5A6D"/>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71690704"/>
      </p:ext>
    </p:extLst>
  </p:cSld>
  <p:clrMapOvr>
    <a:masterClrMapping/>
  </p:clrMapOvr>
  <mc:AlternateContent xmlns:mc="http://schemas.openxmlformats.org/markup-compatibility/2006" xmlns:p14="http://schemas.microsoft.com/office/powerpoint/2010/main">
    <mc:Choice Requires="p14">
      <p:transition spd="slow" p14:dur="2000" advTm="10026"/>
    </mc:Choice>
    <mc:Fallback xmlns="">
      <p:transition spd="slow" advTm="1002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مراحل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405901" y="2306857"/>
            <a:ext cx="8578137" cy="2031325"/>
          </a:xfrm>
          <a:prstGeom prst="rect">
            <a:avLst/>
          </a:prstGeom>
          <a:noFill/>
        </p:spPr>
        <p:txBody>
          <a:bodyPr wrap="square" rtlCol="0">
            <a:spAutoFit/>
          </a:bodyPr>
          <a:lstStyle/>
          <a:p>
            <a:pPr marL="342900" indent="-342900" algn="just" rtl="1">
              <a:lnSpc>
                <a:spcPct val="150000"/>
              </a:lnSpc>
              <a:buSzPct val="150000"/>
              <a:buFont typeface="Wingdings" pitchFamily="2" charset="2"/>
              <a:buChar char="Ø"/>
            </a:pP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المرحلة الأولى: التخطيط الإستراتيجي</a:t>
            </a:r>
          </a:p>
          <a:p>
            <a:pPr marL="346075" algn="just" rtl="1">
              <a:lnSpc>
                <a:spcPct val="150000"/>
              </a:lnSpc>
              <a:buSzPct val="150000"/>
            </a:pPr>
            <a:r>
              <a:rPr lang="ar-EG" sz="2100" dirty="0">
                <a:solidFill>
                  <a:srgbClr val="0A1F61"/>
                </a:solidFill>
                <a:latin typeface="Tajawal ExtraBold" panose="00000800000000000000" pitchFamily="2" charset="-78"/>
                <a:cs typeface="+mj-cs"/>
              </a:rPr>
              <a:t>يشمل عديدًا من الموضوعات، مثل تقييم الفرص المتاحة في السوق، ومراجعة الموارد الداخلية للمؤسسة، ونقاط القوة والقدرات المحتملة، وأي نقاط ضعف ونقص في التطبيق والتنفيذ الحالي، والتهديدات المحيطة بالمؤسسة، وكذلك المنتج الذي سوف يتم الإعلان عنه داخل السوق المُقسمة.</a:t>
            </a:r>
          </a:p>
        </p:txBody>
      </p:sp>
    </p:spTree>
    <p:extLst>
      <p:ext uri="{BB962C8B-B14F-4D97-AF65-F5344CB8AC3E}">
        <p14:creationId xmlns:p14="http://schemas.microsoft.com/office/powerpoint/2010/main" val="2759106141"/>
      </p:ext>
    </p:extLst>
  </p:cSld>
  <p:clrMapOvr>
    <a:masterClrMapping/>
  </p:clrMapOvr>
  <mc:AlternateContent xmlns:mc="http://schemas.openxmlformats.org/markup-compatibility/2006" xmlns:p14="http://schemas.microsoft.com/office/powerpoint/2010/main">
    <mc:Choice Requires="p14">
      <p:transition spd="slow" p14:dur="2000" advTm="70984"/>
    </mc:Choice>
    <mc:Fallback xmlns="">
      <p:transition spd="slow" advTm="7098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مراحل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1973232"/>
          </a:xfrm>
          <a:prstGeom prst="rect">
            <a:avLst/>
          </a:prstGeom>
          <a:noFill/>
        </p:spPr>
        <p:txBody>
          <a:bodyPr wrap="square" rtlCol="0">
            <a:spAutoFit/>
          </a:bodyPr>
          <a:lstStyle/>
          <a:p>
            <a:pPr marL="342900" indent="-342900" algn="just" rtl="1">
              <a:lnSpc>
                <a:spcPct val="150000"/>
              </a:lnSpc>
              <a:buSzPct val="150000"/>
              <a:buFont typeface="Wingdings" pitchFamily="2" charset="2"/>
              <a:buChar char="Ø"/>
            </a:pP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المرحلة الثانية: تحديد المهمة والأهداف</a:t>
            </a:r>
          </a:p>
          <a:p>
            <a:pPr marL="393700" algn="just" rtl="1">
              <a:lnSpc>
                <a:spcPct val="150000"/>
              </a:lnSpc>
              <a:buSzPct val="150000"/>
            </a:pPr>
            <a:r>
              <a:rPr lang="ar-EG" sz="2100" dirty="0">
                <a:solidFill>
                  <a:srgbClr val="0A1F61"/>
                </a:solidFill>
                <a:latin typeface="Tajawal ExtraBold" panose="00000800000000000000" pitchFamily="2" charset="-78"/>
                <a:cs typeface="+mj-cs"/>
              </a:rPr>
              <a:t>تشمل تحديد أسلوب ما يجب أن تكون عليه صورة الشركة ومنتجاتها في السوق. ويجب أن يكون هناك قبولًا واسع النطاق لهذه الأهداف من جانب المالكين للسلعة أو الخدمة المعلن عنها، والموظفين والعملاء المستهدفين.</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4247105686"/>
      </p:ext>
    </p:extLst>
  </p:cSld>
  <p:clrMapOvr>
    <a:masterClrMapping/>
  </p:clrMapOvr>
  <mc:AlternateContent xmlns:mc="http://schemas.openxmlformats.org/markup-compatibility/2006" xmlns:p14="http://schemas.microsoft.com/office/powerpoint/2010/main">
    <mc:Choice Requires="p14">
      <p:transition spd="slow" p14:dur="2000" advTm="44207"/>
    </mc:Choice>
    <mc:Fallback xmlns="">
      <p:transition spd="slow" advTm="4420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مراحل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3000821"/>
          </a:xfrm>
          <a:prstGeom prst="rect">
            <a:avLst/>
          </a:prstGeom>
          <a:noFill/>
        </p:spPr>
        <p:txBody>
          <a:bodyPr wrap="square" rtlCol="0">
            <a:spAutoFit/>
          </a:bodyPr>
          <a:lstStyle/>
          <a:p>
            <a:pPr marL="342900" indent="-342900" algn="just" rtl="1">
              <a:lnSpc>
                <a:spcPct val="150000"/>
              </a:lnSpc>
              <a:buSzPct val="120000"/>
              <a:buFont typeface="Wingdings" pitchFamily="2" charset="2"/>
              <a:buChar char="Ø"/>
            </a:pP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المرحلة الثالثة: الإستراتيجيات والعمل</a:t>
            </a:r>
          </a:p>
          <a:p>
            <a:pPr marL="346075" algn="just" rtl="1">
              <a:lnSpc>
                <a:spcPct val="150000"/>
              </a:lnSpc>
              <a:buSzPct val="150000"/>
            </a:pPr>
            <a:r>
              <a:rPr lang="ar-EG" sz="2100" dirty="0">
                <a:solidFill>
                  <a:srgbClr val="0A1F61"/>
                </a:solidFill>
                <a:latin typeface="Tajawal ExtraBold" panose="00000800000000000000" pitchFamily="2" charset="-78"/>
                <a:cs typeface="+mj-cs"/>
              </a:rPr>
              <a:t>يتم البدء في اتخاذ إجراءات محددة، وفق الجداول الزمنية والنتائج القابلة للقياس التي ستدعم المهمة والأهداف للشركة المراد تحقيقها، مع تحديد المنتجات المراد طرحها. ويجب أن تتضمن هذه الخطة قائمة للجدول الزمني للنشاط، وقائمة للموارد أو الميزانية اللازمة لتنفيذ الخطط وأي معلومات أخرى ذات صلة، مثل الشركاء والشئون القانونية أو التنظيمية ذات الصلة وغيرها من التفاصيل المرتبطة بالعمل.</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453840357"/>
      </p:ext>
    </p:extLst>
  </p:cSld>
  <p:clrMapOvr>
    <a:masterClrMapping/>
  </p:clrMapOvr>
  <mc:AlternateContent xmlns:mc="http://schemas.openxmlformats.org/markup-compatibility/2006" xmlns:p14="http://schemas.microsoft.com/office/powerpoint/2010/main">
    <mc:Choice Requires="p14">
      <p:transition spd="slow" p14:dur="2000" advTm="80489"/>
    </mc:Choice>
    <mc:Fallback xmlns="">
      <p:transition spd="slow" advTm="8048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مراحل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2942729"/>
          </a:xfrm>
          <a:prstGeom prst="rect">
            <a:avLst/>
          </a:prstGeom>
          <a:noFill/>
        </p:spPr>
        <p:txBody>
          <a:bodyPr wrap="square" rtlCol="0">
            <a:spAutoFit/>
          </a:bodyPr>
          <a:lstStyle/>
          <a:p>
            <a:pPr marL="342900" indent="-342900" algn="just" rtl="1">
              <a:lnSpc>
                <a:spcPct val="150000"/>
              </a:lnSpc>
              <a:buSzPct val="120000"/>
              <a:buFont typeface="Wingdings" pitchFamily="2" charset="2"/>
              <a:buChar char="Ø"/>
            </a:pP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المرحلة الرابعة: مراقبة الخطط والأهداف الرئيسية</a:t>
            </a:r>
          </a:p>
          <a:p>
            <a:pPr marL="393700" algn="just" rtl="1">
              <a:lnSpc>
                <a:spcPct val="150000"/>
              </a:lnSpc>
              <a:buSzPct val="150000"/>
            </a:pPr>
            <a:r>
              <a:rPr lang="ar-EG" sz="2100" dirty="0">
                <a:solidFill>
                  <a:srgbClr val="0A1F61"/>
                </a:solidFill>
                <a:latin typeface="Tajawal ExtraBold" panose="00000800000000000000" pitchFamily="2" charset="-78"/>
                <a:cs typeface="+mj-cs"/>
              </a:rPr>
              <a:t>تعد مراقبة تقدم الشركة نحو أهدافها واحدة من أهم الإجراءات خلال السنوات الأولى لمشروع جديد. ولا ينبغي أن تكون هذه المراقبة للمؤشرات المالية فقط، حيث تركز كثير من الشركات على الأهداف المالية قبل أن تتمكن من تنميتها بصورة حقيقية. وبالإضافة إلى مراقبة نمو المبيعات وأرقام الزائرين والأرباح، يجب مراقبة النشر الكامل للموارد والتقييمات البعدية لرضا العملاء عن السلعة/الخدمة المعلن عنها.</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1975554317"/>
      </p:ext>
    </p:extLst>
  </p:cSld>
  <p:clrMapOvr>
    <a:masterClrMapping/>
  </p:clrMapOvr>
  <mc:AlternateContent xmlns:mc="http://schemas.openxmlformats.org/markup-compatibility/2006" xmlns:p14="http://schemas.microsoft.com/office/powerpoint/2010/main">
    <mc:Choice Requires="p14">
      <p:transition spd="slow" p14:dur="2000" advTm="111834"/>
    </mc:Choice>
    <mc:Fallback xmlns="">
      <p:transition spd="slow" advTm="11183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35074"/>
            <a:ext cx="3385474" cy="2017139"/>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effectLst>
                  <a:outerShdw blurRad="38100" dist="38100" dir="2700000" algn="tl">
                    <a:srgbClr val="000000">
                      <a:alpha val="43137"/>
                    </a:srgbClr>
                  </a:outerShdw>
                </a:effectLst>
              </a:rPr>
              <a:t>مراحل التسويق المتخصص</a:t>
            </a: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 xmlns:a16="http://schemas.microsoft.com/office/drawing/2014/main" id="{4527402C-3F97-690D-9C20-A459E375AEB7}"/>
              </a:ext>
            </a:extLst>
          </p:cNvPr>
          <p:cNvSpPr txBox="1"/>
          <p:nvPr/>
        </p:nvSpPr>
        <p:spPr>
          <a:xfrm>
            <a:off x="3405901" y="2306857"/>
            <a:ext cx="8578137" cy="3000821"/>
          </a:xfrm>
          <a:prstGeom prst="rect">
            <a:avLst/>
          </a:prstGeom>
          <a:noFill/>
        </p:spPr>
        <p:txBody>
          <a:bodyPr wrap="square" rtlCol="0">
            <a:spAutoFit/>
          </a:bodyPr>
          <a:lstStyle/>
          <a:p>
            <a:pPr marL="236538" indent="-236538" algn="just" rtl="1">
              <a:lnSpc>
                <a:spcPct val="150000"/>
              </a:lnSpc>
              <a:buSzPct val="120000"/>
              <a:buFont typeface="Wingdings" pitchFamily="2" charset="2"/>
              <a:buChar char="Ø"/>
            </a:pPr>
            <a:r>
              <a:rPr lang="ar-EG" sz="2100" b="1" dirty="0">
                <a:solidFill>
                  <a:srgbClr val="0A1F61"/>
                </a:solidFill>
                <a:effectLst>
                  <a:outerShdw blurRad="38100" dist="38100" dir="2700000" algn="tl">
                    <a:srgbClr val="000000">
                      <a:alpha val="43137"/>
                    </a:srgbClr>
                  </a:outerShdw>
                </a:effectLst>
                <a:latin typeface="Tajawal ExtraBold" panose="00000800000000000000" pitchFamily="2" charset="-78"/>
                <a:cs typeface="+mj-cs"/>
              </a:rPr>
              <a:t>المرحلة الخامسة: التقويم التنظيمي</a:t>
            </a:r>
          </a:p>
          <a:p>
            <a:pPr marL="284163" algn="just" rtl="1">
              <a:lnSpc>
                <a:spcPct val="150000"/>
              </a:lnSpc>
              <a:buSzPct val="150000"/>
            </a:pPr>
            <a:r>
              <a:rPr lang="ar-EG" sz="2100" dirty="0">
                <a:solidFill>
                  <a:srgbClr val="0A1F61"/>
                </a:solidFill>
                <a:latin typeface="Tajawal ExtraBold" panose="00000800000000000000" pitchFamily="2" charset="-78"/>
                <a:cs typeface="+mj-cs"/>
              </a:rPr>
              <a:t>من أجل الربط بوضوح بين أهداف أي مشروع متخصص جديد وإستراتيجياته، يتعين على الإدارة أن تنظر في إعادة التنظيم المؤسسي للموارد، ورأس المال البشري وجهود التسويق، كي تحقق نجاحًا في مجال التسويق المتخصص؛ فمن المهم مواءمة الهيكل وثقافة العمل والحياة الشخصية للمالكين بطرق تتوافق مع التخصص في الأعمال والأنشطة التجارية التي يأملون في العمل بداخلها</a:t>
            </a:r>
            <a:r>
              <a:rPr lang="ar-EG" sz="2100" dirty="0" smtClean="0">
                <a:solidFill>
                  <a:srgbClr val="0A1F61"/>
                </a:solidFill>
                <a:latin typeface="Tajawal ExtraBold" panose="00000800000000000000" pitchFamily="2" charset="-78"/>
                <a:cs typeface="+mj-cs"/>
              </a:rPr>
              <a:t>.</a:t>
            </a:r>
            <a:endParaRPr lang="ar-EG" sz="2100" dirty="0">
              <a:solidFill>
                <a:srgbClr val="0A1F61"/>
              </a:solidFill>
              <a:latin typeface="Tajawal ExtraBold" panose="00000800000000000000" pitchFamily="2" charset="-78"/>
              <a:cs typeface="+mj-cs"/>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smtClean="0">
                <a:solidFill>
                  <a:schemeClr val="bg1"/>
                </a:solidFill>
                <a:latin typeface="Times New Roman" pitchFamily="18" charset="0"/>
                <a:cs typeface="Times New Roman" pitchFamily="18" charset="0"/>
              </a:rPr>
              <a:t>Lecture</a:t>
            </a:r>
            <a:endParaRPr lang="en-US" sz="2800" dirty="0">
              <a:solidFill>
                <a:schemeClr val="bg1"/>
              </a:solidFill>
              <a:latin typeface="Times New Roman" pitchFamily="18" charset="0"/>
              <a:cs typeface="Times New Roman"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10</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3695958431"/>
      </p:ext>
    </p:extLst>
  </p:cSld>
  <p:clrMapOvr>
    <a:masterClrMapping/>
  </p:clrMapOvr>
  <mc:AlternateContent xmlns:mc="http://schemas.openxmlformats.org/markup-compatibility/2006" xmlns:p14="http://schemas.microsoft.com/office/powerpoint/2010/main">
    <mc:Choice Requires="p14">
      <p:transition spd="slow" p14:dur="2000" advTm="91249"/>
    </mc:Choice>
    <mc:Fallback xmlns="">
      <p:transition spd="slow" advTm="9124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خاتمة</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a16="http://schemas.microsoft.com/office/drawing/2014/main" xmlns="" id="{4527402C-3F97-690D-9C20-A459E375AEB7}"/>
              </a:ext>
            </a:extLst>
          </p:cNvPr>
          <p:cNvSpPr txBox="1"/>
          <p:nvPr/>
        </p:nvSpPr>
        <p:spPr>
          <a:xfrm>
            <a:off x="3598250" y="2349028"/>
            <a:ext cx="8417320" cy="360098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spc="30" dirty="0" smtClean="0">
                <a:solidFill>
                  <a:srgbClr val="0A1F61"/>
                </a:solidFill>
                <a:latin typeface="Simplified Arabic" pitchFamily="18" charset="-78"/>
                <a:cs typeface="+mj-cs"/>
              </a:rPr>
              <a:t>ناقشت المحاضرة العاشرة ماهية </a:t>
            </a:r>
            <a:r>
              <a:rPr lang="ar-EG" sz="1900" spc="30" dirty="0">
                <a:solidFill>
                  <a:srgbClr val="0A1F61"/>
                </a:solidFill>
                <a:latin typeface="Simplified Arabic" pitchFamily="18" charset="-78"/>
                <a:cs typeface="+mj-cs"/>
              </a:rPr>
              <a:t>التسويق الشامل </a:t>
            </a:r>
            <a:r>
              <a:rPr lang="ar-EG" sz="1900" spc="30" dirty="0" smtClean="0">
                <a:solidFill>
                  <a:srgbClr val="0A1F61"/>
                </a:solidFill>
                <a:latin typeface="Simplified Arabic" pitchFamily="18" charset="-78"/>
                <a:cs typeface="+mj-cs"/>
              </a:rPr>
              <a:t>والمتخصص، بهدف دراسة كلًا منهما على حدى بهدف كيفية اختيار كلُا منهما من قبل مديرى التسويق فى الشركات المراد بيع منتجاتها طبقًا لطبيعة السلعة المراد إيصال منافعها ومميزاتها للعميل من خلال العملية الاتصالية وتحقيق أهداف عملية الاتصال بنجاح.</a:t>
            </a:r>
            <a:endParaRPr lang="ar-EG" sz="1900" spc="30" dirty="0">
              <a:solidFill>
                <a:srgbClr val="0A1F61"/>
              </a:solidFill>
              <a:latin typeface="Simplified Arabic" pitchFamily="18" charset="-78"/>
              <a:cs typeface="+mj-cs"/>
            </a:endParaRPr>
          </a:p>
          <a:p>
            <a:pPr marL="342900" indent="-342900" algn="just" rtl="1">
              <a:lnSpc>
                <a:spcPct val="150000"/>
              </a:lnSpc>
              <a:buFont typeface="Wingdings" pitchFamily="2" charset="2"/>
              <a:buChar char="Ø"/>
            </a:pPr>
            <a:r>
              <a:rPr lang="ar-EG" sz="1900" spc="30" dirty="0" smtClean="0">
                <a:solidFill>
                  <a:srgbClr val="0A1F61"/>
                </a:solidFill>
                <a:latin typeface="Simplified Arabic" pitchFamily="18" charset="-78"/>
                <a:cs typeface="+mj-cs"/>
              </a:rPr>
              <a:t>هذا بالإضافة إلى دراسة إستراتيجيات التسويق المتخصص، بالإضافة إلى مميزات وعيوب كل إستراتيجية تسويقية متخصصة.</a:t>
            </a:r>
          </a:p>
          <a:p>
            <a:pPr marL="342900" indent="-342900" algn="just" rtl="1">
              <a:lnSpc>
                <a:spcPct val="150000"/>
              </a:lnSpc>
              <a:buFont typeface="Wingdings" pitchFamily="2" charset="2"/>
              <a:buChar char="Ø"/>
            </a:pPr>
            <a:r>
              <a:rPr lang="ar-EG" sz="1900" spc="30" dirty="0" smtClean="0">
                <a:solidFill>
                  <a:srgbClr val="0A1F61"/>
                </a:solidFill>
                <a:latin typeface="Simplified Arabic" pitchFamily="18" charset="-78"/>
                <a:cs typeface="+mj-cs"/>
              </a:rPr>
              <a:t>ناقشت المحاضرة العاشرة أيضًا مراحل التسويق المتخصص </a:t>
            </a:r>
            <a:r>
              <a:rPr lang="ar-EG" sz="1900" spc="30" dirty="0">
                <a:solidFill>
                  <a:srgbClr val="0A1F61"/>
                </a:solidFill>
                <a:latin typeface="Simplified Arabic" pitchFamily="18" charset="-78"/>
                <a:cs typeface="+mj-cs"/>
              </a:rPr>
              <a:t>الخمس (التخطيط </a:t>
            </a:r>
            <a:r>
              <a:rPr lang="ar-EG" sz="1900" spc="30" dirty="0" smtClean="0">
                <a:solidFill>
                  <a:srgbClr val="0A1F61"/>
                </a:solidFill>
                <a:latin typeface="Simplified Arabic" pitchFamily="18" charset="-78"/>
                <a:cs typeface="+mj-cs"/>
              </a:rPr>
              <a:t>الإستراتيجي </a:t>
            </a:r>
            <a:r>
              <a:rPr lang="ar-EG" sz="1900" spc="30" dirty="0">
                <a:solidFill>
                  <a:srgbClr val="0A1F61"/>
                </a:solidFill>
                <a:latin typeface="Simplified Arabic" pitchFamily="18" charset="-78"/>
                <a:cs typeface="+mj-cs"/>
              </a:rPr>
              <a:t>- تحديد المهمة </a:t>
            </a:r>
            <a:r>
              <a:rPr lang="ar-EG" sz="1900" spc="30" dirty="0" smtClean="0">
                <a:solidFill>
                  <a:srgbClr val="0A1F61"/>
                </a:solidFill>
                <a:latin typeface="Simplified Arabic" pitchFamily="18" charset="-78"/>
                <a:cs typeface="+mj-cs"/>
              </a:rPr>
              <a:t>والأهداف </a:t>
            </a:r>
            <a:r>
              <a:rPr lang="ar-EG" sz="1900" spc="30" dirty="0">
                <a:solidFill>
                  <a:srgbClr val="0A1F61"/>
                </a:solidFill>
                <a:latin typeface="Simplified Arabic" pitchFamily="18" charset="-78"/>
                <a:cs typeface="+mj-cs"/>
              </a:rPr>
              <a:t>- الإستراتيجيات </a:t>
            </a:r>
            <a:r>
              <a:rPr lang="ar-EG" sz="1900" spc="30" dirty="0" smtClean="0">
                <a:solidFill>
                  <a:srgbClr val="0A1F61"/>
                </a:solidFill>
                <a:latin typeface="Simplified Arabic" pitchFamily="18" charset="-78"/>
                <a:cs typeface="+mj-cs"/>
              </a:rPr>
              <a:t>والعمل </a:t>
            </a:r>
            <a:r>
              <a:rPr lang="ar-EG" sz="1900" spc="30" dirty="0">
                <a:solidFill>
                  <a:srgbClr val="0A1F61"/>
                </a:solidFill>
                <a:latin typeface="Simplified Arabic" pitchFamily="18" charset="-78"/>
                <a:cs typeface="+mj-cs"/>
              </a:rPr>
              <a:t>- مراقبة الخطط والأهداف </a:t>
            </a:r>
            <a:r>
              <a:rPr lang="ar-EG" sz="1900" spc="30" dirty="0" smtClean="0">
                <a:solidFill>
                  <a:srgbClr val="0A1F61"/>
                </a:solidFill>
                <a:latin typeface="Simplified Arabic" pitchFamily="18" charset="-78"/>
                <a:cs typeface="+mj-cs"/>
              </a:rPr>
              <a:t>الرئيسية</a:t>
            </a:r>
            <a:r>
              <a:rPr lang="ar-EG" sz="1900" spc="30" dirty="0">
                <a:solidFill>
                  <a:srgbClr val="0A1F61"/>
                </a:solidFill>
                <a:latin typeface="Simplified Arabic" pitchFamily="18" charset="-78"/>
                <a:cs typeface="+mj-cs"/>
              </a:rPr>
              <a:t> - التقويم </a:t>
            </a:r>
            <a:r>
              <a:rPr lang="ar-EG" sz="1900" spc="30" dirty="0" smtClean="0">
                <a:solidFill>
                  <a:srgbClr val="0A1F61"/>
                </a:solidFill>
                <a:latin typeface="Simplified Arabic" pitchFamily="18" charset="-78"/>
                <a:cs typeface="+mj-cs"/>
              </a:rPr>
              <a:t>التنظيمي)</a:t>
            </a:r>
            <a:endParaRPr lang="ar-EG" sz="1900" spc="30" dirty="0">
              <a:solidFill>
                <a:srgbClr val="0A1F61"/>
              </a:solidFill>
              <a:latin typeface="Simplified Arabic" pitchFamily="18" charset="-78"/>
              <a:cs typeface="+mj-cs"/>
            </a:endParaRPr>
          </a:p>
        </p:txBody>
      </p:sp>
      <p:sp>
        <p:nvSpPr>
          <p:cNvPr id="14" name="TextBox 13">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10</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80337905"/>
      </p:ext>
    </p:extLst>
  </p:cSld>
  <p:clrMapOvr>
    <a:masterClrMapping/>
  </p:clrMapOvr>
  <mc:AlternateContent xmlns:mc="http://schemas.openxmlformats.org/markup-compatibility/2006" xmlns:p14="http://schemas.microsoft.com/office/powerpoint/2010/main">
    <mc:Choice Requires="p14">
      <p:transition spd="slow" p14:dur="2000" advTm="56910"/>
    </mc:Choice>
    <mc:Fallback xmlns="">
      <p:transition spd="slow" advTm="5691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2017139"/>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latin typeface="Simplified Arabic" pitchFamily="18" charset="-78"/>
                <a:cs typeface="Simplified Arabic" pitchFamily="18" charset="-78"/>
              </a:rPr>
              <a:t>مراجع المحاضرة</a:t>
            </a:r>
            <a:endParaRPr lang="en-US" sz="2400" b="1" dirty="0">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sp>
        <p:nvSpPr>
          <p:cNvPr id="15" name="TextBox 14">
            <a:extLst>
              <a:ext uri="{FF2B5EF4-FFF2-40B4-BE49-F238E27FC236}">
                <a16:creationId xmlns:a16="http://schemas.microsoft.com/office/drawing/2014/main" xmlns="" id="{4527402C-3F97-690D-9C20-A459E375AEB7}"/>
              </a:ext>
            </a:extLst>
          </p:cNvPr>
          <p:cNvSpPr txBox="1"/>
          <p:nvPr/>
        </p:nvSpPr>
        <p:spPr>
          <a:xfrm>
            <a:off x="3598250" y="2428101"/>
            <a:ext cx="8417320" cy="2400657"/>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سلوى </a:t>
            </a:r>
            <a:r>
              <a:rPr lang="ar-EG" sz="2000" b="1" dirty="0">
                <a:solidFill>
                  <a:srgbClr val="0A1F61"/>
                </a:solidFill>
                <a:latin typeface="Simplified Arabic" pitchFamily="18" charset="-78"/>
                <a:cs typeface="Simplified Arabic" pitchFamily="18" charset="-78"/>
              </a:rPr>
              <a:t>العوادلي، الإعلان وسلوك المستهلك، القاهرة: دار النهضة العربية، 2016.</a:t>
            </a:r>
          </a:p>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صفوت </a:t>
            </a:r>
            <a:r>
              <a:rPr lang="ar-EG" sz="2000" b="1" dirty="0">
                <a:solidFill>
                  <a:srgbClr val="0A1F61"/>
                </a:solidFill>
                <a:latin typeface="Simplified Arabic" pitchFamily="18" charset="-78"/>
                <a:cs typeface="Simplified Arabic" pitchFamily="18" charset="-78"/>
              </a:rPr>
              <a:t>العالم، عملية الإتصال الإعلاني، القاهرة: مكتبة النهضة المصرية، 2004.</a:t>
            </a:r>
          </a:p>
          <a:p>
            <a:pPr marL="457200" indent="-457200" algn="just" rtl="1">
              <a:lnSpc>
                <a:spcPct val="150000"/>
              </a:lnSpc>
              <a:buFont typeface="+mj-lt"/>
              <a:buAutoNum type="arabicPeriod"/>
            </a:pPr>
            <a:r>
              <a:rPr lang="ar-EG" sz="2000" b="1" dirty="0" smtClean="0">
                <a:solidFill>
                  <a:srgbClr val="0A1F61"/>
                </a:solidFill>
                <a:latin typeface="Simplified Arabic" pitchFamily="18" charset="-78"/>
                <a:cs typeface="Simplified Arabic" pitchFamily="18" charset="-78"/>
              </a:rPr>
              <a:t>طلعت </a:t>
            </a:r>
            <a:r>
              <a:rPr lang="ar-EG" sz="2000" b="1" dirty="0">
                <a:solidFill>
                  <a:srgbClr val="0A1F61"/>
                </a:solidFill>
                <a:latin typeface="Simplified Arabic" pitchFamily="18" charset="-78"/>
                <a:cs typeface="Simplified Arabic" pitchFamily="18" charset="-78"/>
              </a:rPr>
              <a:t>أسعد عبد الحميد، الاتصالات التسويقية المتكاملة طريقك المباشر إلى قلب وفكر العميل، الطبعة الرابعة، القاهرة: دار الفجر للتوزيع والنشر، 2014</a:t>
            </a:r>
            <a:r>
              <a:rPr lang="ar-EG" sz="2000" b="1" dirty="0" smtClean="0">
                <a:solidFill>
                  <a:srgbClr val="0A1F61"/>
                </a:solidFill>
                <a:latin typeface="Simplified Arabic" pitchFamily="18" charset="-78"/>
                <a:cs typeface="Simplified Arabic" pitchFamily="18" charset="-78"/>
              </a:rPr>
              <a:t>.</a:t>
            </a:r>
          </a:p>
          <a:p>
            <a:pPr algn="just" rtl="1">
              <a:lnSpc>
                <a:spcPct val="150000"/>
              </a:lnSpc>
            </a:pPr>
            <a:endParaRPr lang="ar-EG" sz="2000" b="1" dirty="0" smtClean="0">
              <a:solidFill>
                <a:srgbClr val="0A1F61"/>
              </a:solidFill>
              <a:latin typeface="Simplified Arabic" pitchFamily="18" charset="-78"/>
              <a:cs typeface="Simplified Arabic" pitchFamily="18" charset="-78"/>
            </a:endParaRPr>
          </a:p>
        </p:txBody>
      </p:sp>
      <p:sp>
        <p:nvSpPr>
          <p:cNvPr id="14" name="TextBox 13">
            <a:extLst>
              <a:ext uri="{FF2B5EF4-FFF2-40B4-BE49-F238E27FC236}">
                <a16:creationId xmlns:a16="http://schemas.microsoft.com/office/drawing/2014/main" xmlns=""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en-US" sz="4800" b="1" dirty="0" smtClean="0">
                <a:solidFill>
                  <a:srgbClr val="FFC000"/>
                </a:solidFill>
                <a:latin typeface="Tajawal Medium" panose="00000600000000000000" pitchFamily="2" charset="-78"/>
                <a:cs typeface="Tajawal Medium" panose="00000600000000000000" pitchFamily="2" charset="-78"/>
              </a:rPr>
              <a:t>10</a:t>
            </a:r>
            <a:endParaRPr lang="en-US" sz="1400" b="1" dirty="0">
              <a:solidFill>
                <a:srgbClr val="FFC0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04417407"/>
      </p:ext>
    </p:extLst>
  </p:cSld>
  <p:clrMapOvr>
    <a:masterClrMapping/>
  </p:clrMapOvr>
  <mc:AlternateContent xmlns:mc="http://schemas.openxmlformats.org/markup-compatibility/2006" xmlns:p14="http://schemas.microsoft.com/office/powerpoint/2010/main">
    <mc:Choice Requires="p14">
      <p:transition spd="slow" p14:dur="2000" advTm="12257"/>
    </mc:Choice>
    <mc:Fallback xmlns="">
      <p:transition spd="slow" advTm="12257"/>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1878"/>
    </mc:Choice>
    <mc:Fallback xmlns="">
      <p:transition spd="slow" advTm="21878"/>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2750</TotalTime>
  <Words>2754</Words>
  <Application>Microsoft Office PowerPoint</Application>
  <PresentationFormat>Custom</PresentationFormat>
  <Paragraphs>238</Paragraphs>
  <Slides>40</Slides>
  <Notes>34</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205</cp:revision>
  <dcterms:created xsi:type="dcterms:W3CDTF">2023-04-29T09:08:23Z</dcterms:created>
  <dcterms:modified xsi:type="dcterms:W3CDTF">2023-06-03T19:11:08Z</dcterms:modified>
</cp:coreProperties>
</file>