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60" r:id="rId3"/>
    <p:sldId id="303" r:id="rId4"/>
    <p:sldId id="357" r:id="rId5"/>
    <p:sldId id="291" r:id="rId6"/>
    <p:sldId id="331" r:id="rId7"/>
    <p:sldId id="262" r:id="rId8"/>
    <p:sldId id="358" r:id="rId9"/>
    <p:sldId id="340" r:id="rId10"/>
    <p:sldId id="270" r:id="rId11"/>
    <p:sldId id="265" r:id="rId12"/>
    <p:sldId id="292" r:id="rId13"/>
    <p:sldId id="264" r:id="rId14"/>
    <p:sldId id="273" r:id="rId15"/>
    <p:sldId id="307" r:id="rId16"/>
    <p:sldId id="310" r:id="rId17"/>
    <p:sldId id="323" r:id="rId18"/>
    <p:sldId id="359" r:id="rId19"/>
    <p:sldId id="324" r:id="rId20"/>
    <p:sldId id="312" r:id="rId21"/>
    <p:sldId id="313" r:id="rId22"/>
    <p:sldId id="314" r:id="rId23"/>
    <p:sldId id="360" r:id="rId24"/>
    <p:sldId id="332" r:id="rId25"/>
    <p:sldId id="343" r:id="rId26"/>
    <p:sldId id="344" r:id="rId27"/>
    <p:sldId id="345" r:id="rId28"/>
    <p:sldId id="356" r:id="rId29"/>
    <p:sldId id="361" r:id="rId30"/>
    <p:sldId id="353" r:id="rId31"/>
    <p:sldId id="354" r:id="rId32"/>
    <p:sldId id="355" r:id="rId33"/>
    <p:sldId id="362" r:id="rId34"/>
    <p:sldId id="346" r:id="rId35"/>
    <p:sldId id="347" r:id="rId36"/>
    <p:sldId id="348" r:id="rId37"/>
    <p:sldId id="363" r:id="rId38"/>
    <p:sldId id="349" r:id="rId39"/>
    <p:sldId id="350" r:id="rId40"/>
    <p:sldId id="351" r:id="rId41"/>
    <p:sldId id="352" r:id="rId42"/>
    <p:sldId id="328" r:id="rId43"/>
    <p:sldId id="368" r:id="rId44"/>
    <p:sldId id="366" r:id="rId45"/>
    <p:sldId id="369" r:id="rId46"/>
    <p:sldId id="364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318" y="57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B7954-8C6B-4761-87A9-25F7C6E7B98C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BBAED-7094-420B-AF38-7C3F9AE8A0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11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EF63-723A-49F0-9882-B92E0C82DCDC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F310D-C2B7-443D-AF5B-D155485BAFBD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4BDD9-EC6B-4D57-94BE-FA0385BB6037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923D-5FF8-40E9-87E9-9BFBFB671CB2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AAAC-169B-4B92-9769-112B69A68E9B}" type="datetime1">
              <a:rPr lang="en-US" smtClean="0"/>
              <a:t>12/9/2025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13148-8FA2-4216-B5FF-65B3FEBF5136}" type="datetime1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05CB-1279-4DF6-949E-9B10F540075F}" type="datetime1">
              <a:rPr lang="en-US" smtClean="0"/>
              <a:t>12/9/2025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9551-E801-40D3-8387-D7B7013716FA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53A5-7CBE-41AE-9863-0473323B4D17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D799B-55ED-4152-8A78-45188C6F5DF1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A0CC6-B0AE-45A3-A9A0-55452E17AF2F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122EB-EC73-4FAC-9807-EB2EE9D64935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9530" y="3247933"/>
            <a:ext cx="7245669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4139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2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36868" y="3246767"/>
            <a:ext cx="71302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by Spreadsheet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4BDC46-A9BB-A13F-58A9-76E1EE4F1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E3C339-E0A6-4242-1229-40933CAE7F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3" y="-93135"/>
            <a:ext cx="12746177" cy="703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4364" y="1434400"/>
            <a:ext cx="95142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the addition and subtraction of matrices.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the multiplication of matrices.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calculating the determinants.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obtaining the inverse of the matrix.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adjoint of a matrix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obtaining the transpose of the matrix.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solving system of equations.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8C7A595-D30F-2136-056B-99DFAB2E1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A5BA72B-8FB0-536E-A45A-1CEBEF29CD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2105C7E-3500-5B56-EC74-51D0C2D38C3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1CB3DE2-F0D3-7C48-0675-E2FA57F9518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93086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6936" y="543490"/>
            <a:ext cx="8264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1767160" y="2729668"/>
            <a:ext cx="900135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of Matrices by spreadsheet 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4280FAFF-C6CD-05F0-660D-4412D2661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D3CC5D-5733-5A46-D81A-627281D97BD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F9434607-8F5F-7556-7224-A127ED1324F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83F3EE-0B48-C40F-93C6-44CB5307854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84A94F0-D927-B478-F144-EC4DA3C67A1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7480" y="543490"/>
            <a:ext cx="843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8532E27-59D9-A1A7-F5C8-00111A5D4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2143125"/>
            <a:ext cx="11563350" cy="2571750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39CE43-E97A-74DE-F9AC-B18DAAA6B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9E4B57-A6A6-9305-065C-012994E491E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3E0AF6C-82A1-B7F5-748F-5A0FC471CEC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108225E-0E05-1905-EA95-289F074BCD4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2BA197A-74AE-828F-6403-FD472C7CD77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860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5744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51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EC7958-DD15-466E-106B-6DA237B9C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788" y="2225719"/>
            <a:ext cx="10543205" cy="214200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EB5E787-D2B2-D963-9D59-BDD5618DE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A494A06-56B3-3EAA-F255-1DBC8E734E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E7003E1-0FD4-D660-E89E-98E30FF02C2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3FDB6CC-9CCF-FFAE-8EFD-80F2A17E99C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9DBEB8C-C747-097A-36DF-9783511672F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A4010AB-C790-DF32-8C0F-F4F5E19DDAC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79391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497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by Spreadsheet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AFF44C-1668-6CC3-51CC-82E2C0BC4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2" y="2352675"/>
            <a:ext cx="8448675" cy="2152650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1DEFB8F-8725-B3B1-C0BB-71634156F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97817BD-9519-AD97-2C8E-DAE8AD5D3A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6A120D5-83DF-1553-48B2-1066ACAA563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063E9FD-A75C-E8B8-9766-880724ADC52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CBC814F-A91A-EA90-B30F-2CD63BDBBFB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C5DFDC8D-CBC3-31F0-C714-8B374E66B07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53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Addition and Subtraction by Spreadsheet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F11095-FD48-B270-64D5-D82B1B8008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966" y="1647146"/>
            <a:ext cx="9090498" cy="3914829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1B11919-6A79-1D16-ECA8-AC59AA53E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02BEB5C-E755-EB1A-6214-5A2EEE6200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AB442C6-2957-004D-2182-F82B69453D8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C50929D-E393-0163-AEED-9423BC3DC6D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A1A1AD0-BD78-35E3-7328-ACC595C3EFE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6997A82-91B2-459C-26B6-55891519CA8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46182"/>
            <a:ext cx="9873840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7308" y="543490"/>
            <a:ext cx="7912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1874165" y="3220015"/>
            <a:ext cx="900135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Matrices </a:t>
            </a:r>
          </a:p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Spreadsheet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C64537-439B-4B1F-40F1-2B6FCD053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86236F22-2DBA-B990-BCA2-0F246CA42F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0B089F7-7745-EDB8-3F23-4CE9F7B32DA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4A1680B-9C83-9FE2-971D-CF1FBEB5ECF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CBCA942-A681-916C-7A51-8E97E8FAAA2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18D74BA-EFAC-E7F9-336E-29803EC5458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03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18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9163327-7096-5A5C-6CEC-FABE6BF64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2328862"/>
            <a:ext cx="10763250" cy="2200275"/>
          </a:xfrm>
          <a:prstGeom prst="rect">
            <a:avLst/>
          </a:prstGeom>
        </p:spPr>
      </p:pic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13D36A02-D5E2-C894-09D6-04734D97D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DB92F91-FA8B-3B9E-84BA-4553FDD17D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0902EBE-ABAE-3E1D-133E-9AC4A13673E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3FF1751-99E3-AC79-2318-922944E77D0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CDB07A6-8415-AA4C-B00C-EBFB26DD057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CBAB651D-FF5D-593E-F90F-2ED104CA6C77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8994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775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2- Multiplication of Matrices by Spreadsheet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D6F201-B4C2-4EC4-B9BE-EB24693C7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248" y="2318538"/>
            <a:ext cx="10039350" cy="144780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C85838E-25AC-0166-852E-D0B0B5DF5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3469E0E-203C-C9E4-387F-FE48E84428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9920C37-A904-A8A3-6FFC-BBA8A976215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6B98809-9258-3FB1-AB58-F5D570C65BF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17FE07D-B7A3-532A-2A4F-099DD648164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5AE731A-13D6-3236-E03E-D9662C59790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6718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A9A868-8F7A-C683-9CF9-CD58054355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265" y="2608276"/>
            <a:ext cx="9639300" cy="1076325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B11642A-2E21-37C9-F8AF-0380F8B9F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0349E9F-DD8F-8696-B5B4-A9ABF5886F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CD6760-6552-54F7-B3FD-F9FF8B405BC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1B6B9DA-8E37-678B-F0D2-890BD01C3BD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426F62D-DDD4-89A2-688B-1751F9BA2E8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5C023EB-BD9E-B1F6-1557-1C48C0CEFB2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6718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Matrices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7731D3D-2F8E-3BE1-C803-C8FB75E7E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25" y="1843087"/>
            <a:ext cx="10572750" cy="31718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E0C721D-C854-7CE8-93F9-BE168061B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38588A3-055D-9A26-386E-D27865E2C7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6A22777-7347-6365-540A-AF19FB0ED21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7E5BE96-74F8-3EE1-CE90-D3CC131E268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2A24659-AE3E-9820-608C-B9A5F25DFFD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CD69D25-6E23-A1C1-3092-B0D88C5C525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5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of two Matrices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10182" y="3135273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150E33B-78F8-34D4-7177-BBB480EA6F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2262187"/>
            <a:ext cx="11315700" cy="23336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F26727E-F84D-9892-5F12-BA259FF4B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6428BC-92F5-D54C-E4DA-C461969CDD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8BE4296-1577-086B-6FCB-9BADEF7B76F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098026F-DEBA-EDE3-9359-9D2555F9172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5C6461B-6635-0573-CD11-69FE3094D61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FA6903D-EC46-E1E3-1061-85EEF6BF231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95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for two Matrices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2275A6B-41BF-A881-33BD-4AD5DB568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279" y="2204822"/>
            <a:ext cx="10839450" cy="1800225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27931A0-8412-D2CA-E3DB-2BB558E92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44183C2-6955-6B59-5F94-280EF96E5F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02C9344-DDBA-D101-8243-844D2AE4F9C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40B39A0-D9A2-94CC-1C54-6C526DEBC8A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D6BA075-D5DC-155D-2037-DCD6B606618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FAA12ED-94B6-DAA1-2AF5-F86EA97F6C9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36946"/>
            <a:ext cx="89033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931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for two Matrices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953C136-506E-193B-D43A-B3D21E786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544" y="1856851"/>
            <a:ext cx="7696200" cy="3686175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69B2D6F-9404-AB95-4E3C-5218766F0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62A20FF-D203-1E61-90BF-08F1ACB50B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CAB2F64-DAD8-C171-0964-62FE7E4B905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1E55C79-681D-F806-C1AF-04B313B7A8C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AAB94ED-A6DB-8301-6E13-7608E9BE9A2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BCC6D77-9CFA-5D94-6711-D4F02B5DA17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892513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944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for two Matrices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8E81186-6526-EE30-8EBD-F5556C6A7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" y="2519362"/>
            <a:ext cx="10706100" cy="1819275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80093C9B-C3EA-9306-A3BA-71B84E894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3D0CFA2-5ACA-5C18-FD2B-7C4CAF7F2D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DD2DFF4-70DC-565B-6538-A7D912F3CEF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D9E23B6-C33B-83A0-8BC2-1BB23FCFCDD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213E57C-674A-CEDD-C0C4-AF8208CAD69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62801DE-44E0-2DDA-6FC0-CB93ADA0CB7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95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Multiplication for two Matrices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19028A-F702-CB23-309E-5A2CD86B7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060" y="1675582"/>
            <a:ext cx="4248150" cy="438150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FE3B06A-EE61-7D17-DB13-115A32DD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50173A4-D570-8710-CBB1-99ED7C4EA0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678BB3-CE47-1D87-A2AC-D012E8BDA08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6C8B047-769C-45BD-C1F7-22B922F3F33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B35B947-2D2C-871A-5FBD-7D00BB4E85A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099EBBE-4B59-49E9-E0DB-F227038A84C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9051969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7309" y="54349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1874165" y="3220015"/>
            <a:ext cx="90013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DC26F6-A967-A5B4-A5FA-BDA92CCA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89B84D3-5C17-25D0-EDF6-D288F6F901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806F09-BD55-1739-93DE-3D6EF0C9358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CA8EB56-637B-EE02-283C-BADE5793D77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EF1C0F0-9CEB-2256-437C-1EA420C85C2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7B8481B-D7A8-F524-8977-3DD57972651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4539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21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4962A2-C611-F1CD-2FD4-A49EC6FD1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475" y="2176462"/>
            <a:ext cx="9925050" cy="2505075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444A8FC-7012-F366-604D-F0B2A1D5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32A5B8B-9B8B-316E-1FCB-70367816E1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2FA26BC-F056-7551-98C6-E5CD54B8019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AC10E8D-27AF-631B-E797-EAD06E911B1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1737AED-D489-FB29-EED4-590A35B252C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61D2992-F6FD-899C-72F1-75EFEE041AB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67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0FFFF7-AFCE-B02E-1627-07F626906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809" y="2369496"/>
            <a:ext cx="11115675" cy="190500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FCCC619-3D27-C015-A53C-98072726B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63DF207-E5D9-C5EB-F030-3AFBC78E804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3723821-57E6-481C-4744-45342333921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7D78BA1-174D-2D14-94EB-2458B0E8487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323A463-05FE-8A31-F8F9-D1B89AA4B62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E514DFB-975E-6986-765D-A90F970301E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4618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77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C57260-ECB4-DD39-4C59-B7736B7D6E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5" y="2043112"/>
            <a:ext cx="6762750" cy="277177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B139B6E-21AC-58F2-B771-B4668C4B1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8A05157-53FD-8250-33DA-BE495E283B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E824236-D5A3-A305-78C2-1B2D019D102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FF2385A-ADBF-8112-A958-5C55458A5EB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551508D-BADD-7F4C-F594-814E46131BB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15F98615-F6EB-A448-2B05-A578A41BE77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4224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77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Determinants by Spreadsheet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02D563-B6F9-C3AB-DAF1-43F8321A15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175" y="1597439"/>
            <a:ext cx="8524875" cy="3924300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B1C932FE-E5CB-8769-57C0-E46AE7CDC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B78C83A-8D63-ABA5-A1A6-DCC0F1A471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B6250C5-57A8-F235-C80C-FC415D25F45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31F38E7-7AA3-6569-FAE7-3BC1E886955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6A28D19-CEEC-3ACE-59E7-0D1DEBF49C4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6F3C594-C94C-D043-5522-6B3566285E3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9432969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7308" y="543490"/>
            <a:ext cx="7912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2976664" y="2767280"/>
            <a:ext cx="608951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EA2C30-4C96-D81D-933D-AACDCE8AC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8F6B0B1E-2BB2-07AD-5AD1-F1BFBC8B67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EDAFACB-C920-CB97-4C51-1DDB70E6741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0CB80C9-2E97-C2CE-A5C7-387D0574065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DB5D701-5CA3-F910-53D5-2D259EAA784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D517079-9E45-E6D3-A6F2-241A0628A59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94055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4" y="236724"/>
            <a:ext cx="16882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83F325-5539-DE51-C337-B9192EC96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365" y="2101598"/>
            <a:ext cx="10572750" cy="260032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51014A96-EF85-7D93-AC97-A7891399C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0E8A5E7-C9F6-7FB5-B861-9CBC21B317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4FEE6E2-77C6-AEB4-BF2A-9B99F89C72E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C1306F7-9279-B6D2-6AA5-E9F004DD7C7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53B67DB-FB76-8710-7BA6-F5FDCE4A1E9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84072EA-15A1-C9A9-B5D4-B5B68221A3A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D8A723E-A857-6341-1CF0-E70A8811E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2447925"/>
            <a:ext cx="10858500" cy="1962150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C10A880-07C9-85D8-5DC0-5A635BDEB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1799AFE-09F8-AFA3-EB9B-E078F91EF8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B4F099B-269A-9FD1-AC93-3D1A163D117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491B61E-1DF5-8C0C-27EE-558835FE29E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77773F5-3F1B-B5AD-31F2-1EC943729B2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7FCA0D9-BD10-E435-B5EA-4CCA65BF4D1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9303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3E5285-DBC2-7E01-8F8D-7D8BF51F6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00" y="1957387"/>
            <a:ext cx="6934200" cy="2943225"/>
          </a:xfrm>
          <a:prstGeom prst="rect">
            <a:avLst/>
          </a:prstGeom>
        </p:spPr>
      </p:pic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49503569-ACDC-9835-B44A-3698D2E21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BDBA90C-59B3-9DB2-D027-3B35E45C8F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1093319-8F31-13B6-7645-FA9F35E63AB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FAA519C-3B6D-DE74-E61F-04E4A00A9F0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FEBA2FC-7CBD-F545-2614-91CCA1E00E8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B91BD28-F6E9-0347-891B-8F0C50AB400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333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6BE5C-4215-37C5-CDD1-95BC13CA2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2608142"/>
            <a:ext cx="11210925" cy="1400175"/>
          </a:xfrm>
          <a:prstGeom prst="rect">
            <a:avLst/>
          </a:prstGeom>
        </p:spPr>
      </p:pic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7142486-D128-EDF2-366D-9F4E4F26E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1E58AEE-095D-8C85-7D25-213AAF5429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00A3F87-47AE-2C26-84A2-09D0800B840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FBC7B3C-B940-F3FD-6EA2-B2A19E536A1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C8BB9CC-3E62-CBA4-1738-0AC1045B4A4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53DB682-C1A2-197C-A886-B90EBFF4377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354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The inverse of a matrix by Spreadsheet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0FCF82-227A-9985-1D1D-DB414B963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719030"/>
            <a:ext cx="5594418" cy="3644173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2382ADF-5E5A-87FE-8075-4A04948CA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2DCD63C-54CB-ACE7-51D3-76E6B7B0D9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32F2B7-1323-A66F-B464-9AB6257F3D2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AE43072-4CA0-E853-2160-229F7D11260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8DD37D2-C75D-64D3-9FC3-1ADE26D266B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6AB71D8-FA87-5D08-CE06-8A53E8BB6B7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1127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10031683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3458" y="543490"/>
            <a:ext cx="8115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Adjoint of Matrix -- Adj(A)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865762" y="3220015"/>
            <a:ext cx="109106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Adjoint of Matrix -- Adj(A) by Spreadsheet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BE4296-5FFF-2B6E-9F06-90786ACB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18D371D-4238-B90E-A50A-7A313FD39B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78C22FB-30B1-D06E-D6BB-9CD4C6E102F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2A6F359-193E-6670-901C-EE96E5B647E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3E17601-9348-CE11-6805-E96471D4E4F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01E92D2-D2D0-6C11-FCC5-47723688649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02554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102701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59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Adjoint of Matrix -- Adj(A)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4022CD-E767-B421-F76E-449EB091F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25100"/>
            <a:ext cx="8686800" cy="250507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149689A-C5AA-6BD4-62D7-A34E37349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D1A0FCE-2333-4D36-C52A-8086A6521D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31E9B17-C151-AFE4-605E-B94EAE0BD6A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1004699-3ACB-4089-AB07-B51DDB637A6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B1271E3-2023-7F5E-BFF5-3F3D26AA996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5F87E7D-8842-164C-2B15-DFDDF83A263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15447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" y="-101182"/>
            <a:ext cx="99526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99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Adjoint of Matrix -- Adj(A)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550696-6BC0-2DFF-CE4C-1604E230E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871" y="2153690"/>
            <a:ext cx="8858250" cy="199072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028C40E-F9DC-9396-39B3-FA18BAE74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FF1E443-987A-10DA-DC12-C448820C649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9680E75-34BB-5361-AAFC-FD9A48E57ED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A2F8203-8711-F5A0-00DA-4F097A80D14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B6233B8-B71F-75FC-844D-E99FA8BD2A5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666FB63-668F-E012-69B2-4DA745012687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7158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" y="-101182"/>
            <a:ext cx="1033198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99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Adjoint of Matrix -- Adj(A)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AD3264-538A-4866-E5F4-3C0EF294F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8587" y="1338262"/>
            <a:ext cx="4314825" cy="418147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856430EE-B678-3A49-5E09-6F8556D90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BC9C533-E559-2A0F-076C-2B30ED9830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899F2C-F8B1-68DC-60FE-BB4E566AD55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BA1F40D-5B38-55E3-21E5-68A715E7152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C3EBA50-E6C0-8303-124F-E9248FB7F60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6A11433-443B-E9B8-FB10-653B29B305F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46182"/>
            <a:ext cx="9857512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7308" y="543490"/>
            <a:ext cx="7562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6- Transpose of matrix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1503005" y="3184318"/>
            <a:ext cx="109106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6- Transpose of matrix by Spreadsheet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9B4B68-B718-C1C7-B0FD-5CD6EE1A0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9903376-C7F2-CF26-1841-C855196A9A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2DE7826-EEDF-DA73-74A7-BD3CB09E34B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6E78469-EDA5-8EF2-3676-890E22E1402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18A9AC0-F7E9-6ECF-F009-226A2CE764B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A45695A-ACA9-AC1B-E44B-083D86D9648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826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73612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7578" y="531170"/>
            <a:ext cx="6382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6- Transpose of matrix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FE53F4-14D8-0F35-BDA2-6F457EC19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990725"/>
            <a:ext cx="8839200" cy="2876550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83B14B99-DA97-8289-3AF7-188942EB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C25847F-9675-16F6-ED7D-ACC187630D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154E49F-0AFC-81AA-FD5D-A1AEB9DCBEE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58AC9BE-850A-DC86-9A4E-1FE968B3473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AAA34B7-0CB2-5EA3-6D25-01A7742331C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9E6194B-22AF-3C7F-941D-C02D4F7D494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2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6- Transpose of matrix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0AF895-80BE-7EF6-F968-BCDE8A9B4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2" y="2681287"/>
            <a:ext cx="8562975" cy="149542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E427FCC-F619-DD0B-B26B-76615DF0A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29FDDA2-118B-1C3C-8EB7-701D658267B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D069C86-6593-94B5-4BD4-FCE706BDD93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2D89BE4-7B02-E127-5D8B-B157635896A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4123370-796C-6A4B-4DFA-CA7D283D865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E78BC60-6614-8054-F26B-B5C4890C2AD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2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6- Transpose of matrix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A45090-8630-FE66-CC03-3AF743D768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789" y="1374179"/>
            <a:ext cx="6886575" cy="433387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3B2DDE00-E482-A17E-8E86-B3367CE21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91D3822-B62D-D620-34E9-5FF7B65F3C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BE3B108-DD73-312B-3F0E-90815329C41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4F02DF6-B0FC-1884-3BB5-29FB9017CDF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26F08F1-8224-3479-C123-6C3B01878A3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95D4688-4A11-570A-887F-662A35CA632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1"/>
            <a:ext cx="9944597" cy="14315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26129" y="543490"/>
            <a:ext cx="9154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7- Solving system of equations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67A44A-D0D0-DD08-EB29-9DB74759BD49}"/>
              </a:ext>
            </a:extLst>
          </p:cNvPr>
          <p:cNvSpPr txBox="1"/>
          <p:nvPr/>
        </p:nvSpPr>
        <p:spPr>
          <a:xfrm>
            <a:off x="467577" y="3184318"/>
            <a:ext cx="116050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7- Solving system of equations by Spreadsheet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E046E9-5116-CD18-E956-4EF530F70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409E8DA-DDFF-1894-31B9-3EC6031FFA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D9AE4D1-719B-D364-75A5-85A20526117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86CE6DC-B136-FAD0-51EB-710D7AFE8DC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798AB6D-3B1A-6BA5-A2E5-F3C9DD946C9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B54F513-FC7C-35AB-8143-62F4058D74E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97959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121799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075" y="543490"/>
            <a:ext cx="10004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7- Solving system of equations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142C75-5458-BB69-0110-E3D300F38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075" y="2076450"/>
            <a:ext cx="7181850" cy="2705100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820D41B-D084-8119-0C87-C5E4AEFAF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6EC98F-2619-44DA-D5C3-38013A9E261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CA350C3-C9AD-7BCF-B05C-CF9F21BA602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B9FE350-2718-FE38-C9C7-CAEEC3E97A9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18CAE46-AD7A-C56B-4D96-E8AE1D8932D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" y="-85584"/>
            <a:ext cx="1067244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701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7- Solving system of equations by Spreadsheet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41317C-830F-9362-B3C8-7F97BE40C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352" y="2129371"/>
            <a:ext cx="7372350" cy="2571750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C2E4147-AA64-05ED-1D11-1AF663167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0A9593A-B515-2C47-55E5-D6525B1710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CE65CD-8E67-71A1-FFE7-AF990389590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B79A6F6-43BB-8E71-9669-B946ACDDD36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9871A1B-116D-735D-A842-1D4CA123F61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C1F9F99-B4F6-2C9F-CD58-F3D0DAB8A83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0599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10128007" cy="15124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9157" y="543490"/>
            <a:ext cx="7842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7- Solving system of equations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1FCAEAD-DC40-B080-502B-699194A25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099" y="2148826"/>
            <a:ext cx="7048500" cy="265747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DA7F8F7-55BC-853E-7952-5E7753F8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3575F84-29C6-CC29-051E-00045ED4D7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7FDD87F-C09E-2149-CF55-CC78CD13F20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E9BE473-B957-5A15-D33A-25005D57DBA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230ABBA-C977-6E21-3ADF-558289950D0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F1CBE90-A2EE-53E0-2A16-8970AF5FC68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7" y="-36946"/>
            <a:ext cx="10378378" cy="14889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1137" y="458146"/>
            <a:ext cx="8297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7- Solving system of equations by Spreadsheet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294ECF-95F9-78B0-32EE-CC5E9A14E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1" y="1728397"/>
            <a:ext cx="5067603" cy="4430969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D00DC6E-BF39-F2D5-93A2-48A57344F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2F1FB2B-5510-3AEC-0878-E6BB089EC9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43457" y="325331"/>
            <a:ext cx="2012809" cy="93984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95BAED-8A45-D0A3-16AB-C89E74FD341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230C311-B631-3BAD-0412-A3FFC56846E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226F2AC-1BE5-C912-0690-3352CEFFD28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D372B2E-3EC8-A4F6-0AA4-824498252EA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212792-0A6D-1037-CD4E-B73760001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9A5F88-91B6-DFD7-7246-C74EA42297D6}"/>
              </a:ext>
            </a:extLst>
          </p:cNvPr>
          <p:cNvSpPr txBox="1"/>
          <p:nvPr/>
        </p:nvSpPr>
        <p:spPr>
          <a:xfrm>
            <a:off x="2124364" y="1434400"/>
            <a:ext cx="95142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the addition and subtraction of matrices.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the multiplication of matrices.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calculating the determinants.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obtaining the inverse of the matrix.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adjoint of a matrix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obtaining the transpose of the matrix.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Excel for solving system of equations.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551378B-CE32-3F8B-08A4-8602F821A1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2584F6E-ED0D-98CC-9FE5-3D97E336AD7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A64D074-6A72-2188-2AB9-8AA639C7596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2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257300" y="1932213"/>
            <a:ext cx="911678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1️⃣ Math is not about memorizing</a:t>
            </a:r>
            <a:r>
              <a:rPr lang="ar-EG" b="1" dirty="0"/>
              <a:t> </a:t>
            </a:r>
            <a:r>
              <a:rPr lang="en-US" b="1" dirty="0"/>
              <a:t>… Math is about understanding</a:t>
            </a:r>
          </a:p>
          <a:p>
            <a:pPr algn="just">
              <a:buNone/>
            </a:pPr>
            <a:r>
              <a:rPr lang="en-US" dirty="0"/>
              <a:t>Every rule in differentiation or integration has a geometric and practical meaning.</a:t>
            </a:r>
            <a:br>
              <a:rPr lang="en-US" dirty="0"/>
            </a:br>
            <a:r>
              <a:rPr lang="en-US" dirty="0"/>
              <a:t>Understand </a:t>
            </a:r>
            <a:r>
              <a:rPr lang="en-US" b="1" dirty="0"/>
              <a:t>why</a:t>
            </a:r>
            <a:r>
              <a:rPr lang="en-US" dirty="0"/>
              <a:t> we differentiate and </a:t>
            </a:r>
            <a:r>
              <a:rPr lang="en-US" b="1" dirty="0"/>
              <a:t>why</a:t>
            </a:r>
            <a:r>
              <a:rPr lang="en-US" dirty="0"/>
              <a:t> we integrate.</a:t>
            </a:r>
            <a:endParaRPr lang="ar-EG" dirty="0"/>
          </a:p>
          <a:p>
            <a:pPr algn="just">
              <a:buNone/>
            </a:pPr>
            <a:r>
              <a:rPr lang="en-US" dirty="0"/>
              <a:t>Plot the function before solving — you will understand </a:t>
            </a:r>
            <a:r>
              <a:rPr lang="en-US" b="1" dirty="0"/>
              <a:t>50% of the problem</a:t>
            </a:r>
            <a:r>
              <a:rPr lang="en-US" dirty="0"/>
              <a:t> before you even start.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D571FC-8422-7F16-33AF-57F7FED2778E}"/>
              </a:ext>
            </a:extLst>
          </p:cNvPr>
          <p:cNvSpPr txBox="1"/>
          <p:nvPr/>
        </p:nvSpPr>
        <p:spPr>
          <a:xfrm>
            <a:off x="1257300" y="3963538"/>
            <a:ext cx="103759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2️⃣ Solve problems every day, even just one</a:t>
            </a:r>
          </a:p>
          <a:p>
            <a:pPr>
              <a:buNone/>
            </a:pPr>
            <a:r>
              <a:rPr lang="en-US" dirty="0"/>
              <a:t>Consistency matters more than quantity.</a:t>
            </a:r>
            <a:br>
              <a:rPr lang="en-US" dirty="0"/>
            </a:br>
            <a:r>
              <a:rPr lang="en-US" dirty="0"/>
              <a:t>One problem a day is better than 30 problems the night before the exam.</a:t>
            </a:r>
          </a:p>
          <a:p>
            <a:pPr>
              <a:buNone/>
            </a:pPr>
            <a:r>
              <a:rPr lang="en-US" dirty="0"/>
              <a:t>Remember:</a:t>
            </a:r>
            <a:br>
              <a:rPr lang="en-US" dirty="0"/>
            </a:br>
            <a:r>
              <a:rPr lang="en-US" b="1" dirty="0"/>
              <a:t>Math = Practice × Practice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F8915F-2295-A353-7A14-8D11FE60A15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0A3469C4-EB4E-1702-FDE0-1FC8387C0D7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827B30DA-909B-E721-A2C5-056D194001B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0F860C8B-AAB1-B355-84A9-78569E22061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76056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2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537607" y="1997839"/>
            <a:ext cx="911678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3️⃣ Use Excel to Explore and Understand Matrices</a:t>
            </a:r>
            <a:endParaRPr lang="ar-EG" b="1" dirty="0"/>
          </a:p>
          <a:p>
            <a:endParaRPr lang="en-US" b="1" dirty="0"/>
          </a:p>
          <a:p>
            <a:r>
              <a:rPr lang="en-US" dirty="0"/>
              <a:t>Excel is not just for data — it’s a powerful tool to understand matrices.</a:t>
            </a:r>
            <a:br>
              <a:rPr lang="en-US" dirty="0"/>
            </a:br>
            <a:r>
              <a:rPr lang="en-US" dirty="0"/>
              <a:t>Use it to perform basic operations like:</a:t>
            </a:r>
          </a:p>
          <a:p>
            <a:r>
              <a:rPr lang="en-US" dirty="0"/>
              <a:t>Matrix addition and subtraction</a:t>
            </a:r>
          </a:p>
          <a:p>
            <a:r>
              <a:rPr lang="en-US" dirty="0"/>
              <a:t>Multiplication</a:t>
            </a:r>
          </a:p>
          <a:p>
            <a:r>
              <a:rPr lang="en-US" dirty="0"/>
              <a:t>Determinants</a:t>
            </a:r>
          </a:p>
          <a:p>
            <a:r>
              <a:rPr lang="en-US" dirty="0"/>
              <a:t>Inverse matrices</a:t>
            </a:r>
          </a:p>
          <a:p>
            <a:r>
              <a:rPr lang="en-US" dirty="0"/>
              <a:t>Solving systems of linear equations</a:t>
            </a:r>
          </a:p>
          <a:p>
            <a:endParaRPr lang="en-US" dirty="0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0C854C76-2870-51E3-CAB5-B66186F2D26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A21C6A-CC97-03E7-7F10-8DB423AF144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8DDCE556-D65F-55CE-8095-F6101E73DBE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CCE86D93-4833-E2F5-8B86-404AA99B7A2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3148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</a:t>
            </a:r>
            <a:r>
              <a:rPr lang="en-US" sz="2800">
                <a:solidFill>
                  <a:schemeClr val="bg1"/>
                </a:solidFill>
              </a:rPr>
              <a:t>Math 2 </a:t>
            </a:r>
            <a:r>
              <a:rPr lang="en-US" sz="2800" dirty="0">
                <a:solidFill>
                  <a:schemeClr val="bg1"/>
                </a:solidFill>
              </a:rPr>
              <a:t>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469572" y="1826657"/>
            <a:ext cx="911678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4️⃣ Create a One-Page Summary After Each Lecture</a:t>
            </a:r>
          </a:p>
          <a:p>
            <a:r>
              <a:rPr lang="en-US" dirty="0"/>
              <a:t>Keep it short and useful.</a:t>
            </a:r>
            <a:br>
              <a:rPr lang="en-US" dirty="0"/>
            </a:br>
            <a:r>
              <a:rPr lang="en-US" dirty="0"/>
              <a:t>Include:</a:t>
            </a:r>
          </a:p>
          <a:p>
            <a:r>
              <a:rPr lang="en-US" dirty="0"/>
              <a:t>Key formulas</a:t>
            </a:r>
          </a:p>
          <a:p>
            <a:r>
              <a:rPr lang="en-US" dirty="0"/>
              <a:t>Important examples</a:t>
            </a:r>
          </a:p>
          <a:p>
            <a:r>
              <a:rPr lang="en-US" dirty="0"/>
              <a:t>Common mistakes</a:t>
            </a:r>
          </a:p>
          <a:p>
            <a:r>
              <a:rPr lang="en-US" dirty="0"/>
              <a:t>Two practice questions</a:t>
            </a:r>
          </a:p>
          <a:p>
            <a:r>
              <a:rPr lang="en-US" dirty="0"/>
              <a:t>Your summary sheet will save you </a:t>
            </a:r>
            <a:r>
              <a:rPr lang="en-US" b="1" dirty="0"/>
              <a:t>half the study time</a:t>
            </a:r>
            <a:r>
              <a:rPr lang="en-US" dirty="0"/>
              <a:t> at the end of the semester.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5️⃣ Never Hesitate to Ask Questions</a:t>
            </a:r>
          </a:p>
          <a:p>
            <a:r>
              <a:rPr lang="en-US" dirty="0"/>
              <a:t>Most students get stuck in Chapter 2 or 3 simply because they don’t ask.</a:t>
            </a:r>
            <a:br>
              <a:rPr lang="en-US" dirty="0"/>
            </a:br>
            <a:r>
              <a:rPr lang="en-US" dirty="0"/>
              <a:t>There is </a:t>
            </a:r>
            <a:r>
              <a:rPr lang="en-US" b="1" dirty="0"/>
              <a:t>no such thing as a silly question</a:t>
            </a:r>
            <a:r>
              <a:rPr lang="en-US" dirty="0"/>
              <a:t> — the real mistake is continuing without understanding.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C49C99-3340-4196-C5C5-28441BFC95E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10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B48892E6-08C7-C4CD-3CF9-EE9AF79F67F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094C52EC-95E2-1904-F1FF-277C931C012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D91EA842-A998-E235-4193-78FCCF75676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2114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674254"/>
            <a:ext cx="9259274" cy="5161155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1F8102A5-F2C4-C17F-9DE6-463321C9A51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64E4FB6-3877-5876-3A0A-561600EE49D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031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2438</TotalTime>
  <Words>1210</Words>
  <Application>Microsoft Office PowerPoint</Application>
  <PresentationFormat>Widescreen</PresentationFormat>
  <Paragraphs>285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203</cp:revision>
  <dcterms:created xsi:type="dcterms:W3CDTF">2021-08-03T13:03:26Z</dcterms:created>
  <dcterms:modified xsi:type="dcterms:W3CDTF">2025-12-09T13:35:21Z</dcterms:modified>
</cp:coreProperties>
</file>