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1" r:id="rId2"/>
    <p:sldId id="303" r:id="rId3"/>
    <p:sldId id="313" r:id="rId4"/>
    <p:sldId id="276" r:id="rId5"/>
    <p:sldId id="616" r:id="rId6"/>
    <p:sldId id="482" r:id="rId7"/>
    <p:sldId id="615" r:id="rId8"/>
    <p:sldId id="605" r:id="rId9"/>
    <p:sldId id="256" r:id="rId10"/>
    <p:sldId id="527" r:id="rId11"/>
    <p:sldId id="604" r:id="rId12"/>
    <p:sldId id="597" r:id="rId13"/>
    <p:sldId id="596" r:id="rId14"/>
    <p:sldId id="620" r:id="rId15"/>
    <p:sldId id="608" r:id="rId16"/>
    <p:sldId id="606" r:id="rId17"/>
    <p:sldId id="622" r:id="rId18"/>
    <p:sldId id="598" r:id="rId19"/>
    <p:sldId id="623" r:id="rId20"/>
    <p:sldId id="609" r:id="rId21"/>
    <p:sldId id="625" r:id="rId22"/>
    <p:sldId id="631" r:id="rId23"/>
    <p:sldId id="613" r:id="rId24"/>
    <p:sldId id="626" r:id="rId25"/>
    <p:sldId id="628" r:id="rId26"/>
    <p:sldId id="645" r:id="rId27"/>
    <p:sldId id="652" r:id="rId28"/>
    <p:sldId id="629" r:id="rId29"/>
    <p:sldId id="653" r:id="rId30"/>
    <p:sldId id="654" r:id="rId31"/>
    <p:sldId id="651" r:id="rId32"/>
    <p:sldId id="647" r:id="rId33"/>
    <p:sldId id="648" r:id="rId34"/>
    <p:sldId id="646" r:id="rId35"/>
    <p:sldId id="650" r:id="rId36"/>
    <p:sldId id="649" r:id="rId37"/>
    <p:sldId id="632" r:id="rId38"/>
    <p:sldId id="599" r:id="rId39"/>
    <p:sldId id="656" r:id="rId40"/>
    <p:sldId id="655" r:id="rId41"/>
    <p:sldId id="624" r:id="rId42"/>
    <p:sldId id="633" r:id="rId43"/>
    <p:sldId id="600" r:id="rId44"/>
    <p:sldId id="614" r:id="rId45"/>
    <p:sldId id="528" r:id="rId46"/>
    <p:sldId id="657" r:id="rId47"/>
    <p:sldId id="601" r:id="rId48"/>
    <p:sldId id="610" r:id="rId49"/>
    <p:sldId id="612" r:id="rId50"/>
    <p:sldId id="486" r:id="rId51"/>
    <p:sldId id="60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16"/>
            <p14:sldId id="482"/>
            <p14:sldId id="615"/>
            <p14:sldId id="605"/>
            <p14:sldId id="256"/>
            <p14:sldId id="527"/>
            <p14:sldId id="604"/>
            <p14:sldId id="597"/>
            <p14:sldId id="596"/>
            <p14:sldId id="620"/>
            <p14:sldId id="608"/>
            <p14:sldId id="606"/>
            <p14:sldId id="622"/>
            <p14:sldId id="598"/>
            <p14:sldId id="623"/>
            <p14:sldId id="609"/>
            <p14:sldId id="625"/>
            <p14:sldId id="631"/>
            <p14:sldId id="613"/>
            <p14:sldId id="626"/>
            <p14:sldId id="628"/>
            <p14:sldId id="645"/>
            <p14:sldId id="652"/>
            <p14:sldId id="629"/>
            <p14:sldId id="653"/>
            <p14:sldId id="654"/>
            <p14:sldId id="651"/>
            <p14:sldId id="647"/>
            <p14:sldId id="648"/>
            <p14:sldId id="646"/>
            <p14:sldId id="650"/>
            <p14:sldId id="649"/>
            <p14:sldId id="632"/>
            <p14:sldId id="599"/>
            <p14:sldId id="656"/>
            <p14:sldId id="655"/>
            <p14:sldId id="624"/>
            <p14:sldId id="633"/>
            <p14:sldId id="600"/>
            <p14:sldId id="614"/>
            <p14:sldId id="528"/>
            <p14:sldId id="657"/>
            <p14:sldId id="601"/>
            <p14:sldId id="610"/>
            <p14:sldId id="612"/>
            <p14:sldId id="486"/>
            <p14:sldId id="60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82" d="100"/>
          <a:sy n="82" d="100"/>
        </p:scale>
        <p:origin x="629"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11/19/2023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11/19/2023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11/19/2023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0.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9.svg"/><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2.svg"/></Relationships>
</file>

<file path=ppt/slides/_rels/slide5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71986" y="3663935"/>
            <a:ext cx="5431367" cy="1754326"/>
          </a:xfrm>
          <a:prstGeom prst="rect">
            <a:avLst/>
          </a:prstGeom>
          <a:noFill/>
        </p:spPr>
        <p:txBody>
          <a:bodyPr wrap="square" rtlCol="0">
            <a:spAutoFit/>
          </a:bodyPr>
          <a:lstStyle/>
          <a:p>
            <a:pPr algn="ctr" rtl="1">
              <a:lnSpc>
                <a:spcPct val="150000"/>
              </a:lnSpc>
            </a:pPr>
            <a:r>
              <a:rPr lang="ar-JO" sz="4000" b="1" dirty="0">
                <a:latin typeface="Tajawal Medium" panose="00000600000000000000" pitchFamily="2" charset="-78"/>
                <a:cs typeface="Tajawal Medium" panose="00000600000000000000" pitchFamily="2" charset="-78"/>
              </a:rPr>
              <a:t>إعداد: </a:t>
            </a:r>
          </a:p>
          <a:p>
            <a:pPr algn="r" rtl="1">
              <a:lnSpc>
                <a:spcPct val="150000"/>
              </a:lnSpc>
            </a:pPr>
            <a:r>
              <a:rPr lang="ar-JO" sz="3200" dirty="0">
                <a:solidFill>
                  <a:srgbClr val="FF0000"/>
                </a:solidFill>
                <a:latin typeface="Tajawal Medium" panose="00000600000000000000" pitchFamily="2" charset="-78"/>
                <a:cs typeface="Tajawal Medium" panose="00000600000000000000" pitchFamily="2" charset="-78"/>
              </a:rPr>
              <a:t>د. </a:t>
            </a:r>
            <a:r>
              <a:rPr lang="ar-JO" sz="3200" dirty="0" err="1">
                <a:solidFill>
                  <a:srgbClr val="FF0000"/>
                </a:solidFill>
                <a:latin typeface="Tajawal Medium" panose="00000600000000000000" pitchFamily="2" charset="-78"/>
                <a:cs typeface="Tajawal Medium" panose="00000600000000000000" pitchFamily="2" charset="-78"/>
              </a:rPr>
              <a:t>الاء</a:t>
            </a:r>
            <a:r>
              <a:rPr lang="ar-JO" sz="3200" dirty="0">
                <a:solidFill>
                  <a:srgbClr val="FF0000"/>
                </a:solidFill>
                <a:latin typeface="Tajawal Medium" panose="00000600000000000000" pitchFamily="2" charset="-78"/>
                <a:cs typeface="Tajawal Medium" panose="00000600000000000000" pitchFamily="2" charset="-78"/>
              </a:rPr>
              <a:t> طارق </a:t>
            </a:r>
            <a:r>
              <a:rPr lang="ar-JO" sz="3200" dirty="0" err="1">
                <a:solidFill>
                  <a:srgbClr val="FF0000"/>
                </a:solidFill>
                <a:latin typeface="Tajawal Medium" panose="00000600000000000000" pitchFamily="2" charset="-78"/>
                <a:cs typeface="Tajawal Medium" panose="00000600000000000000" pitchFamily="2" charset="-78"/>
              </a:rPr>
              <a:t>الضمرات</a:t>
            </a:r>
            <a:endParaRPr lang="en-US" sz="32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FF0000"/>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مستطيل 2"/>
          <p:cNvSpPr/>
          <p:nvPr/>
        </p:nvSpPr>
        <p:spPr>
          <a:xfrm>
            <a:off x="7751319" y="5740107"/>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272145" y="1840994"/>
            <a:ext cx="6767625" cy="2800767"/>
          </a:xfrm>
          <a:prstGeom prst="rect">
            <a:avLst/>
          </a:prstGeom>
          <a:noFill/>
          <a:ln>
            <a:noFill/>
          </a:ln>
        </p:spPr>
        <p:txBody>
          <a:bodyPr wrap="square" rtlCol="0">
            <a:spAutoFit/>
          </a:bodyPr>
          <a:lstStyle/>
          <a:p>
            <a:pPr algn="ctr"/>
            <a:r>
              <a:rPr lang="ar-JO"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المحاضرة </a:t>
            </a:r>
            <a:r>
              <a:rPr lang="ar-EG"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ajawal Medium" panose="00000600000000000000" pitchFamily="2" charset="-78"/>
                <a:cs typeface="Tajawal Medium" panose="00000600000000000000" pitchFamily="2" charset="-78"/>
              </a:rPr>
              <a:t>السابعة</a:t>
            </a:r>
            <a:endParaRPr lang="ar-JO" sz="4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endParaRPr>
          </a:p>
          <a:p>
            <a:pPr algn="ctr" rtl="1"/>
            <a:r>
              <a:rPr lang="ar-JO" sz="4400" dirty="0"/>
              <a:t>البحوث التاريخية, الوصفية والمسحية, البحوث التجريبية, الدراسات التطويرية</a:t>
            </a:r>
            <a:endParaRPr lang="en-US" sz="44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cstate="print">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5447645"/>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3600" b="1" dirty="0">
                <a:latin typeface="Simplified Arabic" panose="02020603050405020304" pitchFamily="18" charset="-78"/>
                <a:cs typeface="Simplified Arabic" panose="02020603050405020304" pitchFamily="18" charset="-78"/>
              </a:rPr>
              <a:t>مقدمة </a:t>
            </a:r>
          </a:p>
          <a:p>
            <a:pPr marL="457200" indent="-457200" algn="r" rtl="1">
              <a:buFont typeface="Wingdings" panose="05000000000000000000" pitchFamily="2" charset="2"/>
              <a:buChar char="v"/>
            </a:pPr>
            <a:r>
              <a:rPr lang="ar-JO" sz="3600" b="1" dirty="0"/>
              <a:t>البحوث التاريخية</a:t>
            </a:r>
          </a:p>
          <a:p>
            <a:pPr marL="457200" indent="-457200" algn="r" rtl="1">
              <a:buFont typeface="Wingdings" panose="05000000000000000000" pitchFamily="2" charset="2"/>
              <a:buChar char="v"/>
            </a:pPr>
            <a:r>
              <a:rPr lang="ar-JO" sz="3600" b="1" dirty="0"/>
              <a:t> الوصفية والمسحية</a:t>
            </a:r>
          </a:p>
          <a:p>
            <a:pPr marL="457200" indent="-457200" algn="r" rtl="1">
              <a:buFont typeface="Wingdings" panose="05000000000000000000" pitchFamily="2" charset="2"/>
              <a:buChar char="v"/>
            </a:pPr>
            <a:r>
              <a:rPr lang="ar-JO" sz="3600" b="1" dirty="0"/>
              <a:t> البحوث التجريبية</a:t>
            </a:r>
          </a:p>
          <a:p>
            <a:pPr marL="457200" indent="-457200" algn="r" rtl="1">
              <a:buFont typeface="Wingdings" panose="05000000000000000000" pitchFamily="2" charset="2"/>
              <a:buChar char="v"/>
            </a:pPr>
            <a:r>
              <a:rPr lang="ar-JO" sz="3600" b="1" dirty="0"/>
              <a:t> الدراسات التطويرية</a:t>
            </a:r>
            <a:endParaRPr lang="en-US" sz="3600" b="1" dirty="0">
              <a:solidFill>
                <a:schemeClr val="bg1"/>
              </a:solidFill>
            </a:endParaRPr>
          </a:p>
          <a:p>
            <a:pPr marL="342900" indent="-342900" algn="r" rtl="1">
              <a:buFont typeface="Wingdings" panose="05000000000000000000" pitchFamily="2" charset="2"/>
              <a:buChar char="v"/>
            </a:pPr>
            <a:r>
              <a:rPr lang="ar-JO" sz="3600" b="1" dirty="0"/>
              <a:t>خاتمة</a:t>
            </a:r>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print">
            <a:extLst>
              <a:ext uri="{96DAC541-7B7A-43D3-8B79-37D633B846F1}">
                <asvg:svgBlip xmlns:asvg="http://schemas.microsoft.com/office/drawing/2016/SVG/main" r:embed="rId8"/>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asvg="http://schemas.microsoft.com/office/drawing/2016/SVG/main" r:embed="rId3"/>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cstate="print">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مربع نص 6"/>
          <p:cNvSpPr txBox="1"/>
          <p:nvPr/>
        </p:nvSpPr>
        <p:spPr>
          <a:xfrm>
            <a:off x="1289665" y="1645970"/>
            <a:ext cx="9872719" cy="4216539"/>
          </a:xfrm>
          <a:prstGeom prst="rect">
            <a:avLst/>
          </a:prstGeom>
          <a:noFill/>
        </p:spPr>
        <p:txBody>
          <a:bodyPr wrap="square" rtlCol="1">
            <a:spAutoFit/>
          </a:bodyPr>
          <a:lstStyle/>
          <a:p>
            <a:pPr algn="ctr" rtl="1"/>
            <a:r>
              <a:rPr lang="ar-JO" sz="2800" b="1" dirty="0"/>
              <a:t>المقدمة</a:t>
            </a:r>
          </a:p>
          <a:p>
            <a:pPr algn="just" rtl="1"/>
            <a:r>
              <a:rPr lang="ar-SA" sz="2400" dirty="0"/>
              <a:t>يمثل المنهج التاريخي تحقيقًا منهجيًا في السابق ومحاولة للفصل بين الحسابات الموضوعية والخيالية للأحداث التاريخية، بناءً على فحص مجموعة واسعة من المصادر ذات الصلة. يعد هذا المهمة مهمة لأن التاريخ يمثل مصدرًا لعديد من أفكارنا ومعتقداتنا وعاداتنا. يضع فهمنا الأفضل للماضي في وضع يمكننا من تقدير التغيير في الحاضر ومحاولة الاستفادة من أخطاء الماضي</a:t>
            </a:r>
            <a:r>
              <a:rPr lang="ar-JO" sz="2400" dirty="0"/>
              <a:t>.</a:t>
            </a:r>
          </a:p>
          <a:p>
            <a:pPr algn="just" rtl="1" fontAlgn="t"/>
            <a:r>
              <a:rPr lang="ar-SA" sz="2400" dirty="0"/>
              <a:t>سنتعرف أولاً على معنى كلمة "المنهج" وهي طريقة مرتبة تهدف إلى تحقيق هدف محدد، وقد جربها العديد من الأشخاص في الماضي وحققت نتائج إيجابية، مما سمح بانتشار استخدام هذه الطريق</a:t>
            </a:r>
            <a:r>
              <a:rPr lang="ar-JO" sz="2400" dirty="0"/>
              <a:t>ة، </a:t>
            </a:r>
            <a:r>
              <a:rPr lang="ar-SA" sz="2400" dirty="0"/>
              <a:t>تعني كلمة "التاريخي" الأحداث التي وقعت في الماضي وتم تسجيلها في فترة تسبق الوقت الحالي.</a:t>
            </a:r>
            <a:endParaRPr lang="en-US" sz="2400" dirty="0"/>
          </a:p>
          <a:p>
            <a:pPr algn="just" rtl="1"/>
            <a:r>
              <a:rPr lang="ar-SA" sz="2400" dirty="0"/>
              <a:t>المنهج التاريخي يعد تجميعًا للمعلومات السابقة والبيانات، ومن ثم تصنيفها وترتيبها ونقدها، لتقديمها فيما بعد على شكل حقيقة موثوقة يمكن الاستدلال واستنباط التفسيرات منها</a:t>
            </a:r>
            <a:r>
              <a:rPr lang="ar-JO" sz="2400" dirty="0"/>
              <a:t>،</a:t>
            </a:r>
            <a:r>
              <a:rPr lang="ar-SA" sz="2400" dirty="0"/>
              <a:t> </a:t>
            </a:r>
            <a:r>
              <a:rPr lang="ar-JO" sz="2400" dirty="0"/>
              <a:t>و</a:t>
            </a:r>
            <a:r>
              <a:rPr lang="ar-SA" sz="2400" dirty="0"/>
              <a:t>يساعد هذا النهج الباحث العلمي على فهم أحد المشكلات الاجتماعية أو المواضيع العلمية</a:t>
            </a:r>
            <a:endParaRPr lang="ar-JO" sz="24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298070"/>
            <a:ext cx="1049101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004552" y="1468953"/>
            <a:ext cx="10059322" cy="4154984"/>
          </a:xfrm>
          <a:prstGeom prst="rect">
            <a:avLst/>
          </a:prstGeom>
          <a:noFill/>
        </p:spPr>
        <p:txBody>
          <a:bodyPr wrap="square" rtlCol="1">
            <a:spAutoFit/>
          </a:bodyPr>
          <a:lstStyle/>
          <a:p>
            <a:pPr algn="just" rtl="1" fontAlgn="t"/>
            <a:r>
              <a:rPr lang="ar-SA" sz="2400" dirty="0"/>
              <a:t>المنهج التاريخي هو عملية تجميع وتفسير المعلومات حول الأحداث الماضية أو الأفكار لفهم كيف تأثرت الأحداث والأفكار الحالية بتلك الأحداث. يتم دراسة الأسباب المحتملة وراء أحداث محددة لشرح تأثيرها على الأحداث التالية. قد لا يساعد البحث التاريخي فقط في كشف الروابط بين الأحداث الماضية والحاضرة، ولكنه أيضًا يمكن أن يزود الباحثين بالمعلومات المتعلقة بالأحداث المستقبلية المحتملة.</a:t>
            </a:r>
            <a:endParaRPr lang="en-US" sz="2400" dirty="0"/>
          </a:p>
          <a:p>
            <a:pPr algn="just" rtl="1" fontAlgn="t"/>
            <a:r>
              <a:rPr lang="ar-SA" sz="2400" dirty="0"/>
              <a:t>ينبغي على الباحثين أن يبدؤوا المنهج التاريخي دون أي افتراضات غير ممكنة؛ لا يجب أن يسعوا لاكتشاف شيء غير متواجد</a:t>
            </a:r>
            <a:r>
              <a:rPr lang="ar-JO" sz="2400" dirty="0"/>
              <a:t>،</a:t>
            </a:r>
            <a:r>
              <a:rPr lang="ar-SA" sz="2400" dirty="0"/>
              <a:t> هذه في الواقع مبدأ أساسي لجميع أنواع البحث، ولكن يجب اتباعها بشكل خاص في المنهج التاريخي. عادةً، تتشابه خطوات البحث التاريخي العملية مع أشكال البحث الأخرى التي تتضمن تحديد المشكلة، تحديد طرق جمع البيانات، جمع البيانات، التحليل والاستنتاج</a:t>
            </a:r>
            <a:r>
              <a:rPr lang="en-US" sz="2400" dirty="0"/>
              <a:t>.</a:t>
            </a:r>
          </a:p>
          <a:p>
            <a:pPr algn="just" rtl="1" fontAlgn="t"/>
            <a:r>
              <a:rPr lang="ar-SA" sz="2400" dirty="0"/>
              <a:t>بطبيعته، يرتبط الإنسان بماضيه ولا يمكنه أن يعيش بدونه</a:t>
            </a:r>
            <a:r>
              <a:rPr lang="ar-JO" sz="2400" dirty="0"/>
              <a:t>،</a:t>
            </a:r>
            <a:r>
              <a:rPr lang="ar-SA" sz="2400" dirty="0"/>
              <a:t> ومن خلال النظر إلى الأحداث الماضية، يمكن للإنسان أن يتعرف على الأخطاء التي ارتكبها سابقًا ويحاول تجنبها، ويستفيد منها في إيجاد طرق مختلفة لتحسين الواقع الذي يعيشه في الوقت الحالي أو المستقبل</a:t>
            </a:r>
            <a:r>
              <a:rPr lang="ar-SA" dirty="0"/>
              <a:t>.</a:t>
            </a:r>
            <a:endParaRPr lang="en-US" dirty="0"/>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38648" y="1326524"/>
            <a:ext cx="8789864"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مربع نص 1"/>
          <p:cNvSpPr txBox="1"/>
          <p:nvPr/>
        </p:nvSpPr>
        <p:spPr>
          <a:xfrm>
            <a:off x="2047741" y="1717424"/>
            <a:ext cx="8081524" cy="4201150"/>
          </a:xfrm>
          <a:prstGeom prst="rect">
            <a:avLst/>
          </a:prstGeom>
          <a:noFill/>
        </p:spPr>
        <p:txBody>
          <a:bodyPr wrap="square" rtlCol="1">
            <a:spAutoFit/>
          </a:bodyPr>
          <a:lstStyle/>
          <a:p>
            <a:pPr algn="ctr" rtl="1" fontAlgn="t"/>
            <a:r>
              <a:rPr lang="ar-SA" sz="2400" b="1" dirty="0"/>
              <a:t>أهمية المنهج التاريخي </a:t>
            </a:r>
            <a:endParaRPr lang="en-US" sz="2400" dirty="0"/>
          </a:p>
          <a:p>
            <a:pPr marL="342900" lvl="0" indent="-342900" algn="r" rtl="1" fontAlgn="t">
              <a:buFont typeface="Arial" panose="020B0604020202020204" pitchFamily="34" charset="0"/>
              <a:buChar char="•"/>
            </a:pPr>
            <a:r>
              <a:rPr lang="ar-SA" sz="2400" dirty="0"/>
              <a:t>يساعد في فهم التطور التاريخي للمجتمع والثقافة والحضارة</a:t>
            </a:r>
            <a:r>
              <a:rPr lang="en-US" sz="2400" dirty="0"/>
              <a:t>.</a:t>
            </a:r>
          </a:p>
          <a:p>
            <a:pPr marL="342900" lvl="0" indent="-342900" algn="r" rtl="1" fontAlgn="t">
              <a:buFont typeface="Arial" panose="020B0604020202020204" pitchFamily="34" charset="0"/>
              <a:buChar char="•"/>
            </a:pPr>
            <a:r>
              <a:rPr lang="ar-SA" sz="2400" dirty="0"/>
              <a:t>يوفر لنا دروسًا وتحذيرات من الماضي لمساعدتنا في تشكيل المستقبل</a:t>
            </a:r>
            <a:r>
              <a:rPr lang="en-US" sz="2400" dirty="0"/>
              <a:t>.</a:t>
            </a:r>
          </a:p>
          <a:p>
            <a:pPr marL="342900" lvl="0" indent="-342900" algn="r" rtl="1" fontAlgn="t">
              <a:buFont typeface="Arial" panose="020B0604020202020204" pitchFamily="34" charset="0"/>
              <a:buChar char="•"/>
            </a:pPr>
            <a:r>
              <a:rPr lang="ar-SA" sz="2400" dirty="0"/>
              <a:t>يساعد في توثيق الأحداث التاريخية والحفاظ عليها للأجيال القادمة</a:t>
            </a:r>
            <a:r>
              <a:rPr lang="en-US" sz="2400" dirty="0"/>
              <a:t>.</a:t>
            </a:r>
          </a:p>
          <a:p>
            <a:pPr marL="342900" indent="-342900" algn="r" rtl="1">
              <a:buFont typeface="Arial" panose="020B0604020202020204" pitchFamily="34" charset="0"/>
              <a:buChar char="•"/>
            </a:pPr>
            <a:r>
              <a:rPr lang="ar-JO" sz="2400" dirty="0"/>
              <a:t> لا توجد طريقة أخرى توفر لنا فرصة للعثور على رؤى حول الأحداث الماضية.</a:t>
            </a:r>
          </a:p>
          <a:p>
            <a:pPr marL="342900" indent="-342900" algn="r" rtl="1">
              <a:buFont typeface="Arial" panose="020B0604020202020204" pitchFamily="34" charset="0"/>
              <a:buChar char="•"/>
            </a:pPr>
            <a:r>
              <a:rPr lang="ar-JO" sz="2400" dirty="0"/>
              <a:t>يمكن أن يلعب تحديد العناصر الرئيسية للأحداث السلبية الماضية دورًا مهمًا في منع بعض الظروف المماثلة. بمعنى آخر ، يمكن أن تعلم درسًا في التاريخ.</a:t>
            </a:r>
          </a:p>
          <a:p>
            <a:pPr marL="342900" indent="-342900" algn="r" rtl="1">
              <a:buFont typeface="Arial" panose="020B0604020202020204" pitchFamily="34" charset="0"/>
              <a:buChar char="•"/>
            </a:pPr>
            <a:r>
              <a:rPr lang="ar-JO" sz="2400" dirty="0"/>
              <a:t> يمكن أن يؤدي إلى اكتشاف مهم على نطاق عالمي.</a:t>
            </a:r>
          </a:p>
          <a:p>
            <a:pPr marL="342900" indent="-342900" algn="r" rtl="1">
              <a:buFont typeface="Arial" panose="020B0604020202020204" pitchFamily="34" charset="0"/>
              <a:buChar char="•"/>
            </a:pPr>
            <a:r>
              <a:rPr lang="ar-JO" sz="2400" dirty="0"/>
              <a:t> لا يشارك الباحث في الحدث.</a:t>
            </a:r>
          </a:p>
          <a:p>
            <a:pPr algn="r" rtl="1">
              <a:lnSpc>
                <a:spcPct val="150000"/>
              </a:lnSpc>
            </a:pPr>
            <a:endParaRPr lang="ar-JO" dirty="0"/>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931035" y="1544321"/>
            <a:ext cx="10169237" cy="4154984"/>
          </a:xfrm>
          <a:prstGeom prst="rect">
            <a:avLst/>
          </a:prstGeom>
          <a:noFill/>
        </p:spPr>
        <p:txBody>
          <a:bodyPr wrap="square" rtlCol="1">
            <a:spAutoFit/>
          </a:bodyPr>
          <a:lstStyle/>
          <a:p>
            <a:pPr algn="ctr" rtl="1" fontAlgn="t"/>
            <a:r>
              <a:rPr lang="ar-JO" sz="2400" b="1" dirty="0"/>
              <a:t>مصادر المنهج التاريخي</a:t>
            </a:r>
            <a:endParaRPr lang="en-US" sz="2400" b="1" dirty="0"/>
          </a:p>
          <a:p>
            <a:pPr lvl="0" algn="just" rtl="1" fontAlgn="t"/>
            <a:r>
              <a:rPr lang="ar-SA" sz="2400" b="1" dirty="0"/>
              <a:t>المصادر التاريخية الأولية</a:t>
            </a:r>
            <a:r>
              <a:rPr lang="ar-SA" sz="2400" dirty="0"/>
              <a:t>: وثائق أصلية مثل رسائل، مذكرات، خطابات، وسجلات حكومية</a:t>
            </a:r>
            <a:r>
              <a:rPr lang="en-US" sz="2400" dirty="0"/>
              <a:t>.</a:t>
            </a:r>
          </a:p>
          <a:p>
            <a:pPr lvl="0" algn="just" rtl="1" fontAlgn="t"/>
            <a:r>
              <a:rPr lang="ar-SA" sz="2400" b="1" dirty="0"/>
              <a:t>المصادر التاريخية الثانوية</a:t>
            </a:r>
            <a:r>
              <a:rPr lang="ar-SA" sz="2400" dirty="0"/>
              <a:t>: تاريخ سابق يكتبه باحثون ومؤرخون استنادًا إلى المصادر التاريخية الأولية</a:t>
            </a:r>
            <a:r>
              <a:rPr lang="en-US" sz="2400" dirty="0"/>
              <a:t>.</a:t>
            </a:r>
          </a:p>
          <a:p>
            <a:pPr lvl="0" algn="just" rtl="1" fontAlgn="t"/>
            <a:r>
              <a:rPr lang="ar-SA" sz="2400" dirty="0"/>
              <a:t>يستند المنهج التاريخي بشكل رئيسي على مصادر المعلومات المباشرة مثل السجلات التاريخية والكتب والصور والرسائل والأدلة التي تعود إلى الفترة التي يركز عليها البحث. ببساطة، تمت كتابة هذه المصادر من قبل أشخاص شاركوا أو شاهدوا مباشرة الأحداث. يمكن للمواد المصدرية الثانوية مثل الكتب والمقالات التي كتبت بعد الأحداث أن تساهم إلى حد ما في البحث</a:t>
            </a:r>
            <a:r>
              <a:rPr lang="en-US" sz="2400" dirty="0"/>
              <a:t>.</a:t>
            </a:r>
          </a:p>
          <a:p>
            <a:pPr lvl="0" algn="just" rtl="1" fontAlgn="t"/>
            <a:r>
              <a:rPr lang="ar-SA" sz="2400" dirty="0"/>
              <a:t>ومع ذلك، يجب على الفرد أن يأخذ في الاعتبار أن المصادر الثانوية للمعلومات قد تكون أكثر انحيازًا لأنها عادة ما تحتوي على بيانات تم تأليفها من قبل الكتاب باستخدام مصادر متعددة. يجب أن نذكر أيضًا أن المصادر الأولية قد تكون متحيزة أيضًا ، وبما أن البحث يطمح للإجابة عن أسئلة حول الماضي، فلا يوجد ضمان لدقة المعلومات</a:t>
            </a:r>
            <a:r>
              <a:rPr lang="ru-RU" sz="2400" dirty="0"/>
              <a:t>.</a:t>
            </a:r>
            <a:endParaRPr lang="en-US" sz="2400" dirty="0"/>
          </a:p>
        </p:txBody>
      </p:sp>
    </p:spTree>
    <p:extLst>
      <p:ext uri="{BB962C8B-B14F-4D97-AF65-F5344CB8AC3E}">
        <p14:creationId xmlns:p14="http://schemas.microsoft.com/office/powerpoint/2010/main" val="367211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مربع نص 1"/>
          <p:cNvSpPr txBox="1"/>
          <p:nvPr/>
        </p:nvSpPr>
        <p:spPr>
          <a:xfrm>
            <a:off x="1313645" y="1284000"/>
            <a:ext cx="9945469" cy="4524315"/>
          </a:xfrm>
          <a:prstGeom prst="rect">
            <a:avLst/>
          </a:prstGeom>
          <a:noFill/>
        </p:spPr>
        <p:txBody>
          <a:bodyPr wrap="square" rtlCol="1">
            <a:spAutoFit/>
          </a:bodyPr>
          <a:lstStyle/>
          <a:p>
            <a:pPr algn="ctr" rtl="1" fontAlgn="t"/>
            <a:r>
              <a:rPr lang="ar-SA" sz="2400" b="1" dirty="0"/>
              <a:t>خطوات المنهج التاريخي في البحث العلمي</a:t>
            </a:r>
            <a:endParaRPr lang="en-US" sz="2400" b="1" dirty="0"/>
          </a:p>
          <a:p>
            <a:pPr algn="ctr" rtl="1" fontAlgn="t"/>
            <a:endParaRPr lang="en-US" sz="2400" b="1" dirty="0"/>
          </a:p>
          <a:p>
            <a:pPr algn="r" rtl="1" fontAlgn="t"/>
            <a:r>
              <a:rPr lang="ar-JO" sz="2400" dirty="0"/>
              <a:t>1. </a:t>
            </a:r>
            <a:r>
              <a:rPr lang="en-US" sz="2400" dirty="0"/>
              <a:t> </a:t>
            </a:r>
            <a:r>
              <a:rPr lang="ar-SA" sz="2400" b="1" dirty="0"/>
              <a:t>تحديد المشكلة البحثية</a:t>
            </a:r>
            <a:endParaRPr lang="en-US" sz="2400" b="1" dirty="0"/>
          </a:p>
          <a:p>
            <a:pPr lvl="0" algn="r" rtl="1" fontAlgn="t"/>
            <a:r>
              <a:rPr lang="ar-SA" sz="2400" dirty="0"/>
              <a:t>يتطلب تحديد مشكلة يهدف الباحث إلى حلها أو إلى فهمها بشكل أفضل</a:t>
            </a:r>
            <a:r>
              <a:rPr lang="en-US" sz="2400" dirty="0"/>
              <a:t>.</a:t>
            </a:r>
          </a:p>
          <a:p>
            <a:pPr algn="r" rtl="1" fontAlgn="t"/>
            <a:r>
              <a:rPr lang="ar-JO" sz="2400" dirty="0"/>
              <a:t>2. </a:t>
            </a:r>
            <a:r>
              <a:rPr lang="en-US" sz="2400" dirty="0"/>
              <a:t> </a:t>
            </a:r>
            <a:r>
              <a:rPr lang="ar-SA" sz="2400" b="1" dirty="0"/>
              <a:t>جمع المعلومات والبيانات التاريخية ذات الصلة</a:t>
            </a:r>
            <a:endParaRPr lang="en-US" sz="2400" b="1" dirty="0"/>
          </a:p>
          <a:p>
            <a:pPr lvl="0" algn="r" rtl="1" fontAlgn="t"/>
            <a:r>
              <a:rPr lang="ar-SA" sz="2400" dirty="0"/>
              <a:t>استخدام مصادر تاريخية أولية مثل المستندات والمخطوطات وسجلات الحكومة</a:t>
            </a:r>
            <a:r>
              <a:rPr lang="en-US" sz="2400" dirty="0"/>
              <a:t>.</a:t>
            </a:r>
          </a:p>
          <a:p>
            <a:pPr lvl="0" algn="r" rtl="1" fontAlgn="t"/>
            <a:r>
              <a:rPr lang="ar-SA" sz="2400" dirty="0"/>
              <a:t>استخدام مصادر تاريخية ثانوية مثل الكتب والأبحاث والدراسات الأخرى</a:t>
            </a:r>
            <a:r>
              <a:rPr lang="en-US" sz="2400" dirty="0"/>
              <a:t>.</a:t>
            </a:r>
          </a:p>
          <a:p>
            <a:pPr algn="r" rtl="1" fontAlgn="t"/>
            <a:r>
              <a:rPr lang="ar-JO" sz="2400" dirty="0"/>
              <a:t>3. </a:t>
            </a:r>
            <a:r>
              <a:rPr lang="ar-SA" sz="2400" b="1" dirty="0"/>
              <a:t>تحليل المعلومات والتحقق من صحتها</a:t>
            </a:r>
            <a:endParaRPr lang="en-US" sz="2400" b="1" dirty="0"/>
          </a:p>
          <a:p>
            <a:pPr lvl="0" algn="r" rtl="1" fontAlgn="t"/>
            <a:r>
              <a:rPr lang="ar-SA" sz="2400" dirty="0"/>
              <a:t>ينطوي التحليل على تحليل وتفسير المعلومات التاريخية المجمعة لفهم سياق الأحداث والمظاهر</a:t>
            </a:r>
            <a:r>
              <a:rPr lang="en-US" sz="2400" dirty="0"/>
              <a:t>.</a:t>
            </a:r>
          </a:p>
          <a:p>
            <a:pPr algn="r" rtl="1" fontAlgn="t"/>
            <a:r>
              <a:rPr lang="ar-JO" sz="2400" dirty="0"/>
              <a:t>4. </a:t>
            </a:r>
            <a:r>
              <a:rPr lang="ar-SA" sz="2400" b="1" dirty="0"/>
              <a:t>استنتاج وتفسير النتائج التاريخية</a:t>
            </a:r>
            <a:endParaRPr lang="en-US" sz="2400" b="1" dirty="0"/>
          </a:p>
          <a:p>
            <a:pPr lvl="0" algn="r" rtl="1" fontAlgn="t"/>
            <a:r>
              <a:rPr lang="ar-SA" sz="2400" dirty="0"/>
              <a:t>يشمل هذا الخطوة الاستنتاجات التي يمكن أن تستنتج من البيانات والمعلومات التاريخية المحللة</a:t>
            </a:r>
            <a:r>
              <a:rPr lang="en-US" sz="2400" dirty="0"/>
              <a:t>.</a:t>
            </a:r>
          </a:p>
          <a:p>
            <a:pPr algn="r" rtl="1"/>
            <a:endParaRPr lang="en-US" sz="2400" dirty="0"/>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15156" y="938418"/>
            <a:ext cx="11287638"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669701" y="1076895"/>
            <a:ext cx="10844012" cy="5447645"/>
          </a:xfrm>
          <a:prstGeom prst="rect">
            <a:avLst/>
          </a:prstGeom>
          <a:noFill/>
        </p:spPr>
        <p:txBody>
          <a:bodyPr wrap="square" rtlCol="1">
            <a:spAutoFit/>
          </a:bodyPr>
          <a:lstStyle/>
          <a:p>
            <a:pPr algn="ctr" rtl="1" fontAlgn="t"/>
            <a:r>
              <a:rPr lang="ar-SA" sz="2400" b="1" dirty="0"/>
              <a:t>أدوات المنهج التاريخي</a:t>
            </a:r>
            <a:endParaRPr lang="en-US" sz="2400" b="1" dirty="0"/>
          </a:p>
          <a:p>
            <a:pPr algn="just" rtl="1" fontAlgn="t"/>
            <a:r>
              <a:rPr lang="ar-SA" sz="2400" dirty="0"/>
              <a:t>في دراسة التاريخ، تعتبر </a:t>
            </a:r>
            <a:r>
              <a:rPr lang="ar-SA" sz="2400" b="1" dirty="0"/>
              <a:t>الوثائق التاريخية</a:t>
            </a:r>
            <a:r>
              <a:rPr lang="ar-SA" sz="2400" dirty="0"/>
              <a:t> من أهم الأدوات المستخدمة. تشمل الوثائق التاريخية المختلفة المستندات المكتوبة والمطبوعة التي تقدم معلومات وحقائق حول الأحداث والشخصيات التاريخية. يمكن للوثائق التاريخية أن تكون مدونات، رسائل، مذكرات، صحف، وثائق رسمية، وما إلى ذلك. يعتمد تحليل وثائق التاريخ على التأكد من صحة وموثوقية المصادر</a:t>
            </a:r>
            <a:r>
              <a:rPr lang="en-US" sz="2400" dirty="0"/>
              <a:t>.</a:t>
            </a:r>
          </a:p>
          <a:p>
            <a:pPr algn="just" rtl="1" fontAlgn="t"/>
            <a:r>
              <a:rPr lang="ar-JO" sz="2400" dirty="0"/>
              <a:t>و</a:t>
            </a:r>
            <a:r>
              <a:rPr lang="ar-SA" sz="2400" dirty="0"/>
              <a:t>تعتبر </a:t>
            </a:r>
            <a:r>
              <a:rPr lang="ar-SA" sz="2400" b="1" dirty="0"/>
              <a:t>الآثار الأثرية</a:t>
            </a:r>
            <a:r>
              <a:rPr lang="ar-SA" sz="2400" dirty="0"/>
              <a:t> أداة أخرى هامة في دراسة التاريخ. تشمل الآثار الأثرية المباني القديمة، والأشياء المصنوعة يدوياً، والمجسمات الأثرية، واللوحات الفنية، وغيرها من العناصر التي قد تكون قديمة ومألوفة للشعوب القديمة. يمكن أن توفر الآثار الأثرية أدلة مادية على الحضارات القديمة وتساعد في فهم الحياة في تلك الحقبة</a:t>
            </a:r>
            <a:r>
              <a:rPr lang="en-US" sz="2400" dirty="0"/>
              <a:t>.</a:t>
            </a:r>
          </a:p>
          <a:p>
            <a:pPr algn="just" rtl="1" fontAlgn="t"/>
            <a:r>
              <a:rPr lang="ar-SA" sz="2400" dirty="0"/>
              <a:t>أما </a:t>
            </a:r>
            <a:r>
              <a:rPr lang="ar-SA" sz="2400" b="1" dirty="0"/>
              <a:t>المصادر الشفهية</a:t>
            </a:r>
            <a:r>
              <a:rPr lang="ar-SA" sz="2400" dirty="0"/>
              <a:t> فهي أداة تاريخية تعتمد على ذاكرة الشخصيات القدامى وشهاداتهم الشفهية حول الأحداث التاريخية. يتضمن ذلك المقابلات مع شهود العيان والقصص الشفوية والتقارير الشفهية التي تم توثيقها</a:t>
            </a:r>
            <a:r>
              <a:rPr lang="en-US" sz="2400" dirty="0"/>
              <a:t>.</a:t>
            </a:r>
          </a:p>
          <a:p>
            <a:pPr algn="just" rtl="1" fontAlgn="t"/>
            <a:r>
              <a:rPr lang="ar-SA" sz="2400" dirty="0"/>
              <a:t>باستخدام هذه الأدوات، يمكن للمؤرخين والباحثين دراسة الأحداث التاريخية وتفسيرها وفهمها. من المهم أن يأخذ الباحثون في الاعتبار مصداقية وصحة المصادر التي يعتمدون عليها في أعمالهم التاريخية</a:t>
            </a:r>
            <a:r>
              <a:rPr lang="ru-RU" sz="2400" dirty="0"/>
              <a:t>.</a:t>
            </a:r>
            <a:endParaRPr lang="en-US" sz="2400" dirty="0"/>
          </a:p>
          <a:p>
            <a:pPr algn="just" rtl="1">
              <a:lnSpc>
                <a:spcPct val="150000"/>
              </a:lnSpc>
            </a:pPr>
            <a:endParaRPr lang="en-US" sz="2400" dirty="0"/>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87886" y="1017726"/>
            <a:ext cx="10514907"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438865" y="1221574"/>
            <a:ext cx="10212947" cy="4462760"/>
          </a:xfrm>
          <a:prstGeom prst="rect">
            <a:avLst/>
          </a:prstGeom>
          <a:noFill/>
        </p:spPr>
        <p:txBody>
          <a:bodyPr wrap="square" rtlCol="1">
            <a:spAutoFit/>
          </a:bodyPr>
          <a:lstStyle/>
          <a:p>
            <a:pPr algn="ctr" rtl="1" fontAlgn="t"/>
            <a:r>
              <a:rPr lang="ar-SA" sz="2000" b="1" dirty="0"/>
              <a:t>تحليل النصوص التاريخية والأحداث بواسطة المنهج التاريخي</a:t>
            </a:r>
            <a:endParaRPr lang="en-US" sz="2000" b="1" dirty="0"/>
          </a:p>
          <a:p>
            <a:pPr algn="just" rtl="1" fontAlgn="t"/>
            <a:r>
              <a:rPr lang="ar-SA" sz="2000" dirty="0"/>
              <a:t>تعتبر تحليل النصوص التاريخية أحد جوانب المنهج التاريخي. يتضمن هذا تحليل الوثائق والمصادر الكتابية لفهم الأحداث التاريخية وتوثيقها بدقة. يعتبر هذا النوع من التحليل أداة قوية في إلقاء الضوء على تفاصيل الأحداث وتوضيح مصادر المعلومات</a:t>
            </a:r>
            <a:r>
              <a:rPr lang="en-US" sz="2000" dirty="0"/>
              <a:t>.</a:t>
            </a:r>
          </a:p>
          <a:p>
            <a:pPr algn="just" rtl="1" fontAlgn="t"/>
            <a:r>
              <a:rPr lang="ar-SA" sz="2000" dirty="0"/>
              <a:t>يمكن أيضًا استخدام المنهج التاريخي لتحليل الأحداث التاريخية وتحديد العوامل والتأثيرات المختلفة التي أدت إلى حدوثها. يساعد هذا في فهم القوى الدافعة والتغييرات الاجتماعية والسياسية والاقتصادية وغيرها التي تمثل جزءًا من سياق الأحداث التاريخية المعطاة</a:t>
            </a:r>
            <a:r>
              <a:rPr lang="en-US" sz="2000" dirty="0"/>
              <a:t>.</a:t>
            </a:r>
          </a:p>
          <a:p>
            <a:pPr algn="r" rtl="1" fontAlgn="t"/>
            <a:r>
              <a:rPr lang="ar-SA" sz="2000" b="1" dirty="0"/>
              <a:t>تتضمن أدوات التحليل النقدي في المنهج التاريخي</a:t>
            </a:r>
            <a:r>
              <a:rPr lang="en-US" sz="2000" b="1" dirty="0"/>
              <a:t>:</a:t>
            </a:r>
          </a:p>
          <a:p>
            <a:pPr marL="342900" lvl="0" indent="-342900" algn="r" rtl="1" fontAlgn="t">
              <a:buFont typeface="Arial" panose="020B0604020202020204" pitchFamily="34" charset="0"/>
              <a:buChar char="•"/>
            </a:pPr>
            <a:r>
              <a:rPr lang="ar-SA" sz="2000" dirty="0"/>
              <a:t>تحليل المصادر الأولية والثانوية</a:t>
            </a:r>
            <a:endParaRPr lang="en-US" sz="2000" dirty="0"/>
          </a:p>
          <a:p>
            <a:pPr marL="342900" lvl="0" indent="-342900" algn="r" rtl="1" fontAlgn="t">
              <a:buFont typeface="Arial" panose="020B0604020202020204" pitchFamily="34" charset="0"/>
              <a:buChar char="•"/>
            </a:pPr>
            <a:r>
              <a:rPr lang="ar-SA" sz="2000" dirty="0"/>
              <a:t>تحليل السياق التاريخي</a:t>
            </a:r>
            <a:endParaRPr lang="en-US" sz="2000" dirty="0"/>
          </a:p>
          <a:p>
            <a:pPr marL="342900" lvl="0" indent="-342900" algn="r" rtl="1" fontAlgn="t">
              <a:buFont typeface="Arial" panose="020B0604020202020204" pitchFamily="34" charset="0"/>
              <a:buChar char="•"/>
            </a:pPr>
            <a:r>
              <a:rPr lang="ar-SA" sz="2000" dirty="0"/>
              <a:t>التحليل المقارن بين الأحداث التاريخية المختلفة</a:t>
            </a:r>
            <a:endParaRPr lang="en-US" sz="2000" dirty="0"/>
          </a:p>
          <a:p>
            <a:pPr marL="342900" lvl="0" indent="-342900" algn="r" rtl="1" fontAlgn="t">
              <a:buFont typeface="Arial" panose="020B0604020202020204" pitchFamily="34" charset="0"/>
              <a:buChar char="•"/>
            </a:pPr>
            <a:r>
              <a:rPr lang="ar-SA" sz="2000" dirty="0"/>
              <a:t>تحليل العوامل والمتغيرات المؤثرة في الأحداث التاريخية</a:t>
            </a:r>
            <a:endParaRPr lang="en-US" sz="2000" dirty="0"/>
          </a:p>
          <a:p>
            <a:pPr algn="r" rtl="1" fontAlgn="t"/>
            <a:r>
              <a:rPr lang="ar-SA" sz="2000" dirty="0"/>
              <a:t>باستخدام هذه الأدوات، يمكن للباحثين استنباط الحقائق والمعلومات الدقيقة وتحليل الأحداث التاريخية بشكل شامل ودقيق</a:t>
            </a:r>
            <a:r>
              <a:rPr lang="en-US" sz="2000" dirty="0"/>
              <a:t>.</a:t>
            </a:r>
          </a:p>
          <a:p>
            <a:pPr algn="r" rtl="1"/>
            <a:endParaRPr lang="en-US" sz="24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0844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785611" y="1428065"/>
            <a:ext cx="10560676" cy="4339650"/>
          </a:xfrm>
          <a:prstGeom prst="rect">
            <a:avLst/>
          </a:prstGeom>
          <a:noFill/>
        </p:spPr>
        <p:txBody>
          <a:bodyPr wrap="square" rtlCol="1">
            <a:spAutoFit/>
          </a:bodyPr>
          <a:lstStyle/>
          <a:p>
            <a:pPr algn="just" rtl="1" fontAlgn="t"/>
            <a:r>
              <a:rPr lang="ar-SA" sz="2400" dirty="0"/>
              <a:t>يعتبر المنهج التاريخي أداة قوية في فهم الأحداث التاريخية بعمق</a:t>
            </a:r>
            <a:r>
              <a:rPr lang="ar-JO" sz="2400" dirty="0"/>
              <a:t>،</a:t>
            </a:r>
            <a:r>
              <a:rPr lang="ar-SA" sz="2400" dirty="0"/>
              <a:t> فمن خلال تحليل الوقائع التاريخية والمصادر المختلفة، يمكننا فهم سياق الأحداث والعوامل التي أدت إلى حدوثها. هذا يساعدنا على تقييم تأثير هذه الأحداث وفهم التغيرات الاجتماعية والثقافية والسياسية التي نشأت على مر الزمن</a:t>
            </a:r>
            <a:r>
              <a:rPr lang="en-US" sz="2400" dirty="0"/>
              <a:t>.</a:t>
            </a:r>
          </a:p>
          <a:p>
            <a:pPr algn="just" rtl="1" fontAlgn="t"/>
            <a:r>
              <a:rPr lang="ar-SA" sz="2400" dirty="0"/>
              <a:t>يستخدم المنهج التاريخي في تحليل الأدلة الأولية والثانوية المتاحة</a:t>
            </a:r>
            <a:r>
              <a:rPr lang="ar-JO" sz="2400" dirty="0"/>
              <a:t>،</a:t>
            </a:r>
            <a:r>
              <a:rPr lang="ar-SA" sz="2400" dirty="0"/>
              <a:t> تشمل الأدلة الأولية المصادر الأصلية مثل الوثائق التاريخية واليوميات والمذكرات وغيرها. بينما تشمل الأدلة الثانوية التي تعتمد على الأدلة الأولية مثل الدراسات السابقة والكتب والمقالات. من خلال تحليل هذه الأدلة، يمكننا استنباط الحقائق والمعلومات الدقيقة حول الأحداث التاريخية</a:t>
            </a:r>
            <a:r>
              <a:rPr lang="en-US" sz="2400" dirty="0"/>
              <a:t>.</a:t>
            </a:r>
          </a:p>
          <a:p>
            <a:pPr algn="just" rtl="1" fontAlgn="t"/>
            <a:r>
              <a:rPr lang="ar-SA" sz="2400" dirty="0"/>
              <a:t>وعند إعداد البحوث والدراسات التاريخية، يمكن استخدام المنهج التاريخي للتحليل والتفسير. هذا يتطلب المراجعة الدقيقة للمصادر المتاحة، وتحليل الأحداث والتغيرات التاريخية، وتقديم الفهم العميق للمواضيع المشروعة وتسليط الضوء على الجوانب المختلفة</a:t>
            </a:r>
            <a:r>
              <a:rPr lang="en-US" sz="2400" dirty="0"/>
              <a:t>.</a:t>
            </a:r>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83346" y="969289"/>
            <a:ext cx="874948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983346" y="1696357"/>
            <a:ext cx="8268237" cy="3416320"/>
          </a:xfrm>
          <a:prstGeom prst="rect">
            <a:avLst/>
          </a:prstGeom>
          <a:noFill/>
        </p:spPr>
        <p:txBody>
          <a:bodyPr wrap="square" rtlCol="1">
            <a:spAutoFit/>
          </a:bodyPr>
          <a:lstStyle/>
          <a:p>
            <a:pPr algn="ctr" rtl="1" fontAlgn="t">
              <a:lnSpc>
                <a:spcPct val="150000"/>
              </a:lnSpc>
            </a:pPr>
            <a:r>
              <a:rPr lang="ar-SA" sz="2400" b="1" dirty="0"/>
              <a:t>تطبيقات المنهج التاريخي في عدة مجالات</a:t>
            </a:r>
            <a:endParaRPr lang="en-US" sz="2400" dirty="0"/>
          </a:p>
          <a:p>
            <a:pPr algn="r" rtl="1" fontAlgn="t">
              <a:lnSpc>
                <a:spcPct val="150000"/>
              </a:lnSpc>
            </a:pPr>
            <a:r>
              <a:rPr lang="ar-SA" sz="2400" dirty="0"/>
              <a:t>يستخدم المنهج التاريخي في عدة مجالات، بما في ذلك</a:t>
            </a:r>
            <a:r>
              <a:rPr lang="en-US" sz="2400" dirty="0"/>
              <a:t>:</a:t>
            </a:r>
          </a:p>
          <a:p>
            <a:pPr marL="342900" lvl="0" indent="-342900" algn="r" rtl="1" fontAlgn="t">
              <a:lnSpc>
                <a:spcPct val="150000"/>
              </a:lnSpc>
              <a:buFont typeface="Arial" panose="020B0604020202020204" pitchFamily="34" charset="0"/>
              <a:buChar char="•"/>
            </a:pPr>
            <a:r>
              <a:rPr lang="ar-SA" sz="2400" dirty="0"/>
              <a:t>دراسات التاريخ والتاريخ الثقافي</a:t>
            </a:r>
            <a:endParaRPr lang="en-US" sz="2400" dirty="0"/>
          </a:p>
          <a:p>
            <a:pPr marL="342900" lvl="0" indent="-342900" algn="r" rtl="1" fontAlgn="t">
              <a:lnSpc>
                <a:spcPct val="150000"/>
              </a:lnSpc>
              <a:buFont typeface="Arial" panose="020B0604020202020204" pitchFamily="34" charset="0"/>
              <a:buChar char="•"/>
            </a:pPr>
            <a:r>
              <a:rPr lang="ar-SA" sz="2400" dirty="0"/>
              <a:t>البحوث الاجتماعية والسياسية</a:t>
            </a:r>
            <a:endParaRPr lang="en-US" sz="2400" dirty="0"/>
          </a:p>
          <a:p>
            <a:pPr marL="342900" lvl="0" indent="-342900" algn="r" rtl="1" fontAlgn="t">
              <a:lnSpc>
                <a:spcPct val="150000"/>
              </a:lnSpc>
              <a:buFont typeface="Arial" panose="020B0604020202020204" pitchFamily="34" charset="0"/>
              <a:buChar char="•"/>
            </a:pPr>
            <a:r>
              <a:rPr lang="ar-SA" sz="2400" dirty="0"/>
              <a:t>العلوم الإنسانية والأدب</a:t>
            </a:r>
            <a:endParaRPr lang="en-US" sz="2400" dirty="0"/>
          </a:p>
          <a:p>
            <a:pPr marL="342900" indent="-342900" algn="r" rtl="1">
              <a:lnSpc>
                <a:spcPct val="150000"/>
              </a:lnSpc>
              <a:buFont typeface="Arial" panose="020B0604020202020204" pitchFamily="34" charset="0"/>
              <a:buChar char="•"/>
            </a:pPr>
            <a:r>
              <a:rPr lang="ar-SA" sz="2400" dirty="0"/>
              <a:t>التراث الثقافي والتراث التاريخي</a:t>
            </a:r>
            <a:endParaRPr lang="ru-RU" sz="2400" dirty="0"/>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03106" y="1005738"/>
            <a:ext cx="9327271"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مربع نص 1"/>
          <p:cNvSpPr txBox="1"/>
          <p:nvPr/>
        </p:nvSpPr>
        <p:spPr>
          <a:xfrm>
            <a:off x="1594539" y="1028343"/>
            <a:ext cx="9181845" cy="5447645"/>
          </a:xfrm>
          <a:prstGeom prst="rect">
            <a:avLst/>
          </a:prstGeom>
          <a:noFill/>
        </p:spPr>
        <p:txBody>
          <a:bodyPr wrap="square" rtlCol="1">
            <a:spAutoFit/>
          </a:bodyPr>
          <a:lstStyle/>
          <a:p>
            <a:pPr algn="ctr" rtl="1">
              <a:lnSpc>
                <a:spcPct val="150000"/>
              </a:lnSpc>
            </a:pPr>
            <a:r>
              <a:rPr lang="ar-JO" sz="2400" b="1" cap="all" dirty="0"/>
              <a:t>قيود المنهج التاريخي</a:t>
            </a:r>
          </a:p>
          <a:p>
            <a:pPr marL="342900" indent="-342900" algn="r" rtl="1">
              <a:lnSpc>
                <a:spcPct val="150000"/>
              </a:lnSpc>
              <a:buFont typeface="Wingdings" panose="05000000000000000000" pitchFamily="2" charset="2"/>
              <a:buChar char="v"/>
            </a:pPr>
            <a:r>
              <a:rPr lang="ar-JO" sz="2400" dirty="0"/>
              <a:t>    قد لا تكون المصادر موثوقة وقد تمثل حقائق مضللة حول الأحداث.</a:t>
            </a:r>
          </a:p>
          <a:p>
            <a:pPr marL="342900" indent="-342900" algn="r" rtl="1">
              <a:lnSpc>
                <a:spcPct val="150000"/>
              </a:lnSpc>
              <a:buFont typeface="Wingdings" panose="05000000000000000000" pitchFamily="2" charset="2"/>
              <a:buChar char="v"/>
            </a:pPr>
            <a:r>
              <a:rPr lang="ar-JO" sz="2400" dirty="0"/>
              <a:t>    لا يمكن دراسة جميع الأحداث الماضية بسبب نقص الأدلة والمواد المصدر، يصبح إجراء البحث أكثر صعوبة إذا كانت الأحداث من ماضٍ بعيد.</a:t>
            </a:r>
          </a:p>
          <a:p>
            <a:pPr marL="342900" indent="-342900" algn="r" rtl="1">
              <a:lnSpc>
                <a:spcPct val="150000"/>
              </a:lnSpc>
              <a:buFont typeface="Wingdings" panose="05000000000000000000" pitchFamily="2" charset="2"/>
              <a:buChar char="v"/>
            </a:pPr>
            <a:r>
              <a:rPr lang="ar-JO" sz="2400" dirty="0"/>
              <a:t>    العثور على سبب لأحداث معينة لا يعني أن نفس السبب يمكن أن يؤدي إلى أحداث مماثلة. لأنه ربما حدث في ظرف مختلف تمامًا في الماضي.</a:t>
            </a:r>
          </a:p>
          <a:p>
            <a:pPr marL="342900" indent="-342900" algn="r" rtl="1">
              <a:lnSpc>
                <a:spcPct val="150000"/>
              </a:lnSpc>
              <a:buFont typeface="Wingdings" panose="05000000000000000000" pitchFamily="2" charset="2"/>
              <a:buChar char="v"/>
            </a:pPr>
            <a:r>
              <a:rPr lang="ar-JO" sz="2400" dirty="0"/>
              <a:t>    قد يستمر البحث لفترة أطول ، اعتمادًا على الحدث التاريخي وتوافر البيانات.</a:t>
            </a:r>
          </a:p>
          <a:p>
            <a:pPr marL="342900" indent="-342900" algn="r" rtl="1">
              <a:lnSpc>
                <a:spcPct val="150000"/>
              </a:lnSpc>
              <a:buFont typeface="Wingdings" panose="05000000000000000000" pitchFamily="2" charset="2"/>
              <a:buChar char="v"/>
            </a:pPr>
            <a:r>
              <a:rPr lang="ar-JO" sz="2400" dirty="0"/>
              <a:t>    قد يتطلب السفر بين وجهات مختلفة.</a:t>
            </a:r>
          </a:p>
          <a:p>
            <a:pPr marL="342900" indent="-342900" algn="r" rtl="1">
              <a:lnSpc>
                <a:spcPct val="150000"/>
              </a:lnSpc>
              <a:buFont typeface="Wingdings" panose="05000000000000000000" pitchFamily="2" charset="2"/>
              <a:buChar char="v"/>
            </a:pPr>
            <a:r>
              <a:rPr lang="ar-JO" sz="2400" dirty="0"/>
              <a:t>    الباحث لا يتحكم في النتيجة.</a:t>
            </a:r>
          </a:p>
          <a:p>
            <a:pPr algn="just" rtl="1"/>
            <a:endParaRPr lang="en-US" sz="2400" dirty="0"/>
          </a:p>
        </p:txBody>
      </p:sp>
    </p:spTree>
    <p:extLst>
      <p:ext uri="{BB962C8B-B14F-4D97-AF65-F5344CB8AC3E}">
        <p14:creationId xmlns:p14="http://schemas.microsoft.com/office/powerpoint/2010/main" val="123708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13645" y="1144809"/>
            <a:ext cx="968686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777285" y="1261431"/>
            <a:ext cx="8786369" cy="5078313"/>
          </a:xfrm>
          <a:prstGeom prst="rect">
            <a:avLst/>
          </a:prstGeom>
          <a:noFill/>
        </p:spPr>
        <p:txBody>
          <a:bodyPr wrap="square" rtlCol="1">
            <a:spAutoFit/>
          </a:bodyPr>
          <a:lstStyle/>
          <a:p>
            <a:pPr algn="ctr" rtl="1" fontAlgn="t">
              <a:lnSpc>
                <a:spcPct val="150000"/>
              </a:lnSpc>
            </a:pPr>
            <a:r>
              <a:rPr lang="ar-SA" sz="2400" b="1" dirty="0"/>
              <a:t>تحديات استخدام المنهج التاريخي في البحث العلمي</a:t>
            </a:r>
            <a:endParaRPr lang="en-US" sz="2400" b="1" dirty="0"/>
          </a:p>
          <a:p>
            <a:pPr marL="342900" lvl="0" indent="-342900" algn="r" rtl="1" fontAlgn="t">
              <a:lnSpc>
                <a:spcPct val="150000"/>
              </a:lnSpc>
              <a:buFont typeface="Arial" panose="020B0604020202020204" pitchFamily="34" charset="0"/>
              <a:buChar char="•"/>
            </a:pPr>
            <a:r>
              <a:rPr lang="ar-SA" sz="2400" dirty="0"/>
              <a:t>قد تكون المصادر التاريخية غير متاحة أو غير كافية</a:t>
            </a:r>
            <a:r>
              <a:rPr lang="en-US" sz="2400" dirty="0"/>
              <a:t>.</a:t>
            </a:r>
          </a:p>
          <a:p>
            <a:pPr marL="342900" lvl="0" indent="-342900" algn="r" rtl="1" fontAlgn="t">
              <a:lnSpc>
                <a:spcPct val="150000"/>
              </a:lnSpc>
              <a:buFont typeface="Arial" panose="020B0604020202020204" pitchFamily="34" charset="0"/>
              <a:buChar char="•"/>
            </a:pPr>
            <a:r>
              <a:rPr lang="ar-SA" sz="2400" dirty="0"/>
              <a:t>يمكن أن يكون تحليل المعلومات التاريخية تحديًا ومتعبًا</a:t>
            </a:r>
            <a:r>
              <a:rPr lang="en-US" sz="2400" dirty="0"/>
              <a:t>.</a:t>
            </a:r>
          </a:p>
          <a:p>
            <a:pPr marL="342900" lvl="0" indent="-342900" algn="r" rtl="1" fontAlgn="t">
              <a:lnSpc>
                <a:spcPct val="150000"/>
              </a:lnSpc>
              <a:buFont typeface="Arial" panose="020B0604020202020204" pitchFamily="34" charset="0"/>
              <a:buChar char="•"/>
            </a:pPr>
            <a:r>
              <a:rPr lang="ar-SA" sz="2400" dirty="0"/>
              <a:t>يتطلب فهمًا عميقًا للسياق التاريخي والحوارات المجتمعية والثقافية</a:t>
            </a:r>
            <a:r>
              <a:rPr lang="en-US" sz="2400" dirty="0"/>
              <a:t>.</a:t>
            </a:r>
          </a:p>
          <a:p>
            <a:pPr algn="just" rtl="1" fontAlgn="t">
              <a:lnSpc>
                <a:spcPct val="150000"/>
              </a:lnSpc>
            </a:pPr>
            <a:r>
              <a:rPr lang="ar-SA" sz="2400" dirty="0"/>
              <a:t>في النهاية، يعد المنهج التاريخي أحد الأدوات الهامة في البحث العلمي ويساهم في فهم الأحداث والمظاهر التاريخية بشكل أفضل. ومع تطور التكنولوجيا وزيادة التوثيق التاريخي، يصبح المنهج التاريخي أكثر فاعلية في الوصول إلى الحقائق التاريخية وإثراء مجال البحث العلمي</a:t>
            </a:r>
            <a:r>
              <a:rPr lang="en-US" sz="2400" dirty="0"/>
              <a:t>.</a:t>
            </a:r>
          </a:p>
          <a:p>
            <a:pPr algn="r" rtl="1">
              <a:lnSpc>
                <a:spcPct val="150000"/>
              </a:lnSpc>
            </a:pPr>
            <a:endParaRPr lang="en-US" sz="2400" dirty="0"/>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8" y="1053503"/>
            <a:ext cx="112232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759854" y="1214978"/>
            <a:ext cx="10715221" cy="4708981"/>
          </a:xfrm>
          <a:prstGeom prst="rect">
            <a:avLst/>
          </a:prstGeom>
          <a:noFill/>
        </p:spPr>
        <p:txBody>
          <a:bodyPr wrap="square" rtlCol="1">
            <a:spAutoFit/>
          </a:bodyPr>
          <a:lstStyle/>
          <a:p>
            <a:pPr algn="ctr" rtl="1" fontAlgn="t"/>
            <a:r>
              <a:rPr lang="ar-SA" sz="2000" b="1" dirty="0"/>
              <a:t>نصائح للباحثين في استخدام المنهج التاريخي</a:t>
            </a:r>
            <a:endParaRPr lang="en-US" sz="2000" b="1" dirty="0"/>
          </a:p>
          <a:p>
            <a:pPr algn="r" rtl="1" fontAlgn="t"/>
            <a:r>
              <a:rPr lang="ar-SA" sz="2000" dirty="0"/>
              <a:t>المنهج التاريخي يلعب دورًا هامًا في فهم الأحداث والماضي واستخلاص الدروس التي يمكننا تطبيقها في الحاضر والمستقبل. من خلال دراسة التاريخ وتحليله، نستطيع أن نتعرف على سياق الأحداث والعوامل التي أدت إلى حدوثها. وبهذا الأسلوب، يمكننا تجنب تكرار الأخطاء واتخاذ قرارات أفضل في المستقبل</a:t>
            </a:r>
            <a:r>
              <a:rPr lang="en-US" sz="2000" dirty="0"/>
              <a:t>.</a:t>
            </a:r>
          </a:p>
          <a:p>
            <a:pPr algn="r" rtl="1" fontAlgn="t"/>
            <a:r>
              <a:rPr lang="ar-SA" sz="2000" dirty="0"/>
              <a:t>عن طريق الوصول إلى المصادر الأولية والثانوية المتعلقة بالأحداث التاريخية، يمكننا بناء قصة شاملة ومتكاملة للماضي وفهم أسباب وتأثيرات الأحداث المختلفة. إن المنهج التاريخي يعتمد على البحث والتحليل ومراجعة الأدلة للوصول إلى تصور أفضل للماضي</a:t>
            </a:r>
            <a:r>
              <a:rPr lang="en-US" sz="2000" dirty="0"/>
              <a:t>.</a:t>
            </a:r>
          </a:p>
          <a:p>
            <a:pPr marL="342900" lvl="0" indent="-342900" algn="r" rtl="1" fontAlgn="t">
              <a:buFont typeface="Wingdings" panose="05000000000000000000" pitchFamily="2" charset="2"/>
              <a:buChar char="ü"/>
            </a:pPr>
            <a:r>
              <a:rPr lang="ar-SA" sz="2000" dirty="0"/>
              <a:t>قبل البدء في البحث، تحقق من مصداقية المصادر التي تستخدمها. تأكد من أنها تعتبر موثوقة وتحمل مصادر موثوقة ومعترف بها</a:t>
            </a:r>
            <a:r>
              <a:rPr lang="en-US" sz="2000" dirty="0"/>
              <a:t>.</a:t>
            </a:r>
          </a:p>
          <a:p>
            <a:pPr marL="342900" lvl="0" indent="-342900" algn="r" rtl="1" fontAlgn="t">
              <a:buFont typeface="Wingdings" panose="05000000000000000000" pitchFamily="2" charset="2"/>
              <a:buChar char="ü"/>
            </a:pPr>
            <a:r>
              <a:rPr lang="ar-SA" sz="2000" dirty="0"/>
              <a:t>استفد من التكنولوجيا والموارد عبر الإنترنت في العثور على المصادر التاريخية المناسبة</a:t>
            </a:r>
            <a:r>
              <a:rPr lang="en-US" sz="2000" dirty="0"/>
              <a:t>.</a:t>
            </a:r>
          </a:p>
          <a:p>
            <a:pPr marL="342900" lvl="0" indent="-342900" algn="r" rtl="1" fontAlgn="t">
              <a:buFont typeface="Wingdings" panose="05000000000000000000" pitchFamily="2" charset="2"/>
              <a:buChar char="ü"/>
            </a:pPr>
            <a:r>
              <a:rPr lang="ar-SA" sz="2000" dirty="0"/>
              <a:t>قم بتحليل المصادر بعناية وحذافة لاحترام النص والمحتوى. كن حذرًا في استنتاجك وتحليلك للمعلومات التاريخية</a:t>
            </a:r>
            <a:r>
              <a:rPr lang="en-US" sz="2000" dirty="0"/>
              <a:t>.</a:t>
            </a:r>
          </a:p>
          <a:p>
            <a:pPr marL="342900" lvl="0" indent="-342900" algn="r" rtl="1" fontAlgn="t">
              <a:buFont typeface="Wingdings" panose="05000000000000000000" pitchFamily="2" charset="2"/>
              <a:buChar char="ü"/>
            </a:pPr>
            <a:r>
              <a:rPr lang="ar-SA" sz="2000" dirty="0"/>
              <a:t>قم بتنظيم البحث والمعلومات وفقًا لأسلوب التحليل الذي تتبعه. استخدم الجداول والمخططات والرسوم البيانية لتوضيح البيانات</a:t>
            </a:r>
            <a:r>
              <a:rPr lang="en-US" sz="2000" dirty="0"/>
              <a:t>.</a:t>
            </a:r>
          </a:p>
          <a:p>
            <a:pPr marL="342900" lvl="0" indent="-342900" algn="r" rtl="1" fontAlgn="t">
              <a:buFont typeface="Wingdings" panose="05000000000000000000" pitchFamily="2" charset="2"/>
              <a:buChar char="ü"/>
            </a:pPr>
            <a:r>
              <a:rPr lang="ar-SA" sz="2000" dirty="0"/>
              <a:t>كن مستمرًا في تحديث المصادر والمعلومات وقراءة الأبحاث الجديدة المتعلقة بموضوعك</a:t>
            </a:r>
            <a:r>
              <a:rPr lang="en-US" sz="2000" dirty="0"/>
              <a:t>.</a:t>
            </a:r>
          </a:p>
          <a:p>
            <a:pPr marL="342900" lvl="0" indent="-342900" algn="r" rtl="1" fontAlgn="t">
              <a:buFont typeface="Wingdings" panose="05000000000000000000" pitchFamily="2" charset="2"/>
              <a:buChar char="ü"/>
            </a:pPr>
            <a:r>
              <a:rPr lang="ar-SA" sz="2000" dirty="0"/>
              <a:t>لا تتردد في استشارة المختصين المتخصصين في المجال التاريخي للحصول على مساعدة وتوجيه أثناء بحثك</a:t>
            </a:r>
            <a:r>
              <a:rPr lang="en-US" sz="2000" dirty="0"/>
              <a:t>.</a:t>
            </a:r>
          </a:p>
          <a:p>
            <a:pPr algn="r"/>
            <a:r>
              <a:rPr lang="ar-SA" sz="2000" dirty="0"/>
              <a:t>باستخدام المنهج التاريخي بشكل صحيح، يمكننا الحصول على فهم أعمق وأوسع للأحداث التاريخية وتطبيق الدروس المستفادة على واقعنا الحالي. قد يكون التاريخ الماضي الساحل الذي يهدف إلى تشكيل مستقبل أفضل</a:t>
            </a:r>
            <a:endParaRPr lang="en-US" sz="2000" dirty="0"/>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55312" y="1030310"/>
            <a:ext cx="10051267" cy="50397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760838" y="1428065"/>
            <a:ext cx="9440213" cy="3847207"/>
          </a:xfrm>
          <a:prstGeom prst="rect">
            <a:avLst/>
          </a:prstGeom>
          <a:noFill/>
        </p:spPr>
        <p:txBody>
          <a:bodyPr wrap="square" rtlCol="1">
            <a:spAutoFit/>
          </a:bodyPr>
          <a:lstStyle/>
          <a:p>
            <a:pPr algn="ctr" rtl="1"/>
            <a:r>
              <a:rPr lang="ar-JO" sz="2000" b="1" dirty="0"/>
              <a:t>المنهج الوصفي</a:t>
            </a:r>
            <a:endParaRPr lang="en-US" sz="2000" dirty="0"/>
          </a:p>
          <a:p>
            <a:pPr algn="just" rtl="1"/>
            <a:r>
              <a:rPr lang="ar-SA" sz="2800" dirty="0"/>
              <a:t>يتماشى المنهج الوصفي والعديد من الظواهر والمشكلات الاجتماعية أكثر من غيره من المناهج فالدراسات التي تعنى بتقييم الاتجاهات، أو تسعى للوقوف على وجهات النظر، أو التي ترمي إلى التعرف على ظروف العمل ووسائله كلها أمور يحسن معالجتها من خلال المنهج الوصفي وليس معنى هذا أن المنهج الوصفي من أسهل المناهج تطبيقا، فهو يتطلب أكثر من مجرد عملية وصف القائم للأشياء إلى تفسير وتحليل البيانات والمعطيات الميدانية، إذ أنه ككل مناهج البحث الأخرى يتطلب اختيار أدوات البحث المناسبة والتأكد من صلاحيتها، وكذلك الحرص في اختيار العينة والدقة في تحليل البيانات والخروج منها بالاستنتاجات المناسبة</a:t>
            </a:r>
            <a:r>
              <a:rPr lang="ar-JO" sz="2800" dirty="0"/>
              <a:t>.</a:t>
            </a:r>
            <a:endParaRPr lang="en-US" sz="2800" dirty="0"/>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64043" y="776741"/>
            <a:ext cx="1007127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737529" y="1148169"/>
            <a:ext cx="9324305" cy="4524315"/>
          </a:xfrm>
          <a:prstGeom prst="rect">
            <a:avLst/>
          </a:prstGeom>
          <a:noFill/>
        </p:spPr>
        <p:txBody>
          <a:bodyPr wrap="square" rtlCol="1">
            <a:spAutoFit/>
          </a:bodyPr>
          <a:lstStyle/>
          <a:p>
            <a:pPr algn="just" rtl="1"/>
            <a:r>
              <a:rPr lang="ar-JO" sz="2400" b="1" dirty="0"/>
              <a:t>المنهج الوصفي </a:t>
            </a:r>
            <a:r>
              <a:rPr lang="ar-JO" sz="2400" dirty="0"/>
              <a:t>هو منهج علمي يقوم أساسا على وصف الظاهرة أو الموضوع محل البحث والدراسة على أن تكون عملية تعني بالضرورة تتبع هذا الموضوع ومحاولة الوقوف على أدق جزئياته وتفاصيله والتعبير عنها تعبيرا إما كيفيا وذلك بوصف حال الظاهرة محل الدراسة، وتعبيرا كميا وذلك عن طريق الأعداد والتقديرات والدرجات التي تعبر عن وضع الظاهرة وعلاقتها بغيرها من الظواهر.</a:t>
            </a:r>
          </a:p>
          <a:p>
            <a:pPr algn="just" rtl="1"/>
            <a:r>
              <a:rPr lang="ar-JO" sz="2400" dirty="0"/>
              <a:t>وعليه فمنهج </a:t>
            </a:r>
            <a:r>
              <a:rPr lang="ar-JO" sz="2400" b="1" dirty="0"/>
              <a:t>البحث الوصفي </a:t>
            </a:r>
            <a:r>
              <a:rPr lang="ar-JO" sz="2400" dirty="0"/>
              <a:t>هو اسلوب من اساليب التحليل المركز على معلومات كافية دقيقة عن ظاهرة او موضوع محدد، أو فترة او فترات زمنية معلومة وذلك من اجل الحصول على نتائج علمية نثم تفسيرها بطريقة موضوعية ، بما ينسجم مع المعطيات الفعلية للظاهرة.</a:t>
            </a:r>
          </a:p>
          <a:p>
            <a:pPr algn="just" rtl="1"/>
            <a:r>
              <a:rPr lang="ar-JO" sz="2400" dirty="0"/>
              <a:t>ومن خلال ما سبق يتبين لنا أن هذا المنهج يعمل على دراسة الظواهر الحالية من حيث وصف خصائصها وأنواعها والعلاقات التي ترتبط بين عواملها المؤثرة فيها، وبعد تجميع البيانات والمعلومات حولها يتم العمل على تحليلها نوعيا وكميا وتفسيرها من أجل اكتشاف الحقائق والوصول إلى استنتاجات يتم من خلالها تحسين الأوضاع إلى الأفضل والأحسن</a:t>
            </a:r>
            <a:endParaRPr lang="en-US" sz="2400" dirty="0"/>
          </a:p>
        </p:txBody>
      </p:sp>
    </p:spTree>
    <p:extLst>
      <p:ext uri="{BB962C8B-B14F-4D97-AF65-F5344CB8AC3E}">
        <p14:creationId xmlns:p14="http://schemas.microsoft.com/office/powerpoint/2010/main" val="3237278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017726"/>
            <a:ext cx="1025732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662388" y="1375462"/>
            <a:ext cx="9460530" cy="4154984"/>
          </a:xfrm>
          <a:prstGeom prst="rect">
            <a:avLst/>
          </a:prstGeom>
          <a:noFill/>
        </p:spPr>
        <p:txBody>
          <a:bodyPr wrap="square" rtlCol="1">
            <a:spAutoFit/>
          </a:bodyPr>
          <a:lstStyle/>
          <a:p>
            <a:pPr algn="ctr" rtl="1"/>
            <a:r>
              <a:rPr lang="ar-SA" sz="2400" b="1" dirty="0"/>
              <a:t>أهمية استخدام المنهج الوصفي </a:t>
            </a:r>
            <a:endParaRPr lang="en-US" sz="2400" b="1" dirty="0"/>
          </a:p>
          <a:p>
            <a:pPr algn="just" rtl="1"/>
            <a:r>
              <a:rPr lang="ar-SA" sz="2400" dirty="0"/>
              <a:t>يستخدم المنهج الوصفي في دراسة الأوضاع الراهنة للظواهر من حيث خصائصها، أشكالها وعلاقتها، والعوامل المؤثرة في ذلك، وهذا يعني أن المنهج الوصفي يهتم بدراسة حاضر الظواهر والأحداث مع ملاحظة أن هذا المنهج يشمل في كثير من الأحيان على عمليات تنبؤ لمستقبل الظواهر والأحداث التي يدرسها .</a:t>
            </a:r>
            <a:endParaRPr lang="en-US" sz="2400" dirty="0"/>
          </a:p>
          <a:p>
            <a:pPr algn="just" rtl="1"/>
            <a:r>
              <a:rPr lang="ar-SA" sz="2400" dirty="0"/>
              <a:t>يقوم المنهج الوصفي على رصد ومتابعة دقيقة لظاهرة أو حدث معين بطريقة كمية نوعية في فترة زمنية معينة أو عدة فترات، والعمل على جمع الحقائق والمعلومات ومقارنتها وتحليلها وتفسيرها من خلال تحديد خصائصها وأبعادها وتوصيف العلاقات بينها، بهدف الوصول إلى وصف علمي متكامل لها، من أجل التعرف على الظاهرة أو الحدث من حيث المحتوى والمضمون، والوصول إلى نتائج وتعميمات تساعد في فهم الواقع وتطويره.</a:t>
            </a:r>
            <a:endParaRPr lang="en-US" sz="2400" dirty="0"/>
          </a:p>
          <a:p>
            <a:pPr algn="just" rtl="1"/>
            <a:endParaRPr lang="en-US" sz="2400" dirty="0"/>
          </a:p>
        </p:txBody>
      </p:sp>
    </p:spTree>
    <p:extLst>
      <p:ext uri="{BB962C8B-B14F-4D97-AF65-F5344CB8AC3E}">
        <p14:creationId xmlns:p14="http://schemas.microsoft.com/office/powerpoint/2010/main" val="95965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27472" y="716330"/>
            <a:ext cx="104633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655367" y="1282678"/>
            <a:ext cx="9207602" cy="3600986"/>
          </a:xfrm>
          <a:prstGeom prst="rect">
            <a:avLst/>
          </a:prstGeom>
          <a:noFill/>
        </p:spPr>
        <p:txBody>
          <a:bodyPr wrap="square" rtlCol="1">
            <a:spAutoFit/>
          </a:bodyPr>
          <a:lstStyle/>
          <a:p>
            <a:pPr algn="ctr" rtl="1"/>
            <a:r>
              <a:rPr lang="ar-SA" sz="2400" b="1" dirty="0"/>
              <a:t>أهداف المنهج الوصفي</a:t>
            </a:r>
            <a:endParaRPr lang="en-US" sz="2400" b="1" dirty="0"/>
          </a:p>
          <a:p>
            <a:pPr algn="just" rtl="1"/>
            <a:r>
              <a:rPr lang="ar-SA" sz="2400" dirty="0"/>
              <a:t> يهدف المنهج الوصفي الى وصف موقف أو مجال اهتمام معين بصدق ودقة. كما أن هدف المنهج الوصفي كخطوة أولى هو جمع بيانات كافية ودقيقة عن ظاهرة أو موضوع اجتماعي وتحليل ما تم جمعه من بيانات بطريقة موضوعية كخطوة ثانية تؤدي إلى تعرف العوامل المكونة والمؤثرة على الظاهرة كخطوة ثالثة.</a:t>
            </a:r>
            <a:endParaRPr lang="en-US" sz="2400" dirty="0"/>
          </a:p>
          <a:p>
            <a:pPr algn="just" rtl="1"/>
            <a:r>
              <a:rPr lang="ar-SA" sz="2400" dirty="0"/>
              <a:t>وتستطيع القول أن للمنهج الوصفي عدة أهداف كما هو الحال بالنسبة للمناهج الأخرى، ومن أهم اهداف البحث الوصفي هو فهم الحاضر والتنبؤ بالمستقبل وتوجيهه، فهو يوفر بياناته وحقائقه واستنتاجاته بوصفها خطوات تمهيدية للتحول نحو الأفضل.</a:t>
            </a:r>
            <a:endParaRPr lang="en-US" sz="2400" dirty="0"/>
          </a:p>
          <a:p>
            <a:pPr algn="just" rtl="1">
              <a:lnSpc>
                <a:spcPct val="150000"/>
              </a:lnSpc>
            </a:pPr>
            <a:endParaRPr lang="en-US" sz="2400" dirty="0"/>
          </a:p>
        </p:txBody>
      </p:sp>
    </p:spTree>
    <p:extLst>
      <p:ext uri="{BB962C8B-B14F-4D97-AF65-F5344CB8AC3E}">
        <p14:creationId xmlns:p14="http://schemas.microsoft.com/office/powerpoint/2010/main" val="536796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416675" y="1329356"/>
            <a:ext cx="10014323" cy="4401205"/>
          </a:xfrm>
          <a:prstGeom prst="rect">
            <a:avLst/>
          </a:prstGeom>
          <a:noFill/>
        </p:spPr>
        <p:txBody>
          <a:bodyPr wrap="square" rtlCol="1">
            <a:spAutoFit/>
          </a:bodyPr>
          <a:lstStyle/>
          <a:p>
            <a:pPr algn="ctr" rtl="1"/>
            <a:r>
              <a:rPr lang="ar-SA" sz="2000" b="1" dirty="0"/>
              <a:t>أسس وخصائص ومراحل المنهج الوصفي </a:t>
            </a:r>
            <a:endParaRPr lang="en-US" sz="2000" dirty="0"/>
          </a:p>
          <a:p>
            <a:pPr algn="just" rtl="1"/>
            <a:r>
              <a:rPr lang="ar-SA" sz="2000" dirty="0"/>
              <a:t> أسس المنهج الوصفي يرى الباحثون أن المنهج الوصفي يرتكز على خمس أمس رئيسية، يمكن إجمالها في الآتي: </a:t>
            </a:r>
            <a:endParaRPr lang="en-US" sz="2000" dirty="0"/>
          </a:p>
          <a:p>
            <a:pPr marL="342900" indent="-342900" algn="just" rtl="1">
              <a:buFont typeface="Wingdings" panose="05000000000000000000" pitchFamily="2" charset="2"/>
              <a:buChar char="v"/>
            </a:pPr>
            <a:r>
              <a:rPr lang="ar-SA" sz="2000" dirty="0"/>
              <a:t>انه يمكن الاستعانة بمختلف الأدوات المستخدمة للحصول على البيانات بشكل دقيق وواضح كاستخدام الملاحظة والمقابلة والاستبيانات وتحليل الوثائق والسجلات بصورة منفردة أو من خلال استخدام أدوات أخرى مرافقة.</a:t>
            </a:r>
            <a:endParaRPr lang="en-US" sz="2000" dirty="0"/>
          </a:p>
          <a:p>
            <a:pPr marL="342900" indent="-342900" algn="just" rtl="1">
              <a:buFont typeface="Wingdings" panose="05000000000000000000" pitchFamily="2" charset="2"/>
              <a:buChar char="v"/>
            </a:pPr>
            <a:r>
              <a:rPr lang="ar-SA" sz="2000" dirty="0"/>
              <a:t> تهدف البحوث الوصفية أساسا إلى وصف وتحديد كمي لخصائص الظواهر موضوع البحث، فانه لابد من أن يكون هناك اختلاف في مستوى عمل تلك الدراسات بينما يسعى البعض منها إلى مجرد وصف الظاهرة وصفا كميا أو كيفيا دون دراسة الأسباب التي أدت إلى ظهور المشكلة أو الظاهرة موضوع البحث. </a:t>
            </a:r>
            <a:endParaRPr lang="en-US" sz="2000" dirty="0"/>
          </a:p>
          <a:p>
            <a:pPr marL="342900" indent="-342900" algn="just" rtl="1">
              <a:buFont typeface="Wingdings" panose="05000000000000000000" pitchFamily="2" charset="2"/>
              <a:buChar char="v"/>
            </a:pPr>
            <a:r>
              <a:rPr lang="ar-SA" sz="2000" dirty="0"/>
              <a:t>تعتمد الدراسات الوصفية على اختيار عينات ممثلة للمجتمع الذي تؤخذ منه وذلك توفيرا للجهد والوقت ولغيرها من تكاليف البحث. </a:t>
            </a:r>
            <a:endParaRPr lang="en-US" sz="2000" dirty="0"/>
          </a:p>
          <a:p>
            <a:pPr marL="342900" indent="-342900" algn="just" rtl="1">
              <a:buFont typeface="Wingdings" panose="05000000000000000000" pitchFamily="2" charset="2"/>
              <a:buChar char="v"/>
            </a:pPr>
            <a:r>
              <a:rPr lang="ar-SA" sz="2000" dirty="0"/>
              <a:t> لابد من اصطناع التجريد خلال البحوث الوصفية حتى يمكن تمييز سمات الظاهرة موضوع البحث وخصائصها خاصة وان الظواهر في مجال العلوم الاجتماعية تتسم بالتداخل والتعقيد. </a:t>
            </a:r>
            <a:endParaRPr lang="ar-JO" sz="2000" dirty="0"/>
          </a:p>
          <a:p>
            <a:pPr marL="342900" indent="-342900" algn="just" rtl="1">
              <a:buFont typeface="Wingdings" panose="05000000000000000000" pitchFamily="2" charset="2"/>
              <a:buChar char="v"/>
            </a:pPr>
            <a:r>
              <a:rPr lang="ar-SA" sz="2000" dirty="0"/>
              <a:t>وتصنيف الوقائع أو الأشياء الظواهر محل الدراسة على أساس معيار مميز يمكن التعميم لأنه مطلبا ضروريا للدراسات الوصفية.</a:t>
            </a:r>
            <a:endParaRPr lang="en-US" sz="2000" dirty="0"/>
          </a:p>
          <a:p>
            <a:pPr marL="342900" indent="-342900" algn="just" rtl="1">
              <a:buFontTx/>
              <a:buChar char="-"/>
            </a:pPr>
            <a:endParaRPr lang="en-US" sz="2000" dirty="0"/>
          </a:p>
        </p:txBody>
      </p:sp>
    </p:spTree>
    <p:extLst>
      <p:ext uri="{BB962C8B-B14F-4D97-AF65-F5344CB8AC3E}">
        <p14:creationId xmlns:p14="http://schemas.microsoft.com/office/powerpoint/2010/main" val="4217248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67436" y="1017726"/>
            <a:ext cx="9697792"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313922" y="1329356"/>
            <a:ext cx="8804819" cy="4062651"/>
          </a:xfrm>
          <a:prstGeom prst="rect">
            <a:avLst/>
          </a:prstGeom>
          <a:noFill/>
        </p:spPr>
        <p:txBody>
          <a:bodyPr wrap="square" rtlCol="1">
            <a:spAutoFit/>
          </a:bodyPr>
          <a:lstStyle/>
          <a:p>
            <a:pPr algn="ctr" rtl="1"/>
            <a:r>
              <a:rPr lang="ar-SA" sz="2800" b="1" dirty="0"/>
              <a:t>خصائص المنهج الوصفي</a:t>
            </a:r>
            <a:endParaRPr lang="en-US" sz="2800" b="1" dirty="0"/>
          </a:p>
          <a:p>
            <a:pPr algn="just" rtl="1"/>
            <a:r>
              <a:rPr lang="ar-SA" sz="2800" dirty="0"/>
              <a:t> سيتم تناول المزايا والقصور بوصفها خصائص لهذا المنهج، فالمنهج الوصفي يتميز بالآتي:</a:t>
            </a:r>
            <a:endParaRPr lang="en-US" sz="2800" dirty="0"/>
          </a:p>
          <a:p>
            <a:pPr marL="457200" indent="-457200" algn="just" rtl="1">
              <a:buFont typeface="Arial" panose="020B0604020202020204" pitchFamily="34" charset="0"/>
              <a:buChar char="•"/>
            </a:pPr>
            <a:r>
              <a:rPr lang="ar-SA" sz="2800" dirty="0"/>
              <a:t> يقوم بتقديم حقائق ومعلومات من واقع الظاهرة الحالي قيد البحث. </a:t>
            </a:r>
            <a:endParaRPr lang="ar-JO" sz="2800" dirty="0"/>
          </a:p>
          <a:p>
            <a:pPr marL="457200" indent="-457200" algn="just" rtl="1">
              <a:buFont typeface="Arial" panose="020B0604020202020204" pitchFamily="34" charset="0"/>
              <a:buChar char="•"/>
            </a:pPr>
            <a:r>
              <a:rPr lang="ar-SA" sz="2800" dirty="0"/>
              <a:t>يوضح العلاقة بين الظواهر المختلفة والعلاقة في الظاهرة نفسها في المستقبل.</a:t>
            </a:r>
            <a:endParaRPr lang="ar-JO" sz="2800" dirty="0"/>
          </a:p>
          <a:p>
            <a:pPr marL="457200" indent="-457200" algn="just" rtl="1">
              <a:buFont typeface="Arial" panose="020B0604020202020204" pitchFamily="34" charset="0"/>
              <a:buChar char="•"/>
            </a:pPr>
            <a:r>
              <a:rPr lang="ar-SA" sz="2800" dirty="0"/>
              <a:t> يقود إلى التنبؤ بالظاهرة نفسها في المستقبل تغيرها.</a:t>
            </a:r>
            <a:endParaRPr lang="en-US" sz="2800" dirty="0"/>
          </a:p>
          <a:p>
            <a:pPr marL="342900" indent="-342900" algn="just" rtl="1">
              <a:lnSpc>
                <a:spcPct val="150000"/>
              </a:lnSpc>
              <a:buFontTx/>
              <a:buChar char="-"/>
            </a:pPr>
            <a:endParaRPr lang="ar-JO" sz="2800" b="1" dirty="0"/>
          </a:p>
          <a:p>
            <a:pPr marL="342900" indent="-342900" algn="just" rtl="1">
              <a:buFontTx/>
              <a:buChar char="-"/>
            </a:pPr>
            <a:endParaRPr lang="en-US" sz="2000" dirty="0"/>
          </a:p>
        </p:txBody>
      </p:sp>
    </p:spTree>
    <p:extLst>
      <p:ext uri="{BB962C8B-B14F-4D97-AF65-F5344CB8AC3E}">
        <p14:creationId xmlns:p14="http://schemas.microsoft.com/office/powerpoint/2010/main" val="15075890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11369" y="1017726"/>
            <a:ext cx="10991425"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901521" y="1100829"/>
            <a:ext cx="10689465" cy="5324535"/>
          </a:xfrm>
          <a:prstGeom prst="rect">
            <a:avLst/>
          </a:prstGeom>
          <a:noFill/>
        </p:spPr>
        <p:txBody>
          <a:bodyPr wrap="square" rtlCol="1">
            <a:spAutoFit/>
          </a:bodyPr>
          <a:lstStyle/>
          <a:p>
            <a:pPr algn="ctr" rtl="1"/>
            <a:r>
              <a:rPr lang="ar-SA" sz="2000" b="1" dirty="0"/>
              <a:t>مراحل المنهج الوصفي</a:t>
            </a:r>
            <a:endParaRPr lang="en-US" sz="2000" dirty="0"/>
          </a:p>
          <a:p>
            <a:pPr algn="just" rtl="1"/>
            <a:r>
              <a:rPr lang="ar-SA" sz="2000" dirty="0"/>
              <a:t> يقوم الباحث الذي يتبع المنهج الوصفي </a:t>
            </a:r>
            <a:r>
              <a:rPr lang="ar-SA" sz="2000" dirty="0" err="1"/>
              <a:t>بانجاز</a:t>
            </a:r>
            <a:r>
              <a:rPr lang="ar-SA" sz="2000" dirty="0"/>
              <a:t> مرحلتين الأولى هي مرحلة الاستطلاع والثانية هي مرحلة الوصف الموضوعي بحيث يُكون الباحث أخيرا نظرية يمكن اختبارها أي أنه يقوم :</a:t>
            </a:r>
            <a:endParaRPr lang="en-US" sz="2000" dirty="0"/>
          </a:p>
          <a:p>
            <a:pPr marL="342900" indent="-342900" algn="just" rtl="1">
              <a:buFont typeface="Wingdings" panose="05000000000000000000" pitchFamily="2" charset="2"/>
              <a:buChar char="v"/>
            </a:pPr>
            <a:r>
              <a:rPr lang="ar-SA" sz="2000" dirty="0"/>
              <a:t>بتفحص الموقف المشكل ودراسته دراسة وافية. </a:t>
            </a:r>
            <a:endParaRPr lang="en-US" sz="2000" dirty="0"/>
          </a:p>
          <a:p>
            <a:pPr marL="342900" indent="-342900" algn="just" rtl="1">
              <a:buFont typeface="Wingdings" panose="05000000000000000000" pitchFamily="2" charset="2"/>
              <a:buChar char="v"/>
            </a:pPr>
            <a:r>
              <a:rPr lang="ar-SA" sz="2000" dirty="0"/>
              <a:t>تحديد المشكلة التي أريد دراستها. </a:t>
            </a:r>
            <a:endParaRPr lang="en-US" sz="2000" dirty="0"/>
          </a:p>
          <a:p>
            <a:pPr marL="342900" indent="-342900" algn="just" rtl="1">
              <a:buFont typeface="Wingdings" panose="05000000000000000000" pitchFamily="2" charset="2"/>
              <a:buChar char="v"/>
            </a:pPr>
            <a:r>
              <a:rPr lang="ar-SA" sz="2000" dirty="0"/>
              <a:t>صياغة فرضية معينة لهذه المشكلة بناء على ملاحظاته وبدون هذه المشكلة ويقرر الحقائق والمسلمات التي يستند إليها في دراسته اختيار </a:t>
            </a:r>
            <a:endParaRPr lang="en-US" sz="2000" dirty="0"/>
          </a:p>
          <a:p>
            <a:pPr marL="342900" indent="-342900" algn="just" rtl="1">
              <a:buFont typeface="Wingdings" panose="05000000000000000000" pitchFamily="2" charset="2"/>
              <a:buChar char="v"/>
            </a:pPr>
            <a:r>
              <a:rPr lang="ar-SA" sz="2000" dirty="0"/>
              <a:t>عينة مناسبة ويعين مواضيع فحصهم . </a:t>
            </a:r>
            <a:endParaRPr lang="en-US" sz="2000" dirty="0"/>
          </a:p>
          <a:p>
            <a:pPr marL="342900" indent="-342900" algn="just" rtl="1">
              <a:buFont typeface="Wingdings" panose="05000000000000000000" pitchFamily="2" charset="2"/>
              <a:buChar char="v"/>
            </a:pPr>
            <a:r>
              <a:rPr lang="ar-SA" sz="2000" dirty="0"/>
              <a:t>تحديد طرائق جمع البيانات التي ينبغي الحصول عليها. </a:t>
            </a:r>
            <a:endParaRPr lang="en-US" sz="2000" dirty="0"/>
          </a:p>
          <a:p>
            <a:pPr marL="342900" indent="-342900" algn="just" rtl="1">
              <a:buFont typeface="Wingdings" panose="05000000000000000000" pitchFamily="2" charset="2"/>
              <a:buChar char="v"/>
            </a:pPr>
            <a:r>
              <a:rPr lang="ar-SA" sz="2000" dirty="0"/>
              <a:t>تصنيف البيانات التي يريد الوصول إليها وذلك بغرض المقارنة والتوصل إلى وجوه الشبه والاختلاف وتبين العلاقات. </a:t>
            </a:r>
            <a:endParaRPr lang="en-US" sz="2000" dirty="0"/>
          </a:p>
          <a:p>
            <a:pPr marL="342900" indent="-342900" algn="just" rtl="1">
              <a:buFont typeface="Wingdings" panose="05000000000000000000" pitchFamily="2" charset="2"/>
              <a:buChar char="v"/>
            </a:pPr>
            <a:r>
              <a:rPr lang="ar-SA" sz="2000" dirty="0"/>
              <a:t>اختيار أدوات البحث التي يستخدمها في جمع البيانات، كالاستبيان والمقابلة أو الملاحظة، وفقا لطبيعة المشكلة موضوع الدراسة، ويتحقق من صلاحية هذه الأدوات في جمع البيانات. </a:t>
            </a:r>
            <a:endParaRPr lang="en-US" sz="2000" dirty="0"/>
          </a:p>
          <a:p>
            <a:pPr marL="342900" indent="-342900" algn="just" rtl="1">
              <a:buFont typeface="Wingdings" panose="05000000000000000000" pitchFamily="2" charset="2"/>
              <a:buChar char="v"/>
            </a:pPr>
            <a:r>
              <a:rPr lang="ar-SA" sz="2000" dirty="0"/>
              <a:t>القيام بملاحظات وجمع البيانات بطريقة موضوعية ودقيقة. </a:t>
            </a:r>
            <a:endParaRPr lang="en-US" sz="2000" dirty="0"/>
          </a:p>
          <a:p>
            <a:pPr marL="342900" indent="-342900" algn="r" rtl="1">
              <a:buFont typeface="Wingdings" panose="05000000000000000000" pitchFamily="2" charset="2"/>
              <a:buChar char="v"/>
            </a:pPr>
            <a:r>
              <a:rPr lang="ar-SA" sz="2000" dirty="0"/>
              <a:t>تحديد النتائج التي توصل إليها الباحث، وتصنيفها ثم تحليلها وتفسيرها بدقة وبساطة، ومن ثم وضع توصيات لتحسين الواقع الذي يدرسه.</a:t>
            </a:r>
            <a:br>
              <a:rPr lang="ar-JO" sz="2000" dirty="0"/>
            </a:br>
            <a:endParaRPr lang="ar-JO" sz="2000" b="1" dirty="0"/>
          </a:p>
          <a:p>
            <a:pPr marL="342900" indent="-342900" algn="just" rtl="1">
              <a:buFontTx/>
              <a:buChar char="-"/>
            </a:pPr>
            <a:endParaRPr lang="en-US" sz="2000" dirty="0"/>
          </a:p>
        </p:txBody>
      </p:sp>
    </p:spTree>
    <p:extLst>
      <p:ext uri="{BB962C8B-B14F-4D97-AF65-F5344CB8AC3E}">
        <p14:creationId xmlns:p14="http://schemas.microsoft.com/office/powerpoint/2010/main" val="3487561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166725"/>
            <a:ext cx="10193509" cy="4093428"/>
          </a:xfrm>
          <a:prstGeom prst="rect">
            <a:avLst/>
          </a:prstGeom>
          <a:noFill/>
        </p:spPr>
        <p:txBody>
          <a:bodyPr wrap="square" rtlCol="1">
            <a:spAutoFit/>
          </a:bodyPr>
          <a:lstStyle/>
          <a:p>
            <a:pPr algn="ctr" rtl="1"/>
            <a:r>
              <a:rPr lang="ar-SA" sz="2000" b="1" dirty="0"/>
              <a:t>مصادر معلومات الباحث في المنهج الوصفي</a:t>
            </a:r>
            <a:endParaRPr lang="en-US" sz="2000" b="1" dirty="0"/>
          </a:p>
          <a:p>
            <a:pPr algn="just" rtl="1"/>
            <a:r>
              <a:rPr lang="ar-SA" sz="2000" dirty="0"/>
              <a:t> ان مصادر معلومات الباحث في المنهج الوصفي إما من المجتمع الأصلي كله أو من عينة ممثلة لهذا المجتمع، ويتوقف اختياره لهذه الطريقة أو تلك على طبيعة الدراسة التي يقوم بها وعلى مداها، وفي حالة قيامه بدراسة المجتمع الأصلي بكامله، لابد أن يكون المجتمع المدروس صغيرا نسبيا، ويمكن الدراسة بهذه الطريقة، وحينئذ تنطبق النتائج التي توصل إليها على هذا المجتمع الصغير وحده، وان كانت ذات فائدة نسبية بالنسبة للمجتمعات المماثلة، أما إذا كان المجتمع كبيرا ، فلابد من اختيار عينة منتقاة بطريقة علمية كي يستطيع القيام بالدراسة، وحينئذ يعمم النتائج التي توصل إليها على المجتمع الأصلي الكبير بكامله. </a:t>
            </a:r>
            <a:endParaRPr lang="en-US" sz="2000" dirty="0"/>
          </a:p>
          <a:p>
            <a:pPr algn="just" rtl="1"/>
            <a:r>
              <a:rPr lang="ar-SA" sz="2000" dirty="0"/>
              <a:t>ويعبر الباحث عن البيانات التي جمعها إما بطريقة وصفية أو كمية أو بكليهما، والألفاظ الكيفية كثيرا ما تعوزها الدقة، إذ أنها لا تحمل المعنى نفسه بالنسبة لكل الأفراد وفي كل الأحوال، كقولنا: قليل ، كثير </a:t>
            </a:r>
            <a:r>
              <a:rPr lang="ar-JO" sz="2000" dirty="0"/>
              <a:t>.</a:t>
            </a:r>
          </a:p>
          <a:p>
            <a:pPr algn="just" rtl="1"/>
            <a:r>
              <a:rPr lang="ar-SA" sz="2000" dirty="0"/>
              <a:t>لهذا فإن الباحثين يحرصون على استعمال الرموز الكمية التي تعبر عن حقائق موحدة بالنسبة لجميع الأفراد وفي جميع الأحوال، هذا وتفرض بعض الدراسات الأسلوب الكمي كالتعبير بالأرقام وبرسوم بيانية على تطور الدخل القومي مما يتطلب عدة مفاهيم إحصائية فهي تعطي وصفا دقيقا للظاهرة بخاصة أنها تستند إلى قاعدة محدودة من القياس والإحصاء على أن تتوافر أدوات القياس المناسبة، أما نتائج البحث فإن طبيعة المشكلة هي التي تحدد الأسلوب المناسب لعرضها، وحيث تخضع المشكلات الاجتماعية للأسلوب الكيفي أكثر من الكمي </a:t>
            </a:r>
            <a:r>
              <a:rPr lang="ar-JO" sz="2000" dirty="0"/>
              <a:t>.</a:t>
            </a:r>
            <a:endParaRPr lang="en-US" sz="2000" dirty="0">
              <a:latin typeface="Simplified Arabic" panose="02020603050405020304" pitchFamily="18" charset="-78"/>
            </a:endParaRPr>
          </a:p>
        </p:txBody>
      </p:sp>
    </p:spTree>
    <p:extLst>
      <p:ext uri="{BB962C8B-B14F-4D97-AF65-F5344CB8AC3E}">
        <p14:creationId xmlns:p14="http://schemas.microsoft.com/office/powerpoint/2010/main" val="33216617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70468" y="983348"/>
            <a:ext cx="9030042"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447778" y="1650205"/>
            <a:ext cx="8055616" cy="3647152"/>
          </a:xfrm>
          <a:prstGeom prst="rect">
            <a:avLst/>
          </a:prstGeom>
          <a:noFill/>
        </p:spPr>
        <p:txBody>
          <a:bodyPr wrap="square" rtlCol="1">
            <a:spAutoFit/>
          </a:bodyPr>
          <a:lstStyle/>
          <a:p>
            <a:pPr algn="ctr" rtl="1">
              <a:lnSpc>
                <a:spcPct val="150000"/>
              </a:lnSpc>
            </a:pPr>
            <a:r>
              <a:rPr lang="ar-SA" sz="2400" b="1" dirty="0"/>
              <a:t>المنهج الوصفي والعينة</a:t>
            </a:r>
            <a:endParaRPr lang="ar-JO" sz="2400" b="1" dirty="0"/>
          </a:p>
          <a:p>
            <a:pPr algn="just" rtl="1">
              <a:lnSpc>
                <a:spcPct val="150000"/>
              </a:lnSpc>
            </a:pPr>
            <a:r>
              <a:rPr lang="ar-SA" sz="2400" dirty="0"/>
              <a:t>بالنسبة للعينات التي يمكن استخدامها فيجب أن تكون ممثلة لمجتمع الدراسة سواء كانت هذه العينات عشوائية احتمالية أو غير عشوائية تساعد في المحصلة النهائية الباحثين على الحصول على نتائج واستنتاجات لها درجة معقولة من المصداقية حتى يمكن تعميمها</a:t>
            </a:r>
            <a:r>
              <a:rPr lang="ar-JO" sz="2400" dirty="0"/>
              <a:t>.</a:t>
            </a:r>
            <a:endParaRPr lang="en-US" sz="2400" dirty="0"/>
          </a:p>
          <a:p>
            <a:pPr rtl="1"/>
            <a:r>
              <a:rPr lang="ar-SA" dirty="0"/>
              <a:t> </a:t>
            </a:r>
            <a:endParaRPr lang="en-US"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71644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178481" y="938702"/>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257055" y="1428065"/>
            <a:ext cx="7666090" cy="3785652"/>
          </a:xfrm>
          <a:prstGeom prst="rect">
            <a:avLst/>
          </a:prstGeom>
          <a:noFill/>
        </p:spPr>
        <p:txBody>
          <a:bodyPr wrap="square" rtlCol="1">
            <a:spAutoFit/>
          </a:bodyPr>
          <a:lstStyle/>
          <a:p>
            <a:pPr algn="ctr" rtl="1"/>
            <a:r>
              <a:rPr lang="ar-SA" sz="2000" b="1" dirty="0"/>
              <a:t>أشكال المناهج الوصفية</a:t>
            </a:r>
            <a:endParaRPr lang="en-US" sz="2000" b="1" dirty="0"/>
          </a:p>
          <a:p>
            <a:pPr algn="just" rtl="1"/>
            <a:r>
              <a:rPr lang="ar-SA" sz="2000" dirty="0"/>
              <a:t>يتفرع المنهج الوصفي إلى عدة أشكال هي : </a:t>
            </a:r>
            <a:endParaRPr lang="en-US" sz="2000" dirty="0"/>
          </a:p>
          <a:p>
            <a:pPr marL="342900" indent="-342900" algn="just" rtl="1">
              <a:buFont typeface="Arial" panose="020B0604020202020204" pitchFamily="34" charset="0"/>
              <a:buChar char="•"/>
            </a:pPr>
            <a:r>
              <a:rPr lang="ar-SA" sz="2000" b="1" dirty="0"/>
              <a:t>الدراسات المسحية:</a:t>
            </a:r>
            <a:endParaRPr lang="ar-JO" sz="2000" b="1" dirty="0"/>
          </a:p>
          <a:p>
            <a:pPr marL="342900" indent="-342900" algn="just" rtl="1">
              <a:buFont typeface="Wingdings" panose="05000000000000000000" pitchFamily="2" charset="2"/>
              <a:buChar char="Ø"/>
            </a:pPr>
            <a:r>
              <a:rPr lang="ar-SA" sz="2000" dirty="0"/>
              <a:t> تحليل المحتوى والمضمون</a:t>
            </a:r>
            <a:endParaRPr lang="ar-JO" sz="2000" dirty="0"/>
          </a:p>
          <a:p>
            <a:pPr marL="342900" indent="-342900" algn="just" rtl="1">
              <a:buFont typeface="Wingdings" panose="05000000000000000000" pitchFamily="2" charset="2"/>
              <a:buChar char="Ø"/>
            </a:pPr>
            <a:r>
              <a:rPr lang="ar-SA" sz="2000" dirty="0"/>
              <a:t> وتحليل وظائف العمل</a:t>
            </a:r>
            <a:endParaRPr lang="ar-JO" sz="2000" dirty="0"/>
          </a:p>
          <a:p>
            <a:pPr marL="342900" indent="-342900" algn="just" rtl="1">
              <a:buFont typeface="Wingdings" panose="05000000000000000000" pitchFamily="2" charset="2"/>
              <a:buChar char="Ø"/>
            </a:pPr>
            <a:r>
              <a:rPr lang="ar-SA" sz="2000" dirty="0"/>
              <a:t> والمسح التعليمي </a:t>
            </a:r>
            <a:endParaRPr lang="en-US" sz="2000" dirty="0"/>
          </a:p>
          <a:p>
            <a:pPr algn="just" rtl="1"/>
            <a:r>
              <a:rPr lang="ar-SA" sz="2000" dirty="0"/>
              <a:t> </a:t>
            </a:r>
            <a:endParaRPr lang="en-US" sz="2000" b="1" dirty="0"/>
          </a:p>
          <a:p>
            <a:pPr marL="342900" indent="-342900" algn="just" rtl="1">
              <a:buFont typeface="Arial" panose="020B0604020202020204" pitchFamily="34" charset="0"/>
              <a:buChar char="•"/>
            </a:pPr>
            <a:r>
              <a:rPr lang="ar-SA" sz="2000" b="1" dirty="0"/>
              <a:t>دراسة العلاقات والارتباطات: </a:t>
            </a:r>
            <a:endParaRPr lang="ar-JO" sz="2000" b="1" dirty="0"/>
          </a:p>
          <a:p>
            <a:pPr marL="342900" indent="-342900" algn="just" rtl="1">
              <a:buFont typeface="Wingdings" panose="05000000000000000000" pitchFamily="2" charset="2"/>
              <a:buChar char="Ø"/>
            </a:pPr>
            <a:r>
              <a:rPr lang="ar-SA" sz="2000" dirty="0"/>
              <a:t> الدراسة الارتباطية </a:t>
            </a:r>
            <a:endParaRPr lang="ar-JO" sz="2000" dirty="0"/>
          </a:p>
          <a:p>
            <a:pPr marL="342900" indent="-342900" algn="just" rtl="1">
              <a:buFont typeface="Wingdings" panose="05000000000000000000" pitchFamily="2" charset="2"/>
              <a:buChar char="Ø"/>
            </a:pPr>
            <a:r>
              <a:rPr lang="ar-SA" sz="2000" dirty="0"/>
              <a:t> الدراسة السببية المقارنة </a:t>
            </a:r>
            <a:endParaRPr lang="en-US" sz="2000" dirty="0"/>
          </a:p>
          <a:p>
            <a:pPr marL="342900" indent="-342900" algn="just" rtl="1">
              <a:buFont typeface="Wingdings" panose="05000000000000000000" pitchFamily="2" charset="2"/>
              <a:buChar char="Ø"/>
            </a:pPr>
            <a:r>
              <a:rPr lang="ar-SA" sz="2000" dirty="0"/>
              <a:t> دراسة الحالة </a:t>
            </a:r>
            <a:endParaRPr lang="en-US" sz="2000" dirty="0"/>
          </a:p>
          <a:p>
            <a:pPr algn="just" rtl="1"/>
            <a:r>
              <a:rPr lang="ar-SA" sz="2000" dirty="0"/>
              <a:t> </a:t>
            </a:r>
            <a:endParaRPr lang="en-US" sz="2000" dirty="0"/>
          </a:p>
        </p:txBody>
      </p:sp>
    </p:spTree>
    <p:extLst>
      <p:ext uri="{BB962C8B-B14F-4D97-AF65-F5344CB8AC3E}">
        <p14:creationId xmlns:p14="http://schemas.microsoft.com/office/powerpoint/2010/main" val="164474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178481" y="938702"/>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257055" y="1428065"/>
            <a:ext cx="7666090" cy="3477875"/>
          </a:xfrm>
          <a:prstGeom prst="rect">
            <a:avLst/>
          </a:prstGeom>
          <a:noFill/>
        </p:spPr>
        <p:txBody>
          <a:bodyPr wrap="square" rtlCol="1">
            <a:spAutoFit/>
          </a:bodyPr>
          <a:lstStyle/>
          <a:p>
            <a:pPr algn="ctr" rtl="1"/>
            <a:r>
              <a:rPr lang="ar-SA" sz="2000" b="1" dirty="0"/>
              <a:t>أشكال المناهج الوصفية</a:t>
            </a:r>
            <a:endParaRPr lang="en-US" sz="2000" b="1" dirty="0"/>
          </a:p>
          <a:p>
            <a:pPr algn="just" rtl="1"/>
            <a:r>
              <a:rPr lang="ar-SA" sz="2000" dirty="0"/>
              <a:t>يتفرع المنهج الوصفي إلى عدة أشكال هي : </a:t>
            </a:r>
            <a:endParaRPr lang="en-US" sz="2000" dirty="0"/>
          </a:p>
          <a:p>
            <a:pPr marL="342900" indent="-342900" algn="just" rtl="1">
              <a:buFont typeface="Arial" panose="020B0604020202020204" pitchFamily="34" charset="0"/>
              <a:buChar char="•"/>
            </a:pPr>
            <a:r>
              <a:rPr lang="ar-SA" sz="2000" b="1" dirty="0"/>
              <a:t>دراسة التطور والنمو: </a:t>
            </a:r>
            <a:endParaRPr lang="ar-JO" sz="2000" b="1" dirty="0"/>
          </a:p>
          <a:p>
            <a:pPr marL="342900" indent="-342900" algn="just" rtl="1">
              <a:buFont typeface="Wingdings" panose="05000000000000000000" pitchFamily="2" charset="2"/>
              <a:buChar char="Ø"/>
            </a:pPr>
            <a:r>
              <a:rPr lang="ar-SA" sz="2000" dirty="0"/>
              <a:t> دراسة الاتجاهات </a:t>
            </a:r>
            <a:endParaRPr lang="ar-JO" sz="2000" dirty="0"/>
          </a:p>
          <a:p>
            <a:pPr marL="342900" indent="-342900" algn="just" rtl="1">
              <a:buFont typeface="Wingdings" panose="05000000000000000000" pitchFamily="2" charset="2"/>
              <a:buChar char="Ø"/>
            </a:pPr>
            <a:r>
              <a:rPr lang="ar-SA" sz="2000" dirty="0"/>
              <a:t>دراسة نموها</a:t>
            </a:r>
            <a:endParaRPr lang="ar-JO" sz="2000" dirty="0"/>
          </a:p>
          <a:p>
            <a:pPr algn="just" rtl="1"/>
            <a:endParaRPr lang="ar-JO" sz="2000" dirty="0"/>
          </a:p>
          <a:p>
            <a:pPr marL="342900" indent="-342900" algn="just" rtl="1">
              <a:buFont typeface="Arial" panose="020B0604020202020204" pitchFamily="34" charset="0"/>
              <a:buChar char="•"/>
            </a:pPr>
            <a:r>
              <a:rPr lang="ar-SA" sz="2000" dirty="0"/>
              <a:t> </a:t>
            </a:r>
            <a:r>
              <a:rPr lang="ar-SA" sz="2000" b="1" dirty="0"/>
              <a:t>الدراسة التبعية: </a:t>
            </a:r>
            <a:endParaRPr lang="en-US" sz="2000" b="1" dirty="0"/>
          </a:p>
          <a:p>
            <a:pPr marL="342900" indent="-342900" algn="just" rtl="1">
              <a:buFont typeface="Wingdings" panose="05000000000000000000" pitchFamily="2" charset="2"/>
              <a:buChar char="Ø"/>
            </a:pPr>
            <a:r>
              <a:rPr lang="ar-SA" sz="2000" dirty="0"/>
              <a:t> الدراسة الاسترجاعية </a:t>
            </a:r>
            <a:endParaRPr lang="ar-JO" sz="2000" dirty="0"/>
          </a:p>
          <a:p>
            <a:pPr marL="342900" indent="-342900" algn="just" rtl="1">
              <a:buFont typeface="Wingdings" panose="05000000000000000000" pitchFamily="2" charset="2"/>
              <a:buChar char="Ø"/>
            </a:pPr>
            <a:r>
              <a:rPr lang="ar-SA" sz="2000" dirty="0"/>
              <a:t>الدراسة المستعرضة </a:t>
            </a:r>
            <a:endParaRPr lang="ar-JO" sz="2000" dirty="0"/>
          </a:p>
          <a:p>
            <a:pPr marL="342900" indent="-342900" algn="just" rtl="1">
              <a:buFont typeface="Wingdings" panose="05000000000000000000" pitchFamily="2" charset="2"/>
              <a:buChar char="Ø"/>
            </a:pPr>
            <a:r>
              <a:rPr lang="ar-SA" sz="2000" dirty="0"/>
              <a:t> الدراسة</a:t>
            </a:r>
            <a:r>
              <a:rPr lang="ar-JO" sz="2000" dirty="0"/>
              <a:t> الطولية</a:t>
            </a:r>
            <a:endParaRPr lang="en-US" sz="2000" dirty="0">
              <a:latin typeface="Simplified Arabic" panose="02020603050405020304" pitchFamily="18" charset="-78"/>
            </a:endParaRPr>
          </a:p>
          <a:p>
            <a:pPr algn="just" rtl="1"/>
            <a:r>
              <a:rPr lang="ar-SA" sz="2000" dirty="0"/>
              <a:t> </a:t>
            </a:r>
            <a:endParaRPr lang="en-US" sz="2000" dirty="0"/>
          </a:p>
        </p:txBody>
      </p:sp>
    </p:spTree>
    <p:extLst>
      <p:ext uri="{BB962C8B-B14F-4D97-AF65-F5344CB8AC3E}">
        <p14:creationId xmlns:p14="http://schemas.microsoft.com/office/powerpoint/2010/main" val="487442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9828532" cy="4770537"/>
          </a:xfrm>
          <a:prstGeom prst="rect">
            <a:avLst/>
          </a:prstGeom>
          <a:noFill/>
        </p:spPr>
        <p:txBody>
          <a:bodyPr wrap="square" rtlCol="1">
            <a:spAutoFit/>
          </a:bodyPr>
          <a:lstStyle/>
          <a:p>
            <a:pPr algn="ctr" rtl="1"/>
            <a:r>
              <a:rPr lang="ar-SA" sz="2000" b="1" dirty="0"/>
              <a:t>المنهج الوصفي المسحي</a:t>
            </a:r>
            <a:endParaRPr lang="en-US" sz="2000" b="1" dirty="0"/>
          </a:p>
          <a:p>
            <a:pPr algn="just" rtl="1"/>
            <a:r>
              <a:rPr lang="ar-SA" sz="2400" dirty="0"/>
              <a:t> إحدى الطرق المعتمدة لدراسة نوعيات من الأبحاث، والتي تستوجب اختيار مجتمع دراسة بأكملها أو عينات دراسية تمثل أغلبية المجتمع وذلك بهدف الإحاطة بوصف الظواهر باستخدام الكثير من ادوات البحث العلمي قصد التمكن من جمع أكبر كم من المعلومات حول عينات الدراسة، مثل: </a:t>
            </a:r>
            <a:r>
              <a:rPr lang="ar-SA" sz="2400" dirty="0" err="1"/>
              <a:t>الاستقصاءات</a:t>
            </a:r>
            <a:r>
              <a:rPr lang="ar-SA" sz="2400" dirty="0"/>
              <a:t> والاستبيانات المقابلات والاستخبارات وبطاقات الملاحظة. </a:t>
            </a:r>
            <a:endParaRPr lang="en-US" sz="2400" dirty="0"/>
          </a:p>
          <a:p>
            <a:pPr algn="just" rtl="1"/>
            <a:r>
              <a:rPr lang="ar-SA" sz="2400" dirty="0"/>
              <a:t>يعتبر المسح واحدا من المناهج الأساسية في البحوث الوصفية، حيث يهتم بدراسة الظروف. الاجتماعية والسياسية والاقتصادية وغيرها في مجتمع معين، بقصد تجميع الحقائق واستخلاص النتائج. اللازمة لحل مشاكل هذا المجتمع.</a:t>
            </a:r>
            <a:endParaRPr lang="ar-JO" sz="2400" dirty="0"/>
          </a:p>
          <a:p>
            <a:pPr algn="just" rtl="1"/>
            <a:r>
              <a:rPr lang="ar-SA" sz="2400" dirty="0"/>
              <a:t> وتعتمد الطريقة المسحية على تجميع البيانات والحقائق الجارية، عن موقف معين، وذلك من عدد كبير نسبيا من الحالات في وقت معين أيضا، وهذه الطريقة لا تهتم بصفات الأفراد كأفراد، ولكنها تهتم بالإحصائيات العامة التي تنتج عندما تستخلص البيانات من عدد من الحالات الفردية، فهذ</a:t>
            </a:r>
            <a:r>
              <a:rPr lang="ar-JO" sz="2400" dirty="0"/>
              <a:t>ه</a:t>
            </a:r>
            <a:r>
              <a:rPr lang="ar-SA" sz="2400" dirty="0"/>
              <a:t> الطريقة بالضرورة هي دراسات مستعرضة.</a:t>
            </a:r>
            <a:endParaRPr lang="en-US" sz="2400" dirty="0"/>
          </a:p>
          <a:p>
            <a:pPr algn="just" rtl="1"/>
            <a:endParaRPr lang="en-US" sz="2000" dirty="0"/>
          </a:p>
        </p:txBody>
      </p:sp>
    </p:spTree>
    <p:extLst>
      <p:ext uri="{BB962C8B-B14F-4D97-AF65-F5344CB8AC3E}">
        <p14:creationId xmlns:p14="http://schemas.microsoft.com/office/powerpoint/2010/main" val="2372111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339919"/>
            <a:ext cx="9828532" cy="3785652"/>
          </a:xfrm>
          <a:prstGeom prst="rect">
            <a:avLst/>
          </a:prstGeom>
          <a:noFill/>
        </p:spPr>
        <p:txBody>
          <a:bodyPr wrap="square" rtlCol="1">
            <a:spAutoFit/>
          </a:bodyPr>
          <a:lstStyle/>
          <a:p>
            <a:pPr algn="ctr" rtl="1"/>
            <a:r>
              <a:rPr lang="ar-SA" sz="2400" b="1" dirty="0"/>
              <a:t>مزايا المنهج المسحي</a:t>
            </a:r>
            <a:endParaRPr lang="en-US" sz="2400" b="1" dirty="0"/>
          </a:p>
          <a:p>
            <a:pPr algn="just" rtl="1"/>
            <a:r>
              <a:rPr lang="ar-SA" sz="2400" dirty="0"/>
              <a:t> لعل الميزة الكبرى في المسح الاجتماعي والتي لا يجاريه فيه أي منهج آخر هي في تجميع قدر هائل من البيانات من أفراد موزعين في مناطق متباعدة مما لا يتيسر ذلك في غيره كما تعتبر تكلفه إجراء المسوح باستخدام الاستبيان البريدي بشكل خاص منخفضة التكاليف إلى حد ما ، فضلًا عن إمكانية تعميم نتائج المسح عالية بسبب كبر حجم العينة عادة .</a:t>
            </a:r>
            <a:endParaRPr lang="en-US" sz="2400" dirty="0"/>
          </a:p>
          <a:p>
            <a:pPr algn="just" rtl="1"/>
            <a:r>
              <a:rPr lang="ar-SA" sz="2400" dirty="0"/>
              <a:t>بالإضافة إلى أنه لا يكتفي بأداة واحدة في جمع البيانات وإنما يستعين بمعظم الأدوات المستخدمة في البحوث الاجتماعية وأهمها المقابلة الملاحظة الاستبيان وتحليل المحتوى، والتي توفر كثير من الجهد والوقت والمال إذا أحسن استخدام المنهج، وتكشف الأوضاع القائمة التي تؤثر على حل المشكلات الكامنة. </a:t>
            </a:r>
            <a:endParaRPr lang="en-US" sz="2400" dirty="0"/>
          </a:p>
          <a:p>
            <a:pPr algn="just" rtl="1"/>
            <a:endParaRPr lang="en-US" sz="2400" dirty="0"/>
          </a:p>
        </p:txBody>
      </p:sp>
    </p:spTree>
    <p:extLst>
      <p:ext uri="{BB962C8B-B14F-4D97-AF65-F5344CB8AC3E}">
        <p14:creationId xmlns:p14="http://schemas.microsoft.com/office/powerpoint/2010/main" val="981531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203557"/>
            <a:ext cx="9828532" cy="4401205"/>
          </a:xfrm>
          <a:prstGeom prst="rect">
            <a:avLst/>
          </a:prstGeom>
          <a:noFill/>
        </p:spPr>
        <p:txBody>
          <a:bodyPr wrap="square" rtlCol="1">
            <a:spAutoFit/>
          </a:bodyPr>
          <a:lstStyle/>
          <a:p>
            <a:pPr algn="ctr" rtl="1"/>
            <a:r>
              <a:rPr lang="ar-SA" sz="2000" b="1" dirty="0"/>
              <a:t>عيوب المنهج المسحي</a:t>
            </a:r>
            <a:endParaRPr lang="en-US" sz="2000" b="1" dirty="0"/>
          </a:p>
          <a:p>
            <a:pPr algn="just" rtl="1"/>
            <a:r>
              <a:rPr lang="ar-SA" sz="2000" dirty="0"/>
              <a:t> يسعى المسح إلى وصف أو تفسير ظواهر واقعية في فترة زمنية يعيشها الباحث ولذلك فإنه لا يناسب الدراسات التي تسعى إلى معرفة التطور التاريخي لمجتمع من المجتمعات أو لجماعة من الجماعات أو لظاهرة من الظواهر الاجتماعية. لكن هذا المنهج يحمل مجموعة من العيوب من أهمها الخطأ الذي يقع فيه الباحث أثناء اختيار العينة، وكذلك خطأ التحيز سواء كان تحيزا من قبل الباحث أو المبحوث وضخامة الجهود والنفقات والخبرات الفنية التي يطلبها المسح. </a:t>
            </a:r>
            <a:endParaRPr lang="en-US" sz="2000" dirty="0"/>
          </a:p>
          <a:p>
            <a:pPr algn="just" rtl="1"/>
            <a:r>
              <a:rPr lang="ar-SA" sz="2000" dirty="0"/>
              <a:t>كما تعتبر الدراسات المسحية سطحية في وصفها لسلوك وتوجهات التجمعات كبيرة الحجم. وقلما تستطيع النفاذ لجمع بيانات متعمقة من المبحثين، بالإضافة إلى عدم قدرة الباحث في بعض الأحيان على الحصول على الأجوبة من جميع المبحثين مما يثير قضية مدى اختلاف مواقف واتجاهات من لا يستجيبوا للاستبيان البريدي مثلا عن مواقف واتجاهات من استجابوا فعلا والذين قد يكون لهم دافع خاص للاستجابة.</a:t>
            </a:r>
            <a:endParaRPr lang="en-US" sz="2000" dirty="0"/>
          </a:p>
          <a:p>
            <a:pPr algn="just" rtl="1"/>
            <a:r>
              <a:rPr lang="ar-SA" sz="2000" dirty="0"/>
              <a:t>فالدراسات المسحية لا تستطيع من حيث المبدأ النفاذ إلى العلاقات السببية لافتقارها إلى التحكم في المتغير المستقل من جانب الباحث، ولا يستطيع المسح الاجتماعي دراسة السلوك والأفعال الاجتماعية المباشرة وإنما تتوصل إلى البيانات من خلال ما يذكره أو يتذكره المبعوثون عن الأفعال الاجتماعية التي شاركوا فيها، أو عن طريق توجيه أسئلة عن مواقف افتراضيه أو مستقبلية .</a:t>
            </a:r>
            <a:endParaRPr lang="en-US" sz="2000" dirty="0"/>
          </a:p>
          <a:p>
            <a:pPr algn="just" rtl="1"/>
            <a:endParaRPr lang="en-US" sz="2000" dirty="0"/>
          </a:p>
        </p:txBody>
      </p:sp>
    </p:spTree>
    <p:extLst>
      <p:ext uri="{BB962C8B-B14F-4D97-AF65-F5344CB8AC3E}">
        <p14:creationId xmlns:p14="http://schemas.microsoft.com/office/powerpoint/2010/main" val="4592635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203557"/>
            <a:ext cx="9828532" cy="4524315"/>
          </a:xfrm>
          <a:prstGeom prst="rect">
            <a:avLst/>
          </a:prstGeom>
          <a:noFill/>
        </p:spPr>
        <p:txBody>
          <a:bodyPr wrap="square" rtlCol="1">
            <a:spAutoFit/>
          </a:bodyPr>
          <a:lstStyle/>
          <a:p>
            <a:pPr algn="just" rtl="1"/>
            <a:r>
              <a:rPr lang="ar-SA" sz="2400" dirty="0"/>
              <a:t>وبالرغم من فوائد المسح الكثيرة إلا أنه محدود في مدى الاعتماد عليه للأسباب التالية: </a:t>
            </a:r>
            <a:endParaRPr lang="en-US" sz="2400" dirty="0"/>
          </a:p>
          <a:p>
            <a:pPr marL="342900" indent="-342900" algn="just" rtl="1">
              <a:buFont typeface="Arial" panose="020B0604020202020204" pitchFamily="34" charset="0"/>
              <a:buChar char="•"/>
            </a:pPr>
            <a:r>
              <a:rPr lang="ar-SA" sz="2400" dirty="0"/>
              <a:t> الجمع بيانات كمية عن بيئة من البيئات لا بد من توجيه عدد كبير من الأسئلة للمبحثين. وقد يؤدي ذلك إلى ضيق الناس وعدم تعاونهم مع الباحثين وفي حالة الاقتصار على عدد محدد من الأسئلة قد لا تكون البيانات التي يحصل عليها كافيه لمعرفة حاجات البيئة والتعرف على مشكلاتها.</a:t>
            </a:r>
            <a:endParaRPr lang="en-US" sz="2400" dirty="0"/>
          </a:p>
          <a:p>
            <a:pPr marL="342900" indent="-342900" algn="just" rtl="1">
              <a:buFont typeface="Arial" panose="020B0604020202020204" pitchFamily="34" charset="0"/>
              <a:buChar char="•"/>
            </a:pPr>
            <a:r>
              <a:rPr lang="ar-SA" sz="2400" dirty="0"/>
              <a:t> تتوقف أهمية المسح على عدد أفراد العينة فإذا كان العدد قليلا فإن نتائج المسح لا يمكن الاعتماد علي</a:t>
            </a:r>
            <a:r>
              <a:rPr lang="ar-JO" sz="2400" dirty="0"/>
              <a:t>ه</a:t>
            </a:r>
            <a:r>
              <a:rPr lang="ar-SA" sz="2400" dirty="0"/>
              <a:t>ا لأنها تعطي صورة ناقصة عن الجماعة أو الظاهرة المراد دراستها.</a:t>
            </a:r>
            <a:endParaRPr lang="en-US" sz="2400" dirty="0"/>
          </a:p>
          <a:p>
            <a:pPr marL="342900" indent="-342900" algn="just" rtl="1">
              <a:buFont typeface="Arial" panose="020B0604020202020204" pitchFamily="34" charset="0"/>
              <a:buChar char="•"/>
            </a:pPr>
            <a:r>
              <a:rPr lang="ar-SA" sz="2400" dirty="0"/>
              <a:t> نظرا لأن المسح الاجتماعي يرتكز على دراسة الحاضر فأنه لا يصلح في الدراسات التطورية التي تعتمد على الربط بين الماضي والحاضر. </a:t>
            </a:r>
            <a:endParaRPr lang="en-US" sz="2400" dirty="0"/>
          </a:p>
          <a:p>
            <a:pPr marL="342900" indent="-342900" algn="just" rtl="1">
              <a:buFont typeface="Arial" panose="020B0604020202020204" pitchFamily="34" charset="0"/>
              <a:buChar char="•"/>
            </a:pPr>
            <a:r>
              <a:rPr lang="ar-SA" sz="2400" dirty="0"/>
              <a:t>فعلى الرغم من أن المسوح الحديثة تتضمن الجانبين النظري والعملي على السواء إلا أنه يصعب الاعتماد على المسح في إصدار تعميمات واسعة أو في الوصول إلى نظريات علمية ولن يأتي ذلك إلا في ظل برنامج طويل المدى يتضمن القيام بمسح متكرر بين الحين والحين.</a:t>
            </a:r>
            <a:endParaRPr lang="en-US" sz="2400" dirty="0"/>
          </a:p>
          <a:p>
            <a:pPr algn="just" rtl="1"/>
            <a:endParaRPr lang="en-US" sz="2400" dirty="0"/>
          </a:p>
        </p:txBody>
      </p:sp>
    </p:spTree>
    <p:extLst>
      <p:ext uri="{BB962C8B-B14F-4D97-AF65-F5344CB8AC3E}">
        <p14:creationId xmlns:p14="http://schemas.microsoft.com/office/powerpoint/2010/main" val="1933129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982657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207074" y="1528360"/>
            <a:ext cx="9292745" cy="2985433"/>
          </a:xfrm>
          <a:prstGeom prst="rect">
            <a:avLst/>
          </a:prstGeom>
          <a:noFill/>
        </p:spPr>
        <p:txBody>
          <a:bodyPr wrap="square" rtlCol="1">
            <a:spAutoFit/>
          </a:bodyPr>
          <a:lstStyle/>
          <a:p>
            <a:pPr algn="ctr" rtl="1"/>
            <a:r>
              <a:rPr lang="ar-SA" sz="2400" b="1" dirty="0"/>
              <a:t>المنهج الوصفي المسحي</a:t>
            </a:r>
            <a:endParaRPr lang="en-US" sz="2400" b="1" dirty="0"/>
          </a:p>
          <a:p>
            <a:pPr algn="just" rtl="1"/>
            <a:r>
              <a:rPr lang="ar-SA" sz="2400" dirty="0"/>
              <a:t>وهذا المنهج تندرج تحته فروع ويتخذ عدة أشكال هي:</a:t>
            </a:r>
            <a:endParaRPr lang="en-US" sz="2400" dirty="0"/>
          </a:p>
          <a:p>
            <a:pPr algn="just" rtl="1"/>
            <a:r>
              <a:rPr lang="ar-SA" sz="2400" b="1" dirty="0"/>
              <a:t> تحليل المحتوى</a:t>
            </a:r>
            <a:r>
              <a:rPr lang="ar-SA" sz="2400" dirty="0"/>
              <a:t>: ويهدف إلى اتباع خطوات منهجية معينة تصل إلى قراءات تحليلية وتعد منصات الإعلام من أهم الوسائل التي يستخدمها المتخصصون في التعرف على السمات والعادات والتقاليد التي تمثل وتحكم جماعة او شعبا ما، وتعتبر الخطابات والنصوص الكتابية للقادة أحسن ما يمثل هذا المنهج، وذلك لأهميته في كشف خبايا النصوص وتفسير مضامينها ومكوناته واستنتاج الدلالات والمرامي التي تساعد على فهم التوجهات.</a:t>
            </a:r>
            <a:endParaRPr lang="en-US" sz="2400" dirty="0"/>
          </a:p>
          <a:p>
            <a:pPr algn="just" rtl="1"/>
            <a:endParaRPr lang="en-US" sz="2000" dirty="0"/>
          </a:p>
        </p:txBody>
      </p:sp>
    </p:spTree>
    <p:extLst>
      <p:ext uri="{BB962C8B-B14F-4D97-AF65-F5344CB8AC3E}">
        <p14:creationId xmlns:p14="http://schemas.microsoft.com/office/powerpoint/2010/main" val="448271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10097037" cy="4431983"/>
          </a:xfrm>
          <a:prstGeom prst="rect">
            <a:avLst/>
          </a:prstGeom>
          <a:noFill/>
        </p:spPr>
        <p:txBody>
          <a:bodyPr wrap="square" rtlCol="1">
            <a:spAutoFit/>
          </a:bodyPr>
          <a:lstStyle/>
          <a:p>
            <a:pPr algn="ctr" rtl="1"/>
            <a:r>
              <a:rPr lang="ar-SA" sz="2400" b="1" dirty="0"/>
              <a:t>الخطوات الإجرائية لمنهج تحليل المضمون</a:t>
            </a:r>
            <a:endParaRPr lang="en-US" sz="2400" b="1" dirty="0"/>
          </a:p>
          <a:p>
            <a:pPr algn="just" rtl="1"/>
            <a:r>
              <a:rPr lang="ar-SA" sz="2400" dirty="0"/>
              <a:t>تتضمن خطوات إجراء تحليل المضمون لظاهرة معينة الآتي: </a:t>
            </a:r>
            <a:endParaRPr lang="en-US" sz="2400" dirty="0"/>
          </a:p>
          <a:p>
            <a:pPr marL="285750" indent="-285750" algn="just" rtl="1">
              <a:buFont typeface="Arial" panose="020B0604020202020204" pitchFamily="34" charset="0"/>
              <a:buChar char="•"/>
            </a:pPr>
            <a:r>
              <a:rPr lang="ar-SA" sz="2400" dirty="0"/>
              <a:t>تحديد موضوع البحث وهدفه من خلال اختيار مشكلة البحث وتحديد الموضوع الذي سوف يقوم ببحثه والهدف الذي يسعى إلى تحقيقه، والغوص في أغواره ويمكن من التعرف عليه بوضوح.</a:t>
            </a:r>
            <a:endParaRPr lang="ar-JO" sz="2400" dirty="0"/>
          </a:p>
          <a:p>
            <a:pPr marL="285750" indent="-285750" algn="just" rtl="1">
              <a:buFont typeface="Arial" panose="020B0604020202020204" pitchFamily="34" charset="0"/>
              <a:buChar char="•"/>
            </a:pPr>
            <a:r>
              <a:rPr lang="ar-SA" sz="2400" dirty="0"/>
              <a:t> استطلاع الدراسات السابقة ذات الصلة بموضوع البحث أو منهجه. </a:t>
            </a:r>
            <a:endParaRPr lang="en-US" sz="2400" dirty="0"/>
          </a:p>
          <a:p>
            <a:pPr marL="285750" indent="-285750" algn="just" rtl="1">
              <a:buFont typeface="Arial" panose="020B0604020202020204" pitchFamily="34" charset="0"/>
              <a:buChar char="•"/>
            </a:pPr>
            <a:r>
              <a:rPr lang="ar-SA" sz="2400" dirty="0"/>
              <a:t>تحديد المفاهيم المستخدمة في البحث لإزالة الغموض وأن تكون المعلومات واضحة ومفهومة، من خلال بيان مقاصد الموضوع ومعالجة وقياس أبعاده والتعرف على النتائج </a:t>
            </a:r>
            <a:r>
              <a:rPr lang="ar-SA" sz="2400" dirty="0" err="1"/>
              <a:t>المتوصل</a:t>
            </a:r>
            <a:r>
              <a:rPr lang="ar-SA" sz="2400" dirty="0"/>
              <a:t> إليها. </a:t>
            </a:r>
            <a:endParaRPr lang="en-US" sz="2400" dirty="0"/>
          </a:p>
          <a:p>
            <a:pPr marL="285750" indent="-285750" algn="just" rtl="1">
              <a:buFont typeface="Arial" panose="020B0604020202020204" pitchFamily="34" charset="0"/>
              <a:buChar char="•"/>
            </a:pPr>
            <a:r>
              <a:rPr lang="ar-SA" sz="2400" dirty="0"/>
              <a:t>تحديد المصادر الخاضعة للتحليل والمتضمنة في ثناياها على المضمون، ومعرفة المصادر من حيث كونها أولية أم ثانوية، هل هي مصادر بشرية مكتوبة، وموضوعات هذه المصادر .</a:t>
            </a:r>
            <a:endParaRPr lang="en-US" sz="2400" dirty="0"/>
          </a:p>
          <a:p>
            <a:pPr marL="285750" indent="-285750" algn="just" rtl="1">
              <a:buFont typeface="Arial" panose="020B0604020202020204" pitchFamily="34" charset="0"/>
              <a:buChar char="•"/>
            </a:pPr>
            <a:r>
              <a:rPr lang="ar-SA" sz="2400" dirty="0"/>
              <a:t> تحديد الفروض لأن الفروض هي التي تنتظم عليها المواضيع ويرتسم الشكل النهائي في صورة يمكن استخدامها. </a:t>
            </a:r>
            <a:endParaRPr lang="en-US" sz="2400" dirty="0"/>
          </a:p>
          <a:p>
            <a:pPr marL="285750" indent="-285750" algn="just" rtl="1">
              <a:buFont typeface="Arial" panose="020B0604020202020204" pitchFamily="34" charset="0"/>
              <a:buChar char="•"/>
            </a:pPr>
            <a:endParaRPr lang="en-US" dirty="0"/>
          </a:p>
        </p:txBody>
      </p:sp>
    </p:spTree>
    <p:extLst>
      <p:ext uri="{BB962C8B-B14F-4D97-AF65-F5344CB8AC3E}">
        <p14:creationId xmlns:p14="http://schemas.microsoft.com/office/powerpoint/2010/main" val="97095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48340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71977" y="1033680"/>
            <a:ext cx="10019764" cy="4524315"/>
          </a:xfrm>
          <a:prstGeom prst="rect">
            <a:avLst/>
          </a:prstGeom>
          <a:noFill/>
        </p:spPr>
        <p:txBody>
          <a:bodyPr wrap="square" rtlCol="1">
            <a:spAutoFit/>
          </a:bodyPr>
          <a:lstStyle/>
          <a:p>
            <a:pPr algn="ctr" rtl="1"/>
            <a:r>
              <a:rPr lang="ar-SA" b="1" dirty="0"/>
              <a:t>الخطوات الإجرائية لمنهج تحليل المضمون: </a:t>
            </a:r>
            <a:endParaRPr lang="en-US" b="1" dirty="0"/>
          </a:p>
          <a:p>
            <a:pPr marL="285750" indent="-285750" algn="just" rtl="1">
              <a:buFont typeface="Arial" panose="020B0604020202020204" pitchFamily="34" charset="0"/>
              <a:buChar char="•"/>
            </a:pPr>
            <a:r>
              <a:rPr lang="ar-SA" dirty="0"/>
              <a:t>اختيار الوسائل الضرورية للتحليل والتي </a:t>
            </a:r>
            <a:r>
              <a:rPr lang="ar-SA" dirty="0" err="1"/>
              <a:t>يتطلبها</a:t>
            </a:r>
            <a:r>
              <a:rPr lang="ar-SA" dirty="0"/>
              <a:t> الموضوع الخاضع للتحليل، فقد تكون الملاحظة أو المشاهدة أو الاستبيان أو المقابلة، ويتم هذا بعد تحديد الموضع أو المنهج، وقد عدد من الوسائل في دراسة وتحليل الموضوع. </a:t>
            </a:r>
            <a:endParaRPr lang="en-US" dirty="0"/>
          </a:p>
          <a:p>
            <a:pPr marL="285750" indent="-285750" algn="just" rtl="1">
              <a:buFont typeface="Arial" panose="020B0604020202020204" pitchFamily="34" charset="0"/>
              <a:buChar char="•"/>
            </a:pPr>
            <a:r>
              <a:rPr lang="ar-SA" dirty="0"/>
              <a:t> إخضاع المعلومات للتحليل وذلك بتحديد عناصر الموضوع والمتغيرات المؤثرة فيه سلبا أو إيجابا وربطها بالإطار العام والإطار المرجعي لها، والتحليل عملية عقلية مترابطة واعية لا تهمل عناصر التحليل العلمي المطلوب وبيان العلاقات وأثر كل منها على الآخر...... وما إلى ذلك. </a:t>
            </a:r>
            <a:endParaRPr lang="en-US" dirty="0"/>
          </a:p>
          <a:p>
            <a:pPr marL="285750" indent="-285750" algn="just" rtl="1">
              <a:buFont typeface="Arial" panose="020B0604020202020204" pitchFamily="34" charset="0"/>
              <a:buChar char="•"/>
            </a:pPr>
            <a:r>
              <a:rPr lang="ar-SA" dirty="0"/>
              <a:t>تفسير المعلومات والبيانات ونعني بها كل الكلمات والجمل والعبارات التي كونت النص الخاضع للتحليل والتي تم الحصول عليها بطريقة علمية، والمستخدمة في المصادر لأجل التعرف على المعلومات والبراهين والمشاهدات والملاحظات التي تمكن الباحث من معرفة العامل والأسباب التي أدت إلى حدوث الظاهرة والمتغيرات التي طرأت عليها أو نمت معها عبر الزمن أو نتيجة التغير المكاني والبيانات مهمة فهي جزء من المعلومات المطلوبة للتحليل والتفسير، وهي تلك الأشكال والرسومات البيانية والجداول التي تحتوي على كميات بيانية توضح وتصر الاتجاهات وأثر المتغيرات ببعضها والأفراد أو المجتمعات. </a:t>
            </a:r>
            <a:endParaRPr lang="en-US" dirty="0"/>
          </a:p>
          <a:p>
            <a:pPr marL="285750" indent="-285750" algn="just" rtl="1">
              <a:buFont typeface="Arial" panose="020B0604020202020204" pitchFamily="34" charset="0"/>
              <a:buChar char="•"/>
            </a:pPr>
            <a:r>
              <a:rPr lang="ar-SA" dirty="0"/>
              <a:t>عرض النتائج وفق العوامل وقد تكون النتائج مؤشرات لدراسة موضوعات أخرى وقد تكون حقائق لا بد من الأخذ الجماعات بها، والنتائج هي تلك المعلومات </a:t>
            </a:r>
            <a:r>
              <a:rPr lang="ar-SA" dirty="0" err="1"/>
              <a:t>المتوصل</a:t>
            </a:r>
            <a:r>
              <a:rPr lang="ar-SA" dirty="0"/>
              <a:t> إليها تفيد في الوقاية أو العلاج والإصلاح، وتعرض من خلال الجداول والرسومات البيانية وتفسيرها وتوقع ما يترتب عليها .</a:t>
            </a:r>
            <a:endParaRPr lang="en-US" dirty="0"/>
          </a:p>
          <a:p>
            <a:pPr marL="285750" indent="-285750" algn="just" rtl="1">
              <a:buFont typeface="Arial" panose="020B0604020202020204" pitchFamily="34" charset="0"/>
              <a:buChar char="•"/>
            </a:pPr>
            <a:r>
              <a:rPr lang="ar-SA" dirty="0"/>
              <a:t>استخلاص النتائج وكتابة التقرير وخلاصة البحث.</a:t>
            </a:r>
            <a:endParaRPr lang="en-US" dirty="0"/>
          </a:p>
          <a:p>
            <a:pPr algn="just" rtl="1"/>
            <a:endParaRPr lang="en-US" dirty="0"/>
          </a:p>
        </p:txBody>
      </p:sp>
    </p:spTree>
    <p:extLst>
      <p:ext uri="{BB962C8B-B14F-4D97-AF65-F5344CB8AC3E}">
        <p14:creationId xmlns:p14="http://schemas.microsoft.com/office/powerpoint/2010/main" val="38506112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1067658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207074" y="1182453"/>
            <a:ext cx="10164971" cy="4678204"/>
          </a:xfrm>
          <a:prstGeom prst="rect">
            <a:avLst/>
          </a:prstGeom>
          <a:noFill/>
        </p:spPr>
        <p:txBody>
          <a:bodyPr wrap="square" rtlCol="1">
            <a:spAutoFit/>
          </a:bodyPr>
          <a:lstStyle/>
          <a:p>
            <a:pPr algn="just" rtl="1"/>
            <a:r>
              <a:rPr lang="ar-SA" sz="2000" b="1" dirty="0"/>
              <a:t>تحليل وظائف العمل</a:t>
            </a:r>
            <a:r>
              <a:rPr lang="ar-SA" sz="2000" dirty="0"/>
              <a:t> وهو ذو بعد اداري مرتبط بتحديد </a:t>
            </a:r>
            <a:r>
              <a:rPr lang="ar-JO" sz="2000" dirty="0"/>
              <a:t>ط</a:t>
            </a:r>
            <a:r>
              <a:rPr lang="ar-SA" sz="2000" dirty="0"/>
              <a:t>بيعة الوظائف الي تتضمنها المنشآت التجارية ويتضمن ذلك وضع مسميات للوظائف والأنشطة المرتبطة بها والوجبات التي يتحتم على الموظفين القيام بها ومؤهلاتهم وخبراتهم ومهاراتهم. </a:t>
            </a:r>
            <a:endParaRPr lang="ar-JO" sz="2000" dirty="0"/>
          </a:p>
          <a:p>
            <a:pPr algn="just" rtl="1"/>
            <a:r>
              <a:rPr lang="ar-SA" sz="2000" dirty="0"/>
              <a:t>ويتناول العاملين في مؤسسات معينة ويقدم بيانات تتعلق بأعدادهم ومسؤولياتهم وأنشطتهم وأوضاعهم وأجورهم والمهام الموكلة إليهم، </a:t>
            </a:r>
            <a:r>
              <a:rPr lang="ar-SA" sz="2000" u="sng" dirty="0"/>
              <a:t>وتعرف دراسات تحليل العمل </a:t>
            </a:r>
            <a:r>
              <a:rPr lang="ar-SA" sz="2000" dirty="0"/>
              <a:t>على أنه : دراسة المعلومات والمسؤوليات المرتبطة بعمل معين بهدف تقديم وصف شامل عن الواجبات والمسؤوليات والمهام المرتبطة بهذا العمل. </a:t>
            </a:r>
            <a:endParaRPr lang="ar-JO" sz="2000" dirty="0"/>
          </a:p>
          <a:p>
            <a:pPr algn="just" rtl="1"/>
            <a:r>
              <a:rPr lang="ar-SA" sz="2000" b="1" dirty="0"/>
              <a:t>ويستخدم منهج تحليل العمل من أجل تحقيق عدد من الأهداف منها: </a:t>
            </a:r>
            <a:endParaRPr lang="en-US" sz="2000" b="1" dirty="0"/>
          </a:p>
          <a:p>
            <a:pPr marL="342900" indent="-342900" algn="just" rtl="1">
              <a:buFont typeface="Wingdings" panose="05000000000000000000" pitchFamily="2" charset="2"/>
              <a:buChar char="v"/>
            </a:pPr>
            <a:r>
              <a:rPr lang="ar-SA" sz="2000" dirty="0"/>
              <a:t>التعرف على نواحي الضعف والقصور في الأعمال.</a:t>
            </a:r>
            <a:endParaRPr lang="en-US" sz="2000" dirty="0"/>
          </a:p>
          <a:p>
            <a:pPr marL="342900" indent="-342900" algn="just" rtl="1">
              <a:buFont typeface="Wingdings" panose="05000000000000000000" pitchFamily="2" charset="2"/>
              <a:buChar char="v"/>
            </a:pPr>
            <a:r>
              <a:rPr lang="ar-SA" sz="2000" dirty="0"/>
              <a:t> تحديد تصنيفات موحدة للأعمال المتشابهة. </a:t>
            </a:r>
            <a:endParaRPr lang="en-US" sz="2000" dirty="0"/>
          </a:p>
          <a:p>
            <a:pPr marL="342900" indent="-342900" algn="just" rtl="1">
              <a:buFont typeface="Wingdings" panose="05000000000000000000" pitchFamily="2" charset="2"/>
              <a:buChar char="v"/>
            </a:pPr>
            <a:r>
              <a:rPr lang="ar-SA" sz="2000" dirty="0"/>
              <a:t>تحديد أجور ومرتبات الأعمال التي تتطلب مستويات مختلفة من المهارة والمسؤولية. </a:t>
            </a:r>
            <a:endParaRPr lang="en-US" sz="2000" dirty="0"/>
          </a:p>
          <a:p>
            <a:pPr marL="342900" indent="-342900" algn="just" rtl="1">
              <a:buFont typeface="Wingdings" panose="05000000000000000000" pitchFamily="2" charset="2"/>
              <a:buChar char="v"/>
            </a:pPr>
            <a:r>
              <a:rPr lang="ar-SA" sz="2000" dirty="0"/>
              <a:t>التعرف على الكفاءات المطلوبة عند الاختبار لشغل الوظائف المختلفة. </a:t>
            </a:r>
            <a:endParaRPr lang="en-US" sz="2000" dirty="0"/>
          </a:p>
          <a:p>
            <a:pPr marL="342900" indent="-342900" algn="just" rtl="1">
              <a:buFont typeface="Wingdings" panose="05000000000000000000" pitchFamily="2" charset="2"/>
              <a:buChar char="v"/>
            </a:pPr>
            <a:r>
              <a:rPr lang="ar-SA" sz="2000" dirty="0"/>
              <a:t>وضع برامج التدريب للقائمين بالعمل سواء أثناء العمل أو قبل العمل.</a:t>
            </a:r>
            <a:endParaRPr lang="en-US" sz="2000" dirty="0"/>
          </a:p>
          <a:p>
            <a:pPr marL="342900" indent="-342900" algn="just" rtl="1">
              <a:buFont typeface="Wingdings" panose="05000000000000000000" pitchFamily="2" charset="2"/>
              <a:buChar char="v"/>
            </a:pPr>
            <a:r>
              <a:rPr lang="ar-SA" sz="2000" dirty="0"/>
              <a:t> تحديد أساليب الترقية ومتطلباتها ونوعيتها. </a:t>
            </a:r>
            <a:endParaRPr lang="en-US" sz="2000" dirty="0"/>
          </a:p>
          <a:p>
            <a:pPr marL="342900" indent="-342900" algn="just" rtl="1">
              <a:buFont typeface="Wingdings" panose="05000000000000000000" pitchFamily="2" charset="2"/>
              <a:buChar char="v"/>
            </a:pPr>
            <a:r>
              <a:rPr lang="ar-SA" sz="2000" dirty="0"/>
              <a:t>وضع أو تطوير الأطر النظرية لدراسة الوظائف أو الاعمال</a:t>
            </a:r>
            <a:r>
              <a:rPr lang="en-US" dirty="0"/>
              <a:t>.</a:t>
            </a:r>
          </a:p>
          <a:p>
            <a:pPr algn="just" rtl="1"/>
            <a:endParaRPr lang="ar-JO" dirty="0"/>
          </a:p>
          <a:p>
            <a:pPr algn="just" rtl="1"/>
            <a:endParaRPr lang="en-US" sz="2000" dirty="0"/>
          </a:p>
        </p:txBody>
      </p:sp>
    </p:spTree>
    <p:extLst>
      <p:ext uri="{BB962C8B-B14F-4D97-AF65-F5344CB8AC3E}">
        <p14:creationId xmlns:p14="http://schemas.microsoft.com/office/powerpoint/2010/main" val="4046724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1030604"/>
            <a:ext cx="11062952" cy="4860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734096" y="1182453"/>
            <a:ext cx="10637949" cy="4247317"/>
          </a:xfrm>
          <a:prstGeom prst="rect">
            <a:avLst/>
          </a:prstGeom>
          <a:noFill/>
        </p:spPr>
        <p:txBody>
          <a:bodyPr wrap="square" rtlCol="1">
            <a:spAutoFit/>
          </a:bodyPr>
          <a:lstStyle/>
          <a:p>
            <a:pPr algn="ctr" rtl="1">
              <a:lnSpc>
                <a:spcPct val="150000"/>
              </a:lnSpc>
            </a:pPr>
            <a:r>
              <a:rPr lang="ar-SA" sz="2000" b="1" dirty="0"/>
              <a:t>وتتضمن  دراسات تحليل العمل الإجراءات الآتية:</a:t>
            </a:r>
            <a:endParaRPr lang="en-US" sz="2000" b="1" dirty="0"/>
          </a:p>
          <a:p>
            <a:pPr marL="342900" indent="-342900" algn="just" rtl="1">
              <a:lnSpc>
                <a:spcPct val="150000"/>
              </a:lnSpc>
              <a:buFont typeface="Wingdings" panose="05000000000000000000" pitchFamily="2" charset="2"/>
              <a:buChar char="ü"/>
            </a:pPr>
            <a:r>
              <a:rPr lang="ar-SA" sz="2000" dirty="0"/>
              <a:t> التعريف الدقيق للعمل قيد الدراسة من خلال تقديم ماهية العمل الذي نقوم بتحليله. </a:t>
            </a:r>
            <a:endParaRPr lang="en-US" sz="2000" dirty="0"/>
          </a:p>
          <a:p>
            <a:pPr marL="342900" indent="-342900" algn="just" rtl="1">
              <a:lnSpc>
                <a:spcPct val="150000"/>
              </a:lnSpc>
              <a:buFont typeface="Wingdings" panose="05000000000000000000" pitchFamily="2" charset="2"/>
              <a:buChar char="ü"/>
            </a:pPr>
            <a:r>
              <a:rPr lang="ar-SA" sz="2000" dirty="0"/>
              <a:t>تفاصيل واجبات العمل وذلك بحصر شامل للواجبات التي يتضمنها وماهية هذا الواجب وكيفية أدائه ولماذا يؤدى؟ </a:t>
            </a:r>
            <a:endParaRPr lang="en-US" sz="2000" dirty="0"/>
          </a:p>
          <a:p>
            <a:pPr marL="342900" indent="-342900" algn="just" rtl="1">
              <a:lnSpc>
                <a:spcPct val="150000"/>
              </a:lnSpc>
              <a:buFont typeface="Wingdings" panose="05000000000000000000" pitchFamily="2" charset="2"/>
              <a:buChar char="ü"/>
            </a:pPr>
            <a:r>
              <a:rPr lang="ar-SA" sz="2000" dirty="0"/>
              <a:t>تفاصيل واجبات العمل الدورية سواء كانت أسبوعية أو شهرية أو سنوية وبنفس الطريقة السابقة. </a:t>
            </a:r>
            <a:endParaRPr lang="en-US" sz="2000" dirty="0"/>
          </a:p>
          <a:p>
            <a:pPr marL="342900" indent="-342900" algn="just" rtl="1">
              <a:lnSpc>
                <a:spcPct val="150000"/>
              </a:lnSpc>
              <a:buFont typeface="Wingdings" panose="05000000000000000000" pitchFamily="2" charset="2"/>
              <a:buChar char="ü"/>
            </a:pPr>
            <a:r>
              <a:rPr lang="ar-SA" sz="2000" dirty="0"/>
              <a:t>تفاصيل الواجبات العارضة أي الواجبات التي يتطلب العمل القيام بها كنتيجة لموقف غير متوقع نشأ اثناء مزاولة العامل لعمله</a:t>
            </a:r>
            <a:r>
              <a:rPr lang="ar-JO" sz="2000" dirty="0"/>
              <a:t>ه.</a:t>
            </a:r>
          </a:p>
          <a:p>
            <a:pPr marL="342900" indent="-342900" algn="just" rtl="1">
              <a:lnSpc>
                <a:spcPct val="150000"/>
              </a:lnSpc>
              <a:buFont typeface="Wingdings" panose="05000000000000000000" pitchFamily="2" charset="2"/>
              <a:buChar char="ü"/>
            </a:pPr>
            <a:r>
              <a:rPr lang="ar-SA" sz="2000" dirty="0"/>
              <a:t>المتطلبات اللازمة لأداء العمل أي بيان المهارات والخبرات والمؤهلات والاستعدادات والخصائص اللازم توافرها في الفرد للنجاح بالعمل وتشمل على التعليم المعلومات المهنية، الخبرة السابقة، التدريب اللازم ، الأدوات والآلات والأجهزة والمواد الخام المستخدمة، والمهارات اللازمة والدقة المطلوبة، السمات الشخصية والاستعدادات والقدرات التي </a:t>
            </a:r>
            <a:r>
              <a:rPr lang="ar-SA" sz="2000" dirty="0" err="1"/>
              <a:t>يتطلبها</a:t>
            </a:r>
            <a:r>
              <a:rPr lang="ar-SA" sz="2000" dirty="0"/>
              <a:t> العمل والنشاط البدني الذي </a:t>
            </a:r>
            <a:r>
              <a:rPr lang="ar-SA" sz="2000" dirty="0" err="1"/>
              <a:t>يتطلبه</a:t>
            </a:r>
            <a:r>
              <a:rPr lang="ar-SA" sz="2000" dirty="0"/>
              <a:t>، ونواحي العجز التي تمنع من مزاولة العمل . </a:t>
            </a:r>
            <a:endParaRPr lang="en-US" sz="2000" dirty="0"/>
          </a:p>
        </p:txBody>
      </p:sp>
    </p:spTree>
    <p:extLst>
      <p:ext uri="{BB962C8B-B14F-4D97-AF65-F5344CB8AC3E}">
        <p14:creationId xmlns:p14="http://schemas.microsoft.com/office/powerpoint/2010/main" val="32727490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84101" y="1030605"/>
            <a:ext cx="918263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863897" y="1216808"/>
            <a:ext cx="8623043" cy="3662541"/>
          </a:xfrm>
          <a:prstGeom prst="rect">
            <a:avLst/>
          </a:prstGeom>
          <a:noFill/>
        </p:spPr>
        <p:txBody>
          <a:bodyPr wrap="square" rtlCol="1">
            <a:spAutoFit/>
          </a:bodyPr>
          <a:lstStyle/>
          <a:p>
            <a:pPr algn="just" rtl="1"/>
            <a:endParaRPr lang="ar-JO" sz="2400" dirty="0"/>
          </a:p>
          <a:p>
            <a:pPr algn="just" rtl="1"/>
            <a:r>
              <a:rPr lang="ar-SA" sz="2400" b="1" dirty="0"/>
              <a:t>المسح التعليمي</a:t>
            </a:r>
            <a:r>
              <a:rPr lang="ar-SA" sz="2400" dirty="0"/>
              <a:t> ويهتم هذا النوع من المسح بالمسائل المتعلقة بالتعلم حيث يكلف متخصصون بعمل مسوح في المدارس والمؤسسات التعليمية وعلى أساسها وضع الخطط </a:t>
            </a:r>
            <a:r>
              <a:rPr lang="ar-SA" sz="2400" dirty="0" err="1"/>
              <a:t>والاستراتجيات</a:t>
            </a:r>
            <a:r>
              <a:rPr lang="ar-SA" sz="2400" dirty="0"/>
              <a:t> والمناهج قصد رفع مستوى التعليم وتستهدف المعلومات التي تخص الوضعيات التي يتم فيها التعليم سواء كانت مادية أو معنوية، وخصائص هيئة التدريس والمقارنة بين النظم التعليمية </a:t>
            </a:r>
            <a:r>
              <a:rPr lang="ar-JO" sz="2400" dirty="0"/>
              <a:t>بين</a:t>
            </a:r>
            <a:r>
              <a:rPr lang="ar-SA" sz="2400" dirty="0"/>
              <a:t> البلد الواحد </a:t>
            </a:r>
            <a:r>
              <a:rPr lang="ar-JO" sz="2400" dirty="0"/>
              <a:t>وال</a:t>
            </a:r>
            <a:r>
              <a:rPr lang="ar-SA" sz="2400" dirty="0"/>
              <a:t>بلدان </a:t>
            </a:r>
            <a:r>
              <a:rPr lang="ar-JO" sz="2400" dirty="0"/>
              <a:t>ال</a:t>
            </a:r>
            <a:r>
              <a:rPr lang="ar-SA" sz="2400" dirty="0"/>
              <a:t>مختلفة، كما تسعى إلى التعرف على </a:t>
            </a:r>
            <a:r>
              <a:rPr lang="ar-JO" sz="2400" dirty="0"/>
              <a:t>ط</a:t>
            </a:r>
            <a:r>
              <a:rPr lang="ar-SA" sz="2400" dirty="0"/>
              <a:t>بيعة التلاميذ والطلاب ومعرفة خلفياتهم الاجتماعية والثقافية، ونظم المؤسسة وسير الامتحانات</a:t>
            </a:r>
            <a:r>
              <a:rPr lang="ar-JO" sz="2400" dirty="0"/>
              <a:t>.</a:t>
            </a:r>
            <a:endParaRPr lang="en-US" sz="2400" dirty="0"/>
          </a:p>
          <a:p>
            <a:pPr algn="just" rtl="1"/>
            <a:endParaRPr lang="ar-JO" sz="2000" dirty="0"/>
          </a:p>
          <a:p>
            <a:pPr algn="just" rtl="1"/>
            <a:endParaRPr lang="en-US" sz="2000" dirty="0"/>
          </a:p>
        </p:txBody>
      </p:sp>
    </p:spTree>
    <p:extLst>
      <p:ext uri="{BB962C8B-B14F-4D97-AF65-F5344CB8AC3E}">
        <p14:creationId xmlns:p14="http://schemas.microsoft.com/office/powerpoint/2010/main" val="13805858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25031" y="983348"/>
            <a:ext cx="893793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125013" y="1312184"/>
            <a:ext cx="8564451" cy="3416320"/>
          </a:xfrm>
          <a:prstGeom prst="rect">
            <a:avLst/>
          </a:prstGeom>
          <a:noFill/>
        </p:spPr>
        <p:txBody>
          <a:bodyPr wrap="square" rtlCol="1">
            <a:spAutoFit/>
          </a:bodyPr>
          <a:lstStyle/>
          <a:p>
            <a:pPr algn="just" rtl="1"/>
            <a:r>
              <a:rPr lang="ar-SA" sz="2000" b="1" dirty="0"/>
              <a:t>أما منهج دراسة العلاقات الارتباطية </a:t>
            </a:r>
            <a:r>
              <a:rPr lang="ar-SA" sz="2000" dirty="0"/>
              <a:t>: فهو أحد فروع المنهج الوصفي، وأسلوب من أساليب تطبيقه ولكن شيوعه وكثرة تطبيقه في البحوث السلوكية جعله مدخلا مهما في الكتابات السلوكية، لكن البعض الآخر عده منهجا قائما بذاته .</a:t>
            </a:r>
            <a:endParaRPr lang="en-US" sz="2000" dirty="0"/>
          </a:p>
          <a:p>
            <a:pPr algn="just" rtl="1"/>
            <a:r>
              <a:rPr lang="ar-SA" sz="2000" dirty="0"/>
              <a:t>ويطبق هذا المنهج إذا كان الغرض من الب</a:t>
            </a:r>
            <a:r>
              <a:rPr lang="ar-JO" sz="2000" dirty="0"/>
              <a:t>ح</a:t>
            </a:r>
            <a:r>
              <a:rPr lang="ar-SA" sz="2000" dirty="0"/>
              <a:t>ث الوصول إلى اكتشاف</a:t>
            </a:r>
            <a:r>
              <a:rPr lang="ar-JO" sz="2000" dirty="0"/>
              <a:t> </a:t>
            </a:r>
            <a:r>
              <a:rPr lang="ar-SA" sz="2000" dirty="0"/>
              <a:t>العلاقات </a:t>
            </a:r>
            <a:r>
              <a:rPr lang="ar-SA" sz="2000" dirty="0" err="1"/>
              <a:t>بین</a:t>
            </a:r>
            <a:r>
              <a:rPr lang="ar-SA" sz="2000" dirty="0"/>
              <a:t> المتغيرين قائمة أم لا، كما يطبق عن طريق التدرج على عدة مراحل هي: </a:t>
            </a:r>
            <a:endParaRPr lang="en-US" sz="2000" dirty="0"/>
          </a:p>
          <a:p>
            <a:pPr marL="342900" indent="-342900" algn="just" rtl="1">
              <a:buFont typeface="Arial" panose="020B0604020202020204" pitchFamily="34" charset="0"/>
              <a:buChar char="•"/>
            </a:pPr>
            <a:r>
              <a:rPr lang="ar-SA" sz="2000" dirty="0"/>
              <a:t>توضيح المشكلة</a:t>
            </a:r>
            <a:endParaRPr lang="en-US" sz="2000" dirty="0"/>
          </a:p>
          <a:p>
            <a:pPr marL="342900" indent="-342900" algn="just" rtl="1">
              <a:buFont typeface="Arial" panose="020B0604020202020204" pitchFamily="34" charset="0"/>
              <a:buChar char="•"/>
            </a:pPr>
            <a:r>
              <a:rPr lang="ar-SA" sz="2000" dirty="0"/>
              <a:t> مراجعة الدراسات السابقة </a:t>
            </a:r>
            <a:endParaRPr lang="en-US" sz="2000" dirty="0"/>
          </a:p>
          <a:p>
            <a:pPr marL="342900" indent="-342900" algn="just" rtl="1">
              <a:buFont typeface="Arial" panose="020B0604020202020204" pitchFamily="34" charset="0"/>
              <a:buChar char="•"/>
            </a:pPr>
            <a:r>
              <a:rPr lang="ar-SA" sz="2000" dirty="0"/>
              <a:t>تصميم الب</a:t>
            </a:r>
            <a:r>
              <a:rPr lang="ar-JO" sz="2000" dirty="0"/>
              <a:t>ح</a:t>
            </a:r>
            <a:r>
              <a:rPr lang="ar-SA" sz="2000" dirty="0"/>
              <a:t>ث طبقا للخطوات: ( تحديد المتغيرات المستهدفة بالدراسة اختيار العينة، اختيار أداة البحث ، اختيار مقياس الارتباط الملائم).</a:t>
            </a:r>
            <a:endParaRPr lang="ar-JO" sz="2000" dirty="0"/>
          </a:p>
          <a:p>
            <a:pPr algn="just" rtl="1"/>
            <a:r>
              <a:rPr lang="ar-SA" dirty="0"/>
              <a:t>تقوم الدراسات الارتباطية على توضيح العلاقات بين متغيرات الدراسة بهدف تحديد درجة الارتباط بين المتغيرات وعرضها بطريقة رقمية</a:t>
            </a:r>
            <a:r>
              <a:rPr lang="ar-JO" dirty="0"/>
              <a:t>.</a:t>
            </a:r>
            <a:endParaRPr lang="en-US" sz="2000" dirty="0"/>
          </a:p>
        </p:txBody>
      </p:sp>
    </p:spTree>
    <p:extLst>
      <p:ext uri="{BB962C8B-B14F-4D97-AF65-F5344CB8AC3E}">
        <p14:creationId xmlns:p14="http://schemas.microsoft.com/office/powerpoint/2010/main" val="3289772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24248" y="1017726"/>
            <a:ext cx="109785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300766" y="1315694"/>
            <a:ext cx="10032642" cy="5078313"/>
          </a:xfrm>
          <a:prstGeom prst="rect">
            <a:avLst/>
          </a:prstGeom>
          <a:noFill/>
        </p:spPr>
        <p:txBody>
          <a:bodyPr wrap="square" rtlCol="1">
            <a:spAutoFit/>
          </a:bodyPr>
          <a:lstStyle/>
          <a:p>
            <a:pPr algn="just" rtl="1"/>
            <a:r>
              <a:rPr lang="ar-SA" sz="2400" b="1" dirty="0"/>
              <a:t>دراسة الحالة : </a:t>
            </a:r>
            <a:r>
              <a:rPr lang="ar-SA" sz="2400" dirty="0"/>
              <a:t>تعتبر أحد أساليب البحث والتحليل الوصفي المطبقة في مجالات علمية مختلفة، وقد تكون الحالة. المدروسة شخصا أو جماعة أو مؤسسة أو مدينة.</a:t>
            </a:r>
            <a:endParaRPr lang="en-US" sz="2400" dirty="0"/>
          </a:p>
          <a:p>
            <a:pPr algn="just" rtl="1"/>
            <a:r>
              <a:rPr lang="ar-SA" sz="2400" dirty="0"/>
              <a:t>فعالم النفس يستخدم الفرد كحالة للدراسة في تحليل نفسي، وقد تكون المؤسسة كحالة للدراسة في مجالات علمية مختلفة في علم الاجتماع أو علم المكتبات والمعلومات، فقد ندرسها من الناحية البشرية أو المالية أو الإنتاجية، وذلك حسب مجال اختصاص الباحث وطبيعة أهداف بحثه.</a:t>
            </a:r>
            <a:endParaRPr lang="ar-JO" sz="2400" dirty="0"/>
          </a:p>
          <a:p>
            <a:pPr algn="just" rtl="1"/>
            <a:r>
              <a:rPr lang="ar-SA" sz="2400" b="1" dirty="0"/>
              <a:t>دراسة الحالة والمنهج التاريخي: </a:t>
            </a:r>
            <a:r>
              <a:rPr lang="ar-JO" sz="2400" b="1" dirty="0"/>
              <a:t> </a:t>
            </a:r>
            <a:r>
              <a:rPr lang="ar-SA" sz="2400" dirty="0"/>
              <a:t>قد تستلزم دراسة إحدى الحالات أن يقوم الباحث بدراستها دراسة علمية دقيقة، ويعمد في دراسته للحالة إلى الدراسة الوصفية المباشرة للحالة عن طريق ملاحظتها ملاحظة موضوعية، إلا انه لا يستطيع أن يقتنع بذلك لأنه يدرك بعد ملاحظته البسيطة أن المشكلة هي نتاج الخبرات تراكمية سابقة مما يدفع الباحث إلى الرجوع إلى تاريخ حياة الفرد وهذا ما يتطلب توفر مصادر وقواعد البحث الوثائقي أو التاريخي فعلى الدارس أن يجمع كل هذه المعلومات ويحفظها في سجل يوضح حياة الفرد موضوع الدراسة. </a:t>
            </a:r>
            <a:endParaRPr lang="en-US" sz="2400" dirty="0"/>
          </a:p>
          <a:p>
            <a:pPr algn="just" rtl="1">
              <a:lnSpc>
                <a:spcPct val="150000"/>
              </a:lnSpc>
            </a:pPr>
            <a:endParaRPr lang="en-US" sz="2400" dirty="0"/>
          </a:p>
          <a:p>
            <a:pPr algn="just" rtl="1"/>
            <a:r>
              <a:rPr lang="ar-SA" sz="2400" dirty="0"/>
              <a:t> </a:t>
            </a:r>
            <a:endParaRPr lang="en-US" sz="2000" dirty="0">
              <a:latin typeface="Simplified Arabic" panose="02020603050405020304" pitchFamily="18" charset="-78"/>
            </a:endParaRPr>
          </a:p>
        </p:txBody>
      </p:sp>
    </p:spTree>
    <p:extLst>
      <p:ext uri="{BB962C8B-B14F-4D97-AF65-F5344CB8AC3E}">
        <p14:creationId xmlns:p14="http://schemas.microsoft.com/office/powerpoint/2010/main" val="436228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68946" y="1017726"/>
            <a:ext cx="10733848"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596979" y="1315694"/>
            <a:ext cx="9865217" cy="4154984"/>
          </a:xfrm>
          <a:prstGeom prst="rect">
            <a:avLst/>
          </a:prstGeom>
          <a:noFill/>
        </p:spPr>
        <p:txBody>
          <a:bodyPr wrap="square" rtlCol="1">
            <a:spAutoFit/>
          </a:bodyPr>
          <a:lstStyle/>
          <a:p>
            <a:pPr algn="just" rtl="1"/>
            <a:r>
              <a:rPr lang="ar-SA" sz="2400" dirty="0"/>
              <a:t>وعلى الباحث دوما أن يربط الحالة بدراسة تاريخية مما يساعد على فهم سر ظهور هذه الحالة المعنية، وكيفية تطورها من الماضي إلى اليوم. ومن الجدير بالذكر أن دراسة الحالة مرتبطة ارتباطاً وثيقاً بتاريخ الحالة وبتاريخ الحياة، وعلى الرغم من أن البعض يستعمل هذه المفاهيم الثلاثة (دراسة الحالة تاريخ الحالة، تاريخ الحياة) بمعنى واحد إلا أن بعض المختصين يرى ضرورة التفريق بينها جميعا. فمثلا نجد </a:t>
            </a:r>
            <a:r>
              <a:rPr lang="ar-SA" sz="2400" dirty="0" err="1"/>
              <a:t>سترانج</a:t>
            </a:r>
            <a:r>
              <a:rPr lang="ar-SA" sz="2400" dirty="0"/>
              <a:t> يميز بين أسلوبي تاريخ الحالة ودراسة الحالة، فيصف تاريخ الحالة بأنه عبارة عن معلومات تتجمع وتنظم في فترات زمنية محددة، أما دراسة الحالة فيهو تحليل عميق شامل للحالة قيد الدراسة وهي لذلك تتضمن تفسيرا لشخصية الفرد وللمشكلة التي يعاني منها سواء أكانت تربوية أم مهنية أو خلافا لذلك، ويتم ذلك وفق الخطوات التالية: </a:t>
            </a:r>
            <a:endParaRPr lang="en-US" sz="2400" dirty="0"/>
          </a:p>
          <a:p>
            <a:pPr marL="342900" indent="-342900" algn="just" rtl="1">
              <a:buFont typeface="Wingdings" panose="05000000000000000000" pitchFamily="2" charset="2"/>
              <a:buChar char="ü"/>
            </a:pPr>
            <a:r>
              <a:rPr lang="ar-SA" sz="2400" dirty="0"/>
              <a:t>تحديد الظاهرة والمشكلة أو نوع السلوك المطلوب دراستها. </a:t>
            </a:r>
            <a:endParaRPr lang="en-US" sz="2400" dirty="0"/>
          </a:p>
          <a:p>
            <a:pPr marL="342900" indent="-342900" algn="just" rtl="1">
              <a:buFont typeface="Wingdings" panose="05000000000000000000" pitchFamily="2" charset="2"/>
              <a:buChar char="ü"/>
            </a:pPr>
            <a:r>
              <a:rPr lang="ar-SA" sz="2400" dirty="0"/>
              <a:t> تحديد المفاهيم والفروض العلمية والتأكد من توفر البيانات المتعلقة بالموضوع البحثي.</a:t>
            </a:r>
            <a:endParaRPr lang="en-US" sz="2400" dirty="0"/>
          </a:p>
          <a:p>
            <a:pPr marL="342900" indent="-342900" algn="just" rtl="1">
              <a:buFont typeface="Wingdings" panose="05000000000000000000" pitchFamily="2" charset="2"/>
              <a:buChar char="ü"/>
            </a:pPr>
            <a:r>
              <a:rPr lang="ar-SA" sz="2400" dirty="0"/>
              <a:t>اختيار العينة للحالة التي يقوم بدراستها.</a:t>
            </a:r>
            <a:endParaRPr lang="en-US" sz="2400" dirty="0"/>
          </a:p>
        </p:txBody>
      </p:sp>
    </p:spTree>
    <p:extLst>
      <p:ext uri="{BB962C8B-B14F-4D97-AF65-F5344CB8AC3E}">
        <p14:creationId xmlns:p14="http://schemas.microsoft.com/office/powerpoint/2010/main" val="1786590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975433" y="1735040"/>
            <a:ext cx="8887536" cy="2731517"/>
          </a:xfrm>
          <a:prstGeom prst="rect">
            <a:avLst/>
          </a:prstGeom>
          <a:noFill/>
        </p:spPr>
        <p:txBody>
          <a:bodyPr wrap="square" rtlCol="1">
            <a:spAutoFit/>
          </a:bodyPr>
          <a:lstStyle/>
          <a:p>
            <a:pPr algn="just" rtl="1">
              <a:lnSpc>
                <a:spcPct val="150000"/>
              </a:lnSpc>
            </a:pPr>
            <a:r>
              <a:rPr lang="ar-SA" sz="2400" b="1" dirty="0"/>
              <a:t>الدراسات السببية المقارنة</a:t>
            </a:r>
            <a:r>
              <a:rPr lang="ar-SA" sz="2400" dirty="0"/>
              <a:t> : وهي تركز على كيف ولماذا تحدث الظاهرة الاجتماعية ؟ </a:t>
            </a:r>
            <a:endParaRPr lang="ar-JO" sz="2400" dirty="0"/>
          </a:p>
          <a:p>
            <a:pPr algn="just" rtl="1">
              <a:lnSpc>
                <a:spcPct val="150000"/>
              </a:lnSpc>
            </a:pPr>
            <a:r>
              <a:rPr lang="ar-SA" sz="2400" dirty="0"/>
              <a:t>أي أنها تقارن جوانب التشابه والاختلاف بين الظواهر لكي تكشف العوامل والظروف التي تبدو أنها تصاحب </a:t>
            </a:r>
            <a:r>
              <a:rPr lang="ar-JO" sz="2400" dirty="0"/>
              <a:t>أ</a:t>
            </a:r>
            <a:r>
              <a:rPr lang="ar-SA" sz="2400" dirty="0"/>
              <a:t>حداثا وعمليات وممارسات معينة، وهي تحاول </a:t>
            </a:r>
            <a:r>
              <a:rPr lang="ar-JO" sz="2400" dirty="0"/>
              <a:t>أ</a:t>
            </a:r>
            <a:r>
              <a:rPr lang="ar-SA" sz="2400" dirty="0"/>
              <a:t>ن تنظر بعمق بغية ت</a:t>
            </a:r>
            <a:r>
              <a:rPr lang="ar-JO" sz="2400" dirty="0"/>
              <a:t>أ</a:t>
            </a:r>
            <a:r>
              <a:rPr lang="ar-SA" sz="2400" dirty="0"/>
              <a:t>كيد ما </a:t>
            </a:r>
            <a:r>
              <a:rPr lang="ar-JO" sz="2400" dirty="0"/>
              <a:t>إ</a:t>
            </a:r>
            <a:r>
              <a:rPr lang="ar-SA" sz="2400" dirty="0"/>
              <a:t>ذا كانت هذه العلاقة قد تسبب او تسهم او تكمن وراء الحالة السطحية. </a:t>
            </a:r>
            <a:endParaRPr lang="en-US" sz="2400" dirty="0"/>
          </a:p>
          <a:p>
            <a:pPr algn="just"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41046104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877063" y="1017726"/>
            <a:ext cx="10553936" cy="4893647"/>
          </a:xfrm>
          <a:prstGeom prst="rect">
            <a:avLst/>
          </a:prstGeom>
          <a:noFill/>
        </p:spPr>
        <p:txBody>
          <a:bodyPr wrap="square" rtlCol="1">
            <a:spAutoFit/>
          </a:bodyPr>
          <a:lstStyle/>
          <a:p>
            <a:pPr algn="just" rtl="1"/>
            <a:r>
              <a:rPr lang="ar-SA" sz="2400" dirty="0"/>
              <a:t>أما </a:t>
            </a:r>
            <a:r>
              <a:rPr lang="ar-SA" sz="2400" b="1" dirty="0"/>
              <a:t>الدراسات </a:t>
            </a:r>
            <a:r>
              <a:rPr lang="ar-SA" sz="2400" b="1" dirty="0" err="1"/>
              <a:t>التتبعية</a:t>
            </a:r>
            <a:r>
              <a:rPr lang="ar-SA" sz="2400" b="1" dirty="0"/>
              <a:t> الوصفية </a:t>
            </a:r>
            <a:r>
              <a:rPr lang="ar-SA" sz="2400" dirty="0"/>
              <a:t>أو منهج أو منهج علم النفس التنموي، أو علم دراسات التطور والنمو باختلاف مسمياته فهو طريقة وأسلوب دراسات الإشكالات في ميدان علم النفس وتتناول دراسته نمو وتطور الإنسان من حيث خصائصه وسلوكياته وتوجهاته ، وذلك منذ المرحلة الجنينية إلى الشيخوخة بالمرور على مختلف المراحل والفترات والأطوار ويمكن استخدامه للتنبؤ بحالة الظواهر غير الإنسانية في المستقبل، وله بالغ الأهمية في دراسة العلاقة بين الإنسان والبيئة وتأثيراتها الاجتماعية في تشكل الدوافع والرغبات والسلوكيات التي تعتري الجنس البشري في مراحله العمرية المختلفة. كما يسهم في تصميم وتطوير المناهج الدراسية وفقا لتلك المراحل التي ترتبط بالقدرات الذهنية وبذلك رصد طبيعة المراحل العمرية وطرق التعامل معها، </a:t>
            </a:r>
            <a:r>
              <a:rPr lang="ar-JO" sz="2400" dirty="0"/>
              <a:t>و</a:t>
            </a:r>
            <a:r>
              <a:rPr lang="ar-SA" sz="2400" dirty="0"/>
              <a:t>النتائج التي يتوصل إليها </a:t>
            </a:r>
            <a:r>
              <a:rPr lang="ar-JO" sz="2400" dirty="0"/>
              <a:t>ل</a:t>
            </a:r>
            <a:r>
              <a:rPr lang="ar-SA" sz="2400" dirty="0"/>
              <a:t>دراسة الإشكاليات السلوكية والتربوية وفقا لمنهج دراسة التطور والنمو في وضع التخطيط التربوي و البيئي و التعليمي.</a:t>
            </a:r>
            <a:endParaRPr lang="en-US" sz="2400" dirty="0"/>
          </a:p>
          <a:p>
            <a:pPr algn="just" rtl="1"/>
            <a:r>
              <a:rPr lang="ar-SA" sz="2400" dirty="0"/>
              <a:t>وهناك أيضا أسلوب </a:t>
            </a:r>
            <a:r>
              <a:rPr lang="ar-SA" sz="2400" b="1" dirty="0"/>
              <a:t>التبعية الاسترجاعية </a:t>
            </a:r>
            <a:r>
              <a:rPr lang="ar-SA" sz="2400" dirty="0"/>
              <a:t>وذلك بالرجوع إلى الوراء حيث يبدأ البحث من الحاضر إلى الماضي لدى بعض الأفراد مثل دراسة التفوق الدراسي أو دراسة ظاهرة السلوك </a:t>
            </a:r>
            <a:r>
              <a:rPr lang="ar-SA" sz="2400" dirty="0" err="1"/>
              <a:t>الانحرافي</a:t>
            </a:r>
            <a:r>
              <a:rPr lang="ar-SA" sz="2400" dirty="0"/>
              <a:t>، ويتم بطريقة دراسة سيرة الحياة وتاريخ الحياة. </a:t>
            </a:r>
            <a:endParaRPr lang="en-US" sz="2400" dirty="0"/>
          </a:p>
          <a:p>
            <a:pPr algn="just" rtl="1"/>
            <a:endParaRPr lang="en-US" sz="2400" dirty="0"/>
          </a:p>
        </p:txBody>
      </p:sp>
    </p:spTree>
    <p:extLst>
      <p:ext uri="{BB962C8B-B14F-4D97-AF65-F5344CB8AC3E}">
        <p14:creationId xmlns:p14="http://schemas.microsoft.com/office/powerpoint/2010/main" val="32242325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962619"/>
            <a:ext cx="11413709" cy="50514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494323" y="1018351"/>
            <a:ext cx="10985677" cy="5447645"/>
          </a:xfrm>
          <a:prstGeom prst="rect">
            <a:avLst/>
          </a:prstGeom>
          <a:noFill/>
        </p:spPr>
        <p:txBody>
          <a:bodyPr wrap="square" rtlCol="1">
            <a:spAutoFit/>
          </a:bodyPr>
          <a:lstStyle/>
          <a:p>
            <a:pPr algn="ctr" rtl="1" fontAlgn="t"/>
            <a:r>
              <a:rPr lang="ar-SA" sz="2400" b="1" dirty="0"/>
              <a:t>ال</a:t>
            </a:r>
            <a:r>
              <a:rPr lang="ar-JO" sz="2400" b="1" dirty="0"/>
              <a:t>منهج</a:t>
            </a:r>
            <a:r>
              <a:rPr lang="ar-SA" sz="2400" b="1" dirty="0"/>
              <a:t> التطويري</a:t>
            </a:r>
            <a:endParaRPr lang="en-US" sz="2400" b="1" dirty="0"/>
          </a:p>
          <a:p>
            <a:pPr algn="just" rtl="1" fontAlgn="t"/>
            <a:r>
              <a:rPr lang="ar-SA" sz="2400" dirty="0"/>
              <a:t>تعتبر الدراسات التطويرية جزءً هامًا من المجال التعليمي وهي عبارة عن البحث والتحليل وتطوير الممارسات التعليمية والتعليمية من خلال استخدام الأدوات والطرق المتوافقة مع متطلبات التطور والتحسين</a:t>
            </a:r>
            <a:r>
              <a:rPr lang="en-US" sz="2400" dirty="0"/>
              <a:t>.</a:t>
            </a:r>
          </a:p>
          <a:p>
            <a:pPr algn="just" rtl="1" fontAlgn="t"/>
            <a:r>
              <a:rPr lang="ar-SA" sz="2400" u="sng" dirty="0"/>
              <a:t>الدراسات التطويرية تُعرف بأنها </a:t>
            </a:r>
            <a:r>
              <a:rPr lang="ar-SA" sz="2400" dirty="0"/>
              <a:t>نهج منهجي لتحليل وتطوير الممارسات التعليمية والتعلمية. تهدف إلى تعزيز جودة التعليم وتحسين النتائج التعليمية وتنمية الطلاب والمعلمين</a:t>
            </a:r>
            <a:r>
              <a:rPr lang="en-US" sz="2400" dirty="0"/>
              <a:t>.</a:t>
            </a:r>
          </a:p>
          <a:p>
            <a:pPr indent="457200" algn="just" rtl="1"/>
            <a:r>
              <a:rPr lang="ar-JO" sz="2400" dirty="0"/>
              <a:t>تُركز البحوث التطورية ليس فقط على مجرد وصف الوضع الحالي للظاهرات والعلاقة بينهما فحسب، إنما أيضاً على وصف التغيرات التي تحدث في الظاهرة خلال فترة زمنية ونتيجة مرور الزمن، وتتناول الدراسات التطورية التغيرات التي تحدث في بعض المتغيرات نتيجة لمرور الزمن، وهي إمّا أن تتم من خلال قياس الصفة أو المتغير الذي يكون موضع الدراسة مرة بعد مرة في نفس المجموعة من الأفراد أثناء مرور فترات زمنية محددة.</a:t>
            </a:r>
          </a:p>
          <a:p>
            <a:pPr algn="just" rtl="1"/>
            <a:r>
              <a:rPr lang="ar-JO" sz="2400" dirty="0"/>
              <a:t>ويجب الأخذ بعين الاعتبار عند إجراء هذا النوع من الدراسات العديد من الأبعاد، ومنها: العلاقة الزمانية بين الظاهرة والمتغيرات التي أدت إليها، العلاقة المكانية بين الظاهرة والمتغيرات التي أدت إليها والأسباب أو المتغيرات التي أدت إلى وجود الظاهرة، اتجاه العلاقة بين الظاهرة والمتغيرات التي أدت إليها.</a:t>
            </a:r>
            <a:endParaRPr lang="en-US" sz="2400" dirty="0"/>
          </a:p>
          <a:p>
            <a:pPr algn="just"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6870052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012215" y="1164545"/>
            <a:ext cx="10025902" cy="5355312"/>
          </a:xfrm>
          <a:prstGeom prst="rect">
            <a:avLst/>
          </a:prstGeom>
          <a:noFill/>
        </p:spPr>
        <p:txBody>
          <a:bodyPr wrap="square" rtlCol="1">
            <a:spAutoFit/>
          </a:bodyPr>
          <a:lstStyle/>
          <a:p>
            <a:pPr algn="ctr" rtl="1" fontAlgn="t"/>
            <a:r>
              <a:rPr lang="ar-SA" sz="2000" b="1" dirty="0"/>
              <a:t>مراحل ال</a:t>
            </a:r>
            <a:r>
              <a:rPr lang="ar-JO" sz="2000" b="1" dirty="0"/>
              <a:t>بحوث</a:t>
            </a:r>
            <a:r>
              <a:rPr lang="ar-SA" sz="2000" b="1" dirty="0"/>
              <a:t> التطويرية</a:t>
            </a:r>
            <a:endParaRPr lang="en-US" sz="2000" b="1" dirty="0"/>
          </a:p>
          <a:p>
            <a:pPr algn="just" rtl="1" fontAlgn="t"/>
            <a:r>
              <a:rPr lang="ar-SA" sz="2000" dirty="0"/>
              <a:t>في مجال الدراسات التطويرية، يتبع الباحثون والمهندسون عددًا من المراحل المهمة لتحقيق النجاح في مشروع التطوير. هنا سنتعرف على ثلاث مراحل رئيسية في الدراسات التطويرية وأهميتها</a:t>
            </a:r>
            <a:r>
              <a:rPr lang="en-US" sz="2000" dirty="0"/>
              <a:t>.</a:t>
            </a:r>
          </a:p>
          <a:p>
            <a:pPr algn="just" rtl="1" fontAlgn="t"/>
            <a:r>
              <a:rPr lang="ar-SA" sz="2000" b="1" dirty="0"/>
              <a:t>مرحلة التحليل والتقييم</a:t>
            </a:r>
            <a:endParaRPr lang="en-US" sz="2000" b="1" dirty="0"/>
          </a:p>
          <a:p>
            <a:pPr algn="just" rtl="1" fontAlgn="t"/>
            <a:r>
              <a:rPr lang="ar-SA" sz="2000" dirty="0"/>
              <a:t>في هذه المرحلة الأولى، يتم تحليل المشكلة أو الاحتياج الذي يجب حله أو تلبيته. يتم جمع البيانات وتحليلها، وتقدير التكلفة والوقت المطلوبين لإنجاز المشروع. يتم أيضًا تقييم المخاطر المحتملة وتقديم الاقتراحات لأفضل الحلول</a:t>
            </a:r>
            <a:r>
              <a:rPr lang="en-US" sz="2000" dirty="0"/>
              <a:t>.</a:t>
            </a:r>
          </a:p>
          <a:p>
            <a:pPr algn="just" rtl="1" fontAlgn="t"/>
            <a:r>
              <a:rPr lang="ar-SA" sz="2000" b="1" dirty="0"/>
              <a:t>مرحلة التصميم والتنفيذ</a:t>
            </a:r>
            <a:endParaRPr lang="en-US" sz="2000" b="1" dirty="0"/>
          </a:p>
          <a:p>
            <a:pPr algn="just" rtl="1" fontAlgn="t"/>
            <a:r>
              <a:rPr lang="ar-SA" sz="2000" dirty="0"/>
              <a:t>في هذه المرحلة، يتم تصميم وتطوير الحل النهائي للمشكلة أو الاحتياج المحدد. يتم إعداد الخطط وتحديد الموارد وإنشاء نماذج واختبارها. بعد ذلك، يتم تنفيذ الخطط واستخدام التقنيات والأدوات المناسبة لتحقيق الهدف</a:t>
            </a:r>
            <a:r>
              <a:rPr lang="en-US" sz="2000" dirty="0"/>
              <a:t>.</a:t>
            </a:r>
          </a:p>
          <a:p>
            <a:pPr algn="just" rtl="1" fontAlgn="t"/>
            <a:r>
              <a:rPr lang="ar-SA" sz="2000" b="1" dirty="0"/>
              <a:t>مرحلة التقييم والتحسين</a:t>
            </a:r>
            <a:endParaRPr lang="en-US" sz="2000" b="1" dirty="0"/>
          </a:p>
          <a:p>
            <a:pPr algn="just" rtl="1" fontAlgn="t"/>
            <a:r>
              <a:rPr lang="ar-SA" sz="2000" dirty="0"/>
              <a:t>في المرحلة الأخيرة، يتم تقييم الحل المطبق والتحقق من فاعليته </a:t>
            </a:r>
            <a:r>
              <a:rPr lang="ar-JO" sz="2000" dirty="0"/>
              <a:t>وكفاءته</a:t>
            </a:r>
            <a:r>
              <a:rPr lang="ar-SA" sz="2000" dirty="0"/>
              <a:t>. يتم جمع البيانات وتحليلها لقياس أداء الحل وتحديد أي تحسينات مطلوبة. من خلال دورة مستمرة من التقييم والتحسين، يتم تحسين الحل وتحديثه لضمان أفضل أداء ممكن</a:t>
            </a:r>
            <a:r>
              <a:rPr lang="en-US" sz="2000" dirty="0"/>
              <a:t>.</a:t>
            </a:r>
          </a:p>
          <a:p>
            <a:pPr algn="just" rtl="1" fontAlgn="t"/>
            <a:r>
              <a:rPr lang="ar-SA" sz="2000" dirty="0"/>
              <a:t>إجمالاً، هذه هي ثلاث مراحل رئيسية في الدراسات التطويرية. تلعب هذه المراحل دورًا حاسمًا في تحقيق النتائج المرجوة وتحقيق النجاح في مشروع التطوير. يجب على ا الباحثين اتباع هذه المراحل بدقة وتطبيق أفضل الممارسات لتحقيق أفضل النتائج</a:t>
            </a:r>
            <a:r>
              <a:rPr lang="en-US" sz="2000" dirty="0"/>
              <a:t>.</a:t>
            </a:r>
          </a:p>
          <a:p>
            <a:pPr marL="457200" indent="-457200" algn="r" rtl="1">
              <a:lnSpc>
                <a:spcPct val="150000"/>
              </a:lnSpc>
              <a:buFont typeface="Wingdings" panose="05000000000000000000" pitchFamily="2" charset="2"/>
              <a:buChar char="Ø"/>
            </a:pPr>
            <a:endParaRPr lang="en-US" sz="2800" dirty="0">
              <a:latin typeface="Simplified Arabic" panose="02020603050405020304" pitchFamily="18" charset="-78"/>
            </a:endParaRPr>
          </a:p>
        </p:txBody>
      </p:sp>
    </p:spTree>
    <p:extLst>
      <p:ext uri="{BB962C8B-B14F-4D97-AF65-F5344CB8AC3E}">
        <p14:creationId xmlns:p14="http://schemas.microsoft.com/office/powerpoint/2010/main" val="1049342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89655" y="11331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996224" y="1511929"/>
            <a:ext cx="8667482" cy="3970318"/>
          </a:xfrm>
          <a:prstGeom prst="rect">
            <a:avLst/>
          </a:prstGeom>
          <a:noFill/>
        </p:spPr>
        <p:txBody>
          <a:bodyPr wrap="square" rtlCol="1">
            <a:spAutoFit/>
          </a:bodyPr>
          <a:lstStyle/>
          <a:p>
            <a:pPr algn="ctr" rtl="1" fontAlgn="t"/>
            <a:r>
              <a:rPr lang="ar-SA" sz="2400" b="1" dirty="0"/>
              <a:t>أدوات وطرق الدراسات التطويرية</a:t>
            </a:r>
            <a:endParaRPr lang="en-US" sz="2400" b="1" dirty="0"/>
          </a:p>
          <a:p>
            <a:pPr algn="r" rtl="1" fontAlgn="t"/>
            <a:r>
              <a:rPr lang="ar-SA" sz="2400" dirty="0"/>
              <a:t>تتضمن أدوات الدراسات التطويرية العديد من الطرق والتقنيات المختلفة مثل</a:t>
            </a:r>
            <a:r>
              <a:rPr lang="en-US" sz="2400" dirty="0"/>
              <a:t>:</a:t>
            </a:r>
          </a:p>
          <a:p>
            <a:pPr marL="342900" lvl="0" indent="-342900" algn="r" rtl="1" fontAlgn="t">
              <a:buFont typeface="Wingdings" panose="05000000000000000000" pitchFamily="2" charset="2"/>
              <a:buChar char="Ø"/>
            </a:pPr>
            <a:r>
              <a:rPr lang="ar-SA" sz="2400" dirty="0"/>
              <a:t>الاستبيانات والمقابلات لجمع البيانات</a:t>
            </a:r>
            <a:endParaRPr lang="en-US" sz="2400" dirty="0"/>
          </a:p>
          <a:p>
            <a:pPr marL="342900" lvl="0" indent="-342900" algn="r" rtl="1" fontAlgn="t">
              <a:buFont typeface="Wingdings" panose="05000000000000000000" pitchFamily="2" charset="2"/>
              <a:buChar char="Ø"/>
            </a:pPr>
            <a:r>
              <a:rPr lang="ar-SA" sz="2400" dirty="0"/>
              <a:t>تحليل البيانات الكمية والنوعية</a:t>
            </a:r>
            <a:endParaRPr lang="en-US" sz="2400" dirty="0"/>
          </a:p>
          <a:p>
            <a:pPr marL="342900" lvl="0" indent="-342900" algn="r" rtl="1" fontAlgn="t">
              <a:buFont typeface="Wingdings" panose="05000000000000000000" pitchFamily="2" charset="2"/>
              <a:buChar char="Ø"/>
            </a:pPr>
            <a:r>
              <a:rPr lang="ar-SA" sz="2400" dirty="0"/>
              <a:t>تقنيات المشاركة والتفاعل مع المعلمين والطلاب</a:t>
            </a:r>
            <a:endParaRPr lang="en-US" sz="2400" dirty="0"/>
          </a:p>
          <a:p>
            <a:pPr marL="342900" lvl="0" indent="-342900" algn="r" rtl="1" fontAlgn="t">
              <a:buFont typeface="Wingdings" panose="05000000000000000000" pitchFamily="2" charset="2"/>
              <a:buChar char="Ø"/>
            </a:pPr>
            <a:r>
              <a:rPr lang="ar-SA" sz="2400" dirty="0"/>
              <a:t>استخدام التكنولوجيا في عملية التحليل والتطوير</a:t>
            </a:r>
            <a:endParaRPr lang="en-US" sz="2400" dirty="0"/>
          </a:p>
          <a:p>
            <a:pPr marL="342900" lvl="0" indent="-342900" algn="r" rtl="1" fontAlgn="t">
              <a:buFont typeface="Wingdings" panose="05000000000000000000" pitchFamily="2" charset="2"/>
              <a:buChar char="Ø"/>
            </a:pPr>
            <a:r>
              <a:rPr lang="ar-SA" sz="2400" dirty="0"/>
              <a:t>الاستفادة من الأدبيات والأبحاث السابقة في المجال</a:t>
            </a:r>
            <a:endParaRPr lang="en-US" sz="2400" dirty="0"/>
          </a:p>
          <a:p>
            <a:pPr algn="r" rtl="1" fontAlgn="t"/>
            <a:r>
              <a:rPr lang="ar-SA" sz="2400" dirty="0"/>
              <a:t>باختصار، الدراسات التطويرية هي عملية مستمرة تهدف إلى تحسين النظام التعليمي وتطوير البرامج التعليمية والتعلمية لتحقيق أفضل نتائج تعليمية وتنمية الطلاب والمعلمين</a:t>
            </a:r>
            <a:r>
              <a:rPr lang="en-US" sz="2400" dirty="0"/>
              <a:t>.</a:t>
            </a:r>
          </a:p>
          <a:p>
            <a:pPr algn="r" rtl="1">
              <a:lnSpc>
                <a:spcPct val="150000"/>
              </a:lnSpc>
            </a:pPr>
            <a:endParaRPr lang="en-US" sz="2400" dirty="0">
              <a:latin typeface="Simplified Arabic" panose="02020603050405020304" pitchFamily="18" charset="-78"/>
            </a:endParaRPr>
          </a:p>
        </p:txBody>
      </p:sp>
    </p:spTree>
    <p:extLst>
      <p:ext uri="{BB962C8B-B14F-4D97-AF65-F5344CB8AC3E}">
        <p14:creationId xmlns:p14="http://schemas.microsoft.com/office/powerpoint/2010/main" val="13190278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692833" y="1629647"/>
            <a:ext cx="9273167" cy="3785652"/>
          </a:xfrm>
          <a:prstGeom prst="rect">
            <a:avLst/>
          </a:prstGeom>
          <a:noFill/>
        </p:spPr>
        <p:txBody>
          <a:bodyPr wrap="square" rtlCol="1">
            <a:spAutoFit/>
          </a:bodyPr>
          <a:lstStyle/>
          <a:p>
            <a:pPr algn="ctr" rtl="1" fontAlgn="t"/>
            <a:r>
              <a:rPr lang="ar-JO" sz="2400" b="1" dirty="0"/>
              <a:t>المنهج التجريبي</a:t>
            </a:r>
          </a:p>
          <a:p>
            <a:pPr algn="just" rtl="1" fontAlgn="t"/>
            <a:r>
              <a:rPr lang="ar-SA" sz="2400" dirty="0"/>
              <a:t>يعتبر المنهج التجريبي أحد أسس علوم الطبيعة والتكنولوجيا حيث يسمح بفهم طبيعة الظواهر والعمليات واختبار النظريات المطروحة. يساعد في تطوير التكنولوجيا وتحسين العمليات والمنتجات بناءً على النتائج المستمدة من التجارب</a:t>
            </a:r>
            <a:r>
              <a:rPr lang="en-US" sz="2400" dirty="0"/>
              <a:t>.</a:t>
            </a:r>
          </a:p>
          <a:p>
            <a:pPr algn="just" rtl="1" fontAlgn="t"/>
            <a:r>
              <a:rPr lang="ar-SA" sz="2400" b="1" dirty="0"/>
              <a:t>المنهج التجريبي</a:t>
            </a:r>
            <a:r>
              <a:rPr lang="ar-SA" sz="2400" dirty="0"/>
              <a:t> هو إجراء يستخدم في البحث العلمي لاختبار الفرضيات والنظريات المطروحة. يركز على إجراء تجارب قابلة للتحقق وقياس النتائج بدقة وموثوقية. يهدف المنهج التجريبي إلى تأكيد أو تفنيد الفروض والنظريات بناءً على الأدلة القوية المستخلصة من التجارب</a:t>
            </a:r>
            <a:r>
              <a:rPr lang="en-US" sz="2400" dirty="0"/>
              <a:t>.</a:t>
            </a:r>
          </a:p>
          <a:p>
            <a:pPr algn="just" rtl="1" fontAlgn="t"/>
            <a:r>
              <a:rPr lang="ar-SA" sz="2400" dirty="0"/>
              <a:t>المنهج التجريبي هو عملية علمية تهدف إلى توليد الأدلة من خلال تنظيم التجارب والملاحظات وتحليل البيانات للوصول إلى استنتاجات علمية قابلة للتكرار والتحقق</a:t>
            </a:r>
            <a:r>
              <a:rPr lang="en-US" sz="2400" dirty="0"/>
              <a:t>.</a:t>
            </a:r>
          </a:p>
        </p:txBody>
      </p:sp>
    </p:spTree>
    <p:extLst>
      <p:ext uri="{BB962C8B-B14F-4D97-AF65-F5344CB8AC3E}">
        <p14:creationId xmlns:p14="http://schemas.microsoft.com/office/powerpoint/2010/main" val="16917336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3" y="1162972"/>
            <a:ext cx="11249002"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860048" y="1415360"/>
            <a:ext cx="10650828" cy="4893647"/>
          </a:xfrm>
          <a:prstGeom prst="rect">
            <a:avLst/>
          </a:prstGeom>
          <a:noFill/>
        </p:spPr>
        <p:txBody>
          <a:bodyPr wrap="square" rtlCol="1">
            <a:spAutoFit/>
          </a:bodyPr>
          <a:lstStyle/>
          <a:p>
            <a:pPr algn="just" rtl="1"/>
            <a:r>
              <a:rPr lang="ar-SA" dirty="0"/>
              <a:t>تعتبر عناصر المنهج التجريبي (الملاحظة التجربة والفرض ) من افضل خطوات البحث لأنها تعتمد بالأساس الأول على الملاحظة، والتجربة العلمية لمعرفة الحقائق والقوانين عن طريق التجارب، وهذه الخطوات هي قديمة قدم الإنسان ، فمنذ أن وجد الإنسان علي سطح الأرض وبدا في التعامل مع الطبيعة ، استطاع عن طريق ملاحظته للأشياء من حوله وتجربته لها أن يصل إلي أشياء أبعد مما كان يتصور، فبعد أن كان شغله الأساسي التكيف مع الطبيعة ويسيطر عليها الأن يتجه إلى الفضاء ليكشف ما فيه من اسرار ، لأن تطبيق عناصر المنهج التجريبي تعتبر الخطوة الأولي، والأكثر أهمية بالنسبة للإنسان، لأنها ساعدته في التطور وبناء حضارته، عن طريق التجريب والوصول إلى نتائج صحيحة بتعامل مع الظواهر وتفسيرها. </a:t>
            </a:r>
            <a:endParaRPr lang="en-US" dirty="0"/>
          </a:p>
          <a:p>
            <a:pPr algn="just" rtl="1"/>
            <a:r>
              <a:rPr lang="ar-SA" dirty="0"/>
              <a:t>ومن هنا يمكن القول بأن هذه الخطوات تعتبر من أكفى وأنجح الخطوات لأنها تختبر الفروض العلمية ، وتحديد العلاقات بين المتغيرات، وتهيئة الأساس المقنع والأرضية القوية لاستخلاص الاستنتاجات السبية بين الظواهر، فهذه العناصر التي توضح فيها معالم الطريق العلمية في التفكير بصورة جلية، لأنها تتضمن تنظيما يجمع البراهين بطريقة تسمح باختبار الفروض والتحكم في مختلف العوامل التي يمكن أن تؤثر في الظاهرة موضع الدراسة، والوصول إلى العلاقات بين الأسباب والنتائج، وتمتاز التجربة العلمية بإمكانية إعادة إجرائها بواسطة اشخاص أخرين مع الوصول إلى نفس النتائج إذا تواجدت في نفس الظروف. </a:t>
            </a:r>
            <a:endParaRPr lang="en-US" dirty="0"/>
          </a:p>
          <a:p>
            <a:pPr algn="just" rtl="1"/>
            <a:r>
              <a:rPr lang="ar-SA" dirty="0"/>
              <a:t>ومن هذا يمكن القول، بالرغم من أن المنهج التجريبي يعتمد ويستخدم الملاحظة في الحصول على بياناته ، فإنها تختلف عن الملاحظة البسيطة من حيث أن الباحث فيها لا يقتصر نشاطه على ملاحظة ما هو موجود ووصفه، بل يحاول القيام بمعالجة عوامل معينة، تحث شروط مضبوطة ضبطا دقيقا، لكي يتحقق من كيفية حادثة، أو ظهور ظاهرة معينة ويحدد أسباب حدوثها، أو من جهة أخري أن المنهج التجريبي </a:t>
            </a:r>
            <a:r>
              <a:rPr lang="ar-JO" dirty="0"/>
              <a:t>ي</a:t>
            </a:r>
            <a:r>
              <a:rPr lang="ar-SA" dirty="0"/>
              <a:t>قوم على الملاحظة المضبوطة في اختبار صدق العروض، في اختبار صدق الفروض،  وهي ليست مجرد  ملاحظة سلبية، لما يحدث في كل من المجموعة التجريبية والمجموعة الضابطة، ف</a:t>
            </a:r>
            <a:r>
              <a:rPr lang="ar-JO" dirty="0"/>
              <a:t>ه</a:t>
            </a:r>
            <a:r>
              <a:rPr lang="ar-SA" dirty="0"/>
              <a:t>ي ملاحظة إيجابية فاحصة للوقوف على التغيير الذي يحدث لتلقي احداها تأثير عامل معين وحرمان مجموعة أخرى .</a:t>
            </a:r>
            <a:endParaRPr lang="en-US" dirty="0"/>
          </a:p>
          <a:p>
            <a:pPr algn="just" rtl="1" fontAlgn="t"/>
            <a:endParaRPr lang="en-US" sz="2400" dirty="0"/>
          </a:p>
        </p:txBody>
      </p:sp>
    </p:spTree>
    <p:extLst>
      <p:ext uri="{BB962C8B-B14F-4D97-AF65-F5344CB8AC3E}">
        <p14:creationId xmlns:p14="http://schemas.microsoft.com/office/powerpoint/2010/main" val="1984679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63639" y="1017726"/>
            <a:ext cx="1133915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656823" y="1247761"/>
            <a:ext cx="10869769" cy="4862870"/>
          </a:xfrm>
          <a:prstGeom prst="rect">
            <a:avLst/>
          </a:prstGeom>
          <a:noFill/>
        </p:spPr>
        <p:txBody>
          <a:bodyPr wrap="square" rtlCol="1">
            <a:spAutoFit/>
          </a:bodyPr>
          <a:lstStyle/>
          <a:p>
            <a:pPr algn="ctr" rtl="1" fontAlgn="t"/>
            <a:r>
              <a:rPr lang="ar-JO" sz="2000" b="1" dirty="0"/>
              <a:t>أهمية المنهج التجريبي</a:t>
            </a:r>
          </a:p>
          <a:p>
            <a:pPr algn="r" rtl="1" fontAlgn="t"/>
            <a:r>
              <a:rPr lang="ar-SA" sz="2000" dirty="0"/>
              <a:t>يعد المنهج التجريبي إحدى الطرق المهمة للوصول إلى الحقائق العلمية. يقوم المنهج التجريبي على قياس وتحليل الظواهر المختلفة وتطبيق أساليب علمية لتأكيد الفرضيات العلمية. وفي هذا القسم، سنسلط الضوء على بعض مزايا المنهج التجريبي في البحث العلمي</a:t>
            </a:r>
            <a:r>
              <a:rPr lang="en-US" sz="2000" dirty="0"/>
              <a:t>.</a:t>
            </a:r>
          </a:p>
          <a:p>
            <a:pPr marL="342900" indent="-342900" algn="r" rtl="1" fontAlgn="t">
              <a:buFont typeface="Wingdings" panose="05000000000000000000" pitchFamily="2" charset="2"/>
              <a:buChar char="ü"/>
            </a:pPr>
            <a:r>
              <a:rPr lang="ar-SA" sz="2000" b="1" dirty="0"/>
              <a:t>المنهج التجريبي يساعد في تأكيد صحة الفرضيات العلمية</a:t>
            </a:r>
            <a:r>
              <a:rPr lang="en-US" sz="2000" b="1" dirty="0"/>
              <a:t>.</a:t>
            </a:r>
            <a:r>
              <a:rPr lang="en-US" sz="2000" dirty="0"/>
              <a:t> </a:t>
            </a:r>
            <a:r>
              <a:rPr lang="ar-SA" sz="2000" dirty="0"/>
              <a:t>من خلال تحديد متغيرات مستقلة ومتغيرات تابعة وإجراء التجارب، يمكن للباحثين التحقق مما إذا كانت الفرضيات صحيحة أم لا. هذا يساهم في بناء قاعدة قوية من المعرفة العلمية</a:t>
            </a:r>
            <a:r>
              <a:rPr lang="en-US" sz="2000" dirty="0"/>
              <a:t>.</a:t>
            </a:r>
          </a:p>
          <a:p>
            <a:pPr marL="342900" indent="-342900" algn="r" rtl="1" fontAlgn="t">
              <a:buFont typeface="Wingdings" panose="05000000000000000000" pitchFamily="2" charset="2"/>
              <a:buChar char="ü"/>
            </a:pPr>
            <a:r>
              <a:rPr lang="ar-SA" sz="2000" b="1" dirty="0"/>
              <a:t>المنهج التجريبي يسمح بالتحكم في العوامل المؤثرة</a:t>
            </a:r>
            <a:r>
              <a:rPr lang="en-US" sz="2000" b="1" dirty="0"/>
              <a:t>.</a:t>
            </a:r>
            <a:r>
              <a:rPr lang="en-US" sz="2000" dirty="0"/>
              <a:t> </a:t>
            </a:r>
            <a:r>
              <a:rPr lang="ar-SA" sz="2000" dirty="0"/>
              <a:t>عن طريق إجراء تجارب مكررة وتعديل الظروف، يمكن للباحثين التأكد من أن أي تأثير ملاحظ يعود فعلياً إلى المتغير المستقل الذي يدرسه. هذا يضمن أن النتائج التي يتم الوصول إليها صحيحة وقابلة للتكرار</a:t>
            </a:r>
            <a:r>
              <a:rPr lang="en-US" sz="2000" dirty="0"/>
              <a:t>.</a:t>
            </a:r>
          </a:p>
          <a:p>
            <a:pPr marL="342900" indent="-342900" algn="r" rtl="1" fontAlgn="t">
              <a:buFont typeface="Wingdings" panose="05000000000000000000" pitchFamily="2" charset="2"/>
              <a:buChar char="ü"/>
            </a:pPr>
            <a:r>
              <a:rPr lang="ar-SA" sz="2000" b="1" dirty="0"/>
              <a:t>المنهج التجريبي يتيح إمكانية تكرار التجارب</a:t>
            </a:r>
            <a:r>
              <a:rPr lang="en-US" sz="2000" b="1" dirty="0"/>
              <a:t>.</a:t>
            </a:r>
            <a:r>
              <a:rPr lang="en-US" sz="2000" dirty="0"/>
              <a:t> </a:t>
            </a:r>
            <a:r>
              <a:rPr lang="ar-SA" sz="2000" dirty="0"/>
              <a:t>عندما يتم نشر النتائج والتفاصيل الكاملة لتجارب معينة، يمكن للباحثين الآخرين أن يعيدوا تنفيذ هذه التجارب للتحقق من صحة النتائج والتوصل إلى استنتاجاتهم الخاصة. هذا يساهم في بناء المعرفة العلمية وتقدمها</a:t>
            </a:r>
            <a:r>
              <a:rPr lang="en-US" sz="2000" dirty="0"/>
              <a:t>.</a:t>
            </a:r>
          </a:p>
          <a:p>
            <a:pPr algn="r" rtl="1" fontAlgn="t"/>
            <a:endParaRPr lang="ar-JO" sz="2000" dirty="0"/>
          </a:p>
          <a:p>
            <a:pPr algn="r" rtl="1" fontAlgn="t"/>
            <a:r>
              <a:rPr lang="ar-SA" sz="2000" dirty="0"/>
              <a:t>بشكل عام، المنهج التجريبي يوفر مزايا هامة في البحث العلمي، حيث يساعد في تأكيد الفرضيات والتحكم في العوامل المؤثرة وإمكانية تكرار وتوثيق التجارب. يعتبر المنهج التجريبي أحد أسس العلم الحديث ويستخدم في مجالات مختلفة مثل الفيزياء والكيمياء والعلوم الحيوية</a:t>
            </a:r>
            <a:r>
              <a:rPr lang="en-US" sz="2000" dirty="0"/>
              <a:t>.</a:t>
            </a:r>
          </a:p>
          <a:p>
            <a:pPr algn="r"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33523794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978794" y="1341285"/>
            <a:ext cx="10208073" cy="4093428"/>
          </a:xfrm>
          <a:prstGeom prst="rect">
            <a:avLst/>
          </a:prstGeom>
          <a:noFill/>
        </p:spPr>
        <p:txBody>
          <a:bodyPr wrap="square" rtlCol="1">
            <a:spAutoFit/>
          </a:bodyPr>
          <a:lstStyle/>
          <a:p>
            <a:pPr algn="ctr" rtl="1" fontAlgn="t"/>
            <a:r>
              <a:rPr lang="ar-SA" sz="2000" b="1" dirty="0"/>
              <a:t>نقاط الضعف في المنهج التجريبي </a:t>
            </a:r>
            <a:endParaRPr lang="ar-JO" sz="2000" b="1" dirty="0"/>
          </a:p>
          <a:p>
            <a:pPr algn="just" rtl="1" fontAlgn="t"/>
            <a:r>
              <a:rPr lang="ar-JO" sz="2000" dirty="0"/>
              <a:t>إن </a:t>
            </a:r>
            <a:r>
              <a:rPr lang="ar-SA" sz="2000" dirty="0"/>
              <a:t>المنهج التجريبي من أهم الأدوات التي يستخدمها العلماء لاختبار الفرضيات والتحقق من صحتها. ومع ذلك، هناك بعض نقاط الضعف والتحديات التي يمكن أن تواجه العلماء أثناء استخدام هذا النوع من المنهج. فيما يلي بعض النقاط الضعف في المنهج التجريبي في البحث العلمي</a:t>
            </a:r>
            <a:r>
              <a:rPr lang="en-US" sz="2000" dirty="0"/>
              <a:t>:</a:t>
            </a:r>
          </a:p>
          <a:p>
            <a:pPr algn="just" rtl="1" fontAlgn="t"/>
            <a:r>
              <a:rPr lang="ar-SA" sz="2000" b="1" dirty="0"/>
              <a:t>تكلفة التجارب</a:t>
            </a:r>
            <a:r>
              <a:rPr lang="ar-JO" sz="2000" b="1" dirty="0"/>
              <a:t>: </a:t>
            </a:r>
            <a:r>
              <a:rPr lang="ar-JO" sz="2000" dirty="0"/>
              <a:t>ت</a:t>
            </a:r>
            <a:r>
              <a:rPr lang="ar-SA" sz="2000" dirty="0"/>
              <a:t>جارب البحث العلمي قد تكون مكلفة للغاية، خاصة عندما تتطلب استخدام معدات متخصصة أو إجراء تجارب على نطاق واسع. قد يكون من الصعب للعلماء الميزان بين التكلفة والفائدة المحتملة للتجارب، وقد يكون هذا العائق لأولئك الذين يعملون في ظروف مادية محدودة</a:t>
            </a:r>
            <a:r>
              <a:rPr lang="en-US" sz="2000" dirty="0"/>
              <a:t>.</a:t>
            </a:r>
          </a:p>
          <a:p>
            <a:pPr algn="just" rtl="1" fontAlgn="t"/>
            <a:r>
              <a:rPr lang="ar-SA" sz="2000" b="1" dirty="0"/>
              <a:t>التحكم الكامل في الظروف غالبًا ما يكون غير ممكن</a:t>
            </a:r>
            <a:r>
              <a:rPr lang="ar-JO" sz="2000" dirty="0"/>
              <a:t>: </a:t>
            </a:r>
            <a:r>
              <a:rPr lang="ar-SA" sz="2000" dirty="0"/>
              <a:t>في المنهج التجريبي، يهدف العلماء إلى تحقيق التحكم الكامل في الظروف لدراسة تأثير المتغيرات المختلفة. ومع ذلك، في بعض الأحيان، قد يكون من الصعب أو حتى غير ممكن تحقيق هذا التحكم الكامل. قد تتدخل عوامل خارجية غير متحكم فيها مثل الطقس والبيئة والتفاعلات الاجتماعية في سير التجارب، مما يقلل من قوة الاستنتاجات التي يمكن الوصول إليها</a:t>
            </a:r>
            <a:r>
              <a:rPr lang="en-US" sz="2000" dirty="0"/>
              <a:t>.</a:t>
            </a:r>
          </a:p>
          <a:p>
            <a:pPr algn="just" rtl="1" fontAlgn="t"/>
            <a:r>
              <a:rPr lang="ar-SA" sz="2000" dirty="0"/>
              <a:t>بصفة عامة، يعتبر المنهج التجريبي أداة قوية في البحث العلمي، ولكن ينبغي أخذ هذه النقاط الضعف في الاعتبار عند استخدامه. يمكن للعلماء تعزيز قوة استنتاجاتهم من خلال تصميم تجارب دقيقة وذات جودة عالية وتحليل البيانات بعناية</a:t>
            </a:r>
            <a:r>
              <a:rPr lang="en-US" sz="2000" dirty="0"/>
              <a:t>.</a:t>
            </a:r>
          </a:p>
        </p:txBody>
      </p:sp>
    </p:spTree>
    <p:extLst>
      <p:ext uri="{BB962C8B-B14F-4D97-AF65-F5344CB8AC3E}">
        <p14:creationId xmlns:p14="http://schemas.microsoft.com/office/powerpoint/2010/main" val="7579871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34096" y="991763"/>
            <a:ext cx="11068698"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84856" y="1290622"/>
            <a:ext cx="10109916" cy="4801314"/>
          </a:xfrm>
          <a:prstGeom prst="rect">
            <a:avLst/>
          </a:prstGeom>
          <a:noFill/>
        </p:spPr>
        <p:txBody>
          <a:bodyPr wrap="square" rtlCol="1">
            <a:spAutoFit/>
          </a:bodyPr>
          <a:lstStyle/>
          <a:p>
            <a:pPr algn="ctr" rtl="1">
              <a:lnSpc>
                <a:spcPct val="150000"/>
              </a:lnSpc>
            </a:pPr>
            <a:r>
              <a:rPr lang="ar-SA" b="1" dirty="0"/>
              <a:t>أنواع التجارب</a:t>
            </a:r>
            <a:endParaRPr lang="en-US" dirty="0"/>
          </a:p>
          <a:p>
            <a:pPr algn="r" rtl="1">
              <a:lnSpc>
                <a:spcPct val="150000"/>
              </a:lnSpc>
            </a:pPr>
            <a:r>
              <a:rPr lang="ar-SA" dirty="0"/>
              <a:t>تجارب تستخدم فيها مجموعة من الإفراد أو أكثر :</a:t>
            </a:r>
            <a:endParaRPr lang="en-US" dirty="0"/>
          </a:p>
          <a:p>
            <a:pPr algn="r" rtl="1">
              <a:lnSpc>
                <a:spcPct val="150000"/>
              </a:lnSpc>
            </a:pPr>
            <a:r>
              <a:rPr lang="ar-SA" b="1" dirty="0"/>
              <a:t>النوع الأول: </a:t>
            </a:r>
            <a:r>
              <a:rPr lang="ar-SA" dirty="0"/>
              <a:t>من التجارب يلجأ الباحث إلى مجموعة واحدة من الإفراد يقيس اتجاهاتهم بالنسبة لموضوع معين، ثم يدخل المتغير التجريبي الذي يرغب في معرفة اثر وبعد يقيس اتجاه إفراد المجموعة للمرة ثانية، فاذا وجدا فروقا جوهرية في نتائج القياس في المرتين يفترض أنها ترجع إلى المتغير القواعد مهمتها التحقق من الفروض، ونجد أنفسنا أمام محاولات صنع قواعد محددة للتحقق من الفروض </a:t>
            </a:r>
            <a:r>
              <a:rPr lang="ar-JO" dirty="0"/>
              <a:t>.</a:t>
            </a:r>
            <a:endParaRPr lang="en-US" dirty="0"/>
          </a:p>
          <a:p>
            <a:pPr algn="r" rtl="1">
              <a:lnSpc>
                <a:spcPct val="150000"/>
              </a:lnSpc>
            </a:pPr>
            <a:r>
              <a:rPr lang="ar-SA" b="1" dirty="0"/>
              <a:t>أما النوع الثاني: </a:t>
            </a:r>
            <a:r>
              <a:rPr lang="ar-SA" dirty="0"/>
              <a:t>فيلجأ الباحث إلى استخدام مجموعتين من الإفراد يطلق على احدهما (المجموعة التجريبية) ويطلق على الأخرى (المجموعة الضابطة )، ويفترض فيها التكافؤ من حيث المتغيرات المهمة في الدراسة ، تم يدخل المتغير التجريبي الذي يرغب في معرفة أثره علي المجموعة الضابطة، وبعد انتهاء التجربة تقاس المجموعتين ويعتبر الفرق في النتائج بين المجموعتين راجعا إلى المتغير التجريبي.</a:t>
            </a:r>
            <a:endParaRPr lang="en-US" dirty="0"/>
          </a:p>
          <a:p>
            <a:pPr algn="r" rtl="1">
              <a:lnSpc>
                <a:spcPct val="150000"/>
              </a:lnSpc>
            </a:pPr>
            <a:endParaRPr lang="en-US" dirty="0"/>
          </a:p>
          <a:p>
            <a:pPr algn="r" rtl="1">
              <a:lnSpc>
                <a:spcPct val="150000"/>
              </a:lnSpc>
            </a:pPr>
            <a:endParaRPr lang="en-US" sz="2400" dirty="0"/>
          </a:p>
        </p:txBody>
      </p:sp>
    </p:spTree>
    <p:extLst>
      <p:ext uri="{BB962C8B-B14F-4D97-AF65-F5344CB8AC3E}">
        <p14:creationId xmlns:p14="http://schemas.microsoft.com/office/powerpoint/2010/main" val="34881388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1088710"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579549" y="1150267"/>
            <a:ext cx="10934163" cy="3970318"/>
          </a:xfrm>
          <a:prstGeom prst="rect">
            <a:avLst/>
          </a:prstGeom>
          <a:noFill/>
        </p:spPr>
        <p:txBody>
          <a:bodyPr wrap="square" rtlCol="1">
            <a:spAutoFit/>
          </a:bodyPr>
          <a:lstStyle/>
          <a:p>
            <a:pPr algn="ctr" rtl="1" fontAlgn="t"/>
            <a:r>
              <a:rPr lang="ar-SA" b="1" dirty="0"/>
              <a:t>مراحل المنهج التجريبي </a:t>
            </a:r>
            <a:endParaRPr lang="ar-JO" b="1" dirty="0"/>
          </a:p>
          <a:p>
            <a:pPr algn="just" rtl="1" fontAlgn="t"/>
            <a:r>
              <a:rPr lang="ar-SA" dirty="0"/>
              <a:t>يتبع الباحث</a:t>
            </a:r>
            <a:r>
              <a:rPr lang="ar-JO" dirty="0"/>
              <a:t> </a:t>
            </a:r>
            <a:r>
              <a:rPr lang="ar-SA" dirty="0"/>
              <a:t>في المنهج التجريبي للبحث العلمي،  سلسلة من المراحل المهمة لتحقيق الهدف العلمي واستنتاج النتائج. هنا هي المراحل الأساسية للمنهج التجريبي في البحث العلمي</a:t>
            </a:r>
            <a:r>
              <a:rPr lang="en-US" dirty="0"/>
              <a:t>:</a:t>
            </a:r>
          </a:p>
          <a:p>
            <a:pPr algn="just" rtl="1" fontAlgn="t"/>
            <a:r>
              <a:rPr lang="ar-SA" b="1" dirty="0"/>
              <a:t>مرحلة وضع الفرضية</a:t>
            </a:r>
            <a:r>
              <a:rPr lang="ar-JO" b="1" dirty="0"/>
              <a:t>: </a:t>
            </a:r>
            <a:r>
              <a:rPr lang="ar-SA" dirty="0"/>
              <a:t>في هذه المرحلة ينطلق الباحث من الظواهر أو المشكلات التي يرغب في دراستها ويقوم بوضع فرضية أو افتراضات تفسر هذه الظواهر. الفرضية هي تفسير مبدئي يتم اختباره من خلال التجارب</a:t>
            </a:r>
            <a:r>
              <a:rPr lang="en-US" dirty="0"/>
              <a:t>.</a:t>
            </a:r>
          </a:p>
          <a:p>
            <a:pPr algn="just" rtl="1" fontAlgn="t"/>
            <a:r>
              <a:rPr lang="ar-SA" b="1" dirty="0"/>
              <a:t>مرحلة التخطيط وتصميم التجربة</a:t>
            </a:r>
            <a:r>
              <a:rPr lang="ar-JO" b="1" dirty="0"/>
              <a:t>: </a:t>
            </a:r>
            <a:r>
              <a:rPr lang="ar-SA" dirty="0"/>
              <a:t>يقوم الباحث بتحديد المتغيرات المستقلة والمتغيرات المعتمدة التي سيتم قياسها في التجربة. كما يتم تصميم التجربة بشكل يضمن الحصول على نتائج دقيقة وقابلة للتكرار</a:t>
            </a:r>
            <a:r>
              <a:rPr lang="en-US" dirty="0"/>
              <a:t>.</a:t>
            </a:r>
          </a:p>
          <a:p>
            <a:pPr algn="just" rtl="1" fontAlgn="t"/>
            <a:r>
              <a:rPr lang="ar-SA" b="1" dirty="0"/>
              <a:t>مرحلة تنفيذ التجربة</a:t>
            </a:r>
            <a:r>
              <a:rPr lang="ar-JO" b="1" dirty="0"/>
              <a:t>: </a:t>
            </a:r>
            <a:r>
              <a:rPr lang="ar-SA" dirty="0"/>
              <a:t>يقوم الباحث بتنفيذ التجربة وجمع البيانات المطلوبة. يجب أن تكون هذه المرحلة مضبوطة بعناية لضمان الحصول على بيانات صحيحة وقابلة للتحليل</a:t>
            </a:r>
            <a:r>
              <a:rPr lang="en-US" dirty="0"/>
              <a:t>.</a:t>
            </a:r>
          </a:p>
          <a:p>
            <a:pPr algn="just" rtl="1" fontAlgn="t"/>
            <a:r>
              <a:rPr lang="ar-SA" b="1" dirty="0"/>
              <a:t>مرحلة تحليل البيانات واستنتاج النتائج</a:t>
            </a:r>
            <a:r>
              <a:rPr lang="ar-JO" b="1" dirty="0"/>
              <a:t>: </a:t>
            </a:r>
            <a:r>
              <a:rPr lang="ar-SA" dirty="0"/>
              <a:t>بعد جمع البيانات، يقوم الباحث بتحليل البيانات باستخدام أدوات الإحصاء المناسبة. يهدف التحليل إلى استنتاج النتائج وتفسيرها بناءً على الفرضية المطروحة. يتم تقييم صحة الفرضية وقبولها أو رفضها بناءً على النتائج</a:t>
            </a:r>
            <a:r>
              <a:rPr lang="en-US" dirty="0"/>
              <a:t>.</a:t>
            </a:r>
            <a:endParaRPr lang="ar-JO" dirty="0"/>
          </a:p>
          <a:p>
            <a:pPr algn="just" rtl="1" fontAlgn="t"/>
            <a:endParaRPr lang="en-US" dirty="0"/>
          </a:p>
          <a:p>
            <a:pPr algn="just" rtl="1" fontAlgn="t"/>
            <a:r>
              <a:rPr lang="ar-SA" dirty="0"/>
              <a:t>باختصار، المنهج التجريبي في البحث العلمي يتضمن عدة مراحل مهمة تهدف إلى الوصول إلى نتائج علمية دقيقة وقابلة للتحليل. يساهم هذا المنهج في تقدم المعرفة وتطوير المجالات العلمية المختلفة</a:t>
            </a:r>
            <a:r>
              <a:rPr lang="en-US" dirty="0"/>
              <a:t>.</a:t>
            </a:r>
          </a:p>
        </p:txBody>
      </p:sp>
    </p:spTree>
    <p:extLst>
      <p:ext uri="{BB962C8B-B14F-4D97-AF65-F5344CB8AC3E}">
        <p14:creationId xmlns:p14="http://schemas.microsoft.com/office/powerpoint/2010/main" val="19053378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2209800" y="1920240"/>
            <a:ext cx="7970520" cy="2462213"/>
          </a:xfrm>
          <a:prstGeom prst="rect">
            <a:avLst/>
          </a:prstGeom>
          <a:solidFill>
            <a:schemeClr val="bg1">
              <a:lumMod val="50000"/>
            </a:schemeClr>
          </a:solidFill>
        </p:spPr>
        <p:txBody>
          <a:bodyPr wrap="square" rtlCol="1">
            <a:spAutoFit/>
          </a:bodyPr>
          <a:lstStyle/>
          <a:p>
            <a:pPr algn="ctr" rtl="1"/>
            <a:r>
              <a:rPr lang="ar-SA" sz="3600" dirty="0">
                <a:solidFill>
                  <a:schemeClr val="bg1"/>
                </a:solidFill>
              </a:rPr>
              <a:t>سنتطرق إن شاء الله في </a:t>
            </a:r>
            <a:r>
              <a:rPr lang="ar-SA" sz="3200" dirty="0">
                <a:solidFill>
                  <a:schemeClr val="bg1"/>
                </a:solidFill>
              </a:rPr>
              <a:t>المحاضرة القادمة إلى </a:t>
            </a:r>
            <a:r>
              <a:rPr lang="ar-JO" sz="3200" dirty="0">
                <a:solidFill>
                  <a:schemeClr val="bg1"/>
                </a:solidFill>
              </a:rPr>
              <a:t>أنواع المتغيرات في البحوث العلمية</a:t>
            </a:r>
            <a:r>
              <a:rPr lang="ar-JO" sz="3200" dirty="0"/>
              <a:t>(المتغير</a:t>
            </a:r>
            <a:r>
              <a:rPr lang="ar-JO" sz="3200" dirty="0">
                <a:solidFill>
                  <a:schemeClr val="bg1"/>
                </a:solidFill>
              </a:rPr>
              <a:t> </a:t>
            </a:r>
            <a:r>
              <a:rPr lang="ar-JO" sz="3200" dirty="0"/>
              <a:t>التابع, المتغير المستقل, المتغير المعدل, الدور الوسيط,  المتغير الدخيل, الخ) </a:t>
            </a:r>
            <a:r>
              <a:rPr lang="ar-SA" sz="3200" dirty="0">
                <a:solidFill>
                  <a:schemeClr val="bg1"/>
                </a:solidFill>
              </a:rPr>
              <a:t>شكرا لاستماعكم </a:t>
            </a:r>
            <a:r>
              <a:rPr lang="ar-SA" sz="3600" dirty="0">
                <a:solidFill>
                  <a:schemeClr val="bg1"/>
                </a:solidFill>
              </a:rPr>
              <a:t>ووفقكم الله لما يحبه </a:t>
            </a:r>
            <a:r>
              <a:rPr lang="ar-SA" sz="3600" dirty="0" err="1">
                <a:solidFill>
                  <a:schemeClr val="bg1"/>
                </a:solidFill>
              </a:rPr>
              <a:t>ويرضاه</a:t>
            </a:r>
            <a:r>
              <a:rPr lang="ar-SA" sz="3600" dirty="0">
                <a:solidFill>
                  <a:schemeClr val="bg1"/>
                </a:solidFill>
              </a:rPr>
              <a:t>  </a:t>
            </a:r>
            <a:endParaRPr lang="en-US" sz="36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7167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12809</TotalTime>
  <Words>6585</Words>
  <Application>Microsoft Office PowerPoint</Application>
  <PresentationFormat>Widescreen</PresentationFormat>
  <Paragraphs>289</Paragraphs>
  <Slides>51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Simplified Arabic</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377</cp:revision>
  <dcterms:created xsi:type="dcterms:W3CDTF">2023-04-29T09:08:23Z</dcterms:created>
  <dcterms:modified xsi:type="dcterms:W3CDTF">2023-11-19T08:14:21Z</dcterms:modified>
</cp:coreProperties>
</file>