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commentAuthors" Target="commentAuthors.xml"/><Relationship Id="rId21" Type="http://schemas.openxmlformats.org/officeDocument/2006/relationships/slide" Target="slides/slide14.xml"/><Relationship Id="rId7" Type="http://schemas.openxmlformats.org/officeDocument/2006/relationships/notesMaster" Target="notesMasters/notesMaster1.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viewProps" Target="viewProps.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presProps" Target="presProps.xml"/><Relationship Id="rId6" Type="http://schemas.openxmlformats.org/officeDocument/2006/relationships/theme" Target="theme/theme1.xml"/><Relationship Id="rId11" Type="http://schemas.openxmlformats.org/officeDocument/2006/relationships/slide" Target="slides/slide4.xml"/><Relationship Id="rId24" Type="http://schemas.openxmlformats.org/officeDocument/2006/relationships/customXml" Target="../customXml/item3.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customXml" Target="../customXml/item2.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customXml" Target="../customXml/item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5.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3.jpeg"/><Relationship Id="rId5" Type="http://schemas.openxmlformats.org/officeDocument/2006/relationships/image" Target="../media/image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3.jpeg"/><Relationship Id="rId5" Type="http://schemas.openxmlformats.org/officeDocument/2006/relationships/image" Target="../media/image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4.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9.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hyperlink" Target="https://sis.midocean.ae/login" TargetMode="External"/><Relationship Id="rId4" Type="http://schemas.openxmlformats.org/officeDocument/2006/relationships/image" Target="../media/image4.png"/><Relationship Id="rId5" Type="http://schemas.openxmlformats.org/officeDocument/2006/relationships/image" Target="../media/image10.jpeg"/><Relationship Id="rId6" Type="http://schemas.openxmlformats.org/officeDocument/2006/relationships/image" Target="../media/image5.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50"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51" name="TextBox 29"/>
          <p:cNvSpPr txBox="1"/>
          <p:nvPr/>
        </p:nvSpPr>
        <p:spPr>
          <a:xfrm>
            <a:off x="1150915" y="3794395"/>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pPr/>
            <a:r>
              <a:t>by Samara Jasim</a:t>
            </a:r>
          </a:p>
        </p:txBody>
      </p:sp>
      <p:sp>
        <p:nvSpPr>
          <p:cNvPr id="152" name="TextBox 30"/>
          <p:cNvSpPr txBox="1"/>
          <p:nvPr/>
        </p:nvSpPr>
        <p:spPr>
          <a:xfrm>
            <a:off x="470850" y="3033636"/>
            <a:ext cx="5471642" cy="777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4400">
                <a:solidFill>
                  <a:srgbClr val="00B0F0"/>
                </a:solidFill>
                <a:latin typeface="Alexandria Regular Bold"/>
                <a:ea typeface="Alexandria Regular Bold"/>
                <a:cs typeface="Alexandria Regular Bold"/>
                <a:sym typeface="Alexandria Regular Bold"/>
              </a:defRPr>
            </a:lvl1pPr>
          </a:lstStyle>
          <a:p>
            <a:pPr/>
            <a:r>
              <a:t>Business English</a:t>
            </a:r>
          </a:p>
        </p:txBody>
      </p:sp>
      <p:grpSp>
        <p:nvGrpSpPr>
          <p:cNvPr id="155" name="Rectangle: Rounded Corners 33"/>
          <p:cNvGrpSpPr/>
          <p:nvPr/>
        </p:nvGrpSpPr>
        <p:grpSpPr>
          <a:xfrm>
            <a:off x="18284" y="5858431"/>
            <a:ext cx="4091561" cy="529168"/>
            <a:chOff x="0" y="0"/>
            <a:chExt cx="4091559" cy="529167"/>
          </a:xfrm>
        </p:grpSpPr>
        <p:sp>
          <p:nvSpPr>
            <p:cNvPr id="153" name="Rounded Rectangle"/>
            <p:cNvSpPr/>
            <p:nvPr/>
          </p:nvSpPr>
          <p:spPr>
            <a:xfrm>
              <a:off x="0" y="0"/>
              <a:ext cx="4091560"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p>
          </p:txBody>
        </p:sp>
        <p:sp>
          <p:nvSpPr>
            <p:cNvPr id="154" name="Orientation Lecture"/>
            <p:cNvSpPr/>
            <p:nvPr/>
          </p:nvSpPr>
          <p:spPr>
            <a:xfrm>
              <a:off x="169293" y="264583"/>
              <a:ext cx="3752974"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800">
                  <a:solidFill>
                    <a:srgbClr val="FFFFFF"/>
                  </a:solidFill>
                  <a:latin typeface="Alexandria Regular Bold"/>
                  <a:ea typeface="Alexandria Regular Bold"/>
                  <a:cs typeface="Alexandria Regular Bold"/>
                  <a:sym typeface="Alexandria Regular Bold"/>
                </a:defRPr>
              </a:lvl1pPr>
            </a:lstStyle>
            <a:p>
              <a:pPr/>
              <a:r>
                <a:t>Orientation Lecture</a:t>
              </a:r>
            </a:p>
          </p:txBody>
        </p:sp>
      </p:grpSp>
      <p:sp>
        <p:nvSpPr>
          <p:cNvPr id="156" name="TextBox 45"/>
          <p:cNvSpPr txBox="1"/>
          <p:nvPr/>
        </p:nvSpPr>
        <p:spPr>
          <a:xfrm>
            <a:off x="374988" y="5413224"/>
            <a:ext cx="1154177"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pPr/>
            <a:r>
              <a:t>ENG 201</a:t>
            </a:r>
          </a:p>
        </p:txBody>
      </p:sp>
      <p:sp>
        <p:nvSpPr>
          <p:cNvPr id="157"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p>
        </p:txBody>
      </p:sp>
      <p:pic>
        <p:nvPicPr>
          <p:cNvPr id="158" name="Graphic 21" descr="Graphic 21"/>
          <p:cNvPicPr>
            <a:picLocks noChangeAspect="1"/>
          </p:cNvPicPr>
          <p:nvPr/>
        </p:nvPicPr>
        <p:blipFill>
          <a:blip r:embed="rId4">
            <a:extLst/>
          </a:blip>
          <a:srcRect l="0" t="27877" r="0" b="25429"/>
          <a:stretch>
            <a:fillRect/>
          </a:stretch>
        </p:blipFill>
        <p:spPr>
          <a:xfrm>
            <a:off x="194616" y="269652"/>
            <a:ext cx="2954656" cy="1379623"/>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63" name="TextBox 47"/>
          <p:cNvSpPr txBox="1"/>
          <p:nvPr/>
        </p:nvSpPr>
        <p:spPr>
          <a:xfrm>
            <a:off x="782319" y="2315643"/>
            <a:ext cx="10449561" cy="372364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sz="2800">
                <a:solidFill>
                  <a:srgbClr val="4EABE7"/>
                </a:solidFill>
                <a:latin typeface="Alexandria Regular Bold"/>
                <a:ea typeface="Alexandria Regular Bold"/>
                <a:cs typeface="Alexandria Regular Bold"/>
                <a:sym typeface="Alexandria Regular Bold"/>
              </a:defRPr>
            </a:pPr>
            <a:r>
              <a:t>Samara Jasim</a:t>
            </a:r>
          </a:p>
          <a:p>
            <a:pPr lvl="1" marL="581526"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lvl="1" marL="581526"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Educational Consultant;</a:t>
            </a:r>
          </a:p>
          <a:p>
            <a:pPr lvl="1" marL="581526"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Sworn Translator; and</a:t>
            </a:r>
          </a:p>
          <a:p>
            <a:pPr lvl="1" marL="581526"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Paralegal</a:t>
            </a:r>
          </a:p>
        </p:txBody>
      </p:sp>
      <p:pic>
        <p:nvPicPr>
          <p:cNvPr id="164"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sp>
        <p:nvSpPr>
          <p:cNvPr id="16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6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67"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0"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72" name="TextBox 47"/>
          <p:cNvSpPr txBox="1"/>
          <p:nvPr/>
        </p:nvSpPr>
        <p:spPr>
          <a:xfrm>
            <a:off x="575220" y="2019394"/>
            <a:ext cx="10812841" cy="3952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70000"/>
              </a:lnSpc>
              <a:buClr>
                <a:srgbClr val="242836"/>
              </a:buClr>
              <a:buSzPct val="100000"/>
              <a:buChar char="➢"/>
              <a:defRPr sz="2600">
                <a:solidFill>
                  <a:srgbClr val="E2913D"/>
                </a:solidFill>
                <a:latin typeface="Alexandria Regular Bold"/>
                <a:ea typeface="Alexandria Regular Bold"/>
                <a:cs typeface="Alexandria Regular Bold"/>
                <a:sym typeface="Alexandria Regular Bold"/>
              </a:defRPr>
            </a:pPr>
            <a:r>
              <a:rPr>
                <a:solidFill>
                  <a:srgbClr val="4EADEA"/>
                </a:solidFill>
              </a:rPr>
              <a:t>This course aims to:</a:t>
            </a:r>
            <a:endParaRPr>
              <a:solidFill>
                <a:srgbClr val="4EADEA"/>
              </a:solidFill>
            </a:endParaRP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Develop basic skills to deal with people in business situations;</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Increase knowledge of key business concepts worldwide;</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Expand vocabulary related to general business situations; and</a:t>
            </a:r>
          </a:p>
          <a:p>
            <a:pPr marL="457200" indent="-317500" algn="just" defTabSz="457200">
              <a:lnSpc>
                <a:spcPct val="170000"/>
              </a:lnSpc>
              <a:spcBef>
                <a:spcPts val="1600"/>
              </a:spcBef>
              <a:buSzPct val="100000"/>
              <a:buFont typeface="Times New Roman"/>
              <a:buChar char="•"/>
              <a:defRPr sz="2600">
                <a:latin typeface="Alexandria Regular Regular"/>
                <a:ea typeface="Alexandria Regular Regular"/>
                <a:cs typeface="Alexandria Regular Regular"/>
                <a:sym typeface="Alexandria Regular Regular"/>
              </a:defRPr>
            </a:pPr>
            <a:r>
              <a:t>Develop confidence to deal with people and basic issues in the business world.</a:t>
            </a:r>
          </a:p>
        </p:txBody>
      </p:sp>
      <p:pic>
        <p:nvPicPr>
          <p:cNvPr id="17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17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75"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76"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7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9"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Learning Resources</a:t>
            </a:r>
          </a:p>
        </p:txBody>
      </p:sp>
      <p:sp>
        <p:nvSpPr>
          <p:cNvPr id="18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81" name="TextBox 47"/>
          <p:cNvSpPr txBox="1"/>
          <p:nvPr/>
        </p:nvSpPr>
        <p:spPr>
          <a:xfrm>
            <a:off x="820419" y="2188643"/>
            <a:ext cx="10449561" cy="37007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30000"/>
              </a:lnSpc>
              <a:buClr>
                <a:srgbClr val="1F2330"/>
              </a:buClr>
              <a:buSzPct val="100000"/>
              <a:buChar char="✦"/>
              <a:defRPr sz="2700">
                <a:solidFill>
                  <a:srgbClr val="4EADEA"/>
                </a:solidFill>
                <a:latin typeface="Alexandria Regular Bold"/>
                <a:ea typeface="Alexandria Regular Bold"/>
                <a:cs typeface="Alexandria Regular Bold"/>
                <a:sym typeface="Alexandria Regular Bold"/>
              </a:defRPr>
            </a:pPr>
            <a:r>
              <a:t> Credit Hours: </a:t>
            </a:r>
          </a:p>
          <a:p>
            <a:pPr marL="446087" indent="-446087">
              <a:lnSpc>
                <a:spcPct val="130000"/>
              </a:lnSpc>
              <a:defRPr sz="2700">
                <a:latin typeface="Alexandria Regular Regular"/>
                <a:ea typeface="Alexandria Regular Regular"/>
                <a:cs typeface="Alexandria Regular Regular"/>
                <a:sym typeface="Alexandria Regular Regular"/>
              </a:defRPr>
            </a:pPr>
            <a:r>
              <a:t>5</a:t>
            </a:r>
            <a:r>
              <a:t> credit hours.  </a:t>
            </a:r>
          </a:p>
          <a:p>
            <a:pPr lvl="1" marL="457199" indent="-457199">
              <a:lnSpc>
                <a:spcPct val="130000"/>
              </a:lnSpc>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t>Recommended Resources: </a:t>
            </a:r>
            <a:endParaRPr>
              <a:solidFill>
                <a:srgbClr val="FF0000"/>
              </a:solidFill>
            </a:endParaRPr>
          </a:p>
          <a:p>
            <a:pPr lvl="1" marL="533400" indent="-533400">
              <a:lnSpc>
                <a:spcPct val="110000"/>
              </a:lnSpc>
              <a:buSzPct val="100000"/>
              <a:buAutoNum type="arabicPeriod" startAt="1"/>
              <a:defRPr sz="2700">
                <a:latin typeface="Alexandria Regular Regular"/>
                <a:ea typeface="Alexandria Regular Regular"/>
                <a:cs typeface="Alexandria Regular Regular"/>
                <a:sym typeface="Alexandria Regular Regular"/>
              </a:defRPr>
            </a:pPr>
            <a:r>
              <a:t>Market Leader, Course Book, Intermediate, by Pearson</a:t>
            </a:r>
          </a:p>
          <a:p>
            <a:pPr lvl="1" marL="533400" indent="-533400">
              <a:lnSpc>
                <a:spcPct val="110000"/>
              </a:lnSpc>
              <a:buSzPct val="100000"/>
              <a:buAutoNum type="arabicPeriod" startAt="1"/>
              <a:defRPr sz="2700">
                <a:latin typeface="Alexandria Regular Regular"/>
                <a:ea typeface="Alexandria Regular Regular"/>
                <a:cs typeface="Alexandria Regular Regular"/>
                <a:sym typeface="Alexandria Regular Regular"/>
              </a:defRPr>
            </a:pPr>
            <a:r>
              <a:t> Market Leader, Practice Book, Intermediate, by Pearson</a:t>
            </a:r>
          </a:p>
          <a:p>
            <a:pPr lvl="1" marL="457199" indent="-457199">
              <a:lnSpc>
                <a:spcPct val="130000"/>
              </a:lnSpc>
              <a:spcBef>
                <a:spcPts val="700"/>
              </a:spcBef>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t>Essential References:</a:t>
            </a:r>
            <a:endParaRPr>
              <a:solidFill>
                <a:srgbClr val="E2913D"/>
              </a:solidFill>
            </a:endParaRPr>
          </a:p>
          <a:p>
            <a:pPr>
              <a:lnSpc>
                <a:spcPct val="130000"/>
              </a:lnSpc>
              <a:defRPr sz="2700">
                <a:solidFill>
                  <a:srgbClr val="F14124"/>
                </a:solidFill>
                <a:latin typeface="Alexandria Regular Bold"/>
                <a:ea typeface="Alexandria Regular Bold"/>
                <a:cs typeface="Alexandria Regular Bold"/>
                <a:sym typeface="Alexandria Regular Bold"/>
              </a:defRPr>
            </a:pPr>
            <a:r>
              <a:rPr>
                <a:solidFill>
                  <a:srgbClr val="000000"/>
                </a:solidFill>
                <a:latin typeface="Alexandria Regular Regular"/>
                <a:ea typeface="Alexandria Regular Regular"/>
                <a:cs typeface="Alexandria Regular Regular"/>
                <a:sym typeface="Alexandria Regular Regular"/>
              </a:rPr>
              <a:t>1. A Dictionary</a:t>
            </a:r>
          </a:p>
        </p:txBody>
      </p:sp>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8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184" name="thumb_1200_1729.png" descr="thumb_1200_1729.png"/>
          <p:cNvPicPr>
            <a:picLocks noChangeAspect="1"/>
          </p:cNvPicPr>
          <p:nvPr/>
        </p:nvPicPr>
        <p:blipFill>
          <a:blip r:embed="rId4">
            <a:extLst/>
          </a:blip>
          <a:stretch>
            <a:fillRect/>
          </a:stretch>
        </p:blipFill>
        <p:spPr>
          <a:xfrm>
            <a:off x="9519294" y="1806551"/>
            <a:ext cx="1442558" cy="2078486"/>
          </a:xfrm>
          <a:prstGeom prst="rect">
            <a:avLst/>
          </a:prstGeom>
          <a:ln w="12700">
            <a:miter lim="400000"/>
          </a:ln>
        </p:spPr>
      </p:pic>
      <p:pic>
        <p:nvPicPr>
          <p:cNvPr id="185" name="market leader Course Book Intermediate FrontCover.png" descr="market leader Course Book Intermediate FrontCover.png"/>
          <p:cNvPicPr>
            <a:picLocks noChangeAspect="1"/>
          </p:cNvPicPr>
          <p:nvPr/>
        </p:nvPicPr>
        <p:blipFill>
          <a:blip r:embed="rId5">
            <a:extLst/>
          </a:blip>
          <a:stretch>
            <a:fillRect/>
          </a:stretch>
        </p:blipFill>
        <p:spPr>
          <a:xfrm>
            <a:off x="7455761" y="1621135"/>
            <a:ext cx="2344070" cy="2344069"/>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88"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1" name="TextBox 2"/>
          <p:cNvSpPr txBox="1"/>
          <p:nvPr/>
        </p:nvSpPr>
        <p:spPr>
          <a:xfrm>
            <a:off x="2558870" y="1019068"/>
            <a:ext cx="5141245"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93" name="TextBox 47"/>
          <p:cNvSpPr txBox="1"/>
          <p:nvPr/>
        </p:nvSpPr>
        <p:spPr>
          <a:xfrm>
            <a:off x="820419" y="2188643"/>
            <a:ext cx="10449561" cy="383159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70000"/>
              </a:lnSpc>
              <a:spcBef>
                <a:spcPts val="1200"/>
              </a:spcBef>
              <a:defRPr sz="2533">
                <a:latin typeface="Alexandria Regular Regular"/>
                <a:ea typeface="Alexandria Regular Regular"/>
                <a:cs typeface="Alexandria Regular Regular"/>
                <a:sym typeface="Alexandria Regular Regular"/>
              </a:defRPr>
            </a:lvl1pPr>
          </a:lstStyle>
          <a:p>
            <a:pPr/>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4"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97"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9"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Course Content</a:t>
            </a:r>
          </a:p>
        </p:txBody>
      </p:sp>
      <p:sp>
        <p:nvSpPr>
          <p:cNvPr id="20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graphicFrame>
        <p:nvGraphicFramePr>
          <p:cNvPr id="201" name="Table 9"/>
          <p:cNvGraphicFramePr/>
          <p:nvPr/>
        </p:nvGraphicFramePr>
        <p:xfrm>
          <a:off x="1269494" y="1272281"/>
          <a:ext cx="10520340"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6487594"/>
                <a:gridCol w="2121262"/>
                <a:gridCol w="1898782"/>
              </a:tblGrid>
              <a:tr h="777943">
                <a:tc>
                  <a:txBody>
                    <a:bodyPr/>
                    <a:lstStyle/>
                    <a:p>
                      <a:pPr algn="ctr" defTabSz="457200">
                        <a:defRPr b="0" sz="1800">
                          <a:solidFill>
                            <a:srgbClr val="000000"/>
                          </a:solidFill>
                        </a:defRPr>
                      </a:pPr>
                      <a:r>
                        <a:rPr sz="2200">
                          <a:solidFill>
                            <a:srgbClr val="FFFFFF"/>
                          </a:solidFill>
                          <a:latin typeface="Alexandria Regular Bold"/>
                          <a:ea typeface="Alexandria Regular Bold"/>
                          <a:cs typeface="Alexandria Regular Bold"/>
                          <a:sym typeface="Alexandria Regular Bold"/>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miter lim="400000"/>
                    </a:lnB>
                    <a:solidFill>
                      <a:srgbClr val="242836"/>
                    </a:solidFill>
                  </a:tcPr>
                </a:tc>
                <a:tc>
                  <a:txBody>
                    <a:bodyPr/>
                    <a:lstStyle/>
                    <a:p>
                      <a:pPr algn="ctr" defTabSz="457200">
                        <a:defRPr b="0" sz="1800">
                          <a:solidFill>
                            <a:srgbClr val="000000"/>
                          </a:solidFill>
                        </a:defRPr>
                      </a:pPr>
                      <a:r>
                        <a:rPr sz="2200">
                          <a:solidFill>
                            <a:srgbClr val="FFFFFF"/>
                          </a:solidFill>
                          <a:latin typeface="Alexandria Regular Bold"/>
                          <a:ea typeface="Alexandria Regular Bold"/>
                          <a:cs typeface="Alexandria Regular Bold"/>
                          <a:sym typeface="Alexandria Regular Bold"/>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b="0" sz="1800">
                          <a:solidFill>
                            <a:srgbClr val="000000"/>
                          </a:solidFill>
                        </a:defRPr>
                      </a:pPr>
                      <a:r>
                        <a:rPr sz="2200">
                          <a:solidFill>
                            <a:srgbClr val="FFFFFF"/>
                          </a:solidFill>
                          <a:latin typeface="Alexandria Regular Bold"/>
                          <a:ea typeface="Alexandria Regular Bold"/>
                          <a:cs typeface="Alexandria Regular Bold"/>
                          <a:sym typeface="Alexandria Regular Bold"/>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r>
              <a:tr h="422022">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 Brands</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miter lim="400000"/>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2nd</a:t>
                      </a:r>
                    </a:p>
                  </a:txBody>
                  <a:tcPr marL="45721" marR="45721" marT="45721" marB="45721" anchor="ctr" anchorCtr="0"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tr>
              <a:tr h="41265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3: Change</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3rd</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4: Organization</a:t>
                      </a:r>
                    </a:p>
                  </a:txBody>
                  <a:tcPr marL="45721" marR="45721" marT="45721" marB="45721" anchor="ctr" anchorCtr="0"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4th</a:t>
                      </a:r>
                    </a:p>
                  </a:txBody>
                  <a:tcPr marL="45721" marR="45721" marT="45721" marB="45721" anchor="ctr" anchorCtr="0"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5: Advertising</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5th</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6: Money</a:t>
                      </a:r>
                    </a:p>
                  </a:txBody>
                  <a:tcPr marL="45721" marR="45721" marT="45721" marB="45721" anchor="ctr" anchorCtr="0"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6th</a:t>
                      </a:r>
                    </a:p>
                  </a:txBody>
                  <a:tcPr marL="45721" marR="45721" marT="45721" marB="45721" anchor="ctr" anchorCtr="0"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2708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7: Cultures</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7th</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8: Human Resources</a:t>
                      </a:r>
                    </a:p>
                  </a:txBody>
                  <a:tcPr marL="45721" marR="45721" marT="45721" marB="45721" anchor="ctr" anchorCtr="0"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8th</a:t>
                      </a:r>
                    </a:p>
                  </a:txBody>
                  <a:tcPr marL="45721" marR="45721" marT="45721" marB="45721" anchor="ctr" anchorCtr="0"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9: International Market</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9th</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10: Ethics </a:t>
                      </a:r>
                    </a:p>
                  </a:txBody>
                  <a:tcPr marL="45721" marR="45721" marT="45721" marB="45721" anchor="ctr" anchorCtr="0"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10th</a:t>
                      </a:r>
                    </a:p>
                  </a:txBody>
                  <a:tcPr marL="45721" marR="45721" marT="45721" marB="45721" anchor="ctr" anchorCtr="0"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11: Leadership</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11th</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tr>
            </a:tbl>
          </a:graphicData>
        </a:graphic>
      </p:graphicFrame>
      <p:sp>
        <p:nvSpPr>
          <p:cNvPr id="20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03"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04"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7"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0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09" name="TextBox 47"/>
          <p:cNvSpPr txBox="1"/>
          <p:nvPr/>
        </p:nvSpPr>
        <p:spPr>
          <a:xfrm>
            <a:off x="528319" y="2099744"/>
            <a:ext cx="10983312" cy="396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80</a:t>
            </a:r>
            <a:r>
              <a:t>% mark</a:t>
            </a:r>
            <a:r>
              <a:t>s</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 Marks for each of short exam. </a:t>
            </a:r>
          </a:p>
          <a:p>
            <a:pPr lvl="2" marL="1206500"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t>8 questions </a:t>
            </a:r>
          </a:p>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20</a:t>
            </a:r>
            <a:r>
              <a:t>% Final Examination</a:t>
            </a:r>
          </a:p>
        </p:txBody>
      </p:sp>
      <p:pic>
        <p:nvPicPr>
          <p:cNvPr id="210"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13"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18"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19" name="WhatsApp Image 2023-09-25 at 11.27.11 PM.jpeg" descr="WhatsApp Image 2023-09-25 at 11.27.11 PM.jpeg"/>
          <p:cNvPicPr>
            <a:picLocks noChangeAspect="1"/>
          </p:cNvPicPr>
          <p:nvPr/>
        </p:nvPicPr>
        <p:blipFill>
          <a:blip r:embed="rId4">
            <a:extLst/>
          </a:blip>
          <a:srcRect l="0" t="18821" r="0" b="39801"/>
          <a:stretch>
            <a:fillRect/>
          </a:stretch>
        </p:blipFill>
        <p:spPr>
          <a:xfrm>
            <a:off x="1453575" y="2117126"/>
            <a:ext cx="9233735" cy="3820673"/>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2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27"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extLst/>
          </a:blip>
          <a:srcRect l="45" t="60425" r="45" b="3932"/>
          <a:stretch>
            <a:fillRect/>
          </a:stretch>
        </p:blipFill>
        <p:spPr>
          <a:xfrm>
            <a:off x="835123" y="2195022"/>
            <a:ext cx="10377123" cy="3702031"/>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31"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Academic Calendar</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36"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23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38"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39"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pic>
        <p:nvPicPr>
          <p:cNvPr id="240" name="PHOTO-2024-01-22-02-09-03.jpg" descr="PHOTO-2024-01-22-02-09-03.jpg"/>
          <p:cNvPicPr>
            <a:picLocks noChangeAspect="1"/>
          </p:cNvPicPr>
          <p:nvPr/>
        </p:nvPicPr>
        <p:blipFill>
          <a:blip r:embed="rId5">
            <a:extLst/>
          </a:blip>
          <a:srcRect l="10439" t="45059" r="10439" b="12450"/>
          <a:stretch>
            <a:fillRect/>
          </a:stretch>
        </p:blipFill>
        <p:spPr>
          <a:xfrm>
            <a:off x="2424506" y="1808340"/>
            <a:ext cx="7680697" cy="4124739"/>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3"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Online Session</a:t>
            </a:r>
          </a:p>
        </p:txBody>
      </p:sp>
      <p:sp>
        <p:nvSpPr>
          <p:cNvPr id="24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45"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46" name="dcchdb.jpg" descr="dcchdb.jpg"/>
          <p:cNvPicPr>
            <a:picLocks noChangeAspect="1"/>
          </p:cNvPicPr>
          <p:nvPr/>
        </p:nvPicPr>
        <p:blipFill>
          <a:blip r:embed="rId4">
            <a:extLst/>
          </a:blip>
          <a:srcRect l="5555" t="0" r="4329" b="0"/>
          <a:stretch>
            <a:fillRect/>
          </a:stretch>
        </p:blipFill>
        <p:spPr>
          <a:xfrm>
            <a:off x="859631" y="3093491"/>
            <a:ext cx="10472876" cy="1069192"/>
          </a:xfrm>
          <a:prstGeom prst="rect">
            <a:avLst/>
          </a:prstGeom>
          <a:ln w="12700">
            <a:miter lim="400000"/>
          </a:ln>
        </p:spPr>
      </p:pic>
      <p:pic>
        <p:nvPicPr>
          <p:cNvPr id="247" name="wedwed.jpg" descr="wedwed.jpg"/>
          <p:cNvPicPr>
            <a:picLocks noChangeAspect="1"/>
          </p:cNvPicPr>
          <p:nvPr/>
        </p:nvPicPr>
        <p:blipFill>
          <a:blip r:embed="rId5">
            <a:extLst/>
          </a:blip>
          <a:stretch>
            <a:fillRect/>
          </a:stretch>
        </p:blipFill>
        <p:spPr>
          <a:xfrm>
            <a:off x="6207235" y="3204520"/>
            <a:ext cx="2524761" cy="847124"/>
          </a:xfrm>
          <a:prstGeom prst="rect">
            <a:avLst/>
          </a:prstGeom>
          <a:ln w="12700">
            <a:miter lim="400000"/>
          </a:ln>
        </p:spPr>
      </p:pic>
      <p:pic>
        <p:nvPicPr>
          <p:cNvPr id="248" name="dkjcf.jpg" descr="dkjcf.jpg"/>
          <p:cNvPicPr>
            <a:picLocks noChangeAspect="1"/>
          </p:cNvPicPr>
          <p:nvPr/>
        </p:nvPicPr>
        <p:blipFill>
          <a:blip r:embed="rId6">
            <a:extLst/>
          </a:blip>
          <a:stretch>
            <a:fillRect/>
          </a:stretch>
        </p:blipFill>
        <p:spPr>
          <a:xfrm>
            <a:off x="3355469" y="3202969"/>
            <a:ext cx="2534006" cy="850226"/>
          </a:xfrm>
          <a:prstGeom prst="rect">
            <a:avLst/>
          </a:prstGeom>
          <a:ln w="12700">
            <a:miter lim="400000"/>
          </a:ln>
        </p:spPr>
      </p:pic>
      <p:pic>
        <p:nvPicPr>
          <p:cNvPr id="249" name="sdkcbbk.jpg" descr="sdkcbbk.jpg"/>
          <p:cNvPicPr>
            <a:picLocks noChangeAspect="1"/>
          </p:cNvPicPr>
          <p:nvPr/>
        </p:nvPicPr>
        <p:blipFill>
          <a:blip r:embed="rId7">
            <a:extLst/>
          </a:blip>
          <a:stretch>
            <a:fillRect/>
          </a:stretch>
        </p:blipFill>
        <p:spPr>
          <a:xfrm>
            <a:off x="721587" y="3206750"/>
            <a:ext cx="1845899" cy="514722"/>
          </a:xfrm>
          <a:prstGeom prst="rect">
            <a:avLst/>
          </a:prstGeom>
          <a:ln w="12700">
            <a:miter lim="400000"/>
          </a:ln>
        </p:spPr>
      </p:pic>
      <p:sp>
        <p:nvSpPr>
          <p:cNvPr id="25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5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52" name="Graphic 21" descr="Graphic 21"/>
          <p:cNvPicPr>
            <a:picLocks noChangeAspect="1"/>
          </p:cNvPicPr>
          <p:nvPr/>
        </p:nvPicPr>
        <p:blipFill>
          <a:blip r:embed="rId8">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54" name="PHOTO-2024-01-22-02-09-03 2.jpg" descr="PHOTO-2024-01-22-02-09-03 2.jpg"/>
          <p:cNvPicPr>
            <a:picLocks noChangeAspect="1"/>
          </p:cNvPicPr>
          <p:nvPr/>
        </p:nvPicPr>
        <p:blipFill>
          <a:blip r:embed="rId3">
            <a:extLst/>
          </a:blip>
          <a:stretch>
            <a:fillRect/>
          </a:stretch>
        </p:blipFill>
        <p:spPr>
          <a:xfrm>
            <a:off x="3041762" y="0"/>
            <a:ext cx="5895819" cy="6858001"/>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7"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Contact Us</a:t>
            </a:r>
          </a:p>
        </p:txBody>
      </p:sp>
      <p:sp>
        <p:nvSpPr>
          <p:cNvPr id="25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59"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invalidUrl="" action="" tgtFrame="" tooltip="" history="1" highlightClick="0" endSnd="0"/>
              </a:rPr>
              <a:t>https://sis.midocean.ae/login</a:t>
            </a:r>
            <a:r>
              <a:t> </a:t>
            </a:r>
          </a:p>
        </p:txBody>
      </p:sp>
      <p:pic>
        <p:nvPicPr>
          <p:cNvPr id="260"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pic>
        <p:nvPicPr>
          <p:cNvPr id="261" name="vfxg.jpg" descr="vfxg.jpg"/>
          <p:cNvPicPr>
            <a:picLocks noChangeAspect="1"/>
          </p:cNvPicPr>
          <p:nvPr/>
        </p:nvPicPr>
        <p:blipFill>
          <a:blip r:embed="rId5">
            <a:extLst/>
          </a:blip>
          <a:stretch>
            <a:fillRect/>
          </a:stretch>
        </p:blipFill>
        <p:spPr>
          <a:xfrm>
            <a:off x="5367556" y="2068066"/>
            <a:ext cx="5989517" cy="3605270"/>
          </a:xfrm>
          <a:prstGeom prst="rect">
            <a:avLst/>
          </a:prstGeom>
          <a:ln w="12700">
            <a:miter lim="400000"/>
          </a:ln>
        </p:spPr>
      </p:pic>
      <p:sp>
        <p:nvSpPr>
          <p:cNvPr id="26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63"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64"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6" name="Image" descr="Image"/>
          <p:cNvPicPr>
            <a:picLocks noChangeAspect="1"/>
          </p:cNvPicPr>
          <p:nvPr/>
        </p:nvPicPr>
        <p:blipFill>
          <a:blip r:embed="rId2">
            <a:extLst/>
          </a:blip>
          <a:stretch>
            <a:fillRect/>
          </a:stretch>
        </p:blipFill>
        <p:spPr>
          <a:xfrm>
            <a:off x="-883169" y="-189000"/>
            <a:ext cx="13348739" cy="7094803"/>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E0BDA1-5ABF-40E8-B992-8DD645C9F082}"/>
</file>

<file path=customXml/itemProps2.xml><?xml version="1.0" encoding="utf-8"?>
<ds:datastoreItem xmlns:ds="http://schemas.openxmlformats.org/officeDocument/2006/customXml" ds:itemID="{99B78808-7F30-4642-928E-16A47C470A65}"/>
</file>

<file path=customXml/itemProps3.xml><?xml version="1.0" encoding="utf-8"?>
<ds:datastoreItem xmlns:ds="http://schemas.openxmlformats.org/officeDocument/2006/customXml" ds:itemID="{F528392B-64B4-4FA8-83C9-C9D638B12EA5}"/>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