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ink/inkAction1.xml" ContentType="application/vnd.ms-office.inkAction+xml"/>
  <Override PartName="/ppt/media/image55.jpg" ContentType="image/jp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3"/>
    <p:sldMasterId id="2147483666" r:id="rId4"/>
    <p:sldMasterId id="2147483680" r:id="rId5"/>
  </p:sldMasterIdLst>
  <p:notesMasterIdLst>
    <p:notesMasterId r:id="rId58"/>
  </p:notesMasterIdLst>
  <p:sldIdLst>
    <p:sldId id="480" r:id="rId6"/>
    <p:sldId id="303" r:id="rId7"/>
    <p:sldId id="610" r:id="rId8"/>
    <p:sldId id="590" r:id="rId9"/>
    <p:sldId id="591" r:id="rId10"/>
    <p:sldId id="549" r:id="rId11"/>
    <p:sldId id="550" r:id="rId12"/>
    <p:sldId id="551" r:id="rId13"/>
    <p:sldId id="553" r:id="rId14"/>
    <p:sldId id="554" r:id="rId15"/>
    <p:sldId id="588" r:id="rId16"/>
    <p:sldId id="555" r:id="rId17"/>
    <p:sldId id="556" r:id="rId18"/>
    <p:sldId id="557" r:id="rId19"/>
    <p:sldId id="558" r:id="rId20"/>
    <p:sldId id="559" r:id="rId21"/>
    <p:sldId id="560" r:id="rId22"/>
    <p:sldId id="561" r:id="rId23"/>
    <p:sldId id="562" r:id="rId24"/>
    <p:sldId id="584" r:id="rId25"/>
    <p:sldId id="583" r:id="rId26"/>
    <p:sldId id="563" r:id="rId27"/>
    <p:sldId id="635" r:id="rId28"/>
    <p:sldId id="564" r:id="rId29"/>
    <p:sldId id="565" r:id="rId30"/>
    <p:sldId id="566" r:id="rId31"/>
    <p:sldId id="567" r:id="rId32"/>
    <p:sldId id="568" r:id="rId33"/>
    <p:sldId id="619" r:id="rId34"/>
    <p:sldId id="570" r:id="rId35"/>
    <p:sldId id="571" r:id="rId36"/>
    <p:sldId id="572" r:id="rId37"/>
    <p:sldId id="573" r:id="rId38"/>
    <p:sldId id="574" r:id="rId39"/>
    <p:sldId id="575" r:id="rId40"/>
    <p:sldId id="576" r:id="rId41"/>
    <p:sldId id="577" r:id="rId42"/>
    <p:sldId id="578" r:id="rId43"/>
    <p:sldId id="579" r:id="rId44"/>
    <p:sldId id="618" r:id="rId45"/>
    <p:sldId id="620" r:id="rId46"/>
    <p:sldId id="581" r:id="rId47"/>
    <p:sldId id="634" r:id="rId48"/>
    <p:sldId id="587" r:id="rId49"/>
    <p:sldId id="626" r:id="rId50"/>
    <p:sldId id="628" r:id="rId51"/>
    <p:sldId id="629" r:id="rId52"/>
    <p:sldId id="630" r:id="rId53"/>
    <p:sldId id="631" r:id="rId54"/>
    <p:sldId id="632" r:id="rId55"/>
    <p:sldId id="633" r:id="rId56"/>
    <p:sldId id="636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10"/>
            <p14:sldId id="590"/>
            <p14:sldId id="591"/>
            <p14:sldId id="549"/>
            <p14:sldId id="550"/>
            <p14:sldId id="551"/>
            <p14:sldId id="553"/>
            <p14:sldId id="554"/>
            <p14:sldId id="588"/>
            <p14:sldId id="555"/>
            <p14:sldId id="556"/>
            <p14:sldId id="557"/>
            <p14:sldId id="558"/>
            <p14:sldId id="559"/>
            <p14:sldId id="560"/>
            <p14:sldId id="561"/>
            <p14:sldId id="562"/>
            <p14:sldId id="584"/>
            <p14:sldId id="583"/>
            <p14:sldId id="563"/>
            <p14:sldId id="635"/>
            <p14:sldId id="564"/>
            <p14:sldId id="565"/>
            <p14:sldId id="566"/>
            <p14:sldId id="567"/>
            <p14:sldId id="568"/>
            <p14:sldId id="619"/>
            <p14:sldId id="570"/>
            <p14:sldId id="571"/>
            <p14:sldId id="572"/>
            <p14:sldId id="573"/>
            <p14:sldId id="574"/>
            <p14:sldId id="575"/>
            <p14:sldId id="576"/>
            <p14:sldId id="577"/>
            <p14:sldId id="578"/>
            <p14:sldId id="579"/>
            <p14:sldId id="618"/>
            <p14:sldId id="620"/>
            <p14:sldId id="581"/>
            <p14:sldId id="634"/>
            <p14:sldId id="587"/>
            <p14:sldId id="626"/>
            <p14:sldId id="628"/>
            <p14:sldId id="629"/>
            <p14:sldId id="630"/>
            <p14:sldId id="631"/>
            <p14:sldId id="632"/>
            <p14:sldId id="633"/>
            <p14:sldId id="636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99" autoAdjust="0"/>
    <p:restoredTop sz="93738" autoAdjust="0"/>
  </p:normalViewPr>
  <p:slideViewPr>
    <p:cSldViewPr snapToGrid="0">
      <p:cViewPr varScale="1">
        <p:scale>
          <a:sx n="64" d="100"/>
          <a:sy n="64" d="100"/>
        </p:scale>
        <p:origin x="9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notesMaster" Target="notesMasters/notesMaster1.xml"/><Relationship Id="rId5" Type="http://schemas.openxmlformats.org/officeDocument/2006/relationships/slideMaster" Target="slideMasters/slideMaster3.xml"/><Relationship Id="rId61" Type="http://schemas.openxmlformats.org/officeDocument/2006/relationships/theme" Target="theme/theme1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presProps" Target="presProp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2-07T00:14:22.83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7448">
    <iact:property name="dataType"/>
    <iact:actionData xml:id="d0">
      <inkml:trace xmlns:inkml="http://www.w3.org/2003/InkML" xml:id="stk0" contextRef="#ctx0" brushRef="#br0">13829 16122 0,'18'0'62,"52"0"-40,-52 0-21,52 0 14,1 0-14,17 0 13,0 0-13,0 0 14,1 0-14,-19 0 14,-17 0-14,-18 0 13,36 0-7,-18 0-6,-18 0 13,0 0-13,36 0 14,-18 0-14,0-18 14,-18 18-14,-17 0 13,17 0 24</inkml:trace>
    </iact:actionData>
  </iact:action>
  <iact:action type="add" startTime="8721">
    <iact:property name="dataType"/>
    <iact:actionData xml:id="d1">
      <inkml:trace xmlns:inkml="http://www.w3.org/2003/InkML" xml:id="stk1" contextRef="#ctx0" brushRef="#br0">18644 13847 0,'36'0'100,"-19"0"-84,71 0-1,-35 0-14,-17 0 14,17 0-14,35 0 13,-18 0-13,18 0 14,-52 0-8,34 0-6,-17 0 13,-18 0-13,18 0 14,-35 0-14,35 0 13,-35 0 40,17 0-39,0 0 1,0 0 0,-17 0-15,0 0 29,-1 0-29,1 0 51</inkml:trace>
    </iact:actionData>
  </iact:action>
  <iact:action type="add" startTime="16576">
    <iact:property name="dataType"/>
    <iact:actionData xml:id="d2">
      <inkml:trace xmlns:inkml="http://www.w3.org/2003/InkML" xml:id="stk2" contextRef="#ctx0" brushRef="#br0">17886 14323 0,'35'0'84,"18"0"-69,18-36 1,52 36-15,-52-17 0,-1 17 13,-35-18-13,54 18 13,-19 0-13,-35 0 14,36 0-9,-18 0 10,-35 0 0,17 0-15,-18 0 29,1 0-15,0 0 70,-1 0-69,1 0 22</inkml:trace>
    </iact:actionData>
  </iact:action>
  <iact:action type="add" startTime="17800">
    <iact:property name="dataType"/>
    <iact:actionData xml:id="d3">
      <inkml:trace xmlns:inkml="http://www.w3.org/2003/InkML" xml:id="stk3" contextRef="#ctx0" brushRef="#br0">14129 14534 0,'0'-17'53,"88"-1"-37,-70 1-1,70 17-14,18 0 14,70 0-14,36 0 13,-36 0-13,124 0 21,-18 0-21,-17 0 13,-89 0-13,-52 0 14,-72 0-14</inkml:trace>
    </iact:actionData>
  </iact:action>
  <iact:action type="add" startTime="23218">
    <iact:property name="dataType"/>
    <iact:actionData xml:id="d4">
      <inkml:trace xmlns:inkml="http://www.w3.org/2003/InkML" xml:id="stk4" contextRef="#ctx0" brushRef="#br0">18362 12312 0,'35'0'52,"1"0"-36,17 0 0,17-35 6,-52 35-7,-18-18 1,35 18 0,-17 0-15,-1 0 13,19 0-13,-19 0 30,1 0-25,-1 0 10,1 0-15,0 0 29</inkml:trace>
    </iact:actionData>
  </iact:action>
  <iact:action type="add" startTime="29441">
    <iact:property name="dataType"/>
    <iact:actionData xml:id="d5">
      <inkml:trace xmlns:inkml="http://www.w3.org/2003/InkML" xml:id="stk5" contextRef="#ctx0" brushRef="#br0">15081 12806 0,'53'0'93,"35"0"-86,1 0 8,52 0 1,-71 0-15,-52-18 14,17 18 0,-17 0 1,-1 0 53,1 0-53,0 0-15,-1 0 13</inkml:trace>
    </iact:actionData>
  </iact:action>
  <iact:action type="add" startTime="31050">
    <iact:property name="dataType"/>
    <iact:actionData xml:id="d6">
      <inkml:trace xmlns:inkml="http://www.w3.org/2003/InkML" xml:id="stk6" contextRef="#ctx0" brushRef="#br0">17410 10601 0,'17'0'46,"1"0"-45,-1 0 14,1 0-14,17 0 14,-17 0 0,35 0-8,-35 0 8,17 0-14,18 0 14,-18 0-14,0 0 14,-17 0-14,17 0 13,-17 0-13,17 0 14,-17 0-14,-1 0 14,1 0 154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4AB3B6A-FC57-4E56-B3E8-0A071AE44358}" type="slidenum">
              <a:rPr lang="en-US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402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1"/>
          <p:cNvSpPr txBox="1">
            <a:spLocks noGrp="1" noChangeArrowheads="1"/>
          </p:cNvSpPr>
          <p:nvPr/>
        </p:nvSpPr>
        <p:spPr bwMode="auto">
          <a:xfrm>
            <a:off x="5929313" y="8680450"/>
            <a:ext cx="812800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819" tIns="0" rIns="18819" bIns="0" anchor="b"/>
          <a:lstStyle>
            <a:lvl1pPr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fld id="{0A313ED8-785B-4D16-9B17-4143385249B9}" type="slidenum">
              <a:rPr lang="en-US" sz="800" b="0"/>
              <a:pPr algn="r"/>
              <a:t>41</a:t>
            </a:fld>
            <a:endParaRPr lang="en-US" sz="800" b="0" dirty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1200" b="0" dirty="0"/>
              <a:t>3 – </a:t>
            </a:r>
            <a:r>
              <a:rPr lang="en-US" sz="1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Protocols and Models</a:t>
            </a:r>
          </a:p>
          <a:p>
            <a:pPr>
              <a:buFontTx/>
              <a:buNone/>
            </a:pPr>
            <a:r>
              <a:rPr lang="en-US" sz="1200" b="0" dirty="0"/>
              <a:t>3.0 – Introduction</a:t>
            </a:r>
            <a:endParaRPr lang="en-GB" b="0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3.0.3 – </a:t>
            </a:r>
            <a:r>
              <a:rPr lang="en-US" dirty="0"/>
              <a:t>Class Activity – Design a Communications System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4258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6">
            <a:extLst>
              <a:ext uri="{FF2B5EF4-FFF2-40B4-BE49-F238E27FC236}">
                <a16:creationId xmlns:a16="http://schemas.microsoft.com/office/drawing/2014/main" id="{22B01FC6-699F-49B7-8F9C-25701234B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7">
            <a:extLst>
              <a:ext uri="{FF2B5EF4-FFF2-40B4-BE49-F238E27FC236}">
                <a16:creationId xmlns:a16="http://schemas.microsoft.com/office/drawing/2014/main" id="{B3117957-4102-4152-9511-6A2D8452F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CB761CE8-5ACF-4086-B319-DF28CF610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2E2123DC-DFBA-4B53-859F-D576C850A326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22171649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6">
            <a:extLst>
              <a:ext uri="{FF2B5EF4-FFF2-40B4-BE49-F238E27FC236}">
                <a16:creationId xmlns:a16="http://schemas.microsoft.com/office/drawing/2014/main" id="{D011C0F4-A3D7-43F1-BAEF-9F4DBE6C7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7">
            <a:extLst>
              <a:ext uri="{FF2B5EF4-FFF2-40B4-BE49-F238E27FC236}">
                <a16:creationId xmlns:a16="http://schemas.microsoft.com/office/drawing/2014/main" id="{58583683-79E4-4784-ABE4-70446FD5D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CFA437EA-A9A6-4B5C-B95E-437257CE3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8664E48-8EBF-45D4-86A6-5BE608535861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36105158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6">
            <a:extLst>
              <a:ext uri="{FF2B5EF4-FFF2-40B4-BE49-F238E27FC236}">
                <a16:creationId xmlns:a16="http://schemas.microsoft.com/office/drawing/2014/main" id="{EE064036-A042-4113-975C-D76A3649A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7">
            <a:extLst>
              <a:ext uri="{FF2B5EF4-FFF2-40B4-BE49-F238E27FC236}">
                <a16:creationId xmlns:a16="http://schemas.microsoft.com/office/drawing/2014/main" id="{9B147E8E-F86A-4774-8D73-6FE3C77D3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64EEA2EB-317C-4B1E-B1C8-0E0FC2C81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86ED179D-0692-4F36-8F87-24A7D81E41EB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41332953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8217" y="1143000"/>
            <a:ext cx="5444067" cy="5181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5484" y="1143000"/>
            <a:ext cx="5444067" cy="5181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6">
            <a:extLst>
              <a:ext uri="{FF2B5EF4-FFF2-40B4-BE49-F238E27FC236}">
                <a16:creationId xmlns:a16="http://schemas.microsoft.com/office/drawing/2014/main" id="{A7971844-4CB4-4ECB-9E1C-A3DF3AF7BD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7">
            <a:extLst>
              <a:ext uri="{FF2B5EF4-FFF2-40B4-BE49-F238E27FC236}">
                <a16:creationId xmlns:a16="http://schemas.microsoft.com/office/drawing/2014/main" id="{EBAC8536-041E-402E-A442-25C4A80B7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44090ABC-BA65-4379-91B6-854FBE197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0C8406F3-FDF8-41E1-AD13-82948F2FCA49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11521276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1859B0-126F-4BFF-B699-BE2C69117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7B6A513-321A-4EA0-AE52-91FAD8FD9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C8DDFD-33AF-4D51-A783-6BF653EA3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C40B3D3-437E-4EF5-8B9B-4613008D4C09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411353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6">
            <a:extLst>
              <a:ext uri="{FF2B5EF4-FFF2-40B4-BE49-F238E27FC236}">
                <a16:creationId xmlns:a16="http://schemas.microsoft.com/office/drawing/2014/main" id="{4A136CB0-DB4A-456D-8188-F53955535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Footer Placeholder 7">
            <a:extLst>
              <a:ext uri="{FF2B5EF4-FFF2-40B4-BE49-F238E27FC236}">
                <a16:creationId xmlns:a16="http://schemas.microsoft.com/office/drawing/2014/main" id="{B61944C8-6F59-4CE6-91A8-8DE1B11B2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Slide Number Placeholder 8">
            <a:extLst>
              <a:ext uri="{FF2B5EF4-FFF2-40B4-BE49-F238E27FC236}">
                <a16:creationId xmlns:a16="http://schemas.microsoft.com/office/drawing/2014/main" id="{BD66B6DA-5BBB-4267-A1CA-1AB7006C7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B3762368-7041-4862-85B1-46B2CE22961F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22897982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6">
            <a:extLst>
              <a:ext uri="{FF2B5EF4-FFF2-40B4-BE49-F238E27FC236}">
                <a16:creationId xmlns:a16="http://schemas.microsoft.com/office/drawing/2014/main" id="{1CC76518-94F5-430B-8269-487369ED6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ooter Placeholder 7">
            <a:extLst>
              <a:ext uri="{FF2B5EF4-FFF2-40B4-BE49-F238E27FC236}">
                <a16:creationId xmlns:a16="http://schemas.microsoft.com/office/drawing/2014/main" id="{61D03084-C5B2-4825-80A0-9C8CF8CD2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Slide Number Placeholder 8">
            <a:extLst>
              <a:ext uri="{FF2B5EF4-FFF2-40B4-BE49-F238E27FC236}">
                <a16:creationId xmlns:a16="http://schemas.microsoft.com/office/drawing/2014/main" id="{60C2E84D-775D-40F9-AF46-5C2567F4A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A54C5D0A-68C6-4F5E-8CA4-09CFA6B2E277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229774656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6">
            <a:extLst>
              <a:ext uri="{FF2B5EF4-FFF2-40B4-BE49-F238E27FC236}">
                <a16:creationId xmlns:a16="http://schemas.microsoft.com/office/drawing/2014/main" id="{560DB81E-E90B-415B-8CEB-3AD41C913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7">
            <a:extLst>
              <a:ext uri="{FF2B5EF4-FFF2-40B4-BE49-F238E27FC236}">
                <a16:creationId xmlns:a16="http://schemas.microsoft.com/office/drawing/2014/main" id="{948A6511-7667-462C-AB86-CB62951BA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D7A10B0C-2780-4D92-A33E-15513B7CB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E5FE8911-AB9F-4C99-AEC6-0A0FC62501BF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370872398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6">
            <a:extLst>
              <a:ext uri="{FF2B5EF4-FFF2-40B4-BE49-F238E27FC236}">
                <a16:creationId xmlns:a16="http://schemas.microsoft.com/office/drawing/2014/main" id="{DE2E6433-A668-4571-8366-99B3FC5BC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7">
            <a:extLst>
              <a:ext uri="{FF2B5EF4-FFF2-40B4-BE49-F238E27FC236}">
                <a16:creationId xmlns:a16="http://schemas.microsoft.com/office/drawing/2014/main" id="{FD44604E-C32E-4096-B1BF-25ADE7A2E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04170D21-281D-43C0-9E15-4498BD3C7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989B355-62F4-4B95-9A45-052A9753D3A6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314882638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6">
            <a:extLst>
              <a:ext uri="{FF2B5EF4-FFF2-40B4-BE49-F238E27FC236}">
                <a16:creationId xmlns:a16="http://schemas.microsoft.com/office/drawing/2014/main" id="{5AD772FD-3338-4EDA-AD8B-5BF72CD2F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7">
            <a:extLst>
              <a:ext uri="{FF2B5EF4-FFF2-40B4-BE49-F238E27FC236}">
                <a16:creationId xmlns:a16="http://schemas.microsoft.com/office/drawing/2014/main" id="{29F2BB22-BFF5-4FB2-B7D4-11CF281F4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0227B879-3707-4624-A2EA-7AA1989D6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74B62A1-22B8-42FD-9E04-8138F77E95EA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28094386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58251" y="152400"/>
            <a:ext cx="2781300" cy="6172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0" y="152400"/>
            <a:ext cx="8147051" cy="6172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6">
            <a:extLst>
              <a:ext uri="{FF2B5EF4-FFF2-40B4-BE49-F238E27FC236}">
                <a16:creationId xmlns:a16="http://schemas.microsoft.com/office/drawing/2014/main" id="{71E59568-71B5-40E4-820C-9A24BD1C5C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7">
            <a:extLst>
              <a:ext uri="{FF2B5EF4-FFF2-40B4-BE49-F238E27FC236}">
                <a16:creationId xmlns:a16="http://schemas.microsoft.com/office/drawing/2014/main" id="{0578E8C8-960B-4B8D-8F0A-66346630A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D4559B14-3CDC-4C94-A4A1-C6E75B4B3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125B7742-315A-4223-A578-4A01A42EE72E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267500475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152400"/>
            <a:ext cx="11040533" cy="533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48217" y="1143000"/>
            <a:ext cx="5444067" cy="5181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5484" y="1143000"/>
            <a:ext cx="5444067" cy="5181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6">
            <a:extLst>
              <a:ext uri="{FF2B5EF4-FFF2-40B4-BE49-F238E27FC236}">
                <a16:creationId xmlns:a16="http://schemas.microsoft.com/office/drawing/2014/main" id="{5EC695CA-D314-40D9-A89D-EB35F49A1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7">
            <a:extLst>
              <a:ext uri="{FF2B5EF4-FFF2-40B4-BE49-F238E27FC236}">
                <a16:creationId xmlns:a16="http://schemas.microsoft.com/office/drawing/2014/main" id="{9EDD70CF-0016-4814-B9EA-199B604CD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2A0872A6-FCE4-442D-974F-9A0EF4954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9EA7EB2A-6236-4A15-9E28-8DA517D22E33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429168939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152400"/>
            <a:ext cx="11040533" cy="533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48217" y="1143000"/>
            <a:ext cx="5444067" cy="5181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5484" y="1143000"/>
            <a:ext cx="5444067" cy="2514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5484" y="3810000"/>
            <a:ext cx="5444067" cy="2514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6">
            <a:extLst>
              <a:ext uri="{FF2B5EF4-FFF2-40B4-BE49-F238E27FC236}">
                <a16:creationId xmlns:a16="http://schemas.microsoft.com/office/drawing/2014/main" id="{502A3E25-37E2-4EBF-AA00-20427AD6B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Footer Placeholder 7">
            <a:extLst>
              <a:ext uri="{FF2B5EF4-FFF2-40B4-BE49-F238E27FC236}">
                <a16:creationId xmlns:a16="http://schemas.microsoft.com/office/drawing/2014/main" id="{3D181E6C-6CD9-453F-9DFC-071F945A8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Slide Number Placeholder 8">
            <a:extLst>
              <a:ext uri="{FF2B5EF4-FFF2-40B4-BE49-F238E27FC236}">
                <a16:creationId xmlns:a16="http://schemas.microsoft.com/office/drawing/2014/main" id="{8EC058AC-8AA5-4208-8257-0025469E5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5A323DAB-C2B0-4648-82BD-93DD305D8B00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391764888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Title Slide-animated gradi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625995" y="5079369"/>
            <a:ext cx="5758807" cy="384175"/>
          </a:xfrm>
          <a:prstGeom prst="rect">
            <a:avLst/>
          </a:prstGeom>
        </p:spPr>
        <p:txBody>
          <a:bodyPr lIns="91420" tIns="45710" rIns="91420" bIns="45710" anchor="b" anchorCtr="0">
            <a:noAutofit/>
          </a:bodyPr>
          <a:lstStyle>
            <a:lvl1pPr marL="0" indent="0" algn="l">
              <a:buNone/>
              <a:defRPr sz="1600" b="0" i="0">
                <a:solidFill>
                  <a:schemeClr val="accent5"/>
                </a:solidFill>
                <a:latin typeface="+mn-lt"/>
                <a:cs typeface="CiscoSans"/>
              </a:defRPr>
            </a:lvl1pPr>
            <a:lvl2pPr marL="4571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7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625995" y="5399365"/>
            <a:ext cx="5758807" cy="384175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6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625995" y="5719361"/>
            <a:ext cx="5758807" cy="384175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6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17723" y="3829649"/>
            <a:ext cx="7900328" cy="398668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>
              <a:buFont typeface="Arial" panose="020B0604020202020204" pitchFamily="34" charset="0"/>
              <a:buNone/>
              <a:defRPr sz="2667" baseline="0">
                <a:solidFill>
                  <a:schemeClr val="bg2"/>
                </a:solidFill>
                <a:latin typeface="+mj-lt"/>
              </a:defRPr>
            </a:lvl1pPr>
            <a:lvl2pPr marL="406365" indent="0">
              <a:buNone/>
              <a:defRPr/>
            </a:lvl2pPr>
            <a:lvl3pPr marL="569854" indent="0">
              <a:buNone/>
              <a:defRPr/>
            </a:lvl3pPr>
            <a:lvl4pPr marL="688908" indent="0">
              <a:buNone/>
              <a:defRPr/>
            </a:lvl4pPr>
            <a:lvl5pPr marL="801608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itle 1"/>
          <p:cNvSpPr>
            <a:spLocks noGrp="1"/>
          </p:cNvSpPr>
          <p:nvPr>
            <p:ph type="ctrTitle"/>
          </p:nvPr>
        </p:nvSpPr>
        <p:spPr>
          <a:xfrm>
            <a:off x="567687" y="3067667"/>
            <a:ext cx="7940684" cy="859640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4800" b="0" i="0" spc="0" baseline="0">
                <a:solidFill>
                  <a:srgbClr val="38C6F4"/>
                </a:solidFill>
                <a:latin typeface="+mj-lt"/>
                <a:cs typeface="CiscoSans Thin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656167" y="527051"/>
            <a:ext cx="1062565" cy="565151"/>
            <a:chOff x="310" y="249"/>
            <a:chExt cx="502" cy="267"/>
          </a:xfrm>
          <a:solidFill>
            <a:schemeClr val="accent5"/>
          </a:solidFill>
        </p:grpSpPr>
        <p:sp>
          <p:nvSpPr>
            <p:cNvPr id="9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9196630"/>
      </p:ext>
    </p:extLst>
  </p:cSld>
  <p:clrMapOvr>
    <a:masterClrMapping/>
  </p:clrMapOvr>
  <p:transition spd="slow">
    <p:wipe/>
  </p:transition>
  <p:extLst>
    <p:ext uri="{DCECCB84-F9BA-43D5-87BE-67443E8EF086}">
      <p15:sldGuideLst xmlns:p15="http://schemas.microsoft.com/office/powerpoint/2012/main">
        <p15:guide id="1" orient="horz" pos="228">
          <p15:clr>
            <a:srgbClr val="FBAE40"/>
          </p15:clr>
        </p15:guide>
        <p15:guide id="2" pos="360">
          <p15:clr>
            <a:srgbClr val="FBAE40"/>
          </p15:clr>
        </p15:guide>
        <p15:guide id="3" orient="horz" pos="518">
          <p15:clr>
            <a:srgbClr val="FBAE40"/>
          </p15:clr>
        </p15:guide>
        <p15:guide id="4" pos="812">
          <p15:clr>
            <a:srgbClr val="FBAE40"/>
          </p15:clr>
        </p15:guide>
        <p15:guide id="5" pos="311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Title Slide-animated gradi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625995" y="5079369"/>
            <a:ext cx="5758807" cy="384175"/>
          </a:xfrm>
          <a:prstGeom prst="rect">
            <a:avLst/>
          </a:prstGeom>
        </p:spPr>
        <p:txBody>
          <a:bodyPr lIns="91420" tIns="45710" rIns="91420" bIns="45710" anchor="b" anchorCtr="0">
            <a:noAutofit/>
          </a:bodyPr>
          <a:lstStyle>
            <a:lvl1pPr marL="0" indent="0" algn="l">
              <a:buNone/>
              <a:defRPr sz="1600" b="0" i="0">
                <a:solidFill>
                  <a:schemeClr val="accent1"/>
                </a:solidFill>
                <a:latin typeface="+mn-lt"/>
                <a:cs typeface="CiscoSans"/>
              </a:defRPr>
            </a:lvl1pPr>
            <a:lvl2pPr marL="4571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7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625995" y="5399365"/>
            <a:ext cx="5758807" cy="384175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600" b="0" i="0" kern="1200" dirty="0" smtClean="0">
                <a:solidFill>
                  <a:schemeClr val="accent1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625995" y="5719361"/>
            <a:ext cx="5758807" cy="384175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600" b="0" i="0" kern="1200" dirty="0" smtClean="0">
                <a:solidFill>
                  <a:schemeClr val="accent1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656167" y="527051"/>
            <a:ext cx="1062565" cy="565151"/>
            <a:chOff x="310" y="249"/>
            <a:chExt cx="502" cy="267"/>
          </a:xfrm>
          <a:solidFill>
            <a:srgbClr val="004C69"/>
          </a:solidFill>
        </p:grpSpPr>
        <p:sp>
          <p:nvSpPr>
            <p:cNvPr id="9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</p:grpSp>
      <p:sp>
        <p:nvSpPr>
          <p:cNvPr id="2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17723" y="3829649"/>
            <a:ext cx="7900328" cy="398668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>
              <a:buFont typeface="Arial" panose="020B0604020202020204" pitchFamily="34" charset="0"/>
              <a:buNone/>
              <a:defRPr sz="2667" baseline="0">
                <a:solidFill>
                  <a:schemeClr val="accent1"/>
                </a:solidFill>
                <a:latin typeface="+mj-lt"/>
              </a:defRPr>
            </a:lvl1pPr>
            <a:lvl2pPr marL="406365" indent="0">
              <a:buNone/>
              <a:defRPr/>
            </a:lvl2pPr>
            <a:lvl3pPr marL="569854" indent="0">
              <a:buNone/>
              <a:defRPr/>
            </a:lvl3pPr>
            <a:lvl4pPr marL="688908" indent="0">
              <a:buNone/>
              <a:defRPr/>
            </a:lvl4pPr>
            <a:lvl5pPr marL="801608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567687" y="3067667"/>
            <a:ext cx="7940684" cy="859640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4800" b="0" i="0" spc="0" baseline="0">
                <a:solidFill>
                  <a:schemeClr val="accent1"/>
                </a:solidFill>
                <a:latin typeface="+mj-lt"/>
                <a:cs typeface="CiscoSans Thin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64015188"/>
      </p:ext>
    </p:extLst>
  </p:cSld>
  <p:clrMapOvr>
    <a:masterClrMapping/>
  </p:clrMapOvr>
  <p:transition spd="slow">
    <p:wipe/>
  </p:transition>
  <p:extLst>
    <p:ext uri="{DCECCB84-F9BA-43D5-87BE-67443E8EF086}">
      <p15:sldGuideLst xmlns:p15="http://schemas.microsoft.com/office/powerpoint/2012/main">
        <p15:guide id="1" orient="horz" pos="228">
          <p15:clr>
            <a:srgbClr val="FBAE40"/>
          </p15:clr>
        </p15:guide>
        <p15:guide id="2" pos="360">
          <p15:clr>
            <a:srgbClr val="FBAE40"/>
          </p15:clr>
        </p15:guide>
        <p15:guide id="3" orient="horz" pos="518">
          <p15:clr>
            <a:srgbClr val="FBAE40"/>
          </p15:clr>
        </p15:guide>
        <p15:guide id="4" pos="812">
          <p15:clr>
            <a:srgbClr val="FBAE40"/>
          </p15:clr>
        </p15:guide>
        <p15:guide id="5" pos="311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Title Slide-animated gradi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625995" y="5079369"/>
            <a:ext cx="5758807" cy="384175"/>
          </a:xfrm>
          <a:prstGeom prst="rect">
            <a:avLst/>
          </a:prstGeom>
        </p:spPr>
        <p:txBody>
          <a:bodyPr lIns="91420" tIns="45710" rIns="91420" bIns="45710" anchor="b" anchorCtr="0">
            <a:noAutofit/>
          </a:bodyPr>
          <a:lstStyle>
            <a:lvl1pPr marL="0" indent="0" algn="l">
              <a:buNone/>
              <a:defRPr sz="1600" b="0" i="0">
                <a:solidFill>
                  <a:schemeClr val="accent5"/>
                </a:solidFill>
                <a:latin typeface="+mn-lt"/>
                <a:cs typeface="CiscoSans"/>
              </a:defRPr>
            </a:lvl1pPr>
            <a:lvl2pPr marL="4571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7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625995" y="5399365"/>
            <a:ext cx="5758807" cy="384175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6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625995" y="5719361"/>
            <a:ext cx="5758807" cy="384175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6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20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656167" y="527051"/>
            <a:ext cx="1062565" cy="565151"/>
            <a:chOff x="310" y="249"/>
            <a:chExt cx="502" cy="267"/>
          </a:xfrm>
          <a:solidFill>
            <a:schemeClr val="accent5"/>
          </a:solidFill>
        </p:grpSpPr>
        <p:sp>
          <p:nvSpPr>
            <p:cNvPr id="9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</p:grpSp>
      <p:sp>
        <p:nvSpPr>
          <p:cNvPr id="2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17723" y="3829649"/>
            <a:ext cx="7900328" cy="398668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>
              <a:buFont typeface="Arial" panose="020B0604020202020204" pitchFamily="34" charset="0"/>
              <a:buNone/>
              <a:defRPr sz="2667" baseline="0">
                <a:solidFill>
                  <a:schemeClr val="bg2"/>
                </a:solidFill>
                <a:latin typeface="+mj-lt"/>
              </a:defRPr>
            </a:lvl1pPr>
            <a:lvl2pPr marL="406365" indent="0">
              <a:buNone/>
              <a:defRPr/>
            </a:lvl2pPr>
            <a:lvl3pPr marL="569854" indent="0">
              <a:buNone/>
              <a:defRPr/>
            </a:lvl3pPr>
            <a:lvl4pPr marL="688908" indent="0">
              <a:buNone/>
              <a:defRPr/>
            </a:lvl4pPr>
            <a:lvl5pPr marL="801608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567687" y="3067667"/>
            <a:ext cx="7940684" cy="859640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4800" b="0" i="0" spc="0" baseline="0">
                <a:solidFill>
                  <a:srgbClr val="38C6F4"/>
                </a:solidFill>
                <a:latin typeface="+mj-lt"/>
                <a:cs typeface="CiscoSans Thin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80634310"/>
      </p:ext>
    </p:extLst>
  </p:cSld>
  <p:clrMapOvr>
    <a:masterClrMapping/>
  </p:clrMapOvr>
  <p:transition spd="slow">
    <p:wipe/>
  </p:transition>
  <p:extLst>
    <p:ext uri="{DCECCB84-F9BA-43D5-87BE-67443E8EF086}">
      <p15:sldGuideLst xmlns:p15="http://schemas.microsoft.com/office/powerpoint/2012/main">
        <p15:guide id="1" orient="horz" pos="228">
          <p15:clr>
            <a:srgbClr val="FBAE40"/>
          </p15:clr>
        </p15:guide>
        <p15:guide id="2" pos="360">
          <p15:clr>
            <a:srgbClr val="FBAE40"/>
          </p15:clr>
        </p15:guide>
        <p15:guide id="3" orient="horz" pos="518">
          <p15:clr>
            <a:srgbClr val="FBAE40"/>
          </p15:clr>
        </p15:guide>
        <p15:guide id="4" pos="812">
          <p15:clr>
            <a:srgbClr val="FBAE40"/>
          </p15:clr>
        </p15:guide>
        <p15:guide id="5" pos="311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Segu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rgbClr val="00394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555233" y="1220545"/>
            <a:ext cx="10130723" cy="342659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6133" b="0" i="0" spc="0" baseline="0">
                <a:solidFill>
                  <a:schemeClr val="accent5"/>
                </a:solidFill>
                <a:latin typeface="+mj-lt"/>
                <a:cs typeface="CiscoSans Thin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ltGray">
          <a:xfrm>
            <a:off x="11354627" y="6323876"/>
            <a:ext cx="290868" cy="206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82115" tIns="41056" rIns="82115" bIns="41056" anchor="b">
            <a:spAutoFit/>
          </a:bodyPr>
          <a:lstStyle/>
          <a:p>
            <a:pPr marL="0" marR="0" lvl="0" indent="0" algn="r" defTabSz="8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E46DC-7EF6-4EA2-B285-14272867D133}" type="slidenum"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srgbClr val="38C6F4">
                    <a:lumMod val="50000"/>
                  </a:srgbClr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CiscoSans Thin"/>
              </a:rPr>
              <a:pPr marL="0" marR="0" lvl="0" indent="0" algn="r" defTabSz="8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38C6F4">
                  <a:lumMod val="50000"/>
                </a:srgbClr>
              </a:solidFill>
              <a:effectLst/>
              <a:uLnTx/>
              <a:uFillTx/>
              <a:latin typeface="Arial"/>
              <a:ea typeface="ＭＳ Ｐゴシック" pitchFamily="34" charset="-128"/>
              <a:cs typeface="CiscoSans Thin"/>
            </a:endParaRPr>
          </a:p>
        </p:txBody>
      </p:sp>
      <p:sp>
        <p:nvSpPr>
          <p:cNvPr id="9" name="Rectangle 4"/>
          <p:cNvSpPr>
            <a:spLocks noChangeArrowheads="1"/>
          </p:cNvSpPr>
          <p:nvPr userDrawn="1"/>
        </p:nvSpPr>
        <p:spPr bwMode="ltGray">
          <a:xfrm>
            <a:off x="7823344" y="6322205"/>
            <a:ext cx="3544024" cy="20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2115" tIns="41056" rIns="82115" bIns="41056" anchor="b">
            <a:spAutoFit/>
          </a:bodyPr>
          <a:lstStyle/>
          <a:p>
            <a:pPr marL="0" marR="0" lvl="0" indent="0" algn="l" defTabSz="8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38C6F4">
                    <a:lumMod val="50000"/>
                  </a:srgbClr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CiscoSans Thin"/>
              </a:rPr>
              <a:t>© 2016  Cisco and/or its affiliates. All rights reserved.   Cisco Confidential</a:t>
            </a:r>
          </a:p>
        </p:txBody>
      </p:sp>
      <p:grpSp>
        <p:nvGrpSpPr>
          <p:cNvPr id="11" name="Group 4"/>
          <p:cNvGrpSpPr>
            <a:grpSpLocks noChangeAspect="1"/>
          </p:cNvGrpSpPr>
          <p:nvPr userDrawn="1"/>
        </p:nvGrpSpPr>
        <p:grpSpPr bwMode="auto">
          <a:xfrm>
            <a:off x="677386" y="6286929"/>
            <a:ext cx="453676" cy="241299"/>
            <a:chOff x="310" y="249"/>
            <a:chExt cx="502" cy="267"/>
          </a:xfrm>
          <a:solidFill>
            <a:srgbClr val="086D8E"/>
          </a:solidFill>
        </p:grpSpPr>
        <p:sp>
          <p:nvSpPr>
            <p:cNvPr id="12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3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4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5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6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7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8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9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0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1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2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3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4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5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53559652"/>
      </p:ext>
    </p:extLst>
  </p:cSld>
  <p:clrMapOvr>
    <a:masterClrMapping/>
  </p:clrMapOvr>
  <p:transition spd="slow">
    <p:wip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ulti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32883" y="1797051"/>
            <a:ext cx="11040076" cy="4098595"/>
          </a:xfrm>
          <a:prstGeom prst="rect">
            <a:avLst/>
          </a:prstGeom>
        </p:spPr>
        <p:txBody>
          <a:bodyPr lIns="91420" tIns="45710" rIns="91420" bIns="45710">
            <a:noAutofit/>
          </a:bodyPr>
          <a:lstStyle>
            <a:lvl1pPr marL="380910" marR="0" indent="-380910" algn="ctr" defTabSz="609458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667" b="0" i="0" baseline="0">
                <a:solidFill>
                  <a:schemeClr val="bg1"/>
                </a:solidFill>
                <a:latin typeface="+mn-lt"/>
                <a:cs typeface="CiscoSans ExtraLigh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Placeholder 5"/>
          <p:cNvSpPr>
            <a:spLocks noGrp="1"/>
          </p:cNvSpPr>
          <p:nvPr>
            <p:ph type="title"/>
          </p:nvPr>
        </p:nvSpPr>
        <p:spPr bwMode="auto">
          <a:xfrm>
            <a:off x="583688" y="455085"/>
            <a:ext cx="11127317" cy="975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rgbClr val="004C69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446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4282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ircled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Oval 11"/>
          <p:cNvSpPr/>
          <p:nvPr/>
        </p:nvSpPr>
        <p:spPr>
          <a:xfrm>
            <a:off x="767480" y="3403400"/>
            <a:ext cx="931499" cy="931499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767480" y="1902143"/>
            <a:ext cx="931499" cy="931499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767480" y="4870791"/>
            <a:ext cx="931499" cy="931499"/>
          </a:xfrm>
          <a:prstGeom prst="ellipse">
            <a:avLst/>
          </a:prstGeom>
          <a:solidFill>
            <a:schemeClr val="accent5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noFill/>
              </a:ln>
              <a:solidFill>
                <a:srgbClr val="049FD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1820333" y="1910030"/>
            <a:ext cx="7298267" cy="924508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667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5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820333" y="3410391"/>
            <a:ext cx="7298267" cy="924508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667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820333" y="4870791"/>
            <a:ext cx="7298267" cy="924508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667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767480" y="3403401"/>
            <a:ext cx="931499" cy="924508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5333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29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767481" y="4868187"/>
            <a:ext cx="931499" cy="924508"/>
          </a:xfrm>
          <a:prstGeom prst="rect">
            <a:avLst/>
          </a:prstGeom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5333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13" name="Text Placeholder 17"/>
          <p:cNvSpPr>
            <a:spLocks noGrp="1"/>
          </p:cNvSpPr>
          <p:nvPr>
            <p:ph type="body" sz="quarter" idx="19" hasCustomPrompt="1"/>
          </p:nvPr>
        </p:nvSpPr>
        <p:spPr>
          <a:xfrm>
            <a:off x="767480" y="1902998"/>
            <a:ext cx="931499" cy="924508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5333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92566474"/>
      </p:ext>
    </p:extLst>
  </p:cSld>
  <p:clrMapOvr>
    <a:masterClrMapping/>
  </p:clrMapOvr>
  <p:transition spd="slow">
    <p:wip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ircled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Oval 11"/>
          <p:cNvSpPr/>
          <p:nvPr/>
        </p:nvSpPr>
        <p:spPr>
          <a:xfrm>
            <a:off x="767482" y="2639092"/>
            <a:ext cx="619753" cy="619753"/>
          </a:xfrm>
          <a:prstGeom prst="ellipse">
            <a:avLst/>
          </a:prstGeom>
          <a:solidFill>
            <a:srgbClr val="38C6F4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38C6F4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767481" y="1771904"/>
            <a:ext cx="619753" cy="619753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38C6F4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767482" y="3503262"/>
            <a:ext cx="619753" cy="619753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38C6F4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1563179" y="1779790"/>
            <a:ext cx="7571664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667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5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563180" y="2646082"/>
            <a:ext cx="7571664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667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563180" y="3503262"/>
            <a:ext cx="7571664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667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17"/>
          <p:cNvSpPr>
            <a:spLocks noGrp="1"/>
          </p:cNvSpPr>
          <p:nvPr>
            <p:ph type="body" sz="quarter" idx="16" hasCustomPrompt="1"/>
          </p:nvPr>
        </p:nvSpPr>
        <p:spPr>
          <a:xfrm>
            <a:off x="767482" y="1770029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667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28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767482" y="2639091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667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29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767484" y="3500658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667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13" name="Oval 12"/>
          <p:cNvSpPr/>
          <p:nvPr/>
        </p:nvSpPr>
        <p:spPr>
          <a:xfrm>
            <a:off x="767484" y="4366109"/>
            <a:ext cx="619753" cy="619753"/>
          </a:xfrm>
          <a:prstGeom prst="ellipse">
            <a:avLst/>
          </a:prstGeom>
          <a:solidFill>
            <a:schemeClr val="accent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38C6F4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4" name="Text Placeholder 17"/>
          <p:cNvSpPr>
            <a:spLocks noGrp="1"/>
          </p:cNvSpPr>
          <p:nvPr>
            <p:ph type="body" sz="quarter" idx="19"/>
          </p:nvPr>
        </p:nvSpPr>
        <p:spPr>
          <a:xfrm>
            <a:off x="1563181" y="4366109"/>
            <a:ext cx="7571664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667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7"/>
          <p:cNvSpPr>
            <a:spLocks noGrp="1"/>
          </p:cNvSpPr>
          <p:nvPr>
            <p:ph type="body" sz="quarter" idx="20" hasCustomPrompt="1"/>
          </p:nvPr>
        </p:nvSpPr>
        <p:spPr>
          <a:xfrm>
            <a:off x="767485" y="4363505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667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4</a:t>
            </a:r>
          </a:p>
        </p:txBody>
      </p:sp>
      <p:sp>
        <p:nvSpPr>
          <p:cNvPr id="17" name="Oval 16"/>
          <p:cNvSpPr/>
          <p:nvPr/>
        </p:nvSpPr>
        <p:spPr>
          <a:xfrm>
            <a:off x="767485" y="5228956"/>
            <a:ext cx="619753" cy="619753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38C6F4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1"/>
          </p:nvPr>
        </p:nvSpPr>
        <p:spPr>
          <a:xfrm>
            <a:off x="1563183" y="5228955"/>
            <a:ext cx="7571664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667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767486" y="5226351"/>
            <a:ext cx="619753" cy="615103"/>
          </a:xfrm>
          <a:prstGeom prst="rect">
            <a:avLst/>
          </a:prstGeom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667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391311663"/>
      </p:ext>
    </p:extLst>
  </p:cSld>
  <p:clrMapOvr>
    <a:masterClrMapping/>
  </p:clrMapOvr>
  <p:transition spd="slow">
    <p:wip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ircled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4C6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2" name="Oval 41"/>
          <p:cNvSpPr/>
          <p:nvPr/>
        </p:nvSpPr>
        <p:spPr>
          <a:xfrm>
            <a:off x="767482" y="2639092"/>
            <a:ext cx="619753" cy="619753"/>
          </a:xfrm>
          <a:prstGeom prst="ellipse">
            <a:avLst/>
          </a:prstGeom>
          <a:solidFill>
            <a:srgbClr val="38C6F4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767481" y="1771904"/>
            <a:ext cx="619753" cy="619753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767482" y="3503262"/>
            <a:ext cx="619753" cy="619753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45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1563179" y="1779790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6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563180" y="2646082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7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563180" y="3503262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Text Placeholder 17"/>
          <p:cNvSpPr>
            <a:spLocks noGrp="1"/>
          </p:cNvSpPr>
          <p:nvPr>
            <p:ph type="body" sz="quarter" idx="16" hasCustomPrompt="1"/>
          </p:nvPr>
        </p:nvSpPr>
        <p:spPr>
          <a:xfrm>
            <a:off x="767482" y="1770029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49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767482" y="2639091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50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767484" y="3500658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51" name="Oval 50"/>
          <p:cNvSpPr/>
          <p:nvPr/>
        </p:nvSpPr>
        <p:spPr>
          <a:xfrm>
            <a:off x="767484" y="4366109"/>
            <a:ext cx="619753" cy="619753"/>
          </a:xfrm>
          <a:prstGeom prst="ellipse">
            <a:avLst/>
          </a:prstGeom>
          <a:solidFill>
            <a:schemeClr val="accent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2" name="Text Placeholder 17"/>
          <p:cNvSpPr>
            <a:spLocks noGrp="1"/>
          </p:cNvSpPr>
          <p:nvPr>
            <p:ph type="body" sz="quarter" idx="19"/>
          </p:nvPr>
        </p:nvSpPr>
        <p:spPr>
          <a:xfrm>
            <a:off x="1563182" y="4366109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3" name="Text Placeholder 17"/>
          <p:cNvSpPr>
            <a:spLocks noGrp="1"/>
          </p:cNvSpPr>
          <p:nvPr>
            <p:ph type="body" sz="quarter" idx="20" hasCustomPrompt="1"/>
          </p:nvPr>
        </p:nvSpPr>
        <p:spPr>
          <a:xfrm>
            <a:off x="767485" y="4363505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4</a:t>
            </a:r>
          </a:p>
        </p:txBody>
      </p:sp>
      <p:sp>
        <p:nvSpPr>
          <p:cNvPr id="54" name="Oval 53"/>
          <p:cNvSpPr/>
          <p:nvPr/>
        </p:nvSpPr>
        <p:spPr>
          <a:xfrm>
            <a:off x="767485" y="5228956"/>
            <a:ext cx="619753" cy="619753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5" name="Text Placeholder 17"/>
          <p:cNvSpPr>
            <a:spLocks noGrp="1"/>
          </p:cNvSpPr>
          <p:nvPr>
            <p:ph type="body" sz="quarter" idx="21"/>
          </p:nvPr>
        </p:nvSpPr>
        <p:spPr>
          <a:xfrm>
            <a:off x="1563183" y="5228955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6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767486" y="5226351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5</a:t>
            </a:r>
          </a:p>
        </p:txBody>
      </p:sp>
      <p:sp>
        <p:nvSpPr>
          <p:cNvPr id="57" name="Oval 56"/>
          <p:cNvSpPr/>
          <p:nvPr/>
        </p:nvSpPr>
        <p:spPr>
          <a:xfrm>
            <a:off x="5886102" y="2644113"/>
            <a:ext cx="619753" cy="619753"/>
          </a:xfrm>
          <a:prstGeom prst="ellipse">
            <a:avLst/>
          </a:prstGeom>
          <a:solidFill>
            <a:schemeClr val="accent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5886101" y="1776925"/>
            <a:ext cx="619753" cy="619753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5886102" y="3508284"/>
            <a:ext cx="619753" cy="619753"/>
          </a:xfrm>
          <a:prstGeom prst="ellipse">
            <a:avLst/>
          </a:prstGeom>
          <a:solidFill>
            <a:schemeClr val="accent5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60" name="Text Placeholder 17"/>
          <p:cNvSpPr>
            <a:spLocks noGrp="1"/>
          </p:cNvSpPr>
          <p:nvPr>
            <p:ph type="body" sz="quarter" idx="23"/>
          </p:nvPr>
        </p:nvSpPr>
        <p:spPr>
          <a:xfrm>
            <a:off x="6681799" y="1784811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1" name="Text Placeholder 17"/>
          <p:cNvSpPr>
            <a:spLocks noGrp="1"/>
          </p:cNvSpPr>
          <p:nvPr>
            <p:ph type="body" sz="quarter" idx="24"/>
          </p:nvPr>
        </p:nvSpPr>
        <p:spPr>
          <a:xfrm>
            <a:off x="6681800" y="2651103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2" name="Text Placeholder 17"/>
          <p:cNvSpPr>
            <a:spLocks noGrp="1"/>
          </p:cNvSpPr>
          <p:nvPr>
            <p:ph type="body" sz="quarter" idx="25"/>
          </p:nvPr>
        </p:nvSpPr>
        <p:spPr>
          <a:xfrm>
            <a:off x="6681800" y="3508283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3" name="Text Placeholder 17"/>
          <p:cNvSpPr>
            <a:spLocks noGrp="1"/>
          </p:cNvSpPr>
          <p:nvPr>
            <p:ph type="body" sz="quarter" idx="26" hasCustomPrompt="1"/>
          </p:nvPr>
        </p:nvSpPr>
        <p:spPr>
          <a:xfrm>
            <a:off x="5886102" y="1775050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6</a:t>
            </a:r>
          </a:p>
        </p:txBody>
      </p:sp>
      <p:sp>
        <p:nvSpPr>
          <p:cNvPr id="64" name="Text Placeholder 17"/>
          <p:cNvSpPr>
            <a:spLocks noGrp="1"/>
          </p:cNvSpPr>
          <p:nvPr>
            <p:ph type="body" sz="quarter" idx="27" hasCustomPrompt="1"/>
          </p:nvPr>
        </p:nvSpPr>
        <p:spPr>
          <a:xfrm>
            <a:off x="5886102" y="2644113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7</a:t>
            </a:r>
          </a:p>
        </p:txBody>
      </p:sp>
      <p:sp>
        <p:nvSpPr>
          <p:cNvPr id="65" name="Text Placeholder 17"/>
          <p:cNvSpPr>
            <a:spLocks noGrp="1"/>
          </p:cNvSpPr>
          <p:nvPr>
            <p:ph type="body" sz="quarter" idx="28" hasCustomPrompt="1"/>
          </p:nvPr>
        </p:nvSpPr>
        <p:spPr>
          <a:xfrm>
            <a:off x="5886104" y="3505679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8</a:t>
            </a:r>
          </a:p>
        </p:txBody>
      </p:sp>
      <p:sp>
        <p:nvSpPr>
          <p:cNvPr id="66" name="Oval 65"/>
          <p:cNvSpPr/>
          <p:nvPr/>
        </p:nvSpPr>
        <p:spPr>
          <a:xfrm>
            <a:off x="5886104" y="4371130"/>
            <a:ext cx="619753" cy="619753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67" name="Text Placeholder 17"/>
          <p:cNvSpPr>
            <a:spLocks noGrp="1"/>
          </p:cNvSpPr>
          <p:nvPr>
            <p:ph type="body" sz="quarter" idx="29"/>
          </p:nvPr>
        </p:nvSpPr>
        <p:spPr>
          <a:xfrm>
            <a:off x="6681801" y="4371130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8" name="Text Placeholder 17"/>
          <p:cNvSpPr>
            <a:spLocks noGrp="1"/>
          </p:cNvSpPr>
          <p:nvPr>
            <p:ph type="body" sz="quarter" idx="30" hasCustomPrompt="1"/>
          </p:nvPr>
        </p:nvSpPr>
        <p:spPr>
          <a:xfrm>
            <a:off x="5886105" y="4368526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9</a:t>
            </a:r>
          </a:p>
        </p:txBody>
      </p:sp>
      <p:sp>
        <p:nvSpPr>
          <p:cNvPr id="69" name="Oval 68"/>
          <p:cNvSpPr/>
          <p:nvPr/>
        </p:nvSpPr>
        <p:spPr>
          <a:xfrm>
            <a:off x="5886105" y="5233977"/>
            <a:ext cx="619753" cy="619753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 anchorCtr="0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solidFill>
                  <a:srgbClr val="81C569"/>
                </a:solidFill>
              </a:ln>
              <a:solidFill>
                <a:srgbClr val="81C569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0" name="Text Placeholder 17"/>
          <p:cNvSpPr>
            <a:spLocks noGrp="1"/>
          </p:cNvSpPr>
          <p:nvPr>
            <p:ph type="body" sz="quarter" idx="31"/>
          </p:nvPr>
        </p:nvSpPr>
        <p:spPr>
          <a:xfrm>
            <a:off x="6681803" y="5233977"/>
            <a:ext cx="2901181" cy="615103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4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1" name="Text Placeholder 17"/>
          <p:cNvSpPr>
            <a:spLocks noGrp="1"/>
          </p:cNvSpPr>
          <p:nvPr>
            <p:ph type="body" sz="quarter" idx="32" hasCustomPrompt="1"/>
          </p:nvPr>
        </p:nvSpPr>
        <p:spPr>
          <a:xfrm>
            <a:off x="5886106" y="5231373"/>
            <a:ext cx="619753" cy="615103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4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512689462"/>
      </p:ext>
    </p:extLst>
  </p:cSld>
  <p:clrMapOvr>
    <a:masterClrMapping/>
  </p:clrMapOvr>
  <p:transition spd="slow">
    <p:wip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losing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"/>
            <a:ext cx="12191999" cy="6887832"/>
          </a:xfrm>
          <a:prstGeom prst="rect">
            <a:avLst/>
          </a:prstGeom>
        </p:spPr>
      </p:pic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4995059" y="2839808"/>
            <a:ext cx="2157259" cy="1147389"/>
            <a:chOff x="310" y="249"/>
            <a:chExt cx="502" cy="267"/>
          </a:xfrm>
          <a:solidFill>
            <a:schemeClr val="accent5"/>
          </a:solidFill>
        </p:grpSpPr>
        <p:sp>
          <p:nvSpPr>
            <p:cNvPr id="5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8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7780387"/>
      </p:ext>
    </p:extLst>
  </p:cSld>
  <p:clrMapOvr>
    <a:masterClrMapping/>
  </p:clrMapOvr>
  <p:transition spd="slow">
    <p:wip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losing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394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4995059" y="2839808"/>
            <a:ext cx="2157259" cy="1147389"/>
            <a:chOff x="310" y="249"/>
            <a:chExt cx="502" cy="267"/>
          </a:xfrm>
          <a:solidFill>
            <a:schemeClr val="accent5"/>
          </a:solidFill>
        </p:grpSpPr>
        <p:sp>
          <p:nvSpPr>
            <p:cNvPr id="5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8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097845"/>
      </p:ext>
    </p:extLst>
  </p:cSld>
  <p:clrMapOvr>
    <a:masterClrMapping/>
  </p:clrMapOvr>
  <p:transition spd="slow">
    <p:wip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Closing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4995059" y="2839808"/>
            <a:ext cx="2157259" cy="1147389"/>
            <a:chOff x="310" y="249"/>
            <a:chExt cx="502" cy="267"/>
          </a:xfrm>
          <a:solidFill>
            <a:schemeClr val="accent1">
              <a:lumMod val="75000"/>
            </a:schemeClr>
          </a:solidFill>
        </p:grpSpPr>
        <p:sp>
          <p:nvSpPr>
            <p:cNvPr id="5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8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23992623"/>
      </p:ext>
    </p:extLst>
  </p:cSld>
  <p:clrMapOvr>
    <a:masterClrMapping/>
  </p:clrMapOvr>
  <p:transition spd="slow">
    <p:wip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51225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4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1D03D88-203D-4D90-A5F8-3075BB602D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08000" y="152400"/>
            <a:ext cx="11040533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9C337DF7-7AE7-4A85-9AB5-C0754317839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48218" y="1143000"/>
            <a:ext cx="11091333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 Third Level</a:t>
            </a:r>
          </a:p>
        </p:txBody>
      </p:sp>
      <p:grpSp>
        <p:nvGrpSpPr>
          <p:cNvPr id="1028" name="Group 16">
            <a:extLst>
              <a:ext uri="{FF2B5EF4-FFF2-40B4-BE49-F238E27FC236}">
                <a16:creationId xmlns:a16="http://schemas.microsoft.com/office/drawing/2014/main" id="{79A345F1-6B59-44A5-A4AB-70C24FF0D873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406400" y="838200"/>
            <a:ext cx="11379200" cy="152400"/>
            <a:chOff x="264" y="788"/>
            <a:chExt cx="5232" cy="124"/>
          </a:xfrm>
        </p:grpSpPr>
        <p:sp>
          <p:nvSpPr>
            <p:cNvPr id="1032" name="Rectangle 17">
              <a:extLst>
                <a:ext uri="{FF2B5EF4-FFF2-40B4-BE49-F238E27FC236}">
                  <a16:creationId xmlns:a16="http://schemas.microsoft.com/office/drawing/2014/main" id="{BD383B36-B313-4AA9-9734-0C1E41612B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4" y="788"/>
              <a:ext cx="5232" cy="61"/>
            </a:xfrm>
            <a:prstGeom prst="rect">
              <a:avLst/>
            </a:prstGeom>
            <a:gradFill rotWithShape="0">
              <a:gsLst>
                <a:gs pos="0">
                  <a:srgbClr val="0E9BBA"/>
                </a:gs>
                <a:gs pos="50000">
                  <a:srgbClr val="12C2E9"/>
                </a:gs>
                <a:gs pos="100000">
                  <a:srgbClr val="0E9BBA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1400" b="1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1400" b="1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1400" b="1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1400" b="1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1400" b="1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033" name="Rectangle 18">
              <a:extLst>
                <a:ext uri="{FF2B5EF4-FFF2-40B4-BE49-F238E27FC236}">
                  <a16:creationId xmlns:a16="http://schemas.microsoft.com/office/drawing/2014/main" id="{D2E097D8-70EE-4739-BF27-511BF22A60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4" y="881"/>
              <a:ext cx="5232" cy="31"/>
            </a:xfrm>
            <a:prstGeom prst="rect">
              <a:avLst/>
            </a:prstGeom>
            <a:gradFill rotWithShape="0">
              <a:gsLst>
                <a:gs pos="0">
                  <a:srgbClr val="B200B2"/>
                </a:gs>
                <a:gs pos="50000">
                  <a:srgbClr val="FF00FF"/>
                </a:gs>
                <a:gs pos="100000">
                  <a:srgbClr val="B200B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1400" b="1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1400" b="1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1400" b="1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1400" b="1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1400" b="1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BAA8FC-8B9A-4F89-B53E-DA8A780610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09/09/2020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B32BAC-A326-4F1C-931E-786ECA1439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64000" y="6356351"/>
            <a:ext cx="416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>
                <a:solidFill>
                  <a:srgbClr val="000000">
                    <a:tint val="75000"/>
                  </a:srgbClr>
                </a:solidFill>
              </a:rPr>
              <a:t>Introduction to Data Mining, 2nd Edition   Tan, Steinbach, Karpatne, Kumar</a:t>
            </a:r>
            <a:endParaRPr lang="en-US" b="1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03D021-AF87-4F25-983B-0FADEE5452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4E630134-C3B3-4B59-A84B-52E65CCBE6D9}" type="slidenum">
              <a:rPr lang="en-US" altLang="en-US" b="1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1436986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</p:sldLayoutIdLst>
  <p:hf hdr="0" ftr="0" dt="0"/>
  <p:txStyles>
    <p:titleStyle>
      <a:lvl1pPr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ahoma" pitchFamily="34" charset="0"/>
        </a:defRPr>
      </a:lvl2pPr>
      <a:lvl3pPr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ahoma" pitchFamily="34" charset="0"/>
        </a:defRPr>
      </a:lvl3pPr>
      <a:lvl4pPr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ahoma" pitchFamily="34" charset="0"/>
        </a:defRPr>
      </a:lvl4pPr>
      <a:lvl5pPr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ahoma" pitchFamily="34" charset="0"/>
        </a:defRPr>
      </a:lvl5pPr>
      <a:lvl6pPr marL="457200"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ahoma" pitchFamily="34" charset="0"/>
        </a:defRPr>
      </a:lvl6pPr>
      <a:lvl7pPr marL="914400"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ahoma" pitchFamily="34" charset="0"/>
        </a:defRPr>
      </a:lvl7pPr>
      <a:lvl8pPr marL="1371600"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ahoma" pitchFamily="34" charset="0"/>
        </a:defRPr>
      </a:lvl8pPr>
      <a:lvl9pPr marL="1828800" algn="l" rtl="0" eaLnBrk="0" fontAlgn="base" hangingPunct="0">
        <a:lnSpc>
          <a:spcPts val="36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ahoma" pitchFamily="34" charset="0"/>
        </a:defRPr>
      </a:lvl9pPr>
    </p:titleStyle>
    <p:bodyStyle>
      <a:lvl1pPr marL="292100" indent="-292100" algn="l" rtl="0" eaLnBrk="0" fontAlgn="base" hangingPunct="0">
        <a:spcBef>
          <a:spcPct val="10000"/>
        </a:spcBef>
        <a:spcAft>
          <a:spcPts val="400"/>
        </a:spcAft>
        <a:buClr>
          <a:srgbClr val="0C7B9C"/>
        </a:buClr>
        <a:buSzPct val="75000"/>
        <a:buFont typeface="Monotype Sort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800100" indent="-342900" algn="l" rtl="0" eaLnBrk="0" fontAlgn="base" hangingPunct="0">
        <a:spcBef>
          <a:spcPct val="10000"/>
        </a:spcBef>
        <a:spcAft>
          <a:spcPts val="400"/>
        </a:spcAft>
        <a:buClr>
          <a:srgbClr val="0C7B9C"/>
        </a:buClr>
        <a:buSzPct val="100000"/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</a:defRPr>
      </a:lvl2pPr>
      <a:lvl3pPr marL="914400" algn="l" rtl="0" eaLnBrk="0" fontAlgn="base" hangingPunct="0">
        <a:spcBef>
          <a:spcPct val="10000"/>
        </a:spcBef>
        <a:spcAft>
          <a:spcPts val="400"/>
        </a:spcAft>
        <a:buClr>
          <a:srgbClr val="0C7B9C"/>
        </a:buClr>
        <a:buSzPct val="70000"/>
        <a:buFont typeface="Wingdings" panose="05000000000000000000" pitchFamily="2" charset="2"/>
        <a:buChar char="u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–"/>
        <a:defRPr sz="2000">
          <a:solidFill>
            <a:schemeClr val="tx1"/>
          </a:solidFill>
          <a:latin typeface="Times New Roman" pitchFamily="18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5"/>
          <p:cNvSpPr>
            <a:spLocks noGrp="1"/>
          </p:cNvSpPr>
          <p:nvPr>
            <p:ph type="title"/>
          </p:nvPr>
        </p:nvSpPr>
        <p:spPr bwMode="auto">
          <a:xfrm>
            <a:off x="584200" y="455085"/>
            <a:ext cx="11127317" cy="975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dirty="0"/>
              <a:t>Title Goes Here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ltGray">
          <a:xfrm>
            <a:off x="11354627" y="6323876"/>
            <a:ext cx="290868" cy="206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82115" tIns="41056" rIns="82115" bIns="41056" anchor="b">
            <a:spAutoFit/>
          </a:bodyPr>
          <a:lstStyle/>
          <a:p>
            <a:pPr marL="0" marR="0" lvl="0" indent="0" algn="r" defTabSz="8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1E46DC-7EF6-4EA2-B285-14272867D133}" type="slidenum"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lumMod val="85000"/>
                  </a:srgbClr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CiscoSans Thin"/>
              </a:rPr>
              <a:pPr marL="0" marR="0" lvl="0" indent="0" algn="r" defTabSz="8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85000"/>
                </a:srgbClr>
              </a:solidFill>
              <a:effectLst/>
              <a:uLnTx/>
              <a:uFillTx/>
              <a:latin typeface="Arial"/>
              <a:ea typeface="ＭＳ Ｐゴシック" pitchFamily="34" charset="-128"/>
              <a:cs typeface="CiscoSans Thin"/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ltGray">
          <a:xfrm>
            <a:off x="7823344" y="6322205"/>
            <a:ext cx="3544024" cy="20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2115" tIns="41056" rIns="82115" bIns="41056" anchor="b">
            <a:spAutoFit/>
          </a:bodyPr>
          <a:lstStyle/>
          <a:p>
            <a:pPr marL="0" marR="0" lvl="0" indent="0" algn="l" defTabSz="8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85000"/>
                  </a:srgbClr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CiscoSans Thin"/>
              </a:rPr>
              <a:t>© 2016  Cisco and/or its affiliates. All rights reserved.   Cisco Confidential</a:t>
            </a:r>
          </a:p>
        </p:txBody>
      </p:sp>
      <p:grpSp>
        <p:nvGrpSpPr>
          <p:cNvPr id="6" name="Group 4"/>
          <p:cNvGrpSpPr>
            <a:grpSpLocks noChangeAspect="1"/>
          </p:cNvGrpSpPr>
          <p:nvPr/>
        </p:nvGrpSpPr>
        <p:grpSpPr bwMode="auto">
          <a:xfrm>
            <a:off x="677386" y="6286929"/>
            <a:ext cx="453676" cy="241299"/>
            <a:chOff x="310" y="249"/>
            <a:chExt cx="502" cy="267"/>
          </a:xfrm>
          <a:solidFill>
            <a:schemeClr val="accent5"/>
          </a:solidFill>
        </p:grpSpPr>
        <p:sp>
          <p:nvSpPr>
            <p:cNvPr id="7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8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9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0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1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4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5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6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7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8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19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0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1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  <p:sp>
          <p:nvSpPr>
            <p:cNvPr id="22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8585B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05708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4" r:id="rId13"/>
  </p:sldLayoutIdLst>
  <p:transition spd="slow">
    <p:wipe/>
  </p:transition>
  <p:txStyles>
    <p:titleStyle>
      <a:lvl1pPr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lang="en-US" sz="4267" kern="1200" dirty="0">
          <a:solidFill>
            <a:schemeClr val="accent4"/>
          </a:solidFill>
          <a:latin typeface="+mj-lt"/>
          <a:ea typeface="ＭＳ Ｐゴシック" charset="0"/>
          <a:cs typeface="CiscoSans"/>
        </a:defRPr>
      </a:lvl1pPr>
      <a:lvl2pPr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267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2pPr>
      <a:lvl3pPr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267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3pPr>
      <a:lvl4pPr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267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4pPr>
      <a:lvl5pPr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267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5pPr>
      <a:lvl6pPr marL="609585"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267">
          <a:solidFill>
            <a:srgbClr val="676767"/>
          </a:solidFill>
          <a:latin typeface="Arial" charset="0"/>
          <a:ea typeface="ＭＳ Ｐゴシック" charset="0"/>
        </a:defRPr>
      </a:lvl6pPr>
      <a:lvl7pPr marL="1219170"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267">
          <a:solidFill>
            <a:srgbClr val="676767"/>
          </a:solidFill>
          <a:latin typeface="Arial" charset="0"/>
          <a:ea typeface="ＭＳ Ｐゴシック" charset="0"/>
        </a:defRPr>
      </a:lvl7pPr>
      <a:lvl8pPr marL="1828754"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267">
          <a:solidFill>
            <a:srgbClr val="676767"/>
          </a:solidFill>
          <a:latin typeface="Arial" charset="0"/>
          <a:ea typeface="ＭＳ Ｐゴシック" charset="0"/>
        </a:defRPr>
      </a:lvl8pPr>
      <a:lvl9pPr marL="2438339" algn="l" defTabSz="912261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267">
          <a:solidFill>
            <a:srgbClr val="676767"/>
          </a:solidFill>
          <a:latin typeface="Arial" charset="0"/>
          <a:ea typeface="ＭＳ Ｐゴシック" charset="0"/>
        </a:defRPr>
      </a:lvl9pPr>
    </p:titleStyle>
    <p:bodyStyle>
      <a:lvl1pPr marL="226478" indent="-226478" algn="l" defTabSz="912261" rtl="0" eaLnBrk="1" fontAlgn="base" hangingPunct="1">
        <a:lnSpc>
          <a:spcPct val="95000"/>
        </a:lnSpc>
        <a:spcBef>
          <a:spcPts val="1433"/>
        </a:spcBef>
        <a:spcAft>
          <a:spcPct val="0"/>
        </a:spcAft>
        <a:buClr>
          <a:schemeClr val="tx2"/>
        </a:buClr>
        <a:buSzPct val="90000"/>
        <a:buFont typeface="Arial" charset="0"/>
        <a:buChar char="•"/>
        <a:defRPr lang="en-US" sz="20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1pPr>
      <a:lvl2pPr marL="478355" indent="-287859" algn="l" defTabSz="912261" rtl="0" eaLnBrk="1" fontAlgn="base" hangingPunct="1">
        <a:lnSpc>
          <a:spcPct val="95000"/>
        </a:lnSpc>
        <a:spcBef>
          <a:spcPts val="800"/>
        </a:spcBef>
        <a:spcAft>
          <a:spcPct val="0"/>
        </a:spcAft>
        <a:buClr>
          <a:schemeClr val="tx2"/>
        </a:buClr>
        <a:buFont typeface="Arial" charset="0"/>
        <a:buChar char="•"/>
        <a:defRPr lang="en-US" sz="1867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2pPr>
      <a:lvl3pPr marL="575719" indent="-226478" algn="l" defTabSz="912261" rtl="0" eaLnBrk="1" fontAlgn="base" hangingPunct="1">
        <a:lnSpc>
          <a:spcPct val="95000"/>
        </a:lnSpc>
        <a:spcBef>
          <a:spcPts val="833"/>
        </a:spcBef>
        <a:spcAft>
          <a:spcPct val="0"/>
        </a:spcAft>
        <a:buFont typeface="Arial" charset="0"/>
        <a:buChar char="•"/>
        <a:defRPr lang="en-US" sz="16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3pPr>
      <a:lvl4pPr marL="670967" indent="-226478" algn="l" defTabSz="912261" rtl="0" eaLnBrk="1" fontAlgn="base" hangingPunct="1">
        <a:lnSpc>
          <a:spcPct val="95000"/>
        </a:lnSpc>
        <a:spcBef>
          <a:spcPts val="833"/>
        </a:spcBef>
        <a:spcAft>
          <a:spcPct val="0"/>
        </a:spcAft>
        <a:buFont typeface="Arial" charset="0"/>
        <a:buChar char="•"/>
        <a:defRPr lang="en-US" sz="1467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4pPr>
      <a:lvl5pPr marL="766214" indent="-226478" algn="l" defTabSz="912261" rtl="0" eaLnBrk="1" fontAlgn="base" hangingPunct="1">
        <a:lnSpc>
          <a:spcPct val="95000"/>
        </a:lnSpc>
        <a:spcBef>
          <a:spcPts val="833"/>
        </a:spcBef>
        <a:spcAft>
          <a:spcPct val="0"/>
        </a:spcAft>
        <a:buFont typeface="Arial" charset="0"/>
        <a:buChar char="•"/>
        <a:defRPr lang="en-US" sz="1467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5pPr>
      <a:lvl6pPr marL="1151779" indent="-228588" algn="l" defTabSz="914346" rtl="0" eaLnBrk="1" latinLnBrk="0" hangingPunct="1">
        <a:spcBef>
          <a:spcPts val="800"/>
        </a:spcBef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247761" indent="-228557" algn="l" defTabSz="914346" rtl="0" eaLnBrk="1" latinLnBrk="0" hangingPunct="1">
        <a:spcBef>
          <a:spcPts val="800"/>
        </a:spcBef>
        <a:buFont typeface="Arial" pitchFamily="34" charset="0"/>
        <a:buChar char="•"/>
        <a:defRPr sz="1067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213" indent="0" algn="l" defTabSz="914346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4" indent="-228588" algn="l" defTabSz="91434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1pPr>
      <a:lvl2pPr marL="457170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914346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9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4pPr>
      <a:lvl5pPr marL="1828694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6pPr>
      <a:lvl7pPr marL="2743041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7pPr>
      <a:lvl8pPr marL="3200213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9" algn="l" defTabSz="914346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>
          <p15:clr>
            <a:srgbClr val="F26B43"/>
          </p15:clr>
        </p15:guide>
        <p15:guide id="2" pos="33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6.jpg"/><Relationship Id="rId7" Type="http://schemas.openxmlformats.org/officeDocument/2006/relationships/image" Target="../media/image20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1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microsoft.com/office/2007/relationships/hdphoto" Target="../media/hdphoto1.wdp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10.png"/><Relationship Id="rId7" Type="http://schemas.openxmlformats.org/officeDocument/2006/relationships/image" Target="../media/image33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3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36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10.png"/><Relationship Id="rId7" Type="http://schemas.openxmlformats.org/officeDocument/2006/relationships/image" Target="../media/image33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3.png"/><Relationship Id="rId5" Type="http://schemas.openxmlformats.org/officeDocument/2006/relationships/image" Target="../media/image10.png"/><Relationship Id="rId4" Type="http://schemas.openxmlformats.org/officeDocument/2006/relationships/image" Target="../media/image42.gi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7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Relationship Id="rId4" Type="http://schemas.microsoft.com/office/2011/relationships/inkAction" Target="../ink/inkAction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9.sv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8.png"/><Relationship Id="rId5" Type="http://schemas.openxmlformats.org/officeDocument/2006/relationships/image" Target="../media/image59.png"/><Relationship Id="rId4" Type="http://schemas.openxmlformats.org/officeDocument/2006/relationships/image" Target="../media/image5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240923" y="377444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Prepared by Dr. Diaa Salama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35910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Cybersecurity </a:t>
            </a:r>
            <a:endParaRPr lang="ar-EG" sz="36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Concepts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02149" y="587985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Lecture </a:t>
            </a:r>
            <a:r>
              <a:rPr lang="ar-EG" sz="2400" b="1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2</a:t>
            </a:r>
            <a:endParaRPr lang="en-US" sz="2400" b="1" dirty="0">
              <a:solidFill>
                <a:schemeClr val="bg1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8053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Alexandria" pitchFamily="2" charset="-78"/>
                <a:cs typeface="Alexandria" pitchFamily="2" charset="-78"/>
              </a:rPr>
              <a:t>FNT625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 </a:t>
            </a:r>
          </a:p>
          <a:p>
            <a:r>
              <a:rPr lang="en-US" sz="1600" dirty="0">
                <a:latin typeface="Alexandria" pitchFamily="2" charset="-78"/>
                <a:cs typeface="Alexandria" pitchFamily="2" charset="-78"/>
              </a:rPr>
              <a:t>Network Basics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447"/>
    </mc:Choice>
    <mc:Fallback xmlns="">
      <p:transition spd="slow" advTm="3544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3591048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Cybersecurity </a:t>
            </a:r>
            <a:endParaRPr lang="ar-EG" sz="36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pPr lvl="0"/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Concepts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Lecture </a:t>
            </a:r>
            <a:r>
              <a:rPr lang="ar-EG" sz="24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2</a:t>
            </a:r>
            <a:endParaRPr lang="en-US" sz="2400" b="1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08549" y="4832070"/>
            <a:ext cx="50000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Alexandria" pitchFamily="2" charset="-78"/>
                <a:cs typeface="Alexandria" pitchFamily="2" charset="-78"/>
              </a:rPr>
              <a:t>FNT625 </a:t>
            </a:r>
          </a:p>
          <a:p>
            <a:r>
              <a:rPr lang="en-US" sz="1600" dirty="0">
                <a:latin typeface="Alexandria" pitchFamily="2" charset="-78"/>
                <a:cs typeface="Alexandria" pitchFamily="2" charset="-78"/>
              </a:rPr>
              <a:t>Introduction to Network and Network Security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Diaa Salama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306"/>
    </mc:Choice>
    <mc:Fallback xmlns="">
      <p:transition spd="slow" advTm="3530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DCF1D4-0043-4B99-9422-F5D445F19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8664E48-8EBF-45D4-86A6-5BE608535861}" type="slidenum">
              <a:rPr lang="en-US" altLang="en-US" b="1">
                <a:latin typeface="Arial" panose="020B060402020202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en-US" b="1">
              <a:latin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7ACE3F9-ACD4-476F-854F-A24E9F78D517}"/>
              </a:ext>
            </a:extLst>
          </p:cNvPr>
          <p:cNvSpPr/>
          <p:nvPr/>
        </p:nvSpPr>
        <p:spPr>
          <a:xfrm>
            <a:off x="6354196" y="1905000"/>
            <a:ext cx="39624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b="1" kern="0" dirty="0">
                <a:solidFill>
                  <a:srgbClr val="000000"/>
                </a:solidFill>
                <a:latin typeface="KievitOT-Medium"/>
              </a:rPr>
              <a:t>Book Title:</a:t>
            </a:r>
          </a:p>
          <a:p>
            <a:pPr>
              <a:defRPr/>
            </a:pPr>
            <a:r>
              <a:rPr lang="en-US" kern="0" dirty="0">
                <a:solidFill>
                  <a:srgbClr val="000000"/>
                </a:solidFill>
                <a:latin typeface="KievitOT-Medium"/>
              </a:rPr>
              <a:t>Cryptography and Network Security</a:t>
            </a:r>
          </a:p>
          <a:p>
            <a:pPr>
              <a:defRPr/>
            </a:pPr>
            <a:endParaRPr lang="en-US" kern="0" dirty="0">
              <a:solidFill>
                <a:srgbClr val="000000"/>
              </a:solidFill>
              <a:latin typeface="KievitOT-Medium"/>
            </a:endParaRPr>
          </a:p>
          <a:p>
            <a:pPr>
              <a:defRPr/>
            </a:pPr>
            <a:r>
              <a:rPr lang="en-US" b="1" kern="0" dirty="0">
                <a:solidFill>
                  <a:srgbClr val="000000"/>
                </a:solidFill>
                <a:latin typeface="KievitOT-Medium"/>
              </a:rPr>
              <a:t>Authors:</a:t>
            </a:r>
          </a:p>
          <a:p>
            <a:pPr>
              <a:defRPr/>
            </a:pPr>
            <a:r>
              <a:rPr lang="en-US" kern="0" dirty="0">
                <a:solidFill>
                  <a:srgbClr val="000000"/>
                </a:solidFill>
                <a:latin typeface="KievitOT-Medium"/>
              </a:rPr>
              <a:t>William Stallings </a:t>
            </a:r>
          </a:p>
          <a:p>
            <a:pPr>
              <a:defRPr/>
            </a:pPr>
            <a:endParaRPr lang="en-US" kern="0" dirty="0">
              <a:solidFill>
                <a:srgbClr val="000000"/>
              </a:solidFill>
              <a:latin typeface="KievitOT-Medium"/>
            </a:endParaRPr>
          </a:p>
          <a:p>
            <a:pPr>
              <a:defRPr/>
            </a:pPr>
            <a:r>
              <a:rPr lang="en-US" b="1" kern="0" dirty="0">
                <a:solidFill>
                  <a:srgbClr val="000000"/>
                </a:solidFill>
                <a:latin typeface="Arial" panose="020B0604020202020204" pitchFamily="34" charset="0"/>
              </a:rPr>
              <a:t>Publisher:</a:t>
            </a:r>
          </a:p>
          <a:p>
            <a:pPr>
              <a:defRPr/>
            </a:pPr>
            <a:r>
              <a:rPr lang="en-US" kern="0" dirty="0">
                <a:solidFill>
                  <a:srgbClr val="000000"/>
                </a:solidFill>
                <a:latin typeface="Arial" panose="020B0604020202020204" pitchFamily="34" charset="0"/>
              </a:rPr>
              <a:t>Pearson Education, Inc.</a:t>
            </a:r>
          </a:p>
          <a:p>
            <a:pPr>
              <a:defRPr/>
            </a:pPr>
            <a:endParaRPr lang="en-US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defRPr/>
            </a:pPr>
            <a:r>
              <a:rPr lang="en-US" b="1" kern="0" dirty="0">
                <a:solidFill>
                  <a:srgbClr val="000000"/>
                </a:solidFill>
                <a:latin typeface="Arial" panose="020B0604020202020204" pitchFamily="34" charset="0"/>
              </a:rPr>
              <a:t>Edition:</a:t>
            </a:r>
          </a:p>
          <a:p>
            <a:pPr>
              <a:defRPr/>
            </a:pPr>
            <a:r>
              <a:rPr lang="en-US" kern="0" dirty="0">
                <a:solidFill>
                  <a:srgbClr val="000000"/>
                </a:solidFill>
                <a:latin typeface="Arial" panose="020B0604020202020204" pitchFamily="34" charset="0"/>
              </a:rPr>
              <a:t>Seven edition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7493" y="1409265"/>
            <a:ext cx="4004822" cy="4771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15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620"/>
    </mc:Choice>
    <mc:Fallback xmlns="">
      <p:transition spd="slow" advTm="3562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18176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Introduction to Network and Network Security 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42049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Lets Start the second Lecture 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54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03"/>
    </mc:Choice>
    <mc:Fallback xmlns="">
      <p:transition spd="slow" advTm="159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58660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62351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What is Cyber Security (Network Security) !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object 9"/>
          <p:cNvSpPr txBox="1"/>
          <p:nvPr/>
        </p:nvSpPr>
        <p:spPr>
          <a:xfrm>
            <a:off x="942308" y="2502636"/>
            <a:ext cx="10077145" cy="1513876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568325" marR="596265" indent="-285750">
              <a:lnSpc>
                <a:spcPct val="150000"/>
              </a:lnSpc>
              <a:spcBef>
                <a:spcPts val="85"/>
              </a:spcBef>
              <a:buFont typeface="Arial" panose="020B0604020202020204" pitchFamily="34" charset="0"/>
              <a:buChar char="•"/>
            </a:pPr>
            <a:r>
              <a:rPr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 network </a:t>
            </a:r>
            <a:r>
              <a:rPr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simply two or more computers linked  together to share data, information or resources.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568325" marR="596265" indent="-285750">
              <a:lnSpc>
                <a:spcPct val="150000"/>
              </a:lnSpc>
              <a:spcBef>
                <a:spcPts val="85"/>
              </a:spcBef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Security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: prevention of system Crash </a:t>
            </a:r>
          </a:p>
          <a:p>
            <a:pPr marL="568325" marR="596265" indent="-285750">
              <a:lnSpc>
                <a:spcPct val="150000"/>
              </a:lnSpc>
              <a:spcBef>
                <a:spcPts val="85"/>
              </a:spcBef>
              <a:buFont typeface="Arial" panose="020B0604020202020204" pitchFamily="34" charset="0"/>
              <a:buChar char="•"/>
            </a:pPr>
            <a:endParaRPr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5120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6573"/>
    </mc:Choice>
    <mc:Fallback xmlns="">
      <p:transition advTm="13657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eform 3"/>
          <p:cNvSpPr>
            <a:spLocks noEditPoints="1"/>
          </p:cNvSpPr>
          <p:nvPr/>
        </p:nvSpPr>
        <p:spPr bwMode="gray">
          <a:xfrm>
            <a:off x="2209800" y="2362200"/>
            <a:ext cx="5943600" cy="4038600"/>
          </a:xfrm>
          <a:custGeom>
            <a:avLst/>
            <a:gdLst>
              <a:gd name="T0" fmla="*/ 1092 w 2820"/>
              <a:gd name="T1" fmla="*/ 50 h 2912"/>
              <a:gd name="T2" fmla="*/ 822 w 2820"/>
              <a:gd name="T3" fmla="*/ 168 h 2912"/>
              <a:gd name="T4" fmla="*/ 594 w 2820"/>
              <a:gd name="T5" fmla="*/ 300 h 2912"/>
              <a:gd name="T6" fmla="*/ 406 w 2820"/>
              <a:gd name="T7" fmla="*/ 446 h 2912"/>
              <a:gd name="T8" fmla="*/ 254 w 2820"/>
              <a:gd name="T9" fmla="*/ 604 h 2912"/>
              <a:gd name="T10" fmla="*/ 140 w 2820"/>
              <a:gd name="T11" fmla="*/ 772 h 2912"/>
              <a:gd name="T12" fmla="*/ 60 w 2820"/>
              <a:gd name="T13" fmla="*/ 944 h 2912"/>
              <a:gd name="T14" fmla="*/ 14 w 2820"/>
              <a:gd name="T15" fmla="*/ 1122 h 2912"/>
              <a:gd name="T16" fmla="*/ 0 w 2820"/>
              <a:gd name="T17" fmla="*/ 1300 h 2912"/>
              <a:gd name="T18" fmla="*/ 18 w 2820"/>
              <a:gd name="T19" fmla="*/ 1476 h 2912"/>
              <a:gd name="T20" fmla="*/ 64 w 2820"/>
              <a:gd name="T21" fmla="*/ 1650 h 2912"/>
              <a:gd name="T22" fmla="*/ 138 w 2820"/>
              <a:gd name="T23" fmla="*/ 1818 h 2912"/>
              <a:gd name="T24" fmla="*/ 238 w 2820"/>
              <a:gd name="T25" fmla="*/ 1978 h 2912"/>
              <a:gd name="T26" fmla="*/ 364 w 2820"/>
              <a:gd name="T27" fmla="*/ 2126 h 2912"/>
              <a:gd name="T28" fmla="*/ 512 w 2820"/>
              <a:gd name="T29" fmla="*/ 2262 h 2912"/>
              <a:gd name="T30" fmla="*/ 684 w 2820"/>
              <a:gd name="T31" fmla="*/ 2382 h 2912"/>
              <a:gd name="T32" fmla="*/ 874 w 2820"/>
              <a:gd name="T33" fmla="*/ 2484 h 2912"/>
              <a:gd name="T34" fmla="*/ 1086 w 2820"/>
              <a:gd name="T35" fmla="*/ 2564 h 2912"/>
              <a:gd name="T36" fmla="*/ 1314 w 2820"/>
              <a:gd name="T37" fmla="*/ 2622 h 2912"/>
              <a:gd name="T38" fmla="*/ 1558 w 2820"/>
              <a:gd name="T39" fmla="*/ 2654 h 2912"/>
              <a:gd name="T40" fmla="*/ 1818 w 2820"/>
              <a:gd name="T41" fmla="*/ 2658 h 2912"/>
              <a:gd name="T42" fmla="*/ 2090 w 2820"/>
              <a:gd name="T43" fmla="*/ 2632 h 2912"/>
              <a:gd name="T44" fmla="*/ 2374 w 2820"/>
              <a:gd name="T45" fmla="*/ 2574 h 2912"/>
              <a:gd name="T46" fmla="*/ 2544 w 2820"/>
              <a:gd name="T47" fmla="*/ 2912 h 2912"/>
              <a:gd name="T48" fmla="*/ 1868 w 2820"/>
              <a:gd name="T49" fmla="*/ 1552 h 2912"/>
              <a:gd name="T50" fmla="*/ 1956 w 2820"/>
              <a:gd name="T51" fmla="*/ 1914 h 2912"/>
              <a:gd name="T52" fmla="*/ 1788 w 2820"/>
              <a:gd name="T53" fmla="*/ 1936 h 2912"/>
              <a:gd name="T54" fmla="*/ 1616 w 2820"/>
              <a:gd name="T55" fmla="*/ 1934 h 2912"/>
              <a:gd name="T56" fmla="*/ 1442 w 2820"/>
              <a:gd name="T57" fmla="*/ 1912 h 2912"/>
              <a:gd name="T58" fmla="*/ 1272 w 2820"/>
              <a:gd name="T59" fmla="*/ 1872 h 2912"/>
              <a:gd name="T60" fmla="*/ 1108 w 2820"/>
              <a:gd name="T61" fmla="*/ 1812 h 2912"/>
              <a:gd name="T62" fmla="*/ 952 w 2820"/>
              <a:gd name="T63" fmla="*/ 1736 h 2912"/>
              <a:gd name="T64" fmla="*/ 810 w 2820"/>
              <a:gd name="T65" fmla="*/ 1646 h 2912"/>
              <a:gd name="T66" fmla="*/ 684 w 2820"/>
              <a:gd name="T67" fmla="*/ 1542 h 2912"/>
              <a:gd name="T68" fmla="*/ 578 w 2820"/>
              <a:gd name="T69" fmla="*/ 1428 h 2912"/>
              <a:gd name="T70" fmla="*/ 494 w 2820"/>
              <a:gd name="T71" fmla="*/ 1304 h 2912"/>
              <a:gd name="T72" fmla="*/ 438 w 2820"/>
              <a:gd name="T73" fmla="*/ 1170 h 2912"/>
              <a:gd name="T74" fmla="*/ 410 w 2820"/>
              <a:gd name="T75" fmla="*/ 1032 h 2912"/>
              <a:gd name="T76" fmla="*/ 416 w 2820"/>
              <a:gd name="T77" fmla="*/ 888 h 2912"/>
              <a:gd name="T78" fmla="*/ 460 w 2820"/>
              <a:gd name="T79" fmla="*/ 742 h 2912"/>
              <a:gd name="T80" fmla="*/ 544 w 2820"/>
              <a:gd name="T81" fmla="*/ 592 h 2912"/>
              <a:gd name="T82" fmla="*/ 670 w 2820"/>
              <a:gd name="T83" fmla="*/ 444 h 2912"/>
              <a:gd name="T84" fmla="*/ 844 w 2820"/>
              <a:gd name="T85" fmla="*/ 298 h 2912"/>
              <a:gd name="T86" fmla="*/ 1070 w 2820"/>
              <a:gd name="T87" fmla="*/ 154 h 2912"/>
              <a:gd name="T88" fmla="*/ 1348 w 2820"/>
              <a:gd name="T89" fmla="*/ 16 h 2912"/>
              <a:gd name="T90" fmla="*/ 1244 w 2820"/>
              <a:gd name="T91" fmla="*/ 0 h 2912"/>
              <a:gd name="T92" fmla="*/ 2820 w 2820"/>
              <a:gd name="T93" fmla="*/ 1934 h 2912"/>
              <a:gd name="T94" fmla="*/ 2820 w 2820"/>
              <a:gd name="T95" fmla="*/ 1934 h 2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rgbClr val="00B050"/>
              </a:gs>
              <a:gs pos="100000">
                <a:srgbClr val="00B050"/>
              </a:gs>
            </a:gsLst>
            <a:lin ang="5400000" scaled="1"/>
          </a:gradFill>
          <a:ln>
            <a:noFill/>
          </a:ln>
          <a:effectLst>
            <a:outerShdw dist="206741" dir="8249373" algn="ctr" rotWithShape="0">
              <a:srgbClr val="C1D1D3">
                <a:alpha val="5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7" name="Text Box 32"/>
          <p:cNvSpPr txBox="1">
            <a:spLocks noChangeArrowheads="1"/>
          </p:cNvSpPr>
          <p:nvPr/>
        </p:nvSpPr>
        <p:spPr bwMode="auto">
          <a:xfrm>
            <a:off x="3886200" y="3429001"/>
            <a:ext cx="4038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lexandria Black" pitchFamily="2" charset="-78"/>
                <a:cs typeface="Alexandria Black" pitchFamily="2" charset="-78"/>
              </a:rPr>
              <a:t>Introduction to Computer Networks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597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851"/>
    </mc:Choice>
    <mc:Fallback xmlns="">
      <p:transition spd="slow" advTm="4185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Introduction to Computer Networks</a:t>
            </a:r>
          </a:p>
        </p:txBody>
      </p:sp>
      <p:sp>
        <p:nvSpPr>
          <p:cNvPr id="29" name="Content Placeholder 2"/>
          <p:cNvSpPr txBox="1">
            <a:spLocks/>
          </p:cNvSpPr>
          <p:nvPr/>
        </p:nvSpPr>
        <p:spPr bwMode="auto">
          <a:xfrm>
            <a:off x="1666673" y="2197734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None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45720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Courier New" panose="02070309020205020404" pitchFamily="49" charset="0"/>
              <a:buNone/>
              <a:defRPr sz="1800">
                <a:solidFill>
                  <a:srgbClr val="000000"/>
                </a:solidFill>
                <a:latin typeface="+mn-lt"/>
              </a:defRPr>
            </a:lvl2pPr>
            <a:lvl3pPr marL="9144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600">
                <a:solidFill>
                  <a:srgbClr val="000000"/>
                </a:solidFill>
                <a:latin typeface="+mn-lt"/>
              </a:defRPr>
            </a:lvl3pPr>
            <a:lvl4pPr marL="13716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4pPr>
            <a:lvl5pPr marL="18288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5pPr>
            <a:lvl6pPr marL="22860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6pPr>
            <a:lvl7pPr marL="27432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7pPr>
            <a:lvl8pPr marL="32004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8pPr>
            <a:lvl9pPr marL="36576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altLang="en-US" sz="1600" kern="0" dirty="0">
                <a:latin typeface="Alexandria" pitchFamily="2" charset="-78"/>
                <a:cs typeface="Alexandria" pitchFamily="2" charset="-78"/>
              </a:rPr>
              <a:t>How to communicate each point to another point or points.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3840" y="5578838"/>
            <a:ext cx="2117235" cy="12791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820194"/>
            <a:ext cx="6858000" cy="3810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218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615"/>
    </mc:Choice>
    <mc:Fallback xmlns="">
      <p:transition spd="slow" advTm="85615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1" y="3720"/>
            <a:ext cx="8229600" cy="685798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Introduction to Computer Networks</a:t>
            </a:r>
          </a:p>
        </p:txBody>
      </p:sp>
      <p:grpSp>
        <p:nvGrpSpPr>
          <p:cNvPr id="59" name="Group 58"/>
          <p:cNvGrpSpPr/>
          <p:nvPr/>
        </p:nvGrpSpPr>
        <p:grpSpPr>
          <a:xfrm>
            <a:off x="1676401" y="685801"/>
            <a:ext cx="8802141" cy="3527287"/>
            <a:chOff x="189459" y="1143000"/>
            <a:chExt cx="8802141" cy="3527287"/>
          </a:xfrm>
        </p:grpSpPr>
        <p:sp>
          <p:nvSpPr>
            <p:cNvPr id="60" name="Freeform 9"/>
            <p:cNvSpPr>
              <a:spLocks/>
            </p:cNvSpPr>
            <p:nvPr/>
          </p:nvSpPr>
          <p:spPr bwMode="gray">
            <a:xfrm rot="3984833" flipH="1">
              <a:off x="3810525" y="2691200"/>
              <a:ext cx="1246477" cy="1241425"/>
            </a:xfrm>
            <a:custGeom>
              <a:avLst/>
              <a:gdLst>
                <a:gd name="T0" fmla="*/ 580 w 580"/>
                <a:gd name="T1" fmla="*/ 0 h 798"/>
                <a:gd name="T2" fmla="*/ 578 w 580"/>
                <a:gd name="T3" fmla="*/ 90 h 798"/>
                <a:gd name="T4" fmla="*/ 568 w 580"/>
                <a:gd name="T5" fmla="*/ 174 h 798"/>
                <a:gd name="T6" fmla="*/ 552 w 580"/>
                <a:gd name="T7" fmla="*/ 252 h 798"/>
                <a:gd name="T8" fmla="*/ 526 w 580"/>
                <a:gd name="T9" fmla="*/ 324 h 798"/>
                <a:gd name="T10" fmla="*/ 494 w 580"/>
                <a:gd name="T11" fmla="*/ 390 h 798"/>
                <a:gd name="T12" fmla="*/ 452 w 580"/>
                <a:gd name="T13" fmla="*/ 450 h 798"/>
                <a:gd name="T14" fmla="*/ 402 w 580"/>
                <a:gd name="T15" fmla="*/ 508 h 798"/>
                <a:gd name="T16" fmla="*/ 342 w 580"/>
                <a:gd name="T17" fmla="*/ 560 h 798"/>
                <a:gd name="T18" fmla="*/ 270 w 580"/>
                <a:gd name="T19" fmla="*/ 610 h 798"/>
                <a:gd name="T20" fmla="*/ 188 w 580"/>
                <a:gd name="T21" fmla="*/ 656 h 798"/>
                <a:gd name="T22" fmla="*/ 188 w 580"/>
                <a:gd name="T23" fmla="*/ 798 h 798"/>
                <a:gd name="T24" fmla="*/ 0 w 580"/>
                <a:gd name="T25" fmla="*/ 514 h 798"/>
                <a:gd name="T26" fmla="*/ 188 w 580"/>
                <a:gd name="T27" fmla="*/ 230 h 798"/>
                <a:gd name="T28" fmla="*/ 188 w 580"/>
                <a:gd name="T29" fmla="*/ 372 h 798"/>
                <a:gd name="T30" fmla="*/ 224 w 580"/>
                <a:gd name="T31" fmla="*/ 368 h 798"/>
                <a:gd name="T32" fmla="*/ 264 w 580"/>
                <a:gd name="T33" fmla="*/ 356 h 798"/>
                <a:gd name="T34" fmla="*/ 306 w 580"/>
                <a:gd name="T35" fmla="*/ 336 h 798"/>
                <a:gd name="T36" fmla="*/ 348 w 580"/>
                <a:gd name="T37" fmla="*/ 310 h 798"/>
                <a:gd name="T38" fmla="*/ 392 w 580"/>
                <a:gd name="T39" fmla="*/ 280 h 798"/>
                <a:gd name="T40" fmla="*/ 432 w 580"/>
                <a:gd name="T41" fmla="*/ 246 h 798"/>
                <a:gd name="T42" fmla="*/ 472 w 580"/>
                <a:gd name="T43" fmla="*/ 208 h 798"/>
                <a:gd name="T44" fmla="*/ 506 w 580"/>
                <a:gd name="T45" fmla="*/ 166 h 798"/>
                <a:gd name="T46" fmla="*/ 536 w 580"/>
                <a:gd name="T47" fmla="*/ 124 h 798"/>
                <a:gd name="T48" fmla="*/ 558 w 580"/>
                <a:gd name="T49" fmla="*/ 82 h 798"/>
                <a:gd name="T50" fmla="*/ 574 w 580"/>
                <a:gd name="T51" fmla="*/ 40 h 798"/>
                <a:gd name="T52" fmla="*/ 578 w 580"/>
                <a:gd name="T53" fmla="*/ 0 h 798"/>
                <a:gd name="T54" fmla="*/ 580 w 580"/>
                <a:gd name="T55" fmla="*/ 0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B050"/>
                </a:gs>
                <a:gs pos="100000">
                  <a:srgbClr val="99FF33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A06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61" name="Group 60"/>
            <p:cNvGrpSpPr/>
            <p:nvPr/>
          </p:nvGrpSpPr>
          <p:grpSpPr>
            <a:xfrm>
              <a:off x="189459" y="1143000"/>
              <a:ext cx="8802141" cy="3527287"/>
              <a:chOff x="189459" y="1143000"/>
              <a:chExt cx="8802141" cy="3527287"/>
            </a:xfrm>
          </p:grpSpPr>
          <p:grpSp>
            <p:nvGrpSpPr>
              <p:cNvPr id="62" name="Group 61"/>
              <p:cNvGrpSpPr/>
              <p:nvPr/>
            </p:nvGrpSpPr>
            <p:grpSpPr>
              <a:xfrm>
                <a:off x="189459" y="1143000"/>
                <a:ext cx="8802141" cy="3115592"/>
                <a:chOff x="215682" y="1628775"/>
                <a:chExt cx="8802141" cy="3115592"/>
              </a:xfrm>
            </p:grpSpPr>
            <p:sp>
              <p:nvSpPr>
                <p:cNvPr id="66" name="AutoShape 3"/>
                <p:cNvSpPr>
                  <a:spLocks noChangeArrowheads="1"/>
                </p:cNvSpPr>
                <p:nvPr/>
              </p:nvSpPr>
              <p:spPr bwMode="auto">
                <a:xfrm>
                  <a:off x="6560409" y="3914775"/>
                  <a:ext cx="2457414" cy="702450"/>
                </a:xfrm>
                <a:prstGeom prst="roundRect">
                  <a:avLst>
                    <a:gd name="adj" fmla="val 16667"/>
                  </a:avLst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gradFill rotWithShape="1">
                        <a:gsLst>
                          <a:gs pos="0">
                            <a:srgbClr val="99CCFF"/>
                          </a:gs>
                          <a:gs pos="100000">
                            <a:srgbClr val="99CCFF">
                              <a:gamma/>
                              <a:tint val="27451"/>
                              <a:invGamma/>
                            </a:srgbClr>
                          </a:gs>
                        </a:gsLst>
                        <a:lin ang="5400000" scaled="1"/>
                      </a:gra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0" hangingPunct="0"/>
                  <a:endParaRPr lang="en-US" altLang="en-US">
                    <a:latin typeface="Verdana" panose="020B0604030504040204" pitchFamily="34" charset="0"/>
                  </a:endParaRPr>
                </a:p>
              </p:txBody>
            </p:sp>
            <p:sp>
              <p:nvSpPr>
                <p:cNvPr id="67" name="AutoShape 5"/>
                <p:cNvSpPr>
                  <a:spLocks noChangeArrowheads="1"/>
                </p:cNvSpPr>
                <p:nvPr/>
              </p:nvSpPr>
              <p:spPr bwMode="auto">
                <a:xfrm>
                  <a:off x="215682" y="3985706"/>
                  <a:ext cx="2286000" cy="758661"/>
                </a:xfrm>
                <a:prstGeom prst="roundRect">
                  <a:avLst>
                    <a:gd name="adj" fmla="val 16667"/>
                  </a:avLst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gradFill rotWithShape="1">
                        <a:gsLst>
                          <a:gs pos="0">
                            <a:srgbClr val="99CCFF"/>
                          </a:gs>
                          <a:gs pos="100000">
                            <a:srgbClr val="99CCFF">
                              <a:gamma/>
                              <a:tint val="27451"/>
                              <a:invGamma/>
                            </a:srgbClr>
                          </a:gs>
                        </a:gsLst>
                        <a:lin ang="5400000" scaled="1"/>
                      </a:gra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0" hangingPunct="0"/>
                  <a:endParaRPr lang="en-US" altLang="en-US">
                    <a:latin typeface="Verdana" panose="020B0604030504040204" pitchFamily="34" charset="0"/>
                  </a:endParaRPr>
                </a:p>
              </p:txBody>
            </p:sp>
            <p:sp>
              <p:nvSpPr>
                <p:cNvPr id="68" name="Text Box 6"/>
                <p:cNvSpPr txBox="1">
                  <a:spLocks noChangeArrowheads="1"/>
                </p:cNvSpPr>
                <p:nvPr/>
              </p:nvSpPr>
              <p:spPr bwMode="auto">
                <a:xfrm>
                  <a:off x="310932" y="3980944"/>
                  <a:ext cx="2038350" cy="70788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ctr" eaLnBrk="0" hangingPunct="0"/>
                  <a:r>
                    <a:rPr lang="en-US" altLang="en-US" sz="2000" b="1" dirty="0">
                      <a:solidFill>
                        <a:srgbClr val="0070C0"/>
                      </a:solidFill>
                    </a:rPr>
                    <a:t>Drainage networks</a:t>
                  </a:r>
                </a:p>
              </p:txBody>
            </p:sp>
            <p:sp>
              <p:nvSpPr>
                <p:cNvPr id="69" name="Freeform 7"/>
                <p:cNvSpPr>
                  <a:spLocks/>
                </p:cNvSpPr>
                <p:nvPr/>
              </p:nvSpPr>
              <p:spPr bwMode="gray">
                <a:xfrm>
                  <a:off x="2295307" y="2845882"/>
                  <a:ext cx="903288" cy="1241425"/>
                </a:xfrm>
                <a:custGeom>
                  <a:avLst/>
                  <a:gdLst>
                    <a:gd name="T0" fmla="*/ 580 w 580"/>
                    <a:gd name="T1" fmla="*/ 0 h 798"/>
                    <a:gd name="T2" fmla="*/ 578 w 580"/>
                    <a:gd name="T3" fmla="*/ 90 h 798"/>
                    <a:gd name="T4" fmla="*/ 568 w 580"/>
                    <a:gd name="T5" fmla="*/ 174 h 798"/>
                    <a:gd name="T6" fmla="*/ 552 w 580"/>
                    <a:gd name="T7" fmla="*/ 252 h 798"/>
                    <a:gd name="T8" fmla="*/ 526 w 580"/>
                    <a:gd name="T9" fmla="*/ 324 h 798"/>
                    <a:gd name="T10" fmla="*/ 494 w 580"/>
                    <a:gd name="T11" fmla="*/ 390 h 798"/>
                    <a:gd name="T12" fmla="*/ 452 w 580"/>
                    <a:gd name="T13" fmla="*/ 450 h 798"/>
                    <a:gd name="T14" fmla="*/ 402 w 580"/>
                    <a:gd name="T15" fmla="*/ 508 h 798"/>
                    <a:gd name="T16" fmla="*/ 342 w 580"/>
                    <a:gd name="T17" fmla="*/ 560 h 798"/>
                    <a:gd name="T18" fmla="*/ 270 w 580"/>
                    <a:gd name="T19" fmla="*/ 610 h 798"/>
                    <a:gd name="T20" fmla="*/ 188 w 580"/>
                    <a:gd name="T21" fmla="*/ 656 h 798"/>
                    <a:gd name="T22" fmla="*/ 188 w 580"/>
                    <a:gd name="T23" fmla="*/ 798 h 798"/>
                    <a:gd name="T24" fmla="*/ 0 w 580"/>
                    <a:gd name="T25" fmla="*/ 514 h 798"/>
                    <a:gd name="T26" fmla="*/ 188 w 580"/>
                    <a:gd name="T27" fmla="*/ 230 h 798"/>
                    <a:gd name="T28" fmla="*/ 188 w 580"/>
                    <a:gd name="T29" fmla="*/ 372 h 798"/>
                    <a:gd name="T30" fmla="*/ 224 w 580"/>
                    <a:gd name="T31" fmla="*/ 368 h 798"/>
                    <a:gd name="T32" fmla="*/ 264 w 580"/>
                    <a:gd name="T33" fmla="*/ 356 h 798"/>
                    <a:gd name="T34" fmla="*/ 306 w 580"/>
                    <a:gd name="T35" fmla="*/ 336 h 798"/>
                    <a:gd name="T36" fmla="*/ 348 w 580"/>
                    <a:gd name="T37" fmla="*/ 310 h 798"/>
                    <a:gd name="T38" fmla="*/ 392 w 580"/>
                    <a:gd name="T39" fmla="*/ 280 h 798"/>
                    <a:gd name="T40" fmla="*/ 432 w 580"/>
                    <a:gd name="T41" fmla="*/ 246 h 798"/>
                    <a:gd name="T42" fmla="*/ 472 w 580"/>
                    <a:gd name="T43" fmla="*/ 208 h 798"/>
                    <a:gd name="T44" fmla="*/ 506 w 580"/>
                    <a:gd name="T45" fmla="*/ 166 h 798"/>
                    <a:gd name="T46" fmla="*/ 536 w 580"/>
                    <a:gd name="T47" fmla="*/ 124 h 798"/>
                    <a:gd name="T48" fmla="*/ 558 w 580"/>
                    <a:gd name="T49" fmla="*/ 82 h 798"/>
                    <a:gd name="T50" fmla="*/ 574 w 580"/>
                    <a:gd name="T51" fmla="*/ 40 h 798"/>
                    <a:gd name="T52" fmla="*/ 578 w 580"/>
                    <a:gd name="T53" fmla="*/ 0 h 798"/>
                    <a:gd name="T54" fmla="*/ 580 w 580"/>
                    <a:gd name="T55" fmla="*/ 0 h 7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580" h="798">
                      <a:moveTo>
                        <a:pt x="580" y="0"/>
                      </a:moveTo>
                      <a:lnTo>
                        <a:pt x="578" y="90"/>
                      </a:lnTo>
                      <a:lnTo>
                        <a:pt x="568" y="174"/>
                      </a:lnTo>
                      <a:lnTo>
                        <a:pt x="552" y="252"/>
                      </a:lnTo>
                      <a:lnTo>
                        <a:pt x="526" y="324"/>
                      </a:lnTo>
                      <a:lnTo>
                        <a:pt x="494" y="390"/>
                      </a:lnTo>
                      <a:lnTo>
                        <a:pt x="452" y="450"/>
                      </a:lnTo>
                      <a:lnTo>
                        <a:pt x="402" y="508"/>
                      </a:lnTo>
                      <a:lnTo>
                        <a:pt x="342" y="560"/>
                      </a:lnTo>
                      <a:lnTo>
                        <a:pt x="270" y="610"/>
                      </a:lnTo>
                      <a:lnTo>
                        <a:pt x="188" y="656"/>
                      </a:lnTo>
                      <a:lnTo>
                        <a:pt x="188" y="798"/>
                      </a:lnTo>
                      <a:lnTo>
                        <a:pt x="0" y="514"/>
                      </a:lnTo>
                      <a:lnTo>
                        <a:pt x="188" y="230"/>
                      </a:lnTo>
                      <a:lnTo>
                        <a:pt x="188" y="372"/>
                      </a:lnTo>
                      <a:lnTo>
                        <a:pt x="224" y="368"/>
                      </a:lnTo>
                      <a:lnTo>
                        <a:pt x="264" y="356"/>
                      </a:lnTo>
                      <a:lnTo>
                        <a:pt x="306" y="336"/>
                      </a:lnTo>
                      <a:lnTo>
                        <a:pt x="348" y="310"/>
                      </a:lnTo>
                      <a:lnTo>
                        <a:pt x="392" y="280"/>
                      </a:lnTo>
                      <a:lnTo>
                        <a:pt x="432" y="246"/>
                      </a:lnTo>
                      <a:lnTo>
                        <a:pt x="472" y="208"/>
                      </a:lnTo>
                      <a:lnTo>
                        <a:pt x="506" y="166"/>
                      </a:lnTo>
                      <a:lnTo>
                        <a:pt x="536" y="124"/>
                      </a:lnTo>
                      <a:lnTo>
                        <a:pt x="558" y="82"/>
                      </a:lnTo>
                      <a:lnTo>
                        <a:pt x="574" y="40"/>
                      </a:lnTo>
                      <a:lnTo>
                        <a:pt x="578" y="0"/>
                      </a:lnTo>
                      <a:lnTo>
                        <a:pt x="58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B050"/>
                    </a:gs>
                    <a:gs pos="100000">
                      <a:srgbClr val="CCFF99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A06C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0" name="AutoShape 8"/>
                <p:cNvSpPr>
                  <a:spLocks noChangeAspect="1" noChangeArrowheads="1" noTextEdit="1"/>
                </p:cNvSpPr>
                <p:nvPr/>
              </p:nvSpPr>
              <p:spPr bwMode="gray">
                <a:xfrm flipH="1">
                  <a:off x="4868863" y="3252788"/>
                  <a:ext cx="909637" cy="12446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1" name="Freeform 9"/>
                <p:cNvSpPr>
                  <a:spLocks/>
                </p:cNvSpPr>
                <p:nvPr/>
              </p:nvSpPr>
              <p:spPr bwMode="gray">
                <a:xfrm flipH="1">
                  <a:off x="6044436" y="2774951"/>
                  <a:ext cx="903287" cy="1241425"/>
                </a:xfrm>
                <a:custGeom>
                  <a:avLst/>
                  <a:gdLst>
                    <a:gd name="T0" fmla="*/ 580 w 580"/>
                    <a:gd name="T1" fmla="*/ 0 h 798"/>
                    <a:gd name="T2" fmla="*/ 578 w 580"/>
                    <a:gd name="T3" fmla="*/ 90 h 798"/>
                    <a:gd name="T4" fmla="*/ 568 w 580"/>
                    <a:gd name="T5" fmla="*/ 174 h 798"/>
                    <a:gd name="T6" fmla="*/ 552 w 580"/>
                    <a:gd name="T7" fmla="*/ 252 h 798"/>
                    <a:gd name="T8" fmla="*/ 526 w 580"/>
                    <a:gd name="T9" fmla="*/ 324 h 798"/>
                    <a:gd name="T10" fmla="*/ 494 w 580"/>
                    <a:gd name="T11" fmla="*/ 390 h 798"/>
                    <a:gd name="T12" fmla="*/ 452 w 580"/>
                    <a:gd name="T13" fmla="*/ 450 h 798"/>
                    <a:gd name="T14" fmla="*/ 402 w 580"/>
                    <a:gd name="T15" fmla="*/ 508 h 798"/>
                    <a:gd name="T16" fmla="*/ 342 w 580"/>
                    <a:gd name="T17" fmla="*/ 560 h 798"/>
                    <a:gd name="T18" fmla="*/ 270 w 580"/>
                    <a:gd name="T19" fmla="*/ 610 h 798"/>
                    <a:gd name="T20" fmla="*/ 188 w 580"/>
                    <a:gd name="T21" fmla="*/ 656 h 798"/>
                    <a:gd name="T22" fmla="*/ 188 w 580"/>
                    <a:gd name="T23" fmla="*/ 798 h 798"/>
                    <a:gd name="T24" fmla="*/ 0 w 580"/>
                    <a:gd name="T25" fmla="*/ 514 h 798"/>
                    <a:gd name="T26" fmla="*/ 188 w 580"/>
                    <a:gd name="T27" fmla="*/ 230 h 798"/>
                    <a:gd name="T28" fmla="*/ 188 w 580"/>
                    <a:gd name="T29" fmla="*/ 372 h 798"/>
                    <a:gd name="T30" fmla="*/ 224 w 580"/>
                    <a:gd name="T31" fmla="*/ 368 h 798"/>
                    <a:gd name="T32" fmla="*/ 264 w 580"/>
                    <a:gd name="T33" fmla="*/ 356 h 798"/>
                    <a:gd name="T34" fmla="*/ 306 w 580"/>
                    <a:gd name="T35" fmla="*/ 336 h 798"/>
                    <a:gd name="T36" fmla="*/ 348 w 580"/>
                    <a:gd name="T37" fmla="*/ 310 h 798"/>
                    <a:gd name="T38" fmla="*/ 392 w 580"/>
                    <a:gd name="T39" fmla="*/ 280 h 798"/>
                    <a:gd name="T40" fmla="*/ 432 w 580"/>
                    <a:gd name="T41" fmla="*/ 246 h 798"/>
                    <a:gd name="T42" fmla="*/ 472 w 580"/>
                    <a:gd name="T43" fmla="*/ 208 h 798"/>
                    <a:gd name="T44" fmla="*/ 506 w 580"/>
                    <a:gd name="T45" fmla="*/ 166 h 798"/>
                    <a:gd name="T46" fmla="*/ 536 w 580"/>
                    <a:gd name="T47" fmla="*/ 124 h 798"/>
                    <a:gd name="T48" fmla="*/ 558 w 580"/>
                    <a:gd name="T49" fmla="*/ 82 h 798"/>
                    <a:gd name="T50" fmla="*/ 574 w 580"/>
                    <a:gd name="T51" fmla="*/ 40 h 798"/>
                    <a:gd name="T52" fmla="*/ 578 w 580"/>
                    <a:gd name="T53" fmla="*/ 0 h 798"/>
                    <a:gd name="T54" fmla="*/ 580 w 580"/>
                    <a:gd name="T55" fmla="*/ 0 h 7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580" h="798">
                      <a:moveTo>
                        <a:pt x="580" y="0"/>
                      </a:moveTo>
                      <a:lnTo>
                        <a:pt x="578" y="90"/>
                      </a:lnTo>
                      <a:lnTo>
                        <a:pt x="568" y="174"/>
                      </a:lnTo>
                      <a:lnTo>
                        <a:pt x="552" y="252"/>
                      </a:lnTo>
                      <a:lnTo>
                        <a:pt x="526" y="324"/>
                      </a:lnTo>
                      <a:lnTo>
                        <a:pt x="494" y="390"/>
                      </a:lnTo>
                      <a:lnTo>
                        <a:pt x="452" y="450"/>
                      </a:lnTo>
                      <a:lnTo>
                        <a:pt x="402" y="508"/>
                      </a:lnTo>
                      <a:lnTo>
                        <a:pt x="342" y="560"/>
                      </a:lnTo>
                      <a:lnTo>
                        <a:pt x="270" y="610"/>
                      </a:lnTo>
                      <a:lnTo>
                        <a:pt x="188" y="656"/>
                      </a:lnTo>
                      <a:lnTo>
                        <a:pt x="188" y="798"/>
                      </a:lnTo>
                      <a:lnTo>
                        <a:pt x="0" y="514"/>
                      </a:lnTo>
                      <a:lnTo>
                        <a:pt x="188" y="230"/>
                      </a:lnTo>
                      <a:lnTo>
                        <a:pt x="188" y="372"/>
                      </a:lnTo>
                      <a:lnTo>
                        <a:pt x="224" y="368"/>
                      </a:lnTo>
                      <a:lnTo>
                        <a:pt x="264" y="356"/>
                      </a:lnTo>
                      <a:lnTo>
                        <a:pt x="306" y="336"/>
                      </a:lnTo>
                      <a:lnTo>
                        <a:pt x="348" y="310"/>
                      </a:lnTo>
                      <a:lnTo>
                        <a:pt x="392" y="280"/>
                      </a:lnTo>
                      <a:lnTo>
                        <a:pt x="432" y="246"/>
                      </a:lnTo>
                      <a:lnTo>
                        <a:pt x="472" y="208"/>
                      </a:lnTo>
                      <a:lnTo>
                        <a:pt x="506" y="166"/>
                      </a:lnTo>
                      <a:lnTo>
                        <a:pt x="536" y="124"/>
                      </a:lnTo>
                      <a:lnTo>
                        <a:pt x="558" y="82"/>
                      </a:lnTo>
                      <a:lnTo>
                        <a:pt x="574" y="40"/>
                      </a:lnTo>
                      <a:lnTo>
                        <a:pt x="578" y="0"/>
                      </a:lnTo>
                      <a:lnTo>
                        <a:pt x="58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F26D"/>
                    </a:gs>
                    <a:gs pos="100000">
                      <a:srgbClr val="00B050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A06C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72" name="Group 10"/>
                <p:cNvGrpSpPr>
                  <a:grpSpLocks/>
                </p:cNvGrpSpPr>
                <p:nvPr/>
              </p:nvGrpSpPr>
              <p:grpSpPr bwMode="auto">
                <a:xfrm>
                  <a:off x="3048000" y="1628775"/>
                  <a:ext cx="2998788" cy="1601788"/>
                  <a:chOff x="1997" y="1314"/>
                  <a:chExt cx="1889" cy="1009"/>
                </a:xfrm>
              </p:grpSpPr>
              <p:grpSp>
                <p:nvGrpSpPr>
                  <p:cNvPr id="75" name="Group 11"/>
                  <p:cNvGrpSpPr>
                    <a:grpSpLocks/>
                  </p:cNvGrpSpPr>
                  <p:nvPr/>
                </p:nvGrpSpPr>
                <p:grpSpPr bwMode="auto">
                  <a:xfrm>
                    <a:off x="1997" y="1404"/>
                    <a:ext cx="1889" cy="919"/>
                    <a:chOff x="1973" y="1027"/>
                    <a:chExt cx="1926" cy="937"/>
                  </a:xfrm>
                </p:grpSpPr>
                <p:sp>
                  <p:nvSpPr>
                    <p:cNvPr id="80" name="Oval 1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94" y="1057"/>
                      <a:ext cx="1905" cy="907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hlink"/>
                        </a:gs>
                        <a:gs pos="100000">
                          <a:schemeClr val="hlink">
                            <a:gamma/>
                            <a:shade val="48627"/>
                            <a:invGamma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81" name="Oval 1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73" y="1027"/>
                      <a:ext cx="1905" cy="907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hlink">
                            <a:gamma/>
                            <a:tint val="44314"/>
                            <a:invGamma/>
                          </a:schemeClr>
                        </a:gs>
                        <a:gs pos="100000">
                          <a:srgbClr val="92D050"/>
                        </a:gs>
                      </a:gsLst>
                      <a:lin ang="27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76" name="Oval 14"/>
                  <p:cNvSpPr>
                    <a:spLocks noChangeArrowheads="1"/>
                  </p:cNvSpPr>
                  <p:nvPr/>
                </p:nvSpPr>
                <p:spPr bwMode="gray">
                  <a:xfrm>
                    <a:off x="2086" y="1314"/>
                    <a:ext cx="1691" cy="8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1">
                          <a:gamma/>
                          <a:shade val="46275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7" name="Oval 15"/>
                  <p:cNvSpPr>
                    <a:spLocks noChangeArrowheads="1"/>
                  </p:cNvSpPr>
                  <p:nvPr/>
                </p:nvSpPr>
                <p:spPr bwMode="gray">
                  <a:xfrm>
                    <a:off x="2108" y="1319"/>
                    <a:ext cx="1650" cy="82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1">
                          <a:alpha val="0"/>
                        </a:schemeClr>
                      </a:gs>
                      <a:gs pos="100000">
                        <a:schemeClr val="accent1">
                          <a:gamma/>
                          <a:tint val="34902"/>
                          <a:invGamma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8" name="Oval 16"/>
                  <p:cNvSpPr>
                    <a:spLocks noChangeArrowheads="1"/>
                  </p:cNvSpPr>
                  <p:nvPr/>
                </p:nvSpPr>
                <p:spPr bwMode="gray">
                  <a:xfrm>
                    <a:off x="2125" y="1327"/>
                    <a:ext cx="1570" cy="77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B050"/>
                      </a:gs>
                      <a:gs pos="100000">
                        <a:schemeClr val="accent1">
                          <a:alpha val="48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9" name="Oval 17"/>
                  <p:cNvSpPr>
                    <a:spLocks noChangeArrowheads="1"/>
                  </p:cNvSpPr>
                  <p:nvPr/>
                </p:nvSpPr>
                <p:spPr bwMode="gray">
                  <a:xfrm>
                    <a:off x="2208" y="1344"/>
                    <a:ext cx="1382" cy="62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E0FFC1"/>
                      </a:gs>
                      <a:gs pos="100000">
                        <a:schemeClr val="accent1">
                          <a:alpha val="38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73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3789117" y="1956891"/>
                  <a:ext cx="1416542" cy="46166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en-US" altLang="en-US" sz="2400" b="1" dirty="0">
                      <a:solidFill>
                        <a:srgbClr val="000000"/>
                      </a:solidFill>
                    </a:rPr>
                    <a:t>Networks</a:t>
                  </a:r>
                </a:p>
              </p:txBody>
            </p:sp>
            <p:sp>
              <p:nvSpPr>
                <p:cNvPr id="74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6625804" y="3928630"/>
                  <a:ext cx="2315820" cy="70788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>
                  <a:spAutoFit/>
                </a:bodyPr>
                <a:lstStyle/>
                <a:p>
                  <a:pPr algn="ctr" eaLnBrk="0" hangingPunct="0"/>
                  <a:r>
                    <a:rPr lang="en-US" altLang="en-US" sz="2000" b="1" dirty="0">
                      <a:solidFill>
                        <a:srgbClr val="0070C0"/>
                      </a:solidFill>
                    </a:rPr>
                    <a:t>Telephone networks</a:t>
                  </a:r>
                </a:p>
              </p:txBody>
            </p:sp>
          </p:grpSp>
          <p:grpSp>
            <p:nvGrpSpPr>
              <p:cNvPr id="63" name="Group 62"/>
              <p:cNvGrpSpPr/>
              <p:nvPr/>
            </p:nvGrpSpPr>
            <p:grpSpPr>
              <a:xfrm>
                <a:off x="3313659" y="3962400"/>
                <a:ext cx="2286000" cy="707887"/>
                <a:chOff x="3542259" y="4241185"/>
                <a:chExt cx="2286000" cy="707887"/>
              </a:xfrm>
            </p:grpSpPr>
            <p:sp>
              <p:nvSpPr>
                <p:cNvPr id="64" name="AutoShape 5"/>
                <p:cNvSpPr>
                  <a:spLocks noChangeArrowheads="1"/>
                </p:cNvSpPr>
                <p:nvPr/>
              </p:nvSpPr>
              <p:spPr bwMode="auto">
                <a:xfrm>
                  <a:off x="3542259" y="4245948"/>
                  <a:ext cx="2286000" cy="703124"/>
                </a:xfrm>
                <a:prstGeom prst="roundRect">
                  <a:avLst>
                    <a:gd name="adj" fmla="val 16667"/>
                  </a:avLst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gradFill rotWithShape="1">
                        <a:gsLst>
                          <a:gs pos="0">
                            <a:srgbClr val="99CCFF"/>
                          </a:gs>
                          <a:gs pos="100000">
                            <a:srgbClr val="99CCFF">
                              <a:gamma/>
                              <a:tint val="27451"/>
                              <a:invGamma/>
                            </a:srgbClr>
                          </a:gs>
                        </a:gsLst>
                        <a:lin ang="5400000" scaled="1"/>
                      </a:gra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0" hangingPunct="0"/>
                  <a:endParaRPr lang="en-US" altLang="en-US">
                    <a:latin typeface="Verdana" panose="020B0604030504040204" pitchFamily="34" charset="0"/>
                  </a:endParaRPr>
                </a:p>
              </p:txBody>
            </p:sp>
            <p:sp>
              <p:nvSpPr>
                <p:cNvPr id="65" name="Text Box 6"/>
                <p:cNvSpPr txBox="1">
                  <a:spLocks noChangeArrowheads="1"/>
                </p:cNvSpPr>
                <p:nvPr/>
              </p:nvSpPr>
              <p:spPr bwMode="auto">
                <a:xfrm>
                  <a:off x="3637509" y="4241185"/>
                  <a:ext cx="2190750" cy="70788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>
                  <a:spAutoFit/>
                </a:bodyPr>
                <a:lstStyle/>
                <a:p>
                  <a:pPr algn="ctr" eaLnBrk="0" hangingPunct="0"/>
                  <a:r>
                    <a:rPr lang="en-US" altLang="en-US" sz="2000" b="1" dirty="0">
                      <a:solidFill>
                        <a:srgbClr val="0070C0"/>
                      </a:solidFill>
                    </a:rPr>
                    <a:t>Electricity networks</a:t>
                  </a:r>
                  <a:endParaRPr lang="en-US" altLang="en-US" b="1" dirty="0">
                    <a:solidFill>
                      <a:srgbClr val="0070C0"/>
                    </a:solidFill>
                  </a:endParaRPr>
                </a:p>
              </p:txBody>
            </p:sp>
          </p:grpSp>
        </p:grpSp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43" b="2718"/>
          <a:stretch/>
        </p:blipFill>
        <p:spPr>
          <a:xfrm>
            <a:off x="1554964" y="3923664"/>
            <a:ext cx="2643852" cy="17021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4" t="5734" r="5294" b="3048"/>
          <a:stretch/>
        </p:blipFill>
        <p:spPr>
          <a:xfrm>
            <a:off x="4779819" y="4419600"/>
            <a:ext cx="2636949" cy="1752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770" y="3715814"/>
            <a:ext cx="2574857" cy="17359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142" y="4992636"/>
            <a:ext cx="457200" cy="5777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400" y="5568098"/>
            <a:ext cx="360000" cy="36000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716" y="5992200"/>
            <a:ext cx="360000" cy="36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771650" y="5928098"/>
            <a:ext cx="26532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1600" kern="0" dirty="0">
                <a:solidFill>
                  <a:srgbClr val="0033CC"/>
                </a:solidFill>
              </a:rPr>
              <a:t>Difficult for data transmission</a:t>
            </a:r>
            <a:endParaRPr lang="en-US" sz="1600" dirty="0">
              <a:solidFill>
                <a:srgbClr val="0033CC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6982" y="5556552"/>
            <a:ext cx="2995356" cy="1285760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6" name="Graphic 21"/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73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4698"/>
    </mc:Choice>
    <mc:Fallback xmlns="">
      <p:transition spd="slow" advTm="244698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eform 3"/>
          <p:cNvSpPr>
            <a:spLocks noEditPoints="1"/>
          </p:cNvSpPr>
          <p:nvPr/>
        </p:nvSpPr>
        <p:spPr bwMode="gray">
          <a:xfrm>
            <a:off x="2209800" y="2362200"/>
            <a:ext cx="5943600" cy="4038600"/>
          </a:xfrm>
          <a:custGeom>
            <a:avLst/>
            <a:gdLst>
              <a:gd name="T0" fmla="*/ 1092 w 2820"/>
              <a:gd name="T1" fmla="*/ 50 h 2912"/>
              <a:gd name="T2" fmla="*/ 822 w 2820"/>
              <a:gd name="T3" fmla="*/ 168 h 2912"/>
              <a:gd name="T4" fmla="*/ 594 w 2820"/>
              <a:gd name="T5" fmla="*/ 300 h 2912"/>
              <a:gd name="T6" fmla="*/ 406 w 2820"/>
              <a:gd name="T7" fmla="*/ 446 h 2912"/>
              <a:gd name="T8" fmla="*/ 254 w 2820"/>
              <a:gd name="T9" fmla="*/ 604 h 2912"/>
              <a:gd name="T10" fmla="*/ 140 w 2820"/>
              <a:gd name="T11" fmla="*/ 772 h 2912"/>
              <a:gd name="T12" fmla="*/ 60 w 2820"/>
              <a:gd name="T13" fmla="*/ 944 h 2912"/>
              <a:gd name="T14" fmla="*/ 14 w 2820"/>
              <a:gd name="T15" fmla="*/ 1122 h 2912"/>
              <a:gd name="T16" fmla="*/ 0 w 2820"/>
              <a:gd name="T17" fmla="*/ 1300 h 2912"/>
              <a:gd name="T18" fmla="*/ 18 w 2820"/>
              <a:gd name="T19" fmla="*/ 1476 h 2912"/>
              <a:gd name="T20" fmla="*/ 64 w 2820"/>
              <a:gd name="T21" fmla="*/ 1650 h 2912"/>
              <a:gd name="T22" fmla="*/ 138 w 2820"/>
              <a:gd name="T23" fmla="*/ 1818 h 2912"/>
              <a:gd name="T24" fmla="*/ 238 w 2820"/>
              <a:gd name="T25" fmla="*/ 1978 h 2912"/>
              <a:gd name="T26" fmla="*/ 364 w 2820"/>
              <a:gd name="T27" fmla="*/ 2126 h 2912"/>
              <a:gd name="T28" fmla="*/ 512 w 2820"/>
              <a:gd name="T29" fmla="*/ 2262 h 2912"/>
              <a:gd name="T30" fmla="*/ 684 w 2820"/>
              <a:gd name="T31" fmla="*/ 2382 h 2912"/>
              <a:gd name="T32" fmla="*/ 874 w 2820"/>
              <a:gd name="T33" fmla="*/ 2484 h 2912"/>
              <a:gd name="T34" fmla="*/ 1086 w 2820"/>
              <a:gd name="T35" fmla="*/ 2564 h 2912"/>
              <a:gd name="T36" fmla="*/ 1314 w 2820"/>
              <a:gd name="T37" fmla="*/ 2622 h 2912"/>
              <a:gd name="T38" fmla="*/ 1558 w 2820"/>
              <a:gd name="T39" fmla="*/ 2654 h 2912"/>
              <a:gd name="T40" fmla="*/ 1818 w 2820"/>
              <a:gd name="T41" fmla="*/ 2658 h 2912"/>
              <a:gd name="T42" fmla="*/ 2090 w 2820"/>
              <a:gd name="T43" fmla="*/ 2632 h 2912"/>
              <a:gd name="T44" fmla="*/ 2374 w 2820"/>
              <a:gd name="T45" fmla="*/ 2574 h 2912"/>
              <a:gd name="T46" fmla="*/ 2544 w 2820"/>
              <a:gd name="T47" fmla="*/ 2912 h 2912"/>
              <a:gd name="T48" fmla="*/ 1868 w 2820"/>
              <a:gd name="T49" fmla="*/ 1552 h 2912"/>
              <a:gd name="T50" fmla="*/ 1956 w 2820"/>
              <a:gd name="T51" fmla="*/ 1914 h 2912"/>
              <a:gd name="T52" fmla="*/ 1788 w 2820"/>
              <a:gd name="T53" fmla="*/ 1936 h 2912"/>
              <a:gd name="T54" fmla="*/ 1616 w 2820"/>
              <a:gd name="T55" fmla="*/ 1934 h 2912"/>
              <a:gd name="T56" fmla="*/ 1442 w 2820"/>
              <a:gd name="T57" fmla="*/ 1912 h 2912"/>
              <a:gd name="T58" fmla="*/ 1272 w 2820"/>
              <a:gd name="T59" fmla="*/ 1872 h 2912"/>
              <a:gd name="T60" fmla="*/ 1108 w 2820"/>
              <a:gd name="T61" fmla="*/ 1812 h 2912"/>
              <a:gd name="T62" fmla="*/ 952 w 2820"/>
              <a:gd name="T63" fmla="*/ 1736 h 2912"/>
              <a:gd name="T64" fmla="*/ 810 w 2820"/>
              <a:gd name="T65" fmla="*/ 1646 h 2912"/>
              <a:gd name="T66" fmla="*/ 684 w 2820"/>
              <a:gd name="T67" fmla="*/ 1542 h 2912"/>
              <a:gd name="T68" fmla="*/ 578 w 2820"/>
              <a:gd name="T69" fmla="*/ 1428 h 2912"/>
              <a:gd name="T70" fmla="*/ 494 w 2820"/>
              <a:gd name="T71" fmla="*/ 1304 h 2912"/>
              <a:gd name="T72" fmla="*/ 438 w 2820"/>
              <a:gd name="T73" fmla="*/ 1170 h 2912"/>
              <a:gd name="T74" fmla="*/ 410 w 2820"/>
              <a:gd name="T75" fmla="*/ 1032 h 2912"/>
              <a:gd name="T76" fmla="*/ 416 w 2820"/>
              <a:gd name="T77" fmla="*/ 888 h 2912"/>
              <a:gd name="T78" fmla="*/ 460 w 2820"/>
              <a:gd name="T79" fmla="*/ 742 h 2912"/>
              <a:gd name="T80" fmla="*/ 544 w 2820"/>
              <a:gd name="T81" fmla="*/ 592 h 2912"/>
              <a:gd name="T82" fmla="*/ 670 w 2820"/>
              <a:gd name="T83" fmla="*/ 444 h 2912"/>
              <a:gd name="T84" fmla="*/ 844 w 2820"/>
              <a:gd name="T85" fmla="*/ 298 h 2912"/>
              <a:gd name="T86" fmla="*/ 1070 w 2820"/>
              <a:gd name="T87" fmla="*/ 154 h 2912"/>
              <a:gd name="T88" fmla="*/ 1348 w 2820"/>
              <a:gd name="T89" fmla="*/ 16 h 2912"/>
              <a:gd name="T90" fmla="*/ 1244 w 2820"/>
              <a:gd name="T91" fmla="*/ 0 h 2912"/>
              <a:gd name="T92" fmla="*/ 2820 w 2820"/>
              <a:gd name="T93" fmla="*/ 1934 h 2912"/>
              <a:gd name="T94" fmla="*/ 2820 w 2820"/>
              <a:gd name="T95" fmla="*/ 1934 h 2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rgbClr val="00B050"/>
              </a:gs>
              <a:gs pos="100000">
                <a:srgbClr val="00B050"/>
              </a:gs>
            </a:gsLst>
            <a:lin ang="5400000" scaled="1"/>
          </a:gradFill>
          <a:ln>
            <a:noFill/>
          </a:ln>
          <a:effectLst>
            <a:outerShdw dist="206741" dir="8249373" algn="ctr" rotWithShape="0">
              <a:srgbClr val="C1D1D3">
                <a:alpha val="5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7" name="Text Box 32"/>
          <p:cNvSpPr txBox="1">
            <a:spLocks noChangeArrowheads="1"/>
          </p:cNvSpPr>
          <p:nvPr/>
        </p:nvSpPr>
        <p:spPr bwMode="auto">
          <a:xfrm>
            <a:off x="3886200" y="3429001"/>
            <a:ext cx="4038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lexandria Black" pitchFamily="2" charset="-78"/>
                <a:cs typeface="Alexandria Black" pitchFamily="2" charset="-78"/>
              </a:rPr>
              <a:t>Types of Computer Networks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88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26"/>
    </mc:Choice>
    <mc:Fallback xmlns="">
      <p:transition spd="slow" advTm="1692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09661" y="160628"/>
            <a:ext cx="8229600" cy="601661"/>
          </a:xfrm>
        </p:spPr>
        <p:txBody>
          <a:bodyPr>
            <a:normAutofit fontScale="90000"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Types of Computer Networks</a:t>
            </a:r>
            <a:br>
              <a:rPr lang="en-US" sz="2000" dirty="0">
                <a:latin typeface="Alexandria Black" pitchFamily="2" charset="-78"/>
                <a:cs typeface="Alexandria Black" pitchFamily="2" charset="-78"/>
              </a:rPr>
            </a:br>
            <a:endParaRPr lang="en-US" sz="2000" dirty="0">
              <a:latin typeface="Alexandria Black" pitchFamily="2" charset="-78"/>
              <a:cs typeface="Alexandria Black" pitchFamily="2" charset="-78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676401" y="685801"/>
            <a:ext cx="8802141" cy="3885981"/>
            <a:chOff x="152400" y="685800"/>
            <a:chExt cx="8802141" cy="3885981"/>
          </a:xfrm>
        </p:grpSpPr>
        <p:grpSp>
          <p:nvGrpSpPr>
            <p:cNvPr id="59" name="Group 58"/>
            <p:cNvGrpSpPr/>
            <p:nvPr/>
          </p:nvGrpSpPr>
          <p:grpSpPr>
            <a:xfrm>
              <a:off x="152400" y="685800"/>
              <a:ext cx="8802141" cy="3527287"/>
              <a:chOff x="189459" y="1143000"/>
              <a:chExt cx="8802141" cy="3527287"/>
            </a:xfrm>
          </p:grpSpPr>
          <p:sp>
            <p:nvSpPr>
              <p:cNvPr id="60" name="Freeform 9"/>
              <p:cNvSpPr>
                <a:spLocks/>
              </p:cNvSpPr>
              <p:nvPr/>
            </p:nvSpPr>
            <p:spPr bwMode="gray">
              <a:xfrm rot="3984833" flipH="1">
                <a:off x="3810525" y="2691200"/>
                <a:ext cx="1246477" cy="1241425"/>
              </a:xfrm>
              <a:custGeom>
                <a:avLst/>
                <a:gdLst>
                  <a:gd name="T0" fmla="*/ 580 w 580"/>
                  <a:gd name="T1" fmla="*/ 0 h 798"/>
                  <a:gd name="T2" fmla="*/ 578 w 580"/>
                  <a:gd name="T3" fmla="*/ 90 h 798"/>
                  <a:gd name="T4" fmla="*/ 568 w 580"/>
                  <a:gd name="T5" fmla="*/ 174 h 798"/>
                  <a:gd name="T6" fmla="*/ 552 w 580"/>
                  <a:gd name="T7" fmla="*/ 252 h 798"/>
                  <a:gd name="T8" fmla="*/ 526 w 580"/>
                  <a:gd name="T9" fmla="*/ 324 h 798"/>
                  <a:gd name="T10" fmla="*/ 494 w 580"/>
                  <a:gd name="T11" fmla="*/ 390 h 798"/>
                  <a:gd name="T12" fmla="*/ 452 w 580"/>
                  <a:gd name="T13" fmla="*/ 450 h 798"/>
                  <a:gd name="T14" fmla="*/ 402 w 580"/>
                  <a:gd name="T15" fmla="*/ 508 h 798"/>
                  <a:gd name="T16" fmla="*/ 342 w 580"/>
                  <a:gd name="T17" fmla="*/ 560 h 798"/>
                  <a:gd name="T18" fmla="*/ 270 w 580"/>
                  <a:gd name="T19" fmla="*/ 610 h 798"/>
                  <a:gd name="T20" fmla="*/ 188 w 580"/>
                  <a:gd name="T21" fmla="*/ 656 h 798"/>
                  <a:gd name="T22" fmla="*/ 188 w 580"/>
                  <a:gd name="T23" fmla="*/ 798 h 798"/>
                  <a:gd name="T24" fmla="*/ 0 w 580"/>
                  <a:gd name="T25" fmla="*/ 514 h 798"/>
                  <a:gd name="T26" fmla="*/ 188 w 580"/>
                  <a:gd name="T27" fmla="*/ 230 h 798"/>
                  <a:gd name="T28" fmla="*/ 188 w 580"/>
                  <a:gd name="T29" fmla="*/ 372 h 798"/>
                  <a:gd name="T30" fmla="*/ 224 w 580"/>
                  <a:gd name="T31" fmla="*/ 368 h 798"/>
                  <a:gd name="T32" fmla="*/ 264 w 580"/>
                  <a:gd name="T33" fmla="*/ 356 h 798"/>
                  <a:gd name="T34" fmla="*/ 306 w 580"/>
                  <a:gd name="T35" fmla="*/ 336 h 798"/>
                  <a:gd name="T36" fmla="*/ 348 w 580"/>
                  <a:gd name="T37" fmla="*/ 310 h 798"/>
                  <a:gd name="T38" fmla="*/ 392 w 580"/>
                  <a:gd name="T39" fmla="*/ 280 h 798"/>
                  <a:gd name="T40" fmla="*/ 432 w 580"/>
                  <a:gd name="T41" fmla="*/ 246 h 798"/>
                  <a:gd name="T42" fmla="*/ 472 w 580"/>
                  <a:gd name="T43" fmla="*/ 208 h 798"/>
                  <a:gd name="T44" fmla="*/ 506 w 580"/>
                  <a:gd name="T45" fmla="*/ 166 h 798"/>
                  <a:gd name="T46" fmla="*/ 536 w 580"/>
                  <a:gd name="T47" fmla="*/ 124 h 798"/>
                  <a:gd name="T48" fmla="*/ 558 w 580"/>
                  <a:gd name="T49" fmla="*/ 82 h 798"/>
                  <a:gd name="T50" fmla="*/ 574 w 580"/>
                  <a:gd name="T51" fmla="*/ 40 h 798"/>
                  <a:gd name="T52" fmla="*/ 578 w 580"/>
                  <a:gd name="T53" fmla="*/ 0 h 798"/>
                  <a:gd name="T54" fmla="*/ 580 w 580"/>
                  <a:gd name="T55" fmla="*/ 0 h 7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80" h="798">
                    <a:moveTo>
                      <a:pt x="580" y="0"/>
                    </a:moveTo>
                    <a:lnTo>
                      <a:pt x="578" y="90"/>
                    </a:lnTo>
                    <a:lnTo>
                      <a:pt x="568" y="174"/>
                    </a:lnTo>
                    <a:lnTo>
                      <a:pt x="552" y="252"/>
                    </a:lnTo>
                    <a:lnTo>
                      <a:pt x="526" y="324"/>
                    </a:lnTo>
                    <a:lnTo>
                      <a:pt x="494" y="390"/>
                    </a:lnTo>
                    <a:lnTo>
                      <a:pt x="452" y="450"/>
                    </a:lnTo>
                    <a:lnTo>
                      <a:pt x="402" y="508"/>
                    </a:lnTo>
                    <a:lnTo>
                      <a:pt x="342" y="560"/>
                    </a:lnTo>
                    <a:lnTo>
                      <a:pt x="270" y="610"/>
                    </a:lnTo>
                    <a:lnTo>
                      <a:pt x="188" y="656"/>
                    </a:lnTo>
                    <a:lnTo>
                      <a:pt x="188" y="798"/>
                    </a:lnTo>
                    <a:lnTo>
                      <a:pt x="0" y="514"/>
                    </a:lnTo>
                    <a:lnTo>
                      <a:pt x="188" y="230"/>
                    </a:lnTo>
                    <a:lnTo>
                      <a:pt x="188" y="372"/>
                    </a:lnTo>
                    <a:lnTo>
                      <a:pt x="224" y="368"/>
                    </a:lnTo>
                    <a:lnTo>
                      <a:pt x="264" y="356"/>
                    </a:lnTo>
                    <a:lnTo>
                      <a:pt x="306" y="336"/>
                    </a:lnTo>
                    <a:lnTo>
                      <a:pt x="348" y="310"/>
                    </a:lnTo>
                    <a:lnTo>
                      <a:pt x="392" y="280"/>
                    </a:lnTo>
                    <a:lnTo>
                      <a:pt x="432" y="246"/>
                    </a:lnTo>
                    <a:lnTo>
                      <a:pt x="472" y="208"/>
                    </a:lnTo>
                    <a:lnTo>
                      <a:pt x="506" y="166"/>
                    </a:lnTo>
                    <a:lnTo>
                      <a:pt x="536" y="124"/>
                    </a:lnTo>
                    <a:lnTo>
                      <a:pt x="558" y="82"/>
                    </a:lnTo>
                    <a:lnTo>
                      <a:pt x="574" y="40"/>
                    </a:lnTo>
                    <a:lnTo>
                      <a:pt x="578" y="0"/>
                    </a:lnTo>
                    <a:lnTo>
                      <a:pt x="58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B050"/>
                  </a:gs>
                  <a:gs pos="100000">
                    <a:srgbClr val="99FF33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A06C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61" name="Group 60"/>
              <p:cNvGrpSpPr/>
              <p:nvPr/>
            </p:nvGrpSpPr>
            <p:grpSpPr>
              <a:xfrm>
                <a:off x="189459" y="1143000"/>
                <a:ext cx="8802141" cy="3527287"/>
                <a:chOff x="189459" y="1143000"/>
                <a:chExt cx="8802141" cy="3527287"/>
              </a:xfrm>
            </p:grpSpPr>
            <p:grpSp>
              <p:nvGrpSpPr>
                <p:cNvPr id="62" name="Group 61"/>
                <p:cNvGrpSpPr/>
                <p:nvPr/>
              </p:nvGrpSpPr>
              <p:grpSpPr>
                <a:xfrm>
                  <a:off x="189459" y="1143000"/>
                  <a:ext cx="8802141" cy="3115592"/>
                  <a:chOff x="215682" y="1628775"/>
                  <a:chExt cx="8802141" cy="3115592"/>
                </a:xfrm>
              </p:grpSpPr>
              <p:sp>
                <p:nvSpPr>
                  <p:cNvPr id="66" name="AutoShape 3"/>
                  <p:cNvSpPr>
                    <a:spLocks noChangeArrowheads="1"/>
                  </p:cNvSpPr>
                  <p:nvPr/>
                </p:nvSpPr>
                <p:spPr bwMode="auto">
                  <a:xfrm>
                    <a:off x="6392098" y="3914775"/>
                    <a:ext cx="2625725" cy="702450"/>
                  </a:xfrm>
                  <a:prstGeom prst="roundRect">
                    <a:avLst>
                      <a:gd name="adj" fmla="val 16667"/>
                    </a:avLst>
                  </a:prstGeom>
                  <a:noFill/>
                  <a:ln w="3810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gradFill rotWithShape="1">
                          <a:gsLst>
                            <a:gs pos="0">
                              <a:srgbClr val="99CCFF"/>
                            </a:gs>
                            <a:gs pos="100000">
                              <a:srgbClr val="99CCFF">
                                <a:gamma/>
                                <a:tint val="27451"/>
                                <a:invGamma/>
                              </a:srgbClr>
                            </a:gs>
                          </a:gsLst>
                          <a:lin ang="5400000" scaled="1"/>
                        </a:gra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 eaLnBrk="0" hangingPunct="0"/>
                    <a:endParaRPr lang="en-US" altLang="en-US">
                      <a:latin typeface="Verdana" panose="020B0604030504040204" pitchFamily="34" charset="0"/>
                    </a:endParaRPr>
                  </a:p>
                </p:txBody>
              </p:sp>
              <p:sp>
                <p:nvSpPr>
                  <p:cNvPr id="67" name="AutoShape 5"/>
                  <p:cNvSpPr>
                    <a:spLocks noChangeArrowheads="1"/>
                  </p:cNvSpPr>
                  <p:nvPr/>
                </p:nvSpPr>
                <p:spPr bwMode="auto">
                  <a:xfrm>
                    <a:off x="215682" y="3985706"/>
                    <a:ext cx="2522416" cy="758661"/>
                  </a:xfrm>
                  <a:prstGeom prst="roundRect">
                    <a:avLst>
                      <a:gd name="adj" fmla="val 16667"/>
                    </a:avLst>
                  </a:prstGeom>
                  <a:noFill/>
                  <a:ln w="3810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gradFill rotWithShape="1">
                          <a:gsLst>
                            <a:gs pos="0">
                              <a:srgbClr val="99CCFF"/>
                            </a:gs>
                            <a:gs pos="100000">
                              <a:srgbClr val="99CCFF">
                                <a:gamma/>
                                <a:tint val="27451"/>
                                <a:invGamma/>
                              </a:srgbClr>
                            </a:gs>
                          </a:gsLst>
                          <a:lin ang="5400000" scaled="1"/>
                        </a:gra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 eaLnBrk="0" hangingPunct="0"/>
                    <a:endParaRPr lang="en-US" altLang="en-US">
                      <a:latin typeface="Verdana" panose="020B0604030504040204" pitchFamily="34" charset="0"/>
                    </a:endParaRPr>
                  </a:p>
                </p:txBody>
              </p:sp>
              <p:sp>
                <p:nvSpPr>
                  <p:cNvPr id="68" name="Text Box 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19898" y="3980944"/>
                    <a:ext cx="2547720" cy="707886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>
                    <a:spAutoFit/>
                  </a:bodyPr>
                  <a:lstStyle/>
                  <a:p>
                    <a:pPr algn="ctr" eaLnBrk="0" hangingPunct="0"/>
                    <a:r>
                      <a:rPr lang="en-US" altLang="en-US" sz="2000" b="1" dirty="0">
                        <a:solidFill>
                          <a:srgbClr val="0070C0"/>
                        </a:solidFill>
                      </a:rPr>
                      <a:t>LAN</a:t>
                    </a:r>
                  </a:p>
                  <a:p>
                    <a:pPr algn="ctr" eaLnBrk="0" hangingPunct="0"/>
                    <a:r>
                      <a:rPr lang="en-US" altLang="en-US" sz="2000" b="1" dirty="0">
                        <a:solidFill>
                          <a:srgbClr val="0070C0"/>
                        </a:solidFill>
                      </a:rPr>
                      <a:t>Local Area Network</a:t>
                    </a:r>
                  </a:p>
                </p:txBody>
              </p:sp>
              <p:sp>
                <p:nvSpPr>
                  <p:cNvPr id="69" name="Freeform 7"/>
                  <p:cNvSpPr>
                    <a:spLocks/>
                  </p:cNvSpPr>
                  <p:nvPr/>
                </p:nvSpPr>
                <p:spPr bwMode="gray">
                  <a:xfrm>
                    <a:off x="2295307" y="2845882"/>
                    <a:ext cx="903288" cy="1241425"/>
                  </a:xfrm>
                  <a:custGeom>
                    <a:avLst/>
                    <a:gdLst>
                      <a:gd name="T0" fmla="*/ 580 w 580"/>
                      <a:gd name="T1" fmla="*/ 0 h 798"/>
                      <a:gd name="T2" fmla="*/ 578 w 580"/>
                      <a:gd name="T3" fmla="*/ 90 h 798"/>
                      <a:gd name="T4" fmla="*/ 568 w 580"/>
                      <a:gd name="T5" fmla="*/ 174 h 798"/>
                      <a:gd name="T6" fmla="*/ 552 w 580"/>
                      <a:gd name="T7" fmla="*/ 252 h 798"/>
                      <a:gd name="T8" fmla="*/ 526 w 580"/>
                      <a:gd name="T9" fmla="*/ 324 h 798"/>
                      <a:gd name="T10" fmla="*/ 494 w 580"/>
                      <a:gd name="T11" fmla="*/ 390 h 798"/>
                      <a:gd name="T12" fmla="*/ 452 w 580"/>
                      <a:gd name="T13" fmla="*/ 450 h 798"/>
                      <a:gd name="T14" fmla="*/ 402 w 580"/>
                      <a:gd name="T15" fmla="*/ 508 h 798"/>
                      <a:gd name="T16" fmla="*/ 342 w 580"/>
                      <a:gd name="T17" fmla="*/ 560 h 798"/>
                      <a:gd name="T18" fmla="*/ 270 w 580"/>
                      <a:gd name="T19" fmla="*/ 610 h 798"/>
                      <a:gd name="T20" fmla="*/ 188 w 580"/>
                      <a:gd name="T21" fmla="*/ 656 h 798"/>
                      <a:gd name="T22" fmla="*/ 188 w 580"/>
                      <a:gd name="T23" fmla="*/ 798 h 798"/>
                      <a:gd name="T24" fmla="*/ 0 w 580"/>
                      <a:gd name="T25" fmla="*/ 514 h 798"/>
                      <a:gd name="T26" fmla="*/ 188 w 580"/>
                      <a:gd name="T27" fmla="*/ 230 h 798"/>
                      <a:gd name="T28" fmla="*/ 188 w 580"/>
                      <a:gd name="T29" fmla="*/ 372 h 798"/>
                      <a:gd name="T30" fmla="*/ 224 w 580"/>
                      <a:gd name="T31" fmla="*/ 368 h 798"/>
                      <a:gd name="T32" fmla="*/ 264 w 580"/>
                      <a:gd name="T33" fmla="*/ 356 h 798"/>
                      <a:gd name="T34" fmla="*/ 306 w 580"/>
                      <a:gd name="T35" fmla="*/ 336 h 798"/>
                      <a:gd name="T36" fmla="*/ 348 w 580"/>
                      <a:gd name="T37" fmla="*/ 310 h 798"/>
                      <a:gd name="T38" fmla="*/ 392 w 580"/>
                      <a:gd name="T39" fmla="*/ 280 h 798"/>
                      <a:gd name="T40" fmla="*/ 432 w 580"/>
                      <a:gd name="T41" fmla="*/ 246 h 798"/>
                      <a:gd name="T42" fmla="*/ 472 w 580"/>
                      <a:gd name="T43" fmla="*/ 208 h 798"/>
                      <a:gd name="T44" fmla="*/ 506 w 580"/>
                      <a:gd name="T45" fmla="*/ 166 h 798"/>
                      <a:gd name="T46" fmla="*/ 536 w 580"/>
                      <a:gd name="T47" fmla="*/ 124 h 798"/>
                      <a:gd name="T48" fmla="*/ 558 w 580"/>
                      <a:gd name="T49" fmla="*/ 82 h 798"/>
                      <a:gd name="T50" fmla="*/ 574 w 580"/>
                      <a:gd name="T51" fmla="*/ 40 h 798"/>
                      <a:gd name="T52" fmla="*/ 578 w 580"/>
                      <a:gd name="T53" fmla="*/ 0 h 798"/>
                      <a:gd name="T54" fmla="*/ 580 w 580"/>
                      <a:gd name="T55" fmla="*/ 0 h 7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</a:cxnLst>
                    <a:rect l="0" t="0" r="r" b="b"/>
                    <a:pathLst>
                      <a:path w="580" h="798">
                        <a:moveTo>
                          <a:pt x="580" y="0"/>
                        </a:moveTo>
                        <a:lnTo>
                          <a:pt x="578" y="90"/>
                        </a:lnTo>
                        <a:lnTo>
                          <a:pt x="568" y="174"/>
                        </a:lnTo>
                        <a:lnTo>
                          <a:pt x="552" y="252"/>
                        </a:lnTo>
                        <a:lnTo>
                          <a:pt x="526" y="324"/>
                        </a:lnTo>
                        <a:lnTo>
                          <a:pt x="494" y="390"/>
                        </a:lnTo>
                        <a:lnTo>
                          <a:pt x="452" y="450"/>
                        </a:lnTo>
                        <a:lnTo>
                          <a:pt x="402" y="508"/>
                        </a:lnTo>
                        <a:lnTo>
                          <a:pt x="342" y="560"/>
                        </a:lnTo>
                        <a:lnTo>
                          <a:pt x="270" y="610"/>
                        </a:lnTo>
                        <a:lnTo>
                          <a:pt x="188" y="656"/>
                        </a:lnTo>
                        <a:lnTo>
                          <a:pt x="188" y="798"/>
                        </a:lnTo>
                        <a:lnTo>
                          <a:pt x="0" y="514"/>
                        </a:lnTo>
                        <a:lnTo>
                          <a:pt x="188" y="230"/>
                        </a:lnTo>
                        <a:lnTo>
                          <a:pt x="188" y="372"/>
                        </a:lnTo>
                        <a:lnTo>
                          <a:pt x="224" y="368"/>
                        </a:lnTo>
                        <a:lnTo>
                          <a:pt x="264" y="356"/>
                        </a:lnTo>
                        <a:lnTo>
                          <a:pt x="306" y="336"/>
                        </a:lnTo>
                        <a:lnTo>
                          <a:pt x="348" y="310"/>
                        </a:lnTo>
                        <a:lnTo>
                          <a:pt x="392" y="280"/>
                        </a:lnTo>
                        <a:lnTo>
                          <a:pt x="432" y="246"/>
                        </a:lnTo>
                        <a:lnTo>
                          <a:pt x="472" y="208"/>
                        </a:lnTo>
                        <a:lnTo>
                          <a:pt x="506" y="166"/>
                        </a:lnTo>
                        <a:lnTo>
                          <a:pt x="536" y="124"/>
                        </a:lnTo>
                        <a:lnTo>
                          <a:pt x="558" y="82"/>
                        </a:lnTo>
                        <a:lnTo>
                          <a:pt x="574" y="40"/>
                        </a:lnTo>
                        <a:lnTo>
                          <a:pt x="578" y="0"/>
                        </a:lnTo>
                        <a:lnTo>
                          <a:pt x="58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B050"/>
                      </a:gs>
                      <a:gs pos="100000">
                        <a:srgbClr val="CCFF99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00A06C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0" name="AutoShape 8"/>
                  <p:cNvSpPr>
                    <a:spLocks noChangeAspect="1" noChangeArrowheads="1" noTextEdit="1"/>
                  </p:cNvSpPr>
                  <p:nvPr/>
                </p:nvSpPr>
                <p:spPr bwMode="gray">
                  <a:xfrm flipH="1">
                    <a:off x="4868863" y="3252788"/>
                    <a:ext cx="909637" cy="124460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1" name="Freeform 9"/>
                  <p:cNvSpPr>
                    <a:spLocks/>
                  </p:cNvSpPr>
                  <p:nvPr/>
                </p:nvSpPr>
                <p:spPr bwMode="gray">
                  <a:xfrm flipH="1">
                    <a:off x="6044436" y="2774951"/>
                    <a:ext cx="903287" cy="1241425"/>
                  </a:xfrm>
                  <a:custGeom>
                    <a:avLst/>
                    <a:gdLst>
                      <a:gd name="T0" fmla="*/ 580 w 580"/>
                      <a:gd name="T1" fmla="*/ 0 h 798"/>
                      <a:gd name="T2" fmla="*/ 578 w 580"/>
                      <a:gd name="T3" fmla="*/ 90 h 798"/>
                      <a:gd name="T4" fmla="*/ 568 w 580"/>
                      <a:gd name="T5" fmla="*/ 174 h 798"/>
                      <a:gd name="T6" fmla="*/ 552 w 580"/>
                      <a:gd name="T7" fmla="*/ 252 h 798"/>
                      <a:gd name="T8" fmla="*/ 526 w 580"/>
                      <a:gd name="T9" fmla="*/ 324 h 798"/>
                      <a:gd name="T10" fmla="*/ 494 w 580"/>
                      <a:gd name="T11" fmla="*/ 390 h 798"/>
                      <a:gd name="T12" fmla="*/ 452 w 580"/>
                      <a:gd name="T13" fmla="*/ 450 h 798"/>
                      <a:gd name="T14" fmla="*/ 402 w 580"/>
                      <a:gd name="T15" fmla="*/ 508 h 798"/>
                      <a:gd name="T16" fmla="*/ 342 w 580"/>
                      <a:gd name="T17" fmla="*/ 560 h 798"/>
                      <a:gd name="T18" fmla="*/ 270 w 580"/>
                      <a:gd name="T19" fmla="*/ 610 h 798"/>
                      <a:gd name="T20" fmla="*/ 188 w 580"/>
                      <a:gd name="T21" fmla="*/ 656 h 798"/>
                      <a:gd name="T22" fmla="*/ 188 w 580"/>
                      <a:gd name="T23" fmla="*/ 798 h 798"/>
                      <a:gd name="T24" fmla="*/ 0 w 580"/>
                      <a:gd name="T25" fmla="*/ 514 h 798"/>
                      <a:gd name="T26" fmla="*/ 188 w 580"/>
                      <a:gd name="T27" fmla="*/ 230 h 798"/>
                      <a:gd name="T28" fmla="*/ 188 w 580"/>
                      <a:gd name="T29" fmla="*/ 372 h 798"/>
                      <a:gd name="T30" fmla="*/ 224 w 580"/>
                      <a:gd name="T31" fmla="*/ 368 h 798"/>
                      <a:gd name="T32" fmla="*/ 264 w 580"/>
                      <a:gd name="T33" fmla="*/ 356 h 798"/>
                      <a:gd name="T34" fmla="*/ 306 w 580"/>
                      <a:gd name="T35" fmla="*/ 336 h 798"/>
                      <a:gd name="T36" fmla="*/ 348 w 580"/>
                      <a:gd name="T37" fmla="*/ 310 h 798"/>
                      <a:gd name="T38" fmla="*/ 392 w 580"/>
                      <a:gd name="T39" fmla="*/ 280 h 798"/>
                      <a:gd name="T40" fmla="*/ 432 w 580"/>
                      <a:gd name="T41" fmla="*/ 246 h 798"/>
                      <a:gd name="T42" fmla="*/ 472 w 580"/>
                      <a:gd name="T43" fmla="*/ 208 h 798"/>
                      <a:gd name="T44" fmla="*/ 506 w 580"/>
                      <a:gd name="T45" fmla="*/ 166 h 798"/>
                      <a:gd name="T46" fmla="*/ 536 w 580"/>
                      <a:gd name="T47" fmla="*/ 124 h 798"/>
                      <a:gd name="T48" fmla="*/ 558 w 580"/>
                      <a:gd name="T49" fmla="*/ 82 h 798"/>
                      <a:gd name="T50" fmla="*/ 574 w 580"/>
                      <a:gd name="T51" fmla="*/ 40 h 798"/>
                      <a:gd name="T52" fmla="*/ 578 w 580"/>
                      <a:gd name="T53" fmla="*/ 0 h 798"/>
                      <a:gd name="T54" fmla="*/ 580 w 580"/>
                      <a:gd name="T55" fmla="*/ 0 h 7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</a:cxnLst>
                    <a:rect l="0" t="0" r="r" b="b"/>
                    <a:pathLst>
                      <a:path w="580" h="798">
                        <a:moveTo>
                          <a:pt x="580" y="0"/>
                        </a:moveTo>
                        <a:lnTo>
                          <a:pt x="578" y="90"/>
                        </a:lnTo>
                        <a:lnTo>
                          <a:pt x="568" y="174"/>
                        </a:lnTo>
                        <a:lnTo>
                          <a:pt x="552" y="252"/>
                        </a:lnTo>
                        <a:lnTo>
                          <a:pt x="526" y="324"/>
                        </a:lnTo>
                        <a:lnTo>
                          <a:pt x="494" y="390"/>
                        </a:lnTo>
                        <a:lnTo>
                          <a:pt x="452" y="450"/>
                        </a:lnTo>
                        <a:lnTo>
                          <a:pt x="402" y="508"/>
                        </a:lnTo>
                        <a:lnTo>
                          <a:pt x="342" y="560"/>
                        </a:lnTo>
                        <a:lnTo>
                          <a:pt x="270" y="610"/>
                        </a:lnTo>
                        <a:lnTo>
                          <a:pt x="188" y="656"/>
                        </a:lnTo>
                        <a:lnTo>
                          <a:pt x="188" y="798"/>
                        </a:lnTo>
                        <a:lnTo>
                          <a:pt x="0" y="514"/>
                        </a:lnTo>
                        <a:lnTo>
                          <a:pt x="188" y="230"/>
                        </a:lnTo>
                        <a:lnTo>
                          <a:pt x="188" y="372"/>
                        </a:lnTo>
                        <a:lnTo>
                          <a:pt x="224" y="368"/>
                        </a:lnTo>
                        <a:lnTo>
                          <a:pt x="264" y="356"/>
                        </a:lnTo>
                        <a:lnTo>
                          <a:pt x="306" y="336"/>
                        </a:lnTo>
                        <a:lnTo>
                          <a:pt x="348" y="310"/>
                        </a:lnTo>
                        <a:lnTo>
                          <a:pt x="392" y="280"/>
                        </a:lnTo>
                        <a:lnTo>
                          <a:pt x="432" y="246"/>
                        </a:lnTo>
                        <a:lnTo>
                          <a:pt x="472" y="208"/>
                        </a:lnTo>
                        <a:lnTo>
                          <a:pt x="506" y="166"/>
                        </a:lnTo>
                        <a:lnTo>
                          <a:pt x="536" y="124"/>
                        </a:lnTo>
                        <a:lnTo>
                          <a:pt x="558" y="82"/>
                        </a:lnTo>
                        <a:lnTo>
                          <a:pt x="574" y="40"/>
                        </a:lnTo>
                        <a:lnTo>
                          <a:pt x="578" y="0"/>
                        </a:lnTo>
                        <a:lnTo>
                          <a:pt x="58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F26D"/>
                      </a:gs>
                      <a:gs pos="100000">
                        <a:srgbClr val="00B050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00A06C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grpSp>
                <p:nvGrpSpPr>
                  <p:cNvPr id="72" name="Group 10"/>
                  <p:cNvGrpSpPr>
                    <a:grpSpLocks/>
                  </p:cNvGrpSpPr>
                  <p:nvPr/>
                </p:nvGrpSpPr>
                <p:grpSpPr bwMode="auto">
                  <a:xfrm>
                    <a:off x="3048000" y="1628775"/>
                    <a:ext cx="2998788" cy="1601788"/>
                    <a:chOff x="1997" y="1314"/>
                    <a:chExt cx="1889" cy="1009"/>
                  </a:xfrm>
                </p:grpSpPr>
                <p:grpSp>
                  <p:nvGrpSpPr>
                    <p:cNvPr id="75" name="Group 1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997" y="1404"/>
                      <a:ext cx="1889" cy="919"/>
                      <a:chOff x="1973" y="1027"/>
                      <a:chExt cx="1926" cy="937"/>
                    </a:xfrm>
                  </p:grpSpPr>
                  <p:sp>
                    <p:nvSpPr>
                      <p:cNvPr id="80" name="Oval 12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94" y="1057"/>
                        <a:ext cx="1905" cy="907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chemeClr val="hlink"/>
                          </a:gs>
                          <a:gs pos="100000">
                            <a:schemeClr val="hlink">
                              <a:gamma/>
                              <a:shade val="48627"/>
                              <a:invGamma/>
                            </a:schemeClr>
                          </a:gs>
                        </a:gsLst>
                        <a:lin ang="2700000" scaled="1"/>
                      </a:gra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81" name="Oval 13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73" y="1027"/>
                        <a:ext cx="1905" cy="907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chemeClr val="hlink">
                              <a:gamma/>
                              <a:tint val="44314"/>
                              <a:invGamma/>
                            </a:schemeClr>
                          </a:gs>
                          <a:gs pos="100000">
                            <a:srgbClr val="92D050"/>
                          </a:gs>
                        </a:gsLst>
                        <a:lin ang="2700000" scaled="1"/>
                      </a:gra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sp>
                  <p:nvSpPr>
                    <p:cNvPr id="76" name="Oval 1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86" y="1314"/>
                      <a:ext cx="1691" cy="845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accent1">
                            <a:gamma/>
                            <a:shade val="46275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27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algn="ctr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vert="eaVert"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7" name="Oval 1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108" y="1319"/>
                      <a:ext cx="1650" cy="824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accent1">
                            <a:alpha val="0"/>
                          </a:schemeClr>
                        </a:gs>
                        <a:gs pos="100000">
                          <a:schemeClr val="accent1">
                            <a:gamma/>
                            <a:tint val="34902"/>
                            <a:invGamma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algn="ctr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vert="eaVert"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8" name="Oval 1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125" y="1327"/>
                      <a:ext cx="1570" cy="770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00B050"/>
                        </a:gs>
                        <a:gs pos="100000">
                          <a:schemeClr val="accent1">
                            <a:alpha val="48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algn="ctr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vert="eaVert"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9" name="Oval 1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208" y="1344"/>
                      <a:ext cx="1382" cy="624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E0FFC1"/>
                        </a:gs>
                        <a:gs pos="100000">
                          <a:schemeClr val="accent1">
                            <a:alpha val="38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algn="ctr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vert="eaVert" wrap="none" anchor="ctr"/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73" name="Text Box 1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448802" y="1956891"/>
                    <a:ext cx="2097176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/>
                  <a:p>
                    <a:pPr algn="ctr" eaLnBrk="0" hangingPunct="0"/>
                    <a:r>
                      <a:rPr lang="en-US" altLang="en-US" sz="2400" b="1" dirty="0">
                        <a:solidFill>
                          <a:srgbClr val="000000"/>
                        </a:solidFill>
                      </a:rPr>
                      <a:t>Network Types</a:t>
                    </a:r>
                  </a:p>
                </p:txBody>
              </p:sp>
              <p:sp>
                <p:nvSpPr>
                  <p:cNvPr id="74" name="Text Box 1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392098" y="3900920"/>
                    <a:ext cx="2549526" cy="707886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>
                    <a:spAutoFit/>
                  </a:bodyPr>
                  <a:lstStyle/>
                  <a:p>
                    <a:pPr algn="ctr" eaLnBrk="0" hangingPunct="0"/>
                    <a:r>
                      <a:rPr lang="en-US" altLang="en-US" sz="2000" b="1" dirty="0">
                        <a:solidFill>
                          <a:srgbClr val="0070C0"/>
                        </a:solidFill>
                      </a:rPr>
                      <a:t>WAN </a:t>
                    </a:r>
                  </a:p>
                  <a:p>
                    <a:pPr algn="ctr" eaLnBrk="0" hangingPunct="0"/>
                    <a:r>
                      <a:rPr lang="en-US" altLang="en-US" sz="2000" b="1" dirty="0">
                        <a:solidFill>
                          <a:srgbClr val="0070C0"/>
                        </a:solidFill>
                      </a:rPr>
                      <a:t>Wide Area Network</a:t>
                    </a:r>
                  </a:p>
                </p:txBody>
              </p:sp>
            </p:grpSp>
            <p:grpSp>
              <p:nvGrpSpPr>
                <p:cNvPr id="63" name="Group 62"/>
                <p:cNvGrpSpPr/>
                <p:nvPr/>
              </p:nvGrpSpPr>
              <p:grpSpPr>
                <a:xfrm>
                  <a:off x="3313659" y="3967163"/>
                  <a:ext cx="2286000" cy="703124"/>
                  <a:chOff x="3542259" y="4245948"/>
                  <a:chExt cx="2286000" cy="703124"/>
                </a:xfrm>
              </p:grpSpPr>
              <p:sp>
                <p:nvSpPr>
                  <p:cNvPr id="64" name="AutoShape 5"/>
                  <p:cNvSpPr>
                    <a:spLocks noChangeArrowheads="1"/>
                  </p:cNvSpPr>
                  <p:nvPr/>
                </p:nvSpPr>
                <p:spPr bwMode="auto">
                  <a:xfrm>
                    <a:off x="3542259" y="4245948"/>
                    <a:ext cx="2286000" cy="703124"/>
                  </a:xfrm>
                  <a:prstGeom prst="roundRect">
                    <a:avLst>
                      <a:gd name="adj" fmla="val 16667"/>
                    </a:avLst>
                  </a:prstGeom>
                  <a:noFill/>
                  <a:ln w="3810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gradFill rotWithShape="1">
                          <a:gsLst>
                            <a:gs pos="0">
                              <a:srgbClr val="99CCFF"/>
                            </a:gs>
                            <a:gs pos="100000">
                              <a:srgbClr val="99CCFF">
                                <a:gamma/>
                                <a:tint val="27451"/>
                                <a:invGamma/>
                              </a:srgbClr>
                            </a:gs>
                          </a:gsLst>
                          <a:lin ang="5400000" scaled="1"/>
                        </a:gra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 eaLnBrk="0" hangingPunct="0"/>
                    <a:endParaRPr lang="en-US" altLang="en-US">
                      <a:latin typeface="Verdana" panose="020B0604030504040204" pitchFamily="34" charset="0"/>
                    </a:endParaRPr>
                  </a:p>
                </p:txBody>
              </p:sp>
              <p:sp>
                <p:nvSpPr>
                  <p:cNvPr id="65" name="Text Box 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637509" y="4393585"/>
                    <a:ext cx="2190750" cy="40011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>
                    <a:spAutoFit/>
                  </a:bodyPr>
                  <a:lstStyle/>
                  <a:p>
                    <a:pPr algn="ctr" eaLnBrk="0" hangingPunct="0"/>
                    <a:r>
                      <a:rPr lang="en-US" altLang="en-US" sz="2000" b="1" dirty="0">
                        <a:solidFill>
                          <a:srgbClr val="0070C0"/>
                        </a:solidFill>
                      </a:rPr>
                      <a:t>MAN</a:t>
                    </a:r>
                    <a:endParaRPr lang="en-US" altLang="en-US" b="1" dirty="0">
                      <a:solidFill>
                        <a:srgbClr val="0070C0"/>
                      </a:solidFill>
                    </a:endParaRPr>
                  </a:p>
                </p:txBody>
              </p:sp>
            </p:grpSp>
          </p:grpSp>
        </p:grpSp>
        <p:sp>
          <p:nvSpPr>
            <p:cNvPr id="34" name="Rectangle 33"/>
            <p:cNvSpPr/>
            <p:nvPr/>
          </p:nvSpPr>
          <p:spPr>
            <a:xfrm>
              <a:off x="539847" y="3987006"/>
              <a:ext cx="1697901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00" kern="0" dirty="0">
                  <a:solidFill>
                    <a:srgbClr val="FF0000"/>
                  </a:solidFill>
                </a:rPr>
                <a:t>Internal network </a:t>
              </a:r>
            </a:p>
            <a:p>
              <a:r>
                <a:rPr lang="en-US" sz="1600" kern="0" dirty="0">
                  <a:solidFill>
                    <a:srgbClr val="FF0000"/>
                  </a:solidFill>
                </a:rPr>
                <a:t>not small network</a:t>
              </a:r>
              <a:endParaRPr lang="en-US" sz="1600" dirty="0">
                <a:solidFill>
                  <a:srgbClr val="FF0000"/>
                </a:solidFill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6751049" y="3801392"/>
              <a:ext cx="1718740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00" kern="0" dirty="0">
                  <a:solidFill>
                    <a:srgbClr val="FF0000"/>
                  </a:solidFill>
                </a:rPr>
                <a:t>External network </a:t>
              </a:r>
            </a:p>
            <a:p>
              <a:r>
                <a:rPr lang="en-US" sz="1600" kern="0" dirty="0">
                  <a:solidFill>
                    <a:srgbClr val="FF0000"/>
                  </a:solidFill>
                </a:rPr>
                <a:t>not Large network</a:t>
              </a:r>
              <a:endParaRPr lang="en-US" sz="1600" dirty="0">
                <a:solidFill>
                  <a:srgbClr val="FF0000"/>
                </a:solidFill>
              </a:endParaRPr>
            </a:p>
          </p:txBody>
        </p:sp>
      </p:grpSp>
      <p:sp>
        <p:nvSpPr>
          <p:cNvPr id="37" name="AutoShape 5"/>
          <p:cNvSpPr>
            <a:spLocks noChangeArrowheads="1"/>
          </p:cNvSpPr>
          <p:nvPr/>
        </p:nvSpPr>
        <p:spPr bwMode="auto">
          <a:xfrm>
            <a:off x="1676400" y="4729764"/>
            <a:ext cx="2667000" cy="1975837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381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en-US" altLang="en-US" u="sng" dirty="0">
                <a:solidFill>
                  <a:schemeClr val="bg1"/>
                </a:solidFill>
                <a:latin typeface="Verdana" panose="020B0604030504040204" pitchFamily="34" charset="0"/>
              </a:rPr>
              <a:t>Hardware: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Verdana" panose="020B0604030504040204" pitchFamily="34" charset="0"/>
              </a:rPr>
              <a:t>Cables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Verdana" panose="020B0604030504040204" pitchFamily="34" charset="0"/>
              </a:rPr>
              <a:t>Switch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Verdana" panose="020B0604030504040204" pitchFamily="34" charset="0"/>
              </a:rPr>
              <a:t>Pc with NIC [network 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Verdana" panose="020B0604030504040204" pitchFamily="34" charset="0"/>
              </a:rPr>
              <a:t>interface card] </a:t>
            </a:r>
          </a:p>
        </p:txBody>
      </p:sp>
      <p:sp>
        <p:nvSpPr>
          <p:cNvPr id="38" name="AutoShape 5"/>
          <p:cNvSpPr>
            <a:spLocks noChangeArrowheads="1"/>
          </p:cNvSpPr>
          <p:nvPr/>
        </p:nvSpPr>
        <p:spPr bwMode="auto">
          <a:xfrm>
            <a:off x="7848600" y="4724401"/>
            <a:ext cx="2667000" cy="1975837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381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en-US" altLang="en-US" u="sng" dirty="0">
                <a:solidFill>
                  <a:schemeClr val="bg1"/>
                </a:solidFill>
                <a:latin typeface="Verdana" panose="020B0604030504040204" pitchFamily="34" charset="0"/>
              </a:rPr>
              <a:t>Hardware: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Verdana" panose="020B0604030504040204" pitchFamily="34" charset="0"/>
              </a:rPr>
              <a:t>Cables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Verdana" panose="020B0604030504040204" pitchFamily="34" charset="0"/>
              </a:rPr>
              <a:t>Switch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Verdana" panose="020B0604030504040204" pitchFamily="34" charset="0"/>
              </a:rPr>
              <a:t>Pc with NIC [network 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Verdana" panose="020B0604030504040204" pitchFamily="34" charset="0"/>
              </a:rPr>
              <a:t>interface card] 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Verdana" panose="020B0604030504040204" pitchFamily="34" charset="0"/>
              </a:rPr>
              <a:t>Router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339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6175"/>
    </mc:Choice>
    <mc:Fallback xmlns="">
      <p:transition spd="slow" advTm="296175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59789"/>
            <a:ext cx="8229600" cy="11430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Introduction to Computer Networks</a:t>
            </a:r>
          </a:p>
        </p:txBody>
      </p:sp>
      <p:sp>
        <p:nvSpPr>
          <p:cNvPr id="34" name="Content Placeholder 2"/>
          <p:cNvSpPr txBox="1">
            <a:spLocks/>
          </p:cNvSpPr>
          <p:nvPr/>
        </p:nvSpPr>
        <p:spPr bwMode="auto">
          <a:xfrm>
            <a:off x="1524000" y="1600200"/>
            <a:ext cx="9144000" cy="4572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None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45720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Courier New" panose="02070309020205020404" pitchFamily="49" charset="0"/>
              <a:buNone/>
              <a:defRPr sz="1800">
                <a:solidFill>
                  <a:srgbClr val="000000"/>
                </a:solidFill>
                <a:latin typeface="+mn-lt"/>
              </a:defRPr>
            </a:lvl2pPr>
            <a:lvl3pPr marL="9144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600">
                <a:solidFill>
                  <a:srgbClr val="000000"/>
                </a:solidFill>
                <a:latin typeface="+mn-lt"/>
              </a:defRPr>
            </a:lvl3pPr>
            <a:lvl4pPr marL="13716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4pPr>
            <a:lvl5pPr marL="18288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5pPr>
            <a:lvl6pPr marL="22860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6pPr>
            <a:lvl7pPr marL="27432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7pPr>
            <a:lvl8pPr marL="32004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8pPr>
            <a:lvl9pPr marL="36576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altLang="en-US" sz="2400" kern="0" dirty="0">
                <a:solidFill>
                  <a:srgbClr val="FF0000"/>
                </a:solidFill>
              </a:rPr>
              <a:t>Connecting</a:t>
            </a:r>
            <a:r>
              <a:rPr lang="en-US" altLang="en-US" sz="2400" kern="0" dirty="0"/>
              <a:t> </a:t>
            </a:r>
            <a:r>
              <a:rPr lang="en-US" altLang="en-US" sz="2400" kern="0" dirty="0">
                <a:solidFill>
                  <a:srgbClr val="0033CC"/>
                </a:solidFill>
              </a:rPr>
              <a:t>two</a:t>
            </a:r>
            <a:r>
              <a:rPr lang="en-US" altLang="en-US" sz="2400" kern="0" dirty="0"/>
              <a:t> </a:t>
            </a:r>
            <a:r>
              <a:rPr lang="en-US" altLang="en-US" sz="2400" kern="0" dirty="0">
                <a:solidFill>
                  <a:srgbClr val="FF0000"/>
                </a:solidFill>
              </a:rPr>
              <a:t>Computers</a:t>
            </a:r>
            <a:r>
              <a:rPr lang="en-US" altLang="en-US" sz="2400" kern="0" dirty="0"/>
              <a:t> </a:t>
            </a:r>
            <a:r>
              <a:rPr lang="en-US" altLang="en-US" sz="2400" kern="0" dirty="0">
                <a:solidFill>
                  <a:schemeClr val="bg1"/>
                </a:solidFill>
              </a:rPr>
              <a:t>on</a:t>
            </a:r>
            <a:r>
              <a:rPr lang="en-US" altLang="en-US" sz="2400" kern="0" dirty="0"/>
              <a:t> </a:t>
            </a:r>
            <a:r>
              <a:rPr lang="en-US" altLang="en-US" sz="2400" kern="0" dirty="0">
                <a:solidFill>
                  <a:schemeClr val="bg1"/>
                </a:solidFill>
              </a:rPr>
              <a:t>the</a:t>
            </a:r>
            <a:r>
              <a:rPr lang="en-US" altLang="en-US" sz="2400" kern="0" dirty="0"/>
              <a:t> </a:t>
            </a:r>
            <a:r>
              <a:rPr lang="en-US" altLang="en-US" sz="2400" kern="0" dirty="0">
                <a:solidFill>
                  <a:srgbClr val="0033CC"/>
                </a:solidFill>
              </a:rPr>
              <a:t>same</a:t>
            </a:r>
            <a:r>
              <a:rPr lang="en-US" altLang="en-US" sz="2400" kern="0" dirty="0"/>
              <a:t> </a:t>
            </a:r>
            <a:r>
              <a:rPr lang="en-US" altLang="en-US" sz="2400" kern="0" dirty="0">
                <a:solidFill>
                  <a:srgbClr val="FF0000"/>
                </a:solidFill>
              </a:rPr>
              <a:t>location</a:t>
            </a:r>
            <a:r>
              <a:rPr lang="en-US" altLang="en-US" sz="2400" kern="0" dirty="0"/>
              <a:t> (e.g. in Lab).</a:t>
            </a:r>
          </a:p>
        </p:txBody>
      </p:sp>
      <p:sp>
        <p:nvSpPr>
          <p:cNvPr id="36" name="Content Placeholder 2"/>
          <p:cNvSpPr txBox="1">
            <a:spLocks/>
          </p:cNvSpPr>
          <p:nvPr/>
        </p:nvSpPr>
        <p:spPr bwMode="auto">
          <a:xfrm>
            <a:off x="1524000" y="4038600"/>
            <a:ext cx="9296400" cy="4572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None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45720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Courier New" panose="02070309020205020404" pitchFamily="49" charset="0"/>
              <a:buNone/>
              <a:defRPr sz="1800">
                <a:solidFill>
                  <a:srgbClr val="000000"/>
                </a:solidFill>
                <a:latin typeface="+mn-lt"/>
              </a:defRPr>
            </a:lvl2pPr>
            <a:lvl3pPr marL="9144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600">
                <a:solidFill>
                  <a:srgbClr val="000000"/>
                </a:solidFill>
                <a:latin typeface="+mn-lt"/>
              </a:defRPr>
            </a:lvl3pPr>
            <a:lvl4pPr marL="13716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4pPr>
            <a:lvl5pPr marL="18288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5pPr>
            <a:lvl6pPr marL="22860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6pPr>
            <a:lvl7pPr marL="27432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7pPr>
            <a:lvl8pPr marL="32004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8pPr>
            <a:lvl9pPr marL="36576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altLang="en-US" sz="2400" kern="0" dirty="0">
                <a:solidFill>
                  <a:srgbClr val="FF0000"/>
                </a:solidFill>
              </a:rPr>
              <a:t>Connecting</a:t>
            </a:r>
            <a:r>
              <a:rPr lang="en-US" altLang="en-US" sz="2400" kern="0" dirty="0"/>
              <a:t> </a:t>
            </a:r>
            <a:r>
              <a:rPr lang="en-US" altLang="en-US" sz="2400" kern="0" dirty="0">
                <a:solidFill>
                  <a:srgbClr val="0033CC"/>
                </a:solidFill>
              </a:rPr>
              <a:t>two</a:t>
            </a:r>
            <a:r>
              <a:rPr lang="en-US" altLang="en-US" sz="2400" kern="0" dirty="0"/>
              <a:t> </a:t>
            </a:r>
            <a:r>
              <a:rPr lang="en-US" altLang="en-US" sz="2400" kern="0" dirty="0">
                <a:solidFill>
                  <a:srgbClr val="FF0000"/>
                </a:solidFill>
              </a:rPr>
              <a:t>Computers</a:t>
            </a:r>
            <a:r>
              <a:rPr lang="en-US" altLang="en-US" sz="2400" kern="0" dirty="0"/>
              <a:t> on </a:t>
            </a:r>
            <a:r>
              <a:rPr lang="en-US" altLang="en-US" sz="2400" kern="0" dirty="0">
                <a:solidFill>
                  <a:srgbClr val="0033CC"/>
                </a:solidFill>
              </a:rPr>
              <a:t>different</a:t>
            </a:r>
            <a:r>
              <a:rPr lang="en-US" altLang="en-US" sz="2400" kern="0" dirty="0"/>
              <a:t> and </a:t>
            </a:r>
            <a:r>
              <a:rPr lang="en-US" altLang="en-US" sz="2400" kern="0" dirty="0">
                <a:solidFill>
                  <a:srgbClr val="0033CC"/>
                </a:solidFill>
              </a:rPr>
              <a:t>distant</a:t>
            </a:r>
            <a:r>
              <a:rPr lang="en-US" altLang="en-US" sz="2400" kern="0" dirty="0"/>
              <a:t> </a:t>
            </a:r>
            <a:r>
              <a:rPr lang="en-US" altLang="en-US" sz="2400" kern="0" dirty="0">
                <a:solidFill>
                  <a:srgbClr val="FF0000"/>
                </a:solidFill>
              </a:rPr>
              <a:t>locations</a:t>
            </a:r>
            <a:r>
              <a:rPr lang="en-US" altLang="en-US" sz="2400" kern="0" dirty="0"/>
              <a:t>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4733608"/>
            <a:ext cx="7391400" cy="1971993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703158" y="2286000"/>
            <a:ext cx="9049054" cy="1562028"/>
            <a:chOff x="179158" y="2286000"/>
            <a:chExt cx="9049054" cy="1562028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158" y="2286000"/>
              <a:ext cx="8812442" cy="1562028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3281" b="81250" l="2344" r="9687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500" b="24223"/>
            <a:stretch/>
          </p:blipFill>
          <p:spPr>
            <a:xfrm rot="16200000" flipH="1">
              <a:off x="8527543" y="2537268"/>
              <a:ext cx="692725" cy="708612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3281" b="81250" l="2344" r="9687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500" b="24223"/>
            <a:stretch/>
          </p:blipFill>
          <p:spPr>
            <a:xfrm rot="16200000" flipH="1">
              <a:off x="1234072" y="2562082"/>
              <a:ext cx="692725" cy="708612"/>
            </a:xfrm>
            <a:prstGeom prst="rect">
              <a:avLst/>
            </a:prstGeom>
          </p:spPr>
        </p:pic>
      </p:grpSp>
      <p:sp>
        <p:nvSpPr>
          <p:cNvPr id="12" name="TextBox 1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960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392"/>
    </mc:Choice>
    <mc:Fallback xmlns="">
      <p:transition spd="slow" advTm="75392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eform 3"/>
          <p:cNvSpPr>
            <a:spLocks noEditPoints="1"/>
          </p:cNvSpPr>
          <p:nvPr/>
        </p:nvSpPr>
        <p:spPr bwMode="gray">
          <a:xfrm>
            <a:off x="2209800" y="2362200"/>
            <a:ext cx="5943600" cy="4038600"/>
          </a:xfrm>
          <a:custGeom>
            <a:avLst/>
            <a:gdLst>
              <a:gd name="T0" fmla="*/ 1092 w 2820"/>
              <a:gd name="T1" fmla="*/ 50 h 2912"/>
              <a:gd name="T2" fmla="*/ 822 w 2820"/>
              <a:gd name="T3" fmla="*/ 168 h 2912"/>
              <a:gd name="T4" fmla="*/ 594 w 2820"/>
              <a:gd name="T5" fmla="*/ 300 h 2912"/>
              <a:gd name="T6" fmla="*/ 406 w 2820"/>
              <a:gd name="T7" fmla="*/ 446 h 2912"/>
              <a:gd name="T8" fmla="*/ 254 w 2820"/>
              <a:gd name="T9" fmla="*/ 604 h 2912"/>
              <a:gd name="T10" fmla="*/ 140 w 2820"/>
              <a:gd name="T11" fmla="*/ 772 h 2912"/>
              <a:gd name="T12" fmla="*/ 60 w 2820"/>
              <a:gd name="T13" fmla="*/ 944 h 2912"/>
              <a:gd name="T14" fmla="*/ 14 w 2820"/>
              <a:gd name="T15" fmla="*/ 1122 h 2912"/>
              <a:gd name="T16" fmla="*/ 0 w 2820"/>
              <a:gd name="T17" fmla="*/ 1300 h 2912"/>
              <a:gd name="T18" fmla="*/ 18 w 2820"/>
              <a:gd name="T19" fmla="*/ 1476 h 2912"/>
              <a:gd name="T20" fmla="*/ 64 w 2820"/>
              <a:gd name="T21" fmla="*/ 1650 h 2912"/>
              <a:gd name="T22" fmla="*/ 138 w 2820"/>
              <a:gd name="T23" fmla="*/ 1818 h 2912"/>
              <a:gd name="T24" fmla="*/ 238 w 2820"/>
              <a:gd name="T25" fmla="*/ 1978 h 2912"/>
              <a:gd name="T26" fmla="*/ 364 w 2820"/>
              <a:gd name="T27" fmla="*/ 2126 h 2912"/>
              <a:gd name="T28" fmla="*/ 512 w 2820"/>
              <a:gd name="T29" fmla="*/ 2262 h 2912"/>
              <a:gd name="T30" fmla="*/ 684 w 2820"/>
              <a:gd name="T31" fmla="*/ 2382 h 2912"/>
              <a:gd name="T32" fmla="*/ 874 w 2820"/>
              <a:gd name="T33" fmla="*/ 2484 h 2912"/>
              <a:gd name="T34" fmla="*/ 1086 w 2820"/>
              <a:gd name="T35" fmla="*/ 2564 h 2912"/>
              <a:gd name="T36" fmla="*/ 1314 w 2820"/>
              <a:gd name="T37" fmla="*/ 2622 h 2912"/>
              <a:gd name="T38" fmla="*/ 1558 w 2820"/>
              <a:gd name="T39" fmla="*/ 2654 h 2912"/>
              <a:gd name="T40" fmla="*/ 1818 w 2820"/>
              <a:gd name="T41" fmla="*/ 2658 h 2912"/>
              <a:gd name="T42" fmla="*/ 2090 w 2820"/>
              <a:gd name="T43" fmla="*/ 2632 h 2912"/>
              <a:gd name="T44" fmla="*/ 2374 w 2820"/>
              <a:gd name="T45" fmla="*/ 2574 h 2912"/>
              <a:gd name="T46" fmla="*/ 2544 w 2820"/>
              <a:gd name="T47" fmla="*/ 2912 h 2912"/>
              <a:gd name="T48" fmla="*/ 1868 w 2820"/>
              <a:gd name="T49" fmla="*/ 1552 h 2912"/>
              <a:gd name="T50" fmla="*/ 1956 w 2820"/>
              <a:gd name="T51" fmla="*/ 1914 h 2912"/>
              <a:gd name="T52" fmla="*/ 1788 w 2820"/>
              <a:gd name="T53" fmla="*/ 1936 h 2912"/>
              <a:gd name="T54" fmla="*/ 1616 w 2820"/>
              <a:gd name="T55" fmla="*/ 1934 h 2912"/>
              <a:gd name="T56" fmla="*/ 1442 w 2820"/>
              <a:gd name="T57" fmla="*/ 1912 h 2912"/>
              <a:gd name="T58" fmla="*/ 1272 w 2820"/>
              <a:gd name="T59" fmla="*/ 1872 h 2912"/>
              <a:gd name="T60" fmla="*/ 1108 w 2820"/>
              <a:gd name="T61" fmla="*/ 1812 h 2912"/>
              <a:gd name="T62" fmla="*/ 952 w 2820"/>
              <a:gd name="T63" fmla="*/ 1736 h 2912"/>
              <a:gd name="T64" fmla="*/ 810 w 2820"/>
              <a:gd name="T65" fmla="*/ 1646 h 2912"/>
              <a:gd name="T66" fmla="*/ 684 w 2820"/>
              <a:gd name="T67" fmla="*/ 1542 h 2912"/>
              <a:gd name="T68" fmla="*/ 578 w 2820"/>
              <a:gd name="T69" fmla="*/ 1428 h 2912"/>
              <a:gd name="T70" fmla="*/ 494 w 2820"/>
              <a:gd name="T71" fmla="*/ 1304 h 2912"/>
              <a:gd name="T72" fmla="*/ 438 w 2820"/>
              <a:gd name="T73" fmla="*/ 1170 h 2912"/>
              <a:gd name="T74" fmla="*/ 410 w 2820"/>
              <a:gd name="T75" fmla="*/ 1032 h 2912"/>
              <a:gd name="T76" fmla="*/ 416 w 2820"/>
              <a:gd name="T77" fmla="*/ 888 h 2912"/>
              <a:gd name="T78" fmla="*/ 460 w 2820"/>
              <a:gd name="T79" fmla="*/ 742 h 2912"/>
              <a:gd name="T80" fmla="*/ 544 w 2820"/>
              <a:gd name="T81" fmla="*/ 592 h 2912"/>
              <a:gd name="T82" fmla="*/ 670 w 2820"/>
              <a:gd name="T83" fmla="*/ 444 h 2912"/>
              <a:gd name="T84" fmla="*/ 844 w 2820"/>
              <a:gd name="T85" fmla="*/ 298 h 2912"/>
              <a:gd name="T86" fmla="*/ 1070 w 2820"/>
              <a:gd name="T87" fmla="*/ 154 h 2912"/>
              <a:gd name="T88" fmla="*/ 1348 w 2820"/>
              <a:gd name="T89" fmla="*/ 16 h 2912"/>
              <a:gd name="T90" fmla="*/ 1244 w 2820"/>
              <a:gd name="T91" fmla="*/ 0 h 2912"/>
              <a:gd name="T92" fmla="*/ 2820 w 2820"/>
              <a:gd name="T93" fmla="*/ 1934 h 2912"/>
              <a:gd name="T94" fmla="*/ 2820 w 2820"/>
              <a:gd name="T95" fmla="*/ 1934 h 2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rgbClr val="00B050"/>
              </a:gs>
              <a:gs pos="100000">
                <a:srgbClr val="00B050"/>
              </a:gs>
            </a:gsLst>
            <a:lin ang="5400000" scaled="1"/>
          </a:gradFill>
          <a:ln>
            <a:noFill/>
          </a:ln>
          <a:effectLst>
            <a:outerShdw dist="206741" dir="8249373" algn="ctr" rotWithShape="0">
              <a:srgbClr val="C1D1D3">
                <a:alpha val="5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7" name="Text Box 32"/>
          <p:cNvSpPr txBox="1">
            <a:spLocks noChangeArrowheads="1"/>
          </p:cNvSpPr>
          <p:nvPr/>
        </p:nvSpPr>
        <p:spPr bwMode="auto">
          <a:xfrm>
            <a:off x="3886200" y="3429000"/>
            <a:ext cx="40386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lexandria Black" pitchFamily="2" charset="-78"/>
                <a:cs typeface="Alexandria Black" pitchFamily="2" charset="-78"/>
              </a:rPr>
              <a:t>How to Setup a LAN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71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54"/>
    </mc:Choice>
    <mc:Fallback xmlns="">
      <p:transition spd="slow" advTm="1165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>
            <a:no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How to Setup a LAN</a:t>
            </a:r>
            <a:br>
              <a:rPr lang="en-US" sz="2000" dirty="0">
                <a:latin typeface="Alexandria Black" pitchFamily="2" charset="-78"/>
                <a:cs typeface="Alexandria Black" pitchFamily="2" charset="-78"/>
              </a:rPr>
            </a:br>
            <a:br>
              <a:rPr lang="en-US" sz="2000" dirty="0">
                <a:latin typeface="Alexandria Black" pitchFamily="2" charset="-78"/>
                <a:cs typeface="Alexandria Black" pitchFamily="2" charset="-78"/>
              </a:rPr>
            </a:br>
            <a:endParaRPr lang="en-US" sz="2000" dirty="0">
              <a:latin typeface="Alexandria Black" pitchFamily="2" charset="-78"/>
              <a:cs typeface="Alexandria Black" pitchFamily="2" charset="-78"/>
            </a:endParaRPr>
          </a:p>
        </p:txBody>
      </p:sp>
      <p:grpSp>
        <p:nvGrpSpPr>
          <p:cNvPr id="62" name="Group 61"/>
          <p:cNvGrpSpPr/>
          <p:nvPr/>
        </p:nvGrpSpPr>
        <p:grpSpPr>
          <a:xfrm>
            <a:off x="1676401" y="685800"/>
            <a:ext cx="8802141" cy="3115592"/>
            <a:chOff x="215682" y="1628775"/>
            <a:chExt cx="8802141" cy="3115592"/>
          </a:xfrm>
        </p:grpSpPr>
        <p:sp>
          <p:nvSpPr>
            <p:cNvPr id="66" name="AutoShape 3"/>
            <p:cNvSpPr>
              <a:spLocks noChangeArrowheads="1"/>
            </p:cNvSpPr>
            <p:nvPr/>
          </p:nvSpPr>
          <p:spPr bwMode="auto">
            <a:xfrm>
              <a:off x="6392098" y="3914775"/>
              <a:ext cx="2625725" cy="702450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99CCFF"/>
                      </a:gs>
                      <a:gs pos="100000">
                        <a:srgbClr val="99CCFF">
                          <a:gamma/>
                          <a:tint val="27451"/>
                          <a:invGamma/>
                        </a:srgbClr>
                      </a:gs>
                    </a:gsLst>
                    <a:lin ang="540000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altLang="en-US">
                <a:latin typeface="Verdana" panose="020B0604030504040204" pitchFamily="34" charset="0"/>
              </a:endParaRPr>
            </a:p>
          </p:txBody>
        </p:sp>
        <p:sp>
          <p:nvSpPr>
            <p:cNvPr id="67" name="AutoShape 5"/>
            <p:cNvSpPr>
              <a:spLocks noChangeArrowheads="1"/>
            </p:cNvSpPr>
            <p:nvPr/>
          </p:nvSpPr>
          <p:spPr bwMode="auto">
            <a:xfrm>
              <a:off x="215682" y="3985706"/>
              <a:ext cx="2522416" cy="758661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99CCFF"/>
                      </a:gs>
                      <a:gs pos="100000">
                        <a:srgbClr val="99CCFF">
                          <a:gamma/>
                          <a:tint val="27451"/>
                          <a:invGamma/>
                        </a:srgbClr>
                      </a:gs>
                    </a:gsLst>
                    <a:lin ang="540000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altLang="en-US">
                <a:latin typeface="Verdana" panose="020B0604030504040204" pitchFamily="34" charset="0"/>
              </a:endParaRPr>
            </a:p>
          </p:txBody>
        </p:sp>
        <p:sp>
          <p:nvSpPr>
            <p:cNvPr id="68" name="Text Box 6"/>
            <p:cNvSpPr txBox="1">
              <a:spLocks noChangeArrowheads="1"/>
            </p:cNvSpPr>
            <p:nvPr/>
          </p:nvSpPr>
          <p:spPr bwMode="auto">
            <a:xfrm>
              <a:off x="219898" y="4147199"/>
              <a:ext cx="254772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altLang="en-US" sz="2000" b="1" dirty="0">
                  <a:solidFill>
                    <a:srgbClr val="FF0000"/>
                  </a:solidFill>
                </a:rPr>
                <a:t>Hardware</a:t>
              </a:r>
            </a:p>
          </p:txBody>
        </p:sp>
        <p:sp>
          <p:nvSpPr>
            <p:cNvPr id="69" name="Freeform 7"/>
            <p:cNvSpPr>
              <a:spLocks/>
            </p:cNvSpPr>
            <p:nvPr/>
          </p:nvSpPr>
          <p:spPr bwMode="gray">
            <a:xfrm>
              <a:off x="2295307" y="2845882"/>
              <a:ext cx="903288" cy="1241425"/>
            </a:xfrm>
            <a:custGeom>
              <a:avLst/>
              <a:gdLst>
                <a:gd name="T0" fmla="*/ 580 w 580"/>
                <a:gd name="T1" fmla="*/ 0 h 798"/>
                <a:gd name="T2" fmla="*/ 578 w 580"/>
                <a:gd name="T3" fmla="*/ 90 h 798"/>
                <a:gd name="T4" fmla="*/ 568 w 580"/>
                <a:gd name="T5" fmla="*/ 174 h 798"/>
                <a:gd name="T6" fmla="*/ 552 w 580"/>
                <a:gd name="T7" fmla="*/ 252 h 798"/>
                <a:gd name="T8" fmla="*/ 526 w 580"/>
                <a:gd name="T9" fmla="*/ 324 h 798"/>
                <a:gd name="T10" fmla="*/ 494 w 580"/>
                <a:gd name="T11" fmla="*/ 390 h 798"/>
                <a:gd name="T12" fmla="*/ 452 w 580"/>
                <a:gd name="T13" fmla="*/ 450 h 798"/>
                <a:gd name="T14" fmla="*/ 402 w 580"/>
                <a:gd name="T15" fmla="*/ 508 h 798"/>
                <a:gd name="T16" fmla="*/ 342 w 580"/>
                <a:gd name="T17" fmla="*/ 560 h 798"/>
                <a:gd name="T18" fmla="*/ 270 w 580"/>
                <a:gd name="T19" fmla="*/ 610 h 798"/>
                <a:gd name="T20" fmla="*/ 188 w 580"/>
                <a:gd name="T21" fmla="*/ 656 h 798"/>
                <a:gd name="T22" fmla="*/ 188 w 580"/>
                <a:gd name="T23" fmla="*/ 798 h 798"/>
                <a:gd name="T24" fmla="*/ 0 w 580"/>
                <a:gd name="T25" fmla="*/ 514 h 798"/>
                <a:gd name="T26" fmla="*/ 188 w 580"/>
                <a:gd name="T27" fmla="*/ 230 h 798"/>
                <a:gd name="T28" fmla="*/ 188 w 580"/>
                <a:gd name="T29" fmla="*/ 372 h 798"/>
                <a:gd name="T30" fmla="*/ 224 w 580"/>
                <a:gd name="T31" fmla="*/ 368 h 798"/>
                <a:gd name="T32" fmla="*/ 264 w 580"/>
                <a:gd name="T33" fmla="*/ 356 h 798"/>
                <a:gd name="T34" fmla="*/ 306 w 580"/>
                <a:gd name="T35" fmla="*/ 336 h 798"/>
                <a:gd name="T36" fmla="*/ 348 w 580"/>
                <a:gd name="T37" fmla="*/ 310 h 798"/>
                <a:gd name="T38" fmla="*/ 392 w 580"/>
                <a:gd name="T39" fmla="*/ 280 h 798"/>
                <a:gd name="T40" fmla="*/ 432 w 580"/>
                <a:gd name="T41" fmla="*/ 246 h 798"/>
                <a:gd name="T42" fmla="*/ 472 w 580"/>
                <a:gd name="T43" fmla="*/ 208 h 798"/>
                <a:gd name="T44" fmla="*/ 506 w 580"/>
                <a:gd name="T45" fmla="*/ 166 h 798"/>
                <a:gd name="T46" fmla="*/ 536 w 580"/>
                <a:gd name="T47" fmla="*/ 124 h 798"/>
                <a:gd name="T48" fmla="*/ 558 w 580"/>
                <a:gd name="T49" fmla="*/ 82 h 798"/>
                <a:gd name="T50" fmla="*/ 574 w 580"/>
                <a:gd name="T51" fmla="*/ 40 h 798"/>
                <a:gd name="T52" fmla="*/ 578 w 580"/>
                <a:gd name="T53" fmla="*/ 0 h 798"/>
                <a:gd name="T54" fmla="*/ 580 w 580"/>
                <a:gd name="T55" fmla="*/ 0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B050"/>
                </a:gs>
                <a:gs pos="100000">
                  <a:srgbClr val="CCFF99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A06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" name="AutoShape 8"/>
            <p:cNvSpPr>
              <a:spLocks noChangeAspect="1" noChangeArrowheads="1" noTextEdit="1"/>
            </p:cNvSpPr>
            <p:nvPr/>
          </p:nvSpPr>
          <p:spPr bwMode="gray">
            <a:xfrm flipH="1">
              <a:off x="4868863" y="3252788"/>
              <a:ext cx="909637" cy="1244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Freeform 9"/>
            <p:cNvSpPr>
              <a:spLocks/>
            </p:cNvSpPr>
            <p:nvPr/>
          </p:nvSpPr>
          <p:spPr bwMode="gray">
            <a:xfrm flipH="1">
              <a:off x="6044436" y="2774951"/>
              <a:ext cx="903287" cy="1241425"/>
            </a:xfrm>
            <a:custGeom>
              <a:avLst/>
              <a:gdLst>
                <a:gd name="T0" fmla="*/ 580 w 580"/>
                <a:gd name="T1" fmla="*/ 0 h 798"/>
                <a:gd name="T2" fmla="*/ 578 w 580"/>
                <a:gd name="T3" fmla="*/ 90 h 798"/>
                <a:gd name="T4" fmla="*/ 568 w 580"/>
                <a:gd name="T5" fmla="*/ 174 h 798"/>
                <a:gd name="T6" fmla="*/ 552 w 580"/>
                <a:gd name="T7" fmla="*/ 252 h 798"/>
                <a:gd name="T8" fmla="*/ 526 w 580"/>
                <a:gd name="T9" fmla="*/ 324 h 798"/>
                <a:gd name="T10" fmla="*/ 494 w 580"/>
                <a:gd name="T11" fmla="*/ 390 h 798"/>
                <a:gd name="T12" fmla="*/ 452 w 580"/>
                <a:gd name="T13" fmla="*/ 450 h 798"/>
                <a:gd name="T14" fmla="*/ 402 w 580"/>
                <a:gd name="T15" fmla="*/ 508 h 798"/>
                <a:gd name="T16" fmla="*/ 342 w 580"/>
                <a:gd name="T17" fmla="*/ 560 h 798"/>
                <a:gd name="T18" fmla="*/ 270 w 580"/>
                <a:gd name="T19" fmla="*/ 610 h 798"/>
                <a:gd name="T20" fmla="*/ 188 w 580"/>
                <a:gd name="T21" fmla="*/ 656 h 798"/>
                <a:gd name="T22" fmla="*/ 188 w 580"/>
                <a:gd name="T23" fmla="*/ 798 h 798"/>
                <a:gd name="T24" fmla="*/ 0 w 580"/>
                <a:gd name="T25" fmla="*/ 514 h 798"/>
                <a:gd name="T26" fmla="*/ 188 w 580"/>
                <a:gd name="T27" fmla="*/ 230 h 798"/>
                <a:gd name="T28" fmla="*/ 188 w 580"/>
                <a:gd name="T29" fmla="*/ 372 h 798"/>
                <a:gd name="T30" fmla="*/ 224 w 580"/>
                <a:gd name="T31" fmla="*/ 368 h 798"/>
                <a:gd name="T32" fmla="*/ 264 w 580"/>
                <a:gd name="T33" fmla="*/ 356 h 798"/>
                <a:gd name="T34" fmla="*/ 306 w 580"/>
                <a:gd name="T35" fmla="*/ 336 h 798"/>
                <a:gd name="T36" fmla="*/ 348 w 580"/>
                <a:gd name="T37" fmla="*/ 310 h 798"/>
                <a:gd name="T38" fmla="*/ 392 w 580"/>
                <a:gd name="T39" fmla="*/ 280 h 798"/>
                <a:gd name="T40" fmla="*/ 432 w 580"/>
                <a:gd name="T41" fmla="*/ 246 h 798"/>
                <a:gd name="T42" fmla="*/ 472 w 580"/>
                <a:gd name="T43" fmla="*/ 208 h 798"/>
                <a:gd name="T44" fmla="*/ 506 w 580"/>
                <a:gd name="T45" fmla="*/ 166 h 798"/>
                <a:gd name="T46" fmla="*/ 536 w 580"/>
                <a:gd name="T47" fmla="*/ 124 h 798"/>
                <a:gd name="T48" fmla="*/ 558 w 580"/>
                <a:gd name="T49" fmla="*/ 82 h 798"/>
                <a:gd name="T50" fmla="*/ 574 w 580"/>
                <a:gd name="T51" fmla="*/ 40 h 798"/>
                <a:gd name="T52" fmla="*/ 578 w 580"/>
                <a:gd name="T53" fmla="*/ 0 h 798"/>
                <a:gd name="T54" fmla="*/ 580 w 580"/>
                <a:gd name="T55" fmla="*/ 0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F26D"/>
                </a:gs>
                <a:gs pos="100000">
                  <a:srgbClr val="00B05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A06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72" name="Group 10"/>
            <p:cNvGrpSpPr>
              <a:grpSpLocks/>
            </p:cNvGrpSpPr>
            <p:nvPr/>
          </p:nvGrpSpPr>
          <p:grpSpPr bwMode="auto">
            <a:xfrm>
              <a:off x="3048000" y="1628775"/>
              <a:ext cx="2998788" cy="1601788"/>
              <a:chOff x="1997" y="1314"/>
              <a:chExt cx="1889" cy="1009"/>
            </a:xfrm>
          </p:grpSpPr>
          <p:grpSp>
            <p:nvGrpSpPr>
              <p:cNvPr id="75" name="Group 11"/>
              <p:cNvGrpSpPr>
                <a:grpSpLocks/>
              </p:cNvGrpSpPr>
              <p:nvPr/>
            </p:nvGrpSpPr>
            <p:grpSpPr bwMode="auto">
              <a:xfrm>
                <a:off x="1997" y="1404"/>
                <a:ext cx="1889" cy="919"/>
                <a:chOff x="1973" y="1027"/>
                <a:chExt cx="1926" cy="937"/>
              </a:xfrm>
            </p:grpSpPr>
            <p:sp>
              <p:nvSpPr>
                <p:cNvPr id="80" name="Oval 12"/>
                <p:cNvSpPr>
                  <a:spLocks noChangeArrowheads="1"/>
                </p:cNvSpPr>
                <p:nvPr/>
              </p:nvSpPr>
              <p:spPr bwMode="gray">
                <a:xfrm>
                  <a:off x="1994" y="105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48627"/>
                        <a:invGamma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1" name="Oval 13"/>
                <p:cNvSpPr>
                  <a:spLocks noChangeArrowheads="1"/>
                </p:cNvSpPr>
                <p:nvPr/>
              </p:nvSpPr>
              <p:spPr bwMode="gray">
                <a:xfrm>
                  <a:off x="1973" y="102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tint val="44314"/>
                        <a:invGamma/>
                      </a:schemeClr>
                    </a:gs>
                    <a:gs pos="100000">
                      <a:srgbClr val="92D050"/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76" name="Oval 14"/>
              <p:cNvSpPr>
                <a:spLocks noChangeArrowheads="1"/>
              </p:cNvSpPr>
              <p:nvPr/>
            </p:nvSpPr>
            <p:spPr bwMode="gray">
              <a:xfrm>
                <a:off x="2086" y="1314"/>
                <a:ext cx="1691" cy="845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7" name="Oval 15"/>
              <p:cNvSpPr>
                <a:spLocks noChangeArrowheads="1"/>
              </p:cNvSpPr>
              <p:nvPr/>
            </p:nvSpPr>
            <p:spPr bwMode="gray">
              <a:xfrm>
                <a:off x="2108" y="1319"/>
                <a:ext cx="1650" cy="824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34902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8" name="Oval 16"/>
              <p:cNvSpPr>
                <a:spLocks noChangeArrowheads="1"/>
              </p:cNvSpPr>
              <p:nvPr/>
            </p:nvSpPr>
            <p:spPr bwMode="gray">
              <a:xfrm>
                <a:off x="2125" y="1327"/>
                <a:ext cx="1570" cy="770"/>
              </a:xfrm>
              <a:prstGeom prst="ellipse">
                <a:avLst/>
              </a:prstGeom>
              <a:gradFill rotWithShape="1">
                <a:gsLst>
                  <a:gs pos="0">
                    <a:srgbClr val="00B050"/>
                  </a:gs>
                  <a:gs pos="100000">
                    <a:schemeClr val="accent1">
                      <a:alpha val="48000"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9" name="Oval 17"/>
              <p:cNvSpPr>
                <a:spLocks noChangeArrowheads="1"/>
              </p:cNvSpPr>
              <p:nvPr/>
            </p:nvSpPr>
            <p:spPr bwMode="gray">
              <a:xfrm>
                <a:off x="2208" y="1344"/>
                <a:ext cx="1382" cy="624"/>
              </a:xfrm>
              <a:prstGeom prst="ellipse">
                <a:avLst/>
              </a:prstGeom>
              <a:gradFill rotWithShape="1">
                <a:gsLst>
                  <a:gs pos="0">
                    <a:srgbClr val="E0FFC1"/>
                  </a:gs>
                  <a:gs pos="100000">
                    <a:schemeClr val="accent1">
                      <a:alpha val="38000"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3" name="Text Box 18"/>
            <p:cNvSpPr txBox="1">
              <a:spLocks noChangeArrowheads="1"/>
            </p:cNvSpPr>
            <p:nvPr/>
          </p:nvSpPr>
          <p:spPr bwMode="auto">
            <a:xfrm>
              <a:off x="3684851" y="1704975"/>
              <a:ext cx="1683794" cy="8309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sz="2400" b="1" dirty="0">
                  <a:solidFill>
                    <a:srgbClr val="000000"/>
                  </a:solidFill>
                </a:rPr>
                <a:t>LAN </a:t>
              </a:r>
            </a:p>
            <a:p>
              <a:pPr algn="ctr" eaLnBrk="0" hangingPunct="0"/>
              <a:r>
                <a:rPr lang="en-US" altLang="en-US" sz="2400" b="1" dirty="0">
                  <a:solidFill>
                    <a:srgbClr val="000000"/>
                  </a:solidFill>
                </a:rPr>
                <a:t>Component</a:t>
              </a:r>
            </a:p>
          </p:txBody>
        </p:sp>
        <p:sp>
          <p:nvSpPr>
            <p:cNvPr id="74" name="Text Box 19"/>
            <p:cNvSpPr txBox="1">
              <a:spLocks noChangeArrowheads="1"/>
            </p:cNvSpPr>
            <p:nvPr/>
          </p:nvSpPr>
          <p:spPr bwMode="auto">
            <a:xfrm>
              <a:off x="6392098" y="4067175"/>
              <a:ext cx="2549526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altLang="en-US" sz="2000" b="1" dirty="0">
                  <a:solidFill>
                    <a:srgbClr val="FF0000"/>
                  </a:solidFill>
                </a:rPr>
                <a:t>Software</a:t>
              </a:r>
            </a:p>
          </p:txBody>
        </p:sp>
      </p:grpSp>
      <p:sp>
        <p:nvSpPr>
          <p:cNvPr id="37" name="AutoShape 5"/>
          <p:cNvSpPr>
            <a:spLocks noChangeArrowheads="1"/>
          </p:cNvSpPr>
          <p:nvPr/>
        </p:nvSpPr>
        <p:spPr bwMode="auto">
          <a:xfrm>
            <a:off x="1676400" y="4729764"/>
            <a:ext cx="2667000" cy="1975837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381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en-US" altLang="en-US" u="sng" dirty="0">
                <a:solidFill>
                  <a:schemeClr val="bg1"/>
                </a:solidFill>
                <a:latin typeface="Verdana" panose="020B0604030504040204" pitchFamily="34" charset="0"/>
              </a:rPr>
              <a:t>Hardware: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Verdana" panose="020B0604030504040204" pitchFamily="34" charset="0"/>
              </a:rPr>
              <a:t>Cables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Verdana" panose="020B0604030504040204" pitchFamily="34" charset="0"/>
              </a:rPr>
              <a:t>Switch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Verdana" panose="020B0604030504040204" pitchFamily="34" charset="0"/>
              </a:rPr>
              <a:t>Pc with 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Verdana" panose="020B0604030504040204" pitchFamily="34" charset="0"/>
              </a:rPr>
              <a:t>NIC [network 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Verdana" panose="020B0604030504040204" pitchFamily="34" charset="0"/>
              </a:rPr>
              <a:t>interface card</a:t>
            </a:r>
            <a:r>
              <a:rPr lang="en-US" altLang="en-US" dirty="0">
                <a:solidFill>
                  <a:srgbClr val="000000"/>
                </a:solidFill>
                <a:latin typeface="Verdana" panose="020B0604030504040204" pitchFamily="34" charset="0"/>
              </a:rPr>
              <a:t>]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596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851"/>
    </mc:Choice>
    <mc:Fallback xmlns="">
      <p:transition spd="slow" advTm="9885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eform 3"/>
          <p:cNvSpPr>
            <a:spLocks noEditPoints="1"/>
          </p:cNvSpPr>
          <p:nvPr/>
        </p:nvSpPr>
        <p:spPr bwMode="gray">
          <a:xfrm>
            <a:off x="2209800" y="2362200"/>
            <a:ext cx="5943600" cy="4038600"/>
          </a:xfrm>
          <a:custGeom>
            <a:avLst/>
            <a:gdLst>
              <a:gd name="T0" fmla="*/ 1092 w 2820"/>
              <a:gd name="T1" fmla="*/ 50 h 2912"/>
              <a:gd name="T2" fmla="*/ 822 w 2820"/>
              <a:gd name="T3" fmla="*/ 168 h 2912"/>
              <a:gd name="T4" fmla="*/ 594 w 2820"/>
              <a:gd name="T5" fmla="*/ 300 h 2912"/>
              <a:gd name="T6" fmla="*/ 406 w 2820"/>
              <a:gd name="T7" fmla="*/ 446 h 2912"/>
              <a:gd name="T8" fmla="*/ 254 w 2820"/>
              <a:gd name="T9" fmla="*/ 604 h 2912"/>
              <a:gd name="T10" fmla="*/ 140 w 2820"/>
              <a:gd name="T11" fmla="*/ 772 h 2912"/>
              <a:gd name="T12" fmla="*/ 60 w 2820"/>
              <a:gd name="T13" fmla="*/ 944 h 2912"/>
              <a:gd name="T14" fmla="*/ 14 w 2820"/>
              <a:gd name="T15" fmla="*/ 1122 h 2912"/>
              <a:gd name="T16" fmla="*/ 0 w 2820"/>
              <a:gd name="T17" fmla="*/ 1300 h 2912"/>
              <a:gd name="T18" fmla="*/ 18 w 2820"/>
              <a:gd name="T19" fmla="*/ 1476 h 2912"/>
              <a:gd name="T20" fmla="*/ 64 w 2820"/>
              <a:gd name="T21" fmla="*/ 1650 h 2912"/>
              <a:gd name="T22" fmla="*/ 138 w 2820"/>
              <a:gd name="T23" fmla="*/ 1818 h 2912"/>
              <a:gd name="T24" fmla="*/ 238 w 2820"/>
              <a:gd name="T25" fmla="*/ 1978 h 2912"/>
              <a:gd name="T26" fmla="*/ 364 w 2820"/>
              <a:gd name="T27" fmla="*/ 2126 h 2912"/>
              <a:gd name="T28" fmla="*/ 512 w 2820"/>
              <a:gd name="T29" fmla="*/ 2262 h 2912"/>
              <a:gd name="T30" fmla="*/ 684 w 2820"/>
              <a:gd name="T31" fmla="*/ 2382 h 2912"/>
              <a:gd name="T32" fmla="*/ 874 w 2820"/>
              <a:gd name="T33" fmla="*/ 2484 h 2912"/>
              <a:gd name="T34" fmla="*/ 1086 w 2820"/>
              <a:gd name="T35" fmla="*/ 2564 h 2912"/>
              <a:gd name="T36" fmla="*/ 1314 w 2820"/>
              <a:gd name="T37" fmla="*/ 2622 h 2912"/>
              <a:gd name="T38" fmla="*/ 1558 w 2820"/>
              <a:gd name="T39" fmla="*/ 2654 h 2912"/>
              <a:gd name="T40" fmla="*/ 1818 w 2820"/>
              <a:gd name="T41" fmla="*/ 2658 h 2912"/>
              <a:gd name="T42" fmla="*/ 2090 w 2820"/>
              <a:gd name="T43" fmla="*/ 2632 h 2912"/>
              <a:gd name="T44" fmla="*/ 2374 w 2820"/>
              <a:gd name="T45" fmla="*/ 2574 h 2912"/>
              <a:gd name="T46" fmla="*/ 2544 w 2820"/>
              <a:gd name="T47" fmla="*/ 2912 h 2912"/>
              <a:gd name="T48" fmla="*/ 1868 w 2820"/>
              <a:gd name="T49" fmla="*/ 1552 h 2912"/>
              <a:gd name="T50" fmla="*/ 1956 w 2820"/>
              <a:gd name="T51" fmla="*/ 1914 h 2912"/>
              <a:gd name="T52" fmla="*/ 1788 w 2820"/>
              <a:gd name="T53" fmla="*/ 1936 h 2912"/>
              <a:gd name="T54" fmla="*/ 1616 w 2820"/>
              <a:gd name="T55" fmla="*/ 1934 h 2912"/>
              <a:gd name="T56" fmla="*/ 1442 w 2820"/>
              <a:gd name="T57" fmla="*/ 1912 h 2912"/>
              <a:gd name="T58" fmla="*/ 1272 w 2820"/>
              <a:gd name="T59" fmla="*/ 1872 h 2912"/>
              <a:gd name="T60" fmla="*/ 1108 w 2820"/>
              <a:gd name="T61" fmla="*/ 1812 h 2912"/>
              <a:gd name="T62" fmla="*/ 952 w 2820"/>
              <a:gd name="T63" fmla="*/ 1736 h 2912"/>
              <a:gd name="T64" fmla="*/ 810 w 2820"/>
              <a:gd name="T65" fmla="*/ 1646 h 2912"/>
              <a:gd name="T66" fmla="*/ 684 w 2820"/>
              <a:gd name="T67" fmla="*/ 1542 h 2912"/>
              <a:gd name="T68" fmla="*/ 578 w 2820"/>
              <a:gd name="T69" fmla="*/ 1428 h 2912"/>
              <a:gd name="T70" fmla="*/ 494 w 2820"/>
              <a:gd name="T71" fmla="*/ 1304 h 2912"/>
              <a:gd name="T72" fmla="*/ 438 w 2820"/>
              <a:gd name="T73" fmla="*/ 1170 h 2912"/>
              <a:gd name="T74" fmla="*/ 410 w 2820"/>
              <a:gd name="T75" fmla="*/ 1032 h 2912"/>
              <a:gd name="T76" fmla="*/ 416 w 2820"/>
              <a:gd name="T77" fmla="*/ 888 h 2912"/>
              <a:gd name="T78" fmla="*/ 460 w 2820"/>
              <a:gd name="T79" fmla="*/ 742 h 2912"/>
              <a:gd name="T80" fmla="*/ 544 w 2820"/>
              <a:gd name="T81" fmla="*/ 592 h 2912"/>
              <a:gd name="T82" fmla="*/ 670 w 2820"/>
              <a:gd name="T83" fmla="*/ 444 h 2912"/>
              <a:gd name="T84" fmla="*/ 844 w 2820"/>
              <a:gd name="T85" fmla="*/ 298 h 2912"/>
              <a:gd name="T86" fmla="*/ 1070 w 2820"/>
              <a:gd name="T87" fmla="*/ 154 h 2912"/>
              <a:gd name="T88" fmla="*/ 1348 w 2820"/>
              <a:gd name="T89" fmla="*/ 16 h 2912"/>
              <a:gd name="T90" fmla="*/ 1244 w 2820"/>
              <a:gd name="T91" fmla="*/ 0 h 2912"/>
              <a:gd name="T92" fmla="*/ 2820 w 2820"/>
              <a:gd name="T93" fmla="*/ 1934 h 2912"/>
              <a:gd name="T94" fmla="*/ 2820 w 2820"/>
              <a:gd name="T95" fmla="*/ 1934 h 2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rgbClr val="00B050"/>
              </a:gs>
              <a:gs pos="100000">
                <a:srgbClr val="00B050"/>
              </a:gs>
            </a:gsLst>
            <a:lin ang="5400000" scaled="1"/>
          </a:gradFill>
          <a:ln>
            <a:noFill/>
          </a:ln>
          <a:effectLst>
            <a:outerShdw dist="206741" dir="8249373" algn="ctr" rotWithShape="0">
              <a:srgbClr val="C1D1D3">
                <a:alpha val="5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7" name="Text Box 32"/>
          <p:cNvSpPr txBox="1">
            <a:spLocks noChangeArrowheads="1"/>
          </p:cNvSpPr>
          <p:nvPr/>
        </p:nvSpPr>
        <p:spPr bwMode="auto">
          <a:xfrm>
            <a:off x="3886200" y="3429000"/>
            <a:ext cx="40386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lexandria Black" pitchFamily="2" charset="-78"/>
                <a:cs typeface="Alexandria Black" pitchFamily="2" charset="-78"/>
              </a:rPr>
              <a:t>1- Cables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968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70"/>
    </mc:Choice>
    <mc:Fallback xmlns="">
      <p:transition spd="slow" advTm="567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/>
          <a:lstStyle/>
          <a:p>
            <a:r>
              <a:rPr lang="en-US" sz="3200" dirty="0"/>
              <a:t>Cables</a:t>
            </a:r>
            <a:endParaRPr lang="en-US" altLang="en-US" sz="32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524001" y="838200"/>
          <a:ext cx="9144001" cy="475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7389">
                  <a:extLst>
                    <a:ext uri="{9D8B030D-6E8A-4147-A177-3AD203B41FA5}">
                      <a16:colId xmlns:a16="http://schemas.microsoft.com/office/drawing/2014/main" val="2195512752"/>
                    </a:ext>
                  </a:extLst>
                </a:gridCol>
                <a:gridCol w="4029560">
                  <a:extLst>
                    <a:ext uri="{9D8B030D-6E8A-4147-A177-3AD203B41FA5}">
                      <a16:colId xmlns:a16="http://schemas.microsoft.com/office/drawing/2014/main" val="2677636718"/>
                    </a:ext>
                  </a:extLst>
                </a:gridCol>
                <a:gridCol w="1239866">
                  <a:extLst>
                    <a:ext uri="{9D8B030D-6E8A-4147-A177-3AD203B41FA5}">
                      <a16:colId xmlns:a16="http://schemas.microsoft.com/office/drawing/2014/main" val="2668051986"/>
                    </a:ext>
                  </a:extLst>
                </a:gridCol>
                <a:gridCol w="2867186">
                  <a:extLst>
                    <a:ext uri="{9D8B030D-6E8A-4147-A177-3AD203B41FA5}">
                      <a16:colId xmlns:a16="http://schemas.microsoft.com/office/drawing/2014/main" val="403778214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Scientific 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Speed/distance Data transfer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Comments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20993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Coaxial</a:t>
                      </a:r>
                      <a:r>
                        <a:rPr lang="en-US" baseline="0" dirty="0"/>
                        <a:t> Cable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Thin 10 base 2 (20 </a:t>
                      </a:r>
                      <a:r>
                        <a:rPr lang="en-US" dirty="0" err="1"/>
                        <a:t>milli</a:t>
                      </a:r>
                      <a:r>
                        <a:rPr lang="en-US" dirty="0"/>
                        <a:t>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/>
                        <a:t>(Megabit/s)</a:t>
                      </a:r>
                    </a:p>
                    <a:p>
                      <a:r>
                        <a:rPr lang="en-US" dirty="0"/>
                        <a:t>Thick 10 </a:t>
                      </a:r>
                      <a:r>
                        <a:rPr lang="en-US" noProof="0" dirty="0"/>
                        <a:t>base</a:t>
                      </a:r>
                      <a:r>
                        <a:rPr lang="en-US" baseline="0" dirty="0"/>
                        <a:t> 5</a:t>
                      </a:r>
                      <a:r>
                        <a:rPr lang="ar-EG" baseline="0" dirty="0"/>
                        <a:t>  </a:t>
                      </a:r>
                      <a:r>
                        <a:rPr lang="en-US" baseline="0" dirty="0"/>
                        <a:t> (50 </a:t>
                      </a:r>
                      <a:r>
                        <a:rPr lang="en-US" baseline="0" dirty="0" err="1"/>
                        <a:t>milli</a:t>
                      </a:r>
                      <a:r>
                        <a:rPr lang="en-US" baseline="0" dirty="0"/>
                        <a:t>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/>
                        <a:t>(Megabit/s)</a:t>
                      </a:r>
                    </a:p>
                    <a:p>
                      <a:r>
                        <a:rPr lang="en-US" dirty="0"/>
                        <a:t>Thick 100 </a:t>
                      </a:r>
                      <a:r>
                        <a:rPr lang="en-US" noProof="0" dirty="0"/>
                        <a:t>base</a:t>
                      </a:r>
                      <a:r>
                        <a:rPr lang="en-US" baseline="0" dirty="0"/>
                        <a:t> 5</a:t>
                      </a:r>
                      <a:r>
                        <a:rPr lang="ar-EG" baseline="0" dirty="0"/>
                        <a:t> </a:t>
                      </a:r>
                      <a:r>
                        <a:rPr lang="en-US" baseline="0" dirty="0"/>
                        <a:t>(Megabit/s)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Thick 1000 </a:t>
                      </a:r>
                      <a:r>
                        <a:rPr lang="en-US" noProof="0" dirty="0"/>
                        <a:t>base</a:t>
                      </a:r>
                      <a:r>
                        <a:rPr lang="en-US" baseline="0" dirty="0"/>
                        <a:t> 5</a:t>
                      </a:r>
                      <a:r>
                        <a:rPr lang="ar-EG" baseline="0" dirty="0"/>
                        <a:t> </a:t>
                      </a:r>
                      <a:r>
                        <a:rPr lang="en-US" baseline="0" dirty="0"/>
                        <a:t>(1000 Megabit/s)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/>
                        <a:t>100 </a:t>
                      </a:r>
                      <a:r>
                        <a:rPr lang="en-US" dirty="0"/>
                        <a:t>m (long distance need repeater).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500 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Cable is</a:t>
                      </a:r>
                      <a:r>
                        <a:rPr lang="en-US" baseline="0" dirty="0"/>
                        <a:t> not elastic so it is not practical for long distance.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/>
                        <a:t>It uses BNC connector for terminals so it needs a converter to connect to a switch or router device 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/>
                        <a:t>It is expensive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35272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UTP unshielded twisted pair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 base</a:t>
                      </a:r>
                      <a:r>
                        <a:rPr lang="en-US" baseline="0" dirty="0"/>
                        <a:t> T (Twisted Pair).</a:t>
                      </a:r>
                    </a:p>
                    <a:p>
                      <a:r>
                        <a:rPr lang="en-US" baseline="0" dirty="0"/>
                        <a:t>In market it is famous with </a:t>
                      </a:r>
                    </a:p>
                    <a:p>
                      <a:r>
                        <a:rPr lang="en-US" baseline="0" dirty="0"/>
                        <a:t>Cat 5 (max speed 10 Megabit/s)</a:t>
                      </a:r>
                    </a:p>
                    <a:p>
                      <a:r>
                        <a:rPr lang="en-US" baseline="0" dirty="0"/>
                        <a:t>Cat 5 e (enhanced max) max speed 100 Megabit/s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/>
                        <a:t>Cat 6 (max speed 1000 Megabit/s</a:t>
                      </a:r>
                    </a:p>
                    <a:p>
                      <a:r>
                        <a:rPr lang="en-US" baseline="0" dirty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100 m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Connector RJ45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It is not expensive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It is connected directly to switch</a:t>
                      </a:r>
                      <a:r>
                        <a:rPr lang="en-US" baseline="0" dirty="0"/>
                        <a:t> or router.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7581761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3221185" y="2057400"/>
            <a:ext cx="304800" cy="304800"/>
          </a:xfrm>
          <a:prstGeom prst="rect">
            <a:avLst/>
          </a:prstGeom>
          <a:noFill/>
          <a:ln w="38100">
            <a:solidFill>
              <a:srgbClr val="FFFF00"/>
            </a:solidFill>
            <a:prstDash val="dash"/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038600" y="2057400"/>
            <a:ext cx="304800" cy="304800"/>
          </a:xfrm>
          <a:prstGeom prst="rect">
            <a:avLst/>
          </a:prstGeom>
          <a:noFill/>
          <a:ln w="38100">
            <a:solidFill>
              <a:srgbClr val="FFFF00"/>
            </a:solidFill>
            <a:prstDash val="dash"/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2095875" y="2180007"/>
            <a:ext cx="1247338" cy="408937"/>
          </a:xfrm>
          <a:prstGeom prst="straightConnector1">
            <a:avLst/>
          </a:prstGeom>
          <a:noFill/>
          <a:ln w="38100">
            <a:solidFill>
              <a:srgbClr val="FF0000"/>
            </a:solidFill>
            <a:prstDash val="dash"/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4401942" y="1694224"/>
            <a:ext cx="917192" cy="363177"/>
          </a:xfrm>
          <a:prstGeom prst="straightConnector1">
            <a:avLst/>
          </a:prstGeom>
          <a:noFill/>
          <a:ln w="38100">
            <a:solidFill>
              <a:srgbClr val="FF0000"/>
            </a:solidFill>
            <a:prstDash val="dash"/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4" name="Rectangle 13"/>
          <p:cNvSpPr/>
          <p:nvPr/>
        </p:nvSpPr>
        <p:spPr>
          <a:xfrm>
            <a:off x="1530627" y="2265778"/>
            <a:ext cx="7649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>
                <a:solidFill>
                  <a:schemeClr val="tx2"/>
                </a:solidFill>
              </a:rPr>
              <a:t>Max </a:t>
            </a:r>
          </a:p>
          <a:p>
            <a:pPr algn="ctr"/>
            <a:r>
              <a:rPr lang="en-US" dirty="0">
                <a:solidFill>
                  <a:schemeClr val="tx2"/>
                </a:solidFill>
              </a:rPr>
              <a:t>Speed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319135" y="1582003"/>
            <a:ext cx="10903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Thickness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489364" y="5888180"/>
            <a:ext cx="91786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>
                <a:solidFill>
                  <a:srgbClr val="000000"/>
                </a:solidFill>
              </a:rPr>
              <a:t>If cable speed is 10 means 10 Mega bits/second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>
                <a:solidFill>
                  <a:srgbClr val="000000"/>
                </a:solidFill>
              </a:rPr>
              <a:t>Network speed is measured by bit.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>
                <a:solidFill>
                  <a:srgbClr val="000000"/>
                </a:solidFill>
              </a:rPr>
              <a:t>While storing data is measured by byte.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Rectangle 2"/>
          <p:cNvSpPr txBox="1">
            <a:spLocks noChangeArrowheads="1"/>
          </p:cNvSpPr>
          <p:nvPr/>
        </p:nvSpPr>
        <p:spPr>
          <a:xfrm>
            <a:off x="1749516" y="227945"/>
            <a:ext cx="8229600" cy="52095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>
                <a:latin typeface="Alexandria Black" pitchFamily="2" charset="-78"/>
                <a:cs typeface="Alexandria Black" pitchFamily="2" charset="-78"/>
              </a:rPr>
              <a:t>Cables</a:t>
            </a:r>
            <a:endParaRPr lang="en-US" altLang="en-US" sz="20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97431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940"/>
    </mc:Choice>
    <mc:Fallback xmlns="">
      <p:transition spd="slow" advTm="27994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774440"/>
            <a:ext cx="8229600" cy="520959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Cables</a:t>
            </a:r>
            <a:endParaRPr lang="en-US" altLang="en-US" sz="2000" dirty="0">
              <a:latin typeface="Alexandria Black" pitchFamily="2" charset="-78"/>
              <a:cs typeface="Alexandria Black" pitchFamily="2" charset="-78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600201" y="2743200"/>
          <a:ext cx="8991599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>
                  <a:extLst>
                    <a:ext uri="{9D8B030D-6E8A-4147-A177-3AD203B41FA5}">
                      <a16:colId xmlns:a16="http://schemas.microsoft.com/office/drawing/2014/main" val="2195512752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677636718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2668051986"/>
                    </a:ext>
                  </a:extLst>
                </a:gridCol>
                <a:gridCol w="2819399">
                  <a:extLst>
                    <a:ext uri="{9D8B030D-6E8A-4147-A177-3AD203B41FA5}">
                      <a16:colId xmlns:a16="http://schemas.microsoft.com/office/drawing/2014/main" val="403778214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Scientific 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Speed/distance (Data transfer)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Comments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20993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STP shielded twisted pair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 base</a:t>
                      </a:r>
                      <a:r>
                        <a:rPr lang="en-US" baseline="0" dirty="0"/>
                        <a:t> T (Twisted Pair).</a:t>
                      </a:r>
                    </a:p>
                    <a:p>
                      <a:r>
                        <a:rPr lang="en-US" baseline="0" dirty="0"/>
                        <a:t>In market it is famous with </a:t>
                      </a:r>
                    </a:p>
                    <a:p>
                      <a:r>
                        <a:rPr lang="en-US" baseline="0" dirty="0"/>
                        <a:t>Cat 5 (max speed 10 Megabit/s)</a:t>
                      </a:r>
                    </a:p>
                    <a:p>
                      <a:r>
                        <a:rPr lang="en-US" baseline="0" dirty="0"/>
                        <a:t>Cat 5 e (enhanced max) max speed 100 Megabit/s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/>
                        <a:t>Cat 6 (max speed 1000 Megabit/s)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100 m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Connector RJ45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It is expensive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It is connected directly to switch</a:t>
                      </a:r>
                      <a:r>
                        <a:rPr lang="en-US" baseline="0" dirty="0"/>
                        <a:t> or router.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35272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Fiber Optics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 base 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300 km/s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aseline="0" dirty="0"/>
                    </a:p>
                    <a:p>
                      <a:endParaRPr lang="en-US" baseline="0" dirty="0"/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7581761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336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18"/>
    </mc:Choice>
    <mc:Fallback xmlns="">
      <p:transition spd="slow" advTm="10118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Coaxial Cable</a:t>
            </a:r>
            <a:endParaRPr lang="en-US" altLang="en-US" sz="2000" dirty="0">
              <a:latin typeface="Alexandria Black" pitchFamily="2" charset="-78"/>
              <a:cs typeface="Alexandria Black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593" b="34815"/>
          <a:stretch/>
        </p:blipFill>
        <p:spPr>
          <a:xfrm>
            <a:off x="1323392" y="1692769"/>
            <a:ext cx="9144000" cy="1676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026" name="Picture 2" descr="BNC connector - Wikipedi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996" y="3541085"/>
            <a:ext cx="3250007" cy="2437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2576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91"/>
    </mc:Choice>
    <mc:Fallback xmlns="">
      <p:transition spd="slow" advTm="1309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Unshielded Twisted Pair (UTP) VS (STP)</a:t>
            </a:r>
            <a:endParaRPr lang="en-US" altLang="en-US" sz="2000" dirty="0">
              <a:latin typeface="Alexandria Black" pitchFamily="2" charset="-78"/>
              <a:cs typeface="Alexandria Black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19" y="3136741"/>
            <a:ext cx="8964706" cy="3556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97688" y="1420214"/>
            <a:ext cx="2350073" cy="2568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176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007"/>
    </mc:Choice>
    <mc:Fallback xmlns="">
      <p:transition spd="slow" advTm="108007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Fiber Optics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99" y="723900"/>
            <a:ext cx="8458200" cy="140142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9782999" y="1082054"/>
            <a:ext cx="2514600" cy="5264655"/>
            <a:chOff x="6096000" y="755145"/>
            <a:chExt cx="2514600" cy="5264655"/>
          </a:xfrm>
        </p:grpSpPr>
        <p:pic>
          <p:nvPicPr>
            <p:cNvPr id="7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>
            <a:xfrm>
              <a:off x="6367367" y="2564418"/>
              <a:ext cx="1748790" cy="1258738"/>
            </a:xfrm>
            <a:prstGeom prst="rect">
              <a:avLst/>
            </a:prstGeom>
            <a:noFill/>
            <a:ln/>
          </p:spPr>
        </p:pic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543217" y="755145"/>
              <a:ext cx="1345505" cy="12367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6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736652" y="4281634"/>
              <a:ext cx="1295400" cy="1483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0" name="Text Box 8"/>
            <p:cNvSpPr txBox="1">
              <a:spLocks noChangeArrowheads="1"/>
            </p:cNvSpPr>
            <p:nvPr/>
          </p:nvSpPr>
          <p:spPr bwMode="auto">
            <a:xfrm>
              <a:off x="6400800" y="5804356"/>
              <a:ext cx="2057400" cy="215444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 type="none" w="lg" len="med"/>
            </a:ln>
            <a:effectLst/>
          </p:spPr>
          <p:txBody>
            <a:bodyPr wrap="square" lIns="0" tIns="0" rIns="0" bIns="0">
              <a:spAutoFit/>
            </a:bodyPr>
            <a:lstStyle/>
            <a:p>
              <a:pPr marL="354013" indent="-354013" algn="ctr" defTabSz="941388"/>
              <a:r>
                <a:rPr lang="en-US" sz="1400" dirty="0">
                  <a:latin typeface="Calibri" pitchFamily="34" charset="0"/>
                </a:rPr>
                <a:t>Straight Tip Connector</a:t>
              </a:r>
            </a:p>
          </p:txBody>
        </p:sp>
        <p:sp>
          <p:nvSpPr>
            <p:cNvPr id="11" name="Text Box 9"/>
            <p:cNvSpPr txBox="1">
              <a:spLocks noChangeArrowheads="1"/>
            </p:cNvSpPr>
            <p:nvPr/>
          </p:nvSpPr>
          <p:spPr bwMode="auto">
            <a:xfrm>
              <a:off x="6096000" y="3823156"/>
              <a:ext cx="2514600" cy="215444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 type="none" w="lg" len="med"/>
            </a:ln>
            <a:effectLst/>
          </p:spPr>
          <p:txBody>
            <a:bodyPr wrap="square" lIns="0" tIns="0" rIns="0" bIns="0">
              <a:spAutoFit/>
            </a:bodyPr>
            <a:lstStyle/>
            <a:p>
              <a:pPr marL="354013" indent="-354013" algn="ctr" defTabSz="941388"/>
              <a:r>
                <a:rPr lang="en-US" sz="1400" dirty="0">
                  <a:latin typeface="Calibri" pitchFamily="34" charset="0"/>
                  <a:cs typeface="Calibri" pitchFamily="34" charset="0"/>
                </a:rPr>
                <a:t>Lucent Connector</a:t>
              </a: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6237458" y="1970911"/>
              <a:ext cx="2167982" cy="215444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 type="none" w="lg" len="med"/>
            </a:ln>
            <a:effectLst/>
          </p:spPr>
          <p:txBody>
            <a:bodyPr wrap="square" lIns="0" tIns="0" rIns="0" bIns="0">
              <a:spAutoFit/>
            </a:bodyPr>
            <a:lstStyle/>
            <a:p>
              <a:pPr marL="354013" indent="-354013" algn="ctr" defTabSz="941388"/>
              <a:r>
                <a:rPr lang="en-US" sz="1400" dirty="0">
                  <a:latin typeface="Calibri" pitchFamily="34" charset="0"/>
                </a:rPr>
                <a:t>Standard Connector</a:t>
              </a:r>
            </a:p>
          </p:txBody>
        </p:sp>
      </p:grpSp>
      <p:pic>
        <p:nvPicPr>
          <p:cNvPr id="2050" name="Picture 2" descr="Fiber optic cables under the ocean in transmission technolog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999" y="1888980"/>
            <a:ext cx="5238750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Viettel Invests $50m in Fiber-Optic Internet Sea Cable - Saigoneer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701" y="4427463"/>
            <a:ext cx="8510684" cy="2430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The Most Vulnerable Place on the Internet | WIRED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701" y="1887107"/>
            <a:ext cx="3252298" cy="2540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7742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707"/>
    </mc:Choice>
    <mc:Fallback xmlns="">
      <p:transition spd="slow" advTm="183707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Fiber optics Cables</a:t>
            </a:r>
          </a:p>
        </p:txBody>
      </p:sp>
      <p:sp>
        <p:nvSpPr>
          <p:cNvPr id="24579" name="Content Placeholder 6"/>
          <p:cNvSpPr>
            <a:spLocks noGrp="1"/>
          </p:cNvSpPr>
          <p:nvPr>
            <p:ph idx="1"/>
          </p:nvPr>
        </p:nvSpPr>
        <p:spPr>
          <a:xfrm>
            <a:off x="1474237" y="1881812"/>
            <a:ext cx="8534400" cy="550506"/>
          </a:xfrm>
        </p:spPr>
        <p:txBody>
          <a:bodyPr/>
          <a:lstStyle/>
          <a:p>
            <a:r>
              <a:rPr lang="en-US" dirty="0"/>
              <a:t>Two types of optical cables: single-mode and multimode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Module 5: Fibre Channel Storage Area Network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7B632CC-64B2-420A-A31C-97A036EAC6EC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2024750" y="3186542"/>
          <a:ext cx="4572000" cy="2378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57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2314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Single-mode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Multimode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7917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Carries single beam of light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Can carry multiple beams of light simultaneously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95769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Distance up to 10km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Used for short distance 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(Modal dispersion  weakens signal </a:t>
                      </a:r>
                      <a:r>
                        <a:rPr lang="en-US" sz="1800" dirty="0"/>
                        <a:t>strength 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after certain distance 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9" name="Picture 8" descr="Fig 5-04.wmf"/>
          <p:cNvPicPr>
            <a:picLocks noChangeAspect="1"/>
          </p:cNvPicPr>
          <p:nvPr/>
        </p:nvPicPr>
        <p:blipFill>
          <a:blip r:embed="rId4" cstate="print"/>
          <a:srcRect l="1959" t="9734" r="52010" b="21137"/>
          <a:stretch>
            <a:fillRect/>
          </a:stretch>
        </p:blipFill>
        <p:spPr>
          <a:xfrm>
            <a:off x="6836232" y="4677881"/>
            <a:ext cx="3581400" cy="990600"/>
          </a:xfrm>
          <a:prstGeom prst="rect">
            <a:avLst/>
          </a:prstGeom>
        </p:spPr>
      </p:pic>
      <p:sp>
        <p:nvSpPr>
          <p:cNvPr id="391" name="TextBox 390"/>
          <p:cNvSpPr txBox="1"/>
          <p:nvPr/>
        </p:nvSpPr>
        <p:spPr>
          <a:xfrm>
            <a:off x="8055432" y="5635824"/>
            <a:ext cx="16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alibri" pitchFamily="34" charset="0"/>
                <a:cs typeface="Calibri" pitchFamily="34" charset="0"/>
              </a:rPr>
              <a:t>Multimode Fiber</a:t>
            </a:r>
          </a:p>
        </p:txBody>
      </p:sp>
      <p:pic>
        <p:nvPicPr>
          <p:cNvPr id="392" name="Picture 391" descr="Fig 5-04.wmf"/>
          <p:cNvPicPr>
            <a:picLocks noChangeAspect="1"/>
          </p:cNvPicPr>
          <p:nvPr/>
        </p:nvPicPr>
        <p:blipFill>
          <a:blip r:embed="rId4" cstate="print"/>
          <a:srcRect l="52325" t="5313" r="2665" b="20311"/>
          <a:stretch>
            <a:fillRect/>
          </a:stretch>
        </p:blipFill>
        <p:spPr>
          <a:xfrm>
            <a:off x="6836232" y="3001481"/>
            <a:ext cx="3505200" cy="1066800"/>
          </a:xfrm>
          <a:prstGeom prst="rect">
            <a:avLst/>
          </a:prstGeom>
        </p:spPr>
      </p:pic>
      <p:sp>
        <p:nvSpPr>
          <p:cNvPr id="393" name="TextBox 392"/>
          <p:cNvSpPr txBox="1"/>
          <p:nvPr/>
        </p:nvSpPr>
        <p:spPr>
          <a:xfrm>
            <a:off x="8066316" y="4035626"/>
            <a:ext cx="16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alibri" pitchFamily="34" charset="0"/>
                <a:cs typeface="Calibri" pitchFamily="34" charset="0"/>
              </a:rPr>
              <a:t>Single-mode Fiber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7412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973"/>
    </mc:Choice>
    <mc:Fallback xmlns="">
      <p:transition spd="slow" advTm="749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91" grpId="0"/>
      <p:bldP spid="39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Fiber Optics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65" y="891478"/>
            <a:ext cx="8458200" cy="140142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9782999" y="1082054"/>
            <a:ext cx="2514600" cy="5264655"/>
            <a:chOff x="6096000" y="755145"/>
            <a:chExt cx="2514600" cy="5264655"/>
          </a:xfrm>
        </p:grpSpPr>
        <p:pic>
          <p:nvPicPr>
            <p:cNvPr id="7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>
            <a:xfrm>
              <a:off x="6367367" y="2564418"/>
              <a:ext cx="1748790" cy="1258738"/>
            </a:xfrm>
            <a:prstGeom prst="rect">
              <a:avLst/>
            </a:prstGeom>
            <a:noFill/>
            <a:ln/>
          </p:spPr>
        </p:pic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543217" y="755145"/>
              <a:ext cx="1345505" cy="12367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6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736652" y="4281634"/>
              <a:ext cx="1295400" cy="1483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0" name="Text Box 8"/>
            <p:cNvSpPr txBox="1">
              <a:spLocks noChangeArrowheads="1"/>
            </p:cNvSpPr>
            <p:nvPr/>
          </p:nvSpPr>
          <p:spPr bwMode="auto">
            <a:xfrm>
              <a:off x="6400800" y="5804356"/>
              <a:ext cx="2057400" cy="215444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 type="none" w="lg" len="med"/>
            </a:ln>
            <a:effectLst/>
          </p:spPr>
          <p:txBody>
            <a:bodyPr wrap="square" lIns="0" tIns="0" rIns="0" bIns="0">
              <a:spAutoFit/>
            </a:bodyPr>
            <a:lstStyle/>
            <a:p>
              <a:pPr marL="354013" indent="-354013" algn="ctr" defTabSz="941388"/>
              <a:r>
                <a:rPr lang="en-US" sz="1400" dirty="0">
                  <a:latin typeface="Calibri" pitchFamily="34" charset="0"/>
                </a:rPr>
                <a:t>Straight Tip Connector</a:t>
              </a:r>
            </a:p>
          </p:txBody>
        </p:sp>
        <p:sp>
          <p:nvSpPr>
            <p:cNvPr id="11" name="Text Box 9"/>
            <p:cNvSpPr txBox="1">
              <a:spLocks noChangeArrowheads="1"/>
            </p:cNvSpPr>
            <p:nvPr/>
          </p:nvSpPr>
          <p:spPr bwMode="auto">
            <a:xfrm>
              <a:off x="6096000" y="3823156"/>
              <a:ext cx="2514600" cy="215444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 type="none" w="lg" len="med"/>
            </a:ln>
            <a:effectLst/>
          </p:spPr>
          <p:txBody>
            <a:bodyPr wrap="square" lIns="0" tIns="0" rIns="0" bIns="0">
              <a:spAutoFit/>
            </a:bodyPr>
            <a:lstStyle/>
            <a:p>
              <a:pPr marL="354013" indent="-354013" algn="ctr" defTabSz="941388"/>
              <a:r>
                <a:rPr lang="en-US" sz="1400" dirty="0">
                  <a:latin typeface="Calibri" pitchFamily="34" charset="0"/>
                  <a:cs typeface="Calibri" pitchFamily="34" charset="0"/>
                </a:rPr>
                <a:t>Lucent Connector</a:t>
              </a: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6237458" y="1970911"/>
              <a:ext cx="2167982" cy="215444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 type="none" w="lg" len="med"/>
            </a:ln>
            <a:effectLst/>
          </p:spPr>
          <p:txBody>
            <a:bodyPr wrap="square" lIns="0" tIns="0" rIns="0" bIns="0">
              <a:spAutoFit/>
            </a:bodyPr>
            <a:lstStyle/>
            <a:p>
              <a:pPr marL="354013" indent="-354013" algn="ctr" defTabSz="941388"/>
              <a:r>
                <a:rPr lang="en-US" sz="1400" dirty="0">
                  <a:latin typeface="Calibri" pitchFamily="34" charset="0"/>
                </a:rPr>
                <a:t>Standard Connector</a:t>
              </a:r>
            </a:p>
          </p:txBody>
        </p:sp>
      </p:grpSp>
      <p:pic>
        <p:nvPicPr>
          <p:cNvPr id="2050" name="Picture 2" descr="Fiber optic cables under the ocean in transmission technolog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999" y="1888980"/>
            <a:ext cx="5238750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Viettel Invests $50m in Fiber-Optic Internet Sea Cable - Saigoneer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857" y="4427463"/>
            <a:ext cx="6759528" cy="2430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1805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7"/>
    </mc:Choice>
    <mc:Fallback xmlns="">
      <p:transition spd="slow" advTm="757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eform 3"/>
          <p:cNvSpPr>
            <a:spLocks noEditPoints="1"/>
          </p:cNvSpPr>
          <p:nvPr/>
        </p:nvSpPr>
        <p:spPr bwMode="gray">
          <a:xfrm>
            <a:off x="2209800" y="2362200"/>
            <a:ext cx="5943600" cy="4038600"/>
          </a:xfrm>
          <a:custGeom>
            <a:avLst/>
            <a:gdLst>
              <a:gd name="T0" fmla="*/ 1092 w 2820"/>
              <a:gd name="T1" fmla="*/ 50 h 2912"/>
              <a:gd name="T2" fmla="*/ 822 w 2820"/>
              <a:gd name="T3" fmla="*/ 168 h 2912"/>
              <a:gd name="T4" fmla="*/ 594 w 2820"/>
              <a:gd name="T5" fmla="*/ 300 h 2912"/>
              <a:gd name="T6" fmla="*/ 406 w 2820"/>
              <a:gd name="T7" fmla="*/ 446 h 2912"/>
              <a:gd name="T8" fmla="*/ 254 w 2820"/>
              <a:gd name="T9" fmla="*/ 604 h 2912"/>
              <a:gd name="T10" fmla="*/ 140 w 2820"/>
              <a:gd name="T11" fmla="*/ 772 h 2912"/>
              <a:gd name="T12" fmla="*/ 60 w 2820"/>
              <a:gd name="T13" fmla="*/ 944 h 2912"/>
              <a:gd name="T14" fmla="*/ 14 w 2820"/>
              <a:gd name="T15" fmla="*/ 1122 h 2912"/>
              <a:gd name="T16" fmla="*/ 0 w 2820"/>
              <a:gd name="T17" fmla="*/ 1300 h 2912"/>
              <a:gd name="T18" fmla="*/ 18 w 2820"/>
              <a:gd name="T19" fmla="*/ 1476 h 2912"/>
              <a:gd name="T20" fmla="*/ 64 w 2820"/>
              <a:gd name="T21" fmla="*/ 1650 h 2912"/>
              <a:gd name="T22" fmla="*/ 138 w 2820"/>
              <a:gd name="T23" fmla="*/ 1818 h 2912"/>
              <a:gd name="T24" fmla="*/ 238 w 2820"/>
              <a:gd name="T25" fmla="*/ 1978 h 2912"/>
              <a:gd name="T26" fmla="*/ 364 w 2820"/>
              <a:gd name="T27" fmla="*/ 2126 h 2912"/>
              <a:gd name="T28" fmla="*/ 512 w 2820"/>
              <a:gd name="T29" fmla="*/ 2262 h 2912"/>
              <a:gd name="T30" fmla="*/ 684 w 2820"/>
              <a:gd name="T31" fmla="*/ 2382 h 2912"/>
              <a:gd name="T32" fmla="*/ 874 w 2820"/>
              <a:gd name="T33" fmla="*/ 2484 h 2912"/>
              <a:gd name="T34" fmla="*/ 1086 w 2820"/>
              <a:gd name="T35" fmla="*/ 2564 h 2912"/>
              <a:gd name="T36" fmla="*/ 1314 w 2820"/>
              <a:gd name="T37" fmla="*/ 2622 h 2912"/>
              <a:gd name="T38" fmla="*/ 1558 w 2820"/>
              <a:gd name="T39" fmla="*/ 2654 h 2912"/>
              <a:gd name="T40" fmla="*/ 1818 w 2820"/>
              <a:gd name="T41" fmla="*/ 2658 h 2912"/>
              <a:gd name="T42" fmla="*/ 2090 w 2820"/>
              <a:gd name="T43" fmla="*/ 2632 h 2912"/>
              <a:gd name="T44" fmla="*/ 2374 w 2820"/>
              <a:gd name="T45" fmla="*/ 2574 h 2912"/>
              <a:gd name="T46" fmla="*/ 2544 w 2820"/>
              <a:gd name="T47" fmla="*/ 2912 h 2912"/>
              <a:gd name="T48" fmla="*/ 1868 w 2820"/>
              <a:gd name="T49" fmla="*/ 1552 h 2912"/>
              <a:gd name="T50" fmla="*/ 1956 w 2820"/>
              <a:gd name="T51" fmla="*/ 1914 h 2912"/>
              <a:gd name="T52" fmla="*/ 1788 w 2820"/>
              <a:gd name="T53" fmla="*/ 1936 h 2912"/>
              <a:gd name="T54" fmla="*/ 1616 w 2820"/>
              <a:gd name="T55" fmla="*/ 1934 h 2912"/>
              <a:gd name="T56" fmla="*/ 1442 w 2820"/>
              <a:gd name="T57" fmla="*/ 1912 h 2912"/>
              <a:gd name="T58" fmla="*/ 1272 w 2820"/>
              <a:gd name="T59" fmla="*/ 1872 h 2912"/>
              <a:gd name="T60" fmla="*/ 1108 w 2820"/>
              <a:gd name="T61" fmla="*/ 1812 h 2912"/>
              <a:gd name="T62" fmla="*/ 952 w 2820"/>
              <a:gd name="T63" fmla="*/ 1736 h 2912"/>
              <a:gd name="T64" fmla="*/ 810 w 2820"/>
              <a:gd name="T65" fmla="*/ 1646 h 2912"/>
              <a:gd name="T66" fmla="*/ 684 w 2820"/>
              <a:gd name="T67" fmla="*/ 1542 h 2912"/>
              <a:gd name="T68" fmla="*/ 578 w 2820"/>
              <a:gd name="T69" fmla="*/ 1428 h 2912"/>
              <a:gd name="T70" fmla="*/ 494 w 2820"/>
              <a:gd name="T71" fmla="*/ 1304 h 2912"/>
              <a:gd name="T72" fmla="*/ 438 w 2820"/>
              <a:gd name="T73" fmla="*/ 1170 h 2912"/>
              <a:gd name="T74" fmla="*/ 410 w 2820"/>
              <a:gd name="T75" fmla="*/ 1032 h 2912"/>
              <a:gd name="T76" fmla="*/ 416 w 2820"/>
              <a:gd name="T77" fmla="*/ 888 h 2912"/>
              <a:gd name="T78" fmla="*/ 460 w 2820"/>
              <a:gd name="T79" fmla="*/ 742 h 2912"/>
              <a:gd name="T80" fmla="*/ 544 w 2820"/>
              <a:gd name="T81" fmla="*/ 592 h 2912"/>
              <a:gd name="T82" fmla="*/ 670 w 2820"/>
              <a:gd name="T83" fmla="*/ 444 h 2912"/>
              <a:gd name="T84" fmla="*/ 844 w 2820"/>
              <a:gd name="T85" fmla="*/ 298 h 2912"/>
              <a:gd name="T86" fmla="*/ 1070 w 2820"/>
              <a:gd name="T87" fmla="*/ 154 h 2912"/>
              <a:gd name="T88" fmla="*/ 1348 w 2820"/>
              <a:gd name="T89" fmla="*/ 16 h 2912"/>
              <a:gd name="T90" fmla="*/ 1244 w 2820"/>
              <a:gd name="T91" fmla="*/ 0 h 2912"/>
              <a:gd name="T92" fmla="*/ 2820 w 2820"/>
              <a:gd name="T93" fmla="*/ 1934 h 2912"/>
              <a:gd name="T94" fmla="*/ 2820 w 2820"/>
              <a:gd name="T95" fmla="*/ 1934 h 2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rgbClr val="00B050"/>
              </a:gs>
              <a:gs pos="100000">
                <a:srgbClr val="00B050"/>
              </a:gs>
            </a:gsLst>
            <a:lin ang="5400000" scaled="1"/>
          </a:gradFill>
          <a:ln>
            <a:noFill/>
          </a:ln>
          <a:effectLst>
            <a:outerShdw dist="206741" dir="8249373" algn="ctr" rotWithShape="0">
              <a:srgbClr val="C1D1D3">
                <a:alpha val="5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7" name="Text Box 32"/>
          <p:cNvSpPr txBox="1">
            <a:spLocks noChangeArrowheads="1"/>
          </p:cNvSpPr>
          <p:nvPr/>
        </p:nvSpPr>
        <p:spPr bwMode="auto">
          <a:xfrm>
            <a:off x="3886200" y="3429000"/>
            <a:ext cx="40386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lexandria Black" pitchFamily="2" charset="-78"/>
                <a:cs typeface="Alexandria Black" pitchFamily="2" charset="-78"/>
              </a:rPr>
              <a:t>Connecting Two Devices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489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629"/>
    </mc:Choice>
    <mc:Fallback xmlns="">
      <p:transition spd="slow" advTm="27629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6" y="975974"/>
            <a:ext cx="6705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Cisco Certified Network Associate (CCNA)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2808" y="2209694"/>
            <a:ext cx="7666384" cy="2438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1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7317"/>
    </mc:Choice>
    <mc:Fallback xmlns="">
      <p:transition advTm="167317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>
            <a:no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Connecting Two Devices</a:t>
            </a:r>
            <a:br>
              <a:rPr lang="en-US" sz="2000" dirty="0">
                <a:latin typeface="Alexandria Black" pitchFamily="2" charset="-78"/>
                <a:cs typeface="Alexandria Black" pitchFamily="2" charset="-78"/>
              </a:rPr>
            </a:br>
            <a:br>
              <a:rPr lang="en-US" sz="2000" dirty="0">
                <a:latin typeface="Alexandria Black" pitchFamily="2" charset="-78"/>
                <a:cs typeface="Alexandria Black" pitchFamily="2" charset="-78"/>
              </a:rPr>
            </a:br>
            <a:endParaRPr lang="en-US" sz="2000" dirty="0">
              <a:latin typeface="Alexandria Black" pitchFamily="2" charset="-78"/>
              <a:cs typeface="Alexandria Black" pitchFamily="2" charset="-78"/>
            </a:endParaRPr>
          </a:p>
        </p:txBody>
      </p:sp>
      <p:grpSp>
        <p:nvGrpSpPr>
          <p:cNvPr id="62" name="Group 61"/>
          <p:cNvGrpSpPr/>
          <p:nvPr/>
        </p:nvGrpSpPr>
        <p:grpSpPr>
          <a:xfrm>
            <a:off x="1676401" y="685800"/>
            <a:ext cx="8802141" cy="3115592"/>
            <a:chOff x="215682" y="1628775"/>
            <a:chExt cx="8802141" cy="3115592"/>
          </a:xfrm>
        </p:grpSpPr>
        <p:sp>
          <p:nvSpPr>
            <p:cNvPr id="66" name="AutoShape 3"/>
            <p:cNvSpPr>
              <a:spLocks noChangeArrowheads="1"/>
            </p:cNvSpPr>
            <p:nvPr/>
          </p:nvSpPr>
          <p:spPr bwMode="auto">
            <a:xfrm>
              <a:off x="6392098" y="3914775"/>
              <a:ext cx="2625725" cy="702450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99CCFF"/>
                      </a:gs>
                      <a:gs pos="100000">
                        <a:srgbClr val="99CCFF">
                          <a:gamma/>
                          <a:tint val="27451"/>
                          <a:invGamma/>
                        </a:srgbClr>
                      </a:gs>
                    </a:gsLst>
                    <a:lin ang="540000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altLang="en-US">
                <a:latin typeface="Verdana" panose="020B0604030504040204" pitchFamily="34" charset="0"/>
              </a:endParaRPr>
            </a:p>
          </p:txBody>
        </p:sp>
        <p:sp>
          <p:nvSpPr>
            <p:cNvPr id="67" name="AutoShape 5"/>
            <p:cNvSpPr>
              <a:spLocks noChangeArrowheads="1"/>
            </p:cNvSpPr>
            <p:nvPr/>
          </p:nvSpPr>
          <p:spPr bwMode="auto">
            <a:xfrm>
              <a:off x="215682" y="3985706"/>
              <a:ext cx="2522416" cy="758661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99CCFF"/>
                      </a:gs>
                      <a:gs pos="100000">
                        <a:srgbClr val="99CCFF">
                          <a:gamma/>
                          <a:tint val="27451"/>
                          <a:invGamma/>
                        </a:srgbClr>
                      </a:gs>
                    </a:gsLst>
                    <a:lin ang="540000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altLang="en-US">
                <a:latin typeface="Verdana" panose="020B0604030504040204" pitchFamily="34" charset="0"/>
              </a:endParaRPr>
            </a:p>
          </p:txBody>
        </p:sp>
        <p:sp>
          <p:nvSpPr>
            <p:cNvPr id="68" name="Text Box 6"/>
            <p:cNvSpPr txBox="1">
              <a:spLocks noChangeArrowheads="1"/>
            </p:cNvSpPr>
            <p:nvPr/>
          </p:nvSpPr>
          <p:spPr bwMode="auto">
            <a:xfrm>
              <a:off x="219898" y="4147199"/>
              <a:ext cx="254772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altLang="en-US" sz="2000" b="1" dirty="0">
                  <a:solidFill>
                    <a:srgbClr val="FF0000"/>
                  </a:solidFill>
                </a:rPr>
                <a:t>Standard (straight)</a:t>
              </a:r>
            </a:p>
          </p:txBody>
        </p:sp>
        <p:sp>
          <p:nvSpPr>
            <p:cNvPr id="69" name="Freeform 7"/>
            <p:cNvSpPr>
              <a:spLocks/>
            </p:cNvSpPr>
            <p:nvPr/>
          </p:nvSpPr>
          <p:spPr bwMode="gray">
            <a:xfrm>
              <a:off x="2295307" y="2845882"/>
              <a:ext cx="903288" cy="1241425"/>
            </a:xfrm>
            <a:custGeom>
              <a:avLst/>
              <a:gdLst>
                <a:gd name="T0" fmla="*/ 580 w 580"/>
                <a:gd name="T1" fmla="*/ 0 h 798"/>
                <a:gd name="T2" fmla="*/ 578 w 580"/>
                <a:gd name="T3" fmla="*/ 90 h 798"/>
                <a:gd name="T4" fmla="*/ 568 w 580"/>
                <a:gd name="T5" fmla="*/ 174 h 798"/>
                <a:gd name="T6" fmla="*/ 552 w 580"/>
                <a:gd name="T7" fmla="*/ 252 h 798"/>
                <a:gd name="T8" fmla="*/ 526 w 580"/>
                <a:gd name="T9" fmla="*/ 324 h 798"/>
                <a:gd name="T10" fmla="*/ 494 w 580"/>
                <a:gd name="T11" fmla="*/ 390 h 798"/>
                <a:gd name="T12" fmla="*/ 452 w 580"/>
                <a:gd name="T13" fmla="*/ 450 h 798"/>
                <a:gd name="T14" fmla="*/ 402 w 580"/>
                <a:gd name="T15" fmla="*/ 508 h 798"/>
                <a:gd name="T16" fmla="*/ 342 w 580"/>
                <a:gd name="T17" fmla="*/ 560 h 798"/>
                <a:gd name="T18" fmla="*/ 270 w 580"/>
                <a:gd name="T19" fmla="*/ 610 h 798"/>
                <a:gd name="T20" fmla="*/ 188 w 580"/>
                <a:gd name="T21" fmla="*/ 656 h 798"/>
                <a:gd name="T22" fmla="*/ 188 w 580"/>
                <a:gd name="T23" fmla="*/ 798 h 798"/>
                <a:gd name="T24" fmla="*/ 0 w 580"/>
                <a:gd name="T25" fmla="*/ 514 h 798"/>
                <a:gd name="T26" fmla="*/ 188 w 580"/>
                <a:gd name="T27" fmla="*/ 230 h 798"/>
                <a:gd name="T28" fmla="*/ 188 w 580"/>
                <a:gd name="T29" fmla="*/ 372 h 798"/>
                <a:gd name="T30" fmla="*/ 224 w 580"/>
                <a:gd name="T31" fmla="*/ 368 h 798"/>
                <a:gd name="T32" fmla="*/ 264 w 580"/>
                <a:gd name="T33" fmla="*/ 356 h 798"/>
                <a:gd name="T34" fmla="*/ 306 w 580"/>
                <a:gd name="T35" fmla="*/ 336 h 798"/>
                <a:gd name="T36" fmla="*/ 348 w 580"/>
                <a:gd name="T37" fmla="*/ 310 h 798"/>
                <a:gd name="T38" fmla="*/ 392 w 580"/>
                <a:gd name="T39" fmla="*/ 280 h 798"/>
                <a:gd name="T40" fmla="*/ 432 w 580"/>
                <a:gd name="T41" fmla="*/ 246 h 798"/>
                <a:gd name="T42" fmla="*/ 472 w 580"/>
                <a:gd name="T43" fmla="*/ 208 h 798"/>
                <a:gd name="T44" fmla="*/ 506 w 580"/>
                <a:gd name="T45" fmla="*/ 166 h 798"/>
                <a:gd name="T46" fmla="*/ 536 w 580"/>
                <a:gd name="T47" fmla="*/ 124 h 798"/>
                <a:gd name="T48" fmla="*/ 558 w 580"/>
                <a:gd name="T49" fmla="*/ 82 h 798"/>
                <a:gd name="T50" fmla="*/ 574 w 580"/>
                <a:gd name="T51" fmla="*/ 40 h 798"/>
                <a:gd name="T52" fmla="*/ 578 w 580"/>
                <a:gd name="T53" fmla="*/ 0 h 798"/>
                <a:gd name="T54" fmla="*/ 580 w 580"/>
                <a:gd name="T55" fmla="*/ 0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B050"/>
                </a:gs>
                <a:gs pos="100000">
                  <a:srgbClr val="CCFF99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A06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" name="AutoShape 8"/>
            <p:cNvSpPr>
              <a:spLocks noChangeAspect="1" noChangeArrowheads="1" noTextEdit="1"/>
            </p:cNvSpPr>
            <p:nvPr/>
          </p:nvSpPr>
          <p:spPr bwMode="gray">
            <a:xfrm flipH="1">
              <a:off x="4868863" y="3252788"/>
              <a:ext cx="909637" cy="1244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Freeform 9"/>
            <p:cNvSpPr>
              <a:spLocks/>
            </p:cNvSpPr>
            <p:nvPr/>
          </p:nvSpPr>
          <p:spPr bwMode="gray">
            <a:xfrm flipH="1">
              <a:off x="6044436" y="2774951"/>
              <a:ext cx="903287" cy="1241425"/>
            </a:xfrm>
            <a:custGeom>
              <a:avLst/>
              <a:gdLst>
                <a:gd name="T0" fmla="*/ 580 w 580"/>
                <a:gd name="T1" fmla="*/ 0 h 798"/>
                <a:gd name="T2" fmla="*/ 578 w 580"/>
                <a:gd name="T3" fmla="*/ 90 h 798"/>
                <a:gd name="T4" fmla="*/ 568 w 580"/>
                <a:gd name="T5" fmla="*/ 174 h 798"/>
                <a:gd name="T6" fmla="*/ 552 w 580"/>
                <a:gd name="T7" fmla="*/ 252 h 798"/>
                <a:gd name="T8" fmla="*/ 526 w 580"/>
                <a:gd name="T9" fmla="*/ 324 h 798"/>
                <a:gd name="T10" fmla="*/ 494 w 580"/>
                <a:gd name="T11" fmla="*/ 390 h 798"/>
                <a:gd name="T12" fmla="*/ 452 w 580"/>
                <a:gd name="T13" fmla="*/ 450 h 798"/>
                <a:gd name="T14" fmla="*/ 402 w 580"/>
                <a:gd name="T15" fmla="*/ 508 h 798"/>
                <a:gd name="T16" fmla="*/ 342 w 580"/>
                <a:gd name="T17" fmla="*/ 560 h 798"/>
                <a:gd name="T18" fmla="*/ 270 w 580"/>
                <a:gd name="T19" fmla="*/ 610 h 798"/>
                <a:gd name="T20" fmla="*/ 188 w 580"/>
                <a:gd name="T21" fmla="*/ 656 h 798"/>
                <a:gd name="T22" fmla="*/ 188 w 580"/>
                <a:gd name="T23" fmla="*/ 798 h 798"/>
                <a:gd name="T24" fmla="*/ 0 w 580"/>
                <a:gd name="T25" fmla="*/ 514 h 798"/>
                <a:gd name="T26" fmla="*/ 188 w 580"/>
                <a:gd name="T27" fmla="*/ 230 h 798"/>
                <a:gd name="T28" fmla="*/ 188 w 580"/>
                <a:gd name="T29" fmla="*/ 372 h 798"/>
                <a:gd name="T30" fmla="*/ 224 w 580"/>
                <a:gd name="T31" fmla="*/ 368 h 798"/>
                <a:gd name="T32" fmla="*/ 264 w 580"/>
                <a:gd name="T33" fmla="*/ 356 h 798"/>
                <a:gd name="T34" fmla="*/ 306 w 580"/>
                <a:gd name="T35" fmla="*/ 336 h 798"/>
                <a:gd name="T36" fmla="*/ 348 w 580"/>
                <a:gd name="T37" fmla="*/ 310 h 798"/>
                <a:gd name="T38" fmla="*/ 392 w 580"/>
                <a:gd name="T39" fmla="*/ 280 h 798"/>
                <a:gd name="T40" fmla="*/ 432 w 580"/>
                <a:gd name="T41" fmla="*/ 246 h 798"/>
                <a:gd name="T42" fmla="*/ 472 w 580"/>
                <a:gd name="T43" fmla="*/ 208 h 798"/>
                <a:gd name="T44" fmla="*/ 506 w 580"/>
                <a:gd name="T45" fmla="*/ 166 h 798"/>
                <a:gd name="T46" fmla="*/ 536 w 580"/>
                <a:gd name="T47" fmla="*/ 124 h 798"/>
                <a:gd name="T48" fmla="*/ 558 w 580"/>
                <a:gd name="T49" fmla="*/ 82 h 798"/>
                <a:gd name="T50" fmla="*/ 574 w 580"/>
                <a:gd name="T51" fmla="*/ 40 h 798"/>
                <a:gd name="T52" fmla="*/ 578 w 580"/>
                <a:gd name="T53" fmla="*/ 0 h 798"/>
                <a:gd name="T54" fmla="*/ 580 w 580"/>
                <a:gd name="T55" fmla="*/ 0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F26D"/>
                </a:gs>
                <a:gs pos="100000">
                  <a:srgbClr val="00B05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A06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72" name="Group 10"/>
            <p:cNvGrpSpPr>
              <a:grpSpLocks/>
            </p:cNvGrpSpPr>
            <p:nvPr/>
          </p:nvGrpSpPr>
          <p:grpSpPr bwMode="auto">
            <a:xfrm>
              <a:off x="3048000" y="1628775"/>
              <a:ext cx="2998788" cy="1601788"/>
              <a:chOff x="1997" y="1314"/>
              <a:chExt cx="1889" cy="1009"/>
            </a:xfrm>
          </p:grpSpPr>
          <p:grpSp>
            <p:nvGrpSpPr>
              <p:cNvPr id="75" name="Group 11"/>
              <p:cNvGrpSpPr>
                <a:grpSpLocks/>
              </p:cNvGrpSpPr>
              <p:nvPr/>
            </p:nvGrpSpPr>
            <p:grpSpPr bwMode="auto">
              <a:xfrm>
                <a:off x="1997" y="1404"/>
                <a:ext cx="1889" cy="919"/>
                <a:chOff x="1973" y="1027"/>
                <a:chExt cx="1926" cy="937"/>
              </a:xfrm>
            </p:grpSpPr>
            <p:sp>
              <p:nvSpPr>
                <p:cNvPr id="80" name="Oval 12"/>
                <p:cNvSpPr>
                  <a:spLocks noChangeArrowheads="1"/>
                </p:cNvSpPr>
                <p:nvPr/>
              </p:nvSpPr>
              <p:spPr bwMode="gray">
                <a:xfrm>
                  <a:off x="1994" y="105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48627"/>
                        <a:invGamma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1" name="Oval 13"/>
                <p:cNvSpPr>
                  <a:spLocks noChangeArrowheads="1"/>
                </p:cNvSpPr>
                <p:nvPr/>
              </p:nvSpPr>
              <p:spPr bwMode="gray">
                <a:xfrm>
                  <a:off x="1973" y="102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tint val="44314"/>
                        <a:invGamma/>
                      </a:schemeClr>
                    </a:gs>
                    <a:gs pos="100000">
                      <a:srgbClr val="92D050"/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76" name="Oval 14"/>
              <p:cNvSpPr>
                <a:spLocks noChangeArrowheads="1"/>
              </p:cNvSpPr>
              <p:nvPr/>
            </p:nvSpPr>
            <p:spPr bwMode="gray">
              <a:xfrm>
                <a:off x="2086" y="1314"/>
                <a:ext cx="1691" cy="845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7" name="Oval 15"/>
              <p:cNvSpPr>
                <a:spLocks noChangeArrowheads="1"/>
              </p:cNvSpPr>
              <p:nvPr/>
            </p:nvSpPr>
            <p:spPr bwMode="gray">
              <a:xfrm>
                <a:off x="2108" y="1319"/>
                <a:ext cx="1650" cy="824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34902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8" name="Oval 16"/>
              <p:cNvSpPr>
                <a:spLocks noChangeArrowheads="1"/>
              </p:cNvSpPr>
              <p:nvPr/>
            </p:nvSpPr>
            <p:spPr bwMode="gray">
              <a:xfrm>
                <a:off x="2125" y="1327"/>
                <a:ext cx="1570" cy="770"/>
              </a:xfrm>
              <a:prstGeom prst="ellipse">
                <a:avLst/>
              </a:prstGeom>
              <a:gradFill rotWithShape="1">
                <a:gsLst>
                  <a:gs pos="0">
                    <a:srgbClr val="00B050"/>
                  </a:gs>
                  <a:gs pos="100000">
                    <a:schemeClr val="accent1">
                      <a:alpha val="48000"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9" name="Oval 17"/>
              <p:cNvSpPr>
                <a:spLocks noChangeArrowheads="1"/>
              </p:cNvSpPr>
              <p:nvPr/>
            </p:nvSpPr>
            <p:spPr bwMode="gray">
              <a:xfrm>
                <a:off x="2208" y="1344"/>
                <a:ext cx="1382" cy="624"/>
              </a:xfrm>
              <a:prstGeom prst="ellipse">
                <a:avLst/>
              </a:prstGeom>
              <a:gradFill rotWithShape="1">
                <a:gsLst>
                  <a:gs pos="0">
                    <a:srgbClr val="E0FFC1"/>
                  </a:gs>
                  <a:gs pos="100000">
                    <a:schemeClr val="accent1">
                      <a:alpha val="38000"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3" name="Text Box 18"/>
            <p:cNvSpPr txBox="1">
              <a:spLocks noChangeArrowheads="1"/>
            </p:cNvSpPr>
            <p:nvPr/>
          </p:nvSpPr>
          <p:spPr bwMode="auto">
            <a:xfrm>
              <a:off x="3268067" y="1746540"/>
              <a:ext cx="2585836" cy="8309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sz="2400" b="1" dirty="0">
                  <a:solidFill>
                    <a:srgbClr val="000000"/>
                  </a:solidFill>
                </a:rPr>
                <a:t>UTP Cable</a:t>
              </a:r>
            </a:p>
            <a:p>
              <a:pPr algn="ctr" eaLnBrk="0" hangingPunct="0"/>
              <a:r>
                <a:rPr lang="en-US" altLang="en-US" sz="2400" b="1" dirty="0">
                  <a:solidFill>
                    <a:srgbClr val="000000"/>
                  </a:solidFill>
                </a:rPr>
                <a:t>Color arrangement</a:t>
              </a:r>
            </a:p>
          </p:txBody>
        </p:sp>
        <p:sp>
          <p:nvSpPr>
            <p:cNvPr id="74" name="Text Box 19"/>
            <p:cNvSpPr txBox="1">
              <a:spLocks noChangeArrowheads="1"/>
            </p:cNvSpPr>
            <p:nvPr/>
          </p:nvSpPr>
          <p:spPr bwMode="auto">
            <a:xfrm>
              <a:off x="6392098" y="4067175"/>
              <a:ext cx="2549526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altLang="en-US" sz="2000" b="1" dirty="0">
                  <a:solidFill>
                    <a:srgbClr val="FF0000"/>
                  </a:solidFill>
                </a:rPr>
                <a:t>Crossover</a:t>
              </a:r>
            </a:p>
          </p:txBody>
        </p:sp>
      </p:grpSp>
      <p:sp>
        <p:nvSpPr>
          <p:cNvPr id="37" name="AutoShape 5"/>
          <p:cNvSpPr>
            <a:spLocks noChangeArrowheads="1"/>
          </p:cNvSpPr>
          <p:nvPr/>
        </p:nvSpPr>
        <p:spPr bwMode="auto">
          <a:xfrm>
            <a:off x="1655617" y="4065683"/>
            <a:ext cx="2667000" cy="990600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381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Verdana" panose="020B0604030504040204" pitchFamily="34" charset="0"/>
              </a:rPr>
              <a:t>Used when connecting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Verdana" panose="020B0604030504040204" pitchFamily="34" charset="0"/>
              </a:rPr>
              <a:t> two different devices</a:t>
            </a:r>
          </a:p>
        </p:txBody>
      </p:sp>
      <p:sp>
        <p:nvSpPr>
          <p:cNvPr id="38" name="AutoShape 5"/>
          <p:cNvSpPr>
            <a:spLocks noChangeArrowheads="1"/>
          </p:cNvSpPr>
          <p:nvPr/>
        </p:nvSpPr>
        <p:spPr bwMode="auto">
          <a:xfrm>
            <a:off x="7841672" y="3991045"/>
            <a:ext cx="2667000" cy="990600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381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Verdana" panose="020B0604030504040204" pitchFamily="34" charset="0"/>
              </a:rPr>
              <a:t>Used when connecting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Verdana" panose="020B0604030504040204" pitchFamily="34" charset="0"/>
              </a:rPr>
              <a:t> two similar devices</a:t>
            </a:r>
          </a:p>
        </p:txBody>
      </p:sp>
      <p:sp>
        <p:nvSpPr>
          <p:cNvPr id="2" name="Arrow: Down 1"/>
          <p:cNvSpPr/>
          <p:nvPr/>
        </p:nvSpPr>
        <p:spPr>
          <a:xfrm>
            <a:off x="2760517" y="3743525"/>
            <a:ext cx="228600" cy="448490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Arrow: Down 22"/>
          <p:cNvSpPr/>
          <p:nvPr/>
        </p:nvSpPr>
        <p:spPr>
          <a:xfrm>
            <a:off x="9040095" y="3664525"/>
            <a:ext cx="228600" cy="448490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31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358"/>
    </mc:Choice>
    <mc:Fallback xmlns="">
      <p:transition spd="slow" advTm="114358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3200" dirty="0"/>
              <a:t>Connecting Two Devices</a:t>
            </a:r>
            <a:br>
              <a:rPr lang="en-US" sz="3200" dirty="0"/>
            </a:br>
            <a:br>
              <a:rPr lang="en-US" sz="3200" dirty="0"/>
            </a:br>
            <a:endParaRPr lang="en-US" sz="3200" dirty="0"/>
          </a:p>
        </p:txBody>
      </p:sp>
      <p:grpSp>
        <p:nvGrpSpPr>
          <p:cNvPr id="6" name="Group 5"/>
          <p:cNvGrpSpPr/>
          <p:nvPr/>
        </p:nvGrpSpPr>
        <p:grpSpPr>
          <a:xfrm>
            <a:off x="1643496" y="857250"/>
            <a:ext cx="9100705" cy="6000750"/>
            <a:chOff x="119495" y="857250"/>
            <a:chExt cx="9100705" cy="6000750"/>
          </a:xfrm>
        </p:grpSpPr>
        <p:grpSp>
          <p:nvGrpSpPr>
            <p:cNvPr id="4" name="Group 3"/>
            <p:cNvGrpSpPr/>
            <p:nvPr/>
          </p:nvGrpSpPr>
          <p:grpSpPr>
            <a:xfrm>
              <a:off x="119495" y="857250"/>
              <a:ext cx="9100705" cy="6000750"/>
              <a:chOff x="0" y="838200"/>
              <a:chExt cx="9100705" cy="6000750"/>
            </a:xfrm>
          </p:grpSpPr>
          <p:pic>
            <p:nvPicPr>
              <p:cNvPr id="3" name="Picture 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4800" y="838200"/>
                <a:ext cx="8172450" cy="5314950"/>
              </a:xfrm>
              <a:prstGeom prst="rect">
                <a:avLst/>
              </a:prstGeom>
            </p:spPr>
          </p:pic>
          <p:sp>
            <p:nvSpPr>
              <p:cNvPr id="38" name="AutoShape 5"/>
              <p:cNvSpPr>
                <a:spLocks noChangeArrowheads="1"/>
              </p:cNvSpPr>
              <p:nvPr/>
            </p:nvSpPr>
            <p:spPr bwMode="auto">
              <a:xfrm>
                <a:off x="4953000" y="6167005"/>
                <a:ext cx="4147705" cy="671945"/>
              </a:xfrm>
              <a:prstGeom prst="roundRect">
                <a:avLst>
                  <a:gd name="adj" fmla="val 16667"/>
                </a:avLst>
              </a:prstGeom>
              <a:solidFill>
                <a:schemeClr val="tx1"/>
              </a:solidFill>
              <a:ln w="3810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0" hangingPunct="0"/>
                <a:r>
                  <a:rPr lang="en-US" altLang="en-US" dirty="0">
                    <a:solidFill>
                      <a:schemeClr val="bg1"/>
                    </a:solidFill>
                    <a:latin typeface="Verdana" panose="020B0604030504040204" pitchFamily="34" charset="0"/>
                  </a:rPr>
                  <a:t>Used when connecting</a:t>
                </a:r>
              </a:p>
              <a:p>
                <a:pPr algn="ctr" eaLnBrk="0" hangingPunct="0"/>
                <a:r>
                  <a:rPr lang="en-US" altLang="en-US" dirty="0">
                    <a:solidFill>
                      <a:srgbClr val="000000"/>
                    </a:solidFill>
                    <a:latin typeface="Verdana" panose="020B0604030504040204" pitchFamily="34" charset="0"/>
                  </a:rPr>
                  <a:t> </a:t>
                </a:r>
                <a:r>
                  <a:rPr lang="en-US" altLang="en-US" dirty="0">
                    <a:solidFill>
                      <a:srgbClr val="FF0000"/>
                    </a:solidFill>
                    <a:latin typeface="Verdana" panose="020B0604030504040204" pitchFamily="34" charset="0"/>
                  </a:rPr>
                  <a:t>two</a:t>
                </a:r>
                <a:r>
                  <a:rPr lang="en-US" altLang="en-US" dirty="0">
                    <a:solidFill>
                      <a:srgbClr val="000000"/>
                    </a:solidFill>
                    <a:latin typeface="Verdana" panose="020B0604030504040204" pitchFamily="34" charset="0"/>
                  </a:rPr>
                  <a:t> </a:t>
                </a:r>
                <a:r>
                  <a:rPr lang="en-US" altLang="en-US" dirty="0">
                    <a:solidFill>
                      <a:srgbClr val="0033CC"/>
                    </a:solidFill>
                    <a:latin typeface="Verdana" panose="020B0604030504040204" pitchFamily="34" charset="0"/>
                  </a:rPr>
                  <a:t>similar</a:t>
                </a:r>
                <a:r>
                  <a:rPr lang="en-US" altLang="en-US" dirty="0">
                    <a:solidFill>
                      <a:srgbClr val="000000"/>
                    </a:solidFill>
                    <a:latin typeface="Verdana" panose="020B0604030504040204" pitchFamily="34" charset="0"/>
                  </a:rPr>
                  <a:t> </a:t>
                </a:r>
                <a:r>
                  <a:rPr lang="en-US" altLang="en-US" dirty="0">
                    <a:solidFill>
                      <a:srgbClr val="FF0000"/>
                    </a:solidFill>
                    <a:latin typeface="Verdana" panose="020B0604030504040204" pitchFamily="34" charset="0"/>
                  </a:rPr>
                  <a:t>devices</a:t>
                </a:r>
              </a:p>
            </p:txBody>
          </p:sp>
          <p:sp>
            <p:nvSpPr>
              <p:cNvPr id="37" name="AutoShape 5"/>
              <p:cNvSpPr>
                <a:spLocks noChangeArrowheads="1"/>
              </p:cNvSpPr>
              <p:nvPr/>
            </p:nvSpPr>
            <p:spPr bwMode="auto">
              <a:xfrm>
                <a:off x="0" y="6146223"/>
                <a:ext cx="4343400" cy="671945"/>
              </a:xfrm>
              <a:prstGeom prst="roundRect">
                <a:avLst>
                  <a:gd name="adj" fmla="val 16667"/>
                </a:avLst>
              </a:prstGeom>
              <a:solidFill>
                <a:schemeClr val="tx1"/>
              </a:solidFill>
              <a:ln w="3810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0" hangingPunct="0"/>
                <a:r>
                  <a:rPr lang="en-US" altLang="en-US" dirty="0">
                    <a:solidFill>
                      <a:schemeClr val="bg1"/>
                    </a:solidFill>
                    <a:latin typeface="Verdana" panose="020B0604030504040204" pitchFamily="34" charset="0"/>
                  </a:rPr>
                  <a:t>Used when connecting</a:t>
                </a:r>
              </a:p>
              <a:p>
                <a:pPr algn="ctr" eaLnBrk="0" hangingPunct="0"/>
                <a:r>
                  <a:rPr lang="en-US" altLang="en-US" dirty="0">
                    <a:solidFill>
                      <a:srgbClr val="000000"/>
                    </a:solidFill>
                    <a:latin typeface="Verdana" panose="020B0604030504040204" pitchFamily="34" charset="0"/>
                  </a:rPr>
                  <a:t> </a:t>
                </a:r>
                <a:r>
                  <a:rPr lang="en-US" altLang="en-US" dirty="0">
                    <a:solidFill>
                      <a:srgbClr val="FF0000"/>
                    </a:solidFill>
                    <a:latin typeface="Verdana" panose="020B0604030504040204" pitchFamily="34" charset="0"/>
                  </a:rPr>
                  <a:t>two</a:t>
                </a:r>
                <a:r>
                  <a:rPr lang="en-US" altLang="en-US" dirty="0">
                    <a:solidFill>
                      <a:srgbClr val="000000"/>
                    </a:solidFill>
                    <a:latin typeface="Verdana" panose="020B0604030504040204" pitchFamily="34" charset="0"/>
                  </a:rPr>
                  <a:t> </a:t>
                </a:r>
                <a:r>
                  <a:rPr lang="en-US" altLang="en-US" dirty="0">
                    <a:solidFill>
                      <a:srgbClr val="0033CC"/>
                    </a:solidFill>
                    <a:latin typeface="Verdana" panose="020B0604030504040204" pitchFamily="34" charset="0"/>
                  </a:rPr>
                  <a:t>different</a:t>
                </a:r>
                <a:r>
                  <a:rPr lang="en-US" altLang="en-US" dirty="0">
                    <a:solidFill>
                      <a:srgbClr val="000000"/>
                    </a:solidFill>
                    <a:latin typeface="Verdana" panose="020B0604030504040204" pitchFamily="34" charset="0"/>
                  </a:rPr>
                  <a:t> </a:t>
                </a:r>
                <a:r>
                  <a:rPr lang="en-US" altLang="en-US" dirty="0">
                    <a:solidFill>
                      <a:srgbClr val="FF0000"/>
                    </a:solidFill>
                    <a:latin typeface="Verdana" panose="020B0604030504040204" pitchFamily="34" charset="0"/>
                  </a:rPr>
                  <a:t>devices</a:t>
                </a: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6448720" y="1658992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</a:rPr>
                <a:t>trunk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948296" y="1859047"/>
            <a:ext cx="71814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rgbClr val="C00000"/>
                </a:solidFill>
              </a:rPr>
              <a:t>switch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342268" y="1947446"/>
            <a:ext cx="7216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rgbClr val="C00000"/>
                </a:solidFill>
              </a:rPr>
              <a:t>router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31032" y="4538246"/>
            <a:ext cx="5277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rgbClr val="C00000"/>
                </a:solidFill>
              </a:rPr>
              <a:t>Hub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342268" y="2768769"/>
            <a:ext cx="3994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rgbClr val="C00000"/>
                </a:solidFill>
              </a:rPr>
              <a:t>PC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364742" y="3574474"/>
            <a:ext cx="7071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solidFill>
                  <a:srgbClr val="C00000"/>
                </a:solidFill>
              </a:rPr>
              <a:t>Web </a:t>
            </a:r>
          </a:p>
          <a:p>
            <a:pPr algn="ctr"/>
            <a:r>
              <a:rPr lang="en-US" sz="1600" dirty="0">
                <a:solidFill>
                  <a:srgbClr val="C00000"/>
                </a:solidFill>
              </a:rPr>
              <a:t>server</a:t>
            </a:r>
          </a:p>
        </p:txBody>
      </p:sp>
      <p:pic>
        <p:nvPicPr>
          <p:cNvPr id="1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09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507"/>
    </mc:Choice>
    <mc:Fallback xmlns="">
      <p:transition spd="slow" advTm="84507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3200" dirty="0"/>
              <a:t>Connecting Two Devices</a:t>
            </a:r>
            <a:br>
              <a:rPr lang="en-US" sz="3200" dirty="0"/>
            </a:br>
            <a:br>
              <a:rPr lang="en-US" sz="3200" dirty="0"/>
            </a:br>
            <a:endParaRPr lang="en-US" sz="3200" dirty="0"/>
          </a:p>
        </p:txBody>
      </p:sp>
      <p:grpSp>
        <p:nvGrpSpPr>
          <p:cNvPr id="6" name="Group 5"/>
          <p:cNvGrpSpPr/>
          <p:nvPr/>
        </p:nvGrpSpPr>
        <p:grpSpPr>
          <a:xfrm>
            <a:off x="1643496" y="857250"/>
            <a:ext cx="9100705" cy="6000750"/>
            <a:chOff x="119495" y="857250"/>
            <a:chExt cx="9100705" cy="6000750"/>
          </a:xfrm>
        </p:grpSpPr>
        <p:grpSp>
          <p:nvGrpSpPr>
            <p:cNvPr id="4" name="Group 3"/>
            <p:cNvGrpSpPr/>
            <p:nvPr/>
          </p:nvGrpSpPr>
          <p:grpSpPr>
            <a:xfrm>
              <a:off x="119495" y="857250"/>
              <a:ext cx="9100705" cy="6000750"/>
              <a:chOff x="0" y="838200"/>
              <a:chExt cx="9100705" cy="6000750"/>
            </a:xfrm>
          </p:grpSpPr>
          <p:pic>
            <p:nvPicPr>
              <p:cNvPr id="3" name="Picture 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4800" y="838200"/>
                <a:ext cx="8172450" cy="5314950"/>
              </a:xfrm>
              <a:prstGeom prst="rect">
                <a:avLst/>
              </a:prstGeom>
            </p:spPr>
          </p:pic>
          <p:sp>
            <p:nvSpPr>
              <p:cNvPr id="38" name="AutoShape 5"/>
              <p:cNvSpPr>
                <a:spLocks noChangeArrowheads="1"/>
              </p:cNvSpPr>
              <p:nvPr/>
            </p:nvSpPr>
            <p:spPr bwMode="auto">
              <a:xfrm>
                <a:off x="4953000" y="6167005"/>
                <a:ext cx="4147705" cy="671945"/>
              </a:xfrm>
              <a:prstGeom prst="roundRect">
                <a:avLst>
                  <a:gd name="adj" fmla="val 16667"/>
                </a:avLst>
              </a:prstGeom>
              <a:solidFill>
                <a:schemeClr val="tx1"/>
              </a:solidFill>
              <a:ln w="3810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0" hangingPunct="0"/>
                <a:r>
                  <a:rPr lang="en-US" altLang="en-US" dirty="0">
                    <a:solidFill>
                      <a:schemeClr val="bg1"/>
                    </a:solidFill>
                    <a:latin typeface="Verdana" panose="020B0604030504040204" pitchFamily="34" charset="0"/>
                  </a:rPr>
                  <a:t>Used when connecting</a:t>
                </a:r>
              </a:p>
              <a:p>
                <a:pPr algn="ctr" eaLnBrk="0" hangingPunct="0"/>
                <a:r>
                  <a:rPr lang="en-US" altLang="en-US" dirty="0">
                    <a:solidFill>
                      <a:srgbClr val="000000"/>
                    </a:solidFill>
                    <a:latin typeface="Verdana" panose="020B0604030504040204" pitchFamily="34" charset="0"/>
                  </a:rPr>
                  <a:t> two </a:t>
                </a:r>
                <a:r>
                  <a:rPr lang="en-US" altLang="en-US" dirty="0">
                    <a:solidFill>
                      <a:schemeClr val="bg1"/>
                    </a:solidFill>
                    <a:latin typeface="Verdana" panose="020B0604030504040204" pitchFamily="34" charset="0"/>
                  </a:rPr>
                  <a:t>similar</a:t>
                </a:r>
                <a:r>
                  <a:rPr lang="en-US" altLang="en-US" dirty="0">
                    <a:solidFill>
                      <a:srgbClr val="000000"/>
                    </a:solidFill>
                    <a:latin typeface="Verdana" panose="020B0604030504040204" pitchFamily="34" charset="0"/>
                  </a:rPr>
                  <a:t> devices</a:t>
                </a:r>
              </a:p>
            </p:txBody>
          </p:sp>
          <p:sp>
            <p:nvSpPr>
              <p:cNvPr id="37" name="AutoShape 5"/>
              <p:cNvSpPr>
                <a:spLocks noChangeArrowheads="1"/>
              </p:cNvSpPr>
              <p:nvPr/>
            </p:nvSpPr>
            <p:spPr bwMode="auto">
              <a:xfrm>
                <a:off x="0" y="6146223"/>
                <a:ext cx="4343400" cy="671945"/>
              </a:xfrm>
              <a:prstGeom prst="roundRect">
                <a:avLst>
                  <a:gd name="adj" fmla="val 16667"/>
                </a:avLst>
              </a:prstGeom>
              <a:solidFill>
                <a:schemeClr val="tx1"/>
              </a:solidFill>
              <a:ln w="3810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0" hangingPunct="0"/>
                <a:r>
                  <a:rPr lang="en-US" altLang="en-US" dirty="0">
                    <a:solidFill>
                      <a:schemeClr val="bg1"/>
                    </a:solidFill>
                    <a:latin typeface="Verdana" panose="020B0604030504040204" pitchFamily="34" charset="0"/>
                  </a:rPr>
                  <a:t>Used when connecting</a:t>
                </a:r>
              </a:p>
              <a:p>
                <a:pPr algn="ctr" eaLnBrk="0" hangingPunct="0"/>
                <a:r>
                  <a:rPr lang="en-US" altLang="en-US" sz="1600" dirty="0">
                    <a:solidFill>
                      <a:schemeClr val="bg1"/>
                    </a:solidFill>
                    <a:latin typeface="Verdana" panose="020B0604030504040204" pitchFamily="34" charset="0"/>
                  </a:rPr>
                  <a:t> two different devices</a:t>
                </a: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6448720" y="1658992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</a:rPr>
                <a:t>trunk</a:t>
              </a:r>
            </a:p>
          </p:txBody>
        </p:sp>
      </p:grpSp>
      <p:sp>
        <p:nvSpPr>
          <p:cNvPr id="29" name="AutoShape 5"/>
          <p:cNvSpPr>
            <a:spLocks noChangeArrowheads="1"/>
          </p:cNvSpPr>
          <p:nvPr/>
        </p:nvSpPr>
        <p:spPr bwMode="auto">
          <a:xfrm>
            <a:off x="6513370" y="4667615"/>
            <a:ext cx="3551960" cy="72873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0033CC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 altLang="en-US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07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68"/>
    </mc:Choice>
    <mc:Fallback xmlns="">
      <p:transition spd="slow" advTm="12268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3200" dirty="0"/>
              <a:t>Connecting Two Devices</a:t>
            </a:r>
            <a:br>
              <a:rPr lang="en-US" sz="3200" dirty="0"/>
            </a:br>
            <a:br>
              <a:rPr lang="en-US" sz="3200" dirty="0"/>
            </a:br>
            <a:endParaRPr lang="en-US" sz="3200" dirty="0"/>
          </a:p>
        </p:txBody>
      </p:sp>
      <p:grpSp>
        <p:nvGrpSpPr>
          <p:cNvPr id="6" name="Group 5"/>
          <p:cNvGrpSpPr/>
          <p:nvPr/>
        </p:nvGrpSpPr>
        <p:grpSpPr>
          <a:xfrm>
            <a:off x="1643496" y="857250"/>
            <a:ext cx="9100705" cy="6000750"/>
            <a:chOff x="119495" y="857250"/>
            <a:chExt cx="9100705" cy="6000750"/>
          </a:xfrm>
        </p:grpSpPr>
        <p:grpSp>
          <p:nvGrpSpPr>
            <p:cNvPr id="4" name="Group 3"/>
            <p:cNvGrpSpPr/>
            <p:nvPr/>
          </p:nvGrpSpPr>
          <p:grpSpPr>
            <a:xfrm>
              <a:off x="119495" y="857250"/>
              <a:ext cx="9100705" cy="6000750"/>
              <a:chOff x="0" y="838200"/>
              <a:chExt cx="9100705" cy="6000750"/>
            </a:xfrm>
          </p:grpSpPr>
          <p:pic>
            <p:nvPicPr>
              <p:cNvPr id="3" name="Picture 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4800" y="838200"/>
                <a:ext cx="8172450" cy="5314950"/>
              </a:xfrm>
              <a:prstGeom prst="rect">
                <a:avLst/>
              </a:prstGeom>
            </p:spPr>
          </p:pic>
          <p:sp>
            <p:nvSpPr>
              <p:cNvPr id="38" name="AutoShape 5"/>
              <p:cNvSpPr>
                <a:spLocks noChangeArrowheads="1"/>
              </p:cNvSpPr>
              <p:nvPr/>
            </p:nvSpPr>
            <p:spPr bwMode="auto">
              <a:xfrm>
                <a:off x="4953000" y="6167005"/>
                <a:ext cx="4147705" cy="671945"/>
              </a:xfrm>
              <a:prstGeom prst="roundRect">
                <a:avLst>
                  <a:gd name="adj" fmla="val 16667"/>
                </a:avLst>
              </a:prstGeom>
              <a:solidFill>
                <a:schemeClr val="tx1"/>
              </a:solidFill>
              <a:ln w="3810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0" hangingPunct="0"/>
                <a:r>
                  <a:rPr lang="en-US" altLang="en-US" dirty="0">
                    <a:solidFill>
                      <a:schemeClr val="bg1"/>
                    </a:solidFill>
                    <a:latin typeface="Verdana" panose="020B0604030504040204" pitchFamily="34" charset="0"/>
                  </a:rPr>
                  <a:t>Used when connecting</a:t>
                </a:r>
              </a:p>
              <a:p>
                <a:pPr algn="ctr" eaLnBrk="0" hangingPunct="0"/>
                <a:r>
                  <a:rPr lang="en-US" altLang="en-US" dirty="0">
                    <a:solidFill>
                      <a:schemeClr val="bg1"/>
                    </a:solidFill>
                    <a:latin typeface="Verdana" panose="020B0604030504040204" pitchFamily="34" charset="0"/>
                  </a:rPr>
                  <a:t> two similar devices</a:t>
                </a:r>
              </a:p>
            </p:txBody>
          </p:sp>
          <p:sp>
            <p:nvSpPr>
              <p:cNvPr id="37" name="AutoShape 5"/>
              <p:cNvSpPr>
                <a:spLocks noChangeArrowheads="1"/>
              </p:cNvSpPr>
              <p:nvPr/>
            </p:nvSpPr>
            <p:spPr bwMode="auto">
              <a:xfrm>
                <a:off x="0" y="6146223"/>
                <a:ext cx="4343400" cy="671945"/>
              </a:xfrm>
              <a:prstGeom prst="roundRect">
                <a:avLst>
                  <a:gd name="adj" fmla="val 16667"/>
                </a:avLst>
              </a:prstGeom>
              <a:solidFill>
                <a:schemeClr val="tx1"/>
              </a:solidFill>
              <a:ln w="3810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0" hangingPunct="0"/>
                <a:r>
                  <a:rPr lang="en-US" altLang="en-US" dirty="0">
                    <a:solidFill>
                      <a:schemeClr val="bg1"/>
                    </a:solidFill>
                    <a:latin typeface="Verdana" panose="020B0604030504040204" pitchFamily="34" charset="0"/>
                  </a:rPr>
                  <a:t>Used when connecting</a:t>
                </a:r>
              </a:p>
              <a:p>
                <a:pPr algn="ctr" eaLnBrk="0" hangingPunct="0"/>
                <a:r>
                  <a:rPr lang="en-US" altLang="en-US" dirty="0">
                    <a:solidFill>
                      <a:schemeClr val="bg1"/>
                    </a:solidFill>
                    <a:latin typeface="Verdana" panose="020B0604030504040204" pitchFamily="34" charset="0"/>
                  </a:rPr>
                  <a:t> two different devices</a:t>
                </a: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6448720" y="1658992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</a:rPr>
                <a:t>trunk</a:t>
              </a:r>
            </a:p>
          </p:txBody>
        </p:sp>
      </p:grpSp>
      <p:sp>
        <p:nvSpPr>
          <p:cNvPr id="7" name="Speech Bubble: Rectangle 6"/>
          <p:cNvSpPr/>
          <p:nvPr/>
        </p:nvSpPr>
        <p:spPr>
          <a:xfrm>
            <a:off x="3304312" y="2391916"/>
            <a:ext cx="6761018" cy="1189484"/>
          </a:xfrm>
          <a:prstGeom prst="wedgeRectCallout">
            <a:avLst>
              <a:gd name="adj1" fmla="val 49667"/>
              <a:gd name="adj2" fmla="val 143891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dirty="0"/>
              <a:t>Both of these devices are expecting to connect to a switch. When connecting them together, we need to use a cross-over cables so that the transmit pair from 1 device, goes to the receive pair of the other device.</a:t>
            </a:r>
          </a:p>
        </p:txBody>
      </p:sp>
      <p:sp>
        <p:nvSpPr>
          <p:cNvPr id="29" name="AutoShape 5"/>
          <p:cNvSpPr>
            <a:spLocks noChangeArrowheads="1"/>
          </p:cNvSpPr>
          <p:nvPr/>
        </p:nvSpPr>
        <p:spPr bwMode="auto">
          <a:xfrm>
            <a:off x="6513370" y="4667615"/>
            <a:ext cx="3551960" cy="72873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0033CC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 altLang="en-US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636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54"/>
    </mc:Choice>
    <mc:Fallback xmlns="">
      <p:transition spd="slow" advTm="2954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3200" dirty="0"/>
              <a:t>Connecting Two Devices</a:t>
            </a:r>
            <a:br>
              <a:rPr lang="en-US" sz="3200" dirty="0"/>
            </a:br>
            <a:br>
              <a:rPr lang="en-US" sz="3200" dirty="0"/>
            </a:br>
            <a:endParaRPr lang="en-US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70" t="12413" r="8287" b="14359"/>
          <a:stretch/>
        </p:blipFill>
        <p:spPr>
          <a:xfrm>
            <a:off x="1462471" y="914400"/>
            <a:ext cx="9323294" cy="4953000"/>
          </a:xfrm>
          <a:prstGeom prst="rect">
            <a:avLst/>
          </a:prstGeom>
        </p:spPr>
      </p:pic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1752600" y="914400"/>
            <a:ext cx="254772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altLang="en-US" sz="2000" b="1" dirty="0">
                <a:solidFill>
                  <a:srgbClr val="FF0000"/>
                </a:solidFill>
              </a:rPr>
              <a:t>Standard (straight)</a:t>
            </a:r>
          </a:p>
        </p:txBody>
      </p:sp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7889874" y="895290"/>
            <a:ext cx="254952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altLang="en-US" sz="2000" b="1" dirty="0">
                <a:solidFill>
                  <a:srgbClr val="FF0000"/>
                </a:solidFill>
              </a:rPr>
              <a:t>Crossover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10" b="18321"/>
          <a:stretch/>
        </p:blipFill>
        <p:spPr>
          <a:xfrm rot="16200000">
            <a:off x="5586175" y="4790565"/>
            <a:ext cx="3034462" cy="110040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67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7537"/>
    </mc:Choice>
    <mc:Fallback xmlns="">
      <p:transition spd="slow" advTm="267537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6" y="975974"/>
            <a:ext cx="6705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Cisco Certified Network Associate (CCNA)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2808" y="2209694"/>
            <a:ext cx="7666384" cy="2438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8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224"/>
    </mc:Choice>
    <mc:Fallback xmlns="">
      <p:transition advTm="40224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eform 3"/>
          <p:cNvSpPr>
            <a:spLocks noEditPoints="1"/>
          </p:cNvSpPr>
          <p:nvPr/>
        </p:nvSpPr>
        <p:spPr bwMode="gray">
          <a:xfrm>
            <a:off x="2209800" y="2362200"/>
            <a:ext cx="5943600" cy="4038600"/>
          </a:xfrm>
          <a:custGeom>
            <a:avLst/>
            <a:gdLst>
              <a:gd name="T0" fmla="*/ 1092 w 2820"/>
              <a:gd name="T1" fmla="*/ 50 h 2912"/>
              <a:gd name="T2" fmla="*/ 822 w 2820"/>
              <a:gd name="T3" fmla="*/ 168 h 2912"/>
              <a:gd name="T4" fmla="*/ 594 w 2820"/>
              <a:gd name="T5" fmla="*/ 300 h 2912"/>
              <a:gd name="T6" fmla="*/ 406 w 2820"/>
              <a:gd name="T7" fmla="*/ 446 h 2912"/>
              <a:gd name="T8" fmla="*/ 254 w 2820"/>
              <a:gd name="T9" fmla="*/ 604 h 2912"/>
              <a:gd name="T10" fmla="*/ 140 w 2820"/>
              <a:gd name="T11" fmla="*/ 772 h 2912"/>
              <a:gd name="T12" fmla="*/ 60 w 2820"/>
              <a:gd name="T13" fmla="*/ 944 h 2912"/>
              <a:gd name="T14" fmla="*/ 14 w 2820"/>
              <a:gd name="T15" fmla="*/ 1122 h 2912"/>
              <a:gd name="T16" fmla="*/ 0 w 2820"/>
              <a:gd name="T17" fmla="*/ 1300 h 2912"/>
              <a:gd name="T18" fmla="*/ 18 w 2820"/>
              <a:gd name="T19" fmla="*/ 1476 h 2912"/>
              <a:gd name="T20" fmla="*/ 64 w 2820"/>
              <a:gd name="T21" fmla="*/ 1650 h 2912"/>
              <a:gd name="T22" fmla="*/ 138 w 2820"/>
              <a:gd name="T23" fmla="*/ 1818 h 2912"/>
              <a:gd name="T24" fmla="*/ 238 w 2820"/>
              <a:gd name="T25" fmla="*/ 1978 h 2912"/>
              <a:gd name="T26" fmla="*/ 364 w 2820"/>
              <a:gd name="T27" fmla="*/ 2126 h 2912"/>
              <a:gd name="T28" fmla="*/ 512 w 2820"/>
              <a:gd name="T29" fmla="*/ 2262 h 2912"/>
              <a:gd name="T30" fmla="*/ 684 w 2820"/>
              <a:gd name="T31" fmla="*/ 2382 h 2912"/>
              <a:gd name="T32" fmla="*/ 874 w 2820"/>
              <a:gd name="T33" fmla="*/ 2484 h 2912"/>
              <a:gd name="T34" fmla="*/ 1086 w 2820"/>
              <a:gd name="T35" fmla="*/ 2564 h 2912"/>
              <a:gd name="T36" fmla="*/ 1314 w 2820"/>
              <a:gd name="T37" fmla="*/ 2622 h 2912"/>
              <a:gd name="T38" fmla="*/ 1558 w 2820"/>
              <a:gd name="T39" fmla="*/ 2654 h 2912"/>
              <a:gd name="T40" fmla="*/ 1818 w 2820"/>
              <a:gd name="T41" fmla="*/ 2658 h 2912"/>
              <a:gd name="T42" fmla="*/ 2090 w 2820"/>
              <a:gd name="T43" fmla="*/ 2632 h 2912"/>
              <a:gd name="T44" fmla="*/ 2374 w 2820"/>
              <a:gd name="T45" fmla="*/ 2574 h 2912"/>
              <a:gd name="T46" fmla="*/ 2544 w 2820"/>
              <a:gd name="T47" fmla="*/ 2912 h 2912"/>
              <a:gd name="T48" fmla="*/ 1868 w 2820"/>
              <a:gd name="T49" fmla="*/ 1552 h 2912"/>
              <a:gd name="T50" fmla="*/ 1956 w 2820"/>
              <a:gd name="T51" fmla="*/ 1914 h 2912"/>
              <a:gd name="T52" fmla="*/ 1788 w 2820"/>
              <a:gd name="T53" fmla="*/ 1936 h 2912"/>
              <a:gd name="T54" fmla="*/ 1616 w 2820"/>
              <a:gd name="T55" fmla="*/ 1934 h 2912"/>
              <a:gd name="T56" fmla="*/ 1442 w 2820"/>
              <a:gd name="T57" fmla="*/ 1912 h 2912"/>
              <a:gd name="T58" fmla="*/ 1272 w 2820"/>
              <a:gd name="T59" fmla="*/ 1872 h 2912"/>
              <a:gd name="T60" fmla="*/ 1108 w 2820"/>
              <a:gd name="T61" fmla="*/ 1812 h 2912"/>
              <a:gd name="T62" fmla="*/ 952 w 2820"/>
              <a:gd name="T63" fmla="*/ 1736 h 2912"/>
              <a:gd name="T64" fmla="*/ 810 w 2820"/>
              <a:gd name="T65" fmla="*/ 1646 h 2912"/>
              <a:gd name="T66" fmla="*/ 684 w 2820"/>
              <a:gd name="T67" fmla="*/ 1542 h 2912"/>
              <a:gd name="T68" fmla="*/ 578 w 2820"/>
              <a:gd name="T69" fmla="*/ 1428 h 2912"/>
              <a:gd name="T70" fmla="*/ 494 w 2820"/>
              <a:gd name="T71" fmla="*/ 1304 h 2912"/>
              <a:gd name="T72" fmla="*/ 438 w 2820"/>
              <a:gd name="T73" fmla="*/ 1170 h 2912"/>
              <a:gd name="T74" fmla="*/ 410 w 2820"/>
              <a:gd name="T75" fmla="*/ 1032 h 2912"/>
              <a:gd name="T76" fmla="*/ 416 w 2820"/>
              <a:gd name="T77" fmla="*/ 888 h 2912"/>
              <a:gd name="T78" fmla="*/ 460 w 2820"/>
              <a:gd name="T79" fmla="*/ 742 h 2912"/>
              <a:gd name="T80" fmla="*/ 544 w 2820"/>
              <a:gd name="T81" fmla="*/ 592 h 2912"/>
              <a:gd name="T82" fmla="*/ 670 w 2820"/>
              <a:gd name="T83" fmla="*/ 444 h 2912"/>
              <a:gd name="T84" fmla="*/ 844 w 2820"/>
              <a:gd name="T85" fmla="*/ 298 h 2912"/>
              <a:gd name="T86" fmla="*/ 1070 w 2820"/>
              <a:gd name="T87" fmla="*/ 154 h 2912"/>
              <a:gd name="T88" fmla="*/ 1348 w 2820"/>
              <a:gd name="T89" fmla="*/ 16 h 2912"/>
              <a:gd name="T90" fmla="*/ 1244 w 2820"/>
              <a:gd name="T91" fmla="*/ 0 h 2912"/>
              <a:gd name="T92" fmla="*/ 2820 w 2820"/>
              <a:gd name="T93" fmla="*/ 1934 h 2912"/>
              <a:gd name="T94" fmla="*/ 2820 w 2820"/>
              <a:gd name="T95" fmla="*/ 1934 h 2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rgbClr val="00B050"/>
              </a:gs>
              <a:gs pos="100000">
                <a:srgbClr val="00B050"/>
              </a:gs>
            </a:gsLst>
            <a:lin ang="5400000" scaled="1"/>
          </a:gradFill>
          <a:ln>
            <a:noFill/>
          </a:ln>
          <a:effectLst>
            <a:outerShdw dist="206741" dir="8249373" algn="ctr" rotWithShape="0">
              <a:srgbClr val="C1D1D3">
                <a:alpha val="5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7" name="Text Box 32"/>
          <p:cNvSpPr txBox="1">
            <a:spLocks noChangeArrowheads="1"/>
          </p:cNvSpPr>
          <p:nvPr/>
        </p:nvSpPr>
        <p:spPr bwMode="auto">
          <a:xfrm>
            <a:off x="3886200" y="3429000"/>
            <a:ext cx="40386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2- Switch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874" b="83959" l="1591" r="9659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32" t="7826" r="4960" b="15358"/>
          <a:stretch/>
        </p:blipFill>
        <p:spPr>
          <a:xfrm>
            <a:off x="6781800" y="2389910"/>
            <a:ext cx="3539148" cy="19913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10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32"/>
    </mc:Choice>
    <mc:Fallback xmlns="">
      <p:transition spd="slow" advTm="8532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Switch</a:t>
            </a:r>
            <a:br>
              <a:rPr lang="en-US" sz="2000" dirty="0">
                <a:latin typeface="Alexandria Black" pitchFamily="2" charset="-78"/>
                <a:cs typeface="Alexandria Black" pitchFamily="2" charset="-78"/>
              </a:rPr>
            </a:br>
            <a:endParaRPr lang="en-US" sz="2000" dirty="0">
              <a:latin typeface="Alexandria Black" pitchFamily="2" charset="-78"/>
              <a:cs typeface="Alexandria Black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2286000"/>
            <a:ext cx="4572000" cy="3429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87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434"/>
    </mc:Choice>
    <mc:Fallback xmlns="">
      <p:transition spd="slow" advTm="654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Switch</a:t>
            </a:r>
            <a:br>
              <a:rPr lang="en-US" sz="2000" dirty="0">
                <a:latin typeface="Alexandria Black" pitchFamily="2" charset="-78"/>
                <a:cs typeface="Alexandria Black" pitchFamily="2" charset="-78"/>
              </a:rPr>
            </a:br>
            <a:endParaRPr lang="en-US" sz="2000" dirty="0">
              <a:latin typeface="Alexandria Black" pitchFamily="2" charset="-78"/>
              <a:cs typeface="Alexandria Black" pitchFamily="2" charset="-78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1676400" y="3200401"/>
            <a:ext cx="8839200" cy="3527287"/>
            <a:chOff x="189459" y="1143000"/>
            <a:chExt cx="8839200" cy="3527287"/>
          </a:xfrm>
        </p:grpSpPr>
        <p:sp>
          <p:nvSpPr>
            <p:cNvPr id="60" name="Freeform 9"/>
            <p:cNvSpPr>
              <a:spLocks/>
            </p:cNvSpPr>
            <p:nvPr/>
          </p:nvSpPr>
          <p:spPr bwMode="gray">
            <a:xfrm rot="3984833" flipH="1">
              <a:off x="3810525" y="2691200"/>
              <a:ext cx="1246477" cy="1241425"/>
            </a:xfrm>
            <a:custGeom>
              <a:avLst/>
              <a:gdLst>
                <a:gd name="T0" fmla="*/ 580 w 580"/>
                <a:gd name="T1" fmla="*/ 0 h 798"/>
                <a:gd name="T2" fmla="*/ 578 w 580"/>
                <a:gd name="T3" fmla="*/ 90 h 798"/>
                <a:gd name="T4" fmla="*/ 568 w 580"/>
                <a:gd name="T5" fmla="*/ 174 h 798"/>
                <a:gd name="T6" fmla="*/ 552 w 580"/>
                <a:gd name="T7" fmla="*/ 252 h 798"/>
                <a:gd name="T8" fmla="*/ 526 w 580"/>
                <a:gd name="T9" fmla="*/ 324 h 798"/>
                <a:gd name="T10" fmla="*/ 494 w 580"/>
                <a:gd name="T11" fmla="*/ 390 h 798"/>
                <a:gd name="T12" fmla="*/ 452 w 580"/>
                <a:gd name="T13" fmla="*/ 450 h 798"/>
                <a:gd name="T14" fmla="*/ 402 w 580"/>
                <a:gd name="T15" fmla="*/ 508 h 798"/>
                <a:gd name="T16" fmla="*/ 342 w 580"/>
                <a:gd name="T17" fmla="*/ 560 h 798"/>
                <a:gd name="T18" fmla="*/ 270 w 580"/>
                <a:gd name="T19" fmla="*/ 610 h 798"/>
                <a:gd name="T20" fmla="*/ 188 w 580"/>
                <a:gd name="T21" fmla="*/ 656 h 798"/>
                <a:gd name="T22" fmla="*/ 188 w 580"/>
                <a:gd name="T23" fmla="*/ 798 h 798"/>
                <a:gd name="T24" fmla="*/ 0 w 580"/>
                <a:gd name="T25" fmla="*/ 514 h 798"/>
                <a:gd name="T26" fmla="*/ 188 w 580"/>
                <a:gd name="T27" fmla="*/ 230 h 798"/>
                <a:gd name="T28" fmla="*/ 188 w 580"/>
                <a:gd name="T29" fmla="*/ 372 h 798"/>
                <a:gd name="T30" fmla="*/ 224 w 580"/>
                <a:gd name="T31" fmla="*/ 368 h 798"/>
                <a:gd name="T32" fmla="*/ 264 w 580"/>
                <a:gd name="T33" fmla="*/ 356 h 798"/>
                <a:gd name="T34" fmla="*/ 306 w 580"/>
                <a:gd name="T35" fmla="*/ 336 h 798"/>
                <a:gd name="T36" fmla="*/ 348 w 580"/>
                <a:gd name="T37" fmla="*/ 310 h 798"/>
                <a:gd name="T38" fmla="*/ 392 w 580"/>
                <a:gd name="T39" fmla="*/ 280 h 798"/>
                <a:gd name="T40" fmla="*/ 432 w 580"/>
                <a:gd name="T41" fmla="*/ 246 h 798"/>
                <a:gd name="T42" fmla="*/ 472 w 580"/>
                <a:gd name="T43" fmla="*/ 208 h 798"/>
                <a:gd name="T44" fmla="*/ 506 w 580"/>
                <a:gd name="T45" fmla="*/ 166 h 798"/>
                <a:gd name="T46" fmla="*/ 536 w 580"/>
                <a:gd name="T47" fmla="*/ 124 h 798"/>
                <a:gd name="T48" fmla="*/ 558 w 580"/>
                <a:gd name="T49" fmla="*/ 82 h 798"/>
                <a:gd name="T50" fmla="*/ 574 w 580"/>
                <a:gd name="T51" fmla="*/ 40 h 798"/>
                <a:gd name="T52" fmla="*/ 578 w 580"/>
                <a:gd name="T53" fmla="*/ 0 h 798"/>
                <a:gd name="T54" fmla="*/ 580 w 580"/>
                <a:gd name="T55" fmla="*/ 0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B050"/>
                </a:gs>
                <a:gs pos="100000">
                  <a:srgbClr val="99FF33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A06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61" name="Group 60"/>
            <p:cNvGrpSpPr/>
            <p:nvPr/>
          </p:nvGrpSpPr>
          <p:grpSpPr>
            <a:xfrm>
              <a:off x="189459" y="1143000"/>
              <a:ext cx="8839200" cy="3527287"/>
              <a:chOff x="189459" y="1143000"/>
              <a:chExt cx="8839200" cy="3527287"/>
            </a:xfrm>
          </p:grpSpPr>
          <p:grpSp>
            <p:nvGrpSpPr>
              <p:cNvPr id="62" name="Group 61"/>
              <p:cNvGrpSpPr/>
              <p:nvPr/>
            </p:nvGrpSpPr>
            <p:grpSpPr>
              <a:xfrm>
                <a:off x="189459" y="1143000"/>
                <a:ext cx="8839200" cy="3115592"/>
                <a:chOff x="215682" y="1628775"/>
                <a:chExt cx="8839200" cy="3115592"/>
              </a:xfrm>
            </p:grpSpPr>
            <p:sp>
              <p:nvSpPr>
                <p:cNvPr id="66" name="AutoShape 3"/>
                <p:cNvSpPr>
                  <a:spLocks noChangeArrowheads="1"/>
                </p:cNvSpPr>
                <p:nvPr/>
              </p:nvSpPr>
              <p:spPr bwMode="auto">
                <a:xfrm>
                  <a:off x="6392098" y="3914775"/>
                  <a:ext cx="2625725" cy="702450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tx1"/>
                </a:solidFill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0" hangingPunct="0"/>
                  <a:endParaRPr lang="en-US" altLang="en-US">
                    <a:latin typeface="Verdana" panose="020B0604030504040204" pitchFamily="34" charset="0"/>
                  </a:endParaRPr>
                </a:p>
              </p:txBody>
            </p:sp>
            <p:sp>
              <p:nvSpPr>
                <p:cNvPr id="67" name="AutoShape 5"/>
                <p:cNvSpPr>
                  <a:spLocks noChangeArrowheads="1"/>
                </p:cNvSpPr>
                <p:nvPr/>
              </p:nvSpPr>
              <p:spPr bwMode="auto">
                <a:xfrm>
                  <a:off x="215682" y="3985706"/>
                  <a:ext cx="2522416" cy="758661"/>
                </a:xfrm>
                <a:prstGeom prst="roundRect">
                  <a:avLst>
                    <a:gd name="adj" fmla="val 16667"/>
                  </a:avLst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gradFill rotWithShape="1">
                        <a:gsLst>
                          <a:gs pos="0">
                            <a:srgbClr val="99CCFF"/>
                          </a:gs>
                          <a:gs pos="100000">
                            <a:srgbClr val="99CCFF">
                              <a:gamma/>
                              <a:tint val="27451"/>
                              <a:invGamma/>
                            </a:srgbClr>
                          </a:gs>
                        </a:gsLst>
                        <a:lin ang="5400000" scaled="1"/>
                      </a:gra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0" hangingPunct="0"/>
                  <a:endParaRPr lang="en-US" altLang="en-US">
                    <a:latin typeface="Verdana" panose="020B0604030504040204" pitchFamily="34" charset="0"/>
                  </a:endParaRPr>
                </a:p>
              </p:txBody>
            </p:sp>
            <p:sp>
              <p:nvSpPr>
                <p:cNvPr id="68" name="Text Box 6"/>
                <p:cNvSpPr txBox="1">
                  <a:spLocks noChangeArrowheads="1"/>
                </p:cNvSpPr>
                <p:nvPr/>
              </p:nvSpPr>
              <p:spPr bwMode="auto">
                <a:xfrm>
                  <a:off x="219898" y="3980944"/>
                  <a:ext cx="2547720" cy="70788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>
                  <a:spAutoFit/>
                </a:bodyPr>
                <a:lstStyle/>
                <a:p>
                  <a:pPr algn="ctr" eaLnBrk="0" hangingPunct="0"/>
                  <a:r>
                    <a:rPr lang="en-US" altLang="en-US" sz="2000" b="1" dirty="0">
                      <a:solidFill>
                        <a:srgbClr val="FF0000"/>
                      </a:solidFill>
                    </a:rPr>
                    <a:t>Ethernet 10 </a:t>
                  </a:r>
                  <a:r>
                    <a:rPr lang="en-US" altLang="en-US" sz="2000" b="1" dirty="0" err="1">
                      <a:solidFill>
                        <a:srgbClr val="FF0000"/>
                      </a:solidFill>
                    </a:rPr>
                    <a:t>mbps</a:t>
                  </a:r>
                  <a:r>
                    <a:rPr lang="en-US" altLang="en-US" sz="2000" b="1" dirty="0">
                      <a:solidFill>
                        <a:srgbClr val="FF0000"/>
                      </a:solidFill>
                    </a:rPr>
                    <a:t> </a:t>
                  </a:r>
                </a:p>
                <a:p>
                  <a:pPr algn="ctr" eaLnBrk="0" hangingPunct="0"/>
                  <a:r>
                    <a:rPr lang="en-US" altLang="en-US" sz="2000" b="1" dirty="0">
                      <a:solidFill>
                        <a:srgbClr val="FF0000"/>
                      </a:solidFill>
                    </a:rPr>
                    <a:t>Megabit/second</a:t>
                  </a:r>
                </a:p>
              </p:txBody>
            </p:sp>
            <p:sp>
              <p:nvSpPr>
                <p:cNvPr id="69" name="Freeform 7"/>
                <p:cNvSpPr>
                  <a:spLocks/>
                </p:cNvSpPr>
                <p:nvPr/>
              </p:nvSpPr>
              <p:spPr bwMode="gray">
                <a:xfrm>
                  <a:off x="2295307" y="2845882"/>
                  <a:ext cx="903288" cy="1241425"/>
                </a:xfrm>
                <a:custGeom>
                  <a:avLst/>
                  <a:gdLst>
                    <a:gd name="T0" fmla="*/ 580 w 580"/>
                    <a:gd name="T1" fmla="*/ 0 h 798"/>
                    <a:gd name="T2" fmla="*/ 578 w 580"/>
                    <a:gd name="T3" fmla="*/ 90 h 798"/>
                    <a:gd name="T4" fmla="*/ 568 w 580"/>
                    <a:gd name="T5" fmla="*/ 174 h 798"/>
                    <a:gd name="T6" fmla="*/ 552 w 580"/>
                    <a:gd name="T7" fmla="*/ 252 h 798"/>
                    <a:gd name="T8" fmla="*/ 526 w 580"/>
                    <a:gd name="T9" fmla="*/ 324 h 798"/>
                    <a:gd name="T10" fmla="*/ 494 w 580"/>
                    <a:gd name="T11" fmla="*/ 390 h 798"/>
                    <a:gd name="T12" fmla="*/ 452 w 580"/>
                    <a:gd name="T13" fmla="*/ 450 h 798"/>
                    <a:gd name="T14" fmla="*/ 402 w 580"/>
                    <a:gd name="T15" fmla="*/ 508 h 798"/>
                    <a:gd name="T16" fmla="*/ 342 w 580"/>
                    <a:gd name="T17" fmla="*/ 560 h 798"/>
                    <a:gd name="T18" fmla="*/ 270 w 580"/>
                    <a:gd name="T19" fmla="*/ 610 h 798"/>
                    <a:gd name="T20" fmla="*/ 188 w 580"/>
                    <a:gd name="T21" fmla="*/ 656 h 798"/>
                    <a:gd name="T22" fmla="*/ 188 w 580"/>
                    <a:gd name="T23" fmla="*/ 798 h 798"/>
                    <a:gd name="T24" fmla="*/ 0 w 580"/>
                    <a:gd name="T25" fmla="*/ 514 h 798"/>
                    <a:gd name="T26" fmla="*/ 188 w 580"/>
                    <a:gd name="T27" fmla="*/ 230 h 798"/>
                    <a:gd name="T28" fmla="*/ 188 w 580"/>
                    <a:gd name="T29" fmla="*/ 372 h 798"/>
                    <a:gd name="T30" fmla="*/ 224 w 580"/>
                    <a:gd name="T31" fmla="*/ 368 h 798"/>
                    <a:gd name="T32" fmla="*/ 264 w 580"/>
                    <a:gd name="T33" fmla="*/ 356 h 798"/>
                    <a:gd name="T34" fmla="*/ 306 w 580"/>
                    <a:gd name="T35" fmla="*/ 336 h 798"/>
                    <a:gd name="T36" fmla="*/ 348 w 580"/>
                    <a:gd name="T37" fmla="*/ 310 h 798"/>
                    <a:gd name="T38" fmla="*/ 392 w 580"/>
                    <a:gd name="T39" fmla="*/ 280 h 798"/>
                    <a:gd name="T40" fmla="*/ 432 w 580"/>
                    <a:gd name="T41" fmla="*/ 246 h 798"/>
                    <a:gd name="T42" fmla="*/ 472 w 580"/>
                    <a:gd name="T43" fmla="*/ 208 h 798"/>
                    <a:gd name="T44" fmla="*/ 506 w 580"/>
                    <a:gd name="T45" fmla="*/ 166 h 798"/>
                    <a:gd name="T46" fmla="*/ 536 w 580"/>
                    <a:gd name="T47" fmla="*/ 124 h 798"/>
                    <a:gd name="T48" fmla="*/ 558 w 580"/>
                    <a:gd name="T49" fmla="*/ 82 h 798"/>
                    <a:gd name="T50" fmla="*/ 574 w 580"/>
                    <a:gd name="T51" fmla="*/ 40 h 798"/>
                    <a:gd name="T52" fmla="*/ 578 w 580"/>
                    <a:gd name="T53" fmla="*/ 0 h 798"/>
                    <a:gd name="T54" fmla="*/ 580 w 580"/>
                    <a:gd name="T55" fmla="*/ 0 h 7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580" h="798">
                      <a:moveTo>
                        <a:pt x="580" y="0"/>
                      </a:moveTo>
                      <a:lnTo>
                        <a:pt x="578" y="90"/>
                      </a:lnTo>
                      <a:lnTo>
                        <a:pt x="568" y="174"/>
                      </a:lnTo>
                      <a:lnTo>
                        <a:pt x="552" y="252"/>
                      </a:lnTo>
                      <a:lnTo>
                        <a:pt x="526" y="324"/>
                      </a:lnTo>
                      <a:lnTo>
                        <a:pt x="494" y="390"/>
                      </a:lnTo>
                      <a:lnTo>
                        <a:pt x="452" y="450"/>
                      </a:lnTo>
                      <a:lnTo>
                        <a:pt x="402" y="508"/>
                      </a:lnTo>
                      <a:lnTo>
                        <a:pt x="342" y="560"/>
                      </a:lnTo>
                      <a:lnTo>
                        <a:pt x="270" y="610"/>
                      </a:lnTo>
                      <a:lnTo>
                        <a:pt x="188" y="656"/>
                      </a:lnTo>
                      <a:lnTo>
                        <a:pt x="188" y="798"/>
                      </a:lnTo>
                      <a:lnTo>
                        <a:pt x="0" y="514"/>
                      </a:lnTo>
                      <a:lnTo>
                        <a:pt x="188" y="230"/>
                      </a:lnTo>
                      <a:lnTo>
                        <a:pt x="188" y="372"/>
                      </a:lnTo>
                      <a:lnTo>
                        <a:pt x="224" y="368"/>
                      </a:lnTo>
                      <a:lnTo>
                        <a:pt x="264" y="356"/>
                      </a:lnTo>
                      <a:lnTo>
                        <a:pt x="306" y="336"/>
                      </a:lnTo>
                      <a:lnTo>
                        <a:pt x="348" y="310"/>
                      </a:lnTo>
                      <a:lnTo>
                        <a:pt x="392" y="280"/>
                      </a:lnTo>
                      <a:lnTo>
                        <a:pt x="432" y="246"/>
                      </a:lnTo>
                      <a:lnTo>
                        <a:pt x="472" y="208"/>
                      </a:lnTo>
                      <a:lnTo>
                        <a:pt x="506" y="166"/>
                      </a:lnTo>
                      <a:lnTo>
                        <a:pt x="536" y="124"/>
                      </a:lnTo>
                      <a:lnTo>
                        <a:pt x="558" y="82"/>
                      </a:lnTo>
                      <a:lnTo>
                        <a:pt x="574" y="40"/>
                      </a:lnTo>
                      <a:lnTo>
                        <a:pt x="578" y="0"/>
                      </a:lnTo>
                      <a:lnTo>
                        <a:pt x="58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B050"/>
                    </a:gs>
                    <a:gs pos="100000">
                      <a:srgbClr val="CCFF99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A06C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0" name="AutoShape 8"/>
                <p:cNvSpPr>
                  <a:spLocks noChangeAspect="1" noChangeArrowheads="1" noTextEdit="1"/>
                </p:cNvSpPr>
                <p:nvPr/>
              </p:nvSpPr>
              <p:spPr bwMode="gray">
                <a:xfrm flipH="1">
                  <a:off x="4868863" y="3252788"/>
                  <a:ext cx="909637" cy="12446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1" name="Freeform 9"/>
                <p:cNvSpPr>
                  <a:spLocks/>
                </p:cNvSpPr>
                <p:nvPr/>
              </p:nvSpPr>
              <p:spPr bwMode="gray">
                <a:xfrm flipH="1">
                  <a:off x="6044436" y="2774951"/>
                  <a:ext cx="903287" cy="1241425"/>
                </a:xfrm>
                <a:custGeom>
                  <a:avLst/>
                  <a:gdLst>
                    <a:gd name="T0" fmla="*/ 580 w 580"/>
                    <a:gd name="T1" fmla="*/ 0 h 798"/>
                    <a:gd name="T2" fmla="*/ 578 w 580"/>
                    <a:gd name="T3" fmla="*/ 90 h 798"/>
                    <a:gd name="T4" fmla="*/ 568 w 580"/>
                    <a:gd name="T5" fmla="*/ 174 h 798"/>
                    <a:gd name="T6" fmla="*/ 552 w 580"/>
                    <a:gd name="T7" fmla="*/ 252 h 798"/>
                    <a:gd name="T8" fmla="*/ 526 w 580"/>
                    <a:gd name="T9" fmla="*/ 324 h 798"/>
                    <a:gd name="T10" fmla="*/ 494 w 580"/>
                    <a:gd name="T11" fmla="*/ 390 h 798"/>
                    <a:gd name="T12" fmla="*/ 452 w 580"/>
                    <a:gd name="T13" fmla="*/ 450 h 798"/>
                    <a:gd name="T14" fmla="*/ 402 w 580"/>
                    <a:gd name="T15" fmla="*/ 508 h 798"/>
                    <a:gd name="T16" fmla="*/ 342 w 580"/>
                    <a:gd name="T17" fmla="*/ 560 h 798"/>
                    <a:gd name="T18" fmla="*/ 270 w 580"/>
                    <a:gd name="T19" fmla="*/ 610 h 798"/>
                    <a:gd name="T20" fmla="*/ 188 w 580"/>
                    <a:gd name="T21" fmla="*/ 656 h 798"/>
                    <a:gd name="T22" fmla="*/ 188 w 580"/>
                    <a:gd name="T23" fmla="*/ 798 h 798"/>
                    <a:gd name="T24" fmla="*/ 0 w 580"/>
                    <a:gd name="T25" fmla="*/ 514 h 798"/>
                    <a:gd name="T26" fmla="*/ 188 w 580"/>
                    <a:gd name="T27" fmla="*/ 230 h 798"/>
                    <a:gd name="T28" fmla="*/ 188 w 580"/>
                    <a:gd name="T29" fmla="*/ 372 h 798"/>
                    <a:gd name="T30" fmla="*/ 224 w 580"/>
                    <a:gd name="T31" fmla="*/ 368 h 798"/>
                    <a:gd name="T32" fmla="*/ 264 w 580"/>
                    <a:gd name="T33" fmla="*/ 356 h 798"/>
                    <a:gd name="T34" fmla="*/ 306 w 580"/>
                    <a:gd name="T35" fmla="*/ 336 h 798"/>
                    <a:gd name="T36" fmla="*/ 348 w 580"/>
                    <a:gd name="T37" fmla="*/ 310 h 798"/>
                    <a:gd name="T38" fmla="*/ 392 w 580"/>
                    <a:gd name="T39" fmla="*/ 280 h 798"/>
                    <a:gd name="T40" fmla="*/ 432 w 580"/>
                    <a:gd name="T41" fmla="*/ 246 h 798"/>
                    <a:gd name="T42" fmla="*/ 472 w 580"/>
                    <a:gd name="T43" fmla="*/ 208 h 798"/>
                    <a:gd name="T44" fmla="*/ 506 w 580"/>
                    <a:gd name="T45" fmla="*/ 166 h 798"/>
                    <a:gd name="T46" fmla="*/ 536 w 580"/>
                    <a:gd name="T47" fmla="*/ 124 h 798"/>
                    <a:gd name="T48" fmla="*/ 558 w 580"/>
                    <a:gd name="T49" fmla="*/ 82 h 798"/>
                    <a:gd name="T50" fmla="*/ 574 w 580"/>
                    <a:gd name="T51" fmla="*/ 40 h 798"/>
                    <a:gd name="T52" fmla="*/ 578 w 580"/>
                    <a:gd name="T53" fmla="*/ 0 h 798"/>
                    <a:gd name="T54" fmla="*/ 580 w 580"/>
                    <a:gd name="T55" fmla="*/ 0 h 7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580" h="798">
                      <a:moveTo>
                        <a:pt x="580" y="0"/>
                      </a:moveTo>
                      <a:lnTo>
                        <a:pt x="578" y="90"/>
                      </a:lnTo>
                      <a:lnTo>
                        <a:pt x="568" y="174"/>
                      </a:lnTo>
                      <a:lnTo>
                        <a:pt x="552" y="252"/>
                      </a:lnTo>
                      <a:lnTo>
                        <a:pt x="526" y="324"/>
                      </a:lnTo>
                      <a:lnTo>
                        <a:pt x="494" y="390"/>
                      </a:lnTo>
                      <a:lnTo>
                        <a:pt x="452" y="450"/>
                      </a:lnTo>
                      <a:lnTo>
                        <a:pt x="402" y="508"/>
                      </a:lnTo>
                      <a:lnTo>
                        <a:pt x="342" y="560"/>
                      </a:lnTo>
                      <a:lnTo>
                        <a:pt x="270" y="610"/>
                      </a:lnTo>
                      <a:lnTo>
                        <a:pt x="188" y="656"/>
                      </a:lnTo>
                      <a:lnTo>
                        <a:pt x="188" y="798"/>
                      </a:lnTo>
                      <a:lnTo>
                        <a:pt x="0" y="514"/>
                      </a:lnTo>
                      <a:lnTo>
                        <a:pt x="188" y="230"/>
                      </a:lnTo>
                      <a:lnTo>
                        <a:pt x="188" y="372"/>
                      </a:lnTo>
                      <a:lnTo>
                        <a:pt x="224" y="368"/>
                      </a:lnTo>
                      <a:lnTo>
                        <a:pt x="264" y="356"/>
                      </a:lnTo>
                      <a:lnTo>
                        <a:pt x="306" y="336"/>
                      </a:lnTo>
                      <a:lnTo>
                        <a:pt x="348" y="310"/>
                      </a:lnTo>
                      <a:lnTo>
                        <a:pt x="392" y="280"/>
                      </a:lnTo>
                      <a:lnTo>
                        <a:pt x="432" y="246"/>
                      </a:lnTo>
                      <a:lnTo>
                        <a:pt x="472" y="208"/>
                      </a:lnTo>
                      <a:lnTo>
                        <a:pt x="506" y="166"/>
                      </a:lnTo>
                      <a:lnTo>
                        <a:pt x="536" y="124"/>
                      </a:lnTo>
                      <a:lnTo>
                        <a:pt x="558" y="82"/>
                      </a:lnTo>
                      <a:lnTo>
                        <a:pt x="574" y="40"/>
                      </a:lnTo>
                      <a:lnTo>
                        <a:pt x="578" y="0"/>
                      </a:lnTo>
                      <a:lnTo>
                        <a:pt x="58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F26D"/>
                    </a:gs>
                    <a:gs pos="100000">
                      <a:srgbClr val="00B050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A06C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72" name="Group 10"/>
                <p:cNvGrpSpPr>
                  <a:grpSpLocks/>
                </p:cNvGrpSpPr>
                <p:nvPr/>
              </p:nvGrpSpPr>
              <p:grpSpPr bwMode="auto">
                <a:xfrm>
                  <a:off x="3048000" y="1628775"/>
                  <a:ext cx="2998788" cy="1601788"/>
                  <a:chOff x="1997" y="1314"/>
                  <a:chExt cx="1889" cy="1009"/>
                </a:xfrm>
              </p:grpSpPr>
              <p:grpSp>
                <p:nvGrpSpPr>
                  <p:cNvPr id="75" name="Group 11"/>
                  <p:cNvGrpSpPr>
                    <a:grpSpLocks/>
                  </p:cNvGrpSpPr>
                  <p:nvPr/>
                </p:nvGrpSpPr>
                <p:grpSpPr bwMode="auto">
                  <a:xfrm>
                    <a:off x="1997" y="1404"/>
                    <a:ext cx="1889" cy="919"/>
                    <a:chOff x="1973" y="1027"/>
                    <a:chExt cx="1926" cy="937"/>
                  </a:xfrm>
                </p:grpSpPr>
                <p:sp>
                  <p:nvSpPr>
                    <p:cNvPr id="80" name="Oval 1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94" y="1057"/>
                      <a:ext cx="1905" cy="907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hlink"/>
                        </a:gs>
                        <a:gs pos="100000">
                          <a:schemeClr val="hlink">
                            <a:gamma/>
                            <a:shade val="48627"/>
                            <a:invGamma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81" name="Oval 1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73" y="1027"/>
                      <a:ext cx="1905" cy="907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hlink">
                            <a:gamma/>
                            <a:tint val="44314"/>
                            <a:invGamma/>
                          </a:schemeClr>
                        </a:gs>
                        <a:gs pos="100000">
                          <a:srgbClr val="92D050"/>
                        </a:gs>
                      </a:gsLst>
                      <a:lin ang="27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 dirty="0"/>
                    </a:p>
                  </p:txBody>
                </p:sp>
              </p:grpSp>
              <p:sp>
                <p:nvSpPr>
                  <p:cNvPr id="76" name="Oval 14"/>
                  <p:cNvSpPr>
                    <a:spLocks noChangeArrowheads="1"/>
                  </p:cNvSpPr>
                  <p:nvPr/>
                </p:nvSpPr>
                <p:spPr bwMode="gray">
                  <a:xfrm>
                    <a:off x="2086" y="1314"/>
                    <a:ext cx="1691" cy="8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1">
                          <a:gamma/>
                          <a:shade val="46275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7" name="Oval 15"/>
                  <p:cNvSpPr>
                    <a:spLocks noChangeArrowheads="1"/>
                  </p:cNvSpPr>
                  <p:nvPr/>
                </p:nvSpPr>
                <p:spPr bwMode="gray">
                  <a:xfrm>
                    <a:off x="2108" y="1319"/>
                    <a:ext cx="1650" cy="82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1">
                          <a:alpha val="0"/>
                        </a:schemeClr>
                      </a:gs>
                      <a:gs pos="100000">
                        <a:schemeClr val="accent1">
                          <a:gamma/>
                          <a:tint val="34902"/>
                          <a:invGamma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8" name="Oval 16"/>
                  <p:cNvSpPr>
                    <a:spLocks noChangeArrowheads="1"/>
                  </p:cNvSpPr>
                  <p:nvPr/>
                </p:nvSpPr>
                <p:spPr bwMode="gray">
                  <a:xfrm>
                    <a:off x="2125" y="1327"/>
                    <a:ext cx="1570" cy="77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B050"/>
                      </a:gs>
                      <a:gs pos="100000">
                        <a:schemeClr val="accent1">
                          <a:alpha val="48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9" name="Oval 17"/>
                  <p:cNvSpPr>
                    <a:spLocks noChangeArrowheads="1"/>
                  </p:cNvSpPr>
                  <p:nvPr/>
                </p:nvSpPr>
                <p:spPr bwMode="gray">
                  <a:xfrm>
                    <a:off x="2208" y="1344"/>
                    <a:ext cx="1382" cy="62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E0FFC1"/>
                      </a:gs>
                      <a:gs pos="100000">
                        <a:schemeClr val="accent1">
                          <a:alpha val="38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73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3616702" y="1956891"/>
                  <a:ext cx="1761380" cy="46166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en-US" altLang="en-US" sz="2400" b="1" dirty="0"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Switch Ports</a:t>
                  </a:r>
                </a:p>
              </p:txBody>
            </p:sp>
            <p:sp>
              <p:nvSpPr>
                <p:cNvPr id="74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6353246" y="3914776"/>
                  <a:ext cx="2701636" cy="70788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>
                  <a:spAutoFit/>
                </a:bodyPr>
                <a:lstStyle/>
                <a:p>
                  <a:pPr algn="ctr" eaLnBrk="0" hangingPunct="0"/>
                  <a:r>
                    <a:rPr lang="en-US" altLang="en-US" sz="2000" b="1" dirty="0">
                      <a:solidFill>
                        <a:srgbClr val="FF0000"/>
                      </a:solidFill>
                    </a:rPr>
                    <a:t>Ethernet 1000 </a:t>
                  </a:r>
                  <a:r>
                    <a:rPr lang="en-US" altLang="en-US" sz="2000" b="1" dirty="0" err="1">
                      <a:solidFill>
                        <a:srgbClr val="FF0000"/>
                      </a:solidFill>
                    </a:rPr>
                    <a:t>mbps</a:t>
                  </a:r>
                  <a:r>
                    <a:rPr lang="en-US" altLang="en-US" sz="2000" b="1" dirty="0">
                      <a:solidFill>
                        <a:srgbClr val="FF0000"/>
                      </a:solidFill>
                    </a:rPr>
                    <a:t> </a:t>
                  </a:r>
                </a:p>
                <a:p>
                  <a:pPr algn="ctr" eaLnBrk="0" hangingPunct="0"/>
                  <a:r>
                    <a:rPr lang="en-US" altLang="en-US" sz="2000" b="1" dirty="0">
                      <a:solidFill>
                        <a:srgbClr val="FF0000"/>
                      </a:solidFill>
                    </a:rPr>
                    <a:t>Megabit/second</a:t>
                  </a:r>
                </a:p>
              </p:txBody>
            </p:sp>
          </p:grpSp>
          <p:grpSp>
            <p:nvGrpSpPr>
              <p:cNvPr id="63" name="Group 62"/>
              <p:cNvGrpSpPr/>
              <p:nvPr/>
            </p:nvGrpSpPr>
            <p:grpSpPr>
              <a:xfrm>
                <a:off x="2971761" y="3956103"/>
                <a:ext cx="2627898" cy="714184"/>
                <a:chOff x="3200361" y="4234888"/>
                <a:chExt cx="2627898" cy="714184"/>
              </a:xfrm>
            </p:grpSpPr>
            <p:sp>
              <p:nvSpPr>
                <p:cNvPr id="64" name="AutoShape 5"/>
                <p:cNvSpPr>
                  <a:spLocks noChangeArrowheads="1"/>
                </p:cNvSpPr>
                <p:nvPr/>
              </p:nvSpPr>
              <p:spPr bwMode="auto">
                <a:xfrm>
                  <a:off x="3200361" y="4245948"/>
                  <a:ext cx="2627898" cy="703124"/>
                </a:xfrm>
                <a:prstGeom prst="roundRect">
                  <a:avLst>
                    <a:gd name="adj" fmla="val 16667"/>
                  </a:avLst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gradFill rotWithShape="1">
                        <a:gsLst>
                          <a:gs pos="0">
                            <a:srgbClr val="99CCFF"/>
                          </a:gs>
                          <a:gs pos="100000">
                            <a:srgbClr val="99CCFF">
                              <a:gamma/>
                              <a:tint val="27451"/>
                              <a:invGamma/>
                            </a:srgbClr>
                          </a:gs>
                        </a:gsLst>
                        <a:lin ang="5400000" scaled="1"/>
                      </a:gra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0" hangingPunct="0"/>
                  <a:endParaRPr lang="en-US" altLang="en-US">
                    <a:latin typeface="Verdana" panose="020B0604030504040204" pitchFamily="34" charset="0"/>
                  </a:endParaRPr>
                </a:p>
              </p:txBody>
            </p:sp>
            <p:sp>
              <p:nvSpPr>
                <p:cNvPr id="65" name="Text Box 6"/>
                <p:cNvSpPr txBox="1">
                  <a:spLocks noChangeArrowheads="1"/>
                </p:cNvSpPr>
                <p:nvPr/>
              </p:nvSpPr>
              <p:spPr bwMode="auto">
                <a:xfrm>
                  <a:off x="3209754" y="4234888"/>
                  <a:ext cx="2590800" cy="70788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>
                  <a:spAutoFit/>
                </a:bodyPr>
                <a:lstStyle/>
                <a:p>
                  <a:pPr algn="ctr" eaLnBrk="0" hangingPunct="0"/>
                  <a:r>
                    <a:rPr lang="en-US" altLang="en-US" sz="2000" b="1">
                      <a:solidFill>
                        <a:srgbClr val="FF0000"/>
                      </a:solidFill>
                    </a:rPr>
                    <a:t>Ethernet 100 </a:t>
                  </a:r>
                  <a:r>
                    <a:rPr lang="en-US" altLang="en-US" sz="2000" b="1" dirty="0" err="1">
                      <a:solidFill>
                        <a:srgbClr val="FF0000"/>
                      </a:solidFill>
                    </a:rPr>
                    <a:t>mbps</a:t>
                  </a:r>
                  <a:r>
                    <a:rPr lang="en-US" altLang="en-US" sz="2000" b="1" dirty="0">
                      <a:solidFill>
                        <a:srgbClr val="FF0000"/>
                      </a:solidFill>
                    </a:rPr>
                    <a:t> </a:t>
                  </a:r>
                </a:p>
                <a:p>
                  <a:pPr algn="ctr" eaLnBrk="0" hangingPunct="0"/>
                  <a:r>
                    <a:rPr lang="en-US" altLang="en-US" sz="2000" b="1" dirty="0">
                      <a:solidFill>
                        <a:srgbClr val="FF0000"/>
                      </a:solidFill>
                    </a:rPr>
                    <a:t>Megabit/second</a:t>
                  </a:r>
                </a:p>
              </p:txBody>
            </p:sp>
          </p:grpSp>
        </p:grpSp>
      </p:grpSp>
      <p:sp>
        <p:nvSpPr>
          <p:cNvPr id="31" name="Content Placeholder 2"/>
          <p:cNvSpPr txBox="1">
            <a:spLocks/>
          </p:cNvSpPr>
          <p:nvPr/>
        </p:nvSpPr>
        <p:spPr bwMode="auto">
          <a:xfrm>
            <a:off x="1521735" y="1337048"/>
            <a:ext cx="9144000" cy="1676400"/>
          </a:xfrm>
          <a:prstGeom prst="rect">
            <a:avLst/>
          </a:prstGeom>
          <a:solidFill>
            <a:srgbClr val="E0FFC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just" eaLnBrk="1" hangingPunct="1">
              <a:spcBef>
                <a:spcPct val="20000"/>
              </a:spcBef>
              <a:buFont typeface="Wingdings" panose="05000000000000000000" pitchFamily="2" charset="2"/>
              <a:buChar char="q"/>
              <a:defRPr sz="2400">
                <a:solidFill>
                  <a:srgbClr val="000000"/>
                </a:solidFill>
                <a:latin typeface="+mn-lt"/>
              </a:defRPr>
            </a:lvl1pPr>
            <a:lvl2pPr marL="742950" indent="-285750" eaLnBrk="1" hangingPunct="1">
              <a:spcBef>
                <a:spcPct val="20000"/>
              </a:spcBef>
              <a:buFont typeface="Courier New" panose="02070309020205020404" pitchFamily="49" charset="0"/>
              <a:buChar char="o"/>
              <a:defRPr sz="2000">
                <a:solidFill>
                  <a:srgbClr val="000000"/>
                </a:solidFill>
                <a:latin typeface="+mn-lt"/>
              </a:defRPr>
            </a:lvl2pPr>
            <a:lvl3pPr marL="1143000" indent="-228600" eaLnBrk="1" hangingPunct="1">
              <a:spcBef>
                <a:spcPct val="20000"/>
              </a:spcBef>
              <a:buChar char="•"/>
              <a:defRPr sz="1800">
                <a:solidFill>
                  <a:srgbClr val="000000"/>
                </a:solidFill>
                <a:latin typeface="+mn-lt"/>
              </a:defRPr>
            </a:lvl3pPr>
            <a:lvl4pPr marL="1600200" indent="-228600" eaLnBrk="1" hangingPunct="1">
              <a:spcBef>
                <a:spcPct val="20000"/>
              </a:spcBef>
              <a:buChar char="–"/>
              <a:defRPr sz="1600">
                <a:solidFill>
                  <a:srgbClr val="000000"/>
                </a:solidFill>
                <a:latin typeface="+mn-lt"/>
              </a:defRPr>
            </a:lvl4pPr>
            <a:lvl5pPr marL="2057400" indent="-228600" eaLnBrk="1" hangingPunct="1">
              <a:spcBef>
                <a:spcPct val="20000"/>
              </a:spcBef>
              <a:buChar char="»"/>
              <a:defRPr sz="1600">
                <a:solidFill>
                  <a:srgbClr val="000000"/>
                </a:solidFill>
                <a:latin typeface="+mn-lt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+mn-lt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+mn-lt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+mn-lt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+mn-lt"/>
              </a:defRPr>
            </a:lvl9pPr>
          </a:lstStyle>
          <a:p>
            <a:r>
              <a:rPr lang="en-US" altLang="en-US" dirty="0"/>
              <a:t>Each </a:t>
            </a:r>
            <a:r>
              <a:rPr lang="en-US" altLang="en-US" dirty="0">
                <a:solidFill>
                  <a:srgbClr val="FF0000"/>
                </a:solidFill>
              </a:rPr>
              <a:t>port</a:t>
            </a:r>
            <a:r>
              <a:rPr lang="en-US" altLang="en-US" dirty="0"/>
              <a:t> in the switch has a speed</a:t>
            </a:r>
          </a:p>
          <a:p>
            <a:r>
              <a:rPr lang="en-US" altLang="en-US" dirty="0">
                <a:solidFill>
                  <a:srgbClr val="FF0000"/>
                </a:solidFill>
              </a:rPr>
              <a:t>Ports</a:t>
            </a:r>
            <a:r>
              <a:rPr lang="en-US" altLang="en-US" dirty="0"/>
              <a:t> may be </a:t>
            </a:r>
            <a:r>
              <a:rPr lang="en-US" altLang="en-US" dirty="0">
                <a:solidFill>
                  <a:srgbClr val="FF0000"/>
                </a:solidFill>
              </a:rPr>
              <a:t>Ethernet</a:t>
            </a:r>
            <a:r>
              <a:rPr lang="en-US" altLang="en-US" dirty="0"/>
              <a:t> 10 </a:t>
            </a:r>
            <a:r>
              <a:rPr lang="en-US" altLang="en-US" dirty="0" err="1">
                <a:solidFill>
                  <a:srgbClr val="0033CC"/>
                </a:solidFill>
              </a:rPr>
              <a:t>mbps</a:t>
            </a:r>
            <a:r>
              <a:rPr lang="en-US" altLang="en-US" dirty="0"/>
              <a:t>  Megabit/second.</a:t>
            </a:r>
          </a:p>
          <a:p>
            <a:r>
              <a:rPr lang="en-US" altLang="en-US" dirty="0">
                <a:solidFill>
                  <a:srgbClr val="FF0000"/>
                </a:solidFill>
              </a:rPr>
              <a:t>Ports</a:t>
            </a:r>
            <a:r>
              <a:rPr lang="en-US" altLang="en-US" dirty="0"/>
              <a:t> may be </a:t>
            </a:r>
            <a:r>
              <a:rPr lang="en-US" altLang="en-US" dirty="0">
                <a:solidFill>
                  <a:srgbClr val="FF0000"/>
                </a:solidFill>
              </a:rPr>
              <a:t>Fast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Ethernet</a:t>
            </a:r>
            <a:r>
              <a:rPr lang="en-US" altLang="en-US" dirty="0"/>
              <a:t> 100 </a:t>
            </a:r>
            <a:r>
              <a:rPr lang="en-US" altLang="en-US" dirty="0" err="1">
                <a:solidFill>
                  <a:srgbClr val="0033CC"/>
                </a:solidFill>
              </a:rPr>
              <a:t>mbps</a:t>
            </a:r>
            <a:r>
              <a:rPr lang="en-US" altLang="en-US" dirty="0"/>
              <a:t> Megabit/second.</a:t>
            </a:r>
          </a:p>
          <a:p>
            <a:r>
              <a:rPr lang="en-US" altLang="en-US" dirty="0">
                <a:solidFill>
                  <a:srgbClr val="FF0000"/>
                </a:solidFill>
              </a:rPr>
              <a:t>Ports</a:t>
            </a:r>
            <a:r>
              <a:rPr lang="en-US" altLang="en-US" dirty="0"/>
              <a:t> may be </a:t>
            </a:r>
            <a:r>
              <a:rPr lang="en-US" altLang="en-US" dirty="0">
                <a:solidFill>
                  <a:srgbClr val="FF0000"/>
                </a:solidFill>
              </a:rPr>
              <a:t>Giga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Ethernet</a:t>
            </a:r>
            <a:r>
              <a:rPr lang="en-US" altLang="en-US" dirty="0"/>
              <a:t> 1000 </a:t>
            </a:r>
            <a:r>
              <a:rPr lang="en-US" altLang="en-US" dirty="0" err="1">
                <a:solidFill>
                  <a:srgbClr val="0033CC"/>
                </a:solidFill>
              </a:rPr>
              <a:t>mbps</a:t>
            </a:r>
            <a:r>
              <a:rPr lang="en-US" altLang="en-US" dirty="0"/>
              <a:t> Megabit/second.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700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532"/>
    </mc:Choice>
    <mc:Fallback xmlns="">
      <p:transition spd="slow" advTm="125532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Alexandria Black" pitchFamily="2" charset="-78"/>
                <a:cs typeface="Alexandria Black" pitchFamily="2" charset="-78"/>
              </a:rPr>
              <a:t>Switch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altLang="en-US" dirty="0"/>
              <a:t>Actually </a:t>
            </a:r>
            <a:r>
              <a:rPr lang="en-US" altLang="en-US" dirty="0">
                <a:solidFill>
                  <a:srgbClr val="0033CC"/>
                </a:solidFill>
              </a:rPr>
              <a:t>you</a:t>
            </a:r>
            <a:r>
              <a:rPr lang="en-US" altLang="en-US" dirty="0"/>
              <a:t> can </a:t>
            </a:r>
            <a:r>
              <a:rPr lang="en-US" altLang="en-US" dirty="0">
                <a:solidFill>
                  <a:srgbClr val="FF0000"/>
                </a:solidFill>
              </a:rPr>
              <a:t>not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differentiate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0033CC"/>
                </a:solidFill>
              </a:rPr>
              <a:t>between</a:t>
            </a:r>
            <a:r>
              <a:rPr lang="en-US" altLang="en-US" dirty="0"/>
              <a:t> a </a:t>
            </a:r>
            <a:r>
              <a:rPr lang="en-US" altLang="en-US" dirty="0">
                <a:solidFill>
                  <a:srgbClr val="FF0000"/>
                </a:solidFill>
              </a:rPr>
              <a:t>hub</a:t>
            </a:r>
            <a:r>
              <a:rPr lang="en-US" altLang="en-US" dirty="0"/>
              <a:t> and a </a:t>
            </a:r>
            <a:r>
              <a:rPr lang="en-US" altLang="en-US" dirty="0">
                <a:solidFill>
                  <a:srgbClr val="FF0000"/>
                </a:solidFill>
              </a:rPr>
              <a:t>switch</a:t>
            </a:r>
            <a:r>
              <a:rPr lang="en-US" altLang="en-US" dirty="0"/>
              <a:t> once viewed.</a:t>
            </a:r>
          </a:p>
          <a:p>
            <a:pPr algn="just"/>
            <a:endParaRPr lang="en-US" altLang="en-US" dirty="0"/>
          </a:p>
          <a:p>
            <a:pPr algn="just"/>
            <a:r>
              <a:rPr lang="en-US" altLang="en-US" dirty="0"/>
              <a:t>If </a:t>
            </a:r>
            <a:r>
              <a:rPr lang="en-US" altLang="en-US" dirty="0">
                <a:solidFill>
                  <a:srgbClr val="FF0000"/>
                </a:solidFill>
              </a:rPr>
              <a:t>PC1</a:t>
            </a:r>
            <a:r>
              <a:rPr lang="en-US" altLang="en-US" dirty="0"/>
              <a:t> to </a:t>
            </a:r>
            <a:r>
              <a:rPr lang="en-US" altLang="en-US" dirty="0">
                <a:solidFill>
                  <a:srgbClr val="FF0000"/>
                </a:solidFill>
              </a:rPr>
              <a:t>PC6</a:t>
            </a:r>
            <a:r>
              <a:rPr lang="en-US" altLang="en-US" dirty="0"/>
              <a:t> are connected to a </a:t>
            </a:r>
            <a:r>
              <a:rPr lang="en-US" altLang="en-US" dirty="0">
                <a:solidFill>
                  <a:srgbClr val="FF0000"/>
                </a:solidFill>
              </a:rPr>
              <a:t>hub</a:t>
            </a:r>
            <a:r>
              <a:rPr lang="en-US" altLang="en-US" dirty="0"/>
              <a:t>. Assume that </a:t>
            </a:r>
            <a:r>
              <a:rPr lang="en-US" altLang="en-US" dirty="0">
                <a:solidFill>
                  <a:srgbClr val="FF0000"/>
                </a:solidFill>
              </a:rPr>
              <a:t>PC1</a:t>
            </a:r>
            <a:r>
              <a:rPr lang="en-US" altLang="en-US" dirty="0"/>
              <a:t> wants to </a:t>
            </a:r>
            <a:r>
              <a:rPr lang="en-US" altLang="en-US" dirty="0">
                <a:solidFill>
                  <a:srgbClr val="FF0000"/>
                </a:solidFill>
              </a:rPr>
              <a:t>send</a:t>
            </a:r>
            <a:r>
              <a:rPr lang="en-US" altLang="en-US" dirty="0"/>
              <a:t> a </a:t>
            </a:r>
            <a:r>
              <a:rPr lang="en-US" altLang="en-US" dirty="0">
                <a:solidFill>
                  <a:srgbClr val="0033CC"/>
                </a:solidFill>
              </a:rPr>
              <a:t>message</a:t>
            </a:r>
            <a:r>
              <a:rPr lang="en-US" altLang="en-US" dirty="0"/>
              <a:t> to </a:t>
            </a:r>
            <a:r>
              <a:rPr lang="en-US" altLang="en-US" dirty="0">
                <a:solidFill>
                  <a:srgbClr val="FF0000"/>
                </a:solidFill>
              </a:rPr>
              <a:t>PC4</a:t>
            </a:r>
            <a:r>
              <a:rPr lang="en-US" altLang="en-US" dirty="0"/>
              <a:t>. </a:t>
            </a:r>
          </a:p>
          <a:p>
            <a:pPr algn="just"/>
            <a:endParaRPr lang="en-US" altLang="en-US" dirty="0"/>
          </a:p>
          <a:p>
            <a:pPr algn="just"/>
            <a:r>
              <a:rPr lang="en-US" altLang="en-US" dirty="0"/>
              <a:t>The </a:t>
            </a:r>
            <a:r>
              <a:rPr lang="en-US" altLang="en-US" dirty="0">
                <a:solidFill>
                  <a:srgbClr val="FF0000"/>
                </a:solidFill>
              </a:rPr>
              <a:t>hub</a:t>
            </a:r>
            <a:r>
              <a:rPr lang="en-US" altLang="en-US" dirty="0"/>
              <a:t> will </a:t>
            </a:r>
            <a:r>
              <a:rPr lang="en-US" altLang="en-US" dirty="0">
                <a:solidFill>
                  <a:srgbClr val="FF0000"/>
                </a:solidFill>
              </a:rPr>
              <a:t>send</a:t>
            </a:r>
            <a:r>
              <a:rPr lang="en-US" altLang="en-US" dirty="0"/>
              <a:t> the </a:t>
            </a:r>
            <a:r>
              <a:rPr lang="en-US" altLang="en-US" dirty="0">
                <a:solidFill>
                  <a:srgbClr val="0033CC"/>
                </a:solidFill>
              </a:rPr>
              <a:t>message</a:t>
            </a:r>
            <a:r>
              <a:rPr lang="en-US" altLang="en-US" dirty="0"/>
              <a:t> to </a:t>
            </a:r>
            <a:r>
              <a:rPr lang="en-US" altLang="en-US" dirty="0">
                <a:solidFill>
                  <a:srgbClr val="0033CC"/>
                </a:solidFill>
              </a:rPr>
              <a:t>all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PC’s</a:t>
            </a:r>
            <a:r>
              <a:rPr lang="en-US" altLang="en-US" dirty="0"/>
              <a:t> and </a:t>
            </a:r>
            <a:r>
              <a:rPr lang="en-US" altLang="en-US" dirty="0">
                <a:solidFill>
                  <a:srgbClr val="0033CC"/>
                </a:solidFill>
              </a:rPr>
              <a:t>only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PC4</a:t>
            </a:r>
            <a:r>
              <a:rPr lang="en-US" altLang="en-US" dirty="0"/>
              <a:t> will </a:t>
            </a:r>
            <a:r>
              <a:rPr lang="en-US" altLang="en-US" dirty="0">
                <a:solidFill>
                  <a:srgbClr val="0033CC"/>
                </a:solidFill>
              </a:rPr>
              <a:t>accept</a:t>
            </a:r>
            <a:r>
              <a:rPr lang="en-US" altLang="en-US" dirty="0"/>
              <a:t> the </a:t>
            </a:r>
            <a:r>
              <a:rPr lang="en-US" altLang="en-US" dirty="0">
                <a:solidFill>
                  <a:srgbClr val="0033CC"/>
                </a:solidFill>
              </a:rPr>
              <a:t>message</a:t>
            </a:r>
            <a:r>
              <a:rPr lang="en-US" altLang="en-US" dirty="0"/>
              <a:t> while the others will </a:t>
            </a:r>
            <a:r>
              <a:rPr lang="en-US" altLang="en-US" dirty="0">
                <a:solidFill>
                  <a:srgbClr val="FF0000"/>
                </a:solidFill>
              </a:rPr>
              <a:t>send</a:t>
            </a:r>
            <a:r>
              <a:rPr lang="en-US" altLang="en-US" dirty="0"/>
              <a:t> a </a:t>
            </a:r>
            <a:r>
              <a:rPr lang="en-US" altLang="en-US" dirty="0">
                <a:solidFill>
                  <a:srgbClr val="0033CC"/>
                </a:solidFill>
              </a:rPr>
              <a:t>message</a:t>
            </a:r>
            <a:r>
              <a:rPr lang="en-US" altLang="en-US" dirty="0"/>
              <a:t> to the </a:t>
            </a:r>
            <a:r>
              <a:rPr lang="en-US" altLang="en-US" dirty="0">
                <a:solidFill>
                  <a:srgbClr val="FF0000"/>
                </a:solidFill>
              </a:rPr>
              <a:t>hub</a:t>
            </a:r>
            <a:r>
              <a:rPr lang="en-US" altLang="en-US" dirty="0"/>
              <a:t> “the </a:t>
            </a:r>
            <a:r>
              <a:rPr lang="en-US" altLang="en-US" dirty="0">
                <a:solidFill>
                  <a:srgbClr val="0033CC"/>
                </a:solidFill>
              </a:rPr>
              <a:t>message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is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not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0033CC"/>
                </a:solidFill>
              </a:rPr>
              <a:t>belong</a:t>
            </a:r>
            <a:r>
              <a:rPr lang="en-US" altLang="en-US" dirty="0"/>
              <a:t> to </a:t>
            </a:r>
            <a:r>
              <a:rPr lang="en-US" altLang="en-US" dirty="0">
                <a:solidFill>
                  <a:srgbClr val="0033CC"/>
                </a:solidFill>
              </a:rPr>
              <a:t>me</a:t>
            </a:r>
            <a:r>
              <a:rPr lang="en-US" altLang="en-US" dirty="0"/>
              <a:t>.”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226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4896"/>
    </mc:Choice>
    <mc:Fallback xmlns="">
      <p:transition spd="slow" advTm="224896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5259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Switch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altLang="en-US" dirty="0"/>
              <a:t>Then the </a:t>
            </a:r>
            <a:r>
              <a:rPr lang="en-US" altLang="en-US" dirty="0">
                <a:solidFill>
                  <a:srgbClr val="FF0000"/>
                </a:solidFill>
              </a:rPr>
              <a:t>hub</a:t>
            </a:r>
            <a:r>
              <a:rPr lang="en-US" altLang="en-US" dirty="0"/>
              <a:t> will </a:t>
            </a:r>
            <a:r>
              <a:rPr lang="en-US" altLang="en-US" dirty="0">
                <a:solidFill>
                  <a:srgbClr val="FF0000"/>
                </a:solidFill>
              </a:rPr>
              <a:t>send</a:t>
            </a:r>
            <a:r>
              <a:rPr lang="en-US" altLang="en-US" dirty="0"/>
              <a:t> alert </a:t>
            </a:r>
            <a:r>
              <a:rPr lang="en-US" altLang="en-US" dirty="0">
                <a:solidFill>
                  <a:srgbClr val="0033CC"/>
                </a:solidFill>
              </a:rPr>
              <a:t>message</a:t>
            </a:r>
            <a:r>
              <a:rPr lang="en-US" altLang="en-US" dirty="0"/>
              <a:t> to </a:t>
            </a:r>
            <a:r>
              <a:rPr lang="en-US" altLang="en-US" dirty="0">
                <a:solidFill>
                  <a:srgbClr val="FF0000"/>
                </a:solidFill>
              </a:rPr>
              <a:t>PC1</a:t>
            </a:r>
            <a:r>
              <a:rPr lang="en-US" altLang="en-US" dirty="0"/>
              <a:t> that the </a:t>
            </a:r>
            <a:r>
              <a:rPr lang="en-US" altLang="en-US" dirty="0">
                <a:solidFill>
                  <a:srgbClr val="0033CC"/>
                </a:solidFill>
              </a:rPr>
              <a:t>message</a:t>
            </a:r>
            <a:r>
              <a:rPr lang="en-US" altLang="en-US" dirty="0"/>
              <a:t> is </a:t>
            </a:r>
            <a:r>
              <a:rPr lang="en-US" altLang="en-US" dirty="0">
                <a:solidFill>
                  <a:srgbClr val="FF0000"/>
                </a:solidFill>
              </a:rPr>
              <a:t>cancelled</a:t>
            </a:r>
            <a:r>
              <a:rPr lang="en-US" altLang="en-US" dirty="0"/>
              <a:t> from </a:t>
            </a:r>
            <a:r>
              <a:rPr lang="en-US" altLang="en-US" dirty="0" err="1">
                <a:solidFill>
                  <a:srgbClr val="FF0000"/>
                </a:solidFill>
              </a:rPr>
              <a:t>PCx</a:t>
            </a:r>
            <a:r>
              <a:rPr lang="en-US" altLang="en-US" dirty="0"/>
              <a:t>. all the returned </a:t>
            </a:r>
            <a:r>
              <a:rPr lang="en-US" altLang="en-US" dirty="0">
                <a:solidFill>
                  <a:srgbClr val="0033CC"/>
                </a:solidFill>
              </a:rPr>
              <a:t>message</a:t>
            </a:r>
            <a:r>
              <a:rPr lang="en-US" altLang="en-US" dirty="0"/>
              <a:t> will cause a </a:t>
            </a:r>
            <a:r>
              <a:rPr lang="en-US" altLang="en-US" dirty="0">
                <a:solidFill>
                  <a:srgbClr val="FF0000"/>
                </a:solidFill>
              </a:rPr>
              <a:t>heavy</a:t>
            </a:r>
            <a:r>
              <a:rPr lang="en-US" altLang="en-US" dirty="0"/>
              <a:t> on the </a:t>
            </a:r>
            <a:r>
              <a:rPr lang="en-US" altLang="en-US" dirty="0">
                <a:solidFill>
                  <a:srgbClr val="FF0000"/>
                </a:solidFill>
              </a:rPr>
              <a:t>network</a:t>
            </a:r>
            <a:r>
              <a:rPr lang="en-US" altLang="en-US" dirty="0"/>
              <a:t> which we call it a </a:t>
            </a:r>
            <a:r>
              <a:rPr lang="en-US" altLang="en-US" dirty="0">
                <a:solidFill>
                  <a:srgbClr val="FF0000"/>
                </a:solidFill>
              </a:rPr>
              <a:t>loop</a:t>
            </a:r>
            <a:r>
              <a:rPr lang="en-US" altLang="en-US" dirty="0"/>
              <a:t>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35" r="1340" b="8650"/>
          <a:stretch/>
        </p:blipFill>
        <p:spPr>
          <a:xfrm>
            <a:off x="3124201" y="3302724"/>
            <a:ext cx="5264727" cy="158452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16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414"/>
    </mc:Choice>
    <mc:Fallback xmlns="">
      <p:transition spd="slow" advTm="44414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Alexandria Black" pitchFamily="2" charset="-78"/>
                <a:cs typeface="Alexandria Black" pitchFamily="2" charset="-78"/>
              </a:rPr>
              <a:t>Switch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n-US" altLang="en-US" dirty="0"/>
              <a:t>The </a:t>
            </a:r>
            <a:r>
              <a:rPr lang="en-US" altLang="en-US" dirty="0">
                <a:solidFill>
                  <a:srgbClr val="FF0000"/>
                </a:solidFill>
              </a:rPr>
              <a:t>switch</a:t>
            </a:r>
            <a:r>
              <a:rPr lang="en-US" altLang="en-US" dirty="0"/>
              <a:t> is </a:t>
            </a:r>
            <a:r>
              <a:rPr lang="en-US" altLang="en-US" dirty="0">
                <a:solidFill>
                  <a:srgbClr val="0033CC"/>
                </a:solidFill>
              </a:rPr>
              <a:t>smarter</a:t>
            </a:r>
            <a:r>
              <a:rPr lang="en-US" altLang="en-US" dirty="0"/>
              <a:t> than the </a:t>
            </a:r>
            <a:r>
              <a:rPr lang="en-US" altLang="en-US" dirty="0">
                <a:solidFill>
                  <a:srgbClr val="FF0000"/>
                </a:solidFill>
              </a:rPr>
              <a:t>hub</a:t>
            </a:r>
            <a:r>
              <a:rPr lang="en-US" altLang="en-US" dirty="0"/>
              <a:t>.</a:t>
            </a:r>
          </a:p>
          <a:p>
            <a:pPr algn="just"/>
            <a:endParaRPr lang="en-US" altLang="en-US" dirty="0"/>
          </a:p>
          <a:p>
            <a:pPr algn="just"/>
            <a:r>
              <a:rPr lang="en-US" altLang="en-US" dirty="0"/>
              <a:t>If </a:t>
            </a:r>
            <a:r>
              <a:rPr lang="en-US" altLang="en-US" dirty="0">
                <a:solidFill>
                  <a:srgbClr val="FF0000"/>
                </a:solidFill>
              </a:rPr>
              <a:t>PC1</a:t>
            </a:r>
            <a:r>
              <a:rPr lang="en-US" altLang="en-US" dirty="0"/>
              <a:t> to </a:t>
            </a:r>
            <a:r>
              <a:rPr lang="en-US" altLang="en-US" dirty="0">
                <a:solidFill>
                  <a:srgbClr val="FF0000"/>
                </a:solidFill>
              </a:rPr>
              <a:t>PC6</a:t>
            </a:r>
            <a:r>
              <a:rPr lang="en-US" altLang="en-US" dirty="0"/>
              <a:t> are </a:t>
            </a:r>
            <a:r>
              <a:rPr lang="en-US" altLang="en-US" dirty="0">
                <a:solidFill>
                  <a:srgbClr val="0033CC"/>
                </a:solidFill>
              </a:rPr>
              <a:t>connected</a:t>
            </a:r>
            <a:r>
              <a:rPr lang="en-US" altLang="en-US" dirty="0"/>
              <a:t> to a </a:t>
            </a:r>
            <a:r>
              <a:rPr lang="en-US" altLang="en-US" dirty="0">
                <a:solidFill>
                  <a:srgbClr val="FF0000"/>
                </a:solidFill>
              </a:rPr>
              <a:t>switch</a:t>
            </a:r>
            <a:r>
              <a:rPr lang="en-US" altLang="en-US" dirty="0"/>
              <a:t>. Assume that </a:t>
            </a:r>
            <a:r>
              <a:rPr lang="en-US" altLang="en-US" dirty="0">
                <a:solidFill>
                  <a:srgbClr val="FF0000"/>
                </a:solidFill>
              </a:rPr>
              <a:t>PC1</a:t>
            </a:r>
            <a:r>
              <a:rPr lang="en-US" altLang="en-US" dirty="0"/>
              <a:t> wants to </a:t>
            </a:r>
            <a:r>
              <a:rPr lang="en-US" altLang="en-US" dirty="0">
                <a:solidFill>
                  <a:srgbClr val="FF0000"/>
                </a:solidFill>
              </a:rPr>
              <a:t>send</a:t>
            </a:r>
            <a:r>
              <a:rPr lang="en-US" altLang="en-US" dirty="0"/>
              <a:t> a </a:t>
            </a:r>
            <a:r>
              <a:rPr lang="en-US" altLang="en-US" dirty="0">
                <a:solidFill>
                  <a:srgbClr val="0033CC"/>
                </a:solidFill>
              </a:rPr>
              <a:t>message</a:t>
            </a:r>
            <a:r>
              <a:rPr lang="en-US" altLang="en-US" dirty="0"/>
              <a:t> to </a:t>
            </a:r>
            <a:r>
              <a:rPr lang="en-US" altLang="en-US" dirty="0">
                <a:solidFill>
                  <a:srgbClr val="FF0000"/>
                </a:solidFill>
              </a:rPr>
              <a:t>PC4</a:t>
            </a:r>
            <a:r>
              <a:rPr lang="en-US" altLang="en-US" dirty="0"/>
              <a:t>. </a:t>
            </a:r>
          </a:p>
          <a:p>
            <a:pPr algn="just"/>
            <a:endParaRPr lang="en-US" altLang="en-US" dirty="0"/>
          </a:p>
          <a:p>
            <a:pPr algn="just"/>
            <a:r>
              <a:rPr lang="en-US" altLang="en-US" dirty="0"/>
              <a:t>The </a:t>
            </a:r>
            <a:r>
              <a:rPr lang="en-US" altLang="en-US" dirty="0">
                <a:solidFill>
                  <a:srgbClr val="FF0000"/>
                </a:solidFill>
              </a:rPr>
              <a:t>switch</a:t>
            </a:r>
            <a:r>
              <a:rPr lang="en-US" altLang="en-US" dirty="0"/>
              <a:t> will act as a </a:t>
            </a:r>
            <a:r>
              <a:rPr lang="en-US" altLang="en-US" dirty="0">
                <a:solidFill>
                  <a:srgbClr val="FF0000"/>
                </a:solidFill>
              </a:rPr>
              <a:t>hub</a:t>
            </a:r>
            <a:r>
              <a:rPr lang="en-US" altLang="en-US" dirty="0"/>
              <a:t> “it will </a:t>
            </a:r>
            <a:r>
              <a:rPr lang="en-US" altLang="en-US" dirty="0">
                <a:solidFill>
                  <a:srgbClr val="FF0000"/>
                </a:solidFill>
              </a:rPr>
              <a:t>send</a:t>
            </a:r>
            <a:r>
              <a:rPr lang="en-US" altLang="en-US" dirty="0"/>
              <a:t> the </a:t>
            </a:r>
            <a:r>
              <a:rPr lang="en-US" altLang="en-US" dirty="0">
                <a:solidFill>
                  <a:srgbClr val="0033CC"/>
                </a:solidFill>
              </a:rPr>
              <a:t>message</a:t>
            </a:r>
            <a:r>
              <a:rPr lang="en-US" altLang="en-US" dirty="0"/>
              <a:t> to all </a:t>
            </a:r>
            <a:r>
              <a:rPr lang="en-US" altLang="en-US" dirty="0">
                <a:solidFill>
                  <a:srgbClr val="FF0000"/>
                </a:solidFill>
              </a:rPr>
              <a:t>PC’s</a:t>
            </a:r>
            <a:r>
              <a:rPr lang="en-US" altLang="en-US" dirty="0"/>
              <a:t> and </a:t>
            </a:r>
            <a:r>
              <a:rPr lang="en-US" altLang="en-US" dirty="0">
                <a:solidFill>
                  <a:srgbClr val="0033CC"/>
                </a:solidFill>
              </a:rPr>
              <a:t>only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PC4</a:t>
            </a:r>
            <a:r>
              <a:rPr lang="en-US" altLang="en-US" dirty="0"/>
              <a:t> will </a:t>
            </a:r>
            <a:r>
              <a:rPr lang="en-US" altLang="en-US" dirty="0">
                <a:solidFill>
                  <a:srgbClr val="0033CC"/>
                </a:solidFill>
              </a:rPr>
              <a:t>accept</a:t>
            </a:r>
            <a:r>
              <a:rPr lang="en-US" altLang="en-US" dirty="0"/>
              <a:t> the </a:t>
            </a:r>
            <a:r>
              <a:rPr lang="en-US" altLang="en-US" dirty="0">
                <a:solidFill>
                  <a:srgbClr val="0033CC"/>
                </a:solidFill>
              </a:rPr>
              <a:t>message</a:t>
            </a:r>
            <a:r>
              <a:rPr lang="en-US" altLang="en-US" dirty="0"/>
              <a:t> while the others will </a:t>
            </a:r>
            <a:r>
              <a:rPr lang="en-US" altLang="en-US" dirty="0">
                <a:solidFill>
                  <a:srgbClr val="FF0000"/>
                </a:solidFill>
              </a:rPr>
              <a:t>send</a:t>
            </a:r>
            <a:r>
              <a:rPr lang="en-US" altLang="en-US" dirty="0"/>
              <a:t> a </a:t>
            </a:r>
            <a:r>
              <a:rPr lang="en-US" altLang="en-US" dirty="0">
                <a:solidFill>
                  <a:srgbClr val="0033CC"/>
                </a:solidFill>
              </a:rPr>
              <a:t>message</a:t>
            </a:r>
            <a:r>
              <a:rPr lang="en-US" altLang="en-US" dirty="0"/>
              <a:t> to the </a:t>
            </a:r>
            <a:r>
              <a:rPr lang="en-US" altLang="en-US" dirty="0">
                <a:solidFill>
                  <a:srgbClr val="FF0000"/>
                </a:solidFill>
              </a:rPr>
              <a:t>hub</a:t>
            </a:r>
            <a:r>
              <a:rPr lang="en-US" altLang="en-US" dirty="0"/>
              <a:t> “the </a:t>
            </a:r>
            <a:r>
              <a:rPr lang="en-US" altLang="en-US" dirty="0">
                <a:solidFill>
                  <a:srgbClr val="0033CC"/>
                </a:solidFill>
              </a:rPr>
              <a:t>message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is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not</a:t>
            </a:r>
            <a:r>
              <a:rPr lang="en-US" altLang="en-US" dirty="0"/>
              <a:t> belong to </a:t>
            </a:r>
            <a:r>
              <a:rPr lang="en-US" altLang="en-US" dirty="0">
                <a:solidFill>
                  <a:srgbClr val="0033CC"/>
                </a:solidFill>
              </a:rPr>
              <a:t>me</a:t>
            </a:r>
            <a:r>
              <a:rPr lang="en-US" altLang="en-US" dirty="0"/>
              <a:t>.”</a:t>
            </a:r>
          </a:p>
          <a:p>
            <a:pPr algn="just"/>
            <a:endParaRPr lang="en-US" altLang="en-US" dirty="0"/>
          </a:p>
          <a:p>
            <a:pPr algn="just"/>
            <a:r>
              <a:rPr lang="en-US" altLang="en-US" dirty="0"/>
              <a:t>The </a:t>
            </a:r>
            <a:r>
              <a:rPr lang="en-US" altLang="en-US" dirty="0">
                <a:solidFill>
                  <a:srgbClr val="FF0000"/>
                </a:solidFill>
              </a:rPr>
              <a:t>switch</a:t>
            </a:r>
            <a:r>
              <a:rPr lang="en-US" altLang="en-US" dirty="0"/>
              <a:t> has </a:t>
            </a:r>
            <a:r>
              <a:rPr lang="en-US" altLang="en-US" dirty="0">
                <a:solidFill>
                  <a:srgbClr val="FF0000"/>
                </a:solidFill>
              </a:rPr>
              <a:t>flash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memory</a:t>
            </a:r>
            <a:r>
              <a:rPr lang="en-US" altLang="en-US" dirty="0"/>
              <a:t> and a </a:t>
            </a:r>
            <a:r>
              <a:rPr lang="en-US" altLang="en-US" dirty="0">
                <a:solidFill>
                  <a:srgbClr val="0033CC"/>
                </a:solidFill>
              </a:rPr>
              <a:t>table</a:t>
            </a:r>
            <a:r>
              <a:rPr lang="en-US" altLang="en-US" dirty="0"/>
              <a:t> that </a:t>
            </a:r>
            <a:r>
              <a:rPr lang="en-US" altLang="en-US" dirty="0">
                <a:solidFill>
                  <a:srgbClr val="0033CC"/>
                </a:solidFill>
              </a:rPr>
              <a:t>save</a:t>
            </a:r>
            <a:r>
              <a:rPr lang="en-US" altLang="en-US" dirty="0"/>
              <a:t> all </a:t>
            </a:r>
            <a:r>
              <a:rPr lang="en-US" altLang="en-US" dirty="0">
                <a:solidFill>
                  <a:srgbClr val="FF0000"/>
                </a:solidFill>
              </a:rPr>
              <a:t>IP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address’s</a:t>
            </a:r>
            <a:r>
              <a:rPr lang="en-US" altLang="en-US" dirty="0"/>
              <a:t> of all the </a:t>
            </a:r>
            <a:r>
              <a:rPr lang="en-US" altLang="en-US" dirty="0">
                <a:solidFill>
                  <a:srgbClr val="0033CC"/>
                </a:solidFill>
              </a:rPr>
              <a:t>connected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PC’s</a:t>
            </a:r>
            <a:r>
              <a:rPr lang="en-US" altLang="en-US" dirty="0"/>
              <a:t>.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9289303"/>
              </p:ext>
            </p:extLst>
          </p:nvPr>
        </p:nvGraphicFramePr>
        <p:xfrm>
          <a:off x="4343400" y="180109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1620577297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4159042802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971611844"/>
                    </a:ext>
                  </a:extLst>
                </a:gridCol>
                <a:gridCol w="2362200">
                  <a:extLst>
                    <a:ext uri="{9D8B030D-6E8A-4147-A177-3AD203B41FA5}">
                      <a16:colId xmlns:a16="http://schemas.microsoft.com/office/drawing/2014/main" val="239252559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Source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Destination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21775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PC1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 device Address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PC4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device Address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0389569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368485" y="62328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44030" y="642284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5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622"/>
    </mc:Choice>
    <mc:Fallback xmlns="">
      <p:transition spd="slow" advTm="93622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latin typeface="Alexandria Black" pitchFamily="2" charset="-78"/>
                <a:cs typeface="Alexandria Black" pitchFamily="2" charset="-78"/>
              </a:rPr>
              <a:t>Switch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n-US" altLang="en-US" dirty="0"/>
          </a:p>
          <a:p>
            <a:pPr algn="just"/>
            <a:r>
              <a:rPr lang="en-US" altLang="en-US" dirty="0"/>
              <a:t>Then the </a:t>
            </a:r>
            <a:r>
              <a:rPr lang="en-US" altLang="en-US" dirty="0">
                <a:solidFill>
                  <a:srgbClr val="FF0000"/>
                </a:solidFill>
              </a:rPr>
              <a:t>switch</a:t>
            </a:r>
            <a:r>
              <a:rPr lang="en-US" altLang="en-US" dirty="0"/>
              <a:t> will </a:t>
            </a:r>
            <a:r>
              <a:rPr lang="en-US" altLang="en-US" dirty="0">
                <a:solidFill>
                  <a:srgbClr val="0033CC"/>
                </a:solidFill>
              </a:rPr>
              <a:t>register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PC4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address</a:t>
            </a:r>
            <a:r>
              <a:rPr lang="en-US" altLang="en-US" dirty="0"/>
              <a:t> in the </a:t>
            </a:r>
            <a:r>
              <a:rPr lang="en-US" altLang="en-US" dirty="0">
                <a:solidFill>
                  <a:srgbClr val="0033CC"/>
                </a:solidFill>
              </a:rPr>
              <a:t>destination</a:t>
            </a:r>
            <a:r>
              <a:rPr lang="en-US" altLang="en-US" dirty="0"/>
              <a:t> when it </a:t>
            </a:r>
            <a:r>
              <a:rPr lang="en-US" altLang="en-US" dirty="0">
                <a:solidFill>
                  <a:srgbClr val="FF0000"/>
                </a:solidFill>
              </a:rPr>
              <a:t>does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not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0033CC"/>
                </a:solidFill>
              </a:rPr>
              <a:t>receive</a:t>
            </a:r>
            <a:r>
              <a:rPr lang="en-US" altLang="en-US" dirty="0"/>
              <a:t> any </a:t>
            </a:r>
            <a:r>
              <a:rPr lang="en-US" altLang="en-US" dirty="0">
                <a:solidFill>
                  <a:srgbClr val="0033CC"/>
                </a:solidFill>
              </a:rPr>
              <a:t>massage</a:t>
            </a:r>
            <a:r>
              <a:rPr lang="en-US" altLang="en-US" dirty="0"/>
              <a:t> from it.</a:t>
            </a:r>
          </a:p>
          <a:p>
            <a:pPr algn="just"/>
            <a:endParaRPr lang="en-US" altLang="en-US" dirty="0"/>
          </a:p>
          <a:p>
            <a:pPr algn="just"/>
            <a:r>
              <a:rPr lang="en-US" altLang="en-US" dirty="0"/>
              <a:t>After that the </a:t>
            </a:r>
            <a:r>
              <a:rPr lang="en-US" altLang="en-US" dirty="0">
                <a:solidFill>
                  <a:srgbClr val="FF0000"/>
                </a:solidFill>
              </a:rPr>
              <a:t>switch</a:t>
            </a:r>
            <a:r>
              <a:rPr lang="en-US" altLang="en-US" dirty="0"/>
              <a:t> will </a:t>
            </a:r>
            <a:r>
              <a:rPr lang="en-US" altLang="en-US" dirty="0">
                <a:solidFill>
                  <a:srgbClr val="FF0000"/>
                </a:solidFill>
              </a:rPr>
              <a:t>send</a:t>
            </a:r>
            <a:r>
              <a:rPr lang="en-US" altLang="en-US" dirty="0"/>
              <a:t> all the </a:t>
            </a:r>
            <a:r>
              <a:rPr lang="en-US" altLang="en-US" dirty="0">
                <a:solidFill>
                  <a:srgbClr val="0033CC"/>
                </a:solidFill>
              </a:rPr>
              <a:t>data</a:t>
            </a:r>
            <a:r>
              <a:rPr lang="en-US" altLang="en-US" dirty="0"/>
              <a:t> from </a:t>
            </a:r>
            <a:r>
              <a:rPr lang="en-US" altLang="en-US" dirty="0">
                <a:solidFill>
                  <a:srgbClr val="FF0000"/>
                </a:solidFill>
              </a:rPr>
              <a:t>PC1</a:t>
            </a:r>
            <a:r>
              <a:rPr lang="en-US" altLang="en-US" dirty="0"/>
              <a:t> directly to </a:t>
            </a:r>
            <a:r>
              <a:rPr lang="en-US" altLang="en-US" dirty="0">
                <a:solidFill>
                  <a:srgbClr val="FF0000"/>
                </a:solidFill>
              </a:rPr>
              <a:t>PC4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address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0033CC"/>
                </a:solidFill>
              </a:rPr>
              <a:t>without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sending</a:t>
            </a:r>
            <a:r>
              <a:rPr lang="en-US" altLang="en-US" dirty="0"/>
              <a:t> it to the others.</a:t>
            </a:r>
          </a:p>
          <a:p>
            <a:pPr algn="just"/>
            <a:endParaRPr lang="en-US" altLang="en-US" dirty="0"/>
          </a:p>
          <a:p>
            <a:pPr algn="just"/>
            <a:r>
              <a:rPr lang="en-US" altLang="en-US" dirty="0"/>
              <a:t>The </a:t>
            </a:r>
            <a:r>
              <a:rPr lang="en-US" altLang="en-US" dirty="0">
                <a:solidFill>
                  <a:srgbClr val="FF0000"/>
                </a:solidFill>
              </a:rPr>
              <a:t>switch</a:t>
            </a:r>
            <a:r>
              <a:rPr lang="en-US" altLang="en-US" dirty="0"/>
              <a:t> will </a:t>
            </a:r>
            <a:r>
              <a:rPr lang="en-US" altLang="en-US" dirty="0">
                <a:solidFill>
                  <a:srgbClr val="0033CC"/>
                </a:solidFill>
              </a:rPr>
              <a:t>reduce</a:t>
            </a:r>
            <a:r>
              <a:rPr lang="en-US" altLang="en-US" dirty="0"/>
              <a:t> the </a:t>
            </a:r>
            <a:r>
              <a:rPr lang="en-US" altLang="en-US" dirty="0">
                <a:solidFill>
                  <a:srgbClr val="0033CC"/>
                </a:solidFill>
              </a:rPr>
              <a:t>loop</a:t>
            </a:r>
            <a:r>
              <a:rPr lang="en-US" altLang="en-US" dirty="0"/>
              <a:t> on the </a:t>
            </a:r>
            <a:r>
              <a:rPr lang="en-US" altLang="en-US" dirty="0">
                <a:solidFill>
                  <a:srgbClr val="FF0000"/>
                </a:solidFill>
              </a:rPr>
              <a:t>network</a:t>
            </a:r>
            <a:r>
              <a:rPr lang="en-US" altLang="en-US" dirty="0"/>
              <a:t> but </a:t>
            </a:r>
            <a:r>
              <a:rPr lang="en-US" altLang="en-US" dirty="0">
                <a:solidFill>
                  <a:srgbClr val="FF0000"/>
                </a:solidFill>
              </a:rPr>
              <a:t>not</a:t>
            </a:r>
            <a:r>
              <a:rPr lang="en-US" altLang="en-US" dirty="0"/>
              <a:t> prevent it.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845214"/>
              </p:ext>
            </p:extLst>
          </p:nvPr>
        </p:nvGraphicFramePr>
        <p:xfrm>
          <a:off x="4343400" y="180109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1620577297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4159042802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971611844"/>
                    </a:ext>
                  </a:extLst>
                </a:gridCol>
                <a:gridCol w="2362200">
                  <a:extLst>
                    <a:ext uri="{9D8B030D-6E8A-4147-A177-3AD203B41FA5}">
                      <a16:colId xmlns:a16="http://schemas.microsoft.com/office/drawing/2014/main" val="239252559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Source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Destination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21775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PC1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 device Address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PC4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device Address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0389569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66643" y="68181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76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861"/>
    </mc:Choice>
    <mc:Fallback xmlns="">
      <p:transition spd="slow" advTm="53861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eform 3"/>
          <p:cNvSpPr>
            <a:spLocks noEditPoints="1"/>
          </p:cNvSpPr>
          <p:nvPr/>
        </p:nvSpPr>
        <p:spPr bwMode="gray">
          <a:xfrm>
            <a:off x="2209800" y="2362200"/>
            <a:ext cx="5943600" cy="4038600"/>
          </a:xfrm>
          <a:custGeom>
            <a:avLst/>
            <a:gdLst>
              <a:gd name="T0" fmla="*/ 1092 w 2820"/>
              <a:gd name="T1" fmla="*/ 50 h 2912"/>
              <a:gd name="T2" fmla="*/ 822 w 2820"/>
              <a:gd name="T3" fmla="*/ 168 h 2912"/>
              <a:gd name="T4" fmla="*/ 594 w 2820"/>
              <a:gd name="T5" fmla="*/ 300 h 2912"/>
              <a:gd name="T6" fmla="*/ 406 w 2820"/>
              <a:gd name="T7" fmla="*/ 446 h 2912"/>
              <a:gd name="T8" fmla="*/ 254 w 2820"/>
              <a:gd name="T9" fmla="*/ 604 h 2912"/>
              <a:gd name="T10" fmla="*/ 140 w 2820"/>
              <a:gd name="T11" fmla="*/ 772 h 2912"/>
              <a:gd name="T12" fmla="*/ 60 w 2820"/>
              <a:gd name="T13" fmla="*/ 944 h 2912"/>
              <a:gd name="T14" fmla="*/ 14 w 2820"/>
              <a:gd name="T15" fmla="*/ 1122 h 2912"/>
              <a:gd name="T16" fmla="*/ 0 w 2820"/>
              <a:gd name="T17" fmla="*/ 1300 h 2912"/>
              <a:gd name="T18" fmla="*/ 18 w 2820"/>
              <a:gd name="T19" fmla="*/ 1476 h 2912"/>
              <a:gd name="T20" fmla="*/ 64 w 2820"/>
              <a:gd name="T21" fmla="*/ 1650 h 2912"/>
              <a:gd name="T22" fmla="*/ 138 w 2820"/>
              <a:gd name="T23" fmla="*/ 1818 h 2912"/>
              <a:gd name="T24" fmla="*/ 238 w 2820"/>
              <a:gd name="T25" fmla="*/ 1978 h 2912"/>
              <a:gd name="T26" fmla="*/ 364 w 2820"/>
              <a:gd name="T27" fmla="*/ 2126 h 2912"/>
              <a:gd name="T28" fmla="*/ 512 w 2820"/>
              <a:gd name="T29" fmla="*/ 2262 h 2912"/>
              <a:gd name="T30" fmla="*/ 684 w 2820"/>
              <a:gd name="T31" fmla="*/ 2382 h 2912"/>
              <a:gd name="T32" fmla="*/ 874 w 2820"/>
              <a:gd name="T33" fmla="*/ 2484 h 2912"/>
              <a:gd name="T34" fmla="*/ 1086 w 2820"/>
              <a:gd name="T35" fmla="*/ 2564 h 2912"/>
              <a:gd name="T36" fmla="*/ 1314 w 2820"/>
              <a:gd name="T37" fmla="*/ 2622 h 2912"/>
              <a:gd name="T38" fmla="*/ 1558 w 2820"/>
              <a:gd name="T39" fmla="*/ 2654 h 2912"/>
              <a:gd name="T40" fmla="*/ 1818 w 2820"/>
              <a:gd name="T41" fmla="*/ 2658 h 2912"/>
              <a:gd name="T42" fmla="*/ 2090 w 2820"/>
              <a:gd name="T43" fmla="*/ 2632 h 2912"/>
              <a:gd name="T44" fmla="*/ 2374 w 2820"/>
              <a:gd name="T45" fmla="*/ 2574 h 2912"/>
              <a:gd name="T46" fmla="*/ 2544 w 2820"/>
              <a:gd name="T47" fmla="*/ 2912 h 2912"/>
              <a:gd name="T48" fmla="*/ 1868 w 2820"/>
              <a:gd name="T49" fmla="*/ 1552 h 2912"/>
              <a:gd name="T50" fmla="*/ 1956 w 2820"/>
              <a:gd name="T51" fmla="*/ 1914 h 2912"/>
              <a:gd name="T52" fmla="*/ 1788 w 2820"/>
              <a:gd name="T53" fmla="*/ 1936 h 2912"/>
              <a:gd name="T54" fmla="*/ 1616 w 2820"/>
              <a:gd name="T55" fmla="*/ 1934 h 2912"/>
              <a:gd name="T56" fmla="*/ 1442 w 2820"/>
              <a:gd name="T57" fmla="*/ 1912 h 2912"/>
              <a:gd name="T58" fmla="*/ 1272 w 2820"/>
              <a:gd name="T59" fmla="*/ 1872 h 2912"/>
              <a:gd name="T60" fmla="*/ 1108 w 2820"/>
              <a:gd name="T61" fmla="*/ 1812 h 2912"/>
              <a:gd name="T62" fmla="*/ 952 w 2820"/>
              <a:gd name="T63" fmla="*/ 1736 h 2912"/>
              <a:gd name="T64" fmla="*/ 810 w 2820"/>
              <a:gd name="T65" fmla="*/ 1646 h 2912"/>
              <a:gd name="T66" fmla="*/ 684 w 2820"/>
              <a:gd name="T67" fmla="*/ 1542 h 2912"/>
              <a:gd name="T68" fmla="*/ 578 w 2820"/>
              <a:gd name="T69" fmla="*/ 1428 h 2912"/>
              <a:gd name="T70" fmla="*/ 494 w 2820"/>
              <a:gd name="T71" fmla="*/ 1304 h 2912"/>
              <a:gd name="T72" fmla="*/ 438 w 2820"/>
              <a:gd name="T73" fmla="*/ 1170 h 2912"/>
              <a:gd name="T74" fmla="*/ 410 w 2820"/>
              <a:gd name="T75" fmla="*/ 1032 h 2912"/>
              <a:gd name="T76" fmla="*/ 416 w 2820"/>
              <a:gd name="T77" fmla="*/ 888 h 2912"/>
              <a:gd name="T78" fmla="*/ 460 w 2820"/>
              <a:gd name="T79" fmla="*/ 742 h 2912"/>
              <a:gd name="T80" fmla="*/ 544 w 2820"/>
              <a:gd name="T81" fmla="*/ 592 h 2912"/>
              <a:gd name="T82" fmla="*/ 670 w 2820"/>
              <a:gd name="T83" fmla="*/ 444 h 2912"/>
              <a:gd name="T84" fmla="*/ 844 w 2820"/>
              <a:gd name="T85" fmla="*/ 298 h 2912"/>
              <a:gd name="T86" fmla="*/ 1070 w 2820"/>
              <a:gd name="T87" fmla="*/ 154 h 2912"/>
              <a:gd name="T88" fmla="*/ 1348 w 2820"/>
              <a:gd name="T89" fmla="*/ 16 h 2912"/>
              <a:gd name="T90" fmla="*/ 1244 w 2820"/>
              <a:gd name="T91" fmla="*/ 0 h 2912"/>
              <a:gd name="T92" fmla="*/ 2820 w 2820"/>
              <a:gd name="T93" fmla="*/ 1934 h 2912"/>
              <a:gd name="T94" fmla="*/ 2820 w 2820"/>
              <a:gd name="T95" fmla="*/ 1934 h 2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rgbClr val="00B050"/>
              </a:gs>
              <a:gs pos="100000">
                <a:srgbClr val="00B050"/>
              </a:gs>
            </a:gsLst>
            <a:lin ang="5400000" scaled="1"/>
          </a:gradFill>
          <a:ln>
            <a:noFill/>
          </a:ln>
          <a:effectLst>
            <a:outerShdw dist="206741" dir="8249373" algn="ctr" rotWithShape="0">
              <a:srgbClr val="C1D1D3">
                <a:alpha val="5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7" name="Text Box 32"/>
          <p:cNvSpPr txBox="1">
            <a:spLocks noChangeArrowheads="1"/>
          </p:cNvSpPr>
          <p:nvPr/>
        </p:nvSpPr>
        <p:spPr bwMode="auto">
          <a:xfrm>
            <a:off x="3886200" y="3429000"/>
            <a:ext cx="54864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3- Network Interface Card (NIC)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4" t="11990" r="2534" b="4752"/>
          <a:stretch/>
        </p:blipFill>
        <p:spPr>
          <a:xfrm>
            <a:off x="4610100" y="1600201"/>
            <a:ext cx="4038600" cy="193516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67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08"/>
    </mc:Choice>
    <mc:Fallback xmlns="">
      <p:transition spd="slow" advTm="23308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Alexandria Black" pitchFamily="2" charset="-78"/>
                <a:cs typeface="Alexandria Black" pitchFamily="2" charset="-78"/>
              </a:rPr>
              <a:t>Network Interface Card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endParaRPr lang="en-US" altLang="en-US" dirty="0"/>
          </a:p>
          <a:p>
            <a:pPr algn="just"/>
            <a:r>
              <a:rPr lang="en-US" altLang="en-US" dirty="0"/>
              <a:t>A </a:t>
            </a:r>
            <a:r>
              <a:rPr lang="en-US" altLang="en-US" dirty="0">
                <a:solidFill>
                  <a:srgbClr val="FF0000"/>
                </a:solidFill>
              </a:rPr>
              <a:t>NIC</a:t>
            </a:r>
            <a:r>
              <a:rPr lang="en-US" altLang="en-US" dirty="0"/>
              <a:t>, or </a:t>
            </a:r>
            <a:r>
              <a:rPr lang="en-US" altLang="en-US" dirty="0">
                <a:solidFill>
                  <a:srgbClr val="FF0000"/>
                </a:solidFill>
              </a:rPr>
              <a:t>LAN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adapter</a:t>
            </a:r>
            <a:r>
              <a:rPr lang="en-US" altLang="en-US" dirty="0"/>
              <a:t>, </a:t>
            </a:r>
            <a:r>
              <a:rPr lang="en-US" altLang="en-US" dirty="0">
                <a:solidFill>
                  <a:srgbClr val="0033CC"/>
                </a:solidFill>
              </a:rPr>
              <a:t>provides</a:t>
            </a:r>
            <a:r>
              <a:rPr lang="en-US" altLang="en-US" dirty="0"/>
              <a:t> the </a:t>
            </a:r>
            <a:r>
              <a:rPr lang="en-US" altLang="en-US" dirty="0">
                <a:solidFill>
                  <a:srgbClr val="FF0000"/>
                </a:solidFill>
              </a:rPr>
              <a:t>physical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0033CC"/>
                </a:solidFill>
              </a:rPr>
              <a:t>connection</a:t>
            </a:r>
            <a:r>
              <a:rPr lang="en-US" altLang="en-US" dirty="0"/>
              <a:t> to the </a:t>
            </a:r>
            <a:r>
              <a:rPr lang="en-US" altLang="en-US" dirty="0">
                <a:solidFill>
                  <a:srgbClr val="FF0000"/>
                </a:solidFill>
              </a:rPr>
              <a:t>network</a:t>
            </a:r>
            <a:r>
              <a:rPr lang="en-US" altLang="en-US" dirty="0"/>
              <a:t> at the </a:t>
            </a:r>
            <a:r>
              <a:rPr lang="en-US" altLang="en-US" dirty="0">
                <a:solidFill>
                  <a:srgbClr val="FF0000"/>
                </a:solidFill>
              </a:rPr>
              <a:t>PC</a:t>
            </a:r>
            <a:r>
              <a:rPr lang="en-US" altLang="en-US" dirty="0"/>
              <a:t> or other </a:t>
            </a:r>
            <a:r>
              <a:rPr lang="en-US" altLang="en-US" dirty="0">
                <a:solidFill>
                  <a:srgbClr val="0033CC"/>
                </a:solidFill>
              </a:rPr>
              <a:t>end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device</a:t>
            </a:r>
            <a:r>
              <a:rPr lang="en-US" altLang="en-US" dirty="0"/>
              <a:t>. </a:t>
            </a:r>
          </a:p>
          <a:p>
            <a:pPr algn="just"/>
            <a:endParaRPr lang="en-US" altLang="en-US" dirty="0"/>
          </a:p>
          <a:p>
            <a:pPr algn="just"/>
            <a:r>
              <a:rPr lang="en-US" altLang="en-US" dirty="0"/>
              <a:t>The </a:t>
            </a:r>
            <a:r>
              <a:rPr lang="en-US" altLang="en-US" dirty="0">
                <a:solidFill>
                  <a:srgbClr val="FF0000"/>
                </a:solidFill>
              </a:rPr>
              <a:t>media</a:t>
            </a:r>
            <a:r>
              <a:rPr lang="en-US" altLang="en-US" dirty="0"/>
              <a:t> that are </a:t>
            </a:r>
            <a:r>
              <a:rPr lang="en-US" altLang="en-US" dirty="0">
                <a:solidFill>
                  <a:srgbClr val="0033CC"/>
                </a:solidFill>
              </a:rPr>
              <a:t>connecting</a:t>
            </a:r>
            <a:r>
              <a:rPr lang="en-US" altLang="en-US" dirty="0"/>
              <a:t> the </a:t>
            </a:r>
            <a:r>
              <a:rPr lang="en-US" altLang="en-US" dirty="0">
                <a:solidFill>
                  <a:srgbClr val="FF0000"/>
                </a:solidFill>
              </a:rPr>
              <a:t>PC</a:t>
            </a:r>
            <a:r>
              <a:rPr lang="en-US" altLang="en-US" dirty="0"/>
              <a:t> to the </a:t>
            </a:r>
            <a:r>
              <a:rPr lang="en-US" altLang="en-US" dirty="0">
                <a:solidFill>
                  <a:srgbClr val="FF0000"/>
                </a:solidFill>
              </a:rPr>
              <a:t>networking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device</a:t>
            </a:r>
            <a:r>
              <a:rPr lang="en-US" altLang="en-US" dirty="0"/>
              <a:t>, plug directly into the </a:t>
            </a:r>
            <a:r>
              <a:rPr lang="en-US" altLang="en-US" dirty="0">
                <a:solidFill>
                  <a:srgbClr val="FF0000"/>
                </a:solidFill>
              </a:rPr>
              <a:t>NIC</a:t>
            </a:r>
            <a:r>
              <a:rPr lang="en-US" altLang="en-US" dirty="0"/>
              <a:t>.</a:t>
            </a:r>
          </a:p>
          <a:p>
            <a:pPr algn="just"/>
            <a:endParaRPr lang="en-US" altLang="en-US" dirty="0"/>
          </a:p>
          <a:p>
            <a:pPr algn="just"/>
            <a:r>
              <a:rPr lang="en-US" altLang="en-US" dirty="0">
                <a:solidFill>
                  <a:srgbClr val="FF0000"/>
                </a:solidFill>
              </a:rPr>
              <a:t>Physical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Port</a:t>
            </a:r>
            <a:r>
              <a:rPr lang="en-US" altLang="en-US" dirty="0"/>
              <a:t> - A </a:t>
            </a:r>
            <a:r>
              <a:rPr lang="en-US" altLang="en-US" dirty="0">
                <a:solidFill>
                  <a:srgbClr val="0033CC"/>
                </a:solidFill>
              </a:rPr>
              <a:t>connector</a:t>
            </a:r>
            <a:r>
              <a:rPr lang="en-US" altLang="en-US" dirty="0"/>
              <a:t> or </a:t>
            </a:r>
            <a:r>
              <a:rPr lang="en-US" altLang="en-US" dirty="0">
                <a:solidFill>
                  <a:srgbClr val="0033CC"/>
                </a:solidFill>
              </a:rPr>
              <a:t>outlet</a:t>
            </a:r>
            <a:r>
              <a:rPr lang="en-US" altLang="en-US" dirty="0"/>
              <a:t> on a </a:t>
            </a:r>
            <a:r>
              <a:rPr lang="en-US" altLang="en-US" dirty="0">
                <a:solidFill>
                  <a:srgbClr val="FF0000"/>
                </a:solidFill>
              </a:rPr>
              <a:t>networking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device</a:t>
            </a:r>
            <a:r>
              <a:rPr lang="en-US" altLang="en-US" dirty="0"/>
              <a:t> where the </a:t>
            </a:r>
            <a:r>
              <a:rPr lang="en-US" altLang="en-US" dirty="0">
                <a:solidFill>
                  <a:srgbClr val="FF0000"/>
                </a:solidFill>
              </a:rPr>
              <a:t>media</a:t>
            </a:r>
            <a:r>
              <a:rPr lang="en-US" altLang="en-US" dirty="0"/>
              <a:t> is </a:t>
            </a:r>
            <a:r>
              <a:rPr lang="en-US" altLang="en-US" dirty="0">
                <a:solidFill>
                  <a:srgbClr val="0033CC"/>
                </a:solidFill>
              </a:rPr>
              <a:t>connected</a:t>
            </a:r>
            <a:r>
              <a:rPr lang="en-US" altLang="en-US" dirty="0"/>
              <a:t> to an </a:t>
            </a:r>
            <a:r>
              <a:rPr lang="en-US" altLang="en-US" dirty="0">
                <a:solidFill>
                  <a:srgbClr val="0033CC"/>
                </a:solidFill>
              </a:rPr>
              <a:t>end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device</a:t>
            </a:r>
            <a:r>
              <a:rPr lang="en-US" altLang="en-US" dirty="0"/>
              <a:t> or </a:t>
            </a:r>
            <a:r>
              <a:rPr lang="en-US" altLang="en-US" dirty="0">
                <a:solidFill>
                  <a:srgbClr val="0033CC"/>
                </a:solidFill>
              </a:rPr>
              <a:t>another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networking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device</a:t>
            </a:r>
            <a:r>
              <a:rPr lang="en-US" altLang="en-US" dirty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437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879"/>
    </mc:Choice>
    <mc:Fallback xmlns="">
      <p:transition spd="slow" advTm="26879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latin typeface="Alexandria Black" pitchFamily="2" charset="-78"/>
                <a:cs typeface="Alexandria Black" pitchFamily="2" charset="-78"/>
              </a:rPr>
              <a:t>Network Interface Card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n-US" altLang="en-US" dirty="0"/>
          </a:p>
          <a:p>
            <a:pPr algn="just"/>
            <a:r>
              <a:rPr lang="en-US" altLang="en-US" dirty="0">
                <a:solidFill>
                  <a:srgbClr val="FF0000"/>
                </a:solidFill>
              </a:rPr>
              <a:t>Interface</a:t>
            </a:r>
            <a:r>
              <a:rPr lang="en-US" altLang="en-US" dirty="0"/>
              <a:t> - </a:t>
            </a:r>
            <a:r>
              <a:rPr lang="en-US" altLang="en-US" dirty="0">
                <a:solidFill>
                  <a:srgbClr val="0033CC"/>
                </a:solidFill>
              </a:rPr>
              <a:t>Specialized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ports</a:t>
            </a:r>
            <a:r>
              <a:rPr lang="en-US" altLang="en-US" dirty="0"/>
              <a:t> on a </a:t>
            </a:r>
            <a:r>
              <a:rPr lang="en-US" altLang="en-US" dirty="0">
                <a:solidFill>
                  <a:srgbClr val="FF0000"/>
                </a:solidFill>
              </a:rPr>
              <a:t>networking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device</a:t>
            </a:r>
            <a:r>
              <a:rPr lang="en-US" altLang="en-US" dirty="0"/>
              <a:t> that </a:t>
            </a:r>
            <a:r>
              <a:rPr lang="en-US" altLang="en-US" dirty="0">
                <a:solidFill>
                  <a:srgbClr val="0033CC"/>
                </a:solidFill>
              </a:rPr>
              <a:t>connect</a:t>
            </a:r>
            <a:r>
              <a:rPr lang="en-US" altLang="en-US" dirty="0"/>
              <a:t> to </a:t>
            </a:r>
            <a:r>
              <a:rPr lang="en-US" altLang="en-US" dirty="0">
                <a:solidFill>
                  <a:srgbClr val="0033CC"/>
                </a:solidFill>
              </a:rPr>
              <a:t>individual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networks</a:t>
            </a:r>
            <a:r>
              <a:rPr lang="en-US" altLang="en-US" dirty="0"/>
              <a:t>. </a:t>
            </a:r>
          </a:p>
          <a:p>
            <a:pPr algn="just"/>
            <a:endParaRPr lang="en-US" altLang="en-US" dirty="0"/>
          </a:p>
          <a:p>
            <a:pPr algn="just"/>
            <a:r>
              <a:rPr lang="en-US" altLang="en-US" dirty="0"/>
              <a:t>Because </a:t>
            </a:r>
            <a:r>
              <a:rPr lang="en-US" altLang="en-US" dirty="0">
                <a:solidFill>
                  <a:srgbClr val="FF0000"/>
                </a:solidFill>
              </a:rPr>
              <a:t>routers</a:t>
            </a:r>
            <a:r>
              <a:rPr lang="en-US" altLang="en-US" dirty="0"/>
              <a:t> are used to </a:t>
            </a:r>
            <a:r>
              <a:rPr lang="en-US" altLang="en-US" dirty="0">
                <a:solidFill>
                  <a:srgbClr val="0033CC"/>
                </a:solidFill>
              </a:rPr>
              <a:t>interconnect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networks</a:t>
            </a:r>
            <a:r>
              <a:rPr lang="en-US" altLang="en-US" dirty="0"/>
              <a:t>, the </a:t>
            </a:r>
            <a:r>
              <a:rPr lang="en-US" altLang="en-US" dirty="0">
                <a:solidFill>
                  <a:srgbClr val="FF0000"/>
                </a:solidFill>
              </a:rPr>
              <a:t>ports</a:t>
            </a:r>
            <a:r>
              <a:rPr lang="en-US" altLang="en-US" dirty="0"/>
              <a:t> on a </a:t>
            </a:r>
            <a:r>
              <a:rPr lang="en-US" altLang="en-US" dirty="0">
                <a:solidFill>
                  <a:srgbClr val="FF0000"/>
                </a:solidFill>
              </a:rPr>
              <a:t>router</a:t>
            </a:r>
            <a:r>
              <a:rPr lang="en-US" altLang="en-US" dirty="0"/>
              <a:t> are </a:t>
            </a:r>
            <a:r>
              <a:rPr lang="en-US" altLang="en-US" dirty="0">
                <a:solidFill>
                  <a:srgbClr val="0033CC"/>
                </a:solidFill>
              </a:rPr>
              <a:t>referred</a:t>
            </a:r>
            <a:r>
              <a:rPr lang="en-US" altLang="en-US" dirty="0"/>
              <a:t> to as </a:t>
            </a:r>
            <a:r>
              <a:rPr lang="en-US" altLang="en-US" dirty="0">
                <a:solidFill>
                  <a:srgbClr val="FF0000"/>
                </a:solidFill>
              </a:rPr>
              <a:t>network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interfaces</a:t>
            </a:r>
            <a:r>
              <a:rPr lang="en-US" altLang="en-US" dirty="0"/>
              <a:t>.</a:t>
            </a:r>
          </a:p>
          <a:p>
            <a:pPr algn="just"/>
            <a:endParaRPr lang="en-US" altLang="en-US" dirty="0"/>
          </a:p>
          <a:p>
            <a:pPr algn="just"/>
            <a:r>
              <a:rPr lang="en-US" altLang="en-US" dirty="0"/>
              <a:t>Note: Often, the </a:t>
            </a:r>
            <a:r>
              <a:rPr lang="en-US" altLang="en-US" dirty="0">
                <a:solidFill>
                  <a:srgbClr val="0033CC"/>
                </a:solidFill>
              </a:rPr>
              <a:t>terms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port</a:t>
            </a:r>
            <a:r>
              <a:rPr lang="en-US" altLang="en-US" dirty="0"/>
              <a:t> and </a:t>
            </a:r>
            <a:r>
              <a:rPr lang="en-US" altLang="en-US" dirty="0">
                <a:solidFill>
                  <a:srgbClr val="FF0000"/>
                </a:solidFill>
              </a:rPr>
              <a:t>interface</a:t>
            </a:r>
            <a:r>
              <a:rPr lang="en-US" altLang="en-US" dirty="0"/>
              <a:t> are used </a:t>
            </a:r>
            <a:r>
              <a:rPr lang="en-US" altLang="en-US" dirty="0">
                <a:solidFill>
                  <a:srgbClr val="0033CC"/>
                </a:solidFill>
              </a:rPr>
              <a:t>interchangeably</a:t>
            </a:r>
            <a:r>
              <a:rPr lang="en-US" altLang="en-US" dirty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32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178"/>
    </mc:Choice>
    <mc:Fallback xmlns="">
      <p:transition spd="slow" advTm="42178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eform 3"/>
          <p:cNvSpPr>
            <a:spLocks noEditPoints="1"/>
          </p:cNvSpPr>
          <p:nvPr/>
        </p:nvSpPr>
        <p:spPr bwMode="gray">
          <a:xfrm>
            <a:off x="2209800" y="2362200"/>
            <a:ext cx="5943600" cy="4038600"/>
          </a:xfrm>
          <a:custGeom>
            <a:avLst/>
            <a:gdLst>
              <a:gd name="T0" fmla="*/ 1092 w 2820"/>
              <a:gd name="T1" fmla="*/ 50 h 2912"/>
              <a:gd name="T2" fmla="*/ 822 w 2820"/>
              <a:gd name="T3" fmla="*/ 168 h 2912"/>
              <a:gd name="T4" fmla="*/ 594 w 2820"/>
              <a:gd name="T5" fmla="*/ 300 h 2912"/>
              <a:gd name="T6" fmla="*/ 406 w 2820"/>
              <a:gd name="T7" fmla="*/ 446 h 2912"/>
              <a:gd name="T8" fmla="*/ 254 w 2820"/>
              <a:gd name="T9" fmla="*/ 604 h 2912"/>
              <a:gd name="T10" fmla="*/ 140 w 2820"/>
              <a:gd name="T11" fmla="*/ 772 h 2912"/>
              <a:gd name="T12" fmla="*/ 60 w 2820"/>
              <a:gd name="T13" fmla="*/ 944 h 2912"/>
              <a:gd name="T14" fmla="*/ 14 w 2820"/>
              <a:gd name="T15" fmla="*/ 1122 h 2912"/>
              <a:gd name="T16" fmla="*/ 0 w 2820"/>
              <a:gd name="T17" fmla="*/ 1300 h 2912"/>
              <a:gd name="T18" fmla="*/ 18 w 2820"/>
              <a:gd name="T19" fmla="*/ 1476 h 2912"/>
              <a:gd name="T20" fmla="*/ 64 w 2820"/>
              <a:gd name="T21" fmla="*/ 1650 h 2912"/>
              <a:gd name="T22" fmla="*/ 138 w 2820"/>
              <a:gd name="T23" fmla="*/ 1818 h 2912"/>
              <a:gd name="T24" fmla="*/ 238 w 2820"/>
              <a:gd name="T25" fmla="*/ 1978 h 2912"/>
              <a:gd name="T26" fmla="*/ 364 w 2820"/>
              <a:gd name="T27" fmla="*/ 2126 h 2912"/>
              <a:gd name="T28" fmla="*/ 512 w 2820"/>
              <a:gd name="T29" fmla="*/ 2262 h 2912"/>
              <a:gd name="T30" fmla="*/ 684 w 2820"/>
              <a:gd name="T31" fmla="*/ 2382 h 2912"/>
              <a:gd name="T32" fmla="*/ 874 w 2820"/>
              <a:gd name="T33" fmla="*/ 2484 h 2912"/>
              <a:gd name="T34" fmla="*/ 1086 w 2820"/>
              <a:gd name="T35" fmla="*/ 2564 h 2912"/>
              <a:gd name="T36" fmla="*/ 1314 w 2820"/>
              <a:gd name="T37" fmla="*/ 2622 h 2912"/>
              <a:gd name="T38" fmla="*/ 1558 w 2820"/>
              <a:gd name="T39" fmla="*/ 2654 h 2912"/>
              <a:gd name="T40" fmla="*/ 1818 w 2820"/>
              <a:gd name="T41" fmla="*/ 2658 h 2912"/>
              <a:gd name="T42" fmla="*/ 2090 w 2820"/>
              <a:gd name="T43" fmla="*/ 2632 h 2912"/>
              <a:gd name="T44" fmla="*/ 2374 w 2820"/>
              <a:gd name="T45" fmla="*/ 2574 h 2912"/>
              <a:gd name="T46" fmla="*/ 2544 w 2820"/>
              <a:gd name="T47" fmla="*/ 2912 h 2912"/>
              <a:gd name="T48" fmla="*/ 1868 w 2820"/>
              <a:gd name="T49" fmla="*/ 1552 h 2912"/>
              <a:gd name="T50" fmla="*/ 1956 w 2820"/>
              <a:gd name="T51" fmla="*/ 1914 h 2912"/>
              <a:gd name="T52" fmla="*/ 1788 w 2820"/>
              <a:gd name="T53" fmla="*/ 1936 h 2912"/>
              <a:gd name="T54" fmla="*/ 1616 w 2820"/>
              <a:gd name="T55" fmla="*/ 1934 h 2912"/>
              <a:gd name="T56" fmla="*/ 1442 w 2820"/>
              <a:gd name="T57" fmla="*/ 1912 h 2912"/>
              <a:gd name="T58" fmla="*/ 1272 w 2820"/>
              <a:gd name="T59" fmla="*/ 1872 h 2912"/>
              <a:gd name="T60" fmla="*/ 1108 w 2820"/>
              <a:gd name="T61" fmla="*/ 1812 h 2912"/>
              <a:gd name="T62" fmla="*/ 952 w 2820"/>
              <a:gd name="T63" fmla="*/ 1736 h 2912"/>
              <a:gd name="T64" fmla="*/ 810 w 2820"/>
              <a:gd name="T65" fmla="*/ 1646 h 2912"/>
              <a:gd name="T66" fmla="*/ 684 w 2820"/>
              <a:gd name="T67" fmla="*/ 1542 h 2912"/>
              <a:gd name="T68" fmla="*/ 578 w 2820"/>
              <a:gd name="T69" fmla="*/ 1428 h 2912"/>
              <a:gd name="T70" fmla="*/ 494 w 2820"/>
              <a:gd name="T71" fmla="*/ 1304 h 2912"/>
              <a:gd name="T72" fmla="*/ 438 w 2820"/>
              <a:gd name="T73" fmla="*/ 1170 h 2912"/>
              <a:gd name="T74" fmla="*/ 410 w 2820"/>
              <a:gd name="T75" fmla="*/ 1032 h 2912"/>
              <a:gd name="T76" fmla="*/ 416 w 2820"/>
              <a:gd name="T77" fmla="*/ 888 h 2912"/>
              <a:gd name="T78" fmla="*/ 460 w 2820"/>
              <a:gd name="T79" fmla="*/ 742 h 2912"/>
              <a:gd name="T80" fmla="*/ 544 w 2820"/>
              <a:gd name="T81" fmla="*/ 592 h 2912"/>
              <a:gd name="T82" fmla="*/ 670 w 2820"/>
              <a:gd name="T83" fmla="*/ 444 h 2912"/>
              <a:gd name="T84" fmla="*/ 844 w 2820"/>
              <a:gd name="T85" fmla="*/ 298 h 2912"/>
              <a:gd name="T86" fmla="*/ 1070 w 2820"/>
              <a:gd name="T87" fmla="*/ 154 h 2912"/>
              <a:gd name="T88" fmla="*/ 1348 w 2820"/>
              <a:gd name="T89" fmla="*/ 16 h 2912"/>
              <a:gd name="T90" fmla="*/ 1244 w 2820"/>
              <a:gd name="T91" fmla="*/ 0 h 2912"/>
              <a:gd name="T92" fmla="*/ 2820 w 2820"/>
              <a:gd name="T93" fmla="*/ 1934 h 2912"/>
              <a:gd name="T94" fmla="*/ 2820 w 2820"/>
              <a:gd name="T95" fmla="*/ 1934 h 2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rgbClr val="00B050"/>
              </a:gs>
              <a:gs pos="100000">
                <a:srgbClr val="00B050"/>
              </a:gs>
            </a:gsLst>
            <a:lin ang="5400000" scaled="1"/>
          </a:gradFill>
          <a:ln>
            <a:noFill/>
          </a:ln>
          <a:effectLst>
            <a:outerShdw dist="206741" dir="8249373" algn="ctr" rotWithShape="0">
              <a:srgbClr val="C1D1D3">
                <a:alpha val="5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7" name="Text Box 32"/>
          <p:cNvSpPr txBox="1">
            <a:spLocks noChangeArrowheads="1"/>
          </p:cNvSpPr>
          <p:nvPr/>
        </p:nvSpPr>
        <p:spPr bwMode="auto">
          <a:xfrm>
            <a:off x="3847289" y="2806441"/>
            <a:ext cx="5486400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57200" indent="-457200" algn="ctr">
              <a:buFontTx/>
              <a:buChar char="-"/>
            </a:pPr>
            <a:r>
              <a:rPr lang="en-US" sz="2800" b="1" dirty="0">
                <a:latin typeface="Alexandria Black" pitchFamily="2" charset="-78"/>
                <a:cs typeface="Alexandria Black" pitchFamily="2" charset="-78"/>
              </a:rPr>
              <a:t>Design a Communications System</a:t>
            </a:r>
          </a:p>
          <a:p>
            <a:pPr marL="457200" indent="-457200" algn="ctr">
              <a:buFontTx/>
              <a:buChar char="-"/>
            </a:pPr>
            <a:r>
              <a:rPr lang="en-US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Open System Interconnection (OSI)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3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535"/>
    </mc:Choice>
    <mc:Fallback xmlns="">
      <p:transition spd="slow" advTm="73535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3"/>
          <p:cNvSpPr>
            <a:spLocks noGrp="1" noChangeArrowheads="1"/>
          </p:cNvSpPr>
          <p:nvPr>
            <p:ph type="title"/>
          </p:nvPr>
        </p:nvSpPr>
        <p:spPr>
          <a:xfrm>
            <a:off x="249983" y="162196"/>
            <a:ext cx="12192000" cy="817083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Design a Communications System</a:t>
            </a:r>
          </a:p>
        </p:txBody>
      </p:sp>
      <p:sp>
        <p:nvSpPr>
          <p:cNvPr id="6147" name="Rectangle 34"/>
          <p:cNvSpPr>
            <a:spLocks noGrp="1" noChangeArrowheads="1"/>
          </p:cNvSpPr>
          <p:nvPr>
            <p:ph idx="1"/>
          </p:nvPr>
        </p:nvSpPr>
        <p:spPr>
          <a:xfrm>
            <a:off x="172162" y="979279"/>
            <a:ext cx="11692035" cy="27853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>
                <a:latin typeface="Alexandria" pitchFamily="2" charset="-78"/>
                <a:cs typeface="Alexandria" pitchFamily="2" charset="-78"/>
              </a:rPr>
              <a:t>Design a Communications System </a:t>
            </a:r>
          </a:p>
          <a:p>
            <a:pPr marL="0" indent="0">
              <a:buNone/>
            </a:pPr>
            <a:r>
              <a:rPr lang="en-US" sz="1800" b="1" dirty="0">
                <a:latin typeface="Alexandria" pitchFamily="2" charset="-78"/>
                <a:cs typeface="Alexandria" pitchFamily="2" charset="-78"/>
              </a:rPr>
              <a:t>Objectives: </a:t>
            </a:r>
            <a:endParaRPr lang="en-US" sz="1800" dirty="0">
              <a:latin typeface="Alexandria" pitchFamily="2" charset="-78"/>
              <a:cs typeface="Alexandria" pitchFamily="2" charset="-78"/>
            </a:endParaRPr>
          </a:p>
          <a:p>
            <a:pPr lvl="1"/>
            <a:r>
              <a:rPr lang="en-US" sz="1800" dirty="0">
                <a:latin typeface="Alexandria" pitchFamily="2" charset="-78"/>
                <a:cs typeface="Alexandria" pitchFamily="2" charset="-78"/>
              </a:rPr>
              <a:t>Explain the role of </a:t>
            </a:r>
            <a:r>
              <a:rPr lang="en-US" sz="1800" b="1" dirty="0">
                <a:latin typeface="Alexandria" pitchFamily="2" charset="-78"/>
                <a:cs typeface="Alexandria" pitchFamily="2" charset="-78"/>
              </a:rPr>
              <a:t>protocols</a:t>
            </a:r>
            <a:r>
              <a:rPr lang="en-US" sz="1800" dirty="0">
                <a:latin typeface="Alexandria" pitchFamily="2" charset="-78"/>
                <a:cs typeface="Alexandria" pitchFamily="2" charset="-78"/>
              </a:rPr>
              <a:t> and standards organizations in facilitating interoperability in network communications. </a:t>
            </a:r>
          </a:p>
          <a:p>
            <a:pPr lvl="1"/>
            <a:endParaRPr lang="en-US" dirty="0"/>
          </a:p>
          <a:p>
            <a:pPr marL="914400" lvl="1" indent="-457200">
              <a:buFont typeface="+mj-lt"/>
              <a:buAutoNum type="arabicPeriod"/>
            </a:pPr>
            <a:r>
              <a:rPr lang="en-US" sz="1800" b="1" dirty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IP Addressing &amp; Subnet Mask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1800" b="1" dirty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Protocol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1800" b="1" dirty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Port </a:t>
            </a:r>
          </a:p>
          <a:p>
            <a:pPr lvl="1"/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4015" y="2669417"/>
            <a:ext cx="3369075" cy="382453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44312" y="2669417"/>
            <a:ext cx="3026888" cy="382453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2206964"/>
      </p:ext>
    </p:extLst>
  </p:cSld>
  <p:clrMapOvr>
    <a:masterClrMapping/>
  </p:clrMapOvr>
  <p:transition spd="slow" advTm="731796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802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Purpose: Identifying and locating devices on a network.</a:t>
            </a:r>
          </a:p>
          <a:p>
            <a:r>
              <a:rPr lang="en-US" dirty="0"/>
              <a:t>Format: IPv4 addresses are typically written as four sets of numbers separated by dots (e.g., 192.168.1.1).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66496" y="975974"/>
            <a:ext cx="6705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IP Address and Subnet Mask Overview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object 9"/>
          <p:cNvSpPr txBox="1"/>
          <p:nvPr/>
        </p:nvSpPr>
        <p:spPr>
          <a:xfrm>
            <a:off x="985067" y="2164785"/>
            <a:ext cx="10077145" cy="415049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568325" marR="596265" indent="-285750">
              <a:lnSpc>
                <a:spcPct val="150000"/>
              </a:lnSpc>
              <a:spcBef>
                <a:spcPts val="85"/>
              </a:spcBef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 IP (Internet Protocol) address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a numerical label assigned to each device connected to a computer network.</a:t>
            </a:r>
          </a:p>
          <a:p>
            <a:pPr marL="568325" marR="596265" indent="-285750">
              <a:lnSpc>
                <a:spcPct val="150000"/>
              </a:lnSpc>
              <a:spcBef>
                <a:spcPts val="85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Purpose: Identifying and locating devices on a network.</a:t>
            </a:r>
          </a:p>
          <a:p>
            <a:pPr marL="568325" marR="596265" indent="-285750">
              <a:lnSpc>
                <a:spcPct val="150000"/>
              </a:lnSpc>
              <a:spcBef>
                <a:spcPts val="85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Format: IPv4 addresses are typically written as four sets of numbers separated by dots (e.g., 192.168.1.1).</a:t>
            </a:r>
          </a:p>
          <a:p>
            <a:pPr marL="282575" marR="596265">
              <a:lnSpc>
                <a:spcPct val="150000"/>
              </a:lnSpc>
              <a:spcBef>
                <a:spcPts val="85"/>
              </a:spcBef>
            </a:pPr>
            <a:r>
              <a:rPr 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Subnet Mask Overview</a:t>
            </a:r>
          </a:p>
          <a:p>
            <a:pPr marL="568325" marR="596265" indent="-285750">
              <a:lnSpc>
                <a:spcPct val="150000"/>
              </a:lnSpc>
              <a:spcBef>
                <a:spcPts val="85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Definition: A subnet mask is a 32-bit number that divides an IP address into network and host portions.</a:t>
            </a:r>
          </a:p>
          <a:p>
            <a:pPr marL="568325" marR="596265" indent="-285750">
              <a:lnSpc>
                <a:spcPct val="150000"/>
              </a:lnSpc>
              <a:spcBef>
                <a:spcPts val="85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Purpose: Determines the network and host parts of an IP address.</a:t>
            </a:r>
          </a:p>
          <a:p>
            <a:pPr marL="568325" marR="596265" indent="-285750">
              <a:lnSpc>
                <a:spcPct val="150000"/>
              </a:lnSpc>
              <a:spcBef>
                <a:spcPts val="85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Format: Similar to an IP address, written in the same dotted decimal format (e.g., 255.255.255.0).</a:t>
            </a:r>
          </a:p>
        </p:txBody>
      </p:sp>
    </p:spTree>
    <p:extLst>
      <p:ext uri="{BB962C8B-B14F-4D97-AF65-F5344CB8AC3E}">
        <p14:creationId xmlns:p14="http://schemas.microsoft.com/office/powerpoint/2010/main" val="219485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2662"/>
    </mc:Choice>
    <mc:Fallback xmlns="">
      <p:transition advTm="102662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80743" y="197630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6235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Device Address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1" name="object 4"/>
          <p:cNvSpPr txBox="1">
            <a:spLocks/>
          </p:cNvSpPr>
          <p:nvPr/>
        </p:nvSpPr>
        <p:spPr>
          <a:xfrm>
            <a:off x="942308" y="2330752"/>
            <a:ext cx="4243393" cy="3568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0">
              <a:defRPr sz="2000" b="1" i="0">
                <a:solidFill>
                  <a:srgbClr val="171F21"/>
                </a:solidFill>
                <a:latin typeface="Trebuchet MS"/>
                <a:ea typeface="+mn-ea"/>
                <a:cs typeface="Trebuchet M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68300" marR="587375" lvl="0" indent="-356235" algn="just" defTabSz="914400" eaLnBrk="1" fontAlgn="auto" latinLnBrk="0" hangingPunct="1">
              <a:lnSpc>
                <a:spcPct val="1149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-5" normalizeH="0" baseline="0" noProof="0" dirty="0">
                <a:ln>
                  <a:noFill/>
                </a:ln>
                <a:solidFill>
                  <a:srgbClr val="00CC9F"/>
                </a:solidFill>
                <a:effectLst/>
                <a:uLnTx/>
                <a:uFillTx/>
                <a:latin typeface="Cambria Math"/>
                <a:ea typeface="+mn-ea"/>
                <a:cs typeface="Cambria Math"/>
              </a:rPr>
              <a:t>⦿ </a:t>
            </a:r>
            <a:r>
              <a:rPr kumimoji="0" lang="en-US" sz="2000" b="0" i="0" u="none" strike="noStrike" kern="0" cap="none" spc="-70" normalizeH="0" baseline="0" noProof="0" dirty="0">
                <a:ln>
                  <a:noFill/>
                </a:ln>
                <a:solidFill>
                  <a:srgbClr val="00CC9F"/>
                </a:solidFill>
                <a:effectLst/>
                <a:uLnTx/>
                <a:uFillTx/>
                <a:latin typeface="Cambria Math"/>
                <a:ea typeface="+mn-ea"/>
                <a:cs typeface="Cambria Math"/>
              </a:rPr>
              <a:t> </a:t>
            </a:r>
            <a:r>
              <a:rPr kumimoji="0" lang="en-US" sz="2000" b="1" i="0" u="none" strike="noStrike" kern="0" cap="none" spc="-20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</a:rPr>
              <a:t>Media</a:t>
            </a:r>
            <a:r>
              <a:rPr kumimoji="0" lang="en-US" sz="2000" b="1" i="0" u="none" strike="noStrike" kern="0" cap="none" spc="-160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</a:rPr>
              <a:t> </a:t>
            </a:r>
            <a:r>
              <a:rPr kumimoji="0" lang="en-US" sz="2000" b="1" i="0" u="none" strike="noStrike" kern="0" cap="none" spc="-50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</a:rPr>
              <a:t>Access</a:t>
            </a:r>
            <a:r>
              <a:rPr kumimoji="0" lang="en-US" sz="2000" b="1" i="0" u="none" strike="noStrike" kern="0" cap="none" spc="-160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</a:rPr>
              <a:t> </a:t>
            </a:r>
            <a:r>
              <a:rPr kumimoji="0" lang="en-US" sz="2000" b="1" i="0" u="none" strike="noStrike" kern="0" cap="none" spc="-80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</a:rPr>
              <a:t>Control  </a:t>
            </a:r>
            <a:r>
              <a:rPr kumimoji="0" lang="en-US" sz="2000" b="1" i="0" u="none" strike="noStrike" kern="0" cap="none" spc="-45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</a:rPr>
              <a:t>(MAC)</a:t>
            </a:r>
            <a:r>
              <a:rPr kumimoji="0" lang="en-US" sz="2000" b="1" i="0" u="none" strike="noStrike" kern="0" cap="none" spc="-175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</a:rPr>
              <a:t> </a:t>
            </a:r>
            <a:r>
              <a:rPr kumimoji="0" lang="en-US" sz="2000" b="1" i="0" u="none" strike="noStrike" kern="0" cap="none" spc="-40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</a:rPr>
              <a:t>Address</a:t>
            </a:r>
          </a:p>
          <a:p>
            <a:pPr marL="12700" marR="22860" lvl="0" indent="0" algn="just" defTabSz="914400" eaLnBrk="1" fontAlgn="auto" latinLnBrk="0" hangingPunct="1">
              <a:lnSpc>
                <a:spcPct val="114999"/>
              </a:lnSpc>
              <a:spcBef>
                <a:spcPts val="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unique identifier assigned to a  network interface controller for use as  a network address in communications  within a network segment. No two  devices can have the same MAC  address in the same local network;  otherwise, an address conflict occurs.  Example: 00-13-02-1F-58-F5</a:t>
            </a:r>
          </a:p>
          <a:p>
            <a:pPr marL="12700" marR="0" lvl="0" indent="0" algn="just" defTabSz="914400" eaLnBrk="1" fontAlgn="auto" latinLnBrk="0" hangingPunct="1">
              <a:lnSpc>
                <a:spcPct val="100000"/>
              </a:lnSpc>
              <a:spcBef>
                <a:spcPts val="2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first 3 bytes (24 bits) of the address</a:t>
            </a:r>
          </a:p>
          <a:p>
            <a:pPr marL="12700" marR="0" lvl="0" indent="0" algn="just" defTabSz="914400" eaLnBrk="1" fontAlgn="auto" latinLnBrk="0" hangingPunct="1">
              <a:lnSpc>
                <a:spcPct val="100000"/>
              </a:lnSpc>
              <a:spcBef>
                <a:spcPts val="2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denote the vendor</a:t>
            </a:r>
          </a:p>
        </p:txBody>
      </p:sp>
      <p:sp>
        <p:nvSpPr>
          <p:cNvPr id="22" name="object 5"/>
          <p:cNvSpPr txBox="1">
            <a:spLocks/>
          </p:cNvSpPr>
          <p:nvPr/>
        </p:nvSpPr>
        <p:spPr>
          <a:xfrm>
            <a:off x="6518681" y="2400130"/>
            <a:ext cx="4192862" cy="3157531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>
            <a:lvl1pPr marL="0">
              <a:defRPr sz="1600" b="0" i="0">
                <a:solidFill>
                  <a:srgbClr val="677579"/>
                </a:solidFill>
                <a:latin typeface="Lucida Sans Unicode"/>
                <a:ea typeface="+mn-ea"/>
                <a:cs typeface="Lucida Sans Unicode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12700" marR="5080" lvl="0" indent="0" algn="just" defTabSz="914400" eaLnBrk="1" fontAlgn="auto" latinLnBrk="0" hangingPunct="1">
              <a:lnSpc>
                <a:spcPct val="114799"/>
              </a:lnSpc>
              <a:spcBef>
                <a:spcPts val="17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-5" normalizeH="0" baseline="0" noProof="0" dirty="0">
                <a:ln>
                  <a:noFill/>
                </a:ln>
                <a:solidFill>
                  <a:srgbClr val="00CC9F"/>
                </a:solidFill>
                <a:effectLst/>
                <a:uLnTx/>
                <a:uFillTx/>
                <a:latin typeface="Cambria Math"/>
                <a:ea typeface="+mn-ea"/>
                <a:cs typeface="Cambria Math"/>
              </a:rPr>
              <a:t>⦿ </a:t>
            </a:r>
            <a:r>
              <a:rPr kumimoji="0" lang="en-US" sz="2000" b="0" i="0" u="none" strike="noStrike" kern="0" cap="none" spc="-70" normalizeH="0" baseline="0" noProof="0" dirty="0">
                <a:ln>
                  <a:noFill/>
                </a:ln>
                <a:solidFill>
                  <a:srgbClr val="00CC9F"/>
                </a:solidFill>
                <a:effectLst/>
                <a:uLnTx/>
                <a:uFillTx/>
                <a:latin typeface="Cambria Math"/>
                <a:ea typeface="+mn-ea"/>
                <a:cs typeface="Cambria Math"/>
              </a:rPr>
              <a:t> </a:t>
            </a:r>
            <a:r>
              <a:rPr kumimoji="0" lang="en-US" sz="2000" b="1" i="0" u="none" strike="noStrike" kern="0" cap="none" spc="-80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  <a:cs typeface="Trebuchet MS"/>
              </a:rPr>
              <a:t>Internet</a:t>
            </a:r>
            <a:r>
              <a:rPr kumimoji="0" lang="en-US" sz="2000" b="1" i="0" u="none" strike="noStrike" kern="0" cap="none" spc="-160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  <a:cs typeface="Trebuchet MS"/>
              </a:rPr>
              <a:t> </a:t>
            </a:r>
            <a:r>
              <a:rPr kumimoji="0" lang="en-US" sz="2000" b="1" i="0" u="none" strike="noStrike" kern="0" cap="none" spc="-75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  <a:cs typeface="Trebuchet MS"/>
              </a:rPr>
              <a:t>Protocol</a:t>
            </a:r>
            <a:r>
              <a:rPr kumimoji="0" lang="en-US" sz="2000" b="1" i="0" u="none" strike="noStrike" kern="0" cap="none" spc="-175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  <a:cs typeface="Trebuchet MS"/>
              </a:rPr>
              <a:t> </a:t>
            </a:r>
            <a:r>
              <a:rPr kumimoji="0" lang="en-US" sz="2000" b="1" i="0" u="none" strike="noStrike" kern="0" cap="none" spc="-60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  <a:cs typeface="Trebuchet MS"/>
              </a:rPr>
              <a:t>(IP)</a:t>
            </a:r>
            <a:r>
              <a:rPr kumimoji="0" lang="en-US" sz="2000" b="1" i="0" u="none" strike="noStrike" kern="0" cap="none" spc="-165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  <a:cs typeface="Trebuchet MS"/>
              </a:rPr>
              <a:t> </a:t>
            </a:r>
            <a:r>
              <a:rPr kumimoji="0" lang="en-US" sz="2000" b="1" i="0" u="none" strike="noStrike" kern="0" cap="none" spc="-75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  <a:cs typeface="Trebuchet MS"/>
              </a:rPr>
              <a:t>A</a:t>
            </a:r>
            <a:r>
              <a:rPr kumimoji="0" lang="en-US" sz="2000" b="1" i="0" u="none" strike="noStrike" kern="0" cap="none" spc="-35" normalizeH="0" baseline="0" noProof="0" dirty="0">
                <a:ln>
                  <a:noFill/>
                </a:ln>
                <a:solidFill>
                  <a:srgbClr val="171F21"/>
                </a:solidFill>
                <a:effectLst/>
                <a:uLnTx/>
                <a:uFillTx/>
                <a:latin typeface="Trebuchet MS"/>
                <a:ea typeface="+mn-ea"/>
                <a:cs typeface="Trebuchet MS"/>
              </a:rPr>
              <a:t>ddress 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unique string of characters that identifies  each computer using the Internet Protocol  to communicate over a network.</a:t>
            </a:r>
          </a:p>
          <a:p>
            <a:pPr marL="12700" marR="0" lvl="0" indent="0" algn="just" defTabSz="914400" eaLnBrk="1" fontAlgn="auto" latinLnBrk="0" hangingPunct="1">
              <a:lnSpc>
                <a:spcPct val="100000"/>
              </a:lnSpc>
              <a:spcBef>
                <a:spcPts val="2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 IP address is a string of numbers</a:t>
            </a:r>
          </a:p>
          <a:p>
            <a:pPr marL="12700" marR="0" lvl="0" indent="0" algn="just" defTabSz="914400" eaLnBrk="1" fontAlgn="auto" latinLnBrk="0" hangingPunct="1">
              <a:lnSpc>
                <a:spcPct val="100000"/>
              </a:lnSpc>
              <a:spcBef>
                <a:spcPts val="2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separated by periods (.) or colons (:)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12700" marR="0" lvl="0" indent="0" algn="just" defTabSz="914400" eaLnBrk="1" fontAlgn="auto" latinLnBrk="0" hangingPunct="1">
              <a:lnSpc>
                <a:spcPts val="186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Versions of IP Address:</a:t>
            </a:r>
          </a:p>
          <a:p>
            <a:pPr marL="12700" marR="0" lvl="0" indent="0" algn="just" defTabSz="914400" eaLnBrk="1" fontAlgn="auto" latinLnBrk="0" hangingPunct="1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⦿  IPV4 , ex: 192.168.1.1</a:t>
            </a:r>
          </a:p>
          <a:p>
            <a:pPr marL="12700" marR="0" lvl="0" indent="0" algn="just" defTabSz="914400" eaLnBrk="1" fontAlgn="auto" latinLnBrk="0" hangingPunct="1">
              <a:lnSpc>
                <a:spcPts val="23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⦿ IPV6, ex: 1050:0:0:0:5:600:300c:326b</a:t>
            </a:r>
          </a:p>
        </p:txBody>
      </p:sp>
    </p:spTree>
    <p:extLst>
      <p:ext uri="{BB962C8B-B14F-4D97-AF65-F5344CB8AC3E}">
        <p14:creationId xmlns:p14="http://schemas.microsoft.com/office/powerpoint/2010/main" val="1439403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549"/>
    </mc:Choice>
    <mc:Fallback xmlns="">
      <p:transition advTm="9549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7007" y="1284476"/>
            <a:ext cx="10812720" cy="53497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47040" y="577141"/>
            <a:ext cx="6705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Protocols and Ports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22852" y="536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33693" y="5771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94723" y="8329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45169" y="589379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3758" y="1876314"/>
            <a:ext cx="5875529" cy="347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68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6039"/>
    </mc:Choice>
    <mc:Fallback xmlns="">
      <p:transition advTm="86039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36481" y="909120"/>
            <a:ext cx="10812720" cy="51946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612252" y="371321"/>
            <a:ext cx="6235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Open System Interconnection Layers</a:t>
            </a:r>
            <a:endParaRPr lang="en-US" sz="2000" b="1" dirty="0">
              <a:solidFill>
                <a:srgbClr val="FF000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4473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2853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34274" y="53978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41853" y="302104"/>
            <a:ext cx="2305141" cy="1076343"/>
          </a:xfrm>
          <a:prstGeom prst="rect">
            <a:avLst/>
          </a:prstGeom>
        </p:spPr>
      </p:pic>
      <p:pic>
        <p:nvPicPr>
          <p:cNvPr id="1032" name="Picture 8" descr="OSI model layers functions and protocols – BytesofGigabyt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36" y="1504732"/>
            <a:ext cx="7694017" cy="4064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572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9466"/>
    </mc:Choice>
    <mc:Fallback xmlns="">
      <p:transition advTm="189466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97570" y="926549"/>
            <a:ext cx="10812720" cy="51946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612252" y="371321"/>
            <a:ext cx="6235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OSI Layers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4473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2853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34274" y="53978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28" name="Picture 4" descr="What is OSI Model | 7 Layers Explained | Imperv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503" y="1043339"/>
            <a:ext cx="6048417" cy="4925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8712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8118"/>
    </mc:Choice>
    <mc:Fallback xmlns="">
      <p:transition advTm="448118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97570" y="926549"/>
            <a:ext cx="10812720" cy="51946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612252" y="371321"/>
            <a:ext cx="6235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OSI Layers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4473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2853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34274" y="53978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2468" y="1043339"/>
            <a:ext cx="6306693" cy="4880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537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9041"/>
    </mc:Choice>
    <mc:Fallback xmlns="">
      <p:transition advTm="129041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97570" y="926549"/>
            <a:ext cx="10812720" cy="51946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612252" y="371321"/>
            <a:ext cx="6235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OSI Layers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4473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2853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34274" y="53978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26" name="Picture 2" descr="OSI Model Reference Guide (With Examples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7890" y="1019118"/>
            <a:ext cx="7653167" cy="5102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978440" y="3816360"/>
              <a:ext cx="2108520" cy="198792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969080" y="3807000"/>
                <a:ext cx="2127240" cy="2006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94307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725"/>
    </mc:Choice>
    <mc:Fallback xmlns="">
      <p:transition advTm="667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97570" y="926549"/>
            <a:ext cx="10812720" cy="51946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612252" y="371321"/>
            <a:ext cx="6235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OSI Layers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4473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2853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34274" y="53978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078" name="Picture 6" descr="EmbeddedGeeKs - OSI &amp; TCP/IP Model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4" y="1505137"/>
            <a:ext cx="7490879" cy="4213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054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179"/>
    </mc:Choice>
    <mc:Fallback xmlns="">
      <p:transition advTm="17179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97570" y="926549"/>
            <a:ext cx="10812720" cy="57661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612252" y="371321"/>
            <a:ext cx="6235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OSI Layers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4473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2853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34274" y="53978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122" name="Picture 2" descr="End to End Layer in OSI Model: The 7 Layers Best Defin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7889" y="1001452"/>
            <a:ext cx="8048799" cy="5572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0058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1272"/>
    </mc:Choice>
    <mc:Fallback xmlns="">
      <p:transition advTm="181272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58660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812" y="1022711"/>
            <a:ext cx="6235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Network Layers Models </a:t>
            </a:r>
            <a:r>
              <a:rPr lang="en-US" sz="2000" b="1" dirty="0">
                <a:solidFill>
                  <a:srgbClr val="FF0000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73358" y="2219951"/>
            <a:ext cx="6783323" cy="3774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299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4205"/>
    </mc:Choice>
    <mc:Fallback xmlns="">
      <p:transition advTm="64205"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621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08"/>
    </mc:Choice>
    <mc:Fallback xmlns="">
      <p:transition spd="slow" advTm="14108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2.1|3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LC.BRev.FY97">
  <a:themeElements>
    <a:clrScheme name="">
      <a:dk1>
        <a:srgbClr val="000000"/>
      </a:dk1>
      <a:lt1>
        <a:srgbClr val="FFFFFF"/>
      </a:lt1>
      <a:dk2>
        <a:srgbClr val="006B61"/>
      </a:dk2>
      <a:lt2>
        <a:srgbClr val="C0C0C0"/>
      </a:lt2>
      <a:accent1>
        <a:srgbClr val="FF00FF"/>
      </a:accent1>
      <a:accent2>
        <a:srgbClr val="00C0C0"/>
      </a:accent2>
      <a:accent3>
        <a:srgbClr val="FFFFFF"/>
      </a:accent3>
      <a:accent4>
        <a:srgbClr val="000000"/>
      </a:accent4>
      <a:accent5>
        <a:srgbClr val="FFAAFF"/>
      </a:accent5>
      <a:accent6>
        <a:srgbClr val="00AEAE"/>
      </a:accent6>
      <a:hlink>
        <a:srgbClr val="00C000"/>
      </a:hlink>
      <a:folHlink>
        <a:srgbClr val="800080"/>
      </a:folHlink>
    </a:clrScheme>
    <a:fontScheme name="LC.BRev.FY97">
      <a:majorFont>
        <a:latin typeface="Tahom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LC.BRev.FY9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C.BRev.FY9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C.BRev.FY9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C.BRev.FY9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C.BRev.FY9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C.BRev.FY9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C.BRev.FY9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efault Theme">
  <a:themeElements>
    <a:clrScheme name="Custom 6">
      <a:dk1>
        <a:srgbClr val="58585B"/>
      </a:dk1>
      <a:lt1>
        <a:srgbClr val="FFFFFF"/>
      </a:lt1>
      <a:dk2>
        <a:srgbClr val="58585B"/>
      </a:dk2>
      <a:lt2>
        <a:srgbClr val="81C569"/>
      </a:lt2>
      <a:accent1>
        <a:srgbClr val="004C69"/>
      </a:accent1>
      <a:accent2>
        <a:srgbClr val="9E0B0F"/>
      </a:accent2>
      <a:accent3>
        <a:srgbClr val="FFFFFF"/>
      </a:accent3>
      <a:accent4>
        <a:srgbClr val="367187"/>
      </a:accent4>
      <a:accent5>
        <a:srgbClr val="38C6F4"/>
      </a:accent5>
      <a:accent6>
        <a:srgbClr val="FBAB18"/>
      </a:accent6>
      <a:hlink>
        <a:srgbClr val="38C6F4"/>
      </a:hlink>
      <a:folHlink>
        <a:srgbClr val="81C569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6A4D7"/>
        </a:solidFill>
        <a:ln>
          <a:noFill/>
        </a:ln>
        <a:effectLst/>
      </a:spPr>
      <a:bodyPr rtlCol="0" anchor="ctr"/>
      <a:lstStyle>
        <a:defPPr algn="ctr">
          <a:defRPr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Default Theme" id="{A3178FD6-045E-43BB-9FF9-79BDC55288A1}" vid="{B3635A64-254C-4D4D-B1C2-6197525273FD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b69ce7a49db56c7ed276051354650032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7f54842b1d4dd5996fa5a2e205f42e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CC00B43-B676-4484-850B-6A05440D0F1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10C9880-A531-4B2F-B0CC-C2D4349FB7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2543</TotalTime>
  <Words>1862</Words>
  <Application>Microsoft Office PowerPoint</Application>
  <PresentationFormat>Widescreen</PresentationFormat>
  <Paragraphs>380</Paragraphs>
  <Slides>52</Slides>
  <Notes>4</Notes>
  <HiddenSlides>0</HiddenSlides>
  <MMClips>1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52</vt:i4>
      </vt:variant>
    </vt:vector>
  </HeadingPairs>
  <TitlesOfParts>
    <vt:vector size="71" baseType="lpstr">
      <vt:lpstr>Alexandria</vt:lpstr>
      <vt:lpstr>Alexandria Black</vt:lpstr>
      <vt:lpstr>Alexandria Medium</vt:lpstr>
      <vt:lpstr>Arial</vt:lpstr>
      <vt:lpstr>Calibri</vt:lpstr>
      <vt:lpstr>Calibri Light</vt:lpstr>
      <vt:lpstr>Cambria Math</vt:lpstr>
      <vt:lpstr>CiscoSans ExtraLight</vt:lpstr>
      <vt:lpstr>KievitOT-Medium</vt:lpstr>
      <vt:lpstr>Monotype Sorts</vt:lpstr>
      <vt:lpstr>Roboto Light</vt:lpstr>
      <vt:lpstr>Tahoma</vt:lpstr>
      <vt:lpstr>Times New Roman</vt:lpstr>
      <vt:lpstr>Trebuchet MS</vt:lpstr>
      <vt:lpstr>Verdana</vt:lpstr>
      <vt:lpstr>Wingdings</vt:lpstr>
      <vt:lpstr>Office Theme</vt:lpstr>
      <vt:lpstr>LC.BRev.FY97</vt:lpstr>
      <vt:lpstr>Default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Introduction to Computer Networks</vt:lpstr>
      <vt:lpstr>Introduction to Computer Networks</vt:lpstr>
      <vt:lpstr>PowerPoint Presentation</vt:lpstr>
      <vt:lpstr>Types of Computer Networks </vt:lpstr>
      <vt:lpstr>Introduction to Computer Networks</vt:lpstr>
      <vt:lpstr>PowerPoint Presentation</vt:lpstr>
      <vt:lpstr>How to Setup a LAN  </vt:lpstr>
      <vt:lpstr>PowerPoint Presentation</vt:lpstr>
      <vt:lpstr>Cables</vt:lpstr>
      <vt:lpstr>Cables</vt:lpstr>
      <vt:lpstr>Coaxial Cable</vt:lpstr>
      <vt:lpstr>Unshielded Twisted Pair (UTP) VS (STP)</vt:lpstr>
      <vt:lpstr>Fiber Optics</vt:lpstr>
      <vt:lpstr>Fiber optics Cables</vt:lpstr>
      <vt:lpstr>Fiber Optics</vt:lpstr>
      <vt:lpstr>PowerPoint Presentation</vt:lpstr>
      <vt:lpstr>PowerPoint Presentation</vt:lpstr>
      <vt:lpstr>Connecting Two Devices  </vt:lpstr>
      <vt:lpstr>Connecting Two Devices  </vt:lpstr>
      <vt:lpstr>Connecting Two Devices  </vt:lpstr>
      <vt:lpstr>Connecting Two Devices  </vt:lpstr>
      <vt:lpstr>Connecting Two Devices  </vt:lpstr>
      <vt:lpstr>PowerPoint Presentation</vt:lpstr>
      <vt:lpstr>PowerPoint Presentation</vt:lpstr>
      <vt:lpstr>Switch </vt:lpstr>
      <vt:lpstr>Switch </vt:lpstr>
      <vt:lpstr>Switch </vt:lpstr>
      <vt:lpstr>Switch </vt:lpstr>
      <vt:lpstr>Switch </vt:lpstr>
      <vt:lpstr>Switch </vt:lpstr>
      <vt:lpstr>PowerPoint Presentation</vt:lpstr>
      <vt:lpstr>Network Interface Card</vt:lpstr>
      <vt:lpstr>Network Interface Card</vt:lpstr>
      <vt:lpstr>PowerPoint Presentation</vt:lpstr>
      <vt:lpstr>Design a Communications System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merna ashraf</cp:lastModifiedBy>
  <cp:revision>89</cp:revision>
  <dcterms:created xsi:type="dcterms:W3CDTF">2023-04-29T09:08:00Z</dcterms:created>
  <dcterms:modified xsi:type="dcterms:W3CDTF">2024-02-09T00:34:30Z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</Properties>
</file>