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51"/>
  </p:notesMasterIdLst>
  <p:sldIdLst>
    <p:sldId id="480" r:id="rId7"/>
    <p:sldId id="303" r:id="rId8"/>
    <p:sldId id="271" r:id="rId9"/>
    <p:sldId id="576" r:id="rId10"/>
    <p:sldId id="276" r:id="rId11"/>
    <p:sldId id="577" r:id="rId12"/>
    <p:sldId id="578" r:id="rId13"/>
    <p:sldId id="313" r:id="rId14"/>
    <p:sldId id="579" r:id="rId15"/>
    <p:sldId id="550" r:id="rId16"/>
    <p:sldId id="552" r:id="rId17"/>
    <p:sldId id="593" r:id="rId18"/>
    <p:sldId id="580" r:id="rId19"/>
    <p:sldId id="581" r:id="rId20"/>
    <p:sldId id="582" r:id="rId21"/>
    <p:sldId id="551" r:id="rId22"/>
    <p:sldId id="583" r:id="rId23"/>
    <p:sldId id="553" r:id="rId24"/>
    <p:sldId id="554" r:id="rId25"/>
    <p:sldId id="256" r:id="rId26"/>
    <p:sldId id="584" r:id="rId27"/>
    <p:sldId id="306" r:id="rId28"/>
    <p:sldId id="539" r:id="rId29"/>
    <p:sldId id="540" r:id="rId30"/>
    <p:sldId id="541" r:id="rId31"/>
    <p:sldId id="555" r:id="rId32"/>
    <p:sldId id="585" r:id="rId33"/>
    <p:sldId id="556" r:id="rId34"/>
    <p:sldId id="586" r:id="rId35"/>
    <p:sldId id="557" r:id="rId36"/>
    <p:sldId id="558" r:id="rId37"/>
    <p:sldId id="587" r:id="rId38"/>
    <p:sldId id="588" r:id="rId39"/>
    <p:sldId id="559" r:id="rId40"/>
    <p:sldId id="560" r:id="rId41"/>
    <p:sldId id="545" r:id="rId42"/>
    <p:sldId id="589" r:id="rId43"/>
    <p:sldId id="590" r:id="rId44"/>
    <p:sldId id="591" r:id="rId45"/>
    <p:sldId id="570" r:id="rId46"/>
    <p:sldId id="592" r:id="rId47"/>
    <p:sldId id="608" r:id="rId48"/>
    <p:sldId id="60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76"/>
            <p14:sldId id="276"/>
            <p14:sldId id="577"/>
            <p14:sldId id="578"/>
            <p14:sldId id="313"/>
            <p14:sldId id="579"/>
            <p14:sldId id="550"/>
            <p14:sldId id="552"/>
            <p14:sldId id="593"/>
            <p14:sldId id="580"/>
            <p14:sldId id="581"/>
            <p14:sldId id="582"/>
            <p14:sldId id="551"/>
            <p14:sldId id="583"/>
            <p14:sldId id="553"/>
            <p14:sldId id="554"/>
            <p14:sldId id="256"/>
            <p14:sldId id="584"/>
            <p14:sldId id="306"/>
            <p14:sldId id="539"/>
            <p14:sldId id="540"/>
            <p14:sldId id="541"/>
            <p14:sldId id="555"/>
            <p14:sldId id="585"/>
            <p14:sldId id="556"/>
            <p14:sldId id="586"/>
            <p14:sldId id="557"/>
            <p14:sldId id="558"/>
            <p14:sldId id="587"/>
            <p14:sldId id="588"/>
            <p14:sldId id="559"/>
            <p14:sldId id="560"/>
            <p14:sldId id="545"/>
            <p14:sldId id="589"/>
            <p14:sldId id="590"/>
            <p14:sldId id="591"/>
          </p14:sldIdLst>
        </p14:section>
        <p14:section name="Untitled Section" id="{2F6AD2C2-46A9-4BC4-94FF-3A698A8E8EFB}">
          <p14:sldIdLst>
            <p14:sldId id="570"/>
            <p14:sldId id="592"/>
            <p14:sldId id="608"/>
            <p14:sldId id="609"/>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1EF5B-9FE8-C39E-0BF1-A09929CE7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4BF9EB-4E0C-3DA2-3AA1-4656035255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AD13FF-4D8F-F93A-1ADD-59CD8CAAED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ACBA729-4892-ADB5-7FB7-C8330A4D9F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6418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000E7-CBD1-CBB0-6379-72CB61E0FB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B44119-F645-60A5-5019-E500208E90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9D529C-877E-5238-61F8-D33B158EAE1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AB1FC69-AFF4-F2C3-21BC-35CE7F723C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623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3640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209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4.xml"/><Relationship Id="rId5" Type="http://schemas.openxmlformats.org/officeDocument/2006/relationships/image" Target="../media/image12.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4.xml"/><Relationship Id="rId5" Type="http://schemas.openxmlformats.org/officeDocument/2006/relationships/image" Target="../media/image1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eg"/><Relationship Id="rId1" Type="http://schemas.openxmlformats.org/officeDocument/2006/relationships/slideLayout" Target="../slideLayouts/slideLayout4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45.xml"/><Relationship Id="rId4" Type="http://schemas.openxmlformats.org/officeDocument/2006/relationships/image" Target="../media/image42.png"/></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45.xml"/><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4.xml"/><Relationship Id="rId5" Type="http://schemas.openxmlformats.org/officeDocument/2006/relationships/image" Target="../media/image52.pn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6171918" y="1354206"/>
            <a:ext cx="5228582" cy="523220"/>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Cost Classifications</a:t>
            </a:r>
            <a:endParaRPr kumimoji="0" lang="en-US" sz="2800" b="1" i="0" u="none" strike="noStrike" kern="1200" cap="none" spc="0" normalizeH="0" baseline="0" noProof="0" dirty="0">
              <a:ln>
                <a:noFill/>
              </a:ln>
              <a:solidFill>
                <a:srgbClr val="00B0F0"/>
              </a:solidFill>
              <a:effectLst/>
              <a:uLnTx/>
              <a:uFillTx/>
              <a:latin typeface="Alexandri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15307-6C45-D4C7-2539-1B85A6D11DA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A77834-0D8F-E87B-D635-97DB64DBB0B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4EA0795-BF19-15E9-67DC-317924EF4C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B516F4-E381-1A07-F3F3-B25F38AB626A}"/>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27A6F4-2DE7-2C60-5FAB-1C4DC045E422}"/>
              </a:ext>
            </a:extLst>
          </p:cNvPr>
          <p:cNvSpPr txBox="1"/>
          <p:nvPr/>
        </p:nvSpPr>
        <p:spPr>
          <a:xfrm>
            <a:off x="4689259" y="1412953"/>
            <a:ext cx="6917722" cy="461665"/>
          </a:xfrm>
          <a:prstGeom prst="rect">
            <a:avLst/>
          </a:prstGeom>
          <a:noFill/>
        </p:spPr>
        <p:txBody>
          <a:bodyPr wrap="square" rtlCol="0">
            <a:spAutoFit/>
          </a:bodyPr>
          <a:lstStyle/>
          <a:p>
            <a:pPr lvl="0" eaLnBrk="0" fontAlgn="base" hangingPunct="0">
              <a:spcBef>
                <a:spcPct val="0"/>
              </a:spcBef>
              <a:spcAft>
                <a:spcPct val="0"/>
              </a:spcAft>
              <a:defRPr/>
            </a:pPr>
            <a:r>
              <a:rPr lang="en-US" sz="2400" b="1" dirty="0">
                <a:solidFill>
                  <a:prstClr val="black"/>
                </a:solidFill>
                <a:latin typeface="Arial" panose="020B0604020202020204" pitchFamily="34" charset="0"/>
                <a:ea typeface="MS PGothic" panose="020B0600070205080204" pitchFamily="34" charset="-128"/>
              </a:rPr>
              <a:t>Purposes of cost classification:</a:t>
            </a:r>
          </a:p>
        </p:txBody>
      </p:sp>
      <p:sp>
        <p:nvSpPr>
          <p:cNvPr id="28" name="Rectangle 27">
            <a:extLst>
              <a:ext uri="{FF2B5EF4-FFF2-40B4-BE49-F238E27FC236}">
                <a16:creationId xmlns:a16="http://schemas.microsoft.com/office/drawing/2014/main" id="{08EF9DD3-78FC-754C-1B27-A5A816D1D5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BCA41B9-5DB4-ACA2-959B-AF117621B591}"/>
              </a:ext>
            </a:extLst>
          </p:cNvPr>
          <p:cNvSpPr txBox="1"/>
          <p:nvPr/>
        </p:nvSpPr>
        <p:spPr>
          <a:xfrm>
            <a:off x="3357034" y="2456795"/>
            <a:ext cx="8731106" cy="4401205"/>
          </a:xfrm>
          <a:prstGeom prst="rect">
            <a:avLst/>
          </a:prstGeom>
          <a:noFill/>
        </p:spPr>
        <p:txBody>
          <a:bodyPr wrap="square" rtlCol="0">
            <a:spAutoFit/>
          </a:bodyPr>
          <a:lstStyle/>
          <a:p>
            <a:pPr lvl="0" eaLnBrk="0" fontAlgn="base" hangingPunct="0">
              <a:spcBef>
                <a:spcPct val="0"/>
              </a:spcBef>
              <a:spcAft>
                <a:spcPct val="0"/>
              </a:spcAft>
              <a:defRPr/>
            </a:pPr>
            <a:r>
              <a:rPr lang="en-US" sz="2800" b="1" dirty="0">
                <a:solidFill>
                  <a:prstClr val="black"/>
                </a:solidFill>
                <a:latin typeface="Alexandria"/>
                <a:ea typeface="MS PGothic" panose="020B0600070205080204" pitchFamily="34" charset="-128"/>
              </a:rPr>
              <a:t>Managerial accounting </a:t>
            </a:r>
            <a:r>
              <a:rPr lang="en-US" sz="2800" dirty="0">
                <a:solidFill>
                  <a:prstClr val="black"/>
                </a:solidFill>
                <a:latin typeface="Alexandria"/>
                <a:ea typeface="MS PGothic" panose="020B0600070205080204" pitchFamily="34" charset="-128"/>
              </a:rPr>
              <a:t>is concerned with providing information to managers within an organization so that they can formulate plans, control operations, and make decisions.</a:t>
            </a:r>
          </a:p>
          <a:p>
            <a:pPr lvl="0" eaLnBrk="0" fontAlgn="base" hangingPunct="0">
              <a:spcBef>
                <a:spcPct val="0"/>
              </a:spcBef>
              <a:spcAft>
                <a:spcPct val="0"/>
              </a:spcAft>
              <a:defRPr/>
            </a:pPr>
            <a:r>
              <a:rPr lang="en-US" sz="2800" b="1" dirty="0">
                <a:solidFill>
                  <a:prstClr val="black"/>
                </a:solidFill>
                <a:latin typeface="Alexandria"/>
                <a:ea typeface="MS PGothic" panose="020B0600070205080204" pitchFamily="34" charset="-128"/>
              </a:rPr>
              <a:t>Purposes of cost classification</a:t>
            </a:r>
          </a:p>
          <a:p>
            <a:pPr lvl="0" eaLnBrk="0" fontAlgn="base" hangingPunct="0">
              <a:spcBef>
                <a:spcPct val="0"/>
              </a:spcBef>
              <a:spcAft>
                <a:spcPct val="0"/>
              </a:spcAft>
              <a:defRPr/>
            </a:pPr>
            <a:r>
              <a:rPr lang="en-US" sz="2800" dirty="0">
                <a:solidFill>
                  <a:prstClr val="black"/>
                </a:solidFill>
                <a:latin typeface="Alexandria"/>
                <a:ea typeface="MS PGothic" panose="020B0600070205080204" pitchFamily="34" charset="-128"/>
              </a:rPr>
              <a:t>Assigning costs to cost objects</a:t>
            </a:r>
          </a:p>
          <a:p>
            <a:pPr lvl="0" eaLnBrk="0" fontAlgn="base" hangingPunct="0">
              <a:spcBef>
                <a:spcPct val="0"/>
              </a:spcBef>
              <a:spcAft>
                <a:spcPct val="0"/>
              </a:spcAft>
              <a:defRPr/>
            </a:pPr>
            <a:r>
              <a:rPr lang="en-US" sz="2800" dirty="0">
                <a:solidFill>
                  <a:prstClr val="black"/>
                </a:solidFill>
                <a:latin typeface="Alexandria"/>
                <a:ea typeface="MS PGothic" panose="020B0600070205080204" pitchFamily="34" charset="-128"/>
              </a:rPr>
              <a:t>Accounting for costs in manufacturing companies</a:t>
            </a:r>
          </a:p>
          <a:p>
            <a:pPr lvl="0" eaLnBrk="0" fontAlgn="base" hangingPunct="0">
              <a:spcBef>
                <a:spcPct val="0"/>
              </a:spcBef>
              <a:spcAft>
                <a:spcPct val="0"/>
              </a:spcAft>
              <a:defRPr/>
            </a:pPr>
            <a:r>
              <a:rPr lang="en-US" sz="2800" dirty="0">
                <a:solidFill>
                  <a:prstClr val="black"/>
                </a:solidFill>
                <a:latin typeface="Alexandria"/>
                <a:ea typeface="MS PGothic" panose="020B0600070205080204" pitchFamily="34" charset="-128"/>
              </a:rPr>
              <a:t>Preparing financial statements</a:t>
            </a:r>
          </a:p>
          <a:p>
            <a:pPr lvl="0" eaLnBrk="0" fontAlgn="base" hangingPunct="0">
              <a:spcBef>
                <a:spcPct val="0"/>
              </a:spcBef>
              <a:spcAft>
                <a:spcPct val="0"/>
              </a:spcAft>
              <a:defRPr/>
            </a:pPr>
            <a:r>
              <a:rPr lang="en-US" sz="2800" dirty="0">
                <a:solidFill>
                  <a:prstClr val="black"/>
                </a:solidFill>
                <a:latin typeface="Alexandria"/>
                <a:ea typeface="MS PGothic" panose="020B0600070205080204" pitchFamily="34" charset="-128"/>
              </a:rPr>
              <a:t>Predicting cost behavior in response to changes in activity</a:t>
            </a:r>
          </a:p>
          <a:p>
            <a:pPr lvl="0" eaLnBrk="0" fontAlgn="base" hangingPunct="0">
              <a:spcBef>
                <a:spcPct val="0"/>
              </a:spcBef>
              <a:spcAft>
                <a:spcPct val="0"/>
              </a:spcAft>
              <a:defRPr/>
            </a:pPr>
            <a:r>
              <a:rPr lang="en-US" sz="2800" dirty="0">
                <a:solidFill>
                  <a:prstClr val="black"/>
                </a:solidFill>
                <a:latin typeface="Alexandria"/>
                <a:ea typeface="MS PGothic" panose="020B0600070205080204" pitchFamily="34" charset="-128"/>
              </a:rPr>
              <a:t>Making decisions</a:t>
            </a:r>
          </a:p>
        </p:txBody>
      </p:sp>
      <p:sp>
        <p:nvSpPr>
          <p:cNvPr id="32" name="Rectangle 31">
            <a:extLst>
              <a:ext uri="{FF2B5EF4-FFF2-40B4-BE49-F238E27FC236}">
                <a16:creationId xmlns:a16="http://schemas.microsoft.com/office/drawing/2014/main" id="{D5ED275B-2CD9-75FA-D496-96B73EDE400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2 </a:t>
            </a:r>
          </a:p>
        </p:txBody>
      </p:sp>
      <p:pic>
        <p:nvPicPr>
          <p:cNvPr id="6" name="Graphic 21">
            <a:extLst>
              <a:ext uri="{FF2B5EF4-FFF2-40B4-BE49-F238E27FC236}">
                <a16:creationId xmlns:a16="http://schemas.microsoft.com/office/drawing/2014/main" id="{BA68C240-33F3-E061-7550-0790E085EF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08066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50" y="1019069"/>
            <a:ext cx="6173650" cy="523220"/>
          </a:xfrm>
          <a:prstGeom prst="rect">
            <a:avLst/>
          </a:prstGeom>
          <a:noFill/>
        </p:spPr>
        <p:txBody>
          <a:bodyPr wrap="square" rtlCol="0">
            <a:spAutoFit/>
          </a:bodyPr>
          <a:lstStyle/>
          <a:p>
            <a:pPr lvl="0" algn="ctr">
              <a:defRPr/>
            </a:pPr>
            <a:r>
              <a:rPr lang="en-US" sz="2800" b="1" dirty="0">
                <a:solidFill>
                  <a:prstClr val="black"/>
                </a:solidFill>
                <a:latin typeface="Arial" panose="020B0604020202020204" pitchFamily="34" charset="0"/>
                <a:ea typeface="MS PGothic" panose="020B0600070205080204" pitchFamily="34" charset="-128"/>
              </a:rPr>
              <a:t>Cost classification</a:t>
            </a:r>
            <a:endParaRPr lang="en-US" sz="2800" dirty="0">
              <a:solidFill>
                <a:srgbClr val="00B0F0"/>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p:cNvSpPr txBox="1"/>
          <p:nvPr/>
        </p:nvSpPr>
        <p:spPr>
          <a:xfrm>
            <a:off x="1078243" y="1306115"/>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E3F3799-0840-B2E4-C055-D4EDB726A0AA}"/>
              </a:ext>
            </a:extLst>
          </p:cNvPr>
          <p:cNvPicPr>
            <a:picLocks noChangeAspect="1"/>
          </p:cNvPicPr>
          <p:nvPr/>
        </p:nvPicPr>
        <p:blipFill>
          <a:blip r:embed="rId3"/>
          <a:stretch>
            <a:fillRect/>
          </a:stretch>
        </p:blipFill>
        <p:spPr>
          <a:xfrm>
            <a:off x="1214179" y="2703725"/>
            <a:ext cx="9135750" cy="233395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A6983-6900-8A91-CEFF-3DFDED3FD2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68D5C6-19EF-181D-6B36-CD2AAF75BE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0FB9D0-3825-E598-8F29-60DDF6DCE8FA}"/>
              </a:ext>
            </a:extLst>
          </p:cNvPr>
          <p:cNvSpPr txBox="1"/>
          <p:nvPr/>
        </p:nvSpPr>
        <p:spPr>
          <a:xfrm>
            <a:off x="2513150" y="1019069"/>
            <a:ext cx="6173650" cy="523220"/>
          </a:xfrm>
          <a:prstGeom prst="rect">
            <a:avLst/>
          </a:prstGeom>
          <a:noFill/>
        </p:spPr>
        <p:txBody>
          <a:bodyPr wrap="square" rtlCol="0">
            <a:spAutoFit/>
          </a:bodyPr>
          <a:lstStyle/>
          <a:p>
            <a:pPr lvl="0" algn="ctr">
              <a:defRPr/>
            </a:pPr>
            <a:r>
              <a:rPr lang="en-US" sz="2800" b="1" dirty="0">
                <a:solidFill>
                  <a:prstClr val="black"/>
                </a:solidFill>
                <a:latin typeface="Arial" panose="020B0604020202020204" pitchFamily="34" charset="0"/>
                <a:ea typeface="MS PGothic" panose="020B0600070205080204" pitchFamily="34" charset="-128"/>
              </a:rPr>
              <a:t>Cost classification</a:t>
            </a:r>
            <a:endParaRPr lang="en-US" sz="2800" dirty="0">
              <a:solidFill>
                <a:srgbClr val="00B0F0"/>
              </a:solidFill>
              <a:latin typeface="Alexandria"/>
            </a:endParaRPr>
          </a:p>
        </p:txBody>
      </p:sp>
      <p:sp>
        <p:nvSpPr>
          <p:cNvPr id="5" name="Rectangle 4">
            <a:extLst>
              <a:ext uri="{FF2B5EF4-FFF2-40B4-BE49-F238E27FC236}">
                <a16:creationId xmlns:a16="http://schemas.microsoft.com/office/drawing/2014/main" id="{DAEA2FC9-54A0-35BF-DD39-0DEDE195C3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5ED059F3-14AC-3051-EE72-146FAD413B70}"/>
              </a:ext>
            </a:extLst>
          </p:cNvPr>
          <p:cNvSpPr txBox="1"/>
          <p:nvPr/>
        </p:nvSpPr>
        <p:spPr>
          <a:xfrm>
            <a:off x="1078243" y="1337160"/>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B3ABEA9F-C0B7-7455-AEEC-8169D519AF90}"/>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FB529E7-E311-9D8C-5268-943016728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FFD606D-C951-5FE4-5BEF-3B62110F2133}"/>
              </a:ext>
            </a:extLst>
          </p:cNvPr>
          <p:cNvPicPr>
            <a:picLocks noChangeAspect="1"/>
          </p:cNvPicPr>
          <p:nvPr/>
        </p:nvPicPr>
        <p:blipFill>
          <a:blip r:embed="rId3"/>
          <a:stretch>
            <a:fillRect/>
          </a:stretch>
        </p:blipFill>
        <p:spPr>
          <a:xfrm>
            <a:off x="820174" y="2310728"/>
            <a:ext cx="10211620" cy="3449841"/>
          </a:xfrm>
          <a:prstGeom prst="rect">
            <a:avLst/>
          </a:prstGeom>
        </p:spPr>
      </p:pic>
    </p:spTree>
    <p:extLst>
      <p:ext uri="{BB962C8B-B14F-4D97-AF65-F5344CB8AC3E}">
        <p14:creationId xmlns:p14="http://schemas.microsoft.com/office/powerpoint/2010/main" val="597913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FF3D2-6681-2BE1-BBED-17B5CFDF9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4EBBED-90DF-3A0E-7A9A-BE6845DCE4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659884A-E788-FB52-2020-0CFFBD8FECD4}"/>
              </a:ext>
            </a:extLst>
          </p:cNvPr>
          <p:cNvSpPr txBox="1"/>
          <p:nvPr/>
        </p:nvSpPr>
        <p:spPr>
          <a:xfrm>
            <a:off x="2513150" y="1019069"/>
            <a:ext cx="6173650" cy="523220"/>
          </a:xfrm>
          <a:prstGeom prst="rect">
            <a:avLst/>
          </a:prstGeom>
          <a:noFill/>
        </p:spPr>
        <p:txBody>
          <a:bodyPr wrap="square" rtlCol="0">
            <a:spAutoFit/>
          </a:bodyPr>
          <a:lstStyle/>
          <a:p>
            <a:pPr lvl="0" algn="ctr">
              <a:defRPr/>
            </a:pPr>
            <a:r>
              <a:rPr lang="en-US" sz="2800" b="1" dirty="0">
                <a:solidFill>
                  <a:prstClr val="black"/>
                </a:solidFill>
                <a:latin typeface="Arial" panose="020B0604020202020204" pitchFamily="34" charset="0"/>
                <a:ea typeface="MS PGothic" panose="020B0600070205080204" pitchFamily="34" charset="-128"/>
              </a:rPr>
              <a:t>Cost classification</a:t>
            </a:r>
            <a:endParaRPr lang="en-US" sz="2800" dirty="0">
              <a:solidFill>
                <a:srgbClr val="00B0F0"/>
              </a:solidFill>
              <a:latin typeface="Alexandria"/>
            </a:endParaRPr>
          </a:p>
        </p:txBody>
      </p:sp>
      <p:sp>
        <p:nvSpPr>
          <p:cNvPr id="5" name="Rectangle 4">
            <a:extLst>
              <a:ext uri="{FF2B5EF4-FFF2-40B4-BE49-F238E27FC236}">
                <a16:creationId xmlns:a16="http://schemas.microsoft.com/office/drawing/2014/main" id="{3E7C7376-7311-C581-9E43-72FB4ABD3F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CD555F42-EF0B-C80C-DFF7-71D33486025C}"/>
              </a:ext>
            </a:extLst>
          </p:cNvPr>
          <p:cNvSpPr txBox="1"/>
          <p:nvPr/>
        </p:nvSpPr>
        <p:spPr>
          <a:xfrm>
            <a:off x="1078243" y="1280679"/>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1AA4E9C7-F451-268C-0DB4-30B0F49D2CB0}"/>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707A1933-548D-6349-0C72-C8EF9CF767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A636946-384D-CBBC-A05D-15C2261DE03B}"/>
              </a:ext>
            </a:extLst>
          </p:cNvPr>
          <p:cNvPicPr>
            <a:picLocks noChangeAspect="1"/>
          </p:cNvPicPr>
          <p:nvPr/>
        </p:nvPicPr>
        <p:blipFill>
          <a:blip r:embed="rId3"/>
          <a:stretch>
            <a:fillRect/>
          </a:stretch>
        </p:blipFill>
        <p:spPr>
          <a:xfrm>
            <a:off x="889000" y="2142695"/>
            <a:ext cx="10222221" cy="3483516"/>
          </a:xfrm>
          <a:prstGeom prst="rect">
            <a:avLst/>
          </a:prstGeom>
        </p:spPr>
      </p:pic>
    </p:spTree>
    <p:extLst>
      <p:ext uri="{BB962C8B-B14F-4D97-AF65-F5344CB8AC3E}">
        <p14:creationId xmlns:p14="http://schemas.microsoft.com/office/powerpoint/2010/main" val="3514374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59" y="1412953"/>
            <a:ext cx="3068393" cy="461665"/>
          </a:xfrm>
          <a:prstGeom prst="rect">
            <a:avLst/>
          </a:prstGeom>
          <a:noFill/>
        </p:spPr>
        <p:txBody>
          <a:bodyPr wrap="square" rtlCol="0">
            <a:spAutoFit/>
          </a:bodyPr>
          <a:lstStyle/>
          <a:p>
            <a:pPr lvl="0" algn="ctr">
              <a:defRPr/>
            </a:pPr>
            <a:r>
              <a:rPr lang="en-US" sz="2400" b="1" dirty="0">
                <a:solidFill>
                  <a:prstClr val="black"/>
                </a:solidFill>
                <a:latin typeface="Arial" panose="020B0604020202020204" pitchFamily="34" charset="0"/>
                <a:ea typeface="MS PGothic" panose="020B0600070205080204" pitchFamily="34" charset="-128"/>
              </a:rPr>
              <a:t>Cost classification</a:t>
            </a:r>
            <a:endParaRPr lang="en-US" sz="2400" dirty="0">
              <a:solidFill>
                <a:srgbClr val="00B0F0"/>
              </a:solidFill>
              <a:latin typeface="Alexandria"/>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2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A14F7E0F-7F81-27FF-78CB-5B545D6D7E12}"/>
              </a:ext>
            </a:extLst>
          </p:cNvPr>
          <p:cNvPicPr>
            <a:picLocks noChangeAspect="1"/>
          </p:cNvPicPr>
          <p:nvPr/>
        </p:nvPicPr>
        <p:blipFill>
          <a:blip r:embed="rId5"/>
          <a:stretch>
            <a:fillRect/>
          </a:stretch>
        </p:blipFill>
        <p:spPr>
          <a:xfrm>
            <a:off x="3468533" y="2414967"/>
            <a:ext cx="8477661" cy="404335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2177C-6920-6919-5869-7C5BAF3010C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E62E291-A82A-7C47-0623-3AB0A02D08C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2A67377-1A15-01B8-7B1F-CB983251709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0DACEBE-F1B5-2AA3-2089-10BA4BEF7A3A}"/>
              </a:ext>
            </a:extLst>
          </p:cNvPr>
          <p:cNvSpPr/>
          <p:nvPr/>
        </p:nvSpPr>
        <p:spPr>
          <a:xfrm rot="16200000" flipV="1">
            <a:off x="-1548190" y="464518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22B62D-9957-45D8-6617-4F1A406591D6}"/>
              </a:ext>
            </a:extLst>
          </p:cNvPr>
          <p:cNvSpPr txBox="1"/>
          <p:nvPr/>
        </p:nvSpPr>
        <p:spPr>
          <a:xfrm>
            <a:off x="4689259" y="1412953"/>
            <a:ext cx="3068393" cy="461665"/>
          </a:xfrm>
          <a:prstGeom prst="rect">
            <a:avLst/>
          </a:prstGeom>
          <a:noFill/>
        </p:spPr>
        <p:txBody>
          <a:bodyPr wrap="square" rtlCol="0">
            <a:spAutoFit/>
          </a:bodyPr>
          <a:lstStyle/>
          <a:p>
            <a:pPr lvl="0" algn="ctr">
              <a:defRPr/>
            </a:pPr>
            <a:r>
              <a:rPr lang="en-US" sz="2400" b="1" dirty="0">
                <a:solidFill>
                  <a:prstClr val="black"/>
                </a:solidFill>
                <a:latin typeface="Arial" panose="020B0604020202020204" pitchFamily="34" charset="0"/>
                <a:ea typeface="MS PGothic" panose="020B0600070205080204" pitchFamily="34" charset="-128"/>
              </a:rPr>
              <a:t>Cost classification</a:t>
            </a:r>
            <a:endParaRPr lang="en-US" sz="2400" dirty="0">
              <a:solidFill>
                <a:srgbClr val="00B0F0"/>
              </a:solidFill>
              <a:latin typeface="Alexandria"/>
            </a:endParaRPr>
          </a:p>
        </p:txBody>
      </p:sp>
      <p:sp>
        <p:nvSpPr>
          <p:cNvPr id="28" name="Rectangle 27">
            <a:extLst>
              <a:ext uri="{FF2B5EF4-FFF2-40B4-BE49-F238E27FC236}">
                <a16:creationId xmlns:a16="http://schemas.microsoft.com/office/drawing/2014/main" id="{7C453618-F622-E882-499A-66A6E692F0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C2590C8E-D4EB-C34A-F0B3-225160ECBF3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2 </a:t>
            </a:r>
          </a:p>
        </p:txBody>
      </p:sp>
      <p:pic>
        <p:nvPicPr>
          <p:cNvPr id="6" name="Graphic 21">
            <a:extLst>
              <a:ext uri="{FF2B5EF4-FFF2-40B4-BE49-F238E27FC236}">
                <a16:creationId xmlns:a16="http://schemas.microsoft.com/office/drawing/2014/main" id="{F3937281-0600-D424-46BF-1982D74697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CAD857FD-06EF-3A52-1FD1-542FCA2EB448}"/>
              </a:ext>
            </a:extLst>
          </p:cNvPr>
          <p:cNvPicPr>
            <a:picLocks noChangeAspect="1"/>
          </p:cNvPicPr>
          <p:nvPr/>
        </p:nvPicPr>
        <p:blipFill rotWithShape="1">
          <a:blip r:embed="rId5"/>
          <a:srcRect t="1151"/>
          <a:stretch/>
        </p:blipFill>
        <p:spPr>
          <a:xfrm>
            <a:off x="3385474" y="2551299"/>
            <a:ext cx="8575468" cy="4010257"/>
          </a:xfrm>
          <a:prstGeom prst="rect">
            <a:avLst/>
          </a:prstGeom>
        </p:spPr>
      </p:pic>
    </p:spTree>
    <p:extLst>
      <p:ext uri="{BB962C8B-B14F-4D97-AF65-F5344CB8AC3E}">
        <p14:creationId xmlns:p14="http://schemas.microsoft.com/office/powerpoint/2010/main" val="2152277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B08C3-922D-E986-1C4A-7759048336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FD598B-D701-F38C-9EFC-A3F67AB711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565E308-034C-AFD0-308E-0A320B9CC0F5}"/>
              </a:ext>
            </a:extLst>
          </p:cNvPr>
          <p:cNvSpPr txBox="1"/>
          <p:nvPr/>
        </p:nvSpPr>
        <p:spPr>
          <a:xfrm>
            <a:off x="1325766" y="1039933"/>
            <a:ext cx="6173650" cy="584775"/>
          </a:xfrm>
          <a:prstGeom prst="rect">
            <a:avLst/>
          </a:prstGeom>
          <a:noFill/>
        </p:spPr>
        <p:txBody>
          <a:bodyPr wrap="square" rtlCol="0">
            <a:spAutoFit/>
          </a:bodyPr>
          <a:lstStyle/>
          <a:p>
            <a:pPr lvl="0" algn="ctr">
              <a:defRPr/>
            </a:pPr>
            <a:r>
              <a:rPr lang="en-US" sz="3200" dirty="0">
                <a:solidFill>
                  <a:srgbClr val="00B0F0"/>
                </a:solidFill>
                <a:latin typeface="Alexandria"/>
              </a:rPr>
              <a:t>Manufacturing Costs:</a:t>
            </a:r>
          </a:p>
        </p:txBody>
      </p:sp>
      <p:sp>
        <p:nvSpPr>
          <p:cNvPr id="5" name="Rectangle 4">
            <a:extLst>
              <a:ext uri="{FF2B5EF4-FFF2-40B4-BE49-F238E27FC236}">
                <a16:creationId xmlns:a16="http://schemas.microsoft.com/office/drawing/2014/main" id="{3DB5A5FA-23FB-B28A-1FFB-D850B1E668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350766B-C5EA-BE97-5B4E-16FD851D9CFA}"/>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835814DC-EC6E-F74D-1713-496060D52E89}"/>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08A2F7BB-E5FA-938C-5A0E-D3AB064C72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4195860-6BB6-60DB-F01C-68232D5D9511}"/>
              </a:ext>
            </a:extLst>
          </p:cNvPr>
          <p:cNvPicPr>
            <a:picLocks noChangeAspect="1"/>
          </p:cNvPicPr>
          <p:nvPr/>
        </p:nvPicPr>
        <p:blipFill>
          <a:blip r:embed="rId3"/>
          <a:srcRect t="16384"/>
          <a:stretch>
            <a:fillRect/>
          </a:stretch>
        </p:blipFill>
        <p:spPr>
          <a:xfrm>
            <a:off x="762000" y="2126799"/>
            <a:ext cx="10402528" cy="3499412"/>
          </a:xfrm>
          <a:prstGeom prst="rect">
            <a:avLst/>
          </a:prstGeom>
        </p:spPr>
      </p:pic>
    </p:spTree>
    <p:extLst>
      <p:ext uri="{BB962C8B-B14F-4D97-AF65-F5344CB8AC3E}">
        <p14:creationId xmlns:p14="http://schemas.microsoft.com/office/powerpoint/2010/main" val="1706143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BAEC4-0FE3-7A1F-0FA7-5D4C920493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C3E74F-208A-E764-09B0-3A640E3F86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A28E65D-AF41-DA35-592D-7DDBAD5C4FD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B4CF5CC2-DE4A-0240-C755-7EF9CA7C486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8DE23A-0574-178D-7977-3F1CC6AE3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61FB279-6D27-8D92-077E-D45B4BA35863}"/>
              </a:ext>
            </a:extLst>
          </p:cNvPr>
          <p:cNvPicPr>
            <a:picLocks noChangeAspect="1"/>
          </p:cNvPicPr>
          <p:nvPr/>
        </p:nvPicPr>
        <p:blipFill>
          <a:blip r:embed="rId3"/>
          <a:stretch>
            <a:fillRect/>
          </a:stretch>
        </p:blipFill>
        <p:spPr>
          <a:xfrm>
            <a:off x="1356852" y="1562095"/>
            <a:ext cx="8613058" cy="3673581"/>
          </a:xfrm>
          <a:prstGeom prst="rect">
            <a:avLst/>
          </a:prstGeom>
        </p:spPr>
      </p:pic>
    </p:spTree>
    <p:extLst>
      <p:ext uri="{BB962C8B-B14F-4D97-AF65-F5344CB8AC3E}">
        <p14:creationId xmlns:p14="http://schemas.microsoft.com/office/powerpoint/2010/main" val="3332254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B69EC-0A45-A248-3462-91D57B0854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0B96B3-F270-89A6-E759-AB22A8A6DE64}"/>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Example for Direct Cost (Traceable)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company manufactures smartphones (e.g., Apple iPhone). The cost of the OLED screen display is a </a:t>
            </a: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Direct Material</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the assembly-line worker's wage is </a:t>
            </a: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Direct Labor</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Both can be easily traced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directly to each phone.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0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Example for Indirect Cost (Not Traceable) &amp; Common Cost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factory building's electricity bill and the salary of the factory security guard. These costs support the production of all phone models. They cannot be traced to an individual phone, making them Indirect/Common Costs.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 2: Definitions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a:t>
            </a:r>
            <a:r>
              <a:rPr kumimoji="0" lang="en-US" sz="1800" b="0" i="0" u="none" strike="noStrike" kern="1200" cap="none" spc="0" normalizeH="0" baseline="0" noProof="0" dirty="0">
                <a:ln>
                  <a:noFill/>
                </a:ln>
                <a:solidFill>
                  <a:prstClr val="white"/>
                </a:solidFill>
                <a:effectLst/>
                <a:uLnTx/>
                <a:uFillTx/>
                <a:latin typeface="Calibri"/>
                <a:ea typeface="+mn-ea"/>
                <a:cs typeface="+mn-cs"/>
              </a:rPr>
              <a:t> </a:t>
            </a:r>
          </a:p>
        </p:txBody>
      </p:sp>
      <p:sp>
        <p:nvSpPr>
          <p:cNvPr id="5" name="Rectangle 4">
            <a:extLst>
              <a:ext uri="{FF2B5EF4-FFF2-40B4-BE49-F238E27FC236}">
                <a16:creationId xmlns:a16="http://schemas.microsoft.com/office/drawing/2014/main" id="{12CA4508-D6D3-C3A7-7197-6B04945F86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B85856F-B63C-2E51-FCC0-A0E50B2B424C}"/>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 </a:t>
            </a:r>
          </a:p>
        </p:txBody>
      </p:sp>
      <p:pic>
        <p:nvPicPr>
          <p:cNvPr id="7" name="Graphic 21">
            <a:extLst>
              <a:ext uri="{FF2B5EF4-FFF2-40B4-BE49-F238E27FC236}">
                <a16:creationId xmlns:a16="http://schemas.microsoft.com/office/drawing/2014/main" id="{7216D919-5B32-544E-7692-708FDF502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4940B798-9414-005A-968C-949BED7156EF}"/>
              </a:ext>
            </a:extLst>
          </p:cNvPr>
          <p:cNvPicPr>
            <a:picLocks noChangeAspect="1"/>
          </p:cNvPicPr>
          <p:nvPr/>
        </p:nvPicPr>
        <p:blipFill>
          <a:blip r:embed="rId3"/>
          <a:stretch>
            <a:fillRect/>
          </a:stretch>
        </p:blipFill>
        <p:spPr>
          <a:xfrm>
            <a:off x="689640" y="2150879"/>
            <a:ext cx="3548180" cy="493819"/>
          </a:xfrm>
          <a:prstGeom prst="rect">
            <a:avLst/>
          </a:prstGeom>
        </p:spPr>
      </p:pic>
    </p:spTree>
    <p:extLst>
      <p:ext uri="{BB962C8B-B14F-4D97-AF65-F5344CB8AC3E}">
        <p14:creationId xmlns:p14="http://schemas.microsoft.com/office/powerpoint/2010/main" val="2781690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9CC88-AC35-78B6-FE4E-A90E352AD9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F35490-F9DE-0DA6-34FD-E94213D584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5781D3B-D4AE-61CF-A4BF-B93CF299B8B8}"/>
              </a:ext>
            </a:extLst>
          </p:cNvPr>
          <p:cNvSpPr txBox="1"/>
          <p:nvPr/>
        </p:nvSpPr>
        <p:spPr>
          <a:xfrm>
            <a:off x="1325766" y="1039933"/>
            <a:ext cx="6173650" cy="584775"/>
          </a:xfrm>
          <a:prstGeom prst="rect">
            <a:avLst/>
          </a:prstGeom>
          <a:noFill/>
        </p:spPr>
        <p:txBody>
          <a:bodyPr wrap="square" rtlCol="0">
            <a:spAutoFit/>
          </a:bodyPr>
          <a:lstStyle/>
          <a:p>
            <a:pPr lvl="0" algn="ctr">
              <a:defRPr/>
            </a:pPr>
            <a:r>
              <a:rPr lang="en-US" sz="3200" dirty="0">
                <a:solidFill>
                  <a:srgbClr val="00B0F0"/>
                </a:solidFill>
                <a:latin typeface="Alexandria"/>
              </a:rPr>
              <a:t>Direct materials Cost:</a:t>
            </a:r>
          </a:p>
        </p:txBody>
      </p:sp>
      <p:sp>
        <p:nvSpPr>
          <p:cNvPr id="5" name="Rectangle 4">
            <a:extLst>
              <a:ext uri="{FF2B5EF4-FFF2-40B4-BE49-F238E27FC236}">
                <a16:creationId xmlns:a16="http://schemas.microsoft.com/office/drawing/2014/main" id="{0A1AA68E-3D49-1E26-2EF2-BCA242EC5B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07BE90F-FCD1-AB77-CCFC-2DE30B760E5B}"/>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55AE764E-1409-C6DE-937C-83CAB31B18D1}"/>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832728F9-3ECB-C461-E768-31BB32A90D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ECC3AD9-C3EE-0F17-B670-2B6EFC3C9711}"/>
              </a:ext>
            </a:extLst>
          </p:cNvPr>
          <p:cNvPicPr>
            <a:picLocks noChangeAspect="1"/>
          </p:cNvPicPr>
          <p:nvPr/>
        </p:nvPicPr>
        <p:blipFill>
          <a:blip r:embed="rId3"/>
          <a:srcRect t="16041"/>
          <a:stretch>
            <a:fillRect/>
          </a:stretch>
        </p:blipFill>
        <p:spPr>
          <a:xfrm>
            <a:off x="762000" y="2162183"/>
            <a:ext cx="10225547" cy="3655884"/>
          </a:xfrm>
          <a:prstGeom prst="rect">
            <a:avLst/>
          </a:prstGeom>
        </p:spPr>
      </p:pic>
    </p:spTree>
    <p:extLst>
      <p:ext uri="{BB962C8B-B14F-4D97-AF65-F5344CB8AC3E}">
        <p14:creationId xmlns:p14="http://schemas.microsoft.com/office/powerpoint/2010/main" val="169694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79081-DDDF-E0BE-0432-57D25A57B5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AB0B6-E912-DDF5-0479-FF983BF2D1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AD6029A-4882-8B87-B899-8D4F860FED8A}"/>
              </a:ext>
            </a:extLst>
          </p:cNvPr>
          <p:cNvSpPr txBox="1"/>
          <p:nvPr/>
        </p:nvSpPr>
        <p:spPr>
          <a:xfrm>
            <a:off x="1325766" y="1039933"/>
            <a:ext cx="6173650" cy="584775"/>
          </a:xfrm>
          <a:prstGeom prst="rect">
            <a:avLst/>
          </a:prstGeom>
          <a:noFill/>
        </p:spPr>
        <p:txBody>
          <a:bodyPr wrap="square" rtlCol="0">
            <a:spAutoFit/>
          </a:bodyPr>
          <a:lstStyle/>
          <a:p>
            <a:pPr lvl="0" algn="ctr">
              <a:defRPr/>
            </a:pPr>
            <a:r>
              <a:rPr lang="en-US" sz="3200" dirty="0">
                <a:solidFill>
                  <a:srgbClr val="00B0F0"/>
                </a:solidFill>
                <a:latin typeface="Alexandria"/>
              </a:rPr>
              <a:t>Direct Labor Cost:</a:t>
            </a:r>
          </a:p>
        </p:txBody>
      </p:sp>
      <p:sp>
        <p:nvSpPr>
          <p:cNvPr id="5" name="Rectangle 4">
            <a:extLst>
              <a:ext uri="{FF2B5EF4-FFF2-40B4-BE49-F238E27FC236}">
                <a16:creationId xmlns:a16="http://schemas.microsoft.com/office/drawing/2014/main" id="{28106F56-CB1F-FB8D-39B0-EDBAD33602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5423BA39-55C6-8779-0AE4-3D8449A5E6FD}"/>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702F68D8-DC56-0933-C93A-F55D9E497ED0}"/>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4EB9A7F-B06B-E3C9-4D84-68A8EC39EB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9DCCDF5-8B7E-7DF2-5A1C-57A31E82A1C1}"/>
              </a:ext>
            </a:extLst>
          </p:cNvPr>
          <p:cNvPicPr>
            <a:picLocks noChangeAspect="1"/>
          </p:cNvPicPr>
          <p:nvPr/>
        </p:nvPicPr>
        <p:blipFill>
          <a:blip r:embed="rId3"/>
          <a:srcRect t="15937"/>
          <a:stretch>
            <a:fillRect/>
          </a:stretch>
        </p:blipFill>
        <p:spPr>
          <a:xfrm>
            <a:off x="942308" y="2067031"/>
            <a:ext cx="10307384" cy="3855574"/>
          </a:xfrm>
          <a:prstGeom prst="rect">
            <a:avLst/>
          </a:prstGeom>
        </p:spPr>
      </p:pic>
    </p:spTree>
    <p:extLst>
      <p:ext uri="{BB962C8B-B14F-4D97-AF65-F5344CB8AC3E}">
        <p14:creationId xmlns:p14="http://schemas.microsoft.com/office/powerpoint/2010/main" val="77705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724E3-6621-B1BC-3A0A-B59A8ECEA8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E3687C-DA22-8962-9969-A3994D2704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5C16405-EA6B-1620-E1F0-53CD3B8CAD86}"/>
              </a:ext>
            </a:extLst>
          </p:cNvPr>
          <p:cNvSpPr txBox="1"/>
          <p:nvPr/>
        </p:nvSpPr>
        <p:spPr>
          <a:xfrm>
            <a:off x="1325766" y="1039933"/>
            <a:ext cx="6173650" cy="584775"/>
          </a:xfrm>
          <a:prstGeom prst="rect">
            <a:avLst/>
          </a:prstGeom>
          <a:noFill/>
        </p:spPr>
        <p:txBody>
          <a:bodyPr wrap="square" rtlCol="0">
            <a:spAutoFit/>
          </a:bodyPr>
          <a:lstStyle/>
          <a:p>
            <a:pPr lvl="0" algn="ctr">
              <a:defRPr/>
            </a:pPr>
            <a:r>
              <a:rPr lang="en-US" sz="3200" dirty="0">
                <a:solidFill>
                  <a:srgbClr val="00B0F0"/>
                </a:solidFill>
                <a:latin typeface="Alexandria"/>
              </a:rPr>
              <a:t>Factory overhead Cost:</a:t>
            </a:r>
          </a:p>
        </p:txBody>
      </p:sp>
      <p:sp>
        <p:nvSpPr>
          <p:cNvPr id="5" name="Rectangle 4">
            <a:extLst>
              <a:ext uri="{FF2B5EF4-FFF2-40B4-BE49-F238E27FC236}">
                <a16:creationId xmlns:a16="http://schemas.microsoft.com/office/drawing/2014/main" id="{0F5A692D-ED12-6C97-D955-AC04F056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5A146133-4400-4CC7-1081-C863FA7475A0}"/>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248CE819-55EA-DD12-AF3D-7C7A5DA43746}"/>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EBAF8706-5B84-84C5-CBB0-399143C66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C32F5AE-8F6E-4CEE-363A-26F3510E4609}"/>
              </a:ext>
            </a:extLst>
          </p:cNvPr>
          <p:cNvPicPr>
            <a:picLocks noChangeAspect="1"/>
          </p:cNvPicPr>
          <p:nvPr/>
        </p:nvPicPr>
        <p:blipFill>
          <a:blip r:embed="rId3"/>
          <a:srcRect t="18381"/>
          <a:stretch>
            <a:fillRect/>
          </a:stretch>
        </p:blipFill>
        <p:spPr>
          <a:xfrm>
            <a:off x="931296" y="2067030"/>
            <a:ext cx="10184688" cy="3930975"/>
          </a:xfrm>
          <a:prstGeom prst="rect">
            <a:avLst/>
          </a:prstGeom>
        </p:spPr>
      </p:pic>
    </p:spTree>
    <p:extLst>
      <p:ext uri="{BB962C8B-B14F-4D97-AF65-F5344CB8AC3E}">
        <p14:creationId xmlns:p14="http://schemas.microsoft.com/office/powerpoint/2010/main" val="74873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5FD78-691F-44B3-0BB9-2EFE9A9CD4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9360C-1EB0-6227-E6BE-736024787C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C8E260B-7F85-048D-A3F7-1E45130DAC74}"/>
              </a:ext>
            </a:extLst>
          </p:cNvPr>
          <p:cNvSpPr txBox="1"/>
          <p:nvPr/>
        </p:nvSpPr>
        <p:spPr>
          <a:xfrm>
            <a:off x="2346765" y="1070711"/>
            <a:ext cx="4306529" cy="523220"/>
          </a:xfrm>
          <a:prstGeom prst="rect">
            <a:avLst/>
          </a:prstGeom>
          <a:noFill/>
        </p:spPr>
        <p:txBody>
          <a:bodyPr wrap="square" rtlCol="0">
            <a:spAutoFit/>
          </a:bodyPr>
          <a:lstStyle/>
          <a:p>
            <a:pPr lvl="0" algn="ctr">
              <a:defRPr/>
            </a:pPr>
            <a:r>
              <a:rPr lang="en-US" sz="2800" dirty="0">
                <a:solidFill>
                  <a:srgbClr val="00B0F0"/>
                </a:solidFill>
                <a:latin typeface="Alexandria"/>
              </a:rPr>
              <a:t>Prime and Conversion costs</a:t>
            </a:r>
          </a:p>
        </p:txBody>
      </p:sp>
      <p:sp>
        <p:nvSpPr>
          <p:cNvPr id="5" name="Rectangle 4">
            <a:extLst>
              <a:ext uri="{FF2B5EF4-FFF2-40B4-BE49-F238E27FC236}">
                <a16:creationId xmlns:a16="http://schemas.microsoft.com/office/drawing/2014/main" id="{7D00214A-9AB1-0F28-2306-60E9ED9E5A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33BD775-EAAB-9F92-551C-DD9A2B8494B7}"/>
              </a:ext>
            </a:extLst>
          </p:cNvPr>
          <p:cNvSpPr txBox="1"/>
          <p:nvPr/>
        </p:nvSpPr>
        <p:spPr>
          <a:xfrm>
            <a:off x="1051665" y="1364507"/>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58CC6D3B-C673-7176-2AA4-A9603124AFC2}"/>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28008530-8C3E-E3C6-B032-EF8AE79B0C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EB85AE8-407B-78A2-AD80-B0B1A835BCAE}"/>
              </a:ext>
            </a:extLst>
          </p:cNvPr>
          <p:cNvPicPr>
            <a:picLocks noChangeAspect="1"/>
          </p:cNvPicPr>
          <p:nvPr/>
        </p:nvPicPr>
        <p:blipFill rotWithShape="1">
          <a:blip r:embed="rId3"/>
          <a:srcRect t="32482"/>
          <a:stretch>
            <a:fillRect/>
          </a:stretch>
        </p:blipFill>
        <p:spPr>
          <a:xfrm>
            <a:off x="1214179" y="2101396"/>
            <a:ext cx="7763958" cy="3421850"/>
          </a:xfrm>
          <a:prstGeom prst="rect">
            <a:avLst/>
          </a:prstGeom>
        </p:spPr>
      </p:pic>
    </p:spTree>
    <p:extLst>
      <p:ext uri="{BB962C8B-B14F-4D97-AF65-F5344CB8AC3E}">
        <p14:creationId xmlns:p14="http://schemas.microsoft.com/office/powerpoint/2010/main" val="229791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548DD-4C20-15E9-E30D-4845B9BB1F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D27C9D-0D07-37CD-D1AC-FD860E364C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144612E-61B9-11AB-2F77-7006564437A4}"/>
              </a:ext>
            </a:extLst>
          </p:cNvPr>
          <p:cNvSpPr txBox="1"/>
          <p:nvPr/>
        </p:nvSpPr>
        <p:spPr>
          <a:xfrm>
            <a:off x="2346765" y="1070711"/>
            <a:ext cx="4306529" cy="523220"/>
          </a:xfrm>
          <a:prstGeom prst="rect">
            <a:avLst/>
          </a:prstGeom>
          <a:noFill/>
        </p:spPr>
        <p:txBody>
          <a:bodyPr wrap="square" rtlCol="0">
            <a:spAutoFit/>
          </a:bodyPr>
          <a:lstStyle/>
          <a:p>
            <a:pPr lvl="0" algn="ctr">
              <a:defRPr/>
            </a:pPr>
            <a:r>
              <a:rPr lang="en-US" sz="2800" dirty="0">
                <a:solidFill>
                  <a:srgbClr val="00B0F0"/>
                </a:solidFill>
                <a:latin typeface="Alexandria"/>
              </a:rPr>
              <a:t>Prime and Conversion costs</a:t>
            </a:r>
          </a:p>
        </p:txBody>
      </p:sp>
      <p:sp>
        <p:nvSpPr>
          <p:cNvPr id="5" name="Rectangle 4">
            <a:extLst>
              <a:ext uri="{FF2B5EF4-FFF2-40B4-BE49-F238E27FC236}">
                <a16:creationId xmlns:a16="http://schemas.microsoft.com/office/drawing/2014/main" id="{69A8F25E-A5FE-808D-E4E2-C33C23E8E7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C3A36B2-30F3-1C2A-4F17-635B957153ED}"/>
              </a:ext>
            </a:extLst>
          </p:cNvPr>
          <p:cNvSpPr txBox="1"/>
          <p:nvPr/>
        </p:nvSpPr>
        <p:spPr>
          <a:xfrm>
            <a:off x="1051665"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2 </a:t>
            </a:r>
          </a:p>
        </p:txBody>
      </p:sp>
      <p:sp>
        <p:nvSpPr>
          <p:cNvPr id="48" name="TextBox 47">
            <a:extLst>
              <a:ext uri="{FF2B5EF4-FFF2-40B4-BE49-F238E27FC236}">
                <a16:creationId xmlns:a16="http://schemas.microsoft.com/office/drawing/2014/main" id="{5E8CC4ED-5DB1-D2E7-95ED-0E6181DF6B03}"/>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E2E801F-4D8F-7D69-BF38-AC0B7C06B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583418C-D809-98E0-1023-7707579DFB4A}"/>
              </a:ext>
            </a:extLst>
          </p:cNvPr>
          <p:cNvPicPr>
            <a:picLocks noChangeAspect="1"/>
          </p:cNvPicPr>
          <p:nvPr/>
        </p:nvPicPr>
        <p:blipFill>
          <a:blip r:embed="rId3"/>
          <a:srcRect t="14959"/>
          <a:stretch>
            <a:fillRect/>
          </a:stretch>
        </p:blipFill>
        <p:spPr>
          <a:xfrm>
            <a:off x="762000" y="2095405"/>
            <a:ext cx="10487692" cy="3827199"/>
          </a:xfrm>
          <a:prstGeom prst="rect">
            <a:avLst/>
          </a:prstGeom>
        </p:spPr>
      </p:pic>
    </p:spTree>
    <p:extLst>
      <p:ext uri="{BB962C8B-B14F-4D97-AF65-F5344CB8AC3E}">
        <p14:creationId xmlns:p14="http://schemas.microsoft.com/office/powerpoint/2010/main" val="2751944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76A2F-1C9D-A6DB-E5DC-A7DDDA8239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9C2D16-B1C3-D56A-D274-052BB3BC83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2567713-4033-1E20-F931-CE4EC85E65C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dirty="0">
                <a:solidFill>
                  <a:schemeClr val="tx1"/>
                </a:solidFill>
                <a:latin typeface="Alexandria"/>
              </a:rPr>
              <a:t>Prime and </a:t>
            </a:r>
          </a:p>
          <a:p>
            <a:pPr lvl="0" algn="ctr">
              <a:defRPr/>
            </a:pPr>
            <a:r>
              <a:rPr lang="en-US" dirty="0">
                <a:solidFill>
                  <a:schemeClr val="tx1"/>
                </a:solidFill>
                <a:latin typeface="Alexandria"/>
              </a:rPr>
              <a:t>Conversion costs</a:t>
            </a:r>
          </a:p>
          <a:p>
            <a:pPr lvl="0" algn="ctr"/>
            <a:endParaRPr kumimoji="0" lang="en-US" sz="1800" b="1" i="0" u="none" strike="noStrike" kern="1200" cap="none" spc="0" normalizeH="0" baseline="0" noProof="0" dirty="0">
              <a:ln>
                <a:noFill/>
              </a:ln>
              <a:solidFill>
                <a:prstClr val="white"/>
              </a:solidFill>
              <a:effectLst/>
              <a:uLnTx/>
              <a:uFillTx/>
              <a:latin typeface="Alexandria"/>
              <a:cs typeface="Alexandria" charset="0"/>
            </a:endParaRPr>
          </a:p>
        </p:txBody>
      </p:sp>
      <p:sp>
        <p:nvSpPr>
          <p:cNvPr id="25" name="Rectangle: Rounded Corners 24">
            <a:extLst>
              <a:ext uri="{FF2B5EF4-FFF2-40B4-BE49-F238E27FC236}">
                <a16:creationId xmlns:a16="http://schemas.microsoft.com/office/drawing/2014/main" id="{4B0C0CF5-FBEB-D60F-6AD5-82BAA821F320}"/>
              </a:ext>
            </a:extLst>
          </p:cNvPr>
          <p:cNvSpPr/>
          <p:nvPr/>
        </p:nvSpPr>
        <p:spPr>
          <a:xfrm>
            <a:off x="1294133" y="1285191"/>
            <a:ext cx="9044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B6E374-CBA5-5464-57CA-F5B98C969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D41B963-2D1A-8D37-B626-2BE1C2753193}"/>
              </a:ext>
            </a:extLst>
          </p:cNvPr>
          <p:cNvPicPr>
            <a:picLocks noChangeAspect="1"/>
          </p:cNvPicPr>
          <p:nvPr/>
        </p:nvPicPr>
        <p:blipFill>
          <a:blip r:embed="rId3"/>
          <a:srcRect t="29531" r="2405"/>
          <a:stretch>
            <a:fillRect/>
          </a:stretch>
        </p:blipFill>
        <p:spPr>
          <a:xfrm>
            <a:off x="1733714" y="1725562"/>
            <a:ext cx="7778996" cy="3071786"/>
          </a:xfrm>
          <a:prstGeom prst="rect">
            <a:avLst/>
          </a:prstGeom>
        </p:spPr>
      </p:pic>
    </p:spTree>
    <p:extLst>
      <p:ext uri="{BB962C8B-B14F-4D97-AF65-F5344CB8AC3E}">
        <p14:creationId xmlns:p14="http://schemas.microsoft.com/office/powerpoint/2010/main" val="2362384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EDA4A-63C5-9135-342A-02D3898AFB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064D2D-D583-3374-3085-322E9E25D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D26D032-8398-C976-0A20-239DDE8D6EF6}"/>
              </a:ext>
            </a:extLst>
          </p:cNvPr>
          <p:cNvSpPr txBox="1"/>
          <p:nvPr/>
        </p:nvSpPr>
        <p:spPr>
          <a:xfrm>
            <a:off x="2513150" y="1019069"/>
            <a:ext cx="307648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a:rPr>
              <a:t>Cost Classifications</a:t>
            </a:r>
          </a:p>
        </p:txBody>
      </p:sp>
      <p:sp>
        <p:nvSpPr>
          <p:cNvPr id="5" name="Rectangle 4">
            <a:extLst>
              <a:ext uri="{FF2B5EF4-FFF2-40B4-BE49-F238E27FC236}">
                <a16:creationId xmlns:a16="http://schemas.microsoft.com/office/drawing/2014/main" id="{00C48807-C48B-EBB2-9C1D-B97584E16D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FDEE585C-1673-4A03-2E67-8308B9E1EB02}"/>
              </a:ext>
            </a:extLst>
          </p:cNvPr>
          <p:cNvSpPr txBox="1"/>
          <p:nvPr/>
        </p:nvSpPr>
        <p:spPr>
          <a:xfrm>
            <a:off x="1078243" y="1306115"/>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 </a:t>
            </a:r>
          </a:p>
        </p:txBody>
      </p:sp>
      <p:sp>
        <p:nvSpPr>
          <p:cNvPr id="48" name="TextBox 47">
            <a:extLst>
              <a:ext uri="{FF2B5EF4-FFF2-40B4-BE49-F238E27FC236}">
                <a16:creationId xmlns:a16="http://schemas.microsoft.com/office/drawing/2014/main" id="{7DE04B73-DE08-A4C0-B03E-3A908A6FB30B}"/>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23F1CE77-6CB7-C5C9-B079-B31E14AF76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D4B715C-AFBF-473E-C3C9-380933DF3729}"/>
              </a:ext>
            </a:extLst>
          </p:cNvPr>
          <p:cNvPicPr>
            <a:picLocks noChangeAspect="1"/>
          </p:cNvPicPr>
          <p:nvPr/>
        </p:nvPicPr>
        <p:blipFill>
          <a:blip r:embed="rId3"/>
          <a:stretch>
            <a:fillRect/>
          </a:stretch>
        </p:blipFill>
        <p:spPr>
          <a:xfrm>
            <a:off x="756492" y="2172999"/>
            <a:ext cx="10679015" cy="3804294"/>
          </a:xfrm>
          <a:prstGeom prst="rect">
            <a:avLst/>
          </a:prstGeom>
        </p:spPr>
      </p:pic>
    </p:spTree>
    <p:extLst>
      <p:ext uri="{BB962C8B-B14F-4D97-AF65-F5344CB8AC3E}">
        <p14:creationId xmlns:p14="http://schemas.microsoft.com/office/powerpoint/2010/main" val="345642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rPr>
              <a:t>Period </a:t>
            </a:r>
          </a:p>
          <a:p>
            <a:pPr algn="ctr"/>
            <a:r>
              <a:rPr lang="en-US" sz="2800" b="1" dirty="0">
                <a:solidFill>
                  <a:schemeClr val="tx1"/>
                </a:solidFill>
                <a:latin typeface="Alexandria"/>
              </a:rPr>
              <a:t>and</a:t>
            </a:r>
          </a:p>
          <a:p>
            <a:pPr algn="ctr"/>
            <a:r>
              <a:rPr lang="en-US" sz="2800" b="1" dirty="0">
                <a:solidFill>
                  <a:schemeClr val="tx1"/>
                </a:solidFill>
                <a:latin typeface="Alexandria"/>
                <a:cs typeface="Alexandria" charset="0"/>
              </a:rPr>
              <a:t>Product </a:t>
            </a:r>
          </a:p>
          <a:p>
            <a:pPr algn="ctr"/>
            <a:r>
              <a:rPr lang="en-US" sz="2800" b="1" dirty="0">
                <a:solidFill>
                  <a:schemeClr val="tx1"/>
                </a:solidFill>
                <a:latin typeface="Alexandria"/>
                <a:cs typeface="Alexandria" charset="0"/>
              </a:rPr>
              <a:t>costs</a:t>
            </a: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286799B-750B-B6C3-04F4-39DC217D039F}"/>
              </a:ext>
            </a:extLst>
          </p:cNvPr>
          <p:cNvPicPr>
            <a:picLocks noChangeAspect="1"/>
          </p:cNvPicPr>
          <p:nvPr/>
        </p:nvPicPr>
        <p:blipFill>
          <a:blip r:embed="rId3">
            <a:duotone>
              <a:prstClr val="black"/>
              <a:srgbClr val="D9C3A5">
                <a:tint val="50000"/>
                <a:satMod val="180000"/>
              </a:srgbClr>
            </a:duotone>
          </a:blip>
          <a:srcRect t="21694"/>
          <a:stretch>
            <a:fillRect/>
          </a:stretch>
        </p:blipFill>
        <p:spPr>
          <a:xfrm>
            <a:off x="1356852" y="1488216"/>
            <a:ext cx="8701548" cy="385649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5CAD3-DBD6-EB54-9096-D671E887AF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AAB214-5CAA-82A6-DED5-456376AC21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E4B1BCA-023D-D6F7-0124-FEFED81435A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rPr>
              <a:t>Examples</a:t>
            </a:r>
          </a:p>
          <a:p>
            <a:pPr algn="ctr"/>
            <a:r>
              <a:rPr lang="en-US" sz="2800" b="1" dirty="0">
                <a:solidFill>
                  <a:schemeClr val="tx1"/>
                </a:solidFill>
                <a:latin typeface="Alexandria"/>
              </a:rPr>
              <a:t> of</a:t>
            </a:r>
          </a:p>
          <a:p>
            <a:pPr algn="ctr"/>
            <a:r>
              <a:rPr lang="en-US" sz="2800" b="1" dirty="0">
                <a:solidFill>
                  <a:schemeClr val="tx1"/>
                </a:solidFill>
                <a:latin typeface="Alexandria"/>
              </a:rPr>
              <a:t>Period </a:t>
            </a:r>
          </a:p>
          <a:p>
            <a:pPr algn="ctr"/>
            <a:r>
              <a:rPr lang="en-US" sz="2800" b="1" dirty="0">
                <a:solidFill>
                  <a:schemeClr val="tx1"/>
                </a:solidFill>
                <a:latin typeface="Alexandria"/>
              </a:rPr>
              <a:t>and</a:t>
            </a:r>
          </a:p>
          <a:p>
            <a:pPr algn="ctr"/>
            <a:r>
              <a:rPr lang="en-US" sz="2800" b="1" dirty="0">
                <a:solidFill>
                  <a:schemeClr val="tx1"/>
                </a:solidFill>
                <a:latin typeface="Alexandria"/>
                <a:cs typeface="Alexandria" charset="0"/>
              </a:rPr>
              <a:t>Product </a:t>
            </a:r>
          </a:p>
          <a:p>
            <a:pPr algn="ctr"/>
            <a:r>
              <a:rPr lang="en-US" sz="2800" b="1" dirty="0">
                <a:solidFill>
                  <a:schemeClr val="tx1"/>
                </a:solidFill>
                <a:latin typeface="Alexandria"/>
                <a:cs typeface="Alexandria" charset="0"/>
              </a:rPr>
              <a:t>costs</a:t>
            </a:r>
          </a:p>
        </p:txBody>
      </p:sp>
      <p:sp>
        <p:nvSpPr>
          <p:cNvPr id="25" name="Rectangle: Rounded Corners 24">
            <a:extLst>
              <a:ext uri="{FF2B5EF4-FFF2-40B4-BE49-F238E27FC236}">
                <a16:creationId xmlns:a16="http://schemas.microsoft.com/office/drawing/2014/main" id="{51358A05-E49A-37AF-98B7-4EBAA4AEBAB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26C256C-0A78-4649-9AC4-C1755DFC47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366B24CB-20E4-101F-6280-3B78F368F33D}"/>
              </a:ext>
            </a:extLst>
          </p:cNvPr>
          <p:cNvPicPr>
            <a:picLocks noChangeAspect="1"/>
          </p:cNvPicPr>
          <p:nvPr/>
        </p:nvPicPr>
        <p:blipFill>
          <a:blip r:embed="rId3"/>
          <a:srcRect t="17893"/>
          <a:stretch>
            <a:fillRect/>
          </a:stretch>
        </p:blipFill>
        <p:spPr>
          <a:xfrm>
            <a:off x="1297281" y="1584218"/>
            <a:ext cx="9113312" cy="3375602"/>
          </a:xfrm>
          <a:prstGeom prst="rect">
            <a:avLst/>
          </a:prstGeom>
        </p:spPr>
      </p:pic>
    </p:spTree>
    <p:extLst>
      <p:ext uri="{BB962C8B-B14F-4D97-AF65-F5344CB8AC3E}">
        <p14:creationId xmlns:p14="http://schemas.microsoft.com/office/powerpoint/2010/main" val="1824748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641526" y="3565654"/>
            <a:ext cx="1101356" cy="1138773"/>
          </a:xfrm>
          <a:prstGeom prst="rect">
            <a:avLst/>
          </a:prstGeom>
          <a:noFill/>
        </p:spPr>
        <p:txBody>
          <a:bodyPr wrap="square" rtlCol="0">
            <a:spAutoFit/>
          </a:bodyPr>
          <a:lstStyle/>
          <a:p>
            <a:pPr algn="ctr"/>
            <a:r>
              <a:rPr lang="en-US" sz="1400" b="1" dirty="0">
                <a:latin typeface="Alexandria"/>
              </a:rPr>
              <a:t>Period </a:t>
            </a:r>
          </a:p>
          <a:p>
            <a:pPr algn="ctr"/>
            <a:r>
              <a:rPr lang="en-US" sz="1400" b="1" dirty="0">
                <a:latin typeface="Alexandria"/>
              </a:rPr>
              <a:t>and</a:t>
            </a:r>
          </a:p>
          <a:p>
            <a:pPr algn="ctr"/>
            <a:r>
              <a:rPr lang="en-US" sz="1400" b="1" dirty="0">
                <a:latin typeface="Alexandria"/>
                <a:cs typeface="Alexandria" charset="0"/>
              </a:rPr>
              <a:t>Product </a:t>
            </a:r>
          </a:p>
          <a:p>
            <a:pPr algn="ctr"/>
            <a:r>
              <a:rPr lang="en-US" sz="1400" b="1" dirty="0">
                <a:latin typeface="Alexandria"/>
                <a:cs typeface="Alexandria" charset="0"/>
              </a:rPr>
              <a:t>costs</a:t>
            </a:r>
          </a:p>
          <a:p>
            <a:pPr algn="ctr"/>
            <a:endParaRPr lang="en-US" sz="12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A24B478-51E2-FFB9-59CC-4A92A3A8C6CA}"/>
              </a:ext>
            </a:extLst>
          </p:cNvPr>
          <p:cNvPicPr>
            <a:picLocks noChangeAspect="1"/>
          </p:cNvPicPr>
          <p:nvPr/>
        </p:nvPicPr>
        <p:blipFill>
          <a:blip r:embed="rId4"/>
          <a:srcRect t="19142"/>
          <a:stretch>
            <a:fillRect/>
          </a:stretch>
        </p:blipFill>
        <p:spPr>
          <a:xfrm>
            <a:off x="1133854" y="1397680"/>
            <a:ext cx="4552926" cy="4414560"/>
          </a:xfrm>
          <a:prstGeom prst="rect">
            <a:avLst/>
          </a:prstGeom>
        </p:spPr>
      </p:pic>
    </p:spTree>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5E665-16FF-1893-1973-84EBF7E88B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2C741-2E9E-8B3A-4E00-D7BD8BF04D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458E805-CCA7-E6EE-87E6-C40608D5AC2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solidFill>
                  <a:schemeClr val="tx1"/>
                </a:solidFill>
                <a:latin typeface="Alexandria"/>
              </a:rPr>
              <a:t>Period </a:t>
            </a:r>
          </a:p>
          <a:p>
            <a:pPr algn="ctr"/>
            <a:r>
              <a:rPr lang="en-US" b="1" dirty="0">
                <a:solidFill>
                  <a:schemeClr val="tx1"/>
                </a:solidFill>
                <a:latin typeface="Alexandria"/>
              </a:rPr>
              <a:t>and</a:t>
            </a:r>
          </a:p>
          <a:p>
            <a:pPr algn="ctr"/>
            <a:r>
              <a:rPr lang="en-US" b="1" dirty="0">
                <a:solidFill>
                  <a:schemeClr val="tx1"/>
                </a:solidFill>
                <a:latin typeface="Alexandria"/>
                <a:cs typeface="Alexandria" charset="0"/>
              </a:rPr>
              <a:t>Product </a:t>
            </a:r>
          </a:p>
          <a:p>
            <a:pPr algn="ctr"/>
            <a:r>
              <a:rPr lang="en-US" b="1" dirty="0">
                <a:solidFill>
                  <a:schemeClr val="tx1"/>
                </a:solidFill>
                <a:latin typeface="Alexandria"/>
                <a:cs typeface="Alexandria" charset="0"/>
              </a:rPr>
              <a:t>Costs and </a:t>
            </a:r>
          </a:p>
          <a:p>
            <a:pPr algn="ctr"/>
            <a:r>
              <a:rPr lang="en-US" b="1" dirty="0">
                <a:solidFill>
                  <a:schemeClr val="tx1"/>
                </a:solidFill>
                <a:latin typeface="Alexandria"/>
                <a:cs typeface="Alexandria" charset="0"/>
              </a:rPr>
              <a:t>Financial</a:t>
            </a:r>
          </a:p>
          <a:p>
            <a:pPr algn="ctr"/>
            <a:r>
              <a:rPr lang="en-US" b="1" dirty="0">
                <a:solidFill>
                  <a:schemeClr val="tx1"/>
                </a:solidFill>
                <a:latin typeface="Alexandria"/>
                <a:cs typeface="Alexandria" charset="0"/>
              </a:rPr>
              <a:t>statements</a:t>
            </a:r>
          </a:p>
        </p:txBody>
      </p:sp>
      <p:sp>
        <p:nvSpPr>
          <p:cNvPr id="25" name="Rectangle: Rounded Corners 24">
            <a:extLst>
              <a:ext uri="{FF2B5EF4-FFF2-40B4-BE49-F238E27FC236}">
                <a16:creationId xmlns:a16="http://schemas.microsoft.com/office/drawing/2014/main" id="{5E325E47-FA63-735A-63F2-DF8AD56C9A2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Product vs. Period Costs</a:t>
            </a:r>
            <a:r>
              <a:rPr kumimoji="0" lang="en-US" altLang="en-US" sz="16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Product Cost (Manufacturing Inventory) :  In an automobile plant, the steel sheets used for the car body, the wages of the welding team, and the factory equipment depreciation are Product Costs. They are stored as assets (Inventory) on the Balance Sheet until the car is sold.</a:t>
            </a:r>
            <a:r>
              <a:rPr kumimoji="0" lang="en-US" sz="1600" b="1" i="0" u="none" strike="noStrike" kern="1200" cap="none" spc="0" normalizeH="0" baseline="0" noProof="0" dirty="0">
                <a:ln>
                  <a:noFill/>
                </a:ln>
                <a:solidFill>
                  <a:prstClr val="black"/>
                </a:solidFill>
                <a:effectLst/>
                <a:uLnTx/>
                <a:uFillTx/>
                <a:latin typeface="Alexandria"/>
                <a:ea typeface="+mn-ea"/>
                <a:cs typeface="+mn-cs"/>
              </a:rPr>
              <a:t> </a:t>
            </a:r>
          </a:p>
          <a:p>
            <a:pPr marL="0" marR="0" lvl="0" indent="0" algn="l" defTabSz="914400" rtl="0" eaLnBrk="1" fontAlgn="auto" latinLnBrk="0" hangingPunct="1">
              <a:lnSpc>
                <a:spcPct val="100000"/>
              </a:lnSpc>
              <a:spcBef>
                <a:spcPts val="900"/>
              </a:spcBef>
              <a:spcAft>
                <a:spcPts val="120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lexandria"/>
                <a:ea typeface="+mn-ea"/>
                <a:cs typeface="+mn-cs"/>
              </a:rPr>
              <a:t>Period Cost (Nonmanufacturing Expense) </a:t>
            </a:r>
            <a:r>
              <a:rPr kumimoji="0" lang="en-US" sz="1600" b="0" i="0" u="none" strike="noStrike" kern="1200" cap="none" spc="0" normalizeH="0" baseline="0" noProof="0" dirty="0">
                <a:ln>
                  <a:noFill/>
                </a:ln>
                <a:solidFill>
                  <a:prstClr val="black"/>
                </a:solidFill>
                <a:effectLst/>
                <a:uLnTx/>
                <a:uFillTx/>
                <a:latin typeface="Alexandria"/>
                <a:ea typeface="+mn-ea"/>
                <a:cs typeface="+mn-cs"/>
              </a:rPr>
              <a:t>The salary of the car company's CEO, the rent for the corporate sales showroom, and TV commercial costs are </a:t>
            </a:r>
            <a:r>
              <a:rPr kumimoji="0" lang="en-US" sz="1600" b="1" i="0" u="none" strike="noStrike" kern="1200" cap="none" spc="0" normalizeH="0" baseline="0" noProof="0" dirty="0">
                <a:ln>
                  <a:noFill/>
                </a:ln>
                <a:solidFill>
                  <a:prstClr val="black"/>
                </a:solidFill>
                <a:effectLst/>
                <a:uLnTx/>
                <a:uFillTx/>
                <a:latin typeface="Alexandria"/>
                <a:ea typeface="+mn-ea"/>
                <a:cs typeface="+mn-cs"/>
              </a:rPr>
              <a:t>Period Costs</a:t>
            </a:r>
            <a:r>
              <a:rPr kumimoji="0" lang="en-US" sz="1600" b="0" i="0" u="none" strike="noStrike" kern="1200" cap="none" spc="0" normalizeH="0" baseline="0" noProof="0" dirty="0">
                <a:ln>
                  <a:noFill/>
                </a:ln>
                <a:solidFill>
                  <a:prstClr val="black"/>
                </a:solidFill>
                <a:effectLst/>
                <a:uLnTx/>
                <a:uFillTx/>
                <a:latin typeface="Alexandria"/>
                <a:ea typeface="+mn-ea"/>
                <a:cs typeface="+mn-cs"/>
              </a:rPr>
              <a:t>. They are expensed immediately on the Income Statement.</a:t>
            </a:r>
          </a:p>
        </p:txBody>
      </p:sp>
      <p:pic>
        <p:nvPicPr>
          <p:cNvPr id="5" name="Graphic 21">
            <a:extLst>
              <a:ext uri="{FF2B5EF4-FFF2-40B4-BE49-F238E27FC236}">
                <a16:creationId xmlns:a16="http://schemas.microsoft.com/office/drawing/2014/main" id="{96EA1999-656A-6B3E-AB2C-18939DE8DC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D8818C6-A962-7442-85FF-1A16262EE2AF}"/>
              </a:ext>
            </a:extLst>
          </p:cNvPr>
          <p:cNvPicPr>
            <a:picLocks noChangeAspect="1"/>
          </p:cNvPicPr>
          <p:nvPr/>
        </p:nvPicPr>
        <p:blipFill>
          <a:blip r:embed="rId3"/>
          <a:srcRect l="8178" t="21934" r="8963"/>
          <a:stretch>
            <a:fillRect/>
          </a:stretch>
        </p:blipFill>
        <p:spPr>
          <a:xfrm>
            <a:off x="2773292" y="1403180"/>
            <a:ext cx="5368413" cy="2403247"/>
          </a:xfrm>
          <a:prstGeom prst="rect">
            <a:avLst/>
          </a:prstGeom>
        </p:spPr>
      </p:pic>
    </p:spTree>
    <p:extLst>
      <p:ext uri="{BB962C8B-B14F-4D97-AF65-F5344CB8AC3E}">
        <p14:creationId xmlns:p14="http://schemas.microsoft.com/office/powerpoint/2010/main" val="41367417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500B4-066C-C57E-4EB6-CF891E541A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DD28DC-C6F3-F70D-DF1D-4C1C291506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534C227-F4D3-7B69-65E0-E10E090CAE77}"/>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Manufacturing</a:t>
            </a:r>
          </a:p>
          <a:p>
            <a:pPr algn="ctr"/>
            <a:r>
              <a:rPr lang="en-US" b="1" dirty="0">
                <a:latin typeface="Alexandria" charset="0"/>
                <a:cs typeface="Alexandria" charset="0"/>
              </a:rPr>
              <a:t>Product </a:t>
            </a:r>
          </a:p>
          <a:p>
            <a:pPr algn="ctr"/>
            <a:r>
              <a:rPr lang="en-US" b="1" dirty="0">
                <a:latin typeface="Alexandria" charset="0"/>
                <a:cs typeface="Alexandria" charset="0"/>
              </a:rPr>
              <a:t>Costs</a:t>
            </a:r>
          </a:p>
          <a:p>
            <a:pPr algn="ct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C4CF68B4-FC13-DB90-4533-A9DE5356F825}"/>
              </a:ext>
            </a:extLst>
          </p:cNvPr>
          <p:cNvSpPr/>
          <p:nvPr/>
        </p:nvSpPr>
        <p:spPr>
          <a:xfrm>
            <a:off x="1181062" y="1285192"/>
            <a:ext cx="9024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450795AD-20B2-3683-0217-80FF04823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2D6F6E8-9934-4BB9-EDEE-47F8290B3F7F}"/>
              </a:ext>
            </a:extLst>
          </p:cNvPr>
          <p:cNvPicPr>
            <a:picLocks noChangeAspect="1"/>
          </p:cNvPicPr>
          <p:nvPr/>
        </p:nvPicPr>
        <p:blipFill>
          <a:blip r:embed="rId3"/>
          <a:srcRect l="5691" t="18800"/>
          <a:stretch>
            <a:fillRect/>
          </a:stretch>
        </p:blipFill>
        <p:spPr>
          <a:xfrm>
            <a:off x="1283705" y="1562095"/>
            <a:ext cx="8819536" cy="3461398"/>
          </a:xfrm>
          <a:prstGeom prst="rect">
            <a:avLst/>
          </a:prstGeom>
        </p:spPr>
      </p:pic>
    </p:spTree>
    <p:extLst>
      <p:ext uri="{BB962C8B-B14F-4D97-AF65-F5344CB8AC3E}">
        <p14:creationId xmlns:p14="http://schemas.microsoft.com/office/powerpoint/2010/main" val="3292938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6A017-B3F1-8564-C67A-22BE57C374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048891-2F12-E22D-A9D4-B252646D06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A7DBD22-650A-7639-A60B-3D5B0639177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Transfer</a:t>
            </a:r>
          </a:p>
          <a:p>
            <a:pPr algn="ctr"/>
            <a:r>
              <a:rPr lang="en-US" b="1" kern="0" dirty="0">
                <a:solidFill>
                  <a:srgbClr val="000000"/>
                </a:solidFill>
                <a:latin typeface="Alexandria"/>
                <a:cs typeface="Arial"/>
                <a:sym typeface="Arial"/>
              </a:rPr>
              <a:t>Of </a:t>
            </a:r>
          </a:p>
          <a:p>
            <a:pPr algn="ctr"/>
            <a:r>
              <a:rPr lang="en-US" b="1" kern="0" dirty="0">
                <a:solidFill>
                  <a:srgbClr val="000000"/>
                </a:solidFill>
                <a:latin typeface="Alexandria"/>
                <a:cs typeface="Arial"/>
                <a:sym typeface="Arial"/>
              </a:rPr>
              <a:t>Product</a:t>
            </a:r>
          </a:p>
          <a:p>
            <a:pPr algn="ctr"/>
            <a:r>
              <a:rPr lang="en-US" b="1" kern="0" dirty="0">
                <a:solidFill>
                  <a:srgbClr val="000000"/>
                </a:solidFill>
                <a:latin typeface="Alexandria"/>
                <a:cs typeface="Arial"/>
                <a:sym typeface="Arial"/>
              </a:rPr>
              <a:t>costs</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41C0433F-14BC-2240-E9DA-39089DBC8B7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3DA4FA3-7B30-4D89-838A-CBED33074965}"/>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0260B30-9390-A91F-36FD-1FDA90604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F6842F4-F4AD-8401-C806-122E1DCB1CFA}"/>
              </a:ext>
            </a:extLst>
          </p:cNvPr>
          <p:cNvPicPr>
            <a:picLocks noChangeAspect="1"/>
          </p:cNvPicPr>
          <p:nvPr/>
        </p:nvPicPr>
        <p:blipFill>
          <a:blip r:embed="rId3"/>
          <a:srcRect t="17776" r="3822"/>
          <a:stretch>
            <a:fillRect/>
          </a:stretch>
        </p:blipFill>
        <p:spPr>
          <a:xfrm>
            <a:off x="1333001" y="1402874"/>
            <a:ext cx="8902380" cy="4052250"/>
          </a:xfrm>
          <a:prstGeom prst="rect">
            <a:avLst/>
          </a:prstGeom>
        </p:spPr>
      </p:pic>
    </p:spTree>
    <p:extLst>
      <p:ext uri="{BB962C8B-B14F-4D97-AF65-F5344CB8AC3E}">
        <p14:creationId xmlns:p14="http://schemas.microsoft.com/office/powerpoint/2010/main" val="3610112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95801-0183-7817-88AC-29268458BB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00AC8C-674D-CEA7-A2A2-3054C8DE8E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BE54DDB-D415-0374-0B5C-9B5D6AAF75A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Cost </a:t>
            </a:r>
          </a:p>
          <a:p>
            <a:pPr algn="ctr"/>
            <a:r>
              <a:rPr lang="en-US" b="1" kern="0" dirty="0">
                <a:solidFill>
                  <a:srgbClr val="000000"/>
                </a:solidFill>
                <a:latin typeface="Alexandria"/>
                <a:cs typeface="Arial"/>
                <a:sym typeface="Arial"/>
              </a:rPr>
              <a:t>Classification</a:t>
            </a:r>
          </a:p>
          <a:p>
            <a:pPr algn="ct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3642D958-761B-79E3-4A1F-4096FEDA87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0EF87E9-4B6D-170C-7655-40A2402DB36E}"/>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6544A29-568E-5DE4-F040-E22894889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50CD2A6-B597-4B64-FFFF-075E5EB779F2}"/>
              </a:ext>
            </a:extLst>
          </p:cNvPr>
          <p:cNvPicPr>
            <a:picLocks noChangeAspect="1"/>
          </p:cNvPicPr>
          <p:nvPr/>
        </p:nvPicPr>
        <p:blipFill>
          <a:blip r:embed="rId3"/>
          <a:stretch>
            <a:fillRect/>
          </a:stretch>
        </p:blipFill>
        <p:spPr>
          <a:xfrm>
            <a:off x="1622320" y="1351547"/>
            <a:ext cx="8111614" cy="4154905"/>
          </a:xfrm>
          <a:prstGeom prst="rect">
            <a:avLst/>
          </a:prstGeom>
        </p:spPr>
      </p:pic>
    </p:spTree>
    <p:extLst>
      <p:ext uri="{BB962C8B-B14F-4D97-AF65-F5344CB8AC3E}">
        <p14:creationId xmlns:p14="http://schemas.microsoft.com/office/powerpoint/2010/main" val="2331603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A3FFD-24EF-F961-F473-EE2F370AED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C8B0D5-E500-99F3-F2CA-94DB3BADAA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625398E-8E99-8916-F08B-7299EB30F91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Cost </a:t>
            </a:r>
          </a:p>
          <a:p>
            <a:pPr algn="ctr"/>
            <a:r>
              <a:rPr lang="en-US" b="1" kern="0" dirty="0">
                <a:solidFill>
                  <a:srgbClr val="000000"/>
                </a:solidFill>
                <a:latin typeface="Alexandria"/>
                <a:cs typeface="Arial"/>
                <a:sym typeface="Arial"/>
              </a:rPr>
              <a:t>Classification</a:t>
            </a:r>
          </a:p>
          <a:p>
            <a:pPr algn="ctr"/>
            <a:r>
              <a:rPr lang="en-US" b="1" kern="0" dirty="0">
                <a:solidFill>
                  <a:srgbClr val="000000"/>
                </a:solidFill>
                <a:latin typeface="Alexandria"/>
                <a:cs typeface="Arial"/>
                <a:sym typeface="Arial"/>
              </a:rPr>
              <a:t>For</a:t>
            </a:r>
          </a:p>
          <a:p>
            <a:pPr algn="ctr"/>
            <a:r>
              <a:rPr lang="en-US" b="1" kern="0" dirty="0">
                <a:solidFill>
                  <a:srgbClr val="000000"/>
                </a:solidFill>
                <a:latin typeface="Alexandria"/>
                <a:cs typeface="Arial"/>
                <a:sym typeface="Arial"/>
              </a:rPr>
              <a:t>Predicting </a:t>
            </a:r>
          </a:p>
          <a:p>
            <a:pPr algn="ctr"/>
            <a:r>
              <a:rPr lang="en-US" b="1" kern="0" dirty="0">
                <a:solidFill>
                  <a:srgbClr val="000000"/>
                </a:solidFill>
                <a:latin typeface="Alexandria"/>
                <a:cs typeface="Arial"/>
                <a:sym typeface="Arial"/>
              </a:rPr>
              <a:t>Cost </a:t>
            </a:r>
          </a:p>
          <a:p>
            <a:pPr algn="ctr"/>
            <a:r>
              <a:rPr lang="en-US" b="1" kern="0" dirty="0">
                <a:solidFill>
                  <a:srgbClr val="000000"/>
                </a:solidFill>
                <a:latin typeface="Alexandria"/>
                <a:cs typeface="Arial"/>
                <a:sym typeface="Arial"/>
              </a:rPr>
              <a:t>Behavior</a:t>
            </a:r>
          </a:p>
          <a:p>
            <a:pPr algn="ctr"/>
            <a:endParaRPr lang="en-US" b="1" kern="0" dirty="0">
              <a:solidFill>
                <a:srgbClr val="000000"/>
              </a:solidFill>
              <a:latin typeface="Alexandria"/>
              <a:cs typeface="Arial"/>
              <a:sym typeface="Arial"/>
            </a:endParaRPr>
          </a:p>
          <a:p>
            <a:pPr algn="ct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CC03F88B-1C1D-5B22-ADCC-0E9C75E299F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A364D93-F0B3-D9C0-B359-90321B4F427B}"/>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7E21F2C4-A31C-9DE6-0271-5FBED5467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2B699E3-9821-66AB-02BA-17EC0061A678}"/>
              </a:ext>
            </a:extLst>
          </p:cNvPr>
          <p:cNvPicPr>
            <a:picLocks noChangeAspect="1"/>
          </p:cNvPicPr>
          <p:nvPr/>
        </p:nvPicPr>
        <p:blipFill>
          <a:blip r:embed="rId3"/>
          <a:srcRect l="3264" t="28124" r="5620" b="11617"/>
          <a:stretch>
            <a:fillRect/>
          </a:stretch>
        </p:blipFill>
        <p:spPr>
          <a:xfrm>
            <a:off x="1333001" y="1722660"/>
            <a:ext cx="9040762" cy="3412678"/>
          </a:xfrm>
          <a:prstGeom prst="rect">
            <a:avLst/>
          </a:prstGeom>
        </p:spPr>
      </p:pic>
    </p:spTree>
    <p:extLst>
      <p:ext uri="{BB962C8B-B14F-4D97-AF65-F5344CB8AC3E}">
        <p14:creationId xmlns:p14="http://schemas.microsoft.com/office/powerpoint/2010/main" val="2222363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EB242-B90A-38BF-616A-9EB92861AB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F1F75-4B34-A210-2009-EBB2A4731F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383F35-07A1-77B8-1F82-7DFAA14A980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charset="0"/>
                <a:cs typeface="Alexandria" charset="0"/>
              </a:rPr>
              <a:t>Variable</a:t>
            </a:r>
          </a:p>
          <a:p>
            <a:pPr algn="ctr"/>
            <a:r>
              <a:rPr lang="en-US" sz="2400" b="1" dirty="0">
                <a:solidFill>
                  <a:schemeClr val="tx1"/>
                </a:solidFill>
                <a:latin typeface="Alexandria" charset="0"/>
                <a:cs typeface="Alexandria" charset="0"/>
              </a:rPr>
              <a:t>cost</a:t>
            </a:r>
          </a:p>
        </p:txBody>
      </p:sp>
      <p:sp>
        <p:nvSpPr>
          <p:cNvPr id="25" name="Rectangle: Rounded Corners 24">
            <a:extLst>
              <a:ext uri="{FF2B5EF4-FFF2-40B4-BE49-F238E27FC236}">
                <a16:creationId xmlns:a16="http://schemas.microsoft.com/office/drawing/2014/main" id="{F4A61BE5-8CD3-69A4-04A2-21BEB8C2545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18FA656-E3E2-F6B9-EE53-61BC5BD9F8FA}"/>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5E9F6F77-7497-ADB1-C746-A1CD95EF6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41E33B2-E3FD-50DF-8CDE-E712B193E304}"/>
              </a:ext>
            </a:extLst>
          </p:cNvPr>
          <p:cNvPicPr>
            <a:picLocks noChangeAspect="1"/>
          </p:cNvPicPr>
          <p:nvPr/>
        </p:nvPicPr>
        <p:blipFill>
          <a:blip r:embed="rId3"/>
          <a:srcRect t="28872" r="2347" b="8752"/>
          <a:stretch>
            <a:fillRect/>
          </a:stretch>
        </p:blipFill>
        <p:spPr>
          <a:xfrm>
            <a:off x="1576905" y="1818524"/>
            <a:ext cx="8554064" cy="3220949"/>
          </a:xfrm>
          <a:prstGeom prst="rect">
            <a:avLst/>
          </a:prstGeom>
        </p:spPr>
      </p:pic>
    </p:spTree>
    <p:extLst>
      <p:ext uri="{BB962C8B-B14F-4D97-AF65-F5344CB8AC3E}">
        <p14:creationId xmlns:p14="http://schemas.microsoft.com/office/powerpoint/2010/main" val="2758551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CB03A-7017-C34A-270A-A9671C29BC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97B4CE-48B5-994D-06D2-9D8D409032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2CA3F1C-F303-FE36-B161-D1391130687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charset="0"/>
                <a:cs typeface="Alexandria" charset="0"/>
              </a:rPr>
              <a:t>Fixed </a:t>
            </a:r>
          </a:p>
          <a:p>
            <a:pPr algn="ctr"/>
            <a:r>
              <a:rPr lang="en-US" sz="2400" b="1" dirty="0">
                <a:solidFill>
                  <a:schemeClr val="tx1"/>
                </a:solidFill>
                <a:latin typeface="Alexandria" charset="0"/>
                <a:cs typeface="Alexandria" charset="0"/>
              </a:rPr>
              <a:t>cost</a:t>
            </a:r>
          </a:p>
        </p:txBody>
      </p:sp>
      <p:sp>
        <p:nvSpPr>
          <p:cNvPr id="25" name="Rectangle: Rounded Corners 24">
            <a:extLst>
              <a:ext uri="{FF2B5EF4-FFF2-40B4-BE49-F238E27FC236}">
                <a16:creationId xmlns:a16="http://schemas.microsoft.com/office/drawing/2014/main" id="{8473C0E7-2294-3833-2BCE-8CAD542F550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538A03B-7D11-2CDA-477C-F644E2CA5F55}"/>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A52F3085-C4F3-FE14-593B-7B4EDA308E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A4A378D-9EB2-5C88-3FDD-D72B3EDF9AC2}"/>
              </a:ext>
            </a:extLst>
          </p:cNvPr>
          <p:cNvPicPr>
            <a:picLocks noChangeAspect="1"/>
          </p:cNvPicPr>
          <p:nvPr/>
        </p:nvPicPr>
        <p:blipFill>
          <a:blip r:embed="rId3"/>
          <a:srcRect l="776" t="24733" r="2587" b="6408"/>
          <a:stretch>
            <a:fillRect/>
          </a:stretch>
        </p:blipFill>
        <p:spPr>
          <a:xfrm>
            <a:off x="1285858" y="1540057"/>
            <a:ext cx="9136157" cy="3777883"/>
          </a:xfrm>
          <a:prstGeom prst="rect">
            <a:avLst/>
          </a:prstGeom>
        </p:spPr>
      </p:pic>
    </p:spTree>
    <p:extLst>
      <p:ext uri="{BB962C8B-B14F-4D97-AF65-F5344CB8AC3E}">
        <p14:creationId xmlns:p14="http://schemas.microsoft.com/office/powerpoint/2010/main" val="2230279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636B-E324-ED1F-63C2-4455066D17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7C614-FD6A-DFFB-9A58-D908334743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8ED38-A387-1000-37E3-DA2589F8397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D204B69C-A55E-A7C5-9C1B-7D91381C0FC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E1F19BD-2C48-A327-16DC-DCC0DCCACBE6}"/>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37C72F3-2D58-168C-A8AE-3B55FA172D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1EEDE8A-83A3-B462-37C4-AD3CEAD6D967}"/>
              </a:ext>
            </a:extLst>
          </p:cNvPr>
          <p:cNvPicPr>
            <a:picLocks noChangeAspect="1"/>
          </p:cNvPicPr>
          <p:nvPr/>
        </p:nvPicPr>
        <p:blipFill>
          <a:blip r:embed="rId3"/>
          <a:stretch>
            <a:fillRect/>
          </a:stretch>
        </p:blipFill>
        <p:spPr>
          <a:xfrm>
            <a:off x="1548581" y="1351549"/>
            <a:ext cx="8332838" cy="4002116"/>
          </a:xfrm>
          <a:prstGeom prst="rect">
            <a:avLst/>
          </a:prstGeom>
        </p:spPr>
      </p:pic>
    </p:spTree>
    <p:extLst>
      <p:ext uri="{BB962C8B-B14F-4D97-AF65-F5344CB8AC3E}">
        <p14:creationId xmlns:p14="http://schemas.microsoft.com/office/powerpoint/2010/main" val="1562345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27F60-E506-F652-3483-1E5A4FAC48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C36B06-7AB1-0BA5-1875-185D8A9DED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BEE83E9-F819-CF92-0BE7-8EBC579F974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lexandria" charset="0"/>
                <a:cs typeface="Alexandria" charset="0"/>
              </a:rPr>
              <a:t>Comparison</a:t>
            </a:r>
          </a:p>
          <a:p>
            <a:pPr algn="ctr"/>
            <a:r>
              <a:rPr lang="en-US" b="1" dirty="0">
                <a:latin typeface="Alexandria" charset="0"/>
                <a:cs typeface="Alexandria" charset="0"/>
              </a:rPr>
              <a:t>Of </a:t>
            </a:r>
          </a:p>
          <a:p>
            <a:pPr algn="ctr"/>
            <a:r>
              <a:rPr lang="en-US" b="1" dirty="0">
                <a:latin typeface="Alexandria" charset="0"/>
                <a:cs typeface="Alexandria" charset="0"/>
              </a:rPr>
              <a:t>Cost</a:t>
            </a:r>
          </a:p>
          <a:p>
            <a:pPr algn="ctr"/>
            <a:r>
              <a:rPr lang="en-US" b="1" dirty="0">
                <a:latin typeface="Alexandria" charset="0"/>
                <a:cs typeface="Alexandria" charset="0"/>
              </a:rPr>
              <a:t>Classifications</a:t>
            </a:r>
          </a:p>
          <a:p>
            <a:pPr algn="ctr"/>
            <a:r>
              <a:rPr lang="en-US" b="1" dirty="0">
                <a:latin typeface="Alexandria" charset="0"/>
                <a:cs typeface="Alexandria" charset="0"/>
              </a:rPr>
              <a:t>For</a:t>
            </a:r>
          </a:p>
          <a:p>
            <a:pPr algn="ctr"/>
            <a:r>
              <a:rPr lang="en-US" b="1" dirty="0">
                <a:latin typeface="Alexandria" charset="0"/>
                <a:cs typeface="Alexandria" charset="0"/>
              </a:rPr>
              <a:t>Predicting</a:t>
            </a:r>
          </a:p>
          <a:p>
            <a:pPr algn="ctr"/>
            <a:r>
              <a:rPr lang="en-US" b="1" dirty="0">
                <a:latin typeface="Alexandria" charset="0"/>
                <a:cs typeface="Alexandria" charset="0"/>
              </a:rPr>
              <a:t>Cost</a:t>
            </a:r>
          </a:p>
          <a:p>
            <a:pPr algn="ctr"/>
            <a:r>
              <a:rPr lang="en-US" b="1" dirty="0">
                <a:latin typeface="Alexandria" charset="0"/>
                <a:cs typeface="Alexandria" charset="0"/>
              </a:rPr>
              <a:t>behavior</a:t>
            </a:r>
          </a:p>
        </p:txBody>
      </p:sp>
      <p:sp>
        <p:nvSpPr>
          <p:cNvPr id="25" name="Rectangle: Rounded Corners 24">
            <a:extLst>
              <a:ext uri="{FF2B5EF4-FFF2-40B4-BE49-F238E27FC236}">
                <a16:creationId xmlns:a16="http://schemas.microsoft.com/office/drawing/2014/main" id="{E3C2EF6D-E6F3-5531-C7D4-6B034C85345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Variable Cost Example</a:t>
            </a:r>
            <a:r>
              <a:rPr kumimoji="0" lang="en-US" sz="1800" i="0" u="none" strike="noStrike" kern="1200" cap="none" spc="0" normalizeH="0" baseline="0" noProof="0" dirty="0">
                <a:ln>
                  <a:noFill/>
                </a:ln>
                <a:solidFill>
                  <a:prstClr val="black"/>
                </a:solidFill>
                <a:effectLst/>
                <a:uLnTx/>
                <a:uFillTx/>
                <a:latin typeface="Alexandria"/>
              </a:rPr>
              <a:t>: A bakery produces cakes. The cost of flour and sugar is a Variable Cost. If they bake 0 cakes, the total cost is $0. If they bake 1,000 cakes, the total cost rises in direct proportion. However, the cost of flour per individual cake remains constant</a:t>
            </a:r>
          </a:p>
          <a:p>
            <a:pPr marL="0" marR="0" lvl="0" indent="0" algn="just" defTabSz="914400" rtl="0" eaLnBrk="1" fontAlgn="auto" latinLnBrk="0" hangingPunct="1">
              <a:lnSpc>
                <a:spcPct val="100000"/>
              </a:lnSpc>
              <a:spcBef>
                <a:spcPts val="900"/>
              </a:spcBef>
              <a:spcAft>
                <a:spcPts val="12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Fixed Cost Example</a:t>
            </a:r>
            <a:r>
              <a:rPr kumimoji="0" lang="en-US" sz="1800" i="0" u="none" strike="noStrike" kern="1200" cap="none" spc="0" normalizeH="0" baseline="0" noProof="0" dirty="0">
                <a:ln>
                  <a:noFill/>
                </a:ln>
                <a:solidFill>
                  <a:prstClr val="black"/>
                </a:solidFill>
                <a:effectLst/>
                <a:uLnTx/>
                <a:uFillTx/>
                <a:latin typeface="Alexandria"/>
              </a:rPr>
              <a:t>: The bakery pays $2,000 per month in rent for its shop. This is a Fixed Cost. Whether they bake 10 cakes or 2,000 cakes, the total rent is strictly $2,000. If they produce more cakes, the average rent cost </a:t>
            </a:r>
            <a:r>
              <a:rPr kumimoji="0" lang="en-US" sz="1800" i="1" u="none" strike="noStrike" kern="1200" cap="none" spc="0" normalizeH="0" baseline="0" noProof="0" dirty="0">
                <a:ln>
                  <a:noFill/>
                </a:ln>
                <a:solidFill>
                  <a:prstClr val="black"/>
                </a:solidFill>
                <a:effectLst/>
                <a:uLnTx/>
                <a:uFillTx/>
                <a:latin typeface="Alexandria"/>
              </a:rPr>
              <a:t>per cake</a:t>
            </a:r>
            <a:r>
              <a:rPr kumimoji="0" lang="en-US" sz="1800" i="0" u="none" strike="noStrike" kern="1200" cap="none" spc="0" normalizeH="0" baseline="0" noProof="0" dirty="0">
                <a:ln>
                  <a:noFill/>
                </a:ln>
                <a:solidFill>
                  <a:prstClr val="black"/>
                </a:solidFill>
                <a:effectLst/>
                <a:uLnTx/>
                <a:uFillTx/>
                <a:latin typeface="Alexandria"/>
              </a:rPr>
              <a:t> decreases.</a:t>
            </a:r>
          </a:p>
        </p:txBody>
      </p:sp>
      <p:sp>
        <p:nvSpPr>
          <p:cNvPr id="24" name="TextBox 23">
            <a:extLst>
              <a:ext uri="{FF2B5EF4-FFF2-40B4-BE49-F238E27FC236}">
                <a16:creationId xmlns:a16="http://schemas.microsoft.com/office/drawing/2014/main" id="{40A32744-057E-6E7D-A8D5-B50990C1D8B8}"/>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F8C2BC42-6430-828F-E340-C01AD2CEEA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F8C0086-9669-0D03-A529-86A8616437CA}"/>
              </a:ext>
            </a:extLst>
          </p:cNvPr>
          <p:cNvPicPr>
            <a:picLocks noChangeAspect="1"/>
          </p:cNvPicPr>
          <p:nvPr/>
        </p:nvPicPr>
        <p:blipFill>
          <a:blip r:embed="rId3"/>
          <a:srcRect t="33358" r="2530" b="9390"/>
          <a:stretch>
            <a:fillRect/>
          </a:stretch>
        </p:blipFill>
        <p:spPr>
          <a:xfrm>
            <a:off x="1445342" y="1313087"/>
            <a:ext cx="8078857" cy="2115913"/>
          </a:xfrm>
          <a:prstGeom prst="rect">
            <a:avLst/>
          </a:prstGeom>
        </p:spPr>
      </p:pic>
    </p:spTree>
    <p:extLst>
      <p:ext uri="{BB962C8B-B14F-4D97-AF65-F5344CB8AC3E}">
        <p14:creationId xmlns:p14="http://schemas.microsoft.com/office/powerpoint/2010/main" val="20144061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AA55C-279F-81E7-B857-980460A001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60A3A2-D895-7E95-621C-661C9166B7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258B7E4-9328-0EBF-EB46-F97704297E4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Alexandria" charset="0"/>
                <a:cs typeface="Alexandria" charset="0"/>
              </a:rPr>
              <a:t>Mixed </a:t>
            </a:r>
          </a:p>
          <a:p>
            <a:pPr algn="ctr"/>
            <a:r>
              <a:rPr lang="en-US" sz="2800" b="1" dirty="0">
                <a:latin typeface="Alexandria" charset="0"/>
                <a:cs typeface="Alexandria" charset="0"/>
              </a:rPr>
              <a:t>costs</a:t>
            </a:r>
          </a:p>
        </p:txBody>
      </p:sp>
      <p:sp>
        <p:nvSpPr>
          <p:cNvPr id="25" name="Rectangle: Rounded Corners 24">
            <a:extLst>
              <a:ext uri="{FF2B5EF4-FFF2-40B4-BE49-F238E27FC236}">
                <a16:creationId xmlns:a16="http://schemas.microsoft.com/office/drawing/2014/main" id="{13D7EEFE-1CD4-C434-6461-753ED0647A8A}"/>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C302E12B-E411-5294-7011-139DE1F25586}"/>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38E28654-6886-71AC-1EFE-FCD8834E35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533C52C-1B50-5610-2CBF-813ACCE01E7C}"/>
              </a:ext>
            </a:extLst>
          </p:cNvPr>
          <p:cNvPicPr>
            <a:picLocks noChangeAspect="1"/>
          </p:cNvPicPr>
          <p:nvPr/>
        </p:nvPicPr>
        <p:blipFill>
          <a:blip r:embed="rId3"/>
          <a:srcRect l="2802" t="11610" r="2633"/>
          <a:stretch>
            <a:fillRect/>
          </a:stretch>
        </p:blipFill>
        <p:spPr>
          <a:xfrm>
            <a:off x="1496591" y="1554572"/>
            <a:ext cx="7573668" cy="3308927"/>
          </a:xfrm>
          <a:prstGeom prst="rect">
            <a:avLst/>
          </a:prstGeom>
        </p:spPr>
      </p:pic>
    </p:spTree>
    <p:extLst>
      <p:ext uri="{BB962C8B-B14F-4D97-AF65-F5344CB8AC3E}">
        <p14:creationId xmlns:p14="http://schemas.microsoft.com/office/powerpoint/2010/main" val="1898285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2EF0A-6D6B-719E-4684-72A20AD457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0E6A4D-F069-C969-1DD4-FCA6D81A8E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D6FD167-4A50-C5E0-1896-33D4724EE8D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Alexandria" charset="0"/>
                <a:cs typeface="Alexandria" charset="0"/>
              </a:rPr>
              <a:t>Mixed </a:t>
            </a:r>
          </a:p>
          <a:p>
            <a:pPr algn="ctr"/>
            <a:r>
              <a:rPr lang="en-US" sz="2800" b="1" dirty="0">
                <a:latin typeface="Alexandria" charset="0"/>
                <a:cs typeface="Alexandria" charset="0"/>
              </a:rPr>
              <a:t>costs</a:t>
            </a:r>
          </a:p>
        </p:txBody>
      </p:sp>
      <p:sp>
        <p:nvSpPr>
          <p:cNvPr id="25" name="Rectangle: Rounded Corners 24">
            <a:extLst>
              <a:ext uri="{FF2B5EF4-FFF2-40B4-BE49-F238E27FC236}">
                <a16:creationId xmlns:a16="http://schemas.microsoft.com/office/drawing/2014/main" id="{D1E11F77-5FB3-002D-F0D8-66C6AAA5335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EC6065-15BC-7B02-A8E8-6789B23285BF}"/>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2F6083FF-B47A-F48C-21C5-C7023A1B8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76B483B-E379-FF89-196D-AAD1F3C96186}"/>
              </a:ext>
            </a:extLst>
          </p:cNvPr>
          <p:cNvPicPr>
            <a:picLocks noChangeAspect="1"/>
          </p:cNvPicPr>
          <p:nvPr/>
        </p:nvPicPr>
        <p:blipFill>
          <a:blip r:embed="rId3"/>
          <a:srcRect l="2445" t="15217" r="4120"/>
          <a:stretch>
            <a:fillRect/>
          </a:stretch>
        </p:blipFill>
        <p:spPr>
          <a:xfrm>
            <a:off x="1371600" y="1488216"/>
            <a:ext cx="8613057" cy="3865449"/>
          </a:xfrm>
          <a:prstGeom prst="rect">
            <a:avLst/>
          </a:prstGeom>
        </p:spPr>
      </p:pic>
    </p:spTree>
    <p:extLst>
      <p:ext uri="{BB962C8B-B14F-4D97-AF65-F5344CB8AC3E}">
        <p14:creationId xmlns:p14="http://schemas.microsoft.com/office/powerpoint/2010/main" val="16557190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1A0EA-4277-48BE-B3DB-1B952C4D4A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062E28-5751-34AB-3E3D-2FEDF477B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32B9A8-8099-A112-9087-B907735D0E7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Mixed </a:t>
            </a:r>
          </a:p>
          <a:p>
            <a:pPr algn="ctr"/>
            <a:r>
              <a:rPr lang="en-US" b="1" dirty="0">
                <a:latin typeface="Alexandria" charset="0"/>
                <a:cs typeface="Alexandria" charset="0"/>
              </a:rPr>
              <a:t>costs</a:t>
            </a:r>
          </a:p>
        </p:txBody>
      </p:sp>
      <p:sp>
        <p:nvSpPr>
          <p:cNvPr id="25" name="Rectangle: Rounded Corners 24">
            <a:extLst>
              <a:ext uri="{FF2B5EF4-FFF2-40B4-BE49-F238E27FC236}">
                <a16:creationId xmlns:a16="http://schemas.microsoft.com/office/drawing/2014/main" id="{EB52BE1C-9039-8476-BA8C-78AAC5E6B76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8DB32D0-621E-DA7F-C2F9-25B510C3C892}"/>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4A91701-C364-CBB4-5486-A747E4D042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D77E4B5-2D65-0435-5C38-3C1413F292C1}"/>
              </a:ext>
            </a:extLst>
          </p:cNvPr>
          <p:cNvPicPr>
            <a:picLocks noChangeAspect="1"/>
          </p:cNvPicPr>
          <p:nvPr/>
        </p:nvPicPr>
        <p:blipFill>
          <a:blip r:embed="rId3"/>
          <a:stretch>
            <a:fillRect/>
          </a:stretch>
        </p:blipFill>
        <p:spPr>
          <a:xfrm>
            <a:off x="1489586" y="1351548"/>
            <a:ext cx="8495071" cy="4016865"/>
          </a:xfrm>
          <a:prstGeom prst="rect">
            <a:avLst/>
          </a:prstGeom>
        </p:spPr>
      </p:pic>
    </p:spTree>
    <p:extLst>
      <p:ext uri="{BB962C8B-B14F-4D97-AF65-F5344CB8AC3E}">
        <p14:creationId xmlns:p14="http://schemas.microsoft.com/office/powerpoint/2010/main" val="3760017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D5E5C-F982-BA78-9C93-3EFD4DCEB8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17D5BC-8B31-D3CF-D46A-BA8CB02E25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88B6946-3637-0313-D8BB-F5B1A6B74CF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Nonmanufacturing</a:t>
            </a:r>
          </a:p>
          <a:p>
            <a:pPr algn="ctr"/>
            <a:endParaRPr lang="en-US" altLang="en-US" b="1" kern="0" dirty="0">
              <a:solidFill>
                <a:srgbClr val="000000"/>
              </a:solidFill>
              <a:latin typeface="Alexandria"/>
              <a:cs typeface="Arial"/>
              <a:sym typeface="Arial"/>
            </a:endParaRPr>
          </a:p>
          <a:p>
            <a:pPr algn="ctr"/>
            <a:r>
              <a:rPr lang="en-US" altLang="en-US" b="1" kern="0" dirty="0">
                <a:solidFill>
                  <a:srgbClr val="000000"/>
                </a:solidFill>
                <a:latin typeface="Alexandria"/>
                <a:cs typeface="Arial"/>
                <a:sym typeface="Arial"/>
              </a:rPr>
              <a:t>Costs  </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70A5CA86-9A3F-BB38-A2E0-59EBDBEAFC8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441057E-6732-A77B-FB46-0B17E95D9CAE}"/>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A29195E-AB4E-D947-B27C-57A55E0B35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AF489A10-2899-D8B0-6FB9-E2A0D3F3BEA4}"/>
              </a:ext>
            </a:extLst>
          </p:cNvPr>
          <p:cNvPicPr>
            <a:picLocks noChangeAspect="1"/>
          </p:cNvPicPr>
          <p:nvPr/>
        </p:nvPicPr>
        <p:blipFill>
          <a:blip r:embed="rId3"/>
          <a:srcRect t="15816"/>
          <a:stretch>
            <a:fillRect/>
          </a:stretch>
        </p:blipFill>
        <p:spPr>
          <a:xfrm>
            <a:off x="1371600" y="1488216"/>
            <a:ext cx="8657303" cy="3835951"/>
          </a:xfrm>
          <a:prstGeom prst="rect">
            <a:avLst/>
          </a:prstGeom>
        </p:spPr>
      </p:pic>
    </p:spTree>
    <p:extLst>
      <p:ext uri="{BB962C8B-B14F-4D97-AF65-F5344CB8AC3E}">
        <p14:creationId xmlns:p14="http://schemas.microsoft.com/office/powerpoint/2010/main" val="2022179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2DA6F-7898-515E-5443-52F5031AD5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57F86-0E16-16B7-6814-D3A623F657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6173539C-8F68-2B84-B802-84124DA2C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422AE8F0-A524-84A0-2E38-E2BCF17BD63F}"/>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2B9B03FE-ABB9-F060-0EBA-F4BCBE510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D1B3F64-11F0-20B4-1CE2-B65FD4C83378}"/>
              </a:ext>
            </a:extLst>
          </p:cNvPr>
          <p:cNvSpPr txBox="1"/>
          <p:nvPr/>
        </p:nvSpPr>
        <p:spPr>
          <a:xfrm>
            <a:off x="2343542" y="1066020"/>
            <a:ext cx="5981922" cy="523220"/>
          </a:xfrm>
          <a:prstGeom prst="rect">
            <a:avLst/>
          </a:prstGeom>
          <a:noFill/>
        </p:spPr>
        <p:txBody>
          <a:bodyPr wrap="square" rtlCol="0">
            <a:spAutoFit/>
          </a:bodyPr>
          <a:lstStyle/>
          <a:p>
            <a:pPr algn="just"/>
            <a:r>
              <a:rPr lang="en-US" sz="2800" b="1" dirty="0">
                <a:solidFill>
                  <a:srgbClr val="00B0F0"/>
                </a:solidFill>
                <a:latin typeface="Alexandria"/>
              </a:rPr>
              <a:t>Cost classifications for decision making </a:t>
            </a:r>
          </a:p>
        </p:txBody>
      </p:sp>
      <p:pic>
        <p:nvPicPr>
          <p:cNvPr id="3" name="Picture 2">
            <a:extLst>
              <a:ext uri="{FF2B5EF4-FFF2-40B4-BE49-F238E27FC236}">
                <a16:creationId xmlns:a16="http://schemas.microsoft.com/office/drawing/2014/main" id="{E667D085-D7C8-3439-04AC-05314579D7A0}"/>
              </a:ext>
            </a:extLst>
          </p:cNvPr>
          <p:cNvPicPr>
            <a:picLocks noChangeAspect="1"/>
          </p:cNvPicPr>
          <p:nvPr/>
        </p:nvPicPr>
        <p:blipFill>
          <a:blip r:embed="rId3"/>
          <a:srcRect t="23752" r="6346"/>
          <a:stretch>
            <a:fillRect/>
          </a:stretch>
        </p:blipFill>
        <p:spPr>
          <a:xfrm>
            <a:off x="1312606" y="3838343"/>
            <a:ext cx="9173497" cy="2000767"/>
          </a:xfrm>
          <a:prstGeom prst="rect">
            <a:avLst/>
          </a:prstGeom>
        </p:spPr>
      </p:pic>
      <p:pic>
        <p:nvPicPr>
          <p:cNvPr id="2" name="Picture 1">
            <a:extLst>
              <a:ext uri="{FF2B5EF4-FFF2-40B4-BE49-F238E27FC236}">
                <a16:creationId xmlns:a16="http://schemas.microsoft.com/office/drawing/2014/main" id="{0EBC7BD8-7A89-5C5D-19B4-36706820B672}"/>
              </a:ext>
            </a:extLst>
          </p:cNvPr>
          <p:cNvPicPr>
            <a:picLocks noChangeAspect="1"/>
          </p:cNvPicPr>
          <p:nvPr/>
        </p:nvPicPr>
        <p:blipFill>
          <a:blip r:embed="rId4"/>
          <a:stretch>
            <a:fillRect/>
          </a:stretch>
        </p:blipFill>
        <p:spPr>
          <a:xfrm>
            <a:off x="3731342" y="1648391"/>
            <a:ext cx="3681260" cy="2093697"/>
          </a:xfrm>
          <a:prstGeom prst="rect">
            <a:avLst/>
          </a:prstGeom>
        </p:spPr>
      </p:pic>
    </p:spTree>
    <p:extLst>
      <p:ext uri="{BB962C8B-B14F-4D97-AF65-F5344CB8AC3E}">
        <p14:creationId xmlns:p14="http://schemas.microsoft.com/office/powerpoint/2010/main" val="2235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37196-F944-1041-F6F6-C954004EBB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7CFDC0-5210-4143-C91D-2552301128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533452B1-B52B-CDA8-05EA-AA3661FCA4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7BAF80C1-F287-8896-7AB4-17F1A09ED52A}"/>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E37F9937-B0B1-5F07-E031-F46572485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6DBF189-C750-574A-A3C8-BB03902AD590}"/>
              </a:ext>
            </a:extLst>
          </p:cNvPr>
          <p:cNvSpPr txBox="1"/>
          <p:nvPr/>
        </p:nvSpPr>
        <p:spPr>
          <a:xfrm>
            <a:off x="2343542" y="1066020"/>
            <a:ext cx="5981922" cy="523220"/>
          </a:xfrm>
          <a:prstGeom prst="rect">
            <a:avLst/>
          </a:prstGeom>
          <a:noFill/>
        </p:spPr>
        <p:txBody>
          <a:bodyPr wrap="square" rtlCol="0">
            <a:spAutoFit/>
          </a:bodyPr>
          <a:lstStyle/>
          <a:p>
            <a:pPr algn="just"/>
            <a:r>
              <a:rPr lang="en-US" sz="2800" b="1" dirty="0">
                <a:solidFill>
                  <a:srgbClr val="00B0F0"/>
                </a:solidFill>
                <a:latin typeface="Alexandria"/>
              </a:rPr>
              <a:t>Cost classifications for decision making </a:t>
            </a:r>
          </a:p>
        </p:txBody>
      </p:sp>
      <p:pic>
        <p:nvPicPr>
          <p:cNvPr id="2" name="Picture 1">
            <a:extLst>
              <a:ext uri="{FF2B5EF4-FFF2-40B4-BE49-F238E27FC236}">
                <a16:creationId xmlns:a16="http://schemas.microsoft.com/office/drawing/2014/main" id="{734E864C-295E-2D01-3DAB-EA02E9DFA808}"/>
              </a:ext>
            </a:extLst>
          </p:cNvPr>
          <p:cNvPicPr>
            <a:picLocks noChangeAspect="1"/>
          </p:cNvPicPr>
          <p:nvPr/>
        </p:nvPicPr>
        <p:blipFill>
          <a:blip r:embed="rId3"/>
          <a:srcRect t="20564"/>
          <a:stretch>
            <a:fillRect/>
          </a:stretch>
        </p:blipFill>
        <p:spPr>
          <a:xfrm>
            <a:off x="762001" y="2339338"/>
            <a:ext cx="10668000" cy="3452641"/>
          </a:xfrm>
          <a:prstGeom prst="rect">
            <a:avLst/>
          </a:prstGeom>
        </p:spPr>
      </p:pic>
    </p:spTree>
    <p:extLst>
      <p:ext uri="{BB962C8B-B14F-4D97-AF65-F5344CB8AC3E}">
        <p14:creationId xmlns:p14="http://schemas.microsoft.com/office/powerpoint/2010/main" val="425828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B2BAE-3B36-2FD2-B952-6AB0B0803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8880C4-D777-756C-3E27-A0268B8B431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900"/>
              </a:spcBef>
              <a:spcAft>
                <a:spcPts val="120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900"/>
              </a:spcBef>
              <a:spcAft>
                <a:spcPts val="1200"/>
              </a:spcAft>
              <a:buClrTx/>
              <a:buSzTx/>
              <a:buFontTx/>
              <a:buNone/>
              <a:tabLst/>
              <a:defRPr/>
            </a:pPr>
            <a:endParaRPr lang="en-US" b="1" dirty="0">
              <a:solidFill>
                <a:prstClr val="black"/>
              </a:solidFill>
              <a:latin typeface="Arial" panose="020B0604020202020204" pitchFamily="34" charset="0"/>
            </a:endParaRPr>
          </a:p>
          <a:p>
            <a:pPr marL="0" marR="0" lvl="0" indent="0" algn="l" defTabSz="914400" rtl="0" eaLnBrk="1" fontAlgn="auto" latinLnBrk="0" hangingPunct="1">
              <a:lnSpc>
                <a:spcPct val="100000"/>
              </a:lnSpc>
              <a:spcBef>
                <a:spcPts val="900"/>
              </a:spcBef>
              <a:spcAft>
                <a:spcPts val="120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900"/>
              </a:spcBef>
              <a:spcAft>
                <a:spcPts val="1200"/>
              </a:spcAft>
              <a:buClrTx/>
              <a:buSzTx/>
              <a:buFontTx/>
              <a:buNone/>
              <a:tabLst/>
              <a:defRPr/>
            </a:pPr>
            <a:endParaRPr lang="en-US" b="1" dirty="0">
              <a:solidFill>
                <a:prstClr val="black"/>
              </a:solidFill>
              <a:latin typeface="Arial" panose="020B0604020202020204" pitchFamily="34" charset="0"/>
            </a:endParaRPr>
          </a:p>
          <a:p>
            <a:pPr marL="0" marR="0" lvl="0" indent="0" algn="l" defTabSz="914400" rtl="0" eaLnBrk="1" fontAlgn="auto" latinLnBrk="0" hangingPunct="1">
              <a:lnSpc>
                <a:spcPct val="100000"/>
              </a:lnSpc>
              <a:spcBef>
                <a:spcPts val="900"/>
              </a:spcBef>
              <a:spcAft>
                <a:spcPts val="12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Sunk Cost Example</a:t>
            </a:r>
            <a:endParaRPr lang="en-US" dirty="0">
              <a:solidFill>
                <a:prstClr val="black"/>
              </a:solidFill>
              <a:latin typeface="Arial" panose="020B0604020202020204" pitchFamily="34" charset="0"/>
            </a:endParaRPr>
          </a:p>
          <a:p>
            <a:pPr marL="0" marR="0" lvl="0" indent="0" algn="l" defTabSz="914400" rtl="0" eaLnBrk="1" fontAlgn="auto" latinLnBrk="0" hangingPunct="1">
              <a:lnSpc>
                <a:spcPct val="100000"/>
              </a:lnSpc>
              <a:spcBef>
                <a:spcPts val="900"/>
              </a:spcBef>
              <a:spcAft>
                <a:spcPts val="90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 tech firm spent $50,000 last year developing a software prototype that failed. This $50,000 is a </a:t>
            </a: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Sunk Cost</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When deciding today whether to scrap the project or start a completely new one, that money is gone and must be ignored.</a:t>
            </a:r>
          </a:p>
        </p:txBody>
      </p:sp>
      <p:sp>
        <p:nvSpPr>
          <p:cNvPr id="5" name="Rectangle 4">
            <a:extLst>
              <a:ext uri="{FF2B5EF4-FFF2-40B4-BE49-F238E27FC236}">
                <a16:creationId xmlns:a16="http://schemas.microsoft.com/office/drawing/2014/main" id="{A383CF2C-5C2F-AE36-8E80-6E5E53249D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F053F76D-F388-93DC-F7EC-A2AA94B983B3}"/>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5027E11B-E30A-1DB4-4FEB-B76E3B77F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E00E8C8-0736-0166-BE30-D8810CA25D18}"/>
              </a:ext>
            </a:extLst>
          </p:cNvPr>
          <p:cNvSpPr txBox="1"/>
          <p:nvPr/>
        </p:nvSpPr>
        <p:spPr>
          <a:xfrm>
            <a:off x="2343542" y="1066020"/>
            <a:ext cx="5981922" cy="523220"/>
          </a:xfrm>
          <a:prstGeom prst="rect">
            <a:avLst/>
          </a:prstGeom>
          <a:noFill/>
        </p:spPr>
        <p:txBody>
          <a:bodyPr wrap="square" rtlCol="0">
            <a:spAutoFit/>
          </a:bodyPr>
          <a:lstStyle/>
          <a:p>
            <a:pPr algn="just"/>
            <a:r>
              <a:rPr lang="en-US" sz="2800" b="1" dirty="0">
                <a:solidFill>
                  <a:srgbClr val="00B0F0"/>
                </a:solidFill>
                <a:latin typeface="Alexandria"/>
              </a:rPr>
              <a:t>Cost classifications for decision making </a:t>
            </a:r>
          </a:p>
        </p:txBody>
      </p:sp>
      <p:pic>
        <p:nvPicPr>
          <p:cNvPr id="3" name="Picture 2">
            <a:extLst>
              <a:ext uri="{FF2B5EF4-FFF2-40B4-BE49-F238E27FC236}">
                <a16:creationId xmlns:a16="http://schemas.microsoft.com/office/drawing/2014/main" id="{8EE51BEF-B982-C7BA-459D-0630AC632CA9}"/>
              </a:ext>
            </a:extLst>
          </p:cNvPr>
          <p:cNvPicPr>
            <a:picLocks noChangeAspect="1"/>
          </p:cNvPicPr>
          <p:nvPr/>
        </p:nvPicPr>
        <p:blipFill>
          <a:blip r:embed="rId3"/>
          <a:srcRect t="28875" b="22902"/>
          <a:stretch>
            <a:fillRect/>
          </a:stretch>
        </p:blipFill>
        <p:spPr>
          <a:xfrm>
            <a:off x="689640" y="2441585"/>
            <a:ext cx="10668000" cy="1598480"/>
          </a:xfrm>
          <a:prstGeom prst="rect">
            <a:avLst/>
          </a:prstGeom>
        </p:spPr>
      </p:pic>
    </p:spTree>
    <p:extLst>
      <p:ext uri="{BB962C8B-B14F-4D97-AF65-F5344CB8AC3E}">
        <p14:creationId xmlns:p14="http://schemas.microsoft.com/office/powerpoint/2010/main" val="46677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C52CC-FA3A-0959-8C21-226FE89DC2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1C4194-1068-743D-4F38-A834466E42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900"/>
              </a:spcBef>
              <a:spcAft>
                <a:spcPts val="1200"/>
              </a:spcAft>
              <a:buNone/>
            </a:pPr>
            <a:r>
              <a:rPr lang="en-US" b="1">
                <a:solidFill>
                  <a:schemeClr val="tx1"/>
                </a:solidFill>
                <a:latin typeface="Arial" panose="020B0604020202020204" pitchFamily="34" charset="0"/>
              </a:rPr>
              <a:t>Opportunity Cost Example</a:t>
            </a:r>
            <a:endParaRPr lang="en-US">
              <a:solidFill>
                <a:schemeClr val="tx1"/>
              </a:solidFill>
              <a:latin typeface="Arial" panose="020B0604020202020204" pitchFamily="34" charset="0"/>
            </a:endParaRPr>
          </a:p>
          <a:p>
            <a:pPr>
              <a:spcBef>
                <a:spcPts val="900"/>
              </a:spcBef>
              <a:spcAft>
                <a:spcPts val="900"/>
              </a:spcAft>
            </a:pPr>
            <a:r>
              <a:rPr lang="en-US">
                <a:solidFill>
                  <a:schemeClr val="tx1"/>
                </a:solidFill>
                <a:latin typeface="Arial" panose="020B0604020202020204" pitchFamily="34" charset="0"/>
              </a:rPr>
              <a:t>You own an empty warehouse. Alternative A is to use it for your own inventory storage. Alternative B is to rent it out to another business for $3,000 a month. If you choose Alternative A, the $3,000 of lost rental income is your </a:t>
            </a:r>
            <a:r>
              <a:rPr lang="en-US" b="1">
                <a:solidFill>
                  <a:schemeClr val="tx1"/>
                </a:solidFill>
                <a:latin typeface="Arial" panose="020B0604020202020204" pitchFamily="34" charset="0"/>
              </a:rPr>
              <a:t>Opportunity Cost</a:t>
            </a:r>
            <a:r>
              <a:rPr lang="en-US">
                <a:solidFill>
                  <a:schemeClr val="tx1"/>
                </a:solidFill>
                <a:latin typeface="Arial" panose="020B0604020202020204" pitchFamily="34" charset="0"/>
              </a:rPr>
              <a:t>.</a:t>
            </a:r>
            <a:endParaRPr lang="en-US" dirty="0">
              <a:solidFill>
                <a:schemeClr val="tx1"/>
              </a:solidFill>
              <a:latin typeface="Arial" panose="020B0604020202020204" pitchFamily="34" charset="0"/>
            </a:endParaRPr>
          </a:p>
        </p:txBody>
      </p:sp>
      <p:sp>
        <p:nvSpPr>
          <p:cNvPr id="5" name="Rectangle 4">
            <a:extLst>
              <a:ext uri="{FF2B5EF4-FFF2-40B4-BE49-F238E27FC236}">
                <a16:creationId xmlns:a16="http://schemas.microsoft.com/office/drawing/2014/main" id="{4AC31AE9-33A5-E22A-F40E-2121F06C1F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9F90ED4-0084-D161-939F-7739CA695B3A}"/>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DCE5B529-A3FB-E825-C39B-DF98499CA5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5478C48-B28D-BB6E-F7C2-C7D5270377F7}"/>
              </a:ext>
            </a:extLst>
          </p:cNvPr>
          <p:cNvSpPr txBox="1"/>
          <p:nvPr/>
        </p:nvSpPr>
        <p:spPr>
          <a:xfrm>
            <a:off x="2343542" y="1066020"/>
            <a:ext cx="5981922" cy="523220"/>
          </a:xfrm>
          <a:prstGeom prst="rect">
            <a:avLst/>
          </a:prstGeom>
          <a:noFill/>
        </p:spPr>
        <p:txBody>
          <a:bodyPr wrap="square" rtlCol="0">
            <a:spAutoFit/>
          </a:bodyPr>
          <a:lstStyle/>
          <a:p>
            <a:pPr algn="just"/>
            <a:r>
              <a:rPr lang="en-US" sz="2800" b="1" dirty="0">
                <a:solidFill>
                  <a:srgbClr val="00B0F0"/>
                </a:solidFill>
                <a:latin typeface="Alexandria"/>
              </a:rPr>
              <a:t>OPPORTUNITY COST</a:t>
            </a:r>
          </a:p>
        </p:txBody>
      </p:sp>
      <p:pic>
        <p:nvPicPr>
          <p:cNvPr id="2" name="Picture 1">
            <a:extLst>
              <a:ext uri="{FF2B5EF4-FFF2-40B4-BE49-F238E27FC236}">
                <a16:creationId xmlns:a16="http://schemas.microsoft.com/office/drawing/2014/main" id="{EECC31DD-D002-C223-0B3D-9D51DBC3503E}"/>
              </a:ext>
            </a:extLst>
          </p:cNvPr>
          <p:cNvPicPr>
            <a:picLocks noChangeAspect="1"/>
          </p:cNvPicPr>
          <p:nvPr/>
        </p:nvPicPr>
        <p:blipFill>
          <a:blip r:embed="rId3"/>
          <a:srcRect l="3475" t="17216" r="4698"/>
          <a:stretch>
            <a:fillRect/>
          </a:stretch>
        </p:blipFill>
        <p:spPr>
          <a:xfrm>
            <a:off x="762000" y="2091212"/>
            <a:ext cx="10446774" cy="2462699"/>
          </a:xfrm>
          <a:prstGeom prst="rect">
            <a:avLst/>
          </a:prstGeom>
        </p:spPr>
      </p:pic>
      <p:sp>
        <p:nvSpPr>
          <p:cNvPr id="12" name="TextBox 11">
            <a:extLst>
              <a:ext uri="{FF2B5EF4-FFF2-40B4-BE49-F238E27FC236}">
                <a16:creationId xmlns:a16="http://schemas.microsoft.com/office/drawing/2014/main" id="{0F5083C4-D4CC-2FDF-949A-4C2E0D0741ED}"/>
              </a:ext>
            </a:extLst>
          </p:cNvPr>
          <p:cNvSpPr txBox="1"/>
          <p:nvPr/>
        </p:nvSpPr>
        <p:spPr>
          <a:xfrm>
            <a:off x="762000" y="4843244"/>
            <a:ext cx="10446774" cy="1015663"/>
          </a:xfrm>
          <a:prstGeom prst="rect">
            <a:avLst/>
          </a:prstGeom>
          <a:noFill/>
        </p:spPr>
        <p:txBody>
          <a:bodyPr wrap="square">
            <a:spAutoFit/>
          </a:bodyPr>
          <a:lstStyle/>
          <a:p>
            <a:pPr marL="0" marR="0" lvl="0" indent="0" algn="just" defTabSz="914400" rtl="0" eaLnBrk="1" fontAlgn="auto" latinLnBrk="0" hangingPunct="1">
              <a:lnSpc>
                <a:spcPct val="100000"/>
              </a:lnSpc>
              <a:spcBef>
                <a:spcPts val="900"/>
              </a:spcBef>
              <a:spcAft>
                <a:spcPts val="12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rPr>
              <a:t>Example: </a:t>
            </a:r>
            <a:r>
              <a:rPr kumimoji="0" lang="en-US" sz="2000" b="0" i="0" u="none" strike="noStrike" kern="1200" cap="none" spc="0" normalizeH="0" baseline="0" noProof="0" dirty="0">
                <a:ln>
                  <a:noFill/>
                </a:ln>
                <a:solidFill>
                  <a:prstClr val="black"/>
                </a:solidFill>
                <a:effectLst/>
                <a:uLnTx/>
                <a:uFillTx/>
                <a:latin typeface="Alexandria"/>
              </a:rPr>
              <a:t>You own an empty warehouse. Alternative A is to use it for your own inventory storage. Alternative B is to rent it out to another business for $3,000 a month. If you choose Alternative A, the $3,000 of lost rental income is your </a:t>
            </a:r>
            <a:r>
              <a:rPr kumimoji="0" lang="en-US" sz="2000" b="1" i="0" u="none" strike="noStrike" kern="1200" cap="none" spc="0" normalizeH="0" baseline="0" noProof="0" dirty="0">
                <a:ln>
                  <a:noFill/>
                </a:ln>
                <a:solidFill>
                  <a:prstClr val="black"/>
                </a:solidFill>
                <a:effectLst/>
                <a:uLnTx/>
                <a:uFillTx/>
                <a:latin typeface="Alexandria"/>
              </a:rPr>
              <a:t>Opportunity Cost</a:t>
            </a:r>
            <a:r>
              <a:rPr kumimoji="0" lang="en-US" sz="2000" b="0" i="0" u="none" strike="noStrike" kern="1200" cap="none" spc="0" normalizeH="0" baseline="0" noProof="0" dirty="0">
                <a:ln>
                  <a:noFill/>
                </a:ln>
                <a:solidFill>
                  <a:prstClr val="black"/>
                </a:solidFill>
                <a:effectLst/>
                <a:uLnTx/>
                <a:uFillTx/>
                <a:latin typeface="Alexandria"/>
              </a:rPr>
              <a:t>.</a:t>
            </a:r>
          </a:p>
        </p:txBody>
      </p:sp>
    </p:spTree>
    <p:extLst>
      <p:ext uri="{BB962C8B-B14F-4D97-AF65-F5344CB8AC3E}">
        <p14:creationId xmlns:p14="http://schemas.microsoft.com/office/powerpoint/2010/main" val="135718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01A2A-F889-C6E4-4851-78319E93F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48A90-D9FD-8F62-C6CB-73DBB0F7D8ED}"/>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Part 2: Definitions</a:t>
            </a:r>
          </a:p>
          <a:p>
            <a:r>
              <a:rPr lang="en-US" b="1" dirty="0"/>
              <a:t>A.</a:t>
            </a:r>
            <a:r>
              <a:rPr lang="en-US" dirty="0"/>
              <a:t> Records revenues and expenses only when cash is actually received or paid out.</a:t>
            </a:r>
          </a:p>
          <a:p>
            <a:r>
              <a:rPr lang="en-US" b="1" dirty="0"/>
              <a:t>B.</a:t>
            </a:r>
            <a:r>
              <a:rPr lang="en-US" dirty="0"/>
              <a:t> The assumption that a business will continue to operate fluidly for the foreseeable future.</a:t>
            </a:r>
          </a:p>
          <a:p>
            <a:r>
              <a:rPr lang="en-US" b="1" dirty="0"/>
              <a:t>C.</a:t>
            </a:r>
            <a:r>
              <a:rPr lang="en-US" dirty="0"/>
              <a:t> Present obligations of a business arising from past events that require future settlement.</a:t>
            </a:r>
          </a:p>
          <a:p>
            <a:r>
              <a:rPr lang="en-US" b="1" dirty="0"/>
              <a:t>D.</a:t>
            </a:r>
            <a:r>
              <a:rPr lang="en-US" dirty="0"/>
              <a:t> Requires expenses to be recognized in the same reporting period as the related revenues they helped generate.</a:t>
            </a:r>
          </a:p>
          <a:p>
            <a:r>
              <a:rPr lang="en-US" b="1" dirty="0"/>
              <a:t>E.</a:t>
            </a:r>
            <a:r>
              <a:rPr lang="en-US" dirty="0"/>
              <a:t> The owner's remaining financial interest or claim on the net assets of the business.</a:t>
            </a:r>
          </a:p>
          <a:p>
            <a:r>
              <a:rPr lang="en-US" b="1" dirty="0"/>
              <a:t>F.</a:t>
            </a:r>
            <a:r>
              <a:rPr lang="en-US" dirty="0"/>
              <a:t> Records revenues when earned and expenses when incurred, regardless of cash flow timing.</a:t>
            </a:r>
          </a:p>
          <a:p>
            <a:r>
              <a:rPr lang="en-US" b="1" dirty="0"/>
              <a:t>G.</a:t>
            </a:r>
            <a:r>
              <a:rPr lang="en-US" dirty="0"/>
              <a:t> Items of value owned or controlled by an entity that bring future economic benefits.</a:t>
            </a:r>
          </a:p>
          <a:p>
            <a:r>
              <a:rPr lang="en-US" b="1" dirty="0"/>
              <a:t>H.</a:t>
            </a:r>
            <a:r>
              <a:rPr lang="en-US" dirty="0"/>
              <a:t> The principle that a business unit must be kept completely distinct from the personal activities of its owners.</a:t>
            </a:r>
          </a:p>
        </p:txBody>
      </p:sp>
      <p:sp>
        <p:nvSpPr>
          <p:cNvPr id="5" name="Rectangle 4">
            <a:extLst>
              <a:ext uri="{FF2B5EF4-FFF2-40B4-BE49-F238E27FC236}">
                <a16:creationId xmlns:a16="http://schemas.microsoft.com/office/drawing/2014/main" id="{C1C9B995-C56A-BCF0-76D1-0A7AC5DA12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4C3FD4D-84C9-C6D2-72C9-EF22208BBCCC}"/>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 </a:t>
            </a:r>
          </a:p>
        </p:txBody>
      </p:sp>
      <p:pic>
        <p:nvPicPr>
          <p:cNvPr id="7" name="Graphic 21">
            <a:extLst>
              <a:ext uri="{FF2B5EF4-FFF2-40B4-BE49-F238E27FC236}">
                <a16:creationId xmlns:a16="http://schemas.microsoft.com/office/drawing/2014/main" id="{3DF89407-18A5-1CF8-A47A-C30C40EEB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251E70D6-657A-3E61-A47F-712460404F97}"/>
              </a:ext>
            </a:extLst>
          </p:cNvPr>
          <p:cNvPicPr>
            <a:picLocks noChangeAspect="1"/>
          </p:cNvPicPr>
          <p:nvPr/>
        </p:nvPicPr>
        <p:blipFill>
          <a:blip r:embed="rId3"/>
          <a:stretch>
            <a:fillRect/>
          </a:stretch>
        </p:blipFill>
        <p:spPr>
          <a:xfrm>
            <a:off x="3446273" y="1774484"/>
            <a:ext cx="7814753" cy="3996825"/>
          </a:xfrm>
          <a:prstGeom prst="rect">
            <a:avLst/>
          </a:prstGeom>
        </p:spPr>
      </p:pic>
      <p:pic>
        <p:nvPicPr>
          <p:cNvPr id="2" name="Picture 1">
            <a:extLst>
              <a:ext uri="{FF2B5EF4-FFF2-40B4-BE49-F238E27FC236}">
                <a16:creationId xmlns:a16="http://schemas.microsoft.com/office/drawing/2014/main" id="{0E0E1E50-9E2C-12D7-FEB3-177D6E3C5DFE}"/>
              </a:ext>
            </a:extLst>
          </p:cNvPr>
          <p:cNvPicPr>
            <a:picLocks noChangeAspect="1"/>
          </p:cNvPicPr>
          <p:nvPr/>
        </p:nvPicPr>
        <p:blipFill>
          <a:blip r:embed="rId4"/>
          <a:stretch>
            <a:fillRect/>
          </a:stretch>
        </p:blipFill>
        <p:spPr>
          <a:xfrm>
            <a:off x="884911" y="2888838"/>
            <a:ext cx="2521233" cy="1165999"/>
          </a:xfrm>
          <a:prstGeom prst="rect">
            <a:avLst/>
          </a:prstGeom>
        </p:spPr>
      </p:pic>
    </p:spTree>
    <p:extLst>
      <p:ext uri="{BB962C8B-B14F-4D97-AF65-F5344CB8AC3E}">
        <p14:creationId xmlns:p14="http://schemas.microsoft.com/office/powerpoint/2010/main" val="210160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9C202-83FB-DF81-545B-1E4287EDA8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7780CE-210C-B550-9787-25052CCFD3E2}"/>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Part 2: Definitions</a:t>
            </a:r>
          </a:p>
          <a:p>
            <a:r>
              <a:rPr lang="en-US" b="1" dirty="0"/>
              <a:t>A.</a:t>
            </a:r>
            <a:r>
              <a:rPr lang="en-US" dirty="0"/>
              <a:t> Records revenues and expenses only when cash is actually received or paid out.</a:t>
            </a:r>
          </a:p>
          <a:p>
            <a:r>
              <a:rPr lang="en-US" b="1" dirty="0"/>
              <a:t>B.</a:t>
            </a:r>
            <a:r>
              <a:rPr lang="en-US" dirty="0"/>
              <a:t> The assumption that a business will continue to operate fluidly for the foreseeable future.</a:t>
            </a:r>
          </a:p>
          <a:p>
            <a:r>
              <a:rPr lang="en-US" b="1" dirty="0"/>
              <a:t>C.</a:t>
            </a:r>
            <a:r>
              <a:rPr lang="en-US" dirty="0"/>
              <a:t> Present obligations of a business arising from past events that require future settlement.</a:t>
            </a:r>
          </a:p>
          <a:p>
            <a:r>
              <a:rPr lang="en-US" b="1" dirty="0"/>
              <a:t>D.</a:t>
            </a:r>
            <a:r>
              <a:rPr lang="en-US" dirty="0"/>
              <a:t> Requires expenses to be recognized in the same reporting period as the related revenues they helped generate.</a:t>
            </a:r>
          </a:p>
          <a:p>
            <a:r>
              <a:rPr lang="en-US" b="1" dirty="0"/>
              <a:t>E.</a:t>
            </a:r>
            <a:r>
              <a:rPr lang="en-US" dirty="0"/>
              <a:t> The owner's remaining financial interest or claim on the net assets of the business.</a:t>
            </a:r>
          </a:p>
          <a:p>
            <a:r>
              <a:rPr lang="en-US" b="1" dirty="0"/>
              <a:t>F.</a:t>
            </a:r>
            <a:r>
              <a:rPr lang="en-US" dirty="0"/>
              <a:t> Records revenues when earned and expenses when incurred, regardless of cash flow timing.</a:t>
            </a:r>
          </a:p>
          <a:p>
            <a:r>
              <a:rPr lang="en-US" b="1" dirty="0"/>
              <a:t>G.</a:t>
            </a:r>
            <a:r>
              <a:rPr lang="en-US" dirty="0"/>
              <a:t> Items of value owned or controlled by an entity that bring future economic benefits.</a:t>
            </a:r>
          </a:p>
          <a:p>
            <a:r>
              <a:rPr lang="en-US" b="1" dirty="0"/>
              <a:t>H.</a:t>
            </a:r>
            <a:r>
              <a:rPr lang="en-US" dirty="0"/>
              <a:t> The principle that a business unit must be kept completely distinct from the personal activities of its owners.</a:t>
            </a:r>
          </a:p>
        </p:txBody>
      </p:sp>
      <p:sp>
        <p:nvSpPr>
          <p:cNvPr id="5" name="Rectangle 4">
            <a:extLst>
              <a:ext uri="{FF2B5EF4-FFF2-40B4-BE49-F238E27FC236}">
                <a16:creationId xmlns:a16="http://schemas.microsoft.com/office/drawing/2014/main" id="{47911CC9-11F1-658B-FB82-329CC766A3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7199872E-97C7-74B5-B3EC-477AA5B12B7E}"/>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 </a:t>
            </a:r>
          </a:p>
        </p:txBody>
      </p:sp>
      <p:pic>
        <p:nvPicPr>
          <p:cNvPr id="7" name="Graphic 21">
            <a:extLst>
              <a:ext uri="{FF2B5EF4-FFF2-40B4-BE49-F238E27FC236}">
                <a16:creationId xmlns:a16="http://schemas.microsoft.com/office/drawing/2014/main" id="{3703B5B8-4F1A-ABCB-CD36-C5241FBBC7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A42A843-CF6D-B000-6169-0F822A5C55DB}"/>
              </a:ext>
            </a:extLst>
          </p:cNvPr>
          <p:cNvSpPr txBox="1"/>
          <p:nvPr/>
        </p:nvSpPr>
        <p:spPr>
          <a:xfrm>
            <a:off x="1184787" y="2551837"/>
            <a:ext cx="9822425"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The contribution income statement format is used as an internal planning and decision-making tool. </a:t>
            </a:r>
            <a:r>
              <a:rPr lang="en-US" sz="2400" dirty="0">
                <a:solidFill>
                  <a:prstClr val="black"/>
                </a:solidFill>
                <a:latin typeface="Alexandria"/>
                <a:ea typeface="Calibri"/>
                <a:cs typeface="Calibri"/>
                <a:sym typeface="Calibri"/>
              </a:rPr>
              <a:t> this approach</a:t>
            </a: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 </a:t>
            </a:r>
            <a:r>
              <a:rPr lang="en-US" sz="2400" dirty="0">
                <a:solidFill>
                  <a:prstClr val="black"/>
                </a:solidFill>
                <a:latin typeface="Alexandria"/>
                <a:ea typeface="Calibri"/>
                <a:cs typeface="Calibri"/>
                <a:sym typeface="Calibri"/>
              </a:rPr>
              <a:t>is </a:t>
            </a: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used for: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-Cost-volume-profit analysis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-Segmented reporting of profit data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-Budgeting .</a:t>
            </a:r>
          </a:p>
          <a:p>
            <a:pPr lvl="0">
              <a:defRPr/>
            </a:pPr>
            <a:r>
              <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rPr>
              <a:t>-Special decisions such as pricing and make-or-buy analysis .</a:t>
            </a:r>
            <a:r>
              <a:rPr lang="en-US" sz="2400" dirty="0">
                <a:solidFill>
                  <a:prstClr val="black"/>
                </a:solidFill>
                <a:latin typeface="Alexandria"/>
                <a:ea typeface="Calibri"/>
                <a:cs typeface="Calibri"/>
                <a:sym typeface="Calibri"/>
              </a:rPr>
              <a:t> </a:t>
            </a:r>
            <a:endParaRPr kumimoji="0" lang="en-US" sz="2400" b="0" i="0" u="none" strike="noStrike" kern="1200" cap="none" spc="0" normalizeH="0" baseline="0" noProof="0" dirty="0">
              <a:ln>
                <a:noFill/>
              </a:ln>
              <a:solidFill>
                <a:prstClr val="black"/>
              </a:solidFill>
              <a:effectLst/>
              <a:uLnTx/>
              <a:uFillTx/>
              <a:latin typeface="Alexandria"/>
              <a:ea typeface="Calibri"/>
              <a:cs typeface="Calibri"/>
              <a:sym typeface="Calibri"/>
            </a:endParaRPr>
          </a:p>
        </p:txBody>
      </p:sp>
    </p:spTree>
    <p:extLst>
      <p:ext uri="{BB962C8B-B14F-4D97-AF65-F5344CB8AC3E}">
        <p14:creationId xmlns:p14="http://schemas.microsoft.com/office/powerpoint/2010/main" val="3054785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0DB58-694B-B1C6-1037-ECD972C1EA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B7935A-BFFB-5AD2-FBED-E7EDC2F7D8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358FC0D7-361A-7148-DD1B-839CA9AD0D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CAFE8E3-9F1B-760A-11FF-C8DF801E2CE0}"/>
              </a:ext>
            </a:extLst>
          </p:cNvPr>
          <p:cNvSpPr txBox="1"/>
          <p:nvPr/>
        </p:nvSpPr>
        <p:spPr>
          <a:xfrm>
            <a:off x="1078243" y="1345306"/>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 </a:t>
            </a:r>
          </a:p>
        </p:txBody>
      </p:sp>
      <p:pic>
        <p:nvPicPr>
          <p:cNvPr id="7" name="Graphic 21">
            <a:extLst>
              <a:ext uri="{FF2B5EF4-FFF2-40B4-BE49-F238E27FC236}">
                <a16:creationId xmlns:a16="http://schemas.microsoft.com/office/drawing/2014/main" id="{F7ADC6CB-CA2D-B92D-04D4-1C83A88289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E7C4301-E5C4-D3AD-3295-0E795E21D42C}"/>
              </a:ext>
            </a:extLst>
          </p:cNvPr>
          <p:cNvPicPr>
            <a:picLocks noChangeAspect="1"/>
          </p:cNvPicPr>
          <p:nvPr/>
        </p:nvPicPr>
        <p:blipFill>
          <a:blip r:embed="rId3"/>
          <a:srcRect t="9206"/>
          <a:stretch>
            <a:fillRect/>
          </a:stretch>
        </p:blipFill>
        <p:spPr>
          <a:xfrm>
            <a:off x="793268" y="2133808"/>
            <a:ext cx="2011362" cy="3392934"/>
          </a:xfrm>
          <a:prstGeom prst="rect">
            <a:avLst/>
          </a:prstGeom>
        </p:spPr>
      </p:pic>
      <p:sp>
        <p:nvSpPr>
          <p:cNvPr id="6" name="TextBox 5">
            <a:extLst>
              <a:ext uri="{FF2B5EF4-FFF2-40B4-BE49-F238E27FC236}">
                <a16:creationId xmlns:a16="http://schemas.microsoft.com/office/drawing/2014/main" id="{66A05D3C-E4FC-C9A6-75C2-C56CC6167501}"/>
              </a:ext>
            </a:extLst>
          </p:cNvPr>
          <p:cNvSpPr txBox="1"/>
          <p:nvPr/>
        </p:nvSpPr>
        <p:spPr>
          <a:xfrm>
            <a:off x="2804630" y="1685495"/>
            <a:ext cx="8625370" cy="4201150"/>
          </a:xfrm>
          <a:prstGeom prst="rect">
            <a:avLst/>
          </a:prstGeom>
          <a:noFill/>
        </p:spPr>
        <p:txBody>
          <a:bodyPr wrap="square">
            <a:spAutoFit/>
          </a:bodyPr>
          <a:lstStyle/>
          <a:p>
            <a:pPr>
              <a:spcBef>
                <a:spcPts val="900"/>
              </a:spcBef>
              <a:spcAft>
                <a:spcPts val="900"/>
              </a:spcAft>
            </a:pPr>
            <a:r>
              <a:rPr lang="en-US" sz="1050" b="1" u="none" strike="noStrike" dirty="0">
                <a:effectLst/>
                <a:latin typeface="Arial" panose="020B0604020202020204" pitchFamily="34" charset="0"/>
              </a:rPr>
              <a:t>A.</a:t>
            </a:r>
            <a:r>
              <a:rPr lang="en-US" sz="1050" b="0" u="none" strike="noStrike" dirty="0">
                <a:effectLst/>
                <a:latin typeface="Arial" panose="020B0604020202020204" pitchFamily="34" charset="0"/>
              </a:rPr>
              <a:t> The prospective benefit or forgone revenue that is given up when choosing one alternative operational path over another.</a:t>
            </a:r>
          </a:p>
          <a:p>
            <a:pPr>
              <a:spcBef>
                <a:spcPts val="900"/>
              </a:spcBef>
              <a:spcAft>
                <a:spcPts val="900"/>
              </a:spcAft>
            </a:pPr>
            <a:r>
              <a:rPr lang="en-US" sz="1050" b="1" u="none" strike="noStrike" dirty="0">
                <a:effectLst/>
                <a:latin typeface="Arial" panose="020B0604020202020204" pitchFamily="34" charset="0"/>
              </a:rPr>
              <a:t>B.</a:t>
            </a:r>
            <a:r>
              <a:rPr lang="en-US" sz="1050" b="0" u="none" strike="noStrike" dirty="0">
                <a:effectLst/>
                <a:latin typeface="Arial" panose="020B0604020202020204" pitchFamily="34" charset="0"/>
              </a:rPr>
              <a:t> Costs that remain completely unchanged in total amount within the relevant range, but vary inversely per unit when activity volume shifts.</a:t>
            </a:r>
          </a:p>
          <a:p>
            <a:pPr>
              <a:spcBef>
                <a:spcPts val="900"/>
              </a:spcBef>
              <a:spcAft>
                <a:spcPts val="900"/>
              </a:spcAft>
            </a:pPr>
            <a:r>
              <a:rPr lang="en-US" sz="1050" b="1" u="none" strike="noStrike" dirty="0">
                <a:effectLst/>
                <a:latin typeface="Arial" panose="020B0604020202020204" pitchFamily="34" charset="0"/>
              </a:rPr>
              <a:t>C.</a:t>
            </a:r>
            <a:r>
              <a:rPr lang="en-US" sz="1050" b="0" u="none" strike="noStrike" dirty="0">
                <a:effectLst/>
                <a:latin typeface="Arial" panose="020B0604020202020204" pitchFamily="34" charset="0"/>
              </a:rPr>
              <a:t> Costs containing both a baseline flat-rate financial obligation and a usage-driven operational rate that scales up with machine hours.</a:t>
            </a:r>
          </a:p>
          <a:p>
            <a:pPr>
              <a:spcBef>
                <a:spcPts val="900"/>
              </a:spcBef>
              <a:spcAft>
                <a:spcPts val="900"/>
              </a:spcAft>
            </a:pPr>
            <a:r>
              <a:rPr lang="en-US" sz="1050" b="1" u="none" strike="noStrike" dirty="0">
                <a:effectLst/>
                <a:latin typeface="Arial" panose="020B0604020202020204" pitchFamily="34" charset="0"/>
              </a:rPr>
              <a:t>D.</a:t>
            </a:r>
            <a:r>
              <a:rPr lang="en-US" sz="1050" b="0" u="none" strike="noStrike" dirty="0">
                <a:effectLst/>
                <a:latin typeface="Arial" panose="020B0604020202020204" pitchFamily="34" charset="0"/>
              </a:rPr>
              <a:t> The foundational direct outlays required to begin manufacturing an item, calculated mathematically as Direct Materials plus Direct Labor.</a:t>
            </a:r>
          </a:p>
          <a:p>
            <a:pPr>
              <a:spcBef>
                <a:spcPts val="900"/>
              </a:spcBef>
              <a:spcAft>
                <a:spcPts val="900"/>
              </a:spcAft>
            </a:pPr>
            <a:r>
              <a:rPr lang="en-US" sz="1050" b="1" u="none" strike="noStrike" dirty="0">
                <a:effectLst/>
                <a:latin typeface="Arial" panose="020B0604020202020204" pitchFamily="34" charset="0"/>
              </a:rPr>
              <a:t>E.</a:t>
            </a:r>
            <a:r>
              <a:rPr lang="en-US" sz="1050" b="0" u="none" strike="noStrike" dirty="0">
                <a:effectLst/>
                <a:latin typeface="Arial" panose="020B0604020202020204" pitchFamily="34" charset="0"/>
              </a:rPr>
              <a:t> Outlays that are expensed immediately on the Income Statement in the specific timeframe they occur because they do not relate to physical manufacturing.</a:t>
            </a:r>
          </a:p>
          <a:p>
            <a:pPr>
              <a:spcBef>
                <a:spcPts val="900"/>
              </a:spcBef>
              <a:spcAft>
                <a:spcPts val="900"/>
              </a:spcAft>
            </a:pPr>
            <a:r>
              <a:rPr lang="en-US" sz="1050" b="1" u="none" strike="noStrike" dirty="0">
                <a:effectLst/>
                <a:latin typeface="Arial" panose="020B0604020202020204" pitchFamily="34" charset="0"/>
              </a:rPr>
              <a:t>F.</a:t>
            </a:r>
            <a:r>
              <a:rPr lang="en-US" sz="1050" b="0" u="none" strike="noStrike" dirty="0">
                <a:effectLst/>
                <a:latin typeface="Arial" panose="020B0604020202020204" pitchFamily="34" charset="0"/>
              </a:rPr>
              <a:t> An indirect operational expenditure that supports multiple individual segments or products simultaneously and cannot be traced to a single item.</a:t>
            </a:r>
          </a:p>
          <a:p>
            <a:pPr>
              <a:spcBef>
                <a:spcPts val="900"/>
              </a:spcBef>
              <a:spcAft>
                <a:spcPts val="900"/>
              </a:spcAft>
            </a:pPr>
            <a:r>
              <a:rPr lang="en-US" sz="1050" b="1" u="none" strike="noStrike" dirty="0">
                <a:effectLst/>
                <a:latin typeface="Arial" panose="020B0604020202020204" pitchFamily="34" charset="0"/>
              </a:rPr>
              <a:t>G.</a:t>
            </a:r>
            <a:r>
              <a:rPr lang="en-US" sz="1050" b="0" u="none" strike="noStrike" dirty="0">
                <a:effectLst/>
                <a:latin typeface="Arial" panose="020B0604020202020204" pitchFamily="34" charset="0"/>
              </a:rPr>
              <a:t> Past financial expenditures that have already occurred, cannot be recovered by any future corporate action, and must be completely ignored during managerial decisions.</a:t>
            </a:r>
          </a:p>
          <a:p>
            <a:pPr>
              <a:spcBef>
                <a:spcPts val="900"/>
              </a:spcBef>
              <a:spcAft>
                <a:spcPts val="900"/>
              </a:spcAft>
            </a:pPr>
            <a:r>
              <a:rPr lang="en-US" sz="1050" b="1" u="none" strike="noStrike" dirty="0">
                <a:effectLst/>
                <a:latin typeface="Arial" panose="020B0604020202020204" pitchFamily="34" charset="0"/>
              </a:rPr>
              <a:t>H.</a:t>
            </a:r>
            <a:r>
              <a:rPr lang="en-US" sz="1050" b="0" u="none" strike="noStrike" dirty="0">
                <a:effectLst/>
                <a:latin typeface="Arial" panose="020B0604020202020204" pitchFamily="34" charset="0"/>
              </a:rPr>
              <a:t> Expenditures that remain completely constant on a per-unit basis, but scale up or down in direct, straight-line proportion to total production activity.</a:t>
            </a:r>
          </a:p>
          <a:p>
            <a:pPr>
              <a:spcBef>
                <a:spcPts val="900"/>
              </a:spcBef>
              <a:spcAft>
                <a:spcPts val="900"/>
              </a:spcAft>
            </a:pPr>
            <a:r>
              <a:rPr lang="en-US" sz="1050" b="1" u="none" strike="noStrike" dirty="0">
                <a:effectLst/>
                <a:latin typeface="Arial" panose="020B0604020202020204" pitchFamily="34" charset="0"/>
              </a:rPr>
              <a:t>I.</a:t>
            </a:r>
            <a:r>
              <a:rPr lang="en-US" sz="1050" b="0" u="none" strike="noStrike" dirty="0">
                <a:effectLst/>
                <a:latin typeface="Arial" panose="020B0604020202020204" pitchFamily="34" charset="0"/>
              </a:rPr>
              <a:t> The combined operational outlays required to transform raw materials into finished wholesale products, calculated as Direct Labor plus Manufacturing Overhead.</a:t>
            </a:r>
            <a:endParaRPr lang="en-US" sz="1050" dirty="0"/>
          </a:p>
        </p:txBody>
      </p:sp>
    </p:spTree>
    <p:extLst>
      <p:ext uri="{BB962C8B-B14F-4D97-AF65-F5344CB8AC3E}">
        <p14:creationId xmlns:p14="http://schemas.microsoft.com/office/powerpoint/2010/main" val="2892990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40E93-352F-52BB-85D2-9B9556C4CA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C05604-35D7-69E7-6D0D-8D8DB0A531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1. D</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Prime costs represent the direct, basic building blocks of production: Direct Materials + Direct Labor.</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2. G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Sunk costs are historical outlays that cannot be changed and carry no relevance for forward-looking decisions.</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3. E</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Period costs are nonmanufacturing costs (selling and administrative) that are deducted from revenue immediately.</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4. C</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Mixed costs contain a fixed cost component combined with a variable rate driven by volume.</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5. F</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Common costs are shared by multiple cost objects and cannot be logically split or traced to just one.</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6. H</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Total variable costs change proportionally with activity, while the variable cost per unit remains uniform.</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7. I</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Conversion costs are the manual workforce and factory resources needed to convert inventory: Direct Labor + Manufacturing Overhead.</a:t>
            </a: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8. A</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lexandria"/>
                <a:cs typeface="Arial" panose="020B0604020202020204" pitchFamily="34" charset="0"/>
              </a:rPr>
              <a:t>Explanation:</a:t>
            </a:r>
            <a:r>
              <a:rPr kumimoji="0" lang="en-US" altLang="en-US" sz="1600" b="0" i="0" u="none" strike="noStrike" kern="1200" cap="none" spc="0" normalizeH="0" baseline="0" noProof="0" dirty="0">
                <a:ln>
                  <a:noFill/>
                </a:ln>
                <a:solidFill>
                  <a:prstClr val="black"/>
                </a:solidFill>
                <a:effectLst/>
                <a:uLnTx/>
                <a:uFillTx/>
                <a:latin typeface="Alexandria"/>
                <a:cs typeface="Arial" panose="020B0604020202020204" pitchFamily="34" charset="0"/>
              </a:rPr>
              <a:t> Opportunity costs represent the financial sacrifice of the next best alternative that you did not choose.</a:t>
            </a:r>
            <a:r>
              <a:rPr kumimoji="0" lang="en-US" altLang="en-US" sz="1600" b="0" i="0" u="none" strike="noStrike" kern="1200" cap="none" spc="0" normalizeH="0" baseline="0" noProof="0" dirty="0">
                <a:ln>
                  <a:noFill/>
                </a:ln>
                <a:solidFill>
                  <a:prstClr val="black"/>
                </a:solidFill>
                <a:effectLst/>
                <a:uLnTx/>
                <a:uFillTx/>
                <a:latin typeface="Alexandria"/>
              </a:rPr>
              <a:t> </a:t>
            </a:r>
          </a:p>
          <a:p>
            <a:pPr marL="0" marR="0" lvl="0" indent="0" algn="just" defTabSz="914400" rtl="0" eaLnBrk="0" fontAlgn="base" latinLnBrk="0" hangingPunct="0">
              <a:lnSpc>
                <a:spcPct val="100000"/>
              </a:lnSpc>
              <a:spcBef>
                <a:spcPct val="0"/>
              </a:spcBef>
              <a:spcAft>
                <a:spcPct val="0"/>
              </a:spcAft>
              <a:buClrTx/>
              <a:buSzTx/>
              <a:tabLst/>
              <a:defRPr/>
            </a:pPr>
            <a:endParaRPr kumimoji="0" lang="en-US" sz="1600" b="0" i="0" u="none" strike="noStrike" kern="1200" cap="none" spc="0" normalizeH="0" baseline="0" noProof="0" dirty="0">
              <a:ln>
                <a:noFill/>
              </a:ln>
              <a:solidFill>
                <a:prstClr val="black"/>
              </a:solidFill>
              <a:effectLst/>
              <a:uLnTx/>
              <a:uFillTx/>
              <a:latin typeface="Alexandria"/>
            </a:endParaRPr>
          </a:p>
          <a:p>
            <a:pPr marL="0" marR="0" lvl="0" indent="0" algn="just" defTabSz="914400" rtl="0" eaLnBrk="0" fontAlgn="base" latinLnBrk="0" hangingPunct="0">
              <a:lnSpc>
                <a:spcPct val="100000"/>
              </a:lnSpc>
              <a:spcBef>
                <a:spcPct val="0"/>
              </a:spcBef>
              <a:spcAft>
                <a:spcPct val="0"/>
              </a:spcAft>
              <a:buClrTx/>
              <a:buSzTx/>
              <a:buFontTx/>
              <a:buChar char="•"/>
              <a:tabLst/>
              <a:defRPr/>
            </a:pPr>
            <a:r>
              <a:rPr kumimoji="0" lang="en-US" sz="1600" b="0" i="0" u="none" strike="noStrike" kern="1200" cap="none" spc="0" normalizeH="0" baseline="0" noProof="0" dirty="0">
                <a:ln>
                  <a:noFill/>
                </a:ln>
                <a:solidFill>
                  <a:prstClr val="black"/>
                </a:solidFill>
                <a:effectLst/>
                <a:uLnTx/>
                <a:uFillTx/>
                <a:latin typeface="Alexandria"/>
              </a:rPr>
              <a:t>Note: Option B is a distractor describing Fixed Costs.</a:t>
            </a:r>
            <a:endParaRPr kumimoji="0" lang="en-US" altLang="en-US" sz="1600" b="0" i="0" u="none" strike="noStrike" kern="1200" cap="none" spc="0" normalizeH="0" baseline="0" noProof="0" dirty="0">
              <a:ln>
                <a:noFill/>
              </a:ln>
              <a:solidFill>
                <a:prstClr val="black"/>
              </a:solidFill>
              <a:effectLst/>
              <a:uLnTx/>
              <a:uFillTx/>
              <a:latin typeface="Alexandria"/>
            </a:endParaRPr>
          </a:p>
        </p:txBody>
      </p:sp>
      <p:sp>
        <p:nvSpPr>
          <p:cNvPr id="5" name="Rectangle 4">
            <a:extLst>
              <a:ext uri="{FF2B5EF4-FFF2-40B4-BE49-F238E27FC236}">
                <a16:creationId xmlns:a16="http://schemas.microsoft.com/office/drawing/2014/main" id="{D07DC81D-61D1-58F5-2ED8-6654B37759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39F5720C-0461-92B9-1CD9-F92EFF95EA4A}"/>
              </a:ext>
            </a:extLst>
          </p:cNvPr>
          <p:cNvSpPr txBox="1"/>
          <p:nvPr/>
        </p:nvSpPr>
        <p:spPr>
          <a:xfrm>
            <a:off x="1078243" y="1345306"/>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2 </a:t>
            </a:r>
          </a:p>
        </p:txBody>
      </p:sp>
      <p:pic>
        <p:nvPicPr>
          <p:cNvPr id="7" name="Graphic 21">
            <a:extLst>
              <a:ext uri="{FF2B5EF4-FFF2-40B4-BE49-F238E27FC236}">
                <a16:creationId xmlns:a16="http://schemas.microsoft.com/office/drawing/2014/main" id="{84CFD6DF-F709-29DA-5E9D-F39810201C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1698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B2C5F28-835C-4A34-BDC2-37F00EECDD42}"/>
</file>

<file path=docProps/app.xml><?xml version="1.0" encoding="utf-8"?>
<Properties xmlns="http://schemas.openxmlformats.org/officeDocument/2006/extended-properties" xmlns:vt="http://schemas.openxmlformats.org/officeDocument/2006/docPropsVTypes">
  <TotalTime>880</TotalTime>
  <Words>1489</Words>
  <Application>Microsoft Office PowerPoint</Application>
  <PresentationFormat>Widescreen</PresentationFormat>
  <Paragraphs>244</Paragraphs>
  <Slides>44</Slides>
  <Notes>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85</cp:revision>
  <dcterms:created xsi:type="dcterms:W3CDTF">2023-04-29T09:08:00Z</dcterms:created>
  <dcterms:modified xsi:type="dcterms:W3CDTF">2026-06-03T19:34:53Z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