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555" r:id="rId7"/>
    <p:sldId id="557" r:id="rId8"/>
    <p:sldId id="559" r:id="rId9"/>
    <p:sldId id="585" r:id="rId10"/>
    <p:sldId id="601" r:id="rId11"/>
    <p:sldId id="271" r:id="rId12"/>
    <p:sldId id="554" r:id="rId13"/>
    <p:sldId id="500" r:id="rId14"/>
    <p:sldId id="602" r:id="rId15"/>
    <p:sldId id="612" r:id="rId16"/>
    <p:sldId id="586" r:id="rId17"/>
    <p:sldId id="587" r:id="rId18"/>
    <p:sldId id="609" r:id="rId19"/>
    <p:sldId id="588" r:id="rId20"/>
    <p:sldId id="507" r:id="rId21"/>
    <p:sldId id="509" r:id="rId22"/>
    <p:sldId id="508" r:id="rId23"/>
    <p:sldId id="604" r:id="rId24"/>
    <p:sldId id="590" r:id="rId25"/>
    <p:sldId id="605" r:id="rId26"/>
    <p:sldId id="591" r:id="rId27"/>
    <p:sldId id="606" r:id="rId28"/>
    <p:sldId id="592" r:id="rId29"/>
    <p:sldId id="607" r:id="rId30"/>
    <p:sldId id="610" r:id="rId31"/>
    <p:sldId id="611" r:id="rId32"/>
    <p:sldId id="568" r:id="rId33"/>
    <p:sldId id="569" r:id="rId34"/>
    <p:sldId id="595" r:id="rId35"/>
    <p:sldId id="596" r:id="rId36"/>
    <p:sldId id="597" r:id="rId37"/>
    <p:sldId id="598" r:id="rId38"/>
    <p:sldId id="542"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555"/>
            <p14:sldId id="557"/>
            <p14:sldId id="559"/>
            <p14:sldId id="585"/>
            <p14:sldId id="601"/>
            <p14:sldId id="271"/>
            <p14:sldId id="554"/>
            <p14:sldId id="500"/>
            <p14:sldId id="602"/>
            <p14:sldId id="612"/>
            <p14:sldId id="586"/>
            <p14:sldId id="587"/>
            <p14:sldId id="609"/>
            <p14:sldId id="588"/>
            <p14:sldId id="507"/>
            <p14:sldId id="509"/>
            <p14:sldId id="508"/>
            <p14:sldId id="604"/>
            <p14:sldId id="590"/>
            <p14:sldId id="605"/>
            <p14:sldId id="591"/>
            <p14:sldId id="606"/>
            <p14:sldId id="592"/>
            <p14:sldId id="607"/>
            <p14:sldId id="610"/>
            <p14:sldId id="611"/>
            <p14:sldId id="568"/>
            <p14:sldId id="569"/>
            <p14:sldId id="595"/>
            <p14:sldId id="596"/>
            <p14:sldId id="597"/>
            <p14:sldId id="598"/>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64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20/07/2025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20/07/2025</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20/07/2025</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20/07/2025</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20/07/2025</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20/07/2025</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20/07/2025</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20/07/2025</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20/07/2025</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20/07/2025</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20/07/2025</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20/07/2025</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20/07/2025</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hyperlink" Target="https://www.netflix.com/" TargetMode="External"/><Relationship Id="rId2" Type="http://schemas.openxmlformats.org/officeDocument/2006/relationships/slideLayout" Target="../slideLayouts/slideLayout16.xml"/><Relationship Id="rId1" Type="http://schemas.openxmlformats.org/officeDocument/2006/relationships/tags" Target="../tags/tag4.xml"/><Relationship Id="rId5" Type="http://schemas.openxmlformats.org/officeDocument/2006/relationships/image" Target="../media/image8.jpe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5.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6.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8.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9.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0.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1.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2.xml"/><Relationship Id="rId5" Type="http://schemas.openxmlformats.org/officeDocument/2006/relationships/hyperlink" Target="https://open.spotify.com/" TargetMode="Externa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3.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4.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5.xml"/><Relationship Id="rId4" Type="http://schemas.openxmlformats.org/officeDocument/2006/relationships/image" Target="../media/image17.jpeg"/></Relationships>
</file>

<file path=ppt/slides/_rels/slide19.xml.rels><?xml version="1.0" encoding="UTF-8" standalone="yes"?>
<Relationships xmlns="http://schemas.openxmlformats.org/package/2006/relationships"><Relationship Id="rId3" Type="http://schemas.openxmlformats.org/officeDocument/2006/relationships/hyperlink" Target="https://www.grammarly.com/" TargetMode="External"/><Relationship Id="rId2" Type="http://schemas.openxmlformats.org/officeDocument/2006/relationships/slideLayout" Target="../slideLayouts/slideLayout16.xml"/><Relationship Id="rId1" Type="http://schemas.openxmlformats.org/officeDocument/2006/relationships/tags" Target="../tags/tag16.xml"/><Relationship Id="rId5" Type="http://schemas.openxmlformats.org/officeDocument/2006/relationships/image" Target="../media/image18.jpe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zalando.ar.aptoide.com/" TargetMode="External"/><Relationship Id="rId1" Type="http://schemas.openxmlformats.org/officeDocument/2006/relationships/slideLayout" Target="../slideLayouts/slideLayout16.xml"/><Relationship Id="rId4" Type="http://schemas.openxmlformats.org/officeDocument/2006/relationships/image" Target="../media/image27.jpeg"/></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lenskart.com/en-us" TargetMode="External"/><Relationship Id="rId1" Type="http://schemas.openxmlformats.org/officeDocument/2006/relationships/slideLayout" Target="../slideLayouts/slideLayout16.xml"/><Relationship Id="rId4" Type="http://schemas.openxmlformats.org/officeDocument/2006/relationships/image" Target="../media/image29.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hyperlink" Target="https://www.gucci.com/us/en/" TargetMode="External"/><Relationship Id="rId2" Type="http://schemas.openxmlformats.org/officeDocument/2006/relationships/slideLayout" Target="../slideLayouts/slideLayout16.xml"/><Relationship Id="rId1" Type="http://schemas.openxmlformats.org/officeDocument/2006/relationships/tags" Target="../tags/tag17.xml"/><Relationship Id="rId5" Type="http://schemas.openxmlformats.org/officeDocument/2006/relationships/image" Target="../media/image33.jpe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7.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428099" y="3543959"/>
            <a:ext cx="7823890" cy="113877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		               استخدام التقنيات الحديثة في الأنشطة الترويجية</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السابعة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MKT312</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التسويق عبر التقنيات الحديثة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1117"/>
    </mc:Choice>
    <mc:Fallback xmlns="">
      <p:transition spd="slow" advTm="2111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369178" y="1126961"/>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22279" y="1918136"/>
            <a:ext cx="8417320" cy="3812903"/>
          </a:xfrm>
          <a:prstGeom prst="rect">
            <a:avLst/>
          </a:prstGeom>
          <a:noFill/>
        </p:spPr>
        <p:txBody>
          <a:bodyPr wrap="square" rtlCol="0">
            <a:spAutoFit/>
          </a:bodyPr>
          <a:lstStyle/>
          <a:p>
            <a:pPr algn="just" rtl="1">
              <a:lnSpc>
                <a:spcPct val="250000"/>
              </a:lnSpc>
            </a:pPr>
            <a:r>
              <a:rPr lang="ar-SY" sz="2000" dirty="0"/>
              <a:t>أصبح الترويج</a:t>
            </a:r>
            <a:r>
              <a:rPr lang="en-US" sz="2000" dirty="0"/>
              <a:t> </a:t>
            </a:r>
            <a:r>
              <a:rPr lang="ar-SY" sz="2000" dirty="0"/>
              <a:t>في العصر الرقمي يعتمد بشكل متزايد على التقنيات الحديثة التي غيّرت طبيعة الرسائل، ووسائل إيصالها، وطريقة تفاعل الجمهور معها. لم يعد الهدف إيصال الرسالة فقط، بل إيصال الرسالة الصحيحة، إلى الشخص المناسب، في الوقت المثالي. وفي هذه المحاضرة، نتناول أربع محاور رئيسية توضّح كيف تطورت الأنشطة الترويجية بفضل الذكاء الاصطناعي، البيانات الضخمة، </a:t>
            </a:r>
            <a:r>
              <a:rPr lang="en-US" sz="2000" dirty="0"/>
              <a:t>Web3، </a:t>
            </a:r>
            <a:r>
              <a:rPr lang="ar-SY" sz="2000" dirty="0"/>
              <a:t>والأدوات الرقمية المتقدمة.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2834"/>
    </mc:Choice>
    <mc:Fallback xmlns="">
      <p:transition spd="slow" advTm="828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59476" y="70355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2286" y="1080616"/>
            <a:ext cx="8495854" cy="5267532"/>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marL="342900" indent="-342900" algn="just" rtl="1">
              <a:lnSpc>
                <a:spcPct val="150000"/>
              </a:lnSpc>
              <a:buFont typeface="Arial" panose="020B0604020202020204" pitchFamily="34" charset="0"/>
              <a:buChar char="•"/>
            </a:pPr>
            <a:r>
              <a:rPr lang="ar-SY" sz="2000" dirty="0"/>
              <a:t>تفسير مفهوم التحول الرقمي في الترويج، وشرح أثره على طبيعة الأنشطة الترويجية في المؤسسات الحديثة.</a:t>
            </a:r>
          </a:p>
          <a:p>
            <a:pPr marL="342900" indent="-342900" algn="just" rtl="1">
              <a:lnSpc>
                <a:spcPct val="150000"/>
              </a:lnSpc>
              <a:buFont typeface="Arial" panose="020B0604020202020204" pitchFamily="34" charset="0"/>
              <a:buChar char="•"/>
            </a:pPr>
            <a:r>
              <a:rPr lang="ar-SY" sz="2000" dirty="0"/>
              <a:t>تحليل دور البيانات الضخمة والذكاء الاصطناعي في تخصيص الرسائل الترويجية واستهداف الجمهور المناسب.</a:t>
            </a:r>
          </a:p>
          <a:p>
            <a:pPr marL="342900" indent="-342900" algn="just" rtl="1">
              <a:lnSpc>
                <a:spcPct val="150000"/>
              </a:lnSpc>
              <a:buFont typeface="Arial" panose="020B0604020202020204" pitchFamily="34" charset="0"/>
              <a:buChar char="•"/>
            </a:pPr>
            <a:r>
              <a:rPr lang="ar-SY" sz="2000" dirty="0"/>
              <a:t>تمييز الأدوات والمنصات الرقمية المستخدمة في الإعلان الرقمي، وفهم آلياتها مثل الإعلانات المبرمجة وإعادة الاستهداف.</a:t>
            </a:r>
          </a:p>
          <a:p>
            <a:pPr marL="342900" indent="-342900" algn="just" rtl="1">
              <a:lnSpc>
                <a:spcPct val="150000"/>
              </a:lnSpc>
              <a:buFont typeface="Arial" panose="020B0604020202020204" pitchFamily="34" charset="0"/>
              <a:buChar char="•"/>
            </a:pPr>
            <a:r>
              <a:rPr lang="ar-SY" sz="2000" dirty="0"/>
              <a:t>تقييم أمثلة تطبيقية لحملات ترويجية ناجحة نفّذتها شركات عالمية باستخدام تقنيات حديثة كـ </a:t>
            </a:r>
            <a:r>
              <a:rPr lang="en-US" sz="2000" dirty="0"/>
              <a:t>Web3، </a:t>
            </a:r>
            <a:r>
              <a:rPr lang="ar-SY" sz="2000" dirty="0"/>
              <a:t>الواقع المعزز، والذكاء الاصطناعي.</a:t>
            </a:r>
          </a:p>
          <a:p>
            <a:pPr marL="342900" indent="-342900" algn="just" rtl="1">
              <a:lnSpc>
                <a:spcPct val="150000"/>
              </a:lnSpc>
              <a:buFont typeface="Arial" panose="020B0604020202020204" pitchFamily="34" charset="0"/>
              <a:buChar char="•"/>
            </a:pPr>
            <a:r>
              <a:rPr lang="ar-SY" sz="2000" dirty="0"/>
              <a:t>تطبيق المفاهيم الترويجية الحديثة على حالات واقعية وتصميم مقترحات أولية لحملات ترويجية رقمية تعتمد على تحليل البيانات والتخصيص.</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135924"/>
    </mc:Choice>
    <mc:Fallback xmlns="">
      <p:transition spd="slow" advTm="1359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150409" y="990932"/>
            <a:ext cx="2880917"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التحول الرقمي في الترويج</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17866"/>
    </mc:Choice>
    <mc:Fallback xmlns="">
      <p:transition spd="slow" advTm="178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758901" y="1045759"/>
            <a:ext cx="4955590" cy="5120954"/>
          </a:xfrm>
          <a:prstGeom prst="rect">
            <a:avLst/>
          </a:prstGeom>
        </p:spPr>
        <p:txBody>
          <a:bodyPr wrap="square">
            <a:spAutoFit/>
          </a:bodyPr>
          <a:lstStyle/>
          <a:p>
            <a:pPr algn="just" rtl="1">
              <a:lnSpc>
                <a:spcPct val="150000"/>
              </a:lnSpc>
            </a:pPr>
            <a:r>
              <a:rPr lang="ar-SY" sz="2000" dirty="0"/>
              <a:t>يشير التحول الرقمي في الترويج إلى الانتقال من الأساليب التقليدية إلى ممارسات تعتمد على البيانات، التخصيص، والتفاعل اللحظي مع الجمهور. لم يعد الترويج نشاطاً أحادي الاتجاه، بل أصبح تفاعلياً، مدفوعاً بالتقنيات مثل الذكاء الاصطناعي. وقد غيّرت </a:t>
            </a:r>
            <a:r>
              <a:rPr lang="ar-SY" sz="2000" dirty="0" err="1"/>
              <a:t>الرقمنة</a:t>
            </a:r>
            <a:r>
              <a:rPr lang="ar-SY" sz="2000" dirty="0"/>
              <a:t> طبيعة الرسالة الترويجية لتصبح متكيفة مع سلوك كل مستخدم. كما أصبحت المجتمعات الرقمية تشارك في الترويج من خلال المحتوى المولّد من المستخدم، مما أضاف بعداً اجتماعياً وتجريبياً جديداً. التحول الرقمي لا يبدّل الوسائل فقط، بل يعيد تشكيل العلاقة بين العلامة التجارية والعميل، ويمنح الشركات مرونة غير مسبوقة في إدارة حملاتها.</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Tree>
    <p:custDataLst>
      <p:tags r:id="rId1"/>
    </p:custDataLst>
  </p:cSld>
  <p:clrMapOvr>
    <a:masterClrMapping/>
  </p:clrMapOvr>
  <p:transition spd="slow" advTm="137913">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70560" y="985567"/>
            <a:ext cx="6679186"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تطور مفهوم الترويج في البيئة الرقمية</a:t>
            </a:r>
          </a:p>
        </p:txBody>
      </p:sp>
      <p:sp>
        <p:nvSpPr>
          <p:cNvPr id="48" name="TextBox 47"/>
          <p:cNvSpPr txBox="1"/>
          <p:nvPr/>
        </p:nvSpPr>
        <p:spPr>
          <a:xfrm>
            <a:off x="825500" y="1922219"/>
            <a:ext cx="10541000" cy="4651979"/>
          </a:xfrm>
          <a:prstGeom prst="rect">
            <a:avLst/>
          </a:prstGeom>
          <a:noFill/>
        </p:spPr>
        <p:txBody>
          <a:bodyPr wrap="square" rtlCol="0">
            <a:spAutoFit/>
          </a:bodyPr>
          <a:lstStyle/>
          <a:p>
            <a:pPr algn="just" rtl="1">
              <a:lnSpc>
                <a:spcPct val="200000"/>
              </a:lnSpc>
            </a:pPr>
            <a:r>
              <a:rPr lang="ar-SY" sz="2000" dirty="0"/>
              <a:t>في السابق، كان الترويج يعتمد على القنوات التقليدية مثل التلفاز والإذاعة والصحف. أما اليوم، فقد أدى التحول الرقمي إلى إعادة تعريف عملية الترويج، حيث أصبحت أكثر تفاعلية وشخصنة، وتعتمد على التحليل الفوري لسلوك المستهلك. إن التحول الرقمي أعاد صياغة مفهوم "الرسالة الواحدة للجميع" إلى "رسائل متعددة مخصصة لكل فرد"، مما أتاح للشركات بناء علاقات أعمق وأكثر ديمومة مع عملائها عبر استهدافهم بدقة وتحقيق تجربة فريدة لكل مستخدم.</a:t>
            </a:r>
          </a:p>
          <a:p>
            <a:pPr algn="just" rtl="1">
              <a:lnSpc>
                <a:spcPct val="200000"/>
              </a:lnSpc>
            </a:pPr>
            <a:r>
              <a:rPr lang="ar-SY" sz="2000" b="1" u="sng" dirty="0"/>
              <a:t>مثال:</a:t>
            </a:r>
            <a:r>
              <a:rPr lang="ar-SY" sz="2000" b="1" dirty="0"/>
              <a:t> </a:t>
            </a:r>
            <a:r>
              <a:rPr lang="ar-SY" sz="2000" dirty="0"/>
              <a:t>تعتمد شركة (</a:t>
            </a:r>
            <a:r>
              <a:rPr lang="en-US" sz="2000" dirty="0"/>
              <a:t>Netflix</a:t>
            </a:r>
            <a:r>
              <a:rPr lang="ar-SY" sz="2000" dirty="0"/>
              <a:t>) على أدوات ترويج رقمية ذكية تُظهر للمستخدم محتوى </a:t>
            </a:r>
          </a:p>
          <a:p>
            <a:pPr algn="just" rtl="1">
              <a:lnSpc>
                <a:spcPct val="200000"/>
              </a:lnSpc>
            </a:pPr>
            <a:r>
              <a:rPr lang="ar-SY" sz="2000" dirty="0"/>
              <a:t>مخصصاً بناءً على تفضيلاته وسلوكه، مما زاد معدل المشاهدة والاشتراك.</a:t>
            </a:r>
            <a:endParaRPr lang="en-US" sz="2000" dirty="0"/>
          </a:p>
          <a:p>
            <a:pPr algn="just" rtl="1">
              <a:lnSpc>
                <a:spcPct val="150000"/>
              </a:lnSpc>
            </a:pPr>
            <a:r>
              <a:rPr lang="ar-SY" sz="2000" b="1" dirty="0"/>
              <a:t>رابط الشركة للاطلاع: </a:t>
            </a:r>
            <a:r>
              <a:rPr lang="en-US" sz="2000" b="1" dirty="0">
                <a:hlinkClick r:id="rId3"/>
              </a:rPr>
              <a:t>https://www.netflix.com/</a:t>
            </a:r>
            <a:endParaRPr lang="ar-SY" sz="2000" b="1" dirty="0"/>
          </a:p>
          <a:p>
            <a:pPr algn="just" rtl="1">
              <a:lnSpc>
                <a:spcPct val="150000"/>
              </a:lnSpc>
            </a:pPr>
            <a:endParaRPr lang="ar-SY" sz="2000" b="1"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2" descr="The 10 Best Netflix Original TV Shows">
            <a:extLst>
              <a:ext uri="{FF2B5EF4-FFF2-40B4-BE49-F238E27FC236}">
                <a16:creationId xmlns:a16="http://schemas.microsoft.com/office/drawing/2014/main" id="{7C4622F7-9FDD-43CD-989C-C5C09D3302E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46973" y="4124131"/>
            <a:ext cx="3022098" cy="16923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8253200"/>
      </p:ext>
    </p:extLst>
  </p:cSld>
  <p:clrMapOvr>
    <a:masterClrMapping/>
  </p:clrMapOvr>
  <mc:AlternateContent xmlns:mc="http://schemas.openxmlformats.org/markup-compatibility/2006" xmlns:p14="http://schemas.microsoft.com/office/powerpoint/2010/main">
    <mc:Choice Requires="p14">
      <p:transition p14:dur="10" advTm="206031"/>
    </mc:Choice>
    <mc:Fallback xmlns="">
      <p:transition advTm="20603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05568" y="957257"/>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اللامركزية كأحد مظاهر التحول الرقمي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822033" y="1667107"/>
            <a:ext cx="10730205" cy="4305730"/>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إن الترويج الرقمي بدأ يتجه نحو اللامركزية، حيث لا تعود السيطرة فقط إلى المنصات المركزية مثل فيسبوك أو غوغل، بل للمجتمعات الرقمية التي تملك البيانات وتتفاعل بشفافية. هذا يفتح الباب أمام الترويج عبر العقود الذكية (</a:t>
            </a:r>
            <a:r>
              <a:rPr lang="en-US" sz="2000" dirty="0">
                <a:latin typeface="Times New Roman" panose="02020603050405020304" pitchFamily="18" charset="0"/>
              </a:rPr>
              <a:t>Smart Contracts</a:t>
            </a:r>
            <a:r>
              <a:rPr lang="ar-SY" sz="2000" dirty="0">
                <a:latin typeface="Times New Roman" panose="02020603050405020304" pitchFamily="18" charset="0"/>
              </a:rPr>
              <a:t>) </a:t>
            </a:r>
            <a:r>
              <a:rPr lang="ar-SY" sz="2000" dirty="0"/>
              <a:t>التي تتيح تنفيذ الاتفاقيات الترويجية تلقائياً دون وسيط، مما يزيد من سرعة وكفاءة العمليات. كما تتيح اللامركزية فرصاً جديدة للعلامات التجارية للتفاعل المباشر مع جمهورها عبر منصات تعتمد على (</a:t>
            </a:r>
            <a:r>
              <a:rPr lang="en-US" sz="2000" dirty="0"/>
              <a:t>Blockchain</a:t>
            </a:r>
            <a:r>
              <a:rPr lang="ar-SY" sz="2000" dirty="0"/>
              <a:t>)، مما يعزز الثقة ويحد من الاحتكار في سوق الإعلان الرقمي. </a:t>
            </a:r>
          </a:p>
          <a:p>
            <a:pPr marL="231775" algn="just" rtl="1">
              <a:lnSpc>
                <a:spcPct val="200000"/>
              </a:lnSpc>
            </a:pPr>
            <a:r>
              <a:rPr lang="ar-SY" sz="2000" b="1" u="sng" dirty="0">
                <a:latin typeface="Times New Roman" panose="02020603050405020304" pitchFamily="18" charset="0"/>
              </a:rPr>
              <a:t>مثال:</a:t>
            </a:r>
            <a:r>
              <a:rPr lang="ar-SY" sz="2000" dirty="0">
                <a:latin typeface="Times New Roman" panose="02020603050405020304" pitchFamily="18" charset="0"/>
              </a:rPr>
              <a:t> أطلقت شركة (</a:t>
            </a:r>
            <a:r>
              <a:rPr lang="en-US" sz="2000" dirty="0">
                <a:latin typeface="Times New Roman" panose="02020603050405020304" pitchFamily="18" charset="0"/>
              </a:rPr>
              <a:t>Adidas</a:t>
            </a:r>
            <a:r>
              <a:rPr lang="ar-SY" sz="2000" dirty="0">
                <a:latin typeface="Times New Roman" panose="02020603050405020304" pitchFamily="18" charset="0"/>
              </a:rPr>
              <a:t>) حملة ترويجية قائمة على (</a:t>
            </a:r>
            <a:r>
              <a:rPr lang="en-US" sz="2000" dirty="0">
                <a:latin typeface="Times New Roman" panose="02020603050405020304" pitchFamily="18" charset="0"/>
              </a:rPr>
              <a:t>NFTs</a:t>
            </a:r>
            <a:r>
              <a:rPr lang="ar-SY" sz="2000" dirty="0">
                <a:latin typeface="Times New Roman" panose="02020603050405020304" pitchFamily="18" charset="0"/>
              </a:rPr>
              <a:t>) مكافِئة للولاء، </a:t>
            </a:r>
          </a:p>
          <a:p>
            <a:pPr marL="231775" algn="just" rtl="1">
              <a:lnSpc>
                <a:spcPct val="200000"/>
              </a:lnSpc>
            </a:pPr>
            <a:r>
              <a:rPr lang="ar-SY" sz="2000" dirty="0">
                <a:latin typeface="Times New Roman" panose="02020603050405020304" pitchFamily="18" charset="0"/>
              </a:rPr>
              <a:t>ما شجع المجتمعات الرقمية على التفاعل مع علامتها بشكل مباشر.</a:t>
            </a:r>
          </a:p>
        </p:txBody>
      </p:sp>
      <p:pic>
        <p:nvPicPr>
          <p:cNvPr id="2050" name="Picture 2" descr="Adidas Metaverse: Everything You Need To Know">
            <a:extLst>
              <a:ext uri="{FF2B5EF4-FFF2-40B4-BE49-F238E27FC236}">
                <a16:creationId xmlns:a16="http://schemas.microsoft.com/office/drawing/2014/main" id="{B9653DA8-CC51-4FAE-8AF8-E0A6263F932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2996" y="4196225"/>
            <a:ext cx="3172521" cy="17766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246860"/>
    </mc:Choice>
    <mc:Fallback xmlns="">
      <p:transition advTm="24686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66870" y="774913"/>
            <a:ext cx="6963398"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الترويج عبر القنوات الرقمية المتعددة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Omnichannel</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06951" y="1681773"/>
            <a:ext cx="10541000" cy="4313040"/>
          </a:xfrm>
          <a:prstGeom prst="rect">
            <a:avLst/>
          </a:prstGeom>
          <a:noFill/>
        </p:spPr>
        <p:txBody>
          <a:bodyPr wrap="square" rtlCol="0">
            <a:spAutoFit/>
          </a:bodyPr>
          <a:lstStyle/>
          <a:p>
            <a:pPr algn="just" rtl="1">
              <a:lnSpc>
                <a:spcPct val="200000"/>
              </a:lnSpc>
            </a:pPr>
            <a:r>
              <a:rPr lang="ar-SA" sz="2000" dirty="0">
                <a:effectLst/>
                <a:ea typeface="Times New Roman" panose="02020603050405020304" pitchFamily="18" charset="0"/>
              </a:rPr>
              <a:t>في البيئة الرقمية، لا تقتصر الحملات الترويجية على قناة واحدة، بل تتكامل عبر مواقع التواصل، البريد الإلكتروني، التطبيقات، وحتى الواقع المعزز. هذا ما يسميه</a:t>
            </a:r>
            <a:r>
              <a:rPr lang="en-US" sz="2000" dirty="0">
                <a:effectLst/>
                <a:latin typeface="Times New Roman" panose="02020603050405020304" pitchFamily="18" charset="0"/>
                <a:ea typeface="Times New Roman" panose="02020603050405020304" pitchFamily="18" charset="0"/>
              </a:rPr>
              <a:t> Kotler </a:t>
            </a:r>
            <a:r>
              <a:rPr lang="ar-SA" sz="2000" dirty="0">
                <a:effectLst/>
                <a:latin typeface="Times New Roman" panose="02020603050405020304" pitchFamily="18" charset="0"/>
                <a:ea typeface="Times New Roman" panose="02020603050405020304" pitchFamily="18" charset="0"/>
              </a:rPr>
              <a:t>في التسويق الحديث بـ"تكامل القنوات الرقمية</a:t>
            </a:r>
            <a:r>
              <a:rPr lang="en-US" sz="2000" dirty="0">
                <a:effectLst/>
                <a:latin typeface="Times New Roman" panose="02020603050405020304" pitchFamily="18" charset="0"/>
                <a:ea typeface="Times New Roman" panose="02020603050405020304" pitchFamily="18" charset="0"/>
              </a:rPr>
              <a:t>".</a:t>
            </a:r>
            <a:endParaRPr lang="ar-SY" sz="2000" dirty="0">
              <a:effectLst/>
              <a:latin typeface="Times New Roman" panose="02020603050405020304" pitchFamily="18" charset="0"/>
              <a:ea typeface="Times New Roman" panose="02020603050405020304" pitchFamily="18" charset="0"/>
            </a:endParaRPr>
          </a:p>
          <a:p>
            <a:pPr algn="just" rtl="1">
              <a:lnSpc>
                <a:spcPct val="200000"/>
              </a:lnSpc>
            </a:pPr>
            <a:r>
              <a:rPr lang="ar-SY" sz="2000" dirty="0">
                <a:effectLst/>
                <a:latin typeface="Times New Roman" panose="02020603050405020304" pitchFamily="18" charset="0"/>
                <a:ea typeface="Times New Roman" panose="02020603050405020304" pitchFamily="18" charset="0"/>
              </a:rPr>
              <a:t>يساعد هذا التكامل على توفير تجربة متسقة ومتكاملة للعميل، بغض النظر عن نقطة تواصله مع العلامة التجارية. كما يتيح تتبع سلوك العميل عبر هذه القنوات المختلفة، مما يمكن المسوقين من تعديل الرسائل وتحسين الاستجابة بشكل مستمر. </a:t>
            </a:r>
          </a:p>
          <a:p>
            <a:pPr algn="just" rtl="1">
              <a:lnSpc>
                <a:spcPct val="200000"/>
              </a:lnSpc>
            </a:pPr>
            <a:r>
              <a:rPr lang="ar-SY" sz="2000" dirty="0">
                <a:effectLst/>
                <a:latin typeface="Times New Roman" panose="02020603050405020304" pitchFamily="18" charset="0"/>
                <a:ea typeface="Times New Roman" panose="02020603050405020304" pitchFamily="18" charset="0"/>
              </a:rPr>
              <a:t>في النهاية، يعزز تكامل القنوات من ولاء العملاء ويزيد من فعالية الحملات الترويجية.</a:t>
            </a:r>
          </a:p>
          <a:p>
            <a:pPr algn="just" rtl="1">
              <a:lnSpc>
                <a:spcPct val="200000"/>
              </a:lnSpc>
            </a:pPr>
            <a:r>
              <a:rPr lang="ar-SA" sz="2000" b="1" u="sng" dirty="0">
                <a:effectLst/>
                <a:latin typeface="Times New Roman" panose="02020603050405020304" pitchFamily="18" charset="0"/>
                <a:ea typeface="Times New Roman" panose="02020603050405020304" pitchFamily="18" charset="0"/>
              </a:rPr>
              <a:t>مثال:</a:t>
            </a:r>
            <a:r>
              <a:rPr lang="ar-SA" sz="2000" b="1"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شركة</a:t>
            </a:r>
            <a:r>
              <a:rPr lang="en-US" sz="2000"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a:t>
            </a:r>
            <a:r>
              <a:rPr lang="en-US" sz="2000" dirty="0">
                <a:effectLst/>
                <a:latin typeface="Times New Roman" panose="02020603050405020304" pitchFamily="18" charset="0"/>
                <a:ea typeface="Times New Roman" panose="02020603050405020304" pitchFamily="18" charset="0"/>
              </a:rPr>
              <a:t>Sephora</a:t>
            </a:r>
            <a:r>
              <a:rPr lang="ar-SY" sz="2000"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تنفذ حملات ترويجية موحدة على</a:t>
            </a:r>
            <a:r>
              <a:rPr lang="ar-SY" sz="2000" dirty="0">
                <a:effectLst/>
                <a:latin typeface="Times New Roman" panose="02020603050405020304" pitchFamily="18" charset="0"/>
                <a:ea typeface="Times New Roman" panose="02020603050405020304" pitchFamily="18" charset="0"/>
              </a:rPr>
              <a:t> تك توك</a:t>
            </a:r>
            <a:r>
              <a:rPr lang="en-US" sz="2000"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a:t>
            </a:r>
            <a:r>
              <a:rPr lang="en-US" sz="2000" dirty="0" err="1">
                <a:effectLst/>
                <a:latin typeface="Times New Roman" panose="02020603050405020304" pitchFamily="18" charset="0"/>
                <a:ea typeface="Times New Roman" panose="02020603050405020304" pitchFamily="18" charset="0"/>
              </a:rPr>
              <a:t>TikTok</a:t>
            </a:r>
            <a:r>
              <a:rPr lang="ar-SY" sz="2000"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والبريد </a:t>
            </a:r>
            <a:endParaRPr lang="ar-SY" sz="2000" dirty="0">
              <a:effectLst/>
              <a:latin typeface="Times New Roman" panose="02020603050405020304" pitchFamily="18" charset="0"/>
              <a:ea typeface="Times New Roman" panose="02020603050405020304" pitchFamily="18" charset="0"/>
            </a:endParaRPr>
          </a:p>
          <a:p>
            <a:pPr algn="just" rtl="1">
              <a:lnSpc>
                <a:spcPct val="200000"/>
              </a:lnSpc>
            </a:pPr>
            <a:r>
              <a:rPr lang="ar-SA" sz="2000" dirty="0">
                <a:effectLst/>
                <a:latin typeface="Times New Roman" panose="02020603050405020304" pitchFamily="18" charset="0"/>
                <a:ea typeface="Times New Roman" panose="02020603050405020304" pitchFamily="18" charset="0"/>
              </a:rPr>
              <a:t>الإلكتروني والتطبيق، حيث يحصل المستخدم على عروض مخصصة أينما تفاعل</a:t>
            </a:r>
            <a:r>
              <a:rPr lang="en-US" sz="2000" dirty="0">
                <a:effectLst/>
                <a:latin typeface="Times New Roman" panose="02020603050405020304" pitchFamily="18" charset="0"/>
                <a:ea typeface="Times New Roman" panose="02020603050405020304" pitchFamily="18" charset="0"/>
              </a:rPr>
              <a:t>.</a:t>
            </a: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2" descr="‫تحدٍّ على &quot;تيك توك&quot; يدفع عشرات المراهقات في كوسوفو إلى تشويه أنفسهنّ | صحة  | الجزيرة نت‬‎">
            <a:extLst>
              <a:ext uri="{FF2B5EF4-FFF2-40B4-BE49-F238E27FC236}">
                <a16:creationId xmlns:a16="http://schemas.microsoft.com/office/drawing/2014/main" id="{57A9817C-9A26-4F40-BD3F-872C6559C31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4048" y="4282751"/>
            <a:ext cx="3024243" cy="16935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215022"/>
    </mc:Choice>
    <mc:Fallback xmlns="">
      <p:transition advTm="21502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74167" y="945801"/>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تغيير دور العميل من مستقبِل إلى مشارك</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61360" y="1718354"/>
            <a:ext cx="10541000" cy="4305730"/>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إن التحول الرقمي مكّن العميل من أن يصبح مساهماً في الترويج، من خلال المحتوى الذي ينشئه بنفسه أو تفاعله الفوري مع الحملات. هذا التحول يحوّل العميل من متلقٍ سلبي إلى شريك فعّال في بناء صورة العلامة التجارية ونشر رسائلها. كما أن مشاركة العملاء تزيد من مصداقية الحملات وتوسّع نطاق انتشارها عبر الشبكات الاجتماعية، ما يخلق دوائر تأثير إيجابية تُسهم في تعزيز الولاء وجذب عملاء جدد. بالإضافة إلى ذلك، توفر هذه المشاركة بيانات قيمة تساعد المسوقين على تحسين الاستراتيجيات وتخصيص العروض بشكل أدق.</a:t>
            </a:r>
          </a:p>
          <a:p>
            <a:pPr marL="231775" algn="just" rtl="1">
              <a:lnSpc>
                <a:spcPct val="200000"/>
              </a:lnSpc>
            </a:pPr>
            <a:r>
              <a:rPr lang="ar-SY" sz="2000" b="1" u="sng" dirty="0">
                <a:latin typeface="Times New Roman" panose="02020603050405020304" pitchFamily="18" charset="0"/>
              </a:rPr>
              <a:t>مثال</a:t>
            </a:r>
            <a:r>
              <a:rPr lang="ar-SY" sz="2000" u="sng" dirty="0">
                <a:latin typeface="Times New Roman" panose="02020603050405020304" pitchFamily="18" charset="0"/>
              </a:rPr>
              <a:t>:</a:t>
            </a:r>
            <a:r>
              <a:rPr lang="ar-SY" sz="2000" dirty="0">
                <a:latin typeface="Times New Roman" panose="02020603050405020304" pitchFamily="18" charset="0"/>
              </a:rPr>
              <a:t> حملة (شارك كوكاكولا)، لقد سمحت هذه الحملة للمستخدمين بطباعة أسمائهم على </a:t>
            </a:r>
          </a:p>
          <a:p>
            <a:pPr marL="231775" algn="just" rtl="1">
              <a:lnSpc>
                <a:spcPct val="200000"/>
              </a:lnSpc>
            </a:pPr>
            <a:r>
              <a:rPr lang="ar-SY" sz="2000" dirty="0">
                <a:latin typeface="Times New Roman" panose="02020603050405020304" pitchFamily="18" charset="0"/>
              </a:rPr>
              <a:t>العلب ومشاركتها، ما أدى إلى تفاعل واسع النطاق.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4098" name="Picture 2" descr="‫شارك كوكاكولا ويّه أهلك وشلّتك وحوّل لحظاتك الحلوة لذكريات متنّسي | كوكاكولا  العراق‬‎">
            <a:extLst>
              <a:ext uri="{FF2B5EF4-FFF2-40B4-BE49-F238E27FC236}">
                <a16:creationId xmlns:a16="http://schemas.microsoft.com/office/drawing/2014/main" id="{8978C9D1-38BB-438C-81A9-073531C218F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1361" y="4124131"/>
            <a:ext cx="2450222" cy="19621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528312681"/>
      </p:ext>
    </p:extLst>
  </p:cSld>
  <p:clrMapOvr>
    <a:masterClrMapping/>
  </p:clrMapOvr>
  <mc:AlternateContent xmlns:mc="http://schemas.openxmlformats.org/markup-compatibility/2006" xmlns:p14="http://schemas.microsoft.com/office/powerpoint/2010/main">
    <mc:Choice Requires="p14">
      <p:transition p14:dur="10" advTm="184810"/>
    </mc:Choice>
    <mc:Fallback xmlns="">
      <p:transition advTm="18481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93084" y="910081"/>
            <a:ext cx="6889134"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تحليل الأداء الترويجي لحظياً</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90814" y="1160640"/>
            <a:ext cx="10541000" cy="4921284"/>
          </a:xfrm>
          <a:prstGeom prst="rect">
            <a:avLst/>
          </a:prstGeom>
          <a:noFill/>
        </p:spPr>
        <p:txBody>
          <a:bodyPr wrap="square" rtlCol="0">
            <a:spAutoFit/>
          </a:bodyPr>
          <a:lstStyle/>
          <a:p>
            <a:pPr marL="517525" indent="-285750" algn="just" rtl="1">
              <a:lnSpc>
                <a:spcPct val="200000"/>
              </a:lnSpc>
              <a:buFont typeface="Wingdings" panose="05000000000000000000" pitchFamily="2" charset="2"/>
              <a:buChar char="Ø"/>
            </a:pPr>
            <a:endParaRPr lang="en-US" sz="2000" b="1" dirty="0">
              <a:latin typeface="Times New Roman" panose="02020603050405020304" pitchFamily="18" charset="0"/>
            </a:endParaRPr>
          </a:p>
          <a:p>
            <a:pPr algn="just" rtl="1">
              <a:lnSpc>
                <a:spcPct val="200000"/>
              </a:lnSpc>
            </a:pPr>
            <a:r>
              <a:rPr lang="ar-SY" sz="2000" dirty="0"/>
              <a:t>واحدة من نتائج التحول الرقمي هي إمكانية تحليل نتائج الحملات الترويجية بشكل فوري، مما يسمح بإجراء تحسينات في الوقت الفعلي. هذه المرونة لم تكن ممكنة في التسويق التقليدي. ويُعد ذلك تطوراً جوهرياً، إذ يمكن للمسوّقين الآن اختبار عدة نسخ من الإعلان (</a:t>
            </a:r>
            <a:r>
              <a:rPr lang="en-US" sz="2000" dirty="0"/>
              <a:t>A/B Testing</a:t>
            </a:r>
            <a:r>
              <a:rPr lang="ar-SY" sz="2000" dirty="0"/>
              <a:t>) وتتبع تفاعل الجمهور لحظة بلحظة. كما تسهم لوحات البيانات التفاعلية (</a:t>
            </a:r>
            <a:r>
              <a:rPr lang="en-US" sz="2000" dirty="0"/>
              <a:t>Dashboards</a:t>
            </a:r>
            <a:r>
              <a:rPr lang="ar-SY" sz="2000" dirty="0"/>
              <a:t>)</a:t>
            </a:r>
            <a:r>
              <a:rPr lang="en-US" sz="2000" dirty="0"/>
              <a:t> </a:t>
            </a:r>
            <a:r>
              <a:rPr lang="ar-SY" sz="2000" dirty="0"/>
              <a:t>في تسريع اتخاذ القرار وتحسين كفاءة الإنفاق الإعلاني.</a:t>
            </a:r>
          </a:p>
          <a:p>
            <a:pPr algn="just" rtl="1">
              <a:lnSpc>
                <a:spcPct val="200000"/>
              </a:lnSpc>
            </a:pPr>
            <a:r>
              <a:rPr lang="ar-SY" sz="2000" b="1" u="sng" dirty="0"/>
              <a:t>مثال:</a:t>
            </a:r>
            <a:r>
              <a:rPr lang="ar-SY" sz="2000" dirty="0"/>
              <a:t> تعتمد منصة (</a:t>
            </a:r>
            <a:r>
              <a:rPr lang="en-US" sz="2000" dirty="0"/>
              <a:t>Shopify</a:t>
            </a:r>
            <a:r>
              <a:rPr lang="ar-SY" sz="2000" dirty="0"/>
              <a:t>)، وهي نظام تجارة إلكترونية يتيح للأفراد والشركات إنشاء متاجر </a:t>
            </a:r>
          </a:p>
          <a:p>
            <a:pPr algn="just" rtl="1">
              <a:lnSpc>
                <a:spcPct val="200000"/>
              </a:lnSpc>
            </a:pPr>
            <a:r>
              <a:rPr lang="ar-SY" sz="2000" dirty="0"/>
              <a:t>إلكترونية بسهولة وبيع المنتجات عبر الإنترنت، على لوحات تحكم لحظية تسمح للبائعين برؤية أداء </a:t>
            </a:r>
          </a:p>
          <a:p>
            <a:pPr algn="just" rtl="1">
              <a:lnSpc>
                <a:spcPct val="200000"/>
              </a:lnSpc>
            </a:pPr>
            <a:r>
              <a:rPr lang="ar-SY" sz="2000" dirty="0"/>
              <a:t>الإعلانات وتعديلها على الفور وفقاً للسلوك الفعلي للزوار.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285585" y="639506"/>
            <a:ext cx="1393266"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122" name="Picture 2" descr="‫انشاء متجر على شوبيفاي - مهارات نت‬‎">
            <a:extLst>
              <a:ext uri="{FF2B5EF4-FFF2-40B4-BE49-F238E27FC236}">
                <a16:creationId xmlns:a16="http://schemas.microsoft.com/office/drawing/2014/main" id="{FEDFC013-074C-47C3-A6C0-8622B0839E7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0186" y="4301412"/>
            <a:ext cx="2639245" cy="14779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265565715"/>
      </p:ext>
    </p:extLst>
  </p:cSld>
  <p:clrMapOvr>
    <a:masterClrMapping/>
  </p:clrMapOvr>
  <mc:AlternateContent xmlns:mc="http://schemas.openxmlformats.org/markup-compatibility/2006" xmlns:p14="http://schemas.microsoft.com/office/powerpoint/2010/main">
    <mc:Choice Requires="p14">
      <p:transition p14:dur="10" advTm="209740"/>
    </mc:Choice>
    <mc:Fallback xmlns="">
      <p:transition advTm="20974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6E5AF53B-4D48-406E-BB80-0C206D76AEBF}"/>
              </a:ext>
            </a:extLst>
          </p:cNvPr>
          <p:cNvSpPr txBox="1"/>
          <p:nvPr/>
        </p:nvSpPr>
        <p:spPr>
          <a:xfrm>
            <a:off x="6539917" y="649819"/>
            <a:ext cx="3986989"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الترويج القائم على البيانات: </a:t>
            </a:r>
          </a:p>
          <a:p>
            <a:pPr algn="ctr" rtl="1"/>
            <a:r>
              <a:rPr lang="ar-SY" sz="2600" dirty="0">
                <a:solidFill>
                  <a:srgbClr val="00B0F0"/>
                </a:solidFill>
                <a:latin typeface="Alexandria" charset="0"/>
                <a:cs typeface="Alexandria" charset="0"/>
              </a:rPr>
              <a:t>تحليل السلوك وتخصيص المحتوى</a:t>
            </a:r>
            <a:endParaRPr lang="en-US" sz="2600" dirty="0">
              <a:solidFill>
                <a:srgbClr val="00B0F0"/>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3460"/>
    </mc:Choice>
    <mc:Fallback xmlns="">
      <p:transition spd="slow" advTm="234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15962" y="1448440"/>
            <a:ext cx="5205083" cy="4313040"/>
          </a:xfrm>
          <a:prstGeom prst="rect">
            <a:avLst/>
          </a:prstGeom>
        </p:spPr>
        <p:txBody>
          <a:bodyPr wrap="square">
            <a:spAutoFit/>
          </a:bodyPr>
          <a:lstStyle/>
          <a:p>
            <a:pPr algn="just" rtl="1">
              <a:lnSpc>
                <a:spcPct val="200000"/>
              </a:lnSpc>
            </a:pPr>
            <a:r>
              <a:rPr lang="ar-SY" sz="2000" dirty="0"/>
              <a:t>غيّر الاعتماد على البيانات أسلوب الشركات في الترويج، من التعميم إلى التخصيص الدقيق للمحتوى والرسائل. بفضل الذكاء الاصطناعي وتحليل السلوك، أصبح بالإمكان فهم نوايا العميل، وتوقّع احتياجاته قبل أن يعبّر عنها صراحة. إن التسويق الحديث يرتكز على بناء علاقات مستمرة مع العملاء من خلال محتوى مخصص وسياقي. وتُستخدم تقنيات مثل التعلم الآلي والتقسيم الديناميكي لتوجيه الرسائل المناسبة في الوقت المثالي. </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123261">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67543" y="939988"/>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جمع البيانات السلوكية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Behavioral Data</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922219"/>
            <a:ext cx="10541000" cy="3691523"/>
          </a:xfrm>
          <a:prstGeom prst="rect">
            <a:avLst/>
          </a:prstGeom>
          <a:noFill/>
        </p:spPr>
        <p:txBody>
          <a:bodyPr wrap="square" rtlCol="0">
            <a:spAutoFit/>
          </a:bodyPr>
          <a:lstStyle/>
          <a:p>
            <a:pPr algn="just" rtl="1">
              <a:lnSpc>
                <a:spcPct val="200000"/>
              </a:lnSpc>
            </a:pPr>
            <a:r>
              <a:rPr lang="ar-SA" sz="2000" dirty="0">
                <a:effectLst/>
                <a:ea typeface="Times New Roman" panose="02020603050405020304" pitchFamily="18" charset="0"/>
                <a:cs typeface="Times New Roman" panose="02020603050405020304" pitchFamily="18" charset="0"/>
              </a:rPr>
              <a:t>الذكاء الاصطناعي يجعل من الممكن تتبع كل حركة يقوم بها المستخدم: من النقر إلى الشراء، بل وحتى التوقف أو التمرير السريع. إن هذه البيانات تُستخدم لفهم "نوايا" العميل، لا فقط "تصرفاته"، أي التنبؤ بما ينوي فعله لاحقاً، كالتفكير في الشراء أو مقارنة الأسعار.</a:t>
            </a:r>
            <a:r>
              <a:rPr lang="ar-SY" sz="2000" dirty="0">
                <a:effectLst/>
                <a:ea typeface="Times New Roman" panose="02020603050405020304" pitchFamily="18" charset="0"/>
                <a:cs typeface="Times New Roman" panose="02020603050405020304" pitchFamily="18" charset="0"/>
              </a:rPr>
              <a:t> </a:t>
            </a:r>
            <a:r>
              <a:rPr lang="ar-SA" sz="2000" dirty="0">
                <a:effectLst/>
                <a:ea typeface="Times New Roman" panose="02020603050405020304" pitchFamily="18" charset="0"/>
                <a:cs typeface="Times New Roman" panose="02020603050405020304" pitchFamily="18" charset="0"/>
              </a:rPr>
              <a:t>من خلال خوارزميات مثل التعلم العميق، يمكن للشركات تصميم رسائل تسويقية مخصصة تستبق احتياجات العميل بدقة.</a:t>
            </a:r>
            <a:br>
              <a:rPr lang="en-US" sz="2000" dirty="0">
                <a:effectLst/>
                <a:latin typeface="Times New Roman" panose="02020603050405020304" pitchFamily="18" charset="0"/>
                <a:ea typeface="Times New Roman" panose="02020603050405020304" pitchFamily="18" charset="0"/>
              </a:rPr>
            </a:br>
            <a:r>
              <a:rPr lang="ar-SA" sz="2000" b="1" u="sng" dirty="0" err="1">
                <a:effectLst/>
                <a:latin typeface="Times New Roman" panose="02020603050405020304" pitchFamily="18" charset="0"/>
                <a:ea typeface="Times New Roman" panose="02020603050405020304" pitchFamily="18" charset="0"/>
              </a:rPr>
              <a:t>مثا</a:t>
            </a:r>
            <a:r>
              <a:rPr lang="ar-SY" sz="2000" b="1" u="sng" dirty="0">
                <a:effectLst/>
                <a:latin typeface="Times New Roman" panose="02020603050405020304" pitchFamily="18" charset="0"/>
                <a:ea typeface="Times New Roman" panose="02020603050405020304" pitchFamily="18" charset="0"/>
              </a:rPr>
              <a:t>ل</a:t>
            </a:r>
            <a:r>
              <a:rPr lang="ar-SY" sz="2000" dirty="0">
                <a:effectLst/>
                <a:latin typeface="Times New Roman" panose="02020603050405020304" pitchFamily="18" charset="0"/>
                <a:ea typeface="Times New Roman" panose="02020603050405020304" pitchFamily="18" charset="0"/>
              </a:rPr>
              <a:t>: شركة أمازون (</a:t>
            </a:r>
            <a:r>
              <a:rPr lang="en-US" sz="2000" dirty="0">
                <a:effectLst/>
                <a:latin typeface="Times New Roman" panose="02020603050405020304" pitchFamily="18" charset="0"/>
                <a:ea typeface="Times New Roman" panose="02020603050405020304" pitchFamily="18" charset="0"/>
              </a:rPr>
              <a:t>Amazon</a:t>
            </a:r>
            <a:r>
              <a:rPr lang="ar-SY" sz="2000" dirty="0">
                <a:effectLst/>
                <a:latin typeface="Times New Roman" panose="02020603050405020304" pitchFamily="18" charset="0"/>
                <a:ea typeface="Times New Roman" panose="02020603050405020304" pitchFamily="18" charset="0"/>
              </a:rPr>
              <a:t>)، تُحلل ما يشاهده المستخدم، وما يضيفه للعربة، وما لا يشتريه، لتوليد توصيات مخصصة.</a:t>
            </a:r>
          </a:p>
          <a:p>
            <a:pPr algn="just" rtl="1">
              <a:lnSpc>
                <a:spcPct val="200000"/>
              </a:lnSpc>
            </a:pPr>
            <a:r>
              <a:rPr lang="ar-SY" sz="2000" dirty="0">
                <a:effectLst/>
                <a:latin typeface="Times New Roman" panose="02020603050405020304" pitchFamily="18" charset="0"/>
                <a:ea typeface="Times New Roman" panose="02020603050405020304" pitchFamily="18" charset="0"/>
              </a:rPr>
              <a:t>كما تستخدم هذه البيانات لتحديد اللحظة المثلى لعرض العرض الترويجي، أو إرسال </a:t>
            </a:r>
          </a:p>
          <a:p>
            <a:pPr algn="just" rtl="1">
              <a:lnSpc>
                <a:spcPct val="200000"/>
              </a:lnSpc>
            </a:pPr>
            <a:r>
              <a:rPr lang="ar-SY" sz="2000" dirty="0">
                <a:effectLst/>
                <a:latin typeface="Times New Roman" panose="02020603050405020304" pitchFamily="18" charset="0"/>
                <a:ea typeface="Times New Roman" panose="02020603050405020304" pitchFamily="18" charset="0"/>
              </a:rPr>
              <a:t>إشعار يذكّر بالمنتج، ما يعزز فرص التحويل بشكل كبير.</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026" name="Picture 2" descr="Performics India">
            <a:extLst>
              <a:ext uri="{FF2B5EF4-FFF2-40B4-BE49-F238E27FC236}">
                <a16:creationId xmlns:a16="http://schemas.microsoft.com/office/drawing/2014/main" id="{C0B661F7-B03A-4987-9434-C825749584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0817" y="4323057"/>
            <a:ext cx="2768081" cy="167501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93788132"/>
      </p:ext>
    </p:extLst>
  </p:cSld>
  <p:clrMapOvr>
    <a:masterClrMapping/>
  </p:clrMapOvr>
  <mc:AlternateContent xmlns:mc="http://schemas.openxmlformats.org/markup-compatibility/2006" xmlns:p14="http://schemas.microsoft.com/office/powerpoint/2010/main">
    <mc:Choice Requires="p14">
      <p:transition p14:dur="10" advTm="177044"/>
    </mc:Choice>
    <mc:Fallback xmlns="">
      <p:transition advTm="17704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63779" y="771739"/>
            <a:ext cx="6753432"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تخصيص المحتوى</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Personalized Messaging</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922219"/>
            <a:ext cx="10541000" cy="4305730"/>
          </a:xfrm>
          <a:prstGeom prst="rect">
            <a:avLst/>
          </a:prstGeom>
          <a:noFill/>
        </p:spPr>
        <p:txBody>
          <a:bodyPr wrap="square" rtlCol="0">
            <a:spAutoFit/>
          </a:bodyPr>
          <a:lstStyle/>
          <a:p>
            <a:pPr algn="just" rtl="1">
              <a:lnSpc>
                <a:spcPct val="200000"/>
              </a:lnSpc>
            </a:pPr>
            <a:r>
              <a:rPr lang="ar-SY" sz="2000" dirty="0"/>
              <a:t>البيانات المجمعة تُستخدم لتقديم رسائل ترويجية خاصة بكل فرد. التخصيص يشمل الرسالة، والتوقيت، وحتى التصميم البصري.</a:t>
            </a:r>
          </a:p>
          <a:p>
            <a:pPr algn="just" rtl="1">
              <a:lnSpc>
                <a:spcPct val="200000"/>
              </a:lnSpc>
            </a:pPr>
            <a:r>
              <a:rPr lang="ar-SY" sz="2000" dirty="0"/>
              <a:t>فمثلاً، قد يتلقى مستخدم عرضاً مختلفاً تماماً عن مستخدم آخر يزور نفس الصفحة، بناءً على تاريخه الشرائي واهتماماته.</a:t>
            </a:r>
          </a:p>
          <a:p>
            <a:pPr algn="just" rtl="1">
              <a:lnSpc>
                <a:spcPct val="200000"/>
              </a:lnSpc>
            </a:pPr>
            <a:r>
              <a:rPr lang="ar-SY" sz="2000" dirty="0"/>
              <a:t>وتُستخدم تقنيات مثل التحليل التنبؤي لفهم ما يحفز كل عميل على اتخاذ القرار الشرائي.</a:t>
            </a:r>
          </a:p>
          <a:p>
            <a:pPr algn="just" rtl="1">
              <a:lnSpc>
                <a:spcPct val="200000"/>
              </a:lnSpc>
            </a:pPr>
            <a:r>
              <a:rPr lang="ar-SY" sz="2000" dirty="0"/>
              <a:t>هذا المستوى من التخصيص يعزز التفاعل ويزيد احتمالية الاستجابة، مما ينعكس على تحسين العائد من الحملات التسويقية.</a:t>
            </a:r>
          </a:p>
          <a:p>
            <a:pPr algn="just" rtl="1">
              <a:lnSpc>
                <a:spcPct val="200000"/>
              </a:lnSpc>
            </a:pPr>
            <a:r>
              <a:rPr lang="ar-SY" sz="2000" dirty="0"/>
              <a:t>كما تسمح هذه المنهجية بتقليل الإنفاق على الإعلانات غير الفعالة من خلال استهداف </a:t>
            </a:r>
          </a:p>
          <a:p>
            <a:pPr algn="just" rtl="1">
              <a:lnSpc>
                <a:spcPct val="200000"/>
              </a:lnSpc>
            </a:pPr>
            <a:r>
              <a:rPr lang="ar-SY" sz="2000" dirty="0"/>
              <a:t>الجمهور المناسب فقط.</a:t>
            </a:r>
          </a:p>
          <a:p>
            <a:pPr algn="just" rtl="1">
              <a:lnSpc>
                <a:spcPct val="150000"/>
              </a:lnSpc>
            </a:pPr>
            <a:r>
              <a:rPr lang="ar-SY" sz="2000" dirty="0"/>
              <a:t>وتُستخدم الخوارزميات لتعديل المحتوى الترويجي في الوقت الفعلي بحسب سلوك المستخدم أثناء التصفح.</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052" name="Picture 4" descr="Shoppers Say Most Personalized Messages ...">
            <a:extLst>
              <a:ext uri="{FF2B5EF4-FFF2-40B4-BE49-F238E27FC236}">
                <a16:creationId xmlns:a16="http://schemas.microsoft.com/office/drawing/2014/main" id="{94F59930-AA40-4D68-8CC9-3BC0AB6D9E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640" y="4299877"/>
            <a:ext cx="2314708" cy="16596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151695"/>
    </mc:Choice>
    <mc:Fallback xmlns="">
      <p:transition advTm="15169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1193"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منصة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Spotify</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050" name="Picture 2" descr="‫Spotify أقوي منصة استماع للمحتوي الصوتي في 2023‬‎">
            <a:extLst>
              <a:ext uri="{FF2B5EF4-FFF2-40B4-BE49-F238E27FC236}">
                <a16:creationId xmlns:a16="http://schemas.microsoft.com/office/drawing/2014/main" id="{8A50A484-7F4F-4D81-A77E-F8F68CA71E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0815" y="4037794"/>
            <a:ext cx="2626827" cy="1910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4F7FFAE-8171-4287-B640-2C3015A613EF}"/>
              </a:ext>
            </a:extLst>
          </p:cNvPr>
          <p:cNvSpPr txBox="1"/>
          <p:nvPr/>
        </p:nvSpPr>
        <p:spPr>
          <a:xfrm>
            <a:off x="760185" y="1779980"/>
            <a:ext cx="10541000" cy="4921284"/>
          </a:xfrm>
          <a:prstGeom prst="rect">
            <a:avLst/>
          </a:prstGeom>
          <a:noFill/>
        </p:spPr>
        <p:txBody>
          <a:bodyPr wrap="square" rtlCol="0">
            <a:spAutoFit/>
          </a:bodyPr>
          <a:lstStyle/>
          <a:p>
            <a:pPr algn="just" rtl="1">
              <a:lnSpc>
                <a:spcPct val="200000"/>
              </a:lnSpc>
            </a:pPr>
            <a:r>
              <a:rPr lang="ar-SY" sz="2000" dirty="0"/>
              <a:t>هي منصة بث موسيقي رقمية عالمية تُقدم محتوى مخصصاً بناءً على تفضيلات المستخدم، ترسل للمستخدمين رسائل بعنوان "موسيقاك لعام 2024"، مبنية على تحليل سلوكهم الموسيقي.</a:t>
            </a:r>
          </a:p>
          <a:p>
            <a:pPr algn="just" rtl="1">
              <a:lnSpc>
                <a:spcPct val="200000"/>
              </a:lnSpc>
            </a:pPr>
            <a:r>
              <a:rPr lang="ar-SY" sz="2000" dirty="0"/>
              <a:t>تشمل البيانات الأغاني الأكثر استماعاً والأوقات المفضلة وأنواع الموسيقى المفضّلة، ثم تُعرض الرسالة في تصميم بصري جذاب ومخصص يُشعِر المستخدم بأنها تجربة فريدة له وحده.</a:t>
            </a:r>
          </a:p>
          <a:p>
            <a:pPr algn="just" rtl="1">
              <a:lnSpc>
                <a:spcPct val="200000"/>
              </a:lnSpc>
            </a:pPr>
            <a:r>
              <a:rPr lang="ar-SY" sz="2000" dirty="0"/>
              <a:t>يساهم هذا التخصيص في زيادة معدلات التفاعل والمشاركة على المنصة، ويرسخ العلاقة </a:t>
            </a:r>
          </a:p>
          <a:p>
            <a:pPr algn="just" rtl="1">
              <a:lnSpc>
                <a:spcPct val="200000"/>
              </a:lnSpc>
            </a:pPr>
            <a:r>
              <a:rPr lang="ar-SY" sz="2000" dirty="0"/>
              <a:t>بين المستخدم والعلامة التجارية.</a:t>
            </a:r>
          </a:p>
          <a:p>
            <a:pPr algn="just" rtl="1">
              <a:lnSpc>
                <a:spcPct val="200000"/>
              </a:lnSpc>
            </a:pPr>
            <a:r>
              <a:rPr lang="ar-SY" sz="2000" b="1" dirty="0"/>
              <a:t>رابط المنصة: </a:t>
            </a:r>
            <a:r>
              <a:rPr lang="en-US" sz="2000" b="1" dirty="0">
                <a:hlinkClick r:id="rId5"/>
              </a:rPr>
              <a:t>https://open.spotify.com/</a:t>
            </a:r>
            <a:endParaRPr lang="ar-SY" sz="2000" b="1" dirty="0"/>
          </a:p>
          <a:p>
            <a:pPr algn="just" rtl="1">
              <a:lnSpc>
                <a:spcPct val="200000"/>
              </a:lnSpc>
            </a:pPr>
            <a:endParaRPr lang="ar-SY" sz="2000" b="1" dirty="0"/>
          </a:p>
        </p:txBody>
      </p:sp>
    </p:spTree>
    <p:custDataLst>
      <p:tags r:id="rId1"/>
    </p:custDataLst>
    <p:extLst>
      <p:ext uri="{BB962C8B-B14F-4D97-AF65-F5344CB8AC3E}">
        <p14:creationId xmlns:p14="http://schemas.microsoft.com/office/powerpoint/2010/main" val="655549689"/>
      </p:ext>
    </p:extLst>
  </p:cSld>
  <p:clrMapOvr>
    <a:masterClrMapping/>
  </p:clrMapOvr>
  <mc:AlternateContent xmlns:mc="http://schemas.openxmlformats.org/markup-compatibility/2006" xmlns:p14="http://schemas.microsoft.com/office/powerpoint/2010/main">
    <mc:Choice Requires="p14">
      <p:transition p14:dur="10" advTm="151695"/>
    </mc:Choice>
    <mc:Fallback xmlns="">
      <p:transition advTm="15169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04891" y="1013267"/>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التسويق التنبؤي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Predictive Marketing</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922219"/>
            <a:ext cx="10541000" cy="3691523"/>
          </a:xfrm>
          <a:prstGeom prst="rect">
            <a:avLst/>
          </a:prstGeom>
          <a:noFill/>
        </p:spPr>
        <p:txBody>
          <a:bodyPr wrap="square" rtlCol="0">
            <a:spAutoFit/>
          </a:bodyPr>
          <a:lstStyle/>
          <a:p>
            <a:pPr algn="just" rtl="1">
              <a:lnSpc>
                <a:spcPct val="200000"/>
              </a:lnSpc>
            </a:pPr>
            <a:r>
              <a:rPr lang="ar-SY" sz="2000" dirty="0"/>
              <a:t>من خلال تعلم الآلة، يمكن للتطبيقات الترويجية أن تتنبأ بالوقت المثالي للترويج لمنتج معيّن. وهذا يعزز التحويلات ويقلل الإنفاق الإعلاني الضائع.</a:t>
            </a:r>
          </a:p>
          <a:p>
            <a:pPr algn="just" rtl="1">
              <a:lnSpc>
                <a:spcPct val="200000"/>
              </a:lnSpc>
            </a:pPr>
            <a:r>
              <a:rPr lang="ar-SY" sz="2000" dirty="0"/>
              <a:t>تعتمد هذه التنبؤات على تحليل سلوك العميل السابق، مثل أوقات التصفح والشراء، وتفضيلات المحتوى.</a:t>
            </a:r>
          </a:p>
          <a:p>
            <a:pPr algn="just" rtl="1">
              <a:lnSpc>
                <a:spcPct val="200000"/>
              </a:lnSpc>
            </a:pPr>
            <a:r>
              <a:rPr lang="ar-SY" sz="2000" dirty="0"/>
              <a:t>كما تسمح بتخصيص الحملات التسويقية لتتناسب مع اختلافات العملاء، مما يزيد من فعالية الاستهداف وجودة التواصل.</a:t>
            </a:r>
          </a:p>
          <a:p>
            <a:pPr algn="just" rtl="1">
              <a:lnSpc>
                <a:spcPct val="200000"/>
              </a:lnSpc>
            </a:pPr>
            <a:r>
              <a:rPr lang="ar-SY" sz="2000" b="1" u="sng" dirty="0"/>
              <a:t>مثال: </a:t>
            </a:r>
            <a:r>
              <a:rPr lang="ar-SY" sz="2000" dirty="0"/>
              <a:t>شركة (</a:t>
            </a:r>
            <a:r>
              <a:rPr lang="en-US" sz="2000" dirty="0"/>
              <a:t>Booking.com </a:t>
            </a:r>
            <a:r>
              <a:rPr lang="ar-SY" sz="2000" dirty="0"/>
              <a:t>) تستخدم الذكاء الاصطناعي لتوقع أفضل وقت لإرسال العروض </a:t>
            </a:r>
          </a:p>
          <a:p>
            <a:pPr algn="just" rtl="1">
              <a:lnSpc>
                <a:spcPct val="200000"/>
              </a:lnSpc>
            </a:pPr>
            <a:r>
              <a:rPr lang="ar-SY" sz="2000" dirty="0"/>
              <a:t>الترويجية بناءً على تاريخ الحجز السابق.</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3074" name="Picture 2" descr="‫معلومات عن شركة بوكينج Booking‬‎">
            <a:extLst>
              <a:ext uri="{FF2B5EF4-FFF2-40B4-BE49-F238E27FC236}">
                <a16:creationId xmlns:a16="http://schemas.microsoft.com/office/drawing/2014/main" id="{0236180A-6DF6-40A0-989D-D60739C80A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272433"/>
            <a:ext cx="2421553" cy="181382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180770"/>
    </mc:Choice>
    <mc:Fallback xmlns="">
      <p:transition advTm="18077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36782" y="731401"/>
            <a:ext cx="6619021"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إنشاء شخصيات افتراضية للعملاء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Customer Avatars</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407751"/>
            <a:ext cx="10541000" cy="4245521"/>
          </a:xfrm>
          <a:prstGeom prst="rect">
            <a:avLst/>
          </a:prstGeom>
          <a:noFill/>
        </p:spPr>
        <p:txBody>
          <a:bodyPr wrap="square" rtlCol="0">
            <a:spAutoFit/>
          </a:bodyPr>
          <a:lstStyle/>
          <a:p>
            <a:pPr marL="517525" indent="-285750" algn="just" rtl="1">
              <a:lnSpc>
                <a:spcPct val="200000"/>
              </a:lnSpc>
              <a:buFont typeface="Wingdings" panose="05000000000000000000" pitchFamily="2" charset="2"/>
              <a:buChar char="Ø"/>
            </a:pPr>
            <a:endParaRPr lang="en-US" b="1" dirty="0">
              <a:latin typeface="Times New Roman" panose="02020603050405020304" pitchFamily="18" charset="0"/>
            </a:endParaRPr>
          </a:p>
          <a:p>
            <a:pPr algn="just" rtl="1">
              <a:lnSpc>
                <a:spcPct val="200000"/>
              </a:lnSpc>
            </a:pPr>
            <a:r>
              <a:rPr lang="ar-SY" sz="2000" dirty="0"/>
              <a:t>يتم بناء نماذج دقيقة للعملاء استناداً إلى بياناتهم، بما يساعد على تخصيص الترويج ليس فقط بحسب "من هو" العميل، بل "كيف يتصرف".</a:t>
            </a:r>
          </a:p>
          <a:p>
            <a:pPr algn="just" rtl="1">
              <a:lnSpc>
                <a:spcPct val="200000"/>
              </a:lnSpc>
            </a:pPr>
            <a:r>
              <a:rPr lang="ar-SY" sz="2000" dirty="0"/>
              <a:t>تُستخدم هذه الشخصيات لتصميم استراتيجيات تسويقية موجهة تلبي احتياجات وتفضيلات كل فئة بشكل أكثر دقة.</a:t>
            </a:r>
          </a:p>
          <a:p>
            <a:pPr algn="just" rtl="1">
              <a:lnSpc>
                <a:spcPct val="200000"/>
              </a:lnSpc>
            </a:pPr>
            <a:r>
              <a:rPr lang="ar-SY" sz="2000" dirty="0"/>
              <a:t>كما تُمكّن الشركات من اختبار أفكار الحملات المختلفة افتراضياً قبل إطلاقها، مما يقلل من المخاطر ويوفر الوقت والتكاليف.</a:t>
            </a:r>
          </a:p>
          <a:p>
            <a:pPr algn="just" rtl="1">
              <a:lnSpc>
                <a:spcPct val="200000"/>
              </a:lnSpc>
            </a:pPr>
            <a:r>
              <a:rPr lang="ar-SY" sz="2000" dirty="0"/>
              <a:t>بالإضافة إلى ذلك، تساعد هذه النماذج في تحسين تجربة العميل عبر تخصيص المحتوى والخدمات بما يتناسب مع سلوكياتهم الفعلية.</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3770092334"/>
      </p:ext>
    </p:extLst>
  </p:cSld>
  <p:clrMapOvr>
    <a:masterClrMapping/>
  </p:clrMapOvr>
  <mc:AlternateContent xmlns:mc="http://schemas.openxmlformats.org/markup-compatibility/2006" xmlns:p14="http://schemas.microsoft.com/office/powerpoint/2010/main">
    <mc:Choice Requires="p14">
      <p:transition p14:dur="10" advTm="196641"/>
    </mc:Choice>
    <mc:Fallback xmlns="">
      <p:transition advTm="19664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289437" y="931456"/>
            <a:ext cx="5613125"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Nike</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1040748" y="1683995"/>
            <a:ext cx="10541000" cy="4922951"/>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تستخدم شركة (</a:t>
            </a:r>
            <a:r>
              <a:rPr lang="en-US" sz="2000" dirty="0">
                <a:latin typeface="Times New Roman" panose="02020603050405020304" pitchFamily="18" charset="0"/>
              </a:rPr>
              <a:t>Nike</a:t>
            </a:r>
            <a:r>
              <a:rPr lang="ar-SY" sz="2000" dirty="0">
                <a:latin typeface="Times New Roman" panose="02020603050405020304" pitchFamily="18" charset="0"/>
              </a:rPr>
              <a:t>) تقنية إنشاء ملفات شخصية افتراضية للعملاء لاقتراح منتجات تتناسب مع نمط حياة الرياضي، مثل الجري أو اللياقة المنزلية.</a:t>
            </a:r>
          </a:p>
          <a:p>
            <a:pPr marL="231775" algn="just" rtl="1">
              <a:lnSpc>
                <a:spcPct val="200000"/>
              </a:lnSpc>
            </a:pPr>
            <a:r>
              <a:rPr lang="ar-SY" sz="2000" dirty="0">
                <a:latin typeface="Times New Roman" panose="02020603050405020304" pitchFamily="18" charset="0"/>
              </a:rPr>
              <a:t>تعتمد (</a:t>
            </a:r>
            <a:r>
              <a:rPr lang="en-US" sz="2000" dirty="0">
                <a:latin typeface="Times New Roman" panose="02020603050405020304" pitchFamily="18" charset="0"/>
              </a:rPr>
              <a:t>Nike</a:t>
            </a:r>
            <a:r>
              <a:rPr lang="ar-SY" sz="2000" dirty="0">
                <a:latin typeface="Times New Roman" panose="02020603050405020304" pitchFamily="18" charset="0"/>
              </a:rPr>
              <a:t>) على جمع وتحليل بيانات المستخدمين لإنشاء هذه الشخصيات الافتراضية التي تمثل شرائح مختلفة من العملاء بناءً على نشاطهم، أهدافهم، وسلوكياتهم التدريبية. كل (</a:t>
            </a:r>
            <a:r>
              <a:rPr lang="en-US" sz="2000" dirty="0">
                <a:latin typeface="Times New Roman" panose="02020603050405020304" pitchFamily="18" charset="0"/>
              </a:rPr>
              <a:t>Avatar</a:t>
            </a:r>
            <a:r>
              <a:rPr lang="ar-SY" sz="2000" dirty="0">
                <a:latin typeface="Times New Roman" panose="02020603050405020304" pitchFamily="18" charset="0"/>
              </a:rPr>
              <a:t>) يعكس شخصية افتراضية مفصلة تساعد الشركة على تخصيص التوصيات بشكل دقيق، سواء كانت أحذية مناسبة للجري أو معدات تناسب التمارين المنزلية. </a:t>
            </a:r>
            <a:endParaRPr lang="en-US" sz="2000" dirty="0">
              <a:latin typeface="Times New Roman" panose="02020603050405020304" pitchFamily="18" charset="0"/>
            </a:endParaRPr>
          </a:p>
          <a:p>
            <a:pPr marL="231775" algn="just" rtl="1">
              <a:lnSpc>
                <a:spcPct val="200000"/>
              </a:lnSpc>
            </a:pPr>
            <a:r>
              <a:rPr lang="ar-SY" sz="2000" dirty="0">
                <a:latin typeface="Times New Roman" panose="02020603050405020304" pitchFamily="18" charset="0"/>
              </a:rPr>
              <a:t>بهذا الأسلوب، تضمن (</a:t>
            </a:r>
            <a:r>
              <a:rPr lang="en-US" sz="2000" dirty="0">
                <a:latin typeface="Times New Roman" panose="02020603050405020304" pitchFamily="18" charset="0"/>
              </a:rPr>
              <a:t>Nike</a:t>
            </a:r>
            <a:r>
              <a:rPr lang="ar-SY" sz="2000" dirty="0">
                <a:latin typeface="Times New Roman" panose="02020603050405020304" pitchFamily="18" charset="0"/>
              </a:rPr>
              <a:t>) توجيه عروضها التسويقية بشكل أكثر فعالية، مما يزيد من رضا العميل </a:t>
            </a:r>
            <a:endParaRPr lang="en-US" sz="2000" dirty="0">
              <a:latin typeface="Times New Roman" panose="02020603050405020304" pitchFamily="18" charset="0"/>
            </a:endParaRPr>
          </a:p>
          <a:p>
            <a:pPr marL="231775" algn="just" rtl="1">
              <a:lnSpc>
                <a:spcPct val="200000"/>
              </a:lnSpc>
            </a:pPr>
            <a:r>
              <a:rPr lang="ar-SY" sz="2000" dirty="0">
                <a:latin typeface="Times New Roman" panose="02020603050405020304" pitchFamily="18" charset="0"/>
              </a:rPr>
              <a:t>وولائه للعلامة التجارية.</a:t>
            </a:r>
          </a:p>
          <a:p>
            <a:pPr marL="231775" algn="just" rtl="1">
              <a:lnSpc>
                <a:spcPct val="200000"/>
              </a:lnSpc>
            </a:pPr>
            <a:endParaRPr lang="en-US" sz="2000" b="1"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4098" name="Picture 2" descr="nike x avatar the last air bender you ...">
            <a:extLst>
              <a:ext uri="{FF2B5EF4-FFF2-40B4-BE49-F238E27FC236}">
                <a16:creationId xmlns:a16="http://schemas.microsoft.com/office/drawing/2014/main" id="{B0B92BF3-C645-4BF8-B1ED-4E1A7C38CF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3061" y="4145470"/>
            <a:ext cx="1915477" cy="19154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603856404"/>
      </p:ext>
    </p:extLst>
  </p:cSld>
  <p:clrMapOvr>
    <a:masterClrMapping/>
  </p:clrMapOvr>
  <mc:AlternateContent xmlns:mc="http://schemas.openxmlformats.org/markup-compatibility/2006" xmlns:p14="http://schemas.microsoft.com/office/powerpoint/2010/main">
    <mc:Choice Requires="p14">
      <p:transition p14:dur="10" advTm="167302"/>
    </mc:Choice>
    <mc:Fallback xmlns="">
      <p:transition advTm="16730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83427" y="939988"/>
            <a:ext cx="674030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معالجة اللغة الطبيعية في الترويج</a:t>
            </a:r>
          </a:p>
        </p:txBody>
      </p:sp>
      <p:sp>
        <p:nvSpPr>
          <p:cNvPr id="48" name="TextBox 47"/>
          <p:cNvSpPr txBox="1"/>
          <p:nvPr/>
        </p:nvSpPr>
        <p:spPr>
          <a:xfrm>
            <a:off x="961360" y="1665430"/>
            <a:ext cx="10541000" cy="4922951"/>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إن أدوات تحليل النصوص تفك رموز نبرة العميل من رسائله أو تقييماته، ما يسمح بإنشاء رسائل ترويجية تتحدث "بلغة" العميل. فمثلاً، يمكن تمييز ما إذا كانت نبرة العميل حماسية، مترددة، أو غاضبة، مما يساعد في اختيار أسلوب التواصل الأنسب. هذا التحليل الدقيق يُستخدم أيضاً لتحديد نوع المحتوى الذي يفضّله العميل، سواء كان مباشراً أو عاطفياً أو معلوماتياً. وبذلك، تصبح الرسائل أكثر قرباً وتأثيراً، لأنها تعكس أسلوب العميل وتُشعره بأن العلامة التجارية تفهمه فعلاً. يساعد ذلك في اتخاذ قرارات إستراتيجية مدعومة بالبيانات.</a:t>
            </a:r>
          </a:p>
          <a:p>
            <a:pPr marL="231775" algn="just" rtl="1">
              <a:lnSpc>
                <a:spcPct val="150000"/>
              </a:lnSpc>
            </a:pPr>
            <a:r>
              <a:rPr lang="ar-SA" sz="2000" b="1" u="sng" dirty="0">
                <a:effectLst/>
                <a:ea typeface="Times New Roman" panose="02020603050405020304" pitchFamily="18" charset="0"/>
              </a:rPr>
              <a:t>مثال</a:t>
            </a:r>
            <a:r>
              <a:rPr lang="ar-SA" sz="2000" dirty="0">
                <a:effectLst/>
                <a:ea typeface="Times New Roman" panose="02020603050405020304" pitchFamily="18" charset="0"/>
              </a:rPr>
              <a:t>: منصة</a:t>
            </a:r>
            <a:r>
              <a:rPr lang="en-US" sz="2000"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a:t>
            </a:r>
            <a:r>
              <a:rPr lang="en-US" sz="2000" dirty="0">
                <a:effectLst/>
                <a:latin typeface="Times New Roman" panose="02020603050405020304" pitchFamily="18" charset="0"/>
                <a:ea typeface="Times New Roman" panose="02020603050405020304" pitchFamily="18" charset="0"/>
              </a:rPr>
              <a:t>Grammarly</a:t>
            </a:r>
            <a:r>
              <a:rPr lang="ar-SY" sz="2000" dirty="0">
                <a:effectLst/>
                <a:latin typeface="Times New Roman" panose="02020603050405020304" pitchFamily="18" charset="0"/>
                <a:ea typeface="Times New Roman" panose="02020603050405020304" pitchFamily="18" charset="0"/>
              </a:rPr>
              <a:t>)، وهي أداة ذكية لتدقيق وتحسين الكتابة، </a:t>
            </a:r>
            <a:r>
              <a:rPr lang="ar-SA" sz="2000" dirty="0">
                <a:effectLst/>
                <a:latin typeface="Times New Roman" panose="02020603050405020304" pitchFamily="18" charset="0"/>
                <a:ea typeface="Times New Roman" panose="02020603050405020304" pitchFamily="18" charset="0"/>
              </a:rPr>
              <a:t>تستخدم تحليل اللغة لتقديم </a:t>
            </a:r>
            <a:endParaRPr lang="ar-SY" sz="2000" dirty="0">
              <a:effectLst/>
              <a:latin typeface="Times New Roman" panose="02020603050405020304" pitchFamily="18" charset="0"/>
              <a:ea typeface="Times New Roman" panose="02020603050405020304" pitchFamily="18" charset="0"/>
            </a:endParaRPr>
          </a:p>
          <a:p>
            <a:pPr marL="231775" algn="just" rtl="1">
              <a:lnSpc>
                <a:spcPct val="150000"/>
              </a:lnSpc>
            </a:pPr>
            <a:r>
              <a:rPr lang="ar-SA" sz="2000" dirty="0">
                <a:effectLst/>
                <a:latin typeface="Times New Roman" panose="02020603050405020304" pitchFamily="18" charset="0"/>
                <a:ea typeface="Times New Roman" panose="02020603050405020304" pitchFamily="18" charset="0"/>
              </a:rPr>
              <a:t>عروض مخصصة بناءً على نوع النصوص التي يكتبها المستخدم</a:t>
            </a:r>
            <a:r>
              <a:rPr lang="en-US" sz="2000" dirty="0">
                <a:effectLst/>
                <a:latin typeface="Times New Roman" panose="02020603050405020304" pitchFamily="18" charset="0"/>
                <a:ea typeface="Times New Roman" panose="02020603050405020304" pitchFamily="18" charset="0"/>
              </a:rPr>
              <a:t>.</a:t>
            </a:r>
          </a:p>
          <a:p>
            <a:pPr marL="231775" algn="just" rtl="1"/>
            <a:r>
              <a:rPr lang="ar-SY" sz="2000" dirty="0">
                <a:latin typeface="Times New Roman" panose="02020603050405020304" pitchFamily="18" charset="0"/>
              </a:rPr>
              <a:t>رابط المنصة: </a:t>
            </a:r>
            <a:r>
              <a:rPr lang="en-US" sz="2000" dirty="0">
                <a:latin typeface="Times New Roman" panose="02020603050405020304" pitchFamily="18" charset="0"/>
                <a:hlinkClick r:id="rId3"/>
              </a:rPr>
              <a:t>https://www.grammarly.com/</a:t>
            </a:r>
            <a:endParaRPr lang="ar-SY" sz="2000" dirty="0">
              <a:latin typeface="Times New Roman" panose="02020603050405020304" pitchFamily="18" charset="0"/>
            </a:endParaRPr>
          </a:p>
          <a:p>
            <a:pPr marL="231775" algn="just" rtl="1">
              <a:lnSpc>
                <a:spcPct val="200000"/>
              </a:lnSpc>
            </a:pP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50899" y="639506"/>
            <a:ext cx="132795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122" name="Picture 2" descr="‫بالخطوات: كيفية إنشاء حساب في Grammarly .. بسهولة – متجر ديجيتال بلس  للاشتراكات الرقمية‬‎">
            <a:extLst>
              <a:ext uri="{FF2B5EF4-FFF2-40B4-BE49-F238E27FC236}">
                <a16:creationId xmlns:a16="http://schemas.microsoft.com/office/drawing/2014/main" id="{D1BA790E-3FFA-42AA-A15B-E2F111DCDAC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2098" y="4397232"/>
            <a:ext cx="2886075" cy="15906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90843405"/>
      </p:ext>
    </p:extLst>
  </p:cSld>
  <p:clrMapOvr>
    <a:masterClrMapping/>
  </p:clrMapOvr>
  <mc:AlternateContent xmlns:mc="http://schemas.openxmlformats.org/markup-compatibility/2006" xmlns:p14="http://schemas.microsoft.com/office/powerpoint/2010/main">
    <mc:Choice Requires="p14">
      <p:transition p14:dur="10" advTm="169235"/>
    </mc:Choice>
    <mc:Fallback xmlns="">
      <p:transition advTm="16923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802008" y="787600"/>
            <a:ext cx="3462806"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منصات الإعلان الرقمي: </a:t>
            </a:r>
          </a:p>
          <a:p>
            <a:pPr algn="ctr" rtl="1"/>
            <a:r>
              <a:rPr lang="ar-SY" sz="2600" dirty="0">
                <a:solidFill>
                  <a:srgbClr val="00B0F0"/>
                </a:solidFill>
                <a:latin typeface="Alexandria" charset="0"/>
                <a:cs typeface="Alexandria" charset="0"/>
              </a:rPr>
              <a:t>الأدوات والتقنيات المستخدمة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33344"/>
    </mc:Choice>
    <mc:Fallback xmlns="">
      <p:transition spd="slow" advTm="333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036959" y="1305794"/>
            <a:ext cx="4650962" cy="4659289"/>
          </a:xfrm>
          <a:prstGeom prst="rect">
            <a:avLst/>
          </a:prstGeom>
        </p:spPr>
        <p:txBody>
          <a:bodyPr wrap="square">
            <a:spAutoFit/>
          </a:bodyPr>
          <a:lstStyle/>
          <a:p>
            <a:pPr algn="just" rtl="1">
              <a:lnSpc>
                <a:spcPct val="150000"/>
              </a:lnSpc>
            </a:pPr>
            <a:r>
              <a:rPr lang="ar-SY" sz="2000" dirty="0"/>
              <a:t>تُعد منصات الإعلان الرقمي العمود الفقري للترويج الحديث، حيث توفر أدوات ذكية لاستهداف الجمهور، وتحليل الأداء، وإدارة الميزانيات بفعالية. إن الإعلانات الرقمية باتت تُدار آلياً من خلال خوارزميات تتخذ قرارات لحظية بشأن من ومتى وأين تُعرض الإعلانات. تقنيات مثل المزايدة الفورية</a:t>
            </a:r>
            <a:r>
              <a:rPr lang="en-US" sz="2000" dirty="0"/>
              <a:t>، </a:t>
            </a:r>
            <a:r>
              <a:rPr lang="ar-SY" sz="2000" dirty="0"/>
              <a:t>الإعلانات المبرمجة، وإعادة الاستهداف أحدثت ثورة في كفاءة الحملات. وتعزز هذه المنصات تكامل الترويج مع سلوك المستهلك الرقمي، مما يجعل من الممكن تصميم حملات دقيقة، سريعة، وتفاعلية أكثر من أي وقت مضى.</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121536285"/>
      </p:ext>
    </p:extLst>
  </p:cSld>
  <p:clrMapOvr>
    <a:masterClrMapping/>
  </p:clrMapOvr>
  <p:transition spd="slow" advTm="68555">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46713" y="726689"/>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تقنيات استهداف الجمهور</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Audience Targeting</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646713" y="1803032"/>
            <a:ext cx="10541000" cy="3997954"/>
          </a:xfrm>
          <a:prstGeom prst="rect">
            <a:avLst/>
          </a:prstGeom>
          <a:noFill/>
        </p:spPr>
        <p:txBody>
          <a:bodyPr wrap="square" rtlCol="0">
            <a:spAutoFit/>
          </a:bodyPr>
          <a:lstStyle/>
          <a:p>
            <a:pPr algn="r" defTabSz="344488" rtl="1">
              <a:lnSpc>
                <a:spcPct val="200000"/>
              </a:lnSpc>
              <a:spcAft>
                <a:spcPts val="800"/>
              </a:spcAft>
              <a:tabLst>
                <a:tab pos="285750" algn="l"/>
              </a:tabLst>
            </a:pPr>
            <a:r>
              <a:rPr lang="ar-SY" sz="2000" dirty="0"/>
              <a:t>تُتيح أدوات الإعلان مثل (</a:t>
            </a:r>
            <a:r>
              <a:rPr lang="en-US" sz="2000" dirty="0"/>
              <a:t>Facebook Ads Manager </a:t>
            </a:r>
            <a:r>
              <a:rPr lang="ar-SY" sz="2000" dirty="0"/>
              <a:t>) أو (</a:t>
            </a:r>
            <a:r>
              <a:rPr lang="en-US" sz="2000" dirty="0"/>
              <a:t>Google Ads </a:t>
            </a:r>
            <a:r>
              <a:rPr lang="ar-SY" sz="2000" dirty="0"/>
              <a:t>) تحديد جمهور دقيق بناءً على العمر، الاهتمامات، الموقع الجغرافي، والسلوك الرقمي.</a:t>
            </a:r>
          </a:p>
          <a:p>
            <a:pPr algn="r" defTabSz="344488" rtl="1">
              <a:lnSpc>
                <a:spcPct val="200000"/>
              </a:lnSpc>
              <a:spcAft>
                <a:spcPts val="800"/>
              </a:spcAft>
              <a:tabLst>
                <a:tab pos="285750" algn="l"/>
              </a:tabLst>
            </a:pPr>
            <a:r>
              <a:rPr lang="ar-SY" sz="2000" dirty="0"/>
              <a:t>لكن ما يميز هذه الأدوات هو قدرتها على استخدام البيانات التنبؤية لتوقع من هم العملاء الأكثر احتمالاً للاستجابة.</a:t>
            </a:r>
          </a:p>
          <a:p>
            <a:pPr algn="r" defTabSz="344488" rtl="1">
              <a:lnSpc>
                <a:spcPct val="200000"/>
              </a:lnSpc>
              <a:spcAft>
                <a:spcPts val="800"/>
              </a:spcAft>
              <a:tabLst>
                <a:tab pos="285750" algn="l"/>
              </a:tabLst>
            </a:pPr>
            <a:r>
              <a:rPr lang="ar-SY" sz="2000" dirty="0"/>
              <a:t>كما يمكن إنشاء شرائح جمهور مخصصة (</a:t>
            </a:r>
            <a:r>
              <a:rPr lang="en-US" sz="2000" dirty="0"/>
              <a:t>Custom Audiences</a:t>
            </a:r>
            <a:r>
              <a:rPr lang="ar-SY" sz="2000" dirty="0"/>
              <a:t>) أو جماهير مشابهة (</a:t>
            </a:r>
            <a:r>
              <a:rPr lang="en-US" sz="2000" dirty="0"/>
              <a:t>Lookalike Audiences</a:t>
            </a:r>
            <a:r>
              <a:rPr lang="ar-SY" sz="2000" dirty="0"/>
              <a:t>) تستند إلى خصائص العملاء الحاليين.</a:t>
            </a:r>
          </a:p>
          <a:p>
            <a:pPr algn="r" defTabSz="344488" rtl="1">
              <a:lnSpc>
                <a:spcPct val="200000"/>
              </a:lnSpc>
              <a:spcAft>
                <a:spcPts val="800"/>
              </a:spcAft>
              <a:tabLst>
                <a:tab pos="285750" algn="l"/>
              </a:tabLst>
            </a:pPr>
            <a:r>
              <a:rPr lang="ar-SY" sz="2000" dirty="0"/>
              <a:t>هذا يسمح بتوجيه الإعلانات بدقة بالغة، ما يزيد من فعالية الحملات ويقلل من الهدر الإعلاني.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6146" name="Picture 2" descr="Audience Targeting for Effective ...">
            <a:extLst>
              <a:ext uri="{FF2B5EF4-FFF2-40B4-BE49-F238E27FC236}">
                <a16:creationId xmlns:a16="http://schemas.microsoft.com/office/drawing/2014/main" id="{B8BAFE61-FDCB-4EFF-9641-4C3B5223E2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4409859"/>
            <a:ext cx="2733675" cy="16764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207228"/>
    </mc:Choice>
    <mc:Fallback xmlns="">
      <p:transition advTm="20722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891799"/>
            <a:ext cx="10541000" cy="3779946"/>
          </a:xfrm>
          <a:prstGeom prst="rect">
            <a:avLst/>
          </a:prstGeom>
          <a:noFill/>
        </p:spPr>
        <p:txBody>
          <a:bodyPr wrap="square" rtlCol="0">
            <a:spAutoFit/>
          </a:bodyPr>
          <a:lstStyle/>
          <a:p>
            <a:pPr algn="r" defTabSz="344488" rtl="1">
              <a:lnSpc>
                <a:spcPct val="150000"/>
              </a:lnSpc>
              <a:spcAft>
                <a:spcPts val="800"/>
              </a:spcAft>
              <a:tabLst>
                <a:tab pos="285750" algn="l"/>
              </a:tabLst>
            </a:pPr>
            <a:r>
              <a:rPr lang="ar-SY" sz="2000" dirty="0"/>
              <a:t>استخدمت (</a:t>
            </a:r>
            <a:r>
              <a:rPr lang="en-US" sz="2000" dirty="0"/>
              <a:t>Adidas</a:t>
            </a:r>
            <a:r>
              <a:rPr lang="ar-SY" sz="2000" dirty="0"/>
              <a:t>) أداة (</a:t>
            </a:r>
            <a:r>
              <a:rPr lang="en-US" sz="2000" dirty="0"/>
              <a:t>Facebook Ads Manager </a:t>
            </a:r>
            <a:r>
              <a:rPr lang="ar-SY" sz="2000" dirty="0"/>
              <a:t>) لاستهداف جمهور محدد من الشباب المهتمين بالجري والموضة، تتراوح أعمارهم بين 20 و35 عاماً.</a:t>
            </a:r>
          </a:p>
          <a:p>
            <a:pPr algn="r" defTabSz="344488" rtl="1">
              <a:lnSpc>
                <a:spcPct val="150000"/>
              </a:lnSpc>
              <a:spcAft>
                <a:spcPts val="800"/>
              </a:spcAft>
              <a:tabLst>
                <a:tab pos="285750" algn="l"/>
              </a:tabLst>
            </a:pPr>
            <a:r>
              <a:rPr lang="ar-SY" sz="2000" dirty="0"/>
              <a:t>أنشأت جمهوراً مشابهاً</a:t>
            </a:r>
            <a:r>
              <a:rPr lang="en-US" sz="2000" dirty="0"/>
              <a:t>Lookalike Audience) </a:t>
            </a:r>
            <a:r>
              <a:rPr lang="ar-SY" sz="2000" dirty="0"/>
              <a:t>) استناداً إلى العملاء الذين اشتروا سابقاً أحذية رياضية.</a:t>
            </a:r>
          </a:p>
          <a:p>
            <a:pPr algn="r" defTabSz="344488" rtl="1">
              <a:lnSpc>
                <a:spcPct val="150000"/>
              </a:lnSpc>
              <a:spcAft>
                <a:spcPts val="800"/>
              </a:spcAft>
              <a:tabLst>
                <a:tab pos="285750" algn="l"/>
              </a:tabLst>
            </a:pPr>
            <a:r>
              <a:rPr lang="ar-SY" sz="2000" dirty="0"/>
              <a:t>قدمت إعلانات مخصصة بالفيديو تُعرض في أوقات الذروة الرقمية، لزيادة التفاعل.</a:t>
            </a:r>
          </a:p>
          <a:p>
            <a:pPr algn="r" defTabSz="344488" rtl="1">
              <a:lnSpc>
                <a:spcPct val="150000"/>
              </a:lnSpc>
              <a:spcAft>
                <a:spcPts val="800"/>
              </a:spcAft>
              <a:tabLst>
                <a:tab pos="285750" algn="l"/>
              </a:tabLst>
            </a:pPr>
            <a:r>
              <a:rPr lang="ar-SY" sz="2000" dirty="0"/>
              <a:t>كما استخدمت رسائل ترويجية مختلفة لكل شريحة فرعية داخل الجمهور، وفقاً لاهتماماتهم وسلوكهم الشرائي.</a:t>
            </a:r>
          </a:p>
          <a:p>
            <a:pPr algn="r" defTabSz="344488" rtl="1">
              <a:lnSpc>
                <a:spcPct val="150000"/>
              </a:lnSpc>
              <a:spcAft>
                <a:spcPts val="800"/>
              </a:spcAft>
              <a:tabLst>
                <a:tab pos="285750" algn="l"/>
              </a:tabLst>
            </a:pPr>
            <a:r>
              <a:rPr lang="ar-SY" sz="2000" dirty="0"/>
              <a:t>واعتمدت تصميماً بصرياً حيوياً يتماشى مع نمط الحياة الرياضي والمظهر العصري للجمهور المستهدف.</a:t>
            </a:r>
          </a:p>
          <a:p>
            <a:pPr algn="r" defTabSz="344488" rtl="1">
              <a:lnSpc>
                <a:spcPct val="150000"/>
              </a:lnSpc>
              <a:spcAft>
                <a:spcPts val="800"/>
              </a:spcAft>
              <a:tabLst>
                <a:tab pos="285750" algn="l"/>
              </a:tabLst>
            </a:pPr>
            <a:r>
              <a:rPr lang="ar-SY" sz="2000" dirty="0"/>
              <a:t>أدت الحملة إلى ارتفاع المبيعات بنسبة 18٪ وزيادة معدل النقر بنسبة 27٪ خلال أسبوعين.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F975101C-E37A-4163-A3E1-7C2836ECB66E}"/>
              </a:ext>
            </a:extLst>
          </p:cNvPr>
          <p:cNvSpPr txBox="1"/>
          <p:nvPr/>
        </p:nvSpPr>
        <p:spPr>
          <a:xfrm>
            <a:off x="-23835" y="953556"/>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Adidas</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وحملة الترويج لحذاء (</a:t>
            </a:r>
            <a:r>
              <a:rPr lang="en-US" sz="2600" b="1" dirty="0" err="1">
                <a:solidFill>
                  <a:srgbClr val="00B0F0"/>
                </a:solidFill>
                <a:latin typeface="Tahoma" panose="020B0604030504040204" pitchFamily="34" charset="0"/>
                <a:ea typeface="Tahoma" panose="020B0604030504040204" pitchFamily="34" charset="0"/>
                <a:cs typeface="Tahoma" panose="020B0604030504040204" pitchFamily="34" charset="0"/>
              </a:rPr>
              <a:t>Ultraboost</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pic>
        <p:nvPicPr>
          <p:cNvPr id="7172" name="Picture 4" descr="Running shoes adidas ULTRABOOST LIGHT W ...">
            <a:extLst>
              <a:ext uri="{FF2B5EF4-FFF2-40B4-BE49-F238E27FC236}">
                <a16:creationId xmlns:a16="http://schemas.microsoft.com/office/drawing/2014/main" id="{6211923D-5FDA-44F1-912E-4116C1E56C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266409" y="3317774"/>
            <a:ext cx="2415369" cy="1166556"/>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Adidas Logo, symbol, meaning, history ...">
            <a:extLst>
              <a:ext uri="{FF2B5EF4-FFF2-40B4-BE49-F238E27FC236}">
                <a16:creationId xmlns:a16="http://schemas.microsoft.com/office/drawing/2014/main" id="{E0BAC730-566E-4CF7-B443-9BEA6D3FF2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6200" y="5152642"/>
            <a:ext cx="1166557" cy="653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9183984"/>
      </p:ext>
    </p:extLst>
  </p:cSld>
  <p:clrMapOvr>
    <a:masterClrMapping/>
  </p:clrMapOvr>
  <mc:AlternateContent xmlns:mc="http://schemas.openxmlformats.org/markup-compatibility/2006" xmlns:p14="http://schemas.microsoft.com/office/powerpoint/2010/main">
    <mc:Choice Requires="p14">
      <p:transition p14:dur="10" advTm="203450"/>
    </mc:Choice>
    <mc:Fallback xmlns="">
      <p:transition advTm="20345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17260" y="731400"/>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تقنيات المزايدة الفورية</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Real-Time Bidding</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834091"/>
            <a:ext cx="10541000" cy="4344203"/>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هي آلية تسمح بشراء الإعلانات الرقمية بشكل فوري من خلال مزادات تُعقد في أجزاء من الثانية عند تحميل صفحة الويب أو التطبيق. عندما يزور المستخدم موقعاً معيناً، يتم إرسال طلب إلى منصة المزاد لتحديد أي معلن سيدفع أعلى سعر لعرض إعلانه لذلك المستخدم بالتحديد. </a:t>
            </a:r>
          </a:p>
          <a:p>
            <a:pPr algn="just" defTabSz="344488" rtl="1">
              <a:lnSpc>
                <a:spcPct val="200000"/>
              </a:lnSpc>
              <a:spcAft>
                <a:spcPts val="800"/>
              </a:spcAft>
              <a:tabLst>
                <a:tab pos="285750" algn="l"/>
              </a:tabLst>
            </a:pPr>
            <a:r>
              <a:rPr lang="ar-SY" sz="2000" dirty="0"/>
              <a:t>يعتمد هذا الاختيار على بيانات المستخدم مثل الاهتمامات، الموقع، ونوع الجهاز، مما يجعل الاستهداف فائق الدقة. وهي تُمكّن المعلنين من الوصول إلى الجمهور المناسب في اللحظة المناسبة، وبأقل تكلفة ممكنة.</a:t>
            </a:r>
          </a:p>
          <a:p>
            <a:pPr algn="just" defTabSz="344488" rtl="1">
              <a:lnSpc>
                <a:spcPct val="150000"/>
              </a:lnSpc>
              <a:spcAft>
                <a:spcPts val="800"/>
              </a:spcAft>
              <a:tabLst>
                <a:tab pos="285750" algn="l"/>
              </a:tabLst>
            </a:pPr>
            <a:r>
              <a:rPr lang="ar-SY" sz="2000" dirty="0"/>
              <a:t>كما تساهم في تحسين العائد على الاستثمار الإعلاني من خلال عرض الإعلانات فقط للأشخاص </a:t>
            </a:r>
          </a:p>
          <a:p>
            <a:pPr algn="just" defTabSz="344488" rtl="1">
              <a:lnSpc>
                <a:spcPct val="150000"/>
              </a:lnSpc>
              <a:spcAft>
                <a:spcPts val="800"/>
              </a:spcAft>
              <a:tabLst>
                <a:tab pos="285750" algn="l"/>
              </a:tabLst>
            </a:pPr>
            <a:r>
              <a:rPr lang="ar-SY" sz="2000" dirty="0"/>
              <a:t>ذوي الاحتمالية الأعلى للتفاعل.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8194" name="Picture 2" descr="bidding acronym. business canvas prints ...">
            <a:extLst>
              <a:ext uri="{FF2B5EF4-FFF2-40B4-BE49-F238E27FC236}">
                <a16:creationId xmlns:a16="http://schemas.microsoft.com/office/drawing/2014/main" id="{31D7F4D0-3F0E-43B2-AA2E-6B7B3F0410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2660" y="4219358"/>
            <a:ext cx="2150965" cy="19240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098707"/>
      </p:ext>
    </p:extLst>
  </p:cSld>
  <p:clrMapOvr>
    <a:masterClrMapping/>
  </p:clrMapOvr>
  <mc:AlternateContent xmlns:mc="http://schemas.openxmlformats.org/markup-compatibility/2006" xmlns:p14="http://schemas.microsoft.com/office/powerpoint/2010/main">
    <mc:Choice Requires="p14">
      <p:transition p14:dur="10" advTm="190572"/>
    </mc:Choice>
    <mc:Fallback xmlns="">
      <p:transition advTm="19057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11135" y="956049"/>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Coca-Cola</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8" name="TextBox 47"/>
          <p:cNvSpPr txBox="1"/>
          <p:nvPr/>
        </p:nvSpPr>
        <p:spPr>
          <a:xfrm>
            <a:off x="825500" y="1834091"/>
            <a:ext cx="10541000" cy="4100546"/>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تستخدم شركة </a:t>
            </a:r>
            <a:r>
              <a:rPr lang="en-US" sz="2000" dirty="0"/>
              <a:t>(Coca-Cola)</a:t>
            </a:r>
            <a:r>
              <a:rPr lang="ar-SY" sz="2000" dirty="0"/>
              <a:t> تقنية (</a:t>
            </a:r>
            <a:r>
              <a:rPr lang="en-US" sz="2000" dirty="0"/>
              <a:t>RTB</a:t>
            </a:r>
            <a:r>
              <a:rPr lang="ar-SY" sz="2000" dirty="0"/>
              <a:t>) لشراء مساحات إعلانية رقمية في الوقت الفعلي.</a:t>
            </a:r>
          </a:p>
          <a:p>
            <a:pPr algn="just" defTabSz="344488" rtl="1">
              <a:lnSpc>
                <a:spcPct val="200000"/>
              </a:lnSpc>
              <a:spcAft>
                <a:spcPts val="800"/>
              </a:spcAft>
              <a:tabLst>
                <a:tab pos="285750" algn="l"/>
              </a:tabLst>
            </a:pPr>
            <a:r>
              <a:rPr lang="ar-SY" sz="2000" dirty="0"/>
              <a:t>عندما يتصفح المستخدمون مواقع الرياضة أو الفعاليات الاجتماعية، تدخل منصات الإعلان في مزاد سريع لعرض إعلان (</a:t>
            </a:r>
            <a:r>
              <a:rPr lang="en-US" sz="2000" dirty="0"/>
              <a:t>Coca-Cola</a:t>
            </a:r>
            <a:r>
              <a:rPr lang="ar-SY" sz="2000" dirty="0"/>
              <a:t>) أمامهم.</a:t>
            </a:r>
          </a:p>
          <a:p>
            <a:pPr algn="just" defTabSz="344488" rtl="1">
              <a:lnSpc>
                <a:spcPct val="200000"/>
              </a:lnSpc>
              <a:spcAft>
                <a:spcPts val="800"/>
              </a:spcAft>
              <a:tabLst>
                <a:tab pos="285750" algn="l"/>
              </a:tabLst>
            </a:pPr>
            <a:r>
              <a:rPr lang="ar-SY" sz="2000" dirty="0"/>
              <a:t>تعتمد (</a:t>
            </a:r>
            <a:r>
              <a:rPr lang="en-US" sz="2000" dirty="0"/>
              <a:t>Coca-Cola</a:t>
            </a:r>
            <a:r>
              <a:rPr lang="ar-SY" sz="2000" dirty="0"/>
              <a:t>)</a:t>
            </a:r>
            <a:r>
              <a:rPr lang="en-US" sz="2000" dirty="0"/>
              <a:t> </a:t>
            </a:r>
            <a:r>
              <a:rPr lang="ar-SY" sz="2000" dirty="0"/>
              <a:t>على بيانات الاهتمامات والموقع الجغرافي لضمان وصول الإعلان للجمهور المناسب.</a:t>
            </a:r>
          </a:p>
          <a:p>
            <a:pPr algn="just" defTabSz="344488" rtl="1">
              <a:lnSpc>
                <a:spcPct val="200000"/>
              </a:lnSpc>
              <a:spcAft>
                <a:spcPts val="800"/>
              </a:spcAft>
              <a:tabLst>
                <a:tab pos="285750" algn="l"/>
              </a:tabLst>
            </a:pPr>
            <a:r>
              <a:rPr lang="ar-SY" sz="2000" dirty="0"/>
              <a:t>تمكّن هذه التقنية الشركة من تحسين إنفاقها الإعلاني عبر دفع السعر الأمثل لكل ظهور.</a:t>
            </a:r>
          </a:p>
          <a:p>
            <a:pPr algn="just" defTabSz="344488" rtl="1">
              <a:lnSpc>
                <a:spcPct val="200000"/>
              </a:lnSpc>
              <a:spcAft>
                <a:spcPts val="800"/>
              </a:spcAft>
              <a:tabLst>
                <a:tab pos="285750" algn="l"/>
              </a:tabLst>
            </a:pPr>
            <a:r>
              <a:rPr lang="ar-SY" sz="2000" dirty="0"/>
              <a:t>وبذلك تزيد فرص التفاعل مع الحملة وتحقيق عائد استثماري أعلى.</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9218" name="Picture 2" descr="‫لماذا أصبحت كوكاكولا Coca Cola واحدة من أبرز العلامات التجارية في العالم –  شركة ناب للدعاية والاعلان‬‎">
            <a:extLst>
              <a:ext uri="{FF2B5EF4-FFF2-40B4-BE49-F238E27FC236}">
                <a16:creationId xmlns:a16="http://schemas.microsoft.com/office/drawing/2014/main" id="{3913B99D-5D1D-4B8A-A23B-B6AA2378ED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4342463"/>
            <a:ext cx="2619375" cy="17430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274703"/>
      </p:ext>
    </p:extLst>
  </p:cSld>
  <p:clrMapOvr>
    <a:masterClrMapping/>
  </p:clrMapOvr>
  <mc:AlternateContent xmlns:mc="http://schemas.openxmlformats.org/markup-compatibility/2006" xmlns:p14="http://schemas.microsoft.com/office/powerpoint/2010/main">
    <mc:Choice Requires="p14">
      <p:transition p14:dur="10" advTm="184171"/>
    </mc:Choice>
    <mc:Fallback xmlns="">
      <p:transition advTm="18417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46713" y="759725"/>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الإعلان المبرمج </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Programmatic Advertising</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62000" y="1726670"/>
            <a:ext cx="10541000" cy="4190314"/>
          </a:xfrm>
          <a:prstGeom prst="rect">
            <a:avLst/>
          </a:prstGeom>
          <a:noFill/>
        </p:spPr>
        <p:txBody>
          <a:bodyPr wrap="square" rtlCol="0">
            <a:spAutoFit/>
          </a:bodyPr>
          <a:lstStyle/>
          <a:p>
            <a:pPr algn="r" defTabSz="344488" rtl="1">
              <a:lnSpc>
                <a:spcPct val="200000"/>
              </a:lnSpc>
              <a:spcAft>
                <a:spcPts val="800"/>
              </a:spcAft>
            </a:pPr>
            <a:r>
              <a:rPr lang="ar-SY" sz="2000" dirty="0"/>
              <a:t>يجمع هذا النوع بين الذكاء الاصطناعي وتحليل البيانات لتحديد متى وأين ولمَن يُعرض الإعلان تلقائياً دون تدخل بشري مباشر.  يتم شراء مساحات الإعلان وبيعها في مزادات رقمية فورية، مما يسمح بعرض الإعلانات بدقة عالية وفقاً لسلوك واهتمامات المستخدمين. تستخدم المنصات خوارزميات متقدمة لتحليل بيانات الجمهور في الوقت الفعلي، مثل الموقع الجغرافي، العمر، والاهتمامات.</a:t>
            </a:r>
          </a:p>
          <a:p>
            <a:pPr algn="r" defTabSz="344488" rtl="1">
              <a:lnSpc>
                <a:spcPct val="150000"/>
              </a:lnSpc>
              <a:spcAft>
                <a:spcPts val="800"/>
              </a:spcAft>
            </a:pPr>
            <a:r>
              <a:rPr lang="ar-SY" sz="2000" dirty="0"/>
              <a:t>يساهم هذا النظام في تحسين كفاءة الحملات الإعلانية من خلال استهداف الجمهور المناسب في اللحظة الأنسب. </a:t>
            </a:r>
          </a:p>
          <a:p>
            <a:pPr algn="r" defTabSz="344488" rtl="1">
              <a:lnSpc>
                <a:spcPct val="150000"/>
              </a:lnSpc>
              <a:spcAft>
                <a:spcPts val="800"/>
              </a:spcAft>
            </a:pPr>
            <a:r>
              <a:rPr lang="ar-SY" sz="2000" dirty="0"/>
              <a:t>كما يقلل من الهدر الإعلاني عن طريق عدم عرض الإعلانات لأشخاص غير مهتمين، مما يزيد</a:t>
            </a:r>
          </a:p>
          <a:p>
            <a:pPr algn="r" defTabSz="344488" rtl="1">
              <a:lnSpc>
                <a:spcPct val="150000"/>
              </a:lnSpc>
              <a:spcAft>
                <a:spcPts val="800"/>
              </a:spcAft>
            </a:pPr>
            <a:r>
              <a:rPr lang="ar-SY" sz="2000" dirty="0"/>
              <a:t> من العائد على الاستثمار. ويعد الإعلان المبرمج أساساً في التسويق الرقمي الحديث.</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0242" name="Picture 2" descr="What Is Programmatic Advertising? Here ...">
            <a:extLst>
              <a:ext uri="{FF2B5EF4-FFF2-40B4-BE49-F238E27FC236}">
                <a16:creationId xmlns:a16="http://schemas.microsoft.com/office/drawing/2014/main" id="{1AB9C489-1050-41BD-ACD7-8FCECF9A92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140" y="4597254"/>
            <a:ext cx="2952750" cy="15525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3875894"/>
      </p:ext>
    </p:extLst>
  </p:cSld>
  <p:clrMapOvr>
    <a:masterClrMapping/>
  </p:clrMapOvr>
  <mc:AlternateContent xmlns:mc="http://schemas.openxmlformats.org/markup-compatibility/2006" xmlns:p14="http://schemas.microsoft.com/office/powerpoint/2010/main">
    <mc:Choice Requires="p14">
      <p:transition p14:dur="10" advTm="181337"/>
    </mc:Choice>
    <mc:Fallback xmlns="">
      <p:transition advTm="18133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51705" y="927127"/>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Airbnb</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62000" y="1702988"/>
            <a:ext cx="10541000" cy="4446795"/>
          </a:xfrm>
          <a:prstGeom prst="rect">
            <a:avLst/>
          </a:prstGeom>
          <a:noFill/>
        </p:spPr>
        <p:txBody>
          <a:bodyPr wrap="square" rtlCol="0">
            <a:spAutoFit/>
          </a:bodyPr>
          <a:lstStyle/>
          <a:p>
            <a:pPr algn="r" defTabSz="344488" rtl="1">
              <a:lnSpc>
                <a:spcPct val="200000"/>
              </a:lnSpc>
              <a:spcAft>
                <a:spcPts val="800"/>
              </a:spcAft>
            </a:pPr>
            <a:r>
              <a:rPr lang="ar-SY" sz="2000" dirty="0"/>
              <a:t>تستخدم شركة (</a:t>
            </a:r>
            <a:r>
              <a:rPr lang="en-US" sz="2000" dirty="0"/>
              <a:t>Airbnb</a:t>
            </a:r>
            <a:r>
              <a:rPr lang="ar-SY" sz="2000" dirty="0"/>
              <a:t>) تقنية الإعلان المبرمج لإظهار إعلانات مخصصة لكل مدينة بناءً على اهتمامات المستخدمين وسلوك تصفحهم. فعلى سبيل المثال، إذا بحث مستخدم عن رحلات إلى باريس، تظهر له إعلانات لعقارات متاحة في تلك المدينة مع عروض خاصة.</a:t>
            </a:r>
          </a:p>
          <a:p>
            <a:pPr algn="r" defTabSz="344488" rtl="1">
              <a:lnSpc>
                <a:spcPct val="200000"/>
              </a:lnSpc>
              <a:spcAft>
                <a:spcPts val="800"/>
              </a:spcAft>
            </a:pPr>
            <a:r>
              <a:rPr lang="ar-SY" sz="2000" dirty="0"/>
              <a:t>تعتمد (</a:t>
            </a:r>
            <a:r>
              <a:rPr lang="en-US" sz="2000" dirty="0"/>
              <a:t>Airbnb</a:t>
            </a:r>
            <a:r>
              <a:rPr lang="ar-SY" sz="2000" dirty="0"/>
              <a:t>) على تحليل البيانات في الوقت الفعلي مثل الموقع الجغرافي والأنشطة السابقة لضمان دقة الاستهداف.</a:t>
            </a:r>
          </a:p>
          <a:p>
            <a:pPr algn="r" defTabSz="344488" rtl="1">
              <a:lnSpc>
                <a:spcPct val="200000"/>
              </a:lnSpc>
              <a:spcAft>
                <a:spcPts val="800"/>
              </a:spcAft>
            </a:pPr>
            <a:r>
              <a:rPr lang="ar-SY" sz="2000" dirty="0"/>
              <a:t>كما تقوم بتعديل المحتوى الإعلاني وتوقيته تلقائياً ليتناسب مع تفضيلات كل مستخدم على حدة.</a:t>
            </a:r>
          </a:p>
          <a:p>
            <a:pPr algn="r" defTabSz="344488" rtl="1">
              <a:lnSpc>
                <a:spcPct val="150000"/>
              </a:lnSpc>
              <a:spcAft>
                <a:spcPts val="800"/>
              </a:spcAft>
            </a:pPr>
            <a:r>
              <a:rPr lang="ar-SY" sz="2000" dirty="0"/>
              <a:t>هذا الأسلوب يزيد من فرص الحجز ويُحسن من كفاءة الإنفاق الإعلاني من خلال استهداف المهتمين </a:t>
            </a:r>
          </a:p>
          <a:p>
            <a:pPr algn="r" defTabSz="344488" rtl="1">
              <a:lnSpc>
                <a:spcPct val="150000"/>
              </a:lnSpc>
              <a:spcAft>
                <a:spcPts val="800"/>
              </a:spcAft>
            </a:pPr>
            <a:r>
              <a:rPr lang="ar-SY" sz="2000" dirty="0"/>
              <a:t>فعلياً بالسفر.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1266" name="Picture 2" descr="Airbnb's consistent rebrand focuses on ...">
            <a:extLst>
              <a:ext uri="{FF2B5EF4-FFF2-40B4-BE49-F238E27FC236}">
                <a16:creationId xmlns:a16="http://schemas.microsoft.com/office/drawing/2014/main" id="{536F0EE1-15C7-44F8-984E-879825E802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4357396"/>
            <a:ext cx="2501651" cy="15734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9751615"/>
      </p:ext>
    </p:extLst>
  </p:cSld>
  <p:clrMapOvr>
    <a:masterClrMapping/>
  </p:clrMapOvr>
  <mc:AlternateContent xmlns:mc="http://schemas.openxmlformats.org/markup-compatibility/2006" xmlns:p14="http://schemas.microsoft.com/office/powerpoint/2010/main">
    <mc:Choice Requires="p14">
      <p:transition p14:dur="10" advTm="189617"/>
    </mc:Choice>
    <mc:Fallback xmlns="">
      <p:transition advTm="18961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83048" y="731400"/>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تقنيات إعادة الاستهداف</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Retargeting</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62000" y="1869151"/>
            <a:ext cx="10541000" cy="3997954"/>
          </a:xfrm>
          <a:prstGeom prst="rect">
            <a:avLst/>
          </a:prstGeom>
          <a:noFill/>
        </p:spPr>
        <p:txBody>
          <a:bodyPr wrap="square" rtlCol="0">
            <a:spAutoFit/>
          </a:bodyPr>
          <a:lstStyle/>
          <a:p>
            <a:pPr algn="r" defTabSz="344488" rtl="1">
              <a:lnSpc>
                <a:spcPct val="200000"/>
              </a:lnSpc>
              <a:spcAft>
                <a:spcPts val="800"/>
              </a:spcAft>
            </a:pPr>
            <a:r>
              <a:rPr lang="ar-SY" sz="2000" dirty="0"/>
              <a:t>تُستخدم ملفات تعريف الارتباط (</a:t>
            </a:r>
            <a:r>
              <a:rPr lang="en-US" sz="2000" dirty="0"/>
              <a:t>Cookies</a:t>
            </a:r>
            <a:r>
              <a:rPr lang="ar-SY" sz="2000" dirty="0"/>
              <a:t>) لتعقّب زوّار الموقع الذين لم يكملوا إجراء معين مثل الشراء أو التسجيل.</a:t>
            </a:r>
          </a:p>
          <a:p>
            <a:pPr algn="r" defTabSz="344488" rtl="1">
              <a:lnSpc>
                <a:spcPct val="200000"/>
              </a:lnSpc>
              <a:spcAft>
                <a:spcPts val="800"/>
              </a:spcAft>
            </a:pPr>
            <a:r>
              <a:rPr lang="ar-SY" sz="2000" dirty="0"/>
              <a:t>عند مغادرة المستخدم للموقع، تُعرض له إعلانات مخصصة على منصات أخرى مثل  (</a:t>
            </a:r>
            <a:r>
              <a:rPr lang="en-US" sz="2000" dirty="0"/>
              <a:t>Facebook</a:t>
            </a:r>
            <a:r>
              <a:rPr lang="ar-SY" sz="2000"/>
              <a:t>)، </a:t>
            </a:r>
            <a:r>
              <a:rPr lang="ar-SY" sz="2000" dirty="0"/>
              <a:t>تذكره بالمنتج أو الخدمة التي اهتم بها. تُساعد هذه التقنية في جذب العملاء المحتملين مرة أخرى وتحفيزهم لإكمال عملية الشراء أو التفاعل. يعتمد إعادة الاستهداف على جمع وتحليل سلوك المستخدم لتقديم رسائل تسويقية دقيقة وشخصية.</a:t>
            </a:r>
          </a:p>
          <a:p>
            <a:pPr algn="r" defTabSz="344488" rtl="1">
              <a:lnSpc>
                <a:spcPct val="200000"/>
              </a:lnSpc>
              <a:spcAft>
                <a:spcPts val="800"/>
              </a:spcAft>
            </a:pPr>
            <a:r>
              <a:rPr lang="ar-SY" sz="2000" dirty="0"/>
              <a:t>هذا يزيد من فرص تحويل الزائر إلى عميل فعلي ويعزز عائد الاستثمار التسويقي.</a:t>
            </a:r>
          </a:p>
          <a:p>
            <a:pPr algn="r" defTabSz="344488" rtl="1">
              <a:lnSpc>
                <a:spcPct val="200000"/>
              </a:lnSpc>
              <a:spcAft>
                <a:spcPts val="800"/>
              </a:spcAft>
            </a:pPr>
            <a:r>
              <a:rPr lang="ar-SY" sz="2000" dirty="0"/>
              <a:t>كما تساهم في بناء علاقة مستمرة مع العميل من خلال إبقاء العلامة التجارية في ذهنه بطرق غير مزعجة.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2290" name="Picture 2" descr="Retargeting Icon Stock Illustrations ...">
            <a:extLst>
              <a:ext uri="{FF2B5EF4-FFF2-40B4-BE49-F238E27FC236}">
                <a16:creationId xmlns:a16="http://schemas.microsoft.com/office/drawing/2014/main" id="{F6B31823-246D-43DD-B70C-54A4B3DA32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665378"/>
            <a:ext cx="2496034" cy="18615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6923432"/>
      </p:ext>
    </p:extLst>
  </p:cSld>
  <p:clrMapOvr>
    <a:masterClrMapping/>
  </p:clrMapOvr>
  <mc:AlternateContent xmlns:mc="http://schemas.openxmlformats.org/markup-compatibility/2006" xmlns:p14="http://schemas.microsoft.com/office/powerpoint/2010/main">
    <mc:Choice Requires="p14">
      <p:transition p14:dur="10" advTm="154830"/>
    </mc:Choice>
    <mc:Fallback xmlns="">
      <p:transition advTm="15483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1066" y="927256"/>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منصة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Zalando</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8" name="TextBox 47"/>
          <p:cNvSpPr txBox="1"/>
          <p:nvPr/>
        </p:nvSpPr>
        <p:spPr>
          <a:xfrm>
            <a:off x="825500" y="1723671"/>
            <a:ext cx="10541000" cy="5011052"/>
          </a:xfrm>
          <a:prstGeom prst="rect">
            <a:avLst/>
          </a:prstGeom>
          <a:noFill/>
        </p:spPr>
        <p:txBody>
          <a:bodyPr wrap="square" rtlCol="0">
            <a:spAutoFit/>
          </a:bodyPr>
          <a:lstStyle/>
          <a:p>
            <a:pPr algn="r" defTabSz="344488" rtl="1">
              <a:lnSpc>
                <a:spcPct val="200000"/>
              </a:lnSpc>
              <a:spcAft>
                <a:spcPts val="800"/>
              </a:spcAft>
            </a:pPr>
            <a:r>
              <a:rPr lang="ar-SY" sz="2000" dirty="0"/>
              <a:t>هي منصة ألمانية رائدة للتجارة الإلكترونية متخصصة في الأزياء والأحذية والموضة عبر الإنترنت. فإذا زرت موقع (</a:t>
            </a:r>
            <a:r>
              <a:rPr lang="en-US" sz="2000" dirty="0"/>
              <a:t>Zalando</a:t>
            </a:r>
            <a:r>
              <a:rPr lang="ar-SY" sz="2000" dirty="0"/>
              <a:t>) وتصفحت منتجات معينة دون إتمام الشراء، ستُستخدم تقنية إعادة الاستهداف لإظهار تلك المنتجات مجدداً في إعلانات على فيسبوك. تعتمد الشركة</a:t>
            </a:r>
            <a:r>
              <a:rPr lang="en-US" sz="2000" dirty="0"/>
              <a:t> </a:t>
            </a:r>
            <a:r>
              <a:rPr lang="ar-SY" sz="2000" dirty="0"/>
              <a:t>على ملفات تعريف الارتباط (</a:t>
            </a:r>
            <a:r>
              <a:rPr lang="en-US" sz="2000" dirty="0"/>
              <a:t>Cookies</a:t>
            </a:r>
            <a:r>
              <a:rPr lang="ar-SY" sz="2000" dirty="0"/>
              <a:t>) لتعقب سلوك التصفح الخاص بك وتحديد المنتجات التي أبدت اهتماماً بها. عند تصفحك لفيسبوك لاحقاً، ستظهر لك إعلانات مخصصة تذكرك بهذه المنتجات وتحثك على العودة لإكمال عملية الشراء. هذا الأسلوب يعزز فرص تحويل الزائر إلى مشتري من خلال إبقاء المنتج في ذهنه وتوفير تذكير شخصي. كما يساعد (</a:t>
            </a:r>
            <a:r>
              <a:rPr lang="en-US" sz="2000" dirty="0"/>
              <a:t>Zalando</a:t>
            </a:r>
            <a:r>
              <a:rPr lang="ar-SY" sz="2000" dirty="0"/>
              <a:t>) في تحسين فعالية حملاتها الإعلانية وتقليل فرص فقدان العملاء المحتملين.</a:t>
            </a:r>
          </a:p>
          <a:p>
            <a:pPr algn="r" defTabSz="344488" rtl="1">
              <a:lnSpc>
                <a:spcPct val="150000"/>
              </a:lnSpc>
              <a:spcAft>
                <a:spcPts val="800"/>
              </a:spcAft>
            </a:pPr>
            <a:r>
              <a:rPr lang="ar-SY" sz="2000" b="1" dirty="0"/>
              <a:t>رابط المنصة للاطلاع: </a:t>
            </a:r>
            <a:r>
              <a:rPr lang="en-US" sz="2000" b="1" dirty="0">
                <a:hlinkClick r:id="rId2"/>
              </a:rPr>
              <a:t>https://zalando.ar.aptoide.com/</a:t>
            </a:r>
            <a:endParaRPr lang="ar-SY" sz="2000" b="1" dirty="0"/>
          </a:p>
          <a:p>
            <a:pPr algn="r" defTabSz="344488" rtl="1">
              <a:lnSpc>
                <a:spcPct val="150000"/>
              </a:lnSpc>
              <a:spcAft>
                <a:spcPts val="800"/>
              </a:spcAft>
            </a:pPr>
            <a:endParaRPr lang="ar-SY"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3314" name="Picture 2" descr="‫البيع في Zalando - دليل خطوة بخطوة 2025 اقرأ قبل الانتقال!‬‎">
            <a:extLst>
              <a:ext uri="{FF2B5EF4-FFF2-40B4-BE49-F238E27FC236}">
                <a16:creationId xmlns:a16="http://schemas.microsoft.com/office/drawing/2014/main" id="{6BD91578-194D-4494-9C63-CE05C318FF3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6838" y="4686910"/>
            <a:ext cx="2376391" cy="14258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4489795"/>
      </p:ext>
    </p:extLst>
  </p:cSld>
  <p:clrMapOvr>
    <a:masterClrMapping/>
  </p:clrMapOvr>
  <mc:AlternateContent xmlns:mc="http://schemas.openxmlformats.org/markup-compatibility/2006" xmlns:p14="http://schemas.microsoft.com/office/powerpoint/2010/main">
    <mc:Choice Requires="p14">
      <p:transition p14:dur="10" advTm="173372"/>
    </mc:Choice>
    <mc:Fallback xmlns="">
      <p:transition advTm="17337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17260" y="927256"/>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الواقع المعزز في الإعلانات</a:t>
            </a:r>
          </a:p>
        </p:txBody>
      </p:sp>
      <p:sp>
        <p:nvSpPr>
          <p:cNvPr id="48" name="TextBox 47"/>
          <p:cNvSpPr txBox="1"/>
          <p:nvPr/>
        </p:nvSpPr>
        <p:spPr>
          <a:xfrm>
            <a:off x="825500" y="1626071"/>
            <a:ext cx="10541000" cy="4510915"/>
          </a:xfrm>
          <a:prstGeom prst="rect">
            <a:avLst/>
          </a:prstGeom>
          <a:noFill/>
        </p:spPr>
        <p:txBody>
          <a:bodyPr wrap="square" rtlCol="0">
            <a:spAutoFit/>
          </a:bodyPr>
          <a:lstStyle/>
          <a:p>
            <a:pPr algn="r" defTabSz="344488" rtl="1">
              <a:lnSpc>
                <a:spcPct val="200000"/>
              </a:lnSpc>
              <a:spcAft>
                <a:spcPts val="800"/>
              </a:spcAft>
            </a:pPr>
            <a:r>
              <a:rPr lang="ar-SY" sz="2000" dirty="0"/>
              <a:t>من خلال دمج تقنيات الذكاء الاصطناعي مع الواقع المعزز، تستطيع العلامات التجارية تقديم عروض ترويجية تسمح للمستخدمين بتجربة المنتجات افتراضياً في بيئتهم الحقيقية، مثل تجربة الملابس أو الأثاث. هذا النوع من الإعلان يزيد من تفاعل العملاء ويعزز ثقتهم بالمنتج قبل الشراء، مما يقلل معدلات الإرجاع ويعزز رضا المستهلك. كما يُمكّن الواقع المعزز من جمع بيانات دقيقة عن تفضيلات وسلوك المستخدم أثناء التفاعل مع الإعلان، مما يثري قواعد بيانات التسويق. </a:t>
            </a:r>
          </a:p>
          <a:p>
            <a:pPr algn="r" defTabSz="344488" rtl="1">
              <a:lnSpc>
                <a:spcPct val="200000"/>
              </a:lnSpc>
              <a:spcAft>
                <a:spcPts val="800"/>
              </a:spcAft>
            </a:pPr>
            <a:r>
              <a:rPr lang="ar-SY" sz="2000" dirty="0"/>
              <a:t>إن هذه التجارب التفاعلية تُسهم في بناء علاقة عاطفية أقوى بين العميل والعلامة التجارية. وبالتالي، فإن دمج الإعلانات بالواقع المعزز يُعد خطوة متقدمة نحو تسويق أكثر تخصيصاً وفعالية في </a:t>
            </a:r>
          </a:p>
          <a:p>
            <a:pPr algn="r" defTabSz="344488" rtl="1">
              <a:lnSpc>
                <a:spcPct val="150000"/>
              </a:lnSpc>
              <a:spcAft>
                <a:spcPts val="800"/>
              </a:spcAft>
            </a:pPr>
            <a:r>
              <a:rPr lang="ar-SY" sz="2000" dirty="0"/>
              <a:t>عصر الذكاء الاصطناعي.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5364" name="Picture 4" descr="Augmented Reality (AR) in Marketing and ...">
            <a:extLst>
              <a:ext uri="{FF2B5EF4-FFF2-40B4-BE49-F238E27FC236}">
                <a16:creationId xmlns:a16="http://schemas.microsoft.com/office/drawing/2014/main" id="{01A19719-7B70-4E88-83E8-786C74D6CC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6293" y="4771811"/>
            <a:ext cx="2803234" cy="13398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4954777"/>
      </p:ext>
    </p:extLst>
  </p:cSld>
  <p:clrMapOvr>
    <a:masterClrMapping/>
  </p:clrMapOvr>
  <mc:AlternateContent xmlns:mc="http://schemas.openxmlformats.org/markup-compatibility/2006" xmlns:p14="http://schemas.microsoft.com/office/powerpoint/2010/main">
    <mc:Choice Requires="p14">
      <p:transition p14:dur="10" advTm="154830"/>
    </mc:Choice>
    <mc:Fallback xmlns="">
      <p:transition advTm="15483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1066" y="927256"/>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 (</a:t>
            </a:r>
            <a:r>
              <a:rPr lang="en-US" sz="2600" b="1" dirty="0" err="1">
                <a:solidFill>
                  <a:srgbClr val="00B0F0"/>
                </a:solidFill>
                <a:latin typeface="Tahoma" panose="020B0604030504040204" pitchFamily="34" charset="0"/>
                <a:ea typeface="Tahoma" panose="020B0604030504040204" pitchFamily="34" charset="0"/>
                <a:cs typeface="Tahoma" panose="020B0604030504040204" pitchFamily="34" charset="0"/>
              </a:rPr>
              <a:t>Lenskart</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8" name="TextBox 47"/>
          <p:cNvSpPr txBox="1"/>
          <p:nvPr/>
        </p:nvSpPr>
        <p:spPr>
          <a:xfrm>
            <a:off x="844162" y="1633058"/>
            <a:ext cx="10541000" cy="4818691"/>
          </a:xfrm>
          <a:prstGeom prst="rect">
            <a:avLst/>
          </a:prstGeom>
          <a:noFill/>
        </p:spPr>
        <p:txBody>
          <a:bodyPr wrap="square" rtlCol="0">
            <a:spAutoFit/>
          </a:bodyPr>
          <a:lstStyle/>
          <a:p>
            <a:pPr algn="r" defTabSz="344488" rtl="1">
              <a:lnSpc>
                <a:spcPct val="200000"/>
              </a:lnSpc>
              <a:spcAft>
                <a:spcPts val="800"/>
              </a:spcAft>
            </a:pPr>
            <a:r>
              <a:rPr lang="ar-SY" sz="2000" dirty="0"/>
              <a:t>تستخدم شركة (</a:t>
            </a:r>
            <a:r>
              <a:rPr lang="en-US" sz="2000" dirty="0" err="1"/>
              <a:t>Lenskart</a:t>
            </a:r>
            <a:r>
              <a:rPr lang="ar-SY" sz="2000" dirty="0"/>
              <a:t>) الهندية – المتخصصة في بيع النظارات – تقنية الواقع المعزز في إعلاناتها الرقمية.</a:t>
            </a:r>
          </a:p>
          <a:p>
            <a:pPr algn="r" defTabSz="344488" rtl="1">
              <a:lnSpc>
                <a:spcPct val="200000"/>
              </a:lnSpc>
              <a:spcAft>
                <a:spcPts val="800"/>
              </a:spcAft>
            </a:pPr>
            <a:r>
              <a:rPr lang="ar-SY" sz="2000" dirty="0"/>
              <a:t>تمكّن الإعلانات التفاعلية المستخدمين من تجربة النظارات مباشرة على وجوههم باستخدام الكاميرا الأمامية، دون الحاجة لتنزيل تطبيق. تعتمد هذه الإعلانات على الدمج بين الواقع المعزز وبيانات تفضيلات العملاء لتقديم خيارات مخصصة.</a:t>
            </a:r>
          </a:p>
          <a:p>
            <a:pPr algn="r" defTabSz="344488" rtl="1">
              <a:lnSpc>
                <a:spcPct val="200000"/>
              </a:lnSpc>
              <a:spcAft>
                <a:spcPts val="800"/>
              </a:spcAft>
            </a:pPr>
            <a:r>
              <a:rPr lang="ar-SY" sz="2000" dirty="0"/>
              <a:t>عند تصفح المستخدم لمواقع أو تطبيقات أخرى، يظهر له إعلان لنفس الطراز الذي جربه افتراضياً، ما يزيد احتمالية الشراء.</a:t>
            </a:r>
          </a:p>
          <a:p>
            <a:pPr algn="r" defTabSz="344488" rtl="1">
              <a:lnSpc>
                <a:spcPct val="200000"/>
              </a:lnSpc>
              <a:spcAft>
                <a:spcPts val="800"/>
              </a:spcAft>
            </a:pPr>
            <a:r>
              <a:rPr lang="ar-SY" sz="2000" dirty="0"/>
              <a:t>أثبتت هذه التقنية فعاليتها في تقليل المرتجعات وزيادة رضا العملاء، من خلال توفير تجربة تسوق تشبه الواقع.</a:t>
            </a:r>
          </a:p>
          <a:p>
            <a:pPr algn="r" defTabSz="344488" rtl="1">
              <a:lnSpc>
                <a:spcPct val="200000"/>
              </a:lnSpc>
              <a:spcAft>
                <a:spcPts val="800"/>
              </a:spcAft>
            </a:pPr>
            <a:r>
              <a:rPr lang="ar-SY" sz="2000" b="1" dirty="0"/>
              <a:t>رابط الشركة للاطلاع: </a:t>
            </a:r>
            <a:r>
              <a:rPr lang="en-US" sz="2000" b="1" dirty="0">
                <a:hlinkClick r:id="rId2"/>
              </a:rPr>
              <a:t>https://www.lenskart.com/en-us</a:t>
            </a:r>
            <a:endParaRPr lang="ar-SY" sz="2000" b="1" dirty="0"/>
          </a:p>
          <a:p>
            <a:pPr algn="r" defTabSz="344488" rtl="1">
              <a:lnSpc>
                <a:spcPct val="200000"/>
              </a:lnSpc>
              <a:spcAft>
                <a:spcPts val="800"/>
              </a:spcAft>
            </a:pPr>
            <a:endParaRPr lang="ar-SY"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4338" name="Picture 2" descr="Lenskart Singapore">
            <a:extLst>
              <a:ext uri="{FF2B5EF4-FFF2-40B4-BE49-F238E27FC236}">
                <a16:creationId xmlns:a16="http://schemas.microsoft.com/office/drawing/2014/main" id="{C7CB8274-5419-4C63-AEDC-92C43FAF36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7086" y="4152183"/>
            <a:ext cx="1934076" cy="19340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4336585"/>
      </p:ext>
    </p:extLst>
  </p:cSld>
  <p:clrMapOvr>
    <a:masterClrMapping/>
  </p:clrMapOvr>
  <mc:AlternateContent xmlns:mc="http://schemas.openxmlformats.org/markup-compatibility/2006" xmlns:p14="http://schemas.microsoft.com/office/powerpoint/2010/main">
    <mc:Choice Requires="p14">
      <p:transition p14:dur="10" advTm="173372"/>
    </mc:Choice>
    <mc:Fallback xmlns="">
      <p:transition advTm="17337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67888" y="922611"/>
            <a:ext cx="5027338"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أمثلة تطبيقية لحملات ترويجية رقمية ناجحة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29037"/>
    </mc:Choice>
    <mc:Fallback xmlns="">
      <p:transition spd="slow" advTm="290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22282" y="1614617"/>
            <a:ext cx="4865639" cy="4197624"/>
          </a:xfrm>
          <a:prstGeom prst="rect">
            <a:avLst/>
          </a:prstGeom>
        </p:spPr>
        <p:txBody>
          <a:bodyPr wrap="square">
            <a:spAutoFit/>
          </a:bodyPr>
          <a:lstStyle/>
          <a:p>
            <a:pPr algn="just" rtl="1">
              <a:lnSpc>
                <a:spcPct val="150000"/>
              </a:lnSpc>
            </a:pPr>
            <a:r>
              <a:rPr lang="ar-SY" sz="2000" dirty="0"/>
              <a:t>تُظهر الحملات الترويجية الرقمية الناجحة كيف يمكن توظيف التقنيات الحديثة بطريقة إبداعية وفعالة لتحقيق الأهداف التسويقية. تشير الأمثلة العالمية إلى قدرة الذكاء الاصطناعي، الواقع المعزز، و(</a:t>
            </a:r>
            <a:r>
              <a:rPr lang="en-US" sz="2000" dirty="0"/>
              <a:t>Web3</a:t>
            </a:r>
            <a:r>
              <a:rPr lang="ar-SY" sz="2000" dirty="0"/>
              <a:t>)</a:t>
            </a:r>
            <a:r>
              <a:rPr lang="en-US" sz="2000" dirty="0"/>
              <a:t> </a:t>
            </a:r>
            <a:r>
              <a:rPr lang="ar-SY" sz="2000" dirty="0"/>
              <a:t>على خلق تجارب ترويجية غامرة ومخصصة. يعكس تحليل هذه الحملات كيف تندمج البيانات مع الإبداع لتقديم رسائل أكثر إقناعاً وتأثيراً. وتؤكد هذه النماذج أن التكنولوجيا وحدها لا تكفي، بل يجب دمجها في استراتيجيات قائمة على فهم الجمهور وسلوكه ودوافعه.</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8005244"/>
      </p:ext>
    </p:extLst>
  </p:cSld>
  <p:clrMapOvr>
    <a:masterClrMapping/>
  </p:clrMapOvr>
  <p:transition spd="slow" advTm="82920">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26549" y="931454"/>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حملة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Starbucks</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62000" y="1715847"/>
            <a:ext cx="10541000" cy="4415632"/>
          </a:xfrm>
          <a:prstGeom prst="rect">
            <a:avLst/>
          </a:prstGeom>
          <a:noFill/>
        </p:spPr>
        <p:txBody>
          <a:bodyPr wrap="square" rtlCol="0">
            <a:spAutoFit/>
          </a:bodyPr>
          <a:lstStyle/>
          <a:p>
            <a:pPr algn="just" defTabSz="344488" rtl="1">
              <a:lnSpc>
                <a:spcPct val="200000"/>
              </a:lnSpc>
              <a:spcAft>
                <a:spcPts val="800"/>
              </a:spcAft>
            </a:pPr>
            <a:r>
              <a:rPr lang="ar-SY" sz="2000" dirty="0"/>
              <a:t>هي شركة عالمية رائدة في تقديم مشروبات القهوة والمأكولات السريعة عبر شبكة واسعة من المقاهي. وقد أطلقت برنامجاً مبتكراً للولاء تحت عنوان (</a:t>
            </a:r>
            <a:r>
              <a:rPr lang="en-US" sz="2000" dirty="0"/>
              <a:t>Starbucks Odyssey</a:t>
            </a:r>
            <a:r>
              <a:rPr lang="ar-SY" sz="2000" dirty="0"/>
              <a:t>)</a:t>
            </a:r>
            <a:r>
              <a:rPr lang="en-US" sz="2000" dirty="0"/>
              <a:t>، </a:t>
            </a:r>
            <a:r>
              <a:rPr lang="ar-SY" sz="2000" dirty="0"/>
              <a:t>وهو تطوير نوعي لبرنامج المكافآت التقليدي عبر دمج تقنيات الويب اللامركزي في التجربة التسويقية. تم تصميم الحملة بشكل تفاعلي يُشبه الألعاب. </a:t>
            </a:r>
            <a:r>
              <a:rPr lang="en-US" sz="2000" dirty="0"/>
              <a:t> </a:t>
            </a:r>
            <a:r>
              <a:rPr lang="ar-SY" sz="2000" dirty="0"/>
              <a:t>حيث يُطلب من العملاء المشاركة في "تحديات" رقمية – مثل استكشاف قصص القهوة، أو زيارة فروع مختلفة، أو تجربة مشروبات جديدة – ليكسبوا ما يُعرف بـ الطوابع رقمية على شكل رموز غير قابلة للاستبدال (</a:t>
            </a:r>
            <a:r>
              <a:rPr lang="en-US" sz="2000" dirty="0"/>
              <a:t>NFTs</a:t>
            </a:r>
            <a:r>
              <a:rPr lang="ar-SY" sz="2000" dirty="0"/>
              <a:t>).كل مشاركة تُكافأ بنقاط تُضاف إلى رصيد المستخدم، ويمكن استبدالها بمزايا حصرية مثل المنتجات المجانية، ودعوات لحضور تجارب خاصة (مثل زيارة مزارع القهوة)، أو حتى الوصول </a:t>
            </a:r>
          </a:p>
          <a:p>
            <a:pPr algn="just" defTabSz="344488" rtl="1">
              <a:lnSpc>
                <a:spcPct val="200000"/>
              </a:lnSpc>
              <a:spcAft>
                <a:spcPts val="800"/>
              </a:spcAft>
            </a:pPr>
            <a:r>
              <a:rPr lang="ar-SY" sz="2000" dirty="0"/>
              <a:t>إلى عناصر رقمية نادرة تُمثل مكانة المستخدم ضمن مجتمع (</a:t>
            </a:r>
            <a:r>
              <a:rPr lang="en-US" sz="2000" dirty="0"/>
              <a:t>Starbucks</a:t>
            </a:r>
            <a:r>
              <a:rPr lang="ar-SY" sz="2000" dirty="0"/>
              <a:t>) الرقمي.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7410" name="Picture 2" descr="Starbucks Coffee : Discover new coffees ...">
            <a:extLst>
              <a:ext uri="{FF2B5EF4-FFF2-40B4-BE49-F238E27FC236}">
                <a16:creationId xmlns:a16="http://schemas.microsoft.com/office/drawing/2014/main" id="{EDDF02FB-2204-49C9-AEC2-BAE03FC31B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140" y="4125007"/>
            <a:ext cx="1990531" cy="19905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8098376"/>
      </p:ext>
    </p:extLst>
  </p:cSld>
  <p:clrMapOvr>
    <a:masterClrMapping/>
  </p:clrMapOvr>
  <mc:AlternateContent xmlns:mc="http://schemas.openxmlformats.org/markup-compatibility/2006" xmlns:p14="http://schemas.microsoft.com/office/powerpoint/2010/main">
    <mc:Choice Requires="p14">
      <p:transition p14:dur="10" advTm="138025"/>
    </mc:Choice>
    <mc:Fallback xmlns="">
      <p:transition advTm="13802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1885387"/>
            <a:ext cx="10541000" cy="3997954"/>
          </a:xfrm>
          <a:prstGeom prst="rect">
            <a:avLst/>
          </a:prstGeom>
          <a:noFill/>
        </p:spPr>
        <p:txBody>
          <a:bodyPr wrap="square" rtlCol="0">
            <a:spAutoFit/>
          </a:bodyPr>
          <a:lstStyle/>
          <a:p>
            <a:pPr algn="r" defTabSz="344488" rtl="1">
              <a:lnSpc>
                <a:spcPct val="200000"/>
              </a:lnSpc>
              <a:spcAft>
                <a:spcPts val="800"/>
              </a:spcAft>
            </a:pPr>
            <a:r>
              <a:rPr lang="ar-SY" sz="2000" dirty="0"/>
              <a:t>يعكس هذا البرنامج تحولاً جذرياً في مفهوم الولاء التفاعلي</a:t>
            </a:r>
            <a:r>
              <a:rPr lang="en-US" sz="2000" dirty="0"/>
              <a:t>، </a:t>
            </a:r>
            <a:r>
              <a:rPr lang="ar-SY" sz="2000" dirty="0"/>
              <a:t>حيث لا يقتصر دور العميل على الاستهلاك فقط، بل يُصبح جزءاً من التجربة الرقمية الشاملة. وتُظهر هذه الحملة كيف يمكن استخدام التقنيات الحديثة – مثل(</a:t>
            </a:r>
            <a:r>
              <a:rPr lang="en-US" sz="2000" dirty="0"/>
              <a:t>Web3</a:t>
            </a:r>
            <a:r>
              <a:rPr lang="ar-SY" sz="2000" dirty="0"/>
              <a:t>)</a:t>
            </a:r>
            <a:r>
              <a:rPr lang="en-US" sz="2000" dirty="0"/>
              <a:t>، </a:t>
            </a:r>
            <a:r>
              <a:rPr lang="ar-SY" sz="2000" dirty="0"/>
              <a:t>و(</a:t>
            </a:r>
            <a:r>
              <a:rPr lang="en-US" sz="2000" dirty="0"/>
              <a:t>NFTs</a:t>
            </a:r>
            <a:r>
              <a:rPr lang="ar-SY" sz="2000" dirty="0"/>
              <a:t>)</a:t>
            </a:r>
            <a:r>
              <a:rPr lang="en-US" sz="2000" dirty="0"/>
              <a:t>، </a:t>
            </a:r>
            <a:r>
              <a:rPr lang="ar-SY" sz="2000" dirty="0"/>
              <a:t>وأنظمة الألعاب – لتعزيز التفاعل العاطفي والسلوكي، وخلق ارتباط أعمق بالعلامة التجارية.</a:t>
            </a:r>
          </a:p>
          <a:p>
            <a:pPr algn="r" defTabSz="344488" rtl="1">
              <a:lnSpc>
                <a:spcPct val="200000"/>
              </a:lnSpc>
              <a:spcAft>
                <a:spcPts val="800"/>
              </a:spcAft>
            </a:pPr>
            <a:r>
              <a:rPr lang="ar-SY" sz="2000" dirty="0"/>
              <a:t>من خلال تحليل البيانات الناتجة عن تفاعل العملاء مع التحديات، تستطيع الشركة تحسين تخصيص عروضها </a:t>
            </a:r>
          </a:p>
          <a:p>
            <a:pPr algn="r" defTabSz="344488" rtl="1">
              <a:lnSpc>
                <a:spcPct val="200000"/>
              </a:lnSpc>
              <a:spcAft>
                <a:spcPts val="800"/>
              </a:spcAft>
            </a:pPr>
            <a:r>
              <a:rPr lang="ar-SY" sz="2000" dirty="0"/>
              <a:t>وتعديل استراتيجياتها الترويجية بشكل آني، مما يعكس جوهر التحول الرقمي في التسويق الذي يجمع </a:t>
            </a:r>
          </a:p>
          <a:p>
            <a:pPr algn="r" defTabSz="344488" rtl="1">
              <a:lnSpc>
                <a:spcPct val="200000"/>
              </a:lnSpc>
              <a:spcAft>
                <a:spcPts val="800"/>
              </a:spcAft>
            </a:pPr>
            <a:r>
              <a:rPr lang="ar-SY" sz="2000" dirty="0"/>
              <a:t>بين الذكاء الاصطناعي، والتجارب التفاعلية، والمنصات اللامركزية.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8434" name="Picture 2" descr="Starbucks® Caffè Latte">
            <a:extLst>
              <a:ext uri="{FF2B5EF4-FFF2-40B4-BE49-F238E27FC236}">
                <a16:creationId xmlns:a16="http://schemas.microsoft.com/office/drawing/2014/main" id="{6DAAD822-6CB7-4749-AA20-05DB8D599D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2884135"/>
            <a:ext cx="1803448" cy="31006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180862"/>
      </p:ext>
    </p:extLst>
  </p:cSld>
  <p:clrMapOvr>
    <a:masterClrMapping/>
  </p:clrMapOvr>
  <mc:AlternateContent xmlns:mc="http://schemas.openxmlformats.org/markup-compatibility/2006" xmlns:p14="http://schemas.microsoft.com/office/powerpoint/2010/main">
    <mc:Choice Requires="p14">
      <p:transition p14:dur="10" advTm="153763"/>
    </mc:Choice>
    <mc:Fallback xmlns="">
      <p:transition advTm="15376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7260" y="931454"/>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حملة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Gucci</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62000" y="1490991"/>
            <a:ext cx="10541000" cy="4549387"/>
          </a:xfrm>
          <a:prstGeom prst="rect">
            <a:avLst/>
          </a:prstGeom>
          <a:noFill/>
        </p:spPr>
        <p:txBody>
          <a:bodyPr wrap="square" rtlCol="0">
            <a:spAutoFit/>
          </a:bodyPr>
          <a:lstStyle/>
          <a:p>
            <a:pPr algn="just" defTabSz="344488" rtl="1">
              <a:lnSpc>
                <a:spcPct val="250000"/>
              </a:lnSpc>
              <a:spcAft>
                <a:spcPts val="800"/>
              </a:spcAft>
            </a:pPr>
            <a:r>
              <a:rPr lang="ar-SY" sz="2000" dirty="0"/>
              <a:t>هي دار أزياء فاخرة عالمية معروفة بتصميماتها المبتكرة والمنتجات الفاخرة في الملابس، الإكسسوارات، والعطور. أطلقت الشركة حملة ترويجية مبتكرة داخل منصة الألعاب الاجتماعية </a:t>
            </a:r>
            <a:r>
              <a:rPr lang="ar-SY" sz="2000" dirty="0" err="1"/>
              <a:t>والميتافيرس</a:t>
            </a:r>
            <a:r>
              <a:rPr lang="ar-SY" sz="2000" dirty="0"/>
              <a:t> (</a:t>
            </a:r>
            <a:r>
              <a:rPr lang="en-US" sz="2000" dirty="0"/>
              <a:t>Roblox</a:t>
            </a:r>
            <a:r>
              <a:rPr lang="ar-SY" sz="2000" dirty="0"/>
              <a:t>)</a:t>
            </a:r>
            <a:r>
              <a:rPr lang="en-US" sz="2000" dirty="0"/>
              <a:t>، </a:t>
            </a:r>
            <a:r>
              <a:rPr lang="ar-SY" sz="2000" dirty="0"/>
              <a:t>حيث قدّمت نسخاً رقمية من منتجاتها الفاخرة مثل الحقائب والأحذية، يمكن للمستخدمين شراؤها وارتداؤها على شخصياتهم الافتراضية. استهدفت الحملة بشكل رئيسي جمهور الجيل (</a:t>
            </a:r>
            <a:r>
              <a:rPr lang="en-US" sz="2000" dirty="0"/>
              <a:t>Z</a:t>
            </a:r>
            <a:r>
              <a:rPr lang="ar-SY" sz="2000" dirty="0"/>
              <a:t>) والشباب المهتمين بالعالم الرقمي، ما يعكس تحولاً في أساليب الترويج التقليدية نحو تجارب رقمية تفاعلية. </a:t>
            </a:r>
          </a:p>
          <a:p>
            <a:pPr algn="just" defTabSz="344488" rtl="1">
              <a:lnSpc>
                <a:spcPct val="250000"/>
              </a:lnSpc>
              <a:spcAft>
                <a:spcPts val="800"/>
              </a:spcAft>
            </a:pPr>
            <a:r>
              <a:rPr lang="ar-SY" sz="2000" dirty="0"/>
              <a:t>اعتمدت الحملة على تقنيات (</a:t>
            </a:r>
            <a:r>
              <a:rPr lang="en-US" sz="2000" dirty="0"/>
              <a:t>NFT</a:t>
            </a:r>
            <a:r>
              <a:rPr lang="ar-SY" sz="2000" dirty="0"/>
              <a:t>) لمنح المنتجات الرقمية قيمة فريدة وندرة، مما أضاف عنصراً </a:t>
            </a:r>
          </a:p>
          <a:p>
            <a:pPr algn="just" defTabSz="344488" rtl="1">
              <a:lnSpc>
                <a:spcPct val="150000"/>
              </a:lnSpc>
              <a:spcAft>
                <a:spcPts val="800"/>
              </a:spcAft>
            </a:pPr>
            <a:r>
              <a:rPr lang="ar-SY" sz="2000" dirty="0"/>
              <a:t>من الحصرية والتفرد في الترويج.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9462" name="Picture 6" descr="30 Juicy Facts About Gucci - The Fact Shop">
            <a:extLst>
              <a:ext uri="{FF2B5EF4-FFF2-40B4-BE49-F238E27FC236}">
                <a16:creationId xmlns:a16="http://schemas.microsoft.com/office/drawing/2014/main" id="{5D192F05-B25B-4657-9A19-F489EE7326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140" y="4690829"/>
            <a:ext cx="2826187" cy="13954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3380939"/>
      </p:ext>
    </p:extLst>
  </p:cSld>
  <p:clrMapOvr>
    <a:masterClrMapping/>
  </p:clrMapOvr>
  <mc:AlternateContent xmlns:mc="http://schemas.openxmlformats.org/markup-compatibility/2006" xmlns:p14="http://schemas.microsoft.com/office/powerpoint/2010/main">
    <mc:Choice Requires="p14">
      <p:transition p14:dur="10" advTm="163006"/>
    </mc:Choice>
    <mc:Fallback xmlns="">
      <p:transition advTm="16300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437027"/>
            <a:ext cx="10541000" cy="5280356"/>
          </a:xfrm>
          <a:prstGeom prst="rect">
            <a:avLst/>
          </a:prstGeom>
          <a:noFill/>
        </p:spPr>
        <p:txBody>
          <a:bodyPr wrap="square" rtlCol="0">
            <a:spAutoFit/>
          </a:bodyPr>
          <a:lstStyle/>
          <a:p>
            <a:pPr algn="just" defTabSz="344488" rtl="1">
              <a:lnSpc>
                <a:spcPct val="250000"/>
              </a:lnSpc>
              <a:spcAft>
                <a:spcPts val="800"/>
              </a:spcAft>
            </a:pPr>
            <a:r>
              <a:rPr lang="ar-SY" sz="2000" dirty="0"/>
              <a:t>وقد حقق بيع حقيبة رقمية بسعر تجاوز (4000$) ضجة إعلامية كبيرة، وأظهر كيف يمكن للترويج الرقمي أن يتخطى الحدود التقليدية لقيمة المنتج. هذا النوع من الحملات يدمج بين الترفيه، التفاعل، والابتكار، ويحول الإعلان إلى تجربة غامرة تعزز انتماء العميل للعلامة التجارية. كما تسهم هذه الاستراتيجية في تعزيز الوعي والاهتمام بالعلامة في بيئات رقمية </a:t>
            </a:r>
          </a:p>
          <a:p>
            <a:pPr algn="just" defTabSz="344488" rtl="1">
              <a:lnSpc>
                <a:spcPct val="150000"/>
              </a:lnSpc>
              <a:spcAft>
                <a:spcPts val="800"/>
              </a:spcAft>
            </a:pPr>
            <a:r>
              <a:rPr lang="ar-SY" sz="2000" dirty="0"/>
              <a:t>جديدة ومتنوعة، مما يزيد من فرص التفاعل والشراء.</a:t>
            </a:r>
          </a:p>
          <a:p>
            <a:pPr algn="just" defTabSz="344488" rtl="1">
              <a:lnSpc>
                <a:spcPct val="150000"/>
              </a:lnSpc>
              <a:spcAft>
                <a:spcPts val="800"/>
              </a:spcAft>
            </a:pPr>
            <a:r>
              <a:rPr lang="ar-SY" sz="2000" dirty="0"/>
              <a:t>وبذلك، تعتبر حملة (</a:t>
            </a:r>
            <a:r>
              <a:rPr lang="en-US" sz="2000" dirty="0"/>
              <a:t>Gucci</a:t>
            </a:r>
            <a:r>
              <a:rPr lang="ar-SY" sz="2000" dirty="0"/>
              <a:t>) مثالاً واضحاً على كيف يمكن للتقنيات الحديثة مثل </a:t>
            </a:r>
            <a:r>
              <a:rPr lang="ar-SY" sz="2000" dirty="0" err="1"/>
              <a:t>الميتافيرس</a:t>
            </a:r>
            <a:r>
              <a:rPr lang="ar-SY" sz="2000" dirty="0"/>
              <a:t> و(</a:t>
            </a:r>
            <a:r>
              <a:rPr lang="en-US" sz="2000" dirty="0"/>
              <a:t>NFT</a:t>
            </a:r>
            <a:r>
              <a:rPr lang="ar-SY" sz="2000" dirty="0"/>
              <a:t>)</a:t>
            </a:r>
            <a:r>
              <a:rPr lang="en-US" sz="2000" dirty="0"/>
              <a:t> </a:t>
            </a:r>
            <a:r>
              <a:rPr lang="ar-SY" sz="2000" dirty="0"/>
              <a:t>أن </a:t>
            </a:r>
            <a:endParaRPr lang="en-US" sz="2000" dirty="0"/>
          </a:p>
          <a:p>
            <a:pPr algn="just" defTabSz="344488" rtl="1">
              <a:lnSpc>
                <a:spcPct val="150000"/>
              </a:lnSpc>
              <a:spcAft>
                <a:spcPts val="800"/>
              </a:spcAft>
            </a:pPr>
            <a:r>
              <a:rPr lang="ar-SY" sz="2000" dirty="0"/>
              <a:t>تُستخدم في خلق حملات ترويجية متطورة تتجاوز الإعلانات التقليدية لتصبح تجارب رقمية متكاملة.</a:t>
            </a:r>
          </a:p>
          <a:p>
            <a:pPr algn="just" defTabSz="344488" rtl="1">
              <a:lnSpc>
                <a:spcPct val="150000"/>
              </a:lnSpc>
              <a:spcAft>
                <a:spcPts val="800"/>
              </a:spcAft>
            </a:pPr>
            <a:r>
              <a:rPr lang="ar-SY" sz="2000" b="1" dirty="0"/>
              <a:t>رابط الشركة للاطلاع:  </a:t>
            </a:r>
            <a:r>
              <a:rPr lang="en-US" sz="2000" b="1" dirty="0">
                <a:hlinkClick r:id="rId3"/>
              </a:rPr>
              <a:t>https://www.gucci.com/us/en/</a:t>
            </a:r>
            <a:endParaRPr lang="ar-SY" sz="2000" b="1" dirty="0"/>
          </a:p>
          <a:p>
            <a:pPr algn="just" defTabSz="344488" rtl="1">
              <a:lnSpc>
                <a:spcPct val="200000"/>
              </a:lnSpc>
              <a:spcAft>
                <a:spcPts val="800"/>
              </a:spcAft>
            </a:pPr>
            <a:endParaRPr lang="ar-SY" sz="2000" b="1"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482" name="Picture 2" descr="New: SuperGucci NFT &amp; Ceramic Drop by ...">
            <a:extLst>
              <a:ext uri="{FF2B5EF4-FFF2-40B4-BE49-F238E27FC236}">
                <a16:creationId xmlns:a16="http://schemas.microsoft.com/office/drawing/2014/main" id="{B2DB5656-18B8-4110-9C74-5B07B0B39EF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3140" y="3429000"/>
            <a:ext cx="2057814" cy="25697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46339095"/>
      </p:ext>
    </p:extLst>
  </p:cSld>
  <p:clrMapOvr>
    <a:masterClrMapping/>
  </p:clrMapOvr>
  <mc:AlternateContent xmlns:mc="http://schemas.openxmlformats.org/markup-compatibility/2006" xmlns:p14="http://schemas.microsoft.com/office/powerpoint/2010/main">
    <mc:Choice Requires="p14">
      <p:transition p14:dur="10" advTm="226358"/>
    </mc:Choice>
    <mc:Fallback xmlns="">
      <p:transition advTm="22635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11708" y="822090"/>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09526" y="1253739"/>
            <a:ext cx="8130073" cy="4921284"/>
          </a:xfrm>
          <a:prstGeom prst="rect">
            <a:avLst/>
          </a:prstGeom>
          <a:noFill/>
        </p:spPr>
        <p:txBody>
          <a:bodyPr wrap="square" rtlCol="0">
            <a:spAutoFit/>
          </a:bodyPr>
          <a:lstStyle/>
          <a:p>
            <a:pPr algn="just" rtl="1">
              <a:lnSpc>
                <a:spcPct val="200000"/>
              </a:lnSpc>
            </a:pPr>
            <a:r>
              <a:rPr lang="ar-SY" sz="2000" dirty="0"/>
              <a:t>في الختام، يتضح أن التحول الرقمي والتقنيات الحديثة أعادتا صياغة مفهوم الترويج من نشاط تقليدي أحادي الاتجاه إلى منظومة تفاعلية ذكية قائمة على البيانات والتحليل اللحظي. توظيف الذكاء الاصطناعي وأدوات (</a:t>
            </a:r>
            <a:r>
              <a:rPr lang="en-US" sz="2000" dirty="0"/>
              <a:t>Web3</a:t>
            </a:r>
            <a:r>
              <a:rPr lang="ar-SY" sz="2000" dirty="0"/>
              <a:t>) يعزز قدرة المؤسسات على تخصيص الرسائل الترويجية بدقة متناهية، والوصول إلى جمهورها بشكل أكثر فعالية وتأثيراً. كما تبرز أهمية تكامل القنوات الرقمية المختلفة لتحقيق تجربة ترويجية سلسة وموحدة، مع تمكين العملاء من المشاركة الفاعلة في خلق المحتوى، مما يزيد من مصداقية العلامة التجارية وانتشارها. أخيراً، تؤكد الأمثلة التطبيقية على أن النجاح في الحملات الترويجية الرقمية لا يقتصر على استخدام التكنولوجيا فقط، بل يتطلب فهماً عميقاً لسلوك العملاء، واستراتيجية تسويقية متكاملة تعتمد على الابتكار والمرونة.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98640"/>
    </mc:Choice>
    <mc:Fallback xmlns="">
      <p:transition spd="slow" advTm="9864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0" y="5036705"/>
            <a:ext cx="6176443" cy="1077218"/>
          </a:xfrm>
          <a:prstGeom prst="rect">
            <a:avLst/>
          </a:prstGeom>
          <a:noFill/>
        </p:spPr>
        <p:txBody>
          <a:bodyPr wrap="square" rtlCol="0">
            <a:spAutoFit/>
          </a:bodyPr>
          <a:lstStyle/>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استخدام التقنيات الحديثة في إدارة معلومات وبحوث التسويق</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2568"/>
    </mc:Choice>
    <mc:Fallback xmlns="">
      <p:transition spd="slow" advTm="225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375"/>
    </mc:Choice>
    <mc:Fallback xmlns="">
      <p:transition spd="slow" advTm="4375"/>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4"/>
</p:tagLst>
</file>

<file path=ppt/tags/tag2.xml><?xml version="1.0" encoding="utf-8"?>
<p:tagLst xmlns:a="http://schemas.openxmlformats.org/drawingml/2006/main" xmlns:r="http://schemas.openxmlformats.org/officeDocument/2006/relationships" xmlns:p="http://schemas.openxmlformats.org/presentationml/2006/main">
  <p:tag name="TIMING" val="|1.4"/>
</p:tagLst>
</file>

<file path=ppt/tags/tag3.xml><?xml version="1.0" encoding="utf-8"?>
<p:tagLst xmlns:a="http://schemas.openxmlformats.org/drawingml/2006/main" xmlns:r="http://schemas.openxmlformats.org/officeDocument/2006/relationships" xmlns:p="http://schemas.openxmlformats.org/presentationml/2006/main">
  <p:tag name="TIMING" val="|1.6"/>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0.9"/>
</p:tagLst>
</file>

<file path=ppt/tags/tag10.xml><?xml version="1.0" encoding="utf-8"?>
<p:tagLst xmlns:a="http://schemas.openxmlformats.org/drawingml/2006/main" xmlns:r="http://schemas.openxmlformats.org/officeDocument/2006/relationships" xmlns:p="http://schemas.openxmlformats.org/presentationml/2006/main">
  <p:tag name="TIMING" val="|47.4"/>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47.4"/>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2.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1405</TotalTime>
  <Words>3819</Words>
  <Application>Microsoft Office PowerPoint</Application>
  <PresentationFormat>Widescreen</PresentationFormat>
  <Paragraphs>249</Paragraphs>
  <Slides>40</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401</cp:revision>
  <dcterms:created xsi:type="dcterms:W3CDTF">2025-07-01T03:58:26Z</dcterms:created>
  <dcterms:modified xsi:type="dcterms:W3CDTF">2025-07-20T17:46:05Z</dcterms:modified>
</cp:coreProperties>
</file>