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  <p:sldMasterId id="2147483686" r:id="rId6"/>
  </p:sldMasterIdLst>
  <p:notesMasterIdLst>
    <p:notesMasterId r:id="rId47"/>
  </p:notesMasterIdLst>
  <p:handoutMasterIdLst>
    <p:handoutMasterId r:id="rId48"/>
  </p:handoutMasterIdLst>
  <p:sldIdLst>
    <p:sldId id="496" r:id="rId7"/>
    <p:sldId id="313" r:id="rId8"/>
    <p:sldId id="497" r:id="rId9"/>
    <p:sldId id="276" r:id="rId10"/>
    <p:sldId id="500" r:id="rId11"/>
    <p:sldId id="538" r:id="rId12"/>
    <p:sldId id="539" r:id="rId13"/>
    <p:sldId id="540" r:id="rId14"/>
    <p:sldId id="541" r:id="rId15"/>
    <p:sldId id="542" r:id="rId16"/>
    <p:sldId id="543" r:id="rId17"/>
    <p:sldId id="544" r:id="rId18"/>
    <p:sldId id="545" r:id="rId19"/>
    <p:sldId id="546" r:id="rId20"/>
    <p:sldId id="547" r:id="rId21"/>
    <p:sldId id="548" r:id="rId22"/>
    <p:sldId id="549" r:id="rId23"/>
    <p:sldId id="550" r:id="rId24"/>
    <p:sldId id="551" r:id="rId25"/>
    <p:sldId id="552" r:id="rId26"/>
    <p:sldId id="553" r:id="rId27"/>
    <p:sldId id="554" r:id="rId28"/>
    <p:sldId id="555" r:id="rId29"/>
    <p:sldId id="556" r:id="rId30"/>
    <p:sldId id="557" r:id="rId31"/>
    <p:sldId id="558" r:id="rId32"/>
    <p:sldId id="559" r:id="rId33"/>
    <p:sldId id="560" r:id="rId34"/>
    <p:sldId id="561" r:id="rId35"/>
    <p:sldId id="562" r:id="rId36"/>
    <p:sldId id="563" r:id="rId37"/>
    <p:sldId id="564" r:id="rId38"/>
    <p:sldId id="565" r:id="rId39"/>
    <p:sldId id="566" r:id="rId40"/>
    <p:sldId id="567" r:id="rId41"/>
    <p:sldId id="568" r:id="rId42"/>
    <p:sldId id="569" r:id="rId43"/>
    <p:sldId id="570" r:id="rId44"/>
    <p:sldId id="537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313"/>
            <p14:sldId id="497"/>
            <p14:sldId id="276"/>
            <p14:sldId id="500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2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245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A2724F-B251-E461-5564-41E2909F07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F8593-75DF-0289-5AE2-E719395743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F6EB2-8640-4511-822C-DC3FAB800B76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DC1DA7-E615-251A-D956-7EBFED9B513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Dr. Ibrahim Gomaa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4964F-7781-3F50-3A74-56C39DFDA47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9B7C0F-1889-4587-901C-01691D6E25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923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Dr. Ibrahim Gomaa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D071B-746B-1415-79D8-6021C2C4158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6E8AC-5D91-11D1-53C0-DD6888CFA46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DD73B-C399-C34E-EB5C-A1E6125022D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7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20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9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84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38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64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164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723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40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513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09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19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94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248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15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70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98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45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1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3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75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956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768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69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35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61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3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4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0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252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31300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Lecture-2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704897" y="2905691"/>
            <a:ext cx="8175928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2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Basic Components of OS Security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What is the Vulnerabilities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How the Methods of Defense work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What is the Software Controls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What is the Protected Objects and Methods of Protection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What is the Protection Types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lang="en-US" sz="2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02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385474" y="2337368"/>
            <a:ext cx="8630096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Security goals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Vulnerabilities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the Principles of Adequate Protection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Differentiate between the Methods of Securing the Operating Systems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the Protection Types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02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646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40166" y="1819971"/>
            <a:ext cx="10541000" cy="457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Physical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 Computer can be stolen)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Natural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 Earthquake)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Hardware and Software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 Failures)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Media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 Hard disks can be stolen)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7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Times New Roman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25475" lvl="0" indent="-306705" algn="l" defTabSz="914400" rtl="0" eaLnBrk="1" fontAlgn="auto" latinLnBrk="0" hangingPunct="1">
              <a:lnSpc>
                <a:spcPct val="1112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Communication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vulnerabilities (Ex. Wires can be tapped)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Human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 Insiders)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6"/>
              </a:spcBef>
              <a:spcAft>
                <a:spcPts val="0"/>
              </a:spcAft>
              <a:buClr>
                <a:srgbClr val="000000"/>
              </a:buClr>
              <a:buSzPts val="950"/>
              <a:buFont typeface="Times New Roman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Poorly chosen passwords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Software bugs (non reliability of software)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4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42100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–	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buffer overflow attacks</a:t>
            </a:r>
          </a:p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0A6E8-6881-0EAF-3323-905AD211A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80685C6-CD7F-29C0-2AD5-2A3C79D4BE85}"/>
              </a:ext>
            </a:extLst>
          </p:cNvPr>
          <p:cNvSpPr/>
          <p:nvPr/>
        </p:nvSpPr>
        <p:spPr>
          <a:xfrm>
            <a:off x="617280" y="140338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E78E0-78AC-F77B-03A6-AD48D24071C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BF08122-7D2A-0412-A89C-B55E1E40A971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3FEB589-7E12-FF60-E73F-F9388B3A0B7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155955E-5F2E-22E0-CD99-0D775A83E92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4F96C2-EE46-CC26-47FD-32D1B887C0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4032EF3-DB82-7774-3BF5-0C75E4BE0AB3}"/>
              </a:ext>
            </a:extLst>
          </p:cNvPr>
          <p:cNvSpPr txBox="1"/>
          <p:nvPr/>
        </p:nvSpPr>
        <p:spPr>
          <a:xfrm>
            <a:off x="1245476" y="1450214"/>
            <a:ext cx="9630047" cy="370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When we prepare to specify, design code, or test a secure system, we try to imagine the vulnerabilities that would prevent us from reaching one or more of our three security goals (C-I-A)</a:t>
            </a:r>
          </a:p>
          <a:p>
            <a:pPr marL="0" marR="0" lvl="1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The three assets (hardware, software and data) and the connections among them are all potential security weak points 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41ABB9-EE0B-1609-2DFB-9C5FF0B16E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7340A-AE30-A62A-DCC9-DA5A0277A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19556B-D694-EF99-CF99-2C0953BE433A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A5DAB53-DF82-271D-664F-B870B23F509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81A772A-3AEE-7E58-D24A-B254FE232E2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2CBD4C5-51CF-1859-E8F3-7917FC192DF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5ECB842-0088-C436-3D93-E8C859096F9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610EAFF-875F-B296-AA5C-EDF50A12DE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Google Shape;178;p8">
            <a:extLst>
              <a:ext uri="{FF2B5EF4-FFF2-40B4-BE49-F238E27FC236}">
                <a16:creationId xmlns:a16="http://schemas.microsoft.com/office/drawing/2014/main" id="{673FC873-8B73-4B85-8F25-415A27F70FA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2772" y="1393104"/>
            <a:ext cx="9584200" cy="50910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89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B4A3-F148-DC29-9DB7-94F987C5D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9C248C0-511F-3B84-1A47-A0090B3DA4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67055C-2E7E-436C-BFB9-A2D4FD618850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Vulnerabilities 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F967DA1-F43A-D883-3BD5-D69FC08FF92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F24FEB2-AAB0-FBAC-9699-FBBE5B14B405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7F096A9-8A68-BBF1-FD89-600378F325D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A89BADF-778E-E299-5404-88B0BFA0D38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301910FC-7A98-21B1-D1EE-653DB63357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835236-57D9-926F-101E-A43D37598EC4}"/>
              </a:ext>
            </a:extLst>
          </p:cNvPr>
          <p:cNvSpPr txBox="1"/>
          <p:nvPr/>
        </p:nvSpPr>
        <p:spPr>
          <a:xfrm>
            <a:off x="1313011" y="1772024"/>
            <a:ext cx="9990325" cy="2850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Software is surprisingly easy to delete and to copy</a:t>
            </a:r>
          </a:p>
          <a:p>
            <a:pPr marL="514350" marR="0" lvl="1" indent="-5143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🞭"/>
              <a:tabLst/>
              <a:defRPr/>
            </a:pPr>
            <a:endParaRPr kumimoji="0" lang="en-US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Software is vulnerable to modifications that either cause it to fail or cause it to perform an unintended task </a:t>
            </a:r>
          </a:p>
        </p:txBody>
      </p:sp>
    </p:spTree>
    <p:extLst>
      <p:ext uri="{BB962C8B-B14F-4D97-AF65-F5344CB8AC3E}">
        <p14:creationId xmlns:p14="http://schemas.microsoft.com/office/powerpoint/2010/main" val="42271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C4B987-754A-EAC8-5459-A64008404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431C24F-3333-1186-1EC9-20966A118C4A}"/>
              </a:ext>
            </a:extLst>
          </p:cNvPr>
          <p:cNvSpPr/>
          <p:nvPr/>
        </p:nvSpPr>
        <p:spPr>
          <a:xfrm>
            <a:off x="782656" y="160767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70EB79-7BFC-DF45-119B-A80030E7BB5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Vulnerabilities 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F356BD7-B896-221C-A29E-82FD41CA1FD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0540A49-9817-E456-7E59-79083EAD992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DBEA053-7C86-AB6B-B21D-1175EF82AB0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6406447-1139-5F2B-0EDC-3BBDC42D591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BE032222-2B4E-3102-66A1-A9645531BC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ABD8B5F-6C06-2309-B5A0-C738C9083A02}"/>
              </a:ext>
            </a:extLst>
          </p:cNvPr>
          <p:cNvSpPr txBox="1"/>
          <p:nvPr/>
        </p:nvSpPr>
        <p:spPr>
          <a:xfrm>
            <a:off x="1313011" y="1772024"/>
            <a:ext cx="9990325" cy="3190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Logic bomb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a program that has been maliciously modified to fail when certain conditions are met or when a certain date or time is reached</a:t>
            </a: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Trojan horse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a program that overtly does one thing while covertly doing another</a:t>
            </a: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Virus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a specific type of 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malwares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that can be used to spread its "infection" from one computer to another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068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1EC39-1D03-74D6-4177-CDBCBAFEE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CFEB5F2-7550-11E4-9494-21FF81A1D2C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CC5C85-332B-8CFB-B77A-06CDEA2EAFF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Vulnerabilities 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55C725E-2C68-D8B1-A293-1E29A25DDB0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B419956-8416-EE11-6416-4CA01A08987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D1C4B36-AF93-9C30-FA8D-92C0AC84744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A74B90D-254F-5500-BD86-C7AC402CFB8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E983DAB-DFFF-1C83-00A3-D3E7889827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D33A087-23F9-2D79-D540-1111169E72D5}"/>
              </a:ext>
            </a:extLst>
          </p:cNvPr>
          <p:cNvSpPr txBox="1"/>
          <p:nvPr/>
        </p:nvSpPr>
        <p:spPr>
          <a:xfrm>
            <a:off x="617280" y="1772024"/>
            <a:ext cx="10812719" cy="27539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Trapdoor</a:t>
            </a: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a secret entry point in software that allows unauthorized access to a system, bypassing normal security measures</a:t>
            </a:r>
          </a:p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Information leaks in a program</a:t>
            </a: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code that makes information accessible to unauthorized people or programs</a:t>
            </a:r>
          </a:p>
        </p:txBody>
      </p:sp>
    </p:spTree>
    <p:extLst>
      <p:ext uri="{BB962C8B-B14F-4D97-AF65-F5344CB8AC3E}">
        <p14:creationId xmlns:p14="http://schemas.microsoft.com/office/powerpoint/2010/main" val="92137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C4538-B2AF-0B39-4050-6D4660227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F537E8F-DEE0-6628-6C8C-C0E71952B3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50BAD0-C71D-550E-4A2C-5193C1A8730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Vulnerabilities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B781FE4-9988-1D55-5FFF-4EEC08E042D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64E70B5-0C44-E5D7-CEB6-3AF3DC60B2B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C5A655C-9CF6-1FDC-07B3-1540656A0DA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875A2B-2230-DEA2-C3B3-A2C3A6F5C2D3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2E2E359-5BFE-E88D-6758-3641245CF8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5FA8681-C084-2586-7AAE-8FAA0DEF0AF0}"/>
              </a:ext>
            </a:extLst>
          </p:cNvPr>
          <p:cNvSpPr txBox="1"/>
          <p:nvPr/>
        </p:nvSpPr>
        <p:spPr>
          <a:xfrm>
            <a:off x="904673" y="2044398"/>
            <a:ext cx="10301388" cy="3475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More people know how to use or interpret data.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Confidential data leaked to a competitor may narrow a competitive edge.</a:t>
            </a: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Data incorrectly modified can cost human lives. </a:t>
            </a: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Inadequate security may lead to financial liability if certain personal data </a:t>
            </a:r>
            <a:r>
              <a:rPr lang="en-US" sz="32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is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made public.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764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D7062-95AA-D0F2-AA33-B65FF4C8E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AC2ABC-51EB-BDE0-504F-5C9D46CB0F0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C9A484-DC87-5C73-FAEF-DA703C3DC30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Adequate Protection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C3BBAA8-9958-1A9D-97F4-D6A70B965EE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5282F1F-EB2D-5ECB-C39E-CF819F52BDC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B99BDFF-8529-2120-C980-4F8CB903F18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2C6F51D-C50A-7190-72DD-84FC85608ED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F29BD75-4039-FAFC-2A42-C5E933F257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38807B-869D-2215-1640-01BE871DAE86}"/>
              </a:ext>
            </a:extLst>
          </p:cNvPr>
          <p:cNvSpPr txBox="1"/>
          <p:nvPr/>
        </p:nvSpPr>
        <p:spPr>
          <a:xfrm>
            <a:off x="617279" y="1685495"/>
            <a:ext cx="10663333" cy="3956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indent="-457200">
              <a:lnSpc>
                <a:spcPct val="150000"/>
              </a:lnSpc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measures should be proportionate to the value and sensitivity of the information or resources being protected.</a:t>
            </a:r>
          </a:p>
          <a:p>
            <a:pPr lvl="1" indent="-457200">
              <a:lnSpc>
                <a:spcPct val="150000"/>
              </a:lnSpc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It emphasizes that protection should be sufficient to mitigate identified threats and risks, but not excessive or unnecessarily costly.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Computer items must be protected only until they lose their value</a:t>
            </a:r>
          </a:p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They must be protected to a degree consistent with their value </a:t>
            </a:r>
          </a:p>
        </p:txBody>
      </p:sp>
    </p:spTree>
    <p:extLst>
      <p:ext uri="{BB962C8B-B14F-4D97-AF65-F5344CB8AC3E}">
        <p14:creationId xmlns:p14="http://schemas.microsoft.com/office/powerpoint/2010/main" val="355406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08A88-6F7A-0C02-A070-F6125C731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514DA1-4E89-1874-26F9-770C576FB1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EBB800-7703-F8FB-D3B5-91F17073E46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Defense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C643D2-4FC2-2434-32EB-E6DB7306EDB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0EED3FC-79F1-38A5-5565-519DE531DD8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E31E9F5-CC55-26F7-1D5D-B08A97CCB7B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BA2CB7E-0E1B-C893-A9CC-5870CFAFFE4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B419ECF0-44A3-7C3A-D562-1DE0342424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4C39E0E-5250-2259-B8FF-ABA45B71AEFC}"/>
              </a:ext>
            </a:extLst>
          </p:cNvPr>
          <p:cNvSpPr txBox="1"/>
          <p:nvPr/>
        </p:nvSpPr>
        <p:spPr>
          <a:xfrm>
            <a:off x="762001" y="1772024"/>
            <a:ext cx="10541336" cy="3086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Harm occurs when a threat is realized against a vulnerability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To protect against harm, we can neutralize the threat, close the vulnerability, or both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 possibility for harm to occur is called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risk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8573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1F94F-DB4A-7906-080F-095D615DA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A075E2D-7D2B-BBDC-D8E1-30FFB35E4E9D}"/>
              </a:ext>
            </a:extLst>
          </p:cNvPr>
          <p:cNvSpPr/>
          <p:nvPr/>
        </p:nvSpPr>
        <p:spPr>
          <a:xfrm>
            <a:off x="617280" y="1685495"/>
            <a:ext cx="10812720" cy="47133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344C0-E066-5E4C-6A1C-D27ABE6485F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Defense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EE14387-22B3-F12C-766E-D41DCA838274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9E75EC2-97B7-FEBE-1324-B2664E30EEE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E76EAB3-5E09-E52F-DEA5-A9F5871DD09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12E410-AD4E-9768-561C-11B6B3EEEC2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F42C4E64-5F9C-A93A-05A2-2E2AD0E91D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A1FC84-13BA-D8FC-EED7-AD9BB11022F1}"/>
              </a:ext>
            </a:extLst>
          </p:cNvPr>
          <p:cNvSpPr txBox="1"/>
          <p:nvPr/>
        </p:nvSpPr>
        <p:spPr>
          <a:xfrm>
            <a:off x="762000" y="1966577"/>
            <a:ext cx="10686056" cy="3559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We can deal with harm in several ways: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742950" marR="0" lvl="2" indent="-3429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Prevent it, by blocking the attack or closing the vulnerability</a:t>
            </a:r>
          </a:p>
          <a:p>
            <a:pPr marL="742950" marR="0" lvl="2" indent="-3429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Deter it, by making the attack harder</a:t>
            </a:r>
          </a:p>
          <a:p>
            <a:pPr marL="742950" marR="0" lvl="2" indent="-3429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Deflect it, by making another target more attractive</a:t>
            </a:r>
          </a:p>
          <a:p>
            <a:pPr marL="742950" marR="0" lvl="2" indent="-3429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Detect it, either as it happens or some time after the fact</a:t>
            </a:r>
          </a:p>
          <a:p>
            <a:pPr marL="742950" marR="0" lvl="2" indent="-3429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Recover from its effects</a:t>
            </a:r>
          </a:p>
        </p:txBody>
      </p:sp>
    </p:spTree>
    <p:extLst>
      <p:ext uri="{BB962C8B-B14F-4D97-AF65-F5344CB8AC3E}">
        <p14:creationId xmlns:p14="http://schemas.microsoft.com/office/powerpoint/2010/main" val="138359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D2C4C-36F0-2502-F4D2-58FB0EB03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059A23B-15B3-5A1A-263B-5359BC4BB4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83EA10-506D-3503-BB54-AA24A773D86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Controls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C502D7E-0FF9-E1FE-8339-8257708D5B4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FCB4AF5-FC19-03AF-97F6-0E6EFB08DC2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13FB9E7-35A0-C9F6-266E-A4D9DF37709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E6B4A02-1222-20D5-382D-62C289EE041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C650E5F-2DD1-B253-3C9E-3575F2F82F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4F08CFD-6E22-A7C0-2475-3AF6D2B313EA}"/>
              </a:ext>
            </a:extLst>
          </p:cNvPr>
          <p:cNvSpPr txBox="1"/>
          <p:nvPr/>
        </p:nvSpPr>
        <p:spPr>
          <a:xfrm>
            <a:off x="924129" y="1772024"/>
            <a:ext cx="10379208" cy="3310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Internal program controls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parts of the program that enforce security restrictions, such as access limitations</a:t>
            </a:r>
          </a:p>
          <a:p>
            <a:pPr marR="0" lvl="1" indent="-4572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Operating system and network system controls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limitations enforced by the operating system or network to protect each user from all other users</a:t>
            </a:r>
          </a:p>
        </p:txBody>
      </p:sp>
    </p:spTree>
    <p:extLst>
      <p:ext uri="{BB962C8B-B14F-4D97-AF65-F5344CB8AC3E}">
        <p14:creationId xmlns:p14="http://schemas.microsoft.com/office/powerpoint/2010/main" val="391540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7DEE03-4EBD-F5E3-1FC3-454D2142B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22D9958-5B82-7B41-37EA-36328C475F9A}"/>
              </a:ext>
            </a:extLst>
          </p:cNvPr>
          <p:cNvSpPr/>
          <p:nvPr/>
        </p:nvSpPr>
        <p:spPr>
          <a:xfrm>
            <a:off x="617280" y="1685494"/>
            <a:ext cx="10812720" cy="46258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6E9AFA-8022-10B8-0FC0-66AC32E4C344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Controls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25EC7E2-AF6F-EA94-5B89-CE35A6CFF17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BAA6CF6-D7DF-FB08-358F-37FB60FE1FD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FCF3969-CB30-FC25-A5B1-E846C430DB7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B31511-1256-D0C6-9359-FC15E11C14C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D67E92F-6F37-DF67-B18A-0BA853C0D9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1FA2CB3-AC74-B696-6353-D2D69108328C}"/>
              </a:ext>
            </a:extLst>
          </p:cNvPr>
          <p:cNvSpPr txBox="1"/>
          <p:nvPr/>
        </p:nvSpPr>
        <p:spPr>
          <a:xfrm>
            <a:off x="617280" y="1772024"/>
            <a:ext cx="10686056" cy="42398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1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Independent control programs</a:t>
            </a: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: application programs, such as password checkers, intrusion detection utilities, or virus scanners, that protect against certain types of vulnerabilities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R="0" lvl="1" indent="-4572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Development controls:</a:t>
            </a: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quality standards under which a program is designed, coded, tested, and maintained, to prevent software faults from becoming exploitable vulnerabilities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065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B5AE1-B336-196D-1626-218FA2C29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0DD074-0A17-5DBD-DA14-B390A2A26D3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3CB6B5-A831-2BCF-2E1D-41CA546DEE71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Effectiveness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4292C3E-F26A-A696-E953-98993194E06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945C83E-8246-8F42-786F-54C2BACE549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29B479-17B4-5E89-8281-68B1CF63693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5E38B4B-F610-11A3-67D2-A69CDEF1133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8F6E272-1C12-157D-9A6D-7626FA8F5A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15082B2-5D64-0FBE-C5DB-7F46327B0663}"/>
              </a:ext>
            </a:extLst>
          </p:cNvPr>
          <p:cNvSpPr txBox="1"/>
          <p:nvPr/>
        </p:nvSpPr>
        <p:spPr>
          <a:xfrm>
            <a:off x="617280" y="2051892"/>
            <a:ext cx="10686056" cy="3374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 indent="-457200" algn="just">
              <a:lnSpc>
                <a:spcPct val="150000"/>
              </a:lnSpc>
              <a:spcBef>
                <a:spcPts val="500"/>
              </a:spcBef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a system achieves its intended purpose accurately and completely, ultimately fulfilling user needs and goals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lvl="2" indent="-457200" algn="just">
              <a:lnSpc>
                <a:spcPct val="150000"/>
              </a:lnSpc>
              <a:spcBef>
                <a:spcPts val="500"/>
              </a:spcBef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Controls must be used—and used properly—to be effective. </a:t>
            </a:r>
          </a:p>
          <a:p>
            <a:pPr lvl="2" indent="-457200" algn="just">
              <a:lnSpc>
                <a:spcPct val="150000"/>
              </a:lnSpc>
              <a:spcBef>
                <a:spcPts val="500"/>
              </a:spcBef>
              <a:buClr>
                <a:srgbClr val="000000"/>
              </a:buClr>
              <a:buSzPts val="3200"/>
              <a:buFont typeface="Arial" panose="020B0604020202020204" pitchFamily="34" charset="0"/>
              <a:buChar char="•"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They must be efficient, easy to use, and appropriate </a:t>
            </a:r>
          </a:p>
        </p:txBody>
      </p:sp>
    </p:spTree>
    <p:extLst>
      <p:ext uri="{BB962C8B-B14F-4D97-AF65-F5344CB8AC3E}">
        <p14:creationId xmlns:p14="http://schemas.microsoft.com/office/powerpoint/2010/main" val="124652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F25CA-F91A-A6B7-EAAA-300E16BC7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45E0ACB-43E7-DD58-78A4-859167D5A727}"/>
              </a:ext>
            </a:extLst>
          </p:cNvPr>
          <p:cNvSpPr/>
          <p:nvPr/>
        </p:nvSpPr>
        <p:spPr>
          <a:xfrm>
            <a:off x="398834" y="1685495"/>
            <a:ext cx="1103116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7D6EC1-5820-3DBD-D94D-F92DB99F8DC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76BC2A4-86A8-F09D-4420-855C57A16F9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266D714-7A78-1C28-76B4-EA563B21EFF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8E5E369-9980-D464-2CC1-E3858079E832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A111C2F-730D-7903-DA6B-79D8936075E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E9BAA1A-4B23-224B-246F-3215E96189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687063E-1E7C-14F8-236F-AE1096B8659C}"/>
              </a:ext>
            </a:extLst>
          </p:cNvPr>
          <p:cNvSpPr txBox="1"/>
          <p:nvPr/>
        </p:nvSpPr>
        <p:spPr>
          <a:xfrm>
            <a:off x="467893" y="1772024"/>
            <a:ext cx="10835443" cy="34512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An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operating system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is the software on a computer that manages the way different programs use their hardware and regulates the ways that a user controls the computer.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Operating systems are found on almost any device that contains a computer with multiple programs—from cellular phones and video game consoles to supercomputers and web servers.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Some popular modern operating systems for personal computers include Microsoft Windows, Mac OS X, and Linux</a:t>
            </a:r>
            <a:r>
              <a:rPr kumimoji="0" lang="en-US" sz="28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123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B750D-74DA-41F6-C947-4E614B93B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6B49489-0C08-5FF3-A92F-B6EDE781F277}"/>
              </a:ext>
            </a:extLst>
          </p:cNvPr>
          <p:cNvSpPr/>
          <p:nvPr/>
        </p:nvSpPr>
        <p:spPr>
          <a:xfrm>
            <a:off x="467893" y="1685495"/>
            <a:ext cx="1096210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2EF0F2-EF93-E619-E3E8-61CA70EA634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07FFCD-8CE3-66B8-8860-6B73B93AADC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585859F-3923-050E-61D6-CE6870CB0A4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2C36C0E-D1AC-2457-4F88-F57C9975B3A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22BFF94-02D8-2F91-9347-781DD4E880F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2894F0F-21AB-010A-4A56-8CD9C4EE44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4E819D2-1350-3D94-44B7-A11B50D27053}"/>
              </a:ext>
            </a:extLst>
          </p:cNvPr>
          <p:cNvSpPr txBox="1"/>
          <p:nvPr/>
        </p:nvSpPr>
        <p:spPr>
          <a:xfrm>
            <a:off x="467893" y="1772024"/>
            <a:ext cx="10835443" cy="4020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Operating system functions can be categorized as: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Access control.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Identity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and credential management.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Information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flow.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Audit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and integrity protection.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Each of these activities has security implications.</a:t>
            </a:r>
          </a:p>
        </p:txBody>
      </p:sp>
    </p:spTree>
    <p:extLst>
      <p:ext uri="{BB962C8B-B14F-4D97-AF65-F5344CB8AC3E}">
        <p14:creationId xmlns:p14="http://schemas.microsoft.com/office/powerpoint/2010/main" val="423382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37A8C-AFD2-E21E-5F9A-688AA1E4A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0207DFC-C8B5-A57A-7149-E0E0DCB98056}"/>
              </a:ext>
            </a:extLst>
          </p:cNvPr>
          <p:cNvSpPr/>
          <p:nvPr/>
        </p:nvSpPr>
        <p:spPr>
          <a:xfrm>
            <a:off x="300477" y="1611132"/>
            <a:ext cx="11683514" cy="48729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3BC6E5-148F-837D-F712-DF1283711B46}"/>
              </a:ext>
            </a:extLst>
          </p:cNvPr>
          <p:cNvSpPr txBox="1"/>
          <p:nvPr/>
        </p:nvSpPr>
        <p:spPr>
          <a:xfrm>
            <a:off x="1787515" y="546684"/>
            <a:ext cx="77186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Objects and Methods of Protection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B84EA77-1B80-6607-ED50-F9ED8AD4CAC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AB55A10-D50A-CB1A-1234-E50F9105B38B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407ED6F-EAC1-D0E1-725F-5E59FB4003C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9E9F1E3-E8DA-DE49-9A6B-718CF13F90C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2C76503-2B4B-4C80-596B-A0CEB8BDD3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017BF6B-8C41-85DF-FF04-0B349ADF9760}"/>
              </a:ext>
            </a:extLst>
          </p:cNvPr>
          <p:cNvSpPr txBox="1"/>
          <p:nvPr/>
        </p:nvSpPr>
        <p:spPr>
          <a:xfrm>
            <a:off x="467893" y="1488939"/>
            <a:ext cx="11516098" cy="4277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W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hat kinds of things operating systems can protect 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W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hat methods are available for protecting them?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Once upon a time, there were no operating systems: Users entered their programs directly into the machine in binary.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 first operating systems were simple utilities, designed to assist individual programmers and to smooth the transition from one user to another. </a:t>
            </a:r>
          </a:p>
        </p:txBody>
      </p:sp>
    </p:spTree>
    <p:extLst>
      <p:ext uri="{BB962C8B-B14F-4D97-AF65-F5344CB8AC3E}">
        <p14:creationId xmlns:p14="http://schemas.microsoft.com/office/powerpoint/2010/main" val="203132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EAE80-F302-90AD-B277-24A464E61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0FD99BE-3C2C-688D-571B-457FB1D76AC0}"/>
              </a:ext>
            </a:extLst>
          </p:cNvPr>
          <p:cNvSpPr/>
          <p:nvPr/>
        </p:nvSpPr>
        <p:spPr>
          <a:xfrm>
            <a:off x="617280" y="1518120"/>
            <a:ext cx="11366710" cy="47931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FD3F36-045E-B3D5-E1B3-20D37F1AB3B9}"/>
              </a:ext>
            </a:extLst>
          </p:cNvPr>
          <p:cNvSpPr txBox="1"/>
          <p:nvPr/>
        </p:nvSpPr>
        <p:spPr>
          <a:xfrm>
            <a:off x="1787515" y="546684"/>
            <a:ext cx="77186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Objects and Methods of Protection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ABBDC8E-5766-83EF-92DC-BBA4F444EEE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0010F32-3E69-9883-5DAC-7F95C6C2508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C3A938E-2E39-863A-57F8-BAC0556EB0B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6B4E5B7-2714-A71C-D552-A766DF6DF87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3DD912F8-0226-0329-F655-650A8C6C8A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BD0D59-2BA9-04AC-3F99-0E2C462AF6B1}"/>
              </a:ext>
            </a:extLst>
          </p:cNvPr>
          <p:cNvSpPr txBox="1"/>
          <p:nvPr/>
        </p:nvSpPr>
        <p:spPr>
          <a:xfrm>
            <a:off x="729575" y="1747013"/>
            <a:ext cx="10933890" cy="394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Operating systems took on a much broader role as the notion of multiprogramming was implemented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Two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users could interleave access to the resources of a single computing system.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Researchers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developed concepts such as scheduling, sharing, and parallel use.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Protecting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 one user's programs and data from other users' programs became an important issue in multi-programmed operating systems.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462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EEFA2-524C-27ED-C9B2-A1448C240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750D309-335A-95FE-2214-A142B8DBE779}"/>
              </a:ext>
            </a:extLst>
          </p:cNvPr>
          <p:cNvSpPr/>
          <p:nvPr/>
        </p:nvSpPr>
        <p:spPr>
          <a:xfrm>
            <a:off x="617280" y="1653702"/>
            <a:ext cx="10812720" cy="44022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C8D3C-0F42-A675-06E9-18A9855ED2AF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Protected Objects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363ECD2-7A4D-85DA-B16B-9B4B23FAADB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5F14040-64BC-ED3D-4066-2E56CE54D84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D0189B1-ED33-6EF1-0E60-6EA722F35FD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2AA88A-56C7-C884-6A06-7E28CE4CA4E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D6483FC-08B4-E087-EF95-871B3D549D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B7CADF3-0B7D-128C-C1F9-86C20CCA1FDD}"/>
              </a:ext>
            </a:extLst>
          </p:cNvPr>
          <p:cNvSpPr txBox="1"/>
          <p:nvPr/>
        </p:nvSpPr>
        <p:spPr>
          <a:xfrm>
            <a:off x="999148" y="1902656"/>
            <a:ext cx="11006529" cy="3226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Memory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Sharable I/O devices, such as disks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Serially reusable I/O devices, such as printers and tape drives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/>
              <a:buChar char="•"/>
              <a:defRPr/>
            </a:pPr>
            <a:r>
              <a:rPr 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Sharable programs and sub-procedures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Networks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800"/>
              <a:buFont typeface="Arial"/>
              <a:buChar char="•"/>
              <a:defRPr/>
            </a:pPr>
            <a:r>
              <a:rPr 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Sharable data</a:t>
            </a:r>
          </a:p>
        </p:txBody>
      </p:sp>
    </p:spTree>
    <p:extLst>
      <p:ext uri="{BB962C8B-B14F-4D97-AF65-F5344CB8AC3E}">
        <p14:creationId xmlns:p14="http://schemas.microsoft.com/office/powerpoint/2010/main" val="336935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284BE-C60F-F7BB-B034-1EDD3E14A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4B5EC28-12C8-4500-1DCD-C6D3094DF0A4}"/>
              </a:ext>
            </a:extLst>
          </p:cNvPr>
          <p:cNvSpPr/>
          <p:nvPr/>
        </p:nvSpPr>
        <p:spPr>
          <a:xfrm>
            <a:off x="617279" y="1518120"/>
            <a:ext cx="11006529" cy="47075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DCE6AB-598B-372D-3A2A-7372456D84A0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AEADCEE-A3BC-846C-E462-8033678E7DB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2F118C4-8B83-F687-762A-1EAEBD63AA55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B71595-A1C0-BC29-2553-FACE22D448C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23CAA3C-32AC-4B9D-DB1A-68EF310D718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DC74FD84-BC7C-D007-CBBA-4717D1301A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0D28B12-243D-245E-C9D9-430FCC242EEE}"/>
              </a:ext>
            </a:extLst>
          </p:cNvPr>
          <p:cNvSpPr txBox="1"/>
          <p:nvPr/>
        </p:nvSpPr>
        <p:spPr>
          <a:xfrm>
            <a:off x="977461" y="1747013"/>
            <a:ext cx="11006529" cy="3899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7500" marR="268605" lvl="0" indent="-30480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An operating system manages and controls access to hardware components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Times New Roman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661035" lvl="0" indent="-30480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Older operating systems focused on ensuring data confidentiality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"/>
              </a:spcBef>
              <a:spcAft>
                <a:spcPts val="0"/>
              </a:spcAft>
              <a:buClr>
                <a:srgbClr val="000000"/>
              </a:buClr>
              <a:buSzPts val="950"/>
              <a:buFont typeface="Times New Roman"/>
              <a:buNone/>
              <a:tabLst/>
              <a:defRPr/>
            </a:pPr>
            <a:endParaRPr kumimoji="0" lang="en-US" sz="9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Modern operating systems support four basic functions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1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Positively identify a user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44"/>
              </a:spcBef>
              <a:spcAft>
                <a:spcPts val="0"/>
              </a:spcAft>
              <a:buClr>
                <a:srgbClr val="000000"/>
              </a:buClr>
              <a:buSzPts val="7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Restrict access to authorized resources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>
                <a:srgbClr val="000000"/>
              </a:buClr>
              <a:buSzPts val="7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Record user activity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28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72465" marR="281940" lvl="1" indent="-253365" algn="l" defTabSz="914400" rtl="0" eaLnBrk="1" fontAlgn="auto" latinLnBrk="0" hangingPunct="1">
              <a:lnSpc>
                <a:spcPct val="108181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Ensure proper communications with other computers and devices (sending and receiving data)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93780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D8417C-5AC2-7A83-458C-BD1F15D5F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EC9A357-B8AF-CD1E-9013-7911AAE501F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94D607-B041-679F-90C6-6E9640240B6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364F9CD-5D41-9249-7557-2ACF17004104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989CAED-74BF-E1B3-0DB4-82135F7B3C3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10E245B-D9DF-7188-B537-7C143D844DA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2606298-430B-6662-CA9D-69617D12390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70810B-C5E9-4F1D-6BD9-5D4248F2F5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D62480-8D41-025A-0BC9-348ABE939C41}"/>
              </a:ext>
            </a:extLst>
          </p:cNvPr>
          <p:cNvSpPr txBox="1"/>
          <p:nvPr/>
        </p:nvSpPr>
        <p:spPr>
          <a:xfrm>
            <a:off x="977461" y="1747013"/>
            <a:ext cx="11006529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Authentication of users</a:t>
            </a: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772795" marR="0" lvl="1" indent="-3536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password comparison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rgbClr val="000000"/>
              </a:buClr>
              <a:buSzPts val="750"/>
              <a:buFont typeface="Times New Roman"/>
              <a:buNone/>
              <a:tabLst/>
              <a:defRPr/>
            </a:pPr>
            <a:endParaRPr kumimoji="0" lang="en-US" sz="7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Protection of memory</a:t>
            </a: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6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user space, paging, segmentations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rgbClr val="000000"/>
              </a:buClr>
              <a:buSzPts val="750"/>
              <a:buFont typeface="Times New Roman"/>
              <a:buNone/>
              <a:tabLst/>
              <a:defRPr/>
            </a:pPr>
            <a:endParaRPr kumimoji="0" lang="en-US" sz="7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File and I/O device access control</a:t>
            </a: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access control matrix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rgbClr val="000000"/>
              </a:buClr>
              <a:buSzPts val="750"/>
              <a:buFont typeface="Times New Roman"/>
              <a:buNone/>
              <a:tabLst/>
              <a:defRPr/>
            </a:pPr>
            <a:endParaRPr kumimoji="0" lang="en-US" sz="7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Allocation &amp; access control to general objects</a:t>
            </a: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0614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48FEC-4E2E-0E6D-3986-928865A9C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C26FEAE-F1D0-CDBC-56DC-8ACD1E4FC1BE}"/>
              </a:ext>
            </a:extLst>
          </p:cNvPr>
          <p:cNvSpPr/>
          <p:nvPr/>
        </p:nvSpPr>
        <p:spPr>
          <a:xfrm>
            <a:off x="617279" y="1518120"/>
            <a:ext cx="11172643" cy="50709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C7A0CE-0941-8EB3-B8AF-0129E362B9CA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3F9C91-44EF-B1B7-7EAA-CF4E32E8409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F4AD654-CFA7-2C45-26B5-7306E1B69CE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7F06612-9C6D-317D-B100-E42B39FE9A2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6E393F1-32B7-A94F-E4FF-F93CD932FC8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71055EC-A15D-64CF-1E21-5B7AE0BD6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2F95A3A-B1CE-A052-72A5-908DF0B95832}"/>
              </a:ext>
            </a:extLst>
          </p:cNvPr>
          <p:cNvSpPr txBox="1"/>
          <p:nvPr/>
        </p:nvSpPr>
        <p:spPr>
          <a:xfrm>
            <a:off x="977461" y="1747013"/>
            <a:ext cx="10510905" cy="4750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Identification and Authentication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1270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Mandatory (enforce multilevel security by classifying the data and users into various security classes)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Discretionary Access Control (grant privileges to users)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Object use and reuse protection (Subject and object)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Anti-virus scan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Accountability and Audit (security log)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Firewall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8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17272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Intrusion detection (patterns of normal system usages, anomalies)</a:t>
            </a:r>
          </a:p>
        </p:txBody>
      </p:sp>
    </p:spTree>
    <p:extLst>
      <p:ext uri="{BB962C8B-B14F-4D97-AF65-F5344CB8AC3E}">
        <p14:creationId xmlns:p14="http://schemas.microsoft.com/office/powerpoint/2010/main" val="84482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E855E-BDCF-3801-54F5-472095D5F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241D657-2118-EEF1-B0DC-FC9A5F7CAA1A}"/>
              </a:ext>
            </a:extLst>
          </p:cNvPr>
          <p:cNvSpPr/>
          <p:nvPr/>
        </p:nvSpPr>
        <p:spPr>
          <a:xfrm>
            <a:off x="617280" y="1685494"/>
            <a:ext cx="10812720" cy="47986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3405EF-59B2-5142-6645-2967C2F518D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Types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09A6DE6-CCFB-2992-2EAB-D3D6253624E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99DB40F-DD34-46BA-4554-107A2F8AA46E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CC5E177-C967-97F8-D0CC-B40A398E36B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B0FECE2-2FA7-A603-C084-7984B397FFD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DDDD1E0D-79C8-9782-38B7-1046ADA8ED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2C1D914-2E83-153B-A4EE-5F22E91F215C}"/>
              </a:ext>
            </a:extLst>
          </p:cNvPr>
          <p:cNvSpPr txBox="1"/>
          <p:nvPr/>
        </p:nvSpPr>
        <p:spPr>
          <a:xfrm>
            <a:off x="977461" y="1747013"/>
            <a:ext cx="11006529" cy="4544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Do not protect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Isolate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Share all or share nothing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Share via access limitation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Share by capabilities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Limit use of an object</a:t>
            </a:r>
          </a:p>
        </p:txBody>
      </p:sp>
    </p:spTree>
    <p:extLst>
      <p:ext uri="{BB962C8B-B14F-4D97-AF65-F5344CB8AC3E}">
        <p14:creationId xmlns:p14="http://schemas.microsoft.com/office/powerpoint/2010/main" val="58441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D49AF-B82E-22E5-489B-6CC320BACB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2F9E6BC-A77C-AC7D-AF16-EB46A55AF3AE}"/>
              </a:ext>
            </a:extLst>
          </p:cNvPr>
          <p:cNvSpPr/>
          <p:nvPr/>
        </p:nvSpPr>
        <p:spPr>
          <a:xfrm>
            <a:off x="617279" y="1685495"/>
            <a:ext cx="11055911" cy="45207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C2ED5E-05F5-D3E4-BB1E-FE7D1163B77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Types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9898F0D-B73D-E78B-66BE-C6AC19AE6FD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CFBAE17-1ADA-9285-66BF-B82D39E76E75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F5AB5B1-5B32-6B92-14DB-2DCB7908D9E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6752A7E-FE52-0CBF-7A39-416ACE6228E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F9F51C7-5B1F-7F5F-8B32-E589AC54FE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26C1C5C-1C57-F761-A934-567BA965FF8F}"/>
              </a:ext>
            </a:extLst>
          </p:cNvPr>
          <p:cNvSpPr txBox="1"/>
          <p:nvPr/>
        </p:nvSpPr>
        <p:spPr>
          <a:xfrm>
            <a:off x="807396" y="1747013"/>
            <a:ext cx="10642060" cy="3385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Do not protect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. Operating systems with no protection are appropriate when sensitive procedures are being run at separate times.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Isolate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. When an operating system provides isolation, different processes running concurrently are unaware of the presence of each other. Each process has its own address space, files, and other objects</a:t>
            </a:r>
          </a:p>
        </p:txBody>
      </p:sp>
    </p:spTree>
    <p:extLst>
      <p:ext uri="{BB962C8B-B14F-4D97-AF65-F5344CB8AC3E}">
        <p14:creationId xmlns:p14="http://schemas.microsoft.com/office/powerpoint/2010/main" val="404179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D4826-58C0-F235-856E-A844FBA6AF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B5BF01-6E60-48D0-3B8E-9A737C0EA146}"/>
              </a:ext>
            </a:extLst>
          </p:cNvPr>
          <p:cNvSpPr/>
          <p:nvPr/>
        </p:nvSpPr>
        <p:spPr>
          <a:xfrm>
            <a:off x="617279" y="1685495"/>
            <a:ext cx="1106563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72937B-EFEF-5158-BD19-CA3BA7B34E61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Types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C6F57CB-3FCF-700B-3FDF-1D475871CF1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47AFAE3-D011-46CA-D527-A066D916A8F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9C02A6F-1EE2-53E8-1F04-90FBE5229C6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DBCDCED-553A-A6CA-5C3C-8AD38E6AA7A7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31DC7BB8-EE96-2706-38A9-27AEDFE545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72F1620-AEFF-1EC3-4DA8-4FA0F0BD77EC}"/>
              </a:ext>
            </a:extLst>
          </p:cNvPr>
          <p:cNvSpPr txBox="1"/>
          <p:nvPr/>
        </p:nvSpPr>
        <p:spPr>
          <a:xfrm>
            <a:off x="977461" y="1747013"/>
            <a:ext cx="10160709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Limit use of an object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. This form of protection limits not just the access to an object, but the use made of that object after it has been accessed. For example, a user may be allowed to view a sensitive document, but not to print a copy of it.</a:t>
            </a:r>
          </a:p>
        </p:txBody>
      </p:sp>
    </p:spTree>
    <p:extLst>
      <p:ext uri="{BB962C8B-B14F-4D97-AF65-F5344CB8AC3E}">
        <p14:creationId xmlns:p14="http://schemas.microsoft.com/office/powerpoint/2010/main" val="107488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FC347-ED09-7309-0DDE-DAF692CBE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9D9C5A-4087-08FD-F40A-414A3C219D45}"/>
              </a:ext>
            </a:extLst>
          </p:cNvPr>
          <p:cNvSpPr/>
          <p:nvPr/>
        </p:nvSpPr>
        <p:spPr>
          <a:xfrm>
            <a:off x="617280" y="1594722"/>
            <a:ext cx="10997546" cy="47165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A60ED1-3124-2D3F-3F9A-FCFD4701041C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Methods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FD5816A-2F25-F5D6-07DB-C23F06B28F2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666A890-9232-B849-86BE-6F5F3F2BB62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A84A8F6-879A-9CDE-4D8B-509DD56E843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4E109E7-3855-6C88-D399-C6E4166CFEA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866A004-41F6-E5BD-CF44-A8228F04C8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40A87F4-9586-884B-8102-673A147BF1E0}"/>
              </a:ext>
            </a:extLst>
          </p:cNvPr>
          <p:cNvSpPr txBox="1"/>
          <p:nvPr/>
        </p:nvSpPr>
        <p:spPr>
          <a:xfrm>
            <a:off x="977461" y="1747013"/>
            <a:ext cx="10846677" cy="4316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 basis of protection is separation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separation: keeping one user's objects separate from other users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physical separation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temporal separation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logical separation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cryptographic separation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5324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6C321-0052-2F6C-13F8-1B9CCA0E2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A136419-ACE8-0709-CECA-F8A625837C4D}"/>
              </a:ext>
            </a:extLst>
          </p:cNvPr>
          <p:cNvSpPr/>
          <p:nvPr/>
        </p:nvSpPr>
        <p:spPr>
          <a:xfrm>
            <a:off x="617279" y="1685495"/>
            <a:ext cx="109683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3F0CAF-AAA2-F4CD-AA91-9947FA0D01B4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Methods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DBEB9D-F8D8-050D-F660-648E6F1A701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20F2CD-97ED-B743-6126-EA022EFEC5DB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BEFC347-B452-CE06-0F7F-FF775FA003E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A0B8CE2-D143-FA5D-B7E9-E4D0FCEA6AF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EC971B2-B51B-975F-C81A-9733CF9A7A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1D66AA-9B8B-53CC-F8E5-48E75529F0B0}"/>
              </a:ext>
            </a:extLst>
          </p:cNvPr>
          <p:cNvSpPr txBox="1"/>
          <p:nvPr/>
        </p:nvSpPr>
        <p:spPr>
          <a:xfrm>
            <a:off x="977461" y="1747013"/>
            <a:ext cx="10452539" cy="3385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physical separation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, in which different processes use different physical objects, such as separate printers for output requiring different levels of security.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temporal separation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, in which processes having different security requirements are executed at different times</a:t>
            </a:r>
          </a:p>
        </p:txBody>
      </p:sp>
    </p:spTree>
    <p:extLst>
      <p:ext uri="{BB962C8B-B14F-4D97-AF65-F5344CB8AC3E}">
        <p14:creationId xmlns:p14="http://schemas.microsoft.com/office/powerpoint/2010/main" val="205218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E10B0-949D-8C13-2043-4DCF45E4B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042F640-C387-C0EA-ADAD-5CF8C1715DB3}"/>
              </a:ext>
            </a:extLst>
          </p:cNvPr>
          <p:cNvSpPr/>
          <p:nvPr/>
        </p:nvSpPr>
        <p:spPr>
          <a:xfrm>
            <a:off x="617280" y="1685495"/>
            <a:ext cx="11206858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879EE9-E9F3-7121-E90B-C65DE4D8F86A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Methods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B4A1DDA-2CCA-084E-BE8E-19ED7FDB8F2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0DF613B-3612-958A-0347-06432824800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831DEA3-4D16-23CF-C302-606884EB8C8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B896F00-79A5-4255-ABE6-FE2D537766E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8466B0F-2D2E-16B7-3754-496FC40702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5EEF2A4-5AE8-5EBB-A1E9-36B815759FA3}"/>
              </a:ext>
            </a:extLst>
          </p:cNvPr>
          <p:cNvSpPr txBox="1"/>
          <p:nvPr/>
        </p:nvSpPr>
        <p:spPr>
          <a:xfrm>
            <a:off x="977462" y="1747013"/>
            <a:ext cx="10423356" cy="46780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logical separation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, in which users operate under the illusion that no other processes exist, as when an operating system constrains a program's accesses so that the program cannot access objects outside its permitted domain.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cryptographic separation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, in which processes conceal their data and computations in such a way that they are unintelligible to outside processes</a:t>
            </a:r>
          </a:p>
        </p:txBody>
      </p:sp>
    </p:spTree>
    <p:extLst>
      <p:ext uri="{BB962C8B-B14F-4D97-AF65-F5344CB8AC3E}">
        <p14:creationId xmlns:p14="http://schemas.microsoft.com/office/powerpoint/2010/main" val="151184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6C122-0F86-1B03-CD3E-7D318FE59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FE3A3E-8A58-BFD0-9E14-36ECA0AAFD3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8D2FC9-44FE-0B06-1E95-33FAC819E38F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Methods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9033AD4-532C-F5C9-96A4-83F05502684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CE0039F-6516-0DF7-CB99-A48F63FC9AA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7C98A96-9DD6-0FB0-6868-1017B355591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CA76E57-5490-FEFA-FC79-DD760A932C2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75DAF45-798A-4CCD-2F5B-27DAC91FA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7B7CD9-DF5F-0822-DA6B-54443F5EFF48}"/>
              </a:ext>
            </a:extLst>
          </p:cNvPr>
          <p:cNvSpPr txBox="1"/>
          <p:nvPr/>
        </p:nvSpPr>
        <p:spPr>
          <a:xfrm>
            <a:off x="942307" y="2059458"/>
            <a:ext cx="10043977" cy="27390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 first two approaches are very stringent and can lead to poor resource utilization.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Therefore, we would like to shift the burden of protection to the operating system to allow concurrent execution</a:t>
            </a:r>
          </a:p>
        </p:txBody>
      </p:sp>
    </p:spTree>
    <p:extLst>
      <p:ext uri="{BB962C8B-B14F-4D97-AF65-F5344CB8AC3E}">
        <p14:creationId xmlns:p14="http://schemas.microsoft.com/office/powerpoint/2010/main" val="312916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4BA42-48FC-BA3E-28B3-DEFB51FB1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19126F9-DF75-0FE6-8850-195CB043A73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70077A-4FAF-B3B0-48D5-6EC6FE208A56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Methods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0CEB0BA-9B01-EF35-A421-A2E50F99D4D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53E73BD-9C11-C534-C6F3-B3DD22EB445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56EA5C-51C0-7127-5DD8-27CDB054896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BEFB285-9063-B045-78E6-375F8AB5DF1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0F09BE1-EEFE-91D9-ECB1-F7589E290C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B54161C-6E00-CC03-BBB9-77E78C902B55}"/>
              </a:ext>
            </a:extLst>
          </p:cNvPr>
          <p:cNvSpPr txBox="1"/>
          <p:nvPr/>
        </p:nvSpPr>
        <p:spPr>
          <a:xfrm>
            <a:off x="798324" y="2059458"/>
            <a:ext cx="10170437" cy="27390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We want to separate users and their objects, but we also want to be able to provide sharing for some of those objects.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An operating system can support separation and sharing in several ways, offering protection at any of several levels.</a:t>
            </a:r>
          </a:p>
        </p:txBody>
      </p:sp>
    </p:spTree>
    <p:extLst>
      <p:ext uri="{BB962C8B-B14F-4D97-AF65-F5344CB8AC3E}">
        <p14:creationId xmlns:p14="http://schemas.microsoft.com/office/powerpoint/2010/main" val="319579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23429-6D9A-1E27-577B-550EACB24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19D4BA-F560-38DF-3D94-B584EA6057D5}"/>
              </a:ext>
            </a:extLst>
          </p:cNvPr>
          <p:cNvSpPr/>
          <p:nvPr/>
        </p:nvSpPr>
        <p:spPr>
          <a:xfrm>
            <a:off x="617280" y="1685494"/>
            <a:ext cx="10812720" cy="45402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010871-58D0-4012-4771-CD288DAFE8A0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Terms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56F0243-E1E4-4242-5585-A1A593AC9EF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07FFB97-AC9E-6D76-A547-02EA864B2F9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4157C3D-006B-D990-054E-0A265712922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40CF3C5-CADB-22A0-F06A-B64ADC65B0A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32E15B4-1171-3E0D-4FC1-FC702CE00D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673AC2D-E917-E4FE-44DD-EF26579AABE9}"/>
              </a:ext>
            </a:extLst>
          </p:cNvPr>
          <p:cNvSpPr txBox="1"/>
          <p:nvPr/>
        </p:nvSpPr>
        <p:spPr>
          <a:xfrm>
            <a:off x="942307" y="1837785"/>
            <a:ext cx="10302867" cy="3742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kernel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core of the operating system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Includes a monolithic core and modular components</a:t>
            </a:r>
          </a:p>
          <a:p>
            <a:pPr marR="0" lvl="1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  <a:defRPr/>
            </a:pPr>
            <a:r>
              <a:rPr lang="en-US" sz="3200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distribution </a:t>
            </a:r>
          </a:p>
          <a:p>
            <a:pPr marL="685800" lvl="1" indent="-228600">
              <a:lnSpc>
                <a:spcPct val="90000"/>
              </a:lnSpc>
              <a:spcBef>
                <a:spcPts val="1200"/>
              </a:spcBef>
              <a:buClr>
                <a:srgbClr val="3C4743"/>
              </a:buClr>
              <a:buSzPts val="2100"/>
              <a:buFont typeface="Arial"/>
              <a:buChar char="•"/>
              <a:defRPr/>
            </a:pPr>
            <a:r>
              <a:rPr lang="en-US" sz="2400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 unified collection of applications, services, drivers, and libraries configured with the kernel</a:t>
            </a:r>
          </a:p>
          <a:p>
            <a:pPr marL="685800" lvl="1" indent="-228600">
              <a:lnSpc>
                <a:spcPct val="90000"/>
              </a:lnSpc>
              <a:spcBef>
                <a:spcPts val="1200"/>
              </a:spcBef>
              <a:buClr>
                <a:srgbClr val="3C4743"/>
              </a:buClr>
              <a:buSzPts val="2100"/>
              <a:buFont typeface="Arial"/>
              <a:buChar char="•"/>
              <a:defRPr/>
            </a:pPr>
            <a:r>
              <a:rPr lang="en-US" sz="2400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Managed by either a company or a group of volunteers</a:t>
            </a:r>
            <a:endParaRPr lang="en-US" sz="2400" kern="0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060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FEC9C-BE56-CC25-81B6-82BCD7D02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6C6D207-6DA5-35DB-EE74-66728281C872}"/>
              </a:ext>
            </a:extLst>
          </p:cNvPr>
          <p:cNvSpPr/>
          <p:nvPr/>
        </p:nvSpPr>
        <p:spPr>
          <a:xfrm>
            <a:off x="617280" y="1518120"/>
            <a:ext cx="11206858" cy="47931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EF14C5-5E44-B6F3-C51F-950ED71744E9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Relates to the Kernel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EAAC87D-3E83-89F0-0B40-FB2F6EF4DFD1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1D1B7B4-5CE9-E708-AC96-7B8C65D8849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E6D8BA-35C7-985B-EADE-86E8F62E8BF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25B42B-2285-242E-7808-A7B0CBAD2AF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514B0D1-D17B-78C2-4F42-46CC85A639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F1A29F7-FEEA-D581-D67C-F1DA1C1C184C}"/>
              </a:ext>
            </a:extLst>
          </p:cNvPr>
          <p:cNvSpPr txBox="1"/>
          <p:nvPr/>
        </p:nvSpPr>
        <p:spPr>
          <a:xfrm>
            <a:off x="841270" y="1747013"/>
            <a:ext cx="10846677" cy="4317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Kernel philosophy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Kernel is robust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Includes a core and supplemental modular components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Monolithic part of kernel contains drivers and options essential to the kernel boot process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Modular part of kernel adds everything else needed for smooth operation</a:t>
            </a:r>
          </a:p>
          <a:p>
            <a:pPr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2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Basic kernels</a:t>
            </a:r>
            <a:endParaRPr lang="en-US" sz="2400" b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Development work is managed by the Kernel Organization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Source code for the kernel can be acquired at https://kernel.org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Building a custom kernel requires source code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025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0FF71-8B5E-C5CA-E87D-51B31A6C2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7C4891E-A984-C573-6656-E770B4C19F7A}"/>
              </a:ext>
            </a:extLst>
          </p:cNvPr>
          <p:cNvSpPr/>
          <p:nvPr/>
        </p:nvSpPr>
        <p:spPr>
          <a:xfrm>
            <a:off x="617280" y="1685494"/>
            <a:ext cx="11104550" cy="46258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062879-796D-2B0E-2E63-5A5021292633}"/>
              </a:ext>
            </a:extLst>
          </p:cNvPr>
          <p:cNvSpPr txBox="1"/>
          <p:nvPr/>
        </p:nvSpPr>
        <p:spPr>
          <a:xfrm>
            <a:off x="1787515" y="546684"/>
            <a:ext cx="819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Relates to the Kernel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8360708-4081-1663-881E-3E4B9D55566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3D803B5-5153-9227-26B0-30355AB7D20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286FBF8-4CB5-CE4D-92C0-823C5E6B9CD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45F1FCD-E179-4FD4-1590-7EFE8ABA964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B94D1046-DA5F-A7C1-9769-31BD67EA43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B5155FC-C756-052E-2F42-BE52612A8D5C}"/>
              </a:ext>
            </a:extLst>
          </p:cNvPr>
          <p:cNvSpPr txBox="1"/>
          <p:nvPr/>
        </p:nvSpPr>
        <p:spPr>
          <a:xfrm>
            <a:off x="977461" y="1747013"/>
            <a:ext cx="10597259" cy="413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Distribution-specific kernels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Distribution-specific kernel has been compiled and built with the intended hardware in mind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Name of the kernel file generally includes the version number as well as the hardware architecture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Example: Debian Linux has a kernel named vmlinuz-5.10.0-8-amd64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2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Custom kernels</a:t>
            </a:r>
            <a:endParaRPr lang="en-US" sz="2400" b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kernel is highly customizable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Different configuration interfaces exist, including a text-based one using the 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N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curses library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7707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1D724-A371-F529-FB22-BB389FCD4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D8516AD-F24B-B2FD-6988-C6DA008A8CDD}"/>
              </a:ext>
            </a:extLst>
          </p:cNvPr>
          <p:cNvSpPr/>
          <p:nvPr/>
        </p:nvSpPr>
        <p:spPr>
          <a:xfrm>
            <a:off x="617280" y="2199128"/>
            <a:ext cx="11228545" cy="43164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B274AF-AF11-921F-8975-91B424D7CD85}"/>
              </a:ext>
            </a:extLst>
          </p:cNvPr>
          <p:cNvSpPr txBox="1"/>
          <p:nvPr/>
        </p:nvSpPr>
        <p:spPr>
          <a:xfrm>
            <a:off x="1787516" y="546684"/>
            <a:ext cx="6662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 System During the Boot Process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5A07E0D-3F33-36E4-419F-75DF54D8638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062351A-0160-264D-CB98-3C7154EC2D7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B4F3CC6-EFE5-9488-9561-3220CD9284D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288C7AC-1C30-B35D-2212-CA6C3DFDB4C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76E4B10-DEF9-709A-6F70-C00454D991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B1B6922-1D23-410A-CE3A-5017ED4BFAF9}"/>
              </a:ext>
            </a:extLst>
          </p:cNvPr>
          <p:cNvSpPr txBox="1"/>
          <p:nvPr/>
        </p:nvSpPr>
        <p:spPr>
          <a:xfrm>
            <a:off x="999149" y="2345615"/>
            <a:ext cx="10575572" cy="4013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Boot process security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Grand Unified Boot (GRUB) loader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1143000" marR="0" lvl="2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Unless password protected, the GRUB boot loader can be used to boot a system into single-user mode, with full administrative privileges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Use nonstandard port numbers for key services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Virtual physical security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1143000" marR="0" lvl="2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Anyone who gains access to a virtual machine can more easily change virtual physical components</a:t>
            </a:r>
          </a:p>
        </p:txBody>
      </p:sp>
    </p:spTree>
    <p:extLst>
      <p:ext uri="{BB962C8B-B14F-4D97-AF65-F5344CB8AC3E}">
        <p14:creationId xmlns:p14="http://schemas.microsoft.com/office/powerpoint/2010/main" val="299786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87937-CDD8-1311-7877-2BAD2A3FE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6853000-C399-BF78-DF0F-64B9AB897BD5}"/>
              </a:ext>
            </a:extLst>
          </p:cNvPr>
          <p:cNvSpPr/>
          <p:nvPr/>
        </p:nvSpPr>
        <p:spPr>
          <a:xfrm>
            <a:off x="617279" y="1841141"/>
            <a:ext cx="1122854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0C0A56-3D2B-01B0-2519-F272C55E5CB3}"/>
              </a:ext>
            </a:extLst>
          </p:cNvPr>
          <p:cNvSpPr txBox="1"/>
          <p:nvPr/>
        </p:nvSpPr>
        <p:spPr>
          <a:xfrm>
            <a:off x="1787516" y="546684"/>
            <a:ext cx="6662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Issues Beyond the Basic 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5CAC6ED-A0B3-D310-AB95-7C791AC211E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92E285C-E0EB-18ED-5838-EFE03F9658DE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0259C59-36D3-8C21-EF5A-954D7F09A79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CA17039-BF8C-4DE2-8F63-B6CFE767B3F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F2D61FD4-AD78-1DAD-8A8F-626C54A66F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163B2B6-C119-A927-5A54-124F3280325B}"/>
              </a:ext>
            </a:extLst>
          </p:cNvPr>
          <p:cNvSpPr txBox="1"/>
          <p:nvPr/>
        </p:nvSpPr>
        <p:spPr>
          <a:xfrm>
            <a:off x="999148" y="2345615"/>
            <a:ext cx="10846677" cy="2298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Security issues with the graphical user interface (GUI)</a:t>
            </a:r>
            <a:endParaRPr kumimoji="0" lang="en-US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Programs written for GUIs have a larger set of libraries that get added during the build; more code that can be broken</a:t>
            </a:r>
            <a:endParaRPr kumimoji="0" lang="en-US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Reduce the number of installed packages to reduce the potential for vulnerabilities</a:t>
            </a:r>
            <a:endParaRPr kumimoji="0" lang="en-US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516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B36C1-10B6-FEB2-1749-AB8D6CCE1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328AA3C-45F8-2976-D4B0-01414417A374}"/>
              </a:ext>
            </a:extLst>
          </p:cNvPr>
          <p:cNvSpPr/>
          <p:nvPr/>
        </p:nvSpPr>
        <p:spPr>
          <a:xfrm>
            <a:off x="617280" y="18703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F3B917-0353-68AC-89FC-A6AB89AF11A1}"/>
              </a:ext>
            </a:extLst>
          </p:cNvPr>
          <p:cNvSpPr txBox="1"/>
          <p:nvPr/>
        </p:nvSpPr>
        <p:spPr>
          <a:xfrm>
            <a:off x="1787516" y="546684"/>
            <a:ext cx="7608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the Latest Security Updates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E7C88F1-8496-EC12-60C6-2BD3471EE44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A0CC33B-5DDC-8EBB-3FD2-4F2DAC92735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62AA8CF-E6D2-F1FC-529E-440B49BE6F0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3C04CE9-1CB8-B31D-0337-FEB80608DEF3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4587C1-E62A-842C-B5AC-B686F4B034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207365E-4F8A-CEF7-792D-C0589B4A5595}"/>
              </a:ext>
            </a:extLst>
          </p:cNvPr>
          <p:cNvSpPr txBox="1"/>
          <p:nvPr/>
        </p:nvSpPr>
        <p:spPr>
          <a:xfrm>
            <a:off x="999148" y="2345615"/>
            <a:ext cx="10846677" cy="3566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O.S security updates for: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Regular users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Home hobbyists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Power users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administrators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Update administration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69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58C0-833D-243F-ABED-9538261E9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1288625-AD63-BA4A-3AF5-00E7DFDE95C8}"/>
              </a:ext>
            </a:extLst>
          </p:cNvPr>
          <p:cNvSpPr/>
          <p:nvPr/>
        </p:nvSpPr>
        <p:spPr>
          <a:xfrm>
            <a:off x="617280" y="14325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AC694-E439-F8F2-0A32-C04C19347DF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890876-6D55-4311-7F9A-C50D4BBAC11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191194-FB91-0136-22D8-082DB5BBF6A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5E34E-58B6-3956-0BD3-02E1DF09190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42693D-E217-9AD4-DDEB-C796CCA142A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7C3A-D403-91E8-5495-0248490E5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81D78-C9BE-569D-9774-388672A2D8D6}"/>
              </a:ext>
            </a:extLst>
          </p:cNvPr>
          <p:cNvSpPr txBox="1"/>
          <p:nvPr/>
        </p:nvSpPr>
        <p:spPr>
          <a:xfrm>
            <a:off x="830501" y="1672878"/>
            <a:ext cx="10064478" cy="3512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This chapter explained :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Kinds of the Vulnerabilities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the Methods of Defense work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Software Controls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meaning of Protected Objects and Methods of Protection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Protection Types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1085</TotalTime>
  <Words>1979</Words>
  <Application>Microsoft Office PowerPoint</Application>
  <PresentationFormat>Widescreen</PresentationFormat>
  <Paragraphs>331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Alexandria</vt:lpstr>
      <vt:lpstr>Andalus</vt:lpstr>
      <vt:lpstr>Aptos</vt:lpstr>
      <vt:lpstr>Arial</vt:lpstr>
      <vt:lpstr>Calibri</vt:lpstr>
      <vt:lpstr>Calibri Light</vt:lpstr>
      <vt:lpstr>Noto Sans Symbols</vt:lpstr>
      <vt:lpstr>Roboto Light</vt:lpstr>
      <vt:lpstr>Tahoma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18</cp:revision>
  <dcterms:created xsi:type="dcterms:W3CDTF">2023-04-29T09:08:00Z</dcterms:created>
  <dcterms:modified xsi:type="dcterms:W3CDTF">2026-01-31T09:55:06Z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