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504" r:id="rId5"/>
    <p:sldId id="556" r:id="rId6"/>
    <p:sldId id="313" r:id="rId7"/>
    <p:sldId id="509" r:id="rId8"/>
    <p:sldId id="535" r:id="rId9"/>
    <p:sldId id="569" r:id="rId10"/>
    <p:sldId id="566" r:id="rId11"/>
    <p:sldId id="567" r:id="rId12"/>
    <p:sldId id="568" r:id="rId13"/>
    <p:sldId id="570" r:id="rId14"/>
    <p:sldId id="565" r:id="rId15"/>
    <p:sldId id="508" r:id="rId16"/>
    <p:sldId id="572" r:id="rId17"/>
    <p:sldId id="573" r:id="rId18"/>
    <p:sldId id="574" r:id="rId19"/>
    <p:sldId id="575" r:id="rId20"/>
    <p:sldId id="558" r:id="rId21"/>
    <p:sldId id="510" r:id="rId22"/>
    <p:sldId id="525" r:id="rId23"/>
    <p:sldId id="576" r:id="rId24"/>
    <p:sldId id="577" r:id="rId25"/>
    <p:sldId id="580" r:id="rId26"/>
    <p:sldId id="559" r:id="rId27"/>
    <p:sldId id="578" r:id="rId28"/>
    <p:sldId id="579" r:id="rId29"/>
    <p:sldId id="560" r:id="rId30"/>
    <p:sldId id="513" r:id="rId31"/>
    <p:sldId id="587" r:id="rId32"/>
    <p:sldId id="561" r:id="rId33"/>
    <p:sldId id="562" r:id="rId34"/>
    <p:sldId id="563" r:id="rId35"/>
    <p:sldId id="546" r:id="rId36"/>
    <p:sldId id="584" r:id="rId37"/>
    <p:sldId id="581" r:id="rId38"/>
    <p:sldId id="511" r:id="rId39"/>
    <p:sldId id="506" r:id="rId40"/>
    <p:sldId id="582" r:id="rId41"/>
    <p:sldId id="583" r:id="rId42"/>
    <p:sldId id="503" r:id="rId43"/>
    <p:sldId id="50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4"/>
            <p14:sldId id="556"/>
            <p14:sldId id="313"/>
            <p14:sldId id="509"/>
            <p14:sldId id="535"/>
            <p14:sldId id="569"/>
            <p14:sldId id="566"/>
            <p14:sldId id="567"/>
            <p14:sldId id="568"/>
            <p14:sldId id="570"/>
            <p14:sldId id="565"/>
            <p14:sldId id="508"/>
            <p14:sldId id="572"/>
            <p14:sldId id="573"/>
            <p14:sldId id="574"/>
            <p14:sldId id="575"/>
            <p14:sldId id="558"/>
            <p14:sldId id="510"/>
            <p14:sldId id="525"/>
            <p14:sldId id="576"/>
            <p14:sldId id="577"/>
            <p14:sldId id="580"/>
            <p14:sldId id="559"/>
            <p14:sldId id="578"/>
            <p14:sldId id="579"/>
            <p14:sldId id="560"/>
            <p14:sldId id="513"/>
            <p14:sldId id="587"/>
            <p14:sldId id="561"/>
            <p14:sldId id="562"/>
            <p14:sldId id="563"/>
            <p14:sldId id="546"/>
            <p14:sldId id="584"/>
            <p14:sldId id="581"/>
            <p14:sldId id="511"/>
            <p14:sldId id="506"/>
            <p14:sldId id="582"/>
            <p14:sldId id="583"/>
            <p14:sldId id="503"/>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06C54F-72E1-85E8-BBE3-16C190698317}" v="1" dt="2024-02-07T17:36:05.8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40" autoAdjust="0"/>
    <p:restoredTop sz="93691" autoAdjust="0"/>
  </p:normalViewPr>
  <p:slideViewPr>
    <p:cSldViewPr snapToGrid="0">
      <p:cViewPr varScale="1">
        <p:scale>
          <a:sx n="93" d="100"/>
          <a:sy n="93" d="100"/>
        </p:scale>
        <p:origin x="228" y="9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DC06C54F-72E1-85E8-BBE3-16C190698317}"/>
    <pc:docChg chg="modSld">
      <pc:chgData name="NourallahElkolaly" userId="S::nourallah.elkolaly@midocean.edu.km::229aaf61-bf27-4811-8eff-c8b0db2221ba" providerId="AD" clId="Web-{DC06C54F-72E1-85E8-BBE3-16C190698317}" dt="2024-02-07T17:36:05.850" v="0"/>
      <pc:docMkLst>
        <pc:docMk/>
      </pc:docMkLst>
      <pc:sldChg chg="delSp delAnim">
        <pc:chgData name="NourallahElkolaly" userId="S::nourallah.elkolaly@midocean.edu.km::229aaf61-bf27-4811-8eff-c8b0db2221ba" providerId="AD" clId="Web-{DC06C54F-72E1-85E8-BBE3-16C190698317}" dt="2024-02-07T17:36:05.850" v="0"/>
        <pc:sldMkLst>
          <pc:docMk/>
          <pc:sldMk cId="0" sldId="349"/>
        </pc:sldMkLst>
        <pc:picChg chg="del">
          <ac:chgData name="NourallahElkolaly" userId="S::nourallah.elkolaly@midocean.edu.km::229aaf61-bf27-4811-8eff-c8b0db2221ba" providerId="AD" clId="Web-{DC06C54F-72E1-85E8-BBE3-16C190698317}" dt="2024-02-07T17:36:05.850" v="0"/>
          <ac:picMkLst>
            <pc:docMk/>
            <pc:sldMk cId="0" sldId="349"/>
            <ac:picMk id="3" creationId="{FBB43B71-D0C7-816D-C202-82708928EF0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ar-EG" b="0" i="0" baseline="0" dirty="0"/>
            <a:t>أولا: نظرة على الأدوار الإيجابية والسلبية للإعلام الرقمي.</a:t>
          </a:r>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ar-EG" b="0" i="0" baseline="0"/>
            <a:t>ثانيا: التعريف بالتنظيم القانوني الحاكم لممارسة الإعلام الرقمي.</a:t>
          </a:r>
          <a:endParaRPr lang="en-US"/>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ar-EG" b="0" i="0" baseline="0" dirty="0"/>
            <a:t>ثالثا: تحديد الأشخاص الخاضعين لهذا التنظيم القانوني.</a:t>
          </a:r>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6B1C5E0F-D221-41CB-929B-9AD0579CFC68}">
      <dgm:prSet/>
      <dgm:spPr/>
      <dgm:t>
        <a:bodyPr/>
        <a:lstStyle/>
        <a:p>
          <a:r>
            <a:rPr lang="ar-EG" b="0" i="0" baseline="0" dirty="0"/>
            <a:t>رابعا: </a:t>
          </a:r>
          <a:r>
            <a:rPr lang="fa-IR" b="0" i="0" baseline="0" dirty="0"/>
            <a:t>م</a:t>
          </a:r>
          <a:r>
            <a:rPr lang="ar-EG" b="0" i="0" baseline="0" dirty="0"/>
            <a:t>دي شمول التنظيم القانوني لمختلف صانعي المحتوي.</a:t>
          </a:r>
          <a:endParaRPr lang="en-US" dirty="0"/>
        </a:p>
      </dgm:t>
    </dgm:pt>
    <dgm:pt modelId="{80DFB638-2DBE-4623-A567-7A241ECAFB38}" type="parTrans" cxnId="{5F741E05-2434-4158-AD48-A3081FB17802}">
      <dgm:prSet/>
      <dgm:spPr/>
      <dgm:t>
        <a:bodyPr/>
        <a:lstStyle/>
        <a:p>
          <a:endParaRPr lang="en-US"/>
        </a:p>
      </dgm:t>
    </dgm:pt>
    <dgm:pt modelId="{61B4EB54-49B6-499B-8E07-266DDDD59A08}" type="sibTrans" cxnId="{5F741E05-2434-4158-AD48-A3081FB17802}">
      <dgm:prSet/>
      <dgm:spPr/>
      <dgm:t>
        <a:bodyPr/>
        <a:lstStyle/>
        <a:p>
          <a:endParaRPr lang="en-US"/>
        </a:p>
      </dgm:t>
    </dgm:pt>
    <dgm:pt modelId="{3B2B648C-77E2-4437-84F1-B65F80BA3C14}">
      <dgm:prSet/>
      <dgm:spPr/>
      <dgm:t>
        <a:bodyPr/>
        <a:lstStyle/>
        <a:p>
          <a:r>
            <a:rPr lang="ar-EG" b="0" i="0" baseline="0"/>
            <a:t>خامسا: الشروط القانونية للترخيص بالعمل الإعلامي.</a:t>
          </a:r>
          <a:endParaRPr lang="en-US"/>
        </a:p>
      </dgm:t>
    </dgm:pt>
    <dgm:pt modelId="{E1BFAC33-5F01-4675-BE53-3218F88F65D4}" type="parTrans" cxnId="{95A5083F-A6A9-4F94-9AD4-7E5ED5771141}">
      <dgm:prSet/>
      <dgm:spPr/>
      <dgm:t>
        <a:bodyPr/>
        <a:lstStyle/>
        <a:p>
          <a:endParaRPr lang="en-US"/>
        </a:p>
      </dgm:t>
    </dgm:pt>
    <dgm:pt modelId="{83B2FAC2-1C04-4A2F-A4E7-430C3B824E7E}" type="sibTrans" cxnId="{95A5083F-A6A9-4F94-9AD4-7E5ED5771141}">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AE71B34-2CC1-4A24-8BC5-0D05F6649ADB}" type="pres">
      <dgm:prSet presAssocID="{3B2B648C-77E2-4437-84F1-B65F80BA3C14}" presName="Accent5" presStyleCnt="0"/>
      <dgm:spPr/>
    </dgm:pt>
    <dgm:pt modelId="{DAA6AB69-A790-4C15-A47E-651C7D3AAF51}" type="pres">
      <dgm:prSet presAssocID="{3B2B648C-77E2-4437-84F1-B65F80BA3C14}" presName="Accent" presStyleLbl="node1" presStyleIdx="0" presStyleCnt="10"/>
      <dgm:spPr/>
    </dgm:pt>
    <dgm:pt modelId="{10378A49-9F27-4280-B41D-07A3A5CEBEE5}" type="pres">
      <dgm:prSet presAssocID="{3B2B648C-77E2-4437-84F1-B65F80BA3C14}" presName="ParentBackground5" presStyleCnt="0"/>
      <dgm:spPr/>
    </dgm:pt>
    <dgm:pt modelId="{DBC19C5F-F865-493E-BA8B-AA730A933446}" type="pres">
      <dgm:prSet presAssocID="{3B2B648C-77E2-4437-84F1-B65F80BA3C14}" presName="ParentBackground" presStyleLbl="node1" presStyleIdx="1" presStyleCnt="10"/>
      <dgm:spPr/>
    </dgm:pt>
    <dgm:pt modelId="{B865B823-067A-441E-B062-E6A181088075}" type="pres">
      <dgm:prSet presAssocID="{3B2B648C-77E2-4437-84F1-B65F80BA3C14}" presName="Parent5" presStyleLbl="fgAcc0" presStyleIdx="0" presStyleCnt="0">
        <dgm:presLayoutVars>
          <dgm:chMax val="1"/>
          <dgm:chPref val="1"/>
          <dgm:bulletEnabled val="1"/>
        </dgm:presLayoutVars>
      </dgm:prSet>
      <dgm:spPr/>
    </dgm:pt>
    <dgm:pt modelId="{7CC9A36A-ED0F-4AB5-8D8C-B104BD84DB25}" type="pres">
      <dgm:prSet presAssocID="{6B1C5E0F-D221-41CB-929B-9AD0579CFC68}" presName="Accent4" presStyleCnt="0"/>
      <dgm:spPr/>
    </dgm:pt>
    <dgm:pt modelId="{B4687ADB-C88F-41AA-84C2-429C8F9BDF2A}" type="pres">
      <dgm:prSet presAssocID="{6B1C5E0F-D221-41CB-929B-9AD0579CFC68}" presName="Accent" presStyleLbl="node1" presStyleIdx="2" presStyleCnt="10"/>
      <dgm:spPr/>
    </dgm:pt>
    <dgm:pt modelId="{92F01233-660A-4CD4-8240-731807397C5C}" type="pres">
      <dgm:prSet presAssocID="{6B1C5E0F-D221-41CB-929B-9AD0579CFC68}" presName="ParentBackground4" presStyleCnt="0"/>
      <dgm:spPr/>
    </dgm:pt>
    <dgm:pt modelId="{BF521AC8-3446-4F86-9D85-64C4667391D1}" type="pres">
      <dgm:prSet presAssocID="{6B1C5E0F-D221-41CB-929B-9AD0579CFC68}" presName="ParentBackground" presStyleLbl="node1" presStyleIdx="3" presStyleCnt="10"/>
      <dgm:spPr/>
    </dgm:pt>
    <dgm:pt modelId="{A4BEE4C5-89B7-401A-80F4-64F5289520DF}" type="pres">
      <dgm:prSet presAssocID="{6B1C5E0F-D221-41CB-929B-9AD0579CFC68}"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4" presStyleCnt="10"/>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5" presStyleCnt="10"/>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6" presStyleCnt="10"/>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7" presStyleCnt="10"/>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8" presStyleCnt="10"/>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9" presStyleCnt="10"/>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5F741E05-2434-4158-AD48-A3081FB17802}" srcId="{5AF636C8-C971-48AC-ABFA-CAFE11F9DE92}" destId="{6B1C5E0F-D221-41CB-929B-9AD0579CFC68}" srcOrd="3" destOrd="0" parTransId="{80DFB638-2DBE-4623-A567-7A241ECAFB38}" sibTransId="{61B4EB54-49B6-499B-8E07-266DDDD59A08}"/>
    <dgm:cxn modelId="{6452A40D-D029-48BB-BAE1-6D94708E795E}" type="presOf" srcId="{6B1C5E0F-D221-41CB-929B-9AD0579CFC68}" destId="{A4BEE4C5-89B7-401A-80F4-64F5289520DF}" srcOrd="1" destOrd="0" presId="urn:microsoft.com/office/officeart/2018/layout/CircleProcess"/>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DB4E8421-BDC3-4077-A0BA-4A71E05EB2B8}" type="presOf" srcId="{3B2B648C-77E2-4437-84F1-B65F80BA3C14}" destId="{B865B823-067A-441E-B062-E6A181088075}" srcOrd="1" destOrd="0" presId="urn:microsoft.com/office/officeart/2018/layout/CircleProcess"/>
    <dgm:cxn modelId="{AB4ED528-E4A7-47A3-841F-8CA0786E2C82}" type="presOf" srcId="{6B1C5E0F-D221-41CB-929B-9AD0579CFC68}" destId="{BF521AC8-3446-4F86-9D85-64C4667391D1}" srcOrd="0" destOrd="0" presId="urn:microsoft.com/office/officeart/2018/layout/CircleProcess"/>
    <dgm:cxn modelId="{95A5083F-A6A9-4F94-9AD4-7E5ED5771141}" srcId="{5AF636C8-C971-48AC-ABFA-CAFE11F9DE92}" destId="{3B2B648C-77E2-4437-84F1-B65F80BA3C14}" srcOrd="4" destOrd="0" parTransId="{E1BFAC33-5F01-4675-BE53-3218F88F65D4}" sibTransId="{83B2FAC2-1C04-4A2F-A4E7-430C3B824E7E}"/>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3DCEDAA7-9363-4439-B7EA-21DFCDEBFC89}" type="presOf" srcId="{3B2B648C-77E2-4437-84F1-B65F80BA3C14}" destId="{DBC19C5F-F865-493E-BA8B-AA730A933446}"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0D1FCDA4-F346-48A8-B4C3-D840F0795143}" type="presParOf" srcId="{AAC8FEB1-DB20-4CF7-8F96-D411D838B551}" destId="{8AE71B34-2CC1-4A24-8BC5-0D05F6649ADB}" srcOrd="0" destOrd="0" presId="urn:microsoft.com/office/officeart/2018/layout/CircleProcess"/>
    <dgm:cxn modelId="{A532C46D-56FC-42A8-9F1E-A2487BADC274}" type="presParOf" srcId="{8AE71B34-2CC1-4A24-8BC5-0D05F6649ADB}" destId="{DAA6AB69-A790-4C15-A47E-651C7D3AAF51}" srcOrd="0" destOrd="0" presId="urn:microsoft.com/office/officeart/2018/layout/CircleProcess"/>
    <dgm:cxn modelId="{7AAA9DBB-716B-40A0-B910-45F3A414473F}" type="presParOf" srcId="{AAC8FEB1-DB20-4CF7-8F96-D411D838B551}" destId="{10378A49-9F27-4280-B41D-07A3A5CEBEE5}" srcOrd="1" destOrd="0" presId="urn:microsoft.com/office/officeart/2018/layout/CircleProcess"/>
    <dgm:cxn modelId="{8F77CB8C-CF4A-411D-B668-05F878896381}" type="presParOf" srcId="{10378A49-9F27-4280-B41D-07A3A5CEBEE5}" destId="{DBC19C5F-F865-493E-BA8B-AA730A933446}" srcOrd="0" destOrd="0" presId="urn:microsoft.com/office/officeart/2018/layout/CircleProcess"/>
    <dgm:cxn modelId="{94DA3BE5-BBDB-44F1-AE3A-9ADDFDE3C3C1}" type="presParOf" srcId="{AAC8FEB1-DB20-4CF7-8F96-D411D838B551}" destId="{B865B823-067A-441E-B062-E6A181088075}" srcOrd="2" destOrd="0" presId="urn:microsoft.com/office/officeart/2018/layout/CircleProcess"/>
    <dgm:cxn modelId="{CA6F41C2-AC4E-4405-97C2-5D0EF646F493}" type="presParOf" srcId="{AAC8FEB1-DB20-4CF7-8F96-D411D838B551}" destId="{7CC9A36A-ED0F-4AB5-8D8C-B104BD84DB25}" srcOrd="3" destOrd="0" presId="urn:microsoft.com/office/officeart/2018/layout/CircleProcess"/>
    <dgm:cxn modelId="{767CDD9C-B756-4620-AD61-93E7891D4A5E}" type="presParOf" srcId="{7CC9A36A-ED0F-4AB5-8D8C-B104BD84DB25}" destId="{B4687ADB-C88F-41AA-84C2-429C8F9BDF2A}" srcOrd="0" destOrd="0" presId="urn:microsoft.com/office/officeart/2018/layout/CircleProcess"/>
    <dgm:cxn modelId="{1A70E4A3-D082-487B-AB15-8E2663173B5F}" type="presParOf" srcId="{AAC8FEB1-DB20-4CF7-8F96-D411D838B551}" destId="{92F01233-660A-4CD4-8240-731807397C5C}" srcOrd="4" destOrd="0" presId="urn:microsoft.com/office/officeart/2018/layout/CircleProcess"/>
    <dgm:cxn modelId="{4CDAD2CA-43C4-4559-AD3E-FF0D9B6AB8EB}" type="presParOf" srcId="{92F01233-660A-4CD4-8240-731807397C5C}" destId="{BF521AC8-3446-4F86-9D85-64C4667391D1}" srcOrd="0" destOrd="0" presId="urn:microsoft.com/office/officeart/2018/layout/CircleProcess"/>
    <dgm:cxn modelId="{1C5343B9-40E7-418E-9D9F-A87D54179071}" type="presParOf" srcId="{AAC8FEB1-DB20-4CF7-8F96-D411D838B551}" destId="{A4BEE4C5-89B7-401A-80F4-64F5289520DF}" srcOrd="5" destOrd="0" presId="urn:microsoft.com/office/officeart/2018/layout/CircleProcess"/>
    <dgm:cxn modelId="{9DB6F70E-1EDD-4259-82C5-CE5E674F47A9}" type="presParOf" srcId="{AAC8FEB1-DB20-4CF7-8F96-D411D838B551}" destId="{8D964CFD-DD1D-4B29-8245-7B0BB5B3C4C7}" srcOrd="6"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7"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8" destOrd="0" presId="urn:microsoft.com/office/officeart/2018/layout/CircleProcess"/>
    <dgm:cxn modelId="{09A9B2E4-3C12-48A4-A5CC-F951112E1AEA}" type="presParOf" srcId="{AAC8FEB1-DB20-4CF7-8F96-D411D838B551}" destId="{ED87A76E-AE5B-405F-986F-C2578B180FAA}" srcOrd="9"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10"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11" destOrd="0" presId="urn:microsoft.com/office/officeart/2018/layout/CircleProcess"/>
    <dgm:cxn modelId="{095D2E6F-EF96-4176-B2C2-E3D6A64F06E1}" type="presParOf" srcId="{AAC8FEB1-DB20-4CF7-8F96-D411D838B551}" destId="{52829DDB-75B4-4C3D-9681-452FD57F2AB6}" srcOrd="12"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3"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4"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3CAEF-F028-4599-9955-6B12859CFBEA}" type="doc">
      <dgm:prSet loTypeId="urn:microsoft.com/office/officeart/2005/8/layout/orgChart1" loCatId="hierarchy" qsTypeId="urn:microsoft.com/office/officeart/2005/8/quickstyle/simple3" qsCatId="simple" csTypeId="urn:microsoft.com/office/officeart/2005/8/colors/accent1_2" csCatId="accent1" phldr="1"/>
      <dgm:spPr/>
      <dgm:t>
        <a:bodyPr/>
        <a:lstStyle/>
        <a:p>
          <a:endParaRPr lang="en-US"/>
        </a:p>
      </dgm:t>
    </dgm:pt>
    <dgm:pt modelId="{1E8E85D3-8322-4060-88F6-B7A042A486AF}">
      <dgm:prSet phldrT="[Text]" custT="1"/>
      <dgm:spPr/>
      <dgm:t>
        <a:bodyPr/>
        <a:lstStyle/>
        <a:p>
          <a:r>
            <a:rPr lang="ar-EG" sz="2200" dirty="0">
              <a:latin typeface="Alexandria regular" pitchFamily="2" charset="-78"/>
              <a:cs typeface="Alexandria regular" pitchFamily="2" charset="-78"/>
            </a:rPr>
            <a:t>1- ماهية حرية النشر أو حرية الصحافة</a:t>
          </a:r>
          <a:endParaRPr lang="en-US" sz="2200" dirty="0">
            <a:latin typeface="Alexandria regular" pitchFamily="2" charset="-78"/>
            <a:cs typeface="Alexandria regular" pitchFamily="2" charset="-78"/>
          </a:endParaRPr>
        </a:p>
      </dgm:t>
    </dgm:pt>
    <dgm:pt modelId="{40D8A556-05FB-43ED-BDA4-3EF5701A524C}" type="parTrans" cxnId="{CAA56EF0-5505-405D-B73B-DEF4CF4494ED}">
      <dgm:prSet/>
      <dgm:spPr/>
      <dgm:t>
        <a:bodyPr/>
        <a:lstStyle/>
        <a:p>
          <a:endParaRPr lang="en-US"/>
        </a:p>
      </dgm:t>
    </dgm:pt>
    <dgm:pt modelId="{1D01F84C-2F26-410D-B986-C1D6625FDA55}" type="sibTrans" cxnId="{CAA56EF0-5505-405D-B73B-DEF4CF4494ED}">
      <dgm:prSet/>
      <dgm:spPr/>
      <dgm:t>
        <a:bodyPr/>
        <a:lstStyle/>
        <a:p>
          <a:endParaRPr lang="en-US"/>
        </a:p>
      </dgm:t>
    </dgm:pt>
    <dgm:pt modelId="{9E4ED684-D82A-4828-8C8A-FD1F5CCBF072}">
      <dgm:prSet custT="1"/>
      <dgm:spPr/>
      <dgm:t>
        <a:bodyPr/>
        <a:lstStyle/>
        <a:p>
          <a:pPr algn="just" rtl="1">
            <a:lnSpc>
              <a:spcPct val="150000"/>
            </a:lnSpc>
          </a:pPr>
          <a:r>
            <a:rPr lang="ar-EG" sz="1800" b="0" kern="1200" dirty="0">
              <a:solidFill>
                <a:prstClr val="black"/>
              </a:solidFill>
              <a:latin typeface="Alexandria regular" pitchFamily="2" charset="-78"/>
              <a:ea typeface="+mn-ea"/>
              <a:cs typeface="Alexandria regular" pitchFamily="2" charset="-78"/>
            </a:rPr>
            <a:t>حرية النشر أو حرية الصحافة هي المبدأ الذي يشير إلى </a:t>
          </a:r>
          <a:r>
            <a:rPr lang="fa-IR" sz="1800" b="0" kern="1200" dirty="0">
              <a:solidFill>
                <a:prstClr val="black"/>
              </a:solidFill>
              <a:latin typeface="Alexandria regular" pitchFamily="2" charset="-78"/>
              <a:ea typeface="+mn-ea"/>
              <a:cs typeface="Alexandria regular" pitchFamily="2" charset="-78"/>
            </a:rPr>
            <a:t>الحريه في </a:t>
          </a:r>
          <a:r>
            <a:rPr lang="fa-IR" sz="1800" b="0" kern="1200" dirty="0">
              <a:solidFill>
                <a:srgbClr val="FF0000"/>
              </a:solidFill>
              <a:latin typeface="Alexandria regular" pitchFamily="2" charset="-78"/>
              <a:ea typeface="+mn-ea"/>
              <a:cs typeface="Alexandria regular" pitchFamily="2" charset="-78"/>
            </a:rPr>
            <a:t>اخبار الاخرين بالمعلومه والقدره على النقاش والحوار </a:t>
          </a:r>
          <a:r>
            <a:rPr lang="ar-EG" sz="1800" b="0" kern="1200" dirty="0">
              <a:solidFill>
                <a:prstClr val="black"/>
              </a:solidFill>
              <a:latin typeface="Alexandria regular" pitchFamily="2" charset="-78"/>
              <a:ea typeface="+mn-ea"/>
              <a:cs typeface="Alexandria regular" pitchFamily="2" charset="-78"/>
            </a:rPr>
            <a:t>وهو ما يستمد من بعض الحقوق الانسان الفردية كالحق في التعبير عن الرأي و الحق في تلق المعلومات و الحق في الممارسة الحرة للاتصال من خلال كافة وسائل الإعلام المتاحة  المطبوع منها و الالكتروني.   </a:t>
          </a:r>
        </a:p>
      </dgm:t>
    </dgm:pt>
    <dgm:pt modelId="{22B142E9-DA83-4922-A8D0-439497BE0925}" type="sibTrans" cxnId="{349A878D-9ABB-451B-B0BA-AF378D53DBDE}">
      <dgm:prSet/>
      <dgm:spPr/>
      <dgm:t>
        <a:bodyPr/>
        <a:lstStyle/>
        <a:p>
          <a:endParaRPr lang="en-US"/>
        </a:p>
      </dgm:t>
    </dgm:pt>
    <dgm:pt modelId="{D8E6419C-575E-4E2F-B1C4-85EBE25798D1}" type="parTrans" cxnId="{349A878D-9ABB-451B-B0BA-AF378D53DBDE}">
      <dgm:prSet/>
      <dgm:spPr/>
      <dgm:t>
        <a:bodyPr/>
        <a:lstStyle/>
        <a:p>
          <a:endParaRPr lang="en-US"/>
        </a:p>
      </dgm:t>
    </dgm:pt>
    <dgm:pt modelId="{BC80FDA1-E65F-4C31-875E-56D3B1FA2A98}">
      <dgm:prSet custT="1"/>
      <dgm:spPr/>
      <dgm:t>
        <a:bodyPr/>
        <a:lstStyle/>
        <a:p>
          <a:pPr algn="just" rtl="1">
            <a:lnSpc>
              <a:spcPct val="150000"/>
            </a:lnSpc>
          </a:pPr>
          <a:r>
            <a:rPr lang="ar-EG" sz="1800" dirty="0">
              <a:latin typeface="Alexandria regular" pitchFamily="2" charset="-78"/>
              <a:cs typeface="Alexandria regular" pitchFamily="2" charset="-78"/>
            </a:rPr>
            <a:t>إلا أن</a:t>
          </a:r>
          <a:r>
            <a:rPr lang="fa-IR" sz="1800" dirty="0">
              <a:latin typeface="Alexandria regular" pitchFamily="2" charset="-78"/>
              <a:cs typeface="Alexandria regular" pitchFamily="2" charset="-78"/>
            </a:rPr>
            <a:t> التعبير عن الراي لا يخلو </a:t>
          </a:r>
          <a:r>
            <a:rPr lang="ar-EG" sz="1800" dirty="0">
              <a:latin typeface="Alexandria regular" pitchFamily="2" charset="-78"/>
              <a:cs typeface="Alexandria regular" pitchFamily="2" charset="-78"/>
            </a:rPr>
            <a:t>بالطبع </a:t>
          </a:r>
          <a:r>
            <a:rPr lang="fa-IR" sz="1800" dirty="0">
              <a:latin typeface="Alexandria regular" pitchFamily="2" charset="-78"/>
              <a:cs typeface="Alexandria regular" pitchFamily="2" charset="-78"/>
            </a:rPr>
            <a:t>من تضمن العديد من الالتزامات والمسؤوليات</a:t>
          </a:r>
          <a:r>
            <a:rPr lang="ar-EG" sz="1800" dirty="0">
              <a:latin typeface="Alexandria regular" pitchFamily="2" charset="-78"/>
              <a:cs typeface="Alexandria regular" pitchFamily="2" charset="-78"/>
            </a:rPr>
            <a:t> التي تضمن عدم إساءة استخدام هذه الحرية.</a:t>
          </a:r>
          <a:endParaRPr lang="en-US" sz="1800" dirty="0">
            <a:latin typeface="Alexandria regular" pitchFamily="2" charset="-78"/>
            <a:cs typeface="Alexandria regular" pitchFamily="2" charset="-78"/>
          </a:endParaRPr>
        </a:p>
      </dgm:t>
    </dgm:pt>
    <dgm:pt modelId="{BDA1A5D5-7E18-4F71-BA40-70F71EEF8345}" type="parTrans" cxnId="{3668129D-1F66-467E-B5A9-4093F23DA533}">
      <dgm:prSet/>
      <dgm:spPr/>
      <dgm:t>
        <a:bodyPr/>
        <a:lstStyle/>
        <a:p>
          <a:endParaRPr lang="en-US"/>
        </a:p>
      </dgm:t>
    </dgm:pt>
    <dgm:pt modelId="{A61200C5-36C0-45A0-9CA6-413BEDCED703}" type="sibTrans" cxnId="{3668129D-1F66-467E-B5A9-4093F23DA533}">
      <dgm:prSet/>
      <dgm:spPr/>
      <dgm:t>
        <a:bodyPr/>
        <a:lstStyle/>
        <a:p>
          <a:endParaRPr lang="en-US"/>
        </a:p>
      </dgm:t>
    </dgm:pt>
    <dgm:pt modelId="{12E35750-DF22-4EBD-A8A2-FD50256203FD}" type="pres">
      <dgm:prSet presAssocID="{87F3CAEF-F028-4599-9955-6B12859CFBEA}" presName="hierChild1" presStyleCnt="0">
        <dgm:presLayoutVars>
          <dgm:orgChart val="1"/>
          <dgm:chPref val="1"/>
          <dgm:dir/>
          <dgm:animOne val="branch"/>
          <dgm:animLvl val="lvl"/>
          <dgm:resizeHandles/>
        </dgm:presLayoutVars>
      </dgm:prSet>
      <dgm:spPr/>
    </dgm:pt>
    <dgm:pt modelId="{D9F78342-F046-43C1-B721-224CD19B3D20}" type="pres">
      <dgm:prSet presAssocID="{1E8E85D3-8322-4060-88F6-B7A042A486AF}" presName="hierRoot1" presStyleCnt="0">
        <dgm:presLayoutVars>
          <dgm:hierBranch val="init"/>
        </dgm:presLayoutVars>
      </dgm:prSet>
      <dgm:spPr/>
    </dgm:pt>
    <dgm:pt modelId="{BAC6132D-1424-4ADF-B766-01BB2ECD807F}" type="pres">
      <dgm:prSet presAssocID="{1E8E85D3-8322-4060-88F6-B7A042A486AF}" presName="rootComposite1" presStyleCnt="0"/>
      <dgm:spPr/>
    </dgm:pt>
    <dgm:pt modelId="{E9F2EE17-6207-4B63-B9BE-D7726A823913}" type="pres">
      <dgm:prSet presAssocID="{1E8E85D3-8322-4060-88F6-B7A042A486AF}" presName="rootText1" presStyleLbl="node0" presStyleIdx="0" presStyleCnt="1" custScaleY="30622">
        <dgm:presLayoutVars>
          <dgm:chPref val="3"/>
        </dgm:presLayoutVars>
      </dgm:prSet>
      <dgm:spPr/>
    </dgm:pt>
    <dgm:pt modelId="{4374557F-6671-4634-9DD7-8BDEE758D6CC}" type="pres">
      <dgm:prSet presAssocID="{1E8E85D3-8322-4060-88F6-B7A042A486AF}" presName="rootConnector1" presStyleLbl="node1" presStyleIdx="0" presStyleCnt="0"/>
      <dgm:spPr/>
    </dgm:pt>
    <dgm:pt modelId="{5401ABA4-5012-4DAB-82D7-7BDF9086F91D}" type="pres">
      <dgm:prSet presAssocID="{1E8E85D3-8322-4060-88F6-B7A042A486AF}" presName="hierChild2" presStyleCnt="0"/>
      <dgm:spPr/>
    </dgm:pt>
    <dgm:pt modelId="{4546934E-88E9-4073-8079-3CBD12D5B935}" type="pres">
      <dgm:prSet presAssocID="{BDA1A5D5-7E18-4F71-BA40-70F71EEF8345}" presName="Name37" presStyleLbl="parChTrans1D2" presStyleIdx="0" presStyleCnt="2"/>
      <dgm:spPr/>
    </dgm:pt>
    <dgm:pt modelId="{32C18CAF-2F68-40EF-82DA-983E6408E84D}" type="pres">
      <dgm:prSet presAssocID="{BC80FDA1-E65F-4C31-875E-56D3B1FA2A98}" presName="hierRoot2" presStyleCnt="0">
        <dgm:presLayoutVars>
          <dgm:hierBranch val="init"/>
        </dgm:presLayoutVars>
      </dgm:prSet>
      <dgm:spPr/>
    </dgm:pt>
    <dgm:pt modelId="{1236CD65-BA1C-4088-82DB-6DF2C8E2DD57}" type="pres">
      <dgm:prSet presAssocID="{BC80FDA1-E65F-4C31-875E-56D3B1FA2A98}" presName="rootComposite" presStyleCnt="0"/>
      <dgm:spPr/>
    </dgm:pt>
    <dgm:pt modelId="{046578A1-A973-46A7-9B86-2C5684DC15CE}" type="pres">
      <dgm:prSet presAssocID="{BC80FDA1-E65F-4C31-875E-56D3B1FA2A98}" presName="rootText" presStyleLbl="node2" presStyleIdx="0" presStyleCnt="2" custScaleX="65784" custScaleY="149061">
        <dgm:presLayoutVars>
          <dgm:chPref val="3"/>
        </dgm:presLayoutVars>
      </dgm:prSet>
      <dgm:spPr/>
    </dgm:pt>
    <dgm:pt modelId="{F953B152-8F28-4767-806A-3E51CC21623A}" type="pres">
      <dgm:prSet presAssocID="{BC80FDA1-E65F-4C31-875E-56D3B1FA2A98}" presName="rootConnector" presStyleLbl="node2" presStyleIdx="0" presStyleCnt="2"/>
      <dgm:spPr/>
    </dgm:pt>
    <dgm:pt modelId="{E9E1A5FD-C953-4C5E-AB6F-8C331837F174}" type="pres">
      <dgm:prSet presAssocID="{BC80FDA1-E65F-4C31-875E-56D3B1FA2A98}" presName="hierChild4" presStyleCnt="0"/>
      <dgm:spPr/>
    </dgm:pt>
    <dgm:pt modelId="{A9C91873-70E7-416D-A16A-AB7B08D0D55A}" type="pres">
      <dgm:prSet presAssocID="{BC80FDA1-E65F-4C31-875E-56D3B1FA2A98}" presName="hierChild5" presStyleCnt="0"/>
      <dgm:spPr/>
    </dgm:pt>
    <dgm:pt modelId="{D5F402BE-53BE-4861-A4B0-9E6F66F11C96}" type="pres">
      <dgm:prSet presAssocID="{D8E6419C-575E-4E2F-B1C4-85EBE25798D1}" presName="Name37" presStyleLbl="parChTrans1D2" presStyleIdx="1" presStyleCnt="2"/>
      <dgm:spPr/>
    </dgm:pt>
    <dgm:pt modelId="{C153E7E9-FBEC-4E92-B981-E8E02C3DBFE6}" type="pres">
      <dgm:prSet presAssocID="{9E4ED684-D82A-4828-8C8A-FD1F5CCBF072}" presName="hierRoot2" presStyleCnt="0">
        <dgm:presLayoutVars>
          <dgm:hierBranch val="init"/>
        </dgm:presLayoutVars>
      </dgm:prSet>
      <dgm:spPr/>
    </dgm:pt>
    <dgm:pt modelId="{0C91D83F-A975-4129-BA7B-EE12545709CF}" type="pres">
      <dgm:prSet presAssocID="{9E4ED684-D82A-4828-8C8A-FD1F5CCBF072}" presName="rootComposite" presStyleCnt="0"/>
      <dgm:spPr/>
    </dgm:pt>
    <dgm:pt modelId="{0948452F-5FC1-4018-8E24-FA5007DACE0E}" type="pres">
      <dgm:prSet presAssocID="{9E4ED684-D82A-4828-8C8A-FD1F5CCBF072}" presName="rootText" presStyleLbl="node2" presStyleIdx="1" presStyleCnt="2" custScaleX="140685" custScaleY="151150" custLinFactNeighborX="40" custLinFactNeighborY="-892">
        <dgm:presLayoutVars>
          <dgm:chPref val="3"/>
        </dgm:presLayoutVars>
      </dgm:prSet>
      <dgm:spPr/>
    </dgm:pt>
    <dgm:pt modelId="{CB5A47DD-0B6D-43E7-8D3E-39857EC0DF71}" type="pres">
      <dgm:prSet presAssocID="{9E4ED684-D82A-4828-8C8A-FD1F5CCBF072}" presName="rootConnector" presStyleLbl="node2" presStyleIdx="1" presStyleCnt="2"/>
      <dgm:spPr/>
    </dgm:pt>
    <dgm:pt modelId="{6D7A48FA-7B24-4335-AEB2-42B03EEDC1E3}" type="pres">
      <dgm:prSet presAssocID="{9E4ED684-D82A-4828-8C8A-FD1F5CCBF072}" presName="hierChild4" presStyleCnt="0"/>
      <dgm:spPr/>
    </dgm:pt>
    <dgm:pt modelId="{78F968AC-3053-45B7-91FE-B1311FA503FB}" type="pres">
      <dgm:prSet presAssocID="{9E4ED684-D82A-4828-8C8A-FD1F5CCBF072}" presName="hierChild5" presStyleCnt="0"/>
      <dgm:spPr/>
    </dgm:pt>
    <dgm:pt modelId="{45F857F7-AFCD-4F13-BA74-1FC3DD6ED003}" type="pres">
      <dgm:prSet presAssocID="{1E8E85D3-8322-4060-88F6-B7A042A486AF}" presName="hierChild3" presStyleCnt="0"/>
      <dgm:spPr/>
    </dgm:pt>
  </dgm:ptLst>
  <dgm:cxnLst>
    <dgm:cxn modelId="{9783CC11-3562-4F08-9E4F-3C8CF59CA425}" type="presOf" srcId="{BC80FDA1-E65F-4C31-875E-56D3B1FA2A98}" destId="{F953B152-8F28-4767-806A-3E51CC21623A}" srcOrd="1" destOrd="0" presId="urn:microsoft.com/office/officeart/2005/8/layout/orgChart1"/>
    <dgm:cxn modelId="{9948AB1F-2298-4E19-9890-F2AAAFC21DE4}" type="presOf" srcId="{9E4ED684-D82A-4828-8C8A-FD1F5CCBF072}" destId="{0948452F-5FC1-4018-8E24-FA5007DACE0E}" srcOrd="0" destOrd="0" presId="urn:microsoft.com/office/officeart/2005/8/layout/orgChart1"/>
    <dgm:cxn modelId="{22FA8222-F70C-4668-B7FD-3996FB3A3C56}" type="presOf" srcId="{BDA1A5D5-7E18-4F71-BA40-70F71EEF8345}" destId="{4546934E-88E9-4073-8079-3CBD12D5B935}" srcOrd="0" destOrd="0" presId="urn:microsoft.com/office/officeart/2005/8/layout/orgChart1"/>
    <dgm:cxn modelId="{59D73939-8189-4066-BC36-7326FF62E272}" type="presOf" srcId="{BC80FDA1-E65F-4C31-875E-56D3B1FA2A98}" destId="{046578A1-A973-46A7-9B86-2C5684DC15CE}" srcOrd="0" destOrd="0" presId="urn:microsoft.com/office/officeart/2005/8/layout/orgChart1"/>
    <dgm:cxn modelId="{E17C6771-39C6-468D-BC86-FE16F5593A6F}" type="presOf" srcId="{1E8E85D3-8322-4060-88F6-B7A042A486AF}" destId="{E9F2EE17-6207-4B63-B9BE-D7726A823913}" srcOrd="0" destOrd="0" presId="urn:microsoft.com/office/officeart/2005/8/layout/orgChart1"/>
    <dgm:cxn modelId="{349A878D-9ABB-451B-B0BA-AF378D53DBDE}" srcId="{1E8E85D3-8322-4060-88F6-B7A042A486AF}" destId="{9E4ED684-D82A-4828-8C8A-FD1F5CCBF072}" srcOrd="1" destOrd="0" parTransId="{D8E6419C-575E-4E2F-B1C4-85EBE25798D1}" sibTransId="{22B142E9-DA83-4922-A8D0-439497BE0925}"/>
    <dgm:cxn modelId="{3668129D-1F66-467E-B5A9-4093F23DA533}" srcId="{1E8E85D3-8322-4060-88F6-B7A042A486AF}" destId="{BC80FDA1-E65F-4C31-875E-56D3B1FA2A98}" srcOrd="0" destOrd="0" parTransId="{BDA1A5D5-7E18-4F71-BA40-70F71EEF8345}" sibTransId="{A61200C5-36C0-45A0-9CA6-413BEDCED703}"/>
    <dgm:cxn modelId="{EC6179A7-2FB9-49D4-A3F9-B6B33369CE5A}" type="presOf" srcId="{87F3CAEF-F028-4599-9955-6B12859CFBEA}" destId="{12E35750-DF22-4EBD-A8A2-FD50256203FD}" srcOrd="0" destOrd="0" presId="urn:microsoft.com/office/officeart/2005/8/layout/orgChart1"/>
    <dgm:cxn modelId="{AD6382A7-840A-4341-BAF0-236F667E44AE}" type="presOf" srcId="{1E8E85D3-8322-4060-88F6-B7A042A486AF}" destId="{4374557F-6671-4634-9DD7-8BDEE758D6CC}" srcOrd="1" destOrd="0" presId="urn:microsoft.com/office/officeart/2005/8/layout/orgChart1"/>
    <dgm:cxn modelId="{196B85B8-2D3C-438B-B9E6-F37EA94E697B}" type="presOf" srcId="{D8E6419C-575E-4E2F-B1C4-85EBE25798D1}" destId="{D5F402BE-53BE-4861-A4B0-9E6F66F11C96}" srcOrd="0" destOrd="0" presId="urn:microsoft.com/office/officeart/2005/8/layout/orgChart1"/>
    <dgm:cxn modelId="{781460F0-969C-482A-9B33-1F340B1A3BA3}" type="presOf" srcId="{9E4ED684-D82A-4828-8C8A-FD1F5CCBF072}" destId="{CB5A47DD-0B6D-43E7-8D3E-39857EC0DF71}" srcOrd="1" destOrd="0" presId="urn:microsoft.com/office/officeart/2005/8/layout/orgChart1"/>
    <dgm:cxn modelId="{CAA56EF0-5505-405D-B73B-DEF4CF4494ED}" srcId="{87F3CAEF-F028-4599-9955-6B12859CFBEA}" destId="{1E8E85D3-8322-4060-88F6-B7A042A486AF}" srcOrd="0" destOrd="0" parTransId="{40D8A556-05FB-43ED-BDA4-3EF5701A524C}" sibTransId="{1D01F84C-2F26-410D-B986-C1D6625FDA55}"/>
    <dgm:cxn modelId="{45A126FF-B03A-4D3D-8A4A-D4DE4D7B5CE7}" type="presParOf" srcId="{12E35750-DF22-4EBD-A8A2-FD50256203FD}" destId="{D9F78342-F046-43C1-B721-224CD19B3D20}" srcOrd="0" destOrd="0" presId="urn:microsoft.com/office/officeart/2005/8/layout/orgChart1"/>
    <dgm:cxn modelId="{7125F9C1-D914-44B3-B91F-EAF7BBC7B8AA}" type="presParOf" srcId="{D9F78342-F046-43C1-B721-224CD19B3D20}" destId="{BAC6132D-1424-4ADF-B766-01BB2ECD807F}" srcOrd="0" destOrd="0" presId="urn:microsoft.com/office/officeart/2005/8/layout/orgChart1"/>
    <dgm:cxn modelId="{A7316E1F-A4C7-4E1D-8259-90A670CA0803}" type="presParOf" srcId="{BAC6132D-1424-4ADF-B766-01BB2ECD807F}" destId="{E9F2EE17-6207-4B63-B9BE-D7726A823913}" srcOrd="0" destOrd="0" presId="urn:microsoft.com/office/officeart/2005/8/layout/orgChart1"/>
    <dgm:cxn modelId="{56CC65A0-3D95-4B74-AF17-FD9C309D5AA2}" type="presParOf" srcId="{BAC6132D-1424-4ADF-B766-01BB2ECD807F}" destId="{4374557F-6671-4634-9DD7-8BDEE758D6CC}" srcOrd="1" destOrd="0" presId="urn:microsoft.com/office/officeart/2005/8/layout/orgChart1"/>
    <dgm:cxn modelId="{AB8D3A1D-C676-4C79-AE1B-1E9AE85D8FB3}" type="presParOf" srcId="{D9F78342-F046-43C1-B721-224CD19B3D20}" destId="{5401ABA4-5012-4DAB-82D7-7BDF9086F91D}" srcOrd="1" destOrd="0" presId="urn:microsoft.com/office/officeart/2005/8/layout/orgChart1"/>
    <dgm:cxn modelId="{FBA0A4BE-79A0-4C51-A3DC-3BD17DC4A547}" type="presParOf" srcId="{5401ABA4-5012-4DAB-82D7-7BDF9086F91D}" destId="{4546934E-88E9-4073-8079-3CBD12D5B935}" srcOrd="0" destOrd="0" presId="urn:microsoft.com/office/officeart/2005/8/layout/orgChart1"/>
    <dgm:cxn modelId="{7D559B8E-338B-4675-87B3-A167F4939E13}" type="presParOf" srcId="{5401ABA4-5012-4DAB-82D7-7BDF9086F91D}" destId="{32C18CAF-2F68-40EF-82DA-983E6408E84D}" srcOrd="1" destOrd="0" presId="urn:microsoft.com/office/officeart/2005/8/layout/orgChart1"/>
    <dgm:cxn modelId="{F64BA6C0-FDB3-460C-84B6-27F88B7B9B1E}" type="presParOf" srcId="{32C18CAF-2F68-40EF-82DA-983E6408E84D}" destId="{1236CD65-BA1C-4088-82DB-6DF2C8E2DD57}" srcOrd="0" destOrd="0" presId="urn:microsoft.com/office/officeart/2005/8/layout/orgChart1"/>
    <dgm:cxn modelId="{A62A17F6-0726-4675-9034-FAFA7CD7BF50}" type="presParOf" srcId="{1236CD65-BA1C-4088-82DB-6DF2C8E2DD57}" destId="{046578A1-A973-46A7-9B86-2C5684DC15CE}" srcOrd="0" destOrd="0" presId="urn:microsoft.com/office/officeart/2005/8/layout/orgChart1"/>
    <dgm:cxn modelId="{8EB1A4A0-DD44-4372-AD53-9DD85312C630}" type="presParOf" srcId="{1236CD65-BA1C-4088-82DB-6DF2C8E2DD57}" destId="{F953B152-8F28-4767-806A-3E51CC21623A}" srcOrd="1" destOrd="0" presId="urn:microsoft.com/office/officeart/2005/8/layout/orgChart1"/>
    <dgm:cxn modelId="{BD6557EC-93C5-4630-94FA-CE3DA8394548}" type="presParOf" srcId="{32C18CAF-2F68-40EF-82DA-983E6408E84D}" destId="{E9E1A5FD-C953-4C5E-AB6F-8C331837F174}" srcOrd="1" destOrd="0" presId="urn:microsoft.com/office/officeart/2005/8/layout/orgChart1"/>
    <dgm:cxn modelId="{2F5A03D4-3010-419E-9F0B-7361C9B9100B}" type="presParOf" srcId="{32C18CAF-2F68-40EF-82DA-983E6408E84D}" destId="{A9C91873-70E7-416D-A16A-AB7B08D0D55A}" srcOrd="2" destOrd="0" presId="urn:microsoft.com/office/officeart/2005/8/layout/orgChart1"/>
    <dgm:cxn modelId="{507E5846-E0EB-4E9B-997B-AE5FBA32F60F}" type="presParOf" srcId="{5401ABA4-5012-4DAB-82D7-7BDF9086F91D}" destId="{D5F402BE-53BE-4861-A4B0-9E6F66F11C96}" srcOrd="2" destOrd="0" presId="urn:microsoft.com/office/officeart/2005/8/layout/orgChart1"/>
    <dgm:cxn modelId="{7A99F301-0B08-4D30-A22F-4C323B3F8F0F}" type="presParOf" srcId="{5401ABA4-5012-4DAB-82D7-7BDF9086F91D}" destId="{C153E7E9-FBEC-4E92-B981-E8E02C3DBFE6}" srcOrd="3" destOrd="0" presId="urn:microsoft.com/office/officeart/2005/8/layout/orgChart1"/>
    <dgm:cxn modelId="{C4D94FBD-6EF6-45A7-8BEA-9030326BE424}" type="presParOf" srcId="{C153E7E9-FBEC-4E92-B981-E8E02C3DBFE6}" destId="{0C91D83F-A975-4129-BA7B-EE12545709CF}" srcOrd="0" destOrd="0" presId="urn:microsoft.com/office/officeart/2005/8/layout/orgChart1"/>
    <dgm:cxn modelId="{9064D822-E105-4D33-8306-5532A3A0E7FD}" type="presParOf" srcId="{0C91D83F-A975-4129-BA7B-EE12545709CF}" destId="{0948452F-5FC1-4018-8E24-FA5007DACE0E}" srcOrd="0" destOrd="0" presId="urn:microsoft.com/office/officeart/2005/8/layout/orgChart1"/>
    <dgm:cxn modelId="{7A1DABE1-E594-42D6-93E2-6DA8117A15FF}" type="presParOf" srcId="{0C91D83F-A975-4129-BA7B-EE12545709CF}" destId="{CB5A47DD-0B6D-43E7-8D3E-39857EC0DF71}" srcOrd="1" destOrd="0" presId="urn:microsoft.com/office/officeart/2005/8/layout/orgChart1"/>
    <dgm:cxn modelId="{21B7078E-E1A4-4553-8609-244474095BA7}" type="presParOf" srcId="{C153E7E9-FBEC-4E92-B981-E8E02C3DBFE6}" destId="{6D7A48FA-7B24-4335-AEB2-42B03EEDC1E3}" srcOrd="1" destOrd="0" presId="urn:microsoft.com/office/officeart/2005/8/layout/orgChart1"/>
    <dgm:cxn modelId="{C93CBB82-947D-4128-85B2-044018DC5606}" type="presParOf" srcId="{C153E7E9-FBEC-4E92-B981-E8E02C3DBFE6}" destId="{78F968AC-3053-45B7-91FE-B1311FA503FB}" srcOrd="2" destOrd="0" presId="urn:microsoft.com/office/officeart/2005/8/layout/orgChart1"/>
    <dgm:cxn modelId="{A7ED9074-25DB-4AC3-AB99-04CDC6A5EC54}" type="presParOf" srcId="{D9F78342-F046-43C1-B721-224CD19B3D20}" destId="{45F857F7-AFCD-4F13-BA74-1FC3DD6ED003}"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A6AB69-A790-4C15-A47E-651C7D3AAF51}">
      <dsp:nvSpPr>
        <dsp:cNvPr id="0" name=""/>
        <dsp:cNvSpPr/>
      </dsp:nvSpPr>
      <dsp:spPr>
        <a:xfrm>
          <a:off x="8994682" y="729503"/>
          <a:ext cx="1932478"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C19C5F-F865-493E-BA8B-AA730A933446}">
      <dsp:nvSpPr>
        <dsp:cNvPr id="0" name=""/>
        <dsp:cNvSpPr/>
      </dsp:nvSpPr>
      <dsp:spPr>
        <a:xfrm>
          <a:off x="9058446"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0" i="0" kern="1200" baseline="0"/>
            <a:t>خامسا: الشروط القانونية للترخيص بالعمل الإعلامي.</a:t>
          </a:r>
          <a:endParaRPr lang="en-US" sz="1800" kern="1200"/>
        </a:p>
      </dsp:txBody>
      <dsp:txXfrm>
        <a:off x="9316590" y="1051692"/>
        <a:ext cx="1288661" cy="1288416"/>
      </dsp:txXfrm>
    </dsp:sp>
    <dsp:sp modelId="{B4687ADB-C88F-41AA-84C2-429C8F9BDF2A}">
      <dsp:nvSpPr>
        <dsp:cNvPr id="0" name=""/>
        <dsp:cNvSpPr/>
      </dsp:nvSpPr>
      <dsp:spPr>
        <a:xfrm rot="2700000">
          <a:off x="6996493"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521AC8-3446-4F86-9D85-64C4667391D1}">
      <dsp:nvSpPr>
        <dsp:cNvPr id="0" name=""/>
        <dsp:cNvSpPr/>
      </dsp:nvSpPr>
      <dsp:spPr>
        <a:xfrm>
          <a:off x="7062203"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0" i="0" kern="1200" baseline="0" dirty="0"/>
            <a:t>رابعا: </a:t>
          </a:r>
          <a:r>
            <a:rPr lang="fa-IR" sz="1800" b="0" i="0" kern="1200" baseline="0" dirty="0"/>
            <a:t>م</a:t>
          </a:r>
          <a:r>
            <a:rPr lang="ar-EG" sz="1800" b="0" i="0" kern="1200" baseline="0" dirty="0"/>
            <a:t>دي شمول التنظيم القانوني لمختلف صانعي المحتوي.</a:t>
          </a:r>
          <a:endParaRPr lang="en-US" sz="1800" kern="1200" dirty="0"/>
        </a:p>
      </dsp:txBody>
      <dsp:txXfrm>
        <a:off x="7319318" y="1051692"/>
        <a:ext cx="1288661" cy="1288416"/>
      </dsp:txXfrm>
    </dsp:sp>
    <dsp:sp modelId="{1F22C185-FCDD-451E-80B6-0E3E39A70A81}">
      <dsp:nvSpPr>
        <dsp:cNvPr id="0" name=""/>
        <dsp:cNvSpPr/>
      </dsp:nvSpPr>
      <dsp:spPr>
        <a:xfrm rot="2700000">
          <a:off x="5000250"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5064931"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0" i="0" kern="1200" baseline="0" dirty="0"/>
            <a:t>ثالثا: تحديد الأشخاص الخاضعين لهذا التنظيم القانوني.</a:t>
          </a:r>
          <a:endParaRPr lang="en-US" sz="1800" kern="1200" dirty="0"/>
        </a:p>
      </dsp:txBody>
      <dsp:txXfrm>
        <a:off x="5322047" y="1051692"/>
        <a:ext cx="1288661" cy="1288416"/>
      </dsp:txXfrm>
    </dsp:sp>
    <dsp:sp modelId="{6AEECE16-7F97-463B-80CD-69CDE77CA66C}">
      <dsp:nvSpPr>
        <dsp:cNvPr id="0" name=""/>
        <dsp:cNvSpPr/>
      </dsp:nvSpPr>
      <dsp:spPr>
        <a:xfrm rot="2700000">
          <a:off x="3002979"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3067660"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0" i="0" kern="1200" baseline="0"/>
            <a:t>ثانيا: التعريف بالتنظيم القانوني الحاكم لممارسة الإعلام الرقمي.</a:t>
          </a:r>
          <a:endParaRPr lang="en-US" sz="1800" kern="1200"/>
        </a:p>
      </dsp:txBody>
      <dsp:txXfrm>
        <a:off x="3325804" y="1051692"/>
        <a:ext cx="1288661" cy="1288416"/>
      </dsp:txXfrm>
    </dsp:sp>
    <dsp:sp modelId="{3054A2C4-022B-4DC2-A3DA-CD2FA2778EA3}">
      <dsp:nvSpPr>
        <dsp:cNvPr id="0" name=""/>
        <dsp:cNvSpPr/>
      </dsp:nvSpPr>
      <dsp:spPr>
        <a:xfrm rot="2700000">
          <a:off x="1005707" y="729603"/>
          <a:ext cx="1932255" cy="1932255"/>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1070388" y="793941"/>
          <a:ext cx="1803920"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ar-EG" sz="1800" b="0" i="0" kern="1200" baseline="0" dirty="0"/>
            <a:t>أولا: نظرة على الأدوار الإيجابية والسلبية للإعلام الرقمي.</a:t>
          </a:r>
          <a:endParaRPr lang="en-US" sz="1800" kern="1200" dirty="0"/>
        </a:p>
      </dsp:txBody>
      <dsp:txXfrm>
        <a:off x="1328532" y="1051692"/>
        <a:ext cx="1288661" cy="128841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402BE-53BE-4861-A4B0-9E6F66F11C96}">
      <dsp:nvSpPr>
        <dsp:cNvPr id="0" name=""/>
        <dsp:cNvSpPr/>
      </dsp:nvSpPr>
      <dsp:spPr>
        <a:xfrm>
          <a:off x="5845994" y="845167"/>
          <a:ext cx="2231571" cy="1056081"/>
        </a:xfrm>
        <a:custGeom>
          <a:avLst/>
          <a:gdLst/>
          <a:ahLst/>
          <a:cxnLst/>
          <a:rect l="0" t="0" r="0" b="0"/>
          <a:pathLst>
            <a:path>
              <a:moveTo>
                <a:pt x="0" y="0"/>
              </a:moveTo>
              <a:lnTo>
                <a:pt x="0" y="516582"/>
              </a:lnTo>
              <a:lnTo>
                <a:pt x="2231571" y="516582"/>
              </a:lnTo>
              <a:lnTo>
                <a:pt x="2231571" y="1056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46934E-88E9-4073-8079-3CBD12D5B935}">
      <dsp:nvSpPr>
        <dsp:cNvPr id="0" name=""/>
        <dsp:cNvSpPr/>
      </dsp:nvSpPr>
      <dsp:spPr>
        <a:xfrm>
          <a:off x="1692241" y="845167"/>
          <a:ext cx="4153753" cy="1078997"/>
        </a:xfrm>
        <a:custGeom>
          <a:avLst/>
          <a:gdLst/>
          <a:ahLst/>
          <a:cxnLst/>
          <a:rect l="0" t="0" r="0" b="0"/>
          <a:pathLst>
            <a:path>
              <a:moveTo>
                <a:pt x="4153753" y="0"/>
              </a:moveTo>
              <a:lnTo>
                <a:pt x="4153753" y="539498"/>
              </a:lnTo>
              <a:lnTo>
                <a:pt x="0" y="539498"/>
              </a:lnTo>
              <a:lnTo>
                <a:pt x="0" y="107899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F2EE17-6207-4B63-B9BE-D7726A823913}">
      <dsp:nvSpPr>
        <dsp:cNvPr id="0" name=""/>
        <dsp:cNvSpPr/>
      </dsp:nvSpPr>
      <dsp:spPr>
        <a:xfrm>
          <a:off x="3276954" y="58476"/>
          <a:ext cx="5138081" cy="786691"/>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ar-EG" sz="2200" kern="1200" dirty="0">
              <a:latin typeface="Alexandria regular" pitchFamily="2" charset="-78"/>
              <a:cs typeface="Alexandria regular" pitchFamily="2" charset="-78"/>
            </a:rPr>
            <a:t>1- ماهية حرية النشر أو حرية الصحافة</a:t>
          </a:r>
          <a:endParaRPr lang="en-US" sz="2200" kern="1200" dirty="0">
            <a:latin typeface="Alexandria regular" pitchFamily="2" charset="-78"/>
            <a:cs typeface="Alexandria regular" pitchFamily="2" charset="-78"/>
          </a:endParaRPr>
        </a:p>
      </dsp:txBody>
      <dsp:txXfrm>
        <a:off x="3276954" y="58476"/>
        <a:ext cx="5138081" cy="786691"/>
      </dsp:txXfrm>
    </dsp:sp>
    <dsp:sp modelId="{046578A1-A973-46A7-9B86-2C5684DC15CE}">
      <dsp:nvSpPr>
        <dsp:cNvPr id="0" name=""/>
        <dsp:cNvSpPr/>
      </dsp:nvSpPr>
      <dsp:spPr>
        <a:xfrm>
          <a:off x="2223" y="1924164"/>
          <a:ext cx="3380035" cy="3829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kern="1200" dirty="0">
              <a:latin typeface="Alexandria regular" pitchFamily="2" charset="-78"/>
              <a:cs typeface="Alexandria regular" pitchFamily="2" charset="-78"/>
            </a:rPr>
            <a:t>إلا أن</a:t>
          </a:r>
          <a:r>
            <a:rPr lang="fa-IR" sz="1800" kern="1200" dirty="0">
              <a:latin typeface="Alexandria regular" pitchFamily="2" charset="-78"/>
              <a:cs typeface="Alexandria regular" pitchFamily="2" charset="-78"/>
            </a:rPr>
            <a:t> التعبير عن الراي لا يخلو </a:t>
          </a:r>
          <a:r>
            <a:rPr lang="ar-EG" sz="1800" kern="1200" dirty="0">
              <a:latin typeface="Alexandria regular" pitchFamily="2" charset="-78"/>
              <a:cs typeface="Alexandria regular" pitchFamily="2" charset="-78"/>
            </a:rPr>
            <a:t>بالطبع </a:t>
          </a:r>
          <a:r>
            <a:rPr lang="fa-IR" sz="1800" kern="1200" dirty="0">
              <a:latin typeface="Alexandria regular" pitchFamily="2" charset="-78"/>
              <a:cs typeface="Alexandria regular" pitchFamily="2" charset="-78"/>
            </a:rPr>
            <a:t>من تضمن العديد من الالتزامات والمسؤوليات</a:t>
          </a:r>
          <a:r>
            <a:rPr lang="ar-EG" sz="1800" kern="1200" dirty="0">
              <a:latin typeface="Alexandria regular" pitchFamily="2" charset="-78"/>
              <a:cs typeface="Alexandria regular" pitchFamily="2" charset="-78"/>
            </a:rPr>
            <a:t> التي تضمن عدم إساءة استخدام هذه الحرية.</a:t>
          </a:r>
          <a:endParaRPr lang="en-US" sz="1800" kern="1200" dirty="0">
            <a:latin typeface="Alexandria regular" pitchFamily="2" charset="-78"/>
            <a:cs typeface="Alexandria regular" pitchFamily="2" charset="-78"/>
          </a:endParaRPr>
        </a:p>
      </dsp:txBody>
      <dsp:txXfrm>
        <a:off x="2223" y="1924164"/>
        <a:ext cx="3380035" cy="3829437"/>
      </dsp:txXfrm>
    </dsp:sp>
    <dsp:sp modelId="{0948452F-5FC1-4018-8E24-FA5007DACE0E}">
      <dsp:nvSpPr>
        <dsp:cNvPr id="0" name=""/>
        <dsp:cNvSpPr/>
      </dsp:nvSpPr>
      <dsp:spPr>
        <a:xfrm>
          <a:off x="4463311" y="1901248"/>
          <a:ext cx="7228510" cy="3883105"/>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 tIns="11430" rIns="11430" bIns="11430" numCol="1" spcCol="1270" anchor="ctr" anchorCtr="0">
          <a:noAutofit/>
        </a:bodyPr>
        <a:lstStyle/>
        <a:p>
          <a:pPr marL="0" lvl="0" indent="0" algn="just" defTabSz="800100" rtl="1">
            <a:lnSpc>
              <a:spcPct val="150000"/>
            </a:lnSpc>
            <a:spcBef>
              <a:spcPct val="0"/>
            </a:spcBef>
            <a:spcAft>
              <a:spcPct val="35000"/>
            </a:spcAft>
            <a:buNone/>
          </a:pPr>
          <a:r>
            <a:rPr lang="ar-EG" sz="1800" b="0" kern="1200" dirty="0">
              <a:solidFill>
                <a:prstClr val="black"/>
              </a:solidFill>
              <a:latin typeface="Alexandria regular" pitchFamily="2" charset="-78"/>
              <a:ea typeface="+mn-ea"/>
              <a:cs typeface="Alexandria regular" pitchFamily="2" charset="-78"/>
            </a:rPr>
            <a:t>حرية النشر أو حرية الصحافة هي المبدأ الذي يشير إلى </a:t>
          </a:r>
          <a:r>
            <a:rPr lang="fa-IR" sz="1800" b="0" kern="1200" dirty="0">
              <a:solidFill>
                <a:prstClr val="black"/>
              </a:solidFill>
              <a:latin typeface="Alexandria regular" pitchFamily="2" charset="-78"/>
              <a:ea typeface="+mn-ea"/>
              <a:cs typeface="Alexandria regular" pitchFamily="2" charset="-78"/>
            </a:rPr>
            <a:t>الحريه في </a:t>
          </a:r>
          <a:r>
            <a:rPr lang="fa-IR" sz="1800" b="0" kern="1200" dirty="0">
              <a:solidFill>
                <a:srgbClr val="FF0000"/>
              </a:solidFill>
              <a:latin typeface="Alexandria regular" pitchFamily="2" charset="-78"/>
              <a:ea typeface="+mn-ea"/>
              <a:cs typeface="Alexandria regular" pitchFamily="2" charset="-78"/>
            </a:rPr>
            <a:t>اخبار الاخرين بالمعلومه والقدره على النقاش والحوار </a:t>
          </a:r>
          <a:r>
            <a:rPr lang="ar-EG" sz="1800" b="0" kern="1200" dirty="0">
              <a:solidFill>
                <a:prstClr val="black"/>
              </a:solidFill>
              <a:latin typeface="Alexandria regular" pitchFamily="2" charset="-78"/>
              <a:ea typeface="+mn-ea"/>
              <a:cs typeface="Alexandria regular" pitchFamily="2" charset="-78"/>
            </a:rPr>
            <a:t>وهو ما يستمد من بعض الحقوق الانسان الفردية كالحق في التعبير عن الرأي و الحق في تلق المعلومات و الحق في الممارسة الحرة للاتصال من خلال كافة وسائل الإعلام المتاحة  المطبوع منها و الالكتروني.   </a:t>
          </a:r>
        </a:p>
      </dsp:txBody>
      <dsp:txXfrm>
        <a:off x="4463311" y="1901248"/>
        <a:ext cx="7228510" cy="3883105"/>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EDD439-61D9-741C-5E8F-C8798F4C3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9C4560-3BDD-A292-65CA-2469030600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225FACB-81A6-3F8B-5847-91AF5DFD690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915A37-B216-BE05-C76A-7635C7B0F0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0986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6B8A33-89F2-6D13-F87D-ED94417621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1098CE-597D-949D-379B-79E93BB90D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F7D8A2-CA33-AFC9-9064-0E77E0017BB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96489DF9-5DE3-D23C-2826-A7A39F1318F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2765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AE768C-1DD7-A4B6-6E85-55F784A577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96E60B-22B5-EB32-F140-AD26665A2D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664AB2-3223-4D9A-DFB7-DF8212AA216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83F1A10-A411-B85D-79EF-7D1F7040322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9936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1245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8156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A1674-1B15-AAF3-F58C-3B1F07FB8A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49C478-A5DD-735E-6092-8E6CCAE0DD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936111-356A-A680-6150-163FBE07873A}"/>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F705EA75-D664-1ED0-0DB8-26F14417BDA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83071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2104E7-E601-ABA3-23A3-F4ABD3155B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D00F0-1900-EC42-CDBB-2F7A9AB47C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E4354B-E26A-2A71-6A5F-A9B8AA241DBB}"/>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1C2AA160-2EC0-E692-D33A-A5025D4B16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05913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FA48D-8CEB-4F42-0FEC-334A82F31A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7E7D06-6503-7B74-F03F-D06BFA818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CAC12F-66FF-3EB3-49A7-9926EA90FFE1}"/>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5ACD917D-2EF8-F88A-8EE2-B101B9E06AB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27529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0942B-A761-1B8D-44B6-E702A3E4C7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2827C6-A4D2-2A28-8744-F5D6F5ACA7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6B1F40-9771-8038-AE90-DD47D81846AF}"/>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CB2EE326-73F3-9A45-C6C7-A642C4ACC5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37813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CE3CC-6AEC-824C-EC6B-EAC96988F5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B3E120-8836-A8FA-B89D-3CD2C5A6E5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062D90-54B7-D6D0-525A-61404B1F2A68}"/>
              </a:ext>
            </a:extLst>
          </p:cNvPr>
          <p:cNvSpPr>
            <a:spLocks noGrp="1"/>
          </p:cNvSpPr>
          <p:nvPr>
            <p:ph type="body" idx="1"/>
          </p:nvPr>
        </p:nvSpPr>
        <p:spPr/>
        <p:txBody>
          <a:bodyPr/>
          <a:lstStyle/>
          <a:p>
            <a:endParaRPr lang="ar-EG" dirty="0"/>
          </a:p>
          <a:p>
            <a:endParaRPr lang="en-US" dirty="0"/>
          </a:p>
        </p:txBody>
      </p:sp>
      <p:sp>
        <p:nvSpPr>
          <p:cNvPr id="4" name="Slide Number Placeholder 3">
            <a:extLst>
              <a:ext uri="{FF2B5EF4-FFF2-40B4-BE49-F238E27FC236}">
                <a16:creationId xmlns:a16="http://schemas.microsoft.com/office/drawing/2014/main" id="{06C3F4DE-A706-1AB2-D424-9E12F488FC4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50393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3015E-5CF8-F6A4-5FF0-1A4957439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46516-5F11-02AA-5A47-B12A06ED56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827F1-F6ED-2E4C-3BA3-B29898BC381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CEB687D-6394-C5CA-BC98-E3222E045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4105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088E7-3ED8-8DB6-F6F5-ECC1A0CC3DA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3C93B2-D3D4-4A48-459F-870C6A508B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B0FD8C-7B6D-9288-71EE-84074F6E349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0EE2228-9AAB-5C71-47A5-821678A053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83082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09105-DE4D-3405-7F78-C651AF553C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1D360E-217D-B6DA-5492-6CFAF11897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F8E9B28-6917-D9E2-6D5F-A44DF54F56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578CE0D-692B-261B-0F08-ADBC1CD734D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1378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CC06E3-2F3D-7FA9-DA70-991749FC0E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97E81B-BDD0-E4D0-C29B-004045710C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A6C8A6-297F-EF84-559E-76B97B7733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4EDF428-DC5F-A55F-D1DB-13C30EF3CE4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00352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B5FE2-3154-B7DC-72F4-B43845164C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A7B9E-0759-4489-23E3-9CBFDF77C1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66DB62-4F89-95B1-9BA4-1A5FC613EF7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EF6F21-9A03-C873-1BD5-ED2640CFAF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2478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1297CC-3577-DA31-4215-8BCC8214FB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8296F4-FBE5-E2EF-9688-505965FD5E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7D656A-1A13-597C-08B5-D2738B0DECA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70AE19D-54B9-8DB6-B7C4-755B467E2D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94597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4120A3-F281-3985-AF06-021D7D3191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D3C43E-CB2C-C2A8-094F-4F03ECF7DB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CC019D-0B78-9B9F-076E-2CC7A09631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004DF43-09FD-1CA7-2772-1D87D31EC5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3493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7D132C-C77B-F1A7-25C2-F30FD558815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0CA2C8-B9F0-A60D-FEBF-886EA7476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AA2981-0748-15E9-E053-F3BA6FB761E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DA56327-D8ED-4439-1113-FDA53CAF1F8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62319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6517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7.png"/><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svg"/><Relationship Id="rId2" Type="http://schemas.openxmlformats.org/officeDocument/2006/relationships/image" Target="../media/image24.jpeg"/><Relationship Id="rId1" Type="http://schemas.openxmlformats.org/officeDocument/2006/relationships/slideLayout" Target="../slideLayouts/slideLayout15.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Prepared by Dr. Fatma Abdalla</a:t>
            </a:r>
          </a:p>
        </p:txBody>
      </p:sp>
      <p:sp>
        <p:nvSpPr>
          <p:cNvPr id="31" name="TextBox 30"/>
          <p:cNvSpPr txBox="1"/>
          <p:nvPr/>
        </p:nvSpPr>
        <p:spPr>
          <a:xfrm>
            <a:off x="688888" y="1952394"/>
            <a:ext cx="2436886"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Digital media law</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r>
              <a:rPr lang="ar-EG" sz="2000" b="1" dirty="0">
                <a:solidFill>
                  <a:prstClr val="white"/>
                </a:solidFill>
                <a:latin typeface="Alexandria regular" pitchFamily="2" charset="-78"/>
                <a:cs typeface="Alexandria regular" pitchFamily="2" charset="-78"/>
              </a:rPr>
              <a:t>المحاضرة الثانية</a:t>
            </a:r>
            <a:endParaRPr kumimoji="0" lang="en-US" sz="2000" b="1"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20"/>
    </mc:Choice>
    <mc:Fallback xmlns="">
      <p:transition spd="slow" advTm="312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801274340"/>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algn="ctr"/>
            <a:r>
              <a:rPr lang="ar-EG" sz="2000" b="1" dirty="0">
                <a:solidFill>
                  <a:srgbClr val="00B0F0"/>
                </a:solidFill>
                <a:latin typeface="Alexandria regular" pitchFamily="2" charset="-78"/>
                <a:cs typeface="Alexandria regular" pitchFamily="2" charset="-78"/>
              </a:rPr>
              <a:t>أهداف المحاضرة</a:t>
            </a:r>
            <a:endParaRPr lang="en-US" sz="2000" b="1" dirty="0">
              <a:solidFill>
                <a:srgbClr val="00B0F0"/>
              </a:solidFill>
              <a:latin typeface="Alexandria regular" pitchFamily="2" charset="-78"/>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954014"/>
          </a:xfrm>
          <a:prstGeom prst="rect">
            <a:avLst/>
          </a:prstGeom>
          <a:noFill/>
        </p:spPr>
        <p:txBody>
          <a:bodyPr wrap="square" rtlCol="0">
            <a:spAutoFit/>
          </a:bodyPr>
          <a:lstStyle/>
          <a:p>
            <a:pPr algn="r" rtl="1">
              <a:lnSpc>
                <a:spcPct val="150000"/>
              </a:lnSpc>
            </a:pPr>
            <a:r>
              <a:rPr lang="ar-EG" dirty="0">
                <a:latin typeface="Alexandria regular" pitchFamily="2" charset="-78"/>
                <a:cs typeface="Alexandria regular" pitchFamily="2" charset="-78"/>
              </a:rPr>
              <a:t>أولا:     حرية النشر، وحدودها.</a:t>
            </a:r>
          </a:p>
          <a:p>
            <a:pPr algn="r" rtl="1">
              <a:lnSpc>
                <a:spcPct val="150000"/>
              </a:lnSpc>
            </a:pPr>
            <a:r>
              <a:rPr lang="ar-EG" dirty="0">
                <a:latin typeface="Alexandria regular" pitchFamily="2" charset="-78"/>
                <a:cs typeface="Alexandria regular" pitchFamily="2" charset="-78"/>
              </a:rPr>
              <a:t>ثانيا:     تقييد مساءلة الإعلامي عن رأيه.</a:t>
            </a:r>
          </a:p>
          <a:p>
            <a:pPr algn="r" rtl="1">
              <a:lnSpc>
                <a:spcPct val="150000"/>
              </a:lnSpc>
            </a:pPr>
            <a:r>
              <a:rPr lang="ar-EG" dirty="0">
                <a:latin typeface="Alexandria regular" pitchFamily="2" charset="-78"/>
                <a:cs typeface="Alexandria regular" pitchFamily="2" charset="-78"/>
              </a:rPr>
              <a:t>ثالثا:     عدم الإجبار عن الكشف عن مصادره.</a:t>
            </a:r>
          </a:p>
          <a:p>
            <a:pPr algn="r" rtl="1">
              <a:lnSpc>
                <a:spcPct val="150000"/>
              </a:lnSpc>
            </a:pPr>
            <a:r>
              <a:rPr lang="ar-EG" dirty="0">
                <a:latin typeface="Alexandria regular" pitchFamily="2" charset="-78"/>
                <a:cs typeface="Alexandria regular" pitchFamily="2" charset="-78"/>
              </a:rPr>
              <a:t>رابعا:    ضمانات التفتيش و المصادرة.</a:t>
            </a:r>
          </a:p>
          <a:p>
            <a:pPr algn="r" rtl="1">
              <a:lnSpc>
                <a:spcPct val="150000"/>
              </a:lnSpc>
            </a:pPr>
            <a:r>
              <a:rPr lang="ar-EG" dirty="0">
                <a:latin typeface="Alexandria regular" pitchFamily="2" charset="-78"/>
                <a:cs typeface="Alexandria regular" pitchFamily="2" charset="-78"/>
              </a:rPr>
              <a:t>خامسا: اتاحة المعلومات، وغيرها من الحقوق.</a:t>
            </a:r>
          </a:p>
          <a:p>
            <a:pPr algn="r" rtl="1">
              <a:lnSpc>
                <a:spcPct val="150000"/>
              </a:lnSpc>
            </a:pPr>
            <a:r>
              <a:rPr lang="ar-EG" dirty="0">
                <a:latin typeface="Alexandria regular" pitchFamily="2" charset="-78"/>
                <a:cs typeface="Alexandria regular" pitchFamily="2" charset="-78"/>
              </a:rPr>
              <a:t>سادسا: </a:t>
            </a:r>
            <a:r>
              <a:rPr lang="fa-IR" dirty="0">
                <a:latin typeface="Alexandria regular" pitchFamily="2" charset="-78"/>
                <a:cs typeface="Alexandria regular" pitchFamily="2" charset="-78"/>
              </a:rPr>
              <a:t>مراجع.   </a:t>
            </a:r>
            <a:endParaRPr lang="en-US" dirty="0">
              <a:latin typeface="Alexandria regular" pitchFamily="2" charset="-78"/>
              <a:cs typeface="Alexandria regular" pitchFamily="2" charset="-78"/>
            </a:endParaRPr>
          </a:p>
          <a:p>
            <a:pPr algn="r" rtl="1">
              <a:lnSpc>
                <a:spcPct val="150000"/>
              </a:lnSpc>
            </a:pPr>
            <a:r>
              <a:rPr lang="ar-EG" dirty="0">
                <a:latin typeface="Alexandria regular" pitchFamily="2" charset="-78"/>
                <a:cs typeface="Alexandria regular" pitchFamily="2" charset="-78"/>
              </a:rPr>
              <a:t>سابعا: </a:t>
            </a:r>
            <a:r>
              <a:rPr lang="fa-IR" dirty="0">
                <a:latin typeface="Alexandria regular" pitchFamily="2" charset="-78"/>
                <a:cs typeface="Alexandria regular" pitchFamily="2" charset="-78"/>
              </a:rPr>
              <a:t>خاتمة.</a:t>
            </a:r>
            <a:endParaRPr lang="en-US" dirty="0">
              <a:latin typeface="Alexandria regular" pitchFamily="2" charset="-78"/>
              <a:cs typeface="Alexandria regular"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9166"/>
    </mc:Choice>
    <mc:Fallback xmlns="">
      <p:transition spd="slow" advTm="14916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8CC1A22-8527-1A27-AA58-E2EA2AC13711}"/>
              </a:ext>
            </a:extLst>
          </p:cNvPr>
          <p:cNvGraphicFramePr/>
          <p:nvPr>
            <p:extLst>
              <p:ext uri="{D42A27DB-BD31-4B8C-83A1-F6EECF244321}">
                <p14:modId xmlns:p14="http://schemas.microsoft.com/office/powerpoint/2010/main" val="598568517"/>
              </p:ext>
            </p:extLst>
          </p:nvPr>
        </p:nvGraphicFramePr>
        <p:xfrm>
          <a:off x="369871" y="770562"/>
          <a:ext cx="11691990" cy="58657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E9BD8F3-2145-CDA1-F3B9-D90DF12505C0}"/>
              </a:ext>
            </a:extLst>
          </p:cNvPr>
          <p:cNvSpPr txBox="1"/>
          <p:nvPr/>
        </p:nvSpPr>
        <p:spPr>
          <a:xfrm>
            <a:off x="2393574" y="221692"/>
            <a:ext cx="6356557"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حرية النشر و حدودها</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2" name="Picture 1">
            <a:extLst>
              <a:ext uri="{FF2B5EF4-FFF2-40B4-BE49-F238E27FC236}">
                <a16:creationId xmlns:a16="http://schemas.microsoft.com/office/drawing/2014/main" id="{6AD48257-DB93-9DCB-06F5-5FCD351BEE30}"/>
              </a:ext>
            </a:extLst>
          </p:cNvPr>
          <p:cNvPicPr>
            <a:picLocks noChangeAspect="1"/>
          </p:cNvPicPr>
          <p:nvPr/>
        </p:nvPicPr>
        <p:blipFill>
          <a:blip r:embed="rId7"/>
          <a:stretch>
            <a:fillRect/>
          </a:stretch>
        </p:blipFill>
        <p:spPr>
          <a:xfrm>
            <a:off x="9279451" y="187417"/>
            <a:ext cx="2304488" cy="1079086"/>
          </a:xfrm>
          <a:prstGeom prst="rect">
            <a:avLst/>
          </a:prstGeom>
        </p:spPr>
      </p:pic>
    </p:spTree>
    <p:extLst>
      <p:ext uri="{BB962C8B-B14F-4D97-AF65-F5344CB8AC3E}">
        <p14:creationId xmlns:p14="http://schemas.microsoft.com/office/powerpoint/2010/main" val="3711709201"/>
      </p:ext>
    </p:extLst>
  </p:cSld>
  <p:clrMapOvr>
    <a:masterClrMapping/>
  </p:clrMapOvr>
  <mc:AlternateContent xmlns:mc="http://schemas.openxmlformats.org/markup-compatibility/2006" xmlns:p14="http://schemas.microsoft.com/office/powerpoint/2010/main">
    <mc:Choice Requires="p14">
      <p:transition spd="slow" p14:dur="2000" advTm="221981"/>
    </mc:Choice>
    <mc:Fallback xmlns="">
      <p:transition spd="slow" advTm="2219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C633D-6323-BDF1-78CC-E5EB041E63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4BD832-BDE0-15BE-0984-E4C5C768F0BC}"/>
              </a:ext>
            </a:extLst>
          </p:cNvPr>
          <p:cNvSpPr/>
          <p:nvPr/>
        </p:nvSpPr>
        <p:spPr>
          <a:xfrm>
            <a:off x="424087" y="1416788"/>
            <a:ext cx="7816108" cy="516163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إذن حرية النشر يستند  بشكل رئيسي إلي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التعبير عن الراي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تعد حريه التعبير عن الراي بمثابه الحرية الام التي يتفرع وينبثق عنها الكثير من الحريات والحقوق الفكرية والثقافية إلا أن حرية الصحافة والاعلام بكافه اشكاله تعد هي الصورة الاهم من صور حرية الراي.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وعلي الرغم من أن حريه الراي والتعبير من اهم القضايا التي لازمت الإنسانية عبر مراحل تطورها المختلفة.  إلا أنه يختلف مفهوم ونطاق  حريه التعبير عن الراي من مجتمع لأخر ومن زمن لأخر ويعود هذا وبلا شك الى اختلاف الفلسفات السياسية والاجتماعية والدينية في كل مجتمع وكل زمان.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7DE6499E-A677-07C8-5502-2DC39AB19A7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BE1EA77-E161-C729-2FAC-B706F29EEC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CCCBCBA3-FEE5-B105-A0FB-EE0F88B4394A}"/>
              </a:ext>
            </a:extLst>
          </p:cNvPr>
          <p:cNvPicPr>
            <a:picLocks noChangeAspect="1"/>
          </p:cNvPicPr>
          <p:nvPr/>
        </p:nvPicPr>
        <p:blipFill>
          <a:blip r:embed="rId4"/>
          <a:stretch>
            <a:fillRect/>
          </a:stretch>
        </p:blipFill>
        <p:spPr>
          <a:xfrm>
            <a:off x="8620017" y="1859952"/>
            <a:ext cx="3260807" cy="4160704"/>
          </a:xfrm>
          <a:prstGeom prst="rect">
            <a:avLst/>
          </a:prstGeom>
        </p:spPr>
      </p:pic>
    </p:spTree>
    <p:extLst>
      <p:ext uri="{BB962C8B-B14F-4D97-AF65-F5344CB8AC3E}">
        <p14:creationId xmlns:p14="http://schemas.microsoft.com/office/powerpoint/2010/main" val="1304644837"/>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29A961-009E-F8E8-4FC9-704B0EBE57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73FC14-15E7-3D88-E6E6-A47394FE671B}"/>
              </a:ext>
            </a:extLst>
          </p:cNvPr>
          <p:cNvSpPr/>
          <p:nvPr/>
        </p:nvSpPr>
        <p:spPr>
          <a:xfrm>
            <a:off x="1045029" y="2689260"/>
            <a:ext cx="9178078" cy="1841643"/>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الحق في حرية التعبير عن الرأي يتسند إلي بدوره إلي عدد من الحريات الفردية الفرعية مثل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تلقي المعلومة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الحق في الانتفاع بموارد الاتصال. </a:t>
            </a:r>
            <a:r>
              <a:rPr lang="ar-EG" dirty="0">
                <a:solidFill>
                  <a:schemeClr val="tx1"/>
                </a:solidFill>
                <a:latin typeface="Alexandria regular" pitchFamily="2" charset="-78"/>
                <a:cs typeface="Alexandria regular" pitchFamily="2" charset="-78"/>
              </a:rPr>
              <a:t>لذلك حرصت التعريفات المختلفة إلي التأكيد علي هذه الحقوق الفرعية المكونة له.</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10B94063-3F4D-0FD4-23A2-19BE7C4BB23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DAED6AF-9696-7C95-1ED3-087124E836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8324282"/>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8719-FF5E-1AF7-8674-C4D9E105A3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7F2DF6-C317-27B7-ECBB-794A1B6F4724}"/>
              </a:ext>
            </a:extLst>
          </p:cNvPr>
          <p:cNvSpPr/>
          <p:nvPr/>
        </p:nvSpPr>
        <p:spPr>
          <a:xfrm>
            <a:off x="1643742" y="1981200"/>
            <a:ext cx="5138058" cy="32548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نص الإعلان العالمي لحقوق الإنسان الذي تبنته الأمم المتحدة عام 1948 أن: «لكل فرد الحق في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حرية الرأي والتعبير</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ويتضمن هذا الحق حرية الفرد في تكوين آراء بدون تَدَخُل أحد، والبَحث عن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واستقبال ونقل المعلومات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والأفكار بأية وسيلة -من خلال كافة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وسائل الاتصال-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ودونما اعتبار للحدود».</a:t>
            </a:r>
            <a:endPar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C20AAB40-0D46-9F69-3C20-AD8B6F0F82A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1D87D7C-1C11-F7AB-F3B4-77AFF99232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2839517D-2532-9F7B-557D-74C7F29D3A0A}"/>
              </a:ext>
            </a:extLst>
          </p:cNvPr>
          <p:cNvPicPr>
            <a:picLocks noChangeAspect="1"/>
          </p:cNvPicPr>
          <p:nvPr/>
        </p:nvPicPr>
        <p:blipFill>
          <a:blip r:embed="rId4"/>
          <a:stretch>
            <a:fillRect/>
          </a:stretch>
        </p:blipFill>
        <p:spPr>
          <a:xfrm>
            <a:off x="7556726" y="1981200"/>
            <a:ext cx="3274694" cy="3254829"/>
          </a:xfrm>
          <a:prstGeom prst="rect">
            <a:avLst/>
          </a:prstGeom>
        </p:spPr>
      </p:pic>
    </p:spTree>
    <p:extLst>
      <p:ext uri="{BB962C8B-B14F-4D97-AF65-F5344CB8AC3E}">
        <p14:creationId xmlns:p14="http://schemas.microsoft.com/office/powerpoint/2010/main" val="830918067"/>
      </p:ext>
    </p:extLst>
  </p:cSld>
  <p:clrMapOvr>
    <a:masterClrMapping/>
  </p:clrMapOvr>
  <mc:AlternateContent xmlns:mc="http://schemas.openxmlformats.org/markup-compatibility/2006" xmlns:p14="http://schemas.microsoft.com/office/powerpoint/2010/main">
    <mc:Choice Requires="p14">
      <p:transition p14:dur="10" advTm="45491"/>
    </mc:Choice>
    <mc:Fallback xmlns="">
      <p:transition advTm="4549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443FB21D-73B4-53F7-34FB-171A581662A6}"/>
              </a:ext>
            </a:extLst>
          </p:cNvPr>
          <p:cNvPicPr>
            <a:picLocks noGrp="1" noChangeAspect="1"/>
          </p:cNvPicPr>
          <p:nvPr>
            <p:ph type="pic" sz="quarter" idx="11"/>
          </p:nvPr>
        </p:nvPicPr>
        <p:blipFill>
          <a:blip r:embed="rId2"/>
          <a:srcRect l="23353" r="23353"/>
          <a:stretch>
            <a:fillRect/>
          </a:stretch>
        </p:blipFill>
        <p:spPr>
          <a:prstGeom prst="rect">
            <a:avLst/>
          </a:prstGeom>
        </p:spPr>
      </p:pic>
      <p:sp>
        <p:nvSpPr>
          <p:cNvPr id="3" name="Rectangle: Rounded Corners 2">
            <a:extLst>
              <a:ext uri="{FF2B5EF4-FFF2-40B4-BE49-F238E27FC236}">
                <a16:creationId xmlns:a16="http://schemas.microsoft.com/office/drawing/2014/main" id="{71203C29-9D3F-205E-CADC-3F95DCC1B4A9}"/>
              </a:ext>
            </a:extLst>
          </p:cNvPr>
          <p:cNvSpPr/>
          <p:nvPr/>
        </p:nvSpPr>
        <p:spPr>
          <a:xfrm>
            <a:off x="752859" y="719192"/>
            <a:ext cx="5062313"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جاء العهد الدولي الخاص بالحقوق المدنية والسياسية في 16 ديسمبر 1966 والذي وضع النصوص والمبادئ التي جاء بها الاعلان العالمي لحقوق الانسان موضع التنفيذ الفعلي والذي نص في المادة 19 منه على انه لكل انسان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حق في حريه التعبير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ويشمل هذا الحق حريته في التماس مختلف دروب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المعلومات والافكار وتلقيها ونقلها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الى اخرين دونما اعتبار للحدود </a:t>
            </a:r>
            <a:r>
              <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سواء على شكل مكتوب او مطبوع او في قالب فني او في اي وسيله اخرى يختارها</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p:txBody>
      </p:sp>
    </p:spTree>
    <p:extLst>
      <p:ext uri="{BB962C8B-B14F-4D97-AF65-F5344CB8AC3E}">
        <p14:creationId xmlns:p14="http://schemas.microsoft.com/office/powerpoint/2010/main" val="2939308989"/>
      </p:ext>
    </p:extLst>
  </p:cSld>
  <p:clrMapOvr>
    <a:masterClrMapping/>
  </p:clrMapOvr>
  <mc:AlternateContent xmlns:mc="http://schemas.openxmlformats.org/markup-compatibility/2006" xmlns:p14="http://schemas.microsoft.com/office/powerpoint/2010/main">
    <mc:Choice Requires="p14">
      <p:transition spd="slow" p14:dur="2000" advTm="54903"/>
    </mc:Choice>
    <mc:Fallback xmlns="">
      <p:transition spd="slow" advTm="5490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5684E-E2C4-9B4A-020B-E246A4EFE4A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C875DE1B-1205-F845-4897-A18CEDB4A87A}"/>
              </a:ext>
            </a:extLst>
          </p:cNvPr>
          <p:cNvSpPr/>
          <p:nvPr/>
        </p:nvSpPr>
        <p:spPr>
          <a:xfrm>
            <a:off x="752859" y="719192"/>
            <a:ext cx="5062313" cy="5184056"/>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كذلك أكدت المواثيق الإقليمية علي حرية التعبير كالمادة 10 من الاتفاقية الأوروبية لحقوق الانسان.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schemeClr val="tx1"/>
                </a:solidFill>
                <a:effectLst/>
                <a:uLnTx/>
                <a:uFillTx/>
                <a:latin typeface="Alexandria regular" pitchFamily="2" charset="-78"/>
                <a:ea typeface="+mn-ea"/>
                <a:cs typeface="Alexandria regular" pitchFamily="2" charset="-78"/>
              </a:rPr>
              <a:t>وكما جاء أيضا في الميثاق العربي لحقوق الانسان الصادر بموجب قرار مجلس جامعه الدول العربية رقم 5427 في 15 ديسمبر 1997 لينص في المادة 26 منه على ان حريه العقيدة والراي والفكر مكفوله لكل فرد.</a:t>
            </a:r>
            <a:endParaRPr lang="ar-EG" dirty="0">
              <a:solidFill>
                <a:schemeClr val="tx1"/>
              </a:solidFill>
              <a:latin typeface="Alexandria regular" pitchFamily="2" charset="-78"/>
              <a:cs typeface="Alexandria regular" pitchFamily="2" charset="-78"/>
            </a:endParaRPr>
          </a:p>
        </p:txBody>
      </p:sp>
      <p:pic>
        <p:nvPicPr>
          <p:cNvPr id="10" name="Picture Placeholder 9">
            <a:extLst>
              <a:ext uri="{FF2B5EF4-FFF2-40B4-BE49-F238E27FC236}">
                <a16:creationId xmlns:a16="http://schemas.microsoft.com/office/drawing/2014/main" id="{519F6BFE-B338-6242-3DDA-8EC8FD2314AE}"/>
              </a:ext>
            </a:extLst>
          </p:cNvPr>
          <p:cNvPicPr>
            <a:picLocks noGrp="1" noChangeAspect="1"/>
          </p:cNvPicPr>
          <p:nvPr>
            <p:ph type="pic" sz="quarter" idx="11"/>
          </p:nvPr>
        </p:nvPicPr>
        <p:blipFill rotWithShape="1">
          <a:blip r:embed="rId2"/>
          <a:srcRect l="25053" t="1524" r="28494" b="17632"/>
          <a:stretch/>
        </p:blipFill>
        <p:spPr>
          <a:xfrm>
            <a:off x="6204858" y="1153885"/>
            <a:ext cx="4585914" cy="4191001"/>
          </a:xfrm>
          <a:prstGeom prst="rect">
            <a:avLst/>
          </a:prstGeom>
        </p:spPr>
      </p:pic>
    </p:spTree>
    <p:extLst>
      <p:ext uri="{BB962C8B-B14F-4D97-AF65-F5344CB8AC3E}">
        <p14:creationId xmlns:p14="http://schemas.microsoft.com/office/powerpoint/2010/main" val="2461986794"/>
      </p:ext>
    </p:extLst>
  </p:cSld>
  <p:clrMapOvr>
    <a:masterClrMapping/>
  </p:clrMapOvr>
  <mc:AlternateContent xmlns:mc="http://schemas.openxmlformats.org/markup-compatibility/2006" xmlns:p14="http://schemas.microsoft.com/office/powerpoint/2010/main">
    <mc:Choice Requires="p14">
      <p:transition spd="slow" p14:dur="2000" advTm="42268"/>
    </mc:Choice>
    <mc:Fallback xmlns="">
      <p:transition spd="slow" advTm="4226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03EEB1-7A9A-61DC-04FD-4D9588BECBEC}"/>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FB15C7E-6967-9C0C-97D6-4EF193B679E4}"/>
              </a:ext>
            </a:extLst>
          </p:cNvPr>
          <p:cNvSpPr/>
          <p:nvPr/>
        </p:nvSpPr>
        <p:spPr>
          <a:xfrm>
            <a:off x="927520" y="2763750"/>
            <a:ext cx="10528166" cy="904125"/>
          </a:xfrm>
          <a:prstGeom prst="roundRect">
            <a:avLst>
              <a:gd name="adj" fmla="val 6140"/>
            </a:avLst>
          </a:prstGeom>
          <a:noFill/>
          <a:ln>
            <a:noFill/>
          </a:ln>
        </p:spPr>
        <p:style>
          <a:lnRef idx="0">
            <a:scrgbClr r="0" g="0" b="0"/>
          </a:lnRef>
          <a:fillRef idx="0">
            <a:scrgbClr r="0" g="0" b="0"/>
          </a:fillRef>
          <a:effectRef idx="0">
            <a:scrgbClr r="0" g="0" b="0"/>
          </a:effectRef>
          <a:fontRef idx="minor">
            <a:schemeClr val="accen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حرصت كافة الدساتير العربية علي ايراد النص علي حرية التعبير عن الرأي</a:t>
            </a:r>
          </a:p>
        </p:txBody>
      </p:sp>
    </p:spTree>
    <p:extLst>
      <p:ext uri="{BB962C8B-B14F-4D97-AF65-F5344CB8AC3E}">
        <p14:creationId xmlns:p14="http://schemas.microsoft.com/office/powerpoint/2010/main" val="3211193592"/>
      </p:ext>
    </p:extLst>
  </p:cSld>
  <p:clrMapOvr>
    <a:masterClrMapping/>
  </p:clrMapOvr>
  <mc:AlternateContent xmlns:mc="http://schemas.openxmlformats.org/markup-compatibility/2006" xmlns:p14="http://schemas.microsoft.com/office/powerpoint/2010/main">
    <mc:Choice Requires="p14">
      <p:transition spd="slow" p14:dur="2000" advTm="20256"/>
    </mc:Choice>
    <mc:Fallback xmlns="">
      <p:transition spd="slow" advTm="2025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85562" y="1037691"/>
            <a:ext cx="6813881" cy="15937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نظام الحكم في </a:t>
            </a:r>
            <a:r>
              <a:rPr kumimoji="0" lang="ar-EG" sz="16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المملكة</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العربية السعودية: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نصت المادة الخامسة على " 11- احترام حرية التعبير والرأي؛ بما لا يتعارض مع الأنظمة والضوابط ذات الصلة، وما يقضي به النظام."</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D10C6230-1FA9-DE1A-9490-7961D2C131C1}"/>
              </a:ext>
            </a:extLst>
          </p:cNvPr>
          <p:cNvPicPr>
            <a:picLocks noChangeAspect="1"/>
          </p:cNvPicPr>
          <p:nvPr/>
        </p:nvPicPr>
        <p:blipFill>
          <a:blip r:embed="rId4"/>
          <a:stretch>
            <a:fillRect/>
          </a:stretch>
        </p:blipFill>
        <p:spPr>
          <a:xfrm>
            <a:off x="8235566" y="1195294"/>
            <a:ext cx="3303195" cy="1404725"/>
          </a:xfrm>
          <a:prstGeom prst="rect">
            <a:avLst/>
          </a:prstGeom>
        </p:spPr>
      </p:pic>
      <p:sp>
        <p:nvSpPr>
          <p:cNvPr id="2" name="Rectangle: Rounded Corners 1">
            <a:extLst>
              <a:ext uri="{FF2B5EF4-FFF2-40B4-BE49-F238E27FC236}">
                <a16:creationId xmlns:a16="http://schemas.microsoft.com/office/drawing/2014/main" id="{3AAF8ACA-B4D4-4846-6CD0-A84F10E2978F}"/>
              </a:ext>
            </a:extLst>
          </p:cNvPr>
          <p:cNvSpPr/>
          <p:nvPr/>
        </p:nvSpPr>
        <p:spPr>
          <a:xfrm>
            <a:off x="359318" y="3091160"/>
            <a:ext cx="6841758" cy="17376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II</a:t>
            </a:r>
            <a:r>
              <a:rPr kumimoji="0" lang="ar-EG"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دستور دولة الأمارات العربية المتحدة 1971 (المعدل 2009) </a:t>
            </a:r>
            <a:r>
              <a:rPr lang="ar-EG" sz="2400" b="1"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أهتم الدستور بكفالة حرية الرأي حيث نصت المادة 30 منه علي "حرية الرأي والتعبير عنه بالقول والكتابة ، وسائر وسائل التعبير مكفولة في حدود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3" name="Picture 2">
            <a:extLst>
              <a:ext uri="{FF2B5EF4-FFF2-40B4-BE49-F238E27FC236}">
                <a16:creationId xmlns:a16="http://schemas.microsoft.com/office/drawing/2014/main" id="{E9762CF6-E215-9D8F-FF94-3A914CED2015}"/>
              </a:ext>
            </a:extLst>
          </p:cNvPr>
          <p:cNvPicPr>
            <a:picLocks noChangeAspect="1"/>
          </p:cNvPicPr>
          <p:nvPr/>
        </p:nvPicPr>
        <p:blipFill>
          <a:blip r:embed="rId5"/>
          <a:stretch>
            <a:fillRect/>
          </a:stretch>
        </p:blipFill>
        <p:spPr>
          <a:xfrm>
            <a:off x="8319337" y="3006395"/>
            <a:ext cx="2950720" cy="1621566"/>
          </a:xfrm>
          <a:prstGeom prst="rect">
            <a:avLst/>
          </a:prstGeom>
        </p:spPr>
      </p:pic>
      <p:pic>
        <p:nvPicPr>
          <p:cNvPr id="9" name="Picture 8">
            <a:extLst>
              <a:ext uri="{FF2B5EF4-FFF2-40B4-BE49-F238E27FC236}">
                <a16:creationId xmlns:a16="http://schemas.microsoft.com/office/drawing/2014/main" id="{16D5D9A6-50E2-4362-84F0-69FE4757C106}"/>
              </a:ext>
            </a:extLst>
          </p:cNvPr>
          <p:cNvPicPr>
            <a:picLocks noChangeAspect="1"/>
          </p:cNvPicPr>
          <p:nvPr/>
        </p:nvPicPr>
        <p:blipFill>
          <a:blip r:embed="rId6"/>
          <a:stretch>
            <a:fillRect/>
          </a:stretch>
        </p:blipFill>
        <p:spPr>
          <a:xfrm>
            <a:off x="359318" y="4518700"/>
            <a:ext cx="6841758" cy="2603218"/>
          </a:xfrm>
          <a:prstGeom prst="rect">
            <a:avLst/>
          </a:prstGeom>
        </p:spPr>
      </p:pic>
      <p:pic>
        <p:nvPicPr>
          <p:cNvPr id="10" name="Picture 9">
            <a:extLst>
              <a:ext uri="{FF2B5EF4-FFF2-40B4-BE49-F238E27FC236}">
                <a16:creationId xmlns:a16="http://schemas.microsoft.com/office/drawing/2014/main" id="{E38FDDEB-5EA6-6FF5-2A68-F903A2379160}"/>
              </a:ext>
            </a:extLst>
          </p:cNvPr>
          <p:cNvPicPr>
            <a:picLocks noChangeAspect="1"/>
          </p:cNvPicPr>
          <p:nvPr/>
        </p:nvPicPr>
        <p:blipFill>
          <a:blip r:embed="rId7"/>
          <a:stretch>
            <a:fillRect/>
          </a:stretch>
        </p:blipFill>
        <p:spPr>
          <a:xfrm>
            <a:off x="8427044" y="5034337"/>
            <a:ext cx="2920237" cy="1554700"/>
          </a:xfrm>
          <a:prstGeom prst="rect">
            <a:avLst/>
          </a:prstGeom>
        </p:spPr>
      </p:pic>
    </p:spTree>
    <p:extLst>
      <p:ext uri="{BB962C8B-B14F-4D97-AF65-F5344CB8AC3E}">
        <p14:creationId xmlns:p14="http://schemas.microsoft.com/office/powerpoint/2010/main" val="287965270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لقد وردت بعض القيود والاستثناءات " المشروعة " على حرية الرأي والتعبير مثل بقية الحقوق والحريات، في</a:t>
            </a:r>
            <a:r>
              <a:rPr kumimoji="0" lang="en-US"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الاتفاقات الدولية و الإقليمية المختلفة حيث نصت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الفقرة (2) من المادة (10) للاتفاقية الأوروبية لحقوق الإنسان نصت على " </a:t>
            </a:r>
            <a:r>
              <a:rPr kumimoji="0" lang="fa-IR"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يجوز إخضاع ممارسة هذه الحريات التي تتطلب واجبات ومسؤوليات لبعض الشكليات آو الشروط </a:t>
            </a:r>
            <a:r>
              <a:rPr kumimoji="0" lang="fa-IR"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آو التقيدات آو المخالفات التي يحددها القانون والتي تعد في مجتمع ديمقراطي تدابير ضرورية لحفظ سلامة الوطن واراضيه، والامن العام وحماية النظام ومنع الجريمة وحماية الصحة والأخلاق وحماية الآخرين وسمعتهم وذلك لمنع إفشاء المعلومات السرية أو لضمان سلطة الهيئة القضائية ونزاهتها ".</a:t>
            </a:r>
          </a:p>
        </p:txBody>
      </p:sp>
      <p:sp>
        <p:nvSpPr>
          <p:cNvPr id="3" name="TextBox 2"/>
          <p:cNvSpPr txBox="1"/>
          <p:nvPr/>
        </p:nvSpPr>
        <p:spPr>
          <a:xfrm>
            <a:off x="148890" y="239692"/>
            <a:ext cx="978944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3- الحدود و القيود الدولية لحرية التعبير عن الرأي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8A49B2BB-8387-3377-6293-7DF164881897}"/>
              </a:ext>
            </a:extLst>
          </p:cNvPr>
          <p:cNvPicPr>
            <a:picLocks noChangeAspect="1"/>
          </p:cNvPicPr>
          <p:nvPr/>
        </p:nvPicPr>
        <p:blipFill>
          <a:blip r:embed="rId4"/>
          <a:stretch>
            <a:fillRect/>
          </a:stretch>
        </p:blipFill>
        <p:spPr>
          <a:xfrm>
            <a:off x="7973919" y="2095970"/>
            <a:ext cx="3574233" cy="4060673"/>
          </a:xfrm>
          <a:prstGeom prst="rect">
            <a:avLst/>
          </a:prstGeom>
        </p:spPr>
      </p:pic>
    </p:spTree>
    <p:extLst>
      <p:ext uri="{BB962C8B-B14F-4D97-AF65-F5344CB8AC3E}">
        <p14:creationId xmlns:p14="http://schemas.microsoft.com/office/powerpoint/2010/main" val="2688295267"/>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6994E-0884-1092-1A38-1C58412CDA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59ABA6-83E9-0C2B-5036-591A48F42385}"/>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نصت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19 (3) من العهد الدولي الخاص بالحقوق المدنية والسياسية الشروط التي يجب أن تتوفر في أي تقييد لحرية التعبير:تحمل ممارسة الحقوق المنصوص عليها في الفقرة 2 من هذه المادة واجبات ومسؤوليات خاصة. ولذلك قد تخضع لقيود معينة، ولكنها يجب أن تكون فقط تلك التي ينص عليها القانون وتكون ضرورية: (أ) لاحترام حقوق الآخرين أو سمعتهم؛ (ب) لحماية الأمن القومي أو النظام العام أو الصحة العامة أو الآداب العامة.</a:t>
            </a:r>
          </a:p>
        </p:txBody>
      </p:sp>
      <p:sp>
        <p:nvSpPr>
          <p:cNvPr id="3" name="TextBox 2">
            <a:extLst>
              <a:ext uri="{FF2B5EF4-FFF2-40B4-BE49-F238E27FC236}">
                <a16:creationId xmlns:a16="http://schemas.microsoft.com/office/drawing/2014/main" id="{4A69158B-B36F-1A18-FA22-6E571E2E49F9}"/>
              </a:ext>
            </a:extLst>
          </p:cNvPr>
          <p:cNvSpPr txBox="1"/>
          <p:nvPr/>
        </p:nvSpPr>
        <p:spPr>
          <a:xfrm>
            <a:off x="107794" y="239692"/>
            <a:ext cx="9789440"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3- الحدود و القيود الدولية لحرية التعبير</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D2058085-2B44-19C1-6926-0C9777CC7BE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4168414-1CA3-9CA1-7E91-BC8966F8C7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D4ECEE37-5817-85C6-50E6-2D69E8DE7067}"/>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3975215895"/>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C49F1-7621-8B4C-87C0-4070AEFF75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3DE708-5B10-7CC8-C4B0-96E21E6DE00A}"/>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علي ذلك فإن الدول الأعضاء في الأمم المتحدة تملك قدرًا كبيرًا من السلطة التقديرية فيما يتعلق بكيفية تقييد حرية التعبير لحماية حقوق الآخرين، والأمن القومي، وخاصة في مسائل الأخلاق الشخصية، مثل الدين.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dirty="0">
                <a:solidFill>
                  <a:prstClr val="black"/>
                </a:solidFill>
                <a:latin typeface="Alexandria regular" pitchFamily="2" charset="-78"/>
                <a:cs typeface="Alexandria regular" pitchFamily="2" charset="-78"/>
              </a:rPr>
              <a:t>إلا ان هذه السلطة التقديرية في تقييد حرية التعبير عن الرأي يجب ان تتم في إطار احترام 3 معايير رئيسية وهو ما يعرف عالميا باسم </a:t>
            </a:r>
            <a:r>
              <a:rPr lang="en-US" dirty="0">
                <a:solidFill>
                  <a:prstClr val="black"/>
                </a:solidFill>
                <a:latin typeface="Alexandria regular" pitchFamily="2" charset="-78"/>
                <a:cs typeface="Alexandria regular" pitchFamily="2" charset="-78"/>
              </a:rPr>
              <a:t>“Three part test”</a:t>
            </a: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9D5D91AD-C7F0-66F9-DAEE-2AB1B4FE324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B29E3B6-5AC5-3D79-16CF-A888EF5D24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501C7608-327D-B7DC-9395-E3A1D28981F7}"/>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186300768"/>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0F539-901C-3342-57A7-1701BD2022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0BC201-1A1E-F51B-DB64-3034BFD708B7}"/>
              </a:ext>
            </a:extLst>
          </p:cNvPr>
          <p:cNvSpPr/>
          <p:nvPr/>
        </p:nvSpPr>
        <p:spPr>
          <a:xfrm>
            <a:off x="431617" y="883578"/>
            <a:ext cx="7448661" cy="5734730"/>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ويمكن تحديد المعيار الثلاثي لتقييد حرية الرأي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“Three part test”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بما يلي: </a:t>
            </a: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لكي يكون القيد شرعيًا، يجب استيفاء الأجزاء الثلاثة من الاختبار:•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أولا، التدخل يجب أن يكون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منصوص عليه في القانون. </a:t>
            </a:r>
            <a:endPar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يجب أن يسعى التدخل إلى هدف مشروع. إن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قائمة الأهداف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الواردة في مختلف المعاهدات الدولية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حصرية</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بمعنى أنه لا توجد أهداف أخرى تعتبر مشروعة كأساس لتقييد حرية التعبير.•</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just" defTabSz="914400" rtl="1" eaLnBrk="1" fontAlgn="auto" latinLnBrk="0" hangingPunct="1">
              <a:lnSpc>
                <a:spcPct val="150000"/>
              </a:lnSpc>
              <a:spcBef>
                <a:spcPts val="0"/>
              </a:spcBef>
              <a:spcAft>
                <a:spcPts val="0"/>
              </a:spcAft>
              <a:buClrTx/>
              <a:buSzTx/>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ثالثاً، يجب أن يكون التقييد ضرورياً لتأمين أحد هذه الأهداف. كلمة "ضروري" تعني أنه يجب أن تكون هناك "حاجة اجتماعية ملحة" للتقييد. ويجب أن يكون التقييد </a:t>
            </a:r>
            <a:r>
              <a:rPr kumimoji="0" lang="fa-IR"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متناسبًا مع الهدف المنشود</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p:txBody>
      </p:sp>
      <p:sp>
        <p:nvSpPr>
          <p:cNvPr id="4" name="TextBox 3">
            <a:extLst>
              <a:ext uri="{FF2B5EF4-FFF2-40B4-BE49-F238E27FC236}">
                <a16:creationId xmlns:a16="http://schemas.microsoft.com/office/drawing/2014/main" id="{AA32C1BF-CBFF-0FE6-B584-F4B7D84095A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3603D83E-0FC2-FC39-E774-6D6F041BBB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4">
            <a:extLst>
              <a:ext uri="{FF2B5EF4-FFF2-40B4-BE49-F238E27FC236}">
                <a16:creationId xmlns:a16="http://schemas.microsoft.com/office/drawing/2014/main" id="{B34435F2-2C46-1092-B30B-4C0959861B5F}"/>
              </a:ext>
            </a:extLst>
          </p:cNvPr>
          <p:cNvPicPr>
            <a:picLocks noChangeAspect="1"/>
          </p:cNvPicPr>
          <p:nvPr/>
        </p:nvPicPr>
        <p:blipFill>
          <a:blip r:embed="rId4"/>
          <a:stretch>
            <a:fillRect/>
          </a:stretch>
        </p:blipFill>
        <p:spPr>
          <a:xfrm>
            <a:off x="7973919" y="1140432"/>
            <a:ext cx="3574233" cy="5016212"/>
          </a:xfrm>
          <a:prstGeom prst="rect">
            <a:avLst/>
          </a:prstGeom>
        </p:spPr>
      </p:pic>
    </p:spTree>
    <p:extLst>
      <p:ext uri="{BB962C8B-B14F-4D97-AF65-F5344CB8AC3E}">
        <p14:creationId xmlns:p14="http://schemas.microsoft.com/office/powerpoint/2010/main" val="2051719094"/>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14F04-34B5-DFAD-283B-D0827023C6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51267-1F9B-1F82-AEDA-7E54F3B5E2D0}"/>
              </a:ext>
            </a:extLst>
          </p:cNvPr>
          <p:cNvSpPr/>
          <p:nvPr/>
        </p:nvSpPr>
        <p:spPr>
          <a:xfrm>
            <a:off x="431618" y="1274302"/>
            <a:ext cx="6841758" cy="50183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جاء النص علي حماية الحق في النشر و الاعلام واضحا و صريحا حيث نصت ال</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تكفل الدولة حرية الصحافة والإعلام والطباعة والنشر الورقى والمسموع والمرئى والإلكترونى.</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نص القانون علي استقلالية الإعلاميين في مادة السابعة و التي قررت الصحفيون والإعلاميون مستقلون في أداء عملهم لا سلطان عليهم في ذلك لغير القانون.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نصت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3</a:t>
            </a:r>
            <a:r>
              <a:rPr lang="ar-EG" dirty="0">
                <a:solidFill>
                  <a:prstClr val="black"/>
                </a:solidFill>
                <a:latin typeface="Alexandria regular" pitchFamily="2" charset="-78"/>
                <a:cs typeface="Alexandria regular" pitchFamily="2" charset="-78"/>
              </a:rPr>
              <a:t> </a:t>
            </a:r>
            <a:r>
              <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بأى وجه، فرض رقابة على الصحف ووسائل الإعلام المصرية، ويحظر مصادرتها، أو وقفها، أو إغلاقها.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3" name="TextBox 2">
            <a:extLst>
              <a:ext uri="{FF2B5EF4-FFF2-40B4-BE49-F238E27FC236}">
                <a16:creationId xmlns:a16="http://schemas.microsoft.com/office/drawing/2014/main" id="{F15DC57E-7845-B84B-73A6-D4E82D94196E}"/>
              </a:ext>
            </a:extLst>
          </p:cNvPr>
          <p:cNvSpPr txBox="1"/>
          <p:nvPr/>
        </p:nvSpPr>
        <p:spPr>
          <a:xfrm>
            <a:off x="0" y="356134"/>
            <a:ext cx="9789440"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4-</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حرية النشر وقيودها في القوانين الوطنية. جمهورية مصر العربية مثالا.</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DA5F1F5A-DF15-2FF8-8522-6114B9C9FD0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AA5F226-38A6-8D11-C534-51403B0536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1AB101F-525C-A988-3799-84B8C91EB608}"/>
              </a:ext>
            </a:extLst>
          </p:cNvPr>
          <p:cNvPicPr>
            <a:picLocks noChangeAspect="1"/>
          </p:cNvPicPr>
          <p:nvPr/>
        </p:nvPicPr>
        <p:blipFill>
          <a:blip r:embed="rId4"/>
          <a:stretch>
            <a:fillRect/>
          </a:stretch>
        </p:blipFill>
        <p:spPr>
          <a:xfrm>
            <a:off x="7973919" y="1643864"/>
            <a:ext cx="3906905" cy="4376792"/>
          </a:xfrm>
          <a:prstGeom prst="rect">
            <a:avLst/>
          </a:prstGeom>
        </p:spPr>
      </p:pic>
    </p:spTree>
    <p:extLst>
      <p:ext uri="{BB962C8B-B14F-4D97-AF65-F5344CB8AC3E}">
        <p14:creationId xmlns:p14="http://schemas.microsoft.com/office/powerpoint/2010/main" val="2705716703"/>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3E2719-5D27-2623-5DEF-1215FD5AD61F}"/>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0C84A68F-C45E-08BD-9C52-7B7B8C0BDD2F}"/>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قيود حرية النشر</a:t>
            </a:r>
            <a:endParaRPr lang="en-US" sz="2400" b="1" dirty="0">
              <a:solidFill>
                <a:prstClr val="black"/>
              </a:solidFill>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9C7303D0-B5A3-EE39-7EE8-DCE41F65BBCD}"/>
              </a:ext>
            </a:extLst>
          </p:cNvPr>
          <p:cNvSpPr txBox="1"/>
          <p:nvPr/>
        </p:nvSpPr>
        <p:spPr>
          <a:xfrm>
            <a:off x="3369925" y="1078787"/>
            <a:ext cx="8722758" cy="5640512"/>
          </a:xfrm>
          <a:prstGeom prst="rect">
            <a:avLst/>
          </a:prstGeom>
        </p:spPr>
        <p:txBody>
          <a:bodyPr vert="horz" lIns="91440" tIns="45720" rIns="91440" bIns="45720" rtlCol="0">
            <a:normAutofit/>
          </a:bodyPr>
          <a:lstStyle/>
          <a:p>
            <a:pPr marL="0" marR="0" lvl="0" indent="0" algn="just" defTabSz="914400" rtl="1" eaLnBrk="1" fontAlgn="auto" latinLnBrk="0" hangingPunct="1">
              <a:lnSpc>
                <a:spcPct val="160000"/>
              </a:lnSpc>
              <a:spcBef>
                <a:spcPts val="100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 قيود حرية الصحافة في الأوقات العادية:</a:t>
            </a: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lang="ar-EG" b="1" dirty="0">
                <a:solidFill>
                  <a:prstClr val="black"/>
                </a:solidFill>
                <a:latin typeface="Alexandria regular" pitchFamily="2" charset="-78"/>
                <a:cs typeface="Alexandria regular" pitchFamily="2" charset="-78"/>
              </a:rPr>
              <a:t>قيود الترخيص واستمراره </a:t>
            </a:r>
            <a:r>
              <a:rPr lang="ar-EG" dirty="0">
                <a:solidFill>
                  <a:prstClr val="black"/>
                </a:solidFill>
                <a:latin typeface="Alexandria regular" pitchFamily="2" charset="-78"/>
                <a:cs typeface="Alexandria regular" pitchFamily="2" charset="-78"/>
              </a:rPr>
              <a:t>: تتجه الدول إلي فرض بعض القيود المبدئية حول التصريح بممارسة النشاط الإعلامي في بعض الحالات التي يمثل فيها </a:t>
            </a:r>
            <a:r>
              <a:rPr lang="ar-EG" dirty="0" err="1">
                <a:solidFill>
                  <a:prstClr val="black"/>
                </a:solidFill>
                <a:latin typeface="Alexandria regular" pitchFamily="2" charset="-78"/>
                <a:cs typeface="Alexandria regular" pitchFamily="2" charset="-78"/>
              </a:rPr>
              <a:t>التوجة</a:t>
            </a:r>
            <a:r>
              <a:rPr lang="ar-EG" dirty="0">
                <a:solidFill>
                  <a:prstClr val="black"/>
                </a:solidFill>
                <a:latin typeface="Alexandria regular" pitchFamily="2" charset="-78"/>
                <a:cs typeface="Alexandria regular" pitchFamily="2" charset="-78"/>
              </a:rPr>
              <a:t> العام للمنصة او الهدف العام لها مخالفة لقواعد حرية الصحافة ومثال ذلك ما أوردته ال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5</a:t>
            </a:r>
            <a:r>
              <a:rPr lang="ar-EG" dirty="0">
                <a:solidFill>
                  <a:prstClr val="black"/>
                </a:solidFill>
                <a:latin typeface="Alexandria regular" pitchFamily="2" charset="-78"/>
                <a:cs typeface="Alexandria regular" pitchFamily="2" charset="-78"/>
              </a:rPr>
              <a:t> من أنه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بأى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حال من الأحوال الترخيص</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التصريح بإنشاء أية وسيلة صحيفة أو إعلامية أو موقع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إلكترونى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أو السماح له بالاستمرار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ممارسة نشاطه متى كان يقوم على أساس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تمييز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دينى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مذهبي</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التفرقة بسبب الجنس أو الأصل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على أساس طائفي أو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عِرْقى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إلى ممارسة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نشاط معادِ لمبادئ الديمقراطية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على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نشاط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ذى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طابع سرى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تحريض على الإباحية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على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الكراهية أو العنف</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تدعو إلى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من ذلك أو تسمح به.</a:t>
            </a:r>
          </a:p>
        </p:txBody>
      </p:sp>
      <p:pic>
        <p:nvPicPr>
          <p:cNvPr id="2" name="Picture 1">
            <a:extLst>
              <a:ext uri="{FF2B5EF4-FFF2-40B4-BE49-F238E27FC236}">
                <a16:creationId xmlns:a16="http://schemas.microsoft.com/office/drawing/2014/main" id="{3F3D7443-AE0A-A44A-F51B-23D920CC406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1053855888"/>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BD812B0-34F5-0141-E7E3-D0B685364778}"/>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indent="-285750" algn="just" rtl="1">
              <a:lnSpc>
                <a:spcPct val="160000"/>
              </a:lnSpc>
              <a:spcBef>
                <a:spcPts val="1000"/>
              </a:spcBef>
              <a:buFont typeface="Arial" panose="020B0604020202020204" pitchFamily="34" charset="0"/>
              <a:buChar char="•"/>
            </a:pPr>
            <a:r>
              <a:rPr lang="ar-EG" b="1" dirty="0">
                <a:solidFill>
                  <a:prstClr val="black"/>
                </a:solidFill>
                <a:latin typeface="Alexandria regular" pitchFamily="2" charset="-78"/>
                <a:cs typeface="Alexandria regular" pitchFamily="2" charset="-78"/>
              </a:rPr>
              <a:t>قيود الممارسة الإعلامية: </a:t>
            </a:r>
          </a:p>
          <a:p>
            <a:pPr algn="just" rtl="1">
              <a:lnSpc>
                <a:spcPct val="160000"/>
              </a:lnSpc>
              <a:spcBef>
                <a:spcPts val="1000"/>
              </a:spcBef>
            </a:pPr>
            <a:r>
              <a:rPr lang="ar-EG" dirty="0">
                <a:solidFill>
                  <a:prstClr val="black"/>
                </a:solidFill>
                <a:latin typeface="Alexandria regular" pitchFamily="2" charset="-78"/>
                <a:cs typeface="Alexandria regular" pitchFamily="2" charset="-78"/>
              </a:rPr>
              <a:t>حيث تحظر الدول المختلفة على المؤسسات الصحفية والوسيلة الإعلامية والمواقع الإلكترونية نشر أو بث أي مادة أو إعلان يتعارض محتواه مع </a:t>
            </a:r>
            <a:r>
              <a:rPr lang="ar-EG" dirty="0">
                <a:solidFill>
                  <a:srgbClr val="FF0000"/>
                </a:solidFill>
                <a:latin typeface="Alexandria regular" pitchFamily="2" charset="-78"/>
                <a:cs typeface="Alexandria regular" pitchFamily="2" charset="-78"/>
              </a:rPr>
              <a:t>أحكام الدستور</a:t>
            </a:r>
            <a:r>
              <a:rPr lang="ar-EG" dirty="0">
                <a:solidFill>
                  <a:prstClr val="black"/>
                </a:solidFill>
                <a:latin typeface="Alexandria regular" pitchFamily="2" charset="-78"/>
                <a:cs typeface="Alexandria regular" pitchFamily="2" charset="-78"/>
              </a:rPr>
              <a:t>، أو تدعو إلى </a:t>
            </a:r>
            <a:r>
              <a:rPr lang="ar-EG" dirty="0">
                <a:solidFill>
                  <a:srgbClr val="FF0000"/>
                </a:solidFill>
                <a:latin typeface="Alexandria regular" pitchFamily="2" charset="-78"/>
                <a:cs typeface="Alexandria regular" pitchFamily="2" charset="-78"/>
              </a:rPr>
              <a:t>مخالفة القانون</a:t>
            </a:r>
            <a:r>
              <a:rPr lang="ar-EG" dirty="0">
                <a:solidFill>
                  <a:prstClr val="black"/>
                </a:solidFill>
                <a:latin typeface="Alexandria regular" pitchFamily="2" charset="-78"/>
                <a:cs typeface="Alexandria regular" pitchFamily="2" charset="-78"/>
              </a:rPr>
              <a:t>، </a:t>
            </a:r>
            <a:r>
              <a:rPr lang="ar-EG" dirty="0">
                <a:solidFill>
                  <a:srgbClr val="FF0000"/>
                </a:solidFill>
                <a:latin typeface="Alexandria regular" pitchFamily="2" charset="-78"/>
                <a:cs typeface="Alexandria regular" pitchFamily="2" charset="-78"/>
              </a:rPr>
              <a:t>أو تخالف الالتزامات الواردة </a:t>
            </a:r>
            <a:r>
              <a:rPr lang="ar-EG" dirty="0" err="1">
                <a:solidFill>
                  <a:srgbClr val="FF0000"/>
                </a:solidFill>
                <a:latin typeface="Alexandria regular" pitchFamily="2" charset="-78"/>
                <a:cs typeface="Alexandria regular" pitchFamily="2" charset="-78"/>
              </a:rPr>
              <a:t>فى</a:t>
            </a:r>
            <a:r>
              <a:rPr lang="ar-EG" dirty="0">
                <a:solidFill>
                  <a:srgbClr val="FF0000"/>
                </a:solidFill>
                <a:latin typeface="Alexandria regular" pitchFamily="2" charset="-78"/>
                <a:cs typeface="Alexandria regular" pitchFamily="2" charset="-78"/>
              </a:rPr>
              <a:t> ميثاق الشرف </a:t>
            </a:r>
            <a:r>
              <a:rPr lang="ar-EG" dirty="0" err="1">
                <a:solidFill>
                  <a:srgbClr val="FF0000"/>
                </a:solidFill>
                <a:latin typeface="Alexandria regular" pitchFamily="2" charset="-78"/>
                <a:cs typeface="Alexandria regular" pitchFamily="2" charset="-78"/>
              </a:rPr>
              <a:t>المهنى</a:t>
            </a:r>
            <a:r>
              <a:rPr lang="ar-EG" dirty="0">
                <a:solidFill>
                  <a:prstClr val="black"/>
                </a:solidFill>
                <a:latin typeface="Alexandria regular" pitchFamily="2" charset="-78"/>
                <a:cs typeface="Alexandria regular" pitchFamily="2" charset="-78"/>
              </a:rPr>
              <a:t>، أو </a:t>
            </a:r>
            <a:r>
              <a:rPr lang="ar-EG" dirty="0">
                <a:solidFill>
                  <a:srgbClr val="FF0000"/>
                </a:solidFill>
                <a:latin typeface="Alexandria regular" pitchFamily="2" charset="-78"/>
                <a:cs typeface="Alexandria regular" pitchFamily="2" charset="-78"/>
              </a:rPr>
              <a:t>تخالف النظام العام والآداب العامة، أو يحض على التمييز أو العنف أو العنصرية أو الكراهية أو التعصب.</a:t>
            </a:r>
          </a:p>
          <a:p>
            <a:pPr algn="just" rtl="1">
              <a:lnSpc>
                <a:spcPct val="160000"/>
              </a:lnSpc>
              <a:spcBef>
                <a:spcPts val="1000"/>
              </a:spcBef>
            </a:pPr>
            <a:endParaRPr lang="ar-EG" dirty="0">
              <a:solidFill>
                <a:prstClr val="black"/>
              </a:solidFill>
              <a:latin typeface="Alexandria regular" pitchFamily="2" charset="-78"/>
              <a:cs typeface="Alexandria regular" pitchFamily="2" charset="-78"/>
            </a:endParaRPr>
          </a:p>
          <a:p>
            <a:pPr algn="just" rtl="1">
              <a:lnSpc>
                <a:spcPct val="160000"/>
              </a:lnSpc>
              <a:spcBef>
                <a:spcPts val="1000"/>
              </a:spcBef>
            </a:pPr>
            <a:r>
              <a:rPr lang="ar-EG" dirty="0">
                <a:solidFill>
                  <a:prstClr val="black"/>
                </a:solidFill>
                <a:latin typeface="Alexandria regular" pitchFamily="2" charset="-78"/>
                <a:cs typeface="Alexandria regular" pitchFamily="2" charset="-78"/>
              </a:rPr>
              <a:t>وتفرض الدول العقوبات المدنية و الجنائية علي هذه السلوكيات الإعلامية المخالفة.</a:t>
            </a:r>
          </a:p>
        </p:txBody>
      </p:sp>
      <p:pic>
        <p:nvPicPr>
          <p:cNvPr id="2" name="Picture 1">
            <a:extLst>
              <a:ext uri="{FF2B5EF4-FFF2-40B4-BE49-F238E27FC236}">
                <a16:creationId xmlns:a16="http://schemas.microsoft.com/office/drawing/2014/main" id="{906B98AD-DDAC-4019-8123-B656EBFB1637}"/>
              </a:ext>
            </a:extLst>
          </p:cNvPr>
          <p:cNvPicPr>
            <a:picLocks noChangeAspect="1"/>
          </p:cNvPicPr>
          <p:nvPr/>
        </p:nvPicPr>
        <p:blipFill>
          <a:blip r:embed="rId2"/>
          <a:stretch>
            <a:fillRect/>
          </a:stretch>
        </p:blipFill>
        <p:spPr>
          <a:xfrm>
            <a:off x="553627" y="1828801"/>
            <a:ext cx="2495550" cy="3719244"/>
          </a:xfrm>
          <a:prstGeom prst="rect">
            <a:avLst/>
          </a:prstGeom>
        </p:spPr>
      </p:pic>
    </p:spTree>
    <p:extLst>
      <p:ext uri="{BB962C8B-B14F-4D97-AF65-F5344CB8AC3E}">
        <p14:creationId xmlns:p14="http://schemas.microsoft.com/office/powerpoint/2010/main" val="2296735604"/>
      </p:ext>
    </p:extLst>
  </p:cSld>
  <p:clrMapOvr>
    <a:masterClrMapping/>
  </p:clrMapOvr>
  <mc:AlternateContent xmlns:mc="http://schemas.openxmlformats.org/markup-compatibility/2006" xmlns:p14="http://schemas.microsoft.com/office/powerpoint/2010/main">
    <mc:Choice Requires="p14">
      <p:transition spd="slow" p14:dur="2000" advTm="179695"/>
    </mc:Choice>
    <mc:Fallback xmlns="">
      <p:transition spd="slow" advTm="17969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3646E4-704D-A241-5425-F045555D0D1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09B2CBD-FB78-C886-2101-28B8039011EA}"/>
              </a:ext>
            </a:extLst>
          </p:cNvPr>
          <p:cNvSpPr>
            <a:spLocks noGrp="1"/>
          </p:cNvSpPr>
          <p:nvPr>
            <p:ph type="title"/>
          </p:nvPr>
        </p:nvSpPr>
        <p:spPr>
          <a:xfrm>
            <a:off x="5619964" y="1664413"/>
            <a:ext cx="6370833" cy="3657600"/>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لا يجوز إجبار المنصات الإعلامية المختلفة علي تناول موضوعات معينة ومن ذلك ما نصت عليه المادة الثالثة عشر</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من أنه تلتزم كل صحيفة أو وسيلة إعلامية بوضع سياسة تحريرية لها، تضمنها العقود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تبرمها مع الصحفيين أو الإعلاميين عند التحاقهم بها ليحتكم إليها الطرفان عند الخلاف، ولا يجوز إجبار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على القيام بأعمال تتناقض مع هذه السياسة.</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b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b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8" name="Picture 7">
            <a:extLst>
              <a:ext uri="{FF2B5EF4-FFF2-40B4-BE49-F238E27FC236}">
                <a16:creationId xmlns:a16="http://schemas.microsoft.com/office/drawing/2014/main" id="{A2D10BC1-CE97-01B4-2715-F7151B0009CD}"/>
              </a:ext>
            </a:extLst>
          </p:cNvPr>
          <p:cNvPicPr>
            <a:picLocks noChangeAspect="1"/>
          </p:cNvPicPr>
          <p:nvPr/>
        </p:nvPicPr>
        <p:blipFill>
          <a:blip r:embed="rId2"/>
          <a:stretch>
            <a:fillRect/>
          </a:stretch>
        </p:blipFill>
        <p:spPr>
          <a:xfrm>
            <a:off x="721763" y="1664413"/>
            <a:ext cx="4692718" cy="3657600"/>
          </a:xfrm>
          <a:prstGeom prst="rect">
            <a:avLst/>
          </a:prstGeom>
        </p:spPr>
      </p:pic>
    </p:spTree>
    <p:extLst>
      <p:ext uri="{BB962C8B-B14F-4D97-AF65-F5344CB8AC3E}">
        <p14:creationId xmlns:p14="http://schemas.microsoft.com/office/powerpoint/2010/main" val="3421086154"/>
      </p:ext>
    </p:extLst>
  </p:cSld>
  <p:clrMapOvr>
    <a:masterClrMapping/>
  </p:clrMapOvr>
  <mc:AlternateContent xmlns:mc="http://schemas.openxmlformats.org/markup-compatibility/2006" xmlns:p14="http://schemas.microsoft.com/office/powerpoint/2010/main">
    <mc:Choice Requires="p14">
      <p:transition spd="slow" p14:dur="2000" advTm="35014"/>
    </mc:Choice>
    <mc:Fallback xmlns="">
      <p:transition spd="slow" advTm="3501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5E996-1EEC-9F22-106C-862539B687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22FFD3-0A36-63E0-A040-2BB668C2EA7A}"/>
              </a:ext>
            </a:extLst>
          </p:cNvPr>
          <p:cNvSpPr/>
          <p:nvPr/>
        </p:nvSpPr>
        <p:spPr>
          <a:xfrm>
            <a:off x="431618" y="1274302"/>
            <a:ext cx="6841758" cy="5018329"/>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Alexandria regular" pitchFamily="2" charset="-78"/>
              </a:rPr>
              <a:t>ب</a:t>
            </a:r>
            <a:r>
              <a:rPr kumimoji="0" lang="fa-IR"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قيود حرية الصحافة في الأوقات ال</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استثنائية: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إلا ان هذه الحرية الواسعة تقييد في بعض الاوقات الصعبة، حيث يجوز للسلطات حظر نشر بعض المواد الإعلامية وتوجيه وسائل الاعلام  حيث نصت المادة الثالثة في فقرتها الثانية: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أنه يجوز استثناء فرض رقابة محددة عليها في زمن الحرب أو التعبئة العامة. وفى هذه الحالة للمجلس الأعلى أن يصدر قرارًا بضبط نسخ الصحيفة الورقية أو حذف أو حجب المادة المخالفة لتعليمات الرقابة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حالة نشرها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صحيفة إلكترونية، أو موقع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إلكترونى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وقف إعادة بثها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الوسيلة الإعلامية،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ولذوى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الشأن الطعن على القرار الصادر بذلك أمام محكمة القضاء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الإدارى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fa-IR"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AD04738A-04B0-7810-DF55-534B070E7C69}"/>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54CFE3D-FA4E-2677-F83B-A3069E58A0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84B9EFF-71B5-59E2-9B00-47A1B1AAF185}"/>
              </a:ext>
            </a:extLst>
          </p:cNvPr>
          <p:cNvPicPr>
            <a:picLocks noChangeAspect="1"/>
          </p:cNvPicPr>
          <p:nvPr/>
        </p:nvPicPr>
        <p:blipFill>
          <a:blip r:embed="rId4"/>
          <a:stretch>
            <a:fillRect/>
          </a:stretch>
        </p:blipFill>
        <p:spPr>
          <a:xfrm>
            <a:off x="7973919" y="1643864"/>
            <a:ext cx="3906905" cy="4376792"/>
          </a:xfrm>
          <a:prstGeom prst="rect">
            <a:avLst/>
          </a:prstGeom>
        </p:spPr>
      </p:pic>
    </p:spTree>
    <p:extLst>
      <p:ext uri="{BB962C8B-B14F-4D97-AF65-F5344CB8AC3E}">
        <p14:creationId xmlns:p14="http://schemas.microsoft.com/office/powerpoint/2010/main" val="459113111"/>
      </p:ext>
    </p:extLst>
  </p:cSld>
  <p:clrMapOvr>
    <a:masterClrMapping/>
  </p:clrMapOvr>
  <mc:AlternateContent xmlns:mc="http://schemas.openxmlformats.org/markup-compatibility/2006" xmlns:p14="http://schemas.microsoft.com/office/powerpoint/2010/main">
    <mc:Choice Requires="p14">
      <p:transition p14:dur="10" advTm="106166"/>
    </mc:Choice>
    <mc:Fallback xmlns="">
      <p:transition advTm="1061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A034B-989A-A55D-3AEC-718F9F01EC76}"/>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7658EE91-26A8-36BF-76DD-B36CDE075AC9}"/>
              </a:ext>
            </a:extLst>
          </p:cNvPr>
          <p:cNvSpPr>
            <a:spLocks noGrp="1"/>
          </p:cNvSpPr>
          <p:nvPr>
            <p:ph type="title"/>
          </p:nvPr>
        </p:nvSpPr>
        <p:spPr>
          <a:xfrm>
            <a:off x="4119938" y="215758"/>
            <a:ext cx="7233862" cy="657546"/>
          </a:xfrm>
        </p:spPr>
        <p:txBody>
          <a:bodyPr/>
          <a:lstStyle/>
          <a:p>
            <a:pPr algn="ctr" rtl="1">
              <a:lnSpc>
                <a:spcPct val="100000"/>
              </a:lnSpc>
              <a:spcBef>
                <a:spcPts val="0"/>
              </a:spcBef>
              <a:defRPr/>
            </a:pPr>
            <a:r>
              <a:rPr lang="ar-EG" sz="2400" b="1" dirty="0">
                <a:solidFill>
                  <a:prstClr val="black"/>
                </a:solidFill>
                <a:latin typeface="Alexandria regular" pitchFamily="2" charset="-78"/>
                <a:ea typeface="+mn-ea"/>
                <a:cs typeface="Alexandria regular" pitchFamily="2" charset="-78"/>
              </a:rPr>
              <a:t>ثانيا:     تقييد مساءلة الإعلامي عن رأيه.</a:t>
            </a:r>
          </a:p>
        </p:txBody>
      </p:sp>
      <p:pic>
        <p:nvPicPr>
          <p:cNvPr id="9" name="Picture 8" descr="A person holding a pair of devices&#10;&#10;Description automatically generated">
            <a:extLst>
              <a:ext uri="{FF2B5EF4-FFF2-40B4-BE49-F238E27FC236}">
                <a16:creationId xmlns:a16="http://schemas.microsoft.com/office/drawing/2014/main" id="{4AF7F3B9-6034-CFE0-F646-C877E85371B6}"/>
              </a:ext>
            </a:extLst>
          </p:cNvPr>
          <p:cNvPicPr>
            <a:picLocks noChangeAspect="1"/>
          </p:cNvPicPr>
          <p:nvPr/>
        </p:nvPicPr>
        <p:blipFill>
          <a:blip r:embed="rId2"/>
          <a:stretch>
            <a:fillRect/>
          </a:stretch>
        </p:blipFill>
        <p:spPr>
          <a:xfrm>
            <a:off x="262848" y="1078787"/>
            <a:ext cx="2911868" cy="4869949"/>
          </a:xfrm>
          <a:prstGeom prst="rect">
            <a:avLst/>
          </a:prstGeom>
          <a:noFill/>
        </p:spPr>
      </p:pic>
      <p:sp>
        <p:nvSpPr>
          <p:cNvPr id="4" name="TextBox 3">
            <a:extLst>
              <a:ext uri="{FF2B5EF4-FFF2-40B4-BE49-F238E27FC236}">
                <a16:creationId xmlns:a16="http://schemas.microsoft.com/office/drawing/2014/main" id="{28AD5F38-F7F8-4A1E-1A9E-1520F6BFADFB}"/>
              </a:ext>
            </a:extLst>
          </p:cNvPr>
          <p:cNvSpPr txBox="1"/>
          <p:nvPr/>
        </p:nvSpPr>
        <p:spPr>
          <a:xfrm>
            <a:off x="3369925" y="1078787"/>
            <a:ext cx="8722758" cy="5640512"/>
          </a:xfrm>
          <a:prstGeom prst="rect">
            <a:avLst/>
          </a:prstGeom>
        </p:spPr>
        <p:txBody>
          <a:bodyPr vert="horz" lIns="91440" tIns="45720" rIns="91440" bIns="45720" rtlCol="0">
            <a:normAutofit/>
          </a:bodyPr>
          <a:lstStyle/>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lang="ar-EG" dirty="0">
              <a:solidFill>
                <a:prstClr val="black"/>
              </a:solidFill>
              <a:latin typeface="Alexandria regular" pitchFamily="2" charset="-78"/>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285750" marR="0" lvl="0" indent="-285750" algn="just" defTabSz="914400" rtl="1" eaLnBrk="1" fontAlgn="auto" latinLnBrk="0" hangingPunct="1">
              <a:lnSpc>
                <a:spcPct val="160000"/>
              </a:lnSpc>
              <a:spcBef>
                <a:spcPts val="100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ووفقا لما سبق فإنه يوجد العديد من الالتزامات التي يلتزم بها الإعلامي و كذلك المنصات الإعلامية الالكترونية و إلا يتعرض للمسائلة القانونية، إلا أن القوانين المقارنة عادة ما توفر بعض الضمانات للإعلامي أثناء ممارسته لعمله لحمايته. ومن ذلك ما نصت عليه المادة الثامنة من أنه  </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لا يجوز أن يكون الرأي الذى يصدر عن الصحفي أو الإعلامي أو أن تكون المعلومات الصحيحة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تصدر عن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sng"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sng"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سببًا لمساءلته. </a:t>
            </a:r>
          </a:p>
        </p:txBody>
      </p:sp>
    </p:spTree>
    <p:extLst>
      <p:ext uri="{BB962C8B-B14F-4D97-AF65-F5344CB8AC3E}">
        <p14:creationId xmlns:p14="http://schemas.microsoft.com/office/powerpoint/2010/main" val="1821970434"/>
      </p:ext>
    </p:extLst>
  </p:cSld>
  <p:clrMapOvr>
    <a:masterClrMapping/>
  </p:clrMapOvr>
  <mc:AlternateContent xmlns:mc="http://schemas.openxmlformats.org/markup-compatibility/2006" xmlns:p14="http://schemas.microsoft.com/office/powerpoint/2010/main">
    <mc:Choice Requires="p14">
      <p:transition spd="slow" p14:dur="2000" advTm="151801"/>
    </mc:Choice>
    <mc:Fallback xmlns="">
      <p:transition spd="slow" advTm="15180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80A71-C469-555B-0AEE-5DD665295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8F7FAC-823E-B786-1654-AF1F8AAB53BA}"/>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علي ذلك لا يُعاقب الصحفي أو الإعلامي جنائيًا على الطعن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أعمال موظف عام، أو شخص ذي صفة نيابية عامة، أو مكلف بخدمة عامة بطريق النشر أو البث إلا إذا ثبت أن النشر أو البث كان بسوء نية، أو لا أساس له من الصحة، أو كان عديم الصلة بأعمال الوظيفة أو الصفة النيابة أو الخدمة العامة. وهو ما أكدته المادة الثانية و الثلاثون من القانون.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id="{C1CD88D8-E9DB-7F31-E79E-45835FA2F093}"/>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AFF35F66-4335-6ACA-2D89-7CBD961FED1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3F4722B-684E-5C1D-8B4E-F1A329C712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10E9012-265C-F82C-A735-C6E9838CB72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36211683"/>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9E298-BA5A-B7F0-A6D0-28401B47997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3E40B3-E107-98A5-B475-1AC2C2955FD7}"/>
              </a:ext>
            </a:extLst>
          </p:cNvPr>
          <p:cNvSpPr/>
          <p:nvPr/>
        </p:nvSpPr>
        <p:spPr>
          <a:xfrm>
            <a:off x="431618" y="1223830"/>
            <a:ext cx="6841758" cy="50688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وبذلك فإن القاعدة العامة وفقا للقانون أنه لا توقع عقوبة سالبة للحرية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الجرائم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ترتكب بطريق النشر أو العلانية، فيما عدا الجرائم المتعلقة بالتحريض على العنف أو التمييز بين المواطنين أو بالطعن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أعراض الأفراد وهو ما أكدته المادة التاسعة و العشرون.</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id="{195D91BC-0130-6D25-D630-74C4349D9456}"/>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5D30CE75-B064-6CD4-89CC-EB2E7A1BBC5B}"/>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B92C98C-3A5C-AF98-CB94-6F3D859090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8E08266-E9AF-F5E3-FD46-4DCDF5BEF2C5}"/>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600478392"/>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4AF29-CD6D-CFD5-20FC-709E582BD2CB}"/>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6CAF552-5FFC-8DDC-646F-3CE21E6637E0}"/>
              </a:ext>
            </a:extLst>
          </p:cNvPr>
          <p:cNvSpPr>
            <a:spLocks noGrp="1"/>
          </p:cNvSpPr>
          <p:nvPr>
            <p:ph sz="half" idx="2"/>
          </p:nvPr>
        </p:nvSpPr>
        <p:spPr>
          <a:xfrm>
            <a:off x="3570912" y="441789"/>
            <a:ext cx="8621088" cy="6092575"/>
          </a:xfrm>
        </p:spPr>
        <p:txBody>
          <a:bodyPr>
            <a:noAutofit/>
          </a:bodyPr>
          <a:lstStyle/>
          <a:p>
            <a:pPr marL="0" marR="0" lvl="0" indent="0" algn="just" rtl="1" fontAlgn="auto">
              <a:lnSpc>
                <a:spcPct val="170000"/>
              </a:lnSpc>
              <a:spcAft>
                <a:spcPts val="0"/>
              </a:spcAft>
              <a:buClrTx/>
              <a:buSzTx/>
              <a:buNone/>
              <a:tabLst/>
              <a:defRPr/>
            </a:pPr>
            <a:r>
              <a:rPr lang="ar-EG" sz="2400" b="1" dirty="0">
                <a:solidFill>
                  <a:prstClr val="black"/>
                </a:solidFill>
                <a:latin typeface="Alexandria regular" pitchFamily="2" charset="-78"/>
                <a:cs typeface="Alexandria regular" pitchFamily="2" charset="-78"/>
              </a:rPr>
              <a:t>ثالثا عدم اجبار الصحفي علي الكشف عن مصادره:</a:t>
            </a:r>
          </a:p>
          <a:p>
            <a:pPr algn="just" rtl="1">
              <a:lnSpc>
                <a:spcPct val="170000"/>
              </a:lnSpc>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حماية المصادر أو ما تسمى أحيانًا مبدأ سرية المصادر هي حق ممنوح للصحفيين و الإعلاميين  بموجب قوانين العديد من البلدان وأيضًا بموجب القانون الدولي. فهذا يعني وببساطة أن السلطات، بما فيها المحاكم، لا يمكن أن تجبر الصحفي على الكشف عن الهوية المجهولة لمصدر الخبر. ويستند هذا الحق على إقرار أنه بدون ضمانة قوية بعدم الكشف عن الهوية، فسيحجم الكثير من الناس عن الذهاب إلى الصحفيين ومشاركتهم أخبارًا تهم عامة المجتمع. نتيجة لذلك قد تظل مشاكل مثل الفساد أو الجرائم غير مُكتشفة ولا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يواجهها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أحد، ويكون ذلك في النهاية على حساب المجتمع ككل. </a:t>
            </a:r>
          </a:p>
          <a:p>
            <a:pPr algn="just" rtl="1">
              <a:lnSpc>
                <a:spcPct val="170000"/>
              </a:lnSpc>
              <a:defRPr/>
            </a:pPr>
            <a:r>
              <a:rPr lang="ar-EG" sz="1800" dirty="0">
                <a:solidFill>
                  <a:prstClr val="black"/>
                </a:solidFill>
                <a:latin typeface="Alexandria regular" pitchFamily="2" charset="-78"/>
                <a:cs typeface="Alexandria regular" pitchFamily="2" charset="-78"/>
              </a:rPr>
              <a:t>ومثال ذلك </a:t>
            </a:r>
            <a:r>
              <a:rPr lang="fa-IR" sz="1800" dirty="0">
                <a:solidFill>
                  <a:prstClr val="black"/>
                </a:solidFill>
                <a:latin typeface="Alexandria regular" pitchFamily="2" charset="-78"/>
                <a:cs typeface="Alexandria regular" pitchFamily="2" charset="-78"/>
              </a:rPr>
              <a:t>المادة الثامنة من أنه  لا يجوز أن يكون الرأي الذى يصدر عن الصحفي أو الإعلامي أو أن تكون المعلومات الصحيحة التى تصدر عن الصحفى أو الإعلامى سببًا لمساءلته ، </a:t>
            </a:r>
            <a:r>
              <a:rPr lang="fa-IR" sz="1800" u="sng" dirty="0">
                <a:solidFill>
                  <a:prstClr val="black"/>
                </a:solidFill>
                <a:latin typeface="Alexandria regular" pitchFamily="2" charset="-78"/>
                <a:cs typeface="Alexandria regular" pitchFamily="2" charset="-78"/>
              </a:rPr>
              <a:t>كما لا يجوز إجباره على إفشاء مصادر معلوماته</a:t>
            </a:r>
            <a:r>
              <a:rPr lang="fa-IR" sz="1800" dirty="0">
                <a:solidFill>
                  <a:prstClr val="black"/>
                </a:solidFill>
                <a:latin typeface="Alexandria regular" pitchFamily="2" charset="-78"/>
                <a:cs typeface="Alexandria regular" pitchFamily="2" charset="-78"/>
              </a:rPr>
              <a:t>.</a:t>
            </a:r>
          </a:p>
          <a:p>
            <a:pPr algn="just" rtl="1">
              <a:lnSpc>
                <a:spcPct val="170000"/>
              </a:lnSpc>
              <a:defRPr/>
            </a:pPr>
            <a:endParaRPr lang="en-US" sz="18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0768D53F-27FA-3DB4-7991-3B177A9BE5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29CF6995-2FB5-F477-D6DB-423F2E06D5CD}"/>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2071661363"/>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FBE900-37F3-EEEE-0ECB-FFCC86F349D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54AE3E3-6A07-D17E-1E95-6982B15AFB36}"/>
              </a:ext>
            </a:extLst>
          </p:cNvPr>
          <p:cNvSpPr>
            <a:spLocks noGrp="1"/>
          </p:cNvSpPr>
          <p:nvPr>
            <p:ph sz="half" idx="2"/>
          </p:nvPr>
        </p:nvSpPr>
        <p:spPr>
          <a:xfrm>
            <a:off x="3570912" y="1078787"/>
            <a:ext cx="8621088" cy="4407613"/>
          </a:xfrm>
        </p:spPr>
        <p:txBody>
          <a:bodyPr>
            <a:noAutofit/>
          </a:bodyPr>
          <a:lstStyle/>
          <a:p>
            <a:pPr marL="0" marR="0" lvl="0" indent="0" algn="just" rtl="1" fontAlgn="auto">
              <a:lnSpc>
                <a:spcPct val="170000"/>
              </a:lnSpc>
              <a:spcAft>
                <a:spcPts val="0"/>
              </a:spcAft>
              <a:buClrTx/>
              <a:buSzTx/>
              <a:buNone/>
              <a:tabLst/>
              <a:defRPr/>
            </a:pPr>
            <a:r>
              <a:rPr lang="ar-EG" sz="1800" dirty="0">
                <a:solidFill>
                  <a:prstClr val="black"/>
                </a:solidFill>
                <a:latin typeface="Alexandria regular" pitchFamily="2" charset="-78"/>
                <a:cs typeface="Alexandria regular" pitchFamily="2" charset="-78"/>
              </a:rPr>
              <a:t>والمثال المشهور عن استخدام مصدر مجهول هو سلسلة مقالات مراسلي جريدة واشنطن بوست مثل بوب </a:t>
            </a:r>
            <a:r>
              <a:rPr lang="ar-EG" sz="1800" dirty="0" err="1">
                <a:solidFill>
                  <a:prstClr val="black"/>
                </a:solidFill>
                <a:latin typeface="Alexandria regular" pitchFamily="2" charset="-78"/>
                <a:cs typeface="Alexandria regular" pitchFamily="2" charset="-78"/>
              </a:rPr>
              <a:t>ودورد</a:t>
            </a:r>
            <a:r>
              <a:rPr lang="ar-EG" sz="1800" dirty="0">
                <a:solidFill>
                  <a:prstClr val="black"/>
                </a:solidFill>
                <a:latin typeface="Alexandria regular" pitchFamily="2" charset="-78"/>
                <a:cs typeface="Alexandria regular" pitchFamily="2" charset="-78"/>
              </a:rPr>
              <a:t> وكارل </a:t>
            </a:r>
            <a:r>
              <a:rPr lang="ar-EG" sz="1800" dirty="0" err="1">
                <a:solidFill>
                  <a:prstClr val="black"/>
                </a:solidFill>
                <a:latin typeface="Alexandria regular" pitchFamily="2" charset="-78"/>
                <a:cs typeface="Alexandria regular" pitchFamily="2" charset="-78"/>
              </a:rPr>
              <a:t>برنشتاين</a:t>
            </a:r>
            <a:r>
              <a:rPr lang="ar-EG" sz="1800" dirty="0">
                <a:solidFill>
                  <a:prstClr val="black"/>
                </a:solidFill>
                <a:latin typeface="Alexandria regular" pitchFamily="2" charset="-78"/>
                <a:cs typeface="Alexandria regular" pitchFamily="2" charset="-78"/>
              </a:rPr>
              <a:t> والتي كشفت عن فضيحة </a:t>
            </a:r>
            <a:r>
              <a:rPr lang="ar-EG" sz="1800" dirty="0" err="1">
                <a:solidFill>
                  <a:prstClr val="black"/>
                </a:solidFill>
                <a:latin typeface="Alexandria regular" pitchFamily="2" charset="-78"/>
                <a:cs typeface="Alexandria regular" pitchFamily="2" charset="-78"/>
              </a:rPr>
              <a:t>ووترغيت</a:t>
            </a:r>
            <a:r>
              <a:rPr lang="ar-EG" sz="1800" dirty="0">
                <a:solidFill>
                  <a:prstClr val="black"/>
                </a:solidFill>
                <a:latin typeface="Alexandria regular" pitchFamily="2" charset="-78"/>
                <a:cs typeface="Alexandria regular" pitchFamily="2" charset="-78"/>
              </a:rPr>
              <a:t> التي أدت في النهاية إلى استقالة رئيس الولايات المتحدة الأمريكية ريتشارد نيكسون. حيث اعتمد </a:t>
            </a:r>
            <a:r>
              <a:rPr lang="ar-EG" sz="1800" dirty="0" err="1">
                <a:solidFill>
                  <a:prstClr val="black"/>
                </a:solidFill>
                <a:latin typeface="Alexandria regular" pitchFamily="2" charset="-78"/>
                <a:cs typeface="Alexandria regular" pitchFamily="2" charset="-78"/>
              </a:rPr>
              <a:t>وودوارد</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وبرنشتاين</a:t>
            </a:r>
            <a:r>
              <a:rPr lang="ar-EG" sz="1800" dirty="0">
                <a:solidFill>
                  <a:prstClr val="black"/>
                </a:solidFill>
                <a:latin typeface="Alexandria regular" pitchFamily="2" charset="-78"/>
                <a:cs typeface="Alexandria regular" pitchFamily="2" charset="-78"/>
              </a:rPr>
              <a:t> بشكل واسع على المعلومات المقدمة من قبل شخص معروف للعالم تحت الاسم المستعار ديب </a:t>
            </a:r>
            <a:r>
              <a:rPr lang="ar-EG" sz="1800" dirty="0" err="1">
                <a:solidFill>
                  <a:prstClr val="black"/>
                </a:solidFill>
                <a:latin typeface="Alexandria regular" pitchFamily="2" charset="-78"/>
                <a:cs typeface="Alexandria regular" pitchFamily="2" charset="-78"/>
              </a:rPr>
              <a:t>ثرووت</a:t>
            </a:r>
            <a:r>
              <a:rPr lang="ar-EG" sz="1800" dirty="0">
                <a:solidFill>
                  <a:prstClr val="black"/>
                </a:solidFill>
                <a:latin typeface="Alexandria regular" pitchFamily="2" charset="-78"/>
                <a:cs typeface="Alexandria regular" pitchFamily="2" charset="-78"/>
              </a:rPr>
              <a:t> فقط. وفي عام 2005 كشف ويليام مارك فيلت، الذي كان في ذلك الوقت يشغل منصب مدير مساعد في الولايات المتحدة مكتب التحقيقات الفيدرالي أن المصدر كان «ديب </a:t>
            </a:r>
            <a:r>
              <a:rPr lang="ar-EG" sz="1800" dirty="0" err="1">
                <a:solidFill>
                  <a:prstClr val="black"/>
                </a:solidFill>
                <a:latin typeface="Alexandria regular" pitchFamily="2" charset="-78"/>
                <a:cs typeface="Alexandria regular" pitchFamily="2" charset="-78"/>
              </a:rPr>
              <a:t>ثرووت</a:t>
            </a:r>
            <a:r>
              <a:rPr lang="ar-EG" sz="1800" dirty="0">
                <a:solidFill>
                  <a:prstClr val="black"/>
                </a:solidFill>
                <a:latin typeface="Alexandria regular" pitchFamily="2" charset="-78"/>
                <a:cs typeface="Alexandria regular" pitchFamily="2" charset="-78"/>
              </a:rPr>
              <a:t>».</a:t>
            </a:r>
            <a:endParaRPr lang="en-US" sz="1400" dirty="0">
              <a:solidFill>
                <a:prstClr val="black"/>
              </a:solidFill>
              <a:latin typeface="Alexandria regular" pitchFamily="2" charset="-78"/>
              <a:cs typeface="Alexandria regular" pitchFamily="2" charset="-78"/>
            </a:endParaRP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04C7E70-2F79-5242-47C8-D0A173591CFF}"/>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7355DF9A-0EEA-43C1-D071-1B9F690C0C65}"/>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845078166"/>
      </p:ext>
    </p:extLst>
  </p:cSld>
  <p:clrMapOvr>
    <a:masterClrMapping/>
  </p:clrMapOvr>
  <mc:AlternateContent xmlns:mc="http://schemas.openxmlformats.org/markup-compatibility/2006" xmlns:p14="http://schemas.microsoft.com/office/powerpoint/2010/main">
    <mc:Choice Requires="p14">
      <p:transition spd="slow" p14:dur="2000" advTm="107035"/>
    </mc:Choice>
    <mc:Fallback xmlns="">
      <p:transition spd="slow" advTm="10703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F4715-CBD8-0A68-23DF-F18CA29B16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905DC6-00B1-0A7C-38AB-27C7AED862DB}"/>
              </a:ext>
            </a:extLst>
          </p:cNvPr>
          <p:cNvSpPr/>
          <p:nvPr/>
        </p:nvSpPr>
        <p:spPr>
          <a:xfrm>
            <a:off x="431618" y="2076137"/>
            <a:ext cx="10304876"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تلجأ بعض الدول إلي وضع بعض الضمانات المتعلقة بالقائمين بتفتيش الأماكن الإعلامية.</a:t>
            </a:r>
          </a:p>
        </p:txBody>
      </p:sp>
      <p:sp>
        <p:nvSpPr>
          <p:cNvPr id="3" name="TextBox 2">
            <a:extLst>
              <a:ext uri="{FF2B5EF4-FFF2-40B4-BE49-F238E27FC236}">
                <a16:creationId xmlns:a16="http://schemas.microsoft.com/office/drawing/2014/main" id="{298E5005-FAD9-229D-3E6C-ECC8C952773E}"/>
              </a:ext>
            </a:extLst>
          </p:cNvPr>
          <p:cNvSpPr txBox="1"/>
          <p:nvPr/>
        </p:nvSpPr>
        <p:spPr>
          <a:xfrm>
            <a:off x="3371344" y="1033441"/>
            <a:ext cx="3902032"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ضمانات التفتيش و المصادرة. </a:t>
            </a:r>
            <a:endPar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a:extLst>
              <a:ext uri="{FF2B5EF4-FFF2-40B4-BE49-F238E27FC236}">
                <a16:creationId xmlns:a16="http://schemas.microsoft.com/office/drawing/2014/main" id="{2FE752AE-FD8D-3536-8EE6-6F69D386E31B}"/>
              </a:ext>
            </a:extLst>
          </p:cNvPr>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r>
              <a:rPr kumimoji="0" lang="en-US"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 </a:t>
            </a:r>
          </a:p>
        </p:txBody>
      </p:sp>
      <p:sp>
        <p:nvSpPr>
          <p:cNvPr id="4" name="TextBox 3">
            <a:extLst>
              <a:ext uri="{FF2B5EF4-FFF2-40B4-BE49-F238E27FC236}">
                <a16:creationId xmlns:a16="http://schemas.microsoft.com/office/drawing/2014/main" id="{FFB8C664-9B2E-DCBF-BCF5-FD0301DA456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3ED6F0B-A1FF-B394-BF61-34BF76121D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12003673"/>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18EAD0-C59D-E93C-D2FD-FCDD5C002A8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D1A4C2-2DFC-786E-A90D-E3F5AAFA1CA8}"/>
              </a:ext>
            </a:extLst>
          </p:cNvPr>
          <p:cNvSpPr/>
          <p:nvPr/>
        </p:nvSpPr>
        <p:spPr>
          <a:xfrm>
            <a:off x="1328335" y="1291974"/>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ومن ذلك نجد ان رئيس الهيئة  العامة للإعلام المرئي و المسموع السعودية  يحدد من لهم سلطة ضبط مخالفات المنصات الإعلامية  و إن كان يحق لهم الاستعانة برجال الشرطة عند الحاجة وذلك وفقا للمادة الحادية و العشرون من اللائحة.</a:t>
            </a:r>
            <a:endParaRPr kumimoji="0" lang="ar-EG" sz="12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3E1E1740-F6C3-A4DC-E0C5-03ABC93D293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56E6B277-1441-9630-6091-35E66A4019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437CE240-02C4-3322-7FCC-C1C01CD4C3A1}"/>
              </a:ext>
            </a:extLst>
          </p:cNvPr>
          <p:cNvPicPr>
            <a:picLocks noChangeAspect="1"/>
          </p:cNvPicPr>
          <p:nvPr/>
        </p:nvPicPr>
        <p:blipFill>
          <a:blip r:embed="rId4"/>
          <a:stretch>
            <a:fillRect/>
          </a:stretch>
        </p:blipFill>
        <p:spPr>
          <a:xfrm>
            <a:off x="8142216" y="1223830"/>
            <a:ext cx="3303195" cy="4274051"/>
          </a:xfrm>
          <a:prstGeom prst="rect">
            <a:avLst/>
          </a:prstGeom>
        </p:spPr>
      </p:pic>
    </p:spTree>
    <p:extLst>
      <p:ext uri="{BB962C8B-B14F-4D97-AF65-F5344CB8AC3E}">
        <p14:creationId xmlns:p14="http://schemas.microsoft.com/office/powerpoint/2010/main" val="2204342953"/>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4B42B-C93D-02C6-B287-E1E7F862EE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198CEE-01E0-84D1-37A6-47326F778FE4}"/>
              </a:ext>
            </a:extLst>
          </p:cNvPr>
          <p:cNvSpPr/>
          <p:nvPr/>
        </p:nvSpPr>
        <p:spPr>
          <a:xfrm>
            <a:off x="431618" y="2076137"/>
            <a:ext cx="10304876"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وكذلك ما نصت عليه المادة واحد وثلاثون من القانون المصري من أنه لا يجوز تفتيش مكتب أو مسكن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بسبب جريمة من الجرائم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تقع بواسطة الصحف أو وسائل الإعلام إلا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حضور أحد أعضاء النيابة العامة.</a:t>
            </a:r>
          </a:p>
        </p:txBody>
      </p:sp>
      <p:sp>
        <p:nvSpPr>
          <p:cNvPr id="4" name="TextBox 3">
            <a:extLst>
              <a:ext uri="{FF2B5EF4-FFF2-40B4-BE49-F238E27FC236}">
                <a16:creationId xmlns:a16="http://schemas.microsoft.com/office/drawing/2014/main" id="{372D3ED7-F383-5BBF-BBD0-EAF30E2A8A5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E1EAA56-FAE3-226D-376A-6DD8E96417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688284"/>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5AD20F-3AB0-18C3-2235-A76F68A55B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181236-67C1-0C6F-63ED-51984132DFF6}"/>
              </a:ext>
            </a:extLst>
          </p:cNvPr>
          <p:cNvSpPr/>
          <p:nvPr/>
        </p:nvSpPr>
        <p:spPr>
          <a:xfrm>
            <a:off x="431618" y="1458930"/>
            <a:ext cx="6841758" cy="483370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كما نص القانون المصري في المادة ثلاثون أنه لا</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يجوز أن يتخذ من الوثائق والمعلومات والبيانات والأوراق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يحوزها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دليل اتهام ضده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تحقيق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جنائى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ما لم تكن حيازتها أو طريقة الحصول عليها جريمة.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ومع مراعاة أحكام المواد أرقام (55) و(97) و(199) من قانون الإجراءات الجنائية، الصادر بالقانون رقم 150 لسنة 1950 يجب رد ما تم ضبطه من الأشياء المذكورة إلى من ضبطت لديه فور انتهاء الغرض الذى ضبطت من أجله وفقا لأحكام المادة (101) من قانون الإجراءات الجنائية.</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8725E2C2-E00F-2425-35A8-AF9489FD08C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B50D0B4-F962-1478-CBE2-694CAF731D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BF2DFB9-EF73-33C5-E899-9CFC944F51CD}"/>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519285481"/>
      </p:ext>
    </p:extLst>
  </p:cSld>
  <p:clrMapOvr>
    <a:masterClrMapping/>
  </p:clrMapOvr>
  <mc:AlternateContent xmlns:mc="http://schemas.openxmlformats.org/markup-compatibility/2006" xmlns:p14="http://schemas.microsoft.com/office/powerpoint/2010/main">
    <mc:Choice Requires="p14">
      <p:transition p14:dur="10" advTm="87021"/>
    </mc:Choice>
    <mc:Fallback xmlns="">
      <p:transition advTm="8702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39544-5669-22F2-1FFD-C9CB52B65B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56B340-3630-13BD-879A-3EAAB340F404}"/>
              </a:ext>
            </a:extLst>
          </p:cNvPr>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أهتمت اللائحة التنفيذية لقانون الاعلام المرئي و المسموع  بإعطاء الكثير من السلطات المتعلقة بتلقي البلاغات و التحقيق للهيئة العامة للإعلام المرئي والمسموع.</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كما حرصت علي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تحديد  إجراءات الضبط و التفتيش علي نحو شديد التفصيل لضمان المزيد من اليقينية.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نصت المادة 25 علي التنظيم الدقيق و التفصيلي لإجراءات عمل اللجان المختصة بالنظر في المخالفات للنظام و التظلمات التي يقدمها ذوو الشأن علي قرارات الهيئة في 21 بندا تفصيليا.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حرصت علي إيضاح عمل اللجنة الاستئنافية في المادة 26 منها.</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3716AC8D-1897-C0CC-C6BD-DD6B3FBEA9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E71305A4-2523-454B-9D7E-FC302C41B5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F04269B6-B593-7523-4F9A-5CCD2298C1A6}"/>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670952928"/>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E0918-DE4A-B1A2-C2A6-376E4A318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36ED993-1FF4-E786-F31B-9FB75E78724B}"/>
              </a:ext>
            </a:extLst>
          </p:cNvPr>
          <p:cNvSpPr/>
          <p:nvPr/>
        </p:nvSpPr>
        <p:spPr>
          <a:xfrm>
            <a:off x="532141" y="1448656"/>
            <a:ext cx="6813881" cy="4274051"/>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حيث يختص الإعلاميين و الصحفيين بإجراءات الضبط التي تحددها الهيئة  العامة </a:t>
            </a:r>
            <a:r>
              <a:rPr lang="ar-EG" dirty="0">
                <a:solidFill>
                  <a:prstClr val="black"/>
                </a:solidFill>
                <a:latin typeface="Alexandria regular" pitchFamily="2" charset="-78"/>
                <a:cs typeface="Alexandria regular" pitchFamily="2" charset="-78"/>
              </a:rPr>
              <a:t>ل</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لإعلام المرئي و المسموع السعودية و كذلك </a:t>
            </a:r>
            <a:r>
              <a:rPr lang="ar-EG" dirty="0">
                <a:solidFill>
                  <a:prstClr val="black"/>
                </a:solidFill>
                <a:latin typeface="Alexandria regular" pitchFamily="2" charset="-78"/>
                <a:cs typeface="Alexandria regular" pitchFamily="2" charset="-78"/>
              </a:rPr>
              <a:t>يتم التحقيق بداخل  الهيئة و إن كان لها الاستعانة بمن تحتاج اليه من خارجها و هو ما قررته </a:t>
            </a:r>
            <a:r>
              <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المادة الثانية والعشرون من اللائحة التنفيذية لقانون الاعلام السعودي.</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a:extLst>
              <a:ext uri="{FF2B5EF4-FFF2-40B4-BE49-F238E27FC236}">
                <a16:creationId xmlns:a16="http://schemas.microsoft.com/office/drawing/2014/main" id="{4234C1D2-E717-D7F8-7A7E-AFA72B6E82C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422EF4DD-B40E-08DE-4ACB-A006533EB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C5CEC7AC-7923-052E-44BB-F977C3236A09}"/>
              </a:ext>
            </a:extLst>
          </p:cNvPr>
          <p:cNvPicPr>
            <a:picLocks noChangeAspect="1"/>
          </p:cNvPicPr>
          <p:nvPr/>
        </p:nvPicPr>
        <p:blipFill>
          <a:blip r:embed="rId4"/>
          <a:stretch>
            <a:fillRect/>
          </a:stretch>
        </p:blipFill>
        <p:spPr>
          <a:xfrm>
            <a:off x="8142216" y="1223830"/>
            <a:ext cx="3303195" cy="4663261"/>
          </a:xfrm>
          <a:prstGeom prst="rect">
            <a:avLst/>
          </a:prstGeom>
        </p:spPr>
      </p:pic>
    </p:spTree>
    <p:extLst>
      <p:ext uri="{BB962C8B-B14F-4D97-AF65-F5344CB8AC3E}">
        <p14:creationId xmlns:p14="http://schemas.microsoft.com/office/powerpoint/2010/main" val="3073110308"/>
      </p:ext>
    </p:extLst>
  </p:cSld>
  <p:clrMapOvr>
    <a:masterClrMapping/>
  </p:clrMapOvr>
  <mc:AlternateContent xmlns:mc="http://schemas.openxmlformats.org/markup-compatibility/2006" xmlns:p14="http://schemas.microsoft.com/office/powerpoint/2010/main">
    <mc:Choice Requires="p14">
      <p:transition p14:dur="10" advTm="132726"/>
    </mc:Choice>
    <mc:Fallback xmlns="">
      <p:transition advTm="13272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DEB07C-4D64-A0F3-D299-B6674CB8B36A}"/>
              </a:ext>
            </a:extLst>
          </p:cNvPr>
          <p:cNvSpPr>
            <a:spLocks noGrp="1"/>
          </p:cNvSpPr>
          <p:nvPr>
            <p:ph sz="half" idx="1"/>
          </p:nvPr>
        </p:nvSpPr>
        <p:spPr>
          <a:xfrm>
            <a:off x="3472131" y="729344"/>
            <a:ext cx="8530531" cy="5830706"/>
          </a:xfrm>
        </p:spPr>
        <p:txBody>
          <a:bodyPr>
            <a:noAutofit/>
          </a:bodyPr>
          <a:lstStyle/>
          <a:p>
            <a:pPr algn="just" rtl="1">
              <a:lnSpc>
                <a:spcPct val="150000"/>
              </a:lnSpc>
              <a:defRPr/>
            </a:pPr>
            <a:r>
              <a:rPr lang="ar-EG" sz="2400" b="1" dirty="0">
                <a:solidFill>
                  <a:prstClr val="black"/>
                </a:solidFill>
                <a:latin typeface="Alexandria regular" pitchFamily="2" charset="-78"/>
                <a:cs typeface="Alexandria regular" pitchFamily="2" charset="-78"/>
              </a:rPr>
              <a:t>خامسا: الحق في اتاحة المعلومة</a:t>
            </a:r>
          </a:p>
          <a:p>
            <a:pPr algn="just" rtl="1">
              <a:lnSpc>
                <a:spcPct val="150000"/>
              </a:lnSpc>
              <a:defRPr/>
            </a:pPr>
            <a:r>
              <a:rPr lang="ar-EG" sz="1800" dirty="0">
                <a:solidFill>
                  <a:prstClr val="black"/>
                </a:solidFill>
                <a:latin typeface="Alexandria regular" pitchFamily="2" charset="-78"/>
                <a:cs typeface="Alexandria regular" pitchFamily="2" charset="-78"/>
              </a:rPr>
              <a:t>الصحافة بالأساس هي مهنة سرد الحكاية، وإخبار القارئ بحقيقة ما يحدث. وبدون توافر المعلومة الدقيقة تتحول الصحافة إلى حزمة أقاويل وإشاعات وتكهّنات، تفقد الصحافة ماهيتها وتتوه بوصلتها إن حجبت عنها المعلومة، أو عوقب الصحفيون على نشرها.</a:t>
            </a:r>
          </a:p>
          <a:p>
            <a:pPr algn="just" rtl="1">
              <a:lnSpc>
                <a:spcPct val="150000"/>
              </a:lnSpc>
              <a:defRPr/>
            </a:pPr>
            <a:r>
              <a:rPr lang="ar-EG" sz="1800" dirty="0">
                <a:solidFill>
                  <a:prstClr val="black"/>
                </a:solidFill>
                <a:latin typeface="Alexandria regular" pitchFamily="2" charset="-78"/>
                <a:cs typeface="Alexandria regular" pitchFamily="2" charset="-78"/>
              </a:rPr>
              <a:t>تكفل دولة الإمارات العربية المتّحدة حرية الوصول إلى المعلومات من خلال "الدليل الإرشادي للوصول إلى المعلومات الحكومية"، ومن خلال القانون رقم 26 لعام 2015 بشأن تنظيم ونشر  البيانات في دبي، كما أنشأت الإمارات بوابة بيانات حكومية "لتعزيز المشاركة والشفافية.</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158FA799-CE72-82FA-61D9-F8C6CEEFCEB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570C6AD9-CE0E-BDCA-C616-ACC0D8271D51}"/>
              </a:ext>
            </a:extLst>
          </p:cNvPr>
          <p:cNvPicPr>
            <a:picLocks noChangeAspect="1"/>
          </p:cNvPicPr>
          <p:nvPr/>
        </p:nvPicPr>
        <p:blipFill>
          <a:blip r:embed="rId2"/>
          <a:stretch>
            <a:fillRect/>
          </a:stretch>
        </p:blipFill>
        <p:spPr>
          <a:xfrm>
            <a:off x="189338" y="870735"/>
            <a:ext cx="3105150" cy="5116530"/>
          </a:xfrm>
          <a:prstGeom prst="rect">
            <a:avLst/>
          </a:prstGeom>
        </p:spPr>
      </p:pic>
    </p:spTree>
    <p:extLst>
      <p:ext uri="{BB962C8B-B14F-4D97-AF65-F5344CB8AC3E}">
        <p14:creationId xmlns:p14="http://schemas.microsoft.com/office/powerpoint/2010/main" val="2981199042"/>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9A968-8CF8-C3D0-504E-D6A9A8079019}"/>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91E7B0-9739-1EE1-3AB1-3ABBF2D2B304}"/>
              </a:ext>
            </a:extLst>
          </p:cNvPr>
          <p:cNvSpPr>
            <a:spLocks noGrp="1"/>
          </p:cNvSpPr>
          <p:nvPr>
            <p:ph sz="half" idx="1"/>
          </p:nvPr>
        </p:nvSpPr>
        <p:spPr>
          <a:xfrm>
            <a:off x="3472131" y="729344"/>
            <a:ext cx="8530531" cy="5830706"/>
          </a:xfrm>
        </p:spPr>
        <p:txBody>
          <a:bodyPr>
            <a:no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كذلك فإن المملكة العربية السعودية تَعتبر البيانات الحكومية "مصدر ثروة وطنية يتعين تنميتها من قبل الجهات الحكومية، ومن المهم كذلك توفير البيانات اللازمة لتمكين المستخدمين من استخدام البيانات التي يحتاجونها"، وذلك وفق "قانون ضوابط تطبيق التعاملات الإلكترونية" لعام 2007، وتنشر المملكة الكثير من البيانات المتعلّقة بالاقتصاد على موقع الهيئة العامة للإحصاء.</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F9E3C240-2F94-8DFD-AAA8-437C4E73714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21973970-2E95-3ADA-1ABB-73A52A28EAF1}"/>
              </a:ext>
            </a:extLst>
          </p:cNvPr>
          <p:cNvPicPr>
            <a:picLocks noChangeAspect="1"/>
          </p:cNvPicPr>
          <p:nvPr/>
        </p:nvPicPr>
        <p:blipFill>
          <a:blip r:embed="rId2"/>
          <a:stretch>
            <a:fillRect/>
          </a:stretch>
        </p:blipFill>
        <p:spPr>
          <a:xfrm>
            <a:off x="189338" y="870735"/>
            <a:ext cx="3105150" cy="5116530"/>
          </a:xfrm>
          <a:prstGeom prst="rect">
            <a:avLst/>
          </a:prstGeom>
        </p:spPr>
      </p:pic>
    </p:spTree>
    <p:extLst>
      <p:ext uri="{BB962C8B-B14F-4D97-AF65-F5344CB8AC3E}">
        <p14:creationId xmlns:p14="http://schemas.microsoft.com/office/powerpoint/2010/main" val="1750918336"/>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9631D-A1F4-3815-2AF1-C6539D25661F}"/>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28D1DD-1568-86D3-0E56-393027A80467}"/>
              </a:ext>
            </a:extLst>
          </p:cNvPr>
          <p:cNvSpPr>
            <a:spLocks noGrp="1"/>
          </p:cNvSpPr>
          <p:nvPr>
            <p:ph sz="half" idx="1"/>
          </p:nvPr>
        </p:nvSpPr>
        <p:spPr>
          <a:xfrm>
            <a:off x="3472131" y="1027416"/>
            <a:ext cx="8352889" cy="5532633"/>
          </a:xfrm>
        </p:spPr>
        <p:txBody>
          <a:bodyPr>
            <a:normAutofit/>
          </a:bodyPr>
          <a:lstStyle/>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كذلك جاء القانون المصري لينص علي أنه  تلتزم الجهات الحكومية والجهات العامة بإنشاء إدارة أو مكتب </a:t>
            </a:r>
            <a:r>
              <a:rPr lang="ar-EG" sz="1800" dirty="0" err="1">
                <a:solidFill>
                  <a:prstClr val="black"/>
                </a:solidFill>
                <a:latin typeface="Alexandria regular" pitchFamily="2" charset="-78"/>
                <a:cs typeface="Alexandria regular" pitchFamily="2" charset="-78"/>
              </a:rPr>
              <a:t>أوموقع</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إلكترونى</a:t>
            </a:r>
            <a:r>
              <a:rPr lang="ar-EG" sz="1800" dirty="0">
                <a:solidFill>
                  <a:prstClr val="black"/>
                </a:solidFill>
                <a:latin typeface="Alexandria regular" pitchFamily="2" charset="-78"/>
                <a:cs typeface="Alexandria regular" pitchFamily="2" charset="-78"/>
              </a:rPr>
              <a:t> </a:t>
            </a:r>
            <a:r>
              <a:rPr lang="ar-EG" sz="1800" dirty="0" err="1">
                <a:solidFill>
                  <a:prstClr val="black"/>
                </a:solidFill>
                <a:latin typeface="Alexandria regular" pitchFamily="2" charset="-78"/>
                <a:cs typeface="Alexandria regular" pitchFamily="2" charset="-78"/>
              </a:rPr>
              <a:t>للإتصال</a:t>
            </a:r>
            <a:r>
              <a:rPr lang="ar-EG" sz="1800" dirty="0">
                <a:solidFill>
                  <a:prstClr val="black"/>
                </a:solidFill>
                <a:latin typeface="Alexandria regular" pitchFamily="2" charset="-78"/>
                <a:cs typeface="Alexandria regular" pitchFamily="2" charset="-78"/>
              </a:rPr>
              <a:t> بالصحافة والإعلام لتمكيــن </a:t>
            </a:r>
            <a:r>
              <a:rPr lang="ar-EG" sz="1800" dirty="0" err="1">
                <a:solidFill>
                  <a:prstClr val="black"/>
                </a:solidFill>
                <a:latin typeface="Alexandria regular" pitchFamily="2" charset="-78"/>
                <a:cs typeface="Alexandria regular" pitchFamily="2" charset="-78"/>
              </a:rPr>
              <a:t>الصحفى</a:t>
            </a:r>
            <a:r>
              <a:rPr lang="ar-EG" sz="1800" dirty="0">
                <a:solidFill>
                  <a:prstClr val="black"/>
                </a:solidFill>
                <a:latin typeface="Alexandria regular" pitchFamily="2" charset="-78"/>
                <a:cs typeface="Alexandria regular" pitchFamily="2" charset="-78"/>
              </a:rPr>
              <a:t> أو </a:t>
            </a:r>
            <a:r>
              <a:rPr lang="ar-EG" sz="1800" dirty="0" err="1">
                <a:solidFill>
                  <a:prstClr val="black"/>
                </a:solidFill>
                <a:latin typeface="Alexandria regular" pitchFamily="2" charset="-78"/>
                <a:cs typeface="Alexandria regular" pitchFamily="2" charset="-78"/>
              </a:rPr>
              <a:t>الإعلامى</a:t>
            </a:r>
            <a:r>
              <a:rPr lang="ar-EG" sz="1800" dirty="0">
                <a:solidFill>
                  <a:prstClr val="black"/>
                </a:solidFill>
                <a:latin typeface="Alexandria regular" pitchFamily="2" charset="-78"/>
                <a:cs typeface="Alexandria regular" pitchFamily="2" charset="-78"/>
              </a:rPr>
              <a:t> من الحصول على البيانات والمعلومات والأخبار.</a:t>
            </a:r>
          </a:p>
          <a:p>
            <a:pPr algn="just" rtl="1">
              <a:lnSpc>
                <a:spcPct val="150000"/>
              </a:lnSpc>
              <a:defRPr/>
            </a:pPr>
            <a:endParaRPr lang="ar-EG" sz="1800"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كما جاءت المادة العشرة منه لتنص علي انه</a:t>
            </a:r>
            <a:r>
              <a:rPr lang="ar-EG" sz="1800"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يحظر فرض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قيود تعوق توفير وإتاحة المعلومات، أو تحول دون تكافؤ الفرص بين مختلف الصحف المطبوعة والإلكترونية ووسائل الإعلام المرئية والمسموعة، أو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حقها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الحصول على المعلومات، وذلك كله دون الإخلال بمقتضيات الأمن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القومى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والدفاع عن الوطن.</a:t>
            </a:r>
          </a:p>
          <a:p>
            <a:pPr algn="just" rtl="1">
              <a:lnSpc>
                <a:spcPct val="150000"/>
              </a:lnSpc>
              <a:defRPr/>
            </a:pPr>
            <a:endParaRPr lang="ar-EG" sz="1800" dirty="0">
              <a:solidFill>
                <a:prstClr val="black"/>
              </a:solidFill>
              <a:latin typeface="Alexandria regular" pitchFamily="2" charset="-78"/>
              <a:cs typeface="Alexandria regular" pitchFamily="2" charset="-78"/>
            </a:endParaRPr>
          </a:p>
          <a:p>
            <a:pPr algn="just" rtl="1">
              <a:lnSpc>
                <a:spcPct val="150000"/>
              </a:lnSpc>
              <a:defRPr/>
            </a:pPr>
            <a:r>
              <a:rPr lang="ar-EG" sz="1800" dirty="0">
                <a:solidFill>
                  <a:prstClr val="black"/>
                </a:solidFill>
                <a:latin typeface="Alexandria regular" pitchFamily="2" charset="-78"/>
                <a:cs typeface="Alexandria regular" pitchFamily="2" charset="-78"/>
              </a:rPr>
              <a:t>. </a:t>
            </a:r>
          </a:p>
        </p:txBody>
      </p:sp>
      <p:sp>
        <p:nvSpPr>
          <p:cNvPr id="7" name="AutoShape 2" descr="الإعلام الرقمي .. بين &quot;الحرية المسؤولة&quot; ورهان المصداقية والاحتراف – الشروق  أونلاين">
            <a:extLst>
              <a:ext uri="{FF2B5EF4-FFF2-40B4-BE49-F238E27FC236}">
                <a16:creationId xmlns:a16="http://schemas.microsoft.com/office/drawing/2014/main" id="{A0E9DD45-5355-7702-55AF-33A7F545597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pic>
        <p:nvPicPr>
          <p:cNvPr id="9" name="Picture 8">
            <a:extLst>
              <a:ext uri="{FF2B5EF4-FFF2-40B4-BE49-F238E27FC236}">
                <a16:creationId xmlns:a16="http://schemas.microsoft.com/office/drawing/2014/main" id="{71CEE742-3B6A-FDB4-A810-6CD8F2267062}"/>
              </a:ext>
            </a:extLst>
          </p:cNvPr>
          <p:cNvPicPr>
            <a:picLocks noChangeAspect="1"/>
          </p:cNvPicPr>
          <p:nvPr/>
        </p:nvPicPr>
        <p:blipFill>
          <a:blip r:embed="rId2"/>
          <a:stretch>
            <a:fillRect/>
          </a:stretch>
        </p:blipFill>
        <p:spPr>
          <a:xfrm>
            <a:off x="232881" y="369870"/>
            <a:ext cx="3105150" cy="5116530"/>
          </a:xfrm>
          <a:prstGeom prst="rect">
            <a:avLst/>
          </a:prstGeom>
        </p:spPr>
      </p:pic>
    </p:spTree>
    <p:extLst>
      <p:ext uri="{BB962C8B-B14F-4D97-AF65-F5344CB8AC3E}">
        <p14:creationId xmlns:p14="http://schemas.microsoft.com/office/powerpoint/2010/main" val="727140919"/>
      </p:ext>
    </p:extLst>
  </p:cSld>
  <p:clrMapOvr>
    <a:masterClrMapping/>
  </p:clrMapOvr>
  <mc:AlternateContent xmlns:mc="http://schemas.openxmlformats.org/markup-compatibility/2006" xmlns:p14="http://schemas.microsoft.com/office/powerpoint/2010/main">
    <mc:Choice Requires="p14">
      <p:transition spd="slow" p14:dur="2000" advTm="196623"/>
    </mc:Choice>
    <mc:Fallback xmlns="">
      <p:transition spd="slow" advTm="1966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4489" y="1345306"/>
            <a:ext cx="7335645" cy="4973957"/>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endParaRPr lang="ar-EG" b="1"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 قد شمل التزام الجهات الرسمية بإتاحة المعلومات التزاما اخر نص عليه القانون حيث قرر القانون المصري صراحة أنه </a:t>
            </a:r>
            <a:r>
              <a:rPr lang="ar-EG" dirty="0" err="1">
                <a:solidFill>
                  <a:prstClr val="black"/>
                </a:solidFill>
                <a:latin typeface="Alexandria regular" pitchFamily="2" charset="-78"/>
                <a:cs typeface="Alexandria regular" pitchFamily="2" charset="-78"/>
              </a:rPr>
              <a:t>للصحفى</a:t>
            </a:r>
            <a:r>
              <a:rPr lang="ar-EG" dirty="0">
                <a:solidFill>
                  <a:prstClr val="black"/>
                </a:solidFill>
                <a:latin typeface="Alexandria regular" pitchFamily="2" charset="-78"/>
                <a:cs typeface="Alexandria regular" pitchFamily="2" charset="-78"/>
              </a:rPr>
              <a:t> أو </a:t>
            </a:r>
            <a:r>
              <a:rPr lang="ar-EG" dirty="0" err="1">
                <a:solidFill>
                  <a:prstClr val="black"/>
                </a:solidFill>
                <a:latin typeface="Alexandria regular" pitchFamily="2" charset="-78"/>
                <a:cs typeface="Alexandria regular" pitchFamily="2" charset="-78"/>
              </a:rPr>
              <a:t>الإعلامى</a:t>
            </a:r>
            <a:r>
              <a:rPr lang="ar-EG" dirty="0">
                <a:solidFill>
                  <a:prstClr val="black"/>
                </a:solidFill>
                <a:latin typeface="Alexandria regular" pitchFamily="2" charset="-78"/>
                <a:cs typeface="Alexandria regular" pitchFamily="2" charset="-78"/>
              </a:rPr>
              <a:t> الحق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تلقى إجابة على ما يستفسر عنه من معلومات وبيانات وأخبار، وذلك ما لم تكن هذه المعلومات </a:t>
            </a:r>
            <a:r>
              <a:rPr lang="ar-EG" dirty="0" err="1">
                <a:solidFill>
                  <a:prstClr val="black"/>
                </a:solidFill>
                <a:latin typeface="Alexandria regular" pitchFamily="2" charset="-78"/>
                <a:cs typeface="Alexandria regular" pitchFamily="2" charset="-78"/>
              </a:rPr>
              <a:t>أوالبيانات</a:t>
            </a:r>
            <a:r>
              <a:rPr lang="ar-EG" dirty="0">
                <a:solidFill>
                  <a:prstClr val="black"/>
                </a:solidFill>
                <a:latin typeface="Alexandria regular" pitchFamily="2" charset="-78"/>
                <a:cs typeface="Alexandria regular" pitchFamily="2" charset="-78"/>
              </a:rPr>
              <a:t> أو الأخبار سرية بطبيعتها أو طبقًا للقانون.</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 </a:t>
            </a:r>
          </a:p>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وكذلك يكون </a:t>
            </a:r>
            <a:r>
              <a:rPr lang="ar-EG" dirty="0" err="1">
                <a:solidFill>
                  <a:prstClr val="black"/>
                </a:solidFill>
                <a:latin typeface="Alexandria regular" pitchFamily="2" charset="-78"/>
                <a:cs typeface="Alexandria regular" pitchFamily="2" charset="-78"/>
              </a:rPr>
              <a:t>للصحفى</a:t>
            </a:r>
            <a:r>
              <a:rPr lang="ar-EG" dirty="0">
                <a:solidFill>
                  <a:prstClr val="black"/>
                </a:solidFill>
                <a:latin typeface="Alexandria regular" pitchFamily="2" charset="-78"/>
                <a:cs typeface="Alexandria regular" pitchFamily="2" charset="-78"/>
              </a:rPr>
              <a:t> أو للإعلامي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سبيل تأدية عمله الحق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حضور المؤتمرات والجلسات والاجتماعات العامة، وإجراء اللقاءات مع المواطنين، والتصوير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الأماكن غير المحظور تصويرها، وذلك كله بعد الحصول على التصاريح اللازمة </a:t>
            </a:r>
            <a:r>
              <a:rPr lang="ar-EG" dirty="0" err="1">
                <a:solidFill>
                  <a:prstClr val="black"/>
                </a:solidFill>
                <a:latin typeface="Alexandria regular" pitchFamily="2" charset="-78"/>
                <a:cs typeface="Alexandria regular" pitchFamily="2" charset="-78"/>
              </a:rPr>
              <a:t>فى</a:t>
            </a:r>
            <a:r>
              <a:rPr lang="ar-EG" dirty="0">
                <a:solidFill>
                  <a:prstClr val="black"/>
                </a:solidFill>
                <a:latin typeface="Alexandria regular" pitchFamily="2" charset="-78"/>
                <a:cs typeface="Alexandria regular" pitchFamily="2" charset="-78"/>
              </a:rPr>
              <a:t> الأحوال </a:t>
            </a:r>
            <a:r>
              <a:rPr lang="ar-EG" dirty="0" err="1">
                <a:solidFill>
                  <a:prstClr val="black"/>
                </a:solidFill>
                <a:latin typeface="Alexandria regular" pitchFamily="2" charset="-78"/>
                <a:cs typeface="Alexandria regular" pitchFamily="2" charset="-78"/>
              </a:rPr>
              <a:t>التى</a:t>
            </a:r>
            <a:r>
              <a:rPr lang="ar-EG" dirty="0">
                <a:solidFill>
                  <a:prstClr val="black"/>
                </a:solidFill>
                <a:latin typeface="Alexandria regular" pitchFamily="2" charset="-78"/>
                <a:cs typeface="Alexandria regular" pitchFamily="2" charset="-78"/>
              </a:rPr>
              <a:t> تتطلب ذلك.</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F088B2B8-5CF6-4142-0BDD-0A402DBC4563}"/>
              </a:ext>
            </a:extLst>
          </p:cNvPr>
          <p:cNvPicPr>
            <a:picLocks noChangeAspect="1"/>
          </p:cNvPicPr>
          <p:nvPr/>
        </p:nvPicPr>
        <p:blipFill>
          <a:blip r:embed="rId4"/>
          <a:stretch>
            <a:fillRect/>
          </a:stretch>
        </p:blipFill>
        <p:spPr>
          <a:xfrm>
            <a:off x="7583329" y="1859952"/>
            <a:ext cx="4297496" cy="4160704"/>
          </a:xfrm>
          <a:prstGeom prst="rect">
            <a:avLst/>
          </a:prstGeom>
        </p:spPr>
      </p:pic>
    </p:spTree>
    <p:extLst>
      <p:ext uri="{BB962C8B-B14F-4D97-AF65-F5344CB8AC3E}">
        <p14:creationId xmlns:p14="http://schemas.microsoft.com/office/powerpoint/2010/main" val="4010395994"/>
      </p:ext>
    </p:extLst>
  </p:cSld>
  <p:clrMapOvr>
    <a:masterClrMapping/>
  </p:clrMapOvr>
  <mc:AlternateContent xmlns:mc="http://schemas.openxmlformats.org/markup-compatibility/2006" xmlns:p14="http://schemas.microsoft.com/office/powerpoint/2010/main">
    <mc:Choice Requires="p14">
      <p:transition p14:dur="10" advTm="178721"/>
    </mc:Choice>
    <mc:Fallback xmlns="">
      <p:transition advTm="17872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06091" y="114637"/>
            <a:ext cx="4979818" cy="46166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بعض الحقوق الأخرى  العمالية</a:t>
            </a:r>
          </a:p>
        </p:txBody>
      </p:sp>
      <p:sp>
        <p:nvSpPr>
          <p:cNvPr id="48" name="TextBox 47"/>
          <p:cNvSpPr txBox="1"/>
          <p:nvPr/>
        </p:nvSpPr>
        <p:spPr>
          <a:xfrm>
            <a:off x="499385" y="934984"/>
            <a:ext cx="11484606" cy="5862502"/>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يقصد بالحقوق العمالية : الحقوق التي تمنح للإعلامي باعتباره عاملا أو موظفا لدي الغير من المنصات الإعلامية و الصحية المختلفة. </a:t>
            </a:r>
            <a:r>
              <a:rPr lang="ar-EG" dirty="0">
                <a:solidFill>
                  <a:prstClr val="black"/>
                </a:solidFill>
                <a:latin typeface="Alexandria regular" pitchFamily="2" charset="-78"/>
                <a:cs typeface="Alexandria regular" pitchFamily="2" charset="-78"/>
              </a:rPr>
              <a:t>حيث تمثل هذه الحقوق ضمانات إضافية تمنح للعامل إذا كان إعلاميا تضاف إلي الضمانات القانونية العامة للعاملين و الموظفين.</a:t>
            </a: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وهو ما حرصت عليه اللائحة التنفيذية لقانون الاعلام المرئي و المسموع السعودي في المادة الثامنة عشر حيث قررت المادة الثامنة عشرة تحت عنوان حماية حقوق العاملين: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تكفل الهيئة حماية حقوق العامين في القرارات التي تتخذها عن المرخص له والهيئة في حال الغاء أو تعليق أو عدم تجديد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أى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ترخيص الزام المرخص له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يصرف مستحقات العاملين لديه ومزاياهم المالية المستحقة طوال فترة التعليق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مع مراعاة أحكام نظام العمل الصادر بالمرسوم الملكي رقم (57) وتاريخ 1420/8/23هـ وتعديلاته، وجميع الأنظمة ذات الصلة بحقوق العاملين وعلى المرخص له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السماح للعاملين لديه في مجال تقديم الخدمات المرخص بها بنقل خدماتهم إلى شركات أخرى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في حال الغاء أو عدم تجديد الترخيص.</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كذلك أكدت المادة في فقرتها الثانية علي حقها في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فرض جميع القيود واتخاذ كافة الإجراءات المناسبة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الضمان عدم الإقرار مصالح العاملين لدى المرخص لهم والمحافظة على حقوقهم</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620655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5C337-DC8F-9F1C-6ABE-3C2F6278AE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00C92E-9832-DBAE-8A2B-BDB13B465F89}"/>
              </a:ext>
            </a:extLst>
          </p:cNvPr>
          <p:cNvSpPr/>
          <p:nvPr/>
        </p:nvSpPr>
        <p:spPr>
          <a:xfrm>
            <a:off x="1078508" y="2007096"/>
            <a:ext cx="10802317" cy="3816143"/>
          </a:xfrm>
          <a:prstGeom prst="roundRect">
            <a:avLst>
              <a:gd name="adj" fmla="val 6140"/>
            </a:avLst>
          </a:prstGeom>
          <a:solidFill>
            <a:schemeClr val="bg1"/>
          </a:solidFill>
          <a:ln w="38100">
            <a:solidFill>
              <a:schemeClr val="accent1">
                <a:lumMod val="40000"/>
                <a:lumOff val="6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F0610262-1449-2F86-B9FB-FB0CE7CB4EC3}"/>
              </a:ext>
            </a:extLst>
          </p:cNvPr>
          <p:cNvSpPr txBox="1"/>
          <p:nvPr/>
        </p:nvSpPr>
        <p:spPr>
          <a:xfrm>
            <a:off x="1839074" y="2815332"/>
            <a:ext cx="8992346" cy="2538515"/>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Alexandria regular" pitchFamily="2" charset="-78"/>
              </a:rPr>
              <a:t>حيث نجد نص ال</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الخامسة عشر من القانون المصري  تراعي الطبيعية الخاصة لمهنة الصحفية و خاصة تلك التي تمارس عن بعد، أو التي تتسم بالطبيعة الموسمية   حيث نصت علي انه</a:t>
            </a:r>
            <a:r>
              <a:rPr lang="ar-EG" dirty="0">
                <a:solidFill>
                  <a:prstClr val="black"/>
                </a:solidFill>
                <a:latin typeface="Alexandria regular" pitchFamily="2" charset="-78"/>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تلتزم المؤسسات الصحفية والإعلامية، بالتعاون مع النقابة المعنية،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بإنشاء وتمويل صناديق للتأمين ضد العجز و البطالة، بقرار من جمعياتها العمومية</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وتحدد اللوائح الداخلية لكل صندوق قواعد ورسوم اشتراك العاملين فيه، وشروط صرف التأمين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حالتى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العجز أو البطالة.</a:t>
            </a:r>
          </a:p>
        </p:txBody>
      </p:sp>
      <p:sp>
        <p:nvSpPr>
          <p:cNvPr id="4" name="TextBox 3">
            <a:extLst>
              <a:ext uri="{FF2B5EF4-FFF2-40B4-BE49-F238E27FC236}">
                <a16:creationId xmlns:a16="http://schemas.microsoft.com/office/drawing/2014/main" id="{FA2C1653-E202-D955-2A11-1F90E316DC21}"/>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9509125-FE22-3432-1390-A96E0A7E8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9582421"/>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1A203-8AC8-0201-76FF-215880BA4E8E}"/>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1EE8F93-45DE-B0AA-D785-3EAE5392045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DB2F748-61EF-F199-A455-5604404B26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4789D675-EEF1-B2D8-8DF3-CEF0E791DFDB}"/>
              </a:ext>
            </a:extLst>
          </p:cNvPr>
          <p:cNvSpPr/>
          <p:nvPr/>
        </p:nvSpPr>
        <p:spPr>
          <a:xfrm>
            <a:off x="395554" y="1483806"/>
            <a:ext cx="10854647" cy="4607136"/>
          </a:xfrm>
          <a:prstGeom prst="roundRect">
            <a:avLst>
              <a:gd name="adj" fmla="val 6140"/>
            </a:avLst>
          </a:prstGeom>
          <a:solidFill>
            <a:schemeClr val="bg1"/>
          </a:solidFill>
          <a:ln w="38100">
            <a:solidFill>
              <a:schemeClr val="accent1">
                <a:lumMod val="40000"/>
                <a:lumOff val="60000"/>
              </a:schemeClr>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 كذلك حرص المشرع المصري علي إضفاء المزيد من الضمانات التي تحمي العامل </a:t>
            </a:r>
            <a:r>
              <a:rPr lang="ar-EG" dirty="0">
                <a:solidFill>
                  <a:prstClr val="black"/>
                </a:solidFill>
                <a:latin typeface="Alexandria regular" pitchFamily="2" charset="-78"/>
                <a:cs typeface="Alexandria regular" pitchFamily="2" charset="-78"/>
              </a:rPr>
              <a:t>ضد الفسخ التعسفي من جانب رب العمل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مادة السادسة عشر </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لا يجوز فصل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الصحفى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أو </a:t>
            </a:r>
            <a:r>
              <a:rPr kumimoji="0" lang="ar-EG" sz="1800" b="0" i="0" u="none" strike="noStrike" kern="1200" cap="none" spc="0" normalizeH="0" baseline="0" noProof="0" dirty="0" err="1">
                <a:ln>
                  <a:noFill/>
                </a:ln>
                <a:solidFill>
                  <a:srgbClr val="FF0000"/>
                </a:solidFill>
                <a:effectLst/>
                <a:uLnTx/>
                <a:uFillTx/>
                <a:latin typeface="Alexandria regular" pitchFamily="2" charset="-78"/>
                <a:ea typeface="+mn-ea"/>
                <a:cs typeface="Alexandria regular" pitchFamily="2" charset="-78"/>
              </a:rPr>
              <a:t>الإعلامى</a:t>
            </a:r>
            <a:r>
              <a:rPr kumimoji="0" lang="ar-EG" sz="1800" b="0" i="0" u="none" strike="noStrike" kern="1200" cap="none" spc="0" normalizeH="0" baseline="0" noProof="0" dirty="0">
                <a:ln>
                  <a:noFill/>
                </a:ln>
                <a:solidFill>
                  <a:srgbClr val="FF0000"/>
                </a:solidFill>
                <a:effectLst/>
                <a:uLnTx/>
                <a:uFillTx/>
                <a:latin typeface="Alexandria regular" pitchFamily="2" charset="-78"/>
                <a:ea typeface="+mn-ea"/>
                <a:cs typeface="Alexandria regular" pitchFamily="2" charset="-78"/>
              </a:rPr>
              <a:t> من عمله إلا بعد التحقيق معه وإخطار النقابة المعنية بمبررات الفصل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وانقضاء ثلاثين يومًا من تاريخ هذا الإخطار، تقوم خلالها النقابة بالتوفيق بينه وبين جهة عمله، فإذا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إستنفذت</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النقابة مرحلة التوفيق دون نجاح، تطبق الأحكام الواردة </a:t>
            </a:r>
            <a:r>
              <a:rPr kumimoji="0" lang="ar-EG" sz="1800" b="0" i="0" u="none" strike="noStrike" kern="1200" cap="none" spc="0" normalizeH="0" baseline="0" noProof="0" dirty="0" err="1">
                <a:ln>
                  <a:noFill/>
                </a:ln>
                <a:solidFill>
                  <a:prstClr val="black"/>
                </a:solidFill>
                <a:effectLst/>
                <a:uLnTx/>
                <a:uFillTx/>
                <a:latin typeface="Alexandria regular" pitchFamily="2" charset="-78"/>
                <a:ea typeface="+mn-ea"/>
                <a:cs typeface="Alexandria regular" pitchFamily="2" charset="-78"/>
              </a:rPr>
              <a:t>فى</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قانون العمل بشأن فصل العامل، ولا يجوز وقف راتبه أو ملحقاته خلال مدة التوفيق.</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spTree>
    <p:extLst>
      <p:ext uri="{BB962C8B-B14F-4D97-AF65-F5344CB8AC3E}">
        <p14:creationId xmlns:p14="http://schemas.microsoft.com/office/powerpoint/2010/main" val="690646629"/>
      </p:ext>
    </p:extLst>
  </p:cSld>
  <p:clrMapOvr>
    <a:masterClrMapping/>
  </p:clrMapOvr>
  <mc:AlternateContent xmlns:mc="http://schemas.openxmlformats.org/markup-compatibility/2006" xmlns:p14="http://schemas.microsoft.com/office/powerpoint/2010/main">
    <mc:Choice Requires="p14">
      <p:transition p14:dur="10" advTm="370926"/>
    </mc:Choice>
    <mc:Fallback xmlns="">
      <p:transition advTm="37092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Alexandria regular" pitchFamily="2" charset="-78"/>
                <a:cs typeface="Alexandria regular" pitchFamily="2" charset="-78"/>
              </a:rPr>
              <a:t>سادسا:</a:t>
            </a:r>
            <a:r>
              <a:rPr kumimoji="0" lang="ar-EG"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المراجع</a:t>
            </a:r>
            <a:endPar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dirty="0">
                <a:solidFill>
                  <a:prstClr val="white"/>
                </a:solidFill>
                <a:latin typeface="Alexandria regular" pitchFamily="2" charset="-78"/>
                <a:cs typeface="Alexandria regular" pitchFamily="2" charset="-78"/>
              </a:rPr>
              <a:t>المقدمة</a:t>
            </a:r>
            <a:endParaRPr kumimoji="0" lang="en-US"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1754326"/>
          </a:xfrm>
          <a:prstGeom prst="rect">
            <a:avLst/>
          </a:prstGeom>
          <a:noFill/>
        </p:spPr>
        <p:txBody>
          <a:bodyPr wrap="square">
            <a:spAutoFit/>
          </a:bodyPr>
          <a:lstStyle/>
          <a:p>
            <a:pPr algn="just" rtl="1"/>
            <a:r>
              <a:rPr lang="fa-IR" dirty="0">
                <a:latin typeface="Alexandria regular" pitchFamily="2" charset="-78"/>
                <a:cs typeface="Alexandria regular" pitchFamily="2" charset="-78"/>
              </a:rPr>
              <a:t>•	عبد العزيز الدليمي أخلاقيات الإعلام وتشريعاته في القرن الحادي والعشرين، دار اليازوري العلمية للنشر والتوزيع، 2019 .</a:t>
            </a:r>
            <a:endParaRPr lang="ar-EG" dirty="0">
              <a:latin typeface="Alexandria regular" pitchFamily="2" charset="-78"/>
              <a:cs typeface="Alexandria regular" pitchFamily="2" charset="-78"/>
            </a:endParaRPr>
          </a:p>
          <a:p>
            <a:pPr algn="just" rtl="1"/>
            <a:endParaRPr lang="fa-IR" dirty="0">
              <a:latin typeface="Alexandria regular" pitchFamily="2" charset="-78"/>
              <a:cs typeface="Alexandria regular" pitchFamily="2" charset="-78"/>
            </a:endParaRPr>
          </a:p>
          <a:p>
            <a:pPr algn="just" rtl="1"/>
            <a:r>
              <a:rPr lang="fa-IR" dirty="0">
                <a:latin typeface="Alexandria regular" pitchFamily="2" charset="-78"/>
                <a:cs typeface="Alexandria regular" pitchFamily="2" charset="-78"/>
              </a:rPr>
              <a:t>•	نجيب عبده أحمد ، حرية الرأي و التعبير بين الإباحة و التجريم، وزارة العدل، 2014.</a:t>
            </a:r>
          </a:p>
          <a:p>
            <a:pPr algn="just" rtl="1"/>
            <a:endParaRPr lang="en-US" dirty="0">
              <a:latin typeface="Alexandria regular" pitchFamily="2" charset="-78"/>
              <a:cs typeface="Alexandria regular"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17846"/>
    </mc:Choice>
    <mc:Fallback xmlns="">
      <p:transition advTm="1784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regular" pitchFamily="2" charset="-78"/>
                <a:cs typeface="Alexandria regular" pitchFamily="2" charset="-78"/>
              </a:rPr>
              <a:t>سابعا:</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الخاتمة</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538515"/>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أولا:     حرية النشر، وحدودها.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ثانيا:     تقييد مساءلة الإعلامي عن رأيه.</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ثالثا:     عدم الإجبار عن الكشف عن مصادره واستثناءات ذلك.</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رابعا:    ضمانات التفتيش و المصادرة.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خامسا: اتاحة المعلومات، وغيرها من الحقوق.</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3934"/>
    </mc:Choice>
    <mc:Fallback xmlns="">
      <p:transition advTm="22393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17"/>
    </mc:Choice>
    <mc:Fallback xmlns="">
      <p:transition spd="slow" advTm="48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F3E99A2-EE2D-465E-B0C8-0A0F76E328C2}">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F480FCF-4DA4-4518-9AE9-2946894D82BB}">
  <ds:schemaRefs>
    <ds:schemaRef ds:uri="http://schemas.microsoft.com/sharepoint/v3/contenttype/forms"/>
  </ds:schemaRefs>
</ds:datastoreItem>
</file>

<file path=customXml/itemProps3.xml><?xml version="1.0" encoding="utf-8"?>
<ds:datastoreItem xmlns:ds="http://schemas.openxmlformats.org/officeDocument/2006/customXml" ds:itemID="{44519ED5-3FDF-4616-B972-42540247B7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5049</TotalTime>
  <Words>3139</Words>
  <Application>Microsoft Office PowerPoint</Application>
  <PresentationFormat>Widescreen</PresentationFormat>
  <Paragraphs>176</Paragraphs>
  <Slides>41</Slides>
  <Notes>24</Notes>
  <HiddenSlides>0</HiddenSlides>
  <MMClips>1</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قيود حرية النشر</vt:lpstr>
      <vt:lpstr>PowerPoint Presentation</vt:lpstr>
      <vt:lpstr> كذلك لا يجوز إجبار المنصات الإعلامية المختلفة علي تناول موضوعات معينة ومن ذلك ما نصت عليه المادة الثالثة عشر من أنه تلتزم كل صحيفة أو وسيلة إعلامية بوضع سياسة تحريرية لها، تضمنها العقود التى تبرمها مع الصحفيين أو الإعلاميين عند التحاقهم بها ليحتكم إليها الطرفان عند الخلاف، ولا يجوز إجبار الصحفى أو الإعلامى على القيام بأعمال تتناقض مع هذه السياسة.     </vt:lpstr>
      <vt:lpstr>PowerPoint Presentation</vt:lpstr>
      <vt:lpstr>ثانيا:     تقييد مساءلة الإعلامي عن رأيه.</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55</cp:revision>
  <dcterms:created xsi:type="dcterms:W3CDTF">2023-04-29T09:08:00Z</dcterms:created>
  <dcterms:modified xsi:type="dcterms:W3CDTF">2024-02-07T17:36:06Z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