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8"/>
  </p:notesMasterIdLst>
  <p:sldIdLst>
    <p:sldId id="256" r:id="rId2"/>
    <p:sldId id="258" r:id="rId3"/>
    <p:sldId id="826" r:id="rId4"/>
    <p:sldId id="828" r:id="rId5"/>
    <p:sldId id="827" r:id="rId6"/>
    <p:sldId id="824" r:id="rId7"/>
    <p:sldId id="287" r:id="rId8"/>
    <p:sldId id="829" r:id="rId9"/>
    <p:sldId id="315" r:id="rId10"/>
    <p:sldId id="316" r:id="rId11"/>
    <p:sldId id="319" r:id="rId12"/>
    <p:sldId id="318" r:id="rId13"/>
    <p:sldId id="306" r:id="rId14"/>
    <p:sldId id="825" r:id="rId15"/>
    <p:sldId id="830" r:id="rId16"/>
    <p:sldId id="831" r:id="rId17"/>
    <p:sldId id="308" r:id="rId18"/>
    <p:sldId id="832" r:id="rId19"/>
    <p:sldId id="833" r:id="rId20"/>
    <p:sldId id="834" r:id="rId21"/>
    <p:sldId id="835" r:id="rId22"/>
    <p:sldId id="836" r:id="rId23"/>
    <p:sldId id="837" r:id="rId24"/>
    <p:sldId id="289" r:id="rId25"/>
    <p:sldId id="838" r:id="rId26"/>
    <p:sldId id="839" r:id="rId27"/>
    <p:sldId id="840" r:id="rId28"/>
    <p:sldId id="841" r:id="rId29"/>
    <p:sldId id="842" r:id="rId30"/>
    <p:sldId id="843" r:id="rId31"/>
    <p:sldId id="844" r:id="rId32"/>
    <p:sldId id="259" r:id="rId33"/>
    <p:sldId id="875" r:id="rId34"/>
    <p:sldId id="271" r:id="rId35"/>
    <p:sldId id="272" r:id="rId36"/>
    <p:sldId id="845" r:id="rId37"/>
    <p:sldId id="851" r:id="rId38"/>
    <p:sldId id="852" r:id="rId39"/>
    <p:sldId id="847" r:id="rId40"/>
    <p:sldId id="848" r:id="rId41"/>
    <p:sldId id="849" r:id="rId42"/>
    <p:sldId id="850" r:id="rId43"/>
    <p:sldId id="846" r:id="rId44"/>
    <p:sldId id="853" r:id="rId45"/>
    <p:sldId id="854" r:id="rId46"/>
    <p:sldId id="855" r:id="rId47"/>
    <p:sldId id="856" r:id="rId48"/>
    <p:sldId id="857" r:id="rId49"/>
    <p:sldId id="859" r:id="rId50"/>
    <p:sldId id="858" r:id="rId51"/>
    <p:sldId id="860" r:id="rId52"/>
    <p:sldId id="861" r:id="rId53"/>
    <p:sldId id="865" r:id="rId54"/>
    <p:sldId id="864" r:id="rId55"/>
    <p:sldId id="862" r:id="rId56"/>
    <p:sldId id="863" r:id="rId57"/>
    <p:sldId id="868" r:id="rId58"/>
    <p:sldId id="869" r:id="rId59"/>
    <p:sldId id="870" r:id="rId60"/>
    <p:sldId id="871" r:id="rId61"/>
    <p:sldId id="872" r:id="rId62"/>
    <p:sldId id="873" r:id="rId63"/>
    <p:sldId id="866" r:id="rId64"/>
    <p:sldId id="867" r:id="rId65"/>
    <p:sldId id="874" r:id="rId66"/>
    <p:sldId id="494" r:id="rId6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826"/>
          </p14:sldIdLst>
        </p14:section>
        <p14:section name="Default Section" id="{B2FFE3E6-11F9-424C-B062-1702837AFD37}">
          <p14:sldIdLst>
            <p14:sldId id="828"/>
            <p14:sldId id="827"/>
            <p14:sldId id="824"/>
            <p14:sldId id="287"/>
            <p14:sldId id="829"/>
            <p14:sldId id="315"/>
            <p14:sldId id="316"/>
            <p14:sldId id="319"/>
            <p14:sldId id="318"/>
            <p14:sldId id="306"/>
            <p14:sldId id="825"/>
            <p14:sldId id="830"/>
            <p14:sldId id="831"/>
            <p14:sldId id="308"/>
            <p14:sldId id="832"/>
            <p14:sldId id="833"/>
            <p14:sldId id="834"/>
            <p14:sldId id="835"/>
            <p14:sldId id="836"/>
            <p14:sldId id="837"/>
            <p14:sldId id="289"/>
            <p14:sldId id="838"/>
            <p14:sldId id="839"/>
            <p14:sldId id="840"/>
            <p14:sldId id="841"/>
            <p14:sldId id="842"/>
            <p14:sldId id="843"/>
            <p14:sldId id="844"/>
            <p14:sldId id="259"/>
            <p14:sldId id="875"/>
            <p14:sldId id="271"/>
            <p14:sldId id="272"/>
            <p14:sldId id="845"/>
            <p14:sldId id="851"/>
            <p14:sldId id="852"/>
            <p14:sldId id="847"/>
            <p14:sldId id="848"/>
            <p14:sldId id="849"/>
            <p14:sldId id="850"/>
            <p14:sldId id="846"/>
            <p14:sldId id="853"/>
            <p14:sldId id="854"/>
            <p14:sldId id="855"/>
            <p14:sldId id="856"/>
            <p14:sldId id="857"/>
            <p14:sldId id="859"/>
            <p14:sldId id="858"/>
            <p14:sldId id="860"/>
            <p14:sldId id="861"/>
            <p14:sldId id="865"/>
            <p14:sldId id="864"/>
            <p14:sldId id="862"/>
            <p14:sldId id="863"/>
            <p14:sldId id="868"/>
            <p14:sldId id="869"/>
            <p14:sldId id="870"/>
            <p14:sldId id="871"/>
            <p14:sldId id="872"/>
            <p14:sldId id="873"/>
            <p14:sldId id="866"/>
            <p14:sldId id="867"/>
            <p14:sldId id="874"/>
            <p14:sldId id="494"/>
          </p14:sldIdLst>
        </p14:section>
        <p14:section name="Untitled Section" id="{9997C783-586E-49A1-9475-691BD299F1B7}">
          <p14:sldIdLst/>
        </p14:section>
      </p14:sectionLst>
    </p:ex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7"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4995" autoAdjust="0"/>
    <p:restoredTop sz="94660"/>
  </p:normalViewPr>
  <p:slideViewPr>
    <p:cSldViewPr snapToGrid="0">
      <p:cViewPr varScale="1">
        <p:scale>
          <a:sx n="64" d="100"/>
          <a:sy n="64" d="100"/>
        </p:scale>
        <p:origin x="748" y="36"/>
      </p:cViewPr>
      <p:guideLst/>
    </p:cSldViewPr>
  </p:slideViewPr>
  <p:notesTextViewPr>
    <p:cViewPr>
      <p:scale>
        <a:sx n="200" d="100"/>
        <a:sy n="200" d="100"/>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97" Type="http://customschemas.google.com/relationships/presentationmetadata" Target="metadata"/><Relationship Id="rId7"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9474FB-3C90-4D6E-9AEB-6148ED78D3A3}" type="doc">
      <dgm:prSet loTypeId="urn:microsoft.com/office/officeart/2008/layout/HalfCircleOrganizationChart" loCatId="hierarchy" qsTypeId="urn:microsoft.com/office/officeart/2005/8/quickstyle/simple1" qsCatId="simple" csTypeId="urn:microsoft.com/office/officeart/2005/8/colors/colorful2" csCatId="colorful" phldr="1"/>
      <dgm:spPr/>
      <dgm:t>
        <a:bodyPr/>
        <a:lstStyle/>
        <a:p>
          <a:endParaRPr lang="en-US"/>
        </a:p>
      </dgm:t>
    </dgm:pt>
    <dgm:pt modelId="{8A3450A4-6238-4B68-892E-55C77D129EC1}">
      <dgm:prSet phldrT="[Text]"/>
      <dgm:spPr/>
      <dgm:t>
        <a:bodyPr/>
        <a:lstStyle/>
        <a:p>
          <a:r>
            <a:rPr lang="en-US" dirty="0"/>
            <a:t>Supervised Learning</a:t>
          </a:r>
        </a:p>
      </dgm:t>
    </dgm:pt>
    <dgm:pt modelId="{5108ECAA-9651-4E03-BAEF-F4C88F35E435}" type="parTrans" cxnId="{2FB8D17F-EE42-40BD-940C-07A15D37B575}">
      <dgm:prSet/>
      <dgm:spPr/>
      <dgm:t>
        <a:bodyPr/>
        <a:lstStyle/>
        <a:p>
          <a:endParaRPr lang="en-US"/>
        </a:p>
      </dgm:t>
    </dgm:pt>
    <dgm:pt modelId="{66C5EF30-D80B-4457-B669-9EFFB3105C66}" type="sibTrans" cxnId="{2FB8D17F-EE42-40BD-940C-07A15D37B575}">
      <dgm:prSet/>
      <dgm:spPr/>
      <dgm:t>
        <a:bodyPr/>
        <a:lstStyle/>
        <a:p>
          <a:endParaRPr lang="en-US"/>
        </a:p>
      </dgm:t>
    </dgm:pt>
    <dgm:pt modelId="{3E5006E6-31D4-4F73-B404-4649CFD62489}">
      <dgm:prSet phldrT="[Text]"/>
      <dgm:spPr/>
      <dgm:t>
        <a:bodyPr/>
        <a:lstStyle/>
        <a:p>
          <a:r>
            <a:rPr lang="en-US" dirty="0"/>
            <a:t>Classification</a:t>
          </a:r>
        </a:p>
      </dgm:t>
    </dgm:pt>
    <dgm:pt modelId="{EB622AF2-FB89-4DB3-A46F-C8E63CEB7F2B}" type="parTrans" cxnId="{B2ED23D2-8242-487F-B7CC-244E9D265C9A}">
      <dgm:prSet/>
      <dgm:spPr/>
      <dgm:t>
        <a:bodyPr/>
        <a:lstStyle/>
        <a:p>
          <a:endParaRPr lang="en-US"/>
        </a:p>
      </dgm:t>
    </dgm:pt>
    <dgm:pt modelId="{BA55BBC3-3D4C-4F70-9D44-5E36D2C701F7}" type="sibTrans" cxnId="{B2ED23D2-8242-487F-B7CC-244E9D265C9A}">
      <dgm:prSet/>
      <dgm:spPr/>
      <dgm:t>
        <a:bodyPr/>
        <a:lstStyle/>
        <a:p>
          <a:endParaRPr lang="en-US"/>
        </a:p>
      </dgm:t>
    </dgm:pt>
    <dgm:pt modelId="{F50C25C7-99ED-4E9A-9643-56884B60EF1E}">
      <dgm:prSet phldrT="[Text]"/>
      <dgm:spPr/>
      <dgm:t>
        <a:bodyPr/>
        <a:lstStyle/>
        <a:p>
          <a:r>
            <a:rPr lang="en-US" dirty="0"/>
            <a:t>Regression</a:t>
          </a:r>
        </a:p>
      </dgm:t>
    </dgm:pt>
    <dgm:pt modelId="{D37890D3-B81C-4757-A40C-965D19A54A7B}" type="parTrans" cxnId="{E46D2D55-A0F5-4A70-9ED8-597A678C7B61}">
      <dgm:prSet/>
      <dgm:spPr/>
      <dgm:t>
        <a:bodyPr/>
        <a:lstStyle/>
        <a:p>
          <a:endParaRPr lang="en-US"/>
        </a:p>
      </dgm:t>
    </dgm:pt>
    <dgm:pt modelId="{C0952117-190E-4F5D-BAE5-668A9B814FA4}" type="sibTrans" cxnId="{E46D2D55-A0F5-4A70-9ED8-597A678C7B61}">
      <dgm:prSet/>
      <dgm:spPr/>
      <dgm:t>
        <a:bodyPr/>
        <a:lstStyle/>
        <a:p>
          <a:endParaRPr lang="en-US"/>
        </a:p>
      </dgm:t>
    </dgm:pt>
    <dgm:pt modelId="{4E5E44E2-373B-4149-8EF5-DF39CA59196D}" type="pres">
      <dgm:prSet presAssocID="{3A9474FB-3C90-4D6E-9AEB-6148ED78D3A3}" presName="Name0" presStyleCnt="0">
        <dgm:presLayoutVars>
          <dgm:orgChart val="1"/>
          <dgm:chPref val="1"/>
          <dgm:dir/>
          <dgm:animOne val="branch"/>
          <dgm:animLvl val="lvl"/>
          <dgm:resizeHandles/>
        </dgm:presLayoutVars>
      </dgm:prSet>
      <dgm:spPr/>
    </dgm:pt>
    <dgm:pt modelId="{514DB12A-6712-4B6A-8539-911378F968CC}" type="pres">
      <dgm:prSet presAssocID="{8A3450A4-6238-4B68-892E-55C77D129EC1}" presName="hierRoot1" presStyleCnt="0">
        <dgm:presLayoutVars>
          <dgm:hierBranch val="init"/>
        </dgm:presLayoutVars>
      </dgm:prSet>
      <dgm:spPr/>
    </dgm:pt>
    <dgm:pt modelId="{3917AAA7-803A-47D2-A21F-BED63DC44651}" type="pres">
      <dgm:prSet presAssocID="{8A3450A4-6238-4B68-892E-55C77D129EC1}" presName="rootComposite1" presStyleCnt="0"/>
      <dgm:spPr/>
    </dgm:pt>
    <dgm:pt modelId="{40CFFF99-55D7-48EA-A14D-A9476778C067}" type="pres">
      <dgm:prSet presAssocID="{8A3450A4-6238-4B68-892E-55C77D129EC1}" presName="rootText1" presStyleLbl="alignAcc1" presStyleIdx="0" presStyleCnt="0">
        <dgm:presLayoutVars>
          <dgm:chPref val="3"/>
        </dgm:presLayoutVars>
      </dgm:prSet>
      <dgm:spPr/>
    </dgm:pt>
    <dgm:pt modelId="{09068233-B9B3-4A34-9B66-6658CC6BCD97}" type="pres">
      <dgm:prSet presAssocID="{8A3450A4-6238-4B68-892E-55C77D129EC1}" presName="topArc1" presStyleLbl="parChTrans1D1" presStyleIdx="0" presStyleCnt="6"/>
      <dgm:spPr/>
    </dgm:pt>
    <dgm:pt modelId="{3B3C56AE-026D-41B8-AFE6-895F227D2AFF}" type="pres">
      <dgm:prSet presAssocID="{8A3450A4-6238-4B68-892E-55C77D129EC1}" presName="bottomArc1" presStyleLbl="parChTrans1D1" presStyleIdx="1" presStyleCnt="6"/>
      <dgm:spPr/>
    </dgm:pt>
    <dgm:pt modelId="{9628F8B1-748A-4B65-9132-B46B4603E8EF}" type="pres">
      <dgm:prSet presAssocID="{8A3450A4-6238-4B68-892E-55C77D129EC1}" presName="topConnNode1" presStyleLbl="node1" presStyleIdx="0" presStyleCnt="0"/>
      <dgm:spPr/>
    </dgm:pt>
    <dgm:pt modelId="{0D599DC4-08FB-4225-80FF-85D6110609EC}" type="pres">
      <dgm:prSet presAssocID="{8A3450A4-6238-4B68-892E-55C77D129EC1}" presName="hierChild2" presStyleCnt="0"/>
      <dgm:spPr/>
    </dgm:pt>
    <dgm:pt modelId="{C333F3A1-170B-4764-B6D2-83BA70C35385}" type="pres">
      <dgm:prSet presAssocID="{EB622AF2-FB89-4DB3-A46F-C8E63CEB7F2B}" presName="Name28" presStyleLbl="parChTrans1D2" presStyleIdx="0" presStyleCnt="2"/>
      <dgm:spPr/>
    </dgm:pt>
    <dgm:pt modelId="{493E2088-96A1-4A9A-A054-89F2B3164B9C}" type="pres">
      <dgm:prSet presAssocID="{3E5006E6-31D4-4F73-B404-4649CFD62489}" presName="hierRoot2" presStyleCnt="0">
        <dgm:presLayoutVars>
          <dgm:hierBranch val="init"/>
        </dgm:presLayoutVars>
      </dgm:prSet>
      <dgm:spPr/>
    </dgm:pt>
    <dgm:pt modelId="{0713084F-29A6-4CA7-8FCD-4D07A649EDBF}" type="pres">
      <dgm:prSet presAssocID="{3E5006E6-31D4-4F73-B404-4649CFD62489}" presName="rootComposite2" presStyleCnt="0"/>
      <dgm:spPr/>
    </dgm:pt>
    <dgm:pt modelId="{9F500729-F783-438B-9F8B-7D122DA04EF5}" type="pres">
      <dgm:prSet presAssocID="{3E5006E6-31D4-4F73-B404-4649CFD62489}" presName="rootText2" presStyleLbl="alignAcc1" presStyleIdx="0" presStyleCnt="0">
        <dgm:presLayoutVars>
          <dgm:chPref val="3"/>
        </dgm:presLayoutVars>
      </dgm:prSet>
      <dgm:spPr/>
    </dgm:pt>
    <dgm:pt modelId="{F9956B7D-6857-4A12-AB60-38487927240F}" type="pres">
      <dgm:prSet presAssocID="{3E5006E6-31D4-4F73-B404-4649CFD62489}" presName="topArc2" presStyleLbl="parChTrans1D1" presStyleIdx="2" presStyleCnt="6"/>
      <dgm:spPr/>
    </dgm:pt>
    <dgm:pt modelId="{113DFDBE-D3CC-4794-97D4-7A31E0864AA5}" type="pres">
      <dgm:prSet presAssocID="{3E5006E6-31D4-4F73-B404-4649CFD62489}" presName="bottomArc2" presStyleLbl="parChTrans1D1" presStyleIdx="3" presStyleCnt="6"/>
      <dgm:spPr/>
    </dgm:pt>
    <dgm:pt modelId="{BB7BD97B-8A0B-4BE5-856B-2391D841C494}" type="pres">
      <dgm:prSet presAssocID="{3E5006E6-31D4-4F73-B404-4649CFD62489}" presName="topConnNode2" presStyleLbl="node2" presStyleIdx="0" presStyleCnt="0"/>
      <dgm:spPr/>
    </dgm:pt>
    <dgm:pt modelId="{E00B4D3A-3AC0-41F6-A6CD-A6C9A2EF76DA}" type="pres">
      <dgm:prSet presAssocID="{3E5006E6-31D4-4F73-B404-4649CFD62489}" presName="hierChild4" presStyleCnt="0"/>
      <dgm:spPr/>
    </dgm:pt>
    <dgm:pt modelId="{56054E60-2048-437F-8CA9-EA4363BEF2CE}" type="pres">
      <dgm:prSet presAssocID="{3E5006E6-31D4-4F73-B404-4649CFD62489}" presName="hierChild5" presStyleCnt="0"/>
      <dgm:spPr/>
    </dgm:pt>
    <dgm:pt modelId="{B4AEF959-80F7-4E52-8223-0237764454FE}" type="pres">
      <dgm:prSet presAssocID="{D37890D3-B81C-4757-A40C-965D19A54A7B}" presName="Name28" presStyleLbl="parChTrans1D2" presStyleIdx="1" presStyleCnt="2"/>
      <dgm:spPr/>
    </dgm:pt>
    <dgm:pt modelId="{F942CAB0-ABD1-4D50-9249-84C1429D8FF9}" type="pres">
      <dgm:prSet presAssocID="{F50C25C7-99ED-4E9A-9643-56884B60EF1E}" presName="hierRoot2" presStyleCnt="0">
        <dgm:presLayoutVars>
          <dgm:hierBranch val="init"/>
        </dgm:presLayoutVars>
      </dgm:prSet>
      <dgm:spPr/>
    </dgm:pt>
    <dgm:pt modelId="{98239D14-B46B-4F4B-8404-844CFE2A5377}" type="pres">
      <dgm:prSet presAssocID="{F50C25C7-99ED-4E9A-9643-56884B60EF1E}" presName="rootComposite2" presStyleCnt="0"/>
      <dgm:spPr/>
    </dgm:pt>
    <dgm:pt modelId="{7AC8919B-FABC-4F7C-804F-A04EDD1B738A}" type="pres">
      <dgm:prSet presAssocID="{F50C25C7-99ED-4E9A-9643-56884B60EF1E}" presName="rootText2" presStyleLbl="alignAcc1" presStyleIdx="0" presStyleCnt="0">
        <dgm:presLayoutVars>
          <dgm:chPref val="3"/>
        </dgm:presLayoutVars>
      </dgm:prSet>
      <dgm:spPr/>
    </dgm:pt>
    <dgm:pt modelId="{15C2056A-D2B9-441B-B4A1-1CA0419E5F0E}" type="pres">
      <dgm:prSet presAssocID="{F50C25C7-99ED-4E9A-9643-56884B60EF1E}" presName="topArc2" presStyleLbl="parChTrans1D1" presStyleIdx="4" presStyleCnt="6"/>
      <dgm:spPr/>
    </dgm:pt>
    <dgm:pt modelId="{2E12C029-1F8A-4580-8CF2-81812E2BFECA}" type="pres">
      <dgm:prSet presAssocID="{F50C25C7-99ED-4E9A-9643-56884B60EF1E}" presName="bottomArc2" presStyleLbl="parChTrans1D1" presStyleIdx="5" presStyleCnt="6"/>
      <dgm:spPr/>
    </dgm:pt>
    <dgm:pt modelId="{FB0566E7-2385-4F92-BD71-FD7DC07D10C7}" type="pres">
      <dgm:prSet presAssocID="{F50C25C7-99ED-4E9A-9643-56884B60EF1E}" presName="topConnNode2" presStyleLbl="node2" presStyleIdx="0" presStyleCnt="0"/>
      <dgm:spPr/>
    </dgm:pt>
    <dgm:pt modelId="{49959828-05A9-4673-9004-50E1EA68BD9F}" type="pres">
      <dgm:prSet presAssocID="{F50C25C7-99ED-4E9A-9643-56884B60EF1E}" presName="hierChild4" presStyleCnt="0"/>
      <dgm:spPr/>
    </dgm:pt>
    <dgm:pt modelId="{C473D28E-A9B2-4E31-AC59-967E0C808001}" type="pres">
      <dgm:prSet presAssocID="{F50C25C7-99ED-4E9A-9643-56884B60EF1E}" presName="hierChild5" presStyleCnt="0"/>
      <dgm:spPr/>
    </dgm:pt>
    <dgm:pt modelId="{7F8DC218-D7D5-4348-85D9-38F603EE052B}" type="pres">
      <dgm:prSet presAssocID="{8A3450A4-6238-4B68-892E-55C77D129EC1}" presName="hierChild3" presStyleCnt="0"/>
      <dgm:spPr/>
    </dgm:pt>
  </dgm:ptLst>
  <dgm:cxnLst>
    <dgm:cxn modelId="{AE3AB819-29DF-4B0B-8626-E09E579340AF}" type="presOf" srcId="{8A3450A4-6238-4B68-892E-55C77D129EC1}" destId="{40CFFF99-55D7-48EA-A14D-A9476778C067}" srcOrd="0" destOrd="0" presId="urn:microsoft.com/office/officeart/2008/layout/HalfCircleOrganizationChart"/>
    <dgm:cxn modelId="{56D6C264-8D83-4A97-BE0E-AAA66D800742}" type="presOf" srcId="{3A9474FB-3C90-4D6E-9AEB-6148ED78D3A3}" destId="{4E5E44E2-373B-4149-8EF5-DF39CA59196D}" srcOrd="0" destOrd="0" presId="urn:microsoft.com/office/officeart/2008/layout/HalfCircleOrganizationChart"/>
    <dgm:cxn modelId="{E46D2D55-A0F5-4A70-9ED8-597A678C7B61}" srcId="{8A3450A4-6238-4B68-892E-55C77D129EC1}" destId="{F50C25C7-99ED-4E9A-9643-56884B60EF1E}" srcOrd="1" destOrd="0" parTransId="{D37890D3-B81C-4757-A40C-965D19A54A7B}" sibTransId="{C0952117-190E-4F5D-BAE5-668A9B814FA4}"/>
    <dgm:cxn modelId="{2FB8D17F-EE42-40BD-940C-07A15D37B575}" srcId="{3A9474FB-3C90-4D6E-9AEB-6148ED78D3A3}" destId="{8A3450A4-6238-4B68-892E-55C77D129EC1}" srcOrd="0" destOrd="0" parTransId="{5108ECAA-9651-4E03-BAEF-F4C88F35E435}" sibTransId="{66C5EF30-D80B-4457-B669-9EFFB3105C66}"/>
    <dgm:cxn modelId="{1EC890A6-BE12-490B-8714-55827FCD056F}" type="presOf" srcId="{3E5006E6-31D4-4F73-B404-4649CFD62489}" destId="{9F500729-F783-438B-9F8B-7D122DA04EF5}" srcOrd="0" destOrd="0" presId="urn:microsoft.com/office/officeart/2008/layout/HalfCircleOrganizationChart"/>
    <dgm:cxn modelId="{C3EEB2B8-0395-4CA0-8A1C-1368BD679BD6}" type="presOf" srcId="{F50C25C7-99ED-4E9A-9643-56884B60EF1E}" destId="{7AC8919B-FABC-4F7C-804F-A04EDD1B738A}" srcOrd="0" destOrd="0" presId="urn:microsoft.com/office/officeart/2008/layout/HalfCircleOrganizationChart"/>
    <dgm:cxn modelId="{0DF973C1-58EF-44DA-A334-D9729B642F74}" type="presOf" srcId="{D37890D3-B81C-4757-A40C-965D19A54A7B}" destId="{B4AEF959-80F7-4E52-8223-0237764454FE}" srcOrd="0" destOrd="0" presId="urn:microsoft.com/office/officeart/2008/layout/HalfCircleOrganizationChart"/>
    <dgm:cxn modelId="{1DB8C9C3-DDEA-42A7-A16A-507029E3347B}" type="presOf" srcId="{F50C25C7-99ED-4E9A-9643-56884B60EF1E}" destId="{FB0566E7-2385-4F92-BD71-FD7DC07D10C7}" srcOrd="1" destOrd="0" presId="urn:microsoft.com/office/officeart/2008/layout/HalfCircleOrganizationChart"/>
    <dgm:cxn modelId="{B2ED23D2-8242-487F-B7CC-244E9D265C9A}" srcId="{8A3450A4-6238-4B68-892E-55C77D129EC1}" destId="{3E5006E6-31D4-4F73-B404-4649CFD62489}" srcOrd="0" destOrd="0" parTransId="{EB622AF2-FB89-4DB3-A46F-C8E63CEB7F2B}" sibTransId="{BA55BBC3-3D4C-4F70-9D44-5E36D2C701F7}"/>
    <dgm:cxn modelId="{7EC303D7-7FB1-4C94-81D4-A7C85F1E21BB}" type="presOf" srcId="{EB622AF2-FB89-4DB3-A46F-C8E63CEB7F2B}" destId="{C333F3A1-170B-4764-B6D2-83BA70C35385}" srcOrd="0" destOrd="0" presId="urn:microsoft.com/office/officeart/2008/layout/HalfCircleOrganizationChart"/>
    <dgm:cxn modelId="{7C67EEE9-8851-40CC-B5DF-CE021EAB29B0}" type="presOf" srcId="{3E5006E6-31D4-4F73-B404-4649CFD62489}" destId="{BB7BD97B-8A0B-4BE5-856B-2391D841C494}" srcOrd="1" destOrd="0" presId="urn:microsoft.com/office/officeart/2008/layout/HalfCircleOrganizationChart"/>
    <dgm:cxn modelId="{E1EF60F2-9F73-4345-A1CD-3FBE46C839DE}" type="presOf" srcId="{8A3450A4-6238-4B68-892E-55C77D129EC1}" destId="{9628F8B1-748A-4B65-9132-B46B4603E8EF}" srcOrd="1" destOrd="0" presId="urn:microsoft.com/office/officeart/2008/layout/HalfCircleOrganizationChart"/>
    <dgm:cxn modelId="{CF5420B3-B115-4F0B-B0AC-49D4527582AF}" type="presParOf" srcId="{4E5E44E2-373B-4149-8EF5-DF39CA59196D}" destId="{514DB12A-6712-4B6A-8539-911378F968CC}" srcOrd="0" destOrd="0" presId="urn:microsoft.com/office/officeart/2008/layout/HalfCircleOrganizationChart"/>
    <dgm:cxn modelId="{4C07281F-31A4-406F-9F85-6BADC4B7AC19}" type="presParOf" srcId="{514DB12A-6712-4B6A-8539-911378F968CC}" destId="{3917AAA7-803A-47D2-A21F-BED63DC44651}" srcOrd="0" destOrd="0" presId="urn:microsoft.com/office/officeart/2008/layout/HalfCircleOrganizationChart"/>
    <dgm:cxn modelId="{3DFD347C-186A-4B04-B8AD-0341E8ABE764}" type="presParOf" srcId="{3917AAA7-803A-47D2-A21F-BED63DC44651}" destId="{40CFFF99-55D7-48EA-A14D-A9476778C067}" srcOrd="0" destOrd="0" presId="urn:microsoft.com/office/officeart/2008/layout/HalfCircleOrganizationChart"/>
    <dgm:cxn modelId="{52F3C41A-78B7-4EF2-B01A-CC70AD926E12}" type="presParOf" srcId="{3917AAA7-803A-47D2-A21F-BED63DC44651}" destId="{09068233-B9B3-4A34-9B66-6658CC6BCD97}" srcOrd="1" destOrd="0" presId="urn:microsoft.com/office/officeart/2008/layout/HalfCircleOrganizationChart"/>
    <dgm:cxn modelId="{468C3964-62B3-406D-8DFA-FD701C011290}" type="presParOf" srcId="{3917AAA7-803A-47D2-A21F-BED63DC44651}" destId="{3B3C56AE-026D-41B8-AFE6-895F227D2AFF}" srcOrd="2" destOrd="0" presId="urn:microsoft.com/office/officeart/2008/layout/HalfCircleOrganizationChart"/>
    <dgm:cxn modelId="{2236FEA0-2C6A-4D08-89FA-1A9C9247C77C}" type="presParOf" srcId="{3917AAA7-803A-47D2-A21F-BED63DC44651}" destId="{9628F8B1-748A-4B65-9132-B46B4603E8EF}" srcOrd="3" destOrd="0" presId="urn:microsoft.com/office/officeart/2008/layout/HalfCircleOrganizationChart"/>
    <dgm:cxn modelId="{77ED553F-78FF-46CB-A499-CF5FEC197690}" type="presParOf" srcId="{514DB12A-6712-4B6A-8539-911378F968CC}" destId="{0D599DC4-08FB-4225-80FF-85D6110609EC}" srcOrd="1" destOrd="0" presId="urn:microsoft.com/office/officeart/2008/layout/HalfCircleOrganizationChart"/>
    <dgm:cxn modelId="{322556B5-78C6-4718-8DBC-2DBF6BB34E44}" type="presParOf" srcId="{0D599DC4-08FB-4225-80FF-85D6110609EC}" destId="{C333F3A1-170B-4764-B6D2-83BA70C35385}" srcOrd="0" destOrd="0" presId="urn:microsoft.com/office/officeart/2008/layout/HalfCircleOrganizationChart"/>
    <dgm:cxn modelId="{B3BF1F33-9A65-46A6-8BC4-9D3D8BEBCEA7}" type="presParOf" srcId="{0D599DC4-08FB-4225-80FF-85D6110609EC}" destId="{493E2088-96A1-4A9A-A054-89F2B3164B9C}" srcOrd="1" destOrd="0" presId="urn:microsoft.com/office/officeart/2008/layout/HalfCircleOrganizationChart"/>
    <dgm:cxn modelId="{9C993390-EAB0-4E12-8BD4-FAAD5CD568C7}" type="presParOf" srcId="{493E2088-96A1-4A9A-A054-89F2B3164B9C}" destId="{0713084F-29A6-4CA7-8FCD-4D07A649EDBF}" srcOrd="0" destOrd="0" presId="urn:microsoft.com/office/officeart/2008/layout/HalfCircleOrganizationChart"/>
    <dgm:cxn modelId="{45A1573B-392E-4388-8127-BFEC37F28C08}" type="presParOf" srcId="{0713084F-29A6-4CA7-8FCD-4D07A649EDBF}" destId="{9F500729-F783-438B-9F8B-7D122DA04EF5}" srcOrd="0" destOrd="0" presId="urn:microsoft.com/office/officeart/2008/layout/HalfCircleOrganizationChart"/>
    <dgm:cxn modelId="{41002328-CE8D-4AC9-A0D8-FE74C5152E96}" type="presParOf" srcId="{0713084F-29A6-4CA7-8FCD-4D07A649EDBF}" destId="{F9956B7D-6857-4A12-AB60-38487927240F}" srcOrd="1" destOrd="0" presId="urn:microsoft.com/office/officeart/2008/layout/HalfCircleOrganizationChart"/>
    <dgm:cxn modelId="{A4D015D6-B4E0-4B21-8F24-C4AADEA1D6CA}" type="presParOf" srcId="{0713084F-29A6-4CA7-8FCD-4D07A649EDBF}" destId="{113DFDBE-D3CC-4794-97D4-7A31E0864AA5}" srcOrd="2" destOrd="0" presId="urn:microsoft.com/office/officeart/2008/layout/HalfCircleOrganizationChart"/>
    <dgm:cxn modelId="{14E7275D-00D3-4970-8B53-6CB7E75FE4D6}" type="presParOf" srcId="{0713084F-29A6-4CA7-8FCD-4D07A649EDBF}" destId="{BB7BD97B-8A0B-4BE5-856B-2391D841C494}" srcOrd="3" destOrd="0" presId="urn:microsoft.com/office/officeart/2008/layout/HalfCircleOrganizationChart"/>
    <dgm:cxn modelId="{9FE328A3-FBB0-4A7D-B5DE-3C10184BD025}" type="presParOf" srcId="{493E2088-96A1-4A9A-A054-89F2B3164B9C}" destId="{E00B4D3A-3AC0-41F6-A6CD-A6C9A2EF76DA}" srcOrd="1" destOrd="0" presId="urn:microsoft.com/office/officeart/2008/layout/HalfCircleOrganizationChart"/>
    <dgm:cxn modelId="{29C6359D-249C-4B4C-BDCA-29D0D3959751}" type="presParOf" srcId="{493E2088-96A1-4A9A-A054-89F2B3164B9C}" destId="{56054E60-2048-437F-8CA9-EA4363BEF2CE}" srcOrd="2" destOrd="0" presId="urn:microsoft.com/office/officeart/2008/layout/HalfCircleOrganizationChart"/>
    <dgm:cxn modelId="{C5056414-0008-4EEB-8C4B-323EC6CF1ED2}" type="presParOf" srcId="{0D599DC4-08FB-4225-80FF-85D6110609EC}" destId="{B4AEF959-80F7-4E52-8223-0237764454FE}" srcOrd="2" destOrd="0" presId="urn:microsoft.com/office/officeart/2008/layout/HalfCircleOrganizationChart"/>
    <dgm:cxn modelId="{B948E311-58E5-469F-B940-A2C1C03AB9F8}" type="presParOf" srcId="{0D599DC4-08FB-4225-80FF-85D6110609EC}" destId="{F942CAB0-ABD1-4D50-9249-84C1429D8FF9}" srcOrd="3" destOrd="0" presId="urn:microsoft.com/office/officeart/2008/layout/HalfCircleOrganizationChart"/>
    <dgm:cxn modelId="{A3B8A656-C5E1-4B28-BACD-23A3FD791AB3}" type="presParOf" srcId="{F942CAB0-ABD1-4D50-9249-84C1429D8FF9}" destId="{98239D14-B46B-4F4B-8404-844CFE2A5377}" srcOrd="0" destOrd="0" presId="urn:microsoft.com/office/officeart/2008/layout/HalfCircleOrganizationChart"/>
    <dgm:cxn modelId="{D0456EBD-6A95-4761-870B-AE536540ED65}" type="presParOf" srcId="{98239D14-B46B-4F4B-8404-844CFE2A5377}" destId="{7AC8919B-FABC-4F7C-804F-A04EDD1B738A}" srcOrd="0" destOrd="0" presId="urn:microsoft.com/office/officeart/2008/layout/HalfCircleOrganizationChart"/>
    <dgm:cxn modelId="{8BD5BAD3-1172-4FF4-9BA8-1332045D423D}" type="presParOf" srcId="{98239D14-B46B-4F4B-8404-844CFE2A5377}" destId="{15C2056A-D2B9-441B-B4A1-1CA0419E5F0E}" srcOrd="1" destOrd="0" presId="urn:microsoft.com/office/officeart/2008/layout/HalfCircleOrganizationChart"/>
    <dgm:cxn modelId="{43AD28D5-4075-46E5-9DA9-BEB9D677202F}" type="presParOf" srcId="{98239D14-B46B-4F4B-8404-844CFE2A5377}" destId="{2E12C029-1F8A-4580-8CF2-81812E2BFECA}" srcOrd="2" destOrd="0" presId="urn:microsoft.com/office/officeart/2008/layout/HalfCircleOrganizationChart"/>
    <dgm:cxn modelId="{D42D1313-235C-4E98-8D8C-087FA469F0CF}" type="presParOf" srcId="{98239D14-B46B-4F4B-8404-844CFE2A5377}" destId="{FB0566E7-2385-4F92-BD71-FD7DC07D10C7}" srcOrd="3" destOrd="0" presId="urn:microsoft.com/office/officeart/2008/layout/HalfCircleOrganizationChart"/>
    <dgm:cxn modelId="{B6CECB5E-957C-4527-8409-D5F63A4001F2}" type="presParOf" srcId="{F942CAB0-ABD1-4D50-9249-84C1429D8FF9}" destId="{49959828-05A9-4673-9004-50E1EA68BD9F}" srcOrd="1" destOrd="0" presId="urn:microsoft.com/office/officeart/2008/layout/HalfCircleOrganizationChart"/>
    <dgm:cxn modelId="{0AB914E0-AF2A-4AFD-B43A-5F9F12E9AB45}" type="presParOf" srcId="{F942CAB0-ABD1-4D50-9249-84C1429D8FF9}" destId="{C473D28E-A9B2-4E31-AC59-967E0C808001}" srcOrd="2" destOrd="0" presId="urn:microsoft.com/office/officeart/2008/layout/HalfCircleOrganizationChart"/>
    <dgm:cxn modelId="{85F970B1-CA02-4FB8-93A1-F58761432FCB}" type="presParOf" srcId="{514DB12A-6712-4B6A-8539-911378F968CC}" destId="{7F8DC218-D7D5-4348-85D9-38F603EE052B}"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EF959-80F7-4E52-8223-0237764454FE}">
      <dsp:nvSpPr>
        <dsp:cNvPr id="0" name=""/>
        <dsp:cNvSpPr/>
      </dsp:nvSpPr>
      <dsp:spPr>
        <a:xfrm>
          <a:off x="2505528" y="2052871"/>
          <a:ext cx="1371143" cy="475934"/>
        </a:xfrm>
        <a:custGeom>
          <a:avLst/>
          <a:gdLst/>
          <a:ahLst/>
          <a:cxnLst/>
          <a:rect l="0" t="0" r="0" b="0"/>
          <a:pathLst>
            <a:path>
              <a:moveTo>
                <a:pt x="0" y="0"/>
              </a:moveTo>
              <a:lnTo>
                <a:pt x="0" y="237967"/>
              </a:lnTo>
              <a:lnTo>
                <a:pt x="1371143" y="237967"/>
              </a:lnTo>
              <a:lnTo>
                <a:pt x="1371143" y="47593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333F3A1-170B-4764-B6D2-83BA70C35385}">
      <dsp:nvSpPr>
        <dsp:cNvPr id="0" name=""/>
        <dsp:cNvSpPr/>
      </dsp:nvSpPr>
      <dsp:spPr>
        <a:xfrm>
          <a:off x="1134384" y="2052871"/>
          <a:ext cx="1371143" cy="475934"/>
        </a:xfrm>
        <a:custGeom>
          <a:avLst/>
          <a:gdLst/>
          <a:ahLst/>
          <a:cxnLst/>
          <a:rect l="0" t="0" r="0" b="0"/>
          <a:pathLst>
            <a:path>
              <a:moveTo>
                <a:pt x="1371143" y="0"/>
              </a:moveTo>
              <a:lnTo>
                <a:pt x="1371143" y="237967"/>
              </a:lnTo>
              <a:lnTo>
                <a:pt x="0" y="237967"/>
              </a:lnTo>
              <a:lnTo>
                <a:pt x="0" y="475934"/>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068233-B9B3-4A34-9B66-6658CC6BCD97}">
      <dsp:nvSpPr>
        <dsp:cNvPr id="0" name=""/>
        <dsp:cNvSpPr/>
      </dsp:nvSpPr>
      <dsp:spPr>
        <a:xfrm>
          <a:off x="1938940" y="919694"/>
          <a:ext cx="1133176" cy="1133176"/>
        </a:xfrm>
        <a:prstGeom prst="arc">
          <a:avLst>
            <a:gd name="adj1" fmla="val 13200000"/>
            <a:gd name="adj2" fmla="val 1920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3C56AE-026D-41B8-AFE6-895F227D2AFF}">
      <dsp:nvSpPr>
        <dsp:cNvPr id="0" name=""/>
        <dsp:cNvSpPr/>
      </dsp:nvSpPr>
      <dsp:spPr>
        <a:xfrm>
          <a:off x="1938940" y="919694"/>
          <a:ext cx="1133176" cy="1133176"/>
        </a:xfrm>
        <a:prstGeom prst="arc">
          <a:avLst>
            <a:gd name="adj1" fmla="val 2400000"/>
            <a:gd name="adj2" fmla="val 840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CFFF99-55D7-48EA-A14D-A9476778C067}">
      <dsp:nvSpPr>
        <dsp:cNvPr id="0" name=""/>
        <dsp:cNvSpPr/>
      </dsp:nvSpPr>
      <dsp:spPr>
        <a:xfrm>
          <a:off x="1372351" y="1123666"/>
          <a:ext cx="2266353" cy="7252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Supervised Learning</a:t>
          </a:r>
        </a:p>
      </dsp:txBody>
      <dsp:txXfrm>
        <a:off x="1372351" y="1123666"/>
        <a:ext cx="2266353" cy="725233"/>
      </dsp:txXfrm>
    </dsp:sp>
    <dsp:sp modelId="{F9956B7D-6857-4A12-AB60-38487927240F}">
      <dsp:nvSpPr>
        <dsp:cNvPr id="0" name=""/>
        <dsp:cNvSpPr/>
      </dsp:nvSpPr>
      <dsp:spPr>
        <a:xfrm>
          <a:off x="567796" y="2528805"/>
          <a:ext cx="1133176" cy="1133176"/>
        </a:xfrm>
        <a:prstGeom prst="arc">
          <a:avLst>
            <a:gd name="adj1" fmla="val 13200000"/>
            <a:gd name="adj2" fmla="val 1920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3DFDBE-D3CC-4794-97D4-7A31E0864AA5}">
      <dsp:nvSpPr>
        <dsp:cNvPr id="0" name=""/>
        <dsp:cNvSpPr/>
      </dsp:nvSpPr>
      <dsp:spPr>
        <a:xfrm>
          <a:off x="567796" y="2528805"/>
          <a:ext cx="1133176" cy="1133176"/>
        </a:xfrm>
        <a:prstGeom prst="arc">
          <a:avLst>
            <a:gd name="adj1" fmla="val 2400000"/>
            <a:gd name="adj2" fmla="val 840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500729-F783-438B-9F8B-7D122DA04EF5}">
      <dsp:nvSpPr>
        <dsp:cNvPr id="0" name=""/>
        <dsp:cNvSpPr/>
      </dsp:nvSpPr>
      <dsp:spPr>
        <a:xfrm>
          <a:off x="1208" y="2732777"/>
          <a:ext cx="2266353" cy="7252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Classification</a:t>
          </a:r>
        </a:p>
      </dsp:txBody>
      <dsp:txXfrm>
        <a:off x="1208" y="2732777"/>
        <a:ext cx="2266353" cy="725233"/>
      </dsp:txXfrm>
    </dsp:sp>
    <dsp:sp modelId="{15C2056A-D2B9-441B-B4A1-1CA0419E5F0E}">
      <dsp:nvSpPr>
        <dsp:cNvPr id="0" name=""/>
        <dsp:cNvSpPr/>
      </dsp:nvSpPr>
      <dsp:spPr>
        <a:xfrm>
          <a:off x="3310083" y="2528805"/>
          <a:ext cx="1133176" cy="1133176"/>
        </a:xfrm>
        <a:prstGeom prst="arc">
          <a:avLst>
            <a:gd name="adj1" fmla="val 13200000"/>
            <a:gd name="adj2" fmla="val 1920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12C029-1F8A-4580-8CF2-81812E2BFECA}">
      <dsp:nvSpPr>
        <dsp:cNvPr id="0" name=""/>
        <dsp:cNvSpPr/>
      </dsp:nvSpPr>
      <dsp:spPr>
        <a:xfrm>
          <a:off x="3310083" y="2528805"/>
          <a:ext cx="1133176" cy="1133176"/>
        </a:xfrm>
        <a:prstGeom prst="arc">
          <a:avLst>
            <a:gd name="adj1" fmla="val 2400000"/>
            <a:gd name="adj2" fmla="val 8400000"/>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C8919B-FABC-4F7C-804F-A04EDD1B738A}">
      <dsp:nvSpPr>
        <dsp:cNvPr id="0" name=""/>
        <dsp:cNvSpPr/>
      </dsp:nvSpPr>
      <dsp:spPr>
        <a:xfrm>
          <a:off x="2743495" y="2732777"/>
          <a:ext cx="2266353" cy="725233"/>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Regression</a:t>
          </a:r>
        </a:p>
      </dsp:txBody>
      <dsp:txXfrm>
        <a:off x="2743495" y="2732777"/>
        <a:ext cx="2266353" cy="725233"/>
      </dsp:txXfrm>
    </dsp:sp>
  </dsp:spTree>
</dsp:drawing>
</file>

<file path=ppt/diagrams/layout1.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3DEF650-2BAD-4110-819C-37BCA39E1FB7}" type="slidenum">
              <a:rPr lang="en-US" smtClean="0"/>
              <a:t>11</a:t>
            </a:fld>
            <a:endParaRPr lang="en-US"/>
          </a:p>
        </p:txBody>
      </p:sp>
    </p:spTree>
    <p:extLst>
      <p:ext uri="{BB962C8B-B14F-4D97-AF65-F5344CB8AC3E}">
        <p14:creationId xmlns:p14="http://schemas.microsoft.com/office/powerpoint/2010/main" val="3684589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3DEF650-2BAD-4110-819C-37BCA39E1FB7}" type="slidenum">
              <a:rPr lang="en-US" smtClean="0"/>
              <a:t>12</a:t>
            </a:fld>
            <a:endParaRPr lang="en-US"/>
          </a:p>
        </p:txBody>
      </p:sp>
    </p:spTree>
    <p:extLst>
      <p:ext uri="{BB962C8B-B14F-4D97-AF65-F5344CB8AC3E}">
        <p14:creationId xmlns:p14="http://schemas.microsoft.com/office/powerpoint/2010/main" val="3555635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28941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58352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136720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00000"/>
                </a:solidFill>
                <a:effectLst/>
                <a:latin typeface="inter-regular"/>
              </a:rPr>
              <a:t> </a:t>
            </a:r>
            <a:r>
              <a:rPr lang="en-US" b="1" i="0" dirty="0">
                <a:solidFill>
                  <a:srgbClr val="000000"/>
                </a:solidFill>
                <a:effectLst/>
                <a:latin typeface="inter-bold"/>
              </a:rPr>
              <a:t>non-linear </a:t>
            </a:r>
            <a:r>
              <a:rPr lang="en-US" b="1" i="0" dirty="0" err="1">
                <a:solidFill>
                  <a:srgbClr val="000000"/>
                </a:solidFill>
                <a:effectLst/>
                <a:latin typeface="inter-bold"/>
              </a:rPr>
              <a:t>datase</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30182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41332135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1</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38105" y="2120354"/>
            <a:ext cx="5542720"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6220238" y="4315789"/>
            <a:ext cx="537707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2: Perceptron</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6/21/2024</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492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528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1" r:id="rId14"/>
    <p:sldLayoutId id="214748367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hyperlink" Target="https://www.spiceworks.com/tech/artificial-intelligence/articles/what-is-linear-regression/"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0.png"/><Relationship Id="rId5" Type="http://schemas.openxmlformats.org/officeDocument/2006/relationships/hyperlink" Target="https://www.geogebra.org/graphing?lang=en" TargetMode="External"/><Relationship Id="rId4" Type="http://schemas.openxmlformats.org/officeDocument/2006/relationships/image" Target="../media/image16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hyperlink" Target="https://www.geogebra.org/graphing?lang=en" TargetMode="External"/><Relationship Id="rId4" Type="http://schemas.openxmlformats.org/officeDocument/2006/relationships/image" Target="../media/image170.pn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hyperlink" Target="http://primo.ai/index.php?title=Linear_Regression" TargetMode="External"/><Relationship Id="rId2" Type="http://schemas.openxmlformats.org/officeDocument/2006/relationships/image" Target="../media/image22.gif"/><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xml"/><Relationship Id="rId5" Type="http://schemas.openxmlformats.org/officeDocument/2006/relationships/image" Target="../media/image35.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3.xml"/><Relationship Id="rId5" Type="http://schemas.openxmlformats.org/officeDocument/2006/relationships/image" Target="../media/image36.png"/></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27.jpeg"/><Relationship Id="rId5" Type="http://schemas.openxmlformats.org/officeDocument/2006/relationships/image" Target="../media/image43.png"/></Relationships>
</file>

<file path=ppt/slides/_rels/slide2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notesSlide" Target="../notesSlides/notesSlide6.xml"/><Relationship Id="rId7" Type="http://schemas.openxmlformats.org/officeDocument/2006/relationships/image" Target="../media/image27.jpeg"/><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image" Target="../media/image45.png"/></Relationships>
</file>

<file path=ppt/slides/_rels/slide2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notesSlide" Target="../notesSlides/notesSlide7.xml"/><Relationship Id="rId7" Type="http://schemas.openxmlformats.org/officeDocument/2006/relationships/image" Target="../media/image28.jpeg"/><Relationship Id="rId2" Type="http://schemas.openxmlformats.org/officeDocument/2006/relationships/slideLayout" Target="../slideLayouts/slideLayout12.xml"/><Relationship Id="rId1" Type="http://schemas.openxmlformats.org/officeDocument/2006/relationships/tags" Target="../tags/tag5.xml"/><Relationship Id="rId6"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gif"/><Relationship Id="rId1" Type="http://schemas.openxmlformats.org/officeDocument/2006/relationships/slideLayout" Target="../slideLayouts/slideLayout12.xml"/><Relationship Id="rId4" Type="http://schemas.openxmlformats.org/officeDocument/2006/relationships/hyperlink" Target="https://www.mathsisfun.com/numbers/e-eulers-number.html"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hyperlink" Target="https://en.wikipedia.org/wiki/Neuron#/media/File:Blausen_0657_MultipolarNeuron.png" TargetMode="External"/><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51.png"/><Relationship Id="rId18" Type="http://schemas.openxmlformats.org/officeDocument/2006/relationships/image" Target="../media/image57.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50.png"/><Relationship Id="rId17" Type="http://schemas.openxmlformats.org/officeDocument/2006/relationships/image" Target="../media/image56.png"/><Relationship Id="rId2" Type="http://schemas.openxmlformats.org/officeDocument/2006/relationships/image" Target="../media/image37.png"/><Relationship Id="rId16" Type="http://schemas.openxmlformats.org/officeDocument/2006/relationships/image" Target="../media/image55.png"/><Relationship Id="rId20"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image" Target="../media/image48.png"/><Relationship Id="rId5" Type="http://schemas.openxmlformats.org/officeDocument/2006/relationships/image" Target="../media/image40.png"/><Relationship Id="rId15" Type="http://schemas.openxmlformats.org/officeDocument/2006/relationships/image" Target="../media/image53.png"/><Relationship Id="rId10" Type="http://schemas.openxmlformats.org/officeDocument/2006/relationships/image" Target="../media/image47.png"/><Relationship Id="rId19" Type="http://schemas.openxmlformats.org/officeDocument/2006/relationships/image" Target="../media/image58.png"/><Relationship Id="rId4" Type="http://schemas.openxmlformats.org/officeDocument/2006/relationships/image" Target="../media/image39.png"/><Relationship Id="rId9" Type="http://schemas.openxmlformats.org/officeDocument/2006/relationships/image" Target="../media/image46.png"/><Relationship Id="rId14" Type="http://schemas.openxmlformats.org/officeDocument/2006/relationships/image" Target="../media/image52.png"/></Relationships>
</file>

<file path=ppt/slides/_rels/slide33.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image" Target="../media/image51.png"/><Relationship Id="rId18" Type="http://schemas.openxmlformats.org/officeDocument/2006/relationships/image" Target="../media/image57.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50.png"/><Relationship Id="rId17" Type="http://schemas.openxmlformats.org/officeDocument/2006/relationships/image" Target="../media/image56.png"/><Relationship Id="rId2" Type="http://schemas.openxmlformats.org/officeDocument/2006/relationships/image" Target="../media/image37.png"/><Relationship Id="rId16" Type="http://schemas.openxmlformats.org/officeDocument/2006/relationships/image" Target="../media/image55.png"/><Relationship Id="rId20" Type="http://schemas.openxmlformats.org/officeDocument/2006/relationships/image" Target="../media/image59.png"/><Relationship Id="rId1" Type="http://schemas.openxmlformats.org/officeDocument/2006/relationships/slideLayout" Target="../slideLayouts/slideLayout12.xml"/><Relationship Id="rId6" Type="http://schemas.openxmlformats.org/officeDocument/2006/relationships/image" Target="../media/image41.png"/><Relationship Id="rId11" Type="http://schemas.openxmlformats.org/officeDocument/2006/relationships/image" Target="../media/image48.png"/><Relationship Id="rId5" Type="http://schemas.openxmlformats.org/officeDocument/2006/relationships/image" Target="../media/image40.png"/><Relationship Id="rId15" Type="http://schemas.openxmlformats.org/officeDocument/2006/relationships/image" Target="../media/image53.png"/><Relationship Id="rId10" Type="http://schemas.openxmlformats.org/officeDocument/2006/relationships/image" Target="../media/image47.png"/><Relationship Id="rId19" Type="http://schemas.openxmlformats.org/officeDocument/2006/relationships/image" Target="../media/image58.png"/><Relationship Id="rId4" Type="http://schemas.openxmlformats.org/officeDocument/2006/relationships/image" Target="../media/image39.png"/><Relationship Id="rId9" Type="http://schemas.openxmlformats.org/officeDocument/2006/relationships/image" Target="../media/image46.png"/><Relationship Id="rId14" Type="http://schemas.openxmlformats.org/officeDocument/2006/relationships/image" Target="../media/image5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60.png"/></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63.png"/><Relationship Id="rId1" Type="http://schemas.openxmlformats.org/officeDocument/2006/relationships/slideLayout" Target="../slideLayouts/slideLayout1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4.png"/><Relationship Id="rId7" Type="http://schemas.openxmlformats.org/officeDocument/2006/relationships/image" Target="../media/image50.png"/><Relationship Id="rId2" Type="http://schemas.openxmlformats.org/officeDocument/2006/relationships/slideLayout" Target="../slideLayouts/slideLayout12.xml"/><Relationship Id="rId1" Type="http://schemas.openxmlformats.org/officeDocument/2006/relationships/tags" Target="../tags/tag7.xml"/><Relationship Id="rId6" Type="http://schemas.openxmlformats.org/officeDocument/2006/relationships/image" Target="../media/image48.png"/><Relationship Id="rId11" Type="http://schemas.openxmlformats.org/officeDocument/2006/relationships/image" Target="../media/image59.png"/><Relationship Id="rId5" Type="http://schemas.openxmlformats.org/officeDocument/2006/relationships/image" Target="../media/image47.png"/><Relationship Id="rId10" Type="http://schemas.openxmlformats.org/officeDocument/2006/relationships/image" Target="../media/image58.png"/><Relationship Id="rId4" Type="http://schemas.openxmlformats.org/officeDocument/2006/relationships/image" Target="../media/image46.png"/><Relationship Id="rId9" Type="http://schemas.openxmlformats.org/officeDocument/2006/relationships/image" Target="../media/image52.png"/></Relationships>
</file>

<file path=ppt/slides/_rels/slide41.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4.png"/><Relationship Id="rId7" Type="http://schemas.openxmlformats.org/officeDocument/2006/relationships/image" Target="../media/image50.png"/><Relationship Id="rId2" Type="http://schemas.openxmlformats.org/officeDocument/2006/relationships/slideLayout" Target="../slideLayouts/slideLayout12.xml"/><Relationship Id="rId1" Type="http://schemas.openxmlformats.org/officeDocument/2006/relationships/tags" Target="../tags/tag8.xml"/><Relationship Id="rId6" Type="http://schemas.openxmlformats.org/officeDocument/2006/relationships/image" Target="../media/image48.png"/><Relationship Id="rId11" Type="http://schemas.openxmlformats.org/officeDocument/2006/relationships/image" Target="../media/image59.png"/><Relationship Id="rId5" Type="http://schemas.openxmlformats.org/officeDocument/2006/relationships/image" Target="../media/image47.png"/><Relationship Id="rId10" Type="http://schemas.openxmlformats.org/officeDocument/2006/relationships/image" Target="../media/image58.png"/><Relationship Id="rId4" Type="http://schemas.openxmlformats.org/officeDocument/2006/relationships/image" Target="../media/image46.png"/><Relationship Id="rId9" Type="http://schemas.openxmlformats.org/officeDocument/2006/relationships/image" Target="../media/image52.png"/></Relationships>
</file>

<file path=ppt/slides/_rels/slide4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4.png"/><Relationship Id="rId7" Type="http://schemas.openxmlformats.org/officeDocument/2006/relationships/image" Target="../media/image50.png"/><Relationship Id="rId2" Type="http://schemas.openxmlformats.org/officeDocument/2006/relationships/slideLayout" Target="../slideLayouts/slideLayout12.xml"/><Relationship Id="rId1" Type="http://schemas.openxmlformats.org/officeDocument/2006/relationships/tags" Target="../tags/tag9.xml"/><Relationship Id="rId6" Type="http://schemas.openxmlformats.org/officeDocument/2006/relationships/image" Target="../media/image48.png"/><Relationship Id="rId11" Type="http://schemas.openxmlformats.org/officeDocument/2006/relationships/image" Target="../media/image59.png"/><Relationship Id="rId5" Type="http://schemas.openxmlformats.org/officeDocument/2006/relationships/image" Target="../media/image47.png"/><Relationship Id="rId10" Type="http://schemas.openxmlformats.org/officeDocument/2006/relationships/image" Target="../media/image58.png"/><Relationship Id="rId4" Type="http://schemas.openxmlformats.org/officeDocument/2006/relationships/image" Target="../media/image46.png"/><Relationship Id="rId9" Type="http://schemas.openxmlformats.org/officeDocument/2006/relationships/image" Target="../media/image5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slideLayout" Target="../slideLayouts/slideLayout12.xml"/><Relationship Id="rId1" Type="http://schemas.openxmlformats.org/officeDocument/2006/relationships/tags" Target="../tags/tag10.xml"/><Relationship Id="rId4" Type="http://schemas.openxmlformats.org/officeDocument/2006/relationships/image" Target="../media/image65.png"/></Relationships>
</file>

<file path=ppt/slides/_rels/slide4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4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gif"/><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gif"/><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gif"/><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slideLayout" Target="../slideLayouts/slideLayout12.xml"/><Relationship Id="rId1" Type="http://schemas.openxmlformats.org/officeDocument/2006/relationships/tags" Target="../tags/tag13.xml"/><Relationship Id="rId4" Type="http://schemas.openxmlformats.org/officeDocument/2006/relationships/image" Target="../media/image74.png"/></Relationships>
</file>

<file path=ppt/slides/_rels/slide5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73.gif"/><Relationship Id="rId2" Type="http://schemas.openxmlformats.org/officeDocument/2006/relationships/slideLayout" Target="../slideLayouts/slideLayout12.xml"/><Relationship Id="rId1" Type="http://schemas.openxmlformats.org/officeDocument/2006/relationships/tags" Target="../tags/tag14.xml"/><Relationship Id="rId4" Type="http://schemas.openxmlformats.org/officeDocument/2006/relationships/image" Target="../media/image77.png"/></Relationships>
</file>

<file path=ppt/slides/_rels/slide5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12.xml"/><Relationship Id="rId1" Type="http://schemas.openxmlformats.org/officeDocument/2006/relationships/tags" Target="../tags/tag15.xml"/><Relationship Id="rId4" Type="http://schemas.openxmlformats.org/officeDocument/2006/relationships/image" Target="../media/image78.png"/></Relationships>
</file>

<file path=ppt/slides/_rels/slide5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12.xml"/><Relationship Id="rId1" Type="http://schemas.openxmlformats.org/officeDocument/2006/relationships/tags" Target="../tags/tag16.xml"/><Relationship Id="rId4" Type="http://schemas.openxmlformats.org/officeDocument/2006/relationships/image" Target="../media/image79.png"/></Relationships>
</file>

<file path=ppt/slides/_rels/slide60.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12.xml"/><Relationship Id="rId1" Type="http://schemas.openxmlformats.org/officeDocument/2006/relationships/tags" Target="../tags/tag17.xml"/><Relationship Id="rId4" Type="http://schemas.openxmlformats.org/officeDocument/2006/relationships/image" Target="../media/image80.png"/></Relationships>
</file>

<file path=ppt/slides/_rels/slide61.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12.xml"/><Relationship Id="rId1" Type="http://schemas.openxmlformats.org/officeDocument/2006/relationships/tags" Target="../tags/tag18.xml"/><Relationship Id="rId4" Type="http://schemas.openxmlformats.org/officeDocument/2006/relationships/image" Target="../media/image81.png"/></Relationships>
</file>

<file path=ppt/slides/_rels/slide62.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2</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41850" y="-671232"/>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6727371"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B62F6-5869-9720-72C5-27692E5E3E81}"/>
              </a:ext>
            </a:extLst>
          </p:cNvPr>
          <p:cNvSpPr>
            <a:spLocks noGrp="1"/>
          </p:cNvSpPr>
          <p:nvPr>
            <p:ph type="title"/>
          </p:nvPr>
        </p:nvSpPr>
        <p:spPr/>
        <p:txBody>
          <a:bodyPr/>
          <a:lstStyle/>
          <a:p>
            <a:r>
              <a:rPr lang="en-US" dirty="0"/>
              <a:t>Lecture Outline</a:t>
            </a:r>
          </a:p>
        </p:txBody>
      </p:sp>
      <p:sp>
        <p:nvSpPr>
          <p:cNvPr id="3" name="Content Placeholder 2">
            <a:extLst>
              <a:ext uri="{FF2B5EF4-FFF2-40B4-BE49-F238E27FC236}">
                <a16:creationId xmlns:a16="http://schemas.microsoft.com/office/drawing/2014/main" id="{40593FD0-BAE6-2230-A5D8-402FE5B1A60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Linear Regression</a:t>
            </a:r>
          </a:p>
          <a:p>
            <a:r>
              <a:rPr lang="en-US" dirty="0">
                <a:latin typeface="Times New Roman" panose="02020603050405020304" pitchFamily="18" charset="0"/>
                <a:cs typeface="Times New Roman" panose="02020603050405020304" pitchFamily="18" charset="0"/>
              </a:rPr>
              <a:t>Logistic Regression</a:t>
            </a:r>
          </a:p>
          <a:p>
            <a:r>
              <a:rPr lang="en-US" dirty="0">
                <a:latin typeface="Times New Roman" panose="02020603050405020304" pitchFamily="18" charset="0"/>
                <a:cs typeface="Times New Roman" panose="02020603050405020304" pitchFamily="18" charset="0"/>
              </a:rPr>
              <a:t>Perceptron</a:t>
            </a:r>
          </a:p>
          <a:p>
            <a:r>
              <a:rPr lang="en-US" dirty="0">
                <a:latin typeface="Times New Roman" panose="02020603050405020304" pitchFamily="18" charset="0"/>
                <a:cs typeface="Times New Roman" panose="02020603050405020304" pitchFamily="18" charset="0"/>
              </a:rPr>
              <a:t>Perceptron as logic gate</a:t>
            </a:r>
          </a:p>
          <a:p>
            <a:r>
              <a:rPr lang="en-US" dirty="0">
                <a:latin typeface="Times New Roman" panose="02020603050405020304" pitchFamily="18" charset="0"/>
                <a:cs typeface="Times New Roman" panose="02020603050405020304" pitchFamily="18" charset="0"/>
              </a:rPr>
              <a:t>Artificial Neural Network</a:t>
            </a:r>
          </a:p>
          <a:p>
            <a:pPr lvl="1"/>
            <a:r>
              <a:rPr lang="en-US" dirty="0">
                <a:latin typeface="Times New Roman" panose="02020603050405020304" pitchFamily="18" charset="0"/>
                <a:cs typeface="Times New Roman" panose="02020603050405020304" pitchFamily="18" charset="0"/>
              </a:rPr>
              <a:t>Shallow</a:t>
            </a:r>
          </a:p>
          <a:p>
            <a:pPr lvl="1"/>
            <a:r>
              <a:rPr lang="en-US" dirty="0">
                <a:latin typeface="Times New Roman" panose="02020603050405020304" pitchFamily="18" charset="0"/>
                <a:cs typeface="Times New Roman" panose="02020603050405020304" pitchFamily="18" charset="0"/>
              </a:rPr>
              <a:t>Deep</a:t>
            </a:r>
          </a:p>
        </p:txBody>
      </p:sp>
    </p:spTree>
    <p:extLst>
      <p:ext uri="{BB962C8B-B14F-4D97-AF65-F5344CB8AC3E}">
        <p14:creationId xmlns:p14="http://schemas.microsoft.com/office/powerpoint/2010/main" val="60373521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81A0E-6ADC-9160-B69B-3D8E0B0B2EC9}"/>
              </a:ext>
            </a:extLst>
          </p:cNvPr>
          <p:cNvSpPr>
            <a:spLocks noGrp="1"/>
          </p:cNvSpPr>
          <p:nvPr>
            <p:ph type="title"/>
          </p:nvPr>
        </p:nvSpPr>
        <p:spPr/>
        <p:txBody>
          <a:bodyPr/>
          <a:lstStyle/>
          <a:p>
            <a:r>
              <a:rPr lang="en-US" dirty="0"/>
              <a:t>Supervised Learning</a:t>
            </a:r>
          </a:p>
        </p:txBody>
      </p:sp>
      <p:sp>
        <p:nvSpPr>
          <p:cNvPr id="3" name="Content Placeholder 2">
            <a:extLst>
              <a:ext uri="{FF2B5EF4-FFF2-40B4-BE49-F238E27FC236}">
                <a16:creationId xmlns:a16="http://schemas.microsoft.com/office/drawing/2014/main" id="{7923BF58-C5AF-48E6-F5DD-CAA82857A901}"/>
              </a:ext>
            </a:extLst>
          </p:cNvPr>
          <p:cNvSpPr>
            <a:spLocks noGrp="1"/>
          </p:cNvSpPr>
          <p:nvPr>
            <p:ph idx="1"/>
          </p:nvPr>
        </p:nvSpPr>
        <p:spPr/>
        <p:txBody>
          <a:bodyPr/>
          <a:lstStyle/>
          <a:p>
            <a:r>
              <a:rPr lang="en-US" b="0" i="0" dirty="0">
                <a:solidFill>
                  <a:srgbClr val="202124"/>
                </a:solidFill>
                <a:effectLst/>
                <a:latin typeface="Times New Roman" panose="02020603050405020304" pitchFamily="18" charset="0"/>
                <a:cs typeface="Times New Roman" panose="02020603050405020304" pitchFamily="18" charset="0"/>
              </a:rPr>
              <a:t>Classification and regression are machine learning tasks, but they differ in output.</a:t>
            </a:r>
          </a:p>
          <a:p>
            <a:pPr lvl="1"/>
            <a:r>
              <a:rPr lang="en-US" b="0" i="0" dirty="0">
                <a:solidFill>
                  <a:srgbClr val="040C28"/>
                </a:solidFill>
                <a:effectLst/>
                <a:latin typeface="Times New Roman" panose="02020603050405020304" pitchFamily="18" charset="0"/>
                <a:cs typeface="Times New Roman" panose="02020603050405020304" pitchFamily="18" charset="0"/>
              </a:rPr>
              <a:t>Classification predicts discrete labels or categories</a:t>
            </a:r>
          </a:p>
          <a:p>
            <a:pPr lvl="1"/>
            <a:r>
              <a:rPr lang="en-US" dirty="0">
                <a:solidFill>
                  <a:srgbClr val="040C28"/>
                </a:solidFill>
                <a:latin typeface="Times New Roman" panose="02020603050405020304" pitchFamily="18" charset="0"/>
                <a:cs typeface="Times New Roman" panose="02020603050405020304" pitchFamily="18" charset="0"/>
              </a:rPr>
              <a:t>R</a:t>
            </a:r>
            <a:r>
              <a:rPr lang="en-US" b="0" i="0" dirty="0">
                <a:solidFill>
                  <a:srgbClr val="040C28"/>
                </a:solidFill>
                <a:effectLst/>
                <a:latin typeface="Times New Roman" panose="02020603050405020304" pitchFamily="18" charset="0"/>
                <a:cs typeface="Times New Roman" panose="02020603050405020304" pitchFamily="18" charset="0"/>
              </a:rPr>
              <a:t>egression predicts continuous numerical values</a:t>
            </a:r>
          </a:p>
          <a:p>
            <a:pPr lvl="1"/>
            <a:endParaRPr lang="en-US" dirty="0">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FEEF46A8-67D3-6062-DAE0-0B71D8AA0CF9}"/>
              </a:ext>
            </a:extLst>
          </p:cNvPr>
          <p:cNvGraphicFramePr/>
          <p:nvPr>
            <p:extLst>
              <p:ext uri="{D42A27DB-BD31-4B8C-83A1-F6EECF244321}">
                <p14:modId xmlns:p14="http://schemas.microsoft.com/office/powerpoint/2010/main" val="22701492"/>
              </p:ext>
            </p:extLst>
          </p:nvPr>
        </p:nvGraphicFramePr>
        <p:xfrm>
          <a:off x="6574970" y="1514323"/>
          <a:ext cx="5011057" cy="4581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4620199"/>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9F67A-5B1A-0120-F8C1-467F1419C0E2}"/>
              </a:ext>
            </a:extLst>
          </p:cNvPr>
          <p:cNvSpPr>
            <a:spLocks noGrp="1"/>
          </p:cNvSpPr>
          <p:nvPr>
            <p:ph type="title"/>
          </p:nvPr>
        </p:nvSpPr>
        <p:spPr/>
        <p:txBody>
          <a:bodyPr/>
          <a:lstStyle/>
          <a:p>
            <a:r>
              <a:rPr lang="en-US" dirty="0"/>
              <a:t>Linear Regression Example</a:t>
            </a:r>
          </a:p>
        </p:txBody>
      </p:sp>
      <p:sp>
        <p:nvSpPr>
          <p:cNvPr id="3" name="Content Placeholder 2">
            <a:extLst>
              <a:ext uri="{FF2B5EF4-FFF2-40B4-BE49-F238E27FC236}">
                <a16:creationId xmlns:a16="http://schemas.microsoft.com/office/drawing/2014/main" id="{B81B68D6-E5FC-84F2-AAC9-B21E68E183A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Predicting house price house prices based on features such as size, location, and number of bedrooms</a:t>
            </a:r>
          </a:p>
          <a:p>
            <a:pPr marL="5080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6AF3FC49-25E8-A003-6746-5A673987C8E2}"/>
              </a:ext>
            </a:extLst>
          </p:cNvPr>
          <p:cNvGraphicFramePr>
            <a:graphicFrameLocks noGrp="1"/>
          </p:cNvGraphicFramePr>
          <p:nvPr>
            <p:extLst>
              <p:ext uri="{D42A27DB-BD31-4B8C-83A1-F6EECF244321}">
                <p14:modId xmlns:p14="http://schemas.microsoft.com/office/powerpoint/2010/main" val="940481499"/>
              </p:ext>
            </p:extLst>
          </p:nvPr>
        </p:nvGraphicFramePr>
        <p:xfrm>
          <a:off x="834571" y="2635551"/>
          <a:ext cx="2006600" cy="3657600"/>
        </p:xfrm>
        <a:graphic>
          <a:graphicData uri="http://schemas.openxmlformats.org/drawingml/2006/table">
            <a:tbl>
              <a:tblPr firstRow="1" bandRow="1">
                <a:tableStyleId>{5C22544A-7EE6-4342-B048-85BDC9FD1C3A}</a:tableStyleId>
              </a:tblPr>
              <a:tblGrid>
                <a:gridCol w="1003300">
                  <a:extLst>
                    <a:ext uri="{9D8B030D-6E8A-4147-A177-3AD203B41FA5}">
                      <a16:colId xmlns:a16="http://schemas.microsoft.com/office/drawing/2014/main" val="1832265947"/>
                    </a:ext>
                  </a:extLst>
                </a:gridCol>
                <a:gridCol w="1003300">
                  <a:extLst>
                    <a:ext uri="{9D8B030D-6E8A-4147-A177-3AD203B41FA5}">
                      <a16:colId xmlns:a16="http://schemas.microsoft.com/office/drawing/2014/main" val="1198624847"/>
                    </a:ext>
                  </a:extLst>
                </a:gridCol>
              </a:tblGrid>
              <a:tr h="361799">
                <a:tc>
                  <a:txBody>
                    <a:bodyPr/>
                    <a:lstStyle/>
                    <a:p>
                      <a:r>
                        <a:rPr lang="en-US" sz="2400" dirty="0"/>
                        <a:t>Size</a:t>
                      </a:r>
                    </a:p>
                  </a:txBody>
                  <a:tcPr/>
                </a:tc>
                <a:tc>
                  <a:txBody>
                    <a:bodyPr/>
                    <a:lstStyle/>
                    <a:p>
                      <a:r>
                        <a:rPr lang="en-US" sz="2400" dirty="0"/>
                        <a:t>Price</a:t>
                      </a:r>
                    </a:p>
                  </a:txBody>
                  <a:tcPr/>
                </a:tc>
                <a:extLst>
                  <a:ext uri="{0D108BD9-81ED-4DB2-BD59-A6C34878D82A}">
                    <a16:rowId xmlns:a16="http://schemas.microsoft.com/office/drawing/2014/main" val="3037958880"/>
                  </a:ext>
                </a:extLst>
              </a:tr>
              <a:tr h="361799">
                <a:tc>
                  <a:txBody>
                    <a:bodyPr/>
                    <a:lstStyle/>
                    <a:p>
                      <a:r>
                        <a:rPr lang="en-US" sz="2400" dirty="0"/>
                        <a:t>10</a:t>
                      </a:r>
                    </a:p>
                  </a:txBody>
                  <a:tcPr/>
                </a:tc>
                <a:tc>
                  <a:txBody>
                    <a:bodyPr/>
                    <a:lstStyle/>
                    <a:p>
                      <a:r>
                        <a:rPr lang="en-US" sz="2400" dirty="0"/>
                        <a:t>100</a:t>
                      </a:r>
                    </a:p>
                  </a:txBody>
                  <a:tcPr/>
                </a:tc>
                <a:extLst>
                  <a:ext uri="{0D108BD9-81ED-4DB2-BD59-A6C34878D82A}">
                    <a16:rowId xmlns:a16="http://schemas.microsoft.com/office/drawing/2014/main" val="1563169350"/>
                  </a:ext>
                </a:extLst>
              </a:tr>
              <a:tr h="361799">
                <a:tc>
                  <a:txBody>
                    <a:bodyPr/>
                    <a:lstStyle/>
                    <a:p>
                      <a:r>
                        <a:rPr lang="en-US" sz="2400" dirty="0"/>
                        <a:t>20</a:t>
                      </a:r>
                    </a:p>
                  </a:txBody>
                  <a:tcPr/>
                </a:tc>
                <a:tc>
                  <a:txBody>
                    <a:bodyPr/>
                    <a:lstStyle/>
                    <a:p>
                      <a:r>
                        <a:rPr lang="en-US" sz="2400" dirty="0"/>
                        <a:t>200</a:t>
                      </a:r>
                    </a:p>
                  </a:txBody>
                  <a:tcPr/>
                </a:tc>
                <a:extLst>
                  <a:ext uri="{0D108BD9-81ED-4DB2-BD59-A6C34878D82A}">
                    <a16:rowId xmlns:a16="http://schemas.microsoft.com/office/drawing/2014/main" val="3044533984"/>
                  </a:ext>
                </a:extLst>
              </a:tr>
              <a:tr h="361799">
                <a:tc>
                  <a:txBody>
                    <a:bodyPr/>
                    <a:lstStyle/>
                    <a:p>
                      <a:r>
                        <a:rPr lang="en-US" sz="2400" dirty="0"/>
                        <a:t>30</a:t>
                      </a:r>
                    </a:p>
                  </a:txBody>
                  <a:tcPr/>
                </a:tc>
                <a:tc>
                  <a:txBody>
                    <a:bodyPr/>
                    <a:lstStyle/>
                    <a:p>
                      <a:r>
                        <a:rPr lang="en-US" sz="2400" dirty="0"/>
                        <a:t>150</a:t>
                      </a:r>
                    </a:p>
                  </a:txBody>
                  <a:tcPr/>
                </a:tc>
                <a:extLst>
                  <a:ext uri="{0D108BD9-81ED-4DB2-BD59-A6C34878D82A}">
                    <a16:rowId xmlns:a16="http://schemas.microsoft.com/office/drawing/2014/main" val="784490996"/>
                  </a:ext>
                </a:extLst>
              </a:tr>
              <a:tr h="361799">
                <a:tc>
                  <a:txBody>
                    <a:bodyPr/>
                    <a:lstStyle/>
                    <a:p>
                      <a:r>
                        <a:rPr lang="en-US" sz="2400" dirty="0"/>
                        <a:t>40</a:t>
                      </a:r>
                    </a:p>
                  </a:txBody>
                  <a:tcPr/>
                </a:tc>
                <a:tc>
                  <a:txBody>
                    <a:bodyPr/>
                    <a:lstStyle/>
                    <a:p>
                      <a:r>
                        <a:rPr lang="en-US" sz="2400" dirty="0"/>
                        <a:t>300</a:t>
                      </a:r>
                    </a:p>
                  </a:txBody>
                  <a:tcPr/>
                </a:tc>
                <a:extLst>
                  <a:ext uri="{0D108BD9-81ED-4DB2-BD59-A6C34878D82A}">
                    <a16:rowId xmlns:a16="http://schemas.microsoft.com/office/drawing/2014/main" val="1519151507"/>
                  </a:ext>
                </a:extLst>
              </a:tr>
              <a:tr h="361799">
                <a:tc>
                  <a:txBody>
                    <a:bodyPr/>
                    <a:lstStyle/>
                    <a:p>
                      <a:r>
                        <a:rPr lang="en-US" sz="2400" dirty="0"/>
                        <a:t>50</a:t>
                      </a:r>
                    </a:p>
                  </a:txBody>
                  <a:tcPr/>
                </a:tc>
                <a:tc>
                  <a:txBody>
                    <a:bodyPr/>
                    <a:lstStyle/>
                    <a:p>
                      <a:r>
                        <a:rPr lang="en-US" sz="2400" dirty="0"/>
                        <a:t>500</a:t>
                      </a:r>
                    </a:p>
                  </a:txBody>
                  <a:tcPr/>
                </a:tc>
                <a:extLst>
                  <a:ext uri="{0D108BD9-81ED-4DB2-BD59-A6C34878D82A}">
                    <a16:rowId xmlns:a16="http://schemas.microsoft.com/office/drawing/2014/main" val="1830687974"/>
                  </a:ext>
                </a:extLst>
              </a:tr>
              <a:tr h="361799">
                <a:tc>
                  <a:txBody>
                    <a:bodyPr/>
                    <a:lstStyle/>
                    <a:p>
                      <a:endParaRPr lang="en-US" sz="2400"/>
                    </a:p>
                  </a:txBody>
                  <a:tcPr/>
                </a:tc>
                <a:tc>
                  <a:txBody>
                    <a:bodyPr/>
                    <a:lstStyle/>
                    <a:p>
                      <a:endParaRPr lang="en-US" sz="2400"/>
                    </a:p>
                  </a:txBody>
                  <a:tcPr/>
                </a:tc>
                <a:extLst>
                  <a:ext uri="{0D108BD9-81ED-4DB2-BD59-A6C34878D82A}">
                    <a16:rowId xmlns:a16="http://schemas.microsoft.com/office/drawing/2014/main" val="222484360"/>
                  </a:ext>
                </a:extLst>
              </a:tr>
              <a:tr h="361799">
                <a:tc>
                  <a:txBody>
                    <a:bodyPr/>
                    <a:lstStyle/>
                    <a:p>
                      <a:endParaRPr lang="en-US" sz="2400"/>
                    </a:p>
                  </a:txBody>
                  <a:tcPr/>
                </a:tc>
                <a:tc>
                  <a:txBody>
                    <a:bodyPr/>
                    <a:lstStyle/>
                    <a:p>
                      <a:endParaRPr lang="en-US" sz="2400" dirty="0"/>
                    </a:p>
                  </a:txBody>
                  <a:tcPr/>
                </a:tc>
                <a:extLst>
                  <a:ext uri="{0D108BD9-81ED-4DB2-BD59-A6C34878D82A}">
                    <a16:rowId xmlns:a16="http://schemas.microsoft.com/office/drawing/2014/main" val="4082401887"/>
                  </a:ext>
                </a:extLst>
              </a:tr>
            </a:tbl>
          </a:graphicData>
        </a:graphic>
      </p:graphicFrame>
      <p:cxnSp>
        <p:nvCxnSpPr>
          <p:cNvPr id="10" name="Straight Arrow Connector 9">
            <a:extLst>
              <a:ext uri="{FF2B5EF4-FFF2-40B4-BE49-F238E27FC236}">
                <a16:creationId xmlns:a16="http://schemas.microsoft.com/office/drawing/2014/main" id="{8E6ED075-70F8-0F72-ED32-C12A15B154F5}"/>
              </a:ext>
            </a:extLst>
          </p:cNvPr>
          <p:cNvCxnSpPr/>
          <p:nvPr/>
        </p:nvCxnSpPr>
        <p:spPr>
          <a:xfrm>
            <a:off x="5323115" y="5551714"/>
            <a:ext cx="5116285"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3" name="Straight Arrow Connector 12">
            <a:extLst>
              <a:ext uri="{FF2B5EF4-FFF2-40B4-BE49-F238E27FC236}">
                <a16:creationId xmlns:a16="http://schemas.microsoft.com/office/drawing/2014/main" id="{7BDD8576-4ED4-04D3-8FB2-985F7CBBECA7}"/>
              </a:ext>
            </a:extLst>
          </p:cNvPr>
          <p:cNvCxnSpPr/>
          <p:nvPr/>
        </p:nvCxnSpPr>
        <p:spPr>
          <a:xfrm flipV="1">
            <a:off x="5323115" y="2275114"/>
            <a:ext cx="0" cy="327660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2591179540"/>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F7720-FA55-255A-0264-639AFD76AC55}"/>
              </a:ext>
            </a:extLst>
          </p:cNvPr>
          <p:cNvSpPr>
            <a:spLocks noGrp="1"/>
          </p:cNvSpPr>
          <p:nvPr>
            <p:ph type="title"/>
          </p:nvPr>
        </p:nvSpPr>
        <p:spPr/>
        <p:txBody>
          <a:bodyPr/>
          <a:lstStyle/>
          <a:p>
            <a:r>
              <a:rPr lang="en-US" dirty="0"/>
              <a:t>Linear Regression</a:t>
            </a:r>
          </a:p>
        </p:txBody>
      </p:sp>
      <p:sp>
        <p:nvSpPr>
          <p:cNvPr id="3" name="Content Placeholder 2">
            <a:extLst>
              <a:ext uri="{FF2B5EF4-FFF2-40B4-BE49-F238E27FC236}">
                <a16:creationId xmlns:a16="http://schemas.microsoft.com/office/drawing/2014/main" id="{8599F138-E00B-38B1-90F5-A3F375FCCC25}"/>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Linear Regression is a Supervised Learning method, where the predicted output will be continuous </a:t>
            </a:r>
            <a:r>
              <a:rPr lang="en-US" dirty="0">
                <a:latin typeface="Times New Roman" panose="02020603050405020304" pitchFamily="18" charset="0"/>
                <a:cs typeface="Times New Roman" panose="02020603050405020304" pitchFamily="18" charset="0"/>
                <a:sym typeface="Wingdings" panose="05000000000000000000" pitchFamily="2" charset="2"/>
              </a:rPr>
              <a:t>Regression Task</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2365180"/>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FD8D6-92A2-451F-CFDD-606A8F04AAB0}"/>
              </a:ext>
            </a:extLst>
          </p:cNvPr>
          <p:cNvSpPr>
            <a:spLocks noGrp="1"/>
          </p:cNvSpPr>
          <p:nvPr>
            <p:ph type="title"/>
          </p:nvPr>
        </p:nvSpPr>
        <p:spPr/>
        <p:txBody>
          <a:bodyPr/>
          <a:lstStyle/>
          <a:p>
            <a:r>
              <a:rPr lang="en-US" dirty="0"/>
              <a:t>Linear Regression</a:t>
            </a:r>
          </a:p>
        </p:txBody>
      </p:sp>
      <p:sp>
        <p:nvSpPr>
          <p:cNvPr id="3" name="Content Placeholder 2">
            <a:extLst>
              <a:ext uri="{FF2B5EF4-FFF2-40B4-BE49-F238E27FC236}">
                <a16:creationId xmlns:a16="http://schemas.microsoft.com/office/drawing/2014/main" id="{4947840A-0BE2-19EC-9747-6BC90EE8081E}"/>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Linear Regression is a Supervised Learning method, where the predicted output will be continuous </a:t>
            </a:r>
            <a:r>
              <a:rPr lang="en-US" dirty="0">
                <a:latin typeface="Times New Roman" panose="02020603050405020304" pitchFamily="18" charset="0"/>
                <a:cs typeface="Times New Roman" panose="02020603050405020304" pitchFamily="18" charset="0"/>
                <a:sym typeface="Wingdings" panose="05000000000000000000" pitchFamily="2" charset="2"/>
              </a:rPr>
              <a:t>Regression Task</a:t>
            </a:r>
            <a:endParaRPr lang="en-US" dirty="0"/>
          </a:p>
          <a:p>
            <a:r>
              <a:rPr lang="en-US" dirty="0"/>
              <a:t>Imagine the task of trying to predict the price of a house given its size</a:t>
            </a:r>
          </a:p>
          <a:p>
            <a:endParaRPr lang="en-US" dirty="0"/>
          </a:p>
        </p:txBody>
      </p:sp>
      <p:pic>
        <p:nvPicPr>
          <p:cNvPr id="3074" name="Picture 2" descr="Linear Regression">
            <a:extLst>
              <a:ext uri="{FF2B5EF4-FFF2-40B4-BE49-F238E27FC236}">
                <a16:creationId xmlns:a16="http://schemas.microsoft.com/office/drawing/2014/main" id="{A21B9183-4FC5-51EB-7A6D-95EF7BA4A495}"/>
              </a:ext>
            </a:extLst>
          </p:cNvPr>
          <p:cNvPicPr>
            <a:picLocks noGrp="1" noChangeAspect="1" noChangeArrowheads="1"/>
          </p:cNvPicPr>
          <p:nvPr>
            <p:ph sz="half" idx="4294967295"/>
          </p:nvPr>
        </p:nvPicPr>
        <p:blipFill rotWithShape="1">
          <a:blip r:embed="rId3">
            <a:extLst>
              <a:ext uri="{28A0092B-C50C-407E-A947-70E740481C1C}">
                <a14:useLocalDpi xmlns:a14="http://schemas.microsoft.com/office/drawing/2010/main" val="0"/>
              </a:ext>
            </a:extLst>
          </a:blip>
          <a:srcRect l="708" t="16529" r="-708" b="-661"/>
          <a:stretch/>
        </p:blipFill>
        <p:spPr bwMode="auto">
          <a:xfrm>
            <a:off x="4705042" y="2743201"/>
            <a:ext cx="7014207" cy="34786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7FB5E26-25EC-3BBA-74CD-F91ABDE2CA62}"/>
              </a:ext>
            </a:extLst>
          </p:cNvPr>
          <p:cNvSpPr txBox="1"/>
          <p:nvPr/>
        </p:nvSpPr>
        <p:spPr>
          <a:xfrm>
            <a:off x="7212041" y="6444476"/>
            <a:ext cx="6128534" cy="276999"/>
          </a:xfrm>
          <a:prstGeom prst="rect">
            <a:avLst/>
          </a:prstGeom>
          <a:noFill/>
        </p:spPr>
        <p:txBody>
          <a:bodyPr wrap="square">
            <a:spAutoFit/>
          </a:bodyPr>
          <a:lstStyle/>
          <a:p>
            <a:r>
              <a:rPr lang="en-US" sz="1200" dirty="0">
                <a:hlinkClick r:id="rId4"/>
              </a:rPr>
              <a:t>What is Linear Regression? Examples &amp; Best Practices | Spiceworks 1</a:t>
            </a:r>
            <a:endParaRPr lang="en-US" sz="1200" dirty="0"/>
          </a:p>
        </p:txBody>
      </p:sp>
      <p:graphicFrame>
        <p:nvGraphicFramePr>
          <p:cNvPr id="20" name="Table 19">
            <a:extLst>
              <a:ext uri="{FF2B5EF4-FFF2-40B4-BE49-F238E27FC236}">
                <a16:creationId xmlns:a16="http://schemas.microsoft.com/office/drawing/2014/main" id="{6CACFA67-D5E0-4787-0209-A5DE42A1E303}"/>
              </a:ext>
            </a:extLst>
          </p:cNvPr>
          <p:cNvGraphicFramePr>
            <a:graphicFrameLocks noGrp="1"/>
          </p:cNvGraphicFramePr>
          <p:nvPr>
            <p:extLst>
              <p:ext uri="{D42A27DB-BD31-4B8C-83A1-F6EECF244321}">
                <p14:modId xmlns:p14="http://schemas.microsoft.com/office/powerpoint/2010/main" val="1428109386"/>
              </p:ext>
            </p:extLst>
          </p:nvPr>
        </p:nvGraphicFramePr>
        <p:xfrm>
          <a:off x="1264362" y="2539961"/>
          <a:ext cx="2006600" cy="3657600"/>
        </p:xfrm>
        <a:graphic>
          <a:graphicData uri="http://schemas.openxmlformats.org/drawingml/2006/table">
            <a:tbl>
              <a:tblPr firstRow="1" bandRow="1">
                <a:tableStyleId>{5C22544A-7EE6-4342-B048-85BDC9FD1C3A}</a:tableStyleId>
              </a:tblPr>
              <a:tblGrid>
                <a:gridCol w="1003300">
                  <a:extLst>
                    <a:ext uri="{9D8B030D-6E8A-4147-A177-3AD203B41FA5}">
                      <a16:colId xmlns:a16="http://schemas.microsoft.com/office/drawing/2014/main" val="1832265947"/>
                    </a:ext>
                  </a:extLst>
                </a:gridCol>
                <a:gridCol w="1003300">
                  <a:extLst>
                    <a:ext uri="{9D8B030D-6E8A-4147-A177-3AD203B41FA5}">
                      <a16:colId xmlns:a16="http://schemas.microsoft.com/office/drawing/2014/main" val="1198624847"/>
                    </a:ext>
                  </a:extLst>
                </a:gridCol>
              </a:tblGrid>
              <a:tr h="410917">
                <a:tc>
                  <a:txBody>
                    <a:bodyPr/>
                    <a:lstStyle/>
                    <a:p>
                      <a:r>
                        <a:rPr lang="en-US" sz="2400" dirty="0"/>
                        <a:t>Size</a:t>
                      </a:r>
                    </a:p>
                  </a:txBody>
                  <a:tcPr/>
                </a:tc>
                <a:tc>
                  <a:txBody>
                    <a:bodyPr/>
                    <a:lstStyle/>
                    <a:p>
                      <a:r>
                        <a:rPr lang="en-US" sz="2400" dirty="0"/>
                        <a:t>Price</a:t>
                      </a:r>
                    </a:p>
                  </a:txBody>
                  <a:tcPr/>
                </a:tc>
                <a:extLst>
                  <a:ext uri="{0D108BD9-81ED-4DB2-BD59-A6C34878D82A}">
                    <a16:rowId xmlns:a16="http://schemas.microsoft.com/office/drawing/2014/main" val="3037958880"/>
                  </a:ext>
                </a:extLst>
              </a:tr>
              <a:tr h="410917">
                <a:tc>
                  <a:txBody>
                    <a:bodyPr/>
                    <a:lstStyle/>
                    <a:p>
                      <a:r>
                        <a:rPr lang="en-US" sz="2400" dirty="0"/>
                        <a:t>10</a:t>
                      </a:r>
                    </a:p>
                  </a:txBody>
                  <a:tcPr/>
                </a:tc>
                <a:tc>
                  <a:txBody>
                    <a:bodyPr/>
                    <a:lstStyle/>
                    <a:p>
                      <a:r>
                        <a:rPr lang="en-US" sz="2400" dirty="0"/>
                        <a:t>100</a:t>
                      </a:r>
                    </a:p>
                  </a:txBody>
                  <a:tcPr/>
                </a:tc>
                <a:extLst>
                  <a:ext uri="{0D108BD9-81ED-4DB2-BD59-A6C34878D82A}">
                    <a16:rowId xmlns:a16="http://schemas.microsoft.com/office/drawing/2014/main" val="1563169350"/>
                  </a:ext>
                </a:extLst>
              </a:tr>
              <a:tr h="410917">
                <a:tc>
                  <a:txBody>
                    <a:bodyPr/>
                    <a:lstStyle/>
                    <a:p>
                      <a:r>
                        <a:rPr lang="en-US" sz="2400" dirty="0"/>
                        <a:t>20</a:t>
                      </a:r>
                    </a:p>
                  </a:txBody>
                  <a:tcPr/>
                </a:tc>
                <a:tc>
                  <a:txBody>
                    <a:bodyPr/>
                    <a:lstStyle/>
                    <a:p>
                      <a:r>
                        <a:rPr lang="en-US" sz="2400" dirty="0"/>
                        <a:t>200</a:t>
                      </a:r>
                    </a:p>
                  </a:txBody>
                  <a:tcPr/>
                </a:tc>
                <a:extLst>
                  <a:ext uri="{0D108BD9-81ED-4DB2-BD59-A6C34878D82A}">
                    <a16:rowId xmlns:a16="http://schemas.microsoft.com/office/drawing/2014/main" val="3044533984"/>
                  </a:ext>
                </a:extLst>
              </a:tr>
              <a:tr h="410917">
                <a:tc>
                  <a:txBody>
                    <a:bodyPr/>
                    <a:lstStyle/>
                    <a:p>
                      <a:r>
                        <a:rPr lang="en-US" sz="2400" dirty="0"/>
                        <a:t>30</a:t>
                      </a:r>
                    </a:p>
                  </a:txBody>
                  <a:tcPr/>
                </a:tc>
                <a:tc>
                  <a:txBody>
                    <a:bodyPr/>
                    <a:lstStyle/>
                    <a:p>
                      <a:r>
                        <a:rPr lang="en-US" sz="2400" dirty="0"/>
                        <a:t>150</a:t>
                      </a:r>
                    </a:p>
                  </a:txBody>
                  <a:tcPr/>
                </a:tc>
                <a:extLst>
                  <a:ext uri="{0D108BD9-81ED-4DB2-BD59-A6C34878D82A}">
                    <a16:rowId xmlns:a16="http://schemas.microsoft.com/office/drawing/2014/main" val="784490996"/>
                  </a:ext>
                </a:extLst>
              </a:tr>
              <a:tr h="410917">
                <a:tc>
                  <a:txBody>
                    <a:bodyPr/>
                    <a:lstStyle/>
                    <a:p>
                      <a:r>
                        <a:rPr lang="en-US" sz="2400" dirty="0"/>
                        <a:t>40</a:t>
                      </a:r>
                    </a:p>
                  </a:txBody>
                  <a:tcPr/>
                </a:tc>
                <a:tc>
                  <a:txBody>
                    <a:bodyPr/>
                    <a:lstStyle/>
                    <a:p>
                      <a:r>
                        <a:rPr lang="en-US" sz="2400" dirty="0"/>
                        <a:t>300</a:t>
                      </a:r>
                    </a:p>
                  </a:txBody>
                  <a:tcPr/>
                </a:tc>
                <a:extLst>
                  <a:ext uri="{0D108BD9-81ED-4DB2-BD59-A6C34878D82A}">
                    <a16:rowId xmlns:a16="http://schemas.microsoft.com/office/drawing/2014/main" val="1519151507"/>
                  </a:ext>
                </a:extLst>
              </a:tr>
              <a:tr h="410917">
                <a:tc>
                  <a:txBody>
                    <a:bodyPr/>
                    <a:lstStyle/>
                    <a:p>
                      <a:r>
                        <a:rPr lang="en-US" sz="2400" dirty="0"/>
                        <a:t>50</a:t>
                      </a:r>
                    </a:p>
                  </a:txBody>
                  <a:tcPr/>
                </a:tc>
                <a:tc>
                  <a:txBody>
                    <a:bodyPr/>
                    <a:lstStyle/>
                    <a:p>
                      <a:r>
                        <a:rPr lang="en-US" sz="2400" dirty="0"/>
                        <a:t>500</a:t>
                      </a:r>
                    </a:p>
                  </a:txBody>
                  <a:tcPr/>
                </a:tc>
                <a:extLst>
                  <a:ext uri="{0D108BD9-81ED-4DB2-BD59-A6C34878D82A}">
                    <a16:rowId xmlns:a16="http://schemas.microsoft.com/office/drawing/2014/main" val="1830687974"/>
                  </a:ext>
                </a:extLst>
              </a:tr>
              <a:tr h="410917">
                <a:tc>
                  <a:txBody>
                    <a:bodyPr/>
                    <a:lstStyle/>
                    <a:p>
                      <a:endParaRPr lang="en-US" sz="2400"/>
                    </a:p>
                  </a:txBody>
                  <a:tcPr/>
                </a:tc>
                <a:tc>
                  <a:txBody>
                    <a:bodyPr/>
                    <a:lstStyle/>
                    <a:p>
                      <a:endParaRPr lang="en-US" sz="2400"/>
                    </a:p>
                  </a:txBody>
                  <a:tcPr/>
                </a:tc>
                <a:extLst>
                  <a:ext uri="{0D108BD9-81ED-4DB2-BD59-A6C34878D82A}">
                    <a16:rowId xmlns:a16="http://schemas.microsoft.com/office/drawing/2014/main" val="222484360"/>
                  </a:ext>
                </a:extLst>
              </a:tr>
              <a:tr h="410917">
                <a:tc>
                  <a:txBody>
                    <a:bodyPr/>
                    <a:lstStyle/>
                    <a:p>
                      <a:endParaRPr lang="en-US" sz="2400"/>
                    </a:p>
                  </a:txBody>
                  <a:tcPr/>
                </a:tc>
                <a:tc>
                  <a:txBody>
                    <a:bodyPr/>
                    <a:lstStyle/>
                    <a:p>
                      <a:endParaRPr lang="en-US" sz="2400" dirty="0"/>
                    </a:p>
                  </a:txBody>
                  <a:tcPr/>
                </a:tc>
                <a:extLst>
                  <a:ext uri="{0D108BD9-81ED-4DB2-BD59-A6C34878D82A}">
                    <a16:rowId xmlns:a16="http://schemas.microsoft.com/office/drawing/2014/main" val="4082401887"/>
                  </a:ext>
                </a:extLst>
              </a:tr>
            </a:tbl>
          </a:graphicData>
        </a:graphic>
      </p:graphicFrame>
      <p:sp>
        <p:nvSpPr>
          <p:cNvPr id="23" name="Callout: Up Arrow 22">
            <a:extLst>
              <a:ext uri="{FF2B5EF4-FFF2-40B4-BE49-F238E27FC236}">
                <a16:creationId xmlns:a16="http://schemas.microsoft.com/office/drawing/2014/main" id="{41FB3AA9-FBAE-9F90-5F08-272D9C487F48}"/>
              </a:ext>
            </a:extLst>
          </p:cNvPr>
          <p:cNvSpPr/>
          <p:nvPr/>
        </p:nvSpPr>
        <p:spPr>
          <a:xfrm>
            <a:off x="676143" y="5512146"/>
            <a:ext cx="1355270" cy="731520"/>
          </a:xfrm>
          <a:prstGeom prst="up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Independent Variable</a:t>
            </a:r>
          </a:p>
        </p:txBody>
      </p:sp>
      <p:sp>
        <p:nvSpPr>
          <p:cNvPr id="24" name="Callout: Up Arrow 23">
            <a:extLst>
              <a:ext uri="{FF2B5EF4-FFF2-40B4-BE49-F238E27FC236}">
                <a16:creationId xmlns:a16="http://schemas.microsoft.com/office/drawing/2014/main" id="{A3E05316-063E-8FD1-D386-6ADFAB7944BD}"/>
              </a:ext>
            </a:extLst>
          </p:cNvPr>
          <p:cNvSpPr/>
          <p:nvPr/>
        </p:nvSpPr>
        <p:spPr>
          <a:xfrm>
            <a:off x="2267662" y="5525087"/>
            <a:ext cx="1355270" cy="731520"/>
          </a:xfrm>
          <a:prstGeom prst="upArrow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t>dependent Variable</a:t>
            </a:r>
          </a:p>
        </p:txBody>
      </p:sp>
    </p:spTree>
    <p:custDataLst>
      <p:tags r:id="rId1"/>
    </p:custDataLst>
    <p:extLst>
      <p:ext uri="{BB962C8B-B14F-4D97-AF65-F5344CB8AC3E}">
        <p14:creationId xmlns:p14="http://schemas.microsoft.com/office/powerpoint/2010/main" val="86626933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3B5E6-8A2C-E247-39E3-C7884C56E9FA}"/>
              </a:ext>
            </a:extLst>
          </p:cNvPr>
          <p:cNvSpPr>
            <a:spLocks noGrp="1"/>
          </p:cNvSpPr>
          <p:nvPr>
            <p:ph type="title"/>
          </p:nvPr>
        </p:nvSpPr>
        <p:spPr/>
        <p:txBody>
          <a:bodyPr/>
          <a:lstStyle/>
          <a:p>
            <a:r>
              <a:rPr lang="en-US"/>
              <a:t>Linear regression</a:t>
            </a:r>
          </a:p>
        </p:txBody>
      </p:sp>
      <p:sp>
        <p:nvSpPr>
          <p:cNvPr id="3" name="Content Placeholder 2">
            <a:extLst>
              <a:ext uri="{FF2B5EF4-FFF2-40B4-BE49-F238E27FC236}">
                <a16:creationId xmlns:a16="http://schemas.microsoft.com/office/drawing/2014/main" id="{EDFD3D34-CC69-A291-C4C5-D45EFCDD310F}"/>
              </a:ext>
            </a:extLst>
          </p:cNvPr>
          <p:cNvSpPr>
            <a:spLocks noGrp="1"/>
          </p:cNvSpPr>
          <p:nvPr>
            <p:ph idx="1"/>
          </p:nvPr>
        </p:nvSpPr>
        <p:spPr/>
        <p:txBody>
          <a:bodyPr/>
          <a:lstStyle/>
          <a:p>
            <a:pPr>
              <a:lnSpc>
                <a:spcPct val="150000"/>
              </a:lnSpc>
            </a:pPr>
            <a:r>
              <a:rPr lang="en-US" dirty="0"/>
              <a:t>Linear regression analysis is used to predict the value of a variable based on the value of another variable. The variable you want to predict is called the dependent variable. The variable you are using to predict the other variable's value is called the independent variable.</a:t>
            </a:r>
          </a:p>
          <a:p>
            <a:endParaRPr lang="en-US" dirty="0"/>
          </a:p>
        </p:txBody>
      </p:sp>
    </p:spTree>
    <p:extLst>
      <p:ext uri="{BB962C8B-B14F-4D97-AF65-F5344CB8AC3E}">
        <p14:creationId xmlns:p14="http://schemas.microsoft.com/office/powerpoint/2010/main" val="3409809730"/>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D338-1F26-7A72-79D1-16C4DF9DD1BB}"/>
              </a:ext>
            </a:extLst>
          </p:cNvPr>
          <p:cNvSpPr>
            <a:spLocks noGrp="1"/>
          </p:cNvSpPr>
          <p:nvPr>
            <p:ph type="title"/>
          </p:nvPr>
        </p:nvSpPr>
        <p:spPr/>
        <p:txBody>
          <a:bodyPr/>
          <a:lstStyle/>
          <a:p>
            <a:r>
              <a:rPr lang="en-US" b="1" dirty="0"/>
              <a:t>Moving a Line</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D733DCD-8E4B-46CF-AE7C-E5A6BE424A98}"/>
                  </a:ext>
                </a:extLst>
              </p:cNvPr>
              <p:cNvSpPr>
                <a:spLocks noGrp="1"/>
              </p:cNvSpPr>
              <p:nvPr>
                <p:ph idx="1"/>
              </p:nvPr>
            </p:nvSpPr>
            <p:spPr/>
            <p:txBody>
              <a:bodyPr>
                <a:normAutofit/>
              </a:bodyPr>
              <a:lstStyle/>
              <a:p>
                <a14:m>
                  <m:oMath xmlns:m="http://schemas.openxmlformats.org/officeDocument/2006/math">
                    <m:r>
                      <a:rPr lang="en-US" sz="2800" b="0" i="1" smtClean="0">
                        <a:latin typeface="Cambria Math" panose="02040503050406030204" pitchFamily="18" charset="0"/>
                      </a:rPr>
                      <m:t>𝑦</m:t>
                    </m:r>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𝑥</m:t>
                    </m:r>
                    <m:r>
                      <a:rPr lang="en-US" sz="2800" b="0" i="1" smtClean="0">
                        <a:latin typeface="Cambria Math" panose="02040503050406030204" pitchFamily="18" charset="0"/>
                      </a:rPr>
                      <m:t>+</m:t>
                    </m:r>
                  </m:oMath>
                </a14:m>
                <a:r>
                  <a:rPr lang="en-US" sz="2800" dirty="0"/>
                  <a:t>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𝑤</m:t>
                        </m:r>
                      </m:e>
                      <m:sub>
                        <m:r>
                          <a:rPr lang="en-US" sz="2800" b="0" i="1" smtClean="0">
                            <a:latin typeface="Cambria Math" panose="02040503050406030204" pitchFamily="18" charset="0"/>
                          </a:rPr>
                          <m:t>2</m:t>
                        </m:r>
                      </m:sub>
                    </m:sSub>
                  </m:oMath>
                </a14:m>
                <a:endParaRPr lang="en-US" sz="2800" dirty="0"/>
              </a:p>
              <a:p>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1</m:t>
                        </m:r>
                      </m:sub>
                    </m:sSub>
                  </m:oMath>
                </a14:m>
                <a:r>
                  <a:rPr lang="en-US" sz="2800" dirty="0"/>
                  <a:t>:Slope</a:t>
                </a:r>
              </a:p>
              <a:p>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r>
                      <a:rPr lang="en-US" sz="2800" b="0" i="1" smtClean="0">
                        <a:latin typeface="Cambria Math" panose="02040503050406030204" pitchFamily="18" charset="0"/>
                      </a:rPr>
                      <m:t>𝑦</m:t>
                    </m:r>
                    <m:r>
                      <a:rPr lang="en-US" sz="2800" b="0" i="1" smtClean="0">
                        <a:latin typeface="Cambria Math" panose="02040503050406030204" pitchFamily="18" charset="0"/>
                      </a:rPr>
                      <m:t>−</m:t>
                    </m:r>
                    <m:r>
                      <a:rPr lang="en-US" sz="2800" b="0" i="1" smtClean="0">
                        <a:latin typeface="Cambria Math" panose="02040503050406030204" pitchFamily="18" charset="0"/>
                      </a:rPr>
                      <m:t>𝑖𝑛𝑡𝑒𝑟𝑐𝑒𝑝𝑡</m:t>
                    </m:r>
                  </m:oMath>
                </a14:m>
                <a:endParaRPr lang="en-US" sz="2800" dirty="0"/>
              </a:p>
            </p:txBody>
          </p:sp>
        </mc:Choice>
        <mc:Fallback xmlns="">
          <p:sp>
            <p:nvSpPr>
              <p:cNvPr id="3" name="Content Placeholder 2">
                <a:extLst>
                  <a:ext uri="{FF2B5EF4-FFF2-40B4-BE49-F238E27FC236}">
                    <a16:creationId xmlns:a16="http://schemas.microsoft.com/office/drawing/2014/main" id="{5D733DCD-8E4B-46CF-AE7C-E5A6BE424A98}"/>
                  </a:ext>
                </a:extLst>
              </p:cNvPr>
              <p:cNvSpPr>
                <a:spLocks noGrp="1" noRot="1" noChangeAspect="1" noMove="1" noResize="1" noEditPoints="1" noAdjustHandles="1" noChangeArrowheads="1" noChangeShapeType="1" noTextEdit="1"/>
              </p:cNvSpPr>
              <p:nvPr>
                <p:ph idx="1"/>
              </p:nvPr>
            </p:nvSpPr>
            <p:spPr>
              <a:blipFill>
                <a:blip r:embed="rId4"/>
                <a:stretch>
                  <a:fillRect/>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13156644-DF29-91E1-6700-6D60DE7ED92B}"/>
              </a:ext>
            </a:extLst>
          </p:cNvPr>
          <p:cNvSpPr txBox="1"/>
          <p:nvPr/>
        </p:nvSpPr>
        <p:spPr>
          <a:xfrm>
            <a:off x="588196" y="6334387"/>
            <a:ext cx="6128534" cy="369332"/>
          </a:xfrm>
          <a:prstGeom prst="rect">
            <a:avLst/>
          </a:prstGeom>
          <a:noFill/>
        </p:spPr>
        <p:txBody>
          <a:bodyPr wrap="square">
            <a:spAutoFit/>
          </a:bodyPr>
          <a:lstStyle/>
          <a:p>
            <a:r>
              <a:rPr lang="en-US" dirty="0" err="1"/>
              <a:t>demo</a:t>
            </a:r>
            <a:r>
              <a:rPr lang="en-US" dirty="0" err="1">
                <a:hlinkClick r:id="rId5"/>
              </a:rPr>
              <a:t>Graphing</a:t>
            </a:r>
            <a:r>
              <a:rPr lang="en-US" dirty="0">
                <a:hlinkClick r:id="rId5"/>
              </a:rPr>
              <a:t> Calculator - GeoGebra</a:t>
            </a:r>
            <a:endParaRPr lang="en-US" dirty="0"/>
          </a:p>
        </p:txBody>
      </p:sp>
      <p:pic>
        <p:nvPicPr>
          <p:cNvPr id="13" name="Screen Recording 12">
            <a:hlinkClick r:id="" action="ppaction://media"/>
            <a:extLst>
              <a:ext uri="{FF2B5EF4-FFF2-40B4-BE49-F238E27FC236}">
                <a16:creationId xmlns:a16="http://schemas.microsoft.com/office/drawing/2014/main" id="{2FAE8AEA-CC5B-512D-8064-35A386450688}"/>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3842466" y="1124622"/>
            <a:ext cx="7870386" cy="4427092"/>
          </a:xfrm>
          <a:prstGeom prst="rect">
            <a:avLst/>
          </a:prstGeom>
        </p:spPr>
      </p:pic>
    </p:spTree>
    <p:extLst>
      <p:ext uri="{BB962C8B-B14F-4D97-AF65-F5344CB8AC3E}">
        <p14:creationId xmlns:p14="http://schemas.microsoft.com/office/powerpoint/2010/main" val="229523470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180"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6D338-1F26-7A72-79D1-16C4DF9DD1BB}"/>
              </a:ext>
            </a:extLst>
          </p:cNvPr>
          <p:cNvSpPr>
            <a:spLocks noGrp="1"/>
          </p:cNvSpPr>
          <p:nvPr>
            <p:ph type="title"/>
          </p:nvPr>
        </p:nvSpPr>
        <p:spPr/>
        <p:txBody>
          <a:bodyPr/>
          <a:lstStyle/>
          <a:p>
            <a:r>
              <a:rPr lang="en-US" b="1" dirty="0"/>
              <a:t>Moving a Line</a:t>
            </a:r>
            <a:endParaRPr lang="en-US"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D733DCD-8E4B-46CF-AE7C-E5A6BE424A98}"/>
                  </a:ext>
                </a:extLst>
              </p:cNvPr>
              <p:cNvSpPr>
                <a:spLocks noGrp="1"/>
              </p:cNvSpPr>
              <p:nvPr>
                <p:ph idx="1"/>
              </p:nvPr>
            </p:nvSpPr>
            <p:spPr/>
            <p:txBody>
              <a:bodyPr>
                <a:normAutofit/>
              </a:bodyPr>
              <a:lstStyle/>
              <a:p>
                <a14:m>
                  <m:oMath xmlns:m="http://schemas.openxmlformats.org/officeDocument/2006/math">
                    <m:r>
                      <a:rPr lang="en-US" sz="2800" b="0" i="1" smtClean="0">
                        <a:latin typeface="Cambria Math" panose="02040503050406030204" pitchFamily="18" charset="0"/>
                      </a:rPr>
                      <m:t>𝑦</m:t>
                    </m:r>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𝑥</m:t>
                    </m:r>
                    <m:r>
                      <a:rPr lang="en-US" sz="2800" b="0" i="1" smtClean="0">
                        <a:latin typeface="Cambria Math" panose="02040503050406030204" pitchFamily="18" charset="0"/>
                      </a:rPr>
                      <m:t>+</m:t>
                    </m:r>
                  </m:oMath>
                </a14:m>
                <a:r>
                  <a:rPr lang="en-US" sz="2800" dirty="0"/>
                  <a:t>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𝑤</m:t>
                        </m:r>
                      </m:e>
                      <m:sub>
                        <m:r>
                          <a:rPr lang="en-US" sz="2800" b="0" i="1" smtClean="0">
                            <a:latin typeface="Cambria Math" panose="02040503050406030204" pitchFamily="18" charset="0"/>
                          </a:rPr>
                          <m:t>2</m:t>
                        </m:r>
                      </m:sub>
                    </m:sSub>
                  </m:oMath>
                </a14:m>
                <a:endParaRPr lang="en-US" sz="2800" dirty="0"/>
              </a:p>
              <a:p>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1</m:t>
                        </m:r>
                      </m:sub>
                    </m:sSub>
                  </m:oMath>
                </a14:m>
                <a:r>
                  <a:rPr lang="en-US" sz="2800" dirty="0"/>
                  <a:t>:Slope</a:t>
                </a:r>
              </a:p>
              <a:p>
                <a14:m>
                  <m:oMath xmlns:m="http://schemas.openxmlformats.org/officeDocument/2006/math">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m:t>
                    </m:r>
                    <m:r>
                      <a:rPr lang="en-US" sz="2800" b="0" i="1" smtClean="0">
                        <a:latin typeface="Cambria Math" panose="02040503050406030204" pitchFamily="18" charset="0"/>
                      </a:rPr>
                      <m:t>𝑦</m:t>
                    </m:r>
                    <m:r>
                      <a:rPr lang="en-US" sz="2800" b="0" i="1" smtClean="0">
                        <a:latin typeface="Cambria Math" panose="02040503050406030204" pitchFamily="18" charset="0"/>
                      </a:rPr>
                      <m:t>−</m:t>
                    </m:r>
                    <m:r>
                      <a:rPr lang="en-US" sz="2800" b="0" i="1" smtClean="0">
                        <a:latin typeface="Cambria Math" panose="02040503050406030204" pitchFamily="18" charset="0"/>
                      </a:rPr>
                      <m:t>𝑖𝑛𝑡𝑒𝑟𝑐𝑒𝑝𝑡</m:t>
                    </m:r>
                  </m:oMath>
                </a14:m>
                <a:endParaRPr lang="en-US" sz="2800" b="0" dirty="0"/>
              </a:p>
              <a:p>
                <a:endParaRPr lang="en-US" sz="2800" dirty="0"/>
              </a:p>
              <a:p>
                <a:r>
                  <a:rPr lang="en-US" sz="2800" dirty="0"/>
                  <a:t>e.g.: 2x+12</a:t>
                </a:r>
              </a:p>
              <a:p>
                <a:endParaRPr lang="en-US" sz="2800" dirty="0"/>
              </a:p>
            </p:txBody>
          </p:sp>
        </mc:Choice>
        <mc:Fallback xmlns="">
          <p:sp>
            <p:nvSpPr>
              <p:cNvPr id="3" name="Content Placeholder 2">
                <a:extLst>
                  <a:ext uri="{FF2B5EF4-FFF2-40B4-BE49-F238E27FC236}">
                    <a16:creationId xmlns:a16="http://schemas.microsoft.com/office/drawing/2014/main" id="{5D733DCD-8E4B-46CF-AE7C-E5A6BE424A98}"/>
                  </a:ext>
                </a:extLst>
              </p:cNvPr>
              <p:cNvSpPr>
                <a:spLocks noGrp="1" noRot="1" noChangeAspect="1" noMove="1" noResize="1" noEditPoints="1" noAdjustHandles="1" noChangeArrowheads="1" noChangeShapeType="1" noTextEdit="1"/>
              </p:cNvSpPr>
              <p:nvPr>
                <p:ph idx="1"/>
              </p:nvPr>
            </p:nvSpPr>
            <p:spPr>
              <a:blipFill>
                <a:blip r:embed="rId4"/>
                <a:stretch>
                  <a:fillRect l="-543"/>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13156644-DF29-91E1-6700-6D60DE7ED92B}"/>
              </a:ext>
            </a:extLst>
          </p:cNvPr>
          <p:cNvSpPr txBox="1"/>
          <p:nvPr/>
        </p:nvSpPr>
        <p:spPr>
          <a:xfrm>
            <a:off x="588196" y="6334387"/>
            <a:ext cx="6128534" cy="369332"/>
          </a:xfrm>
          <a:prstGeom prst="rect">
            <a:avLst/>
          </a:prstGeom>
          <a:noFill/>
        </p:spPr>
        <p:txBody>
          <a:bodyPr wrap="square">
            <a:spAutoFit/>
          </a:bodyPr>
          <a:lstStyle/>
          <a:p>
            <a:r>
              <a:rPr lang="en-US" dirty="0" err="1"/>
              <a:t>demo</a:t>
            </a:r>
            <a:r>
              <a:rPr lang="en-US" dirty="0" err="1">
                <a:hlinkClick r:id="rId5"/>
              </a:rPr>
              <a:t>Graphing</a:t>
            </a:r>
            <a:r>
              <a:rPr lang="en-US" dirty="0">
                <a:hlinkClick r:id="rId5"/>
              </a:rPr>
              <a:t> Calculator - GeoGebra</a:t>
            </a:r>
            <a:endParaRPr lang="en-US" dirty="0"/>
          </a:p>
        </p:txBody>
      </p:sp>
      <p:pic>
        <p:nvPicPr>
          <p:cNvPr id="5" name="Picture 4">
            <a:extLst>
              <a:ext uri="{FF2B5EF4-FFF2-40B4-BE49-F238E27FC236}">
                <a16:creationId xmlns:a16="http://schemas.microsoft.com/office/drawing/2014/main" id="{27C187F0-206E-B0CA-9747-93528B5BA3EB}"/>
              </a:ext>
            </a:extLst>
          </p:cNvPr>
          <p:cNvPicPr>
            <a:picLocks noChangeAspect="1"/>
          </p:cNvPicPr>
          <p:nvPr/>
        </p:nvPicPr>
        <p:blipFill>
          <a:blip r:embed="rId6"/>
          <a:stretch>
            <a:fillRect/>
          </a:stretch>
        </p:blipFill>
        <p:spPr>
          <a:xfrm>
            <a:off x="6262470" y="1175737"/>
            <a:ext cx="5265135" cy="4952797"/>
          </a:xfrm>
          <a:prstGeom prst="rect">
            <a:avLst/>
          </a:prstGeom>
        </p:spPr>
      </p:pic>
    </p:spTree>
    <p:extLst>
      <p:ext uri="{BB962C8B-B14F-4D97-AF65-F5344CB8AC3E}">
        <p14:creationId xmlns:p14="http://schemas.microsoft.com/office/powerpoint/2010/main" val="4118623996"/>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4ED91-4E6A-E3C6-ED11-5A8ADDB4FB5F}"/>
              </a:ext>
            </a:extLst>
          </p:cNvPr>
          <p:cNvSpPr>
            <a:spLocks noGrp="1"/>
          </p:cNvSpPr>
          <p:nvPr>
            <p:ph type="title"/>
          </p:nvPr>
        </p:nvSpPr>
        <p:spPr/>
        <p:txBody>
          <a:bodyPr/>
          <a:lstStyle/>
          <a:p>
            <a:r>
              <a:rPr lang="en-US" b="1" dirty="0"/>
              <a:t>Moving a Line – changing y-intercept</a:t>
            </a:r>
            <a:endParaRPr lang="en-US" dirty="0"/>
          </a:p>
        </p:txBody>
      </p:sp>
      <p:sp>
        <p:nvSpPr>
          <p:cNvPr id="4" name="Content Placeholder 3">
            <a:extLst>
              <a:ext uri="{FF2B5EF4-FFF2-40B4-BE49-F238E27FC236}">
                <a16:creationId xmlns:a16="http://schemas.microsoft.com/office/drawing/2014/main" id="{F0507C26-FC8A-E6F5-8B2B-8DF9ABC36F22}"/>
              </a:ext>
            </a:extLst>
          </p:cNvPr>
          <p:cNvSpPr>
            <a:spLocks noGrp="1"/>
          </p:cNvSpPr>
          <p:nvPr>
            <p:ph idx="1"/>
          </p:nvPr>
        </p:nvSpPr>
        <p:spPr/>
        <p:txBody>
          <a:bodyPr/>
          <a:lstStyle/>
          <a:p>
            <a:endParaRPr lang="en-US"/>
          </a:p>
        </p:txBody>
      </p:sp>
      <p:pic>
        <p:nvPicPr>
          <p:cNvPr id="6" name="Picture 5">
            <a:extLst>
              <a:ext uri="{FF2B5EF4-FFF2-40B4-BE49-F238E27FC236}">
                <a16:creationId xmlns:a16="http://schemas.microsoft.com/office/drawing/2014/main" id="{5B1BE603-B6E2-B6C1-03F3-B7CAF0134390}"/>
              </a:ext>
            </a:extLst>
          </p:cNvPr>
          <p:cNvPicPr>
            <a:picLocks noChangeAspect="1"/>
          </p:cNvPicPr>
          <p:nvPr/>
        </p:nvPicPr>
        <p:blipFill>
          <a:blip r:embed="rId3"/>
          <a:stretch>
            <a:fillRect/>
          </a:stretch>
        </p:blipFill>
        <p:spPr>
          <a:xfrm>
            <a:off x="255625" y="1320769"/>
            <a:ext cx="3714750" cy="3741334"/>
          </a:xfrm>
          <a:prstGeom prst="rect">
            <a:avLst/>
          </a:prstGeom>
          <a:ln>
            <a:solidFill>
              <a:schemeClr val="tx1"/>
            </a:solidFill>
          </a:ln>
        </p:spPr>
      </p:pic>
      <p:pic>
        <p:nvPicPr>
          <p:cNvPr id="14" name="Picture 13">
            <a:extLst>
              <a:ext uri="{FF2B5EF4-FFF2-40B4-BE49-F238E27FC236}">
                <a16:creationId xmlns:a16="http://schemas.microsoft.com/office/drawing/2014/main" id="{6D564CC6-C5FF-2C0D-0904-E1A2ED2B5F61}"/>
              </a:ext>
            </a:extLst>
          </p:cNvPr>
          <p:cNvPicPr>
            <a:picLocks noChangeAspect="1"/>
          </p:cNvPicPr>
          <p:nvPr/>
        </p:nvPicPr>
        <p:blipFill>
          <a:blip r:embed="rId4"/>
          <a:stretch>
            <a:fillRect/>
          </a:stretch>
        </p:blipFill>
        <p:spPr>
          <a:xfrm>
            <a:off x="549944" y="5519738"/>
            <a:ext cx="2838450" cy="666750"/>
          </a:xfrm>
          <a:prstGeom prst="rect">
            <a:avLst/>
          </a:prstGeom>
        </p:spPr>
      </p:pic>
      <p:pic>
        <p:nvPicPr>
          <p:cNvPr id="9" name="Picture 8">
            <a:extLst>
              <a:ext uri="{FF2B5EF4-FFF2-40B4-BE49-F238E27FC236}">
                <a16:creationId xmlns:a16="http://schemas.microsoft.com/office/drawing/2014/main" id="{DDB20D17-7325-B562-7A29-0F80D0506A26}"/>
              </a:ext>
            </a:extLst>
          </p:cNvPr>
          <p:cNvPicPr>
            <a:picLocks noChangeAspect="1"/>
          </p:cNvPicPr>
          <p:nvPr/>
        </p:nvPicPr>
        <p:blipFill>
          <a:blip r:embed="rId5"/>
          <a:stretch>
            <a:fillRect/>
          </a:stretch>
        </p:blipFill>
        <p:spPr>
          <a:xfrm>
            <a:off x="4140500" y="1320769"/>
            <a:ext cx="3856154" cy="3749040"/>
          </a:xfrm>
          <a:prstGeom prst="rect">
            <a:avLst/>
          </a:prstGeom>
          <a:ln>
            <a:solidFill>
              <a:schemeClr val="tx1"/>
            </a:solidFill>
          </a:ln>
        </p:spPr>
      </p:pic>
      <p:pic>
        <p:nvPicPr>
          <p:cNvPr id="13" name="Picture 12">
            <a:extLst>
              <a:ext uri="{FF2B5EF4-FFF2-40B4-BE49-F238E27FC236}">
                <a16:creationId xmlns:a16="http://schemas.microsoft.com/office/drawing/2014/main" id="{5868B338-B3EE-FF19-F2C6-25BC416ADCFE}"/>
              </a:ext>
            </a:extLst>
          </p:cNvPr>
          <p:cNvPicPr>
            <a:picLocks noChangeAspect="1"/>
          </p:cNvPicPr>
          <p:nvPr/>
        </p:nvPicPr>
        <p:blipFill>
          <a:blip r:embed="rId6"/>
          <a:stretch>
            <a:fillRect/>
          </a:stretch>
        </p:blipFill>
        <p:spPr>
          <a:xfrm>
            <a:off x="4227969" y="5519738"/>
            <a:ext cx="3248025" cy="752475"/>
          </a:xfrm>
          <a:prstGeom prst="rect">
            <a:avLst/>
          </a:prstGeom>
        </p:spPr>
      </p:pic>
      <p:pic>
        <p:nvPicPr>
          <p:cNvPr id="17" name="Picture 16">
            <a:extLst>
              <a:ext uri="{FF2B5EF4-FFF2-40B4-BE49-F238E27FC236}">
                <a16:creationId xmlns:a16="http://schemas.microsoft.com/office/drawing/2014/main" id="{2C8816EE-4DC8-F057-7A69-415ACF0222FD}"/>
              </a:ext>
            </a:extLst>
          </p:cNvPr>
          <p:cNvPicPr>
            <a:picLocks noChangeAspect="1"/>
          </p:cNvPicPr>
          <p:nvPr/>
        </p:nvPicPr>
        <p:blipFill>
          <a:blip r:embed="rId7"/>
          <a:stretch>
            <a:fillRect/>
          </a:stretch>
        </p:blipFill>
        <p:spPr>
          <a:xfrm>
            <a:off x="8166778" y="1320769"/>
            <a:ext cx="3686130" cy="3657600"/>
          </a:xfrm>
          <a:prstGeom prst="rect">
            <a:avLst/>
          </a:prstGeom>
          <a:ln>
            <a:solidFill>
              <a:schemeClr val="tx1"/>
            </a:solidFill>
          </a:ln>
        </p:spPr>
      </p:pic>
      <p:pic>
        <p:nvPicPr>
          <p:cNvPr id="19" name="Picture 18">
            <a:extLst>
              <a:ext uri="{FF2B5EF4-FFF2-40B4-BE49-F238E27FC236}">
                <a16:creationId xmlns:a16="http://schemas.microsoft.com/office/drawing/2014/main" id="{55C4C8F7-93C3-8144-CE3E-A28A866FBABF}"/>
              </a:ext>
            </a:extLst>
          </p:cNvPr>
          <p:cNvPicPr>
            <a:picLocks noChangeAspect="1"/>
          </p:cNvPicPr>
          <p:nvPr/>
        </p:nvPicPr>
        <p:blipFill>
          <a:blip r:embed="rId8"/>
          <a:stretch>
            <a:fillRect/>
          </a:stretch>
        </p:blipFill>
        <p:spPr>
          <a:xfrm>
            <a:off x="8315569" y="5519738"/>
            <a:ext cx="3552825" cy="723900"/>
          </a:xfrm>
          <a:prstGeom prst="rect">
            <a:avLst/>
          </a:prstGeom>
        </p:spPr>
      </p:pic>
    </p:spTree>
    <p:extLst>
      <p:ext uri="{BB962C8B-B14F-4D97-AF65-F5344CB8AC3E}">
        <p14:creationId xmlns:p14="http://schemas.microsoft.com/office/powerpoint/2010/main" val="3823096946"/>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4ED91-4E6A-E3C6-ED11-5A8ADDB4FB5F}"/>
              </a:ext>
            </a:extLst>
          </p:cNvPr>
          <p:cNvSpPr>
            <a:spLocks noGrp="1"/>
          </p:cNvSpPr>
          <p:nvPr>
            <p:ph type="title"/>
          </p:nvPr>
        </p:nvSpPr>
        <p:spPr/>
        <p:txBody>
          <a:bodyPr/>
          <a:lstStyle/>
          <a:p>
            <a:r>
              <a:rPr lang="en-US" b="1" dirty="0"/>
              <a:t>Moving a Line – changing slope</a:t>
            </a:r>
            <a:endParaRPr lang="en-US" dirty="0"/>
          </a:p>
        </p:txBody>
      </p:sp>
      <p:pic>
        <p:nvPicPr>
          <p:cNvPr id="8" name="Content Placeholder 7">
            <a:extLst>
              <a:ext uri="{FF2B5EF4-FFF2-40B4-BE49-F238E27FC236}">
                <a16:creationId xmlns:a16="http://schemas.microsoft.com/office/drawing/2014/main" id="{B1A4E20C-6634-0DB6-6D5A-A93B0771ED46}"/>
              </a:ext>
            </a:extLst>
          </p:cNvPr>
          <p:cNvPicPr>
            <a:picLocks noGrp="1"/>
          </p:cNvPicPr>
          <p:nvPr>
            <p:ph idx="1"/>
          </p:nvPr>
        </p:nvPicPr>
        <p:blipFill>
          <a:blip r:embed="rId3"/>
          <a:stretch>
            <a:fillRect/>
          </a:stretch>
        </p:blipFill>
        <p:spPr>
          <a:xfrm>
            <a:off x="4153237" y="1493788"/>
            <a:ext cx="3720761" cy="3657600"/>
          </a:xfrm>
          <a:ln>
            <a:solidFill>
              <a:schemeClr val="tx1"/>
            </a:solidFill>
          </a:ln>
        </p:spPr>
      </p:pic>
      <p:pic>
        <p:nvPicPr>
          <p:cNvPr id="6" name="Picture 5">
            <a:extLst>
              <a:ext uri="{FF2B5EF4-FFF2-40B4-BE49-F238E27FC236}">
                <a16:creationId xmlns:a16="http://schemas.microsoft.com/office/drawing/2014/main" id="{5B1BE603-B6E2-B6C1-03F3-B7CAF0134390}"/>
              </a:ext>
            </a:extLst>
          </p:cNvPr>
          <p:cNvPicPr>
            <a:picLocks/>
          </p:cNvPicPr>
          <p:nvPr/>
        </p:nvPicPr>
        <p:blipFill>
          <a:blip r:embed="rId4"/>
          <a:stretch>
            <a:fillRect/>
          </a:stretch>
        </p:blipFill>
        <p:spPr>
          <a:xfrm>
            <a:off x="402784" y="1493788"/>
            <a:ext cx="3657600" cy="3657600"/>
          </a:xfrm>
          <a:prstGeom prst="rect">
            <a:avLst/>
          </a:prstGeom>
          <a:ln>
            <a:solidFill>
              <a:schemeClr val="tx1"/>
            </a:solidFill>
          </a:ln>
        </p:spPr>
      </p:pic>
      <p:pic>
        <p:nvPicPr>
          <p:cNvPr id="10" name="Picture 9">
            <a:extLst>
              <a:ext uri="{FF2B5EF4-FFF2-40B4-BE49-F238E27FC236}">
                <a16:creationId xmlns:a16="http://schemas.microsoft.com/office/drawing/2014/main" id="{3F88877D-93D2-C107-5656-A67D53B0BA87}"/>
              </a:ext>
            </a:extLst>
          </p:cNvPr>
          <p:cNvPicPr>
            <a:picLocks/>
          </p:cNvPicPr>
          <p:nvPr/>
        </p:nvPicPr>
        <p:blipFill>
          <a:blip r:embed="rId5"/>
          <a:stretch>
            <a:fillRect/>
          </a:stretch>
        </p:blipFill>
        <p:spPr>
          <a:xfrm>
            <a:off x="8053936" y="1493788"/>
            <a:ext cx="3657600" cy="3657600"/>
          </a:xfrm>
          <a:prstGeom prst="rect">
            <a:avLst/>
          </a:prstGeom>
          <a:ln>
            <a:solidFill>
              <a:schemeClr val="tx1"/>
            </a:solidFill>
          </a:ln>
        </p:spPr>
      </p:pic>
      <p:pic>
        <p:nvPicPr>
          <p:cNvPr id="12" name="Picture 11">
            <a:extLst>
              <a:ext uri="{FF2B5EF4-FFF2-40B4-BE49-F238E27FC236}">
                <a16:creationId xmlns:a16="http://schemas.microsoft.com/office/drawing/2014/main" id="{0A81C51F-0CED-9E2B-A674-BA1704842814}"/>
              </a:ext>
            </a:extLst>
          </p:cNvPr>
          <p:cNvPicPr>
            <a:picLocks noChangeAspect="1"/>
          </p:cNvPicPr>
          <p:nvPr/>
        </p:nvPicPr>
        <p:blipFill>
          <a:blip r:embed="rId6"/>
          <a:stretch>
            <a:fillRect/>
          </a:stretch>
        </p:blipFill>
        <p:spPr>
          <a:xfrm>
            <a:off x="8523279" y="5576887"/>
            <a:ext cx="2352675" cy="733425"/>
          </a:xfrm>
          <a:prstGeom prst="rect">
            <a:avLst/>
          </a:prstGeom>
        </p:spPr>
      </p:pic>
      <p:pic>
        <p:nvPicPr>
          <p:cNvPr id="14" name="Picture 13">
            <a:extLst>
              <a:ext uri="{FF2B5EF4-FFF2-40B4-BE49-F238E27FC236}">
                <a16:creationId xmlns:a16="http://schemas.microsoft.com/office/drawing/2014/main" id="{6D564CC6-C5FF-2C0D-0904-E1A2ED2B5F61}"/>
              </a:ext>
            </a:extLst>
          </p:cNvPr>
          <p:cNvPicPr>
            <a:picLocks noChangeAspect="1"/>
          </p:cNvPicPr>
          <p:nvPr/>
        </p:nvPicPr>
        <p:blipFill>
          <a:blip r:embed="rId7"/>
          <a:stretch>
            <a:fillRect/>
          </a:stretch>
        </p:blipFill>
        <p:spPr>
          <a:xfrm>
            <a:off x="549944" y="5576887"/>
            <a:ext cx="2838450" cy="666750"/>
          </a:xfrm>
          <a:prstGeom prst="rect">
            <a:avLst/>
          </a:prstGeom>
        </p:spPr>
      </p:pic>
      <p:pic>
        <p:nvPicPr>
          <p:cNvPr id="16" name="Picture 15">
            <a:extLst>
              <a:ext uri="{FF2B5EF4-FFF2-40B4-BE49-F238E27FC236}">
                <a16:creationId xmlns:a16="http://schemas.microsoft.com/office/drawing/2014/main" id="{C857F8BC-C8CA-E62F-B7EE-B5516C22703F}"/>
              </a:ext>
            </a:extLst>
          </p:cNvPr>
          <p:cNvPicPr>
            <a:picLocks noChangeAspect="1"/>
          </p:cNvPicPr>
          <p:nvPr/>
        </p:nvPicPr>
        <p:blipFill rotWithShape="1">
          <a:blip r:embed="rId8"/>
          <a:srcRect t="2777" b="1"/>
          <a:stretch/>
        </p:blipFill>
        <p:spPr>
          <a:xfrm>
            <a:off x="4327061" y="5576887"/>
            <a:ext cx="3257550" cy="666751"/>
          </a:xfrm>
          <a:prstGeom prst="rect">
            <a:avLst/>
          </a:prstGeom>
        </p:spPr>
      </p:pic>
    </p:spTree>
    <p:extLst>
      <p:ext uri="{BB962C8B-B14F-4D97-AF65-F5344CB8AC3E}">
        <p14:creationId xmlns:p14="http://schemas.microsoft.com/office/powerpoint/2010/main" val="3180760422"/>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B41CC-659B-DB6B-C891-E7E5F0A0B0A5}"/>
              </a:ext>
            </a:extLst>
          </p:cNvPr>
          <p:cNvSpPr>
            <a:spLocks noGrp="1"/>
          </p:cNvSpPr>
          <p:nvPr>
            <p:ph type="title"/>
          </p:nvPr>
        </p:nvSpPr>
        <p:spPr/>
        <p:txBody>
          <a:bodyPr/>
          <a:lstStyle/>
          <a:p>
            <a:r>
              <a:rPr lang="en-US" dirty="0"/>
              <a:t>Linear Regression</a:t>
            </a:r>
          </a:p>
        </p:txBody>
      </p:sp>
      <p:pic>
        <p:nvPicPr>
          <p:cNvPr id="2050" name="Picture 2">
            <a:extLst>
              <a:ext uri="{FF2B5EF4-FFF2-40B4-BE49-F238E27FC236}">
                <a16:creationId xmlns:a16="http://schemas.microsoft.com/office/drawing/2014/main" id="{B7995F3E-E48C-3CD3-BADF-D691BAEE012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048000" y="1386681"/>
            <a:ext cx="6096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A287DA4-EEE7-4145-0E59-7D3DBCF572B1}"/>
              </a:ext>
            </a:extLst>
          </p:cNvPr>
          <p:cNvSpPr txBox="1"/>
          <p:nvPr/>
        </p:nvSpPr>
        <p:spPr>
          <a:xfrm>
            <a:off x="394821" y="5958681"/>
            <a:ext cx="6128534" cy="369332"/>
          </a:xfrm>
          <a:prstGeom prst="rect">
            <a:avLst/>
          </a:prstGeom>
          <a:noFill/>
        </p:spPr>
        <p:txBody>
          <a:bodyPr wrap="square">
            <a:spAutoFit/>
          </a:bodyPr>
          <a:lstStyle/>
          <a:p>
            <a:r>
              <a:rPr lang="en-US" dirty="0">
                <a:hlinkClick r:id="rId3"/>
              </a:rPr>
              <a:t>Linear Regression - PRIMO.ai</a:t>
            </a:r>
            <a:endParaRPr lang="en-US" dirty="0"/>
          </a:p>
        </p:txBody>
      </p:sp>
    </p:spTree>
    <p:extLst>
      <p:ext uri="{BB962C8B-B14F-4D97-AF65-F5344CB8AC3E}">
        <p14:creationId xmlns:p14="http://schemas.microsoft.com/office/powerpoint/2010/main" val="3184602737"/>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0FF4A-090C-7770-84EC-9DC55B0AC128}"/>
              </a:ext>
            </a:extLst>
          </p:cNvPr>
          <p:cNvSpPr>
            <a:spLocks noGrp="1"/>
          </p:cNvSpPr>
          <p:nvPr>
            <p:ph type="title"/>
          </p:nvPr>
        </p:nvSpPr>
        <p:spPr/>
        <p:txBody>
          <a:bodyPr/>
          <a:lstStyle/>
          <a:p>
            <a:r>
              <a:rPr lang="en-US" dirty="0"/>
              <a:t>Linear Regression goal</a:t>
            </a:r>
          </a:p>
        </p:txBody>
      </p:sp>
      <p:sp>
        <p:nvSpPr>
          <p:cNvPr id="3" name="Content Placeholder 2">
            <a:extLst>
              <a:ext uri="{FF2B5EF4-FFF2-40B4-BE49-F238E27FC236}">
                <a16:creationId xmlns:a16="http://schemas.microsoft.com/office/drawing/2014/main" id="{DFA39873-9044-40A5-6F3F-B7F3FE657E71}"/>
              </a:ext>
            </a:extLst>
          </p:cNvPr>
          <p:cNvSpPr>
            <a:spLocks noGrp="1"/>
          </p:cNvSpPr>
          <p:nvPr>
            <p:ph idx="1"/>
          </p:nvPr>
        </p:nvSpPr>
        <p:spPr/>
        <p:txBody>
          <a:bodyPr/>
          <a:lstStyle/>
          <a:p>
            <a:pPr algn="just" fontAlgn="base">
              <a:lnSpc>
                <a:spcPct val="150000"/>
              </a:lnSpc>
            </a:pPr>
            <a:r>
              <a:rPr lang="en-US" b="0" i="0" dirty="0">
                <a:solidFill>
                  <a:srgbClr val="0A0A23"/>
                </a:solidFill>
                <a:effectLst/>
                <a:latin typeface="Times New Roman" panose="02020603050405020304" pitchFamily="18" charset="0"/>
                <a:cs typeface="Times New Roman" panose="02020603050405020304" pitchFamily="18" charset="0"/>
              </a:rPr>
              <a:t>The primary goal of linear regression is to find the "best-fit" line (or hyperplane in higher dimensions) that minimizes the difference between the predicted values and the actual observed values.</a:t>
            </a:r>
          </a:p>
          <a:p>
            <a:pPr algn="just" fontAlgn="base">
              <a:lnSpc>
                <a:spcPct val="150000"/>
              </a:lnSpc>
            </a:pPr>
            <a:r>
              <a:rPr lang="en-US" dirty="0">
                <a:latin typeface="Times New Roman" panose="02020603050405020304" pitchFamily="18" charset="0"/>
                <a:cs typeface="Times New Roman" panose="02020603050405020304" pitchFamily="18" charset="0"/>
              </a:rPr>
              <a:t>The idea : trying to draw a line (called 'fitting') through an entire dataset of points. What is the optimum line?</a:t>
            </a:r>
          </a:p>
          <a:p>
            <a:pPr algn="just" fontAlgn="base">
              <a:lnSpc>
                <a:spcPct val="150000"/>
              </a:lnSpc>
            </a:pPr>
            <a:endParaRPr lang="en-US" b="0" i="0" dirty="0">
              <a:solidFill>
                <a:srgbClr val="0A0A23"/>
              </a:solidFill>
              <a:effectLst/>
              <a:latin typeface="Times New Roman" panose="02020603050405020304" pitchFamily="18" charset="0"/>
              <a:cs typeface="Times New Roman" panose="02020603050405020304" pitchFamily="18" charset="0"/>
            </a:endParaRPr>
          </a:p>
          <a:p>
            <a:pPr marL="50800" indent="0">
              <a:buNone/>
            </a:pPr>
            <a:endParaRPr lang="en-US" dirty="0"/>
          </a:p>
        </p:txBody>
      </p:sp>
      <p:pic>
        <p:nvPicPr>
          <p:cNvPr id="1026" name="Picture 2" descr="Yellow Pencil Clip Art Free PNG Image｜Illustoon">
            <a:extLst>
              <a:ext uri="{FF2B5EF4-FFF2-40B4-BE49-F238E27FC236}">
                <a16:creationId xmlns:a16="http://schemas.microsoft.com/office/drawing/2014/main" id="{B9747643-895F-46D8-7886-883CF90BF39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445"/>
          <a:stretch/>
        </p:blipFill>
        <p:spPr bwMode="auto">
          <a:xfrm>
            <a:off x="8344581" y="4216891"/>
            <a:ext cx="2143125" cy="2005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888861"/>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2525-D8B5-B810-AEAB-34287B4DD84A}"/>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8555257-FC70-83AD-68BA-4A6D384E2ADA}"/>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Size of the house =500 what is the price?</a:t>
                </a:r>
              </a:p>
              <a:p>
                <a:endParaRPr lang="en-US" dirty="0">
                  <a:latin typeface="Times New Roman" panose="02020603050405020304" pitchFamily="18" charset="0"/>
                  <a:cs typeface="Times New Roman" panose="02020603050405020304" pitchFamily="18" charset="0"/>
                </a:endParaRPr>
              </a:p>
              <a:p>
                <a14:m>
                  <m:oMath xmlns:m="http://schemas.openxmlformats.org/officeDocument/2006/math">
                    <m:r>
                      <a:rPr lang="en-US" sz="2800" b="0" i="1" smtClean="0">
                        <a:latin typeface="Cambria Math" panose="02040503050406030204" pitchFamily="18" charset="0"/>
                      </a:rPr>
                      <m:t>𝑦</m:t>
                    </m:r>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𝑤</m:t>
                        </m:r>
                      </m:e>
                      <m:sub>
                        <m:r>
                          <a:rPr lang="en-US" sz="2800" b="0" i="1" smtClean="0">
                            <a:latin typeface="Cambria Math" panose="02040503050406030204" pitchFamily="18" charset="0"/>
                          </a:rPr>
                          <m:t>1</m:t>
                        </m:r>
                      </m:sub>
                    </m:sSub>
                    <m:r>
                      <a:rPr lang="en-US" sz="2800" b="0" i="1" smtClean="0">
                        <a:latin typeface="Cambria Math" panose="02040503050406030204" pitchFamily="18" charset="0"/>
                      </a:rPr>
                      <m:t>𝑥</m:t>
                    </m:r>
                    <m:r>
                      <a:rPr lang="en-US" sz="2800" b="0" i="1" smtClean="0">
                        <a:latin typeface="Cambria Math" panose="02040503050406030204" pitchFamily="18" charset="0"/>
                      </a:rPr>
                      <m:t>+</m:t>
                    </m:r>
                  </m:oMath>
                </a14:m>
                <a:r>
                  <a:rPr lang="en-US" sz="2800" dirty="0"/>
                  <a:t> </a:t>
                </a:r>
                <a14:m>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𝑤</m:t>
                        </m:r>
                      </m:e>
                      <m:sub>
                        <m:r>
                          <a:rPr lang="en-US" sz="2800" b="0" i="1" smtClean="0">
                            <a:latin typeface="Cambria Math" panose="02040503050406030204" pitchFamily="18" charset="0"/>
                          </a:rPr>
                          <m:t>2</m:t>
                        </m:r>
                      </m:sub>
                    </m:sSub>
                    <m:r>
                      <a:rPr lang="en-US" sz="2800" b="0" i="1" smtClean="0">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i="1">
                            <a:latin typeface="Cambria Math" panose="02040503050406030204" pitchFamily="18" charset="0"/>
                          </a:rPr>
                          <m:t>1</m:t>
                        </m:r>
                      </m:sub>
                    </m:sSub>
                  </m:oMath>
                </a14:m>
                <a:r>
                  <a:rPr lang="en-US" sz="2800" dirty="0"/>
                  <a:t>=5,</a:t>
                </a:r>
                <a:r>
                  <a:rPr lang="en-US"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i="1">
                            <a:latin typeface="Cambria Math" panose="02040503050406030204" pitchFamily="18" charset="0"/>
                          </a:rPr>
                          <m:t>2</m:t>
                        </m:r>
                      </m:sub>
                    </m:sSub>
                  </m:oMath>
                </a14:m>
                <a:r>
                  <a:rPr lang="en-US" sz="2800" dirty="0"/>
                  <a:t>=100</a:t>
                </a:r>
              </a:p>
              <a:p>
                <a:endParaRPr lang="en-US" dirty="0"/>
              </a:p>
              <a:p>
                <a:endParaRPr lang="en-US" sz="2800" dirty="0"/>
              </a:p>
              <a:p>
                <a:r>
                  <a:rPr lang="en-US" dirty="0"/>
                  <a:t>Solution</a:t>
                </a:r>
              </a:p>
              <a:p>
                <a:r>
                  <a:rPr lang="en-US" dirty="0"/>
                  <a:t>5*500+100=2600</a:t>
                </a:r>
                <a:endParaRPr lang="en-US" sz="2800" dirty="0"/>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8555257-FC70-83AD-68BA-4A6D384E2ADA}"/>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1342181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02525-D8B5-B810-AEAB-34287B4DD84A}"/>
              </a:ext>
            </a:extLst>
          </p:cNvPr>
          <p:cNvSpPr>
            <a:spLocks noGrp="1"/>
          </p:cNvSpPr>
          <p:nvPr>
            <p:ph type="title"/>
          </p:nvPr>
        </p:nvSpPr>
        <p:spPr/>
        <p:txBody>
          <a:bodyPr/>
          <a:lstStyle/>
          <a:p>
            <a:r>
              <a:rPr lang="en-US" dirty="0"/>
              <a:t>Quiz</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8555257-FC70-83AD-68BA-4A6D384E2ADA}"/>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Size of the house =500,no of bedroom =4, what is the price?</a:t>
                </a:r>
              </a:p>
              <a:p>
                <a:endParaRPr lang="en-US" dirty="0">
                  <a:latin typeface="Times New Roman" panose="02020603050405020304" pitchFamily="18" charset="0"/>
                  <a:cs typeface="Times New Roman" panose="02020603050405020304" pitchFamily="18" charset="0"/>
                </a:endParaRPr>
              </a:p>
              <a:p>
                <a14:m>
                  <m:oMath xmlns:m="http://schemas.openxmlformats.org/officeDocument/2006/math">
                    <m:r>
                      <a:rPr lang="en-US" i="1">
                        <a:latin typeface="Cambria Math" panose="02040503050406030204" pitchFamily="18" charset="0"/>
                      </a:rPr>
                      <m:t>𝑦</m:t>
                    </m:r>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i="1">
                            <a:latin typeface="Cambria Math" panose="02040503050406030204" pitchFamily="18" charset="0"/>
                          </a:rPr>
                          <m:t>1</m:t>
                        </m:r>
                      </m:sub>
                    </m:sSub>
                    <m:sSub>
                      <m:sSubPr>
                        <m:ctrlPr>
                          <a:rPr lang="en-US" i="1">
                            <a:latin typeface="Cambria Math" panose="02040503050406030204" pitchFamily="18" charset="0"/>
                          </a:rPr>
                        </m:ctrlPr>
                      </m:sSubPr>
                      <m:e>
                        <m:r>
                          <a:rPr lang="en-US" b="0" i="1" smtClean="0">
                            <a:latin typeface="Cambria Math" panose="02040503050406030204" pitchFamily="18" charset="0"/>
                          </a:rPr>
                          <m:t>𝑥</m:t>
                        </m:r>
                      </m:e>
                      <m:sub>
                        <m:r>
                          <a:rPr lang="en-US" i="1">
                            <a:latin typeface="Cambria Math" panose="02040503050406030204" pitchFamily="18" charset="0"/>
                          </a:rPr>
                          <m:t>1</m:t>
                        </m:r>
                      </m:sub>
                    </m:sSub>
                    <m:r>
                      <a:rPr lang="en-US" i="1">
                        <a:latin typeface="Cambria Math" panose="02040503050406030204" pitchFamily="18" charset="0"/>
                      </a:rPr>
                      <m:t>+</m:t>
                    </m:r>
                  </m:oMath>
                </a14:m>
                <a:r>
                  <a:rPr lang="en-US" dirty="0"/>
                  <a:t>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b="0" i="1" smtClean="0">
                            <a:latin typeface="Cambria Math" panose="02040503050406030204" pitchFamily="18" charset="0"/>
                          </a:rPr>
                          <m:t>2</m:t>
                        </m:r>
                      </m:sub>
                    </m:sSub>
                    <m:sSub>
                      <m:sSubPr>
                        <m:ctrlPr>
                          <a:rPr lang="en-US" i="1">
                            <a:latin typeface="Cambria Math" panose="02040503050406030204" pitchFamily="18" charset="0"/>
                          </a:rPr>
                        </m:ctrlPr>
                      </m:sSubPr>
                      <m:e>
                        <m:r>
                          <a:rPr lang="en-US" i="1">
                            <a:latin typeface="Cambria Math" panose="02040503050406030204" pitchFamily="18" charset="0"/>
                          </a:rPr>
                          <m:t>𝑥</m:t>
                        </m:r>
                      </m:e>
                      <m:sub>
                        <m:r>
                          <a:rPr lang="en-US" b="0" i="1" smtClean="0">
                            <a:latin typeface="Cambria Math" panose="02040503050406030204" pitchFamily="18" charset="0"/>
                          </a:rPr>
                          <m:t>2+</m:t>
                        </m:r>
                      </m:sub>
                    </m:sSub>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b="0" i="1" smtClean="0">
                            <a:latin typeface="Cambria Math" panose="02040503050406030204" pitchFamily="18" charset="0"/>
                          </a:rPr>
                          <m:t>3</m:t>
                        </m:r>
                      </m:sub>
                    </m:sSub>
                    <m:r>
                      <a:rPr lang="en-US" i="1">
                        <a:latin typeface="Cambria Math" panose="02040503050406030204" pitchFamily="18" charset="0"/>
                      </a:rPr>
                      <m:t>=⇒ </m:t>
                    </m:r>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i="1">
                            <a:latin typeface="Cambria Math" panose="02040503050406030204" pitchFamily="18" charset="0"/>
                          </a:rPr>
                          <m:t>1</m:t>
                        </m:r>
                      </m:sub>
                    </m:sSub>
                  </m:oMath>
                </a14:m>
                <a:r>
                  <a:rPr lang="en-US" dirty="0"/>
                  <a:t>=5,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𝑤</m:t>
                        </m:r>
                      </m:e>
                      <m:sub>
                        <m:r>
                          <a:rPr lang="en-US" i="1">
                            <a:latin typeface="Cambria Math" panose="02040503050406030204" pitchFamily="18" charset="0"/>
                          </a:rPr>
                          <m:t>2</m:t>
                        </m:r>
                      </m:sub>
                    </m:sSub>
                  </m:oMath>
                </a14:m>
                <a:r>
                  <a:rPr lang="en-US" dirty="0"/>
                  <a:t>=10, </a:t>
                </a:r>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rPr>
                          <m:t>𝑤</m:t>
                        </m:r>
                      </m:e>
                      <m:sub>
                        <m:r>
                          <a:rPr lang="en-US" b="0" i="1" smtClean="0">
                            <a:latin typeface="Cambria Math" panose="02040503050406030204" pitchFamily="18" charset="0"/>
                          </a:rPr>
                          <m:t>3</m:t>
                        </m:r>
                      </m:sub>
                    </m:sSub>
                    <m:r>
                      <a:rPr lang="en-US" b="0" i="0" smtClean="0">
                        <a:latin typeface="Cambria Math" panose="02040503050406030204" pitchFamily="18" charset="0"/>
                      </a:rPr>
                      <m:t>=</m:t>
                    </m:r>
                  </m:oMath>
                </a14:m>
                <a:r>
                  <a:rPr lang="en-US" dirty="0"/>
                  <a:t>100</a:t>
                </a:r>
              </a:p>
              <a:p>
                <a:endParaRPr lang="en-US" sz="2800" dirty="0"/>
              </a:p>
              <a:p>
                <a:endParaRPr lang="en-US" dirty="0"/>
              </a:p>
              <a:p>
                <a:endParaRPr lang="en-US" sz="2800" dirty="0"/>
              </a:p>
              <a:p>
                <a:r>
                  <a:rPr lang="en-US" dirty="0"/>
                  <a:t>Solution</a:t>
                </a:r>
              </a:p>
              <a:p>
                <a:r>
                  <a:rPr lang="en-US" dirty="0"/>
                  <a:t>5*500+4*10+100</a:t>
                </a: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8555257-FC70-83AD-68BA-4A6D384E2ADA}"/>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Tree>
    <p:custDataLst>
      <p:tags r:id="rId1"/>
    </p:custDataLst>
    <p:extLst>
      <p:ext uri="{BB962C8B-B14F-4D97-AF65-F5344CB8AC3E}">
        <p14:creationId xmlns:p14="http://schemas.microsoft.com/office/powerpoint/2010/main" val="270315914"/>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97110-58AB-9AF1-17F4-DDFCF699F62B}"/>
              </a:ext>
            </a:extLst>
          </p:cNvPr>
          <p:cNvSpPr>
            <a:spLocks noGrp="1"/>
          </p:cNvSpPr>
          <p:nvPr>
            <p:ph type="title"/>
          </p:nvPr>
        </p:nvSpPr>
        <p:spPr/>
        <p:txBody>
          <a:bodyPr/>
          <a:lstStyle/>
          <a:p>
            <a:r>
              <a:rPr lang="en-US" dirty="0"/>
              <a:t>Quiz: Predicting Price of a house</a:t>
            </a:r>
          </a:p>
        </p:txBody>
      </p:sp>
      <p:sp>
        <p:nvSpPr>
          <p:cNvPr id="4" name="Content Placeholder 3">
            <a:extLst>
              <a:ext uri="{FF2B5EF4-FFF2-40B4-BE49-F238E27FC236}">
                <a16:creationId xmlns:a16="http://schemas.microsoft.com/office/drawing/2014/main" id="{B8AC41AD-7BC0-2B37-C375-3C15DF7AD84A}"/>
              </a:ext>
            </a:extLst>
          </p:cNvPr>
          <p:cNvSpPr>
            <a:spLocks noGrp="1"/>
          </p:cNvSpPr>
          <p:nvPr>
            <p:ph idx="1"/>
          </p:nvPr>
        </p:nvSpPr>
        <p:spPr/>
        <p:txBody>
          <a:bodyPr/>
          <a:lstStyle/>
          <a:p>
            <a:endParaRPr lang="en-US" dirty="0"/>
          </a:p>
        </p:txBody>
      </p:sp>
      <p:pic>
        <p:nvPicPr>
          <p:cNvPr id="1028" name="Picture 4">
            <a:extLst>
              <a:ext uri="{FF2B5EF4-FFF2-40B4-BE49-F238E27FC236}">
                <a16:creationId xmlns:a16="http://schemas.microsoft.com/office/drawing/2014/main" id="{56C12F29-CB88-254D-AD04-9158BE20E7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8286" y="1547337"/>
            <a:ext cx="8274504" cy="4674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7874743"/>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9E450-591C-2E20-3E19-0354F6BCA16E}"/>
              </a:ext>
            </a:extLst>
          </p:cNvPr>
          <p:cNvSpPr>
            <a:spLocks noGrp="1"/>
          </p:cNvSpPr>
          <p:nvPr>
            <p:ph type="title"/>
          </p:nvPr>
        </p:nvSpPr>
        <p:spPr/>
        <p:txBody>
          <a:bodyPr/>
          <a:lstStyle/>
          <a:p>
            <a:r>
              <a:rPr lang="en-US" dirty="0"/>
              <a:t>Mean Square Error</a:t>
            </a:r>
          </a:p>
        </p:txBody>
      </p:sp>
      <p:sp>
        <p:nvSpPr>
          <p:cNvPr id="3" name="Content Placeholder 2">
            <a:extLst>
              <a:ext uri="{FF2B5EF4-FFF2-40B4-BE49-F238E27FC236}">
                <a16:creationId xmlns:a16="http://schemas.microsoft.com/office/drawing/2014/main" id="{CC520AF3-2B7E-D42A-F822-15E25BAE62A4}"/>
              </a:ext>
            </a:extLst>
          </p:cNvPr>
          <p:cNvSpPr>
            <a:spLocks noGrp="1"/>
          </p:cNvSpPr>
          <p:nvPr>
            <p:ph idx="1"/>
          </p:nvPr>
        </p:nvSpPr>
        <p:spPr>
          <a:xfrm>
            <a:off x="479148" y="1124622"/>
            <a:ext cx="4745995" cy="5097273"/>
          </a:xfrm>
        </p:spPr>
        <p:txBody>
          <a:bodyPr>
            <a:normAutofit/>
          </a:bodyPr>
          <a:lstStyle/>
          <a:p>
            <a:r>
              <a:rPr lang="en-US" dirty="0">
                <a:latin typeface="Times New Roman" panose="02020603050405020304" pitchFamily="18" charset="0"/>
                <a:cs typeface="Times New Roman" panose="02020603050405020304" pitchFamily="18" charset="0"/>
              </a:rPr>
              <a:t>Mean Squared Error (MSE) measures the average squared difference between estimated values and the actual value. MSE is: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always a zero or positive value</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better for values closer to zero</a:t>
            </a:r>
          </a:p>
          <a:p>
            <a:endParaRPr lang="en-US" dirty="0"/>
          </a:p>
        </p:txBody>
      </p:sp>
      <p:pic>
        <p:nvPicPr>
          <p:cNvPr id="1026" name="Picture 2">
            <a:extLst>
              <a:ext uri="{FF2B5EF4-FFF2-40B4-BE49-F238E27FC236}">
                <a16:creationId xmlns:a16="http://schemas.microsoft.com/office/drawing/2014/main" id="{01B329A2-6315-8BDE-925C-C5BED6427B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3744" y="1160511"/>
            <a:ext cx="6128656" cy="491731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456E52-EFBE-85F0-5C40-EC0263362E21}"/>
              </a:ext>
            </a:extLst>
          </p:cNvPr>
          <p:cNvSpPr txBox="1"/>
          <p:nvPr/>
        </p:nvSpPr>
        <p:spPr>
          <a:xfrm>
            <a:off x="805546" y="6116773"/>
            <a:ext cx="6096000" cy="261610"/>
          </a:xfrm>
          <a:prstGeom prst="rect">
            <a:avLst/>
          </a:prstGeom>
          <a:noFill/>
        </p:spPr>
        <p:txBody>
          <a:bodyPr wrap="square">
            <a:spAutoFit/>
          </a:bodyPr>
          <a:lstStyle/>
          <a:p>
            <a:r>
              <a:rPr lang="en-US" sz="1100" dirty="0"/>
              <a:t>https://www.ml-science.com/mean-squared-error</a:t>
            </a:r>
          </a:p>
        </p:txBody>
      </p:sp>
    </p:spTree>
    <p:extLst>
      <p:ext uri="{BB962C8B-B14F-4D97-AF65-F5344CB8AC3E}">
        <p14:creationId xmlns:p14="http://schemas.microsoft.com/office/powerpoint/2010/main" val="411729011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12411-DF90-E1ED-F00E-1520C4AE0ECA}"/>
              </a:ext>
            </a:extLst>
          </p:cNvPr>
          <p:cNvSpPr>
            <a:spLocks noGrp="1"/>
          </p:cNvSpPr>
          <p:nvPr>
            <p:ph type="title"/>
          </p:nvPr>
        </p:nvSpPr>
        <p:spPr/>
        <p:txBody>
          <a:bodyPr/>
          <a:lstStyle/>
          <a:p>
            <a:r>
              <a:rPr lang="en-US" dirty="0"/>
              <a:t>Mean Square Error</a:t>
            </a:r>
          </a:p>
        </p:txBody>
      </p:sp>
      <p:sp>
        <p:nvSpPr>
          <p:cNvPr id="3" name="Content Placeholder 2">
            <a:extLst>
              <a:ext uri="{FF2B5EF4-FFF2-40B4-BE49-F238E27FC236}">
                <a16:creationId xmlns:a16="http://schemas.microsoft.com/office/drawing/2014/main" id="{51A7DB52-A04E-7C5A-600B-9D61ACE27A94}"/>
              </a:ext>
            </a:extLst>
          </p:cNvPr>
          <p:cNvSpPr>
            <a:spLocks noGrp="1"/>
          </p:cNvSpPr>
          <p:nvPr>
            <p:ph idx="1"/>
          </p:nvPr>
        </p:nvSpPr>
        <p:spPr/>
        <p:txBody>
          <a:bodyPr/>
          <a:lstStyle/>
          <a:p>
            <a:pPr marL="50800" indent="0">
              <a:buNone/>
            </a:pPr>
            <a:endParaRPr lang="en-US" dirty="0"/>
          </a:p>
          <a:p>
            <a:r>
              <a:rPr lang="en-US" dirty="0">
                <a:latin typeface="Times New Roman" panose="02020603050405020304" pitchFamily="18" charset="0"/>
                <a:cs typeface="Times New Roman" panose="02020603050405020304" pitchFamily="18" charset="0"/>
              </a:rPr>
              <a:t>Actual- Predicted</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r>
              <a:rPr lang="en-US" dirty="0">
                <a:solidFill>
                  <a:schemeClr val="accent1">
                    <a:lumMod val="50000"/>
                  </a:schemeClr>
                </a:solidFill>
                <a:latin typeface="Times New Roman" panose="02020603050405020304" pitchFamily="18" charset="0"/>
                <a:cs typeface="Times New Roman" panose="02020603050405020304" pitchFamily="18" charset="0"/>
              </a:rPr>
              <a:t>House 1: actual 120K, predicted 100K -&gt; error 20K</a:t>
            </a:r>
          </a:p>
          <a:p>
            <a:pPr lvl="1"/>
            <a:r>
              <a:rPr lang="en-US" dirty="0">
                <a:solidFill>
                  <a:schemeClr val="accent1">
                    <a:lumMod val="50000"/>
                  </a:schemeClr>
                </a:solidFill>
                <a:latin typeface="Times New Roman" panose="02020603050405020304" pitchFamily="18" charset="0"/>
                <a:cs typeface="Times New Roman" panose="02020603050405020304" pitchFamily="18" charset="0"/>
              </a:rPr>
              <a:t>House 2: actual 60K, predicted 80K -&gt; error -20K </a:t>
            </a: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a:p>
            <a:r>
              <a:rPr lang="en-US" b="0" i="0" dirty="0">
                <a:solidFill>
                  <a:srgbClr val="374151"/>
                </a:solidFill>
                <a:effectLst/>
                <a:latin typeface="Source Sans Pro" panose="020B0503030403020204" pitchFamily="34" charset="0"/>
              </a:rPr>
              <a:t>If you sum these up the error will be 0</a:t>
            </a:r>
            <a:r>
              <a:rPr lang="en-US" b="0" i="0" dirty="0">
                <a:solidFill>
                  <a:schemeClr val="accent1">
                    <a:lumMod val="50000"/>
                  </a:schemeClr>
                </a:solidFill>
                <a:effectLst/>
                <a:latin typeface="Times New Roman" panose="02020603050405020304" pitchFamily="18" charset="0"/>
                <a:cs typeface="Times New Roman" panose="02020603050405020304" pitchFamily="18" charset="0"/>
              </a:rPr>
              <a:t>? incorrect</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056" name="Picture 8" descr="Mean Squared Error formula - error">
            <a:extLst>
              <a:ext uri="{FF2B5EF4-FFF2-40B4-BE49-F238E27FC236}">
                <a16:creationId xmlns:a16="http://schemas.microsoft.com/office/drawing/2014/main" id="{92F34AB9-6576-C98B-508D-1CEDBE143D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3029" y="1191307"/>
            <a:ext cx="4379685" cy="2463573"/>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4B365CEA-CA31-B244-79FF-51DCD8698D77}"/>
              </a:ext>
            </a:extLst>
          </p:cNvPr>
          <p:cNvSpPr txBox="1"/>
          <p:nvPr/>
        </p:nvSpPr>
        <p:spPr>
          <a:xfrm>
            <a:off x="479148" y="6068006"/>
            <a:ext cx="6096000" cy="261610"/>
          </a:xfrm>
          <a:prstGeom prst="rect">
            <a:avLst/>
          </a:prstGeom>
          <a:noFill/>
        </p:spPr>
        <p:txBody>
          <a:bodyPr wrap="square">
            <a:spAutoFit/>
          </a:bodyPr>
          <a:lstStyle/>
          <a:p>
            <a:r>
              <a:rPr lang="en-US" sz="1100" dirty="0"/>
              <a:t>https://suboptimal.wiki/explanation/mse/</a:t>
            </a:r>
          </a:p>
        </p:txBody>
      </p:sp>
    </p:spTree>
    <p:extLst>
      <p:ext uri="{BB962C8B-B14F-4D97-AF65-F5344CB8AC3E}">
        <p14:creationId xmlns:p14="http://schemas.microsoft.com/office/powerpoint/2010/main" val="96869508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12411-DF90-E1ED-F00E-1520C4AE0ECA}"/>
              </a:ext>
            </a:extLst>
          </p:cNvPr>
          <p:cNvSpPr>
            <a:spLocks noGrp="1"/>
          </p:cNvSpPr>
          <p:nvPr>
            <p:ph type="title"/>
          </p:nvPr>
        </p:nvSpPr>
        <p:spPr/>
        <p:txBody>
          <a:bodyPr/>
          <a:lstStyle/>
          <a:p>
            <a:r>
              <a:rPr lang="en-US" dirty="0"/>
              <a:t>Mean Square Error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1A7DB52-A04E-7C5A-600B-9D61ACE27A94}"/>
                  </a:ext>
                </a:extLst>
              </p:cNvPr>
              <p:cNvSpPr>
                <a:spLocks noGrp="1"/>
              </p:cNvSpPr>
              <p:nvPr>
                <p:ph idx="1"/>
              </p:nvPr>
            </p:nvSpPr>
            <p:spPr/>
            <p:txBody>
              <a:bodyPr/>
              <a:lstStyle/>
              <a:p>
                <a:pPr marL="50800" indent="0">
                  <a:buNone/>
                </a:pPr>
                <a:endParaRPr lang="en-US" dirty="0"/>
              </a:p>
              <a:p>
                <a:r>
                  <a:rPr lang="en-US" dirty="0">
                    <a:latin typeface="Times New Roman" panose="02020603050405020304" pitchFamily="18" charset="0"/>
                    <a:cs typeface="Times New Roman" panose="02020603050405020304" pitchFamily="18" charset="0"/>
                  </a:rPr>
                  <a:t>Error=</a:t>
                </a:r>
                <a14:m>
                  <m:oMath xmlns:m="http://schemas.openxmlformats.org/officeDocument/2006/math">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dirty="0">
                            <a:latin typeface="Times New Roman" panose="02020603050405020304" pitchFamily="18" charset="0"/>
                            <a:cs typeface="Times New Roman" panose="02020603050405020304" pitchFamily="18" charset="0"/>
                          </a:rPr>
                          <m:t>Actual</m:t>
                        </m:r>
                        <m:r>
                          <m:rPr>
                            <m:nor/>
                          </m:rPr>
                          <a:rPr lang="en-US" dirty="0">
                            <a:latin typeface="Times New Roman" panose="02020603050405020304" pitchFamily="18" charset="0"/>
                            <a:cs typeface="Times New Roman" panose="02020603050405020304" pitchFamily="18" charset="0"/>
                          </a:rPr>
                          <m:t>− </m:t>
                        </m:r>
                        <m:r>
                          <m:rPr>
                            <m:nor/>
                          </m:rPr>
                          <a:rPr lang="en-US" dirty="0">
                            <a:latin typeface="Times New Roman" panose="02020603050405020304" pitchFamily="18" charset="0"/>
                            <a:cs typeface="Times New Roman" panose="02020603050405020304" pitchFamily="18" charset="0"/>
                          </a:rPr>
                          <m:t>Predicted</m:t>
                        </m:r>
                        <m:r>
                          <m:rPr>
                            <m:nor/>
                          </m:rPr>
                          <a:rPr lang="en-US" dirty="0">
                            <a:latin typeface="Times New Roman" panose="02020603050405020304" pitchFamily="18" charset="0"/>
                            <a:cs typeface="Times New Roman" panose="02020603050405020304" pitchFamily="18" charset="0"/>
                          </a:rPr>
                          <m:t>)</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r>
                  <a:rPr lang="en-US" dirty="0">
                    <a:solidFill>
                      <a:schemeClr val="accent1">
                        <a:lumMod val="50000"/>
                      </a:schemeClr>
                    </a:solidFill>
                    <a:latin typeface="Times New Roman" panose="02020603050405020304" pitchFamily="18" charset="0"/>
                    <a:cs typeface="Times New Roman" panose="02020603050405020304" pitchFamily="18" charset="0"/>
                  </a:rPr>
                  <a:t>House 1: actual 120K, predicted 100K -&gt; error 20K</a:t>
                </a:r>
                <a:r>
                  <a:rPr lang="en-US" dirty="0">
                    <a:solidFill>
                      <a:schemeClr val="accent1">
                        <a:lumMod val="50000"/>
                      </a:schemeClr>
                    </a:solidFill>
                    <a:latin typeface="Times New Roman" panose="02020603050405020304" pitchFamily="18" charset="0"/>
                    <a:cs typeface="Times New Roman" panose="02020603050405020304" pitchFamily="18" charset="0"/>
                    <a:sym typeface="Wingdings" panose="05000000000000000000" pitchFamily="2" charset="2"/>
                  </a:rPr>
                  <a:t></a:t>
                </a:r>
                <a:r>
                  <a:rPr lang="en-US" dirty="0">
                    <a:cs typeface="Times New Roman" panose="02020603050405020304" pitchFamily="18" charset="0"/>
                  </a:rPr>
                  <a:t> </a:t>
                </a:r>
                <a14:m>
                  <m:oMath xmlns:m="http://schemas.openxmlformats.org/officeDocument/2006/math">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b="0" i="0" dirty="0" smtClean="0">
                            <a:latin typeface="Times New Roman" panose="02020603050405020304" pitchFamily="18" charset="0"/>
                            <a:cs typeface="Times New Roman" panose="02020603050405020304" pitchFamily="18" charset="0"/>
                          </a:rPr>
                          <m:t>20</m:t>
                        </m:r>
                        <m:r>
                          <m:rPr>
                            <m:nor/>
                          </m:rPr>
                          <a:rPr lang="en-US" dirty="0">
                            <a:latin typeface="Times New Roman" panose="02020603050405020304" pitchFamily="18" charset="0"/>
                            <a:cs typeface="Times New Roman" panose="02020603050405020304" pitchFamily="18" charset="0"/>
                          </a:rPr>
                          <m:t>)</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=400</m:t>
                    </m:r>
                  </m:oMath>
                </a14:m>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lvl="1"/>
                <a:r>
                  <a:rPr lang="en-US" dirty="0">
                    <a:solidFill>
                      <a:schemeClr val="accent1">
                        <a:lumMod val="50000"/>
                      </a:schemeClr>
                    </a:solidFill>
                    <a:latin typeface="Times New Roman" panose="02020603050405020304" pitchFamily="18" charset="0"/>
                    <a:cs typeface="Times New Roman" panose="02020603050405020304" pitchFamily="18" charset="0"/>
                  </a:rPr>
                  <a:t>House 2: actual 60K, predicted 80K -&gt; error -20K </a:t>
                </a:r>
                <a:r>
                  <a:rPr lang="en-US" dirty="0">
                    <a:solidFill>
                      <a:schemeClr val="accent1">
                        <a:lumMod val="50000"/>
                      </a:schemeClr>
                    </a:solidFill>
                    <a:latin typeface="Times New Roman" panose="02020603050405020304" pitchFamily="18" charset="0"/>
                    <a:cs typeface="Times New Roman" panose="02020603050405020304" pitchFamily="18" charset="0"/>
                    <a:sym typeface="Wingdings" panose="05000000000000000000" pitchFamily="2" charset="2"/>
                  </a:rPr>
                  <a:t></a:t>
                </a:r>
                <a:r>
                  <a:rPr lang="en-US" dirty="0">
                    <a:cs typeface="Times New Roman" panose="02020603050405020304" pitchFamily="18" charset="0"/>
                  </a:rPr>
                  <a:t> </a:t>
                </a:r>
                <a14:m>
                  <m:oMath xmlns:m="http://schemas.openxmlformats.org/officeDocument/2006/math">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b="0" i="0" dirty="0" smtClean="0">
                            <a:latin typeface="Times New Roman" panose="020206030504050203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20)</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=400</m:t>
                    </m:r>
                  </m:oMath>
                </a14:m>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1A7DB52-A04E-7C5A-600B-9D61ACE27A94}"/>
                  </a:ext>
                </a:extLst>
              </p:cNvPr>
              <p:cNvSpPr>
                <a:spLocks noGrp="1" noRot="1" noChangeAspect="1" noMove="1" noResize="1" noEditPoints="1" noAdjustHandles="1" noChangeArrowheads="1" noChangeShapeType="1" noTextEdit="1"/>
              </p:cNvSpPr>
              <p:nvPr>
                <p:ph idx="1"/>
              </p:nvPr>
            </p:nvSpPr>
            <p:spPr>
              <a:blipFill>
                <a:blip r:embed="rId5"/>
                <a:stretch>
                  <a:fillRect l="-543"/>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4B365CEA-CA31-B244-79FF-51DCD8698D77}"/>
              </a:ext>
            </a:extLst>
          </p:cNvPr>
          <p:cNvSpPr txBox="1"/>
          <p:nvPr/>
        </p:nvSpPr>
        <p:spPr>
          <a:xfrm>
            <a:off x="479148" y="6068006"/>
            <a:ext cx="6096000" cy="261610"/>
          </a:xfrm>
          <a:prstGeom prst="rect">
            <a:avLst/>
          </a:prstGeom>
          <a:noFill/>
        </p:spPr>
        <p:txBody>
          <a:bodyPr wrap="square">
            <a:spAutoFit/>
          </a:bodyPr>
          <a:lstStyle/>
          <a:p>
            <a:r>
              <a:rPr lang="en-US" sz="1100" dirty="0"/>
              <a:t>https://suboptimal.wiki/explanation/mse/</a:t>
            </a:r>
          </a:p>
        </p:txBody>
      </p:sp>
      <p:pic>
        <p:nvPicPr>
          <p:cNvPr id="3078" name="Picture 6" descr="Mean Squared Error formula - squared error">
            <a:extLst>
              <a:ext uri="{FF2B5EF4-FFF2-40B4-BE49-F238E27FC236}">
                <a16:creationId xmlns:a16="http://schemas.microsoft.com/office/drawing/2014/main" id="{A08A254C-D237-FD05-5901-BDB76043BB3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2271" t="12437"/>
          <a:stretch/>
        </p:blipFill>
        <p:spPr bwMode="auto">
          <a:xfrm>
            <a:off x="5279571" y="1124622"/>
            <a:ext cx="3472542" cy="218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614741"/>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12411-DF90-E1ED-F00E-1520C4AE0ECA}"/>
              </a:ext>
            </a:extLst>
          </p:cNvPr>
          <p:cNvSpPr>
            <a:spLocks noGrp="1"/>
          </p:cNvSpPr>
          <p:nvPr>
            <p:ph type="title"/>
          </p:nvPr>
        </p:nvSpPr>
        <p:spPr/>
        <p:txBody>
          <a:bodyPr/>
          <a:lstStyle/>
          <a:p>
            <a:r>
              <a:rPr lang="en-US" dirty="0"/>
              <a:t>Mean Square Error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1A7DB52-A04E-7C5A-600B-9D61ACE27A9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We usually compute the error over multiple samples (in our example - houses)</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Error=sum</a:t>
                </a:r>
                <a14:m>
                  <m:oMath xmlns:m="http://schemas.openxmlformats.org/officeDocument/2006/math">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dirty="0">
                            <a:latin typeface="Times New Roman" panose="02020603050405020304" pitchFamily="18" charset="0"/>
                            <a:cs typeface="Times New Roman" panose="02020603050405020304" pitchFamily="18" charset="0"/>
                          </a:rPr>
                          <m:t>Actual</m:t>
                        </m:r>
                        <m:r>
                          <m:rPr>
                            <m:nor/>
                          </m:rPr>
                          <a:rPr lang="en-US" dirty="0">
                            <a:latin typeface="Times New Roman" panose="02020603050405020304" pitchFamily="18" charset="0"/>
                            <a:cs typeface="Times New Roman" panose="02020603050405020304" pitchFamily="18" charset="0"/>
                          </a:rPr>
                          <m:t>− </m:t>
                        </m:r>
                        <m:r>
                          <m:rPr>
                            <m:nor/>
                          </m:rPr>
                          <a:rPr lang="en-US" dirty="0">
                            <a:latin typeface="Times New Roman" panose="02020603050405020304" pitchFamily="18" charset="0"/>
                            <a:cs typeface="Times New Roman" panose="02020603050405020304" pitchFamily="18" charset="0"/>
                          </a:rPr>
                          <m:t>Predicted</m:t>
                        </m:r>
                        <m:r>
                          <m:rPr>
                            <m:nor/>
                          </m:rPr>
                          <a:rPr lang="en-US" dirty="0">
                            <a:latin typeface="Times New Roman" panose="02020603050405020304" pitchFamily="18" charset="0"/>
                            <a:cs typeface="Times New Roman" panose="02020603050405020304" pitchFamily="18" charset="0"/>
                          </a:rPr>
                          <m:t>)</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lvl="1"/>
                <a:r>
                  <a:rPr lang="en-US" dirty="0">
                    <a:solidFill>
                      <a:schemeClr val="accent1">
                        <a:lumMod val="50000"/>
                      </a:schemeClr>
                    </a:solidFill>
                    <a:latin typeface="Times New Roman" panose="02020603050405020304" pitchFamily="18" charset="0"/>
                    <a:cs typeface="Times New Roman" panose="02020603050405020304" pitchFamily="18" charset="0"/>
                  </a:rPr>
                  <a:t>House 1: actual 120K, predicted 100K -&gt; error 20K</a:t>
                </a:r>
                <a:r>
                  <a:rPr lang="en-US" dirty="0">
                    <a:solidFill>
                      <a:schemeClr val="accent1">
                        <a:lumMod val="50000"/>
                      </a:schemeClr>
                    </a:solidFill>
                    <a:latin typeface="Times New Roman" panose="02020603050405020304" pitchFamily="18" charset="0"/>
                    <a:cs typeface="Times New Roman" panose="02020603050405020304" pitchFamily="18" charset="0"/>
                    <a:sym typeface="Wingdings" panose="05000000000000000000" pitchFamily="2" charset="2"/>
                  </a:rPr>
                  <a:t></a:t>
                </a:r>
                <a:r>
                  <a:rPr lang="en-US" dirty="0">
                    <a:cs typeface="Times New Roman" panose="02020603050405020304" pitchFamily="18" charset="0"/>
                  </a:rPr>
                  <a:t> </a:t>
                </a:r>
                <a14:m>
                  <m:oMath xmlns:m="http://schemas.openxmlformats.org/officeDocument/2006/math">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b="0" i="0" dirty="0" smtClean="0">
                            <a:latin typeface="Times New Roman" panose="02020603050405020304" pitchFamily="18" charset="0"/>
                            <a:cs typeface="Times New Roman" panose="02020603050405020304" pitchFamily="18" charset="0"/>
                          </a:rPr>
                          <m:t>20</m:t>
                        </m:r>
                        <m:r>
                          <m:rPr>
                            <m:nor/>
                          </m:rPr>
                          <a:rPr lang="en-US" dirty="0">
                            <a:latin typeface="Times New Roman" panose="02020603050405020304" pitchFamily="18" charset="0"/>
                            <a:cs typeface="Times New Roman" panose="02020603050405020304" pitchFamily="18" charset="0"/>
                          </a:rPr>
                          <m:t>)</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=400</m:t>
                    </m:r>
                  </m:oMath>
                </a14:m>
                <a:endParaRPr lang="en-US" dirty="0">
                  <a:solidFill>
                    <a:schemeClr val="accent1">
                      <a:lumMod val="50000"/>
                    </a:schemeClr>
                  </a:solidFill>
                  <a:latin typeface="Times New Roman" panose="02020603050405020304" pitchFamily="18" charset="0"/>
                  <a:cs typeface="Times New Roman" panose="02020603050405020304" pitchFamily="18" charset="0"/>
                </a:endParaRPr>
              </a:p>
              <a:p>
                <a:pPr lvl="1"/>
                <a:r>
                  <a:rPr lang="en-US" dirty="0">
                    <a:solidFill>
                      <a:schemeClr val="accent1">
                        <a:lumMod val="50000"/>
                      </a:schemeClr>
                    </a:solidFill>
                    <a:latin typeface="Times New Roman" panose="02020603050405020304" pitchFamily="18" charset="0"/>
                    <a:cs typeface="Times New Roman" panose="02020603050405020304" pitchFamily="18" charset="0"/>
                  </a:rPr>
                  <a:t>House 2: actual 60K, predicted 80K -&gt; error -20K </a:t>
                </a:r>
                <a:r>
                  <a:rPr lang="en-US" dirty="0">
                    <a:solidFill>
                      <a:schemeClr val="accent1">
                        <a:lumMod val="50000"/>
                      </a:schemeClr>
                    </a:solidFill>
                    <a:latin typeface="Times New Roman" panose="02020603050405020304" pitchFamily="18" charset="0"/>
                    <a:cs typeface="Times New Roman" panose="02020603050405020304" pitchFamily="18" charset="0"/>
                    <a:sym typeface="Wingdings" panose="05000000000000000000" pitchFamily="2" charset="2"/>
                  </a:rPr>
                  <a:t></a:t>
                </a:r>
                <a:r>
                  <a:rPr lang="en-US" dirty="0">
                    <a:cs typeface="Times New Roman" panose="02020603050405020304" pitchFamily="18" charset="0"/>
                  </a:rPr>
                  <a:t> </a:t>
                </a:r>
                <a14:m>
                  <m:oMath xmlns:m="http://schemas.openxmlformats.org/officeDocument/2006/math">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b="0" i="0" dirty="0" smtClean="0">
                            <a:latin typeface="Times New Roman" panose="02020603050405020304" pitchFamily="18" charset="0"/>
                            <a:cs typeface="Times New Roman" panose="02020603050405020304" pitchFamily="18" charset="0"/>
                          </a:rPr>
                          <m:t>−</m:t>
                        </m:r>
                        <m:r>
                          <a:rPr lang="en-US" b="0" i="1" dirty="0" smtClean="0">
                            <a:latin typeface="Cambria Math" panose="02040503050406030204" pitchFamily="18" charset="0"/>
                            <a:cs typeface="Times New Roman" panose="02020603050405020304" pitchFamily="18" charset="0"/>
                          </a:rPr>
                          <m:t>20)</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=400</m:t>
                    </m:r>
                  </m:oMath>
                </a14:m>
                <a:endParaRPr lang="en-US" dirty="0">
                  <a:solidFill>
                    <a:schemeClr val="accent1">
                      <a:lumMod val="50000"/>
                    </a:schemeClr>
                  </a:solidFill>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1A7DB52-A04E-7C5A-600B-9D61ACE27A94}"/>
                  </a:ext>
                </a:extLst>
              </p:cNvPr>
              <p:cNvSpPr>
                <a:spLocks noGrp="1" noRot="1" noChangeAspect="1" noMove="1" noResize="1" noEditPoints="1" noAdjustHandles="1" noChangeArrowheads="1" noChangeShapeType="1" noTextEdit="1"/>
              </p:cNvSpPr>
              <p:nvPr>
                <p:ph idx="1"/>
              </p:nvPr>
            </p:nvSpPr>
            <p:spPr>
              <a:blipFill>
                <a:blip r:embed="rId6"/>
                <a:stretch>
                  <a:fillRect l="-543"/>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4B365CEA-CA31-B244-79FF-51DCD8698D77}"/>
              </a:ext>
            </a:extLst>
          </p:cNvPr>
          <p:cNvSpPr txBox="1"/>
          <p:nvPr/>
        </p:nvSpPr>
        <p:spPr>
          <a:xfrm>
            <a:off x="479148" y="6068006"/>
            <a:ext cx="6096000" cy="261610"/>
          </a:xfrm>
          <a:prstGeom prst="rect">
            <a:avLst/>
          </a:prstGeom>
          <a:noFill/>
        </p:spPr>
        <p:txBody>
          <a:bodyPr wrap="square">
            <a:spAutoFit/>
          </a:bodyPr>
          <a:lstStyle/>
          <a:p>
            <a:r>
              <a:rPr lang="en-US" sz="1100" dirty="0"/>
              <a:t>https://suboptimal.wiki/explanation/mse/</a:t>
            </a:r>
          </a:p>
        </p:txBody>
      </p:sp>
      <p:pic>
        <p:nvPicPr>
          <p:cNvPr id="3078" name="Picture 6" descr="Mean Squared Error formula - squared error">
            <a:extLst>
              <a:ext uri="{FF2B5EF4-FFF2-40B4-BE49-F238E27FC236}">
                <a16:creationId xmlns:a16="http://schemas.microsoft.com/office/drawing/2014/main" id="{A08A254C-D237-FD05-5901-BDB76043BB3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2271" t="12437"/>
          <a:stretch/>
        </p:blipFill>
        <p:spPr bwMode="auto">
          <a:xfrm>
            <a:off x="5859513" y="2058759"/>
            <a:ext cx="3472542" cy="21883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ean Squared Error formula - sum of squared errors">
            <a:extLst>
              <a:ext uri="{FF2B5EF4-FFF2-40B4-BE49-F238E27FC236}">
                <a16:creationId xmlns:a16="http://schemas.microsoft.com/office/drawing/2014/main" id="{5ED527D2-F5EA-C911-B57D-ED3EAF19D1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03480" y="1708195"/>
            <a:ext cx="4135378" cy="2326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857821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3078"/>
                                        </p:tgtEl>
                                      </p:cBhvr>
                                    </p:animEffect>
                                    <p:set>
                                      <p:cBhvr>
                                        <p:cTn id="7" dur="1" fill="hold">
                                          <p:stCondLst>
                                            <p:cond delay="499"/>
                                          </p:stCondLst>
                                        </p:cTn>
                                        <p:tgtEl>
                                          <p:spTgt spid="307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12411-DF90-E1ED-F00E-1520C4AE0ECA}"/>
              </a:ext>
            </a:extLst>
          </p:cNvPr>
          <p:cNvSpPr>
            <a:spLocks noGrp="1"/>
          </p:cNvSpPr>
          <p:nvPr>
            <p:ph type="title"/>
          </p:nvPr>
        </p:nvSpPr>
        <p:spPr/>
        <p:txBody>
          <a:bodyPr/>
          <a:lstStyle/>
          <a:p>
            <a:r>
              <a:rPr lang="en-US" dirty="0"/>
              <a:t>Mean Square Error</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1A7DB52-A04E-7C5A-600B-9D61ACE27A9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if you want to compare the errors of batches of different sizes, you need to normalize for the number of samples - you take the average. For example, you may want to see which batch size produces a lower error</a:t>
                </a:r>
              </a:p>
              <a:p>
                <a:r>
                  <a:rPr lang="en-US" dirty="0">
                    <a:latin typeface="Times New Roman" panose="02020603050405020304" pitchFamily="18" charset="0"/>
                    <a:cs typeface="Times New Roman" panose="02020603050405020304" pitchFamily="18" charset="0"/>
                  </a:rPr>
                  <a:t>Error=a</a:t>
                </a:r>
                <a14:m>
                  <m:oMath xmlns:m="http://schemas.openxmlformats.org/officeDocument/2006/math">
                    <m:r>
                      <m:rPr>
                        <m:sty m:val="p"/>
                      </m:rPr>
                      <a:rPr lang="en-US" b="0" i="0" smtClean="0">
                        <a:latin typeface="Cambria Math" panose="02040503050406030204" pitchFamily="18" charset="0"/>
                        <a:cs typeface="Times New Roman" panose="02020603050405020304" pitchFamily="18" charset="0"/>
                      </a:rPr>
                      <m:t>verage</m:t>
                    </m:r>
                    <m:sSup>
                      <m:sSupPr>
                        <m:ctrlPr>
                          <a:rPr lang="en-US" i="1" smtClean="0">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m:t>
                        </m:r>
                        <m:r>
                          <m:rPr>
                            <m:nor/>
                          </m:rPr>
                          <a:rPr lang="en-US" dirty="0">
                            <a:latin typeface="Times New Roman" panose="02020603050405020304" pitchFamily="18" charset="0"/>
                            <a:cs typeface="Times New Roman" panose="02020603050405020304" pitchFamily="18" charset="0"/>
                          </a:rPr>
                          <m:t>Actual</m:t>
                        </m:r>
                        <m:r>
                          <m:rPr>
                            <m:nor/>
                          </m:rPr>
                          <a:rPr lang="en-US" dirty="0">
                            <a:latin typeface="Times New Roman" panose="02020603050405020304" pitchFamily="18" charset="0"/>
                            <a:cs typeface="Times New Roman" panose="02020603050405020304" pitchFamily="18" charset="0"/>
                          </a:rPr>
                          <m:t>− </m:t>
                        </m:r>
                        <m:r>
                          <m:rPr>
                            <m:nor/>
                          </m:rPr>
                          <a:rPr lang="en-US" dirty="0">
                            <a:latin typeface="Times New Roman" panose="02020603050405020304" pitchFamily="18" charset="0"/>
                            <a:cs typeface="Times New Roman" panose="02020603050405020304" pitchFamily="18" charset="0"/>
                          </a:rPr>
                          <m:t>Predicted</m:t>
                        </m:r>
                        <m:r>
                          <m:rPr>
                            <m:nor/>
                          </m:rPr>
                          <a:rPr lang="en-US" dirty="0">
                            <a:latin typeface="Times New Roman" panose="02020603050405020304" pitchFamily="18" charset="0"/>
                            <a:cs typeface="Times New Roman" panose="02020603050405020304" pitchFamily="18" charset="0"/>
                          </a:rPr>
                          <m:t>)</m:t>
                        </m:r>
                      </m:e>
                      <m:sup>
                        <m:r>
                          <a:rPr lang="en-US" b="0" i="1" smtClean="0">
                            <a:latin typeface="Cambria Math" panose="02040503050406030204" pitchFamily="18" charset="0"/>
                            <a:cs typeface="Times New Roman" panose="02020603050405020304" pitchFamily="18" charset="0"/>
                          </a:rPr>
                          <m:t>2</m:t>
                        </m:r>
                      </m:sup>
                    </m:sSup>
                    <m:r>
                      <a:rPr lang="en-US" b="0" i="1" smtClean="0">
                        <a:latin typeface="Cambria Math" panose="02040503050406030204" pitchFamily="18" charset="0"/>
                        <a:cs typeface="Times New Roman" panose="02020603050405020304" pitchFamily="18" charset="0"/>
                      </a:rPr>
                      <m:t>=</m:t>
                    </m:r>
                  </m:oMath>
                </a14:m>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1A7DB52-A04E-7C5A-600B-9D61ACE27A94}"/>
                  </a:ext>
                </a:extLst>
              </p:cNvPr>
              <p:cNvSpPr>
                <a:spLocks noGrp="1" noRot="1" noChangeAspect="1" noMove="1" noResize="1" noEditPoints="1" noAdjustHandles="1" noChangeArrowheads="1" noChangeShapeType="1" noTextEdit="1"/>
              </p:cNvSpPr>
              <p:nvPr>
                <p:ph idx="1"/>
              </p:nvPr>
            </p:nvSpPr>
            <p:spPr>
              <a:blipFill>
                <a:blip r:embed="rId6"/>
                <a:stretch>
                  <a:fillRect l="-543" r="-1846"/>
                </a:stretch>
              </a:blipFill>
            </p:spPr>
            <p:txBody>
              <a:bodyPr/>
              <a:lstStyle/>
              <a:p>
                <a:r>
                  <a:rPr lang="en-US">
                    <a:noFill/>
                  </a:rPr>
                  <a:t> </a:t>
                </a:r>
              </a:p>
            </p:txBody>
          </p:sp>
        </mc:Fallback>
      </mc:AlternateContent>
      <p:sp>
        <p:nvSpPr>
          <p:cNvPr id="13" name="TextBox 12">
            <a:extLst>
              <a:ext uri="{FF2B5EF4-FFF2-40B4-BE49-F238E27FC236}">
                <a16:creationId xmlns:a16="http://schemas.microsoft.com/office/drawing/2014/main" id="{4B365CEA-CA31-B244-79FF-51DCD8698D77}"/>
              </a:ext>
            </a:extLst>
          </p:cNvPr>
          <p:cNvSpPr txBox="1"/>
          <p:nvPr/>
        </p:nvSpPr>
        <p:spPr>
          <a:xfrm>
            <a:off x="479148" y="6068006"/>
            <a:ext cx="6096000" cy="261610"/>
          </a:xfrm>
          <a:prstGeom prst="rect">
            <a:avLst/>
          </a:prstGeom>
          <a:noFill/>
        </p:spPr>
        <p:txBody>
          <a:bodyPr wrap="square">
            <a:spAutoFit/>
          </a:bodyPr>
          <a:lstStyle/>
          <a:p>
            <a:r>
              <a:rPr lang="en-US" sz="1100" dirty="0"/>
              <a:t>https://suboptimal.wiki/explanation/mse/</a:t>
            </a:r>
          </a:p>
        </p:txBody>
      </p:sp>
      <p:pic>
        <p:nvPicPr>
          <p:cNvPr id="4" name="Picture 2" descr="Mean Squared Error formula - sum of squared errors">
            <a:extLst>
              <a:ext uri="{FF2B5EF4-FFF2-40B4-BE49-F238E27FC236}">
                <a16:creationId xmlns:a16="http://schemas.microsoft.com/office/drawing/2014/main" id="{5ED527D2-F5EA-C911-B57D-ED3EAF19D1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45385" y="2543054"/>
            <a:ext cx="4135378" cy="232615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Mean Squared Error formula - average of sum of squared errors">
            <a:extLst>
              <a:ext uri="{FF2B5EF4-FFF2-40B4-BE49-F238E27FC236}">
                <a16:creationId xmlns:a16="http://schemas.microsoft.com/office/drawing/2014/main" id="{88BA1A25-A696-F6C0-064B-A966CF3C7A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45385" y="2596915"/>
            <a:ext cx="4135378" cy="2326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5407066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 calcmode="lin" valueType="num">
                                      <p:cBhvr>
                                        <p:cTn id="8" dur="1000"/>
                                        <p:tgtEl>
                                          <p:spTgt spid="4"/>
                                        </p:tgtEl>
                                        <p:attrNameLst>
                                          <p:attrName>style.rotation</p:attrName>
                                        </p:attrNameLst>
                                      </p:cBhvr>
                                      <p:tavLst>
                                        <p:tav tm="0">
                                          <p:val>
                                            <p:fltVal val="0"/>
                                          </p:val>
                                        </p:tav>
                                        <p:tav tm="100000">
                                          <p:val>
                                            <p:fltVal val="90"/>
                                          </p:val>
                                        </p:tav>
                                      </p:tavLst>
                                    </p:anim>
                                    <p:animEffect transition="out" filter="fade">
                                      <p:cBhvr>
                                        <p:cTn id="9" dur="1000"/>
                                        <p:tgtEl>
                                          <p:spTgt spid="4"/>
                                        </p:tgtEl>
                                      </p:cBhvr>
                                    </p:animEffect>
                                    <p:set>
                                      <p:cBhvr>
                                        <p:cTn id="10" dur="1" fill="hold">
                                          <p:stCondLst>
                                            <p:cond delay="999"/>
                                          </p:stCondLst>
                                        </p:cTn>
                                        <p:tgtEl>
                                          <p:spTgt spid="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122"/>
                                        </p:tgtEl>
                                        <p:attrNameLst>
                                          <p:attrName>style.visibility</p:attrName>
                                        </p:attrNameLst>
                                      </p:cBhvr>
                                      <p:to>
                                        <p:strVal val="visible"/>
                                      </p:to>
                                    </p:set>
                                    <p:animEffect transition="in" filter="fade">
                                      <p:cBhvr>
                                        <p:cTn id="15" dur="1000"/>
                                        <p:tgtEl>
                                          <p:spTgt spid="5122"/>
                                        </p:tgtEl>
                                      </p:cBhvr>
                                    </p:animEffect>
                                    <p:anim calcmode="lin" valueType="num">
                                      <p:cBhvr>
                                        <p:cTn id="16" dur="1000" fill="hold"/>
                                        <p:tgtEl>
                                          <p:spTgt spid="5122"/>
                                        </p:tgtEl>
                                        <p:attrNameLst>
                                          <p:attrName>ppt_x</p:attrName>
                                        </p:attrNameLst>
                                      </p:cBhvr>
                                      <p:tavLst>
                                        <p:tav tm="0">
                                          <p:val>
                                            <p:strVal val="#ppt_x"/>
                                          </p:val>
                                        </p:tav>
                                        <p:tav tm="100000">
                                          <p:val>
                                            <p:strVal val="#ppt_x"/>
                                          </p:val>
                                        </p:tav>
                                      </p:tavLst>
                                    </p:anim>
                                    <p:anim calcmode="lin" valueType="num">
                                      <p:cBhvr>
                                        <p:cTn id="17"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B40ED-4A36-59EE-D15B-274CA04CCF76}"/>
              </a:ext>
            </a:extLst>
          </p:cNvPr>
          <p:cNvSpPr>
            <a:spLocks noGrp="1"/>
          </p:cNvSpPr>
          <p:nvPr>
            <p:ph type="title"/>
          </p:nvPr>
        </p:nvSpPr>
        <p:spPr/>
        <p:txBody>
          <a:bodyPr/>
          <a:lstStyle/>
          <a:p>
            <a:r>
              <a:rPr lang="en-US" dirty="0"/>
              <a:t>Linear Regression</a:t>
            </a:r>
          </a:p>
        </p:txBody>
      </p:sp>
      <p:sp>
        <p:nvSpPr>
          <p:cNvPr id="3" name="Content Placeholder 2">
            <a:extLst>
              <a:ext uri="{FF2B5EF4-FFF2-40B4-BE49-F238E27FC236}">
                <a16:creationId xmlns:a16="http://schemas.microsoft.com/office/drawing/2014/main" id="{18587AF1-1E2D-C87D-F304-A4D24C757910}"/>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Assume relation between independent and dependent variables are Linear </a:t>
            </a:r>
          </a:p>
        </p:txBody>
      </p:sp>
      <p:pic>
        <p:nvPicPr>
          <p:cNvPr id="4" name="Picture 2">
            <a:extLst>
              <a:ext uri="{FF2B5EF4-FFF2-40B4-BE49-F238E27FC236}">
                <a16:creationId xmlns:a16="http://schemas.microsoft.com/office/drawing/2014/main" id="{0882C4AB-6EAF-6C6F-E9CE-0B96CACDF07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690258" y="1735024"/>
            <a:ext cx="6096000" cy="4572000"/>
          </a:xfrm>
          <a:prstGeom prst="rect">
            <a:avLst/>
          </a:prstGeom>
          <a:noFill/>
          <a:ln>
            <a:noFill/>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474163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CAD8-9430-F123-A27E-D54D541E939A}"/>
              </a:ext>
            </a:extLst>
          </p:cNvPr>
          <p:cNvSpPr>
            <a:spLocks noGrp="1"/>
          </p:cNvSpPr>
          <p:nvPr>
            <p:ph type="title"/>
          </p:nvPr>
        </p:nvSpPr>
        <p:spPr/>
        <p:txBody>
          <a:bodyPr/>
          <a:lstStyle/>
          <a:p>
            <a:r>
              <a:rPr lang="en-US" dirty="0"/>
              <a:t>Gradient Descent</a:t>
            </a:r>
          </a:p>
        </p:txBody>
      </p:sp>
      <p:sp>
        <p:nvSpPr>
          <p:cNvPr id="3" name="Content Placeholder 2">
            <a:extLst>
              <a:ext uri="{FF2B5EF4-FFF2-40B4-BE49-F238E27FC236}">
                <a16:creationId xmlns:a16="http://schemas.microsoft.com/office/drawing/2014/main" id="{B4BF7BCD-0BA4-451F-FCD1-7AABB5B8ECF3}"/>
              </a:ext>
            </a:extLst>
          </p:cNvPr>
          <p:cNvSpPr>
            <a:spLocks noGrp="1"/>
          </p:cNvSpPr>
          <p:nvPr>
            <p:ph idx="1"/>
          </p:nvPr>
        </p:nvSpPr>
        <p:spPr/>
        <p:txBody>
          <a:bodyPr>
            <a:normAutofit/>
          </a:bodyPr>
          <a:lstStyle/>
          <a:p>
            <a:pPr marL="342900" indent="-342900">
              <a:lnSpc>
                <a:spcPct val="150000"/>
              </a:lnSpc>
              <a:buFont typeface="Arial" panose="020B0604020202020204" pitchFamily="34" charset="0"/>
              <a:buChar char="•"/>
            </a:pPr>
            <a:r>
              <a:rPr lang="en-US" dirty="0">
                <a:latin typeface="Georgia" panose="02040502050405020303" pitchFamily="18" charset="0"/>
                <a:cs typeface="+mj-cs"/>
              </a:rPr>
              <a:t>First, draw a random line, and calculate the error</a:t>
            </a:r>
          </a:p>
          <a:p>
            <a:pPr marL="800100" lvl="1" indent="-342900">
              <a:lnSpc>
                <a:spcPct val="150000"/>
              </a:lnSpc>
              <a:buFont typeface="Arial" panose="020B0604020202020204" pitchFamily="34" charset="0"/>
              <a:buChar char="•"/>
            </a:pPr>
            <a:r>
              <a:rPr lang="en-US" dirty="0">
                <a:solidFill>
                  <a:schemeClr val="accent1">
                    <a:lumMod val="50000"/>
                  </a:schemeClr>
                </a:solidFill>
                <a:latin typeface="Georgia" panose="02040502050405020303" pitchFamily="18" charset="0"/>
                <a:cs typeface="+mj-cs"/>
              </a:rPr>
              <a:t>INTIALIZE</a:t>
            </a:r>
            <a:r>
              <a:rPr lang="en-US" dirty="0">
                <a:latin typeface="Georgia" panose="02040502050405020303" pitchFamily="18" charset="0"/>
                <a:cs typeface="+mj-cs"/>
              </a:rPr>
              <a:t> random weights.</a:t>
            </a:r>
          </a:p>
          <a:p>
            <a:pPr marL="800100" lvl="1" indent="-342900">
              <a:lnSpc>
                <a:spcPct val="150000"/>
              </a:lnSpc>
              <a:buFont typeface="Arial" panose="020B0604020202020204" pitchFamily="34" charset="0"/>
              <a:buChar char="•"/>
            </a:pPr>
            <a:r>
              <a:rPr lang="en-US" dirty="0">
                <a:latin typeface="Georgia" panose="02040502050405020303" pitchFamily="18" charset="0"/>
                <a:cs typeface="+mj-cs"/>
              </a:rPr>
              <a:t> The error is some measure of how far the points are from the line. Calculate the average of these distances</a:t>
            </a:r>
            <a:r>
              <a:rPr lang="ar-EG" dirty="0">
                <a:latin typeface="Georgia" panose="02040502050405020303" pitchFamily="18" charset="0"/>
                <a:cs typeface="+mj-cs"/>
              </a:rPr>
              <a:t>.</a:t>
            </a:r>
            <a:endParaRPr lang="en-US" dirty="0">
              <a:latin typeface="Georgia" panose="02040502050405020303" pitchFamily="18" charset="0"/>
              <a:cs typeface="+mj-cs"/>
            </a:endParaRPr>
          </a:p>
          <a:p>
            <a:pPr marL="342900" indent="-342900">
              <a:lnSpc>
                <a:spcPct val="150000"/>
              </a:lnSpc>
              <a:buFont typeface="Arial" panose="020B0604020202020204" pitchFamily="34" charset="0"/>
              <a:buChar char="•"/>
            </a:pPr>
            <a:r>
              <a:rPr lang="en-US" dirty="0">
                <a:latin typeface="Georgia" panose="02040502050405020303" pitchFamily="18" charset="0"/>
                <a:cs typeface="+mj-cs"/>
              </a:rPr>
              <a:t>Repeat	</a:t>
            </a:r>
          </a:p>
          <a:p>
            <a:pPr marL="800100" lvl="1" indent="-342900">
              <a:lnSpc>
                <a:spcPct val="150000"/>
              </a:lnSpc>
              <a:buFont typeface="Arial" panose="020B0604020202020204" pitchFamily="34" charset="0"/>
              <a:buChar char="•"/>
            </a:pPr>
            <a:r>
              <a:rPr lang="en-US" sz="2800" dirty="0">
                <a:latin typeface="Georgia" panose="02040502050405020303" pitchFamily="18" charset="0"/>
                <a:cs typeface="+mj-cs"/>
              </a:rPr>
              <a:t>move the line around and see if we can decrease this error.</a:t>
            </a:r>
          </a:p>
          <a:p>
            <a:pPr marL="342900" indent="-342900">
              <a:lnSpc>
                <a:spcPct val="150000"/>
              </a:lnSpc>
              <a:buFont typeface="Arial" panose="020B0604020202020204" pitchFamily="34" charset="0"/>
              <a:buChar char="•"/>
            </a:pPr>
            <a:r>
              <a:rPr lang="en-US" dirty="0">
                <a:latin typeface="Georgia" panose="02040502050405020303" pitchFamily="18" charset="0"/>
                <a:cs typeface="+mj-cs"/>
              </a:rPr>
              <a:t>until we get to the perfect line.</a:t>
            </a:r>
          </a:p>
        </p:txBody>
      </p:sp>
    </p:spTree>
    <p:extLst>
      <p:ext uri="{BB962C8B-B14F-4D97-AF65-F5344CB8AC3E}">
        <p14:creationId xmlns:p14="http://schemas.microsoft.com/office/powerpoint/2010/main" val="4000087486"/>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A56F-4C54-133E-87D6-6311171F6C3F}"/>
              </a:ext>
            </a:extLst>
          </p:cNvPr>
          <p:cNvSpPr>
            <a:spLocks noGrp="1"/>
          </p:cNvSpPr>
          <p:nvPr>
            <p:ph type="title"/>
          </p:nvPr>
        </p:nvSpPr>
        <p:spPr/>
        <p:txBody>
          <a:bodyPr/>
          <a:lstStyle/>
          <a:p>
            <a:r>
              <a:rPr lang="en-US" dirty="0"/>
              <a:t>Linear Regression</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D1D4992-5E57-4A05-070F-F19152BC2031}"/>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Data</a:t>
                </a:r>
              </a:p>
              <a:p>
                <a:r>
                  <a:rPr lang="en-US" dirty="0">
                    <a:latin typeface="Times New Roman" panose="02020603050405020304" pitchFamily="18" charset="0"/>
                    <a:cs typeface="Times New Roman" panose="02020603050405020304" pitchFamily="18" charset="0"/>
                  </a:rPr>
                  <a:t>Training (Fitting Line using gradient descent (MSE)) </a:t>
                </a:r>
              </a:p>
              <a:p>
                <a:r>
                  <a:rPr lang="en-US" dirty="0">
                    <a:latin typeface="Times New Roman" panose="02020603050405020304" pitchFamily="18" charset="0"/>
                    <a:cs typeface="Times New Roman" panose="02020603050405020304" pitchFamily="18" charset="0"/>
                  </a:rPr>
                  <a:t>Prediction  </a:t>
                </a:r>
                <a14:m>
                  <m:oMath xmlns:m="http://schemas.openxmlformats.org/officeDocument/2006/math">
                    <m:sSub>
                      <m:sSubPr>
                        <m:ctrlPr>
                          <a:rPr lang="en-US" i="1" smtClean="0">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𝑤</m:t>
                        </m:r>
                      </m:e>
                      <m:sub>
                        <m:r>
                          <a:rPr lang="en-US" b="0" i="1" smtClean="0">
                            <a:latin typeface="Cambria Math" panose="02040503050406030204" pitchFamily="18" charset="0"/>
                            <a:cs typeface="Times New Roman" panose="02020603050405020304" pitchFamily="18" charset="0"/>
                          </a:rPr>
                          <m:t>1</m:t>
                        </m:r>
                      </m:sub>
                    </m:sSub>
                    <m:sSub>
                      <m:sSubPr>
                        <m:ctrlPr>
                          <a:rPr lang="en-US" i="1">
                            <a:latin typeface="Cambria Math" panose="02040503050406030204" pitchFamily="18" charset="0"/>
                            <a:cs typeface="Times New Roman" panose="02020603050405020304" pitchFamily="18" charset="0"/>
                          </a:rPr>
                        </m:ctrlPr>
                      </m:sSubPr>
                      <m:e>
                        <m:r>
                          <a:rPr lang="en-US" b="0" i="1" smtClean="0">
                            <a:latin typeface="Cambria Math" panose="02040503050406030204" pitchFamily="18" charset="0"/>
                            <a:cs typeface="Times New Roman" panose="02020603050405020304" pitchFamily="18" charset="0"/>
                          </a:rPr>
                          <m:t>𝑥</m:t>
                        </m:r>
                      </m:e>
                      <m:sub>
                        <m:r>
                          <a:rPr lang="en-US" i="1">
                            <a:latin typeface="Cambria Math" panose="02040503050406030204" pitchFamily="18" charset="0"/>
                            <a:cs typeface="Times New Roman" panose="02020603050405020304" pitchFamily="18" charset="0"/>
                          </a:rPr>
                          <m:t>1</m:t>
                        </m:r>
                      </m:sub>
                    </m:sSub>
                    <m:r>
                      <a:rPr lang="en-US" b="0" i="1" smtClean="0">
                        <a:latin typeface="Cambria Math" panose="02040503050406030204" pitchFamily="18" charset="0"/>
                        <a:cs typeface="Times New Roman" panose="02020603050405020304" pitchFamily="18" charset="0"/>
                      </a:rPr>
                      <m:t>+</m:t>
                    </m:r>
                  </m:oMath>
                </a14:m>
                <a:r>
                  <a:rPr lang="en-US" dirty="0">
                    <a:cs typeface="Times New Roman" panose="02020603050405020304" pitchFamily="18" charset="0"/>
                  </a:rPr>
                  <a:t> </a:t>
                </a: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𝑤</m:t>
                        </m:r>
                      </m:e>
                      <m:sub>
                        <m:r>
                          <a:rPr lang="en-US" b="0" i="1" smtClean="0">
                            <a:latin typeface="Cambria Math" panose="02040503050406030204" pitchFamily="18" charset="0"/>
                            <a:cs typeface="Times New Roman" panose="02020603050405020304" pitchFamily="18" charset="0"/>
                          </a:rPr>
                          <m:t>2</m:t>
                        </m:r>
                      </m:sub>
                    </m:sSub>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cs typeface="Times New Roman" panose="02020603050405020304" pitchFamily="18" charset="0"/>
                          </a:rPr>
                          <m:t>2+…+</m:t>
                        </m:r>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𝑤</m:t>
                            </m:r>
                          </m:e>
                          <m:sub>
                            <m:r>
                              <a:rPr lang="en-US" b="0" i="1" smtClean="0">
                                <a:latin typeface="Cambria Math" panose="02040503050406030204" pitchFamily="18" charset="0"/>
                                <a:cs typeface="Times New Roman" panose="02020603050405020304" pitchFamily="18" charset="0"/>
                              </a:rPr>
                              <m:t>𝑛</m:t>
                            </m:r>
                          </m:sub>
                        </m:sSub>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𝑥</m:t>
                            </m:r>
                          </m:e>
                          <m:sub>
                            <m:r>
                              <a:rPr lang="en-US" b="0" i="1" smtClean="0">
                                <a:latin typeface="Cambria Math" panose="02040503050406030204" pitchFamily="18" charset="0"/>
                                <a:cs typeface="Times New Roman" panose="02020603050405020304" pitchFamily="18" charset="0"/>
                              </a:rPr>
                              <m:t>𝑛</m:t>
                            </m:r>
                          </m:sub>
                        </m:sSub>
                        <m:r>
                          <a:rPr lang="en-US" b="0" i="1" smtClean="0">
                            <a:latin typeface="Cambria Math" panose="02040503050406030204" pitchFamily="18" charset="0"/>
                            <a:cs typeface="Times New Roman" panose="02020603050405020304" pitchFamily="18" charset="0"/>
                          </a:rPr>
                          <m:t>+</m:t>
                        </m:r>
                        <m:r>
                          <a:rPr lang="en-US" b="0" i="1" smtClean="0">
                            <a:latin typeface="Cambria Math" panose="02040503050406030204" pitchFamily="18" charset="0"/>
                            <a:cs typeface="Times New Roman" panose="02020603050405020304" pitchFamily="18" charset="0"/>
                          </a:rPr>
                          <m:t>𝑏</m:t>
                        </m:r>
                      </m:sub>
                    </m:sSub>
                  </m:oMath>
                </a14:m>
                <a:endParaRPr lang="en-US" dirty="0">
                  <a:cs typeface="Times New Roman" panose="02020603050405020304" pitchFamily="18" charset="0"/>
                </a:endParaRPr>
              </a:p>
              <a:p>
                <a:pPr marL="50800" indent="0">
                  <a:buNone/>
                </a:pPr>
                <a:endParaRPr lang="en-US" dirty="0">
                  <a:latin typeface="Times New Roman" panose="02020603050405020304" pitchFamily="18" charset="0"/>
                  <a:cs typeface="Times New Roman" panose="02020603050405020304" pitchFamily="18" charset="0"/>
                </a:endParaRPr>
              </a:p>
              <a:p>
                <a:pPr marL="50800" indent="0">
                  <a:buNone/>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pPr marL="50800" indent="0">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D1D4992-5E57-4A05-070F-F19152BC2031}"/>
                  </a:ext>
                </a:extLst>
              </p:cNvPr>
              <p:cNvSpPr>
                <a:spLocks noGrp="1" noRot="1" noChangeAspect="1" noMove="1" noResize="1" noEditPoints="1" noAdjustHandles="1" noChangeArrowheads="1" noChangeShapeType="1" noTextEdit="1"/>
              </p:cNvSpPr>
              <p:nvPr>
                <p:ph idx="1"/>
              </p:nvPr>
            </p:nvSpPr>
            <p:spPr>
              <a:blipFill>
                <a:blip r:embed="rId4"/>
                <a:stretch>
                  <a:fillRect l="-543"/>
                </a:stretch>
              </a:blipFill>
            </p:spPr>
            <p:txBody>
              <a:bodyPr/>
              <a:lstStyle/>
              <a:p>
                <a:r>
                  <a:rPr lang="en-US">
                    <a:noFill/>
                  </a:rPr>
                  <a:t> </a:t>
                </a:r>
              </a:p>
            </p:txBody>
          </p:sp>
        </mc:Fallback>
      </mc:AlternateContent>
    </p:spTree>
    <p:extLst>
      <p:ext uri="{BB962C8B-B14F-4D97-AF65-F5344CB8AC3E}">
        <p14:creationId xmlns:p14="http://schemas.microsoft.com/office/powerpoint/2010/main" val="210162453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CDDB5-8CC1-E1FF-32D0-044032C33232}"/>
              </a:ext>
            </a:extLst>
          </p:cNvPr>
          <p:cNvSpPr>
            <a:spLocks noGrp="1"/>
          </p:cNvSpPr>
          <p:nvPr>
            <p:ph type="title"/>
          </p:nvPr>
        </p:nvSpPr>
        <p:spPr/>
        <p:txBody>
          <a:bodyPr/>
          <a:lstStyle/>
          <a:p>
            <a:r>
              <a:rPr lang="en-US" dirty="0"/>
              <a:t>Polynomial Regression</a:t>
            </a:r>
          </a:p>
        </p:txBody>
      </p:sp>
      <p:sp>
        <p:nvSpPr>
          <p:cNvPr id="5" name="AutoShape 4" descr="ML Polynomial Regression">
            <a:extLst>
              <a:ext uri="{FF2B5EF4-FFF2-40B4-BE49-F238E27FC236}">
                <a16:creationId xmlns:a16="http://schemas.microsoft.com/office/drawing/2014/main" id="{92F351C1-FD2D-FF08-268B-505EFA0DF145}"/>
              </a:ext>
            </a:extLst>
          </p:cNvPr>
          <p:cNvSpPr>
            <a:spLocks noGrp="1" noChangeAspect="1" noChangeArrowheads="1"/>
          </p:cNvSpPr>
          <p:nvPr>
            <p:ph idx="1"/>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US" dirty="0">
                <a:latin typeface="Times New Roman" panose="02020603050405020304" pitchFamily="18" charset="0"/>
                <a:cs typeface="Times New Roman" panose="02020603050405020304" pitchFamily="18" charset="0"/>
              </a:rPr>
              <a:t>Used for </a:t>
            </a:r>
            <a:r>
              <a:rPr lang="en-US" b="0" i="0" dirty="0">
                <a:solidFill>
                  <a:srgbClr val="000000"/>
                </a:solidFill>
                <a:effectLst/>
                <a:latin typeface="Times New Roman" panose="02020603050405020304" pitchFamily="18" charset="0"/>
                <a:cs typeface="Times New Roman" panose="02020603050405020304" pitchFamily="18" charset="0"/>
              </a:rPr>
              <a:t> </a:t>
            </a:r>
            <a:r>
              <a:rPr lang="en-US" b="1" i="0" dirty="0">
                <a:solidFill>
                  <a:srgbClr val="000000"/>
                </a:solidFill>
                <a:effectLst/>
                <a:latin typeface="Times New Roman" panose="02020603050405020304" pitchFamily="18" charset="0"/>
                <a:cs typeface="Times New Roman" panose="02020603050405020304" pitchFamily="18" charset="0"/>
              </a:rPr>
              <a:t>non-linear dataset</a:t>
            </a:r>
          </a:p>
          <a:p>
            <a:pPr marL="50800" indent="0">
              <a:buNone/>
            </a:pPr>
            <a:endParaRPr lang="en-US" b="1" i="0" dirty="0">
              <a:solidFill>
                <a:srgbClr val="000000"/>
              </a:solidFill>
              <a:effectLst/>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0D70501-770A-2AA8-D4A4-2A4141F761C3}"/>
              </a:ext>
            </a:extLst>
          </p:cNvPr>
          <p:cNvSpPr txBox="1"/>
          <p:nvPr/>
        </p:nvSpPr>
        <p:spPr>
          <a:xfrm>
            <a:off x="479148" y="5914118"/>
            <a:ext cx="6096000" cy="307777"/>
          </a:xfrm>
          <a:prstGeom prst="rect">
            <a:avLst/>
          </a:prstGeom>
          <a:noFill/>
        </p:spPr>
        <p:txBody>
          <a:bodyPr wrap="square">
            <a:spAutoFit/>
          </a:bodyPr>
          <a:lstStyle/>
          <a:p>
            <a:r>
              <a:rPr lang="en-US" dirty="0"/>
              <a:t>https://www.javatpoint.com/machine-learning-polynomial-regression</a:t>
            </a:r>
          </a:p>
        </p:txBody>
      </p:sp>
      <p:pic>
        <p:nvPicPr>
          <p:cNvPr id="11" name="Picture 10" descr="A graph of a graph of a model and a graph of a graph&#10;&#10;Description automatically generated">
            <a:extLst>
              <a:ext uri="{FF2B5EF4-FFF2-40B4-BE49-F238E27FC236}">
                <a16:creationId xmlns:a16="http://schemas.microsoft.com/office/drawing/2014/main" id="{F99C3D47-A29A-EE67-6478-53C07C7B2E42}"/>
              </a:ext>
            </a:extLst>
          </p:cNvPr>
          <p:cNvPicPr>
            <a:picLocks noChangeAspect="1"/>
          </p:cNvPicPr>
          <p:nvPr/>
        </p:nvPicPr>
        <p:blipFill>
          <a:blip r:embed="rId3"/>
          <a:stretch>
            <a:fillRect/>
          </a:stretch>
        </p:blipFill>
        <p:spPr>
          <a:xfrm>
            <a:off x="2224396" y="2000250"/>
            <a:ext cx="7466256" cy="3733128"/>
          </a:xfrm>
          <a:prstGeom prst="rect">
            <a:avLst/>
          </a:prstGeom>
        </p:spPr>
      </p:pic>
    </p:spTree>
    <p:extLst>
      <p:ext uri="{BB962C8B-B14F-4D97-AF65-F5344CB8AC3E}">
        <p14:creationId xmlns:p14="http://schemas.microsoft.com/office/powerpoint/2010/main" val="115411765"/>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9475-612D-A647-F68F-B32F27DBE86A}"/>
              </a:ext>
            </a:extLst>
          </p:cNvPr>
          <p:cNvSpPr>
            <a:spLocks noGrp="1"/>
          </p:cNvSpPr>
          <p:nvPr>
            <p:ph type="title"/>
          </p:nvPr>
        </p:nvSpPr>
        <p:spPr/>
        <p:txBody>
          <a:bodyPr/>
          <a:lstStyle/>
          <a:p>
            <a:r>
              <a:rPr lang="en-US" dirty="0"/>
              <a:t>Logistic Regression</a:t>
            </a:r>
          </a:p>
        </p:txBody>
      </p:sp>
      <p:sp>
        <p:nvSpPr>
          <p:cNvPr id="3" name="Content Placeholder 2">
            <a:extLst>
              <a:ext uri="{FF2B5EF4-FFF2-40B4-BE49-F238E27FC236}">
                <a16:creationId xmlns:a16="http://schemas.microsoft.com/office/drawing/2014/main" id="{E275167E-DD40-C010-9227-5BF7D73B5DDE}"/>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Logistic regression is a supervised machine learning algorithm mainly used for classification tasks where the goal is to predict the probability that an instance of belonging to a given class or not. It is a kind of statistical algorithm, which analyze the relationship between a set of independent variables and the dependent binary variables</a:t>
            </a:r>
            <a:r>
              <a:rPr lang="ar-EG"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For example, email spam or not. </a:t>
            </a:r>
          </a:p>
        </p:txBody>
      </p:sp>
      <p:sp>
        <p:nvSpPr>
          <p:cNvPr id="5" name="TextBox 4">
            <a:extLst>
              <a:ext uri="{FF2B5EF4-FFF2-40B4-BE49-F238E27FC236}">
                <a16:creationId xmlns:a16="http://schemas.microsoft.com/office/drawing/2014/main" id="{0B3B6E19-2A0D-36FC-6EFC-4E2F2A5C51D8}"/>
              </a:ext>
            </a:extLst>
          </p:cNvPr>
          <p:cNvSpPr txBox="1"/>
          <p:nvPr/>
        </p:nvSpPr>
        <p:spPr>
          <a:xfrm>
            <a:off x="1088572" y="5914118"/>
            <a:ext cx="6096000" cy="307777"/>
          </a:xfrm>
          <a:prstGeom prst="rect">
            <a:avLst/>
          </a:prstGeom>
          <a:noFill/>
        </p:spPr>
        <p:txBody>
          <a:bodyPr wrap="square">
            <a:spAutoFit/>
          </a:bodyPr>
          <a:lstStyle/>
          <a:p>
            <a:r>
              <a:rPr lang="en-US" dirty="0"/>
              <a:t>https://www.geeksforgeeks.org/understanding-logistic-regression/</a:t>
            </a:r>
          </a:p>
        </p:txBody>
      </p:sp>
    </p:spTree>
    <p:extLst>
      <p:ext uri="{BB962C8B-B14F-4D97-AF65-F5344CB8AC3E}">
        <p14:creationId xmlns:p14="http://schemas.microsoft.com/office/powerpoint/2010/main" val="3449078466"/>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7E30C-B846-6B2F-7679-7BD794AF972F}"/>
              </a:ext>
            </a:extLst>
          </p:cNvPr>
          <p:cNvSpPr>
            <a:spLocks noGrp="1"/>
          </p:cNvSpPr>
          <p:nvPr>
            <p:ph type="title"/>
          </p:nvPr>
        </p:nvSpPr>
        <p:spPr/>
        <p:txBody>
          <a:bodyPr>
            <a:normAutofit/>
          </a:bodyPr>
          <a:lstStyle/>
          <a:p>
            <a:r>
              <a:rPr lang="en-US" dirty="0"/>
              <a:t>Logistic Function (Sigmoid Function)</a:t>
            </a:r>
          </a:p>
        </p:txBody>
      </p:sp>
      <p:sp>
        <p:nvSpPr>
          <p:cNvPr id="3" name="Content Placeholder 2">
            <a:extLst>
              <a:ext uri="{FF2B5EF4-FFF2-40B4-BE49-F238E27FC236}">
                <a16:creationId xmlns:a16="http://schemas.microsoft.com/office/drawing/2014/main" id="{008ABF06-CC7A-AA6D-9100-08ED4F280B2C}"/>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The sigmoid function is a mathematical function used to map the predicted values to probabilities.</a:t>
            </a:r>
          </a:p>
        </p:txBody>
      </p:sp>
      <p:pic>
        <p:nvPicPr>
          <p:cNvPr id="7172" name="Picture 4">
            <a:extLst>
              <a:ext uri="{FF2B5EF4-FFF2-40B4-BE49-F238E27FC236}">
                <a16:creationId xmlns:a16="http://schemas.microsoft.com/office/drawing/2014/main" id="{28DEAEC4-2A18-80FD-CF67-E95F831AD2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0418" y="2328690"/>
            <a:ext cx="8108496" cy="3516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107833"/>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7E30C-B846-6B2F-7679-7BD794AF972F}"/>
              </a:ext>
            </a:extLst>
          </p:cNvPr>
          <p:cNvSpPr>
            <a:spLocks noGrp="1"/>
          </p:cNvSpPr>
          <p:nvPr>
            <p:ph type="title"/>
          </p:nvPr>
        </p:nvSpPr>
        <p:spPr/>
        <p:txBody>
          <a:bodyPr>
            <a:normAutofit/>
          </a:bodyPr>
          <a:lstStyle/>
          <a:p>
            <a:r>
              <a:rPr lang="en-US" dirty="0"/>
              <a:t>Logistic Function (Sigmoid Function)</a:t>
            </a:r>
          </a:p>
        </p:txBody>
      </p:sp>
      <p:sp>
        <p:nvSpPr>
          <p:cNvPr id="3" name="Content Placeholder 2">
            <a:extLst>
              <a:ext uri="{FF2B5EF4-FFF2-40B4-BE49-F238E27FC236}">
                <a16:creationId xmlns:a16="http://schemas.microsoft.com/office/drawing/2014/main" id="{008ABF06-CC7A-AA6D-9100-08ED4F280B2C}"/>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The sigmoid function is a mathematical function used to map the predicted values to probabilities.</a:t>
            </a:r>
          </a:p>
        </p:txBody>
      </p:sp>
      <p:pic>
        <p:nvPicPr>
          <p:cNvPr id="7172" name="Picture 4">
            <a:extLst>
              <a:ext uri="{FF2B5EF4-FFF2-40B4-BE49-F238E27FC236}">
                <a16:creationId xmlns:a16="http://schemas.microsoft.com/office/drawing/2014/main" id="{28DEAEC4-2A18-80FD-CF67-E95F831AD2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9746" y="2328690"/>
            <a:ext cx="4761140" cy="3495167"/>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a:extLst>
              <a:ext uri="{FF2B5EF4-FFF2-40B4-BE49-F238E27FC236}">
                <a16:creationId xmlns:a16="http://schemas.microsoft.com/office/drawing/2014/main" id="{97B2CF5C-5A1F-644F-4660-87AFFD78B7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4485" y="2529568"/>
            <a:ext cx="3209925" cy="14287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48B5EF9-EB8F-E570-0EFB-116BA1C03F1D}"/>
              </a:ext>
            </a:extLst>
          </p:cNvPr>
          <p:cNvSpPr txBox="1"/>
          <p:nvPr/>
        </p:nvSpPr>
        <p:spPr>
          <a:xfrm>
            <a:off x="531447" y="4177344"/>
            <a:ext cx="6096000" cy="1938992"/>
          </a:xfrm>
          <a:prstGeom prst="rect">
            <a:avLst/>
          </a:prstGeom>
          <a:noFill/>
        </p:spPr>
        <p:txBody>
          <a:bodyPr wrap="square">
            <a:spAutoFit/>
          </a:bodyPr>
          <a:lstStyle/>
          <a:p>
            <a:pPr algn="l">
              <a:buFont typeface="Arial" panose="020B0604020202020204" pitchFamily="34" charset="0"/>
              <a:buChar char="•"/>
            </a:pPr>
            <a:r>
              <a:rPr lang="en-US" sz="2400" b="1" i="1" dirty="0">
                <a:solidFill>
                  <a:srgbClr val="242424"/>
                </a:solidFill>
                <a:effectLst/>
                <a:latin typeface="Times New Roman" panose="02020603050405020304" pitchFamily="18" charset="0"/>
                <a:cs typeface="Times New Roman" panose="02020603050405020304" pitchFamily="18" charset="0"/>
              </a:rPr>
              <a:t>e:</a:t>
            </a:r>
            <a:r>
              <a:rPr lang="en-US" sz="2400" b="0" i="0" dirty="0">
                <a:solidFill>
                  <a:srgbClr val="242424"/>
                </a:solidFill>
                <a:effectLst/>
                <a:latin typeface="Times New Roman" panose="02020603050405020304" pitchFamily="18" charset="0"/>
                <a:cs typeface="Times New Roman" panose="02020603050405020304" pitchFamily="18" charset="0"/>
              </a:rPr>
              <a:t> </a:t>
            </a:r>
          </a:p>
          <a:p>
            <a:pPr marL="342900" lvl="2" indent="-342900">
              <a:buFont typeface="Arial" panose="020B0604020202020204" pitchFamily="34" charset="0"/>
              <a:buChar char="•"/>
            </a:pPr>
            <a:r>
              <a:rPr lang="en-US" sz="2400" b="0" i="0" u="sng" dirty="0">
                <a:solidFill>
                  <a:srgbClr val="242424"/>
                </a:solidFill>
                <a:effectLst/>
                <a:latin typeface="Times New Roman" panose="02020603050405020304" pitchFamily="18" charset="0"/>
                <a:cs typeface="Times New Roman" panose="02020603050405020304" pitchFamily="18" charset="0"/>
                <a:hlinkClick r:id="rId4"/>
              </a:rPr>
              <a:t>Number of Euler</a:t>
            </a:r>
            <a:r>
              <a:rPr lang="en-US" sz="2400" b="0" i="0" u="sng" dirty="0">
                <a:solidFill>
                  <a:srgbClr val="242424"/>
                </a:solidFill>
                <a:effectLst/>
                <a:latin typeface="Times New Roman" panose="02020603050405020304" pitchFamily="18" charset="0"/>
                <a:cs typeface="Times New Roman" panose="02020603050405020304" pitchFamily="18" charset="0"/>
              </a:rPr>
              <a:t> </a:t>
            </a:r>
          </a:p>
          <a:p>
            <a:pPr marL="342900" lvl="2" indent="-342900">
              <a:buFont typeface="Arial" panose="020B0604020202020204" pitchFamily="34" charset="0"/>
              <a:buChar char="•"/>
            </a:pPr>
            <a:r>
              <a:rPr lang="en-US" sz="2400" b="0" i="0" dirty="0">
                <a:solidFill>
                  <a:srgbClr val="242424"/>
                </a:solidFill>
                <a:effectLst/>
                <a:latin typeface="Times New Roman" panose="02020603050405020304" pitchFamily="18" charset="0"/>
                <a:cs typeface="Times New Roman" panose="02020603050405020304" pitchFamily="18" charset="0"/>
              </a:rPr>
              <a:t>The base of the natural logarithms.</a:t>
            </a:r>
          </a:p>
          <a:p>
            <a:pPr marL="342900" lvl="2" indent="-342900">
              <a:buFont typeface="Arial" panose="020B0604020202020204" pitchFamily="34" charset="0"/>
              <a:buChar char="•"/>
            </a:pPr>
            <a:r>
              <a:rPr lang="en-US" sz="2400" b="0" i="0" dirty="0">
                <a:solidFill>
                  <a:srgbClr val="242424"/>
                </a:solidFill>
                <a:effectLst/>
                <a:latin typeface="Times New Roman" panose="02020603050405020304" pitchFamily="18" charset="0"/>
                <a:cs typeface="Times New Roman" panose="02020603050405020304" pitchFamily="18" charset="0"/>
              </a:rPr>
              <a:t> This constant is approximately 2.718</a:t>
            </a:r>
          </a:p>
          <a:p>
            <a:pPr algn="l">
              <a:buFont typeface="Arial" panose="020B0604020202020204" pitchFamily="34" charset="0"/>
              <a:buChar char="•"/>
            </a:pPr>
            <a:r>
              <a:rPr lang="en-US" sz="2400" b="1" i="1" dirty="0">
                <a:solidFill>
                  <a:srgbClr val="242424"/>
                </a:solidFill>
                <a:effectLst/>
                <a:latin typeface="Times New Roman" panose="02020603050405020304" pitchFamily="18" charset="0"/>
                <a:cs typeface="Times New Roman" panose="02020603050405020304" pitchFamily="18" charset="0"/>
              </a:rPr>
              <a:t>x:</a:t>
            </a:r>
            <a:r>
              <a:rPr lang="en-US" sz="2400" b="0" i="0" dirty="0">
                <a:solidFill>
                  <a:srgbClr val="242424"/>
                </a:solidFill>
                <a:effectLst/>
                <a:latin typeface="Times New Roman" panose="02020603050405020304" pitchFamily="18" charset="0"/>
                <a:cs typeface="Times New Roman" panose="02020603050405020304" pitchFamily="18" charset="0"/>
              </a:rPr>
              <a:t> Can be the output of your </a:t>
            </a:r>
            <a:r>
              <a:rPr lang="en-US" sz="2400" b="1" i="1" dirty="0">
                <a:solidFill>
                  <a:srgbClr val="242424"/>
                </a:solidFill>
                <a:effectLst/>
                <a:latin typeface="Times New Roman" panose="02020603050405020304" pitchFamily="18" charset="0"/>
                <a:cs typeface="Times New Roman" panose="02020603050405020304" pitchFamily="18" charset="0"/>
              </a:rPr>
              <a:t>Neural Network</a:t>
            </a:r>
            <a:endParaRPr lang="en-US" sz="2400" b="0" i="0" dirty="0">
              <a:solidFill>
                <a:srgbClr val="242424"/>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4899378"/>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3C3A2-11EB-3421-B1CC-5040D0B0C27B}"/>
              </a:ext>
            </a:extLst>
          </p:cNvPr>
          <p:cNvSpPr>
            <a:spLocks noGrp="1"/>
          </p:cNvSpPr>
          <p:nvPr>
            <p:ph type="title"/>
          </p:nvPr>
        </p:nvSpPr>
        <p:spPr/>
        <p:txBody>
          <a:bodyPr/>
          <a:lstStyle/>
          <a:p>
            <a:r>
              <a:rPr lang="en-US" dirty="0"/>
              <a:t>Perceptron</a:t>
            </a:r>
          </a:p>
        </p:txBody>
      </p:sp>
      <p:sp>
        <p:nvSpPr>
          <p:cNvPr id="3" name="Content Placeholder 2">
            <a:extLst>
              <a:ext uri="{FF2B5EF4-FFF2-40B4-BE49-F238E27FC236}">
                <a16:creationId xmlns:a16="http://schemas.microsoft.com/office/drawing/2014/main" id="{DEA4230D-1DB0-2B15-B32B-15DDDCF65273}"/>
              </a:ext>
            </a:extLst>
          </p:cNvPr>
          <p:cNvSpPr>
            <a:spLocks noGrp="1"/>
          </p:cNvSpPr>
          <p:nvPr>
            <p:ph idx="1"/>
          </p:nvPr>
        </p:nvSpPr>
        <p:spPr>
          <a:xfrm>
            <a:off x="479148" y="1124622"/>
            <a:ext cx="4408538" cy="5097273"/>
          </a:xfrm>
        </p:spPr>
        <p:txBody>
          <a:bodyPr>
            <a:normAutofit/>
          </a:bodyPr>
          <a:lstStyle/>
          <a:p>
            <a:r>
              <a:rPr lang="en-US" dirty="0">
                <a:latin typeface="Times New Roman" panose="02020603050405020304" pitchFamily="18" charset="0"/>
                <a:cs typeface="Times New Roman" panose="02020603050405020304" pitchFamily="18" charset="0"/>
              </a:rPr>
              <a:t>Frank Rosenblatt (1928 – 1971) was an American psychologist notable in the field of Artificial Intelligence.</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In 1957 he started something really big. He "invented" a Perceptron program, on an IBM 704 computer at Cornell Aeronautical Laboratory.</a:t>
            </a:r>
          </a:p>
        </p:txBody>
      </p:sp>
      <p:pic>
        <p:nvPicPr>
          <p:cNvPr id="9218" name="Picture 2" descr="Professor's perceptron paved the way for AI – 60 years too soon | Cornell  Chronicle">
            <a:extLst>
              <a:ext uri="{FF2B5EF4-FFF2-40B4-BE49-F238E27FC236}">
                <a16:creationId xmlns:a16="http://schemas.microsoft.com/office/drawing/2014/main" id="{0F96C277-56B3-0E67-AA4B-BA8C48F7D3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7686" y="1420586"/>
            <a:ext cx="6327321" cy="4435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24760"/>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58C54-D260-6923-3DFF-9522DFD4D1E1}"/>
              </a:ext>
            </a:extLst>
          </p:cNvPr>
          <p:cNvSpPr>
            <a:spLocks noGrp="1"/>
          </p:cNvSpPr>
          <p:nvPr>
            <p:ph type="title"/>
          </p:nvPr>
        </p:nvSpPr>
        <p:spPr/>
        <p:txBody>
          <a:bodyPr/>
          <a:lstStyle/>
          <a:p>
            <a:r>
              <a:rPr lang="en-US" dirty="0"/>
              <a:t>Biological Neurons</a:t>
            </a:r>
          </a:p>
        </p:txBody>
      </p:sp>
      <p:sp>
        <p:nvSpPr>
          <p:cNvPr id="4" name="Content Placeholder 3">
            <a:extLst>
              <a:ext uri="{FF2B5EF4-FFF2-40B4-BE49-F238E27FC236}">
                <a16:creationId xmlns:a16="http://schemas.microsoft.com/office/drawing/2014/main" id="{B76A4367-BD09-FD0C-83DB-58E1D2CDED8F}"/>
              </a:ext>
            </a:extLst>
          </p:cNvPr>
          <p:cNvSpPr>
            <a:spLocks noGrp="1"/>
          </p:cNvSpPr>
          <p:nvPr>
            <p:ph idx="1"/>
          </p:nvPr>
        </p:nvSpPr>
        <p:spPr/>
        <p:txBody>
          <a:bodyPr/>
          <a:lstStyle/>
          <a:p>
            <a:endParaRPr lang="en-US" dirty="0"/>
          </a:p>
        </p:txBody>
      </p:sp>
      <p:pic>
        <p:nvPicPr>
          <p:cNvPr id="10244" name="Picture 4">
            <a:extLst>
              <a:ext uri="{FF2B5EF4-FFF2-40B4-BE49-F238E27FC236}">
                <a16:creationId xmlns:a16="http://schemas.microsoft.com/office/drawing/2014/main" id="{AC3BF52B-C0D9-8357-B27E-F36801ABF0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7859" y="1801585"/>
            <a:ext cx="8860039" cy="304255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25569EB-70B3-EA0B-E4F8-134279C21082}"/>
              </a:ext>
            </a:extLst>
          </p:cNvPr>
          <p:cNvSpPr txBox="1"/>
          <p:nvPr/>
        </p:nvSpPr>
        <p:spPr>
          <a:xfrm>
            <a:off x="1088571" y="5790527"/>
            <a:ext cx="6096000" cy="307777"/>
          </a:xfrm>
          <a:prstGeom prst="rect">
            <a:avLst/>
          </a:prstGeom>
          <a:noFill/>
        </p:spPr>
        <p:txBody>
          <a:bodyPr wrap="square">
            <a:spAutoFit/>
          </a:bodyPr>
          <a:lstStyle/>
          <a:p>
            <a:r>
              <a:rPr lang="en-US" b="0" i="1" dirty="0">
                <a:solidFill>
                  <a:srgbClr val="374151"/>
                </a:solidFill>
                <a:effectLst/>
                <a:latin typeface="SophosSansLight"/>
              </a:rPr>
              <a:t>Image credit: </a:t>
            </a:r>
            <a:r>
              <a:rPr lang="en-US" b="0" i="1" u="sng" dirty="0">
                <a:solidFill>
                  <a:srgbClr val="374151"/>
                </a:solidFill>
                <a:effectLst/>
                <a:latin typeface="SophosSansLight"/>
                <a:hlinkClick r:id="rId3"/>
              </a:rPr>
              <a:t>Wikipedia</a:t>
            </a:r>
            <a:endParaRPr lang="en-US" dirty="0"/>
          </a:p>
        </p:txBody>
      </p:sp>
    </p:spTree>
    <p:extLst>
      <p:ext uri="{BB962C8B-B14F-4D97-AF65-F5344CB8AC3E}">
        <p14:creationId xmlns:p14="http://schemas.microsoft.com/office/powerpoint/2010/main" val="4241831813"/>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B5386-6C30-CAD2-FB69-BF6FC7CC82F7}"/>
              </a:ext>
            </a:extLst>
          </p:cNvPr>
          <p:cNvSpPr>
            <a:spLocks noGrp="1"/>
          </p:cNvSpPr>
          <p:nvPr>
            <p:ph type="title"/>
          </p:nvPr>
        </p:nvSpPr>
        <p:spPr/>
        <p:txBody>
          <a:bodyPr/>
          <a:lstStyle/>
          <a:p>
            <a:r>
              <a:rPr lang="en-US" dirty="0"/>
              <a:t>Perceptron</a:t>
            </a:r>
          </a:p>
        </p:txBody>
      </p:sp>
      <p:sp>
        <p:nvSpPr>
          <p:cNvPr id="60" name="Content Placeholder 59">
            <a:extLst>
              <a:ext uri="{FF2B5EF4-FFF2-40B4-BE49-F238E27FC236}">
                <a16:creationId xmlns:a16="http://schemas.microsoft.com/office/drawing/2014/main" id="{F1EC016F-A6FB-FBC4-2131-B531D91C54B8}"/>
              </a:ext>
            </a:extLst>
          </p:cNvPr>
          <p:cNvSpPr>
            <a:spLocks noGrp="1"/>
          </p:cNvSpPr>
          <p:nvPr>
            <p:ph idx="1"/>
          </p:nvPr>
        </p:nvSpPr>
        <p:spPr/>
        <p:txBody>
          <a:bodyPr/>
          <a:lstStyle/>
          <a:p>
            <a:endParaRPr lang="en-US" dirty="0"/>
          </a:p>
        </p:txBody>
      </p:sp>
      <p:grpSp>
        <p:nvGrpSpPr>
          <p:cNvPr id="4" name="object 4">
            <a:extLst>
              <a:ext uri="{FF2B5EF4-FFF2-40B4-BE49-F238E27FC236}">
                <a16:creationId xmlns:a16="http://schemas.microsoft.com/office/drawing/2014/main" id="{CB039170-05B9-536F-8B13-E25E7E416481}"/>
              </a:ext>
            </a:extLst>
          </p:cNvPr>
          <p:cNvGrpSpPr/>
          <p:nvPr/>
        </p:nvGrpSpPr>
        <p:grpSpPr>
          <a:xfrm>
            <a:off x="7698739" y="3271520"/>
            <a:ext cx="1987550" cy="805180"/>
            <a:chOff x="6621779" y="3413760"/>
            <a:chExt cx="1987550" cy="805180"/>
          </a:xfrm>
        </p:grpSpPr>
        <p:sp>
          <p:nvSpPr>
            <p:cNvPr id="5" name="object 5">
              <a:extLst>
                <a:ext uri="{FF2B5EF4-FFF2-40B4-BE49-F238E27FC236}">
                  <a16:creationId xmlns:a16="http://schemas.microsoft.com/office/drawing/2014/main" id="{CAD1B27B-DFC6-3A9F-4A5D-5B4787DF72FD}"/>
                </a:ext>
              </a:extLst>
            </p:cNvPr>
            <p:cNvSpPr/>
            <p:nvPr/>
          </p:nvSpPr>
          <p:spPr>
            <a:xfrm>
              <a:off x="6621779" y="3413760"/>
              <a:ext cx="1987550" cy="805180"/>
            </a:xfrm>
            <a:custGeom>
              <a:avLst/>
              <a:gdLst/>
              <a:ahLst/>
              <a:cxnLst/>
              <a:rect l="l" t="t" r="r" b="b"/>
              <a:pathLst>
                <a:path w="1987550" h="805179">
                  <a:moveTo>
                    <a:pt x="1987296" y="804672"/>
                  </a:moveTo>
                  <a:lnTo>
                    <a:pt x="0" y="804672"/>
                  </a:lnTo>
                  <a:lnTo>
                    <a:pt x="0" y="0"/>
                  </a:lnTo>
                  <a:lnTo>
                    <a:pt x="1987296" y="0"/>
                  </a:lnTo>
                  <a:lnTo>
                    <a:pt x="1987296" y="804672"/>
                  </a:lnTo>
                  <a:close/>
                </a:path>
              </a:pathLst>
            </a:custGeom>
            <a:solidFill>
              <a:srgbClr val="EDEBE1"/>
            </a:solidFill>
          </p:spPr>
          <p:txBody>
            <a:bodyPr wrap="square" lIns="0" tIns="0" rIns="0" bIns="0" rtlCol="0"/>
            <a:lstStyle/>
            <a:p>
              <a:endParaRPr dirty="0"/>
            </a:p>
          </p:txBody>
        </p:sp>
        <p:sp>
          <p:nvSpPr>
            <p:cNvPr id="6" name="object 6">
              <a:extLst>
                <a:ext uri="{FF2B5EF4-FFF2-40B4-BE49-F238E27FC236}">
                  <a16:creationId xmlns:a16="http://schemas.microsoft.com/office/drawing/2014/main" id="{A9A63A58-A5AA-5C9B-6C71-5014015F515D}"/>
                </a:ext>
              </a:extLst>
            </p:cNvPr>
            <p:cNvSpPr/>
            <p:nvPr/>
          </p:nvSpPr>
          <p:spPr>
            <a:xfrm>
              <a:off x="6621779" y="3413760"/>
              <a:ext cx="1987550" cy="805180"/>
            </a:xfrm>
            <a:custGeom>
              <a:avLst/>
              <a:gdLst/>
              <a:ahLst/>
              <a:cxnLst/>
              <a:rect l="l" t="t" r="r" b="b"/>
              <a:pathLst>
                <a:path w="1987550" h="805179">
                  <a:moveTo>
                    <a:pt x="0" y="0"/>
                  </a:moveTo>
                  <a:lnTo>
                    <a:pt x="1987296" y="0"/>
                  </a:lnTo>
                  <a:lnTo>
                    <a:pt x="1987296" y="804672"/>
                  </a:lnTo>
                  <a:lnTo>
                    <a:pt x="0" y="804672"/>
                  </a:lnTo>
                  <a:lnTo>
                    <a:pt x="0" y="0"/>
                  </a:lnTo>
                  <a:close/>
                </a:path>
              </a:pathLst>
            </a:custGeom>
            <a:ln w="10668">
              <a:solidFill>
                <a:srgbClr val="000000"/>
              </a:solidFill>
            </a:ln>
          </p:spPr>
          <p:txBody>
            <a:bodyPr wrap="square" lIns="0" tIns="0" rIns="0" bIns="0" rtlCol="0"/>
            <a:lstStyle/>
            <a:p>
              <a:endParaRPr/>
            </a:p>
          </p:txBody>
        </p:sp>
        <p:pic>
          <p:nvPicPr>
            <p:cNvPr id="7" name="object 7">
              <a:extLst>
                <a:ext uri="{FF2B5EF4-FFF2-40B4-BE49-F238E27FC236}">
                  <a16:creationId xmlns:a16="http://schemas.microsoft.com/office/drawing/2014/main" id="{A88368C3-7682-7CCE-F29A-85309FB11E69}"/>
                </a:ext>
              </a:extLst>
            </p:cNvPr>
            <p:cNvPicPr/>
            <p:nvPr/>
          </p:nvPicPr>
          <p:blipFill>
            <a:blip r:embed="rId2" cstate="print"/>
            <a:stretch>
              <a:fillRect/>
            </a:stretch>
          </p:blipFill>
          <p:spPr>
            <a:xfrm>
              <a:off x="6758272" y="3770376"/>
              <a:ext cx="136060" cy="172212"/>
            </a:xfrm>
            <a:prstGeom prst="rect">
              <a:avLst/>
            </a:prstGeom>
          </p:spPr>
        </p:pic>
        <p:sp>
          <p:nvSpPr>
            <p:cNvPr id="8" name="object 8">
              <a:extLst>
                <a:ext uri="{FF2B5EF4-FFF2-40B4-BE49-F238E27FC236}">
                  <a16:creationId xmlns:a16="http://schemas.microsoft.com/office/drawing/2014/main" id="{4BD02D94-F3DD-59F9-1829-0EF98F4E0110}"/>
                </a:ext>
              </a:extLst>
            </p:cNvPr>
            <p:cNvSpPr/>
            <p:nvPr/>
          </p:nvSpPr>
          <p:spPr>
            <a:xfrm>
              <a:off x="6992111" y="3499116"/>
              <a:ext cx="413384" cy="637540"/>
            </a:xfrm>
            <a:custGeom>
              <a:avLst/>
              <a:gdLst/>
              <a:ahLst/>
              <a:cxnLst/>
              <a:rect l="l" t="t" r="r" b="b"/>
              <a:pathLst>
                <a:path w="413384" h="637539">
                  <a:moveTo>
                    <a:pt x="151257" y="336804"/>
                  </a:moveTo>
                  <a:lnTo>
                    <a:pt x="0" y="336804"/>
                  </a:lnTo>
                  <a:lnTo>
                    <a:pt x="0" y="353568"/>
                  </a:lnTo>
                  <a:lnTo>
                    <a:pt x="151257" y="353568"/>
                  </a:lnTo>
                  <a:lnTo>
                    <a:pt x="151257" y="336804"/>
                  </a:lnTo>
                  <a:close/>
                </a:path>
                <a:path w="413384" h="637539">
                  <a:moveTo>
                    <a:pt x="151257" y="283464"/>
                  </a:moveTo>
                  <a:lnTo>
                    <a:pt x="0" y="283464"/>
                  </a:lnTo>
                  <a:lnTo>
                    <a:pt x="0" y="300228"/>
                  </a:lnTo>
                  <a:lnTo>
                    <a:pt x="151257" y="300228"/>
                  </a:lnTo>
                  <a:lnTo>
                    <a:pt x="151257" y="283464"/>
                  </a:lnTo>
                  <a:close/>
                </a:path>
                <a:path w="413384" h="637539">
                  <a:moveTo>
                    <a:pt x="412991" y="0"/>
                  </a:moveTo>
                  <a:lnTo>
                    <a:pt x="365887" y="24206"/>
                  </a:lnTo>
                  <a:lnTo>
                    <a:pt x="345516" y="58864"/>
                  </a:lnTo>
                  <a:lnTo>
                    <a:pt x="335229" y="107442"/>
                  </a:lnTo>
                  <a:lnTo>
                    <a:pt x="333933" y="136867"/>
                  </a:lnTo>
                  <a:lnTo>
                    <a:pt x="334289" y="150177"/>
                  </a:lnTo>
                  <a:lnTo>
                    <a:pt x="335343" y="165100"/>
                  </a:lnTo>
                  <a:lnTo>
                    <a:pt x="337070" y="181648"/>
                  </a:lnTo>
                  <a:lnTo>
                    <a:pt x="341845" y="217309"/>
                  </a:lnTo>
                  <a:lnTo>
                    <a:pt x="343535" y="231736"/>
                  </a:lnTo>
                  <a:lnTo>
                    <a:pt x="344551" y="243090"/>
                  </a:lnTo>
                  <a:lnTo>
                    <a:pt x="344893" y="251358"/>
                  </a:lnTo>
                  <a:lnTo>
                    <a:pt x="344284" y="265506"/>
                  </a:lnTo>
                  <a:lnTo>
                    <a:pt x="329844" y="303466"/>
                  </a:lnTo>
                  <a:lnTo>
                    <a:pt x="308025" y="312420"/>
                  </a:lnTo>
                  <a:lnTo>
                    <a:pt x="308025" y="324612"/>
                  </a:lnTo>
                  <a:lnTo>
                    <a:pt x="339509" y="349580"/>
                  </a:lnTo>
                  <a:lnTo>
                    <a:pt x="344893" y="385572"/>
                  </a:lnTo>
                  <a:lnTo>
                    <a:pt x="344551" y="393192"/>
                  </a:lnTo>
                  <a:lnTo>
                    <a:pt x="343535" y="404914"/>
                  </a:lnTo>
                  <a:lnTo>
                    <a:pt x="341845" y="420725"/>
                  </a:lnTo>
                  <a:lnTo>
                    <a:pt x="337070" y="461175"/>
                  </a:lnTo>
                  <a:lnTo>
                    <a:pt x="335343" y="478993"/>
                  </a:lnTo>
                  <a:lnTo>
                    <a:pt x="334289" y="494080"/>
                  </a:lnTo>
                  <a:lnTo>
                    <a:pt x="333933" y="506437"/>
                  </a:lnTo>
                  <a:lnTo>
                    <a:pt x="335267" y="534238"/>
                  </a:lnTo>
                  <a:lnTo>
                    <a:pt x="345833" y="580885"/>
                  </a:lnTo>
                  <a:lnTo>
                    <a:pt x="366623" y="614997"/>
                  </a:lnTo>
                  <a:lnTo>
                    <a:pt x="412991" y="637032"/>
                  </a:lnTo>
                  <a:lnTo>
                    <a:pt x="412991" y="626364"/>
                  </a:lnTo>
                  <a:lnTo>
                    <a:pt x="404329" y="625030"/>
                  </a:lnTo>
                  <a:lnTo>
                    <a:pt x="396608" y="621601"/>
                  </a:lnTo>
                  <a:lnTo>
                    <a:pt x="368655" y="585965"/>
                  </a:lnTo>
                  <a:lnTo>
                    <a:pt x="359422" y="547992"/>
                  </a:lnTo>
                  <a:lnTo>
                    <a:pt x="357365" y="511009"/>
                  </a:lnTo>
                  <a:lnTo>
                    <a:pt x="357695" y="503148"/>
                  </a:lnTo>
                  <a:lnTo>
                    <a:pt x="358648" y="490740"/>
                  </a:lnTo>
                  <a:lnTo>
                    <a:pt x="360222" y="473798"/>
                  </a:lnTo>
                  <a:lnTo>
                    <a:pt x="364655" y="431101"/>
                  </a:lnTo>
                  <a:lnTo>
                    <a:pt x="367157" y="403567"/>
                  </a:lnTo>
                  <a:lnTo>
                    <a:pt x="360959" y="355371"/>
                  </a:lnTo>
                  <a:lnTo>
                    <a:pt x="338391" y="323189"/>
                  </a:lnTo>
                  <a:lnTo>
                    <a:pt x="332600" y="319938"/>
                  </a:lnTo>
                  <a:lnTo>
                    <a:pt x="332600" y="317080"/>
                  </a:lnTo>
                  <a:lnTo>
                    <a:pt x="360959" y="281457"/>
                  </a:lnTo>
                  <a:lnTo>
                    <a:pt x="367461" y="239458"/>
                  </a:lnTo>
                  <a:lnTo>
                    <a:pt x="367157" y="231470"/>
                  </a:lnTo>
                  <a:lnTo>
                    <a:pt x="366229" y="219938"/>
                  </a:lnTo>
                  <a:lnTo>
                    <a:pt x="364655" y="204851"/>
                  </a:lnTo>
                  <a:lnTo>
                    <a:pt x="360222" y="167182"/>
                  </a:lnTo>
                  <a:lnTo>
                    <a:pt x="358648" y="150698"/>
                  </a:lnTo>
                  <a:lnTo>
                    <a:pt x="357695" y="136753"/>
                  </a:lnTo>
                  <a:lnTo>
                    <a:pt x="357365" y="125349"/>
                  </a:lnTo>
                  <a:lnTo>
                    <a:pt x="357619" y="112420"/>
                  </a:lnTo>
                  <a:lnTo>
                    <a:pt x="363562" y="68224"/>
                  </a:lnTo>
                  <a:lnTo>
                    <a:pt x="380530" y="30670"/>
                  </a:lnTo>
                  <a:lnTo>
                    <a:pt x="412991" y="10668"/>
                  </a:lnTo>
                  <a:lnTo>
                    <a:pt x="412991" y="0"/>
                  </a:lnTo>
                  <a:close/>
                </a:path>
              </a:pathLst>
            </a:custGeom>
            <a:solidFill>
              <a:srgbClr val="000000"/>
            </a:solidFill>
          </p:spPr>
          <p:txBody>
            <a:bodyPr wrap="square" lIns="0" tIns="0" rIns="0" bIns="0" rtlCol="0"/>
            <a:lstStyle/>
            <a:p>
              <a:endParaRPr/>
            </a:p>
          </p:txBody>
        </p:sp>
        <p:pic>
          <p:nvPicPr>
            <p:cNvPr id="9" name="object 9">
              <a:extLst>
                <a:ext uri="{FF2B5EF4-FFF2-40B4-BE49-F238E27FC236}">
                  <a16:creationId xmlns:a16="http://schemas.microsoft.com/office/drawing/2014/main" id="{D96F9913-062B-2F33-31F6-4B80B2136A68}"/>
                </a:ext>
              </a:extLst>
            </p:cNvPr>
            <p:cNvPicPr/>
            <p:nvPr/>
          </p:nvPicPr>
          <p:blipFill>
            <a:blip r:embed="rId3" cstate="print"/>
            <a:stretch>
              <a:fillRect/>
            </a:stretch>
          </p:blipFill>
          <p:spPr>
            <a:xfrm>
              <a:off x="7434071" y="3579876"/>
              <a:ext cx="97535" cy="169163"/>
            </a:xfrm>
            <a:prstGeom prst="rect">
              <a:avLst/>
            </a:prstGeom>
          </p:spPr>
        </p:pic>
        <p:pic>
          <p:nvPicPr>
            <p:cNvPr id="10" name="object 10">
              <a:extLst>
                <a:ext uri="{FF2B5EF4-FFF2-40B4-BE49-F238E27FC236}">
                  <a16:creationId xmlns:a16="http://schemas.microsoft.com/office/drawing/2014/main" id="{862FF780-D343-DEDC-ABBB-78FB08CBB368}"/>
                </a:ext>
              </a:extLst>
            </p:cNvPr>
            <p:cNvPicPr/>
            <p:nvPr/>
          </p:nvPicPr>
          <p:blipFill>
            <a:blip r:embed="rId4" cstate="print"/>
            <a:stretch>
              <a:fillRect/>
            </a:stretch>
          </p:blipFill>
          <p:spPr>
            <a:xfrm>
              <a:off x="7624993" y="3573780"/>
              <a:ext cx="198460" cy="230124"/>
            </a:xfrm>
            <a:prstGeom prst="rect">
              <a:avLst/>
            </a:prstGeom>
          </p:spPr>
        </p:pic>
        <p:pic>
          <p:nvPicPr>
            <p:cNvPr id="11" name="object 11">
              <a:extLst>
                <a:ext uri="{FF2B5EF4-FFF2-40B4-BE49-F238E27FC236}">
                  <a16:creationId xmlns:a16="http://schemas.microsoft.com/office/drawing/2014/main" id="{00196C25-F3E5-284B-09D9-464CCB8234C8}"/>
                </a:ext>
              </a:extLst>
            </p:cNvPr>
            <p:cNvPicPr/>
            <p:nvPr/>
          </p:nvPicPr>
          <p:blipFill>
            <a:blip r:embed="rId5" cstate="print"/>
            <a:stretch>
              <a:fillRect/>
            </a:stretch>
          </p:blipFill>
          <p:spPr>
            <a:xfrm>
              <a:off x="7900415" y="3631692"/>
              <a:ext cx="94488" cy="117348"/>
            </a:xfrm>
            <a:prstGeom prst="rect">
              <a:avLst/>
            </a:prstGeom>
          </p:spPr>
        </p:pic>
        <p:pic>
          <p:nvPicPr>
            <p:cNvPr id="12" name="object 12">
              <a:extLst>
                <a:ext uri="{FF2B5EF4-FFF2-40B4-BE49-F238E27FC236}">
                  <a16:creationId xmlns:a16="http://schemas.microsoft.com/office/drawing/2014/main" id="{453499B9-2CE6-22B8-E34B-DD7F274AC139}"/>
                </a:ext>
              </a:extLst>
            </p:cNvPr>
            <p:cNvPicPr/>
            <p:nvPr/>
          </p:nvPicPr>
          <p:blipFill>
            <a:blip r:embed="rId6" cstate="print"/>
            <a:stretch>
              <a:fillRect/>
            </a:stretch>
          </p:blipFill>
          <p:spPr>
            <a:xfrm>
              <a:off x="8092439" y="3592353"/>
              <a:ext cx="151733" cy="170402"/>
            </a:xfrm>
            <a:prstGeom prst="rect">
              <a:avLst/>
            </a:prstGeom>
          </p:spPr>
        </p:pic>
        <p:pic>
          <p:nvPicPr>
            <p:cNvPr id="13" name="object 14">
              <a:extLst>
                <a:ext uri="{FF2B5EF4-FFF2-40B4-BE49-F238E27FC236}">
                  <a16:creationId xmlns:a16="http://schemas.microsoft.com/office/drawing/2014/main" id="{7322BDA4-DDFA-0801-96C6-93D3BCE1BC3D}"/>
                </a:ext>
              </a:extLst>
            </p:cNvPr>
            <p:cNvPicPr/>
            <p:nvPr/>
          </p:nvPicPr>
          <p:blipFill>
            <a:blip r:embed="rId7" cstate="print"/>
            <a:stretch>
              <a:fillRect/>
            </a:stretch>
          </p:blipFill>
          <p:spPr>
            <a:xfrm>
              <a:off x="7635306" y="3890772"/>
              <a:ext cx="108133" cy="170688"/>
            </a:xfrm>
            <a:prstGeom prst="rect">
              <a:avLst/>
            </a:prstGeom>
          </p:spPr>
        </p:pic>
        <p:sp>
          <p:nvSpPr>
            <p:cNvPr id="14" name="object 15">
              <a:extLst>
                <a:ext uri="{FF2B5EF4-FFF2-40B4-BE49-F238E27FC236}">
                  <a16:creationId xmlns:a16="http://schemas.microsoft.com/office/drawing/2014/main" id="{63F63F34-ECDE-C272-87D7-082754143E1B}"/>
                </a:ext>
              </a:extLst>
            </p:cNvPr>
            <p:cNvSpPr/>
            <p:nvPr/>
          </p:nvSpPr>
          <p:spPr>
            <a:xfrm>
              <a:off x="7827930" y="3884676"/>
              <a:ext cx="420370" cy="177165"/>
            </a:xfrm>
            <a:custGeom>
              <a:avLst/>
              <a:gdLst/>
              <a:ahLst/>
              <a:cxnLst/>
              <a:rect l="l" t="t" r="r" b="b"/>
              <a:pathLst>
                <a:path w="420370" h="177164">
                  <a:moveTo>
                    <a:pt x="37337" y="176783"/>
                  </a:moveTo>
                  <a:lnTo>
                    <a:pt x="2476" y="153245"/>
                  </a:lnTo>
                  <a:lnTo>
                    <a:pt x="0" y="136016"/>
                  </a:lnTo>
                  <a:lnTo>
                    <a:pt x="302" y="129446"/>
                  </a:lnTo>
                  <a:lnTo>
                    <a:pt x="14567" y="87508"/>
                  </a:lnTo>
                  <a:lnTo>
                    <a:pt x="48812" y="60138"/>
                  </a:lnTo>
                  <a:lnTo>
                    <a:pt x="70484" y="56388"/>
                  </a:lnTo>
                  <a:lnTo>
                    <a:pt x="80391" y="56483"/>
                  </a:lnTo>
                  <a:lnTo>
                    <a:pt x="87820" y="58483"/>
                  </a:lnTo>
                  <a:lnTo>
                    <a:pt x="92773" y="62388"/>
                  </a:lnTo>
                  <a:lnTo>
                    <a:pt x="96665" y="65532"/>
                  </a:lnTo>
                  <a:lnTo>
                    <a:pt x="66008" y="65532"/>
                  </a:lnTo>
                  <a:lnTo>
                    <a:pt x="59903" y="66355"/>
                  </a:lnTo>
                  <a:lnTo>
                    <a:pt x="32063" y="92475"/>
                  </a:lnTo>
                  <a:lnTo>
                    <a:pt x="24574" y="111251"/>
                  </a:lnTo>
                  <a:lnTo>
                    <a:pt x="81387" y="111251"/>
                  </a:lnTo>
                  <a:lnTo>
                    <a:pt x="80676" y="111728"/>
                  </a:lnTo>
                  <a:lnTo>
                    <a:pt x="69694" y="116227"/>
                  </a:lnTo>
                  <a:lnTo>
                    <a:pt x="56328" y="119431"/>
                  </a:lnTo>
                  <a:lnTo>
                    <a:pt x="40586" y="121332"/>
                  </a:lnTo>
                  <a:lnTo>
                    <a:pt x="22478" y="121920"/>
                  </a:lnTo>
                  <a:lnTo>
                    <a:pt x="21526" y="126873"/>
                  </a:lnTo>
                  <a:lnTo>
                    <a:pt x="20955" y="132016"/>
                  </a:lnTo>
                  <a:lnTo>
                    <a:pt x="20955" y="146113"/>
                  </a:lnTo>
                  <a:lnTo>
                    <a:pt x="22669" y="152209"/>
                  </a:lnTo>
                  <a:lnTo>
                    <a:pt x="29431" y="159734"/>
                  </a:lnTo>
                  <a:lnTo>
                    <a:pt x="34861" y="161639"/>
                  </a:lnTo>
                  <a:lnTo>
                    <a:pt x="77463" y="161639"/>
                  </a:lnTo>
                  <a:lnTo>
                    <a:pt x="71926" y="166035"/>
                  </a:lnTo>
                  <a:lnTo>
                    <a:pt x="65817" y="169925"/>
                  </a:lnTo>
                  <a:lnTo>
                    <a:pt x="59438" y="172966"/>
                  </a:lnTo>
                  <a:lnTo>
                    <a:pt x="52577" y="175105"/>
                  </a:lnTo>
                  <a:lnTo>
                    <a:pt x="45216" y="176368"/>
                  </a:lnTo>
                  <a:lnTo>
                    <a:pt x="37337" y="176783"/>
                  </a:lnTo>
                  <a:close/>
                </a:path>
                <a:path w="420370" h="177164">
                  <a:moveTo>
                    <a:pt x="81387" y="111251"/>
                  </a:moveTo>
                  <a:lnTo>
                    <a:pt x="24574" y="111251"/>
                  </a:lnTo>
                  <a:lnTo>
                    <a:pt x="32968" y="111071"/>
                  </a:lnTo>
                  <a:lnTo>
                    <a:pt x="40719" y="110525"/>
                  </a:lnTo>
                  <a:lnTo>
                    <a:pt x="73342" y="98869"/>
                  </a:lnTo>
                  <a:lnTo>
                    <a:pt x="77723" y="94583"/>
                  </a:lnTo>
                  <a:lnTo>
                    <a:pt x="79914" y="88677"/>
                  </a:lnTo>
                  <a:lnTo>
                    <a:pt x="79914" y="76485"/>
                  </a:lnTo>
                  <a:lnTo>
                    <a:pt x="66008" y="65532"/>
                  </a:lnTo>
                  <a:lnTo>
                    <a:pt x="96665" y="65532"/>
                  </a:lnTo>
                  <a:lnTo>
                    <a:pt x="97684" y="66355"/>
                  </a:lnTo>
                  <a:lnTo>
                    <a:pt x="97804" y="66582"/>
                  </a:lnTo>
                  <a:lnTo>
                    <a:pt x="100185" y="72537"/>
                  </a:lnTo>
                  <a:lnTo>
                    <a:pt x="100142" y="81343"/>
                  </a:lnTo>
                  <a:lnTo>
                    <a:pt x="98986" y="90564"/>
                  </a:lnTo>
                  <a:lnTo>
                    <a:pt x="95332" y="98940"/>
                  </a:lnTo>
                  <a:lnTo>
                    <a:pt x="89232" y="105995"/>
                  </a:lnTo>
                  <a:lnTo>
                    <a:pt x="81387" y="111251"/>
                  </a:lnTo>
                  <a:close/>
                </a:path>
                <a:path w="420370" h="177164">
                  <a:moveTo>
                    <a:pt x="77463" y="161639"/>
                  </a:moveTo>
                  <a:lnTo>
                    <a:pt x="50101" y="161639"/>
                  </a:lnTo>
                  <a:lnTo>
                    <a:pt x="56863" y="160020"/>
                  </a:lnTo>
                  <a:lnTo>
                    <a:pt x="69056" y="153542"/>
                  </a:lnTo>
                  <a:lnTo>
                    <a:pt x="75533" y="148590"/>
                  </a:lnTo>
                  <a:lnTo>
                    <a:pt x="82295" y="141732"/>
                  </a:lnTo>
                  <a:lnTo>
                    <a:pt x="89916" y="148971"/>
                  </a:lnTo>
                  <a:lnTo>
                    <a:pt x="83967" y="155540"/>
                  </a:lnTo>
                  <a:lnTo>
                    <a:pt x="77973" y="161234"/>
                  </a:lnTo>
                  <a:lnTo>
                    <a:pt x="77463" y="161639"/>
                  </a:lnTo>
                  <a:close/>
                </a:path>
                <a:path w="420370" h="177164">
                  <a:moveTo>
                    <a:pt x="50101" y="161639"/>
                  </a:moveTo>
                  <a:lnTo>
                    <a:pt x="34861" y="161639"/>
                  </a:lnTo>
                  <a:lnTo>
                    <a:pt x="42481" y="161543"/>
                  </a:lnTo>
                  <a:lnTo>
                    <a:pt x="50101" y="161639"/>
                  </a:lnTo>
                  <a:close/>
                </a:path>
                <a:path w="420370" h="177164">
                  <a:moveTo>
                    <a:pt x="152876" y="176783"/>
                  </a:moveTo>
                  <a:lnTo>
                    <a:pt x="141255" y="176783"/>
                  </a:lnTo>
                  <a:lnTo>
                    <a:pt x="137064" y="174974"/>
                  </a:lnTo>
                  <a:lnTo>
                    <a:pt x="130682" y="167258"/>
                  </a:lnTo>
                  <a:lnTo>
                    <a:pt x="129125" y="162496"/>
                  </a:lnTo>
                  <a:lnTo>
                    <a:pt x="129063" y="150875"/>
                  </a:lnTo>
                  <a:lnTo>
                    <a:pt x="130206" y="142970"/>
                  </a:lnTo>
                  <a:lnTo>
                    <a:pt x="132492" y="132492"/>
                  </a:lnTo>
                  <a:lnTo>
                    <a:pt x="154399" y="34671"/>
                  </a:lnTo>
                  <a:lnTo>
                    <a:pt x="155448" y="30480"/>
                  </a:lnTo>
                  <a:lnTo>
                    <a:pt x="156209" y="27050"/>
                  </a:lnTo>
                  <a:lnTo>
                    <a:pt x="156591" y="24383"/>
                  </a:lnTo>
                  <a:lnTo>
                    <a:pt x="156971" y="21907"/>
                  </a:lnTo>
                  <a:lnTo>
                    <a:pt x="157162" y="19431"/>
                  </a:lnTo>
                  <a:lnTo>
                    <a:pt x="157162" y="14858"/>
                  </a:lnTo>
                  <a:lnTo>
                    <a:pt x="156781" y="13049"/>
                  </a:lnTo>
                  <a:lnTo>
                    <a:pt x="155828" y="11715"/>
                  </a:lnTo>
                  <a:lnTo>
                    <a:pt x="154876" y="10477"/>
                  </a:lnTo>
                  <a:lnTo>
                    <a:pt x="153638" y="9525"/>
                  </a:lnTo>
                  <a:lnTo>
                    <a:pt x="151923" y="8953"/>
                  </a:lnTo>
                  <a:lnTo>
                    <a:pt x="150304" y="8382"/>
                  </a:lnTo>
                  <a:lnTo>
                    <a:pt x="147256" y="8000"/>
                  </a:lnTo>
                  <a:lnTo>
                    <a:pt x="142875" y="7620"/>
                  </a:lnTo>
                  <a:lnTo>
                    <a:pt x="144398" y="1524"/>
                  </a:lnTo>
                  <a:lnTo>
                    <a:pt x="175259" y="0"/>
                  </a:lnTo>
                  <a:lnTo>
                    <a:pt x="182594" y="0"/>
                  </a:lnTo>
                  <a:lnTo>
                    <a:pt x="152304" y="135635"/>
                  </a:lnTo>
                  <a:lnTo>
                    <a:pt x="150590" y="143827"/>
                  </a:lnTo>
                  <a:lnTo>
                    <a:pt x="149726" y="149351"/>
                  </a:lnTo>
                  <a:lnTo>
                    <a:pt x="149637" y="157162"/>
                  </a:lnTo>
                  <a:lnTo>
                    <a:pt x="150208" y="159543"/>
                  </a:lnTo>
                  <a:lnTo>
                    <a:pt x="152400" y="162496"/>
                  </a:lnTo>
                  <a:lnTo>
                    <a:pt x="154019" y="163163"/>
                  </a:lnTo>
                  <a:lnTo>
                    <a:pt x="176103" y="163163"/>
                  </a:lnTo>
                  <a:lnTo>
                    <a:pt x="174974" y="164306"/>
                  </a:lnTo>
                  <a:lnTo>
                    <a:pt x="168497" y="169640"/>
                  </a:lnTo>
                  <a:lnTo>
                    <a:pt x="163448" y="172497"/>
                  </a:lnTo>
                  <a:lnTo>
                    <a:pt x="158495" y="175355"/>
                  </a:lnTo>
                  <a:lnTo>
                    <a:pt x="152876" y="176783"/>
                  </a:lnTo>
                  <a:close/>
                </a:path>
                <a:path w="420370" h="177164">
                  <a:moveTo>
                    <a:pt x="176103" y="163163"/>
                  </a:moveTo>
                  <a:lnTo>
                    <a:pt x="158781" y="163163"/>
                  </a:lnTo>
                  <a:lnTo>
                    <a:pt x="161353" y="162210"/>
                  </a:lnTo>
                  <a:lnTo>
                    <a:pt x="164115" y="160305"/>
                  </a:lnTo>
                  <a:lnTo>
                    <a:pt x="166972" y="158496"/>
                  </a:lnTo>
                  <a:lnTo>
                    <a:pt x="170878" y="154876"/>
                  </a:lnTo>
                  <a:lnTo>
                    <a:pt x="175926" y="149351"/>
                  </a:lnTo>
                  <a:lnTo>
                    <a:pt x="182880" y="156305"/>
                  </a:lnTo>
                  <a:lnTo>
                    <a:pt x="176103" y="163163"/>
                  </a:lnTo>
                  <a:close/>
                </a:path>
                <a:path w="420370" h="177164">
                  <a:moveTo>
                    <a:pt x="158781" y="163163"/>
                  </a:moveTo>
                  <a:lnTo>
                    <a:pt x="154019" y="163163"/>
                  </a:lnTo>
                  <a:lnTo>
                    <a:pt x="156304" y="163067"/>
                  </a:lnTo>
                  <a:lnTo>
                    <a:pt x="158781" y="163163"/>
                  </a:lnTo>
                  <a:close/>
                </a:path>
                <a:path w="420370" h="177164">
                  <a:moveTo>
                    <a:pt x="272928" y="167735"/>
                  </a:moveTo>
                  <a:lnTo>
                    <a:pt x="246887" y="167735"/>
                  </a:lnTo>
                  <a:lnTo>
                    <a:pt x="252983" y="166020"/>
                  </a:lnTo>
                  <a:lnTo>
                    <a:pt x="261746" y="159162"/>
                  </a:lnTo>
                  <a:lnTo>
                    <a:pt x="263842" y="154305"/>
                  </a:lnTo>
                  <a:lnTo>
                    <a:pt x="263842" y="144303"/>
                  </a:lnTo>
                  <a:lnTo>
                    <a:pt x="263270" y="141160"/>
                  </a:lnTo>
                  <a:lnTo>
                    <a:pt x="262032" y="138493"/>
                  </a:lnTo>
                  <a:lnTo>
                    <a:pt x="260889" y="135921"/>
                  </a:lnTo>
                  <a:lnTo>
                    <a:pt x="236410" y="118014"/>
                  </a:lnTo>
                  <a:lnTo>
                    <a:pt x="231457" y="114585"/>
                  </a:lnTo>
                  <a:lnTo>
                    <a:pt x="224313" y="108394"/>
                  </a:lnTo>
                  <a:lnTo>
                    <a:pt x="221646" y="104965"/>
                  </a:lnTo>
                  <a:lnTo>
                    <a:pt x="219836" y="101250"/>
                  </a:lnTo>
                  <a:lnTo>
                    <a:pt x="218026" y="97631"/>
                  </a:lnTo>
                  <a:lnTo>
                    <a:pt x="217074" y="93440"/>
                  </a:lnTo>
                  <a:lnTo>
                    <a:pt x="217074" y="82200"/>
                  </a:lnTo>
                  <a:lnTo>
                    <a:pt x="251269" y="56483"/>
                  </a:lnTo>
                  <a:lnTo>
                    <a:pt x="259841" y="56388"/>
                  </a:lnTo>
                  <a:lnTo>
                    <a:pt x="267461" y="56483"/>
                  </a:lnTo>
                  <a:lnTo>
                    <a:pt x="299370" y="62483"/>
                  </a:lnTo>
                  <a:lnTo>
                    <a:pt x="298720" y="65532"/>
                  </a:lnTo>
                  <a:lnTo>
                    <a:pt x="258317" y="65532"/>
                  </a:lnTo>
                  <a:lnTo>
                    <a:pt x="251936" y="65627"/>
                  </a:lnTo>
                  <a:lnTo>
                    <a:pt x="246697" y="67341"/>
                  </a:lnTo>
                  <a:lnTo>
                    <a:pt x="242696" y="70675"/>
                  </a:lnTo>
                  <a:lnTo>
                    <a:pt x="238696" y="74104"/>
                  </a:lnTo>
                  <a:lnTo>
                    <a:pt x="236600" y="78485"/>
                  </a:lnTo>
                  <a:lnTo>
                    <a:pt x="236600" y="86867"/>
                  </a:lnTo>
                  <a:lnTo>
                    <a:pt x="237172" y="89534"/>
                  </a:lnTo>
                  <a:lnTo>
                    <a:pt x="238220" y="91725"/>
                  </a:lnTo>
                  <a:lnTo>
                    <a:pt x="239267" y="94011"/>
                  </a:lnTo>
                  <a:lnTo>
                    <a:pt x="241363" y="96583"/>
                  </a:lnTo>
                  <a:lnTo>
                    <a:pt x="244411" y="99250"/>
                  </a:lnTo>
                  <a:lnTo>
                    <a:pt x="247459" y="102012"/>
                  </a:lnTo>
                  <a:lnTo>
                    <a:pt x="252317" y="105346"/>
                  </a:lnTo>
                  <a:lnTo>
                    <a:pt x="258889" y="109251"/>
                  </a:lnTo>
                  <a:lnTo>
                    <a:pt x="264032" y="112395"/>
                  </a:lnTo>
                  <a:lnTo>
                    <a:pt x="283749" y="150495"/>
                  </a:lnTo>
                  <a:lnTo>
                    <a:pt x="281844" y="156591"/>
                  </a:lnTo>
                  <a:lnTo>
                    <a:pt x="277939" y="161734"/>
                  </a:lnTo>
                  <a:lnTo>
                    <a:pt x="274129" y="166877"/>
                  </a:lnTo>
                  <a:lnTo>
                    <a:pt x="272928" y="167735"/>
                  </a:lnTo>
                  <a:close/>
                </a:path>
                <a:path w="420370" h="177164">
                  <a:moveTo>
                    <a:pt x="293846" y="88391"/>
                  </a:moveTo>
                  <a:lnTo>
                    <a:pt x="283940" y="88391"/>
                  </a:lnTo>
                  <a:lnTo>
                    <a:pt x="282987" y="80962"/>
                  </a:lnTo>
                  <a:lnTo>
                    <a:pt x="280606" y="75342"/>
                  </a:lnTo>
                  <a:lnTo>
                    <a:pt x="272890" y="67627"/>
                  </a:lnTo>
                  <a:lnTo>
                    <a:pt x="266700" y="65627"/>
                  </a:lnTo>
                  <a:lnTo>
                    <a:pt x="258317" y="65532"/>
                  </a:lnTo>
                  <a:lnTo>
                    <a:pt x="298720" y="65532"/>
                  </a:lnTo>
                  <a:lnTo>
                    <a:pt x="293846" y="88391"/>
                  </a:lnTo>
                  <a:close/>
                </a:path>
                <a:path w="420370" h="177164">
                  <a:moveTo>
                    <a:pt x="247935" y="176783"/>
                  </a:moveTo>
                  <a:lnTo>
                    <a:pt x="232600" y="176783"/>
                  </a:lnTo>
                  <a:lnTo>
                    <a:pt x="225932" y="176307"/>
                  </a:lnTo>
                  <a:lnTo>
                    <a:pt x="219360" y="175259"/>
                  </a:lnTo>
                  <a:lnTo>
                    <a:pt x="212788" y="174307"/>
                  </a:lnTo>
                  <a:lnTo>
                    <a:pt x="205454" y="172592"/>
                  </a:lnTo>
                  <a:lnTo>
                    <a:pt x="197453" y="170021"/>
                  </a:lnTo>
                  <a:lnTo>
                    <a:pt x="203358" y="143256"/>
                  </a:lnTo>
                  <a:lnTo>
                    <a:pt x="212978" y="143256"/>
                  </a:lnTo>
                  <a:lnTo>
                    <a:pt x="213359" y="151447"/>
                  </a:lnTo>
                  <a:lnTo>
                    <a:pt x="215550" y="157543"/>
                  </a:lnTo>
                  <a:lnTo>
                    <a:pt x="219646" y="161543"/>
                  </a:lnTo>
                  <a:lnTo>
                    <a:pt x="223742" y="165734"/>
                  </a:lnTo>
                  <a:lnTo>
                    <a:pt x="230219" y="167735"/>
                  </a:lnTo>
                  <a:lnTo>
                    <a:pt x="272928" y="167735"/>
                  </a:lnTo>
                  <a:lnTo>
                    <a:pt x="268795" y="170688"/>
                  </a:lnTo>
                  <a:lnTo>
                    <a:pt x="255460" y="175641"/>
                  </a:lnTo>
                  <a:lnTo>
                    <a:pt x="247935" y="176783"/>
                  </a:lnTo>
                  <a:close/>
                </a:path>
                <a:path w="420370" h="177164">
                  <a:moveTo>
                    <a:pt x="246887" y="167735"/>
                  </a:moveTo>
                  <a:lnTo>
                    <a:pt x="230219" y="167735"/>
                  </a:lnTo>
                  <a:lnTo>
                    <a:pt x="239077" y="167640"/>
                  </a:lnTo>
                  <a:lnTo>
                    <a:pt x="246887" y="167735"/>
                  </a:lnTo>
                  <a:close/>
                </a:path>
                <a:path w="420370" h="177164">
                  <a:moveTo>
                    <a:pt x="357377" y="176783"/>
                  </a:moveTo>
                  <a:lnTo>
                    <a:pt x="322516" y="153245"/>
                  </a:lnTo>
                  <a:lnTo>
                    <a:pt x="320039" y="136016"/>
                  </a:lnTo>
                  <a:lnTo>
                    <a:pt x="320341" y="129446"/>
                  </a:lnTo>
                  <a:lnTo>
                    <a:pt x="334607" y="87508"/>
                  </a:lnTo>
                  <a:lnTo>
                    <a:pt x="368852" y="60138"/>
                  </a:lnTo>
                  <a:lnTo>
                    <a:pt x="390525" y="56388"/>
                  </a:lnTo>
                  <a:lnTo>
                    <a:pt x="400430" y="56483"/>
                  </a:lnTo>
                  <a:lnTo>
                    <a:pt x="407860" y="58483"/>
                  </a:lnTo>
                  <a:lnTo>
                    <a:pt x="412813" y="62388"/>
                  </a:lnTo>
                  <a:lnTo>
                    <a:pt x="416704" y="65532"/>
                  </a:lnTo>
                  <a:lnTo>
                    <a:pt x="386047" y="65532"/>
                  </a:lnTo>
                  <a:lnTo>
                    <a:pt x="379943" y="66355"/>
                  </a:lnTo>
                  <a:lnTo>
                    <a:pt x="352103" y="92475"/>
                  </a:lnTo>
                  <a:lnTo>
                    <a:pt x="344614" y="111251"/>
                  </a:lnTo>
                  <a:lnTo>
                    <a:pt x="401427" y="111251"/>
                  </a:lnTo>
                  <a:lnTo>
                    <a:pt x="400716" y="111728"/>
                  </a:lnTo>
                  <a:lnTo>
                    <a:pt x="389734" y="116227"/>
                  </a:lnTo>
                  <a:lnTo>
                    <a:pt x="376368" y="119431"/>
                  </a:lnTo>
                  <a:lnTo>
                    <a:pt x="360626" y="121332"/>
                  </a:lnTo>
                  <a:lnTo>
                    <a:pt x="342518" y="121920"/>
                  </a:lnTo>
                  <a:lnTo>
                    <a:pt x="341566" y="126873"/>
                  </a:lnTo>
                  <a:lnTo>
                    <a:pt x="340994" y="132016"/>
                  </a:lnTo>
                  <a:lnTo>
                    <a:pt x="340994" y="146113"/>
                  </a:lnTo>
                  <a:lnTo>
                    <a:pt x="342709" y="152209"/>
                  </a:lnTo>
                  <a:lnTo>
                    <a:pt x="349472" y="159734"/>
                  </a:lnTo>
                  <a:lnTo>
                    <a:pt x="354901" y="161639"/>
                  </a:lnTo>
                  <a:lnTo>
                    <a:pt x="397504" y="161639"/>
                  </a:lnTo>
                  <a:lnTo>
                    <a:pt x="391967" y="166035"/>
                  </a:lnTo>
                  <a:lnTo>
                    <a:pt x="385857" y="169925"/>
                  </a:lnTo>
                  <a:lnTo>
                    <a:pt x="379478" y="172966"/>
                  </a:lnTo>
                  <a:lnTo>
                    <a:pt x="372617" y="175105"/>
                  </a:lnTo>
                  <a:lnTo>
                    <a:pt x="365256" y="176368"/>
                  </a:lnTo>
                  <a:lnTo>
                    <a:pt x="357377" y="176783"/>
                  </a:lnTo>
                  <a:close/>
                </a:path>
                <a:path w="420370" h="177164">
                  <a:moveTo>
                    <a:pt x="401427" y="111251"/>
                  </a:moveTo>
                  <a:lnTo>
                    <a:pt x="344614" y="111251"/>
                  </a:lnTo>
                  <a:lnTo>
                    <a:pt x="353008" y="111071"/>
                  </a:lnTo>
                  <a:lnTo>
                    <a:pt x="360759" y="110525"/>
                  </a:lnTo>
                  <a:lnTo>
                    <a:pt x="393382" y="98869"/>
                  </a:lnTo>
                  <a:lnTo>
                    <a:pt x="397764" y="94583"/>
                  </a:lnTo>
                  <a:lnTo>
                    <a:pt x="399954" y="88677"/>
                  </a:lnTo>
                  <a:lnTo>
                    <a:pt x="399954" y="76485"/>
                  </a:lnTo>
                  <a:lnTo>
                    <a:pt x="386047" y="65532"/>
                  </a:lnTo>
                  <a:lnTo>
                    <a:pt x="416704" y="65532"/>
                  </a:lnTo>
                  <a:lnTo>
                    <a:pt x="417724" y="66355"/>
                  </a:lnTo>
                  <a:lnTo>
                    <a:pt x="417843" y="66582"/>
                  </a:lnTo>
                  <a:lnTo>
                    <a:pt x="420225" y="72537"/>
                  </a:lnTo>
                  <a:lnTo>
                    <a:pt x="420183" y="81343"/>
                  </a:lnTo>
                  <a:lnTo>
                    <a:pt x="419027" y="90564"/>
                  </a:lnTo>
                  <a:lnTo>
                    <a:pt x="415373" y="98940"/>
                  </a:lnTo>
                  <a:lnTo>
                    <a:pt x="409272" y="105995"/>
                  </a:lnTo>
                  <a:lnTo>
                    <a:pt x="401427" y="111251"/>
                  </a:lnTo>
                  <a:close/>
                </a:path>
                <a:path w="420370" h="177164">
                  <a:moveTo>
                    <a:pt x="397504" y="161639"/>
                  </a:moveTo>
                  <a:lnTo>
                    <a:pt x="370141" y="161639"/>
                  </a:lnTo>
                  <a:lnTo>
                    <a:pt x="376904" y="160020"/>
                  </a:lnTo>
                  <a:lnTo>
                    <a:pt x="389096" y="153542"/>
                  </a:lnTo>
                  <a:lnTo>
                    <a:pt x="395572" y="148590"/>
                  </a:lnTo>
                  <a:lnTo>
                    <a:pt x="402335" y="141732"/>
                  </a:lnTo>
                  <a:lnTo>
                    <a:pt x="409955" y="148971"/>
                  </a:lnTo>
                  <a:lnTo>
                    <a:pt x="404007" y="155540"/>
                  </a:lnTo>
                  <a:lnTo>
                    <a:pt x="398013" y="161234"/>
                  </a:lnTo>
                  <a:lnTo>
                    <a:pt x="397504" y="161639"/>
                  </a:lnTo>
                  <a:close/>
                </a:path>
                <a:path w="420370" h="177164">
                  <a:moveTo>
                    <a:pt x="370141" y="161639"/>
                  </a:moveTo>
                  <a:lnTo>
                    <a:pt x="354901" y="161639"/>
                  </a:lnTo>
                  <a:lnTo>
                    <a:pt x="362521" y="161543"/>
                  </a:lnTo>
                  <a:lnTo>
                    <a:pt x="370141" y="161639"/>
                  </a:lnTo>
                  <a:close/>
                </a:path>
              </a:pathLst>
            </a:custGeom>
            <a:solidFill>
              <a:srgbClr val="000000"/>
            </a:solidFill>
          </p:spPr>
          <p:txBody>
            <a:bodyPr wrap="square" lIns="0" tIns="0" rIns="0" bIns="0" rtlCol="0"/>
            <a:lstStyle/>
            <a:p>
              <a:endParaRPr/>
            </a:p>
          </p:txBody>
        </p:sp>
      </p:grpSp>
      <p:grpSp>
        <p:nvGrpSpPr>
          <p:cNvPr id="15" name="object 16">
            <a:extLst>
              <a:ext uri="{FF2B5EF4-FFF2-40B4-BE49-F238E27FC236}">
                <a16:creationId xmlns:a16="http://schemas.microsoft.com/office/drawing/2014/main" id="{2C2A4BA6-9175-876F-9B63-A26B93E0E23C}"/>
              </a:ext>
            </a:extLst>
          </p:cNvPr>
          <p:cNvGrpSpPr/>
          <p:nvPr/>
        </p:nvGrpSpPr>
        <p:grpSpPr>
          <a:xfrm>
            <a:off x="4697730" y="2762249"/>
            <a:ext cx="584200" cy="586105"/>
            <a:chOff x="3620770" y="2904489"/>
            <a:chExt cx="584200" cy="586105"/>
          </a:xfrm>
        </p:grpSpPr>
        <p:sp>
          <p:nvSpPr>
            <p:cNvPr id="16" name="object 17">
              <a:extLst>
                <a:ext uri="{FF2B5EF4-FFF2-40B4-BE49-F238E27FC236}">
                  <a16:creationId xmlns:a16="http://schemas.microsoft.com/office/drawing/2014/main" id="{94CDAEFA-6B97-39B1-26CA-73EAA5FEDE9D}"/>
                </a:ext>
              </a:extLst>
            </p:cNvPr>
            <p:cNvSpPr/>
            <p:nvPr/>
          </p:nvSpPr>
          <p:spPr>
            <a:xfrm>
              <a:off x="3634740" y="2918459"/>
              <a:ext cx="556260" cy="558165"/>
            </a:xfrm>
            <a:custGeom>
              <a:avLst/>
              <a:gdLst/>
              <a:ahLst/>
              <a:cxnLst/>
              <a:rect l="l" t="t" r="r" b="b"/>
              <a:pathLst>
                <a:path w="556260" h="558164">
                  <a:moveTo>
                    <a:pt x="278892" y="557784"/>
                  </a:move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close/>
                </a:path>
              </a:pathLst>
            </a:custGeom>
            <a:solidFill>
              <a:srgbClr val="EDEBE1"/>
            </a:solidFill>
          </p:spPr>
          <p:txBody>
            <a:bodyPr wrap="square" lIns="0" tIns="0" rIns="0" bIns="0" rtlCol="0"/>
            <a:lstStyle/>
            <a:p>
              <a:endParaRPr/>
            </a:p>
          </p:txBody>
        </p:sp>
        <p:sp>
          <p:nvSpPr>
            <p:cNvPr id="17" name="object 18">
              <a:extLst>
                <a:ext uri="{FF2B5EF4-FFF2-40B4-BE49-F238E27FC236}">
                  <a16:creationId xmlns:a16="http://schemas.microsoft.com/office/drawing/2014/main" id="{9D0B98AF-0079-ABDB-5130-C575727DD537}"/>
                </a:ext>
              </a:extLst>
            </p:cNvPr>
            <p:cNvSpPr/>
            <p:nvPr/>
          </p:nvSpPr>
          <p:spPr>
            <a:xfrm>
              <a:off x="3634740" y="2918459"/>
              <a:ext cx="556260" cy="558165"/>
            </a:xfrm>
            <a:custGeom>
              <a:avLst/>
              <a:gdLst/>
              <a:ahLst/>
              <a:cxnLst/>
              <a:rect l="l" t="t" r="r" b="b"/>
              <a:pathLst>
                <a:path w="556260" h="558164">
                  <a:moveTo>
                    <a:pt x="0" y="278892"/>
                  </a:move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path>
              </a:pathLst>
            </a:custGeom>
            <a:ln w="27431">
              <a:solidFill>
                <a:srgbClr val="000000"/>
              </a:solidFill>
            </a:ln>
          </p:spPr>
          <p:txBody>
            <a:bodyPr wrap="square" lIns="0" tIns="0" rIns="0" bIns="0" rtlCol="0"/>
            <a:lstStyle/>
            <a:p>
              <a:endParaRPr/>
            </a:p>
          </p:txBody>
        </p:sp>
      </p:grpSp>
      <p:sp>
        <p:nvSpPr>
          <p:cNvPr id="18" name="object 19">
            <a:extLst>
              <a:ext uri="{FF2B5EF4-FFF2-40B4-BE49-F238E27FC236}">
                <a16:creationId xmlns:a16="http://schemas.microsoft.com/office/drawing/2014/main" id="{E9B56CEC-BA4C-492A-7056-A532FA84D72E}"/>
              </a:ext>
            </a:extLst>
          </p:cNvPr>
          <p:cNvSpPr txBox="1"/>
          <p:nvPr/>
        </p:nvSpPr>
        <p:spPr>
          <a:xfrm>
            <a:off x="4822458" y="2606430"/>
            <a:ext cx="331470" cy="762635"/>
          </a:xfrm>
          <a:prstGeom prst="rect">
            <a:avLst/>
          </a:prstGeom>
        </p:spPr>
        <p:txBody>
          <a:bodyPr vert="horz" wrap="square" lIns="0" tIns="17145" rIns="0" bIns="0" rtlCol="0">
            <a:spAutoFit/>
          </a:bodyPr>
          <a:lstStyle/>
          <a:p>
            <a:pPr marL="12700">
              <a:lnSpc>
                <a:spcPct val="100000"/>
              </a:lnSpc>
              <a:spcBef>
                <a:spcPts val="135"/>
              </a:spcBef>
            </a:pPr>
            <a:r>
              <a:rPr sz="4800" spc="15" dirty="0">
                <a:latin typeface="Calibri"/>
                <a:cs typeface="Calibri"/>
              </a:rPr>
              <a:t>+</a:t>
            </a:r>
            <a:endParaRPr sz="4800" dirty="0">
              <a:latin typeface="Calibri"/>
              <a:cs typeface="Calibri"/>
            </a:endParaRPr>
          </a:p>
        </p:txBody>
      </p:sp>
      <p:sp>
        <p:nvSpPr>
          <p:cNvPr id="19" name="object 20">
            <a:extLst>
              <a:ext uri="{FF2B5EF4-FFF2-40B4-BE49-F238E27FC236}">
                <a16:creationId xmlns:a16="http://schemas.microsoft.com/office/drawing/2014/main" id="{3DB2B8FE-8FAA-B61C-B2CE-DBF5883BC9F8}"/>
              </a:ext>
            </a:extLst>
          </p:cNvPr>
          <p:cNvSpPr/>
          <p:nvPr/>
        </p:nvSpPr>
        <p:spPr>
          <a:xfrm>
            <a:off x="2346439" y="1802396"/>
            <a:ext cx="2423795" cy="2528570"/>
          </a:xfrm>
          <a:custGeom>
            <a:avLst/>
            <a:gdLst/>
            <a:ahLst/>
            <a:cxnLst/>
            <a:rect l="l" t="t" r="r" b="b"/>
            <a:pathLst>
              <a:path w="2423795" h="2528570">
                <a:moveTo>
                  <a:pt x="2421648" y="1441704"/>
                </a:moveTo>
                <a:lnTo>
                  <a:pt x="2335733" y="1448435"/>
                </a:lnTo>
                <a:lnTo>
                  <a:pt x="2353767" y="1418844"/>
                </a:lnTo>
                <a:lnTo>
                  <a:pt x="2388120" y="1362456"/>
                </a:lnTo>
                <a:lnTo>
                  <a:pt x="2232672" y="1377696"/>
                </a:lnTo>
                <a:lnTo>
                  <a:pt x="2262809" y="1425054"/>
                </a:lnTo>
                <a:lnTo>
                  <a:pt x="629424" y="2077212"/>
                </a:lnTo>
                <a:lnTo>
                  <a:pt x="1536" y="2077212"/>
                </a:lnTo>
                <a:lnTo>
                  <a:pt x="1536" y="2097024"/>
                </a:lnTo>
                <a:lnTo>
                  <a:pt x="637044" y="2097024"/>
                </a:lnTo>
                <a:lnTo>
                  <a:pt x="2274405" y="1443278"/>
                </a:lnTo>
                <a:lnTo>
                  <a:pt x="2280437" y="1452778"/>
                </a:lnTo>
                <a:lnTo>
                  <a:pt x="2266200" y="1453883"/>
                </a:lnTo>
                <a:lnTo>
                  <a:pt x="2296795" y="1505331"/>
                </a:lnTo>
                <a:lnTo>
                  <a:pt x="628904" y="2506980"/>
                </a:lnTo>
                <a:lnTo>
                  <a:pt x="0" y="2506980"/>
                </a:lnTo>
                <a:lnTo>
                  <a:pt x="0" y="2528316"/>
                </a:lnTo>
                <a:lnTo>
                  <a:pt x="635520" y="2528316"/>
                </a:lnTo>
                <a:lnTo>
                  <a:pt x="637032" y="2526792"/>
                </a:lnTo>
                <a:lnTo>
                  <a:pt x="667448" y="2508504"/>
                </a:lnTo>
                <a:lnTo>
                  <a:pt x="669975" y="2506980"/>
                </a:lnTo>
                <a:lnTo>
                  <a:pt x="2306955" y="1522412"/>
                </a:lnTo>
                <a:lnTo>
                  <a:pt x="2337828" y="1574279"/>
                </a:lnTo>
                <a:lnTo>
                  <a:pt x="2385999" y="1498079"/>
                </a:lnTo>
                <a:lnTo>
                  <a:pt x="2421648" y="1441704"/>
                </a:lnTo>
                <a:close/>
              </a:path>
              <a:path w="2423795" h="2528570">
                <a:moveTo>
                  <a:pt x="2423172" y="1086612"/>
                </a:moveTo>
                <a:lnTo>
                  <a:pt x="2388082" y="1031748"/>
                </a:lnTo>
                <a:lnTo>
                  <a:pt x="2339352" y="955548"/>
                </a:lnTo>
                <a:lnTo>
                  <a:pt x="2308872" y="1006119"/>
                </a:lnTo>
                <a:lnTo>
                  <a:pt x="671499" y="21336"/>
                </a:lnTo>
                <a:lnTo>
                  <a:pt x="668972" y="19812"/>
                </a:lnTo>
                <a:lnTo>
                  <a:pt x="638568" y="1524"/>
                </a:lnTo>
                <a:lnTo>
                  <a:pt x="637044" y="1524"/>
                </a:lnTo>
                <a:lnTo>
                  <a:pt x="635520" y="0"/>
                </a:lnTo>
                <a:lnTo>
                  <a:pt x="1536" y="0"/>
                </a:lnTo>
                <a:lnTo>
                  <a:pt x="1536" y="21336"/>
                </a:lnTo>
                <a:lnTo>
                  <a:pt x="630428" y="21336"/>
                </a:lnTo>
                <a:lnTo>
                  <a:pt x="2297938" y="1024255"/>
                </a:lnTo>
                <a:lnTo>
                  <a:pt x="2267724" y="1074420"/>
                </a:lnTo>
                <a:lnTo>
                  <a:pt x="2295436" y="1076604"/>
                </a:lnTo>
                <a:lnTo>
                  <a:pt x="2273973" y="1110754"/>
                </a:lnTo>
                <a:lnTo>
                  <a:pt x="637044" y="457200"/>
                </a:lnTo>
                <a:lnTo>
                  <a:pt x="1536" y="457200"/>
                </a:lnTo>
                <a:lnTo>
                  <a:pt x="1536" y="477012"/>
                </a:lnTo>
                <a:lnTo>
                  <a:pt x="629424" y="477012"/>
                </a:lnTo>
                <a:lnTo>
                  <a:pt x="2263254" y="1127823"/>
                </a:lnTo>
                <a:lnTo>
                  <a:pt x="2257844" y="1136446"/>
                </a:lnTo>
                <a:lnTo>
                  <a:pt x="2252484" y="1132332"/>
                </a:lnTo>
                <a:lnTo>
                  <a:pt x="2249055" y="1150416"/>
                </a:lnTo>
                <a:lnTo>
                  <a:pt x="2232672" y="1176528"/>
                </a:lnTo>
                <a:lnTo>
                  <a:pt x="2243925" y="1177632"/>
                </a:lnTo>
                <a:lnTo>
                  <a:pt x="2241486" y="1190548"/>
                </a:lnTo>
                <a:lnTo>
                  <a:pt x="635520" y="877824"/>
                </a:lnTo>
                <a:lnTo>
                  <a:pt x="1536" y="877824"/>
                </a:lnTo>
                <a:lnTo>
                  <a:pt x="1536" y="899160"/>
                </a:lnTo>
                <a:lnTo>
                  <a:pt x="632472" y="899160"/>
                </a:lnTo>
                <a:lnTo>
                  <a:pt x="2237702" y="1210525"/>
                </a:lnTo>
                <a:lnTo>
                  <a:pt x="2226576" y="1269492"/>
                </a:lnTo>
                <a:lnTo>
                  <a:pt x="2375928" y="1226820"/>
                </a:lnTo>
                <a:lnTo>
                  <a:pt x="2358009" y="1213104"/>
                </a:lnTo>
                <a:lnTo>
                  <a:pt x="2321610" y="1185252"/>
                </a:lnTo>
                <a:lnTo>
                  <a:pt x="2388120" y="1191768"/>
                </a:lnTo>
                <a:lnTo>
                  <a:pt x="2353233" y="1133856"/>
                </a:lnTo>
                <a:lnTo>
                  <a:pt x="2319896" y="1078522"/>
                </a:lnTo>
                <a:lnTo>
                  <a:pt x="2423172" y="1086612"/>
                </a:lnTo>
                <a:close/>
              </a:path>
            </a:pathLst>
          </a:custGeom>
          <a:solidFill>
            <a:srgbClr val="000000"/>
          </a:solidFill>
        </p:spPr>
        <p:txBody>
          <a:bodyPr wrap="square" lIns="0" tIns="0" rIns="0" bIns="0" rtlCol="0"/>
          <a:lstStyle/>
          <a:p>
            <a:endParaRPr/>
          </a:p>
        </p:txBody>
      </p:sp>
      <p:sp>
        <p:nvSpPr>
          <p:cNvPr id="20" name="object 21">
            <a:extLst>
              <a:ext uri="{FF2B5EF4-FFF2-40B4-BE49-F238E27FC236}">
                <a16:creationId xmlns:a16="http://schemas.microsoft.com/office/drawing/2014/main" id="{BCE72C36-B0FE-98DB-81B9-7061C3F8E32A}"/>
              </a:ext>
            </a:extLst>
          </p:cNvPr>
          <p:cNvSpPr txBox="1"/>
          <p:nvPr/>
        </p:nvSpPr>
        <p:spPr>
          <a:xfrm>
            <a:off x="2777289" y="2077625"/>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21" name="object 22">
            <a:extLst>
              <a:ext uri="{FF2B5EF4-FFF2-40B4-BE49-F238E27FC236}">
                <a16:creationId xmlns:a16="http://schemas.microsoft.com/office/drawing/2014/main" id="{647F71F9-EE2A-4790-D400-0378BCD5D46A}"/>
              </a:ext>
            </a:extLst>
          </p:cNvPr>
          <p:cNvSpPr txBox="1"/>
          <p:nvPr/>
        </p:nvSpPr>
        <p:spPr>
          <a:xfrm>
            <a:off x="2777289" y="2580504"/>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22" name="object 23">
            <a:extLst>
              <a:ext uri="{FF2B5EF4-FFF2-40B4-BE49-F238E27FC236}">
                <a16:creationId xmlns:a16="http://schemas.microsoft.com/office/drawing/2014/main" id="{E15DCC7B-EA9D-44C8-6B4D-C86DAC8CEA2C}"/>
              </a:ext>
            </a:extLst>
          </p:cNvPr>
          <p:cNvSpPr txBox="1"/>
          <p:nvPr/>
        </p:nvSpPr>
        <p:spPr>
          <a:xfrm>
            <a:off x="2777289" y="2748431"/>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pic>
        <p:nvPicPr>
          <p:cNvPr id="23" name="object 24">
            <a:extLst>
              <a:ext uri="{FF2B5EF4-FFF2-40B4-BE49-F238E27FC236}">
                <a16:creationId xmlns:a16="http://schemas.microsoft.com/office/drawing/2014/main" id="{639605D7-E4FE-046F-8F69-9F02A316EA56}"/>
              </a:ext>
            </a:extLst>
          </p:cNvPr>
          <p:cNvPicPr/>
          <p:nvPr/>
        </p:nvPicPr>
        <p:blipFill>
          <a:blip r:embed="rId8" cstate="print"/>
          <a:stretch>
            <a:fillRect/>
          </a:stretch>
        </p:blipFill>
        <p:spPr>
          <a:xfrm>
            <a:off x="2009647" y="1777999"/>
            <a:ext cx="115824" cy="117348"/>
          </a:xfrm>
          <a:prstGeom prst="rect">
            <a:avLst/>
          </a:prstGeom>
        </p:spPr>
      </p:pic>
      <p:sp>
        <p:nvSpPr>
          <p:cNvPr id="24" name="object 25">
            <a:extLst>
              <a:ext uri="{FF2B5EF4-FFF2-40B4-BE49-F238E27FC236}">
                <a16:creationId xmlns:a16="http://schemas.microsoft.com/office/drawing/2014/main" id="{D3C1FB85-D364-86F9-E631-6D09D06E1374}"/>
              </a:ext>
            </a:extLst>
          </p:cNvPr>
          <p:cNvSpPr txBox="1"/>
          <p:nvPr/>
        </p:nvSpPr>
        <p:spPr>
          <a:xfrm>
            <a:off x="2114306" y="1751556"/>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25" name="object 26">
            <a:extLst>
              <a:ext uri="{FF2B5EF4-FFF2-40B4-BE49-F238E27FC236}">
                <a16:creationId xmlns:a16="http://schemas.microsoft.com/office/drawing/2014/main" id="{B7F36B37-E534-BD9C-DB81-A579CC80448F}"/>
              </a:ext>
            </a:extLst>
          </p:cNvPr>
          <p:cNvPicPr/>
          <p:nvPr/>
        </p:nvPicPr>
        <p:blipFill>
          <a:blip r:embed="rId8" cstate="print"/>
          <a:stretch>
            <a:fillRect/>
          </a:stretch>
        </p:blipFill>
        <p:spPr>
          <a:xfrm>
            <a:off x="2009647" y="2235199"/>
            <a:ext cx="115824" cy="117348"/>
          </a:xfrm>
          <a:prstGeom prst="rect">
            <a:avLst/>
          </a:prstGeom>
        </p:spPr>
      </p:pic>
      <p:sp>
        <p:nvSpPr>
          <p:cNvPr id="26" name="object 27">
            <a:extLst>
              <a:ext uri="{FF2B5EF4-FFF2-40B4-BE49-F238E27FC236}">
                <a16:creationId xmlns:a16="http://schemas.microsoft.com/office/drawing/2014/main" id="{4AE45B53-6993-2FED-9C68-7A30BA3BEA98}"/>
              </a:ext>
            </a:extLst>
          </p:cNvPr>
          <p:cNvSpPr txBox="1"/>
          <p:nvPr/>
        </p:nvSpPr>
        <p:spPr>
          <a:xfrm>
            <a:off x="2120378" y="2208758"/>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27" name="object 28">
            <a:extLst>
              <a:ext uri="{FF2B5EF4-FFF2-40B4-BE49-F238E27FC236}">
                <a16:creationId xmlns:a16="http://schemas.microsoft.com/office/drawing/2014/main" id="{6E74AF02-1AD1-532F-9F32-46AF458B1BC5}"/>
              </a:ext>
            </a:extLst>
          </p:cNvPr>
          <p:cNvPicPr/>
          <p:nvPr/>
        </p:nvPicPr>
        <p:blipFill>
          <a:blip r:embed="rId9" cstate="print"/>
          <a:stretch>
            <a:fillRect/>
          </a:stretch>
        </p:blipFill>
        <p:spPr>
          <a:xfrm>
            <a:off x="2009647" y="2657348"/>
            <a:ext cx="115824" cy="117348"/>
          </a:xfrm>
          <a:prstGeom prst="rect">
            <a:avLst/>
          </a:prstGeom>
        </p:spPr>
      </p:pic>
      <p:sp>
        <p:nvSpPr>
          <p:cNvPr id="28" name="object 29">
            <a:extLst>
              <a:ext uri="{FF2B5EF4-FFF2-40B4-BE49-F238E27FC236}">
                <a16:creationId xmlns:a16="http://schemas.microsoft.com/office/drawing/2014/main" id="{CE0EE925-D552-0F35-78A1-3A26859C719C}"/>
              </a:ext>
            </a:extLst>
          </p:cNvPr>
          <p:cNvSpPr txBox="1"/>
          <p:nvPr/>
        </p:nvSpPr>
        <p:spPr>
          <a:xfrm>
            <a:off x="2120378" y="2630955"/>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29" name="object 30">
            <a:extLst>
              <a:ext uri="{FF2B5EF4-FFF2-40B4-BE49-F238E27FC236}">
                <a16:creationId xmlns:a16="http://schemas.microsoft.com/office/drawing/2014/main" id="{7FBC115A-F1B1-8CEB-FD41-FB7CC1CE2CC8}"/>
              </a:ext>
            </a:extLst>
          </p:cNvPr>
          <p:cNvPicPr/>
          <p:nvPr/>
        </p:nvPicPr>
        <p:blipFill>
          <a:blip r:embed="rId10" cstate="print"/>
          <a:stretch>
            <a:fillRect/>
          </a:stretch>
        </p:blipFill>
        <p:spPr>
          <a:xfrm>
            <a:off x="2009647" y="4284980"/>
            <a:ext cx="115824" cy="117348"/>
          </a:xfrm>
          <a:prstGeom prst="rect">
            <a:avLst/>
          </a:prstGeom>
        </p:spPr>
      </p:pic>
      <p:grpSp>
        <p:nvGrpSpPr>
          <p:cNvPr id="30" name="object 31">
            <a:extLst>
              <a:ext uri="{FF2B5EF4-FFF2-40B4-BE49-F238E27FC236}">
                <a16:creationId xmlns:a16="http://schemas.microsoft.com/office/drawing/2014/main" id="{03954869-EBF5-9D54-9EB9-519244F00EC9}"/>
              </a:ext>
            </a:extLst>
          </p:cNvPr>
          <p:cNvGrpSpPr/>
          <p:nvPr/>
        </p:nvGrpSpPr>
        <p:grpSpPr>
          <a:xfrm>
            <a:off x="3305714" y="1773427"/>
            <a:ext cx="3643629" cy="2546985"/>
            <a:chOff x="2228754" y="1915667"/>
            <a:chExt cx="3643629" cy="2546985"/>
          </a:xfrm>
        </p:grpSpPr>
        <p:sp>
          <p:nvSpPr>
            <p:cNvPr id="31" name="object 32">
              <a:extLst>
                <a:ext uri="{FF2B5EF4-FFF2-40B4-BE49-F238E27FC236}">
                  <a16:creationId xmlns:a16="http://schemas.microsoft.com/office/drawing/2014/main" id="{46B660D1-50DB-1181-3979-10B81E260537}"/>
                </a:ext>
              </a:extLst>
            </p:cNvPr>
            <p:cNvSpPr/>
            <p:nvPr/>
          </p:nvSpPr>
          <p:spPr>
            <a:xfrm>
              <a:off x="3843527" y="3470147"/>
              <a:ext cx="139065" cy="706120"/>
            </a:xfrm>
            <a:custGeom>
              <a:avLst/>
              <a:gdLst/>
              <a:ahLst/>
              <a:cxnLst/>
              <a:rect l="l" t="t" r="r" b="b"/>
              <a:pathLst>
                <a:path w="139064" h="706120">
                  <a:moveTo>
                    <a:pt x="59436" y="140208"/>
                  </a:moveTo>
                  <a:lnTo>
                    <a:pt x="0" y="140208"/>
                  </a:lnTo>
                  <a:lnTo>
                    <a:pt x="70104" y="0"/>
                  </a:lnTo>
                  <a:lnTo>
                    <a:pt x="131975" y="126492"/>
                  </a:lnTo>
                  <a:lnTo>
                    <a:pt x="59436" y="126492"/>
                  </a:lnTo>
                  <a:lnTo>
                    <a:pt x="59436" y="140208"/>
                  </a:lnTo>
                  <a:close/>
                </a:path>
                <a:path w="139064" h="706120">
                  <a:moveTo>
                    <a:pt x="79248" y="705612"/>
                  </a:moveTo>
                  <a:lnTo>
                    <a:pt x="59436" y="705612"/>
                  </a:lnTo>
                  <a:lnTo>
                    <a:pt x="59436" y="126492"/>
                  </a:lnTo>
                  <a:lnTo>
                    <a:pt x="79248" y="126492"/>
                  </a:lnTo>
                  <a:lnTo>
                    <a:pt x="79248" y="705612"/>
                  </a:lnTo>
                  <a:close/>
                </a:path>
                <a:path w="139064" h="706120">
                  <a:moveTo>
                    <a:pt x="138684" y="140208"/>
                  </a:moveTo>
                  <a:lnTo>
                    <a:pt x="79248" y="140208"/>
                  </a:lnTo>
                  <a:lnTo>
                    <a:pt x="79248" y="126492"/>
                  </a:lnTo>
                  <a:lnTo>
                    <a:pt x="131975" y="126492"/>
                  </a:lnTo>
                  <a:lnTo>
                    <a:pt x="138684" y="140208"/>
                  </a:lnTo>
                  <a:close/>
                </a:path>
              </a:pathLst>
            </a:custGeom>
            <a:solidFill>
              <a:srgbClr val="000000"/>
            </a:solidFill>
          </p:spPr>
          <p:txBody>
            <a:bodyPr wrap="square" lIns="0" tIns="0" rIns="0" bIns="0" rtlCol="0"/>
            <a:lstStyle/>
            <a:p>
              <a:endParaRPr/>
            </a:p>
          </p:txBody>
        </p:sp>
        <p:pic>
          <p:nvPicPr>
            <p:cNvPr id="32" name="object 33">
              <a:extLst>
                <a:ext uri="{FF2B5EF4-FFF2-40B4-BE49-F238E27FC236}">
                  <a16:creationId xmlns:a16="http://schemas.microsoft.com/office/drawing/2014/main" id="{0696B865-2D0B-A7E9-E33B-87452546489B}"/>
                </a:ext>
              </a:extLst>
            </p:cNvPr>
            <p:cNvPicPr/>
            <p:nvPr/>
          </p:nvPicPr>
          <p:blipFill>
            <a:blip r:embed="rId11" cstate="print"/>
            <a:stretch>
              <a:fillRect/>
            </a:stretch>
          </p:blipFill>
          <p:spPr>
            <a:xfrm>
              <a:off x="3870007" y="4285488"/>
              <a:ext cx="111347" cy="176784"/>
            </a:xfrm>
            <a:prstGeom prst="rect">
              <a:avLst/>
            </a:prstGeom>
          </p:spPr>
        </p:pic>
        <p:sp>
          <p:nvSpPr>
            <p:cNvPr id="33" name="object 34">
              <a:extLst>
                <a:ext uri="{FF2B5EF4-FFF2-40B4-BE49-F238E27FC236}">
                  <a16:creationId xmlns:a16="http://schemas.microsoft.com/office/drawing/2014/main" id="{AE137BE0-4BCB-00B5-B5CA-6FABA849817A}"/>
                </a:ext>
              </a:extLst>
            </p:cNvPr>
            <p:cNvSpPr/>
            <p:nvPr/>
          </p:nvSpPr>
          <p:spPr>
            <a:xfrm>
              <a:off x="4191000" y="3127247"/>
              <a:ext cx="506095" cy="140335"/>
            </a:xfrm>
            <a:custGeom>
              <a:avLst/>
              <a:gdLst/>
              <a:ahLst/>
              <a:cxnLst/>
              <a:rect l="l" t="t" r="r" b="b"/>
              <a:pathLst>
                <a:path w="506095" h="140335">
                  <a:moveTo>
                    <a:pt x="365760" y="140208"/>
                  </a:moveTo>
                  <a:lnTo>
                    <a:pt x="365760" y="0"/>
                  </a:lnTo>
                  <a:lnTo>
                    <a:pt x="484632" y="59436"/>
                  </a:lnTo>
                  <a:lnTo>
                    <a:pt x="379476" y="59436"/>
                  </a:lnTo>
                  <a:lnTo>
                    <a:pt x="379476" y="80772"/>
                  </a:lnTo>
                  <a:lnTo>
                    <a:pt x="484632" y="80772"/>
                  </a:lnTo>
                  <a:lnTo>
                    <a:pt x="365760" y="140208"/>
                  </a:lnTo>
                  <a:close/>
                </a:path>
                <a:path w="506095" h="140335">
                  <a:moveTo>
                    <a:pt x="365760" y="80772"/>
                  </a:moveTo>
                  <a:lnTo>
                    <a:pt x="0" y="80772"/>
                  </a:lnTo>
                  <a:lnTo>
                    <a:pt x="0" y="59436"/>
                  </a:lnTo>
                  <a:lnTo>
                    <a:pt x="365760" y="59436"/>
                  </a:lnTo>
                  <a:lnTo>
                    <a:pt x="365760" y="80772"/>
                  </a:lnTo>
                  <a:close/>
                </a:path>
                <a:path w="506095" h="140335">
                  <a:moveTo>
                    <a:pt x="484632" y="80772"/>
                  </a:moveTo>
                  <a:lnTo>
                    <a:pt x="379476" y="80772"/>
                  </a:lnTo>
                  <a:lnTo>
                    <a:pt x="379476" y="59436"/>
                  </a:lnTo>
                  <a:lnTo>
                    <a:pt x="484632" y="59436"/>
                  </a:lnTo>
                  <a:lnTo>
                    <a:pt x="505968" y="70104"/>
                  </a:lnTo>
                  <a:lnTo>
                    <a:pt x="484632" y="80772"/>
                  </a:lnTo>
                  <a:close/>
                </a:path>
              </a:pathLst>
            </a:custGeom>
            <a:solidFill>
              <a:srgbClr val="000000"/>
            </a:solidFill>
          </p:spPr>
          <p:txBody>
            <a:bodyPr wrap="square" lIns="0" tIns="0" rIns="0" bIns="0" rtlCol="0"/>
            <a:lstStyle/>
            <a:p>
              <a:endParaRPr/>
            </a:p>
          </p:txBody>
        </p:sp>
        <p:pic>
          <p:nvPicPr>
            <p:cNvPr id="34" name="object 35">
              <a:extLst>
                <a:ext uri="{FF2B5EF4-FFF2-40B4-BE49-F238E27FC236}">
                  <a16:creationId xmlns:a16="http://schemas.microsoft.com/office/drawing/2014/main" id="{DD2D46B1-7CD7-5C63-A7C7-883C3223D32F}"/>
                </a:ext>
              </a:extLst>
            </p:cNvPr>
            <p:cNvPicPr/>
            <p:nvPr/>
          </p:nvPicPr>
          <p:blipFill>
            <a:blip r:embed="rId12" cstate="print"/>
            <a:stretch>
              <a:fillRect/>
            </a:stretch>
          </p:blipFill>
          <p:spPr>
            <a:xfrm>
              <a:off x="4340352" y="2967228"/>
              <a:ext cx="115442" cy="117348"/>
            </a:xfrm>
            <a:prstGeom prst="rect">
              <a:avLst/>
            </a:prstGeom>
          </p:spPr>
        </p:pic>
        <p:sp>
          <p:nvSpPr>
            <p:cNvPr id="35" name="object 36">
              <a:extLst>
                <a:ext uri="{FF2B5EF4-FFF2-40B4-BE49-F238E27FC236}">
                  <a16:creationId xmlns:a16="http://schemas.microsoft.com/office/drawing/2014/main" id="{31A76BE1-35B3-4617-B552-8FA5A5E58C46}"/>
                </a:ext>
              </a:extLst>
            </p:cNvPr>
            <p:cNvSpPr/>
            <p:nvPr/>
          </p:nvSpPr>
          <p:spPr>
            <a:xfrm>
              <a:off x="4696967" y="2918460"/>
              <a:ext cx="670560" cy="551815"/>
            </a:xfrm>
            <a:custGeom>
              <a:avLst/>
              <a:gdLst/>
              <a:ahLst/>
              <a:cxnLst/>
              <a:rect l="l" t="t" r="r" b="b"/>
              <a:pathLst>
                <a:path w="670560" h="551814">
                  <a:moveTo>
                    <a:pt x="0" y="91439"/>
                  </a:moveTo>
                  <a:lnTo>
                    <a:pt x="7215" y="55935"/>
                  </a:lnTo>
                  <a:lnTo>
                    <a:pt x="26860" y="26860"/>
                  </a:lnTo>
                  <a:lnTo>
                    <a:pt x="55935" y="7215"/>
                  </a:lnTo>
                  <a:lnTo>
                    <a:pt x="91439" y="0"/>
                  </a:lnTo>
                  <a:lnTo>
                    <a:pt x="577595" y="0"/>
                  </a:lnTo>
                  <a:lnTo>
                    <a:pt x="613981" y="7215"/>
                  </a:lnTo>
                  <a:lnTo>
                    <a:pt x="643509" y="26860"/>
                  </a:lnTo>
                  <a:lnTo>
                    <a:pt x="663321" y="55935"/>
                  </a:lnTo>
                  <a:lnTo>
                    <a:pt x="670560" y="91439"/>
                  </a:lnTo>
                  <a:lnTo>
                    <a:pt x="670560" y="460248"/>
                  </a:lnTo>
                  <a:lnTo>
                    <a:pt x="663321" y="495752"/>
                  </a:lnTo>
                  <a:lnTo>
                    <a:pt x="643509" y="524827"/>
                  </a:lnTo>
                  <a:lnTo>
                    <a:pt x="613981" y="544472"/>
                  </a:lnTo>
                  <a:lnTo>
                    <a:pt x="577595" y="551687"/>
                  </a:lnTo>
                  <a:lnTo>
                    <a:pt x="91439" y="551687"/>
                  </a:lnTo>
                  <a:lnTo>
                    <a:pt x="55935" y="544472"/>
                  </a:lnTo>
                  <a:lnTo>
                    <a:pt x="26860" y="524827"/>
                  </a:lnTo>
                  <a:lnTo>
                    <a:pt x="7215" y="495752"/>
                  </a:lnTo>
                  <a:lnTo>
                    <a:pt x="0" y="460248"/>
                  </a:lnTo>
                  <a:lnTo>
                    <a:pt x="0" y="91439"/>
                  </a:lnTo>
                  <a:close/>
                </a:path>
              </a:pathLst>
            </a:custGeom>
            <a:ln w="27432">
              <a:solidFill>
                <a:srgbClr val="000000"/>
              </a:solidFill>
            </a:ln>
          </p:spPr>
          <p:txBody>
            <a:bodyPr wrap="square" lIns="0" tIns="0" rIns="0" bIns="0" rtlCol="0"/>
            <a:lstStyle/>
            <a:p>
              <a:endParaRPr/>
            </a:p>
          </p:txBody>
        </p:sp>
        <p:sp>
          <p:nvSpPr>
            <p:cNvPr id="36" name="object 37">
              <a:extLst>
                <a:ext uri="{FF2B5EF4-FFF2-40B4-BE49-F238E27FC236}">
                  <a16:creationId xmlns:a16="http://schemas.microsoft.com/office/drawing/2014/main" id="{11B5EDA5-80F1-0BCB-F9F2-97B75017A0A2}"/>
                </a:ext>
              </a:extLst>
            </p:cNvPr>
            <p:cNvSpPr/>
            <p:nvPr/>
          </p:nvSpPr>
          <p:spPr>
            <a:xfrm>
              <a:off x="5367528" y="3127247"/>
              <a:ext cx="504825" cy="140335"/>
            </a:xfrm>
            <a:custGeom>
              <a:avLst/>
              <a:gdLst/>
              <a:ahLst/>
              <a:cxnLst/>
              <a:rect l="l" t="t" r="r" b="b"/>
              <a:pathLst>
                <a:path w="504825" h="140335">
                  <a:moveTo>
                    <a:pt x="364236" y="140208"/>
                  </a:moveTo>
                  <a:lnTo>
                    <a:pt x="364236" y="0"/>
                  </a:lnTo>
                  <a:lnTo>
                    <a:pt x="483108" y="59436"/>
                  </a:lnTo>
                  <a:lnTo>
                    <a:pt x="379476" y="59436"/>
                  </a:lnTo>
                  <a:lnTo>
                    <a:pt x="379476" y="80772"/>
                  </a:lnTo>
                  <a:lnTo>
                    <a:pt x="483108" y="80772"/>
                  </a:lnTo>
                  <a:lnTo>
                    <a:pt x="364236" y="140208"/>
                  </a:lnTo>
                  <a:close/>
                </a:path>
                <a:path w="504825" h="140335">
                  <a:moveTo>
                    <a:pt x="364236" y="80772"/>
                  </a:moveTo>
                  <a:lnTo>
                    <a:pt x="0" y="80772"/>
                  </a:lnTo>
                  <a:lnTo>
                    <a:pt x="0" y="59436"/>
                  </a:lnTo>
                  <a:lnTo>
                    <a:pt x="364236" y="59436"/>
                  </a:lnTo>
                  <a:lnTo>
                    <a:pt x="364236" y="80772"/>
                  </a:lnTo>
                  <a:close/>
                </a:path>
                <a:path w="504825" h="140335">
                  <a:moveTo>
                    <a:pt x="483108" y="80772"/>
                  </a:moveTo>
                  <a:lnTo>
                    <a:pt x="379476" y="80772"/>
                  </a:lnTo>
                  <a:lnTo>
                    <a:pt x="379476" y="59436"/>
                  </a:lnTo>
                  <a:lnTo>
                    <a:pt x="483108" y="59436"/>
                  </a:lnTo>
                  <a:lnTo>
                    <a:pt x="504444" y="70104"/>
                  </a:lnTo>
                  <a:lnTo>
                    <a:pt x="483108" y="80772"/>
                  </a:lnTo>
                  <a:close/>
                </a:path>
              </a:pathLst>
            </a:custGeom>
            <a:solidFill>
              <a:srgbClr val="000000"/>
            </a:solidFill>
          </p:spPr>
          <p:txBody>
            <a:bodyPr wrap="square" lIns="0" tIns="0" rIns="0" bIns="0" rtlCol="0"/>
            <a:lstStyle/>
            <a:p>
              <a:endParaRPr/>
            </a:p>
          </p:txBody>
        </p:sp>
        <p:sp>
          <p:nvSpPr>
            <p:cNvPr id="37" name="object 38">
              <a:extLst>
                <a:ext uri="{FF2B5EF4-FFF2-40B4-BE49-F238E27FC236}">
                  <a16:creationId xmlns:a16="http://schemas.microsoft.com/office/drawing/2014/main" id="{A9919AF7-7A08-343A-28AC-47FD017F7B3A}"/>
                </a:ext>
              </a:extLst>
            </p:cNvPr>
            <p:cNvSpPr/>
            <p:nvPr/>
          </p:nvSpPr>
          <p:spPr>
            <a:xfrm>
              <a:off x="4773167" y="2962656"/>
              <a:ext cx="494030" cy="407034"/>
            </a:xfrm>
            <a:custGeom>
              <a:avLst/>
              <a:gdLst/>
              <a:ahLst/>
              <a:cxnLst/>
              <a:rect l="l" t="t" r="r" b="b"/>
              <a:pathLst>
                <a:path w="494029" h="407035">
                  <a:moveTo>
                    <a:pt x="248412" y="0"/>
                  </a:moveTo>
                  <a:lnTo>
                    <a:pt x="248412" y="406908"/>
                  </a:lnTo>
                </a:path>
                <a:path w="494029" h="407035">
                  <a:moveTo>
                    <a:pt x="0" y="330708"/>
                  </a:moveTo>
                  <a:lnTo>
                    <a:pt x="493776" y="330708"/>
                  </a:lnTo>
                </a:path>
              </a:pathLst>
            </a:custGeom>
            <a:ln w="10668">
              <a:solidFill>
                <a:srgbClr val="000000"/>
              </a:solidFill>
            </a:ln>
          </p:spPr>
          <p:txBody>
            <a:bodyPr wrap="square" lIns="0" tIns="0" rIns="0" bIns="0" rtlCol="0"/>
            <a:lstStyle/>
            <a:p>
              <a:endParaRPr/>
            </a:p>
          </p:txBody>
        </p:sp>
        <p:sp>
          <p:nvSpPr>
            <p:cNvPr id="38" name="object 39">
              <a:extLst>
                <a:ext uri="{FF2B5EF4-FFF2-40B4-BE49-F238E27FC236}">
                  <a16:creationId xmlns:a16="http://schemas.microsoft.com/office/drawing/2014/main" id="{0402B900-2C89-B3DF-73F5-4AAAF44C6E79}"/>
                </a:ext>
              </a:extLst>
            </p:cNvPr>
            <p:cNvSpPr/>
            <p:nvPr/>
          </p:nvSpPr>
          <p:spPr>
            <a:xfrm>
              <a:off x="4773167" y="3035808"/>
              <a:ext cx="434340" cy="257810"/>
            </a:xfrm>
            <a:custGeom>
              <a:avLst/>
              <a:gdLst/>
              <a:ahLst/>
              <a:cxnLst/>
              <a:rect l="l" t="t" r="r" b="b"/>
              <a:pathLst>
                <a:path w="434339" h="257810">
                  <a:moveTo>
                    <a:pt x="0" y="257556"/>
                  </a:moveTo>
                  <a:lnTo>
                    <a:pt x="251460" y="257556"/>
                  </a:lnTo>
                  <a:lnTo>
                    <a:pt x="251460" y="0"/>
                  </a:lnTo>
                  <a:lnTo>
                    <a:pt x="434339" y="0"/>
                  </a:lnTo>
                </a:path>
              </a:pathLst>
            </a:custGeom>
            <a:ln w="32004">
              <a:solidFill>
                <a:srgbClr val="000000"/>
              </a:solidFill>
            </a:ln>
          </p:spPr>
          <p:txBody>
            <a:bodyPr wrap="square" lIns="0" tIns="0" rIns="0" bIns="0" rtlCol="0"/>
            <a:lstStyle/>
            <a:p>
              <a:endParaRPr/>
            </a:p>
          </p:txBody>
        </p:sp>
        <p:pic>
          <p:nvPicPr>
            <p:cNvPr id="39" name="object 40">
              <a:extLst>
                <a:ext uri="{FF2B5EF4-FFF2-40B4-BE49-F238E27FC236}">
                  <a16:creationId xmlns:a16="http://schemas.microsoft.com/office/drawing/2014/main" id="{AF42BB88-4997-A305-1058-C212B0DFB6A5}"/>
                </a:ext>
              </a:extLst>
            </p:cNvPr>
            <p:cNvPicPr/>
            <p:nvPr/>
          </p:nvPicPr>
          <p:blipFill>
            <a:blip r:embed="rId13" cstate="print"/>
            <a:stretch>
              <a:fillRect/>
            </a:stretch>
          </p:blipFill>
          <p:spPr>
            <a:xfrm>
              <a:off x="2228754" y="1915667"/>
              <a:ext cx="175450" cy="118872"/>
            </a:xfrm>
            <a:prstGeom prst="rect">
              <a:avLst/>
            </a:prstGeom>
          </p:spPr>
        </p:pic>
      </p:grpSp>
      <p:pic>
        <p:nvPicPr>
          <p:cNvPr id="40" name="object 41">
            <a:extLst>
              <a:ext uri="{FF2B5EF4-FFF2-40B4-BE49-F238E27FC236}">
                <a16:creationId xmlns:a16="http://schemas.microsoft.com/office/drawing/2014/main" id="{E58DFE6F-794A-8E54-E482-8E8E339C9F33}"/>
              </a:ext>
            </a:extLst>
          </p:cNvPr>
          <p:cNvPicPr/>
          <p:nvPr/>
        </p:nvPicPr>
        <p:blipFill>
          <a:blip r:embed="rId14" cstate="print"/>
          <a:stretch>
            <a:fillRect/>
          </a:stretch>
        </p:blipFill>
        <p:spPr>
          <a:xfrm>
            <a:off x="6997033" y="2983484"/>
            <a:ext cx="136060" cy="172212"/>
          </a:xfrm>
          <a:prstGeom prst="rect">
            <a:avLst/>
          </a:prstGeom>
        </p:spPr>
      </p:pic>
      <p:grpSp>
        <p:nvGrpSpPr>
          <p:cNvPr id="41" name="object 42">
            <a:extLst>
              <a:ext uri="{FF2B5EF4-FFF2-40B4-BE49-F238E27FC236}">
                <a16:creationId xmlns:a16="http://schemas.microsoft.com/office/drawing/2014/main" id="{5625C0E8-1626-DA3F-4B6C-5A570761E7E8}"/>
              </a:ext>
            </a:extLst>
          </p:cNvPr>
          <p:cNvGrpSpPr/>
          <p:nvPr/>
        </p:nvGrpSpPr>
        <p:grpSpPr>
          <a:xfrm>
            <a:off x="7698740" y="1976120"/>
            <a:ext cx="2036445" cy="841375"/>
            <a:chOff x="6621780" y="2118360"/>
            <a:chExt cx="2036445" cy="841375"/>
          </a:xfrm>
        </p:grpSpPr>
        <p:sp>
          <p:nvSpPr>
            <p:cNvPr id="42" name="object 43">
              <a:extLst>
                <a:ext uri="{FF2B5EF4-FFF2-40B4-BE49-F238E27FC236}">
                  <a16:creationId xmlns:a16="http://schemas.microsoft.com/office/drawing/2014/main" id="{2ED0FC03-D7E6-3037-F6C8-E365FA10A701}"/>
                </a:ext>
              </a:extLst>
            </p:cNvPr>
            <p:cNvSpPr/>
            <p:nvPr/>
          </p:nvSpPr>
          <p:spPr>
            <a:xfrm>
              <a:off x="6621780" y="2118360"/>
              <a:ext cx="2036445" cy="841375"/>
            </a:xfrm>
            <a:custGeom>
              <a:avLst/>
              <a:gdLst/>
              <a:ahLst/>
              <a:cxnLst/>
              <a:rect l="l" t="t" r="r" b="b"/>
              <a:pathLst>
                <a:path w="2036445" h="841375">
                  <a:moveTo>
                    <a:pt x="2036064" y="841248"/>
                  </a:moveTo>
                  <a:lnTo>
                    <a:pt x="0" y="841248"/>
                  </a:lnTo>
                  <a:lnTo>
                    <a:pt x="0" y="0"/>
                  </a:lnTo>
                  <a:lnTo>
                    <a:pt x="2036064" y="0"/>
                  </a:lnTo>
                  <a:lnTo>
                    <a:pt x="2036064" y="841248"/>
                  </a:lnTo>
                  <a:close/>
                </a:path>
              </a:pathLst>
            </a:custGeom>
            <a:solidFill>
              <a:srgbClr val="EDEBE1"/>
            </a:solidFill>
          </p:spPr>
          <p:txBody>
            <a:bodyPr wrap="square" lIns="0" tIns="0" rIns="0" bIns="0" rtlCol="0"/>
            <a:lstStyle/>
            <a:p>
              <a:endParaRPr/>
            </a:p>
          </p:txBody>
        </p:sp>
        <p:pic>
          <p:nvPicPr>
            <p:cNvPr id="43" name="object 44">
              <a:extLst>
                <a:ext uri="{FF2B5EF4-FFF2-40B4-BE49-F238E27FC236}">
                  <a16:creationId xmlns:a16="http://schemas.microsoft.com/office/drawing/2014/main" id="{DFBF3286-F94D-DA7B-CBAF-9EB87B0ECF67}"/>
                </a:ext>
              </a:extLst>
            </p:cNvPr>
            <p:cNvPicPr/>
            <p:nvPr/>
          </p:nvPicPr>
          <p:blipFill>
            <a:blip r:embed="rId15" cstate="print"/>
            <a:stretch>
              <a:fillRect/>
            </a:stretch>
          </p:blipFill>
          <p:spPr>
            <a:xfrm>
              <a:off x="6763512" y="2459736"/>
              <a:ext cx="115443" cy="117348"/>
            </a:xfrm>
            <a:prstGeom prst="rect">
              <a:avLst/>
            </a:prstGeom>
          </p:spPr>
        </p:pic>
        <p:sp>
          <p:nvSpPr>
            <p:cNvPr id="44" name="object 45">
              <a:extLst>
                <a:ext uri="{FF2B5EF4-FFF2-40B4-BE49-F238E27FC236}">
                  <a16:creationId xmlns:a16="http://schemas.microsoft.com/office/drawing/2014/main" id="{BF5A7D81-3B0E-7BD5-A63A-917CE5902427}"/>
                </a:ext>
              </a:extLst>
            </p:cNvPr>
            <p:cNvSpPr/>
            <p:nvPr/>
          </p:nvSpPr>
          <p:spPr>
            <a:xfrm>
              <a:off x="6975348" y="2266187"/>
              <a:ext cx="551180" cy="480059"/>
            </a:xfrm>
            <a:custGeom>
              <a:avLst/>
              <a:gdLst/>
              <a:ahLst/>
              <a:cxnLst/>
              <a:rect l="l" t="t" r="r" b="b"/>
              <a:pathLst>
                <a:path w="551179" h="480060">
                  <a:moveTo>
                    <a:pt x="151257" y="257556"/>
                  </a:moveTo>
                  <a:lnTo>
                    <a:pt x="0" y="257556"/>
                  </a:lnTo>
                  <a:lnTo>
                    <a:pt x="0" y="274320"/>
                  </a:lnTo>
                  <a:lnTo>
                    <a:pt x="151257" y="274320"/>
                  </a:lnTo>
                  <a:lnTo>
                    <a:pt x="151257" y="257556"/>
                  </a:lnTo>
                  <a:close/>
                </a:path>
                <a:path w="551179" h="480060">
                  <a:moveTo>
                    <a:pt x="151257" y="204216"/>
                  </a:moveTo>
                  <a:lnTo>
                    <a:pt x="0" y="204216"/>
                  </a:lnTo>
                  <a:lnTo>
                    <a:pt x="0" y="220980"/>
                  </a:lnTo>
                  <a:lnTo>
                    <a:pt x="151257" y="220980"/>
                  </a:lnTo>
                  <a:lnTo>
                    <a:pt x="151257" y="204216"/>
                  </a:lnTo>
                  <a:close/>
                </a:path>
                <a:path w="551179" h="480060">
                  <a:moveTo>
                    <a:pt x="550633" y="390144"/>
                  </a:moveTo>
                  <a:lnTo>
                    <a:pt x="532447" y="390144"/>
                  </a:lnTo>
                  <a:lnTo>
                    <a:pt x="529602" y="406031"/>
                  </a:lnTo>
                  <a:lnTo>
                    <a:pt x="526516" y="418795"/>
                  </a:lnTo>
                  <a:lnTo>
                    <a:pt x="523176" y="428459"/>
                  </a:lnTo>
                  <a:lnTo>
                    <a:pt x="519582" y="435013"/>
                  </a:lnTo>
                  <a:lnTo>
                    <a:pt x="514629" y="441680"/>
                  </a:lnTo>
                  <a:lnTo>
                    <a:pt x="507390" y="445008"/>
                  </a:lnTo>
                  <a:lnTo>
                    <a:pt x="284886" y="445008"/>
                  </a:lnTo>
                  <a:lnTo>
                    <a:pt x="443001" y="229844"/>
                  </a:lnTo>
                  <a:lnTo>
                    <a:pt x="443001" y="214985"/>
                  </a:lnTo>
                  <a:lnTo>
                    <a:pt x="296608" y="16764"/>
                  </a:lnTo>
                  <a:lnTo>
                    <a:pt x="490347" y="16764"/>
                  </a:lnTo>
                  <a:lnTo>
                    <a:pt x="523494" y="49936"/>
                  </a:lnTo>
                  <a:lnTo>
                    <a:pt x="527773" y="73152"/>
                  </a:lnTo>
                  <a:lnTo>
                    <a:pt x="543966" y="73152"/>
                  </a:lnTo>
                  <a:lnTo>
                    <a:pt x="543966" y="0"/>
                  </a:lnTo>
                  <a:lnTo>
                    <a:pt x="247459" y="0"/>
                  </a:lnTo>
                  <a:lnTo>
                    <a:pt x="247459" y="12382"/>
                  </a:lnTo>
                  <a:lnTo>
                    <a:pt x="414426" y="234797"/>
                  </a:lnTo>
                  <a:lnTo>
                    <a:pt x="242404" y="468541"/>
                  </a:lnTo>
                  <a:lnTo>
                    <a:pt x="242404" y="480060"/>
                  </a:lnTo>
                  <a:lnTo>
                    <a:pt x="544347" y="480060"/>
                  </a:lnTo>
                  <a:lnTo>
                    <a:pt x="550633" y="390144"/>
                  </a:lnTo>
                  <a:close/>
                </a:path>
              </a:pathLst>
            </a:custGeom>
            <a:solidFill>
              <a:srgbClr val="000000"/>
            </a:solidFill>
          </p:spPr>
          <p:txBody>
            <a:bodyPr wrap="square" lIns="0" tIns="0" rIns="0" bIns="0" rtlCol="0"/>
            <a:lstStyle/>
            <a:p>
              <a:endParaRPr/>
            </a:p>
          </p:txBody>
        </p:sp>
        <p:pic>
          <p:nvPicPr>
            <p:cNvPr id="45" name="object 46">
              <a:extLst>
                <a:ext uri="{FF2B5EF4-FFF2-40B4-BE49-F238E27FC236}">
                  <a16:creationId xmlns:a16="http://schemas.microsoft.com/office/drawing/2014/main" id="{A0334BF7-8A64-C061-03D5-F40494466BAE}"/>
                </a:ext>
              </a:extLst>
            </p:cNvPr>
            <p:cNvPicPr/>
            <p:nvPr/>
          </p:nvPicPr>
          <p:blipFill>
            <a:blip r:embed="rId16" cstate="print"/>
            <a:stretch>
              <a:fillRect/>
            </a:stretch>
          </p:blipFill>
          <p:spPr>
            <a:xfrm>
              <a:off x="7594092" y="2459736"/>
              <a:ext cx="192024" cy="117347"/>
            </a:xfrm>
            <a:prstGeom prst="rect">
              <a:avLst/>
            </a:prstGeom>
          </p:spPr>
        </p:pic>
        <p:pic>
          <p:nvPicPr>
            <p:cNvPr id="46" name="object 47">
              <a:extLst>
                <a:ext uri="{FF2B5EF4-FFF2-40B4-BE49-F238E27FC236}">
                  <a16:creationId xmlns:a16="http://schemas.microsoft.com/office/drawing/2014/main" id="{1C391387-3CAF-6B2C-99EF-E5150D6BF731}"/>
                </a:ext>
              </a:extLst>
            </p:cNvPr>
            <p:cNvPicPr/>
            <p:nvPr/>
          </p:nvPicPr>
          <p:blipFill>
            <a:blip r:embed="rId17" cstate="print"/>
            <a:stretch>
              <a:fillRect/>
            </a:stretch>
          </p:blipFill>
          <p:spPr>
            <a:xfrm>
              <a:off x="7869936" y="2459736"/>
              <a:ext cx="115824" cy="117348"/>
            </a:xfrm>
            <a:prstGeom prst="rect">
              <a:avLst/>
            </a:prstGeom>
          </p:spPr>
        </p:pic>
        <p:sp>
          <p:nvSpPr>
            <p:cNvPr id="47" name="object 48">
              <a:extLst>
                <a:ext uri="{FF2B5EF4-FFF2-40B4-BE49-F238E27FC236}">
                  <a16:creationId xmlns:a16="http://schemas.microsoft.com/office/drawing/2014/main" id="{F6E9FF6E-80B9-EDD9-C24A-A78BD63C85C1}"/>
                </a:ext>
              </a:extLst>
            </p:cNvPr>
            <p:cNvSpPr/>
            <p:nvPr/>
          </p:nvSpPr>
          <p:spPr>
            <a:xfrm>
              <a:off x="8150352" y="2426715"/>
              <a:ext cx="151765" cy="156210"/>
            </a:xfrm>
            <a:custGeom>
              <a:avLst/>
              <a:gdLst/>
              <a:ahLst/>
              <a:cxnLst/>
              <a:rect l="l" t="t" r="r" b="b"/>
              <a:pathLst>
                <a:path w="151765" h="156210">
                  <a:moveTo>
                    <a:pt x="151257" y="69850"/>
                  </a:moveTo>
                  <a:lnTo>
                    <a:pt x="84289" y="69850"/>
                  </a:lnTo>
                  <a:lnTo>
                    <a:pt x="84289" y="0"/>
                  </a:lnTo>
                  <a:lnTo>
                    <a:pt x="66865" y="0"/>
                  </a:lnTo>
                  <a:lnTo>
                    <a:pt x="66865" y="69850"/>
                  </a:lnTo>
                  <a:lnTo>
                    <a:pt x="0" y="69850"/>
                  </a:lnTo>
                  <a:lnTo>
                    <a:pt x="0" y="86360"/>
                  </a:lnTo>
                  <a:lnTo>
                    <a:pt x="66865" y="86360"/>
                  </a:lnTo>
                  <a:lnTo>
                    <a:pt x="66865" y="156210"/>
                  </a:lnTo>
                  <a:lnTo>
                    <a:pt x="84289" y="156210"/>
                  </a:lnTo>
                  <a:lnTo>
                    <a:pt x="84289" y="86360"/>
                  </a:lnTo>
                  <a:lnTo>
                    <a:pt x="151257" y="86360"/>
                  </a:lnTo>
                  <a:lnTo>
                    <a:pt x="151257" y="69850"/>
                  </a:lnTo>
                  <a:close/>
                </a:path>
              </a:pathLst>
            </a:custGeom>
            <a:solidFill>
              <a:srgbClr val="000000"/>
            </a:solidFill>
          </p:spPr>
          <p:txBody>
            <a:bodyPr wrap="square" lIns="0" tIns="0" rIns="0" bIns="0" rtlCol="0"/>
            <a:lstStyle/>
            <a:p>
              <a:endParaRPr/>
            </a:p>
          </p:txBody>
        </p:sp>
        <p:pic>
          <p:nvPicPr>
            <p:cNvPr id="48" name="object 49">
              <a:extLst>
                <a:ext uri="{FF2B5EF4-FFF2-40B4-BE49-F238E27FC236}">
                  <a16:creationId xmlns:a16="http://schemas.microsoft.com/office/drawing/2014/main" id="{CB617125-38F5-5955-9305-1D83AA5B30B7}"/>
                </a:ext>
              </a:extLst>
            </p:cNvPr>
            <p:cNvPicPr/>
            <p:nvPr/>
          </p:nvPicPr>
          <p:blipFill>
            <a:blip r:embed="rId18" cstate="print"/>
            <a:stretch>
              <a:fillRect/>
            </a:stretch>
          </p:blipFill>
          <p:spPr>
            <a:xfrm>
              <a:off x="8387143" y="2401824"/>
              <a:ext cx="111347" cy="176784"/>
            </a:xfrm>
            <a:prstGeom prst="rect">
              <a:avLst/>
            </a:prstGeom>
          </p:spPr>
        </p:pic>
      </p:grpSp>
      <p:sp>
        <p:nvSpPr>
          <p:cNvPr id="49" name="object 50">
            <a:extLst>
              <a:ext uri="{FF2B5EF4-FFF2-40B4-BE49-F238E27FC236}">
                <a16:creationId xmlns:a16="http://schemas.microsoft.com/office/drawing/2014/main" id="{F80879B0-79E0-4D5F-DAAC-FF05CDCD69BE}"/>
              </a:ext>
            </a:extLst>
          </p:cNvPr>
          <p:cNvSpPr txBox="1"/>
          <p:nvPr/>
        </p:nvSpPr>
        <p:spPr>
          <a:xfrm>
            <a:off x="7698740" y="1976120"/>
            <a:ext cx="2036445" cy="841375"/>
          </a:xfrm>
          <a:prstGeom prst="rect">
            <a:avLst/>
          </a:prstGeom>
          <a:ln w="10667">
            <a:solidFill>
              <a:srgbClr val="000000"/>
            </a:solidFill>
          </a:ln>
        </p:spPr>
        <p:txBody>
          <a:bodyPr vert="horz" wrap="square" lIns="0" tIns="0" rIns="0" bIns="0" rtlCol="0">
            <a:spAutoFit/>
          </a:bodyPr>
          <a:lstStyle/>
          <a:p>
            <a:pPr>
              <a:lnSpc>
                <a:spcPct val="100000"/>
              </a:lnSpc>
            </a:pPr>
            <a:endParaRPr sz="1400">
              <a:latin typeface="Times New Roman"/>
              <a:cs typeface="Times New Roman"/>
            </a:endParaRPr>
          </a:p>
          <a:p>
            <a:pPr marL="563880" algn="ctr">
              <a:lnSpc>
                <a:spcPct val="100000"/>
              </a:lnSpc>
              <a:spcBef>
                <a:spcPts val="960"/>
              </a:spcBef>
              <a:tabLst>
                <a:tab pos="770890" algn="l"/>
              </a:tabLst>
            </a:pPr>
            <a:r>
              <a:rPr sz="1450" spc="100" dirty="0">
                <a:latin typeface="Cambria Math"/>
                <a:cs typeface="Cambria Math"/>
              </a:rPr>
              <a:t>i	i</a:t>
            </a:r>
            <a:endParaRPr sz="1450">
              <a:latin typeface="Cambria Math"/>
              <a:cs typeface="Cambria Math"/>
            </a:endParaRPr>
          </a:p>
          <a:p>
            <a:pPr marR="516255" algn="ctr">
              <a:lnSpc>
                <a:spcPct val="100000"/>
              </a:lnSpc>
              <a:spcBef>
                <a:spcPts val="384"/>
              </a:spcBef>
            </a:pPr>
            <a:r>
              <a:rPr sz="1450" spc="100" dirty="0">
                <a:latin typeface="Cambria Math"/>
                <a:cs typeface="Cambria Math"/>
              </a:rPr>
              <a:t>i</a:t>
            </a:r>
            <a:endParaRPr sz="1450">
              <a:latin typeface="Cambria Math"/>
              <a:cs typeface="Cambria Math"/>
            </a:endParaRPr>
          </a:p>
        </p:txBody>
      </p:sp>
      <p:sp>
        <p:nvSpPr>
          <p:cNvPr id="50" name="object 51">
            <a:extLst>
              <a:ext uri="{FF2B5EF4-FFF2-40B4-BE49-F238E27FC236}">
                <a16:creationId xmlns:a16="http://schemas.microsoft.com/office/drawing/2014/main" id="{34EBE12D-F805-07F8-5505-DBD30EF7C54F}"/>
              </a:ext>
            </a:extLst>
          </p:cNvPr>
          <p:cNvSpPr txBox="1"/>
          <p:nvPr/>
        </p:nvSpPr>
        <p:spPr>
          <a:xfrm>
            <a:off x="3458497" y="1747002"/>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51" name="object 52">
            <a:extLst>
              <a:ext uri="{FF2B5EF4-FFF2-40B4-BE49-F238E27FC236}">
                <a16:creationId xmlns:a16="http://schemas.microsoft.com/office/drawing/2014/main" id="{0E3ED482-3558-249C-E5B7-BBC6DBF923CD}"/>
              </a:ext>
            </a:extLst>
          </p:cNvPr>
          <p:cNvPicPr/>
          <p:nvPr/>
        </p:nvPicPr>
        <p:blipFill>
          <a:blip r:embed="rId19" cstate="print"/>
          <a:stretch>
            <a:fillRect/>
          </a:stretch>
        </p:blipFill>
        <p:spPr>
          <a:xfrm>
            <a:off x="3010058" y="2113280"/>
            <a:ext cx="175450" cy="118872"/>
          </a:xfrm>
          <a:prstGeom prst="rect">
            <a:avLst/>
          </a:prstGeom>
        </p:spPr>
      </p:pic>
      <p:sp>
        <p:nvSpPr>
          <p:cNvPr id="52" name="object 53">
            <a:extLst>
              <a:ext uri="{FF2B5EF4-FFF2-40B4-BE49-F238E27FC236}">
                <a16:creationId xmlns:a16="http://schemas.microsoft.com/office/drawing/2014/main" id="{03639C0C-06A3-C499-E1A8-A2FD6CED5F4F}"/>
              </a:ext>
            </a:extLst>
          </p:cNvPr>
          <p:cNvSpPr txBox="1"/>
          <p:nvPr/>
        </p:nvSpPr>
        <p:spPr>
          <a:xfrm>
            <a:off x="3167388" y="2086867"/>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53" name="object 54">
            <a:extLst>
              <a:ext uri="{FF2B5EF4-FFF2-40B4-BE49-F238E27FC236}">
                <a16:creationId xmlns:a16="http://schemas.microsoft.com/office/drawing/2014/main" id="{E632991A-2203-752E-FBBB-307B4FDB0016}"/>
              </a:ext>
            </a:extLst>
          </p:cNvPr>
          <p:cNvPicPr/>
          <p:nvPr/>
        </p:nvPicPr>
        <p:blipFill>
          <a:blip r:embed="rId19" cstate="print"/>
          <a:stretch>
            <a:fillRect/>
          </a:stretch>
        </p:blipFill>
        <p:spPr>
          <a:xfrm>
            <a:off x="2988722" y="2538475"/>
            <a:ext cx="175450" cy="118872"/>
          </a:xfrm>
          <a:prstGeom prst="rect">
            <a:avLst/>
          </a:prstGeom>
        </p:spPr>
      </p:pic>
      <p:sp>
        <p:nvSpPr>
          <p:cNvPr id="54" name="object 55">
            <a:extLst>
              <a:ext uri="{FF2B5EF4-FFF2-40B4-BE49-F238E27FC236}">
                <a16:creationId xmlns:a16="http://schemas.microsoft.com/office/drawing/2014/main" id="{A97985D3-8A4D-890D-80B9-9AB5F434C950}"/>
              </a:ext>
            </a:extLst>
          </p:cNvPr>
          <p:cNvSpPr txBox="1"/>
          <p:nvPr/>
        </p:nvSpPr>
        <p:spPr>
          <a:xfrm>
            <a:off x="3146046" y="2512101"/>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55" name="object 56">
            <a:extLst>
              <a:ext uri="{FF2B5EF4-FFF2-40B4-BE49-F238E27FC236}">
                <a16:creationId xmlns:a16="http://schemas.microsoft.com/office/drawing/2014/main" id="{36218172-257A-AA17-ED39-DCF75A499E95}"/>
              </a:ext>
            </a:extLst>
          </p:cNvPr>
          <p:cNvPicPr/>
          <p:nvPr/>
        </p:nvPicPr>
        <p:blipFill>
          <a:blip r:embed="rId20" cstate="print"/>
          <a:stretch>
            <a:fillRect/>
          </a:stretch>
        </p:blipFill>
        <p:spPr>
          <a:xfrm>
            <a:off x="2987198" y="3989324"/>
            <a:ext cx="175450" cy="118872"/>
          </a:xfrm>
          <a:prstGeom prst="rect">
            <a:avLst/>
          </a:prstGeom>
        </p:spPr>
      </p:pic>
      <p:sp>
        <p:nvSpPr>
          <p:cNvPr id="56" name="object 57">
            <a:extLst>
              <a:ext uri="{FF2B5EF4-FFF2-40B4-BE49-F238E27FC236}">
                <a16:creationId xmlns:a16="http://schemas.microsoft.com/office/drawing/2014/main" id="{8876C9F1-EB1A-A72D-7D85-B257AC177D32}"/>
              </a:ext>
            </a:extLst>
          </p:cNvPr>
          <p:cNvSpPr txBox="1"/>
          <p:nvPr/>
        </p:nvSpPr>
        <p:spPr>
          <a:xfrm>
            <a:off x="2120378" y="3886707"/>
            <a:ext cx="1189355" cy="617220"/>
          </a:xfrm>
          <a:prstGeom prst="rect">
            <a:avLst/>
          </a:prstGeom>
        </p:spPr>
        <p:txBody>
          <a:bodyPr vert="horz" wrap="square" lIns="0" tIns="87630" rIns="0" bIns="0" rtlCol="0">
            <a:spAutoFit/>
          </a:bodyPr>
          <a:lstStyle/>
          <a:p>
            <a:pPr marL="1038225">
              <a:lnSpc>
                <a:spcPct val="100000"/>
              </a:lnSpc>
              <a:spcBef>
                <a:spcPts val="690"/>
              </a:spcBef>
            </a:pPr>
            <a:r>
              <a:rPr sz="1450" spc="100" dirty="0">
                <a:latin typeface="Cambria Math"/>
                <a:cs typeface="Cambria Math"/>
              </a:rPr>
              <a:t>N</a:t>
            </a:r>
            <a:endParaRPr sz="1450">
              <a:latin typeface="Cambria Math"/>
              <a:cs typeface="Cambria Math"/>
            </a:endParaRPr>
          </a:p>
          <a:p>
            <a:pPr marL="12700">
              <a:lnSpc>
                <a:spcPct val="100000"/>
              </a:lnSpc>
              <a:spcBef>
                <a:spcPts val="585"/>
              </a:spcBef>
            </a:pPr>
            <a:r>
              <a:rPr sz="1450" spc="100" dirty="0">
                <a:latin typeface="Cambria Math"/>
                <a:cs typeface="Cambria Math"/>
              </a:rPr>
              <a:t>N</a:t>
            </a:r>
            <a:endParaRPr sz="1450">
              <a:latin typeface="Cambria Math"/>
              <a:cs typeface="Cambria Math"/>
            </a:endParaRPr>
          </a:p>
        </p:txBody>
      </p:sp>
      <p:sp>
        <p:nvSpPr>
          <p:cNvPr id="57" name="object 58">
            <a:extLst>
              <a:ext uri="{FF2B5EF4-FFF2-40B4-BE49-F238E27FC236}">
                <a16:creationId xmlns:a16="http://schemas.microsoft.com/office/drawing/2014/main" id="{1EE21FC0-9A5F-CE0C-1602-5BBC8DB52EA6}"/>
              </a:ext>
            </a:extLst>
          </p:cNvPr>
          <p:cNvSpPr txBox="1"/>
          <p:nvPr/>
        </p:nvSpPr>
        <p:spPr>
          <a:xfrm>
            <a:off x="7613395" y="1538732"/>
            <a:ext cx="2252980" cy="407034"/>
          </a:xfrm>
          <a:prstGeom prst="rect">
            <a:avLst/>
          </a:prstGeom>
          <a:solidFill>
            <a:srgbClr val="FBD4B5"/>
          </a:solidFill>
        </p:spPr>
        <p:txBody>
          <a:bodyPr vert="horz" wrap="square" lIns="0" tIns="41910" rIns="0" bIns="0" rtlCol="0">
            <a:spAutoFit/>
          </a:bodyPr>
          <a:lstStyle/>
          <a:p>
            <a:pPr marL="100330">
              <a:lnSpc>
                <a:spcPct val="100000"/>
              </a:lnSpc>
              <a:spcBef>
                <a:spcPts val="330"/>
              </a:spcBef>
            </a:pPr>
            <a:r>
              <a:rPr sz="1950" spc="10" dirty="0">
                <a:solidFill>
                  <a:srgbClr val="BF0000"/>
                </a:solidFill>
                <a:latin typeface="Comic Sans MS"/>
                <a:cs typeface="Comic Sans MS"/>
              </a:rPr>
              <a:t>Linear</a:t>
            </a:r>
            <a:r>
              <a:rPr sz="1950" spc="-15" dirty="0">
                <a:solidFill>
                  <a:srgbClr val="BF0000"/>
                </a:solidFill>
                <a:latin typeface="Comic Sans MS"/>
                <a:cs typeface="Comic Sans MS"/>
              </a:rPr>
              <a:t> </a:t>
            </a:r>
            <a:r>
              <a:rPr sz="1950" spc="5" dirty="0">
                <a:solidFill>
                  <a:srgbClr val="BF0000"/>
                </a:solidFill>
                <a:latin typeface="Comic Sans MS"/>
                <a:cs typeface="Comic Sans MS"/>
              </a:rPr>
              <a:t>vs</a:t>
            </a:r>
            <a:r>
              <a:rPr sz="1950" spc="-10" dirty="0">
                <a:solidFill>
                  <a:srgbClr val="BF0000"/>
                </a:solidFill>
                <a:latin typeface="Comic Sans MS"/>
                <a:cs typeface="Comic Sans MS"/>
              </a:rPr>
              <a:t> </a:t>
            </a:r>
            <a:r>
              <a:rPr sz="1950" spc="10" dirty="0">
                <a:solidFill>
                  <a:srgbClr val="BF0000"/>
                </a:solidFill>
                <a:latin typeface="Comic Sans MS"/>
                <a:cs typeface="Comic Sans MS"/>
              </a:rPr>
              <a:t>Affine?</a:t>
            </a:r>
            <a:endParaRPr sz="1950">
              <a:latin typeface="Comic Sans MS"/>
              <a:cs typeface="Comic Sans MS"/>
            </a:endParaRPr>
          </a:p>
        </p:txBody>
      </p:sp>
      <p:sp>
        <p:nvSpPr>
          <p:cNvPr id="58" name="TextBox 57">
            <a:extLst>
              <a:ext uri="{FF2B5EF4-FFF2-40B4-BE49-F238E27FC236}">
                <a16:creationId xmlns:a16="http://schemas.microsoft.com/office/drawing/2014/main" id="{BFD9247D-237B-7A11-26B5-8A8E19564395}"/>
              </a:ext>
            </a:extLst>
          </p:cNvPr>
          <p:cNvSpPr txBox="1"/>
          <p:nvPr/>
        </p:nvSpPr>
        <p:spPr>
          <a:xfrm>
            <a:off x="9303194" y="3343377"/>
            <a:ext cx="365157" cy="369332"/>
          </a:xfrm>
          <a:prstGeom prst="rect">
            <a:avLst/>
          </a:prstGeom>
          <a:noFill/>
        </p:spPr>
        <p:txBody>
          <a:bodyPr wrap="square" rtlCol="0">
            <a:spAutoFit/>
          </a:bodyPr>
          <a:lstStyle/>
          <a:p>
            <a:r>
              <a:rPr lang="en-US" b="1" dirty="0">
                <a:solidFill>
                  <a:srgbClr val="FF0000"/>
                </a:solidFill>
              </a:rPr>
              <a:t>T</a:t>
            </a:r>
          </a:p>
        </p:txBody>
      </p:sp>
      <p:sp>
        <p:nvSpPr>
          <p:cNvPr id="59" name="TextBox 58">
            <a:extLst>
              <a:ext uri="{FF2B5EF4-FFF2-40B4-BE49-F238E27FC236}">
                <a16:creationId xmlns:a16="http://schemas.microsoft.com/office/drawing/2014/main" id="{9AB312DB-9E4E-DEDF-933D-DB31E94CC1A8}"/>
              </a:ext>
            </a:extLst>
          </p:cNvPr>
          <p:cNvSpPr txBox="1"/>
          <p:nvPr/>
        </p:nvSpPr>
        <p:spPr>
          <a:xfrm>
            <a:off x="598714" y="4505623"/>
            <a:ext cx="9338491" cy="2403585"/>
          </a:xfrm>
          <a:prstGeom prst="rect">
            <a:avLst/>
          </a:prstGeom>
          <a:noFill/>
        </p:spPr>
        <p:txBody>
          <a:bodyPr wrap="square" rtlCol="0">
            <a:spAutoFit/>
          </a:bodyPr>
          <a:lstStyle/>
          <a:p>
            <a:pPr marL="390525" indent="-378460">
              <a:lnSpc>
                <a:spcPct val="100000"/>
              </a:lnSpc>
              <a:spcBef>
                <a:spcPts val="545"/>
              </a:spcBef>
              <a:buFont typeface="Arial MT"/>
              <a:buChar char="•"/>
              <a:tabLst>
                <a:tab pos="390525" algn="l"/>
                <a:tab pos="391160" algn="l"/>
              </a:tabLst>
            </a:pPr>
            <a:r>
              <a:rPr lang="en-US" sz="2000" dirty="0">
                <a:latin typeface="Georgia" panose="02040502050405020303" pitchFamily="18" charset="0"/>
                <a:cs typeface="Times New Roman" panose="02020603050405020304" pitchFamily="18" charset="0"/>
              </a:rPr>
              <a:t>A</a:t>
            </a:r>
            <a:r>
              <a:rPr lang="en-US" sz="2000" spc="-35" dirty="0">
                <a:latin typeface="Georgia" panose="02040502050405020303" pitchFamily="18" charset="0"/>
                <a:cs typeface="Times New Roman" panose="02020603050405020304" pitchFamily="18" charset="0"/>
              </a:rPr>
              <a:t> </a:t>
            </a:r>
            <a:r>
              <a:rPr lang="en-US" sz="2000" spc="-10" dirty="0">
                <a:latin typeface="Georgia" panose="02040502050405020303" pitchFamily="18" charset="0"/>
                <a:cs typeface="Times New Roman" panose="02020603050405020304" pitchFamily="18" charset="0"/>
              </a:rPr>
              <a:t>threshold</a:t>
            </a:r>
            <a:r>
              <a:rPr lang="en-US" sz="2000" spc="-20" dirty="0">
                <a:latin typeface="Georgia" panose="02040502050405020303" pitchFamily="18" charset="0"/>
                <a:cs typeface="Times New Roman" panose="02020603050405020304" pitchFamily="18" charset="0"/>
              </a:rPr>
              <a:t> </a:t>
            </a:r>
            <a:r>
              <a:rPr lang="en-US" sz="2000" spc="-5" dirty="0">
                <a:latin typeface="Georgia" panose="02040502050405020303" pitchFamily="18" charset="0"/>
                <a:cs typeface="Times New Roman" panose="02020603050405020304" pitchFamily="18" charset="0"/>
              </a:rPr>
              <a:t>unit</a:t>
            </a:r>
          </a:p>
          <a:p>
            <a:pPr marL="829310" lvl="1" indent="-314960">
              <a:lnSpc>
                <a:spcPct val="100000"/>
              </a:lnSpc>
              <a:spcBef>
                <a:spcPts val="390"/>
              </a:spcBef>
              <a:buFont typeface="Arial MT"/>
              <a:buChar char="–"/>
              <a:tabLst>
                <a:tab pos="829944" algn="l"/>
              </a:tabLst>
            </a:pPr>
            <a:r>
              <a:rPr lang="en-US" sz="2000" spc="-10" dirty="0">
                <a:latin typeface="Georgia" panose="02040502050405020303" pitchFamily="18" charset="0"/>
                <a:cs typeface="Times New Roman" panose="02020603050405020304" pitchFamily="18" charset="0"/>
              </a:rPr>
              <a:t>“Fires”</a:t>
            </a:r>
            <a:r>
              <a:rPr lang="en-US" sz="2000" spc="1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if</a:t>
            </a:r>
            <a:r>
              <a:rPr lang="en-US" sz="2000" spc="-5" dirty="0">
                <a:latin typeface="Georgia" panose="02040502050405020303" pitchFamily="18" charset="0"/>
                <a:cs typeface="Times New Roman" panose="02020603050405020304" pitchFamily="18" charset="0"/>
              </a:rPr>
              <a:t> the</a:t>
            </a:r>
            <a:r>
              <a:rPr lang="en-US" sz="2000" spc="15" dirty="0">
                <a:latin typeface="Georgia" panose="02040502050405020303" pitchFamily="18" charset="0"/>
                <a:cs typeface="Times New Roman" panose="02020603050405020304" pitchFamily="18" charset="0"/>
              </a:rPr>
              <a:t> </a:t>
            </a:r>
            <a:r>
              <a:rPr lang="en-US" sz="2000" spc="-10" dirty="0">
                <a:latin typeface="Georgia" panose="02040502050405020303" pitchFamily="18" charset="0"/>
                <a:cs typeface="Times New Roman" panose="02020603050405020304" pitchFamily="18" charset="0"/>
              </a:rPr>
              <a:t>affine </a:t>
            </a:r>
            <a:r>
              <a:rPr lang="en-US" sz="2000" dirty="0">
                <a:latin typeface="Georgia" panose="02040502050405020303" pitchFamily="18" charset="0"/>
                <a:cs typeface="Times New Roman" panose="02020603050405020304" pitchFamily="18" charset="0"/>
              </a:rPr>
              <a:t>function</a:t>
            </a:r>
            <a:r>
              <a:rPr lang="en-US" sz="2000" spc="-35" dirty="0">
                <a:latin typeface="Georgia" panose="02040502050405020303" pitchFamily="18" charset="0"/>
                <a:cs typeface="Times New Roman" panose="02020603050405020304" pitchFamily="18" charset="0"/>
              </a:rPr>
              <a:t> </a:t>
            </a:r>
            <a:r>
              <a:rPr lang="en-US" sz="2000" spc="5" dirty="0">
                <a:latin typeface="Georgia" panose="02040502050405020303" pitchFamily="18" charset="0"/>
                <a:cs typeface="Times New Roman" panose="02020603050405020304" pitchFamily="18" charset="0"/>
              </a:rPr>
              <a:t>of</a:t>
            </a:r>
            <a:r>
              <a:rPr lang="en-US" sz="2000" spc="-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inputs</a:t>
            </a:r>
            <a:r>
              <a:rPr lang="en-US" sz="2000" spc="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is</a:t>
            </a:r>
            <a:r>
              <a:rPr lang="en-US" sz="2000" spc="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positive</a:t>
            </a:r>
          </a:p>
          <a:p>
            <a:pPr marL="1269365" marR="5080" lvl="2" indent="-252095">
              <a:lnSpc>
                <a:spcPts val="2600"/>
              </a:lnSpc>
              <a:spcBef>
                <a:spcPts val="660"/>
              </a:spcBef>
              <a:buFont typeface="Arial MT"/>
              <a:buChar char="•"/>
              <a:tabLst>
                <a:tab pos="1269365" algn="l"/>
                <a:tab pos="1270000" algn="l"/>
              </a:tabLst>
            </a:pPr>
            <a:r>
              <a:rPr lang="en-US" sz="2000" spc="5" dirty="0">
                <a:latin typeface="Georgia" panose="02040502050405020303" pitchFamily="18" charset="0"/>
                <a:cs typeface="Times New Roman" panose="02020603050405020304" pitchFamily="18" charset="0"/>
              </a:rPr>
              <a:t>The bias is the </a:t>
            </a:r>
            <a:r>
              <a:rPr lang="en-US" sz="2000" spc="-5" dirty="0">
                <a:latin typeface="Georgia" panose="02040502050405020303" pitchFamily="18" charset="0"/>
                <a:cs typeface="Times New Roman" panose="02020603050405020304" pitchFamily="18" charset="0"/>
              </a:rPr>
              <a:t>negative </a:t>
            </a:r>
            <a:r>
              <a:rPr lang="en-US" sz="2000" spc="10" dirty="0">
                <a:latin typeface="Georgia" panose="02040502050405020303" pitchFamily="18" charset="0"/>
                <a:cs typeface="Times New Roman" panose="02020603050405020304" pitchFamily="18" charset="0"/>
              </a:rPr>
              <a:t>of </a:t>
            </a:r>
            <a:r>
              <a:rPr lang="en-US" sz="2000" spc="5" dirty="0">
                <a:latin typeface="Georgia" panose="02040502050405020303" pitchFamily="18" charset="0"/>
                <a:cs typeface="Times New Roman" panose="02020603050405020304" pitchFamily="18" charset="0"/>
              </a:rPr>
              <a:t>the </a:t>
            </a:r>
            <a:r>
              <a:rPr lang="en-US" sz="2000" dirty="0">
                <a:latin typeface="Georgia" panose="02040502050405020303" pitchFamily="18" charset="0"/>
                <a:cs typeface="Times New Roman" panose="02020603050405020304" pitchFamily="18" charset="0"/>
              </a:rPr>
              <a:t>threshold </a:t>
            </a:r>
            <a:r>
              <a:rPr lang="en-US" sz="2000" spc="10" dirty="0">
                <a:latin typeface="Georgia" panose="02040502050405020303" pitchFamily="18" charset="0"/>
                <a:cs typeface="Times New Roman" panose="02020603050405020304" pitchFamily="18" charset="0"/>
              </a:rPr>
              <a:t>T</a:t>
            </a:r>
            <a:endParaRPr lang="en-US" sz="2000" spc="5" dirty="0">
              <a:latin typeface="Georgia" panose="02040502050405020303" pitchFamily="18" charset="0"/>
              <a:cs typeface="Times New Roman" panose="02020603050405020304" pitchFamily="18" charset="0"/>
            </a:endParaRPr>
          </a:p>
          <a:p>
            <a:pPr marL="829310" marR="297180" lvl="1" indent="-314325">
              <a:lnSpc>
                <a:spcPct val="100299"/>
              </a:lnSpc>
              <a:spcBef>
                <a:spcPts val="715"/>
              </a:spcBef>
              <a:buFont typeface="Arial MT"/>
              <a:buChar char="–"/>
              <a:tabLst>
                <a:tab pos="829944" algn="l"/>
              </a:tabLst>
            </a:pPr>
            <a:r>
              <a:rPr lang="en-US" sz="2000" spc="-10" dirty="0">
                <a:latin typeface="Georgia" panose="02040502050405020303" pitchFamily="18" charset="0"/>
                <a:cs typeface="Times New Roman" panose="02020603050405020304" pitchFamily="18" charset="0"/>
              </a:rPr>
              <a:t>“Fires” if the weighted sum of inputs exceeds a  threshold</a:t>
            </a:r>
          </a:p>
          <a:p>
            <a:pPr marL="1269365" marR="5080" lvl="2" indent="-252095">
              <a:lnSpc>
                <a:spcPts val="2600"/>
              </a:lnSpc>
              <a:spcBef>
                <a:spcPts val="660"/>
              </a:spcBef>
              <a:buFont typeface="Arial MT"/>
              <a:buChar char="•"/>
              <a:tabLst>
                <a:tab pos="1269365" algn="l"/>
                <a:tab pos="1270000" algn="l"/>
              </a:tabLst>
            </a:pPr>
            <a:endParaRPr lang="en-US" sz="2000" b="1" dirty="0">
              <a:latin typeface="Georgia" panose="02040502050405020303" pitchFamily="18" charset="0"/>
              <a:cs typeface="Times New Roman" panose="02020603050405020304" pitchFamily="18" charset="0"/>
            </a:endParaRPr>
          </a:p>
          <a:p>
            <a:endParaRPr lang="en-US" sz="2300" dirty="0">
              <a:latin typeface="Georgia" panose="02040502050405020303" pitchFamily="18" charset="0"/>
              <a:cs typeface="Times New Roman" panose="02020603050405020304" pitchFamily="18" charset="0"/>
            </a:endParaRPr>
          </a:p>
        </p:txBody>
      </p:sp>
      <p:sp>
        <p:nvSpPr>
          <p:cNvPr id="61" name="TextBox 60">
            <a:extLst>
              <a:ext uri="{FF2B5EF4-FFF2-40B4-BE49-F238E27FC236}">
                <a16:creationId xmlns:a16="http://schemas.microsoft.com/office/drawing/2014/main" id="{082BFFBC-DA4B-D3FC-4FD7-CC161E91504B}"/>
              </a:ext>
            </a:extLst>
          </p:cNvPr>
          <p:cNvSpPr txBox="1"/>
          <p:nvPr/>
        </p:nvSpPr>
        <p:spPr>
          <a:xfrm>
            <a:off x="661379" y="6033384"/>
            <a:ext cx="6096000" cy="307777"/>
          </a:xfrm>
          <a:prstGeom prst="rect">
            <a:avLst/>
          </a:prstGeom>
          <a:noFill/>
        </p:spPr>
        <p:txBody>
          <a:bodyPr wrap="square">
            <a:spAutoFit/>
          </a:bodyPr>
          <a:lstStyle/>
          <a:p>
            <a:r>
              <a:rPr lang="en-US" dirty="0"/>
              <a:t>https://deeplearning.cs.cmu.edu/S23/</a:t>
            </a:r>
          </a:p>
        </p:txBody>
      </p:sp>
    </p:spTree>
    <p:extLst>
      <p:ext uri="{BB962C8B-B14F-4D97-AF65-F5344CB8AC3E}">
        <p14:creationId xmlns:p14="http://schemas.microsoft.com/office/powerpoint/2010/main" val="2842149648"/>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B5386-6C30-CAD2-FB69-BF6FC7CC82F7}"/>
              </a:ext>
            </a:extLst>
          </p:cNvPr>
          <p:cNvSpPr>
            <a:spLocks noGrp="1"/>
          </p:cNvSpPr>
          <p:nvPr>
            <p:ph type="title"/>
          </p:nvPr>
        </p:nvSpPr>
        <p:spPr/>
        <p:txBody>
          <a:bodyPr/>
          <a:lstStyle/>
          <a:p>
            <a:r>
              <a:rPr lang="en-US" dirty="0"/>
              <a:t>Perceptron</a:t>
            </a:r>
          </a:p>
        </p:txBody>
      </p:sp>
      <p:sp>
        <p:nvSpPr>
          <p:cNvPr id="60" name="Content Placeholder 59">
            <a:extLst>
              <a:ext uri="{FF2B5EF4-FFF2-40B4-BE49-F238E27FC236}">
                <a16:creationId xmlns:a16="http://schemas.microsoft.com/office/drawing/2014/main" id="{F1EC016F-A6FB-FBC4-2131-B531D91C54B8}"/>
              </a:ext>
            </a:extLst>
          </p:cNvPr>
          <p:cNvSpPr>
            <a:spLocks noGrp="1"/>
          </p:cNvSpPr>
          <p:nvPr>
            <p:ph idx="1"/>
          </p:nvPr>
        </p:nvSpPr>
        <p:spPr/>
        <p:txBody>
          <a:bodyPr/>
          <a:lstStyle/>
          <a:p>
            <a:endParaRPr lang="en-US" dirty="0"/>
          </a:p>
        </p:txBody>
      </p:sp>
      <p:grpSp>
        <p:nvGrpSpPr>
          <p:cNvPr id="4" name="object 4">
            <a:extLst>
              <a:ext uri="{FF2B5EF4-FFF2-40B4-BE49-F238E27FC236}">
                <a16:creationId xmlns:a16="http://schemas.microsoft.com/office/drawing/2014/main" id="{CB039170-05B9-536F-8B13-E25E7E416481}"/>
              </a:ext>
            </a:extLst>
          </p:cNvPr>
          <p:cNvGrpSpPr/>
          <p:nvPr/>
        </p:nvGrpSpPr>
        <p:grpSpPr>
          <a:xfrm>
            <a:off x="7698739" y="3271520"/>
            <a:ext cx="1987550" cy="805180"/>
            <a:chOff x="6621779" y="3413760"/>
            <a:chExt cx="1987550" cy="805180"/>
          </a:xfrm>
        </p:grpSpPr>
        <p:sp>
          <p:nvSpPr>
            <p:cNvPr id="5" name="object 5">
              <a:extLst>
                <a:ext uri="{FF2B5EF4-FFF2-40B4-BE49-F238E27FC236}">
                  <a16:creationId xmlns:a16="http://schemas.microsoft.com/office/drawing/2014/main" id="{CAD1B27B-DFC6-3A9F-4A5D-5B4787DF72FD}"/>
                </a:ext>
              </a:extLst>
            </p:cNvPr>
            <p:cNvSpPr/>
            <p:nvPr/>
          </p:nvSpPr>
          <p:spPr>
            <a:xfrm>
              <a:off x="6621779" y="3413760"/>
              <a:ext cx="1987550" cy="805180"/>
            </a:xfrm>
            <a:custGeom>
              <a:avLst/>
              <a:gdLst/>
              <a:ahLst/>
              <a:cxnLst/>
              <a:rect l="l" t="t" r="r" b="b"/>
              <a:pathLst>
                <a:path w="1987550" h="805179">
                  <a:moveTo>
                    <a:pt x="1987296" y="804672"/>
                  </a:moveTo>
                  <a:lnTo>
                    <a:pt x="0" y="804672"/>
                  </a:lnTo>
                  <a:lnTo>
                    <a:pt x="0" y="0"/>
                  </a:lnTo>
                  <a:lnTo>
                    <a:pt x="1987296" y="0"/>
                  </a:lnTo>
                  <a:lnTo>
                    <a:pt x="1987296" y="804672"/>
                  </a:lnTo>
                  <a:close/>
                </a:path>
              </a:pathLst>
            </a:custGeom>
            <a:solidFill>
              <a:srgbClr val="EDEBE1"/>
            </a:solidFill>
          </p:spPr>
          <p:txBody>
            <a:bodyPr wrap="square" lIns="0" tIns="0" rIns="0" bIns="0" rtlCol="0"/>
            <a:lstStyle/>
            <a:p>
              <a:endParaRPr dirty="0"/>
            </a:p>
          </p:txBody>
        </p:sp>
        <p:sp>
          <p:nvSpPr>
            <p:cNvPr id="6" name="object 6">
              <a:extLst>
                <a:ext uri="{FF2B5EF4-FFF2-40B4-BE49-F238E27FC236}">
                  <a16:creationId xmlns:a16="http://schemas.microsoft.com/office/drawing/2014/main" id="{A9A63A58-A5AA-5C9B-6C71-5014015F515D}"/>
                </a:ext>
              </a:extLst>
            </p:cNvPr>
            <p:cNvSpPr/>
            <p:nvPr/>
          </p:nvSpPr>
          <p:spPr>
            <a:xfrm>
              <a:off x="6621779" y="3413760"/>
              <a:ext cx="1987550" cy="805180"/>
            </a:xfrm>
            <a:custGeom>
              <a:avLst/>
              <a:gdLst/>
              <a:ahLst/>
              <a:cxnLst/>
              <a:rect l="l" t="t" r="r" b="b"/>
              <a:pathLst>
                <a:path w="1987550" h="805179">
                  <a:moveTo>
                    <a:pt x="0" y="0"/>
                  </a:moveTo>
                  <a:lnTo>
                    <a:pt x="1987296" y="0"/>
                  </a:lnTo>
                  <a:lnTo>
                    <a:pt x="1987296" y="804672"/>
                  </a:lnTo>
                  <a:lnTo>
                    <a:pt x="0" y="804672"/>
                  </a:lnTo>
                  <a:lnTo>
                    <a:pt x="0" y="0"/>
                  </a:lnTo>
                  <a:close/>
                </a:path>
              </a:pathLst>
            </a:custGeom>
            <a:ln w="10668">
              <a:solidFill>
                <a:srgbClr val="000000"/>
              </a:solidFill>
            </a:ln>
          </p:spPr>
          <p:txBody>
            <a:bodyPr wrap="square" lIns="0" tIns="0" rIns="0" bIns="0" rtlCol="0"/>
            <a:lstStyle/>
            <a:p>
              <a:endParaRPr/>
            </a:p>
          </p:txBody>
        </p:sp>
        <p:pic>
          <p:nvPicPr>
            <p:cNvPr id="7" name="object 7">
              <a:extLst>
                <a:ext uri="{FF2B5EF4-FFF2-40B4-BE49-F238E27FC236}">
                  <a16:creationId xmlns:a16="http://schemas.microsoft.com/office/drawing/2014/main" id="{A88368C3-7682-7CCE-F29A-85309FB11E69}"/>
                </a:ext>
              </a:extLst>
            </p:cNvPr>
            <p:cNvPicPr/>
            <p:nvPr/>
          </p:nvPicPr>
          <p:blipFill>
            <a:blip r:embed="rId2" cstate="print"/>
            <a:stretch>
              <a:fillRect/>
            </a:stretch>
          </p:blipFill>
          <p:spPr>
            <a:xfrm>
              <a:off x="6758272" y="3770376"/>
              <a:ext cx="136060" cy="172212"/>
            </a:xfrm>
            <a:prstGeom prst="rect">
              <a:avLst/>
            </a:prstGeom>
          </p:spPr>
        </p:pic>
        <p:sp>
          <p:nvSpPr>
            <p:cNvPr id="8" name="object 8">
              <a:extLst>
                <a:ext uri="{FF2B5EF4-FFF2-40B4-BE49-F238E27FC236}">
                  <a16:creationId xmlns:a16="http://schemas.microsoft.com/office/drawing/2014/main" id="{4BD02D94-F3DD-59F9-1829-0EF98F4E0110}"/>
                </a:ext>
              </a:extLst>
            </p:cNvPr>
            <p:cNvSpPr/>
            <p:nvPr/>
          </p:nvSpPr>
          <p:spPr>
            <a:xfrm>
              <a:off x="6992111" y="3499116"/>
              <a:ext cx="413384" cy="637540"/>
            </a:xfrm>
            <a:custGeom>
              <a:avLst/>
              <a:gdLst/>
              <a:ahLst/>
              <a:cxnLst/>
              <a:rect l="l" t="t" r="r" b="b"/>
              <a:pathLst>
                <a:path w="413384" h="637539">
                  <a:moveTo>
                    <a:pt x="151257" y="336804"/>
                  </a:moveTo>
                  <a:lnTo>
                    <a:pt x="0" y="336804"/>
                  </a:lnTo>
                  <a:lnTo>
                    <a:pt x="0" y="353568"/>
                  </a:lnTo>
                  <a:lnTo>
                    <a:pt x="151257" y="353568"/>
                  </a:lnTo>
                  <a:lnTo>
                    <a:pt x="151257" y="336804"/>
                  </a:lnTo>
                  <a:close/>
                </a:path>
                <a:path w="413384" h="637539">
                  <a:moveTo>
                    <a:pt x="151257" y="283464"/>
                  </a:moveTo>
                  <a:lnTo>
                    <a:pt x="0" y="283464"/>
                  </a:lnTo>
                  <a:lnTo>
                    <a:pt x="0" y="300228"/>
                  </a:lnTo>
                  <a:lnTo>
                    <a:pt x="151257" y="300228"/>
                  </a:lnTo>
                  <a:lnTo>
                    <a:pt x="151257" y="283464"/>
                  </a:lnTo>
                  <a:close/>
                </a:path>
                <a:path w="413384" h="637539">
                  <a:moveTo>
                    <a:pt x="412991" y="0"/>
                  </a:moveTo>
                  <a:lnTo>
                    <a:pt x="365887" y="24206"/>
                  </a:lnTo>
                  <a:lnTo>
                    <a:pt x="345516" y="58864"/>
                  </a:lnTo>
                  <a:lnTo>
                    <a:pt x="335229" y="107442"/>
                  </a:lnTo>
                  <a:lnTo>
                    <a:pt x="333933" y="136867"/>
                  </a:lnTo>
                  <a:lnTo>
                    <a:pt x="334289" y="150177"/>
                  </a:lnTo>
                  <a:lnTo>
                    <a:pt x="335343" y="165100"/>
                  </a:lnTo>
                  <a:lnTo>
                    <a:pt x="337070" y="181648"/>
                  </a:lnTo>
                  <a:lnTo>
                    <a:pt x="341845" y="217309"/>
                  </a:lnTo>
                  <a:lnTo>
                    <a:pt x="343535" y="231736"/>
                  </a:lnTo>
                  <a:lnTo>
                    <a:pt x="344551" y="243090"/>
                  </a:lnTo>
                  <a:lnTo>
                    <a:pt x="344893" y="251358"/>
                  </a:lnTo>
                  <a:lnTo>
                    <a:pt x="344284" y="265506"/>
                  </a:lnTo>
                  <a:lnTo>
                    <a:pt x="329844" y="303466"/>
                  </a:lnTo>
                  <a:lnTo>
                    <a:pt x="308025" y="312420"/>
                  </a:lnTo>
                  <a:lnTo>
                    <a:pt x="308025" y="324612"/>
                  </a:lnTo>
                  <a:lnTo>
                    <a:pt x="339509" y="349580"/>
                  </a:lnTo>
                  <a:lnTo>
                    <a:pt x="344893" y="385572"/>
                  </a:lnTo>
                  <a:lnTo>
                    <a:pt x="344551" y="393192"/>
                  </a:lnTo>
                  <a:lnTo>
                    <a:pt x="343535" y="404914"/>
                  </a:lnTo>
                  <a:lnTo>
                    <a:pt x="341845" y="420725"/>
                  </a:lnTo>
                  <a:lnTo>
                    <a:pt x="337070" y="461175"/>
                  </a:lnTo>
                  <a:lnTo>
                    <a:pt x="335343" y="478993"/>
                  </a:lnTo>
                  <a:lnTo>
                    <a:pt x="334289" y="494080"/>
                  </a:lnTo>
                  <a:lnTo>
                    <a:pt x="333933" y="506437"/>
                  </a:lnTo>
                  <a:lnTo>
                    <a:pt x="335267" y="534238"/>
                  </a:lnTo>
                  <a:lnTo>
                    <a:pt x="345833" y="580885"/>
                  </a:lnTo>
                  <a:lnTo>
                    <a:pt x="366623" y="614997"/>
                  </a:lnTo>
                  <a:lnTo>
                    <a:pt x="412991" y="637032"/>
                  </a:lnTo>
                  <a:lnTo>
                    <a:pt x="412991" y="626364"/>
                  </a:lnTo>
                  <a:lnTo>
                    <a:pt x="404329" y="625030"/>
                  </a:lnTo>
                  <a:lnTo>
                    <a:pt x="396608" y="621601"/>
                  </a:lnTo>
                  <a:lnTo>
                    <a:pt x="368655" y="585965"/>
                  </a:lnTo>
                  <a:lnTo>
                    <a:pt x="359422" y="547992"/>
                  </a:lnTo>
                  <a:lnTo>
                    <a:pt x="357365" y="511009"/>
                  </a:lnTo>
                  <a:lnTo>
                    <a:pt x="357695" y="503148"/>
                  </a:lnTo>
                  <a:lnTo>
                    <a:pt x="358648" y="490740"/>
                  </a:lnTo>
                  <a:lnTo>
                    <a:pt x="360222" y="473798"/>
                  </a:lnTo>
                  <a:lnTo>
                    <a:pt x="364655" y="431101"/>
                  </a:lnTo>
                  <a:lnTo>
                    <a:pt x="367157" y="403567"/>
                  </a:lnTo>
                  <a:lnTo>
                    <a:pt x="360959" y="355371"/>
                  </a:lnTo>
                  <a:lnTo>
                    <a:pt x="338391" y="323189"/>
                  </a:lnTo>
                  <a:lnTo>
                    <a:pt x="332600" y="319938"/>
                  </a:lnTo>
                  <a:lnTo>
                    <a:pt x="332600" y="317080"/>
                  </a:lnTo>
                  <a:lnTo>
                    <a:pt x="360959" y="281457"/>
                  </a:lnTo>
                  <a:lnTo>
                    <a:pt x="367461" y="239458"/>
                  </a:lnTo>
                  <a:lnTo>
                    <a:pt x="367157" y="231470"/>
                  </a:lnTo>
                  <a:lnTo>
                    <a:pt x="366229" y="219938"/>
                  </a:lnTo>
                  <a:lnTo>
                    <a:pt x="364655" y="204851"/>
                  </a:lnTo>
                  <a:lnTo>
                    <a:pt x="360222" y="167182"/>
                  </a:lnTo>
                  <a:lnTo>
                    <a:pt x="358648" y="150698"/>
                  </a:lnTo>
                  <a:lnTo>
                    <a:pt x="357695" y="136753"/>
                  </a:lnTo>
                  <a:lnTo>
                    <a:pt x="357365" y="125349"/>
                  </a:lnTo>
                  <a:lnTo>
                    <a:pt x="357619" y="112420"/>
                  </a:lnTo>
                  <a:lnTo>
                    <a:pt x="363562" y="68224"/>
                  </a:lnTo>
                  <a:lnTo>
                    <a:pt x="380530" y="30670"/>
                  </a:lnTo>
                  <a:lnTo>
                    <a:pt x="412991" y="10668"/>
                  </a:lnTo>
                  <a:lnTo>
                    <a:pt x="412991" y="0"/>
                  </a:lnTo>
                  <a:close/>
                </a:path>
              </a:pathLst>
            </a:custGeom>
            <a:solidFill>
              <a:srgbClr val="000000"/>
            </a:solidFill>
          </p:spPr>
          <p:txBody>
            <a:bodyPr wrap="square" lIns="0" tIns="0" rIns="0" bIns="0" rtlCol="0"/>
            <a:lstStyle/>
            <a:p>
              <a:endParaRPr/>
            </a:p>
          </p:txBody>
        </p:sp>
        <p:pic>
          <p:nvPicPr>
            <p:cNvPr id="9" name="object 9">
              <a:extLst>
                <a:ext uri="{FF2B5EF4-FFF2-40B4-BE49-F238E27FC236}">
                  <a16:creationId xmlns:a16="http://schemas.microsoft.com/office/drawing/2014/main" id="{D96F9913-062B-2F33-31F6-4B80B2136A68}"/>
                </a:ext>
              </a:extLst>
            </p:cNvPr>
            <p:cNvPicPr/>
            <p:nvPr/>
          </p:nvPicPr>
          <p:blipFill>
            <a:blip r:embed="rId3" cstate="print"/>
            <a:stretch>
              <a:fillRect/>
            </a:stretch>
          </p:blipFill>
          <p:spPr>
            <a:xfrm>
              <a:off x="7434071" y="3579876"/>
              <a:ext cx="97535" cy="169163"/>
            </a:xfrm>
            <a:prstGeom prst="rect">
              <a:avLst/>
            </a:prstGeom>
          </p:spPr>
        </p:pic>
        <p:pic>
          <p:nvPicPr>
            <p:cNvPr id="10" name="object 10">
              <a:extLst>
                <a:ext uri="{FF2B5EF4-FFF2-40B4-BE49-F238E27FC236}">
                  <a16:creationId xmlns:a16="http://schemas.microsoft.com/office/drawing/2014/main" id="{862FF780-D343-DEDC-ABBB-78FB08CBB368}"/>
                </a:ext>
              </a:extLst>
            </p:cNvPr>
            <p:cNvPicPr/>
            <p:nvPr/>
          </p:nvPicPr>
          <p:blipFill>
            <a:blip r:embed="rId4" cstate="print"/>
            <a:stretch>
              <a:fillRect/>
            </a:stretch>
          </p:blipFill>
          <p:spPr>
            <a:xfrm>
              <a:off x="7624993" y="3573780"/>
              <a:ext cx="198460" cy="230124"/>
            </a:xfrm>
            <a:prstGeom prst="rect">
              <a:avLst/>
            </a:prstGeom>
          </p:spPr>
        </p:pic>
        <p:pic>
          <p:nvPicPr>
            <p:cNvPr id="11" name="object 11">
              <a:extLst>
                <a:ext uri="{FF2B5EF4-FFF2-40B4-BE49-F238E27FC236}">
                  <a16:creationId xmlns:a16="http://schemas.microsoft.com/office/drawing/2014/main" id="{00196C25-F3E5-284B-09D9-464CCB8234C8}"/>
                </a:ext>
              </a:extLst>
            </p:cNvPr>
            <p:cNvPicPr/>
            <p:nvPr/>
          </p:nvPicPr>
          <p:blipFill>
            <a:blip r:embed="rId5" cstate="print"/>
            <a:stretch>
              <a:fillRect/>
            </a:stretch>
          </p:blipFill>
          <p:spPr>
            <a:xfrm>
              <a:off x="7900415" y="3631692"/>
              <a:ext cx="94488" cy="117348"/>
            </a:xfrm>
            <a:prstGeom prst="rect">
              <a:avLst/>
            </a:prstGeom>
          </p:spPr>
        </p:pic>
        <p:pic>
          <p:nvPicPr>
            <p:cNvPr id="12" name="object 12">
              <a:extLst>
                <a:ext uri="{FF2B5EF4-FFF2-40B4-BE49-F238E27FC236}">
                  <a16:creationId xmlns:a16="http://schemas.microsoft.com/office/drawing/2014/main" id="{453499B9-2CE6-22B8-E34B-DD7F274AC139}"/>
                </a:ext>
              </a:extLst>
            </p:cNvPr>
            <p:cNvPicPr/>
            <p:nvPr/>
          </p:nvPicPr>
          <p:blipFill>
            <a:blip r:embed="rId6" cstate="print"/>
            <a:stretch>
              <a:fillRect/>
            </a:stretch>
          </p:blipFill>
          <p:spPr>
            <a:xfrm>
              <a:off x="8092439" y="3592353"/>
              <a:ext cx="151733" cy="170402"/>
            </a:xfrm>
            <a:prstGeom prst="rect">
              <a:avLst/>
            </a:prstGeom>
          </p:spPr>
        </p:pic>
        <p:pic>
          <p:nvPicPr>
            <p:cNvPr id="13" name="object 14">
              <a:extLst>
                <a:ext uri="{FF2B5EF4-FFF2-40B4-BE49-F238E27FC236}">
                  <a16:creationId xmlns:a16="http://schemas.microsoft.com/office/drawing/2014/main" id="{7322BDA4-DDFA-0801-96C6-93D3BCE1BC3D}"/>
                </a:ext>
              </a:extLst>
            </p:cNvPr>
            <p:cNvPicPr/>
            <p:nvPr/>
          </p:nvPicPr>
          <p:blipFill>
            <a:blip r:embed="rId7" cstate="print"/>
            <a:stretch>
              <a:fillRect/>
            </a:stretch>
          </p:blipFill>
          <p:spPr>
            <a:xfrm>
              <a:off x="7635306" y="3890772"/>
              <a:ext cx="108133" cy="170688"/>
            </a:xfrm>
            <a:prstGeom prst="rect">
              <a:avLst/>
            </a:prstGeom>
          </p:spPr>
        </p:pic>
        <p:sp>
          <p:nvSpPr>
            <p:cNvPr id="14" name="object 15">
              <a:extLst>
                <a:ext uri="{FF2B5EF4-FFF2-40B4-BE49-F238E27FC236}">
                  <a16:creationId xmlns:a16="http://schemas.microsoft.com/office/drawing/2014/main" id="{63F63F34-ECDE-C272-87D7-082754143E1B}"/>
                </a:ext>
              </a:extLst>
            </p:cNvPr>
            <p:cNvSpPr/>
            <p:nvPr/>
          </p:nvSpPr>
          <p:spPr>
            <a:xfrm>
              <a:off x="7827930" y="3884676"/>
              <a:ext cx="420370" cy="177165"/>
            </a:xfrm>
            <a:custGeom>
              <a:avLst/>
              <a:gdLst/>
              <a:ahLst/>
              <a:cxnLst/>
              <a:rect l="l" t="t" r="r" b="b"/>
              <a:pathLst>
                <a:path w="420370" h="177164">
                  <a:moveTo>
                    <a:pt x="37337" y="176783"/>
                  </a:moveTo>
                  <a:lnTo>
                    <a:pt x="2476" y="153245"/>
                  </a:lnTo>
                  <a:lnTo>
                    <a:pt x="0" y="136016"/>
                  </a:lnTo>
                  <a:lnTo>
                    <a:pt x="302" y="129446"/>
                  </a:lnTo>
                  <a:lnTo>
                    <a:pt x="14567" y="87508"/>
                  </a:lnTo>
                  <a:lnTo>
                    <a:pt x="48812" y="60138"/>
                  </a:lnTo>
                  <a:lnTo>
                    <a:pt x="70484" y="56388"/>
                  </a:lnTo>
                  <a:lnTo>
                    <a:pt x="80391" y="56483"/>
                  </a:lnTo>
                  <a:lnTo>
                    <a:pt x="87820" y="58483"/>
                  </a:lnTo>
                  <a:lnTo>
                    <a:pt x="92773" y="62388"/>
                  </a:lnTo>
                  <a:lnTo>
                    <a:pt x="96665" y="65532"/>
                  </a:lnTo>
                  <a:lnTo>
                    <a:pt x="66008" y="65532"/>
                  </a:lnTo>
                  <a:lnTo>
                    <a:pt x="59903" y="66355"/>
                  </a:lnTo>
                  <a:lnTo>
                    <a:pt x="32063" y="92475"/>
                  </a:lnTo>
                  <a:lnTo>
                    <a:pt x="24574" y="111251"/>
                  </a:lnTo>
                  <a:lnTo>
                    <a:pt x="81387" y="111251"/>
                  </a:lnTo>
                  <a:lnTo>
                    <a:pt x="80676" y="111728"/>
                  </a:lnTo>
                  <a:lnTo>
                    <a:pt x="69694" y="116227"/>
                  </a:lnTo>
                  <a:lnTo>
                    <a:pt x="56328" y="119431"/>
                  </a:lnTo>
                  <a:lnTo>
                    <a:pt x="40586" y="121332"/>
                  </a:lnTo>
                  <a:lnTo>
                    <a:pt x="22478" y="121920"/>
                  </a:lnTo>
                  <a:lnTo>
                    <a:pt x="21526" y="126873"/>
                  </a:lnTo>
                  <a:lnTo>
                    <a:pt x="20955" y="132016"/>
                  </a:lnTo>
                  <a:lnTo>
                    <a:pt x="20955" y="146113"/>
                  </a:lnTo>
                  <a:lnTo>
                    <a:pt x="22669" y="152209"/>
                  </a:lnTo>
                  <a:lnTo>
                    <a:pt x="29431" y="159734"/>
                  </a:lnTo>
                  <a:lnTo>
                    <a:pt x="34861" y="161639"/>
                  </a:lnTo>
                  <a:lnTo>
                    <a:pt x="77463" y="161639"/>
                  </a:lnTo>
                  <a:lnTo>
                    <a:pt x="71926" y="166035"/>
                  </a:lnTo>
                  <a:lnTo>
                    <a:pt x="65817" y="169925"/>
                  </a:lnTo>
                  <a:lnTo>
                    <a:pt x="59438" y="172966"/>
                  </a:lnTo>
                  <a:lnTo>
                    <a:pt x="52577" y="175105"/>
                  </a:lnTo>
                  <a:lnTo>
                    <a:pt x="45216" y="176368"/>
                  </a:lnTo>
                  <a:lnTo>
                    <a:pt x="37337" y="176783"/>
                  </a:lnTo>
                  <a:close/>
                </a:path>
                <a:path w="420370" h="177164">
                  <a:moveTo>
                    <a:pt x="81387" y="111251"/>
                  </a:moveTo>
                  <a:lnTo>
                    <a:pt x="24574" y="111251"/>
                  </a:lnTo>
                  <a:lnTo>
                    <a:pt x="32968" y="111071"/>
                  </a:lnTo>
                  <a:lnTo>
                    <a:pt x="40719" y="110525"/>
                  </a:lnTo>
                  <a:lnTo>
                    <a:pt x="73342" y="98869"/>
                  </a:lnTo>
                  <a:lnTo>
                    <a:pt x="77723" y="94583"/>
                  </a:lnTo>
                  <a:lnTo>
                    <a:pt x="79914" y="88677"/>
                  </a:lnTo>
                  <a:lnTo>
                    <a:pt x="79914" y="76485"/>
                  </a:lnTo>
                  <a:lnTo>
                    <a:pt x="66008" y="65532"/>
                  </a:lnTo>
                  <a:lnTo>
                    <a:pt x="96665" y="65532"/>
                  </a:lnTo>
                  <a:lnTo>
                    <a:pt x="97684" y="66355"/>
                  </a:lnTo>
                  <a:lnTo>
                    <a:pt x="97804" y="66582"/>
                  </a:lnTo>
                  <a:lnTo>
                    <a:pt x="100185" y="72537"/>
                  </a:lnTo>
                  <a:lnTo>
                    <a:pt x="100142" y="81343"/>
                  </a:lnTo>
                  <a:lnTo>
                    <a:pt x="98986" y="90564"/>
                  </a:lnTo>
                  <a:lnTo>
                    <a:pt x="95332" y="98940"/>
                  </a:lnTo>
                  <a:lnTo>
                    <a:pt x="89232" y="105995"/>
                  </a:lnTo>
                  <a:lnTo>
                    <a:pt x="81387" y="111251"/>
                  </a:lnTo>
                  <a:close/>
                </a:path>
                <a:path w="420370" h="177164">
                  <a:moveTo>
                    <a:pt x="77463" y="161639"/>
                  </a:moveTo>
                  <a:lnTo>
                    <a:pt x="50101" y="161639"/>
                  </a:lnTo>
                  <a:lnTo>
                    <a:pt x="56863" y="160020"/>
                  </a:lnTo>
                  <a:lnTo>
                    <a:pt x="69056" y="153542"/>
                  </a:lnTo>
                  <a:lnTo>
                    <a:pt x="75533" y="148590"/>
                  </a:lnTo>
                  <a:lnTo>
                    <a:pt x="82295" y="141732"/>
                  </a:lnTo>
                  <a:lnTo>
                    <a:pt x="89916" y="148971"/>
                  </a:lnTo>
                  <a:lnTo>
                    <a:pt x="83967" y="155540"/>
                  </a:lnTo>
                  <a:lnTo>
                    <a:pt x="77973" y="161234"/>
                  </a:lnTo>
                  <a:lnTo>
                    <a:pt x="77463" y="161639"/>
                  </a:lnTo>
                  <a:close/>
                </a:path>
                <a:path w="420370" h="177164">
                  <a:moveTo>
                    <a:pt x="50101" y="161639"/>
                  </a:moveTo>
                  <a:lnTo>
                    <a:pt x="34861" y="161639"/>
                  </a:lnTo>
                  <a:lnTo>
                    <a:pt x="42481" y="161543"/>
                  </a:lnTo>
                  <a:lnTo>
                    <a:pt x="50101" y="161639"/>
                  </a:lnTo>
                  <a:close/>
                </a:path>
                <a:path w="420370" h="177164">
                  <a:moveTo>
                    <a:pt x="152876" y="176783"/>
                  </a:moveTo>
                  <a:lnTo>
                    <a:pt x="141255" y="176783"/>
                  </a:lnTo>
                  <a:lnTo>
                    <a:pt x="137064" y="174974"/>
                  </a:lnTo>
                  <a:lnTo>
                    <a:pt x="130682" y="167258"/>
                  </a:lnTo>
                  <a:lnTo>
                    <a:pt x="129125" y="162496"/>
                  </a:lnTo>
                  <a:lnTo>
                    <a:pt x="129063" y="150875"/>
                  </a:lnTo>
                  <a:lnTo>
                    <a:pt x="130206" y="142970"/>
                  </a:lnTo>
                  <a:lnTo>
                    <a:pt x="132492" y="132492"/>
                  </a:lnTo>
                  <a:lnTo>
                    <a:pt x="154399" y="34671"/>
                  </a:lnTo>
                  <a:lnTo>
                    <a:pt x="155448" y="30480"/>
                  </a:lnTo>
                  <a:lnTo>
                    <a:pt x="156209" y="27050"/>
                  </a:lnTo>
                  <a:lnTo>
                    <a:pt x="156591" y="24383"/>
                  </a:lnTo>
                  <a:lnTo>
                    <a:pt x="156971" y="21907"/>
                  </a:lnTo>
                  <a:lnTo>
                    <a:pt x="157162" y="19431"/>
                  </a:lnTo>
                  <a:lnTo>
                    <a:pt x="157162" y="14858"/>
                  </a:lnTo>
                  <a:lnTo>
                    <a:pt x="156781" y="13049"/>
                  </a:lnTo>
                  <a:lnTo>
                    <a:pt x="155828" y="11715"/>
                  </a:lnTo>
                  <a:lnTo>
                    <a:pt x="154876" y="10477"/>
                  </a:lnTo>
                  <a:lnTo>
                    <a:pt x="153638" y="9525"/>
                  </a:lnTo>
                  <a:lnTo>
                    <a:pt x="151923" y="8953"/>
                  </a:lnTo>
                  <a:lnTo>
                    <a:pt x="150304" y="8382"/>
                  </a:lnTo>
                  <a:lnTo>
                    <a:pt x="147256" y="8000"/>
                  </a:lnTo>
                  <a:lnTo>
                    <a:pt x="142875" y="7620"/>
                  </a:lnTo>
                  <a:lnTo>
                    <a:pt x="144398" y="1524"/>
                  </a:lnTo>
                  <a:lnTo>
                    <a:pt x="175259" y="0"/>
                  </a:lnTo>
                  <a:lnTo>
                    <a:pt x="182594" y="0"/>
                  </a:lnTo>
                  <a:lnTo>
                    <a:pt x="152304" y="135635"/>
                  </a:lnTo>
                  <a:lnTo>
                    <a:pt x="150590" y="143827"/>
                  </a:lnTo>
                  <a:lnTo>
                    <a:pt x="149726" y="149351"/>
                  </a:lnTo>
                  <a:lnTo>
                    <a:pt x="149637" y="157162"/>
                  </a:lnTo>
                  <a:lnTo>
                    <a:pt x="150208" y="159543"/>
                  </a:lnTo>
                  <a:lnTo>
                    <a:pt x="152400" y="162496"/>
                  </a:lnTo>
                  <a:lnTo>
                    <a:pt x="154019" y="163163"/>
                  </a:lnTo>
                  <a:lnTo>
                    <a:pt x="176103" y="163163"/>
                  </a:lnTo>
                  <a:lnTo>
                    <a:pt x="174974" y="164306"/>
                  </a:lnTo>
                  <a:lnTo>
                    <a:pt x="168497" y="169640"/>
                  </a:lnTo>
                  <a:lnTo>
                    <a:pt x="163448" y="172497"/>
                  </a:lnTo>
                  <a:lnTo>
                    <a:pt x="158495" y="175355"/>
                  </a:lnTo>
                  <a:lnTo>
                    <a:pt x="152876" y="176783"/>
                  </a:lnTo>
                  <a:close/>
                </a:path>
                <a:path w="420370" h="177164">
                  <a:moveTo>
                    <a:pt x="176103" y="163163"/>
                  </a:moveTo>
                  <a:lnTo>
                    <a:pt x="158781" y="163163"/>
                  </a:lnTo>
                  <a:lnTo>
                    <a:pt x="161353" y="162210"/>
                  </a:lnTo>
                  <a:lnTo>
                    <a:pt x="164115" y="160305"/>
                  </a:lnTo>
                  <a:lnTo>
                    <a:pt x="166972" y="158496"/>
                  </a:lnTo>
                  <a:lnTo>
                    <a:pt x="170878" y="154876"/>
                  </a:lnTo>
                  <a:lnTo>
                    <a:pt x="175926" y="149351"/>
                  </a:lnTo>
                  <a:lnTo>
                    <a:pt x="182880" y="156305"/>
                  </a:lnTo>
                  <a:lnTo>
                    <a:pt x="176103" y="163163"/>
                  </a:lnTo>
                  <a:close/>
                </a:path>
                <a:path w="420370" h="177164">
                  <a:moveTo>
                    <a:pt x="158781" y="163163"/>
                  </a:moveTo>
                  <a:lnTo>
                    <a:pt x="154019" y="163163"/>
                  </a:lnTo>
                  <a:lnTo>
                    <a:pt x="156304" y="163067"/>
                  </a:lnTo>
                  <a:lnTo>
                    <a:pt x="158781" y="163163"/>
                  </a:lnTo>
                  <a:close/>
                </a:path>
                <a:path w="420370" h="177164">
                  <a:moveTo>
                    <a:pt x="272928" y="167735"/>
                  </a:moveTo>
                  <a:lnTo>
                    <a:pt x="246887" y="167735"/>
                  </a:lnTo>
                  <a:lnTo>
                    <a:pt x="252983" y="166020"/>
                  </a:lnTo>
                  <a:lnTo>
                    <a:pt x="261746" y="159162"/>
                  </a:lnTo>
                  <a:lnTo>
                    <a:pt x="263842" y="154305"/>
                  </a:lnTo>
                  <a:lnTo>
                    <a:pt x="263842" y="144303"/>
                  </a:lnTo>
                  <a:lnTo>
                    <a:pt x="263270" y="141160"/>
                  </a:lnTo>
                  <a:lnTo>
                    <a:pt x="262032" y="138493"/>
                  </a:lnTo>
                  <a:lnTo>
                    <a:pt x="260889" y="135921"/>
                  </a:lnTo>
                  <a:lnTo>
                    <a:pt x="236410" y="118014"/>
                  </a:lnTo>
                  <a:lnTo>
                    <a:pt x="231457" y="114585"/>
                  </a:lnTo>
                  <a:lnTo>
                    <a:pt x="224313" y="108394"/>
                  </a:lnTo>
                  <a:lnTo>
                    <a:pt x="221646" y="104965"/>
                  </a:lnTo>
                  <a:lnTo>
                    <a:pt x="219836" y="101250"/>
                  </a:lnTo>
                  <a:lnTo>
                    <a:pt x="218026" y="97631"/>
                  </a:lnTo>
                  <a:lnTo>
                    <a:pt x="217074" y="93440"/>
                  </a:lnTo>
                  <a:lnTo>
                    <a:pt x="217074" y="82200"/>
                  </a:lnTo>
                  <a:lnTo>
                    <a:pt x="251269" y="56483"/>
                  </a:lnTo>
                  <a:lnTo>
                    <a:pt x="259841" y="56388"/>
                  </a:lnTo>
                  <a:lnTo>
                    <a:pt x="267461" y="56483"/>
                  </a:lnTo>
                  <a:lnTo>
                    <a:pt x="299370" y="62483"/>
                  </a:lnTo>
                  <a:lnTo>
                    <a:pt x="298720" y="65532"/>
                  </a:lnTo>
                  <a:lnTo>
                    <a:pt x="258317" y="65532"/>
                  </a:lnTo>
                  <a:lnTo>
                    <a:pt x="251936" y="65627"/>
                  </a:lnTo>
                  <a:lnTo>
                    <a:pt x="246697" y="67341"/>
                  </a:lnTo>
                  <a:lnTo>
                    <a:pt x="242696" y="70675"/>
                  </a:lnTo>
                  <a:lnTo>
                    <a:pt x="238696" y="74104"/>
                  </a:lnTo>
                  <a:lnTo>
                    <a:pt x="236600" y="78485"/>
                  </a:lnTo>
                  <a:lnTo>
                    <a:pt x="236600" y="86867"/>
                  </a:lnTo>
                  <a:lnTo>
                    <a:pt x="237172" y="89534"/>
                  </a:lnTo>
                  <a:lnTo>
                    <a:pt x="238220" y="91725"/>
                  </a:lnTo>
                  <a:lnTo>
                    <a:pt x="239267" y="94011"/>
                  </a:lnTo>
                  <a:lnTo>
                    <a:pt x="241363" y="96583"/>
                  </a:lnTo>
                  <a:lnTo>
                    <a:pt x="244411" y="99250"/>
                  </a:lnTo>
                  <a:lnTo>
                    <a:pt x="247459" y="102012"/>
                  </a:lnTo>
                  <a:lnTo>
                    <a:pt x="252317" y="105346"/>
                  </a:lnTo>
                  <a:lnTo>
                    <a:pt x="258889" y="109251"/>
                  </a:lnTo>
                  <a:lnTo>
                    <a:pt x="264032" y="112395"/>
                  </a:lnTo>
                  <a:lnTo>
                    <a:pt x="283749" y="150495"/>
                  </a:lnTo>
                  <a:lnTo>
                    <a:pt x="281844" y="156591"/>
                  </a:lnTo>
                  <a:lnTo>
                    <a:pt x="277939" y="161734"/>
                  </a:lnTo>
                  <a:lnTo>
                    <a:pt x="274129" y="166877"/>
                  </a:lnTo>
                  <a:lnTo>
                    <a:pt x="272928" y="167735"/>
                  </a:lnTo>
                  <a:close/>
                </a:path>
                <a:path w="420370" h="177164">
                  <a:moveTo>
                    <a:pt x="293846" y="88391"/>
                  </a:moveTo>
                  <a:lnTo>
                    <a:pt x="283940" y="88391"/>
                  </a:lnTo>
                  <a:lnTo>
                    <a:pt x="282987" y="80962"/>
                  </a:lnTo>
                  <a:lnTo>
                    <a:pt x="280606" y="75342"/>
                  </a:lnTo>
                  <a:lnTo>
                    <a:pt x="272890" y="67627"/>
                  </a:lnTo>
                  <a:lnTo>
                    <a:pt x="266700" y="65627"/>
                  </a:lnTo>
                  <a:lnTo>
                    <a:pt x="258317" y="65532"/>
                  </a:lnTo>
                  <a:lnTo>
                    <a:pt x="298720" y="65532"/>
                  </a:lnTo>
                  <a:lnTo>
                    <a:pt x="293846" y="88391"/>
                  </a:lnTo>
                  <a:close/>
                </a:path>
                <a:path w="420370" h="177164">
                  <a:moveTo>
                    <a:pt x="247935" y="176783"/>
                  </a:moveTo>
                  <a:lnTo>
                    <a:pt x="232600" y="176783"/>
                  </a:lnTo>
                  <a:lnTo>
                    <a:pt x="225932" y="176307"/>
                  </a:lnTo>
                  <a:lnTo>
                    <a:pt x="219360" y="175259"/>
                  </a:lnTo>
                  <a:lnTo>
                    <a:pt x="212788" y="174307"/>
                  </a:lnTo>
                  <a:lnTo>
                    <a:pt x="205454" y="172592"/>
                  </a:lnTo>
                  <a:lnTo>
                    <a:pt x="197453" y="170021"/>
                  </a:lnTo>
                  <a:lnTo>
                    <a:pt x="203358" y="143256"/>
                  </a:lnTo>
                  <a:lnTo>
                    <a:pt x="212978" y="143256"/>
                  </a:lnTo>
                  <a:lnTo>
                    <a:pt x="213359" y="151447"/>
                  </a:lnTo>
                  <a:lnTo>
                    <a:pt x="215550" y="157543"/>
                  </a:lnTo>
                  <a:lnTo>
                    <a:pt x="219646" y="161543"/>
                  </a:lnTo>
                  <a:lnTo>
                    <a:pt x="223742" y="165734"/>
                  </a:lnTo>
                  <a:lnTo>
                    <a:pt x="230219" y="167735"/>
                  </a:lnTo>
                  <a:lnTo>
                    <a:pt x="272928" y="167735"/>
                  </a:lnTo>
                  <a:lnTo>
                    <a:pt x="268795" y="170688"/>
                  </a:lnTo>
                  <a:lnTo>
                    <a:pt x="255460" y="175641"/>
                  </a:lnTo>
                  <a:lnTo>
                    <a:pt x="247935" y="176783"/>
                  </a:lnTo>
                  <a:close/>
                </a:path>
                <a:path w="420370" h="177164">
                  <a:moveTo>
                    <a:pt x="246887" y="167735"/>
                  </a:moveTo>
                  <a:lnTo>
                    <a:pt x="230219" y="167735"/>
                  </a:lnTo>
                  <a:lnTo>
                    <a:pt x="239077" y="167640"/>
                  </a:lnTo>
                  <a:lnTo>
                    <a:pt x="246887" y="167735"/>
                  </a:lnTo>
                  <a:close/>
                </a:path>
                <a:path w="420370" h="177164">
                  <a:moveTo>
                    <a:pt x="357377" y="176783"/>
                  </a:moveTo>
                  <a:lnTo>
                    <a:pt x="322516" y="153245"/>
                  </a:lnTo>
                  <a:lnTo>
                    <a:pt x="320039" y="136016"/>
                  </a:lnTo>
                  <a:lnTo>
                    <a:pt x="320341" y="129446"/>
                  </a:lnTo>
                  <a:lnTo>
                    <a:pt x="334607" y="87508"/>
                  </a:lnTo>
                  <a:lnTo>
                    <a:pt x="368852" y="60138"/>
                  </a:lnTo>
                  <a:lnTo>
                    <a:pt x="390525" y="56388"/>
                  </a:lnTo>
                  <a:lnTo>
                    <a:pt x="400430" y="56483"/>
                  </a:lnTo>
                  <a:lnTo>
                    <a:pt x="407860" y="58483"/>
                  </a:lnTo>
                  <a:lnTo>
                    <a:pt x="412813" y="62388"/>
                  </a:lnTo>
                  <a:lnTo>
                    <a:pt x="416704" y="65532"/>
                  </a:lnTo>
                  <a:lnTo>
                    <a:pt x="386047" y="65532"/>
                  </a:lnTo>
                  <a:lnTo>
                    <a:pt x="379943" y="66355"/>
                  </a:lnTo>
                  <a:lnTo>
                    <a:pt x="352103" y="92475"/>
                  </a:lnTo>
                  <a:lnTo>
                    <a:pt x="344614" y="111251"/>
                  </a:lnTo>
                  <a:lnTo>
                    <a:pt x="401427" y="111251"/>
                  </a:lnTo>
                  <a:lnTo>
                    <a:pt x="400716" y="111728"/>
                  </a:lnTo>
                  <a:lnTo>
                    <a:pt x="389734" y="116227"/>
                  </a:lnTo>
                  <a:lnTo>
                    <a:pt x="376368" y="119431"/>
                  </a:lnTo>
                  <a:lnTo>
                    <a:pt x="360626" y="121332"/>
                  </a:lnTo>
                  <a:lnTo>
                    <a:pt x="342518" y="121920"/>
                  </a:lnTo>
                  <a:lnTo>
                    <a:pt x="341566" y="126873"/>
                  </a:lnTo>
                  <a:lnTo>
                    <a:pt x="340994" y="132016"/>
                  </a:lnTo>
                  <a:lnTo>
                    <a:pt x="340994" y="146113"/>
                  </a:lnTo>
                  <a:lnTo>
                    <a:pt x="342709" y="152209"/>
                  </a:lnTo>
                  <a:lnTo>
                    <a:pt x="349472" y="159734"/>
                  </a:lnTo>
                  <a:lnTo>
                    <a:pt x="354901" y="161639"/>
                  </a:lnTo>
                  <a:lnTo>
                    <a:pt x="397504" y="161639"/>
                  </a:lnTo>
                  <a:lnTo>
                    <a:pt x="391967" y="166035"/>
                  </a:lnTo>
                  <a:lnTo>
                    <a:pt x="385857" y="169925"/>
                  </a:lnTo>
                  <a:lnTo>
                    <a:pt x="379478" y="172966"/>
                  </a:lnTo>
                  <a:lnTo>
                    <a:pt x="372617" y="175105"/>
                  </a:lnTo>
                  <a:lnTo>
                    <a:pt x="365256" y="176368"/>
                  </a:lnTo>
                  <a:lnTo>
                    <a:pt x="357377" y="176783"/>
                  </a:lnTo>
                  <a:close/>
                </a:path>
                <a:path w="420370" h="177164">
                  <a:moveTo>
                    <a:pt x="401427" y="111251"/>
                  </a:moveTo>
                  <a:lnTo>
                    <a:pt x="344614" y="111251"/>
                  </a:lnTo>
                  <a:lnTo>
                    <a:pt x="353008" y="111071"/>
                  </a:lnTo>
                  <a:lnTo>
                    <a:pt x="360759" y="110525"/>
                  </a:lnTo>
                  <a:lnTo>
                    <a:pt x="393382" y="98869"/>
                  </a:lnTo>
                  <a:lnTo>
                    <a:pt x="397764" y="94583"/>
                  </a:lnTo>
                  <a:lnTo>
                    <a:pt x="399954" y="88677"/>
                  </a:lnTo>
                  <a:lnTo>
                    <a:pt x="399954" y="76485"/>
                  </a:lnTo>
                  <a:lnTo>
                    <a:pt x="386047" y="65532"/>
                  </a:lnTo>
                  <a:lnTo>
                    <a:pt x="416704" y="65532"/>
                  </a:lnTo>
                  <a:lnTo>
                    <a:pt x="417724" y="66355"/>
                  </a:lnTo>
                  <a:lnTo>
                    <a:pt x="417843" y="66582"/>
                  </a:lnTo>
                  <a:lnTo>
                    <a:pt x="420225" y="72537"/>
                  </a:lnTo>
                  <a:lnTo>
                    <a:pt x="420183" y="81343"/>
                  </a:lnTo>
                  <a:lnTo>
                    <a:pt x="419027" y="90564"/>
                  </a:lnTo>
                  <a:lnTo>
                    <a:pt x="415373" y="98940"/>
                  </a:lnTo>
                  <a:lnTo>
                    <a:pt x="409272" y="105995"/>
                  </a:lnTo>
                  <a:lnTo>
                    <a:pt x="401427" y="111251"/>
                  </a:lnTo>
                  <a:close/>
                </a:path>
                <a:path w="420370" h="177164">
                  <a:moveTo>
                    <a:pt x="397504" y="161639"/>
                  </a:moveTo>
                  <a:lnTo>
                    <a:pt x="370141" y="161639"/>
                  </a:lnTo>
                  <a:lnTo>
                    <a:pt x="376904" y="160020"/>
                  </a:lnTo>
                  <a:lnTo>
                    <a:pt x="389096" y="153542"/>
                  </a:lnTo>
                  <a:lnTo>
                    <a:pt x="395572" y="148590"/>
                  </a:lnTo>
                  <a:lnTo>
                    <a:pt x="402335" y="141732"/>
                  </a:lnTo>
                  <a:lnTo>
                    <a:pt x="409955" y="148971"/>
                  </a:lnTo>
                  <a:lnTo>
                    <a:pt x="404007" y="155540"/>
                  </a:lnTo>
                  <a:lnTo>
                    <a:pt x="398013" y="161234"/>
                  </a:lnTo>
                  <a:lnTo>
                    <a:pt x="397504" y="161639"/>
                  </a:lnTo>
                  <a:close/>
                </a:path>
                <a:path w="420370" h="177164">
                  <a:moveTo>
                    <a:pt x="370141" y="161639"/>
                  </a:moveTo>
                  <a:lnTo>
                    <a:pt x="354901" y="161639"/>
                  </a:lnTo>
                  <a:lnTo>
                    <a:pt x="362521" y="161543"/>
                  </a:lnTo>
                  <a:lnTo>
                    <a:pt x="370141" y="161639"/>
                  </a:lnTo>
                  <a:close/>
                </a:path>
              </a:pathLst>
            </a:custGeom>
            <a:solidFill>
              <a:srgbClr val="000000"/>
            </a:solidFill>
          </p:spPr>
          <p:txBody>
            <a:bodyPr wrap="square" lIns="0" tIns="0" rIns="0" bIns="0" rtlCol="0"/>
            <a:lstStyle/>
            <a:p>
              <a:endParaRPr/>
            </a:p>
          </p:txBody>
        </p:sp>
      </p:grpSp>
      <p:grpSp>
        <p:nvGrpSpPr>
          <p:cNvPr id="15" name="object 16">
            <a:extLst>
              <a:ext uri="{FF2B5EF4-FFF2-40B4-BE49-F238E27FC236}">
                <a16:creationId xmlns:a16="http://schemas.microsoft.com/office/drawing/2014/main" id="{2C2A4BA6-9175-876F-9B63-A26B93E0E23C}"/>
              </a:ext>
            </a:extLst>
          </p:cNvPr>
          <p:cNvGrpSpPr/>
          <p:nvPr/>
        </p:nvGrpSpPr>
        <p:grpSpPr>
          <a:xfrm>
            <a:off x="4697730" y="2762249"/>
            <a:ext cx="584200" cy="586105"/>
            <a:chOff x="3620770" y="2904489"/>
            <a:chExt cx="584200" cy="586105"/>
          </a:xfrm>
        </p:grpSpPr>
        <p:sp>
          <p:nvSpPr>
            <p:cNvPr id="16" name="object 17">
              <a:extLst>
                <a:ext uri="{FF2B5EF4-FFF2-40B4-BE49-F238E27FC236}">
                  <a16:creationId xmlns:a16="http://schemas.microsoft.com/office/drawing/2014/main" id="{94CDAEFA-6B97-39B1-26CA-73EAA5FEDE9D}"/>
                </a:ext>
              </a:extLst>
            </p:cNvPr>
            <p:cNvSpPr/>
            <p:nvPr/>
          </p:nvSpPr>
          <p:spPr>
            <a:xfrm>
              <a:off x="3634740" y="2918459"/>
              <a:ext cx="556260" cy="558165"/>
            </a:xfrm>
            <a:custGeom>
              <a:avLst/>
              <a:gdLst/>
              <a:ahLst/>
              <a:cxnLst/>
              <a:rect l="l" t="t" r="r" b="b"/>
              <a:pathLst>
                <a:path w="556260" h="558164">
                  <a:moveTo>
                    <a:pt x="278892" y="557784"/>
                  </a:move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close/>
                </a:path>
              </a:pathLst>
            </a:custGeom>
            <a:solidFill>
              <a:srgbClr val="EDEBE1"/>
            </a:solidFill>
          </p:spPr>
          <p:txBody>
            <a:bodyPr wrap="square" lIns="0" tIns="0" rIns="0" bIns="0" rtlCol="0"/>
            <a:lstStyle/>
            <a:p>
              <a:endParaRPr/>
            </a:p>
          </p:txBody>
        </p:sp>
        <p:sp>
          <p:nvSpPr>
            <p:cNvPr id="17" name="object 18">
              <a:extLst>
                <a:ext uri="{FF2B5EF4-FFF2-40B4-BE49-F238E27FC236}">
                  <a16:creationId xmlns:a16="http://schemas.microsoft.com/office/drawing/2014/main" id="{9D0B98AF-0079-ABDB-5130-C575727DD537}"/>
                </a:ext>
              </a:extLst>
            </p:cNvPr>
            <p:cNvSpPr/>
            <p:nvPr/>
          </p:nvSpPr>
          <p:spPr>
            <a:xfrm>
              <a:off x="3634740" y="2918459"/>
              <a:ext cx="556260" cy="558165"/>
            </a:xfrm>
            <a:custGeom>
              <a:avLst/>
              <a:gdLst/>
              <a:ahLst/>
              <a:cxnLst/>
              <a:rect l="l" t="t" r="r" b="b"/>
              <a:pathLst>
                <a:path w="556260" h="558164">
                  <a:moveTo>
                    <a:pt x="0" y="278892"/>
                  </a:move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path>
              </a:pathLst>
            </a:custGeom>
            <a:ln w="27431">
              <a:solidFill>
                <a:srgbClr val="000000"/>
              </a:solidFill>
            </a:ln>
          </p:spPr>
          <p:txBody>
            <a:bodyPr wrap="square" lIns="0" tIns="0" rIns="0" bIns="0" rtlCol="0"/>
            <a:lstStyle/>
            <a:p>
              <a:endParaRPr/>
            </a:p>
          </p:txBody>
        </p:sp>
      </p:grpSp>
      <p:sp>
        <p:nvSpPr>
          <p:cNvPr id="18" name="object 19">
            <a:extLst>
              <a:ext uri="{FF2B5EF4-FFF2-40B4-BE49-F238E27FC236}">
                <a16:creationId xmlns:a16="http://schemas.microsoft.com/office/drawing/2014/main" id="{E9B56CEC-BA4C-492A-7056-A532FA84D72E}"/>
              </a:ext>
            </a:extLst>
          </p:cNvPr>
          <p:cNvSpPr txBox="1"/>
          <p:nvPr/>
        </p:nvSpPr>
        <p:spPr>
          <a:xfrm>
            <a:off x="4822458" y="2606430"/>
            <a:ext cx="331470" cy="762635"/>
          </a:xfrm>
          <a:prstGeom prst="rect">
            <a:avLst/>
          </a:prstGeom>
        </p:spPr>
        <p:txBody>
          <a:bodyPr vert="horz" wrap="square" lIns="0" tIns="17145" rIns="0" bIns="0" rtlCol="0">
            <a:spAutoFit/>
          </a:bodyPr>
          <a:lstStyle/>
          <a:p>
            <a:pPr marL="12700">
              <a:lnSpc>
                <a:spcPct val="100000"/>
              </a:lnSpc>
              <a:spcBef>
                <a:spcPts val="135"/>
              </a:spcBef>
            </a:pPr>
            <a:r>
              <a:rPr sz="4800" spc="15" dirty="0">
                <a:latin typeface="Calibri"/>
                <a:cs typeface="Calibri"/>
              </a:rPr>
              <a:t>+</a:t>
            </a:r>
            <a:endParaRPr sz="4800" dirty="0">
              <a:latin typeface="Calibri"/>
              <a:cs typeface="Calibri"/>
            </a:endParaRPr>
          </a:p>
        </p:txBody>
      </p:sp>
      <p:sp>
        <p:nvSpPr>
          <p:cNvPr id="19" name="object 20">
            <a:extLst>
              <a:ext uri="{FF2B5EF4-FFF2-40B4-BE49-F238E27FC236}">
                <a16:creationId xmlns:a16="http://schemas.microsoft.com/office/drawing/2014/main" id="{3DB2B8FE-8FAA-B61C-B2CE-DBF5883BC9F8}"/>
              </a:ext>
            </a:extLst>
          </p:cNvPr>
          <p:cNvSpPr/>
          <p:nvPr/>
        </p:nvSpPr>
        <p:spPr>
          <a:xfrm>
            <a:off x="2346439" y="1802396"/>
            <a:ext cx="2423795" cy="2528570"/>
          </a:xfrm>
          <a:custGeom>
            <a:avLst/>
            <a:gdLst/>
            <a:ahLst/>
            <a:cxnLst/>
            <a:rect l="l" t="t" r="r" b="b"/>
            <a:pathLst>
              <a:path w="2423795" h="2528570">
                <a:moveTo>
                  <a:pt x="2421648" y="1441704"/>
                </a:moveTo>
                <a:lnTo>
                  <a:pt x="2335733" y="1448435"/>
                </a:lnTo>
                <a:lnTo>
                  <a:pt x="2353767" y="1418844"/>
                </a:lnTo>
                <a:lnTo>
                  <a:pt x="2388120" y="1362456"/>
                </a:lnTo>
                <a:lnTo>
                  <a:pt x="2232672" y="1377696"/>
                </a:lnTo>
                <a:lnTo>
                  <a:pt x="2262809" y="1425054"/>
                </a:lnTo>
                <a:lnTo>
                  <a:pt x="629424" y="2077212"/>
                </a:lnTo>
                <a:lnTo>
                  <a:pt x="1536" y="2077212"/>
                </a:lnTo>
                <a:lnTo>
                  <a:pt x="1536" y="2097024"/>
                </a:lnTo>
                <a:lnTo>
                  <a:pt x="637044" y="2097024"/>
                </a:lnTo>
                <a:lnTo>
                  <a:pt x="2274405" y="1443278"/>
                </a:lnTo>
                <a:lnTo>
                  <a:pt x="2280437" y="1452778"/>
                </a:lnTo>
                <a:lnTo>
                  <a:pt x="2266200" y="1453883"/>
                </a:lnTo>
                <a:lnTo>
                  <a:pt x="2296795" y="1505331"/>
                </a:lnTo>
                <a:lnTo>
                  <a:pt x="628904" y="2506980"/>
                </a:lnTo>
                <a:lnTo>
                  <a:pt x="0" y="2506980"/>
                </a:lnTo>
                <a:lnTo>
                  <a:pt x="0" y="2528316"/>
                </a:lnTo>
                <a:lnTo>
                  <a:pt x="635520" y="2528316"/>
                </a:lnTo>
                <a:lnTo>
                  <a:pt x="637032" y="2526792"/>
                </a:lnTo>
                <a:lnTo>
                  <a:pt x="667448" y="2508504"/>
                </a:lnTo>
                <a:lnTo>
                  <a:pt x="669975" y="2506980"/>
                </a:lnTo>
                <a:lnTo>
                  <a:pt x="2306955" y="1522412"/>
                </a:lnTo>
                <a:lnTo>
                  <a:pt x="2337828" y="1574279"/>
                </a:lnTo>
                <a:lnTo>
                  <a:pt x="2385999" y="1498079"/>
                </a:lnTo>
                <a:lnTo>
                  <a:pt x="2421648" y="1441704"/>
                </a:lnTo>
                <a:close/>
              </a:path>
              <a:path w="2423795" h="2528570">
                <a:moveTo>
                  <a:pt x="2423172" y="1086612"/>
                </a:moveTo>
                <a:lnTo>
                  <a:pt x="2388082" y="1031748"/>
                </a:lnTo>
                <a:lnTo>
                  <a:pt x="2339352" y="955548"/>
                </a:lnTo>
                <a:lnTo>
                  <a:pt x="2308872" y="1006119"/>
                </a:lnTo>
                <a:lnTo>
                  <a:pt x="671499" y="21336"/>
                </a:lnTo>
                <a:lnTo>
                  <a:pt x="668972" y="19812"/>
                </a:lnTo>
                <a:lnTo>
                  <a:pt x="638568" y="1524"/>
                </a:lnTo>
                <a:lnTo>
                  <a:pt x="637044" y="1524"/>
                </a:lnTo>
                <a:lnTo>
                  <a:pt x="635520" y="0"/>
                </a:lnTo>
                <a:lnTo>
                  <a:pt x="1536" y="0"/>
                </a:lnTo>
                <a:lnTo>
                  <a:pt x="1536" y="21336"/>
                </a:lnTo>
                <a:lnTo>
                  <a:pt x="630428" y="21336"/>
                </a:lnTo>
                <a:lnTo>
                  <a:pt x="2297938" y="1024255"/>
                </a:lnTo>
                <a:lnTo>
                  <a:pt x="2267724" y="1074420"/>
                </a:lnTo>
                <a:lnTo>
                  <a:pt x="2295436" y="1076604"/>
                </a:lnTo>
                <a:lnTo>
                  <a:pt x="2273973" y="1110754"/>
                </a:lnTo>
                <a:lnTo>
                  <a:pt x="637044" y="457200"/>
                </a:lnTo>
                <a:lnTo>
                  <a:pt x="1536" y="457200"/>
                </a:lnTo>
                <a:lnTo>
                  <a:pt x="1536" y="477012"/>
                </a:lnTo>
                <a:lnTo>
                  <a:pt x="629424" y="477012"/>
                </a:lnTo>
                <a:lnTo>
                  <a:pt x="2263254" y="1127823"/>
                </a:lnTo>
                <a:lnTo>
                  <a:pt x="2257844" y="1136446"/>
                </a:lnTo>
                <a:lnTo>
                  <a:pt x="2252484" y="1132332"/>
                </a:lnTo>
                <a:lnTo>
                  <a:pt x="2249055" y="1150416"/>
                </a:lnTo>
                <a:lnTo>
                  <a:pt x="2232672" y="1176528"/>
                </a:lnTo>
                <a:lnTo>
                  <a:pt x="2243925" y="1177632"/>
                </a:lnTo>
                <a:lnTo>
                  <a:pt x="2241486" y="1190548"/>
                </a:lnTo>
                <a:lnTo>
                  <a:pt x="635520" y="877824"/>
                </a:lnTo>
                <a:lnTo>
                  <a:pt x="1536" y="877824"/>
                </a:lnTo>
                <a:lnTo>
                  <a:pt x="1536" y="899160"/>
                </a:lnTo>
                <a:lnTo>
                  <a:pt x="632472" y="899160"/>
                </a:lnTo>
                <a:lnTo>
                  <a:pt x="2237702" y="1210525"/>
                </a:lnTo>
                <a:lnTo>
                  <a:pt x="2226576" y="1269492"/>
                </a:lnTo>
                <a:lnTo>
                  <a:pt x="2375928" y="1226820"/>
                </a:lnTo>
                <a:lnTo>
                  <a:pt x="2358009" y="1213104"/>
                </a:lnTo>
                <a:lnTo>
                  <a:pt x="2321610" y="1185252"/>
                </a:lnTo>
                <a:lnTo>
                  <a:pt x="2388120" y="1191768"/>
                </a:lnTo>
                <a:lnTo>
                  <a:pt x="2353233" y="1133856"/>
                </a:lnTo>
                <a:lnTo>
                  <a:pt x="2319896" y="1078522"/>
                </a:lnTo>
                <a:lnTo>
                  <a:pt x="2423172" y="1086612"/>
                </a:lnTo>
                <a:close/>
              </a:path>
            </a:pathLst>
          </a:custGeom>
          <a:solidFill>
            <a:srgbClr val="000000"/>
          </a:solidFill>
        </p:spPr>
        <p:txBody>
          <a:bodyPr wrap="square" lIns="0" tIns="0" rIns="0" bIns="0" rtlCol="0"/>
          <a:lstStyle/>
          <a:p>
            <a:endParaRPr/>
          </a:p>
        </p:txBody>
      </p:sp>
      <p:sp>
        <p:nvSpPr>
          <p:cNvPr id="20" name="object 21">
            <a:extLst>
              <a:ext uri="{FF2B5EF4-FFF2-40B4-BE49-F238E27FC236}">
                <a16:creationId xmlns:a16="http://schemas.microsoft.com/office/drawing/2014/main" id="{BCE72C36-B0FE-98DB-81B9-7061C3F8E32A}"/>
              </a:ext>
            </a:extLst>
          </p:cNvPr>
          <p:cNvSpPr txBox="1"/>
          <p:nvPr/>
        </p:nvSpPr>
        <p:spPr>
          <a:xfrm>
            <a:off x="2777289" y="2077625"/>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21" name="object 22">
            <a:extLst>
              <a:ext uri="{FF2B5EF4-FFF2-40B4-BE49-F238E27FC236}">
                <a16:creationId xmlns:a16="http://schemas.microsoft.com/office/drawing/2014/main" id="{647F71F9-EE2A-4790-D400-0378BCD5D46A}"/>
              </a:ext>
            </a:extLst>
          </p:cNvPr>
          <p:cNvSpPr txBox="1"/>
          <p:nvPr/>
        </p:nvSpPr>
        <p:spPr>
          <a:xfrm>
            <a:off x="2777289" y="2580504"/>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22" name="object 23">
            <a:extLst>
              <a:ext uri="{FF2B5EF4-FFF2-40B4-BE49-F238E27FC236}">
                <a16:creationId xmlns:a16="http://schemas.microsoft.com/office/drawing/2014/main" id="{E15DCC7B-EA9D-44C8-6B4D-C86DAC8CEA2C}"/>
              </a:ext>
            </a:extLst>
          </p:cNvPr>
          <p:cNvSpPr txBox="1"/>
          <p:nvPr/>
        </p:nvSpPr>
        <p:spPr>
          <a:xfrm>
            <a:off x="2777289" y="2748431"/>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pic>
        <p:nvPicPr>
          <p:cNvPr id="23" name="object 24">
            <a:extLst>
              <a:ext uri="{FF2B5EF4-FFF2-40B4-BE49-F238E27FC236}">
                <a16:creationId xmlns:a16="http://schemas.microsoft.com/office/drawing/2014/main" id="{639605D7-E4FE-046F-8F69-9F02A316EA56}"/>
              </a:ext>
            </a:extLst>
          </p:cNvPr>
          <p:cNvPicPr/>
          <p:nvPr/>
        </p:nvPicPr>
        <p:blipFill>
          <a:blip r:embed="rId8" cstate="print"/>
          <a:stretch>
            <a:fillRect/>
          </a:stretch>
        </p:blipFill>
        <p:spPr>
          <a:xfrm>
            <a:off x="2009647" y="1777999"/>
            <a:ext cx="115824" cy="117348"/>
          </a:xfrm>
          <a:prstGeom prst="rect">
            <a:avLst/>
          </a:prstGeom>
        </p:spPr>
      </p:pic>
      <p:sp>
        <p:nvSpPr>
          <p:cNvPr id="24" name="object 25">
            <a:extLst>
              <a:ext uri="{FF2B5EF4-FFF2-40B4-BE49-F238E27FC236}">
                <a16:creationId xmlns:a16="http://schemas.microsoft.com/office/drawing/2014/main" id="{D3C1FB85-D364-86F9-E631-6D09D06E1374}"/>
              </a:ext>
            </a:extLst>
          </p:cNvPr>
          <p:cNvSpPr txBox="1"/>
          <p:nvPr/>
        </p:nvSpPr>
        <p:spPr>
          <a:xfrm>
            <a:off x="2114306" y="1751556"/>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25" name="object 26">
            <a:extLst>
              <a:ext uri="{FF2B5EF4-FFF2-40B4-BE49-F238E27FC236}">
                <a16:creationId xmlns:a16="http://schemas.microsoft.com/office/drawing/2014/main" id="{B7F36B37-E534-BD9C-DB81-A579CC80448F}"/>
              </a:ext>
            </a:extLst>
          </p:cNvPr>
          <p:cNvPicPr/>
          <p:nvPr/>
        </p:nvPicPr>
        <p:blipFill>
          <a:blip r:embed="rId8" cstate="print"/>
          <a:stretch>
            <a:fillRect/>
          </a:stretch>
        </p:blipFill>
        <p:spPr>
          <a:xfrm>
            <a:off x="2009647" y="2235199"/>
            <a:ext cx="115824" cy="117348"/>
          </a:xfrm>
          <a:prstGeom prst="rect">
            <a:avLst/>
          </a:prstGeom>
        </p:spPr>
      </p:pic>
      <p:sp>
        <p:nvSpPr>
          <p:cNvPr id="26" name="object 27">
            <a:extLst>
              <a:ext uri="{FF2B5EF4-FFF2-40B4-BE49-F238E27FC236}">
                <a16:creationId xmlns:a16="http://schemas.microsoft.com/office/drawing/2014/main" id="{4AE45B53-6993-2FED-9C68-7A30BA3BEA98}"/>
              </a:ext>
            </a:extLst>
          </p:cNvPr>
          <p:cNvSpPr txBox="1"/>
          <p:nvPr/>
        </p:nvSpPr>
        <p:spPr>
          <a:xfrm>
            <a:off x="2120378" y="2208758"/>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27" name="object 28">
            <a:extLst>
              <a:ext uri="{FF2B5EF4-FFF2-40B4-BE49-F238E27FC236}">
                <a16:creationId xmlns:a16="http://schemas.microsoft.com/office/drawing/2014/main" id="{6E74AF02-1AD1-532F-9F32-46AF458B1BC5}"/>
              </a:ext>
            </a:extLst>
          </p:cNvPr>
          <p:cNvPicPr/>
          <p:nvPr/>
        </p:nvPicPr>
        <p:blipFill>
          <a:blip r:embed="rId9" cstate="print"/>
          <a:stretch>
            <a:fillRect/>
          </a:stretch>
        </p:blipFill>
        <p:spPr>
          <a:xfrm>
            <a:off x="2009647" y="2657348"/>
            <a:ext cx="115824" cy="117348"/>
          </a:xfrm>
          <a:prstGeom prst="rect">
            <a:avLst/>
          </a:prstGeom>
        </p:spPr>
      </p:pic>
      <p:sp>
        <p:nvSpPr>
          <p:cNvPr id="28" name="object 29">
            <a:extLst>
              <a:ext uri="{FF2B5EF4-FFF2-40B4-BE49-F238E27FC236}">
                <a16:creationId xmlns:a16="http://schemas.microsoft.com/office/drawing/2014/main" id="{CE0EE925-D552-0F35-78A1-3A26859C719C}"/>
              </a:ext>
            </a:extLst>
          </p:cNvPr>
          <p:cNvSpPr txBox="1"/>
          <p:nvPr/>
        </p:nvSpPr>
        <p:spPr>
          <a:xfrm>
            <a:off x="2120378" y="2630955"/>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29" name="object 30">
            <a:extLst>
              <a:ext uri="{FF2B5EF4-FFF2-40B4-BE49-F238E27FC236}">
                <a16:creationId xmlns:a16="http://schemas.microsoft.com/office/drawing/2014/main" id="{7FBC115A-F1B1-8CEB-FD41-FB7CC1CE2CC8}"/>
              </a:ext>
            </a:extLst>
          </p:cNvPr>
          <p:cNvPicPr/>
          <p:nvPr/>
        </p:nvPicPr>
        <p:blipFill>
          <a:blip r:embed="rId10" cstate="print"/>
          <a:stretch>
            <a:fillRect/>
          </a:stretch>
        </p:blipFill>
        <p:spPr>
          <a:xfrm>
            <a:off x="2009647" y="4284980"/>
            <a:ext cx="115824" cy="117348"/>
          </a:xfrm>
          <a:prstGeom prst="rect">
            <a:avLst/>
          </a:prstGeom>
        </p:spPr>
      </p:pic>
      <p:grpSp>
        <p:nvGrpSpPr>
          <p:cNvPr id="30" name="object 31">
            <a:extLst>
              <a:ext uri="{FF2B5EF4-FFF2-40B4-BE49-F238E27FC236}">
                <a16:creationId xmlns:a16="http://schemas.microsoft.com/office/drawing/2014/main" id="{03954869-EBF5-9D54-9EB9-519244F00EC9}"/>
              </a:ext>
            </a:extLst>
          </p:cNvPr>
          <p:cNvGrpSpPr/>
          <p:nvPr/>
        </p:nvGrpSpPr>
        <p:grpSpPr>
          <a:xfrm>
            <a:off x="3305714" y="1773427"/>
            <a:ext cx="3643629" cy="2546985"/>
            <a:chOff x="2228754" y="1915667"/>
            <a:chExt cx="3643629" cy="2546985"/>
          </a:xfrm>
        </p:grpSpPr>
        <p:sp>
          <p:nvSpPr>
            <p:cNvPr id="31" name="object 32">
              <a:extLst>
                <a:ext uri="{FF2B5EF4-FFF2-40B4-BE49-F238E27FC236}">
                  <a16:creationId xmlns:a16="http://schemas.microsoft.com/office/drawing/2014/main" id="{46B660D1-50DB-1181-3979-10B81E260537}"/>
                </a:ext>
              </a:extLst>
            </p:cNvPr>
            <p:cNvSpPr/>
            <p:nvPr/>
          </p:nvSpPr>
          <p:spPr>
            <a:xfrm>
              <a:off x="3843527" y="3470147"/>
              <a:ext cx="139065" cy="706120"/>
            </a:xfrm>
            <a:custGeom>
              <a:avLst/>
              <a:gdLst/>
              <a:ahLst/>
              <a:cxnLst/>
              <a:rect l="l" t="t" r="r" b="b"/>
              <a:pathLst>
                <a:path w="139064" h="706120">
                  <a:moveTo>
                    <a:pt x="59436" y="140208"/>
                  </a:moveTo>
                  <a:lnTo>
                    <a:pt x="0" y="140208"/>
                  </a:lnTo>
                  <a:lnTo>
                    <a:pt x="70104" y="0"/>
                  </a:lnTo>
                  <a:lnTo>
                    <a:pt x="131975" y="126492"/>
                  </a:lnTo>
                  <a:lnTo>
                    <a:pt x="59436" y="126492"/>
                  </a:lnTo>
                  <a:lnTo>
                    <a:pt x="59436" y="140208"/>
                  </a:lnTo>
                  <a:close/>
                </a:path>
                <a:path w="139064" h="706120">
                  <a:moveTo>
                    <a:pt x="79248" y="705612"/>
                  </a:moveTo>
                  <a:lnTo>
                    <a:pt x="59436" y="705612"/>
                  </a:lnTo>
                  <a:lnTo>
                    <a:pt x="59436" y="126492"/>
                  </a:lnTo>
                  <a:lnTo>
                    <a:pt x="79248" y="126492"/>
                  </a:lnTo>
                  <a:lnTo>
                    <a:pt x="79248" y="705612"/>
                  </a:lnTo>
                  <a:close/>
                </a:path>
                <a:path w="139064" h="706120">
                  <a:moveTo>
                    <a:pt x="138684" y="140208"/>
                  </a:moveTo>
                  <a:lnTo>
                    <a:pt x="79248" y="140208"/>
                  </a:lnTo>
                  <a:lnTo>
                    <a:pt x="79248" y="126492"/>
                  </a:lnTo>
                  <a:lnTo>
                    <a:pt x="131975" y="126492"/>
                  </a:lnTo>
                  <a:lnTo>
                    <a:pt x="138684" y="140208"/>
                  </a:lnTo>
                  <a:close/>
                </a:path>
              </a:pathLst>
            </a:custGeom>
            <a:solidFill>
              <a:srgbClr val="000000"/>
            </a:solidFill>
          </p:spPr>
          <p:txBody>
            <a:bodyPr wrap="square" lIns="0" tIns="0" rIns="0" bIns="0" rtlCol="0"/>
            <a:lstStyle/>
            <a:p>
              <a:endParaRPr/>
            </a:p>
          </p:txBody>
        </p:sp>
        <p:pic>
          <p:nvPicPr>
            <p:cNvPr id="32" name="object 33">
              <a:extLst>
                <a:ext uri="{FF2B5EF4-FFF2-40B4-BE49-F238E27FC236}">
                  <a16:creationId xmlns:a16="http://schemas.microsoft.com/office/drawing/2014/main" id="{0696B865-2D0B-A7E9-E33B-87452546489B}"/>
                </a:ext>
              </a:extLst>
            </p:cNvPr>
            <p:cNvPicPr/>
            <p:nvPr/>
          </p:nvPicPr>
          <p:blipFill>
            <a:blip r:embed="rId11" cstate="print"/>
            <a:stretch>
              <a:fillRect/>
            </a:stretch>
          </p:blipFill>
          <p:spPr>
            <a:xfrm>
              <a:off x="3870007" y="4285488"/>
              <a:ext cx="111347" cy="176784"/>
            </a:xfrm>
            <a:prstGeom prst="rect">
              <a:avLst/>
            </a:prstGeom>
          </p:spPr>
        </p:pic>
        <p:sp>
          <p:nvSpPr>
            <p:cNvPr id="33" name="object 34">
              <a:extLst>
                <a:ext uri="{FF2B5EF4-FFF2-40B4-BE49-F238E27FC236}">
                  <a16:creationId xmlns:a16="http://schemas.microsoft.com/office/drawing/2014/main" id="{AE137BE0-4BCB-00B5-B5CA-6FABA849817A}"/>
                </a:ext>
              </a:extLst>
            </p:cNvPr>
            <p:cNvSpPr/>
            <p:nvPr/>
          </p:nvSpPr>
          <p:spPr>
            <a:xfrm>
              <a:off x="4191000" y="3127247"/>
              <a:ext cx="506095" cy="140335"/>
            </a:xfrm>
            <a:custGeom>
              <a:avLst/>
              <a:gdLst/>
              <a:ahLst/>
              <a:cxnLst/>
              <a:rect l="l" t="t" r="r" b="b"/>
              <a:pathLst>
                <a:path w="506095" h="140335">
                  <a:moveTo>
                    <a:pt x="365760" y="140208"/>
                  </a:moveTo>
                  <a:lnTo>
                    <a:pt x="365760" y="0"/>
                  </a:lnTo>
                  <a:lnTo>
                    <a:pt x="484632" y="59436"/>
                  </a:lnTo>
                  <a:lnTo>
                    <a:pt x="379476" y="59436"/>
                  </a:lnTo>
                  <a:lnTo>
                    <a:pt x="379476" y="80772"/>
                  </a:lnTo>
                  <a:lnTo>
                    <a:pt x="484632" y="80772"/>
                  </a:lnTo>
                  <a:lnTo>
                    <a:pt x="365760" y="140208"/>
                  </a:lnTo>
                  <a:close/>
                </a:path>
                <a:path w="506095" h="140335">
                  <a:moveTo>
                    <a:pt x="365760" y="80772"/>
                  </a:moveTo>
                  <a:lnTo>
                    <a:pt x="0" y="80772"/>
                  </a:lnTo>
                  <a:lnTo>
                    <a:pt x="0" y="59436"/>
                  </a:lnTo>
                  <a:lnTo>
                    <a:pt x="365760" y="59436"/>
                  </a:lnTo>
                  <a:lnTo>
                    <a:pt x="365760" y="80772"/>
                  </a:lnTo>
                  <a:close/>
                </a:path>
                <a:path w="506095" h="140335">
                  <a:moveTo>
                    <a:pt x="484632" y="80772"/>
                  </a:moveTo>
                  <a:lnTo>
                    <a:pt x="379476" y="80772"/>
                  </a:lnTo>
                  <a:lnTo>
                    <a:pt x="379476" y="59436"/>
                  </a:lnTo>
                  <a:lnTo>
                    <a:pt x="484632" y="59436"/>
                  </a:lnTo>
                  <a:lnTo>
                    <a:pt x="505968" y="70104"/>
                  </a:lnTo>
                  <a:lnTo>
                    <a:pt x="484632" y="80772"/>
                  </a:lnTo>
                  <a:close/>
                </a:path>
              </a:pathLst>
            </a:custGeom>
            <a:solidFill>
              <a:srgbClr val="000000"/>
            </a:solidFill>
          </p:spPr>
          <p:txBody>
            <a:bodyPr wrap="square" lIns="0" tIns="0" rIns="0" bIns="0" rtlCol="0"/>
            <a:lstStyle/>
            <a:p>
              <a:endParaRPr/>
            </a:p>
          </p:txBody>
        </p:sp>
        <p:pic>
          <p:nvPicPr>
            <p:cNvPr id="34" name="object 35">
              <a:extLst>
                <a:ext uri="{FF2B5EF4-FFF2-40B4-BE49-F238E27FC236}">
                  <a16:creationId xmlns:a16="http://schemas.microsoft.com/office/drawing/2014/main" id="{DD2D46B1-7CD7-5C63-A7C7-883C3223D32F}"/>
                </a:ext>
              </a:extLst>
            </p:cNvPr>
            <p:cNvPicPr/>
            <p:nvPr/>
          </p:nvPicPr>
          <p:blipFill>
            <a:blip r:embed="rId12" cstate="print"/>
            <a:stretch>
              <a:fillRect/>
            </a:stretch>
          </p:blipFill>
          <p:spPr>
            <a:xfrm>
              <a:off x="4340352" y="2967228"/>
              <a:ext cx="115442" cy="117348"/>
            </a:xfrm>
            <a:prstGeom prst="rect">
              <a:avLst/>
            </a:prstGeom>
          </p:spPr>
        </p:pic>
        <p:sp>
          <p:nvSpPr>
            <p:cNvPr id="35" name="object 36">
              <a:extLst>
                <a:ext uri="{FF2B5EF4-FFF2-40B4-BE49-F238E27FC236}">
                  <a16:creationId xmlns:a16="http://schemas.microsoft.com/office/drawing/2014/main" id="{31A76BE1-35B3-4617-B552-8FA5A5E58C46}"/>
                </a:ext>
              </a:extLst>
            </p:cNvPr>
            <p:cNvSpPr/>
            <p:nvPr/>
          </p:nvSpPr>
          <p:spPr>
            <a:xfrm>
              <a:off x="4696967" y="2918460"/>
              <a:ext cx="670560" cy="551815"/>
            </a:xfrm>
            <a:custGeom>
              <a:avLst/>
              <a:gdLst/>
              <a:ahLst/>
              <a:cxnLst/>
              <a:rect l="l" t="t" r="r" b="b"/>
              <a:pathLst>
                <a:path w="670560" h="551814">
                  <a:moveTo>
                    <a:pt x="0" y="91439"/>
                  </a:moveTo>
                  <a:lnTo>
                    <a:pt x="7215" y="55935"/>
                  </a:lnTo>
                  <a:lnTo>
                    <a:pt x="26860" y="26860"/>
                  </a:lnTo>
                  <a:lnTo>
                    <a:pt x="55935" y="7215"/>
                  </a:lnTo>
                  <a:lnTo>
                    <a:pt x="91439" y="0"/>
                  </a:lnTo>
                  <a:lnTo>
                    <a:pt x="577595" y="0"/>
                  </a:lnTo>
                  <a:lnTo>
                    <a:pt x="613981" y="7215"/>
                  </a:lnTo>
                  <a:lnTo>
                    <a:pt x="643509" y="26860"/>
                  </a:lnTo>
                  <a:lnTo>
                    <a:pt x="663321" y="55935"/>
                  </a:lnTo>
                  <a:lnTo>
                    <a:pt x="670560" y="91439"/>
                  </a:lnTo>
                  <a:lnTo>
                    <a:pt x="670560" y="460248"/>
                  </a:lnTo>
                  <a:lnTo>
                    <a:pt x="663321" y="495752"/>
                  </a:lnTo>
                  <a:lnTo>
                    <a:pt x="643509" y="524827"/>
                  </a:lnTo>
                  <a:lnTo>
                    <a:pt x="613981" y="544472"/>
                  </a:lnTo>
                  <a:lnTo>
                    <a:pt x="577595" y="551687"/>
                  </a:lnTo>
                  <a:lnTo>
                    <a:pt x="91439" y="551687"/>
                  </a:lnTo>
                  <a:lnTo>
                    <a:pt x="55935" y="544472"/>
                  </a:lnTo>
                  <a:lnTo>
                    <a:pt x="26860" y="524827"/>
                  </a:lnTo>
                  <a:lnTo>
                    <a:pt x="7215" y="495752"/>
                  </a:lnTo>
                  <a:lnTo>
                    <a:pt x="0" y="460248"/>
                  </a:lnTo>
                  <a:lnTo>
                    <a:pt x="0" y="91439"/>
                  </a:lnTo>
                  <a:close/>
                </a:path>
              </a:pathLst>
            </a:custGeom>
            <a:ln w="27432">
              <a:solidFill>
                <a:srgbClr val="000000"/>
              </a:solidFill>
            </a:ln>
          </p:spPr>
          <p:txBody>
            <a:bodyPr wrap="square" lIns="0" tIns="0" rIns="0" bIns="0" rtlCol="0"/>
            <a:lstStyle/>
            <a:p>
              <a:endParaRPr/>
            </a:p>
          </p:txBody>
        </p:sp>
        <p:sp>
          <p:nvSpPr>
            <p:cNvPr id="36" name="object 37">
              <a:extLst>
                <a:ext uri="{FF2B5EF4-FFF2-40B4-BE49-F238E27FC236}">
                  <a16:creationId xmlns:a16="http://schemas.microsoft.com/office/drawing/2014/main" id="{11B5EDA5-80F1-0BCB-F9F2-97B75017A0A2}"/>
                </a:ext>
              </a:extLst>
            </p:cNvPr>
            <p:cNvSpPr/>
            <p:nvPr/>
          </p:nvSpPr>
          <p:spPr>
            <a:xfrm>
              <a:off x="5367528" y="3127247"/>
              <a:ext cx="504825" cy="140335"/>
            </a:xfrm>
            <a:custGeom>
              <a:avLst/>
              <a:gdLst/>
              <a:ahLst/>
              <a:cxnLst/>
              <a:rect l="l" t="t" r="r" b="b"/>
              <a:pathLst>
                <a:path w="504825" h="140335">
                  <a:moveTo>
                    <a:pt x="364236" y="140208"/>
                  </a:moveTo>
                  <a:lnTo>
                    <a:pt x="364236" y="0"/>
                  </a:lnTo>
                  <a:lnTo>
                    <a:pt x="483108" y="59436"/>
                  </a:lnTo>
                  <a:lnTo>
                    <a:pt x="379476" y="59436"/>
                  </a:lnTo>
                  <a:lnTo>
                    <a:pt x="379476" y="80772"/>
                  </a:lnTo>
                  <a:lnTo>
                    <a:pt x="483108" y="80772"/>
                  </a:lnTo>
                  <a:lnTo>
                    <a:pt x="364236" y="140208"/>
                  </a:lnTo>
                  <a:close/>
                </a:path>
                <a:path w="504825" h="140335">
                  <a:moveTo>
                    <a:pt x="364236" y="80772"/>
                  </a:moveTo>
                  <a:lnTo>
                    <a:pt x="0" y="80772"/>
                  </a:lnTo>
                  <a:lnTo>
                    <a:pt x="0" y="59436"/>
                  </a:lnTo>
                  <a:lnTo>
                    <a:pt x="364236" y="59436"/>
                  </a:lnTo>
                  <a:lnTo>
                    <a:pt x="364236" y="80772"/>
                  </a:lnTo>
                  <a:close/>
                </a:path>
                <a:path w="504825" h="140335">
                  <a:moveTo>
                    <a:pt x="483108" y="80772"/>
                  </a:moveTo>
                  <a:lnTo>
                    <a:pt x="379476" y="80772"/>
                  </a:lnTo>
                  <a:lnTo>
                    <a:pt x="379476" y="59436"/>
                  </a:lnTo>
                  <a:lnTo>
                    <a:pt x="483108" y="59436"/>
                  </a:lnTo>
                  <a:lnTo>
                    <a:pt x="504444" y="70104"/>
                  </a:lnTo>
                  <a:lnTo>
                    <a:pt x="483108" y="80772"/>
                  </a:lnTo>
                  <a:close/>
                </a:path>
              </a:pathLst>
            </a:custGeom>
            <a:solidFill>
              <a:srgbClr val="000000"/>
            </a:solidFill>
          </p:spPr>
          <p:txBody>
            <a:bodyPr wrap="square" lIns="0" tIns="0" rIns="0" bIns="0" rtlCol="0"/>
            <a:lstStyle/>
            <a:p>
              <a:endParaRPr/>
            </a:p>
          </p:txBody>
        </p:sp>
        <p:sp>
          <p:nvSpPr>
            <p:cNvPr id="37" name="object 38">
              <a:extLst>
                <a:ext uri="{FF2B5EF4-FFF2-40B4-BE49-F238E27FC236}">
                  <a16:creationId xmlns:a16="http://schemas.microsoft.com/office/drawing/2014/main" id="{A9919AF7-7A08-343A-28AC-47FD017F7B3A}"/>
                </a:ext>
              </a:extLst>
            </p:cNvPr>
            <p:cNvSpPr/>
            <p:nvPr/>
          </p:nvSpPr>
          <p:spPr>
            <a:xfrm>
              <a:off x="4773167" y="2962656"/>
              <a:ext cx="494030" cy="407034"/>
            </a:xfrm>
            <a:custGeom>
              <a:avLst/>
              <a:gdLst/>
              <a:ahLst/>
              <a:cxnLst/>
              <a:rect l="l" t="t" r="r" b="b"/>
              <a:pathLst>
                <a:path w="494029" h="407035">
                  <a:moveTo>
                    <a:pt x="248412" y="0"/>
                  </a:moveTo>
                  <a:lnTo>
                    <a:pt x="248412" y="406908"/>
                  </a:lnTo>
                </a:path>
                <a:path w="494029" h="407035">
                  <a:moveTo>
                    <a:pt x="0" y="330708"/>
                  </a:moveTo>
                  <a:lnTo>
                    <a:pt x="493776" y="330708"/>
                  </a:lnTo>
                </a:path>
              </a:pathLst>
            </a:custGeom>
            <a:ln w="10668">
              <a:solidFill>
                <a:srgbClr val="000000"/>
              </a:solidFill>
            </a:ln>
          </p:spPr>
          <p:txBody>
            <a:bodyPr wrap="square" lIns="0" tIns="0" rIns="0" bIns="0" rtlCol="0"/>
            <a:lstStyle/>
            <a:p>
              <a:endParaRPr/>
            </a:p>
          </p:txBody>
        </p:sp>
        <p:sp>
          <p:nvSpPr>
            <p:cNvPr id="38" name="object 39">
              <a:extLst>
                <a:ext uri="{FF2B5EF4-FFF2-40B4-BE49-F238E27FC236}">
                  <a16:creationId xmlns:a16="http://schemas.microsoft.com/office/drawing/2014/main" id="{0402B900-2C89-B3DF-73F5-4AAAF44C6E79}"/>
                </a:ext>
              </a:extLst>
            </p:cNvPr>
            <p:cNvSpPr/>
            <p:nvPr/>
          </p:nvSpPr>
          <p:spPr>
            <a:xfrm>
              <a:off x="4773167" y="3035808"/>
              <a:ext cx="434340" cy="257810"/>
            </a:xfrm>
            <a:custGeom>
              <a:avLst/>
              <a:gdLst/>
              <a:ahLst/>
              <a:cxnLst/>
              <a:rect l="l" t="t" r="r" b="b"/>
              <a:pathLst>
                <a:path w="434339" h="257810">
                  <a:moveTo>
                    <a:pt x="0" y="257556"/>
                  </a:moveTo>
                  <a:lnTo>
                    <a:pt x="251460" y="257556"/>
                  </a:lnTo>
                  <a:lnTo>
                    <a:pt x="251460" y="0"/>
                  </a:lnTo>
                  <a:lnTo>
                    <a:pt x="434339" y="0"/>
                  </a:lnTo>
                </a:path>
              </a:pathLst>
            </a:custGeom>
            <a:ln w="32004">
              <a:solidFill>
                <a:srgbClr val="000000"/>
              </a:solidFill>
            </a:ln>
          </p:spPr>
          <p:txBody>
            <a:bodyPr wrap="square" lIns="0" tIns="0" rIns="0" bIns="0" rtlCol="0"/>
            <a:lstStyle/>
            <a:p>
              <a:endParaRPr/>
            </a:p>
          </p:txBody>
        </p:sp>
        <p:pic>
          <p:nvPicPr>
            <p:cNvPr id="39" name="object 40">
              <a:extLst>
                <a:ext uri="{FF2B5EF4-FFF2-40B4-BE49-F238E27FC236}">
                  <a16:creationId xmlns:a16="http://schemas.microsoft.com/office/drawing/2014/main" id="{AF42BB88-4997-A305-1058-C212B0DFB6A5}"/>
                </a:ext>
              </a:extLst>
            </p:cNvPr>
            <p:cNvPicPr/>
            <p:nvPr/>
          </p:nvPicPr>
          <p:blipFill>
            <a:blip r:embed="rId13" cstate="print"/>
            <a:stretch>
              <a:fillRect/>
            </a:stretch>
          </p:blipFill>
          <p:spPr>
            <a:xfrm>
              <a:off x="2228754" y="1915667"/>
              <a:ext cx="175450" cy="118872"/>
            </a:xfrm>
            <a:prstGeom prst="rect">
              <a:avLst/>
            </a:prstGeom>
          </p:spPr>
        </p:pic>
      </p:grpSp>
      <p:pic>
        <p:nvPicPr>
          <p:cNvPr id="40" name="object 41">
            <a:extLst>
              <a:ext uri="{FF2B5EF4-FFF2-40B4-BE49-F238E27FC236}">
                <a16:creationId xmlns:a16="http://schemas.microsoft.com/office/drawing/2014/main" id="{E58DFE6F-794A-8E54-E482-8E8E339C9F33}"/>
              </a:ext>
            </a:extLst>
          </p:cNvPr>
          <p:cNvPicPr/>
          <p:nvPr/>
        </p:nvPicPr>
        <p:blipFill>
          <a:blip r:embed="rId14" cstate="print"/>
          <a:stretch>
            <a:fillRect/>
          </a:stretch>
        </p:blipFill>
        <p:spPr>
          <a:xfrm>
            <a:off x="6997033" y="2983484"/>
            <a:ext cx="136060" cy="172212"/>
          </a:xfrm>
          <a:prstGeom prst="rect">
            <a:avLst/>
          </a:prstGeom>
        </p:spPr>
      </p:pic>
      <p:grpSp>
        <p:nvGrpSpPr>
          <p:cNvPr id="41" name="object 42">
            <a:extLst>
              <a:ext uri="{FF2B5EF4-FFF2-40B4-BE49-F238E27FC236}">
                <a16:creationId xmlns:a16="http://schemas.microsoft.com/office/drawing/2014/main" id="{5625C0E8-1626-DA3F-4B6C-5A570761E7E8}"/>
              </a:ext>
            </a:extLst>
          </p:cNvPr>
          <p:cNvGrpSpPr/>
          <p:nvPr/>
        </p:nvGrpSpPr>
        <p:grpSpPr>
          <a:xfrm>
            <a:off x="7698740" y="1976120"/>
            <a:ext cx="2036445" cy="841375"/>
            <a:chOff x="6621780" y="2118360"/>
            <a:chExt cx="2036445" cy="841375"/>
          </a:xfrm>
        </p:grpSpPr>
        <p:sp>
          <p:nvSpPr>
            <p:cNvPr id="42" name="object 43">
              <a:extLst>
                <a:ext uri="{FF2B5EF4-FFF2-40B4-BE49-F238E27FC236}">
                  <a16:creationId xmlns:a16="http://schemas.microsoft.com/office/drawing/2014/main" id="{2ED0FC03-D7E6-3037-F6C8-E365FA10A701}"/>
                </a:ext>
              </a:extLst>
            </p:cNvPr>
            <p:cNvSpPr/>
            <p:nvPr/>
          </p:nvSpPr>
          <p:spPr>
            <a:xfrm>
              <a:off x="6621780" y="2118360"/>
              <a:ext cx="2036445" cy="841375"/>
            </a:xfrm>
            <a:custGeom>
              <a:avLst/>
              <a:gdLst/>
              <a:ahLst/>
              <a:cxnLst/>
              <a:rect l="l" t="t" r="r" b="b"/>
              <a:pathLst>
                <a:path w="2036445" h="841375">
                  <a:moveTo>
                    <a:pt x="2036064" y="841248"/>
                  </a:moveTo>
                  <a:lnTo>
                    <a:pt x="0" y="841248"/>
                  </a:lnTo>
                  <a:lnTo>
                    <a:pt x="0" y="0"/>
                  </a:lnTo>
                  <a:lnTo>
                    <a:pt x="2036064" y="0"/>
                  </a:lnTo>
                  <a:lnTo>
                    <a:pt x="2036064" y="841248"/>
                  </a:lnTo>
                  <a:close/>
                </a:path>
              </a:pathLst>
            </a:custGeom>
            <a:solidFill>
              <a:srgbClr val="EDEBE1"/>
            </a:solidFill>
          </p:spPr>
          <p:txBody>
            <a:bodyPr wrap="square" lIns="0" tIns="0" rIns="0" bIns="0" rtlCol="0"/>
            <a:lstStyle/>
            <a:p>
              <a:endParaRPr/>
            </a:p>
          </p:txBody>
        </p:sp>
        <p:pic>
          <p:nvPicPr>
            <p:cNvPr id="43" name="object 44">
              <a:extLst>
                <a:ext uri="{FF2B5EF4-FFF2-40B4-BE49-F238E27FC236}">
                  <a16:creationId xmlns:a16="http://schemas.microsoft.com/office/drawing/2014/main" id="{DFBF3286-F94D-DA7B-CBAF-9EB87B0ECF67}"/>
                </a:ext>
              </a:extLst>
            </p:cNvPr>
            <p:cNvPicPr/>
            <p:nvPr/>
          </p:nvPicPr>
          <p:blipFill>
            <a:blip r:embed="rId15" cstate="print"/>
            <a:stretch>
              <a:fillRect/>
            </a:stretch>
          </p:blipFill>
          <p:spPr>
            <a:xfrm>
              <a:off x="6763512" y="2459736"/>
              <a:ext cx="115443" cy="117348"/>
            </a:xfrm>
            <a:prstGeom prst="rect">
              <a:avLst/>
            </a:prstGeom>
          </p:spPr>
        </p:pic>
        <p:sp>
          <p:nvSpPr>
            <p:cNvPr id="44" name="object 45">
              <a:extLst>
                <a:ext uri="{FF2B5EF4-FFF2-40B4-BE49-F238E27FC236}">
                  <a16:creationId xmlns:a16="http://schemas.microsoft.com/office/drawing/2014/main" id="{BF5A7D81-3B0E-7BD5-A63A-917CE5902427}"/>
                </a:ext>
              </a:extLst>
            </p:cNvPr>
            <p:cNvSpPr/>
            <p:nvPr/>
          </p:nvSpPr>
          <p:spPr>
            <a:xfrm>
              <a:off x="6975348" y="2266187"/>
              <a:ext cx="551180" cy="480059"/>
            </a:xfrm>
            <a:custGeom>
              <a:avLst/>
              <a:gdLst/>
              <a:ahLst/>
              <a:cxnLst/>
              <a:rect l="l" t="t" r="r" b="b"/>
              <a:pathLst>
                <a:path w="551179" h="480060">
                  <a:moveTo>
                    <a:pt x="151257" y="257556"/>
                  </a:moveTo>
                  <a:lnTo>
                    <a:pt x="0" y="257556"/>
                  </a:lnTo>
                  <a:lnTo>
                    <a:pt x="0" y="274320"/>
                  </a:lnTo>
                  <a:lnTo>
                    <a:pt x="151257" y="274320"/>
                  </a:lnTo>
                  <a:lnTo>
                    <a:pt x="151257" y="257556"/>
                  </a:lnTo>
                  <a:close/>
                </a:path>
                <a:path w="551179" h="480060">
                  <a:moveTo>
                    <a:pt x="151257" y="204216"/>
                  </a:moveTo>
                  <a:lnTo>
                    <a:pt x="0" y="204216"/>
                  </a:lnTo>
                  <a:lnTo>
                    <a:pt x="0" y="220980"/>
                  </a:lnTo>
                  <a:lnTo>
                    <a:pt x="151257" y="220980"/>
                  </a:lnTo>
                  <a:lnTo>
                    <a:pt x="151257" y="204216"/>
                  </a:lnTo>
                  <a:close/>
                </a:path>
                <a:path w="551179" h="480060">
                  <a:moveTo>
                    <a:pt x="550633" y="390144"/>
                  </a:moveTo>
                  <a:lnTo>
                    <a:pt x="532447" y="390144"/>
                  </a:lnTo>
                  <a:lnTo>
                    <a:pt x="529602" y="406031"/>
                  </a:lnTo>
                  <a:lnTo>
                    <a:pt x="526516" y="418795"/>
                  </a:lnTo>
                  <a:lnTo>
                    <a:pt x="523176" y="428459"/>
                  </a:lnTo>
                  <a:lnTo>
                    <a:pt x="519582" y="435013"/>
                  </a:lnTo>
                  <a:lnTo>
                    <a:pt x="514629" y="441680"/>
                  </a:lnTo>
                  <a:lnTo>
                    <a:pt x="507390" y="445008"/>
                  </a:lnTo>
                  <a:lnTo>
                    <a:pt x="284886" y="445008"/>
                  </a:lnTo>
                  <a:lnTo>
                    <a:pt x="443001" y="229844"/>
                  </a:lnTo>
                  <a:lnTo>
                    <a:pt x="443001" y="214985"/>
                  </a:lnTo>
                  <a:lnTo>
                    <a:pt x="296608" y="16764"/>
                  </a:lnTo>
                  <a:lnTo>
                    <a:pt x="490347" y="16764"/>
                  </a:lnTo>
                  <a:lnTo>
                    <a:pt x="523494" y="49936"/>
                  </a:lnTo>
                  <a:lnTo>
                    <a:pt x="527773" y="73152"/>
                  </a:lnTo>
                  <a:lnTo>
                    <a:pt x="543966" y="73152"/>
                  </a:lnTo>
                  <a:lnTo>
                    <a:pt x="543966" y="0"/>
                  </a:lnTo>
                  <a:lnTo>
                    <a:pt x="247459" y="0"/>
                  </a:lnTo>
                  <a:lnTo>
                    <a:pt x="247459" y="12382"/>
                  </a:lnTo>
                  <a:lnTo>
                    <a:pt x="414426" y="234797"/>
                  </a:lnTo>
                  <a:lnTo>
                    <a:pt x="242404" y="468541"/>
                  </a:lnTo>
                  <a:lnTo>
                    <a:pt x="242404" y="480060"/>
                  </a:lnTo>
                  <a:lnTo>
                    <a:pt x="544347" y="480060"/>
                  </a:lnTo>
                  <a:lnTo>
                    <a:pt x="550633" y="390144"/>
                  </a:lnTo>
                  <a:close/>
                </a:path>
              </a:pathLst>
            </a:custGeom>
            <a:solidFill>
              <a:srgbClr val="000000"/>
            </a:solidFill>
          </p:spPr>
          <p:txBody>
            <a:bodyPr wrap="square" lIns="0" tIns="0" rIns="0" bIns="0" rtlCol="0"/>
            <a:lstStyle/>
            <a:p>
              <a:endParaRPr/>
            </a:p>
          </p:txBody>
        </p:sp>
        <p:pic>
          <p:nvPicPr>
            <p:cNvPr id="45" name="object 46">
              <a:extLst>
                <a:ext uri="{FF2B5EF4-FFF2-40B4-BE49-F238E27FC236}">
                  <a16:creationId xmlns:a16="http://schemas.microsoft.com/office/drawing/2014/main" id="{A0334BF7-8A64-C061-03D5-F40494466BAE}"/>
                </a:ext>
              </a:extLst>
            </p:cNvPr>
            <p:cNvPicPr/>
            <p:nvPr/>
          </p:nvPicPr>
          <p:blipFill>
            <a:blip r:embed="rId16" cstate="print"/>
            <a:stretch>
              <a:fillRect/>
            </a:stretch>
          </p:blipFill>
          <p:spPr>
            <a:xfrm>
              <a:off x="7594092" y="2459736"/>
              <a:ext cx="192024" cy="117347"/>
            </a:xfrm>
            <a:prstGeom prst="rect">
              <a:avLst/>
            </a:prstGeom>
          </p:spPr>
        </p:pic>
        <p:pic>
          <p:nvPicPr>
            <p:cNvPr id="46" name="object 47">
              <a:extLst>
                <a:ext uri="{FF2B5EF4-FFF2-40B4-BE49-F238E27FC236}">
                  <a16:creationId xmlns:a16="http://schemas.microsoft.com/office/drawing/2014/main" id="{1C391387-3CAF-6B2C-99EF-E5150D6BF731}"/>
                </a:ext>
              </a:extLst>
            </p:cNvPr>
            <p:cNvPicPr/>
            <p:nvPr/>
          </p:nvPicPr>
          <p:blipFill>
            <a:blip r:embed="rId17" cstate="print"/>
            <a:stretch>
              <a:fillRect/>
            </a:stretch>
          </p:blipFill>
          <p:spPr>
            <a:xfrm>
              <a:off x="7869936" y="2459736"/>
              <a:ext cx="115824" cy="117348"/>
            </a:xfrm>
            <a:prstGeom prst="rect">
              <a:avLst/>
            </a:prstGeom>
          </p:spPr>
        </p:pic>
        <p:sp>
          <p:nvSpPr>
            <p:cNvPr id="47" name="object 48">
              <a:extLst>
                <a:ext uri="{FF2B5EF4-FFF2-40B4-BE49-F238E27FC236}">
                  <a16:creationId xmlns:a16="http://schemas.microsoft.com/office/drawing/2014/main" id="{F6E9FF6E-80B9-EDD9-C24A-A78BD63C85C1}"/>
                </a:ext>
              </a:extLst>
            </p:cNvPr>
            <p:cNvSpPr/>
            <p:nvPr/>
          </p:nvSpPr>
          <p:spPr>
            <a:xfrm>
              <a:off x="8150352" y="2426715"/>
              <a:ext cx="151765" cy="156210"/>
            </a:xfrm>
            <a:custGeom>
              <a:avLst/>
              <a:gdLst/>
              <a:ahLst/>
              <a:cxnLst/>
              <a:rect l="l" t="t" r="r" b="b"/>
              <a:pathLst>
                <a:path w="151765" h="156210">
                  <a:moveTo>
                    <a:pt x="151257" y="69850"/>
                  </a:moveTo>
                  <a:lnTo>
                    <a:pt x="84289" y="69850"/>
                  </a:lnTo>
                  <a:lnTo>
                    <a:pt x="84289" y="0"/>
                  </a:lnTo>
                  <a:lnTo>
                    <a:pt x="66865" y="0"/>
                  </a:lnTo>
                  <a:lnTo>
                    <a:pt x="66865" y="69850"/>
                  </a:lnTo>
                  <a:lnTo>
                    <a:pt x="0" y="69850"/>
                  </a:lnTo>
                  <a:lnTo>
                    <a:pt x="0" y="86360"/>
                  </a:lnTo>
                  <a:lnTo>
                    <a:pt x="66865" y="86360"/>
                  </a:lnTo>
                  <a:lnTo>
                    <a:pt x="66865" y="156210"/>
                  </a:lnTo>
                  <a:lnTo>
                    <a:pt x="84289" y="156210"/>
                  </a:lnTo>
                  <a:lnTo>
                    <a:pt x="84289" y="86360"/>
                  </a:lnTo>
                  <a:lnTo>
                    <a:pt x="151257" y="86360"/>
                  </a:lnTo>
                  <a:lnTo>
                    <a:pt x="151257" y="69850"/>
                  </a:lnTo>
                  <a:close/>
                </a:path>
              </a:pathLst>
            </a:custGeom>
            <a:solidFill>
              <a:srgbClr val="000000"/>
            </a:solidFill>
          </p:spPr>
          <p:txBody>
            <a:bodyPr wrap="square" lIns="0" tIns="0" rIns="0" bIns="0" rtlCol="0"/>
            <a:lstStyle/>
            <a:p>
              <a:endParaRPr/>
            </a:p>
          </p:txBody>
        </p:sp>
        <p:pic>
          <p:nvPicPr>
            <p:cNvPr id="48" name="object 49">
              <a:extLst>
                <a:ext uri="{FF2B5EF4-FFF2-40B4-BE49-F238E27FC236}">
                  <a16:creationId xmlns:a16="http://schemas.microsoft.com/office/drawing/2014/main" id="{CB617125-38F5-5955-9305-1D83AA5B30B7}"/>
                </a:ext>
              </a:extLst>
            </p:cNvPr>
            <p:cNvPicPr/>
            <p:nvPr/>
          </p:nvPicPr>
          <p:blipFill>
            <a:blip r:embed="rId18" cstate="print"/>
            <a:stretch>
              <a:fillRect/>
            </a:stretch>
          </p:blipFill>
          <p:spPr>
            <a:xfrm>
              <a:off x="8387143" y="2401824"/>
              <a:ext cx="111347" cy="176784"/>
            </a:xfrm>
            <a:prstGeom prst="rect">
              <a:avLst/>
            </a:prstGeom>
          </p:spPr>
        </p:pic>
      </p:grpSp>
      <p:sp>
        <p:nvSpPr>
          <p:cNvPr id="49" name="object 50">
            <a:extLst>
              <a:ext uri="{FF2B5EF4-FFF2-40B4-BE49-F238E27FC236}">
                <a16:creationId xmlns:a16="http://schemas.microsoft.com/office/drawing/2014/main" id="{F80879B0-79E0-4D5F-DAAC-FF05CDCD69BE}"/>
              </a:ext>
            </a:extLst>
          </p:cNvPr>
          <p:cNvSpPr txBox="1"/>
          <p:nvPr/>
        </p:nvSpPr>
        <p:spPr>
          <a:xfrm>
            <a:off x="7698740" y="1976120"/>
            <a:ext cx="2036445" cy="841375"/>
          </a:xfrm>
          <a:prstGeom prst="rect">
            <a:avLst/>
          </a:prstGeom>
          <a:ln w="10667">
            <a:solidFill>
              <a:srgbClr val="000000"/>
            </a:solidFill>
          </a:ln>
        </p:spPr>
        <p:txBody>
          <a:bodyPr vert="horz" wrap="square" lIns="0" tIns="0" rIns="0" bIns="0" rtlCol="0">
            <a:spAutoFit/>
          </a:bodyPr>
          <a:lstStyle/>
          <a:p>
            <a:pPr>
              <a:lnSpc>
                <a:spcPct val="100000"/>
              </a:lnSpc>
            </a:pPr>
            <a:endParaRPr sz="1400">
              <a:latin typeface="Times New Roman"/>
              <a:cs typeface="Times New Roman"/>
            </a:endParaRPr>
          </a:p>
          <a:p>
            <a:pPr marL="563880" algn="ctr">
              <a:lnSpc>
                <a:spcPct val="100000"/>
              </a:lnSpc>
              <a:spcBef>
                <a:spcPts val="960"/>
              </a:spcBef>
              <a:tabLst>
                <a:tab pos="770890" algn="l"/>
              </a:tabLst>
            </a:pPr>
            <a:r>
              <a:rPr sz="1450" spc="100" dirty="0">
                <a:latin typeface="Cambria Math"/>
                <a:cs typeface="Cambria Math"/>
              </a:rPr>
              <a:t>i	i</a:t>
            </a:r>
            <a:endParaRPr sz="1450">
              <a:latin typeface="Cambria Math"/>
              <a:cs typeface="Cambria Math"/>
            </a:endParaRPr>
          </a:p>
          <a:p>
            <a:pPr marR="516255" algn="ctr">
              <a:lnSpc>
                <a:spcPct val="100000"/>
              </a:lnSpc>
              <a:spcBef>
                <a:spcPts val="384"/>
              </a:spcBef>
            </a:pPr>
            <a:r>
              <a:rPr sz="1450" spc="100" dirty="0">
                <a:latin typeface="Cambria Math"/>
                <a:cs typeface="Cambria Math"/>
              </a:rPr>
              <a:t>i</a:t>
            </a:r>
            <a:endParaRPr sz="1450">
              <a:latin typeface="Cambria Math"/>
              <a:cs typeface="Cambria Math"/>
            </a:endParaRPr>
          </a:p>
        </p:txBody>
      </p:sp>
      <p:sp>
        <p:nvSpPr>
          <p:cNvPr id="50" name="object 51">
            <a:extLst>
              <a:ext uri="{FF2B5EF4-FFF2-40B4-BE49-F238E27FC236}">
                <a16:creationId xmlns:a16="http://schemas.microsoft.com/office/drawing/2014/main" id="{34EBE12D-F805-07F8-5505-DBD30EF7C54F}"/>
              </a:ext>
            </a:extLst>
          </p:cNvPr>
          <p:cNvSpPr txBox="1"/>
          <p:nvPr/>
        </p:nvSpPr>
        <p:spPr>
          <a:xfrm>
            <a:off x="3458497" y="1747002"/>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51" name="object 52">
            <a:extLst>
              <a:ext uri="{FF2B5EF4-FFF2-40B4-BE49-F238E27FC236}">
                <a16:creationId xmlns:a16="http://schemas.microsoft.com/office/drawing/2014/main" id="{0E3ED482-3558-249C-E5B7-BBC6DBF923CD}"/>
              </a:ext>
            </a:extLst>
          </p:cNvPr>
          <p:cNvPicPr/>
          <p:nvPr/>
        </p:nvPicPr>
        <p:blipFill>
          <a:blip r:embed="rId19" cstate="print"/>
          <a:stretch>
            <a:fillRect/>
          </a:stretch>
        </p:blipFill>
        <p:spPr>
          <a:xfrm>
            <a:off x="3010058" y="2113280"/>
            <a:ext cx="175450" cy="118872"/>
          </a:xfrm>
          <a:prstGeom prst="rect">
            <a:avLst/>
          </a:prstGeom>
        </p:spPr>
      </p:pic>
      <p:sp>
        <p:nvSpPr>
          <p:cNvPr id="52" name="object 53">
            <a:extLst>
              <a:ext uri="{FF2B5EF4-FFF2-40B4-BE49-F238E27FC236}">
                <a16:creationId xmlns:a16="http://schemas.microsoft.com/office/drawing/2014/main" id="{03639C0C-06A3-C499-E1A8-A2FD6CED5F4F}"/>
              </a:ext>
            </a:extLst>
          </p:cNvPr>
          <p:cNvSpPr txBox="1"/>
          <p:nvPr/>
        </p:nvSpPr>
        <p:spPr>
          <a:xfrm>
            <a:off x="3167388" y="2086867"/>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53" name="object 54">
            <a:extLst>
              <a:ext uri="{FF2B5EF4-FFF2-40B4-BE49-F238E27FC236}">
                <a16:creationId xmlns:a16="http://schemas.microsoft.com/office/drawing/2014/main" id="{E632991A-2203-752E-FBBB-307B4FDB0016}"/>
              </a:ext>
            </a:extLst>
          </p:cNvPr>
          <p:cNvPicPr/>
          <p:nvPr/>
        </p:nvPicPr>
        <p:blipFill>
          <a:blip r:embed="rId19" cstate="print"/>
          <a:stretch>
            <a:fillRect/>
          </a:stretch>
        </p:blipFill>
        <p:spPr>
          <a:xfrm>
            <a:off x="2988722" y="2538475"/>
            <a:ext cx="175450" cy="118872"/>
          </a:xfrm>
          <a:prstGeom prst="rect">
            <a:avLst/>
          </a:prstGeom>
        </p:spPr>
      </p:pic>
      <p:sp>
        <p:nvSpPr>
          <p:cNvPr id="54" name="object 55">
            <a:extLst>
              <a:ext uri="{FF2B5EF4-FFF2-40B4-BE49-F238E27FC236}">
                <a16:creationId xmlns:a16="http://schemas.microsoft.com/office/drawing/2014/main" id="{A97985D3-8A4D-890D-80B9-9AB5F434C950}"/>
              </a:ext>
            </a:extLst>
          </p:cNvPr>
          <p:cNvSpPr txBox="1"/>
          <p:nvPr/>
        </p:nvSpPr>
        <p:spPr>
          <a:xfrm>
            <a:off x="3146046" y="2512101"/>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55" name="object 56">
            <a:extLst>
              <a:ext uri="{FF2B5EF4-FFF2-40B4-BE49-F238E27FC236}">
                <a16:creationId xmlns:a16="http://schemas.microsoft.com/office/drawing/2014/main" id="{36218172-257A-AA17-ED39-DCF75A499E95}"/>
              </a:ext>
            </a:extLst>
          </p:cNvPr>
          <p:cNvPicPr/>
          <p:nvPr/>
        </p:nvPicPr>
        <p:blipFill>
          <a:blip r:embed="rId20" cstate="print"/>
          <a:stretch>
            <a:fillRect/>
          </a:stretch>
        </p:blipFill>
        <p:spPr>
          <a:xfrm>
            <a:off x="2987198" y="3989324"/>
            <a:ext cx="175450" cy="118872"/>
          </a:xfrm>
          <a:prstGeom prst="rect">
            <a:avLst/>
          </a:prstGeom>
        </p:spPr>
      </p:pic>
      <p:sp>
        <p:nvSpPr>
          <p:cNvPr id="56" name="object 57">
            <a:extLst>
              <a:ext uri="{FF2B5EF4-FFF2-40B4-BE49-F238E27FC236}">
                <a16:creationId xmlns:a16="http://schemas.microsoft.com/office/drawing/2014/main" id="{8876C9F1-EB1A-A72D-7D85-B257AC177D32}"/>
              </a:ext>
            </a:extLst>
          </p:cNvPr>
          <p:cNvSpPr txBox="1"/>
          <p:nvPr/>
        </p:nvSpPr>
        <p:spPr>
          <a:xfrm>
            <a:off x="2120378" y="3886707"/>
            <a:ext cx="1189355" cy="617220"/>
          </a:xfrm>
          <a:prstGeom prst="rect">
            <a:avLst/>
          </a:prstGeom>
        </p:spPr>
        <p:txBody>
          <a:bodyPr vert="horz" wrap="square" lIns="0" tIns="87630" rIns="0" bIns="0" rtlCol="0">
            <a:spAutoFit/>
          </a:bodyPr>
          <a:lstStyle/>
          <a:p>
            <a:pPr marL="1038225">
              <a:lnSpc>
                <a:spcPct val="100000"/>
              </a:lnSpc>
              <a:spcBef>
                <a:spcPts val="690"/>
              </a:spcBef>
            </a:pPr>
            <a:r>
              <a:rPr sz="1450" spc="100" dirty="0">
                <a:latin typeface="Cambria Math"/>
                <a:cs typeface="Cambria Math"/>
              </a:rPr>
              <a:t>N</a:t>
            </a:r>
            <a:endParaRPr sz="1450">
              <a:latin typeface="Cambria Math"/>
              <a:cs typeface="Cambria Math"/>
            </a:endParaRPr>
          </a:p>
          <a:p>
            <a:pPr marL="12700">
              <a:lnSpc>
                <a:spcPct val="100000"/>
              </a:lnSpc>
              <a:spcBef>
                <a:spcPts val="585"/>
              </a:spcBef>
            </a:pPr>
            <a:r>
              <a:rPr sz="1450" spc="100" dirty="0">
                <a:latin typeface="Cambria Math"/>
                <a:cs typeface="Cambria Math"/>
              </a:rPr>
              <a:t>N</a:t>
            </a:r>
            <a:endParaRPr sz="1450">
              <a:latin typeface="Cambria Math"/>
              <a:cs typeface="Cambria Math"/>
            </a:endParaRPr>
          </a:p>
        </p:txBody>
      </p:sp>
      <p:sp>
        <p:nvSpPr>
          <p:cNvPr id="57" name="object 58">
            <a:extLst>
              <a:ext uri="{FF2B5EF4-FFF2-40B4-BE49-F238E27FC236}">
                <a16:creationId xmlns:a16="http://schemas.microsoft.com/office/drawing/2014/main" id="{1EE21FC0-9A5F-CE0C-1602-5BBC8DB52EA6}"/>
              </a:ext>
            </a:extLst>
          </p:cNvPr>
          <p:cNvSpPr txBox="1"/>
          <p:nvPr/>
        </p:nvSpPr>
        <p:spPr>
          <a:xfrm>
            <a:off x="7613395" y="1538732"/>
            <a:ext cx="2252980" cy="407034"/>
          </a:xfrm>
          <a:prstGeom prst="rect">
            <a:avLst/>
          </a:prstGeom>
          <a:solidFill>
            <a:srgbClr val="FBD4B5"/>
          </a:solidFill>
        </p:spPr>
        <p:txBody>
          <a:bodyPr vert="horz" wrap="square" lIns="0" tIns="41910" rIns="0" bIns="0" rtlCol="0">
            <a:spAutoFit/>
          </a:bodyPr>
          <a:lstStyle/>
          <a:p>
            <a:pPr marL="100330">
              <a:lnSpc>
                <a:spcPct val="100000"/>
              </a:lnSpc>
              <a:spcBef>
                <a:spcPts val="330"/>
              </a:spcBef>
            </a:pPr>
            <a:r>
              <a:rPr sz="1950" spc="10" dirty="0">
                <a:solidFill>
                  <a:srgbClr val="BF0000"/>
                </a:solidFill>
                <a:latin typeface="Comic Sans MS"/>
                <a:cs typeface="Comic Sans MS"/>
              </a:rPr>
              <a:t>Linear</a:t>
            </a:r>
            <a:r>
              <a:rPr sz="1950" spc="-15" dirty="0">
                <a:solidFill>
                  <a:srgbClr val="BF0000"/>
                </a:solidFill>
                <a:latin typeface="Comic Sans MS"/>
                <a:cs typeface="Comic Sans MS"/>
              </a:rPr>
              <a:t> </a:t>
            </a:r>
            <a:r>
              <a:rPr sz="1950" spc="5" dirty="0">
                <a:solidFill>
                  <a:srgbClr val="BF0000"/>
                </a:solidFill>
                <a:latin typeface="Comic Sans MS"/>
                <a:cs typeface="Comic Sans MS"/>
              </a:rPr>
              <a:t>vs</a:t>
            </a:r>
            <a:r>
              <a:rPr sz="1950" spc="-10" dirty="0">
                <a:solidFill>
                  <a:srgbClr val="BF0000"/>
                </a:solidFill>
                <a:latin typeface="Comic Sans MS"/>
                <a:cs typeface="Comic Sans MS"/>
              </a:rPr>
              <a:t> </a:t>
            </a:r>
            <a:r>
              <a:rPr sz="1950" spc="10" dirty="0">
                <a:solidFill>
                  <a:srgbClr val="BF0000"/>
                </a:solidFill>
                <a:latin typeface="Comic Sans MS"/>
                <a:cs typeface="Comic Sans MS"/>
              </a:rPr>
              <a:t>Affine?</a:t>
            </a:r>
            <a:endParaRPr sz="1950">
              <a:latin typeface="Comic Sans MS"/>
              <a:cs typeface="Comic Sans MS"/>
            </a:endParaRPr>
          </a:p>
        </p:txBody>
      </p:sp>
      <p:sp>
        <p:nvSpPr>
          <p:cNvPr id="58" name="TextBox 57">
            <a:extLst>
              <a:ext uri="{FF2B5EF4-FFF2-40B4-BE49-F238E27FC236}">
                <a16:creationId xmlns:a16="http://schemas.microsoft.com/office/drawing/2014/main" id="{BFD9247D-237B-7A11-26B5-8A8E19564395}"/>
              </a:ext>
            </a:extLst>
          </p:cNvPr>
          <p:cNvSpPr txBox="1"/>
          <p:nvPr/>
        </p:nvSpPr>
        <p:spPr>
          <a:xfrm>
            <a:off x="9303194" y="3343377"/>
            <a:ext cx="365157" cy="369332"/>
          </a:xfrm>
          <a:prstGeom prst="rect">
            <a:avLst/>
          </a:prstGeom>
          <a:noFill/>
        </p:spPr>
        <p:txBody>
          <a:bodyPr wrap="square" rtlCol="0">
            <a:spAutoFit/>
          </a:bodyPr>
          <a:lstStyle/>
          <a:p>
            <a:r>
              <a:rPr lang="en-US" b="1" dirty="0">
                <a:solidFill>
                  <a:srgbClr val="FF0000"/>
                </a:solidFill>
              </a:rPr>
              <a:t>T</a:t>
            </a:r>
          </a:p>
        </p:txBody>
      </p:sp>
      <p:sp>
        <p:nvSpPr>
          <p:cNvPr id="59" name="TextBox 58">
            <a:extLst>
              <a:ext uri="{FF2B5EF4-FFF2-40B4-BE49-F238E27FC236}">
                <a16:creationId xmlns:a16="http://schemas.microsoft.com/office/drawing/2014/main" id="{9AB312DB-9E4E-DEDF-933D-DB31E94CC1A8}"/>
              </a:ext>
            </a:extLst>
          </p:cNvPr>
          <p:cNvSpPr txBox="1"/>
          <p:nvPr/>
        </p:nvSpPr>
        <p:spPr>
          <a:xfrm>
            <a:off x="598714" y="4505623"/>
            <a:ext cx="9338491" cy="2403585"/>
          </a:xfrm>
          <a:prstGeom prst="rect">
            <a:avLst/>
          </a:prstGeom>
          <a:noFill/>
        </p:spPr>
        <p:txBody>
          <a:bodyPr wrap="square" rtlCol="0">
            <a:spAutoFit/>
          </a:bodyPr>
          <a:lstStyle/>
          <a:p>
            <a:pPr marL="390525" indent="-378460">
              <a:lnSpc>
                <a:spcPct val="100000"/>
              </a:lnSpc>
              <a:spcBef>
                <a:spcPts val="545"/>
              </a:spcBef>
              <a:buFont typeface="Arial MT"/>
              <a:buChar char="•"/>
              <a:tabLst>
                <a:tab pos="390525" algn="l"/>
                <a:tab pos="391160" algn="l"/>
              </a:tabLst>
            </a:pPr>
            <a:r>
              <a:rPr lang="en-US" sz="2000" dirty="0">
                <a:latin typeface="Georgia" panose="02040502050405020303" pitchFamily="18" charset="0"/>
                <a:cs typeface="Times New Roman" panose="02020603050405020304" pitchFamily="18" charset="0"/>
              </a:rPr>
              <a:t>A</a:t>
            </a:r>
            <a:r>
              <a:rPr lang="en-US" sz="2000" spc="-35" dirty="0">
                <a:latin typeface="Georgia" panose="02040502050405020303" pitchFamily="18" charset="0"/>
                <a:cs typeface="Times New Roman" panose="02020603050405020304" pitchFamily="18" charset="0"/>
              </a:rPr>
              <a:t> </a:t>
            </a:r>
            <a:r>
              <a:rPr lang="en-US" sz="2000" spc="-10" dirty="0">
                <a:latin typeface="Georgia" panose="02040502050405020303" pitchFamily="18" charset="0"/>
                <a:cs typeface="Times New Roman" panose="02020603050405020304" pitchFamily="18" charset="0"/>
              </a:rPr>
              <a:t>threshold</a:t>
            </a:r>
            <a:r>
              <a:rPr lang="en-US" sz="2000" spc="-20" dirty="0">
                <a:latin typeface="Georgia" panose="02040502050405020303" pitchFamily="18" charset="0"/>
                <a:cs typeface="Times New Roman" panose="02020603050405020304" pitchFamily="18" charset="0"/>
              </a:rPr>
              <a:t> </a:t>
            </a:r>
            <a:r>
              <a:rPr lang="en-US" sz="2000" spc="-5" dirty="0">
                <a:latin typeface="Georgia" panose="02040502050405020303" pitchFamily="18" charset="0"/>
                <a:cs typeface="Times New Roman" panose="02020603050405020304" pitchFamily="18" charset="0"/>
              </a:rPr>
              <a:t>unit</a:t>
            </a:r>
          </a:p>
          <a:p>
            <a:pPr marL="829310" lvl="1" indent="-314960">
              <a:lnSpc>
                <a:spcPct val="100000"/>
              </a:lnSpc>
              <a:spcBef>
                <a:spcPts val="390"/>
              </a:spcBef>
              <a:buFont typeface="Arial MT"/>
              <a:buChar char="–"/>
              <a:tabLst>
                <a:tab pos="829944" algn="l"/>
              </a:tabLst>
            </a:pPr>
            <a:r>
              <a:rPr lang="en-US" sz="2000" spc="-10" dirty="0">
                <a:latin typeface="Georgia" panose="02040502050405020303" pitchFamily="18" charset="0"/>
                <a:cs typeface="Times New Roman" panose="02020603050405020304" pitchFamily="18" charset="0"/>
              </a:rPr>
              <a:t>“Fires”</a:t>
            </a:r>
            <a:r>
              <a:rPr lang="en-US" sz="2000" spc="1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if</a:t>
            </a:r>
            <a:r>
              <a:rPr lang="en-US" sz="2000" spc="-5" dirty="0">
                <a:latin typeface="Georgia" panose="02040502050405020303" pitchFamily="18" charset="0"/>
                <a:cs typeface="Times New Roman" panose="02020603050405020304" pitchFamily="18" charset="0"/>
              </a:rPr>
              <a:t> the</a:t>
            </a:r>
            <a:r>
              <a:rPr lang="en-US" sz="2000" spc="15" dirty="0">
                <a:latin typeface="Georgia" panose="02040502050405020303" pitchFamily="18" charset="0"/>
                <a:cs typeface="Times New Roman" panose="02020603050405020304" pitchFamily="18" charset="0"/>
              </a:rPr>
              <a:t> </a:t>
            </a:r>
            <a:r>
              <a:rPr lang="en-US" sz="2000" spc="-10" dirty="0">
                <a:latin typeface="Georgia" panose="02040502050405020303" pitchFamily="18" charset="0"/>
                <a:cs typeface="Times New Roman" panose="02020603050405020304" pitchFamily="18" charset="0"/>
              </a:rPr>
              <a:t>affine </a:t>
            </a:r>
            <a:r>
              <a:rPr lang="en-US" sz="2000" dirty="0">
                <a:latin typeface="Georgia" panose="02040502050405020303" pitchFamily="18" charset="0"/>
                <a:cs typeface="Times New Roman" panose="02020603050405020304" pitchFamily="18" charset="0"/>
              </a:rPr>
              <a:t>function</a:t>
            </a:r>
            <a:r>
              <a:rPr lang="en-US" sz="2000" spc="-35" dirty="0">
                <a:latin typeface="Georgia" panose="02040502050405020303" pitchFamily="18" charset="0"/>
                <a:cs typeface="Times New Roman" panose="02020603050405020304" pitchFamily="18" charset="0"/>
              </a:rPr>
              <a:t> </a:t>
            </a:r>
            <a:r>
              <a:rPr lang="en-US" sz="2000" spc="5" dirty="0">
                <a:latin typeface="Georgia" panose="02040502050405020303" pitchFamily="18" charset="0"/>
                <a:cs typeface="Times New Roman" panose="02020603050405020304" pitchFamily="18" charset="0"/>
              </a:rPr>
              <a:t>of</a:t>
            </a:r>
            <a:r>
              <a:rPr lang="en-US" sz="2000" spc="-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inputs</a:t>
            </a:r>
            <a:r>
              <a:rPr lang="en-US" sz="2000" spc="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is</a:t>
            </a:r>
            <a:r>
              <a:rPr lang="en-US" sz="2000" spc="5" dirty="0">
                <a:latin typeface="Georgia" panose="02040502050405020303" pitchFamily="18" charset="0"/>
                <a:cs typeface="Times New Roman" panose="02020603050405020304" pitchFamily="18" charset="0"/>
              </a:rPr>
              <a:t> </a:t>
            </a:r>
            <a:r>
              <a:rPr lang="en-US" sz="2000" dirty="0">
                <a:latin typeface="Georgia" panose="02040502050405020303" pitchFamily="18" charset="0"/>
                <a:cs typeface="Times New Roman" panose="02020603050405020304" pitchFamily="18" charset="0"/>
              </a:rPr>
              <a:t>positive</a:t>
            </a:r>
          </a:p>
          <a:p>
            <a:pPr marL="1269365" marR="5080" lvl="2" indent="-252095">
              <a:lnSpc>
                <a:spcPts val="2600"/>
              </a:lnSpc>
              <a:spcBef>
                <a:spcPts val="660"/>
              </a:spcBef>
              <a:buFont typeface="Arial MT"/>
              <a:buChar char="•"/>
              <a:tabLst>
                <a:tab pos="1269365" algn="l"/>
                <a:tab pos="1270000" algn="l"/>
              </a:tabLst>
            </a:pPr>
            <a:r>
              <a:rPr lang="en-US" sz="2000" spc="5" dirty="0">
                <a:latin typeface="Georgia" panose="02040502050405020303" pitchFamily="18" charset="0"/>
                <a:cs typeface="Times New Roman" panose="02020603050405020304" pitchFamily="18" charset="0"/>
              </a:rPr>
              <a:t>The bias is the </a:t>
            </a:r>
            <a:r>
              <a:rPr lang="en-US" sz="2000" spc="-5" dirty="0">
                <a:latin typeface="Georgia" panose="02040502050405020303" pitchFamily="18" charset="0"/>
                <a:cs typeface="Times New Roman" panose="02020603050405020304" pitchFamily="18" charset="0"/>
              </a:rPr>
              <a:t>negative </a:t>
            </a:r>
            <a:r>
              <a:rPr lang="en-US" sz="2000" spc="10" dirty="0">
                <a:latin typeface="Georgia" panose="02040502050405020303" pitchFamily="18" charset="0"/>
                <a:cs typeface="Times New Roman" panose="02020603050405020304" pitchFamily="18" charset="0"/>
              </a:rPr>
              <a:t>of </a:t>
            </a:r>
            <a:r>
              <a:rPr lang="en-US" sz="2000" spc="5" dirty="0">
                <a:latin typeface="Georgia" panose="02040502050405020303" pitchFamily="18" charset="0"/>
                <a:cs typeface="Times New Roman" panose="02020603050405020304" pitchFamily="18" charset="0"/>
              </a:rPr>
              <a:t>the </a:t>
            </a:r>
            <a:r>
              <a:rPr lang="en-US" sz="2000" dirty="0">
                <a:latin typeface="Georgia" panose="02040502050405020303" pitchFamily="18" charset="0"/>
                <a:cs typeface="Times New Roman" panose="02020603050405020304" pitchFamily="18" charset="0"/>
              </a:rPr>
              <a:t>threshold </a:t>
            </a:r>
            <a:r>
              <a:rPr lang="en-US" sz="2000" spc="10" dirty="0">
                <a:latin typeface="Georgia" panose="02040502050405020303" pitchFamily="18" charset="0"/>
                <a:cs typeface="Times New Roman" panose="02020603050405020304" pitchFamily="18" charset="0"/>
              </a:rPr>
              <a:t>T</a:t>
            </a:r>
            <a:endParaRPr lang="en-US" sz="2000" spc="5" dirty="0">
              <a:latin typeface="Georgia" panose="02040502050405020303" pitchFamily="18" charset="0"/>
              <a:cs typeface="Times New Roman" panose="02020603050405020304" pitchFamily="18" charset="0"/>
            </a:endParaRPr>
          </a:p>
          <a:p>
            <a:pPr marL="829310" marR="297180" lvl="1" indent="-314325">
              <a:lnSpc>
                <a:spcPct val="100299"/>
              </a:lnSpc>
              <a:spcBef>
                <a:spcPts val="715"/>
              </a:spcBef>
              <a:buFont typeface="Arial MT"/>
              <a:buChar char="–"/>
              <a:tabLst>
                <a:tab pos="829944" algn="l"/>
              </a:tabLst>
            </a:pPr>
            <a:r>
              <a:rPr lang="en-US" sz="2000" spc="-10" dirty="0">
                <a:latin typeface="Georgia" panose="02040502050405020303" pitchFamily="18" charset="0"/>
                <a:cs typeface="Times New Roman" panose="02020603050405020304" pitchFamily="18" charset="0"/>
              </a:rPr>
              <a:t>“Fires” if the weighted sum of inputs exceeds a  threshold</a:t>
            </a:r>
          </a:p>
          <a:p>
            <a:pPr marL="1269365" marR="5080" lvl="2" indent="-252095">
              <a:lnSpc>
                <a:spcPts val="2600"/>
              </a:lnSpc>
              <a:spcBef>
                <a:spcPts val="660"/>
              </a:spcBef>
              <a:buFont typeface="Arial MT"/>
              <a:buChar char="•"/>
              <a:tabLst>
                <a:tab pos="1269365" algn="l"/>
                <a:tab pos="1270000" algn="l"/>
              </a:tabLst>
            </a:pPr>
            <a:endParaRPr lang="en-US" sz="2000" b="1" dirty="0">
              <a:latin typeface="Georgia" panose="02040502050405020303" pitchFamily="18" charset="0"/>
              <a:cs typeface="Times New Roman" panose="02020603050405020304" pitchFamily="18" charset="0"/>
            </a:endParaRPr>
          </a:p>
          <a:p>
            <a:endParaRPr lang="en-US" sz="2300" dirty="0">
              <a:latin typeface="Georgia" panose="02040502050405020303" pitchFamily="18" charset="0"/>
              <a:cs typeface="Times New Roman" panose="02020603050405020304" pitchFamily="18" charset="0"/>
            </a:endParaRPr>
          </a:p>
        </p:txBody>
      </p:sp>
      <p:sp>
        <p:nvSpPr>
          <p:cNvPr id="61" name="TextBox 60">
            <a:extLst>
              <a:ext uri="{FF2B5EF4-FFF2-40B4-BE49-F238E27FC236}">
                <a16:creationId xmlns:a16="http://schemas.microsoft.com/office/drawing/2014/main" id="{082BFFBC-DA4B-D3FC-4FD7-CC161E91504B}"/>
              </a:ext>
            </a:extLst>
          </p:cNvPr>
          <p:cNvSpPr txBox="1"/>
          <p:nvPr/>
        </p:nvSpPr>
        <p:spPr>
          <a:xfrm>
            <a:off x="661379" y="6033384"/>
            <a:ext cx="6096000" cy="307777"/>
          </a:xfrm>
          <a:prstGeom prst="rect">
            <a:avLst/>
          </a:prstGeom>
          <a:noFill/>
        </p:spPr>
        <p:txBody>
          <a:bodyPr wrap="square">
            <a:spAutoFit/>
          </a:bodyPr>
          <a:lstStyle/>
          <a:p>
            <a:r>
              <a:rPr lang="en-US" dirty="0"/>
              <a:t>https://deeplearning.cs.cmu.edu/S23/</a:t>
            </a:r>
          </a:p>
        </p:txBody>
      </p:sp>
    </p:spTree>
    <p:extLst>
      <p:ext uri="{BB962C8B-B14F-4D97-AF65-F5344CB8AC3E}">
        <p14:creationId xmlns:p14="http://schemas.microsoft.com/office/powerpoint/2010/main" val="4229013019"/>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37B3F-BBB9-6BF6-DF92-B6C665BF5A90}"/>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7E3AA14B-5D4C-CC65-4EDF-FD6003BA5FFA}"/>
              </a:ext>
            </a:extLst>
          </p:cNvPr>
          <p:cNvSpPr>
            <a:spLocks noGrp="1"/>
          </p:cNvSpPr>
          <p:nvPr>
            <p:ph idx="1"/>
          </p:nvPr>
        </p:nvSpPr>
        <p:spPr/>
        <p:txBody>
          <a:bodyPr/>
          <a:lstStyle/>
          <a:p>
            <a:r>
              <a:rPr lang="en-US" dirty="0"/>
              <a:t>Mark all true statements</a:t>
            </a:r>
          </a:p>
          <a:p>
            <a:pPr marL="342900" indent="-342900">
              <a:buFont typeface="Arial" panose="020B0604020202020204" pitchFamily="34" charset="0"/>
              <a:buChar char="•"/>
            </a:pPr>
            <a:r>
              <a:rPr lang="en-US" dirty="0"/>
              <a:t>3x + 7y is a linear combination of x and y</a:t>
            </a:r>
          </a:p>
          <a:p>
            <a:pPr marL="342900" indent="-342900">
              <a:buFont typeface="Arial" panose="020B0604020202020204" pitchFamily="34" charset="0"/>
              <a:buChar char="•"/>
            </a:pPr>
            <a:r>
              <a:rPr lang="en-US" dirty="0"/>
              <a:t>3x + 7y + 4 is a linear combination of x and y</a:t>
            </a:r>
          </a:p>
          <a:p>
            <a:pPr marL="342900" indent="-342900">
              <a:buFont typeface="Arial" panose="020B0604020202020204" pitchFamily="34" charset="0"/>
              <a:buChar char="•"/>
            </a:pPr>
            <a:r>
              <a:rPr lang="en-US" dirty="0"/>
              <a:t>3x + 7y is an affine function of x and y</a:t>
            </a:r>
          </a:p>
          <a:p>
            <a:pPr marL="342900" indent="-342900">
              <a:buFont typeface="Arial" panose="020B0604020202020204" pitchFamily="34" charset="0"/>
              <a:buChar char="•"/>
            </a:pPr>
            <a:r>
              <a:rPr lang="en-US" dirty="0"/>
              <a:t>3x + 7y + 4 is an affine function of x and y</a:t>
            </a:r>
          </a:p>
        </p:txBody>
      </p:sp>
    </p:spTree>
    <p:extLst>
      <p:ext uri="{BB962C8B-B14F-4D97-AF65-F5344CB8AC3E}">
        <p14:creationId xmlns:p14="http://schemas.microsoft.com/office/powerpoint/2010/main" val="122032448"/>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B6A22-9ADD-1456-6308-910A4EF31ECD}"/>
              </a:ext>
            </a:extLst>
          </p:cNvPr>
          <p:cNvSpPr>
            <a:spLocks noGrp="1"/>
          </p:cNvSpPr>
          <p:nvPr>
            <p:ph type="title"/>
          </p:nvPr>
        </p:nvSpPr>
        <p:spPr/>
        <p:txBody>
          <a:bodyPr/>
          <a:lstStyle/>
          <a:p>
            <a:r>
              <a:rPr lang="en-US" dirty="0"/>
              <a:t>Quiz</a:t>
            </a:r>
          </a:p>
        </p:txBody>
      </p:sp>
      <p:sp>
        <p:nvSpPr>
          <p:cNvPr id="3" name="Content Placeholder 2">
            <a:extLst>
              <a:ext uri="{FF2B5EF4-FFF2-40B4-BE49-F238E27FC236}">
                <a16:creationId xmlns:a16="http://schemas.microsoft.com/office/drawing/2014/main" id="{BE023916-2B01-05A3-F840-B4498B0354D2}"/>
              </a:ext>
            </a:extLst>
          </p:cNvPr>
          <p:cNvSpPr>
            <a:spLocks noGrp="1"/>
          </p:cNvSpPr>
          <p:nvPr>
            <p:ph idx="1"/>
          </p:nvPr>
        </p:nvSpPr>
        <p:spPr/>
        <p:txBody>
          <a:bodyPr/>
          <a:lstStyle/>
          <a:p>
            <a:pPr marL="433130" indent="-422484">
              <a:spcBef>
                <a:spcPts val="865"/>
              </a:spcBef>
              <a:buFont typeface="Arial MT"/>
              <a:buChar char="•"/>
              <a:tabLst>
                <a:tab pos="433130" algn="l"/>
                <a:tab pos="433691" algn="l"/>
              </a:tabLst>
            </a:pPr>
            <a:r>
              <a:rPr lang="en-US" sz="3088" dirty="0">
                <a:cs typeface="Calibri"/>
              </a:rPr>
              <a:t>Mark</a:t>
            </a:r>
            <a:r>
              <a:rPr lang="en-US" sz="3088" spc="13" dirty="0">
                <a:cs typeface="Calibri"/>
              </a:rPr>
              <a:t> </a:t>
            </a:r>
            <a:r>
              <a:rPr lang="en-US" sz="3088" spc="4" dirty="0">
                <a:cs typeface="Calibri"/>
              </a:rPr>
              <a:t>all</a:t>
            </a:r>
            <a:r>
              <a:rPr lang="en-US" sz="3088" dirty="0">
                <a:cs typeface="Calibri"/>
              </a:rPr>
              <a:t> </a:t>
            </a:r>
            <a:r>
              <a:rPr lang="en-US" sz="3088" spc="-4" dirty="0">
                <a:cs typeface="Calibri"/>
              </a:rPr>
              <a:t>true</a:t>
            </a:r>
            <a:r>
              <a:rPr lang="en-US" sz="3088" spc="9" dirty="0">
                <a:cs typeface="Calibri"/>
              </a:rPr>
              <a:t> </a:t>
            </a:r>
            <a:r>
              <a:rPr lang="en-US" sz="3088" spc="-13" dirty="0">
                <a:cs typeface="Calibri"/>
              </a:rPr>
              <a:t>statements</a:t>
            </a:r>
            <a:endParaRPr lang="en-US" sz="3088" dirty="0">
              <a:cs typeface="Calibri"/>
            </a:endParaRPr>
          </a:p>
          <a:p>
            <a:pPr marL="731783" lvl="1" indent="-277921">
              <a:spcBef>
                <a:spcPts val="706"/>
              </a:spcBef>
              <a:buFont typeface="Arial MT"/>
              <a:buChar char="–"/>
              <a:tabLst>
                <a:tab pos="732343" algn="l"/>
              </a:tabLst>
            </a:pPr>
            <a:r>
              <a:rPr lang="en-US" sz="2691" spc="13" dirty="0">
                <a:solidFill>
                  <a:srgbClr val="FF0000"/>
                </a:solidFill>
                <a:cs typeface="Calibri"/>
              </a:rPr>
              <a:t>3x</a:t>
            </a:r>
            <a:r>
              <a:rPr lang="en-US" sz="2691" dirty="0">
                <a:solidFill>
                  <a:srgbClr val="FF0000"/>
                </a:solidFill>
                <a:cs typeface="Calibri"/>
              </a:rPr>
              <a:t> </a:t>
            </a:r>
            <a:r>
              <a:rPr lang="en-US" sz="2691" spc="13" dirty="0">
                <a:solidFill>
                  <a:srgbClr val="FF0000"/>
                </a:solidFill>
                <a:cs typeface="Calibri"/>
              </a:rPr>
              <a:t>+</a:t>
            </a:r>
            <a:r>
              <a:rPr lang="en-US" sz="2691" spc="18" dirty="0">
                <a:solidFill>
                  <a:srgbClr val="FF0000"/>
                </a:solidFill>
                <a:cs typeface="Calibri"/>
              </a:rPr>
              <a:t> </a:t>
            </a:r>
            <a:r>
              <a:rPr lang="en-US" sz="2691" dirty="0">
                <a:solidFill>
                  <a:srgbClr val="FF0000"/>
                </a:solidFill>
                <a:cs typeface="Calibri"/>
              </a:rPr>
              <a:t>7y</a:t>
            </a:r>
            <a:r>
              <a:rPr lang="en-US" sz="2691" spc="4" dirty="0">
                <a:solidFill>
                  <a:srgbClr val="FF0000"/>
                </a:solidFill>
                <a:cs typeface="Calibri"/>
              </a:rPr>
              <a:t> </a:t>
            </a:r>
            <a:r>
              <a:rPr lang="en-US" sz="2691" spc="9" dirty="0">
                <a:solidFill>
                  <a:srgbClr val="FF0000"/>
                </a:solidFill>
                <a:cs typeface="Calibri"/>
              </a:rPr>
              <a:t>is </a:t>
            </a:r>
            <a:r>
              <a:rPr lang="en-US" sz="2691" spc="13" dirty="0">
                <a:solidFill>
                  <a:srgbClr val="FF0000"/>
                </a:solidFill>
                <a:cs typeface="Calibri"/>
              </a:rPr>
              <a:t>a</a:t>
            </a:r>
            <a:r>
              <a:rPr lang="en-US" sz="2691" spc="-13" dirty="0">
                <a:solidFill>
                  <a:srgbClr val="FF0000"/>
                </a:solidFill>
                <a:cs typeface="Calibri"/>
              </a:rPr>
              <a:t> </a:t>
            </a:r>
            <a:r>
              <a:rPr lang="en-US" sz="2691" spc="13" dirty="0">
                <a:solidFill>
                  <a:srgbClr val="FF0000"/>
                </a:solidFill>
                <a:cs typeface="Calibri"/>
              </a:rPr>
              <a:t>linear</a:t>
            </a:r>
            <a:r>
              <a:rPr lang="en-US" sz="2691" spc="-40" dirty="0">
                <a:solidFill>
                  <a:srgbClr val="FF0000"/>
                </a:solidFill>
                <a:cs typeface="Calibri"/>
              </a:rPr>
              <a:t> </a:t>
            </a:r>
            <a:r>
              <a:rPr lang="en-US" sz="2691" spc="9" dirty="0">
                <a:solidFill>
                  <a:srgbClr val="FF0000"/>
                </a:solidFill>
                <a:cs typeface="Calibri"/>
              </a:rPr>
              <a:t>combination</a:t>
            </a:r>
            <a:r>
              <a:rPr lang="en-US" sz="2691" spc="-31" dirty="0">
                <a:solidFill>
                  <a:srgbClr val="FF0000"/>
                </a:solidFill>
                <a:cs typeface="Calibri"/>
              </a:rPr>
              <a:t> </a:t>
            </a:r>
            <a:r>
              <a:rPr lang="en-US" sz="2691" spc="13" dirty="0">
                <a:solidFill>
                  <a:srgbClr val="FF0000"/>
                </a:solidFill>
                <a:cs typeface="Calibri"/>
              </a:rPr>
              <a:t>of</a:t>
            </a:r>
            <a:r>
              <a:rPr lang="en-US" sz="2691" spc="-26" dirty="0">
                <a:solidFill>
                  <a:srgbClr val="FF0000"/>
                </a:solidFill>
                <a:cs typeface="Calibri"/>
              </a:rPr>
              <a:t> </a:t>
            </a:r>
            <a:r>
              <a:rPr lang="en-US" sz="2691" spc="9" dirty="0">
                <a:solidFill>
                  <a:srgbClr val="FF0000"/>
                </a:solidFill>
                <a:cs typeface="Calibri"/>
              </a:rPr>
              <a:t>x</a:t>
            </a:r>
            <a:r>
              <a:rPr lang="en-US" sz="2691" spc="26" dirty="0">
                <a:solidFill>
                  <a:srgbClr val="FF0000"/>
                </a:solidFill>
                <a:cs typeface="Calibri"/>
              </a:rPr>
              <a:t> </a:t>
            </a:r>
            <a:r>
              <a:rPr lang="en-US" sz="2691" spc="9" dirty="0">
                <a:solidFill>
                  <a:srgbClr val="FF0000"/>
                </a:solidFill>
                <a:cs typeface="Calibri"/>
              </a:rPr>
              <a:t>and</a:t>
            </a:r>
            <a:r>
              <a:rPr lang="en-US" sz="2691" spc="-4" dirty="0">
                <a:solidFill>
                  <a:srgbClr val="FF0000"/>
                </a:solidFill>
                <a:cs typeface="Calibri"/>
              </a:rPr>
              <a:t> </a:t>
            </a:r>
            <a:r>
              <a:rPr lang="en-US" sz="2691" spc="13" dirty="0">
                <a:solidFill>
                  <a:srgbClr val="FF0000"/>
                </a:solidFill>
                <a:cs typeface="Calibri"/>
              </a:rPr>
              <a:t>y</a:t>
            </a:r>
            <a:endParaRPr lang="en-US" sz="2691" dirty="0">
              <a:cs typeface="Calibri"/>
            </a:endParaRPr>
          </a:p>
          <a:p>
            <a:pPr marL="731783" lvl="1" indent="-277921">
              <a:spcBef>
                <a:spcPts val="679"/>
              </a:spcBef>
              <a:buFont typeface="Arial MT"/>
              <a:buChar char="–"/>
              <a:tabLst>
                <a:tab pos="732343" algn="l"/>
              </a:tabLst>
            </a:pPr>
            <a:r>
              <a:rPr lang="en-US" sz="2691" spc="13" dirty="0">
                <a:cs typeface="Calibri"/>
              </a:rPr>
              <a:t>3x</a:t>
            </a:r>
            <a:r>
              <a:rPr lang="en-US" sz="2691" spc="4" dirty="0">
                <a:cs typeface="Calibri"/>
              </a:rPr>
              <a:t> </a:t>
            </a:r>
            <a:r>
              <a:rPr lang="en-US" sz="2691" spc="13" dirty="0">
                <a:cs typeface="Calibri"/>
              </a:rPr>
              <a:t>+</a:t>
            </a:r>
            <a:r>
              <a:rPr lang="en-US" sz="2691" spc="18" dirty="0">
                <a:cs typeface="Calibri"/>
              </a:rPr>
              <a:t> </a:t>
            </a:r>
            <a:r>
              <a:rPr lang="en-US" sz="2691" dirty="0">
                <a:cs typeface="Calibri"/>
              </a:rPr>
              <a:t>7y</a:t>
            </a:r>
            <a:r>
              <a:rPr lang="en-US" sz="2691" spc="4" dirty="0">
                <a:cs typeface="Calibri"/>
              </a:rPr>
              <a:t> </a:t>
            </a:r>
            <a:r>
              <a:rPr lang="en-US" sz="2691" spc="13" dirty="0">
                <a:cs typeface="Calibri"/>
              </a:rPr>
              <a:t>+</a:t>
            </a:r>
            <a:r>
              <a:rPr lang="en-US" sz="2691" spc="18" dirty="0">
                <a:cs typeface="Calibri"/>
              </a:rPr>
              <a:t> </a:t>
            </a:r>
            <a:r>
              <a:rPr lang="en-US" sz="2691" spc="13" dirty="0">
                <a:cs typeface="Calibri"/>
              </a:rPr>
              <a:t>4</a:t>
            </a:r>
            <a:r>
              <a:rPr lang="en-US" sz="2691" spc="-9" dirty="0">
                <a:cs typeface="Calibri"/>
              </a:rPr>
              <a:t> </a:t>
            </a:r>
            <a:r>
              <a:rPr lang="en-US" sz="2691" spc="9" dirty="0">
                <a:cs typeface="Calibri"/>
              </a:rPr>
              <a:t>is </a:t>
            </a:r>
            <a:r>
              <a:rPr lang="en-US" sz="2691" spc="13" dirty="0">
                <a:cs typeface="Calibri"/>
              </a:rPr>
              <a:t>a</a:t>
            </a:r>
            <a:r>
              <a:rPr lang="en-US" sz="2691" spc="-13" dirty="0">
                <a:cs typeface="Calibri"/>
              </a:rPr>
              <a:t> </a:t>
            </a:r>
            <a:r>
              <a:rPr lang="en-US" sz="2691" spc="9" dirty="0">
                <a:cs typeface="Calibri"/>
              </a:rPr>
              <a:t>linear</a:t>
            </a:r>
            <a:r>
              <a:rPr lang="en-US" sz="2691" spc="-13" dirty="0">
                <a:cs typeface="Calibri"/>
              </a:rPr>
              <a:t> </a:t>
            </a:r>
            <a:r>
              <a:rPr lang="en-US" sz="2691" spc="9" dirty="0">
                <a:cs typeface="Calibri"/>
              </a:rPr>
              <a:t>combination</a:t>
            </a:r>
            <a:r>
              <a:rPr lang="en-US" sz="2691" spc="-31" dirty="0">
                <a:cs typeface="Calibri"/>
              </a:rPr>
              <a:t> </a:t>
            </a:r>
            <a:r>
              <a:rPr lang="en-US" sz="2691" spc="13" dirty="0">
                <a:cs typeface="Calibri"/>
              </a:rPr>
              <a:t>of</a:t>
            </a:r>
            <a:r>
              <a:rPr lang="en-US" sz="2691" spc="-4" dirty="0">
                <a:cs typeface="Calibri"/>
              </a:rPr>
              <a:t> </a:t>
            </a:r>
            <a:r>
              <a:rPr lang="en-US" sz="2691" spc="9" dirty="0">
                <a:cs typeface="Calibri"/>
              </a:rPr>
              <a:t>x</a:t>
            </a:r>
            <a:r>
              <a:rPr lang="en-US" sz="2691" spc="4" dirty="0">
                <a:cs typeface="Calibri"/>
              </a:rPr>
              <a:t> </a:t>
            </a:r>
            <a:r>
              <a:rPr lang="en-US" sz="2691" spc="9" dirty="0">
                <a:cs typeface="Calibri"/>
              </a:rPr>
              <a:t>and</a:t>
            </a:r>
            <a:r>
              <a:rPr lang="en-US" sz="2691" spc="-4" dirty="0">
                <a:cs typeface="Calibri"/>
              </a:rPr>
              <a:t> </a:t>
            </a:r>
            <a:r>
              <a:rPr lang="en-US" sz="2691" spc="13" dirty="0">
                <a:cs typeface="Calibri"/>
              </a:rPr>
              <a:t>y</a:t>
            </a:r>
            <a:endParaRPr lang="en-US" sz="2691" dirty="0">
              <a:cs typeface="Calibri"/>
            </a:endParaRPr>
          </a:p>
          <a:p>
            <a:pPr marL="731783" lvl="1" indent="-277921">
              <a:spcBef>
                <a:spcPts val="688"/>
              </a:spcBef>
              <a:buFont typeface="Arial MT"/>
              <a:buChar char="–"/>
              <a:tabLst>
                <a:tab pos="732343" algn="l"/>
              </a:tabLst>
            </a:pPr>
            <a:r>
              <a:rPr lang="en-US" sz="2691" spc="13" dirty="0">
                <a:solidFill>
                  <a:srgbClr val="FF0000"/>
                </a:solidFill>
                <a:cs typeface="Calibri"/>
              </a:rPr>
              <a:t>3x</a:t>
            </a:r>
            <a:r>
              <a:rPr lang="en-US" sz="2691" spc="4" dirty="0">
                <a:solidFill>
                  <a:srgbClr val="FF0000"/>
                </a:solidFill>
                <a:cs typeface="Calibri"/>
              </a:rPr>
              <a:t> </a:t>
            </a:r>
            <a:r>
              <a:rPr lang="en-US" sz="2691" spc="13" dirty="0">
                <a:solidFill>
                  <a:srgbClr val="FF0000"/>
                </a:solidFill>
                <a:cs typeface="Calibri"/>
              </a:rPr>
              <a:t>+</a:t>
            </a:r>
            <a:r>
              <a:rPr lang="en-US" sz="2691" spc="18" dirty="0">
                <a:solidFill>
                  <a:srgbClr val="FF0000"/>
                </a:solidFill>
                <a:cs typeface="Calibri"/>
              </a:rPr>
              <a:t> </a:t>
            </a:r>
            <a:r>
              <a:rPr lang="en-US" sz="2691" dirty="0">
                <a:solidFill>
                  <a:srgbClr val="FF0000"/>
                </a:solidFill>
                <a:cs typeface="Calibri"/>
              </a:rPr>
              <a:t>7y</a:t>
            </a:r>
            <a:r>
              <a:rPr lang="en-US" sz="2691" spc="9" dirty="0">
                <a:solidFill>
                  <a:srgbClr val="FF0000"/>
                </a:solidFill>
                <a:cs typeface="Calibri"/>
              </a:rPr>
              <a:t> is </a:t>
            </a:r>
            <a:r>
              <a:rPr lang="en-US" sz="2691" dirty="0">
                <a:solidFill>
                  <a:srgbClr val="FF0000"/>
                </a:solidFill>
                <a:cs typeface="Calibri"/>
              </a:rPr>
              <a:t>an</a:t>
            </a:r>
            <a:r>
              <a:rPr lang="en-US" sz="2691" spc="22" dirty="0">
                <a:solidFill>
                  <a:srgbClr val="FF0000"/>
                </a:solidFill>
                <a:cs typeface="Calibri"/>
              </a:rPr>
              <a:t> </a:t>
            </a:r>
            <a:r>
              <a:rPr lang="en-US" sz="2691" spc="-4" dirty="0">
                <a:solidFill>
                  <a:srgbClr val="FF0000"/>
                </a:solidFill>
                <a:cs typeface="Calibri"/>
              </a:rPr>
              <a:t>affine </a:t>
            </a:r>
            <a:r>
              <a:rPr lang="en-US" sz="2691" spc="9" dirty="0">
                <a:solidFill>
                  <a:srgbClr val="FF0000"/>
                </a:solidFill>
                <a:cs typeface="Calibri"/>
              </a:rPr>
              <a:t>function</a:t>
            </a:r>
            <a:r>
              <a:rPr lang="en-US" sz="2691" spc="-4" dirty="0">
                <a:solidFill>
                  <a:srgbClr val="FF0000"/>
                </a:solidFill>
                <a:cs typeface="Calibri"/>
              </a:rPr>
              <a:t> </a:t>
            </a:r>
            <a:r>
              <a:rPr lang="en-US" sz="2691" spc="13" dirty="0">
                <a:solidFill>
                  <a:srgbClr val="FF0000"/>
                </a:solidFill>
                <a:cs typeface="Calibri"/>
              </a:rPr>
              <a:t>of</a:t>
            </a:r>
            <a:r>
              <a:rPr lang="en-US" sz="2691" spc="-4" dirty="0">
                <a:solidFill>
                  <a:srgbClr val="FF0000"/>
                </a:solidFill>
                <a:cs typeface="Calibri"/>
              </a:rPr>
              <a:t> </a:t>
            </a:r>
            <a:r>
              <a:rPr lang="en-US" sz="2691" spc="9" dirty="0">
                <a:solidFill>
                  <a:srgbClr val="FF0000"/>
                </a:solidFill>
                <a:cs typeface="Calibri"/>
              </a:rPr>
              <a:t>x and</a:t>
            </a:r>
            <a:r>
              <a:rPr lang="en-US" sz="2691" spc="-4" dirty="0">
                <a:solidFill>
                  <a:srgbClr val="FF0000"/>
                </a:solidFill>
                <a:cs typeface="Calibri"/>
              </a:rPr>
              <a:t> </a:t>
            </a:r>
            <a:r>
              <a:rPr lang="en-US" sz="2691" spc="13" dirty="0">
                <a:solidFill>
                  <a:srgbClr val="FF0000"/>
                </a:solidFill>
                <a:cs typeface="Calibri"/>
              </a:rPr>
              <a:t>y</a:t>
            </a:r>
            <a:endParaRPr lang="en-US" sz="2691" dirty="0">
              <a:cs typeface="Calibri"/>
            </a:endParaRPr>
          </a:p>
          <a:p>
            <a:pPr marL="731783" lvl="1" indent="-277921">
              <a:spcBef>
                <a:spcPts val="688"/>
              </a:spcBef>
              <a:buFont typeface="Arial MT"/>
              <a:buChar char="–"/>
              <a:tabLst>
                <a:tab pos="732343" algn="l"/>
              </a:tabLst>
            </a:pPr>
            <a:r>
              <a:rPr lang="en-US" sz="2691" spc="13" dirty="0">
                <a:solidFill>
                  <a:srgbClr val="FF0000"/>
                </a:solidFill>
                <a:cs typeface="Calibri"/>
              </a:rPr>
              <a:t>3x</a:t>
            </a:r>
            <a:r>
              <a:rPr lang="en-US" sz="2691" spc="4" dirty="0">
                <a:solidFill>
                  <a:srgbClr val="FF0000"/>
                </a:solidFill>
                <a:cs typeface="Calibri"/>
              </a:rPr>
              <a:t> </a:t>
            </a:r>
            <a:r>
              <a:rPr lang="en-US" sz="2691" spc="13" dirty="0">
                <a:solidFill>
                  <a:srgbClr val="FF0000"/>
                </a:solidFill>
                <a:cs typeface="Calibri"/>
              </a:rPr>
              <a:t>+</a:t>
            </a:r>
            <a:r>
              <a:rPr lang="en-US" sz="2691" spc="18" dirty="0">
                <a:solidFill>
                  <a:srgbClr val="FF0000"/>
                </a:solidFill>
                <a:cs typeface="Calibri"/>
              </a:rPr>
              <a:t> </a:t>
            </a:r>
            <a:r>
              <a:rPr lang="en-US" sz="2691" dirty="0">
                <a:solidFill>
                  <a:srgbClr val="FF0000"/>
                </a:solidFill>
                <a:cs typeface="Calibri"/>
              </a:rPr>
              <a:t>7y</a:t>
            </a:r>
            <a:r>
              <a:rPr lang="en-US" sz="2691" spc="9" dirty="0">
                <a:solidFill>
                  <a:srgbClr val="FF0000"/>
                </a:solidFill>
                <a:cs typeface="Calibri"/>
              </a:rPr>
              <a:t> </a:t>
            </a:r>
            <a:r>
              <a:rPr lang="en-US" sz="2691" spc="13" dirty="0">
                <a:solidFill>
                  <a:srgbClr val="FF0000"/>
                </a:solidFill>
                <a:cs typeface="Calibri"/>
              </a:rPr>
              <a:t>+</a:t>
            </a:r>
            <a:r>
              <a:rPr lang="en-US" sz="2691" spc="18" dirty="0">
                <a:solidFill>
                  <a:srgbClr val="FF0000"/>
                </a:solidFill>
                <a:cs typeface="Calibri"/>
              </a:rPr>
              <a:t> </a:t>
            </a:r>
            <a:r>
              <a:rPr lang="en-US" sz="2691" spc="13" dirty="0">
                <a:solidFill>
                  <a:srgbClr val="FF0000"/>
                </a:solidFill>
                <a:cs typeface="Calibri"/>
              </a:rPr>
              <a:t>4</a:t>
            </a:r>
            <a:r>
              <a:rPr lang="en-US" sz="2691" spc="-4" dirty="0">
                <a:solidFill>
                  <a:srgbClr val="FF0000"/>
                </a:solidFill>
                <a:cs typeface="Calibri"/>
              </a:rPr>
              <a:t> </a:t>
            </a:r>
            <a:r>
              <a:rPr lang="en-US" sz="2691" spc="9" dirty="0">
                <a:solidFill>
                  <a:srgbClr val="FF0000"/>
                </a:solidFill>
                <a:cs typeface="Calibri"/>
              </a:rPr>
              <a:t>is </a:t>
            </a:r>
            <a:r>
              <a:rPr lang="en-US" sz="2691" spc="13" dirty="0">
                <a:solidFill>
                  <a:srgbClr val="FF0000"/>
                </a:solidFill>
                <a:cs typeface="Calibri"/>
              </a:rPr>
              <a:t>an</a:t>
            </a:r>
            <a:r>
              <a:rPr lang="en-US" sz="2691" spc="-4" dirty="0">
                <a:solidFill>
                  <a:srgbClr val="FF0000"/>
                </a:solidFill>
                <a:cs typeface="Calibri"/>
              </a:rPr>
              <a:t> affine </a:t>
            </a:r>
            <a:r>
              <a:rPr lang="en-US" sz="2691" spc="13" dirty="0">
                <a:solidFill>
                  <a:srgbClr val="FF0000"/>
                </a:solidFill>
                <a:cs typeface="Calibri"/>
              </a:rPr>
              <a:t>function</a:t>
            </a:r>
            <a:r>
              <a:rPr lang="en-US" sz="2691" spc="-4" dirty="0">
                <a:solidFill>
                  <a:srgbClr val="FF0000"/>
                </a:solidFill>
                <a:cs typeface="Calibri"/>
              </a:rPr>
              <a:t> </a:t>
            </a:r>
            <a:r>
              <a:rPr lang="en-US" sz="2691" dirty="0">
                <a:solidFill>
                  <a:srgbClr val="FF0000"/>
                </a:solidFill>
                <a:cs typeface="Calibri"/>
              </a:rPr>
              <a:t>of </a:t>
            </a:r>
            <a:r>
              <a:rPr lang="en-US" sz="2691" spc="9" dirty="0">
                <a:solidFill>
                  <a:srgbClr val="FF0000"/>
                </a:solidFill>
                <a:cs typeface="Calibri"/>
              </a:rPr>
              <a:t>x</a:t>
            </a:r>
            <a:r>
              <a:rPr lang="en-US" sz="2691" spc="4" dirty="0">
                <a:solidFill>
                  <a:srgbClr val="FF0000"/>
                </a:solidFill>
                <a:cs typeface="Calibri"/>
              </a:rPr>
              <a:t> </a:t>
            </a:r>
            <a:r>
              <a:rPr lang="en-US" sz="2691" spc="18" dirty="0">
                <a:solidFill>
                  <a:srgbClr val="FF0000"/>
                </a:solidFill>
                <a:cs typeface="Calibri"/>
              </a:rPr>
              <a:t>and</a:t>
            </a:r>
            <a:r>
              <a:rPr lang="en-US" sz="2691" dirty="0">
                <a:solidFill>
                  <a:srgbClr val="FF0000"/>
                </a:solidFill>
                <a:cs typeface="Calibri"/>
              </a:rPr>
              <a:t> </a:t>
            </a:r>
            <a:r>
              <a:rPr lang="en-US" sz="2691" spc="13" dirty="0">
                <a:solidFill>
                  <a:srgbClr val="FF0000"/>
                </a:solidFill>
                <a:cs typeface="Calibri"/>
              </a:rPr>
              <a:t>y</a:t>
            </a:r>
            <a:endParaRPr lang="en-US" dirty="0"/>
          </a:p>
        </p:txBody>
      </p:sp>
    </p:spTree>
    <p:extLst>
      <p:ext uri="{BB962C8B-B14F-4D97-AF65-F5344CB8AC3E}">
        <p14:creationId xmlns:p14="http://schemas.microsoft.com/office/powerpoint/2010/main" val="509098089"/>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23D6A-7BD6-80A7-DE3C-DAAFCBD6E5E5}"/>
              </a:ext>
            </a:extLst>
          </p:cNvPr>
          <p:cNvSpPr>
            <a:spLocks noGrp="1"/>
          </p:cNvSpPr>
          <p:nvPr>
            <p:ph type="title"/>
          </p:nvPr>
        </p:nvSpPr>
        <p:spPr/>
        <p:txBody>
          <a:bodyPr/>
          <a:lstStyle/>
          <a:p>
            <a:r>
              <a:rPr lang="en-US" dirty="0"/>
              <a:t>Linear vs Affine</a:t>
            </a:r>
          </a:p>
        </p:txBody>
      </p:sp>
      <p:pic>
        <p:nvPicPr>
          <p:cNvPr id="7" name="Screen Recording 6">
            <a:hlinkClick r:id="" action="ppaction://media"/>
            <a:extLst>
              <a:ext uri="{FF2B5EF4-FFF2-40B4-BE49-F238E27FC236}">
                <a16:creationId xmlns:a16="http://schemas.microsoft.com/office/drawing/2014/main" id="{1A9DA4C0-C4ED-52EC-F01B-8565C8321AF5}"/>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565275" y="1123950"/>
            <a:ext cx="9061450" cy="5097463"/>
          </a:xfrm>
        </p:spPr>
      </p:pic>
    </p:spTree>
    <p:extLst>
      <p:ext uri="{BB962C8B-B14F-4D97-AF65-F5344CB8AC3E}">
        <p14:creationId xmlns:p14="http://schemas.microsoft.com/office/powerpoint/2010/main" val="38210004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20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492CC-109E-B776-EB64-0D968C8D3A56}"/>
              </a:ext>
            </a:extLst>
          </p:cNvPr>
          <p:cNvSpPr>
            <a:spLocks noGrp="1"/>
          </p:cNvSpPr>
          <p:nvPr>
            <p:ph type="title"/>
          </p:nvPr>
        </p:nvSpPr>
        <p:spPr/>
        <p:txBody>
          <a:bodyPr/>
          <a:lstStyle/>
          <a:p>
            <a:r>
              <a:rPr lang="en-US" dirty="0"/>
              <a:t>The Unit Step Function (Heaviside Function)</a:t>
            </a:r>
          </a:p>
        </p:txBody>
      </p:sp>
      <p:sp>
        <p:nvSpPr>
          <p:cNvPr id="3" name="Content Placeholder 2">
            <a:extLst>
              <a:ext uri="{FF2B5EF4-FFF2-40B4-BE49-F238E27FC236}">
                <a16:creationId xmlns:a16="http://schemas.microsoft.com/office/drawing/2014/main" id="{E75E747A-281C-4E0C-4261-BC6AEC344AE5}"/>
              </a:ext>
            </a:extLst>
          </p:cNvPr>
          <p:cNvSpPr>
            <a:spLocks noGrp="1"/>
          </p:cNvSpPr>
          <p:nvPr>
            <p:ph idx="1"/>
          </p:nvPr>
        </p:nvSpPr>
        <p:spPr/>
        <p:txBody>
          <a:bodyPr/>
          <a:lstStyle/>
          <a:p>
            <a:endParaRPr lang="en-US" dirty="0"/>
          </a:p>
        </p:txBody>
      </p:sp>
      <p:pic>
        <p:nvPicPr>
          <p:cNvPr id="11" name="Picture 10">
            <a:extLst>
              <a:ext uri="{FF2B5EF4-FFF2-40B4-BE49-F238E27FC236}">
                <a16:creationId xmlns:a16="http://schemas.microsoft.com/office/drawing/2014/main" id="{C26A6147-6B99-AC5F-4AE2-6847D406FF5A}"/>
              </a:ext>
            </a:extLst>
          </p:cNvPr>
          <p:cNvPicPr>
            <a:picLocks noChangeAspect="1"/>
          </p:cNvPicPr>
          <p:nvPr/>
        </p:nvPicPr>
        <p:blipFill rotWithShape="1">
          <a:blip r:embed="rId2"/>
          <a:srcRect t="2035"/>
          <a:stretch/>
        </p:blipFill>
        <p:spPr>
          <a:xfrm>
            <a:off x="5639619" y="1872343"/>
            <a:ext cx="5692409" cy="3430941"/>
          </a:xfrm>
          <a:prstGeom prst="rect">
            <a:avLst/>
          </a:prstGeom>
        </p:spPr>
      </p:pic>
      <p:pic>
        <p:nvPicPr>
          <p:cNvPr id="13" name="Picture 12">
            <a:extLst>
              <a:ext uri="{FF2B5EF4-FFF2-40B4-BE49-F238E27FC236}">
                <a16:creationId xmlns:a16="http://schemas.microsoft.com/office/drawing/2014/main" id="{5B045C07-587E-EDCC-EA89-33D75BE64145}"/>
              </a:ext>
            </a:extLst>
          </p:cNvPr>
          <p:cNvPicPr>
            <a:picLocks noChangeAspect="1"/>
          </p:cNvPicPr>
          <p:nvPr/>
        </p:nvPicPr>
        <p:blipFill>
          <a:blip r:embed="rId3"/>
          <a:stretch>
            <a:fillRect/>
          </a:stretch>
        </p:blipFill>
        <p:spPr>
          <a:xfrm>
            <a:off x="1637796" y="2617541"/>
            <a:ext cx="3880784" cy="1453715"/>
          </a:xfrm>
          <a:prstGeom prst="rect">
            <a:avLst/>
          </a:prstGeom>
        </p:spPr>
      </p:pic>
    </p:spTree>
    <p:extLst>
      <p:ext uri="{BB962C8B-B14F-4D97-AF65-F5344CB8AC3E}">
        <p14:creationId xmlns:p14="http://schemas.microsoft.com/office/powerpoint/2010/main" val="1114736851"/>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8BDFF-EE3A-CCE4-A3E0-697F92D46263}"/>
              </a:ext>
            </a:extLst>
          </p:cNvPr>
          <p:cNvSpPr>
            <a:spLocks noGrp="1"/>
          </p:cNvSpPr>
          <p:nvPr>
            <p:ph type="title"/>
          </p:nvPr>
        </p:nvSpPr>
        <p:spPr/>
        <p:txBody>
          <a:bodyPr/>
          <a:lstStyle/>
          <a:p>
            <a:r>
              <a:rPr lang="en-US" dirty="0"/>
              <a:t>Threshold Function</a:t>
            </a:r>
          </a:p>
        </p:txBody>
      </p:sp>
      <p:pic>
        <p:nvPicPr>
          <p:cNvPr id="12294" name="Picture 6">
            <a:extLst>
              <a:ext uri="{FF2B5EF4-FFF2-40B4-BE49-F238E27FC236}">
                <a16:creationId xmlns:a16="http://schemas.microsoft.com/office/drawing/2014/main" id="{839AFEEC-86BB-4429-BB77-1CB91B1094EB}"/>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3426" r="31593"/>
          <a:stretch/>
        </p:blipFill>
        <p:spPr bwMode="auto">
          <a:xfrm>
            <a:off x="2328702" y="2884714"/>
            <a:ext cx="4627270" cy="2555966"/>
          </a:xfrm>
          <a:prstGeom prst="rect">
            <a:avLst/>
          </a:prstGeom>
          <a:noFill/>
          <a:extLst>
            <a:ext uri="{909E8E84-426E-40DD-AFC4-6F175D3DCCD1}">
              <a14:hiddenFill xmlns:a14="http://schemas.microsoft.com/office/drawing/2010/main">
                <a:solidFill>
                  <a:srgbClr val="FFFFFF"/>
                </a:solidFill>
              </a14:hiddenFill>
            </a:ext>
          </a:extLst>
        </p:spPr>
      </p:pic>
      <p:grpSp>
        <p:nvGrpSpPr>
          <p:cNvPr id="25" name="object 4">
            <a:extLst>
              <a:ext uri="{FF2B5EF4-FFF2-40B4-BE49-F238E27FC236}">
                <a16:creationId xmlns:a16="http://schemas.microsoft.com/office/drawing/2014/main" id="{C60AE10E-ABA0-BDD7-00F4-CA603A320386}"/>
              </a:ext>
            </a:extLst>
          </p:cNvPr>
          <p:cNvGrpSpPr/>
          <p:nvPr/>
        </p:nvGrpSpPr>
        <p:grpSpPr>
          <a:xfrm>
            <a:off x="7698739" y="3271520"/>
            <a:ext cx="1987550" cy="805180"/>
            <a:chOff x="6621779" y="3413760"/>
            <a:chExt cx="1987550" cy="805180"/>
          </a:xfrm>
        </p:grpSpPr>
        <p:sp>
          <p:nvSpPr>
            <p:cNvPr id="26" name="object 5">
              <a:extLst>
                <a:ext uri="{FF2B5EF4-FFF2-40B4-BE49-F238E27FC236}">
                  <a16:creationId xmlns:a16="http://schemas.microsoft.com/office/drawing/2014/main" id="{457C674A-38A2-5F48-225F-D02D6DA47A79}"/>
                </a:ext>
              </a:extLst>
            </p:cNvPr>
            <p:cNvSpPr/>
            <p:nvPr/>
          </p:nvSpPr>
          <p:spPr>
            <a:xfrm>
              <a:off x="6621779" y="3413760"/>
              <a:ext cx="1987550" cy="805180"/>
            </a:xfrm>
            <a:custGeom>
              <a:avLst/>
              <a:gdLst/>
              <a:ahLst/>
              <a:cxnLst/>
              <a:rect l="l" t="t" r="r" b="b"/>
              <a:pathLst>
                <a:path w="1987550" h="805179">
                  <a:moveTo>
                    <a:pt x="1987296" y="804672"/>
                  </a:moveTo>
                  <a:lnTo>
                    <a:pt x="0" y="804672"/>
                  </a:lnTo>
                  <a:lnTo>
                    <a:pt x="0" y="0"/>
                  </a:lnTo>
                  <a:lnTo>
                    <a:pt x="1987296" y="0"/>
                  </a:lnTo>
                  <a:lnTo>
                    <a:pt x="1987296" y="804672"/>
                  </a:lnTo>
                  <a:close/>
                </a:path>
              </a:pathLst>
            </a:custGeom>
            <a:solidFill>
              <a:srgbClr val="EDEBE1"/>
            </a:solidFill>
          </p:spPr>
          <p:txBody>
            <a:bodyPr wrap="square" lIns="0" tIns="0" rIns="0" bIns="0" rtlCol="0"/>
            <a:lstStyle/>
            <a:p>
              <a:endParaRPr dirty="0"/>
            </a:p>
          </p:txBody>
        </p:sp>
        <p:sp>
          <p:nvSpPr>
            <p:cNvPr id="27" name="object 6">
              <a:extLst>
                <a:ext uri="{FF2B5EF4-FFF2-40B4-BE49-F238E27FC236}">
                  <a16:creationId xmlns:a16="http://schemas.microsoft.com/office/drawing/2014/main" id="{148492AE-6A9B-197A-36E8-8349F41FE82E}"/>
                </a:ext>
              </a:extLst>
            </p:cNvPr>
            <p:cNvSpPr/>
            <p:nvPr/>
          </p:nvSpPr>
          <p:spPr>
            <a:xfrm>
              <a:off x="6621779" y="3413760"/>
              <a:ext cx="1987550" cy="805180"/>
            </a:xfrm>
            <a:custGeom>
              <a:avLst/>
              <a:gdLst/>
              <a:ahLst/>
              <a:cxnLst/>
              <a:rect l="l" t="t" r="r" b="b"/>
              <a:pathLst>
                <a:path w="1987550" h="805179">
                  <a:moveTo>
                    <a:pt x="0" y="0"/>
                  </a:moveTo>
                  <a:lnTo>
                    <a:pt x="1987296" y="0"/>
                  </a:lnTo>
                  <a:lnTo>
                    <a:pt x="1987296" y="804672"/>
                  </a:lnTo>
                  <a:lnTo>
                    <a:pt x="0" y="804672"/>
                  </a:lnTo>
                  <a:lnTo>
                    <a:pt x="0" y="0"/>
                  </a:lnTo>
                  <a:close/>
                </a:path>
              </a:pathLst>
            </a:custGeom>
            <a:ln w="10668">
              <a:solidFill>
                <a:srgbClr val="000000"/>
              </a:solidFill>
            </a:ln>
          </p:spPr>
          <p:txBody>
            <a:bodyPr wrap="square" lIns="0" tIns="0" rIns="0" bIns="0" rtlCol="0"/>
            <a:lstStyle/>
            <a:p>
              <a:endParaRPr/>
            </a:p>
          </p:txBody>
        </p:sp>
        <p:pic>
          <p:nvPicPr>
            <p:cNvPr id="28" name="object 7">
              <a:extLst>
                <a:ext uri="{FF2B5EF4-FFF2-40B4-BE49-F238E27FC236}">
                  <a16:creationId xmlns:a16="http://schemas.microsoft.com/office/drawing/2014/main" id="{0E4FE898-7F91-A537-383F-56FD0F4977C1}"/>
                </a:ext>
              </a:extLst>
            </p:cNvPr>
            <p:cNvPicPr/>
            <p:nvPr/>
          </p:nvPicPr>
          <p:blipFill>
            <a:blip r:embed="rId3" cstate="print"/>
            <a:stretch>
              <a:fillRect/>
            </a:stretch>
          </p:blipFill>
          <p:spPr>
            <a:xfrm>
              <a:off x="6758272" y="3770376"/>
              <a:ext cx="136060" cy="172212"/>
            </a:xfrm>
            <a:prstGeom prst="rect">
              <a:avLst/>
            </a:prstGeom>
          </p:spPr>
        </p:pic>
        <p:sp>
          <p:nvSpPr>
            <p:cNvPr id="29" name="object 8">
              <a:extLst>
                <a:ext uri="{FF2B5EF4-FFF2-40B4-BE49-F238E27FC236}">
                  <a16:creationId xmlns:a16="http://schemas.microsoft.com/office/drawing/2014/main" id="{B4A26769-D32A-F38B-AAD3-A541648DA86D}"/>
                </a:ext>
              </a:extLst>
            </p:cNvPr>
            <p:cNvSpPr/>
            <p:nvPr/>
          </p:nvSpPr>
          <p:spPr>
            <a:xfrm>
              <a:off x="6992111" y="3499116"/>
              <a:ext cx="413384" cy="637540"/>
            </a:xfrm>
            <a:custGeom>
              <a:avLst/>
              <a:gdLst/>
              <a:ahLst/>
              <a:cxnLst/>
              <a:rect l="l" t="t" r="r" b="b"/>
              <a:pathLst>
                <a:path w="413384" h="637539">
                  <a:moveTo>
                    <a:pt x="151257" y="336804"/>
                  </a:moveTo>
                  <a:lnTo>
                    <a:pt x="0" y="336804"/>
                  </a:lnTo>
                  <a:lnTo>
                    <a:pt x="0" y="353568"/>
                  </a:lnTo>
                  <a:lnTo>
                    <a:pt x="151257" y="353568"/>
                  </a:lnTo>
                  <a:lnTo>
                    <a:pt x="151257" y="336804"/>
                  </a:lnTo>
                  <a:close/>
                </a:path>
                <a:path w="413384" h="637539">
                  <a:moveTo>
                    <a:pt x="151257" y="283464"/>
                  </a:moveTo>
                  <a:lnTo>
                    <a:pt x="0" y="283464"/>
                  </a:lnTo>
                  <a:lnTo>
                    <a:pt x="0" y="300228"/>
                  </a:lnTo>
                  <a:lnTo>
                    <a:pt x="151257" y="300228"/>
                  </a:lnTo>
                  <a:lnTo>
                    <a:pt x="151257" y="283464"/>
                  </a:lnTo>
                  <a:close/>
                </a:path>
                <a:path w="413384" h="637539">
                  <a:moveTo>
                    <a:pt x="412991" y="0"/>
                  </a:moveTo>
                  <a:lnTo>
                    <a:pt x="365887" y="24206"/>
                  </a:lnTo>
                  <a:lnTo>
                    <a:pt x="345516" y="58864"/>
                  </a:lnTo>
                  <a:lnTo>
                    <a:pt x="335229" y="107442"/>
                  </a:lnTo>
                  <a:lnTo>
                    <a:pt x="333933" y="136867"/>
                  </a:lnTo>
                  <a:lnTo>
                    <a:pt x="334289" y="150177"/>
                  </a:lnTo>
                  <a:lnTo>
                    <a:pt x="335343" y="165100"/>
                  </a:lnTo>
                  <a:lnTo>
                    <a:pt x="337070" y="181648"/>
                  </a:lnTo>
                  <a:lnTo>
                    <a:pt x="341845" y="217309"/>
                  </a:lnTo>
                  <a:lnTo>
                    <a:pt x="343535" y="231736"/>
                  </a:lnTo>
                  <a:lnTo>
                    <a:pt x="344551" y="243090"/>
                  </a:lnTo>
                  <a:lnTo>
                    <a:pt x="344893" y="251358"/>
                  </a:lnTo>
                  <a:lnTo>
                    <a:pt x="344284" y="265506"/>
                  </a:lnTo>
                  <a:lnTo>
                    <a:pt x="329844" y="303466"/>
                  </a:lnTo>
                  <a:lnTo>
                    <a:pt x="308025" y="312420"/>
                  </a:lnTo>
                  <a:lnTo>
                    <a:pt x="308025" y="324612"/>
                  </a:lnTo>
                  <a:lnTo>
                    <a:pt x="339509" y="349580"/>
                  </a:lnTo>
                  <a:lnTo>
                    <a:pt x="344893" y="385572"/>
                  </a:lnTo>
                  <a:lnTo>
                    <a:pt x="344551" y="393192"/>
                  </a:lnTo>
                  <a:lnTo>
                    <a:pt x="343535" y="404914"/>
                  </a:lnTo>
                  <a:lnTo>
                    <a:pt x="341845" y="420725"/>
                  </a:lnTo>
                  <a:lnTo>
                    <a:pt x="337070" y="461175"/>
                  </a:lnTo>
                  <a:lnTo>
                    <a:pt x="335343" y="478993"/>
                  </a:lnTo>
                  <a:lnTo>
                    <a:pt x="334289" y="494080"/>
                  </a:lnTo>
                  <a:lnTo>
                    <a:pt x="333933" y="506437"/>
                  </a:lnTo>
                  <a:lnTo>
                    <a:pt x="335267" y="534238"/>
                  </a:lnTo>
                  <a:lnTo>
                    <a:pt x="345833" y="580885"/>
                  </a:lnTo>
                  <a:lnTo>
                    <a:pt x="366623" y="614997"/>
                  </a:lnTo>
                  <a:lnTo>
                    <a:pt x="412991" y="637032"/>
                  </a:lnTo>
                  <a:lnTo>
                    <a:pt x="412991" y="626364"/>
                  </a:lnTo>
                  <a:lnTo>
                    <a:pt x="404329" y="625030"/>
                  </a:lnTo>
                  <a:lnTo>
                    <a:pt x="396608" y="621601"/>
                  </a:lnTo>
                  <a:lnTo>
                    <a:pt x="368655" y="585965"/>
                  </a:lnTo>
                  <a:lnTo>
                    <a:pt x="359422" y="547992"/>
                  </a:lnTo>
                  <a:lnTo>
                    <a:pt x="357365" y="511009"/>
                  </a:lnTo>
                  <a:lnTo>
                    <a:pt x="357695" y="503148"/>
                  </a:lnTo>
                  <a:lnTo>
                    <a:pt x="358648" y="490740"/>
                  </a:lnTo>
                  <a:lnTo>
                    <a:pt x="360222" y="473798"/>
                  </a:lnTo>
                  <a:lnTo>
                    <a:pt x="364655" y="431101"/>
                  </a:lnTo>
                  <a:lnTo>
                    <a:pt x="367157" y="403567"/>
                  </a:lnTo>
                  <a:lnTo>
                    <a:pt x="360959" y="355371"/>
                  </a:lnTo>
                  <a:lnTo>
                    <a:pt x="338391" y="323189"/>
                  </a:lnTo>
                  <a:lnTo>
                    <a:pt x="332600" y="319938"/>
                  </a:lnTo>
                  <a:lnTo>
                    <a:pt x="332600" y="317080"/>
                  </a:lnTo>
                  <a:lnTo>
                    <a:pt x="360959" y="281457"/>
                  </a:lnTo>
                  <a:lnTo>
                    <a:pt x="367461" y="239458"/>
                  </a:lnTo>
                  <a:lnTo>
                    <a:pt x="367157" y="231470"/>
                  </a:lnTo>
                  <a:lnTo>
                    <a:pt x="366229" y="219938"/>
                  </a:lnTo>
                  <a:lnTo>
                    <a:pt x="364655" y="204851"/>
                  </a:lnTo>
                  <a:lnTo>
                    <a:pt x="360222" y="167182"/>
                  </a:lnTo>
                  <a:lnTo>
                    <a:pt x="358648" y="150698"/>
                  </a:lnTo>
                  <a:lnTo>
                    <a:pt x="357695" y="136753"/>
                  </a:lnTo>
                  <a:lnTo>
                    <a:pt x="357365" y="125349"/>
                  </a:lnTo>
                  <a:lnTo>
                    <a:pt x="357619" y="112420"/>
                  </a:lnTo>
                  <a:lnTo>
                    <a:pt x="363562" y="68224"/>
                  </a:lnTo>
                  <a:lnTo>
                    <a:pt x="380530" y="30670"/>
                  </a:lnTo>
                  <a:lnTo>
                    <a:pt x="412991" y="10668"/>
                  </a:lnTo>
                  <a:lnTo>
                    <a:pt x="412991" y="0"/>
                  </a:lnTo>
                  <a:close/>
                </a:path>
              </a:pathLst>
            </a:custGeom>
            <a:solidFill>
              <a:srgbClr val="000000"/>
            </a:solidFill>
          </p:spPr>
          <p:txBody>
            <a:bodyPr wrap="square" lIns="0" tIns="0" rIns="0" bIns="0" rtlCol="0"/>
            <a:lstStyle/>
            <a:p>
              <a:endParaRPr/>
            </a:p>
          </p:txBody>
        </p:sp>
        <p:pic>
          <p:nvPicPr>
            <p:cNvPr id="30" name="object 9">
              <a:extLst>
                <a:ext uri="{FF2B5EF4-FFF2-40B4-BE49-F238E27FC236}">
                  <a16:creationId xmlns:a16="http://schemas.microsoft.com/office/drawing/2014/main" id="{8E7ABB83-BA0C-4FB3-6847-197C72B65A11}"/>
                </a:ext>
              </a:extLst>
            </p:cNvPr>
            <p:cNvPicPr/>
            <p:nvPr/>
          </p:nvPicPr>
          <p:blipFill>
            <a:blip r:embed="rId4" cstate="print"/>
            <a:stretch>
              <a:fillRect/>
            </a:stretch>
          </p:blipFill>
          <p:spPr>
            <a:xfrm>
              <a:off x="7434071" y="3579876"/>
              <a:ext cx="97535" cy="169163"/>
            </a:xfrm>
            <a:prstGeom prst="rect">
              <a:avLst/>
            </a:prstGeom>
          </p:spPr>
        </p:pic>
        <p:pic>
          <p:nvPicPr>
            <p:cNvPr id="31" name="object 10">
              <a:extLst>
                <a:ext uri="{FF2B5EF4-FFF2-40B4-BE49-F238E27FC236}">
                  <a16:creationId xmlns:a16="http://schemas.microsoft.com/office/drawing/2014/main" id="{45FA2491-06E5-21B7-4161-6323E497073A}"/>
                </a:ext>
              </a:extLst>
            </p:cNvPr>
            <p:cNvPicPr/>
            <p:nvPr/>
          </p:nvPicPr>
          <p:blipFill>
            <a:blip r:embed="rId5" cstate="print"/>
            <a:stretch>
              <a:fillRect/>
            </a:stretch>
          </p:blipFill>
          <p:spPr>
            <a:xfrm>
              <a:off x="7624993" y="3573780"/>
              <a:ext cx="198460" cy="230124"/>
            </a:xfrm>
            <a:prstGeom prst="rect">
              <a:avLst/>
            </a:prstGeom>
          </p:spPr>
        </p:pic>
        <p:pic>
          <p:nvPicPr>
            <p:cNvPr id="32" name="object 11">
              <a:extLst>
                <a:ext uri="{FF2B5EF4-FFF2-40B4-BE49-F238E27FC236}">
                  <a16:creationId xmlns:a16="http://schemas.microsoft.com/office/drawing/2014/main" id="{DA6893B5-2618-4062-9290-429E255ABF17}"/>
                </a:ext>
              </a:extLst>
            </p:cNvPr>
            <p:cNvPicPr/>
            <p:nvPr/>
          </p:nvPicPr>
          <p:blipFill>
            <a:blip r:embed="rId6" cstate="print"/>
            <a:stretch>
              <a:fillRect/>
            </a:stretch>
          </p:blipFill>
          <p:spPr>
            <a:xfrm>
              <a:off x="7900415" y="3631692"/>
              <a:ext cx="94488" cy="117348"/>
            </a:xfrm>
            <a:prstGeom prst="rect">
              <a:avLst/>
            </a:prstGeom>
          </p:spPr>
        </p:pic>
        <p:pic>
          <p:nvPicPr>
            <p:cNvPr id="33" name="object 12">
              <a:extLst>
                <a:ext uri="{FF2B5EF4-FFF2-40B4-BE49-F238E27FC236}">
                  <a16:creationId xmlns:a16="http://schemas.microsoft.com/office/drawing/2014/main" id="{5EDCE0A5-9634-0CDF-BC81-65E2B182886A}"/>
                </a:ext>
              </a:extLst>
            </p:cNvPr>
            <p:cNvPicPr/>
            <p:nvPr/>
          </p:nvPicPr>
          <p:blipFill>
            <a:blip r:embed="rId7" cstate="print"/>
            <a:stretch>
              <a:fillRect/>
            </a:stretch>
          </p:blipFill>
          <p:spPr>
            <a:xfrm>
              <a:off x="8092439" y="3592353"/>
              <a:ext cx="151733" cy="170402"/>
            </a:xfrm>
            <a:prstGeom prst="rect">
              <a:avLst/>
            </a:prstGeom>
          </p:spPr>
        </p:pic>
        <p:pic>
          <p:nvPicPr>
            <p:cNvPr id="34" name="object 14">
              <a:extLst>
                <a:ext uri="{FF2B5EF4-FFF2-40B4-BE49-F238E27FC236}">
                  <a16:creationId xmlns:a16="http://schemas.microsoft.com/office/drawing/2014/main" id="{8A7C97B0-04A6-C27C-1517-CEF5C7836BF4}"/>
                </a:ext>
              </a:extLst>
            </p:cNvPr>
            <p:cNvPicPr/>
            <p:nvPr/>
          </p:nvPicPr>
          <p:blipFill>
            <a:blip r:embed="rId8" cstate="print"/>
            <a:stretch>
              <a:fillRect/>
            </a:stretch>
          </p:blipFill>
          <p:spPr>
            <a:xfrm>
              <a:off x="7635306" y="3890772"/>
              <a:ext cx="108133" cy="170688"/>
            </a:xfrm>
            <a:prstGeom prst="rect">
              <a:avLst/>
            </a:prstGeom>
          </p:spPr>
        </p:pic>
        <p:sp>
          <p:nvSpPr>
            <p:cNvPr id="35" name="object 15">
              <a:extLst>
                <a:ext uri="{FF2B5EF4-FFF2-40B4-BE49-F238E27FC236}">
                  <a16:creationId xmlns:a16="http://schemas.microsoft.com/office/drawing/2014/main" id="{1A1B62A2-7939-1B3E-D8A9-F9B3AA56B8D0}"/>
                </a:ext>
              </a:extLst>
            </p:cNvPr>
            <p:cNvSpPr/>
            <p:nvPr/>
          </p:nvSpPr>
          <p:spPr>
            <a:xfrm>
              <a:off x="7827930" y="3884676"/>
              <a:ext cx="420370" cy="177165"/>
            </a:xfrm>
            <a:custGeom>
              <a:avLst/>
              <a:gdLst/>
              <a:ahLst/>
              <a:cxnLst/>
              <a:rect l="l" t="t" r="r" b="b"/>
              <a:pathLst>
                <a:path w="420370" h="177164">
                  <a:moveTo>
                    <a:pt x="37337" y="176783"/>
                  </a:moveTo>
                  <a:lnTo>
                    <a:pt x="2476" y="153245"/>
                  </a:lnTo>
                  <a:lnTo>
                    <a:pt x="0" y="136016"/>
                  </a:lnTo>
                  <a:lnTo>
                    <a:pt x="302" y="129446"/>
                  </a:lnTo>
                  <a:lnTo>
                    <a:pt x="14567" y="87508"/>
                  </a:lnTo>
                  <a:lnTo>
                    <a:pt x="48812" y="60138"/>
                  </a:lnTo>
                  <a:lnTo>
                    <a:pt x="70484" y="56388"/>
                  </a:lnTo>
                  <a:lnTo>
                    <a:pt x="80391" y="56483"/>
                  </a:lnTo>
                  <a:lnTo>
                    <a:pt x="87820" y="58483"/>
                  </a:lnTo>
                  <a:lnTo>
                    <a:pt x="92773" y="62388"/>
                  </a:lnTo>
                  <a:lnTo>
                    <a:pt x="96665" y="65532"/>
                  </a:lnTo>
                  <a:lnTo>
                    <a:pt x="66008" y="65532"/>
                  </a:lnTo>
                  <a:lnTo>
                    <a:pt x="59903" y="66355"/>
                  </a:lnTo>
                  <a:lnTo>
                    <a:pt x="32063" y="92475"/>
                  </a:lnTo>
                  <a:lnTo>
                    <a:pt x="24574" y="111251"/>
                  </a:lnTo>
                  <a:lnTo>
                    <a:pt x="81387" y="111251"/>
                  </a:lnTo>
                  <a:lnTo>
                    <a:pt x="80676" y="111728"/>
                  </a:lnTo>
                  <a:lnTo>
                    <a:pt x="69694" y="116227"/>
                  </a:lnTo>
                  <a:lnTo>
                    <a:pt x="56328" y="119431"/>
                  </a:lnTo>
                  <a:lnTo>
                    <a:pt x="40586" y="121332"/>
                  </a:lnTo>
                  <a:lnTo>
                    <a:pt x="22478" y="121920"/>
                  </a:lnTo>
                  <a:lnTo>
                    <a:pt x="21526" y="126873"/>
                  </a:lnTo>
                  <a:lnTo>
                    <a:pt x="20955" y="132016"/>
                  </a:lnTo>
                  <a:lnTo>
                    <a:pt x="20955" y="146113"/>
                  </a:lnTo>
                  <a:lnTo>
                    <a:pt x="22669" y="152209"/>
                  </a:lnTo>
                  <a:lnTo>
                    <a:pt x="29431" y="159734"/>
                  </a:lnTo>
                  <a:lnTo>
                    <a:pt x="34861" y="161639"/>
                  </a:lnTo>
                  <a:lnTo>
                    <a:pt x="77463" y="161639"/>
                  </a:lnTo>
                  <a:lnTo>
                    <a:pt x="71926" y="166035"/>
                  </a:lnTo>
                  <a:lnTo>
                    <a:pt x="65817" y="169925"/>
                  </a:lnTo>
                  <a:lnTo>
                    <a:pt x="59438" y="172966"/>
                  </a:lnTo>
                  <a:lnTo>
                    <a:pt x="52577" y="175105"/>
                  </a:lnTo>
                  <a:lnTo>
                    <a:pt x="45216" y="176368"/>
                  </a:lnTo>
                  <a:lnTo>
                    <a:pt x="37337" y="176783"/>
                  </a:lnTo>
                  <a:close/>
                </a:path>
                <a:path w="420370" h="177164">
                  <a:moveTo>
                    <a:pt x="81387" y="111251"/>
                  </a:moveTo>
                  <a:lnTo>
                    <a:pt x="24574" y="111251"/>
                  </a:lnTo>
                  <a:lnTo>
                    <a:pt x="32968" y="111071"/>
                  </a:lnTo>
                  <a:lnTo>
                    <a:pt x="40719" y="110525"/>
                  </a:lnTo>
                  <a:lnTo>
                    <a:pt x="73342" y="98869"/>
                  </a:lnTo>
                  <a:lnTo>
                    <a:pt x="77723" y="94583"/>
                  </a:lnTo>
                  <a:lnTo>
                    <a:pt x="79914" y="88677"/>
                  </a:lnTo>
                  <a:lnTo>
                    <a:pt x="79914" y="76485"/>
                  </a:lnTo>
                  <a:lnTo>
                    <a:pt x="66008" y="65532"/>
                  </a:lnTo>
                  <a:lnTo>
                    <a:pt x="96665" y="65532"/>
                  </a:lnTo>
                  <a:lnTo>
                    <a:pt x="97684" y="66355"/>
                  </a:lnTo>
                  <a:lnTo>
                    <a:pt x="97804" y="66582"/>
                  </a:lnTo>
                  <a:lnTo>
                    <a:pt x="100185" y="72537"/>
                  </a:lnTo>
                  <a:lnTo>
                    <a:pt x="100142" y="81343"/>
                  </a:lnTo>
                  <a:lnTo>
                    <a:pt x="98986" y="90564"/>
                  </a:lnTo>
                  <a:lnTo>
                    <a:pt x="95332" y="98940"/>
                  </a:lnTo>
                  <a:lnTo>
                    <a:pt x="89232" y="105995"/>
                  </a:lnTo>
                  <a:lnTo>
                    <a:pt x="81387" y="111251"/>
                  </a:lnTo>
                  <a:close/>
                </a:path>
                <a:path w="420370" h="177164">
                  <a:moveTo>
                    <a:pt x="77463" y="161639"/>
                  </a:moveTo>
                  <a:lnTo>
                    <a:pt x="50101" y="161639"/>
                  </a:lnTo>
                  <a:lnTo>
                    <a:pt x="56863" y="160020"/>
                  </a:lnTo>
                  <a:lnTo>
                    <a:pt x="69056" y="153542"/>
                  </a:lnTo>
                  <a:lnTo>
                    <a:pt x="75533" y="148590"/>
                  </a:lnTo>
                  <a:lnTo>
                    <a:pt x="82295" y="141732"/>
                  </a:lnTo>
                  <a:lnTo>
                    <a:pt x="89916" y="148971"/>
                  </a:lnTo>
                  <a:lnTo>
                    <a:pt x="83967" y="155540"/>
                  </a:lnTo>
                  <a:lnTo>
                    <a:pt x="77973" y="161234"/>
                  </a:lnTo>
                  <a:lnTo>
                    <a:pt x="77463" y="161639"/>
                  </a:lnTo>
                  <a:close/>
                </a:path>
                <a:path w="420370" h="177164">
                  <a:moveTo>
                    <a:pt x="50101" y="161639"/>
                  </a:moveTo>
                  <a:lnTo>
                    <a:pt x="34861" y="161639"/>
                  </a:lnTo>
                  <a:lnTo>
                    <a:pt x="42481" y="161543"/>
                  </a:lnTo>
                  <a:lnTo>
                    <a:pt x="50101" y="161639"/>
                  </a:lnTo>
                  <a:close/>
                </a:path>
                <a:path w="420370" h="177164">
                  <a:moveTo>
                    <a:pt x="152876" y="176783"/>
                  </a:moveTo>
                  <a:lnTo>
                    <a:pt x="141255" y="176783"/>
                  </a:lnTo>
                  <a:lnTo>
                    <a:pt x="137064" y="174974"/>
                  </a:lnTo>
                  <a:lnTo>
                    <a:pt x="130682" y="167258"/>
                  </a:lnTo>
                  <a:lnTo>
                    <a:pt x="129125" y="162496"/>
                  </a:lnTo>
                  <a:lnTo>
                    <a:pt x="129063" y="150875"/>
                  </a:lnTo>
                  <a:lnTo>
                    <a:pt x="130206" y="142970"/>
                  </a:lnTo>
                  <a:lnTo>
                    <a:pt x="132492" y="132492"/>
                  </a:lnTo>
                  <a:lnTo>
                    <a:pt x="154399" y="34671"/>
                  </a:lnTo>
                  <a:lnTo>
                    <a:pt x="155448" y="30480"/>
                  </a:lnTo>
                  <a:lnTo>
                    <a:pt x="156209" y="27050"/>
                  </a:lnTo>
                  <a:lnTo>
                    <a:pt x="156591" y="24383"/>
                  </a:lnTo>
                  <a:lnTo>
                    <a:pt x="156971" y="21907"/>
                  </a:lnTo>
                  <a:lnTo>
                    <a:pt x="157162" y="19431"/>
                  </a:lnTo>
                  <a:lnTo>
                    <a:pt x="157162" y="14858"/>
                  </a:lnTo>
                  <a:lnTo>
                    <a:pt x="156781" y="13049"/>
                  </a:lnTo>
                  <a:lnTo>
                    <a:pt x="155828" y="11715"/>
                  </a:lnTo>
                  <a:lnTo>
                    <a:pt x="154876" y="10477"/>
                  </a:lnTo>
                  <a:lnTo>
                    <a:pt x="153638" y="9525"/>
                  </a:lnTo>
                  <a:lnTo>
                    <a:pt x="151923" y="8953"/>
                  </a:lnTo>
                  <a:lnTo>
                    <a:pt x="150304" y="8382"/>
                  </a:lnTo>
                  <a:lnTo>
                    <a:pt x="147256" y="8000"/>
                  </a:lnTo>
                  <a:lnTo>
                    <a:pt x="142875" y="7620"/>
                  </a:lnTo>
                  <a:lnTo>
                    <a:pt x="144398" y="1524"/>
                  </a:lnTo>
                  <a:lnTo>
                    <a:pt x="175259" y="0"/>
                  </a:lnTo>
                  <a:lnTo>
                    <a:pt x="182594" y="0"/>
                  </a:lnTo>
                  <a:lnTo>
                    <a:pt x="152304" y="135635"/>
                  </a:lnTo>
                  <a:lnTo>
                    <a:pt x="150590" y="143827"/>
                  </a:lnTo>
                  <a:lnTo>
                    <a:pt x="149726" y="149351"/>
                  </a:lnTo>
                  <a:lnTo>
                    <a:pt x="149637" y="157162"/>
                  </a:lnTo>
                  <a:lnTo>
                    <a:pt x="150208" y="159543"/>
                  </a:lnTo>
                  <a:lnTo>
                    <a:pt x="152400" y="162496"/>
                  </a:lnTo>
                  <a:lnTo>
                    <a:pt x="154019" y="163163"/>
                  </a:lnTo>
                  <a:lnTo>
                    <a:pt x="176103" y="163163"/>
                  </a:lnTo>
                  <a:lnTo>
                    <a:pt x="174974" y="164306"/>
                  </a:lnTo>
                  <a:lnTo>
                    <a:pt x="168497" y="169640"/>
                  </a:lnTo>
                  <a:lnTo>
                    <a:pt x="163448" y="172497"/>
                  </a:lnTo>
                  <a:lnTo>
                    <a:pt x="158495" y="175355"/>
                  </a:lnTo>
                  <a:lnTo>
                    <a:pt x="152876" y="176783"/>
                  </a:lnTo>
                  <a:close/>
                </a:path>
                <a:path w="420370" h="177164">
                  <a:moveTo>
                    <a:pt x="176103" y="163163"/>
                  </a:moveTo>
                  <a:lnTo>
                    <a:pt x="158781" y="163163"/>
                  </a:lnTo>
                  <a:lnTo>
                    <a:pt x="161353" y="162210"/>
                  </a:lnTo>
                  <a:lnTo>
                    <a:pt x="164115" y="160305"/>
                  </a:lnTo>
                  <a:lnTo>
                    <a:pt x="166972" y="158496"/>
                  </a:lnTo>
                  <a:lnTo>
                    <a:pt x="170878" y="154876"/>
                  </a:lnTo>
                  <a:lnTo>
                    <a:pt x="175926" y="149351"/>
                  </a:lnTo>
                  <a:lnTo>
                    <a:pt x="182880" y="156305"/>
                  </a:lnTo>
                  <a:lnTo>
                    <a:pt x="176103" y="163163"/>
                  </a:lnTo>
                  <a:close/>
                </a:path>
                <a:path w="420370" h="177164">
                  <a:moveTo>
                    <a:pt x="158781" y="163163"/>
                  </a:moveTo>
                  <a:lnTo>
                    <a:pt x="154019" y="163163"/>
                  </a:lnTo>
                  <a:lnTo>
                    <a:pt x="156304" y="163067"/>
                  </a:lnTo>
                  <a:lnTo>
                    <a:pt x="158781" y="163163"/>
                  </a:lnTo>
                  <a:close/>
                </a:path>
                <a:path w="420370" h="177164">
                  <a:moveTo>
                    <a:pt x="272928" y="167735"/>
                  </a:moveTo>
                  <a:lnTo>
                    <a:pt x="246887" y="167735"/>
                  </a:lnTo>
                  <a:lnTo>
                    <a:pt x="252983" y="166020"/>
                  </a:lnTo>
                  <a:lnTo>
                    <a:pt x="261746" y="159162"/>
                  </a:lnTo>
                  <a:lnTo>
                    <a:pt x="263842" y="154305"/>
                  </a:lnTo>
                  <a:lnTo>
                    <a:pt x="263842" y="144303"/>
                  </a:lnTo>
                  <a:lnTo>
                    <a:pt x="263270" y="141160"/>
                  </a:lnTo>
                  <a:lnTo>
                    <a:pt x="262032" y="138493"/>
                  </a:lnTo>
                  <a:lnTo>
                    <a:pt x="260889" y="135921"/>
                  </a:lnTo>
                  <a:lnTo>
                    <a:pt x="236410" y="118014"/>
                  </a:lnTo>
                  <a:lnTo>
                    <a:pt x="231457" y="114585"/>
                  </a:lnTo>
                  <a:lnTo>
                    <a:pt x="224313" y="108394"/>
                  </a:lnTo>
                  <a:lnTo>
                    <a:pt x="221646" y="104965"/>
                  </a:lnTo>
                  <a:lnTo>
                    <a:pt x="219836" y="101250"/>
                  </a:lnTo>
                  <a:lnTo>
                    <a:pt x="218026" y="97631"/>
                  </a:lnTo>
                  <a:lnTo>
                    <a:pt x="217074" y="93440"/>
                  </a:lnTo>
                  <a:lnTo>
                    <a:pt x="217074" y="82200"/>
                  </a:lnTo>
                  <a:lnTo>
                    <a:pt x="251269" y="56483"/>
                  </a:lnTo>
                  <a:lnTo>
                    <a:pt x="259841" y="56388"/>
                  </a:lnTo>
                  <a:lnTo>
                    <a:pt x="267461" y="56483"/>
                  </a:lnTo>
                  <a:lnTo>
                    <a:pt x="299370" y="62483"/>
                  </a:lnTo>
                  <a:lnTo>
                    <a:pt x="298720" y="65532"/>
                  </a:lnTo>
                  <a:lnTo>
                    <a:pt x="258317" y="65532"/>
                  </a:lnTo>
                  <a:lnTo>
                    <a:pt x="251936" y="65627"/>
                  </a:lnTo>
                  <a:lnTo>
                    <a:pt x="246697" y="67341"/>
                  </a:lnTo>
                  <a:lnTo>
                    <a:pt x="242696" y="70675"/>
                  </a:lnTo>
                  <a:lnTo>
                    <a:pt x="238696" y="74104"/>
                  </a:lnTo>
                  <a:lnTo>
                    <a:pt x="236600" y="78485"/>
                  </a:lnTo>
                  <a:lnTo>
                    <a:pt x="236600" y="86867"/>
                  </a:lnTo>
                  <a:lnTo>
                    <a:pt x="237172" y="89534"/>
                  </a:lnTo>
                  <a:lnTo>
                    <a:pt x="238220" y="91725"/>
                  </a:lnTo>
                  <a:lnTo>
                    <a:pt x="239267" y="94011"/>
                  </a:lnTo>
                  <a:lnTo>
                    <a:pt x="241363" y="96583"/>
                  </a:lnTo>
                  <a:lnTo>
                    <a:pt x="244411" y="99250"/>
                  </a:lnTo>
                  <a:lnTo>
                    <a:pt x="247459" y="102012"/>
                  </a:lnTo>
                  <a:lnTo>
                    <a:pt x="252317" y="105346"/>
                  </a:lnTo>
                  <a:lnTo>
                    <a:pt x="258889" y="109251"/>
                  </a:lnTo>
                  <a:lnTo>
                    <a:pt x="264032" y="112395"/>
                  </a:lnTo>
                  <a:lnTo>
                    <a:pt x="283749" y="150495"/>
                  </a:lnTo>
                  <a:lnTo>
                    <a:pt x="281844" y="156591"/>
                  </a:lnTo>
                  <a:lnTo>
                    <a:pt x="277939" y="161734"/>
                  </a:lnTo>
                  <a:lnTo>
                    <a:pt x="274129" y="166877"/>
                  </a:lnTo>
                  <a:lnTo>
                    <a:pt x="272928" y="167735"/>
                  </a:lnTo>
                  <a:close/>
                </a:path>
                <a:path w="420370" h="177164">
                  <a:moveTo>
                    <a:pt x="293846" y="88391"/>
                  </a:moveTo>
                  <a:lnTo>
                    <a:pt x="283940" y="88391"/>
                  </a:lnTo>
                  <a:lnTo>
                    <a:pt x="282987" y="80962"/>
                  </a:lnTo>
                  <a:lnTo>
                    <a:pt x="280606" y="75342"/>
                  </a:lnTo>
                  <a:lnTo>
                    <a:pt x="272890" y="67627"/>
                  </a:lnTo>
                  <a:lnTo>
                    <a:pt x="266700" y="65627"/>
                  </a:lnTo>
                  <a:lnTo>
                    <a:pt x="258317" y="65532"/>
                  </a:lnTo>
                  <a:lnTo>
                    <a:pt x="298720" y="65532"/>
                  </a:lnTo>
                  <a:lnTo>
                    <a:pt x="293846" y="88391"/>
                  </a:lnTo>
                  <a:close/>
                </a:path>
                <a:path w="420370" h="177164">
                  <a:moveTo>
                    <a:pt x="247935" y="176783"/>
                  </a:moveTo>
                  <a:lnTo>
                    <a:pt x="232600" y="176783"/>
                  </a:lnTo>
                  <a:lnTo>
                    <a:pt x="225932" y="176307"/>
                  </a:lnTo>
                  <a:lnTo>
                    <a:pt x="219360" y="175259"/>
                  </a:lnTo>
                  <a:lnTo>
                    <a:pt x="212788" y="174307"/>
                  </a:lnTo>
                  <a:lnTo>
                    <a:pt x="205454" y="172592"/>
                  </a:lnTo>
                  <a:lnTo>
                    <a:pt x="197453" y="170021"/>
                  </a:lnTo>
                  <a:lnTo>
                    <a:pt x="203358" y="143256"/>
                  </a:lnTo>
                  <a:lnTo>
                    <a:pt x="212978" y="143256"/>
                  </a:lnTo>
                  <a:lnTo>
                    <a:pt x="213359" y="151447"/>
                  </a:lnTo>
                  <a:lnTo>
                    <a:pt x="215550" y="157543"/>
                  </a:lnTo>
                  <a:lnTo>
                    <a:pt x="219646" y="161543"/>
                  </a:lnTo>
                  <a:lnTo>
                    <a:pt x="223742" y="165734"/>
                  </a:lnTo>
                  <a:lnTo>
                    <a:pt x="230219" y="167735"/>
                  </a:lnTo>
                  <a:lnTo>
                    <a:pt x="272928" y="167735"/>
                  </a:lnTo>
                  <a:lnTo>
                    <a:pt x="268795" y="170688"/>
                  </a:lnTo>
                  <a:lnTo>
                    <a:pt x="255460" y="175641"/>
                  </a:lnTo>
                  <a:lnTo>
                    <a:pt x="247935" y="176783"/>
                  </a:lnTo>
                  <a:close/>
                </a:path>
                <a:path w="420370" h="177164">
                  <a:moveTo>
                    <a:pt x="246887" y="167735"/>
                  </a:moveTo>
                  <a:lnTo>
                    <a:pt x="230219" y="167735"/>
                  </a:lnTo>
                  <a:lnTo>
                    <a:pt x="239077" y="167640"/>
                  </a:lnTo>
                  <a:lnTo>
                    <a:pt x="246887" y="167735"/>
                  </a:lnTo>
                  <a:close/>
                </a:path>
                <a:path w="420370" h="177164">
                  <a:moveTo>
                    <a:pt x="357377" y="176783"/>
                  </a:moveTo>
                  <a:lnTo>
                    <a:pt x="322516" y="153245"/>
                  </a:lnTo>
                  <a:lnTo>
                    <a:pt x="320039" y="136016"/>
                  </a:lnTo>
                  <a:lnTo>
                    <a:pt x="320341" y="129446"/>
                  </a:lnTo>
                  <a:lnTo>
                    <a:pt x="334607" y="87508"/>
                  </a:lnTo>
                  <a:lnTo>
                    <a:pt x="368852" y="60138"/>
                  </a:lnTo>
                  <a:lnTo>
                    <a:pt x="390525" y="56388"/>
                  </a:lnTo>
                  <a:lnTo>
                    <a:pt x="400430" y="56483"/>
                  </a:lnTo>
                  <a:lnTo>
                    <a:pt x="407860" y="58483"/>
                  </a:lnTo>
                  <a:lnTo>
                    <a:pt x="412813" y="62388"/>
                  </a:lnTo>
                  <a:lnTo>
                    <a:pt x="416704" y="65532"/>
                  </a:lnTo>
                  <a:lnTo>
                    <a:pt x="386047" y="65532"/>
                  </a:lnTo>
                  <a:lnTo>
                    <a:pt x="379943" y="66355"/>
                  </a:lnTo>
                  <a:lnTo>
                    <a:pt x="352103" y="92475"/>
                  </a:lnTo>
                  <a:lnTo>
                    <a:pt x="344614" y="111251"/>
                  </a:lnTo>
                  <a:lnTo>
                    <a:pt x="401427" y="111251"/>
                  </a:lnTo>
                  <a:lnTo>
                    <a:pt x="400716" y="111728"/>
                  </a:lnTo>
                  <a:lnTo>
                    <a:pt x="389734" y="116227"/>
                  </a:lnTo>
                  <a:lnTo>
                    <a:pt x="376368" y="119431"/>
                  </a:lnTo>
                  <a:lnTo>
                    <a:pt x="360626" y="121332"/>
                  </a:lnTo>
                  <a:lnTo>
                    <a:pt x="342518" y="121920"/>
                  </a:lnTo>
                  <a:lnTo>
                    <a:pt x="341566" y="126873"/>
                  </a:lnTo>
                  <a:lnTo>
                    <a:pt x="340994" y="132016"/>
                  </a:lnTo>
                  <a:lnTo>
                    <a:pt x="340994" y="146113"/>
                  </a:lnTo>
                  <a:lnTo>
                    <a:pt x="342709" y="152209"/>
                  </a:lnTo>
                  <a:lnTo>
                    <a:pt x="349472" y="159734"/>
                  </a:lnTo>
                  <a:lnTo>
                    <a:pt x="354901" y="161639"/>
                  </a:lnTo>
                  <a:lnTo>
                    <a:pt x="397504" y="161639"/>
                  </a:lnTo>
                  <a:lnTo>
                    <a:pt x="391967" y="166035"/>
                  </a:lnTo>
                  <a:lnTo>
                    <a:pt x="385857" y="169925"/>
                  </a:lnTo>
                  <a:lnTo>
                    <a:pt x="379478" y="172966"/>
                  </a:lnTo>
                  <a:lnTo>
                    <a:pt x="372617" y="175105"/>
                  </a:lnTo>
                  <a:lnTo>
                    <a:pt x="365256" y="176368"/>
                  </a:lnTo>
                  <a:lnTo>
                    <a:pt x="357377" y="176783"/>
                  </a:lnTo>
                  <a:close/>
                </a:path>
                <a:path w="420370" h="177164">
                  <a:moveTo>
                    <a:pt x="401427" y="111251"/>
                  </a:moveTo>
                  <a:lnTo>
                    <a:pt x="344614" y="111251"/>
                  </a:lnTo>
                  <a:lnTo>
                    <a:pt x="353008" y="111071"/>
                  </a:lnTo>
                  <a:lnTo>
                    <a:pt x="360759" y="110525"/>
                  </a:lnTo>
                  <a:lnTo>
                    <a:pt x="393382" y="98869"/>
                  </a:lnTo>
                  <a:lnTo>
                    <a:pt x="397764" y="94583"/>
                  </a:lnTo>
                  <a:lnTo>
                    <a:pt x="399954" y="88677"/>
                  </a:lnTo>
                  <a:lnTo>
                    <a:pt x="399954" y="76485"/>
                  </a:lnTo>
                  <a:lnTo>
                    <a:pt x="386047" y="65532"/>
                  </a:lnTo>
                  <a:lnTo>
                    <a:pt x="416704" y="65532"/>
                  </a:lnTo>
                  <a:lnTo>
                    <a:pt x="417724" y="66355"/>
                  </a:lnTo>
                  <a:lnTo>
                    <a:pt x="417843" y="66582"/>
                  </a:lnTo>
                  <a:lnTo>
                    <a:pt x="420225" y="72537"/>
                  </a:lnTo>
                  <a:lnTo>
                    <a:pt x="420183" y="81343"/>
                  </a:lnTo>
                  <a:lnTo>
                    <a:pt x="419027" y="90564"/>
                  </a:lnTo>
                  <a:lnTo>
                    <a:pt x="415373" y="98940"/>
                  </a:lnTo>
                  <a:lnTo>
                    <a:pt x="409272" y="105995"/>
                  </a:lnTo>
                  <a:lnTo>
                    <a:pt x="401427" y="111251"/>
                  </a:lnTo>
                  <a:close/>
                </a:path>
                <a:path w="420370" h="177164">
                  <a:moveTo>
                    <a:pt x="397504" y="161639"/>
                  </a:moveTo>
                  <a:lnTo>
                    <a:pt x="370141" y="161639"/>
                  </a:lnTo>
                  <a:lnTo>
                    <a:pt x="376904" y="160020"/>
                  </a:lnTo>
                  <a:lnTo>
                    <a:pt x="389096" y="153542"/>
                  </a:lnTo>
                  <a:lnTo>
                    <a:pt x="395572" y="148590"/>
                  </a:lnTo>
                  <a:lnTo>
                    <a:pt x="402335" y="141732"/>
                  </a:lnTo>
                  <a:lnTo>
                    <a:pt x="409955" y="148971"/>
                  </a:lnTo>
                  <a:lnTo>
                    <a:pt x="404007" y="155540"/>
                  </a:lnTo>
                  <a:lnTo>
                    <a:pt x="398013" y="161234"/>
                  </a:lnTo>
                  <a:lnTo>
                    <a:pt x="397504" y="161639"/>
                  </a:lnTo>
                  <a:close/>
                </a:path>
                <a:path w="420370" h="177164">
                  <a:moveTo>
                    <a:pt x="370141" y="161639"/>
                  </a:moveTo>
                  <a:lnTo>
                    <a:pt x="354901" y="161639"/>
                  </a:lnTo>
                  <a:lnTo>
                    <a:pt x="362521" y="161543"/>
                  </a:lnTo>
                  <a:lnTo>
                    <a:pt x="370141" y="161639"/>
                  </a:lnTo>
                  <a:close/>
                </a:path>
              </a:pathLst>
            </a:custGeom>
            <a:solidFill>
              <a:srgbClr val="000000"/>
            </a:solidFill>
          </p:spPr>
          <p:txBody>
            <a:bodyPr wrap="square" lIns="0" tIns="0" rIns="0" bIns="0" rtlCol="0"/>
            <a:lstStyle/>
            <a:p>
              <a:endParaRPr/>
            </a:p>
          </p:txBody>
        </p:sp>
      </p:grpSp>
      <p:sp>
        <p:nvSpPr>
          <p:cNvPr id="48" name="TextBox 47">
            <a:extLst>
              <a:ext uri="{FF2B5EF4-FFF2-40B4-BE49-F238E27FC236}">
                <a16:creationId xmlns:a16="http://schemas.microsoft.com/office/drawing/2014/main" id="{939CA9BC-2CDC-8768-2A39-E0ED44D1D766}"/>
              </a:ext>
            </a:extLst>
          </p:cNvPr>
          <p:cNvSpPr txBox="1"/>
          <p:nvPr/>
        </p:nvSpPr>
        <p:spPr>
          <a:xfrm>
            <a:off x="9321132" y="3403164"/>
            <a:ext cx="352647" cy="307777"/>
          </a:xfrm>
          <a:prstGeom prst="rect">
            <a:avLst/>
          </a:prstGeom>
          <a:noFill/>
        </p:spPr>
        <p:txBody>
          <a:bodyPr wrap="square" rtlCol="0">
            <a:spAutoFit/>
          </a:bodyPr>
          <a:lstStyle/>
          <a:p>
            <a:r>
              <a:rPr lang="en-US" dirty="0"/>
              <a:t>T</a:t>
            </a:r>
          </a:p>
        </p:txBody>
      </p:sp>
    </p:spTree>
    <p:extLst>
      <p:ext uri="{BB962C8B-B14F-4D97-AF65-F5344CB8AC3E}">
        <p14:creationId xmlns:p14="http://schemas.microsoft.com/office/powerpoint/2010/main" val="1650023462"/>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2D3FB-614C-28C1-0F26-502130BEFE46}"/>
              </a:ext>
            </a:extLst>
          </p:cNvPr>
          <p:cNvSpPr>
            <a:spLocks noGrp="1"/>
          </p:cNvSpPr>
          <p:nvPr>
            <p:ph type="title"/>
          </p:nvPr>
        </p:nvSpPr>
        <p:spPr/>
        <p:txBody>
          <a:bodyPr/>
          <a:lstStyle/>
          <a:p>
            <a:r>
              <a:rPr lang="en-US" dirty="0"/>
              <a:t>Perceptron Example</a:t>
            </a:r>
          </a:p>
        </p:txBody>
      </p:sp>
      <p:sp>
        <p:nvSpPr>
          <p:cNvPr id="3" name="Content Placeholder 2">
            <a:extLst>
              <a:ext uri="{FF2B5EF4-FFF2-40B4-BE49-F238E27FC236}">
                <a16:creationId xmlns:a16="http://schemas.microsoft.com/office/drawing/2014/main" id="{C32C75C0-E775-80BA-36ED-7F904389F530}"/>
              </a:ext>
            </a:extLst>
          </p:cNvPr>
          <p:cNvSpPr>
            <a:spLocks noGrp="1"/>
          </p:cNvSpPr>
          <p:nvPr>
            <p:ph idx="1"/>
          </p:nvPr>
        </p:nvSpPr>
        <p:spPr/>
        <p:txBody>
          <a:bodyPr/>
          <a:lstStyle/>
          <a:p>
            <a:pPr algn="l"/>
            <a:r>
              <a:rPr lang="en-US" b="1" i="0" dirty="0">
                <a:solidFill>
                  <a:srgbClr val="000000"/>
                </a:solidFill>
                <a:effectLst/>
                <a:latin typeface="Times New Roman" panose="02020603050405020304" pitchFamily="18" charset="0"/>
                <a:cs typeface="Times New Roman" panose="02020603050405020304" pitchFamily="18" charset="0"/>
              </a:rPr>
              <a:t>Set a threshold value</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Threshold = 1.5</a:t>
            </a:r>
          </a:p>
        </p:txBody>
      </p:sp>
      <p:graphicFrame>
        <p:nvGraphicFramePr>
          <p:cNvPr id="5" name="Table 4">
            <a:extLst>
              <a:ext uri="{FF2B5EF4-FFF2-40B4-BE49-F238E27FC236}">
                <a16:creationId xmlns:a16="http://schemas.microsoft.com/office/drawing/2014/main" id="{998C235B-EA5E-8D04-F140-C229E059C59D}"/>
              </a:ext>
            </a:extLst>
          </p:cNvPr>
          <p:cNvGraphicFramePr>
            <a:graphicFrameLocks noGrp="1"/>
          </p:cNvGraphicFramePr>
          <p:nvPr>
            <p:extLst>
              <p:ext uri="{D42A27DB-BD31-4B8C-83A1-F6EECF244321}">
                <p14:modId xmlns:p14="http://schemas.microsoft.com/office/powerpoint/2010/main" val="3571079829"/>
              </p:ext>
            </p:extLst>
          </p:nvPr>
        </p:nvGraphicFramePr>
        <p:xfrm>
          <a:off x="5758543" y="1545772"/>
          <a:ext cx="4778828" cy="3450771"/>
        </p:xfrm>
        <a:graphic>
          <a:graphicData uri="http://schemas.openxmlformats.org/drawingml/2006/table">
            <a:tbl>
              <a:tblPr firstRow="1">
                <a:tableStyleId>{7DF18680-E054-41AD-8BC1-D1AEF772440D}</a:tableStyleId>
              </a:tblPr>
              <a:tblGrid>
                <a:gridCol w="2389414">
                  <a:extLst>
                    <a:ext uri="{9D8B030D-6E8A-4147-A177-3AD203B41FA5}">
                      <a16:colId xmlns:a16="http://schemas.microsoft.com/office/drawing/2014/main" val="2994558741"/>
                    </a:ext>
                  </a:extLst>
                </a:gridCol>
                <a:gridCol w="2389414">
                  <a:extLst>
                    <a:ext uri="{9D8B030D-6E8A-4147-A177-3AD203B41FA5}">
                      <a16:colId xmlns:a16="http://schemas.microsoft.com/office/drawing/2014/main" val="884640187"/>
                    </a:ext>
                  </a:extLst>
                </a:gridCol>
              </a:tblGrid>
              <a:tr h="531719">
                <a:tc>
                  <a:txBody>
                    <a:bodyPr/>
                    <a:lstStyle/>
                    <a:p>
                      <a:pPr algn="ctr" fontAlgn="t"/>
                      <a:r>
                        <a:rPr lang="en-US" sz="1800" b="1" dirty="0">
                          <a:effectLst/>
                        </a:rPr>
                        <a:t>Input</a:t>
                      </a:r>
                    </a:p>
                  </a:txBody>
                  <a:tcPr marL="50800" marR="50800" marT="50800" marB="50800" anchor="ctr"/>
                </a:tc>
                <a:tc>
                  <a:txBody>
                    <a:bodyPr/>
                    <a:lstStyle/>
                    <a:p>
                      <a:pPr algn="ctr" fontAlgn="t"/>
                      <a:r>
                        <a:rPr lang="en-US" sz="1800" b="1">
                          <a:effectLst/>
                        </a:rPr>
                        <a:t>Weight</a:t>
                      </a:r>
                    </a:p>
                  </a:txBody>
                  <a:tcPr marL="50800" marR="50800" marT="50800" marB="50800" anchor="ctr"/>
                </a:tc>
                <a:extLst>
                  <a:ext uri="{0D108BD9-81ED-4DB2-BD59-A6C34878D82A}">
                    <a16:rowId xmlns:a16="http://schemas.microsoft.com/office/drawing/2014/main" val="4249058463"/>
                  </a:ext>
                </a:extLst>
              </a:tr>
              <a:tr h="516116">
                <a:tc>
                  <a:txBody>
                    <a:bodyPr/>
                    <a:lstStyle/>
                    <a:p>
                      <a:pPr algn="ctr" fontAlgn="t"/>
                      <a:r>
                        <a:rPr lang="en-US" sz="1800" b="1" dirty="0">
                          <a:effectLst/>
                        </a:rPr>
                        <a:t>x1 = 0 or 1</a:t>
                      </a:r>
                    </a:p>
                  </a:txBody>
                  <a:tcPr marL="50800" marR="50800" marT="50800" marB="50800" anchor="ctr"/>
                </a:tc>
                <a:tc>
                  <a:txBody>
                    <a:bodyPr/>
                    <a:lstStyle/>
                    <a:p>
                      <a:pPr algn="ctr" fontAlgn="t"/>
                      <a:r>
                        <a:rPr lang="en-US" sz="1800" b="1">
                          <a:effectLst/>
                        </a:rPr>
                        <a:t>w1 = 0.7</a:t>
                      </a:r>
                    </a:p>
                  </a:txBody>
                  <a:tcPr marL="50800" marR="50800" marT="50800" marB="50800" anchor="ctr"/>
                </a:tc>
                <a:extLst>
                  <a:ext uri="{0D108BD9-81ED-4DB2-BD59-A6C34878D82A}">
                    <a16:rowId xmlns:a16="http://schemas.microsoft.com/office/drawing/2014/main" val="186302586"/>
                  </a:ext>
                </a:extLst>
              </a:tr>
              <a:tr h="600734">
                <a:tc>
                  <a:txBody>
                    <a:bodyPr/>
                    <a:lstStyle/>
                    <a:p>
                      <a:pPr algn="ctr" fontAlgn="t"/>
                      <a:r>
                        <a:rPr lang="en-US" sz="1800" b="1" dirty="0">
                          <a:effectLst/>
                        </a:rPr>
                        <a:t>x2 = 0 or 1</a:t>
                      </a:r>
                    </a:p>
                  </a:txBody>
                  <a:tcPr marL="50800" marR="50800" marT="50800" marB="50800" anchor="ctr"/>
                </a:tc>
                <a:tc>
                  <a:txBody>
                    <a:bodyPr/>
                    <a:lstStyle/>
                    <a:p>
                      <a:pPr algn="ctr" fontAlgn="t"/>
                      <a:r>
                        <a:rPr lang="en-US" sz="1800" b="1">
                          <a:effectLst/>
                        </a:rPr>
                        <a:t>w2 = 0.6</a:t>
                      </a:r>
                    </a:p>
                  </a:txBody>
                  <a:tcPr marL="50800" marR="50800" marT="50800" marB="50800" anchor="ctr"/>
                </a:tc>
                <a:extLst>
                  <a:ext uri="{0D108BD9-81ED-4DB2-BD59-A6C34878D82A}">
                    <a16:rowId xmlns:a16="http://schemas.microsoft.com/office/drawing/2014/main" val="2837740441"/>
                  </a:ext>
                </a:extLst>
              </a:tr>
              <a:tr h="600734">
                <a:tc>
                  <a:txBody>
                    <a:bodyPr/>
                    <a:lstStyle/>
                    <a:p>
                      <a:pPr algn="ctr" fontAlgn="t"/>
                      <a:r>
                        <a:rPr lang="en-US" sz="1800" b="1">
                          <a:effectLst/>
                        </a:rPr>
                        <a:t>x3 = 0 or 1</a:t>
                      </a:r>
                    </a:p>
                  </a:txBody>
                  <a:tcPr marL="50800" marR="50800" marT="50800" marB="50800" anchor="ctr"/>
                </a:tc>
                <a:tc>
                  <a:txBody>
                    <a:bodyPr/>
                    <a:lstStyle/>
                    <a:p>
                      <a:pPr algn="ctr" fontAlgn="t"/>
                      <a:r>
                        <a:rPr lang="en-US" sz="1800" b="1" dirty="0">
                          <a:effectLst/>
                        </a:rPr>
                        <a:t>w3 = 0.5</a:t>
                      </a:r>
                    </a:p>
                  </a:txBody>
                  <a:tcPr marL="50800" marR="50800" marT="50800" marB="50800" anchor="ctr"/>
                </a:tc>
                <a:extLst>
                  <a:ext uri="{0D108BD9-81ED-4DB2-BD59-A6C34878D82A}">
                    <a16:rowId xmlns:a16="http://schemas.microsoft.com/office/drawing/2014/main" val="2825055806"/>
                  </a:ext>
                </a:extLst>
              </a:tr>
              <a:tr h="600734">
                <a:tc>
                  <a:txBody>
                    <a:bodyPr/>
                    <a:lstStyle/>
                    <a:p>
                      <a:pPr algn="ctr" fontAlgn="t"/>
                      <a:r>
                        <a:rPr lang="en-US" sz="1800" b="1">
                          <a:effectLst/>
                        </a:rPr>
                        <a:t>x4 = 0 or 1</a:t>
                      </a:r>
                    </a:p>
                  </a:txBody>
                  <a:tcPr marL="50800" marR="50800" marT="50800" marB="50800" anchor="ctr"/>
                </a:tc>
                <a:tc>
                  <a:txBody>
                    <a:bodyPr/>
                    <a:lstStyle/>
                    <a:p>
                      <a:pPr algn="ctr" fontAlgn="t"/>
                      <a:r>
                        <a:rPr lang="en-US" sz="1800" b="1" dirty="0">
                          <a:effectLst/>
                        </a:rPr>
                        <a:t>w4 = 0.3</a:t>
                      </a:r>
                    </a:p>
                  </a:txBody>
                  <a:tcPr marL="50800" marR="50800" marT="50800" marB="50800" anchor="ctr"/>
                </a:tc>
                <a:extLst>
                  <a:ext uri="{0D108BD9-81ED-4DB2-BD59-A6C34878D82A}">
                    <a16:rowId xmlns:a16="http://schemas.microsoft.com/office/drawing/2014/main" val="1873131542"/>
                  </a:ext>
                </a:extLst>
              </a:tr>
              <a:tr h="600734">
                <a:tc>
                  <a:txBody>
                    <a:bodyPr/>
                    <a:lstStyle/>
                    <a:p>
                      <a:pPr algn="ctr" fontAlgn="t"/>
                      <a:r>
                        <a:rPr lang="en-US" sz="1800" b="1" dirty="0">
                          <a:effectLst/>
                        </a:rPr>
                        <a:t>x5 = 0 or 1</a:t>
                      </a:r>
                    </a:p>
                  </a:txBody>
                  <a:tcPr marL="50800" marR="50800" marT="50800" marB="50800" anchor="ctr"/>
                </a:tc>
                <a:tc>
                  <a:txBody>
                    <a:bodyPr/>
                    <a:lstStyle/>
                    <a:p>
                      <a:pPr algn="ctr" fontAlgn="t"/>
                      <a:r>
                        <a:rPr lang="en-US" sz="1800" b="1" dirty="0">
                          <a:effectLst/>
                        </a:rPr>
                        <a:t>w5 = 0.4</a:t>
                      </a:r>
                    </a:p>
                  </a:txBody>
                  <a:tcPr marL="50800" marR="50800" marT="50800" marB="50800" anchor="ctr"/>
                </a:tc>
                <a:extLst>
                  <a:ext uri="{0D108BD9-81ED-4DB2-BD59-A6C34878D82A}">
                    <a16:rowId xmlns:a16="http://schemas.microsoft.com/office/drawing/2014/main" val="850247126"/>
                  </a:ext>
                </a:extLst>
              </a:tr>
            </a:tbl>
          </a:graphicData>
        </a:graphic>
      </p:graphicFrame>
    </p:spTree>
    <p:extLst>
      <p:ext uri="{BB962C8B-B14F-4D97-AF65-F5344CB8AC3E}">
        <p14:creationId xmlns:p14="http://schemas.microsoft.com/office/powerpoint/2010/main" val="485447887"/>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2D3FB-614C-28C1-0F26-502130BEFE46}"/>
              </a:ext>
            </a:extLst>
          </p:cNvPr>
          <p:cNvSpPr>
            <a:spLocks noGrp="1"/>
          </p:cNvSpPr>
          <p:nvPr>
            <p:ph type="title"/>
          </p:nvPr>
        </p:nvSpPr>
        <p:spPr/>
        <p:txBody>
          <a:bodyPr/>
          <a:lstStyle/>
          <a:p>
            <a:r>
              <a:rPr lang="en-US" dirty="0"/>
              <a:t>Perceptron Example</a:t>
            </a:r>
          </a:p>
        </p:txBody>
      </p:sp>
      <p:sp>
        <p:nvSpPr>
          <p:cNvPr id="3" name="Content Placeholder 2">
            <a:extLst>
              <a:ext uri="{FF2B5EF4-FFF2-40B4-BE49-F238E27FC236}">
                <a16:creationId xmlns:a16="http://schemas.microsoft.com/office/drawing/2014/main" id="{C32C75C0-E775-80BA-36ED-7F904389F530}"/>
              </a:ext>
            </a:extLst>
          </p:cNvPr>
          <p:cNvSpPr>
            <a:spLocks noGrp="1"/>
          </p:cNvSpPr>
          <p:nvPr>
            <p:ph idx="1"/>
          </p:nvPr>
        </p:nvSpPr>
        <p:spPr/>
        <p:txBody>
          <a:bodyPr>
            <a:normAutofit/>
          </a:bodyPr>
          <a:lstStyle/>
          <a:p>
            <a:pPr algn="l"/>
            <a:r>
              <a:rPr lang="en-US" b="1" i="0" dirty="0">
                <a:solidFill>
                  <a:srgbClr val="000000"/>
                </a:solidFill>
                <a:effectLst/>
                <a:latin typeface="Times New Roman" panose="02020603050405020304" pitchFamily="18" charset="0"/>
                <a:cs typeface="Times New Roman" panose="02020603050405020304" pitchFamily="18" charset="0"/>
              </a:rPr>
              <a:t>Set a threshold value</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Threshold = 1.5</a:t>
            </a:r>
          </a:p>
          <a:p>
            <a:pPr lvl="1">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Input = [10101]</a:t>
            </a:r>
            <a:endParaRPr lang="en-US" b="0" i="0" dirty="0">
              <a:solidFill>
                <a:srgbClr val="000000"/>
              </a:solidFill>
              <a:effectLst/>
              <a:latin typeface="Times New Roman" panose="02020603050405020304" pitchFamily="18" charset="0"/>
              <a:cs typeface="Times New Roman" panose="02020603050405020304" pitchFamily="18" charset="0"/>
            </a:endParaRPr>
          </a:p>
          <a:p>
            <a:pPr algn="l"/>
            <a:r>
              <a:rPr lang="en-US" b="1" i="0" dirty="0">
                <a:solidFill>
                  <a:srgbClr val="000000"/>
                </a:solidFill>
                <a:effectLst/>
                <a:latin typeface="Times New Roman" panose="02020603050405020304" pitchFamily="18" charset="0"/>
                <a:cs typeface="Times New Roman" panose="02020603050405020304" pitchFamily="18" charset="0"/>
              </a:rPr>
              <a:t>Multiply all inputs with its weights</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x1 * w1 = 1 * 0.7 = 0.7</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x2 * w2 = 0 * 0.6 = 0</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x3 * w3 = 1 * 0.5 = 0.5</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x4 * w4 = 0 * 0.3 = 0</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x5 * w5 = 1 * 0.4 = 0.4</a:t>
            </a:r>
          </a:p>
          <a:p>
            <a:pPr>
              <a:buFont typeface="Arial" panose="020B0604020202020204" pitchFamily="34" charset="0"/>
              <a:buChar char="•"/>
            </a:pPr>
            <a:endParaRPr lang="en-US" b="0" i="0" dirty="0">
              <a:solidFill>
                <a:srgbClr val="000000"/>
              </a:solidFill>
              <a:effectLst/>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998C235B-EA5E-8D04-F140-C229E059C59D}"/>
              </a:ext>
            </a:extLst>
          </p:cNvPr>
          <p:cNvGraphicFramePr>
            <a:graphicFrameLocks noGrp="1"/>
          </p:cNvGraphicFramePr>
          <p:nvPr>
            <p:extLst>
              <p:ext uri="{D42A27DB-BD31-4B8C-83A1-F6EECF244321}">
                <p14:modId xmlns:p14="http://schemas.microsoft.com/office/powerpoint/2010/main" val="971039890"/>
              </p:ext>
            </p:extLst>
          </p:nvPr>
        </p:nvGraphicFramePr>
        <p:xfrm>
          <a:off x="6066347" y="3943973"/>
          <a:ext cx="3687654" cy="2306656"/>
        </p:xfrm>
        <a:graphic>
          <a:graphicData uri="http://schemas.openxmlformats.org/drawingml/2006/table">
            <a:tbl>
              <a:tblPr firstRow="1">
                <a:tableStyleId>{7DF18680-E054-41AD-8BC1-D1AEF772440D}</a:tableStyleId>
              </a:tblPr>
              <a:tblGrid>
                <a:gridCol w="1843827">
                  <a:extLst>
                    <a:ext uri="{9D8B030D-6E8A-4147-A177-3AD203B41FA5}">
                      <a16:colId xmlns:a16="http://schemas.microsoft.com/office/drawing/2014/main" val="2994558741"/>
                    </a:ext>
                  </a:extLst>
                </a:gridCol>
                <a:gridCol w="1843827">
                  <a:extLst>
                    <a:ext uri="{9D8B030D-6E8A-4147-A177-3AD203B41FA5}">
                      <a16:colId xmlns:a16="http://schemas.microsoft.com/office/drawing/2014/main" val="884640187"/>
                    </a:ext>
                  </a:extLst>
                </a:gridCol>
              </a:tblGrid>
              <a:tr h="344048">
                <a:tc>
                  <a:txBody>
                    <a:bodyPr/>
                    <a:lstStyle/>
                    <a:p>
                      <a:pPr algn="ctr" fontAlgn="t"/>
                      <a:r>
                        <a:rPr lang="en-US" sz="1800" b="1" dirty="0">
                          <a:effectLst/>
                        </a:rPr>
                        <a:t>Input</a:t>
                      </a:r>
                    </a:p>
                  </a:txBody>
                  <a:tcPr marL="50800" marR="50800" marT="50800" marB="50800" anchor="ctr"/>
                </a:tc>
                <a:tc>
                  <a:txBody>
                    <a:bodyPr/>
                    <a:lstStyle/>
                    <a:p>
                      <a:pPr algn="ctr" fontAlgn="t"/>
                      <a:r>
                        <a:rPr lang="en-US" sz="1800" b="1">
                          <a:effectLst/>
                        </a:rPr>
                        <a:t>Weight</a:t>
                      </a:r>
                    </a:p>
                  </a:txBody>
                  <a:tcPr marL="50800" marR="50800" marT="50800" marB="50800" anchor="ctr"/>
                </a:tc>
                <a:extLst>
                  <a:ext uri="{0D108BD9-81ED-4DB2-BD59-A6C34878D82A}">
                    <a16:rowId xmlns:a16="http://schemas.microsoft.com/office/drawing/2014/main" val="4249058463"/>
                  </a:ext>
                </a:extLst>
              </a:tr>
              <a:tr h="333952">
                <a:tc>
                  <a:txBody>
                    <a:bodyPr/>
                    <a:lstStyle/>
                    <a:p>
                      <a:pPr algn="ctr" fontAlgn="t"/>
                      <a:r>
                        <a:rPr lang="en-US" sz="1800" b="1" dirty="0">
                          <a:effectLst/>
                        </a:rPr>
                        <a:t>x1 = 0 or 1</a:t>
                      </a:r>
                    </a:p>
                  </a:txBody>
                  <a:tcPr marL="50800" marR="50800" marT="50800" marB="50800" anchor="ctr"/>
                </a:tc>
                <a:tc>
                  <a:txBody>
                    <a:bodyPr/>
                    <a:lstStyle/>
                    <a:p>
                      <a:pPr algn="ctr" fontAlgn="t"/>
                      <a:r>
                        <a:rPr lang="en-US" sz="1800" b="1">
                          <a:effectLst/>
                        </a:rPr>
                        <a:t>w1 = 0.7</a:t>
                      </a:r>
                    </a:p>
                  </a:txBody>
                  <a:tcPr marL="50800" marR="50800" marT="50800" marB="50800" anchor="ctr"/>
                </a:tc>
                <a:extLst>
                  <a:ext uri="{0D108BD9-81ED-4DB2-BD59-A6C34878D82A}">
                    <a16:rowId xmlns:a16="http://schemas.microsoft.com/office/drawing/2014/main" val="186302586"/>
                  </a:ext>
                </a:extLst>
              </a:tr>
              <a:tr h="388704">
                <a:tc>
                  <a:txBody>
                    <a:bodyPr/>
                    <a:lstStyle/>
                    <a:p>
                      <a:pPr algn="ctr" fontAlgn="t"/>
                      <a:r>
                        <a:rPr lang="en-US" sz="1800" b="1" dirty="0">
                          <a:effectLst/>
                        </a:rPr>
                        <a:t>x2 = 0 or 1</a:t>
                      </a:r>
                    </a:p>
                  </a:txBody>
                  <a:tcPr marL="50800" marR="50800" marT="50800" marB="50800" anchor="ctr"/>
                </a:tc>
                <a:tc>
                  <a:txBody>
                    <a:bodyPr/>
                    <a:lstStyle/>
                    <a:p>
                      <a:pPr algn="ctr" fontAlgn="t"/>
                      <a:r>
                        <a:rPr lang="en-US" sz="1800" b="1">
                          <a:effectLst/>
                        </a:rPr>
                        <a:t>w2 = 0.6</a:t>
                      </a:r>
                    </a:p>
                  </a:txBody>
                  <a:tcPr marL="50800" marR="50800" marT="50800" marB="50800" anchor="ctr"/>
                </a:tc>
                <a:extLst>
                  <a:ext uri="{0D108BD9-81ED-4DB2-BD59-A6C34878D82A}">
                    <a16:rowId xmlns:a16="http://schemas.microsoft.com/office/drawing/2014/main" val="2837740441"/>
                  </a:ext>
                </a:extLst>
              </a:tr>
              <a:tr h="388704">
                <a:tc>
                  <a:txBody>
                    <a:bodyPr/>
                    <a:lstStyle/>
                    <a:p>
                      <a:pPr algn="ctr" fontAlgn="t"/>
                      <a:r>
                        <a:rPr lang="en-US" sz="1800" b="1">
                          <a:effectLst/>
                        </a:rPr>
                        <a:t>x3 = 0 or 1</a:t>
                      </a:r>
                    </a:p>
                  </a:txBody>
                  <a:tcPr marL="50800" marR="50800" marT="50800" marB="50800" anchor="ctr"/>
                </a:tc>
                <a:tc>
                  <a:txBody>
                    <a:bodyPr/>
                    <a:lstStyle/>
                    <a:p>
                      <a:pPr algn="ctr" fontAlgn="t"/>
                      <a:r>
                        <a:rPr lang="en-US" sz="1800" b="1" dirty="0">
                          <a:effectLst/>
                        </a:rPr>
                        <a:t>w3 = 0.5</a:t>
                      </a:r>
                    </a:p>
                  </a:txBody>
                  <a:tcPr marL="50800" marR="50800" marT="50800" marB="50800" anchor="ctr"/>
                </a:tc>
                <a:extLst>
                  <a:ext uri="{0D108BD9-81ED-4DB2-BD59-A6C34878D82A}">
                    <a16:rowId xmlns:a16="http://schemas.microsoft.com/office/drawing/2014/main" val="2825055806"/>
                  </a:ext>
                </a:extLst>
              </a:tr>
              <a:tr h="388704">
                <a:tc>
                  <a:txBody>
                    <a:bodyPr/>
                    <a:lstStyle/>
                    <a:p>
                      <a:pPr algn="ctr" fontAlgn="t"/>
                      <a:r>
                        <a:rPr lang="en-US" sz="1800" b="1">
                          <a:effectLst/>
                        </a:rPr>
                        <a:t>x4 = 0 or 1</a:t>
                      </a:r>
                    </a:p>
                  </a:txBody>
                  <a:tcPr marL="50800" marR="50800" marT="50800" marB="50800" anchor="ctr"/>
                </a:tc>
                <a:tc>
                  <a:txBody>
                    <a:bodyPr/>
                    <a:lstStyle/>
                    <a:p>
                      <a:pPr algn="ctr" fontAlgn="t"/>
                      <a:r>
                        <a:rPr lang="en-US" sz="1800" b="1" dirty="0">
                          <a:effectLst/>
                        </a:rPr>
                        <a:t>w4 = 0.3</a:t>
                      </a:r>
                    </a:p>
                  </a:txBody>
                  <a:tcPr marL="50800" marR="50800" marT="50800" marB="50800" anchor="ctr"/>
                </a:tc>
                <a:extLst>
                  <a:ext uri="{0D108BD9-81ED-4DB2-BD59-A6C34878D82A}">
                    <a16:rowId xmlns:a16="http://schemas.microsoft.com/office/drawing/2014/main" val="1873131542"/>
                  </a:ext>
                </a:extLst>
              </a:tr>
              <a:tr h="388704">
                <a:tc>
                  <a:txBody>
                    <a:bodyPr/>
                    <a:lstStyle/>
                    <a:p>
                      <a:pPr algn="ctr" fontAlgn="t"/>
                      <a:r>
                        <a:rPr lang="en-US" sz="1800" b="1" dirty="0">
                          <a:effectLst/>
                        </a:rPr>
                        <a:t>x5 = 0 or 1</a:t>
                      </a:r>
                    </a:p>
                  </a:txBody>
                  <a:tcPr marL="50800" marR="50800" marT="50800" marB="50800" anchor="ctr"/>
                </a:tc>
                <a:tc>
                  <a:txBody>
                    <a:bodyPr/>
                    <a:lstStyle/>
                    <a:p>
                      <a:pPr algn="ctr" fontAlgn="t"/>
                      <a:r>
                        <a:rPr lang="en-US" sz="1800" b="1" dirty="0">
                          <a:effectLst/>
                        </a:rPr>
                        <a:t>w5 = 0.4</a:t>
                      </a:r>
                    </a:p>
                  </a:txBody>
                  <a:tcPr marL="50800" marR="50800" marT="50800" marB="50800" anchor="ctr"/>
                </a:tc>
                <a:extLst>
                  <a:ext uri="{0D108BD9-81ED-4DB2-BD59-A6C34878D82A}">
                    <a16:rowId xmlns:a16="http://schemas.microsoft.com/office/drawing/2014/main" val="850247126"/>
                  </a:ext>
                </a:extLst>
              </a:tr>
            </a:tbl>
          </a:graphicData>
        </a:graphic>
      </p:graphicFrame>
      <p:grpSp>
        <p:nvGrpSpPr>
          <p:cNvPr id="40" name="Group 39">
            <a:extLst>
              <a:ext uri="{FF2B5EF4-FFF2-40B4-BE49-F238E27FC236}">
                <a16:creationId xmlns:a16="http://schemas.microsoft.com/office/drawing/2014/main" id="{D7E7F223-DC19-70C7-7425-54326B5C3B60}"/>
              </a:ext>
            </a:extLst>
          </p:cNvPr>
          <p:cNvGrpSpPr/>
          <p:nvPr/>
        </p:nvGrpSpPr>
        <p:grpSpPr>
          <a:xfrm>
            <a:off x="6620988" y="1098197"/>
            <a:ext cx="5123446" cy="2756925"/>
            <a:chOff x="6620988" y="1098197"/>
            <a:chExt cx="5123446" cy="2756925"/>
          </a:xfrm>
        </p:grpSpPr>
        <p:grpSp>
          <p:nvGrpSpPr>
            <p:cNvPr id="4" name="object 16">
              <a:extLst>
                <a:ext uri="{FF2B5EF4-FFF2-40B4-BE49-F238E27FC236}">
                  <a16:creationId xmlns:a16="http://schemas.microsoft.com/office/drawing/2014/main" id="{B981AEFE-9004-C170-413E-7D5A047A5A51}"/>
                </a:ext>
              </a:extLst>
            </p:cNvPr>
            <p:cNvGrpSpPr/>
            <p:nvPr/>
          </p:nvGrpSpPr>
          <p:grpSpPr>
            <a:xfrm>
              <a:off x="9309071" y="2113444"/>
              <a:ext cx="584200" cy="586105"/>
              <a:chOff x="3620770" y="2904489"/>
              <a:chExt cx="584200" cy="586105"/>
            </a:xfrm>
          </p:grpSpPr>
          <p:sp>
            <p:nvSpPr>
              <p:cNvPr id="6" name="object 17">
                <a:extLst>
                  <a:ext uri="{FF2B5EF4-FFF2-40B4-BE49-F238E27FC236}">
                    <a16:creationId xmlns:a16="http://schemas.microsoft.com/office/drawing/2014/main" id="{A293460C-B974-5ED7-E5CA-F8B715C1A0BA}"/>
                  </a:ext>
                </a:extLst>
              </p:cNvPr>
              <p:cNvSpPr/>
              <p:nvPr/>
            </p:nvSpPr>
            <p:spPr>
              <a:xfrm>
                <a:off x="3634740" y="2918459"/>
                <a:ext cx="556260" cy="558165"/>
              </a:xfrm>
              <a:custGeom>
                <a:avLst/>
                <a:gdLst/>
                <a:ahLst/>
                <a:cxnLst/>
                <a:rect l="l" t="t" r="r" b="b"/>
                <a:pathLst>
                  <a:path w="556260" h="558164">
                    <a:moveTo>
                      <a:pt x="278892" y="557784"/>
                    </a:move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close/>
                  </a:path>
                </a:pathLst>
              </a:custGeom>
              <a:solidFill>
                <a:srgbClr val="EDEBE1"/>
              </a:solidFill>
            </p:spPr>
            <p:txBody>
              <a:bodyPr wrap="square" lIns="0" tIns="0" rIns="0" bIns="0" rtlCol="0"/>
              <a:lstStyle/>
              <a:p>
                <a:endParaRPr/>
              </a:p>
            </p:txBody>
          </p:sp>
          <p:sp>
            <p:nvSpPr>
              <p:cNvPr id="7" name="object 18">
                <a:extLst>
                  <a:ext uri="{FF2B5EF4-FFF2-40B4-BE49-F238E27FC236}">
                    <a16:creationId xmlns:a16="http://schemas.microsoft.com/office/drawing/2014/main" id="{377BF844-D624-19D1-4095-15DFC7414970}"/>
                  </a:ext>
                </a:extLst>
              </p:cNvPr>
              <p:cNvSpPr/>
              <p:nvPr/>
            </p:nvSpPr>
            <p:spPr>
              <a:xfrm>
                <a:off x="3634740" y="2918459"/>
                <a:ext cx="556260" cy="558165"/>
              </a:xfrm>
              <a:custGeom>
                <a:avLst/>
                <a:gdLst/>
                <a:ahLst/>
                <a:cxnLst/>
                <a:rect l="l" t="t" r="r" b="b"/>
                <a:pathLst>
                  <a:path w="556260" h="558164">
                    <a:moveTo>
                      <a:pt x="0" y="278892"/>
                    </a:move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path>
                </a:pathLst>
              </a:custGeom>
              <a:ln w="27431">
                <a:solidFill>
                  <a:srgbClr val="000000"/>
                </a:solidFill>
              </a:ln>
            </p:spPr>
            <p:txBody>
              <a:bodyPr wrap="square" lIns="0" tIns="0" rIns="0" bIns="0" rtlCol="0"/>
              <a:lstStyle/>
              <a:p>
                <a:endParaRPr/>
              </a:p>
            </p:txBody>
          </p:sp>
        </p:grpSp>
        <p:sp>
          <p:nvSpPr>
            <p:cNvPr id="8" name="object 19">
              <a:extLst>
                <a:ext uri="{FF2B5EF4-FFF2-40B4-BE49-F238E27FC236}">
                  <a16:creationId xmlns:a16="http://schemas.microsoft.com/office/drawing/2014/main" id="{0121579C-3E92-2EB6-2BE0-C7014D6A36A0}"/>
                </a:ext>
              </a:extLst>
            </p:cNvPr>
            <p:cNvSpPr txBox="1"/>
            <p:nvPr/>
          </p:nvSpPr>
          <p:spPr>
            <a:xfrm>
              <a:off x="9433799" y="1957625"/>
              <a:ext cx="331470" cy="762635"/>
            </a:xfrm>
            <a:prstGeom prst="rect">
              <a:avLst/>
            </a:prstGeom>
          </p:spPr>
          <p:txBody>
            <a:bodyPr vert="horz" wrap="square" lIns="0" tIns="17145" rIns="0" bIns="0" rtlCol="0">
              <a:spAutoFit/>
            </a:bodyPr>
            <a:lstStyle/>
            <a:p>
              <a:pPr marL="12700">
                <a:lnSpc>
                  <a:spcPct val="100000"/>
                </a:lnSpc>
                <a:spcBef>
                  <a:spcPts val="135"/>
                </a:spcBef>
              </a:pPr>
              <a:r>
                <a:rPr sz="4800" spc="15" dirty="0">
                  <a:latin typeface="Calibri"/>
                  <a:cs typeface="Calibri"/>
                </a:rPr>
                <a:t>+</a:t>
              </a:r>
              <a:endParaRPr sz="4800" dirty="0">
                <a:latin typeface="Calibri"/>
                <a:cs typeface="Calibri"/>
              </a:endParaRPr>
            </a:p>
          </p:txBody>
        </p:sp>
        <p:sp>
          <p:nvSpPr>
            <p:cNvPr id="9" name="object 20">
              <a:extLst>
                <a:ext uri="{FF2B5EF4-FFF2-40B4-BE49-F238E27FC236}">
                  <a16:creationId xmlns:a16="http://schemas.microsoft.com/office/drawing/2014/main" id="{A144D6FD-C6CC-0DCA-F01D-09A2C3A993A4}"/>
                </a:ext>
              </a:extLst>
            </p:cNvPr>
            <p:cNvSpPr/>
            <p:nvPr/>
          </p:nvSpPr>
          <p:spPr>
            <a:xfrm>
              <a:off x="6957780" y="1153591"/>
              <a:ext cx="2423795" cy="2528570"/>
            </a:xfrm>
            <a:custGeom>
              <a:avLst/>
              <a:gdLst/>
              <a:ahLst/>
              <a:cxnLst/>
              <a:rect l="l" t="t" r="r" b="b"/>
              <a:pathLst>
                <a:path w="2423795" h="2528570">
                  <a:moveTo>
                    <a:pt x="2421648" y="1441704"/>
                  </a:moveTo>
                  <a:lnTo>
                    <a:pt x="2335733" y="1448435"/>
                  </a:lnTo>
                  <a:lnTo>
                    <a:pt x="2353767" y="1418844"/>
                  </a:lnTo>
                  <a:lnTo>
                    <a:pt x="2388120" y="1362456"/>
                  </a:lnTo>
                  <a:lnTo>
                    <a:pt x="2232672" y="1377696"/>
                  </a:lnTo>
                  <a:lnTo>
                    <a:pt x="2262809" y="1425054"/>
                  </a:lnTo>
                  <a:lnTo>
                    <a:pt x="629424" y="2077212"/>
                  </a:lnTo>
                  <a:lnTo>
                    <a:pt x="1536" y="2077212"/>
                  </a:lnTo>
                  <a:lnTo>
                    <a:pt x="1536" y="2097024"/>
                  </a:lnTo>
                  <a:lnTo>
                    <a:pt x="637044" y="2097024"/>
                  </a:lnTo>
                  <a:lnTo>
                    <a:pt x="2274405" y="1443278"/>
                  </a:lnTo>
                  <a:lnTo>
                    <a:pt x="2280437" y="1452778"/>
                  </a:lnTo>
                  <a:lnTo>
                    <a:pt x="2266200" y="1453883"/>
                  </a:lnTo>
                  <a:lnTo>
                    <a:pt x="2296795" y="1505331"/>
                  </a:lnTo>
                  <a:lnTo>
                    <a:pt x="628904" y="2506980"/>
                  </a:lnTo>
                  <a:lnTo>
                    <a:pt x="0" y="2506980"/>
                  </a:lnTo>
                  <a:lnTo>
                    <a:pt x="0" y="2528316"/>
                  </a:lnTo>
                  <a:lnTo>
                    <a:pt x="635520" y="2528316"/>
                  </a:lnTo>
                  <a:lnTo>
                    <a:pt x="637032" y="2526792"/>
                  </a:lnTo>
                  <a:lnTo>
                    <a:pt x="667448" y="2508504"/>
                  </a:lnTo>
                  <a:lnTo>
                    <a:pt x="669975" y="2506980"/>
                  </a:lnTo>
                  <a:lnTo>
                    <a:pt x="2306955" y="1522412"/>
                  </a:lnTo>
                  <a:lnTo>
                    <a:pt x="2337828" y="1574279"/>
                  </a:lnTo>
                  <a:lnTo>
                    <a:pt x="2385999" y="1498079"/>
                  </a:lnTo>
                  <a:lnTo>
                    <a:pt x="2421648" y="1441704"/>
                  </a:lnTo>
                  <a:close/>
                </a:path>
                <a:path w="2423795" h="2528570">
                  <a:moveTo>
                    <a:pt x="2423172" y="1086612"/>
                  </a:moveTo>
                  <a:lnTo>
                    <a:pt x="2388082" y="1031748"/>
                  </a:lnTo>
                  <a:lnTo>
                    <a:pt x="2339352" y="955548"/>
                  </a:lnTo>
                  <a:lnTo>
                    <a:pt x="2308872" y="1006119"/>
                  </a:lnTo>
                  <a:lnTo>
                    <a:pt x="671499" y="21336"/>
                  </a:lnTo>
                  <a:lnTo>
                    <a:pt x="668972" y="19812"/>
                  </a:lnTo>
                  <a:lnTo>
                    <a:pt x="638568" y="1524"/>
                  </a:lnTo>
                  <a:lnTo>
                    <a:pt x="637044" y="1524"/>
                  </a:lnTo>
                  <a:lnTo>
                    <a:pt x="635520" y="0"/>
                  </a:lnTo>
                  <a:lnTo>
                    <a:pt x="1536" y="0"/>
                  </a:lnTo>
                  <a:lnTo>
                    <a:pt x="1536" y="21336"/>
                  </a:lnTo>
                  <a:lnTo>
                    <a:pt x="630428" y="21336"/>
                  </a:lnTo>
                  <a:lnTo>
                    <a:pt x="2297938" y="1024255"/>
                  </a:lnTo>
                  <a:lnTo>
                    <a:pt x="2267724" y="1074420"/>
                  </a:lnTo>
                  <a:lnTo>
                    <a:pt x="2295436" y="1076604"/>
                  </a:lnTo>
                  <a:lnTo>
                    <a:pt x="2273973" y="1110754"/>
                  </a:lnTo>
                  <a:lnTo>
                    <a:pt x="637044" y="457200"/>
                  </a:lnTo>
                  <a:lnTo>
                    <a:pt x="1536" y="457200"/>
                  </a:lnTo>
                  <a:lnTo>
                    <a:pt x="1536" y="477012"/>
                  </a:lnTo>
                  <a:lnTo>
                    <a:pt x="629424" y="477012"/>
                  </a:lnTo>
                  <a:lnTo>
                    <a:pt x="2263254" y="1127823"/>
                  </a:lnTo>
                  <a:lnTo>
                    <a:pt x="2257844" y="1136446"/>
                  </a:lnTo>
                  <a:lnTo>
                    <a:pt x="2252484" y="1132332"/>
                  </a:lnTo>
                  <a:lnTo>
                    <a:pt x="2249055" y="1150416"/>
                  </a:lnTo>
                  <a:lnTo>
                    <a:pt x="2232672" y="1176528"/>
                  </a:lnTo>
                  <a:lnTo>
                    <a:pt x="2243925" y="1177632"/>
                  </a:lnTo>
                  <a:lnTo>
                    <a:pt x="2241486" y="1190548"/>
                  </a:lnTo>
                  <a:lnTo>
                    <a:pt x="635520" y="877824"/>
                  </a:lnTo>
                  <a:lnTo>
                    <a:pt x="1536" y="877824"/>
                  </a:lnTo>
                  <a:lnTo>
                    <a:pt x="1536" y="899160"/>
                  </a:lnTo>
                  <a:lnTo>
                    <a:pt x="632472" y="899160"/>
                  </a:lnTo>
                  <a:lnTo>
                    <a:pt x="2237702" y="1210525"/>
                  </a:lnTo>
                  <a:lnTo>
                    <a:pt x="2226576" y="1269492"/>
                  </a:lnTo>
                  <a:lnTo>
                    <a:pt x="2375928" y="1226820"/>
                  </a:lnTo>
                  <a:lnTo>
                    <a:pt x="2358009" y="1213104"/>
                  </a:lnTo>
                  <a:lnTo>
                    <a:pt x="2321610" y="1185252"/>
                  </a:lnTo>
                  <a:lnTo>
                    <a:pt x="2388120" y="1191768"/>
                  </a:lnTo>
                  <a:lnTo>
                    <a:pt x="2353233" y="1133856"/>
                  </a:lnTo>
                  <a:lnTo>
                    <a:pt x="2319896" y="1078522"/>
                  </a:lnTo>
                  <a:lnTo>
                    <a:pt x="2423172" y="1086612"/>
                  </a:lnTo>
                  <a:close/>
                </a:path>
              </a:pathLst>
            </a:custGeom>
            <a:solidFill>
              <a:srgbClr val="000000"/>
            </a:solidFill>
          </p:spPr>
          <p:txBody>
            <a:bodyPr wrap="square" lIns="0" tIns="0" rIns="0" bIns="0" rtlCol="0"/>
            <a:lstStyle/>
            <a:p>
              <a:endParaRPr/>
            </a:p>
          </p:txBody>
        </p:sp>
        <p:sp>
          <p:nvSpPr>
            <p:cNvPr id="10" name="object 21">
              <a:extLst>
                <a:ext uri="{FF2B5EF4-FFF2-40B4-BE49-F238E27FC236}">
                  <a16:creationId xmlns:a16="http://schemas.microsoft.com/office/drawing/2014/main" id="{C9B59EF9-D3F8-84F2-8939-4A2C836193B4}"/>
                </a:ext>
              </a:extLst>
            </p:cNvPr>
            <p:cNvSpPr txBox="1"/>
            <p:nvPr/>
          </p:nvSpPr>
          <p:spPr>
            <a:xfrm>
              <a:off x="7388630" y="1428820"/>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11" name="object 22">
              <a:extLst>
                <a:ext uri="{FF2B5EF4-FFF2-40B4-BE49-F238E27FC236}">
                  <a16:creationId xmlns:a16="http://schemas.microsoft.com/office/drawing/2014/main" id="{0EBA2B1B-6B88-15A0-C63A-6B3CF65FD2C1}"/>
                </a:ext>
              </a:extLst>
            </p:cNvPr>
            <p:cNvSpPr txBox="1"/>
            <p:nvPr/>
          </p:nvSpPr>
          <p:spPr>
            <a:xfrm>
              <a:off x="7388630" y="1931699"/>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12" name="object 23">
              <a:extLst>
                <a:ext uri="{FF2B5EF4-FFF2-40B4-BE49-F238E27FC236}">
                  <a16:creationId xmlns:a16="http://schemas.microsoft.com/office/drawing/2014/main" id="{7E1D4749-5C6A-1D00-C301-B9DDF204AE3E}"/>
                </a:ext>
              </a:extLst>
            </p:cNvPr>
            <p:cNvSpPr txBox="1"/>
            <p:nvPr/>
          </p:nvSpPr>
          <p:spPr>
            <a:xfrm>
              <a:off x="7388630" y="2099626"/>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pic>
          <p:nvPicPr>
            <p:cNvPr id="13" name="object 24">
              <a:extLst>
                <a:ext uri="{FF2B5EF4-FFF2-40B4-BE49-F238E27FC236}">
                  <a16:creationId xmlns:a16="http://schemas.microsoft.com/office/drawing/2014/main" id="{EA8C22D3-498E-4469-2938-59AA244582FB}"/>
                </a:ext>
              </a:extLst>
            </p:cNvPr>
            <p:cNvPicPr/>
            <p:nvPr/>
          </p:nvPicPr>
          <p:blipFill>
            <a:blip r:embed="rId3" cstate="print"/>
            <a:stretch>
              <a:fillRect/>
            </a:stretch>
          </p:blipFill>
          <p:spPr>
            <a:xfrm>
              <a:off x="6620988" y="1129194"/>
              <a:ext cx="115824" cy="117348"/>
            </a:xfrm>
            <a:prstGeom prst="rect">
              <a:avLst/>
            </a:prstGeom>
          </p:spPr>
        </p:pic>
        <p:sp>
          <p:nvSpPr>
            <p:cNvPr id="14" name="object 25">
              <a:extLst>
                <a:ext uri="{FF2B5EF4-FFF2-40B4-BE49-F238E27FC236}">
                  <a16:creationId xmlns:a16="http://schemas.microsoft.com/office/drawing/2014/main" id="{591B2929-8185-79A6-9ECF-6AD2098A26E2}"/>
                </a:ext>
              </a:extLst>
            </p:cNvPr>
            <p:cNvSpPr txBox="1"/>
            <p:nvPr/>
          </p:nvSpPr>
          <p:spPr>
            <a:xfrm>
              <a:off x="6725647" y="1102751"/>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15" name="object 26">
              <a:extLst>
                <a:ext uri="{FF2B5EF4-FFF2-40B4-BE49-F238E27FC236}">
                  <a16:creationId xmlns:a16="http://schemas.microsoft.com/office/drawing/2014/main" id="{981922C7-513F-0ADA-1B38-D1579F8B7296}"/>
                </a:ext>
              </a:extLst>
            </p:cNvPr>
            <p:cNvPicPr/>
            <p:nvPr/>
          </p:nvPicPr>
          <p:blipFill>
            <a:blip r:embed="rId3" cstate="print"/>
            <a:stretch>
              <a:fillRect/>
            </a:stretch>
          </p:blipFill>
          <p:spPr>
            <a:xfrm>
              <a:off x="6620988" y="1586394"/>
              <a:ext cx="115824" cy="117348"/>
            </a:xfrm>
            <a:prstGeom prst="rect">
              <a:avLst/>
            </a:prstGeom>
          </p:spPr>
        </p:pic>
        <p:sp>
          <p:nvSpPr>
            <p:cNvPr id="16" name="object 27">
              <a:extLst>
                <a:ext uri="{FF2B5EF4-FFF2-40B4-BE49-F238E27FC236}">
                  <a16:creationId xmlns:a16="http://schemas.microsoft.com/office/drawing/2014/main" id="{DC9BD313-C41C-239A-1E7D-5DC55AD22BB5}"/>
                </a:ext>
              </a:extLst>
            </p:cNvPr>
            <p:cNvSpPr txBox="1"/>
            <p:nvPr/>
          </p:nvSpPr>
          <p:spPr>
            <a:xfrm>
              <a:off x="6731719" y="1559953"/>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17" name="object 28">
              <a:extLst>
                <a:ext uri="{FF2B5EF4-FFF2-40B4-BE49-F238E27FC236}">
                  <a16:creationId xmlns:a16="http://schemas.microsoft.com/office/drawing/2014/main" id="{719EC402-C4EB-AA1C-BFBF-BED2F4A12911}"/>
                </a:ext>
              </a:extLst>
            </p:cNvPr>
            <p:cNvPicPr/>
            <p:nvPr/>
          </p:nvPicPr>
          <p:blipFill>
            <a:blip r:embed="rId4" cstate="print"/>
            <a:stretch>
              <a:fillRect/>
            </a:stretch>
          </p:blipFill>
          <p:spPr>
            <a:xfrm>
              <a:off x="6620988" y="2008543"/>
              <a:ext cx="115824" cy="117348"/>
            </a:xfrm>
            <a:prstGeom prst="rect">
              <a:avLst/>
            </a:prstGeom>
          </p:spPr>
        </p:pic>
        <p:sp>
          <p:nvSpPr>
            <p:cNvPr id="20" name="object 29">
              <a:extLst>
                <a:ext uri="{FF2B5EF4-FFF2-40B4-BE49-F238E27FC236}">
                  <a16:creationId xmlns:a16="http://schemas.microsoft.com/office/drawing/2014/main" id="{BD73B483-62DE-C1BF-1BB4-CA9A8F5C063E}"/>
                </a:ext>
              </a:extLst>
            </p:cNvPr>
            <p:cNvSpPr txBox="1"/>
            <p:nvPr/>
          </p:nvSpPr>
          <p:spPr>
            <a:xfrm>
              <a:off x="6731719" y="1982150"/>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21" name="object 30">
              <a:extLst>
                <a:ext uri="{FF2B5EF4-FFF2-40B4-BE49-F238E27FC236}">
                  <a16:creationId xmlns:a16="http://schemas.microsoft.com/office/drawing/2014/main" id="{D883C53D-D6FA-1D9B-E9E5-C0881855D33D}"/>
                </a:ext>
              </a:extLst>
            </p:cNvPr>
            <p:cNvPicPr/>
            <p:nvPr/>
          </p:nvPicPr>
          <p:blipFill>
            <a:blip r:embed="rId5" cstate="print"/>
            <a:stretch>
              <a:fillRect/>
            </a:stretch>
          </p:blipFill>
          <p:spPr>
            <a:xfrm>
              <a:off x="6620988" y="3636175"/>
              <a:ext cx="115824" cy="117348"/>
            </a:xfrm>
            <a:prstGeom prst="rect">
              <a:avLst/>
            </a:prstGeom>
          </p:spPr>
        </p:pic>
        <p:grpSp>
          <p:nvGrpSpPr>
            <p:cNvPr id="22" name="object 31">
              <a:extLst>
                <a:ext uri="{FF2B5EF4-FFF2-40B4-BE49-F238E27FC236}">
                  <a16:creationId xmlns:a16="http://schemas.microsoft.com/office/drawing/2014/main" id="{50E73100-A813-D7A6-6455-E94A1CCD33E3}"/>
                </a:ext>
              </a:extLst>
            </p:cNvPr>
            <p:cNvGrpSpPr/>
            <p:nvPr/>
          </p:nvGrpSpPr>
          <p:grpSpPr>
            <a:xfrm>
              <a:off x="7917055" y="1124622"/>
              <a:ext cx="3643629" cy="2546985"/>
              <a:chOff x="2228754" y="1915667"/>
              <a:chExt cx="3643629" cy="2546985"/>
            </a:xfrm>
          </p:grpSpPr>
          <p:sp>
            <p:nvSpPr>
              <p:cNvPr id="23" name="object 32">
                <a:extLst>
                  <a:ext uri="{FF2B5EF4-FFF2-40B4-BE49-F238E27FC236}">
                    <a16:creationId xmlns:a16="http://schemas.microsoft.com/office/drawing/2014/main" id="{11A747A3-CBE5-835B-5256-4E8BB183BFAB}"/>
                  </a:ext>
                </a:extLst>
              </p:cNvPr>
              <p:cNvSpPr/>
              <p:nvPr/>
            </p:nvSpPr>
            <p:spPr>
              <a:xfrm>
                <a:off x="3843527" y="3470147"/>
                <a:ext cx="139065" cy="706120"/>
              </a:xfrm>
              <a:custGeom>
                <a:avLst/>
                <a:gdLst/>
                <a:ahLst/>
                <a:cxnLst/>
                <a:rect l="l" t="t" r="r" b="b"/>
                <a:pathLst>
                  <a:path w="139064" h="706120">
                    <a:moveTo>
                      <a:pt x="59436" y="140208"/>
                    </a:moveTo>
                    <a:lnTo>
                      <a:pt x="0" y="140208"/>
                    </a:lnTo>
                    <a:lnTo>
                      <a:pt x="70104" y="0"/>
                    </a:lnTo>
                    <a:lnTo>
                      <a:pt x="131975" y="126492"/>
                    </a:lnTo>
                    <a:lnTo>
                      <a:pt x="59436" y="126492"/>
                    </a:lnTo>
                    <a:lnTo>
                      <a:pt x="59436" y="140208"/>
                    </a:lnTo>
                    <a:close/>
                  </a:path>
                  <a:path w="139064" h="706120">
                    <a:moveTo>
                      <a:pt x="79248" y="705612"/>
                    </a:moveTo>
                    <a:lnTo>
                      <a:pt x="59436" y="705612"/>
                    </a:lnTo>
                    <a:lnTo>
                      <a:pt x="59436" y="126492"/>
                    </a:lnTo>
                    <a:lnTo>
                      <a:pt x="79248" y="126492"/>
                    </a:lnTo>
                    <a:lnTo>
                      <a:pt x="79248" y="705612"/>
                    </a:lnTo>
                    <a:close/>
                  </a:path>
                  <a:path w="139064" h="706120">
                    <a:moveTo>
                      <a:pt x="138684" y="140208"/>
                    </a:moveTo>
                    <a:lnTo>
                      <a:pt x="79248" y="140208"/>
                    </a:lnTo>
                    <a:lnTo>
                      <a:pt x="79248" y="126492"/>
                    </a:lnTo>
                    <a:lnTo>
                      <a:pt x="131975" y="126492"/>
                    </a:lnTo>
                    <a:lnTo>
                      <a:pt x="138684" y="140208"/>
                    </a:lnTo>
                    <a:close/>
                  </a:path>
                </a:pathLst>
              </a:custGeom>
              <a:solidFill>
                <a:srgbClr val="000000"/>
              </a:solidFill>
            </p:spPr>
            <p:txBody>
              <a:bodyPr wrap="square" lIns="0" tIns="0" rIns="0" bIns="0" rtlCol="0"/>
              <a:lstStyle/>
              <a:p>
                <a:endParaRPr/>
              </a:p>
            </p:txBody>
          </p:sp>
          <p:pic>
            <p:nvPicPr>
              <p:cNvPr id="24" name="object 33">
                <a:extLst>
                  <a:ext uri="{FF2B5EF4-FFF2-40B4-BE49-F238E27FC236}">
                    <a16:creationId xmlns:a16="http://schemas.microsoft.com/office/drawing/2014/main" id="{E60C02CE-C9EF-5EA6-EBC2-9D38FC19780D}"/>
                  </a:ext>
                </a:extLst>
              </p:cNvPr>
              <p:cNvPicPr/>
              <p:nvPr/>
            </p:nvPicPr>
            <p:blipFill>
              <a:blip r:embed="rId6" cstate="print"/>
              <a:stretch>
                <a:fillRect/>
              </a:stretch>
            </p:blipFill>
            <p:spPr>
              <a:xfrm>
                <a:off x="3870007" y="4285488"/>
                <a:ext cx="111347" cy="176784"/>
              </a:xfrm>
              <a:prstGeom prst="rect">
                <a:avLst/>
              </a:prstGeom>
            </p:spPr>
          </p:pic>
          <p:sp>
            <p:nvSpPr>
              <p:cNvPr id="25" name="object 34">
                <a:extLst>
                  <a:ext uri="{FF2B5EF4-FFF2-40B4-BE49-F238E27FC236}">
                    <a16:creationId xmlns:a16="http://schemas.microsoft.com/office/drawing/2014/main" id="{D8EA5F05-7B45-B0E3-F038-6B1D2DAC1236}"/>
                  </a:ext>
                </a:extLst>
              </p:cNvPr>
              <p:cNvSpPr/>
              <p:nvPr/>
            </p:nvSpPr>
            <p:spPr>
              <a:xfrm>
                <a:off x="4191000" y="3127247"/>
                <a:ext cx="506095" cy="140335"/>
              </a:xfrm>
              <a:custGeom>
                <a:avLst/>
                <a:gdLst/>
                <a:ahLst/>
                <a:cxnLst/>
                <a:rect l="l" t="t" r="r" b="b"/>
                <a:pathLst>
                  <a:path w="506095" h="140335">
                    <a:moveTo>
                      <a:pt x="365760" y="140208"/>
                    </a:moveTo>
                    <a:lnTo>
                      <a:pt x="365760" y="0"/>
                    </a:lnTo>
                    <a:lnTo>
                      <a:pt x="484632" y="59436"/>
                    </a:lnTo>
                    <a:lnTo>
                      <a:pt x="379476" y="59436"/>
                    </a:lnTo>
                    <a:lnTo>
                      <a:pt x="379476" y="80772"/>
                    </a:lnTo>
                    <a:lnTo>
                      <a:pt x="484632" y="80772"/>
                    </a:lnTo>
                    <a:lnTo>
                      <a:pt x="365760" y="140208"/>
                    </a:lnTo>
                    <a:close/>
                  </a:path>
                  <a:path w="506095" h="140335">
                    <a:moveTo>
                      <a:pt x="365760" y="80772"/>
                    </a:moveTo>
                    <a:lnTo>
                      <a:pt x="0" y="80772"/>
                    </a:lnTo>
                    <a:lnTo>
                      <a:pt x="0" y="59436"/>
                    </a:lnTo>
                    <a:lnTo>
                      <a:pt x="365760" y="59436"/>
                    </a:lnTo>
                    <a:lnTo>
                      <a:pt x="365760" y="80772"/>
                    </a:lnTo>
                    <a:close/>
                  </a:path>
                  <a:path w="506095" h="140335">
                    <a:moveTo>
                      <a:pt x="484632" y="80772"/>
                    </a:moveTo>
                    <a:lnTo>
                      <a:pt x="379476" y="80772"/>
                    </a:lnTo>
                    <a:lnTo>
                      <a:pt x="379476" y="59436"/>
                    </a:lnTo>
                    <a:lnTo>
                      <a:pt x="484632" y="59436"/>
                    </a:lnTo>
                    <a:lnTo>
                      <a:pt x="505968" y="70104"/>
                    </a:lnTo>
                    <a:lnTo>
                      <a:pt x="484632" y="80772"/>
                    </a:lnTo>
                    <a:close/>
                  </a:path>
                </a:pathLst>
              </a:custGeom>
              <a:solidFill>
                <a:srgbClr val="000000"/>
              </a:solidFill>
            </p:spPr>
            <p:txBody>
              <a:bodyPr wrap="square" lIns="0" tIns="0" rIns="0" bIns="0" rtlCol="0"/>
              <a:lstStyle/>
              <a:p>
                <a:endParaRPr/>
              </a:p>
            </p:txBody>
          </p:sp>
          <p:pic>
            <p:nvPicPr>
              <p:cNvPr id="26" name="object 35">
                <a:extLst>
                  <a:ext uri="{FF2B5EF4-FFF2-40B4-BE49-F238E27FC236}">
                    <a16:creationId xmlns:a16="http://schemas.microsoft.com/office/drawing/2014/main" id="{9F40E622-0AE3-99DE-740F-FD1B33BBA8E4}"/>
                  </a:ext>
                </a:extLst>
              </p:cNvPr>
              <p:cNvPicPr/>
              <p:nvPr/>
            </p:nvPicPr>
            <p:blipFill>
              <a:blip r:embed="rId7" cstate="print"/>
              <a:stretch>
                <a:fillRect/>
              </a:stretch>
            </p:blipFill>
            <p:spPr>
              <a:xfrm>
                <a:off x="4340352" y="2967228"/>
                <a:ext cx="115442" cy="117348"/>
              </a:xfrm>
              <a:prstGeom prst="rect">
                <a:avLst/>
              </a:prstGeom>
            </p:spPr>
          </p:pic>
          <p:sp>
            <p:nvSpPr>
              <p:cNvPr id="27" name="object 36">
                <a:extLst>
                  <a:ext uri="{FF2B5EF4-FFF2-40B4-BE49-F238E27FC236}">
                    <a16:creationId xmlns:a16="http://schemas.microsoft.com/office/drawing/2014/main" id="{F4FD779D-549C-71D9-B23C-D3D46FB337A9}"/>
                  </a:ext>
                </a:extLst>
              </p:cNvPr>
              <p:cNvSpPr/>
              <p:nvPr/>
            </p:nvSpPr>
            <p:spPr>
              <a:xfrm>
                <a:off x="4696967" y="2918460"/>
                <a:ext cx="670560" cy="551815"/>
              </a:xfrm>
              <a:custGeom>
                <a:avLst/>
                <a:gdLst/>
                <a:ahLst/>
                <a:cxnLst/>
                <a:rect l="l" t="t" r="r" b="b"/>
                <a:pathLst>
                  <a:path w="670560" h="551814">
                    <a:moveTo>
                      <a:pt x="0" y="91439"/>
                    </a:moveTo>
                    <a:lnTo>
                      <a:pt x="7215" y="55935"/>
                    </a:lnTo>
                    <a:lnTo>
                      <a:pt x="26860" y="26860"/>
                    </a:lnTo>
                    <a:lnTo>
                      <a:pt x="55935" y="7215"/>
                    </a:lnTo>
                    <a:lnTo>
                      <a:pt x="91439" y="0"/>
                    </a:lnTo>
                    <a:lnTo>
                      <a:pt x="577595" y="0"/>
                    </a:lnTo>
                    <a:lnTo>
                      <a:pt x="613981" y="7215"/>
                    </a:lnTo>
                    <a:lnTo>
                      <a:pt x="643509" y="26860"/>
                    </a:lnTo>
                    <a:lnTo>
                      <a:pt x="663321" y="55935"/>
                    </a:lnTo>
                    <a:lnTo>
                      <a:pt x="670560" y="91439"/>
                    </a:lnTo>
                    <a:lnTo>
                      <a:pt x="670560" y="460248"/>
                    </a:lnTo>
                    <a:lnTo>
                      <a:pt x="663321" y="495752"/>
                    </a:lnTo>
                    <a:lnTo>
                      <a:pt x="643509" y="524827"/>
                    </a:lnTo>
                    <a:lnTo>
                      <a:pt x="613981" y="544472"/>
                    </a:lnTo>
                    <a:lnTo>
                      <a:pt x="577595" y="551687"/>
                    </a:lnTo>
                    <a:lnTo>
                      <a:pt x="91439" y="551687"/>
                    </a:lnTo>
                    <a:lnTo>
                      <a:pt x="55935" y="544472"/>
                    </a:lnTo>
                    <a:lnTo>
                      <a:pt x="26860" y="524827"/>
                    </a:lnTo>
                    <a:lnTo>
                      <a:pt x="7215" y="495752"/>
                    </a:lnTo>
                    <a:lnTo>
                      <a:pt x="0" y="460248"/>
                    </a:lnTo>
                    <a:lnTo>
                      <a:pt x="0" y="91439"/>
                    </a:lnTo>
                    <a:close/>
                  </a:path>
                </a:pathLst>
              </a:custGeom>
              <a:ln w="27432">
                <a:solidFill>
                  <a:srgbClr val="000000"/>
                </a:solidFill>
              </a:ln>
            </p:spPr>
            <p:txBody>
              <a:bodyPr wrap="square" lIns="0" tIns="0" rIns="0" bIns="0" rtlCol="0"/>
              <a:lstStyle/>
              <a:p>
                <a:endParaRPr/>
              </a:p>
            </p:txBody>
          </p:sp>
          <p:sp>
            <p:nvSpPr>
              <p:cNvPr id="28" name="object 37">
                <a:extLst>
                  <a:ext uri="{FF2B5EF4-FFF2-40B4-BE49-F238E27FC236}">
                    <a16:creationId xmlns:a16="http://schemas.microsoft.com/office/drawing/2014/main" id="{DE553855-2427-2422-4C01-DA6015D08193}"/>
                  </a:ext>
                </a:extLst>
              </p:cNvPr>
              <p:cNvSpPr/>
              <p:nvPr/>
            </p:nvSpPr>
            <p:spPr>
              <a:xfrm>
                <a:off x="5367528" y="3127247"/>
                <a:ext cx="504825" cy="140335"/>
              </a:xfrm>
              <a:custGeom>
                <a:avLst/>
                <a:gdLst/>
                <a:ahLst/>
                <a:cxnLst/>
                <a:rect l="l" t="t" r="r" b="b"/>
                <a:pathLst>
                  <a:path w="504825" h="140335">
                    <a:moveTo>
                      <a:pt x="364236" y="140208"/>
                    </a:moveTo>
                    <a:lnTo>
                      <a:pt x="364236" y="0"/>
                    </a:lnTo>
                    <a:lnTo>
                      <a:pt x="483108" y="59436"/>
                    </a:lnTo>
                    <a:lnTo>
                      <a:pt x="379476" y="59436"/>
                    </a:lnTo>
                    <a:lnTo>
                      <a:pt x="379476" y="80772"/>
                    </a:lnTo>
                    <a:lnTo>
                      <a:pt x="483108" y="80772"/>
                    </a:lnTo>
                    <a:lnTo>
                      <a:pt x="364236" y="140208"/>
                    </a:lnTo>
                    <a:close/>
                  </a:path>
                  <a:path w="504825" h="140335">
                    <a:moveTo>
                      <a:pt x="364236" y="80772"/>
                    </a:moveTo>
                    <a:lnTo>
                      <a:pt x="0" y="80772"/>
                    </a:lnTo>
                    <a:lnTo>
                      <a:pt x="0" y="59436"/>
                    </a:lnTo>
                    <a:lnTo>
                      <a:pt x="364236" y="59436"/>
                    </a:lnTo>
                    <a:lnTo>
                      <a:pt x="364236" y="80772"/>
                    </a:lnTo>
                    <a:close/>
                  </a:path>
                  <a:path w="504825" h="140335">
                    <a:moveTo>
                      <a:pt x="483108" y="80772"/>
                    </a:moveTo>
                    <a:lnTo>
                      <a:pt x="379476" y="80772"/>
                    </a:lnTo>
                    <a:lnTo>
                      <a:pt x="379476" y="59436"/>
                    </a:lnTo>
                    <a:lnTo>
                      <a:pt x="483108" y="59436"/>
                    </a:lnTo>
                    <a:lnTo>
                      <a:pt x="504444" y="70104"/>
                    </a:lnTo>
                    <a:lnTo>
                      <a:pt x="483108" y="80772"/>
                    </a:lnTo>
                    <a:close/>
                  </a:path>
                </a:pathLst>
              </a:custGeom>
              <a:solidFill>
                <a:srgbClr val="000000"/>
              </a:solidFill>
            </p:spPr>
            <p:txBody>
              <a:bodyPr wrap="square" lIns="0" tIns="0" rIns="0" bIns="0" rtlCol="0"/>
              <a:lstStyle/>
              <a:p>
                <a:endParaRPr/>
              </a:p>
            </p:txBody>
          </p:sp>
          <p:sp>
            <p:nvSpPr>
              <p:cNvPr id="29" name="object 38">
                <a:extLst>
                  <a:ext uri="{FF2B5EF4-FFF2-40B4-BE49-F238E27FC236}">
                    <a16:creationId xmlns:a16="http://schemas.microsoft.com/office/drawing/2014/main" id="{120B9195-8FFD-3ED6-2D09-2105FE9FF2EC}"/>
                  </a:ext>
                </a:extLst>
              </p:cNvPr>
              <p:cNvSpPr/>
              <p:nvPr/>
            </p:nvSpPr>
            <p:spPr>
              <a:xfrm>
                <a:off x="4773167" y="2962656"/>
                <a:ext cx="494030" cy="407034"/>
              </a:xfrm>
              <a:custGeom>
                <a:avLst/>
                <a:gdLst/>
                <a:ahLst/>
                <a:cxnLst/>
                <a:rect l="l" t="t" r="r" b="b"/>
                <a:pathLst>
                  <a:path w="494029" h="407035">
                    <a:moveTo>
                      <a:pt x="248412" y="0"/>
                    </a:moveTo>
                    <a:lnTo>
                      <a:pt x="248412" y="406908"/>
                    </a:lnTo>
                  </a:path>
                  <a:path w="494029" h="407035">
                    <a:moveTo>
                      <a:pt x="0" y="330708"/>
                    </a:moveTo>
                    <a:lnTo>
                      <a:pt x="493776" y="330708"/>
                    </a:lnTo>
                  </a:path>
                </a:pathLst>
              </a:custGeom>
              <a:ln w="10668">
                <a:solidFill>
                  <a:srgbClr val="000000"/>
                </a:solidFill>
              </a:ln>
            </p:spPr>
            <p:txBody>
              <a:bodyPr wrap="square" lIns="0" tIns="0" rIns="0" bIns="0" rtlCol="0"/>
              <a:lstStyle/>
              <a:p>
                <a:endParaRPr/>
              </a:p>
            </p:txBody>
          </p:sp>
          <p:sp>
            <p:nvSpPr>
              <p:cNvPr id="30" name="object 39">
                <a:extLst>
                  <a:ext uri="{FF2B5EF4-FFF2-40B4-BE49-F238E27FC236}">
                    <a16:creationId xmlns:a16="http://schemas.microsoft.com/office/drawing/2014/main" id="{64FBBBF6-D6A2-7081-2D69-87FDA3A11DA7}"/>
                  </a:ext>
                </a:extLst>
              </p:cNvPr>
              <p:cNvSpPr/>
              <p:nvPr/>
            </p:nvSpPr>
            <p:spPr>
              <a:xfrm>
                <a:off x="4773167" y="3035808"/>
                <a:ext cx="434340" cy="257810"/>
              </a:xfrm>
              <a:custGeom>
                <a:avLst/>
                <a:gdLst/>
                <a:ahLst/>
                <a:cxnLst/>
                <a:rect l="l" t="t" r="r" b="b"/>
                <a:pathLst>
                  <a:path w="434339" h="257810">
                    <a:moveTo>
                      <a:pt x="0" y="257556"/>
                    </a:moveTo>
                    <a:lnTo>
                      <a:pt x="251460" y="257556"/>
                    </a:lnTo>
                    <a:lnTo>
                      <a:pt x="251460" y="0"/>
                    </a:lnTo>
                    <a:lnTo>
                      <a:pt x="434339" y="0"/>
                    </a:lnTo>
                  </a:path>
                </a:pathLst>
              </a:custGeom>
              <a:ln w="32004">
                <a:solidFill>
                  <a:srgbClr val="000000"/>
                </a:solidFill>
              </a:ln>
            </p:spPr>
            <p:txBody>
              <a:bodyPr wrap="square" lIns="0" tIns="0" rIns="0" bIns="0" rtlCol="0"/>
              <a:lstStyle/>
              <a:p>
                <a:endParaRPr/>
              </a:p>
            </p:txBody>
          </p:sp>
          <p:pic>
            <p:nvPicPr>
              <p:cNvPr id="31" name="object 40">
                <a:extLst>
                  <a:ext uri="{FF2B5EF4-FFF2-40B4-BE49-F238E27FC236}">
                    <a16:creationId xmlns:a16="http://schemas.microsoft.com/office/drawing/2014/main" id="{88600B86-434E-554B-4A3A-C9D21552D501}"/>
                  </a:ext>
                </a:extLst>
              </p:cNvPr>
              <p:cNvPicPr/>
              <p:nvPr/>
            </p:nvPicPr>
            <p:blipFill>
              <a:blip r:embed="rId8" cstate="print"/>
              <a:stretch>
                <a:fillRect/>
              </a:stretch>
            </p:blipFill>
            <p:spPr>
              <a:xfrm>
                <a:off x="2228754" y="1915667"/>
                <a:ext cx="175450" cy="118872"/>
              </a:xfrm>
              <a:prstGeom prst="rect">
                <a:avLst/>
              </a:prstGeom>
            </p:spPr>
          </p:pic>
        </p:grpSp>
        <p:pic>
          <p:nvPicPr>
            <p:cNvPr id="32" name="object 41">
              <a:extLst>
                <a:ext uri="{FF2B5EF4-FFF2-40B4-BE49-F238E27FC236}">
                  <a16:creationId xmlns:a16="http://schemas.microsoft.com/office/drawing/2014/main" id="{6BFF171B-1820-8CD8-E1B1-AFA17CF1185B}"/>
                </a:ext>
              </a:extLst>
            </p:cNvPr>
            <p:cNvPicPr/>
            <p:nvPr/>
          </p:nvPicPr>
          <p:blipFill>
            <a:blip r:embed="rId9" cstate="print"/>
            <a:stretch>
              <a:fillRect/>
            </a:stretch>
          </p:blipFill>
          <p:spPr>
            <a:xfrm>
              <a:off x="11608374" y="2334679"/>
              <a:ext cx="136060" cy="172212"/>
            </a:xfrm>
            <a:prstGeom prst="rect">
              <a:avLst/>
            </a:prstGeom>
          </p:spPr>
        </p:pic>
        <p:sp>
          <p:nvSpPr>
            <p:cNvPr id="33" name="object 51">
              <a:extLst>
                <a:ext uri="{FF2B5EF4-FFF2-40B4-BE49-F238E27FC236}">
                  <a16:creationId xmlns:a16="http://schemas.microsoft.com/office/drawing/2014/main" id="{A363E317-12ED-9BA4-C4B8-2AA3693C742F}"/>
                </a:ext>
              </a:extLst>
            </p:cNvPr>
            <p:cNvSpPr txBox="1"/>
            <p:nvPr/>
          </p:nvSpPr>
          <p:spPr>
            <a:xfrm>
              <a:off x="8069838" y="1098197"/>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34" name="object 52">
              <a:extLst>
                <a:ext uri="{FF2B5EF4-FFF2-40B4-BE49-F238E27FC236}">
                  <a16:creationId xmlns:a16="http://schemas.microsoft.com/office/drawing/2014/main" id="{36F10ED9-1C56-2E91-16DE-13DAED24862D}"/>
                </a:ext>
              </a:extLst>
            </p:cNvPr>
            <p:cNvPicPr/>
            <p:nvPr/>
          </p:nvPicPr>
          <p:blipFill>
            <a:blip r:embed="rId10" cstate="print"/>
            <a:stretch>
              <a:fillRect/>
            </a:stretch>
          </p:blipFill>
          <p:spPr>
            <a:xfrm>
              <a:off x="7621399" y="1464475"/>
              <a:ext cx="175450" cy="118872"/>
            </a:xfrm>
            <a:prstGeom prst="rect">
              <a:avLst/>
            </a:prstGeom>
          </p:spPr>
        </p:pic>
        <p:sp>
          <p:nvSpPr>
            <p:cNvPr id="35" name="object 53">
              <a:extLst>
                <a:ext uri="{FF2B5EF4-FFF2-40B4-BE49-F238E27FC236}">
                  <a16:creationId xmlns:a16="http://schemas.microsoft.com/office/drawing/2014/main" id="{1916A303-A8F1-5503-CDF1-D906B7F17A0B}"/>
                </a:ext>
              </a:extLst>
            </p:cNvPr>
            <p:cNvSpPr txBox="1"/>
            <p:nvPr/>
          </p:nvSpPr>
          <p:spPr>
            <a:xfrm>
              <a:off x="7778729" y="1438062"/>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36" name="object 54">
              <a:extLst>
                <a:ext uri="{FF2B5EF4-FFF2-40B4-BE49-F238E27FC236}">
                  <a16:creationId xmlns:a16="http://schemas.microsoft.com/office/drawing/2014/main" id="{9BF05AF6-9B40-D2B1-12B9-89208D5C6C26}"/>
                </a:ext>
              </a:extLst>
            </p:cNvPr>
            <p:cNvPicPr/>
            <p:nvPr/>
          </p:nvPicPr>
          <p:blipFill>
            <a:blip r:embed="rId10" cstate="print"/>
            <a:stretch>
              <a:fillRect/>
            </a:stretch>
          </p:blipFill>
          <p:spPr>
            <a:xfrm>
              <a:off x="7600063" y="1889670"/>
              <a:ext cx="175450" cy="118872"/>
            </a:xfrm>
            <a:prstGeom prst="rect">
              <a:avLst/>
            </a:prstGeom>
          </p:spPr>
        </p:pic>
        <p:sp>
          <p:nvSpPr>
            <p:cNvPr id="37" name="object 55">
              <a:extLst>
                <a:ext uri="{FF2B5EF4-FFF2-40B4-BE49-F238E27FC236}">
                  <a16:creationId xmlns:a16="http://schemas.microsoft.com/office/drawing/2014/main" id="{0CCF7626-4ACD-A3ED-C31A-93B4E13C9047}"/>
                </a:ext>
              </a:extLst>
            </p:cNvPr>
            <p:cNvSpPr txBox="1"/>
            <p:nvPr/>
          </p:nvSpPr>
          <p:spPr>
            <a:xfrm>
              <a:off x="7757387" y="1863296"/>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38" name="object 56">
              <a:extLst>
                <a:ext uri="{FF2B5EF4-FFF2-40B4-BE49-F238E27FC236}">
                  <a16:creationId xmlns:a16="http://schemas.microsoft.com/office/drawing/2014/main" id="{E142C855-087A-32F8-676B-6D0756026B10}"/>
                </a:ext>
              </a:extLst>
            </p:cNvPr>
            <p:cNvPicPr/>
            <p:nvPr/>
          </p:nvPicPr>
          <p:blipFill>
            <a:blip r:embed="rId11" cstate="print"/>
            <a:stretch>
              <a:fillRect/>
            </a:stretch>
          </p:blipFill>
          <p:spPr>
            <a:xfrm>
              <a:off x="7598539" y="3340519"/>
              <a:ext cx="175450" cy="118872"/>
            </a:xfrm>
            <a:prstGeom prst="rect">
              <a:avLst/>
            </a:prstGeom>
          </p:spPr>
        </p:pic>
        <p:sp>
          <p:nvSpPr>
            <p:cNvPr id="39" name="object 57">
              <a:extLst>
                <a:ext uri="{FF2B5EF4-FFF2-40B4-BE49-F238E27FC236}">
                  <a16:creationId xmlns:a16="http://schemas.microsoft.com/office/drawing/2014/main" id="{30D9FEB0-4AD7-6EAC-53CB-E96FD76DE6AE}"/>
                </a:ext>
              </a:extLst>
            </p:cNvPr>
            <p:cNvSpPr txBox="1"/>
            <p:nvPr/>
          </p:nvSpPr>
          <p:spPr>
            <a:xfrm>
              <a:off x="6731719" y="3237902"/>
              <a:ext cx="1189355" cy="617220"/>
            </a:xfrm>
            <a:prstGeom prst="rect">
              <a:avLst/>
            </a:prstGeom>
          </p:spPr>
          <p:txBody>
            <a:bodyPr vert="horz" wrap="square" lIns="0" tIns="87630" rIns="0" bIns="0" rtlCol="0">
              <a:spAutoFit/>
            </a:bodyPr>
            <a:lstStyle/>
            <a:p>
              <a:pPr marL="1038225">
                <a:lnSpc>
                  <a:spcPct val="100000"/>
                </a:lnSpc>
                <a:spcBef>
                  <a:spcPts val="690"/>
                </a:spcBef>
              </a:pPr>
              <a:r>
                <a:rPr sz="1450" spc="100" dirty="0">
                  <a:latin typeface="Cambria Math"/>
                  <a:cs typeface="Cambria Math"/>
                </a:rPr>
                <a:t>N</a:t>
              </a:r>
              <a:endParaRPr sz="1450">
                <a:latin typeface="Cambria Math"/>
                <a:cs typeface="Cambria Math"/>
              </a:endParaRPr>
            </a:p>
            <a:p>
              <a:pPr marL="12700">
                <a:lnSpc>
                  <a:spcPct val="100000"/>
                </a:lnSpc>
                <a:spcBef>
                  <a:spcPts val="585"/>
                </a:spcBef>
              </a:pPr>
              <a:r>
                <a:rPr sz="1450" spc="100" dirty="0">
                  <a:latin typeface="Cambria Math"/>
                  <a:cs typeface="Cambria Math"/>
                </a:rPr>
                <a:t>N</a:t>
              </a:r>
              <a:endParaRPr sz="1450">
                <a:latin typeface="Cambria Math"/>
                <a:cs typeface="Cambria Math"/>
              </a:endParaRPr>
            </a:p>
          </p:txBody>
        </p:sp>
      </p:grpSp>
    </p:spTree>
    <p:custDataLst>
      <p:tags r:id="rId1"/>
    </p:custDataLst>
    <p:extLst>
      <p:ext uri="{BB962C8B-B14F-4D97-AF65-F5344CB8AC3E}">
        <p14:creationId xmlns:p14="http://schemas.microsoft.com/office/powerpoint/2010/main" val="42877512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2D3FB-614C-28C1-0F26-502130BEFE46}"/>
              </a:ext>
            </a:extLst>
          </p:cNvPr>
          <p:cNvSpPr>
            <a:spLocks noGrp="1"/>
          </p:cNvSpPr>
          <p:nvPr>
            <p:ph type="title"/>
          </p:nvPr>
        </p:nvSpPr>
        <p:spPr/>
        <p:txBody>
          <a:bodyPr/>
          <a:lstStyle/>
          <a:p>
            <a:r>
              <a:rPr lang="en-US" dirty="0"/>
              <a:t>Perceptron Example</a:t>
            </a:r>
          </a:p>
        </p:txBody>
      </p:sp>
      <p:sp>
        <p:nvSpPr>
          <p:cNvPr id="3" name="Content Placeholder 2">
            <a:extLst>
              <a:ext uri="{FF2B5EF4-FFF2-40B4-BE49-F238E27FC236}">
                <a16:creationId xmlns:a16="http://schemas.microsoft.com/office/drawing/2014/main" id="{C32C75C0-E775-80BA-36ED-7F904389F530}"/>
              </a:ext>
            </a:extLst>
          </p:cNvPr>
          <p:cNvSpPr>
            <a:spLocks noGrp="1"/>
          </p:cNvSpPr>
          <p:nvPr>
            <p:ph idx="1"/>
          </p:nvPr>
        </p:nvSpPr>
        <p:spPr/>
        <p:txBody>
          <a:bodyPr>
            <a:normAutofit/>
          </a:bodyPr>
          <a:lstStyle/>
          <a:p>
            <a:pPr algn="l"/>
            <a:r>
              <a:rPr lang="en-US" b="1" i="0" dirty="0">
                <a:solidFill>
                  <a:srgbClr val="000000"/>
                </a:solidFill>
                <a:effectLst/>
                <a:latin typeface="Times New Roman" panose="02020603050405020304" pitchFamily="18" charset="0"/>
                <a:cs typeface="Times New Roman" panose="02020603050405020304" pitchFamily="18" charset="0"/>
              </a:rPr>
              <a:t>Set a threshold value</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Threshold = 1.5</a:t>
            </a:r>
          </a:p>
          <a:p>
            <a:pPr lvl="1">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Input = [10101]</a:t>
            </a:r>
            <a:endParaRPr lang="en-US" b="0" i="0" dirty="0">
              <a:solidFill>
                <a:srgbClr val="000000"/>
              </a:solidFill>
              <a:effectLst/>
              <a:latin typeface="Times New Roman" panose="02020603050405020304" pitchFamily="18" charset="0"/>
              <a:cs typeface="Times New Roman" panose="02020603050405020304" pitchFamily="18" charset="0"/>
            </a:endParaRPr>
          </a:p>
          <a:p>
            <a:pPr algn="l"/>
            <a:r>
              <a:rPr lang="en-US" b="1" i="0" dirty="0">
                <a:solidFill>
                  <a:srgbClr val="000000"/>
                </a:solidFill>
                <a:effectLst/>
                <a:latin typeface="Times New Roman" panose="02020603050405020304" pitchFamily="18" charset="0"/>
                <a:cs typeface="Times New Roman" panose="02020603050405020304" pitchFamily="18" charset="0"/>
              </a:rPr>
              <a:t>Multiply all inputs with its weights</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x1 * w1 = 1 * 0.7 = 0.7</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x2 * w2 = 0 * 0.6 = 0</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x3 * w3 = 1 * 0.5 = 0.5</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x4 * w4 = 0 * 0.3 = 0</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x5 * w5 = 1 * 0.4 = 0.4</a:t>
            </a:r>
          </a:p>
          <a:p>
            <a:r>
              <a:rPr lang="en-US" b="1" dirty="0"/>
              <a:t>Sum all the results</a:t>
            </a:r>
            <a:r>
              <a:rPr lang="en-US" dirty="0"/>
              <a:t>:</a:t>
            </a:r>
          </a:p>
          <a:p>
            <a:pPr lvl="1"/>
            <a:r>
              <a:rPr lang="en-US" dirty="0"/>
              <a:t>0.7 + 0 + 0.5 + 0 + 0.4 =1.6</a:t>
            </a:r>
            <a:endParaRPr lang="en-US" b="0" i="0" dirty="0">
              <a:solidFill>
                <a:srgbClr val="000000"/>
              </a:solidFill>
              <a:effectLst/>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998C235B-EA5E-8D04-F140-C229E059C59D}"/>
              </a:ext>
            </a:extLst>
          </p:cNvPr>
          <p:cNvGraphicFramePr>
            <a:graphicFrameLocks noGrp="1"/>
          </p:cNvGraphicFramePr>
          <p:nvPr/>
        </p:nvGraphicFramePr>
        <p:xfrm>
          <a:off x="6066347" y="3943973"/>
          <a:ext cx="3687654" cy="2306656"/>
        </p:xfrm>
        <a:graphic>
          <a:graphicData uri="http://schemas.openxmlformats.org/drawingml/2006/table">
            <a:tbl>
              <a:tblPr firstRow="1">
                <a:tableStyleId>{7DF18680-E054-41AD-8BC1-D1AEF772440D}</a:tableStyleId>
              </a:tblPr>
              <a:tblGrid>
                <a:gridCol w="1843827">
                  <a:extLst>
                    <a:ext uri="{9D8B030D-6E8A-4147-A177-3AD203B41FA5}">
                      <a16:colId xmlns:a16="http://schemas.microsoft.com/office/drawing/2014/main" val="2994558741"/>
                    </a:ext>
                  </a:extLst>
                </a:gridCol>
                <a:gridCol w="1843827">
                  <a:extLst>
                    <a:ext uri="{9D8B030D-6E8A-4147-A177-3AD203B41FA5}">
                      <a16:colId xmlns:a16="http://schemas.microsoft.com/office/drawing/2014/main" val="884640187"/>
                    </a:ext>
                  </a:extLst>
                </a:gridCol>
              </a:tblGrid>
              <a:tr h="344048">
                <a:tc>
                  <a:txBody>
                    <a:bodyPr/>
                    <a:lstStyle/>
                    <a:p>
                      <a:pPr algn="ctr" fontAlgn="t"/>
                      <a:r>
                        <a:rPr lang="en-US" sz="1800" b="1" dirty="0">
                          <a:effectLst/>
                        </a:rPr>
                        <a:t>Input</a:t>
                      </a:r>
                    </a:p>
                  </a:txBody>
                  <a:tcPr marL="50800" marR="50800" marT="50800" marB="50800" anchor="ctr"/>
                </a:tc>
                <a:tc>
                  <a:txBody>
                    <a:bodyPr/>
                    <a:lstStyle/>
                    <a:p>
                      <a:pPr algn="ctr" fontAlgn="t"/>
                      <a:r>
                        <a:rPr lang="en-US" sz="1800" b="1">
                          <a:effectLst/>
                        </a:rPr>
                        <a:t>Weight</a:t>
                      </a:r>
                    </a:p>
                  </a:txBody>
                  <a:tcPr marL="50800" marR="50800" marT="50800" marB="50800" anchor="ctr"/>
                </a:tc>
                <a:extLst>
                  <a:ext uri="{0D108BD9-81ED-4DB2-BD59-A6C34878D82A}">
                    <a16:rowId xmlns:a16="http://schemas.microsoft.com/office/drawing/2014/main" val="4249058463"/>
                  </a:ext>
                </a:extLst>
              </a:tr>
              <a:tr h="333952">
                <a:tc>
                  <a:txBody>
                    <a:bodyPr/>
                    <a:lstStyle/>
                    <a:p>
                      <a:pPr algn="ctr" fontAlgn="t"/>
                      <a:r>
                        <a:rPr lang="en-US" sz="1800" b="1" dirty="0">
                          <a:effectLst/>
                        </a:rPr>
                        <a:t>x1 = 0 or 1</a:t>
                      </a:r>
                    </a:p>
                  </a:txBody>
                  <a:tcPr marL="50800" marR="50800" marT="50800" marB="50800" anchor="ctr"/>
                </a:tc>
                <a:tc>
                  <a:txBody>
                    <a:bodyPr/>
                    <a:lstStyle/>
                    <a:p>
                      <a:pPr algn="ctr" fontAlgn="t"/>
                      <a:r>
                        <a:rPr lang="en-US" sz="1800" b="1">
                          <a:effectLst/>
                        </a:rPr>
                        <a:t>w1 = 0.7</a:t>
                      </a:r>
                    </a:p>
                  </a:txBody>
                  <a:tcPr marL="50800" marR="50800" marT="50800" marB="50800" anchor="ctr"/>
                </a:tc>
                <a:extLst>
                  <a:ext uri="{0D108BD9-81ED-4DB2-BD59-A6C34878D82A}">
                    <a16:rowId xmlns:a16="http://schemas.microsoft.com/office/drawing/2014/main" val="186302586"/>
                  </a:ext>
                </a:extLst>
              </a:tr>
              <a:tr h="388704">
                <a:tc>
                  <a:txBody>
                    <a:bodyPr/>
                    <a:lstStyle/>
                    <a:p>
                      <a:pPr algn="ctr" fontAlgn="t"/>
                      <a:r>
                        <a:rPr lang="en-US" sz="1800" b="1" dirty="0">
                          <a:effectLst/>
                        </a:rPr>
                        <a:t>x2 = 0 or 1</a:t>
                      </a:r>
                    </a:p>
                  </a:txBody>
                  <a:tcPr marL="50800" marR="50800" marT="50800" marB="50800" anchor="ctr"/>
                </a:tc>
                <a:tc>
                  <a:txBody>
                    <a:bodyPr/>
                    <a:lstStyle/>
                    <a:p>
                      <a:pPr algn="ctr" fontAlgn="t"/>
                      <a:r>
                        <a:rPr lang="en-US" sz="1800" b="1">
                          <a:effectLst/>
                        </a:rPr>
                        <a:t>w2 = 0.6</a:t>
                      </a:r>
                    </a:p>
                  </a:txBody>
                  <a:tcPr marL="50800" marR="50800" marT="50800" marB="50800" anchor="ctr"/>
                </a:tc>
                <a:extLst>
                  <a:ext uri="{0D108BD9-81ED-4DB2-BD59-A6C34878D82A}">
                    <a16:rowId xmlns:a16="http://schemas.microsoft.com/office/drawing/2014/main" val="2837740441"/>
                  </a:ext>
                </a:extLst>
              </a:tr>
              <a:tr h="388704">
                <a:tc>
                  <a:txBody>
                    <a:bodyPr/>
                    <a:lstStyle/>
                    <a:p>
                      <a:pPr algn="ctr" fontAlgn="t"/>
                      <a:r>
                        <a:rPr lang="en-US" sz="1800" b="1">
                          <a:effectLst/>
                        </a:rPr>
                        <a:t>x3 = 0 or 1</a:t>
                      </a:r>
                    </a:p>
                  </a:txBody>
                  <a:tcPr marL="50800" marR="50800" marT="50800" marB="50800" anchor="ctr"/>
                </a:tc>
                <a:tc>
                  <a:txBody>
                    <a:bodyPr/>
                    <a:lstStyle/>
                    <a:p>
                      <a:pPr algn="ctr" fontAlgn="t"/>
                      <a:r>
                        <a:rPr lang="en-US" sz="1800" b="1" dirty="0">
                          <a:effectLst/>
                        </a:rPr>
                        <a:t>w3 = 0.5</a:t>
                      </a:r>
                    </a:p>
                  </a:txBody>
                  <a:tcPr marL="50800" marR="50800" marT="50800" marB="50800" anchor="ctr"/>
                </a:tc>
                <a:extLst>
                  <a:ext uri="{0D108BD9-81ED-4DB2-BD59-A6C34878D82A}">
                    <a16:rowId xmlns:a16="http://schemas.microsoft.com/office/drawing/2014/main" val="2825055806"/>
                  </a:ext>
                </a:extLst>
              </a:tr>
              <a:tr h="388704">
                <a:tc>
                  <a:txBody>
                    <a:bodyPr/>
                    <a:lstStyle/>
                    <a:p>
                      <a:pPr algn="ctr" fontAlgn="t"/>
                      <a:r>
                        <a:rPr lang="en-US" sz="1800" b="1">
                          <a:effectLst/>
                        </a:rPr>
                        <a:t>x4 = 0 or 1</a:t>
                      </a:r>
                    </a:p>
                  </a:txBody>
                  <a:tcPr marL="50800" marR="50800" marT="50800" marB="50800" anchor="ctr"/>
                </a:tc>
                <a:tc>
                  <a:txBody>
                    <a:bodyPr/>
                    <a:lstStyle/>
                    <a:p>
                      <a:pPr algn="ctr" fontAlgn="t"/>
                      <a:r>
                        <a:rPr lang="en-US" sz="1800" b="1" dirty="0">
                          <a:effectLst/>
                        </a:rPr>
                        <a:t>w4 = 0.3</a:t>
                      </a:r>
                    </a:p>
                  </a:txBody>
                  <a:tcPr marL="50800" marR="50800" marT="50800" marB="50800" anchor="ctr"/>
                </a:tc>
                <a:extLst>
                  <a:ext uri="{0D108BD9-81ED-4DB2-BD59-A6C34878D82A}">
                    <a16:rowId xmlns:a16="http://schemas.microsoft.com/office/drawing/2014/main" val="1873131542"/>
                  </a:ext>
                </a:extLst>
              </a:tr>
              <a:tr h="388704">
                <a:tc>
                  <a:txBody>
                    <a:bodyPr/>
                    <a:lstStyle/>
                    <a:p>
                      <a:pPr algn="ctr" fontAlgn="t"/>
                      <a:r>
                        <a:rPr lang="en-US" sz="1800" b="1" dirty="0">
                          <a:effectLst/>
                        </a:rPr>
                        <a:t>x5 = 0 or 1</a:t>
                      </a:r>
                    </a:p>
                  </a:txBody>
                  <a:tcPr marL="50800" marR="50800" marT="50800" marB="50800" anchor="ctr"/>
                </a:tc>
                <a:tc>
                  <a:txBody>
                    <a:bodyPr/>
                    <a:lstStyle/>
                    <a:p>
                      <a:pPr algn="ctr" fontAlgn="t"/>
                      <a:r>
                        <a:rPr lang="en-US" sz="1800" b="1" dirty="0">
                          <a:effectLst/>
                        </a:rPr>
                        <a:t>w5 = 0.4</a:t>
                      </a:r>
                    </a:p>
                  </a:txBody>
                  <a:tcPr marL="50800" marR="50800" marT="50800" marB="50800" anchor="ctr"/>
                </a:tc>
                <a:extLst>
                  <a:ext uri="{0D108BD9-81ED-4DB2-BD59-A6C34878D82A}">
                    <a16:rowId xmlns:a16="http://schemas.microsoft.com/office/drawing/2014/main" val="850247126"/>
                  </a:ext>
                </a:extLst>
              </a:tr>
            </a:tbl>
          </a:graphicData>
        </a:graphic>
      </p:graphicFrame>
      <p:grpSp>
        <p:nvGrpSpPr>
          <p:cNvPr id="40" name="Group 39">
            <a:extLst>
              <a:ext uri="{FF2B5EF4-FFF2-40B4-BE49-F238E27FC236}">
                <a16:creationId xmlns:a16="http://schemas.microsoft.com/office/drawing/2014/main" id="{D7E7F223-DC19-70C7-7425-54326B5C3B60}"/>
              </a:ext>
            </a:extLst>
          </p:cNvPr>
          <p:cNvGrpSpPr/>
          <p:nvPr/>
        </p:nvGrpSpPr>
        <p:grpSpPr>
          <a:xfrm>
            <a:off x="6620988" y="1098197"/>
            <a:ext cx="5123446" cy="2756925"/>
            <a:chOff x="6620988" y="1098197"/>
            <a:chExt cx="5123446" cy="2756925"/>
          </a:xfrm>
        </p:grpSpPr>
        <p:grpSp>
          <p:nvGrpSpPr>
            <p:cNvPr id="4" name="object 16">
              <a:extLst>
                <a:ext uri="{FF2B5EF4-FFF2-40B4-BE49-F238E27FC236}">
                  <a16:creationId xmlns:a16="http://schemas.microsoft.com/office/drawing/2014/main" id="{B981AEFE-9004-C170-413E-7D5A047A5A51}"/>
                </a:ext>
              </a:extLst>
            </p:cNvPr>
            <p:cNvGrpSpPr/>
            <p:nvPr/>
          </p:nvGrpSpPr>
          <p:grpSpPr>
            <a:xfrm>
              <a:off x="9309071" y="2113444"/>
              <a:ext cx="584200" cy="586105"/>
              <a:chOff x="3620770" y="2904489"/>
              <a:chExt cx="584200" cy="586105"/>
            </a:xfrm>
          </p:grpSpPr>
          <p:sp>
            <p:nvSpPr>
              <p:cNvPr id="6" name="object 17">
                <a:extLst>
                  <a:ext uri="{FF2B5EF4-FFF2-40B4-BE49-F238E27FC236}">
                    <a16:creationId xmlns:a16="http://schemas.microsoft.com/office/drawing/2014/main" id="{A293460C-B974-5ED7-E5CA-F8B715C1A0BA}"/>
                  </a:ext>
                </a:extLst>
              </p:cNvPr>
              <p:cNvSpPr/>
              <p:nvPr/>
            </p:nvSpPr>
            <p:spPr>
              <a:xfrm>
                <a:off x="3634740" y="2918459"/>
                <a:ext cx="556260" cy="558165"/>
              </a:xfrm>
              <a:custGeom>
                <a:avLst/>
                <a:gdLst/>
                <a:ahLst/>
                <a:cxnLst/>
                <a:rect l="l" t="t" r="r" b="b"/>
                <a:pathLst>
                  <a:path w="556260" h="558164">
                    <a:moveTo>
                      <a:pt x="278892" y="557784"/>
                    </a:move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close/>
                  </a:path>
                </a:pathLst>
              </a:custGeom>
              <a:solidFill>
                <a:srgbClr val="EDEBE1"/>
              </a:solidFill>
            </p:spPr>
            <p:txBody>
              <a:bodyPr wrap="square" lIns="0" tIns="0" rIns="0" bIns="0" rtlCol="0"/>
              <a:lstStyle/>
              <a:p>
                <a:endParaRPr/>
              </a:p>
            </p:txBody>
          </p:sp>
          <p:sp>
            <p:nvSpPr>
              <p:cNvPr id="7" name="object 18">
                <a:extLst>
                  <a:ext uri="{FF2B5EF4-FFF2-40B4-BE49-F238E27FC236}">
                    <a16:creationId xmlns:a16="http://schemas.microsoft.com/office/drawing/2014/main" id="{377BF844-D624-19D1-4095-15DFC7414970}"/>
                  </a:ext>
                </a:extLst>
              </p:cNvPr>
              <p:cNvSpPr/>
              <p:nvPr/>
            </p:nvSpPr>
            <p:spPr>
              <a:xfrm>
                <a:off x="3634740" y="2918459"/>
                <a:ext cx="556260" cy="558165"/>
              </a:xfrm>
              <a:custGeom>
                <a:avLst/>
                <a:gdLst/>
                <a:ahLst/>
                <a:cxnLst/>
                <a:rect l="l" t="t" r="r" b="b"/>
                <a:pathLst>
                  <a:path w="556260" h="558164">
                    <a:moveTo>
                      <a:pt x="0" y="278892"/>
                    </a:move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path>
                </a:pathLst>
              </a:custGeom>
              <a:ln w="27431">
                <a:solidFill>
                  <a:srgbClr val="000000"/>
                </a:solidFill>
              </a:ln>
            </p:spPr>
            <p:txBody>
              <a:bodyPr wrap="square" lIns="0" tIns="0" rIns="0" bIns="0" rtlCol="0"/>
              <a:lstStyle/>
              <a:p>
                <a:endParaRPr/>
              </a:p>
            </p:txBody>
          </p:sp>
        </p:grpSp>
        <p:sp>
          <p:nvSpPr>
            <p:cNvPr id="8" name="object 19">
              <a:extLst>
                <a:ext uri="{FF2B5EF4-FFF2-40B4-BE49-F238E27FC236}">
                  <a16:creationId xmlns:a16="http://schemas.microsoft.com/office/drawing/2014/main" id="{0121579C-3E92-2EB6-2BE0-C7014D6A36A0}"/>
                </a:ext>
              </a:extLst>
            </p:cNvPr>
            <p:cNvSpPr txBox="1"/>
            <p:nvPr/>
          </p:nvSpPr>
          <p:spPr>
            <a:xfrm>
              <a:off x="9433799" y="1957625"/>
              <a:ext cx="331470" cy="762635"/>
            </a:xfrm>
            <a:prstGeom prst="rect">
              <a:avLst/>
            </a:prstGeom>
          </p:spPr>
          <p:txBody>
            <a:bodyPr vert="horz" wrap="square" lIns="0" tIns="17145" rIns="0" bIns="0" rtlCol="0">
              <a:spAutoFit/>
            </a:bodyPr>
            <a:lstStyle/>
            <a:p>
              <a:pPr marL="12700">
                <a:lnSpc>
                  <a:spcPct val="100000"/>
                </a:lnSpc>
                <a:spcBef>
                  <a:spcPts val="135"/>
                </a:spcBef>
              </a:pPr>
              <a:r>
                <a:rPr sz="4800" spc="15" dirty="0">
                  <a:latin typeface="Calibri"/>
                  <a:cs typeface="Calibri"/>
                </a:rPr>
                <a:t>+</a:t>
              </a:r>
              <a:endParaRPr sz="4800" dirty="0">
                <a:latin typeface="Calibri"/>
                <a:cs typeface="Calibri"/>
              </a:endParaRPr>
            </a:p>
          </p:txBody>
        </p:sp>
        <p:sp>
          <p:nvSpPr>
            <p:cNvPr id="9" name="object 20">
              <a:extLst>
                <a:ext uri="{FF2B5EF4-FFF2-40B4-BE49-F238E27FC236}">
                  <a16:creationId xmlns:a16="http://schemas.microsoft.com/office/drawing/2014/main" id="{A144D6FD-C6CC-0DCA-F01D-09A2C3A993A4}"/>
                </a:ext>
              </a:extLst>
            </p:cNvPr>
            <p:cNvSpPr/>
            <p:nvPr/>
          </p:nvSpPr>
          <p:spPr>
            <a:xfrm>
              <a:off x="6957780" y="1153591"/>
              <a:ext cx="2423795" cy="2528570"/>
            </a:xfrm>
            <a:custGeom>
              <a:avLst/>
              <a:gdLst/>
              <a:ahLst/>
              <a:cxnLst/>
              <a:rect l="l" t="t" r="r" b="b"/>
              <a:pathLst>
                <a:path w="2423795" h="2528570">
                  <a:moveTo>
                    <a:pt x="2421648" y="1441704"/>
                  </a:moveTo>
                  <a:lnTo>
                    <a:pt x="2335733" y="1448435"/>
                  </a:lnTo>
                  <a:lnTo>
                    <a:pt x="2353767" y="1418844"/>
                  </a:lnTo>
                  <a:lnTo>
                    <a:pt x="2388120" y="1362456"/>
                  </a:lnTo>
                  <a:lnTo>
                    <a:pt x="2232672" y="1377696"/>
                  </a:lnTo>
                  <a:lnTo>
                    <a:pt x="2262809" y="1425054"/>
                  </a:lnTo>
                  <a:lnTo>
                    <a:pt x="629424" y="2077212"/>
                  </a:lnTo>
                  <a:lnTo>
                    <a:pt x="1536" y="2077212"/>
                  </a:lnTo>
                  <a:lnTo>
                    <a:pt x="1536" y="2097024"/>
                  </a:lnTo>
                  <a:lnTo>
                    <a:pt x="637044" y="2097024"/>
                  </a:lnTo>
                  <a:lnTo>
                    <a:pt x="2274405" y="1443278"/>
                  </a:lnTo>
                  <a:lnTo>
                    <a:pt x="2280437" y="1452778"/>
                  </a:lnTo>
                  <a:lnTo>
                    <a:pt x="2266200" y="1453883"/>
                  </a:lnTo>
                  <a:lnTo>
                    <a:pt x="2296795" y="1505331"/>
                  </a:lnTo>
                  <a:lnTo>
                    <a:pt x="628904" y="2506980"/>
                  </a:lnTo>
                  <a:lnTo>
                    <a:pt x="0" y="2506980"/>
                  </a:lnTo>
                  <a:lnTo>
                    <a:pt x="0" y="2528316"/>
                  </a:lnTo>
                  <a:lnTo>
                    <a:pt x="635520" y="2528316"/>
                  </a:lnTo>
                  <a:lnTo>
                    <a:pt x="637032" y="2526792"/>
                  </a:lnTo>
                  <a:lnTo>
                    <a:pt x="667448" y="2508504"/>
                  </a:lnTo>
                  <a:lnTo>
                    <a:pt x="669975" y="2506980"/>
                  </a:lnTo>
                  <a:lnTo>
                    <a:pt x="2306955" y="1522412"/>
                  </a:lnTo>
                  <a:lnTo>
                    <a:pt x="2337828" y="1574279"/>
                  </a:lnTo>
                  <a:lnTo>
                    <a:pt x="2385999" y="1498079"/>
                  </a:lnTo>
                  <a:lnTo>
                    <a:pt x="2421648" y="1441704"/>
                  </a:lnTo>
                  <a:close/>
                </a:path>
                <a:path w="2423795" h="2528570">
                  <a:moveTo>
                    <a:pt x="2423172" y="1086612"/>
                  </a:moveTo>
                  <a:lnTo>
                    <a:pt x="2388082" y="1031748"/>
                  </a:lnTo>
                  <a:lnTo>
                    <a:pt x="2339352" y="955548"/>
                  </a:lnTo>
                  <a:lnTo>
                    <a:pt x="2308872" y="1006119"/>
                  </a:lnTo>
                  <a:lnTo>
                    <a:pt x="671499" y="21336"/>
                  </a:lnTo>
                  <a:lnTo>
                    <a:pt x="668972" y="19812"/>
                  </a:lnTo>
                  <a:lnTo>
                    <a:pt x="638568" y="1524"/>
                  </a:lnTo>
                  <a:lnTo>
                    <a:pt x="637044" y="1524"/>
                  </a:lnTo>
                  <a:lnTo>
                    <a:pt x="635520" y="0"/>
                  </a:lnTo>
                  <a:lnTo>
                    <a:pt x="1536" y="0"/>
                  </a:lnTo>
                  <a:lnTo>
                    <a:pt x="1536" y="21336"/>
                  </a:lnTo>
                  <a:lnTo>
                    <a:pt x="630428" y="21336"/>
                  </a:lnTo>
                  <a:lnTo>
                    <a:pt x="2297938" y="1024255"/>
                  </a:lnTo>
                  <a:lnTo>
                    <a:pt x="2267724" y="1074420"/>
                  </a:lnTo>
                  <a:lnTo>
                    <a:pt x="2295436" y="1076604"/>
                  </a:lnTo>
                  <a:lnTo>
                    <a:pt x="2273973" y="1110754"/>
                  </a:lnTo>
                  <a:lnTo>
                    <a:pt x="637044" y="457200"/>
                  </a:lnTo>
                  <a:lnTo>
                    <a:pt x="1536" y="457200"/>
                  </a:lnTo>
                  <a:lnTo>
                    <a:pt x="1536" y="477012"/>
                  </a:lnTo>
                  <a:lnTo>
                    <a:pt x="629424" y="477012"/>
                  </a:lnTo>
                  <a:lnTo>
                    <a:pt x="2263254" y="1127823"/>
                  </a:lnTo>
                  <a:lnTo>
                    <a:pt x="2257844" y="1136446"/>
                  </a:lnTo>
                  <a:lnTo>
                    <a:pt x="2252484" y="1132332"/>
                  </a:lnTo>
                  <a:lnTo>
                    <a:pt x="2249055" y="1150416"/>
                  </a:lnTo>
                  <a:lnTo>
                    <a:pt x="2232672" y="1176528"/>
                  </a:lnTo>
                  <a:lnTo>
                    <a:pt x="2243925" y="1177632"/>
                  </a:lnTo>
                  <a:lnTo>
                    <a:pt x="2241486" y="1190548"/>
                  </a:lnTo>
                  <a:lnTo>
                    <a:pt x="635520" y="877824"/>
                  </a:lnTo>
                  <a:lnTo>
                    <a:pt x="1536" y="877824"/>
                  </a:lnTo>
                  <a:lnTo>
                    <a:pt x="1536" y="899160"/>
                  </a:lnTo>
                  <a:lnTo>
                    <a:pt x="632472" y="899160"/>
                  </a:lnTo>
                  <a:lnTo>
                    <a:pt x="2237702" y="1210525"/>
                  </a:lnTo>
                  <a:lnTo>
                    <a:pt x="2226576" y="1269492"/>
                  </a:lnTo>
                  <a:lnTo>
                    <a:pt x="2375928" y="1226820"/>
                  </a:lnTo>
                  <a:lnTo>
                    <a:pt x="2358009" y="1213104"/>
                  </a:lnTo>
                  <a:lnTo>
                    <a:pt x="2321610" y="1185252"/>
                  </a:lnTo>
                  <a:lnTo>
                    <a:pt x="2388120" y="1191768"/>
                  </a:lnTo>
                  <a:lnTo>
                    <a:pt x="2353233" y="1133856"/>
                  </a:lnTo>
                  <a:lnTo>
                    <a:pt x="2319896" y="1078522"/>
                  </a:lnTo>
                  <a:lnTo>
                    <a:pt x="2423172" y="1086612"/>
                  </a:lnTo>
                  <a:close/>
                </a:path>
              </a:pathLst>
            </a:custGeom>
            <a:solidFill>
              <a:srgbClr val="000000"/>
            </a:solidFill>
          </p:spPr>
          <p:txBody>
            <a:bodyPr wrap="square" lIns="0" tIns="0" rIns="0" bIns="0" rtlCol="0"/>
            <a:lstStyle/>
            <a:p>
              <a:endParaRPr/>
            </a:p>
          </p:txBody>
        </p:sp>
        <p:sp>
          <p:nvSpPr>
            <p:cNvPr id="10" name="object 21">
              <a:extLst>
                <a:ext uri="{FF2B5EF4-FFF2-40B4-BE49-F238E27FC236}">
                  <a16:creationId xmlns:a16="http://schemas.microsoft.com/office/drawing/2014/main" id="{C9B59EF9-D3F8-84F2-8939-4A2C836193B4}"/>
                </a:ext>
              </a:extLst>
            </p:cNvPr>
            <p:cNvSpPr txBox="1"/>
            <p:nvPr/>
          </p:nvSpPr>
          <p:spPr>
            <a:xfrm>
              <a:off x="7388630" y="1428820"/>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11" name="object 22">
              <a:extLst>
                <a:ext uri="{FF2B5EF4-FFF2-40B4-BE49-F238E27FC236}">
                  <a16:creationId xmlns:a16="http://schemas.microsoft.com/office/drawing/2014/main" id="{0EBA2B1B-6B88-15A0-C63A-6B3CF65FD2C1}"/>
                </a:ext>
              </a:extLst>
            </p:cNvPr>
            <p:cNvSpPr txBox="1"/>
            <p:nvPr/>
          </p:nvSpPr>
          <p:spPr>
            <a:xfrm>
              <a:off x="7388630" y="1931699"/>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12" name="object 23">
              <a:extLst>
                <a:ext uri="{FF2B5EF4-FFF2-40B4-BE49-F238E27FC236}">
                  <a16:creationId xmlns:a16="http://schemas.microsoft.com/office/drawing/2014/main" id="{7E1D4749-5C6A-1D00-C301-B9DDF204AE3E}"/>
                </a:ext>
              </a:extLst>
            </p:cNvPr>
            <p:cNvSpPr txBox="1"/>
            <p:nvPr/>
          </p:nvSpPr>
          <p:spPr>
            <a:xfrm>
              <a:off x="7388630" y="2099626"/>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pic>
          <p:nvPicPr>
            <p:cNvPr id="13" name="object 24">
              <a:extLst>
                <a:ext uri="{FF2B5EF4-FFF2-40B4-BE49-F238E27FC236}">
                  <a16:creationId xmlns:a16="http://schemas.microsoft.com/office/drawing/2014/main" id="{EA8C22D3-498E-4469-2938-59AA244582FB}"/>
                </a:ext>
              </a:extLst>
            </p:cNvPr>
            <p:cNvPicPr/>
            <p:nvPr/>
          </p:nvPicPr>
          <p:blipFill>
            <a:blip r:embed="rId3" cstate="print"/>
            <a:stretch>
              <a:fillRect/>
            </a:stretch>
          </p:blipFill>
          <p:spPr>
            <a:xfrm>
              <a:off x="6620988" y="1129194"/>
              <a:ext cx="115824" cy="117348"/>
            </a:xfrm>
            <a:prstGeom prst="rect">
              <a:avLst/>
            </a:prstGeom>
          </p:spPr>
        </p:pic>
        <p:sp>
          <p:nvSpPr>
            <p:cNvPr id="14" name="object 25">
              <a:extLst>
                <a:ext uri="{FF2B5EF4-FFF2-40B4-BE49-F238E27FC236}">
                  <a16:creationId xmlns:a16="http://schemas.microsoft.com/office/drawing/2014/main" id="{591B2929-8185-79A6-9ECF-6AD2098A26E2}"/>
                </a:ext>
              </a:extLst>
            </p:cNvPr>
            <p:cNvSpPr txBox="1"/>
            <p:nvPr/>
          </p:nvSpPr>
          <p:spPr>
            <a:xfrm>
              <a:off x="6725647" y="1102751"/>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15" name="object 26">
              <a:extLst>
                <a:ext uri="{FF2B5EF4-FFF2-40B4-BE49-F238E27FC236}">
                  <a16:creationId xmlns:a16="http://schemas.microsoft.com/office/drawing/2014/main" id="{981922C7-513F-0ADA-1B38-D1579F8B7296}"/>
                </a:ext>
              </a:extLst>
            </p:cNvPr>
            <p:cNvPicPr/>
            <p:nvPr/>
          </p:nvPicPr>
          <p:blipFill>
            <a:blip r:embed="rId3" cstate="print"/>
            <a:stretch>
              <a:fillRect/>
            </a:stretch>
          </p:blipFill>
          <p:spPr>
            <a:xfrm>
              <a:off x="6620988" y="1586394"/>
              <a:ext cx="115824" cy="117348"/>
            </a:xfrm>
            <a:prstGeom prst="rect">
              <a:avLst/>
            </a:prstGeom>
          </p:spPr>
        </p:pic>
        <p:sp>
          <p:nvSpPr>
            <p:cNvPr id="16" name="object 27">
              <a:extLst>
                <a:ext uri="{FF2B5EF4-FFF2-40B4-BE49-F238E27FC236}">
                  <a16:creationId xmlns:a16="http://schemas.microsoft.com/office/drawing/2014/main" id="{DC9BD313-C41C-239A-1E7D-5DC55AD22BB5}"/>
                </a:ext>
              </a:extLst>
            </p:cNvPr>
            <p:cNvSpPr txBox="1"/>
            <p:nvPr/>
          </p:nvSpPr>
          <p:spPr>
            <a:xfrm>
              <a:off x="6731719" y="1559953"/>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17" name="object 28">
              <a:extLst>
                <a:ext uri="{FF2B5EF4-FFF2-40B4-BE49-F238E27FC236}">
                  <a16:creationId xmlns:a16="http://schemas.microsoft.com/office/drawing/2014/main" id="{719EC402-C4EB-AA1C-BFBF-BED2F4A12911}"/>
                </a:ext>
              </a:extLst>
            </p:cNvPr>
            <p:cNvPicPr/>
            <p:nvPr/>
          </p:nvPicPr>
          <p:blipFill>
            <a:blip r:embed="rId4" cstate="print"/>
            <a:stretch>
              <a:fillRect/>
            </a:stretch>
          </p:blipFill>
          <p:spPr>
            <a:xfrm>
              <a:off x="6620988" y="2008543"/>
              <a:ext cx="115824" cy="117348"/>
            </a:xfrm>
            <a:prstGeom prst="rect">
              <a:avLst/>
            </a:prstGeom>
          </p:spPr>
        </p:pic>
        <p:sp>
          <p:nvSpPr>
            <p:cNvPr id="20" name="object 29">
              <a:extLst>
                <a:ext uri="{FF2B5EF4-FFF2-40B4-BE49-F238E27FC236}">
                  <a16:creationId xmlns:a16="http://schemas.microsoft.com/office/drawing/2014/main" id="{BD73B483-62DE-C1BF-1BB4-CA9A8F5C063E}"/>
                </a:ext>
              </a:extLst>
            </p:cNvPr>
            <p:cNvSpPr txBox="1"/>
            <p:nvPr/>
          </p:nvSpPr>
          <p:spPr>
            <a:xfrm>
              <a:off x="6731719" y="1982150"/>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21" name="object 30">
              <a:extLst>
                <a:ext uri="{FF2B5EF4-FFF2-40B4-BE49-F238E27FC236}">
                  <a16:creationId xmlns:a16="http://schemas.microsoft.com/office/drawing/2014/main" id="{D883C53D-D6FA-1D9B-E9E5-C0881855D33D}"/>
                </a:ext>
              </a:extLst>
            </p:cNvPr>
            <p:cNvPicPr/>
            <p:nvPr/>
          </p:nvPicPr>
          <p:blipFill>
            <a:blip r:embed="rId5" cstate="print"/>
            <a:stretch>
              <a:fillRect/>
            </a:stretch>
          </p:blipFill>
          <p:spPr>
            <a:xfrm>
              <a:off x="6620988" y="3636175"/>
              <a:ext cx="115824" cy="117348"/>
            </a:xfrm>
            <a:prstGeom prst="rect">
              <a:avLst/>
            </a:prstGeom>
          </p:spPr>
        </p:pic>
        <p:grpSp>
          <p:nvGrpSpPr>
            <p:cNvPr id="22" name="object 31">
              <a:extLst>
                <a:ext uri="{FF2B5EF4-FFF2-40B4-BE49-F238E27FC236}">
                  <a16:creationId xmlns:a16="http://schemas.microsoft.com/office/drawing/2014/main" id="{50E73100-A813-D7A6-6455-E94A1CCD33E3}"/>
                </a:ext>
              </a:extLst>
            </p:cNvPr>
            <p:cNvGrpSpPr/>
            <p:nvPr/>
          </p:nvGrpSpPr>
          <p:grpSpPr>
            <a:xfrm>
              <a:off x="7917055" y="1124622"/>
              <a:ext cx="3643629" cy="2546985"/>
              <a:chOff x="2228754" y="1915667"/>
              <a:chExt cx="3643629" cy="2546985"/>
            </a:xfrm>
          </p:grpSpPr>
          <p:sp>
            <p:nvSpPr>
              <p:cNvPr id="23" name="object 32">
                <a:extLst>
                  <a:ext uri="{FF2B5EF4-FFF2-40B4-BE49-F238E27FC236}">
                    <a16:creationId xmlns:a16="http://schemas.microsoft.com/office/drawing/2014/main" id="{11A747A3-CBE5-835B-5256-4E8BB183BFAB}"/>
                  </a:ext>
                </a:extLst>
              </p:cNvPr>
              <p:cNvSpPr/>
              <p:nvPr/>
            </p:nvSpPr>
            <p:spPr>
              <a:xfrm>
                <a:off x="3843527" y="3470147"/>
                <a:ext cx="139065" cy="706120"/>
              </a:xfrm>
              <a:custGeom>
                <a:avLst/>
                <a:gdLst/>
                <a:ahLst/>
                <a:cxnLst/>
                <a:rect l="l" t="t" r="r" b="b"/>
                <a:pathLst>
                  <a:path w="139064" h="706120">
                    <a:moveTo>
                      <a:pt x="59436" y="140208"/>
                    </a:moveTo>
                    <a:lnTo>
                      <a:pt x="0" y="140208"/>
                    </a:lnTo>
                    <a:lnTo>
                      <a:pt x="70104" y="0"/>
                    </a:lnTo>
                    <a:lnTo>
                      <a:pt x="131975" y="126492"/>
                    </a:lnTo>
                    <a:lnTo>
                      <a:pt x="59436" y="126492"/>
                    </a:lnTo>
                    <a:lnTo>
                      <a:pt x="59436" y="140208"/>
                    </a:lnTo>
                    <a:close/>
                  </a:path>
                  <a:path w="139064" h="706120">
                    <a:moveTo>
                      <a:pt x="79248" y="705612"/>
                    </a:moveTo>
                    <a:lnTo>
                      <a:pt x="59436" y="705612"/>
                    </a:lnTo>
                    <a:lnTo>
                      <a:pt x="59436" y="126492"/>
                    </a:lnTo>
                    <a:lnTo>
                      <a:pt x="79248" y="126492"/>
                    </a:lnTo>
                    <a:lnTo>
                      <a:pt x="79248" y="705612"/>
                    </a:lnTo>
                    <a:close/>
                  </a:path>
                  <a:path w="139064" h="706120">
                    <a:moveTo>
                      <a:pt x="138684" y="140208"/>
                    </a:moveTo>
                    <a:lnTo>
                      <a:pt x="79248" y="140208"/>
                    </a:lnTo>
                    <a:lnTo>
                      <a:pt x="79248" y="126492"/>
                    </a:lnTo>
                    <a:lnTo>
                      <a:pt x="131975" y="126492"/>
                    </a:lnTo>
                    <a:lnTo>
                      <a:pt x="138684" y="140208"/>
                    </a:lnTo>
                    <a:close/>
                  </a:path>
                </a:pathLst>
              </a:custGeom>
              <a:solidFill>
                <a:srgbClr val="000000"/>
              </a:solidFill>
            </p:spPr>
            <p:txBody>
              <a:bodyPr wrap="square" lIns="0" tIns="0" rIns="0" bIns="0" rtlCol="0"/>
              <a:lstStyle/>
              <a:p>
                <a:endParaRPr/>
              </a:p>
            </p:txBody>
          </p:sp>
          <p:pic>
            <p:nvPicPr>
              <p:cNvPr id="24" name="object 33">
                <a:extLst>
                  <a:ext uri="{FF2B5EF4-FFF2-40B4-BE49-F238E27FC236}">
                    <a16:creationId xmlns:a16="http://schemas.microsoft.com/office/drawing/2014/main" id="{E60C02CE-C9EF-5EA6-EBC2-9D38FC19780D}"/>
                  </a:ext>
                </a:extLst>
              </p:cNvPr>
              <p:cNvPicPr/>
              <p:nvPr/>
            </p:nvPicPr>
            <p:blipFill>
              <a:blip r:embed="rId6" cstate="print"/>
              <a:stretch>
                <a:fillRect/>
              </a:stretch>
            </p:blipFill>
            <p:spPr>
              <a:xfrm>
                <a:off x="3870007" y="4285488"/>
                <a:ext cx="111347" cy="176784"/>
              </a:xfrm>
              <a:prstGeom prst="rect">
                <a:avLst/>
              </a:prstGeom>
            </p:spPr>
          </p:pic>
          <p:sp>
            <p:nvSpPr>
              <p:cNvPr id="25" name="object 34">
                <a:extLst>
                  <a:ext uri="{FF2B5EF4-FFF2-40B4-BE49-F238E27FC236}">
                    <a16:creationId xmlns:a16="http://schemas.microsoft.com/office/drawing/2014/main" id="{D8EA5F05-7B45-B0E3-F038-6B1D2DAC1236}"/>
                  </a:ext>
                </a:extLst>
              </p:cNvPr>
              <p:cNvSpPr/>
              <p:nvPr/>
            </p:nvSpPr>
            <p:spPr>
              <a:xfrm>
                <a:off x="4191000" y="3127247"/>
                <a:ext cx="506095" cy="140335"/>
              </a:xfrm>
              <a:custGeom>
                <a:avLst/>
                <a:gdLst/>
                <a:ahLst/>
                <a:cxnLst/>
                <a:rect l="l" t="t" r="r" b="b"/>
                <a:pathLst>
                  <a:path w="506095" h="140335">
                    <a:moveTo>
                      <a:pt x="365760" y="140208"/>
                    </a:moveTo>
                    <a:lnTo>
                      <a:pt x="365760" y="0"/>
                    </a:lnTo>
                    <a:lnTo>
                      <a:pt x="484632" y="59436"/>
                    </a:lnTo>
                    <a:lnTo>
                      <a:pt x="379476" y="59436"/>
                    </a:lnTo>
                    <a:lnTo>
                      <a:pt x="379476" y="80772"/>
                    </a:lnTo>
                    <a:lnTo>
                      <a:pt x="484632" y="80772"/>
                    </a:lnTo>
                    <a:lnTo>
                      <a:pt x="365760" y="140208"/>
                    </a:lnTo>
                    <a:close/>
                  </a:path>
                  <a:path w="506095" h="140335">
                    <a:moveTo>
                      <a:pt x="365760" y="80772"/>
                    </a:moveTo>
                    <a:lnTo>
                      <a:pt x="0" y="80772"/>
                    </a:lnTo>
                    <a:lnTo>
                      <a:pt x="0" y="59436"/>
                    </a:lnTo>
                    <a:lnTo>
                      <a:pt x="365760" y="59436"/>
                    </a:lnTo>
                    <a:lnTo>
                      <a:pt x="365760" y="80772"/>
                    </a:lnTo>
                    <a:close/>
                  </a:path>
                  <a:path w="506095" h="140335">
                    <a:moveTo>
                      <a:pt x="484632" y="80772"/>
                    </a:moveTo>
                    <a:lnTo>
                      <a:pt x="379476" y="80772"/>
                    </a:lnTo>
                    <a:lnTo>
                      <a:pt x="379476" y="59436"/>
                    </a:lnTo>
                    <a:lnTo>
                      <a:pt x="484632" y="59436"/>
                    </a:lnTo>
                    <a:lnTo>
                      <a:pt x="505968" y="70104"/>
                    </a:lnTo>
                    <a:lnTo>
                      <a:pt x="484632" y="80772"/>
                    </a:lnTo>
                    <a:close/>
                  </a:path>
                </a:pathLst>
              </a:custGeom>
              <a:solidFill>
                <a:srgbClr val="000000"/>
              </a:solidFill>
            </p:spPr>
            <p:txBody>
              <a:bodyPr wrap="square" lIns="0" tIns="0" rIns="0" bIns="0" rtlCol="0"/>
              <a:lstStyle/>
              <a:p>
                <a:endParaRPr/>
              </a:p>
            </p:txBody>
          </p:sp>
          <p:pic>
            <p:nvPicPr>
              <p:cNvPr id="26" name="object 35">
                <a:extLst>
                  <a:ext uri="{FF2B5EF4-FFF2-40B4-BE49-F238E27FC236}">
                    <a16:creationId xmlns:a16="http://schemas.microsoft.com/office/drawing/2014/main" id="{9F40E622-0AE3-99DE-740F-FD1B33BBA8E4}"/>
                  </a:ext>
                </a:extLst>
              </p:cNvPr>
              <p:cNvPicPr/>
              <p:nvPr/>
            </p:nvPicPr>
            <p:blipFill>
              <a:blip r:embed="rId7" cstate="print"/>
              <a:stretch>
                <a:fillRect/>
              </a:stretch>
            </p:blipFill>
            <p:spPr>
              <a:xfrm>
                <a:off x="4340352" y="2967228"/>
                <a:ext cx="115442" cy="117348"/>
              </a:xfrm>
              <a:prstGeom prst="rect">
                <a:avLst/>
              </a:prstGeom>
            </p:spPr>
          </p:pic>
          <p:sp>
            <p:nvSpPr>
              <p:cNvPr id="27" name="object 36">
                <a:extLst>
                  <a:ext uri="{FF2B5EF4-FFF2-40B4-BE49-F238E27FC236}">
                    <a16:creationId xmlns:a16="http://schemas.microsoft.com/office/drawing/2014/main" id="{F4FD779D-549C-71D9-B23C-D3D46FB337A9}"/>
                  </a:ext>
                </a:extLst>
              </p:cNvPr>
              <p:cNvSpPr/>
              <p:nvPr/>
            </p:nvSpPr>
            <p:spPr>
              <a:xfrm>
                <a:off x="4696967" y="2918460"/>
                <a:ext cx="670560" cy="551815"/>
              </a:xfrm>
              <a:custGeom>
                <a:avLst/>
                <a:gdLst/>
                <a:ahLst/>
                <a:cxnLst/>
                <a:rect l="l" t="t" r="r" b="b"/>
                <a:pathLst>
                  <a:path w="670560" h="551814">
                    <a:moveTo>
                      <a:pt x="0" y="91439"/>
                    </a:moveTo>
                    <a:lnTo>
                      <a:pt x="7215" y="55935"/>
                    </a:lnTo>
                    <a:lnTo>
                      <a:pt x="26860" y="26860"/>
                    </a:lnTo>
                    <a:lnTo>
                      <a:pt x="55935" y="7215"/>
                    </a:lnTo>
                    <a:lnTo>
                      <a:pt x="91439" y="0"/>
                    </a:lnTo>
                    <a:lnTo>
                      <a:pt x="577595" y="0"/>
                    </a:lnTo>
                    <a:lnTo>
                      <a:pt x="613981" y="7215"/>
                    </a:lnTo>
                    <a:lnTo>
                      <a:pt x="643509" y="26860"/>
                    </a:lnTo>
                    <a:lnTo>
                      <a:pt x="663321" y="55935"/>
                    </a:lnTo>
                    <a:lnTo>
                      <a:pt x="670560" y="91439"/>
                    </a:lnTo>
                    <a:lnTo>
                      <a:pt x="670560" y="460248"/>
                    </a:lnTo>
                    <a:lnTo>
                      <a:pt x="663321" y="495752"/>
                    </a:lnTo>
                    <a:lnTo>
                      <a:pt x="643509" y="524827"/>
                    </a:lnTo>
                    <a:lnTo>
                      <a:pt x="613981" y="544472"/>
                    </a:lnTo>
                    <a:lnTo>
                      <a:pt x="577595" y="551687"/>
                    </a:lnTo>
                    <a:lnTo>
                      <a:pt x="91439" y="551687"/>
                    </a:lnTo>
                    <a:lnTo>
                      <a:pt x="55935" y="544472"/>
                    </a:lnTo>
                    <a:lnTo>
                      <a:pt x="26860" y="524827"/>
                    </a:lnTo>
                    <a:lnTo>
                      <a:pt x="7215" y="495752"/>
                    </a:lnTo>
                    <a:lnTo>
                      <a:pt x="0" y="460248"/>
                    </a:lnTo>
                    <a:lnTo>
                      <a:pt x="0" y="91439"/>
                    </a:lnTo>
                    <a:close/>
                  </a:path>
                </a:pathLst>
              </a:custGeom>
              <a:ln w="27432">
                <a:solidFill>
                  <a:srgbClr val="000000"/>
                </a:solidFill>
              </a:ln>
            </p:spPr>
            <p:txBody>
              <a:bodyPr wrap="square" lIns="0" tIns="0" rIns="0" bIns="0" rtlCol="0"/>
              <a:lstStyle/>
              <a:p>
                <a:endParaRPr/>
              </a:p>
            </p:txBody>
          </p:sp>
          <p:sp>
            <p:nvSpPr>
              <p:cNvPr id="28" name="object 37">
                <a:extLst>
                  <a:ext uri="{FF2B5EF4-FFF2-40B4-BE49-F238E27FC236}">
                    <a16:creationId xmlns:a16="http://schemas.microsoft.com/office/drawing/2014/main" id="{DE553855-2427-2422-4C01-DA6015D08193}"/>
                  </a:ext>
                </a:extLst>
              </p:cNvPr>
              <p:cNvSpPr/>
              <p:nvPr/>
            </p:nvSpPr>
            <p:spPr>
              <a:xfrm>
                <a:off x="5367528" y="3127247"/>
                <a:ext cx="504825" cy="140335"/>
              </a:xfrm>
              <a:custGeom>
                <a:avLst/>
                <a:gdLst/>
                <a:ahLst/>
                <a:cxnLst/>
                <a:rect l="l" t="t" r="r" b="b"/>
                <a:pathLst>
                  <a:path w="504825" h="140335">
                    <a:moveTo>
                      <a:pt x="364236" y="140208"/>
                    </a:moveTo>
                    <a:lnTo>
                      <a:pt x="364236" y="0"/>
                    </a:lnTo>
                    <a:lnTo>
                      <a:pt x="483108" y="59436"/>
                    </a:lnTo>
                    <a:lnTo>
                      <a:pt x="379476" y="59436"/>
                    </a:lnTo>
                    <a:lnTo>
                      <a:pt x="379476" y="80772"/>
                    </a:lnTo>
                    <a:lnTo>
                      <a:pt x="483108" y="80772"/>
                    </a:lnTo>
                    <a:lnTo>
                      <a:pt x="364236" y="140208"/>
                    </a:lnTo>
                    <a:close/>
                  </a:path>
                  <a:path w="504825" h="140335">
                    <a:moveTo>
                      <a:pt x="364236" y="80772"/>
                    </a:moveTo>
                    <a:lnTo>
                      <a:pt x="0" y="80772"/>
                    </a:lnTo>
                    <a:lnTo>
                      <a:pt x="0" y="59436"/>
                    </a:lnTo>
                    <a:lnTo>
                      <a:pt x="364236" y="59436"/>
                    </a:lnTo>
                    <a:lnTo>
                      <a:pt x="364236" y="80772"/>
                    </a:lnTo>
                    <a:close/>
                  </a:path>
                  <a:path w="504825" h="140335">
                    <a:moveTo>
                      <a:pt x="483108" y="80772"/>
                    </a:moveTo>
                    <a:lnTo>
                      <a:pt x="379476" y="80772"/>
                    </a:lnTo>
                    <a:lnTo>
                      <a:pt x="379476" y="59436"/>
                    </a:lnTo>
                    <a:lnTo>
                      <a:pt x="483108" y="59436"/>
                    </a:lnTo>
                    <a:lnTo>
                      <a:pt x="504444" y="70104"/>
                    </a:lnTo>
                    <a:lnTo>
                      <a:pt x="483108" y="80772"/>
                    </a:lnTo>
                    <a:close/>
                  </a:path>
                </a:pathLst>
              </a:custGeom>
              <a:solidFill>
                <a:srgbClr val="000000"/>
              </a:solidFill>
            </p:spPr>
            <p:txBody>
              <a:bodyPr wrap="square" lIns="0" tIns="0" rIns="0" bIns="0" rtlCol="0"/>
              <a:lstStyle/>
              <a:p>
                <a:endParaRPr/>
              </a:p>
            </p:txBody>
          </p:sp>
          <p:sp>
            <p:nvSpPr>
              <p:cNvPr id="29" name="object 38">
                <a:extLst>
                  <a:ext uri="{FF2B5EF4-FFF2-40B4-BE49-F238E27FC236}">
                    <a16:creationId xmlns:a16="http://schemas.microsoft.com/office/drawing/2014/main" id="{120B9195-8FFD-3ED6-2D09-2105FE9FF2EC}"/>
                  </a:ext>
                </a:extLst>
              </p:cNvPr>
              <p:cNvSpPr/>
              <p:nvPr/>
            </p:nvSpPr>
            <p:spPr>
              <a:xfrm>
                <a:off x="4773167" y="2962656"/>
                <a:ext cx="494030" cy="407034"/>
              </a:xfrm>
              <a:custGeom>
                <a:avLst/>
                <a:gdLst/>
                <a:ahLst/>
                <a:cxnLst/>
                <a:rect l="l" t="t" r="r" b="b"/>
                <a:pathLst>
                  <a:path w="494029" h="407035">
                    <a:moveTo>
                      <a:pt x="248412" y="0"/>
                    </a:moveTo>
                    <a:lnTo>
                      <a:pt x="248412" y="406908"/>
                    </a:lnTo>
                  </a:path>
                  <a:path w="494029" h="407035">
                    <a:moveTo>
                      <a:pt x="0" y="330708"/>
                    </a:moveTo>
                    <a:lnTo>
                      <a:pt x="493776" y="330708"/>
                    </a:lnTo>
                  </a:path>
                </a:pathLst>
              </a:custGeom>
              <a:ln w="10668">
                <a:solidFill>
                  <a:srgbClr val="000000"/>
                </a:solidFill>
              </a:ln>
            </p:spPr>
            <p:txBody>
              <a:bodyPr wrap="square" lIns="0" tIns="0" rIns="0" bIns="0" rtlCol="0"/>
              <a:lstStyle/>
              <a:p>
                <a:endParaRPr/>
              </a:p>
            </p:txBody>
          </p:sp>
          <p:sp>
            <p:nvSpPr>
              <p:cNvPr id="30" name="object 39">
                <a:extLst>
                  <a:ext uri="{FF2B5EF4-FFF2-40B4-BE49-F238E27FC236}">
                    <a16:creationId xmlns:a16="http://schemas.microsoft.com/office/drawing/2014/main" id="{64FBBBF6-D6A2-7081-2D69-87FDA3A11DA7}"/>
                  </a:ext>
                </a:extLst>
              </p:cNvPr>
              <p:cNvSpPr/>
              <p:nvPr/>
            </p:nvSpPr>
            <p:spPr>
              <a:xfrm>
                <a:off x="4773167" y="3035808"/>
                <a:ext cx="434340" cy="257810"/>
              </a:xfrm>
              <a:custGeom>
                <a:avLst/>
                <a:gdLst/>
                <a:ahLst/>
                <a:cxnLst/>
                <a:rect l="l" t="t" r="r" b="b"/>
                <a:pathLst>
                  <a:path w="434339" h="257810">
                    <a:moveTo>
                      <a:pt x="0" y="257556"/>
                    </a:moveTo>
                    <a:lnTo>
                      <a:pt x="251460" y="257556"/>
                    </a:lnTo>
                    <a:lnTo>
                      <a:pt x="251460" y="0"/>
                    </a:lnTo>
                    <a:lnTo>
                      <a:pt x="434339" y="0"/>
                    </a:lnTo>
                  </a:path>
                </a:pathLst>
              </a:custGeom>
              <a:ln w="32004">
                <a:solidFill>
                  <a:srgbClr val="000000"/>
                </a:solidFill>
              </a:ln>
            </p:spPr>
            <p:txBody>
              <a:bodyPr wrap="square" lIns="0" tIns="0" rIns="0" bIns="0" rtlCol="0"/>
              <a:lstStyle/>
              <a:p>
                <a:endParaRPr/>
              </a:p>
            </p:txBody>
          </p:sp>
          <p:pic>
            <p:nvPicPr>
              <p:cNvPr id="31" name="object 40">
                <a:extLst>
                  <a:ext uri="{FF2B5EF4-FFF2-40B4-BE49-F238E27FC236}">
                    <a16:creationId xmlns:a16="http://schemas.microsoft.com/office/drawing/2014/main" id="{88600B86-434E-554B-4A3A-C9D21552D501}"/>
                  </a:ext>
                </a:extLst>
              </p:cNvPr>
              <p:cNvPicPr/>
              <p:nvPr/>
            </p:nvPicPr>
            <p:blipFill>
              <a:blip r:embed="rId8" cstate="print"/>
              <a:stretch>
                <a:fillRect/>
              </a:stretch>
            </p:blipFill>
            <p:spPr>
              <a:xfrm>
                <a:off x="2228754" y="1915667"/>
                <a:ext cx="175450" cy="118872"/>
              </a:xfrm>
              <a:prstGeom prst="rect">
                <a:avLst/>
              </a:prstGeom>
            </p:spPr>
          </p:pic>
        </p:grpSp>
        <p:pic>
          <p:nvPicPr>
            <p:cNvPr id="32" name="object 41">
              <a:extLst>
                <a:ext uri="{FF2B5EF4-FFF2-40B4-BE49-F238E27FC236}">
                  <a16:creationId xmlns:a16="http://schemas.microsoft.com/office/drawing/2014/main" id="{6BFF171B-1820-8CD8-E1B1-AFA17CF1185B}"/>
                </a:ext>
              </a:extLst>
            </p:cNvPr>
            <p:cNvPicPr/>
            <p:nvPr/>
          </p:nvPicPr>
          <p:blipFill>
            <a:blip r:embed="rId9" cstate="print"/>
            <a:stretch>
              <a:fillRect/>
            </a:stretch>
          </p:blipFill>
          <p:spPr>
            <a:xfrm>
              <a:off x="11608374" y="2334679"/>
              <a:ext cx="136060" cy="172212"/>
            </a:xfrm>
            <a:prstGeom prst="rect">
              <a:avLst/>
            </a:prstGeom>
          </p:spPr>
        </p:pic>
        <p:sp>
          <p:nvSpPr>
            <p:cNvPr id="33" name="object 51">
              <a:extLst>
                <a:ext uri="{FF2B5EF4-FFF2-40B4-BE49-F238E27FC236}">
                  <a16:creationId xmlns:a16="http://schemas.microsoft.com/office/drawing/2014/main" id="{A363E317-12ED-9BA4-C4B8-2AA3693C742F}"/>
                </a:ext>
              </a:extLst>
            </p:cNvPr>
            <p:cNvSpPr txBox="1"/>
            <p:nvPr/>
          </p:nvSpPr>
          <p:spPr>
            <a:xfrm>
              <a:off x="8069838" y="1098197"/>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34" name="object 52">
              <a:extLst>
                <a:ext uri="{FF2B5EF4-FFF2-40B4-BE49-F238E27FC236}">
                  <a16:creationId xmlns:a16="http://schemas.microsoft.com/office/drawing/2014/main" id="{36F10ED9-1C56-2E91-16DE-13DAED24862D}"/>
                </a:ext>
              </a:extLst>
            </p:cNvPr>
            <p:cNvPicPr/>
            <p:nvPr/>
          </p:nvPicPr>
          <p:blipFill>
            <a:blip r:embed="rId10" cstate="print"/>
            <a:stretch>
              <a:fillRect/>
            </a:stretch>
          </p:blipFill>
          <p:spPr>
            <a:xfrm>
              <a:off x="7621399" y="1464475"/>
              <a:ext cx="175450" cy="118872"/>
            </a:xfrm>
            <a:prstGeom prst="rect">
              <a:avLst/>
            </a:prstGeom>
          </p:spPr>
        </p:pic>
        <p:sp>
          <p:nvSpPr>
            <p:cNvPr id="35" name="object 53">
              <a:extLst>
                <a:ext uri="{FF2B5EF4-FFF2-40B4-BE49-F238E27FC236}">
                  <a16:creationId xmlns:a16="http://schemas.microsoft.com/office/drawing/2014/main" id="{1916A303-A8F1-5503-CDF1-D906B7F17A0B}"/>
                </a:ext>
              </a:extLst>
            </p:cNvPr>
            <p:cNvSpPr txBox="1"/>
            <p:nvPr/>
          </p:nvSpPr>
          <p:spPr>
            <a:xfrm>
              <a:off x="7778729" y="1438062"/>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36" name="object 54">
              <a:extLst>
                <a:ext uri="{FF2B5EF4-FFF2-40B4-BE49-F238E27FC236}">
                  <a16:creationId xmlns:a16="http://schemas.microsoft.com/office/drawing/2014/main" id="{9BF05AF6-9B40-D2B1-12B9-89208D5C6C26}"/>
                </a:ext>
              </a:extLst>
            </p:cNvPr>
            <p:cNvPicPr/>
            <p:nvPr/>
          </p:nvPicPr>
          <p:blipFill>
            <a:blip r:embed="rId10" cstate="print"/>
            <a:stretch>
              <a:fillRect/>
            </a:stretch>
          </p:blipFill>
          <p:spPr>
            <a:xfrm>
              <a:off x="7600063" y="1889670"/>
              <a:ext cx="175450" cy="118872"/>
            </a:xfrm>
            <a:prstGeom prst="rect">
              <a:avLst/>
            </a:prstGeom>
          </p:spPr>
        </p:pic>
        <p:sp>
          <p:nvSpPr>
            <p:cNvPr id="37" name="object 55">
              <a:extLst>
                <a:ext uri="{FF2B5EF4-FFF2-40B4-BE49-F238E27FC236}">
                  <a16:creationId xmlns:a16="http://schemas.microsoft.com/office/drawing/2014/main" id="{0CCF7626-4ACD-A3ED-C31A-93B4E13C9047}"/>
                </a:ext>
              </a:extLst>
            </p:cNvPr>
            <p:cNvSpPr txBox="1"/>
            <p:nvPr/>
          </p:nvSpPr>
          <p:spPr>
            <a:xfrm>
              <a:off x="7757387" y="1863296"/>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38" name="object 56">
              <a:extLst>
                <a:ext uri="{FF2B5EF4-FFF2-40B4-BE49-F238E27FC236}">
                  <a16:creationId xmlns:a16="http://schemas.microsoft.com/office/drawing/2014/main" id="{E142C855-087A-32F8-676B-6D0756026B10}"/>
                </a:ext>
              </a:extLst>
            </p:cNvPr>
            <p:cNvPicPr/>
            <p:nvPr/>
          </p:nvPicPr>
          <p:blipFill>
            <a:blip r:embed="rId11" cstate="print"/>
            <a:stretch>
              <a:fillRect/>
            </a:stretch>
          </p:blipFill>
          <p:spPr>
            <a:xfrm>
              <a:off x="7598539" y="3340519"/>
              <a:ext cx="175450" cy="118872"/>
            </a:xfrm>
            <a:prstGeom prst="rect">
              <a:avLst/>
            </a:prstGeom>
          </p:spPr>
        </p:pic>
        <p:sp>
          <p:nvSpPr>
            <p:cNvPr id="39" name="object 57">
              <a:extLst>
                <a:ext uri="{FF2B5EF4-FFF2-40B4-BE49-F238E27FC236}">
                  <a16:creationId xmlns:a16="http://schemas.microsoft.com/office/drawing/2014/main" id="{30D9FEB0-4AD7-6EAC-53CB-E96FD76DE6AE}"/>
                </a:ext>
              </a:extLst>
            </p:cNvPr>
            <p:cNvSpPr txBox="1"/>
            <p:nvPr/>
          </p:nvSpPr>
          <p:spPr>
            <a:xfrm>
              <a:off x="6731719" y="3237902"/>
              <a:ext cx="1189355" cy="617220"/>
            </a:xfrm>
            <a:prstGeom prst="rect">
              <a:avLst/>
            </a:prstGeom>
          </p:spPr>
          <p:txBody>
            <a:bodyPr vert="horz" wrap="square" lIns="0" tIns="87630" rIns="0" bIns="0" rtlCol="0">
              <a:spAutoFit/>
            </a:bodyPr>
            <a:lstStyle/>
            <a:p>
              <a:pPr marL="1038225">
                <a:lnSpc>
                  <a:spcPct val="100000"/>
                </a:lnSpc>
                <a:spcBef>
                  <a:spcPts val="690"/>
                </a:spcBef>
              </a:pPr>
              <a:r>
                <a:rPr sz="1450" spc="100" dirty="0">
                  <a:latin typeface="Cambria Math"/>
                  <a:cs typeface="Cambria Math"/>
                </a:rPr>
                <a:t>N</a:t>
              </a:r>
              <a:endParaRPr sz="1450">
                <a:latin typeface="Cambria Math"/>
                <a:cs typeface="Cambria Math"/>
              </a:endParaRPr>
            </a:p>
            <a:p>
              <a:pPr marL="12700">
                <a:lnSpc>
                  <a:spcPct val="100000"/>
                </a:lnSpc>
                <a:spcBef>
                  <a:spcPts val="585"/>
                </a:spcBef>
              </a:pPr>
              <a:r>
                <a:rPr sz="1450" spc="100" dirty="0">
                  <a:latin typeface="Cambria Math"/>
                  <a:cs typeface="Cambria Math"/>
                </a:rPr>
                <a:t>N</a:t>
              </a:r>
              <a:endParaRPr sz="1450">
                <a:latin typeface="Cambria Math"/>
                <a:cs typeface="Cambria Math"/>
              </a:endParaRPr>
            </a:p>
          </p:txBody>
        </p:sp>
      </p:grpSp>
    </p:spTree>
    <p:custDataLst>
      <p:tags r:id="rId1"/>
    </p:custDataLst>
    <p:extLst>
      <p:ext uri="{BB962C8B-B14F-4D97-AF65-F5344CB8AC3E}">
        <p14:creationId xmlns:p14="http://schemas.microsoft.com/office/powerpoint/2010/main" val="220528907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additive="base">
                                        <p:cTn id="4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2D3FB-614C-28C1-0F26-502130BEFE46}"/>
              </a:ext>
            </a:extLst>
          </p:cNvPr>
          <p:cNvSpPr>
            <a:spLocks noGrp="1"/>
          </p:cNvSpPr>
          <p:nvPr>
            <p:ph type="title"/>
          </p:nvPr>
        </p:nvSpPr>
        <p:spPr/>
        <p:txBody>
          <a:bodyPr/>
          <a:lstStyle/>
          <a:p>
            <a:r>
              <a:rPr lang="en-US" dirty="0"/>
              <a:t>Perceptron Example</a:t>
            </a:r>
          </a:p>
        </p:txBody>
      </p:sp>
      <p:sp>
        <p:nvSpPr>
          <p:cNvPr id="3" name="Content Placeholder 2">
            <a:extLst>
              <a:ext uri="{FF2B5EF4-FFF2-40B4-BE49-F238E27FC236}">
                <a16:creationId xmlns:a16="http://schemas.microsoft.com/office/drawing/2014/main" id="{C32C75C0-E775-80BA-36ED-7F904389F530}"/>
              </a:ext>
            </a:extLst>
          </p:cNvPr>
          <p:cNvSpPr>
            <a:spLocks noGrp="1"/>
          </p:cNvSpPr>
          <p:nvPr>
            <p:ph idx="1"/>
          </p:nvPr>
        </p:nvSpPr>
        <p:spPr/>
        <p:txBody>
          <a:bodyPr>
            <a:normAutofit fontScale="92500" lnSpcReduction="10000"/>
          </a:bodyPr>
          <a:lstStyle/>
          <a:p>
            <a:pPr algn="l"/>
            <a:r>
              <a:rPr lang="en-US" b="1" i="0" dirty="0">
                <a:solidFill>
                  <a:srgbClr val="000000"/>
                </a:solidFill>
                <a:effectLst/>
                <a:latin typeface="Times New Roman" panose="02020603050405020304" pitchFamily="18" charset="0"/>
                <a:cs typeface="Times New Roman" panose="02020603050405020304" pitchFamily="18" charset="0"/>
              </a:rPr>
              <a:t>Set a threshold value</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Threshold = 1.5</a:t>
            </a:r>
          </a:p>
          <a:p>
            <a:pPr lvl="1">
              <a:buFont typeface="Arial" panose="020B0604020202020204" pitchFamily="34" charset="0"/>
              <a:buChar char="•"/>
            </a:pPr>
            <a:r>
              <a:rPr lang="en-US" dirty="0">
                <a:solidFill>
                  <a:srgbClr val="000000"/>
                </a:solidFill>
                <a:latin typeface="Times New Roman" panose="02020603050405020304" pitchFamily="18" charset="0"/>
                <a:cs typeface="Times New Roman" panose="02020603050405020304" pitchFamily="18" charset="0"/>
              </a:rPr>
              <a:t>Input = [10101]</a:t>
            </a:r>
            <a:endParaRPr lang="en-US" b="0" i="0" dirty="0">
              <a:solidFill>
                <a:srgbClr val="000000"/>
              </a:solidFill>
              <a:effectLst/>
              <a:latin typeface="Times New Roman" panose="02020603050405020304" pitchFamily="18" charset="0"/>
              <a:cs typeface="Times New Roman" panose="02020603050405020304" pitchFamily="18" charset="0"/>
            </a:endParaRPr>
          </a:p>
          <a:p>
            <a:pPr algn="l"/>
            <a:r>
              <a:rPr lang="en-US" b="1" i="0" dirty="0">
                <a:solidFill>
                  <a:srgbClr val="000000"/>
                </a:solidFill>
                <a:effectLst/>
                <a:latin typeface="Times New Roman" panose="02020603050405020304" pitchFamily="18" charset="0"/>
                <a:cs typeface="Times New Roman" panose="02020603050405020304" pitchFamily="18" charset="0"/>
              </a:rPr>
              <a:t>Multiply all inputs with its weights</a:t>
            </a:r>
            <a:r>
              <a:rPr lang="en-US" b="0" i="0" dirty="0">
                <a:solidFill>
                  <a:srgbClr val="000000"/>
                </a:solidFill>
                <a:effectLst/>
                <a:latin typeface="Times New Roman" panose="02020603050405020304" pitchFamily="18" charset="0"/>
                <a:cs typeface="Times New Roman" panose="02020603050405020304" pitchFamily="18" charset="0"/>
              </a:rPr>
              <a:t>:</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x1 * w1 = 1 * 0.7 = 0.7</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x2 * w2 = 0 * 0.6 = 0</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x3 * w3 = 1 * 0.5 = 0.5</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x4 * w4 = 0 * 0.3 = 0</a:t>
            </a:r>
          </a:p>
          <a:p>
            <a:pPr lvl="1">
              <a:buFont typeface="Arial" panose="020B0604020202020204" pitchFamily="34" charset="0"/>
              <a:buChar char="•"/>
            </a:pPr>
            <a:r>
              <a:rPr lang="en-US" b="0" i="0" dirty="0">
                <a:solidFill>
                  <a:srgbClr val="000000"/>
                </a:solidFill>
                <a:effectLst/>
                <a:latin typeface="Times New Roman" panose="02020603050405020304" pitchFamily="18" charset="0"/>
                <a:cs typeface="Times New Roman" panose="02020603050405020304" pitchFamily="18" charset="0"/>
              </a:rPr>
              <a:t>x5 * w5 = 1 * 0.4 = 0.4</a:t>
            </a:r>
          </a:p>
          <a:p>
            <a:r>
              <a:rPr lang="en-US" b="1" dirty="0"/>
              <a:t>Sum all the results</a:t>
            </a:r>
            <a:r>
              <a:rPr lang="en-US" dirty="0"/>
              <a:t>:</a:t>
            </a:r>
          </a:p>
          <a:p>
            <a:pPr lvl="1"/>
            <a:r>
              <a:rPr lang="en-US" dirty="0"/>
              <a:t>0.7 + 0 + 0.5 + 0 + 0.4 =1.6</a:t>
            </a:r>
          </a:p>
          <a:p>
            <a:r>
              <a:rPr lang="en-US" b="1" dirty="0"/>
              <a:t>Activate the Output</a:t>
            </a:r>
            <a:r>
              <a:rPr lang="en-US" dirty="0"/>
              <a:t>:</a:t>
            </a:r>
          </a:p>
          <a:p>
            <a:pPr lvl="1"/>
            <a:r>
              <a:rPr lang="en-US" dirty="0"/>
              <a:t>Return true if the sum &gt; 1.5</a:t>
            </a:r>
            <a:endParaRPr lang="en-US" b="0" i="0" dirty="0">
              <a:solidFill>
                <a:srgbClr val="000000"/>
              </a:solidFill>
              <a:effectLst/>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998C235B-EA5E-8D04-F140-C229E059C59D}"/>
              </a:ext>
            </a:extLst>
          </p:cNvPr>
          <p:cNvGraphicFramePr>
            <a:graphicFrameLocks noGrp="1"/>
          </p:cNvGraphicFramePr>
          <p:nvPr/>
        </p:nvGraphicFramePr>
        <p:xfrm>
          <a:off x="6066347" y="3943973"/>
          <a:ext cx="3687654" cy="2306656"/>
        </p:xfrm>
        <a:graphic>
          <a:graphicData uri="http://schemas.openxmlformats.org/drawingml/2006/table">
            <a:tbl>
              <a:tblPr firstRow="1">
                <a:tableStyleId>{7DF18680-E054-41AD-8BC1-D1AEF772440D}</a:tableStyleId>
              </a:tblPr>
              <a:tblGrid>
                <a:gridCol w="1843827">
                  <a:extLst>
                    <a:ext uri="{9D8B030D-6E8A-4147-A177-3AD203B41FA5}">
                      <a16:colId xmlns:a16="http://schemas.microsoft.com/office/drawing/2014/main" val="2994558741"/>
                    </a:ext>
                  </a:extLst>
                </a:gridCol>
                <a:gridCol w="1843827">
                  <a:extLst>
                    <a:ext uri="{9D8B030D-6E8A-4147-A177-3AD203B41FA5}">
                      <a16:colId xmlns:a16="http://schemas.microsoft.com/office/drawing/2014/main" val="884640187"/>
                    </a:ext>
                  </a:extLst>
                </a:gridCol>
              </a:tblGrid>
              <a:tr h="344048">
                <a:tc>
                  <a:txBody>
                    <a:bodyPr/>
                    <a:lstStyle/>
                    <a:p>
                      <a:pPr algn="ctr" fontAlgn="t"/>
                      <a:r>
                        <a:rPr lang="en-US" sz="1800" b="1" dirty="0">
                          <a:effectLst/>
                        </a:rPr>
                        <a:t>Input</a:t>
                      </a:r>
                    </a:p>
                  </a:txBody>
                  <a:tcPr marL="50800" marR="50800" marT="50800" marB="50800" anchor="ctr"/>
                </a:tc>
                <a:tc>
                  <a:txBody>
                    <a:bodyPr/>
                    <a:lstStyle/>
                    <a:p>
                      <a:pPr algn="ctr" fontAlgn="t"/>
                      <a:r>
                        <a:rPr lang="en-US" sz="1800" b="1">
                          <a:effectLst/>
                        </a:rPr>
                        <a:t>Weight</a:t>
                      </a:r>
                    </a:p>
                  </a:txBody>
                  <a:tcPr marL="50800" marR="50800" marT="50800" marB="50800" anchor="ctr"/>
                </a:tc>
                <a:extLst>
                  <a:ext uri="{0D108BD9-81ED-4DB2-BD59-A6C34878D82A}">
                    <a16:rowId xmlns:a16="http://schemas.microsoft.com/office/drawing/2014/main" val="4249058463"/>
                  </a:ext>
                </a:extLst>
              </a:tr>
              <a:tr h="333952">
                <a:tc>
                  <a:txBody>
                    <a:bodyPr/>
                    <a:lstStyle/>
                    <a:p>
                      <a:pPr algn="ctr" fontAlgn="t"/>
                      <a:r>
                        <a:rPr lang="en-US" sz="1800" b="1" dirty="0">
                          <a:effectLst/>
                        </a:rPr>
                        <a:t>x1 = 0 or 1</a:t>
                      </a:r>
                    </a:p>
                  </a:txBody>
                  <a:tcPr marL="50800" marR="50800" marT="50800" marB="50800" anchor="ctr"/>
                </a:tc>
                <a:tc>
                  <a:txBody>
                    <a:bodyPr/>
                    <a:lstStyle/>
                    <a:p>
                      <a:pPr algn="ctr" fontAlgn="t"/>
                      <a:r>
                        <a:rPr lang="en-US" sz="1800" b="1">
                          <a:effectLst/>
                        </a:rPr>
                        <a:t>w1 = 0.7</a:t>
                      </a:r>
                    </a:p>
                  </a:txBody>
                  <a:tcPr marL="50800" marR="50800" marT="50800" marB="50800" anchor="ctr"/>
                </a:tc>
                <a:extLst>
                  <a:ext uri="{0D108BD9-81ED-4DB2-BD59-A6C34878D82A}">
                    <a16:rowId xmlns:a16="http://schemas.microsoft.com/office/drawing/2014/main" val="186302586"/>
                  </a:ext>
                </a:extLst>
              </a:tr>
              <a:tr h="388704">
                <a:tc>
                  <a:txBody>
                    <a:bodyPr/>
                    <a:lstStyle/>
                    <a:p>
                      <a:pPr algn="ctr" fontAlgn="t"/>
                      <a:r>
                        <a:rPr lang="en-US" sz="1800" b="1" dirty="0">
                          <a:effectLst/>
                        </a:rPr>
                        <a:t>x2 = 0 or 1</a:t>
                      </a:r>
                    </a:p>
                  </a:txBody>
                  <a:tcPr marL="50800" marR="50800" marT="50800" marB="50800" anchor="ctr"/>
                </a:tc>
                <a:tc>
                  <a:txBody>
                    <a:bodyPr/>
                    <a:lstStyle/>
                    <a:p>
                      <a:pPr algn="ctr" fontAlgn="t"/>
                      <a:r>
                        <a:rPr lang="en-US" sz="1800" b="1">
                          <a:effectLst/>
                        </a:rPr>
                        <a:t>w2 = 0.6</a:t>
                      </a:r>
                    </a:p>
                  </a:txBody>
                  <a:tcPr marL="50800" marR="50800" marT="50800" marB="50800" anchor="ctr"/>
                </a:tc>
                <a:extLst>
                  <a:ext uri="{0D108BD9-81ED-4DB2-BD59-A6C34878D82A}">
                    <a16:rowId xmlns:a16="http://schemas.microsoft.com/office/drawing/2014/main" val="2837740441"/>
                  </a:ext>
                </a:extLst>
              </a:tr>
              <a:tr h="388704">
                <a:tc>
                  <a:txBody>
                    <a:bodyPr/>
                    <a:lstStyle/>
                    <a:p>
                      <a:pPr algn="ctr" fontAlgn="t"/>
                      <a:r>
                        <a:rPr lang="en-US" sz="1800" b="1">
                          <a:effectLst/>
                        </a:rPr>
                        <a:t>x3 = 0 or 1</a:t>
                      </a:r>
                    </a:p>
                  </a:txBody>
                  <a:tcPr marL="50800" marR="50800" marT="50800" marB="50800" anchor="ctr"/>
                </a:tc>
                <a:tc>
                  <a:txBody>
                    <a:bodyPr/>
                    <a:lstStyle/>
                    <a:p>
                      <a:pPr algn="ctr" fontAlgn="t"/>
                      <a:r>
                        <a:rPr lang="en-US" sz="1800" b="1" dirty="0">
                          <a:effectLst/>
                        </a:rPr>
                        <a:t>w3 = 0.5</a:t>
                      </a:r>
                    </a:p>
                  </a:txBody>
                  <a:tcPr marL="50800" marR="50800" marT="50800" marB="50800" anchor="ctr"/>
                </a:tc>
                <a:extLst>
                  <a:ext uri="{0D108BD9-81ED-4DB2-BD59-A6C34878D82A}">
                    <a16:rowId xmlns:a16="http://schemas.microsoft.com/office/drawing/2014/main" val="2825055806"/>
                  </a:ext>
                </a:extLst>
              </a:tr>
              <a:tr h="388704">
                <a:tc>
                  <a:txBody>
                    <a:bodyPr/>
                    <a:lstStyle/>
                    <a:p>
                      <a:pPr algn="ctr" fontAlgn="t"/>
                      <a:r>
                        <a:rPr lang="en-US" sz="1800" b="1">
                          <a:effectLst/>
                        </a:rPr>
                        <a:t>x4 = 0 or 1</a:t>
                      </a:r>
                    </a:p>
                  </a:txBody>
                  <a:tcPr marL="50800" marR="50800" marT="50800" marB="50800" anchor="ctr"/>
                </a:tc>
                <a:tc>
                  <a:txBody>
                    <a:bodyPr/>
                    <a:lstStyle/>
                    <a:p>
                      <a:pPr algn="ctr" fontAlgn="t"/>
                      <a:r>
                        <a:rPr lang="en-US" sz="1800" b="1" dirty="0">
                          <a:effectLst/>
                        </a:rPr>
                        <a:t>w4 = 0.3</a:t>
                      </a:r>
                    </a:p>
                  </a:txBody>
                  <a:tcPr marL="50800" marR="50800" marT="50800" marB="50800" anchor="ctr"/>
                </a:tc>
                <a:extLst>
                  <a:ext uri="{0D108BD9-81ED-4DB2-BD59-A6C34878D82A}">
                    <a16:rowId xmlns:a16="http://schemas.microsoft.com/office/drawing/2014/main" val="1873131542"/>
                  </a:ext>
                </a:extLst>
              </a:tr>
              <a:tr h="388704">
                <a:tc>
                  <a:txBody>
                    <a:bodyPr/>
                    <a:lstStyle/>
                    <a:p>
                      <a:pPr algn="ctr" fontAlgn="t"/>
                      <a:r>
                        <a:rPr lang="en-US" sz="1800" b="1" dirty="0">
                          <a:effectLst/>
                        </a:rPr>
                        <a:t>x5 = 0 or 1</a:t>
                      </a:r>
                    </a:p>
                  </a:txBody>
                  <a:tcPr marL="50800" marR="50800" marT="50800" marB="50800" anchor="ctr"/>
                </a:tc>
                <a:tc>
                  <a:txBody>
                    <a:bodyPr/>
                    <a:lstStyle/>
                    <a:p>
                      <a:pPr algn="ctr" fontAlgn="t"/>
                      <a:r>
                        <a:rPr lang="en-US" sz="1800" b="1" dirty="0">
                          <a:effectLst/>
                        </a:rPr>
                        <a:t>w5 = 0.4</a:t>
                      </a:r>
                    </a:p>
                  </a:txBody>
                  <a:tcPr marL="50800" marR="50800" marT="50800" marB="50800" anchor="ctr"/>
                </a:tc>
                <a:extLst>
                  <a:ext uri="{0D108BD9-81ED-4DB2-BD59-A6C34878D82A}">
                    <a16:rowId xmlns:a16="http://schemas.microsoft.com/office/drawing/2014/main" val="850247126"/>
                  </a:ext>
                </a:extLst>
              </a:tr>
            </a:tbl>
          </a:graphicData>
        </a:graphic>
      </p:graphicFrame>
      <p:grpSp>
        <p:nvGrpSpPr>
          <p:cNvPr id="40" name="Group 39">
            <a:extLst>
              <a:ext uri="{FF2B5EF4-FFF2-40B4-BE49-F238E27FC236}">
                <a16:creationId xmlns:a16="http://schemas.microsoft.com/office/drawing/2014/main" id="{D7E7F223-DC19-70C7-7425-54326B5C3B60}"/>
              </a:ext>
            </a:extLst>
          </p:cNvPr>
          <p:cNvGrpSpPr/>
          <p:nvPr/>
        </p:nvGrpSpPr>
        <p:grpSpPr>
          <a:xfrm>
            <a:off x="6620988" y="1098197"/>
            <a:ext cx="5123446" cy="2756925"/>
            <a:chOff x="6620988" y="1098197"/>
            <a:chExt cx="5123446" cy="2756925"/>
          </a:xfrm>
        </p:grpSpPr>
        <p:grpSp>
          <p:nvGrpSpPr>
            <p:cNvPr id="4" name="object 16">
              <a:extLst>
                <a:ext uri="{FF2B5EF4-FFF2-40B4-BE49-F238E27FC236}">
                  <a16:creationId xmlns:a16="http://schemas.microsoft.com/office/drawing/2014/main" id="{B981AEFE-9004-C170-413E-7D5A047A5A51}"/>
                </a:ext>
              </a:extLst>
            </p:cNvPr>
            <p:cNvGrpSpPr/>
            <p:nvPr/>
          </p:nvGrpSpPr>
          <p:grpSpPr>
            <a:xfrm>
              <a:off x="9309071" y="2113444"/>
              <a:ext cx="584200" cy="586105"/>
              <a:chOff x="3620770" y="2904489"/>
              <a:chExt cx="584200" cy="586105"/>
            </a:xfrm>
          </p:grpSpPr>
          <p:sp>
            <p:nvSpPr>
              <p:cNvPr id="6" name="object 17">
                <a:extLst>
                  <a:ext uri="{FF2B5EF4-FFF2-40B4-BE49-F238E27FC236}">
                    <a16:creationId xmlns:a16="http://schemas.microsoft.com/office/drawing/2014/main" id="{A293460C-B974-5ED7-E5CA-F8B715C1A0BA}"/>
                  </a:ext>
                </a:extLst>
              </p:cNvPr>
              <p:cNvSpPr/>
              <p:nvPr/>
            </p:nvSpPr>
            <p:spPr>
              <a:xfrm>
                <a:off x="3634740" y="2918459"/>
                <a:ext cx="556260" cy="558165"/>
              </a:xfrm>
              <a:custGeom>
                <a:avLst/>
                <a:gdLst/>
                <a:ahLst/>
                <a:cxnLst/>
                <a:rect l="l" t="t" r="r" b="b"/>
                <a:pathLst>
                  <a:path w="556260" h="558164">
                    <a:moveTo>
                      <a:pt x="278892" y="557784"/>
                    </a:move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close/>
                  </a:path>
                </a:pathLst>
              </a:custGeom>
              <a:solidFill>
                <a:srgbClr val="EDEBE1"/>
              </a:solidFill>
            </p:spPr>
            <p:txBody>
              <a:bodyPr wrap="square" lIns="0" tIns="0" rIns="0" bIns="0" rtlCol="0"/>
              <a:lstStyle/>
              <a:p>
                <a:endParaRPr/>
              </a:p>
            </p:txBody>
          </p:sp>
          <p:sp>
            <p:nvSpPr>
              <p:cNvPr id="7" name="object 18">
                <a:extLst>
                  <a:ext uri="{FF2B5EF4-FFF2-40B4-BE49-F238E27FC236}">
                    <a16:creationId xmlns:a16="http://schemas.microsoft.com/office/drawing/2014/main" id="{377BF844-D624-19D1-4095-15DFC7414970}"/>
                  </a:ext>
                </a:extLst>
              </p:cNvPr>
              <p:cNvSpPr/>
              <p:nvPr/>
            </p:nvSpPr>
            <p:spPr>
              <a:xfrm>
                <a:off x="3634740" y="2918459"/>
                <a:ext cx="556260" cy="558165"/>
              </a:xfrm>
              <a:custGeom>
                <a:avLst/>
                <a:gdLst/>
                <a:ahLst/>
                <a:cxnLst/>
                <a:rect l="l" t="t" r="r" b="b"/>
                <a:pathLst>
                  <a:path w="556260" h="558164">
                    <a:moveTo>
                      <a:pt x="0" y="278892"/>
                    </a:moveTo>
                    <a:lnTo>
                      <a:pt x="3653" y="233679"/>
                    </a:lnTo>
                    <a:lnTo>
                      <a:pt x="14228" y="190780"/>
                    </a:lnTo>
                    <a:lnTo>
                      <a:pt x="31149" y="150770"/>
                    </a:lnTo>
                    <a:lnTo>
                      <a:pt x="53839" y="114226"/>
                    </a:lnTo>
                    <a:lnTo>
                      <a:pt x="81724" y="81724"/>
                    </a:lnTo>
                    <a:lnTo>
                      <a:pt x="114226" y="53839"/>
                    </a:lnTo>
                    <a:lnTo>
                      <a:pt x="150770" y="31149"/>
                    </a:lnTo>
                    <a:lnTo>
                      <a:pt x="190780" y="14228"/>
                    </a:lnTo>
                    <a:lnTo>
                      <a:pt x="233679" y="3653"/>
                    </a:lnTo>
                    <a:lnTo>
                      <a:pt x="278892" y="0"/>
                    </a:lnTo>
                    <a:lnTo>
                      <a:pt x="324061" y="3653"/>
                    </a:lnTo>
                    <a:lnTo>
                      <a:pt x="366845" y="14228"/>
                    </a:lnTo>
                    <a:lnTo>
                      <a:pt x="406683" y="31149"/>
                    </a:lnTo>
                    <a:lnTo>
                      <a:pt x="443020" y="53839"/>
                    </a:lnTo>
                    <a:lnTo>
                      <a:pt x="475297" y="81724"/>
                    </a:lnTo>
                    <a:lnTo>
                      <a:pt x="502956" y="114226"/>
                    </a:lnTo>
                    <a:lnTo>
                      <a:pt x="525440" y="150770"/>
                    </a:lnTo>
                    <a:lnTo>
                      <a:pt x="542190" y="190780"/>
                    </a:lnTo>
                    <a:lnTo>
                      <a:pt x="552649" y="233679"/>
                    </a:lnTo>
                    <a:lnTo>
                      <a:pt x="556260" y="278892"/>
                    </a:lnTo>
                    <a:lnTo>
                      <a:pt x="552649" y="324104"/>
                    </a:lnTo>
                    <a:lnTo>
                      <a:pt x="542190" y="367003"/>
                    </a:lnTo>
                    <a:lnTo>
                      <a:pt x="525440" y="407013"/>
                    </a:lnTo>
                    <a:lnTo>
                      <a:pt x="502956" y="443557"/>
                    </a:lnTo>
                    <a:lnTo>
                      <a:pt x="475297" y="476059"/>
                    </a:lnTo>
                    <a:lnTo>
                      <a:pt x="443020" y="503944"/>
                    </a:lnTo>
                    <a:lnTo>
                      <a:pt x="406683" y="526634"/>
                    </a:lnTo>
                    <a:lnTo>
                      <a:pt x="366845" y="543555"/>
                    </a:lnTo>
                    <a:lnTo>
                      <a:pt x="324061" y="554130"/>
                    </a:lnTo>
                    <a:lnTo>
                      <a:pt x="278892" y="557784"/>
                    </a:lnTo>
                    <a:lnTo>
                      <a:pt x="233679" y="554130"/>
                    </a:lnTo>
                    <a:lnTo>
                      <a:pt x="190780" y="543555"/>
                    </a:lnTo>
                    <a:lnTo>
                      <a:pt x="150770" y="526634"/>
                    </a:lnTo>
                    <a:lnTo>
                      <a:pt x="114226" y="503944"/>
                    </a:lnTo>
                    <a:lnTo>
                      <a:pt x="81724" y="476059"/>
                    </a:lnTo>
                    <a:lnTo>
                      <a:pt x="53839" y="443557"/>
                    </a:lnTo>
                    <a:lnTo>
                      <a:pt x="31149" y="407013"/>
                    </a:lnTo>
                    <a:lnTo>
                      <a:pt x="14228" y="367003"/>
                    </a:lnTo>
                    <a:lnTo>
                      <a:pt x="3653" y="324104"/>
                    </a:lnTo>
                    <a:lnTo>
                      <a:pt x="0" y="278892"/>
                    </a:lnTo>
                  </a:path>
                </a:pathLst>
              </a:custGeom>
              <a:ln w="27431">
                <a:solidFill>
                  <a:srgbClr val="000000"/>
                </a:solidFill>
              </a:ln>
            </p:spPr>
            <p:txBody>
              <a:bodyPr wrap="square" lIns="0" tIns="0" rIns="0" bIns="0" rtlCol="0"/>
              <a:lstStyle/>
              <a:p>
                <a:endParaRPr/>
              </a:p>
            </p:txBody>
          </p:sp>
        </p:grpSp>
        <p:sp>
          <p:nvSpPr>
            <p:cNvPr id="8" name="object 19">
              <a:extLst>
                <a:ext uri="{FF2B5EF4-FFF2-40B4-BE49-F238E27FC236}">
                  <a16:creationId xmlns:a16="http://schemas.microsoft.com/office/drawing/2014/main" id="{0121579C-3E92-2EB6-2BE0-C7014D6A36A0}"/>
                </a:ext>
              </a:extLst>
            </p:cNvPr>
            <p:cNvSpPr txBox="1"/>
            <p:nvPr/>
          </p:nvSpPr>
          <p:spPr>
            <a:xfrm>
              <a:off x="9433799" y="1957625"/>
              <a:ext cx="331470" cy="762635"/>
            </a:xfrm>
            <a:prstGeom prst="rect">
              <a:avLst/>
            </a:prstGeom>
          </p:spPr>
          <p:txBody>
            <a:bodyPr vert="horz" wrap="square" lIns="0" tIns="17145" rIns="0" bIns="0" rtlCol="0">
              <a:spAutoFit/>
            </a:bodyPr>
            <a:lstStyle/>
            <a:p>
              <a:pPr marL="12700">
                <a:lnSpc>
                  <a:spcPct val="100000"/>
                </a:lnSpc>
                <a:spcBef>
                  <a:spcPts val="135"/>
                </a:spcBef>
              </a:pPr>
              <a:r>
                <a:rPr sz="4800" spc="15" dirty="0">
                  <a:latin typeface="Calibri"/>
                  <a:cs typeface="Calibri"/>
                </a:rPr>
                <a:t>+</a:t>
              </a:r>
              <a:endParaRPr sz="4800" dirty="0">
                <a:latin typeface="Calibri"/>
                <a:cs typeface="Calibri"/>
              </a:endParaRPr>
            </a:p>
          </p:txBody>
        </p:sp>
        <p:sp>
          <p:nvSpPr>
            <p:cNvPr id="9" name="object 20">
              <a:extLst>
                <a:ext uri="{FF2B5EF4-FFF2-40B4-BE49-F238E27FC236}">
                  <a16:creationId xmlns:a16="http://schemas.microsoft.com/office/drawing/2014/main" id="{A144D6FD-C6CC-0DCA-F01D-09A2C3A993A4}"/>
                </a:ext>
              </a:extLst>
            </p:cNvPr>
            <p:cNvSpPr/>
            <p:nvPr/>
          </p:nvSpPr>
          <p:spPr>
            <a:xfrm>
              <a:off x="6957780" y="1153591"/>
              <a:ext cx="2423795" cy="2528570"/>
            </a:xfrm>
            <a:custGeom>
              <a:avLst/>
              <a:gdLst/>
              <a:ahLst/>
              <a:cxnLst/>
              <a:rect l="l" t="t" r="r" b="b"/>
              <a:pathLst>
                <a:path w="2423795" h="2528570">
                  <a:moveTo>
                    <a:pt x="2421648" y="1441704"/>
                  </a:moveTo>
                  <a:lnTo>
                    <a:pt x="2335733" y="1448435"/>
                  </a:lnTo>
                  <a:lnTo>
                    <a:pt x="2353767" y="1418844"/>
                  </a:lnTo>
                  <a:lnTo>
                    <a:pt x="2388120" y="1362456"/>
                  </a:lnTo>
                  <a:lnTo>
                    <a:pt x="2232672" y="1377696"/>
                  </a:lnTo>
                  <a:lnTo>
                    <a:pt x="2262809" y="1425054"/>
                  </a:lnTo>
                  <a:lnTo>
                    <a:pt x="629424" y="2077212"/>
                  </a:lnTo>
                  <a:lnTo>
                    <a:pt x="1536" y="2077212"/>
                  </a:lnTo>
                  <a:lnTo>
                    <a:pt x="1536" y="2097024"/>
                  </a:lnTo>
                  <a:lnTo>
                    <a:pt x="637044" y="2097024"/>
                  </a:lnTo>
                  <a:lnTo>
                    <a:pt x="2274405" y="1443278"/>
                  </a:lnTo>
                  <a:lnTo>
                    <a:pt x="2280437" y="1452778"/>
                  </a:lnTo>
                  <a:lnTo>
                    <a:pt x="2266200" y="1453883"/>
                  </a:lnTo>
                  <a:lnTo>
                    <a:pt x="2296795" y="1505331"/>
                  </a:lnTo>
                  <a:lnTo>
                    <a:pt x="628904" y="2506980"/>
                  </a:lnTo>
                  <a:lnTo>
                    <a:pt x="0" y="2506980"/>
                  </a:lnTo>
                  <a:lnTo>
                    <a:pt x="0" y="2528316"/>
                  </a:lnTo>
                  <a:lnTo>
                    <a:pt x="635520" y="2528316"/>
                  </a:lnTo>
                  <a:lnTo>
                    <a:pt x="637032" y="2526792"/>
                  </a:lnTo>
                  <a:lnTo>
                    <a:pt x="667448" y="2508504"/>
                  </a:lnTo>
                  <a:lnTo>
                    <a:pt x="669975" y="2506980"/>
                  </a:lnTo>
                  <a:lnTo>
                    <a:pt x="2306955" y="1522412"/>
                  </a:lnTo>
                  <a:lnTo>
                    <a:pt x="2337828" y="1574279"/>
                  </a:lnTo>
                  <a:lnTo>
                    <a:pt x="2385999" y="1498079"/>
                  </a:lnTo>
                  <a:lnTo>
                    <a:pt x="2421648" y="1441704"/>
                  </a:lnTo>
                  <a:close/>
                </a:path>
                <a:path w="2423795" h="2528570">
                  <a:moveTo>
                    <a:pt x="2423172" y="1086612"/>
                  </a:moveTo>
                  <a:lnTo>
                    <a:pt x="2388082" y="1031748"/>
                  </a:lnTo>
                  <a:lnTo>
                    <a:pt x="2339352" y="955548"/>
                  </a:lnTo>
                  <a:lnTo>
                    <a:pt x="2308872" y="1006119"/>
                  </a:lnTo>
                  <a:lnTo>
                    <a:pt x="671499" y="21336"/>
                  </a:lnTo>
                  <a:lnTo>
                    <a:pt x="668972" y="19812"/>
                  </a:lnTo>
                  <a:lnTo>
                    <a:pt x="638568" y="1524"/>
                  </a:lnTo>
                  <a:lnTo>
                    <a:pt x="637044" y="1524"/>
                  </a:lnTo>
                  <a:lnTo>
                    <a:pt x="635520" y="0"/>
                  </a:lnTo>
                  <a:lnTo>
                    <a:pt x="1536" y="0"/>
                  </a:lnTo>
                  <a:lnTo>
                    <a:pt x="1536" y="21336"/>
                  </a:lnTo>
                  <a:lnTo>
                    <a:pt x="630428" y="21336"/>
                  </a:lnTo>
                  <a:lnTo>
                    <a:pt x="2297938" y="1024255"/>
                  </a:lnTo>
                  <a:lnTo>
                    <a:pt x="2267724" y="1074420"/>
                  </a:lnTo>
                  <a:lnTo>
                    <a:pt x="2295436" y="1076604"/>
                  </a:lnTo>
                  <a:lnTo>
                    <a:pt x="2273973" y="1110754"/>
                  </a:lnTo>
                  <a:lnTo>
                    <a:pt x="637044" y="457200"/>
                  </a:lnTo>
                  <a:lnTo>
                    <a:pt x="1536" y="457200"/>
                  </a:lnTo>
                  <a:lnTo>
                    <a:pt x="1536" y="477012"/>
                  </a:lnTo>
                  <a:lnTo>
                    <a:pt x="629424" y="477012"/>
                  </a:lnTo>
                  <a:lnTo>
                    <a:pt x="2263254" y="1127823"/>
                  </a:lnTo>
                  <a:lnTo>
                    <a:pt x="2257844" y="1136446"/>
                  </a:lnTo>
                  <a:lnTo>
                    <a:pt x="2252484" y="1132332"/>
                  </a:lnTo>
                  <a:lnTo>
                    <a:pt x="2249055" y="1150416"/>
                  </a:lnTo>
                  <a:lnTo>
                    <a:pt x="2232672" y="1176528"/>
                  </a:lnTo>
                  <a:lnTo>
                    <a:pt x="2243925" y="1177632"/>
                  </a:lnTo>
                  <a:lnTo>
                    <a:pt x="2241486" y="1190548"/>
                  </a:lnTo>
                  <a:lnTo>
                    <a:pt x="635520" y="877824"/>
                  </a:lnTo>
                  <a:lnTo>
                    <a:pt x="1536" y="877824"/>
                  </a:lnTo>
                  <a:lnTo>
                    <a:pt x="1536" y="899160"/>
                  </a:lnTo>
                  <a:lnTo>
                    <a:pt x="632472" y="899160"/>
                  </a:lnTo>
                  <a:lnTo>
                    <a:pt x="2237702" y="1210525"/>
                  </a:lnTo>
                  <a:lnTo>
                    <a:pt x="2226576" y="1269492"/>
                  </a:lnTo>
                  <a:lnTo>
                    <a:pt x="2375928" y="1226820"/>
                  </a:lnTo>
                  <a:lnTo>
                    <a:pt x="2358009" y="1213104"/>
                  </a:lnTo>
                  <a:lnTo>
                    <a:pt x="2321610" y="1185252"/>
                  </a:lnTo>
                  <a:lnTo>
                    <a:pt x="2388120" y="1191768"/>
                  </a:lnTo>
                  <a:lnTo>
                    <a:pt x="2353233" y="1133856"/>
                  </a:lnTo>
                  <a:lnTo>
                    <a:pt x="2319896" y="1078522"/>
                  </a:lnTo>
                  <a:lnTo>
                    <a:pt x="2423172" y="1086612"/>
                  </a:lnTo>
                  <a:close/>
                </a:path>
              </a:pathLst>
            </a:custGeom>
            <a:solidFill>
              <a:srgbClr val="000000"/>
            </a:solidFill>
          </p:spPr>
          <p:txBody>
            <a:bodyPr wrap="square" lIns="0" tIns="0" rIns="0" bIns="0" rtlCol="0"/>
            <a:lstStyle/>
            <a:p>
              <a:endParaRPr/>
            </a:p>
          </p:txBody>
        </p:sp>
        <p:sp>
          <p:nvSpPr>
            <p:cNvPr id="10" name="object 21">
              <a:extLst>
                <a:ext uri="{FF2B5EF4-FFF2-40B4-BE49-F238E27FC236}">
                  <a16:creationId xmlns:a16="http://schemas.microsoft.com/office/drawing/2014/main" id="{C9B59EF9-D3F8-84F2-8939-4A2C836193B4}"/>
                </a:ext>
              </a:extLst>
            </p:cNvPr>
            <p:cNvSpPr txBox="1"/>
            <p:nvPr/>
          </p:nvSpPr>
          <p:spPr>
            <a:xfrm>
              <a:off x="7388630" y="1428820"/>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11" name="object 22">
              <a:extLst>
                <a:ext uri="{FF2B5EF4-FFF2-40B4-BE49-F238E27FC236}">
                  <a16:creationId xmlns:a16="http://schemas.microsoft.com/office/drawing/2014/main" id="{0EBA2B1B-6B88-15A0-C63A-6B3CF65FD2C1}"/>
                </a:ext>
              </a:extLst>
            </p:cNvPr>
            <p:cNvSpPr txBox="1"/>
            <p:nvPr/>
          </p:nvSpPr>
          <p:spPr>
            <a:xfrm>
              <a:off x="7388630" y="1931699"/>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endParaRPr sz="7250">
                <a:latin typeface="Calibri"/>
                <a:cs typeface="Calibri"/>
              </a:endParaRPr>
            </a:p>
          </p:txBody>
        </p:sp>
        <p:sp>
          <p:nvSpPr>
            <p:cNvPr id="12" name="object 23">
              <a:extLst>
                <a:ext uri="{FF2B5EF4-FFF2-40B4-BE49-F238E27FC236}">
                  <a16:creationId xmlns:a16="http://schemas.microsoft.com/office/drawing/2014/main" id="{7E1D4749-5C6A-1D00-C301-B9DDF204AE3E}"/>
                </a:ext>
              </a:extLst>
            </p:cNvPr>
            <p:cNvSpPr txBox="1"/>
            <p:nvPr/>
          </p:nvSpPr>
          <p:spPr>
            <a:xfrm>
              <a:off x="7388630" y="2099626"/>
              <a:ext cx="258445" cy="1132205"/>
            </a:xfrm>
            <a:prstGeom prst="rect">
              <a:avLst/>
            </a:prstGeom>
          </p:spPr>
          <p:txBody>
            <a:bodyPr vert="horz" wrap="square" lIns="0" tIns="13970" rIns="0" bIns="0" rtlCol="0">
              <a:spAutoFit/>
            </a:bodyPr>
            <a:lstStyle/>
            <a:p>
              <a:pPr marL="12700">
                <a:lnSpc>
                  <a:spcPct val="100000"/>
                </a:lnSpc>
                <a:spcBef>
                  <a:spcPts val="110"/>
                </a:spcBef>
              </a:pPr>
              <a:r>
                <a:rPr sz="7250" dirty="0">
                  <a:latin typeface="Calibri"/>
                  <a:cs typeface="Calibri"/>
                </a:rPr>
                <a:t>.</a:t>
              </a:r>
            </a:p>
          </p:txBody>
        </p:sp>
        <p:pic>
          <p:nvPicPr>
            <p:cNvPr id="13" name="object 24">
              <a:extLst>
                <a:ext uri="{FF2B5EF4-FFF2-40B4-BE49-F238E27FC236}">
                  <a16:creationId xmlns:a16="http://schemas.microsoft.com/office/drawing/2014/main" id="{EA8C22D3-498E-4469-2938-59AA244582FB}"/>
                </a:ext>
              </a:extLst>
            </p:cNvPr>
            <p:cNvPicPr/>
            <p:nvPr/>
          </p:nvPicPr>
          <p:blipFill>
            <a:blip r:embed="rId3" cstate="print"/>
            <a:stretch>
              <a:fillRect/>
            </a:stretch>
          </p:blipFill>
          <p:spPr>
            <a:xfrm>
              <a:off x="6620988" y="1129194"/>
              <a:ext cx="115824" cy="117348"/>
            </a:xfrm>
            <a:prstGeom prst="rect">
              <a:avLst/>
            </a:prstGeom>
          </p:spPr>
        </p:pic>
        <p:sp>
          <p:nvSpPr>
            <p:cNvPr id="14" name="object 25">
              <a:extLst>
                <a:ext uri="{FF2B5EF4-FFF2-40B4-BE49-F238E27FC236}">
                  <a16:creationId xmlns:a16="http://schemas.microsoft.com/office/drawing/2014/main" id="{591B2929-8185-79A6-9ECF-6AD2098A26E2}"/>
                </a:ext>
              </a:extLst>
            </p:cNvPr>
            <p:cNvSpPr txBox="1"/>
            <p:nvPr/>
          </p:nvSpPr>
          <p:spPr>
            <a:xfrm>
              <a:off x="6725647" y="1102751"/>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15" name="object 26">
              <a:extLst>
                <a:ext uri="{FF2B5EF4-FFF2-40B4-BE49-F238E27FC236}">
                  <a16:creationId xmlns:a16="http://schemas.microsoft.com/office/drawing/2014/main" id="{981922C7-513F-0ADA-1B38-D1579F8B7296}"/>
                </a:ext>
              </a:extLst>
            </p:cNvPr>
            <p:cNvPicPr/>
            <p:nvPr/>
          </p:nvPicPr>
          <p:blipFill>
            <a:blip r:embed="rId3" cstate="print"/>
            <a:stretch>
              <a:fillRect/>
            </a:stretch>
          </p:blipFill>
          <p:spPr>
            <a:xfrm>
              <a:off x="6620988" y="1586394"/>
              <a:ext cx="115824" cy="117348"/>
            </a:xfrm>
            <a:prstGeom prst="rect">
              <a:avLst/>
            </a:prstGeom>
          </p:spPr>
        </p:pic>
        <p:sp>
          <p:nvSpPr>
            <p:cNvPr id="16" name="object 27">
              <a:extLst>
                <a:ext uri="{FF2B5EF4-FFF2-40B4-BE49-F238E27FC236}">
                  <a16:creationId xmlns:a16="http://schemas.microsoft.com/office/drawing/2014/main" id="{DC9BD313-C41C-239A-1E7D-5DC55AD22BB5}"/>
                </a:ext>
              </a:extLst>
            </p:cNvPr>
            <p:cNvSpPr txBox="1"/>
            <p:nvPr/>
          </p:nvSpPr>
          <p:spPr>
            <a:xfrm>
              <a:off x="6731719" y="1559953"/>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17" name="object 28">
              <a:extLst>
                <a:ext uri="{FF2B5EF4-FFF2-40B4-BE49-F238E27FC236}">
                  <a16:creationId xmlns:a16="http://schemas.microsoft.com/office/drawing/2014/main" id="{719EC402-C4EB-AA1C-BFBF-BED2F4A12911}"/>
                </a:ext>
              </a:extLst>
            </p:cNvPr>
            <p:cNvPicPr/>
            <p:nvPr/>
          </p:nvPicPr>
          <p:blipFill>
            <a:blip r:embed="rId4" cstate="print"/>
            <a:stretch>
              <a:fillRect/>
            </a:stretch>
          </p:blipFill>
          <p:spPr>
            <a:xfrm>
              <a:off x="6620988" y="2008543"/>
              <a:ext cx="115824" cy="117348"/>
            </a:xfrm>
            <a:prstGeom prst="rect">
              <a:avLst/>
            </a:prstGeom>
          </p:spPr>
        </p:pic>
        <p:sp>
          <p:nvSpPr>
            <p:cNvPr id="20" name="object 29">
              <a:extLst>
                <a:ext uri="{FF2B5EF4-FFF2-40B4-BE49-F238E27FC236}">
                  <a16:creationId xmlns:a16="http://schemas.microsoft.com/office/drawing/2014/main" id="{BD73B483-62DE-C1BF-1BB4-CA9A8F5C063E}"/>
                </a:ext>
              </a:extLst>
            </p:cNvPr>
            <p:cNvSpPr txBox="1"/>
            <p:nvPr/>
          </p:nvSpPr>
          <p:spPr>
            <a:xfrm>
              <a:off x="6731719" y="1982150"/>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21" name="object 30">
              <a:extLst>
                <a:ext uri="{FF2B5EF4-FFF2-40B4-BE49-F238E27FC236}">
                  <a16:creationId xmlns:a16="http://schemas.microsoft.com/office/drawing/2014/main" id="{D883C53D-D6FA-1D9B-E9E5-C0881855D33D}"/>
                </a:ext>
              </a:extLst>
            </p:cNvPr>
            <p:cNvPicPr/>
            <p:nvPr/>
          </p:nvPicPr>
          <p:blipFill>
            <a:blip r:embed="rId5" cstate="print"/>
            <a:stretch>
              <a:fillRect/>
            </a:stretch>
          </p:blipFill>
          <p:spPr>
            <a:xfrm>
              <a:off x="6620988" y="3636175"/>
              <a:ext cx="115824" cy="117348"/>
            </a:xfrm>
            <a:prstGeom prst="rect">
              <a:avLst/>
            </a:prstGeom>
          </p:spPr>
        </p:pic>
        <p:grpSp>
          <p:nvGrpSpPr>
            <p:cNvPr id="22" name="object 31">
              <a:extLst>
                <a:ext uri="{FF2B5EF4-FFF2-40B4-BE49-F238E27FC236}">
                  <a16:creationId xmlns:a16="http://schemas.microsoft.com/office/drawing/2014/main" id="{50E73100-A813-D7A6-6455-E94A1CCD33E3}"/>
                </a:ext>
              </a:extLst>
            </p:cNvPr>
            <p:cNvGrpSpPr/>
            <p:nvPr/>
          </p:nvGrpSpPr>
          <p:grpSpPr>
            <a:xfrm>
              <a:off x="7917055" y="1124622"/>
              <a:ext cx="3643629" cy="2546985"/>
              <a:chOff x="2228754" y="1915667"/>
              <a:chExt cx="3643629" cy="2546985"/>
            </a:xfrm>
          </p:grpSpPr>
          <p:sp>
            <p:nvSpPr>
              <p:cNvPr id="23" name="object 32">
                <a:extLst>
                  <a:ext uri="{FF2B5EF4-FFF2-40B4-BE49-F238E27FC236}">
                    <a16:creationId xmlns:a16="http://schemas.microsoft.com/office/drawing/2014/main" id="{11A747A3-CBE5-835B-5256-4E8BB183BFAB}"/>
                  </a:ext>
                </a:extLst>
              </p:cNvPr>
              <p:cNvSpPr/>
              <p:nvPr/>
            </p:nvSpPr>
            <p:spPr>
              <a:xfrm>
                <a:off x="3843527" y="3470147"/>
                <a:ext cx="139065" cy="706120"/>
              </a:xfrm>
              <a:custGeom>
                <a:avLst/>
                <a:gdLst/>
                <a:ahLst/>
                <a:cxnLst/>
                <a:rect l="l" t="t" r="r" b="b"/>
                <a:pathLst>
                  <a:path w="139064" h="706120">
                    <a:moveTo>
                      <a:pt x="59436" y="140208"/>
                    </a:moveTo>
                    <a:lnTo>
                      <a:pt x="0" y="140208"/>
                    </a:lnTo>
                    <a:lnTo>
                      <a:pt x="70104" y="0"/>
                    </a:lnTo>
                    <a:lnTo>
                      <a:pt x="131975" y="126492"/>
                    </a:lnTo>
                    <a:lnTo>
                      <a:pt x="59436" y="126492"/>
                    </a:lnTo>
                    <a:lnTo>
                      <a:pt x="59436" y="140208"/>
                    </a:lnTo>
                    <a:close/>
                  </a:path>
                  <a:path w="139064" h="706120">
                    <a:moveTo>
                      <a:pt x="79248" y="705612"/>
                    </a:moveTo>
                    <a:lnTo>
                      <a:pt x="59436" y="705612"/>
                    </a:lnTo>
                    <a:lnTo>
                      <a:pt x="59436" y="126492"/>
                    </a:lnTo>
                    <a:lnTo>
                      <a:pt x="79248" y="126492"/>
                    </a:lnTo>
                    <a:lnTo>
                      <a:pt x="79248" y="705612"/>
                    </a:lnTo>
                    <a:close/>
                  </a:path>
                  <a:path w="139064" h="706120">
                    <a:moveTo>
                      <a:pt x="138684" y="140208"/>
                    </a:moveTo>
                    <a:lnTo>
                      <a:pt x="79248" y="140208"/>
                    </a:lnTo>
                    <a:lnTo>
                      <a:pt x="79248" y="126492"/>
                    </a:lnTo>
                    <a:lnTo>
                      <a:pt x="131975" y="126492"/>
                    </a:lnTo>
                    <a:lnTo>
                      <a:pt x="138684" y="140208"/>
                    </a:lnTo>
                    <a:close/>
                  </a:path>
                </a:pathLst>
              </a:custGeom>
              <a:solidFill>
                <a:srgbClr val="000000"/>
              </a:solidFill>
            </p:spPr>
            <p:txBody>
              <a:bodyPr wrap="square" lIns="0" tIns="0" rIns="0" bIns="0" rtlCol="0"/>
              <a:lstStyle/>
              <a:p>
                <a:endParaRPr/>
              </a:p>
            </p:txBody>
          </p:sp>
          <p:pic>
            <p:nvPicPr>
              <p:cNvPr id="24" name="object 33">
                <a:extLst>
                  <a:ext uri="{FF2B5EF4-FFF2-40B4-BE49-F238E27FC236}">
                    <a16:creationId xmlns:a16="http://schemas.microsoft.com/office/drawing/2014/main" id="{E60C02CE-C9EF-5EA6-EBC2-9D38FC19780D}"/>
                  </a:ext>
                </a:extLst>
              </p:cNvPr>
              <p:cNvPicPr/>
              <p:nvPr/>
            </p:nvPicPr>
            <p:blipFill>
              <a:blip r:embed="rId6" cstate="print"/>
              <a:stretch>
                <a:fillRect/>
              </a:stretch>
            </p:blipFill>
            <p:spPr>
              <a:xfrm>
                <a:off x="3870007" y="4285488"/>
                <a:ext cx="111347" cy="176784"/>
              </a:xfrm>
              <a:prstGeom prst="rect">
                <a:avLst/>
              </a:prstGeom>
            </p:spPr>
          </p:pic>
          <p:sp>
            <p:nvSpPr>
              <p:cNvPr id="25" name="object 34">
                <a:extLst>
                  <a:ext uri="{FF2B5EF4-FFF2-40B4-BE49-F238E27FC236}">
                    <a16:creationId xmlns:a16="http://schemas.microsoft.com/office/drawing/2014/main" id="{D8EA5F05-7B45-B0E3-F038-6B1D2DAC1236}"/>
                  </a:ext>
                </a:extLst>
              </p:cNvPr>
              <p:cNvSpPr/>
              <p:nvPr/>
            </p:nvSpPr>
            <p:spPr>
              <a:xfrm>
                <a:off x="4191000" y="3127247"/>
                <a:ext cx="506095" cy="140335"/>
              </a:xfrm>
              <a:custGeom>
                <a:avLst/>
                <a:gdLst/>
                <a:ahLst/>
                <a:cxnLst/>
                <a:rect l="l" t="t" r="r" b="b"/>
                <a:pathLst>
                  <a:path w="506095" h="140335">
                    <a:moveTo>
                      <a:pt x="365760" y="140208"/>
                    </a:moveTo>
                    <a:lnTo>
                      <a:pt x="365760" y="0"/>
                    </a:lnTo>
                    <a:lnTo>
                      <a:pt x="484632" y="59436"/>
                    </a:lnTo>
                    <a:lnTo>
                      <a:pt x="379476" y="59436"/>
                    </a:lnTo>
                    <a:lnTo>
                      <a:pt x="379476" y="80772"/>
                    </a:lnTo>
                    <a:lnTo>
                      <a:pt x="484632" y="80772"/>
                    </a:lnTo>
                    <a:lnTo>
                      <a:pt x="365760" y="140208"/>
                    </a:lnTo>
                    <a:close/>
                  </a:path>
                  <a:path w="506095" h="140335">
                    <a:moveTo>
                      <a:pt x="365760" y="80772"/>
                    </a:moveTo>
                    <a:lnTo>
                      <a:pt x="0" y="80772"/>
                    </a:lnTo>
                    <a:lnTo>
                      <a:pt x="0" y="59436"/>
                    </a:lnTo>
                    <a:lnTo>
                      <a:pt x="365760" y="59436"/>
                    </a:lnTo>
                    <a:lnTo>
                      <a:pt x="365760" y="80772"/>
                    </a:lnTo>
                    <a:close/>
                  </a:path>
                  <a:path w="506095" h="140335">
                    <a:moveTo>
                      <a:pt x="484632" y="80772"/>
                    </a:moveTo>
                    <a:lnTo>
                      <a:pt x="379476" y="80772"/>
                    </a:lnTo>
                    <a:lnTo>
                      <a:pt x="379476" y="59436"/>
                    </a:lnTo>
                    <a:lnTo>
                      <a:pt x="484632" y="59436"/>
                    </a:lnTo>
                    <a:lnTo>
                      <a:pt x="505968" y="70104"/>
                    </a:lnTo>
                    <a:lnTo>
                      <a:pt x="484632" y="80772"/>
                    </a:lnTo>
                    <a:close/>
                  </a:path>
                </a:pathLst>
              </a:custGeom>
              <a:solidFill>
                <a:srgbClr val="000000"/>
              </a:solidFill>
            </p:spPr>
            <p:txBody>
              <a:bodyPr wrap="square" lIns="0" tIns="0" rIns="0" bIns="0" rtlCol="0"/>
              <a:lstStyle/>
              <a:p>
                <a:endParaRPr/>
              </a:p>
            </p:txBody>
          </p:sp>
          <p:pic>
            <p:nvPicPr>
              <p:cNvPr id="26" name="object 35">
                <a:extLst>
                  <a:ext uri="{FF2B5EF4-FFF2-40B4-BE49-F238E27FC236}">
                    <a16:creationId xmlns:a16="http://schemas.microsoft.com/office/drawing/2014/main" id="{9F40E622-0AE3-99DE-740F-FD1B33BBA8E4}"/>
                  </a:ext>
                </a:extLst>
              </p:cNvPr>
              <p:cNvPicPr/>
              <p:nvPr/>
            </p:nvPicPr>
            <p:blipFill>
              <a:blip r:embed="rId7" cstate="print"/>
              <a:stretch>
                <a:fillRect/>
              </a:stretch>
            </p:blipFill>
            <p:spPr>
              <a:xfrm>
                <a:off x="4340352" y="2967228"/>
                <a:ext cx="115442" cy="117348"/>
              </a:xfrm>
              <a:prstGeom prst="rect">
                <a:avLst/>
              </a:prstGeom>
            </p:spPr>
          </p:pic>
          <p:sp>
            <p:nvSpPr>
              <p:cNvPr id="27" name="object 36">
                <a:extLst>
                  <a:ext uri="{FF2B5EF4-FFF2-40B4-BE49-F238E27FC236}">
                    <a16:creationId xmlns:a16="http://schemas.microsoft.com/office/drawing/2014/main" id="{F4FD779D-549C-71D9-B23C-D3D46FB337A9}"/>
                  </a:ext>
                </a:extLst>
              </p:cNvPr>
              <p:cNvSpPr/>
              <p:nvPr/>
            </p:nvSpPr>
            <p:spPr>
              <a:xfrm>
                <a:off x="4696967" y="2918460"/>
                <a:ext cx="670560" cy="551815"/>
              </a:xfrm>
              <a:custGeom>
                <a:avLst/>
                <a:gdLst/>
                <a:ahLst/>
                <a:cxnLst/>
                <a:rect l="l" t="t" r="r" b="b"/>
                <a:pathLst>
                  <a:path w="670560" h="551814">
                    <a:moveTo>
                      <a:pt x="0" y="91439"/>
                    </a:moveTo>
                    <a:lnTo>
                      <a:pt x="7215" y="55935"/>
                    </a:lnTo>
                    <a:lnTo>
                      <a:pt x="26860" y="26860"/>
                    </a:lnTo>
                    <a:lnTo>
                      <a:pt x="55935" y="7215"/>
                    </a:lnTo>
                    <a:lnTo>
                      <a:pt x="91439" y="0"/>
                    </a:lnTo>
                    <a:lnTo>
                      <a:pt x="577595" y="0"/>
                    </a:lnTo>
                    <a:lnTo>
                      <a:pt x="613981" y="7215"/>
                    </a:lnTo>
                    <a:lnTo>
                      <a:pt x="643509" y="26860"/>
                    </a:lnTo>
                    <a:lnTo>
                      <a:pt x="663321" y="55935"/>
                    </a:lnTo>
                    <a:lnTo>
                      <a:pt x="670560" y="91439"/>
                    </a:lnTo>
                    <a:lnTo>
                      <a:pt x="670560" y="460248"/>
                    </a:lnTo>
                    <a:lnTo>
                      <a:pt x="663321" y="495752"/>
                    </a:lnTo>
                    <a:lnTo>
                      <a:pt x="643509" y="524827"/>
                    </a:lnTo>
                    <a:lnTo>
                      <a:pt x="613981" y="544472"/>
                    </a:lnTo>
                    <a:lnTo>
                      <a:pt x="577595" y="551687"/>
                    </a:lnTo>
                    <a:lnTo>
                      <a:pt x="91439" y="551687"/>
                    </a:lnTo>
                    <a:lnTo>
                      <a:pt x="55935" y="544472"/>
                    </a:lnTo>
                    <a:lnTo>
                      <a:pt x="26860" y="524827"/>
                    </a:lnTo>
                    <a:lnTo>
                      <a:pt x="7215" y="495752"/>
                    </a:lnTo>
                    <a:lnTo>
                      <a:pt x="0" y="460248"/>
                    </a:lnTo>
                    <a:lnTo>
                      <a:pt x="0" y="91439"/>
                    </a:lnTo>
                    <a:close/>
                  </a:path>
                </a:pathLst>
              </a:custGeom>
              <a:ln w="27432">
                <a:solidFill>
                  <a:srgbClr val="000000"/>
                </a:solidFill>
              </a:ln>
            </p:spPr>
            <p:txBody>
              <a:bodyPr wrap="square" lIns="0" tIns="0" rIns="0" bIns="0" rtlCol="0"/>
              <a:lstStyle/>
              <a:p>
                <a:endParaRPr/>
              </a:p>
            </p:txBody>
          </p:sp>
          <p:sp>
            <p:nvSpPr>
              <p:cNvPr id="28" name="object 37">
                <a:extLst>
                  <a:ext uri="{FF2B5EF4-FFF2-40B4-BE49-F238E27FC236}">
                    <a16:creationId xmlns:a16="http://schemas.microsoft.com/office/drawing/2014/main" id="{DE553855-2427-2422-4C01-DA6015D08193}"/>
                  </a:ext>
                </a:extLst>
              </p:cNvPr>
              <p:cNvSpPr/>
              <p:nvPr/>
            </p:nvSpPr>
            <p:spPr>
              <a:xfrm>
                <a:off x="5367528" y="3127247"/>
                <a:ext cx="504825" cy="140335"/>
              </a:xfrm>
              <a:custGeom>
                <a:avLst/>
                <a:gdLst/>
                <a:ahLst/>
                <a:cxnLst/>
                <a:rect l="l" t="t" r="r" b="b"/>
                <a:pathLst>
                  <a:path w="504825" h="140335">
                    <a:moveTo>
                      <a:pt x="364236" y="140208"/>
                    </a:moveTo>
                    <a:lnTo>
                      <a:pt x="364236" y="0"/>
                    </a:lnTo>
                    <a:lnTo>
                      <a:pt x="483108" y="59436"/>
                    </a:lnTo>
                    <a:lnTo>
                      <a:pt x="379476" y="59436"/>
                    </a:lnTo>
                    <a:lnTo>
                      <a:pt x="379476" y="80772"/>
                    </a:lnTo>
                    <a:lnTo>
                      <a:pt x="483108" y="80772"/>
                    </a:lnTo>
                    <a:lnTo>
                      <a:pt x="364236" y="140208"/>
                    </a:lnTo>
                    <a:close/>
                  </a:path>
                  <a:path w="504825" h="140335">
                    <a:moveTo>
                      <a:pt x="364236" y="80772"/>
                    </a:moveTo>
                    <a:lnTo>
                      <a:pt x="0" y="80772"/>
                    </a:lnTo>
                    <a:lnTo>
                      <a:pt x="0" y="59436"/>
                    </a:lnTo>
                    <a:lnTo>
                      <a:pt x="364236" y="59436"/>
                    </a:lnTo>
                    <a:lnTo>
                      <a:pt x="364236" y="80772"/>
                    </a:lnTo>
                    <a:close/>
                  </a:path>
                  <a:path w="504825" h="140335">
                    <a:moveTo>
                      <a:pt x="483108" y="80772"/>
                    </a:moveTo>
                    <a:lnTo>
                      <a:pt x="379476" y="80772"/>
                    </a:lnTo>
                    <a:lnTo>
                      <a:pt x="379476" y="59436"/>
                    </a:lnTo>
                    <a:lnTo>
                      <a:pt x="483108" y="59436"/>
                    </a:lnTo>
                    <a:lnTo>
                      <a:pt x="504444" y="70104"/>
                    </a:lnTo>
                    <a:lnTo>
                      <a:pt x="483108" y="80772"/>
                    </a:lnTo>
                    <a:close/>
                  </a:path>
                </a:pathLst>
              </a:custGeom>
              <a:solidFill>
                <a:srgbClr val="000000"/>
              </a:solidFill>
            </p:spPr>
            <p:txBody>
              <a:bodyPr wrap="square" lIns="0" tIns="0" rIns="0" bIns="0" rtlCol="0"/>
              <a:lstStyle/>
              <a:p>
                <a:endParaRPr/>
              </a:p>
            </p:txBody>
          </p:sp>
          <p:sp>
            <p:nvSpPr>
              <p:cNvPr id="29" name="object 38">
                <a:extLst>
                  <a:ext uri="{FF2B5EF4-FFF2-40B4-BE49-F238E27FC236}">
                    <a16:creationId xmlns:a16="http://schemas.microsoft.com/office/drawing/2014/main" id="{120B9195-8FFD-3ED6-2D09-2105FE9FF2EC}"/>
                  </a:ext>
                </a:extLst>
              </p:cNvPr>
              <p:cNvSpPr/>
              <p:nvPr/>
            </p:nvSpPr>
            <p:spPr>
              <a:xfrm>
                <a:off x="4773167" y="2962656"/>
                <a:ext cx="494030" cy="407034"/>
              </a:xfrm>
              <a:custGeom>
                <a:avLst/>
                <a:gdLst/>
                <a:ahLst/>
                <a:cxnLst/>
                <a:rect l="l" t="t" r="r" b="b"/>
                <a:pathLst>
                  <a:path w="494029" h="407035">
                    <a:moveTo>
                      <a:pt x="248412" y="0"/>
                    </a:moveTo>
                    <a:lnTo>
                      <a:pt x="248412" y="406908"/>
                    </a:lnTo>
                  </a:path>
                  <a:path w="494029" h="407035">
                    <a:moveTo>
                      <a:pt x="0" y="330708"/>
                    </a:moveTo>
                    <a:lnTo>
                      <a:pt x="493776" y="330708"/>
                    </a:lnTo>
                  </a:path>
                </a:pathLst>
              </a:custGeom>
              <a:ln w="10668">
                <a:solidFill>
                  <a:srgbClr val="000000"/>
                </a:solidFill>
              </a:ln>
            </p:spPr>
            <p:txBody>
              <a:bodyPr wrap="square" lIns="0" tIns="0" rIns="0" bIns="0" rtlCol="0"/>
              <a:lstStyle/>
              <a:p>
                <a:endParaRPr/>
              </a:p>
            </p:txBody>
          </p:sp>
          <p:sp>
            <p:nvSpPr>
              <p:cNvPr id="30" name="object 39">
                <a:extLst>
                  <a:ext uri="{FF2B5EF4-FFF2-40B4-BE49-F238E27FC236}">
                    <a16:creationId xmlns:a16="http://schemas.microsoft.com/office/drawing/2014/main" id="{64FBBBF6-D6A2-7081-2D69-87FDA3A11DA7}"/>
                  </a:ext>
                </a:extLst>
              </p:cNvPr>
              <p:cNvSpPr/>
              <p:nvPr/>
            </p:nvSpPr>
            <p:spPr>
              <a:xfrm>
                <a:off x="4773167" y="3035808"/>
                <a:ext cx="434340" cy="257810"/>
              </a:xfrm>
              <a:custGeom>
                <a:avLst/>
                <a:gdLst/>
                <a:ahLst/>
                <a:cxnLst/>
                <a:rect l="l" t="t" r="r" b="b"/>
                <a:pathLst>
                  <a:path w="434339" h="257810">
                    <a:moveTo>
                      <a:pt x="0" y="257556"/>
                    </a:moveTo>
                    <a:lnTo>
                      <a:pt x="251460" y="257556"/>
                    </a:lnTo>
                    <a:lnTo>
                      <a:pt x="251460" y="0"/>
                    </a:lnTo>
                    <a:lnTo>
                      <a:pt x="434339" y="0"/>
                    </a:lnTo>
                  </a:path>
                </a:pathLst>
              </a:custGeom>
              <a:ln w="32004">
                <a:solidFill>
                  <a:srgbClr val="000000"/>
                </a:solidFill>
              </a:ln>
            </p:spPr>
            <p:txBody>
              <a:bodyPr wrap="square" lIns="0" tIns="0" rIns="0" bIns="0" rtlCol="0"/>
              <a:lstStyle/>
              <a:p>
                <a:endParaRPr/>
              </a:p>
            </p:txBody>
          </p:sp>
          <p:pic>
            <p:nvPicPr>
              <p:cNvPr id="31" name="object 40">
                <a:extLst>
                  <a:ext uri="{FF2B5EF4-FFF2-40B4-BE49-F238E27FC236}">
                    <a16:creationId xmlns:a16="http://schemas.microsoft.com/office/drawing/2014/main" id="{88600B86-434E-554B-4A3A-C9D21552D501}"/>
                  </a:ext>
                </a:extLst>
              </p:cNvPr>
              <p:cNvPicPr/>
              <p:nvPr/>
            </p:nvPicPr>
            <p:blipFill>
              <a:blip r:embed="rId8" cstate="print"/>
              <a:stretch>
                <a:fillRect/>
              </a:stretch>
            </p:blipFill>
            <p:spPr>
              <a:xfrm>
                <a:off x="2228754" y="1915667"/>
                <a:ext cx="175450" cy="118872"/>
              </a:xfrm>
              <a:prstGeom prst="rect">
                <a:avLst/>
              </a:prstGeom>
            </p:spPr>
          </p:pic>
        </p:grpSp>
        <p:pic>
          <p:nvPicPr>
            <p:cNvPr id="32" name="object 41">
              <a:extLst>
                <a:ext uri="{FF2B5EF4-FFF2-40B4-BE49-F238E27FC236}">
                  <a16:creationId xmlns:a16="http://schemas.microsoft.com/office/drawing/2014/main" id="{6BFF171B-1820-8CD8-E1B1-AFA17CF1185B}"/>
                </a:ext>
              </a:extLst>
            </p:cNvPr>
            <p:cNvPicPr/>
            <p:nvPr/>
          </p:nvPicPr>
          <p:blipFill>
            <a:blip r:embed="rId9" cstate="print"/>
            <a:stretch>
              <a:fillRect/>
            </a:stretch>
          </p:blipFill>
          <p:spPr>
            <a:xfrm>
              <a:off x="11608374" y="2334679"/>
              <a:ext cx="136060" cy="172212"/>
            </a:xfrm>
            <a:prstGeom prst="rect">
              <a:avLst/>
            </a:prstGeom>
          </p:spPr>
        </p:pic>
        <p:sp>
          <p:nvSpPr>
            <p:cNvPr id="33" name="object 51">
              <a:extLst>
                <a:ext uri="{FF2B5EF4-FFF2-40B4-BE49-F238E27FC236}">
                  <a16:creationId xmlns:a16="http://schemas.microsoft.com/office/drawing/2014/main" id="{A363E317-12ED-9BA4-C4B8-2AA3693C742F}"/>
                </a:ext>
              </a:extLst>
            </p:cNvPr>
            <p:cNvSpPr txBox="1"/>
            <p:nvPr/>
          </p:nvSpPr>
          <p:spPr>
            <a:xfrm>
              <a:off x="8069838" y="1098197"/>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1</a:t>
              </a:r>
              <a:endParaRPr sz="1450">
                <a:latin typeface="Cambria Math"/>
                <a:cs typeface="Cambria Math"/>
              </a:endParaRPr>
            </a:p>
          </p:txBody>
        </p:sp>
        <p:pic>
          <p:nvPicPr>
            <p:cNvPr id="34" name="object 52">
              <a:extLst>
                <a:ext uri="{FF2B5EF4-FFF2-40B4-BE49-F238E27FC236}">
                  <a16:creationId xmlns:a16="http://schemas.microsoft.com/office/drawing/2014/main" id="{36F10ED9-1C56-2E91-16DE-13DAED24862D}"/>
                </a:ext>
              </a:extLst>
            </p:cNvPr>
            <p:cNvPicPr/>
            <p:nvPr/>
          </p:nvPicPr>
          <p:blipFill>
            <a:blip r:embed="rId10" cstate="print"/>
            <a:stretch>
              <a:fillRect/>
            </a:stretch>
          </p:blipFill>
          <p:spPr>
            <a:xfrm>
              <a:off x="7621399" y="1464475"/>
              <a:ext cx="175450" cy="118872"/>
            </a:xfrm>
            <a:prstGeom prst="rect">
              <a:avLst/>
            </a:prstGeom>
          </p:spPr>
        </p:pic>
        <p:sp>
          <p:nvSpPr>
            <p:cNvPr id="35" name="object 53">
              <a:extLst>
                <a:ext uri="{FF2B5EF4-FFF2-40B4-BE49-F238E27FC236}">
                  <a16:creationId xmlns:a16="http://schemas.microsoft.com/office/drawing/2014/main" id="{1916A303-A8F1-5503-CDF1-D906B7F17A0B}"/>
                </a:ext>
              </a:extLst>
            </p:cNvPr>
            <p:cNvSpPr txBox="1"/>
            <p:nvPr/>
          </p:nvSpPr>
          <p:spPr>
            <a:xfrm>
              <a:off x="7778729" y="1438062"/>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2</a:t>
              </a:r>
              <a:endParaRPr sz="1450">
                <a:latin typeface="Cambria Math"/>
                <a:cs typeface="Cambria Math"/>
              </a:endParaRPr>
            </a:p>
          </p:txBody>
        </p:sp>
        <p:pic>
          <p:nvPicPr>
            <p:cNvPr id="36" name="object 54">
              <a:extLst>
                <a:ext uri="{FF2B5EF4-FFF2-40B4-BE49-F238E27FC236}">
                  <a16:creationId xmlns:a16="http://schemas.microsoft.com/office/drawing/2014/main" id="{9BF05AF6-9B40-D2B1-12B9-89208D5C6C26}"/>
                </a:ext>
              </a:extLst>
            </p:cNvPr>
            <p:cNvPicPr/>
            <p:nvPr/>
          </p:nvPicPr>
          <p:blipFill>
            <a:blip r:embed="rId10" cstate="print"/>
            <a:stretch>
              <a:fillRect/>
            </a:stretch>
          </p:blipFill>
          <p:spPr>
            <a:xfrm>
              <a:off x="7600063" y="1889670"/>
              <a:ext cx="175450" cy="118872"/>
            </a:xfrm>
            <a:prstGeom prst="rect">
              <a:avLst/>
            </a:prstGeom>
          </p:spPr>
        </p:pic>
        <p:sp>
          <p:nvSpPr>
            <p:cNvPr id="37" name="object 55">
              <a:extLst>
                <a:ext uri="{FF2B5EF4-FFF2-40B4-BE49-F238E27FC236}">
                  <a16:creationId xmlns:a16="http://schemas.microsoft.com/office/drawing/2014/main" id="{0CCF7626-4ACD-A3ED-C31A-93B4E13C9047}"/>
                </a:ext>
              </a:extLst>
            </p:cNvPr>
            <p:cNvSpPr txBox="1"/>
            <p:nvPr/>
          </p:nvSpPr>
          <p:spPr>
            <a:xfrm>
              <a:off x="7757387" y="1863296"/>
              <a:ext cx="131445" cy="245110"/>
            </a:xfrm>
            <a:prstGeom prst="rect">
              <a:avLst/>
            </a:prstGeom>
          </p:spPr>
          <p:txBody>
            <a:bodyPr vert="horz" wrap="square" lIns="0" tIns="11430" rIns="0" bIns="0" rtlCol="0">
              <a:spAutoFit/>
            </a:bodyPr>
            <a:lstStyle/>
            <a:p>
              <a:pPr marL="12700">
                <a:lnSpc>
                  <a:spcPct val="100000"/>
                </a:lnSpc>
                <a:spcBef>
                  <a:spcPts val="90"/>
                </a:spcBef>
              </a:pPr>
              <a:r>
                <a:rPr sz="1450" spc="30" dirty="0">
                  <a:latin typeface="Cambria Math"/>
                  <a:cs typeface="Cambria Math"/>
                </a:rPr>
                <a:t>3</a:t>
              </a:r>
              <a:endParaRPr sz="1450">
                <a:latin typeface="Cambria Math"/>
                <a:cs typeface="Cambria Math"/>
              </a:endParaRPr>
            </a:p>
          </p:txBody>
        </p:sp>
        <p:pic>
          <p:nvPicPr>
            <p:cNvPr id="38" name="object 56">
              <a:extLst>
                <a:ext uri="{FF2B5EF4-FFF2-40B4-BE49-F238E27FC236}">
                  <a16:creationId xmlns:a16="http://schemas.microsoft.com/office/drawing/2014/main" id="{E142C855-087A-32F8-676B-6D0756026B10}"/>
                </a:ext>
              </a:extLst>
            </p:cNvPr>
            <p:cNvPicPr/>
            <p:nvPr/>
          </p:nvPicPr>
          <p:blipFill>
            <a:blip r:embed="rId11" cstate="print"/>
            <a:stretch>
              <a:fillRect/>
            </a:stretch>
          </p:blipFill>
          <p:spPr>
            <a:xfrm>
              <a:off x="7598539" y="3340519"/>
              <a:ext cx="175450" cy="118872"/>
            </a:xfrm>
            <a:prstGeom prst="rect">
              <a:avLst/>
            </a:prstGeom>
          </p:spPr>
        </p:pic>
        <p:sp>
          <p:nvSpPr>
            <p:cNvPr id="39" name="object 57">
              <a:extLst>
                <a:ext uri="{FF2B5EF4-FFF2-40B4-BE49-F238E27FC236}">
                  <a16:creationId xmlns:a16="http://schemas.microsoft.com/office/drawing/2014/main" id="{30D9FEB0-4AD7-6EAC-53CB-E96FD76DE6AE}"/>
                </a:ext>
              </a:extLst>
            </p:cNvPr>
            <p:cNvSpPr txBox="1"/>
            <p:nvPr/>
          </p:nvSpPr>
          <p:spPr>
            <a:xfrm>
              <a:off x="6731719" y="3237902"/>
              <a:ext cx="1189355" cy="617220"/>
            </a:xfrm>
            <a:prstGeom prst="rect">
              <a:avLst/>
            </a:prstGeom>
          </p:spPr>
          <p:txBody>
            <a:bodyPr vert="horz" wrap="square" lIns="0" tIns="87630" rIns="0" bIns="0" rtlCol="0">
              <a:spAutoFit/>
            </a:bodyPr>
            <a:lstStyle/>
            <a:p>
              <a:pPr marL="1038225">
                <a:lnSpc>
                  <a:spcPct val="100000"/>
                </a:lnSpc>
                <a:spcBef>
                  <a:spcPts val="690"/>
                </a:spcBef>
              </a:pPr>
              <a:r>
                <a:rPr sz="1450" spc="100" dirty="0">
                  <a:latin typeface="Cambria Math"/>
                  <a:cs typeface="Cambria Math"/>
                </a:rPr>
                <a:t>N</a:t>
              </a:r>
              <a:endParaRPr sz="1450">
                <a:latin typeface="Cambria Math"/>
                <a:cs typeface="Cambria Math"/>
              </a:endParaRPr>
            </a:p>
            <a:p>
              <a:pPr marL="12700">
                <a:lnSpc>
                  <a:spcPct val="100000"/>
                </a:lnSpc>
                <a:spcBef>
                  <a:spcPts val="585"/>
                </a:spcBef>
              </a:pPr>
              <a:r>
                <a:rPr sz="1450" spc="100" dirty="0">
                  <a:latin typeface="Cambria Math"/>
                  <a:cs typeface="Cambria Math"/>
                </a:rPr>
                <a:t>N</a:t>
              </a:r>
              <a:endParaRPr sz="1450">
                <a:latin typeface="Cambria Math"/>
                <a:cs typeface="Cambria Math"/>
              </a:endParaRPr>
            </a:p>
          </p:txBody>
        </p:sp>
      </p:grpSp>
      <p:sp>
        <p:nvSpPr>
          <p:cNvPr id="18" name="Smiley Face 17">
            <a:extLst>
              <a:ext uri="{FF2B5EF4-FFF2-40B4-BE49-F238E27FC236}">
                <a16:creationId xmlns:a16="http://schemas.microsoft.com/office/drawing/2014/main" id="{7DB2D65B-49A4-5E8A-9DD2-DADEE9431E9B}"/>
              </a:ext>
            </a:extLst>
          </p:cNvPr>
          <p:cNvSpPr/>
          <p:nvPr/>
        </p:nvSpPr>
        <p:spPr>
          <a:xfrm>
            <a:off x="10028653" y="3589628"/>
            <a:ext cx="1532001" cy="1726899"/>
          </a:xfrm>
          <a:prstGeom prst="smileyFac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a:t>Accepted</a:t>
            </a:r>
          </a:p>
        </p:txBody>
      </p:sp>
    </p:spTree>
    <p:custDataLst>
      <p:tags r:id="rId1"/>
    </p:custDataLst>
    <p:extLst>
      <p:ext uri="{BB962C8B-B14F-4D97-AF65-F5344CB8AC3E}">
        <p14:creationId xmlns:p14="http://schemas.microsoft.com/office/powerpoint/2010/main" val="100867539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1" end="11"/>
                                            </p:txEl>
                                          </p:spTgt>
                                        </p:tgtEl>
                                        <p:attrNameLst>
                                          <p:attrName>style.visibility</p:attrName>
                                        </p:attrNameLst>
                                      </p:cBhvr>
                                      <p:to>
                                        <p:strVal val="visible"/>
                                      </p:to>
                                    </p:set>
                                    <p:animEffect transition="in" filter="fade">
                                      <p:cBhvr>
                                        <p:cTn id="7" dur="1000"/>
                                        <p:tgtEl>
                                          <p:spTgt spid="3">
                                            <p:txEl>
                                              <p:pRg st="11" end="11"/>
                                            </p:txEl>
                                          </p:spTgt>
                                        </p:tgtEl>
                                      </p:cBhvr>
                                    </p:animEffect>
                                    <p:anim calcmode="lin" valueType="num">
                                      <p:cBhvr>
                                        <p:cTn id="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2" end="12"/>
                                            </p:txEl>
                                          </p:spTgt>
                                        </p:tgtEl>
                                        <p:attrNameLst>
                                          <p:attrName>style.visibility</p:attrName>
                                        </p:attrNameLst>
                                      </p:cBhvr>
                                      <p:to>
                                        <p:strVal val="visible"/>
                                      </p:to>
                                    </p:set>
                                    <p:animEffect transition="in" filter="fade">
                                      <p:cBhvr>
                                        <p:cTn id="12" dur="1000"/>
                                        <p:tgtEl>
                                          <p:spTgt spid="3">
                                            <p:txEl>
                                              <p:pRg st="12" end="12"/>
                                            </p:txEl>
                                          </p:spTgt>
                                        </p:tgtEl>
                                      </p:cBhvr>
                                    </p:animEffect>
                                    <p:anim calcmode="lin" valueType="num">
                                      <p:cBhvr>
                                        <p:cTn id="13"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xit" presetSubtype="0" fill="hold" nodeType="clickEffect">
                                  <p:stCondLst>
                                    <p:cond delay="0"/>
                                  </p:stCondLst>
                                  <p:childTnLst>
                                    <p:animEffect transition="out" filter="fade">
                                      <p:cBhvr>
                                        <p:cTn id="18" dur="1000"/>
                                        <p:tgtEl>
                                          <p:spTgt spid="40"/>
                                        </p:tgtEl>
                                      </p:cBhvr>
                                    </p:animEffect>
                                    <p:anim calcmode="lin" valueType="num">
                                      <p:cBhvr>
                                        <p:cTn id="19" dur="1000"/>
                                        <p:tgtEl>
                                          <p:spTgt spid="40"/>
                                        </p:tgtEl>
                                        <p:attrNameLst>
                                          <p:attrName>ppt_x</p:attrName>
                                        </p:attrNameLst>
                                      </p:cBhvr>
                                      <p:tavLst>
                                        <p:tav tm="0">
                                          <p:val>
                                            <p:strVal val="ppt_x"/>
                                          </p:val>
                                        </p:tav>
                                        <p:tav tm="100000">
                                          <p:val>
                                            <p:strVal val="ppt_x"/>
                                          </p:val>
                                        </p:tav>
                                      </p:tavLst>
                                    </p:anim>
                                    <p:anim calcmode="lin" valueType="num">
                                      <p:cBhvr>
                                        <p:cTn id="20" dur="1000"/>
                                        <p:tgtEl>
                                          <p:spTgt spid="40"/>
                                        </p:tgtEl>
                                        <p:attrNameLst>
                                          <p:attrName>ppt_y</p:attrName>
                                        </p:attrNameLst>
                                      </p:cBhvr>
                                      <p:tavLst>
                                        <p:tav tm="0">
                                          <p:val>
                                            <p:strVal val="ppt_y"/>
                                          </p:val>
                                        </p:tav>
                                        <p:tav tm="100000">
                                          <p:val>
                                            <p:strVal val="ppt_y+.1"/>
                                          </p:val>
                                        </p:tav>
                                      </p:tavLst>
                                    </p:anim>
                                    <p:set>
                                      <p:cBhvr>
                                        <p:cTn id="21" dur="1" fill="hold">
                                          <p:stCondLst>
                                            <p:cond delay="999"/>
                                          </p:stCondLst>
                                        </p:cTn>
                                        <p:tgtEl>
                                          <p:spTgt spid="40"/>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31" presetClass="exit" presetSubtype="0" fill="hold" nodeType="clickEffect">
                                  <p:stCondLst>
                                    <p:cond delay="0"/>
                                  </p:stCondLst>
                                  <p:childTnLst>
                                    <p:anim calcmode="lin" valueType="num">
                                      <p:cBhvr>
                                        <p:cTn id="25" dur="1000"/>
                                        <p:tgtEl>
                                          <p:spTgt spid="5"/>
                                        </p:tgtEl>
                                        <p:attrNameLst>
                                          <p:attrName>ppt_w</p:attrName>
                                        </p:attrNameLst>
                                      </p:cBhvr>
                                      <p:tavLst>
                                        <p:tav tm="0">
                                          <p:val>
                                            <p:strVal val="ppt_w"/>
                                          </p:val>
                                        </p:tav>
                                        <p:tav tm="100000">
                                          <p:val>
                                            <p:fltVal val="0"/>
                                          </p:val>
                                        </p:tav>
                                      </p:tavLst>
                                    </p:anim>
                                    <p:anim calcmode="lin" valueType="num">
                                      <p:cBhvr>
                                        <p:cTn id="26" dur="1000"/>
                                        <p:tgtEl>
                                          <p:spTgt spid="5"/>
                                        </p:tgtEl>
                                        <p:attrNameLst>
                                          <p:attrName>ppt_h</p:attrName>
                                        </p:attrNameLst>
                                      </p:cBhvr>
                                      <p:tavLst>
                                        <p:tav tm="0">
                                          <p:val>
                                            <p:strVal val="ppt_h"/>
                                          </p:val>
                                        </p:tav>
                                        <p:tav tm="100000">
                                          <p:val>
                                            <p:fltVal val="0"/>
                                          </p:val>
                                        </p:tav>
                                      </p:tavLst>
                                    </p:anim>
                                    <p:anim calcmode="lin" valueType="num">
                                      <p:cBhvr>
                                        <p:cTn id="27" dur="1000"/>
                                        <p:tgtEl>
                                          <p:spTgt spid="5"/>
                                        </p:tgtEl>
                                        <p:attrNameLst>
                                          <p:attrName>style.rotation</p:attrName>
                                        </p:attrNameLst>
                                      </p:cBhvr>
                                      <p:tavLst>
                                        <p:tav tm="0">
                                          <p:val>
                                            <p:fltVal val="0"/>
                                          </p:val>
                                        </p:tav>
                                        <p:tav tm="100000">
                                          <p:val>
                                            <p:fltVal val="90"/>
                                          </p:val>
                                        </p:tav>
                                      </p:tavLst>
                                    </p:anim>
                                    <p:animEffect transition="out" filter="fade">
                                      <p:cBhvr>
                                        <p:cTn id="28" dur="1000"/>
                                        <p:tgtEl>
                                          <p:spTgt spid="5"/>
                                        </p:tgtEl>
                                      </p:cBhvr>
                                    </p:animEffect>
                                    <p:set>
                                      <p:cBhvr>
                                        <p:cTn id="29" dur="1" fill="hold">
                                          <p:stCondLst>
                                            <p:cond delay="999"/>
                                          </p:stCondLst>
                                        </p:cTn>
                                        <p:tgtEl>
                                          <p:spTgt spid="5"/>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26"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down)">
                                      <p:cBhvr>
                                        <p:cTn id="34" dur="580">
                                          <p:stCondLst>
                                            <p:cond delay="0"/>
                                          </p:stCondLst>
                                        </p:cTn>
                                        <p:tgtEl>
                                          <p:spTgt spid="18"/>
                                        </p:tgtEl>
                                      </p:cBhvr>
                                    </p:animEffect>
                                    <p:anim calcmode="lin" valueType="num">
                                      <p:cBhvr>
                                        <p:cTn id="35"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36"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7"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8"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9"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40" dur="26">
                                          <p:stCondLst>
                                            <p:cond delay="650"/>
                                          </p:stCondLst>
                                        </p:cTn>
                                        <p:tgtEl>
                                          <p:spTgt spid="18"/>
                                        </p:tgtEl>
                                      </p:cBhvr>
                                      <p:to x="100000" y="60000"/>
                                    </p:animScale>
                                    <p:animScale>
                                      <p:cBhvr>
                                        <p:cTn id="41" dur="166" decel="50000">
                                          <p:stCondLst>
                                            <p:cond delay="676"/>
                                          </p:stCondLst>
                                        </p:cTn>
                                        <p:tgtEl>
                                          <p:spTgt spid="18"/>
                                        </p:tgtEl>
                                      </p:cBhvr>
                                      <p:to x="100000" y="100000"/>
                                    </p:animScale>
                                    <p:animScale>
                                      <p:cBhvr>
                                        <p:cTn id="42" dur="26">
                                          <p:stCondLst>
                                            <p:cond delay="1312"/>
                                          </p:stCondLst>
                                        </p:cTn>
                                        <p:tgtEl>
                                          <p:spTgt spid="18"/>
                                        </p:tgtEl>
                                      </p:cBhvr>
                                      <p:to x="100000" y="80000"/>
                                    </p:animScale>
                                    <p:animScale>
                                      <p:cBhvr>
                                        <p:cTn id="43" dur="166" decel="50000">
                                          <p:stCondLst>
                                            <p:cond delay="1338"/>
                                          </p:stCondLst>
                                        </p:cTn>
                                        <p:tgtEl>
                                          <p:spTgt spid="18"/>
                                        </p:tgtEl>
                                      </p:cBhvr>
                                      <p:to x="100000" y="100000"/>
                                    </p:animScale>
                                    <p:animScale>
                                      <p:cBhvr>
                                        <p:cTn id="44" dur="26">
                                          <p:stCondLst>
                                            <p:cond delay="1642"/>
                                          </p:stCondLst>
                                        </p:cTn>
                                        <p:tgtEl>
                                          <p:spTgt spid="18"/>
                                        </p:tgtEl>
                                      </p:cBhvr>
                                      <p:to x="100000" y="90000"/>
                                    </p:animScale>
                                    <p:animScale>
                                      <p:cBhvr>
                                        <p:cTn id="45" dur="166" decel="50000">
                                          <p:stCondLst>
                                            <p:cond delay="1668"/>
                                          </p:stCondLst>
                                        </p:cTn>
                                        <p:tgtEl>
                                          <p:spTgt spid="18"/>
                                        </p:tgtEl>
                                      </p:cBhvr>
                                      <p:to x="100000" y="100000"/>
                                    </p:animScale>
                                    <p:animScale>
                                      <p:cBhvr>
                                        <p:cTn id="46" dur="26">
                                          <p:stCondLst>
                                            <p:cond delay="1808"/>
                                          </p:stCondLst>
                                        </p:cTn>
                                        <p:tgtEl>
                                          <p:spTgt spid="18"/>
                                        </p:tgtEl>
                                      </p:cBhvr>
                                      <p:to x="100000" y="95000"/>
                                    </p:animScale>
                                    <p:animScale>
                                      <p:cBhvr>
                                        <p:cTn id="47" dur="166" decel="50000">
                                          <p:stCondLst>
                                            <p:cond delay="1834"/>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05D43-4495-C5DF-613B-CBFD68858EE7}"/>
              </a:ext>
            </a:extLst>
          </p:cNvPr>
          <p:cNvSpPr>
            <a:spLocks noGrp="1"/>
          </p:cNvSpPr>
          <p:nvPr>
            <p:ph type="title"/>
          </p:nvPr>
        </p:nvSpPr>
        <p:spPr/>
        <p:txBody>
          <a:bodyPr>
            <a:normAutofit/>
          </a:bodyPr>
          <a:lstStyle/>
          <a:p>
            <a:r>
              <a:rPr lang="en-US" sz="4000" b="1" i="0" dirty="0">
                <a:solidFill>
                  <a:srgbClr val="242424"/>
                </a:solidFill>
                <a:effectLst/>
                <a:latin typeface="sohne"/>
              </a:rPr>
              <a:t>Neural Representation of AND, OR, NOT, XOR and XNOR Logic Gates</a:t>
            </a:r>
          </a:p>
        </p:txBody>
      </p:sp>
    </p:spTree>
    <p:extLst>
      <p:ext uri="{BB962C8B-B14F-4D97-AF65-F5344CB8AC3E}">
        <p14:creationId xmlns:p14="http://schemas.microsoft.com/office/powerpoint/2010/main" val="3003215094"/>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76B82EE-96EE-CDF2-047F-2D84FB639D94}"/>
              </a:ext>
            </a:extLst>
          </p:cNvPr>
          <p:cNvSpPr>
            <a:spLocks noGrp="1"/>
          </p:cNvSpPr>
          <p:nvPr>
            <p:ph type="title"/>
          </p:nvPr>
        </p:nvSpPr>
        <p:spPr/>
        <p:txBody>
          <a:bodyPr/>
          <a:lstStyle/>
          <a:p>
            <a:r>
              <a:rPr lang="en-US" dirty="0"/>
              <a:t>AND Gate</a:t>
            </a:r>
          </a:p>
        </p:txBody>
      </p:sp>
      <p:pic>
        <p:nvPicPr>
          <p:cNvPr id="1026" name="Picture 2">
            <a:extLst>
              <a:ext uri="{FF2B5EF4-FFF2-40B4-BE49-F238E27FC236}">
                <a16:creationId xmlns:a16="http://schemas.microsoft.com/office/drawing/2014/main" id="{C9F63190-5B7D-1EEB-C88C-1E9EC9BAB0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1550" y="1520607"/>
            <a:ext cx="4230581" cy="31976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5A6164E-5480-2FFF-91F4-1E4B6DE459F4}"/>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104375" y="1317702"/>
            <a:ext cx="6107936" cy="4711111"/>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056041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1000"/>
                                        <p:tgtEl>
                                          <p:spTgt spid="1028"/>
                                        </p:tgtEl>
                                      </p:cBhvr>
                                    </p:animEffect>
                                    <p:anim calcmode="lin" valueType="num">
                                      <p:cBhvr>
                                        <p:cTn id="8" dur="1000" fill="hold"/>
                                        <p:tgtEl>
                                          <p:spTgt spid="1028"/>
                                        </p:tgtEl>
                                        <p:attrNameLst>
                                          <p:attrName>ppt_x</p:attrName>
                                        </p:attrNameLst>
                                      </p:cBhvr>
                                      <p:tavLst>
                                        <p:tav tm="0">
                                          <p:val>
                                            <p:strVal val="#ppt_x"/>
                                          </p:val>
                                        </p:tav>
                                        <p:tav tm="100000">
                                          <p:val>
                                            <p:strVal val="#ppt_x"/>
                                          </p:val>
                                        </p:tav>
                                      </p:tavLst>
                                    </p:anim>
                                    <p:anim calcmode="lin" valueType="num">
                                      <p:cBhvr>
                                        <p:cTn id="9" dur="1000" fill="hold"/>
                                        <p:tgtEl>
                                          <p:spTgt spid="10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39FE7-13CC-9B30-831D-05D2512706D8}"/>
              </a:ext>
            </a:extLst>
          </p:cNvPr>
          <p:cNvSpPr>
            <a:spLocks noGrp="1"/>
          </p:cNvSpPr>
          <p:nvPr>
            <p:ph type="title"/>
          </p:nvPr>
        </p:nvSpPr>
        <p:spPr/>
        <p:txBody>
          <a:bodyPr/>
          <a:lstStyle/>
          <a:p>
            <a:r>
              <a:rPr lang="en-US" dirty="0"/>
              <a:t>AND Gate</a:t>
            </a:r>
          </a:p>
        </p:txBody>
      </p:sp>
      <p:sp>
        <p:nvSpPr>
          <p:cNvPr id="3" name="Content Placeholder 2">
            <a:extLst>
              <a:ext uri="{FF2B5EF4-FFF2-40B4-BE49-F238E27FC236}">
                <a16:creationId xmlns:a16="http://schemas.microsoft.com/office/drawing/2014/main" id="{C6967B35-EE48-F4FD-704E-F7A0CEF8015C}"/>
              </a:ext>
            </a:extLst>
          </p:cNvPr>
          <p:cNvSpPr>
            <a:spLocks noGrp="1"/>
          </p:cNvSpPr>
          <p:nvPr>
            <p:ph idx="1"/>
          </p:nvPr>
        </p:nvSpPr>
        <p:spPr>
          <a:xfrm>
            <a:off x="479148" y="1124622"/>
            <a:ext cx="5954309" cy="5097273"/>
          </a:xfrm>
        </p:spPr>
        <p:txBody>
          <a:bodyPr>
            <a:normAutofit/>
          </a:bodyPr>
          <a:lstStyle/>
          <a:p>
            <a:r>
              <a:rPr lang="en-US" dirty="0">
                <a:latin typeface="Times New Roman" panose="02020603050405020304" pitchFamily="18" charset="0"/>
                <a:cs typeface="Times New Roman" panose="02020603050405020304" pitchFamily="18" charset="0"/>
              </a:rPr>
              <a:t>Row 1</a:t>
            </a:r>
          </a:p>
          <a:p>
            <a:pPr marL="533400" lvl="1" indent="0">
              <a:buNone/>
            </a:pPr>
            <a:r>
              <a:rPr lang="en-US" dirty="0">
                <a:latin typeface="Times New Roman" panose="02020603050405020304" pitchFamily="18" charset="0"/>
                <a:cs typeface="Times New Roman" panose="02020603050405020304" pitchFamily="18" charset="0"/>
              </a:rPr>
              <a:t>From w1*x1+w2*x2+b, initializing w1, w2, as 1 and b as –1, we get;</a:t>
            </a:r>
          </a:p>
          <a:p>
            <a:pPr marL="533400" lvl="1" indent="0">
              <a:buNone/>
            </a:pPr>
            <a:r>
              <a:rPr lang="en-US" dirty="0">
                <a:latin typeface="Times New Roman" panose="02020603050405020304" pitchFamily="18" charset="0"/>
                <a:cs typeface="Times New Roman" panose="02020603050405020304" pitchFamily="18" charset="0"/>
              </a:rPr>
              <a:t>x1(1)+x2(1)–1</a:t>
            </a:r>
          </a:p>
          <a:p>
            <a:pPr lvl="1"/>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Passing the first row of the AND logic table (x1=0, x2=0), we get;</a:t>
            </a:r>
          </a:p>
          <a:p>
            <a:pPr lvl="1"/>
            <a:r>
              <a:rPr lang="en-US" dirty="0">
                <a:latin typeface="Times New Roman" panose="02020603050405020304" pitchFamily="18" charset="0"/>
                <a:cs typeface="Times New Roman" panose="02020603050405020304" pitchFamily="18" charset="0"/>
              </a:rPr>
              <a:t>0+0–1 = –1</a:t>
            </a:r>
          </a:p>
          <a:p>
            <a:pPr lvl="1"/>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From the Perceptron rule, if Wx+b≤0, then y`=0. </a:t>
            </a:r>
          </a:p>
        </p:txBody>
      </p:sp>
      <p:pic>
        <p:nvPicPr>
          <p:cNvPr id="19" name="Picture 4">
            <a:extLst>
              <a:ext uri="{FF2B5EF4-FFF2-40B4-BE49-F238E27FC236}">
                <a16:creationId xmlns:a16="http://schemas.microsoft.com/office/drawing/2014/main" id="{D16AF347-5AC5-FEB5-8635-ED38DE7900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4021" y="1491873"/>
            <a:ext cx="4755489" cy="3667955"/>
          </a:xfrm>
          <a:prstGeom prst="rect">
            <a:avLst/>
          </a:prstGeom>
          <a:noFill/>
          <a:ln>
            <a:noFill/>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941909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39FE7-13CC-9B30-831D-05D2512706D8}"/>
              </a:ext>
            </a:extLst>
          </p:cNvPr>
          <p:cNvSpPr>
            <a:spLocks noGrp="1"/>
          </p:cNvSpPr>
          <p:nvPr>
            <p:ph type="title"/>
          </p:nvPr>
        </p:nvSpPr>
        <p:spPr/>
        <p:txBody>
          <a:bodyPr/>
          <a:lstStyle/>
          <a:p>
            <a:r>
              <a:rPr lang="en-US" dirty="0"/>
              <a:t>AND Gate</a:t>
            </a:r>
          </a:p>
        </p:txBody>
      </p:sp>
      <p:sp>
        <p:nvSpPr>
          <p:cNvPr id="3" name="Content Placeholder 2">
            <a:extLst>
              <a:ext uri="{FF2B5EF4-FFF2-40B4-BE49-F238E27FC236}">
                <a16:creationId xmlns:a16="http://schemas.microsoft.com/office/drawing/2014/main" id="{C6967B35-EE48-F4FD-704E-F7A0CEF8015C}"/>
              </a:ext>
            </a:extLst>
          </p:cNvPr>
          <p:cNvSpPr>
            <a:spLocks noGrp="1"/>
          </p:cNvSpPr>
          <p:nvPr>
            <p:ph idx="1"/>
          </p:nvPr>
        </p:nvSpPr>
        <p:spPr>
          <a:xfrm>
            <a:off x="479148" y="1124622"/>
            <a:ext cx="5954309" cy="5097273"/>
          </a:xfrm>
        </p:spPr>
        <p:txBody>
          <a:bodyPr>
            <a:normAutofit/>
          </a:bodyPr>
          <a:lstStyle/>
          <a:p>
            <a:r>
              <a:rPr lang="en-US" dirty="0">
                <a:latin typeface="Times New Roman" panose="02020603050405020304" pitchFamily="18" charset="0"/>
                <a:cs typeface="Times New Roman" panose="02020603050405020304" pitchFamily="18" charset="0"/>
              </a:rPr>
              <a:t>Passing (x1=0 and x2=1), we get; 0+1–1 = 0</a:t>
            </a:r>
          </a:p>
          <a:p>
            <a:pPr lvl="1"/>
            <a:r>
              <a:rPr lang="en-US" dirty="0">
                <a:latin typeface="Times New Roman" panose="02020603050405020304" pitchFamily="18" charset="0"/>
                <a:cs typeface="Times New Roman" panose="02020603050405020304" pitchFamily="18" charset="0"/>
              </a:rPr>
              <a:t>From the Perceptron rule, if Wx+b≤0, then y`=0.</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Passing (x1=1 and x2=0), we get; 1+0–1 = 0</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Passing (x1=1 and x2=1), we get;</a:t>
            </a:r>
          </a:p>
          <a:p>
            <a:pPr marL="533400" lvl="1" indent="0">
              <a:buNone/>
            </a:pPr>
            <a:r>
              <a:rPr lang="en-US" dirty="0">
                <a:latin typeface="Times New Roman" panose="02020603050405020304" pitchFamily="18" charset="0"/>
                <a:cs typeface="Times New Roman" panose="02020603050405020304" pitchFamily="18" charset="0"/>
              </a:rPr>
              <a:t>1+1–1 = 1</a:t>
            </a:r>
          </a:p>
        </p:txBody>
      </p:sp>
      <p:pic>
        <p:nvPicPr>
          <p:cNvPr id="19" name="Picture 4">
            <a:extLst>
              <a:ext uri="{FF2B5EF4-FFF2-40B4-BE49-F238E27FC236}">
                <a16:creationId xmlns:a16="http://schemas.microsoft.com/office/drawing/2014/main" id="{D16AF347-5AC5-FEB5-8635-ED38DE7900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4021" y="1491873"/>
            <a:ext cx="4755489" cy="3667955"/>
          </a:xfrm>
          <a:prstGeom prst="rect">
            <a:avLst/>
          </a:prstGeom>
          <a:noFill/>
          <a:ln>
            <a:noFill/>
          </a:ln>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247673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2CC40-CCD2-83FA-7AAB-13DDA5026B76}"/>
              </a:ext>
            </a:extLst>
          </p:cNvPr>
          <p:cNvSpPr>
            <a:spLocks noGrp="1"/>
          </p:cNvSpPr>
          <p:nvPr>
            <p:ph type="title"/>
          </p:nvPr>
        </p:nvSpPr>
        <p:spPr/>
        <p:txBody>
          <a:bodyPr/>
          <a:lstStyle/>
          <a:p>
            <a:r>
              <a:rPr lang="en-US" dirty="0"/>
              <a:t>AND Gate</a:t>
            </a:r>
          </a:p>
        </p:txBody>
      </p:sp>
      <p:pic>
        <p:nvPicPr>
          <p:cNvPr id="4098" name="Picture 2">
            <a:extLst>
              <a:ext uri="{FF2B5EF4-FFF2-40B4-BE49-F238E27FC236}">
                <a16:creationId xmlns:a16="http://schemas.microsoft.com/office/drawing/2014/main" id="{F393F6DF-D1CF-F69F-FC48-26AE8C5313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3490" y="1222034"/>
            <a:ext cx="5672511" cy="411196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73E8763-E2D5-A423-2410-3137BEEBFE66}"/>
              </a:ext>
            </a:extLst>
          </p:cNvPr>
          <p:cNvPicPr>
            <a:picLocks noChangeAspect="1"/>
          </p:cNvPicPr>
          <p:nvPr/>
        </p:nvPicPr>
        <p:blipFill>
          <a:blip r:embed="rId3"/>
          <a:stretch>
            <a:fillRect/>
          </a:stretch>
        </p:blipFill>
        <p:spPr>
          <a:xfrm>
            <a:off x="7157819" y="1222034"/>
            <a:ext cx="4493118" cy="4213269"/>
          </a:xfrm>
          <a:prstGeom prst="rect">
            <a:avLst/>
          </a:prstGeom>
        </p:spPr>
      </p:pic>
      <p:sp>
        <p:nvSpPr>
          <p:cNvPr id="37" name="TextBox 36">
            <a:extLst>
              <a:ext uri="{FF2B5EF4-FFF2-40B4-BE49-F238E27FC236}">
                <a16:creationId xmlns:a16="http://schemas.microsoft.com/office/drawing/2014/main" id="{0E86B2C4-C4B1-B648-A2B9-15AC99236528}"/>
              </a:ext>
            </a:extLst>
          </p:cNvPr>
          <p:cNvSpPr txBox="1"/>
          <p:nvPr/>
        </p:nvSpPr>
        <p:spPr>
          <a:xfrm>
            <a:off x="650421" y="6086078"/>
            <a:ext cx="6155870" cy="338554"/>
          </a:xfrm>
          <a:prstGeom prst="rect">
            <a:avLst/>
          </a:prstGeom>
          <a:noFill/>
        </p:spPr>
        <p:txBody>
          <a:bodyPr wrap="square">
            <a:spAutoFit/>
          </a:bodyPr>
          <a:lstStyle/>
          <a:p>
            <a:r>
              <a:rPr lang="en-US" sz="800" dirty="0"/>
              <a:t>https://medium.com/@stanleydukor/neural-representation-of-and-or-not-xor-and-xnor-logic-gates-perceptron-algorithm-b0275375fea1</a:t>
            </a:r>
          </a:p>
        </p:txBody>
      </p:sp>
    </p:spTree>
    <p:extLst>
      <p:ext uri="{BB962C8B-B14F-4D97-AF65-F5344CB8AC3E}">
        <p14:creationId xmlns:p14="http://schemas.microsoft.com/office/powerpoint/2010/main" val="3525853301"/>
      </p:ext>
    </p:extLst>
  </p:cSld>
  <p:clrMapOvr>
    <a:masterClrMapping/>
  </p:clrMapOvr>
  <p:transition spd="slow">
    <p:wip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3F6EB-AC26-B72E-F354-D1C14B6F8594}"/>
              </a:ext>
            </a:extLst>
          </p:cNvPr>
          <p:cNvSpPr>
            <a:spLocks noGrp="1"/>
          </p:cNvSpPr>
          <p:nvPr>
            <p:ph type="title"/>
          </p:nvPr>
        </p:nvSpPr>
        <p:spPr/>
        <p:txBody>
          <a:bodyPr/>
          <a:lstStyle/>
          <a:p>
            <a:r>
              <a:rPr lang="en-US" dirty="0"/>
              <a:t>OR Gate</a:t>
            </a:r>
          </a:p>
        </p:txBody>
      </p:sp>
      <p:sp>
        <p:nvSpPr>
          <p:cNvPr id="3" name="Content Placeholder 2">
            <a:extLst>
              <a:ext uri="{FF2B5EF4-FFF2-40B4-BE49-F238E27FC236}">
                <a16:creationId xmlns:a16="http://schemas.microsoft.com/office/drawing/2014/main" id="{B23616B7-9B84-78F0-E0A6-BA19FA0B6FCE}"/>
              </a:ext>
            </a:extLst>
          </p:cNvPr>
          <p:cNvSpPr>
            <a:spLocks noGrp="1"/>
          </p:cNvSpPr>
          <p:nvPr>
            <p:ph idx="1"/>
          </p:nvPr>
        </p:nvSpPr>
        <p:spPr>
          <a:xfrm>
            <a:off x="479148" y="1124622"/>
            <a:ext cx="5333823" cy="5097273"/>
          </a:xfrm>
        </p:spPr>
        <p:txBody>
          <a:bodyPr/>
          <a:lstStyle/>
          <a:p>
            <a:r>
              <a:rPr lang="en-US" b="0" dirty="0">
                <a:solidFill>
                  <a:srgbClr val="242424"/>
                </a:solidFill>
                <a:effectLst/>
                <a:latin typeface="Times New Roman" panose="02020603050405020304" pitchFamily="18" charset="0"/>
                <a:cs typeface="Times New Roman" panose="02020603050405020304" pitchFamily="18" charset="0"/>
              </a:rPr>
              <a:t>From w1x1+w2x2+b, initializing w1, w2, as 1 and b as –1, we get x1(2)+x2(2)–1</a:t>
            </a:r>
          </a:p>
          <a:p>
            <a:r>
              <a:rPr lang="en-US" dirty="0">
                <a:solidFill>
                  <a:srgbClr val="242424"/>
                </a:solidFill>
                <a:latin typeface="Times New Roman" panose="02020603050405020304" pitchFamily="18" charset="0"/>
                <a:cs typeface="Times New Roman" panose="02020603050405020304" pitchFamily="18" charset="0"/>
              </a:rPr>
              <a:t>0,0 </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a:t>
            </a:r>
            <a:r>
              <a:rPr lang="en-US" b="0" dirty="0">
                <a:solidFill>
                  <a:srgbClr val="242424"/>
                </a:solidFill>
                <a:effectLst/>
                <a:latin typeface="Times New Roman" panose="02020603050405020304" pitchFamily="18" charset="0"/>
                <a:cs typeface="Times New Roman" panose="02020603050405020304" pitchFamily="18" charset="0"/>
              </a:rPr>
              <a:t> x1(2)+x2(2)–1</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 </a:t>
            </a:r>
            <a:r>
              <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rPr>
              <a:t></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0</a:t>
            </a:r>
            <a:r>
              <a:rPr lang="en-US" b="0" dirty="0">
                <a:solidFill>
                  <a:srgbClr val="242424"/>
                </a:solidFill>
                <a:effectLst/>
                <a:latin typeface="Times New Roman" panose="02020603050405020304" pitchFamily="18" charset="0"/>
                <a:cs typeface="Times New Roman" panose="02020603050405020304" pitchFamily="18" charset="0"/>
              </a:rPr>
              <a:t>(2)+0(2)–1=-1</a:t>
            </a:r>
            <a:endPar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endParaRPr>
          </a:p>
          <a:p>
            <a:r>
              <a:rPr lang="en-US" dirty="0">
                <a:solidFill>
                  <a:srgbClr val="242424"/>
                </a:solidFill>
                <a:latin typeface="Times New Roman" panose="02020603050405020304" pitchFamily="18" charset="0"/>
                <a:cs typeface="Times New Roman" panose="02020603050405020304" pitchFamily="18" charset="0"/>
              </a:rPr>
              <a:t>0,1 </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a:t>
            </a:r>
            <a:r>
              <a:rPr lang="en-US" b="0" dirty="0">
                <a:solidFill>
                  <a:srgbClr val="242424"/>
                </a:solidFill>
                <a:effectLst/>
                <a:latin typeface="Times New Roman" panose="02020603050405020304" pitchFamily="18" charset="0"/>
                <a:cs typeface="Times New Roman" panose="02020603050405020304" pitchFamily="18" charset="0"/>
              </a:rPr>
              <a:t> x1(2)+x2(2)–1</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 </a:t>
            </a:r>
            <a:r>
              <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rPr>
              <a:t></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0</a:t>
            </a:r>
            <a:r>
              <a:rPr lang="en-US" b="0" dirty="0">
                <a:solidFill>
                  <a:srgbClr val="242424"/>
                </a:solidFill>
                <a:effectLst/>
                <a:latin typeface="Times New Roman" panose="02020603050405020304" pitchFamily="18" charset="0"/>
                <a:cs typeface="Times New Roman" panose="02020603050405020304" pitchFamily="18" charset="0"/>
              </a:rPr>
              <a:t>(2)+1(2)–1=1</a:t>
            </a:r>
          </a:p>
          <a:p>
            <a:r>
              <a:rPr lang="en-US" dirty="0">
                <a:solidFill>
                  <a:srgbClr val="242424"/>
                </a:solidFill>
                <a:latin typeface="Times New Roman" panose="02020603050405020304" pitchFamily="18" charset="0"/>
                <a:cs typeface="Times New Roman" panose="02020603050405020304" pitchFamily="18" charset="0"/>
              </a:rPr>
              <a:t>1,0 </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a:t>
            </a:r>
            <a:r>
              <a:rPr lang="en-US" b="0" dirty="0">
                <a:solidFill>
                  <a:srgbClr val="242424"/>
                </a:solidFill>
                <a:effectLst/>
                <a:latin typeface="Times New Roman" panose="02020603050405020304" pitchFamily="18" charset="0"/>
                <a:cs typeface="Times New Roman" panose="02020603050405020304" pitchFamily="18" charset="0"/>
              </a:rPr>
              <a:t> x1(2)+x2(2)–1</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 </a:t>
            </a:r>
            <a:r>
              <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rPr>
              <a:t>1</a:t>
            </a:r>
            <a:r>
              <a:rPr lang="en-US" b="0" dirty="0">
                <a:solidFill>
                  <a:srgbClr val="242424"/>
                </a:solidFill>
                <a:effectLst/>
                <a:latin typeface="Times New Roman" panose="02020603050405020304" pitchFamily="18" charset="0"/>
                <a:cs typeface="Times New Roman" panose="02020603050405020304" pitchFamily="18" charset="0"/>
              </a:rPr>
              <a:t>(2)+0(2)–1=1</a:t>
            </a:r>
            <a:endPar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endParaRPr>
          </a:p>
          <a:p>
            <a:r>
              <a:rPr lang="en-US" dirty="0">
                <a:solidFill>
                  <a:srgbClr val="242424"/>
                </a:solidFill>
                <a:latin typeface="Times New Roman" panose="02020603050405020304" pitchFamily="18" charset="0"/>
                <a:cs typeface="Times New Roman" panose="02020603050405020304" pitchFamily="18" charset="0"/>
              </a:rPr>
              <a:t>1,1 </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a:t>
            </a:r>
            <a:r>
              <a:rPr lang="en-US" b="0" dirty="0">
                <a:solidFill>
                  <a:srgbClr val="242424"/>
                </a:solidFill>
                <a:effectLst/>
                <a:latin typeface="Times New Roman" panose="02020603050405020304" pitchFamily="18" charset="0"/>
                <a:cs typeface="Times New Roman" panose="02020603050405020304" pitchFamily="18" charset="0"/>
              </a:rPr>
              <a:t> x1(2)+x2(2)–1</a:t>
            </a:r>
            <a:r>
              <a:rPr lang="en-US" dirty="0">
                <a:solidFill>
                  <a:srgbClr val="242424"/>
                </a:solidFill>
                <a:latin typeface="Times New Roman" panose="02020603050405020304" pitchFamily="18" charset="0"/>
                <a:cs typeface="Times New Roman" panose="02020603050405020304" pitchFamily="18" charset="0"/>
                <a:sym typeface="Wingdings" panose="05000000000000000000" pitchFamily="2" charset="2"/>
              </a:rPr>
              <a:t> </a:t>
            </a:r>
            <a:r>
              <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rPr>
              <a:t>1</a:t>
            </a:r>
            <a:r>
              <a:rPr lang="en-US" b="0" dirty="0">
                <a:solidFill>
                  <a:srgbClr val="242424"/>
                </a:solidFill>
                <a:effectLst/>
                <a:latin typeface="Times New Roman" panose="02020603050405020304" pitchFamily="18" charset="0"/>
                <a:cs typeface="Times New Roman" panose="02020603050405020304" pitchFamily="18" charset="0"/>
              </a:rPr>
              <a:t>(2)+1(2)–1=3</a:t>
            </a:r>
            <a:endParaRPr lang="en-US" b="0" dirty="0">
              <a:solidFill>
                <a:srgbClr val="242424"/>
              </a:solidFill>
              <a:effectLst/>
              <a:latin typeface="Times New Roman" panose="02020603050405020304" pitchFamily="18" charset="0"/>
              <a:cs typeface="Times New Roman" panose="02020603050405020304" pitchFamily="18" charset="0"/>
              <a:sym typeface="Wingdings" panose="05000000000000000000" pitchFamily="2" charset="2"/>
            </a:endParaRPr>
          </a:p>
          <a:p>
            <a:endParaRPr lang="en-US" b="0" i="1" dirty="0">
              <a:solidFill>
                <a:srgbClr val="242424"/>
              </a:solidFill>
              <a:effectLst/>
              <a:latin typeface="source-serif-pro"/>
              <a:sym typeface="Wingdings" panose="05000000000000000000" pitchFamily="2" charset="2"/>
            </a:endParaRPr>
          </a:p>
          <a:p>
            <a:endParaRPr lang="en-US" dirty="0">
              <a:latin typeface="Times New Roman" panose="02020603050405020304" pitchFamily="18" charset="0"/>
              <a:cs typeface="Times New Roman" panose="02020603050405020304" pitchFamily="18" charset="0"/>
            </a:endParaRPr>
          </a:p>
        </p:txBody>
      </p:sp>
      <p:pic>
        <p:nvPicPr>
          <p:cNvPr id="5122" name="Picture 2">
            <a:extLst>
              <a:ext uri="{FF2B5EF4-FFF2-40B4-BE49-F238E27FC236}">
                <a16:creationId xmlns:a16="http://schemas.microsoft.com/office/drawing/2014/main" id="{122F2B63-328A-F005-EB53-D713E8624C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2488" y="1400856"/>
            <a:ext cx="2867025" cy="21621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a:extLst>
              <a:ext uri="{FF2B5EF4-FFF2-40B4-BE49-F238E27FC236}">
                <a16:creationId xmlns:a16="http://schemas.microsoft.com/office/drawing/2014/main" id="{CE71646F-416C-27B1-0428-9798098B4E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2381" y="1877357"/>
            <a:ext cx="5632676" cy="434453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6611947D-38FE-49CF-8E31-17DFB1BAF771}"/>
              </a:ext>
            </a:extLst>
          </p:cNvPr>
          <p:cNvSpPr txBox="1"/>
          <p:nvPr/>
        </p:nvSpPr>
        <p:spPr>
          <a:xfrm>
            <a:off x="576943" y="6026333"/>
            <a:ext cx="6155870" cy="338554"/>
          </a:xfrm>
          <a:prstGeom prst="rect">
            <a:avLst/>
          </a:prstGeom>
          <a:noFill/>
        </p:spPr>
        <p:txBody>
          <a:bodyPr wrap="square">
            <a:spAutoFit/>
          </a:bodyPr>
          <a:lstStyle/>
          <a:p>
            <a:r>
              <a:rPr lang="en-US" sz="800" dirty="0"/>
              <a:t>https://medium.com/@stanleydukor/neural-representation-of-and-or-not-xor-and-xnor-logic-gates-perceptron-algorithm-b0275375fea1</a:t>
            </a:r>
          </a:p>
        </p:txBody>
      </p:sp>
    </p:spTree>
    <p:extLst>
      <p:ext uri="{BB962C8B-B14F-4D97-AF65-F5344CB8AC3E}">
        <p14:creationId xmlns:p14="http://schemas.microsoft.com/office/powerpoint/2010/main" val="2353745424"/>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C7F6-BBD5-3B5B-E0E8-0809D0CE23B7}"/>
              </a:ext>
            </a:extLst>
          </p:cNvPr>
          <p:cNvSpPr>
            <a:spLocks noGrp="1"/>
          </p:cNvSpPr>
          <p:nvPr>
            <p:ph type="title"/>
          </p:nvPr>
        </p:nvSpPr>
        <p:spPr/>
        <p:txBody>
          <a:bodyPr/>
          <a:lstStyle/>
          <a:p>
            <a:r>
              <a:rPr lang="en-US" dirty="0"/>
              <a:t>AND Gate</a:t>
            </a:r>
          </a:p>
        </p:txBody>
      </p:sp>
      <p:pic>
        <p:nvPicPr>
          <p:cNvPr id="5" name="Content Placeholder 4" descr="A diagram of a mathematical equation&#10;&#10;Description automatically generated with medium confidence">
            <a:extLst>
              <a:ext uri="{FF2B5EF4-FFF2-40B4-BE49-F238E27FC236}">
                <a16:creationId xmlns:a16="http://schemas.microsoft.com/office/drawing/2014/main" id="{567E92DD-BF24-1B99-53A5-428A4CEFB5B1}"/>
              </a:ext>
            </a:extLst>
          </p:cNvPr>
          <p:cNvPicPr>
            <a:picLocks noGrp="1" noChangeAspect="1"/>
          </p:cNvPicPr>
          <p:nvPr>
            <p:ph idx="1"/>
          </p:nvPr>
        </p:nvPicPr>
        <p:blipFill rotWithShape="1">
          <a:blip r:embed="rId2"/>
          <a:srcRect r="49164"/>
          <a:stretch/>
        </p:blipFill>
        <p:spPr>
          <a:xfrm>
            <a:off x="1538287" y="1124744"/>
            <a:ext cx="8302399" cy="5095875"/>
          </a:xfrm>
        </p:spPr>
      </p:pic>
    </p:spTree>
    <p:extLst>
      <p:ext uri="{BB962C8B-B14F-4D97-AF65-F5344CB8AC3E}">
        <p14:creationId xmlns:p14="http://schemas.microsoft.com/office/powerpoint/2010/main" val="822085287"/>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3B87F-AB0E-DB8D-D3EA-5BE78CB02F53}"/>
              </a:ext>
            </a:extLst>
          </p:cNvPr>
          <p:cNvSpPr>
            <a:spLocks noGrp="1"/>
          </p:cNvSpPr>
          <p:nvPr>
            <p:ph type="title"/>
          </p:nvPr>
        </p:nvSpPr>
        <p:spPr/>
        <p:txBody>
          <a:bodyPr/>
          <a:lstStyle/>
          <a:p>
            <a:r>
              <a:rPr lang="en-US" dirty="0"/>
              <a:t>Not Gate</a:t>
            </a:r>
          </a:p>
        </p:txBody>
      </p:sp>
      <p:sp>
        <p:nvSpPr>
          <p:cNvPr id="3" name="Content Placeholder 2">
            <a:extLst>
              <a:ext uri="{FF2B5EF4-FFF2-40B4-BE49-F238E27FC236}">
                <a16:creationId xmlns:a16="http://schemas.microsoft.com/office/drawing/2014/main" id="{25CCC336-D524-9BF7-D007-C7A0D82EE4CE}"/>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From w1x1+b, initializing w1 as 1 (since single input), and b as –1, we get; x1(-1)+1</a:t>
            </a:r>
          </a:p>
          <a:p>
            <a:r>
              <a:rPr lang="en-US" dirty="0">
                <a:latin typeface="Times New Roman" panose="02020603050405020304" pitchFamily="18" charset="0"/>
                <a:cs typeface="Times New Roman" panose="02020603050405020304" pitchFamily="18" charset="0"/>
              </a:rPr>
              <a:t>Passing (x1=0), we get;</a:t>
            </a:r>
          </a:p>
          <a:p>
            <a:r>
              <a:rPr lang="en-US" dirty="0">
                <a:latin typeface="Times New Roman" panose="02020603050405020304" pitchFamily="18" charset="0"/>
                <a:cs typeface="Times New Roman" panose="02020603050405020304" pitchFamily="18" charset="0"/>
              </a:rPr>
              <a:t>0–1 = –1</a:t>
            </a:r>
          </a:p>
          <a:p>
            <a:pPr marL="5080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Passing (x1=1), we get;</a:t>
            </a:r>
          </a:p>
          <a:p>
            <a:r>
              <a:rPr lang="en-US" dirty="0">
                <a:latin typeface="Times New Roman" panose="02020603050405020304" pitchFamily="18" charset="0"/>
                <a:cs typeface="Times New Roman" panose="02020603050405020304" pitchFamily="18" charset="0"/>
              </a:rPr>
              <a:t>-1+1 = 0</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6146" name="Picture 2">
            <a:extLst>
              <a:ext uri="{FF2B5EF4-FFF2-40B4-BE49-F238E27FC236}">
                <a16:creationId xmlns:a16="http://schemas.microsoft.com/office/drawing/2014/main" id="{70F1BBCE-A9C7-A0CE-A315-681F7F1EC9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3686" y="1837875"/>
            <a:ext cx="2134280" cy="31822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8D9E1C01-8283-E438-802A-ED624EC9EB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0491" y="3331817"/>
            <a:ext cx="4581525" cy="220027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5">
            <a:extLst>
              <a:ext uri="{FF2B5EF4-FFF2-40B4-BE49-F238E27FC236}">
                <a16:creationId xmlns:a16="http://schemas.microsoft.com/office/drawing/2014/main" id="{E7E71334-DD5F-6263-92A5-571FFAFC8126}"/>
              </a:ext>
            </a:extLst>
          </p:cNvPr>
          <p:cNvSpPr>
            <a:spLocks noChangeArrowheads="1"/>
          </p:cNvSpPr>
          <p:nvPr/>
        </p:nvSpPr>
        <p:spPr bwMode="auto">
          <a:xfrm>
            <a:off x="0" y="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500" b="0" i="0" u="none" strike="noStrike" cap="none" normalizeH="0" baseline="0">
                <a:ln>
                  <a:noFill/>
                </a:ln>
                <a:solidFill>
                  <a:srgbClr val="242424"/>
                </a:solidFill>
                <a:effectLst/>
                <a:latin typeface="source-serif-pro"/>
              </a:rPr>
              <a:t>From w1x1+b, initializing w1 as 1 (since single input), and b as –1, we get;</a:t>
            </a:r>
            <a:endParaRPr kumimoji="0" lang="en-US" altLang="en-US" sz="800" b="0" i="0" u="none" strike="noStrike" cap="none" normalizeH="0" baseline="0">
              <a:ln>
                <a:noFill/>
              </a:ln>
              <a:solidFill>
                <a:schemeClr val="tx1"/>
              </a:solidFill>
              <a:effectLst/>
              <a:latin typeface="medium-content-sans-serif-fon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1" u="none" strike="noStrike" cap="none" normalizeH="0" baseline="0">
                <a:ln>
                  <a:noFill/>
                </a:ln>
                <a:solidFill>
                  <a:srgbClr val="242424"/>
                </a:solidFill>
                <a:effectLst/>
                <a:latin typeface="source-serif-pro"/>
              </a:rPr>
              <a:t>x1(1)–1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74773641"/>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13B87F-AB0E-DB8D-D3EA-5BE78CB02F53}"/>
              </a:ext>
            </a:extLst>
          </p:cNvPr>
          <p:cNvSpPr>
            <a:spLocks noGrp="1"/>
          </p:cNvSpPr>
          <p:nvPr>
            <p:ph type="title"/>
          </p:nvPr>
        </p:nvSpPr>
        <p:spPr/>
        <p:txBody>
          <a:bodyPr/>
          <a:lstStyle/>
          <a:p>
            <a:r>
              <a:rPr lang="en-US" dirty="0"/>
              <a:t>Not Gate</a:t>
            </a:r>
          </a:p>
        </p:txBody>
      </p:sp>
      <p:sp>
        <p:nvSpPr>
          <p:cNvPr id="3" name="Content Placeholder 2">
            <a:extLst>
              <a:ext uri="{FF2B5EF4-FFF2-40B4-BE49-F238E27FC236}">
                <a16:creationId xmlns:a16="http://schemas.microsoft.com/office/drawing/2014/main" id="{25CCC336-D524-9BF7-D007-C7A0D82EE4CE}"/>
              </a:ext>
            </a:extLst>
          </p:cNvPr>
          <p:cNvSpPr>
            <a:spLocks noGrp="1"/>
          </p:cNvSpPr>
          <p:nvPr>
            <p:ph idx="1"/>
          </p:nvPr>
        </p:nvSpPr>
        <p:spPr/>
        <p:txBody>
          <a:bodyPr>
            <a:normAutofit/>
          </a:bodyPr>
          <a:lstStyle/>
          <a:p>
            <a:r>
              <a:rPr lang="en-US">
                <a:latin typeface="Times New Roman" panose="02020603050405020304" pitchFamily="18" charset="0"/>
                <a:cs typeface="Times New Roman" panose="02020603050405020304" pitchFamily="18" charset="0"/>
              </a:rPr>
              <a:t>From w1x1+b, initializing w1 as 1 (since single input), and b as –1, we get; x1(-1)+1</a:t>
            </a:r>
          </a:p>
          <a:p>
            <a:r>
              <a:rPr lang="en-US">
                <a:latin typeface="Times New Roman" panose="02020603050405020304" pitchFamily="18" charset="0"/>
                <a:cs typeface="Times New Roman" panose="02020603050405020304" pitchFamily="18" charset="0"/>
              </a:rPr>
              <a:t>Passing (x1=0), we get;</a:t>
            </a:r>
          </a:p>
          <a:p>
            <a:r>
              <a:rPr lang="en-US">
                <a:latin typeface="Times New Roman" panose="02020603050405020304" pitchFamily="18" charset="0"/>
                <a:cs typeface="Times New Roman" panose="02020603050405020304" pitchFamily="18" charset="0"/>
              </a:rPr>
              <a:t>0–1 = –1</a:t>
            </a:r>
          </a:p>
          <a:p>
            <a:pPr marL="50800" indent="0">
              <a:buNone/>
            </a:pPr>
            <a:endParaRPr lang="en-US">
              <a:latin typeface="Times New Roman" panose="02020603050405020304" pitchFamily="18" charset="0"/>
              <a:cs typeface="Times New Roman" panose="02020603050405020304" pitchFamily="18" charset="0"/>
            </a:endParaRPr>
          </a:p>
          <a:p>
            <a:r>
              <a:rPr lang="en-US">
                <a:latin typeface="Times New Roman" panose="02020603050405020304" pitchFamily="18" charset="0"/>
                <a:cs typeface="Times New Roman" panose="02020603050405020304" pitchFamily="18" charset="0"/>
              </a:rPr>
              <a:t>Passing (x1=1), we get;</a:t>
            </a:r>
          </a:p>
          <a:p>
            <a:r>
              <a:rPr lang="en-US">
                <a:latin typeface="Times New Roman" panose="02020603050405020304" pitchFamily="18" charset="0"/>
                <a:cs typeface="Times New Roman" panose="02020603050405020304" pitchFamily="18" charset="0"/>
              </a:rPr>
              <a:t>-1+1 = 0</a:t>
            </a:r>
          </a:p>
          <a:p>
            <a:endParaRPr lang="en-US">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6146" name="Picture 2">
            <a:extLst>
              <a:ext uri="{FF2B5EF4-FFF2-40B4-BE49-F238E27FC236}">
                <a16:creationId xmlns:a16="http://schemas.microsoft.com/office/drawing/2014/main" id="{70F1BBCE-A9C7-A0CE-A315-681F7F1EC9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3686" y="1837875"/>
            <a:ext cx="2134280" cy="318225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8D9E1C01-8283-E438-802A-ED624EC9EB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0491" y="3331817"/>
            <a:ext cx="4581525" cy="2200275"/>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5">
            <a:extLst>
              <a:ext uri="{FF2B5EF4-FFF2-40B4-BE49-F238E27FC236}">
                <a16:creationId xmlns:a16="http://schemas.microsoft.com/office/drawing/2014/main" id="{E7E71334-DD5F-6263-92A5-571FFAFC8126}"/>
              </a:ext>
            </a:extLst>
          </p:cNvPr>
          <p:cNvSpPr>
            <a:spLocks noChangeArrowheads="1"/>
          </p:cNvSpPr>
          <p:nvPr/>
        </p:nvSpPr>
        <p:spPr bwMode="auto">
          <a:xfrm>
            <a:off x="0" y="0"/>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500" b="0" i="0" u="none" strike="noStrike" cap="none" normalizeH="0" baseline="0">
                <a:ln>
                  <a:noFill/>
                </a:ln>
                <a:solidFill>
                  <a:srgbClr val="242424"/>
                </a:solidFill>
                <a:effectLst/>
                <a:latin typeface="source-serif-pro"/>
              </a:rPr>
              <a:t>From w1x1+b, initializing w1 as 1 (since single input), and b as –1, we get;</a:t>
            </a:r>
            <a:endParaRPr kumimoji="0" lang="en-US" altLang="en-US" sz="800" b="0" i="0" u="none" strike="noStrike" cap="none" normalizeH="0" baseline="0">
              <a:ln>
                <a:noFill/>
              </a:ln>
              <a:solidFill>
                <a:schemeClr val="tx1"/>
              </a:solidFill>
              <a:effectLst/>
              <a:latin typeface="medium-content-sans-serif-fon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500" b="0" i="1" u="none" strike="noStrike" cap="none" normalizeH="0" baseline="0">
                <a:ln>
                  <a:noFill/>
                </a:ln>
                <a:solidFill>
                  <a:srgbClr val="242424"/>
                </a:solidFill>
                <a:effectLst/>
                <a:latin typeface="source-serif-pro"/>
              </a:rPr>
              <a:t>x1(1)–1</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89837408"/>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F6CFB-F33D-5BFF-0EB1-033C9E03D9C6}"/>
              </a:ext>
            </a:extLst>
          </p:cNvPr>
          <p:cNvSpPr>
            <a:spLocks noGrp="1"/>
          </p:cNvSpPr>
          <p:nvPr>
            <p:ph type="title"/>
          </p:nvPr>
        </p:nvSpPr>
        <p:spPr/>
        <p:txBody>
          <a:bodyPr/>
          <a:lstStyle/>
          <a:p>
            <a:r>
              <a:rPr lang="en-US" dirty="0"/>
              <a:t>XOR Gate</a:t>
            </a:r>
          </a:p>
        </p:txBody>
      </p:sp>
      <p:sp>
        <p:nvSpPr>
          <p:cNvPr id="3" name="Content Placeholder 2">
            <a:extLst>
              <a:ext uri="{FF2B5EF4-FFF2-40B4-BE49-F238E27FC236}">
                <a16:creationId xmlns:a16="http://schemas.microsoft.com/office/drawing/2014/main" id="{C2FE7745-80AC-32A9-426C-80DE3E787A3E}"/>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Cannot be represented with a single perceptron</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The perceptron is not enough</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174" name="Picture 6">
            <a:extLst>
              <a:ext uri="{FF2B5EF4-FFF2-40B4-BE49-F238E27FC236}">
                <a16:creationId xmlns:a16="http://schemas.microsoft.com/office/drawing/2014/main" id="{7A1CBF6C-6CFA-920A-971A-14D8BE07BC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73156" y="1169989"/>
            <a:ext cx="2847975" cy="2162175"/>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a:extLst>
              <a:ext uri="{FF2B5EF4-FFF2-40B4-BE49-F238E27FC236}">
                <a16:creationId xmlns:a16="http://schemas.microsoft.com/office/drawing/2014/main" id="{2F5F06F1-2313-8BA5-B1DA-DB2109CEBBEB}"/>
              </a:ext>
            </a:extLst>
          </p:cNvPr>
          <p:cNvPicPr>
            <a:picLocks noChangeAspect="1"/>
          </p:cNvPicPr>
          <p:nvPr/>
        </p:nvPicPr>
        <p:blipFill>
          <a:blip r:embed="rId4"/>
          <a:stretch>
            <a:fillRect/>
          </a:stretch>
        </p:blipFill>
        <p:spPr>
          <a:xfrm>
            <a:off x="6264080" y="3332164"/>
            <a:ext cx="5448772" cy="2819644"/>
          </a:xfrm>
          <a:prstGeom prst="rect">
            <a:avLst/>
          </a:prstGeom>
        </p:spPr>
      </p:pic>
    </p:spTree>
    <p:custDataLst>
      <p:tags r:id="rId1"/>
    </p:custDataLst>
    <p:extLst>
      <p:ext uri="{BB962C8B-B14F-4D97-AF65-F5344CB8AC3E}">
        <p14:creationId xmlns:p14="http://schemas.microsoft.com/office/powerpoint/2010/main" val="41771141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500"/>
                                        <p:tgtEl>
                                          <p:spTgt spid="18"/>
                                        </p:tgtEl>
                                      </p:cBhvr>
                                    </p:animEffect>
                                  </p:childTnLst>
                                </p:cTn>
                              </p:par>
                              <p:par>
                                <p:cTn id="14" presetID="2" presetClass="entr" presetSubtype="4"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 calcmode="lin" valueType="num">
                                      <p:cBhvr additive="base">
                                        <p:cTn id="1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D66EE-7327-DCFA-2372-BC3219407482}"/>
              </a:ext>
            </a:extLst>
          </p:cNvPr>
          <p:cNvSpPr>
            <a:spLocks noGrp="1"/>
          </p:cNvSpPr>
          <p:nvPr>
            <p:ph type="title"/>
          </p:nvPr>
        </p:nvSpPr>
        <p:spPr/>
        <p:txBody>
          <a:bodyPr/>
          <a:lstStyle/>
          <a:p>
            <a:r>
              <a:rPr lang="en-US" dirty="0"/>
              <a:t>XOR Gate</a:t>
            </a:r>
          </a:p>
        </p:txBody>
      </p:sp>
      <p:pic>
        <p:nvPicPr>
          <p:cNvPr id="4" name="Content Placeholder 3" descr="A diagram of a mathematical equation&#10;&#10;Description automatically generated with medium confidence">
            <a:extLst>
              <a:ext uri="{FF2B5EF4-FFF2-40B4-BE49-F238E27FC236}">
                <a16:creationId xmlns:a16="http://schemas.microsoft.com/office/drawing/2014/main" id="{0A7141ED-7850-8030-B7B7-5CB61E4B3CDA}"/>
              </a:ext>
            </a:extLst>
          </p:cNvPr>
          <p:cNvPicPr>
            <a:picLocks noGrp="1" noChangeAspect="1"/>
          </p:cNvPicPr>
          <p:nvPr>
            <p:ph idx="1"/>
          </p:nvPr>
        </p:nvPicPr>
        <p:blipFill>
          <a:blip r:embed="rId2"/>
          <a:stretch>
            <a:fillRect/>
          </a:stretch>
        </p:blipFill>
        <p:spPr>
          <a:xfrm>
            <a:off x="1538287" y="1124744"/>
            <a:ext cx="9115425" cy="5095875"/>
          </a:xfrm>
          <a:prstGeom prst="rect">
            <a:avLst/>
          </a:prstGeom>
        </p:spPr>
      </p:pic>
    </p:spTree>
    <p:extLst>
      <p:ext uri="{BB962C8B-B14F-4D97-AF65-F5344CB8AC3E}">
        <p14:creationId xmlns:p14="http://schemas.microsoft.com/office/powerpoint/2010/main" val="3384885996"/>
      </p:ext>
    </p:extLst>
  </p:cSld>
  <p:clrMapOvr>
    <a:masterClrMapping/>
  </p:clrMapOvr>
  <p:transition spd="slow">
    <p:wip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D698D-B00C-5A8A-FB76-75BE638E2A2A}"/>
              </a:ext>
            </a:extLst>
          </p:cNvPr>
          <p:cNvSpPr>
            <a:spLocks noGrp="1"/>
          </p:cNvSpPr>
          <p:nvPr>
            <p:ph type="title"/>
          </p:nvPr>
        </p:nvSpPr>
        <p:spPr/>
        <p:txBody>
          <a:bodyPr/>
          <a:lstStyle/>
          <a:p>
            <a:r>
              <a:rPr lang="en-US" dirty="0"/>
              <a:t>XOR Gate</a:t>
            </a:r>
          </a:p>
        </p:txBody>
      </p:sp>
      <p:sp>
        <p:nvSpPr>
          <p:cNvPr id="3" name="Content Placeholder 2">
            <a:extLst>
              <a:ext uri="{FF2B5EF4-FFF2-40B4-BE49-F238E27FC236}">
                <a16:creationId xmlns:a16="http://schemas.microsoft.com/office/drawing/2014/main" id="{2A8270AC-5C84-B1A3-1BE1-BBE24681BAE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Cannot be represented with a single perceptron</a:t>
            </a:r>
          </a:p>
        </p:txBody>
      </p:sp>
      <p:pic>
        <p:nvPicPr>
          <p:cNvPr id="7" name="Picture 6">
            <a:extLst>
              <a:ext uri="{FF2B5EF4-FFF2-40B4-BE49-F238E27FC236}">
                <a16:creationId xmlns:a16="http://schemas.microsoft.com/office/drawing/2014/main" id="{972B083A-8D06-2D4C-6EBD-A1FCCBEEFD4B}"/>
              </a:ext>
            </a:extLst>
          </p:cNvPr>
          <p:cNvPicPr>
            <a:picLocks noChangeAspect="1"/>
          </p:cNvPicPr>
          <p:nvPr/>
        </p:nvPicPr>
        <p:blipFill>
          <a:blip r:embed="rId2"/>
          <a:stretch>
            <a:fillRect/>
          </a:stretch>
        </p:blipFill>
        <p:spPr>
          <a:xfrm>
            <a:off x="4835833" y="2316444"/>
            <a:ext cx="5677192" cy="3905451"/>
          </a:xfrm>
          <a:prstGeom prst="rect">
            <a:avLst/>
          </a:prstGeom>
        </p:spPr>
      </p:pic>
    </p:spTree>
    <p:extLst>
      <p:ext uri="{BB962C8B-B14F-4D97-AF65-F5344CB8AC3E}">
        <p14:creationId xmlns:p14="http://schemas.microsoft.com/office/powerpoint/2010/main" val="3263685474"/>
      </p:ext>
    </p:extLst>
  </p:cSld>
  <p:clrMapOvr>
    <a:masterClrMapping/>
  </p:clrMapOvr>
  <p:transition spd="slow">
    <p:wip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3C3A2-11EB-3421-B1CC-5040D0B0C27B}"/>
              </a:ext>
            </a:extLst>
          </p:cNvPr>
          <p:cNvSpPr>
            <a:spLocks noGrp="1"/>
          </p:cNvSpPr>
          <p:nvPr>
            <p:ph type="title"/>
          </p:nvPr>
        </p:nvSpPr>
        <p:spPr/>
        <p:txBody>
          <a:bodyPr/>
          <a:lstStyle/>
          <a:p>
            <a:r>
              <a:rPr lang="en-US" dirty="0"/>
              <a:t>Perceptron</a:t>
            </a:r>
          </a:p>
        </p:txBody>
      </p:sp>
      <p:sp>
        <p:nvSpPr>
          <p:cNvPr id="3" name="Content Placeholder 2">
            <a:extLst>
              <a:ext uri="{FF2B5EF4-FFF2-40B4-BE49-F238E27FC236}">
                <a16:creationId xmlns:a16="http://schemas.microsoft.com/office/drawing/2014/main" id="{DEA4230D-1DB0-2B15-B32B-15DDDCF65273}"/>
              </a:ext>
            </a:extLst>
          </p:cNvPr>
          <p:cNvSpPr>
            <a:spLocks noGrp="1"/>
          </p:cNvSpPr>
          <p:nvPr>
            <p:ph idx="1"/>
          </p:nvPr>
        </p:nvSpPr>
        <p:spPr>
          <a:xfrm>
            <a:off x="479148" y="1124622"/>
            <a:ext cx="4408538" cy="5097273"/>
          </a:xfrm>
        </p:spPr>
        <p:txBody>
          <a:bodyPr>
            <a:normAutofit/>
          </a:bodyPr>
          <a:lstStyle/>
          <a:p>
            <a:r>
              <a:rPr lang="en-US" dirty="0">
                <a:latin typeface="Times New Roman" panose="02020603050405020304" pitchFamily="18" charset="0"/>
                <a:cs typeface="Times New Roman" panose="02020603050405020304" pitchFamily="18" charset="0"/>
              </a:rPr>
              <a:t>Frank Rosenblatt (1928 – 1971) was an American psychologist notable in the field of Artificial Intelligence.</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In 1957 he started something really big. He "invented" a Perceptron program, on an IBM 704 computer at Cornell Aeronautical Laboratory.</a:t>
            </a:r>
          </a:p>
        </p:txBody>
      </p:sp>
      <p:pic>
        <p:nvPicPr>
          <p:cNvPr id="9218" name="Picture 2" descr="Professor's perceptron paved the way for AI – 60 years too soon | Cornell  Chronicle">
            <a:extLst>
              <a:ext uri="{FF2B5EF4-FFF2-40B4-BE49-F238E27FC236}">
                <a16:creationId xmlns:a16="http://schemas.microsoft.com/office/drawing/2014/main" id="{0F96C277-56B3-0E67-AA4B-BA8C48F7D3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7686" y="1420586"/>
            <a:ext cx="6327321" cy="4435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0567004"/>
      </p:ext>
    </p:extLst>
  </p:cSld>
  <p:clrMapOvr>
    <a:masterClrMapping/>
  </p:clrMapOvr>
  <p:transition spd="slow">
    <p:wip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F24F3-0859-8B4C-2FD3-4BB15B25EBD6}"/>
              </a:ext>
            </a:extLst>
          </p:cNvPr>
          <p:cNvSpPr>
            <a:spLocks noGrp="1"/>
          </p:cNvSpPr>
          <p:nvPr>
            <p:ph type="title"/>
          </p:nvPr>
        </p:nvSpPr>
        <p:spPr/>
        <p:txBody>
          <a:bodyPr/>
          <a:lstStyle/>
          <a:p>
            <a:r>
              <a:rPr lang="en-US" dirty="0"/>
              <a:t>A single Neuron is not enough</a:t>
            </a:r>
          </a:p>
        </p:txBody>
      </p:sp>
      <p:sp>
        <p:nvSpPr>
          <p:cNvPr id="3" name="Content Placeholder 2">
            <a:extLst>
              <a:ext uri="{FF2B5EF4-FFF2-40B4-BE49-F238E27FC236}">
                <a16:creationId xmlns:a16="http://schemas.microsoft.com/office/drawing/2014/main" id="{5B22A30F-C284-FF78-6D37-381F3C5A1102}"/>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F6792AAE-5273-8FB6-6AD3-708272BC43A4}"/>
              </a:ext>
            </a:extLst>
          </p:cNvPr>
          <p:cNvPicPr>
            <a:picLocks noChangeAspect="1"/>
          </p:cNvPicPr>
          <p:nvPr/>
        </p:nvPicPr>
        <p:blipFill>
          <a:blip r:embed="rId2"/>
          <a:stretch>
            <a:fillRect/>
          </a:stretch>
        </p:blipFill>
        <p:spPr>
          <a:xfrm>
            <a:off x="670039" y="1695267"/>
            <a:ext cx="10851921" cy="3077999"/>
          </a:xfrm>
          <a:prstGeom prst="rect">
            <a:avLst/>
          </a:prstGeom>
        </p:spPr>
      </p:pic>
      <p:sp>
        <p:nvSpPr>
          <p:cNvPr id="7" name="TextBox 6">
            <a:extLst>
              <a:ext uri="{FF2B5EF4-FFF2-40B4-BE49-F238E27FC236}">
                <a16:creationId xmlns:a16="http://schemas.microsoft.com/office/drawing/2014/main" id="{92AD0F0C-22C8-277B-4AD6-F83943E1B60E}"/>
              </a:ext>
            </a:extLst>
          </p:cNvPr>
          <p:cNvSpPr txBox="1"/>
          <p:nvPr/>
        </p:nvSpPr>
        <p:spPr>
          <a:xfrm>
            <a:off x="1317172" y="5733377"/>
            <a:ext cx="6096000" cy="307777"/>
          </a:xfrm>
          <a:prstGeom prst="rect">
            <a:avLst/>
          </a:prstGeom>
          <a:noFill/>
        </p:spPr>
        <p:txBody>
          <a:bodyPr wrap="square">
            <a:spAutoFit/>
          </a:bodyPr>
          <a:lstStyle/>
          <a:p>
            <a:r>
              <a:rPr lang="en-US" dirty="0"/>
              <a:t>https://deeplearning.cs.cmu.edu/S23/document/slides/lec1.intro.pdf</a:t>
            </a:r>
          </a:p>
        </p:txBody>
      </p:sp>
    </p:spTree>
    <p:extLst>
      <p:ext uri="{BB962C8B-B14F-4D97-AF65-F5344CB8AC3E}">
        <p14:creationId xmlns:p14="http://schemas.microsoft.com/office/powerpoint/2010/main" val="3169124153"/>
      </p:ext>
    </p:extLst>
  </p:cSld>
  <p:clrMapOvr>
    <a:masterClrMapping/>
  </p:clrMapOvr>
  <p:transition spd="slow">
    <p:wip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566F-4A11-389E-D1AF-8C6C661E7130}"/>
              </a:ext>
            </a:extLst>
          </p:cNvPr>
          <p:cNvSpPr>
            <a:spLocks noGrp="1"/>
          </p:cNvSpPr>
          <p:nvPr>
            <p:ph type="title"/>
          </p:nvPr>
        </p:nvSpPr>
        <p:spPr/>
        <p:txBody>
          <a:bodyPr/>
          <a:lstStyle/>
          <a:p>
            <a:r>
              <a:rPr lang="en-US" dirty="0"/>
              <a:t>Multilayer Perceptron</a:t>
            </a:r>
          </a:p>
        </p:txBody>
      </p:sp>
      <p:sp>
        <p:nvSpPr>
          <p:cNvPr id="5" name="TextBox 4">
            <a:extLst>
              <a:ext uri="{FF2B5EF4-FFF2-40B4-BE49-F238E27FC236}">
                <a16:creationId xmlns:a16="http://schemas.microsoft.com/office/drawing/2014/main" id="{A15B30F1-C707-9203-5414-901645967C71}"/>
              </a:ext>
            </a:extLst>
          </p:cNvPr>
          <p:cNvSpPr txBox="1"/>
          <p:nvPr/>
        </p:nvSpPr>
        <p:spPr>
          <a:xfrm>
            <a:off x="576942" y="5977732"/>
            <a:ext cx="6096000" cy="307777"/>
          </a:xfrm>
          <a:prstGeom prst="rect">
            <a:avLst/>
          </a:prstGeom>
          <a:noFill/>
        </p:spPr>
        <p:txBody>
          <a:bodyPr wrap="square">
            <a:spAutoFit/>
          </a:bodyPr>
          <a:lstStyle/>
          <a:p>
            <a:r>
              <a:rPr lang="en-US" dirty="0"/>
              <a:t>https://www.deeplearningnerds.com/Bilder/xor-problem-neural-network.png</a:t>
            </a:r>
          </a:p>
        </p:txBody>
      </p:sp>
      <p:pic>
        <p:nvPicPr>
          <p:cNvPr id="6" name="Picture 6">
            <a:extLst>
              <a:ext uri="{FF2B5EF4-FFF2-40B4-BE49-F238E27FC236}">
                <a16:creationId xmlns:a16="http://schemas.microsoft.com/office/drawing/2014/main" id="{A9FE4529-C755-40E9-C2E1-B12CCDCC6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2527" y="2089653"/>
            <a:ext cx="4280325" cy="32496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olving the XOR problem with a Neural Network">
            <a:extLst>
              <a:ext uri="{FF2B5EF4-FFF2-40B4-BE49-F238E27FC236}">
                <a16:creationId xmlns:a16="http://schemas.microsoft.com/office/drawing/2014/main" id="{BFE5AFB4-152B-7602-A131-0C54D36009B0}"/>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01166" y="880268"/>
            <a:ext cx="8511023" cy="428311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9733981"/>
      </p:ext>
    </p:extLst>
  </p:cSld>
  <p:clrMapOvr>
    <a:masterClrMapping/>
  </p:clrMapOvr>
  <p:transition spd="slow">
    <p:wip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566F-4A11-389E-D1AF-8C6C661E7130}"/>
              </a:ext>
            </a:extLst>
          </p:cNvPr>
          <p:cNvSpPr>
            <a:spLocks noGrp="1"/>
          </p:cNvSpPr>
          <p:nvPr>
            <p:ph type="title"/>
          </p:nvPr>
        </p:nvSpPr>
        <p:spPr/>
        <p:txBody>
          <a:bodyPr/>
          <a:lstStyle/>
          <a:p>
            <a:r>
              <a:rPr lang="en-US" dirty="0"/>
              <a:t>Multilayer Perceptron-XOR Gate</a:t>
            </a:r>
          </a:p>
        </p:txBody>
      </p:sp>
      <p:sp>
        <p:nvSpPr>
          <p:cNvPr id="5" name="TextBox 4">
            <a:extLst>
              <a:ext uri="{FF2B5EF4-FFF2-40B4-BE49-F238E27FC236}">
                <a16:creationId xmlns:a16="http://schemas.microsoft.com/office/drawing/2014/main" id="{A15B30F1-C707-9203-5414-901645967C71}"/>
              </a:ext>
            </a:extLst>
          </p:cNvPr>
          <p:cNvSpPr txBox="1"/>
          <p:nvPr/>
        </p:nvSpPr>
        <p:spPr>
          <a:xfrm>
            <a:off x="576942" y="5977732"/>
            <a:ext cx="6096000" cy="307777"/>
          </a:xfrm>
          <a:prstGeom prst="rect">
            <a:avLst/>
          </a:prstGeom>
          <a:noFill/>
        </p:spPr>
        <p:txBody>
          <a:bodyPr wrap="square">
            <a:spAutoFit/>
          </a:bodyPr>
          <a:lstStyle/>
          <a:p>
            <a:r>
              <a:rPr lang="en-US" dirty="0"/>
              <a:t>https://www.deeplearningnerds.com/Bilder/xor-problem-neural-network.png</a:t>
            </a:r>
          </a:p>
        </p:txBody>
      </p:sp>
      <p:pic>
        <p:nvPicPr>
          <p:cNvPr id="1028" name="Picture 4" descr="Solving the XOR problem with a Neural Network">
            <a:extLst>
              <a:ext uri="{FF2B5EF4-FFF2-40B4-BE49-F238E27FC236}">
                <a16:creationId xmlns:a16="http://schemas.microsoft.com/office/drawing/2014/main" id="{BFE5AFB4-152B-7602-A131-0C54D36009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425820" y="885588"/>
            <a:ext cx="6027437" cy="30332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E69F7E-2CCE-0C8B-47B1-79053C8ABEFB}"/>
              </a:ext>
            </a:extLst>
          </p:cNvPr>
          <p:cNvSpPr txBox="1"/>
          <p:nvPr/>
        </p:nvSpPr>
        <p:spPr>
          <a:xfrm>
            <a:off x="321128" y="1410602"/>
            <a:ext cx="6607628" cy="1323439"/>
          </a:xfrm>
          <a:prstGeom prst="rect">
            <a:avLst/>
          </a:prstGeom>
          <a:noFill/>
        </p:spPr>
        <p:txBody>
          <a:bodyPr wrap="square" rtlCol="0">
            <a:spAutoFit/>
          </a:bodyPr>
          <a:lstStyle/>
          <a:p>
            <a:pPr algn="l"/>
            <a:r>
              <a:rPr lang="en-US" sz="2000" b="1" i="0" dirty="0">
                <a:solidFill>
                  <a:srgbClr val="000E1E"/>
                </a:solidFill>
                <a:effectLst/>
                <a:latin typeface="Times New Roman" panose="02020603050405020304" pitchFamily="18" charset="0"/>
                <a:cs typeface="Times New Roman" panose="02020603050405020304" pitchFamily="18" charset="0"/>
              </a:rPr>
              <a:t>Case 1</a:t>
            </a:r>
          </a:p>
          <a:p>
            <a:pPr algn="just"/>
            <a:r>
              <a:rPr lang="en-US" sz="2000" b="0" i="0" u="none" strike="noStrike" dirty="0">
                <a:solidFill>
                  <a:srgbClr val="000E1E"/>
                </a:solidFill>
                <a:effectLst/>
                <a:latin typeface="Times New Roman" panose="02020603050405020304" pitchFamily="18" charset="0"/>
                <a:cs typeface="Times New Roman" panose="02020603050405020304" pitchFamily="18" charset="0"/>
              </a:rPr>
              <a:t>                            the inputs </a:t>
            </a:r>
            <a:r>
              <a:rPr lang="en-US" sz="2000" b="1" i="0" u="none" strike="noStrike" dirty="0">
                <a:solidFill>
                  <a:srgbClr val="000E1E"/>
                </a:solidFill>
                <a:effectLst/>
                <a:latin typeface="Times New Roman" panose="02020603050405020304" pitchFamily="18" charset="0"/>
                <a:cs typeface="Times New Roman" panose="02020603050405020304" pitchFamily="18" charset="0"/>
              </a:rPr>
              <a:t>x</a:t>
            </a:r>
            <a:r>
              <a:rPr lang="en-US" sz="2000" b="1" i="0" u="none" strike="noStrike" baseline="-25000" dirty="0">
                <a:solidFill>
                  <a:srgbClr val="000E1E"/>
                </a:solidFill>
                <a:effectLst/>
                <a:latin typeface="Times New Roman" panose="02020603050405020304" pitchFamily="18" charset="0"/>
                <a:cs typeface="Times New Roman" panose="02020603050405020304" pitchFamily="18" charset="0"/>
              </a:rPr>
              <a:t>1</a:t>
            </a:r>
            <a:r>
              <a:rPr lang="en-US" sz="2000" b="1" i="0" u="none" strike="noStrike" dirty="0">
                <a:solidFill>
                  <a:srgbClr val="000E1E"/>
                </a:solidFill>
                <a:effectLst/>
                <a:latin typeface="Times New Roman" panose="02020603050405020304" pitchFamily="18" charset="0"/>
                <a:cs typeface="Times New Roman" panose="02020603050405020304" pitchFamily="18" charset="0"/>
              </a:rPr>
              <a:t> = 0</a:t>
            </a:r>
            <a:r>
              <a:rPr lang="en-US" sz="2000" b="0" i="0" u="none" strike="noStrike" dirty="0">
                <a:solidFill>
                  <a:srgbClr val="000E1E"/>
                </a:solidFill>
                <a:effectLst/>
                <a:latin typeface="Times New Roman" panose="02020603050405020304" pitchFamily="18" charset="0"/>
                <a:cs typeface="Times New Roman" panose="02020603050405020304" pitchFamily="18" charset="0"/>
              </a:rPr>
              <a:t> and </a:t>
            </a:r>
            <a:r>
              <a:rPr lang="en-US" sz="2000" b="1" i="0" u="none" strike="noStrike" dirty="0">
                <a:solidFill>
                  <a:srgbClr val="000E1E"/>
                </a:solidFill>
                <a:effectLst/>
                <a:latin typeface="Times New Roman" panose="02020603050405020304" pitchFamily="18" charset="0"/>
                <a:cs typeface="Times New Roman" panose="02020603050405020304" pitchFamily="18" charset="0"/>
              </a:rPr>
              <a:t>x</a:t>
            </a:r>
            <a:r>
              <a:rPr lang="en-US" sz="2000" b="1" i="0" u="none" strike="noStrike" baseline="-25000" dirty="0">
                <a:solidFill>
                  <a:srgbClr val="000E1E"/>
                </a:solidFill>
                <a:effectLst/>
                <a:latin typeface="Times New Roman" panose="02020603050405020304" pitchFamily="18" charset="0"/>
                <a:cs typeface="Times New Roman" panose="02020603050405020304" pitchFamily="18" charset="0"/>
              </a:rPr>
              <a:t>2</a:t>
            </a:r>
            <a:r>
              <a:rPr lang="en-US" sz="2000" b="1" i="0" u="none" strike="noStrike" dirty="0">
                <a:solidFill>
                  <a:srgbClr val="000E1E"/>
                </a:solidFill>
                <a:effectLst/>
                <a:latin typeface="Times New Roman" panose="02020603050405020304" pitchFamily="18" charset="0"/>
                <a:cs typeface="Times New Roman" panose="02020603050405020304" pitchFamily="18" charset="0"/>
              </a:rPr>
              <a:t> = 0</a:t>
            </a:r>
            <a:r>
              <a:rPr lang="en-US" sz="2000" b="0" i="0" u="none" strike="noStrike" dirty="0">
                <a:solidFill>
                  <a:srgbClr val="000E1E"/>
                </a:solidFill>
                <a:effectLst/>
                <a:latin typeface="Times New Roman" panose="02020603050405020304" pitchFamily="18" charset="0"/>
                <a:cs typeface="Times New Roman" panose="02020603050405020304" pitchFamily="18" charset="0"/>
              </a:rPr>
              <a:t> and the output should be </a:t>
            </a:r>
            <a:r>
              <a:rPr lang="en-US" sz="2000" b="1" i="0" u="none" strike="noStrike" dirty="0">
                <a:solidFill>
                  <a:srgbClr val="000E1E"/>
                </a:solidFill>
                <a:effectLst/>
                <a:latin typeface="Times New Roman" panose="02020603050405020304" pitchFamily="18" charset="0"/>
                <a:cs typeface="Times New Roman" panose="02020603050405020304" pitchFamily="18" charset="0"/>
              </a:rPr>
              <a:t>y = 0</a:t>
            </a:r>
            <a:endParaRPr lang="en-US" sz="2000" b="0" i="0" u="none" strike="noStrike" dirty="0">
              <a:solidFill>
                <a:srgbClr val="000E1E"/>
              </a:solidFill>
              <a:effectLst/>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1582DF78-25BD-214F-F0FF-72B25EB4CDFC}"/>
              </a:ext>
            </a:extLst>
          </p:cNvPr>
          <p:cNvPicPr>
            <a:picLocks noChangeAspect="1"/>
          </p:cNvPicPr>
          <p:nvPr/>
        </p:nvPicPr>
        <p:blipFill>
          <a:blip r:embed="rId4">
            <a:clrChange>
              <a:clrFrom>
                <a:srgbClr val="F5F5F5"/>
              </a:clrFrom>
              <a:clrTo>
                <a:srgbClr val="F5F5F5">
                  <a:alpha val="0"/>
                </a:srgbClr>
              </a:clrTo>
            </a:clrChange>
          </a:blip>
          <a:stretch>
            <a:fillRect/>
          </a:stretch>
        </p:blipFill>
        <p:spPr>
          <a:xfrm>
            <a:off x="522513" y="2803582"/>
            <a:ext cx="6532711" cy="2643815"/>
          </a:xfrm>
          <a:prstGeom prst="rect">
            <a:avLst/>
          </a:prstGeom>
        </p:spPr>
      </p:pic>
    </p:spTree>
    <p:custDataLst>
      <p:tags r:id="rId1"/>
    </p:custDataLst>
    <p:extLst>
      <p:ext uri="{BB962C8B-B14F-4D97-AF65-F5344CB8AC3E}">
        <p14:creationId xmlns:p14="http://schemas.microsoft.com/office/powerpoint/2010/main" val="3881959643"/>
      </p:ext>
    </p:extLst>
  </p:cSld>
  <p:clrMapOvr>
    <a:masterClrMapping/>
  </p:clrMapOvr>
  <p:transition spd="slow">
    <p:wip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566F-4A11-389E-D1AF-8C6C661E7130}"/>
              </a:ext>
            </a:extLst>
          </p:cNvPr>
          <p:cNvSpPr>
            <a:spLocks noGrp="1"/>
          </p:cNvSpPr>
          <p:nvPr>
            <p:ph type="title"/>
          </p:nvPr>
        </p:nvSpPr>
        <p:spPr/>
        <p:txBody>
          <a:bodyPr/>
          <a:lstStyle/>
          <a:p>
            <a:r>
              <a:rPr lang="en-US" dirty="0"/>
              <a:t>Multilayer Perceptron-XOR Gate</a:t>
            </a:r>
          </a:p>
        </p:txBody>
      </p:sp>
      <p:sp>
        <p:nvSpPr>
          <p:cNvPr id="5" name="TextBox 4">
            <a:extLst>
              <a:ext uri="{FF2B5EF4-FFF2-40B4-BE49-F238E27FC236}">
                <a16:creationId xmlns:a16="http://schemas.microsoft.com/office/drawing/2014/main" id="{A15B30F1-C707-9203-5414-901645967C71}"/>
              </a:ext>
            </a:extLst>
          </p:cNvPr>
          <p:cNvSpPr txBox="1"/>
          <p:nvPr/>
        </p:nvSpPr>
        <p:spPr>
          <a:xfrm>
            <a:off x="576942" y="5977732"/>
            <a:ext cx="6096000" cy="307777"/>
          </a:xfrm>
          <a:prstGeom prst="rect">
            <a:avLst/>
          </a:prstGeom>
          <a:noFill/>
        </p:spPr>
        <p:txBody>
          <a:bodyPr wrap="square">
            <a:spAutoFit/>
          </a:bodyPr>
          <a:lstStyle/>
          <a:p>
            <a:r>
              <a:rPr lang="en-US" dirty="0"/>
              <a:t>https://www.deeplearningnerds.com/Bilder/xor-problem-neural-network.png</a:t>
            </a:r>
          </a:p>
        </p:txBody>
      </p:sp>
      <p:pic>
        <p:nvPicPr>
          <p:cNvPr id="1028" name="Picture 4" descr="Solving the XOR problem with a Neural Network">
            <a:extLst>
              <a:ext uri="{FF2B5EF4-FFF2-40B4-BE49-F238E27FC236}">
                <a16:creationId xmlns:a16="http://schemas.microsoft.com/office/drawing/2014/main" id="{BFE5AFB4-152B-7602-A131-0C54D36009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425820" y="885588"/>
            <a:ext cx="6027437" cy="30332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E69F7E-2CCE-0C8B-47B1-79053C8ABEFB}"/>
              </a:ext>
            </a:extLst>
          </p:cNvPr>
          <p:cNvSpPr txBox="1"/>
          <p:nvPr/>
        </p:nvSpPr>
        <p:spPr>
          <a:xfrm>
            <a:off x="321128" y="1410602"/>
            <a:ext cx="6607628" cy="1631216"/>
          </a:xfrm>
          <a:prstGeom prst="rect">
            <a:avLst/>
          </a:prstGeom>
          <a:noFill/>
        </p:spPr>
        <p:txBody>
          <a:bodyPr wrap="square" rtlCol="0">
            <a:spAutoFit/>
          </a:bodyPr>
          <a:lstStyle/>
          <a:p>
            <a:pPr algn="l"/>
            <a:r>
              <a:rPr lang="en-US" sz="2000" b="1" i="0" dirty="0">
                <a:solidFill>
                  <a:srgbClr val="000E1E"/>
                </a:solidFill>
                <a:effectLst/>
                <a:latin typeface="Times New Roman" panose="02020603050405020304" pitchFamily="18" charset="0"/>
                <a:cs typeface="Times New Roman" panose="02020603050405020304" pitchFamily="18" charset="0"/>
              </a:rPr>
              <a:t>Case 2</a:t>
            </a:r>
          </a:p>
          <a:p>
            <a:pPr algn="just"/>
            <a:r>
              <a:rPr lang="en-US" sz="2000" b="0" i="0" u="none" strike="noStrike" dirty="0">
                <a:solidFill>
                  <a:srgbClr val="000E1E"/>
                </a:solidFill>
                <a:effectLst/>
                <a:latin typeface="Times New Roman" panose="02020603050405020304" pitchFamily="18" charset="0"/>
                <a:cs typeface="Times New Roman" panose="02020603050405020304" pitchFamily="18" charset="0"/>
              </a:rPr>
              <a:t>                 the inputs x1 = 0 and x2 = 1 and the output should be y = 1.</a:t>
            </a:r>
          </a:p>
          <a:p>
            <a:pPr algn="just"/>
            <a:endParaRPr lang="en-US" sz="2000" b="0" i="0" u="none" strike="noStrike" dirty="0">
              <a:solidFill>
                <a:srgbClr val="000E1E"/>
              </a:solidFill>
              <a:effectLst/>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EB64B35-8481-55A6-6A10-C99FB6919B7B}"/>
              </a:ext>
            </a:extLst>
          </p:cNvPr>
          <p:cNvPicPr>
            <a:picLocks noChangeAspect="1"/>
          </p:cNvPicPr>
          <p:nvPr/>
        </p:nvPicPr>
        <p:blipFill>
          <a:blip r:embed="rId4">
            <a:clrChange>
              <a:clrFrom>
                <a:srgbClr val="F5F5F5"/>
              </a:clrFrom>
              <a:clrTo>
                <a:srgbClr val="F5F5F5">
                  <a:alpha val="0"/>
                </a:srgbClr>
              </a:clrTo>
            </a:clrChange>
          </a:blip>
          <a:stretch>
            <a:fillRect/>
          </a:stretch>
        </p:blipFill>
        <p:spPr>
          <a:xfrm>
            <a:off x="603366" y="2738032"/>
            <a:ext cx="6386683" cy="2825597"/>
          </a:xfrm>
          <a:prstGeom prst="rect">
            <a:avLst/>
          </a:prstGeom>
        </p:spPr>
      </p:pic>
    </p:spTree>
    <p:custDataLst>
      <p:tags r:id="rId1"/>
    </p:custDataLst>
    <p:extLst>
      <p:ext uri="{BB962C8B-B14F-4D97-AF65-F5344CB8AC3E}">
        <p14:creationId xmlns:p14="http://schemas.microsoft.com/office/powerpoint/2010/main" val="2046342155"/>
      </p:ext>
    </p:extLst>
  </p:cSld>
  <p:clrMapOvr>
    <a:masterClrMapping/>
  </p:clrMapOvr>
  <p:transition spd="slow">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566F-4A11-389E-D1AF-8C6C661E7130}"/>
              </a:ext>
            </a:extLst>
          </p:cNvPr>
          <p:cNvSpPr>
            <a:spLocks noGrp="1"/>
          </p:cNvSpPr>
          <p:nvPr>
            <p:ph type="title"/>
          </p:nvPr>
        </p:nvSpPr>
        <p:spPr/>
        <p:txBody>
          <a:bodyPr/>
          <a:lstStyle/>
          <a:p>
            <a:r>
              <a:rPr lang="en-US" dirty="0"/>
              <a:t>Multilayer Perceptron-XOR Gate</a:t>
            </a:r>
          </a:p>
        </p:txBody>
      </p:sp>
      <p:sp>
        <p:nvSpPr>
          <p:cNvPr id="5" name="TextBox 4">
            <a:extLst>
              <a:ext uri="{FF2B5EF4-FFF2-40B4-BE49-F238E27FC236}">
                <a16:creationId xmlns:a16="http://schemas.microsoft.com/office/drawing/2014/main" id="{A15B30F1-C707-9203-5414-901645967C71}"/>
              </a:ext>
            </a:extLst>
          </p:cNvPr>
          <p:cNvSpPr txBox="1"/>
          <p:nvPr/>
        </p:nvSpPr>
        <p:spPr>
          <a:xfrm>
            <a:off x="576942" y="5977732"/>
            <a:ext cx="6096000" cy="307777"/>
          </a:xfrm>
          <a:prstGeom prst="rect">
            <a:avLst/>
          </a:prstGeom>
          <a:noFill/>
        </p:spPr>
        <p:txBody>
          <a:bodyPr wrap="square">
            <a:spAutoFit/>
          </a:bodyPr>
          <a:lstStyle/>
          <a:p>
            <a:r>
              <a:rPr lang="en-US" dirty="0"/>
              <a:t>https://www.deeplearningnerds.com/Bilder/xor-problem-neural-network.png</a:t>
            </a:r>
          </a:p>
        </p:txBody>
      </p:sp>
      <p:pic>
        <p:nvPicPr>
          <p:cNvPr id="1028" name="Picture 4" descr="Solving the XOR problem with a Neural Network">
            <a:extLst>
              <a:ext uri="{FF2B5EF4-FFF2-40B4-BE49-F238E27FC236}">
                <a16:creationId xmlns:a16="http://schemas.microsoft.com/office/drawing/2014/main" id="{BFE5AFB4-152B-7602-A131-0C54D36009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425820" y="885588"/>
            <a:ext cx="6027437" cy="30332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E69F7E-2CCE-0C8B-47B1-79053C8ABEFB}"/>
              </a:ext>
            </a:extLst>
          </p:cNvPr>
          <p:cNvSpPr txBox="1"/>
          <p:nvPr/>
        </p:nvSpPr>
        <p:spPr>
          <a:xfrm>
            <a:off x="321128" y="1410602"/>
            <a:ext cx="6607628" cy="1631216"/>
          </a:xfrm>
          <a:prstGeom prst="rect">
            <a:avLst/>
          </a:prstGeom>
          <a:noFill/>
        </p:spPr>
        <p:txBody>
          <a:bodyPr wrap="square" rtlCol="0">
            <a:spAutoFit/>
          </a:bodyPr>
          <a:lstStyle/>
          <a:p>
            <a:pPr algn="l"/>
            <a:r>
              <a:rPr lang="en-US" sz="2000" b="1" i="0" dirty="0">
                <a:solidFill>
                  <a:srgbClr val="000E1E"/>
                </a:solidFill>
                <a:effectLst/>
                <a:latin typeface="Times New Roman" panose="02020603050405020304" pitchFamily="18" charset="0"/>
                <a:cs typeface="Times New Roman" panose="02020603050405020304" pitchFamily="18" charset="0"/>
              </a:rPr>
              <a:t>Case 3</a:t>
            </a:r>
          </a:p>
          <a:p>
            <a:pPr algn="just"/>
            <a:r>
              <a:rPr lang="en-US" sz="2000" b="0" i="0" u="none" strike="noStrike" dirty="0">
                <a:solidFill>
                  <a:srgbClr val="000E1E"/>
                </a:solidFill>
                <a:effectLst/>
                <a:latin typeface="Times New Roman" panose="02020603050405020304" pitchFamily="18" charset="0"/>
                <a:cs typeface="Times New Roman" panose="02020603050405020304" pitchFamily="18" charset="0"/>
              </a:rPr>
              <a:t>                            the inputs x1 = 1 and x2 = 0 and the output should be y = 1.</a:t>
            </a:r>
          </a:p>
          <a:p>
            <a:pPr algn="just"/>
            <a:endParaRPr lang="en-US" sz="2000" b="0" i="0" u="none" strike="noStrike" dirty="0">
              <a:solidFill>
                <a:srgbClr val="000E1E"/>
              </a:solidFill>
              <a:effectLst/>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04CD903A-6062-6077-2A65-C8339337314E}"/>
              </a:ext>
            </a:extLst>
          </p:cNvPr>
          <p:cNvPicPr>
            <a:picLocks noChangeAspect="1"/>
          </p:cNvPicPr>
          <p:nvPr/>
        </p:nvPicPr>
        <p:blipFill>
          <a:blip r:embed="rId4">
            <a:clrChange>
              <a:clrFrom>
                <a:srgbClr val="F5F5F5"/>
              </a:clrFrom>
              <a:clrTo>
                <a:srgbClr val="F5F5F5">
                  <a:alpha val="0"/>
                </a:srgbClr>
              </a:clrTo>
            </a:clrChange>
          </a:blip>
          <a:stretch>
            <a:fillRect/>
          </a:stretch>
        </p:blipFill>
        <p:spPr>
          <a:xfrm>
            <a:off x="321128" y="2836440"/>
            <a:ext cx="6711554" cy="2610958"/>
          </a:xfrm>
          <a:prstGeom prst="rect">
            <a:avLst/>
          </a:prstGeom>
        </p:spPr>
      </p:pic>
    </p:spTree>
    <p:custDataLst>
      <p:tags r:id="rId1"/>
    </p:custDataLst>
    <p:extLst>
      <p:ext uri="{BB962C8B-B14F-4D97-AF65-F5344CB8AC3E}">
        <p14:creationId xmlns:p14="http://schemas.microsoft.com/office/powerpoint/2010/main" val="1246436933"/>
      </p:ext>
    </p:extLst>
  </p:cSld>
  <p:clrMapOvr>
    <a:masterClrMapping/>
  </p:clrMapOvr>
  <p:transition spd="slow">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566F-4A11-389E-D1AF-8C6C661E7130}"/>
              </a:ext>
            </a:extLst>
          </p:cNvPr>
          <p:cNvSpPr>
            <a:spLocks noGrp="1"/>
          </p:cNvSpPr>
          <p:nvPr>
            <p:ph type="title"/>
          </p:nvPr>
        </p:nvSpPr>
        <p:spPr/>
        <p:txBody>
          <a:bodyPr/>
          <a:lstStyle/>
          <a:p>
            <a:r>
              <a:rPr lang="en-US" dirty="0"/>
              <a:t>Multilayer Perceptron-XOR Gate</a:t>
            </a:r>
          </a:p>
        </p:txBody>
      </p:sp>
      <p:sp>
        <p:nvSpPr>
          <p:cNvPr id="5" name="TextBox 4">
            <a:extLst>
              <a:ext uri="{FF2B5EF4-FFF2-40B4-BE49-F238E27FC236}">
                <a16:creationId xmlns:a16="http://schemas.microsoft.com/office/drawing/2014/main" id="{A15B30F1-C707-9203-5414-901645967C71}"/>
              </a:ext>
            </a:extLst>
          </p:cNvPr>
          <p:cNvSpPr txBox="1"/>
          <p:nvPr/>
        </p:nvSpPr>
        <p:spPr>
          <a:xfrm>
            <a:off x="576942" y="5977732"/>
            <a:ext cx="6096000" cy="307777"/>
          </a:xfrm>
          <a:prstGeom prst="rect">
            <a:avLst/>
          </a:prstGeom>
          <a:noFill/>
        </p:spPr>
        <p:txBody>
          <a:bodyPr wrap="square">
            <a:spAutoFit/>
          </a:bodyPr>
          <a:lstStyle/>
          <a:p>
            <a:r>
              <a:rPr lang="en-US" dirty="0"/>
              <a:t>https://www.deeplearningnerds.com/Bilder/xor-problem-neural-network.png</a:t>
            </a:r>
          </a:p>
        </p:txBody>
      </p:sp>
      <p:pic>
        <p:nvPicPr>
          <p:cNvPr id="1028" name="Picture 4" descr="Solving the XOR problem with a Neural Network">
            <a:extLst>
              <a:ext uri="{FF2B5EF4-FFF2-40B4-BE49-F238E27FC236}">
                <a16:creationId xmlns:a16="http://schemas.microsoft.com/office/drawing/2014/main" id="{BFE5AFB4-152B-7602-A131-0C54D36009B0}"/>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425820" y="885588"/>
            <a:ext cx="6027437" cy="303327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1E69F7E-2CCE-0C8B-47B1-79053C8ABEFB}"/>
              </a:ext>
            </a:extLst>
          </p:cNvPr>
          <p:cNvSpPr txBox="1"/>
          <p:nvPr/>
        </p:nvSpPr>
        <p:spPr>
          <a:xfrm>
            <a:off x="321128" y="1410602"/>
            <a:ext cx="6607628" cy="1323439"/>
          </a:xfrm>
          <a:prstGeom prst="rect">
            <a:avLst/>
          </a:prstGeom>
          <a:noFill/>
        </p:spPr>
        <p:txBody>
          <a:bodyPr wrap="square" rtlCol="0">
            <a:spAutoFit/>
          </a:bodyPr>
          <a:lstStyle/>
          <a:p>
            <a:pPr algn="l"/>
            <a:r>
              <a:rPr lang="en-US" sz="2000" b="1" i="0" dirty="0">
                <a:solidFill>
                  <a:srgbClr val="000E1E"/>
                </a:solidFill>
                <a:effectLst/>
                <a:latin typeface="Times New Roman" panose="02020603050405020304" pitchFamily="18" charset="0"/>
                <a:cs typeface="Times New Roman" panose="02020603050405020304" pitchFamily="18" charset="0"/>
              </a:rPr>
              <a:t>Case 4</a:t>
            </a:r>
          </a:p>
          <a:p>
            <a:pPr algn="just"/>
            <a:r>
              <a:rPr lang="en-US" sz="2000" b="0" i="0" u="none" strike="noStrike" dirty="0">
                <a:solidFill>
                  <a:srgbClr val="000E1E"/>
                </a:solidFill>
                <a:effectLst/>
                <a:latin typeface="Times New Roman" panose="02020603050405020304" pitchFamily="18" charset="0"/>
                <a:cs typeface="Times New Roman" panose="02020603050405020304" pitchFamily="18" charset="0"/>
              </a:rPr>
              <a:t>the inputs x1 = 1 and x2 = 1 and the output should be y = 0.</a:t>
            </a:r>
          </a:p>
          <a:p>
            <a:pPr algn="just"/>
            <a:endParaRPr lang="en-US" sz="2000" b="0" i="0" u="none" strike="noStrike" dirty="0">
              <a:solidFill>
                <a:srgbClr val="000E1E"/>
              </a:solidFill>
              <a:effectLst/>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pic>
        <p:nvPicPr>
          <p:cNvPr id="32" name="Picture 31">
            <a:extLst>
              <a:ext uri="{FF2B5EF4-FFF2-40B4-BE49-F238E27FC236}">
                <a16:creationId xmlns:a16="http://schemas.microsoft.com/office/drawing/2014/main" id="{EF15EFC3-0F95-00D4-C635-7C6B65BAF775}"/>
              </a:ext>
            </a:extLst>
          </p:cNvPr>
          <p:cNvPicPr>
            <a:picLocks noChangeAspect="1"/>
          </p:cNvPicPr>
          <p:nvPr/>
        </p:nvPicPr>
        <p:blipFill rotWithShape="1">
          <a:blip r:embed="rId4">
            <a:clrChange>
              <a:clrFrom>
                <a:srgbClr val="F5F5F5"/>
              </a:clrFrom>
              <a:clrTo>
                <a:srgbClr val="F5F5F5">
                  <a:alpha val="0"/>
                </a:srgbClr>
              </a:clrTo>
            </a:clrChange>
          </a:blip>
          <a:srcRect l="4768" t="-3683" r="10372" b="3683"/>
          <a:stretch/>
        </p:blipFill>
        <p:spPr>
          <a:xfrm>
            <a:off x="337028" y="2934864"/>
            <a:ext cx="7168242" cy="2638600"/>
          </a:xfrm>
          <a:prstGeom prst="rect">
            <a:avLst/>
          </a:prstGeom>
        </p:spPr>
      </p:pic>
    </p:spTree>
    <p:custDataLst>
      <p:tags r:id="rId1"/>
    </p:custDataLst>
    <p:extLst>
      <p:ext uri="{BB962C8B-B14F-4D97-AF65-F5344CB8AC3E}">
        <p14:creationId xmlns:p14="http://schemas.microsoft.com/office/powerpoint/2010/main" val="1027820365"/>
      </p:ext>
    </p:extLst>
  </p:cSld>
  <p:clrMapOvr>
    <a:masterClrMapping/>
  </p:clrMapOvr>
  <p:transition spd="slow">
    <p:wip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55404-8FDD-F1AB-0254-331934BD4AA3}"/>
              </a:ext>
            </a:extLst>
          </p:cNvPr>
          <p:cNvSpPr>
            <a:spLocks noGrp="1"/>
          </p:cNvSpPr>
          <p:nvPr>
            <p:ph type="title"/>
          </p:nvPr>
        </p:nvSpPr>
        <p:spPr/>
        <p:txBody>
          <a:bodyPr/>
          <a:lstStyle/>
          <a:p>
            <a:r>
              <a:rPr lang="en-US" dirty="0"/>
              <a:t>Multilayer Perceptron-XOR Gate</a:t>
            </a:r>
          </a:p>
        </p:txBody>
      </p:sp>
      <p:sp>
        <p:nvSpPr>
          <p:cNvPr id="3" name="Content Placeholder 2">
            <a:extLst>
              <a:ext uri="{FF2B5EF4-FFF2-40B4-BE49-F238E27FC236}">
                <a16:creationId xmlns:a16="http://schemas.microsoft.com/office/drawing/2014/main" id="{0BA2ED7B-B441-2251-8547-70B8218FFB07}"/>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XOR function can't be solved by a simple Perceptron. We need a Neural Network with as least one hidden layer.</a:t>
            </a:r>
          </a:p>
        </p:txBody>
      </p:sp>
      <p:pic>
        <p:nvPicPr>
          <p:cNvPr id="4" name="Picture 3">
            <a:extLst>
              <a:ext uri="{FF2B5EF4-FFF2-40B4-BE49-F238E27FC236}">
                <a16:creationId xmlns:a16="http://schemas.microsoft.com/office/drawing/2014/main" id="{2A79468B-A608-824F-50ED-AE3C5A2E0B85}"/>
              </a:ext>
            </a:extLst>
          </p:cNvPr>
          <p:cNvPicPr>
            <a:picLocks noChangeAspect="1"/>
          </p:cNvPicPr>
          <p:nvPr/>
        </p:nvPicPr>
        <p:blipFill>
          <a:blip r:embed="rId2"/>
          <a:stretch>
            <a:fillRect/>
          </a:stretch>
        </p:blipFill>
        <p:spPr>
          <a:xfrm>
            <a:off x="4835833" y="2316444"/>
            <a:ext cx="5677192" cy="3905451"/>
          </a:xfrm>
          <a:prstGeom prst="rect">
            <a:avLst/>
          </a:prstGeom>
        </p:spPr>
      </p:pic>
    </p:spTree>
    <p:extLst>
      <p:ext uri="{BB962C8B-B14F-4D97-AF65-F5344CB8AC3E}">
        <p14:creationId xmlns:p14="http://schemas.microsoft.com/office/powerpoint/2010/main" val="1341813052"/>
      </p:ext>
    </p:extLst>
  </p:cSld>
  <p:clrMapOvr>
    <a:masterClrMapping/>
  </p:clrMapOvr>
  <p:transition spd="slow">
    <p:wip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CC51F-A2A8-160A-44F5-44B03C71D90F}"/>
              </a:ext>
            </a:extLst>
          </p:cNvPr>
          <p:cNvSpPr>
            <a:spLocks noGrp="1"/>
          </p:cNvSpPr>
          <p:nvPr>
            <p:ph type="title"/>
          </p:nvPr>
        </p:nvSpPr>
        <p:spPr/>
        <p:txBody>
          <a:bodyPr/>
          <a:lstStyle/>
          <a:p>
            <a:r>
              <a:rPr lang="en-US" dirty="0"/>
              <a:t>Shallow learning vs Deep learning in neural network.</a:t>
            </a:r>
          </a:p>
        </p:txBody>
      </p:sp>
      <p:graphicFrame>
        <p:nvGraphicFramePr>
          <p:cNvPr id="4" name="Table 3">
            <a:extLst>
              <a:ext uri="{FF2B5EF4-FFF2-40B4-BE49-F238E27FC236}">
                <a16:creationId xmlns:a16="http://schemas.microsoft.com/office/drawing/2014/main" id="{9D2ABC71-005C-2B09-9FB3-803C80D459CB}"/>
              </a:ext>
            </a:extLst>
          </p:cNvPr>
          <p:cNvGraphicFramePr>
            <a:graphicFrameLocks noGrp="1"/>
          </p:cNvGraphicFramePr>
          <p:nvPr>
            <p:extLst>
              <p:ext uri="{D42A27DB-BD31-4B8C-83A1-F6EECF244321}">
                <p14:modId xmlns:p14="http://schemas.microsoft.com/office/powerpoint/2010/main" val="1871149178"/>
              </p:ext>
            </p:extLst>
          </p:nvPr>
        </p:nvGraphicFramePr>
        <p:xfrm>
          <a:off x="827314" y="5573123"/>
          <a:ext cx="10983686" cy="414019"/>
        </p:xfrm>
        <a:graphic>
          <a:graphicData uri="http://schemas.openxmlformats.org/drawingml/2006/table">
            <a:tbl>
              <a:tblPr firstRow="1" bandRow="1">
                <a:tableStyleId>{2D5ABB26-0587-4C30-8999-92F81FD0307C}</a:tableStyleId>
              </a:tblPr>
              <a:tblGrid>
                <a:gridCol w="6477000">
                  <a:extLst>
                    <a:ext uri="{9D8B030D-6E8A-4147-A177-3AD203B41FA5}">
                      <a16:colId xmlns:a16="http://schemas.microsoft.com/office/drawing/2014/main" val="2635555070"/>
                    </a:ext>
                  </a:extLst>
                </a:gridCol>
                <a:gridCol w="4506686">
                  <a:extLst>
                    <a:ext uri="{9D8B030D-6E8A-4147-A177-3AD203B41FA5}">
                      <a16:colId xmlns:a16="http://schemas.microsoft.com/office/drawing/2014/main" val="3140489786"/>
                    </a:ext>
                  </a:extLst>
                </a:gridCol>
              </a:tblGrid>
              <a:tr h="414019">
                <a:tc>
                  <a:txBody>
                    <a:bodyPr/>
                    <a:lstStyle/>
                    <a:p>
                      <a:pPr algn="ctr"/>
                      <a:r>
                        <a:rPr lang="en-US" dirty="0"/>
                        <a:t>deep</a:t>
                      </a:r>
                    </a:p>
                  </a:txBody>
                  <a:tcPr/>
                </a:tc>
                <a:tc>
                  <a:txBody>
                    <a:bodyPr/>
                    <a:lstStyle/>
                    <a:p>
                      <a:r>
                        <a:rPr lang="en-US" dirty="0"/>
                        <a:t>Shallow</a:t>
                      </a:r>
                    </a:p>
                  </a:txBody>
                  <a:tcPr/>
                </a:tc>
                <a:extLst>
                  <a:ext uri="{0D108BD9-81ED-4DB2-BD59-A6C34878D82A}">
                    <a16:rowId xmlns:a16="http://schemas.microsoft.com/office/drawing/2014/main" val="3107626466"/>
                  </a:ext>
                </a:extLst>
              </a:tr>
            </a:tbl>
          </a:graphicData>
        </a:graphic>
      </p:graphicFrame>
      <p:sp>
        <p:nvSpPr>
          <p:cNvPr id="6" name="TextBox 5">
            <a:extLst>
              <a:ext uri="{FF2B5EF4-FFF2-40B4-BE49-F238E27FC236}">
                <a16:creationId xmlns:a16="http://schemas.microsoft.com/office/drawing/2014/main" id="{436AB200-93B8-188F-47D4-8C6705821348}"/>
              </a:ext>
            </a:extLst>
          </p:cNvPr>
          <p:cNvSpPr txBox="1"/>
          <p:nvPr/>
        </p:nvSpPr>
        <p:spPr>
          <a:xfrm>
            <a:off x="587828" y="5858086"/>
            <a:ext cx="10308771" cy="230832"/>
          </a:xfrm>
          <a:prstGeom prst="rect">
            <a:avLst/>
          </a:prstGeom>
          <a:noFill/>
        </p:spPr>
        <p:txBody>
          <a:bodyPr wrap="square">
            <a:spAutoFit/>
          </a:bodyPr>
          <a:lstStyle/>
          <a:p>
            <a:r>
              <a:rPr lang="en-US" sz="900" dirty="0"/>
              <a:t>https://www.researchgate.net/figure/Shallow-MLP-vs-deep-MLP-57_fig1_332165523</a:t>
            </a:r>
          </a:p>
        </p:txBody>
      </p:sp>
      <p:pic>
        <p:nvPicPr>
          <p:cNvPr id="2050" name="Picture 2" descr="Shallow MLP vs deep MLP [57]">
            <a:extLst>
              <a:ext uri="{FF2B5EF4-FFF2-40B4-BE49-F238E27FC236}">
                <a16:creationId xmlns:a16="http://schemas.microsoft.com/office/drawing/2014/main" id="{E0205F49-10BA-9585-EF7D-59BFA869E8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29" t="345" r="1713" b="-345"/>
          <a:stretch/>
        </p:blipFill>
        <p:spPr bwMode="auto">
          <a:xfrm>
            <a:off x="1590853" y="1175459"/>
            <a:ext cx="9456608" cy="3751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618306"/>
      </p:ext>
    </p:extLst>
  </p:cSld>
  <p:clrMapOvr>
    <a:masterClrMapping/>
  </p:clrMapOvr>
  <p:transition spd="slow">
    <p:wip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1880B-E0DD-BE36-D2CD-9111AE480A26}"/>
              </a:ext>
            </a:extLst>
          </p:cNvPr>
          <p:cNvSpPr>
            <a:spLocks noGrp="1"/>
          </p:cNvSpPr>
          <p:nvPr>
            <p:ph type="title"/>
          </p:nvPr>
        </p:nvSpPr>
        <p:spPr/>
        <p:txBody>
          <a:bodyPr/>
          <a:lstStyle/>
          <a:p>
            <a:r>
              <a:rPr lang="en-US" dirty="0"/>
              <a:t>Shallow learning vs Deep learning in neural network.</a:t>
            </a:r>
          </a:p>
        </p:txBody>
      </p:sp>
      <p:sp>
        <p:nvSpPr>
          <p:cNvPr id="3" name="Content Placeholder 2">
            <a:extLst>
              <a:ext uri="{FF2B5EF4-FFF2-40B4-BE49-F238E27FC236}">
                <a16:creationId xmlns:a16="http://schemas.microsoft.com/office/drawing/2014/main" id="{24A8827F-10E0-19A8-1EC2-E95E291793BD}"/>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The main difference between deep and shallow neural networks lies in the number of layers they contain.</a:t>
            </a:r>
          </a:p>
          <a:p>
            <a:pPr algn="just"/>
            <a:r>
              <a:rPr lang="en-US" dirty="0">
                <a:latin typeface="Times New Roman" panose="02020603050405020304" pitchFamily="18" charset="0"/>
                <a:cs typeface="Times New Roman" panose="02020603050405020304" pitchFamily="18" charset="0"/>
              </a:rPr>
              <a:t>Shallow neural networks, also known as single-layer neural networks, consist of only one hidden layer between the input and output layers. </a:t>
            </a:r>
          </a:p>
          <a:p>
            <a:pPr algn="just"/>
            <a:r>
              <a:rPr lang="en-US" dirty="0">
                <a:latin typeface="Times New Roman" panose="02020603050405020304" pitchFamily="18" charset="0"/>
                <a:cs typeface="Times New Roman" panose="02020603050405020304" pitchFamily="18" charset="0"/>
              </a:rPr>
              <a:t>On the other hand, deep neural networks have multiple hidden layers stacked between the input and output layers. These networks can be quite deep, with tens or even hundreds of layers. Each layer performs computations and passes the transformed data to the next layer. Deep neural networks have a greater capacity to learn more complex patterns and relationships</a:t>
            </a:r>
            <a:r>
              <a:rPr lang="en-US" dirty="0"/>
              <a:t>.</a:t>
            </a:r>
          </a:p>
        </p:txBody>
      </p:sp>
      <p:sp>
        <p:nvSpPr>
          <p:cNvPr id="7" name="TextBox 6">
            <a:extLst>
              <a:ext uri="{FF2B5EF4-FFF2-40B4-BE49-F238E27FC236}">
                <a16:creationId xmlns:a16="http://schemas.microsoft.com/office/drawing/2014/main" id="{4868EE66-1D35-46E1-2D4A-9CCE0533A46E}"/>
              </a:ext>
            </a:extLst>
          </p:cNvPr>
          <p:cNvSpPr txBox="1"/>
          <p:nvPr/>
        </p:nvSpPr>
        <p:spPr>
          <a:xfrm>
            <a:off x="957943" y="5611233"/>
            <a:ext cx="6096000" cy="523220"/>
          </a:xfrm>
          <a:prstGeom prst="rect">
            <a:avLst/>
          </a:prstGeom>
          <a:noFill/>
        </p:spPr>
        <p:txBody>
          <a:bodyPr wrap="square">
            <a:spAutoFit/>
          </a:bodyPr>
          <a:lstStyle/>
          <a:p>
            <a:r>
              <a:rPr lang="en-US" dirty="0"/>
              <a:t>https://www.linkedin.com/pulse/what-difference-between-deep-shallow-neural-networks-anurodh-kumar/</a:t>
            </a:r>
          </a:p>
        </p:txBody>
      </p:sp>
    </p:spTree>
    <p:extLst>
      <p:ext uri="{BB962C8B-B14F-4D97-AF65-F5344CB8AC3E}">
        <p14:creationId xmlns:p14="http://schemas.microsoft.com/office/powerpoint/2010/main" val="4011303068"/>
      </p:ext>
    </p:extLst>
  </p:cSld>
  <p:clrMapOvr>
    <a:masterClrMapping/>
  </p:clrMapOvr>
  <p:transition spd="slow">
    <p:wip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B62F6-5869-9720-72C5-27692E5E3E81}"/>
              </a:ext>
            </a:extLst>
          </p:cNvPr>
          <p:cNvSpPr>
            <a:spLocks noGrp="1"/>
          </p:cNvSpPr>
          <p:nvPr>
            <p:ph type="title"/>
          </p:nvPr>
        </p:nvSpPr>
        <p:spPr/>
        <p:txBody>
          <a:bodyPr/>
          <a:lstStyle/>
          <a:p>
            <a:r>
              <a:rPr lang="en-US" dirty="0"/>
              <a:t>Lecture Outline</a:t>
            </a:r>
          </a:p>
        </p:txBody>
      </p:sp>
      <p:sp>
        <p:nvSpPr>
          <p:cNvPr id="3" name="Content Placeholder 2">
            <a:extLst>
              <a:ext uri="{FF2B5EF4-FFF2-40B4-BE49-F238E27FC236}">
                <a16:creationId xmlns:a16="http://schemas.microsoft.com/office/drawing/2014/main" id="{40593FD0-BAE6-2230-A5D8-402FE5B1A60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Linear Regression</a:t>
            </a:r>
          </a:p>
          <a:p>
            <a:r>
              <a:rPr lang="en-US" dirty="0">
                <a:latin typeface="Times New Roman" panose="02020603050405020304" pitchFamily="18" charset="0"/>
                <a:cs typeface="Times New Roman" panose="02020603050405020304" pitchFamily="18" charset="0"/>
              </a:rPr>
              <a:t>Logistic Regression</a:t>
            </a:r>
          </a:p>
          <a:p>
            <a:r>
              <a:rPr lang="en-US" dirty="0">
                <a:latin typeface="Times New Roman" panose="02020603050405020304" pitchFamily="18" charset="0"/>
                <a:cs typeface="Times New Roman" panose="02020603050405020304" pitchFamily="18" charset="0"/>
              </a:rPr>
              <a:t>Perceptron</a:t>
            </a:r>
          </a:p>
          <a:p>
            <a:r>
              <a:rPr lang="en-US" dirty="0">
                <a:latin typeface="Times New Roman" panose="02020603050405020304" pitchFamily="18" charset="0"/>
                <a:cs typeface="Times New Roman" panose="02020603050405020304" pitchFamily="18" charset="0"/>
              </a:rPr>
              <a:t>Perceptron as logic gate</a:t>
            </a:r>
          </a:p>
          <a:p>
            <a:r>
              <a:rPr lang="en-US" dirty="0">
                <a:latin typeface="Times New Roman" panose="02020603050405020304" pitchFamily="18" charset="0"/>
                <a:cs typeface="Times New Roman" panose="02020603050405020304" pitchFamily="18" charset="0"/>
              </a:rPr>
              <a:t>Artificial Neural Network</a:t>
            </a:r>
          </a:p>
          <a:p>
            <a:pPr lvl="1"/>
            <a:r>
              <a:rPr lang="en-US" dirty="0">
                <a:latin typeface="Times New Roman" panose="02020603050405020304" pitchFamily="18" charset="0"/>
                <a:cs typeface="Times New Roman" panose="02020603050405020304" pitchFamily="18" charset="0"/>
              </a:rPr>
              <a:t>Shallow</a:t>
            </a:r>
          </a:p>
          <a:p>
            <a:pPr lvl="1"/>
            <a:r>
              <a:rPr lang="en-US" dirty="0">
                <a:latin typeface="Times New Roman" panose="02020603050405020304" pitchFamily="18" charset="0"/>
                <a:cs typeface="Times New Roman" panose="02020603050405020304" pitchFamily="18" charset="0"/>
              </a:rPr>
              <a:t>Deep</a:t>
            </a:r>
          </a:p>
        </p:txBody>
      </p:sp>
    </p:spTree>
    <p:extLst>
      <p:ext uri="{BB962C8B-B14F-4D97-AF65-F5344CB8AC3E}">
        <p14:creationId xmlns:p14="http://schemas.microsoft.com/office/powerpoint/2010/main" val="3317103712"/>
      </p:ext>
    </p:extLst>
  </p:cSld>
  <p:clrMapOvr>
    <a:masterClrMapping/>
  </p:clrMapOvr>
  <p:transition spd="slow">
    <p:wip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17.5|12"/>
</p:tagLst>
</file>

<file path=ppt/tags/tag2.xml><?xml version="1.0" encoding="utf-8"?>
<p:tagLst xmlns:a="http://schemas.openxmlformats.org/drawingml/2006/main" xmlns:r="http://schemas.openxmlformats.org/officeDocument/2006/relationships" xmlns:p="http://schemas.openxmlformats.org/presentationml/2006/main">
  <p:tag name="TIMING" val="|17.8"/>
</p:tagLst>
</file>

<file path=ppt/tags/tag3.xml><?xml version="1.0" encoding="utf-8"?>
<p:tagLst xmlns:a="http://schemas.openxmlformats.org/drawingml/2006/main" xmlns:r="http://schemas.openxmlformats.org/officeDocument/2006/relationships" xmlns:p="http://schemas.openxmlformats.org/presentationml/2006/main">
  <p:tag name="TIMING" val="|17.8"/>
</p:tagLst>
</file>

<file path=ppt/tags/tag4.xml><?xml version="1.0" encoding="utf-8"?>
<p:tagLst xmlns:a="http://schemas.openxmlformats.org/drawingml/2006/main" xmlns:r="http://schemas.openxmlformats.org/officeDocument/2006/relationships" xmlns:p="http://schemas.openxmlformats.org/presentationml/2006/main">
  <p:tag name="TIMING" val="|51.1|1.3"/>
</p:tagLst>
</file>

<file path=ppt/tags/tag5.xml><?xml version="1.0" encoding="utf-8"?>
<p:tagLst xmlns:a="http://schemas.openxmlformats.org/drawingml/2006/main" xmlns:r="http://schemas.openxmlformats.org/officeDocument/2006/relationships" xmlns:p="http://schemas.openxmlformats.org/presentationml/2006/main">
  <p:tag name="TIMING" val="|81.6|3.1"/>
</p:tagLst>
</file>

<file path=ppt/tags/tag6.xml><?xml version="1.0" encoding="utf-8"?>
<p:tagLst xmlns:a="http://schemas.openxmlformats.org/drawingml/2006/main" xmlns:r="http://schemas.openxmlformats.org/officeDocument/2006/relationships" xmlns:p="http://schemas.openxmlformats.org/presentationml/2006/main">
  <p:tag name="TIMING" val="|33.8"/>
</p:tagLst>
</file>

<file path=ppt/tags/tag7.xml><?xml version="1.0" encoding="utf-8"?>
<p:tagLst xmlns:a="http://schemas.openxmlformats.org/drawingml/2006/main" xmlns:r="http://schemas.openxmlformats.org/officeDocument/2006/relationships" xmlns:p="http://schemas.openxmlformats.org/presentationml/2006/main">
  <p:tag name="TIMING" val="|56.6|1.4|9.4|11.4|9.8|1.7"/>
</p:tagLst>
</file>

<file path=ppt/tags/tag8.xml><?xml version="1.0" encoding="utf-8"?>
<p:tagLst xmlns:a="http://schemas.openxmlformats.org/drawingml/2006/main" xmlns:r="http://schemas.openxmlformats.org/officeDocument/2006/relationships" xmlns:p="http://schemas.openxmlformats.org/presentationml/2006/main">
  <p:tag name="TIMING" val="|1.7|0.5|0.2|0.2|0.2|0.2|2.8|0.7"/>
</p:tagLst>
</file>

<file path=ppt/tags/tag9.xml><?xml version="1.0" encoding="utf-8"?>
<p:tagLst xmlns:a="http://schemas.openxmlformats.org/drawingml/2006/main" xmlns:r="http://schemas.openxmlformats.org/officeDocument/2006/relationships" xmlns:p="http://schemas.openxmlformats.org/presentationml/2006/main">
  <p:tag name="TIMING" val="|29.4|20.4|1.2|0.8"/>
</p:tagLst>
</file>

<file path=ppt/tags/tag10.xml><?xml version="1.0" encoding="utf-8"?>
<p:tagLst xmlns:a="http://schemas.openxmlformats.org/drawingml/2006/main" xmlns:r="http://schemas.openxmlformats.org/officeDocument/2006/relationships" xmlns:p="http://schemas.openxmlformats.org/presentationml/2006/main">
  <p:tag name="TIMING" val="|62.6"/>
</p:tagLst>
</file>

<file path=ppt/tags/tag11.xml><?xml version="1.0" encoding="utf-8"?>
<p:tagLst xmlns:a="http://schemas.openxmlformats.org/drawingml/2006/main" xmlns:r="http://schemas.openxmlformats.org/officeDocument/2006/relationships" xmlns:p="http://schemas.openxmlformats.org/presentationml/2006/main">
  <p:tag name="TIMING" val="|1.8"/>
</p:tagLst>
</file>

<file path=ppt/tags/tag12.xml><?xml version="1.0" encoding="utf-8"?>
<p:tagLst xmlns:a="http://schemas.openxmlformats.org/drawingml/2006/main" xmlns:r="http://schemas.openxmlformats.org/officeDocument/2006/relationships" xmlns:p="http://schemas.openxmlformats.org/presentationml/2006/main">
  <p:tag name="TIMING" val="|1.5"/>
</p:tagLst>
</file>

<file path=ppt/tags/tag13.xml><?xml version="1.0" encoding="utf-8"?>
<p:tagLst xmlns:a="http://schemas.openxmlformats.org/drawingml/2006/main" xmlns:r="http://schemas.openxmlformats.org/officeDocument/2006/relationships" xmlns:p="http://schemas.openxmlformats.org/presentationml/2006/main">
  <p:tag name="TIMING" val="|32.1|11.2"/>
</p:tagLst>
</file>

<file path=ppt/tags/tag14.xml><?xml version="1.0" encoding="utf-8"?>
<p:tagLst xmlns:a="http://schemas.openxmlformats.org/drawingml/2006/main" xmlns:r="http://schemas.openxmlformats.org/officeDocument/2006/relationships" xmlns:p="http://schemas.openxmlformats.org/presentationml/2006/main">
  <p:tag name="TIMING" val="|9.3"/>
</p:tagLst>
</file>

<file path=ppt/tags/tag15.xml><?xml version="1.0" encoding="utf-8"?>
<p:tagLst xmlns:a="http://schemas.openxmlformats.org/drawingml/2006/main" xmlns:r="http://schemas.openxmlformats.org/officeDocument/2006/relationships" xmlns:p="http://schemas.openxmlformats.org/presentationml/2006/main">
  <p:tag name="TIMING" val="|9.3"/>
</p:tagLst>
</file>

<file path=ppt/tags/tag16.xml><?xml version="1.0" encoding="utf-8"?>
<p:tagLst xmlns:a="http://schemas.openxmlformats.org/drawingml/2006/main" xmlns:r="http://schemas.openxmlformats.org/officeDocument/2006/relationships" xmlns:p="http://schemas.openxmlformats.org/presentationml/2006/main">
  <p:tag name="TIMING" val="|9.3"/>
</p:tagLst>
</file>

<file path=ppt/tags/tag17.xml><?xml version="1.0" encoding="utf-8"?>
<p:tagLst xmlns:a="http://schemas.openxmlformats.org/drawingml/2006/main" xmlns:r="http://schemas.openxmlformats.org/officeDocument/2006/relationships" xmlns:p="http://schemas.openxmlformats.org/presentationml/2006/main">
  <p:tag name="TIMING" val="|9.3"/>
</p:tagLst>
</file>

<file path=ppt/tags/tag18.xml><?xml version="1.0" encoding="utf-8"?>
<p:tagLst xmlns:a="http://schemas.openxmlformats.org/drawingml/2006/main" xmlns:r="http://schemas.openxmlformats.org/officeDocument/2006/relationships" xmlns:p="http://schemas.openxmlformats.org/presentationml/2006/main">
  <p:tag name="TIMING" val="|9.3"/>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2264</TotalTime>
  <Words>2600</Words>
  <Application>Microsoft Office PowerPoint</Application>
  <PresentationFormat>Widescreen</PresentationFormat>
  <Paragraphs>478</Paragraphs>
  <Slides>66</Slides>
  <Notes>9</Notes>
  <HiddenSlides>0</HiddenSlides>
  <MMClips>2</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66</vt:i4>
      </vt:variant>
    </vt:vector>
  </HeadingPairs>
  <TitlesOfParts>
    <vt:vector size="82" baseType="lpstr">
      <vt:lpstr>Arial</vt:lpstr>
      <vt:lpstr>Arial MT</vt:lpstr>
      <vt:lpstr>Brush Script MT</vt:lpstr>
      <vt:lpstr>Calibri</vt:lpstr>
      <vt:lpstr>Cambria Math</vt:lpstr>
      <vt:lpstr>Comic Sans MS</vt:lpstr>
      <vt:lpstr>Georgia</vt:lpstr>
      <vt:lpstr>inter-bold</vt:lpstr>
      <vt:lpstr>inter-regular</vt:lpstr>
      <vt:lpstr>medium-content-sans-serif-font</vt:lpstr>
      <vt:lpstr>sohne</vt:lpstr>
      <vt:lpstr>SophosSansLight</vt:lpstr>
      <vt:lpstr>Source Sans Pro</vt:lpstr>
      <vt:lpstr>source-serif-pro</vt:lpstr>
      <vt:lpstr>Times New Roman</vt:lpstr>
      <vt:lpstr>Office Theme</vt:lpstr>
      <vt:lpstr>PowerPoint Presentation</vt:lpstr>
      <vt:lpstr>PowerPoint Presentation</vt:lpstr>
      <vt:lpstr>Lecture Outline</vt:lpstr>
      <vt:lpstr>Supervised Learning</vt:lpstr>
      <vt:lpstr>Linear Regression Example</vt:lpstr>
      <vt:lpstr>Linear Regression</vt:lpstr>
      <vt:lpstr>Linear Regression</vt:lpstr>
      <vt:lpstr>Linear regression</vt:lpstr>
      <vt:lpstr>Moving a Line</vt:lpstr>
      <vt:lpstr>Moving a Line</vt:lpstr>
      <vt:lpstr>Moving a Line – changing y-intercept</vt:lpstr>
      <vt:lpstr>Moving a Line – changing slope</vt:lpstr>
      <vt:lpstr>Linear Regression</vt:lpstr>
      <vt:lpstr>Linear Regression goal</vt:lpstr>
      <vt:lpstr>Quiz</vt:lpstr>
      <vt:lpstr>Quiz</vt:lpstr>
      <vt:lpstr>Quiz: Predicting Price of a house</vt:lpstr>
      <vt:lpstr>Mean Square Error</vt:lpstr>
      <vt:lpstr>Mean Square Error</vt:lpstr>
      <vt:lpstr>Mean Square Error</vt:lpstr>
      <vt:lpstr>Mean Square Error</vt:lpstr>
      <vt:lpstr>Mean Square Error</vt:lpstr>
      <vt:lpstr>Linear Regression</vt:lpstr>
      <vt:lpstr>Gradient Descent</vt:lpstr>
      <vt:lpstr>Linear Regression</vt:lpstr>
      <vt:lpstr>Polynomial Regression</vt:lpstr>
      <vt:lpstr>Logistic Regression</vt:lpstr>
      <vt:lpstr>Logistic Function (Sigmoid Function)</vt:lpstr>
      <vt:lpstr>Logistic Function (Sigmoid Function)</vt:lpstr>
      <vt:lpstr>Perceptron</vt:lpstr>
      <vt:lpstr>Biological Neurons</vt:lpstr>
      <vt:lpstr>Perceptron</vt:lpstr>
      <vt:lpstr>Perceptron</vt:lpstr>
      <vt:lpstr>Quiz</vt:lpstr>
      <vt:lpstr>Quiz</vt:lpstr>
      <vt:lpstr>Linear vs Affine</vt:lpstr>
      <vt:lpstr>The Unit Step Function (Heaviside Function)</vt:lpstr>
      <vt:lpstr>Threshold Function</vt:lpstr>
      <vt:lpstr>Perceptron Example</vt:lpstr>
      <vt:lpstr>Perceptron Example</vt:lpstr>
      <vt:lpstr>Perceptron Example</vt:lpstr>
      <vt:lpstr>Perceptron Example</vt:lpstr>
      <vt:lpstr>Neural Representation of AND, OR, NOT, XOR and XNOR Logic Gates</vt:lpstr>
      <vt:lpstr>AND Gate</vt:lpstr>
      <vt:lpstr>AND Gate</vt:lpstr>
      <vt:lpstr>AND Gate</vt:lpstr>
      <vt:lpstr>AND Gate</vt:lpstr>
      <vt:lpstr>OR Gate</vt:lpstr>
      <vt:lpstr>AND Gate</vt:lpstr>
      <vt:lpstr>Not Gate</vt:lpstr>
      <vt:lpstr>Not Gate</vt:lpstr>
      <vt:lpstr>XOR Gate</vt:lpstr>
      <vt:lpstr>XOR Gate</vt:lpstr>
      <vt:lpstr>XOR Gate</vt:lpstr>
      <vt:lpstr>Perceptron</vt:lpstr>
      <vt:lpstr>A single Neuron is not enough</vt:lpstr>
      <vt:lpstr>Multilayer Perceptron</vt:lpstr>
      <vt:lpstr>Multilayer Perceptron-XOR Gate</vt:lpstr>
      <vt:lpstr>Multilayer Perceptron-XOR Gate</vt:lpstr>
      <vt:lpstr>Multilayer Perceptron-XOR Gate</vt:lpstr>
      <vt:lpstr>Multilayer Perceptron-XOR Gate</vt:lpstr>
      <vt:lpstr>Multilayer Perceptron-XOR Gate</vt:lpstr>
      <vt:lpstr>Shallow learning vs Deep learning in neural network.</vt:lpstr>
      <vt:lpstr>Shallow learning vs Deep learning in neural network.</vt:lpstr>
      <vt:lpstr>Lecture Outline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76</cp:revision>
  <dcterms:created xsi:type="dcterms:W3CDTF">2023-04-29T09:08:23Z</dcterms:created>
  <dcterms:modified xsi:type="dcterms:W3CDTF">2024-06-21T09:36:43Z</dcterms:modified>
</cp:coreProperties>
</file>