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303" r:id="rId2"/>
    <p:sldId id="276" r:id="rId3"/>
    <p:sldId id="807" r:id="rId4"/>
    <p:sldId id="808" r:id="rId5"/>
    <p:sldId id="809" r:id="rId6"/>
    <p:sldId id="810" r:id="rId7"/>
    <p:sldId id="811" r:id="rId8"/>
    <p:sldId id="812" r:id="rId9"/>
    <p:sldId id="813" r:id="rId10"/>
    <p:sldId id="814" r:id="rId11"/>
    <p:sldId id="815" r:id="rId12"/>
    <p:sldId id="816" r:id="rId13"/>
    <p:sldId id="817" r:id="rId14"/>
    <p:sldId id="818" r:id="rId15"/>
    <p:sldId id="819" r:id="rId16"/>
    <p:sldId id="820" r:id="rId17"/>
    <p:sldId id="821" r:id="rId18"/>
    <p:sldId id="822" r:id="rId19"/>
    <p:sldId id="823" r:id="rId20"/>
    <p:sldId id="824" r:id="rId21"/>
    <p:sldId id="825" r:id="rId22"/>
    <p:sldId id="826" r:id="rId23"/>
    <p:sldId id="827" r:id="rId24"/>
    <p:sldId id="828" r:id="rId25"/>
    <p:sldId id="829" r:id="rId26"/>
    <p:sldId id="830" r:id="rId27"/>
    <p:sldId id="831" r:id="rId28"/>
    <p:sldId id="832" r:id="rId29"/>
    <p:sldId id="833" r:id="rId30"/>
    <p:sldId id="834" r:id="rId31"/>
    <p:sldId id="835" r:id="rId32"/>
    <p:sldId id="836" r:id="rId33"/>
    <p:sldId id="837" r:id="rId34"/>
    <p:sldId id="838" r:id="rId35"/>
    <p:sldId id="839" r:id="rId36"/>
    <p:sldId id="840" r:id="rId37"/>
    <p:sldId id="841" r:id="rId38"/>
    <p:sldId id="842" r:id="rId39"/>
    <p:sldId id="843" r:id="rId40"/>
    <p:sldId id="844" r:id="rId41"/>
    <p:sldId id="845" r:id="rId42"/>
    <p:sldId id="846" r:id="rId43"/>
    <p:sldId id="847" r:id="rId44"/>
    <p:sldId id="848" r:id="rId45"/>
    <p:sldId id="84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2098840" y="1828800"/>
            <a:ext cx="8267449" cy="38956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E2A9A18D-999D-F7DD-A0B7-5CFF28983AD2}"/>
              </a:ext>
            </a:extLst>
          </p:cNvPr>
          <p:cNvSpPr txBox="1"/>
          <p:nvPr/>
        </p:nvSpPr>
        <p:spPr>
          <a:xfrm>
            <a:off x="1226814" y="2681289"/>
            <a:ext cx="9902229"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can require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for losses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suffered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directly by the insured. </a:t>
            </a:r>
            <a:endParaRPr kumimoji="0" lang="ar-EG"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first-party insurance 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property damage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Other types of insurance contract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compensation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third-party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third-party and public/general liability.</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0108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2A579BB5-D3A7-979C-D3E1-DD7EAE25B9D0}"/>
              </a:ext>
            </a:extLst>
          </p:cNvPr>
          <p:cNvSpPr txBox="1"/>
          <p:nvPr/>
        </p:nvSpPr>
        <p:spPr>
          <a:xfrm>
            <a:off x="1013791" y="2686149"/>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are contracts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utmost good faith.</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means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insured party is required to disclose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information relevant to the insurance contract.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this information has not been disclosed, the insurance company 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underwriter has the right to refuse to continue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provide insurance cover and may refuse to pay any claims that have arisen.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48921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77929921-D334-77B8-4A71-B0591A66C042}"/>
              </a:ext>
            </a:extLst>
          </p:cNvPr>
          <p:cNvSpPr txBox="1"/>
          <p:nvPr/>
        </p:nvSpPr>
        <p:spPr>
          <a:xfrm>
            <a:off x="894549" y="2426356"/>
            <a:ext cx="10402901" cy="347787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associated with the use of insurance as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transfer mechanism.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advantages are: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provides indemnity against an expected loss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can reduce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uncertainty regarding hazard events that may occur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provide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economic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benefits to the insured, because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loss may be greater than the insurance premium.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insurance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access to specialist services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part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premium.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services may 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advice on loss control.</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125629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3F75E464-DA36-7355-CAA9-618934495A55}"/>
              </a:ext>
            </a:extLst>
          </p:cNvPr>
          <p:cNvSpPr txBox="1"/>
          <p:nvPr/>
        </p:nvSpPr>
        <p:spPr>
          <a:xfrm>
            <a:off x="1152390" y="26355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disadvantages: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delays often experienced in obtaining settlement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insurance claim and the difficulties that can arise in quantifying the financial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costs associated with the loss.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may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 disputes regarding the extent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cover that has been purchased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exact terms and conditions of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insurance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the insured may have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difficulty in deciding the limit of indemnity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appropriate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liability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may result in under-insurance and the subsequent failure to have claims paid in full.</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02898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20CC75A5-A9AD-7468-EAD2-A77134101542}"/>
              </a:ext>
            </a:extLst>
          </p:cNvPr>
          <p:cNvSpPr txBox="1"/>
          <p:nvPr/>
        </p:nvSpPr>
        <p:spPr>
          <a:xfrm>
            <a:off x="1013791" y="2925757"/>
            <a:ext cx="1016441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alternatives to insurance when an organization </a:t>
            </a:r>
            <a:r>
              <a:rPr lang="en-US" sz="2000" b="1" u="sng" dirty="0">
                <a:solidFill>
                  <a:prstClr val="black"/>
                </a:solidFill>
                <a:latin typeface="Times New Roman" panose="02020603050405020304" pitchFamily="18" charset="0"/>
                <a:cs typeface="Times New Roman" panose="02020603050405020304" pitchFamily="18" charset="0"/>
              </a:rPr>
              <a:t>wishes to transfer the financial impact of a hazard event.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Alternatives to insurance are sometimes referred to </a:t>
            </a:r>
            <a:r>
              <a:rPr lang="en-US" sz="2000" b="1" u="sng" dirty="0">
                <a:solidFill>
                  <a:prstClr val="black"/>
                </a:solidFill>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14704343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EF0084B9-C9F2-D3B4-C278-9F77290E296B}"/>
              </a:ext>
            </a:extLst>
          </p:cNvPr>
          <p:cNvSpPr txBox="1"/>
          <p:nvPr/>
        </p:nvSpPr>
        <p:spPr>
          <a:xfrm>
            <a:off x="1013791" y="2626879"/>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financing options available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organization include: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conventional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contractual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transfer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captive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pooling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risks in mutual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derivatives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other financial instruments;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finance </a:t>
            </a: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mechanisms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single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premium insurance bonds.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818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F071DE90-C6E0-D53E-F2BD-CB215894FE13}"/>
              </a:ext>
            </a:extLst>
          </p:cNvPr>
          <p:cNvSpPr txBox="1"/>
          <p:nvPr/>
        </p:nvSpPr>
        <p:spPr>
          <a:xfrm>
            <a:off x="1152390" y="2745143"/>
            <a:ext cx="10217426"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retention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achieved by accepting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excess or deductible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an insurance policy, deciding not to insure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(self-insurance) or setting up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captive insurance company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number of organizations with similar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decide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set up a joint captive insurance company.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often referred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risk pooling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establishment of a mutual insurance company.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10896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426D0EE4-459E-039C-6D62-FBDD64CC7824}"/>
              </a:ext>
            </a:extLst>
          </p:cNvPr>
          <p:cNvSpPr txBox="1"/>
          <p:nvPr/>
        </p:nvSpPr>
        <p:spPr>
          <a:xfrm>
            <a:off x="942308" y="2617830"/>
            <a:ext cx="10007118"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a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transfer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or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response. It represents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after-the-event cost containment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most important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low-probability/ high-impact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destruction of assets or the payment of liability costs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well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repairing assets,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is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cost of implementing disaster recovery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can also be purchased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 the increased cost of operation.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293129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C525A020-1956-D0B9-B550-09E5F89C4B4F}"/>
              </a:ext>
            </a:extLst>
          </p:cNvPr>
          <p:cNvSpPr txBox="1"/>
          <p:nvPr/>
        </p:nvSpPr>
        <p:spPr>
          <a:xfrm>
            <a:off x="1092441" y="2810272"/>
            <a:ext cx="10007118" cy="2554545"/>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Chicago Fire of 1871</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561838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F39D0F46-3E69-9A0C-3B0F-26A957DE17CE}"/>
              </a:ext>
            </a:extLst>
          </p:cNvPr>
          <p:cNvSpPr txBox="1"/>
          <p:nvPr/>
        </p:nvSpPr>
        <p:spPr>
          <a:xfrm>
            <a:off x="1013791" y="2680216"/>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totaled $192 million. Nearly 300 people died in the blaze and 100,000 were made homeless.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rebuilding of Chicago was a tremendous endeavor. Insurance companies in the United States and Europe rose to the occasion, producing the sums they were obliged to pay for the damages.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39928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1D55DCD6-44EA-B427-FADE-17864D233485}"/>
              </a:ext>
            </a:extLst>
          </p:cNvPr>
          <p:cNvSpPr txBox="1"/>
          <p:nvPr/>
        </p:nvSpPr>
        <p:spPr>
          <a:xfrm>
            <a:off x="942308" y="3242432"/>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8851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73E5C7EA-8097-3765-C4B0-34E9DB8246F2}"/>
              </a:ext>
            </a:extLst>
          </p:cNvPr>
          <p:cNvSpPr txBox="1"/>
          <p:nvPr/>
        </p:nvSpPr>
        <p:spPr>
          <a:xfrm>
            <a:off x="1013791" y="2810272"/>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Generally speaking, there are three reasons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why an organization will wish to purchase insurance cover.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summary,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reasons for buying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Mandatory legal and contractual obligations;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Balance sheet/profit and loss protection;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83980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B9C0F93D-BD21-C0CF-25FD-99D3F44974F7}"/>
              </a:ext>
            </a:extLst>
          </p:cNvPr>
          <p:cNvSpPr txBox="1"/>
          <p:nvPr/>
        </p:nvSpPr>
        <p:spPr>
          <a:xfrm>
            <a:off x="848167" y="2698228"/>
            <a:ext cx="1049566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most cases, </a:t>
            </a:r>
            <a:r>
              <a:rPr lang="en-US" sz="2000" b="1" u="sng" dirty="0">
                <a:solidFill>
                  <a:prstClr val="black"/>
                </a:solidFill>
                <a:latin typeface="Times New Roman" panose="02020603050405020304" pitchFamily="18" charset="0"/>
                <a:cs typeface="Times New Roman" panose="02020603050405020304" pitchFamily="18" charset="0"/>
              </a:rPr>
              <a:t>the purchase of insurance is not compulsory</a:t>
            </a:r>
            <a:r>
              <a:rPr lang="en-US" sz="2000" dirty="0">
                <a:solidFill>
                  <a:prstClr val="black"/>
                </a:solidFill>
                <a:latin typeface="Times New Roman" panose="02020603050405020304" pitchFamily="18" charset="0"/>
                <a:cs typeface="Times New Roman" panose="02020603050405020304" pitchFamily="18" charset="0"/>
              </a:rPr>
              <a:t>. However, most </a:t>
            </a:r>
            <a:r>
              <a:rPr lang="en-US" sz="2000" b="1" dirty="0">
                <a:solidFill>
                  <a:prstClr val="black"/>
                </a:solidFill>
                <a:latin typeface="Times New Roman" panose="02020603050405020304" pitchFamily="18" charset="0"/>
                <a:cs typeface="Times New Roman" panose="02020603050405020304" pitchFamily="18" charset="0"/>
              </a:rPr>
              <a:t>countries</a:t>
            </a:r>
            <a:r>
              <a:rPr lang="en-US" sz="2000" dirty="0">
                <a:solidFill>
                  <a:prstClr val="black"/>
                </a:solidFill>
                <a:latin typeface="Times New Roman" panose="02020603050405020304" pitchFamily="18" charset="0"/>
                <a:cs typeface="Times New Roman" panose="02020603050405020304" pitchFamily="18" charset="0"/>
              </a:rPr>
              <a:t> make </a:t>
            </a:r>
            <a:r>
              <a:rPr lang="en-US" sz="2000" b="1" u="sng" dirty="0">
                <a:solidFill>
                  <a:prstClr val="black"/>
                </a:solidFill>
                <a:latin typeface="Times New Roman" panose="02020603050405020304" pitchFamily="18" charset="0"/>
                <a:cs typeface="Times New Roman" panose="02020603050405020304" pitchFamily="18" charset="0"/>
              </a:rPr>
              <a:t>the purchase of insurance compulsory in certain circumstances.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Typically, these are the liability classes, including insurance cover to </a:t>
            </a:r>
            <a:r>
              <a:rPr lang="en-US" sz="2000" b="1" u="sng" dirty="0">
                <a:solidFill>
                  <a:prstClr val="black"/>
                </a:solidFill>
                <a:latin typeface="Times New Roman" panose="02020603050405020304" pitchFamily="18" charset="0"/>
                <a:cs typeface="Times New Roman" panose="02020603050405020304" pitchFamily="18" charset="0"/>
              </a:rPr>
              <a:t>compensate injured employees and for the parties involved in road accidents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Apart </a:t>
            </a:r>
            <a:r>
              <a:rPr lang="en-US" sz="2000" b="1" u="sng" dirty="0">
                <a:solidFill>
                  <a:prstClr val="black"/>
                </a:solidFill>
                <a:latin typeface="Times New Roman" panose="02020603050405020304" pitchFamily="18" charset="0"/>
                <a:cs typeface="Times New Roman" panose="02020603050405020304" pitchFamily="18" charset="0"/>
              </a:rPr>
              <a:t>from the compulsory classes</a:t>
            </a:r>
            <a:r>
              <a:rPr lang="en-US" sz="2000" dirty="0">
                <a:solidFill>
                  <a:prstClr val="black"/>
                </a:solidFill>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000" b="1" u="sng" dirty="0">
                <a:solidFill>
                  <a:prstClr val="black"/>
                </a:solidFill>
                <a:latin typeface="Times New Roman" panose="02020603050405020304" pitchFamily="18" charset="0"/>
                <a:cs typeface="Times New Roman" panose="02020603050405020304" pitchFamily="18" charset="0"/>
              </a:rPr>
              <a:t>the assessment of the risk </a:t>
            </a:r>
            <a:r>
              <a:rPr lang="en-US" sz="2000" dirty="0">
                <a:solidFill>
                  <a:prstClr val="black"/>
                </a:solidFill>
                <a:latin typeface="Times New Roman" panose="02020603050405020304" pitchFamily="18" charset="0"/>
                <a:cs typeface="Times New Roman" panose="02020603050405020304" pitchFamily="18" charset="0"/>
              </a:rPr>
              <a:t>and whether </a:t>
            </a:r>
            <a:r>
              <a:rPr lang="en-US" sz="2000" b="1" u="sng" dirty="0">
                <a:solidFill>
                  <a:prstClr val="black"/>
                </a:solidFill>
                <a:latin typeface="Times New Roman" panose="02020603050405020304" pitchFamily="18" charset="0"/>
                <a:cs typeface="Times New Roman" panose="02020603050405020304" pitchFamily="18" charset="0"/>
              </a:rPr>
              <a:t>the nature and level of risk </a:t>
            </a:r>
            <a:r>
              <a:rPr lang="en-US" sz="2000" dirty="0">
                <a:solidFill>
                  <a:prstClr val="black"/>
                </a:solidFill>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10864084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09BCAD4C-0D22-07AD-D83F-904B87A92A0E}"/>
              </a:ext>
            </a:extLst>
          </p:cNvPr>
          <p:cNvSpPr txBox="1"/>
          <p:nvPr/>
        </p:nvSpPr>
        <p:spPr>
          <a:xfrm>
            <a:off x="1013791" y="3125389"/>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insurance (premium) and the extent of insurance coverage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also important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when deciding whether to buy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insurance is purchased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low-likelihood/high-magnitude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flooding, hurricane damage and major fires.</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12394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58A62292-2721-8BB2-4B75-A5482FA4E6A2}"/>
              </a:ext>
            </a:extLst>
          </p:cNvPr>
          <p:cNvSpPr txBox="1"/>
          <p:nvPr/>
        </p:nvSpPr>
        <p:spPr>
          <a:xfrm>
            <a:off x="1152390" y="2594876"/>
            <a:ext cx="10007118"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Different types of insurance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Mandatory, legal and contractual obligations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Employers’ liability – compensation to employees injured at work</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Public liability – compensation to public or customers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Motor third party – compensation following motor accident</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Product liability – compensation for damage or injury</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Professional indemnity – compensation to client for negligent advice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Balance sheet/profit and loss protection</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premises – damage to premises by adverse events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856043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357F34A2-A734-2FEF-6829-5144C2DB030E}"/>
              </a:ext>
            </a:extLst>
          </p:cNvPr>
          <p:cNvSpPr txBox="1"/>
          <p:nvPr/>
        </p:nvSpPr>
        <p:spPr>
          <a:xfrm>
            <a:off x="1152390" y="2668832"/>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accidental damage – repair of own vehicles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Terrorism – compensation for damage caused by terrorism</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Loss of a key person – compensation on loss of key staff member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Directors’ and officers’ liability – legal and compensation costs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424493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D7447BC3-14E3-42FD-6E1B-13B99470F871}"/>
              </a:ext>
            </a:extLst>
          </p:cNvPr>
          <p:cNvSpPr txBox="1"/>
          <p:nvPr/>
        </p:nvSpPr>
        <p:spPr>
          <a:xfrm>
            <a:off x="1013791" y="2567602"/>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79718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8" name="TextBox 7">
            <a:extLst>
              <a:ext uri="{FF2B5EF4-FFF2-40B4-BE49-F238E27FC236}">
                <a16:creationId xmlns:a16="http://schemas.microsoft.com/office/drawing/2014/main" id="{51677192-9435-30E8-BA13-9DB43B2AAB6A}"/>
              </a:ext>
            </a:extLst>
          </p:cNvPr>
          <p:cNvSpPr txBox="1"/>
          <p:nvPr/>
        </p:nvSpPr>
        <p:spPr>
          <a:xfrm>
            <a:off x="942308" y="2925757"/>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Sometimes, there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shortage of insurance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although the organization has decided that 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wishes to purchase that type of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available at an affordable cost.</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08410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9" name="TextBox 8">
            <a:extLst>
              <a:ext uri="{FF2B5EF4-FFF2-40B4-BE49-F238E27FC236}">
                <a16:creationId xmlns:a16="http://schemas.microsoft.com/office/drawing/2014/main" id="{6B71C289-3848-1A29-C3C2-FA7287BA641F}"/>
              </a:ext>
            </a:extLst>
          </p:cNvPr>
          <p:cNvSpPr txBox="1"/>
          <p:nvPr/>
        </p:nvSpPr>
        <p:spPr>
          <a:xfrm>
            <a:off x="1013791" y="2617830"/>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has been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tendency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recent times for organizations to look 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whole portfolio of risks they face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enterprise risk management approach to risk has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resulted in a careful review of how much insurance an organization wishes to purchase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there are significant risks within a project, but insurance is only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limited risk exposures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control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some organizations.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18437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EB6D4609-5A88-14EF-D5B3-C1A322EDC0A6}"/>
              </a:ext>
            </a:extLst>
          </p:cNvPr>
          <p:cNvSpPr txBox="1"/>
          <p:nvPr/>
        </p:nvSpPr>
        <p:spPr>
          <a:xfrm>
            <a:off x="1013791"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looking at the purchase of insurance cover, the organization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6Cs of insurance buying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ost;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overage;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apacity;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apabilities;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laims;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ompliance.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40747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EBF2B833-1AA8-6F42-8393-A8A62AA5B6C6}"/>
              </a:ext>
            </a:extLst>
          </p:cNvPr>
          <p:cNvSpPr txBox="1"/>
          <p:nvPr/>
        </p:nvSpPr>
        <p:spPr>
          <a:xfrm>
            <a:off x="827362" y="2453350"/>
            <a:ext cx="10537276" cy="347787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a:t>
            </a:r>
            <a:r>
              <a:rPr lang="en-US" sz="2000" b="1" u="sng" dirty="0">
                <a:solidFill>
                  <a:prstClr val="black"/>
                </a:solidFill>
                <a:latin typeface="Times New Roman" panose="02020603050405020304" pitchFamily="18" charset="0"/>
                <a:cs typeface="Times New Roman" panose="02020603050405020304" pitchFamily="18" charset="0"/>
              </a:rPr>
              <a:t>cost of insurance </a:t>
            </a:r>
            <a:r>
              <a:rPr lang="en-US" sz="2000" dirty="0">
                <a:solidFill>
                  <a:prstClr val="black"/>
                </a:solidFill>
                <a:latin typeface="Times New Roman" panose="02020603050405020304" pitchFamily="18" charset="0"/>
                <a:cs typeface="Times New Roman" panose="02020603050405020304" pitchFamily="18" charset="0"/>
              </a:rPr>
              <a:t>is defined by </a:t>
            </a:r>
            <a:r>
              <a:rPr lang="en-US" sz="2000" b="1" u="sng" dirty="0">
                <a:solidFill>
                  <a:prstClr val="black"/>
                </a:solidFill>
                <a:latin typeface="Times New Roman" panose="02020603050405020304" pitchFamily="18" charset="0"/>
                <a:cs typeface="Times New Roman" panose="02020603050405020304" pitchFamily="18" charset="0"/>
              </a:rPr>
              <a:t>the insurance premium that is required from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 second component of the cost </a:t>
            </a:r>
            <a:r>
              <a:rPr lang="en-US" sz="2000" dirty="0">
                <a:solidFill>
                  <a:prstClr val="black"/>
                </a:solidFill>
                <a:latin typeface="Times New Roman" panose="02020603050405020304" pitchFamily="18" charset="0"/>
                <a:cs typeface="Times New Roman" panose="02020603050405020304" pitchFamily="18" charset="0"/>
              </a:rPr>
              <a:t>is the level </a:t>
            </a:r>
            <a:r>
              <a:rPr lang="en-US" sz="2000" b="1" u="sng" dirty="0">
                <a:solidFill>
                  <a:prstClr val="black"/>
                </a:solidFill>
                <a:latin typeface="Times New Roman" panose="02020603050405020304" pitchFamily="18" charset="0"/>
                <a:cs typeface="Times New Roman" panose="02020603050405020304" pitchFamily="18" charset="0"/>
              </a:rPr>
              <a:t>of self-insurance </a:t>
            </a:r>
            <a:r>
              <a:rPr lang="en-US" sz="2000" dirty="0">
                <a:solidFill>
                  <a:prstClr val="black"/>
                </a:solidFill>
                <a:latin typeface="Times New Roman" panose="02020603050405020304" pitchFamily="18" charset="0"/>
                <a:cs typeface="Times New Roman" panose="02020603050405020304" pitchFamily="18" charset="0"/>
              </a:rPr>
              <a:t>(including excess or deductible) that is </a:t>
            </a:r>
            <a:r>
              <a:rPr lang="en-US" sz="2000" b="1" u="sng" dirty="0">
                <a:solidFill>
                  <a:prstClr val="black"/>
                </a:solidFill>
                <a:latin typeface="Times New Roman" panose="02020603050405020304" pitchFamily="18" charset="0"/>
                <a:cs typeface="Times New Roman" panose="02020603050405020304" pitchFamily="18" charset="0"/>
              </a:rPr>
              <a:t>imposed</a:t>
            </a:r>
            <a:r>
              <a:rPr lang="en-US" sz="2000" dirty="0">
                <a:solidFill>
                  <a:prstClr val="black"/>
                </a:solidFill>
                <a:latin typeface="Times New Roman" panose="02020603050405020304" pitchFamily="18" charset="0"/>
                <a:cs typeface="Times New Roman" panose="02020603050405020304" pitchFamily="18" charset="0"/>
              </a:rPr>
              <a:t> by the policy.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means that if </a:t>
            </a:r>
            <a:r>
              <a:rPr lang="en-US" sz="2000" b="1" u="sng" dirty="0">
                <a:solidFill>
                  <a:prstClr val="black"/>
                </a:solidFill>
                <a:latin typeface="Times New Roman" panose="02020603050405020304" pitchFamily="18" charset="0"/>
                <a:cs typeface="Times New Roman" panose="02020603050405020304" pitchFamily="18" charset="0"/>
              </a:rPr>
              <a:t>a claim occurs</a:t>
            </a:r>
            <a:r>
              <a:rPr lang="en-US" sz="2000" dirty="0">
                <a:solidFill>
                  <a:prstClr val="black"/>
                </a:solidFill>
                <a:latin typeface="Times New Roman" panose="02020603050405020304" pitchFamily="18" charset="0"/>
                <a:cs typeface="Times New Roman" panose="02020603050405020304" pitchFamily="18" charset="0"/>
              </a:rPr>
              <a:t>, the organization will have to pay the first part of the </a:t>
            </a:r>
            <a:r>
              <a:rPr lang="en-US" sz="2000" b="1" u="sng" dirty="0">
                <a:solidFill>
                  <a:prstClr val="black"/>
                </a:solidFill>
                <a:latin typeface="Times New Roman" panose="02020603050405020304" pitchFamily="18" charset="0"/>
                <a:cs typeface="Times New Roman" panose="02020603050405020304" pitchFamily="18" charset="0"/>
              </a:rPr>
              <a:t>claim before receiving any money </a:t>
            </a:r>
            <a:r>
              <a:rPr lang="en-US" sz="2000" dirty="0">
                <a:solidFill>
                  <a:prstClr val="black"/>
                </a:solidFill>
                <a:latin typeface="Times New Roman" panose="02020603050405020304" pitchFamily="18" charset="0"/>
                <a:cs typeface="Times New Roman" panose="02020603050405020304" pitchFamily="18" charset="0"/>
              </a:rPr>
              <a:t>from the insurance company.</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000" b="1" u="sng" dirty="0">
                <a:solidFill>
                  <a:prstClr val="black"/>
                </a:solidFill>
                <a:latin typeface="Times New Roman" panose="02020603050405020304" pitchFamily="18" charset="0"/>
                <a:cs typeface="Times New Roman" panose="02020603050405020304" pitchFamily="18" charset="0"/>
              </a:rPr>
              <a:t>will be refused in certain circumstances. </a:t>
            </a:r>
          </a:p>
        </p:txBody>
      </p:sp>
    </p:spTree>
    <p:extLst>
      <p:ext uri="{BB962C8B-B14F-4D97-AF65-F5344CB8AC3E}">
        <p14:creationId xmlns:p14="http://schemas.microsoft.com/office/powerpoint/2010/main" val="35023899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0BFE4A3E-5E0E-EA19-4333-90682ABE0774}"/>
              </a:ext>
            </a:extLst>
          </p:cNvPr>
          <p:cNvSpPr txBox="1"/>
          <p:nvPr/>
        </p:nvSpPr>
        <p:spPr>
          <a:xfrm>
            <a:off x="1013791" y="2668832"/>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only reason for buying insurance is that claims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paid when one of the identified events occurs.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history of the particular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relation to the payment of claims and the reputation of that insurance company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important factors when deciding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 insurance company to appoint.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4430257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409C0E06-9814-6DCE-0A29-2453497F3783}"/>
              </a:ext>
            </a:extLst>
          </p:cNvPr>
          <p:cNvSpPr txBox="1"/>
          <p:nvPr/>
        </p:nvSpPr>
        <p:spPr>
          <a:xfrm>
            <a:off x="1013791" y="2999479"/>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very large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considerable assets, one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its own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willing to offer coverage up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full value of those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buying insurance, the organization will need to think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about the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 insurance company is willing to offer in relation to the value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assets/exposure that need to be insured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46417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2B306064-755A-16B8-0022-793A9611B95A}"/>
              </a:ext>
            </a:extLst>
          </p:cNvPr>
          <p:cNvSpPr txBox="1"/>
          <p:nvPr/>
        </p:nvSpPr>
        <p:spPr>
          <a:xfrm>
            <a:off x="1013791" y="2691051"/>
            <a:ext cx="10164417"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 captive insurance company </a:t>
            </a:r>
            <a:r>
              <a:rPr lang="en-US" sz="2000" dirty="0">
                <a:solidFill>
                  <a:prstClr val="black"/>
                </a:solidFill>
                <a:latin typeface="Times New Roman" panose="02020603050405020304" pitchFamily="18" charset="0"/>
                <a:cs typeface="Times New Roman" panose="02020603050405020304" pitchFamily="18" charset="0"/>
              </a:rPr>
              <a:t>is an insurance company owned by an organization that is </a:t>
            </a:r>
            <a:r>
              <a:rPr lang="en-US" sz="2000" b="1" u="sng" dirty="0">
                <a:solidFill>
                  <a:prstClr val="black"/>
                </a:solidFill>
                <a:latin typeface="Times New Roman" panose="02020603050405020304" pitchFamily="18" charset="0"/>
                <a:cs typeface="Times New Roman" panose="02020603050405020304" pitchFamily="18" charset="0"/>
              </a:rPr>
              <a:t>not otherwise involved in insurance.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000" b="1" u="sng" dirty="0">
                <a:solidFill>
                  <a:prstClr val="black"/>
                </a:solidFill>
                <a:latin typeface="Times New Roman" panose="02020603050405020304" pitchFamily="18" charset="0"/>
                <a:cs typeface="Times New Roman" panose="02020603050405020304" pitchFamily="18" charset="0"/>
              </a:rPr>
              <a:t>its internal financial resources </a:t>
            </a:r>
            <a:r>
              <a:rPr lang="en-US" sz="2000" dirty="0">
                <a:solidFill>
                  <a:prstClr val="black"/>
                </a:solidFill>
                <a:latin typeface="Times New Roman" panose="02020603050405020304" pitchFamily="18" charset="0"/>
                <a:cs typeface="Times New Roman" panose="02020603050405020304" pitchFamily="18" charset="0"/>
              </a:rPr>
              <a:t>to fund certain types of </a:t>
            </a:r>
            <a:r>
              <a:rPr lang="en-US" sz="2000" b="1" u="sng" dirty="0">
                <a:solidFill>
                  <a:prstClr val="black"/>
                </a:solidFill>
                <a:latin typeface="Times New Roman" panose="02020603050405020304" pitchFamily="18" charset="0"/>
                <a:cs typeface="Times New Roman" panose="02020603050405020304" pitchFamily="18" charset="0"/>
              </a:rPr>
              <a:t>anticipated losses or insurance claims.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organization that owns a captive insurance company is often referred to as </a:t>
            </a:r>
            <a:r>
              <a:rPr lang="en-US" sz="2000" b="1" u="sng" dirty="0">
                <a:solidFill>
                  <a:prstClr val="black"/>
                </a:solidFill>
                <a:latin typeface="Times New Roman" panose="02020603050405020304" pitchFamily="18" charset="0"/>
                <a:cs typeface="Times New Roman" panose="02020603050405020304" pitchFamily="18" charset="0"/>
              </a:rPr>
              <a:t>the parent of the captive</a:t>
            </a:r>
            <a:r>
              <a:rPr lang="en-US" sz="2000" dirty="0">
                <a:solidFill>
                  <a:prstClr val="black"/>
                </a:solidFill>
                <a:latin typeface="Times New Roman" panose="02020603050405020304" pitchFamily="18" charset="0"/>
                <a:cs typeface="Times New Roman" panose="02020603050405020304" pitchFamily="18" charset="0"/>
              </a:rPr>
              <a:t>, or </a:t>
            </a:r>
            <a:r>
              <a:rPr lang="en-US" sz="2000" b="1" u="sng" dirty="0">
                <a:solidFill>
                  <a:prstClr val="black"/>
                </a:solidFill>
                <a:latin typeface="Times New Roman" panose="02020603050405020304" pitchFamily="18" charset="0"/>
                <a:cs typeface="Times New Roman" panose="02020603050405020304" pitchFamily="18" charset="0"/>
              </a:rPr>
              <a:t>simply the parent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038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6888B829-C9D0-0D38-3888-7043C62B0F11}"/>
              </a:ext>
            </a:extLst>
          </p:cNvPr>
          <p:cNvSpPr txBox="1"/>
          <p:nvPr/>
        </p:nvSpPr>
        <p:spPr>
          <a:xfrm>
            <a:off x="1152390"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18093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pic>
        <p:nvPicPr>
          <p:cNvPr id="8" name="Picture 7">
            <a:extLst>
              <a:ext uri="{FF2B5EF4-FFF2-40B4-BE49-F238E27FC236}">
                <a16:creationId xmlns:a16="http://schemas.microsoft.com/office/drawing/2014/main" id="{E1F83DED-D5CD-954A-F81D-69A5DBB0531E}"/>
              </a:ext>
            </a:extLst>
          </p:cNvPr>
          <p:cNvPicPr>
            <a:picLocks noChangeAspect="1"/>
          </p:cNvPicPr>
          <p:nvPr/>
        </p:nvPicPr>
        <p:blipFill>
          <a:blip r:embed="rId3"/>
          <a:stretch>
            <a:fillRect/>
          </a:stretch>
        </p:blipFill>
        <p:spPr>
          <a:xfrm>
            <a:off x="3817554" y="2630401"/>
            <a:ext cx="5447071" cy="3208530"/>
          </a:xfrm>
          <a:prstGeom prst="rect">
            <a:avLst/>
          </a:prstGeom>
        </p:spPr>
      </p:pic>
    </p:spTree>
    <p:extLst>
      <p:ext uri="{BB962C8B-B14F-4D97-AF65-F5344CB8AC3E}">
        <p14:creationId xmlns:p14="http://schemas.microsoft.com/office/powerpoint/2010/main" val="37586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30DB45B5-DB3B-4953-641A-1E353AF3637F}"/>
              </a:ext>
            </a:extLst>
          </p:cNvPr>
          <p:cNvSpPr txBox="1"/>
          <p:nvPr/>
        </p:nvSpPr>
        <p:spPr>
          <a:xfrm>
            <a:off x="942308" y="2625013"/>
            <a:ext cx="10443446" cy="3154710"/>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9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8355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EF82DE12-0537-33C9-9DA0-F885C653562A}"/>
              </a:ext>
            </a:extLst>
          </p:cNvPr>
          <p:cNvSpPr txBox="1"/>
          <p:nvPr/>
        </p:nvSpPr>
        <p:spPr>
          <a:xfrm>
            <a:off x="942308" y="2546746"/>
            <a:ext cx="10399202" cy="3293209"/>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tax deduction for parent company for premium paid to captive;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to accumulate funds in a tax-</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domicile;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distributions to captive owners at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favourable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income tax rates;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from the claims of business and personal creditors;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reduction in insurance premiums paid by the operating company;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access to the lower-cost reinsurance market;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insuring risks that would otherwise be uninsurable.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2728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62E6E67-E6D1-D78C-A539-6167775128BB}"/>
              </a:ext>
            </a:extLst>
          </p:cNvPr>
          <p:cNvSpPr txBox="1"/>
          <p:nvPr/>
        </p:nvSpPr>
        <p:spPr>
          <a:xfrm>
            <a:off x="1013791" y="2792846"/>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has been considerable interest in the subjects of </a:t>
            </a:r>
            <a:r>
              <a:rPr lang="en-US" sz="2000" b="1" u="sng" dirty="0">
                <a:solidFill>
                  <a:prstClr val="black"/>
                </a:solidFill>
                <a:latin typeface="Times New Roman" panose="02020603050405020304" pitchFamily="18" charset="0"/>
                <a:cs typeface="Times New Roman" panose="02020603050405020304" pitchFamily="18" charset="0"/>
              </a:rPr>
              <a:t>business continuity planning (BCP) and disaster recovery planning (DRP) </a:t>
            </a:r>
            <a:r>
              <a:rPr lang="en-US" sz="2000" dirty="0">
                <a:solidFill>
                  <a:prstClr val="black"/>
                </a:solidFill>
                <a:latin typeface="Times New Roman" panose="02020603050405020304" pitchFamily="18" charset="0"/>
                <a:cs typeface="Times New Roman" panose="02020603050405020304" pitchFamily="18" charset="0"/>
              </a:rPr>
              <a:t>in recent times.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Several standards </a:t>
            </a:r>
            <a:r>
              <a:rPr lang="en-US" sz="2000" dirty="0">
                <a:solidFill>
                  <a:prstClr val="black"/>
                </a:solidFill>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This increased </a:t>
            </a:r>
            <a:r>
              <a:rPr lang="en-US" sz="2000" b="1" u="sng" dirty="0">
                <a:solidFill>
                  <a:prstClr val="black"/>
                </a:solidFill>
                <a:latin typeface="Times New Roman" panose="02020603050405020304" pitchFamily="18" charset="0"/>
                <a:cs typeface="Times New Roman" panose="02020603050405020304" pitchFamily="18" charset="0"/>
              </a:rPr>
              <a:t>concern has been reinforced </a:t>
            </a:r>
            <a:r>
              <a:rPr lang="en-US" sz="2000" dirty="0">
                <a:solidFill>
                  <a:prstClr val="black"/>
                </a:solidFill>
                <a:latin typeface="Times New Roman" panose="02020603050405020304" pitchFamily="18" charset="0"/>
                <a:cs typeface="Times New Roman" panose="02020603050405020304" pitchFamily="18" charset="0"/>
              </a:rPr>
              <a:t>by the potential for major disruption posed by </a:t>
            </a:r>
            <a:r>
              <a:rPr lang="en-US" sz="2000" b="1" u="sng" dirty="0">
                <a:solidFill>
                  <a:prstClr val="black"/>
                </a:solidFill>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20186293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03B06F41-F6ED-AB57-7E3E-82CB68761BB6}"/>
              </a:ext>
            </a:extLst>
          </p:cNvPr>
          <p:cNvSpPr txBox="1"/>
          <p:nvPr/>
        </p:nvSpPr>
        <p:spPr>
          <a:xfrm>
            <a:off x="1013791" y="3224723"/>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465184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9058FC7-21D9-E0E3-9095-6380D43C23CB}"/>
              </a:ext>
            </a:extLst>
          </p:cNvPr>
          <p:cNvSpPr txBox="1"/>
          <p:nvPr/>
        </p:nvSpPr>
        <p:spPr>
          <a:xfrm>
            <a:off x="1144885" y="2864870"/>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76142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887151EE-DFBB-A189-67F3-E79A7C19E820}"/>
              </a:ext>
            </a:extLst>
          </p:cNvPr>
          <p:cNvSpPr txBox="1"/>
          <p:nvPr/>
        </p:nvSpPr>
        <p:spPr>
          <a:xfrm>
            <a:off x="1109361" y="2810272"/>
            <a:ext cx="9973278"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173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107B6F3B-4869-1EE2-49D0-3537C7B64CB8}"/>
              </a:ext>
            </a:extLst>
          </p:cNvPr>
          <p:cNvSpPr txBox="1"/>
          <p:nvPr/>
        </p:nvSpPr>
        <p:spPr>
          <a:xfrm>
            <a:off x="942308" y="2966959"/>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80687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C2B667D-709A-F669-E983-6E08DC7A7F52}"/>
              </a:ext>
            </a:extLst>
          </p:cNvPr>
          <p:cNvSpPr txBox="1"/>
          <p:nvPr/>
        </p:nvSpPr>
        <p:spPr>
          <a:xfrm>
            <a:off x="1013791" y="2834104"/>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17221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8A32E442-FF62-7CC1-624A-41412FE552D7}"/>
              </a:ext>
            </a:extLst>
          </p:cNvPr>
          <p:cNvSpPr txBox="1"/>
          <p:nvPr/>
        </p:nvSpPr>
        <p:spPr>
          <a:xfrm>
            <a:off x="1013791" y="3035206"/>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976063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175258E-9B6B-BF36-B305-A839935869F6}"/>
              </a:ext>
            </a:extLst>
          </p:cNvPr>
          <p:cNvSpPr txBox="1"/>
          <p:nvPr/>
        </p:nvSpPr>
        <p:spPr>
          <a:xfrm>
            <a:off x="942308" y="2711927"/>
            <a:ext cx="10007118"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2982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B22941B2-B2C4-15AC-7175-946745B680E0}"/>
              </a:ext>
            </a:extLst>
          </p:cNvPr>
          <p:cNvSpPr txBox="1"/>
          <p:nvPr/>
        </p:nvSpPr>
        <p:spPr>
          <a:xfrm>
            <a:off x="942308" y="2617830"/>
            <a:ext cx="1000711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4591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49908340-FF03-CD65-B302-9FFABA1B057F}"/>
              </a:ext>
            </a:extLst>
          </p:cNvPr>
          <p:cNvSpPr txBox="1"/>
          <p:nvPr/>
        </p:nvSpPr>
        <p:spPr>
          <a:xfrm>
            <a:off x="1152390" y="2999479"/>
            <a:ext cx="9866846"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000" b="1" u="sng" kern="0" dirty="0">
                <a:solidFill>
                  <a:prstClr val="black"/>
                </a:solidFill>
                <a:latin typeface="Times New Roman" panose="02020603050405020304" pitchFamily="18" charset="0"/>
                <a:cs typeface="Times New Roman" panose="02020603050405020304" pitchFamily="18" charset="0"/>
              </a:rPr>
              <a:t>the third and broader operational issue of business continuity.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srgbClr val="FF0000"/>
                </a:solidFill>
                <a:latin typeface="Times New Roman" panose="02020603050405020304" pitchFamily="18" charset="0"/>
                <a:cs typeface="Times New Roman" panose="02020603050405020304" pitchFamily="18" charset="0"/>
              </a:rPr>
              <a:t>An example </a:t>
            </a:r>
            <a:r>
              <a:rPr lang="en-US" sz="2000" kern="0" dirty="0">
                <a:solidFill>
                  <a:prstClr val="black"/>
                </a:solidFill>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2129862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8454611-F38C-9DC6-FB31-D50A03616678}"/>
              </a:ext>
            </a:extLst>
          </p:cNvPr>
          <p:cNvSpPr txBox="1"/>
          <p:nvPr/>
        </p:nvSpPr>
        <p:spPr>
          <a:xfrm>
            <a:off x="1013791" y="3224723"/>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80333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A1738001-B342-1753-1632-4F4A6DC7A7DC}"/>
              </a:ext>
            </a:extLst>
          </p:cNvPr>
          <p:cNvSpPr txBox="1"/>
          <p:nvPr/>
        </p:nvSpPr>
        <p:spPr>
          <a:xfrm>
            <a:off x="1152390" y="2614205"/>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319032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7068FA6-5C18-0ABE-A719-7BBA7EAD47CD}"/>
              </a:ext>
            </a:extLst>
          </p:cNvPr>
          <p:cNvSpPr txBox="1"/>
          <p:nvPr/>
        </p:nvSpPr>
        <p:spPr>
          <a:xfrm>
            <a:off x="942308" y="3429000"/>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95288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8" name="Picture 7">
            <a:extLst>
              <a:ext uri="{FF2B5EF4-FFF2-40B4-BE49-F238E27FC236}">
                <a16:creationId xmlns:a16="http://schemas.microsoft.com/office/drawing/2014/main" id="{DB7C7F04-2540-744A-3BAA-15A083DF9E54}"/>
              </a:ext>
            </a:extLst>
          </p:cNvPr>
          <p:cNvPicPr>
            <a:picLocks noChangeAspect="1"/>
          </p:cNvPicPr>
          <p:nvPr/>
        </p:nvPicPr>
        <p:blipFill>
          <a:blip r:embed="rId3"/>
          <a:stretch>
            <a:fillRect/>
          </a:stretch>
        </p:blipFill>
        <p:spPr>
          <a:xfrm>
            <a:off x="2996125" y="2617830"/>
            <a:ext cx="5849487" cy="3346522"/>
          </a:xfrm>
          <a:prstGeom prst="rect">
            <a:avLst/>
          </a:prstGeom>
          <a:solidFill>
            <a:sysClr val="window" lastClr="FFFFFF">
              <a:lumMod val="65000"/>
            </a:sysClr>
          </a:solidFill>
        </p:spPr>
      </p:pic>
    </p:spTree>
    <p:extLst>
      <p:ext uri="{BB962C8B-B14F-4D97-AF65-F5344CB8AC3E}">
        <p14:creationId xmlns:p14="http://schemas.microsoft.com/office/powerpoint/2010/main" val="3844768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A11C4E0D-21E2-3FFD-536B-BBA98D1E2A2A}"/>
              </a:ext>
            </a:extLst>
          </p:cNvPr>
          <p:cNvSpPr txBox="1">
            <a:spLocks/>
          </p:cNvSpPr>
          <p:nvPr/>
        </p:nvSpPr>
        <p:spPr>
          <a:xfrm>
            <a:off x="2187971" y="1929626"/>
            <a:ext cx="7787591" cy="39524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srgbClr val="00206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4085969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F07000-2C23-4A8E-B427-A49D714FB484}"/>
</file>

<file path=customXml/itemProps2.xml><?xml version="1.0" encoding="utf-8"?>
<ds:datastoreItem xmlns:ds="http://schemas.openxmlformats.org/officeDocument/2006/customXml" ds:itemID="{CCE58974-F6DC-4E61-80BB-A4EE99F9DDC5}"/>
</file>

<file path=customXml/itemProps3.xml><?xml version="1.0" encoding="utf-8"?>
<ds:datastoreItem xmlns:ds="http://schemas.openxmlformats.org/officeDocument/2006/customXml" ds:itemID="{1A07CB25-AA1D-4EB5-A2FD-65635AABD1E2}"/>
</file>

<file path=docProps/app.xml><?xml version="1.0" encoding="utf-8"?>
<Properties xmlns="http://schemas.openxmlformats.org/officeDocument/2006/extended-properties" xmlns:vt="http://schemas.openxmlformats.org/officeDocument/2006/docPropsVTypes">
  <TotalTime>551</TotalTime>
  <Words>3673</Words>
  <Application>Microsoft Office PowerPoint</Application>
  <PresentationFormat>Widescreen</PresentationFormat>
  <Paragraphs>467</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119</cp:revision>
  <dcterms:created xsi:type="dcterms:W3CDTF">2023-04-29T09:08:00Z</dcterms:created>
  <dcterms:modified xsi:type="dcterms:W3CDTF">2024-03-10T00:04:23Z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