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00" r:id="rId5"/>
    <p:sldId id="651" r:id="rId6"/>
    <p:sldId id="501" r:id="rId7"/>
    <p:sldId id="509" r:id="rId8"/>
    <p:sldId id="687" r:id="rId9"/>
    <p:sldId id="652" r:id="rId10"/>
    <p:sldId id="688" r:id="rId11"/>
    <p:sldId id="656" r:id="rId12"/>
    <p:sldId id="654" r:id="rId13"/>
    <p:sldId id="660" r:id="rId14"/>
    <p:sldId id="659" r:id="rId15"/>
    <p:sldId id="689" r:id="rId16"/>
    <p:sldId id="657" r:id="rId17"/>
    <p:sldId id="663" r:id="rId18"/>
    <p:sldId id="662" r:id="rId19"/>
    <p:sldId id="666" r:id="rId20"/>
    <p:sldId id="661" r:id="rId21"/>
    <p:sldId id="669" r:id="rId22"/>
    <p:sldId id="668" r:id="rId23"/>
    <p:sldId id="670" r:id="rId24"/>
    <p:sldId id="667" r:id="rId25"/>
    <p:sldId id="664" r:id="rId26"/>
    <p:sldId id="673" r:id="rId27"/>
    <p:sldId id="658" r:id="rId28"/>
    <p:sldId id="672" r:id="rId29"/>
    <p:sldId id="671" r:id="rId30"/>
    <p:sldId id="677" r:id="rId31"/>
    <p:sldId id="676" r:id="rId32"/>
    <p:sldId id="678" r:id="rId33"/>
    <p:sldId id="679" r:id="rId34"/>
    <p:sldId id="674" r:id="rId35"/>
    <p:sldId id="684" r:id="rId36"/>
    <p:sldId id="681" r:id="rId37"/>
    <p:sldId id="675" r:id="rId38"/>
    <p:sldId id="680" r:id="rId39"/>
    <p:sldId id="682" r:id="rId40"/>
    <p:sldId id="683" r:id="rId41"/>
    <p:sldId id="685" r:id="rId42"/>
    <p:sldId id="686" r:id="rId43"/>
    <p:sldId id="5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651"/>
            <p14:sldId id="501"/>
            <p14:sldId id="509"/>
            <p14:sldId id="687"/>
            <p14:sldId id="652"/>
            <p14:sldId id="688"/>
            <p14:sldId id="656"/>
            <p14:sldId id="654"/>
            <p14:sldId id="660"/>
            <p14:sldId id="659"/>
            <p14:sldId id="689"/>
            <p14:sldId id="657"/>
            <p14:sldId id="663"/>
            <p14:sldId id="662"/>
            <p14:sldId id="666"/>
            <p14:sldId id="661"/>
            <p14:sldId id="669"/>
            <p14:sldId id="668"/>
            <p14:sldId id="670"/>
            <p14:sldId id="667"/>
            <p14:sldId id="664"/>
            <p14:sldId id="673"/>
            <p14:sldId id="658"/>
            <p14:sldId id="672"/>
            <p14:sldId id="671"/>
            <p14:sldId id="677"/>
            <p14:sldId id="676"/>
            <p14:sldId id="678"/>
            <p14:sldId id="679"/>
            <p14:sldId id="674"/>
            <p14:sldId id="684"/>
            <p14:sldId id="681"/>
            <p14:sldId id="675"/>
            <p14:sldId id="680"/>
            <p14:sldId id="682"/>
            <p14:sldId id="683"/>
            <p14:sldId id="685"/>
            <p14:sldId id="686"/>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41"/>
    <p:restoredTop sz="93760" autoAdjust="0"/>
  </p:normalViewPr>
  <p:slideViewPr>
    <p:cSldViewPr snapToGrid="0">
      <p:cViewPr varScale="1">
        <p:scale>
          <a:sx n="97" d="100"/>
          <a:sy n="97" d="100"/>
        </p:scale>
        <p:origin x="240" y="2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D6F670-9FFA-064B-B301-A082E1BA9C5A}" type="doc">
      <dgm:prSet loTypeId="urn:microsoft.com/office/officeart/2005/8/layout/StepDownProcess" loCatId="" qsTypeId="urn:microsoft.com/office/officeart/2005/8/quickstyle/simple3" qsCatId="simple" csTypeId="urn:microsoft.com/office/officeart/2005/8/colors/accent1_2" csCatId="accent1" phldr="1"/>
      <dgm:spPr/>
      <dgm:t>
        <a:bodyPr/>
        <a:lstStyle/>
        <a:p>
          <a:endParaRPr lang="en-US"/>
        </a:p>
      </dgm:t>
    </dgm:pt>
    <dgm:pt modelId="{74DBD1AB-D037-6F4E-895D-26D210069BEE}">
      <dgm:prSet phldrT="[Text]" custT="1"/>
      <dgm:spPr/>
      <dgm:t>
        <a:bodyPr/>
        <a:lstStyle/>
        <a:p>
          <a:r>
            <a:rPr lang="ar-EG" sz="1400" b="1" dirty="0">
              <a:latin typeface="Alexandria" pitchFamily="2" charset="-78"/>
              <a:cs typeface="Alexandria" pitchFamily="2" charset="-78"/>
            </a:rPr>
            <a:t>تعزيز قيمة العلامة التجارية</a:t>
          </a:r>
          <a:endParaRPr lang="en-US" sz="1400" dirty="0">
            <a:latin typeface="Alexandria" pitchFamily="2" charset="-78"/>
            <a:cs typeface="Alexandria" pitchFamily="2" charset="-78"/>
          </a:endParaRPr>
        </a:p>
      </dgm:t>
    </dgm:pt>
    <dgm:pt modelId="{036320F6-8A9E-A24F-82C5-73532E031447}" type="parTrans" cxnId="{C155C97C-55EE-5B4A-863E-D6658B343F42}">
      <dgm:prSet/>
      <dgm:spPr/>
      <dgm:t>
        <a:bodyPr/>
        <a:lstStyle/>
        <a:p>
          <a:endParaRPr lang="en-US" sz="1400">
            <a:latin typeface="Alexandria" pitchFamily="2" charset="-78"/>
            <a:cs typeface="Alexandria" pitchFamily="2" charset="-78"/>
          </a:endParaRPr>
        </a:p>
      </dgm:t>
    </dgm:pt>
    <dgm:pt modelId="{F6CBBC86-F58B-544F-BA58-CC2DCBFED9D8}" type="sibTrans" cxnId="{C155C97C-55EE-5B4A-863E-D6658B343F42}">
      <dgm:prSet/>
      <dgm:spPr/>
      <dgm:t>
        <a:bodyPr/>
        <a:lstStyle/>
        <a:p>
          <a:endParaRPr lang="en-US" sz="1400">
            <a:latin typeface="Alexandria" pitchFamily="2" charset="-78"/>
            <a:cs typeface="Alexandria" pitchFamily="2" charset="-78"/>
          </a:endParaRPr>
        </a:p>
      </dgm:t>
    </dgm:pt>
    <dgm:pt modelId="{662E2A37-9EFD-1848-8146-9321DC31B717}">
      <dgm:prSet phldrT="[Text]" custT="1"/>
      <dgm:spPr/>
      <dgm:t>
        <a:bodyPr/>
        <a:lstStyle/>
        <a:p>
          <a:pPr rtl="1">
            <a:lnSpc>
              <a:spcPct val="150000"/>
            </a:lnSpc>
          </a:pPr>
          <a:r>
            <a:rPr lang="ar-EG" sz="1400" dirty="0">
              <a:latin typeface="Alexandria" pitchFamily="2" charset="-78"/>
              <a:cs typeface="Alexandria" pitchFamily="2" charset="-78"/>
            </a:rPr>
            <a:t>السمعة القوية ترفع من قيمة العلامة التجارية وتجعلها أكثر تميزًا في السوق.</a:t>
          </a:r>
          <a:endParaRPr lang="en-US" sz="1400" dirty="0">
            <a:latin typeface="Alexandria" pitchFamily="2" charset="-78"/>
            <a:cs typeface="Alexandria" pitchFamily="2" charset="-78"/>
          </a:endParaRPr>
        </a:p>
      </dgm:t>
    </dgm:pt>
    <dgm:pt modelId="{69E553FD-BD04-EE4F-9EC6-F0E197B522D8}" type="parTrans" cxnId="{66D1554A-9962-C544-ACA2-A8CBCD738A25}">
      <dgm:prSet/>
      <dgm:spPr/>
      <dgm:t>
        <a:bodyPr/>
        <a:lstStyle/>
        <a:p>
          <a:endParaRPr lang="en-US" sz="1400">
            <a:latin typeface="Alexandria" pitchFamily="2" charset="-78"/>
            <a:cs typeface="Alexandria" pitchFamily="2" charset="-78"/>
          </a:endParaRPr>
        </a:p>
      </dgm:t>
    </dgm:pt>
    <dgm:pt modelId="{BB856B7D-3286-764E-B994-B3136EAA4176}" type="sibTrans" cxnId="{66D1554A-9962-C544-ACA2-A8CBCD738A25}">
      <dgm:prSet/>
      <dgm:spPr/>
      <dgm:t>
        <a:bodyPr/>
        <a:lstStyle/>
        <a:p>
          <a:endParaRPr lang="en-US" sz="1400">
            <a:latin typeface="Alexandria" pitchFamily="2" charset="-78"/>
            <a:cs typeface="Alexandria" pitchFamily="2" charset="-78"/>
          </a:endParaRPr>
        </a:p>
      </dgm:t>
    </dgm:pt>
    <dgm:pt modelId="{73A9D4C2-9DF8-B34E-923B-AD82DBCC5102}">
      <dgm:prSet phldrT="[Text]" custT="1"/>
      <dgm:spPr/>
      <dgm:t>
        <a:bodyPr/>
        <a:lstStyle/>
        <a:p>
          <a:pPr rtl="1"/>
          <a:r>
            <a:rPr lang="ar-SA" sz="1400" b="1" dirty="0">
              <a:latin typeface="Alexandria" pitchFamily="2" charset="-78"/>
              <a:cs typeface="Alexandria" pitchFamily="2" charset="-78"/>
            </a:rPr>
            <a:t>زيادة ولاء العملاء</a:t>
          </a:r>
          <a:endParaRPr lang="en-US" sz="1400" b="1" dirty="0">
            <a:latin typeface="Alexandria" pitchFamily="2" charset="-78"/>
            <a:cs typeface="Alexandria" pitchFamily="2" charset="-78"/>
          </a:endParaRPr>
        </a:p>
      </dgm:t>
    </dgm:pt>
    <dgm:pt modelId="{A5CB68B5-D221-5043-997D-D631D84AD96D}" type="parTrans" cxnId="{61E77D55-2524-D548-9980-D4F429B2C94A}">
      <dgm:prSet/>
      <dgm:spPr/>
      <dgm:t>
        <a:bodyPr/>
        <a:lstStyle/>
        <a:p>
          <a:endParaRPr lang="en-US" sz="1400">
            <a:latin typeface="Alexandria" pitchFamily="2" charset="-78"/>
            <a:cs typeface="Alexandria" pitchFamily="2" charset="-78"/>
          </a:endParaRPr>
        </a:p>
      </dgm:t>
    </dgm:pt>
    <dgm:pt modelId="{F153650E-4716-0141-904D-BB37B9C50F78}" type="sibTrans" cxnId="{61E77D55-2524-D548-9980-D4F429B2C94A}">
      <dgm:prSet/>
      <dgm:spPr/>
      <dgm:t>
        <a:bodyPr/>
        <a:lstStyle/>
        <a:p>
          <a:endParaRPr lang="en-US" sz="1400">
            <a:latin typeface="Alexandria" pitchFamily="2" charset="-78"/>
            <a:cs typeface="Alexandria" pitchFamily="2" charset="-78"/>
          </a:endParaRPr>
        </a:p>
      </dgm:t>
    </dgm:pt>
    <dgm:pt modelId="{50B79513-453A-A947-B1EB-F39C78D88099}">
      <dgm:prSet phldrT="[Text]" custT="1"/>
      <dgm:spPr/>
      <dgm:t>
        <a:bodyPr/>
        <a:lstStyle/>
        <a:p>
          <a:pPr rtl="1">
            <a:lnSpc>
              <a:spcPct val="150000"/>
            </a:lnSpc>
          </a:pPr>
          <a:r>
            <a:rPr lang="ar-EG" sz="1400" dirty="0">
              <a:latin typeface="Alexandria" pitchFamily="2" charset="-78"/>
              <a:cs typeface="Alexandria" pitchFamily="2" charset="-78"/>
            </a:rPr>
            <a:t>يميل العملاء إلى الوثوق بالشركات ذات السمعة الطيبة ويفضلون التعامل معها، مما يؤدي إلى زيادة الولاء وتكرار الشراء.</a:t>
          </a:r>
          <a:endParaRPr lang="en-US" sz="1400" dirty="0">
            <a:latin typeface="Alexandria" pitchFamily="2" charset="-78"/>
            <a:cs typeface="Alexandria" pitchFamily="2" charset="-78"/>
          </a:endParaRPr>
        </a:p>
      </dgm:t>
    </dgm:pt>
    <dgm:pt modelId="{68C8B491-E9D8-8149-B839-A6F56960CF4E}" type="parTrans" cxnId="{1A82111C-AB7E-244A-B978-436A1D8107B8}">
      <dgm:prSet/>
      <dgm:spPr/>
      <dgm:t>
        <a:bodyPr/>
        <a:lstStyle/>
        <a:p>
          <a:endParaRPr lang="en-US" sz="1400">
            <a:latin typeface="Alexandria" pitchFamily="2" charset="-78"/>
            <a:cs typeface="Alexandria" pitchFamily="2" charset="-78"/>
          </a:endParaRPr>
        </a:p>
      </dgm:t>
    </dgm:pt>
    <dgm:pt modelId="{E0C91D11-C353-E049-A9A9-04360AB8A837}" type="sibTrans" cxnId="{1A82111C-AB7E-244A-B978-436A1D8107B8}">
      <dgm:prSet/>
      <dgm:spPr/>
      <dgm:t>
        <a:bodyPr/>
        <a:lstStyle/>
        <a:p>
          <a:endParaRPr lang="en-US" sz="1400">
            <a:latin typeface="Alexandria" pitchFamily="2" charset="-78"/>
            <a:cs typeface="Alexandria" pitchFamily="2" charset="-78"/>
          </a:endParaRPr>
        </a:p>
      </dgm:t>
    </dgm:pt>
    <dgm:pt modelId="{B05310F1-7EC8-A84D-BA73-0D426C248553}">
      <dgm:prSet phldrT="[Text]" custT="1"/>
      <dgm:spPr/>
      <dgm:t>
        <a:bodyPr/>
        <a:lstStyle/>
        <a:p>
          <a:pPr rtl="1">
            <a:lnSpc>
              <a:spcPct val="150000"/>
            </a:lnSpc>
          </a:pPr>
          <a:r>
            <a:rPr lang="ar-EG" sz="1400" b="1" dirty="0">
              <a:latin typeface="Alexandria" pitchFamily="2" charset="-78"/>
              <a:cs typeface="Alexandria" pitchFamily="2" charset="-78"/>
            </a:rPr>
            <a:t>جذب أفضل العاملين والاحتفاظ بهم</a:t>
          </a:r>
          <a:endParaRPr lang="en-US" sz="1400" b="1" dirty="0">
            <a:latin typeface="Alexandria" pitchFamily="2" charset="-78"/>
            <a:cs typeface="Alexandria" pitchFamily="2" charset="-78"/>
          </a:endParaRPr>
        </a:p>
      </dgm:t>
    </dgm:pt>
    <dgm:pt modelId="{DB160887-53E8-0C46-9B8F-7D158CACB278}" type="parTrans" cxnId="{9302BCE7-3200-634F-AB7C-9186AA857FE8}">
      <dgm:prSet/>
      <dgm:spPr/>
      <dgm:t>
        <a:bodyPr/>
        <a:lstStyle/>
        <a:p>
          <a:endParaRPr lang="en-US" sz="1400">
            <a:latin typeface="Alexandria" pitchFamily="2" charset="-78"/>
            <a:cs typeface="Alexandria" pitchFamily="2" charset="-78"/>
          </a:endParaRPr>
        </a:p>
      </dgm:t>
    </dgm:pt>
    <dgm:pt modelId="{3700BBCE-2EAE-484F-A6CF-F6BA7FCD63AF}" type="sibTrans" cxnId="{9302BCE7-3200-634F-AB7C-9186AA857FE8}">
      <dgm:prSet/>
      <dgm:spPr/>
      <dgm:t>
        <a:bodyPr/>
        <a:lstStyle/>
        <a:p>
          <a:endParaRPr lang="en-US" sz="1400">
            <a:latin typeface="Alexandria" pitchFamily="2" charset="-78"/>
            <a:cs typeface="Alexandria" pitchFamily="2" charset="-78"/>
          </a:endParaRPr>
        </a:p>
      </dgm:t>
    </dgm:pt>
    <dgm:pt modelId="{2D155185-CBC0-504D-99E6-B47927E35D48}">
      <dgm:prSet phldrT="[Text]" custT="1"/>
      <dgm:spPr/>
      <dgm:t>
        <a:bodyPr/>
        <a:lstStyle/>
        <a:p>
          <a:pPr rtl="1">
            <a:lnSpc>
              <a:spcPct val="150000"/>
            </a:lnSpc>
          </a:pPr>
          <a:r>
            <a:rPr lang="ar-EG" sz="1400" dirty="0">
              <a:latin typeface="Alexandria" pitchFamily="2" charset="-78"/>
              <a:cs typeface="Alexandria" pitchFamily="2" charset="-78"/>
            </a:rPr>
            <a:t> الشركات ذات السمعة الجيدة تعتبر أماكن عمل مرغوبة، مما يسهل جذب الموظفين ذوي الكفاءة العالية والاحتفاظ بهم.</a:t>
          </a:r>
          <a:endParaRPr lang="en-US" sz="1400" dirty="0">
            <a:latin typeface="Alexandria" pitchFamily="2" charset="-78"/>
            <a:cs typeface="Alexandria" pitchFamily="2" charset="-78"/>
          </a:endParaRPr>
        </a:p>
      </dgm:t>
    </dgm:pt>
    <dgm:pt modelId="{9CB93992-63F6-9C48-8730-22F8B8AD7283}" type="parTrans" cxnId="{73FD9170-8824-664A-8EC9-2D133D05FBFA}">
      <dgm:prSet/>
      <dgm:spPr/>
      <dgm:t>
        <a:bodyPr/>
        <a:lstStyle/>
        <a:p>
          <a:endParaRPr lang="en-US" sz="1400">
            <a:latin typeface="Alexandria" pitchFamily="2" charset="-78"/>
            <a:cs typeface="Alexandria" pitchFamily="2" charset="-78"/>
          </a:endParaRPr>
        </a:p>
      </dgm:t>
    </dgm:pt>
    <dgm:pt modelId="{4974683B-5D7A-6F4E-A969-5F69880E5C28}" type="sibTrans" cxnId="{73FD9170-8824-664A-8EC9-2D133D05FBFA}">
      <dgm:prSet/>
      <dgm:spPr/>
      <dgm:t>
        <a:bodyPr/>
        <a:lstStyle/>
        <a:p>
          <a:endParaRPr lang="en-US" sz="1400">
            <a:latin typeface="Alexandria" pitchFamily="2" charset="-78"/>
            <a:cs typeface="Alexandria" pitchFamily="2" charset="-78"/>
          </a:endParaRPr>
        </a:p>
      </dgm:t>
    </dgm:pt>
    <dgm:pt modelId="{FDFF1A5A-C245-1349-9262-F519070A2729}" type="pres">
      <dgm:prSet presAssocID="{8AD6F670-9FFA-064B-B301-A082E1BA9C5A}" presName="rootnode" presStyleCnt="0">
        <dgm:presLayoutVars>
          <dgm:chMax/>
          <dgm:chPref/>
          <dgm:dir/>
          <dgm:animLvl val="lvl"/>
        </dgm:presLayoutVars>
      </dgm:prSet>
      <dgm:spPr/>
    </dgm:pt>
    <dgm:pt modelId="{D69129E1-EE17-624A-9B2D-CAAF6BE29F25}" type="pres">
      <dgm:prSet presAssocID="{74DBD1AB-D037-6F4E-895D-26D210069BEE}" presName="composite" presStyleCnt="0"/>
      <dgm:spPr/>
    </dgm:pt>
    <dgm:pt modelId="{03493253-E93B-0A4A-A1D6-7A9781861930}" type="pres">
      <dgm:prSet presAssocID="{74DBD1AB-D037-6F4E-895D-26D210069BEE}" presName="bentUpArrow1" presStyleLbl="alignImgPlace1" presStyleIdx="0" presStyleCnt="2"/>
      <dgm:spPr/>
    </dgm:pt>
    <dgm:pt modelId="{6BAA577E-1A9C-AE45-8F94-1F4C79311AAF}" type="pres">
      <dgm:prSet presAssocID="{74DBD1AB-D037-6F4E-895D-26D210069BEE}" presName="ParentText" presStyleLbl="node1" presStyleIdx="0" presStyleCnt="3">
        <dgm:presLayoutVars>
          <dgm:chMax val="1"/>
          <dgm:chPref val="1"/>
          <dgm:bulletEnabled val="1"/>
        </dgm:presLayoutVars>
      </dgm:prSet>
      <dgm:spPr/>
    </dgm:pt>
    <dgm:pt modelId="{7E4138C9-5765-7A48-96C8-8615F9836573}" type="pres">
      <dgm:prSet presAssocID="{74DBD1AB-D037-6F4E-895D-26D210069BEE}" presName="ChildText" presStyleLbl="revTx" presStyleIdx="0" presStyleCnt="3" custScaleX="316724" custLinFactX="54710" custLinFactNeighborX="100000">
        <dgm:presLayoutVars>
          <dgm:chMax val="0"/>
          <dgm:chPref val="0"/>
          <dgm:bulletEnabled val="1"/>
        </dgm:presLayoutVars>
      </dgm:prSet>
      <dgm:spPr/>
    </dgm:pt>
    <dgm:pt modelId="{7FF0A94F-A2C2-6C41-A37B-9DC20195CA53}" type="pres">
      <dgm:prSet presAssocID="{F6CBBC86-F58B-544F-BA58-CC2DCBFED9D8}" presName="sibTrans" presStyleCnt="0"/>
      <dgm:spPr/>
    </dgm:pt>
    <dgm:pt modelId="{722EA3BD-0A86-3F4B-9F1F-416F7EF7C434}" type="pres">
      <dgm:prSet presAssocID="{73A9D4C2-9DF8-B34E-923B-AD82DBCC5102}" presName="composite" presStyleCnt="0"/>
      <dgm:spPr/>
    </dgm:pt>
    <dgm:pt modelId="{6C23EC6C-5D7C-AD4D-B574-8CF34B476AA1}" type="pres">
      <dgm:prSet presAssocID="{73A9D4C2-9DF8-B34E-923B-AD82DBCC5102}" presName="bentUpArrow1" presStyleLbl="alignImgPlace1" presStyleIdx="1" presStyleCnt="2"/>
      <dgm:spPr/>
    </dgm:pt>
    <dgm:pt modelId="{9E91CB49-13E0-1742-84A9-8F927D95697A}" type="pres">
      <dgm:prSet presAssocID="{73A9D4C2-9DF8-B34E-923B-AD82DBCC5102}" presName="ParentText" presStyleLbl="node1" presStyleIdx="1" presStyleCnt="3">
        <dgm:presLayoutVars>
          <dgm:chMax val="1"/>
          <dgm:chPref val="1"/>
          <dgm:bulletEnabled val="1"/>
        </dgm:presLayoutVars>
      </dgm:prSet>
      <dgm:spPr/>
    </dgm:pt>
    <dgm:pt modelId="{FAB7719E-CAF1-144C-AE89-98049BEA4A07}" type="pres">
      <dgm:prSet presAssocID="{73A9D4C2-9DF8-B34E-923B-AD82DBCC5102}" presName="ChildText" presStyleLbl="revTx" presStyleIdx="1" presStyleCnt="3" custScaleX="289317" custLinFactX="29600" custLinFactNeighborX="100000">
        <dgm:presLayoutVars>
          <dgm:chMax val="0"/>
          <dgm:chPref val="0"/>
          <dgm:bulletEnabled val="1"/>
        </dgm:presLayoutVars>
      </dgm:prSet>
      <dgm:spPr/>
    </dgm:pt>
    <dgm:pt modelId="{9D46DBC1-4439-3141-9F59-A3C0FD717E2C}" type="pres">
      <dgm:prSet presAssocID="{F153650E-4716-0141-904D-BB37B9C50F78}" presName="sibTrans" presStyleCnt="0"/>
      <dgm:spPr/>
    </dgm:pt>
    <dgm:pt modelId="{C1E93E98-95CF-D948-B9DD-EA479DE7A579}" type="pres">
      <dgm:prSet presAssocID="{B05310F1-7EC8-A84D-BA73-0D426C248553}" presName="composite" presStyleCnt="0"/>
      <dgm:spPr/>
    </dgm:pt>
    <dgm:pt modelId="{9BE7F603-6AC9-A741-B549-9D44E717CEA6}" type="pres">
      <dgm:prSet presAssocID="{B05310F1-7EC8-A84D-BA73-0D426C248553}" presName="ParentText" presStyleLbl="node1" presStyleIdx="2" presStyleCnt="3" custLinFactNeighborX="-13547">
        <dgm:presLayoutVars>
          <dgm:chMax val="1"/>
          <dgm:chPref val="1"/>
          <dgm:bulletEnabled val="1"/>
        </dgm:presLayoutVars>
      </dgm:prSet>
      <dgm:spPr/>
    </dgm:pt>
    <dgm:pt modelId="{D7811F08-8E40-594E-923E-ABBBB7BB64BD}" type="pres">
      <dgm:prSet presAssocID="{B05310F1-7EC8-A84D-BA73-0D426C248553}" presName="FinalChildText" presStyleLbl="revTx" presStyleIdx="2" presStyleCnt="3" custScaleX="275347" custLinFactNeighborX="99630">
        <dgm:presLayoutVars>
          <dgm:chMax val="0"/>
          <dgm:chPref val="0"/>
          <dgm:bulletEnabled val="1"/>
        </dgm:presLayoutVars>
      </dgm:prSet>
      <dgm:spPr/>
    </dgm:pt>
  </dgm:ptLst>
  <dgm:cxnLst>
    <dgm:cxn modelId="{1A82111C-AB7E-244A-B978-436A1D8107B8}" srcId="{73A9D4C2-9DF8-B34E-923B-AD82DBCC5102}" destId="{50B79513-453A-A947-B1EB-F39C78D88099}" srcOrd="0" destOrd="0" parTransId="{68C8B491-E9D8-8149-B839-A6F56960CF4E}" sibTransId="{E0C91D11-C353-E049-A9A9-04360AB8A837}"/>
    <dgm:cxn modelId="{308BEA42-A186-3A47-8F39-2661638542AA}" type="presOf" srcId="{662E2A37-9EFD-1848-8146-9321DC31B717}" destId="{7E4138C9-5765-7A48-96C8-8615F9836573}" srcOrd="0" destOrd="0" presId="urn:microsoft.com/office/officeart/2005/8/layout/StepDownProcess"/>
    <dgm:cxn modelId="{32C3D547-B328-1740-9F0F-C09EC17E57E5}" type="presOf" srcId="{73A9D4C2-9DF8-B34E-923B-AD82DBCC5102}" destId="{9E91CB49-13E0-1742-84A9-8F927D95697A}" srcOrd="0" destOrd="0" presId="urn:microsoft.com/office/officeart/2005/8/layout/StepDownProcess"/>
    <dgm:cxn modelId="{66D1554A-9962-C544-ACA2-A8CBCD738A25}" srcId="{74DBD1AB-D037-6F4E-895D-26D210069BEE}" destId="{662E2A37-9EFD-1848-8146-9321DC31B717}" srcOrd="0" destOrd="0" parTransId="{69E553FD-BD04-EE4F-9EC6-F0E197B522D8}" sibTransId="{BB856B7D-3286-764E-B994-B3136EAA4176}"/>
    <dgm:cxn modelId="{5A69984D-CED8-F04D-8805-289598A84E03}" type="presOf" srcId="{2D155185-CBC0-504D-99E6-B47927E35D48}" destId="{D7811F08-8E40-594E-923E-ABBBB7BB64BD}" srcOrd="0" destOrd="0" presId="urn:microsoft.com/office/officeart/2005/8/layout/StepDownProcess"/>
    <dgm:cxn modelId="{61E77D55-2524-D548-9980-D4F429B2C94A}" srcId="{8AD6F670-9FFA-064B-B301-A082E1BA9C5A}" destId="{73A9D4C2-9DF8-B34E-923B-AD82DBCC5102}" srcOrd="1" destOrd="0" parTransId="{A5CB68B5-D221-5043-997D-D631D84AD96D}" sibTransId="{F153650E-4716-0141-904D-BB37B9C50F78}"/>
    <dgm:cxn modelId="{73FD9170-8824-664A-8EC9-2D133D05FBFA}" srcId="{B05310F1-7EC8-A84D-BA73-0D426C248553}" destId="{2D155185-CBC0-504D-99E6-B47927E35D48}" srcOrd="0" destOrd="0" parTransId="{9CB93992-63F6-9C48-8730-22F8B8AD7283}" sibTransId="{4974683B-5D7A-6F4E-A969-5F69880E5C28}"/>
    <dgm:cxn modelId="{56E7497C-29F0-AC4A-8D7D-C182112F601E}" type="presOf" srcId="{74DBD1AB-D037-6F4E-895D-26D210069BEE}" destId="{6BAA577E-1A9C-AE45-8F94-1F4C79311AAF}" srcOrd="0" destOrd="0" presId="urn:microsoft.com/office/officeart/2005/8/layout/StepDownProcess"/>
    <dgm:cxn modelId="{C155C97C-55EE-5B4A-863E-D6658B343F42}" srcId="{8AD6F670-9FFA-064B-B301-A082E1BA9C5A}" destId="{74DBD1AB-D037-6F4E-895D-26D210069BEE}" srcOrd="0" destOrd="0" parTransId="{036320F6-8A9E-A24F-82C5-73532E031447}" sibTransId="{F6CBBC86-F58B-544F-BA58-CC2DCBFED9D8}"/>
    <dgm:cxn modelId="{BA972B7D-7F11-AE44-9231-FE366B9DD750}" type="presOf" srcId="{8AD6F670-9FFA-064B-B301-A082E1BA9C5A}" destId="{FDFF1A5A-C245-1349-9262-F519070A2729}" srcOrd="0" destOrd="0" presId="urn:microsoft.com/office/officeart/2005/8/layout/StepDownProcess"/>
    <dgm:cxn modelId="{2CCA6DBA-EB3C-9B45-BF31-DCEEEE315D6A}" type="presOf" srcId="{50B79513-453A-A947-B1EB-F39C78D88099}" destId="{FAB7719E-CAF1-144C-AE89-98049BEA4A07}" srcOrd="0" destOrd="0" presId="urn:microsoft.com/office/officeart/2005/8/layout/StepDownProcess"/>
    <dgm:cxn modelId="{9302BCE7-3200-634F-AB7C-9186AA857FE8}" srcId="{8AD6F670-9FFA-064B-B301-A082E1BA9C5A}" destId="{B05310F1-7EC8-A84D-BA73-0D426C248553}" srcOrd="2" destOrd="0" parTransId="{DB160887-53E8-0C46-9B8F-7D158CACB278}" sibTransId="{3700BBCE-2EAE-484F-A6CF-F6BA7FCD63AF}"/>
    <dgm:cxn modelId="{6B98BBFE-472A-D544-8818-FA7D77520409}" type="presOf" srcId="{B05310F1-7EC8-A84D-BA73-0D426C248553}" destId="{9BE7F603-6AC9-A741-B549-9D44E717CEA6}" srcOrd="0" destOrd="0" presId="urn:microsoft.com/office/officeart/2005/8/layout/StepDownProcess"/>
    <dgm:cxn modelId="{C8AB5211-B7CB-174B-B067-AB09061ADAD7}" type="presParOf" srcId="{FDFF1A5A-C245-1349-9262-F519070A2729}" destId="{D69129E1-EE17-624A-9B2D-CAAF6BE29F25}" srcOrd="0" destOrd="0" presId="urn:microsoft.com/office/officeart/2005/8/layout/StepDownProcess"/>
    <dgm:cxn modelId="{1F25D4DA-791E-F045-BC0A-31582DD4CDDF}" type="presParOf" srcId="{D69129E1-EE17-624A-9B2D-CAAF6BE29F25}" destId="{03493253-E93B-0A4A-A1D6-7A9781861930}" srcOrd="0" destOrd="0" presId="urn:microsoft.com/office/officeart/2005/8/layout/StepDownProcess"/>
    <dgm:cxn modelId="{F4004A87-7D56-2044-9DDA-4C3BCD7F8ACA}" type="presParOf" srcId="{D69129E1-EE17-624A-9B2D-CAAF6BE29F25}" destId="{6BAA577E-1A9C-AE45-8F94-1F4C79311AAF}" srcOrd="1" destOrd="0" presId="urn:microsoft.com/office/officeart/2005/8/layout/StepDownProcess"/>
    <dgm:cxn modelId="{E4EBD0A9-D519-0D49-95C9-B5848D503C34}" type="presParOf" srcId="{D69129E1-EE17-624A-9B2D-CAAF6BE29F25}" destId="{7E4138C9-5765-7A48-96C8-8615F9836573}" srcOrd="2" destOrd="0" presId="urn:microsoft.com/office/officeart/2005/8/layout/StepDownProcess"/>
    <dgm:cxn modelId="{F894A3CD-B8C5-2C4D-B83B-57E95308EBE7}" type="presParOf" srcId="{FDFF1A5A-C245-1349-9262-F519070A2729}" destId="{7FF0A94F-A2C2-6C41-A37B-9DC20195CA53}" srcOrd="1" destOrd="0" presId="urn:microsoft.com/office/officeart/2005/8/layout/StepDownProcess"/>
    <dgm:cxn modelId="{E28C60E6-760C-7F45-B529-EF43890EB8AD}" type="presParOf" srcId="{FDFF1A5A-C245-1349-9262-F519070A2729}" destId="{722EA3BD-0A86-3F4B-9F1F-416F7EF7C434}" srcOrd="2" destOrd="0" presId="urn:microsoft.com/office/officeart/2005/8/layout/StepDownProcess"/>
    <dgm:cxn modelId="{009BC50F-902F-EA46-895B-B0282E73D2D7}" type="presParOf" srcId="{722EA3BD-0A86-3F4B-9F1F-416F7EF7C434}" destId="{6C23EC6C-5D7C-AD4D-B574-8CF34B476AA1}" srcOrd="0" destOrd="0" presId="urn:microsoft.com/office/officeart/2005/8/layout/StepDownProcess"/>
    <dgm:cxn modelId="{34467A1E-7F22-9346-9D0A-C05F042FDF09}" type="presParOf" srcId="{722EA3BD-0A86-3F4B-9F1F-416F7EF7C434}" destId="{9E91CB49-13E0-1742-84A9-8F927D95697A}" srcOrd="1" destOrd="0" presId="urn:microsoft.com/office/officeart/2005/8/layout/StepDownProcess"/>
    <dgm:cxn modelId="{C4306A10-EF1C-A44F-ADF3-54422942A335}" type="presParOf" srcId="{722EA3BD-0A86-3F4B-9F1F-416F7EF7C434}" destId="{FAB7719E-CAF1-144C-AE89-98049BEA4A07}" srcOrd="2" destOrd="0" presId="urn:microsoft.com/office/officeart/2005/8/layout/StepDownProcess"/>
    <dgm:cxn modelId="{A9C69EF7-93D0-0649-BB3C-15090F89237F}" type="presParOf" srcId="{FDFF1A5A-C245-1349-9262-F519070A2729}" destId="{9D46DBC1-4439-3141-9F59-A3C0FD717E2C}" srcOrd="3" destOrd="0" presId="urn:microsoft.com/office/officeart/2005/8/layout/StepDownProcess"/>
    <dgm:cxn modelId="{4F0E4A23-0B05-1844-8EDA-890D4B94C8F4}" type="presParOf" srcId="{FDFF1A5A-C245-1349-9262-F519070A2729}" destId="{C1E93E98-95CF-D948-B9DD-EA479DE7A579}" srcOrd="4" destOrd="0" presId="urn:microsoft.com/office/officeart/2005/8/layout/StepDownProcess"/>
    <dgm:cxn modelId="{0E1F3333-0D16-934D-A063-D8A89DFB9CE6}" type="presParOf" srcId="{C1E93E98-95CF-D948-B9DD-EA479DE7A579}" destId="{9BE7F603-6AC9-A741-B549-9D44E717CEA6}" srcOrd="0" destOrd="0" presId="urn:microsoft.com/office/officeart/2005/8/layout/StepDownProcess"/>
    <dgm:cxn modelId="{99A40B8F-6B5B-7749-A74E-25F9152E7DF4}" type="presParOf" srcId="{C1E93E98-95CF-D948-B9DD-EA479DE7A579}" destId="{D7811F08-8E40-594E-923E-ABBBB7BB64BD}"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F1AF5A-F899-EB4F-8FAF-F0EC92561252}" type="doc">
      <dgm:prSet loTypeId="urn:microsoft.com/office/officeart/2005/8/layout/StepDownProcess" loCatId="" qsTypeId="urn:microsoft.com/office/officeart/2005/8/quickstyle/simple3" qsCatId="simple" csTypeId="urn:microsoft.com/office/officeart/2005/8/colors/accent1_2" csCatId="accent1" phldr="1"/>
      <dgm:spPr/>
      <dgm:t>
        <a:bodyPr/>
        <a:lstStyle/>
        <a:p>
          <a:endParaRPr lang="en-US"/>
        </a:p>
      </dgm:t>
    </dgm:pt>
    <dgm:pt modelId="{4D8B24D4-05FF-2C4F-B5B7-245E175B4B87}">
      <dgm:prSet phldrT="[Text]" custT="1"/>
      <dgm:spPr/>
      <dgm:t>
        <a:bodyPr/>
        <a:lstStyle/>
        <a:p>
          <a:pPr rtl="1">
            <a:lnSpc>
              <a:spcPct val="150000"/>
            </a:lnSpc>
          </a:pPr>
          <a:r>
            <a:rPr lang="ar-EG" sz="1400" dirty="0">
              <a:latin typeface="Alexandria" pitchFamily="2" charset="-78"/>
              <a:cs typeface="Alexandria" pitchFamily="2" charset="-78"/>
            </a:rPr>
            <a:t>التخفيف من تأثير المخاطر والأزمات</a:t>
          </a:r>
          <a:endParaRPr lang="en-US" sz="1400" dirty="0">
            <a:latin typeface="Alexandria" pitchFamily="2" charset="-78"/>
            <a:cs typeface="Alexandria" pitchFamily="2" charset="-78"/>
          </a:endParaRPr>
        </a:p>
      </dgm:t>
    </dgm:pt>
    <dgm:pt modelId="{4DDA3F34-7BF4-FB42-9552-AA2454A53D5C}" type="parTrans" cxnId="{142102C3-74C1-B44A-90AE-57CEC7E2B895}">
      <dgm:prSet/>
      <dgm:spPr/>
      <dgm:t>
        <a:bodyPr/>
        <a:lstStyle/>
        <a:p>
          <a:pPr>
            <a:lnSpc>
              <a:spcPct val="150000"/>
            </a:lnSpc>
          </a:pPr>
          <a:endParaRPr lang="en-US" sz="1400">
            <a:latin typeface="Alexandria" pitchFamily="2" charset="-78"/>
            <a:cs typeface="Alexandria" pitchFamily="2" charset="-78"/>
          </a:endParaRPr>
        </a:p>
      </dgm:t>
    </dgm:pt>
    <dgm:pt modelId="{EDB0946D-4975-D746-A676-52417FF86C32}" type="sibTrans" cxnId="{142102C3-74C1-B44A-90AE-57CEC7E2B895}">
      <dgm:prSet/>
      <dgm:spPr/>
      <dgm:t>
        <a:bodyPr/>
        <a:lstStyle/>
        <a:p>
          <a:pPr>
            <a:lnSpc>
              <a:spcPct val="150000"/>
            </a:lnSpc>
          </a:pPr>
          <a:endParaRPr lang="en-US" sz="1400">
            <a:latin typeface="Alexandria" pitchFamily="2" charset="-78"/>
            <a:cs typeface="Alexandria" pitchFamily="2" charset="-78"/>
          </a:endParaRPr>
        </a:p>
      </dgm:t>
    </dgm:pt>
    <dgm:pt modelId="{71C80CD2-CFE5-1E49-80B0-A31CA0D9A9C4}">
      <dgm:prSet phldrT="[Text]" custT="1"/>
      <dgm:spPr/>
      <dgm:t>
        <a:bodyPr/>
        <a:lstStyle/>
        <a:p>
          <a:pPr rtl="1">
            <a:lnSpc>
              <a:spcPct val="150000"/>
            </a:lnSpc>
          </a:pPr>
          <a:r>
            <a:rPr lang="ar-EG" sz="1400" dirty="0">
              <a:latin typeface="Alexandria" pitchFamily="2" charset="-78"/>
              <a:cs typeface="Alexandria" pitchFamily="2" charset="-78"/>
            </a:rPr>
            <a:t>عندما تواجه الشركة أزمة، فإن السمعة الإيجابية المتراكمة يمكن أن تعمل كـ "درع" يحميها من أضرار بالغة ويساعدها على التعافي بشكل أسرع.</a:t>
          </a:r>
          <a:endParaRPr lang="en-US" sz="1400" dirty="0">
            <a:latin typeface="Alexandria" pitchFamily="2" charset="-78"/>
            <a:cs typeface="Alexandria" pitchFamily="2" charset="-78"/>
          </a:endParaRPr>
        </a:p>
      </dgm:t>
    </dgm:pt>
    <dgm:pt modelId="{97F6C6A3-C657-5E45-8CBA-434C83939D46}" type="parTrans" cxnId="{35B0AD21-5B8A-884C-80C7-D30289C91E44}">
      <dgm:prSet/>
      <dgm:spPr/>
      <dgm:t>
        <a:bodyPr/>
        <a:lstStyle/>
        <a:p>
          <a:pPr>
            <a:lnSpc>
              <a:spcPct val="150000"/>
            </a:lnSpc>
          </a:pPr>
          <a:endParaRPr lang="en-US" sz="1400">
            <a:latin typeface="Alexandria" pitchFamily="2" charset="-78"/>
            <a:cs typeface="Alexandria" pitchFamily="2" charset="-78"/>
          </a:endParaRPr>
        </a:p>
      </dgm:t>
    </dgm:pt>
    <dgm:pt modelId="{BF39C17F-6A03-1049-BD35-4D1DE47EA9C5}" type="sibTrans" cxnId="{35B0AD21-5B8A-884C-80C7-D30289C91E44}">
      <dgm:prSet/>
      <dgm:spPr/>
      <dgm:t>
        <a:bodyPr/>
        <a:lstStyle/>
        <a:p>
          <a:pPr>
            <a:lnSpc>
              <a:spcPct val="150000"/>
            </a:lnSpc>
          </a:pPr>
          <a:endParaRPr lang="en-US" sz="1400">
            <a:latin typeface="Alexandria" pitchFamily="2" charset="-78"/>
            <a:cs typeface="Alexandria" pitchFamily="2" charset="-78"/>
          </a:endParaRPr>
        </a:p>
      </dgm:t>
    </dgm:pt>
    <dgm:pt modelId="{AC402F85-83BD-3747-8B8D-632C98E2FB27}">
      <dgm:prSet phldrT="[Text]" custT="1"/>
      <dgm:spPr/>
      <dgm:t>
        <a:bodyPr/>
        <a:lstStyle/>
        <a:p>
          <a:pPr rtl="1">
            <a:lnSpc>
              <a:spcPct val="150000"/>
            </a:lnSpc>
          </a:pPr>
          <a:r>
            <a:rPr lang="ar-EG" sz="1400" dirty="0">
              <a:latin typeface="Alexandria" pitchFamily="2" charset="-78"/>
              <a:cs typeface="Alexandria" pitchFamily="2" charset="-78"/>
            </a:rPr>
            <a:t>زيادة القدرة التنافسية</a:t>
          </a:r>
          <a:endParaRPr lang="en-US" sz="1400" dirty="0">
            <a:latin typeface="Alexandria" pitchFamily="2" charset="-78"/>
            <a:cs typeface="Alexandria" pitchFamily="2" charset="-78"/>
          </a:endParaRPr>
        </a:p>
      </dgm:t>
    </dgm:pt>
    <dgm:pt modelId="{E3E3DA88-3650-CD4C-AA13-99A670DF2D0E}" type="parTrans" cxnId="{14D595EE-8E0F-7045-B8EE-CBAD48D23F45}">
      <dgm:prSet/>
      <dgm:spPr/>
      <dgm:t>
        <a:bodyPr/>
        <a:lstStyle/>
        <a:p>
          <a:pPr>
            <a:lnSpc>
              <a:spcPct val="150000"/>
            </a:lnSpc>
          </a:pPr>
          <a:endParaRPr lang="en-US" sz="1400">
            <a:latin typeface="Alexandria" pitchFamily="2" charset="-78"/>
            <a:cs typeface="Alexandria" pitchFamily="2" charset="-78"/>
          </a:endParaRPr>
        </a:p>
      </dgm:t>
    </dgm:pt>
    <dgm:pt modelId="{D4CC764E-0CEE-2447-ABCE-CCA45AB2FC75}" type="sibTrans" cxnId="{14D595EE-8E0F-7045-B8EE-CBAD48D23F45}">
      <dgm:prSet/>
      <dgm:spPr/>
      <dgm:t>
        <a:bodyPr/>
        <a:lstStyle/>
        <a:p>
          <a:pPr>
            <a:lnSpc>
              <a:spcPct val="150000"/>
            </a:lnSpc>
          </a:pPr>
          <a:endParaRPr lang="en-US" sz="1400">
            <a:latin typeface="Alexandria" pitchFamily="2" charset="-78"/>
            <a:cs typeface="Alexandria" pitchFamily="2" charset="-78"/>
          </a:endParaRPr>
        </a:p>
      </dgm:t>
    </dgm:pt>
    <dgm:pt modelId="{CA53F819-F343-4A41-8A9C-CBB0A6BE8934}">
      <dgm:prSet phldrT="[Text]" custT="1"/>
      <dgm:spPr/>
      <dgm:t>
        <a:bodyPr/>
        <a:lstStyle/>
        <a:p>
          <a:pPr rtl="1">
            <a:lnSpc>
              <a:spcPct val="150000"/>
            </a:lnSpc>
          </a:pPr>
          <a:r>
            <a:rPr lang="ar-EG" sz="1400" dirty="0">
              <a:latin typeface="Alexandria" pitchFamily="2" charset="-78"/>
              <a:cs typeface="Alexandria" pitchFamily="2" charset="-78"/>
            </a:rPr>
            <a:t>تمنح السمعة الجيدة المنظمة ميزة تنافسية واضحة، حيث يمكنها جذب شركاء أعمال أفضل والوصول إلى فرص جديدة.</a:t>
          </a:r>
          <a:endParaRPr lang="en-US" sz="1400" dirty="0">
            <a:latin typeface="Alexandria" pitchFamily="2" charset="-78"/>
            <a:cs typeface="Alexandria" pitchFamily="2" charset="-78"/>
          </a:endParaRPr>
        </a:p>
      </dgm:t>
    </dgm:pt>
    <dgm:pt modelId="{C21F7BA8-7A28-5344-A815-06643F4D6036}" type="parTrans" cxnId="{2522B415-3142-3C4A-9610-9796B8C09FC2}">
      <dgm:prSet/>
      <dgm:spPr/>
      <dgm:t>
        <a:bodyPr/>
        <a:lstStyle/>
        <a:p>
          <a:pPr>
            <a:lnSpc>
              <a:spcPct val="150000"/>
            </a:lnSpc>
          </a:pPr>
          <a:endParaRPr lang="en-US" sz="1400">
            <a:latin typeface="Alexandria" pitchFamily="2" charset="-78"/>
            <a:cs typeface="Alexandria" pitchFamily="2" charset="-78"/>
          </a:endParaRPr>
        </a:p>
      </dgm:t>
    </dgm:pt>
    <dgm:pt modelId="{05280679-5528-3C43-B4C2-E6D0DD30FCAF}" type="sibTrans" cxnId="{2522B415-3142-3C4A-9610-9796B8C09FC2}">
      <dgm:prSet/>
      <dgm:spPr/>
      <dgm:t>
        <a:bodyPr/>
        <a:lstStyle/>
        <a:p>
          <a:pPr>
            <a:lnSpc>
              <a:spcPct val="150000"/>
            </a:lnSpc>
          </a:pPr>
          <a:endParaRPr lang="en-US" sz="1400">
            <a:latin typeface="Alexandria" pitchFamily="2" charset="-78"/>
            <a:cs typeface="Alexandria" pitchFamily="2" charset="-78"/>
          </a:endParaRPr>
        </a:p>
      </dgm:t>
    </dgm:pt>
    <dgm:pt modelId="{04AE176A-050A-1D42-8C80-BC767A510673}">
      <dgm:prSet phldrT="[Text]" custT="1"/>
      <dgm:spPr/>
      <dgm:t>
        <a:bodyPr/>
        <a:lstStyle/>
        <a:p>
          <a:pPr rtl="1">
            <a:lnSpc>
              <a:spcPct val="150000"/>
            </a:lnSpc>
          </a:pPr>
          <a:r>
            <a:rPr lang="ar-EG" sz="1400" dirty="0">
              <a:latin typeface="Alexandria" pitchFamily="2" charset="-78"/>
              <a:cs typeface="Alexandria" pitchFamily="2" charset="-78"/>
            </a:rPr>
            <a:t>سهولة الوصول إلى التمويل</a:t>
          </a:r>
          <a:endParaRPr lang="en-US" sz="1400" dirty="0">
            <a:latin typeface="Alexandria" pitchFamily="2" charset="-78"/>
            <a:cs typeface="Alexandria" pitchFamily="2" charset="-78"/>
          </a:endParaRPr>
        </a:p>
      </dgm:t>
    </dgm:pt>
    <dgm:pt modelId="{4CCE857C-5C3B-2E46-B313-E22B58D2DC29}" type="parTrans" cxnId="{2DE66F0D-DE80-9443-BE94-572E1C505032}">
      <dgm:prSet/>
      <dgm:spPr/>
      <dgm:t>
        <a:bodyPr/>
        <a:lstStyle/>
        <a:p>
          <a:pPr>
            <a:lnSpc>
              <a:spcPct val="150000"/>
            </a:lnSpc>
          </a:pPr>
          <a:endParaRPr lang="en-US" sz="1400">
            <a:latin typeface="Alexandria" pitchFamily="2" charset="-78"/>
            <a:cs typeface="Alexandria" pitchFamily="2" charset="-78"/>
          </a:endParaRPr>
        </a:p>
      </dgm:t>
    </dgm:pt>
    <dgm:pt modelId="{90324F3F-F6ED-AF46-BFCF-DA0F41E3C3F0}" type="sibTrans" cxnId="{2DE66F0D-DE80-9443-BE94-572E1C505032}">
      <dgm:prSet/>
      <dgm:spPr/>
      <dgm:t>
        <a:bodyPr/>
        <a:lstStyle/>
        <a:p>
          <a:pPr>
            <a:lnSpc>
              <a:spcPct val="150000"/>
            </a:lnSpc>
          </a:pPr>
          <a:endParaRPr lang="en-US" sz="1400">
            <a:latin typeface="Alexandria" pitchFamily="2" charset="-78"/>
            <a:cs typeface="Alexandria" pitchFamily="2" charset="-78"/>
          </a:endParaRPr>
        </a:p>
      </dgm:t>
    </dgm:pt>
    <dgm:pt modelId="{319F7454-EF43-D84A-AAEA-9755DC52DF84}">
      <dgm:prSet phldrT="[Text]" custT="1"/>
      <dgm:spPr/>
      <dgm:t>
        <a:bodyPr/>
        <a:lstStyle/>
        <a:p>
          <a:pPr rtl="1">
            <a:lnSpc>
              <a:spcPct val="150000"/>
            </a:lnSpc>
          </a:pPr>
          <a:r>
            <a:rPr lang="ar-EG" sz="1400" dirty="0">
              <a:latin typeface="Alexandria" pitchFamily="2" charset="-78"/>
              <a:cs typeface="Alexandria" pitchFamily="2" charset="-78"/>
            </a:rPr>
            <a:t>المستثمرون والبنوك أكثر ثقة في التعامل مع الشركات التي تتمتع بسمعة جيدة، مما يسهل الحصول على القروض والاستثمارات.</a:t>
          </a:r>
          <a:endParaRPr lang="en-US" sz="1400" dirty="0">
            <a:latin typeface="Alexandria" pitchFamily="2" charset="-78"/>
            <a:cs typeface="Alexandria" pitchFamily="2" charset="-78"/>
          </a:endParaRPr>
        </a:p>
      </dgm:t>
    </dgm:pt>
    <dgm:pt modelId="{E61D0AD1-C0F1-4B4C-9418-3EB20A6F6BD4}" type="parTrans" cxnId="{EE5930CB-EC2E-1C46-A37C-E965C1528219}">
      <dgm:prSet/>
      <dgm:spPr/>
      <dgm:t>
        <a:bodyPr/>
        <a:lstStyle/>
        <a:p>
          <a:pPr>
            <a:lnSpc>
              <a:spcPct val="150000"/>
            </a:lnSpc>
          </a:pPr>
          <a:endParaRPr lang="en-US" sz="1400">
            <a:latin typeface="Alexandria" pitchFamily="2" charset="-78"/>
            <a:cs typeface="Alexandria" pitchFamily="2" charset="-78"/>
          </a:endParaRPr>
        </a:p>
      </dgm:t>
    </dgm:pt>
    <dgm:pt modelId="{C03AFA9D-30B9-9349-95BA-A4478A2411F8}" type="sibTrans" cxnId="{EE5930CB-EC2E-1C46-A37C-E965C1528219}">
      <dgm:prSet/>
      <dgm:spPr/>
      <dgm:t>
        <a:bodyPr/>
        <a:lstStyle/>
        <a:p>
          <a:pPr>
            <a:lnSpc>
              <a:spcPct val="150000"/>
            </a:lnSpc>
          </a:pPr>
          <a:endParaRPr lang="en-US" sz="1400">
            <a:latin typeface="Alexandria" pitchFamily="2" charset="-78"/>
            <a:cs typeface="Alexandria" pitchFamily="2" charset="-78"/>
          </a:endParaRPr>
        </a:p>
      </dgm:t>
    </dgm:pt>
    <dgm:pt modelId="{BEC59E16-5E3D-6A48-B80A-75B552AFA2BB}" type="pres">
      <dgm:prSet presAssocID="{C6F1AF5A-F899-EB4F-8FAF-F0EC92561252}" presName="rootnode" presStyleCnt="0">
        <dgm:presLayoutVars>
          <dgm:chMax/>
          <dgm:chPref/>
          <dgm:dir/>
          <dgm:animLvl val="lvl"/>
        </dgm:presLayoutVars>
      </dgm:prSet>
      <dgm:spPr/>
    </dgm:pt>
    <dgm:pt modelId="{549C770D-BDF6-3241-B483-A6E93CD648D2}" type="pres">
      <dgm:prSet presAssocID="{4D8B24D4-05FF-2C4F-B5B7-245E175B4B87}" presName="composite" presStyleCnt="0"/>
      <dgm:spPr/>
    </dgm:pt>
    <dgm:pt modelId="{BC6A1FED-8E95-464C-98DD-78DDC329FCB4}" type="pres">
      <dgm:prSet presAssocID="{4D8B24D4-05FF-2C4F-B5B7-245E175B4B87}" presName="bentUpArrow1" presStyleLbl="alignImgPlace1" presStyleIdx="0" presStyleCnt="2"/>
      <dgm:spPr/>
    </dgm:pt>
    <dgm:pt modelId="{F15700D8-8724-4D42-ADBB-FF44F9320D8C}" type="pres">
      <dgm:prSet presAssocID="{4D8B24D4-05FF-2C4F-B5B7-245E175B4B87}" presName="ParentText" presStyleLbl="node1" presStyleIdx="0" presStyleCnt="3">
        <dgm:presLayoutVars>
          <dgm:chMax val="1"/>
          <dgm:chPref val="1"/>
          <dgm:bulletEnabled val="1"/>
        </dgm:presLayoutVars>
      </dgm:prSet>
      <dgm:spPr/>
    </dgm:pt>
    <dgm:pt modelId="{F9E60D3D-D2B6-994D-BDAD-607B04725BB6}" type="pres">
      <dgm:prSet presAssocID="{4D8B24D4-05FF-2C4F-B5B7-245E175B4B87}" presName="ChildText" presStyleLbl="revTx" presStyleIdx="0" presStyleCnt="3" custScaleX="307269" custScaleY="87040" custLinFactX="19316" custLinFactNeighborX="100000">
        <dgm:presLayoutVars>
          <dgm:chMax val="0"/>
          <dgm:chPref val="0"/>
          <dgm:bulletEnabled val="1"/>
        </dgm:presLayoutVars>
      </dgm:prSet>
      <dgm:spPr/>
    </dgm:pt>
    <dgm:pt modelId="{DBE40B4E-2909-C64E-9CDE-9A91ED00668A}" type="pres">
      <dgm:prSet presAssocID="{EDB0946D-4975-D746-A676-52417FF86C32}" presName="sibTrans" presStyleCnt="0"/>
      <dgm:spPr/>
    </dgm:pt>
    <dgm:pt modelId="{0AFDD1FC-7889-3845-960E-848D56BFEBDB}" type="pres">
      <dgm:prSet presAssocID="{AC402F85-83BD-3747-8B8D-632C98E2FB27}" presName="composite" presStyleCnt="0"/>
      <dgm:spPr/>
    </dgm:pt>
    <dgm:pt modelId="{C5C65370-0C41-0645-AC09-17F9F9D66970}" type="pres">
      <dgm:prSet presAssocID="{AC402F85-83BD-3747-8B8D-632C98E2FB27}" presName="bentUpArrow1" presStyleLbl="alignImgPlace1" presStyleIdx="1" presStyleCnt="2"/>
      <dgm:spPr/>
    </dgm:pt>
    <dgm:pt modelId="{91C6D35B-41B1-C842-A31C-14EE26DBE505}" type="pres">
      <dgm:prSet presAssocID="{AC402F85-83BD-3747-8B8D-632C98E2FB27}" presName="ParentText" presStyleLbl="node1" presStyleIdx="1" presStyleCnt="3">
        <dgm:presLayoutVars>
          <dgm:chMax val="1"/>
          <dgm:chPref val="1"/>
          <dgm:bulletEnabled val="1"/>
        </dgm:presLayoutVars>
      </dgm:prSet>
      <dgm:spPr/>
    </dgm:pt>
    <dgm:pt modelId="{AB661938-F017-BF47-AFF4-C7243519C2BD}" type="pres">
      <dgm:prSet presAssocID="{AC402F85-83BD-3747-8B8D-632C98E2FB27}" presName="ChildText" presStyleLbl="revTx" presStyleIdx="1" presStyleCnt="3" custScaleX="294279" custLinFactX="31760" custLinFactNeighborX="100000">
        <dgm:presLayoutVars>
          <dgm:chMax val="0"/>
          <dgm:chPref val="0"/>
          <dgm:bulletEnabled val="1"/>
        </dgm:presLayoutVars>
      </dgm:prSet>
      <dgm:spPr/>
    </dgm:pt>
    <dgm:pt modelId="{EC94766C-B46C-204A-9702-A8EE197B9E67}" type="pres">
      <dgm:prSet presAssocID="{D4CC764E-0CEE-2447-ABCE-CCA45AB2FC75}" presName="sibTrans" presStyleCnt="0"/>
      <dgm:spPr/>
    </dgm:pt>
    <dgm:pt modelId="{F74238EC-E00D-7144-AE18-8873A84808D1}" type="pres">
      <dgm:prSet presAssocID="{04AE176A-050A-1D42-8C80-BC767A510673}" presName="composite" presStyleCnt="0"/>
      <dgm:spPr/>
    </dgm:pt>
    <dgm:pt modelId="{EFB5EF15-5ADE-9248-A67A-96BFA8FA78EF}" type="pres">
      <dgm:prSet presAssocID="{04AE176A-050A-1D42-8C80-BC767A510673}" presName="ParentText" presStyleLbl="node1" presStyleIdx="2" presStyleCnt="3" custLinFactNeighborX="-32452">
        <dgm:presLayoutVars>
          <dgm:chMax val="1"/>
          <dgm:chPref val="1"/>
          <dgm:bulletEnabled val="1"/>
        </dgm:presLayoutVars>
      </dgm:prSet>
      <dgm:spPr/>
    </dgm:pt>
    <dgm:pt modelId="{8E587D5E-798C-1548-A1C2-C80DDAD75B12}" type="pres">
      <dgm:prSet presAssocID="{04AE176A-050A-1D42-8C80-BC767A510673}" presName="FinalChildText" presStyleLbl="revTx" presStyleIdx="2" presStyleCnt="3" custScaleX="306439" custLinFactNeighborX="44652">
        <dgm:presLayoutVars>
          <dgm:chMax val="0"/>
          <dgm:chPref val="0"/>
          <dgm:bulletEnabled val="1"/>
        </dgm:presLayoutVars>
      </dgm:prSet>
      <dgm:spPr/>
    </dgm:pt>
  </dgm:ptLst>
  <dgm:cxnLst>
    <dgm:cxn modelId="{B2EF5002-2BC5-B645-9691-88F3E5D0FF1E}" type="presOf" srcId="{71C80CD2-CFE5-1E49-80B0-A31CA0D9A9C4}" destId="{F9E60D3D-D2B6-994D-BDAD-607B04725BB6}" srcOrd="0" destOrd="0" presId="urn:microsoft.com/office/officeart/2005/8/layout/StepDownProcess"/>
    <dgm:cxn modelId="{2DE66F0D-DE80-9443-BE94-572E1C505032}" srcId="{C6F1AF5A-F899-EB4F-8FAF-F0EC92561252}" destId="{04AE176A-050A-1D42-8C80-BC767A510673}" srcOrd="2" destOrd="0" parTransId="{4CCE857C-5C3B-2E46-B313-E22B58D2DC29}" sibTransId="{90324F3F-F6ED-AF46-BFCF-DA0F41E3C3F0}"/>
    <dgm:cxn modelId="{2522B415-3142-3C4A-9610-9796B8C09FC2}" srcId="{AC402F85-83BD-3747-8B8D-632C98E2FB27}" destId="{CA53F819-F343-4A41-8A9C-CBB0A6BE8934}" srcOrd="0" destOrd="0" parTransId="{C21F7BA8-7A28-5344-A815-06643F4D6036}" sibTransId="{05280679-5528-3C43-B4C2-E6D0DD30FCAF}"/>
    <dgm:cxn modelId="{35B0AD21-5B8A-884C-80C7-D30289C91E44}" srcId="{4D8B24D4-05FF-2C4F-B5B7-245E175B4B87}" destId="{71C80CD2-CFE5-1E49-80B0-A31CA0D9A9C4}" srcOrd="0" destOrd="0" parTransId="{97F6C6A3-C657-5E45-8CBA-434C83939D46}" sibTransId="{BF39C17F-6A03-1049-BD35-4D1DE47EA9C5}"/>
    <dgm:cxn modelId="{E934E461-9317-EB42-8CB6-0EE7B139DED2}" type="presOf" srcId="{C6F1AF5A-F899-EB4F-8FAF-F0EC92561252}" destId="{BEC59E16-5E3D-6A48-B80A-75B552AFA2BB}" srcOrd="0" destOrd="0" presId="urn:microsoft.com/office/officeart/2005/8/layout/StepDownProcess"/>
    <dgm:cxn modelId="{5E67EC78-92F0-BD4E-9694-80289CC7CB1D}" type="presOf" srcId="{4D8B24D4-05FF-2C4F-B5B7-245E175B4B87}" destId="{F15700D8-8724-4D42-ADBB-FF44F9320D8C}" srcOrd="0" destOrd="0" presId="urn:microsoft.com/office/officeart/2005/8/layout/StepDownProcess"/>
    <dgm:cxn modelId="{2C54EE97-1381-454C-BE7E-12962841F7C7}" type="presOf" srcId="{CA53F819-F343-4A41-8A9C-CBB0A6BE8934}" destId="{AB661938-F017-BF47-AFF4-C7243519C2BD}" srcOrd="0" destOrd="0" presId="urn:microsoft.com/office/officeart/2005/8/layout/StepDownProcess"/>
    <dgm:cxn modelId="{142102C3-74C1-B44A-90AE-57CEC7E2B895}" srcId="{C6F1AF5A-F899-EB4F-8FAF-F0EC92561252}" destId="{4D8B24D4-05FF-2C4F-B5B7-245E175B4B87}" srcOrd="0" destOrd="0" parTransId="{4DDA3F34-7BF4-FB42-9552-AA2454A53D5C}" sibTransId="{EDB0946D-4975-D746-A676-52417FF86C32}"/>
    <dgm:cxn modelId="{EE5930CB-EC2E-1C46-A37C-E965C1528219}" srcId="{04AE176A-050A-1D42-8C80-BC767A510673}" destId="{319F7454-EF43-D84A-AAEA-9755DC52DF84}" srcOrd="0" destOrd="0" parTransId="{E61D0AD1-C0F1-4B4C-9418-3EB20A6F6BD4}" sibTransId="{C03AFA9D-30B9-9349-95BA-A4478A2411F8}"/>
    <dgm:cxn modelId="{352192CF-6FD3-0940-B1C1-9E5E3041D95F}" type="presOf" srcId="{AC402F85-83BD-3747-8B8D-632C98E2FB27}" destId="{91C6D35B-41B1-C842-A31C-14EE26DBE505}" srcOrd="0" destOrd="0" presId="urn:microsoft.com/office/officeart/2005/8/layout/StepDownProcess"/>
    <dgm:cxn modelId="{BC227FE7-AED1-D148-B3AB-F8F763064518}" type="presOf" srcId="{319F7454-EF43-D84A-AAEA-9755DC52DF84}" destId="{8E587D5E-798C-1548-A1C2-C80DDAD75B12}" srcOrd="0" destOrd="0" presId="urn:microsoft.com/office/officeart/2005/8/layout/StepDownProcess"/>
    <dgm:cxn modelId="{14D595EE-8E0F-7045-B8EE-CBAD48D23F45}" srcId="{C6F1AF5A-F899-EB4F-8FAF-F0EC92561252}" destId="{AC402F85-83BD-3747-8B8D-632C98E2FB27}" srcOrd="1" destOrd="0" parTransId="{E3E3DA88-3650-CD4C-AA13-99A670DF2D0E}" sibTransId="{D4CC764E-0CEE-2447-ABCE-CCA45AB2FC75}"/>
    <dgm:cxn modelId="{D1A801F0-2792-3B49-94AC-43E0B7801FD3}" type="presOf" srcId="{04AE176A-050A-1D42-8C80-BC767A510673}" destId="{EFB5EF15-5ADE-9248-A67A-96BFA8FA78EF}" srcOrd="0" destOrd="0" presId="urn:microsoft.com/office/officeart/2005/8/layout/StepDownProcess"/>
    <dgm:cxn modelId="{CDDB2E66-CF6F-074F-B665-BABEBE9B5EAB}" type="presParOf" srcId="{BEC59E16-5E3D-6A48-B80A-75B552AFA2BB}" destId="{549C770D-BDF6-3241-B483-A6E93CD648D2}" srcOrd="0" destOrd="0" presId="urn:microsoft.com/office/officeart/2005/8/layout/StepDownProcess"/>
    <dgm:cxn modelId="{08E79F0C-26F8-FF4A-83EE-B62C01C849E8}" type="presParOf" srcId="{549C770D-BDF6-3241-B483-A6E93CD648D2}" destId="{BC6A1FED-8E95-464C-98DD-78DDC329FCB4}" srcOrd="0" destOrd="0" presId="urn:microsoft.com/office/officeart/2005/8/layout/StepDownProcess"/>
    <dgm:cxn modelId="{5E111635-C011-AD43-9A33-9B93F0D87C0B}" type="presParOf" srcId="{549C770D-BDF6-3241-B483-A6E93CD648D2}" destId="{F15700D8-8724-4D42-ADBB-FF44F9320D8C}" srcOrd="1" destOrd="0" presId="urn:microsoft.com/office/officeart/2005/8/layout/StepDownProcess"/>
    <dgm:cxn modelId="{985EDAE3-1851-5D4D-B5A1-E470960A89FB}" type="presParOf" srcId="{549C770D-BDF6-3241-B483-A6E93CD648D2}" destId="{F9E60D3D-D2B6-994D-BDAD-607B04725BB6}" srcOrd="2" destOrd="0" presId="urn:microsoft.com/office/officeart/2005/8/layout/StepDownProcess"/>
    <dgm:cxn modelId="{06E6D517-8FB7-F140-8024-F9A2C7DFF79A}" type="presParOf" srcId="{BEC59E16-5E3D-6A48-B80A-75B552AFA2BB}" destId="{DBE40B4E-2909-C64E-9CDE-9A91ED00668A}" srcOrd="1" destOrd="0" presId="urn:microsoft.com/office/officeart/2005/8/layout/StepDownProcess"/>
    <dgm:cxn modelId="{740C27D3-4074-6645-91A1-9BE82BEF7B25}" type="presParOf" srcId="{BEC59E16-5E3D-6A48-B80A-75B552AFA2BB}" destId="{0AFDD1FC-7889-3845-960E-848D56BFEBDB}" srcOrd="2" destOrd="0" presId="urn:microsoft.com/office/officeart/2005/8/layout/StepDownProcess"/>
    <dgm:cxn modelId="{37096C99-57D3-9342-8BB1-F5CEF791FB14}" type="presParOf" srcId="{0AFDD1FC-7889-3845-960E-848D56BFEBDB}" destId="{C5C65370-0C41-0645-AC09-17F9F9D66970}" srcOrd="0" destOrd="0" presId="urn:microsoft.com/office/officeart/2005/8/layout/StepDownProcess"/>
    <dgm:cxn modelId="{10276EB0-3AC5-4F48-9876-19834F6C8292}" type="presParOf" srcId="{0AFDD1FC-7889-3845-960E-848D56BFEBDB}" destId="{91C6D35B-41B1-C842-A31C-14EE26DBE505}" srcOrd="1" destOrd="0" presId="urn:microsoft.com/office/officeart/2005/8/layout/StepDownProcess"/>
    <dgm:cxn modelId="{3FB0CA8C-25DF-A341-8F88-D767A4470BD2}" type="presParOf" srcId="{0AFDD1FC-7889-3845-960E-848D56BFEBDB}" destId="{AB661938-F017-BF47-AFF4-C7243519C2BD}" srcOrd="2" destOrd="0" presId="urn:microsoft.com/office/officeart/2005/8/layout/StepDownProcess"/>
    <dgm:cxn modelId="{455067C1-A95B-334B-9943-9FACF5BDC32B}" type="presParOf" srcId="{BEC59E16-5E3D-6A48-B80A-75B552AFA2BB}" destId="{EC94766C-B46C-204A-9702-A8EE197B9E67}" srcOrd="3" destOrd="0" presId="urn:microsoft.com/office/officeart/2005/8/layout/StepDownProcess"/>
    <dgm:cxn modelId="{2BE6688E-4151-2249-969D-A10BCF48C4DD}" type="presParOf" srcId="{BEC59E16-5E3D-6A48-B80A-75B552AFA2BB}" destId="{F74238EC-E00D-7144-AE18-8873A84808D1}" srcOrd="4" destOrd="0" presId="urn:microsoft.com/office/officeart/2005/8/layout/StepDownProcess"/>
    <dgm:cxn modelId="{CC6B93C3-B177-BE47-96D9-A8F9789911D9}" type="presParOf" srcId="{F74238EC-E00D-7144-AE18-8873A84808D1}" destId="{EFB5EF15-5ADE-9248-A67A-96BFA8FA78EF}" srcOrd="0" destOrd="0" presId="urn:microsoft.com/office/officeart/2005/8/layout/StepDownProcess"/>
    <dgm:cxn modelId="{E4A647FE-AC82-EC4F-8B71-F99A476906BD}" type="presParOf" srcId="{F74238EC-E00D-7144-AE18-8873A84808D1}" destId="{8E587D5E-798C-1548-A1C2-C80DDAD75B12}"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FAB2717-E5F8-5B4C-8896-13772CC519A6}" type="doc">
      <dgm:prSet loTypeId="urn:microsoft.com/office/officeart/2005/8/layout/radial6" loCatId="" qsTypeId="urn:microsoft.com/office/officeart/2005/8/quickstyle/3d6" qsCatId="3D" csTypeId="urn:microsoft.com/office/officeart/2005/8/colors/accent1_2" csCatId="accent1" phldr="1"/>
      <dgm:spPr/>
      <dgm:t>
        <a:bodyPr/>
        <a:lstStyle/>
        <a:p>
          <a:endParaRPr lang="en-US"/>
        </a:p>
      </dgm:t>
    </dgm:pt>
    <dgm:pt modelId="{5DC43DCF-8D60-D44F-B28C-B674DE9795F0}">
      <dgm:prSet phldrT="[Text]" custT="1"/>
      <dgm:spPr/>
      <dgm:t>
        <a:bodyPr/>
        <a:lstStyle/>
        <a:p>
          <a:pPr rtl="1">
            <a:lnSpc>
              <a:spcPct val="150000"/>
            </a:lnSpc>
          </a:pPr>
          <a:r>
            <a:rPr lang="ar-SA" sz="1400" b="1" dirty="0">
              <a:latin typeface="Alexandria" pitchFamily="2" charset="-78"/>
              <a:cs typeface="Alexandria" pitchFamily="2" charset="-78"/>
            </a:rPr>
            <a:t>مصادر السمعة المؤسسية</a:t>
          </a:r>
          <a:endParaRPr lang="en-US" sz="1400" b="1" dirty="0">
            <a:latin typeface="Alexandria" pitchFamily="2" charset="-78"/>
            <a:cs typeface="Alexandria" pitchFamily="2" charset="-78"/>
          </a:endParaRPr>
        </a:p>
      </dgm:t>
    </dgm:pt>
    <dgm:pt modelId="{5FE2433A-7FF1-8F4A-B8C5-68618A8E1F38}" type="parTrans" cxnId="{75C1EB86-88D8-A542-9DC5-12EB2E6A934F}">
      <dgm:prSet/>
      <dgm:spPr/>
      <dgm:t>
        <a:bodyPr/>
        <a:lstStyle/>
        <a:p>
          <a:pPr>
            <a:lnSpc>
              <a:spcPct val="150000"/>
            </a:lnSpc>
          </a:pPr>
          <a:endParaRPr lang="en-US" sz="1400" b="1">
            <a:latin typeface="Alexandria" pitchFamily="2" charset="-78"/>
            <a:cs typeface="Alexandria" pitchFamily="2" charset="-78"/>
          </a:endParaRPr>
        </a:p>
      </dgm:t>
    </dgm:pt>
    <dgm:pt modelId="{4D6D96F3-08E3-6A4D-92C6-8356FFB81150}" type="sibTrans" cxnId="{75C1EB86-88D8-A542-9DC5-12EB2E6A934F}">
      <dgm:prSet/>
      <dgm:spPr/>
      <dgm:t>
        <a:bodyPr/>
        <a:lstStyle/>
        <a:p>
          <a:pPr>
            <a:lnSpc>
              <a:spcPct val="150000"/>
            </a:lnSpc>
          </a:pPr>
          <a:endParaRPr lang="en-US" sz="1400" b="1">
            <a:latin typeface="Alexandria" pitchFamily="2" charset="-78"/>
            <a:cs typeface="Alexandria" pitchFamily="2" charset="-78"/>
          </a:endParaRPr>
        </a:p>
      </dgm:t>
    </dgm:pt>
    <dgm:pt modelId="{6D060F91-E307-2244-8441-B5314273BB82}">
      <dgm:prSet phldrT="[Text]" custT="1"/>
      <dgm:spPr/>
      <dgm:t>
        <a:bodyPr/>
        <a:lstStyle/>
        <a:p>
          <a:pPr>
            <a:lnSpc>
              <a:spcPct val="150000"/>
            </a:lnSpc>
          </a:pPr>
          <a:r>
            <a:rPr lang="ar-SA" sz="1400" b="1" dirty="0">
              <a:latin typeface="Alexandria" pitchFamily="2" charset="-78"/>
              <a:cs typeface="Alexandria" pitchFamily="2" charset="-78"/>
            </a:rPr>
            <a:t>وسائل الاعلام</a:t>
          </a:r>
          <a:endParaRPr lang="en-US" sz="1400" b="1" dirty="0">
            <a:latin typeface="Alexandria" pitchFamily="2" charset="-78"/>
            <a:cs typeface="Alexandria" pitchFamily="2" charset="-78"/>
          </a:endParaRPr>
        </a:p>
      </dgm:t>
    </dgm:pt>
    <dgm:pt modelId="{498874EF-F8B8-3D42-8339-CA89137E3F73}" type="parTrans" cxnId="{43A03C27-E21D-0F46-AE7F-6EF53B14B815}">
      <dgm:prSet/>
      <dgm:spPr/>
      <dgm:t>
        <a:bodyPr/>
        <a:lstStyle/>
        <a:p>
          <a:pPr>
            <a:lnSpc>
              <a:spcPct val="150000"/>
            </a:lnSpc>
          </a:pPr>
          <a:endParaRPr lang="en-US" sz="1400" b="1">
            <a:latin typeface="Alexandria" pitchFamily="2" charset="-78"/>
            <a:cs typeface="Alexandria" pitchFamily="2" charset="-78"/>
          </a:endParaRPr>
        </a:p>
      </dgm:t>
    </dgm:pt>
    <dgm:pt modelId="{8EC41ED4-4D93-FD46-9F1A-426DDEB59216}" type="sibTrans" cxnId="{43A03C27-E21D-0F46-AE7F-6EF53B14B815}">
      <dgm:prSet/>
      <dgm:spPr/>
      <dgm:t>
        <a:bodyPr/>
        <a:lstStyle/>
        <a:p>
          <a:pPr>
            <a:lnSpc>
              <a:spcPct val="150000"/>
            </a:lnSpc>
          </a:pPr>
          <a:endParaRPr lang="en-US" sz="1400" b="1">
            <a:latin typeface="Alexandria" pitchFamily="2" charset="-78"/>
            <a:cs typeface="Alexandria" pitchFamily="2" charset="-78"/>
          </a:endParaRPr>
        </a:p>
      </dgm:t>
    </dgm:pt>
    <dgm:pt modelId="{4492252E-ABE2-364A-B516-6511974D4EFF}">
      <dgm:prSet phldrT="[Text]" custT="1"/>
      <dgm:spPr/>
      <dgm:t>
        <a:bodyPr/>
        <a:lstStyle/>
        <a:p>
          <a:pPr>
            <a:lnSpc>
              <a:spcPct val="150000"/>
            </a:lnSpc>
          </a:pPr>
          <a:r>
            <a:rPr lang="ar-SA" sz="1400" b="1" dirty="0">
              <a:latin typeface="Alexandria" pitchFamily="2" charset="-78"/>
              <a:cs typeface="Alexandria" pitchFamily="2" charset="-78"/>
            </a:rPr>
            <a:t>العملاء</a:t>
          </a:r>
          <a:endParaRPr lang="en-US" sz="1400" b="1" dirty="0">
            <a:latin typeface="Alexandria" pitchFamily="2" charset="-78"/>
            <a:cs typeface="Alexandria" pitchFamily="2" charset="-78"/>
          </a:endParaRPr>
        </a:p>
      </dgm:t>
    </dgm:pt>
    <dgm:pt modelId="{95EAFCE9-0AD8-8D4F-BA34-E773E442EEA5}" type="parTrans" cxnId="{2C49CF13-7639-6B4A-9072-9A7ED79371D2}">
      <dgm:prSet/>
      <dgm:spPr/>
      <dgm:t>
        <a:bodyPr/>
        <a:lstStyle/>
        <a:p>
          <a:pPr>
            <a:lnSpc>
              <a:spcPct val="150000"/>
            </a:lnSpc>
          </a:pPr>
          <a:endParaRPr lang="en-US" sz="1400" b="1">
            <a:latin typeface="Alexandria" pitchFamily="2" charset="-78"/>
            <a:cs typeface="Alexandria" pitchFamily="2" charset="-78"/>
          </a:endParaRPr>
        </a:p>
      </dgm:t>
    </dgm:pt>
    <dgm:pt modelId="{AFB21A9A-A877-BF43-8424-7E4D4EB612A4}" type="sibTrans" cxnId="{2C49CF13-7639-6B4A-9072-9A7ED79371D2}">
      <dgm:prSet/>
      <dgm:spPr/>
      <dgm:t>
        <a:bodyPr/>
        <a:lstStyle/>
        <a:p>
          <a:pPr>
            <a:lnSpc>
              <a:spcPct val="150000"/>
            </a:lnSpc>
          </a:pPr>
          <a:endParaRPr lang="en-US" sz="1400" b="1">
            <a:latin typeface="Alexandria" pitchFamily="2" charset="-78"/>
            <a:cs typeface="Alexandria" pitchFamily="2" charset="-78"/>
          </a:endParaRPr>
        </a:p>
      </dgm:t>
    </dgm:pt>
    <dgm:pt modelId="{2D466796-0013-BA43-85D1-3A3D4C137E6E}">
      <dgm:prSet phldrT="[Text]" custT="1"/>
      <dgm:spPr/>
      <dgm:t>
        <a:bodyPr/>
        <a:lstStyle/>
        <a:p>
          <a:pPr rtl="1">
            <a:lnSpc>
              <a:spcPct val="150000"/>
            </a:lnSpc>
          </a:pPr>
          <a:r>
            <a:rPr lang="ar-SA" sz="1200" b="1" dirty="0">
              <a:latin typeface="Alexandria" pitchFamily="2" charset="-78"/>
              <a:cs typeface="Alexandria" pitchFamily="2" charset="-78"/>
            </a:rPr>
            <a:t>الموظفون</a:t>
          </a:r>
          <a:endParaRPr lang="en-US" sz="1200" b="1" dirty="0">
            <a:latin typeface="Alexandria" pitchFamily="2" charset="-78"/>
            <a:cs typeface="Alexandria" pitchFamily="2" charset="-78"/>
          </a:endParaRPr>
        </a:p>
      </dgm:t>
    </dgm:pt>
    <dgm:pt modelId="{ABC839DB-9511-E548-8E46-E362D68F9EA5}" type="parTrans" cxnId="{B5E6035B-0DBD-2E47-B1F9-EFA1ACA381AB}">
      <dgm:prSet/>
      <dgm:spPr/>
      <dgm:t>
        <a:bodyPr/>
        <a:lstStyle/>
        <a:p>
          <a:pPr>
            <a:lnSpc>
              <a:spcPct val="150000"/>
            </a:lnSpc>
          </a:pPr>
          <a:endParaRPr lang="en-US" sz="1400" b="1">
            <a:latin typeface="Alexandria" pitchFamily="2" charset="-78"/>
            <a:cs typeface="Alexandria" pitchFamily="2" charset="-78"/>
          </a:endParaRPr>
        </a:p>
      </dgm:t>
    </dgm:pt>
    <dgm:pt modelId="{212DB4D6-6534-1B45-B26E-877A5CD1EDC6}" type="sibTrans" cxnId="{B5E6035B-0DBD-2E47-B1F9-EFA1ACA381AB}">
      <dgm:prSet/>
      <dgm:spPr/>
      <dgm:t>
        <a:bodyPr/>
        <a:lstStyle/>
        <a:p>
          <a:pPr>
            <a:lnSpc>
              <a:spcPct val="150000"/>
            </a:lnSpc>
          </a:pPr>
          <a:endParaRPr lang="en-US" sz="1400" b="1">
            <a:latin typeface="Alexandria" pitchFamily="2" charset="-78"/>
            <a:cs typeface="Alexandria" pitchFamily="2" charset="-78"/>
          </a:endParaRPr>
        </a:p>
      </dgm:t>
    </dgm:pt>
    <dgm:pt modelId="{7BDC205F-A91B-1249-B34D-53DE4A1249BE}">
      <dgm:prSet phldrT="[Text]" custT="1"/>
      <dgm:spPr/>
      <dgm:t>
        <a:bodyPr/>
        <a:lstStyle/>
        <a:p>
          <a:pPr rtl="1">
            <a:lnSpc>
              <a:spcPct val="150000"/>
            </a:lnSpc>
          </a:pPr>
          <a:r>
            <a:rPr lang="ar-SA" sz="1400" b="1" dirty="0">
              <a:latin typeface="Alexandria" pitchFamily="2" charset="-78"/>
              <a:cs typeface="Alexandria" pitchFamily="2" charset="-78"/>
            </a:rPr>
            <a:t>الرأي العام</a:t>
          </a:r>
          <a:endParaRPr lang="en-US" sz="1400" b="1" dirty="0">
            <a:latin typeface="Alexandria" pitchFamily="2" charset="-78"/>
            <a:cs typeface="Alexandria" pitchFamily="2" charset="-78"/>
          </a:endParaRPr>
        </a:p>
      </dgm:t>
    </dgm:pt>
    <dgm:pt modelId="{E0533032-1C8E-364E-8234-D359183E2D3A}" type="parTrans" cxnId="{AD2D09F7-6386-FA4E-8CAE-6647835CB8ED}">
      <dgm:prSet/>
      <dgm:spPr/>
      <dgm:t>
        <a:bodyPr/>
        <a:lstStyle/>
        <a:p>
          <a:pPr>
            <a:lnSpc>
              <a:spcPct val="150000"/>
            </a:lnSpc>
          </a:pPr>
          <a:endParaRPr lang="en-US" sz="1400" b="1">
            <a:latin typeface="Alexandria" pitchFamily="2" charset="-78"/>
            <a:cs typeface="Alexandria" pitchFamily="2" charset="-78"/>
          </a:endParaRPr>
        </a:p>
      </dgm:t>
    </dgm:pt>
    <dgm:pt modelId="{82D8D718-E53C-7F46-94A4-126DE1164AC4}" type="sibTrans" cxnId="{AD2D09F7-6386-FA4E-8CAE-6647835CB8ED}">
      <dgm:prSet/>
      <dgm:spPr/>
      <dgm:t>
        <a:bodyPr/>
        <a:lstStyle/>
        <a:p>
          <a:pPr>
            <a:lnSpc>
              <a:spcPct val="150000"/>
            </a:lnSpc>
          </a:pPr>
          <a:endParaRPr lang="en-US" sz="1400" b="1">
            <a:latin typeface="Alexandria" pitchFamily="2" charset="-78"/>
            <a:cs typeface="Alexandria" pitchFamily="2" charset="-78"/>
          </a:endParaRPr>
        </a:p>
      </dgm:t>
    </dgm:pt>
    <dgm:pt modelId="{2797E4D6-9A40-874C-BD1D-EC891B8D5829}">
      <dgm:prSet custT="1"/>
      <dgm:spPr/>
      <dgm:t>
        <a:bodyPr/>
        <a:lstStyle/>
        <a:p>
          <a:pPr rtl="1">
            <a:lnSpc>
              <a:spcPct val="150000"/>
            </a:lnSpc>
          </a:pPr>
          <a:r>
            <a:rPr lang="ar-SA" sz="1200" b="1" dirty="0">
              <a:latin typeface="Alexandria" pitchFamily="2" charset="-78"/>
              <a:cs typeface="Alexandria" pitchFamily="2" charset="-78"/>
            </a:rPr>
            <a:t>المنافسون</a:t>
          </a:r>
          <a:endParaRPr lang="en-US" sz="1200" b="1" dirty="0">
            <a:latin typeface="Alexandria" pitchFamily="2" charset="-78"/>
            <a:cs typeface="Alexandria" pitchFamily="2" charset="-78"/>
          </a:endParaRPr>
        </a:p>
      </dgm:t>
    </dgm:pt>
    <dgm:pt modelId="{4190A99C-28A5-1047-B698-A22E26C61398}" type="parTrans" cxnId="{BC8ED8C6-5897-8B47-9447-742A79FC2C58}">
      <dgm:prSet/>
      <dgm:spPr/>
      <dgm:t>
        <a:bodyPr/>
        <a:lstStyle/>
        <a:p>
          <a:pPr>
            <a:lnSpc>
              <a:spcPct val="150000"/>
            </a:lnSpc>
          </a:pPr>
          <a:endParaRPr lang="en-US" sz="1400" b="1">
            <a:latin typeface="Alexandria" pitchFamily="2" charset="-78"/>
            <a:cs typeface="Alexandria" pitchFamily="2" charset="-78"/>
          </a:endParaRPr>
        </a:p>
      </dgm:t>
    </dgm:pt>
    <dgm:pt modelId="{B2ABB7CE-4363-1443-959B-4098E16FD3B6}" type="sibTrans" cxnId="{BC8ED8C6-5897-8B47-9447-742A79FC2C58}">
      <dgm:prSet/>
      <dgm:spPr/>
      <dgm:t>
        <a:bodyPr/>
        <a:lstStyle/>
        <a:p>
          <a:pPr>
            <a:lnSpc>
              <a:spcPct val="150000"/>
            </a:lnSpc>
          </a:pPr>
          <a:endParaRPr lang="en-US" sz="1400" b="1">
            <a:latin typeface="Alexandria" pitchFamily="2" charset="-78"/>
            <a:cs typeface="Alexandria" pitchFamily="2" charset="-78"/>
          </a:endParaRPr>
        </a:p>
      </dgm:t>
    </dgm:pt>
    <dgm:pt modelId="{52D7CE9F-2B7E-8042-8306-15D9B0AED135}">
      <dgm:prSet custT="1"/>
      <dgm:spPr/>
      <dgm:t>
        <a:bodyPr/>
        <a:lstStyle/>
        <a:p>
          <a:pPr rtl="1">
            <a:lnSpc>
              <a:spcPct val="150000"/>
            </a:lnSpc>
          </a:pPr>
          <a:r>
            <a:rPr lang="ar-SA" sz="1050" b="1" dirty="0">
              <a:latin typeface="Alexandria" pitchFamily="2" charset="-78"/>
              <a:cs typeface="Alexandria" pitchFamily="2" charset="-78"/>
            </a:rPr>
            <a:t>المستثمرون</a:t>
          </a:r>
          <a:endParaRPr lang="en-US" sz="1050" b="1" dirty="0">
            <a:latin typeface="Alexandria" pitchFamily="2" charset="-78"/>
            <a:cs typeface="Alexandria" pitchFamily="2" charset="-78"/>
          </a:endParaRPr>
        </a:p>
      </dgm:t>
    </dgm:pt>
    <dgm:pt modelId="{69DFC94F-1C53-1E42-BC00-7CB13885BE07}" type="parTrans" cxnId="{FE6730FF-912D-C948-8600-873178047E4C}">
      <dgm:prSet/>
      <dgm:spPr/>
      <dgm:t>
        <a:bodyPr/>
        <a:lstStyle/>
        <a:p>
          <a:pPr>
            <a:lnSpc>
              <a:spcPct val="150000"/>
            </a:lnSpc>
          </a:pPr>
          <a:endParaRPr lang="en-US" sz="1400" b="1">
            <a:latin typeface="Alexandria" pitchFamily="2" charset="-78"/>
            <a:cs typeface="Alexandria" pitchFamily="2" charset="-78"/>
          </a:endParaRPr>
        </a:p>
      </dgm:t>
    </dgm:pt>
    <dgm:pt modelId="{41702FB7-7124-554B-A773-CBCDA76EB026}" type="sibTrans" cxnId="{FE6730FF-912D-C948-8600-873178047E4C}">
      <dgm:prSet/>
      <dgm:spPr/>
      <dgm:t>
        <a:bodyPr/>
        <a:lstStyle/>
        <a:p>
          <a:pPr>
            <a:lnSpc>
              <a:spcPct val="150000"/>
            </a:lnSpc>
          </a:pPr>
          <a:endParaRPr lang="en-US" sz="1400" b="1">
            <a:latin typeface="Alexandria" pitchFamily="2" charset="-78"/>
            <a:cs typeface="Alexandria" pitchFamily="2" charset="-78"/>
          </a:endParaRPr>
        </a:p>
      </dgm:t>
    </dgm:pt>
    <dgm:pt modelId="{07F7F4FC-2ACF-734B-A6D3-19C09007E07A}">
      <dgm:prSet custT="1"/>
      <dgm:spPr/>
      <dgm:t>
        <a:bodyPr/>
        <a:lstStyle/>
        <a:p>
          <a:pPr rtl="1">
            <a:lnSpc>
              <a:spcPct val="150000"/>
            </a:lnSpc>
          </a:pPr>
          <a:r>
            <a:rPr lang="ar-SA" sz="1200" b="1" dirty="0">
              <a:latin typeface="Alexandria" pitchFamily="2" charset="-78"/>
              <a:cs typeface="Alexandria" pitchFamily="2" charset="-78"/>
            </a:rPr>
            <a:t>مواقع التواصل الاجتماعي</a:t>
          </a:r>
          <a:endParaRPr lang="en-US" sz="1200" b="1" dirty="0">
            <a:latin typeface="Alexandria" pitchFamily="2" charset="-78"/>
            <a:cs typeface="Alexandria" pitchFamily="2" charset="-78"/>
          </a:endParaRPr>
        </a:p>
      </dgm:t>
    </dgm:pt>
    <dgm:pt modelId="{9A739257-20BD-8F48-8F0E-C1FB0DA75C7A}" type="parTrans" cxnId="{7E9E8F70-731A-9F4B-8411-A001062530F4}">
      <dgm:prSet/>
      <dgm:spPr/>
      <dgm:t>
        <a:bodyPr/>
        <a:lstStyle/>
        <a:p>
          <a:pPr>
            <a:lnSpc>
              <a:spcPct val="150000"/>
            </a:lnSpc>
          </a:pPr>
          <a:endParaRPr lang="en-US" sz="1400" b="1">
            <a:latin typeface="Alexandria" pitchFamily="2" charset="-78"/>
            <a:cs typeface="Alexandria" pitchFamily="2" charset="-78"/>
          </a:endParaRPr>
        </a:p>
      </dgm:t>
    </dgm:pt>
    <dgm:pt modelId="{53FE52D8-0F64-A648-924D-24D77508192D}" type="sibTrans" cxnId="{7E9E8F70-731A-9F4B-8411-A001062530F4}">
      <dgm:prSet/>
      <dgm:spPr/>
      <dgm:t>
        <a:bodyPr/>
        <a:lstStyle/>
        <a:p>
          <a:pPr>
            <a:lnSpc>
              <a:spcPct val="150000"/>
            </a:lnSpc>
          </a:pPr>
          <a:endParaRPr lang="en-US" sz="1400" b="1">
            <a:latin typeface="Alexandria" pitchFamily="2" charset="-78"/>
            <a:cs typeface="Alexandria" pitchFamily="2" charset="-78"/>
          </a:endParaRPr>
        </a:p>
      </dgm:t>
    </dgm:pt>
    <dgm:pt modelId="{2C575B1D-F34F-DB4A-B6B5-7FE8A9C81002}">
      <dgm:prSet custT="1"/>
      <dgm:spPr/>
      <dgm:t>
        <a:bodyPr/>
        <a:lstStyle/>
        <a:p>
          <a:pPr rtl="1">
            <a:lnSpc>
              <a:spcPct val="150000"/>
            </a:lnSpc>
          </a:pPr>
          <a:r>
            <a:rPr lang="ar-SA" sz="1200" b="1" dirty="0">
              <a:latin typeface="Alexandria" pitchFamily="2" charset="-78"/>
              <a:cs typeface="Alexandria" pitchFamily="2" charset="-78"/>
            </a:rPr>
            <a:t>الجهات التنظيمية</a:t>
          </a:r>
          <a:endParaRPr lang="en-US" sz="1200" b="1" dirty="0">
            <a:latin typeface="Alexandria" pitchFamily="2" charset="-78"/>
            <a:cs typeface="Alexandria" pitchFamily="2" charset="-78"/>
          </a:endParaRPr>
        </a:p>
      </dgm:t>
    </dgm:pt>
    <dgm:pt modelId="{9205FDC6-D86C-CE43-A2F5-871B4CB4009B}" type="parTrans" cxnId="{752B13DD-D88E-FC46-9C1C-6935927C34A0}">
      <dgm:prSet/>
      <dgm:spPr/>
      <dgm:t>
        <a:bodyPr/>
        <a:lstStyle/>
        <a:p>
          <a:pPr>
            <a:lnSpc>
              <a:spcPct val="150000"/>
            </a:lnSpc>
          </a:pPr>
          <a:endParaRPr lang="en-US" sz="1400" b="1">
            <a:latin typeface="Alexandria" pitchFamily="2" charset="-78"/>
            <a:cs typeface="Alexandria" pitchFamily="2" charset="-78"/>
          </a:endParaRPr>
        </a:p>
      </dgm:t>
    </dgm:pt>
    <dgm:pt modelId="{0D44BADD-7A54-5B42-8741-7138A3458D8E}" type="sibTrans" cxnId="{752B13DD-D88E-FC46-9C1C-6935927C34A0}">
      <dgm:prSet/>
      <dgm:spPr/>
      <dgm:t>
        <a:bodyPr/>
        <a:lstStyle/>
        <a:p>
          <a:pPr>
            <a:lnSpc>
              <a:spcPct val="150000"/>
            </a:lnSpc>
          </a:pPr>
          <a:endParaRPr lang="en-US" sz="1400" b="1">
            <a:latin typeface="Alexandria" pitchFamily="2" charset="-78"/>
            <a:cs typeface="Alexandria" pitchFamily="2" charset="-78"/>
          </a:endParaRPr>
        </a:p>
      </dgm:t>
    </dgm:pt>
    <dgm:pt modelId="{823997F8-9A57-D64D-9F4F-7FC7CA10D70E}" type="pres">
      <dgm:prSet presAssocID="{8FAB2717-E5F8-5B4C-8896-13772CC519A6}" presName="Name0" presStyleCnt="0">
        <dgm:presLayoutVars>
          <dgm:chMax val="1"/>
          <dgm:dir/>
          <dgm:animLvl val="ctr"/>
          <dgm:resizeHandles val="exact"/>
        </dgm:presLayoutVars>
      </dgm:prSet>
      <dgm:spPr/>
    </dgm:pt>
    <dgm:pt modelId="{7001F296-E38C-C54B-AC49-70F910736D57}" type="pres">
      <dgm:prSet presAssocID="{5DC43DCF-8D60-D44F-B28C-B674DE9795F0}" presName="centerShape" presStyleLbl="node0" presStyleIdx="0" presStyleCnt="1"/>
      <dgm:spPr/>
    </dgm:pt>
    <dgm:pt modelId="{496F37C7-188E-654A-B15B-592BA38A0D18}" type="pres">
      <dgm:prSet presAssocID="{6D060F91-E307-2244-8441-B5314273BB82}" presName="node" presStyleLbl="node1" presStyleIdx="0" presStyleCnt="8">
        <dgm:presLayoutVars>
          <dgm:bulletEnabled val="1"/>
        </dgm:presLayoutVars>
      </dgm:prSet>
      <dgm:spPr/>
    </dgm:pt>
    <dgm:pt modelId="{18467834-3A7A-FD4F-91F7-C2B2A558A686}" type="pres">
      <dgm:prSet presAssocID="{6D060F91-E307-2244-8441-B5314273BB82}" presName="dummy" presStyleCnt="0"/>
      <dgm:spPr/>
    </dgm:pt>
    <dgm:pt modelId="{8FD6D1BD-D04B-7546-9B8F-38807E5FC2E1}" type="pres">
      <dgm:prSet presAssocID="{8EC41ED4-4D93-FD46-9F1A-426DDEB59216}" presName="sibTrans" presStyleLbl="sibTrans2D1" presStyleIdx="0" presStyleCnt="8"/>
      <dgm:spPr/>
    </dgm:pt>
    <dgm:pt modelId="{45C288FE-0D8D-BA4A-B4C4-60B03AB4EFD0}" type="pres">
      <dgm:prSet presAssocID="{4492252E-ABE2-364A-B516-6511974D4EFF}" presName="node" presStyleLbl="node1" presStyleIdx="1" presStyleCnt="8">
        <dgm:presLayoutVars>
          <dgm:bulletEnabled val="1"/>
        </dgm:presLayoutVars>
      </dgm:prSet>
      <dgm:spPr/>
    </dgm:pt>
    <dgm:pt modelId="{0F29C8AB-6597-904A-95B6-12C891D233CB}" type="pres">
      <dgm:prSet presAssocID="{4492252E-ABE2-364A-B516-6511974D4EFF}" presName="dummy" presStyleCnt="0"/>
      <dgm:spPr/>
    </dgm:pt>
    <dgm:pt modelId="{BB77E575-2E8D-AF45-A249-56C61EB149A1}" type="pres">
      <dgm:prSet presAssocID="{AFB21A9A-A877-BF43-8424-7E4D4EB612A4}" presName="sibTrans" presStyleLbl="sibTrans2D1" presStyleIdx="1" presStyleCnt="8"/>
      <dgm:spPr/>
    </dgm:pt>
    <dgm:pt modelId="{99F309AC-C3A0-E24B-843B-18564CA49EF4}" type="pres">
      <dgm:prSet presAssocID="{2D466796-0013-BA43-85D1-3A3D4C137E6E}" presName="node" presStyleLbl="node1" presStyleIdx="2" presStyleCnt="8">
        <dgm:presLayoutVars>
          <dgm:bulletEnabled val="1"/>
        </dgm:presLayoutVars>
      </dgm:prSet>
      <dgm:spPr/>
    </dgm:pt>
    <dgm:pt modelId="{3F639637-E5B2-A345-8648-35977B4DE43F}" type="pres">
      <dgm:prSet presAssocID="{2D466796-0013-BA43-85D1-3A3D4C137E6E}" presName="dummy" presStyleCnt="0"/>
      <dgm:spPr/>
    </dgm:pt>
    <dgm:pt modelId="{BCC7A2C6-8D36-224E-B30B-FB367CD3867C}" type="pres">
      <dgm:prSet presAssocID="{212DB4D6-6534-1B45-B26E-877A5CD1EDC6}" presName="sibTrans" presStyleLbl="sibTrans2D1" presStyleIdx="2" presStyleCnt="8"/>
      <dgm:spPr/>
    </dgm:pt>
    <dgm:pt modelId="{AFAB76D5-3FDC-2040-B927-B5F8E97632E0}" type="pres">
      <dgm:prSet presAssocID="{7BDC205F-A91B-1249-B34D-53DE4A1249BE}" presName="node" presStyleLbl="node1" presStyleIdx="3" presStyleCnt="8">
        <dgm:presLayoutVars>
          <dgm:bulletEnabled val="1"/>
        </dgm:presLayoutVars>
      </dgm:prSet>
      <dgm:spPr/>
    </dgm:pt>
    <dgm:pt modelId="{940F7927-33A6-FA47-94D7-EBFA3D1FA803}" type="pres">
      <dgm:prSet presAssocID="{7BDC205F-A91B-1249-B34D-53DE4A1249BE}" presName="dummy" presStyleCnt="0"/>
      <dgm:spPr/>
    </dgm:pt>
    <dgm:pt modelId="{3A5FAD1D-DE13-3F43-A313-2728E6CB54C9}" type="pres">
      <dgm:prSet presAssocID="{82D8D718-E53C-7F46-94A4-126DE1164AC4}" presName="sibTrans" presStyleLbl="sibTrans2D1" presStyleIdx="3" presStyleCnt="8" custLinFactNeighborX="1644"/>
      <dgm:spPr/>
    </dgm:pt>
    <dgm:pt modelId="{B2722E90-B11D-6C46-A120-EA86AC3FC3D5}" type="pres">
      <dgm:prSet presAssocID="{2797E4D6-9A40-874C-BD1D-EC891B8D5829}" presName="node" presStyleLbl="node1" presStyleIdx="4" presStyleCnt="8" custRadScaleRad="98150" custRadScaleInc="28470">
        <dgm:presLayoutVars>
          <dgm:bulletEnabled val="1"/>
        </dgm:presLayoutVars>
      </dgm:prSet>
      <dgm:spPr/>
    </dgm:pt>
    <dgm:pt modelId="{4E243551-BF84-A548-9C81-735B8D20CB6D}" type="pres">
      <dgm:prSet presAssocID="{2797E4D6-9A40-874C-BD1D-EC891B8D5829}" presName="dummy" presStyleCnt="0"/>
      <dgm:spPr/>
    </dgm:pt>
    <dgm:pt modelId="{51D4E6DB-917C-684D-A288-EBC2841E8DA1}" type="pres">
      <dgm:prSet presAssocID="{B2ABB7CE-4363-1443-959B-4098E16FD3B6}" presName="sibTrans" presStyleLbl="sibTrans2D1" presStyleIdx="4" presStyleCnt="8"/>
      <dgm:spPr/>
    </dgm:pt>
    <dgm:pt modelId="{EA1E10B7-5121-2648-B2ED-B9EA573EECC9}" type="pres">
      <dgm:prSet presAssocID="{52D7CE9F-2B7E-8042-8306-15D9B0AED135}" presName="node" presStyleLbl="node1" presStyleIdx="5" presStyleCnt="8">
        <dgm:presLayoutVars>
          <dgm:bulletEnabled val="1"/>
        </dgm:presLayoutVars>
      </dgm:prSet>
      <dgm:spPr/>
    </dgm:pt>
    <dgm:pt modelId="{A6912C42-8025-3247-B944-DDD04FD620B0}" type="pres">
      <dgm:prSet presAssocID="{52D7CE9F-2B7E-8042-8306-15D9B0AED135}" presName="dummy" presStyleCnt="0"/>
      <dgm:spPr/>
    </dgm:pt>
    <dgm:pt modelId="{52C5A14F-DCCF-3847-BDBC-FFF75E2BC517}" type="pres">
      <dgm:prSet presAssocID="{41702FB7-7124-554B-A773-CBCDA76EB026}" presName="sibTrans" presStyleLbl="sibTrans2D1" presStyleIdx="5" presStyleCnt="8"/>
      <dgm:spPr/>
    </dgm:pt>
    <dgm:pt modelId="{2E99155B-0594-A446-BAF1-E54466F4E044}" type="pres">
      <dgm:prSet presAssocID="{07F7F4FC-2ACF-734B-A6D3-19C09007E07A}" presName="node" presStyleLbl="node1" presStyleIdx="6" presStyleCnt="8">
        <dgm:presLayoutVars>
          <dgm:bulletEnabled val="1"/>
        </dgm:presLayoutVars>
      </dgm:prSet>
      <dgm:spPr/>
    </dgm:pt>
    <dgm:pt modelId="{9F89C903-491F-394A-B703-DDDA9066775C}" type="pres">
      <dgm:prSet presAssocID="{07F7F4FC-2ACF-734B-A6D3-19C09007E07A}" presName="dummy" presStyleCnt="0"/>
      <dgm:spPr/>
    </dgm:pt>
    <dgm:pt modelId="{72CF9FC0-43E3-9243-8AAA-EDCEF14352F4}" type="pres">
      <dgm:prSet presAssocID="{53FE52D8-0F64-A648-924D-24D77508192D}" presName="sibTrans" presStyleLbl="sibTrans2D1" presStyleIdx="6" presStyleCnt="8"/>
      <dgm:spPr/>
    </dgm:pt>
    <dgm:pt modelId="{4B340BB6-750E-9E4A-9BCD-9520E12E1709}" type="pres">
      <dgm:prSet presAssocID="{2C575B1D-F34F-DB4A-B6B5-7FE8A9C81002}" presName="node" presStyleLbl="node1" presStyleIdx="7" presStyleCnt="8">
        <dgm:presLayoutVars>
          <dgm:bulletEnabled val="1"/>
        </dgm:presLayoutVars>
      </dgm:prSet>
      <dgm:spPr/>
    </dgm:pt>
    <dgm:pt modelId="{212A42A9-19EF-984B-A32B-0748D3F0C8E9}" type="pres">
      <dgm:prSet presAssocID="{2C575B1D-F34F-DB4A-B6B5-7FE8A9C81002}" presName="dummy" presStyleCnt="0"/>
      <dgm:spPr/>
    </dgm:pt>
    <dgm:pt modelId="{773458D8-04C2-9C40-82F3-9FC895AC86E4}" type="pres">
      <dgm:prSet presAssocID="{0D44BADD-7A54-5B42-8741-7138A3458D8E}" presName="sibTrans" presStyleLbl="sibTrans2D1" presStyleIdx="7" presStyleCnt="8"/>
      <dgm:spPr/>
    </dgm:pt>
  </dgm:ptLst>
  <dgm:cxnLst>
    <dgm:cxn modelId="{2C49CF13-7639-6B4A-9072-9A7ED79371D2}" srcId="{5DC43DCF-8D60-D44F-B28C-B674DE9795F0}" destId="{4492252E-ABE2-364A-B516-6511974D4EFF}" srcOrd="1" destOrd="0" parTransId="{95EAFCE9-0AD8-8D4F-BA34-E773E442EEA5}" sibTransId="{AFB21A9A-A877-BF43-8424-7E4D4EB612A4}"/>
    <dgm:cxn modelId="{E63DA314-4623-034F-9532-9368F6067C37}" type="presOf" srcId="{8FAB2717-E5F8-5B4C-8896-13772CC519A6}" destId="{823997F8-9A57-D64D-9F4F-7FC7CA10D70E}" srcOrd="0" destOrd="0" presId="urn:microsoft.com/office/officeart/2005/8/layout/radial6"/>
    <dgm:cxn modelId="{43A03C27-E21D-0F46-AE7F-6EF53B14B815}" srcId="{5DC43DCF-8D60-D44F-B28C-B674DE9795F0}" destId="{6D060F91-E307-2244-8441-B5314273BB82}" srcOrd="0" destOrd="0" parTransId="{498874EF-F8B8-3D42-8339-CA89137E3F73}" sibTransId="{8EC41ED4-4D93-FD46-9F1A-426DDEB59216}"/>
    <dgm:cxn modelId="{32FD3C27-668B-5445-8B95-9644DFB959DB}" type="presOf" srcId="{2D466796-0013-BA43-85D1-3A3D4C137E6E}" destId="{99F309AC-C3A0-E24B-843B-18564CA49EF4}" srcOrd="0" destOrd="0" presId="urn:microsoft.com/office/officeart/2005/8/layout/radial6"/>
    <dgm:cxn modelId="{160E3634-60D7-BB48-8BC9-1008050DAA8A}" type="presOf" srcId="{07F7F4FC-2ACF-734B-A6D3-19C09007E07A}" destId="{2E99155B-0594-A446-BAF1-E54466F4E044}" srcOrd="0" destOrd="0" presId="urn:microsoft.com/office/officeart/2005/8/layout/radial6"/>
    <dgm:cxn modelId="{B5FBEF45-02F4-4B4C-80B5-D0EB8067F21F}" type="presOf" srcId="{41702FB7-7124-554B-A773-CBCDA76EB026}" destId="{52C5A14F-DCCF-3847-BDBC-FFF75E2BC517}" srcOrd="0" destOrd="0" presId="urn:microsoft.com/office/officeart/2005/8/layout/radial6"/>
    <dgm:cxn modelId="{72710E4D-3EEB-6F4E-BC2C-F5A84DD7A062}" type="presOf" srcId="{52D7CE9F-2B7E-8042-8306-15D9B0AED135}" destId="{EA1E10B7-5121-2648-B2ED-B9EA573EECC9}" srcOrd="0" destOrd="0" presId="urn:microsoft.com/office/officeart/2005/8/layout/radial6"/>
    <dgm:cxn modelId="{9D6D3D53-5569-4C4E-A4D4-D5E2AFAD42B8}" type="presOf" srcId="{2797E4D6-9A40-874C-BD1D-EC891B8D5829}" destId="{B2722E90-B11D-6C46-A120-EA86AC3FC3D5}" srcOrd="0" destOrd="0" presId="urn:microsoft.com/office/officeart/2005/8/layout/radial6"/>
    <dgm:cxn modelId="{B5E6035B-0DBD-2E47-B1F9-EFA1ACA381AB}" srcId="{5DC43DCF-8D60-D44F-B28C-B674DE9795F0}" destId="{2D466796-0013-BA43-85D1-3A3D4C137E6E}" srcOrd="2" destOrd="0" parTransId="{ABC839DB-9511-E548-8E46-E362D68F9EA5}" sibTransId="{212DB4D6-6534-1B45-B26E-877A5CD1EDC6}"/>
    <dgm:cxn modelId="{7E9E8F70-731A-9F4B-8411-A001062530F4}" srcId="{5DC43DCF-8D60-D44F-B28C-B674DE9795F0}" destId="{07F7F4FC-2ACF-734B-A6D3-19C09007E07A}" srcOrd="6" destOrd="0" parTransId="{9A739257-20BD-8F48-8F0E-C1FB0DA75C7A}" sibTransId="{53FE52D8-0F64-A648-924D-24D77508192D}"/>
    <dgm:cxn modelId="{75C1EB86-88D8-A542-9DC5-12EB2E6A934F}" srcId="{8FAB2717-E5F8-5B4C-8896-13772CC519A6}" destId="{5DC43DCF-8D60-D44F-B28C-B674DE9795F0}" srcOrd="0" destOrd="0" parTransId="{5FE2433A-7FF1-8F4A-B8C5-68618A8E1F38}" sibTransId="{4D6D96F3-08E3-6A4D-92C6-8356FFB81150}"/>
    <dgm:cxn modelId="{C7664F94-BF90-A641-98D8-C91705299956}" type="presOf" srcId="{82D8D718-E53C-7F46-94A4-126DE1164AC4}" destId="{3A5FAD1D-DE13-3F43-A313-2728E6CB54C9}" srcOrd="0" destOrd="0" presId="urn:microsoft.com/office/officeart/2005/8/layout/radial6"/>
    <dgm:cxn modelId="{D451BCBE-4AEC-544C-A594-17E7051C0D53}" type="presOf" srcId="{0D44BADD-7A54-5B42-8741-7138A3458D8E}" destId="{773458D8-04C2-9C40-82F3-9FC895AC86E4}" srcOrd="0" destOrd="0" presId="urn:microsoft.com/office/officeart/2005/8/layout/radial6"/>
    <dgm:cxn modelId="{BC8ED8C6-5897-8B47-9447-742A79FC2C58}" srcId="{5DC43DCF-8D60-D44F-B28C-B674DE9795F0}" destId="{2797E4D6-9A40-874C-BD1D-EC891B8D5829}" srcOrd="4" destOrd="0" parTransId="{4190A99C-28A5-1047-B698-A22E26C61398}" sibTransId="{B2ABB7CE-4363-1443-959B-4098E16FD3B6}"/>
    <dgm:cxn modelId="{07FC3CCA-6758-2D4F-B331-EDB177C9BDFB}" type="presOf" srcId="{6D060F91-E307-2244-8441-B5314273BB82}" destId="{496F37C7-188E-654A-B15B-592BA38A0D18}" srcOrd="0" destOrd="0" presId="urn:microsoft.com/office/officeart/2005/8/layout/radial6"/>
    <dgm:cxn modelId="{A3201FCE-110B-1645-A6E7-4A6F3E8CDC80}" type="presOf" srcId="{B2ABB7CE-4363-1443-959B-4098E16FD3B6}" destId="{51D4E6DB-917C-684D-A288-EBC2841E8DA1}" srcOrd="0" destOrd="0" presId="urn:microsoft.com/office/officeart/2005/8/layout/radial6"/>
    <dgm:cxn modelId="{D44261CE-FBF6-CE4A-9F11-206440DB1C46}" type="presOf" srcId="{5DC43DCF-8D60-D44F-B28C-B674DE9795F0}" destId="{7001F296-E38C-C54B-AC49-70F910736D57}" srcOrd="0" destOrd="0" presId="urn:microsoft.com/office/officeart/2005/8/layout/radial6"/>
    <dgm:cxn modelId="{752B13DD-D88E-FC46-9C1C-6935927C34A0}" srcId="{5DC43DCF-8D60-D44F-B28C-B674DE9795F0}" destId="{2C575B1D-F34F-DB4A-B6B5-7FE8A9C81002}" srcOrd="7" destOrd="0" parTransId="{9205FDC6-D86C-CE43-A2F5-871B4CB4009B}" sibTransId="{0D44BADD-7A54-5B42-8741-7138A3458D8E}"/>
    <dgm:cxn modelId="{0A1604DE-DF21-2E40-84E1-B2B8DF0C3D5B}" type="presOf" srcId="{53FE52D8-0F64-A648-924D-24D77508192D}" destId="{72CF9FC0-43E3-9243-8AAA-EDCEF14352F4}" srcOrd="0" destOrd="0" presId="urn:microsoft.com/office/officeart/2005/8/layout/radial6"/>
    <dgm:cxn modelId="{AF6230E2-D40E-3F46-8E8E-ADF621E16936}" type="presOf" srcId="{8EC41ED4-4D93-FD46-9F1A-426DDEB59216}" destId="{8FD6D1BD-D04B-7546-9B8F-38807E5FC2E1}" srcOrd="0" destOrd="0" presId="urn:microsoft.com/office/officeart/2005/8/layout/radial6"/>
    <dgm:cxn modelId="{23DE4EE2-07C1-0C46-925D-57BA78EF9AC1}" type="presOf" srcId="{7BDC205F-A91B-1249-B34D-53DE4A1249BE}" destId="{AFAB76D5-3FDC-2040-B927-B5F8E97632E0}" srcOrd="0" destOrd="0" presId="urn:microsoft.com/office/officeart/2005/8/layout/radial6"/>
    <dgm:cxn modelId="{9ADAF0E7-534E-3C43-B57B-AA68025AE55F}" type="presOf" srcId="{212DB4D6-6534-1B45-B26E-877A5CD1EDC6}" destId="{BCC7A2C6-8D36-224E-B30B-FB367CD3867C}" srcOrd="0" destOrd="0" presId="urn:microsoft.com/office/officeart/2005/8/layout/radial6"/>
    <dgm:cxn modelId="{E23DFDF2-6E8B-7F45-ADC0-78F23809B0DD}" type="presOf" srcId="{AFB21A9A-A877-BF43-8424-7E4D4EB612A4}" destId="{BB77E575-2E8D-AF45-A249-56C61EB149A1}" srcOrd="0" destOrd="0" presId="urn:microsoft.com/office/officeart/2005/8/layout/radial6"/>
    <dgm:cxn modelId="{8378DCF4-19F9-B443-A717-68524249D889}" type="presOf" srcId="{4492252E-ABE2-364A-B516-6511974D4EFF}" destId="{45C288FE-0D8D-BA4A-B4C4-60B03AB4EFD0}" srcOrd="0" destOrd="0" presId="urn:microsoft.com/office/officeart/2005/8/layout/radial6"/>
    <dgm:cxn modelId="{30C809F6-6A2D-1845-BC74-ECC598ED849E}" type="presOf" srcId="{2C575B1D-F34F-DB4A-B6B5-7FE8A9C81002}" destId="{4B340BB6-750E-9E4A-9BCD-9520E12E1709}" srcOrd="0" destOrd="0" presId="urn:microsoft.com/office/officeart/2005/8/layout/radial6"/>
    <dgm:cxn modelId="{AD2D09F7-6386-FA4E-8CAE-6647835CB8ED}" srcId="{5DC43DCF-8D60-D44F-B28C-B674DE9795F0}" destId="{7BDC205F-A91B-1249-B34D-53DE4A1249BE}" srcOrd="3" destOrd="0" parTransId="{E0533032-1C8E-364E-8234-D359183E2D3A}" sibTransId="{82D8D718-E53C-7F46-94A4-126DE1164AC4}"/>
    <dgm:cxn modelId="{FE6730FF-912D-C948-8600-873178047E4C}" srcId="{5DC43DCF-8D60-D44F-B28C-B674DE9795F0}" destId="{52D7CE9F-2B7E-8042-8306-15D9B0AED135}" srcOrd="5" destOrd="0" parTransId="{69DFC94F-1C53-1E42-BC00-7CB13885BE07}" sibTransId="{41702FB7-7124-554B-A773-CBCDA76EB026}"/>
    <dgm:cxn modelId="{A8CC9354-1C67-A34B-86D8-D0FA6F5B9F74}" type="presParOf" srcId="{823997F8-9A57-D64D-9F4F-7FC7CA10D70E}" destId="{7001F296-E38C-C54B-AC49-70F910736D57}" srcOrd="0" destOrd="0" presId="urn:microsoft.com/office/officeart/2005/8/layout/radial6"/>
    <dgm:cxn modelId="{BC3E2559-098A-6A49-A5A3-237020F75F53}" type="presParOf" srcId="{823997F8-9A57-D64D-9F4F-7FC7CA10D70E}" destId="{496F37C7-188E-654A-B15B-592BA38A0D18}" srcOrd="1" destOrd="0" presId="urn:microsoft.com/office/officeart/2005/8/layout/radial6"/>
    <dgm:cxn modelId="{07C926F0-AC44-744A-B346-E8EA8C0E8BCC}" type="presParOf" srcId="{823997F8-9A57-D64D-9F4F-7FC7CA10D70E}" destId="{18467834-3A7A-FD4F-91F7-C2B2A558A686}" srcOrd="2" destOrd="0" presId="urn:microsoft.com/office/officeart/2005/8/layout/radial6"/>
    <dgm:cxn modelId="{2FB643A8-4A3A-7843-A3A1-4577266E2667}" type="presParOf" srcId="{823997F8-9A57-D64D-9F4F-7FC7CA10D70E}" destId="{8FD6D1BD-D04B-7546-9B8F-38807E5FC2E1}" srcOrd="3" destOrd="0" presId="urn:microsoft.com/office/officeart/2005/8/layout/radial6"/>
    <dgm:cxn modelId="{9DDB31E3-AEF4-EA4F-91D0-97A5E033E7DA}" type="presParOf" srcId="{823997F8-9A57-D64D-9F4F-7FC7CA10D70E}" destId="{45C288FE-0D8D-BA4A-B4C4-60B03AB4EFD0}" srcOrd="4" destOrd="0" presId="urn:microsoft.com/office/officeart/2005/8/layout/radial6"/>
    <dgm:cxn modelId="{FCE6D076-683C-ED46-A518-9D72BA429E1F}" type="presParOf" srcId="{823997F8-9A57-D64D-9F4F-7FC7CA10D70E}" destId="{0F29C8AB-6597-904A-95B6-12C891D233CB}" srcOrd="5" destOrd="0" presId="urn:microsoft.com/office/officeart/2005/8/layout/radial6"/>
    <dgm:cxn modelId="{9B996CE9-8BC4-264C-B186-47A98D2D9C7B}" type="presParOf" srcId="{823997F8-9A57-D64D-9F4F-7FC7CA10D70E}" destId="{BB77E575-2E8D-AF45-A249-56C61EB149A1}" srcOrd="6" destOrd="0" presId="urn:microsoft.com/office/officeart/2005/8/layout/radial6"/>
    <dgm:cxn modelId="{AABE75F3-A923-DF41-B8CC-904C55CE607B}" type="presParOf" srcId="{823997F8-9A57-D64D-9F4F-7FC7CA10D70E}" destId="{99F309AC-C3A0-E24B-843B-18564CA49EF4}" srcOrd="7" destOrd="0" presId="urn:microsoft.com/office/officeart/2005/8/layout/radial6"/>
    <dgm:cxn modelId="{66538789-72F9-3741-B89A-3767C33105C9}" type="presParOf" srcId="{823997F8-9A57-D64D-9F4F-7FC7CA10D70E}" destId="{3F639637-E5B2-A345-8648-35977B4DE43F}" srcOrd="8" destOrd="0" presId="urn:microsoft.com/office/officeart/2005/8/layout/radial6"/>
    <dgm:cxn modelId="{A20ECCDC-265B-CC47-B291-D1C74F33A69E}" type="presParOf" srcId="{823997F8-9A57-D64D-9F4F-7FC7CA10D70E}" destId="{BCC7A2C6-8D36-224E-B30B-FB367CD3867C}" srcOrd="9" destOrd="0" presId="urn:microsoft.com/office/officeart/2005/8/layout/radial6"/>
    <dgm:cxn modelId="{C4BD560C-5CB8-B746-8930-0A628BEDB48E}" type="presParOf" srcId="{823997F8-9A57-D64D-9F4F-7FC7CA10D70E}" destId="{AFAB76D5-3FDC-2040-B927-B5F8E97632E0}" srcOrd="10" destOrd="0" presId="urn:microsoft.com/office/officeart/2005/8/layout/radial6"/>
    <dgm:cxn modelId="{4A7F8C99-8D98-BB4F-9498-5DA397F387C9}" type="presParOf" srcId="{823997F8-9A57-D64D-9F4F-7FC7CA10D70E}" destId="{940F7927-33A6-FA47-94D7-EBFA3D1FA803}" srcOrd="11" destOrd="0" presId="urn:microsoft.com/office/officeart/2005/8/layout/radial6"/>
    <dgm:cxn modelId="{BB70C5C1-D759-CF41-874C-C95D89F8CDE4}" type="presParOf" srcId="{823997F8-9A57-D64D-9F4F-7FC7CA10D70E}" destId="{3A5FAD1D-DE13-3F43-A313-2728E6CB54C9}" srcOrd="12" destOrd="0" presId="urn:microsoft.com/office/officeart/2005/8/layout/radial6"/>
    <dgm:cxn modelId="{4CF2F729-D45A-7040-87EA-C815F6868670}" type="presParOf" srcId="{823997F8-9A57-D64D-9F4F-7FC7CA10D70E}" destId="{B2722E90-B11D-6C46-A120-EA86AC3FC3D5}" srcOrd="13" destOrd="0" presId="urn:microsoft.com/office/officeart/2005/8/layout/radial6"/>
    <dgm:cxn modelId="{91AAD1E6-441E-524A-99E9-4230A6E16FD3}" type="presParOf" srcId="{823997F8-9A57-D64D-9F4F-7FC7CA10D70E}" destId="{4E243551-BF84-A548-9C81-735B8D20CB6D}" srcOrd="14" destOrd="0" presId="urn:microsoft.com/office/officeart/2005/8/layout/radial6"/>
    <dgm:cxn modelId="{8EA1D909-BD1A-AE4B-BA1F-087133F833D9}" type="presParOf" srcId="{823997F8-9A57-D64D-9F4F-7FC7CA10D70E}" destId="{51D4E6DB-917C-684D-A288-EBC2841E8DA1}" srcOrd="15" destOrd="0" presId="urn:microsoft.com/office/officeart/2005/8/layout/radial6"/>
    <dgm:cxn modelId="{A439EB38-8F82-4A4B-A59C-815E09DBE458}" type="presParOf" srcId="{823997F8-9A57-D64D-9F4F-7FC7CA10D70E}" destId="{EA1E10B7-5121-2648-B2ED-B9EA573EECC9}" srcOrd="16" destOrd="0" presId="urn:microsoft.com/office/officeart/2005/8/layout/radial6"/>
    <dgm:cxn modelId="{E08A0289-7EFE-2546-840D-53AC6FE44DCD}" type="presParOf" srcId="{823997F8-9A57-D64D-9F4F-7FC7CA10D70E}" destId="{A6912C42-8025-3247-B944-DDD04FD620B0}" srcOrd="17" destOrd="0" presId="urn:microsoft.com/office/officeart/2005/8/layout/radial6"/>
    <dgm:cxn modelId="{FD058AB7-2373-CC44-8B26-1BB7D8132A8E}" type="presParOf" srcId="{823997F8-9A57-D64D-9F4F-7FC7CA10D70E}" destId="{52C5A14F-DCCF-3847-BDBC-FFF75E2BC517}" srcOrd="18" destOrd="0" presId="urn:microsoft.com/office/officeart/2005/8/layout/radial6"/>
    <dgm:cxn modelId="{61723FA2-8D50-904F-A6A3-2D7DD70A5978}" type="presParOf" srcId="{823997F8-9A57-D64D-9F4F-7FC7CA10D70E}" destId="{2E99155B-0594-A446-BAF1-E54466F4E044}" srcOrd="19" destOrd="0" presId="urn:microsoft.com/office/officeart/2005/8/layout/radial6"/>
    <dgm:cxn modelId="{04FB6AE1-C7DD-9446-837E-07B698E7BF5E}" type="presParOf" srcId="{823997F8-9A57-D64D-9F4F-7FC7CA10D70E}" destId="{9F89C903-491F-394A-B703-DDDA9066775C}" srcOrd="20" destOrd="0" presId="urn:microsoft.com/office/officeart/2005/8/layout/radial6"/>
    <dgm:cxn modelId="{382D1C67-940B-F540-A3B2-6416EDC0FDA0}" type="presParOf" srcId="{823997F8-9A57-D64D-9F4F-7FC7CA10D70E}" destId="{72CF9FC0-43E3-9243-8AAA-EDCEF14352F4}" srcOrd="21" destOrd="0" presId="urn:microsoft.com/office/officeart/2005/8/layout/radial6"/>
    <dgm:cxn modelId="{0E76232C-E9B9-1E4E-B172-CEB60975669C}" type="presParOf" srcId="{823997F8-9A57-D64D-9F4F-7FC7CA10D70E}" destId="{4B340BB6-750E-9E4A-9BCD-9520E12E1709}" srcOrd="22" destOrd="0" presId="urn:microsoft.com/office/officeart/2005/8/layout/radial6"/>
    <dgm:cxn modelId="{40100F40-9296-5F4B-9624-4D6D3C91A872}" type="presParOf" srcId="{823997F8-9A57-D64D-9F4F-7FC7CA10D70E}" destId="{212A42A9-19EF-984B-A32B-0748D3F0C8E9}" srcOrd="23" destOrd="0" presId="urn:microsoft.com/office/officeart/2005/8/layout/radial6"/>
    <dgm:cxn modelId="{F5291A8B-5997-9647-B1BB-F954E3DEBE22}" type="presParOf" srcId="{823997F8-9A57-D64D-9F4F-7FC7CA10D70E}" destId="{773458D8-04C2-9C40-82F3-9FC895AC86E4}" srcOrd="24"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221DAF8-5B78-4449-9BD4-41FF30C19F1E}" type="doc">
      <dgm:prSet loTypeId="urn:microsoft.com/office/officeart/2009/3/layout/StepUpProcess" loCatId="" qsTypeId="urn:microsoft.com/office/officeart/2005/8/quickstyle/simple3" qsCatId="simple" csTypeId="urn:microsoft.com/office/officeart/2005/8/colors/accent1_2" csCatId="accent1" phldr="1"/>
      <dgm:spPr/>
      <dgm:t>
        <a:bodyPr/>
        <a:lstStyle/>
        <a:p>
          <a:endParaRPr lang="en-US"/>
        </a:p>
      </dgm:t>
    </dgm:pt>
    <dgm:pt modelId="{44C96C56-9855-3C47-BC7E-AFCDE01FF8D5}">
      <dgm:prSet phldrT="[Text]"/>
      <dgm:spPr/>
      <dgm:t>
        <a:bodyPr/>
        <a:lstStyle/>
        <a:p>
          <a:pPr rtl="1"/>
          <a:r>
            <a:rPr lang="ar-SA" dirty="0">
              <a:latin typeface="Alexandria" pitchFamily="2" charset="-78"/>
              <a:cs typeface="Alexandria" pitchFamily="2" charset="-78"/>
            </a:rPr>
            <a:t>بناء السمعة</a:t>
          </a:r>
          <a:endParaRPr lang="en-US" dirty="0">
            <a:latin typeface="Alexandria" pitchFamily="2" charset="-78"/>
            <a:cs typeface="Alexandria" pitchFamily="2" charset="-78"/>
          </a:endParaRPr>
        </a:p>
      </dgm:t>
    </dgm:pt>
    <dgm:pt modelId="{E3D3C70F-A006-1E45-98CE-179CF9659EA6}" type="parTrans" cxnId="{4C5CDBDB-B66B-6246-BF35-F8411AD5405F}">
      <dgm:prSet/>
      <dgm:spPr/>
      <dgm:t>
        <a:bodyPr/>
        <a:lstStyle/>
        <a:p>
          <a:endParaRPr lang="en-US">
            <a:latin typeface="Alexandria" pitchFamily="2" charset="-78"/>
            <a:cs typeface="Alexandria" pitchFamily="2" charset="-78"/>
          </a:endParaRPr>
        </a:p>
      </dgm:t>
    </dgm:pt>
    <dgm:pt modelId="{4F1778C5-D130-9943-B49A-A87DE1AB26EE}" type="sibTrans" cxnId="{4C5CDBDB-B66B-6246-BF35-F8411AD5405F}">
      <dgm:prSet/>
      <dgm:spPr/>
      <dgm:t>
        <a:bodyPr/>
        <a:lstStyle/>
        <a:p>
          <a:endParaRPr lang="en-US">
            <a:latin typeface="Alexandria" pitchFamily="2" charset="-78"/>
            <a:cs typeface="Alexandria" pitchFamily="2" charset="-78"/>
          </a:endParaRPr>
        </a:p>
      </dgm:t>
    </dgm:pt>
    <dgm:pt modelId="{0515DE51-0994-5743-B569-A2BADF83C257}">
      <dgm:prSet phldrT="[Text]"/>
      <dgm:spPr/>
      <dgm:t>
        <a:bodyPr/>
        <a:lstStyle/>
        <a:p>
          <a:pPr rtl="1"/>
          <a:r>
            <a:rPr lang="ar-SA" dirty="0">
              <a:latin typeface="Alexandria" pitchFamily="2" charset="-78"/>
              <a:cs typeface="Alexandria" pitchFamily="2" charset="-78"/>
            </a:rPr>
            <a:t>المحافظة عليها</a:t>
          </a:r>
          <a:endParaRPr lang="en-US" dirty="0">
            <a:latin typeface="Alexandria" pitchFamily="2" charset="-78"/>
            <a:cs typeface="Alexandria" pitchFamily="2" charset="-78"/>
          </a:endParaRPr>
        </a:p>
      </dgm:t>
    </dgm:pt>
    <dgm:pt modelId="{C8B2F062-3051-5A45-A19C-EEEA84E7FBD3}" type="parTrans" cxnId="{47E1C756-9927-D64F-B639-902CE0879552}">
      <dgm:prSet/>
      <dgm:spPr/>
      <dgm:t>
        <a:bodyPr/>
        <a:lstStyle/>
        <a:p>
          <a:endParaRPr lang="en-US">
            <a:latin typeface="Alexandria" pitchFamily="2" charset="-78"/>
            <a:cs typeface="Alexandria" pitchFamily="2" charset="-78"/>
          </a:endParaRPr>
        </a:p>
      </dgm:t>
    </dgm:pt>
    <dgm:pt modelId="{F9CD1FF2-FF8D-614E-A215-E2D639AC8EDB}" type="sibTrans" cxnId="{47E1C756-9927-D64F-B639-902CE0879552}">
      <dgm:prSet/>
      <dgm:spPr/>
      <dgm:t>
        <a:bodyPr/>
        <a:lstStyle/>
        <a:p>
          <a:endParaRPr lang="en-US">
            <a:latin typeface="Alexandria" pitchFamily="2" charset="-78"/>
            <a:cs typeface="Alexandria" pitchFamily="2" charset="-78"/>
          </a:endParaRPr>
        </a:p>
      </dgm:t>
    </dgm:pt>
    <dgm:pt modelId="{6C33D638-A738-6246-AEDD-7B877A0EF093}">
      <dgm:prSet phldrT="[Text]"/>
      <dgm:spPr/>
      <dgm:t>
        <a:bodyPr/>
        <a:lstStyle/>
        <a:p>
          <a:pPr rtl="1"/>
          <a:r>
            <a:rPr lang="ar-SA" dirty="0">
              <a:latin typeface="Alexandria" pitchFamily="2" charset="-78"/>
              <a:cs typeface="Alexandria" pitchFamily="2" charset="-78"/>
            </a:rPr>
            <a:t>حمايتها</a:t>
          </a:r>
          <a:endParaRPr lang="en-US" dirty="0">
            <a:latin typeface="Alexandria" pitchFamily="2" charset="-78"/>
            <a:cs typeface="Alexandria" pitchFamily="2" charset="-78"/>
          </a:endParaRPr>
        </a:p>
      </dgm:t>
    </dgm:pt>
    <dgm:pt modelId="{FFC40873-CE15-4243-BF84-64F2637E689D}" type="parTrans" cxnId="{31D5C826-E9DD-B84B-B2C9-01EC4677C0C1}">
      <dgm:prSet/>
      <dgm:spPr/>
      <dgm:t>
        <a:bodyPr/>
        <a:lstStyle/>
        <a:p>
          <a:endParaRPr lang="en-US">
            <a:latin typeface="Alexandria" pitchFamily="2" charset="-78"/>
            <a:cs typeface="Alexandria" pitchFamily="2" charset="-78"/>
          </a:endParaRPr>
        </a:p>
      </dgm:t>
    </dgm:pt>
    <dgm:pt modelId="{166ADA8F-42C6-524D-94DC-A99F6660235F}" type="sibTrans" cxnId="{31D5C826-E9DD-B84B-B2C9-01EC4677C0C1}">
      <dgm:prSet/>
      <dgm:spPr/>
      <dgm:t>
        <a:bodyPr/>
        <a:lstStyle/>
        <a:p>
          <a:endParaRPr lang="en-US">
            <a:latin typeface="Alexandria" pitchFamily="2" charset="-78"/>
            <a:cs typeface="Alexandria" pitchFamily="2" charset="-78"/>
          </a:endParaRPr>
        </a:p>
      </dgm:t>
    </dgm:pt>
    <dgm:pt modelId="{E93B8D30-2F73-C749-82AC-F5590F744AF3}" type="pres">
      <dgm:prSet presAssocID="{0221DAF8-5B78-4449-9BD4-41FF30C19F1E}" presName="rootnode" presStyleCnt="0">
        <dgm:presLayoutVars>
          <dgm:chMax/>
          <dgm:chPref/>
          <dgm:dir/>
          <dgm:animLvl val="lvl"/>
        </dgm:presLayoutVars>
      </dgm:prSet>
      <dgm:spPr/>
    </dgm:pt>
    <dgm:pt modelId="{94972F72-46AF-0844-879E-3CF1C6AB8F89}" type="pres">
      <dgm:prSet presAssocID="{44C96C56-9855-3C47-BC7E-AFCDE01FF8D5}" presName="composite" presStyleCnt="0"/>
      <dgm:spPr/>
    </dgm:pt>
    <dgm:pt modelId="{A434A6F7-65CD-6D42-8115-0D772E61CCEA}" type="pres">
      <dgm:prSet presAssocID="{44C96C56-9855-3C47-BC7E-AFCDE01FF8D5}" presName="LShape" presStyleLbl="alignNode1" presStyleIdx="0" presStyleCnt="5"/>
      <dgm:spPr/>
    </dgm:pt>
    <dgm:pt modelId="{B5211F29-A13D-CA43-A7EF-B44581AF88BF}" type="pres">
      <dgm:prSet presAssocID="{44C96C56-9855-3C47-BC7E-AFCDE01FF8D5}" presName="ParentText" presStyleLbl="revTx" presStyleIdx="0" presStyleCnt="3">
        <dgm:presLayoutVars>
          <dgm:chMax val="0"/>
          <dgm:chPref val="0"/>
          <dgm:bulletEnabled val="1"/>
        </dgm:presLayoutVars>
      </dgm:prSet>
      <dgm:spPr/>
    </dgm:pt>
    <dgm:pt modelId="{12F7728E-162B-C94F-9CF0-77088DB16958}" type="pres">
      <dgm:prSet presAssocID="{44C96C56-9855-3C47-BC7E-AFCDE01FF8D5}" presName="Triangle" presStyleLbl="alignNode1" presStyleIdx="1" presStyleCnt="5"/>
      <dgm:spPr/>
    </dgm:pt>
    <dgm:pt modelId="{986B6739-6FAA-5D49-9AB9-23CC9F6EC76B}" type="pres">
      <dgm:prSet presAssocID="{4F1778C5-D130-9943-B49A-A87DE1AB26EE}" presName="sibTrans" presStyleCnt="0"/>
      <dgm:spPr/>
    </dgm:pt>
    <dgm:pt modelId="{9CB113A6-F888-1841-94B7-9D667BB9E56A}" type="pres">
      <dgm:prSet presAssocID="{4F1778C5-D130-9943-B49A-A87DE1AB26EE}" presName="space" presStyleCnt="0"/>
      <dgm:spPr/>
    </dgm:pt>
    <dgm:pt modelId="{8CCEC1FC-BC70-CB4C-86B0-F3A9A2167B02}" type="pres">
      <dgm:prSet presAssocID="{0515DE51-0994-5743-B569-A2BADF83C257}" presName="composite" presStyleCnt="0"/>
      <dgm:spPr/>
    </dgm:pt>
    <dgm:pt modelId="{E0E2FCA8-95C9-9C4C-B41F-C098857CC08E}" type="pres">
      <dgm:prSet presAssocID="{0515DE51-0994-5743-B569-A2BADF83C257}" presName="LShape" presStyleLbl="alignNode1" presStyleIdx="2" presStyleCnt="5"/>
      <dgm:spPr/>
    </dgm:pt>
    <dgm:pt modelId="{FE7EF75B-3633-CE41-93A4-EF8B6E734A67}" type="pres">
      <dgm:prSet presAssocID="{0515DE51-0994-5743-B569-A2BADF83C257}" presName="ParentText" presStyleLbl="revTx" presStyleIdx="1" presStyleCnt="3">
        <dgm:presLayoutVars>
          <dgm:chMax val="0"/>
          <dgm:chPref val="0"/>
          <dgm:bulletEnabled val="1"/>
        </dgm:presLayoutVars>
      </dgm:prSet>
      <dgm:spPr/>
    </dgm:pt>
    <dgm:pt modelId="{140D7F7E-31D4-584F-9D69-F48ACF5CB411}" type="pres">
      <dgm:prSet presAssocID="{0515DE51-0994-5743-B569-A2BADF83C257}" presName="Triangle" presStyleLbl="alignNode1" presStyleIdx="3" presStyleCnt="5"/>
      <dgm:spPr/>
    </dgm:pt>
    <dgm:pt modelId="{277C6BB7-E793-104A-BEAE-6F54F9B0E9D2}" type="pres">
      <dgm:prSet presAssocID="{F9CD1FF2-FF8D-614E-A215-E2D639AC8EDB}" presName="sibTrans" presStyleCnt="0"/>
      <dgm:spPr/>
    </dgm:pt>
    <dgm:pt modelId="{35073CC6-FF8D-904C-BD5E-DE0351C4ABA4}" type="pres">
      <dgm:prSet presAssocID="{F9CD1FF2-FF8D-614E-A215-E2D639AC8EDB}" presName="space" presStyleCnt="0"/>
      <dgm:spPr/>
    </dgm:pt>
    <dgm:pt modelId="{BF3AAFBE-4307-4541-A997-EB9DA49F4B08}" type="pres">
      <dgm:prSet presAssocID="{6C33D638-A738-6246-AEDD-7B877A0EF093}" presName="composite" presStyleCnt="0"/>
      <dgm:spPr/>
    </dgm:pt>
    <dgm:pt modelId="{A6EF4788-C172-3F48-89DD-4144B6715231}" type="pres">
      <dgm:prSet presAssocID="{6C33D638-A738-6246-AEDD-7B877A0EF093}" presName="LShape" presStyleLbl="alignNode1" presStyleIdx="4" presStyleCnt="5"/>
      <dgm:spPr/>
    </dgm:pt>
    <dgm:pt modelId="{00A11E5B-3C9D-3D48-BFAC-D18A381BBA46}" type="pres">
      <dgm:prSet presAssocID="{6C33D638-A738-6246-AEDD-7B877A0EF093}" presName="ParentText" presStyleLbl="revTx" presStyleIdx="2" presStyleCnt="3">
        <dgm:presLayoutVars>
          <dgm:chMax val="0"/>
          <dgm:chPref val="0"/>
          <dgm:bulletEnabled val="1"/>
        </dgm:presLayoutVars>
      </dgm:prSet>
      <dgm:spPr/>
    </dgm:pt>
  </dgm:ptLst>
  <dgm:cxnLst>
    <dgm:cxn modelId="{17E59D11-4698-BC4F-80D7-56C22A6C9C80}" type="presOf" srcId="{0515DE51-0994-5743-B569-A2BADF83C257}" destId="{FE7EF75B-3633-CE41-93A4-EF8B6E734A67}" srcOrd="0" destOrd="0" presId="urn:microsoft.com/office/officeart/2009/3/layout/StepUpProcess"/>
    <dgm:cxn modelId="{011ADD12-1FC0-E14D-8B45-71FBE6313E04}" type="presOf" srcId="{0221DAF8-5B78-4449-9BD4-41FF30C19F1E}" destId="{E93B8D30-2F73-C749-82AC-F5590F744AF3}" srcOrd="0" destOrd="0" presId="urn:microsoft.com/office/officeart/2009/3/layout/StepUpProcess"/>
    <dgm:cxn modelId="{31D5C826-E9DD-B84B-B2C9-01EC4677C0C1}" srcId="{0221DAF8-5B78-4449-9BD4-41FF30C19F1E}" destId="{6C33D638-A738-6246-AEDD-7B877A0EF093}" srcOrd="2" destOrd="0" parTransId="{FFC40873-CE15-4243-BF84-64F2637E689D}" sibTransId="{166ADA8F-42C6-524D-94DC-A99F6660235F}"/>
    <dgm:cxn modelId="{47E1C756-9927-D64F-B639-902CE0879552}" srcId="{0221DAF8-5B78-4449-9BD4-41FF30C19F1E}" destId="{0515DE51-0994-5743-B569-A2BADF83C257}" srcOrd="1" destOrd="0" parTransId="{C8B2F062-3051-5A45-A19C-EEEA84E7FBD3}" sibTransId="{F9CD1FF2-FF8D-614E-A215-E2D639AC8EDB}"/>
    <dgm:cxn modelId="{94EEE259-EA60-1644-AC38-09FADFF8734B}" type="presOf" srcId="{6C33D638-A738-6246-AEDD-7B877A0EF093}" destId="{00A11E5B-3C9D-3D48-BFAC-D18A381BBA46}" srcOrd="0" destOrd="0" presId="urn:microsoft.com/office/officeart/2009/3/layout/StepUpProcess"/>
    <dgm:cxn modelId="{BE06749B-CB55-9F4F-B64D-75CA1E57A491}" type="presOf" srcId="{44C96C56-9855-3C47-BC7E-AFCDE01FF8D5}" destId="{B5211F29-A13D-CA43-A7EF-B44581AF88BF}" srcOrd="0" destOrd="0" presId="urn:microsoft.com/office/officeart/2009/3/layout/StepUpProcess"/>
    <dgm:cxn modelId="{4C5CDBDB-B66B-6246-BF35-F8411AD5405F}" srcId="{0221DAF8-5B78-4449-9BD4-41FF30C19F1E}" destId="{44C96C56-9855-3C47-BC7E-AFCDE01FF8D5}" srcOrd="0" destOrd="0" parTransId="{E3D3C70F-A006-1E45-98CE-179CF9659EA6}" sibTransId="{4F1778C5-D130-9943-B49A-A87DE1AB26EE}"/>
    <dgm:cxn modelId="{BC7E35C4-034D-274D-A7DF-8A23E8DCA2F4}" type="presParOf" srcId="{E93B8D30-2F73-C749-82AC-F5590F744AF3}" destId="{94972F72-46AF-0844-879E-3CF1C6AB8F89}" srcOrd="0" destOrd="0" presId="urn:microsoft.com/office/officeart/2009/3/layout/StepUpProcess"/>
    <dgm:cxn modelId="{CF8F4DA4-81BE-DA49-808A-CCC3D5F8D894}" type="presParOf" srcId="{94972F72-46AF-0844-879E-3CF1C6AB8F89}" destId="{A434A6F7-65CD-6D42-8115-0D772E61CCEA}" srcOrd="0" destOrd="0" presId="urn:microsoft.com/office/officeart/2009/3/layout/StepUpProcess"/>
    <dgm:cxn modelId="{6D6304B4-3025-6B42-97DE-A039F10B33C4}" type="presParOf" srcId="{94972F72-46AF-0844-879E-3CF1C6AB8F89}" destId="{B5211F29-A13D-CA43-A7EF-B44581AF88BF}" srcOrd="1" destOrd="0" presId="urn:microsoft.com/office/officeart/2009/3/layout/StepUpProcess"/>
    <dgm:cxn modelId="{C70B5DC1-B257-9744-B3C9-71F594D89CF7}" type="presParOf" srcId="{94972F72-46AF-0844-879E-3CF1C6AB8F89}" destId="{12F7728E-162B-C94F-9CF0-77088DB16958}" srcOrd="2" destOrd="0" presId="urn:microsoft.com/office/officeart/2009/3/layout/StepUpProcess"/>
    <dgm:cxn modelId="{15536BAC-C0C1-274D-8E61-C153CFDFD382}" type="presParOf" srcId="{E93B8D30-2F73-C749-82AC-F5590F744AF3}" destId="{986B6739-6FAA-5D49-9AB9-23CC9F6EC76B}" srcOrd="1" destOrd="0" presId="urn:microsoft.com/office/officeart/2009/3/layout/StepUpProcess"/>
    <dgm:cxn modelId="{412825F6-465E-C943-AD67-FA91383A14AD}" type="presParOf" srcId="{986B6739-6FAA-5D49-9AB9-23CC9F6EC76B}" destId="{9CB113A6-F888-1841-94B7-9D667BB9E56A}" srcOrd="0" destOrd="0" presId="urn:microsoft.com/office/officeart/2009/3/layout/StepUpProcess"/>
    <dgm:cxn modelId="{8CF778DB-99A6-FB43-B0C3-6DFBDD5E6D1A}" type="presParOf" srcId="{E93B8D30-2F73-C749-82AC-F5590F744AF3}" destId="{8CCEC1FC-BC70-CB4C-86B0-F3A9A2167B02}" srcOrd="2" destOrd="0" presId="urn:microsoft.com/office/officeart/2009/3/layout/StepUpProcess"/>
    <dgm:cxn modelId="{71DE5BC7-810B-C941-9027-892508EFC233}" type="presParOf" srcId="{8CCEC1FC-BC70-CB4C-86B0-F3A9A2167B02}" destId="{E0E2FCA8-95C9-9C4C-B41F-C098857CC08E}" srcOrd="0" destOrd="0" presId="urn:microsoft.com/office/officeart/2009/3/layout/StepUpProcess"/>
    <dgm:cxn modelId="{35ADF34D-7F5F-F94D-B022-530DD1947123}" type="presParOf" srcId="{8CCEC1FC-BC70-CB4C-86B0-F3A9A2167B02}" destId="{FE7EF75B-3633-CE41-93A4-EF8B6E734A67}" srcOrd="1" destOrd="0" presId="urn:microsoft.com/office/officeart/2009/3/layout/StepUpProcess"/>
    <dgm:cxn modelId="{BEB6F980-8EDE-C446-AAB9-D243778D78CA}" type="presParOf" srcId="{8CCEC1FC-BC70-CB4C-86B0-F3A9A2167B02}" destId="{140D7F7E-31D4-584F-9D69-F48ACF5CB411}" srcOrd="2" destOrd="0" presId="urn:microsoft.com/office/officeart/2009/3/layout/StepUpProcess"/>
    <dgm:cxn modelId="{A1667F16-A37C-7048-9535-C4CD5C968BE4}" type="presParOf" srcId="{E93B8D30-2F73-C749-82AC-F5590F744AF3}" destId="{277C6BB7-E793-104A-BEAE-6F54F9B0E9D2}" srcOrd="3" destOrd="0" presId="urn:microsoft.com/office/officeart/2009/3/layout/StepUpProcess"/>
    <dgm:cxn modelId="{702FE36A-94AD-4B45-8DE4-3EDDFA375194}" type="presParOf" srcId="{277C6BB7-E793-104A-BEAE-6F54F9B0E9D2}" destId="{35073CC6-FF8D-904C-BD5E-DE0351C4ABA4}" srcOrd="0" destOrd="0" presId="urn:microsoft.com/office/officeart/2009/3/layout/StepUpProcess"/>
    <dgm:cxn modelId="{8134ECFB-7B46-B548-86F4-36CC03C3D60F}" type="presParOf" srcId="{E93B8D30-2F73-C749-82AC-F5590F744AF3}" destId="{BF3AAFBE-4307-4541-A997-EB9DA49F4B08}" srcOrd="4" destOrd="0" presId="urn:microsoft.com/office/officeart/2009/3/layout/StepUpProcess"/>
    <dgm:cxn modelId="{7C301B9A-42D8-E14E-8071-31142AF5F4E2}" type="presParOf" srcId="{BF3AAFBE-4307-4541-A997-EB9DA49F4B08}" destId="{A6EF4788-C172-3F48-89DD-4144B6715231}" srcOrd="0" destOrd="0" presId="urn:microsoft.com/office/officeart/2009/3/layout/StepUpProcess"/>
    <dgm:cxn modelId="{8CE5085C-B2D4-EA40-A09F-B72A138C4BB5}" type="presParOf" srcId="{BF3AAFBE-4307-4541-A997-EB9DA49F4B08}" destId="{00A11E5B-3C9D-3D48-BFAC-D18A381BBA46}"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90503D9-4184-AD46-84FF-C93C42A5B66B}" type="doc">
      <dgm:prSet loTypeId="urn:microsoft.com/office/officeart/2005/8/layout/matrix2" loCatId="" qsTypeId="urn:microsoft.com/office/officeart/2005/8/quickstyle/simple3" qsCatId="simple" csTypeId="urn:microsoft.com/office/officeart/2005/8/colors/accent1_2" csCatId="accent1" phldr="1"/>
      <dgm:spPr/>
      <dgm:t>
        <a:bodyPr/>
        <a:lstStyle/>
        <a:p>
          <a:endParaRPr lang="en-US"/>
        </a:p>
      </dgm:t>
    </dgm:pt>
    <dgm:pt modelId="{0E613A00-6573-0742-BF4F-D9399929C9EF}">
      <dgm:prSet phldrT="[Text]"/>
      <dgm:spPr/>
      <dgm:t>
        <a:bodyPr/>
        <a:lstStyle/>
        <a:p>
          <a:pPr rtl="1">
            <a:lnSpc>
              <a:spcPct val="150000"/>
            </a:lnSpc>
          </a:pPr>
          <a:r>
            <a:rPr lang="ar-EG" b="1" dirty="0">
              <a:latin typeface="Alexandria" pitchFamily="2" charset="-78"/>
              <a:cs typeface="Alexandria" pitchFamily="2" charset="-78"/>
            </a:rPr>
            <a:t>نقاط الضعف</a:t>
          </a:r>
          <a:r>
            <a:rPr lang="en-US" dirty="0">
              <a:latin typeface="Alexandria" pitchFamily="2" charset="-78"/>
              <a:cs typeface="Alexandria" pitchFamily="2" charset="-78"/>
            </a:rPr>
            <a:t>: </a:t>
          </a:r>
          <a:r>
            <a:rPr lang="ar-EG" dirty="0">
              <a:latin typeface="Alexandria" pitchFamily="2" charset="-78"/>
              <a:cs typeface="Alexandria" pitchFamily="2" charset="-78"/>
            </a:rPr>
            <a:t>ما هي الجوانب السلبية أو النواقص في السمعة الحالية؟ (مثلاً: خدمة عملاء سيئة، سمعة سيئة في مجال معين، نقص الشفافية). هذه هي المجالات التي تتطلب التحسين.</a:t>
          </a:r>
          <a:endParaRPr lang="en-US" dirty="0">
            <a:latin typeface="Alexandria" pitchFamily="2" charset="-78"/>
            <a:cs typeface="Alexandria" pitchFamily="2" charset="-78"/>
          </a:endParaRPr>
        </a:p>
      </dgm:t>
    </dgm:pt>
    <dgm:pt modelId="{2213E729-6602-3645-BE36-15EA79D72D6A}" type="parTrans" cxnId="{5C955811-8BCC-F94A-BF2E-8C79796D922F}">
      <dgm:prSet/>
      <dgm:spPr/>
      <dgm:t>
        <a:bodyPr/>
        <a:lstStyle/>
        <a:p>
          <a:pPr>
            <a:lnSpc>
              <a:spcPct val="150000"/>
            </a:lnSpc>
          </a:pPr>
          <a:endParaRPr lang="en-US"/>
        </a:p>
      </dgm:t>
    </dgm:pt>
    <dgm:pt modelId="{9A483D2E-0326-0248-9E33-C05D9F500870}" type="sibTrans" cxnId="{5C955811-8BCC-F94A-BF2E-8C79796D922F}">
      <dgm:prSet/>
      <dgm:spPr/>
      <dgm:t>
        <a:bodyPr/>
        <a:lstStyle/>
        <a:p>
          <a:pPr>
            <a:lnSpc>
              <a:spcPct val="150000"/>
            </a:lnSpc>
          </a:pPr>
          <a:endParaRPr lang="en-US"/>
        </a:p>
      </dgm:t>
    </dgm:pt>
    <dgm:pt modelId="{62D50B3A-3916-2E48-A86F-E492CA876784}">
      <dgm:prSet phldrT="[Text]"/>
      <dgm:spPr/>
      <dgm:t>
        <a:bodyPr/>
        <a:lstStyle/>
        <a:p>
          <a:pPr rtl="1">
            <a:lnSpc>
              <a:spcPct val="150000"/>
            </a:lnSpc>
          </a:pPr>
          <a:r>
            <a:rPr lang="ar-EG" b="1" dirty="0">
              <a:latin typeface="Alexandria" pitchFamily="2" charset="-78"/>
              <a:cs typeface="Alexandria" pitchFamily="2" charset="-78"/>
            </a:rPr>
            <a:t>نقاط القوة : </a:t>
          </a:r>
          <a:r>
            <a:rPr lang="ar-EG" dirty="0">
              <a:latin typeface="Alexandria" pitchFamily="2" charset="-78"/>
              <a:cs typeface="Alexandria" pitchFamily="2" charset="-78"/>
            </a:rPr>
            <a:t>ما هي الجوانب الإيجابية الحالية لسمعة المنظمة؟ (مثلاً: ولاء العملاء القوي، القيادة الموثوقة، الجودة المعروفة للمنتجات). هذه هي الأصول التي يمكن البناء عليها.</a:t>
          </a:r>
          <a:endParaRPr lang="en-US" dirty="0">
            <a:latin typeface="Alexandria" pitchFamily="2" charset="-78"/>
            <a:cs typeface="Alexandria" pitchFamily="2" charset="-78"/>
          </a:endParaRPr>
        </a:p>
      </dgm:t>
    </dgm:pt>
    <dgm:pt modelId="{1DE907DD-76E1-2145-98E3-ED9BCC788B26}" type="parTrans" cxnId="{A93E1162-1B15-0040-BAFB-9671BE5C7534}">
      <dgm:prSet/>
      <dgm:spPr/>
      <dgm:t>
        <a:bodyPr/>
        <a:lstStyle/>
        <a:p>
          <a:pPr>
            <a:lnSpc>
              <a:spcPct val="150000"/>
            </a:lnSpc>
          </a:pPr>
          <a:endParaRPr lang="en-US"/>
        </a:p>
      </dgm:t>
    </dgm:pt>
    <dgm:pt modelId="{FB97F2B9-B465-C048-A241-D5C5749652B3}" type="sibTrans" cxnId="{A93E1162-1B15-0040-BAFB-9671BE5C7534}">
      <dgm:prSet/>
      <dgm:spPr/>
      <dgm:t>
        <a:bodyPr/>
        <a:lstStyle/>
        <a:p>
          <a:pPr>
            <a:lnSpc>
              <a:spcPct val="150000"/>
            </a:lnSpc>
          </a:pPr>
          <a:endParaRPr lang="en-US"/>
        </a:p>
      </dgm:t>
    </dgm:pt>
    <dgm:pt modelId="{6C68461E-84AF-EF43-870E-94443B003F9F}">
      <dgm:prSet phldrT="[Text]"/>
      <dgm:spPr/>
      <dgm:t>
        <a:bodyPr/>
        <a:lstStyle/>
        <a:p>
          <a:pPr rtl="1">
            <a:lnSpc>
              <a:spcPct val="150000"/>
            </a:lnSpc>
          </a:pPr>
          <a:r>
            <a:rPr lang="ar-EG" b="1" dirty="0">
              <a:latin typeface="Alexandria" pitchFamily="2" charset="-78"/>
              <a:cs typeface="Alexandria" pitchFamily="2" charset="-78"/>
            </a:rPr>
            <a:t>التهديدات</a:t>
          </a:r>
          <a:r>
            <a:rPr lang="ar-EG" dirty="0">
              <a:latin typeface="Alexandria" pitchFamily="2" charset="-78"/>
              <a:cs typeface="Alexandria" pitchFamily="2" charset="-78"/>
            </a:rPr>
            <a:t> : ما هي العوامل الخارجية التي يمكن أن تُضر بالسمعة؟ (مثلاً: فضيحة منافس، تغييرات تنظيمية، انتشار معلومات خاطئة، أزمات اقتصادية)</a:t>
          </a:r>
          <a:endParaRPr lang="en-US" dirty="0">
            <a:latin typeface="Alexandria" pitchFamily="2" charset="-78"/>
            <a:cs typeface="Alexandria" pitchFamily="2" charset="-78"/>
          </a:endParaRPr>
        </a:p>
      </dgm:t>
    </dgm:pt>
    <dgm:pt modelId="{249FB01A-B607-ED49-A5BE-A8E2EF9433E4}" type="parTrans" cxnId="{7EC33EC2-4500-3B46-9B3D-A178F90C9E4F}">
      <dgm:prSet/>
      <dgm:spPr/>
      <dgm:t>
        <a:bodyPr/>
        <a:lstStyle/>
        <a:p>
          <a:pPr>
            <a:lnSpc>
              <a:spcPct val="150000"/>
            </a:lnSpc>
          </a:pPr>
          <a:endParaRPr lang="en-US"/>
        </a:p>
      </dgm:t>
    </dgm:pt>
    <dgm:pt modelId="{FF4A312A-40FF-DD4F-A89D-6F28125A2FC1}" type="sibTrans" cxnId="{7EC33EC2-4500-3B46-9B3D-A178F90C9E4F}">
      <dgm:prSet/>
      <dgm:spPr/>
      <dgm:t>
        <a:bodyPr/>
        <a:lstStyle/>
        <a:p>
          <a:pPr>
            <a:lnSpc>
              <a:spcPct val="150000"/>
            </a:lnSpc>
          </a:pPr>
          <a:endParaRPr lang="en-US"/>
        </a:p>
      </dgm:t>
    </dgm:pt>
    <dgm:pt modelId="{E1A5738F-5C99-3B43-B411-221DCAD1E466}">
      <dgm:prSet phldrT="[Text]"/>
      <dgm:spPr/>
      <dgm:t>
        <a:bodyPr/>
        <a:lstStyle/>
        <a:p>
          <a:pPr rtl="1">
            <a:lnSpc>
              <a:spcPct val="150000"/>
            </a:lnSpc>
          </a:pPr>
          <a:r>
            <a:rPr lang="ar-EG" b="1" dirty="0">
              <a:latin typeface="Alexandria" pitchFamily="2" charset="-78"/>
              <a:cs typeface="Alexandria" pitchFamily="2" charset="-78"/>
            </a:rPr>
            <a:t>الفرص</a:t>
          </a:r>
          <a:r>
            <a:rPr lang="ar-EG" dirty="0">
              <a:latin typeface="Alexandria" pitchFamily="2" charset="-78"/>
              <a:cs typeface="Alexandria" pitchFamily="2" charset="-78"/>
            </a:rPr>
            <a:t> : ما هي الاتجاهات الخارجية أو الأحداث التي يمكن أن تُعزز من السمعة؟ (مثلاً: اهتمام متزايد بالاستدامة، تطورات تكنولوجية جديدة، شراكات محتملة).</a:t>
          </a:r>
          <a:endParaRPr lang="en-US" dirty="0">
            <a:latin typeface="Alexandria" pitchFamily="2" charset="-78"/>
            <a:cs typeface="Alexandria" pitchFamily="2" charset="-78"/>
          </a:endParaRPr>
        </a:p>
      </dgm:t>
    </dgm:pt>
    <dgm:pt modelId="{3DE71755-3C93-2343-8B8B-81C4C6B8F3F8}" type="parTrans" cxnId="{4AC6318E-22E9-204B-81AB-A1EA960B30CB}">
      <dgm:prSet/>
      <dgm:spPr/>
      <dgm:t>
        <a:bodyPr/>
        <a:lstStyle/>
        <a:p>
          <a:pPr>
            <a:lnSpc>
              <a:spcPct val="150000"/>
            </a:lnSpc>
          </a:pPr>
          <a:endParaRPr lang="en-US"/>
        </a:p>
      </dgm:t>
    </dgm:pt>
    <dgm:pt modelId="{59035474-276B-924D-8C23-29E720CB4EEC}" type="sibTrans" cxnId="{4AC6318E-22E9-204B-81AB-A1EA960B30CB}">
      <dgm:prSet/>
      <dgm:spPr/>
      <dgm:t>
        <a:bodyPr/>
        <a:lstStyle/>
        <a:p>
          <a:pPr>
            <a:lnSpc>
              <a:spcPct val="150000"/>
            </a:lnSpc>
          </a:pPr>
          <a:endParaRPr lang="en-US"/>
        </a:p>
      </dgm:t>
    </dgm:pt>
    <dgm:pt modelId="{1B6B0D2C-2569-2F4D-9875-1F2D5D6F9B1E}">
      <dgm:prSet/>
      <dgm:spPr/>
    </dgm:pt>
    <dgm:pt modelId="{FC0D8D63-3E72-7D49-B0A5-2170ABD3E372}" type="parTrans" cxnId="{3CA4149E-3A3F-4947-B8D3-A2B49702F796}">
      <dgm:prSet/>
      <dgm:spPr/>
      <dgm:t>
        <a:bodyPr/>
        <a:lstStyle/>
        <a:p>
          <a:endParaRPr lang="en-US"/>
        </a:p>
      </dgm:t>
    </dgm:pt>
    <dgm:pt modelId="{C6A1B6FA-DB78-A34F-B504-DB1766A37BD1}" type="sibTrans" cxnId="{3CA4149E-3A3F-4947-B8D3-A2B49702F796}">
      <dgm:prSet/>
      <dgm:spPr/>
      <dgm:t>
        <a:bodyPr/>
        <a:lstStyle/>
        <a:p>
          <a:endParaRPr lang="en-US"/>
        </a:p>
      </dgm:t>
    </dgm:pt>
    <dgm:pt modelId="{EA653619-8A15-AD46-A877-13C3DC28568A}" type="pres">
      <dgm:prSet presAssocID="{290503D9-4184-AD46-84FF-C93C42A5B66B}" presName="matrix" presStyleCnt="0">
        <dgm:presLayoutVars>
          <dgm:chMax val="1"/>
          <dgm:dir/>
          <dgm:resizeHandles val="exact"/>
        </dgm:presLayoutVars>
      </dgm:prSet>
      <dgm:spPr/>
    </dgm:pt>
    <dgm:pt modelId="{EC74EB7E-BB38-AA4C-B0A6-4E36F83E168F}" type="pres">
      <dgm:prSet presAssocID="{290503D9-4184-AD46-84FF-C93C42A5B66B}" presName="axisShape" presStyleLbl="bgShp" presStyleIdx="0" presStyleCnt="1"/>
      <dgm:spPr/>
    </dgm:pt>
    <dgm:pt modelId="{121C821E-9820-8F47-9DDC-29F34B2DBD70}" type="pres">
      <dgm:prSet presAssocID="{290503D9-4184-AD46-84FF-C93C42A5B66B}" presName="rect1" presStyleLbl="node1" presStyleIdx="0" presStyleCnt="4">
        <dgm:presLayoutVars>
          <dgm:chMax val="0"/>
          <dgm:chPref val="0"/>
          <dgm:bulletEnabled val="1"/>
        </dgm:presLayoutVars>
      </dgm:prSet>
      <dgm:spPr/>
    </dgm:pt>
    <dgm:pt modelId="{E8BC96D1-6DFA-F44C-A0EC-2558819D450E}" type="pres">
      <dgm:prSet presAssocID="{290503D9-4184-AD46-84FF-C93C42A5B66B}" presName="rect2" presStyleLbl="node1" presStyleIdx="1" presStyleCnt="4">
        <dgm:presLayoutVars>
          <dgm:chMax val="0"/>
          <dgm:chPref val="0"/>
          <dgm:bulletEnabled val="1"/>
        </dgm:presLayoutVars>
      </dgm:prSet>
      <dgm:spPr/>
    </dgm:pt>
    <dgm:pt modelId="{4019D302-0995-C946-A85A-B3BBEDE01CD4}" type="pres">
      <dgm:prSet presAssocID="{290503D9-4184-AD46-84FF-C93C42A5B66B}" presName="rect3" presStyleLbl="node1" presStyleIdx="2" presStyleCnt="4">
        <dgm:presLayoutVars>
          <dgm:chMax val="0"/>
          <dgm:chPref val="0"/>
          <dgm:bulletEnabled val="1"/>
        </dgm:presLayoutVars>
      </dgm:prSet>
      <dgm:spPr/>
    </dgm:pt>
    <dgm:pt modelId="{0347FD1B-97DE-494E-8A99-090D37DFD34B}" type="pres">
      <dgm:prSet presAssocID="{290503D9-4184-AD46-84FF-C93C42A5B66B}" presName="rect4" presStyleLbl="node1" presStyleIdx="3" presStyleCnt="4">
        <dgm:presLayoutVars>
          <dgm:chMax val="0"/>
          <dgm:chPref val="0"/>
          <dgm:bulletEnabled val="1"/>
        </dgm:presLayoutVars>
      </dgm:prSet>
      <dgm:spPr/>
    </dgm:pt>
  </dgm:ptLst>
  <dgm:cxnLst>
    <dgm:cxn modelId="{5C955811-8BCC-F94A-BF2E-8C79796D922F}" srcId="{290503D9-4184-AD46-84FF-C93C42A5B66B}" destId="{0E613A00-6573-0742-BF4F-D9399929C9EF}" srcOrd="0" destOrd="0" parTransId="{2213E729-6602-3645-BE36-15EA79D72D6A}" sibTransId="{9A483D2E-0326-0248-9E33-C05D9F500870}"/>
    <dgm:cxn modelId="{8A127328-F2CE-0F4F-B61A-8BA4191DED70}" type="presOf" srcId="{0E613A00-6573-0742-BF4F-D9399929C9EF}" destId="{121C821E-9820-8F47-9DDC-29F34B2DBD70}" srcOrd="0" destOrd="0" presId="urn:microsoft.com/office/officeart/2005/8/layout/matrix2"/>
    <dgm:cxn modelId="{8C240655-AAA5-0E42-A6B4-3CF295563096}" type="presOf" srcId="{62D50B3A-3916-2E48-A86F-E492CA876784}" destId="{E8BC96D1-6DFA-F44C-A0EC-2558819D450E}" srcOrd="0" destOrd="0" presId="urn:microsoft.com/office/officeart/2005/8/layout/matrix2"/>
    <dgm:cxn modelId="{A93E1162-1B15-0040-BAFB-9671BE5C7534}" srcId="{290503D9-4184-AD46-84FF-C93C42A5B66B}" destId="{62D50B3A-3916-2E48-A86F-E492CA876784}" srcOrd="1" destOrd="0" parTransId="{1DE907DD-76E1-2145-98E3-ED9BCC788B26}" sibTransId="{FB97F2B9-B465-C048-A241-D5C5749652B3}"/>
    <dgm:cxn modelId="{4AC6318E-22E9-204B-81AB-A1EA960B30CB}" srcId="{290503D9-4184-AD46-84FF-C93C42A5B66B}" destId="{E1A5738F-5C99-3B43-B411-221DCAD1E466}" srcOrd="3" destOrd="0" parTransId="{3DE71755-3C93-2343-8B8B-81C4C6B8F3F8}" sibTransId="{59035474-276B-924D-8C23-29E720CB4EEC}"/>
    <dgm:cxn modelId="{3CA4149E-3A3F-4947-B8D3-A2B49702F796}" srcId="{290503D9-4184-AD46-84FF-C93C42A5B66B}" destId="{1B6B0D2C-2569-2F4D-9875-1F2D5D6F9B1E}" srcOrd="4" destOrd="0" parTransId="{FC0D8D63-3E72-7D49-B0A5-2170ABD3E372}" sibTransId="{C6A1B6FA-DB78-A34F-B504-DB1766A37BD1}"/>
    <dgm:cxn modelId="{8368DBBF-F4A6-F243-87EE-E97D89C3913C}" type="presOf" srcId="{290503D9-4184-AD46-84FF-C93C42A5B66B}" destId="{EA653619-8A15-AD46-A877-13C3DC28568A}" srcOrd="0" destOrd="0" presId="urn:microsoft.com/office/officeart/2005/8/layout/matrix2"/>
    <dgm:cxn modelId="{7EC33EC2-4500-3B46-9B3D-A178F90C9E4F}" srcId="{290503D9-4184-AD46-84FF-C93C42A5B66B}" destId="{6C68461E-84AF-EF43-870E-94443B003F9F}" srcOrd="2" destOrd="0" parTransId="{249FB01A-B607-ED49-A5BE-A8E2EF9433E4}" sibTransId="{FF4A312A-40FF-DD4F-A89D-6F28125A2FC1}"/>
    <dgm:cxn modelId="{BCE1D5CA-54E9-B54B-B22D-843F9F7E3CE2}" type="presOf" srcId="{E1A5738F-5C99-3B43-B411-221DCAD1E466}" destId="{0347FD1B-97DE-494E-8A99-090D37DFD34B}" srcOrd="0" destOrd="0" presId="urn:microsoft.com/office/officeart/2005/8/layout/matrix2"/>
    <dgm:cxn modelId="{DB74E5CC-A2A7-8645-A4C4-2BC86E05AE71}" type="presOf" srcId="{6C68461E-84AF-EF43-870E-94443B003F9F}" destId="{4019D302-0995-C946-A85A-B3BBEDE01CD4}" srcOrd="0" destOrd="0" presId="urn:microsoft.com/office/officeart/2005/8/layout/matrix2"/>
    <dgm:cxn modelId="{18CD6EA9-D44D-5540-8FD8-0DB1D689618F}" type="presParOf" srcId="{EA653619-8A15-AD46-A877-13C3DC28568A}" destId="{EC74EB7E-BB38-AA4C-B0A6-4E36F83E168F}" srcOrd="0" destOrd="0" presId="urn:microsoft.com/office/officeart/2005/8/layout/matrix2"/>
    <dgm:cxn modelId="{2E1A32AE-DB45-C846-ACB7-AE51D6C0D788}" type="presParOf" srcId="{EA653619-8A15-AD46-A877-13C3DC28568A}" destId="{121C821E-9820-8F47-9DDC-29F34B2DBD70}" srcOrd="1" destOrd="0" presId="urn:microsoft.com/office/officeart/2005/8/layout/matrix2"/>
    <dgm:cxn modelId="{BE97FD36-D787-4A44-9C53-FB3113CF1501}" type="presParOf" srcId="{EA653619-8A15-AD46-A877-13C3DC28568A}" destId="{E8BC96D1-6DFA-F44C-A0EC-2558819D450E}" srcOrd="2" destOrd="0" presId="urn:microsoft.com/office/officeart/2005/8/layout/matrix2"/>
    <dgm:cxn modelId="{54DB43B0-0724-074E-AD61-933DA8165974}" type="presParOf" srcId="{EA653619-8A15-AD46-A877-13C3DC28568A}" destId="{4019D302-0995-C946-A85A-B3BBEDE01CD4}" srcOrd="3" destOrd="0" presId="urn:microsoft.com/office/officeart/2005/8/layout/matrix2"/>
    <dgm:cxn modelId="{492FB4C2-B40D-FA45-BA57-149186B0D527}" type="presParOf" srcId="{EA653619-8A15-AD46-A877-13C3DC28568A}" destId="{0347FD1B-97DE-494E-8A99-090D37DFD34B}"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93DA58-9D3B-1F47-8066-68DB61B9DB78}" type="doc">
      <dgm:prSet loTypeId="urn:microsoft.com/office/officeart/2008/layout/HorizontalMultiLevelHierarchy" loCatId="" qsTypeId="urn:microsoft.com/office/officeart/2005/8/quickstyle/simple3" qsCatId="simple" csTypeId="urn:microsoft.com/office/officeart/2005/8/colors/accent1_2" csCatId="accent1" phldr="1"/>
      <dgm:spPr/>
      <dgm:t>
        <a:bodyPr/>
        <a:lstStyle/>
        <a:p>
          <a:endParaRPr lang="en-US"/>
        </a:p>
      </dgm:t>
    </dgm:pt>
    <dgm:pt modelId="{5C2A9D39-1BF0-874E-8912-07D3BBE78DDF}">
      <dgm:prSet phldrT="[Text]" custT="1"/>
      <dgm:spPr/>
      <dgm:t>
        <a:bodyPr/>
        <a:lstStyle/>
        <a:p>
          <a:pPr rtl="1"/>
          <a:r>
            <a:rPr lang="ar-SA" sz="1600" b="1" dirty="0">
              <a:latin typeface="Alexandria" pitchFamily="2" charset="-78"/>
              <a:cs typeface="Alexandria" pitchFamily="2" charset="-78"/>
            </a:rPr>
            <a:t>نظرية التميز</a:t>
          </a:r>
          <a:endParaRPr lang="en-US" sz="1600" b="1" dirty="0">
            <a:latin typeface="Alexandria" pitchFamily="2" charset="-78"/>
            <a:cs typeface="Alexandria" pitchFamily="2" charset="-78"/>
          </a:endParaRPr>
        </a:p>
      </dgm:t>
    </dgm:pt>
    <dgm:pt modelId="{51A0B705-0A4B-2D40-A3A7-6C46F7BDDFE6}" type="parTrans" cxnId="{EED17F08-C947-8D4C-A998-60061712DDDA}">
      <dgm:prSet/>
      <dgm:spPr/>
      <dgm:t>
        <a:bodyPr/>
        <a:lstStyle/>
        <a:p>
          <a:endParaRPr lang="en-US"/>
        </a:p>
      </dgm:t>
    </dgm:pt>
    <dgm:pt modelId="{9E1C81AE-F0AE-3441-8032-9DB50BD27C90}" type="sibTrans" cxnId="{EED17F08-C947-8D4C-A998-60061712DDDA}">
      <dgm:prSet/>
      <dgm:spPr/>
      <dgm:t>
        <a:bodyPr/>
        <a:lstStyle/>
        <a:p>
          <a:endParaRPr lang="en-US"/>
        </a:p>
      </dgm:t>
    </dgm:pt>
    <dgm:pt modelId="{1793C214-20C2-F44E-90EA-3EFDE28A00B4}">
      <dgm:prSet phldrT="[Text]" custT="1"/>
      <dgm:spPr/>
      <dgm:t>
        <a:bodyPr/>
        <a:lstStyle/>
        <a:p>
          <a:pPr rtl="1"/>
          <a:r>
            <a:rPr lang="ar-EG" sz="1400" dirty="0">
              <a:latin typeface="Alexandria" pitchFamily="2" charset="-78"/>
              <a:cs typeface="Alexandria" pitchFamily="2" charset="-78"/>
            </a:rPr>
            <a:t>العلاقات العامة الفعّالة تُساهم في تحقيق أهداف المنظمة من خلال بناء علاقات ذات جودة عالية مع الجماهير الرئيسية</a:t>
          </a:r>
          <a:endParaRPr lang="en-US" sz="1400" dirty="0">
            <a:latin typeface="Alexandria" pitchFamily="2" charset="-78"/>
            <a:cs typeface="Alexandria" pitchFamily="2" charset="-78"/>
          </a:endParaRPr>
        </a:p>
      </dgm:t>
    </dgm:pt>
    <dgm:pt modelId="{E29B26A7-4DD4-8F47-B377-A6110C2A6A05}" type="parTrans" cxnId="{927FE8BC-0243-B144-B629-F1E4D1CABED5}">
      <dgm:prSet/>
      <dgm:spPr/>
      <dgm:t>
        <a:bodyPr/>
        <a:lstStyle/>
        <a:p>
          <a:endParaRPr lang="en-US"/>
        </a:p>
      </dgm:t>
    </dgm:pt>
    <dgm:pt modelId="{7ACE1AAD-CD1F-8645-9320-2E6E5FC674D8}" type="sibTrans" cxnId="{927FE8BC-0243-B144-B629-F1E4D1CABED5}">
      <dgm:prSet/>
      <dgm:spPr/>
      <dgm:t>
        <a:bodyPr/>
        <a:lstStyle/>
        <a:p>
          <a:endParaRPr lang="en-US"/>
        </a:p>
      </dgm:t>
    </dgm:pt>
    <dgm:pt modelId="{794F9B3C-D0E0-4D4E-8FC6-ED58E010923E}">
      <dgm:prSet phldrT="[Text]" custT="1"/>
      <dgm:spPr/>
      <dgm:t>
        <a:bodyPr/>
        <a:lstStyle/>
        <a:p>
          <a:r>
            <a:rPr lang="ar-EG" sz="1400" dirty="0">
              <a:latin typeface="Alexandria" pitchFamily="2" charset="-78"/>
              <a:cs typeface="Alexandria" pitchFamily="2" charset="-78"/>
            </a:rPr>
            <a:t>تُشير النظرية إلى أن السمعة القوية تُبنى عبر الاتصال المتوازن ثنائي الاتجاه مع أصحاب المصالح.</a:t>
          </a:r>
          <a:endParaRPr lang="en-US" sz="1400" dirty="0">
            <a:latin typeface="Alexandria" pitchFamily="2" charset="-78"/>
            <a:cs typeface="Alexandria" pitchFamily="2" charset="-78"/>
          </a:endParaRPr>
        </a:p>
      </dgm:t>
    </dgm:pt>
    <dgm:pt modelId="{A383BF3B-2CE8-F54E-9BC3-38263F2796E1}" type="parTrans" cxnId="{7AA029C7-CA85-0740-8C4F-5918A4FC123E}">
      <dgm:prSet/>
      <dgm:spPr/>
      <dgm:t>
        <a:bodyPr/>
        <a:lstStyle/>
        <a:p>
          <a:endParaRPr lang="en-US"/>
        </a:p>
      </dgm:t>
    </dgm:pt>
    <dgm:pt modelId="{618AFA45-599C-AC49-8D50-05756FE1A7DE}" type="sibTrans" cxnId="{7AA029C7-CA85-0740-8C4F-5918A4FC123E}">
      <dgm:prSet/>
      <dgm:spPr/>
      <dgm:t>
        <a:bodyPr/>
        <a:lstStyle/>
        <a:p>
          <a:endParaRPr lang="en-US"/>
        </a:p>
      </dgm:t>
    </dgm:pt>
    <dgm:pt modelId="{CCEAC531-B421-9A49-AA20-D48FDCF1DA5B}" type="pres">
      <dgm:prSet presAssocID="{6A93DA58-9D3B-1F47-8066-68DB61B9DB78}" presName="Name0" presStyleCnt="0">
        <dgm:presLayoutVars>
          <dgm:chPref val="1"/>
          <dgm:dir/>
          <dgm:animOne val="branch"/>
          <dgm:animLvl val="lvl"/>
          <dgm:resizeHandles val="exact"/>
        </dgm:presLayoutVars>
      </dgm:prSet>
      <dgm:spPr/>
    </dgm:pt>
    <dgm:pt modelId="{193E9FD1-76FA-DA42-9747-09EF2B401F46}" type="pres">
      <dgm:prSet presAssocID="{5C2A9D39-1BF0-874E-8912-07D3BBE78DDF}" presName="root1" presStyleCnt="0"/>
      <dgm:spPr/>
    </dgm:pt>
    <dgm:pt modelId="{3BB10E40-41B5-E146-816C-C651B94CD117}" type="pres">
      <dgm:prSet presAssocID="{5C2A9D39-1BF0-874E-8912-07D3BBE78DDF}" presName="LevelOneTextNode" presStyleLbl="node0" presStyleIdx="0" presStyleCnt="1">
        <dgm:presLayoutVars>
          <dgm:chPref val="3"/>
        </dgm:presLayoutVars>
      </dgm:prSet>
      <dgm:spPr/>
    </dgm:pt>
    <dgm:pt modelId="{BBBB188C-F9DB-B340-A272-D8E7C888B316}" type="pres">
      <dgm:prSet presAssocID="{5C2A9D39-1BF0-874E-8912-07D3BBE78DDF}" presName="level2hierChild" presStyleCnt="0"/>
      <dgm:spPr/>
    </dgm:pt>
    <dgm:pt modelId="{2309BD9B-8DE4-724B-A2EF-EA6B0E3B043C}" type="pres">
      <dgm:prSet presAssocID="{E29B26A7-4DD4-8F47-B377-A6110C2A6A05}" presName="conn2-1" presStyleLbl="parChTrans1D2" presStyleIdx="0" presStyleCnt="2"/>
      <dgm:spPr/>
    </dgm:pt>
    <dgm:pt modelId="{4ADF4B11-6359-214C-B992-260AA717571F}" type="pres">
      <dgm:prSet presAssocID="{E29B26A7-4DD4-8F47-B377-A6110C2A6A05}" presName="connTx" presStyleLbl="parChTrans1D2" presStyleIdx="0" presStyleCnt="2"/>
      <dgm:spPr/>
    </dgm:pt>
    <dgm:pt modelId="{197A3200-9FA5-E941-9C32-B7621AD616F8}" type="pres">
      <dgm:prSet presAssocID="{1793C214-20C2-F44E-90EA-3EFDE28A00B4}" presName="root2" presStyleCnt="0"/>
      <dgm:spPr/>
    </dgm:pt>
    <dgm:pt modelId="{B31D6C0C-4AA2-694E-A454-9C6972107283}" type="pres">
      <dgm:prSet presAssocID="{1793C214-20C2-F44E-90EA-3EFDE28A00B4}" presName="LevelTwoTextNode" presStyleLbl="node2" presStyleIdx="0" presStyleCnt="2" custScaleY="195731">
        <dgm:presLayoutVars>
          <dgm:chPref val="3"/>
        </dgm:presLayoutVars>
      </dgm:prSet>
      <dgm:spPr/>
    </dgm:pt>
    <dgm:pt modelId="{70D62AE3-7C66-FF4F-B855-1944E0E4E783}" type="pres">
      <dgm:prSet presAssocID="{1793C214-20C2-F44E-90EA-3EFDE28A00B4}" presName="level3hierChild" presStyleCnt="0"/>
      <dgm:spPr/>
    </dgm:pt>
    <dgm:pt modelId="{DC66B9A2-4FDF-5142-9471-703657070FD8}" type="pres">
      <dgm:prSet presAssocID="{A383BF3B-2CE8-F54E-9BC3-38263F2796E1}" presName="conn2-1" presStyleLbl="parChTrans1D2" presStyleIdx="1" presStyleCnt="2"/>
      <dgm:spPr/>
    </dgm:pt>
    <dgm:pt modelId="{51812BF5-0A73-A148-AA80-5ACCB18992FC}" type="pres">
      <dgm:prSet presAssocID="{A383BF3B-2CE8-F54E-9BC3-38263F2796E1}" presName="connTx" presStyleLbl="parChTrans1D2" presStyleIdx="1" presStyleCnt="2"/>
      <dgm:spPr/>
    </dgm:pt>
    <dgm:pt modelId="{9B27C7D3-6FF3-3A45-8FC2-8664AF1E204D}" type="pres">
      <dgm:prSet presAssocID="{794F9B3C-D0E0-4D4E-8FC6-ED58E010923E}" presName="root2" presStyleCnt="0"/>
      <dgm:spPr/>
    </dgm:pt>
    <dgm:pt modelId="{53D5CCBE-022A-2A46-A9B7-0D64369A88FB}" type="pres">
      <dgm:prSet presAssocID="{794F9B3C-D0E0-4D4E-8FC6-ED58E010923E}" presName="LevelTwoTextNode" presStyleLbl="node2" presStyleIdx="1" presStyleCnt="2" custScaleY="176932">
        <dgm:presLayoutVars>
          <dgm:chPref val="3"/>
        </dgm:presLayoutVars>
      </dgm:prSet>
      <dgm:spPr/>
    </dgm:pt>
    <dgm:pt modelId="{450D4C42-2647-E142-AD26-4D73976F2544}" type="pres">
      <dgm:prSet presAssocID="{794F9B3C-D0E0-4D4E-8FC6-ED58E010923E}" presName="level3hierChild" presStyleCnt="0"/>
      <dgm:spPr/>
    </dgm:pt>
  </dgm:ptLst>
  <dgm:cxnLst>
    <dgm:cxn modelId="{EED17F08-C947-8D4C-A998-60061712DDDA}" srcId="{6A93DA58-9D3B-1F47-8066-68DB61B9DB78}" destId="{5C2A9D39-1BF0-874E-8912-07D3BBE78DDF}" srcOrd="0" destOrd="0" parTransId="{51A0B705-0A4B-2D40-A3A7-6C46F7BDDFE6}" sibTransId="{9E1C81AE-F0AE-3441-8032-9DB50BD27C90}"/>
    <dgm:cxn modelId="{C02EC30A-22BF-614A-8A91-CFFBCA37511D}" type="presOf" srcId="{794F9B3C-D0E0-4D4E-8FC6-ED58E010923E}" destId="{53D5CCBE-022A-2A46-A9B7-0D64369A88FB}" srcOrd="0" destOrd="0" presId="urn:microsoft.com/office/officeart/2008/layout/HorizontalMultiLevelHierarchy"/>
    <dgm:cxn modelId="{72E7B12F-8576-ED41-A343-B4F1B7352302}" type="presOf" srcId="{5C2A9D39-1BF0-874E-8912-07D3BBE78DDF}" destId="{3BB10E40-41B5-E146-816C-C651B94CD117}" srcOrd="0" destOrd="0" presId="urn:microsoft.com/office/officeart/2008/layout/HorizontalMultiLevelHierarchy"/>
    <dgm:cxn modelId="{D7892D57-9138-9E4A-9B98-241A3B731DE1}" type="presOf" srcId="{E29B26A7-4DD4-8F47-B377-A6110C2A6A05}" destId="{4ADF4B11-6359-214C-B992-260AA717571F}" srcOrd="1" destOrd="0" presId="urn:microsoft.com/office/officeart/2008/layout/HorizontalMultiLevelHierarchy"/>
    <dgm:cxn modelId="{026CF888-6BC4-9845-90AB-C5B351BB8058}" type="presOf" srcId="{E29B26A7-4DD4-8F47-B377-A6110C2A6A05}" destId="{2309BD9B-8DE4-724B-A2EF-EA6B0E3B043C}" srcOrd="0" destOrd="0" presId="urn:microsoft.com/office/officeart/2008/layout/HorizontalMultiLevelHierarchy"/>
    <dgm:cxn modelId="{927FE8BC-0243-B144-B629-F1E4D1CABED5}" srcId="{5C2A9D39-1BF0-874E-8912-07D3BBE78DDF}" destId="{1793C214-20C2-F44E-90EA-3EFDE28A00B4}" srcOrd="0" destOrd="0" parTransId="{E29B26A7-4DD4-8F47-B377-A6110C2A6A05}" sibTransId="{7ACE1AAD-CD1F-8645-9320-2E6E5FC674D8}"/>
    <dgm:cxn modelId="{7AA029C7-CA85-0740-8C4F-5918A4FC123E}" srcId="{5C2A9D39-1BF0-874E-8912-07D3BBE78DDF}" destId="{794F9B3C-D0E0-4D4E-8FC6-ED58E010923E}" srcOrd="1" destOrd="0" parTransId="{A383BF3B-2CE8-F54E-9BC3-38263F2796E1}" sibTransId="{618AFA45-599C-AC49-8D50-05756FE1A7DE}"/>
    <dgm:cxn modelId="{3B4B49C9-CD89-9744-A448-361E3E0A1401}" type="presOf" srcId="{1793C214-20C2-F44E-90EA-3EFDE28A00B4}" destId="{B31D6C0C-4AA2-694E-A454-9C6972107283}" srcOrd="0" destOrd="0" presId="urn:microsoft.com/office/officeart/2008/layout/HorizontalMultiLevelHierarchy"/>
    <dgm:cxn modelId="{089944D1-0818-1B45-BBA5-43F0A65A68EB}" type="presOf" srcId="{A383BF3B-2CE8-F54E-9BC3-38263F2796E1}" destId="{51812BF5-0A73-A148-AA80-5ACCB18992FC}" srcOrd="1" destOrd="0" presId="urn:microsoft.com/office/officeart/2008/layout/HorizontalMultiLevelHierarchy"/>
    <dgm:cxn modelId="{20DA0FD7-FC6C-014A-A4C1-FDB12A552212}" type="presOf" srcId="{A383BF3B-2CE8-F54E-9BC3-38263F2796E1}" destId="{DC66B9A2-4FDF-5142-9471-703657070FD8}" srcOrd="0" destOrd="0" presId="urn:microsoft.com/office/officeart/2008/layout/HorizontalMultiLevelHierarchy"/>
    <dgm:cxn modelId="{50BCDFE8-CEFF-E64B-99F4-2B3CCC489D6C}" type="presOf" srcId="{6A93DA58-9D3B-1F47-8066-68DB61B9DB78}" destId="{CCEAC531-B421-9A49-AA20-D48FDCF1DA5B}" srcOrd="0" destOrd="0" presId="urn:microsoft.com/office/officeart/2008/layout/HorizontalMultiLevelHierarchy"/>
    <dgm:cxn modelId="{888F69C1-3596-F44B-BB16-9D384811BF10}" type="presParOf" srcId="{CCEAC531-B421-9A49-AA20-D48FDCF1DA5B}" destId="{193E9FD1-76FA-DA42-9747-09EF2B401F46}" srcOrd="0" destOrd="0" presId="urn:microsoft.com/office/officeart/2008/layout/HorizontalMultiLevelHierarchy"/>
    <dgm:cxn modelId="{60007507-91FF-5B44-A6F0-0EAAD6AE519E}" type="presParOf" srcId="{193E9FD1-76FA-DA42-9747-09EF2B401F46}" destId="{3BB10E40-41B5-E146-816C-C651B94CD117}" srcOrd="0" destOrd="0" presId="urn:microsoft.com/office/officeart/2008/layout/HorizontalMultiLevelHierarchy"/>
    <dgm:cxn modelId="{A54BE173-80A2-5B41-A035-97696AB48C9A}" type="presParOf" srcId="{193E9FD1-76FA-DA42-9747-09EF2B401F46}" destId="{BBBB188C-F9DB-B340-A272-D8E7C888B316}" srcOrd="1" destOrd="0" presId="urn:microsoft.com/office/officeart/2008/layout/HorizontalMultiLevelHierarchy"/>
    <dgm:cxn modelId="{86947070-4CB6-284F-B364-DFC3D8C30B36}" type="presParOf" srcId="{BBBB188C-F9DB-B340-A272-D8E7C888B316}" destId="{2309BD9B-8DE4-724B-A2EF-EA6B0E3B043C}" srcOrd="0" destOrd="0" presId="urn:microsoft.com/office/officeart/2008/layout/HorizontalMultiLevelHierarchy"/>
    <dgm:cxn modelId="{16119927-8A17-F84D-8751-1542F16FD7E5}" type="presParOf" srcId="{2309BD9B-8DE4-724B-A2EF-EA6B0E3B043C}" destId="{4ADF4B11-6359-214C-B992-260AA717571F}" srcOrd="0" destOrd="0" presId="urn:microsoft.com/office/officeart/2008/layout/HorizontalMultiLevelHierarchy"/>
    <dgm:cxn modelId="{156EDA60-400B-354B-80CB-BC9FF335D0D0}" type="presParOf" srcId="{BBBB188C-F9DB-B340-A272-D8E7C888B316}" destId="{197A3200-9FA5-E941-9C32-B7621AD616F8}" srcOrd="1" destOrd="0" presId="urn:microsoft.com/office/officeart/2008/layout/HorizontalMultiLevelHierarchy"/>
    <dgm:cxn modelId="{36C3503A-892D-7D46-869E-02D4DEA69437}" type="presParOf" srcId="{197A3200-9FA5-E941-9C32-B7621AD616F8}" destId="{B31D6C0C-4AA2-694E-A454-9C6972107283}" srcOrd="0" destOrd="0" presId="urn:microsoft.com/office/officeart/2008/layout/HorizontalMultiLevelHierarchy"/>
    <dgm:cxn modelId="{D30C8EB3-487D-EE40-BE74-619E6994E587}" type="presParOf" srcId="{197A3200-9FA5-E941-9C32-B7621AD616F8}" destId="{70D62AE3-7C66-FF4F-B855-1944E0E4E783}" srcOrd="1" destOrd="0" presId="urn:microsoft.com/office/officeart/2008/layout/HorizontalMultiLevelHierarchy"/>
    <dgm:cxn modelId="{A84FD204-9BF0-AF47-B305-A8171A17F452}" type="presParOf" srcId="{BBBB188C-F9DB-B340-A272-D8E7C888B316}" destId="{DC66B9A2-4FDF-5142-9471-703657070FD8}" srcOrd="2" destOrd="0" presId="urn:microsoft.com/office/officeart/2008/layout/HorizontalMultiLevelHierarchy"/>
    <dgm:cxn modelId="{A9BD2975-EBCA-4243-B806-0411D87D4A4A}" type="presParOf" srcId="{DC66B9A2-4FDF-5142-9471-703657070FD8}" destId="{51812BF5-0A73-A148-AA80-5ACCB18992FC}" srcOrd="0" destOrd="0" presId="urn:microsoft.com/office/officeart/2008/layout/HorizontalMultiLevelHierarchy"/>
    <dgm:cxn modelId="{6288B043-AFD0-5644-9538-54695B6B3073}" type="presParOf" srcId="{BBBB188C-F9DB-B340-A272-D8E7C888B316}" destId="{9B27C7D3-6FF3-3A45-8FC2-8664AF1E204D}" srcOrd="3" destOrd="0" presId="urn:microsoft.com/office/officeart/2008/layout/HorizontalMultiLevelHierarchy"/>
    <dgm:cxn modelId="{6C0D67AE-C522-4E4F-A882-BD23308ABABA}" type="presParOf" srcId="{9B27C7D3-6FF3-3A45-8FC2-8664AF1E204D}" destId="{53D5CCBE-022A-2A46-A9B7-0D64369A88FB}" srcOrd="0" destOrd="0" presId="urn:microsoft.com/office/officeart/2008/layout/HorizontalMultiLevelHierarchy"/>
    <dgm:cxn modelId="{C492770B-1570-D44D-A81B-D12F8D697610}" type="presParOf" srcId="{9B27C7D3-6FF3-3A45-8FC2-8664AF1E204D}" destId="{450D4C42-2647-E142-AD26-4D73976F2544}"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189FC34-0B9E-E94D-ABE3-69677F6009F0}" type="doc">
      <dgm:prSet loTypeId="urn:microsoft.com/office/officeart/2008/layout/HorizontalMultiLevelHierarchy" loCatId="" qsTypeId="urn:microsoft.com/office/officeart/2005/8/quickstyle/simple3" qsCatId="simple" csTypeId="urn:microsoft.com/office/officeart/2005/8/colors/accent1_2" csCatId="accent1" phldr="1"/>
      <dgm:spPr/>
      <dgm:t>
        <a:bodyPr/>
        <a:lstStyle/>
        <a:p>
          <a:endParaRPr lang="en-US"/>
        </a:p>
      </dgm:t>
    </dgm:pt>
    <dgm:pt modelId="{915492E2-D1C9-6C49-A8DB-DED68CC2DBE9}">
      <dgm:prSet phldrT="[Text]" custT="1"/>
      <dgm:spPr/>
      <dgm:t>
        <a:bodyPr/>
        <a:lstStyle/>
        <a:p>
          <a:pPr rtl="1">
            <a:lnSpc>
              <a:spcPct val="150000"/>
            </a:lnSpc>
          </a:pPr>
          <a:r>
            <a:rPr lang="ar-EG" sz="1600" b="1" dirty="0">
              <a:latin typeface="Alexandria" pitchFamily="2" charset="-78"/>
              <a:cs typeface="Alexandria" pitchFamily="2" charset="-78"/>
            </a:rPr>
            <a:t>نظرية تعزيز الثقة</a:t>
          </a:r>
          <a:endParaRPr lang="en-US" sz="1600" b="1" dirty="0">
            <a:latin typeface="Alexandria" pitchFamily="2" charset="-78"/>
            <a:cs typeface="Alexandria" pitchFamily="2" charset="-78"/>
          </a:endParaRPr>
        </a:p>
      </dgm:t>
    </dgm:pt>
    <dgm:pt modelId="{39F0D510-A83A-8446-BEDE-E6CB40782C99}" type="parTrans" cxnId="{07CD3E73-D384-1C4D-BCF3-B58C6FE39923}">
      <dgm:prSet/>
      <dgm:spPr/>
      <dgm:t>
        <a:bodyPr/>
        <a:lstStyle/>
        <a:p>
          <a:pPr>
            <a:lnSpc>
              <a:spcPct val="150000"/>
            </a:lnSpc>
          </a:pPr>
          <a:endParaRPr lang="en-US" sz="1600" b="1">
            <a:latin typeface="Alexandria" pitchFamily="2" charset="-78"/>
            <a:cs typeface="Alexandria" pitchFamily="2" charset="-78"/>
          </a:endParaRPr>
        </a:p>
      </dgm:t>
    </dgm:pt>
    <dgm:pt modelId="{CB4F0720-D9B4-D64E-ADF2-92DBF196EEBC}" type="sibTrans" cxnId="{07CD3E73-D384-1C4D-BCF3-B58C6FE39923}">
      <dgm:prSet/>
      <dgm:spPr/>
      <dgm:t>
        <a:bodyPr/>
        <a:lstStyle/>
        <a:p>
          <a:pPr>
            <a:lnSpc>
              <a:spcPct val="150000"/>
            </a:lnSpc>
          </a:pPr>
          <a:endParaRPr lang="en-US" sz="1600" b="1">
            <a:latin typeface="Alexandria" pitchFamily="2" charset="-78"/>
            <a:cs typeface="Alexandria" pitchFamily="2" charset="-78"/>
          </a:endParaRPr>
        </a:p>
      </dgm:t>
    </dgm:pt>
    <dgm:pt modelId="{32508535-FDED-754B-9D50-D7A1C0A9C02C}">
      <dgm:prSet phldrT="[Text]" custT="1"/>
      <dgm:spPr/>
      <dgm:t>
        <a:bodyPr/>
        <a:lstStyle/>
        <a:p>
          <a:pPr rtl="1">
            <a:lnSpc>
              <a:spcPct val="150000"/>
            </a:lnSpc>
          </a:pPr>
          <a:r>
            <a:rPr lang="ar-EG" sz="1600" b="1" dirty="0">
              <a:latin typeface="Alexandria" pitchFamily="2" charset="-78"/>
              <a:cs typeface="Alexandria" pitchFamily="2" charset="-78"/>
            </a:rPr>
            <a:t>الهدف الأساسي للعلاقات العامة هو بناء وتعزيز الثقة بين المنظمة وجماهيرها</a:t>
          </a:r>
          <a:endParaRPr lang="en-US" sz="1600" b="1" dirty="0">
            <a:latin typeface="Alexandria" pitchFamily="2" charset="-78"/>
            <a:cs typeface="Alexandria" pitchFamily="2" charset="-78"/>
          </a:endParaRPr>
        </a:p>
      </dgm:t>
    </dgm:pt>
    <dgm:pt modelId="{0CB5D835-D194-5943-BA42-2C91662EA414}" type="parTrans" cxnId="{30B8BA83-BA61-7B49-A099-E6F94B281E13}">
      <dgm:prSet custT="1"/>
      <dgm:spPr/>
      <dgm:t>
        <a:bodyPr/>
        <a:lstStyle/>
        <a:p>
          <a:pPr>
            <a:lnSpc>
              <a:spcPct val="150000"/>
            </a:lnSpc>
          </a:pPr>
          <a:endParaRPr lang="en-US" sz="1600" b="1">
            <a:latin typeface="Alexandria" pitchFamily="2" charset="-78"/>
            <a:cs typeface="Alexandria" pitchFamily="2" charset="-78"/>
          </a:endParaRPr>
        </a:p>
      </dgm:t>
    </dgm:pt>
    <dgm:pt modelId="{6247DEC1-6B8F-DC4E-A779-F5634FD1D71F}" type="sibTrans" cxnId="{30B8BA83-BA61-7B49-A099-E6F94B281E13}">
      <dgm:prSet/>
      <dgm:spPr/>
      <dgm:t>
        <a:bodyPr/>
        <a:lstStyle/>
        <a:p>
          <a:pPr>
            <a:lnSpc>
              <a:spcPct val="150000"/>
            </a:lnSpc>
          </a:pPr>
          <a:endParaRPr lang="en-US" sz="1600" b="1">
            <a:latin typeface="Alexandria" pitchFamily="2" charset="-78"/>
            <a:cs typeface="Alexandria" pitchFamily="2" charset="-78"/>
          </a:endParaRPr>
        </a:p>
      </dgm:t>
    </dgm:pt>
    <dgm:pt modelId="{793E0ED0-62DF-1243-9C44-7D12FD09D3CB}">
      <dgm:prSet phldrT="[Text]" custT="1"/>
      <dgm:spPr/>
      <dgm:t>
        <a:bodyPr/>
        <a:lstStyle/>
        <a:p>
          <a:pPr rtl="1">
            <a:lnSpc>
              <a:spcPct val="150000"/>
            </a:lnSpc>
          </a:pPr>
          <a:r>
            <a:rPr lang="ar-EG" sz="1600" b="1" dirty="0">
              <a:latin typeface="Alexandria" pitchFamily="2" charset="-78"/>
              <a:cs typeface="Alexandria" pitchFamily="2" charset="-78"/>
            </a:rPr>
            <a:t>السمعة القوية تُبنى على الثقة</a:t>
          </a:r>
          <a:endParaRPr lang="en-US" sz="1600" b="1" dirty="0">
            <a:latin typeface="Alexandria" pitchFamily="2" charset="-78"/>
            <a:cs typeface="Alexandria" pitchFamily="2" charset="-78"/>
          </a:endParaRPr>
        </a:p>
      </dgm:t>
    </dgm:pt>
    <dgm:pt modelId="{5E697071-9E53-DA48-AD3D-B7B2911F3646}" type="parTrans" cxnId="{9E345F02-3DEE-EB43-A26C-7C13377DD25D}">
      <dgm:prSet custT="1"/>
      <dgm:spPr/>
      <dgm:t>
        <a:bodyPr/>
        <a:lstStyle/>
        <a:p>
          <a:pPr>
            <a:lnSpc>
              <a:spcPct val="150000"/>
            </a:lnSpc>
          </a:pPr>
          <a:endParaRPr lang="en-US" sz="1600" b="1">
            <a:latin typeface="Alexandria" pitchFamily="2" charset="-78"/>
            <a:cs typeface="Alexandria" pitchFamily="2" charset="-78"/>
          </a:endParaRPr>
        </a:p>
      </dgm:t>
    </dgm:pt>
    <dgm:pt modelId="{62656419-6875-064C-9AC7-3DAD7C0A94F6}" type="sibTrans" cxnId="{9E345F02-3DEE-EB43-A26C-7C13377DD25D}">
      <dgm:prSet/>
      <dgm:spPr/>
      <dgm:t>
        <a:bodyPr/>
        <a:lstStyle/>
        <a:p>
          <a:pPr>
            <a:lnSpc>
              <a:spcPct val="150000"/>
            </a:lnSpc>
          </a:pPr>
          <a:endParaRPr lang="en-US" sz="1600" b="1">
            <a:latin typeface="Alexandria" pitchFamily="2" charset="-78"/>
            <a:cs typeface="Alexandria" pitchFamily="2" charset="-78"/>
          </a:endParaRPr>
        </a:p>
      </dgm:t>
    </dgm:pt>
    <dgm:pt modelId="{05CD903E-FC82-CA41-80F7-5F8254D1CB7F}" type="pres">
      <dgm:prSet presAssocID="{A189FC34-0B9E-E94D-ABE3-69677F6009F0}" presName="Name0" presStyleCnt="0">
        <dgm:presLayoutVars>
          <dgm:chPref val="1"/>
          <dgm:dir/>
          <dgm:animOne val="branch"/>
          <dgm:animLvl val="lvl"/>
          <dgm:resizeHandles val="exact"/>
        </dgm:presLayoutVars>
      </dgm:prSet>
      <dgm:spPr/>
    </dgm:pt>
    <dgm:pt modelId="{2982ACBD-0186-084E-8101-8C2A668BE13F}" type="pres">
      <dgm:prSet presAssocID="{915492E2-D1C9-6C49-A8DB-DED68CC2DBE9}" presName="root1" presStyleCnt="0"/>
      <dgm:spPr/>
    </dgm:pt>
    <dgm:pt modelId="{79ECF118-F193-2E4C-9028-BB3E7647D884}" type="pres">
      <dgm:prSet presAssocID="{915492E2-D1C9-6C49-A8DB-DED68CC2DBE9}" presName="LevelOneTextNode" presStyleLbl="node0" presStyleIdx="0" presStyleCnt="1">
        <dgm:presLayoutVars>
          <dgm:chPref val="3"/>
        </dgm:presLayoutVars>
      </dgm:prSet>
      <dgm:spPr/>
    </dgm:pt>
    <dgm:pt modelId="{4E8A8E51-250A-C44E-8B3D-7148002E91A9}" type="pres">
      <dgm:prSet presAssocID="{915492E2-D1C9-6C49-A8DB-DED68CC2DBE9}" presName="level2hierChild" presStyleCnt="0"/>
      <dgm:spPr/>
    </dgm:pt>
    <dgm:pt modelId="{0160138B-9CFA-A043-A1C6-5EFE84ED3CC7}" type="pres">
      <dgm:prSet presAssocID="{0CB5D835-D194-5943-BA42-2C91662EA414}" presName="conn2-1" presStyleLbl="parChTrans1D2" presStyleIdx="0" presStyleCnt="2"/>
      <dgm:spPr/>
    </dgm:pt>
    <dgm:pt modelId="{415B674A-605A-AC4A-9C86-11BDACAEC4E9}" type="pres">
      <dgm:prSet presAssocID="{0CB5D835-D194-5943-BA42-2C91662EA414}" presName="connTx" presStyleLbl="parChTrans1D2" presStyleIdx="0" presStyleCnt="2"/>
      <dgm:spPr/>
    </dgm:pt>
    <dgm:pt modelId="{D92CF42A-2A3B-A54A-8FB6-5BEC5181E098}" type="pres">
      <dgm:prSet presAssocID="{32508535-FDED-754B-9D50-D7A1C0A9C02C}" presName="root2" presStyleCnt="0"/>
      <dgm:spPr/>
    </dgm:pt>
    <dgm:pt modelId="{E7DD9D2B-6960-0B4D-A837-3ED610D8DD89}" type="pres">
      <dgm:prSet presAssocID="{32508535-FDED-754B-9D50-D7A1C0A9C02C}" presName="LevelTwoTextNode" presStyleLbl="node2" presStyleIdx="0" presStyleCnt="2" custScaleY="130617">
        <dgm:presLayoutVars>
          <dgm:chPref val="3"/>
        </dgm:presLayoutVars>
      </dgm:prSet>
      <dgm:spPr/>
    </dgm:pt>
    <dgm:pt modelId="{662DC568-1C7D-C945-80E7-29B925C22949}" type="pres">
      <dgm:prSet presAssocID="{32508535-FDED-754B-9D50-D7A1C0A9C02C}" presName="level3hierChild" presStyleCnt="0"/>
      <dgm:spPr/>
    </dgm:pt>
    <dgm:pt modelId="{B9A75A7F-81D6-FD4D-AE03-4D4AD4C85B9B}" type="pres">
      <dgm:prSet presAssocID="{5E697071-9E53-DA48-AD3D-B7B2911F3646}" presName="conn2-1" presStyleLbl="parChTrans1D2" presStyleIdx="1" presStyleCnt="2"/>
      <dgm:spPr/>
    </dgm:pt>
    <dgm:pt modelId="{9D397051-DD4C-5B4B-A626-F1A0EE58569A}" type="pres">
      <dgm:prSet presAssocID="{5E697071-9E53-DA48-AD3D-B7B2911F3646}" presName="connTx" presStyleLbl="parChTrans1D2" presStyleIdx="1" presStyleCnt="2"/>
      <dgm:spPr/>
    </dgm:pt>
    <dgm:pt modelId="{F6E0B643-3FF4-3241-98B7-EF0295B49585}" type="pres">
      <dgm:prSet presAssocID="{793E0ED0-62DF-1243-9C44-7D12FD09D3CB}" presName="root2" presStyleCnt="0"/>
      <dgm:spPr/>
    </dgm:pt>
    <dgm:pt modelId="{F264CBC8-1F43-A44C-923C-6FAFCC39F80F}" type="pres">
      <dgm:prSet presAssocID="{793E0ED0-62DF-1243-9C44-7D12FD09D3CB}" presName="LevelTwoTextNode" presStyleLbl="node2" presStyleIdx="1" presStyleCnt="2" custScaleY="131177">
        <dgm:presLayoutVars>
          <dgm:chPref val="3"/>
        </dgm:presLayoutVars>
      </dgm:prSet>
      <dgm:spPr/>
    </dgm:pt>
    <dgm:pt modelId="{DEF72834-17AB-344D-9AE5-DC73EF1BA75F}" type="pres">
      <dgm:prSet presAssocID="{793E0ED0-62DF-1243-9C44-7D12FD09D3CB}" presName="level3hierChild" presStyleCnt="0"/>
      <dgm:spPr/>
    </dgm:pt>
  </dgm:ptLst>
  <dgm:cxnLst>
    <dgm:cxn modelId="{9E345F02-3DEE-EB43-A26C-7C13377DD25D}" srcId="{915492E2-D1C9-6C49-A8DB-DED68CC2DBE9}" destId="{793E0ED0-62DF-1243-9C44-7D12FD09D3CB}" srcOrd="1" destOrd="0" parTransId="{5E697071-9E53-DA48-AD3D-B7B2911F3646}" sibTransId="{62656419-6875-064C-9AC7-3DAD7C0A94F6}"/>
    <dgm:cxn modelId="{5F14CE34-A7B2-B44B-A50F-68EBABC45879}" type="presOf" srcId="{915492E2-D1C9-6C49-A8DB-DED68CC2DBE9}" destId="{79ECF118-F193-2E4C-9028-BB3E7647D884}" srcOrd="0" destOrd="0" presId="urn:microsoft.com/office/officeart/2008/layout/HorizontalMultiLevelHierarchy"/>
    <dgm:cxn modelId="{51B69140-937A-3646-AB9F-40EE1B5FE8DB}" type="presOf" srcId="{32508535-FDED-754B-9D50-D7A1C0A9C02C}" destId="{E7DD9D2B-6960-0B4D-A837-3ED610D8DD89}" srcOrd="0" destOrd="0" presId="urn:microsoft.com/office/officeart/2008/layout/HorizontalMultiLevelHierarchy"/>
    <dgm:cxn modelId="{95DAA552-427D-EA4A-99E1-6FCE547CE876}" type="presOf" srcId="{0CB5D835-D194-5943-BA42-2C91662EA414}" destId="{415B674A-605A-AC4A-9C86-11BDACAEC4E9}" srcOrd="1" destOrd="0" presId="urn:microsoft.com/office/officeart/2008/layout/HorizontalMultiLevelHierarchy"/>
    <dgm:cxn modelId="{387F6F53-074E-754F-8A84-A370058985ED}" type="presOf" srcId="{793E0ED0-62DF-1243-9C44-7D12FD09D3CB}" destId="{F264CBC8-1F43-A44C-923C-6FAFCC39F80F}" srcOrd="0" destOrd="0" presId="urn:microsoft.com/office/officeart/2008/layout/HorizontalMultiLevelHierarchy"/>
    <dgm:cxn modelId="{9F9B515D-FD4B-2746-8115-3B7EE4D1CEE8}" type="presOf" srcId="{5E697071-9E53-DA48-AD3D-B7B2911F3646}" destId="{B9A75A7F-81D6-FD4D-AE03-4D4AD4C85B9B}" srcOrd="0" destOrd="0" presId="urn:microsoft.com/office/officeart/2008/layout/HorizontalMultiLevelHierarchy"/>
    <dgm:cxn modelId="{07CD3E73-D384-1C4D-BCF3-B58C6FE39923}" srcId="{A189FC34-0B9E-E94D-ABE3-69677F6009F0}" destId="{915492E2-D1C9-6C49-A8DB-DED68CC2DBE9}" srcOrd="0" destOrd="0" parTransId="{39F0D510-A83A-8446-BEDE-E6CB40782C99}" sibTransId="{CB4F0720-D9B4-D64E-ADF2-92DBF196EEBC}"/>
    <dgm:cxn modelId="{30B8BA83-BA61-7B49-A099-E6F94B281E13}" srcId="{915492E2-D1C9-6C49-A8DB-DED68CC2DBE9}" destId="{32508535-FDED-754B-9D50-D7A1C0A9C02C}" srcOrd="0" destOrd="0" parTransId="{0CB5D835-D194-5943-BA42-2C91662EA414}" sibTransId="{6247DEC1-6B8F-DC4E-A779-F5634FD1D71F}"/>
    <dgm:cxn modelId="{0325E785-BED8-D94F-948B-3D32768A9DDE}" type="presOf" srcId="{5E697071-9E53-DA48-AD3D-B7B2911F3646}" destId="{9D397051-DD4C-5B4B-A626-F1A0EE58569A}" srcOrd="1" destOrd="0" presId="urn:microsoft.com/office/officeart/2008/layout/HorizontalMultiLevelHierarchy"/>
    <dgm:cxn modelId="{ED66DF94-FC0C-5148-A69A-74FD3F1940A5}" type="presOf" srcId="{A189FC34-0B9E-E94D-ABE3-69677F6009F0}" destId="{05CD903E-FC82-CA41-80F7-5F8254D1CB7F}" srcOrd="0" destOrd="0" presId="urn:microsoft.com/office/officeart/2008/layout/HorizontalMultiLevelHierarchy"/>
    <dgm:cxn modelId="{A99925AD-6899-964A-BDC1-323B18DBEB6D}" type="presOf" srcId="{0CB5D835-D194-5943-BA42-2C91662EA414}" destId="{0160138B-9CFA-A043-A1C6-5EFE84ED3CC7}" srcOrd="0" destOrd="0" presId="urn:microsoft.com/office/officeart/2008/layout/HorizontalMultiLevelHierarchy"/>
    <dgm:cxn modelId="{905BE490-549D-7745-92FE-93E361DBFCCB}" type="presParOf" srcId="{05CD903E-FC82-CA41-80F7-5F8254D1CB7F}" destId="{2982ACBD-0186-084E-8101-8C2A668BE13F}" srcOrd="0" destOrd="0" presId="urn:microsoft.com/office/officeart/2008/layout/HorizontalMultiLevelHierarchy"/>
    <dgm:cxn modelId="{3CF16DBD-C9EA-C14A-B15B-D0DAD362C3D3}" type="presParOf" srcId="{2982ACBD-0186-084E-8101-8C2A668BE13F}" destId="{79ECF118-F193-2E4C-9028-BB3E7647D884}" srcOrd="0" destOrd="0" presId="urn:microsoft.com/office/officeart/2008/layout/HorizontalMultiLevelHierarchy"/>
    <dgm:cxn modelId="{2DE584CA-2852-EF42-8861-169E1EE3A163}" type="presParOf" srcId="{2982ACBD-0186-084E-8101-8C2A668BE13F}" destId="{4E8A8E51-250A-C44E-8B3D-7148002E91A9}" srcOrd="1" destOrd="0" presId="urn:microsoft.com/office/officeart/2008/layout/HorizontalMultiLevelHierarchy"/>
    <dgm:cxn modelId="{592DF256-2D81-F243-B8A3-A4D0CF2A14C4}" type="presParOf" srcId="{4E8A8E51-250A-C44E-8B3D-7148002E91A9}" destId="{0160138B-9CFA-A043-A1C6-5EFE84ED3CC7}" srcOrd="0" destOrd="0" presId="urn:microsoft.com/office/officeart/2008/layout/HorizontalMultiLevelHierarchy"/>
    <dgm:cxn modelId="{88F1DB3B-C133-E048-881B-A10CC76A8C6F}" type="presParOf" srcId="{0160138B-9CFA-A043-A1C6-5EFE84ED3CC7}" destId="{415B674A-605A-AC4A-9C86-11BDACAEC4E9}" srcOrd="0" destOrd="0" presId="urn:microsoft.com/office/officeart/2008/layout/HorizontalMultiLevelHierarchy"/>
    <dgm:cxn modelId="{DD30A765-53F2-1F4F-B72E-0B889C962092}" type="presParOf" srcId="{4E8A8E51-250A-C44E-8B3D-7148002E91A9}" destId="{D92CF42A-2A3B-A54A-8FB6-5BEC5181E098}" srcOrd="1" destOrd="0" presId="urn:microsoft.com/office/officeart/2008/layout/HorizontalMultiLevelHierarchy"/>
    <dgm:cxn modelId="{C497789D-C399-9747-B561-D6CD8338E3E9}" type="presParOf" srcId="{D92CF42A-2A3B-A54A-8FB6-5BEC5181E098}" destId="{E7DD9D2B-6960-0B4D-A837-3ED610D8DD89}" srcOrd="0" destOrd="0" presId="urn:microsoft.com/office/officeart/2008/layout/HorizontalMultiLevelHierarchy"/>
    <dgm:cxn modelId="{A3827FD1-5FAB-0341-92D6-55FD0C08C657}" type="presParOf" srcId="{D92CF42A-2A3B-A54A-8FB6-5BEC5181E098}" destId="{662DC568-1C7D-C945-80E7-29B925C22949}" srcOrd="1" destOrd="0" presId="urn:microsoft.com/office/officeart/2008/layout/HorizontalMultiLevelHierarchy"/>
    <dgm:cxn modelId="{A48DE98A-9458-2F44-BB4F-FE30E870E8F7}" type="presParOf" srcId="{4E8A8E51-250A-C44E-8B3D-7148002E91A9}" destId="{B9A75A7F-81D6-FD4D-AE03-4D4AD4C85B9B}" srcOrd="2" destOrd="0" presId="urn:microsoft.com/office/officeart/2008/layout/HorizontalMultiLevelHierarchy"/>
    <dgm:cxn modelId="{9F4AF727-2A91-DF4E-B2CE-8E93EAB2FF11}" type="presParOf" srcId="{B9A75A7F-81D6-FD4D-AE03-4D4AD4C85B9B}" destId="{9D397051-DD4C-5B4B-A626-F1A0EE58569A}" srcOrd="0" destOrd="0" presId="urn:microsoft.com/office/officeart/2008/layout/HorizontalMultiLevelHierarchy"/>
    <dgm:cxn modelId="{7D969AD1-3270-0C42-A775-5ED57454C79D}" type="presParOf" srcId="{4E8A8E51-250A-C44E-8B3D-7148002E91A9}" destId="{F6E0B643-3FF4-3241-98B7-EF0295B49585}" srcOrd="3" destOrd="0" presId="urn:microsoft.com/office/officeart/2008/layout/HorizontalMultiLevelHierarchy"/>
    <dgm:cxn modelId="{9A5EAD70-5243-A94D-A382-A5EF1319DE99}" type="presParOf" srcId="{F6E0B643-3FF4-3241-98B7-EF0295B49585}" destId="{F264CBC8-1F43-A44C-923C-6FAFCC39F80F}" srcOrd="0" destOrd="0" presId="urn:microsoft.com/office/officeart/2008/layout/HorizontalMultiLevelHierarchy"/>
    <dgm:cxn modelId="{7B81BC73-C310-E648-867B-4012FE07BAD6}" type="presParOf" srcId="{F6E0B643-3FF4-3241-98B7-EF0295B49585}" destId="{DEF72834-17AB-344D-9AE5-DC73EF1BA75F}"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493253-E93B-0A4A-A1D6-7A9781861930}">
      <dsp:nvSpPr>
        <dsp:cNvPr id="0" name=""/>
        <dsp:cNvSpPr/>
      </dsp:nvSpPr>
      <dsp:spPr>
        <a:xfrm rot="5400000">
          <a:off x="1032138" y="1271326"/>
          <a:ext cx="1124378" cy="1280065"/>
        </a:xfrm>
        <a:prstGeom prst="bentUpArrow">
          <a:avLst>
            <a:gd name="adj1" fmla="val 32840"/>
            <a:gd name="adj2" fmla="val 25000"/>
            <a:gd name="adj3" fmla="val 3578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6BAA577E-1A9C-AE45-8F94-1F4C79311AAF}">
      <dsp:nvSpPr>
        <dsp:cNvPr id="0" name=""/>
        <dsp:cNvSpPr/>
      </dsp:nvSpPr>
      <dsp:spPr>
        <a:xfrm>
          <a:off x="734246" y="24930"/>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latin typeface="Alexandria" pitchFamily="2" charset="-78"/>
              <a:cs typeface="Alexandria" pitchFamily="2" charset="-78"/>
            </a:rPr>
            <a:t>تعزيز قيمة العلامة التجارية</a:t>
          </a:r>
          <a:endParaRPr lang="en-US" sz="1400" kern="1200" dirty="0">
            <a:latin typeface="Alexandria" pitchFamily="2" charset="-78"/>
            <a:cs typeface="Alexandria" pitchFamily="2" charset="-78"/>
          </a:endParaRPr>
        </a:p>
      </dsp:txBody>
      <dsp:txXfrm>
        <a:off x="798934" y="89618"/>
        <a:ext cx="1763416" cy="1195517"/>
      </dsp:txXfrm>
    </dsp:sp>
    <dsp:sp modelId="{7E4138C9-5765-7A48-96C8-8615F9836573}">
      <dsp:nvSpPr>
        <dsp:cNvPr id="0" name=""/>
        <dsp:cNvSpPr/>
      </dsp:nvSpPr>
      <dsp:spPr>
        <a:xfrm>
          <a:off x="3265082" y="151288"/>
          <a:ext cx="4360138" cy="1070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السمعة القوية ترفع من قيمة العلامة التجارية وتجعلها أكثر تميزًا في السوق.</a:t>
          </a:r>
          <a:endParaRPr lang="en-US" sz="1400" kern="1200" dirty="0">
            <a:latin typeface="Alexandria" pitchFamily="2" charset="-78"/>
            <a:cs typeface="Alexandria" pitchFamily="2" charset="-78"/>
          </a:endParaRPr>
        </a:p>
      </dsp:txBody>
      <dsp:txXfrm>
        <a:off x="3265082" y="151288"/>
        <a:ext cx="4360138" cy="1070837"/>
      </dsp:txXfrm>
    </dsp:sp>
    <dsp:sp modelId="{6C23EC6C-5D7C-AD4D-B574-8CF34B476AA1}">
      <dsp:nvSpPr>
        <dsp:cNvPr id="0" name=""/>
        <dsp:cNvSpPr/>
      </dsp:nvSpPr>
      <dsp:spPr>
        <a:xfrm rot="5400000">
          <a:off x="3317504" y="2759619"/>
          <a:ext cx="1124378" cy="1280065"/>
        </a:xfrm>
        <a:prstGeom prst="bentUpArrow">
          <a:avLst>
            <a:gd name="adj1" fmla="val 32840"/>
            <a:gd name="adj2" fmla="val 25000"/>
            <a:gd name="adj3" fmla="val 3578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9E91CB49-13E0-1742-84A9-8F927D95697A}">
      <dsp:nvSpPr>
        <dsp:cNvPr id="0" name=""/>
        <dsp:cNvSpPr/>
      </dsp:nvSpPr>
      <dsp:spPr>
        <a:xfrm>
          <a:off x="3019612" y="1513222"/>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زيادة ولاء العملاء</a:t>
          </a:r>
          <a:endParaRPr lang="en-US" sz="1400" b="1" kern="1200" dirty="0">
            <a:latin typeface="Alexandria" pitchFamily="2" charset="-78"/>
            <a:cs typeface="Alexandria" pitchFamily="2" charset="-78"/>
          </a:endParaRPr>
        </a:p>
      </dsp:txBody>
      <dsp:txXfrm>
        <a:off x="3084300" y="1577910"/>
        <a:ext cx="1763416" cy="1195517"/>
      </dsp:txXfrm>
    </dsp:sp>
    <dsp:sp modelId="{FAB7719E-CAF1-144C-AE89-98049BEA4A07}">
      <dsp:nvSpPr>
        <dsp:cNvPr id="0" name=""/>
        <dsp:cNvSpPr/>
      </dsp:nvSpPr>
      <dsp:spPr>
        <a:xfrm>
          <a:off x="5393422" y="1639581"/>
          <a:ext cx="3982844" cy="1070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يميل العملاء إلى الوثوق بالشركات ذات السمعة الطيبة ويفضلون التعامل معها، مما يؤدي إلى زيادة الولاء وتكرار الشراء.</a:t>
          </a:r>
          <a:endParaRPr lang="en-US" sz="1400" kern="1200" dirty="0">
            <a:latin typeface="Alexandria" pitchFamily="2" charset="-78"/>
            <a:cs typeface="Alexandria" pitchFamily="2" charset="-78"/>
          </a:endParaRPr>
        </a:p>
      </dsp:txBody>
      <dsp:txXfrm>
        <a:off x="5393422" y="1639581"/>
        <a:ext cx="3982844" cy="1070837"/>
      </dsp:txXfrm>
    </dsp:sp>
    <dsp:sp modelId="{9BE7F603-6AC9-A741-B549-9D44E717CEA6}">
      <dsp:nvSpPr>
        <dsp:cNvPr id="0" name=""/>
        <dsp:cNvSpPr/>
      </dsp:nvSpPr>
      <dsp:spPr>
        <a:xfrm>
          <a:off x="5048562" y="3001514"/>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جذب أفضل العاملين والاحتفاظ بهم</a:t>
          </a:r>
          <a:endParaRPr lang="en-US" sz="1400" b="1" kern="1200" dirty="0">
            <a:latin typeface="Alexandria" pitchFamily="2" charset="-78"/>
            <a:cs typeface="Alexandria" pitchFamily="2" charset="-78"/>
          </a:endParaRPr>
        </a:p>
      </dsp:txBody>
      <dsp:txXfrm>
        <a:off x="5113250" y="3066202"/>
        <a:ext cx="1763416" cy="1195517"/>
      </dsp:txXfrm>
    </dsp:sp>
    <dsp:sp modelId="{D7811F08-8E40-594E-923E-ABBBB7BB64BD}">
      <dsp:nvSpPr>
        <dsp:cNvPr id="0" name=""/>
        <dsp:cNvSpPr/>
      </dsp:nvSpPr>
      <dsp:spPr>
        <a:xfrm>
          <a:off x="6725072" y="3127873"/>
          <a:ext cx="3790527" cy="1070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 الشركات ذات السمعة الجيدة تعتبر أماكن عمل مرغوبة، مما يسهل جذب الموظفين ذوي الكفاءة العالية والاحتفاظ بهم.</a:t>
          </a:r>
          <a:endParaRPr lang="en-US" sz="1400" kern="1200" dirty="0">
            <a:latin typeface="Alexandria" pitchFamily="2" charset="-78"/>
            <a:cs typeface="Alexandria" pitchFamily="2" charset="-78"/>
          </a:endParaRPr>
        </a:p>
      </dsp:txBody>
      <dsp:txXfrm>
        <a:off x="6725072" y="3127873"/>
        <a:ext cx="3790527" cy="10708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6A1FED-8E95-464C-98DD-78DDC329FCB4}">
      <dsp:nvSpPr>
        <dsp:cNvPr id="0" name=""/>
        <dsp:cNvSpPr/>
      </dsp:nvSpPr>
      <dsp:spPr>
        <a:xfrm rot="5400000">
          <a:off x="956371" y="1271326"/>
          <a:ext cx="1124378" cy="1280065"/>
        </a:xfrm>
        <a:prstGeom prst="bentUpArrow">
          <a:avLst>
            <a:gd name="adj1" fmla="val 32840"/>
            <a:gd name="adj2" fmla="val 25000"/>
            <a:gd name="adj3" fmla="val 3578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15700D8-8724-4D42-ADBB-FF44F9320D8C}">
      <dsp:nvSpPr>
        <dsp:cNvPr id="0" name=""/>
        <dsp:cNvSpPr/>
      </dsp:nvSpPr>
      <dsp:spPr>
        <a:xfrm>
          <a:off x="658478" y="24930"/>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kern="1200" dirty="0">
              <a:latin typeface="Alexandria" pitchFamily="2" charset="-78"/>
              <a:cs typeface="Alexandria" pitchFamily="2" charset="-78"/>
            </a:rPr>
            <a:t>التخفيف من تأثير المخاطر والأزمات</a:t>
          </a:r>
          <a:endParaRPr lang="en-US" sz="1400" kern="1200" dirty="0">
            <a:latin typeface="Alexandria" pitchFamily="2" charset="-78"/>
            <a:cs typeface="Alexandria" pitchFamily="2" charset="-78"/>
          </a:endParaRPr>
        </a:p>
      </dsp:txBody>
      <dsp:txXfrm>
        <a:off x="723166" y="89618"/>
        <a:ext cx="1763416" cy="1195517"/>
      </dsp:txXfrm>
    </dsp:sp>
    <dsp:sp modelId="{F9E60D3D-D2B6-994D-BDAD-607B04725BB6}">
      <dsp:nvSpPr>
        <dsp:cNvPr id="0" name=""/>
        <dsp:cNvSpPr/>
      </dsp:nvSpPr>
      <dsp:spPr>
        <a:xfrm>
          <a:off x="2767148" y="220679"/>
          <a:ext cx="4229977" cy="9320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عندما تواجه الشركة أزمة، فإن السمعة الإيجابية المتراكمة يمكن أن تعمل كـ "درع" يحميها من أضرار بالغة ويساعدها على التعافي بشكل أسرع.</a:t>
          </a:r>
          <a:endParaRPr lang="en-US" sz="1400" kern="1200" dirty="0">
            <a:latin typeface="Alexandria" pitchFamily="2" charset="-78"/>
            <a:cs typeface="Alexandria" pitchFamily="2" charset="-78"/>
          </a:endParaRPr>
        </a:p>
      </dsp:txBody>
      <dsp:txXfrm>
        <a:off x="2767148" y="220679"/>
        <a:ext cx="4229977" cy="932056"/>
      </dsp:txXfrm>
    </dsp:sp>
    <dsp:sp modelId="{C5C65370-0C41-0645-AC09-17F9F9D66970}">
      <dsp:nvSpPr>
        <dsp:cNvPr id="0" name=""/>
        <dsp:cNvSpPr/>
      </dsp:nvSpPr>
      <dsp:spPr>
        <a:xfrm rot="5400000">
          <a:off x="3210498" y="2759619"/>
          <a:ext cx="1124378" cy="1280065"/>
        </a:xfrm>
        <a:prstGeom prst="bentUpArrow">
          <a:avLst>
            <a:gd name="adj1" fmla="val 32840"/>
            <a:gd name="adj2" fmla="val 25000"/>
            <a:gd name="adj3" fmla="val 3578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91C6D35B-41B1-C842-A31C-14EE26DBE505}">
      <dsp:nvSpPr>
        <dsp:cNvPr id="0" name=""/>
        <dsp:cNvSpPr/>
      </dsp:nvSpPr>
      <dsp:spPr>
        <a:xfrm>
          <a:off x="2912606" y="1513222"/>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kern="1200" dirty="0">
              <a:latin typeface="Alexandria" pitchFamily="2" charset="-78"/>
              <a:cs typeface="Alexandria" pitchFamily="2" charset="-78"/>
            </a:rPr>
            <a:t>زيادة القدرة التنافسية</a:t>
          </a:r>
          <a:endParaRPr lang="en-US" sz="1400" kern="1200" dirty="0">
            <a:latin typeface="Alexandria" pitchFamily="2" charset="-78"/>
            <a:cs typeface="Alexandria" pitchFamily="2" charset="-78"/>
          </a:endParaRPr>
        </a:p>
      </dsp:txBody>
      <dsp:txXfrm>
        <a:off x="2977294" y="1577910"/>
        <a:ext cx="1763416" cy="1195517"/>
      </dsp:txXfrm>
    </dsp:sp>
    <dsp:sp modelId="{AB661938-F017-BF47-AFF4-C7243519C2BD}">
      <dsp:nvSpPr>
        <dsp:cNvPr id="0" name=""/>
        <dsp:cNvSpPr/>
      </dsp:nvSpPr>
      <dsp:spPr>
        <a:xfrm>
          <a:off x="5281997" y="1639581"/>
          <a:ext cx="4051152" cy="1070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تمنح السمعة الجيدة المنظمة ميزة تنافسية واضحة، حيث يمكنها جذب شركاء أعمال أفضل والوصول إلى فرص جديدة.</a:t>
          </a:r>
          <a:endParaRPr lang="en-US" sz="1400" kern="1200" dirty="0">
            <a:latin typeface="Alexandria" pitchFamily="2" charset="-78"/>
            <a:cs typeface="Alexandria" pitchFamily="2" charset="-78"/>
          </a:endParaRPr>
        </a:p>
      </dsp:txBody>
      <dsp:txXfrm>
        <a:off x="5281997" y="1639581"/>
        <a:ext cx="4051152" cy="1070837"/>
      </dsp:txXfrm>
    </dsp:sp>
    <dsp:sp modelId="{EFB5EF15-5ADE-9248-A67A-96BFA8FA78EF}">
      <dsp:nvSpPr>
        <dsp:cNvPr id="0" name=""/>
        <dsp:cNvSpPr/>
      </dsp:nvSpPr>
      <dsp:spPr>
        <a:xfrm>
          <a:off x="4552485" y="3001514"/>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kern="1200" dirty="0">
              <a:latin typeface="Alexandria" pitchFamily="2" charset="-78"/>
              <a:cs typeface="Alexandria" pitchFamily="2" charset="-78"/>
            </a:rPr>
            <a:t>سهولة الوصول إلى التمويل</a:t>
          </a:r>
          <a:endParaRPr lang="en-US" sz="1400" kern="1200" dirty="0">
            <a:latin typeface="Alexandria" pitchFamily="2" charset="-78"/>
            <a:cs typeface="Alexandria" pitchFamily="2" charset="-78"/>
          </a:endParaRPr>
        </a:p>
      </dsp:txBody>
      <dsp:txXfrm>
        <a:off x="4617173" y="3066202"/>
        <a:ext cx="1763416" cy="1195517"/>
      </dsp:txXfrm>
    </dsp:sp>
    <dsp:sp modelId="{8E587D5E-798C-1548-A1C2-C80DDAD75B12}">
      <dsp:nvSpPr>
        <dsp:cNvPr id="0" name=""/>
        <dsp:cNvSpPr/>
      </dsp:nvSpPr>
      <dsp:spPr>
        <a:xfrm>
          <a:off x="6253265" y="3127873"/>
          <a:ext cx="4218551" cy="1070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المستثمرون والبنوك أكثر ثقة في التعامل مع الشركات التي تتمتع بسمعة جيدة، مما يسهل الحصول على القروض والاستثمارات.</a:t>
          </a:r>
          <a:endParaRPr lang="en-US" sz="1400" kern="1200" dirty="0">
            <a:latin typeface="Alexandria" pitchFamily="2" charset="-78"/>
            <a:cs typeface="Alexandria" pitchFamily="2" charset="-78"/>
          </a:endParaRPr>
        </a:p>
      </dsp:txBody>
      <dsp:txXfrm>
        <a:off x="6253265" y="3127873"/>
        <a:ext cx="4218551" cy="10708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3458D8-04C2-9C40-82F3-9FC895AC86E4}">
      <dsp:nvSpPr>
        <dsp:cNvPr id="0" name=""/>
        <dsp:cNvSpPr/>
      </dsp:nvSpPr>
      <dsp:spPr>
        <a:xfrm>
          <a:off x="3167946" y="570436"/>
          <a:ext cx="5136700" cy="5136700"/>
        </a:xfrm>
        <a:prstGeom prst="blockArc">
          <a:avLst>
            <a:gd name="adj1" fmla="val 13500000"/>
            <a:gd name="adj2" fmla="val 1620000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72CF9FC0-43E3-9243-8AAA-EDCEF14352F4}">
      <dsp:nvSpPr>
        <dsp:cNvPr id="0" name=""/>
        <dsp:cNvSpPr/>
      </dsp:nvSpPr>
      <dsp:spPr>
        <a:xfrm>
          <a:off x="3167946" y="570436"/>
          <a:ext cx="5136700" cy="5136700"/>
        </a:xfrm>
        <a:prstGeom prst="blockArc">
          <a:avLst>
            <a:gd name="adj1" fmla="val 10800000"/>
            <a:gd name="adj2" fmla="val 1350000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52C5A14F-DCCF-3847-BDBC-FFF75E2BC517}">
      <dsp:nvSpPr>
        <dsp:cNvPr id="0" name=""/>
        <dsp:cNvSpPr/>
      </dsp:nvSpPr>
      <dsp:spPr>
        <a:xfrm>
          <a:off x="3167946" y="570436"/>
          <a:ext cx="5136700" cy="5136700"/>
        </a:xfrm>
        <a:prstGeom prst="blockArc">
          <a:avLst>
            <a:gd name="adj1" fmla="val 8100000"/>
            <a:gd name="adj2" fmla="val 1080000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51D4E6DB-917C-684D-A288-EBC2841E8DA1}">
      <dsp:nvSpPr>
        <dsp:cNvPr id="0" name=""/>
        <dsp:cNvSpPr/>
      </dsp:nvSpPr>
      <dsp:spPr>
        <a:xfrm>
          <a:off x="3116428" y="520364"/>
          <a:ext cx="5136700" cy="5136700"/>
        </a:xfrm>
        <a:prstGeom prst="blockArc">
          <a:avLst>
            <a:gd name="adj1" fmla="val 5581179"/>
            <a:gd name="adj2" fmla="val 8002155"/>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3A5FAD1D-DE13-3F43-A313-2728E6CB54C9}">
      <dsp:nvSpPr>
        <dsp:cNvPr id="0" name=""/>
        <dsp:cNvSpPr/>
      </dsp:nvSpPr>
      <dsp:spPr>
        <a:xfrm>
          <a:off x="3296655" y="527245"/>
          <a:ext cx="5136700" cy="5136700"/>
        </a:xfrm>
        <a:prstGeom prst="blockArc">
          <a:avLst>
            <a:gd name="adj1" fmla="val 2784226"/>
            <a:gd name="adj2" fmla="val 5711965"/>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BCC7A2C6-8D36-224E-B30B-FB367CD3867C}">
      <dsp:nvSpPr>
        <dsp:cNvPr id="0" name=""/>
        <dsp:cNvSpPr/>
      </dsp:nvSpPr>
      <dsp:spPr>
        <a:xfrm>
          <a:off x="3167946" y="570436"/>
          <a:ext cx="5136700" cy="5136700"/>
        </a:xfrm>
        <a:prstGeom prst="blockArc">
          <a:avLst>
            <a:gd name="adj1" fmla="val 0"/>
            <a:gd name="adj2" fmla="val 270000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BB77E575-2E8D-AF45-A249-56C61EB149A1}">
      <dsp:nvSpPr>
        <dsp:cNvPr id="0" name=""/>
        <dsp:cNvSpPr/>
      </dsp:nvSpPr>
      <dsp:spPr>
        <a:xfrm>
          <a:off x="3167946" y="570436"/>
          <a:ext cx="5136700" cy="5136700"/>
        </a:xfrm>
        <a:prstGeom prst="blockArc">
          <a:avLst>
            <a:gd name="adj1" fmla="val 18900000"/>
            <a:gd name="adj2" fmla="val 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8FD6D1BD-D04B-7546-9B8F-38807E5FC2E1}">
      <dsp:nvSpPr>
        <dsp:cNvPr id="0" name=""/>
        <dsp:cNvSpPr/>
      </dsp:nvSpPr>
      <dsp:spPr>
        <a:xfrm>
          <a:off x="3167946" y="570436"/>
          <a:ext cx="5136700" cy="5136700"/>
        </a:xfrm>
        <a:prstGeom prst="blockArc">
          <a:avLst>
            <a:gd name="adj1" fmla="val 16200000"/>
            <a:gd name="adj2" fmla="val 1890000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7001F296-E38C-C54B-AC49-70F910736D57}">
      <dsp:nvSpPr>
        <dsp:cNvPr id="0" name=""/>
        <dsp:cNvSpPr/>
      </dsp:nvSpPr>
      <dsp:spPr>
        <a:xfrm>
          <a:off x="4861007" y="2263497"/>
          <a:ext cx="1750578" cy="1750578"/>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مصادر السمعة المؤسسية</a:t>
          </a:r>
          <a:endParaRPr lang="en-US" sz="1400" b="1" kern="1200" dirty="0">
            <a:latin typeface="Alexandria" pitchFamily="2" charset="-78"/>
            <a:cs typeface="Alexandria" pitchFamily="2" charset="-78"/>
          </a:endParaRPr>
        </a:p>
      </dsp:txBody>
      <dsp:txXfrm>
        <a:off x="5117373" y="2519863"/>
        <a:ext cx="1237846" cy="1237846"/>
      </dsp:txXfrm>
    </dsp:sp>
    <dsp:sp modelId="{496F37C7-188E-654A-B15B-592BA38A0D18}">
      <dsp:nvSpPr>
        <dsp:cNvPr id="0" name=""/>
        <dsp:cNvSpPr/>
      </dsp:nvSpPr>
      <dsp:spPr>
        <a:xfrm>
          <a:off x="5123593" y="1848"/>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150000"/>
            </a:lnSpc>
            <a:spcBef>
              <a:spcPct val="0"/>
            </a:spcBef>
            <a:spcAft>
              <a:spcPct val="35000"/>
            </a:spcAft>
            <a:buNone/>
          </a:pPr>
          <a:r>
            <a:rPr lang="ar-SA" sz="1400" b="1" kern="1200" dirty="0">
              <a:latin typeface="Alexandria" pitchFamily="2" charset="-78"/>
              <a:cs typeface="Alexandria" pitchFamily="2" charset="-78"/>
            </a:rPr>
            <a:t>وسائل الاعلام</a:t>
          </a:r>
          <a:endParaRPr lang="en-US" sz="1400" b="1" kern="1200" dirty="0">
            <a:latin typeface="Alexandria" pitchFamily="2" charset="-78"/>
            <a:cs typeface="Alexandria" pitchFamily="2" charset="-78"/>
          </a:endParaRPr>
        </a:p>
      </dsp:txBody>
      <dsp:txXfrm>
        <a:off x="5303049" y="181304"/>
        <a:ext cx="866493" cy="866493"/>
      </dsp:txXfrm>
    </dsp:sp>
    <dsp:sp modelId="{45C288FE-0D8D-BA4A-B4C4-60B03AB4EFD0}">
      <dsp:nvSpPr>
        <dsp:cNvPr id="0" name=""/>
        <dsp:cNvSpPr/>
      </dsp:nvSpPr>
      <dsp:spPr>
        <a:xfrm>
          <a:off x="6908497" y="741179"/>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150000"/>
            </a:lnSpc>
            <a:spcBef>
              <a:spcPct val="0"/>
            </a:spcBef>
            <a:spcAft>
              <a:spcPct val="35000"/>
            </a:spcAft>
            <a:buNone/>
          </a:pPr>
          <a:r>
            <a:rPr lang="ar-SA" sz="1400" b="1" kern="1200" dirty="0">
              <a:latin typeface="Alexandria" pitchFamily="2" charset="-78"/>
              <a:cs typeface="Alexandria" pitchFamily="2" charset="-78"/>
            </a:rPr>
            <a:t>العملاء</a:t>
          </a:r>
          <a:endParaRPr lang="en-US" sz="1400" b="1" kern="1200" dirty="0">
            <a:latin typeface="Alexandria" pitchFamily="2" charset="-78"/>
            <a:cs typeface="Alexandria" pitchFamily="2" charset="-78"/>
          </a:endParaRPr>
        </a:p>
      </dsp:txBody>
      <dsp:txXfrm>
        <a:off x="7087953" y="920635"/>
        <a:ext cx="866493" cy="866493"/>
      </dsp:txXfrm>
    </dsp:sp>
    <dsp:sp modelId="{99F309AC-C3A0-E24B-843B-18564CA49EF4}">
      <dsp:nvSpPr>
        <dsp:cNvPr id="0" name=""/>
        <dsp:cNvSpPr/>
      </dsp:nvSpPr>
      <dsp:spPr>
        <a:xfrm>
          <a:off x="7647829" y="2526083"/>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1">
            <a:lnSpc>
              <a:spcPct val="150000"/>
            </a:lnSpc>
            <a:spcBef>
              <a:spcPct val="0"/>
            </a:spcBef>
            <a:spcAft>
              <a:spcPct val="35000"/>
            </a:spcAft>
            <a:buNone/>
          </a:pPr>
          <a:r>
            <a:rPr lang="ar-SA" sz="1200" b="1" kern="1200" dirty="0">
              <a:latin typeface="Alexandria" pitchFamily="2" charset="-78"/>
              <a:cs typeface="Alexandria" pitchFamily="2" charset="-78"/>
            </a:rPr>
            <a:t>الموظفون</a:t>
          </a:r>
          <a:endParaRPr lang="en-US" sz="1200" b="1" kern="1200" dirty="0">
            <a:latin typeface="Alexandria" pitchFamily="2" charset="-78"/>
            <a:cs typeface="Alexandria" pitchFamily="2" charset="-78"/>
          </a:endParaRPr>
        </a:p>
      </dsp:txBody>
      <dsp:txXfrm>
        <a:off x="7827285" y="2705539"/>
        <a:ext cx="866493" cy="866493"/>
      </dsp:txXfrm>
    </dsp:sp>
    <dsp:sp modelId="{AFAB76D5-3FDC-2040-B927-B5F8E97632E0}">
      <dsp:nvSpPr>
        <dsp:cNvPr id="0" name=""/>
        <dsp:cNvSpPr/>
      </dsp:nvSpPr>
      <dsp:spPr>
        <a:xfrm>
          <a:off x="6908497" y="4310987"/>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الرأي العام</a:t>
          </a:r>
          <a:endParaRPr lang="en-US" sz="1400" b="1" kern="1200" dirty="0">
            <a:latin typeface="Alexandria" pitchFamily="2" charset="-78"/>
            <a:cs typeface="Alexandria" pitchFamily="2" charset="-78"/>
          </a:endParaRPr>
        </a:p>
      </dsp:txBody>
      <dsp:txXfrm>
        <a:off x="7087953" y="4490443"/>
        <a:ext cx="866493" cy="866493"/>
      </dsp:txXfrm>
    </dsp:sp>
    <dsp:sp modelId="{B2722E90-B11D-6C46-A120-EA86AC3FC3D5}">
      <dsp:nvSpPr>
        <dsp:cNvPr id="0" name=""/>
        <dsp:cNvSpPr/>
      </dsp:nvSpPr>
      <dsp:spPr>
        <a:xfrm>
          <a:off x="4939103" y="4996742"/>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1">
            <a:lnSpc>
              <a:spcPct val="150000"/>
            </a:lnSpc>
            <a:spcBef>
              <a:spcPct val="0"/>
            </a:spcBef>
            <a:spcAft>
              <a:spcPct val="35000"/>
            </a:spcAft>
            <a:buNone/>
          </a:pPr>
          <a:r>
            <a:rPr lang="ar-SA" sz="1200" b="1" kern="1200" dirty="0">
              <a:latin typeface="Alexandria" pitchFamily="2" charset="-78"/>
              <a:cs typeface="Alexandria" pitchFamily="2" charset="-78"/>
            </a:rPr>
            <a:t>المنافسون</a:t>
          </a:r>
          <a:endParaRPr lang="en-US" sz="1200" b="1" kern="1200" dirty="0">
            <a:latin typeface="Alexandria" pitchFamily="2" charset="-78"/>
            <a:cs typeface="Alexandria" pitchFamily="2" charset="-78"/>
          </a:endParaRPr>
        </a:p>
      </dsp:txBody>
      <dsp:txXfrm>
        <a:off x="5118559" y="5176198"/>
        <a:ext cx="866493" cy="866493"/>
      </dsp:txXfrm>
    </dsp:sp>
    <dsp:sp modelId="{EA1E10B7-5121-2648-B2ED-B9EA573EECC9}">
      <dsp:nvSpPr>
        <dsp:cNvPr id="0" name=""/>
        <dsp:cNvSpPr/>
      </dsp:nvSpPr>
      <dsp:spPr>
        <a:xfrm>
          <a:off x="3338689" y="4310987"/>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66725" rtl="1">
            <a:lnSpc>
              <a:spcPct val="150000"/>
            </a:lnSpc>
            <a:spcBef>
              <a:spcPct val="0"/>
            </a:spcBef>
            <a:spcAft>
              <a:spcPct val="35000"/>
            </a:spcAft>
            <a:buNone/>
          </a:pPr>
          <a:r>
            <a:rPr lang="ar-SA" sz="1050" b="1" kern="1200" dirty="0">
              <a:latin typeface="Alexandria" pitchFamily="2" charset="-78"/>
              <a:cs typeface="Alexandria" pitchFamily="2" charset="-78"/>
            </a:rPr>
            <a:t>المستثمرون</a:t>
          </a:r>
          <a:endParaRPr lang="en-US" sz="1050" b="1" kern="1200" dirty="0">
            <a:latin typeface="Alexandria" pitchFamily="2" charset="-78"/>
            <a:cs typeface="Alexandria" pitchFamily="2" charset="-78"/>
          </a:endParaRPr>
        </a:p>
      </dsp:txBody>
      <dsp:txXfrm>
        <a:off x="3518145" y="4490443"/>
        <a:ext cx="866493" cy="866493"/>
      </dsp:txXfrm>
    </dsp:sp>
    <dsp:sp modelId="{2E99155B-0594-A446-BAF1-E54466F4E044}">
      <dsp:nvSpPr>
        <dsp:cNvPr id="0" name=""/>
        <dsp:cNvSpPr/>
      </dsp:nvSpPr>
      <dsp:spPr>
        <a:xfrm>
          <a:off x="2599358" y="2526083"/>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1">
            <a:lnSpc>
              <a:spcPct val="150000"/>
            </a:lnSpc>
            <a:spcBef>
              <a:spcPct val="0"/>
            </a:spcBef>
            <a:spcAft>
              <a:spcPct val="35000"/>
            </a:spcAft>
            <a:buNone/>
          </a:pPr>
          <a:r>
            <a:rPr lang="ar-SA" sz="1200" b="1" kern="1200" dirty="0">
              <a:latin typeface="Alexandria" pitchFamily="2" charset="-78"/>
              <a:cs typeface="Alexandria" pitchFamily="2" charset="-78"/>
            </a:rPr>
            <a:t>مواقع التواصل الاجتماعي</a:t>
          </a:r>
          <a:endParaRPr lang="en-US" sz="1200" b="1" kern="1200" dirty="0">
            <a:latin typeface="Alexandria" pitchFamily="2" charset="-78"/>
            <a:cs typeface="Alexandria" pitchFamily="2" charset="-78"/>
          </a:endParaRPr>
        </a:p>
      </dsp:txBody>
      <dsp:txXfrm>
        <a:off x="2778814" y="2705539"/>
        <a:ext cx="866493" cy="866493"/>
      </dsp:txXfrm>
    </dsp:sp>
    <dsp:sp modelId="{4B340BB6-750E-9E4A-9BCD-9520E12E1709}">
      <dsp:nvSpPr>
        <dsp:cNvPr id="0" name=""/>
        <dsp:cNvSpPr/>
      </dsp:nvSpPr>
      <dsp:spPr>
        <a:xfrm>
          <a:off x="3338689" y="741179"/>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1">
            <a:lnSpc>
              <a:spcPct val="150000"/>
            </a:lnSpc>
            <a:spcBef>
              <a:spcPct val="0"/>
            </a:spcBef>
            <a:spcAft>
              <a:spcPct val="35000"/>
            </a:spcAft>
            <a:buNone/>
          </a:pPr>
          <a:r>
            <a:rPr lang="ar-SA" sz="1200" b="1" kern="1200" dirty="0">
              <a:latin typeface="Alexandria" pitchFamily="2" charset="-78"/>
              <a:cs typeface="Alexandria" pitchFamily="2" charset="-78"/>
            </a:rPr>
            <a:t>الجهات التنظيمية</a:t>
          </a:r>
          <a:endParaRPr lang="en-US" sz="1200" b="1" kern="1200" dirty="0">
            <a:latin typeface="Alexandria" pitchFamily="2" charset="-78"/>
            <a:cs typeface="Alexandria" pitchFamily="2" charset="-78"/>
          </a:endParaRPr>
        </a:p>
      </dsp:txBody>
      <dsp:txXfrm>
        <a:off x="3518145" y="920635"/>
        <a:ext cx="866493" cy="8664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34A6F7-65CD-6D42-8115-0D772E61CCEA}">
      <dsp:nvSpPr>
        <dsp:cNvPr id="0" name=""/>
        <dsp:cNvSpPr/>
      </dsp:nvSpPr>
      <dsp:spPr>
        <a:xfrm rot="5400000">
          <a:off x="1004876" y="1052965"/>
          <a:ext cx="1816935" cy="3023339"/>
        </a:xfrm>
        <a:prstGeom prst="corner">
          <a:avLst>
            <a:gd name="adj1" fmla="val 16120"/>
            <a:gd name="adj2" fmla="val 1611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B5211F29-A13D-CA43-A7EF-B44581AF88BF}">
      <dsp:nvSpPr>
        <dsp:cNvPr id="0" name=""/>
        <dsp:cNvSpPr/>
      </dsp:nvSpPr>
      <dsp:spPr>
        <a:xfrm>
          <a:off x="701585" y="1956292"/>
          <a:ext cx="2729487" cy="2392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ctr" defTabSz="1866900" rtl="1">
            <a:lnSpc>
              <a:spcPct val="90000"/>
            </a:lnSpc>
            <a:spcBef>
              <a:spcPct val="0"/>
            </a:spcBef>
            <a:spcAft>
              <a:spcPct val="35000"/>
            </a:spcAft>
            <a:buNone/>
          </a:pPr>
          <a:r>
            <a:rPr lang="ar-SA" sz="4200" kern="1200" dirty="0">
              <a:latin typeface="Alexandria" pitchFamily="2" charset="-78"/>
              <a:cs typeface="Alexandria" pitchFamily="2" charset="-78"/>
            </a:rPr>
            <a:t>بناء السمعة</a:t>
          </a:r>
          <a:endParaRPr lang="en-US" sz="4200" kern="1200" dirty="0">
            <a:latin typeface="Alexandria" pitchFamily="2" charset="-78"/>
            <a:cs typeface="Alexandria" pitchFamily="2" charset="-78"/>
          </a:endParaRPr>
        </a:p>
      </dsp:txBody>
      <dsp:txXfrm>
        <a:off x="701585" y="1956292"/>
        <a:ext cx="2729487" cy="2392556"/>
      </dsp:txXfrm>
    </dsp:sp>
    <dsp:sp modelId="{12F7728E-162B-C94F-9CF0-77088DB16958}">
      <dsp:nvSpPr>
        <dsp:cNvPr id="0" name=""/>
        <dsp:cNvSpPr/>
      </dsp:nvSpPr>
      <dsp:spPr>
        <a:xfrm>
          <a:off x="2916075" y="830384"/>
          <a:ext cx="514997" cy="514997"/>
        </a:xfrm>
        <a:prstGeom prst="triangle">
          <a:avLst>
            <a:gd name="adj" fmla="val 10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E0E2FCA8-95C9-9C4C-B41F-C098857CC08E}">
      <dsp:nvSpPr>
        <dsp:cNvPr id="0" name=""/>
        <dsp:cNvSpPr/>
      </dsp:nvSpPr>
      <dsp:spPr>
        <a:xfrm rot="5400000">
          <a:off x="4346303" y="226126"/>
          <a:ext cx="1816935" cy="3023339"/>
        </a:xfrm>
        <a:prstGeom prst="corner">
          <a:avLst>
            <a:gd name="adj1" fmla="val 16120"/>
            <a:gd name="adj2" fmla="val 1611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FE7EF75B-3633-CE41-93A4-EF8B6E734A67}">
      <dsp:nvSpPr>
        <dsp:cNvPr id="0" name=""/>
        <dsp:cNvSpPr/>
      </dsp:nvSpPr>
      <dsp:spPr>
        <a:xfrm>
          <a:off x="4043011" y="1129453"/>
          <a:ext cx="2729487" cy="2392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ctr" defTabSz="1866900" rtl="1">
            <a:lnSpc>
              <a:spcPct val="90000"/>
            </a:lnSpc>
            <a:spcBef>
              <a:spcPct val="0"/>
            </a:spcBef>
            <a:spcAft>
              <a:spcPct val="35000"/>
            </a:spcAft>
            <a:buNone/>
          </a:pPr>
          <a:r>
            <a:rPr lang="ar-SA" sz="4200" kern="1200" dirty="0">
              <a:latin typeface="Alexandria" pitchFamily="2" charset="-78"/>
              <a:cs typeface="Alexandria" pitchFamily="2" charset="-78"/>
            </a:rPr>
            <a:t>المحافظة عليها</a:t>
          </a:r>
          <a:endParaRPr lang="en-US" sz="4200" kern="1200" dirty="0">
            <a:latin typeface="Alexandria" pitchFamily="2" charset="-78"/>
            <a:cs typeface="Alexandria" pitchFamily="2" charset="-78"/>
          </a:endParaRPr>
        </a:p>
      </dsp:txBody>
      <dsp:txXfrm>
        <a:off x="4043011" y="1129453"/>
        <a:ext cx="2729487" cy="2392556"/>
      </dsp:txXfrm>
    </dsp:sp>
    <dsp:sp modelId="{140D7F7E-31D4-584F-9D69-F48ACF5CB411}">
      <dsp:nvSpPr>
        <dsp:cNvPr id="0" name=""/>
        <dsp:cNvSpPr/>
      </dsp:nvSpPr>
      <dsp:spPr>
        <a:xfrm>
          <a:off x="6257501" y="3544"/>
          <a:ext cx="514997" cy="514997"/>
        </a:xfrm>
        <a:prstGeom prst="triangle">
          <a:avLst>
            <a:gd name="adj" fmla="val 10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A6EF4788-C172-3F48-89DD-4144B6715231}">
      <dsp:nvSpPr>
        <dsp:cNvPr id="0" name=""/>
        <dsp:cNvSpPr/>
      </dsp:nvSpPr>
      <dsp:spPr>
        <a:xfrm rot="5400000">
          <a:off x="7687729" y="-600712"/>
          <a:ext cx="1816935" cy="3023339"/>
        </a:xfrm>
        <a:prstGeom prst="corner">
          <a:avLst>
            <a:gd name="adj1" fmla="val 16120"/>
            <a:gd name="adj2" fmla="val 1611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00A11E5B-3C9D-3D48-BFAC-D18A381BBA46}">
      <dsp:nvSpPr>
        <dsp:cNvPr id="0" name=""/>
        <dsp:cNvSpPr/>
      </dsp:nvSpPr>
      <dsp:spPr>
        <a:xfrm>
          <a:off x="7384437" y="302614"/>
          <a:ext cx="2729487" cy="2392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ctr" defTabSz="1866900" rtl="1">
            <a:lnSpc>
              <a:spcPct val="90000"/>
            </a:lnSpc>
            <a:spcBef>
              <a:spcPct val="0"/>
            </a:spcBef>
            <a:spcAft>
              <a:spcPct val="35000"/>
            </a:spcAft>
            <a:buNone/>
          </a:pPr>
          <a:r>
            <a:rPr lang="ar-SA" sz="4200" kern="1200" dirty="0">
              <a:latin typeface="Alexandria" pitchFamily="2" charset="-78"/>
              <a:cs typeface="Alexandria" pitchFamily="2" charset="-78"/>
            </a:rPr>
            <a:t>حمايتها</a:t>
          </a:r>
          <a:endParaRPr lang="en-US" sz="4200" kern="1200" dirty="0">
            <a:latin typeface="Alexandria" pitchFamily="2" charset="-78"/>
            <a:cs typeface="Alexandria" pitchFamily="2" charset="-78"/>
          </a:endParaRPr>
        </a:p>
      </dsp:txBody>
      <dsp:txXfrm>
        <a:off x="7384437" y="302614"/>
        <a:ext cx="2729487" cy="239255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74EB7E-BB38-AA4C-B0A6-4E36F83E168F}">
      <dsp:nvSpPr>
        <dsp:cNvPr id="0" name=""/>
        <dsp:cNvSpPr/>
      </dsp:nvSpPr>
      <dsp:spPr>
        <a:xfrm>
          <a:off x="2847684" y="0"/>
          <a:ext cx="5201231" cy="5201231"/>
        </a:xfrm>
        <a:prstGeom prst="quadArrow">
          <a:avLst>
            <a:gd name="adj1" fmla="val 2000"/>
            <a:gd name="adj2" fmla="val 4000"/>
            <a:gd name="adj3" fmla="val 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21C821E-9820-8F47-9DDC-29F34B2DBD70}">
      <dsp:nvSpPr>
        <dsp:cNvPr id="0" name=""/>
        <dsp:cNvSpPr/>
      </dsp:nvSpPr>
      <dsp:spPr>
        <a:xfrm>
          <a:off x="3185764" y="338080"/>
          <a:ext cx="2080492" cy="208049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444500" rtl="1">
            <a:lnSpc>
              <a:spcPct val="150000"/>
            </a:lnSpc>
            <a:spcBef>
              <a:spcPct val="0"/>
            </a:spcBef>
            <a:spcAft>
              <a:spcPct val="35000"/>
            </a:spcAft>
            <a:buNone/>
          </a:pPr>
          <a:r>
            <a:rPr lang="ar-EG" sz="1000" b="1" kern="1200" dirty="0">
              <a:latin typeface="Alexandria" pitchFamily="2" charset="-78"/>
              <a:cs typeface="Alexandria" pitchFamily="2" charset="-78"/>
            </a:rPr>
            <a:t>نقاط الضعف</a:t>
          </a:r>
          <a:r>
            <a:rPr lang="en-US" sz="1000" kern="1200" dirty="0">
              <a:latin typeface="Alexandria" pitchFamily="2" charset="-78"/>
              <a:cs typeface="Alexandria" pitchFamily="2" charset="-78"/>
            </a:rPr>
            <a:t>: </a:t>
          </a:r>
          <a:r>
            <a:rPr lang="ar-EG" sz="1000" kern="1200" dirty="0">
              <a:latin typeface="Alexandria" pitchFamily="2" charset="-78"/>
              <a:cs typeface="Alexandria" pitchFamily="2" charset="-78"/>
            </a:rPr>
            <a:t>ما هي الجوانب السلبية أو النواقص في السمعة الحالية؟ (مثلاً: خدمة عملاء سيئة، سمعة سيئة في مجال معين، نقص الشفافية). هذه هي المجالات التي تتطلب التحسين.</a:t>
          </a:r>
          <a:endParaRPr lang="en-US" sz="1000" kern="1200" dirty="0">
            <a:latin typeface="Alexandria" pitchFamily="2" charset="-78"/>
            <a:cs typeface="Alexandria" pitchFamily="2" charset="-78"/>
          </a:endParaRPr>
        </a:p>
      </dsp:txBody>
      <dsp:txXfrm>
        <a:off x="3287325" y="439641"/>
        <a:ext cx="1877370" cy="1877370"/>
      </dsp:txXfrm>
    </dsp:sp>
    <dsp:sp modelId="{E8BC96D1-6DFA-F44C-A0EC-2558819D450E}">
      <dsp:nvSpPr>
        <dsp:cNvPr id="0" name=""/>
        <dsp:cNvSpPr/>
      </dsp:nvSpPr>
      <dsp:spPr>
        <a:xfrm>
          <a:off x="5630343" y="338080"/>
          <a:ext cx="2080492" cy="208049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444500" rtl="1">
            <a:lnSpc>
              <a:spcPct val="150000"/>
            </a:lnSpc>
            <a:spcBef>
              <a:spcPct val="0"/>
            </a:spcBef>
            <a:spcAft>
              <a:spcPct val="35000"/>
            </a:spcAft>
            <a:buNone/>
          </a:pPr>
          <a:r>
            <a:rPr lang="ar-EG" sz="1000" b="1" kern="1200" dirty="0">
              <a:latin typeface="Alexandria" pitchFamily="2" charset="-78"/>
              <a:cs typeface="Alexandria" pitchFamily="2" charset="-78"/>
            </a:rPr>
            <a:t>نقاط القوة : </a:t>
          </a:r>
          <a:r>
            <a:rPr lang="ar-EG" sz="1000" kern="1200" dirty="0">
              <a:latin typeface="Alexandria" pitchFamily="2" charset="-78"/>
              <a:cs typeface="Alexandria" pitchFamily="2" charset="-78"/>
            </a:rPr>
            <a:t>ما هي الجوانب الإيجابية الحالية لسمعة المنظمة؟ (مثلاً: ولاء العملاء القوي، القيادة الموثوقة، الجودة المعروفة للمنتجات). هذه هي الأصول التي يمكن البناء عليها.</a:t>
          </a:r>
          <a:endParaRPr lang="en-US" sz="1000" kern="1200" dirty="0">
            <a:latin typeface="Alexandria" pitchFamily="2" charset="-78"/>
            <a:cs typeface="Alexandria" pitchFamily="2" charset="-78"/>
          </a:endParaRPr>
        </a:p>
      </dsp:txBody>
      <dsp:txXfrm>
        <a:off x="5731904" y="439641"/>
        <a:ext cx="1877370" cy="1877370"/>
      </dsp:txXfrm>
    </dsp:sp>
    <dsp:sp modelId="{4019D302-0995-C946-A85A-B3BBEDE01CD4}">
      <dsp:nvSpPr>
        <dsp:cNvPr id="0" name=""/>
        <dsp:cNvSpPr/>
      </dsp:nvSpPr>
      <dsp:spPr>
        <a:xfrm>
          <a:off x="3185764" y="2782658"/>
          <a:ext cx="2080492" cy="208049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444500" rtl="1">
            <a:lnSpc>
              <a:spcPct val="150000"/>
            </a:lnSpc>
            <a:spcBef>
              <a:spcPct val="0"/>
            </a:spcBef>
            <a:spcAft>
              <a:spcPct val="35000"/>
            </a:spcAft>
            <a:buNone/>
          </a:pPr>
          <a:r>
            <a:rPr lang="ar-EG" sz="1000" b="1" kern="1200" dirty="0">
              <a:latin typeface="Alexandria" pitchFamily="2" charset="-78"/>
              <a:cs typeface="Alexandria" pitchFamily="2" charset="-78"/>
            </a:rPr>
            <a:t>التهديدات</a:t>
          </a:r>
          <a:r>
            <a:rPr lang="ar-EG" sz="1000" kern="1200" dirty="0">
              <a:latin typeface="Alexandria" pitchFamily="2" charset="-78"/>
              <a:cs typeface="Alexandria" pitchFamily="2" charset="-78"/>
            </a:rPr>
            <a:t> : ما هي العوامل الخارجية التي يمكن أن تُضر بالسمعة؟ (مثلاً: فضيحة منافس، تغييرات تنظيمية، انتشار معلومات خاطئة، أزمات اقتصادية)</a:t>
          </a:r>
          <a:endParaRPr lang="en-US" sz="1000" kern="1200" dirty="0">
            <a:latin typeface="Alexandria" pitchFamily="2" charset="-78"/>
            <a:cs typeface="Alexandria" pitchFamily="2" charset="-78"/>
          </a:endParaRPr>
        </a:p>
      </dsp:txBody>
      <dsp:txXfrm>
        <a:off x="3287325" y="2884219"/>
        <a:ext cx="1877370" cy="1877370"/>
      </dsp:txXfrm>
    </dsp:sp>
    <dsp:sp modelId="{0347FD1B-97DE-494E-8A99-090D37DFD34B}">
      <dsp:nvSpPr>
        <dsp:cNvPr id="0" name=""/>
        <dsp:cNvSpPr/>
      </dsp:nvSpPr>
      <dsp:spPr>
        <a:xfrm>
          <a:off x="5630343" y="2782658"/>
          <a:ext cx="2080492" cy="208049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444500" rtl="1">
            <a:lnSpc>
              <a:spcPct val="150000"/>
            </a:lnSpc>
            <a:spcBef>
              <a:spcPct val="0"/>
            </a:spcBef>
            <a:spcAft>
              <a:spcPct val="35000"/>
            </a:spcAft>
            <a:buNone/>
          </a:pPr>
          <a:r>
            <a:rPr lang="ar-EG" sz="1000" b="1" kern="1200" dirty="0">
              <a:latin typeface="Alexandria" pitchFamily="2" charset="-78"/>
              <a:cs typeface="Alexandria" pitchFamily="2" charset="-78"/>
            </a:rPr>
            <a:t>الفرص</a:t>
          </a:r>
          <a:r>
            <a:rPr lang="ar-EG" sz="1000" kern="1200" dirty="0">
              <a:latin typeface="Alexandria" pitchFamily="2" charset="-78"/>
              <a:cs typeface="Alexandria" pitchFamily="2" charset="-78"/>
            </a:rPr>
            <a:t> : ما هي الاتجاهات الخارجية أو الأحداث التي يمكن أن تُعزز من السمعة؟ (مثلاً: اهتمام متزايد بالاستدامة، تطورات تكنولوجية جديدة، شراكات محتملة).</a:t>
          </a:r>
          <a:endParaRPr lang="en-US" sz="1000" kern="1200" dirty="0">
            <a:latin typeface="Alexandria" pitchFamily="2" charset="-78"/>
            <a:cs typeface="Alexandria" pitchFamily="2" charset="-78"/>
          </a:endParaRPr>
        </a:p>
      </dsp:txBody>
      <dsp:txXfrm>
        <a:off x="5731904" y="2884219"/>
        <a:ext cx="1877370" cy="18773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66B9A2-4FDF-5142-9471-703657070FD8}">
      <dsp:nvSpPr>
        <dsp:cNvPr id="0" name=""/>
        <dsp:cNvSpPr/>
      </dsp:nvSpPr>
      <dsp:spPr>
        <a:xfrm>
          <a:off x="3798808" y="2079035"/>
          <a:ext cx="517250" cy="870222"/>
        </a:xfrm>
        <a:custGeom>
          <a:avLst/>
          <a:gdLst/>
          <a:ahLst/>
          <a:cxnLst/>
          <a:rect l="0" t="0" r="0" b="0"/>
          <a:pathLst>
            <a:path>
              <a:moveTo>
                <a:pt x="0" y="0"/>
              </a:moveTo>
              <a:lnTo>
                <a:pt x="258625" y="0"/>
              </a:lnTo>
              <a:lnTo>
                <a:pt x="258625" y="870222"/>
              </a:lnTo>
              <a:lnTo>
                <a:pt x="517250" y="870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32124" y="2488837"/>
        <a:ext cx="50617" cy="50617"/>
      </dsp:txXfrm>
    </dsp:sp>
    <dsp:sp modelId="{2309BD9B-8DE4-724B-A2EF-EA6B0E3B043C}">
      <dsp:nvSpPr>
        <dsp:cNvPr id="0" name=""/>
        <dsp:cNvSpPr/>
      </dsp:nvSpPr>
      <dsp:spPr>
        <a:xfrm>
          <a:off x="3798808" y="1282927"/>
          <a:ext cx="517250" cy="796107"/>
        </a:xfrm>
        <a:custGeom>
          <a:avLst/>
          <a:gdLst/>
          <a:ahLst/>
          <a:cxnLst/>
          <a:rect l="0" t="0" r="0" b="0"/>
          <a:pathLst>
            <a:path>
              <a:moveTo>
                <a:pt x="0" y="796107"/>
              </a:moveTo>
              <a:lnTo>
                <a:pt x="258625" y="796107"/>
              </a:lnTo>
              <a:lnTo>
                <a:pt x="258625" y="0"/>
              </a:lnTo>
              <a:lnTo>
                <a:pt x="51725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33698" y="1657246"/>
        <a:ext cx="47469" cy="47469"/>
      </dsp:txXfrm>
    </dsp:sp>
    <dsp:sp modelId="{3BB10E40-41B5-E146-816C-C651B94CD117}">
      <dsp:nvSpPr>
        <dsp:cNvPr id="0" name=""/>
        <dsp:cNvSpPr/>
      </dsp:nvSpPr>
      <dsp:spPr>
        <a:xfrm rot="16200000">
          <a:off x="1329586" y="1684789"/>
          <a:ext cx="4149952" cy="7884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نظرية التميز</a:t>
          </a:r>
          <a:endParaRPr lang="en-US" sz="1600" b="1" kern="1200" dirty="0">
            <a:latin typeface="Alexandria" pitchFamily="2" charset="-78"/>
            <a:cs typeface="Alexandria" pitchFamily="2" charset="-78"/>
          </a:endParaRPr>
        </a:p>
      </dsp:txBody>
      <dsp:txXfrm>
        <a:off x="1329586" y="1684789"/>
        <a:ext cx="4149952" cy="788491"/>
      </dsp:txXfrm>
    </dsp:sp>
    <dsp:sp modelId="{B31D6C0C-4AA2-694E-A454-9C6972107283}">
      <dsp:nvSpPr>
        <dsp:cNvPr id="0" name=""/>
        <dsp:cNvSpPr/>
      </dsp:nvSpPr>
      <dsp:spPr>
        <a:xfrm>
          <a:off x="4316058" y="511266"/>
          <a:ext cx="2586250" cy="154332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kern="1200" dirty="0">
              <a:latin typeface="Alexandria" pitchFamily="2" charset="-78"/>
              <a:cs typeface="Alexandria" pitchFamily="2" charset="-78"/>
            </a:rPr>
            <a:t>العلاقات العامة الفعّالة تُساهم في تحقيق أهداف المنظمة من خلال بناء علاقات ذات جودة عالية مع الجماهير الرئيسية</a:t>
          </a:r>
          <a:endParaRPr lang="en-US" sz="1400" kern="1200" dirty="0">
            <a:latin typeface="Alexandria" pitchFamily="2" charset="-78"/>
            <a:cs typeface="Alexandria" pitchFamily="2" charset="-78"/>
          </a:endParaRPr>
        </a:p>
      </dsp:txBody>
      <dsp:txXfrm>
        <a:off x="4316058" y="511266"/>
        <a:ext cx="2586250" cy="1543321"/>
      </dsp:txXfrm>
    </dsp:sp>
    <dsp:sp modelId="{53D5CCBE-022A-2A46-A9B7-0D64369A88FB}">
      <dsp:nvSpPr>
        <dsp:cNvPr id="0" name=""/>
        <dsp:cNvSpPr/>
      </dsp:nvSpPr>
      <dsp:spPr>
        <a:xfrm>
          <a:off x="4316058" y="2251710"/>
          <a:ext cx="2586250" cy="1395092"/>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EG" sz="1400" kern="1200" dirty="0">
              <a:latin typeface="Alexandria" pitchFamily="2" charset="-78"/>
              <a:cs typeface="Alexandria" pitchFamily="2" charset="-78"/>
            </a:rPr>
            <a:t>تُشير النظرية إلى أن السمعة القوية تُبنى عبر الاتصال المتوازن ثنائي الاتجاه مع أصحاب المصالح.</a:t>
          </a:r>
          <a:endParaRPr lang="en-US" sz="1400" kern="1200" dirty="0">
            <a:latin typeface="Alexandria" pitchFamily="2" charset="-78"/>
            <a:cs typeface="Alexandria" pitchFamily="2" charset="-78"/>
          </a:endParaRPr>
        </a:p>
      </dsp:txBody>
      <dsp:txXfrm>
        <a:off x="4316058" y="2251710"/>
        <a:ext cx="2586250" cy="139509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75A7F-81D6-FD4D-AE03-4D4AD4C85B9B}">
      <dsp:nvSpPr>
        <dsp:cNvPr id="0" name=""/>
        <dsp:cNvSpPr/>
      </dsp:nvSpPr>
      <dsp:spPr>
        <a:xfrm>
          <a:off x="3954781" y="2340397"/>
          <a:ext cx="582275" cy="690639"/>
        </a:xfrm>
        <a:custGeom>
          <a:avLst/>
          <a:gdLst/>
          <a:ahLst/>
          <a:cxnLst/>
          <a:rect l="0" t="0" r="0" b="0"/>
          <a:pathLst>
            <a:path>
              <a:moveTo>
                <a:pt x="0" y="0"/>
              </a:moveTo>
              <a:lnTo>
                <a:pt x="291137" y="0"/>
              </a:lnTo>
              <a:lnTo>
                <a:pt x="291137" y="690639"/>
              </a:lnTo>
              <a:lnTo>
                <a:pt x="582275" y="69063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150000"/>
            </a:lnSpc>
            <a:spcBef>
              <a:spcPct val="0"/>
            </a:spcBef>
            <a:spcAft>
              <a:spcPct val="35000"/>
            </a:spcAft>
            <a:buNone/>
          </a:pPr>
          <a:endParaRPr lang="en-US" sz="1600" b="1" kern="1200">
            <a:latin typeface="Alexandria" pitchFamily="2" charset="-78"/>
            <a:cs typeface="Alexandria" pitchFamily="2" charset="-78"/>
          </a:endParaRPr>
        </a:p>
      </dsp:txBody>
      <dsp:txXfrm>
        <a:off x="4223335" y="2663133"/>
        <a:ext cx="45167" cy="45167"/>
      </dsp:txXfrm>
    </dsp:sp>
    <dsp:sp modelId="{0160138B-9CFA-A043-A1C6-5EFE84ED3CC7}">
      <dsp:nvSpPr>
        <dsp:cNvPr id="0" name=""/>
        <dsp:cNvSpPr/>
      </dsp:nvSpPr>
      <dsp:spPr>
        <a:xfrm>
          <a:off x="3954781" y="1647272"/>
          <a:ext cx="582275" cy="693125"/>
        </a:xfrm>
        <a:custGeom>
          <a:avLst/>
          <a:gdLst/>
          <a:ahLst/>
          <a:cxnLst/>
          <a:rect l="0" t="0" r="0" b="0"/>
          <a:pathLst>
            <a:path>
              <a:moveTo>
                <a:pt x="0" y="693125"/>
              </a:moveTo>
              <a:lnTo>
                <a:pt x="291137" y="693125"/>
              </a:lnTo>
              <a:lnTo>
                <a:pt x="291137" y="0"/>
              </a:lnTo>
              <a:lnTo>
                <a:pt x="58227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150000"/>
            </a:lnSpc>
            <a:spcBef>
              <a:spcPct val="0"/>
            </a:spcBef>
            <a:spcAft>
              <a:spcPct val="35000"/>
            </a:spcAft>
            <a:buNone/>
          </a:pPr>
          <a:endParaRPr lang="en-US" sz="1600" b="1" kern="1200">
            <a:latin typeface="Alexandria" pitchFamily="2" charset="-78"/>
            <a:cs typeface="Alexandria" pitchFamily="2" charset="-78"/>
          </a:endParaRPr>
        </a:p>
      </dsp:txBody>
      <dsp:txXfrm>
        <a:off x="4223287" y="1971203"/>
        <a:ext cx="45262" cy="45262"/>
      </dsp:txXfrm>
    </dsp:sp>
    <dsp:sp modelId="{79ECF118-F193-2E4C-9028-BB3E7647D884}">
      <dsp:nvSpPr>
        <dsp:cNvPr id="0" name=""/>
        <dsp:cNvSpPr/>
      </dsp:nvSpPr>
      <dsp:spPr>
        <a:xfrm rot="16200000">
          <a:off x="1175145" y="1896590"/>
          <a:ext cx="4671657" cy="88761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نظرية تعزيز الثقة</a:t>
          </a:r>
          <a:endParaRPr lang="en-US" sz="1600" b="1" kern="1200" dirty="0">
            <a:latin typeface="Alexandria" pitchFamily="2" charset="-78"/>
            <a:cs typeface="Alexandria" pitchFamily="2" charset="-78"/>
          </a:endParaRPr>
        </a:p>
      </dsp:txBody>
      <dsp:txXfrm>
        <a:off x="1175145" y="1896590"/>
        <a:ext cx="4671657" cy="887614"/>
      </dsp:txXfrm>
    </dsp:sp>
    <dsp:sp modelId="{E7DD9D2B-6960-0B4D-A837-3ED610D8DD89}">
      <dsp:nvSpPr>
        <dsp:cNvPr id="0" name=""/>
        <dsp:cNvSpPr/>
      </dsp:nvSpPr>
      <dsp:spPr>
        <a:xfrm>
          <a:off x="4537056" y="1067584"/>
          <a:ext cx="2911376" cy="11593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الهدف الأساسي للعلاقات العامة هو بناء وتعزيز الثقة بين المنظمة وجماهيرها</a:t>
          </a:r>
          <a:endParaRPr lang="en-US" sz="1600" b="1" kern="1200" dirty="0">
            <a:latin typeface="Alexandria" pitchFamily="2" charset="-78"/>
            <a:cs typeface="Alexandria" pitchFamily="2" charset="-78"/>
          </a:endParaRPr>
        </a:p>
      </dsp:txBody>
      <dsp:txXfrm>
        <a:off x="4537056" y="1067584"/>
        <a:ext cx="2911376" cy="1159375"/>
      </dsp:txXfrm>
    </dsp:sp>
    <dsp:sp modelId="{F264CBC8-1F43-A44C-923C-6FAFCC39F80F}">
      <dsp:nvSpPr>
        <dsp:cNvPr id="0" name=""/>
        <dsp:cNvSpPr/>
      </dsp:nvSpPr>
      <dsp:spPr>
        <a:xfrm>
          <a:off x="4537056" y="2448864"/>
          <a:ext cx="2911376" cy="1164346"/>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السمعة القوية تُبنى على الثقة</a:t>
          </a:r>
          <a:endParaRPr lang="en-US" sz="1600" b="1" kern="1200" dirty="0">
            <a:latin typeface="Alexandria" pitchFamily="2" charset="-78"/>
            <a:cs typeface="Alexandria" pitchFamily="2" charset="-78"/>
          </a:endParaRPr>
        </a:p>
      </dsp:txBody>
      <dsp:txXfrm>
        <a:off x="4537056" y="2448864"/>
        <a:ext cx="2911376" cy="1164346"/>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9934166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68207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sjam.journals.ekb.eg/article_255423.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الرابعة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10643"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 السابقة:</a:t>
            </a:r>
            <a:endParaRPr lang="en-US" b="1" dirty="0">
              <a:latin typeface="Alexandria" pitchFamily="2" charset="-78"/>
              <a:cs typeface="Alexandria" pitchFamily="2" charset="-78"/>
            </a:endParaRPr>
          </a:p>
        </p:txBody>
      </p:sp>
      <p:sp>
        <p:nvSpPr>
          <p:cNvPr id="18" name="Rectangle 17"/>
          <p:cNvSpPr/>
          <p:nvPr/>
        </p:nvSpPr>
        <p:spPr>
          <a:xfrm>
            <a:off x="6582886" y="3892997"/>
            <a:ext cx="2541814" cy="13656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688615" y="4269299"/>
            <a:ext cx="2353552"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الثالثة</a:t>
            </a:r>
            <a:endParaRPr lang="en-US" b="1" dirty="0">
              <a:solidFill>
                <a:schemeClr val="bg1"/>
              </a:solidFill>
              <a:latin typeface="Alexandria" charset="0"/>
              <a:cs typeface="Alexandria" charset="0"/>
            </a:endParaRPr>
          </a:p>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063369"/>
            <a:ext cx="5654312"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نظريتي أصحاب </a:t>
            </a:r>
            <a:r>
              <a:rPr lang="ar-SA" b="1" kern="0" dirty="0">
                <a:latin typeface="Alexandria" pitchFamily="2" charset="-78"/>
                <a:cs typeface="Alexandria" pitchFamily="2" charset="-78"/>
              </a:rPr>
              <a:t>المصلحة و بناء العلاقات:</a:t>
            </a:r>
            <a:endParaRPr lang="en-US" b="1" kern="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6A6009B-51ED-6347-B881-44335BA154CC}"/>
              </a:ext>
            </a:extLst>
          </p:cNvPr>
          <p:cNvSpPr txBox="1"/>
          <p:nvPr/>
        </p:nvSpPr>
        <p:spPr>
          <a:xfrm>
            <a:off x="0" y="1414403"/>
            <a:ext cx="6500353" cy="5436809"/>
          </a:xfrm>
          <a:prstGeom prst="rect">
            <a:avLst/>
          </a:prstGeom>
          <a:noFill/>
        </p:spPr>
        <p:txBody>
          <a:bodyPr wrap="square" rtlCol="0">
            <a:spAutoFit/>
          </a:bodyPr>
          <a:lstStyle/>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تحديد وتحليل أصحاب المصلحة وأنواعهم المختلفة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مسؤولية المنظمة تجاه أصحاب المصلحة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استراتيجيات إدارة علاقات المنظمة مع أصحاب المصلحة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دور الاتصالات في بناء والحفاظ على علاقات قوية مع أصحاب المصلحة</a:t>
            </a:r>
            <a:r>
              <a:rPr lang="en-EG" sz="1600" dirty="0">
                <a:effectLst/>
                <a:latin typeface="Alexandria" pitchFamily="2" charset="-78"/>
                <a:ea typeface="Times New Roman" panose="02020603050405020304" pitchFamily="18" charset="0"/>
                <a:cs typeface="Alexandria" pitchFamily="2" charset="-78"/>
              </a:rPr>
              <a:t>.</a:t>
            </a:r>
            <a:endParaRPr lang="ar-SA"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العلاقات العامة كعملية بناء علاقات متبادلة المنفعة</a:t>
            </a:r>
          </a:p>
          <a:p>
            <a:pPr algn="r" rtl="1">
              <a:lnSpc>
                <a:spcPct val="200000"/>
              </a:lnSpc>
            </a:pPr>
            <a:r>
              <a:rPr lang="ar-SA"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بين المنظمة وجمهورها والحفاظ عليها.</a:t>
            </a:r>
            <a:endParaRPr lang="en-EG"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استراتيجيات بناء علاقات قوية وطويلة الأمد</a:t>
            </a:r>
            <a:r>
              <a:rPr lang="en-EG" sz="1600" dirty="0">
                <a:effectLst/>
                <a:latin typeface="Alexandria" pitchFamily="2" charset="-78"/>
                <a:ea typeface="Times New Roman" panose="02020603050405020304" pitchFamily="18" charset="0"/>
                <a:cs typeface="Alexandria" pitchFamily="2" charset="-78"/>
              </a:rPr>
              <a:t>.</a:t>
            </a: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دور الاتصالات في تعزيز جودة العلاقات</a:t>
            </a:r>
            <a:r>
              <a:rPr lang="en-EG" sz="1600" dirty="0">
                <a:effectLst/>
                <a:latin typeface="Alexandria" pitchFamily="2" charset="-78"/>
                <a:ea typeface="Times New Roman" panose="02020603050405020304" pitchFamily="18" charset="0"/>
                <a:cs typeface="Alexandria" pitchFamily="2" charset="-78"/>
              </a:rPr>
              <a:t>.</a:t>
            </a:r>
            <a:endParaRPr lang="ar-SA"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latin typeface="Alexandria" pitchFamily="2" charset="-78"/>
                <a:ea typeface="Times New Roman" panose="02020603050405020304" pitchFamily="18" charset="0"/>
                <a:cs typeface="Alexandria" pitchFamily="2" charset="-78"/>
              </a:rPr>
              <a:t>نظريتي أصحاب المصلحة وبناء العلاقات.</a:t>
            </a:r>
            <a:endParaRPr lang="en-EG" sz="1600" dirty="0">
              <a:effectLst/>
              <a:latin typeface="Alexandria" pitchFamily="2" charset="-78"/>
              <a:ea typeface="Times New Roman" panose="02020603050405020304" pitchFamily="18" charset="0"/>
              <a:cs typeface="Alexandria" pitchFamily="2" charset="-78"/>
            </a:endParaRPr>
          </a:p>
          <a:p>
            <a:pPr marL="342900" lvl="0" indent="-342900" algn="r" rtl="1">
              <a:lnSpc>
                <a:spcPct val="200000"/>
              </a:lnSpc>
              <a:buSzPts val="1000"/>
              <a:buFont typeface="Wingdings" pitchFamily="2" charset="2"/>
              <a:buChar char="q"/>
              <a:tabLst>
                <a:tab pos="457200" algn="l"/>
              </a:tabLst>
            </a:pPr>
            <a:endParaRPr lang="en-EG" sz="16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765243"/>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834743" y="3893230"/>
            <a:ext cx="2852057" cy="126749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101442" y="4308626"/>
            <a:ext cx="2318357"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الرابعة</a:t>
            </a:r>
            <a:endParaRPr lang="en-US" b="1" dirty="0">
              <a:solidFill>
                <a:schemeClr val="bg1"/>
              </a:solidFill>
              <a:latin typeface="Alexandria" charset="0"/>
              <a:cs typeface="Alexandria" charset="0"/>
            </a:endParaRPr>
          </a:p>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369332"/>
          </a:xfrm>
          <a:prstGeom prst="rect">
            <a:avLst/>
          </a:prstGeom>
          <a:noFill/>
        </p:spPr>
        <p:txBody>
          <a:bodyPr wrap="square" rtlCol="0">
            <a:spAutoFit/>
          </a:bodyPr>
          <a:lstStyle/>
          <a:p>
            <a:pPr algn="r" rtl="1"/>
            <a:r>
              <a:rPr lang="ar-SA" b="1" dirty="0">
                <a:effectLst/>
                <a:latin typeface="Alexandria" pitchFamily="2" charset="-78"/>
                <a:ea typeface="Times New Roman" panose="02020603050405020304" pitchFamily="18" charset="0"/>
                <a:cs typeface="Alexandria" pitchFamily="2" charset="-78"/>
              </a:rPr>
              <a:t>مفاهيم ونماذج بناء السمعة:</a:t>
            </a:r>
          </a:p>
        </p:txBody>
      </p:sp>
      <p:sp>
        <p:nvSpPr>
          <p:cNvPr id="2" name="TextBox 1">
            <a:extLst>
              <a:ext uri="{FF2B5EF4-FFF2-40B4-BE49-F238E27FC236}">
                <a16:creationId xmlns:a16="http://schemas.microsoft.com/office/drawing/2014/main" id="{1CC5A609-2188-A148-BE5B-A729EBE6A4A7}"/>
              </a:ext>
            </a:extLst>
          </p:cNvPr>
          <p:cNvSpPr txBox="1"/>
          <p:nvPr/>
        </p:nvSpPr>
        <p:spPr>
          <a:xfrm>
            <a:off x="228604" y="2248062"/>
            <a:ext cx="5592831" cy="2974597"/>
          </a:xfrm>
          <a:prstGeom prst="rect">
            <a:avLst/>
          </a:prstGeom>
          <a:noFill/>
        </p:spPr>
        <p:txBody>
          <a:bodyPr wrap="square" rtlCol="0">
            <a:spAutoFit/>
          </a:bodyPr>
          <a:lstStyle/>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مفهوم السمعة المؤسسية وأبعادها المختلفة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العوامل المؤثرة في بناء وتشكيل السمعة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استراتيجيات إدارة السمعة في الأوقات العادية وأوقات الأزمات</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قياس وتقييم السمعة المؤسسية</a:t>
            </a:r>
          </a:p>
          <a:p>
            <a:pPr marL="285750" indent="-285750" algn="r" rtl="1">
              <a:lnSpc>
                <a:spcPct val="200000"/>
              </a:lnSpc>
              <a:buSzPts val="1000"/>
              <a:buFont typeface="Wingdings" pitchFamily="2" charset="2"/>
              <a:buChar char="q"/>
              <a:tabLst>
                <a:tab pos="457200" algn="l"/>
              </a:tabLst>
            </a:pPr>
            <a:r>
              <a:rPr lang="ar-SA" sz="1600" dirty="0">
                <a:latin typeface="Alexandria" pitchFamily="2" charset="-78"/>
                <a:ea typeface="Times New Roman" panose="02020603050405020304" pitchFamily="18" charset="0"/>
                <a:cs typeface="Alexandria" pitchFamily="2" charset="-78"/>
              </a:rPr>
              <a:t>نظريات ادارة السمعة المؤسسية.</a:t>
            </a:r>
            <a:r>
              <a:rPr lang="en-EG" sz="16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150339696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6">
            <a:extLst>
              <a:ext uri="{FF2B5EF4-FFF2-40B4-BE49-F238E27FC236}">
                <a16:creationId xmlns:a16="http://schemas.microsoft.com/office/drawing/2014/main" id="{38BC0154-8CBA-82F4-C42C-2CE1F75E4D57}"/>
              </a:ext>
            </a:extLst>
          </p:cNvPr>
          <p:cNvSpPr>
            <a:spLocks noGrp="1"/>
          </p:cNvSpPr>
          <p:nvPr>
            <p:ph type="title"/>
          </p:nvPr>
        </p:nvSpPr>
        <p:spPr>
          <a:xfrm>
            <a:off x="838200" y="679510"/>
            <a:ext cx="10515600" cy="761960"/>
          </a:xfrm>
        </p:spPr>
        <p:txBody>
          <a:bodyPr>
            <a:normAutofit/>
          </a:bodyPr>
          <a:lstStyle/>
          <a:p>
            <a:pPr algn="r" rtl="1"/>
            <a:r>
              <a:rPr lang="ar-SA" sz="2400" b="1" dirty="0">
                <a:solidFill>
                  <a:srgbClr val="00AEEF"/>
                </a:solidFill>
                <a:effectLst/>
                <a:latin typeface="Alexandria" pitchFamily="2" charset="-78"/>
                <a:ea typeface="Times New Roman" panose="02020603050405020304" pitchFamily="18" charset="0"/>
                <a:cs typeface="Alexandria" pitchFamily="2" charset="-78"/>
              </a:rPr>
              <a:t>مفهوم السمعة المؤسسية وأبعادها المختلفة</a:t>
            </a:r>
            <a:r>
              <a:rPr lang="en-US" sz="2400" b="1" dirty="0">
                <a:solidFill>
                  <a:srgbClr val="00AEEF"/>
                </a:solidFill>
                <a:effectLst/>
                <a:latin typeface="Alexandria" pitchFamily="2" charset="-78"/>
                <a:ea typeface="Times New Roman" panose="02020603050405020304" pitchFamily="18" charset="0"/>
                <a:cs typeface="Alexandria" pitchFamily="2" charset="-78"/>
              </a:rPr>
              <a:t>:</a:t>
            </a:r>
            <a:endParaRPr lang="en-EG" sz="2400" b="1" dirty="0">
              <a:solidFill>
                <a:srgbClr val="00AEEF"/>
              </a:solidFill>
            </a:endParaRPr>
          </a:p>
        </p:txBody>
      </p:sp>
      <p:sp>
        <p:nvSpPr>
          <p:cNvPr id="10" name="Content Placeholder 9">
            <a:extLst>
              <a:ext uri="{FF2B5EF4-FFF2-40B4-BE49-F238E27FC236}">
                <a16:creationId xmlns:a16="http://schemas.microsoft.com/office/drawing/2014/main" id="{0A4BD9EE-50BC-F5E4-DC9A-0F4AD18958AB}"/>
              </a:ext>
            </a:extLst>
          </p:cNvPr>
          <p:cNvSpPr>
            <a:spLocks noGrp="1"/>
          </p:cNvSpPr>
          <p:nvPr>
            <p:ph sz="half" idx="2"/>
          </p:nvPr>
        </p:nvSpPr>
        <p:spPr>
          <a:xfrm>
            <a:off x="3568390" y="1574361"/>
            <a:ext cx="8331510" cy="4602602"/>
          </a:xfrm>
        </p:spPr>
        <p:txBody>
          <a:bodyPr>
            <a:normAutofit/>
          </a:bodyPr>
          <a:lstStyle/>
          <a:p>
            <a:pPr algn="r" rtl="1">
              <a:lnSpc>
                <a:spcPct val="150000"/>
              </a:lnSpc>
            </a:pPr>
            <a:r>
              <a:rPr lang="ar-EG" sz="1400" dirty="0">
                <a:latin typeface="Alexandria" pitchFamily="2" charset="-78"/>
                <a:cs typeface="Alexandria" pitchFamily="2" charset="-78"/>
              </a:rPr>
              <a:t>السمعة المؤسسية هي </a:t>
            </a:r>
            <a:r>
              <a:rPr lang="ar-EG" sz="1400" b="1" dirty="0">
                <a:latin typeface="Alexandria" pitchFamily="2" charset="-78"/>
                <a:cs typeface="Alexandria" pitchFamily="2" charset="-78"/>
              </a:rPr>
              <a:t>التقييم طويل الأمد للجمهور عن منظمة ما</a:t>
            </a:r>
            <a:r>
              <a:rPr lang="ar-EG" sz="1400" dirty="0">
                <a:latin typeface="Alexandria" pitchFamily="2" charset="-78"/>
                <a:cs typeface="Alexandria" pitchFamily="2" charset="-78"/>
              </a:rPr>
              <a:t>. </a:t>
            </a:r>
            <a:endParaRPr lang="en-US" sz="1400" dirty="0">
              <a:latin typeface="Alexandria" pitchFamily="2" charset="-78"/>
              <a:cs typeface="Alexandria" pitchFamily="2" charset="-78"/>
            </a:endParaRPr>
          </a:p>
          <a:p>
            <a:pPr algn="r" rtl="1">
              <a:lnSpc>
                <a:spcPct val="150000"/>
              </a:lnSpc>
            </a:pPr>
            <a:r>
              <a:rPr lang="ar-EG" sz="1400" dirty="0">
                <a:latin typeface="Alexandria" pitchFamily="2" charset="-78"/>
                <a:cs typeface="Alexandria" pitchFamily="2" charset="-78"/>
              </a:rPr>
              <a:t>تتكون هذه السمعة من التقييمات</a:t>
            </a:r>
            <a:r>
              <a:rPr lang="ar-EG" sz="1400" b="1" dirty="0">
                <a:latin typeface="Alexandria" pitchFamily="2" charset="-78"/>
                <a:cs typeface="Alexandria" pitchFamily="2" charset="-78"/>
              </a:rPr>
              <a:t> التراكمية </a:t>
            </a:r>
            <a:r>
              <a:rPr lang="ar-EG" sz="1400" dirty="0">
                <a:latin typeface="Alexandria" pitchFamily="2" charset="-78"/>
                <a:cs typeface="Alexandria" pitchFamily="2" charset="-78"/>
              </a:rPr>
              <a:t>والتجارب والمعتقدات التي يمتلكها مختلف أصحاب المصلحة (مثل العملاء والموظفين والمستثمرين والمجتمع) حول كيفية أداء المنظمة. </a:t>
            </a:r>
            <a:endParaRPr lang="ar-SA" sz="1400" dirty="0">
              <a:latin typeface="Alexandria" pitchFamily="2" charset="-78"/>
              <a:cs typeface="Alexandria" pitchFamily="2" charset="-78"/>
            </a:endParaRPr>
          </a:p>
          <a:p>
            <a:pPr marL="0" indent="0" algn="r" rtl="1">
              <a:lnSpc>
                <a:spcPct val="150000"/>
              </a:lnSpc>
              <a:buNone/>
            </a:pPr>
            <a:endParaRPr lang="en-US" sz="1400" dirty="0">
              <a:latin typeface="Alexandria" pitchFamily="2" charset="-78"/>
              <a:cs typeface="Alexandria" pitchFamily="2" charset="-78"/>
            </a:endParaRPr>
          </a:p>
          <a:p>
            <a:pPr algn="r" rtl="1">
              <a:lnSpc>
                <a:spcPct val="150000"/>
              </a:lnSpc>
            </a:pPr>
            <a:r>
              <a:rPr lang="ar-EG" sz="1400" dirty="0">
                <a:latin typeface="Alexandria" pitchFamily="2" charset="-78"/>
                <a:cs typeface="Alexandria" pitchFamily="2" charset="-78"/>
              </a:rPr>
              <a:t>هي ليست مجرد ما تقوله المنظمة عن نفسها، بل هي ما يراه ويشعر به الآخرون عنها</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بناءً على تجاربهم وتجارب الآخرين موضع الثقة، وأداء المؤسسة، وسلوكها، وقيمها، واتصالاتها على مر الزمن.</a:t>
            </a:r>
            <a:endParaRPr lang="en-US"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r>
              <a:rPr lang="en-US" sz="1400" dirty="0" err="1">
                <a:latin typeface="Alexandria" pitchFamily="2" charset="-78"/>
                <a:cs typeface="Alexandria" pitchFamily="2" charset="-78"/>
              </a:rPr>
              <a:t>ا</a:t>
            </a:r>
            <a:r>
              <a:rPr lang="ar-SA" sz="1400" dirty="0">
                <a:latin typeface="Alexandria" pitchFamily="2" charset="-78"/>
                <a:cs typeface="Alexandria" pitchFamily="2" charset="-78"/>
              </a:rPr>
              <a:t>لسمعة المؤسسية </a:t>
            </a:r>
            <a:r>
              <a:rPr lang="ar-EG" sz="1400" dirty="0">
                <a:latin typeface="Alexandria" pitchFamily="2" charset="-78"/>
                <a:cs typeface="Alexandria" pitchFamily="2" charset="-78"/>
              </a:rPr>
              <a:t>هي </a:t>
            </a:r>
            <a:r>
              <a:rPr lang="ar-EG" sz="1400" b="1" dirty="0">
                <a:latin typeface="Alexandria" pitchFamily="2" charset="-78"/>
                <a:cs typeface="Alexandria" pitchFamily="2" charset="-78"/>
              </a:rPr>
              <a:t>رأس مال معنوي </a:t>
            </a:r>
            <a:r>
              <a:rPr lang="ar-EG" sz="1400" dirty="0">
                <a:latin typeface="Alexandria" pitchFamily="2" charset="-78"/>
                <a:cs typeface="Alexandria" pitchFamily="2" charset="-78"/>
              </a:rPr>
              <a:t>طويل الأجل يعكس مدى الثقة والمصداقية التي تحظى بها المؤسسة في أعين أصحاب المصلحة</a:t>
            </a:r>
            <a:r>
              <a:rPr lang="ar-EG" sz="1050" dirty="0"/>
              <a:t>.</a:t>
            </a:r>
          </a:p>
          <a:p>
            <a:pPr algn="r" rtl="1">
              <a:lnSpc>
                <a:spcPct val="150000"/>
              </a:lnSpc>
            </a:pPr>
            <a:endParaRPr lang="en-EG" sz="1400" dirty="0">
              <a:latin typeface="Alexandria" pitchFamily="2" charset="-78"/>
              <a:cs typeface="Alexandria" pitchFamily="2" charset="-78"/>
            </a:endParaRPr>
          </a:p>
        </p:txBody>
      </p:sp>
      <p:pic>
        <p:nvPicPr>
          <p:cNvPr id="11" name="Picture 4" descr="Corporate Reputation Management">
            <a:extLst>
              <a:ext uri="{FF2B5EF4-FFF2-40B4-BE49-F238E27FC236}">
                <a16:creationId xmlns:a16="http://schemas.microsoft.com/office/drawing/2014/main" id="{14A02860-C353-7F67-9432-49BAE33A8566}"/>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0" y="2118731"/>
            <a:ext cx="3345366" cy="3230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59128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0C72E82A-FE00-7355-2B1F-529487641623}"/>
              </a:ext>
            </a:extLst>
          </p:cNvPr>
          <p:cNvSpPr>
            <a:spLocks noGrp="1"/>
          </p:cNvSpPr>
          <p:nvPr>
            <p:ph type="title"/>
          </p:nvPr>
        </p:nvSpPr>
        <p:spPr>
          <a:xfrm>
            <a:off x="838200" y="592338"/>
            <a:ext cx="10515600" cy="756928"/>
          </a:xfrm>
        </p:spPr>
        <p:txBody>
          <a:bodyPr>
            <a:normAutofit/>
          </a:bodyPr>
          <a:lstStyle/>
          <a:p>
            <a:pPr algn="r" rtl="1"/>
            <a:r>
              <a:rPr lang="ar-EG" sz="2400" b="1" dirty="0">
                <a:solidFill>
                  <a:srgbClr val="00AEEF"/>
                </a:solidFill>
                <a:latin typeface="Alexandria" pitchFamily="2" charset="-78"/>
                <a:cs typeface="Alexandria" pitchFamily="2" charset="-78"/>
              </a:rPr>
              <a:t>الفرق بين السمعة والصورة والانطباع:</a:t>
            </a:r>
            <a:endParaRPr lang="en-EG" sz="2400" dirty="0"/>
          </a:p>
        </p:txBody>
      </p:sp>
      <p:sp>
        <p:nvSpPr>
          <p:cNvPr id="5" name="Content Placeholder 4">
            <a:extLst>
              <a:ext uri="{FF2B5EF4-FFF2-40B4-BE49-F238E27FC236}">
                <a16:creationId xmlns:a16="http://schemas.microsoft.com/office/drawing/2014/main" id="{44387F2A-B837-69B3-5446-F014868E5C9E}"/>
              </a:ext>
            </a:extLst>
          </p:cNvPr>
          <p:cNvSpPr>
            <a:spLocks noGrp="1"/>
          </p:cNvSpPr>
          <p:nvPr>
            <p:ph idx="1"/>
          </p:nvPr>
        </p:nvSpPr>
        <p:spPr>
          <a:xfrm>
            <a:off x="289932" y="1561137"/>
            <a:ext cx="11609968" cy="5118441"/>
          </a:xfrm>
        </p:spPr>
        <p:txBody>
          <a:bodyPr>
            <a:normAutofit/>
          </a:bodyPr>
          <a:lstStyle/>
          <a:p>
            <a:pPr algn="r" rtl="1">
              <a:lnSpc>
                <a:spcPct val="150000"/>
              </a:lnSpc>
            </a:pPr>
            <a:r>
              <a:rPr lang="ar-EG" sz="1600" dirty="0">
                <a:latin typeface="Alexandria" pitchFamily="2" charset="-78"/>
                <a:cs typeface="Alexandria" pitchFamily="2" charset="-78"/>
              </a:rPr>
              <a:t>في سياق العلاقات العامة والتسويق، غالبًا ما تتداخل مفاهيم السمعة والصورة والانطباع، لكن لكل منها معنى مميز:</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الانطباع </a:t>
            </a:r>
            <a:r>
              <a:rPr lang="ar-EG" sz="1600" dirty="0">
                <a:latin typeface="Alexandria" pitchFamily="2" charset="-78"/>
                <a:cs typeface="Alexandria" pitchFamily="2" charset="-78"/>
              </a:rPr>
              <a:t>هو </a:t>
            </a:r>
            <a:r>
              <a:rPr lang="ar-EG" sz="1600" b="1" dirty="0">
                <a:latin typeface="Alexandria" pitchFamily="2" charset="-78"/>
                <a:cs typeface="Alexandria" pitchFamily="2" charset="-78"/>
              </a:rPr>
              <a:t>الاستجابة الأولية والفورية</a:t>
            </a:r>
            <a:r>
              <a:rPr lang="ar-EG" sz="1600" dirty="0">
                <a:latin typeface="Alexandria" pitchFamily="2" charset="-78"/>
                <a:cs typeface="Alexandria" pitchFamily="2" charset="-78"/>
              </a:rPr>
              <a:t> التي تتكون لدى الفرد تجاه منظمة أو منتج أو شخص. غالبًا ما يكون الانطباع سطحيًا ويتأثر بالعوامل المرئية أو المعلومات الأولية السريعة. يمكن أن يتغير الانطباع بسرعة مع توفر المزيد من المعلومات.</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الصورة الذهنية : </a:t>
            </a:r>
            <a:r>
              <a:rPr lang="ar-EG" sz="1600" dirty="0">
                <a:latin typeface="Alexandria" pitchFamily="2" charset="-78"/>
                <a:cs typeface="Alexandria" pitchFamily="2" charset="-78"/>
              </a:rPr>
              <a:t>هي </a:t>
            </a:r>
            <a:r>
              <a:rPr lang="ar-EG" sz="1600" b="1" dirty="0">
                <a:latin typeface="Alexandria" pitchFamily="2" charset="-78"/>
                <a:cs typeface="Alexandria" pitchFamily="2" charset="-78"/>
              </a:rPr>
              <a:t>التصور الحالي والمحدد</a:t>
            </a:r>
            <a:r>
              <a:rPr lang="ar-EG" sz="1600" dirty="0">
                <a:latin typeface="Alexandria" pitchFamily="2" charset="-78"/>
                <a:cs typeface="Alexandria" pitchFamily="2" charset="-78"/>
              </a:rPr>
              <a:t> للمنظمة في أذهان الجمهور في نقطة زمنية معينة. يمكن أن تكون الصورة مقصودة (ما تحاول المنظمة أن تعرضه عن نفسها) أو غير مقصودة (كيف يرى الجمهور المنظمة بالفعل). الصورة </a:t>
            </a:r>
            <a:r>
              <a:rPr lang="ar-EG" sz="1600" u="sng" dirty="0">
                <a:latin typeface="Alexandria" pitchFamily="2" charset="-78"/>
                <a:cs typeface="Alexandria" pitchFamily="2" charset="-78"/>
              </a:rPr>
              <a:t>أكثر ثباتًا </a:t>
            </a:r>
            <a:r>
              <a:rPr lang="ar-EG" sz="1600" dirty="0">
                <a:latin typeface="Alexandria" pitchFamily="2" charset="-78"/>
                <a:cs typeface="Alexandria" pitchFamily="2" charset="-78"/>
              </a:rPr>
              <a:t>من الانطباع ولكنها لا تزال قابلة للتغيير وتتأثر بالحملات التسويقية أو الأحداث الجارية.</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السمعة : </a:t>
            </a:r>
            <a:r>
              <a:rPr lang="ar-EG" sz="1600" dirty="0">
                <a:latin typeface="Alexandria" pitchFamily="2" charset="-78"/>
                <a:cs typeface="Alexandria" pitchFamily="2" charset="-78"/>
              </a:rPr>
              <a:t>هي </a:t>
            </a:r>
            <a:r>
              <a:rPr lang="ar-EG" sz="1600" b="1" dirty="0">
                <a:latin typeface="Alexandria" pitchFamily="2" charset="-78"/>
                <a:cs typeface="Alexandria" pitchFamily="2" charset="-78"/>
              </a:rPr>
              <a:t>التراكم طويل الأمد للصور والانطباعات والتجارب</a:t>
            </a:r>
            <a:r>
              <a:rPr lang="ar-EG" sz="1600" dirty="0">
                <a:latin typeface="Alexandria" pitchFamily="2" charset="-78"/>
                <a:cs typeface="Alexandria" pitchFamily="2" charset="-78"/>
              </a:rPr>
              <a:t> التي تشكل حكمًا عامًا وثابتًا حول المنظمة. </a:t>
            </a:r>
            <a:r>
              <a:rPr lang="ar-EG" sz="1600" u="sng" dirty="0">
                <a:latin typeface="Alexandria" pitchFamily="2" charset="-78"/>
                <a:cs typeface="Alexandria" pitchFamily="2" charset="-78"/>
              </a:rPr>
              <a:t>السمعة أعمق </a:t>
            </a:r>
            <a:r>
              <a:rPr lang="ar-EG" sz="1600" dirty="0">
                <a:latin typeface="Alexandria" pitchFamily="2" charset="-78"/>
                <a:cs typeface="Alexandria" pitchFamily="2" charset="-78"/>
              </a:rPr>
              <a:t>وأكثر رسوخًا من الصورة أو الانطباع، وبناؤها يستغرق وقتًا وجهدًا كبيرين، </a:t>
            </a:r>
            <a:r>
              <a:rPr lang="ar-EG" sz="1600" u="sng" dirty="0">
                <a:latin typeface="Alexandria" pitchFamily="2" charset="-78"/>
                <a:cs typeface="Alexandria" pitchFamily="2" charset="-78"/>
              </a:rPr>
              <a:t>وتغييرها أصعب بكثير </a:t>
            </a:r>
            <a:r>
              <a:rPr lang="ar-EG" sz="1600" dirty="0">
                <a:latin typeface="Alexandria" pitchFamily="2" charset="-78"/>
                <a:cs typeface="Alexandria" pitchFamily="2" charset="-78"/>
              </a:rPr>
              <a:t>في حال تدهورها. </a:t>
            </a:r>
          </a:p>
          <a:p>
            <a:pPr marL="0" indent="0" algn="r" defTabSz="914400" rtl="1" eaLnBrk="1" latinLnBrk="0" hangingPunct="1">
              <a:lnSpc>
                <a:spcPct val="15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6663880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6B0998AC-8337-33CB-E659-0BAC0F7A867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الفرق بين السمعة والصورة والانطباع:</a:t>
            </a:r>
            <a:endParaRPr lang="en-EG" sz="2400" b="1" dirty="0">
              <a:solidFill>
                <a:srgbClr val="00AEEF"/>
              </a:solidFill>
              <a:latin typeface="Alexandria" pitchFamily="2" charset="-78"/>
              <a:cs typeface="Alexandria" pitchFamily="2" charset="-78"/>
            </a:endParaRPr>
          </a:p>
        </p:txBody>
      </p:sp>
      <p:graphicFrame>
        <p:nvGraphicFramePr>
          <p:cNvPr id="19" name="Table 19">
            <a:extLst>
              <a:ext uri="{FF2B5EF4-FFF2-40B4-BE49-F238E27FC236}">
                <a16:creationId xmlns:a16="http://schemas.microsoft.com/office/drawing/2014/main" id="{993C7B5D-CA4D-E8E5-8BE1-30C9A420819C}"/>
              </a:ext>
            </a:extLst>
          </p:cNvPr>
          <p:cNvGraphicFramePr>
            <a:graphicFrameLocks noGrp="1"/>
          </p:cNvGraphicFramePr>
          <p:nvPr>
            <p:ph idx="1"/>
            <p:extLst>
              <p:ext uri="{D42A27DB-BD31-4B8C-83A1-F6EECF244321}">
                <p14:modId xmlns:p14="http://schemas.microsoft.com/office/powerpoint/2010/main" val="2216807713"/>
              </p:ext>
            </p:extLst>
          </p:nvPr>
        </p:nvGraphicFramePr>
        <p:xfrm>
          <a:off x="838200" y="1606890"/>
          <a:ext cx="10515597" cy="4876744"/>
        </p:xfrm>
        <a:graphic>
          <a:graphicData uri="http://schemas.openxmlformats.org/drawingml/2006/table">
            <a:tbl>
              <a:tblPr firstRow="1" bandRow="1">
                <a:tableStyleId>{22838BEF-8BB2-4498-84A7-C5851F593DF1}</a:tableStyleId>
              </a:tblPr>
              <a:tblGrid>
                <a:gridCol w="1871546">
                  <a:extLst>
                    <a:ext uri="{9D8B030D-6E8A-4147-A177-3AD203B41FA5}">
                      <a16:colId xmlns:a16="http://schemas.microsoft.com/office/drawing/2014/main" val="3504236334"/>
                    </a:ext>
                  </a:extLst>
                </a:gridCol>
                <a:gridCol w="5163015">
                  <a:extLst>
                    <a:ext uri="{9D8B030D-6E8A-4147-A177-3AD203B41FA5}">
                      <a16:colId xmlns:a16="http://schemas.microsoft.com/office/drawing/2014/main" val="2184518302"/>
                    </a:ext>
                  </a:extLst>
                </a:gridCol>
                <a:gridCol w="3481036">
                  <a:extLst>
                    <a:ext uri="{9D8B030D-6E8A-4147-A177-3AD203B41FA5}">
                      <a16:colId xmlns:a16="http://schemas.microsoft.com/office/drawing/2014/main" val="136870652"/>
                    </a:ext>
                  </a:extLst>
                </a:gridCol>
              </a:tblGrid>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المدى الزمني</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dirty="0">
                          <a:latin typeface="Alexandria" pitchFamily="2" charset="-78"/>
                          <a:cs typeface="Alexandria" pitchFamily="2" charset="-78"/>
                        </a:rPr>
                        <a:t>التعريف </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dirty="0">
                          <a:latin typeface="Alexandria" pitchFamily="2" charset="-78"/>
                          <a:cs typeface="Alexandria" pitchFamily="2" charset="-78"/>
                        </a:rPr>
                        <a:t>العنصر </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1594727632"/>
                  </a:ext>
                </a:extLst>
              </a:tr>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طويلة الأمد</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EG" sz="1600" dirty="0">
                          <a:latin typeface="Alexandria" pitchFamily="2" charset="-78"/>
                          <a:cs typeface="Alexandria" pitchFamily="2" charset="-78"/>
                        </a:rPr>
                        <a:t>تقييم طويل الأجل ناتج عن تجارب متكررة ومواقف مستمرة تجاه المؤسسة</a:t>
                      </a:r>
                      <a:endParaRPr lang="en-EG" sz="1600" dirty="0">
                        <a:latin typeface="Alexandria" pitchFamily="2" charset="-78"/>
                        <a:cs typeface="Alexandria" pitchFamily="2" charset="-78"/>
                      </a:endParaRPr>
                    </a:p>
                  </a:txBody>
                  <a:tcPr/>
                </a:tc>
                <a:tc>
                  <a:txBody>
                    <a:bodyPr/>
                    <a:lstStyle/>
                    <a:p>
                      <a:pPr algn="r">
                        <a:lnSpc>
                          <a:spcPct val="150000"/>
                        </a:lnSpc>
                      </a:pPr>
                      <a:r>
                        <a:rPr lang="ar-EG" sz="1600" b="1" kern="1200" dirty="0">
                          <a:solidFill>
                            <a:schemeClr val="dk1"/>
                          </a:solidFill>
                          <a:latin typeface="Alexandria" pitchFamily="2" charset="-78"/>
                          <a:ea typeface="+mn-ea"/>
                          <a:cs typeface="Alexandria" pitchFamily="2" charset="-78"/>
                        </a:rPr>
                        <a:t>السمعة</a:t>
                      </a:r>
                    </a:p>
                  </a:txBody>
                  <a:tcPr anchor="ctr"/>
                </a:tc>
                <a:extLst>
                  <a:ext uri="{0D108BD9-81ED-4DB2-BD59-A6C34878D82A}">
                    <a16:rowId xmlns:a16="http://schemas.microsoft.com/office/drawing/2014/main" val="115085257"/>
                  </a:ext>
                </a:extLst>
              </a:tr>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قصير الى متوسط</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EG" sz="1600" dirty="0">
                          <a:latin typeface="Alexandria" pitchFamily="2" charset="-78"/>
                          <a:cs typeface="Alexandria" pitchFamily="2" charset="-78"/>
                        </a:rPr>
                        <a:t>التصور الحالي لدى الجمهور بناءً على اتصالات أو حملات تسويقية آنية</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b="1" dirty="0">
                          <a:latin typeface="Alexandria" pitchFamily="2" charset="-78"/>
                          <a:cs typeface="Alexandria" pitchFamily="2" charset="-78"/>
                        </a:rPr>
                        <a:t>الصورة الذهنية</a:t>
                      </a:r>
                      <a:endParaRPr lang="en-EG" sz="1600" b="1" dirty="0">
                        <a:latin typeface="Alexandria" pitchFamily="2" charset="-78"/>
                        <a:cs typeface="Alexandria" pitchFamily="2" charset="-78"/>
                      </a:endParaRPr>
                    </a:p>
                  </a:txBody>
                  <a:tcPr/>
                </a:tc>
                <a:extLst>
                  <a:ext uri="{0D108BD9-81ED-4DB2-BD59-A6C34878D82A}">
                    <a16:rowId xmlns:a16="http://schemas.microsoft.com/office/drawing/2014/main" val="4077575329"/>
                  </a:ext>
                </a:extLst>
              </a:tr>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لحظي/فوري</a:t>
                      </a:r>
                    </a:p>
                  </a:txBody>
                  <a:tcPr/>
                </a:tc>
                <a:tc>
                  <a:txBody>
                    <a:bodyPr/>
                    <a:lstStyle/>
                    <a:p>
                      <a:pPr marL="0" algn="r" defTabSz="914400" rtl="1" eaLnBrk="1" latinLnBrk="0" hangingPunct="1">
                        <a:lnSpc>
                          <a:spcPct val="150000"/>
                        </a:lnSpc>
                      </a:pPr>
                      <a:r>
                        <a:rPr lang="ar-EG" sz="1600" dirty="0">
                          <a:latin typeface="Alexandria" pitchFamily="2" charset="-78"/>
                          <a:cs typeface="Alexandria" pitchFamily="2" charset="-78"/>
                        </a:rPr>
                        <a:t>رد فعل فوري أو شعور لحظي تجاه المؤسسة بناءً على تفاعل سريع أو موقف واحد</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b="1" dirty="0">
                          <a:latin typeface="Alexandria" pitchFamily="2" charset="-78"/>
                          <a:cs typeface="Alexandria" pitchFamily="2" charset="-78"/>
                        </a:rPr>
                        <a:t>الانطباع</a:t>
                      </a:r>
                      <a:endParaRPr lang="en-EG" sz="1600" b="1" dirty="0">
                        <a:latin typeface="Alexandria" pitchFamily="2" charset="-78"/>
                        <a:cs typeface="Alexandria" pitchFamily="2" charset="-78"/>
                      </a:endParaRPr>
                    </a:p>
                  </a:txBody>
                  <a:tcPr/>
                </a:tc>
                <a:extLst>
                  <a:ext uri="{0D108BD9-81ED-4DB2-BD59-A6C34878D82A}">
                    <a16:rowId xmlns:a16="http://schemas.microsoft.com/office/drawing/2014/main" val="936604217"/>
                  </a:ext>
                </a:extLst>
              </a:tr>
            </a:tbl>
          </a:graphicData>
        </a:graphic>
      </p:graphicFrame>
    </p:spTree>
    <p:extLst>
      <p:ext uri="{BB962C8B-B14F-4D97-AF65-F5344CB8AC3E}">
        <p14:creationId xmlns:p14="http://schemas.microsoft.com/office/powerpoint/2010/main" val="3298678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26D5E4A2-BD82-0982-E071-C7DD360E3A5D}"/>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أهمية السمعة المؤسسية في بيئة الأعمال:</a:t>
            </a:r>
            <a:endParaRPr lang="en-EG" sz="2400" b="1" dirty="0">
              <a:solidFill>
                <a:srgbClr val="00AEEF"/>
              </a:solidFill>
              <a:latin typeface="Alexandria" pitchFamily="2" charset="-78"/>
              <a:cs typeface="Alexandria" pitchFamily="2" charset="-78"/>
            </a:endParaRPr>
          </a:p>
        </p:txBody>
      </p:sp>
      <p:graphicFrame>
        <p:nvGraphicFramePr>
          <p:cNvPr id="6" name="Content Placeholder 5">
            <a:extLst>
              <a:ext uri="{FF2B5EF4-FFF2-40B4-BE49-F238E27FC236}">
                <a16:creationId xmlns:a16="http://schemas.microsoft.com/office/drawing/2014/main" id="{A2994B79-A5ED-3BC4-B6BE-D44F7EE4491B}"/>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063140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itle 8">
            <a:extLst>
              <a:ext uri="{FF2B5EF4-FFF2-40B4-BE49-F238E27FC236}">
                <a16:creationId xmlns:a16="http://schemas.microsoft.com/office/drawing/2014/main" id="{F2697589-C37E-9D80-2930-9BD35ED8F5EB}"/>
              </a:ext>
            </a:extLst>
          </p:cNvPr>
          <p:cNvSpPr>
            <a:spLocks noGrp="1"/>
          </p:cNvSpPr>
          <p:nvPr>
            <p:ph type="title"/>
          </p:nvPr>
        </p:nvSpPr>
        <p:spPr>
          <a:xfrm>
            <a:off x="838200" y="5450075"/>
            <a:ext cx="10515600" cy="1325563"/>
          </a:xfrm>
        </p:spPr>
        <p:txBody>
          <a:bodyPr>
            <a:normAutofit/>
          </a:bodyPr>
          <a:lstStyle/>
          <a:p>
            <a:pPr algn="ctr" rtl="1"/>
            <a:r>
              <a:rPr lang="ar-EG" sz="1600" b="1" dirty="0">
                <a:solidFill>
                  <a:srgbClr val="00AEEF"/>
                </a:solidFill>
                <a:latin typeface="Alexandria" pitchFamily="2" charset="-78"/>
                <a:cs typeface="Alexandria" pitchFamily="2" charset="-78"/>
              </a:rPr>
              <a:t>وأخير سمعة المؤسسة الجيدة لها تأثير إيجابي على المبيعات والأرباح.</a:t>
            </a:r>
            <a:br>
              <a:rPr lang="en-EG" sz="1600" b="1" dirty="0">
                <a:solidFill>
                  <a:srgbClr val="00AEEF"/>
                </a:solidFill>
                <a:latin typeface="Alexandria" pitchFamily="2" charset="-78"/>
                <a:cs typeface="Alexandria" pitchFamily="2" charset="-78"/>
              </a:rPr>
            </a:br>
            <a:endParaRPr lang="en-EG" sz="1600" b="1" dirty="0">
              <a:solidFill>
                <a:srgbClr val="00AEEF"/>
              </a:solidFill>
              <a:latin typeface="Alexandria" pitchFamily="2" charset="-78"/>
              <a:cs typeface="Alexandria" pitchFamily="2" charset="-78"/>
            </a:endParaRPr>
          </a:p>
        </p:txBody>
      </p:sp>
      <p:graphicFrame>
        <p:nvGraphicFramePr>
          <p:cNvPr id="6" name="Content Placeholder 5">
            <a:extLst>
              <a:ext uri="{FF2B5EF4-FFF2-40B4-BE49-F238E27FC236}">
                <a16:creationId xmlns:a16="http://schemas.microsoft.com/office/drawing/2014/main" id="{F2EFD4ED-5E6B-0E8E-5BC0-47D966565792}"/>
              </a:ext>
            </a:extLst>
          </p:cNvPr>
          <p:cNvGraphicFramePr>
            <a:graphicFrameLocks noGrp="1"/>
          </p:cNvGraphicFramePr>
          <p:nvPr>
            <p:ph idx="1"/>
            <p:extLst>
              <p:ext uri="{D42A27DB-BD31-4B8C-83A1-F6EECF244321}">
                <p14:modId xmlns:p14="http://schemas.microsoft.com/office/powerpoint/2010/main" val="1021423356"/>
              </p:ext>
            </p:extLst>
          </p:nvPr>
        </p:nvGraphicFramePr>
        <p:xfrm>
          <a:off x="838200" y="1045040"/>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587024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5">
            <a:extLst>
              <a:ext uri="{FF2B5EF4-FFF2-40B4-BE49-F238E27FC236}">
                <a16:creationId xmlns:a16="http://schemas.microsoft.com/office/drawing/2014/main" id="{CF21AE9C-1C52-274B-F82C-603D1ACA0690}"/>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أبعاد السمعة المؤسسية:</a:t>
            </a:r>
            <a:endParaRPr lang="en-EG" sz="2400" b="1" dirty="0">
              <a:solidFill>
                <a:srgbClr val="00AEEF"/>
              </a:solidFill>
              <a:latin typeface="Alexandria" pitchFamily="2" charset="-78"/>
              <a:cs typeface="Alexandria" pitchFamily="2" charset="-78"/>
            </a:endParaRPr>
          </a:p>
        </p:txBody>
      </p:sp>
      <p:sp>
        <p:nvSpPr>
          <p:cNvPr id="9" name="Content Placeholder 8">
            <a:extLst>
              <a:ext uri="{FF2B5EF4-FFF2-40B4-BE49-F238E27FC236}">
                <a16:creationId xmlns:a16="http://schemas.microsoft.com/office/drawing/2014/main" id="{257C094F-BF8A-2392-C49B-E3E9DFC84014}"/>
              </a:ext>
            </a:extLst>
          </p:cNvPr>
          <p:cNvSpPr>
            <a:spLocks noGrp="1"/>
          </p:cNvSpPr>
          <p:nvPr>
            <p:ph idx="1"/>
          </p:nvPr>
        </p:nvSpPr>
        <p:spPr>
          <a:xfrm>
            <a:off x="323385" y="1337364"/>
            <a:ext cx="11664176" cy="5195516"/>
          </a:xfrm>
        </p:spPr>
        <p:txBody>
          <a:bodyPr>
            <a:normAutofit/>
          </a:bodyPr>
          <a:lstStyle/>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تتكون السمعة المؤسسية من أبعاد متعددة تتفاعل مع بعضها البعض لتشكل التصور العام. من أبرز هذه الأبعاد:</a:t>
            </a:r>
          </a:p>
          <a:p>
            <a:pPr algn="r" rtl="1">
              <a:lnSpc>
                <a:spcPct val="200000"/>
              </a:lnSpc>
            </a:pPr>
            <a:r>
              <a:rPr lang="ar-EG" sz="1400" b="1" dirty="0">
                <a:latin typeface="Alexandria" pitchFamily="2" charset="-78"/>
                <a:cs typeface="Alexandria" pitchFamily="2" charset="-78"/>
              </a:rPr>
              <a:t>المصداقية</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مدى ثقة الجمهور في أن المنظمة صادقة وشفافة وتلتزم بوعودها.</a:t>
            </a:r>
          </a:p>
          <a:p>
            <a:pPr algn="r" rtl="1">
              <a:lnSpc>
                <a:spcPct val="200000"/>
              </a:lnSpc>
            </a:pPr>
            <a:r>
              <a:rPr lang="ar-EG" sz="1400" b="1" dirty="0">
                <a:latin typeface="Alexandria" pitchFamily="2" charset="-78"/>
                <a:cs typeface="Alexandria" pitchFamily="2" charset="-78"/>
              </a:rPr>
              <a:t>المسؤولية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تشمل المسؤولية الاجتماعية والبيئية للمنظمة، ومدى مساهمتها الإيجابية في المجتمع والتزامها بالمعايير الأخلاقية.</a:t>
            </a:r>
          </a:p>
          <a:p>
            <a:pPr algn="r" rtl="1">
              <a:lnSpc>
                <a:spcPct val="200000"/>
              </a:lnSpc>
            </a:pPr>
            <a:r>
              <a:rPr lang="ar-EG" sz="1400" b="1" dirty="0">
                <a:latin typeface="Alexandria" pitchFamily="2" charset="-78"/>
                <a:cs typeface="Alexandria" pitchFamily="2" charset="-78"/>
              </a:rPr>
              <a:t>الجودة : </a:t>
            </a:r>
            <a:r>
              <a:rPr lang="ar-EG" sz="1400" dirty="0">
                <a:latin typeface="Alexandria" pitchFamily="2" charset="-78"/>
                <a:cs typeface="Alexandria" pitchFamily="2" charset="-78"/>
              </a:rPr>
              <a:t>تصور الجمهور حول جودة الخدمات والسلع المقدمة والعمليات الإنتاجية بصفة عامة.</a:t>
            </a:r>
          </a:p>
          <a:p>
            <a:pPr algn="r" rtl="1">
              <a:lnSpc>
                <a:spcPct val="200000"/>
              </a:lnSpc>
            </a:pPr>
            <a:r>
              <a:rPr lang="ar-EG" sz="1400" b="1" dirty="0">
                <a:latin typeface="Alexandria" pitchFamily="2" charset="-78"/>
                <a:cs typeface="Alexandria" pitchFamily="2" charset="-78"/>
              </a:rPr>
              <a:t>الجاذبية العاطفية</a:t>
            </a:r>
            <a:r>
              <a:rPr lang="en-US" sz="1400" dirty="0">
                <a:latin typeface="Alexandria" pitchFamily="2" charset="-78"/>
                <a:cs typeface="Alexandria" pitchFamily="2" charset="-78"/>
              </a:rPr>
              <a:t>: </a:t>
            </a:r>
            <a:r>
              <a:rPr lang="ar-SA" sz="1400" dirty="0">
                <a:latin typeface="Alexandria" pitchFamily="2" charset="-78"/>
                <a:cs typeface="Alexandria" pitchFamily="2" charset="-78"/>
              </a:rPr>
              <a:t> </a:t>
            </a:r>
            <a:r>
              <a:rPr lang="ar-EG" sz="1400" dirty="0">
                <a:latin typeface="Alexandria" pitchFamily="2" charset="-78"/>
                <a:cs typeface="Alexandria" pitchFamily="2" charset="-78"/>
              </a:rPr>
              <a:t>مدى قدرة المنظمة على بناء روابط عاطفية إيجابية مع الجمهور، مثل الشعور بالثقة، الاحترام، الإعجاب، وحتى الحب تجاه العلامة التجارية.</a:t>
            </a:r>
          </a:p>
          <a:p>
            <a:pPr algn="r" rtl="1">
              <a:lnSpc>
                <a:spcPct val="200000"/>
              </a:lnSpc>
            </a:pPr>
            <a:r>
              <a:rPr lang="ar-EG" sz="1400" dirty="0">
                <a:latin typeface="Alexandria" pitchFamily="2" charset="-78"/>
                <a:cs typeface="Alexandria" pitchFamily="2" charset="-78"/>
              </a:rPr>
              <a:t>الأداء المالي : مدى كفاءة المنظمة في تحقيق الأرباح وإدارة مواردها المالية بشكل مستدام.</a:t>
            </a:r>
          </a:p>
          <a:p>
            <a:pPr algn="r" rtl="1">
              <a:lnSpc>
                <a:spcPct val="200000"/>
              </a:lnSpc>
            </a:pPr>
            <a:r>
              <a:rPr lang="ar-EG" sz="1400" dirty="0">
                <a:latin typeface="Alexandria" pitchFamily="2" charset="-78"/>
                <a:cs typeface="Alexandria" pitchFamily="2" charset="-78"/>
              </a:rPr>
              <a:t>القيادة والإدارة </a:t>
            </a:r>
            <a:r>
              <a:rPr lang="ar-SA" sz="1400" dirty="0">
                <a:latin typeface="Alexandria" pitchFamily="2" charset="-78"/>
                <a:cs typeface="Alexandria" pitchFamily="2" charset="-78"/>
              </a:rPr>
              <a:t>: </a:t>
            </a:r>
            <a:r>
              <a:rPr lang="ar-EG" sz="1400" dirty="0">
                <a:latin typeface="Alexandria" pitchFamily="2" charset="-78"/>
                <a:cs typeface="Alexandria" pitchFamily="2" charset="-78"/>
              </a:rPr>
              <a:t>مدى كفاءة القيادة في المنظمة وقدرتها على اتخاذ القرارات الصحيحة وتوجيه الشركة نحو النجاح.</a:t>
            </a:r>
          </a:p>
          <a:p>
            <a:pPr algn="r" rtl="1">
              <a:lnSpc>
                <a:spcPct val="200000"/>
              </a:lnSpc>
            </a:pPr>
            <a:r>
              <a:rPr lang="ar-EG" sz="1400" dirty="0">
                <a:latin typeface="Alexandria" pitchFamily="2" charset="-78"/>
                <a:cs typeface="Alexandria" pitchFamily="2" charset="-78"/>
              </a:rPr>
              <a:t>بيئة العمل : مدى جاذبية المنظمة كصاحب عمل، ورضا الموظفين عنها.</a:t>
            </a:r>
          </a:p>
          <a:p>
            <a:pPr algn="r" rtl="1">
              <a:lnSpc>
                <a:spcPct val="200000"/>
              </a:lnSpc>
            </a:pPr>
            <a:endParaRPr lang="en-US"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ar-EG" sz="14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65979004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6B95FB56-C62B-9A3D-5471-01AD977B41E5}"/>
              </a:ext>
            </a:extLst>
          </p:cNvPr>
          <p:cNvGraphicFramePr>
            <a:graphicFrameLocks noGrp="1"/>
          </p:cNvGraphicFramePr>
          <p:nvPr>
            <p:ph idx="1"/>
            <p:extLst>
              <p:ext uri="{D42A27DB-BD31-4B8C-83A1-F6EECF244321}">
                <p14:modId xmlns:p14="http://schemas.microsoft.com/office/powerpoint/2010/main" val="689616500"/>
              </p:ext>
            </p:extLst>
          </p:nvPr>
        </p:nvGraphicFramePr>
        <p:xfrm>
          <a:off x="180431" y="500900"/>
          <a:ext cx="11472593" cy="62775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2720558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A683F2FE-7629-5687-9FD6-B3EE753F11A3}"/>
              </a:ext>
            </a:extLst>
          </p:cNvPr>
          <p:cNvSpPr>
            <a:spLocks noGrp="1"/>
          </p:cNvSpPr>
          <p:nvPr>
            <p:ph idx="1"/>
          </p:nvPr>
        </p:nvSpPr>
        <p:spPr>
          <a:xfrm>
            <a:off x="374073" y="1066804"/>
            <a:ext cx="11319163" cy="5664199"/>
          </a:xfrm>
        </p:spPr>
        <p:txBody>
          <a:bodyPr>
            <a:normAutofit/>
          </a:bodyPr>
          <a:lstStyle/>
          <a:p>
            <a:pPr algn="r" rtl="1">
              <a:lnSpc>
                <a:spcPct val="150000"/>
              </a:lnSpc>
            </a:pPr>
            <a:r>
              <a:rPr lang="ar-EG" sz="1400" b="1" dirty="0">
                <a:latin typeface="Alexandria" pitchFamily="2" charset="-78"/>
                <a:cs typeface="Alexandria" pitchFamily="2" charset="-78"/>
              </a:rPr>
              <a:t>وسائل الإعلام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تغطية الإخبارية، المقالات، التقارير الصحفية، والإعلانات تلعب دورًا كبيرًا في تشكيل الرأي العام.</a:t>
            </a:r>
          </a:p>
          <a:p>
            <a:pPr algn="r" rtl="1">
              <a:lnSpc>
                <a:spcPct val="150000"/>
              </a:lnSpc>
            </a:pPr>
            <a:r>
              <a:rPr lang="ar-EG" sz="1400" b="1" dirty="0">
                <a:latin typeface="Alexandria" pitchFamily="2" charset="-78"/>
                <a:cs typeface="Alexandria" pitchFamily="2" charset="-78"/>
              </a:rPr>
              <a:t>العملاء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تجارب العملاء مع المنتجات والخدمات، وخدمة العملاء، وما ينقلونه من آراء وتوصيات (شفهية أو عبر الإنترنت) يؤثر بشكل كبير على السمعة.</a:t>
            </a:r>
          </a:p>
          <a:p>
            <a:pPr algn="r" rtl="1">
              <a:lnSpc>
                <a:spcPct val="150000"/>
              </a:lnSpc>
            </a:pPr>
            <a:r>
              <a:rPr lang="ar-EG" sz="1400" b="1" dirty="0">
                <a:latin typeface="Alexandria" pitchFamily="2" charset="-78"/>
                <a:cs typeface="Alexandria" pitchFamily="2" charset="-78"/>
              </a:rPr>
              <a:t>الموظفون </a:t>
            </a:r>
            <a:r>
              <a:rPr lang="ar-SA" sz="1400" b="1" dirty="0">
                <a:latin typeface="Alexandria" pitchFamily="2" charset="-78"/>
                <a:cs typeface="Alexandria" pitchFamily="2" charset="-78"/>
              </a:rPr>
              <a:t>: </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الموظفون هم سفراء للمنظمة. مدى رضاهم وولائهم وما يشاركوه عن بيئة العمل يؤثر على السمعة الداخلية والخارجية.</a:t>
            </a:r>
          </a:p>
          <a:p>
            <a:pPr algn="r" rtl="1">
              <a:lnSpc>
                <a:spcPct val="150000"/>
              </a:lnSpc>
            </a:pPr>
            <a:r>
              <a:rPr lang="ar-EG" sz="1400" b="1" dirty="0">
                <a:latin typeface="Alexandria" pitchFamily="2" charset="-78"/>
                <a:cs typeface="Alexandria" pitchFamily="2" charset="-78"/>
              </a:rPr>
              <a:t>الرأي العام : </a:t>
            </a:r>
            <a:r>
              <a:rPr lang="ar-EG" sz="1400" dirty="0">
                <a:latin typeface="Alexandria" pitchFamily="2" charset="-78"/>
                <a:cs typeface="Alexandria" pitchFamily="2" charset="-78"/>
              </a:rPr>
              <a:t>الأحكام العامة والمواقف التي يتخذها المجتمع تجاه المنظمة بناءً على تصرفاتها ومواقفها في القضايا الاجتماعية أو السياسية.</a:t>
            </a:r>
          </a:p>
          <a:p>
            <a:pPr algn="r" rtl="1">
              <a:lnSpc>
                <a:spcPct val="150000"/>
              </a:lnSpc>
            </a:pPr>
            <a:r>
              <a:rPr lang="ar-EG" sz="1400" b="1" dirty="0">
                <a:latin typeface="Alexandria" pitchFamily="2" charset="-78"/>
                <a:cs typeface="Alexandria" pitchFamily="2" charset="-78"/>
              </a:rPr>
              <a:t>المنافسون : </a:t>
            </a:r>
            <a:r>
              <a:rPr lang="ar-EG" sz="1400" dirty="0">
                <a:latin typeface="Alexandria" pitchFamily="2" charset="-78"/>
                <a:cs typeface="Alexandria" pitchFamily="2" charset="-78"/>
              </a:rPr>
              <a:t>المقارنات بين المنظمة والمنافسين يمكن أن تؤثر على السمعة.</a:t>
            </a:r>
          </a:p>
          <a:p>
            <a:pPr algn="r" rtl="1">
              <a:lnSpc>
                <a:spcPct val="150000"/>
              </a:lnSpc>
            </a:pPr>
            <a:r>
              <a:rPr lang="ar-EG" sz="1400" b="1" dirty="0">
                <a:latin typeface="Alexandria" pitchFamily="2" charset="-78"/>
                <a:cs typeface="Alexandria" pitchFamily="2" charset="-78"/>
              </a:rPr>
              <a:t>المستثمرون والمحللون الماليون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تقاريرهم وتوصياتهم تؤثر على السمعة المالية للمنظمة.</a:t>
            </a:r>
          </a:p>
          <a:p>
            <a:pPr algn="r" rtl="1">
              <a:lnSpc>
                <a:spcPct val="150000"/>
              </a:lnSpc>
            </a:pPr>
            <a:r>
              <a:rPr lang="ar-EG" sz="1400" b="1" dirty="0">
                <a:latin typeface="Alexandria" pitchFamily="2" charset="-78"/>
                <a:cs typeface="Alexandria" pitchFamily="2" charset="-78"/>
              </a:rPr>
              <a:t>المدونات والمنتديات ومواقع التواصل الاجتماعي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المحتوى الذي ينشئه المستخدمون والآراء المتداولة عبر هذه المنصات لها تأثير متزايد على السمعة.</a:t>
            </a:r>
          </a:p>
          <a:p>
            <a:pPr algn="r" rtl="1">
              <a:lnSpc>
                <a:spcPct val="150000"/>
              </a:lnSpc>
            </a:pPr>
            <a:r>
              <a:rPr lang="ar-EG" sz="1400" b="1" dirty="0">
                <a:latin typeface="Alexandria" pitchFamily="2" charset="-78"/>
                <a:cs typeface="Alexandria" pitchFamily="2" charset="-78"/>
              </a:rPr>
              <a:t>الجهات التنظيمية والحكومية : </a:t>
            </a:r>
            <a:r>
              <a:rPr lang="ar-EG" sz="1400" dirty="0">
                <a:latin typeface="Alexandria" pitchFamily="2" charset="-78"/>
                <a:cs typeface="Alexandria" pitchFamily="2" charset="-78"/>
              </a:rPr>
              <a:t>الالتزام باللوائح والمعايير يؤثر على سمعة المنظمة فيما يتعلق بالمسؤولية والامتثال.</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26847481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أمثلة</a:t>
            </a:r>
            <a:r>
              <a:rPr lang="ar-EG" sz="2400" b="1" dirty="0">
                <a:solidFill>
                  <a:srgbClr val="00AEEF"/>
                </a:solidFill>
                <a:latin typeface="Alexandria" pitchFamily="2" charset="-78"/>
                <a:cs typeface="Alexandria" pitchFamily="2" charset="-78"/>
              </a:rPr>
              <a:t>على منظمات تتمتع بسمعة قوية:</a:t>
            </a:r>
            <a:endParaRPr lang="en-EG" sz="2400" b="1" dirty="0">
              <a:solidFill>
                <a:srgbClr val="00AEEF"/>
              </a:solidFill>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id="{15BC7F7A-2863-7177-87E3-C02ABF4C7E29}"/>
              </a:ext>
            </a:extLst>
          </p:cNvPr>
          <p:cNvSpPr>
            <a:spLocks noGrp="1"/>
          </p:cNvSpPr>
          <p:nvPr>
            <p:ph sz="half" idx="2"/>
          </p:nvPr>
        </p:nvSpPr>
        <p:spPr>
          <a:xfrm>
            <a:off x="5305866" y="1398564"/>
            <a:ext cx="6594034" cy="5205149"/>
          </a:xfrm>
        </p:spPr>
        <p:txBody>
          <a:bodyPr>
            <a:normAutofit/>
          </a:bodyPr>
          <a:lstStyle/>
          <a:p>
            <a:pPr algn="r" rtl="1">
              <a:lnSpc>
                <a:spcPct val="150000"/>
              </a:lnSpc>
            </a:pPr>
            <a:r>
              <a:rPr lang="ar-EG" sz="1600" b="1" dirty="0">
                <a:latin typeface="Alexandria" pitchFamily="2" charset="-78"/>
                <a:cs typeface="Alexandria" pitchFamily="2" charset="-78"/>
              </a:rPr>
              <a:t>آبل : </a:t>
            </a:r>
            <a:r>
              <a:rPr lang="ar-EG" sz="1600" dirty="0">
                <a:latin typeface="Alexandria" pitchFamily="2" charset="-78"/>
                <a:cs typeface="Alexandria" pitchFamily="2" charset="-78"/>
              </a:rPr>
              <a:t>تتمتع آبل بسمعة قوية للغاية مبنية على الابتكار المستمر، جودة المنتجات، تجربة المستخدم المتميزة، وتصميمها الأنيق. على الرغم من الانتقادات أحيانًا لبعض منتجاتها، إلا أن ولاء عملائها وسمعتها كشركة رائدة في التكنولوجيا يظل راسخًا.</a:t>
            </a:r>
          </a:p>
          <a:p>
            <a:pPr algn="r" rtl="1">
              <a:lnSpc>
                <a:spcPct val="150000"/>
              </a:lnSpc>
            </a:pPr>
            <a:r>
              <a:rPr lang="ar-EG" sz="1600" b="1" dirty="0">
                <a:latin typeface="Alexandria" pitchFamily="2" charset="-78"/>
                <a:cs typeface="Alexandria" pitchFamily="2" charset="-78"/>
              </a:rPr>
              <a:t>مايكروسوفت</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شهدت مايكروسوفت تحولًا كبيرًا في سمعتها على مدى السنوات الأخيرة، حيث انتقلت من شركة يُنظر إليها أحيانًا على أنها محتكرة إلى شركة رائدة في الابتكار، والمسؤولية الاجتماعية، والعمل الخيري، </a:t>
            </a:r>
          </a:p>
          <a:p>
            <a:pPr algn="r" rtl="1">
              <a:lnSpc>
                <a:spcPct val="150000"/>
              </a:lnSpc>
            </a:pPr>
            <a:r>
              <a:rPr lang="ar-EG" sz="1600" b="1" dirty="0">
                <a:latin typeface="Alexandria" pitchFamily="2" charset="-78"/>
                <a:cs typeface="Alexandria" pitchFamily="2" charset="-78"/>
              </a:rPr>
              <a:t>رولكس</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تعد رولكس مثالاً كلاسيكيًا للسمعة المبنية على الجودة الفائقة، الدقة، الحرفية، والفخامة. سمعتها كعلامة تجارية للساعات المرموقة .</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pic>
        <p:nvPicPr>
          <p:cNvPr id="4098" name="Picture 2" descr="Rolex Logo PNG vector in SVG, PDF, AI, CDR format">
            <a:extLst>
              <a:ext uri="{FF2B5EF4-FFF2-40B4-BE49-F238E27FC236}">
                <a16:creationId xmlns:a16="http://schemas.microsoft.com/office/drawing/2014/main" id="{3268795A-1DA6-36F7-23AC-154D382650B0}"/>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0" y="4161320"/>
            <a:ext cx="2881745" cy="243104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istory of the Apple Logo designed by ...">
            <a:extLst>
              <a:ext uri="{FF2B5EF4-FFF2-40B4-BE49-F238E27FC236}">
                <a16:creationId xmlns:a16="http://schemas.microsoft.com/office/drawing/2014/main" id="{27D1780D-A712-3EB9-9D37-ACD9B1E7C9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8366" y="2663031"/>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he Official Microsoft Blog">
            <a:extLst>
              <a:ext uri="{FF2B5EF4-FFF2-40B4-BE49-F238E27FC236}">
                <a16:creationId xmlns:a16="http://schemas.microsoft.com/office/drawing/2014/main" id="{8BF06636-605C-F82E-8DD2-C94F5B7F3D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516" y="1241594"/>
            <a:ext cx="4711700"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62072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العوامل المؤثرة في بناء وتشكيل السمعة المؤسسية: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180431" y="1487186"/>
            <a:ext cx="11719469" cy="5245567"/>
          </a:xfrm>
        </p:spPr>
        <p:txBody>
          <a:bodyPr>
            <a:normAutofit fontScale="92500" lnSpcReduction="20000"/>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تتضافر مجموعة من العوامل الحيوية، سواء الداخلية أو الخارجية، في بناء وتشكيل السمعة المؤسسية لمنظمة ما. هذه العوامل تتفاعل باستمرار لتؤثر على تصورات الجمهور وثقتهم.</a:t>
            </a:r>
          </a:p>
          <a:p>
            <a:pPr algn="r" rtl="1">
              <a:lnSpc>
                <a:spcPct val="200000"/>
              </a:lnSpc>
            </a:pPr>
            <a:r>
              <a:rPr lang="ar-EG" sz="1600" b="1" dirty="0">
                <a:latin typeface="Alexandria" pitchFamily="2" charset="-78"/>
                <a:cs typeface="Alexandria" pitchFamily="2" charset="-78"/>
              </a:rPr>
              <a:t>القيادة والإدارة العليا</a:t>
            </a:r>
            <a:r>
              <a:rPr lang="ar-EG" sz="1600" dirty="0">
                <a:latin typeface="Alexandria" pitchFamily="2" charset="-78"/>
                <a:cs typeface="Alexandria" pitchFamily="2" charset="-78"/>
              </a:rPr>
              <a:t> هما حجر الزاوية في بناء السمعة المؤسسية. تُحدد رؤية وقيم القيادة العليا نغمة المنظمة بأكملها. تُشكل القرارات الاستراتيجية، الأفعال، وحتى أسلوب التواصل للقادة تصور الجمهور عن الشركة. القيادة الأخلاقية، الشفافية، والقدرة على الاستجابة للأزمات بشكل فعال تُعزز الثقة وتُساهم بشكل كبير في بناء سمعة إيجابية. على العكس من ذلك، أي تصرفات غير أخلاقية أو قرارات سيئة من قبل القيادة يمكن أن تُدمر السمعة بسرعة.</a:t>
            </a:r>
          </a:p>
          <a:p>
            <a:pPr algn="r" rtl="1">
              <a:lnSpc>
                <a:spcPct val="200000"/>
              </a:lnSpc>
            </a:pPr>
            <a:r>
              <a:rPr lang="ar-EG" sz="1600" b="1" dirty="0">
                <a:latin typeface="Alexandria" pitchFamily="2" charset="-78"/>
                <a:cs typeface="Alexandria" pitchFamily="2" charset="-78"/>
              </a:rPr>
              <a:t>جودة المنتجات والخدمات</a:t>
            </a:r>
          </a:p>
          <a:p>
            <a:pPr algn="r" rtl="1">
              <a:lnSpc>
                <a:spcPct val="200000"/>
              </a:lnSpc>
            </a:pPr>
            <a:r>
              <a:rPr lang="ar-EG" sz="1600" dirty="0">
                <a:latin typeface="Alexandria" pitchFamily="2" charset="-78"/>
                <a:cs typeface="Alexandria" pitchFamily="2" charset="-78"/>
              </a:rPr>
              <a:t>تُعد </a:t>
            </a:r>
            <a:r>
              <a:rPr lang="ar-EG" sz="1600" b="1" dirty="0">
                <a:latin typeface="Alexandria" pitchFamily="2" charset="-78"/>
                <a:cs typeface="Alexandria" pitchFamily="2" charset="-78"/>
              </a:rPr>
              <a:t>جودة المنتجات والخدمات</a:t>
            </a:r>
            <a:r>
              <a:rPr lang="ar-EG" sz="1600" dirty="0">
                <a:latin typeface="Alexandria" pitchFamily="2" charset="-78"/>
                <a:cs typeface="Alexandria" pitchFamily="2" charset="-78"/>
              </a:rPr>
              <a:t> أحد أهم المحددات المباشرة للسمعة. عندما تُقدم المنظمة منتجات أو خدمات عالية الجودة تلبي توقعات العملاء وتتجاوزها، فإن ذلك يُعزز من ثقتهم ورضاهم. مستويات الجودة المرتفعة تخلق ولاء العملاء ، وتُشجع على التوصيات الشفهية الإيجابية، وتُقلل من الشكاوى، وكلها عوامل تُساهم في سمعة قوية ومُستدامة. على النقيض، المنتجات الرديئة أو الخدمات غير المُرضية تُلحق الضرر بالسمعة وتُفقد المنظمة مصداقيتها.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70953347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346364" y="991986"/>
            <a:ext cx="11553536" cy="5495174"/>
          </a:xfrm>
        </p:spPr>
        <p:txBody>
          <a:bodyPr>
            <a:normAutofit fontScale="92500"/>
          </a:bodyPr>
          <a:lstStyle/>
          <a:p>
            <a:pPr algn="r" rtl="1">
              <a:lnSpc>
                <a:spcPct val="200000"/>
              </a:lnSpc>
            </a:pPr>
            <a:r>
              <a:rPr lang="ar-EG" sz="1600" b="1" dirty="0">
                <a:latin typeface="Alexandria" pitchFamily="2" charset="-78"/>
                <a:cs typeface="Alexandria" pitchFamily="2" charset="-78"/>
              </a:rPr>
              <a:t>الاتصال المؤسسي والعلاقات العامة</a:t>
            </a:r>
          </a:p>
          <a:p>
            <a:pPr algn="r" rtl="1">
              <a:lnSpc>
                <a:spcPct val="200000"/>
              </a:lnSpc>
            </a:pPr>
            <a:r>
              <a:rPr lang="ar-EG" sz="1600" dirty="0">
                <a:latin typeface="Alexandria" pitchFamily="2" charset="-78"/>
                <a:cs typeface="Alexandria" pitchFamily="2" charset="-78"/>
              </a:rPr>
              <a:t>يلعب </a:t>
            </a:r>
            <a:r>
              <a:rPr lang="ar-EG" sz="1600" b="1" dirty="0">
                <a:latin typeface="Alexandria" pitchFamily="2" charset="-78"/>
                <a:cs typeface="Alexandria" pitchFamily="2" charset="-78"/>
              </a:rPr>
              <a:t>الاتصال المؤسسي والعلاقات العامة</a:t>
            </a:r>
            <a:r>
              <a:rPr lang="ar-EG" sz="1600" dirty="0">
                <a:latin typeface="Alexandria" pitchFamily="2" charset="-78"/>
                <a:cs typeface="Alexandria" pitchFamily="2" charset="-78"/>
              </a:rPr>
              <a:t> دورًا محوريًا في تشكيل السمعة. يُعد التواصل الفعال مع جميع أصحاب المصلحة (العملاء، الموظفين، المستثمرين، الإعلام، والمجتمع) أمرًا بالغ الأهمية. تُساهم استراتيجيات العلاقات العامة المُخطط لها جيدًا في نشر رسائل إيجابية عن المنظمة، وإدارة التصورات، وبناء الثقة. تُمكن هذه الوظيفة المنظمة من التحكم في السرد حولها، والاستجابة للأخبار السلبية، وإبراز إنجازاتها وقيمها، مما يُعزز من مكانتها وسمعتها.</a:t>
            </a:r>
          </a:p>
          <a:p>
            <a:pPr algn="r" rtl="1">
              <a:lnSpc>
                <a:spcPct val="200000"/>
              </a:lnSpc>
            </a:pPr>
            <a:r>
              <a:rPr lang="ar-EG" sz="1600" b="1" dirty="0">
                <a:latin typeface="Alexandria" pitchFamily="2" charset="-78"/>
                <a:cs typeface="Alexandria" pitchFamily="2" charset="-78"/>
              </a:rPr>
              <a:t>المسؤولية الاجتماعية والاستدامة</a:t>
            </a:r>
          </a:p>
          <a:p>
            <a:pPr algn="r" rtl="1">
              <a:lnSpc>
                <a:spcPct val="200000"/>
              </a:lnSpc>
            </a:pPr>
            <a:r>
              <a:rPr lang="ar-EG" sz="1600" dirty="0">
                <a:latin typeface="Alexandria" pitchFamily="2" charset="-78"/>
                <a:cs typeface="Alexandria" pitchFamily="2" charset="-78"/>
              </a:rPr>
              <a:t>أصبحت </a:t>
            </a:r>
            <a:r>
              <a:rPr lang="ar-EG" sz="1600" b="1" dirty="0">
                <a:latin typeface="Alexandria" pitchFamily="2" charset="-78"/>
                <a:cs typeface="Alexandria" pitchFamily="2" charset="-78"/>
              </a:rPr>
              <a:t>المسؤولية الاجتماعية والاستدامة</a:t>
            </a:r>
            <a:r>
              <a:rPr lang="ar-EG" sz="1600" dirty="0">
                <a:latin typeface="Alexandria" pitchFamily="2" charset="-78"/>
                <a:cs typeface="Alexandria" pitchFamily="2" charset="-78"/>
              </a:rPr>
              <a:t> عوامل أساسية في تشكيل السمعة الجيدة. تتوقع المجتمعات اليوم من الشركات أن تكون مواطنين صالحين وأن تُساهم في حل القضايا الاجتماعية والبيئية. تُشير المبادرات المتعلقة بالمسؤولية الاجتماعية للشركات والممارسات المستدامة إلى التزام المنظمة بالقيم الأخلاقية، مما يُعزز من صورتها كمؤسسة مسؤولة وواعية. هذه الممارسات لا تُحسن فقط من علاقاتها مع المجتمع، بل تُجذب أيضًا العملاء والمستثمرين الذين يُقدرون الاستدامة والعمل الأخلاقي.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87764031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318655" y="1025236"/>
            <a:ext cx="11581245" cy="5553364"/>
          </a:xfrm>
        </p:spPr>
        <p:txBody>
          <a:bodyPr>
            <a:normAutofit fontScale="92500"/>
          </a:bodyPr>
          <a:lstStyle/>
          <a:p>
            <a:pPr algn="r" rtl="1">
              <a:lnSpc>
                <a:spcPct val="200000"/>
              </a:lnSpc>
            </a:pPr>
            <a:r>
              <a:rPr lang="ar-EG" sz="1600" b="1" dirty="0">
                <a:latin typeface="Alexandria" pitchFamily="2" charset="-78"/>
                <a:cs typeface="Alexandria" pitchFamily="2" charset="-78"/>
              </a:rPr>
              <a:t>تجربة العملاء وخدمة ما بعد البيع</a:t>
            </a:r>
          </a:p>
          <a:p>
            <a:pPr algn="r" rtl="1">
              <a:lnSpc>
                <a:spcPct val="200000"/>
              </a:lnSpc>
            </a:pPr>
            <a:r>
              <a:rPr lang="ar-EG" sz="1600" dirty="0">
                <a:latin typeface="Alexandria" pitchFamily="2" charset="-78"/>
                <a:cs typeface="Alexandria" pitchFamily="2" charset="-78"/>
              </a:rPr>
              <a:t>تُعد </a:t>
            </a:r>
            <a:r>
              <a:rPr lang="ar-EG" sz="1600" b="1" dirty="0">
                <a:latin typeface="Alexandria" pitchFamily="2" charset="-78"/>
                <a:cs typeface="Alexandria" pitchFamily="2" charset="-78"/>
              </a:rPr>
              <a:t>تجربة العملاء وخدمة ما بعد البيع</a:t>
            </a:r>
            <a:r>
              <a:rPr lang="ar-EG" sz="1600" dirty="0">
                <a:latin typeface="Alexandria" pitchFamily="2" charset="-78"/>
                <a:cs typeface="Alexandria" pitchFamily="2" charset="-78"/>
              </a:rPr>
              <a:t> من العوامل الحاسمة التي تُشكل السمعة بشكل مباشر. كل تفاعل للعميل مع المنظمة، من لحظة الاهتمام الأولى وحتى الدعم ما بعد البيع، يُساهم في بناء تصور شامل. التجربة الإيجابية، التي تتسم بالفعالية، الاستجابة، والاهتمام، تُولد الرضا والولاء، وتُشجع على التوصيات. خدمة العملاء الممتازة وحل المشكلات بفعالية يمكن أن يُحول حتى التجارب السلبية المحتملة إلى فرص لبناء الثقة وتعزيز السمعة.</a:t>
            </a:r>
          </a:p>
          <a:p>
            <a:pPr algn="r" rtl="1">
              <a:lnSpc>
                <a:spcPct val="200000"/>
              </a:lnSpc>
            </a:pPr>
            <a:r>
              <a:rPr lang="ar-EG" sz="1600" b="1" dirty="0">
                <a:latin typeface="Alexandria" pitchFamily="2" charset="-78"/>
                <a:cs typeface="Alexandria" pitchFamily="2" charset="-78"/>
              </a:rPr>
              <a:t>ثقافة المؤسسة الداخلية والقيم التنظيمية</a:t>
            </a:r>
          </a:p>
          <a:p>
            <a:pPr algn="r" rtl="1">
              <a:lnSpc>
                <a:spcPct val="200000"/>
              </a:lnSpc>
            </a:pPr>
            <a:r>
              <a:rPr lang="ar-EG" sz="1600" dirty="0">
                <a:latin typeface="Alexandria" pitchFamily="2" charset="-78"/>
                <a:cs typeface="Alexandria" pitchFamily="2" charset="-78"/>
              </a:rPr>
              <a:t>تُلعب </a:t>
            </a:r>
            <a:r>
              <a:rPr lang="ar-EG" sz="1600" b="1" dirty="0">
                <a:latin typeface="Alexandria" pitchFamily="2" charset="-78"/>
                <a:cs typeface="Alexandria" pitchFamily="2" charset="-78"/>
              </a:rPr>
              <a:t>ثقافة المؤسسة الداخلية والقيم التنظيمية</a:t>
            </a:r>
            <a:r>
              <a:rPr lang="ar-EG" sz="1600" dirty="0">
                <a:latin typeface="Alexandria" pitchFamily="2" charset="-78"/>
                <a:cs typeface="Alexandria" pitchFamily="2" charset="-78"/>
              </a:rPr>
              <a:t> دورًا حيويًا في تشكيل السمعة من الداخل إلى الخارج. تُحدد الثقافة الداخلية كيفية تفاعل الموظفين مع بعضهم البعض، ومع العملاء، ومع أصحاب المصلحة الخارجيين. القيم القوية، مثل النزاهة، الاحترام، الابتكار، والتعاون، لا تُشكل فقط بيئة عمل صحية، بل تنعكس أيضًا في سلوكيات الموظفين، مما يؤثر على كيفية رؤية الجمهور للمنظمة. الموظفون الراضون والمشاركون هم أفضل سفراء للعلامة التجارية، ويُساهمون في بناء سمعة إيجابية.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60677256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rtl="1"/>
            <a:r>
              <a:rPr lang="ar-SA" sz="2400" b="1" dirty="0">
                <a:solidFill>
                  <a:srgbClr val="00AEEF"/>
                </a:solidFill>
                <a:latin typeface="Alexandria" pitchFamily="2" charset="-78"/>
                <a:cs typeface="Alexandria" pitchFamily="2" charset="-78"/>
              </a:rPr>
              <a:t>أمثلة تطبيقية: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 فولكس فاجن </a:t>
            </a:r>
          </a:p>
          <a:p>
            <a:pPr marL="0" indent="0" algn="r" rtl="1">
              <a:lnSpc>
                <a:spcPct val="200000"/>
              </a:lnSpc>
              <a:buNone/>
            </a:pPr>
            <a:r>
              <a:rPr lang="ar-EG" sz="1600" dirty="0">
                <a:latin typeface="Alexandria" pitchFamily="2" charset="-78"/>
                <a:cs typeface="Alexandria" pitchFamily="2" charset="-78"/>
              </a:rPr>
              <a:t>في عام 2015، واجهت شركة </a:t>
            </a:r>
            <a:r>
              <a:rPr lang="ar-EG" sz="1600" b="1" dirty="0">
                <a:latin typeface="Alexandria" pitchFamily="2" charset="-78"/>
                <a:cs typeface="Alexandria" pitchFamily="2" charset="-78"/>
              </a:rPr>
              <a:t>فولكس فاجن</a:t>
            </a:r>
            <a:r>
              <a:rPr lang="ar-EG" sz="1600" dirty="0">
                <a:latin typeface="Alexandria" pitchFamily="2" charset="-78"/>
                <a:cs typeface="Alexandria" pitchFamily="2" charset="-78"/>
              </a:rPr>
              <a:t> الألمانية أزمة أثرت على سمعتها ، حيث تم الكشف عن قيام الشركة بتركيب برامج سرية في سياراتها للتحايل على اختبارات الانبعاثات. كان تأثير هذا الأمر كارثيًا على سمعة الشركة.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التأثير على السمعة:</a:t>
            </a:r>
            <a:r>
              <a:rPr lang="ar-EG" sz="1600" dirty="0">
                <a:latin typeface="Alexandria" pitchFamily="2" charset="-78"/>
                <a:cs typeface="Alexandria" pitchFamily="2" charset="-78"/>
              </a:rPr>
              <a:t> أدت الفضيحة إلى تدهور حاد في الثقة العامة، خسائر مالية فادحة (مليارات الدولارات في الغرامات والتسويات)، وتراجع في المبيعات، وتضررت صورة الشركة كمُصنع موثوق به وملتزم بالمعايير البيئية. استغرق الأمر سنوات من الجهود المكثفة لاستعادة جزء من هذه السمعة، مع التركيز على التحول نحو السيارات الكهربائية والشفافية.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1205628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rtl="1"/>
            <a:r>
              <a:rPr lang="ar-SA" sz="2400" b="1" dirty="0">
                <a:solidFill>
                  <a:srgbClr val="00AEEF"/>
                </a:solidFill>
                <a:latin typeface="Alexandria" pitchFamily="2" charset="-78"/>
                <a:cs typeface="Alexandria" pitchFamily="2" charset="-78"/>
              </a:rPr>
              <a:t>استراتيجيات إدارة السمعة المؤسسية:</a:t>
            </a:r>
            <a:endParaRPr lang="en-EG" sz="2400" b="1" dirty="0">
              <a:solidFill>
                <a:srgbClr val="00AEEF"/>
              </a:solidFill>
              <a:latin typeface="Alexandria" pitchFamily="2" charset="-78"/>
              <a:cs typeface="Alexandria" pitchFamily="2" charset="-78"/>
            </a:endParaRPr>
          </a:p>
        </p:txBody>
      </p:sp>
      <p:sp>
        <p:nvSpPr>
          <p:cNvPr id="2" name="Content Placeholder 1">
            <a:extLst>
              <a:ext uri="{FF2B5EF4-FFF2-40B4-BE49-F238E27FC236}">
                <a16:creationId xmlns:a16="http://schemas.microsoft.com/office/drawing/2014/main" id="{0AD48E53-E73C-F991-5208-BF817863356B}"/>
              </a:ext>
            </a:extLst>
          </p:cNvPr>
          <p:cNvSpPr>
            <a:spLocks noGrp="1"/>
          </p:cNvSpPr>
          <p:nvPr>
            <p:ph sz="half" idx="2"/>
          </p:nvPr>
        </p:nvSpPr>
        <p:spPr>
          <a:xfrm>
            <a:off x="6019801" y="1825625"/>
            <a:ext cx="5714999" cy="4351338"/>
          </a:xfrm>
        </p:spPr>
        <p:txBody>
          <a:bodyPr>
            <a:normAutofit/>
          </a:bodyPr>
          <a:lstStyle/>
          <a:p>
            <a:pPr algn="r" rtl="1">
              <a:lnSpc>
                <a:spcPct val="200000"/>
              </a:lnSpc>
            </a:pPr>
            <a:r>
              <a:rPr lang="ar-EG" sz="1600" b="1" dirty="0">
                <a:latin typeface="Alexandria" pitchFamily="2" charset="-78"/>
                <a:cs typeface="Alexandria" pitchFamily="2" charset="-78"/>
              </a:rPr>
              <a:t>إدارة السمعة المؤسسية</a:t>
            </a:r>
            <a:r>
              <a:rPr lang="ar-EG" sz="1600" dirty="0">
                <a:latin typeface="Alexandria" pitchFamily="2" charset="-78"/>
                <a:cs typeface="Alexandria" pitchFamily="2" charset="-78"/>
              </a:rPr>
              <a:t> هي عملية استباقية ومستمرة لمراقبة، قياس، وتشكيل التصور العام للمنظمة لدى أصحاب المصلحة الرئيسيين. تتضمن هذه العملية حماية الأصول غير الملموسة للشركة، وتعزيز ثقة الجمهور، وبناء علاقات إيجابية. الهدف هو ضمان أن تكون الصورة الذهنية للمنظمة متسقة مع أهدافها وقيمها، وأن تكون قادرة على الصمود أمام التحديات والتأثيرات السلبية المحتملة. بعبارة أخرى، هي فن وعلم بناء سمعة طيبة والحفاظ عليها والدفاع عنها.</a:t>
            </a:r>
            <a:endParaRPr lang="en-EG" sz="1600" dirty="0">
              <a:latin typeface="Alexandria" pitchFamily="2" charset="-78"/>
              <a:cs typeface="Alexandria" pitchFamily="2" charset="-78"/>
            </a:endParaRPr>
          </a:p>
          <a:p>
            <a:pPr algn="r" rtl="1">
              <a:lnSpc>
                <a:spcPct val="200000"/>
              </a:lnSpc>
            </a:pPr>
            <a:endParaRPr lang="en-EG" sz="1600" dirty="0"/>
          </a:p>
        </p:txBody>
      </p:sp>
      <p:pic>
        <p:nvPicPr>
          <p:cNvPr id="5122" name="Picture 2" descr="Corporate Reputation Management: Your ...">
            <a:extLst>
              <a:ext uri="{FF2B5EF4-FFF2-40B4-BE49-F238E27FC236}">
                <a16:creationId xmlns:a16="http://schemas.microsoft.com/office/drawing/2014/main" id="{8400B6F2-65CD-8FCB-BC54-74873355B4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897" y="2387185"/>
            <a:ext cx="5811904" cy="3487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16942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استراتيجيات إدارة السمعة في الظروف المعتادة: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180431" y="1704707"/>
            <a:ext cx="11719469" cy="4735495"/>
          </a:xfrm>
        </p:spPr>
        <p:txBody>
          <a:bodyPr>
            <a:normAutofit/>
          </a:bodyPr>
          <a:lstStyle/>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الشفافية (</a:t>
            </a:r>
            <a:r>
              <a:rPr lang="en-US" sz="1600" b="1" dirty="0">
                <a:latin typeface="Alexandria" pitchFamily="2" charset="-78"/>
                <a:cs typeface="Alexandria" pitchFamily="2" charset="-78"/>
              </a:rPr>
              <a:t>Transparency):</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تعني أن تكون المنظمة منفتحة وصادقة في تعاملاتها واتصالاتها. تقديم معلومات واضحة وموثوقة حول عملياتها، منتجاتها، قراراتها، وحتى تحدياتها. الشفافية تبني الثقة وتقلل من الشكوك والتكهنات.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بناء العلاقات (</a:t>
            </a:r>
            <a:r>
              <a:rPr lang="en-US" sz="1600" b="1" dirty="0">
                <a:latin typeface="Alexandria" pitchFamily="2" charset="-78"/>
                <a:cs typeface="Alexandria" pitchFamily="2" charset="-78"/>
              </a:rPr>
              <a:t>Relationship Building):</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تطوير علاقات قوية وإيجابية مع جميع أصحاب المصلحة، بما في ذلك العملاء، الموظفين، المستثمرين، الموردين، وسائل الإعلام، والمجتمع المحلي. يتم ذلك من خلال الاستماع الفعال، الاستجابة السريعة، والمشاركة الهادفة في قضاياهم. العلاقات القوية توفر شبكة دعم في الأوقات الصعبة.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الاتساق (</a:t>
            </a:r>
            <a:r>
              <a:rPr lang="en-US" sz="1600" b="1" dirty="0">
                <a:latin typeface="Alexandria" pitchFamily="2" charset="-78"/>
                <a:cs typeface="Alexandria" pitchFamily="2" charset="-78"/>
              </a:rPr>
              <a:t>Consistency):</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الحفاظ على اتساق الرسائل، الأفعال، والجودة عبر جميع نقاط الاتصال. الاتساق يُعزز من الموثوقية ويُظهر أن المنظمة تلتزم بقيمها ووعودها بمرور الوقت، مما يُرسخ مكانتها في أذهان الجمهور.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61839294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p:txBody>
          <a:bodyPr>
            <a:normAutofit/>
          </a:bodyPr>
          <a:lstStyle/>
          <a:p>
            <a:pPr algn="r" rtl="1">
              <a:lnSpc>
                <a:spcPct val="200000"/>
              </a:lnSpc>
            </a:pPr>
            <a:r>
              <a:rPr lang="ar-EG" sz="1600" b="1" dirty="0">
                <a:latin typeface="Alexandria" pitchFamily="2" charset="-78"/>
                <a:cs typeface="Alexandria" pitchFamily="2" charset="-78"/>
              </a:rPr>
              <a:t>دور القيادة في ترسيخ السمعة</a:t>
            </a:r>
          </a:p>
          <a:p>
            <a:pPr algn="r" rtl="1">
              <a:lnSpc>
                <a:spcPct val="200000"/>
              </a:lnSpc>
            </a:pPr>
            <a:r>
              <a:rPr lang="ar-EG" sz="1600" dirty="0">
                <a:latin typeface="Alexandria" pitchFamily="2" charset="-78"/>
                <a:cs typeface="Alexandria" pitchFamily="2" charset="-78"/>
              </a:rPr>
              <a:t>تُعد </a:t>
            </a:r>
            <a:r>
              <a:rPr lang="ar-EG" sz="1600" b="1" dirty="0">
                <a:latin typeface="Alexandria" pitchFamily="2" charset="-78"/>
                <a:cs typeface="Alexandria" pitchFamily="2" charset="-78"/>
              </a:rPr>
              <a:t>القيادة والإدارة العليا</a:t>
            </a:r>
            <a:r>
              <a:rPr lang="ar-EG" sz="1600" dirty="0">
                <a:latin typeface="Alexandria" pitchFamily="2" charset="-78"/>
                <a:cs typeface="Alexandria" pitchFamily="2" charset="-78"/>
              </a:rPr>
              <a:t> العمود الفقري لترسيخ السمعة المؤسسية. تُحدد القيادة العليا رؤية وقيم المنظمة، وتُرسخ ثقافة الشفافية والمسؤولية. القادة هم الوجه العام للمنظمة وأفعالهم وقراراتهم تُؤثر بشكل مباشر على كيفية إدراك الجمهور للشركة. الالتزام الشخصي للقادة بالقيم الأخلاقية، ومشاركتهم الفعالة في مبادرات المسؤولية الاجتماعية، وقدرتهم على التواصل بفعالية، كلها عوامل تُساهم بشكل كبير في بناء سمعة قوية ومستدامة.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
        <p:nvSpPr>
          <p:cNvPr id="2" name="Title 3">
            <a:extLst>
              <a:ext uri="{FF2B5EF4-FFF2-40B4-BE49-F238E27FC236}">
                <a16:creationId xmlns:a16="http://schemas.microsoft.com/office/drawing/2014/main" id="{8D3478B9-34E2-CDEB-E248-22E4F31E7F94}"/>
              </a:ext>
            </a:extLst>
          </p:cNvPr>
          <p:cNvSpPr>
            <a:spLocks noGrp="1"/>
          </p:cNvSpPr>
          <p:nvPr>
            <p:ph type="title"/>
          </p:nvPr>
        </p:nvSpPr>
        <p:spPr>
          <a:xfrm>
            <a:off x="838200" y="365125"/>
            <a:ext cx="10515600" cy="1325563"/>
          </a:xfrm>
        </p:spPr>
        <p:txBody>
          <a:bodyPr>
            <a:normAutofit/>
          </a:bodyPr>
          <a:lstStyle/>
          <a:p>
            <a:pPr algn="r" rtl="1"/>
            <a:r>
              <a:rPr lang="ar-EG" sz="2400" b="1" dirty="0">
                <a:solidFill>
                  <a:srgbClr val="00AEEF"/>
                </a:solidFill>
                <a:latin typeface="Alexandria" pitchFamily="2" charset="-78"/>
                <a:cs typeface="Alexandria" pitchFamily="2" charset="-78"/>
              </a:rPr>
              <a:t>استراتيجيات إدارة السمعة في الظروف المعتادة:</a:t>
            </a:r>
            <a:endParaRPr lang="en-EG"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975900315"/>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a:xfrm>
            <a:off x="838200" y="545236"/>
            <a:ext cx="10515600" cy="1325563"/>
          </a:xfrm>
        </p:spPr>
        <p:txBody>
          <a:bodyPr>
            <a:normAutofit/>
          </a:bodyPr>
          <a:lstStyle/>
          <a:p>
            <a:pPr algn="r" rtl="1"/>
            <a:r>
              <a:rPr lang="ar-EG" sz="2400" b="1" dirty="0">
                <a:solidFill>
                  <a:srgbClr val="00AEEF"/>
                </a:solidFill>
                <a:latin typeface="Alexandria" pitchFamily="2" charset="-78"/>
                <a:cs typeface="Alexandria" pitchFamily="2" charset="-78"/>
              </a:rPr>
              <a:t>استراتيجيات إدارة السمعة وقت الأزمات</a:t>
            </a:r>
            <a:br>
              <a:rPr lang="ar-EG" sz="2400" b="1"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346364" y="1380141"/>
            <a:ext cx="11553536" cy="5251281"/>
          </a:xfrm>
        </p:spPr>
        <p:txBody>
          <a:bodyPr>
            <a:normAutofit fontScale="92500"/>
          </a:bodyPr>
          <a:lstStyle/>
          <a:p>
            <a:pPr algn="r" rtl="1">
              <a:lnSpc>
                <a:spcPct val="200000"/>
              </a:lnSpc>
            </a:pPr>
            <a:r>
              <a:rPr lang="ar-EG" sz="1600" dirty="0">
                <a:latin typeface="Alexandria" pitchFamily="2" charset="-78"/>
                <a:cs typeface="Alexandria" pitchFamily="2" charset="-78"/>
              </a:rPr>
              <a:t>عندما تواجه المنظمة أزمة، تُصبح إدارة السمعة أكثر أهمية وحساسية. تتطلب الأزمات استجابة سريعة، مدروسة، وفعالة لتقليل الضرر. تشمل الاستراتيجيات الرئيسية ما يلي: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الاعتراف</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الخطوة الأولى هي الاعتراف بوجود المشكلة أو الأزمة بسرعة ووضوح. إنكار المشكلة أو التباطؤ في الاعتراف بها يمكن أن يزيد من حدة الأزمة ويُضر بالسمعة بشكل أكبر.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الاعتذار : </a:t>
            </a:r>
            <a:r>
              <a:rPr lang="ar-EG" sz="1600" dirty="0">
                <a:latin typeface="Alexandria" pitchFamily="2" charset="-78"/>
                <a:cs typeface="Alexandria" pitchFamily="2" charset="-78"/>
              </a:rPr>
              <a:t>إذا كانت المنظمة مسؤولة عن الأزمة، فإن تقديم اعتذار صادق وحقيقي أمر بالغ الأهمية. يجب أن يُعبر الاعتذار عن الندم، التعاطف مع المتضررين، والالتزام بمعالجة الوضع.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الإصلاح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بعد الاعتراف والاعتذار، يجب على المنظمة اتخاذ خطوات فورية وملموسة لإصلاح الضرر ومعالجة الأسباب الجذرية للأزمة. قد يشمل ذلك سحب منتجات، تعويض المتضررين، أو تغيير السياسات الداخلية. تُظهر الإجراءات الإصلاحية الجدية والمسؤولية.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الاتصال الاستباقي : </a:t>
            </a:r>
            <a:r>
              <a:rPr lang="ar-EG" sz="1600" dirty="0">
                <a:latin typeface="Alexandria" pitchFamily="2" charset="-78"/>
                <a:cs typeface="Alexandria" pitchFamily="2" charset="-78"/>
              </a:rPr>
              <a:t>التواصل المستمر والشفاف مع أصحاب المصلحة خلال الأزمة. يتضمن ذلك تقديم تحديثات منتظمة، الإجابة على الأسئلة، وتصحيح المعلومات المضللة. الهدف هو التحكم في السرد الإعلامي ومنع انتشار الشائعات.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25530645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دورة حياة السمعة:</a:t>
            </a:r>
            <a:endParaRPr lang="en-EG" sz="2400" b="1"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4288A4A7-0452-9152-615E-DABFCE392E31}"/>
              </a:ext>
            </a:extLst>
          </p:cNvPr>
          <p:cNvGraphicFramePr>
            <a:graphicFrameLocks noGrp="1"/>
          </p:cNvGraphicFramePr>
          <p:nvPr>
            <p:ph idx="1"/>
            <p:extLst>
              <p:ext uri="{D42A27DB-BD31-4B8C-83A1-F6EECF244321}">
                <p14:modId xmlns:p14="http://schemas.microsoft.com/office/powerpoint/2010/main" val="116081043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33320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360218" y="1247306"/>
            <a:ext cx="11430000" cy="5531167"/>
          </a:xfrm>
        </p:spPr>
        <p:txBody>
          <a:bodyPr>
            <a:normAutofit/>
          </a:bodyPr>
          <a:lstStyle/>
          <a:p>
            <a:pPr algn="r" rtl="1">
              <a:lnSpc>
                <a:spcPct val="200000"/>
              </a:lnSpc>
            </a:pPr>
            <a:r>
              <a:rPr lang="ar-EG" sz="1600" dirty="0">
                <a:latin typeface="Alexandria" pitchFamily="2" charset="-78"/>
                <a:cs typeface="Alexandria" pitchFamily="2" charset="-78"/>
              </a:rPr>
              <a:t>تُمر السمعة المؤسسية بدورة حياة تتطلب إدارة مستمرة: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البناء : </a:t>
            </a:r>
            <a:r>
              <a:rPr lang="ar-EG" sz="1600" dirty="0">
                <a:latin typeface="Alexandria" pitchFamily="2" charset="-78"/>
                <a:cs typeface="Alexandria" pitchFamily="2" charset="-78"/>
              </a:rPr>
              <a:t>هذه هي المرحلة الأولية حيث تركز المنظمة على تأسيس هويتها، قيمها، وعروضها. يتضمن ذلك تحديد الجمهور المستهدف، صياغة الرسائل الأساسية، وتقديم منتجات وخدمات عالية الجودة لبناء انطباعات أولية إيجابية. تُركز هذه المرحلة على بناء الأساس المتين للسمعة.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المحافظة : </a:t>
            </a:r>
            <a:r>
              <a:rPr lang="ar-EG" sz="1600" dirty="0">
                <a:latin typeface="Alexandria" pitchFamily="2" charset="-78"/>
                <a:cs typeface="Alexandria" pitchFamily="2" charset="-78"/>
              </a:rPr>
              <a:t>بمجرد بناء السمعة، تُصبح المحافظة عليها أولوية. يتطلب ذلك الاتساق في الأداء، الجودة، والتواصل. يجب على المنظمة مراقبة تصورات الجمهور بانتظام، الاستماع إلى الملاحظات، والاستمرار في تعزيز علاقاتها مع أصحاب المصلحة. تتضمن هذه المرحلة أيضًا التكيف مع التغيرات في بيئة الأعمال وتوقعات الجمهور.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الحماية : </a:t>
            </a:r>
            <a:r>
              <a:rPr lang="ar-EG" sz="1600" dirty="0">
                <a:latin typeface="Alexandria" pitchFamily="2" charset="-78"/>
                <a:cs typeface="Alexandria" pitchFamily="2" charset="-78"/>
              </a:rPr>
              <a:t>تتضمن هذه المرحلة الاستعداد والاستجابة للتهديدات المحتملة للسمعة، مثل الأزمات، الشائعات السلبية، أو الانتقادات. تُركز الحماية على وضع خطط لإدارة الأزمات، مراقبة وسائل الإعلام الرقمية، والتعامل بفعالية مع أي تحديات تُهدد الثقة والمصداقية.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05687891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a:xfrm>
            <a:off x="838200" y="679510"/>
            <a:ext cx="10515600" cy="1011178"/>
          </a:xfrm>
        </p:spPr>
        <p:txBody>
          <a:bodyPr>
            <a:normAutofit/>
          </a:bodyPr>
          <a:lstStyle/>
          <a:p>
            <a:pPr algn="r" rtl="1"/>
            <a:r>
              <a:rPr lang="ar-EG" sz="2400" b="1" dirty="0">
                <a:solidFill>
                  <a:srgbClr val="00AEEF"/>
                </a:solidFill>
                <a:latin typeface="Alexandria" pitchFamily="2" charset="-78"/>
                <a:cs typeface="Alexandria" pitchFamily="2" charset="-78"/>
              </a:rPr>
              <a:t>دور الإعلام الرقمي ومواقع التواصل في إدارة السمعة</a:t>
            </a:r>
            <a:br>
              <a:rPr lang="ar-EG" sz="2400" b="1"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427018"/>
            <a:ext cx="11719469" cy="5151582"/>
          </a:xfrm>
        </p:spPr>
        <p:txBody>
          <a:bodyPr>
            <a:normAutofit fontScale="92500"/>
          </a:bodyPr>
          <a:lstStyle/>
          <a:p>
            <a:pPr algn="r" rtl="1">
              <a:lnSpc>
                <a:spcPct val="200000"/>
              </a:lnSpc>
            </a:pPr>
            <a:r>
              <a:rPr lang="ar-EG" sz="1400" dirty="0">
                <a:latin typeface="Alexandria" pitchFamily="2" charset="-78"/>
                <a:cs typeface="Alexandria" pitchFamily="2" charset="-78"/>
              </a:rPr>
              <a:t>لقد غير الإعلام الرقمي ومواقع التواصل الاجتماعي (مثل تويتر، فيسبوك، لينكد إن، إنستغرام) بشكل جذري مشهد إدارة السمعة: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الانتشار السريع للمعلومات:</a:t>
            </a:r>
            <a:r>
              <a:rPr lang="ar-EG" sz="1400" dirty="0">
                <a:latin typeface="Alexandria" pitchFamily="2" charset="-78"/>
                <a:cs typeface="Alexandria" pitchFamily="2" charset="-78"/>
              </a:rPr>
              <a:t> يمكن للأخبار، سواء كانت إيجابية أو سلبية، أن تنتشر بسرعة البرق عبر هذه المنصات، مما يُشكل تحديًا وفرصة في آن واحد.</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تضخيم الأصوات الفردية:</a:t>
            </a:r>
            <a:r>
              <a:rPr lang="ar-EG" sz="1400" dirty="0">
                <a:latin typeface="Alexandria" pitchFamily="2" charset="-78"/>
                <a:cs typeface="Alexandria" pitchFamily="2" charset="-78"/>
              </a:rPr>
              <a:t> أصبح بإمكان أي فرد لديه حساب على وسائل التواصل الاجتماعي التأثير على السمعة من خلال مشاركة آرائه أو تجاربه، مما يتطلب من المنظمات مراقبة دقيقة.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الاتصال المباشر والفاعل:</a:t>
            </a:r>
            <a:r>
              <a:rPr lang="ar-EG" sz="1400" dirty="0">
                <a:latin typeface="Alexandria" pitchFamily="2" charset="-78"/>
                <a:cs typeface="Alexandria" pitchFamily="2" charset="-78"/>
              </a:rPr>
              <a:t> تُتيح هذه المنصات للمنظمات التواصل مباشرة مع الجمهور والاستجابة السريعة للاستفسارات، الشكاوى، أو تصحيح المعلومات المضللة.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فرص لبناء العلاقات:</a:t>
            </a:r>
            <a:r>
              <a:rPr lang="ar-EG" sz="1400" dirty="0">
                <a:latin typeface="Alexandria" pitchFamily="2" charset="-78"/>
                <a:cs typeface="Alexandria" pitchFamily="2" charset="-78"/>
              </a:rPr>
              <a:t> يمكن استخدام وسائل التواصل الاجتماعي لبناء مجتمعات، مشاركة القصص الإيجابية، وإبراز المسؤولية الاجتماعية، مما يُعزز من السمعة.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تحديات إدارة المحتوى السلبي:</a:t>
            </a:r>
            <a:r>
              <a:rPr lang="ar-EG" sz="1400" dirty="0">
                <a:latin typeface="Alexandria" pitchFamily="2" charset="-78"/>
                <a:cs typeface="Alexandria" pitchFamily="2" charset="-78"/>
              </a:rPr>
              <a:t> تُصبح إدارة المراجعات السلبية، التعليقات العدائية، أو حملات التشهير أكثر صعوبة وتتطلب استجابة استراتيجية ومدروسة.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13296328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أداة</a:t>
            </a:r>
            <a:r>
              <a:rPr lang="en-US" sz="2400" b="1" dirty="0">
                <a:solidFill>
                  <a:srgbClr val="00AEEF"/>
                </a:solidFill>
                <a:latin typeface="Alexandria" pitchFamily="2" charset="-78"/>
                <a:cs typeface="Alexandria" pitchFamily="2" charset="-78"/>
              </a:rPr>
              <a:t>SWOT </a:t>
            </a:r>
            <a:r>
              <a:rPr lang="ar-SA" sz="2400" b="1" dirty="0">
                <a:solidFill>
                  <a:srgbClr val="00AEEF"/>
                </a:solidFill>
                <a:latin typeface="Alexandria" pitchFamily="2" charset="-78"/>
                <a:cs typeface="Alexandria" pitchFamily="2" charset="-78"/>
              </a:rPr>
              <a:t> </a:t>
            </a:r>
            <a:r>
              <a:rPr lang="ar-EG" sz="2400" b="1" dirty="0">
                <a:solidFill>
                  <a:srgbClr val="00AEEF"/>
                </a:solidFill>
                <a:latin typeface="Alexandria" pitchFamily="2" charset="-78"/>
                <a:cs typeface="Alexandria" pitchFamily="2" charset="-78"/>
              </a:rPr>
              <a:t>في تحليل السمعة:</a:t>
            </a:r>
            <a:endParaRPr lang="en-EG" sz="2400" b="1" dirty="0">
              <a:solidFill>
                <a:srgbClr val="00AEEF"/>
              </a:solidFill>
              <a:latin typeface="Alexandria" pitchFamily="2" charset="-78"/>
              <a:cs typeface="Alexandria" pitchFamily="2" charset="-78"/>
            </a:endParaRPr>
          </a:p>
        </p:txBody>
      </p:sp>
      <p:graphicFrame>
        <p:nvGraphicFramePr>
          <p:cNvPr id="6" name="Content Placeholder 5">
            <a:extLst>
              <a:ext uri="{FF2B5EF4-FFF2-40B4-BE49-F238E27FC236}">
                <a16:creationId xmlns:a16="http://schemas.microsoft.com/office/drawing/2014/main" id="{0410F0B4-509B-C977-32AD-077027941304}"/>
              </a:ext>
            </a:extLst>
          </p:cNvPr>
          <p:cNvGraphicFramePr>
            <a:graphicFrameLocks noGrp="1"/>
          </p:cNvGraphicFramePr>
          <p:nvPr>
            <p:ph idx="1"/>
            <p:extLst>
              <p:ext uri="{D42A27DB-BD31-4B8C-83A1-F6EECF244321}">
                <p14:modId xmlns:p14="http://schemas.microsoft.com/office/powerpoint/2010/main" val="2562710486"/>
              </p:ext>
            </p:extLst>
          </p:nvPr>
        </p:nvGraphicFramePr>
        <p:xfrm>
          <a:off x="838200" y="1291644"/>
          <a:ext cx="10896600" cy="52012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6557405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p:txBody>
          <a:bodyPr>
            <a:normAutofit/>
          </a:bodyPr>
          <a:lstStyle/>
          <a:p>
            <a:pPr algn="r" rtl="1"/>
            <a:r>
              <a:rPr lang="ar-SA" sz="2400" dirty="0">
                <a:latin typeface="Alexandria" pitchFamily="2" charset="-78"/>
                <a:cs typeface="Alexandria" pitchFamily="2" charset="-78"/>
              </a:rPr>
              <a:t>مثال تطبيقي:</a:t>
            </a:r>
            <a:endParaRPr lang="en-EG" sz="2400"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fontScale="92500" lnSpcReduction="20000"/>
          </a:bodyPr>
          <a:lstStyle/>
          <a:p>
            <a:pPr marL="0" indent="0" algn="r" rtl="1">
              <a:lnSpc>
                <a:spcPct val="200000"/>
              </a:lnSpc>
              <a:buNone/>
            </a:pPr>
            <a:r>
              <a:rPr lang="ar-EG" sz="1600" b="1" dirty="0">
                <a:latin typeface="Alexandria" pitchFamily="2" charset="-78"/>
                <a:cs typeface="Alexandria" pitchFamily="2" charset="-78"/>
              </a:rPr>
              <a:t>أزمة سامسونج :</a:t>
            </a:r>
          </a:p>
          <a:p>
            <a:pPr marL="0" indent="0" algn="r" rtl="1">
              <a:lnSpc>
                <a:spcPct val="200000"/>
              </a:lnSpc>
              <a:buNone/>
            </a:pPr>
            <a:r>
              <a:rPr lang="ar-EG" sz="1600" dirty="0">
                <a:latin typeface="Alexandria" pitchFamily="2" charset="-78"/>
                <a:cs typeface="Alexandria" pitchFamily="2" charset="-78"/>
              </a:rPr>
              <a:t>واجهت سامسونج أزمة كبيرة في عام 2016 عندما بدأت تقارير عن انفجار بطاريات هواتف </a:t>
            </a:r>
            <a:r>
              <a:rPr lang="en-US" sz="1600" dirty="0">
                <a:latin typeface="Alexandria" pitchFamily="2" charset="-78"/>
                <a:cs typeface="Alexandria" pitchFamily="2" charset="-78"/>
              </a:rPr>
              <a:t>Galaxy Note 7.</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الاستجابة:</a:t>
            </a:r>
            <a:r>
              <a:rPr lang="ar-EG" sz="1600" dirty="0">
                <a:latin typeface="Alexandria" pitchFamily="2" charset="-78"/>
                <a:cs typeface="Alexandria" pitchFamily="2" charset="-78"/>
              </a:rPr>
              <a:t> في البداية، كانت استجابة سامسونج متأخرة وغير كافية، مما أدى إلى تفاقم الأزمة. ثم قامت الشركة بسحب عالمي للهاتف، وأجرت تحقيقات مكثفة لتحديد السبب الجذري للمشكلة. اعتذرت سامسونج علنًا وقدمت تعويضات للعملاء. كما استثمرت بشكل كبير في بروتوكولات جديدة لمراقبة الجودة وعمليات فحص البطاريات.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النتائج:</a:t>
            </a:r>
            <a:r>
              <a:rPr lang="ar-EG" sz="1600" dirty="0">
                <a:latin typeface="Alexandria" pitchFamily="2" charset="-78"/>
                <a:cs typeface="Alexandria" pitchFamily="2" charset="-78"/>
              </a:rPr>
              <a:t> على الرغم من أن الأزمة كلفت سامسونج مليارات الدولارات وتسببت في ضرر كبير لسمعتها في البداية، إلا أن جهودها اللاحقة في الشفافية والتحقيق الشامل وتجديد الالتزام بالجودة ساعدتها على استعادة ثقة المستهلكين نسبيًا مع إطلاق أجهزة جديدة. تُعد الأزمة مثالاً على كيفية تأثير الاستجابة الأولية على مسار السمعة، وكيف يمكن للجهود التصحيحية اللاحقة أن تُساعد في التعافي.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0614194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a:xfrm>
            <a:off x="838200" y="365126"/>
            <a:ext cx="10515600" cy="939568"/>
          </a:xfrm>
        </p:spPr>
        <p:txBody>
          <a:bodyPr>
            <a:normAutofit/>
          </a:bodyPr>
          <a:lstStyle/>
          <a:p>
            <a:pPr algn="r" rtl="1"/>
            <a:r>
              <a:rPr lang="ar-EG" sz="2400" b="1" dirty="0">
                <a:solidFill>
                  <a:srgbClr val="00AEEF"/>
                </a:solidFill>
                <a:latin typeface="Alexandria" pitchFamily="2" charset="-78"/>
                <a:cs typeface="Alexandria" pitchFamily="2" charset="-78"/>
              </a:rPr>
              <a:t>أدوات القياس للسمعة المؤسسية: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155870"/>
            <a:ext cx="11845313" cy="5622604"/>
          </a:xfrm>
        </p:spPr>
        <p:txBody>
          <a:bodyPr>
            <a:normAutofit fontScale="92500" lnSpcReduction="20000"/>
          </a:bodyPr>
          <a:lstStyle/>
          <a:p>
            <a:pPr marL="0" indent="0" algn="r" rtl="1">
              <a:lnSpc>
                <a:spcPct val="200000"/>
              </a:lnSpc>
              <a:buNone/>
            </a:pPr>
            <a:r>
              <a:rPr lang="ar-EG" sz="1400" dirty="0">
                <a:latin typeface="Alexandria" pitchFamily="2" charset="-78"/>
                <a:cs typeface="Alexandria" pitchFamily="2" charset="-78"/>
              </a:rPr>
              <a:t>قياس </a:t>
            </a:r>
            <a:r>
              <a:rPr lang="ar-EG" sz="1400" b="1" dirty="0">
                <a:latin typeface="Alexandria" pitchFamily="2" charset="-78"/>
                <a:cs typeface="Alexandria" pitchFamily="2" charset="-78"/>
              </a:rPr>
              <a:t>السمعة المؤسسية</a:t>
            </a:r>
            <a:r>
              <a:rPr lang="ar-EG" sz="1400" dirty="0">
                <a:latin typeface="Alexandria" pitchFamily="2" charset="-78"/>
                <a:cs typeface="Alexandria" pitchFamily="2" charset="-78"/>
              </a:rPr>
              <a:t> هو عملية معقدة تتطلب دمج </a:t>
            </a:r>
            <a:r>
              <a:rPr lang="ar-EG" sz="1400" b="1" dirty="0">
                <a:latin typeface="Alexandria" pitchFamily="2" charset="-78"/>
                <a:cs typeface="Alexandria" pitchFamily="2" charset="-78"/>
              </a:rPr>
              <a:t>بيانات كمية ونوعية</a:t>
            </a:r>
            <a:r>
              <a:rPr lang="ar-EG" sz="1400" dirty="0">
                <a:latin typeface="Alexandria" pitchFamily="2" charset="-78"/>
                <a:cs typeface="Alexandria" pitchFamily="2" charset="-78"/>
              </a:rPr>
              <a:t> لرصد التصورات والانطباعات التي يحملها مختلف أصحاب المصلحة (عملاء، موظفين، مجتمع، مستثمرين...) عن المؤسسة. </a:t>
            </a:r>
          </a:p>
          <a:p>
            <a:pPr marL="0" indent="0" algn="r" rtl="1">
              <a:lnSpc>
                <a:spcPct val="200000"/>
              </a:lnSpc>
              <a:buNone/>
            </a:pPr>
            <a:r>
              <a:rPr lang="ar-EG" sz="1400" dirty="0">
                <a:latin typeface="Alexandria" pitchFamily="2" charset="-78"/>
                <a:cs typeface="Alexandria" pitchFamily="2" charset="-78"/>
              </a:rPr>
              <a:t>وفيما يلي أهم الأدوات والأساليب المستخدمة في قياس السمعة المؤسسية:</a:t>
            </a:r>
            <a:endParaRPr lang="ar-EG" sz="1400" b="1"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١. استطلاعات الرأي والدراسات الاستقصائية:</a:t>
            </a:r>
            <a:r>
              <a:rPr lang="ar-EG" sz="1400" dirty="0">
                <a:latin typeface="Alexandria" pitchFamily="2" charset="-78"/>
                <a:cs typeface="Alexandria" pitchFamily="2" charset="-78"/>
              </a:rPr>
              <a:t> </a:t>
            </a:r>
          </a:p>
          <a:p>
            <a:pPr algn="r" rtl="1">
              <a:lnSpc>
                <a:spcPct val="200000"/>
              </a:lnSpc>
            </a:pPr>
            <a:r>
              <a:rPr lang="ar-EG" sz="1400" dirty="0">
                <a:latin typeface="Alexandria" pitchFamily="2" charset="-78"/>
                <a:cs typeface="Alexandria" pitchFamily="2" charset="-78"/>
              </a:rPr>
              <a:t>تُستخدم لقياس رضا وانطباعات الجماهير عن المؤسسة في مجالات مثل الجودة، الثقة، المسؤولية الاجتماعية، القيادة. وتطبق على عينات ممثلة من الجمهور، العملاء، الموظفين، أو أصحاب المصلحة الآخرين. تُستخدم لقياس جوانب محددة من السمعة مثل الثقة، الجودة المتصورة، والمسؤولية الاجتماعية.</a:t>
            </a:r>
          </a:p>
          <a:p>
            <a:pPr marL="0" indent="0" algn="r" rtl="1">
              <a:lnSpc>
                <a:spcPct val="200000"/>
              </a:lnSpc>
              <a:buNone/>
            </a:pPr>
            <a:r>
              <a:rPr lang="ar-EG" sz="1400" b="1" dirty="0">
                <a:latin typeface="Alexandria" pitchFamily="2" charset="-78"/>
                <a:cs typeface="Alexandria" pitchFamily="2" charset="-78"/>
              </a:rPr>
              <a:t>٢. مؤشرات الأداء المؤسسي </a:t>
            </a:r>
            <a:r>
              <a:rPr lang="ar-SA" sz="1400" b="1" dirty="0">
                <a:latin typeface="Alexandria" pitchFamily="2" charset="-78"/>
                <a:cs typeface="Alexandria" pitchFamily="2" charset="-78"/>
              </a:rPr>
              <a:t>، ومنها</a:t>
            </a:r>
            <a:r>
              <a:rPr lang="ar-EG" sz="1400" dirty="0">
                <a:latin typeface="Alexandria" pitchFamily="2" charset="-78"/>
                <a:cs typeface="Alexandria" pitchFamily="2" charset="-78"/>
              </a:rPr>
              <a:t>:</a:t>
            </a:r>
          </a:p>
          <a:p>
            <a:pPr lvl="1" algn="r" rtl="1">
              <a:lnSpc>
                <a:spcPct val="200000"/>
              </a:lnSpc>
            </a:pPr>
            <a:r>
              <a:rPr lang="ar-EG" sz="1400" dirty="0">
                <a:latin typeface="Alexandria" pitchFamily="2" charset="-78"/>
                <a:cs typeface="Alexandria" pitchFamily="2" charset="-78"/>
              </a:rPr>
              <a:t>معدل الاحتفاظ بالعملاء.</a:t>
            </a:r>
          </a:p>
          <a:p>
            <a:pPr lvl="1" algn="r" rtl="1">
              <a:lnSpc>
                <a:spcPct val="200000"/>
              </a:lnSpc>
            </a:pPr>
            <a:r>
              <a:rPr lang="ar-EG" sz="1400" dirty="0">
                <a:latin typeface="Alexandria" pitchFamily="2" charset="-78"/>
                <a:cs typeface="Alexandria" pitchFamily="2" charset="-78"/>
              </a:rPr>
              <a:t>معدل دوران الموظفين.</a:t>
            </a:r>
          </a:p>
          <a:p>
            <a:pPr lvl="1" algn="r" rtl="1">
              <a:lnSpc>
                <a:spcPct val="200000"/>
              </a:lnSpc>
            </a:pPr>
            <a:r>
              <a:rPr lang="ar-EG" sz="1400" dirty="0">
                <a:latin typeface="Alexandria" pitchFamily="2" charset="-78"/>
                <a:cs typeface="Alexandria" pitchFamily="2" charset="-78"/>
              </a:rPr>
              <a:t>مشاركة الموظفين في أنشطة المؤسسة.</a:t>
            </a:r>
          </a:p>
          <a:p>
            <a:pPr lvl="1" algn="r" rtl="1">
              <a:lnSpc>
                <a:spcPct val="200000"/>
              </a:lnSpc>
            </a:pPr>
            <a:r>
              <a:rPr lang="ar-EG" sz="1400" dirty="0">
                <a:latin typeface="Alexandria" pitchFamily="2" charset="-78"/>
                <a:cs typeface="Alexandria" pitchFamily="2" charset="-78"/>
              </a:rPr>
              <a:t>عدد الشكاوى أو المراجعات السلبية.</a:t>
            </a:r>
          </a:p>
          <a:p>
            <a:pPr lvl="1" algn="r" rtl="1">
              <a:lnSpc>
                <a:spcPct val="200000"/>
              </a:lnSpc>
            </a:pPr>
            <a:r>
              <a:rPr lang="ar-EG" sz="1400" dirty="0">
                <a:latin typeface="Alexandria" pitchFamily="2" charset="-78"/>
                <a:cs typeface="Alexandria" pitchFamily="2" charset="-78"/>
              </a:rPr>
              <a:t>معدل نمو المبيعات.</a:t>
            </a:r>
          </a:p>
          <a:p>
            <a:pPr lvl="1" algn="r" rtl="1">
              <a:lnSpc>
                <a:spcPct val="200000"/>
              </a:lnSpc>
            </a:pPr>
            <a:r>
              <a:rPr lang="ar-EG" sz="1400" dirty="0">
                <a:latin typeface="Alexandria" pitchFamily="2" charset="-78"/>
                <a:cs typeface="Alexandria" pitchFamily="2" charset="-78"/>
              </a:rPr>
              <a:t>تصنيف المؤسسة في تقارير خارجية (فوربس، ريفتراك...)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50265504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082782"/>
            <a:ext cx="10515600" cy="5094181"/>
          </a:xfrm>
        </p:spPr>
        <p:txBody>
          <a:bodyPr>
            <a:normAutofit lnSpcReduction="10000"/>
          </a:bodyPr>
          <a:lstStyle/>
          <a:p>
            <a:pPr marL="0" indent="0" algn="r" rtl="1">
              <a:lnSpc>
                <a:spcPct val="200000"/>
              </a:lnSpc>
              <a:buNone/>
            </a:pPr>
            <a:r>
              <a:rPr lang="ar-EG" sz="1400" b="1" dirty="0">
                <a:latin typeface="Alexandria" pitchFamily="2" charset="-78"/>
                <a:cs typeface="Alexandria" pitchFamily="2" charset="-78"/>
              </a:rPr>
              <a:t>٣. تقييم الإعلام : </a:t>
            </a:r>
            <a:r>
              <a:rPr lang="ar-EG" sz="1400" dirty="0">
                <a:latin typeface="Alexandria" pitchFamily="2" charset="-78"/>
                <a:cs typeface="Alexandria" pitchFamily="2" charset="-78"/>
              </a:rPr>
              <a:t>مراقبة وتحليل التغطية الإعلامية للمنظمة عبر الصحف، المجلات، التلفزيون، الراديو، والمواقع الإخبارية. يُمكن قياس:</a:t>
            </a:r>
          </a:p>
          <a:p>
            <a:pPr lvl="1" algn="r" rtl="1">
              <a:lnSpc>
                <a:spcPct val="200000"/>
              </a:lnSpc>
            </a:pPr>
            <a:r>
              <a:rPr lang="ar-EG" sz="1000" b="1" dirty="0">
                <a:latin typeface="Alexandria" pitchFamily="2" charset="-78"/>
                <a:cs typeface="Alexandria" pitchFamily="2" charset="-78"/>
              </a:rPr>
              <a:t>حجم التغطية: عدد المقالات أو التقارير.</a:t>
            </a:r>
          </a:p>
          <a:p>
            <a:pPr lvl="1" algn="r" rtl="1">
              <a:lnSpc>
                <a:spcPct val="200000"/>
              </a:lnSpc>
            </a:pPr>
            <a:r>
              <a:rPr lang="ar-EG" sz="1000" b="1" dirty="0">
                <a:latin typeface="Alexandria" pitchFamily="2" charset="-78"/>
                <a:cs typeface="Alexandria" pitchFamily="2" charset="-78"/>
              </a:rPr>
              <a:t>نبرة التغطية: إيجابية، سلبية، أو محايدة (</a:t>
            </a:r>
            <a:r>
              <a:rPr lang="en-US" sz="1000" b="1" dirty="0">
                <a:latin typeface="Alexandria" pitchFamily="2" charset="-78"/>
                <a:cs typeface="Alexandria" pitchFamily="2" charset="-78"/>
              </a:rPr>
              <a:t>Sentiment Analysis).</a:t>
            </a:r>
          </a:p>
          <a:p>
            <a:pPr lvl="1" algn="r" rtl="1">
              <a:lnSpc>
                <a:spcPct val="200000"/>
              </a:lnSpc>
            </a:pPr>
            <a:r>
              <a:rPr lang="ar-EG" sz="1000" b="1" dirty="0">
                <a:latin typeface="Alexandria" pitchFamily="2" charset="-78"/>
                <a:cs typeface="Alexandria" pitchFamily="2" charset="-78"/>
              </a:rPr>
              <a:t>الرسائل الرئيسية التي تُبرزها وسائل الإعلام.</a:t>
            </a:r>
          </a:p>
          <a:p>
            <a:pPr lvl="1" algn="r" rtl="1">
              <a:lnSpc>
                <a:spcPct val="200000"/>
              </a:lnSpc>
            </a:pPr>
            <a:r>
              <a:rPr lang="ar-EG" sz="1000" b="1" dirty="0">
                <a:latin typeface="Alexandria" pitchFamily="2" charset="-78"/>
                <a:cs typeface="Alexandria" pitchFamily="2" charset="-78"/>
              </a:rPr>
              <a:t>مدى بروز المنظمة في الأخبار.</a:t>
            </a:r>
          </a:p>
          <a:p>
            <a:pPr marL="0" indent="0" algn="r" rtl="1">
              <a:lnSpc>
                <a:spcPct val="200000"/>
              </a:lnSpc>
              <a:buNone/>
            </a:pPr>
            <a:r>
              <a:rPr lang="ar-EG" sz="1400" b="1" dirty="0">
                <a:latin typeface="Alexandria" pitchFamily="2" charset="-78"/>
                <a:cs typeface="Alexandria" pitchFamily="2" charset="-78"/>
              </a:rPr>
              <a:t>٤. أدوات تحليل وسائل التواصل الاجتماعي : </a:t>
            </a:r>
            <a:r>
              <a:rPr lang="ar-EG" sz="1400" dirty="0">
                <a:latin typeface="Alexandria" pitchFamily="2" charset="-78"/>
                <a:cs typeface="Alexandria" pitchFamily="2" charset="-78"/>
              </a:rPr>
              <a:t>تُستخدم لمراقبة المحادثات حول المنظمة على منصات مثل </a:t>
            </a:r>
            <a:r>
              <a:rPr lang="en-US" sz="1400" dirty="0">
                <a:latin typeface="Alexandria" pitchFamily="2" charset="-78"/>
                <a:cs typeface="Alexandria" pitchFamily="2" charset="-78"/>
              </a:rPr>
              <a:t>X (</a:t>
            </a:r>
            <a:r>
              <a:rPr lang="ar-EG" sz="1400" dirty="0">
                <a:latin typeface="Alexandria" pitchFamily="2" charset="-78"/>
                <a:cs typeface="Alexandria" pitchFamily="2" charset="-78"/>
              </a:rPr>
              <a:t>تويتر سابقًا)، فيسبوك، إنستغرام، لينكد إن، وغيرها. تُمكن هذه الأدوات من قياس:</a:t>
            </a:r>
          </a:p>
          <a:p>
            <a:pPr lvl="1" algn="r" rtl="1">
              <a:lnSpc>
                <a:spcPct val="200000"/>
              </a:lnSpc>
            </a:pPr>
            <a:r>
              <a:rPr lang="ar-EG" sz="1000" dirty="0">
                <a:latin typeface="Alexandria" pitchFamily="2" charset="-78"/>
                <a:cs typeface="Alexandria" pitchFamily="2" charset="-78"/>
              </a:rPr>
              <a:t>الإشارة إلى العلامة التجارية </a:t>
            </a:r>
          </a:p>
          <a:p>
            <a:pPr lvl="1" algn="r" rtl="1">
              <a:lnSpc>
                <a:spcPct val="200000"/>
              </a:lnSpc>
            </a:pPr>
            <a:r>
              <a:rPr lang="ar-EG" sz="1000" dirty="0">
                <a:latin typeface="Alexandria" pitchFamily="2" charset="-78"/>
                <a:cs typeface="Alexandria" pitchFamily="2" charset="-78"/>
              </a:rPr>
              <a:t>معدل التفاعل </a:t>
            </a:r>
          </a:p>
          <a:p>
            <a:pPr lvl="1" algn="r" rtl="1">
              <a:lnSpc>
                <a:spcPct val="200000"/>
              </a:lnSpc>
            </a:pPr>
            <a:r>
              <a:rPr lang="ar-EG" sz="1000" dirty="0">
                <a:latin typeface="Alexandria" pitchFamily="2" charset="-78"/>
                <a:cs typeface="Alexandria" pitchFamily="2" charset="-78"/>
              </a:rPr>
              <a:t>نبرة المحادثات</a:t>
            </a:r>
          </a:p>
          <a:p>
            <a:pPr lvl="1" algn="r" rtl="1">
              <a:lnSpc>
                <a:spcPct val="200000"/>
              </a:lnSpc>
            </a:pPr>
            <a:r>
              <a:rPr lang="ar-EG" sz="1000" dirty="0">
                <a:latin typeface="Alexandria" pitchFamily="2" charset="-78"/>
                <a:cs typeface="Alexandria" pitchFamily="2" charset="-78"/>
              </a:rPr>
              <a:t>تحديد المؤثرين الذين يتحدثون عن المنظمة.</a:t>
            </a:r>
          </a:p>
          <a:p>
            <a:pPr lvl="1" algn="r" rtl="1">
              <a:lnSpc>
                <a:spcPct val="200000"/>
              </a:lnSpc>
            </a:pPr>
            <a:r>
              <a:rPr lang="ar-EG" sz="1000" dirty="0">
                <a:latin typeface="Alexandria" pitchFamily="2" charset="-78"/>
                <a:cs typeface="Alexandria" pitchFamily="2" charset="-78"/>
              </a:rPr>
              <a:t>تتبع الاتجاهات والموضوعات الشائعة.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26412670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963729"/>
            <a:ext cx="10515600" cy="3429005"/>
          </a:xfrm>
        </p:spPr>
        <p:txBody>
          <a:bodyPr>
            <a:normAutofit/>
          </a:bodyPr>
          <a:lstStyle/>
          <a:p>
            <a:pPr algn="r" rtl="1">
              <a:lnSpc>
                <a:spcPct val="200000"/>
              </a:lnSpc>
            </a:pPr>
            <a:r>
              <a:rPr lang="ar-EG" sz="1400" b="1" dirty="0">
                <a:latin typeface="Alexandria" pitchFamily="2" charset="-78"/>
                <a:cs typeface="Alexandria" pitchFamily="2" charset="-78"/>
              </a:rPr>
              <a:t>المجموعات البؤرية </a:t>
            </a:r>
            <a:r>
              <a:rPr lang="en-US" sz="1400" b="1" dirty="0">
                <a:latin typeface="Alexandria" pitchFamily="2" charset="-78"/>
                <a:cs typeface="Alexandria" pitchFamily="2" charset="-78"/>
              </a:rPr>
              <a:t>Focus Groups</a:t>
            </a:r>
            <a:r>
              <a:rPr lang="en-US" sz="1400" dirty="0">
                <a:latin typeface="Alexandria" pitchFamily="2" charset="-78"/>
                <a:cs typeface="Alexandria" pitchFamily="2" charset="-78"/>
              </a:rPr>
              <a:t> </a:t>
            </a:r>
            <a:r>
              <a:rPr lang="ar-SA" sz="1400" dirty="0">
                <a:latin typeface="Alexandria" pitchFamily="2" charset="-78"/>
                <a:cs typeface="Alexandria" pitchFamily="2" charset="-78"/>
              </a:rPr>
              <a:t> : </a:t>
            </a:r>
            <a:r>
              <a:rPr lang="ar-EG" sz="1400" dirty="0">
                <a:latin typeface="Alexandria" pitchFamily="2" charset="-78"/>
                <a:cs typeface="Alexandria" pitchFamily="2" charset="-78"/>
              </a:rPr>
              <a:t>تُوفر رؤى كيفية عميقة من خلال مناقشات موجهة مع مجموعات صغيرة من أصحاب المصلحة لفهم تصوراتهم ودوافعهم المعقدة.</a:t>
            </a:r>
          </a:p>
          <a:p>
            <a:pPr algn="r" rtl="1">
              <a:lnSpc>
                <a:spcPct val="200000"/>
              </a:lnSpc>
            </a:pPr>
            <a:r>
              <a:rPr lang="ar-EG" sz="1400" b="1" dirty="0">
                <a:latin typeface="Alexandria" pitchFamily="2" charset="-78"/>
                <a:cs typeface="Alexandria" pitchFamily="2" charset="-78"/>
              </a:rPr>
              <a:t>تحليل المراجعات والتقييمات عبر الإنترنت:</a:t>
            </a:r>
            <a:r>
              <a:rPr lang="ar-EG" sz="1400" dirty="0">
                <a:latin typeface="Alexandria" pitchFamily="2" charset="-78"/>
                <a:cs typeface="Alexandria" pitchFamily="2" charset="-78"/>
              </a:rPr>
              <a:t> مراجعة وتحليل تقييمات العملاء على منصات مثل </a:t>
            </a:r>
            <a:r>
              <a:rPr lang="en-US" sz="1400" dirty="0">
                <a:latin typeface="Alexandria" pitchFamily="2" charset="-78"/>
                <a:cs typeface="Alexandria" pitchFamily="2" charset="-78"/>
              </a:rPr>
              <a:t>Google Reviews، Yelp، </a:t>
            </a:r>
            <a:r>
              <a:rPr lang="ar-EG" sz="1400" dirty="0">
                <a:latin typeface="Alexandria" pitchFamily="2" charset="-78"/>
                <a:cs typeface="Alexandria" pitchFamily="2" charset="-78"/>
              </a:rPr>
              <a:t>مواقع التجارة الإلكترونية، ومنتديات الصناعة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423106335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960118"/>
            <a:ext cx="10515600" cy="5697159"/>
          </a:xfrm>
        </p:spPr>
        <p:txBody>
          <a:bodyPr>
            <a:normAutofit/>
          </a:bodyPr>
          <a:lstStyle/>
          <a:p>
            <a:pPr marL="0" indent="0" algn="r" rtl="1">
              <a:lnSpc>
                <a:spcPct val="200000"/>
              </a:lnSpc>
              <a:buNone/>
            </a:pPr>
            <a:r>
              <a:rPr lang="ar-EG" sz="1400" b="1" dirty="0">
                <a:solidFill>
                  <a:srgbClr val="00AEEF"/>
                </a:solidFill>
                <a:latin typeface="Alexandria" pitchFamily="2" charset="-78"/>
                <a:cs typeface="Alexandria" pitchFamily="2" charset="-78"/>
              </a:rPr>
              <a:t>أشهر نماذج التقييم:</a:t>
            </a:r>
          </a:p>
          <a:p>
            <a:pPr algn="r" rtl="1">
              <a:lnSpc>
                <a:spcPct val="200000"/>
              </a:lnSpc>
            </a:pPr>
            <a:r>
              <a:rPr lang="ar-EG" sz="1400" dirty="0">
                <a:latin typeface="Alexandria" pitchFamily="2" charset="-78"/>
                <a:cs typeface="Alexandria" pitchFamily="2" charset="-78"/>
              </a:rPr>
              <a:t>توجد نماذج عالمية معترف بها تُستخدم لتقييم السمعة المؤسسية بشكل منهجي:</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نموذج ( </a:t>
            </a:r>
            <a:r>
              <a:rPr lang="en-US" sz="1400" b="1" dirty="0" err="1">
                <a:latin typeface="Alexandria" pitchFamily="2" charset="-78"/>
                <a:cs typeface="Alexandria" pitchFamily="2" charset="-78"/>
              </a:rPr>
              <a:t>RepTrak</a:t>
            </a:r>
            <a:r>
              <a:rPr lang="ar-EG" sz="1400" b="1" dirty="0">
                <a:latin typeface="Alexandria" pitchFamily="2" charset="-78"/>
                <a:cs typeface="Alexandria" pitchFamily="2" charset="-78"/>
              </a:rPr>
              <a:t>مؤشر السمعة):</a:t>
            </a:r>
            <a:r>
              <a:rPr lang="ar-EG" sz="1400" dirty="0">
                <a:latin typeface="Alexandria" pitchFamily="2" charset="-78"/>
                <a:cs typeface="Alexandria" pitchFamily="2" charset="-78"/>
              </a:rPr>
              <a:t> أحد أشهر النماذج العالمية، يُقيس السمعة بناءً على سبعة أبعاد رئيسية: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المنتجات والخدمات : </a:t>
            </a:r>
            <a:r>
              <a:rPr lang="ar-EG" sz="1400" dirty="0">
                <a:latin typeface="Alexandria" pitchFamily="2" charset="-78"/>
                <a:cs typeface="Alexandria" pitchFamily="2" charset="-78"/>
              </a:rPr>
              <a:t>جودة المنتجات والابتكار.</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الابتكار : </a:t>
            </a:r>
            <a:r>
              <a:rPr lang="ar-EG" sz="1400" dirty="0">
                <a:latin typeface="Alexandria" pitchFamily="2" charset="-78"/>
                <a:cs typeface="Alexandria" pitchFamily="2" charset="-78"/>
              </a:rPr>
              <a:t>القدرة على الابتكار وتطوير منتجات وخدمات جديدة.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بيئة العمل: </a:t>
            </a:r>
            <a:r>
              <a:rPr lang="ar-EG" sz="1400" dirty="0">
                <a:latin typeface="Alexandria" pitchFamily="2" charset="-78"/>
                <a:cs typeface="Alexandria" pitchFamily="2" charset="-78"/>
              </a:rPr>
              <a:t>بيئة العمل الجيدة ومعاملة الموظفين.</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الحوكمة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أخلاقيات العمل والشفافية.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المواطنة : </a:t>
            </a:r>
            <a:r>
              <a:rPr lang="ar-EG" sz="1400" dirty="0">
                <a:latin typeface="Alexandria" pitchFamily="2" charset="-78"/>
                <a:cs typeface="Alexandria" pitchFamily="2" charset="-78"/>
              </a:rPr>
              <a:t>المسؤولية الاجتماعية والبيئية.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القيادة : </a:t>
            </a:r>
            <a:r>
              <a:rPr lang="ar-EG" sz="1400" dirty="0">
                <a:latin typeface="Alexandria" pitchFamily="2" charset="-78"/>
                <a:cs typeface="Alexandria" pitchFamily="2" charset="-78"/>
              </a:rPr>
              <a:t>كفاءة وشفافية القيادة.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الأداء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الأداء المالي والربحية. يُصدر </a:t>
            </a:r>
            <a:r>
              <a:rPr lang="en-US" sz="1400" dirty="0" err="1">
                <a:latin typeface="Alexandria" pitchFamily="2" charset="-78"/>
                <a:cs typeface="Alexandria" pitchFamily="2" charset="-78"/>
              </a:rPr>
              <a:t>RepTrak</a:t>
            </a:r>
            <a:r>
              <a:rPr lang="en-US" sz="1400" dirty="0">
                <a:latin typeface="Alexandria" pitchFamily="2" charset="-78"/>
                <a:cs typeface="Alexandria" pitchFamily="2" charset="-78"/>
              </a:rPr>
              <a:t> </a:t>
            </a:r>
            <a:r>
              <a:rPr lang="ar-SA" sz="1400" dirty="0">
                <a:latin typeface="Alexandria" pitchFamily="2" charset="-78"/>
                <a:cs typeface="Alexandria" pitchFamily="2" charset="-78"/>
              </a:rPr>
              <a:t> </a:t>
            </a:r>
            <a:r>
              <a:rPr lang="ar-EG" sz="1400" dirty="0">
                <a:latin typeface="Alexandria" pitchFamily="2" charset="-78"/>
                <a:cs typeface="Alexandria" pitchFamily="2" charset="-78"/>
              </a:rPr>
              <a:t>تقارير سنوية لأفضل 100 شركة ذات سمعة عالمية.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02014942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مؤشر فوربس للسمعة (</a:t>
            </a:r>
            <a:r>
              <a:rPr lang="en-US" sz="1400" b="1" dirty="0">
                <a:latin typeface="Alexandria" pitchFamily="2" charset="-78"/>
                <a:cs typeface="Alexandria" pitchFamily="2" charset="-78"/>
              </a:rPr>
              <a:t>Forbes' Reputational Index):</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تُصدر مجلة فوربس قوائم ومؤشرات متنوعة للشركات، غالبًا ما تُشير إلى السمعة بناءً على الأداء المالي، الابتكار، القيادة، وقيمة العلامة التجارية. تُسلط الضوء على الشركات التي تُدرك بكونها الأكثر احترامًا أو قيمة.</a:t>
            </a:r>
          </a:p>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0" indent="0" algn="r" rtl="1">
              <a:buNone/>
            </a:pPr>
            <a:r>
              <a:rPr lang="ar-EG" sz="1400" b="1" dirty="0">
                <a:latin typeface="Alexandria" pitchFamily="2" charset="-78"/>
                <a:cs typeface="Alexandria" pitchFamily="2" charset="-78"/>
              </a:rPr>
              <a:t>المؤشرات الكيفية :</a:t>
            </a:r>
          </a:p>
          <a:p>
            <a:pPr algn="r" rtl="1"/>
            <a:r>
              <a:rPr lang="ar-EG" sz="1400" dirty="0">
                <a:latin typeface="Alexandria" pitchFamily="2" charset="-78"/>
                <a:cs typeface="Alexandria" pitchFamily="2" charset="-78"/>
              </a:rPr>
              <a:t>تحليل المحتوى: فهم طبيعة الرسائل والموضوعات المتداولة حول المنظمة.</a:t>
            </a:r>
          </a:p>
          <a:p>
            <a:pPr algn="r" rtl="1">
              <a:buFont typeface="Arial" panose="020B0604020202020204" pitchFamily="34" charset="0"/>
              <a:buChar char="•"/>
            </a:pPr>
            <a:r>
              <a:rPr lang="ar-EG" sz="1400" dirty="0">
                <a:latin typeface="Alexandria" pitchFamily="2" charset="-78"/>
                <a:cs typeface="Alexandria" pitchFamily="2" charset="-78"/>
              </a:rPr>
              <a:t>المجموعات البؤرية والمقابلات المتعمقة: تُوفر رؤى حول "لماذا" يشعر الناس بطريقة معينة تجاه المنظمة.</a:t>
            </a:r>
          </a:p>
          <a:p>
            <a:pPr algn="r" rtl="1">
              <a:buFont typeface="Arial" panose="020B0604020202020204" pitchFamily="34" charset="0"/>
              <a:buChar char="•"/>
            </a:pPr>
            <a:r>
              <a:rPr lang="ar-EG" sz="1400" dirty="0">
                <a:latin typeface="Alexandria" pitchFamily="2" charset="-78"/>
                <a:cs typeface="Alexandria" pitchFamily="2" charset="-78"/>
              </a:rPr>
              <a:t>الشهادات وقصص النجاح: التي تُعبر عن تجارب العملاء والموظفين.</a:t>
            </a:r>
          </a:p>
          <a:p>
            <a:pPr algn="r" rtl="1">
              <a:buFont typeface="Arial" panose="020B0604020202020204" pitchFamily="34" charset="0"/>
              <a:buChar char="•"/>
            </a:pPr>
            <a:r>
              <a:rPr lang="ar-EG" sz="1400" dirty="0">
                <a:latin typeface="Alexandria" pitchFamily="2" charset="-78"/>
                <a:cs typeface="Alexandria" pitchFamily="2" charset="-78"/>
              </a:rPr>
              <a:t>تقييم جودة العلاقات مع أصحاب المصلحة: مدى عمق وثقة هذه العلاقات.</a:t>
            </a:r>
          </a:p>
          <a:p>
            <a:pPr algn="r" rtl="1">
              <a:buFont typeface="Arial" panose="020B0604020202020204" pitchFamily="34" charset="0"/>
              <a:buChar char="•"/>
            </a:pPr>
            <a:r>
              <a:rPr lang="ar-EG" sz="1400" dirty="0">
                <a:latin typeface="Alexandria" pitchFamily="2" charset="-78"/>
                <a:cs typeface="Alexandria" pitchFamily="2" charset="-78"/>
              </a:rPr>
              <a:t>تحليل التعليقات المفتوحة: في استطلاعات الرأي أو وسائل التواصل الاجتماعي لفهم التفاصيل والدوافع</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6835382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قياس وتقييم السمعة المؤسسية: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290945" y="1690688"/>
            <a:ext cx="11608955" cy="5087786"/>
          </a:xfrm>
        </p:spPr>
        <p:txBody>
          <a:bodyPr>
            <a:normAutofit/>
          </a:bodyPr>
          <a:lstStyle/>
          <a:p>
            <a:pPr algn="r" rtl="1">
              <a:lnSpc>
                <a:spcPct val="200000"/>
              </a:lnSpc>
            </a:pPr>
            <a:r>
              <a:rPr lang="ar-EG" sz="1600" dirty="0">
                <a:latin typeface="Alexandria" pitchFamily="2" charset="-78"/>
                <a:cs typeface="Alexandria" pitchFamily="2" charset="-78"/>
              </a:rPr>
              <a:t>تُعد القدرة على قياس وتقييم السمعة المؤسسية أمرًا بالغ الأهمية لأي منظمة تسعى إلى النجاح والاستدامة. فما لا يمكن قياسه، لا يمكن إدارته أو تحسينه.</a:t>
            </a:r>
          </a:p>
          <a:p>
            <a:pPr algn="r" rtl="1">
              <a:lnSpc>
                <a:spcPct val="200000"/>
              </a:lnSpc>
            </a:pPr>
            <a:r>
              <a:rPr lang="ar-EG" sz="1600" b="1" dirty="0">
                <a:latin typeface="Alexandria" pitchFamily="2" charset="-78"/>
                <a:cs typeface="Alexandria" pitchFamily="2" charset="-78"/>
              </a:rPr>
              <a:t>أهمية قياس السمعة المؤسسية</a:t>
            </a:r>
          </a:p>
          <a:p>
            <a:pPr algn="r" rtl="1">
              <a:lnSpc>
                <a:spcPct val="200000"/>
              </a:lnSpc>
            </a:pPr>
            <a:r>
              <a:rPr lang="ar-EG" sz="1600" dirty="0">
                <a:latin typeface="Alexandria" pitchFamily="2" charset="-78"/>
                <a:cs typeface="Alexandria" pitchFamily="2" charset="-78"/>
              </a:rPr>
              <a:t>يُوفر قياس السمعة المؤسسية رؤى قيمة تُمكن المنظمات من: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فهم التصورات:</a:t>
            </a:r>
            <a:r>
              <a:rPr lang="ar-EG" sz="1600" dirty="0">
                <a:latin typeface="Alexandria" pitchFamily="2" charset="-78"/>
                <a:cs typeface="Alexandria" pitchFamily="2" charset="-78"/>
              </a:rPr>
              <a:t> التعرف على كيفية رؤية الجمهور للمنظمة وما هي الجوانب التي تُشكل هذه التصورات.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تحديد نقاط القوة والضعف:</a:t>
            </a:r>
            <a:r>
              <a:rPr lang="ar-EG" sz="1600" dirty="0">
                <a:latin typeface="Alexandria" pitchFamily="2" charset="-78"/>
                <a:cs typeface="Alexandria" pitchFamily="2" charset="-78"/>
              </a:rPr>
              <a:t> تحديد أين تتفوق المنظمة في بناء السمعة وأين توجد فجوات أو مجالات للتحسين.</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5554112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قياس وتقييم السمعة المؤسسية: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290945" y="1930708"/>
            <a:ext cx="11608955" cy="5536880"/>
          </a:xfrm>
        </p:spPr>
        <p:txBody>
          <a:bodyPr>
            <a:normAutofit/>
          </a:bodyPr>
          <a:lstStyle/>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الكشف عن المخاطر المحتملة:</a:t>
            </a:r>
            <a:r>
              <a:rPr lang="ar-EG" sz="1600" dirty="0">
                <a:latin typeface="Alexandria" pitchFamily="2" charset="-78"/>
                <a:cs typeface="Alexandria" pitchFamily="2" charset="-78"/>
              </a:rPr>
              <a:t> التعرف المبكر على القضايا أو الاتجاهات السلبية التي قد تُهدد السمعة قبل تفاقمها.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قياس فعالية الجهود:</a:t>
            </a:r>
            <a:r>
              <a:rPr lang="ar-EG" sz="1600" dirty="0">
                <a:latin typeface="Alexandria" pitchFamily="2" charset="-78"/>
                <a:cs typeface="Alexandria" pitchFamily="2" charset="-78"/>
              </a:rPr>
              <a:t> تقييم مدى نجاح استراتيجيات العلاقات العامة، التسويق، والمسؤولية الاجتماعية في تحسين السمعة.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دعم اتخاذ القرار:</a:t>
            </a:r>
            <a:r>
              <a:rPr lang="ar-EG" sz="1600" dirty="0">
                <a:latin typeface="Alexandria" pitchFamily="2" charset="-78"/>
                <a:cs typeface="Alexandria" pitchFamily="2" charset="-78"/>
              </a:rPr>
              <a:t> توفير بيانات موضوعية تدعم القرارات الاستراتيجية المتعلقة بالاستثمار، التوسع، وإدارة الأزمات.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بناء الثقة:</a:t>
            </a:r>
            <a:r>
              <a:rPr lang="ar-EG" sz="1600" dirty="0">
                <a:latin typeface="Alexandria" pitchFamily="2" charset="-78"/>
                <a:cs typeface="Alexandria" pitchFamily="2" charset="-78"/>
              </a:rPr>
              <a:t> إظهار الشفافية والمسؤولية من خلال مراقبة السمعة والاستجابة للملاحظات.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المقارنة المعيارية:</a:t>
            </a:r>
            <a:r>
              <a:rPr lang="ar-EG" sz="1600" dirty="0">
                <a:latin typeface="Alexandria" pitchFamily="2" charset="-78"/>
                <a:cs typeface="Alexandria" pitchFamily="2" charset="-78"/>
              </a:rPr>
              <a:t> مقارنة أداء السمعة مع المنافسين أو معيار الصناعة لتحديد الميزة التنافسية.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3542760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a:xfrm>
            <a:off x="838200" y="679510"/>
            <a:ext cx="10515600" cy="870510"/>
          </a:xfrm>
        </p:spPr>
        <p:txBody>
          <a:bodyPr>
            <a:normAutofit/>
          </a:bodyPr>
          <a:lstStyle/>
          <a:p>
            <a:pPr algn="r" rtl="1"/>
            <a:r>
              <a:rPr lang="ar-SA" sz="2400" dirty="0">
                <a:solidFill>
                  <a:srgbClr val="00AEEF"/>
                </a:solidFill>
                <a:latin typeface="Alexandria" pitchFamily="2" charset="-78"/>
                <a:cs typeface="Alexandria" pitchFamily="2" charset="-78"/>
              </a:rPr>
              <a:t>نظرية التميز :</a:t>
            </a:r>
            <a:endParaRPr lang="en-EG" sz="24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550020"/>
            <a:ext cx="11719469" cy="4626943"/>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EG" sz="1400" dirty="0">
                <a:latin typeface="Alexandria" pitchFamily="2" charset="-78"/>
                <a:cs typeface="Alexandria" pitchFamily="2" charset="-78"/>
              </a:rPr>
              <a:t>إدارة السمعة ليست نظرية واحدة بحد ذاتها، بل هي </a:t>
            </a:r>
            <a:r>
              <a:rPr lang="ar-EG" sz="1400" b="1" dirty="0">
                <a:latin typeface="Alexandria" pitchFamily="2" charset="-78"/>
                <a:cs typeface="Alexandria" pitchFamily="2" charset="-78"/>
              </a:rPr>
              <a:t>تطبيق عملي لمجموعة من نظريات العلاقات العامة</a:t>
            </a:r>
            <a:r>
              <a:rPr lang="ar-EG" sz="1400" dirty="0">
                <a:latin typeface="Alexandria" pitchFamily="2" charset="-78"/>
                <a:cs typeface="Alexandria" pitchFamily="2" charset="-78"/>
              </a:rPr>
              <a:t> التي تُساعد في فهم وتشكيل التصورات والآراء حول سمعة المنظمة، منها :</a:t>
            </a:r>
          </a:p>
          <a:p>
            <a:pPr marL="0" indent="0" defTabSz="914400" rtl="1" eaLnBrk="1" latinLnBrk="0" hangingPunct="1">
              <a:lnSpc>
                <a:spcPct val="150000"/>
              </a:lnSpc>
              <a:spcBef>
                <a:spcPts val="1000"/>
              </a:spcBef>
              <a:buNone/>
            </a:pPr>
            <a:r>
              <a:rPr lang="ar-EG" sz="1400" dirty="0">
                <a:latin typeface="Alexandria" pitchFamily="2" charset="-78"/>
                <a:cs typeface="Alexandria" pitchFamily="2" charset="-78"/>
              </a:rPr>
              <a:t> </a:t>
            </a:r>
            <a:r>
              <a:rPr lang="en-US" sz="1400" dirty="0">
                <a:latin typeface="Alexandria" pitchFamily="2" charset="-78"/>
                <a:cs typeface="Alexandria" pitchFamily="2" charset="-78"/>
              </a:rPr>
              <a:t>Excellence theory in Public relations.</a:t>
            </a:r>
            <a:endParaRPr lang="en-EG" sz="14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1D65521F-C244-93C6-0FF6-0D2670EB5B18}"/>
              </a:ext>
            </a:extLst>
          </p:cNvPr>
          <p:cNvGraphicFramePr/>
          <p:nvPr>
            <p:extLst>
              <p:ext uri="{D42A27DB-BD31-4B8C-83A1-F6EECF244321}">
                <p14:modId xmlns:p14="http://schemas.microsoft.com/office/powerpoint/2010/main" val="3641419925"/>
              </p:ext>
            </p:extLst>
          </p:nvPr>
        </p:nvGraphicFramePr>
        <p:xfrm>
          <a:off x="1113183" y="2314513"/>
          <a:ext cx="9912626" cy="41580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2363166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D1C31247-2FCF-4376-12DA-3334F40CA1AC}"/>
              </a:ext>
            </a:extLst>
          </p:cNvPr>
          <p:cNvGraphicFramePr>
            <a:graphicFrameLocks noGrp="1"/>
          </p:cNvGraphicFramePr>
          <p:nvPr>
            <p:ph idx="1"/>
            <p:extLst>
              <p:ext uri="{D42A27DB-BD31-4B8C-83A1-F6EECF244321}">
                <p14:modId xmlns:p14="http://schemas.microsoft.com/office/powerpoint/2010/main" val="1246413467"/>
              </p:ext>
            </p:extLst>
          </p:nvPr>
        </p:nvGraphicFramePr>
        <p:xfrm>
          <a:off x="838200" y="1496168"/>
          <a:ext cx="10515600" cy="46807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7526747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p:txBody>
          <a:bodyPr>
            <a:normAutofit/>
          </a:bodyPr>
          <a:lstStyle/>
          <a:p>
            <a:pPr algn="r" rtl="1"/>
            <a:r>
              <a:rPr lang="ar-SA" sz="2400" b="1" dirty="0">
                <a:solidFill>
                  <a:srgbClr val="00AEEF"/>
                </a:solidFill>
                <a:latin typeface="Alexandria" pitchFamily="2" charset="-78"/>
                <a:cs typeface="Alexandria" pitchFamily="2" charset="-78"/>
              </a:rPr>
              <a:t>مثال تطبيقي:</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r>
              <a:rPr lang="ar-SA" sz="1600" b="1" dirty="0">
                <a:latin typeface="Alexandria" pitchFamily="2" charset="-78"/>
                <a:cs typeface="Alexandria" pitchFamily="2" charset="-78"/>
              </a:rPr>
              <a:t>عنوان الدراسة</a:t>
            </a:r>
            <a:r>
              <a:rPr lang="ar-SA" sz="1600" dirty="0">
                <a:latin typeface="Alexandria" pitchFamily="2" charset="-78"/>
                <a:cs typeface="Alexandria" pitchFamily="2" charset="-78"/>
              </a:rPr>
              <a:t>: </a:t>
            </a:r>
            <a:r>
              <a:rPr lang="ar-EG" sz="1600" i="0" dirty="0">
                <a:solidFill>
                  <a:srgbClr val="414141"/>
                </a:solidFill>
                <a:effectLst/>
                <a:latin typeface="Alexandria" pitchFamily="2" charset="-78"/>
                <a:cs typeface="Alexandria" pitchFamily="2" charset="-78"/>
              </a:rPr>
              <a:t>دور العلاقات العامة الرقمية في إدارة سمعة الجامعات الخاصة المصرية (دراسة ميدانية)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الباحث </a:t>
            </a:r>
            <a:r>
              <a:rPr lang="ar-SA" sz="1600" dirty="0">
                <a:latin typeface="Alexandria" pitchFamily="2" charset="-78"/>
                <a:cs typeface="Alexandria" pitchFamily="2" charset="-78"/>
              </a:rPr>
              <a:t>: أحمد الشربيني</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رابط الدراسة </a:t>
            </a:r>
            <a:r>
              <a:rPr lang="ar-SA" sz="1600" dirty="0">
                <a:latin typeface="Alexandria" pitchFamily="2" charset="-78"/>
                <a:cs typeface="Alexandria" pitchFamily="2" charset="-78"/>
              </a:rPr>
              <a:t>: </a:t>
            </a:r>
            <a:r>
              <a:rPr lang="en-US" sz="1600" dirty="0">
                <a:latin typeface="Alexandria" pitchFamily="2" charset="-78"/>
                <a:cs typeface="Alexandria" pitchFamily="2" charset="-78"/>
                <a:hlinkClick r:id="rId3"/>
              </a:rPr>
              <a:t>https://sjam.journals.ekb.eg/article_255423.html</a:t>
            </a:r>
            <a:endParaRPr lang="ar-SA"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26529452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291548" y="999876"/>
            <a:ext cx="11608352" cy="5533005"/>
          </a:xfrm>
        </p:spPr>
        <p:txBody>
          <a:bodyPr>
            <a:noAutofit/>
          </a:bodyPr>
          <a:lstStyle/>
          <a:p>
            <a:pPr marL="0" indent="0" algn="r" defTabSz="914400" rtl="1" eaLnBrk="1" latinLnBrk="0" hangingPunct="1">
              <a:lnSpc>
                <a:spcPct val="200000"/>
              </a:lnSpc>
              <a:spcBef>
                <a:spcPts val="1000"/>
              </a:spcBef>
              <a:buNone/>
            </a:pPr>
            <a:r>
              <a:rPr lang="ar-SA" sz="1600" b="1" dirty="0">
                <a:solidFill>
                  <a:srgbClr val="414141"/>
                </a:solidFill>
                <a:latin typeface="Alexandria" pitchFamily="2" charset="-78"/>
                <a:cs typeface="Alexandria" pitchFamily="2" charset="-78"/>
              </a:rPr>
              <a:t>أهداف الدراسة : </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solidFill>
                  <a:srgbClr val="414141"/>
                </a:solidFill>
                <a:latin typeface="Alexandria" pitchFamily="2" charset="-78"/>
                <a:cs typeface="Alexandria" pitchFamily="2" charset="-78"/>
              </a:rPr>
              <a:t>التعرف على أهمية ودور العلاقات العامة الرقمية في إدارة سمعة الجامعات الخاصة المصرية.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solidFill>
                  <a:srgbClr val="414141"/>
                </a:solidFill>
                <a:latin typeface="Alexandria" pitchFamily="2" charset="-78"/>
                <a:cs typeface="Alexandria" pitchFamily="2" charset="-78"/>
              </a:rPr>
              <a:t>رصد معدل تعرض الجمهور للعلاقات العامة الرقمية في الجامعات الخاصة المصرية.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solidFill>
                  <a:srgbClr val="414141"/>
                </a:solidFill>
                <a:latin typeface="Alexandria" pitchFamily="2" charset="-78"/>
                <a:cs typeface="Alexandria" pitchFamily="2" charset="-78"/>
              </a:rPr>
              <a:t>اظهار مدى مساهمة العلاقات العامة الرقمية في تشكيل اتجاهات الجمهور نحو سمعة الجامعات الخاصة المصرية.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solidFill>
                  <a:srgbClr val="414141"/>
                </a:solidFill>
                <a:latin typeface="Alexandria" pitchFamily="2" charset="-78"/>
                <a:cs typeface="Alexandria" pitchFamily="2" charset="-78"/>
              </a:rPr>
              <a:t>الكشف عن دوافع متابعة الجمهور للعلاقات العامة الرقمية في الجامعات الخاصة المصرية.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solidFill>
                  <a:srgbClr val="414141"/>
                </a:solidFill>
                <a:latin typeface="Alexandria" pitchFamily="2" charset="-78"/>
                <a:cs typeface="Alexandria" pitchFamily="2" charset="-78"/>
              </a:rPr>
              <a:t>التعرف على تأثير العلاقات العامة الرقمية في إدارة سمعة الجامعات الخاصة المصرية.</a:t>
            </a: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solidFill>
                <a:srgbClr val="414141"/>
              </a:solidFill>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solidFill>
                  <a:srgbClr val="414141"/>
                </a:solidFill>
                <a:latin typeface="Alexandria" pitchFamily="2" charset="-78"/>
                <a:cs typeface="Alexandria" pitchFamily="2" charset="-78"/>
              </a:rPr>
              <a:t>الاطار النظري ( النظرية التي اعتمدت عليها الدراسة):</a:t>
            </a:r>
          </a:p>
          <a:p>
            <a:pPr marL="0" indent="0" algn="r" defTabSz="914400" rtl="1" eaLnBrk="1" latinLnBrk="0" hangingPunct="1">
              <a:lnSpc>
                <a:spcPct val="200000"/>
              </a:lnSpc>
              <a:spcBef>
                <a:spcPts val="1000"/>
              </a:spcBef>
              <a:buNone/>
            </a:pPr>
            <a:r>
              <a:rPr lang="ar-SA" sz="1600" dirty="0">
                <a:solidFill>
                  <a:srgbClr val="414141"/>
                </a:solidFill>
                <a:latin typeface="Alexandria" pitchFamily="2" charset="-78"/>
                <a:cs typeface="Alexandria" pitchFamily="2" charset="-78"/>
              </a:rPr>
              <a:t>نظرية الامتياز في العلاقات العامة للتعرف على كيف تسهم العلاقات العامة في تمييز المؤسسات </a:t>
            </a: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solidFill>
                <a:srgbClr val="414141"/>
              </a:solidFill>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solidFill>
                <a:srgbClr val="414141"/>
              </a:solidFill>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solidFill>
                <a:srgbClr val="414141"/>
              </a:solidFill>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solidFill>
                <a:srgbClr val="414141"/>
              </a:solidFill>
              <a:latin typeface="Alexandria" pitchFamily="2" charset="-78"/>
              <a:cs typeface="Alexandria" pitchFamily="2" charset="-78"/>
            </a:endParaRPr>
          </a:p>
        </p:txBody>
      </p:sp>
    </p:spTree>
    <p:extLst>
      <p:ext uri="{BB962C8B-B14F-4D97-AF65-F5344CB8AC3E}">
        <p14:creationId xmlns:p14="http://schemas.microsoft.com/office/powerpoint/2010/main" val="113370033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920362"/>
            <a:ext cx="10515600" cy="5256601"/>
          </a:xfrm>
        </p:spPr>
        <p:txBody>
          <a:bodyPr>
            <a:norm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عينة الدراسة: </a:t>
            </a:r>
          </a:p>
          <a:p>
            <a:pPr marL="0" indent="0" algn="r" defTabSz="914400" rtl="1" eaLnBrk="1" latinLnBrk="0" hangingPunct="1">
              <a:lnSpc>
                <a:spcPct val="200000"/>
              </a:lnSpc>
              <a:spcBef>
                <a:spcPts val="1000"/>
              </a:spcBef>
              <a:buNone/>
            </a:pPr>
            <a:r>
              <a:rPr lang="ar-SA" sz="1600" dirty="0">
                <a:latin typeface="Alexandria" pitchFamily="2" charset="-78"/>
                <a:cs typeface="Alexandria" pitchFamily="2" charset="-78"/>
              </a:rPr>
              <a:t>٤٥٠ طالبا من جامعات خاصة .</a:t>
            </a:r>
          </a:p>
          <a:p>
            <a:pPr marL="0" indent="0" algn="r" defTabSz="914400" rtl="1" eaLnBrk="1" latinLnBrk="0" hangingPunct="1">
              <a:lnSpc>
                <a:spcPct val="200000"/>
              </a:lnSpc>
              <a:spcBef>
                <a:spcPts val="1000"/>
              </a:spcBef>
              <a:buNone/>
            </a:pP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أدوات جمع بيانات الدراسة: </a:t>
            </a:r>
          </a:p>
          <a:p>
            <a:pPr marL="0" indent="0" algn="r" defTabSz="914400" rtl="1" eaLnBrk="1" latinLnBrk="0" hangingPunct="1">
              <a:lnSpc>
                <a:spcPct val="200000"/>
              </a:lnSpc>
              <a:spcBef>
                <a:spcPts val="1000"/>
              </a:spcBef>
              <a:buNone/>
            </a:pPr>
            <a:r>
              <a:rPr lang="ar-SA" sz="1600" dirty="0">
                <a:latin typeface="Alexandria" pitchFamily="2" charset="-78"/>
                <a:cs typeface="Alexandria" pitchFamily="2" charset="-78"/>
              </a:rPr>
              <a:t>تطبيق استبيان علي الطلاب وسؤالهم عن : </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أسباب متابعتهم للموقع الالكتروني وصفحات التواصل الاجتماعي </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تقييم الطلاب لأنشطة العلاقات العامة الرقمية من حيث توفير المعلومات وتقديم الأنشطة ...</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درجة مساهمة الأنشطة الرقمية في تعزيز سمعة المؤسسة.</a:t>
            </a:r>
          </a:p>
          <a:p>
            <a:pPr algn="r" defTabSz="914400" rtl="1" eaLnBrk="1" latinLnBrk="0" hangingPunct="1">
              <a:lnSpc>
                <a:spcPct val="200000"/>
              </a:lnSpc>
              <a:spcBef>
                <a:spcPts val="1000"/>
              </a:spcBef>
            </a:pPr>
            <a:endParaRPr lang="ar-SA" sz="16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01842209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وأشارت أهم النتائج الى:</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 أهمية العلاقات العامة الرقمية في إدارة سمعة الجامعة وعلاقتها بالجماهير.</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تأثير أنشطة العلاقات العامة الرقمية في تفضيل المبحوثين للجامعة دون غيرها.</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أهمية العلاقات العامة الرقمية في</a:t>
            </a:r>
            <a:r>
              <a:rPr lang="ar-SA" sz="1600" b="1" dirty="0">
                <a:latin typeface="Alexandria" pitchFamily="2" charset="-78"/>
                <a:cs typeface="Alexandria" pitchFamily="2" charset="-78"/>
              </a:rPr>
              <a:t> </a:t>
            </a:r>
            <a:r>
              <a:rPr lang="ar-SA" sz="1600" dirty="0">
                <a:latin typeface="Alexandria" pitchFamily="2" charset="-78"/>
                <a:cs typeface="Alexandria" pitchFamily="2" charset="-78"/>
              </a:rPr>
              <a:t>تعزيز سمعة الجامعة من خلال المصداقية وتقديم الأخبار والمعلومات التي تهم الطلاب.</a:t>
            </a:r>
          </a:p>
          <a:p>
            <a:pPr algn="r" defTabSz="914400" rtl="1" eaLnBrk="1" latinLnBrk="0" hangingPunct="1">
              <a:lnSpc>
                <a:spcPct val="200000"/>
              </a:lnSpc>
              <a:spcBef>
                <a:spcPts val="1000"/>
              </a:spcBef>
            </a:pP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5551515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795130"/>
            <a:ext cx="11719469" cy="5800468"/>
          </a:xfrm>
        </p:spPr>
        <p:txBody>
          <a:bodyPr>
            <a:normAutofit lnSpcReduction="10000"/>
          </a:bodyPr>
          <a:lstStyle/>
          <a:p>
            <a:pPr marL="0" indent="0" algn="r" defTabSz="914400" rtl="1" eaLnBrk="1" latinLnBrk="0" hangingPunct="1">
              <a:lnSpc>
                <a:spcPct val="200000"/>
              </a:lnSpc>
              <a:spcBef>
                <a:spcPts val="1000"/>
              </a:spcBef>
              <a:buNone/>
            </a:pPr>
            <a:r>
              <a:rPr lang="ar-SA" sz="1400" b="1" dirty="0">
                <a:latin typeface="Alexandria" pitchFamily="2" charset="-78"/>
                <a:cs typeface="Alexandria" pitchFamily="2" charset="-78"/>
              </a:rPr>
              <a:t>ملخص المحاضرة : </a:t>
            </a:r>
          </a:p>
          <a:p>
            <a:pPr algn="r" rtl="1">
              <a:lnSpc>
                <a:spcPct val="200000"/>
              </a:lnSpc>
            </a:pPr>
            <a:r>
              <a:rPr lang="ar-EG" sz="1400" dirty="0">
                <a:latin typeface="Alexandria" pitchFamily="2" charset="-78"/>
                <a:cs typeface="Alexandria" pitchFamily="2" charset="-78"/>
              </a:rPr>
              <a:t>السمعة المؤسسية هي التقييم طويل الأمد للجمهور عن منظمة ما. </a:t>
            </a:r>
          </a:p>
          <a:p>
            <a:pPr algn="r" rtl="1">
              <a:lnSpc>
                <a:spcPct val="200000"/>
              </a:lnSpc>
            </a:pPr>
            <a:r>
              <a:rPr lang="ar-EG" sz="1400" dirty="0">
                <a:latin typeface="Alexandria" pitchFamily="2" charset="-78"/>
                <a:cs typeface="Alexandria" pitchFamily="2" charset="-78"/>
              </a:rPr>
              <a:t>تتكون هذه السمعة من التقييمات التراكمية والتجارب والمعتقدات التي يمتلكها مختلف أصحاب المصلحة (مثل العملاء والموظفين والمستثمرين والمجتمع) حول كيفية تصرف المنظمة وأدائها وقيمها. </a:t>
            </a:r>
          </a:p>
          <a:p>
            <a:pPr algn="r" rtl="1">
              <a:lnSpc>
                <a:spcPct val="200000"/>
              </a:lnSpc>
            </a:pPr>
            <a:r>
              <a:rPr lang="ar-EG" sz="1400" dirty="0">
                <a:latin typeface="Alexandria" pitchFamily="2" charset="-78"/>
                <a:cs typeface="Alexandria" pitchFamily="2" charset="-78"/>
              </a:rPr>
              <a:t>الفروق بين السمعة والصورة والانطباع</a:t>
            </a:r>
          </a:p>
          <a:p>
            <a:pPr algn="r" rtl="1">
              <a:lnSpc>
                <a:spcPct val="200000"/>
              </a:lnSpc>
            </a:pPr>
            <a:r>
              <a:rPr lang="ar-EG" sz="1400" dirty="0">
                <a:latin typeface="Alexandria" pitchFamily="2" charset="-78"/>
                <a:cs typeface="Alexandria" pitchFamily="2" charset="-78"/>
              </a:rPr>
              <a:t>أهمية السمعة المؤسسية، أبعادها </a:t>
            </a:r>
          </a:p>
          <a:p>
            <a:pPr algn="r" rtl="1">
              <a:lnSpc>
                <a:spcPct val="200000"/>
              </a:lnSpc>
            </a:pPr>
            <a:r>
              <a:rPr lang="ar-EG" sz="1400" dirty="0">
                <a:latin typeface="Alexandria" pitchFamily="2" charset="-78"/>
                <a:cs typeface="Alexandria" pitchFamily="2" charset="-78"/>
              </a:rPr>
              <a:t>العوامل المؤثرة في بناء وتشكيل السمعة المؤسسية</a:t>
            </a:r>
          </a:p>
          <a:p>
            <a:pPr algn="r" rtl="1">
              <a:lnSpc>
                <a:spcPct val="200000"/>
              </a:lnSpc>
            </a:pPr>
            <a:r>
              <a:rPr lang="ar-SA" sz="1400" dirty="0">
                <a:latin typeface="Alexandria" pitchFamily="2" charset="-78"/>
                <a:cs typeface="Alexandria" pitchFamily="2" charset="-78"/>
              </a:rPr>
              <a:t>استراتيجيات إدارة السمعة المؤسسية في الأوقات العادية وأوقات الأزمات.</a:t>
            </a:r>
          </a:p>
          <a:p>
            <a:pPr algn="r" rtl="1">
              <a:lnSpc>
                <a:spcPct val="200000"/>
              </a:lnSpc>
            </a:pPr>
            <a:r>
              <a:rPr lang="ar-SA" sz="1400" dirty="0" err="1">
                <a:latin typeface="Alexandria" pitchFamily="2" charset="-78"/>
                <a:cs typeface="Alexandria" pitchFamily="2" charset="-78"/>
              </a:rPr>
              <a:t>ڑور</a:t>
            </a:r>
            <a:r>
              <a:rPr lang="ar-SA" sz="1400" dirty="0">
                <a:latin typeface="Alexandria" pitchFamily="2" charset="-78"/>
                <a:cs typeface="Alexandria" pitchFamily="2" charset="-78"/>
              </a:rPr>
              <a:t> الاعلام الرقمي في إدارة سمعة المؤسسات.</a:t>
            </a:r>
          </a:p>
          <a:p>
            <a:pPr algn="r" rtl="1">
              <a:lnSpc>
                <a:spcPct val="200000"/>
              </a:lnSpc>
            </a:pPr>
            <a:r>
              <a:rPr lang="ar-EG" sz="1400" dirty="0">
                <a:latin typeface="Alexandria" pitchFamily="2" charset="-78"/>
                <a:cs typeface="Alexandria" pitchFamily="2" charset="-78"/>
              </a:rPr>
              <a:t>أدوات القياس للسمعة المؤسسية مع عرض بعض نماذج التقييم.</a:t>
            </a:r>
          </a:p>
          <a:p>
            <a:pPr algn="r" rtl="1">
              <a:lnSpc>
                <a:spcPct val="200000"/>
              </a:lnSpc>
            </a:pPr>
            <a:r>
              <a:rPr lang="ar-EG" sz="1400" dirty="0">
                <a:latin typeface="Alexandria" pitchFamily="2" charset="-78"/>
                <a:cs typeface="Alexandria" pitchFamily="2" charset="-78"/>
              </a:rPr>
              <a:t>نظرية التميز مع توضيح مثال تطبيقي.</a:t>
            </a:r>
            <a:endParaRPr lang="en-US" sz="1400" dirty="0">
              <a:latin typeface="Alexandria" pitchFamily="2" charset="-78"/>
              <a:cs typeface="Alexandria" pitchFamily="2" charset="-78"/>
            </a:endParaRPr>
          </a:p>
          <a:p>
            <a:pPr algn="r" rtl="1">
              <a:lnSpc>
                <a:spcPct val="200000"/>
              </a:lnSpc>
            </a:pPr>
            <a:endParaRPr lang="en-US" sz="14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400" dirty="0"/>
          </a:p>
        </p:txBody>
      </p:sp>
    </p:spTree>
    <p:extLst>
      <p:ext uri="{BB962C8B-B14F-4D97-AF65-F5344CB8AC3E}">
        <p14:creationId xmlns:p14="http://schemas.microsoft.com/office/powerpoint/2010/main" val="238763027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FFA7B712-535C-4ED3-837C-30AF4AA68D1C}"/>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15336</TotalTime>
  <Words>4036</Words>
  <Application>Microsoft Macintosh PowerPoint</Application>
  <PresentationFormat>Widescreen</PresentationFormat>
  <Paragraphs>297</Paragraphs>
  <Slides>40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مفهوم السمعة المؤسسية وأبعادها المختلفة:</vt:lpstr>
      <vt:lpstr>الفرق بين السمعة والصورة والانطباع:</vt:lpstr>
      <vt:lpstr>الفرق بين السمعة والصورة والانطباع:</vt:lpstr>
      <vt:lpstr>أهمية السمعة المؤسسية في بيئة الأعمال:</vt:lpstr>
      <vt:lpstr>وأخير سمعة المؤسسة الجيدة لها تأثير إيجابي على المبيعات والأرباح. </vt:lpstr>
      <vt:lpstr>أبعاد السمعة المؤسسية:</vt:lpstr>
      <vt:lpstr>PowerPoint Presentation</vt:lpstr>
      <vt:lpstr>PowerPoint Presentation</vt:lpstr>
      <vt:lpstr>أمثلةعلى منظمات تتمتع بسمعة قوية:</vt:lpstr>
      <vt:lpstr>العوامل المؤثرة في بناء وتشكيل السمعة المؤسسية:</vt:lpstr>
      <vt:lpstr>PowerPoint Presentation</vt:lpstr>
      <vt:lpstr>PowerPoint Presentation</vt:lpstr>
      <vt:lpstr>أمثلة تطبيقية:</vt:lpstr>
      <vt:lpstr>استراتيجيات إدارة السمعة المؤسسية:</vt:lpstr>
      <vt:lpstr>استراتيجيات إدارة السمعة في الظروف المعتادة:</vt:lpstr>
      <vt:lpstr>استراتيجيات إدارة السمعة في الظروف المعتادة:</vt:lpstr>
      <vt:lpstr>استراتيجيات إدارة السمعة وقت الأزمات </vt:lpstr>
      <vt:lpstr>دورة حياة السمعة:</vt:lpstr>
      <vt:lpstr>PowerPoint Presentation</vt:lpstr>
      <vt:lpstr>دور الإعلام الرقمي ومواقع التواصل في إدارة السمعة </vt:lpstr>
      <vt:lpstr>أداةSWOT  في تحليل السمعة:</vt:lpstr>
      <vt:lpstr>مثال تطبيقي:</vt:lpstr>
      <vt:lpstr>أدوات القياس للسمعة المؤسسية:</vt:lpstr>
      <vt:lpstr>PowerPoint Presentation</vt:lpstr>
      <vt:lpstr>PowerPoint Presentation</vt:lpstr>
      <vt:lpstr>PowerPoint Presentation</vt:lpstr>
      <vt:lpstr>PowerPoint Presentation</vt:lpstr>
      <vt:lpstr>قياس وتقييم السمعة المؤسسية:</vt:lpstr>
      <vt:lpstr>قياس وتقييم السمعة المؤسسية:</vt:lpstr>
      <vt:lpstr>نظرية التميز :</vt:lpstr>
      <vt:lpstr>PowerPoint Presentation</vt:lpstr>
      <vt:lpstr>مثال تطبيقي:</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110</cp:revision>
  <dcterms:created xsi:type="dcterms:W3CDTF">2023-04-29T09:08:00Z</dcterms:created>
  <dcterms:modified xsi:type="dcterms:W3CDTF">2025-07-03T13:37:08Z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