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480" r:id="rId2"/>
    <p:sldId id="303" r:id="rId3"/>
    <p:sldId id="313" r:id="rId4"/>
    <p:sldId id="702" r:id="rId5"/>
    <p:sldId id="703" r:id="rId6"/>
    <p:sldId id="704" r:id="rId7"/>
    <p:sldId id="705" r:id="rId8"/>
    <p:sldId id="706" r:id="rId9"/>
    <p:sldId id="707" r:id="rId10"/>
    <p:sldId id="708" r:id="rId11"/>
    <p:sldId id="709" r:id="rId12"/>
    <p:sldId id="710" r:id="rId13"/>
    <p:sldId id="711" r:id="rId14"/>
    <p:sldId id="712" r:id="rId15"/>
    <p:sldId id="713" r:id="rId16"/>
    <p:sldId id="714" r:id="rId17"/>
    <p:sldId id="715" r:id="rId18"/>
    <p:sldId id="716" r:id="rId19"/>
    <p:sldId id="717" r:id="rId20"/>
    <p:sldId id="718" r:id="rId21"/>
    <p:sldId id="719" r:id="rId22"/>
    <p:sldId id="720" r:id="rId23"/>
    <p:sldId id="721" r:id="rId24"/>
    <p:sldId id="722" r:id="rId25"/>
    <p:sldId id="723" r:id="rId26"/>
    <p:sldId id="724" r:id="rId27"/>
    <p:sldId id="725" r:id="rId28"/>
    <p:sldId id="726" r:id="rId29"/>
    <p:sldId id="727" r:id="rId30"/>
    <p:sldId id="728" r:id="rId31"/>
    <p:sldId id="729" r:id="rId32"/>
    <p:sldId id="730" r:id="rId33"/>
    <p:sldId id="731" r:id="rId34"/>
    <p:sldId id="732" r:id="rId35"/>
    <p:sldId id="733" r:id="rId36"/>
    <p:sldId id="741" r:id="rId37"/>
    <p:sldId id="734" r:id="rId38"/>
    <p:sldId id="742" r:id="rId39"/>
    <p:sldId id="735" r:id="rId40"/>
    <p:sldId id="743" r:id="rId41"/>
    <p:sldId id="736" r:id="rId42"/>
    <p:sldId id="744" r:id="rId43"/>
    <p:sldId id="737" r:id="rId44"/>
    <p:sldId id="749" r:id="rId45"/>
    <p:sldId id="738" r:id="rId46"/>
    <p:sldId id="746" r:id="rId47"/>
    <p:sldId id="739" r:id="rId48"/>
    <p:sldId id="747" r:id="rId49"/>
    <p:sldId id="740" r:id="rId50"/>
    <p:sldId id="748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33"/>
            <p14:sldId id="741"/>
            <p14:sldId id="734"/>
            <p14:sldId id="742"/>
            <p14:sldId id="735"/>
            <p14:sldId id="743"/>
            <p14:sldId id="736"/>
            <p14:sldId id="744"/>
            <p14:sldId id="737"/>
            <p14:sldId id="749"/>
            <p14:sldId id="738"/>
            <p14:sldId id="746"/>
            <p14:sldId id="739"/>
            <p14:sldId id="747"/>
            <p14:sldId id="740"/>
            <p14:sldId id="74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9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3.png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7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29.w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3.png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30.wmf"/><Relationship Id="rId4" Type="http://schemas.openxmlformats.org/officeDocument/2006/relationships/oleObject" Target="../embeddings/oleObject4.bin"/><Relationship Id="rId9" Type="http://schemas.openxmlformats.org/officeDocument/2006/relationships/image" Target="../media/image32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3.png"/><Relationship Id="rId7" Type="http://schemas.openxmlformats.org/officeDocument/2006/relationships/image" Target="../media/image3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33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35.w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6.wmf"/><Relationship Id="rId4" Type="http://schemas.openxmlformats.org/officeDocument/2006/relationships/oleObject" Target="../embeddings/oleObject10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36.wmf"/><Relationship Id="rId4" Type="http://schemas.openxmlformats.org/officeDocument/2006/relationships/oleObject" Target="../embeddings/oleObject10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12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38.wmf"/><Relationship Id="rId4" Type="http://schemas.openxmlformats.org/officeDocument/2006/relationships/oleObject" Target="../embeddings/oleObject12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40.wmf"/><Relationship Id="rId4" Type="http://schemas.openxmlformats.org/officeDocument/2006/relationships/oleObject" Target="../embeddings/oleObject14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40.wmf"/><Relationship Id="rId4" Type="http://schemas.openxmlformats.org/officeDocument/2006/relationships/oleObject" Target="../embeddings/oleObject14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4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4.png"/><Relationship Id="rId5" Type="http://schemas.openxmlformats.org/officeDocument/2006/relationships/image" Target="../media/image45.wmf"/><Relationship Id="rId4" Type="http://schemas.openxmlformats.org/officeDocument/2006/relationships/oleObject" Target="../embeddings/oleObject17.bin"/><Relationship Id="rId9" Type="http://schemas.openxmlformats.org/officeDocument/2006/relationships/image" Target="../media/image46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4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50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4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52.w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5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7.sv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0000"/>
                </a:solidFill>
              </a:rPr>
              <a:t>Chapter </a:t>
            </a:r>
            <a:r>
              <a:rPr lang="en-US" dirty="0">
                <a:solidFill>
                  <a:srgbClr val="FF0000"/>
                </a:solidFill>
              </a:rPr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19598" t="48145" r="34887" b="30379"/>
          <a:stretch/>
        </p:blipFill>
        <p:spPr>
          <a:xfrm>
            <a:off x="2270235" y="2905074"/>
            <a:ext cx="6660380" cy="176776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270235" y="1868298"/>
            <a:ext cx="6096000" cy="646331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b="1" dirty="0" smtClean="0"/>
              <a:t>Powers:  </a:t>
            </a:r>
            <a:r>
              <a:rPr lang="en-US" dirty="0" smtClean="0"/>
              <a:t>positive whole numbers such as  2⁴ which means</a:t>
            </a:r>
          </a:p>
          <a:p>
            <a:r>
              <a:rPr lang="en-US" dirty="0" smtClean="0"/>
              <a:t> 2 x 2 x 2 x 2= 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650377" y="1690537"/>
            <a:ext cx="638852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Variables and letters:  </a:t>
            </a:r>
            <a:r>
              <a:rPr lang="en-US" dirty="0" smtClean="0"/>
              <a:t>when we don’t know the value of quantity, we give that quantity a symbol, such as x</a:t>
            </a:r>
          </a:p>
          <a:p>
            <a:r>
              <a:rPr lang="en-US" dirty="0" smtClean="0"/>
              <a:t>This statements may be expressed as a mathematical equation: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28936" t="39807" r="44016" b="46576"/>
          <a:stretch/>
        </p:blipFill>
        <p:spPr>
          <a:xfrm>
            <a:off x="4025461" y="2805616"/>
            <a:ext cx="3605049" cy="10209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/>
          <a:srcRect l="5767" t="51671" r="21370" b="14317"/>
          <a:stretch/>
        </p:blipFill>
        <p:spPr>
          <a:xfrm>
            <a:off x="2060029" y="4101360"/>
            <a:ext cx="7609488" cy="199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70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964" t="39721" r="33034" b="36473"/>
          <a:stretch/>
        </p:blipFill>
        <p:spPr>
          <a:xfrm>
            <a:off x="2117431" y="2306209"/>
            <a:ext cx="7919948" cy="173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79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02777" y="3991026"/>
            <a:ext cx="638852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Subtracting:  </a:t>
            </a:r>
            <a:r>
              <a:rPr lang="en-US" dirty="0" smtClean="0"/>
              <a:t>When subtract any two numbers or any two similar terms, give the answer with the sign of the largest number or terms.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776500" y="2486684"/>
            <a:ext cx="641479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Adding:  </a:t>
            </a:r>
            <a:r>
              <a:rPr lang="en-US" dirty="0" smtClean="0"/>
              <a:t>If all the signs are the same, simply add all the terms and give the answer with the common overall sign.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83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598" t="54056" r="21819" b="16081"/>
          <a:stretch/>
        </p:blipFill>
        <p:spPr>
          <a:xfrm>
            <a:off x="1161108" y="1805916"/>
            <a:ext cx="9881072" cy="28902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44454" t="30728" r="25273" b="59128"/>
          <a:stretch/>
        </p:blipFill>
        <p:spPr>
          <a:xfrm>
            <a:off x="6579535" y="4066697"/>
            <a:ext cx="4109421" cy="73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0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6036" t="28570" r="23677" b="29849"/>
          <a:stretch/>
        </p:blipFill>
        <p:spPr>
          <a:xfrm>
            <a:off x="1368710" y="1846924"/>
            <a:ext cx="9541028" cy="317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13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7414" t="26609" r="40053" b="50149"/>
          <a:stretch/>
        </p:blipFill>
        <p:spPr>
          <a:xfrm>
            <a:off x="2115902" y="2077159"/>
            <a:ext cx="7330595" cy="182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10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2520" t="27007" r="57598" b="39644"/>
          <a:stretch/>
        </p:blipFill>
        <p:spPr>
          <a:xfrm>
            <a:off x="3725334" y="1973176"/>
            <a:ext cx="4183116" cy="394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11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1747" t="47836" r="40231" b="21696"/>
          <a:stretch/>
        </p:blipFill>
        <p:spPr>
          <a:xfrm>
            <a:off x="3058510" y="1870029"/>
            <a:ext cx="6758153" cy="304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4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11" y="2440139"/>
            <a:ext cx="2206545" cy="2318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1848792" y="1752851"/>
            <a:ext cx="6096000" cy="369331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 you notice about each of the following?</a:t>
            </a:r>
          </a:p>
          <a:p>
            <a:pPr algn="ctr"/>
            <a:r>
              <a:rPr lang="en-IE" dirty="0"/>
              <a:t>6 + 3 = 9</a:t>
            </a:r>
          </a:p>
          <a:p>
            <a:pPr algn="ctr"/>
            <a:r>
              <a:rPr lang="en-IE" dirty="0"/>
              <a:t>5 - 3 = 2</a:t>
            </a:r>
          </a:p>
          <a:p>
            <a:pPr algn="ctr"/>
            <a:r>
              <a:rPr lang="en-IE" dirty="0"/>
              <a:t>5 + 3 = 1 + 7</a:t>
            </a:r>
          </a:p>
          <a:p>
            <a:pPr algn="ctr"/>
            <a:r>
              <a:rPr lang="en-IE" dirty="0"/>
              <a:t>x = 4.</a:t>
            </a:r>
          </a:p>
          <a:p>
            <a:pPr algn="ctr"/>
            <a:r>
              <a:rPr lang="en-IE" dirty="0"/>
              <a:t>2x = x + x</a:t>
            </a:r>
          </a:p>
          <a:p>
            <a:pPr algn="ctr"/>
            <a:r>
              <a:rPr lang="en-IE" dirty="0"/>
              <a:t>3x = 2x + x = x + x + x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does this picture represent?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 What is this apparatus called?</a:t>
            </a:r>
          </a:p>
        </p:txBody>
      </p:sp>
    </p:spTree>
    <p:extLst>
      <p:ext uri="{BB962C8B-B14F-4D97-AF65-F5344CB8AC3E}">
        <p14:creationId xmlns:p14="http://schemas.microsoft.com/office/powerpoint/2010/main" val="234634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541" t="36579" r="30245" b="20858"/>
          <a:stretch/>
        </p:blipFill>
        <p:spPr>
          <a:xfrm>
            <a:off x="2500132" y="1973176"/>
            <a:ext cx="6162679" cy="396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25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101" t="34139" r="14305" b="20746"/>
          <a:stretch/>
        </p:blipFill>
        <p:spPr>
          <a:xfrm>
            <a:off x="1966682" y="1973176"/>
            <a:ext cx="7877229" cy="3874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3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027" t="34472" r="19221" b="20593"/>
          <a:stretch/>
        </p:blipFill>
        <p:spPr>
          <a:xfrm>
            <a:off x="2513149" y="1973176"/>
            <a:ext cx="6498106" cy="358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32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186" t="36990" r="19243" b="28084"/>
          <a:stretch/>
        </p:blipFill>
        <p:spPr>
          <a:xfrm>
            <a:off x="2650380" y="2049393"/>
            <a:ext cx="6846708" cy="295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58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8285" t="36189" r="18482" b="26126"/>
          <a:stretch/>
        </p:blipFill>
        <p:spPr>
          <a:xfrm>
            <a:off x="2408028" y="1806223"/>
            <a:ext cx="6745850" cy="330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6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3209" t="32170" r="18864" b="19672"/>
          <a:stretch/>
        </p:blipFill>
        <p:spPr>
          <a:xfrm>
            <a:off x="2437666" y="1973176"/>
            <a:ext cx="6175756" cy="349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9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578" t="34828" r="15449" b="21540"/>
          <a:stretch/>
        </p:blipFill>
        <p:spPr>
          <a:xfrm>
            <a:off x="1888782" y="1817512"/>
            <a:ext cx="7608306" cy="373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941" t="32577" r="13170" b="20635"/>
          <a:stretch/>
        </p:blipFill>
        <p:spPr>
          <a:xfrm>
            <a:off x="1828703" y="1973176"/>
            <a:ext cx="7633108" cy="365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0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440788" y="2293938"/>
            <a:ext cx="7877175" cy="230832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An </a:t>
            </a:r>
            <a:r>
              <a:rPr lang="en-US" altLang="en-US" sz="2400" b="1" dirty="0">
                <a:latin typeface="+mn-lt"/>
              </a:rPr>
              <a:t>inequality</a:t>
            </a:r>
            <a:r>
              <a:rPr lang="en-US" altLang="en-US" sz="2400" dirty="0">
                <a:latin typeface="+mn-lt"/>
              </a:rPr>
              <a:t> is like an equation, but instead of an equal sign (=) it has one of these signs: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&lt;   :  less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≤  :  less than or equal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&gt;  :  greater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≥  :  greater than or equal to</a:t>
            </a:r>
          </a:p>
        </p:txBody>
      </p:sp>
    </p:spTree>
    <p:extLst>
      <p:ext uri="{BB962C8B-B14F-4D97-AF65-F5344CB8AC3E}">
        <p14:creationId xmlns:p14="http://schemas.microsoft.com/office/powerpoint/2010/main" val="113280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56337" y="1825409"/>
            <a:ext cx="1457064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/>
              <a:t>x &lt; 5</a:t>
            </a:r>
            <a:endParaRPr lang="en-US" altLang="en-US" dirty="0" smtClean="0">
              <a:solidFill>
                <a:srgbClr val="7B9899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306057" y="2663561"/>
            <a:ext cx="5591175" cy="2117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means that whatever value x has,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it must be less than 5.</a:t>
            </a:r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What could x be?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75631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56337" y="1825409"/>
            <a:ext cx="1457064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/>
              <a:t>x </a:t>
            </a:r>
            <a:r>
              <a:rPr lang="en-US" altLang="en-US" sz="3600" b="1" dirty="0"/>
              <a:t>≥</a:t>
            </a:r>
            <a:r>
              <a:rPr lang="en-US" altLang="en-US" sz="3600" b="1" dirty="0" smtClean="0"/>
              <a:t> -2</a:t>
            </a:r>
            <a:endParaRPr lang="en-US" altLang="en-US" dirty="0" smtClean="0">
              <a:solidFill>
                <a:srgbClr val="7B9899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306057" y="2663561"/>
            <a:ext cx="5591175" cy="2117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means that whatever value x has,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it must be </a:t>
            </a:r>
            <a:r>
              <a:rPr lang="en-US" altLang="en-US" sz="2400" dirty="0" smtClean="0"/>
              <a:t>greater </a:t>
            </a:r>
            <a:r>
              <a:rPr lang="en-US" altLang="en-US" sz="2400" dirty="0"/>
              <a:t>than </a:t>
            </a:r>
            <a:r>
              <a:rPr lang="en-US" altLang="en-US" sz="2400" u="sng" dirty="0" smtClean="0"/>
              <a:t>or</a:t>
            </a:r>
            <a:r>
              <a:rPr lang="en-US" altLang="en-US" sz="2400" dirty="0" smtClean="0"/>
              <a:t> equal to -2.</a:t>
            </a: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What could x be?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288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553756" y="1580614"/>
            <a:ext cx="6836931" cy="42718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2400" b="1" dirty="0">
                <a:latin typeface="+mn-lt"/>
                <a:ea typeface="+mn-ea"/>
                <a:cs typeface="+mn-cs"/>
              </a:rPr>
              <a:t>Graphing Rules</a:t>
            </a:r>
          </a:p>
        </p:txBody>
      </p:sp>
      <p:graphicFrame>
        <p:nvGraphicFramePr>
          <p:cNvPr id="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5195704"/>
              </p:ext>
            </p:extLst>
          </p:nvPr>
        </p:nvGraphicFramePr>
        <p:xfrm>
          <a:off x="2578099" y="2101597"/>
          <a:ext cx="7124700" cy="35607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4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665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Symbol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Circle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Direction of Arrow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&lt;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&gt;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≤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≥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636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914525" y="1841500"/>
            <a:ext cx="8534400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Examples: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44323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30607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1" name="Rectangle 10"/>
          <p:cNvSpPr/>
          <p:nvPr/>
        </p:nvSpPr>
        <p:spPr>
          <a:xfrm>
            <a:off x="1847857" y="3244334"/>
            <a:ext cx="86594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&lt; 5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88791" y="4527034"/>
            <a:ext cx="9765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&gt; -2</a:t>
            </a:r>
          </a:p>
        </p:txBody>
      </p:sp>
      <p:sp>
        <p:nvSpPr>
          <p:cNvPr id="13" name="Oval 12"/>
          <p:cNvSpPr/>
          <p:nvPr/>
        </p:nvSpPr>
        <p:spPr>
          <a:xfrm>
            <a:off x="8470900" y="3136900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2"/>
          </p:cNvCxnSpPr>
          <p:nvPr/>
        </p:nvCxnSpPr>
        <p:spPr>
          <a:xfrm rot="10800000">
            <a:off x="3517900" y="3213100"/>
            <a:ext cx="49530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6261100" y="4508500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6" name="Straight Arrow Connector 15"/>
          <p:cNvCxnSpPr>
            <a:stCxn id="15" idx="6"/>
          </p:cNvCxnSpPr>
          <p:nvPr/>
        </p:nvCxnSpPr>
        <p:spPr>
          <a:xfrm flipV="1">
            <a:off x="6489700" y="4584700"/>
            <a:ext cx="42672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177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914525" y="1841500"/>
            <a:ext cx="8534400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Examples:</a:t>
            </a:r>
          </a:p>
        </p:txBody>
      </p:sp>
      <p:sp>
        <p:nvSpPr>
          <p:cNvPr id="9" name="Rectangle 8"/>
          <p:cNvSpPr/>
          <p:nvPr/>
        </p:nvSpPr>
        <p:spPr>
          <a:xfrm>
            <a:off x="1466857" y="3003034"/>
            <a:ext cx="9765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≤</a:t>
            </a:r>
            <a:r>
              <a:rPr lang="en-US" altLang="en-US" sz="2800" dirty="0" smtClean="0"/>
              <a:t> -8</a:t>
            </a:r>
            <a:endParaRPr lang="en-US" altLang="en-US" sz="28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225" y="29337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525" y="44450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2" name="Rectangle 11"/>
          <p:cNvSpPr/>
          <p:nvPr/>
        </p:nvSpPr>
        <p:spPr>
          <a:xfrm>
            <a:off x="1441457" y="4590534"/>
            <a:ext cx="86594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≥ </a:t>
            </a:r>
            <a:r>
              <a:rPr lang="en-US" altLang="en-US" sz="2800" dirty="0" smtClean="0"/>
              <a:t>4</a:t>
            </a:r>
            <a:endParaRPr lang="en-US" altLang="en-US" sz="2800" dirty="0"/>
          </a:p>
        </p:txBody>
      </p:sp>
      <p:sp>
        <p:nvSpPr>
          <p:cNvPr id="13" name="Oval 12"/>
          <p:cNvSpPr/>
          <p:nvPr/>
        </p:nvSpPr>
        <p:spPr>
          <a:xfrm>
            <a:off x="4279900" y="3009900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2"/>
          </p:cNvCxnSpPr>
          <p:nvPr/>
        </p:nvCxnSpPr>
        <p:spPr>
          <a:xfrm rot="10800000">
            <a:off x="3261166" y="3111892"/>
            <a:ext cx="1018735" cy="1230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8001000" y="4521200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6" name="Straight Arrow Connector 15"/>
          <p:cNvCxnSpPr>
            <a:stCxn id="15" idx="6"/>
          </p:cNvCxnSpPr>
          <p:nvPr/>
        </p:nvCxnSpPr>
        <p:spPr>
          <a:xfrm flipV="1">
            <a:off x="8229600" y="4618502"/>
            <a:ext cx="2108982" cy="1699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165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0788" y="1030357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one-step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>
            <a:off x="5575300" y="3835400"/>
            <a:ext cx="1447800" cy="381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 flipH="1">
            <a:off x="5880100" y="2082800"/>
            <a:ext cx="12954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3249059"/>
              </p:ext>
            </p:extLst>
          </p:nvPr>
        </p:nvGraphicFramePr>
        <p:xfrm>
          <a:off x="7431088" y="1562100"/>
          <a:ext cx="2590800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4" name="Equation" r:id="rId4" imgW="507780" imgH="177723" progId="Equation.3">
                  <p:embed/>
                </p:oleObj>
              </mc:Choice>
              <mc:Fallback>
                <p:oleObj name="Equation" r:id="rId4" imgW="507780" imgH="177723" progId="Equation.3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31088" y="1562100"/>
                        <a:ext cx="2590800" cy="109378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9450504"/>
              </p:ext>
            </p:extLst>
          </p:nvPr>
        </p:nvGraphicFramePr>
        <p:xfrm>
          <a:off x="3038475" y="2365375"/>
          <a:ext cx="2743200" cy="203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5" name="Equation" r:id="rId6" imgW="558558" imgH="393529" progId="Equation.3">
                  <p:embed/>
                </p:oleObj>
              </mc:Choice>
              <mc:Fallback>
                <p:oleObj name="Equation" r:id="rId6" imgW="558558" imgH="393529" progId="Equation.3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8475" y="2365375"/>
                        <a:ext cx="2743200" cy="203993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3107004"/>
              </p:ext>
            </p:extLst>
          </p:nvPr>
        </p:nvGraphicFramePr>
        <p:xfrm>
          <a:off x="7175500" y="3683000"/>
          <a:ext cx="25908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6" name="Equation" r:id="rId8" imgW="355138" imgH="177569" progId="Equation.3">
                  <p:embed/>
                </p:oleObj>
              </mc:Choice>
              <mc:Fallback>
                <p:oleObj name="Equation" r:id="rId8" imgW="355138" imgH="177569" progId="Equation.3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5500" y="3683000"/>
                        <a:ext cx="2590800" cy="129540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1241425" y="2763838"/>
            <a:ext cx="1747838" cy="10160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Divide both sides by the coefficient of x</a:t>
            </a:r>
          </a:p>
        </p:txBody>
      </p:sp>
    </p:spTree>
    <p:extLst>
      <p:ext uri="{BB962C8B-B14F-4D97-AF65-F5344CB8AC3E}">
        <p14:creationId xmlns:p14="http://schemas.microsoft.com/office/powerpoint/2010/main" val="247621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4495872" presetClass="entr" presetSubtype="5333644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one-step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3994238"/>
              </p:ext>
            </p:extLst>
          </p:nvPr>
        </p:nvGraphicFramePr>
        <p:xfrm>
          <a:off x="7048500" y="1555750"/>
          <a:ext cx="2133600" cy="174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8" name="Equation" r:id="rId4" imgW="444307" imgH="393529" progId="Equation.3">
                  <p:embed/>
                </p:oleObj>
              </mc:Choice>
              <mc:Fallback>
                <p:oleObj name="Equation" r:id="rId4" imgW="444307" imgH="393529" progId="Equation.3">
                  <p:embed/>
                  <p:pic>
                    <p:nvPicPr>
                      <p:cNvPr id="14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8500" y="1555750"/>
                        <a:ext cx="2133600" cy="1749425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497257"/>
              </p:ext>
            </p:extLst>
          </p:nvPr>
        </p:nvGraphicFramePr>
        <p:xfrm>
          <a:off x="3543300" y="2971800"/>
          <a:ext cx="2590800" cy="1512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9" name="Equation" r:id="rId6" imgW="812447" imgH="393529" progId="Equation.3">
                  <p:embed/>
                </p:oleObj>
              </mc:Choice>
              <mc:Fallback>
                <p:oleObj name="Equation" r:id="rId6" imgW="812447" imgH="393529" progId="Equation.3">
                  <p:embed/>
                  <p:pic>
                    <p:nvPicPr>
                      <p:cNvPr id="15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3300" y="2971800"/>
                        <a:ext cx="2590800" cy="151288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6210300" y="3886200"/>
            <a:ext cx="182880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83143"/>
              </p:ext>
            </p:extLst>
          </p:nvPr>
        </p:nvGraphicFramePr>
        <p:xfrm>
          <a:off x="8039100" y="3886200"/>
          <a:ext cx="24384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60" name="Equation" r:id="rId8" imgW="431425" imgH="177646" progId="Equation.3">
                  <p:embed/>
                </p:oleObj>
              </mc:Choice>
              <mc:Fallback>
                <p:oleObj name="Equation" r:id="rId8" imgW="431425" imgH="177646" progId="Equation.3">
                  <p:embed/>
                  <p:pic>
                    <p:nvPicPr>
                      <p:cNvPr id="17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9100" y="3886200"/>
                        <a:ext cx="2438400" cy="103505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Line 12"/>
          <p:cNvSpPr>
            <a:spLocks noChangeShapeType="1"/>
          </p:cNvSpPr>
          <p:nvPr/>
        </p:nvSpPr>
        <p:spPr bwMode="auto">
          <a:xfrm flipH="1">
            <a:off x="5372100" y="2057400"/>
            <a:ext cx="12954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1447800" y="3035300"/>
            <a:ext cx="1905000" cy="131762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Multiply both sides by the reciprocal of the coefficient</a:t>
            </a:r>
          </a:p>
        </p:txBody>
      </p:sp>
    </p:spTree>
    <p:extLst>
      <p:ext uri="{BB962C8B-B14F-4D97-AF65-F5344CB8AC3E}">
        <p14:creationId xmlns:p14="http://schemas.microsoft.com/office/powerpoint/2010/main" val="35803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4495488" presetClass="entr" presetSubtype="7450056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400882" y="1527175"/>
            <a:ext cx="8504238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Solving inequalities is the same as solving equations.</a:t>
            </a:r>
          </a:p>
          <a:p>
            <a:r>
              <a:rPr lang="en-US" altLang="en-US" sz="2400" dirty="0"/>
              <a:t>There are only 2 things you need to know…</a:t>
            </a:r>
          </a:p>
          <a:p>
            <a:pPr lvl="1"/>
            <a:r>
              <a:rPr lang="en-US" altLang="en-US" dirty="0"/>
              <a:t>1.) If you multiply or divide by a negative number you must switch the sign.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             -7x   &lt;  21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-7         -7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    x &gt; -3</a:t>
            </a:r>
          </a:p>
          <a:p>
            <a:pPr marL="457200" lvl="1" indent="0">
              <a:buNone/>
            </a:pPr>
            <a:r>
              <a:rPr lang="en-US" altLang="en-US" dirty="0" smtClean="0"/>
              <a:t>2</a:t>
            </a:r>
            <a:r>
              <a:rPr lang="en-US" altLang="en-US" dirty="0"/>
              <a:t>.) You will graph your solutions.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 smtClean="0"/>
              <a:t>			</a:t>
            </a:r>
          </a:p>
        </p:txBody>
      </p:sp>
      <p:sp>
        <p:nvSpPr>
          <p:cNvPr id="9" name="Oval 8"/>
          <p:cNvSpPr/>
          <p:nvPr/>
        </p:nvSpPr>
        <p:spPr>
          <a:xfrm>
            <a:off x="7747000" y="2908300"/>
            <a:ext cx="3617913" cy="1282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/>
              <a:t>Dividing by a negative means switch the sign!!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4025900" y="3505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864100" y="3505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864100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/>
          <p:cNvSpPr/>
          <p:nvPr/>
        </p:nvSpPr>
        <p:spPr>
          <a:xfrm>
            <a:off x="5087938" y="4784828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6"/>
          </p:cNvCxnSpPr>
          <p:nvPr/>
        </p:nvCxnSpPr>
        <p:spPr>
          <a:xfrm flipV="1">
            <a:off x="5316538" y="4861028"/>
            <a:ext cx="44196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480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685924" y="1558221"/>
            <a:ext cx="9972675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When solving inequalities, if you multiply or divide by a negative you must switch the signs. </a:t>
            </a:r>
            <a:endParaRPr lang="en-US" altLang="en-US" sz="2400" dirty="0" smtClean="0"/>
          </a:p>
          <a:p>
            <a:pPr marL="0" indent="0">
              <a:buNone/>
            </a:pPr>
            <a:endParaRPr lang="en-US" altLang="en-US" sz="2400" dirty="0"/>
          </a:p>
          <a:p>
            <a:r>
              <a:rPr lang="en-US" altLang="en-US" sz="2400" b="1" dirty="0" smtClean="0"/>
              <a:t>Switching </a:t>
            </a:r>
            <a:r>
              <a:rPr lang="en-US" altLang="en-US" sz="2400" b="1" dirty="0"/>
              <a:t>the signs:</a:t>
            </a:r>
          </a:p>
          <a:p>
            <a:pPr lvl="1"/>
            <a:r>
              <a:rPr lang="en-US" altLang="en-US" dirty="0"/>
              <a:t>Less than becomes Greater </a:t>
            </a:r>
            <a:r>
              <a:rPr lang="en-US" altLang="en-US" dirty="0" smtClean="0"/>
              <a:t>than</a:t>
            </a:r>
            <a:r>
              <a:rPr lang="en-US" altLang="en-US" dirty="0"/>
              <a:t>	</a:t>
            </a:r>
            <a:r>
              <a:rPr lang="en-US" altLang="en-US" b="1" dirty="0"/>
              <a:t>&lt;    switches to    &gt;</a:t>
            </a:r>
          </a:p>
          <a:p>
            <a:pPr lvl="1"/>
            <a:r>
              <a:rPr lang="en-US" altLang="en-US" dirty="0"/>
              <a:t>Greater than becomes Less than	</a:t>
            </a:r>
            <a:r>
              <a:rPr lang="en-US" altLang="en-US" b="1" dirty="0" smtClean="0"/>
              <a:t>&gt;    </a:t>
            </a:r>
            <a:r>
              <a:rPr lang="en-US" altLang="en-US" b="1" dirty="0"/>
              <a:t>switches to    &lt;</a:t>
            </a:r>
          </a:p>
          <a:p>
            <a:pPr lvl="1"/>
            <a:r>
              <a:rPr lang="en-US" altLang="en-US" dirty="0"/>
              <a:t>Less than or equal to becomes Greater than or equal to   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			</a:t>
            </a:r>
            <a:r>
              <a:rPr lang="en-US" altLang="en-US" b="1" dirty="0"/>
              <a:t>≤    switches to    ≥</a:t>
            </a:r>
          </a:p>
          <a:p>
            <a:pPr lvl="1"/>
            <a:r>
              <a:rPr lang="en-US" altLang="en-US" dirty="0"/>
              <a:t>Greater than or equal to becomes Less than or equal to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			</a:t>
            </a:r>
            <a:r>
              <a:rPr lang="en-US" altLang="en-US" b="1" dirty="0"/>
              <a:t>≥    switches to    ≤</a:t>
            </a:r>
          </a:p>
        </p:txBody>
      </p:sp>
    </p:spTree>
    <p:extLst>
      <p:ext uri="{BB962C8B-B14F-4D97-AF65-F5344CB8AC3E}">
        <p14:creationId xmlns:p14="http://schemas.microsoft.com/office/powerpoint/2010/main" val="96216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Line 7"/>
          <p:cNvSpPr>
            <a:spLocks noChangeShapeType="1"/>
          </p:cNvSpPr>
          <p:nvPr/>
        </p:nvSpPr>
        <p:spPr bwMode="auto">
          <a:xfrm flipV="1">
            <a:off x="5664200" y="5283200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 flipH="1">
            <a:off x="4140200" y="3302000"/>
            <a:ext cx="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6896100" y="1346200"/>
            <a:ext cx="3340100" cy="95410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Dividing by a negative number</a:t>
            </a:r>
          </a:p>
        </p:txBody>
      </p:sp>
      <p:graphicFrame>
        <p:nvGraphicFramePr>
          <p:cNvPr id="11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033855"/>
              </p:ext>
            </p:extLst>
          </p:nvPr>
        </p:nvGraphicFramePr>
        <p:xfrm>
          <a:off x="2628900" y="2295261"/>
          <a:ext cx="2806700" cy="7893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2" name="Equation" r:id="rId4" imgW="609336" imgH="177723" progId="Equation.3">
                  <p:embed/>
                </p:oleObj>
              </mc:Choice>
              <mc:Fallback>
                <p:oleObj name="Equation" r:id="rId4" imgW="609336" imgH="177723" progId="Equation.3">
                  <p:embed/>
                  <p:pic>
                    <p:nvPicPr>
                      <p:cNvPr id="9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8900" y="2295261"/>
                        <a:ext cx="2806700" cy="789384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4359993"/>
              </p:ext>
            </p:extLst>
          </p:nvPr>
        </p:nvGraphicFramePr>
        <p:xfrm>
          <a:off x="2776500" y="4292600"/>
          <a:ext cx="2659100" cy="1500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3" name="Equation" r:id="rId6" imgW="685800" imgH="393700" progId="Equation.DSMT4">
                  <p:embed/>
                </p:oleObj>
              </mc:Choice>
              <mc:Fallback>
                <p:oleObj name="Equation" r:id="rId6" imgW="685800" imgH="393700" progId="Equation.DSMT4">
                  <p:embed/>
                  <p:pic>
                    <p:nvPicPr>
                      <p:cNvPr id="1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6500" y="4292600"/>
                        <a:ext cx="2659100" cy="150078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2884327"/>
              </p:ext>
            </p:extLst>
          </p:nvPr>
        </p:nvGraphicFramePr>
        <p:xfrm>
          <a:off x="6796274" y="4694876"/>
          <a:ext cx="2374900" cy="978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4" name="Equation" r:id="rId8" imgW="431425" imgH="177646" progId="Equation.3">
                  <p:embed/>
                </p:oleObj>
              </mc:Choice>
              <mc:Fallback>
                <p:oleObj name="Equation" r:id="rId8" imgW="431425" imgH="177646" progId="Equation.3">
                  <p:embed/>
                  <p:pic>
                    <p:nvPicPr>
                      <p:cNvPr id="11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6274" y="4694876"/>
                        <a:ext cx="2374900" cy="97841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" name="Group 22"/>
          <p:cNvGrpSpPr>
            <a:grpSpLocks/>
          </p:cNvGrpSpPr>
          <p:nvPr/>
        </p:nvGrpSpPr>
        <p:grpSpPr bwMode="auto">
          <a:xfrm>
            <a:off x="6767688" y="3193344"/>
            <a:ext cx="3468511" cy="1295246"/>
            <a:chOff x="2928" y="1776"/>
            <a:chExt cx="2400" cy="1157"/>
          </a:xfrm>
        </p:grpSpPr>
        <p:sp>
          <p:nvSpPr>
            <p:cNvPr id="15" name="Oval 2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" name="Text Box 21"/>
            <p:cNvSpPr txBox="1">
              <a:spLocks noChangeArrowheads="1"/>
            </p:cNvSpPr>
            <p:nvPr/>
          </p:nvSpPr>
          <p:spPr bwMode="auto">
            <a:xfrm>
              <a:off x="3360" y="2064"/>
              <a:ext cx="1728" cy="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Notice:  Sign CHANGED</a:t>
              </a:r>
            </a:p>
          </p:txBody>
        </p:sp>
      </p:grp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6654800" y="2374900"/>
            <a:ext cx="3886200" cy="58261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Same if multiplying?</a:t>
            </a:r>
          </a:p>
        </p:txBody>
      </p:sp>
    </p:spTree>
    <p:extLst>
      <p:ext uri="{BB962C8B-B14F-4D97-AF65-F5344CB8AC3E}">
        <p14:creationId xmlns:p14="http://schemas.microsoft.com/office/powerpoint/2010/main" val="262260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7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5878689" y="1854203"/>
            <a:ext cx="4419600" cy="83099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When you multiply by a negative number…</a:t>
            </a:r>
          </a:p>
        </p:txBody>
      </p: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6881988" y="2927353"/>
            <a:ext cx="3635375" cy="1416107"/>
            <a:chOff x="2928" y="1776"/>
            <a:chExt cx="2400" cy="1152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3418" y="1951"/>
              <a:ext cx="1728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…</a:t>
              </a:r>
              <a:r>
                <a:rPr lang="en-US" altLang="en-US" sz="2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the sign CHANGES</a:t>
              </a:r>
            </a:p>
          </p:txBody>
        </p:sp>
      </p:grp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2510014" y="2387603"/>
            <a:ext cx="1235075" cy="830997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chemeClr val="bg1"/>
                </a:solidFill>
                <a:latin typeface="Stone Sans OS ITC TT-Semi" charset="0"/>
              </a:rPr>
              <a:t>YES</a:t>
            </a:r>
            <a:r>
              <a:rPr lang="en-US" altLang="en-US" sz="4800" b="1" i="1" dirty="0">
                <a:solidFill>
                  <a:srgbClr val="FF0000"/>
                </a:solidFill>
                <a:latin typeface="Stone Sans OS ITC TT-Semi" charset="0"/>
              </a:rPr>
              <a:t>!</a:t>
            </a:r>
            <a:endParaRPr lang="en-US" altLang="en-US" sz="4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2052814" y="3378203"/>
            <a:ext cx="1692275" cy="95410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-</a:t>
            </a:r>
            <a:r>
              <a:rPr lang="en-US" altLang="en-US" sz="28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&gt; 2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5</a:t>
            </a:r>
            <a:r>
              <a:rPr lang="en-US" altLang="en-US" sz="28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3476802" y="4965703"/>
            <a:ext cx="2422487" cy="83099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(-</a:t>
            </a:r>
            <a:r>
              <a:rPr lang="en-US" altLang="en-US" sz="24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5 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)-</a:t>
            </a:r>
            <a:r>
              <a:rPr lang="en-US" altLang="en-US" sz="24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&gt; 2(-5)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1     5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5" name="Line 21"/>
          <p:cNvSpPr>
            <a:spLocks noChangeShapeType="1"/>
          </p:cNvSpPr>
          <p:nvPr/>
        </p:nvSpPr>
        <p:spPr bwMode="auto">
          <a:xfrm>
            <a:off x="3104654" y="4343460"/>
            <a:ext cx="3048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" name="Line 22"/>
          <p:cNvSpPr>
            <a:spLocks noChangeShapeType="1"/>
          </p:cNvSpPr>
          <p:nvPr/>
        </p:nvSpPr>
        <p:spPr bwMode="auto">
          <a:xfrm>
            <a:off x="6056846" y="5381201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7472836" y="5153858"/>
            <a:ext cx="2102686" cy="113877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400" b="1" i="1" dirty="0">
                <a:solidFill>
                  <a:srgbClr val="FF0000"/>
                </a:solidFill>
                <a:latin typeface="Lucida Calligraphy" panose="03010101010101010101" pitchFamily="66" charset="0"/>
              </a:rPr>
              <a:t>&lt;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-10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</a:t>
            </a:r>
            <a:endParaRPr lang="en-US" altLang="en-US" sz="24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85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12" grpId="0" animBg="1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247899" y="1485901"/>
            <a:ext cx="8509001" cy="30226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Follow same steps used to solve equations: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				3x + 4 &lt; 13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			                  - 4     -4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3x &lt; 9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 3      3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  x &lt; 3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en-US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225" y="4975582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/>
          <p:cNvSpPr/>
          <p:nvPr/>
        </p:nvSpPr>
        <p:spPr>
          <a:xfrm>
            <a:off x="7175500" y="4889503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3365500" y="5032028"/>
            <a:ext cx="3810000" cy="282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501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296587" y="2404064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5081942"/>
              </p:ext>
            </p:extLst>
          </p:nvPr>
        </p:nvGraphicFramePr>
        <p:xfrm>
          <a:off x="4541704" y="3020770"/>
          <a:ext cx="1073792" cy="7750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8" name="Equation" r:id="rId4" imgW="596880" imgH="431640" progId="Equation.DSMT4">
                  <p:embed/>
                </p:oleObj>
              </mc:Choice>
              <mc:Fallback>
                <p:oleObj name="Equation" r:id="rId4" imgW="596880" imgH="4316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1704" y="3020770"/>
                        <a:ext cx="1073792" cy="7750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5891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296587" y="2404064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4541704" y="3020770"/>
          <a:ext cx="1073792" cy="7750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68" name="Equation" r:id="rId4" imgW="596880" imgH="431640" progId="Equation.DSMT4">
                  <p:embed/>
                </p:oleObj>
              </mc:Choice>
              <mc:Fallback>
                <p:oleObj name="Equation" r:id="rId4" imgW="59688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1704" y="3020770"/>
                        <a:ext cx="1073792" cy="7750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9445031"/>
              </p:ext>
            </p:extLst>
          </p:nvPr>
        </p:nvGraphicFramePr>
        <p:xfrm>
          <a:off x="3913188" y="4413250"/>
          <a:ext cx="244475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69" name="Equation" r:id="rId6" imgW="1358640" imgH="431640" progId="Equation.DSMT4">
                  <p:embed/>
                </p:oleObj>
              </mc:Choice>
              <mc:Fallback>
                <p:oleObj name="Equation" r:id="rId6" imgW="1358640" imgH="4316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3188" y="4413250"/>
                        <a:ext cx="2444750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6030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224151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0144746"/>
              </p:ext>
            </p:extLst>
          </p:nvPr>
        </p:nvGraphicFramePr>
        <p:xfrm>
          <a:off x="4506892" y="2850218"/>
          <a:ext cx="11636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2" name="Equation" r:id="rId4" imgW="647640" imgH="431640" progId="Equation.DSMT4">
                  <p:embed/>
                </p:oleObj>
              </mc:Choice>
              <mc:Fallback>
                <p:oleObj name="Equation" r:id="rId4" imgW="647640" imgH="43164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6892" y="2850218"/>
                        <a:ext cx="11636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647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224151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4506892" y="2850218"/>
          <a:ext cx="11636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2" name="Equation" r:id="rId4" imgW="647640" imgH="431640" progId="Equation.DSMT4">
                  <p:embed/>
                </p:oleObj>
              </mc:Choice>
              <mc:Fallback>
                <p:oleObj name="Equation" r:id="rId4" imgW="64764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6892" y="2850218"/>
                        <a:ext cx="11636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0211558"/>
              </p:ext>
            </p:extLst>
          </p:nvPr>
        </p:nvGraphicFramePr>
        <p:xfrm>
          <a:off x="3822700" y="4413250"/>
          <a:ext cx="2627313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3" name="Equation" r:id="rId6" imgW="1460160" imgH="431640" progId="Equation.DSMT4">
                  <p:embed/>
                </p:oleObj>
              </mc:Choice>
              <mc:Fallback>
                <p:oleObj name="Equation" r:id="rId6" imgW="1460160" imgH="4316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2700" y="4413250"/>
                        <a:ext cx="2627313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0296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151902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4339434"/>
              </p:ext>
            </p:extLst>
          </p:nvPr>
        </p:nvGraphicFramePr>
        <p:xfrm>
          <a:off x="4570766" y="2206749"/>
          <a:ext cx="9604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6" name="Equation" r:id="rId4" imgW="533160" imgH="431640" progId="Equation.DSMT4">
                  <p:embed/>
                </p:oleObj>
              </mc:Choice>
              <mc:Fallback>
                <p:oleObj name="Equation" r:id="rId4" imgW="53316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0766" y="2206749"/>
                        <a:ext cx="9604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01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151902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4570766" y="2206749"/>
          <a:ext cx="9604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6" name="Equation" r:id="rId4" imgW="533160" imgH="431640" progId="Equation.DSMT4">
                  <p:embed/>
                </p:oleObj>
              </mc:Choice>
              <mc:Fallback>
                <p:oleObj name="Equation" r:id="rId4" imgW="53316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0766" y="2206749"/>
                        <a:ext cx="9604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2368722"/>
              </p:ext>
            </p:extLst>
          </p:nvPr>
        </p:nvGraphicFramePr>
        <p:xfrm>
          <a:off x="3475038" y="3827463"/>
          <a:ext cx="3430587" cy="776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7" name="Equation" r:id="rId6" imgW="1904760" imgH="431640" progId="Equation.DSMT4">
                  <p:embed/>
                </p:oleObj>
              </mc:Choice>
              <mc:Fallback>
                <p:oleObj name="Equation" r:id="rId6" imgW="190476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5038" y="3827463"/>
                        <a:ext cx="3430587" cy="7762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6520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136" t="34267" r="30423" b="39127"/>
          <a:stretch/>
        </p:blipFill>
        <p:spPr>
          <a:xfrm>
            <a:off x="2858946" y="2404064"/>
            <a:ext cx="6612433" cy="257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20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1136" t="34267" r="30423" b="39127"/>
          <a:stretch/>
        </p:blipFill>
        <p:spPr>
          <a:xfrm>
            <a:off x="1153149" y="442143"/>
            <a:ext cx="5573853" cy="2169999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6246130"/>
              </p:ext>
            </p:extLst>
          </p:nvPr>
        </p:nvGraphicFramePr>
        <p:xfrm>
          <a:off x="4694238" y="2973388"/>
          <a:ext cx="1728787" cy="340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39" name="Equation" r:id="rId5" imgW="888840" imgH="1752480" progId="Equation.DSMT4">
                  <p:embed/>
                </p:oleObj>
              </mc:Choice>
              <mc:Fallback>
                <p:oleObj name="Equation" r:id="rId5" imgW="888840" imgH="1752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94238" y="2973388"/>
                        <a:ext cx="1728787" cy="3409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rved Up Arrow 2"/>
          <p:cNvSpPr/>
          <p:nvPr/>
        </p:nvSpPr>
        <p:spPr>
          <a:xfrm flipH="1">
            <a:off x="5181866" y="3375378"/>
            <a:ext cx="753884" cy="23706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5723467" y="3973691"/>
            <a:ext cx="598311" cy="259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68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073" t="33634" r="35557" b="43738"/>
          <a:stretch/>
        </p:blipFill>
        <p:spPr>
          <a:xfrm>
            <a:off x="2720761" y="2528710"/>
            <a:ext cx="5971683" cy="2348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88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2037428"/>
              </p:ext>
            </p:extLst>
          </p:nvPr>
        </p:nvGraphicFramePr>
        <p:xfrm>
          <a:off x="4694238" y="2386360"/>
          <a:ext cx="1728787" cy="340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63" name="Equation" r:id="rId4" imgW="888840" imgH="1752480" progId="Equation.DSMT4">
                  <p:embed/>
                </p:oleObj>
              </mc:Choice>
              <mc:Fallback>
                <p:oleObj name="Equation" r:id="rId4" imgW="888840" imgH="1752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94238" y="2386360"/>
                        <a:ext cx="1728787" cy="3409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rved Up Arrow 2"/>
          <p:cNvSpPr/>
          <p:nvPr/>
        </p:nvSpPr>
        <p:spPr>
          <a:xfrm flipH="1">
            <a:off x="5181866" y="2844795"/>
            <a:ext cx="753884" cy="23706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5723467" y="3307640"/>
            <a:ext cx="598311" cy="259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/>
          <a:srcRect l="32073" t="33634" r="35557" b="43738"/>
          <a:stretch/>
        </p:blipFill>
        <p:spPr>
          <a:xfrm>
            <a:off x="451342" y="153368"/>
            <a:ext cx="5971683" cy="2175137"/>
          </a:xfrm>
          <a:prstGeom prst="rect">
            <a:avLst/>
          </a:prstGeom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691" y="6025449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/>
          <p:cNvSpPr/>
          <p:nvPr/>
        </p:nvSpPr>
        <p:spPr>
          <a:xfrm>
            <a:off x="6780390" y="5950659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947812" y="6093184"/>
            <a:ext cx="3810000" cy="282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9835260"/>
              </p:ext>
            </p:extLst>
          </p:nvPr>
        </p:nvGraphicFramePr>
        <p:xfrm>
          <a:off x="6738488" y="6742994"/>
          <a:ext cx="312403" cy="2300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64" name="Equation" r:id="rId8" imgW="241200" imgH="177480" progId="Equation.DSMT4">
                  <p:embed/>
                </p:oleObj>
              </mc:Choice>
              <mc:Fallback>
                <p:oleObj name="Equation" r:id="rId8" imgW="241200" imgH="17748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8488" y="6742994"/>
                        <a:ext cx="312403" cy="2300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5" name="Straight Connector 14"/>
          <p:cNvCxnSpPr/>
          <p:nvPr/>
        </p:nvCxnSpPr>
        <p:spPr>
          <a:xfrm>
            <a:off x="6894689" y="6292631"/>
            <a:ext cx="0" cy="2000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629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747" t="34800" r="36109" b="44306"/>
          <a:stretch/>
        </p:blipFill>
        <p:spPr>
          <a:xfrm>
            <a:off x="2713957" y="2404064"/>
            <a:ext cx="5913144" cy="216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1747" t="34800" r="36109" b="44306"/>
          <a:stretch/>
        </p:blipFill>
        <p:spPr>
          <a:xfrm>
            <a:off x="998046" y="79603"/>
            <a:ext cx="5913144" cy="2162074"/>
          </a:xfrm>
          <a:prstGeom prst="rect">
            <a:avLst/>
          </a:prstGeom>
        </p:spPr>
      </p:pic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3849159"/>
              </p:ext>
            </p:extLst>
          </p:nvPr>
        </p:nvGraphicFramePr>
        <p:xfrm>
          <a:off x="3347333" y="2547761"/>
          <a:ext cx="3925887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86" name="Equation" r:id="rId5" imgW="2019240" imgH="634680" progId="Equation.DSMT4">
                  <p:embed/>
                </p:oleObj>
              </mc:Choice>
              <mc:Fallback>
                <p:oleObj name="Equation" r:id="rId5" imgW="2019240" imgH="6346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47333" y="2547761"/>
                        <a:ext cx="3925887" cy="1235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7018867" y="2994381"/>
            <a:ext cx="4419600" cy="83099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When you multiply by a negative number…</a:t>
            </a:r>
          </a:p>
        </p:txBody>
      </p: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8022166" y="4067531"/>
            <a:ext cx="3635375" cy="1416107"/>
            <a:chOff x="2928" y="1776"/>
            <a:chExt cx="2400" cy="1152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3418" y="1951"/>
              <a:ext cx="1728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…</a:t>
              </a:r>
              <a:r>
                <a:rPr lang="en-US" altLang="en-US" sz="2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the sign CHANGES</a:t>
              </a:r>
            </a:p>
          </p:txBody>
        </p:sp>
      </p:grp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569" y="5506159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5" name="Oval 14"/>
          <p:cNvSpPr/>
          <p:nvPr/>
        </p:nvSpPr>
        <p:spPr>
          <a:xfrm>
            <a:off x="1769531" y="5582359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6" name="Straight Arrow Connector 15"/>
          <p:cNvCxnSpPr>
            <a:stCxn id="15" idx="6"/>
          </p:cNvCxnSpPr>
          <p:nvPr/>
        </p:nvCxnSpPr>
        <p:spPr>
          <a:xfrm flipV="1">
            <a:off x="1998131" y="5678311"/>
            <a:ext cx="6197602" cy="183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107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737" t="34969" r="12610" b="32895"/>
          <a:stretch/>
        </p:blipFill>
        <p:spPr>
          <a:xfrm>
            <a:off x="1621504" y="2579235"/>
            <a:ext cx="8098050" cy="263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9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1737" t="34969" r="12610" b="32895"/>
          <a:stretch/>
        </p:blipFill>
        <p:spPr>
          <a:xfrm>
            <a:off x="1621504" y="2579235"/>
            <a:ext cx="8098050" cy="2630311"/>
          </a:xfrm>
          <a:prstGeom prst="rect">
            <a:avLst/>
          </a:prstGeom>
        </p:spPr>
      </p:pic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1987130"/>
              </p:ext>
            </p:extLst>
          </p:nvPr>
        </p:nvGraphicFramePr>
        <p:xfrm>
          <a:off x="5084058" y="5384717"/>
          <a:ext cx="1233610" cy="5931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0" name="Equation" r:id="rId5" imgW="368280" imgH="177480" progId="Equation.DSMT4">
                  <p:embed/>
                </p:oleObj>
              </mc:Choice>
              <mc:Fallback>
                <p:oleObj name="Equation" r:id="rId5" imgW="368280" imgH="17748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4058" y="5384717"/>
                        <a:ext cx="1233610" cy="59319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7832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113" t="36455" r="11720" b="33590"/>
          <a:stretch/>
        </p:blipFill>
        <p:spPr>
          <a:xfrm>
            <a:off x="1519612" y="2816301"/>
            <a:ext cx="7977476" cy="239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8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2113" t="36455" r="11720" b="33590"/>
          <a:stretch/>
        </p:blipFill>
        <p:spPr>
          <a:xfrm>
            <a:off x="1519612" y="2816301"/>
            <a:ext cx="7977476" cy="2393245"/>
          </a:xfrm>
          <a:prstGeom prst="rect">
            <a:avLst/>
          </a:prstGeom>
        </p:spPr>
      </p:pic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0898544"/>
              </p:ext>
            </p:extLst>
          </p:nvPr>
        </p:nvGraphicFramePr>
        <p:xfrm>
          <a:off x="5064125" y="5405438"/>
          <a:ext cx="1276350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34" name="Equation" r:id="rId5" imgW="380880" imgH="164880" progId="Equation.DSMT4">
                  <p:embed/>
                </p:oleObj>
              </mc:Choice>
              <mc:Fallback>
                <p:oleObj name="Equation" r:id="rId5" imgW="380880" imgH="16488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4125" y="5405438"/>
                        <a:ext cx="1276350" cy="550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8263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885</TotalTime>
  <Words>793</Words>
  <Application>Microsoft Office PowerPoint</Application>
  <PresentationFormat>Widescreen</PresentationFormat>
  <Paragraphs>268</Paragraphs>
  <Slides>51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51</vt:i4>
      </vt:variant>
    </vt:vector>
  </HeadingPairs>
  <TitlesOfParts>
    <vt:vector size="62" baseType="lpstr">
      <vt:lpstr>Arial</vt:lpstr>
      <vt:lpstr>Calibri</vt:lpstr>
      <vt:lpstr>Calibri Light</vt:lpstr>
      <vt:lpstr>Lucida Calligraphy</vt:lpstr>
      <vt:lpstr>Stone Sans OS ITC TT-Semi</vt:lpstr>
      <vt:lpstr>Times New Roman</vt:lpstr>
      <vt:lpstr>Wingdings</vt:lpstr>
      <vt:lpstr>Wingdings 2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77</cp:revision>
  <dcterms:created xsi:type="dcterms:W3CDTF">2023-04-29T09:08:23Z</dcterms:created>
  <dcterms:modified xsi:type="dcterms:W3CDTF">2024-02-15T07:56:00Z</dcterms:modified>
</cp:coreProperties>
</file>