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326" r:id="rId2"/>
    <p:sldId id="324" r:id="rId3"/>
    <p:sldId id="327" r:id="rId4"/>
    <p:sldId id="328" r:id="rId5"/>
    <p:sldId id="330" r:id="rId6"/>
    <p:sldId id="323" r:id="rId7"/>
    <p:sldId id="32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96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50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1487192" y="2682898"/>
            <a:ext cx="111709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Bachelor of Science in Information Technology</a:t>
            </a:r>
            <a:endParaRPr lang="en-US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236307" y="4689762"/>
            <a:ext cx="491786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0 -  Overview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722686" y="370258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56" y="4910013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C8B179D-DE89-487D-B5BD-3C469F589AE7}"/>
              </a:ext>
            </a:extLst>
          </p:cNvPr>
          <p:cNvSpPr/>
          <p:nvPr/>
        </p:nvSpPr>
        <p:spPr>
          <a:xfrm>
            <a:off x="-761373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B063C4-B4BF-0C84-DE71-7A099A67B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6EDD09F-9C26-7CE2-A9D3-5F0105707F3B}"/>
              </a:ext>
            </a:extLst>
          </p:cNvPr>
          <p:cNvSpPr txBox="1">
            <a:spLocks/>
          </p:cNvSpPr>
          <p:nvPr/>
        </p:nvSpPr>
        <p:spPr>
          <a:xfrm>
            <a:off x="4155440" y="2750403"/>
            <a:ext cx="8036559" cy="27392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rgbClr val="669BBC"/>
                </a:solidFill>
              </a:rPr>
              <a:t>Eng. Eman Hamdy</a:t>
            </a:r>
          </a:p>
          <a:p>
            <a:pPr marL="342900" indent="-342900">
              <a:buFont typeface="Wingdings" panose="05000000000000000000" pitchFamily="2" charset="2"/>
              <a:buChar char="q"/>
              <a:defRPr/>
            </a:pPr>
            <a:r>
              <a:rPr lang="en-GB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Master</a:t>
            </a:r>
            <a:r>
              <a:rPr lang="en-GB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r>
              <a:rPr lang="en-GB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Arab Academy for Science, Technology and Maritime Transport.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B.</a:t>
            </a:r>
            <a:r>
              <a:rPr lang="en-GB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Sc</a:t>
            </a:r>
            <a:r>
              <a:rPr lang="en-GB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.: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Arab Academy for Science, Technology and Maritime Transport</a:t>
            </a:r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Faculty of Computer Science. </a:t>
            </a:r>
            <a:endParaRPr lang="en-US" sz="2400" dirty="0"/>
          </a:p>
          <a:p>
            <a:endParaRPr lang="en-US" dirty="0">
              <a:solidFill>
                <a:srgbClr val="669BBC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7E63B9F3-80ED-DB44-71D1-E9CC209B43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1A8E3D8-93F3-8D04-0152-31C020CDE177}"/>
              </a:ext>
            </a:extLst>
          </p:cNvPr>
          <p:cNvSpPr/>
          <p:nvPr/>
        </p:nvSpPr>
        <p:spPr>
          <a:xfrm>
            <a:off x="5173246" y="1998573"/>
            <a:ext cx="3877990" cy="45719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69BBC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0BAE459-5FAE-29D9-2416-9F82CC75ED14}"/>
              </a:ext>
            </a:extLst>
          </p:cNvPr>
          <p:cNvSpPr txBox="1"/>
          <p:nvPr/>
        </p:nvSpPr>
        <p:spPr>
          <a:xfrm>
            <a:off x="5040043" y="1333499"/>
            <a:ext cx="32079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Staff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E26893-96DD-70CE-34E2-4F4066101EE0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ABB510-D38E-91CA-CA3E-D3262CCDF79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D62AF94-C77A-AEBF-FD29-E2412B8A5463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7D20BA5-1B54-FF01-951D-E8536B4FB8EE}"/>
              </a:ext>
            </a:extLst>
          </p:cNvPr>
          <p:cNvSpPr/>
          <p:nvPr/>
        </p:nvSpPr>
        <p:spPr>
          <a:xfrm rot="16200000">
            <a:off x="542858" y="2169488"/>
            <a:ext cx="3395765" cy="251902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F22679F-5CE1-330C-9574-F0250634DDD9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B85C3A3-7E16-DAE2-AC29-D133208E41C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</p:spTree>
    <p:extLst>
      <p:ext uri="{BB962C8B-B14F-4D97-AF65-F5344CB8AC3E}">
        <p14:creationId xmlns:p14="http://schemas.microsoft.com/office/powerpoint/2010/main" val="90198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34" y="1404225"/>
            <a:ext cx="11745266" cy="4279564"/>
          </a:xfrm>
        </p:spPr>
        <p:txBody>
          <a:bodyPr>
            <a:normAutofit lnSpcReduction="10000"/>
          </a:bodyPr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Upon successful completion of this course, students should be able to: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Identify the historical development of computer science and technologies and their applications.</a:t>
            </a: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Distinguish and converting between different number systems.</a:t>
            </a: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Describe how computer represent, manipulate different data types and how to communicate with peripheral devices.</a:t>
            </a: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Describe the basic structures and functional components of computer hardware</a:t>
            </a:r>
            <a:r>
              <a:rPr lang="ar-EG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14350" marR="0" lvl="0" indent="-5143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2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Describe basic operating systems functions and how they do it.</a:t>
            </a: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24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9885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Overview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 – Course Overview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</p:spTree>
    <p:extLst>
      <p:ext uri="{BB962C8B-B14F-4D97-AF65-F5344CB8AC3E}">
        <p14:creationId xmlns:p14="http://schemas.microsoft.com/office/powerpoint/2010/main" val="405019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095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Overview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6813AD6-7067-6153-3090-3EA13D151750}"/>
              </a:ext>
            </a:extLst>
          </p:cNvPr>
          <p:cNvSpPr/>
          <p:nvPr/>
        </p:nvSpPr>
        <p:spPr>
          <a:xfrm>
            <a:off x="172890" y="1662846"/>
            <a:ext cx="11180910" cy="3778690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607" y="1787371"/>
            <a:ext cx="10754193" cy="3558586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2400" dirty="0">
                <a:latin typeface="Times New Roman" panose="02020603050405020304" pitchFamily="18" charset="0"/>
              </a:rPr>
              <a:t>Compare different operating systems.</a:t>
            </a: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5"/>
            </a:pPr>
            <a:r>
              <a:rPr lang="en-US" sz="2400" dirty="0">
                <a:latin typeface="Times New Roman" panose="02020603050405020304" pitchFamily="18" charset="0"/>
              </a:rPr>
              <a:t>Describe constructions and operation of computer networks, applications of networks, Internet.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-159026" y="1651621"/>
            <a:ext cx="574854" cy="3694336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199325-C3F5-A9D6-31B8-DAC239582153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B79004-A9AF-5367-2322-78A81DDC7B7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04B197-1D91-C62E-D1FC-F3C235A8893E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</p:spTree>
    <p:extLst>
      <p:ext uri="{BB962C8B-B14F-4D97-AF65-F5344CB8AC3E}">
        <p14:creationId xmlns:p14="http://schemas.microsoft.com/office/powerpoint/2010/main" val="4104264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-159026" y="1651621"/>
            <a:ext cx="574854" cy="3694336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199325-C3F5-A9D6-31B8-DAC239582153}"/>
              </a:ext>
            </a:extLst>
          </p:cNvPr>
          <p:cNvSpPr txBox="1"/>
          <p:nvPr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B79004-A9AF-5367-2322-78A81DDC7B7B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04B197-1D91-C62E-D1FC-F3C235A8893E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graphicFrame>
        <p:nvGraphicFramePr>
          <p:cNvPr id="11" name="Table 14">
            <a:extLst>
              <a:ext uri="{FF2B5EF4-FFF2-40B4-BE49-F238E27FC236}">
                <a16:creationId xmlns:a16="http://schemas.microsoft.com/office/drawing/2014/main" id="{1EE7F7D1-49D9-C0B6-A830-C96C0629AB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0392615"/>
              </p:ext>
            </p:extLst>
          </p:nvPr>
        </p:nvGraphicFramePr>
        <p:xfrm>
          <a:off x="1532621" y="1046749"/>
          <a:ext cx="9500741" cy="4746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3916">
                  <a:extLst>
                    <a:ext uri="{9D8B030D-6E8A-4147-A177-3AD203B41FA5}">
                      <a16:colId xmlns:a16="http://schemas.microsoft.com/office/drawing/2014/main" val="1809584896"/>
                    </a:ext>
                  </a:extLst>
                </a:gridCol>
                <a:gridCol w="3747374">
                  <a:extLst>
                    <a:ext uri="{9D8B030D-6E8A-4147-A177-3AD203B41FA5}">
                      <a16:colId xmlns:a16="http://schemas.microsoft.com/office/drawing/2014/main" val="2941904480"/>
                    </a:ext>
                  </a:extLst>
                </a:gridCol>
                <a:gridCol w="3306618">
                  <a:extLst>
                    <a:ext uri="{9D8B030D-6E8A-4147-A177-3AD203B41FA5}">
                      <a16:colId xmlns:a16="http://schemas.microsoft.com/office/drawing/2014/main" val="3346462722"/>
                    </a:ext>
                  </a:extLst>
                </a:gridCol>
                <a:gridCol w="1112833">
                  <a:extLst>
                    <a:ext uri="{9D8B030D-6E8A-4147-A177-3AD203B41FA5}">
                      <a16:colId xmlns:a16="http://schemas.microsoft.com/office/drawing/2014/main" val="3141643748"/>
                    </a:ext>
                  </a:extLst>
                </a:gridCol>
              </a:tblGrid>
              <a:tr h="361655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IT111 - Introduction to Information Technology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IT111 - Introduction to Information Technology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7942249"/>
                  </a:ext>
                </a:extLst>
              </a:tr>
              <a:tr h="3616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b="1" dirty="0">
                          <a:solidFill>
                            <a:srgbClr val="7030A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الاسابيع</a:t>
                      </a:r>
                      <a:endParaRPr lang="en-US" sz="1400" b="1" dirty="0">
                        <a:solidFill>
                          <a:srgbClr val="7030A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400" b="1" dirty="0">
                          <a:solidFill>
                            <a:srgbClr val="7030A0"/>
                          </a:solidFill>
                        </a:rPr>
                        <a:t>النظرى</a:t>
                      </a:r>
                      <a:endParaRPr lang="en-US" sz="1400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400" b="1" dirty="0">
                          <a:solidFill>
                            <a:srgbClr val="7030A0"/>
                          </a:solidFill>
                        </a:rPr>
                        <a:t>العملى</a:t>
                      </a:r>
                      <a:endParaRPr lang="en-US" sz="1400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sz="1600" b="1" dirty="0">
                          <a:solidFill>
                            <a:srgbClr val="7030A0"/>
                          </a:solidFill>
                        </a:rPr>
                        <a:t>الدرجات</a:t>
                      </a:r>
                      <a:endParaRPr lang="en-US" sz="1600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16398594"/>
                  </a:ext>
                </a:extLst>
              </a:tr>
              <a:tr h="298700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اليوم التوجيهى</a:t>
                      </a:r>
                      <a:endParaRPr lang="en-US" sz="1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75231642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r>
                        <a:rPr lang="ar-EG" sz="1400" dirty="0"/>
                        <a:t>الاسبوع 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rgbClr val="78465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Introduction</a:t>
                      </a:r>
                      <a:r>
                        <a:rPr lang="ar-EG" sz="1600" b="1" dirty="0">
                          <a:solidFill>
                            <a:srgbClr val="784658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Introduction to windows basics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1597419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Numbering systems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Numbering systems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217468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3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Data Storage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Microsoft Power point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1925420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4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Data Storage cont.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Microsoft 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7480730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5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Operation on Data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Microsoft excel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2587160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Computer Organization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Microsoft Access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6409471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7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Computer Organization cont.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Flowchart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87942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8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Computer Organization cont.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Flowchart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5033010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9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Operating Systems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Python programing language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3879508"/>
                  </a:ext>
                </a:extLst>
              </a:tr>
              <a:tr h="328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10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Computer Networks  and Internet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Python programing language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sz="1600" dirty="0"/>
                        <a:t>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5781171"/>
                  </a:ext>
                </a:extLst>
              </a:tr>
              <a:tr h="3616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400" dirty="0"/>
                        <a:t>الاسبوع 11</a:t>
                      </a:r>
                      <a:endParaRPr lang="en-US" sz="14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ar-EG" sz="1400" dirty="0"/>
                        <a:t>مراجعة</a:t>
                      </a:r>
                      <a:endParaRPr lang="en-US" sz="1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539159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30472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DCCD8BD-346C-E767-69AA-09173D746180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EB6CDC-5A35-FAE3-5F6C-F107550A1E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8774E43F-81A7-78E8-195E-9E11867A9C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2F399A1-533F-30EB-834C-5D42B6ABCF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3900" y="6354835"/>
            <a:ext cx="1947956" cy="316291"/>
          </a:xfrm>
          <a:prstGeom prst="rect">
            <a:avLst/>
          </a:prstGeom>
        </p:spPr>
      </p:pic>
      <p:sp>
        <p:nvSpPr>
          <p:cNvPr id="13" name="Rectangle: Diagonal Corners Rounded 12">
            <a:extLst>
              <a:ext uri="{FF2B5EF4-FFF2-40B4-BE49-F238E27FC236}">
                <a16:creationId xmlns:a16="http://schemas.microsoft.com/office/drawing/2014/main" id="{0BFE267D-E537-8360-51C0-28DBA7842056}"/>
              </a:ext>
            </a:extLst>
          </p:cNvPr>
          <p:cNvSpPr/>
          <p:nvPr/>
        </p:nvSpPr>
        <p:spPr>
          <a:xfrm>
            <a:off x="-140677" y="318557"/>
            <a:ext cx="3950850" cy="707886"/>
          </a:xfrm>
          <a:prstGeom prst="round2Diag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>
              <a:solidFill>
                <a:srgbClr val="669BBC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82AE33C-F9FA-F310-23AD-160D4761E4DE}"/>
              </a:ext>
            </a:extLst>
          </p:cNvPr>
          <p:cNvSpPr/>
          <p:nvPr/>
        </p:nvSpPr>
        <p:spPr>
          <a:xfrm>
            <a:off x="172890" y="1741733"/>
            <a:ext cx="12019110" cy="3380754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676706-5611-4BE4-D3F2-FB60117AF9D7}"/>
              </a:ext>
            </a:extLst>
          </p:cNvPr>
          <p:cNvSpPr txBox="1"/>
          <p:nvPr/>
        </p:nvSpPr>
        <p:spPr>
          <a:xfrm>
            <a:off x="862741" y="300245"/>
            <a:ext cx="23682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A468D37-0550-7F2C-02C5-4898CA5D905B}"/>
              </a:ext>
            </a:extLst>
          </p:cNvPr>
          <p:cNvSpPr/>
          <p:nvPr/>
        </p:nvSpPr>
        <p:spPr>
          <a:xfrm>
            <a:off x="11981392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4F58621-FDA3-BE18-DE28-08E38628A53D}"/>
              </a:ext>
            </a:extLst>
          </p:cNvPr>
          <p:cNvSpPr/>
          <p:nvPr/>
        </p:nvSpPr>
        <p:spPr>
          <a:xfrm>
            <a:off x="-219986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51AA2D1-773F-1804-A3A8-B6F8C0A72EAD}"/>
              </a:ext>
            </a:extLst>
          </p:cNvPr>
          <p:cNvSpPr/>
          <p:nvPr/>
        </p:nvSpPr>
        <p:spPr>
          <a:xfrm>
            <a:off x="3834774" y="5849787"/>
            <a:ext cx="8680174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5E3568-E226-3E1C-9AC2-C8F0E035D80B}"/>
              </a:ext>
            </a:extLst>
          </p:cNvPr>
          <p:cNvSpPr txBox="1"/>
          <p:nvPr/>
        </p:nvSpPr>
        <p:spPr>
          <a:xfrm>
            <a:off x="3834774" y="5859536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 – Reference Book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D8C6B-415D-151C-7FD8-650D8DA97D7F}"/>
              </a:ext>
            </a:extLst>
          </p:cNvPr>
          <p:cNvSpPr/>
          <p:nvPr/>
        </p:nvSpPr>
        <p:spPr>
          <a:xfrm>
            <a:off x="6304982" y="5455360"/>
            <a:ext cx="8680174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CA17AFB-541F-7BB2-DBA4-DFA1DC7FC4AF}"/>
              </a:ext>
            </a:extLst>
          </p:cNvPr>
          <p:cNvSpPr txBox="1"/>
          <p:nvPr/>
        </p:nvSpPr>
        <p:spPr>
          <a:xfrm>
            <a:off x="8674704" y="5859536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Eman Hamdy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6B0ACEE-ACEB-78C7-5BDD-D77E3E853888}"/>
              </a:ext>
            </a:extLst>
          </p:cNvPr>
          <p:cNvSpPr txBox="1"/>
          <p:nvPr/>
        </p:nvSpPr>
        <p:spPr>
          <a:xfrm>
            <a:off x="6463272" y="5456693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IT111 - Introduction to Information Technology</a:t>
            </a:r>
          </a:p>
        </p:txBody>
      </p:sp>
      <p:pic>
        <p:nvPicPr>
          <p:cNvPr id="23" name="Content Placeholder 22">
            <a:extLst>
              <a:ext uri="{FF2B5EF4-FFF2-40B4-BE49-F238E27FC236}">
                <a16:creationId xmlns:a16="http://schemas.microsoft.com/office/drawing/2014/main" id="{6CF37C31-A5CF-6B3E-75C3-0B39DB6B3C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612224" y="1385058"/>
            <a:ext cx="3341746" cy="4351338"/>
          </a:xfrm>
          <a:prstGeom prst="rect">
            <a:avLst/>
          </a:prstGeom>
        </p:spPr>
      </p:pic>
      <p:sp>
        <p:nvSpPr>
          <p:cNvPr id="24" name="TextBox 6">
            <a:extLst>
              <a:ext uri="{FF2B5EF4-FFF2-40B4-BE49-F238E27FC236}">
                <a16:creationId xmlns:a16="http://schemas.microsoft.com/office/drawing/2014/main" id="{B8DDCA46-5B81-B848-F102-C76CBC2B17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3333" y="2139509"/>
            <a:ext cx="7463055" cy="2739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Credit Hours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3 credit hours.  </a:t>
            </a:r>
          </a:p>
          <a:p>
            <a:pPr>
              <a:defRPr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3200" b="1" i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Required Textbook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ar-YE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800" b="1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Foundations of Computer Science,</a:t>
            </a:r>
          </a:p>
          <a:p>
            <a:pPr algn="l"/>
            <a:r>
              <a:rPr lang="en-US" sz="2400" b="1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4th Edition</a:t>
            </a:r>
          </a:p>
          <a:p>
            <a:pPr algn="l"/>
            <a:r>
              <a:rPr lang="en-US" sz="2400" b="1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Behrouz </a:t>
            </a:r>
            <a:r>
              <a:rPr lang="en-US" sz="2400" b="1" i="1" u="none" strike="noStrike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Forouzan</a:t>
            </a:r>
            <a:endParaRPr lang="en-US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278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9" name="Rectangle 1035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Management Information Systems (MIS)">
            <a:extLst>
              <a:ext uri="{FF2B5EF4-FFF2-40B4-BE49-F238E27FC236}">
                <a16:creationId xmlns:a16="http://schemas.microsoft.com/office/drawing/2014/main" id="{17475F87-56CD-56EE-9FEB-DEFC351989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020"/>
          <a:stretch/>
        </p:blipFill>
        <p:spPr bwMode="auto">
          <a:xfrm>
            <a:off x="20" y="10"/>
            <a:ext cx="1218893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67779F76-B037-DF9B-DE43-972220045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3"/>
            <a:ext cx="9144000" cy="306324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 dirty="0">
                <a:solidFill>
                  <a:srgbClr val="FFFFFF"/>
                </a:solidFill>
              </a:rPr>
              <a:t>Thank you</a:t>
            </a:r>
          </a:p>
        </p:txBody>
      </p:sp>
      <p:sp>
        <p:nvSpPr>
          <p:cNvPr id="1038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rgbClr val="FFFFFF">
                <a:alpha val="75000"/>
              </a:srgb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0887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353</Words>
  <Application>Microsoft Office PowerPoint</Application>
  <PresentationFormat>Widescreen</PresentationFormat>
  <Paragraphs>98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Calibri</vt:lpstr>
      <vt:lpstr>Calibri Light</vt:lpstr>
      <vt:lpstr>Roboto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Eman Hamdy</cp:lastModifiedBy>
  <cp:revision>17</cp:revision>
  <dcterms:created xsi:type="dcterms:W3CDTF">2023-05-27T09:20:30Z</dcterms:created>
  <dcterms:modified xsi:type="dcterms:W3CDTF">2024-09-19T10:29:26Z</dcterms:modified>
</cp:coreProperties>
</file>