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8"/>
  </p:notesMasterIdLst>
  <p:sldIdLst>
    <p:sldId id="303" r:id="rId5"/>
    <p:sldId id="511" r:id="rId6"/>
    <p:sldId id="512" r:id="rId7"/>
    <p:sldId id="513" r:id="rId8"/>
    <p:sldId id="514" r:id="rId9"/>
    <p:sldId id="515" r:id="rId10"/>
    <p:sldId id="516" r:id="rId11"/>
    <p:sldId id="517" r:id="rId12"/>
    <p:sldId id="518" r:id="rId13"/>
    <p:sldId id="519" r:id="rId14"/>
    <p:sldId id="520" r:id="rId15"/>
    <p:sldId id="521" r:id="rId16"/>
    <p:sldId id="522" r:id="rId17"/>
    <p:sldId id="523" r:id="rId18"/>
    <p:sldId id="524" r:id="rId19"/>
    <p:sldId id="525" r:id="rId20"/>
    <p:sldId id="526" r:id="rId21"/>
    <p:sldId id="527" r:id="rId22"/>
    <p:sldId id="528" r:id="rId23"/>
    <p:sldId id="529" r:id="rId24"/>
    <p:sldId id="530" r:id="rId25"/>
    <p:sldId id="531" r:id="rId26"/>
    <p:sldId id="349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11"/>
            <p14:sldId id="512"/>
            <p14:sldId id="513"/>
            <p14:sldId id="514"/>
            <p14:sldId id="515"/>
            <p14:sldId id="516"/>
            <p14:sldId id="51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  <p14:sldId id="53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00AEEF"/>
    <a:srgbClr val="FFD200"/>
    <a:srgbClr val="203E5F"/>
    <a:srgbClr val="F58221"/>
    <a:srgbClr val="0000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45" autoAdjust="0"/>
    <p:restoredTop sz="94660"/>
  </p:normalViewPr>
  <p:slideViewPr>
    <p:cSldViewPr snapToGrid="0">
      <p:cViewPr varScale="1">
        <p:scale>
          <a:sx n="84" d="100"/>
          <a:sy n="84" d="100"/>
        </p:scale>
        <p:origin x="61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1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8.png"/><Relationship Id="rId4" Type="http://schemas.openxmlformats.org/officeDocument/2006/relationships/image" Target="../media/image2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4105656" y="3655709"/>
            <a:ext cx="83086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Threat Defense and Information Security </a:t>
            </a:r>
          </a:p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Development Trends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122967" y="4780562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030032" y="5242971"/>
            <a:ext cx="22638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HCIA-Security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Abdelrhman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23ACED-CD3A-D0F9-3BFF-3B436C0BEE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32A8EC2-85E8-93C2-877D-6FF9991E7ED2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0A3C12-CEE0-94DB-8E43-33C933537A01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Forward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2934AA-7C1A-2527-F7E1-931E35FB7B7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B193EE-5ADE-1485-3ADF-AF7E52392F8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9ED2BC-A6B5-6AF5-53EC-D9EA751A82E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7DEE104-4C18-B419-0294-154327A6E06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366EB94-4400-585B-5754-042D0B4EE7C0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E17A658-BC42-9BB9-32AD-20F6E44EAD15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4934BA5-AE8E-C44D-D8F8-84D73CE28F43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0B6D711-9969-7B11-66A9-27FD11D25615}"/>
              </a:ext>
            </a:extLst>
          </p:cNvPr>
          <p:cNvSpPr txBox="1"/>
          <p:nvPr/>
        </p:nvSpPr>
        <p:spPr>
          <a:xfrm>
            <a:off x="955950" y="2731844"/>
            <a:ext cx="1001685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/>
              <a:t>• The previous courses have introduced some basic concepts and knowledge about information security and common attack types. </a:t>
            </a:r>
          </a:p>
          <a:p>
            <a:endParaRPr lang="en-US" sz="2000" b="1" dirty="0"/>
          </a:p>
          <a:p>
            <a:r>
              <a:rPr lang="en-US" sz="2000" b="1" dirty="0"/>
              <a:t>• Consider this question: What measures should we take to ensure enterprises' information security?</a:t>
            </a:r>
          </a:p>
          <a:p>
            <a:endParaRPr lang="en-US" sz="2000" b="1" dirty="0"/>
          </a:p>
          <a:p>
            <a:r>
              <a:rPr lang="en-US" sz="2000" b="1" dirty="0"/>
              <a:t>• Defense against security threats not only requires professional tools but also the awareness of everyone involved in information security construction.</a:t>
            </a:r>
          </a:p>
        </p:txBody>
      </p:sp>
    </p:spTree>
    <p:extLst>
      <p:ext uri="{BB962C8B-B14F-4D97-AF65-F5344CB8AC3E}">
        <p14:creationId xmlns:p14="http://schemas.microsoft.com/office/powerpoint/2010/main" val="50878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86C301-387C-CB5D-4AC4-6B84FB12E6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1D5FB56-6D5F-F192-2763-98CB9D365967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4013FC1-8A52-9555-4B0B-FD555D7B0CF3}"/>
              </a:ext>
            </a:extLst>
          </p:cNvPr>
          <p:cNvSpPr txBox="1"/>
          <p:nvPr/>
        </p:nvSpPr>
        <p:spPr>
          <a:xfrm>
            <a:off x="2398850" y="1133369"/>
            <a:ext cx="58307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Objectives</a:t>
            </a:r>
          </a:p>
          <a:p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4C2CDCD-2B86-5DA8-003E-D375E5699EF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B10676-F517-9DF2-A787-D6D80B53B94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518B20-9EF5-AAAE-0731-31140149083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2423EC3-B711-2575-A252-88EA429D9FC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B1A8929-A9DC-5C7C-0E25-61FCA55E202F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943F351-473E-9286-7517-576D6D0B952F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D1ACB56-3C27-A3B2-8AC7-185D98997FFA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BC2451C-7B6E-654E-5851-EF49AD9216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135" y="2900302"/>
            <a:ext cx="11089585" cy="2109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358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306805-F097-22D9-8F74-79B47667F0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8113FF6-B386-0A61-DFD8-3705CD204A65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F7C4759-4774-39F9-D5C1-017CF197AAFA}"/>
              </a:ext>
            </a:extLst>
          </p:cNvPr>
          <p:cNvSpPr txBox="1"/>
          <p:nvPr/>
        </p:nvSpPr>
        <p:spPr>
          <a:xfrm>
            <a:off x="2398850" y="1133369"/>
            <a:ext cx="77692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Key Elements of Information Security Protection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C1C5E98-8AE8-8588-4173-2FD47D076D0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758681C-DCFF-8BE3-269F-DD8CE91897C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A4C24C9-7C6C-E8EF-4FBC-4B154F3C412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BA2782C-78C6-5B88-B4FA-A91B24C063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8A3CA5B-7695-C6B7-A5E2-FE7C6885B097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87B01F5-26D8-B73F-2308-F4D79AF163D2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F49646-FE41-C76F-1614-720699465820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2BDE38F2-4585-1CD1-B324-FAD487B3D0B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5334406"/>
              </p:ext>
            </p:extLst>
          </p:nvPr>
        </p:nvGraphicFramePr>
        <p:xfrm>
          <a:off x="2346765" y="1876749"/>
          <a:ext cx="8286020" cy="44847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10065960" imgH="5448240" progId="PBrush">
                  <p:embed/>
                </p:oleObj>
              </mc:Choice>
              <mc:Fallback>
                <p:oleObj name="Bitmap Image" r:id="rId3" imgW="10065960" imgH="544824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670F0733-2C58-E09D-F1CD-36EDDAA5A05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46765" y="1876749"/>
                        <a:ext cx="8286020" cy="448472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939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C479A2-080C-7100-F1CC-2CAB0BC25F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CB0F824-2B2F-AFF5-C4AE-759FFCA45508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68C9E2-D982-2174-FCBC-D94A1C176756}"/>
              </a:ext>
            </a:extLst>
          </p:cNvPr>
          <p:cNvSpPr txBox="1"/>
          <p:nvPr/>
        </p:nvSpPr>
        <p:spPr>
          <a:xfrm>
            <a:off x="2398850" y="1133369"/>
            <a:ext cx="6571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Information Security Protection Methods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92FFDF1-BDFD-9FE8-65AC-CDA6ACDD78F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FF317E0-873F-F63E-D808-972DAC22789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A0DCC02-E7ED-AF15-7AA5-17603348DFE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89E9718-D2B5-CD4B-3BE8-C901D89C7F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795339A-AACE-66A8-720F-E460D984B180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92180DB-B65B-F695-C3E8-EAFD8637C7DC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543DD39-C5D8-D73E-8F1C-8A1D0632C676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F40C4C9-AF7B-905D-395F-8E35142AB6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8392" y="2141974"/>
            <a:ext cx="8991267" cy="4472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088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3DF516-16A4-C7C3-0C74-20A0A7DCC7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5E17C13-100E-D23A-D794-B9D7B81ACA86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6A791F-BE11-55A3-6BD6-42555BEC3C19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Cybersecurity Awareness survey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B93BC81-55E2-4371-1AE4-D68C236CE6A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50B1E65-12AB-3DA5-7D77-DB63C1FAEAB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0CFC9A-271D-3B83-3A79-F4E2C7DA92E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E1CF0F8-6E98-7C8E-7298-A0A7D5AE14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F3AB7F1-0BBD-0BF4-E3D6-2CE528243EA0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8012415-9860-B42B-F804-E911F854D3D9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1F5C52B-8F77-856E-52A7-3D62E3E6CB98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FE3632AC-204D-AEA9-42E7-0E5FFAFB4D5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2829394"/>
              </p:ext>
            </p:extLst>
          </p:nvPr>
        </p:nvGraphicFramePr>
        <p:xfrm>
          <a:off x="2470157" y="1723459"/>
          <a:ext cx="8063732" cy="37765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10203120" imgH="4777920" progId="PBrush">
                  <p:embed/>
                </p:oleObj>
              </mc:Choice>
              <mc:Fallback>
                <p:oleObj name="Bitmap Image" r:id="rId3" imgW="10203120" imgH="4777920" progId="PBrush">
                  <p:embed/>
                  <p:pic>
                    <p:nvPicPr>
                      <p:cNvPr id="10" name="Object 9">
                        <a:extLst>
                          <a:ext uri="{FF2B5EF4-FFF2-40B4-BE49-F238E27FC236}">
                            <a16:creationId xmlns:a16="http://schemas.microsoft.com/office/drawing/2014/main" id="{1A37B98C-0408-21E0-C5C9-4F11E222F64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70157" y="1723459"/>
                        <a:ext cx="8063732" cy="377654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3353CF3A-D6E6-D6F4-409A-8E78866EC901}"/>
              </a:ext>
            </a:extLst>
          </p:cNvPr>
          <p:cNvSpPr txBox="1"/>
          <p:nvPr/>
        </p:nvSpPr>
        <p:spPr>
          <a:xfrm>
            <a:off x="907029" y="5318881"/>
            <a:ext cx="1019359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/>
              <a:t>• According to the Survey Report on Cyber Security Awareness of Chinese Internet Users launched by Qihoo 360, 24.1% have a unique password for each account, and 61.4% use different passwords. However, 13.8% use the same password for all accounts, which has high security risks.</a:t>
            </a:r>
          </a:p>
        </p:txBody>
      </p:sp>
    </p:spTree>
    <p:extLst>
      <p:ext uri="{BB962C8B-B14F-4D97-AF65-F5344CB8AC3E}">
        <p14:creationId xmlns:p14="http://schemas.microsoft.com/office/powerpoint/2010/main" val="834400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B509C6-1A2F-8C4F-FC88-88C7746733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AB952C-11CC-F26C-AF6C-5BC41C11897E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118A93-8B38-323B-0EFA-1404559E42C1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Public Wi-Fi Security Awareness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7B94FEF-694E-0C19-758C-90DB6261065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B2DBA06-1C12-4708-A113-0445E94C8AF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F46AC4-318F-E0BD-3208-3B9C39E3BE7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3D0FAE4-34E9-3DB5-DA44-D590FA6FFF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0823007-B0F0-9773-1715-19F372444936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A8760A5-5B09-B4F7-3AD3-1334DB6B736E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61752BB-3E50-14A6-2004-CE4704677D71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DF573139-0C75-D35C-D0E8-D5F7ECABCB2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6431026"/>
              </p:ext>
            </p:extLst>
          </p:nvPr>
        </p:nvGraphicFramePr>
        <p:xfrm>
          <a:off x="1820758" y="2187402"/>
          <a:ext cx="8405764" cy="42004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10843200" imgH="5418000" progId="PBrush">
                  <p:embed/>
                </p:oleObj>
              </mc:Choice>
              <mc:Fallback>
                <p:oleObj name="Bitmap Image" r:id="rId3" imgW="10843200" imgH="5418000" progId="PBrush">
                  <p:embed/>
                  <p:pic>
                    <p:nvPicPr>
                      <p:cNvPr id="10" name="Object 9">
                        <a:extLst>
                          <a:ext uri="{FF2B5EF4-FFF2-40B4-BE49-F238E27FC236}">
                            <a16:creationId xmlns:a16="http://schemas.microsoft.com/office/drawing/2014/main" id="{7646320F-3956-CB4E-FDF5-D708EB9ADCC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820758" y="2187402"/>
                        <a:ext cx="8405764" cy="42004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25465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247C84-4F23-5535-0BE5-A9CE1871A5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97D7113-832A-0F66-263F-1899EA7616E7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FE73943-34B5-F1A3-C289-911F2F46644F}"/>
              </a:ext>
            </a:extLst>
          </p:cNvPr>
          <p:cNvSpPr txBox="1"/>
          <p:nvPr/>
        </p:nvSpPr>
        <p:spPr>
          <a:xfrm>
            <a:off x="2398850" y="1133369"/>
            <a:ext cx="58307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Security Risks of Wi-Fi in Public Places</a:t>
            </a:r>
          </a:p>
          <a:p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083C9E-C55F-EC06-CE32-569EF7DB79F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0CD12E7-BB1D-938D-B17B-3133B5A7488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08AEE52-E3C3-6DC4-3687-AC6A2D2A30E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E137386-74BB-55A4-44EB-7ED294F65FD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DA5C76D-1A71-0679-497D-46D468C810BB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1AF1279-14A9-CC7C-E03F-F58837396A5B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60DF8FC-784C-A1BA-FF46-2B79D1EA6FD7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245C94B-851E-7E19-BD68-021D2FCE43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2255954"/>
            <a:ext cx="10610596" cy="4128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688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2325B9-25FC-AA57-BCE4-0E105D0AA2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8ED3B18-246C-B97B-13B5-EE8E967379B2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461B24-D6EB-1EA8-0808-A95367E62765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Social Engineering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78F25EB-DBC5-D5B7-6943-0640A73A526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4D888AE-BDCE-80A6-269E-8B5C7C8E564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40A761-2305-81BB-2A21-00F31A331B3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5874149-66FD-C474-06DA-ED532ED3334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45B1B58-2EBF-B2E5-0A53-E9B85C74F96B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F8B46D6-45D3-4BA4-8CFD-5B750213BC4E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D0DFA92-1520-FAA1-3362-8DEC334A77F5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1A8F910-B6AE-E614-0D4C-D5956335B3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969" y="2141974"/>
            <a:ext cx="10232650" cy="4434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82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E4407F-662E-696C-2583-E9B06D02A8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4E2228-13A9-F06F-1EE9-D85C222056F7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896D65-9C11-8391-4F9A-9520BFCA3182}"/>
              </a:ext>
            </a:extLst>
          </p:cNvPr>
          <p:cNvSpPr txBox="1"/>
          <p:nvPr/>
        </p:nvSpPr>
        <p:spPr>
          <a:xfrm>
            <a:off x="2398850" y="1133369"/>
            <a:ext cx="58307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Case Study</a:t>
            </a:r>
          </a:p>
          <a:p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4CCA5EA-3D75-E5AB-4916-FAD070BC15E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4C5E7D-9B72-26FD-EC7D-B3AE0C5553E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EC8AFE-7D0A-59B6-2C8E-0AC9EC41EF1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5C3256E-EE66-16CE-B0F6-DFA8A5A46B9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48259D8-288C-4640-D98F-605709E2E9F2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23FCDA4-806E-5215-8685-32EE963FE340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C02DE11-F35A-72D2-1FD4-91107AEE302A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806CA60-E43D-A79D-3DC5-780D1FB2CE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308" y="2259542"/>
            <a:ext cx="10025390" cy="4329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090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833D65-EA5C-3597-E786-A4CF2ADE85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16A7554-F8CE-E774-98A4-D7EB5F664642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8200BF-ED84-6320-C595-33A77CEC8080}"/>
              </a:ext>
            </a:extLst>
          </p:cNvPr>
          <p:cNvSpPr txBox="1"/>
          <p:nvPr/>
        </p:nvSpPr>
        <p:spPr>
          <a:xfrm>
            <a:off x="2398850" y="1133369"/>
            <a:ext cx="58307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Fostering Security Awareness</a:t>
            </a:r>
          </a:p>
          <a:p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852F051-ACE5-A79F-5E8D-51C0B99AE51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0A0309-004C-81EF-DBEF-02619C5EE51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C3F5F3-8300-9C9E-D336-1C67B3FB27F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4B7FB4D-880C-A003-BDB9-755CF2A25C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7A51EC3-69ED-D4D3-E8F5-EC4FFB872A84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132A7EB-860D-F27B-8E94-E30AADA60F8D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E2A1C36-E7B3-0755-520B-47B1B04E8DA2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5CD0140-0F47-26D6-2524-F1DC664B3D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761" y="2163255"/>
            <a:ext cx="10683758" cy="4466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219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D82751-C8E9-AE12-3D83-E263367CBE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2DB0054-DB37-2164-BD3B-43CE912FF0F5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001C830-4085-3181-C643-2B747C377966}"/>
              </a:ext>
            </a:extLst>
          </p:cNvPr>
          <p:cNvSpPr txBox="1"/>
          <p:nvPr/>
        </p:nvSpPr>
        <p:spPr>
          <a:xfrm>
            <a:off x="2398850" y="1133369"/>
            <a:ext cx="58307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Gartner Top 10 Security Technologies</a:t>
            </a:r>
          </a:p>
          <a:p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FF72EE9-E7B3-0F21-ACAA-29ED31637CB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744C8E-0D13-9915-EB9E-9854AD5DD0B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4CFA92-87CC-DACC-B014-703C142A39F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DA6575D-F6C4-A8E2-CBCD-2559ED83E9F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AD8B5E2-C894-384F-4246-49799405888B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F74A6F7-7B57-0C08-B1B7-C2420D22FAE6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2797EC0-9583-BFF6-A134-C93ED07A700A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398E36F8-2124-DA73-EDF4-F565C6F6C0F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6672085"/>
              </p:ext>
            </p:extLst>
          </p:nvPr>
        </p:nvGraphicFramePr>
        <p:xfrm>
          <a:off x="3288910" y="1852632"/>
          <a:ext cx="5926373" cy="46858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6195240" imgH="4899600" progId="PBrush">
                  <p:embed/>
                </p:oleObj>
              </mc:Choice>
              <mc:Fallback>
                <p:oleObj name="Bitmap Image" r:id="rId3" imgW="6195240" imgH="4899600" progId="PBrush">
                  <p:embed/>
                  <p:pic>
                    <p:nvPicPr>
                      <p:cNvPr id="10" name="Object 9">
                        <a:extLst>
                          <a:ext uri="{FF2B5EF4-FFF2-40B4-BE49-F238E27FC236}">
                            <a16:creationId xmlns:a16="http://schemas.microsoft.com/office/drawing/2014/main" id="{54C586F8-26C5-808E-38C7-55D3A6740A4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88910" y="1852632"/>
                        <a:ext cx="5926373" cy="468582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92138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9CF96C-70D6-16C5-1F4F-9F7C452941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F36114C-A599-E5E9-8A9E-59715F53DDDC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Gartner Top 10 Security Technologies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3AC6DD-1DC5-C0D1-8868-ACB7BE1F7558}"/>
              </a:ext>
            </a:extLst>
          </p:cNvPr>
          <p:cNvSpPr txBox="1"/>
          <p:nvPr/>
        </p:nvSpPr>
        <p:spPr>
          <a:xfrm>
            <a:off x="2398850" y="1133369"/>
            <a:ext cx="58307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Gartner Top 10 Security Technologies</a:t>
            </a:r>
          </a:p>
          <a:p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77CD75-8E85-417B-9E6D-77B4922317A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912864E-0049-4AC5-7FC0-B317E532EBF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94D72A-61A9-FC6A-1511-C3B8BFB7F5C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60A831A-0563-FFAE-2A01-441B3D4E0EE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E4E96C8-F215-C6F8-18BB-7646B71282C8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6EAE2B0-A8FC-98E9-5E01-EC81C1F99B36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1A2D659-CFF6-BD1B-ED96-655803624E71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0B0D11E-1986-D132-81AB-63CDCB9CB9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903" y="2255954"/>
            <a:ext cx="10681997" cy="4105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551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04198E-43E4-7794-5112-FE159C59F2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6063471-2600-EA0B-5BFC-BED7163426F9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70580D-FEB8-599C-4ED2-F1719C2890E9}"/>
              </a:ext>
            </a:extLst>
          </p:cNvPr>
          <p:cNvSpPr txBox="1"/>
          <p:nvPr/>
        </p:nvSpPr>
        <p:spPr>
          <a:xfrm>
            <a:off x="2398850" y="1133369"/>
            <a:ext cx="58307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Gartner Top 10 Security Technologies</a:t>
            </a:r>
          </a:p>
          <a:p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09AED78-EEED-9A8B-15E4-F112E3A2A9B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19ECF3D-BC96-52EA-BA6C-AB6ECAF1591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FCE75E7-85C6-6427-0C26-F01A1D1AEC1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685977B-4809-22F9-9915-3BF4E020DB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D63CB2C-FFC9-2E93-7B21-CC9110E47414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E4A885B-AB01-91D6-1E29-1F82216AA2AD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3C3EB22-B516-7099-7D99-7B0D98178EFB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BEBA442-07B9-1BF9-DE0E-368E8507BF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954" y="2255954"/>
            <a:ext cx="10359665" cy="4359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019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5500C0-9809-17B9-E739-41AD139E90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6324600-98F0-9D61-1C1D-24A84C5878CA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434F9C-5705-4B5C-455F-17470B3DD978}"/>
              </a:ext>
            </a:extLst>
          </p:cNvPr>
          <p:cNvSpPr txBox="1"/>
          <p:nvPr/>
        </p:nvSpPr>
        <p:spPr>
          <a:xfrm>
            <a:off x="2398850" y="1133369"/>
            <a:ext cx="58307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Firewall Development History</a:t>
            </a:r>
          </a:p>
          <a:p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F6A977-7ADE-5632-A1F4-5E383C08C88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B1156B-BE20-5DF0-B1BB-A90B83BB27D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82B69BA-A306-9857-3980-830B60B9A8E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3B815E0-B318-132C-83E0-AE6F85EA6DF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8F85894-1B0F-90A9-EC3B-E54A3EAF619D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77C3DCC-D736-750C-95DA-3CA7D588958D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853D8CA-81B4-F900-1626-7F557AAFD87C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08BE060-831F-E268-6064-515AD3B36B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2255954"/>
            <a:ext cx="10058918" cy="3575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287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0618D2-7523-324F-3E93-B13B049D59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6FF7C24-8F1F-7521-5539-B90647D9336D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6B496B2-92EF-1B26-0AFC-E23B7087D821}"/>
              </a:ext>
            </a:extLst>
          </p:cNvPr>
          <p:cNvSpPr txBox="1"/>
          <p:nvPr/>
        </p:nvSpPr>
        <p:spPr>
          <a:xfrm>
            <a:off x="2398850" y="1133369"/>
            <a:ext cx="58307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Firewall Security Zone</a:t>
            </a:r>
          </a:p>
          <a:p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28F7CE1-D531-EEE6-2C28-FB1A1861F62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0DE2CC-6E25-37D9-EFF5-7F989B572F6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EB6E6F-DF53-51C0-2C11-40842ACE9B4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6D76668-E75F-F2FA-A9FB-7399A1D7F5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8717EC0-36DB-DFA9-CB63-2FB5C8CD0D9E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3C49B5B-A9A1-4DFA-75CB-693904D4855B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2070552-0696-904F-4950-1BD1CBE63575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48BD422-4256-86F4-EE15-B99A418541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308" y="2255954"/>
            <a:ext cx="10016251" cy="4245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637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3FF25E-0D61-AD33-99A9-F9BD85462E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0B8DC36-53BD-E31A-3C2E-0A788AE9C790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1983109-3705-8378-84EB-DC7677D34082}"/>
              </a:ext>
            </a:extLst>
          </p:cNvPr>
          <p:cNvSpPr txBox="1"/>
          <p:nvPr/>
        </p:nvSpPr>
        <p:spPr>
          <a:xfrm>
            <a:off x="2398850" y="1133369"/>
            <a:ext cx="87568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Future Development Trends of Security Protection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DFFA081-BFCF-4441-D568-C009A257C78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2FE067-F31E-E766-1CBF-D6052E14327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3C8222-BFB3-B9EF-E3BF-2FD4F07FE2A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84224A4-D14F-8A85-423C-DA13B0D679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25089BC-2095-FF32-DC86-D901B6E07E15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3A531F6-BA0F-5DC0-2FBB-D6D42092580C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A24DE5A-DD84-983D-5463-38829F4A7443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E862C3F-BE27-4A67-9FD2-6DE79B9A91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308" y="2099090"/>
            <a:ext cx="9927853" cy="4225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35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B3B4EE-254F-A08F-571D-3B7A4AAF35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B8725C6-877A-0847-41A4-C7331030C0F3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571BE0-1EDF-2E63-48A2-ECC82D9F1EF6}"/>
              </a:ext>
            </a:extLst>
          </p:cNvPr>
          <p:cNvSpPr txBox="1"/>
          <p:nvPr/>
        </p:nvSpPr>
        <p:spPr>
          <a:xfrm>
            <a:off x="2398850" y="1133369"/>
            <a:ext cx="58307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Trend 1: Security as a Service</a:t>
            </a:r>
          </a:p>
          <a:p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DB38944-D3D9-F0B6-8C1B-5D29B35C0C0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06613D-0245-0612-0510-D8531B6E043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C2DE94-9AE2-D828-59EF-76C0C08F4C1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AB7238B-4F45-A52D-7478-F4F236E109C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2FB458E-16E1-8278-9E59-207AF5D7BA06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1CB31D8-40ED-D446-DAEA-23E2CA2469D2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5DEDE59-6BB0-4710-1528-45094CA1DE46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13B144C-A311-3BA6-02FA-154622C0FC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261" y="2123939"/>
            <a:ext cx="10302757" cy="4143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183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0F9CCF-E867-BD8E-63BF-03BEFD200D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66257FE-1FD3-1BC3-2B66-2A2F72477963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A86D1F-DC2F-3BC1-D60E-791F51793767}"/>
              </a:ext>
            </a:extLst>
          </p:cNvPr>
          <p:cNvSpPr txBox="1"/>
          <p:nvPr/>
        </p:nvSpPr>
        <p:spPr>
          <a:xfrm>
            <a:off x="2398850" y="1133369"/>
            <a:ext cx="79887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Trend 2: Endpoint Detection Increasingly Important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9C166A1-5EDD-31B2-E0AF-6ED9CA8D4EF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8104098-9C1D-B8B4-0EA6-9DF49EF8FDA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486B617-E97D-0145-6020-3F86C9B3F17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CEA8B55-B782-5180-A43B-37D87BD0B88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168C364-9845-66F0-513E-626FFEEC18ED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E441366-E6E1-A2BD-99C6-80438EA30ABE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C6B53A6-0B07-BBEB-6EFD-A2177E57EB65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85BFB221-C776-559B-86DF-BE8FE8CB406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67799166"/>
              </p:ext>
            </p:extLst>
          </p:nvPr>
        </p:nvGraphicFramePr>
        <p:xfrm>
          <a:off x="2398850" y="1900933"/>
          <a:ext cx="8582081" cy="4589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10645200" imgH="5692320" progId="PBrush">
                  <p:embed/>
                </p:oleObj>
              </mc:Choice>
              <mc:Fallback>
                <p:oleObj name="Bitmap Image" r:id="rId3" imgW="10645200" imgH="5692320" progId="PBrush">
                  <p:embed/>
                  <p:pic>
                    <p:nvPicPr>
                      <p:cNvPr id="10" name="Object 9">
                        <a:extLst>
                          <a:ext uri="{FF2B5EF4-FFF2-40B4-BE49-F238E27FC236}">
                            <a16:creationId xmlns:a16="http://schemas.microsoft.com/office/drawing/2014/main" id="{B53D79D8-7914-43E4-7BC2-4BDFC1777D4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98850" y="1900933"/>
                        <a:ext cx="8582081" cy="45892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05808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0D1566-F294-16D8-DE6E-123544CAA5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5D37A3F-80BB-8B0D-98DE-9A63FCFB53AC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492990-7D0A-AA85-98BD-D2EAE77CDFBC}"/>
              </a:ext>
            </a:extLst>
          </p:cNvPr>
          <p:cNvSpPr txBox="1"/>
          <p:nvPr/>
        </p:nvSpPr>
        <p:spPr>
          <a:xfrm>
            <a:off x="2398850" y="1133369"/>
            <a:ext cx="80710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Trend 2: Endpoint Detection Increasingly Important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C793D90-FC2E-2EC5-A64F-66C3F492C6D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E30874-3758-CCD7-1BB9-0926FC01961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C8C7C9-D90A-B251-41F6-AB4C0FF57D1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ED37B2-EB7C-8645-481E-F6EB95A690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BFE12BF-6F25-2197-5456-EC710EC4BC8C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86FAB6D-EC62-4564-EF2B-8CAF71787D10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6AAD9C6-2C28-7884-AB09-49E76CE7AB24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1A357A1-3453-7CC7-AB4D-9234CCD5E1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2406686"/>
            <a:ext cx="10774620" cy="3220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834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A2DBE4-F9BB-527B-0597-151F71B8F3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0094EA1-E639-92E8-E362-E8BB8B7F36F2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E89FD5-2087-70F5-DB47-22528E58DED1}"/>
              </a:ext>
            </a:extLst>
          </p:cNvPr>
          <p:cNvSpPr txBox="1"/>
          <p:nvPr/>
        </p:nvSpPr>
        <p:spPr>
          <a:xfrm>
            <a:off x="2398850" y="1133369"/>
            <a:ext cx="9031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Trend 3: Traffic Control — from IP Addresses to Applications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CA09308-4912-7EC8-129C-95A8839BCB7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9B0DDA-7BFE-5AFF-5B32-47631590991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DB4C5C7-CA59-391B-896E-D2558038E9C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9AB055E-D09C-39F2-B6A3-EF27571D3F7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B8547B3-5DAB-4E3E-6B78-6A3B8A1E5B15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9C9F04A-208D-0F86-E683-762BF921ABD3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C9B4483-1C55-2000-4706-237A21FBB49A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CAE5940-9C7A-3861-29F7-0B90F716CA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8542" y="2209712"/>
            <a:ext cx="10330196" cy="393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76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D896C1-F20B-0D01-9082-2B21D77971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CE82662-DB73-EA41-9F0B-7DE0AB7A63D1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0D2D64-7DF6-8E2F-642D-1C950786F8EB}"/>
              </a:ext>
            </a:extLst>
          </p:cNvPr>
          <p:cNvSpPr txBox="1"/>
          <p:nvPr/>
        </p:nvSpPr>
        <p:spPr>
          <a:xfrm>
            <a:off x="2398849" y="1133369"/>
            <a:ext cx="93030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Trend 4: Software-defined Security Solution (Huawei </a:t>
            </a:r>
            <a:r>
              <a:rPr lang="en-US" sz="2800" b="1" dirty="0" err="1">
                <a:latin typeface="Alexandria" charset="0"/>
                <a:cs typeface="Alexandria" charset="0"/>
              </a:rPr>
              <a:t>SDSec</a:t>
            </a:r>
            <a:r>
              <a:rPr lang="en-US" sz="2800" b="1" dirty="0">
                <a:latin typeface="Alexandria" charset="0"/>
                <a:cs typeface="Alexandria" charset="0"/>
              </a:rPr>
              <a:t>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F4FA5D-ED99-39DB-0E7E-01A55F2F8E94}"/>
              </a:ext>
            </a:extLst>
          </p:cNvPr>
          <p:cNvSpPr/>
          <p:nvPr/>
        </p:nvSpPr>
        <p:spPr>
          <a:xfrm>
            <a:off x="935346" y="67977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5269C96-A8E1-77D4-42D6-4A8F74912109}"/>
              </a:ext>
            </a:extLst>
          </p:cNvPr>
          <p:cNvSpPr txBox="1"/>
          <p:nvPr/>
        </p:nvSpPr>
        <p:spPr>
          <a:xfrm>
            <a:off x="1091381" y="848005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91B1FD7-E5B6-2B21-701A-F6FCDCF36ABE}"/>
              </a:ext>
            </a:extLst>
          </p:cNvPr>
          <p:cNvSpPr txBox="1"/>
          <p:nvPr/>
        </p:nvSpPr>
        <p:spPr>
          <a:xfrm>
            <a:off x="1205075" y="104300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4E770C5-6D07-042B-1CED-9878AD4129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9359CF1-E39B-FC1C-AB2E-F6FC16FE9AAE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28BA8D6-B23D-B911-B885-3835115F70A2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C0A363-439A-37CA-051B-05D34F2A8247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54BDB29-27BC-BD73-848A-5AEEA7C752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5978" y="1845770"/>
            <a:ext cx="10275324" cy="4743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42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961C088-FE78-42DC-8970-6355F7FF0E07}"/>
</file>

<file path=docProps/app.xml><?xml version="1.0" encoding="utf-8"?>
<Properties xmlns="http://schemas.openxmlformats.org/officeDocument/2006/extended-properties" xmlns:vt="http://schemas.openxmlformats.org/officeDocument/2006/docPropsVTypes">
  <TotalTime>1304</TotalTime>
  <Words>280</Words>
  <Application>Microsoft Office PowerPoint</Application>
  <PresentationFormat>Widescreen</PresentationFormat>
  <Paragraphs>78</Paragraphs>
  <Slides>23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Alexandria</vt:lpstr>
      <vt:lpstr>Arial</vt:lpstr>
      <vt:lpstr>Calibri</vt:lpstr>
      <vt:lpstr>Calibri Light</vt:lpstr>
      <vt:lpstr>Roboto Light</vt:lpstr>
      <vt:lpstr>Office Theme</vt:lpstr>
      <vt:lpstr>Bitmap Image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Abdelrhman Ahmed</cp:lastModifiedBy>
  <cp:revision>19</cp:revision>
  <dcterms:created xsi:type="dcterms:W3CDTF">2023-04-29T09:08:00Z</dcterms:created>
  <dcterms:modified xsi:type="dcterms:W3CDTF">2025-10-22T03:19:52Z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