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30.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7.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8.xml" ContentType="application/vnd.openxmlformats-officedocument.presentationml.notesSlide+xml"/>
  <Override PartName="/ppt/slideLayouts/slideLayout29.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 id="2147483661" r:id="rId2"/>
  </p:sldMasterIdLst>
  <p:notesMasterIdLst>
    <p:notesMasterId r:id="rId34"/>
  </p:notesMasterIdLst>
  <p:sldIdLst>
    <p:sldId id="480"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8" r:id="rId33"/>
  </p:sldIdLst>
  <p:sldSz cx="12192000" cy="6858000"/>
  <p:notesSz cx="6858000" cy="9144000"/>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85428" autoAdjust="0"/>
  </p:normalViewPr>
  <p:slideViewPr>
    <p:cSldViewPr>
      <p:cViewPr varScale="1">
        <p:scale>
          <a:sx n="65" d="100"/>
          <a:sy n="65" d="100"/>
        </p:scale>
        <p:origin x="700" y="9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customXml" Target="../customXml/item1.xml"/><Relationship Id="rId21" Type="http://schemas.openxmlformats.org/officeDocument/2006/relationships/slide" Target="slides/slide19.xml"/><Relationship Id="rId34" Type="http://schemas.openxmlformats.org/officeDocument/2006/relationships/notesMaster" Target="notesMasters/notesMaster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heme" Target="theme/theme1.xml"/><Relationship Id="rId40" Type="http://schemas.openxmlformats.org/officeDocument/2006/relationships/customXml" Target="../customXml/item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presProps" Target="presProp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ar-SA"/>
          </a:p>
        </p:txBody>
      </p:sp>
      <p:sp>
        <p:nvSpPr>
          <p:cNvPr id="3" name="عنصر نائب للتاريخ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25DF0DEC-8298-4887-B3F6-93BA610D8F3A}" type="datetimeFigureOut">
              <a:rPr lang="ar-SA" smtClean="0"/>
              <a:t>21/01/1446</a:t>
            </a:fld>
            <a:endParaRPr lang="ar-SA"/>
          </a:p>
        </p:txBody>
      </p:sp>
      <p:sp>
        <p:nvSpPr>
          <p:cNvPr id="4" name="عنصر نائب لصورة الشريحة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1" anchor="ctr"/>
          <a:lstStyle/>
          <a:p>
            <a:endParaRPr lang="ar-SA"/>
          </a:p>
        </p:txBody>
      </p:sp>
      <p:sp>
        <p:nvSpPr>
          <p:cNvPr id="5" name="عنصر نائب للملاحظات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6" name="عنصر نائب للتذييل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ar-SA"/>
          </a:p>
        </p:txBody>
      </p:sp>
      <p:sp>
        <p:nvSpPr>
          <p:cNvPr id="7" name="عنصر نائب لرقم الشريحة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D79781CA-B73B-4CF9-9BB6-A12B5836E4DF}" type="slidenum">
              <a:rPr lang="ar-SA" smtClean="0"/>
              <a:t>‹#›</a:t>
            </a:fld>
            <a:endParaRPr lang="ar-SA"/>
          </a:p>
        </p:txBody>
      </p:sp>
    </p:spTree>
    <p:extLst>
      <p:ext uri="{BB962C8B-B14F-4D97-AF65-F5344CB8AC3E}">
        <p14:creationId xmlns:p14="http://schemas.microsoft.com/office/powerpoint/2010/main" val="3639929059"/>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381000" y="685800"/>
            <a:ext cx="6096000" cy="34290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2</a:t>
            </a:fld>
            <a:endParaRPr lang="ar-SA"/>
          </a:p>
        </p:txBody>
      </p:sp>
    </p:spTree>
    <p:extLst>
      <p:ext uri="{BB962C8B-B14F-4D97-AF65-F5344CB8AC3E}">
        <p14:creationId xmlns:p14="http://schemas.microsoft.com/office/powerpoint/2010/main" val="14914366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381000" y="685800"/>
            <a:ext cx="6096000" cy="34290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3</a:t>
            </a:fld>
            <a:endParaRPr lang="ar-SA"/>
          </a:p>
        </p:txBody>
      </p:sp>
    </p:spTree>
    <p:extLst>
      <p:ext uri="{BB962C8B-B14F-4D97-AF65-F5344CB8AC3E}">
        <p14:creationId xmlns:p14="http://schemas.microsoft.com/office/powerpoint/2010/main" val="32084326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381000" y="685800"/>
            <a:ext cx="6096000" cy="34290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11</a:t>
            </a:fld>
            <a:endParaRPr lang="ar-SA"/>
          </a:p>
        </p:txBody>
      </p:sp>
    </p:spTree>
    <p:extLst>
      <p:ext uri="{BB962C8B-B14F-4D97-AF65-F5344CB8AC3E}">
        <p14:creationId xmlns:p14="http://schemas.microsoft.com/office/powerpoint/2010/main" val="33259610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381000" y="685800"/>
            <a:ext cx="6096000" cy="34290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14</a:t>
            </a:fld>
            <a:endParaRPr lang="ar-SA"/>
          </a:p>
        </p:txBody>
      </p:sp>
    </p:spTree>
    <p:extLst>
      <p:ext uri="{BB962C8B-B14F-4D97-AF65-F5344CB8AC3E}">
        <p14:creationId xmlns:p14="http://schemas.microsoft.com/office/powerpoint/2010/main" val="12501220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381000" y="685800"/>
            <a:ext cx="6096000" cy="34290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FEFDB743-F41D-49F7-8DA6-C201A40819B4}" type="slidenum">
              <a:rPr lang="ar-SA" smtClean="0"/>
              <a:t>19</a:t>
            </a:fld>
            <a:endParaRPr lang="ar-SA"/>
          </a:p>
        </p:txBody>
      </p:sp>
    </p:spTree>
    <p:extLst>
      <p:ext uri="{BB962C8B-B14F-4D97-AF65-F5344CB8AC3E}">
        <p14:creationId xmlns:p14="http://schemas.microsoft.com/office/powerpoint/2010/main" val="171005350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b="0" i="0" dirty="0">
                <a:solidFill>
                  <a:srgbClr val="646464"/>
                </a:solidFill>
                <a:effectLst/>
                <a:latin typeface="Roboto" panose="02000000000000000000" pitchFamily="2" charset="0"/>
              </a:rPr>
              <a:t>The critical chain of activities is the traditional critical path but includes the effect of resources on the schedule. This means that the critical chain is the list of activities that have no float after any resource conflicts have been resolved. This is really the definition of the critical path as it is normally used. It is somewhat misleading that nearly all of the examples, including ours, calculate the critical path without showing the effect of resource conflicts.</a:t>
            </a:r>
            <a:endParaRPr lang="en-GB" dirty="0"/>
          </a:p>
        </p:txBody>
      </p:sp>
      <p:sp>
        <p:nvSpPr>
          <p:cNvPr id="4" name="Slide Number Placeholder 3"/>
          <p:cNvSpPr>
            <a:spLocks noGrp="1"/>
          </p:cNvSpPr>
          <p:nvPr>
            <p:ph type="sldNum" sz="quarter" idx="5"/>
          </p:nvPr>
        </p:nvSpPr>
        <p:spPr/>
        <p:txBody>
          <a:bodyPr/>
          <a:lstStyle/>
          <a:p>
            <a:fld id="{D79781CA-B73B-4CF9-9BB6-A12B5836E4DF}" type="slidenum">
              <a:rPr lang="ar-SA" smtClean="0"/>
              <a:t>25</a:t>
            </a:fld>
            <a:endParaRPr lang="ar-SA"/>
          </a:p>
        </p:txBody>
      </p:sp>
    </p:spTree>
    <p:extLst>
      <p:ext uri="{BB962C8B-B14F-4D97-AF65-F5344CB8AC3E}">
        <p14:creationId xmlns:p14="http://schemas.microsoft.com/office/powerpoint/2010/main" val="42528514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79781CA-B73B-4CF9-9BB6-A12B5836E4DF}" type="slidenum">
              <a:rPr lang="ar-SA" smtClean="0"/>
              <a:t>31</a:t>
            </a:fld>
            <a:endParaRPr lang="ar-SA"/>
          </a:p>
        </p:txBody>
      </p:sp>
    </p:spTree>
    <p:extLst>
      <p:ext uri="{BB962C8B-B14F-4D97-AF65-F5344CB8AC3E}">
        <p14:creationId xmlns:p14="http://schemas.microsoft.com/office/powerpoint/2010/main" val="31643354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شريحة عنوان">
    <p:spTree>
      <p:nvGrpSpPr>
        <p:cNvPr id="1" name=""/>
        <p:cNvGrpSpPr/>
        <p:nvPr/>
      </p:nvGrpSpPr>
      <p:grpSpPr>
        <a:xfrm>
          <a:off x="0" y="0"/>
          <a:ext cx="0" cy="0"/>
          <a:chOff x="0" y="0"/>
          <a:chExt cx="0" cy="0"/>
        </a:xfrm>
      </p:grpSpPr>
      <p:sp>
        <p:nvSpPr>
          <p:cNvPr id="2" name="عنوان 1"/>
          <p:cNvSpPr>
            <a:spLocks noGrp="1"/>
          </p:cNvSpPr>
          <p:nvPr>
            <p:ph type="ctrTitle"/>
          </p:nvPr>
        </p:nvSpPr>
        <p:spPr>
          <a:xfrm>
            <a:off x="914400" y="2130426"/>
            <a:ext cx="10363200" cy="1470025"/>
          </a:xfrm>
        </p:spPr>
        <p:txBody>
          <a:bodyPr/>
          <a:lstStyle/>
          <a:p>
            <a:r>
              <a:rPr lang="ar-SA"/>
              <a:t>انقر لتحرير نمط العنوان الرئيسي</a:t>
            </a:r>
          </a:p>
        </p:txBody>
      </p:sp>
      <p:sp>
        <p:nvSpPr>
          <p:cNvPr id="3" name="عنوان فرعي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a:t>انقر لتحرير نمط العنوان الثانوي الرئيسي</a:t>
            </a:r>
          </a:p>
        </p:txBody>
      </p:sp>
      <p:sp>
        <p:nvSpPr>
          <p:cNvPr id="4" name="عنصر نائب للتاريخ 3"/>
          <p:cNvSpPr>
            <a:spLocks noGrp="1"/>
          </p:cNvSpPr>
          <p:nvPr>
            <p:ph type="dt" sz="half" idx="10"/>
          </p:nvPr>
        </p:nvSpPr>
        <p:spPr/>
        <p:txBody>
          <a:bodyPr/>
          <a:lstStyle/>
          <a:p>
            <a:fld id="{7DCCE109-11ED-4378-940E-22D678FF640E}" type="datetimeFigureOut">
              <a:rPr lang="ar-SA" smtClean="0"/>
              <a:t>21/01/1446</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5E3DB3B5-2FE9-4F7D-B6C2-445A9D759B67}" type="slidenum">
              <a:rPr lang="ar-SA" smtClean="0"/>
              <a:t>‹#›</a:t>
            </a:fld>
            <a:endParaRPr lang="ar-SA"/>
          </a:p>
        </p:txBody>
      </p:sp>
    </p:spTree>
    <p:extLst>
      <p:ext uri="{BB962C8B-B14F-4D97-AF65-F5344CB8AC3E}">
        <p14:creationId xmlns:p14="http://schemas.microsoft.com/office/powerpoint/2010/main" val="467847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عنوان ومحتوى">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محتوى 2"/>
          <p:cNvSpPr>
            <a:spLocks noGrp="1"/>
          </p:cNvSpPr>
          <p:nvPr>
            <p:ph idx="1"/>
          </p:nvPr>
        </p:nvSpPr>
        <p:spPr/>
        <p:txBody>
          <a:body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7DCCE109-11ED-4378-940E-22D678FF640E}" type="datetimeFigureOut">
              <a:rPr lang="ar-SA" smtClean="0"/>
              <a:t>21/01/1446</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5E3DB3B5-2FE9-4F7D-B6C2-445A9D759B67}" type="slidenum">
              <a:rPr lang="ar-SA" smtClean="0"/>
              <a:t>‹#›</a:t>
            </a:fld>
            <a:endParaRPr lang="ar-SA"/>
          </a:p>
        </p:txBody>
      </p:sp>
    </p:spTree>
    <p:extLst>
      <p:ext uri="{BB962C8B-B14F-4D97-AF65-F5344CB8AC3E}">
        <p14:creationId xmlns:p14="http://schemas.microsoft.com/office/powerpoint/2010/main" val="25584348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عنوان المقطع">
    <p:spTree>
      <p:nvGrpSpPr>
        <p:cNvPr id="1" name=""/>
        <p:cNvGrpSpPr/>
        <p:nvPr/>
      </p:nvGrpSpPr>
      <p:grpSpPr>
        <a:xfrm>
          <a:off x="0" y="0"/>
          <a:ext cx="0" cy="0"/>
          <a:chOff x="0" y="0"/>
          <a:chExt cx="0" cy="0"/>
        </a:xfrm>
      </p:grpSpPr>
      <p:sp>
        <p:nvSpPr>
          <p:cNvPr id="2" name="عنوان 1"/>
          <p:cNvSpPr>
            <a:spLocks noGrp="1"/>
          </p:cNvSpPr>
          <p:nvPr>
            <p:ph type="title"/>
          </p:nvPr>
        </p:nvSpPr>
        <p:spPr>
          <a:xfrm>
            <a:off x="963084" y="4406901"/>
            <a:ext cx="10363200" cy="1362075"/>
          </a:xfrm>
        </p:spPr>
        <p:txBody>
          <a:bodyPr anchor="t"/>
          <a:lstStyle>
            <a:lvl1pPr algn="r">
              <a:defRPr sz="4000" b="1" cap="all"/>
            </a:lvl1pPr>
          </a:lstStyle>
          <a:p>
            <a:r>
              <a:rPr lang="ar-SA"/>
              <a:t>انقر لتحرير نمط العنوان الرئيسي</a:t>
            </a:r>
          </a:p>
        </p:txBody>
      </p:sp>
      <p:sp>
        <p:nvSpPr>
          <p:cNvPr id="3" name="عنصر نائب للنص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ar-SA"/>
              <a:t>انقر لتحرير أنماط النص الرئيسي</a:t>
            </a:r>
          </a:p>
        </p:txBody>
      </p:sp>
      <p:sp>
        <p:nvSpPr>
          <p:cNvPr id="4" name="عنصر نائب للتاريخ 3"/>
          <p:cNvSpPr>
            <a:spLocks noGrp="1"/>
          </p:cNvSpPr>
          <p:nvPr>
            <p:ph type="dt" sz="half" idx="10"/>
          </p:nvPr>
        </p:nvSpPr>
        <p:spPr/>
        <p:txBody>
          <a:bodyPr/>
          <a:lstStyle/>
          <a:p>
            <a:fld id="{7DCCE109-11ED-4378-940E-22D678FF640E}" type="datetimeFigureOut">
              <a:rPr lang="ar-SA" smtClean="0"/>
              <a:t>21/01/1446</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5E3DB3B5-2FE9-4F7D-B6C2-445A9D759B67}" type="slidenum">
              <a:rPr lang="ar-SA" smtClean="0"/>
              <a:t>‹#›</a:t>
            </a:fld>
            <a:endParaRPr lang="ar-SA"/>
          </a:p>
        </p:txBody>
      </p:sp>
    </p:spTree>
    <p:extLst>
      <p:ext uri="{BB962C8B-B14F-4D97-AF65-F5344CB8AC3E}">
        <p14:creationId xmlns:p14="http://schemas.microsoft.com/office/powerpoint/2010/main" val="17542735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محتويين">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محتوى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محتوى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تاريخ 4"/>
          <p:cNvSpPr>
            <a:spLocks noGrp="1"/>
          </p:cNvSpPr>
          <p:nvPr>
            <p:ph type="dt" sz="half" idx="10"/>
          </p:nvPr>
        </p:nvSpPr>
        <p:spPr/>
        <p:txBody>
          <a:bodyPr/>
          <a:lstStyle/>
          <a:p>
            <a:fld id="{7DCCE109-11ED-4378-940E-22D678FF640E}" type="datetimeFigureOut">
              <a:rPr lang="ar-SA" smtClean="0"/>
              <a:t>21/01/1446</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5E3DB3B5-2FE9-4F7D-B6C2-445A9D759B67}" type="slidenum">
              <a:rPr lang="ar-SA" smtClean="0"/>
              <a:t>‹#›</a:t>
            </a:fld>
            <a:endParaRPr lang="ar-SA"/>
          </a:p>
        </p:txBody>
      </p:sp>
    </p:spTree>
    <p:extLst>
      <p:ext uri="{BB962C8B-B14F-4D97-AF65-F5344CB8AC3E}">
        <p14:creationId xmlns:p14="http://schemas.microsoft.com/office/powerpoint/2010/main" val="25127540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مقارنة">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lvl1pPr>
              <a:defRPr/>
            </a:lvl1pPr>
          </a:lstStyle>
          <a:p>
            <a:r>
              <a:rPr lang="ar-SA"/>
              <a:t>انقر لتحرير نمط العنوان الرئيسي</a:t>
            </a:r>
          </a:p>
        </p:txBody>
      </p:sp>
      <p:sp>
        <p:nvSpPr>
          <p:cNvPr id="3" name="عنصر نائب للنص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النص الرئيسي</a:t>
            </a:r>
          </a:p>
        </p:txBody>
      </p:sp>
      <p:sp>
        <p:nvSpPr>
          <p:cNvPr id="4" name="عنصر نائب للمحتوى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نص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النص الرئيسي</a:t>
            </a:r>
          </a:p>
        </p:txBody>
      </p:sp>
      <p:sp>
        <p:nvSpPr>
          <p:cNvPr id="6" name="عنصر نائب للمحتوى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7" name="عنصر نائب للتاريخ 6"/>
          <p:cNvSpPr>
            <a:spLocks noGrp="1"/>
          </p:cNvSpPr>
          <p:nvPr>
            <p:ph type="dt" sz="half" idx="10"/>
          </p:nvPr>
        </p:nvSpPr>
        <p:spPr/>
        <p:txBody>
          <a:bodyPr/>
          <a:lstStyle/>
          <a:p>
            <a:fld id="{7DCCE109-11ED-4378-940E-22D678FF640E}" type="datetimeFigureOut">
              <a:rPr lang="ar-SA" smtClean="0"/>
              <a:t>21/01/1446</a:t>
            </a:fld>
            <a:endParaRPr lang="ar-SA"/>
          </a:p>
        </p:txBody>
      </p:sp>
      <p:sp>
        <p:nvSpPr>
          <p:cNvPr id="8" name="عنصر نائب للتذييل 7"/>
          <p:cNvSpPr>
            <a:spLocks noGrp="1"/>
          </p:cNvSpPr>
          <p:nvPr>
            <p:ph type="ftr" sz="quarter" idx="11"/>
          </p:nvPr>
        </p:nvSpPr>
        <p:spPr/>
        <p:txBody>
          <a:bodyPr/>
          <a:lstStyle/>
          <a:p>
            <a:endParaRPr lang="ar-SA"/>
          </a:p>
        </p:txBody>
      </p:sp>
      <p:sp>
        <p:nvSpPr>
          <p:cNvPr id="9" name="عنصر نائب لرقم الشريحة 8"/>
          <p:cNvSpPr>
            <a:spLocks noGrp="1"/>
          </p:cNvSpPr>
          <p:nvPr>
            <p:ph type="sldNum" sz="quarter" idx="12"/>
          </p:nvPr>
        </p:nvSpPr>
        <p:spPr/>
        <p:txBody>
          <a:bodyPr/>
          <a:lstStyle/>
          <a:p>
            <a:fld id="{5E3DB3B5-2FE9-4F7D-B6C2-445A9D759B67}" type="slidenum">
              <a:rPr lang="ar-SA" smtClean="0"/>
              <a:t>‹#›</a:t>
            </a:fld>
            <a:endParaRPr lang="ar-SA"/>
          </a:p>
        </p:txBody>
      </p:sp>
    </p:spTree>
    <p:extLst>
      <p:ext uri="{BB962C8B-B14F-4D97-AF65-F5344CB8AC3E}">
        <p14:creationId xmlns:p14="http://schemas.microsoft.com/office/powerpoint/2010/main" val="40042760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عنوان فقط">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تاريخ 2"/>
          <p:cNvSpPr>
            <a:spLocks noGrp="1"/>
          </p:cNvSpPr>
          <p:nvPr>
            <p:ph type="dt" sz="half" idx="10"/>
          </p:nvPr>
        </p:nvSpPr>
        <p:spPr/>
        <p:txBody>
          <a:bodyPr/>
          <a:lstStyle/>
          <a:p>
            <a:fld id="{7DCCE109-11ED-4378-940E-22D678FF640E}" type="datetimeFigureOut">
              <a:rPr lang="ar-SA" smtClean="0"/>
              <a:t>21/01/1446</a:t>
            </a:fld>
            <a:endParaRPr lang="ar-SA"/>
          </a:p>
        </p:txBody>
      </p:sp>
      <p:sp>
        <p:nvSpPr>
          <p:cNvPr id="4" name="عنصر نائب للتذييل 3"/>
          <p:cNvSpPr>
            <a:spLocks noGrp="1"/>
          </p:cNvSpPr>
          <p:nvPr>
            <p:ph type="ftr" sz="quarter" idx="11"/>
          </p:nvPr>
        </p:nvSpPr>
        <p:spPr/>
        <p:txBody>
          <a:bodyPr/>
          <a:lstStyle/>
          <a:p>
            <a:endParaRPr lang="ar-SA"/>
          </a:p>
        </p:txBody>
      </p:sp>
      <p:sp>
        <p:nvSpPr>
          <p:cNvPr id="5" name="عنصر نائب لرقم الشريحة 4"/>
          <p:cNvSpPr>
            <a:spLocks noGrp="1"/>
          </p:cNvSpPr>
          <p:nvPr>
            <p:ph type="sldNum" sz="quarter" idx="12"/>
          </p:nvPr>
        </p:nvSpPr>
        <p:spPr/>
        <p:txBody>
          <a:bodyPr/>
          <a:lstStyle/>
          <a:p>
            <a:fld id="{5E3DB3B5-2FE9-4F7D-B6C2-445A9D759B67}" type="slidenum">
              <a:rPr lang="ar-SA" smtClean="0"/>
              <a:t>‹#›</a:t>
            </a:fld>
            <a:endParaRPr lang="ar-SA"/>
          </a:p>
        </p:txBody>
      </p:sp>
    </p:spTree>
    <p:extLst>
      <p:ext uri="{BB962C8B-B14F-4D97-AF65-F5344CB8AC3E}">
        <p14:creationId xmlns:p14="http://schemas.microsoft.com/office/powerpoint/2010/main" val="4758972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فارغ">
    <p:spTree>
      <p:nvGrpSpPr>
        <p:cNvPr id="1" name=""/>
        <p:cNvGrpSpPr/>
        <p:nvPr/>
      </p:nvGrpSpPr>
      <p:grpSpPr>
        <a:xfrm>
          <a:off x="0" y="0"/>
          <a:ext cx="0" cy="0"/>
          <a:chOff x="0" y="0"/>
          <a:chExt cx="0" cy="0"/>
        </a:xfrm>
      </p:grpSpPr>
      <p:sp>
        <p:nvSpPr>
          <p:cNvPr id="2" name="عنصر نائب للتاريخ 1"/>
          <p:cNvSpPr>
            <a:spLocks noGrp="1"/>
          </p:cNvSpPr>
          <p:nvPr>
            <p:ph type="dt" sz="half" idx="10"/>
          </p:nvPr>
        </p:nvSpPr>
        <p:spPr/>
        <p:txBody>
          <a:bodyPr/>
          <a:lstStyle/>
          <a:p>
            <a:fld id="{7DCCE109-11ED-4378-940E-22D678FF640E}" type="datetimeFigureOut">
              <a:rPr lang="ar-SA" smtClean="0"/>
              <a:t>21/01/1446</a:t>
            </a:fld>
            <a:endParaRPr lang="ar-SA"/>
          </a:p>
        </p:txBody>
      </p:sp>
      <p:sp>
        <p:nvSpPr>
          <p:cNvPr id="3" name="عنصر نائب للتذييل 2"/>
          <p:cNvSpPr>
            <a:spLocks noGrp="1"/>
          </p:cNvSpPr>
          <p:nvPr>
            <p:ph type="ftr" sz="quarter" idx="11"/>
          </p:nvPr>
        </p:nvSpPr>
        <p:spPr/>
        <p:txBody>
          <a:bodyPr/>
          <a:lstStyle/>
          <a:p>
            <a:endParaRPr lang="ar-SA"/>
          </a:p>
        </p:txBody>
      </p:sp>
      <p:sp>
        <p:nvSpPr>
          <p:cNvPr id="4" name="عنصر نائب لرقم الشريحة 3"/>
          <p:cNvSpPr>
            <a:spLocks noGrp="1"/>
          </p:cNvSpPr>
          <p:nvPr>
            <p:ph type="sldNum" sz="quarter" idx="12"/>
          </p:nvPr>
        </p:nvSpPr>
        <p:spPr/>
        <p:txBody>
          <a:bodyPr/>
          <a:lstStyle/>
          <a:p>
            <a:fld id="{5E3DB3B5-2FE9-4F7D-B6C2-445A9D759B67}" type="slidenum">
              <a:rPr lang="ar-SA" smtClean="0"/>
              <a:t>‹#›</a:t>
            </a:fld>
            <a:endParaRPr lang="ar-SA"/>
          </a:p>
        </p:txBody>
      </p:sp>
    </p:spTree>
    <p:extLst>
      <p:ext uri="{BB962C8B-B14F-4D97-AF65-F5344CB8AC3E}">
        <p14:creationId xmlns:p14="http://schemas.microsoft.com/office/powerpoint/2010/main" val="40629861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محتوى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609601" y="273050"/>
            <a:ext cx="4011084" cy="1162050"/>
          </a:xfrm>
        </p:spPr>
        <p:txBody>
          <a:bodyPr anchor="b"/>
          <a:lstStyle>
            <a:lvl1pPr algn="r">
              <a:defRPr sz="2000" b="1"/>
            </a:lvl1pPr>
          </a:lstStyle>
          <a:p>
            <a:r>
              <a:rPr lang="ar-SA"/>
              <a:t>انقر لتحرير نمط العنوان الرئيسي</a:t>
            </a:r>
          </a:p>
        </p:txBody>
      </p:sp>
      <p:sp>
        <p:nvSpPr>
          <p:cNvPr id="3" name="عنصر نائب للمحتوى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نص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a:t>انقر لتحرير أنماط النص الرئيسي</a:t>
            </a:r>
          </a:p>
        </p:txBody>
      </p:sp>
      <p:sp>
        <p:nvSpPr>
          <p:cNvPr id="5" name="عنصر نائب للتاريخ 4"/>
          <p:cNvSpPr>
            <a:spLocks noGrp="1"/>
          </p:cNvSpPr>
          <p:nvPr>
            <p:ph type="dt" sz="half" idx="10"/>
          </p:nvPr>
        </p:nvSpPr>
        <p:spPr/>
        <p:txBody>
          <a:bodyPr/>
          <a:lstStyle/>
          <a:p>
            <a:fld id="{7DCCE109-11ED-4378-940E-22D678FF640E}" type="datetimeFigureOut">
              <a:rPr lang="ar-SA" smtClean="0"/>
              <a:t>21/01/1446</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5E3DB3B5-2FE9-4F7D-B6C2-445A9D759B67}" type="slidenum">
              <a:rPr lang="ar-SA" smtClean="0"/>
              <a:t>‹#›</a:t>
            </a:fld>
            <a:endParaRPr lang="ar-SA"/>
          </a:p>
        </p:txBody>
      </p:sp>
    </p:spTree>
    <p:extLst>
      <p:ext uri="{BB962C8B-B14F-4D97-AF65-F5344CB8AC3E}">
        <p14:creationId xmlns:p14="http://schemas.microsoft.com/office/powerpoint/2010/main" val="1623118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صورة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2389717" y="4800600"/>
            <a:ext cx="7315200" cy="566738"/>
          </a:xfrm>
        </p:spPr>
        <p:txBody>
          <a:bodyPr anchor="b"/>
          <a:lstStyle>
            <a:lvl1pPr algn="r">
              <a:defRPr sz="2000" b="1"/>
            </a:lvl1pPr>
          </a:lstStyle>
          <a:p>
            <a:r>
              <a:rPr lang="ar-SA"/>
              <a:t>انقر لتحرير نمط العنوان الرئيسي</a:t>
            </a:r>
          </a:p>
        </p:txBody>
      </p:sp>
      <p:sp>
        <p:nvSpPr>
          <p:cNvPr id="3" name="عنصر نائب للصورة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a:t>انقر لتحرير أنماط النص الرئيسي</a:t>
            </a:r>
          </a:p>
        </p:txBody>
      </p:sp>
      <p:sp>
        <p:nvSpPr>
          <p:cNvPr id="5" name="عنصر نائب للتاريخ 4"/>
          <p:cNvSpPr>
            <a:spLocks noGrp="1"/>
          </p:cNvSpPr>
          <p:nvPr>
            <p:ph type="dt" sz="half" idx="10"/>
          </p:nvPr>
        </p:nvSpPr>
        <p:spPr/>
        <p:txBody>
          <a:bodyPr/>
          <a:lstStyle/>
          <a:p>
            <a:fld id="{7DCCE109-11ED-4378-940E-22D678FF640E}" type="datetimeFigureOut">
              <a:rPr lang="ar-SA" smtClean="0"/>
              <a:t>21/01/1446</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5E3DB3B5-2FE9-4F7D-B6C2-445A9D759B67}" type="slidenum">
              <a:rPr lang="ar-SA" smtClean="0"/>
              <a:t>‹#›</a:t>
            </a:fld>
            <a:endParaRPr lang="ar-SA"/>
          </a:p>
        </p:txBody>
      </p:sp>
    </p:spTree>
    <p:extLst>
      <p:ext uri="{BB962C8B-B14F-4D97-AF65-F5344CB8AC3E}">
        <p14:creationId xmlns:p14="http://schemas.microsoft.com/office/powerpoint/2010/main" val="3876227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عنوان ونص عمودي">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عنوان العمودي 2"/>
          <p:cNvSpPr>
            <a:spLocks noGrp="1"/>
          </p:cNvSpPr>
          <p:nvPr>
            <p:ph type="body" orient="vert" idx="1"/>
          </p:nvPr>
        </p:nvSpPr>
        <p:spPr/>
        <p:txBody>
          <a:bodyPr vert="eaVert"/>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7DCCE109-11ED-4378-940E-22D678FF640E}" type="datetimeFigureOut">
              <a:rPr lang="ar-SA" smtClean="0"/>
              <a:t>21/01/1446</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5E3DB3B5-2FE9-4F7D-B6C2-445A9D759B67}" type="slidenum">
              <a:rPr lang="ar-SA" smtClean="0"/>
              <a:t>‹#›</a:t>
            </a:fld>
            <a:endParaRPr lang="ar-SA"/>
          </a:p>
        </p:txBody>
      </p:sp>
    </p:spTree>
    <p:extLst>
      <p:ext uri="{BB962C8B-B14F-4D97-AF65-F5344CB8AC3E}">
        <p14:creationId xmlns:p14="http://schemas.microsoft.com/office/powerpoint/2010/main" val="26673020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عنوان ونص عموديان">
    <p:spTree>
      <p:nvGrpSpPr>
        <p:cNvPr id="1" name=""/>
        <p:cNvGrpSpPr/>
        <p:nvPr/>
      </p:nvGrpSpPr>
      <p:grpSpPr>
        <a:xfrm>
          <a:off x="0" y="0"/>
          <a:ext cx="0" cy="0"/>
          <a:chOff x="0" y="0"/>
          <a:chExt cx="0" cy="0"/>
        </a:xfrm>
      </p:grpSpPr>
      <p:sp>
        <p:nvSpPr>
          <p:cNvPr id="2" name="عنوان عمودي 1"/>
          <p:cNvSpPr>
            <a:spLocks noGrp="1"/>
          </p:cNvSpPr>
          <p:nvPr>
            <p:ph type="title" orient="vert"/>
          </p:nvPr>
        </p:nvSpPr>
        <p:spPr>
          <a:xfrm>
            <a:off x="8839200" y="274639"/>
            <a:ext cx="2743200" cy="5851525"/>
          </a:xfrm>
        </p:spPr>
        <p:txBody>
          <a:bodyPr vert="eaVert"/>
          <a:lstStyle/>
          <a:p>
            <a:r>
              <a:rPr lang="ar-SA"/>
              <a:t>انقر لتحرير نمط العنوان الرئيسي</a:t>
            </a:r>
          </a:p>
        </p:txBody>
      </p:sp>
      <p:sp>
        <p:nvSpPr>
          <p:cNvPr id="3" name="عنصر نائب للعنوان العمودي 2"/>
          <p:cNvSpPr>
            <a:spLocks noGrp="1"/>
          </p:cNvSpPr>
          <p:nvPr>
            <p:ph type="body" orient="vert" idx="1"/>
          </p:nvPr>
        </p:nvSpPr>
        <p:spPr>
          <a:xfrm>
            <a:off x="609600" y="274639"/>
            <a:ext cx="8026400" cy="5851525"/>
          </a:xfrm>
        </p:spPr>
        <p:txBody>
          <a:bodyPr vert="eaVert"/>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7DCCE109-11ED-4378-940E-22D678FF640E}" type="datetimeFigureOut">
              <a:rPr lang="ar-SA" smtClean="0"/>
              <a:t>21/01/1446</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5E3DB3B5-2FE9-4F7D-B6C2-445A9D759B67}" type="slidenum">
              <a:rPr lang="ar-SA" smtClean="0"/>
              <a:t>‹#›</a:t>
            </a:fld>
            <a:endParaRPr lang="ar-SA"/>
          </a:p>
        </p:txBody>
      </p:sp>
    </p:spTree>
    <p:extLst>
      <p:ext uri="{BB962C8B-B14F-4D97-AF65-F5344CB8AC3E}">
        <p14:creationId xmlns:p14="http://schemas.microsoft.com/office/powerpoint/2010/main" val="416730535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9987946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45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7/27/2024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1289069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7/27/2024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8265811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1" y="1709740"/>
            <a:ext cx="10515600" cy="2852737"/>
          </a:xfrm>
        </p:spPr>
        <p:txBody>
          <a:bodyPr anchor="b"/>
          <a:lstStyle>
            <a:lvl1pPr>
              <a:defRPr sz="45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1" y="4589465"/>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7/27/2024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62161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7/27/2024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540217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7"/>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1"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7/27/2024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7092249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7/27/2024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1705512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7/27/2024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0890949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7/27/2024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4438554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7"/>
            <a:ext cx="617220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7/27/2024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5493147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7/27/2024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5997180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1"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7/27/2024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6940359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2501195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9"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5456149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12432177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1"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41127284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6" y="508822"/>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2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672054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50"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900"/>
            </a:lvl1pPr>
          </a:lstStyle>
          <a:p>
            <a:endParaRPr lang="id-ID"/>
          </a:p>
        </p:txBody>
      </p:sp>
    </p:spTree>
    <p:extLst>
      <p:ext uri="{BB962C8B-B14F-4D97-AF65-F5344CB8AC3E}">
        <p14:creationId xmlns:p14="http://schemas.microsoft.com/office/powerpoint/2010/main" val="30443686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7" cy="2495550"/>
          </a:xfrm>
          <a:prstGeom prst="rect">
            <a:avLst/>
          </a:prstGeom>
          <a:solidFill>
            <a:schemeClr val="bg1">
              <a:lumMod val="85000"/>
              <a:alpha val="50000"/>
            </a:schemeClr>
          </a:solidFill>
        </p:spPr>
        <p:txBody>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303554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slideLayout" Target="../slideLayouts/slideLayout3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20" Type="http://schemas.openxmlformats.org/officeDocument/2006/relationships/image" Target="../media/image2.png"/><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theme" Target="../theme/theme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عنصر نائب للعنوان 1"/>
          <p:cNvSpPr>
            <a:spLocks noGrp="1"/>
          </p:cNvSpPr>
          <p:nvPr>
            <p:ph type="title"/>
          </p:nvPr>
        </p:nvSpPr>
        <p:spPr>
          <a:xfrm>
            <a:off x="609600" y="274638"/>
            <a:ext cx="10972800" cy="1143000"/>
          </a:xfrm>
          <a:prstGeom prst="rect">
            <a:avLst/>
          </a:prstGeom>
        </p:spPr>
        <p:txBody>
          <a:bodyPr vert="horz" lIns="91440" tIns="45720" rIns="91440" bIns="45720" rtlCol="1" anchor="ctr">
            <a:normAutofit/>
          </a:bodyPr>
          <a:lstStyle/>
          <a:p>
            <a:r>
              <a:rPr lang="ar-SA"/>
              <a:t>انقر لتحرير نمط العنوان الرئيسي</a:t>
            </a:r>
          </a:p>
        </p:txBody>
      </p:sp>
      <p:sp>
        <p:nvSpPr>
          <p:cNvPr id="3" name="عنصر نائب للنص 2"/>
          <p:cNvSpPr>
            <a:spLocks noGrp="1"/>
          </p:cNvSpPr>
          <p:nvPr>
            <p:ph type="body" idx="1"/>
          </p:nvPr>
        </p:nvSpPr>
        <p:spPr>
          <a:xfrm>
            <a:off x="609600" y="1600201"/>
            <a:ext cx="10972800" cy="4525963"/>
          </a:xfrm>
          <a:prstGeom prst="rect">
            <a:avLst/>
          </a:prstGeom>
        </p:spPr>
        <p:txBody>
          <a:bodyPr vert="horz" lIns="91440" tIns="45720" rIns="91440" bIns="45720" rtlCol="1">
            <a:normAutofit/>
          </a:body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2"/>
          </p:nvPr>
        </p:nvSpPr>
        <p:spPr>
          <a:xfrm>
            <a:off x="8737600" y="6356351"/>
            <a:ext cx="28448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7DCCE109-11ED-4378-940E-22D678FF640E}" type="datetimeFigureOut">
              <a:rPr lang="ar-SA" smtClean="0"/>
              <a:t>21/01/1446</a:t>
            </a:fld>
            <a:endParaRPr lang="ar-SA"/>
          </a:p>
        </p:txBody>
      </p:sp>
      <p:sp>
        <p:nvSpPr>
          <p:cNvPr id="5" name="عنصر نائب للتذييل 4"/>
          <p:cNvSpPr>
            <a:spLocks noGrp="1"/>
          </p:cNvSpPr>
          <p:nvPr>
            <p:ph type="ftr" sz="quarter" idx="3"/>
          </p:nvPr>
        </p:nvSpPr>
        <p:spPr>
          <a:xfrm>
            <a:off x="4165600" y="6356351"/>
            <a:ext cx="38608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ar-SA"/>
          </a:p>
        </p:txBody>
      </p:sp>
      <p:sp>
        <p:nvSpPr>
          <p:cNvPr id="6" name="عنصر نائب لرقم الشريحة 5"/>
          <p:cNvSpPr>
            <a:spLocks noGrp="1"/>
          </p:cNvSpPr>
          <p:nvPr>
            <p:ph type="sldNum" sz="quarter" idx="4"/>
          </p:nvPr>
        </p:nvSpPr>
        <p:spPr>
          <a:xfrm>
            <a:off x="609600" y="6356351"/>
            <a:ext cx="28448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5E3DB3B5-2FE9-4F7D-B6C2-445A9D759B67}" type="slidenum">
              <a:rPr lang="ar-SA" smtClean="0"/>
              <a:t>‹#›</a:t>
            </a:fld>
            <a:endParaRPr lang="ar-SA"/>
          </a:p>
        </p:txBody>
      </p:sp>
    </p:spTree>
    <p:extLst>
      <p:ext uri="{BB962C8B-B14F-4D97-AF65-F5344CB8AC3E}">
        <p14:creationId xmlns:p14="http://schemas.microsoft.com/office/powerpoint/2010/main" val="29329157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7AD86B2E-B702-4422-B277-3A08C7449694}" type="datetimeFigureOut">
              <a:rPr lang="en-US" smtClean="0"/>
              <a:t>7/27/2024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277444637"/>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 id="2147483678" r:id="rId17"/>
    <p:sldLayoutId id="2147483679" r:id="rId18"/>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24.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619903" y="-245613"/>
            <a:ext cx="5836768" cy="568404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1406221" y="2793615"/>
            <a:ext cx="3664847" cy="369332"/>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Prepared by Dr. </a:t>
            </a:r>
            <a:r>
              <a:rPr kumimoji="0" lang="en-GB" sz="18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Manal El-Sayed</a:t>
            </a:r>
            <a:endParaRPr kumimoji="0" lang="en-US" sz="18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118801" y="5239994"/>
            <a:ext cx="2637456" cy="39687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4F81BD">
                    <a:lumMod val="75000"/>
                  </a:srgbClr>
                </a:solidFill>
                <a:effectLst/>
                <a:uLnTx/>
                <a:uFillTx/>
                <a:latin typeface="Calibri"/>
                <a:ea typeface="+mn-ea"/>
                <a:cs typeface="+mn-cs"/>
              </a:rPr>
              <a:t>Lecture 9</a:t>
            </a:r>
          </a:p>
        </p:txBody>
      </p:sp>
      <p:sp>
        <p:nvSpPr>
          <p:cNvPr id="14" name="Oval 13">
            <a:extLst>
              <a:ext uri="{FF2B5EF4-FFF2-40B4-BE49-F238E27FC236}">
                <a16:creationId xmlns:a16="http://schemas.microsoft.com/office/drawing/2014/main" id="{46F3C90B-EB3F-EA91-08C5-03400C278827}"/>
              </a:ext>
            </a:extLst>
          </p:cNvPr>
          <p:cNvSpPr/>
          <p:nvPr/>
        </p:nvSpPr>
        <p:spPr>
          <a:xfrm>
            <a:off x="6096000" y="79030"/>
            <a:ext cx="5557838" cy="5557838"/>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98226" y="239176"/>
            <a:ext cx="2215991" cy="1034717"/>
          </a:xfrm>
          <a:prstGeom prst="rect">
            <a:avLst/>
          </a:prstGeom>
        </p:spPr>
      </p:pic>
      <p:sp>
        <p:nvSpPr>
          <p:cNvPr id="3" name="TextBox 2">
            <a:extLst>
              <a:ext uri="{FF2B5EF4-FFF2-40B4-BE49-F238E27FC236}">
                <a16:creationId xmlns:a16="http://schemas.microsoft.com/office/drawing/2014/main" id="{73980364-1B79-155F-CC41-C72F3E5A617B}"/>
              </a:ext>
            </a:extLst>
          </p:cNvPr>
          <p:cNvSpPr txBox="1"/>
          <p:nvPr/>
        </p:nvSpPr>
        <p:spPr>
          <a:xfrm>
            <a:off x="784086" y="1240424"/>
            <a:ext cx="5172418" cy="1015663"/>
          </a:xfrm>
          <a:prstGeom prst="rect">
            <a:avLst/>
          </a:prstGeom>
          <a:noFill/>
        </p:spPr>
        <p:txBody>
          <a:bodyPr wrap="square">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F79646">
                    <a:lumMod val="50000"/>
                  </a:srgbClr>
                </a:solidFill>
                <a:effectLst/>
                <a:uLnTx/>
                <a:uFillTx/>
                <a:latin typeface="Calibri"/>
                <a:ea typeface="+mn-ea"/>
                <a:cs typeface="+mn-cs"/>
              </a:rPr>
              <a:t>Project</a:t>
            </a:r>
            <a:r>
              <a:rPr kumimoji="0" lang="en-US" sz="3600" b="1" i="0" u="none" strike="noStrike" kern="1200" cap="none" spc="0" normalizeH="0" baseline="0" noProof="0" dirty="0">
                <a:ln>
                  <a:noFill/>
                </a:ln>
                <a:solidFill>
                  <a:srgbClr val="F79646">
                    <a:lumMod val="75000"/>
                  </a:srgbClr>
                </a:solidFill>
                <a:effectLst/>
                <a:uLnTx/>
                <a:uFillTx/>
                <a:latin typeface="Calibri"/>
                <a:ea typeface="+mn-ea"/>
                <a:cs typeface="+mn-cs"/>
              </a:rPr>
              <a:t> </a:t>
            </a:r>
            <a:r>
              <a:rPr kumimoji="0" lang="en-US" sz="3600" b="1" i="0" u="none" strike="noStrike" kern="1200" cap="none" spc="0" normalizeH="0" baseline="0" noProof="0" dirty="0">
                <a:ln>
                  <a:noFill/>
                </a:ln>
                <a:solidFill>
                  <a:srgbClr val="F79646">
                    <a:lumMod val="50000"/>
                  </a:srgbClr>
                </a:solidFill>
                <a:effectLst/>
                <a:uLnTx/>
                <a:uFillTx/>
                <a:latin typeface="Calibri"/>
                <a:ea typeface="+mn-ea"/>
                <a:cs typeface="+mn-cs"/>
              </a:rPr>
              <a:t>Fe</a:t>
            </a:r>
            <a:r>
              <a:rPr kumimoji="0" lang="en-US" sz="3600" b="1" i="0" u="none" strike="noStrike" kern="1200" cap="none" spc="0" normalizeH="0" baseline="0" noProof="0" dirty="0">
                <a:ln>
                  <a:noFill/>
                </a:ln>
                <a:solidFill>
                  <a:srgbClr val="F79646">
                    <a:lumMod val="75000"/>
                  </a:srgbClr>
                </a:solidFill>
                <a:effectLst/>
                <a:uLnTx/>
                <a:uFillTx/>
                <a:latin typeface="Calibri"/>
                <a:ea typeface="+mn-ea"/>
                <a:cs typeface="+mn-cs"/>
              </a:rPr>
              <a:t>asibility Study</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rPr>
              <a:t>PMG201</a:t>
            </a:r>
            <a:endPar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ajawal Medium" panose="00000600000000000000" pitchFamily="2" charset="-78"/>
              <a:ea typeface="+mn-ea"/>
              <a:cs typeface="Tajawal Medium" panose="00000600000000000000" pitchFamily="2" charset="-78"/>
            </a:endParaRPr>
          </a:p>
        </p:txBody>
      </p:sp>
      <p:sp>
        <p:nvSpPr>
          <p:cNvPr id="6" name="TextBox 5">
            <a:extLst>
              <a:ext uri="{FF2B5EF4-FFF2-40B4-BE49-F238E27FC236}">
                <a16:creationId xmlns:a16="http://schemas.microsoft.com/office/drawing/2014/main" id="{A972BC24-8E74-DE9B-5DA1-ECFC26FECF71}"/>
              </a:ext>
            </a:extLst>
          </p:cNvPr>
          <p:cNvSpPr txBox="1"/>
          <p:nvPr/>
        </p:nvSpPr>
        <p:spPr>
          <a:xfrm>
            <a:off x="298226" y="3748359"/>
            <a:ext cx="5177926" cy="1077218"/>
          </a:xfrm>
          <a:prstGeom prst="rect">
            <a:avLst/>
          </a:prstGeom>
          <a:noFill/>
        </p:spPr>
        <p:txBody>
          <a:bodyPr wrap="square">
            <a:spAutoFit/>
          </a:bodyPr>
          <a:lstStyle/>
          <a:p>
            <a:pPr algn="ctr"/>
            <a:r>
              <a:rPr lang="en-US" sz="3200" b="1" dirty="0">
                <a:solidFill>
                  <a:schemeClr val="accent6">
                    <a:lumMod val="75000"/>
                  </a:schemeClr>
                </a:solidFill>
              </a:rPr>
              <a:t>ALLOCATING RESOURCES TO THE PROJECT</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69152" y="1166653"/>
            <a:ext cx="5502275" cy="1349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2" name="Content Placeholder 2"/>
          <p:cNvSpPr txBox="1">
            <a:spLocks/>
          </p:cNvSpPr>
          <p:nvPr/>
        </p:nvSpPr>
        <p:spPr>
          <a:xfrm>
            <a:off x="1991545" y="2636912"/>
            <a:ext cx="8208912" cy="2736304"/>
          </a:xfrm>
          <a:prstGeom prst="rect">
            <a:avLst/>
          </a:prstGeom>
          <a:ln>
            <a:noFill/>
          </a:ln>
        </p:spPr>
        <p:txBody>
          <a:bodyPr anchor="t">
            <a:normAutofit/>
          </a:bodyPr>
          <a:lst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l" rtl="0"/>
            <a:r>
              <a:rPr lang="en-US" sz="2400" b="1" dirty="0"/>
              <a:t>Expediting a Project.</a:t>
            </a:r>
          </a:p>
          <a:p>
            <a:pPr algn="l" rtl="0"/>
            <a:r>
              <a:rPr lang="en-US" sz="2400" b="1" dirty="0"/>
              <a:t>Resource Loading.</a:t>
            </a:r>
          </a:p>
          <a:p>
            <a:pPr algn="l" rtl="0"/>
            <a:r>
              <a:rPr lang="en-US" sz="2400" b="1" dirty="0"/>
              <a:t>Resource Leveling.</a:t>
            </a:r>
          </a:p>
          <a:p>
            <a:pPr algn="l" rtl="0"/>
            <a:r>
              <a:rPr lang="en-US" sz="2400" b="1" dirty="0"/>
              <a:t>Allocating Scarce Resources to Projects.</a:t>
            </a:r>
          </a:p>
          <a:p>
            <a:pPr algn="l" rtl="0"/>
            <a:r>
              <a:rPr lang="en-US" sz="2400" b="1" dirty="0"/>
              <a:t>Allocating Scarce Resources to Several Projects.</a:t>
            </a:r>
          </a:p>
          <a:p>
            <a:pPr algn="l" rtl="0"/>
            <a:r>
              <a:rPr lang="en-US" sz="2400" b="1" dirty="0" err="1"/>
              <a:t>Goldratt’s</a:t>
            </a:r>
            <a:r>
              <a:rPr lang="en-US" sz="2400" b="1" dirty="0"/>
              <a:t> Critical Chain.</a:t>
            </a:r>
          </a:p>
          <a:p>
            <a:pPr lvl="0" algn="l" rtl="0"/>
            <a:endParaRPr lang="ar-SA" sz="2400" dirty="0"/>
          </a:p>
        </p:txBody>
      </p:sp>
    </p:spTree>
    <p:extLst>
      <p:ext uri="{BB962C8B-B14F-4D97-AF65-F5344CB8AC3E}">
        <p14:creationId xmlns:p14="http://schemas.microsoft.com/office/powerpoint/2010/main" val="6723140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مستطيل 7"/>
          <p:cNvSpPr/>
          <p:nvPr/>
        </p:nvSpPr>
        <p:spPr>
          <a:xfrm>
            <a:off x="3287689" y="1143771"/>
            <a:ext cx="5592685" cy="461665"/>
          </a:xfrm>
          <a:prstGeom prst="rect">
            <a:avLst/>
          </a:prstGeom>
        </p:spPr>
        <p:txBody>
          <a:bodyPr wrap="none">
            <a:spAutoFit/>
          </a:bodyPr>
          <a:lstStyle/>
          <a:p>
            <a:pPr algn="l" rtl="0"/>
            <a:r>
              <a:rPr lang="en-US" sz="2400" b="1" dirty="0">
                <a:solidFill>
                  <a:srgbClr val="C00000"/>
                </a:solidFill>
              </a:rPr>
              <a:t>ALLOCATING RESOURCES TO THE PROJECT </a:t>
            </a:r>
            <a:endParaRPr lang="ar-SA" sz="2400" b="1" dirty="0">
              <a:solidFill>
                <a:srgbClr val="C00000"/>
              </a:solidFill>
              <a:latin typeface="Book Antiqua" panose="02040602050305030304" pitchFamily="18" charset="0"/>
            </a:endParaRPr>
          </a:p>
        </p:txBody>
      </p:sp>
      <p:sp>
        <p:nvSpPr>
          <p:cNvPr id="2" name="مستطيل 1"/>
          <p:cNvSpPr/>
          <p:nvPr/>
        </p:nvSpPr>
        <p:spPr>
          <a:xfrm>
            <a:off x="1919536" y="1772816"/>
            <a:ext cx="4104456" cy="4247317"/>
          </a:xfrm>
          <a:prstGeom prst="rect">
            <a:avLst/>
          </a:prstGeom>
        </p:spPr>
        <p:txBody>
          <a:bodyPr wrap="square">
            <a:spAutoFit/>
          </a:bodyPr>
          <a:lstStyle/>
          <a:p>
            <a:pPr algn="l" rtl="0">
              <a:buClr>
                <a:schemeClr val="accent2">
                  <a:lumMod val="75000"/>
                </a:schemeClr>
              </a:buClr>
            </a:pPr>
            <a:r>
              <a:rPr lang="en-US" b="1" dirty="0"/>
              <a:t>Projects compete with each other for the same resources in two different ways. </a:t>
            </a:r>
            <a:r>
              <a:rPr lang="en-US" b="1" dirty="0">
                <a:solidFill>
                  <a:srgbClr val="FF0000"/>
                </a:solidFill>
                <a:highlight>
                  <a:srgbClr val="FFFF00"/>
                </a:highlight>
              </a:rPr>
              <a:t>The problem here is which project gets to use the resource first and which must wait. </a:t>
            </a:r>
            <a:r>
              <a:rPr lang="en-US" b="1" dirty="0"/>
              <a:t>The project that must wait may suffer a schedule delay that makes it late. Just as p</a:t>
            </a:r>
            <a:r>
              <a:rPr lang="en-US" b="1" dirty="0">
                <a:solidFill>
                  <a:srgbClr val="FF0000"/>
                </a:solidFill>
                <a:highlight>
                  <a:srgbClr val="FFFF00"/>
                </a:highlight>
              </a:rPr>
              <a:t>rojects </a:t>
            </a:r>
            <a:r>
              <a:rPr lang="en-US" b="1" dirty="0"/>
              <a:t>may compete for resources, different </a:t>
            </a:r>
            <a:r>
              <a:rPr lang="en-US" b="1" dirty="0">
                <a:solidFill>
                  <a:srgbClr val="FF0000"/>
                </a:solidFill>
                <a:highlight>
                  <a:srgbClr val="FFFF00"/>
                </a:highlight>
              </a:rPr>
              <a:t>activitie</a:t>
            </a:r>
            <a:r>
              <a:rPr lang="en-US" b="1" dirty="0">
                <a:solidFill>
                  <a:srgbClr val="FF0000"/>
                </a:solidFill>
              </a:rPr>
              <a:t>s</a:t>
            </a:r>
            <a:r>
              <a:rPr lang="en-US" b="1" dirty="0"/>
              <a:t> of the same project may compete. Two or more concurrent activities </a:t>
            </a:r>
            <a:r>
              <a:rPr lang="ar-EG" b="1" dirty="0"/>
              <a:t>الأنشطة المتزامنة</a:t>
            </a:r>
            <a:r>
              <a:rPr lang="en-US" b="1" dirty="0"/>
              <a:t> might require the same personnel, or equipment, or even work space. </a:t>
            </a:r>
            <a:r>
              <a:rPr lang="en-US" b="1" dirty="0">
                <a:solidFill>
                  <a:srgbClr val="FF0000"/>
                </a:solidFill>
                <a:highlight>
                  <a:srgbClr val="FFFF00"/>
                </a:highlight>
              </a:rPr>
              <a:t>One activity will be given priority, and the other(s) must wait.</a:t>
            </a:r>
            <a:endParaRPr lang="ar-SA" b="1" dirty="0">
              <a:solidFill>
                <a:srgbClr val="FF0000"/>
              </a:solidFill>
              <a:highlight>
                <a:srgbClr val="FFFF00"/>
              </a:highlight>
            </a:endParaRPr>
          </a:p>
          <a:p>
            <a:pPr algn="l" rtl="0">
              <a:buClr>
                <a:schemeClr val="accent2">
                  <a:lumMod val="75000"/>
                </a:schemeClr>
              </a:buClr>
              <a:buFont typeface="Wingdings" panose="05000000000000000000" pitchFamily="2" charset="2"/>
              <a:buChar char="q"/>
            </a:pPr>
            <a:endParaRPr lang="en-US" b="1"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23992" y="1796629"/>
            <a:ext cx="4153570" cy="3695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877195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مستطيل 8"/>
          <p:cNvSpPr/>
          <p:nvPr/>
        </p:nvSpPr>
        <p:spPr>
          <a:xfrm>
            <a:off x="4583760" y="1230698"/>
            <a:ext cx="2317045" cy="369332"/>
          </a:xfrm>
          <a:prstGeom prst="rect">
            <a:avLst/>
          </a:prstGeom>
        </p:spPr>
        <p:txBody>
          <a:bodyPr wrap="none">
            <a:spAutoFit/>
          </a:bodyPr>
          <a:lstStyle/>
          <a:p>
            <a:r>
              <a:rPr lang="en-US" b="1" dirty="0">
                <a:solidFill>
                  <a:srgbClr val="C00000"/>
                </a:solidFill>
              </a:rPr>
              <a:t>1. Expediting a Project</a:t>
            </a:r>
            <a:endParaRPr lang="ar-SA" b="1" dirty="0">
              <a:solidFill>
                <a:srgbClr val="C00000"/>
              </a:solidFill>
            </a:endParaRPr>
          </a:p>
        </p:txBody>
      </p:sp>
      <p:sp>
        <p:nvSpPr>
          <p:cNvPr id="6" name="مستطيل 5"/>
          <p:cNvSpPr/>
          <p:nvPr/>
        </p:nvSpPr>
        <p:spPr>
          <a:xfrm>
            <a:off x="1847528" y="1772817"/>
            <a:ext cx="4248472" cy="3693319"/>
          </a:xfrm>
          <a:prstGeom prst="rect">
            <a:avLst/>
          </a:prstGeom>
        </p:spPr>
        <p:txBody>
          <a:bodyPr wrap="square">
            <a:spAutoFit/>
          </a:bodyPr>
          <a:lstStyle/>
          <a:p>
            <a:pPr algn="l"/>
            <a:r>
              <a:rPr lang="en-US" b="1" dirty="0"/>
              <a:t>When </a:t>
            </a:r>
            <a:r>
              <a:rPr lang="en-US" b="1" dirty="0">
                <a:solidFill>
                  <a:srgbClr val="FF0000"/>
                </a:solidFill>
                <a:highlight>
                  <a:srgbClr val="FFFF00"/>
                </a:highlight>
              </a:rPr>
              <a:t>task durations are estimated</a:t>
            </a:r>
            <a:r>
              <a:rPr lang="en-US" b="1" dirty="0"/>
              <a:t>, an assumption is made that </a:t>
            </a:r>
            <a:r>
              <a:rPr lang="en-US" b="1" dirty="0">
                <a:highlight>
                  <a:srgbClr val="FFFF00"/>
                </a:highlight>
              </a:rPr>
              <a:t>task resources are set at “ normal” levels.</a:t>
            </a:r>
            <a:r>
              <a:rPr lang="en-US" b="1" dirty="0"/>
              <a:t> This is the “ standard practice” assumption. Traditionally, </a:t>
            </a:r>
            <a:r>
              <a:rPr lang="en-US" b="1" dirty="0">
                <a:highlight>
                  <a:srgbClr val="FFFF00"/>
                </a:highlight>
              </a:rPr>
              <a:t>CPM project duration </a:t>
            </a:r>
            <a:r>
              <a:rPr lang="en-US" b="1" dirty="0"/>
              <a:t>estimates also include a “ crash” estimate together with estimates of the crash time </a:t>
            </a:r>
            <a:r>
              <a:rPr lang="en-US" b="1" dirty="0">
                <a:highlight>
                  <a:srgbClr val="FFFF00"/>
                </a:highlight>
              </a:rPr>
              <a:t>and the resources required to shorten the duration of project activities. </a:t>
            </a:r>
            <a:r>
              <a:rPr lang="en-US" b="1" dirty="0"/>
              <a:t>By selectively choosing which activities to crash and by how much, </a:t>
            </a:r>
            <a:r>
              <a:rPr lang="en-US" b="1" dirty="0">
                <a:highlight>
                  <a:srgbClr val="FFFF00"/>
                </a:highlight>
              </a:rPr>
              <a:t>we can determine the minimum cost for all possible project completion times.</a:t>
            </a:r>
            <a:endParaRPr lang="ar-SA" b="1" dirty="0">
              <a:highlight>
                <a:srgbClr val="FFFF00"/>
              </a:highlight>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1844824"/>
            <a:ext cx="4283670" cy="3312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768000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2070781" y="1151811"/>
            <a:ext cx="3353868" cy="830997"/>
          </a:xfrm>
          <a:prstGeom prst="rect">
            <a:avLst/>
          </a:prstGeom>
        </p:spPr>
        <p:txBody>
          <a:bodyPr wrap="none">
            <a:spAutoFit/>
          </a:bodyPr>
          <a:lstStyle/>
          <a:p>
            <a:r>
              <a:rPr lang="en-US" sz="2400" b="1" dirty="0">
                <a:solidFill>
                  <a:srgbClr val="C00000"/>
                </a:solidFill>
              </a:rPr>
              <a:t>The Critical Path Method</a:t>
            </a:r>
            <a:br>
              <a:rPr lang="en-US" sz="2400" b="1" dirty="0">
                <a:solidFill>
                  <a:schemeClr val="accent6">
                    <a:lumMod val="50000"/>
                  </a:schemeClr>
                </a:solidFill>
              </a:rPr>
            </a:br>
            <a:endParaRPr lang="ar-SA" sz="2400" b="1" dirty="0">
              <a:solidFill>
                <a:schemeClr val="accent6">
                  <a:lumMod val="50000"/>
                </a:schemeClr>
              </a:solidFill>
              <a:latin typeface="Book Antiqua" panose="02040602050305030304" pitchFamily="18" charset="0"/>
            </a:endParaRPr>
          </a:p>
        </p:txBody>
      </p:sp>
      <p:sp>
        <p:nvSpPr>
          <p:cNvPr id="8" name="مستطيل 7"/>
          <p:cNvSpPr/>
          <p:nvPr/>
        </p:nvSpPr>
        <p:spPr>
          <a:xfrm>
            <a:off x="2070782" y="1844824"/>
            <a:ext cx="3161123" cy="2862322"/>
          </a:xfrm>
          <a:prstGeom prst="rect">
            <a:avLst/>
          </a:prstGeom>
        </p:spPr>
        <p:txBody>
          <a:bodyPr wrap="square">
            <a:spAutoFit/>
          </a:bodyPr>
          <a:lstStyle/>
          <a:p>
            <a:pPr algn="l" rtl="0"/>
            <a:r>
              <a:rPr lang="en-US" b="1" dirty="0"/>
              <a:t>In traditional PERT/CPM, the rules of “ standard practice ” apply and the normal task </a:t>
            </a:r>
            <a:r>
              <a:rPr lang="en-US" b="1" dirty="0">
                <a:highlight>
                  <a:srgbClr val="FFFF00"/>
                </a:highlight>
              </a:rPr>
              <a:t>duration estimate is made with the normal or standard - practice resource usage. </a:t>
            </a:r>
            <a:r>
              <a:rPr lang="en-US" b="1" dirty="0"/>
              <a:t>Then a second estimate, referred to as </a:t>
            </a:r>
            <a:r>
              <a:rPr lang="en-US" b="1" dirty="0">
                <a:highlight>
                  <a:srgbClr val="FFFF00"/>
                </a:highlight>
              </a:rPr>
              <a:t>the crash duration, is made based on the resources required to expedite the task</a:t>
            </a:r>
            <a:r>
              <a:rPr lang="en-US" b="1" dirty="0"/>
              <a:t>.</a:t>
            </a:r>
            <a:endParaRPr lang="ar-SA" b="1"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50918" y="2234581"/>
            <a:ext cx="4703799" cy="2911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968029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2572010" y="1179527"/>
            <a:ext cx="6768752" cy="424732"/>
          </a:xfrm>
          <a:prstGeom prst="rect">
            <a:avLst/>
          </a:prstGeom>
        </p:spPr>
        <p:txBody>
          <a:bodyPr wrap="square">
            <a:spAutoFit/>
          </a:bodyPr>
          <a:lstStyle/>
          <a:p>
            <a:pPr algn="ctr">
              <a:lnSpc>
                <a:spcPct val="90000"/>
              </a:lnSpc>
              <a:spcBef>
                <a:spcPct val="0"/>
              </a:spcBef>
            </a:pPr>
            <a:r>
              <a:rPr lang="en-US" sz="2400" b="1" dirty="0">
                <a:solidFill>
                  <a:srgbClr val="C00000"/>
                </a:solidFill>
              </a:rPr>
              <a:t>Fast - Tracking a Project</a:t>
            </a:r>
            <a:endParaRPr lang="en-US" altLang="ar-SA" sz="2400" b="1" dirty="0">
              <a:solidFill>
                <a:srgbClr val="C00000"/>
              </a:solidFill>
              <a:latin typeface="Book Antiqua" panose="02040602050305030304" pitchFamily="18" charset="0"/>
            </a:endParaRPr>
          </a:p>
        </p:txBody>
      </p:sp>
      <p:sp>
        <p:nvSpPr>
          <p:cNvPr id="8" name="مستطيل 7"/>
          <p:cNvSpPr/>
          <p:nvPr/>
        </p:nvSpPr>
        <p:spPr>
          <a:xfrm>
            <a:off x="1132980" y="1772817"/>
            <a:ext cx="5300901" cy="3970318"/>
          </a:xfrm>
          <a:prstGeom prst="rect">
            <a:avLst/>
          </a:prstGeom>
        </p:spPr>
        <p:txBody>
          <a:bodyPr wrap="square">
            <a:spAutoFit/>
          </a:bodyPr>
          <a:lstStyle/>
          <a:p>
            <a:pPr algn="l" rtl="0"/>
            <a:r>
              <a:rPr lang="en-US" b="1" dirty="0"/>
              <a:t>In addition to crashing a project in order to expedite it,</a:t>
            </a:r>
            <a:r>
              <a:rPr lang="ar-EG" b="1" dirty="0"/>
              <a:t> تسريع المشروع </a:t>
            </a:r>
            <a:r>
              <a:rPr lang="en-US" b="1" dirty="0"/>
              <a:t>a project can use f</a:t>
            </a:r>
            <a:r>
              <a:rPr lang="en-US" b="1" dirty="0">
                <a:highlight>
                  <a:srgbClr val="FFFF00"/>
                </a:highlight>
              </a:rPr>
              <a:t>ast-tracking</a:t>
            </a:r>
            <a:r>
              <a:rPr lang="ar-EG" b="1" dirty="0"/>
              <a:t> </a:t>
            </a:r>
            <a:r>
              <a:rPr lang="en-US" b="1" dirty="0"/>
              <a:t>which involves executing activities at the same time rather than sequentially. This is called performing in </a:t>
            </a:r>
            <a:r>
              <a:rPr lang="en-US" b="1" dirty="0">
                <a:highlight>
                  <a:srgbClr val="FFFF00"/>
                </a:highlight>
              </a:rPr>
              <a:t>parallel</a:t>
            </a:r>
            <a:r>
              <a:rPr lang="en-US" b="1" dirty="0"/>
              <a:t>. Unlike one activity following the other as most projects are done, </a:t>
            </a:r>
            <a:r>
              <a:rPr lang="en-US" b="1" dirty="0">
                <a:highlight>
                  <a:srgbClr val="FFFF00"/>
                </a:highlight>
              </a:rPr>
              <a:t>fast-tracking</a:t>
            </a:r>
            <a:r>
              <a:rPr lang="en-US" b="1" dirty="0"/>
              <a:t> doesn’t wait for one activity to end before another begins.</a:t>
            </a:r>
          </a:p>
          <a:p>
            <a:pPr algn="l" rtl="0"/>
            <a:r>
              <a:rPr lang="en-US" b="1" dirty="0"/>
              <a:t>Some activities are dependent </a:t>
            </a:r>
            <a:r>
              <a:rPr lang="en-US" b="1" dirty="0">
                <a:highlight>
                  <a:srgbClr val="FFFF00"/>
                </a:highlight>
              </a:rPr>
              <a:t>on others </a:t>
            </a:r>
            <a:r>
              <a:rPr lang="en-US" b="1" dirty="0"/>
              <a:t>and cannot start or stop until another starts or stops. Fast-tracking in project management will only work if all the activities are able to overlap with one another.</a:t>
            </a:r>
            <a:r>
              <a:rPr lang="ar-EG" b="1" dirty="0"/>
              <a:t> تتداخل مع بعضها البعض </a:t>
            </a:r>
            <a:r>
              <a:rPr lang="en-US" b="1" dirty="0"/>
              <a:t> However, if project activities don’t overlap then fast-tracking is a viable alternative, as it usually doesn’t add any extra costs.</a:t>
            </a:r>
            <a:endParaRPr lang="ar-SA"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12350" y="1772817"/>
            <a:ext cx="3528392" cy="374441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35707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مستطيل 8"/>
          <p:cNvSpPr/>
          <p:nvPr/>
        </p:nvSpPr>
        <p:spPr>
          <a:xfrm>
            <a:off x="1924894" y="2204865"/>
            <a:ext cx="3312368" cy="3170099"/>
          </a:xfrm>
          <a:prstGeom prst="rect">
            <a:avLst/>
          </a:prstGeom>
        </p:spPr>
        <p:txBody>
          <a:bodyPr wrap="square">
            <a:spAutoFit/>
          </a:bodyPr>
          <a:lstStyle/>
          <a:p>
            <a:pPr algn="l" rtl="0"/>
            <a:r>
              <a:rPr lang="en-US" sz="2000" b="1" dirty="0"/>
              <a:t>From the first day on the job, the PM is concerned with resource loading . Resource loading </a:t>
            </a:r>
            <a:r>
              <a:rPr lang="en-US" sz="2000" b="1" dirty="0">
                <a:highlight>
                  <a:srgbClr val="FFFF00"/>
                </a:highlight>
              </a:rPr>
              <a:t>refers to the amounts of specific resources that are scheduled for use on specific activities or projects at specific times.</a:t>
            </a:r>
            <a:r>
              <a:rPr lang="en-US" sz="2000" b="1" dirty="0"/>
              <a:t> It usually takes the form of a list or table. </a:t>
            </a:r>
          </a:p>
          <a:p>
            <a:pPr algn="l" rtl="0"/>
            <a:endParaRPr lang="ar-SA" sz="2000" b="1" dirty="0"/>
          </a:p>
        </p:txBody>
      </p:sp>
      <p:sp>
        <p:nvSpPr>
          <p:cNvPr id="10" name="مستطيل 9"/>
          <p:cNvSpPr/>
          <p:nvPr/>
        </p:nvSpPr>
        <p:spPr>
          <a:xfrm>
            <a:off x="4449894" y="1203223"/>
            <a:ext cx="2724593" cy="757130"/>
          </a:xfrm>
          <a:prstGeom prst="rect">
            <a:avLst/>
          </a:prstGeom>
        </p:spPr>
        <p:txBody>
          <a:bodyPr wrap="none">
            <a:spAutoFit/>
          </a:bodyPr>
          <a:lstStyle/>
          <a:p>
            <a:pPr algn="ctr">
              <a:lnSpc>
                <a:spcPct val="90000"/>
              </a:lnSpc>
              <a:spcBef>
                <a:spcPct val="0"/>
              </a:spcBef>
            </a:pPr>
            <a:r>
              <a:rPr lang="en-US" sz="2400" b="1" dirty="0">
                <a:solidFill>
                  <a:srgbClr val="C00000"/>
                </a:solidFill>
              </a:rPr>
              <a:t>2. Resource Loading</a:t>
            </a:r>
            <a:br>
              <a:rPr lang="en-US" sz="2400" b="1" dirty="0">
                <a:solidFill>
                  <a:srgbClr val="C00000"/>
                </a:solidFill>
              </a:rPr>
            </a:br>
            <a:endParaRPr lang="en-US" altLang="ar-SA" sz="2400" b="1" dirty="0">
              <a:solidFill>
                <a:srgbClr val="C00000"/>
              </a:solidFill>
              <a:latin typeface="Arial Black" panose="020B0A04020102020204" pitchFamily="34"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19937" y="1772817"/>
            <a:ext cx="4715197" cy="3795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275862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1919536" y="1786094"/>
            <a:ext cx="2952328" cy="3693319"/>
          </a:xfrm>
          <a:prstGeom prst="rect">
            <a:avLst/>
          </a:prstGeom>
        </p:spPr>
        <p:txBody>
          <a:bodyPr wrap="square">
            <a:spAutoFit/>
          </a:bodyPr>
          <a:lstStyle/>
          <a:p>
            <a:pPr algn="l" rtl="0"/>
            <a:r>
              <a:rPr lang="en-US" b="1" dirty="0"/>
              <a:t>Resource loading is usually displayed as </a:t>
            </a:r>
            <a:r>
              <a:rPr lang="en-US" b="1" dirty="0">
                <a:highlight>
                  <a:srgbClr val="FFFF00"/>
                </a:highlight>
              </a:rPr>
              <a:t>a list </a:t>
            </a:r>
            <a:r>
              <a:rPr lang="en-US" b="1" dirty="0"/>
              <a:t>of the amounts of specific resources assigned for use on specific project activities at specific times, or as a </a:t>
            </a:r>
            <a:r>
              <a:rPr lang="en-US" b="1" dirty="0">
                <a:highlight>
                  <a:srgbClr val="FFFF00"/>
                </a:highlight>
              </a:rPr>
              <a:t>graph showing </a:t>
            </a:r>
            <a:r>
              <a:rPr lang="en-US" b="1" dirty="0"/>
              <a:t>the level of a resource ’ s capacity required against the project calendar. To be useful for scheduling, the resource must have a calendar showing the resource ’ s availability.</a:t>
            </a:r>
          </a:p>
        </p:txBody>
      </p:sp>
      <p:sp>
        <p:nvSpPr>
          <p:cNvPr id="10" name="مستطيل 9"/>
          <p:cNvSpPr/>
          <p:nvPr/>
        </p:nvSpPr>
        <p:spPr>
          <a:xfrm>
            <a:off x="4367808" y="1072541"/>
            <a:ext cx="2792046" cy="523220"/>
          </a:xfrm>
          <a:prstGeom prst="rect">
            <a:avLst/>
          </a:prstGeom>
        </p:spPr>
        <p:txBody>
          <a:bodyPr wrap="none">
            <a:spAutoFit/>
          </a:bodyPr>
          <a:lstStyle/>
          <a:p>
            <a:r>
              <a:rPr lang="en-US" sz="2800" b="1" dirty="0">
                <a:solidFill>
                  <a:srgbClr val="C00000"/>
                </a:solidFill>
              </a:rPr>
              <a:t>Resource Loading</a:t>
            </a:r>
            <a:endParaRPr lang="ar-SA" sz="2800" dirty="0">
              <a:solidFill>
                <a:srgbClr val="C00000"/>
              </a:solidFill>
            </a:endParaRP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43873" y="1604260"/>
            <a:ext cx="5279007" cy="40569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36933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2207568" y="1927424"/>
            <a:ext cx="3600400" cy="3416320"/>
          </a:xfrm>
          <a:prstGeom prst="rect">
            <a:avLst/>
          </a:prstGeom>
        </p:spPr>
        <p:txBody>
          <a:bodyPr wrap="square">
            <a:spAutoFit/>
          </a:bodyPr>
          <a:lstStyle/>
          <a:p>
            <a:pPr algn="l" rtl="0"/>
            <a:r>
              <a:rPr lang="en-US" b="1" dirty="0"/>
              <a:t>The calendar should include </a:t>
            </a:r>
            <a:r>
              <a:rPr lang="en-US" b="1" dirty="0">
                <a:highlight>
                  <a:srgbClr val="FFFF00"/>
                </a:highlight>
              </a:rPr>
              <a:t>hours — and days — worked each week, </a:t>
            </a:r>
            <a:r>
              <a:rPr lang="en-US" b="1" dirty="0">
                <a:solidFill>
                  <a:srgbClr val="FF0000"/>
                </a:solidFill>
              </a:rPr>
              <a:t>any holidays on which the resource will not be available, and any other information affecting the availability of the resource</a:t>
            </a:r>
            <a:r>
              <a:rPr lang="en-US" b="1" dirty="0"/>
              <a:t>. Resource cost per unit of usage should be included on the calendar, plus any additional cost for overtime or over use. </a:t>
            </a:r>
            <a:r>
              <a:rPr lang="en-US" b="1" dirty="0">
                <a:highlight>
                  <a:srgbClr val="FFFF00"/>
                </a:highlight>
              </a:rPr>
              <a:t>Overscheduling a resource may cause serious problems for the PM.</a:t>
            </a:r>
            <a:endParaRPr lang="ar-SA" b="1" dirty="0">
              <a:highlight>
                <a:srgbClr val="FFFF00"/>
              </a:highlight>
            </a:endParaRPr>
          </a:p>
        </p:txBody>
      </p:sp>
      <p:sp>
        <p:nvSpPr>
          <p:cNvPr id="10" name="مستطيل 9"/>
          <p:cNvSpPr/>
          <p:nvPr/>
        </p:nvSpPr>
        <p:spPr>
          <a:xfrm>
            <a:off x="3469152" y="1058205"/>
            <a:ext cx="5638861" cy="523220"/>
          </a:xfrm>
          <a:prstGeom prst="rect">
            <a:avLst/>
          </a:prstGeom>
        </p:spPr>
        <p:txBody>
          <a:bodyPr wrap="square">
            <a:spAutoFit/>
          </a:bodyPr>
          <a:lstStyle/>
          <a:p>
            <a:pPr algn="ctr"/>
            <a:r>
              <a:rPr lang="en-US" sz="2800" b="1" dirty="0">
                <a:solidFill>
                  <a:srgbClr val="C00000"/>
                </a:solidFill>
              </a:rPr>
              <a:t>Resource Loading</a:t>
            </a:r>
            <a:endParaRPr lang="ar-SA" sz="2800" dirty="0">
              <a:solidFill>
                <a:srgbClr val="C00000"/>
              </a:solidFill>
            </a:endParaRPr>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51985" y="1927425"/>
            <a:ext cx="4409975" cy="35898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579926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1985467" y="959364"/>
            <a:ext cx="4608512" cy="1077218"/>
          </a:xfrm>
          <a:prstGeom prst="rect">
            <a:avLst/>
          </a:prstGeom>
        </p:spPr>
        <p:txBody>
          <a:bodyPr wrap="square">
            <a:spAutoFit/>
          </a:bodyPr>
          <a:lstStyle/>
          <a:p>
            <a:pPr algn="l" rtl="0"/>
            <a:br>
              <a:rPr lang="en-US" b="1" dirty="0">
                <a:solidFill>
                  <a:schemeClr val="accent6">
                    <a:lumMod val="50000"/>
                  </a:schemeClr>
                </a:solidFill>
              </a:rPr>
            </a:br>
            <a:r>
              <a:rPr lang="en-US" sz="2800" b="1" dirty="0">
                <a:solidFill>
                  <a:srgbClr val="C00000"/>
                </a:solidFill>
              </a:rPr>
              <a:t>3. Resource Leveling</a:t>
            </a:r>
            <a:br>
              <a:rPr lang="en-US" sz="2800" b="1" dirty="0">
                <a:solidFill>
                  <a:schemeClr val="accent6">
                    <a:lumMod val="50000"/>
                  </a:schemeClr>
                </a:solidFill>
              </a:rPr>
            </a:br>
            <a:endParaRPr lang="ar-SA" b="1" dirty="0">
              <a:solidFill>
                <a:schemeClr val="accent6">
                  <a:lumMod val="50000"/>
                </a:schemeClr>
              </a:solidFill>
            </a:endParaRPr>
          </a:p>
        </p:txBody>
      </p:sp>
      <p:sp>
        <p:nvSpPr>
          <p:cNvPr id="8" name="مستطيل 7"/>
          <p:cNvSpPr/>
          <p:nvPr/>
        </p:nvSpPr>
        <p:spPr>
          <a:xfrm>
            <a:off x="2036451" y="1842254"/>
            <a:ext cx="3888432" cy="3877985"/>
          </a:xfrm>
          <a:prstGeom prst="rect">
            <a:avLst/>
          </a:prstGeom>
        </p:spPr>
        <p:txBody>
          <a:bodyPr wrap="square">
            <a:spAutoFit/>
          </a:bodyPr>
          <a:lstStyle/>
          <a:p>
            <a:pPr algn="l" rtl="0"/>
            <a:r>
              <a:rPr lang="en-US" dirty="0">
                <a:highlight>
                  <a:srgbClr val="FFFF00"/>
                </a:highlight>
              </a:rPr>
              <a:t>A technique in which start and finish dates are adjusted based on resource constraints with the goal of balancing the demand for resources with the available supply. </a:t>
            </a:r>
            <a:r>
              <a:rPr lang="en-US" dirty="0"/>
              <a:t>Resource leveling can be used when shared or critically required resources are available only at </a:t>
            </a:r>
            <a:r>
              <a:rPr lang="en-US" dirty="0">
                <a:highlight>
                  <a:srgbClr val="FFFF00"/>
                </a:highlight>
              </a:rPr>
              <a:t>certain times </a:t>
            </a:r>
            <a:r>
              <a:rPr lang="en-US" dirty="0"/>
              <a:t>or in </a:t>
            </a:r>
            <a:r>
              <a:rPr lang="en-US" dirty="0">
                <a:highlight>
                  <a:srgbClr val="FFFF00"/>
                </a:highlight>
              </a:rPr>
              <a:t>limited quantities</a:t>
            </a:r>
            <a:r>
              <a:rPr lang="en-US" dirty="0"/>
              <a:t>, or are </a:t>
            </a:r>
            <a:r>
              <a:rPr lang="en-US" dirty="0">
                <a:highlight>
                  <a:srgbClr val="FFFF00"/>
                </a:highlight>
              </a:rPr>
              <a:t>over-allocated, </a:t>
            </a:r>
            <a:r>
              <a:rPr lang="en-US" dirty="0"/>
              <a:t>such as when a </a:t>
            </a:r>
            <a:r>
              <a:rPr lang="en-US" dirty="0">
                <a:highlight>
                  <a:srgbClr val="FFFF00"/>
                </a:highlight>
              </a:rPr>
              <a:t>resource has been assigned to two or more activities during the same time</a:t>
            </a:r>
            <a:r>
              <a:rPr lang="en-US" dirty="0"/>
              <a:t>, or there is a need to keep resource usage at a constant </a:t>
            </a:r>
            <a:r>
              <a:rPr lang="ar-EG" dirty="0"/>
              <a:t> ثابت </a:t>
            </a:r>
            <a:r>
              <a:rPr lang="en-US" dirty="0"/>
              <a:t>level.</a:t>
            </a:r>
          </a:p>
          <a:p>
            <a:pPr algn="l" rtl="0"/>
            <a:r>
              <a:rPr lang="en-US" sz="1200" dirty="0"/>
              <a:t>PMBOK 6.5.2.3</a:t>
            </a:r>
            <a:endParaRPr lang="ar-SA" sz="1200" dirty="0"/>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79976" y="1842254"/>
            <a:ext cx="4536504" cy="36029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188863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2192363" y="1052737"/>
            <a:ext cx="4088454" cy="461665"/>
          </a:xfrm>
          <a:prstGeom prst="rect">
            <a:avLst/>
          </a:prstGeom>
        </p:spPr>
        <p:txBody>
          <a:bodyPr wrap="square">
            <a:spAutoFit/>
          </a:bodyPr>
          <a:lstStyle/>
          <a:p>
            <a:pPr algn="l" rtl="0"/>
            <a:r>
              <a:rPr lang="en-US" sz="2400" b="1" dirty="0">
                <a:solidFill>
                  <a:schemeClr val="accent6">
                    <a:lumMod val="50000"/>
                  </a:schemeClr>
                </a:solidFill>
              </a:rPr>
              <a:t>Resource Leveling</a:t>
            </a:r>
            <a:endParaRPr lang="ar-SA" sz="2400" b="1" dirty="0">
              <a:solidFill>
                <a:srgbClr val="C00000"/>
              </a:solidFill>
            </a:endParaRPr>
          </a:p>
        </p:txBody>
      </p:sp>
      <p:sp>
        <p:nvSpPr>
          <p:cNvPr id="7" name="مستطيل 6"/>
          <p:cNvSpPr/>
          <p:nvPr/>
        </p:nvSpPr>
        <p:spPr>
          <a:xfrm>
            <a:off x="1055440" y="1607774"/>
            <a:ext cx="4104456" cy="4247317"/>
          </a:xfrm>
          <a:prstGeom prst="rect">
            <a:avLst/>
          </a:prstGeom>
        </p:spPr>
        <p:txBody>
          <a:bodyPr wrap="square">
            <a:spAutoFit/>
          </a:bodyPr>
          <a:lstStyle/>
          <a:p>
            <a:pPr algn="l" rtl="0" fontAlgn="base"/>
            <a:r>
              <a:rPr lang="en-US" dirty="0"/>
              <a:t>These techniques keep resources from being </a:t>
            </a:r>
            <a:r>
              <a:rPr lang="en-US" dirty="0">
                <a:solidFill>
                  <a:srgbClr val="FF0000"/>
                </a:solidFill>
                <a:highlight>
                  <a:srgbClr val="FFFF00"/>
                </a:highlight>
              </a:rPr>
              <a:t>overstretched</a:t>
            </a:r>
            <a:r>
              <a:rPr lang="ar-EG" dirty="0" err="1">
                <a:solidFill>
                  <a:srgbClr val="FF0000"/>
                </a:solidFill>
                <a:highlight>
                  <a:srgbClr val="FFFF00"/>
                </a:highlight>
              </a:rPr>
              <a:t>ارهاق</a:t>
            </a:r>
            <a:r>
              <a:rPr lang="ar-EG" dirty="0">
                <a:solidFill>
                  <a:srgbClr val="FF0000"/>
                </a:solidFill>
                <a:highlight>
                  <a:srgbClr val="FFFF00"/>
                </a:highlight>
              </a:rPr>
              <a:t> </a:t>
            </a:r>
            <a:r>
              <a:rPr lang="en-US" dirty="0"/>
              <a:t> while ensuring that projects have everything they need to succeed. </a:t>
            </a:r>
            <a:r>
              <a:rPr lang="en-US" dirty="0">
                <a:highlight>
                  <a:srgbClr val="FFFF00"/>
                </a:highlight>
              </a:rPr>
              <a:t>This strategy helps the team maintain a healthy work-life balance</a:t>
            </a:r>
            <a:r>
              <a:rPr lang="en-US" dirty="0"/>
              <a:t>. Here are a few reasons why resource optimization </a:t>
            </a:r>
            <a:r>
              <a:rPr lang="ar-EG" dirty="0"/>
              <a:t>المستوى </a:t>
            </a:r>
            <a:r>
              <a:rPr lang="ar-EG" dirty="0" err="1"/>
              <a:t>الامثل</a:t>
            </a:r>
            <a:r>
              <a:rPr lang="en-US" dirty="0"/>
              <a:t>can help your project and team.</a:t>
            </a:r>
          </a:p>
          <a:p>
            <a:pPr marL="285750" indent="-285750" algn="l" rtl="0" fontAlgn="base">
              <a:buFont typeface="Arial" panose="020B0604020202020204" pitchFamily="34" charset="0"/>
              <a:buChar char="•"/>
            </a:pPr>
            <a:r>
              <a:rPr lang="en-US" dirty="0"/>
              <a:t>To make the most out of your resources.</a:t>
            </a:r>
          </a:p>
          <a:p>
            <a:pPr marL="285750" indent="-285750" algn="l" rtl="0" fontAlgn="base">
              <a:buFont typeface="Arial" panose="020B0604020202020204" pitchFamily="34" charset="0"/>
              <a:buChar char="•"/>
            </a:pPr>
            <a:r>
              <a:rPr lang="en-US" dirty="0"/>
              <a:t>To keep deficits to a minimum.</a:t>
            </a:r>
          </a:p>
          <a:p>
            <a:pPr marL="285750" indent="-285750" algn="l" rtl="0" fontAlgn="base">
              <a:buFont typeface="Arial" panose="020B0604020202020204" pitchFamily="34" charset="0"/>
              <a:buChar char="•"/>
            </a:pPr>
            <a:r>
              <a:rPr lang="en-US" dirty="0"/>
              <a:t>To avoid task overloads among team members.</a:t>
            </a:r>
          </a:p>
          <a:p>
            <a:pPr marL="285750" indent="-285750" algn="l" rtl="0" fontAlgn="base">
              <a:buFont typeface="Arial" panose="020B0604020202020204" pitchFamily="34" charset="0"/>
              <a:buChar char="•"/>
            </a:pPr>
            <a:r>
              <a:rPr lang="en-US" dirty="0"/>
              <a:t>To ascertain</a:t>
            </a:r>
            <a:r>
              <a:rPr lang="ar-EG" dirty="0"/>
              <a:t>يتيقن </a:t>
            </a:r>
            <a:r>
              <a:rPr lang="en-US" dirty="0"/>
              <a:t> that project out is of high-quality.</a:t>
            </a:r>
          </a:p>
        </p:txBody>
      </p:sp>
      <p:pic>
        <p:nvPicPr>
          <p:cNvPr id="1024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76342" y="1892996"/>
            <a:ext cx="5087094" cy="3055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061234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21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68838" y="1340768"/>
            <a:ext cx="7727093" cy="46141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461628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3287689" y="1052737"/>
            <a:ext cx="5436873" cy="461665"/>
          </a:xfrm>
          <a:prstGeom prst="rect">
            <a:avLst/>
          </a:prstGeom>
        </p:spPr>
        <p:txBody>
          <a:bodyPr wrap="none">
            <a:spAutoFit/>
          </a:bodyPr>
          <a:lstStyle/>
          <a:p>
            <a:r>
              <a:rPr lang="en-US" sz="2400" b="1" dirty="0">
                <a:solidFill>
                  <a:srgbClr val="C00000"/>
                </a:solidFill>
              </a:rPr>
              <a:t>4. Allocating Scarce Resources to Projects</a:t>
            </a:r>
            <a:endParaRPr lang="ar-SA" sz="2400" b="1" dirty="0">
              <a:solidFill>
                <a:srgbClr val="C00000"/>
              </a:solidFill>
            </a:endParaRPr>
          </a:p>
        </p:txBody>
      </p:sp>
      <p:sp>
        <p:nvSpPr>
          <p:cNvPr id="8" name="مستطيل 7"/>
          <p:cNvSpPr/>
          <p:nvPr/>
        </p:nvSpPr>
        <p:spPr>
          <a:xfrm>
            <a:off x="1919536" y="1582799"/>
            <a:ext cx="3528392" cy="3693319"/>
          </a:xfrm>
          <a:prstGeom prst="rect">
            <a:avLst/>
          </a:prstGeom>
        </p:spPr>
        <p:txBody>
          <a:bodyPr wrap="square">
            <a:spAutoFit/>
          </a:bodyPr>
          <a:lstStyle/>
          <a:p>
            <a:pPr algn="l" rtl="0"/>
            <a:r>
              <a:rPr lang="en-US" b="1" dirty="0"/>
              <a:t>Most solutions start with the </a:t>
            </a:r>
            <a:r>
              <a:rPr lang="en-US" b="1" dirty="0">
                <a:highlight>
                  <a:srgbClr val="FFFF00"/>
                </a:highlight>
              </a:rPr>
              <a:t>PERT/CPM schedule</a:t>
            </a:r>
            <a:r>
              <a:rPr lang="en-US" b="1" dirty="0"/>
              <a:t>. Given this initial solution, </a:t>
            </a:r>
            <a:r>
              <a:rPr lang="en-US" b="1" dirty="0">
                <a:highlight>
                  <a:srgbClr val="FFFF00"/>
                </a:highlight>
              </a:rPr>
              <a:t>each activity is examined period by period and resource by resource. </a:t>
            </a:r>
            <a:r>
              <a:rPr lang="en-US" b="1" dirty="0"/>
              <a:t>If the demand for a resource exceeds its supply, </a:t>
            </a:r>
            <a:r>
              <a:rPr lang="en-US" b="1" dirty="0">
                <a:highlight>
                  <a:srgbClr val="FFFF00"/>
                </a:highlight>
              </a:rPr>
              <a:t>the software considers the tasks one by one and assigns resources to the tasks according to some priority rule chosen by the PM.</a:t>
            </a:r>
            <a:r>
              <a:rPr lang="en-US" b="1" dirty="0"/>
              <a:t> Tasks that receive resources under this rule proceed as originally scheduled.</a:t>
            </a:r>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47928" y="1867357"/>
            <a:ext cx="4752528" cy="3649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716479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مستطيل 7"/>
          <p:cNvSpPr/>
          <p:nvPr/>
        </p:nvSpPr>
        <p:spPr>
          <a:xfrm>
            <a:off x="2127246" y="1916832"/>
            <a:ext cx="2600602" cy="2862322"/>
          </a:xfrm>
          <a:prstGeom prst="rect">
            <a:avLst/>
          </a:prstGeom>
        </p:spPr>
        <p:txBody>
          <a:bodyPr wrap="square">
            <a:spAutoFit/>
          </a:bodyPr>
          <a:lstStyle/>
          <a:p>
            <a:pPr algn="l" rtl="0"/>
            <a:r>
              <a:rPr lang="en-US" b="1" dirty="0">
                <a:highlight>
                  <a:srgbClr val="FFFF00"/>
                </a:highlight>
              </a:rPr>
              <a:t>Tasks that do not get resources are delayed </a:t>
            </a:r>
            <a:r>
              <a:rPr lang="en-US" b="1" dirty="0"/>
              <a:t>until ongoing tasks are completed and the </a:t>
            </a:r>
            <a:r>
              <a:rPr lang="en-US" b="1" dirty="0">
                <a:highlight>
                  <a:srgbClr val="FFFF00"/>
                </a:highlight>
              </a:rPr>
              <a:t>required resources are freed - up for use</a:t>
            </a:r>
            <a:r>
              <a:rPr lang="en-US" b="1" dirty="0"/>
              <a:t>. No matter what priority rule is used, </a:t>
            </a:r>
            <a:r>
              <a:rPr lang="en-US" b="1" dirty="0">
                <a:highlight>
                  <a:srgbClr val="FFFF00"/>
                </a:highlight>
              </a:rPr>
              <a:t>the project ’ s technology always takes precedence.</a:t>
            </a:r>
            <a:endParaRPr lang="ar-SA" b="1" dirty="0">
              <a:highlight>
                <a:srgbClr val="FFFF00"/>
              </a:highlight>
            </a:endParaRPr>
          </a:p>
        </p:txBody>
      </p:sp>
      <p:sp>
        <p:nvSpPr>
          <p:cNvPr id="9" name="مستطيل 8"/>
          <p:cNvSpPr/>
          <p:nvPr/>
        </p:nvSpPr>
        <p:spPr>
          <a:xfrm>
            <a:off x="3935761" y="1234927"/>
            <a:ext cx="3885423" cy="369332"/>
          </a:xfrm>
          <a:prstGeom prst="rect">
            <a:avLst/>
          </a:prstGeom>
        </p:spPr>
        <p:txBody>
          <a:bodyPr wrap="none">
            <a:spAutoFit/>
          </a:bodyPr>
          <a:lstStyle/>
          <a:p>
            <a:r>
              <a:rPr lang="en-US" b="1" dirty="0">
                <a:solidFill>
                  <a:srgbClr val="C00000"/>
                </a:solidFill>
              </a:rPr>
              <a:t>Allocating Scarce Resources to Projects</a:t>
            </a:r>
            <a:endParaRPr lang="ar-SA" dirty="0"/>
          </a:p>
        </p:txBody>
      </p:sp>
      <p:pic>
        <p:nvPicPr>
          <p:cNvPr id="1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47928" y="1867357"/>
            <a:ext cx="4752528" cy="3649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597945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مستطيل 7"/>
          <p:cNvSpPr/>
          <p:nvPr/>
        </p:nvSpPr>
        <p:spPr>
          <a:xfrm>
            <a:off x="3241308" y="1234927"/>
            <a:ext cx="5145255" cy="400110"/>
          </a:xfrm>
          <a:prstGeom prst="rect">
            <a:avLst/>
          </a:prstGeom>
        </p:spPr>
        <p:txBody>
          <a:bodyPr wrap="none">
            <a:spAutoFit/>
          </a:bodyPr>
          <a:lstStyle/>
          <a:p>
            <a:r>
              <a:rPr lang="en-US" sz="2000" b="1" dirty="0">
                <a:solidFill>
                  <a:srgbClr val="C00000"/>
                </a:solidFill>
              </a:rPr>
              <a:t>Some Comments about Constrained Resources</a:t>
            </a:r>
            <a:endParaRPr lang="ar-SA" sz="2000" b="1" dirty="0">
              <a:solidFill>
                <a:srgbClr val="C00000"/>
              </a:solidFill>
            </a:endParaRPr>
          </a:p>
        </p:txBody>
      </p:sp>
      <p:sp>
        <p:nvSpPr>
          <p:cNvPr id="9" name="مستطيل 8"/>
          <p:cNvSpPr/>
          <p:nvPr/>
        </p:nvSpPr>
        <p:spPr>
          <a:xfrm>
            <a:off x="1055440" y="2136338"/>
            <a:ext cx="3301992" cy="2585323"/>
          </a:xfrm>
          <a:prstGeom prst="rect">
            <a:avLst/>
          </a:prstGeom>
        </p:spPr>
        <p:txBody>
          <a:bodyPr wrap="square">
            <a:spAutoFit/>
          </a:bodyPr>
          <a:lstStyle/>
          <a:p>
            <a:pPr algn="l" rtl="0"/>
            <a:r>
              <a:rPr lang="en-US" b="1" dirty="0"/>
              <a:t>Every time a project falls behind schedule, </a:t>
            </a:r>
            <a:r>
              <a:rPr lang="en-US" b="1" dirty="0">
                <a:highlight>
                  <a:srgbClr val="FFFF00"/>
                </a:highlight>
              </a:rPr>
              <a:t>the PM is apt to plead for more resources</a:t>
            </a:r>
            <a:r>
              <a:rPr lang="en-US" b="1" dirty="0"/>
              <a:t>. In spite of the PM ’ s complaints about the scarcity of resources, </a:t>
            </a:r>
            <a:r>
              <a:rPr lang="en-US" b="1" dirty="0">
                <a:highlight>
                  <a:srgbClr val="FFFF00"/>
                </a:highlight>
              </a:rPr>
              <a:t>serious cases of resource scarcity rarely apply to resources in general</a:t>
            </a:r>
            <a:r>
              <a:rPr lang="en-US" b="1" dirty="0"/>
              <a:t>, but rather to </a:t>
            </a:r>
            <a:r>
              <a:rPr lang="en-US" b="1" dirty="0">
                <a:highlight>
                  <a:srgbClr val="FFFF00"/>
                </a:highlight>
              </a:rPr>
              <a:t>one or two very specific resources. </a:t>
            </a:r>
            <a:endParaRPr lang="ar-SA" b="1" dirty="0">
              <a:highlight>
                <a:srgbClr val="FFFF00"/>
              </a:highlight>
            </a:endParaRPr>
          </a:p>
        </p:txBody>
      </p:sp>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27849" y="1772816"/>
            <a:ext cx="5278821" cy="40324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064778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2495601" y="1183096"/>
            <a:ext cx="7125733" cy="523220"/>
          </a:xfrm>
          <a:prstGeom prst="rect">
            <a:avLst/>
          </a:prstGeom>
        </p:spPr>
        <p:txBody>
          <a:bodyPr wrap="none">
            <a:spAutoFit/>
          </a:bodyPr>
          <a:lstStyle/>
          <a:p>
            <a:r>
              <a:rPr lang="en-US" sz="2800" b="1" dirty="0">
                <a:solidFill>
                  <a:srgbClr val="C00000"/>
                </a:solidFill>
              </a:rPr>
              <a:t>Some Comments about Constrained Resources</a:t>
            </a:r>
            <a:endParaRPr lang="ar-SA" sz="2800" b="1" dirty="0">
              <a:solidFill>
                <a:srgbClr val="C00000"/>
              </a:solidFill>
            </a:endParaRPr>
          </a:p>
        </p:txBody>
      </p:sp>
      <p:sp>
        <p:nvSpPr>
          <p:cNvPr id="10" name="مستطيل 9"/>
          <p:cNvSpPr/>
          <p:nvPr/>
        </p:nvSpPr>
        <p:spPr>
          <a:xfrm>
            <a:off x="2055238" y="1826240"/>
            <a:ext cx="3536706" cy="4524315"/>
          </a:xfrm>
          <a:prstGeom prst="rect">
            <a:avLst/>
          </a:prstGeom>
        </p:spPr>
        <p:txBody>
          <a:bodyPr wrap="square">
            <a:spAutoFit/>
          </a:bodyPr>
          <a:lstStyle/>
          <a:p>
            <a:pPr algn="l" rtl="0"/>
            <a:r>
              <a:rPr lang="en-US" b="1" u="sng" dirty="0">
                <a:solidFill>
                  <a:srgbClr val="FF0000"/>
                </a:solidFill>
              </a:rPr>
              <a:t>As soon as possible </a:t>
            </a:r>
            <a:r>
              <a:rPr lang="en-US" b="1" dirty="0"/>
              <a:t>— This is the standard rule in scheduling. Activities are scheduled to start on their </a:t>
            </a:r>
            <a:r>
              <a:rPr lang="en-US" b="1" dirty="0">
                <a:highlight>
                  <a:srgbClr val="FFFF00"/>
                </a:highlight>
              </a:rPr>
              <a:t>ESTs</a:t>
            </a:r>
            <a:r>
              <a:rPr lang="en-US" b="1" dirty="0"/>
              <a:t>, earliest start times and resources are made available with that in mind.</a:t>
            </a:r>
          </a:p>
          <a:p>
            <a:pPr algn="l" rtl="0"/>
            <a:r>
              <a:rPr lang="en-US" b="1" u="sng" dirty="0">
                <a:solidFill>
                  <a:srgbClr val="FF0000"/>
                </a:solidFill>
              </a:rPr>
              <a:t>As late as possible </a:t>
            </a:r>
            <a:r>
              <a:rPr lang="en-US" b="1" dirty="0"/>
              <a:t>— With this rule, resources are made available so that activities start on their </a:t>
            </a:r>
            <a:r>
              <a:rPr lang="en-US" b="1" dirty="0">
                <a:highlight>
                  <a:srgbClr val="FFFF00"/>
                </a:highlight>
              </a:rPr>
              <a:t>LSTs </a:t>
            </a:r>
            <a:r>
              <a:rPr lang="en-US" b="1" dirty="0"/>
              <a:t> latest start time. whenever possible without increasing the project ’ s duration. This may seem irrational, </a:t>
            </a:r>
            <a:r>
              <a:rPr lang="en-US" b="1" dirty="0">
                <a:highlight>
                  <a:srgbClr val="FFFF00"/>
                </a:highlight>
              </a:rPr>
              <a:t>but it preserves the firm ’ s resources and delays cash outflows as long as possible.</a:t>
            </a:r>
            <a:r>
              <a:rPr lang="ar-EG" b="1" dirty="0">
                <a:highlight>
                  <a:srgbClr val="FFFF00"/>
                </a:highlight>
              </a:rPr>
              <a:t>يوفر التدفقات النقدية الخارجة لأطول فترة ممكنة </a:t>
            </a:r>
            <a:r>
              <a:rPr lang="en-US" b="1" dirty="0">
                <a:highlight>
                  <a:srgbClr val="FFFF00"/>
                </a:highlight>
              </a:rPr>
              <a:t> </a:t>
            </a:r>
            <a:endParaRPr lang="ar-SA" b="1" dirty="0">
              <a:highlight>
                <a:srgbClr val="FFFF00"/>
              </a:highlight>
            </a:endParaRPr>
          </a:p>
        </p:txBody>
      </p:sp>
      <p:pic>
        <p:nvPicPr>
          <p:cNvPr id="1229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58466" y="2071688"/>
            <a:ext cx="4161656" cy="2941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399297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3143672" y="1163510"/>
            <a:ext cx="6135526" cy="461665"/>
          </a:xfrm>
          <a:prstGeom prst="rect">
            <a:avLst/>
          </a:prstGeom>
        </p:spPr>
        <p:txBody>
          <a:bodyPr wrap="none">
            <a:spAutoFit/>
          </a:bodyPr>
          <a:lstStyle/>
          <a:p>
            <a:r>
              <a:rPr lang="en-US" sz="2400" b="1" dirty="0">
                <a:solidFill>
                  <a:srgbClr val="C00000"/>
                </a:solidFill>
              </a:rPr>
              <a:t>Some Comments about Constrained Resources</a:t>
            </a:r>
            <a:endParaRPr lang="ar-SA" sz="2400" b="1" dirty="0">
              <a:solidFill>
                <a:srgbClr val="C00000"/>
              </a:solidFill>
            </a:endParaRPr>
          </a:p>
        </p:txBody>
      </p:sp>
      <p:sp>
        <p:nvSpPr>
          <p:cNvPr id="9" name="مستطيل 8"/>
          <p:cNvSpPr/>
          <p:nvPr/>
        </p:nvSpPr>
        <p:spPr>
          <a:xfrm>
            <a:off x="1992208" y="1844824"/>
            <a:ext cx="3455720" cy="3970318"/>
          </a:xfrm>
          <a:prstGeom prst="rect">
            <a:avLst/>
          </a:prstGeom>
        </p:spPr>
        <p:txBody>
          <a:bodyPr wrap="square">
            <a:spAutoFit/>
          </a:bodyPr>
          <a:lstStyle/>
          <a:p>
            <a:pPr algn="l" rtl="0"/>
            <a:r>
              <a:rPr lang="en-US" b="1" u="sng" dirty="0">
                <a:solidFill>
                  <a:srgbClr val="FF0000"/>
                </a:solidFill>
              </a:rPr>
              <a:t>Shortest task duration first </a:t>
            </a:r>
          </a:p>
          <a:p>
            <a:pPr algn="l" rtl="0"/>
            <a:r>
              <a:rPr lang="en-US" dirty="0"/>
              <a:t>Shorter tasks are given priority over longer tasks. This rule maximizes the number of tasks that can be completed by a system in a given time period.</a:t>
            </a:r>
          </a:p>
          <a:p>
            <a:pPr algn="l" rtl="0"/>
            <a:r>
              <a:rPr lang="en-US" b="1" u="sng" dirty="0">
                <a:solidFill>
                  <a:srgbClr val="FF0000"/>
                </a:solidFill>
              </a:rPr>
              <a:t>Minimum slack first </a:t>
            </a:r>
            <a:endParaRPr lang="en-US" b="1" dirty="0"/>
          </a:p>
          <a:p>
            <a:pPr algn="l" rtl="0"/>
            <a:r>
              <a:rPr lang="en-US" b="1" dirty="0"/>
              <a:t> </a:t>
            </a:r>
            <a:r>
              <a:rPr lang="en-US" dirty="0"/>
              <a:t>When two or more tasks compete with each other, one should choose the task with minimum total slack. This rule usually minimizes the number of late activities.</a:t>
            </a:r>
            <a:endParaRPr lang="ar-SA" dirty="0"/>
          </a:p>
          <a:p>
            <a:pPr algn="l" rtl="0"/>
            <a:endParaRPr lang="en-US" b="1" dirty="0"/>
          </a:p>
        </p:txBody>
      </p:sp>
      <p:pic>
        <p:nvPicPr>
          <p:cNvPr id="10"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73563" y="2071688"/>
            <a:ext cx="4161656" cy="2941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1488469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2094434" y="1626743"/>
            <a:ext cx="3672408" cy="3970318"/>
          </a:xfrm>
          <a:prstGeom prst="rect">
            <a:avLst/>
          </a:prstGeom>
        </p:spPr>
        <p:txBody>
          <a:bodyPr wrap="square">
            <a:spAutoFit/>
          </a:bodyPr>
          <a:lstStyle/>
          <a:p>
            <a:pPr algn="l" rtl="0"/>
            <a:r>
              <a:rPr lang="en-US" b="1" u="sng" dirty="0">
                <a:solidFill>
                  <a:srgbClr val="FF0000"/>
                </a:solidFill>
              </a:rPr>
              <a:t>Most critical followers </a:t>
            </a:r>
            <a:endParaRPr lang="en-US" b="1" dirty="0"/>
          </a:p>
          <a:p>
            <a:pPr algn="l" rtl="0"/>
            <a:r>
              <a:rPr lang="en-US" b="1" dirty="0"/>
              <a:t> The number of successors on the critical path(s) for each activity is counted. </a:t>
            </a:r>
            <a:r>
              <a:rPr lang="en-US" b="1" dirty="0">
                <a:highlight>
                  <a:srgbClr val="FFFF00"/>
                </a:highlight>
              </a:rPr>
              <a:t>Activities with a higher number of critical successors take precedence.</a:t>
            </a:r>
            <a:r>
              <a:rPr lang="en-US" b="1" dirty="0"/>
              <a:t> The rationale here is that such activities would cause the greatest damage to the desired project schedule if they are late.</a:t>
            </a:r>
          </a:p>
          <a:p>
            <a:pPr algn="l" rtl="0"/>
            <a:r>
              <a:rPr lang="en-US" b="1" u="sng" dirty="0">
                <a:solidFill>
                  <a:srgbClr val="FF0000"/>
                </a:solidFill>
              </a:rPr>
              <a:t>Most successors </a:t>
            </a:r>
            <a:endParaRPr lang="en-US" b="1" dirty="0"/>
          </a:p>
          <a:p>
            <a:pPr algn="l" rtl="0"/>
            <a:r>
              <a:rPr lang="en-US" b="1" dirty="0"/>
              <a:t>The same as the previous rule except that all successors are counted. This rule has the same rationale as the preceding rule</a:t>
            </a:r>
            <a:r>
              <a:rPr lang="en-US" dirty="0"/>
              <a:t>.</a:t>
            </a:r>
            <a:endParaRPr lang="ar-SA" dirty="0"/>
          </a:p>
        </p:txBody>
      </p:sp>
      <p:sp>
        <p:nvSpPr>
          <p:cNvPr id="8" name="مستطيل 7"/>
          <p:cNvSpPr/>
          <p:nvPr/>
        </p:nvSpPr>
        <p:spPr>
          <a:xfrm>
            <a:off x="3748009" y="1145365"/>
            <a:ext cx="5161384" cy="369332"/>
          </a:xfrm>
          <a:prstGeom prst="rect">
            <a:avLst/>
          </a:prstGeom>
        </p:spPr>
        <p:txBody>
          <a:bodyPr wrap="square">
            <a:spAutoFit/>
          </a:bodyPr>
          <a:lstStyle/>
          <a:p>
            <a:pPr algn="ctr"/>
            <a:r>
              <a:rPr lang="en-US" b="1" dirty="0">
                <a:solidFill>
                  <a:srgbClr val="C00000"/>
                </a:solidFill>
              </a:rPr>
              <a:t>Some Comments about Constrained Resources</a:t>
            </a:r>
            <a:endParaRPr lang="ar-SA" b="1" dirty="0">
              <a:solidFill>
                <a:srgbClr val="C00000"/>
              </a:solidFill>
            </a:endParaRPr>
          </a:p>
        </p:txBody>
      </p:sp>
      <p:pic>
        <p:nvPicPr>
          <p:cNvPr id="10"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72794" y="2071688"/>
            <a:ext cx="4161656" cy="2941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44562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1919536" y="1844825"/>
            <a:ext cx="3024336" cy="2585323"/>
          </a:xfrm>
          <a:prstGeom prst="rect">
            <a:avLst/>
          </a:prstGeom>
        </p:spPr>
        <p:txBody>
          <a:bodyPr wrap="square">
            <a:spAutoFit/>
          </a:bodyPr>
          <a:lstStyle/>
          <a:p>
            <a:pPr algn="l" rtl="0"/>
            <a:r>
              <a:rPr lang="en-US" b="1" u="sng" dirty="0">
                <a:solidFill>
                  <a:srgbClr val="FF0000"/>
                </a:solidFill>
              </a:rPr>
              <a:t>Most resources first </a:t>
            </a:r>
            <a:endParaRPr lang="en-US" b="1" dirty="0"/>
          </a:p>
          <a:p>
            <a:pPr algn="l" rtl="0"/>
            <a:r>
              <a:rPr lang="en-US" b="1" dirty="0"/>
              <a:t>The greater the use of a specific resource on a task, the higher the task ’ s priority for the resource. This rule is based on the assumption that </a:t>
            </a:r>
            <a:r>
              <a:rPr lang="en-US" b="1" dirty="0">
                <a:highlight>
                  <a:srgbClr val="FFFF00"/>
                </a:highlight>
              </a:rPr>
              <a:t>more important activities have a greater demand for scarce resources.</a:t>
            </a:r>
            <a:endParaRPr lang="ar-SA" b="1" dirty="0">
              <a:highlight>
                <a:srgbClr val="FFFF00"/>
              </a:highlight>
            </a:endParaRPr>
          </a:p>
        </p:txBody>
      </p:sp>
      <p:sp>
        <p:nvSpPr>
          <p:cNvPr id="10" name="مستطيل 9"/>
          <p:cNvSpPr/>
          <p:nvPr/>
        </p:nvSpPr>
        <p:spPr>
          <a:xfrm>
            <a:off x="3748009" y="1145365"/>
            <a:ext cx="5161384" cy="369332"/>
          </a:xfrm>
          <a:prstGeom prst="rect">
            <a:avLst/>
          </a:prstGeom>
        </p:spPr>
        <p:txBody>
          <a:bodyPr wrap="square">
            <a:spAutoFit/>
          </a:bodyPr>
          <a:lstStyle/>
          <a:p>
            <a:pPr algn="ctr"/>
            <a:r>
              <a:rPr lang="en-US" b="1" dirty="0">
                <a:solidFill>
                  <a:srgbClr val="C00000"/>
                </a:solidFill>
              </a:rPr>
              <a:t>Some Comments about Constrained Resources</a:t>
            </a:r>
            <a:endParaRPr lang="ar-SA" b="1" dirty="0">
              <a:solidFill>
                <a:srgbClr val="C00000"/>
              </a:solidFill>
            </a:endParaRPr>
          </a:p>
        </p:txBody>
      </p:sp>
      <p:pic>
        <p:nvPicPr>
          <p:cNvPr id="1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45013" y="2071688"/>
            <a:ext cx="4161656" cy="2941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475360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مستطيل 7"/>
          <p:cNvSpPr/>
          <p:nvPr/>
        </p:nvSpPr>
        <p:spPr>
          <a:xfrm>
            <a:off x="3071664" y="1113613"/>
            <a:ext cx="5688632" cy="707886"/>
          </a:xfrm>
          <a:prstGeom prst="rect">
            <a:avLst/>
          </a:prstGeom>
        </p:spPr>
        <p:txBody>
          <a:bodyPr wrap="square">
            <a:spAutoFit/>
          </a:bodyPr>
          <a:lstStyle/>
          <a:p>
            <a:pPr algn="ctr"/>
            <a:r>
              <a:rPr lang="en-US" sz="2000" b="1" dirty="0">
                <a:solidFill>
                  <a:srgbClr val="C00000"/>
                </a:solidFill>
              </a:rPr>
              <a:t>5.  Allocating Scarce Resources to Several Projects</a:t>
            </a:r>
            <a:br>
              <a:rPr lang="en-US" sz="2000" b="1" dirty="0">
                <a:solidFill>
                  <a:srgbClr val="C00000"/>
                </a:solidFill>
              </a:rPr>
            </a:br>
            <a:endParaRPr lang="ar-SA" sz="2000" b="1" dirty="0">
              <a:solidFill>
                <a:srgbClr val="C00000"/>
              </a:solidFill>
            </a:endParaRPr>
          </a:p>
        </p:txBody>
      </p:sp>
      <p:sp>
        <p:nvSpPr>
          <p:cNvPr id="9" name="مستطيل 8"/>
          <p:cNvSpPr/>
          <p:nvPr/>
        </p:nvSpPr>
        <p:spPr>
          <a:xfrm>
            <a:off x="1883532" y="1821499"/>
            <a:ext cx="4284476" cy="4801314"/>
          </a:xfrm>
          <a:prstGeom prst="rect">
            <a:avLst/>
          </a:prstGeom>
        </p:spPr>
        <p:txBody>
          <a:bodyPr wrap="square">
            <a:spAutoFit/>
          </a:bodyPr>
          <a:lstStyle/>
          <a:p>
            <a:pPr algn="l" rtl="0"/>
            <a:r>
              <a:rPr lang="en-US" b="1" dirty="0">
                <a:solidFill>
                  <a:srgbClr val="C00000"/>
                </a:solidFill>
              </a:rPr>
              <a:t>Pseudo activities,</a:t>
            </a:r>
            <a:r>
              <a:rPr lang="ar-EG" b="1" dirty="0">
                <a:solidFill>
                  <a:srgbClr val="C00000"/>
                </a:solidFill>
              </a:rPr>
              <a:t> الأنشطة الزائفة </a:t>
            </a:r>
            <a:br>
              <a:rPr lang="en-US" dirty="0"/>
            </a:br>
            <a:r>
              <a:rPr lang="en-US" dirty="0"/>
              <a:t>• Used to link several project together</a:t>
            </a:r>
            <a:br>
              <a:rPr lang="en-US" dirty="0"/>
            </a:br>
            <a:r>
              <a:rPr lang="en-US" dirty="0"/>
              <a:t>• Have </a:t>
            </a:r>
            <a:r>
              <a:rPr lang="en-US" b="1" dirty="0">
                <a:solidFill>
                  <a:srgbClr val="C00000"/>
                </a:solidFill>
              </a:rPr>
              <a:t>duration</a:t>
            </a:r>
            <a:r>
              <a:rPr lang="en-US" dirty="0"/>
              <a:t> but do not require any resources.</a:t>
            </a:r>
            <a:br>
              <a:rPr lang="en-US" dirty="0"/>
            </a:br>
            <a:r>
              <a:rPr lang="en-US" dirty="0"/>
              <a:t>This approach allows a set of projects to be dealt with as though it were a single project.</a:t>
            </a:r>
          </a:p>
          <a:p>
            <a:pPr algn="l" rtl="0"/>
            <a:r>
              <a:rPr lang="en-US" dirty="0"/>
              <a:t>Allocating scarce resources among multiple projects is more complicated than the single project case, but is not different in its basic logic. The several projects are linked with </a:t>
            </a:r>
            <a:r>
              <a:rPr lang="en-US" dirty="0" err="1"/>
              <a:t>pseudoactivities</a:t>
            </a:r>
            <a:r>
              <a:rPr lang="en-US" dirty="0"/>
              <a:t> and </a:t>
            </a:r>
            <a:r>
              <a:rPr lang="en-US" dirty="0">
                <a:highlight>
                  <a:srgbClr val="FFFF00"/>
                </a:highlight>
              </a:rPr>
              <a:t>treated as if they were the individual activities of a single project..</a:t>
            </a:r>
          </a:p>
          <a:p>
            <a:pPr algn="l" rtl="0"/>
            <a:br>
              <a:rPr lang="en-US" dirty="0"/>
            </a:br>
            <a:r>
              <a:rPr lang="en-US" dirty="0"/>
              <a:t>.</a:t>
            </a:r>
          </a:p>
          <a:p>
            <a:pPr algn="l" rtl="0"/>
            <a:endParaRPr lang="ar-SA" dirty="0"/>
          </a:p>
        </p:txBody>
      </p:sp>
      <p:pic>
        <p:nvPicPr>
          <p:cNvPr id="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40017" y="2132856"/>
            <a:ext cx="3766653" cy="36589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5980804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3297606" y="1340768"/>
            <a:ext cx="5024389" cy="400110"/>
          </a:xfrm>
          <a:prstGeom prst="rect">
            <a:avLst/>
          </a:prstGeom>
        </p:spPr>
        <p:txBody>
          <a:bodyPr wrap="none">
            <a:spAutoFit/>
          </a:bodyPr>
          <a:lstStyle/>
          <a:p>
            <a:r>
              <a:rPr lang="en-US" sz="2000" b="1" dirty="0">
                <a:solidFill>
                  <a:srgbClr val="C00000"/>
                </a:solidFill>
              </a:rPr>
              <a:t>Resource Allocation and the Project Life Cycle</a:t>
            </a:r>
            <a:endParaRPr lang="ar-SA" sz="2000" b="1" dirty="0">
              <a:solidFill>
                <a:srgbClr val="C00000"/>
              </a:solidFill>
            </a:endParaRPr>
          </a:p>
        </p:txBody>
      </p:sp>
      <p:sp>
        <p:nvSpPr>
          <p:cNvPr id="8" name="مستطيل 7"/>
          <p:cNvSpPr/>
          <p:nvPr/>
        </p:nvSpPr>
        <p:spPr>
          <a:xfrm>
            <a:off x="1847528" y="1844824"/>
            <a:ext cx="3744416" cy="3416320"/>
          </a:xfrm>
          <a:prstGeom prst="rect">
            <a:avLst/>
          </a:prstGeom>
        </p:spPr>
        <p:txBody>
          <a:bodyPr wrap="square">
            <a:spAutoFit/>
          </a:bodyPr>
          <a:lstStyle/>
          <a:p>
            <a:pPr marL="285750" indent="-285750" algn="l" rtl="0">
              <a:buFont typeface="Arial" panose="020B0604020202020204" pitchFamily="34" charset="0"/>
              <a:buChar char="•"/>
            </a:pPr>
            <a:r>
              <a:rPr lang="en-US" b="1" dirty="0">
                <a:highlight>
                  <a:srgbClr val="FFFF00"/>
                </a:highlight>
              </a:rPr>
              <a:t>Once the most urgent cases (as measured by the priority rule) have been given resources, the next most urgent cases receive their resources. The process continues until there are no more activities.</a:t>
            </a:r>
          </a:p>
          <a:p>
            <a:pPr marL="285750" indent="-285750" algn="l" rtl="0">
              <a:buFont typeface="Arial" panose="020B0604020202020204" pitchFamily="34" charset="0"/>
              <a:buChar char="•"/>
            </a:pPr>
            <a:r>
              <a:rPr lang="en-US" b="1" dirty="0"/>
              <a:t>The less urgent activities become more urgent as period after period passes until they rise far enough up the priority rank list and </a:t>
            </a:r>
            <a:r>
              <a:rPr lang="en-US" b="1" dirty="0">
                <a:highlight>
                  <a:srgbClr val="FFFF00"/>
                </a:highlight>
              </a:rPr>
              <a:t>receive their resources</a:t>
            </a:r>
            <a:r>
              <a:rPr lang="en-US" b="1" dirty="0"/>
              <a:t>.</a:t>
            </a:r>
            <a:endParaRPr lang="ar-SA" b="1" dirty="0"/>
          </a:p>
        </p:txBody>
      </p:sp>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51985" y="1844824"/>
            <a:ext cx="3919141" cy="3436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6779593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2422786" y="1262628"/>
            <a:ext cx="2430152" cy="590931"/>
          </a:xfrm>
          <a:prstGeom prst="rect">
            <a:avLst/>
          </a:prstGeom>
        </p:spPr>
        <p:txBody>
          <a:bodyPr wrap="none">
            <a:spAutoFit/>
          </a:bodyPr>
          <a:lstStyle/>
          <a:p>
            <a:pPr algn="ctr">
              <a:lnSpc>
                <a:spcPct val="90000"/>
              </a:lnSpc>
              <a:spcBef>
                <a:spcPct val="0"/>
              </a:spcBef>
            </a:pPr>
            <a:r>
              <a:rPr lang="en-US" b="1" dirty="0" err="1">
                <a:solidFill>
                  <a:srgbClr val="C00000"/>
                </a:solidFill>
              </a:rPr>
              <a:t>Goldratt’s</a:t>
            </a:r>
            <a:r>
              <a:rPr lang="en-US" b="1" dirty="0">
                <a:solidFill>
                  <a:srgbClr val="C00000"/>
                </a:solidFill>
              </a:rPr>
              <a:t> Critical Chain</a:t>
            </a:r>
            <a:br>
              <a:rPr lang="en-US" b="1" dirty="0"/>
            </a:br>
            <a:endParaRPr lang="en-US" altLang="en-US" b="1" dirty="0">
              <a:latin typeface="Arial Black" panose="020B0A04020102020204" pitchFamily="34" charset="0"/>
            </a:endParaRPr>
          </a:p>
        </p:txBody>
      </p:sp>
      <p:sp>
        <p:nvSpPr>
          <p:cNvPr id="7" name="مستطيل 6"/>
          <p:cNvSpPr/>
          <p:nvPr/>
        </p:nvSpPr>
        <p:spPr>
          <a:xfrm>
            <a:off x="2135560" y="1832098"/>
            <a:ext cx="3672408" cy="3693319"/>
          </a:xfrm>
          <a:prstGeom prst="rect">
            <a:avLst/>
          </a:prstGeom>
        </p:spPr>
        <p:txBody>
          <a:bodyPr wrap="square">
            <a:spAutoFit/>
          </a:bodyPr>
          <a:lstStyle/>
          <a:p>
            <a:pPr algn="l" rtl="0"/>
            <a:r>
              <a:rPr lang="en-US" b="1" dirty="0"/>
              <a:t>To begin our discussion of </a:t>
            </a:r>
            <a:r>
              <a:rPr lang="en-US" b="1" dirty="0" err="1"/>
              <a:t>Goldratt</a:t>
            </a:r>
            <a:r>
              <a:rPr lang="en-US" b="1" dirty="0"/>
              <a:t> ’ s approach, imagine for the moment that you are sitting in a room full of people with extensive experience as both project team members and project managers. Now imagine the responses you would hear if the group were asked the question: “ </a:t>
            </a:r>
            <a:r>
              <a:rPr lang="en-US" b="1" dirty="0">
                <a:highlight>
                  <a:srgbClr val="FFFF00"/>
                </a:highlight>
              </a:rPr>
              <a:t>What are the things annoyed you most about the projects you have been involved with? </a:t>
            </a:r>
            <a:r>
              <a:rPr lang="en-US" b="1" dirty="0"/>
              <a:t>” Typical of the responses that we have gotten to that question are:</a:t>
            </a:r>
          </a:p>
        </p:txBody>
      </p:sp>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23992" y="1772817"/>
            <a:ext cx="4212630" cy="3406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4165635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مستطيل 8"/>
          <p:cNvSpPr/>
          <p:nvPr/>
        </p:nvSpPr>
        <p:spPr>
          <a:xfrm>
            <a:off x="2063552" y="1772816"/>
            <a:ext cx="3744416" cy="3416320"/>
          </a:xfrm>
          <a:prstGeom prst="rect">
            <a:avLst/>
          </a:prstGeom>
        </p:spPr>
        <p:txBody>
          <a:bodyPr wrap="square">
            <a:spAutoFit/>
          </a:bodyPr>
          <a:lstStyle/>
          <a:p>
            <a:pPr marL="285750" indent="-285750" algn="l" rtl="0">
              <a:buFont typeface="Arial" panose="020B0604020202020204" pitchFamily="34" charset="0"/>
              <a:buChar char="•"/>
            </a:pPr>
            <a:r>
              <a:rPr lang="en-US" b="1" dirty="0">
                <a:highlight>
                  <a:srgbClr val="FFFF00"/>
                </a:highlight>
              </a:rPr>
              <a:t>Project due dates are too often unrealistic.</a:t>
            </a:r>
          </a:p>
          <a:p>
            <a:pPr marL="285750" indent="-285750" algn="l" rtl="0">
              <a:buFont typeface="Arial" panose="020B0604020202020204" pitchFamily="34" charset="0"/>
              <a:buChar char="•"/>
            </a:pPr>
            <a:r>
              <a:rPr lang="en-US" b="1" dirty="0"/>
              <a:t>There are too many changes made in the project ’ s scope.</a:t>
            </a:r>
          </a:p>
          <a:p>
            <a:pPr marL="285750" indent="-285750" algn="l" rtl="0">
              <a:buFont typeface="Arial" panose="020B0604020202020204" pitchFamily="34" charset="0"/>
              <a:buChar char="•"/>
            </a:pPr>
            <a:r>
              <a:rPr lang="en-US" b="1" dirty="0"/>
              <a:t>Key resources and data are often unavailable when needed.</a:t>
            </a:r>
          </a:p>
          <a:p>
            <a:pPr marL="285750" indent="-285750" algn="l" rtl="0">
              <a:buFont typeface="Arial" panose="020B0604020202020204" pitchFamily="34" charset="0"/>
              <a:buChar char="•"/>
            </a:pPr>
            <a:r>
              <a:rPr lang="en-US" b="1" dirty="0"/>
              <a:t>The budget is frequently unrealistic and therefore often exceeded.</a:t>
            </a:r>
          </a:p>
          <a:p>
            <a:pPr marL="285750" indent="-285750" algn="l" rtl="0">
              <a:buFont typeface="Arial" panose="020B0604020202020204" pitchFamily="34" charset="0"/>
              <a:buChar char="•"/>
            </a:pPr>
            <a:r>
              <a:rPr lang="en-US" b="1" dirty="0"/>
              <a:t>It seems like my project is always in competition for resources with other projects.</a:t>
            </a:r>
            <a:endParaRPr lang="ar-SA" b="1" dirty="0"/>
          </a:p>
        </p:txBody>
      </p:sp>
      <p:sp>
        <p:nvSpPr>
          <p:cNvPr id="10" name="مستطيل 9"/>
          <p:cNvSpPr/>
          <p:nvPr/>
        </p:nvSpPr>
        <p:spPr>
          <a:xfrm>
            <a:off x="2063552" y="1234927"/>
            <a:ext cx="2430152" cy="369332"/>
          </a:xfrm>
          <a:prstGeom prst="rect">
            <a:avLst/>
          </a:prstGeom>
        </p:spPr>
        <p:txBody>
          <a:bodyPr wrap="none">
            <a:spAutoFit/>
          </a:bodyPr>
          <a:lstStyle/>
          <a:p>
            <a:r>
              <a:rPr lang="en-US" b="1" dirty="0" err="1">
                <a:solidFill>
                  <a:srgbClr val="C00000"/>
                </a:solidFill>
              </a:rPr>
              <a:t>Goldratt’s</a:t>
            </a:r>
            <a:r>
              <a:rPr lang="en-US" b="1" dirty="0">
                <a:solidFill>
                  <a:srgbClr val="C00000"/>
                </a:solidFill>
              </a:rPr>
              <a:t> Critical Chain</a:t>
            </a:r>
            <a:endParaRPr lang="ar-SA" dirty="0"/>
          </a:p>
        </p:txBody>
      </p:sp>
      <p:pic>
        <p:nvPicPr>
          <p:cNvPr id="11"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23992" y="1772817"/>
            <a:ext cx="4212630" cy="3406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3840280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695400" y="1783967"/>
            <a:ext cx="5021797" cy="3970318"/>
          </a:xfrm>
          <a:prstGeom prst="rect">
            <a:avLst/>
          </a:prstGeom>
        </p:spPr>
        <p:txBody>
          <a:bodyPr wrap="square">
            <a:spAutoFit/>
          </a:bodyPr>
          <a:lstStyle/>
          <a:p>
            <a:pPr algn="l" rtl="0"/>
            <a:r>
              <a:rPr lang="en-US" b="1" dirty="0">
                <a:highlight>
                  <a:srgbClr val="FFFF00"/>
                </a:highlight>
              </a:rPr>
              <a:t>The critical chain concept </a:t>
            </a:r>
            <a:r>
              <a:rPr lang="en-US" b="1" dirty="0"/>
              <a:t>identifies the facts that activity times are unknown and independent, that workers will inflate their time estimates to protect themselves, early completion tasks will not be reported, the work will expand to fill the time, tasks will not be started until the last minute, multitasking will be misapplied, resource demands will be uneven </a:t>
            </a:r>
            <a:r>
              <a:rPr lang="ar-EG" b="1" dirty="0"/>
              <a:t>متفاوتة </a:t>
            </a:r>
            <a:r>
              <a:rPr lang="en-US" b="1" dirty="0"/>
              <a:t>and result in task delays, and more projects and tasks will be undertaken to increase resource utilization.</a:t>
            </a:r>
            <a:endParaRPr lang="ar-SA" b="1" dirty="0"/>
          </a:p>
          <a:p>
            <a:pPr algn="l" rtl="0"/>
            <a:endParaRPr lang="en-US" dirty="0"/>
          </a:p>
          <a:p>
            <a:pPr algn="l" rtl="0"/>
            <a:endParaRPr lang="en-US" dirty="0"/>
          </a:p>
          <a:p>
            <a:pPr algn="l" rtl="0"/>
            <a:endParaRPr lang="en-US" b="1" dirty="0">
              <a:solidFill>
                <a:srgbClr val="C00000"/>
              </a:solidFill>
            </a:endParaRPr>
          </a:p>
          <a:p>
            <a:pPr algn="l" rtl="0"/>
            <a:endParaRPr lang="ar-SA" dirty="0"/>
          </a:p>
        </p:txBody>
      </p:sp>
      <p:sp>
        <p:nvSpPr>
          <p:cNvPr id="7" name="مستطيل 6"/>
          <p:cNvSpPr/>
          <p:nvPr/>
        </p:nvSpPr>
        <p:spPr>
          <a:xfrm>
            <a:off x="1915287" y="1259811"/>
            <a:ext cx="2430152" cy="369332"/>
          </a:xfrm>
          <a:prstGeom prst="rect">
            <a:avLst/>
          </a:prstGeom>
        </p:spPr>
        <p:txBody>
          <a:bodyPr wrap="none">
            <a:spAutoFit/>
          </a:bodyPr>
          <a:lstStyle/>
          <a:p>
            <a:r>
              <a:rPr lang="en-US" b="1" dirty="0" err="1">
                <a:solidFill>
                  <a:srgbClr val="C00000"/>
                </a:solidFill>
              </a:rPr>
              <a:t>Goldratt’s</a:t>
            </a:r>
            <a:r>
              <a:rPr lang="en-US" b="1" dirty="0">
                <a:solidFill>
                  <a:srgbClr val="C00000"/>
                </a:solidFill>
              </a:rPr>
              <a:t> Critical Chain</a:t>
            </a:r>
            <a:endParaRPr lang="ar-SA" dirty="0"/>
          </a:p>
        </p:txBody>
      </p:sp>
      <p:pic>
        <p:nvPicPr>
          <p:cNvPr id="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23992" y="1772817"/>
            <a:ext cx="4212630" cy="3406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7077414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2001954" y="1916832"/>
            <a:ext cx="3085935" cy="3416320"/>
          </a:xfrm>
          <a:prstGeom prst="rect">
            <a:avLst/>
          </a:prstGeom>
        </p:spPr>
        <p:txBody>
          <a:bodyPr wrap="square">
            <a:spAutoFit/>
          </a:bodyPr>
          <a:lstStyle/>
          <a:p>
            <a:pPr algn="l" rtl="0"/>
            <a:r>
              <a:rPr lang="en-US" b="1" dirty="0"/>
              <a:t> All these contribute to project delays and inefficiencies. To correct these problems, a project buffer</a:t>
            </a:r>
            <a:r>
              <a:rPr lang="en-GB" b="1" dirty="0"/>
              <a:t> </a:t>
            </a:r>
            <a:r>
              <a:rPr lang="ar-EG" b="1" dirty="0"/>
              <a:t>مخزن المؤقت للمشروع </a:t>
            </a:r>
            <a:r>
              <a:rPr lang="en-US" b="1" dirty="0"/>
              <a:t> is added at the end of a project, the release of projects and tasks is based on the availability of bottleneck resources, </a:t>
            </a:r>
            <a:r>
              <a:rPr lang="ar-EG" b="1" dirty="0"/>
              <a:t>من موارد عنق الزجاجة ، </a:t>
            </a:r>
            <a:r>
              <a:rPr lang="en-US" b="1" dirty="0"/>
              <a:t>and time buffers are added to resources that feed bottleneck resources.</a:t>
            </a:r>
            <a:endParaRPr lang="ar-SA" b="1" dirty="0"/>
          </a:p>
        </p:txBody>
      </p:sp>
      <p:sp>
        <p:nvSpPr>
          <p:cNvPr id="8" name="مستطيل 7"/>
          <p:cNvSpPr/>
          <p:nvPr/>
        </p:nvSpPr>
        <p:spPr>
          <a:xfrm>
            <a:off x="2001953" y="1250286"/>
            <a:ext cx="2430152" cy="369332"/>
          </a:xfrm>
          <a:prstGeom prst="rect">
            <a:avLst/>
          </a:prstGeom>
        </p:spPr>
        <p:txBody>
          <a:bodyPr wrap="none">
            <a:spAutoFit/>
          </a:bodyPr>
          <a:lstStyle/>
          <a:p>
            <a:r>
              <a:rPr lang="en-US" b="1" dirty="0">
                <a:solidFill>
                  <a:srgbClr val="C00000"/>
                </a:solidFill>
              </a:rPr>
              <a:t>Goldratt’s Critical Chain</a:t>
            </a:r>
            <a:endParaRPr lang="ar-SA" dirty="0"/>
          </a:p>
        </p:txBody>
      </p:sp>
      <p:pic>
        <p:nvPicPr>
          <p:cNvPr id="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23992" y="1772817"/>
            <a:ext cx="4212630" cy="3406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9075345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3832870" y="1281094"/>
            <a:ext cx="4572000" cy="646331"/>
          </a:xfrm>
          <a:prstGeom prst="rect">
            <a:avLst/>
          </a:prstGeom>
        </p:spPr>
        <p:txBody>
          <a:bodyPr>
            <a:spAutoFit/>
          </a:bodyPr>
          <a:lstStyle/>
          <a:p>
            <a:pPr algn="ctr"/>
            <a:r>
              <a:rPr lang="en-US" b="1" dirty="0">
                <a:solidFill>
                  <a:srgbClr val="C00000"/>
                </a:solidFill>
              </a:rPr>
              <a:t>Critical Chain Method Vs Critical Path Method in Project Management</a:t>
            </a:r>
          </a:p>
        </p:txBody>
      </p:sp>
      <p:sp>
        <p:nvSpPr>
          <p:cNvPr id="9" name="مستطيل 8"/>
          <p:cNvSpPr/>
          <p:nvPr/>
        </p:nvSpPr>
        <p:spPr>
          <a:xfrm>
            <a:off x="2323049" y="1988841"/>
            <a:ext cx="7589375" cy="1200329"/>
          </a:xfrm>
          <a:prstGeom prst="rect">
            <a:avLst/>
          </a:prstGeom>
        </p:spPr>
        <p:txBody>
          <a:bodyPr wrap="square">
            <a:spAutoFit/>
          </a:bodyPr>
          <a:lstStyle/>
          <a:p>
            <a:pPr algn="l" rtl="0"/>
            <a:r>
              <a:rPr lang="en-US" dirty="0"/>
              <a:t>The terms ‘Critical chain method’ and ‘Critical path method’ are often used interchangeably. However, they are different and imply distinct meanings.</a:t>
            </a:r>
          </a:p>
          <a:p>
            <a:pPr algn="l" rtl="0"/>
            <a:endParaRPr lang="en-US" dirty="0"/>
          </a:p>
          <a:p>
            <a:pPr algn="l" rtl="0"/>
            <a:endParaRPr lang="ar-SA" dirty="0"/>
          </a:p>
        </p:txBody>
      </p:sp>
      <p:graphicFrame>
        <p:nvGraphicFramePr>
          <p:cNvPr id="10" name="جدول 9"/>
          <p:cNvGraphicFramePr>
            <a:graphicFrameLocks noGrp="1"/>
          </p:cNvGraphicFramePr>
          <p:nvPr>
            <p:extLst>
              <p:ext uri="{D42A27DB-BD31-4B8C-83A1-F6EECF244321}">
                <p14:modId xmlns:p14="http://schemas.microsoft.com/office/powerpoint/2010/main" val="460081612"/>
              </p:ext>
            </p:extLst>
          </p:nvPr>
        </p:nvGraphicFramePr>
        <p:xfrm>
          <a:off x="2279576" y="2818329"/>
          <a:ext cx="7272808" cy="3170991"/>
        </p:xfrm>
        <a:graphic>
          <a:graphicData uri="http://schemas.openxmlformats.org/drawingml/2006/table">
            <a:tbl>
              <a:tblPr rtl="1" firstRow="1" bandRow="1">
                <a:tableStyleId>{5C22544A-7EE6-4342-B048-85BDC9FD1C3A}</a:tableStyleId>
              </a:tblPr>
              <a:tblGrid>
                <a:gridCol w="3636404">
                  <a:extLst>
                    <a:ext uri="{9D8B030D-6E8A-4147-A177-3AD203B41FA5}">
                      <a16:colId xmlns:a16="http://schemas.microsoft.com/office/drawing/2014/main" val="20000"/>
                    </a:ext>
                  </a:extLst>
                </a:gridCol>
                <a:gridCol w="3636404">
                  <a:extLst>
                    <a:ext uri="{9D8B030D-6E8A-4147-A177-3AD203B41FA5}">
                      <a16:colId xmlns:a16="http://schemas.microsoft.com/office/drawing/2014/main" val="20001"/>
                    </a:ext>
                  </a:extLst>
                </a:gridCol>
              </a:tblGrid>
              <a:tr h="610671">
                <a:tc>
                  <a:txBody>
                    <a:bodyPr/>
                    <a:lstStyle/>
                    <a:p>
                      <a:pPr algn="ctr" rtl="1"/>
                      <a:r>
                        <a:rPr lang="en-US" sz="1800" b="1" i="0" u="none" strike="noStrike" kern="1200" dirty="0">
                          <a:solidFill>
                            <a:schemeClr val="bg2">
                              <a:lumMod val="90000"/>
                            </a:schemeClr>
                          </a:solidFill>
                          <a:effectLst/>
                          <a:latin typeface="+mn-lt"/>
                          <a:ea typeface="+mn-ea"/>
                          <a:cs typeface="+mn-cs"/>
                        </a:rPr>
                        <a:t>Critical chain method</a:t>
                      </a:r>
                      <a:endParaRPr lang="ar-SA" b="1" dirty="0">
                        <a:solidFill>
                          <a:schemeClr val="bg2">
                            <a:lumMod val="90000"/>
                          </a:schemeClr>
                        </a:solidFill>
                      </a:endParaRPr>
                    </a:p>
                  </a:txBody>
                  <a:tcPr/>
                </a:tc>
                <a:tc>
                  <a:txBody>
                    <a:bodyPr/>
                    <a:lstStyle/>
                    <a:p>
                      <a:pPr algn="ctr" rtl="1"/>
                      <a:r>
                        <a:rPr lang="en-US" sz="1800" b="1" i="0" u="none" strike="noStrike" kern="1200" dirty="0">
                          <a:solidFill>
                            <a:schemeClr val="bg2">
                              <a:lumMod val="90000"/>
                            </a:schemeClr>
                          </a:solidFill>
                          <a:effectLst/>
                          <a:latin typeface="+mn-lt"/>
                          <a:ea typeface="+mn-ea"/>
                          <a:cs typeface="+mn-cs"/>
                        </a:rPr>
                        <a:t>Critical path method</a:t>
                      </a:r>
                      <a:endParaRPr lang="ar-SA" b="1" dirty="0">
                        <a:solidFill>
                          <a:schemeClr val="bg2">
                            <a:lumMod val="90000"/>
                          </a:schemeClr>
                        </a:solidFill>
                      </a:endParaRPr>
                    </a:p>
                  </a:txBody>
                  <a:tcPr/>
                </a:tc>
                <a:extLst>
                  <a:ext uri="{0D108BD9-81ED-4DB2-BD59-A6C34878D82A}">
                    <a16:rowId xmlns:a16="http://schemas.microsoft.com/office/drawing/2014/main" val="10000"/>
                  </a:ext>
                </a:extLst>
              </a:tr>
              <a:tr h="370840">
                <a:tc>
                  <a:txBody>
                    <a:bodyPr/>
                    <a:lstStyle/>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0" i="0" u="none" strike="noStrike" kern="1200" dirty="0">
                          <a:solidFill>
                            <a:schemeClr val="dk1"/>
                          </a:solidFill>
                          <a:effectLst/>
                          <a:latin typeface="+mn-lt"/>
                          <a:ea typeface="+mn-ea"/>
                          <a:cs typeface="+mn-cs"/>
                        </a:rPr>
                        <a:t>Keep buffers</a:t>
                      </a:r>
                      <a:r>
                        <a:rPr lang="ar-EG" sz="1800" b="0" i="0" u="none" strike="noStrike" kern="1200" dirty="0">
                          <a:solidFill>
                            <a:schemeClr val="dk1"/>
                          </a:solidFill>
                          <a:effectLst/>
                          <a:latin typeface="+mn-lt"/>
                          <a:ea typeface="+mn-ea"/>
                          <a:cs typeface="+mn-cs"/>
                        </a:rPr>
                        <a:t> مخازن مؤقتة </a:t>
                      </a:r>
                      <a:r>
                        <a:rPr lang="en-US" sz="1800" b="0" i="0" u="none" strike="noStrike" kern="1200" dirty="0">
                          <a:solidFill>
                            <a:schemeClr val="dk1"/>
                          </a:solidFill>
                          <a:effectLst/>
                          <a:latin typeface="+mn-lt"/>
                          <a:ea typeface="+mn-ea"/>
                          <a:cs typeface="+mn-cs"/>
                        </a:rPr>
                        <a:t> for both task dependencies and resource requirements.</a:t>
                      </a:r>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0" i="0" u="none" strike="noStrike" kern="1200" dirty="0">
                          <a:solidFill>
                            <a:schemeClr val="dk1"/>
                          </a:solidFill>
                          <a:effectLst/>
                          <a:latin typeface="+mn-lt"/>
                          <a:ea typeface="+mn-ea"/>
                          <a:cs typeface="+mn-cs"/>
                        </a:rPr>
                        <a:t>Integrate project, resource, and feeding buffers in the project workflow.</a:t>
                      </a:r>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0" i="0" u="none" strike="noStrike" kern="1200" dirty="0">
                          <a:solidFill>
                            <a:schemeClr val="dk1"/>
                          </a:solidFill>
                          <a:effectLst/>
                          <a:latin typeface="+mn-lt"/>
                          <a:ea typeface="+mn-ea"/>
                          <a:cs typeface="+mn-cs"/>
                        </a:rPr>
                        <a:t>Keep a check on how quickly the different buffers are being utilized to determine project health.</a:t>
                      </a:r>
                    </a:p>
                  </a:txBody>
                  <a:tcPr/>
                </a:tc>
                <a:tc>
                  <a:txBody>
                    <a:bodyPr/>
                    <a:lstStyle/>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0" i="0" u="none" strike="noStrike" kern="1200" dirty="0">
                          <a:solidFill>
                            <a:schemeClr val="dk1"/>
                          </a:solidFill>
                          <a:effectLst/>
                          <a:latin typeface="+mn-lt"/>
                          <a:ea typeface="+mn-ea"/>
                          <a:cs typeface="+mn-cs"/>
                        </a:rPr>
                        <a:t>Determine the sequence of tasks that would take the most time to be completed.</a:t>
                      </a:r>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0" i="0" u="none" strike="noStrike" kern="1200" dirty="0">
                          <a:solidFill>
                            <a:schemeClr val="dk1"/>
                          </a:solidFill>
                          <a:effectLst/>
                          <a:latin typeface="+mn-lt"/>
                          <a:ea typeface="+mn-ea"/>
                          <a:cs typeface="+mn-cs"/>
                        </a:rPr>
                        <a:t>Keep a check on whether tasks are completed within the set timeline to determine project health.</a:t>
                      </a:r>
                    </a:p>
                    <a:p>
                      <a:pPr marL="285750" indent="-285750" algn="l" rtl="0">
                        <a:buFont typeface="Arial" panose="020B0604020202020204" pitchFamily="34" charset="0"/>
                        <a:buChar char="•"/>
                      </a:pPr>
                      <a:endParaRPr lang="ar-SA"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69933209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2054127" y="1419593"/>
            <a:ext cx="4585679" cy="369332"/>
          </a:xfrm>
          <a:prstGeom prst="rect">
            <a:avLst/>
          </a:prstGeom>
        </p:spPr>
        <p:txBody>
          <a:bodyPr wrap="none">
            <a:spAutoFit/>
          </a:bodyPr>
          <a:lstStyle/>
          <a:p>
            <a:r>
              <a:rPr lang="en-US" b="1" dirty="0">
                <a:solidFill>
                  <a:srgbClr val="C00000"/>
                </a:solidFill>
              </a:rPr>
              <a:t>Benefits of Critical Chain Project Management</a:t>
            </a:r>
          </a:p>
        </p:txBody>
      </p:sp>
      <p:sp>
        <p:nvSpPr>
          <p:cNvPr id="8" name="مستطيل 7"/>
          <p:cNvSpPr/>
          <p:nvPr/>
        </p:nvSpPr>
        <p:spPr>
          <a:xfrm>
            <a:off x="2135560" y="2060849"/>
            <a:ext cx="3816424" cy="2031325"/>
          </a:xfrm>
          <a:prstGeom prst="rect">
            <a:avLst/>
          </a:prstGeom>
        </p:spPr>
        <p:txBody>
          <a:bodyPr wrap="square">
            <a:spAutoFit/>
          </a:bodyPr>
          <a:lstStyle/>
          <a:p>
            <a:pPr marL="285750" indent="-285750" algn="l" rtl="0">
              <a:buFont typeface="Arial" panose="020B0604020202020204" pitchFamily="34" charset="0"/>
              <a:buChar char="•"/>
            </a:pPr>
            <a:r>
              <a:rPr lang="en-US" dirty="0"/>
              <a:t>Deliver projects faster</a:t>
            </a:r>
          </a:p>
          <a:p>
            <a:pPr marL="285750" indent="-285750" algn="l" rtl="0">
              <a:buFont typeface="Arial" panose="020B0604020202020204" pitchFamily="34" charset="0"/>
              <a:buChar char="•"/>
            </a:pPr>
            <a:r>
              <a:rPr lang="en-US" dirty="0"/>
              <a:t>Utilize resources optimally</a:t>
            </a:r>
          </a:p>
          <a:p>
            <a:pPr marL="285750" indent="-285750" algn="l" rtl="0">
              <a:buFont typeface="Arial" panose="020B0604020202020204" pitchFamily="34" charset="0"/>
              <a:buChar char="•"/>
            </a:pPr>
            <a:r>
              <a:rPr lang="en-US" dirty="0"/>
              <a:t>Tackle inefficiencies head-on</a:t>
            </a:r>
          </a:p>
          <a:p>
            <a:pPr marL="285750" indent="-285750" algn="l" rtl="0">
              <a:buFont typeface="Arial" panose="020B0604020202020204" pitchFamily="34" charset="0"/>
              <a:buChar char="•"/>
            </a:pPr>
            <a:r>
              <a:rPr lang="en-US" dirty="0"/>
              <a:t>Prevent mismanagement of floats</a:t>
            </a:r>
          </a:p>
          <a:p>
            <a:pPr marL="285750" indent="-285750" algn="l" rtl="0">
              <a:buFont typeface="Arial" panose="020B0604020202020204" pitchFamily="34" charset="0"/>
              <a:buChar char="•"/>
            </a:pPr>
            <a:r>
              <a:rPr lang="en-US" dirty="0"/>
              <a:t>Stay within defined project scope and budget</a:t>
            </a:r>
          </a:p>
          <a:p>
            <a:pPr marL="285750" indent="-285750" algn="l" rtl="0">
              <a:buFont typeface="Arial" panose="020B0604020202020204" pitchFamily="34" charset="0"/>
              <a:buChar char="•"/>
            </a:pPr>
            <a:r>
              <a:rPr lang="en-US" dirty="0"/>
              <a:t>Increase team productivity</a:t>
            </a:r>
          </a:p>
        </p:txBody>
      </p:sp>
      <p:pic>
        <p:nvPicPr>
          <p:cNvPr id="194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1917825"/>
            <a:ext cx="4101852" cy="2835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8173722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مستطيل 7"/>
          <p:cNvSpPr/>
          <p:nvPr/>
        </p:nvSpPr>
        <p:spPr>
          <a:xfrm>
            <a:off x="2063552" y="1340769"/>
            <a:ext cx="6192688" cy="646331"/>
          </a:xfrm>
          <a:prstGeom prst="rect">
            <a:avLst/>
          </a:prstGeom>
        </p:spPr>
        <p:txBody>
          <a:bodyPr wrap="square">
            <a:spAutoFit/>
          </a:bodyPr>
          <a:lstStyle/>
          <a:p>
            <a:pPr algn="l" rtl="0"/>
            <a:r>
              <a:rPr lang="en-US" b="1" dirty="0">
                <a:solidFill>
                  <a:srgbClr val="C00000"/>
                </a:solidFill>
              </a:rPr>
              <a:t>7 Steps to Implement Critical Chain Method in Project Management</a:t>
            </a:r>
          </a:p>
        </p:txBody>
      </p:sp>
      <p:pic>
        <p:nvPicPr>
          <p:cNvPr id="174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75921" y="1968447"/>
            <a:ext cx="5060181" cy="3905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مستطيل 8"/>
          <p:cNvSpPr/>
          <p:nvPr/>
        </p:nvSpPr>
        <p:spPr>
          <a:xfrm>
            <a:off x="1775520" y="1968446"/>
            <a:ext cx="3384376" cy="3970318"/>
          </a:xfrm>
          <a:prstGeom prst="rect">
            <a:avLst/>
          </a:prstGeom>
        </p:spPr>
        <p:txBody>
          <a:bodyPr wrap="square">
            <a:spAutoFit/>
          </a:bodyPr>
          <a:lstStyle/>
          <a:p>
            <a:pPr algn="l" rtl="0"/>
            <a:r>
              <a:rPr lang="en-US" dirty="0"/>
              <a:t>1. </a:t>
            </a:r>
            <a:r>
              <a:rPr lang="en-US" b="1" dirty="0">
                <a:solidFill>
                  <a:srgbClr val="C00000"/>
                </a:solidFill>
              </a:rPr>
              <a:t>Identify the Critical Path</a:t>
            </a:r>
          </a:p>
          <a:p>
            <a:pPr algn="l" rtl="0"/>
            <a:r>
              <a:rPr lang="en-US" dirty="0"/>
              <a:t>This step forms the foundation of your critical chain project management process. In this, you identify the sequence of tasks that will take the longest to complete.</a:t>
            </a:r>
          </a:p>
          <a:p>
            <a:pPr algn="l" rtl="0"/>
            <a:r>
              <a:rPr lang="en-US" dirty="0"/>
              <a:t>2. </a:t>
            </a:r>
            <a:r>
              <a:rPr lang="en-US" b="1" dirty="0">
                <a:solidFill>
                  <a:srgbClr val="C00000"/>
                </a:solidFill>
              </a:rPr>
              <a:t>Identify Resource Constraints</a:t>
            </a:r>
          </a:p>
          <a:p>
            <a:pPr algn="l" rtl="0"/>
            <a:r>
              <a:rPr lang="en-US" dirty="0"/>
              <a:t>Once you have listed down the tasks, next you must start allocating resources. While allocating resources, consider any restraints that may come to mind. </a:t>
            </a:r>
          </a:p>
          <a:p>
            <a:pPr algn="l" rtl="0"/>
            <a:endParaRPr lang="en-US" dirty="0"/>
          </a:p>
        </p:txBody>
      </p:sp>
    </p:spTree>
    <p:extLst>
      <p:ext uri="{BB962C8B-B14F-4D97-AF65-F5344CB8AC3E}">
        <p14:creationId xmlns:p14="http://schemas.microsoft.com/office/powerpoint/2010/main" val="278325545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2063552" y="1604260"/>
            <a:ext cx="3528392" cy="4524315"/>
          </a:xfrm>
          <a:prstGeom prst="rect">
            <a:avLst/>
          </a:prstGeom>
        </p:spPr>
        <p:txBody>
          <a:bodyPr wrap="square">
            <a:spAutoFit/>
          </a:bodyPr>
          <a:lstStyle/>
          <a:p>
            <a:pPr algn="l" rtl="0"/>
            <a:r>
              <a:rPr lang="en-US" b="1" dirty="0">
                <a:solidFill>
                  <a:srgbClr val="C00000"/>
                </a:solidFill>
              </a:rPr>
              <a:t>3. Set up Task Due Dates of a Later Date</a:t>
            </a:r>
          </a:p>
          <a:p>
            <a:pPr algn="l" rtl="0"/>
            <a:r>
              <a:rPr lang="en-US" dirty="0"/>
              <a:t>This practice will help you create a schedule that gives adequate time to each task. This way, you can ensure that each task is given sufficient time, eliminating haphazard and rushed task execution. </a:t>
            </a:r>
          </a:p>
          <a:p>
            <a:pPr algn="l" rtl="0"/>
            <a:r>
              <a:rPr lang="en-US" b="1" dirty="0">
                <a:solidFill>
                  <a:srgbClr val="C00000"/>
                </a:solidFill>
              </a:rPr>
              <a:t>4. Insert Buffers</a:t>
            </a:r>
          </a:p>
          <a:p>
            <a:pPr algn="l" rtl="0"/>
            <a:r>
              <a:rPr lang="en-US" dirty="0"/>
              <a:t>Inserting buffers is one of the most crucial steps. The right placement of these buffers in the critical chain can make or break the entire project.</a:t>
            </a:r>
          </a:p>
          <a:p>
            <a:pPr algn="l" rtl="0"/>
            <a:endParaRPr lang="en-US" dirty="0"/>
          </a:p>
        </p:txBody>
      </p:sp>
      <p:pic>
        <p:nvPicPr>
          <p:cNvPr id="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79977" y="1968447"/>
            <a:ext cx="4556125" cy="3905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2183418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2063552" y="1484785"/>
            <a:ext cx="4176464" cy="5078313"/>
          </a:xfrm>
          <a:prstGeom prst="rect">
            <a:avLst/>
          </a:prstGeom>
        </p:spPr>
        <p:txBody>
          <a:bodyPr wrap="square">
            <a:spAutoFit/>
          </a:bodyPr>
          <a:lstStyle/>
          <a:p>
            <a:pPr algn="l" rtl="0"/>
            <a:r>
              <a:rPr lang="en-US" b="1" dirty="0">
                <a:solidFill>
                  <a:srgbClr val="C00000"/>
                </a:solidFill>
              </a:rPr>
              <a:t>5. Create a Detailed Project Model</a:t>
            </a:r>
          </a:p>
          <a:p>
            <a:pPr algn="l" rtl="0"/>
            <a:r>
              <a:rPr lang="en-US" dirty="0"/>
              <a:t>Creating a detailed project model is the next step for a sure-shot project execution plan.</a:t>
            </a:r>
          </a:p>
          <a:p>
            <a:pPr algn="l" rtl="0"/>
            <a:r>
              <a:rPr lang="en-US" dirty="0"/>
              <a:t>A project model includes task time estimates, its description, the assigned resources, and the due dates. </a:t>
            </a:r>
          </a:p>
          <a:p>
            <a:pPr algn="l" rtl="0"/>
            <a:r>
              <a:rPr lang="en-US" b="1" dirty="0">
                <a:solidFill>
                  <a:srgbClr val="C00000"/>
                </a:solidFill>
              </a:rPr>
              <a:t>6. Eliminate Multitasking</a:t>
            </a:r>
          </a:p>
          <a:p>
            <a:pPr algn="l" rtl="0"/>
            <a:r>
              <a:rPr lang="en-US" dirty="0"/>
              <a:t>Multi-tasking is often glorified to dictate better outcomes in less time. However, it is not always reliable and productive.</a:t>
            </a:r>
          </a:p>
          <a:p>
            <a:pPr algn="l" rtl="0"/>
            <a:r>
              <a:rPr lang="en-US" b="1" dirty="0">
                <a:solidFill>
                  <a:srgbClr val="C00000"/>
                </a:solidFill>
              </a:rPr>
              <a:t>7. Oversee and Evaluate the Project</a:t>
            </a:r>
          </a:p>
          <a:p>
            <a:pPr algn="l" rtl="0"/>
            <a:r>
              <a:rPr lang="en-US" dirty="0"/>
              <a:t>Merely setting up the project workflow is not enough, it is imperative to keep a close eye on how the tasks are moving forward, step by step.</a:t>
            </a:r>
          </a:p>
          <a:p>
            <a:pPr algn="l" rtl="0"/>
            <a:endParaRPr lang="en-US" dirty="0"/>
          </a:p>
          <a:p>
            <a:pPr algn="l" rtl="0"/>
            <a:endParaRPr lang="en-US" dirty="0"/>
          </a:p>
        </p:txBody>
      </p:sp>
      <p:pic>
        <p:nvPicPr>
          <p:cNvPr id="9"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40016" y="1700809"/>
            <a:ext cx="4196085" cy="3905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3405510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96000"/>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023667114"/>
      </p:ext>
    </p:extLst>
  </p:cSld>
  <p:clrMapOvr>
    <a:masterClrMapping/>
  </p:clrMapOvr>
</p:sld>
</file>

<file path=ppt/theme/theme1.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C797876-72A3-43B4-AA64-0E84C5C87747}"/>
</file>

<file path=customXml/itemProps2.xml><?xml version="1.0" encoding="utf-8"?>
<ds:datastoreItem xmlns:ds="http://schemas.openxmlformats.org/officeDocument/2006/customXml" ds:itemID="{59048A97-07EF-4E72-9D0C-4C7AD9CECD27}"/>
</file>

<file path=customXml/itemProps3.xml><?xml version="1.0" encoding="utf-8"?>
<ds:datastoreItem xmlns:ds="http://schemas.openxmlformats.org/officeDocument/2006/customXml" ds:itemID="{3DBD804E-BF2B-4CE8-8EFA-4184F81E6294}"/>
</file>

<file path=docProps/app.xml><?xml version="1.0" encoding="utf-8"?>
<Properties xmlns="http://schemas.openxmlformats.org/officeDocument/2006/extended-properties" xmlns:vt="http://schemas.openxmlformats.org/officeDocument/2006/docPropsVTypes">
  <TotalTime>1976</TotalTime>
  <Words>2267</Words>
  <Application>Microsoft Office PowerPoint</Application>
  <PresentationFormat>Widescreen</PresentationFormat>
  <Paragraphs>119</Paragraphs>
  <Slides>31</Slides>
  <Notes>8</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31</vt:i4>
      </vt:variant>
    </vt:vector>
  </HeadingPairs>
  <TitlesOfParts>
    <vt:vector size="42" baseType="lpstr">
      <vt:lpstr>Arial</vt:lpstr>
      <vt:lpstr>Arial Black</vt:lpstr>
      <vt:lpstr>Book Antiqua</vt:lpstr>
      <vt:lpstr>Calibri</vt:lpstr>
      <vt:lpstr>Calibri Light</vt:lpstr>
      <vt:lpstr>Roboto</vt:lpstr>
      <vt:lpstr>Tajawal Medium</vt:lpstr>
      <vt:lpstr>Times New Roman</vt:lpstr>
      <vt:lpstr>Wingdings</vt:lpstr>
      <vt:lpstr>نسق Office</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د.أبوالمجد</dc:creator>
  <cp:lastModifiedBy>Manal Elsayed Abdelhamid Shabat</cp:lastModifiedBy>
  <cp:revision>17</cp:revision>
  <dcterms:created xsi:type="dcterms:W3CDTF">2023-08-05T04:52:16Z</dcterms:created>
  <dcterms:modified xsi:type="dcterms:W3CDTF">2024-07-27T15:12:34Z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