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entation.xml" ContentType="application/vnd.openxmlformats-officedocument.presentationml.presentation.main+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3" r:id="rId2"/>
  </p:sldMasterIdLst>
  <p:notesMasterIdLst>
    <p:notesMasterId r:id="rId37"/>
  </p:notesMasterIdLst>
  <p:sldIdLst>
    <p:sldId id="480" r:id="rId3"/>
    <p:sldId id="303" r:id="rId4"/>
    <p:sldId id="523" r:id="rId5"/>
    <p:sldId id="492" r:id="rId6"/>
    <p:sldId id="550" r:id="rId7"/>
    <p:sldId id="495" r:id="rId8"/>
    <p:sldId id="551" r:id="rId9"/>
    <p:sldId id="611" r:id="rId10"/>
    <p:sldId id="615" r:id="rId11"/>
    <p:sldId id="546" r:id="rId12"/>
    <p:sldId id="628" r:id="rId13"/>
    <p:sldId id="683" r:id="rId14"/>
    <p:sldId id="629" r:id="rId15"/>
    <p:sldId id="630" r:id="rId16"/>
    <p:sldId id="684" r:id="rId17"/>
    <p:sldId id="631" r:id="rId18"/>
    <p:sldId id="685" r:id="rId19"/>
    <p:sldId id="502" r:id="rId20"/>
    <p:sldId id="555" r:id="rId21"/>
    <p:sldId id="504" r:id="rId22"/>
    <p:sldId id="526" r:id="rId23"/>
    <p:sldId id="505" r:id="rId24"/>
    <p:sldId id="503" r:id="rId25"/>
    <p:sldId id="556" r:id="rId26"/>
    <p:sldId id="507" r:id="rId27"/>
    <p:sldId id="508" r:id="rId28"/>
    <p:sldId id="512" r:id="rId29"/>
    <p:sldId id="513" r:id="rId30"/>
    <p:sldId id="514" r:id="rId31"/>
    <p:sldId id="509" r:id="rId32"/>
    <p:sldId id="557" r:id="rId33"/>
    <p:sldId id="511" r:id="rId34"/>
    <p:sldId id="524" r:id="rId35"/>
    <p:sldId id="68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3"/>
            <p14:sldId id="492"/>
            <p14:sldId id="550"/>
            <p14:sldId id="495"/>
            <p14:sldId id="551"/>
            <p14:sldId id="611"/>
            <p14:sldId id="615"/>
            <p14:sldId id="546"/>
            <p14:sldId id="628"/>
            <p14:sldId id="683"/>
            <p14:sldId id="629"/>
            <p14:sldId id="630"/>
            <p14:sldId id="684"/>
            <p14:sldId id="631"/>
            <p14:sldId id="685"/>
            <p14:sldId id="502"/>
            <p14:sldId id="555"/>
            <p14:sldId id="504"/>
            <p14:sldId id="526"/>
            <p14:sldId id="505"/>
            <p14:sldId id="503"/>
            <p14:sldId id="556"/>
            <p14:sldId id="507"/>
            <p14:sldId id="508"/>
            <p14:sldId id="512"/>
            <p14:sldId id="513"/>
            <p14:sldId id="514"/>
            <p14:sldId id="509"/>
            <p14:sldId id="557"/>
            <p14:sldId id="511"/>
            <p14:sldId id="524"/>
            <p14:sldId id="68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830" autoAdjust="0"/>
    <p:restoredTop sz="83656" autoAdjust="0"/>
  </p:normalViewPr>
  <p:slideViewPr>
    <p:cSldViewPr snapToGrid="0">
      <p:cViewPr varScale="1">
        <p:scale>
          <a:sx n="89" d="100"/>
          <a:sy n="89" d="100"/>
        </p:scale>
        <p:origin x="508" y="44"/>
      </p:cViewPr>
      <p:guideLst/>
    </p:cSldViewPr>
  </p:slideViewPr>
  <p:outlineViewPr>
    <p:cViewPr>
      <p:scale>
        <a:sx n="33" d="100"/>
        <a:sy n="33" d="100"/>
      </p:scale>
      <p:origin x="0" y="-7212"/>
    </p:cViewPr>
  </p:outlineViewPr>
  <p:notesTextViewPr>
    <p:cViewPr>
      <p:scale>
        <a:sx n="1" d="1"/>
        <a:sy n="1" d="1"/>
      </p:scale>
      <p:origin x="0" y="0"/>
    </p:cViewPr>
  </p:notesTextViewPr>
  <p:notesViewPr>
    <p:cSldViewPr snapToGrid="0">
      <p:cViewPr varScale="1">
        <p:scale>
          <a:sx n="81" d="100"/>
          <a:sy n="81" d="100"/>
        </p:scale>
        <p:origin x="3260" y="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fastercapital.com/ar/funding-how-to-fund-your-startup.html"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fastercapital.com/arabpreneur/%D9%83%D9%8A%D9%81-%D8%AA%D8%A4%D8%AB%D8%B1-%D8%A5%D8%B6%D8%A7%D9%81%D8%A9-%D8%B1%D8%A3%D8%B3-%D8%A7%D9%84%D9%85%D8%A7%D9%84-%D8%A7%D9%84%D8%A7%D8%B3%D8%AA%D8%AB%D9%85%D8%A7%D8%B1%D9%8A-%D8%B9%D9%84%D9%89-%D8%AD%D9%82%D9%88%D9%82-%D9%85%D9%84%D9%83%D9%8A%D8%A9-%D8%A7%D9%84%D9%85%D9%88%D8%B8%D9%81%D9%8A%D9%86.html"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r>
              <a:rPr lang="ar-EG" b="1" i="0" dirty="0">
                <a:solidFill>
                  <a:srgbClr val="000000"/>
                </a:solidFill>
                <a:effectLst/>
                <a:latin typeface="Segoe UI Web (Arabic)"/>
              </a:rPr>
              <a:t>أهداف التعلم</a:t>
            </a:r>
            <a:r>
              <a:rPr lang="en-US" b="1" i="0" dirty="0">
                <a:solidFill>
                  <a:srgbClr val="000000"/>
                </a:solidFill>
                <a:effectLst/>
                <a:latin typeface="Segoe UI Web (Arabic)"/>
              </a:rPr>
              <a:t>:</a:t>
            </a:r>
          </a:p>
          <a:p>
            <a:pPr marL="0" indent="0" algn="r" rtl="1">
              <a:buFont typeface="Arial" panose="020B0604020202020204" pitchFamily="34" charset="0"/>
              <a:buNone/>
            </a:pPr>
            <a:endParaRPr lang="en-US" b="1" dirty="0"/>
          </a:p>
          <a:p>
            <a:pPr marL="171450" indent="-171450" algn="r" rtl="1">
              <a:buFont typeface="Arial" panose="020B0604020202020204" pitchFamily="34" charset="0"/>
              <a:buChar char="•"/>
            </a:pPr>
            <a:r>
              <a:rPr lang="ar-EG" dirty="0"/>
              <a:t>حدد رأس المال الاستثماري (</a:t>
            </a:r>
            <a:r>
              <a:rPr lang="en-US" dirty="0"/>
              <a:t>VC)، </a:t>
            </a:r>
            <a:r>
              <a:rPr lang="ar-EG" dirty="0"/>
              <a:t>هناك عدد من العوامل التي تساعد في تحديد ما إذا كان رأس المال الاستثماري مناسبا.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يا له من مستثمرون ملائكة؟ اشرح ممارسات أعمال مجموعة أنجل. تعكس أدلة تأثير الملائكة على أداء الشركة.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ما هي طرق التمويل الأخرى للمشاريع الجديدة؟</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effectLst/>
                <a:latin typeface="Segoe UI Web (Arabic)"/>
              </a:rPr>
              <a:t>رأس المال الاستثماري</a:t>
            </a:r>
            <a:endParaRPr lang="en-US" b="1"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رأس المال الاستثماري (</a:t>
            </a:r>
            <a:r>
              <a:rPr lang="en-US" dirty="0">
                <a:effectLst/>
                <a:latin typeface="Segoe UI Web (Arabic)"/>
              </a:rPr>
              <a:t>VC) ، </a:t>
            </a:r>
            <a:r>
              <a:rPr lang="ar-EG" dirty="0">
                <a:effectLst/>
                <a:latin typeface="Segoe UI Web (Arabic)"/>
              </a:rPr>
              <a:t>إلى جانب الاستثمار الملائكي ومصادر التمويل غير العامة الأخرى ، هو جزء من سوق الأسهم الخاصة (</a:t>
            </a:r>
            <a:r>
              <a:rPr lang="en-US" dirty="0">
                <a:effectLst/>
                <a:latin typeface="Segoe UI Web (Arabic)"/>
              </a:rPr>
              <a:t>PE).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يتم تنظيم صناديق رأس المال المغامر من قبل شركات رأس المال المغامر، حيث تعمل شركة رأس المال المغامر كشريك عام (</a:t>
            </a:r>
            <a:r>
              <a:rPr lang="en-US" dirty="0">
                <a:effectLst/>
                <a:latin typeface="Segoe UI Web (Arabic)"/>
              </a:rPr>
              <a:t>GP) </a:t>
            </a:r>
            <a:r>
              <a:rPr lang="ar-EG" dirty="0">
                <a:effectLst/>
                <a:latin typeface="Segoe UI Web (Arabic)"/>
              </a:rPr>
              <a:t>لكل صندوق رأس مال استثماري تنظمه.</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صناديق رأس المال المغامر في الولايات المتحدة هي شراكات محدودة يوفر فيها الشركاء المحدودون (</a:t>
            </a:r>
            <a:r>
              <a:rPr lang="en-US" dirty="0">
                <a:effectLst/>
                <a:latin typeface="Segoe UI Web (Arabic)"/>
              </a:rPr>
              <a:t>LPs) </a:t>
            </a:r>
            <a:r>
              <a:rPr lang="ar-EG" dirty="0">
                <a:effectLst/>
                <a:latin typeface="Segoe UI Web (Arabic)"/>
              </a:rPr>
              <a:t>كل رأس المال تقريبا ويكون </a:t>
            </a:r>
            <a:r>
              <a:rPr lang="en-US" dirty="0">
                <a:effectLst/>
                <a:latin typeface="Segoe UI Web (Arabic)"/>
              </a:rPr>
              <a:t>GP </a:t>
            </a:r>
            <a:r>
              <a:rPr lang="ar-EG" dirty="0">
                <a:effectLst/>
                <a:latin typeface="Segoe UI Web (Arabic)"/>
              </a:rPr>
              <a:t>مسؤولا عن إدارة الصندوق ، بما في ذلك اختيار الاستثمار ، والعمل مع رواد الأعمال ، وحصاد الاستثمارات.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تتمتع صناديق رأس المال المغامر بحياة محدودة ويتم إنشاؤها عادة لتستمر لمدة 10 سنوات تقريبا.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حين أن بعض شركات رأس المال المغامر تنشئ صناديق في مرحلة التأسيس لتمويل الشركات الناشئة، فإن معظمها يركز على تمويل المشاريع التي على وشك الشروع في مرحلة البدء مع إمكانية تحقيق نمو مرتفع سيتبعها. تتطلب المشاريع المدعومة من رأس المال المغامر عموما عددا قليلا من الأصول الملموسة أو الأصول الأخرى التي يمكن أن تكون بمثابة ضمان وتوفر أساسا للإقراض المضمون.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لديهم أيضا القدرة على تحقيق نمو مرتفع مع ربحية عالية ولكن مع مخاطر عالية متناسبة.</a:t>
            </a:r>
          </a:p>
          <a:p>
            <a:pPr algn="r" rtl="1"/>
            <a:endParaRPr lang="en-US" dirty="0"/>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تتطلب المشاريع المدعومة من رأس المال المغامر عموما عددا قليلا من الأصول الملموسة أو الأصول الأخرى التي يمكن أن تكون بمثابة ضمان وتوفر أساسا للإقراض المضمون. لديهم أيضا القدرة على تحقيق نمو مرتفع مع ربحية عالية ولكن مع مخاطر عالية متناسبة.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806543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من وجهة نظر رائد الأعمال، هناك عدد من العوامل التي تساعد في تحديد ما إذا كان رأس المال المغامر مناسبا وأي شركة رأس مال استثماري يجب اختيارها: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أولا، التوقيت مهم. </a:t>
            </a:r>
            <a:r>
              <a:rPr lang="ar-EG" dirty="0">
                <a:effectLst/>
                <a:latin typeface="Segoe UI Web (Arabic)"/>
              </a:rPr>
              <a:t>يجب تطوير المشروع إلى نقطة يمكن فيها لشركة رأس المال المغامر أن تتوقع إضافة قيمة ، وليس فقط المال ، ويجب أن تتوقع الشركة كسب عائد يعوض عن استثمار رأس المال البشري لرأس المال الاستثماري وحيث يدرك رائد الأعمال القيمة المحتملة لمشاركة رأس المال المغامر.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ثانيا ، يجب أن يكون المشروع في قطاع صناعي يتمتع فيه </a:t>
            </a:r>
            <a:r>
              <a:rPr lang="en-US" b="1" dirty="0">
                <a:effectLst/>
                <a:latin typeface="Segoe UI Web (Arabic)"/>
              </a:rPr>
              <a:t>VC </a:t>
            </a:r>
            <a:r>
              <a:rPr lang="ar-EG" b="1" dirty="0">
                <a:effectLst/>
                <a:latin typeface="Segoe UI Web (Arabic)"/>
              </a:rPr>
              <a:t>بالخبرة</a:t>
            </a:r>
            <a:r>
              <a:rPr lang="ar-EG" dirty="0">
                <a:effectLst/>
                <a:latin typeface="Segoe UI Web (Arabic)"/>
              </a:rPr>
              <a:t>. يوضح الشكل 2.2 القطاعات التي استثمرت فيها صناديق رأس المال المغامر عادة. ينصب تركيزهم على القطاعات ذات الفرص المحتملة ذات النمو المرتفع والعائد المرتفع.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ثالثا، تميل شركات رأس المال المغامر إلى تركيز الاستثمارات في مناطق جغرافية معينة والتركيز على الفرص "القريبة من الوطن". </a:t>
            </a:r>
            <a:r>
              <a:rPr lang="ar-EG" dirty="0">
                <a:effectLst/>
                <a:latin typeface="Segoe UI Web (Arabic)"/>
              </a:rPr>
              <a:t>بينما ، تاريخيا ، كانت نيو إنجلاند محور الكثير من نشاط رأس المال الاستثماري ، فقد تحول التركيز الجغرافي في السنوات الأخيرة. أفادت الرابطة الوطنية لرأس المال الاستثماري (</a:t>
            </a:r>
            <a:r>
              <a:rPr lang="en-US" dirty="0">
                <a:effectLst/>
                <a:latin typeface="Segoe UI Web (Arabic)"/>
              </a:rPr>
              <a:t>NVCA) </a:t>
            </a:r>
            <a:r>
              <a:rPr lang="ar-EG" dirty="0">
                <a:effectLst/>
                <a:latin typeface="Segoe UI Web (Arabic)"/>
              </a:rPr>
              <a:t>أنه خلال الفترة من 2014 إلى 2016 ، كانت 57.1٪ من قيمة استثمارات رأس المال الاستثماري على الساحل الغربي ، تليها 16.1٪ في وسط المحيط الأطلسي.</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a:t>
            </a:r>
            <a:r>
              <a:rPr lang="ar-EG" b="1" dirty="0">
                <a:effectLst/>
                <a:latin typeface="Segoe UI Web (Arabic)"/>
              </a:rPr>
              <a:t>رابعا، إن أفق الاستثمار والأهداف الاستثمارية لصناديق رأس المال المغامر تجعل رأس المال المغامر أكثر ملاءمة لبعض المشاريع من غيرها. </a:t>
            </a:r>
            <a:r>
              <a:rPr lang="ar-EG" dirty="0">
                <a:effectLst/>
                <a:latin typeface="Segoe UI Web (Arabic)"/>
              </a:rPr>
              <a:t>جزئيا ، بسبب اتفاقياتهم مع </a:t>
            </a:r>
            <a:r>
              <a:rPr lang="en-US" dirty="0">
                <a:effectLst/>
                <a:latin typeface="Segoe UI Web (Arabic)"/>
              </a:rPr>
              <a:t>LPs ، </a:t>
            </a:r>
            <a:r>
              <a:rPr lang="ar-EG" dirty="0">
                <a:effectLst/>
                <a:latin typeface="Segoe UI Web (Arabic)"/>
              </a:rPr>
              <a:t>من المرجح أن تركز </a:t>
            </a:r>
            <a:r>
              <a:rPr lang="en-US" dirty="0">
                <a:effectLst/>
                <a:latin typeface="Segoe UI Web (Arabic)"/>
              </a:rPr>
              <a:t>VCs </a:t>
            </a:r>
            <a:r>
              <a:rPr lang="ar-EG" dirty="0">
                <a:effectLst/>
                <a:latin typeface="Segoe UI Web (Arabic)"/>
              </a:rPr>
              <a:t>على المشاريع ذات الإمكانات لتحقيق عوائد عالية جدا ولكن احتمالات النجاح منخفضة والتي يمكن حصادها خلال العمر المخطط لصندوق </a:t>
            </a:r>
            <a:r>
              <a:rPr lang="en-US" dirty="0">
                <a:effectLst/>
                <a:latin typeface="Segoe UI Web (Arabic)"/>
              </a:rPr>
              <a:t>VC. </a:t>
            </a:r>
            <a:r>
              <a:rPr lang="ar-EG" dirty="0">
                <a:effectLst/>
                <a:latin typeface="Segoe UI Web (Arabic)"/>
              </a:rPr>
              <a:t>ومن غير المرجح أن يستثمروا في المشاريع التي يمكن أن تولد تدفقات نقدية إيجابية بسرعة ولكن لديها إمكانات نمو محدودة أو في تلك التي من المحتمل أن يتم حصادها خارج نافذة تتراوح من 3 إلى 8 سنوات.</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30685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مغامرة الشركات</a:t>
            </a:r>
          </a:p>
          <a:p>
            <a:pPr marL="171450" indent="-171450" algn="r" rtl="1">
              <a:buFont typeface="Arial" panose="020B0604020202020204" pitchFamily="34" charset="0"/>
              <a:buChar char="•"/>
            </a:pPr>
            <a:r>
              <a:rPr lang="ar-EG" dirty="0"/>
              <a:t>قام عدد من الشركات البارزة ، في وقت أو آخر ، بتنفيذ برنامج </a:t>
            </a:r>
            <a:r>
              <a:rPr lang="en-US" dirty="0"/>
              <a:t>VC </a:t>
            </a:r>
            <a:r>
              <a:rPr lang="ar-EG" dirty="0"/>
              <a:t>داخلي للمساعدة في تطوير فرص عمل جديدة.</a:t>
            </a:r>
            <a:endParaRPr lang="en-US" dirty="0"/>
          </a:p>
          <a:p>
            <a:pPr marL="171450" indent="-171450" algn="r" rtl="1">
              <a:buFont typeface="Arial" panose="020B0604020202020204" pitchFamily="34" charset="0"/>
              <a:buChar char="•"/>
            </a:pPr>
            <a:r>
              <a:rPr lang="ar-EG" dirty="0"/>
              <a:t>ترى بعض الشركات أن الابتكار المستمر ضروري لاستدامتها ونموها. وقد وجدت هذه الشركات طرقا مبتكرة لتوفير رأس المال لدعم الأفكار التي لا "تتلاءم" مع خطوط منتجاتها أو خدماتها التقليدية ولكن قد تكون لها إمكانات سوقية.</a:t>
            </a:r>
          </a:p>
          <a:p>
            <a:pPr marL="171450" indent="-171450" algn="r" rtl="1">
              <a:buFont typeface="Arial" panose="020B0604020202020204" pitchFamily="34" charset="0"/>
              <a:buChar char="•"/>
            </a:pPr>
            <a:r>
              <a:rPr lang="ar-EG" dirty="0"/>
              <a:t>يمكن أن تساعد صناديق المشاريع المؤسسية في الاحتفاظ بالموظفين المبدعين وتوفير بعض الضمانات بأن الأفكار العظيمة لن "تفلت من العقاب". </a:t>
            </a:r>
          </a:p>
          <a:p>
            <a:pPr marL="171450" indent="-171450" algn="r" rtl="1">
              <a:buFont typeface="Arial" panose="020B0604020202020204" pitchFamily="34" charset="0"/>
              <a:buChar char="•"/>
            </a:pPr>
            <a:r>
              <a:rPr lang="ar-EG" dirty="0"/>
              <a:t>مثال معروف على فكرة هربت هو إنشاء شركة </a:t>
            </a:r>
            <a:r>
              <a:rPr lang="en-US" dirty="0"/>
              <a:t>Hewlett-Packard </a:t>
            </a:r>
            <a:r>
              <a:rPr lang="ar-EG" dirty="0"/>
              <a:t>من قبل موظفين سابقين في </a:t>
            </a:r>
            <a:r>
              <a:rPr lang="en-US" dirty="0"/>
              <a:t>Bell Labs </a:t>
            </a:r>
            <a:r>
              <a:rPr lang="ar-EG" dirty="0"/>
              <a:t>الذين أصيبوا بالإحباط من عملية أبحاث الشركات في </a:t>
            </a:r>
            <a:r>
              <a:rPr lang="en-US" dirty="0"/>
              <a:t>Bell Labs. </a:t>
            </a:r>
            <a:r>
              <a:rPr lang="ar-EG" dirty="0"/>
              <a:t>بعد ذلك ، غادر اثنان من موظفي </a:t>
            </a:r>
            <a:r>
              <a:rPr lang="en-US" dirty="0"/>
              <a:t>HP </a:t>
            </a:r>
            <a:r>
              <a:rPr lang="ar-EG" dirty="0"/>
              <a:t>لتشكيل </a:t>
            </a:r>
            <a:r>
              <a:rPr lang="en-US" dirty="0"/>
              <a:t>Intel. </a:t>
            </a:r>
          </a:p>
          <a:p>
            <a:pPr marL="171450" indent="-171450" algn="r" rtl="1">
              <a:buFont typeface="Arial" panose="020B0604020202020204" pitchFamily="34" charset="0"/>
              <a:buChar char="•"/>
            </a:pPr>
            <a:r>
              <a:rPr lang="ar-EG" dirty="0"/>
              <a:t>أسس موظفو </a:t>
            </a:r>
            <a:r>
              <a:rPr lang="en-US" dirty="0"/>
              <a:t>Google </a:t>
            </a:r>
            <a:r>
              <a:rPr lang="ar-EG" dirty="0"/>
              <a:t>السابقون عددا من الشركات الناشئة. ربما استجابة للمخاوف من فقدان المواهب وفقدان الفرص ، في عام 2009 ، شكلت الشركة الأم لشركة </a:t>
            </a:r>
            <a:r>
              <a:rPr lang="en-US" dirty="0"/>
              <a:t>Google (Alphabet) GV (</a:t>
            </a:r>
            <a:r>
              <a:rPr lang="ar-EG" dirty="0"/>
              <a:t>المعروفة سابقا باسم </a:t>
            </a:r>
            <a:r>
              <a:rPr lang="en-US" dirty="0"/>
              <a:t>Google Ventures) </a:t>
            </a:r>
            <a:r>
              <a:rPr lang="ar-EG" dirty="0"/>
              <a:t>كذراع استثماري لرأس المال الاستثماري. </a:t>
            </a:r>
          </a:p>
          <a:p>
            <a:pPr marL="171450" indent="-171450" algn="r" rtl="1">
              <a:buFont typeface="Arial" panose="020B0604020202020204" pitchFamily="34" charset="0"/>
              <a:buChar char="•"/>
            </a:pPr>
            <a:r>
              <a:rPr lang="ar-EG" dirty="0"/>
              <a:t>توفر </a:t>
            </a:r>
            <a:r>
              <a:rPr lang="en-US" dirty="0"/>
              <a:t>GV </a:t>
            </a:r>
            <a:r>
              <a:rPr lang="ar-EG" dirty="0"/>
              <a:t>تمويلا أوليا ومرحلة النمو لشركات التكنولوجيا وتعمل بشكل مستقل عن </a:t>
            </a:r>
            <a:r>
              <a:rPr lang="en-US" dirty="0"/>
              <a:t>Google. </a:t>
            </a:r>
          </a:p>
          <a:p>
            <a:pPr marL="171450" indent="-171450" algn="r" rtl="1">
              <a:buFont typeface="Arial" panose="020B0604020202020204" pitchFamily="34" charset="0"/>
              <a:buChar char="•"/>
            </a:pPr>
            <a:r>
              <a:rPr lang="ar-EG" dirty="0"/>
              <a:t>في المقابل ، </a:t>
            </a:r>
            <a:r>
              <a:rPr lang="en-US" dirty="0"/>
              <a:t>Apple </a:t>
            </a:r>
            <a:r>
              <a:rPr lang="ar-EG" dirty="0"/>
              <a:t>هي شركة تكنولوجيا حيث غادر الموظفون الموهوبون وأسسوا شركات ناشئة خاصة بهم. ومع ذلك ، ليس لدى </a:t>
            </a:r>
            <a:r>
              <a:rPr lang="en-US" dirty="0"/>
              <a:t>Apple </a:t>
            </a:r>
            <a:r>
              <a:rPr lang="ar-EG" dirty="0"/>
              <a:t>ذراع </a:t>
            </a:r>
            <a:r>
              <a:rPr lang="en-US" dirty="0"/>
              <a:t>VC.</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3815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الدافع الأساسي لرأس المال الاستثماري للشركات (</a:t>
            </a:r>
            <a:r>
              <a:rPr lang="en-US" dirty="0"/>
              <a:t>CVC) </a:t>
            </a:r>
            <a:r>
              <a:rPr lang="ar-EG" dirty="0"/>
              <a:t>استراتيجي ، ولكن يمكن أن يكون </a:t>
            </a:r>
            <a:r>
              <a:rPr lang="en-US" dirty="0"/>
              <a:t>CVC </a:t>
            </a:r>
            <a:r>
              <a:rPr lang="ar-EG" dirty="0"/>
              <a:t>مدفوعا بعدة دوافع. </a:t>
            </a:r>
          </a:p>
          <a:p>
            <a:pPr algn="r" rtl="1"/>
            <a:endParaRPr lang="en-US" dirty="0"/>
          </a:p>
          <a:p>
            <a:pPr marL="171450" indent="-171450" algn="r" rtl="1">
              <a:buFont typeface="Arial" panose="020B0604020202020204" pitchFamily="34" charset="0"/>
              <a:buChar char="•"/>
            </a:pPr>
            <a:r>
              <a:rPr lang="ar-EG" dirty="0"/>
              <a:t>أحدهما دفاعي - طريقة للشركات لتتبع المنافسين الناشئين والتقنيات المبتكرة.</a:t>
            </a:r>
            <a:endParaRPr lang="en-US" dirty="0"/>
          </a:p>
          <a:p>
            <a:pPr marL="171450" indent="-171450" algn="r" rtl="1">
              <a:buFont typeface="Arial" panose="020B0604020202020204" pitchFamily="34" charset="0"/>
              <a:buChar char="•"/>
            </a:pPr>
            <a:endParaRPr lang="ar-EG" dirty="0"/>
          </a:p>
          <a:p>
            <a:pPr algn="r" rtl="1"/>
            <a:r>
              <a:rPr lang="ar-EG" dirty="0"/>
              <a:t>يمكن أن تكون </a:t>
            </a:r>
            <a:r>
              <a:rPr lang="en-US" dirty="0"/>
              <a:t>CVC </a:t>
            </a:r>
            <a:r>
              <a:rPr lang="ar-EG" dirty="0"/>
              <a:t>أيضا استراتيجية هجومية من خلال الاستثمار وربما الاستحواذ أو الشراكة مع المشاريع التي تقدم خدمات أو منتجات تكميلية.</a:t>
            </a:r>
            <a:endParaRPr lang="en-US" dirty="0"/>
          </a:p>
          <a:p>
            <a:pPr algn="r" rtl="1"/>
            <a:endParaRPr lang="ar-EG" dirty="0"/>
          </a:p>
          <a:p>
            <a:pPr algn="r" rtl="1"/>
            <a:r>
              <a:rPr lang="ar-EG" dirty="0"/>
              <a:t> يمكن أن يكون نشاط </a:t>
            </a:r>
            <a:r>
              <a:rPr lang="en-US" dirty="0"/>
              <a:t>CVC </a:t>
            </a:r>
            <a:r>
              <a:rPr lang="ar-EG" dirty="0"/>
              <a:t>أيضا وسيلة للحفاظ على الموظفين الذين يتمتعون بريادة الأعمال وتحفيزهم والذين سيغادرون لبدء شركاتهم الخاصة والاعتماد على رأس المال الاستثماري الخاص للحصول على التمويل.</a:t>
            </a:r>
            <a:endParaRPr lang="en-US" dirty="0"/>
          </a:p>
          <a:p>
            <a:pPr algn="r" rtl="1"/>
            <a:endParaRPr lang="ar-EG" dirty="0"/>
          </a:p>
          <a:p>
            <a:pPr algn="r" rtl="1"/>
            <a:r>
              <a:rPr lang="ar-EG" dirty="0"/>
              <a:t>من المرجح أن تكون </a:t>
            </a:r>
            <a:r>
              <a:rPr lang="en-US" dirty="0"/>
              <a:t>CVC </a:t>
            </a:r>
            <a:r>
              <a:rPr lang="ar-EG" dirty="0"/>
              <a:t>في الشركات التي تعتمد على الابتكار للحفاظ على الميزة التنافسية.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87507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وبالنسبة للمشاريع القائمة على مفاهيم تتطلب جهودا إنمائية مطولة، غالبا ما يكون المصدر الأقدم للتمويل الخارجي من الأفراد ذوي الملاءة المالية العالية الذين يستثمرون رؤوس أموالهم إما بشكل مستقل أو من خلال مجموعة مستثمرين ملاك منظمة.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عادة ما يكون هؤلاء المستثمرون الملاك مستقلين مهتمين باستثمار مبالغ صغيرة نسبيا من المال (25,000 دولار إلى 500,000 دولار) في مشاريع المرحلة المبكرة. غالبا ما يوفر المستثمرون الملاك رأس المال الأولي لتطوير فكرة إلى النقطة التي يصبح فيها التمويل الخارجي الرسمي أكثر جدوى.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كثيرون على استعداد للاستثمار على مدى آفاق من 5 إلى 10 سنوات.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المقابل ، تفضل صناديق رأس المال المخاطر التقليدية عادة استثمارات أكبر وآفاق استثمار أقصر إلى حد ما.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تشير معظم التقديرات إلى أن حجم رأس المال الملائكي المستثمر في الولايات المتحدة في السنوات الأخيرة يبلغ حوالي 20 مليار دولار سنويا ، باستثناء رأس المال المقدم من الأصدقاء والعائلة. وفقا لمركز جامعة نيو هامبشاير لأبحاث المشاريع ، تلقى 64,000 مشروع ريادي تمويلا ملائكيا في عام 2016 ، بمتوسط حجم دائري يبلغ 330,000 ألف دولار.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61795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المستثمرون الملاك هم أفراد أثرياء يقدمون رأس المال للشركات الناشئة مقابل إما حقوق الملكية (الأسهم الممتازة القابلة للتحويل) أو الديون القابلة للتحويل.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الديون القابلة للتحويل هي نوع من القروض التي تتحول إلى حقوق ملكية عند نقطة انطلاق ، والتي عادة ما تكون حدثا تمويليا لاحقا حيث يوجد تقييم (مثل استثمار رأس المال المغامر).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تتمثل إحدى مزايا الديون القابلة للتحويل في أنها بسيطة لأنها تسمح للمستثمر بانتظار تقييم طرف ثالث ، ويفترض أنه في مرحلة تم فيها حل بعض المصادر الرئيسية لعدم اليقين بشأن مشروع المرحلة المبكرة.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بالإضافة إلى توفير رأس المال ، قد تضيف الملائكة أيضا قيمة من خلال توفير الخبرة والمقدمات والمراقبة وما إلى ذلك.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قد تستثمر الملائكة بشكل فردي أو في مجموعات. تقليديا ، كانت مجموعات الملائكة عبارة عن منظمات محلية تتألف من حوالي 10 إلى 150 عضوا (متوسط الحجم 45).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تمكن المجموعات الملائكة من مشاركة تكاليف البحث وجهود العناية الواجبة وتجميع رأس مالهم الاستثماري.</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15990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تشير معظم التقديرات إلى أن عدد مجموعات الملائكة في جميع أنحاء العالم يبلغ حوالي 500.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من حيث حجم السوق ، تشير التقديرات الأخيرة إلى أن الملائكة الأمريكيين يضخون حوالي 20-25 مليار دولار سنويا في الشركات الناشئة.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حين أن تركيز الاستثمارات الملائكية عادة ما يكون في مرحلة مبكرة ، فإن بعض الملائكة يستثمرون في التوسع والمرحلة المتأخرة أيضا.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تسمح المنظمة الملائكية للأعضاء بتجميع رؤوس أموالهم بحيث يمكن أن تكون الاستثمارات أكبر مما ستكون عليه إذا تم إجراؤها بشكل فردي.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يمكن للأعضاء أيضا القيام باستثمارات أصغر في المزيد من الفرص ، وبالتالي التنويع.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تستفيد الشركات الناشئة من تجربة وخبرة مختلف أعضاء المجموعة الذين يستثمرون في الشركة.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43609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كل مجموعة ملاك لها مجموعتها الخاصة من الإجراءات والسياسات والفلسفة.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تشمل الممارسات الشائعة اجتماعات منتظمة لمراجعة مقترحات الأعمال والاستماع إلى العروض.</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تعمل الملائكة معا لإجراء العناية الواجبة. تشترك العديد من المجموعات الملائكية في الاستثمار مع مجموعات أخرى ، وملائكة فردية ، و </a:t>
            </a:r>
            <a:r>
              <a:rPr lang="en-US" dirty="0">
                <a:effectLst/>
                <a:latin typeface="Segoe UI Web (Arabic)"/>
              </a:rPr>
              <a:t>VCs </a:t>
            </a:r>
            <a:r>
              <a:rPr lang="ar-EG" dirty="0">
                <a:effectLst/>
                <a:latin typeface="Segoe UI Web (Arabic)"/>
              </a:rPr>
              <a:t>الذين يقومون باستثمارات في مرحلة مبكرة.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مثل </a:t>
            </a:r>
            <a:r>
              <a:rPr lang="en-US" dirty="0">
                <a:effectLst/>
                <a:latin typeface="Segoe UI Web (Arabic)"/>
              </a:rPr>
              <a:t>VCs ، </a:t>
            </a:r>
            <a:r>
              <a:rPr lang="ar-EG" dirty="0">
                <a:effectLst/>
                <a:latin typeface="Segoe UI Web (Arabic)"/>
              </a:rPr>
              <a:t>تستثمر المجموعات الملائكية في مجموعة من الصناعات.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من بين أكثرها شيوعا البرامج والأجهزة الطبية والاتصالات والتصنيع.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تتبع معظم المجموعات إجراء لفحص عمليات تقديم خطة العمل لإزالة الطلبات غير المناسبة.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إذا تم اختياره ، تتم دعوة المؤسس إلى "اجتماع استثماري" لتقديم عرض تقديمي / عرض تقديمي ، متبوعا بأسئلة وأجوبة.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إذا أشار عدد كاف من الملائكة إلى أنهم مهتمون بمتابعة مشروع ما ، فسيقوم فريق من الأعضاء بإجراء العناية الواجبة ، وإذا نجا المشروع الجديد من العناية الواجبة والشاشة النهائية ، فستقوم المجموعة أو المجموعة الفرعية بالتفاوض على ورقة الشروط وصياغة اتفاقية استثمار.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902569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نظرا لأن الاستثمار الملائكي هو صناعة خاصة ، فإن البيانات المتعلقة بالأداء المالي ليست متاحة بسهولة ، وعندما تكون متاحة ، فإنها تخضع للقلق بشأن تحيز الاختيار.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أي أنه من غير المرجح الإبلاغ عن الاستثمارات التي تولد عوائد منخفضة أو معدومة.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بدلا من الاعتماد على تقديرات الأداء المالي المبلغ عنها ذاتيا ، ينظر الباحثون في مقاييس موضوعية للنجاح مثل بقاء المشروع ، والنمو ، والخروج الناجح ، ومقاييس الابتكار (براءات الاختراع) أو تأثير الابتكار (الاستشهادات ببراءات الاختراع).</a:t>
            </a:r>
          </a:p>
          <a:p>
            <a:pPr algn="r" rtl="1"/>
            <a:endParaRPr lang="en-US" dirty="0"/>
          </a:p>
          <a:p>
            <a:pPr algn="r" rtl="1"/>
            <a:endParaRPr lang="en-US" dirty="0"/>
          </a:p>
          <a:p>
            <a:pPr marL="171450" indent="-171450" algn="r" rtl="1">
              <a:buFont typeface="Arial" panose="020B0604020202020204" pitchFamily="34" charset="0"/>
              <a:buChar char="•"/>
            </a:pPr>
            <a:r>
              <a:rPr lang="ar-EG" dirty="0"/>
              <a:t>يحاول </a:t>
            </a:r>
            <a:r>
              <a:rPr lang="en-US" dirty="0"/>
              <a:t>Kerr, Lerner, and </a:t>
            </a:r>
            <a:r>
              <a:rPr lang="en-US" dirty="0" err="1"/>
              <a:t>Schoar</a:t>
            </a:r>
            <a:r>
              <a:rPr lang="en-US" dirty="0"/>
              <a:t> (2014) </a:t>
            </a:r>
            <a:r>
              <a:rPr lang="ar-EG" dirty="0"/>
              <a:t>التمييز بين الفرضيتين من خلال مقارنة المشاريع التي تتلقى تمويلا من مجموعة الملاك بالمشاريع التي سعت للحصول على تمويل ولكن تم رفضها بفارق ضئيل. </a:t>
            </a:r>
          </a:p>
          <a:p>
            <a:pPr algn="r" rtl="1"/>
            <a:r>
              <a:rPr lang="ar-EG" dirty="0"/>
              <a:t>تظهر النتائج أنه على الرغم من أن مقاييس الاختيار كانت متشابهة ، إلا أن المشاريع التي حصلت على التمويل كان أداؤها أفضل من تلك التي لم تحصل عليها. </a:t>
            </a:r>
          </a:p>
          <a:p>
            <a:pPr algn="r" rtl="1"/>
            <a:r>
              <a:rPr lang="ar-EG" dirty="0"/>
              <a:t>ومن ثم ، يبدو بناء على عينتهم أن الأداء المحسن يعزى إلى أنواع المهارات والخبرات التي يمكن أن تجلبها الملائكة إلى الطاولة.</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07654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كثير من الأحيان ، بالنسبة للمشاريع الواعدة ، سيتبع الاستثمار الملائكي رأس المال المغامر.</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حالات أخرى ، تتلقى المشاريع تمويلا ملاكا فقط وفي حالات أخرى ، تتلقى تمويل </a:t>
            </a:r>
            <a:r>
              <a:rPr lang="en-US" dirty="0">
                <a:effectLst/>
                <a:latin typeface="Segoe UI Web (Arabic)"/>
              </a:rPr>
              <a:t>VC </a:t>
            </a:r>
            <a:r>
              <a:rPr lang="ar-EG" dirty="0">
                <a:effectLst/>
                <a:latin typeface="Segoe UI Web (Arabic)"/>
              </a:rPr>
              <a:t>فقط.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وكما لوحظ، تتنافس بعض شركات رأس المال المغامر مباشرة مع الملائكة في تمويل المرحلة الأولية.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يحاول </a:t>
            </a:r>
            <a:r>
              <a:rPr lang="en-US" dirty="0">
                <a:effectLst/>
                <a:latin typeface="Segoe UI Web (Arabic)"/>
              </a:rPr>
              <a:t>Dutta and </a:t>
            </a:r>
            <a:r>
              <a:rPr lang="en-US" dirty="0" err="1">
                <a:effectLst/>
                <a:latin typeface="Segoe UI Web (Arabic)"/>
              </a:rPr>
              <a:t>Folta</a:t>
            </a:r>
            <a:r>
              <a:rPr lang="en-US" dirty="0">
                <a:effectLst/>
                <a:latin typeface="Segoe UI Web (Arabic)"/>
              </a:rPr>
              <a:t> (2016) </a:t>
            </a:r>
            <a:r>
              <a:rPr lang="ar-EG" dirty="0">
                <a:effectLst/>
                <a:latin typeface="Segoe UI Web (Arabic)"/>
              </a:rPr>
              <a:t>استغلال الاختلاف لاستكشاف كيفية ارتباط </a:t>
            </a:r>
            <a:r>
              <a:rPr lang="en-US" dirty="0">
                <a:effectLst/>
                <a:latin typeface="Segoe UI Web (Arabic)"/>
              </a:rPr>
              <a:t>VCs </a:t>
            </a:r>
            <a:r>
              <a:rPr lang="ar-EG" dirty="0">
                <a:effectLst/>
                <a:latin typeface="Segoe UI Web (Arabic)"/>
              </a:rPr>
              <a:t>والمجموعات الملائكية بنتائج مختلفة للمشاريع: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a:t>
            </a:r>
            <a:r>
              <a:rPr lang="ar-EG" dirty="0">
                <a:effectLst/>
                <a:latin typeface="Segoe UI Web (Arabic)"/>
              </a:rPr>
              <a:t> تساهم شركات رأس المال المغامر والمجموعات الملائكية بالتساوي في معدلات الابتكار للمشاريع التي تمولها، ولكن المشاريع المدعومة من رأس المال المغامر تنتج ابتكارات أكثر تأثيرا (تقاس بالاستشهادات ببراءات الاختراع) من المشاريع المدعومة من الملائكة وأيضا تسويق أسرع.</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a:t>
            </a:r>
            <a:r>
              <a:rPr lang="ar-EG" dirty="0">
                <a:effectLst/>
                <a:latin typeface="Segoe UI Web (Arabic)"/>
              </a:rPr>
              <a:t> - ترتبط </a:t>
            </a:r>
            <a:r>
              <a:rPr lang="en-US" dirty="0">
                <a:effectLst/>
                <a:latin typeface="Segoe UI Web (Arabic)"/>
              </a:rPr>
              <a:t>VCs </a:t>
            </a:r>
            <a:r>
              <a:rPr lang="ar-EG" dirty="0">
                <a:effectLst/>
                <a:latin typeface="Segoe UI Web (Arabic)"/>
              </a:rPr>
              <a:t>أيضا بخروج أكثر نجاحا.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84073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effectLst/>
                <a:latin typeface="Segoe UI Web (Arabic)"/>
              </a:rPr>
              <a:t>نقابة الملاك هي صندوق تم إنشاؤه للقيام باستثمار واحد ويقوده فرد مستثمر تقني متمرس أو كيان آخر مثل شركة </a:t>
            </a:r>
            <a:r>
              <a:rPr lang="en-US" dirty="0">
                <a:effectLst/>
                <a:latin typeface="Segoe UI Web (Arabic)"/>
              </a:rPr>
              <a:t>VC. </a:t>
            </a:r>
          </a:p>
          <a:p>
            <a:pPr marL="171450" indent="-171450" algn="r" rtl="1">
              <a:buFont typeface="Arial" panose="020B0604020202020204" pitchFamily="34" charset="0"/>
              <a:buChar char="•"/>
            </a:pPr>
            <a:r>
              <a:rPr lang="ar-EG" dirty="0">
                <a:effectLst/>
                <a:latin typeface="Segoe UI Web (Arabic)"/>
              </a:rPr>
              <a:t>يحدد القائد فرصة استثمارية ويختار قيادة النقابة كوسيلة لجمع الأموال لمتابعة الفرصة. </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بمجرد إنشاء النقابة ، قد يسعى المستثمرون المعتمدون للانضمام ، ولكن يجب أن تتم الموافقة على مشاركتهم من قبل الرائد.</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 كتعويض عن جهود العميل المحتمل لإيجاد الفرصة ، وإجراء العناية الواجبة ، ومراقبة المشروع بعد إجراء الاستثمار ، يوافق المشاركون في النقابة على دفع الفائدة المحمولة للعميل.</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 في السنوات الأخيرة ، غيرت منصات نقابة الملاك مثل </a:t>
            </a:r>
            <a:r>
              <a:rPr lang="en-US" dirty="0">
                <a:effectLst/>
                <a:latin typeface="Segoe UI Web (Arabic)"/>
              </a:rPr>
              <a:t>AngelList </a:t>
            </a:r>
            <a:r>
              <a:rPr lang="ar-EG" dirty="0">
                <a:effectLst/>
                <a:latin typeface="Segoe UI Web (Arabic)"/>
              </a:rPr>
              <a:t>و </a:t>
            </a:r>
            <a:r>
              <a:rPr lang="en-US" dirty="0" err="1">
                <a:effectLst/>
                <a:latin typeface="Segoe UI Web (Arabic)"/>
              </a:rPr>
              <a:t>OurCrowd</a:t>
            </a:r>
            <a:r>
              <a:rPr lang="en-US" dirty="0">
                <a:effectLst/>
                <a:latin typeface="Segoe UI Web (Arabic)"/>
              </a:rPr>
              <a:t> </a:t>
            </a:r>
            <a:r>
              <a:rPr lang="ar-EG" dirty="0">
                <a:effectLst/>
                <a:latin typeface="Segoe UI Web (Arabic)"/>
              </a:rPr>
              <a:t>هيكل الصناعة ، التي كانت مجزأة تاريخيا بسبب الجغرافيا.</a:t>
            </a:r>
            <a:endParaRPr lang="en-US" dirty="0">
              <a:effectLst/>
              <a:latin typeface="Segoe UI Web (Arabic)"/>
            </a:endParaRPr>
          </a:p>
          <a:p>
            <a:pPr marL="171450" indent="-171450" algn="r" rtl="1">
              <a:buFont typeface="Arial" panose="020B0604020202020204" pitchFamily="34" charset="0"/>
              <a:buChar char="•"/>
            </a:pPr>
            <a:r>
              <a:rPr lang="ar-EG" dirty="0">
                <a:effectLst/>
                <a:latin typeface="Segoe UI Web (Arabic)"/>
              </a:rPr>
              <a:t> من خلال منصات </a:t>
            </a:r>
            <a:r>
              <a:rPr lang="en-US" dirty="0">
                <a:effectLst/>
                <a:latin typeface="Segoe UI Web (Arabic)"/>
              </a:rPr>
              <a:t>Angel Syndicates ، </a:t>
            </a:r>
            <a:r>
              <a:rPr lang="ar-EG" dirty="0">
                <a:effectLst/>
                <a:latin typeface="Segoe UI Web (Arabic)"/>
              </a:rPr>
              <a:t>يمكن للمستثمرين المعتمدين الاستثمار خارج مجموعات الملاك المحلية. وهذا يمكنهم من اكتساب بعض التنويع الجغرافي وقد يتيح لهم المزيد من الفرص.</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13152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يقدم </a:t>
            </a:r>
            <a:r>
              <a:rPr lang="en-US" dirty="0">
                <a:effectLst/>
                <a:latin typeface="Segoe UI Web (Arabic)"/>
              </a:rPr>
              <a:t>AngelList </a:t>
            </a:r>
            <a:r>
              <a:rPr lang="ar-EG" dirty="0">
                <a:effectLst/>
                <a:latin typeface="Segoe UI Web (Arabic)"/>
              </a:rPr>
              <a:t>مثالا على كيفية عمل ذلك: لنفترض أن مستثمرا ملاكا بارزا قرر قيادة نقابة للاستثمار في مشروع جديد واعد. يوافق العميل المحتمل على استثمار 250 ألف دولار في المشروع. للقيام بذلك ، تلتزم شخصيا باستثمار 50,000 ألف دولار ، وتؤسس نقابة كشركة ذات مسؤولية محدودة ، وتوفر الفرصة المتبقية للمستثمرين المحتملين للفترة المتبقية من الصفقة (200,000 دولار). يوافق المستثمرون الذين ينضمون كأعضاء في النقابة بشكل جماعي على استثمار 200,000 دولار في الصفقة ودفع 15٪ من أي مكاسب محققة كحمل. إذا كان الاستثمار ناجحا ، يتلقى مستثمرو النقابة أولا 200000 دولار ، وبعد ذلك يتم تقسيم كل دولار من أرباح النقابة بنسبة 80٪ إلى النقابة ، و 15٪ إلى الصدارة ، و 5٪ إلى مستشاري </a:t>
            </a:r>
            <a:r>
              <a:rPr lang="en-US" dirty="0">
                <a:effectLst/>
                <a:latin typeface="Segoe UI Web (Arabic)"/>
              </a:rPr>
              <a:t>AngelList. </a:t>
            </a:r>
            <a:r>
              <a:rPr lang="ar-EG" dirty="0">
                <a:effectLst/>
                <a:latin typeface="Segoe UI Web (Arabic)"/>
              </a:rPr>
              <a:t>ستكون هناك أيضا تكاليف من الجيب لكل صفقة ، مثل الرسوم المدفوعة للوكالات التنظيمية والمحاسبين ، والتي يوافق مستثمرو النقابة عادة على دفعها. مثل الكثير من صناديق رأس المال المغامر ، لا يستثمر مستثمرو النقابة مباشرة في مشروع. بدلا من ذلك ، سوف يستثمر صندوق النقابة عن طريق شراء الأسهم الممتازة أو الديون القابلة للتحويل أو غيرها من الأدوات التي تصدرها الشركة. يستثمر أعضاء النقابة في صندوق لأغراض خاصة تم إنشاؤه خصيصا للاستثمار في الشركات التي يختارها قائد النقابة ، ويتم تشكيل الصندوق كشركة ذات مسؤولية محدودة. يمكن لكل من الأفراد وصناديق رأس المال الاستثماري تشكيل نقابات.</a:t>
            </a: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 بموجب اللوائح الحالية ، يمكن لكل نقابة قبول ما يصل إلى 99 مستثمرا فقط. على عكس </a:t>
            </a:r>
            <a:r>
              <a:rPr lang="en-US" dirty="0">
                <a:effectLst/>
                <a:latin typeface="Segoe UI Web (Arabic)"/>
              </a:rPr>
              <a:t>LPs </a:t>
            </a:r>
            <a:r>
              <a:rPr lang="ar-EG" dirty="0">
                <a:effectLst/>
                <a:latin typeface="Segoe UI Web (Arabic)"/>
              </a:rPr>
              <a:t>لصناديق رأس المال المغامر ، يمكن للمستثمرين النقابيين اختيار الشركات الناشئة التي يرغبون في الاستثمار فيها ويمكنهم التوقف عن الاستثمار في أي وقت ، ولديهم أيضا حد أدنى أقل بكثير من الاستثمارات. </a:t>
            </a: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لا تفرض النقابات عموما رسوما إدارية وتستخدم مصطلح حمل الصفقة (وليس حمل الأموال). أيضا ، بشكل عام ، سيضع قائد النقابة جزءا أكبر من إجمالي الاستثمار في النقابة مما يضعه </a:t>
            </a:r>
            <a:r>
              <a:rPr lang="en-US" dirty="0">
                <a:effectLst/>
                <a:latin typeface="Segoe UI Web (Arabic)"/>
              </a:rPr>
              <a:t>GP </a:t>
            </a:r>
            <a:r>
              <a:rPr lang="ar-EG" dirty="0">
                <a:effectLst/>
                <a:latin typeface="Segoe UI Web (Arabic)"/>
              </a:rPr>
              <a:t>لصندوق </a:t>
            </a:r>
            <a:r>
              <a:rPr lang="en-US" dirty="0">
                <a:effectLst/>
                <a:latin typeface="Segoe UI Web (Arabic)"/>
              </a:rPr>
              <a:t>VC </a:t>
            </a:r>
            <a:r>
              <a:rPr lang="ar-EG" dirty="0">
                <a:effectLst/>
                <a:latin typeface="Segoe UI Web (Arabic)"/>
              </a:rPr>
              <a:t>عادة في الصندوق.</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54171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شركات الاستثمار في الأعمال الصغيرة التابعة ل </a:t>
            </a:r>
            <a:r>
              <a:rPr lang="en-US" dirty="0">
                <a:effectLst/>
                <a:latin typeface="Segoe UI Web (Arabic)"/>
              </a:rPr>
              <a:t>SBA.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يتم توفير معظم التمويل المضمون من </a:t>
            </a:r>
            <a:r>
              <a:rPr lang="en-US" dirty="0">
                <a:effectLst/>
                <a:latin typeface="Segoe UI Web (Arabic)"/>
              </a:rPr>
              <a:t>SBA (</a:t>
            </a:r>
            <a:r>
              <a:rPr lang="ar-EG" dirty="0">
                <a:effectLst/>
                <a:latin typeface="Segoe UI Web (Arabic)"/>
              </a:rPr>
              <a:t>إدارة الأعمال الصغيرة) من خلال شركات الاستثمار في الأعمال الصغيرة (</a:t>
            </a:r>
            <a:r>
              <a:rPr lang="en-US" dirty="0">
                <a:effectLst/>
                <a:latin typeface="Segoe UI Web (Arabic)"/>
              </a:rPr>
              <a:t>SBICs)</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SBICs </a:t>
            </a:r>
            <a:r>
              <a:rPr lang="ar-EG" dirty="0">
                <a:effectLst/>
                <a:latin typeface="Segoe UI Web (Arabic)"/>
              </a:rPr>
              <a:t>هي منظمات ربحية مملوكة ومدارة من قبل القطاع الخاص ومرخصة من قبل </a:t>
            </a:r>
            <a:r>
              <a:rPr lang="en-US" dirty="0">
                <a:effectLst/>
                <a:latin typeface="Segoe UI Web (Arabic)"/>
              </a:rPr>
              <a:t>SBA.</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a:t>
            </a:r>
            <a:r>
              <a:rPr lang="ar-EG" dirty="0">
                <a:effectLst/>
                <a:latin typeface="Segoe UI Web (Arabic)"/>
              </a:rPr>
              <a:t>برأس مالها الخاص (الذي يتم جمعه من مصادر خاصة بما في ذلك البنوك والشركات والأفراد وغيرهم) وبأموال مقترضة ، توفر </a:t>
            </a:r>
            <a:r>
              <a:rPr lang="en-US" dirty="0">
                <a:effectLst/>
                <a:latin typeface="Segoe UI Web (Arabic)"/>
              </a:rPr>
              <a:t>SBICs </a:t>
            </a:r>
            <a:r>
              <a:rPr lang="ar-EG" dirty="0">
                <a:effectLst/>
                <a:latin typeface="Segoe UI Web (Arabic)"/>
              </a:rPr>
              <a:t>رأس المال للشركات الصغيرة الجديدة والراسخة. عادة ما يأخذ تمويل </a:t>
            </a:r>
            <a:r>
              <a:rPr lang="en-US" dirty="0">
                <a:effectLst/>
                <a:latin typeface="Segoe UI Web (Arabic)"/>
              </a:rPr>
              <a:t>SBIC </a:t>
            </a:r>
            <a:r>
              <a:rPr lang="ar-EG" dirty="0">
                <a:effectLst/>
                <a:latin typeface="Segoe UI Web (Arabic)"/>
              </a:rPr>
              <a:t>شكل قروض بفائدة مضمونة من قبل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ffectLst/>
                <a:latin typeface="Segoe UI Web (Arabic)"/>
              </a:rPr>
              <a:t> SBA. </a:t>
            </a:r>
            <a:r>
              <a:rPr lang="ar-EG" dirty="0">
                <a:effectLst/>
                <a:latin typeface="Segoe UI Web (Arabic)"/>
              </a:rPr>
              <a:t>بسبب الدعم الحكومي ، يتم الحصول على رأس المال الذي تستثمره </a:t>
            </a:r>
            <a:r>
              <a:rPr lang="en-US" dirty="0">
                <a:effectLst/>
                <a:latin typeface="Segoe UI Web (Arabic)"/>
              </a:rPr>
              <a:t>SBICs </a:t>
            </a:r>
            <a:r>
              <a:rPr lang="ar-EG" dirty="0">
                <a:effectLst/>
                <a:latin typeface="Segoe UI Web (Arabic)"/>
              </a:rPr>
              <a:t>بأسعار أقل من السوق.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قد تضطر </a:t>
            </a:r>
            <a:r>
              <a:rPr lang="en-US" dirty="0">
                <a:effectLst/>
                <a:latin typeface="Segoe UI Web (Arabic)"/>
              </a:rPr>
              <a:t>SBIC </a:t>
            </a:r>
            <a:r>
              <a:rPr lang="ar-EG" dirty="0">
                <a:effectLst/>
                <a:latin typeface="Segoe UI Web (Arabic)"/>
              </a:rPr>
              <a:t>التي تواجه منافسة لتوفير الأموال لمشروع ما إلى تمرير بعض هذه المدخرات. وفي الآونة الأخيرة، اتسع نطاق البرنامج لتمكين التمويل الذي يشبه إلى حد كبير حقوق الملكية، مثل القروض التي تتضمن ضمانات حيث يرتبط العائد الإجمالي بنجاح المشروع. في حين استثمرت </a:t>
            </a:r>
            <a:r>
              <a:rPr lang="en-US" dirty="0">
                <a:effectLst/>
                <a:latin typeface="Segoe UI Web (Arabic)"/>
              </a:rPr>
              <a:t>SBICs </a:t>
            </a:r>
            <a:r>
              <a:rPr lang="ar-EG" dirty="0">
                <a:effectLst/>
                <a:latin typeface="Segoe UI Web (Arabic)"/>
              </a:rPr>
              <a:t>في شركات مثل </a:t>
            </a:r>
            <a:r>
              <a:rPr lang="en-US" dirty="0">
                <a:effectLst/>
                <a:latin typeface="Segoe UI Web (Arabic)"/>
              </a:rPr>
              <a:t>Apple </a:t>
            </a:r>
            <a:r>
              <a:rPr lang="ar-EG" dirty="0">
                <a:effectLst/>
                <a:latin typeface="Segoe UI Web (Arabic)"/>
              </a:rPr>
              <a:t>و </a:t>
            </a:r>
            <a:r>
              <a:rPr lang="en-US" dirty="0">
                <a:effectLst/>
                <a:latin typeface="Segoe UI Web (Arabic)"/>
              </a:rPr>
              <a:t>Costco </a:t>
            </a:r>
            <a:r>
              <a:rPr lang="ar-EG" dirty="0">
                <a:effectLst/>
                <a:latin typeface="Segoe UI Web (Arabic)"/>
              </a:rPr>
              <a:t>و </a:t>
            </a:r>
            <a:r>
              <a:rPr lang="en-US" dirty="0">
                <a:effectLst/>
                <a:latin typeface="Segoe UI Web (Arabic)"/>
              </a:rPr>
              <a:t>FedEx </a:t>
            </a:r>
            <a:r>
              <a:rPr lang="ar-EG" dirty="0">
                <a:effectLst/>
                <a:latin typeface="Segoe UI Web (Arabic)"/>
              </a:rPr>
              <a:t>و </a:t>
            </a:r>
            <a:r>
              <a:rPr lang="en-US" dirty="0">
                <a:effectLst/>
                <a:latin typeface="Segoe UI Web (Arabic)"/>
              </a:rPr>
              <a:t>Whole Foods ، </a:t>
            </a:r>
            <a:r>
              <a:rPr lang="ar-EG" dirty="0">
                <a:effectLst/>
                <a:latin typeface="Segoe UI Web (Arabic)"/>
              </a:rPr>
              <a:t>فإن تأثير برامج ضمان قروض </a:t>
            </a:r>
            <a:r>
              <a:rPr lang="en-US" dirty="0">
                <a:effectLst/>
                <a:latin typeface="Segoe UI Web (Arabic)"/>
              </a:rPr>
              <a:t>SBA </a:t>
            </a:r>
            <a:r>
              <a:rPr lang="ar-EG" dirty="0">
                <a:effectLst/>
                <a:latin typeface="Segoe UI Web (Arabic)"/>
              </a:rPr>
              <a:t>على نشاط ريادة الأعمال صغير.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596895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تقدم </a:t>
            </a:r>
            <a:r>
              <a:rPr lang="en-US" dirty="0">
                <a:effectLst/>
                <a:latin typeface="Segoe UI Web (Arabic)"/>
              </a:rPr>
              <a:t>SBA </a:t>
            </a:r>
            <a:r>
              <a:rPr lang="ar-EG" dirty="0">
                <a:effectLst/>
                <a:latin typeface="Segoe UI Web (Arabic)"/>
              </a:rPr>
              <a:t>أيضا بعض برامج المنح ، لكن المنح تدعم بشكل عام المنظمات غير الهادفة للربح ومؤسسات الإقراض والكيانات الحكومية الحكومية والمحلية التي توفر إدارة الأعمال الصغيرة أو المساعدة للشركات الصغيرة. </a:t>
            </a:r>
            <a:r>
              <a:rPr lang="en-US" dirty="0">
                <a:effectLst/>
                <a:latin typeface="Segoe UI Web (Arabic)"/>
              </a:rPr>
              <a:t>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على الرغم من أن </a:t>
            </a:r>
            <a:r>
              <a:rPr lang="en-US" dirty="0">
                <a:effectLst/>
                <a:latin typeface="Segoe UI Web (Arabic)"/>
              </a:rPr>
              <a:t>SBICs </a:t>
            </a:r>
            <a:r>
              <a:rPr lang="ar-EG" dirty="0">
                <a:effectLst/>
                <a:latin typeface="Segoe UI Web (Arabic)"/>
              </a:rPr>
              <a:t>تشارك في التمويل في نفس المراحل تقريبا مثل </a:t>
            </a:r>
            <a:r>
              <a:rPr lang="en-US" dirty="0">
                <a:effectLst/>
                <a:latin typeface="Segoe UI Web (Arabic)"/>
              </a:rPr>
              <a:t>VC ، </a:t>
            </a:r>
            <a:r>
              <a:rPr lang="ar-EG" dirty="0">
                <a:effectLst/>
                <a:latin typeface="Segoe UI Web (Arabic)"/>
              </a:rPr>
              <a:t>إلا أن الهيكل العادي للتمويل الذي يحمل فائدة يجعله أكثر ملاءمة للشركات الأقل خطورة من الشركات النموذجية المدعومة من </a:t>
            </a:r>
            <a:r>
              <a:rPr lang="en-US" dirty="0">
                <a:effectLst/>
                <a:latin typeface="Segoe UI Web (Arabic)"/>
              </a:rPr>
              <a:t> VC</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تفضل </a:t>
            </a:r>
            <a:r>
              <a:rPr lang="en-US" dirty="0">
                <a:effectLst/>
                <a:latin typeface="Segoe UI Web (Arabic)"/>
              </a:rPr>
              <a:t>SBICs </a:t>
            </a:r>
            <a:r>
              <a:rPr lang="ar-EG" dirty="0">
                <a:effectLst/>
                <a:latin typeface="Segoe UI Web (Arabic)"/>
              </a:rPr>
              <a:t>الشركات ذات إمكانات النمو المحدودة التي تحتاج إلى تمويل لرأس المال العامل ولديها القدرة على تحقيق عمليات مربحة بسرعة.</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69465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إذا كان المشروع ينطوي على التكنولوجيا ، فإن العديد من الوكالات الحكومية ترعى المنح تحت رعاية برنامج أبحاث ابتكار الأعمال الصغيرة (</a:t>
            </a:r>
            <a:r>
              <a:rPr lang="en-US" dirty="0">
                <a:effectLst/>
                <a:latin typeface="Segoe UI Web (Arabic)"/>
              </a:rPr>
              <a:t>SBIR).</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27057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الائتمان التجاري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يعد الائتمان التجاري ، أو تمويل البائعين ، أكبر مصدر للتمويل الخارجي قصير الأجل للشركات في الولايات المتحدة ، وهو أكثر أهمية في الاقتصادات الناشئة ، حيث يمكن أن يكون رأس المال المخاطر نادرا.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ينشأ تمويل البائعين عندما تقوم شركة ما بعملية شراء من مورد يقدم ائتمانا تجاريا.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على سبيل المثال ، يتلقى المشروع الذي يشتري الإمدادات بشروط صافي 30 الإمدادات على الفور ولكنه لا يحتاج إلى الدفع إلا بعد 30 يوما. في الواقع ، يقدم المورد للمشروع قرضا بسعر فائدة صفري لمدة 30 يوما. يظهر الائتمان التجاري في الميزانية العمومية للمقترض كحساب مستحق الدفع.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يظهر نفس القرض في الميزانية العمومية للمورد كحساب مستحق. الفرق بين حسابات الشركة المستحقة الدفع وحساباتها المدينة هو صافي ائتمانها التجاري. يحدد صافي رصيد الائتمان التجاري الشركة من حيث ما إذا كان الائتمان التجاري يعمل كمصدر صاف أو صافي استخدام للأموال.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إذا تجاوزت الحسابات المستحقة الدفع حسابات القبض ، فإن الائتمان التجاري هو مصدر صاف - أي الاقتراض.</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ليس كل الائتمان التجاري مجانيا.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وعندما لا يكون الأمر كذلك، فإن الاعتماد الشديد على الائتمان التجاري يمكن أن يكون مكلفا للغاية. على سبيل المثال ، شروط 2/10 صافي 30 شائعة. يتم منح المشتري خصما بنسبة 2٪ إذا تم دفع الفاتورة في غضون 10 أيام ؛ خلاف ذلك ، فإن السداد الكامل مستحق في غضون 30 يوما. إذا قرر المشتري التخلي عن الخصم ، فهناك تكلفة فرصة كبيرة.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284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العومله عندما تقدم شركة ائتمانا تجاريا ، فإنها تنشئ حسابات مستحقة القبض.</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بدلا من الاقتراض لتمويل المستحقات ، قد يكون المشروع قادرا على بيع المستحقات إلى عامل. العامل هو المتخصص الذي يشتري الذمم المدينة ويدير أنشطة التحصيل. يأتي العوملة في نوعين أساسيين: مع وبدون حق الرجوع. إذا كان العوملة بدون حق الرجوع ولم يدفع العميل فاتورته ، فإن العامل يمتص الخسارة. العوملة مع اللجوء يعني أنه إذا لم يدفع العميل ، يمكن للعامل أن يجمع من المشروع مباشرة. الأجزاء الأساسية الثلاثة لمعاملة العوملة هي: السلفة (يقدم العامل نسبة مئوية من القيمة الاسمية للمستحقات إلى البائع) ، الاحتياطي (ما تبقى من إجمالي مبلغ الفاتورة الذي يحتفظ به العامل حتى يتلقى الدفع) ، الرسوم المرتبطة بالمعاملة ، والتي يتم خصمها من الاحتياطي. يتراوح التقدم بشكل عام من 70٪ إلى 90٪. يتم احتساب الرسوم كنسبة مئوية من القيمة الاسمية للمستحقات. ويشمل التعويض عن التعامل مع التحصيل و (لمعاملة بدون حق الرجوع) التعويض عن تحمل مخاطر عدم السداد. يمكن أن تكون الرسوم العادية 2-6٪ ويمكن أن تشمل الفائدة الضمنية للفترة التي يتم خلالها تقديم الأموال أو مكون إضافي للفائدة الصريحة خلال الفترة.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33518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التكنولوجيا المالية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القروض المصرفية والتخصيم والائتمان التجاري هي مؤسسات تقليدية طويلة الأمد واجهت تحديات على العديد من الجبهات من قبل مشاريع التكنولوجيا المالية (</a:t>
            </a:r>
            <a:r>
              <a:rPr lang="en-US" dirty="0">
                <a:effectLst/>
                <a:latin typeface="Segoe UI Web (Arabic)"/>
              </a:rPr>
              <a:t>fintech) </a:t>
            </a:r>
            <a:r>
              <a:rPr lang="ar-EG" dirty="0">
                <a:effectLst/>
                <a:latin typeface="Segoe UI Web (Arabic)"/>
              </a:rPr>
              <a:t>التي تتطلع إلى تعطيل الطرق القديمة لتوفير الائتمان للشركات الناشئة والشركات الصغيرة والمتوسطة الحجم (</a:t>
            </a:r>
            <a:r>
              <a:rPr lang="en-US" dirty="0">
                <a:effectLst/>
                <a:latin typeface="Segoe UI Web (Arabic)"/>
              </a:rPr>
              <a:t>SMEs). </a:t>
            </a:r>
            <a:r>
              <a:rPr lang="ar-EG" dirty="0">
                <a:effectLst/>
                <a:latin typeface="Segoe UI Web (Arabic)"/>
              </a:rPr>
              <a:t>وتشمل هذه شركات الإقراض من نظير إلى نظير (</a:t>
            </a:r>
            <a:r>
              <a:rPr lang="en-US" dirty="0">
                <a:effectLst/>
                <a:latin typeface="Segoe UI Web (Arabic)"/>
              </a:rPr>
              <a:t>P2P) ، </a:t>
            </a:r>
            <a:r>
              <a:rPr lang="ar-EG" dirty="0">
                <a:effectLst/>
                <a:latin typeface="Segoe UI Web (Arabic)"/>
              </a:rPr>
              <a:t>والشركات التي تبنت نماذج أعمال تبسط قروض </a:t>
            </a:r>
            <a:r>
              <a:rPr lang="en-US" dirty="0">
                <a:effectLst/>
                <a:latin typeface="Segoe UI Web (Arabic)"/>
              </a:rPr>
              <a:t>SBA ، </a:t>
            </a:r>
            <a:r>
              <a:rPr lang="ar-EG" dirty="0">
                <a:effectLst/>
                <a:latin typeface="Segoe UI Web (Arabic)"/>
              </a:rPr>
              <a:t>والمقرضين عبر الإنترنت (على سبيل المثال ، </a:t>
            </a:r>
            <a:r>
              <a:rPr lang="en-US" dirty="0">
                <a:effectLst/>
                <a:latin typeface="Segoe UI Web (Arabic)"/>
              </a:rPr>
              <a:t>Kabbage) ، </a:t>
            </a:r>
            <a:r>
              <a:rPr lang="ar-EG" dirty="0">
                <a:effectLst/>
                <a:latin typeface="Segoe UI Web (Arabic)"/>
              </a:rPr>
              <a:t>والابتكارات في إنشاء أسواق ومزادات لأرصدة الائتمان التجاري (على سبيل المثال ، </a:t>
            </a:r>
            <a:r>
              <a:rPr lang="en-US" dirty="0">
                <a:effectLst/>
                <a:latin typeface="Segoe UI Web (Arabic)"/>
              </a:rPr>
              <a:t>C2FO.com) ، </a:t>
            </a:r>
            <a:r>
              <a:rPr lang="ar-EG" dirty="0">
                <a:effectLst/>
                <a:latin typeface="Segoe UI Web (Arabic)"/>
              </a:rPr>
              <a:t>والأسواق الإلكترونية لمستحقات الشركات (على سبيل المثال ، </a:t>
            </a:r>
            <a:r>
              <a:rPr lang="en-US" dirty="0">
                <a:effectLst/>
                <a:latin typeface="Segoe UI Web (Arabic)"/>
              </a:rPr>
              <a:t>NYSE Euronext). </a:t>
            </a:r>
            <a:r>
              <a:rPr lang="ar-EG" dirty="0">
                <a:effectLst/>
                <a:latin typeface="Segoe UI Web (Arabic)"/>
              </a:rPr>
              <a:t>كل هذه الابتكارات هي أشكال من عدم الوساطة وتهدف إلى تمويل أكثر كفاءة وسرعة للشركات. في حين ركزت معظم هذه الابتكارات في التمويل على الأسواق الأكبر في الولايات المتحدة وأوروبا ، هناك حركة عالمية نحو الإقراض غير المصرفي أيضا.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18934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الامتياز هو طريقة أخرى لتمويل النمو.</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شكل امتياز الأعمال ، مثل مطعم للوجبات السريعة ، ينشئ مانح الامتياز تنسيقا تجاريا ويوفر فرص الامتياز لأصحاب الامتياز المحتملين.</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يستثمر صاحب الامتياز في منشأة في منطقة معينة.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تحمل المنشأة العلامة التجارية لمانح الامتياز ويجب أن تتوافق مع المعايير العامة لشبكة الامتياز.</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يقدم أصحاب الامتياز مجموعة من الخدمات التي يمكن أن تشمل اختيار الموقع والتدريب وتوريد المنتجات والتسويق والمساعدة في ترتيب التمويل.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يدفع صاحب الامتياز عادة رسوم الامتياز ويقوم بمدفوعات دورية تعتمد جزئيا على الإيرادات.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وبالمثل ، تستخدم شركات مثل </a:t>
            </a:r>
            <a:r>
              <a:rPr lang="en-US" dirty="0">
                <a:effectLst/>
                <a:latin typeface="Segoe UI Web (Arabic)"/>
              </a:rPr>
              <a:t>Uber </a:t>
            </a:r>
            <a:r>
              <a:rPr lang="ar-EG" dirty="0">
                <a:effectLst/>
                <a:latin typeface="Segoe UI Web (Arabic)"/>
              </a:rPr>
              <a:t>و </a:t>
            </a:r>
            <a:r>
              <a:rPr lang="en-US" dirty="0">
                <a:effectLst/>
                <a:latin typeface="Segoe UI Web (Arabic)"/>
              </a:rPr>
              <a:t>FedEx </a:t>
            </a:r>
            <a:r>
              <a:rPr lang="ar-EG" dirty="0">
                <a:effectLst/>
                <a:latin typeface="Segoe UI Web (Arabic)"/>
              </a:rPr>
              <a:t>مقاولين مستقلين في بعض مكونات مؤسساتها على الأقل.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يحصل سائقو أوبر ومشغلو </a:t>
            </a:r>
            <a:r>
              <a:rPr lang="en-US" dirty="0">
                <a:effectLst/>
                <a:latin typeface="Segoe UI Web (Arabic)"/>
              </a:rPr>
              <a:t>FedEx Ground </a:t>
            </a:r>
            <a:r>
              <a:rPr lang="ar-EG" dirty="0">
                <a:effectLst/>
                <a:latin typeface="Segoe UI Web (Arabic)"/>
              </a:rPr>
              <a:t>على سياراتهم الخاصة، وفي بعض الحالات، قد يوظفون سائقين.</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685646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تقوم أوبر وفيديكس بتنسيق أنشطة المتعاقدين المستقلين ووضع معايير الخدمة.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لا تقتصر أسباب الامتياز واستخدام المقاولين المستقلين على مزايا التمويل ، ولكن الترتيب يسمح لمانح الامتياز بتوسيع حجم الأعمال ونطاقها الجغرافي بسرعة ، دون الحاجة إلى جمع كل رأس المال بنفسه.</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76849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تمويل الميزانين</a:t>
            </a:r>
            <a:endParaRPr lang="en-US" dirty="0">
              <a:effectLst/>
              <a:latin typeface="Segoe UI Web (Arabic)"/>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en-US" b="1" dirty="0">
              <a:effectLst/>
              <a:latin typeface="Segoe UI Web (Arabic)"/>
            </a:endParaRPr>
          </a:p>
          <a:p>
            <a:pPr algn="r" rtl="1"/>
            <a:r>
              <a:rPr lang="ar-EG" b="1" i="0" dirty="0">
                <a:solidFill>
                  <a:srgbClr val="222222"/>
                </a:solidFill>
                <a:effectLst/>
                <a:latin typeface="Open Sans" panose="020B0606030504020204" pitchFamily="34" charset="0"/>
              </a:rPr>
              <a:t>ما هو تمويل الميزانين؟</a:t>
            </a:r>
          </a:p>
          <a:p>
            <a:pPr marL="171450" indent="-171450" algn="r" rtl="1">
              <a:buFont typeface="Arial" panose="020B0604020202020204" pitchFamily="34" charset="0"/>
              <a:buChar char="•"/>
            </a:pPr>
            <a:r>
              <a:rPr lang="ar-EG" b="1" i="0" dirty="0">
                <a:solidFill>
                  <a:srgbClr val="222222"/>
                </a:solidFill>
                <a:effectLst/>
                <a:latin typeface="Verdana" panose="020B0604030504040204" pitchFamily="34" charset="0"/>
              </a:rPr>
              <a:t>تمويل الميزانين هو نوع من التمويل يحتوي على ميزات الديون وتمويل رأس المال الذي يمنح المقرضين الحق في تحويل قرضه إلى حقوق ملكية في حالة التخلف عن السداد (فقط بعد سداد ديون كبيرة أخرى)</a:t>
            </a:r>
            <a:endParaRPr lang="en-US" b="1" i="0" dirty="0">
              <a:solidFill>
                <a:srgbClr val="222222"/>
              </a:solidFill>
              <a:effectLst/>
              <a:latin typeface="Verdana" panose="020B0604030504040204" pitchFamily="34" charset="0"/>
            </a:endParaRPr>
          </a:p>
          <a:p>
            <a:pPr marL="171450" indent="-171450" algn="r" rtl="1">
              <a:buFont typeface="Arial" panose="020B0604020202020204" pitchFamily="34" charset="0"/>
              <a:buChar char="•"/>
            </a:pPr>
            <a:endParaRPr lang="ar-EG" b="1" i="0" dirty="0">
              <a:solidFill>
                <a:srgbClr val="222222"/>
              </a:solidFill>
              <a:effectLst/>
              <a:latin typeface="Verdana" panose="020B0604030504040204" pitchFamily="34" charset="0"/>
            </a:endParaRPr>
          </a:p>
          <a:p>
            <a:pPr marL="171450" indent="-171450" algn="r" rtl="1">
              <a:buFont typeface="Arial" panose="020B0604020202020204" pitchFamily="34" charset="0"/>
              <a:buChar char="•"/>
            </a:pPr>
            <a:r>
              <a:rPr lang="ar-EG" b="1" i="0" dirty="0">
                <a:solidFill>
                  <a:srgbClr val="333333"/>
                </a:solidFill>
                <a:effectLst/>
                <a:latin typeface="Almarai"/>
              </a:rPr>
              <a:t>تتمثل إحدى المزايا الرئيسية لتمويل الميزانين في أنه يمكن سداده على مدى فترة زمنية أطول من أنواع الديون الأخرى. يمكن أن يمنح هذا الشركة الوقت الذي تحتاجه لتوليد التدفق النقدي اللازم لسداد القرض. يمكن أيضًا استخدام تمويل الميزانين لتمويل توسيع</a:t>
            </a:r>
            <a:r>
              <a:rPr lang="ar-EG" b="1" i="0" u="none" strike="noStrike" dirty="0">
                <a:solidFill>
                  <a:srgbClr val="E36159"/>
                </a:solidFill>
                <a:effectLst/>
                <a:latin typeface="Almarai"/>
                <a:hlinkClick r:id="rId3"/>
              </a:rPr>
              <a:t> الشركات الناشئة</a:t>
            </a:r>
            <a:r>
              <a:rPr lang="ar-EG" b="1" i="0" dirty="0">
                <a:solidFill>
                  <a:srgbClr val="333333"/>
                </a:solidFill>
                <a:effectLst/>
                <a:latin typeface="Almarai"/>
              </a:rPr>
              <a:t> في أسواق جديدة.</a:t>
            </a:r>
          </a:p>
          <a:p>
            <a:pPr marL="171450" indent="-171450" algn="r" rtl="1">
              <a:buFont typeface="Arial" panose="020B0604020202020204" pitchFamily="34" charset="0"/>
              <a:buChar char="•"/>
            </a:pPr>
            <a:r>
              <a:rPr lang="ar-EG" b="1" i="0" dirty="0">
                <a:solidFill>
                  <a:srgbClr val="333333"/>
                </a:solidFill>
                <a:effectLst/>
                <a:latin typeface="Almarai"/>
              </a:rPr>
              <a:t>ميزة أخرى للتمويل الميزانين هي أنه يمكن هيكلته بطريقة تسمح للشركة بخصم مدفوعات الفائدة على القرض من ضرائبها. هذا يمكن أن يجعل هذا النوع من الديون في متناول الشركة.</a:t>
            </a:r>
          </a:p>
          <a:p>
            <a:pPr marL="171450" indent="-171450" algn="r" rtl="1">
              <a:buFont typeface="Arial" panose="020B0604020202020204" pitchFamily="34" charset="0"/>
              <a:buChar char="•"/>
            </a:pPr>
            <a:r>
              <a:rPr lang="ar-EG" b="1" i="0" dirty="0">
                <a:solidFill>
                  <a:srgbClr val="333333"/>
                </a:solidFill>
                <a:effectLst/>
                <a:latin typeface="Almarai"/>
              </a:rPr>
              <a:t>هناك بعض عيوب تمويل الميزانين أيضًا. أحد العيوب الرئيسية هو أن هذا النوع من الديون عادة ما يكون أغلى من أنواع الديون الأخرى. وذلك لأن تمويل الميزانين يعتبر شكلاً من أشكال الديون عالية المخاطر.</a:t>
            </a:r>
          </a:p>
          <a:p>
            <a:pPr marL="171450" indent="-171450" algn="r" rtl="1">
              <a:buFont typeface="Arial" panose="020B0604020202020204" pitchFamily="34" charset="0"/>
              <a:buChar char="•"/>
            </a:pPr>
            <a:r>
              <a:rPr lang="ar-EG" b="1" i="0" dirty="0">
                <a:solidFill>
                  <a:srgbClr val="333333"/>
                </a:solidFill>
                <a:effectLst/>
                <a:latin typeface="Almarai"/>
              </a:rPr>
              <a:t>عيب آخر للتمويل الميزانين هو أنه قد يكون من الصعب الحصول عليها. وذلك لأن هذا النوع من التمويل لا يتوفر عادة من المقرضين التقليديين ، مثل البنوك. عادة ما يكون تمويل الميزانين متاحًا فقط من المقرضين المتخصصين ، مثل أصحاب رؤوس الأموال.</a:t>
            </a:r>
          </a:p>
          <a:p>
            <a:pPr marL="171450" indent="-171450" algn="r" rtl="1">
              <a:buFont typeface="Arial" panose="020B0604020202020204" pitchFamily="34" charset="0"/>
              <a:buChar char="•"/>
            </a:pPr>
            <a:r>
              <a:rPr lang="ar-EG" b="1" i="0" dirty="0">
                <a:solidFill>
                  <a:srgbClr val="333333"/>
                </a:solidFill>
                <a:effectLst/>
                <a:latin typeface="Almarai"/>
              </a:rPr>
              <a:t>على الرغم من هذه العيوب ، يمكن أن يكون تمويل الميزانين خيارًا جيدًا للشركات التي تبحث عن طريقة لتمويل توسعها دون التخلي عن </a:t>
            </a:r>
            <a:r>
              <a:rPr lang="ar-EG" b="1" i="0" u="sng" dirty="0">
                <a:solidFill>
                  <a:srgbClr val="337AB7"/>
                </a:solidFill>
                <a:effectLst/>
                <a:latin typeface="Almarai"/>
                <a:hlinkClick r:id="rId4" tooltip="كيف تؤثر إضافة رأس المال الاستثماري على حقوق ملكية الموظفين"/>
              </a:rPr>
              <a:t>حقوق الملكية</a:t>
            </a:r>
            <a:r>
              <a:rPr lang="ar-EG" b="1" i="0" dirty="0">
                <a:solidFill>
                  <a:srgbClr val="333333"/>
                </a:solidFill>
                <a:effectLst/>
                <a:latin typeface="Almarai"/>
              </a:rPr>
              <a:t> في الشركة. يمكن أن يوفر تمويل الميزانين للأعمال التجارية رأس المال الذي تحتاجه للنمو دون تعريض حقوق ملكية الشركة للخطر.</a:t>
            </a:r>
          </a:p>
          <a:p>
            <a:br>
              <a:rPr lang="ar-EG" dirty="0"/>
            </a:b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يشير "تمويل الميزانين" عادة إلى رأس المال الذي يتم جمعه بعد أن تحقق الشركة رقما قياسيا من صافي الدخل الإيجابي مع إيرادات تقترب من 10-20 مليون دولار أو أكثر.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تقدم بعض شركات رأس المال المغامر وشركات الأسهم الخاصة الأخرى هذا النوع من التمويل.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التمويل بشكل عام هو مزيج من الديون العليا والأسهم العادية.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الأداة المستخدمة بشكل متكرر هي الديون الثانوية مع "تحلية" الأسهم أو الضمانات.</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تخول الضمانات حاملها شراء أسهم من الأسهم العادية للشركة بسعر محدد لفترة من الزمن.</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على سبيل المثال ، قد يوفر كل 1000 دولار من الاقتراض لمقرض الميزانين أوامر لشراء 20 سهما من الأسهم بسعر 5 دولارات لكل سهم.</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303315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الاكتتاب العام ، تقوم الشركة المصدرة بزيادة رأس المال عن طريق بيع أسهم الأسهم المسجلة للجمهور من خلال عملية طرح رسمية.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نظرا لأن الاكتتاب العام يؤدي إلى سوق سائلة لأسهم الشركة ، فيمكن أن يكون آلية خروج أو حصاد ملائمة لرأس المال المغامر والمستثمرين الآخرين. يوفر طرح أسهمه للاكتتاب العام وسيلة للمشروع لزيادة رأس المال السهمي وللمستثمرين الأوائل لتحقيق عوائد على استثماراتهم وتحقيق السيولة والتنويع. الاكتتاب العام أيضا.</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يوفر تقييما يحدده السوق ويمكن استخدامه كأساس للتفاوض على معاملات الاندماج والاستحواذ (</a:t>
            </a:r>
            <a:r>
              <a:rPr lang="en-US" dirty="0">
                <a:effectLst/>
                <a:latin typeface="Segoe UI Web (Arabic)"/>
              </a:rPr>
              <a:t>M&amp;A) </a:t>
            </a:r>
            <a:r>
              <a:rPr lang="ar-EG" dirty="0">
                <a:effectLst/>
                <a:latin typeface="Segoe UI Web (Arabic)"/>
              </a:rPr>
              <a:t>عندما يكون سجل المشروع واضحا، وهناك حاجة إلى كميات كبيرة من رأس المال، وغياب أوجه التآزر المحتملة مع الشركات الأخرى، قد يجلب الاكتتاب العام سعر سهم أعلى من الاكتتاب الخاص.</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توفر الملكية العامة أيضا وسيلة لخلق حوافز إنصاف للموظفين.</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سعر السهم هو مقياس لتوقعات السوق ويمكن أن يوفر معلومات حول كيفية توقع المستثمرين للأحداث الاقتصادية والقرارات الإدارية للتأثير على الأرباح المستقبلية.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448499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وأخيرا، قد تكون الشركة المتداولة علنا قادرة على جمع رأس مال إضافي بسرعة أكبر وبتكلفة أقل مما لو كانت خاصة.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وعلى جانب التكلفة، فإن الاكتتابات العامة الأولية مكلفة من حيث الوقت وتكاليف الطرح والامتثال المستمر للوائح هيئة الأوراق المالية والبورصات ومتطلبات إعداد التقارير.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يجب تحويل الوقت الإداري النادر بالفعل من العمل وتخصيصه لعملية الاكتتاب العام والتقارير الجارية.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كما أن وجود سعر مرئي للسهم قد يدفع الإدارة إلى الاهتمام دون مبرر بتقلبات أسعار الأسهم القصيرة الأجل.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السنوات الأخيرة ، تطور سوق الأسهم الخاصة إلى درجة أن بعض الفوائد التاريخية لكونها عامة أصبحت أقل وضوحا.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55875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بدائل التمويل في المرحلة اللاحقة ويمكن توسيع قائمة مصادر التمويل إلى حد كبير. تشمل الاحتمالات الأخرى ما يلي:</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الاندماج والاستحواذ (</a:t>
            </a:r>
            <a:r>
              <a:rPr lang="en-US" dirty="0">
                <a:effectLst/>
                <a:latin typeface="Segoe UI Web (Arabic)"/>
              </a:rPr>
              <a:t>M&amp;A) ،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الاستحواذ بالرافعة المالية (</a:t>
            </a:r>
            <a:r>
              <a:rPr lang="en-US" dirty="0">
                <a:effectLst/>
                <a:latin typeface="Segoe UI Web (Arabic)"/>
              </a:rPr>
              <a:t>LBO) ،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 الاستحواذ على الإدارة (</a:t>
            </a:r>
            <a:r>
              <a:rPr lang="en-US" dirty="0">
                <a:effectLst/>
                <a:latin typeface="Segoe UI Web (Arabic)"/>
              </a:rPr>
              <a:t>MBO).</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25894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في بعض الأحيان تكون الديون الخاصة ، مثل ديون البنوك التجارية ، مناسبة للشركات الصغيرة ، لا سيما تلك التي لديها تدفقات نقدية ثابتة ويمكن التحقق منها ، حيث لا يتوقع أن تنمو الأعمال بسرعة.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هذا النوع من التمويل أكثر احتمالا للأنواع المتكررة من المشاريع الريادية ، مثل تلك التي تستخدم نماذج أعمال راسخة ويتم إنشاؤها لخدمة عدد متزايد من السكان - مثل التنظيف الجاف المملوك بشكل مستقل والمخابز والمطاعم والنوادي الصحية.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يجب أن يكون المشروع في وضع يسمح له بسداد مدفوعات الفائدة والاستفادة من الخصم الضريبي لمدفوعات الفائدة.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قد يكون تمويل الديون منطقيا لمشروع سريع النمو. </a:t>
            </a:r>
            <a:r>
              <a:rPr lang="ar-EG" u="sng" dirty="0">
                <a:effectLst/>
                <a:latin typeface="Segoe UI Web (Arabic)"/>
              </a:rPr>
              <a:t>هناك سببان رئيسيان لاستخدام الديون لتمويل النمو: </a:t>
            </a:r>
            <a:endParaRPr lang="en-US" u="sng"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أولا، لأن مدفوعات الفائدة معفاة من الضرائب، فقد يكون الدين أقل تكلفة من حقوق الملكية بالنسبة لشركة لديها أرباح ثابتة.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ثانيا، لا يستطيع حاملو الديون التصويت عادة. لذلك ، لا يفقد أصحاب الأسهم السيطرة على التصويت عند إصدار الديون. </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ومع ذلك ، فإن الديون هي التزام تعاقدي ، لذلك في حالة الإفلاس ، يكون لحاملي السندات الأولوية على مالكي الأسهم وقد يكتسبون السيطرة بشكل فعال.</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619274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b="1" dirty="0">
                <a:effectLst/>
                <a:latin typeface="Segoe UI Web (Arabic)"/>
              </a:rPr>
              <a:t>الاكتتابات الخاصة للأسهم والديون</a:t>
            </a:r>
            <a:endParaRPr lang="en-US" b="1"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في بعض الأحيان ترغب الشركة في جمع مبلغ محدد من رأس المال بسرعة وتفضل تجنب التكلفة والوقت اللازمين لإكمال الاكتتاب العام. يمكن تحقيق ذلك عن طريق الاكتتاب الخاص للديون أو الأسهم.</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وسوق الاكتتاب الخاص عموما أكثر جاذبية من السوق العامة لإصدارات الأسهم أو الديون الصغيرة أو لقضايا الديون المدعومة بترتيبات أمنية معقدة حيث تكون المرونة مرغوبة.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تمويل الملاك ورأس المال المغامر هو اكتتابات خاصة في الأسهم في المراحل المبكرة.</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ومع ذلك، ينطبق مصطلح "الاكتتاب الخاص" على نطاق أوسع على أي بيع للأسهم أو سندات الدين لمجموعة مختارة من المستثمرين بوسائل أخرى غير الاكتتاب العام.</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تتمثل إحدى مزايا الاكتتابات الخاصة في أن المشروع يتجنب التقارير المعقدة والمستمرة التي ستكون مطلوبة إذا كان يريد زيادة رأس المال عن طريق الاكتتاب العام. بالإضافة إلى ذلك ، يمكن لرائد الأعمال استخدام الاكتتاب الخاص للحد من عدد الأشخاص الذين يمكنهم الوصول إلى المعلومات الاستراتيجية حول المشروع.</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251471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أصحاب المصلحة في المشروع الجديد ، بما في ذلك الموظفين والموزعين وتجار التجزئة والموردين وما إلى ذلك ، هم مستثمرون محتملون في الاكتتابات الخاصة بالأسهم ، وكذلك شركات التأمين وصناديق التقاعد والأفراد ذوي الملاءة المالية العالية.</a:t>
            </a:r>
            <a:r>
              <a:rPr lang="en-US" dirty="0">
                <a:effectLst/>
                <a:latin typeface="Segoe UI Web (Arabic)"/>
              </a:rPr>
              <a:t> </a:t>
            </a: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المستثمرون المؤسسيون مثل شركات التأمين وصناديق التقاعد مرشحون لشراء الديون الخاصة. في كثير من الأحيان ، يتم تنظيم الأسهم الخاصة كأسهم ممتازة قابلة للتحويل.</a:t>
            </a:r>
            <a:endParaRPr lang="en-US" dirty="0">
              <a:effectLst/>
              <a:latin typeface="Segoe UI Web (Arabic)"/>
            </a:endParaRPr>
          </a:p>
          <a:p>
            <a:pPr marL="171450" marR="0" lvl="0" indent="-1714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dirty="0">
                <a:effectLst/>
                <a:latin typeface="Segoe UI Web (Arabic)"/>
              </a:rPr>
              <a:t> عادة ما يتم تحويل الأسهم الممتازة إلى شائعة في الاكتتاب العام.</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113660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CDD85-F5EC-02DD-F57C-95A3FC2AC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89E8-2E9F-A762-A987-DEA90CF99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DC64EF-D7F9-F8C2-3564-8B8AD4ED0B63}"/>
              </a:ext>
            </a:extLst>
          </p:cNvPr>
          <p:cNvSpPr>
            <a:spLocks noGrp="1"/>
          </p:cNvSpPr>
          <p:nvPr>
            <p:ph type="body" idx="1"/>
          </p:nvPr>
        </p:nvSpPr>
        <p:spPr/>
        <p:txBody>
          <a:bodyPr/>
          <a:lstStyle/>
          <a:p>
            <a:pPr marL="171450" indent="-171450" algn="r" rtl="1">
              <a:buFont typeface="Arial" panose="020B0604020202020204" pitchFamily="34" charset="0"/>
              <a:buChar char="•"/>
            </a:pPr>
            <a:r>
              <a:rPr lang="ar-EG" dirty="0"/>
              <a:t>تعود جذور شركة رأس المال الجريء الحديثة إلى الولايات المتحدة في منتصف القرن العشرين.  </a:t>
            </a:r>
          </a:p>
          <a:p>
            <a:pPr marL="171450" indent="-171450" algn="r" rtl="1">
              <a:buFont typeface="Arial" panose="020B0604020202020204" pitchFamily="34" charset="0"/>
              <a:buChar char="•"/>
            </a:pPr>
            <a:r>
              <a:rPr lang="ar-EG" dirty="0"/>
              <a:t>الشراكة المحدودة هي الهيكل الأكثر شيوعا لاستثمار رأس المال المغمر.  </a:t>
            </a:r>
          </a:p>
          <a:p>
            <a:pPr marL="171450" indent="-171450" algn="r" rtl="1">
              <a:buFont typeface="Arial" panose="020B0604020202020204" pitchFamily="34" charset="0"/>
              <a:buChar char="•"/>
            </a:pPr>
            <a:r>
              <a:rPr lang="ar-EG" dirty="0"/>
              <a:t>يوفر الشركاء المحدودون رأس المال المالي، بينما يقوم الشريك العام بتحديد مواقع المشاريع وزراعتها ويرتب لجني الاستثمارات.  </a:t>
            </a:r>
          </a:p>
          <a:p>
            <a:pPr marL="171450" indent="-171450" algn="r" rtl="1">
              <a:buFont typeface="Arial" panose="020B0604020202020204" pitchFamily="34" charset="0"/>
              <a:buChar char="•"/>
            </a:pPr>
            <a:r>
              <a:rPr lang="ar-EG" dirty="0"/>
              <a:t>عادة ما يتخذ الحصاد شكل ترتيب طرح المشروع للاكتتاب العام عبر طرح عام أولي، أو بيع خاص لشركة أخرى، أو شراء إداري. يتم منع المشتريات المحدودة من المشاركة الفعالة في إدارة الصناديق. </a:t>
            </a:r>
          </a:p>
          <a:p>
            <a:pPr marL="171450" indent="-171450" algn="r" rtl="1">
              <a:buFont typeface="Arial" panose="020B0604020202020204" pitchFamily="34" charset="0"/>
              <a:buChar char="•"/>
            </a:pPr>
            <a:r>
              <a:rPr lang="ar-EG" dirty="0"/>
              <a:t>زاد إجمالي رأس المال المستثمر في صناديق رأس المال الاستثماري الأمريكي بشكل كبير خلال عام 2000، ويرجع ذلك إلى حد كبير إلى مرونة أكبر للمستثمرين المؤسسيين في قراراتهم الاستثمارية. ومع زيادة التزامات رأس المال، زادت المنافسة على الصفقات. وقد زادت المنافسة المتزايدة الحوافز لتحسين طرق التقييم وتطوير أساليب أكثر تطورا لإنشاء وهيكلة الصفقات، وتسويقها للمستثمرين، وتصميم استراتيجيات الخروج. </a:t>
            </a:r>
          </a:p>
          <a:p>
            <a:pPr marL="171450" indent="-171450" algn="r" rtl="1">
              <a:buFont typeface="Arial" panose="020B0604020202020204" pitchFamily="34" charset="0"/>
              <a:buChar char="•"/>
            </a:pPr>
            <a:r>
              <a:rPr lang="ar-EG" dirty="0"/>
              <a:t>بعد الاستثمار في شركة محفظة، تنتقل مسؤولية الجهة الكبرى إلى خلق قيمة في شركة المحفظة. وهذا يعني أن شريكا في شركة رأس المال المغامر قد يجلس في مجلس إدارة المشروع. تتحمل شركة رأس المال الجريء مسؤولية مراقبة العمليات، وتوظيف أعضاء فريق الإدارة، وترتيب تمويل إضافي، وتوفير الخبرة والاتصالات الصناعية بشكل عام. عمر صندوق رأس المال المغامر محدود وفي مرحلة ما، عادة بعد حوالي 5 سنوات، يبدأ في جني استثماراته. يعزز هذا الفصل دور السمعة في سوق رأس المال المغامر. </a:t>
            </a:r>
          </a:p>
          <a:p>
            <a:pPr marL="171450" indent="-171450" algn="r" rtl="1">
              <a:buFont typeface="Arial" panose="020B0604020202020204" pitchFamily="34" charset="0"/>
              <a:buChar char="•"/>
            </a:pPr>
            <a:r>
              <a:rPr lang="ar-EG" dirty="0"/>
              <a:t>درسنا العقود التي تميز الصناعة: العقود بين الشركاء المحليين والعروض العامة. تعكس شروط وأحكام اتفاقيات الشراكة قضايا تتعلق بتحمل المخاطر وتوافق الحوافز. المستثمرون المحدودون هم مستثمرون سلبيون يتنازلون عن السيطرة على استثماراتهم لصالح كبير لا يتحمل كامل تكلفة قراراته. من بين القضايا التي تظهر في هذا السياق: الفرز (اختيار شركات المحفظة من تدفق الصفقات) والتحكم في تكاليف الوكالة وتكاليف التشغيل. يعكس التعويض التعاقدي الوظائف الخاصة بنوعي الشركاء. إذا حقق الصندوق أداء جيدا، يحقق المستثمر العام عائدا كبيرا من خلال حصته المحمولة؛ وإذا كان أداء الصندوق ضعيفا، فإن معظم الخسارة تتراكم على المستثمرين المحدودين. لذا، يرتبط تعويض المستثمرين العامين بخلق القيمة بطريقة غير متماثلة. يتناول القسم الأخير من الفصل الاستثمار الملائكي. يمكن للمستثمرين الأفراد الاستثمار الملائكي بشكل فردي في الشركات الناشئة أو الاستثمار من خلال مجموعة ملائكة منظمة أو من خلال نقابة ملائكة، وهي منصة استثمارية جديدة ومتطورة.  </a:t>
            </a:r>
          </a:p>
          <a:p>
            <a:pPr marL="171450" indent="-171450" algn="r" rtl="1">
              <a:buFont typeface="Arial" panose="020B0604020202020204" pitchFamily="34" charset="0"/>
              <a:buChar char="•"/>
            </a:pPr>
            <a:r>
              <a:rPr lang="ar-EG" dirty="0"/>
              <a:t>نوثق زيادة نشاط الملائكة حول العالم والممارسات التجارية التي تستخدمها مجموعات الملائكة والنقابات عند الاستثمار.  </a:t>
            </a:r>
          </a:p>
          <a:p>
            <a:pPr marL="171450" indent="-171450" algn="r" rtl="1">
              <a:buFont typeface="Arial" panose="020B0604020202020204" pitchFamily="34" charset="0"/>
              <a:buChar char="•"/>
            </a:pPr>
            <a:r>
              <a:rPr lang="ar-EG" dirty="0"/>
              <a:t>نظرا لأن الصناعة مجزأة للغاية، فإن بيانات أداء الاستثمار قليلة وتعتمد على الأرقام المبلغ عنها ذاتيا.  </a:t>
            </a:r>
          </a:p>
          <a:p>
            <a:pPr marL="171450" indent="-171450" algn="r" rtl="1">
              <a:buFont typeface="Arial" panose="020B0604020202020204" pitchFamily="34" charset="0"/>
              <a:buChar char="•"/>
            </a:pPr>
            <a:r>
              <a:rPr lang="ar-EG" dirty="0"/>
              <a:t>تشير الدراسات الحديثة إلى دور إيجابي للملائكة كما يقاس من خلال الخروج الناجح و</a:t>
            </a:r>
            <a:endParaRPr lang="en-US" dirty="0"/>
          </a:p>
        </p:txBody>
      </p:sp>
      <p:sp>
        <p:nvSpPr>
          <p:cNvPr id="4" name="Slide Number Placeholder 3">
            <a:extLst>
              <a:ext uri="{FF2B5EF4-FFF2-40B4-BE49-F238E27FC236}">
                <a16:creationId xmlns:a16="http://schemas.microsoft.com/office/drawing/2014/main" id="{3DCAA1E9-4654-9A3D-A99B-7FA6E49037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951443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9581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1358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634639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1FABD-0375-D360-DD52-45827F6E9A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E6E33B6-3B6F-C273-18BF-1BEC0DDF26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BB4E83A-67F5-41DE-91A7-2BD87A80A3E3}"/>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5" name="Footer Placeholder 4">
            <a:extLst>
              <a:ext uri="{FF2B5EF4-FFF2-40B4-BE49-F238E27FC236}">
                <a16:creationId xmlns:a16="http://schemas.microsoft.com/office/drawing/2014/main" id="{DAC37FB5-D907-44C9-941D-17D8D00DE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6A7A3E-4BA0-5BA2-70F8-2B52E1DB7BCE}"/>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137102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E6DE7-FEBB-290A-4F3A-F811EEC3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CDFBDB-BDC5-661E-40CB-0B0F579F75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32E11B-A138-A9D6-1600-785F3F03D335}"/>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5" name="Footer Placeholder 4">
            <a:extLst>
              <a:ext uri="{FF2B5EF4-FFF2-40B4-BE49-F238E27FC236}">
                <a16:creationId xmlns:a16="http://schemas.microsoft.com/office/drawing/2014/main" id="{68BB99A4-930E-E5F2-5417-07CC42FCF6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AFE3D4-13A9-4571-E652-428EBD9299D8}"/>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34678234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7D7EE-AE19-B19C-B04B-6CA0F9315B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0132CB-8C12-6406-AC69-55ECBCD5891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F714F-AB83-7126-3EE1-09CE264225E6}"/>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5" name="Footer Placeholder 4">
            <a:extLst>
              <a:ext uri="{FF2B5EF4-FFF2-40B4-BE49-F238E27FC236}">
                <a16:creationId xmlns:a16="http://schemas.microsoft.com/office/drawing/2014/main" id="{74A53271-8D12-1410-4A05-5BA4171238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664A3E-9C80-B88D-C273-2D75800E7D07}"/>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31194705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A06B1-C253-6127-0684-B945436FFF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94A75CE-981B-AE2A-08A7-5E335091B4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31395-4012-7811-6707-335998B06D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F726EC-D2B5-97E4-FECB-64495969715B}"/>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6" name="Footer Placeholder 5">
            <a:extLst>
              <a:ext uri="{FF2B5EF4-FFF2-40B4-BE49-F238E27FC236}">
                <a16:creationId xmlns:a16="http://schemas.microsoft.com/office/drawing/2014/main" id="{E0C36CA6-B854-33D2-766D-56BFA4B982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610565-C4CA-C9FF-0439-7CB2D54E011D}"/>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353892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9E2E3-927F-D83C-B4E6-2748702FE57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C444E74-69C1-F33B-867F-ADAE2B8CA6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2FDB1C-69A4-F2C8-6C7B-7F657EBC5C5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EE05489-DF41-DD33-A9BE-6B9E129E4E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8E53FE8-A200-3764-F07F-896042D54F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EEF7DD5-8F3C-03BD-7072-CEC3E1A38645}"/>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8" name="Footer Placeholder 7">
            <a:extLst>
              <a:ext uri="{FF2B5EF4-FFF2-40B4-BE49-F238E27FC236}">
                <a16:creationId xmlns:a16="http://schemas.microsoft.com/office/drawing/2014/main" id="{4ADEB5B3-40D2-61FC-3D4F-9365EE8156F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E93385B-059D-BACE-91C0-5FC109572349}"/>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35154592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C3338-DB82-6372-9C6F-2D03B7E14A8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B426DC9-00F5-2734-5AF0-76786907B273}"/>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4" name="Footer Placeholder 3">
            <a:extLst>
              <a:ext uri="{FF2B5EF4-FFF2-40B4-BE49-F238E27FC236}">
                <a16:creationId xmlns:a16="http://schemas.microsoft.com/office/drawing/2014/main" id="{EFD25BB1-3F79-2D37-E95F-40902C7D68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CFE7BA3-335D-378A-F76A-3632ED7C7B42}"/>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4901386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323827-975B-DC1A-0947-64C75735B507}"/>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3" name="Footer Placeholder 2">
            <a:extLst>
              <a:ext uri="{FF2B5EF4-FFF2-40B4-BE49-F238E27FC236}">
                <a16:creationId xmlns:a16="http://schemas.microsoft.com/office/drawing/2014/main" id="{000E854B-DFBE-1B60-C771-1A3223A2C22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A948CD-4C12-3E5F-407E-510836DCEA0F}"/>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31487945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AB46E-3BC8-A217-7237-28CE3EF2E9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D3D50E6-5C57-C98B-872F-D854C218D7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9FB7A4F-8AE1-52E9-CEB0-04AE615D54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780F49-984B-2303-CDC9-9165CE1E0810}"/>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6" name="Footer Placeholder 5">
            <a:extLst>
              <a:ext uri="{FF2B5EF4-FFF2-40B4-BE49-F238E27FC236}">
                <a16:creationId xmlns:a16="http://schemas.microsoft.com/office/drawing/2014/main" id="{8F3C1F28-E26E-7995-623D-1D7A330A8F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75643B-D8C1-9496-A34A-3E2CCA59A88C}"/>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47482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53141-7428-5298-C580-8E533AAC6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035861-8834-4E5B-312D-C7C2490C2B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A489ED-702F-2511-3CD3-0BF0FFC4E1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65CBDC-796B-2068-ADF2-9D6D8F65C6D9}"/>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6" name="Footer Placeholder 5">
            <a:extLst>
              <a:ext uri="{FF2B5EF4-FFF2-40B4-BE49-F238E27FC236}">
                <a16:creationId xmlns:a16="http://schemas.microsoft.com/office/drawing/2014/main" id="{0E467F0D-9229-6C07-B260-A0A4F8732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FF96A6-8105-28C2-A592-ADE4FC3518A0}"/>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1663890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7C976-5E7E-730B-756C-5BCE597ECDE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7E681-77D3-2053-5068-1855ABC408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246BE7-080E-4CCF-1729-CF9F4167DA67}"/>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5" name="Footer Placeholder 4">
            <a:extLst>
              <a:ext uri="{FF2B5EF4-FFF2-40B4-BE49-F238E27FC236}">
                <a16:creationId xmlns:a16="http://schemas.microsoft.com/office/drawing/2014/main" id="{F4711D0B-00B0-A29C-FA9D-D95F08697C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4C399-9159-907A-F372-FAE4DE3C6FE8}"/>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10278190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72AAB8-A0E0-02F9-2071-2620432686B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A18156D-497C-5E81-7587-9F2A1544DF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920F93-159B-5534-8F2E-C6997DF6197F}"/>
              </a:ext>
            </a:extLst>
          </p:cNvPr>
          <p:cNvSpPr>
            <a:spLocks noGrp="1"/>
          </p:cNvSpPr>
          <p:nvPr>
            <p:ph type="dt" sz="half" idx="10"/>
          </p:nvPr>
        </p:nvSpPr>
        <p:spPr/>
        <p:txBody>
          <a:bodyPr/>
          <a:lstStyle/>
          <a:p>
            <a:fld id="{FD91395C-33FA-4011-95BC-E676759710BC}" type="datetimeFigureOut">
              <a:rPr lang="en-US" smtClean="0"/>
              <a:t>9/13/2026</a:t>
            </a:fld>
            <a:endParaRPr lang="en-US"/>
          </a:p>
        </p:txBody>
      </p:sp>
      <p:sp>
        <p:nvSpPr>
          <p:cNvPr id="5" name="Footer Placeholder 4">
            <a:extLst>
              <a:ext uri="{FF2B5EF4-FFF2-40B4-BE49-F238E27FC236}">
                <a16:creationId xmlns:a16="http://schemas.microsoft.com/office/drawing/2014/main" id="{52E2E27C-5CA2-439F-49AB-91DC2C3E32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A6DBD0-0B9A-E96B-2A5C-3996CF7EA069}"/>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5735232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601107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7840500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732753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9" r:id="rId12"/>
    <p:sldLayoutId id="214748370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5E123-4962-5A98-EA73-873CE9B15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8E1CA2E-8AC7-BF05-F2AA-5991F19C8C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9A7C42-879C-29F9-0568-72DCE51B37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1395C-33FA-4011-95BC-E676759710BC}" type="datetimeFigureOut">
              <a:rPr lang="en-US" smtClean="0"/>
              <a:t>9/13/2026</a:t>
            </a:fld>
            <a:endParaRPr lang="en-US"/>
          </a:p>
        </p:txBody>
      </p:sp>
      <p:sp>
        <p:nvSpPr>
          <p:cNvPr id="5" name="Footer Placeholder 4">
            <a:extLst>
              <a:ext uri="{FF2B5EF4-FFF2-40B4-BE49-F238E27FC236}">
                <a16:creationId xmlns:a16="http://schemas.microsoft.com/office/drawing/2014/main" id="{F6611BB4-0BBD-8834-AEF6-0CC9512182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7CF566E-F909-DCCF-0A0E-4DB90B566C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B09BFA3-AD6C-480D-98F1-3D28B18E80B8}" type="slidenum">
              <a:rPr lang="en-US" smtClean="0"/>
              <a:t>‹#›</a:t>
            </a:fld>
            <a:endParaRPr lang="en-US"/>
          </a:p>
        </p:txBody>
      </p:sp>
    </p:spTree>
    <p:extLst>
      <p:ext uri="{BB962C8B-B14F-4D97-AF65-F5344CB8AC3E}">
        <p14:creationId xmlns:p14="http://schemas.microsoft.com/office/powerpoint/2010/main" val="3337697673"/>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5.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6.xml"/><Relationship Id="rId7" Type="http://schemas.openxmlformats.org/officeDocument/2006/relationships/image" Target="../media/image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02</a:t>
            </a:r>
          </a:p>
        </p:txBody>
      </p:sp>
      <p:sp>
        <p:nvSpPr>
          <p:cNvPr id="46" name="TextBox 45"/>
          <p:cNvSpPr txBox="1"/>
          <p:nvPr/>
        </p:nvSpPr>
        <p:spPr>
          <a:xfrm>
            <a:off x="329269" y="5104240"/>
            <a:ext cx="287335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 632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Entrepreneurial </a:t>
            </a:r>
            <a:r>
              <a:rPr lang="en-US" sz="2000" dirty="0">
                <a:solidFill>
                  <a:prstClr val="black"/>
                </a:solidFill>
                <a:latin typeface="Alexandria" charset="0"/>
                <a:cs typeface="Alexandria" charset="0"/>
              </a:rPr>
              <a:t>Financing</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sndAc>
          <p:stSnd>
            <p:snd r:embed="rId3" name="whoosh.wav"/>
          </p:stSnd>
        </p:sndAc>
      </p:transition>
    </mc:Choice>
    <mc:Fallback>
      <p:transition spd="slow">
        <p:fade/>
        <p:sndAc>
          <p:stSnd>
            <p:snd r:embed="rId3"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21" presetClass="entr" presetSubtype="1"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heel(1)">
                                      <p:cBhvr>
                                        <p:cTn id="12" dur="2000"/>
                                        <p:tgtEl>
                                          <p:spTgt spid="34"/>
                                        </p:tgtEl>
                                      </p:cBhvr>
                                    </p:animEffect>
                                  </p:childTnLst>
                                </p:cTn>
                              </p:par>
                            </p:childTnLst>
                          </p:cTn>
                        </p:par>
                        <p:par>
                          <p:cTn id="13" fill="hold">
                            <p:stCondLst>
                              <p:cond delay="2000"/>
                            </p:stCondLst>
                            <p:childTnLst>
                              <p:par>
                                <p:cTn id="14" presetID="6" presetClass="entr" presetSubtype="1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circle(in)">
                                      <p:cBhvr>
                                        <p:cTn id="16" dur="2000"/>
                                        <p:tgtEl>
                                          <p:spTgt spid="30"/>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heel(1)">
                                      <p:cBhvr>
                                        <p:cTn id="19"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82500" y="2788365"/>
            <a:ext cx="61994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Venture Capital and </a:t>
            </a:r>
            <a:r>
              <a:rPr kumimoji="0" lang="en-US" sz="4000" b="1" i="0" u="none" strike="noStrike" kern="1200" cap="none" spc="0" normalizeH="0" baseline="0" noProof="0" dirty="0" err="1">
                <a:ln>
                  <a:noFill/>
                </a:ln>
                <a:solidFill>
                  <a:srgbClr val="00B0F0"/>
                </a:solidFill>
                <a:effectLst/>
                <a:uLnTx/>
                <a:uFillTx/>
                <a:latin typeface="Alexandria" charset="0"/>
                <a:ea typeface="+mn-ea"/>
                <a:cs typeface="Alexandria" charset="0"/>
              </a:rPr>
              <a:t>and</a:t>
            </a: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 Angel Investment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02</a:t>
            </a:r>
          </a:p>
        </p:txBody>
      </p:sp>
      <p:sp>
        <p:nvSpPr>
          <p:cNvPr id="11" name="TextBox 10"/>
          <p:cNvSpPr txBox="1"/>
          <p:nvPr/>
        </p:nvSpPr>
        <p:spPr>
          <a:xfrm>
            <a:off x="6370224" y="4802552"/>
            <a:ext cx="293836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 632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Entrepreneurial </a:t>
            </a:r>
            <a:r>
              <a:rPr lang="en-US" sz="2000" dirty="0">
                <a:solidFill>
                  <a:prstClr val="black"/>
                </a:solidFill>
                <a:latin typeface="Alexandria" charset="0"/>
                <a:cs typeface="Alexandria" charset="0"/>
              </a:rPr>
              <a:t>Financing</a:t>
            </a: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Aptos" panose="02110004020202020204"/>
              <a:ea typeface="+mn-ea"/>
              <a:cs typeface="+mn-cs"/>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1" name="TextBox 30"/>
          <p:cNvSpPr txBox="1"/>
          <p:nvPr/>
        </p:nvSpPr>
        <p:spPr>
          <a:xfrm>
            <a:off x="3385474" y="2367171"/>
            <a:ext cx="8630096"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Identify Venture capital (VC), a number of factors help determine whether VC is appropriate.</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Whoa are Angel Investors? Explain Angel Group Business Practices. Reflecting evidence of Angel Impact on Firm Performance.  </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What are other financing methods for new ventures?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8684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50115"/>
            <a:ext cx="11420409" cy="52307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6010" y="721523"/>
            <a:ext cx="11163869" cy="489364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Venture capital</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Venture capital (VC),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along with angel investing and other nonpublic financing sources</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is part of the private equity (PE) market.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VC funds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are organized by</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VC firms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where the VC firm serves as the general partner (GP)</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of each VC fund it organizes.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VC funds in the U.S. are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limited partnerships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in which the limited partners (LPs) provide almost all of the capital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the GP is responsible for managing the fund</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including investment selection, working with entrepreneurs, and harvesting the investments.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VC funds have finite lives and are normally established to last for about 10 years.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While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some VC firms establish seed-stage funds for funding start-ups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most focus on funding ventures that are about to embark on the start-up stage with the potential for high growth that will follow.</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VC-backed ventures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generally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require few tangible assets or other assets that could serve as collateral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provide a basis for secured lending;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they also have the potential to achieve high growth with high profitability but with the commensurate high risk. </a:t>
            </a: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p:txBody>
      </p:sp>
      <p:pic>
        <p:nvPicPr>
          <p:cNvPr id="4" name="Graphic 21">
            <a:extLst>
              <a:ext uri="{FF2B5EF4-FFF2-40B4-BE49-F238E27FC236}">
                <a16:creationId xmlns:a16="http://schemas.microsoft.com/office/drawing/2014/main" id="{49FD0370-145F-A3FD-A64F-3062F85DD3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1041000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0850984"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7740" y="969023"/>
            <a:ext cx="10850983" cy="4801314"/>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From the entrepreneur’s perspective, a number of factors help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determine whether VC is appropriate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effectLst/>
                <a:uLnTx/>
                <a:uFillTx/>
                <a:latin typeface="TimesNewRomanMTStd"/>
                <a:ea typeface="+mn-ea"/>
                <a:cs typeface="+mn-cs"/>
              </a:rPr>
              <a:t>First, timing is important.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venture must be developed to a point where the VC firm can expect to add value, not just money, and the firm must expect to earn a return that will compensate for the VC’s human capital investment and where the entrepreneur recognizes the potential value of VC involvement.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Second, the venture must be in an industry sector where the VC has expertise.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Their focus is on sectors with potential high-growth, high-return opportunities.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Third, VCs have tended to concentrate investments in particular geographic areas and to focus on opportunities that are “close to home.”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While, historically, New England has been the focus of much VC activity, in more recent years the geographic focus has shifted.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Fourth, the investment horizon and investment objectives of VC funds make VC better suited for some projects than others.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In part, because of their agreements with LPs, VCs are likely to focus on projects with potential for very high returns but low probabilities of success and that can be harvested during the planned life of the VC fund. They are not likely to invest in projects that can generate positive cash flows quickly but have limited growth potential or in those that are likely to be harvested outside a 3-to-8-year window.</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4" name="Graphic 21">
            <a:extLst>
              <a:ext uri="{FF2B5EF4-FFF2-40B4-BE49-F238E27FC236}">
                <a16:creationId xmlns:a16="http://schemas.microsoft.com/office/drawing/2014/main" id="{640D00AE-F36C-B138-14E8-52898CC1CF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2977164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3479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0741" y="911708"/>
            <a:ext cx="10969559" cy="51706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3288" y="985183"/>
            <a:ext cx="10690860" cy="517064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Corporate Venturing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 number of prominent corporations have, at one time or another,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implemented an in-house VC program to aid in developing new business opportunities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Some corporations view continuous innovation as essential to their sustainability and growth. Such firms have found creative ways to supply capital to support ideas that do not “fit” with their traditional product or service lines but may have market potential.</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Corporate venture funds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can help to retain creative employees and provide some assurance that great ideas will not “escape.”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 well-known example of an idea that escaped is the establishment of Hewlett-Packard by former employees of Bell Labs who became frustrated with the corporate research process at Bell Labs. Subsequently, two employees of HP left to form Intel.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Former Google employees have founded a number of start-ups. Perhaps in response to concerns with losing talent and losing out on opportunities, in 2009 Google’s parent company (Alphabet) formed GV (formerly Google Ventures) as its VC investment arm.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GV provides seed- and growth-stage funding to technology companies and operates independently from Google.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contrast, Apple is a technology company where talented employees have left and founded start-ups of their own; however, Apple does not have a VC arm.</a:t>
            </a:r>
          </a:p>
        </p:txBody>
      </p:sp>
      <p:pic>
        <p:nvPicPr>
          <p:cNvPr id="5" name="Graphic 21">
            <a:extLst>
              <a:ext uri="{FF2B5EF4-FFF2-40B4-BE49-F238E27FC236}">
                <a16:creationId xmlns:a16="http://schemas.microsoft.com/office/drawing/2014/main" id="{B3926DBD-BDD7-589D-D273-DE9266EC3E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4235158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9969"/>
            <a:ext cx="9893651" cy="3970318"/>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The primary motivation for corporate venture capital (CVC) is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strategic</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but</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CVC can be driven by several motivations</a:t>
            </a:r>
            <a:r>
              <a:rPr lang="en-US" u="sng" dirty="0">
                <a:solidFill>
                  <a:srgbClr val="FF0000"/>
                </a:solidFill>
                <a:latin typeface="TimesNewRomanMTStd"/>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One is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defensive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 way for firms to keep track of emerging competitors and innovative technologies.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CVC can also be an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offensive</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strategy by investing and potentially acquiring or partnering with ventures that provide complementary services or products.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CVC activity can also be a way to keep and incentivize employees who are entrepreneurial and would otherwise leave to start their own firms and rely on private VC for 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CVC is more likely in firms that depend on innovation to sustain competitive advantage. </a:t>
            </a:r>
          </a:p>
          <a:p>
            <a:pPr marR="0" lvl="0"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83E01141-74DD-2F11-FC5C-EFA2AD1A77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1667320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4FC8AB94-C80C-0B06-2C53-A47F87A20765}"/>
              </a:ext>
            </a:extLst>
          </p:cNvPr>
          <p:cNvPicPr>
            <a:picLocks noChangeAspect="1"/>
          </p:cNvPicPr>
          <p:nvPr/>
        </p:nvPicPr>
        <p:blipFill>
          <a:blip r:embed="rId2"/>
          <a:stretch>
            <a:fillRect/>
          </a:stretch>
        </p:blipFill>
        <p:spPr>
          <a:xfrm>
            <a:off x="242441" y="905071"/>
            <a:ext cx="11501817" cy="5476080"/>
          </a:xfrm>
          <a:prstGeom prst="rect">
            <a:avLst/>
          </a:prstGeom>
        </p:spPr>
      </p:pic>
      <p:pic>
        <p:nvPicPr>
          <p:cNvPr id="5" name="Graphic 21">
            <a:extLst>
              <a:ext uri="{FF2B5EF4-FFF2-40B4-BE49-F238E27FC236}">
                <a16:creationId xmlns:a16="http://schemas.microsoft.com/office/drawing/2014/main" id="{96D45CEF-B166-37F8-EBBB-4B4F5D3839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1961927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85A11F-DCE7-89DE-B7F7-27D28871D289}"/>
              </a:ext>
            </a:extLst>
          </p:cNvPr>
          <p:cNvPicPr>
            <a:picLocks noChangeAspect="1"/>
          </p:cNvPicPr>
          <p:nvPr/>
        </p:nvPicPr>
        <p:blipFill>
          <a:blip r:embed="rId2"/>
          <a:stretch>
            <a:fillRect/>
          </a:stretch>
        </p:blipFill>
        <p:spPr>
          <a:xfrm>
            <a:off x="447741" y="775855"/>
            <a:ext cx="11079241" cy="5581244"/>
          </a:xfrm>
          <a:prstGeom prst="rect">
            <a:avLst/>
          </a:prstGeom>
        </p:spPr>
      </p:pic>
      <p:pic>
        <p:nvPicPr>
          <p:cNvPr id="5" name="Graphic 21">
            <a:extLst>
              <a:ext uri="{FF2B5EF4-FFF2-40B4-BE49-F238E27FC236}">
                <a16:creationId xmlns:a16="http://schemas.microsoft.com/office/drawing/2014/main" id="{3218C58B-286B-6123-5E3D-24673BB164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3528885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0982" y="1065198"/>
            <a:ext cx="11393277" cy="46098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35426"/>
            <a:ext cx="11195619" cy="433965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Angel Investors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For ventures based on concepts that require lengthy development efforts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the earliest source of outside financing is often from high-net-worth individuals who invest their own capital</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either independently or through an organized angel investor group</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These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angel investors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generally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are freelancers who are interested in investing relatively small amounts of money ($25,000 to $500,000) in early-stage projects</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t>
            </a:r>
            <a:endParaRPr kumimoji="0" lang="en-US" sz="800" b="0" i="0" u="sng"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Angel investors often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provide seed capital to develop an idea to the point where more formal outside financing becomes feasible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Many are willing to invest over horizons of 5 to 10 years.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In contrast,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traditional VC funds usually prefer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larger</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 investments and somewhat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shorter</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 investment horizons.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sng"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Most estimates put the amount of angel capital invested in the U.S. in recent years at around $20 billion annually, excluding capital provided by friends and family. According the University of New Hampshire Center for Venture Research, 64,000 entrepreneurial ventures received angel financing in 2016, with an average round size of $330,000.</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40C3ACA1-88D5-3791-E0A2-FB99D7EE65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2312201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90728"/>
            <a:ext cx="11162368"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0" dirty="0">
                <a:solidFill>
                  <a:srgbClr val="242021"/>
                </a:solidFill>
                <a:effectLst/>
                <a:latin typeface="Gotham-Bold"/>
              </a:rPr>
              <a:t>Angel Investing</a:t>
            </a:r>
          </a:p>
          <a:p>
            <a:pPr marL="285750" indent="-285750" algn="just">
              <a:buFont typeface="Arial" panose="020B0604020202020204" pitchFamily="34" charset="0"/>
              <a:buChar char="•"/>
            </a:pPr>
            <a:r>
              <a:rPr lang="en-US" sz="1800" b="0" i="0" dirty="0">
                <a:solidFill>
                  <a:srgbClr val="242021"/>
                </a:solidFill>
                <a:effectLst/>
                <a:latin typeface="TimesNewRomanMTStd"/>
              </a:rPr>
              <a:t>Angel investors are </a:t>
            </a:r>
            <a:r>
              <a:rPr lang="en-US" sz="1800" b="0" i="0" dirty="0">
                <a:solidFill>
                  <a:srgbClr val="FF0000"/>
                </a:solidFill>
                <a:effectLst/>
                <a:latin typeface="TimesNewRomanMTStd"/>
              </a:rPr>
              <a:t>rich individuals who provide capital for start-ups in exchange for either equity (convertible preferred stock) or convertible debt. </a:t>
            </a:r>
          </a:p>
          <a:p>
            <a:pPr marL="285750" indent="-285750" algn="just">
              <a:buFont typeface="Arial" panose="020B0604020202020204" pitchFamily="34" charset="0"/>
              <a:buChar char="•"/>
            </a:pPr>
            <a:r>
              <a:rPr lang="en-US" b="1" dirty="0">
                <a:solidFill>
                  <a:srgbClr val="FF0000"/>
                </a:solidFill>
                <a:latin typeface="TimesNewRomanMTStd"/>
              </a:rPr>
              <a:t>C</a:t>
            </a:r>
            <a:r>
              <a:rPr lang="en-US" sz="1800" b="1" i="0" dirty="0">
                <a:solidFill>
                  <a:srgbClr val="FF0000"/>
                </a:solidFill>
                <a:effectLst/>
                <a:latin typeface="TimesNewRomanMTStd"/>
              </a:rPr>
              <a:t>onvertible debt </a:t>
            </a:r>
            <a:r>
              <a:rPr lang="en-US" sz="1800" b="0" i="0" dirty="0">
                <a:solidFill>
                  <a:srgbClr val="242021"/>
                </a:solidFill>
                <a:effectLst/>
                <a:latin typeface="TimesNewRomanMTStd"/>
              </a:rPr>
              <a:t>is a type of </a:t>
            </a:r>
            <a:r>
              <a:rPr lang="en-US" sz="1800" b="0" i="0" dirty="0">
                <a:solidFill>
                  <a:srgbClr val="FF0000"/>
                </a:solidFill>
                <a:effectLst/>
                <a:latin typeface="TimesNewRomanMTStd"/>
              </a:rPr>
              <a:t>loan that converts to equity at a trigger point, which</a:t>
            </a:r>
            <a:r>
              <a:rPr lang="en-US" dirty="0">
                <a:solidFill>
                  <a:srgbClr val="FF0000"/>
                </a:solidFill>
              </a:rPr>
              <a:t> </a:t>
            </a:r>
            <a:r>
              <a:rPr lang="en-US" sz="1800" b="0" i="0" dirty="0">
                <a:solidFill>
                  <a:srgbClr val="FF0000"/>
                </a:solidFill>
                <a:effectLst/>
                <a:latin typeface="TimesNewRomanMTStd"/>
              </a:rPr>
              <a:t>typically is a subsequent financing event where there is a valuation</a:t>
            </a:r>
            <a:r>
              <a:rPr lang="en-US" sz="1800" b="0" i="0" dirty="0">
                <a:solidFill>
                  <a:srgbClr val="242021"/>
                </a:solidFill>
                <a:effectLst/>
                <a:latin typeface="TimesNewRomanMTStd"/>
              </a:rPr>
              <a:t> (such as a VC investment). </a:t>
            </a:r>
          </a:p>
          <a:p>
            <a:pPr marL="285750" indent="-285750" algn="just">
              <a:buFont typeface="Arial" panose="020B0604020202020204" pitchFamily="34" charset="0"/>
              <a:buChar char="•"/>
            </a:pPr>
            <a:r>
              <a:rPr lang="en-US" sz="1800" b="0" i="0" dirty="0">
                <a:solidFill>
                  <a:srgbClr val="242021"/>
                </a:solidFill>
                <a:effectLst/>
                <a:latin typeface="TimesNewRomanMTStd"/>
              </a:rPr>
              <a:t>One of the </a:t>
            </a:r>
            <a:r>
              <a:rPr lang="en-US" sz="1800" b="1" i="0" dirty="0">
                <a:solidFill>
                  <a:srgbClr val="FF0000"/>
                </a:solidFill>
                <a:effectLst/>
                <a:latin typeface="TimesNewRomanMTStd"/>
              </a:rPr>
              <a:t>advantages</a:t>
            </a:r>
            <a:r>
              <a:rPr lang="en-US" sz="1800" b="0" i="0" dirty="0">
                <a:solidFill>
                  <a:srgbClr val="242021"/>
                </a:solidFill>
                <a:effectLst/>
                <a:latin typeface="TimesNewRomanMTStd"/>
              </a:rPr>
              <a:t> of convertible debt</a:t>
            </a:r>
            <a:r>
              <a:rPr lang="en-US" dirty="0">
                <a:solidFill>
                  <a:srgbClr val="242021"/>
                </a:solidFill>
                <a:latin typeface="TimesNewRomanMTStd"/>
              </a:rPr>
              <a:t> </a:t>
            </a:r>
            <a:r>
              <a:rPr lang="en-US" sz="1800" b="0" i="0" dirty="0">
                <a:solidFill>
                  <a:srgbClr val="242021"/>
                </a:solidFill>
                <a:effectLst/>
                <a:latin typeface="TimesNewRomanMTStd"/>
              </a:rPr>
              <a:t>is that </a:t>
            </a:r>
            <a:r>
              <a:rPr lang="en-US" sz="1800" b="0" i="0" u="sng" dirty="0">
                <a:solidFill>
                  <a:srgbClr val="FF0000"/>
                </a:solidFill>
                <a:effectLst/>
                <a:latin typeface="TimesNewRomanMTStd"/>
              </a:rPr>
              <a:t>it is simple </a:t>
            </a:r>
            <a:r>
              <a:rPr lang="en-US" sz="1800" b="0" i="0" dirty="0">
                <a:solidFill>
                  <a:srgbClr val="242021"/>
                </a:solidFill>
                <a:effectLst/>
                <a:latin typeface="TimesNewRomanMTStd"/>
              </a:rPr>
              <a:t>because </a:t>
            </a:r>
            <a:r>
              <a:rPr lang="en-US" sz="1800" b="0" i="0" u="sng" dirty="0">
                <a:solidFill>
                  <a:srgbClr val="FF0000"/>
                </a:solidFill>
                <a:effectLst/>
                <a:latin typeface="TimesNewRomanMTStd"/>
              </a:rPr>
              <a:t>it allows the investor to wait for a third-party valuation</a:t>
            </a:r>
            <a:r>
              <a:rPr lang="en-US" sz="1800" b="0" i="0" dirty="0">
                <a:solidFill>
                  <a:srgbClr val="242021"/>
                </a:solidFill>
                <a:effectLst/>
                <a:latin typeface="TimesNewRomanMTStd"/>
              </a:rPr>
              <a:t>, presumably at a point when some major sources of uncertainty about the early-stage venture have been resolved.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to providing capital, </a:t>
            </a:r>
            <a:r>
              <a:rPr lang="en-US" sz="1800" b="1" i="0" dirty="0">
                <a:solidFill>
                  <a:srgbClr val="FF0000"/>
                </a:solidFill>
                <a:effectLst/>
                <a:latin typeface="TimesNewRomanMTStd"/>
              </a:rPr>
              <a:t>Angels may also add value </a:t>
            </a:r>
            <a:r>
              <a:rPr lang="en-US" sz="1800" i="0" u="sng" dirty="0">
                <a:solidFill>
                  <a:srgbClr val="FF0000"/>
                </a:solidFill>
                <a:effectLst/>
                <a:latin typeface="TimesNewRomanMTStd"/>
              </a:rPr>
              <a:t>by providing expertise, introductions, monitoring</a:t>
            </a:r>
            <a:r>
              <a:rPr lang="en-US" sz="1800" b="0" i="0" dirty="0">
                <a:solidFill>
                  <a:srgbClr val="242021"/>
                </a:solidFill>
                <a:effectLst/>
                <a:latin typeface="TimesNewRomanMTStd"/>
              </a:rPr>
              <a:t>, and so on.</a:t>
            </a:r>
          </a:p>
          <a:p>
            <a:pPr marL="285750" indent="-285750" algn="just">
              <a:buFont typeface="Arial" panose="020B0604020202020204" pitchFamily="34" charset="0"/>
              <a:buChar char="•"/>
            </a:pPr>
            <a:r>
              <a:rPr lang="en-US" sz="1800" b="0" i="0" dirty="0">
                <a:solidFill>
                  <a:srgbClr val="242021"/>
                </a:solidFill>
                <a:effectLst/>
                <a:latin typeface="TimesNewRomanMTStd"/>
              </a:rPr>
              <a:t>Angels may invest </a:t>
            </a:r>
            <a:r>
              <a:rPr lang="en-US" sz="1800" b="1" i="0" dirty="0">
                <a:solidFill>
                  <a:srgbClr val="242021"/>
                </a:solidFill>
                <a:effectLst/>
                <a:latin typeface="TimesNewRomanMTStd"/>
              </a:rPr>
              <a:t>individually</a:t>
            </a:r>
            <a:r>
              <a:rPr lang="en-US" sz="1800" b="0" i="0" dirty="0">
                <a:solidFill>
                  <a:srgbClr val="242021"/>
                </a:solidFill>
                <a:effectLst/>
                <a:latin typeface="TimesNewRomanMTStd"/>
              </a:rPr>
              <a:t> or </a:t>
            </a:r>
            <a:r>
              <a:rPr lang="en-US" sz="1800" b="1" i="0" dirty="0">
                <a:solidFill>
                  <a:srgbClr val="242021"/>
                </a:solidFill>
                <a:effectLst/>
                <a:latin typeface="TimesNewRomanMTStd"/>
              </a:rPr>
              <a:t>in groups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Traditionally </a:t>
            </a:r>
            <a:r>
              <a:rPr lang="en-US" sz="1800" b="1" i="0" dirty="0">
                <a:solidFill>
                  <a:srgbClr val="FF0000"/>
                </a:solidFill>
                <a:effectLst/>
                <a:latin typeface="TimesNewRomanMTStd"/>
              </a:rPr>
              <a:t>angel groups </a:t>
            </a:r>
            <a:r>
              <a:rPr lang="en-US" sz="1800" b="0" i="0" u="sng" dirty="0">
                <a:solidFill>
                  <a:srgbClr val="FF0000"/>
                </a:solidFill>
                <a:effectLst/>
                <a:latin typeface="TimesNewRomanMTStd"/>
              </a:rPr>
              <a:t>have been local organizations comprised of around 10 to 150 members (median size 45).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groups enable the angels </a:t>
            </a:r>
            <a:r>
              <a:rPr lang="en-US" sz="1800" i="0" u="sng" dirty="0">
                <a:solidFill>
                  <a:srgbClr val="FF0000"/>
                </a:solidFill>
                <a:effectLst/>
                <a:latin typeface="TimesNewRomanMTStd"/>
              </a:rPr>
              <a:t>to share research costs and due diligence efforts and to pool their investment capital</a:t>
            </a:r>
            <a:r>
              <a:rPr lang="en-US" sz="1800" i="0" dirty="0">
                <a:solidFill>
                  <a:srgbClr val="FF0000"/>
                </a:solidFill>
                <a:effectLst/>
                <a:latin typeface="TimesNewRomanMTStd"/>
              </a:rPr>
              <a:t>.</a:t>
            </a:r>
          </a:p>
        </p:txBody>
      </p:sp>
      <p:pic>
        <p:nvPicPr>
          <p:cNvPr id="5" name="Graphic 21">
            <a:extLst>
              <a:ext uri="{FF2B5EF4-FFF2-40B4-BE49-F238E27FC236}">
                <a16:creationId xmlns:a16="http://schemas.microsoft.com/office/drawing/2014/main" id="{59D25DB0-A9C1-70D5-D639-2546D02096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4092118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77454"/>
            <a:ext cx="11079241" cy="54272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3.9 Angel Investing </a:t>
            </a:r>
            <a:r>
              <a:rPr lang="en-US" sz="2000" b="1" i="1" dirty="0">
                <a:solidFill>
                  <a:srgbClr val="242021"/>
                </a:solidFill>
                <a:effectLst/>
                <a:latin typeface="Gotham-Bold"/>
              </a:rPr>
              <a:t>(Cont.)</a:t>
            </a:r>
          </a:p>
          <a:p>
            <a:pPr marL="285750" indent="-285750" algn="just">
              <a:buFont typeface="Arial" panose="020B0604020202020204" pitchFamily="34" charset="0"/>
              <a:buChar char="•"/>
            </a:pPr>
            <a:r>
              <a:rPr lang="en-US" sz="1800" b="1" i="0" dirty="0">
                <a:solidFill>
                  <a:srgbClr val="FF0000"/>
                </a:solidFill>
                <a:effectLst/>
                <a:latin typeface="TimesNewRomanMTStd"/>
              </a:rPr>
              <a:t>Most estimates put the number of angel groups worldwide at around 500. </a:t>
            </a:r>
          </a:p>
          <a:p>
            <a:pPr marL="285750" indent="-285750" algn="just">
              <a:buFont typeface="Arial" panose="020B0604020202020204" pitchFamily="34" charset="0"/>
              <a:buChar char="•"/>
            </a:pPr>
            <a:r>
              <a:rPr lang="en-US" sz="1800" b="1" i="0" dirty="0">
                <a:solidFill>
                  <a:srgbClr val="242021"/>
                </a:solidFill>
                <a:effectLst/>
                <a:latin typeface="TimesNewRomanMTStd"/>
              </a:rPr>
              <a:t>In terms of market size, recent estimates suggest that U.S. angels pump around $20–$25 billion per year into start-ups.</a:t>
            </a:r>
            <a:r>
              <a:rPr lang="en-US" sz="800" b="1"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While the focus of angel investments is usually early-stage, some angels invest in expansion and late-stage as well.</a:t>
            </a:r>
            <a:endParaRPr lang="en-US" sz="800" b="1"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angel organization allows members to pool their capital so that investments can be larger than they would be if made individually. </a:t>
            </a:r>
          </a:p>
          <a:p>
            <a:pPr marL="285750" indent="-285750" algn="just">
              <a:buFont typeface="Arial" panose="020B0604020202020204" pitchFamily="34" charset="0"/>
              <a:buChar char="•"/>
            </a:pPr>
            <a:r>
              <a:rPr lang="en-US" sz="1800" b="1" i="0" dirty="0">
                <a:solidFill>
                  <a:srgbClr val="242021"/>
                </a:solidFill>
                <a:effectLst/>
                <a:latin typeface="TimesNewRomanMTStd"/>
              </a:rPr>
              <a:t>The members can also make smaller investments in more opportunities, thereby diversifying</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FF0000"/>
                </a:solidFill>
                <a:effectLst/>
                <a:latin typeface="TimesNewRomanMTStd"/>
              </a:rPr>
              <a:t>Start-ups benefit from the experience and expertise of the various group members who invest in the firm.</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F484F6A0-A44E-3259-85DF-3451B9719E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3962125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dirty="0">
                <a:solidFill>
                  <a:srgbClr val="242021"/>
                </a:solidFill>
                <a:effectLst/>
                <a:latin typeface="Gotham-Bold"/>
              </a:rPr>
              <a:t>Angel Group Business Practices.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i="0" dirty="0">
              <a:solidFill>
                <a:srgbClr val="242021"/>
              </a:solidFill>
              <a:effectLst/>
              <a:latin typeface="Gotham-Bol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Each angel group has its own set of procedures, policies, and philosophy</a:t>
            </a:r>
            <a:r>
              <a:rPr lang="en-US" sz="1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Common practices </a:t>
            </a:r>
            <a:r>
              <a:rPr lang="en-US" sz="1800" b="0" i="0" u="sng" dirty="0">
                <a:solidFill>
                  <a:srgbClr val="FF0000"/>
                </a:solidFill>
                <a:effectLst/>
                <a:latin typeface="TimesNewRomanMTStd"/>
              </a:rPr>
              <a:t>include regular meetings </a:t>
            </a:r>
            <a:r>
              <a:rPr lang="en-US" sz="1800" b="0" i="0" dirty="0">
                <a:solidFill>
                  <a:srgbClr val="FF0000"/>
                </a:solidFill>
                <a:effectLst/>
                <a:latin typeface="TimesNewRomanMTStd"/>
              </a:rPr>
              <a:t>to review business proposals and listen to pitches</a:t>
            </a:r>
            <a:r>
              <a:rPr lang="en-US" sz="1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Angels work together to conduct due diligence.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Many angel groups co-invest with other groups, individual angels, and VCs who make early-stage investments</a:t>
            </a:r>
            <a:r>
              <a:rPr lang="en-US" sz="1800" b="0" i="0" dirty="0">
                <a:solidFill>
                  <a:srgbClr val="242021"/>
                </a:solidFill>
                <a:effectLst/>
                <a:latin typeface="TimesNewRomanMTStd"/>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FF0000"/>
                </a:solidFill>
                <a:effectLst/>
                <a:latin typeface="TimesNewRomanMTStd"/>
              </a:rPr>
              <a:t>Like VCs, angel groups invest in a range of industries.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Among the most common are</a:t>
            </a:r>
            <a:r>
              <a:rPr lang="en-US" sz="1800" b="0" i="0" u="sng" dirty="0">
                <a:solidFill>
                  <a:srgbClr val="FF0000"/>
                </a:solidFill>
                <a:effectLst/>
                <a:latin typeface="TimesNewRomanMTStd"/>
              </a:rPr>
              <a:t> software, medical devices, telecom, and manufacturing.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Most groups follow a procedure</a:t>
            </a:r>
            <a:r>
              <a:rPr lang="en-US" dirty="0"/>
              <a:t> </a:t>
            </a:r>
            <a:r>
              <a:rPr lang="en-US" sz="1800" b="0" i="0" dirty="0">
                <a:solidFill>
                  <a:srgbClr val="242021"/>
                </a:solidFill>
                <a:effectLst/>
                <a:latin typeface="TimesNewRomanMTStd"/>
              </a:rPr>
              <a:t>of screening business plan submissions to eliminate applications that are not appropriate.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If selected, the founder is invited to an “investment meeting” to make a presentation/pitch, followed by Q&amp;A.</a:t>
            </a:r>
            <a:r>
              <a:rPr lang="en-US" sz="800" b="0"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If a sufficient number of angels indicate they are interested in pursuing a venture, then a team of members will conduct due diligence, and if the new venture survives due diligence and a final screen, then the group or a subgroup will negotiate a term sheet and draft an investment agreement.</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19B1A1A2-E764-6B58-E5BB-24B0F7EBC5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438930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555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45267"/>
            <a:ext cx="11079241" cy="53049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Evidence of Angel Impact on Firm Performance. </a:t>
            </a:r>
          </a:p>
          <a:p>
            <a:pPr marL="285750" indent="-285750" algn="just">
              <a:buFont typeface="Arial" panose="020B0604020202020204" pitchFamily="34" charset="0"/>
              <a:buChar char="•"/>
            </a:pPr>
            <a:r>
              <a:rPr lang="en-US" sz="1800" b="0" i="0" dirty="0">
                <a:solidFill>
                  <a:srgbClr val="242021"/>
                </a:solidFill>
                <a:effectLst/>
                <a:latin typeface="TimesNewRomanMTStd"/>
              </a:rPr>
              <a:t>Because </a:t>
            </a:r>
            <a:r>
              <a:rPr lang="en-US" sz="1800" b="1" i="0" dirty="0">
                <a:solidFill>
                  <a:srgbClr val="FF0000"/>
                </a:solidFill>
                <a:effectLst/>
                <a:latin typeface="TimesNewRomanMTStd"/>
              </a:rPr>
              <a:t>Angel investing is a private industry</a:t>
            </a:r>
            <a:r>
              <a:rPr lang="en-US" sz="1800" b="0" i="0" dirty="0">
                <a:solidFill>
                  <a:srgbClr val="242021"/>
                </a:solidFill>
                <a:effectLst/>
                <a:latin typeface="TimesNewRomanMTStd"/>
              </a:rPr>
              <a:t>, </a:t>
            </a:r>
            <a:r>
              <a:rPr lang="en-US" sz="1800" b="0" i="0" u="sng" dirty="0">
                <a:solidFill>
                  <a:srgbClr val="FF0000"/>
                </a:solidFill>
                <a:effectLst/>
                <a:latin typeface="TimesNewRomanMTStd"/>
              </a:rPr>
              <a:t>data on financial performance </a:t>
            </a:r>
            <a:r>
              <a:rPr lang="en-US" sz="1800" b="1" i="0" u="sng" dirty="0">
                <a:solidFill>
                  <a:srgbClr val="FF0000"/>
                </a:solidFill>
                <a:effectLst/>
                <a:latin typeface="TimesNewRomanMTStd"/>
              </a:rPr>
              <a:t>is not </a:t>
            </a:r>
            <a:r>
              <a:rPr lang="en-US" sz="1800" b="0" i="0" u="sng" dirty="0">
                <a:solidFill>
                  <a:srgbClr val="FF0000"/>
                </a:solidFill>
                <a:effectLst/>
                <a:latin typeface="TimesNewRomanMTStd"/>
              </a:rPr>
              <a:t>readily available, and when available, it is subject to a concern with selection bias. </a:t>
            </a:r>
          </a:p>
          <a:p>
            <a:pPr marL="285750" indent="-285750" algn="just">
              <a:buFont typeface="Arial" panose="020B0604020202020204" pitchFamily="34" charset="0"/>
              <a:buChar char="•"/>
            </a:pPr>
            <a:r>
              <a:rPr lang="en-US" sz="1800" b="0" i="0" dirty="0">
                <a:solidFill>
                  <a:srgbClr val="242021"/>
                </a:solidFill>
                <a:effectLst/>
                <a:latin typeface="TimesNewRomanMTStd"/>
              </a:rPr>
              <a:t>That is, investments that generate low or zero returns are unlikely to be reported. </a:t>
            </a:r>
          </a:p>
          <a:p>
            <a:pPr marL="285750" indent="-285750" algn="just">
              <a:buFont typeface="Arial" panose="020B0604020202020204" pitchFamily="34" charset="0"/>
              <a:buChar char="•"/>
            </a:pPr>
            <a:r>
              <a:rPr lang="en-US" sz="1800" b="1" i="0" dirty="0">
                <a:solidFill>
                  <a:srgbClr val="242021"/>
                </a:solidFill>
                <a:effectLst/>
                <a:latin typeface="TimesNewRomanMTStd"/>
              </a:rPr>
              <a:t>Instead of relying on self-reported financial performance estimates</a:t>
            </a:r>
            <a:r>
              <a:rPr lang="en-US" sz="1800" b="0" i="0" dirty="0">
                <a:solidFill>
                  <a:srgbClr val="242021"/>
                </a:solidFill>
                <a:effectLst/>
                <a:latin typeface="TimesNewRomanMTStd"/>
              </a:rPr>
              <a:t>, </a:t>
            </a:r>
            <a:r>
              <a:rPr lang="en-US" sz="1800" b="0" i="0" u="sng" dirty="0">
                <a:solidFill>
                  <a:srgbClr val="FF0000"/>
                </a:solidFill>
                <a:effectLst/>
                <a:latin typeface="TimesNewRomanMTStd"/>
              </a:rPr>
              <a:t>researchers look at objective measures of success such as venture survival, growth, successful exit, and measures of innovation (patents) or impact of innovation (citations to patents).</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Several studies suggest that angels are beneficial to the growth, performance, and survival of start-ups.</a:t>
            </a:r>
            <a:r>
              <a:rPr lang="en-US" sz="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As with VCs, an important question is whether angels add value primarily through superior deal selection or go beyond it and add value through providing technical and managerial expertise and monitoring and facilitating subsequent funding.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Kerr, Lerner, and </a:t>
            </a:r>
            <a:r>
              <a:rPr lang="en-US" sz="1800" b="0" i="0" dirty="0" err="1">
                <a:solidFill>
                  <a:srgbClr val="242021"/>
                </a:solidFill>
                <a:effectLst/>
                <a:latin typeface="TimesNewRomanMTStd"/>
              </a:rPr>
              <a:t>Schoar</a:t>
            </a:r>
            <a:r>
              <a:rPr lang="en-US" sz="1800" b="0" i="0" dirty="0">
                <a:solidFill>
                  <a:srgbClr val="242021"/>
                </a:solidFill>
                <a:effectLst/>
                <a:latin typeface="TimesNewRomanMTStd"/>
              </a:rPr>
              <a:t> (2014) attempt to distinguish between the two hypotheses by comparing ventures that receive angel group funding to ventures that sought funding but were narrowly rejected. </a:t>
            </a:r>
          </a:p>
          <a:p>
            <a:pPr marL="285750" indent="-285750" algn="just">
              <a:buFont typeface="Arial" panose="020B0604020202020204" pitchFamily="34" charset="0"/>
              <a:buChar char="•"/>
            </a:pPr>
            <a:r>
              <a:rPr lang="en-US" sz="1800" b="0" i="0" dirty="0">
                <a:solidFill>
                  <a:srgbClr val="242021"/>
                </a:solidFill>
                <a:effectLst/>
                <a:latin typeface="TimesNewRomanMTStd"/>
              </a:rPr>
              <a:t>The results show that while the selection metrics were similar, ventures that received the funding performed better than those that did not. </a:t>
            </a:r>
          </a:p>
          <a:p>
            <a:pPr marL="285750" indent="-285750" algn="just">
              <a:buFont typeface="Arial" panose="020B0604020202020204" pitchFamily="34" charset="0"/>
              <a:buChar char="•"/>
            </a:pPr>
            <a:r>
              <a:rPr lang="en-US" sz="1800" b="0" i="0" dirty="0">
                <a:solidFill>
                  <a:srgbClr val="242021"/>
                </a:solidFill>
                <a:effectLst/>
                <a:latin typeface="TimesNewRomanMTStd"/>
              </a:rPr>
              <a:t>Hence, it appears based on their sample that improved performance is attributable to the types of skills and expertise that angels can bring to the table. </a:t>
            </a:r>
          </a:p>
        </p:txBody>
      </p:sp>
      <p:pic>
        <p:nvPicPr>
          <p:cNvPr id="5" name="Graphic 21">
            <a:extLst>
              <a:ext uri="{FF2B5EF4-FFF2-40B4-BE49-F238E27FC236}">
                <a16:creationId xmlns:a16="http://schemas.microsoft.com/office/drawing/2014/main" id="{F352BB01-1CE1-ABE8-1A26-1F5CDB8CB5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1051811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836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E</a:t>
            </a:r>
            <a:r>
              <a:rPr lang="en-US" sz="1800" b="1" i="0" dirty="0">
                <a:solidFill>
                  <a:srgbClr val="242021"/>
                </a:solidFill>
                <a:effectLst/>
                <a:latin typeface="Gotham-Bold"/>
              </a:rPr>
              <a:t>vidence of angel impact on firm performance. </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Frequently, for ventures that hold promise, an angel investment will be followed by VC. </a:t>
            </a:r>
          </a:p>
          <a:p>
            <a:pPr marL="285750" indent="-285750" algn="just">
              <a:buFont typeface="Arial" panose="020B0604020202020204" pitchFamily="34" charset="0"/>
              <a:buChar char="•"/>
            </a:pPr>
            <a:r>
              <a:rPr lang="en-US" sz="1800" b="0" i="0" dirty="0">
                <a:solidFill>
                  <a:srgbClr val="242021"/>
                </a:solidFill>
                <a:effectLst/>
                <a:latin typeface="TimesNewRomanMTStd"/>
              </a:rPr>
              <a:t>In other cases, ventures receive only angel funding and in others, only VC funding. </a:t>
            </a:r>
          </a:p>
          <a:p>
            <a:pPr marL="285750" indent="-285750" algn="just">
              <a:buFont typeface="Arial" panose="020B0604020202020204" pitchFamily="34" charset="0"/>
              <a:buChar char="•"/>
            </a:pPr>
            <a:r>
              <a:rPr lang="en-US" sz="1800" b="1" i="0" dirty="0">
                <a:solidFill>
                  <a:srgbClr val="242021"/>
                </a:solidFill>
                <a:effectLst/>
                <a:latin typeface="TimesNewRomanMTStd"/>
              </a:rPr>
              <a:t>As noted, some VCs compete directly with angels in seed-stage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Dutta and </a:t>
            </a:r>
            <a:r>
              <a:rPr lang="en-US" sz="1800" b="0" i="0" dirty="0" err="1">
                <a:solidFill>
                  <a:srgbClr val="242021"/>
                </a:solidFill>
                <a:effectLst/>
                <a:latin typeface="TimesNewRomanMTStd"/>
              </a:rPr>
              <a:t>Folta</a:t>
            </a:r>
            <a:r>
              <a:rPr lang="en-US" sz="1800" b="0" i="0" dirty="0">
                <a:solidFill>
                  <a:srgbClr val="242021"/>
                </a:solidFill>
                <a:effectLst/>
                <a:latin typeface="TimesNewRomanMTStd"/>
              </a:rPr>
              <a:t> (2016) try to exploit the variation to explore </a:t>
            </a:r>
            <a:r>
              <a:rPr lang="en-US" sz="1800" b="1" u="sng" dirty="0">
                <a:solidFill>
                  <a:srgbClr val="242021"/>
                </a:solidFill>
                <a:effectLst/>
                <a:latin typeface="TimesNewRomanMTStd"/>
              </a:rPr>
              <a:t>how VCs and angel groups may be associated with different outcomes for ventures</a:t>
            </a:r>
            <a:r>
              <a:rPr lang="en-US" b="1" u="sng" dirty="0">
                <a:solidFill>
                  <a:srgbClr val="242021"/>
                </a:solidFill>
                <a:latin typeface="TimesNewRomanMTStd"/>
              </a:rPr>
              <a:t>:</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   -- </a:t>
            </a:r>
            <a:r>
              <a:rPr lang="en-US" sz="1800" i="0" dirty="0">
                <a:solidFill>
                  <a:srgbClr val="FF0000"/>
                </a:solidFill>
                <a:effectLst/>
                <a:latin typeface="TimesNewRomanMTStd"/>
              </a:rPr>
              <a:t>VCs and angel groups contribute equally to the innovation rates of ventures they finance, </a:t>
            </a:r>
            <a:r>
              <a:rPr lang="en-US" sz="1800" b="1" i="0" u="sng" dirty="0">
                <a:solidFill>
                  <a:srgbClr val="FF0000"/>
                </a:solidFill>
                <a:effectLst/>
                <a:latin typeface="TimesNewRomanMTStd"/>
              </a:rPr>
              <a:t>but</a:t>
            </a:r>
            <a:r>
              <a:rPr lang="en-US" sz="1800" i="0" dirty="0">
                <a:solidFill>
                  <a:srgbClr val="FF0000"/>
                </a:solidFill>
                <a:effectLst/>
                <a:latin typeface="TimesNewRomanMTStd"/>
              </a:rPr>
              <a:t> that VC-backed ventures </a:t>
            </a:r>
            <a:r>
              <a:rPr lang="en-US" sz="1800" b="1" i="0" u="sng" dirty="0">
                <a:solidFill>
                  <a:srgbClr val="FF0000"/>
                </a:solidFill>
                <a:effectLst/>
                <a:latin typeface="TimesNewRomanMTStd"/>
              </a:rPr>
              <a:t>produce more impactful innovation </a:t>
            </a:r>
            <a:r>
              <a:rPr lang="en-US" sz="1800" b="1" i="0" dirty="0">
                <a:solidFill>
                  <a:srgbClr val="FF0000"/>
                </a:solidFill>
                <a:effectLst/>
                <a:latin typeface="TimesNewRomanMTStd"/>
              </a:rPr>
              <a:t>(measured by patent citations) </a:t>
            </a:r>
            <a:r>
              <a:rPr lang="en-US" sz="1800" b="1" i="0" u="sng" dirty="0">
                <a:solidFill>
                  <a:srgbClr val="FF0000"/>
                </a:solidFill>
                <a:effectLst/>
                <a:latin typeface="TimesNewRomanMTStd"/>
              </a:rPr>
              <a:t>than</a:t>
            </a:r>
            <a:r>
              <a:rPr lang="en-US" sz="1800" b="1" i="0" dirty="0">
                <a:solidFill>
                  <a:srgbClr val="FF0000"/>
                </a:solidFill>
                <a:effectLst/>
                <a:latin typeface="TimesNewRomanMTStd"/>
              </a:rPr>
              <a:t> </a:t>
            </a:r>
            <a:r>
              <a:rPr lang="en-US" sz="1800" i="0" dirty="0">
                <a:solidFill>
                  <a:srgbClr val="FF0000"/>
                </a:solidFill>
                <a:effectLst/>
                <a:latin typeface="TimesNewRomanMTStd"/>
              </a:rPr>
              <a:t>angel-backed ventures and also faster commercialization.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  -- </a:t>
            </a:r>
            <a:r>
              <a:rPr lang="en-US" sz="1800" i="0" dirty="0">
                <a:solidFill>
                  <a:srgbClr val="FF0000"/>
                </a:solidFill>
                <a:effectLst/>
                <a:latin typeface="TimesNewRomanMTStd"/>
              </a:rPr>
              <a:t>VCs are also associated with more successful exit.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dirty="0"/>
              <a:t> </a:t>
            </a:r>
            <a:br>
              <a:rPr lang="en-US" dirty="0"/>
            </a:b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7D42CCD8-6156-754D-C25A-C0AD60C880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2775327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979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A</a:t>
            </a:r>
            <a:r>
              <a:rPr lang="en-US" sz="1800" b="1" i="0" dirty="0">
                <a:solidFill>
                  <a:srgbClr val="242021"/>
                </a:solidFill>
                <a:effectLst/>
                <a:latin typeface="Gotham-Bold"/>
              </a:rPr>
              <a:t>ngel Syndicates.</a:t>
            </a:r>
          </a:p>
          <a:p>
            <a:pPr marL="285750" indent="-285750" algn="just">
              <a:buFont typeface="Arial" panose="020B0604020202020204" pitchFamily="34" charset="0"/>
              <a:buChar char="•"/>
            </a:pPr>
            <a:r>
              <a:rPr lang="en-US" dirty="0">
                <a:solidFill>
                  <a:srgbClr val="242021"/>
                </a:solidFill>
                <a:latin typeface="TimesNewRomanMTStd"/>
              </a:rPr>
              <a:t>An </a:t>
            </a:r>
            <a:r>
              <a:rPr lang="en-US" b="1" dirty="0">
                <a:solidFill>
                  <a:srgbClr val="FF0000"/>
                </a:solidFill>
                <a:latin typeface="TimesNewRomanMTStd"/>
              </a:rPr>
              <a:t>angel syndicate </a:t>
            </a:r>
            <a:r>
              <a:rPr lang="en-US" dirty="0">
                <a:solidFill>
                  <a:srgbClr val="242021"/>
                </a:solidFill>
                <a:latin typeface="TimesNewRomanMTStd"/>
              </a:rPr>
              <a:t>is </a:t>
            </a:r>
            <a:r>
              <a:rPr lang="en-US" dirty="0">
                <a:solidFill>
                  <a:srgbClr val="FF0000"/>
                </a:solidFill>
                <a:latin typeface="TimesNewRomanMTStd"/>
              </a:rPr>
              <a:t>a fund created to make a single investment and is led by </a:t>
            </a:r>
            <a:r>
              <a:rPr lang="en-US" u="sng" dirty="0">
                <a:solidFill>
                  <a:srgbClr val="FF0000"/>
                </a:solidFill>
                <a:latin typeface="TimesNewRomanMTStd"/>
              </a:rPr>
              <a:t>an individual </a:t>
            </a:r>
            <a:r>
              <a:rPr lang="en-US" dirty="0">
                <a:solidFill>
                  <a:srgbClr val="FF0000"/>
                </a:solidFill>
                <a:latin typeface="TimesNewRomanMTStd"/>
              </a:rPr>
              <a:t>who is an experienced technology investor or is another entity such as a </a:t>
            </a:r>
            <a:r>
              <a:rPr lang="en-US" u="sng" dirty="0">
                <a:solidFill>
                  <a:srgbClr val="FF0000"/>
                </a:solidFill>
                <a:latin typeface="TimesNewRomanMTStd"/>
              </a:rPr>
              <a:t>VC firm</a:t>
            </a:r>
            <a:r>
              <a:rPr lang="en-US" dirty="0">
                <a:solidFill>
                  <a:srgbClr val="FF0000"/>
                </a:solidFill>
                <a:latin typeface="TimesNewRomanMTStd"/>
              </a:rPr>
              <a:t>. </a:t>
            </a:r>
          </a:p>
          <a:p>
            <a:pPr marL="285750" indent="-285750" algn="just">
              <a:buFont typeface="Arial" panose="020B0604020202020204" pitchFamily="34" charset="0"/>
              <a:buChar char="•"/>
            </a:pPr>
            <a:r>
              <a:rPr lang="en-US" dirty="0">
                <a:solidFill>
                  <a:srgbClr val="242021"/>
                </a:solidFill>
                <a:latin typeface="TimesNewRomanMTStd"/>
              </a:rPr>
              <a:t>The </a:t>
            </a:r>
            <a:r>
              <a:rPr lang="en-US" b="1" dirty="0">
                <a:solidFill>
                  <a:srgbClr val="242021"/>
                </a:solidFill>
                <a:latin typeface="TimesNewRomanMTStd"/>
              </a:rPr>
              <a:t>lead identifies an investment opportunity </a:t>
            </a:r>
            <a:r>
              <a:rPr lang="en-US" dirty="0">
                <a:solidFill>
                  <a:srgbClr val="242021"/>
                </a:solidFill>
                <a:latin typeface="TimesNewRomanMTStd"/>
              </a:rPr>
              <a:t>and </a:t>
            </a:r>
            <a:r>
              <a:rPr lang="en-US" b="1" dirty="0">
                <a:solidFill>
                  <a:srgbClr val="242021"/>
                </a:solidFill>
                <a:latin typeface="TimesNewRomanMTStd"/>
              </a:rPr>
              <a:t>elects to lead the syndicate </a:t>
            </a:r>
            <a:r>
              <a:rPr lang="en-US" dirty="0">
                <a:solidFill>
                  <a:srgbClr val="242021"/>
                </a:solidFill>
                <a:latin typeface="TimesNewRomanMTStd"/>
              </a:rPr>
              <a:t>as a way </a:t>
            </a:r>
            <a:r>
              <a:rPr lang="en-US" u="sng" dirty="0">
                <a:solidFill>
                  <a:srgbClr val="242021"/>
                </a:solidFill>
                <a:latin typeface="TimesNewRomanMTStd"/>
              </a:rPr>
              <a:t>to raise funds </a:t>
            </a:r>
            <a:r>
              <a:rPr lang="en-US" dirty="0">
                <a:solidFill>
                  <a:srgbClr val="242021"/>
                </a:solidFill>
                <a:latin typeface="TimesNewRomanMTStd"/>
              </a:rPr>
              <a:t>to pursue the opportunity. </a:t>
            </a:r>
          </a:p>
          <a:p>
            <a:pPr marL="285750" indent="-285750" algn="just">
              <a:buFont typeface="Arial" panose="020B0604020202020204" pitchFamily="34" charset="0"/>
              <a:buChar char="•"/>
            </a:pPr>
            <a:r>
              <a:rPr lang="en-US" dirty="0">
                <a:solidFill>
                  <a:srgbClr val="242021"/>
                </a:solidFill>
                <a:latin typeface="TimesNewRomanMTStd"/>
              </a:rPr>
              <a:t>Once the syndicate is established, accredited investors may seek to join, </a:t>
            </a:r>
            <a:r>
              <a:rPr lang="en-US" u="sng" dirty="0">
                <a:solidFill>
                  <a:srgbClr val="242021"/>
                </a:solidFill>
                <a:latin typeface="TimesNewRomanMTStd"/>
              </a:rPr>
              <a:t>but their participation must be approved by the lead. </a:t>
            </a:r>
          </a:p>
          <a:p>
            <a:pPr marL="285750" indent="-285750" algn="just">
              <a:buFont typeface="Arial" panose="020B0604020202020204" pitchFamily="34" charset="0"/>
              <a:buChar char="•"/>
            </a:pPr>
            <a:r>
              <a:rPr lang="en-US" b="1" dirty="0">
                <a:solidFill>
                  <a:srgbClr val="242021"/>
                </a:solidFill>
                <a:latin typeface="TimesNewRomanMTStd"/>
              </a:rPr>
              <a:t>As compensation for the lead’s efforts to find the opportunity</a:t>
            </a:r>
            <a:r>
              <a:rPr lang="en-US" dirty="0">
                <a:solidFill>
                  <a:srgbClr val="242021"/>
                </a:solidFill>
                <a:latin typeface="TimesNewRomanMTStd"/>
              </a:rPr>
              <a:t>, conduct due diligence, and monitor the venture after the investment is made, </a:t>
            </a:r>
            <a:r>
              <a:rPr lang="en-US" u="sng" dirty="0">
                <a:solidFill>
                  <a:srgbClr val="242021"/>
                </a:solidFill>
                <a:latin typeface="TimesNewRomanMTStd"/>
              </a:rPr>
              <a:t>participants in the syndicate agree to pay the lead’s carried interest</a:t>
            </a:r>
            <a:r>
              <a:rPr lang="en-US" dirty="0">
                <a:solidFill>
                  <a:srgbClr val="242021"/>
                </a:solidFill>
                <a:latin typeface="TimesNewRomanMTStd"/>
              </a:rPr>
              <a:t>.</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recent years, angel syndicate platforms such as AngelList and </a:t>
            </a:r>
            <a:r>
              <a:rPr lang="en-US" sz="1800" b="0" i="0" dirty="0" err="1">
                <a:solidFill>
                  <a:srgbClr val="242021"/>
                </a:solidFill>
                <a:effectLst/>
                <a:latin typeface="TimesNewRomanMTStd"/>
              </a:rPr>
              <a:t>OurCrowd</a:t>
            </a:r>
            <a:r>
              <a:rPr lang="en-US" sz="1800" b="0" i="0" dirty="0">
                <a:solidFill>
                  <a:srgbClr val="242021"/>
                </a:solidFill>
                <a:effectLst/>
                <a:latin typeface="TimesNewRomanMTStd"/>
              </a:rPr>
              <a:t> have altered the structure of the industry, which historically has been fragmented by geography.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Through </a:t>
            </a:r>
            <a:r>
              <a:rPr lang="en-US" b="1" dirty="0">
                <a:solidFill>
                  <a:srgbClr val="242021"/>
                </a:solidFill>
                <a:latin typeface="Gotham-Bold"/>
              </a:rPr>
              <a:t>A</a:t>
            </a:r>
            <a:r>
              <a:rPr lang="en-US" sz="1800" b="1" i="0" dirty="0">
                <a:solidFill>
                  <a:srgbClr val="242021"/>
                </a:solidFill>
                <a:effectLst/>
                <a:latin typeface="Gotham-Bold"/>
              </a:rPr>
              <a:t>ngel Syndicates</a:t>
            </a:r>
            <a:r>
              <a:rPr lang="en-US" sz="1800" b="1" i="0" dirty="0">
                <a:solidFill>
                  <a:srgbClr val="242021"/>
                </a:solidFill>
                <a:effectLst/>
                <a:latin typeface="TimesNewRomanMTStd"/>
              </a:rPr>
              <a:t> platforms</a:t>
            </a:r>
            <a:r>
              <a:rPr lang="en-US" sz="1800" b="0" i="0" dirty="0">
                <a:solidFill>
                  <a:srgbClr val="242021"/>
                </a:solidFill>
                <a:effectLst/>
                <a:latin typeface="TimesNewRomanMTStd"/>
              </a:rPr>
              <a:t>, </a:t>
            </a:r>
            <a:r>
              <a:rPr lang="en-US" sz="1800" b="0" i="0" u="sng" dirty="0">
                <a:solidFill>
                  <a:srgbClr val="FF0000"/>
                </a:solidFill>
                <a:effectLst/>
                <a:latin typeface="TimesNewRomanMTStd"/>
              </a:rPr>
              <a:t>accredited investors can invest beyond their local angel groups</a:t>
            </a:r>
            <a:r>
              <a:rPr lang="en-US" sz="1800" b="0" i="0" dirty="0">
                <a:solidFill>
                  <a:srgbClr val="242021"/>
                </a:solidFill>
                <a:effectLst/>
                <a:latin typeface="TimesNewRomanMTStd"/>
              </a:rPr>
              <a:t>. This </a:t>
            </a:r>
            <a:r>
              <a:rPr lang="en-US" sz="1800" b="0" i="0" u="sng" dirty="0">
                <a:solidFill>
                  <a:srgbClr val="242021"/>
                </a:solidFill>
                <a:effectLst/>
                <a:latin typeface="TimesNewRomanMTStd"/>
              </a:rPr>
              <a:t>enables them to gain some geographic diversification and may give exposure to more opportunities</a:t>
            </a:r>
            <a:r>
              <a:rPr lang="en-US" sz="1800" b="0" i="0" dirty="0">
                <a:solidFill>
                  <a:srgbClr val="242021"/>
                </a:solidFill>
                <a:effectLst/>
                <a:latin typeface="TimesNewRomanMTStd"/>
              </a:rPr>
              <a:t>.</a:t>
            </a:r>
          </a:p>
        </p:txBody>
      </p:sp>
      <p:pic>
        <p:nvPicPr>
          <p:cNvPr id="5" name="Graphic 21">
            <a:extLst>
              <a:ext uri="{FF2B5EF4-FFF2-40B4-BE49-F238E27FC236}">
                <a16:creationId xmlns:a16="http://schemas.microsoft.com/office/drawing/2014/main" id="{4B63AA78-1C7C-D8D5-F410-AD76F06A66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3382573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228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09368"/>
            <a:ext cx="11501818" cy="57556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242021"/>
                </a:solidFill>
                <a:latin typeface="Gotham-Bold"/>
              </a:rPr>
              <a:t>A</a:t>
            </a:r>
            <a:r>
              <a:rPr lang="en-US" sz="1800" b="1" i="0" dirty="0">
                <a:solidFill>
                  <a:srgbClr val="242021"/>
                </a:solidFill>
                <a:effectLst/>
                <a:latin typeface="Gotham-Bold"/>
              </a:rPr>
              <a:t>ngel Syndicates. (Example)</a:t>
            </a:r>
          </a:p>
          <a:p>
            <a:pPr marL="285750" indent="-285750" algn="just">
              <a:buFont typeface="Arial" panose="020B0604020202020204" pitchFamily="34" charset="0"/>
              <a:buChar char="•"/>
            </a:pPr>
            <a:r>
              <a:rPr lang="en-US" sz="1800" b="1" i="0" u="sng" dirty="0">
                <a:solidFill>
                  <a:srgbClr val="242021"/>
                </a:solidFill>
                <a:effectLst/>
                <a:latin typeface="TimesNewRomanMTStd"/>
              </a:rPr>
              <a:t>AngelList </a:t>
            </a:r>
            <a:r>
              <a:rPr lang="en-US" sz="1800" b="0" i="0" u="sng" dirty="0">
                <a:solidFill>
                  <a:srgbClr val="242021"/>
                </a:solidFill>
                <a:effectLst/>
                <a:latin typeface="TimesNewRomanMTStd"/>
              </a:rPr>
              <a:t>provides an example of how this works:</a:t>
            </a:r>
          </a:p>
          <a:p>
            <a:pPr marL="285750" indent="-285750" algn="just">
              <a:buFont typeface="Arial" panose="020B0604020202020204" pitchFamily="34" charset="0"/>
              <a:buChar char="•"/>
            </a:pPr>
            <a:r>
              <a:rPr lang="en-US" sz="1800" b="0" i="0" dirty="0">
                <a:solidFill>
                  <a:srgbClr val="242021"/>
                </a:solidFill>
                <a:effectLst/>
                <a:latin typeface="TimesNewRomanMTStd"/>
              </a:rPr>
              <a:t>Suppose a notable angel investor decides to lead a syndicate to invest in a promising new venture. The lead agrees to invest $250K in the venture. To do so she makes a personal commitment to invest $50,000, establishes a syndicate as an LLC, and offers the remaining opportunity to prospective investors for the remainder of the deal ($200,000). The investors who join as members of the syndicate agree collectively to invest $200,000 in the deal and to pay the lead 15% of any realized gain as a carry. If the investment has a successful exit, the syndicate investors first receive their $200,000, after which every dollar of the syndicate’s profit is split 80% to the syndicate, 15% to the lead, and 5% to AngelList advisors.</a:t>
            </a:r>
          </a:p>
          <a:p>
            <a:pPr marL="285750" indent="-285750" algn="just">
              <a:buFont typeface="Arial" panose="020B0604020202020204" pitchFamily="34" charset="0"/>
              <a:buChar char="•"/>
            </a:pPr>
            <a:r>
              <a:rPr lang="en-US" sz="1800" b="0" i="0" dirty="0">
                <a:solidFill>
                  <a:srgbClr val="242021"/>
                </a:solidFill>
                <a:effectLst/>
                <a:latin typeface="TimesNewRomanMTStd"/>
              </a:rPr>
              <a:t>There also will be out-of-pocket costs for each deal, such as fees paid to regulatory agencies and accountants, which syndicate investors typically agree to pay. Much like a VC fund, the syndicate investors do not invest directly in a venture. </a:t>
            </a:r>
          </a:p>
          <a:p>
            <a:pPr marL="285750" indent="-285750" algn="just">
              <a:buFont typeface="Arial" panose="020B0604020202020204" pitchFamily="34" charset="0"/>
              <a:buChar char="•"/>
            </a:pPr>
            <a:r>
              <a:rPr lang="en-US" sz="1800" b="0" i="0" dirty="0">
                <a:solidFill>
                  <a:srgbClr val="242021"/>
                </a:solidFill>
                <a:effectLst/>
                <a:latin typeface="TimesNewRomanMTStd"/>
              </a:rPr>
              <a:t>Rather, the syndicate’s fund will invest by purchasing preferred shares, convertible debt, or other instruments issued by the company. The syndicate members invest in a special-purpose fund that is specifically created to invest in companies selected by the syndicate lead, and the fund is formed as an LLC. Both individuals and VC funds can form syndicates. By current regulation, each syndicate can only accept up to 99 investors.</a:t>
            </a:r>
          </a:p>
          <a:p>
            <a:pPr marL="285750" indent="-285750" algn="just">
              <a:buFont typeface="Arial" panose="020B0604020202020204" pitchFamily="34" charset="0"/>
              <a:buChar char="•"/>
            </a:pPr>
            <a:r>
              <a:rPr lang="en-US" sz="1800" b="0" i="0" dirty="0">
                <a:solidFill>
                  <a:srgbClr val="242021"/>
                </a:solidFill>
                <a:effectLst/>
                <a:latin typeface="TimesNewRomanMTStd"/>
              </a:rPr>
              <a:t>In contrast to the LPs of VC funds, syndicate investors can choose which start-ups they want to invest in and can stop investing at any time, and they also have much lower minimum investments. </a:t>
            </a:r>
          </a:p>
          <a:p>
            <a:pPr marL="285750" indent="-285750" algn="just">
              <a:buFont typeface="Arial" panose="020B0604020202020204" pitchFamily="34" charset="0"/>
              <a:buChar char="•"/>
            </a:pPr>
            <a:r>
              <a:rPr lang="en-US" sz="1800" b="1" i="0" dirty="0">
                <a:solidFill>
                  <a:srgbClr val="242021"/>
                </a:solidFill>
                <a:effectLst/>
                <a:latin typeface="TimesNewRomanMTStd"/>
              </a:rPr>
              <a:t>Syndicates</a:t>
            </a:r>
            <a:r>
              <a:rPr lang="en-US" sz="1800" b="0" i="0" dirty="0">
                <a:solidFill>
                  <a:srgbClr val="242021"/>
                </a:solidFill>
                <a:effectLst/>
                <a:latin typeface="TimesNewRomanMTStd"/>
              </a:rPr>
              <a:t> generally do not charge management fees and use the term </a:t>
            </a:r>
            <a:r>
              <a:rPr lang="en-US" sz="1800" b="0" i="1" dirty="0">
                <a:solidFill>
                  <a:srgbClr val="242021"/>
                </a:solidFill>
                <a:effectLst/>
                <a:latin typeface="TimesNewRomanMTStd-Italic"/>
              </a:rPr>
              <a:t>deal carry </a:t>
            </a:r>
            <a:r>
              <a:rPr lang="en-US" sz="1800" b="0" i="0" dirty="0">
                <a:solidFill>
                  <a:srgbClr val="242021"/>
                </a:solidFill>
                <a:effectLst/>
                <a:latin typeface="TimesNewRomanMTStd"/>
              </a:rPr>
              <a:t>(not </a:t>
            </a:r>
            <a:r>
              <a:rPr lang="en-US" sz="1800" b="0" i="1" dirty="0">
                <a:solidFill>
                  <a:srgbClr val="242021"/>
                </a:solidFill>
                <a:effectLst/>
                <a:latin typeface="TimesNewRomanMTStd-Italic"/>
              </a:rPr>
              <a:t>fund carry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Also, in general, the syndicate lead will put a larger portion of the total investment into the syndicate than the GP of a VC fund typically puts into a fund.</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57C89598-9E79-F932-09D8-4F218EB358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2198267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48549"/>
            <a:ext cx="11081650"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862771"/>
            <a:ext cx="10967591" cy="4524315"/>
          </a:xfrm>
          <a:prstGeom prst="rect">
            <a:avLst/>
          </a:prstGeom>
          <a:noFill/>
        </p:spPr>
        <p:txBody>
          <a:bodyPr wrap="square" rtlCol="0">
            <a:spAutoFit/>
          </a:bodyPr>
          <a:lstStyle/>
          <a:p>
            <a:pPr algn="just"/>
            <a:r>
              <a:rPr lang="en-US" sz="1800" b="1" i="0" dirty="0">
                <a:solidFill>
                  <a:srgbClr val="242021"/>
                </a:solidFill>
                <a:effectLst/>
                <a:latin typeface="Gotham-Bold"/>
              </a:rPr>
              <a:t>The SBA’s small business investment companies. </a:t>
            </a:r>
          </a:p>
          <a:p>
            <a:pPr marL="285750" indent="-285750" algn="just">
              <a:buFont typeface="Arial" panose="020B0604020202020204" pitchFamily="34" charset="0"/>
              <a:buChar char="•"/>
            </a:pPr>
            <a:r>
              <a:rPr lang="en-US" sz="1800" b="0" i="0" dirty="0">
                <a:solidFill>
                  <a:srgbClr val="242021"/>
                </a:solidFill>
                <a:effectLst/>
                <a:latin typeface="TimesNewRomanMTStd"/>
              </a:rPr>
              <a:t>Most SBA (</a:t>
            </a:r>
            <a:r>
              <a:rPr lang="en-US" sz="1800" b="0" dirty="0">
                <a:solidFill>
                  <a:srgbClr val="242021"/>
                </a:solidFill>
                <a:effectLst/>
                <a:latin typeface="TimesNewRomanMTStd"/>
              </a:rPr>
              <a:t>Small Business Administration</a:t>
            </a:r>
            <a:r>
              <a:rPr lang="en-US" dirty="0"/>
              <a:t>)</a:t>
            </a:r>
            <a:r>
              <a:rPr lang="en-US" sz="1800" b="0" i="0" dirty="0">
                <a:solidFill>
                  <a:srgbClr val="242021"/>
                </a:solidFill>
                <a:effectLst/>
                <a:latin typeface="TimesNewRomanMTStd"/>
              </a:rPr>
              <a:t>-guaranteed financing is provided through </a:t>
            </a:r>
            <a:r>
              <a:rPr lang="en-US" sz="1800" b="1" i="0" dirty="0">
                <a:solidFill>
                  <a:srgbClr val="242021"/>
                </a:solidFill>
                <a:effectLst/>
                <a:latin typeface="TimesNewRomanMTStd"/>
              </a:rPr>
              <a:t>Small Business Investment Companies </a:t>
            </a:r>
            <a:r>
              <a:rPr lang="en-US" sz="1800" b="0" i="0" dirty="0">
                <a:solidFill>
                  <a:srgbClr val="242021"/>
                </a:solidFill>
                <a:effectLst/>
                <a:latin typeface="TimesNewRomanMTStd"/>
              </a:rPr>
              <a:t>(</a:t>
            </a:r>
            <a:r>
              <a:rPr lang="en-US" sz="1800" b="1" i="0" dirty="0">
                <a:solidFill>
                  <a:srgbClr val="242021"/>
                </a:solidFill>
                <a:effectLst/>
                <a:latin typeface="TimesNewRomanMTStd"/>
              </a:rPr>
              <a:t>SBICs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dirty="0">
                <a:solidFill>
                  <a:srgbClr val="FF0000"/>
                </a:solidFill>
                <a:effectLst/>
                <a:latin typeface="TimesNewRomanMTStd"/>
              </a:rPr>
              <a:t>SBICs</a:t>
            </a:r>
            <a:r>
              <a:rPr lang="en-US" sz="1800" b="0" i="0" dirty="0">
                <a:solidFill>
                  <a:srgbClr val="242021"/>
                </a:solidFill>
                <a:effectLst/>
                <a:latin typeface="TimesNewRomanMTStd"/>
              </a:rPr>
              <a:t> </a:t>
            </a:r>
            <a:r>
              <a:rPr lang="en-US" sz="1800" b="0" i="0" dirty="0">
                <a:solidFill>
                  <a:srgbClr val="FF0000"/>
                </a:solidFill>
                <a:effectLst/>
                <a:latin typeface="TimesNewRomanMTStd"/>
              </a:rPr>
              <a:t>are privately owned and managed, for-profit organizations that are licensed by the SBA</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FF0000"/>
                </a:solidFill>
                <a:effectLst/>
                <a:latin typeface="TimesNewRomanMTStd"/>
              </a:rPr>
              <a:t>With their own capital </a:t>
            </a:r>
            <a:r>
              <a:rPr lang="en-US" sz="1800" b="0" i="0" dirty="0">
                <a:solidFill>
                  <a:srgbClr val="242021"/>
                </a:solidFill>
                <a:effectLst/>
                <a:latin typeface="TimesNewRomanMTStd"/>
              </a:rPr>
              <a:t>(raised from private sources including banks, corporations, individuals, and others) </a:t>
            </a:r>
            <a:r>
              <a:rPr lang="en-US" sz="1800" b="0" i="0" dirty="0">
                <a:solidFill>
                  <a:srgbClr val="FF0000"/>
                </a:solidFill>
                <a:effectLst/>
                <a:latin typeface="TimesNewRomanMTStd"/>
              </a:rPr>
              <a:t>and with borrowed funds</a:t>
            </a:r>
            <a:r>
              <a:rPr lang="en-US" sz="1800" b="0" i="0" dirty="0">
                <a:solidFill>
                  <a:srgbClr val="242021"/>
                </a:solidFill>
                <a:effectLst/>
                <a:latin typeface="TimesNewRomanMTStd"/>
              </a:rPr>
              <a:t>, </a:t>
            </a:r>
            <a:r>
              <a:rPr lang="en-US" sz="1800" b="1" i="0" dirty="0">
                <a:solidFill>
                  <a:srgbClr val="FF0000"/>
                </a:solidFill>
                <a:effectLst/>
                <a:latin typeface="TimesNewRomanMTStd"/>
              </a:rPr>
              <a:t>SBICs</a:t>
            </a:r>
            <a:r>
              <a:rPr lang="en-US" sz="1800" b="1" i="0" u="sng" dirty="0">
                <a:solidFill>
                  <a:srgbClr val="FF0000"/>
                </a:solidFill>
                <a:effectLst/>
                <a:latin typeface="TimesNewRomanMTStd"/>
              </a:rPr>
              <a:t> </a:t>
            </a:r>
            <a:r>
              <a:rPr lang="en-US" sz="1800" b="0" i="0" u="sng" dirty="0">
                <a:solidFill>
                  <a:srgbClr val="FF0000"/>
                </a:solidFill>
                <a:effectLst/>
                <a:latin typeface="TimesNewRomanMTStd"/>
              </a:rPr>
              <a:t>provide capital to new and established small businesses</a:t>
            </a:r>
            <a:r>
              <a:rPr lang="en-US" sz="1800" b="0" i="0" dirty="0">
                <a:solidFill>
                  <a:srgbClr val="242021"/>
                </a:solidFill>
                <a:effectLst/>
                <a:latin typeface="TimesNewRomanMTStd"/>
              </a:rPr>
              <a:t>.</a:t>
            </a:r>
            <a:endParaRPr lang="en-US" sz="800"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SBIC financing </a:t>
            </a:r>
            <a:r>
              <a:rPr lang="en-US" sz="1800" b="0" i="0" dirty="0">
                <a:solidFill>
                  <a:srgbClr val="242021"/>
                </a:solidFill>
                <a:effectLst/>
                <a:latin typeface="TimesNewRomanMTStd"/>
              </a:rPr>
              <a:t>usually takes the form of interest-bearing loans that are guaranteed by the SBA. </a:t>
            </a:r>
          </a:p>
          <a:p>
            <a:pPr marL="285750" indent="-285750" algn="just">
              <a:buFont typeface="Arial" panose="020B0604020202020204" pitchFamily="34" charset="0"/>
              <a:buChar char="•"/>
            </a:pPr>
            <a:r>
              <a:rPr lang="en-US" sz="1800" b="0" i="0" dirty="0">
                <a:solidFill>
                  <a:srgbClr val="242021"/>
                </a:solidFill>
                <a:effectLst/>
                <a:latin typeface="TimesNewRomanMTStd"/>
              </a:rPr>
              <a:t>Because of government support, the capital that SBICs invest is obtained at below-market rates.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 SBIC that is faced with competition to supply funds to a venture may be compelled to pass along some of these savings. </a:t>
            </a:r>
          </a:p>
          <a:p>
            <a:pPr marL="285750" indent="-285750" algn="just">
              <a:buFont typeface="Arial" panose="020B0604020202020204" pitchFamily="34" charset="0"/>
              <a:buChar char="•"/>
            </a:pPr>
            <a:r>
              <a:rPr lang="en-US" sz="1800" b="0" i="0" dirty="0">
                <a:solidFill>
                  <a:srgbClr val="242021"/>
                </a:solidFill>
                <a:effectLst/>
                <a:latin typeface="TimesNewRomanMTStd"/>
              </a:rPr>
              <a:t>More recently, the program has broadened to enable financing that is more like equity, such as loans that include warrants where the total return is tied to venture success.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SBICs have invested in such companies as Apple, Costco, FedEx, and Whole Foods, the impact of SBA loan guarantee programs on entrepreneurial activity is small. </a:t>
            </a:r>
            <a:endParaRPr lang="en-US" sz="800" b="0" i="0" dirty="0">
              <a:solidFill>
                <a:srgbClr val="242021"/>
              </a:solidFill>
              <a:effectLst/>
              <a:latin typeface="TimesNewRomanMTStd"/>
            </a:endParaRPr>
          </a:p>
        </p:txBody>
      </p:sp>
      <p:pic>
        <p:nvPicPr>
          <p:cNvPr id="6" name="Graphic 21">
            <a:extLst>
              <a:ext uri="{FF2B5EF4-FFF2-40B4-BE49-F238E27FC236}">
                <a16:creationId xmlns:a16="http://schemas.microsoft.com/office/drawing/2014/main" id="{895F0B7F-99D7-CD01-095A-3EDB0B9028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4240188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20" y="101484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The SBA also offers some grant programs, but the grants generally support </a:t>
            </a:r>
            <a:r>
              <a:rPr lang="en-US" sz="1800" i="0" dirty="0">
                <a:solidFill>
                  <a:srgbClr val="FF0000"/>
                </a:solidFill>
                <a:effectLst/>
                <a:latin typeface="TimesNewRomanMTStd"/>
              </a:rPr>
              <a:t>not-for-profit</a:t>
            </a:r>
            <a:r>
              <a:rPr lang="en-US" sz="1800" b="0" i="0" dirty="0">
                <a:solidFill>
                  <a:srgbClr val="242021"/>
                </a:solidFill>
                <a:effectLst/>
                <a:latin typeface="TimesNewRomanMTStd"/>
              </a:rPr>
              <a:t> </a:t>
            </a:r>
            <a:r>
              <a:rPr lang="en-US" sz="1800" b="0" i="0" dirty="0">
                <a:solidFill>
                  <a:srgbClr val="FF0000"/>
                </a:solidFill>
                <a:effectLst/>
                <a:latin typeface="TimesNewRomanMTStd"/>
              </a:rPr>
              <a:t>organizations, lending institutions, and state and local government entities </a:t>
            </a:r>
            <a:r>
              <a:rPr lang="en-US" sz="1800" b="0" i="0" dirty="0">
                <a:solidFill>
                  <a:srgbClr val="242021"/>
                </a:solidFill>
                <a:effectLst/>
                <a:latin typeface="TimesNewRomanMTStd"/>
              </a:rPr>
              <a:t>that </a:t>
            </a:r>
            <a:r>
              <a:rPr lang="en-US" sz="1800" b="0" i="0" u="sng" dirty="0">
                <a:solidFill>
                  <a:srgbClr val="FF0000"/>
                </a:solidFill>
                <a:effectLst/>
                <a:latin typeface="TimesNewRomanMTStd"/>
              </a:rPr>
              <a:t>provide small business management or assistance to small businesses.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Although SBICs are involved in financing at about the same stages as VC, the normal interest-bearing structure of the financing makes it better suited for firms that are less risky than typical VC-backed firms.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SBICs prefer firms with more limited growth potential that need financing for working capital and have the ability to achieve profitable operations quickly.</a:t>
            </a:r>
          </a:p>
          <a:p>
            <a:pPr algn="just"/>
            <a:r>
              <a:rPr lang="en-US" dirty="0">
                <a:highlight>
                  <a:srgbClr val="FFFF00"/>
                </a:highlight>
              </a:rPr>
              <a:t> </a:t>
            </a:r>
            <a:br>
              <a:rPr lang="en-US" dirty="0">
                <a:highlight>
                  <a:srgbClr val="FFFF00"/>
                </a:highlight>
              </a:rPr>
            </a:b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57E34A8C-3CB1-06D4-2846-1BD072F724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1998077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20" y="106099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r>
              <a:rPr lang="en-US" b="1" dirty="0">
                <a:solidFill>
                  <a:srgbClr val="242021"/>
                </a:solidFill>
                <a:latin typeface="Gotham-Bold"/>
              </a:rPr>
              <a:t>T</a:t>
            </a:r>
            <a:r>
              <a:rPr lang="en-US" sz="1800" b="1" i="0" dirty="0">
                <a:solidFill>
                  <a:srgbClr val="242021"/>
                </a:solidFill>
                <a:effectLst/>
                <a:latin typeface="Gotham-Bold"/>
              </a:rPr>
              <a:t>he small business innovation research program. </a:t>
            </a:r>
          </a:p>
          <a:p>
            <a:pPr marL="285750" indent="-285750" algn="just">
              <a:buFont typeface="Arial" panose="020B0604020202020204" pitchFamily="34" charset="0"/>
              <a:buChar char="•"/>
            </a:pPr>
            <a:r>
              <a:rPr lang="en-US" sz="1800" b="0" i="0" dirty="0">
                <a:solidFill>
                  <a:srgbClr val="FF0000"/>
                </a:solidFill>
                <a:effectLst/>
                <a:latin typeface="TimesNewRomanMTStd"/>
              </a:rPr>
              <a:t>If the venture involves technology, several government agencies sponsor grants under the auspices of the </a:t>
            </a:r>
            <a:r>
              <a:rPr lang="en-US" sz="1800" b="1" i="0" dirty="0">
                <a:solidFill>
                  <a:srgbClr val="FF0000"/>
                </a:solidFill>
                <a:effectLst/>
                <a:latin typeface="TimesNewRomanMTStd"/>
              </a:rPr>
              <a:t>Small Business Innovation Research (SBIR) program</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Participants include the </a:t>
            </a:r>
            <a:r>
              <a:rPr lang="en-US" sz="1800" b="0" i="0" u="sng" dirty="0">
                <a:solidFill>
                  <a:srgbClr val="242021"/>
                </a:solidFill>
                <a:effectLst/>
                <a:latin typeface="TimesNewRomanMTStd"/>
              </a:rPr>
              <a:t>Departments of Agriculture</a:t>
            </a:r>
            <a:r>
              <a:rPr lang="en-US" sz="1800" b="0" i="0" dirty="0">
                <a:solidFill>
                  <a:srgbClr val="242021"/>
                </a:solidFill>
                <a:effectLst/>
                <a:latin typeface="TimesNewRomanMTStd"/>
              </a:rPr>
              <a:t>, </a:t>
            </a:r>
            <a:r>
              <a:rPr lang="en-US" sz="1800" b="0" i="0" u="sng" dirty="0">
                <a:solidFill>
                  <a:srgbClr val="242021"/>
                </a:solidFill>
                <a:effectLst/>
                <a:latin typeface="TimesNewRomanMTStd"/>
              </a:rPr>
              <a:t>Commerce</a:t>
            </a:r>
            <a:r>
              <a:rPr lang="en-US" sz="1800" b="0" i="0" dirty="0">
                <a:solidFill>
                  <a:srgbClr val="242021"/>
                </a:solidFill>
                <a:effectLst/>
                <a:latin typeface="TimesNewRomanMTStd"/>
              </a:rPr>
              <a:t>, </a:t>
            </a:r>
            <a:r>
              <a:rPr lang="en-US" sz="1800" b="0" i="0" u="sng" dirty="0">
                <a:solidFill>
                  <a:srgbClr val="242021"/>
                </a:solidFill>
                <a:effectLst/>
                <a:latin typeface="TimesNewRomanMTStd"/>
              </a:rPr>
              <a:t>Defense</a:t>
            </a:r>
            <a:r>
              <a:rPr lang="en-US" sz="1800" b="0" i="0" dirty="0">
                <a:solidFill>
                  <a:srgbClr val="242021"/>
                </a:solidFill>
                <a:effectLst/>
                <a:latin typeface="TimesNewRomanMTStd"/>
              </a:rPr>
              <a:t>, </a:t>
            </a:r>
            <a:r>
              <a:rPr lang="en-US" sz="1800" b="0" i="0" u="sng" dirty="0">
                <a:solidFill>
                  <a:srgbClr val="242021"/>
                </a:solidFill>
                <a:effectLst/>
                <a:latin typeface="TimesNewRomanMTStd"/>
              </a:rPr>
              <a:t>Education</a:t>
            </a:r>
            <a:r>
              <a:rPr lang="en-US" sz="1800" b="0" i="0" dirty="0">
                <a:solidFill>
                  <a:srgbClr val="242021"/>
                </a:solidFill>
                <a:effectLst/>
                <a:latin typeface="TimesNewRomanMTStd"/>
              </a:rPr>
              <a:t>, </a:t>
            </a:r>
            <a:r>
              <a:rPr lang="en-US" sz="1800" b="0" i="0" u="sng" dirty="0">
                <a:solidFill>
                  <a:srgbClr val="242021"/>
                </a:solidFill>
                <a:effectLst/>
                <a:latin typeface="TimesNewRomanMTStd"/>
              </a:rPr>
              <a:t>Energy</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Health and Human Services</a:t>
            </a:r>
            <a:r>
              <a:rPr lang="en-US" sz="1800" b="0" i="0" dirty="0">
                <a:solidFill>
                  <a:srgbClr val="242021"/>
                </a:solidFill>
                <a:effectLst/>
                <a:latin typeface="TimesNewRomanMTStd"/>
              </a:rPr>
              <a:t>, as well as </a:t>
            </a:r>
            <a:r>
              <a:rPr lang="en-US" sz="1800" b="0" i="0" u="sng" dirty="0">
                <a:solidFill>
                  <a:srgbClr val="242021"/>
                </a:solidFill>
                <a:effectLst/>
                <a:latin typeface="TimesNewRomanMTStd"/>
              </a:rPr>
              <a:t>the National Aeronautics and Space Administration (NASA) and the National Science Foundation</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SBIR Plan I research grants provide funding defined by milestones; in Phase I, they provide seed capital and funding for up to $150,000 to explore commercial feasibility, while Phase II grants are usually around $1,000,000 for up to two years. </a:t>
            </a:r>
          </a:p>
          <a:p>
            <a:pPr marL="285750" indent="-285750" algn="just">
              <a:buFont typeface="Arial" panose="020B0604020202020204" pitchFamily="34" charset="0"/>
              <a:buChar char="•"/>
            </a:pPr>
            <a:r>
              <a:rPr lang="en-US" sz="1800" b="0" i="0" dirty="0">
                <a:solidFill>
                  <a:srgbClr val="242021"/>
                </a:solidFill>
                <a:effectLst/>
                <a:latin typeface="TimesNewRomanMTStd"/>
              </a:rPr>
              <a:t>The goal is to expand R&amp;D and further assess viability. </a:t>
            </a:r>
          </a:p>
          <a:p>
            <a:pPr marL="285750" indent="-285750" algn="just">
              <a:buFont typeface="Arial" panose="020B0604020202020204" pitchFamily="34" charset="0"/>
              <a:buChar char="•"/>
            </a:pPr>
            <a:r>
              <a:rPr lang="en-US" sz="1800" b="0" i="0" dirty="0">
                <a:solidFill>
                  <a:srgbClr val="242021"/>
                </a:solidFill>
                <a:effectLst/>
                <a:latin typeface="TimesNewRomanMTStd"/>
              </a:rPr>
              <a:t>Phase III involves transitioning from the lab to the market, during which time the firm searches for follow-on private sector financing or other government programs; the SBIR does not fund this phase.</a:t>
            </a:r>
            <a:br>
              <a:rPr lang="en-US" dirty="0">
                <a:highlight>
                  <a:srgbClr val="FFFF00"/>
                </a:highlight>
              </a:rPr>
            </a:br>
            <a:endParaRPr lang="en-US" dirty="0">
              <a:solidFill>
                <a:srgbClr val="2D3956"/>
              </a:solidFill>
              <a:highlight>
                <a:srgbClr val="FFFF00"/>
              </a:highlight>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B4D7A9E5-A435-3493-C213-6DAB267676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50" y="-44225"/>
            <a:ext cx="2037833" cy="951528"/>
          </a:xfrm>
          <a:prstGeom prst="rect">
            <a:avLst/>
          </a:prstGeom>
        </p:spPr>
      </p:pic>
    </p:spTree>
    <p:extLst>
      <p:ext uri="{BB962C8B-B14F-4D97-AF65-F5344CB8AC3E}">
        <p14:creationId xmlns:p14="http://schemas.microsoft.com/office/powerpoint/2010/main" val="1444407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2393" y="603421"/>
            <a:ext cx="11540401" cy="51706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6249" y="594158"/>
            <a:ext cx="11238071" cy="5170646"/>
          </a:xfrm>
          <a:prstGeom prst="rect">
            <a:avLst/>
          </a:prstGeom>
          <a:noFill/>
        </p:spPr>
        <p:txBody>
          <a:bodyPr wrap="square" rtlCol="0">
            <a:spAutoFit/>
          </a:bodyPr>
          <a:lstStyle/>
          <a:p>
            <a:r>
              <a:rPr lang="en-US" sz="2400" b="1" i="0" dirty="0">
                <a:solidFill>
                  <a:srgbClr val="242021"/>
                </a:solidFill>
                <a:effectLst/>
                <a:latin typeface="Gotham-Bold"/>
              </a:rPr>
              <a:t>Trade credit</a:t>
            </a:r>
          </a:p>
          <a:p>
            <a:pPr marL="285750" indent="-285750" algn="just">
              <a:buFont typeface="Arial" panose="020B0604020202020204" pitchFamily="34" charset="0"/>
              <a:buChar char="•"/>
            </a:pPr>
            <a:r>
              <a:rPr lang="en-US" sz="1800" b="1" i="0" dirty="0">
                <a:solidFill>
                  <a:srgbClr val="242021"/>
                </a:solidFill>
                <a:effectLst/>
                <a:latin typeface="TimesNewRomanMTStd"/>
              </a:rPr>
              <a:t>Trade credit, or vendor financing</a:t>
            </a:r>
            <a:r>
              <a:rPr lang="en-US" sz="1800" b="0" i="0" dirty="0">
                <a:solidFill>
                  <a:srgbClr val="242021"/>
                </a:solidFill>
                <a:effectLst/>
                <a:latin typeface="TimesNewRomanMTStd"/>
              </a:rPr>
              <a:t>, is </a:t>
            </a:r>
            <a:r>
              <a:rPr lang="en-US" sz="1800" b="0" i="0" u="sng" dirty="0">
                <a:solidFill>
                  <a:srgbClr val="FF0000"/>
                </a:solidFill>
                <a:effectLst/>
                <a:latin typeface="TimesNewRomanMTStd"/>
              </a:rPr>
              <a:t>the largest source of external short-term financing for firms in the U.S. and is even more important in emerging economies, where risk capital can be scarce. </a:t>
            </a:r>
          </a:p>
          <a:p>
            <a:pPr marL="285750" indent="-285750" algn="just">
              <a:buFont typeface="Arial" panose="020B0604020202020204" pitchFamily="34" charset="0"/>
              <a:buChar char="•"/>
            </a:pPr>
            <a:r>
              <a:rPr lang="en-US" sz="1800" b="1" i="0" dirty="0">
                <a:solidFill>
                  <a:srgbClr val="242021"/>
                </a:solidFill>
                <a:effectLst/>
                <a:latin typeface="TimesNewRomanMTStd"/>
              </a:rPr>
              <a:t>Vendor financing </a:t>
            </a:r>
            <a:r>
              <a:rPr lang="en-US" sz="1800" b="0" i="0" u="sng" dirty="0">
                <a:solidFill>
                  <a:srgbClr val="FF0000"/>
                </a:solidFill>
                <a:effectLst/>
                <a:latin typeface="TimesNewRomanMTStd"/>
              </a:rPr>
              <a:t>arises whenever a business makes a purchase from a supplier that offers trade credit</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1" dirty="0">
                <a:solidFill>
                  <a:srgbClr val="242021"/>
                </a:solidFill>
                <a:effectLst/>
                <a:latin typeface="TimesNewRomanMTStd"/>
              </a:rPr>
              <a:t>For example, </a:t>
            </a:r>
            <a:r>
              <a:rPr lang="en-US" sz="1800" b="0" i="0" dirty="0">
                <a:solidFill>
                  <a:srgbClr val="242021"/>
                </a:solidFill>
                <a:effectLst/>
                <a:latin typeface="TimesNewRomanMTStd"/>
              </a:rPr>
              <a:t>a venture that buys supplies on terms of net 30 receives the supplies right away but does not need to pay until 30 days later.</a:t>
            </a:r>
            <a:r>
              <a:rPr lang="en-US" sz="800" b="0" i="0" dirty="0">
                <a:solidFill>
                  <a:srgbClr val="242021"/>
                </a:solidFill>
                <a:effectLst/>
                <a:latin typeface="TimesNewRomanMTStd"/>
              </a:rPr>
              <a:t> </a:t>
            </a:r>
            <a:r>
              <a:rPr lang="en-US" sz="1800" b="0" i="0" dirty="0">
                <a:solidFill>
                  <a:srgbClr val="242021"/>
                </a:solidFill>
                <a:effectLst/>
                <a:latin typeface="TimesNewRomanMTStd"/>
              </a:rPr>
              <a:t>In effect, the supplier is providing the venture a zero-interest-rate loan for 30 days. </a:t>
            </a:r>
          </a:p>
          <a:p>
            <a:pPr marL="285750" indent="-285750" algn="just">
              <a:buFont typeface="Arial" panose="020B0604020202020204" pitchFamily="34" charset="0"/>
              <a:buChar char="•"/>
            </a:pPr>
            <a:r>
              <a:rPr lang="en-US" sz="1800" b="0" i="0" dirty="0">
                <a:solidFill>
                  <a:srgbClr val="242021"/>
                </a:solidFill>
                <a:effectLst/>
                <a:latin typeface="TimesNewRomanMTStd"/>
              </a:rPr>
              <a:t>Trade credit appears on the borrower’s balance sheet as an account payable. The same loan appears on the supplier’s balance sheet as an account receivable. </a:t>
            </a:r>
          </a:p>
          <a:p>
            <a:pPr marL="285750" indent="-285750" algn="just">
              <a:buFont typeface="Arial" panose="020B0604020202020204" pitchFamily="34" charset="0"/>
              <a:buChar char="•"/>
            </a:pPr>
            <a:r>
              <a:rPr lang="en-US" sz="1800" b="0" i="0" dirty="0">
                <a:solidFill>
                  <a:srgbClr val="FF0000"/>
                </a:solidFill>
                <a:effectLst/>
                <a:latin typeface="TimesNewRomanMTStd"/>
              </a:rPr>
              <a:t>The difference between a firm’s accounts payable and its accounts receivable </a:t>
            </a:r>
            <a:r>
              <a:rPr lang="en-US" sz="1800" b="0" i="0" dirty="0">
                <a:solidFill>
                  <a:srgbClr val="242021"/>
                </a:solidFill>
                <a:effectLst/>
                <a:latin typeface="TimesNewRomanMTStd"/>
              </a:rPr>
              <a:t>is </a:t>
            </a:r>
            <a:r>
              <a:rPr lang="en-US" sz="1800" b="1" i="0" u="sng" dirty="0">
                <a:solidFill>
                  <a:srgbClr val="FF0000"/>
                </a:solidFill>
                <a:effectLst/>
                <a:latin typeface="TimesNewRomanMTStd"/>
              </a:rPr>
              <a:t>its net trade credit</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The net trade credit balance </a:t>
            </a:r>
            <a:r>
              <a:rPr lang="en-US" sz="1800" b="0" i="0" u="sng" dirty="0">
                <a:solidFill>
                  <a:srgbClr val="FF0000"/>
                </a:solidFill>
                <a:effectLst/>
                <a:latin typeface="TimesNewRomanMTStd"/>
              </a:rPr>
              <a:t>defines the firm in terms of whether trade credit functions as a net source or net use of funds. </a:t>
            </a:r>
          </a:p>
          <a:p>
            <a:pPr marL="285750" indent="-285750" algn="just">
              <a:buFont typeface="Arial" panose="020B0604020202020204" pitchFamily="34" charset="0"/>
              <a:buChar char="•"/>
            </a:pPr>
            <a:r>
              <a:rPr lang="en-US" sz="1800" b="0" i="0" dirty="0">
                <a:solidFill>
                  <a:srgbClr val="FF0000"/>
                </a:solidFill>
                <a:effectLst/>
                <a:latin typeface="TimesNewRomanMTStd"/>
              </a:rPr>
              <a:t>If accounts payable </a:t>
            </a:r>
            <a:r>
              <a:rPr lang="en-US" sz="1800" b="1" i="0" u="sng" dirty="0">
                <a:solidFill>
                  <a:srgbClr val="FF0000"/>
                </a:solidFill>
                <a:effectLst/>
                <a:latin typeface="TimesNewRomanMTStd"/>
              </a:rPr>
              <a:t>exceeds</a:t>
            </a:r>
            <a:r>
              <a:rPr lang="en-US" sz="1800" b="0" i="0" dirty="0">
                <a:solidFill>
                  <a:srgbClr val="FF0000"/>
                </a:solidFill>
                <a:effectLst/>
                <a:latin typeface="TimesNewRomanMTStd"/>
              </a:rPr>
              <a:t> accounts receivable, trade credit is a </a:t>
            </a:r>
            <a:r>
              <a:rPr lang="en-US" sz="1800" b="1" i="0" u="sng" dirty="0">
                <a:solidFill>
                  <a:srgbClr val="FF0000"/>
                </a:solidFill>
                <a:effectLst/>
                <a:latin typeface="TimesNewRomanMTStd"/>
              </a:rPr>
              <a:t>net source</a:t>
            </a:r>
            <a:r>
              <a:rPr lang="en-US" sz="1800" b="0" i="0" dirty="0">
                <a:solidFill>
                  <a:srgbClr val="FF0000"/>
                </a:solidFill>
                <a:effectLst/>
                <a:latin typeface="TimesNewRomanMTStd"/>
              </a:rPr>
              <a:t>—that is, borrowing</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dirty="0">
                <a:solidFill>
                  <a:srgbClr val="242021"/>
                </a:solidFill>
                <a:effectLst/>
                <a:latin typeface="TimesNewRomanMTStd"/>
              </a:rPr>
              <a:t>Not all trade credit is free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When it is not, heavy reliance on trade credit can be very expensive.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terms of 2/10 net 30 are common. The buyer is offered a 2% discount if the invoice is paid within 10 days; otherwise, the full payment is due in 30 days. If the buyer decides to forgo the discount, there is a sizable opportunity cost.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D90B44FE-FF1C-B5B2-4AF9-181CA239B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7225" y="-44225"/>
            <a:ext cx="1704458" cy="795865"/>
          </a:xfrm>
          <a:prstGeom prst="rect">
            <a:avLst/>
          </a:prstGeom>
        </p:spPr>
      </p:pic>
    </p:spTree>
    <p:extLst>
      <p:ext uri="{BB962C8B-B14F-4D97-AF65-F5344CB8AC3E}">
        <p14:creationId xmlns:p14="http://schemas.microsoft.com/office/powerpoint/2010/main" val="27951463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31521"/>
            <a:ext cx="11094402" cy="51279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5384" y="952845"/>
            <a:ext cx="10855481" cy="4616648"/>
          </a:xfrm>
          <a:prstGeom prst="rect">
            <a:avLst/>
          </a:prstGeom>
          <a:noFill/>
        </p:spPr>
        <p:txBody>
          <a:bodyPr wrap="square" rtlCol="0">
            <a:spAutoFit/>
          </a:bodyPr>
          <a:lstStyle/>
          <a:p>
            <a:pPr algn="just"/>
            <a:r>
              <a:rPr lang="en-US" sz="2400" b="1" i="0" dirty="0">
                <a:solidFill>
                  <a:srgbClr val="242021"/>
                </a:solidFill>
                <a:effectLst/>
                <a:latin typeface="Gotham-Bold"/>
              </a:rPr>
              <a:t>Factoring</a:t>
            </a:r>
          </a:p>
          <a:p>
            <a:pPr marL="285750" indent="-285750" algn="just">
              <a:buFont typeface="Arial" panose="020B0604020202020204" pitchFamily="34" charset="0"/>
              <a:buChar char="•"/>
            </a:pPr>
            <a:r>
              <a:rPr lang="en-US" sz="1800" b="0" i="0" dirty="0">
                <a:solidFill>
                  <a:srgbClr val="242021"/>
                </a:solidFill>
                <a:effectLst/>
                <a:latin typeface="TimesNewRomanMTStd"/>
              </a:rPr>
              <a:t>When a business offers trade credit, it generates accounts receivable. </a:t>
            </a:r>
          </a:p>
          <a:p>
            <a:pPr marL="285750" indent="-285750" algn="just">
              <a:buFont typeface="Arial" panose="020B0604020202020204" pitchFamily="34" charset="0"/>
              <a:buChar char="•"/>
            </a:pPr>
            <a:r>
              <a:rPr lang="en-US" sz="1800" b="0" i="0" dirty="0">
                <a:solidFill>
                  <a:srgbClr val="242021"/>
                </a:solidFill>
                <a:effectLst/>
                <a:latin typeface="TimesNewRomanMTStd"/>
              </a:rPr>
              <a:t>In stead of borrowing to finance the receivables, the venture may be able to sell the receivables to a factor. </a:t>
            </a: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u="sng" dirty="0">
                <a:solidFill>
                  <a:srgbClr val="FF0000"/>
                </a:solidFill>
                <a:effectLst/>
                <a:latin typeface="TimesNewRomanMTStd"/>
              </a:rPr>
              <a:t>factor</a:t>
            </a:r>
            <a:r>
              <a:rPr lang="en-US" sz="1800" b="0" i="0" dirty="0">
                <a:solidFill>
                  <a:srgbClr val="242021"/>
                </a:solidFill>
                <a:effectLst/>
                <a:latin typeface="TimesNewRomanMTStd"/>
              </a:rPr>
              <a:t> is </a:t>
            </a:r>
            <a:r>
              <a:rPr lang="en-US" sz="1800" b="0" i="0" u="sng" dirty="0">
                <a:solidFill>
                  <a:srgbClr val="FF0000"/>
                </a:solidFill>
                <a:effectLst/>
                <a:latin typeface="TimesNewRomanMTStd"/>
              </a:rPr>
              <a:t>a specialist who buys receivables and manages the collection activities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u="sng" dirty="0">
                <a:solidFill>
                  <a:srgbClr val="242021"/>
                </a:solidFill>
                <a:effectLst/>
                <a:latin typeface="TimesNewRomanMTStd"/>
              </a:rPr>
              <a:t>Factoring comes in two basic types:</a:t>
            </a:r>
            <a:r>
              <a:rPr lang="en-US" sz="1800" b="1" i="0" dirty="0">
                <a:solidFill>
                  <a:srgbClr val="242021"/>
                </a:solidFill>
                <a:effectLst/>
                <a:latin typeface="TimesNewRomanMTStd"/>
              </a:rPr>
              <a:t> </a:t>
            </a:r>
            <a:r>
              <a:rPr lang="en-US" sz="1800" b="0" i="0" dirty="0">
                <a:solidFill>
                  <a:srgbClr val="242021"/>
                </a:solidFill>
                <a:effectLst/>
                <a:latin typeface="TimesNewRomanMTStd"/>
              </a:rPr>
              <a:t>with and without recourse. </a:t>
            </a:r>
          </a:p>
          <a:p>
            <a:pPr marL="285750" indent="-285750" algn="just">
              <a:buFont typeface="Arial" panose="020B0604020202020204" pitchFamily="34" charset="0"/>
              <a:buChar char="•"/>
            </a:pPr>
            <a:r>
              <a:rPr lang="en-US" sz="1800" b="0" i="0" dirty="0">
                <a:solidFill>
                  <a:srgbClr val="242021"/>
                </a:solidFill>
                <a:effectLst/>
                <a:latin typeface="TimesNewRomanMTStd"/>
              </a:rPr>
              <a:t>If factoring is </a:t>
            </a:r>
            <a:r>
              <a:rPr lang="en-US" sz="1800" b="1" i="0" u="sng" dirty="0">
                <a:solidFill>
                  <a:srgbClr val="FF0000"/>
                </a:solidFill>
                <a:effectLst/>
                <a:latin typeface="TimesNewRomanMTStd"/>
              </a:rPr>
              <a:t>without recourse </a:t>
            </a:r>
            <a:r>
              <a:rPr lang="en-US" sz="1800" b="0" i="0" dirty="0">
                <a:solidFill>
                  <a:srgbClr val="242021"/>
                </a:solidFill>
                <a:effectLst/>
                <a:latin typeface="TimesNewRomanMTStd"/>
              </a:rPr>
              <a:t>and </a:t>
            </a:r>
            <a:r>
              <a:rPr lang="en-US" sz="1800" b="0" i="0" dirty="0">
                <a:solidFill>
                  <a:srgbClr val="FF0000"/>
                </a:solidFill>
                <a:effectLst/>
                <a:latin typeface="TimesNewRomanMTStd"/>
              </a:rPr>
              <a:t>a customer does not pay its bill, the </a:t>
            </a:r>
            <a:r>
              <a:rPr lang="en-US" sz="1800" b="0" i="0" u="sng" dirty="0">
                <a:solidFill>
                  <a:srgbClr val="FF0000"/>
                </a:solidFill>
                <a:effectLst/>
                <a:latin typeface="TimesNewRomanMTStd"/>
              </a:rPr>
              <a:t>factor absorbs the loss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Factoring </a:t>
            </a:r>
            <a:r>
              <a:rPr lang="en-US" sz="1800" b="1" i="0" u="sng" dirty="0">
                <a:solidFill>
                  <a:srgbClr val="FF0000"/>
                </a:solidFill>
                <a:effectLst/>
                <a:latin typeface="TimesNewRomanMTStd"/>
              </a:rPr>
              <a:t>with recourse </a:t>
            </a:r>
            <a:r>
              <a:rPr lang="en-US" sz="1800" b="0" i="0" dirty="0">
                <a:solidFill>
                  <a:srgbClr val="242021"/>
                </a:solidFill>
                <a:effectLst/>
                <a:latin typeface="TimesNewRomanMTStd"/>
              </a:rPr>
              <a:t>means that </a:t>
            </a:r>
            <a:r>
              <a:rPr lang="en-US" sz="1800" b="0" i="0" dirty="0">
                <a:solidFill>
                  <a:srgbClr val="FF0000"/>
                </a:solidFill>
                <a:effectLst/>
                <a:latin typeface="TimesNewRomanMTStd"/>
              </a:rPr>
              <a:t>if the customer does not pay</a:t>
            </a:r>
            <a:r>
              <a:rPr lang="en-US" sz="1800" b="0" i="0" dirty="0">
                <a:solidFill>
                  <a:srgbClr val="242021"/>
                </a:solidFill>
                <a:effectLst/>
                <a:latin typeface="TimesNewRomanMTStd"/>
              </a:rPr>
              <a:t>, </a:t>
            </a:r>
            <a:r>
              <a:rPr lang="en-US" sz="1800" b="0" i="0" u="sng" dirty="0">
                <a:solidFill>
                  <a:srgbClr val="FF0000"/>
                </a:solidFill>
                <a:effectLst/>
                <a:latin typeface="TimesNewRomanMTStd"/>
              </a:rPr>
              <a:t>the factor can collect from the venture directly</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u="sng" dirty="0">
                <a:solidFill>
                  <a:srgbClr val="242021"/>
                </a:solidFill>
                <a:effectLst/>
                <a:latin typeface="TimesNewRomanMTStd"/>
              </a:rPr>
              <a:t>The </a:t>
            </a:r>
            <a:r>
              <a:rPr lang="en-US" sz="1800" b="1" i="0" u="sng" dirty="0">
                <a:solidFill>
                  <a:srgbClr val="FF0000"/>
                </a:solidFill>
                <a:effectLst/>
                <a:latin typeface="TimesNewRomanMTStd"/>
              </a:rPr>
              <a:t>three</a:t>
            </a:r>
            <a:r>
              <a:rPr lang="en-US" sz="1800" b="1" i="0" u="sng" dirty="0">
                <a:solidFill>
                  <a:srgbClr val="242021"/>
                </a:solidFill>
                <a:effectLst/>
                <a:latin typeface="TimesNewRomanMTStd"/>
              </a:rPr>
              <a:t> basic parts of a factoring transaction are:</a:t>
            </a:r>
          </a:p>
          <a:p>
            <a:pPr marL="342900" indent="-342900" algn="just">
              <a:buAutoNum type="arabicParenBoth"/>
            </a:pPr>
            <a:r>
              <a:rPr lang="en-US" sz="1800" b="1" i="0" dirty="0">
                <a:solidFill>
                  <a:srgbClr val="FF0000"/>
                </a:solidFill>
                <a:effectLst/>
                <a:latin typeface="TimesNewRomanMTStd"/>
              </a:rPr>
              <a:t>the advance </a:t>
            </a:r>
            <a:r>
              <a:rPr lang="en-US" sz="1800" b="0" i="0" dirty="0">
                <a:solidFill>
                  <a:srgbClr val="242021"/>
                </a:solidFill>
                <a:effectLst/>
                <a:latin typeface="TimesNewRomanMTStd"/>
              </a:rPr>
              <a:t>(the factor advances a percentage of the face value of the receivables to the seller), </a:t>
            </a:r>
          </a:p>
          <a:p>
            <a:pPr marL="342900" indent="-342900" algn="just">
              <a:buAutoNum type="arabicParenBoth"/>
            </a:pPr>
            <a:r>
              <a:rPr lang="en-US" sz="1800" b="0" i="0" dirty="0">
                <a:solidFill>
                  <a:srgbClr val="FF0000"/>
                </a:solidFill>
                <a:effectLst/>
                <a:latin typeface="TimesNewRomanMTStd"/>
              </a:rPr>
              <a:t>the reserve </a:t>
            </a:r>
            <a:r>
              <a:rPr lang="en-US" sz="1800" b="0" i="0" dirty="0">
                <a:solidFill>
                  <a:srgbClr val="242021"/>
                </a:solidFill>
                <a:effectLst/>
                <a:latin typeface="TimesNewRomanMTStd"/>
              </a:rPr>
              <a:t>(the remainder of the total invoice amount that the factor holds until it receives payment),  </a:t>
            </a:r>
          </a:p>
          <a:p>
            <a:pPr marL="342900" indent="-342900" algn="just">
              <a:buAutoNum type="arabicParenBoth"/>
            </a:pPr>
            <a:r>
              <a:rPr lang="en-US" sz="1800" b="1" i="0" dirty="0">
                <a:solidFill>
                  <a:srgbClr val="FF0000"/>
                </a:solidFill>
                <a:effectLst/>
                <a:latin typeface="TimesNewRomanMTStd"/>
              </a:rPr>
              <a:t>the fees associated with the transaction</a:t>
            </a:r>
            <a:r>
              <a:rPr lang="en-US" sz="1800" b="0" i="0" dirty="0">
                <a:solidFill>
                  <a:srgbClr val="242021"/>
                </a:solidFill>
                <a:effectLst/>
                <a:latin typeface="TimesNewRomanMTStd"/>
              </a:rPr>
              <a:t>, which are deducted from the reserve. </a:t>
            </a:r>
          </a:p>
          <a:p>
            <a:pPr marL="285750" indent="-285750" algn="just">
              <a:buFont typeface="Arial" panose="020B0604020202020204" pitchFamily="34" charset="0"/>
              <a:buChar char="•"/>
            </a:pPr>
            <a:r>
              <a:rPr lang="en-US" sz="1800" b="0" i="0" dirty="0">
                <a:solidFill>
                  <a:srgbClr val="242021"/>
                </a:solidFill>
                <a:effectLst/>
                <a:latin typeface="TimesNewRomanMTStd"/>
              </a:rPr>
              <a:t>The advance generally ranges from 70% to 90%. </a:t>
            </a:r>
          </a:p>
          <a:p>
            <a:pPr marL="285750" indent="-285750" algn="just">
              <a:buFont typeface="Arial" panose="020B0604020202020204" pitchFamily="34" charset="0"/>
              <a:buChar char="•"/>
            </a:pPr>
            <a:r>
              <a:rPr lang="en-US" sz="1800" b="0" i="0" dirty="0">
                <a:solidFill>
                  <a:srgbClr val="242021"/>
                </a:solidFill>
                <a:effectLst/>
                <a:latin typeface="TimesNewRomanMTStd"/>
              </a:rPr>
              <a:t>The fee is calculated as a percentage of the face value of the receivables. It includes compensation for handling the collection and (for a nonrecourse transaction) compensation for assuming the risk of nonpayment. </a:t>
            </a:r>
          </a:p>
          <a:p>
            <a:pPr marL="285750" indent="-285750" algn="just">
              <a:buFont typeface="Arial" panose="020B0604020202020204" pitchFamily="34" charset="0"/>
              <a:buChar char="•"/>
            </a:pPr>
            <a:r>
              <a:rPr lang="en-US" sz="1800" b="0" i="0" dirty="0">
                <a:solidFill>
                  <a:srgbClr val="242021"/>
                </a:solidFill>
                <a:effectLst/>
                <a:latin typeface="TimesNewRomanMTStd"/>
              </a:rPr>
              <a:t>Normal fees can be 2–6% and can include implicit interest for the period over which the funds are advanced or an additional component for explicit interest over the period.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3982D520-8593-91EF-B61C-4C49B57A68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7741" y="-44225"/>
            <a:ext cx="1913942" cy="893679"/>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4187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20674"/>
            <a:ext cx="9893651" cy="4616648"/>
          </a:xfrm>
          <a:prstGeom prst="rect">
            <a:avLst/>
          </a:prstGeom>
          <a:noFill/>
        </p:spPr>
        <p:txBody>
          <a:bodyPr wrap="square" rtlCol="0">
            <a:spAutoFit/>
          </a:bodyPr>
          <a:lstStyle/>
          <a:p>
            <a:pPr algn="just"/>
            <a:r>
              <a:rPr lang="en-US" sz="2400" b="1" i="0" dirty="0">
                <a:solidFill>
                  <a:srgbClr val="242021"/>
                </a:solidFill>
                <a:effectLst/>
                <a:latin typeface="Gotham-Bold"/>
              </a:rPr>
              <a:t>Fintech</a:t>
            </a:r>
          </a:p>
          <a:p>
            <a:pPr marL="285750" indent="-285750" algn="just">
              <a:buFont typeface="Arial" panose="020B0604020202020204" pitchFamily="34" charset="0"/>
              <a:buChar char="•"/>
            </a:pPr>
            <a:r>
              <a:rPr lang="en-US" sz="1800" b="0" i="0" dirty="0">
                <a:solidFill>
                  <a:srgbClr val="242021"/>
                </a:solidFill>
                <a:effectLst/>
                <a:latin typeface="TimesNewRomanMTStd"/>
              </a:rPr>
              <a:t>Bank loans, factoring, and trade credit are long-lived traditional institutions that have been challenged on many fronts by </a:t>
            </a:r>
            <a:r>
              <a:rPr lang="en-US" sz="1800" b="1" i="0" u="sng" dirty="0">
                <a:solidFill>
                  <a:srgbClr val="FF0000"/>
                </a:solidFill>
                <a:effectLst/>
                <a:latin typeface="TimesNewRomanMTStd"/>
              </a:rPr>
              <a:t>financial technology (fintech) ventures </a:t>
            </a:r>
            <a:r>
              <a:rPr lang="en-US" sz="1800" b="0" i="0" dirty="0">
                <a:solidFill>
                  <a:srgbClr val="242021"/>
                </a:solidFill>
                <a:effectLst/>
                <a:latin typeface="TimesNewRomanMTStd"/>
              </a:rPr>
              <a:t>that </a:t>
            </a:r>
            <a:r>
              <a:rPr lang="en-US" sz="1800" b="0" i="0" dirty="0">
                <a:solidFill>
                  <a:srgbClr val="FF0000"/>
                </a:solidFill>
                <a:effectLst/>
                <a:latin typeface="TimesNewRomanMTStd"/>
              </a:rPr>
              <a:t>are looking to disrupt old ways to providing credit to start-ups and small and medium-size enterprises (SMEs)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u="sng" dirty="0">
                <a:solidFill>
                  <a:srgbClr val="242021"/>
                </a:solidFill>
                <a:effectLst/>
                <a:latin typeface="TimesNewRomanMTStd"/>
              </a:rPr>
              <a:t>These include:</a:t>
            </a:r>
          </a:p>
          <a:p>
            <a:pPr algn="just"/>
            <a:r>
              <a:rPr lang="en-US" sz="1800" b="0" i="0" dirty="0">
                <a:solidFill>
                  <a:srgbClr val="242021"/>
                </a:solidFill>
                <a:effectLst/>
                <a:latin typeface="TimesNewRomanMTStd"/>
              </a:rPr>
              <a:t>       -- </a:t>
            </a:r>
            <a:r>
              <a:rPr lang="en-US" sz="1800" i="0" dirty="0">
                <a:effectLst/>
                <a:latin typeface="TimesNewRomanMTStd"/>
              </a:rPr>
              <a:t>peer-to-peer (P2P) lending firms, </a:t>
            </a:r>
          </a:p>
          <a:p>
            <a:pPr algn="just"/>
            <a:r>
              <a:rPr lang="en-US" sz="1800" b="0" i="0" dirty="0">
                <a:solidFill>
                  <a:srgbClr val="242021"/>
                </a:solidFill>
                <a:effectLst/>
                <a:latin typeface="TimesNewRomanMTStd"/>
              </a:rPr>
              <a:t>       -- firms that have adopted business models that streamline SBA loans, </a:t>
            </a:r>
          </a:p>
          <a:p>
            <a:pPr algn="just"/>
            <a:r>
              <a:rPr lang="en-US" sz="1800" b="0" i="0" dirty="0">
                <a:solidFill>
                  <a:srgbClr val="242021"/>
                </a:solidFill>
                <a:effectLst/>
                <a:latin typeface="TimesNewRomanMTStd"/>
              </a:rPr>
              <a:t>       -- online lenders (e.g., Kabbage), </a:t>
            </a:r>
          </a:p>
          <a:p>
            <a:pPr algn="just"/>
            <a:r>
              <a:rPr lang="en-US" sz="1800" b="0" i="0" dirty="0">
                <a:solidFill>
                  <a:srgbClr val="242021"/>
                </a:solidFill>
                <a:effectLst/>
                <a:latin typeface="TimesNewRomanMTStd"/>
              </a:rPr>
              <a:t>       -- innovations in creating markets and auctions for trade credit balances (e.g., C2FO.com), and </a:t>
            </a:r>
          </a:p>
          <a:p>
            <a:pPr algn="just"/>
            <a:r>
              <a:rPr lang="en-US" sz="1800" b="0" i="0" dirty="0">
                <a:solidFill>
                  <a:srgbClr val="242021"/>
                </a:solidFill>
                <a:effectLst/>
                <a:latin typeface="TimesNewRomanMTStd"/>
              </a:rPr>
              <a:t>       -- electronic markets for corporate receivables (e.g., NYSE Euronext).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All these innovations </a:t>
            </a:r>
            <a:r>
              <a:rPr lang="en-US" sz="1800" b="0" i="0" u="sng" dirty="0">
                <a:solidFill>
                  <a:srgbClr val="242021"/>
                </a:solidFill>
                <a:effectLst/>
                <a:latin typeface="TimesNewRomanMTStd"/>
              </a:rPr>
              <a:t>are forms of disintermediation </a:t>
            </a:r>
            <a:r>
              <a:rPr lang="en-US" sz="1800" b="0" i="0" dirty="0">
                <a:solidFill>
                  <a:srgbClr val="242021"/>
                </a:solidFill>
                <a:effectLst/>
                <a:latin typeface="TimesNewRomanMTStd"/>
              </a:rPr>
              <a:t>and are aimed at more efficient, speedier financing for firms.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most of these innovations in financing have focused on the larger markets in the U.S. and Europe, there is a global movement toward nonbank lending as well.</a:t>
            </a:r>
          </a:p>
        </p:txBody>
      </p:sp>
      <p:pic>
        <p:nvPicPr>
          <p:cNvPr id="6" name="Graphic 21">
            <a:extLst>
              <a:ext uri="{FF2B5EF4-FFF2-40B4-BE49-F238E27FC236}">
                <a16:creationId xmlns:a16="http://schemas.microsoft.com/office/drawing/2014/main" id="{14D45E69-3490-6E8F-B44F-03C9EAF2FF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33422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5875"/>
            <a:ext cx="10233329" cy="4616648"/>
          </a:xfrm>
          <a:prstGeom prst="rect">
            <a:avLst/>
          </a:prstGeom>
          <a:noFill/>
        </p:spPr>
        <p:txBody>
          <a:bodyPr wrap="square" rtlCol="0">
            <a:spAutoFit/>
          </a:bodyPr>
          <a:lstStyle/>
          <a:p>
            <a:pPr algn="just"/>
            <a:r>
              <a:rPr lang="en-US" sz="2400" b="1" i="0" dirty="0">
                <a:solidFill>
                  <a:srgbClr val="242021"/>
                </a:solidFill>
                <a:effectLst/>
                <a:latin typeface="Gotham-Bold"/>
              </a:rPr>
              <a:t>Franchising and independent contracting</a:t>
            </a:r>
          </a:p>
          <a:p>
            <a:pPr marL="285750" indent="-285750" algn="just">
              <a:buFont typeface="Arial" panose="020B0604020202020204" pitchFamily="34" charset="0"/>
              <a:buChar char="•"/>
            </a:pPr>
            <a:r>
              <a:rPr lang="en-US" sz="1800" b="1" i="0" dirty="0">
                <a:solidFill>
                  <a:srgbClr val="FF0000"/>
                </a:solidFill>
                <a:effectLst/>
                <a:latin typeface="TimesNewRomanMTStd"/>
              </a:rPr>
              <a:t>Franchising is another way to finance growth</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business format franchising, such as a fast-food restaurant,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franchisor</a:t>
            </a:r>
            <a:r>
              <a:rPr lang="en-US" sz="1800" b="0" i="0" dirty="0">
                <a:solidFill>
                  <a:srgbClr val="242021"/>
                </a:solidFill>
                <a:effectLst/>
                <a:latin typeface="TimesNewRomanMTStd"/>
              </a:rPr>
              <a:t> </a:t>
            </a:r>
            <a:r>
              <a:rPr lang="en-US" sz="1800" b="0" i="0" u="sng" dirty="0">
                <a:solidFill>
                  <a:srgbClr val="FF0000"/>
                </a:solidFill>
                <a:effectLst/>
                <a:latin typeface="TimesNewRomanMTStd"/>
              </a:rPr>
              <a:t>establishes a business format</a:t>
            </a:r>
            <a:r>
              <a:rPr lang="en-US" sz="1800" b="0" i="0" dirty="0">
                <a:solidFill>
                  <a:srgbClr val="242021"/>
                </a:solidFill>
                <a:effectLst/>
                <a:latin typeface="TimesNewRomanMTStd"/>
              </a:rPr>
              <a:t> and </a:t>
            </a:r>
            <a:r>
              <a:rPr lang="en-US" sz="1800" b="0" i="0" u="sng" dirty="0">
                <a:solidFill>
                  <a:srgbClr val="FF0000"/>
                </a:solidFill>
                <a:effectLst/>
                <a:latin typeface="TimesNewRomanMTStd"/>
              </a:rPr>
              <a:t>offers franchising opportunities </a:t>
            </a:r>
            <a:r>
              <a:rPr lang="en-US" sz="1800" b="0" i="0" dirty="0">
                <a:solidFill>
                  <a:srgbClr val="242021"/>
                </a:solidFill>
                <a:effectLst/>
                <a:latin typeface="TimesNewRomanMTStd"/>
              </a:rPr>
              <a:t>to prospective </a:t>
            </a:r>
            <a:r>
              <a:rPr lang="en-US" sz="1800" b="1" i="0" dirty="0">
                <a:solidFill>
                  <a:srgbClr val="FF0000"/>
                </a:solidFill>
                <a:effectLst/>
                <a:latin typeface="TimesNewRomanMTStd"/>
              </a:rPr>
              <a:t>franchisees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franchisee</a:t>
            </a:r>
            <a:r>
              <a:rPr lang="en-US" sz="1800" b="0" i="0" dirty="0">
                <a:solidFill>
                  <a:srgbClr val="242021"/>
                </a:solidFill>
                <a:effectLst/>
                <a:latin typeface="TimesNewRomanMTStd"/>
              </a:rPr>
              <a:t> </a:t>
            </a:r>
            <a:r>
              <a:rPr lang="en-US" sz="1800" b="0" i="0" dirty="0">
                <a:solidFill>
                  <a:srgbClr val="FF0000"/>
                </a:solidFill>
                <a:effectLst/>
                <a:latin typeface="TimesNewRomanMTStd"/>
              </a:rPr>
              <a:t>invests in a facility in a particular locality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facility carries the franchisor’s brand and must conform to the general standards of the franchise network. </a:t>
            </a:r>
          </a:p>
          <a:p>
            <a:pPr marL="285750" indent="-285750" algn="just">
              <a:buFont typeface="Arial" panose="020B0604020202020204" pitchFamily="34" charset="0"/>
              <a:buChar char="•"/>
            </a:pPr>
            <a:r>
              <a:rPr lang="en-US" sz="1800" b="0" i="0" dirty="0">
                <a:solidFill>
                  <a:srgbClr val="242021"/>
                </a:solidFill>
                <a:effectLst/>
                <a:latin typeface="TimesNewRomanMTStd"/>
              </a:rPr>
              <a:t>Franchisors </a:t>
            </a:r>
            <a:r>
              <a:rPr lang="en-US" sz="1800" b="0" i="0" u="sng" dirty="0">
                <a:solidFill>
                  <a:srgbClr val="242021"/>
                </a:solidFill>
                <a:effectLst/>
                <a:latin typeface="TimesNewRomanMTStd"/>
              </a:rPr>
              <a:t>provide a range of services that can include site selection, training, product supply, marketing, and assistance in arranging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The franchisee normally </a:t>
            </a:r>
            <a:r>
              <a:rPr lang="en-US" sz="1800" b="0" i="0" u="sng" dirty="0">
                <a:solidFill>
                  <a:srgbClr val="242021"/>
                </a:solidFill>
                <a:effectLst/>
                <a:latin typeface="TimesNewRomanMTStd"/>
              </a:rPr>
              <a:t>pays a franchise fee and makes periodic payments that are partly based on revenues.</a:t>
            </a:r>
          </a:p>
          <a:p>
            <a:pPr marL="285750" indent="-285750" algn="just">
              <a:buFont typeface="Arial" panose="020B0604020202020204" pitchFamily="34" charset="0"/>
              <a:buChar char="•"/>
            </a:pPr>
            <a:r>
              <a:rPr lang="en-US" sz="1800" b="0" i="0" dirty="0">
                <a:solidFill>
                  <a:srgbClr val="242021"/>
                </a:solidFill>
                <a:effectLst/>
                <a:latin typeface="TimesNewRomanMTStd"/>
              </a:rPr>
              <a:t>Similarly, companies like Uber and FedEx use </a:t>
            </a:r>
            <a:r>
              <a:rPr lang="en-US" sz="1800" b="1" i="0" dirty="0">
                <a:solidFill>
                  <a:srgbClr val="FF0000"/>
                </a:solidFill>
                <a:effectLst/>
                <a:latin typeface="TimesNewRomanMTStd"/>
              </a:rPr>
              <a:t>independent contractors </a:t>
            </a:r>
            <a:r>
              <a:rPr lang="en-US" sz="1800" b="0" i="0" dirty="0">
                <a:solidFill>
                  <a:srgbClr val="242021"/>
                </a:solidFill>
                <a:effectLst/>
                <a:latin typeface="TimesNewRomanMTStd"/>
              </a:rPr>
              <a:t>in at least some components of their enterprises. </a:t>
            </a:r>
          </a:p>
          <a:p>
            <a:pPr marL="285750" indent="-285750" algn="just">
              <a:buFont typeface="Arial" panose="020B0604020202020204" pitchFamily="34" charset="0"/>
              <a:buChar char="•"/>
            </a:pPr>
            <a:r>
              <a:rPr lang="en-US" sz="1800" b="0" i="0" dirty="0">
                <a:solidFill>
                  <a:srgbClr val="242021"/>
                </a:solidFill>
                <a:effectLst/>
                <a:latin typeface="TimesNewRomanMTStd"/>
              </a:rPr>
              <a:t>Uber drivers and FedEx Ground operators acquire their own vehicle and, in some cases, may employ drivers.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19493946-320B-0C75-361B-39CE2257CF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45548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850984" cy="48013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42600"/>
            <a:ext cx="10750085" cy="4801314"/>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Uber and FedEx coordinate the activities of the independent contractors and establish service standards.</a:t>
            </a:r>
          </a:p>
          <a:p>
            <a:pPr marL="285750" indent="-285750" algn="just">
              <a:buFont typeface="Arial" panose="020B0604020202020204" pitchFamily="34" charset="0"/>
              <a:buChar char="•"/>
            </a:pPr>
            <a:r>
              <a:rPr lang="en-US" sz="1800" b="1" i="0" dirty="0">
                <a:solidFill>
                  <a:srgbClr val="242021"/>
                </a:solidFill>
                <a:effectLst/>
                <a:latin typeface="TimesNewRomanMTStd"/>
              </a:rPr>
              <a:t>Reasons for franchising and use of independent contractors </a:t>
            </a:r>
            <a:r>
              <a:rPr lang="en-US" sz="1800" b="0" i="0" u="sng" dirty="0">
                <a:solidFill>
                  <a:srgbClr val="242021"/>
                </a:solidFill>
                <a:effectLst/>
                <a:latin typeface="TimesNewRomanMTStd"/>
              </a:rPr>
              <a:t>are not limited to financing advantages</a:t>
            </a:r>
            <a:r>
              <a:rPr lang="en-US" sz="1800" b="0" i="0" dirty="0">
                <a:solidFill>
                  <a:srgbClr val="242021"/>
                </a:solidFill>
                <a:effectLst/>
                <a:latin typeface="TimesNewRomanMTStd"/>
              </a:rPr>
              <a:t>, </a:t>
            </a:r>
            <a:r>
              <a:rPr lang="en-US" sz="1800" b="0" i="0" u="sng" dirty="0">
                <a:solidFill>
                  <a:srgbClr val="242021"/>
                </a:solidFill>
                <a:effectLst/>
                <a:latin typeface="TimesNewRomanMTStd"/>
              </a:rPr>
              <a:t>but the </a:t>
            </a:r>
            <a:r>
              <a:rPr lang="en-US" sz="1800" b="0" i="0" u="sng" dirty="0">
                <a:solidFill>
                  <a:srgbClr val="FF0000"/>
                </a:solidFill>
                <a:effectLst/>
                <a:latin typeface="TimesNewRomanMTStd"/>
              </a:rPr>
              <a:t>arrangement does allow the franchisor to expand the size and geographic reach of the business rapidly, without having to raise all the capital by itself.</a:t>
            </a:r>
            <a:r>
              <a:rPr lang="en-US" sz="800" b="0" i="0" u="sng"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Among other things, the franchisee may be responsible for identifying the local market opportunity and acquiring the land and facilities, which, if the outlet were company owned, would have been costs borne by the franchisor.</a:t>
            </a:r>
          </a:p>
          <a:p>
            <a:pPr marL="285750" indent="-285750" algn="just">
              <a:buFont typeface="Arial" panose="020B0604020202020204" pitchFamily="34" charset="0"/>
              <a:buChar char="•"/>
            </a:pPr>
            <a:r>
              <a:rPr lang="en-US" sz="1800" b="0" i="0" dirty="0">
                <a:solidFill>
                  <a:srgbClr val="242021"/>
                </a:solidFill>
                <a:effectLst/>
                <a:latin typeface="TimesNewRomanMTStd"/>
              </a:rPr>
              <a:t>Franchising is common in a number of industries such as quick-service restaurants, lodging, car rental, automobile dealerships, and full-service restaurants. About one third of all retail sales in the U.S. are made through franchised outlets (including car dealers and gas stations).</a:t>
            </a:r>
            <a:endParaRPr lang="en-US" sz="800"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practice has also increased the international reach of well-known consumer brand names. McDonald’s, for example, is so pervasive that the “Big Mac Index” is sometimes used as an indicator of purchasing power parity across countries. </a:t>
            </a:r>
          </a:p>
          <a:p>
            <a:pPr marL="285750" indent="-285750" algn="just">
              <a:buFont typeface="Arial" panose="020B0604020202020204" pitchFamily="34" charset="0"/>
              <a:buChar char="•"/>
            </a:pPr>
            <a:r>
              <a:rPr lang="en-US" sz="1800" b="0" i="0" dirty="0">
                <a:solidFill>
                  <a:srgbClr val="242021"/>
                </a:solidFill>
                <a:effectLst/>
                <a:latin typeface="TimesNewRomanMTStd"/>
              </a:rPr>
              <a:t>There are also companies that do not “franchise” in a formal legal sense, but instead enter into licensing agreements for operation (e.g., Shake Shack). Still, the licensing revenue stream provides the parent firm with financing. The legal distinctions between licensing and franchising are nuanced and important to consider before choosing to adopt one approach versus the other.</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DA5850E3-9DC0-57B9-93A5-616224A75B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0305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0507" y="952845"/>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927" y="849701"/>
            <a:ext cx="9893651" cy="3785652"/>
          </a:xfrm>
          <a:prstGeom prst="rect">
            <a:avLst/>
          </a:prstGeom>
          <a:noFill/>
        </p:spPr>
        <p:txBody>
          <a:bodyPr wrap="square" rtlCol="0">
            <a:spAutoFit/>
          </a:bodyPr>
          <a:lstStyle/>
          <a:p>
            <a:pPr algn="just"/>
            <a:r>
              <a:rPr lang="en-US" sz="2400" b="1" i="0" dirty="0">
                <a:solidFill>
                  <a:srgbClr val="242021"/>
                </a:solidFill>
                <a:effectLst/>
                <a:latin typeface="Gotham-Bold"/>
              </a:rPr>
              <a:t>Mezzanine capital</a:t>
            </a:r>
          </a:p>
          <a:p>
            <a:pPr marL="285750" indent="-285750" algn="just">
              <a:buFont typeface="Arial" panose="020B0604020202020204" pitchFamily="34" charset="0"/>
              <a:buChar char="•"/>
            </a:pPr>
            <a:r>
              <a:rPr lang="en-US" b="0" i="0" dirty="0">
                <a:solidFill>
                  <a:srgbClr val="040C28"/>
                </a:solidFill>
                <a:effectLst/>
                <a:latin typeface="Google Sans"/>
              </a:rPr>
              <a:t>Mezzanine financing</a:t>
            </a:r>
            <a:r>
              <a:rPr lang="en-US" b="0" i="0" dirty="0">
                <a:solidFill>
                  <a:srgbClr val="202124"/>
                </a:solidFill>
                <a:effectLst/>
                <a:latin typeface="Google Sans"/>
              </a:rPr>
              <a:t> is </a:t>
            </a:r>
            <a:r>
              <a:rPr lang="en-US" b="0" i="0" u="sng" dirty="0">
                <a:solidFill>
                  <a:srgbClr val="FF0000"/>
                </a:solidFill>
                <a:effectLst/>
                <a:latin typeface="Google Sans"/>
              </a:rPr>
              <a:t>a hybrid of debt and equity financing </a:t>
            </a:r>
            <a:r>
              <a:rPr lang="en-US" b="0" i="0" dirty="0">
                <a:solidFill>
                  <a:srgbClr val="202124"/>
                </a:solidFill>
                <a:effectLst/>
                <a:latin typeface="Google Sans"/>
              </a:rPr>
              <a:t>that </a:t>
            </a:r>
            <a:r>
              <a:rPr lang="en-US" b="0" i="0" dirty="0">
                <a:solidFill>
                  <a:srgbClr val="FF0000"/>
                </a:solidFill>
                <a:effectLst/>
                <a:latin typeface="Google Sans"/>
              </a:rPr>
              <a:t>gives the lender the right to convert the debt to an equity interest in the company in case of default</a:t>
            </a:r>
            <a:r>
              <a:rPr lang="en-US" dirty="0">
                <a:solidFill>
                  <a:srgbClr val="202124"/>
                </a:solidFill>
                <a:latin typeface="Google Sans"/>
              </a:rPr>
              <a:t>.</a:t>
            </a:r>
          </a:p>
          <a:p>
            <a:pPr marL="285750" indent="-285750" algn="just">
              <a:buFont typeface="Arial" panose="020B0604020202020204" pitchFamily="34" charset="0"/>
              <a:buChar char="•"/>
            </a:pPr>
            <a:r>
              <a:rPr lang="en-US" sz="1800" b="0" i="0" dirty="0">
                <a:solidFill>
                  <a:srgbClr val="242021"/>
                </a:solidFill>
                <a:effectLst/>
                <a:latin typeface="TimesNewRomanMTStd"/>
              </a:rPr>
              <a:t>Some </a:t>
            </a:r>
            <a:r>
              <a:rPr lang="en-US" sz="1800" b="0" i="0" u="sng" dirty="0">
                <a:solidFill>
                  <a:srgbClr val="FF0000"/>
                </a:solidFill>
                <a:effectLst/>
                <a:latin typeface="TimesNewRomanMTStd"/>
              </a:rPr>
              <a:t>VC firms and other private equity firms </a:t>
            </a:r>
            <a:r>
              <a:rPr lang="en-US" sz="1800" i="0" dirty="0">
                <a:solidFill>
                  <a:srgbClr val="FF0000"/>
                </a:solidFill>
                <a:effectLst/>
                <a:latin typeface="TimesNewRomanMTStd"/>
              </a:rPr>
              <a:t>offer this type of financing. </a:t>
            </a:r>
          </a:p>
          <a:p>
            <a:pPr marL="285750" indent="-285750" algn="just">
              <a:buFont typeface="Arial" panose="020B0604020202020204" pitchFamily="34" charset="0"/>
              <a:buChar char="•"/>
            </a:pPr>
            <a:endParaRPr lang="en-US" sz="180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financing generally is a hybrid of senior debt and common equity.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frequently used instrument is subordinated debt with an equity “sweetener” or warrants.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Warrants entitle the holder to buy shares of the firm’s common stock at a stated price for a period of time.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each $1,000 of borrowing might provide the mezzanine lender with warrants to purchase 20 shares of stock at $5 each.</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B2BD372F-B04B-B1DE-0704-C9EF841DF3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374"/>
            <a:ext cx="2305141" cy="1076343"/>
          </a:xfrm>
          <a:prstGeom prst="rect">
            <a:avLst/>
          </a:prstGeom>
        </p:spPr>
      </p:pic>
    </p:spTree>
    <p:extLst>
      <p:ext uri="{BB962C8B-B14F-4D97-AF65-F5344CB8AC3E}">
        <p14:creationId xmlns:p14="http://schemas.microsoft.com/office/powerpoint/2010/main" val="35104029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37047"/>
            <a:ext cx="10878144" cy="52152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644175"/>
            <a:ext cx="10787452" cy="4862870"/>
          </a:xfrm>
          <a:prstGeom prst="rect">
            <a:avLst/>
          </a:prstGeom>
          <a:noFill/>
        </p:spPr>
        <p:txBody>
          <a:bodyPr wrap="square" rtlCol="0">
            <a:spAutoFit/>
          </a:bodyPr>
          <a:lstStyle/>
          <a:p>
            <a:pPr algn="just"/>
            <a:r>
              <a:rPr lang="en-US" sz="2400" b="1" i="0" dirty="0">
                <a:solidFill>
                  <a:srgbClr val="242021"/>
                </a:solidFill>
                <a:effectLst/>
                <a:latin typeface="Gotham-Bold"/>
              </a:rPr>
              <a:t>Initial Public offering (IPO)</a:t>
            </a:r>
          </a:p>
          <a:p>
            <a:pPr marL="285750" indent="-285750" algn="just">
              <a:buFont typeface="Arial" panose="020B0604020202020204" pitchFamily="34" charset="0"/>
              <a:buChar char="•"/>
            </a:pPr>
            <a:r>
              <a:rPr lang="en-US" sz="1800" b="1" i="0" dirty="0">
                <a:solidFill>
                  <a:srgbClr val="FF0000"/>
                </a:solidFill>
                <a:effectLst/>
                <a:latin typeface="TimesNewRomanMTStd"/>
              </a:rPr>
              <a:t>In an IPO</a:t>
            </a:r>
            <a:r>
              <a:rPr lang="en-US" sz="1800" b="0" i="0" dirty="0">
                <a:solidFill>
                  <a:srgbClr val="242021"/>
                </a:solidFill>
                <a:effectLst/>
                <a:latin typeface="TimesNewRomanMTStd"/>
              </a:rPr>
              <a:t>, </a:t>
            </a:r>
            <a:r>
              <a:rPr lang="en-US" sz="1800" b="0" i="0" dirty="0">
                <a:solidFill>
                  <a:srgbClr val="FF0000"/>
                </a:solidFill>
                <a:effectLst/>
                <a:latin typeface="TimesNewRomanMTStd"/>
              </a:rPr>
              <a:t>the issuing company raises capital </a:t>
            </a:r>
            <a:r>
              <a:rPr lang="en-US" sz="1800" b="0" i="0" u="sng" dirty="0">
                <a:solidFill>
                  <a:srgbClr val="FF0000"/>
                </a:solidFill>
                <a:effectLst/>
                <a:latin typeface="TimesNewRomanMTStd"/>
              </a:rPr>
              <a:t>by selling registered equity shares to the public via a formal offering process.</a:t>
            </a:r>
            <a:r>
              <a:rPr lang="en-US" sz="1800" b="0" i="0" u="sng"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FF0000"/>
                </a:solidFill>
                <a:effectLst/>
                <a:latin typeface="TimesNewRomanMTStd"/>
              </a:rPr>
              <a:t>Since the IPO gives rise to a liquid market for company shares, </a:t>
            </a:r>
            <a:r>
              <a:rPr lang="en-US" sz="1800" b="1" i="0" u="sng" dirty="0">
                <a:solidFill>
                  <a:srgbClr val="FF0000"/>
                </a:solidFill>
                <a:effectLst/>
                <a:latin typeface="TimesNewRomanMTStd"/>
              </a:rPr>
              <a:t>it can be a convenient exit or harvesting mechanism for VCs and other investors</a:t>
            </a:r>
            <a:r>
              <a:rPr lang="en-US" sz="1800" b="1" i="0" u="sng" dirty="0">
                <a:solidFill>
                  <a:srgbClr val="242021"/>
                </a:solidFill>
                <a:effectLst/>
                <a:latin typeface="TimesNewRomanMTStd"/>
              </a:rPr>
              <a:t>.</a:t>
            </a:r>
          </a:p>
          <a:p>
            <a:pPr marL="285750" indent="-285750" algn="just">
              <a:buFont typeface="Arial" panose="020B0604020202020204" pitchFamily="34" charset="0"/>
              <a:buChar char="•"/>
            </a:pPr>
            <a:endParaRPr lang="en-US" sz="800" b="1" i="0" u="sng"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Going public </a:t>
            </a:r>
            <a:r>
              <a:rPr lang="en-US" sz="1800" b="0" i="0" dirty="0">
                <a:solidFill>
                  <a:srgbClr val="FF0000"/>
                </a:solidFill>
                <a:effectLst/>
                <a:latin typeface="TimesNewRomanMTStd"/>
              </a:rPr>
              <a:t>provides a way for the venture to raise equity capital and for early investors to realize returns on their investments, achieve liquidity, and diversify.</a:t>
            </a:r>
          </a:p>
          <a:p>
            <a:pPr marL="285750" indent="-285750" algn="just">
              <a:buFont typeface="Arial" panose="020B0604020202020204" pitchFamily="34" charset="0"/>
              <a:buChar char="•"/>
            </a:pPr>
            <a:endParaRPr lang="en-US" sz="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 IPO also. </a:t>
            </a:r>
            <a:r>
              <a:rPr lang="en-US" dirty="0">
                <a:solidFill>
                  <a:srgbClr val="FF0000"/>
                </a:solidFill>
                <a:latin typeface="TimesNewRomanMTStd"/>
              </a:rPr>
              <a:t>provides </a:t>
            </a:r>
            <a:r>
              <a:rPr lang="en-US" u="sng" dirty="0">
                <a:solidFill>
                  <a:srgbClr val="FF0000"/>
                </a:solidFill>
                <a:latin typeface="TimesNewRomanMTStd"/>
              </a:rPr>
              <a:t>a market-determined valuation </a:t>
            </a:r>
            <a:r>
              <a:rPr lang="en-US" dirty="0">
                <a:solidFill>
                  <a:srgbClr val="FF0000"/>
                </a:solidFill>
                <a:latin typeface="TimesNewRomanMTStd"/>
              </a:rPr>
              <a:t>that can be used as a basis for negotiating merger and acquisition (M&amp;A) transactions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Where the venture’s track record is clear, large amounts of capital are needed, and potential synergies with other firms are absent, an </a:t>
            </a:r>
            <a:r>
              <a:rPr lang="en-US" sz="1800" b="1" i="0" u="sng" dirty="0">
                <a:solidFill>
                  <a:srgbClr val="242021"/>
                </a:solidFill>
                <a:effectLst/>
                <a:latin typeface="TimesNewRomanMTStd"/>
              </a:rPr>
              <a:t>IPO may bring a higher share price than a private placement</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Public ownership also provides a way to </a:t>
            </a:r>
            <a:r>
              <a:rPr lang="en-US" sz="1800" b="0" i="0" u="sng" dirty="0">
                <a:solidFill>
                  <a:srgbClr val="242021"/>
                </a:solidFill>
                <a:effectLst/>
                <a:latin typeface="TimesNewRomanMTStd"/>
              </a:rPr>
              <a:t>create equity incentives </a:t>
            </a:r>
            <a:r>
              <a:rPr lang="en-US" sz="1800" b="0" i="0" dirty="0">
                <a:solidFill>
                  <a:srgbClr val="242021"/>
                </a:solidFill>
                <a:effectLst/>
                <a:latin typeface="TimesNewRomanMTStd"/>
              </a:rPr>
              <a:t>for employees.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stock price is a barometer of market expectations</a:t>
            </a:r>
            <a:r>
              <a:rPr lang="en-US" sz="1800" b="0" i="0" dirty="0">
                <a:solidFill>
                  <a:srgbClr val="242021"/>
                </a:solidFill>
                <a:effectLst/>
                <a:latin typeface="TimesNewRomanMTStd"/>
              </a:rPr>
              <a:t> and can provide information about how investors expect economic events and managerial decisions to affect future earnings.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0770848F-8975-A8E4-4671-CB9DA461F0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345" y="-127642"/>
            <a:ext cx="2305141" cy="954894"/>
          </a:xfrm>
          <a:prstGeom prst="rect">
            <a:avLst/>
          </a:prstGeom>
        </p:spPr>
      </p:pic>
    </p:spTree>
    <p:extLst>
      <p:ext uri="{BB962C8B-B14F-4D97-AF65-F5344CB8AC3E}">
        <p14:creationId xmlns:p14="http://schemas.microsoft.com/office/powerpoint/2010/main" val="1230042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814509"/>
            <a:ext cx="4128422" cy="50906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4505" y="999717"/>
            <a:ext cx="105168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38" y="1326817"/>
            <a:ext cx="9893651" cy="3816429"/>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Finally, a publicly traded firm may be able to raise additional capital more quickly and cheaply than if it were private.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On the cost side, IPOs are expensive in terms of time and costs of the offering and ongoing compliance with SEC regulations and reporting requirements.</a:t>
            </a:r>
            <a:endParaRPr lang="en-US" sz="800" dirty="0">
              <a:solidFill>
                <a:srgbClr val="242021"/>
              </a:solidFill>
              <a:latin typeface="TimesNewRomanMTStd"/>
            </a:endParaRPr>
          </a:p>
          <a:p>
            <a:pPr marL="285750" indent="-285750" algn="just">
              <a:buFont typeface="Arial" panose="020B0604020202020204" pitchFamily="34" charset="0"/>
              <a:buChar char="•"/>
            </a:pPr>
            <a:endParaRPr lang="en-US" sz="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Already-scarce managerial time must be diverted from the business and devoted to the IPO process and ongoing reporting.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presence of a visible stock price may also induce management to be unduly concerned with short-term stock price fluctuations.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recent years, the private equity market has developed to the point where some of the historical benefits of being public are less apparent.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251EE5E3-4604-8D9D-D93B-8A0842A909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8086"/>
            <a:ext cx="2305141" cy="1076343"/>
          </a:xfrm>
          <a:prstGeom prst="rect">
            <a:avLst/>
          </a:prstGeom>
        </p:spPr>
      </p:pic>
    </p:spTree>
    <p:extLst>
      <p:ext uri="{BB962C8B-B14F-4D97-AF65-F5344CB8AC3E}">
        <p14:creationId xmlns:p14="http://schemas.microsoft.com/office/powerpoint/2010/main" val="4260487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221" y="642175"/>
            <a:ext cx="11775882" cy="52172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831" y="600538"/>
            <a:ext cx="11712272" cy="2677656"/>
          </a:xfrm>
          <a:prstGeom prst="rect">
            <a:avLst/>
          </a:prstGeom>
          <a:noFill/>
        </p:spPr>
        <p:txBody>
          <a:bodyPr wrap="square" rtlCol="0">
            <a:spAutoFit/>
          </a:bodyPr>
          <a:lstStyle/>
          <a:p>
            <a:pPr algn="just"/>
            <a:r>
              <a:rPr lang="en-US" sz="2400" b="1" i="0" dirty="0">
                <a:solidFill>
                  <a:srgbClr val="242021"/>
                </a:solidFill>
                <a:effectLst/>
                <a:latin typeface="Gotham-Bold"/>
              </a:rPr>
              <a:t>later-stage Financing alternatives</a:t>
            </a:r>
          </a:p>
          <a:p>
            <a:pPr marL="285750" indent="-285750" algn="just">
              <a:buFont typeface="Arial" panose="020B0604020202020204" pitchFamily="34" charset="0"/>
              <a:buChar char="•"/>
            </a:pPr>
            <a:r>
              <a:rPr lang="en-US" sz="1800" b="0" i="0" dirty="0">
                <a:solidFill>
                  <a:srgbClr val="242021"/>
                </a:solidFill>
                <a:effectLst/>
                <a:latin typeface="TimesNewRomanMTStd"/>
              </a:rPr>
              <a:t>The list of financing sources could be extended considerably. </a:t>
            </a:r>
            <a:r>
              <a:rPr lang="en-US" sz="1800" b="0" i="0" u="sng" dirty="0">
                <a:solidFill>
                  <a:srgbClr val="242021"/>
                </a:solidFill>
                <a:effectLst/>
                <a:latin typeface="TimesNewRomanMTStd"/>
              </a:rPr>
              <a:t>Other possibilities include:</a:t>
            </a:r>
          </a:p>
          <a:p>
            <a:pPr marL="285750" indent="-285750" algn="just">
              <a:buFont typeface="Arial" panose="020B0604020202020204" pitchFamily="34" charset="0"/>
              <a:buChar char="•"/>
            </a:pPr>
            <a:r>
              <a:rPr lang="en-US" sz="1800" b="0" i="0" dirty="0">
                <a:solidFill>
                  <a:srgbClr val="242021"/>
                </a:solidFill>
                <a:effectLst/>
                <a:latin typeface="TimesNewRomanMTStd"/>
              </a:rPr>
              <a:t> merger and acquisition (M&amp;A), </a:t>
            </a:r>
          </a:p>
          <a:p>
            <a:pPr marL="285750" indent="-285750" algn="just">
              <a:buFont typeface="Arial" panose="020B0604020202020204" pitchFamily="34" charset="0"/>
              <a:buChar char="•"/>
            </a:pPr>
            <a:r>
              <a:rPr lang="en-US" sz="1800" b="0" i="0" dirty="0">
                <a:solidFill>
                  <a:srgbClr val="242021"/>
                </a:solidFill>
                <a:effectLst/>
                <a:latin typeface="TimesNewRomanMTStd"/>
              </a:rPr>
              <a:t>leveraged buyout (LBO), and </a:t>
            </a:r>
          </a:p>
          <a:p>
            <a:pPr marL="285750" indent="-285750" algn="just">
              <a:buFont typeface="Arial" panose="020B0604020202020204" pitchFamily="34" charset="0"/>
              <a:buChar char="•"/>
            </a:pPr>
            <a:r>
              <a:rPr lang="en-US" sz="1800" b="0" i="0" dirty="0">
                <a:solidFill>
                  <a:srgbClr val="242021"/>
                </a:solidFill>
                <a:effectLst/>
                <a:latin typeface="TimesNewRomanMTStd"/>
              </a:rPr>
              <a:t>management buyout (MBO).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dirty="0">
                <a:solidFill>
                  <a:srgbClr val="242021"/>
                </a:solidFill>
                <a:latin typeface="TimesNewRomanMTStd"/>
              </a:rPr>
              <a:t>-- </a:t>
            </a:r>
            <a:r>
              <a:rPr lang="en-US" sz="1800" b="0" i="0" dirty="0">
                <a:solidFill>
                  <a:srgbClr val="242021"/>
                </a:solidFill>
                <a:effectLst/>
                <a:latin typeface="TimesNewRomanMTStd"/>
              </a:rPr>
              <a:t>We address these alternatives later in the text when we analyze the choice of how early-stage investors harvest their investments. </a:t>
            </a:r>
          </a:p>
          <a:p>
            <a:pPr marL="285750" indent="-285750" algn="just">
              <a:buFont typeface="Arial" panose="020B0604020202020204" pitchFamily="34" charset="0"/>
              <a:buChar char="•"/>
            </a:pPr>
            <a:r>
              <a:rPr lang="en-US" sz="1800" b="1" i="0" dirty="0">
                <a:solidFill>
                  <a:srgbClr val="242021"/>
                </a:solidFill>
                <a:effectLst/>
                <a:latin typeface="TimesNewRomanMTStd"/>
              </a:rPr>
              <a:t>M&amp;A, for example, is a much more likely exit outcome for a successful start-up than is an IPO.</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27E5177E-B761-B0B7-45AA-59B0482745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4369" y="-44225"/>
            <a:ext cx="1697314" cy="792529"/>
          </a:xfrm>
          <a:prstGeom prst="rect">
            <a:avLst/>
          </a:prstGeom>
        </p:spPr>
      </p:pic>
    </p:spTree>
    <p:extLst>
      <p:ext uri="{BB962C8B-B14F-4D97-AF65-F5344CB8AC3E}">
        <p14:creationId xmlns:p14="http://schemas.microsoft.com/office/powerpoint/2010/main" val="41856241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45089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256579" cy="53128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2012" y="546619"/>
            <a:ext cx="10941233" cy="4893647"/>
          </a:xfrm>
          <a:prstGeom prst="rect">
            <a:avLst/>
          </a:prstGeom>
          <a:noFill/>
        </p:spPr>
        <p:txBody>
          <a:bodyPr wrap="square" rtlCol="0">
            <a:spAutoFit/>
          </a:bodyPr>
          <a:lstStyle/>
          <a:p>
            <a:pPr algn="just"/>
            <a:r>
              <a:rPr lang="en-US" sz="2400" b="1" i="0" dirty="0">
                <a:solidFill>
                  <a:srgbClr val="242021"/>
                </a:solidFill>
                <a:effectLst/>
                <a:latin typeface="Gotham-Bold"/>
              </a:rPr>
              <a:t>Private debt (</a:t>
            </a:r>
            <a:r>
              <a:rPr lang="en-US" sz="2400" b="0" i="0" dirty="0">
                <a:solidFill>
                  <a:srgbClr val="242021"/>
                </a:solidFill>
                <a:effectLst/>
                <a:latin typeface="TimesNewRomanMTStd"/>
              </a:rPr>
              <a:t>Debt financing )</a:t>
            </a:r>
            <a:endParaRPr lang="en-US" sz="2400" b="1" i="0" dirty="0">
              <a:solidFill>
                <a:srgbClr val="242021"/>
              </a:solidFill>
              <a:effectLst/>
              <a:latin typeface="Gotham-Bold"/>
            </a:endParaRPr>
          </a:p>
          <a:p>
            <a:pPr marL="285750" indent="-285750" algn="just">
              <a:buFont typeface="Arial" panose="020B0604020202020204" pitchFamily="34" charset="0"/>
              <a:buChar char="•"/>
            </a:pPr>
            <a:r>
              <a:rPr lang="en-US" b="1" dirty="0">
                <a:solidFill>
                  <a:srgbClr val="FF0000"/>
                </a:solidFill>
                <a:latin typeface="TimesNewRomanMTStd"/>
              </a:rPr>
              <a:t>Private debt</a:t>
            </a:r>
            <a:r>
              <a:rPr lang="en-US" dirty="0">
                <a:solidFill>
                  <a:srgbClr val="242021"/>
                </a:solidFill>
                <a:latin typeface="TimesNewRomanMTStd"/>
              </a:rPr>
              <a:t>, </a:t>
            </a:r>
            <a:r>
              <a:rPr lang="en-US" dirty="0">
                <a:solidFill>
                  <a:srgbClr val="FF0000"/>
                </a:solidFill>
                <a:latin typeface="TimesNewRomanMTStd"/>
              </a:rPr>
              <a:t>such as commercial bank debt, sometimes is appropriate for small businesses, particularly those with steady, verifiable cash flows, where the business is not expected to grow rapidly. </a:t>
            </a:r>
          </a:p>
          <a:p>
            <a:pPr marL="285750" indent="-285750" algn="just">
              <a:buFont typeface="Arial" panose="020B0604020202020204" pitchFamily="34" charset="0"/>
              <a:buChar char="•"/>
            </a:pPr>
            <a:r>
              <a:rPr lang="en-US" dirty="0">
                <a:solidFill>
                  <a:srgbClr val="242021"/>
                </a:solidFill>
                <a:latin typeface="TimesNewRomanMTStd"/>
              </a:rPr>
              <a:t>This type of financing </a:t>
            </a:r>
            <a:r>
              <a:rPr lang="en-US" u="sng" dirty="0">
                <a:solidFill>
                  <a:srgbClr val="FF0000"/>
                </a:solidFill>
                <a:latin typeface="TimesNewRomanMTStd"/>
              </a:rPr>
              <a:t>is more likely for replicative types of entrepreneurial ventures</a:t>
            </a:r>
            <a:r>
              <a:rPr lang="en-US" dirty="0">
                <a:solidFill>
                  <a:srgbClr val="242021"/>
                </a:solidFill>
                <a:latin typeface="TimesNewRomanMTStd"/>
              </a:rPr>
              <a:t>, such as those that employ established business models and are created to serve a growing population—such as independently owned dry cleaners, bakeries, restaurants, and health clubs. </a:t>
            </a:r>
          </a:p>
          <a:p>
            <a:pPr marL="285750" indent="-285750" algn="just">
              <a:buFont typeface="Arial" panose="020B0604020202020204" pitchFamily="34" charset="0"/>
              <a:buChar char="•"/>
            </a:pPr>
            <a:r>
              <a:rPr lang="en-US" dirty="0">
                <a:solidFill>
                  <a:srgbClr val="242021"/>
                </a:solidFill>
                <a:latin typeface="TimesNewRomanMTStd"/>
              </a:rPr>
              <a:t>The venture should be in a position to make the interest payments and to take advantage of the tax deductibility of interest payments.</a:t>
            </a:r>
            <a:r>
              <a:rPr lang="en-US" dirty="0"/>
              <a:t> </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1800" b="0" i="0" dirty="0">
                <a:solidFill>
                  <a:srgbClr val="242021"/>
                </a:solidFill>
                <a:effectLst/>
                <a:latin typeface="TimesNewRomanMTStd"/>
              </a:rPr>
              <a:t>Debt financing may make sense for a rapidly growing venture. </a:t>
            </a:r>
            <a:r>
              <a:rPr lang="en-US" sz="1800" b="1" i="0" u="sng" dirty="0">
                <a:solidFill>
                  <a:srgbClr val="242021"/>
                </a:solidFill>
                <a:effectLst/>
                <a:latin typeface="TimesNewRomanMTStd"/>
              </a:rPr>
              <a:t>There are two primary reasons for using debt to finance growth</a:t>
            </a:r>
            <a:r>
              <a:rPr lang="en-US" sz="1800" b="1" i="0" dirty="0">
                <a:solidFill>
                  <a:srgbClr val="242021"/>
                </a:solidFill>
                <a:effectLst/>
                <a:latin typeface="TimesNewRomanMTStd"/>
              </a:rPr>
              <a:t>:</a:t>
            </a:r>
          </a:p>
          <a:p>
            <a:pPr marL="285750" indent="-285750" algn="just">
              <a:buFont typeface="Arial" panose="020B0604020202020204" pitchFamily="34" charset="0"/>
              <a:buChar char="•"/>
            </a:pPr>
            <a:r>
              <a:rPr lang="en-US" sz="1800" b="1" i="1" dirty="0">
                <a:solidFill>
                  <a:srgbClr val="242021"/>
                </a:solidFill>
                <a:effectLst/>
                <a:latin typeface="TimesNewRomanMTStd"/>
              </a:rPr>
              <a:t>First, </a:t>
            </a:r>
            <a:r>
              <a:rPr lang="en-US" sz="1800" b="0" i="0" dirty="0">
                <a:solidFill>
                  <a:srgbClr val="242021"/>
                </a:solidFill>
                <a:effectLst/>
                <a:latin typeface="TimesNewRomanMTStd"/>
              </a:rPr>
              <a:t>because interest payments are tax deductible, debt may be less expensive than equity for a firm that has consistent earnings. </a:t>
            </a:r>
          </a:p>
          <a:p>
            <a:pPr marL="285750" indent="-285750" algn="just">
              <a:buFont typeface="Arial" panose="020B0604020202020204" pitchFamily="34" charset="0"/>
              <a:buChar char="•"/>
            </a:pPr>
            <a:r>
              <a:rPr lang="en-US" sz="1800" b="1" i="1" dirty="0">
                <a:solidFill>
                  <a:srgbClr val="242021"/>
                </a:solidFill>
                <a:effectLst/>
                <a:latin typeface="TimesNewRomanMTStd"/>
              </a:rPr>
              <a:t>Second, </a:t>
            </a:r>
            <a:r>
              <a:rPr lang="en-US" sz="1800" b="0" i="0" dirty="0">
                <a:solidFill>
                  <a:srgbClr val="242021"/>
                </a:solidFill>
                <a:effectLst/>
                <a:latin typeface="TimesNewRomanMTStd"/>
              </a:rPr>
              <a:t>debt holders usually cannot vote. Therefore, equity owners do not lose voting control when debt is issued. However, debt is a contractual obligation, so in the event of bankruptcy, bondholders have priority over equity owners and may effectively gain control.</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pic>
        <p:nvPicPr>
          <p:cNvPr id="5" name="Graphic 21">
            <a:extLst>
              <a:ext uri="{FF2B5EF4-FFF2-40B4-BE49-F238E27FC236}">
                <a16:creationId xmlns:a16="http://schemas.microsoft.com/office/drawing/2014/main" id="{DFC4AF29-E27F-0463-8B10-BA419D7C37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85813" y="-44225"/>
            <a:ext cx="1575870" cy="735823"/>
          </a:xfrm>
          <a:prstGeom prst="rect">
            <a:avLst/>
          </a:prstGeom>
        </p:spPr>
      </p:pic>
    </p:spTree>
    <p:extLst>
      <p:ext uri="{BB962C8B-B14F-4D97-AF65-F5344CB8AC3E}">
        <p14:creationId xmlns:p14="http://schemas.microsoft.com/office/powerpoint/2010/main" val="829526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609866"/>
            <a:ext cx="11246070" cy="51582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89" y="674186"/>
            <a:ext cx="11102763" cy="4339650"/>
          </a:xfrm>
          <a:prstGeom prst="rect">
            <a:avLst/>
          </a:prstGeom>
          <a:noFill/>
        </p:spPr>
        <p:txBody>
          <a:bodyPr wrap="square" rtlCol="0">
            <a:spAutoFit/>
          </a:bodyPr>
          <a:lstStyle/>
          <a:p>
            <a:pPr algn="just"/>
            <a:r>
              <a:rPr lang="en-US" sz="2400" b="1" i="0" dirty="0">
                <a:solidFill>
                  <a:srgbClr val="242021"/>
                </a:solidFill>
                <a:effectLst/>
                <a:latin typeface="Gotham-Bold"/>
              </a:rPr>
              <a:t>Private Placements of equity and debt</a:t>
            </a:r>
          </a:p>
          <a:p>
            <a:pPr marL="285750" indent="-285750" algn="just">
              <a:buFont typeface="Arial" panose="020B0604020202020204" pitchFamily="34" charset="0"/>
              <a:buChar char="•"/>
            </a:pPr>
            <a:r>
              <a:rPr lang="en-US" sz="1800" b="0" i="0" dirty="0">
                <a:solidFill>
                  <a:srgbClr val="FF0000"/>
                </a:solidFill>
                <a:effectLst/>
                <a:latin typeface="TimesNewRomanMTStd"/>
              </a:rPr>
              <a:t>Sometimes a firm would like to raise a specific amount of capital quickly and would prefer to avoid the cost and time required to complete a public offering</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This can be accomplished by </a:t>
            </a:r>
            <a:r>
              <a:rPr lang="en-US" sz="1800" b="1" i="0" u="sng" dirty="0">
                <a:solidFill>
                  <a:srgbClr val="242021"/>
                </a:solidFill>
                <a:effectLst/>
                <a:latin typeface="TimesNewRomanMTStd"/>
              </a:rPr>
              <a:t>private placement of debt or equity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private placement market generally </a:t>
            </a:r>
            <a:r>
              <a:rPr lang="en-US" sz="1800" b="0" i="0" u="sng" dirty="0">
                <a:solidFill>
                  <a:srgbClr val="FF0000"/>
                </a:solidFill>
                <a:effectLst/>
                <a:latin typeface="TimesNewRomanMTStd"/>
              </a:rPr>
              <a:t>is more attractive than the public market for small equity or debt issues or for debt issues backed by complex security arrangements where flexibility is desired</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Angel and VC financing are equity private placements at early stages.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term “</a:t>
            </a:r>
            <a:r>
              <a:rPr lang="en-US" sz="1800" b="1" i="0" dirty="0">
                <a:solidFill>
                  <a:srgbClr val="FF0000"/>
                </a:solidFill>
                <a:effectLst/>
                <a:latin typeface="TimesNewRomanMTStd"/>
              </a:rPr>
              <a:t>private placement</a:t>
            </a:r>
            <a:r>
              <a:rPr lang="en-US" sz="1800" b="0" i="0" dirty="0">
                <a:solidFill>
                  <a:srgbClr val="242021"/>
                </a:solidFill>
                <a:effectLst/>
                <a:latin typeface="TimesNewRomanMTStd"/>
              </a:rPr>
              <a:t>,” however, </a:t>
            </a:r>
            <a:r>
              <a:rPr lang="en-US" sz="1800" b="0" i="0" u="sng" dirty="0">
                <a:solidFill>
                  <a:srgbClr val="242021"/>
                </a:solidFill>
                <a:effectLst/>
                <a:latin typeface="TimesNewRomanMTStd"/>
              </a:rPr>
              <a:t>applies more broadly to any sale of equity or debt securities to a selected group of investors by means other than a public offering</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One advantage of private placements </a:t>
            </a:r>
            <a:r>
              <a:rPr lang="en-US" sz="1800" b="0" i="0" dirty="0">
                <a:solidFill>
                  <a:srgbClr val="FF0000"/>
                </a:solidFill>
                <a:effectLst/>
                <a:latin typeface="TimesNewRomanMTStd"/>
              </a:rPr>
              <a:t>is that the venture avoids the complex, ongoing reporting that would be required if it were to raise capital via public offering</a:t>
            </a:r>
            <a:r>
              <a:rPr lang="en-US" sz="1800" b="0" i="0" dirty="0">
                <a:solidFill>
                  <a:srgbClr val="242021"/>
                </a:solidFill>
                <a:effectLst/>
                <a:latin typeface="TimesNewRomanMTStd"/>
              </a:rPr>
              <a:t>. In addition, </a:t>
            </a:r>
            <a:r>
              <a:rPr lang="en-US" sz="1800" b="0" i="0" dirty="0">
                <a:solidFill>
                  <a:srgbClr val="FF0000"/>
                </a:solidFill>
                <a:effectLst/>
                <a:latin typeface="TimesNewRomanMTStd"/>
              </a:rPr>
              <a:t>an entrepreneur can use private placement to limit the number of people who gain access to strategic information about the venture</a:t>
            </a:r>
            <a:r>
              <a:rPr lang="en-US" sz="1800" b="0" i="0" dirty="0">
                <a:solidFill>
                  <a:srgbClr val="242021"/>
                </a:solidFill>
                <a:effectLst/>
                <a:latin typeface="TimesNewRomanMTStd"/>
              </a:rPr>
              <a:t>.</a:t>
            </a:r>
          </a:p>
        </p:txBody>
      </p:sp>
      <p:pic>
        <p:nvPicPr>
          <p:cNvPr id="5" name="Graphic 21">
            <a:extLst>
              <a:ext uri="{FF2B5EF4-FFF2-40B4-BE49-F238E27FC236}">
                <a16:creationId xmlns:a16="http://schemas.microsoft.com/office/drawing/2014/main" id="{DA64A8FD-0617-3356-5086-933F1F7861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7231" y="-44225"/>
            <a:ext cx="1654452" cy="772515"/>
          </a:xfrm>
          <a:prstGeom prst="rect">
            <a:avLst/>
          </a:prstGeom>
        </p:spPr>
      </p:pic>
    </p:spTree>
    <p:extLst>
      <p:ext uri="{BB962C8B-B14F-4D97-AF65-F5344CB8AC3E}">
        <p14:creationId xmlns:p14="http://schemas.microsoft.com/office/powerpoint/2010/main" val="4193199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129" y="653133"/>
            <a:ext cx="1121070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1163" y="653133"/>
            <a:ext cx="11109674"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FF0000"/>
                </a:solidFill>
                <a:effectLst/>
                <a:latin typeface="TimesNewRomanMTStd"/>
              </a:rPr>
              <a:t>Stakeholders in the new venture, including employees, distributors, retailers, suppliers, and so on, are potential investors in equity private placements</a:t>
            </a:r>
            <a:r>
              <a:rPr lang="en-US" sz="1800" b="0" i="0" dirty="0">
                <a:solidFill>
                  <a:srgbClr val="242021"/>
                </a:solidFill>
                <a:effectLst/>
                <a:latin typeface="TimesNewRomanMTStd"/>
              </a:rPr>
              <a:t>, as are insurance companies, pension funds, and high-net-worth individuals. </a:t>
            </a:r>
          </a:p>
          <a:p>
            <a:pPr marL="285750" indent="-285750" algn="just">
              <a:buFont typeface="Arial" panose="020B0604020202020204" pitchFamily="34" charset="0"/>
              <a:buChar char="•"/>
            </a:pPr>
            <a:r>
              <a:rPr lang="en-US" sz="1800" b="1" i="0" dirty="0">
                <a:solidFill>
                  <a:srgbClr val="FF0000"/>
                </a:solidFill>
                <a:effectLst/>
                <a:latin typeface="TimesNewRomanMTStd"/>
              </a:rPr>
              <a:t>Institutional investors </a:t>
            </a:r>
            <a:r>
              <a:rPr lang="en-US" sz="1800" i="0" dirty="0">
                <a:solidFill>
                  <a:srgbClr val="FF0000"/>
                </a:solidFill>
                <a:effectLst/>
                <a:latin typeface="TimesNewRomanMTStd"/>
              </a:rPr>
              <a:t>such as insurance companies and pension funds </a:t>
            </a:r>
            <a:r>
              <a:rPr lang="en-US" sz="1800" b="1" i="0" dirty="0">
                <a:solidFill>
                  <a:srgbClr val="FF0000"/>
                </a:solidFill>
                <a:effectLst/>
                <a:latin typeface="TimesNewRomanMTStd"/>
              </a:rPr>
              <a:t>are candidates for buying privately placed debt.</a:t>
            </a:r>
          </a:p>
          <a:p>
            <a:pPr marL="285750" indent="-285750" algn="just">
              <a:buFont typeface="Arial" panose="020B0604020202020204" pitchFamily="34" charset="0"/>
              <a:buChar char="•"/>
            </a:pPr>
            <a:r>
              <a:rPr lang="en-US" sz="1800" b="0" i="0" dirty="0">
                <a:solidFill>
                  <a:srgbClr val="FF0000"/>
                </a:solidFill>
                <a:effectLst/>
                <a:latin typeface="TimesNewRomanMTStd"/>
              </a:rPr>
              <a:t>Often, private equity is structured as convertible preferred stock. Preferred stock typically converts to common at an IPO. </a:t>
            </a:r>
          </a:p>
          <a:p>
            <a:pPr marL="285750" indent="-285750" algn="just">
              <a:buFont typeface="Arial" panose="020B0604020202020204" pitchFamily="34" charset="0"/>
              <a:buChar char="•"/>
            </a:pPr>
            <a:r>
              <a:rPr lang="en-US" sz="1800" b="0" i="0" dirty="0">
                <a:solidFill>
                  <a:srgbClr val="242021"/>
                </a:solidFill>
                <a:effectLst/>
                <a:latin typeface="TimesNewRomanMTStd"/>
              </a:rPr>
              <a:t>Privately placed debt may have some advantages as compared to a public issue. </a:t>
            </a:r>
          </a:p>
          <a:p>
            <a:pPr marL="285750" indent="-285750" algn="just">
              <a:buFont typeface="Arial" panose="020B0604020202020204" pitchFamily="34" charset="0"/>
              <a:buChar char="•"/>
            </a:pPr>
            <a:r>
              <a:rPr lang="en-US" sz="1800" b="0" i="0" dirty="0">
                <a:solidFill>
                  <a:srgbClr val="242021"/>
                </a:solidFill>
                <a:effectLst/>
                <a:latin typeface="TimesNewRomanMTStd"/>
              </a:rPr>
              <a:t>As with equity, the costs of a private placement of debt tend to be lower and the placement can be quicker. </a:t>
            </a:r>
          </a:p>
          <a:p>
            <a:pPr marL="285750" indent="-285750" algn="just">
              <a:buFont typeface="Arial" panose="020B0604020202020204" pitchFamily="34" charset="0"/>
              <a:buChar char="•"/>
            </a:pPr>
            <a:r>
              <a:rPr lang="en-US" sz="1800" b="0" i="0" dirty="0">
                <a:solidFill>
                  <a:srgbClr val="242021"/>
                </a:solidFill>
                <a:effectLst/>
                <a:latin typeface="TimesNewRomanMTStd"/>
              </a:rPr>
              <a:t>Also, it is possible to negotiate greater flexibility in the terms than would be possible for a public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A significant advantage of a privately placed issue is that it may facilitate monitoring. </a:t>
            </a:r>
          </a:p>
          <a:p>
            <a:pPr marL="285750" indent="-285750" algn="just">
              <a:buFont typeface="Arial" panose="020B0604020202020204" pitchFamily="34" charset="0"/>
              <a:buChar char="•"/>
            </a:pPr>
            <a:r>
              <a:rPr lang="en-US" sz="1800" b="0" i="0" dirty="0">
                <a:solidFill>
                  <a:srgbClr val="242021"/>
                </a:solidFill>
                <a:effectLst/>
                <a:latin typeface="TimesNewRomanMTStd"/>
              </a:rPr>
              <a:t>A public debt issue normally has many investors. </a:t>
            </a:r>
          </a:p>
          <a:p>
            <a:pPr marL="285750" indent="-285750" algn="just">
              <a:buFont typeface="Arial" panose="020B0604020202020204" pitchFamily="34" charset="0"/>
              <a:buChar char="•"/>
            </a:pPr>
            <a:r>
              <a:rPr lang="en-US" sz="1800" b="0" i="0" dirty="0">
                <a:solidFill>
                  <a:srgbClr val="242021"/>
                </a:solidFill>
                <a:effectLst/>
                <a:latin typeface="TimesNewRomanMTStd"/>
              </a:rPr>
              <a:t>The resulting diffuse ownership encourages free riding in terms of investor effort devoted to monitoring the company. </a:t>
            </a:r>
          </a:p>
          <a:p>
            <a:pPr marL="285750" indent="-285750" algn="just">
              <a:buFont typeface="Arial" panose="020B0604020202020204" pitchFamily="34" charset="0"/>
              <a:buChar char="•"/>
            </a:pPr>
            <a:r>
              <a:rPr lang="en-US" sz="1800" b="0" i="0" dirty="0">
                <a:solidFill>
                  <a:srgbClr val="242021"/>
                </a:solidFill>
                <a:effectLst/>
                <a:latin typeface="TimesNewRomanMTStd"/>
              </a:rPr>
              <a:t>In contrast, if a debt or equity issue is placed privately, ownership is concentrated and there are significant incentives to monitor management. The small number of investors also facilitates renegotiating the terms of the investment agreement if circumstances change.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CE0E68D6-CEB7-B586-A9E6-43F3153512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28663" y="-44225"/>
            <a:ext cx="1633020" cy="762508"/>
          </a:xfrm>
          <a:prstGeom prst="rect">
            <a:avLst/>
          </a:prstGeom>
        </p:spPr>
      </p:pic>
    </p:spTree>
    <p:extLst>
      <p:ext uri="{BB962C8B-B14F-4D97-AF65-F5344CB8AC3E}">
        <p14:creationId xmlns:p14="http://schemas.microsoft.com/office/powerpoint/2010/main" val="1666431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695AE-8DC3-0D21-27AE-6C5BD64B0C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BB6AE9-6A6B-CD0F-5305-0EEC906A1C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9DC965-76BF-E66D-1083-B1ECA72AE2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Parallelogram 7">
            <a:extLst>
              <a:ext uri="{FF2B5EF4-FFF2-40B4-BE49-F238E27FC236}">
                <a16:creationId xmlns:a16="http://schemas.microsoft.com/office/drawing/2014/main" id="{2B6E03DD-FDDB-BE78-9866-6379246D9B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Aptos" panose="02110004020202020204"/>
              <a:ea typeface="+mn-ea"/>
              <a:cs typeface="+mn-cs"/>
            </a:endParaRPr>
          </a:p>
        </p:txBody>
      </p:sp>
      <p:sp>
        <p:nvSpPr>
          <p:cNvPr id="25" name="TextBox 24">
            <a:extLst>
              <a:ext uri="{FF2B5EF4-FFF2-40B4-BE49-F238E27FC236}">
                <a16:creationId xmlns:a16="http://schemas.microsoft.com/office/drawing/2014/main" id="{D1EDBA50-463A-F4D1-CB36-E3A6925A28F6}"/>
              </a:ext>
            </a:extLst>
          </p:cNvPr>
          <p:cNvSpPr txBox="1"/>
          <p:nvPr/>
        </p:nvSpPr>
        <p:spPr>
          <a:xfrm>
            <a:off x="4562128" y="761292"/>
            <a:ext cx="56135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Summary</a:t>
            </a:r>
          </a:p>
        </p:txBody>
      </p:sp>
      <p:sp>
        <p:nvSpPr>
          <p:cNvPr id="28" name="Rectangle 27">
            <a:extLst>
              <a:ext uri="{FF2B5EF4-FFF2-40B4-BE49-F238E27FC236}">
                <a16:creationId xmlns:a16="http://schemas.microsoft.com/office/drawing/2014/main" id="{D78A2A4A-B6E2-EEEE-CB1A-6131709D36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1" name="TextBox 30">
            <a:extLst>
              <a:ext uri="{FF2B5EF4-FFF2-40B4-BE49-F238E27FC236}">
                <a16:creationId xmlns:a16="http://schemas.microsoft.com/office/drawing/2014/main" id="{CBAF4F8A-856C-9D74-C004-7BD4842FB445}"/>
              </a:ext>
            </a:extLst>
          </p:cNvPr>
          <p:cNvSpPr txBox="1"/>
          <p:nvPr/>
        </p:nvSpPr>
        <p:spPr>
          <a:xfrm>
            <a:off x="3150823" y="1555380"/>
            <a:ext cx="9038369" cy="5293757"/>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The modern VC firm has its roots in the U.S. in the mid twentieth century.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Limited partnership is the most common structure for VC investment.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The limited partners provide financial capital, while the general partner locates and cultivates the ventures and arranges for harvesting the investments.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Harvesting usually takes the form of arranging for the venture to go public via an IPO, a private sale to another company, or a management buyout. LPs are precluded from active participation in fund management.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The aggregate amount of capital invested in U.S. VC funds increased dramatically through 2000, largely as a result of institutional investors having more flexibility in their investment decisions. As commitments of capital increased, so did competition for deals. Intensified competition has heightened incentives to improve valuation methods and to develop more sophisticated approaches to generating and structuring deals, marketing them to investors, and designing exit strategies.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Following an investment in a portfolio company, the GP’s responsibility shifts to creating value in the portfolio company. This means that a partner of a VC firm may sit on the board of directors of the venture. The VC firm is responsible for monitoring operations, recruiting management team members, arranging additional financing, and generally providing expertise and industry contacts. The VC fund has a limited life span and at some point, usually after about 5 years, begins to harvest its investments. The chapter reinforces the role of reputation in the VC market.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We considered the contracts that characterize the industry: contracts between the LPs and the GP. The terms and provisions of partnership agreements reflect issues regarding risk bearing and incentive alignment. LPs are passive investors who relinquish control of their investment to a GP that does not bear the full cost of its decisions. Among the issues that arise in this setting are sorting (selecting the portfolio companies from the deal flow) and controlling agency costs and operating costs. Contractual compensation reflects the respective functions of the two types of partners. If the fund does well, the GP realizes a significant return through its carried interest; if the fund does poorly, almost the entire loss accrues to the LPs. Hence, GP compensation is linked to value creation in an asymmetric way. The final section of the chapter deals with angel investing. Individual angels can make individual investments in start-ups or they can invest through an organized angel group or through an angel syndicate, which is a new and evolving investment platform.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We document an increase in angel activity worldwide and the business practices that angel groups and syndicates use when making investments.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Because the industry is highly fragmented, data on investment performance is sparse and relies on self-reported numbers.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242021"/>
                </a:solidFill>
                <a:effectLst/>
                <a:uLnTx/>
                <a:uFillTx/>
                <a:latin typeface="TimesNewRomanMTStd"/>
                <a:ea typeface="+mn-ea"/>
                <a:cs typeface="+mn-cs"/>
              </a:rPr>
              <a:t>Recent studies suggest a positive role for angels as measured by successful exits and innovative activity.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srgbClr val="242021"/>
              </a:solidFill>
              <a:effectLst/>
              <a:uLnTx/>
              <a:uFillTx/>
              <a:latin typeface="TimesNewRomanMTStd"/>
              <a:ea typeface="+mn-ea"/>
              <a:cs typeface="+mn-cs"/>
            </a:endParaRPr>
          </a:p>
        </p:txBody>
      </p:sp>
      <p:sp>
        <p:nvSpPr>
          <p:cNvPr id="32" name="Rectangle 31">
            <a:extLst>
              <a:ext uri="{FF2B5EF4-FFF2-40B4-BE49-F238E27FC236}">
                <a16:creationId xmlns:a16="http://schemas.microsoft.com/office/drawing/2014/main" id="{641FB850-A3D0-53AF-B88A-5FBC9AE86E32}"/>
              </a:ext>
            </a:extLst>
          </p:cNvPr>
          <p:cNvSpPr/>
          <p:nvPr/>
        </p:nvSpPr>
        <p:spPr>
          <a:xfrm>
            <a:off x="3683000" y="678695"/>
            <a:ext cx="763866" cy="6058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pic>
        <p:nvPicPr>
          <p:cNvPr id="6" name="Graphic 21">
            <a:extLst>
              <a:ext uri="{FF2B5EF4-FFF2-40B4-BE49-F238E27FC236}">
                <a16:creationId xmlns:a16="http://schemas.microsoft.com/office/drawing/2014/main" id="{92E4314F-2113-9915-35B5-04D5C10068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187666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Aptos" panose="0211000402020202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AEEF"/>
                </a:solidFill>
                <a:effectLst/>
                <a:uLnTx/>
                <a:uFillTx/>
                <a:latin typeface="Times New Roman" panose="02020603050405020304" pitchFamily="18" charset="0"/>
                <a:ea typeface="+mn-ea"/>
                <a:cs typeface="Times New Roman" panose="02020603050405020304" pitchFamily="18" charset="0"/>
              </a:rPr>
              <a:t>See you next lecture 03</a:t>
            </a:r>
          </a:p>
        </p:txBody>
      </p:sp>
    </p:spTree>
    <p:extLst>
      <p:ext uri="{BB962C8B-B14F-4D97-AF65-F5344CB8AC3E}">
        <p14:creationId xmlns:p14="http://schemas.microsoft.com/office/powerpoint/2010/main" val="1323344537"/>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45"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2000"/>
                                        <p:tgtEl>
                                          <p:spTgt spid="10"/>
                                        </p:tgtEl>
                                      </p:cBhvr>
                                    </p:animEffect>
                                    <p:anim calcmode="lin" valueType="num">
                                      <p:cBhvr>
                                        <p:cTn id="14" dur="2000" fill="hold"/>
                                        <p:tgtEl>
                                          <p:spTgt spid="10"/>
                                        </p:tgtEl>
                                        <p:attrNameLst>
                                          <p:attrName>ppt_w</p:attrName>
                                        </p:attrNameLst>
                                      </p:cBhvr>
                                      <p:tavLst>
                                        <p:tav tm="0" fmla="#ppt_w*sin(2.5*pi*$)">
                                          <p:val>
                                            <p:fltVal val="0"/>
                                          </p:val>
                                        </p:tav>
                                        <p:tav tm="100000">
                                          <p:val>
                                            <p:fltVal val="1"/>
                                          </p:val>
                                        </p:tav>
                                      </p:tavLst>
                                    </p:anim>
                                    <p:anim calcmode="lin" valueType="num">
                                      <p:cBhvr>
                                        <p:cTn id="1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EF124B2-C6C2-4BBD-BA42-0AC77A5F65C1}"/>
</file>

<file path=customXml/itemProps2.xml><?xml version="1.0" encoding="utf-8"?>
<ds:datastoreItem xmlns:ds="http://schemas.openxmlformats.org/officeDocument/2006/customXml" ds:itemID="{147B7920-E6A9-45ED-9BB9-B6F7275C7F16}"/>
</file>

<file path=customXml/itemProps3.xml><?xml version="1.0" encoding="utf-8"?>
<ds:datastoreItem xmlns:ds="http://schemas.openxmlformats.org/officeDocument/2006/customXml" ds:itemID="{DD59FC87-2683-4A55-963D-7EDCFDC99C32}"/>
</file>

<file path=docProps/app.xml><?xml version="1.0" encoding="utf-8"?>
<Properties xmlns="http://schemas.openxmlformats.org/officeDocument/2006/extended-properties" xmlns:vt="http://schemas.openxmlformats.org/officeDocument/2006/docPropsVTypes">
  <TotalTime>1000</TotalTime>
  <Words>10521</Words>
  <Application>Microsoft Office PowerPoint</Application>
  <PresentationFormat>Widescreen</PresentationFormat>
  <Paragraphs>511</Paragraphs>
  <Slides>34</Slides>
  <Notes>32</Notes>
  <HiddenSlides>0</HiddenSlides>
  <MMClips>1</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34</vt:i4>
      </vt:variant>
    </vt:vector>
  </HeadingPairs>
  <TitlesOfParts>
    <vt:vector size="52" baseType="lpstr">
      <vt:lpstr>Alexandria</vt:lpstr>
      <vt:lpstr>Almarai</vt:lpstr>
      <vt:lpstr>Aptos</vt:lpstr>
      <vt:lpstr>Aptos Display</vt:lpstr>
      <vt:lpstr>Arial</vt:lpstr>
      <vt:lpstr>Calibri</vt:lpstr>
      <vt:lpstr>Calibri Light</vt:lpstr>
      <vt:lpstr>Google Sans</vt:lpstr>
      <vt:lpstr>Gotham-Bold</vt:lpstr>
      <vt:lpstr>Open Sans</vt:lpstr>
      <vt:lpstr>Segoe UI Web (Arabic)</vt:lpstr>
      <vt:lpstr>Tajawal ExtraBold</vt:lpstr>
      <vt:lpstr>Times New Roman</vt:lpstr>
      <vt:lpstr>TimesNewRomanMTStd</vt:lpstr>
      <vt:lpstr>TimesNewRomanMTStd-Italic</vt:lpstr>
      <vt:lpstr>Verdana</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389</cp:revision>
  <dcterms:created xsi:type="dcterms:W3CDTF">2023-04-29T09:08:23Z</dcterms:created>
  <dcterms:modified xsi:type="dcterms:W3CDTF">2026-09-13T12:58:55Z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