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9" r:id="rId2"/>
  </p:sldMasterIdLst>
  <p:notesMasterIdLst>
    <p:notesMasterId r:id="rId125"/>
  </p:notesMasterIdLst>
  <p:sldIdLst>
    <p:sldId id="480" r:id="rId3"/>
    <p:sldId id="481" r:id="rId4"/>
    <p:sldId id="504" r:id="rId5"/>
    <p:sldId id="490" r:id="rId6"/>
    <p:sldId id="541" r:id="rId7"/>
    <p:sldId id="542" r:id="rId8"/>
    <p:sldId id="543" r:id="rId9"/>
    <p:sldId id="554" r:id="rId10"/>
    <p:sldId id="545" r:id="rId11"/>
    <p:sldId id="548" r:id="rId12"/>
    <p:sldId id="550" r:id="rId13"/>
    <p:sldId id="551" r:id="rId14"/>
    <p:sldId id="552" r:id="rId15"/>
    <p:sldId id="306" r:id="rId16"/>
    <p:sldId id="515" r:id="rId17"/>
    <p:sldId id="514" r:id="rId18"/>
    <p:sldId id="489" r:id="rId19"/>
    <p:sldId id="488" r:id="rId20"/>
    <p:sldId id="487" r:id="rId21"/>
    <p:sldId id="526" r:id="rId22"/>
    <p:sldId id="525" r:id="rId23"/>
    <p:sldId id="533" r:id="rId24"/>
    <p:sldId id="537" r:id="rId25"/>
    <p:sldId id="558" r:id="rId26"/>
    <p:sldId id="559" r:id="rId27"/>
    <p:sldId id="563" r:id="rId28"/>
    <p:sldId id="571" r:id="rId29"/>
    <p:sldId id="572" r:id="rId30"/>
    <p:sldId id="574" r:id="rId31"/>
    <p:sldId id="575" r:id="rId32"/>
    <p:sldId id="576" r:id="rId33"/>
    <p:sldId id="612" r:id="rId34"/>
    <p:sldId id="617" r:id="rId35"/>
    <p:sldId id="587" r:id="rId36"/>
    <p:sldId id="615" r:id="rId37"/>
    <p:sldId id="618" r:id="rId38"/>
    <p:sldId id="628" r:id="rId39"/>
    <p:sldId id="629" r:id="rId40"/>
    <p:sldId id="591" r:id="rId41"/>
    <p:sldId id="635" r:id="rId42"/>
    <p:sldId id="654" r:id="rId43"/>
    <p:sldId id="655" r:id="rId44"/>
    <p:sldId id="656" r:id="rId45"/>
    <p:sldId id="657" r:id="rId46"/>
    <p:sldId id="589" r:id="rId47"/>
    <p:sldId id="683" r:id="rId48"/>
    <p:sldId id="709" r:id="rId49"/>
    <p:sldId id="716" r:id="rId50"/>
    <p:sldId id="717" r:id="rId51"/>
    <p:sldId id="718" r:id="rId52"/>
    <p:sldId id="723" r:id="rId53"/>
    <p:sldId id="726" r:id="rId54"/>
    <p:sldId id="728" r:id="rId55"/>
    <p:sldId id="749" r:id="rId56"/>
    <p:sldId id="738" r:id="rId57"/>
    <p:sldId id="616" r:id="rId58"/>
    <p:sldId id="670" r:id="rId59"/>
    <p:sldId id="778" r:id="rId60"/>
    <p:sldId id="779" r:id="rId61"/>
    <p:sldId id="780" r:id="rId62"/>
    <p:sldId id="781" r:id="rId63"/>
    <p:sldId id="787" r:id="rId64"/>
    <p:sldId id="788" r:id="rId65"/>
    <p:sldId id="792" r:id="rId66"/>
    <p:sldId id="795" r:id="rId67"/>
    <p:sldId id="797" r:id="rId68"/>
    <p:sldId id="798" r:id="rId69"/>
    <p:sldId id="799" r:id="rId70"/>
    <p:sldId id="801" r:id="rId71"/>
    <p:sldId id="803" r:id="rId72"/>
    <p:sldId id="804" r:id="rId73"/>
    <p:sldId id="805" r:id="rId74"/>
    <p:sldId id="829" r:id="rId75"/>
    <p:sldId id="800" r:id="rId76"/>
    <p:sldId id="850" r:id="rId77"/>
    <p:sldId id="877" r:id="rId78"/>
    <p:sldId id="878" r:id="rId79"/>
    <p:sldId id="864" r:id="rId80"/>
    <p:sldId id="865" r:id="rId81"/>
    <p:sldId id="866" r:id="rId82"/>
    <p:sldId id="861" r:id="rId83"/>
    <p:sldId id="862" r:id="rId84"/>
    <p:sldId id="863" r:id="rId85"/>
    <p:sldId id="867" r:id="rId86"/>
    <p:sldId id="868" r:id="rId87"/>
    <p:sldId id="879" r:id="rId88"/>
    <p:sldId id="880" r:id="rId89"/>
    <p:sldId id="881" r:id="rId90"/>
    <p:sldId id="882" r:id="rId91"/>
    <p:sldId id="883" r:id="rId92"/>
    <p:sldId id="884" r:id="rId93"/>
    <p:sldId id="885" r:id="rId94"/>
    <p:sldId id="886" r:id="rId95"/>
    <p:sldId id="887" r:id="rId96"/>
    <p:sldId id="889" r:id="rId97"/>
    <p:sldId id="890" r:id="rId98"/>
    <p:sldId id="894" r:id="rId99"/>
    <p:sldId id="903" r:id="rId100"/>
    <p:sldId id="908" r:id="rId101"/>
    <p:sldId id="909" r:id="rId102"/>
    <p:sldId id="910" r:id="rId103"/>
    <p:sldId id="911" r:id="rId104"/>
    <p:sldId id="912" r:id="rId105"/>
    <p:sldId id="916" r:id="rId106"/>
    <p:sldId id="917" r:id="rId107"/>
    <p:sldId id="918" r:id="rId108"/>
    <p:sldId id="935" r:id="rId109"/>
    <p:sldId id="934" r:id="rId110"/>
    <p:sldId id="936" r:id="rId111"/>
    <p:sldId id="937" r:id="rId112"/>
    <p:sldId id="940" r:id="rId113"/>
    <p:sldId id="942" r:id="rId114"/>
    <p:sldId id="943" r:id="rId115"/>
    <p:sldId id="944" r:id="rId116"/>
    <p:sldId id="945" r:id="rId117"/>
    <p:sldId id="955" r:id="rId118"/>
    <p:sldId id="967" r:id="rId119"/>
    <p:sldId id="968" r:id="rId120"/>
    <p:sldId id="969" r:id="rId121"/>
    <p:sldId id="972" r:id="rId122"/>
    <p:sldId id="973" r:id="rId123"/>
    <p:sldId id="349" r:id="rId1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1"/>
            <p14:sldId id="504"/>
            <p14:sldId id="490"/>
            <p14:sldId id="541"/>
            <p14:sldId id="542"/>
            <p14:sldId id="543"/>
            <p14:sldId id="554"/>
            <p14:sldId id="545"/>
            <p14:sldId id="548"/>
            <p14:sldId id="550"/>
            <p14:sldId id="551"/>
            <p14:sldId id="552"/>
            <p14:sldId id="306"/>
            <p14:sldId id="515"/>
            <p14:sldId id="514"/>
            <p14:sldId id="489"/>
            <p14:sldId id="488"/>
            <p14:sldId id="487"/>
            <p14:sldId id="526"/>
            <p14:sldId id="525"/>
            <p14:sldId id="533"/>
            <p14:sldId id="537"/>
            <p14:sldId id="558"/>
            <p14:sldId id="559"/>
            <p14:sldId id="563"/>
            <p14:sldId id="571"/>
            <p14:sldId id="572"/>
            <p14:sldId id="574"/>
            <p14:sldId id="575"/>
            <p14:sldId id="576"/>
            <p14:sldId id="612"/>
            <p14:sldId id="617"/>
            <p14:sldId id="587"/>
            <p14:sldId id="615"/>
            <p14:sldId id="618"/>
            <p14:sldId id="628"/>
            <p14:sldId id="629"/>
            <p14:sldId id="591"/>
            <p14:sldId id="635"/>
            <p14:sldId id="654"/>
            <p14:sldId id="655"/>
            <p14:sldId id="656"/>
            <p14:sldId id="657"/>
            <p14:sldId id="589"/>
            <p14:sldId id="683"/>
            <p14:sldId id="709"/>
            <p14:sldId id="716"/>
            <p14:sldId id="717"/>
            <p14:sldId id="718"/>
            <p14:sldId id="723"/>
            <p14:sldId id="726"/>
            <p14:sldId id="728"/>
            <p14:sldId id="749"/>
            <p14:sldId id="738"/>
            <p14:sldId id="616"/>
            <p14:sldId id="670"/>
            <p14:sldId id="778"/>
            <p14:sldId id="779"/>
            <p14:sldId id="780"/>
            <p14:sldId id="781"/>
            <p14:sldId id="787"/>
            <p14:sldId id="788"/>
            <p14:sldId id="792"/>
            <p14:sldId id="795"/>
            <p14:sldId id="797"/>
            <p14:sldId id="798"/>
            <p14:sldId id="799"/>
            <p14:sldId id="801"/>
            <p14:sldId id="803"/>
            <p14:sldId id="804"/>
            <p14:sldId id="805"/>
            <p14:sldId id="829"/>
            <p14:sldId id="800"/>
            <p14:sldId id="850"/>
            <p14:sldId id="877"/>
            <p14:sldId id="878"/>
            <p14:sldId id="864"/>
            <p14:sldId id="865"/>
            <p14:sldId id="866"/>
            <p14:sldId id="861"/>
            <p14:sldId id="862"/>
            <p14:sldId id="863"/>
            <p14:sldId id="867"/>
            <p14:sldId id="868"/>
            <p14:sldId id="879"/>
            <p14:sldId id="880"/>
            <p14:sldId id="881"/>
            <p14:sldId id="882"/>
            <p14:sldId id="883"/>
            <p14:sldId id="884"/>
            <p14:sldId id="885"/>
            <p14:sldId id="886"/>
            <p14:sldId id="887"/>
            <p14:sldId id="889"/>
            <p14:sldId id="890"/>
            <p14:sldId id="894"/>
            <p14:sldId id="903"/>
            <p14:sldId id="908"/>
            <p14:sldId id="909"/>
            <p14:sldId id="910"/>
            <p14:sldId id="911"/>
            <p14:sldId id="912"/>
            <p14:sldId id="916"/>
            <p14:sldId id="917"/>
            <p14:sldId id="918"/>
            <p14:sldId id="935"/>
            <p14:sldId id="934"/>
            <p14:sldId id="936"/>
            <p14:sldId id="937"/>
            <p14:sldId id="940"/>
            <p14:sldId id="942"/>
            <p14:sldId id="943"/>
            <p14:sldId id="944"/>
            <p14:sldId id="945"/>
            <p14:sldId id="955"/>
            <p14:sldId id="967"/>
            <p14:sldId id="968"/>
            <p14:sldId id="969"/>
            <p14:sldId id="972"/>
            <p14:sldId id="97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2F4A"/>
    <a:srgbClr val="669BBC"/>
    <a:srgbClr val="2D3956"/>
    <a:srgbClr val="8E5A6D"/>
    <a:srgbClr val="FAC748"/>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291" autoAdjust="0"/>
  </p:normalViewPr>
  <p:slideViewPr>
    <p:cSldViewPr snapToGrid="0">
      <p:cViewPr varScale="1">
        <p:scale>
          <a:sx n="72" d="100"/>
          <a:sy n="72" d="100"/>
        </p:scale>
        <p:origin x="63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117" Type="http://schemas.openxmlformats.org/officeDocument/2006/relationships/slide" Target="slides/slide115.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openxmlformats.org/officeDocument/2006/relationships/slide" Target="slides/slide110.xml"/><Relationship Id="rId16" Type="http://schemas.openxmlformats.org/officeDocument/2006/relationships/slide" Target="slides/slide14.xml"/><Relationship Id="rId107" Type="http://schemas.openxmlformats.org/officeDocument/2006/relationships/slide" Target="slides/slide105.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102" Type="http://schemas.openxmlformats.org/officeDocument/2006/relationships/slide" Target="slides/slide100.xml"/><Relationship Id="rId123" Type="http://schemas.openxmlformats.org/officeDocument/2006/relationships/slide" Target="slides/slide121.xml"/><Relationship Id="rId128" Type="http://schemas.openxmlformats.org/officeDocument/2006/relationships/theme" Target="theme/theme1.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slide" Target="slides/slide9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13" Type="http://schemas.openxmlformats.org/officeDocument/2006/relationships/slide" Target="slides/slide111.xml"/><Relationship Id="rId118" Type="http://schemas.openxmlformats.org/officeDocument/2006/relationships/slide" Target="slides/slide116.xml"/><Relationship Id="rId12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slide" Target="slides/slide96.xml"/><Relationship Id="rId121" Type="http://schemas.openxmlformats.org/officeDocument/2006/relationships/slide" Target="slides/slide11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slide" Target="slides/slide101.xml"/><Relationship Id="rId108" Type="http://schemas.openxmlformats.org/officeDocument/2006/relationships/slide" Target="slides/slide106.xml"/><Relationship Id="rId116" Type="http://schemas.openxmlformats.org/officeDocument/2006/relationships/slide" Target="slides/slide114.xml"/><Relationship Id="rId124" Type="http://schemas.openxmlformats.org/officeDocument/2006/relationships/slide" Target="slides/slide122.xml"/><Relationship Id="rId129"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11" Type="http://schemas.openxmlformats.org/officeDocument/2006/relationships/slide" Target="slides/slide10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14" Type="http://schemas.openxmlformats.org/officeDocument/2006/relationships/slide" Target="slides/slide112.xml"/><Relationship Id="rId119" Type="http://schemas.openxmlformats.org/officeDocument/2006/relationships/slide" Target="slides/slide117.xml"/><Relationship Id="rId127" Type="http://schemas.openxmlformats.org/officeDocument/2006/relationships/viewProps" Target="viewProp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122" Type="http://schemas.openxmlformats.org/officeDocument/2006/relationships/slide" Target="slides/slide120.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120" Type="http://schemas.openxmlformats.org/officeDocument/2006/relationships/slide" Target="slides/slide118.xml"/><Relationship Id="rId125" Type="http://schemas.openxmlformats.org/officeDocument/2006/relationships/notesMaster" Target="notesMasters/notesMaster1.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slide" Target="slides/slide108.xml"/><Relationship Id="rId115" Type="http://schemas.openxmlformats.org/officeDocument/2006/relationships/slide" Target="slides/slide113.xml"/><Relationship Id="rId61" Type="http://schemas.openxmlformats.org/officeDocument/2006/relationships/slide" Target="slides/slide59.xml"/><Relationship Id="rId82" Type="http://schemas.openxmlformats.org/officeDocument/2006/relationships/slide" Target="slides/slide8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039337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57658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96408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09012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090385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428758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727702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519100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12/15/2023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12/15/2023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12/15/2023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12/15/2023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12/15/2023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12/15/2023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12/15/2023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12/15/2023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12/15/2023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12/15/2023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12/15/2023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12/15/2023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953903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12/15/2023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36879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12/15/2023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80213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12/15/2023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650053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12/15/2023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063940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12/15/2023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807135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12/15/2023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3443932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12/15/2023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0378695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12/15/2023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748509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12/15/2023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867174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12/15/2023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2055952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36709434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25615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70535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90485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55966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image" Target="../media/image1.jpg"/><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theme" Target="../theme/theme2.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573316140"/>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6.jpeg"/><Relationship Id="rId7" Type="http://schemas.openxmlformats.org/officeDocument/2006/relationships/image" Target="../media/image5.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3.png"/><Relationship Id="rId7"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4.svg"/><Relationship Id="rId9" Type="http://schemas.openxmlformats.org/officeDocument/2006/relationships/image" Target="../media/image15.emf"/></Relationships>
</file>

<file path=ppt/slides/_rels/slide1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3.png"/><Relationship Id="rId7"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4.svg"/><Relationship Id="rId9"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30.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6.jpeg"/><Relationship Id="rId7" Type="http://schemas.openxmlformats.org/officeDocument/2006/relationships/image" Target="../media/image5.sv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3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3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6.jpeg"/><Relationship Id="rId7" Type="http://schemas.openxmlformats.org/officeDocument/2006/relationships/image" Target="../media/image5.sv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_rels/slide3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3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3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4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4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6.jpeg"/><Relationship Id="rId7" Type="http://schemas.openxmlformats.org/officeDocument/2006/relationships/image" Target="../media/image5.sv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_rels/slide4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4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4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4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4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4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6.jpeg"/><Relationship Id="rId7" Type="http://schemas.openxmlformats.org/officeDocument/2006/relationships/image" Target="../media/image5.sv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_rels/slide5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5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5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5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54.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5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5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5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5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5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6.jpeg"/><Relationship Id="rId7" Type="http://schemas.openxmlformats.org/officeDocument/2006/relationships/image" Target="../media/image5.sv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_rels/slide6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6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6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6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6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6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6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6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6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6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7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7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6.jpeg"/><Relationship Id="rId7" Type="http://schemas.openxmlformats.org/officeDocument/2006/relationships/image" Target="../media/image5.sv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_rels/slide7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7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7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7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7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7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7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7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8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8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8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8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8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8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8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6.jpeg"/><Relationship Id="rId7" Type="http://schemas.openxmlformats.org/officeDocument/2006/relationships/image" Target="../media/image5.sv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_rels/slide8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8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8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9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9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9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9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9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9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9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9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9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9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0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0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0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0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0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0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0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6.jpeg"/><Relationship Id="rId7" Type="http://schemas.openxmlformats.org/officeDocument/2006/relationships/image" Target="../media/image5.sv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_rels/slide10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0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0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2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1.png"/><Relationship Id="rId7"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2.svg"/></Relationships>
</file>

<file path=ppt/slides/_rels/slide12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2.png"/><Relationship Id="rId7" Type="http://schemas.openxmlformats.org/officeDocument/2006/relationships/image" Target="../media/image4.png"/><Relationship Id="rId2" Type="http://schemas.openxmlformats.org/officeDocument/2006/relationships/image" Target="../media/image21.jpeg"/><Relationship Id="rId1" Type="http://schemas.openxmlformats.org/officeDocument/2006/relationships/slideLayout" Target="../slideLayouts/slideLayout30.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438900" y="3750216"/>
            <a:ext cx="584675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Mona </a:t>
            </a:r>
            <a:r>
              <a:rPr lang="en-US" sz="2400" dirty="0" err="1">
                <a:solidFill>
                  <a:srgbClr val="2D3956"/>
                </a:solidFill>
                <a:latin typeface="Tajawal Medium" panose="00000600000000000000" pitchFamily="2" charset="-78"/>
                <a:cs typeface="Tajawal Medium" panose="00000600000000000000" pitchFamily="2" charset="-78"/>
              </a:rPr>
              <a:t>Moustafa</a:t>
            </a:r>
            <a:r>
              <a:rPr lang="en-US" sz="2400" dirty="0">
                <a:solidFill>
                  <a:srgbClr val="2D3956"/>
                </a:solidFill>
                <a:latin typeface="Tajawal Medium" panose="00000600000000000000" pitchFamily="2" charset="-78"/>
                <a:cs typeface="Tajawal Medium" panose="00000600000000000000" pitchFamily="2" charset="-78"/>
              </a:rPr>
              <a:t> Elashry</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345247" y="2150006"/>
            <a:ext cx="5525020" cy="1446550"/>
          </a:xfrm>
          <a:prstGeom prst="rect">
            <a:avLst/>
          </a:prstGeom>
          <a:noFill/>
        </p:spPr>
        <p:txBody>
          <a:bodyPr wrap="square" rtlCol="0">
            <a:spAutoFit/>
          </a:bodyPr>
          <a:lstStyle/>
          <a:p>
            <a:pPr algn="ctr"/>
            <a:r>
              <a:rPr lang="en-US" sz="4400" b="1" dirty="0">
                <a:solidFill>
                  <a:srgbClr val="8E5A6D"/>
                </a:solidFill>
                <a:latin typeface="Tajawal Medium" panose="00000600000000000000" pitchFamily="2" charset="-78"/>
                <a:cs typeface="Tajawal Medium" panose="00000600000000000000" pitchFamily="2" charset="-78"/>
              </a:rPr>
              <a:t>Introduction to Research Methods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11</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6965984" y="4796428"/>
            <a:ext cx="1308371" cy="707886"/>
          </a:xfrm>
          <a:prstGeom prst="rect">
            <a:avLst/>
          </a:prstGeom>
          <a:noFill/>
        </p:spPr>
        <p:txBody>
          <a:bodyPr wrap="none" rtlCol="0">
            <a:spAutoFit/>
          </a:bodyPr>
          <a:lstStyle/>
          <a:p>
            <a:r>
              <a:rPr lang="en-US" sz="2000" dirty="0">
                <a:solidFill>
                  <a:srgbClr val="2D3956"/>
                </a:solidFill>
                <a:latin typeface="Tajawal Medium" panose="00000600000000000000" pitchFamily="2" charset="-78"/>
                <a:cs typeface="Tajawal Medium" panose="00000600000000000000" pitchFamily="2" charset="-78"/>
              </a:rPr>
              <a:t>MGM 333</a:t>
            </a:r>
          </a:p>
          <a:p>
            <a:r>
              <a:rPr lang="en-US" sz="2000" b="1" dirty="0">
                <a:solidFill>
                  <a:srgbClr val="2D3956"/>
                </a:solidFill>
                <a:latin typeface="Tajawal Medium" panose="00000600000000000000" pitchFamily="2" charset="-78"/>
                <a:cs typeface="Tajawal Medium" panose="00000600000000000000" pitchFamily="2" charset="-78"/>
              </a:rPr>
              <a:t>Revision</a:t>
            </a:r>
            <a:endParaRPr lang="en-US" sz="2000" dirty="0">
              <a:solidFill>
                <a:srgbClr val="2D3956"/>
              </a:solidFill>
              <a:latin typeface="Tajawal Medium" panose="00000600000000000000" pitchFamily="2" charset="-78"/>
              <a:cs typeface="Tajawal Medium" panose="00000600000000000000" pitchFamily="2" charset="-78"/>
            </a:endParaRP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473148" y="3633849"/>
            <a:ext cx="6351386" cy="954107"/>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CH1:</a:t>
            </a:r>
          </a:p>
          <a:p>
            <a:pPr algn="ctr"/>
            <a:r>
              <a:rPr lang="en-US" sz="2800" b="1" dirty="0">
                <a:solidFill>
                  <a:schemeClr val="bg1"/>
                </a:solidFill>
                <a:latin typeface="Tajawal Medium" panose="00000600000000000000" pitchFamily="2" charset="-78"/>
                <a:cs typeface="Tajawal Medium" panose="00000600000000000000" pitchFamily="2" charset="-78"/>
              </a:rPr>
              <a:t>CH1: Major research paradigms </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9891428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97662" y="2090172"/>
            <a:ext cx="8833929" cy="2677656"/>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Research is an organized, systematic, data-based, critical, objective, scientific inquiry into a specific problem that needs a solution.</a:t>
            </a:r>
          </a:p>
          <a:p>
            <a:pPr marL="342900" indent="-3429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6886123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275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3989" y="1570225"/>
            <a:ext cx="8850836" cy="3970318"/>
          </a:xfrm>
          <a:prstGeom prst="rect">
            <a:avLst/>
          </a:prstGeom>
          <a:noFill/>
        </p:spPr>
        <p:txBody>
          <a:bodyPr wrap="square" rtlCol="0">
            <a:spAutoFit/>
          </a:bodyPr>
          <a:lstStyle/>
          <a:p>
            <a:pPr marL="514350" indent="-514350" algn="just">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Purposiveness </a:t>
            </a:r>
          </a:p>
          <a:p>
            <a:pPr marL="514350" indent="-514350" algn="just">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Rigor</a:t>
            </a:r>
          </a:p>
          <a:p>
            <a:pPr marL="514350" indent="-514350" algn="just">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Testability</a:t>
            </a:r>
          </a:p>
          <a:p>
            <a:pPr marL="514350" indent="-514350" algn="just">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Replicability</a:t>
            </a:r>
          </a:p>
          <a:p>
            <a:pPr marL="514350" indent="-514350" algn="just">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Precision</a:t>
            </a:r>
          </a:p>
          <a:p>
            <a:pPr marL="514350" indent="-514350" algn="just">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Objectivity</a:t>
            </a:r>
          </a:p>
          <a:p>
            <a:pPr marL="514350" indent="-514350" algn="just">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Generalizability</a:t>
            </a:r>
          </a:p>
          <a:p>
            <a:pPr marL="514350" indent="-514350" algn="just">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Parsimony</a:t>
            </a:r>
          </a:p>
          <a:p>
            <a:pPr marL="514350" indent="-514350" algn="just">
              <a:buFont typeface="+mj-lt"/>
              <a:buAutoNum type="arabicPeriod"/>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r>
              <a:rPr lang="en-US" sz="3200" b="1" dirty="0"/>
              <a:t>Characteristics of Scientific Research..</a:t>
            </a:r>
          </a:p>
        </p:txBody>
      </p:sp>
    </p:spTree>
    <p:extLst>
      <p:ext uri="{BB962C8B-B14F-4D97-AF65-F5344CB8AC3E}">
        <p14:creationId xmlns:p14="http://schemas.microsoft.com/office/powerpoint/2010/main" val="28971591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275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54453" y="1824317"/>
            <a:ext cx="9262823" cy="2677656"/>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manager has started the research with a definite aim or purpose.</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focus is on increasing the commitment of employees to the organization, as this will be a beneficial in many ways.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r>
              <a:rPr lang="en-US" sz="3200" b="1" dirty="0"/>
              <a:t>Purposiveness.</a:t>
            </a:r>
          </a:p>
        </p:txBody>
      </p:sp>
    </p:spTree>
    <p:extLst>
      <p:ext uri="{BB962C8B-B14F-4D97-AF65-F5344CB8AC3E}">
        <p14:creationId xmlns:p14="http://schemas.microsoft.com/office/powerpoint/2010/main" val="2075686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275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906399"/>
            <a:ext cx="9262823" cy="2246769"/>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A good theoretical base and a sound methodological design would add rigor to a purposive study.</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Rigor means carefulness, and the degree of exactitude </a:t>
            </a:r>
            <a:r>
              <a:rPr lang="ar-SA" sz="2800" dirty="0">
                <a:solidFill>
                  <a:srgbClr val="2D3956"/>
                </a:solidFill>
                <a:latin typeface="Tajawal ExtraBold" panose="00000800000000000000" pitchFamily="2" charset="-78"/>
                <a:cs typeface="Tajawal ExtraBold" panose="00000800000000000000" pitchFamily="2" charset="-78"/>
              </a:rPr>
              <a:t>الدقة </a:t>
            </a:r>
            <a:r>
              <a:rPr lang="en-US" sz="2800" dirty="0">
                <a:solidFill>
                  <a:srgbClr val="2D3956"/>
                </a:solidFill>
                <a:latin typeface="Tajawal ExtraBold" panose="00000800000000000000" pitchFamily="2" charset="-78"/>
                <a:cs typeface="Tajawal ExtraBold" panose="00000800000000000000" pitchFamily="2" charset="-78"/>
              </a:rPr>
              <a:t>in research investigations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r>
              <a:rPr lang="en-US" sz="3200" b="1" dirty="0"/>
              <a:t>Rigor</a:t>
            </a:r>
          </a:p>
        </p:txBody>
      </p:sp>
    </p:spTree>
    <p:extLst>
      <p:ext uri="{BB962C8B-B14F-4D97-AF65-F5344CB8AC3E}">
        <p14:creationId xmlns:p14="http://schemas.microsoft.com/office/powerpoint/2010/main" val="41495777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275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98806" y="1604786"/>
            <a:ext cx="10227212" cy="34715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3989" y="2029791"/>
            <a:ext cx="9262823" cy="2246769"/>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After taking random selection of employees of the organization, and the study of previous research done of the area of organizational commitment, the researcher develops certain hypotheses on how employee commitment can be enhanced.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465996"/>
            <a:ext cx="2167470" cy="169579"/>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1077218"/>
          </a:xfrm>
          <a:prstGeom prst="rect">
            <a:avLst/>
          </a:prstGeom>
          <a:noFill/>
        </p:spPr>
        <p:txBody>
          <a:bodyPr wrap="square">
            <a:spAutoFit/>
          </a:bodyPr>
          <a:lstStyle/>
          <a:p>
            <a:r>
              <a:rPr lang="en-US" sz="3200" b="1" dirty="0"/>
              <a:t>Testability.</a:t>
            </a:r>
          </a:p>
          <a:p>
            <a:endParaRPr lang="en-US" sz="3200" b="1" dirty="0"/>
          </a:p>
        </p:txBody>
      </p:sp>
    </p:spTree>
    <p:extLst>
      <p:ext uri="{BB962C8B-B14F-4D97-AF65-F5344CB8AC3E}">
        <p14:creationId xmlns:p14="http://schemas.microsoft.com/office/powerpoint/2010/main" val="6496806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275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98806" y="1604785"/>
            <a:ext cx="10227212" cy="391499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3989" y="2029791"/>
            <a:ext cx="9262823" cy="3108543"/>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Then these hypotheses can be tested by applying certain statistical tests to the data collected for the purpose.</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Scientific research tends itself to testing logically developed hypotheses to see whether or not the data support the hypotheses that are developed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465996"/>
            <a:ext cx="2167470" cy="169579"/>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1077218"/>
          </a:xfrm>
          <a:prstGeom prst="rect">
            <a:avLst/>
          </a:prstGeom>
          <a:noFill/>
        </p:spPr>
        <p:txBody>
          <a:bodyPr wrap="square">
            <a:spAutoFit/>
          </a:bodyPr>
          <a:lstStyle/>
          <a:p>
            <a:r>
              <a:rPr lang="en-US" sz="3200" b="1" dirty="0"/>
              <a:t>Testability.</a:t>
            </a:r>
          </a:p>
          <a:p>
            <a:endParaRPr lang="en-US" sz="3200" b="1" dirty="0"/>
          </a:p>
        </p:txBody>
      </p:sp>
    </p:spTree>
    <p:extLst>
      <p:ext uri="{BB962C8B-B14F-4D97-AF65-F5344CB8AC3E}">
        <p14:creationId xmlns:p14="http://schemas.microsoft.com/office/powerpoint/2010/main" val="41974189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275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906399"/>
            <a:ext cx="9262823" cy="2677656"/>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results of the tests of hypotheses should be supported again and again when the same type of research is repeated in other similar circumstances.</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If the results are repeated, we will gain confidence in the scientific nature of our research</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r>
              <a:rPr lang="en-US" sz="3200" b="1" dirty="0"/>
              <a:t>Replicability</a:t>
            </a:r>
          </a:p>
        </p:txBody>
      </p:sp>
    </p:spTree>
    <p:extLst>
      <p:ext uri="{BB962C8B-B14F-4D97-AF65-F5344CB8AC3E}">
        <p14:creationId xmlns:p14="http://schemas.microsoft.com/office/powerpoint/2010/main" val="38469436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275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906399"/>
            <a:ext cx="9262823" cy="3108543"/>
          </a:xfrm>
          <a:prstGeom prst="rect">
            <a:avLst/>
          </a:prstGeom>
          <a:noFill/>
        </p:spPr>
        <p:txBody>
          <a:bodyPr wrap="square" rtlCol="0">
            <a:spAutoFit/>
          </a:bodyPr>
          <a:lstStyle/>
          <a:p>
            <a:pPr marL="457200" indent="-457200" algn="just">
              <a:buFont typeface="Arial" panose="020B0604020202020204" pitchFamily="34" charset="0"/>
              <a:buChar char="•"/>
            </a:pPr>
            <a:r>
              <a:rPr lang="en-US" sz="2800" b="1" dirty="0">
                <a:solidFill>
                  <a:srgbClr val="2D3956"/>
                </a:solidFill>
                <a:latin typeface="Tajawal ExtraBold" panose="00000800000000000000" pitchFamily="2" charset="-78"/>
                <a:cs typeface="Tajawal ExtraBold" panose="00000800000000000000" pitchFamily="2" charset="-78"/>
              </a:rPr>
              <a:t>Precision</a:t>
            </a:r>
            <a:r>
              <a:rPr lang="en-US" sz="2800" dirty="0">
                <a:solidFill>
                  <a:srgbClr val="2D3956"/>
                </a:solidFill>
                <a:latin typeface="Tajawal ExtraBold" panose="00000800000000000000" pitchFamily="2" charset="-78"/>
                <a:cs typeface="Tajawal ExtraBold" panose="00000800000000000000" pitchFamily="2" charset="-78"/>
              </a:rPr>
              <a:t> refers to the closeness of the findings to reality based on a sample.</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Confidence</a:t>
            </a: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refers to the probability that our estimations are correct.</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r>
              <a:rPr lang="en-US" sz="3200" b="1" dirty="0"/>
              <a:t>Precision and Confidence</a:t>
            </a:r>
          </a:p>
        </p:txBody>
      </p:sp>
    </p:spTree>
    <p:extLst>
      <p:ext uri="{BB962C8B-B14F-4D97-AF65-F5344CB8AC3E}">
        <p14:creationId xmlns:p14="http://schemas.microsoft.com/office/powerpoint/2010/main" val="29594880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275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473783"/>
            <a:ext cx="9262823" cy="3970318"/>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conclusions drawn through the interpretation of the results of data analysis should be objective.</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conclusions should be based on the facts of the findings derived from actual data, and not on our own subjective or emotional values.</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more objective the interpretation of the data, the more scientific the research investigation becomes.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r>
              <a:rPr lang="en-US" sz="3200" b="1" dirty="0"/>
              <a:t>Objectivity</a:t>
            </a:r>
          </a:p>
        </p:txBody>
      </p:sp>
    </p:spTree>
    <p:extLst>
      <p:ext uri="{BB962C8B-B14F-4D97-AF65-F5344CB8AC3E}">
        <p14:creationId xmlns:p14="http://schemas.microsoft.com/office/powerpoint/2010/main" val="26231944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275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473783"/>
            <a:ext cx="9262823" cy="3108543"/>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Generalizability refers to the scope of applicability of the research findings in one organizational setting to other settings.</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wider the range of applicability of the solutions generated by research, the more useful the research is to the users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r>
              <a:rPr lang="en-US" sz="3200" b="1" dirty="0"/>
              <a:t>Generalizability</a:t>
            </a:r>
          </a:p>
        </p:txBody>
      </p:sp>
    </p:spTree>
    <p:extLst>
      <p:ext uri="{BB962C8B-B14F-4D97-AF65-F5344CB8AC3E}">
        <p14:creationId xmlns:p14="http://schemas.microsoft.com/office/powerpoint/2010/main" val="26505599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275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473783"/>
            <a:ext cx="9262823" cy="3970318"/>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Parsimony refers to simplicity in explaining the phenomena or problems that occur, and in generating solutions for the problems.</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Economy in research models is achieved when we can build into our research framework a lesser number of variables that would explain the variance far more efficiently than a complex set of variables that would only marginally add to the variance explained.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r>
              <a:rPr lang="en-US" sz="3200" b="1" dirty="0"/>
              <a:t>Parsimony.</a:t>
            </a:r>
          </a:p>
        </p:txBody>
      </p:sp>
    </p:spTree>
    <p:extLst>
      <p:ext uri="{BB962C8B-B14F-4D97-AF65-F5344CB8AC3E}">
        <p14:creationId xmlns:p14="http://schemas.microsoft.com/office/powerpoint/2010/main" val="33587554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0" y="1397680"/>
            <a:ext cx="12192000"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9" name="Picture 8">
            <a:extLst>
              <a:ext uri="{FF2B5EF4-FFF2-40B4-BE49-F238E27FC236}">
                <a16:creationId xmlns:a16="http://schemas.microsoft.com/office/drawing/2014/main" id="{72ADB550-5228-B9C2-B746-6D2BCC6C1F89}"/>
              </a:ext>
            </a:extLst>
          </p:cNvPr>
          <p:cNvPicPr>
            <a:picLocks noChangeAspect="1"/>
          </p:cNvPicPr>
          <p:nvPr/>
        </p:nvPicPr>
        <p:blipFill>
          <a:blip r:embed="rId9"/>
          <a:stretch>
            <a:fillRect/>
          </a:stretch>
        </p:blipFill>
        <p:spPr>
          <a:xfrm>
            <a:off x="0" y="1673806"/>
            <a:ext cx="12192000" cy="3109210"/>
          </a:xfrm>
          <a:prstGeom prst="rect">
            <a:avLst/>
          </a:prstGeom>
        </p:spPr>
      </p:pic>
      <p:sp>
        <p:nvSpPr>
          <p:cNvPr id="4" name="TextBox 3">
            <a:extLst>
              <a:ext uri="{FF2B5EF4-FFF2-40B4-BE49-F238E27FC236}">
                <a16:creationId xmlns:a16="http://schemas.microsoft.com/office/drawing/2014/main" id="{D8AFEB96-F828-39C6-97B2-32A2813971D0}"/>
              </a:ext>
            </a:extLst>
          </p:cNvPr>
          <p:cNvSpPr txBox="1"/>
          <p:nvPr/>
        </p:nvSpPr>
        <p:spPr>
          <a:xfrm>
            <a:off x="2836636" y="628478"/>
            <a:ext cx="6096000"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2060"/>
                </a:solidFill>
                <a:effectLst/>
                <a:uLnTx/>
                <a:uFillTx/>
                <a:latin typeface="Tajawal Medium" panose="00000600000000000000" pitchFamily="2" charset="-78"/>
                <a:ea typeface="+mn-ea"/>
                <a:cs typeface="Tajawal Medium" panose="00000600000000000000" pitchFamily="2" charset="-78"/>
              </a:rPr>
              <a:t>The research hierarchy</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0" y="1397680"/>
            <a:ext cx="12192000"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11" name="Picture 10">
            <a:extLst>
              <a:ext uri="{FF2B5EF4-FFF2-40B4-BE49-F238E27FC236}">
                <a16:creationId xmlns:a16="http://schemas.microsoft.com/office/drawing/2014/main" id="{BE8092C7-75F5-CC41-9D51-3F5F066C0762}"/>
              </a:ext>
            </a:extLst>
          </p:cNvPr>
          <p:cNvPicPr>
            <a:picLocks noChangeAspect="1"/>
          </p:cNvPicPr>
          <p:nvPr/>
        </p:nvPicPr>
        <p:blipFill rotWithShape="1">
          <a:blip r:embed="rId9"/>
          <a:srcRect l="23180" t="20379" r="22667" b="14055"/>
          <a:stretch/>
        </p:blipFill>
        <p:spPr>
          <a:xfrm>
            <a:off x="1758462" y="1397679"/>
            <a:ext cx="8468750" cy="4496519"/>
          </a:xfrm>
          <a:prstGeom prst="rect">
            <a:avLst/>
          </a:prstGeom>
        </p:spPr>
      </p:pic>
      <p:sp>
        <p:nvSpPr>
          <p:cNvPr id="4" name="TextBox 3">
            <a:extLst>
              <a:ext uri="{FF2B5EF4-FFF2-40B4-BE49-F238E27FC236}">
                <a16:creationId xmlns:a16="http://schemas.microsoft.com/office/drawing/2014/main" id="{FF7AD06B-6194-AB83-E417-D6CBE92F44D9}"/>
              </a:ext>
            </a:extLst>
          </p:cNvPr>
          <p:cNvSpPr txBox="1"/>
          <p:nvPr/>
        </p:nvSpPr>
        <p:spPr>
          <a:xfrm>
            <a:off x="3188425" y="546619"/>
            <a:ext cx="6096000" cy="76944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2060"/>
                </a:solidFill>
                <a:effectLst/>
                <a:uLnTx/>
                <a:uFillTx/>
                <a:latin typeface="Tajawal Medium" panose="00000600000000000000" pitchFamily="2" charset="-78"/>
                <a:ea typeface="+mn-ea"/>
                <a:cs typeface="Tajawal Medium" panose="00000600000000000000" pitchFamily="2" charset="-78"/>
              </a:rPr>
              <a:t>Research Paradigms </a:t>
            </a:r>
          </a:p>
        </p:txBody>
      </p:sp>
    </p:spTree>
    <p:extLst>
      <p:ext uri="{BB962C8B-B14F-4D97-AF65-F5344CB8AC3E}">
        <p14:creationId xmlns:p14="http://schemas.microsoft.com/office/powerpoint/2010/main" val="440348046"/>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447778" y="61279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722393"/>
            <a:ext cx="9262823" cy="3416320"/>
          </a:xfrm>
          <a:prstGeom prst="rect">
            <a:avLst/>
          </a:prstGeom>
          <a:noFill/>
        </p:spPr>
        <p:txBody>
          <a:bodyPr wrap="square" rtlCol="0">
            <a:spAutoFit/>
          </a:bodyPr>
          <a:lstStyle/>
          <a:p>
            <a:pPr marL="342900" indent="-342900" algn="just">
              <a:buFont typeface="Arial" panose="020B0604020202020204" pitchFamily="34" charset="0"/>
              <a:buChar char="•"/>
            </a:pPr>
            <a:r>
              <a:rPr lang="en-US" sz="2400" b="1" dirty="0">
                <a:solidFill>
                  <a:srgbClr val="2D3956"/>
                </a:solidFill>
                <a:latin typeface="Tajawal ExtraBold" panose="00000800000000000000" pitchFamily="2" charset="-78"/>
                <a:cs typeface="Tajawal ExtraBold" panose="00000800000000000000" pitchFamily="2" charset="-78"/>
              </a:rPr>
              <a:t>Ontology</a:t>
            </a:r>
            <a:r>
              <a:rPr lang="en-US" sz="2400" dirty="0">
                <a:solidFill>
                  <a:srgbClr val="2D3956"/>
                </a:solidFill>
                <a:latin typeface="Tajawal ExtraBold" panose="00000800000000000000" pitchFamily="2" charset="-78"/>
                <a:cs typeface="Tajawal ExtraBold" panose="00000800000000000000" pitchFamily="2" charset="-78"/>
              </a:rPr>
              <a:t> - is the nature of reality, different ways of constructing reality; ‘how things are’ and ‘how things really work’ (Denzin &amp; Lincoln, 1988 p.210) </a:t>
            </a:r>
          </a:p>
          <a:p>
            <a:pPr marL="342900" indent="-34290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b="1" dirty="0">
                <a:solidFill>
                  <a:srgbClr val="2D3956"/>
                </a:solidFill>
                <a:latin typeface="Tajawal ExtraBold" panose="00000800000000000000" pitchFamily="2" charset="-78"/>
                <a:cs typeface="Tajawal ExtraBold" panose="00000800000000000000" pitchFamily="2" charset="-78"/>
              </a:rPr>
              <a:t>Epistemology</a:t>
            </a:r>
            <a:r>
              <a:rPr lang="en-US" sz="2400" dirty="0">
                <a:solidFill>
                  <a:srgbClr val="2D3956"/>
                </a:solidFill>
                <a:latin typeface="Tajawal ExtraBold" panose="00000800000000000000" pitchFamily="2" charset="-78"/>
                <a:cs typeface="Tajawal ExtraBold" panose="00000800000000000000" pitchFamily="2" charset="-78"/>
              </a:rPr>
              <a:t> - is the philosophy of how we can know that reality; different forms of knowledge of that reality. </a:t>
            </a:r>
          </a:p>
          <a:p>
            <a:pPr marL="342900" indent="-34290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b="1" dirty="0">
                <a:solidFill>
                  <a:srgbClr val="2D3956"/>
                </a:solidFill>
                <a:latin typeface="Tajawal ExtraBold" panose="00000800000000000000" pitchFamily="2" charset="-78"/>
                <a:cs typeface="Tajawal ExtraBold" panose="00000800000000000000" pitchFamily="2" charset="-78"/>
              </a:rPr>
              <a:t>Methodology</a:t>
            </a:r>
            <a:r>
              <a:rPr lang="en-US" sz="2400" dirty="0">
                <a:solidFill>
                  <a:srgbClr val="2D3956"/>
                </a:solidFill>
                <a:latin typeface="Tajawal ExtraBold" panose="00000800000000000000" pitchFamily="2" charset="-78"/>
                <a:cs typeface="Tajawal ExtraBold" panose="00000800000000000000" pitchFamily="2" charset="-78"/>
              </a:rPr>
              <a:t> - is the practice of how we come to know that reality; the tools we use to know that reality.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77C89E4B-457A-3F4F-BBE8-6BDA4CC0647E}"/>
              </a:ext>
            </a:extLst>
          </p:cNvPr>
          <p:cNvSpPr txBox="1"/>
          <p:nvPr/>
        </p:nvSpPr>
        <p:spPr>
          <a:xfrm>
            <a:off x="3052482" y="94174"/>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does it matter? </a:t>
            </a:r>
            <a:endParaRPr lang="en-US" sz="2400" b="1" dirty="0"/>
          </a:p>
        </p:txBody>
      </p:sp>
    </p:spTree>
    <p:extLst>
      <p:ext uri="{BB962C8B-B14F-4D97-AF65-F5344CB8AC3E}">
        <p14:creationId xmlns:p14="http://schemas.microsoft.com/office/powerpoint/2010/main" val="9361819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422945"/>
            <a:ext cx="9262823" cy="4154984"/>
          </a:xfrm>
          <a:prstGeom prst="rect">
            <a:avLst/>
          </a:prstGeom>
          <a:noFill/>
        </p:spPr>
        <p:txBody>
          <a:bodyPr wrap="square" rtlCol="0">
            <a:spAutoFit/>
          </a:bodyPr>
          <a:lstStyle/>
          <a:p>
            <a:pPr algn="just"/>
            <a:r>
              <a:rPr lang="en-US" sz="2400" b="1" u="sng" dirty="0">
                <a:solidFill>
                  <a:srgbClr val="2D3956"/>
                </a:solidFill>
                <a:latin typeface="Tajawal ExtraBold" panose="00000800000000000000" pitchFamily="2" charset="-78"/>
                <a:cs typeface="Tajawal ExtraBold" panose="00000800000000000000" pitchFamily="2" charset="-78"/>
              </a:rPr>
              <a:t>Paradigm differences The three questions then are; </a:t>
            </a:r>
          </a:p>
          <a:p>
            <a:pPr algn="just"/>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v"/>
            </a:pPr>
            <a:r>
              <a:rPr lang="en-US" sz="2400" b="1" dirty="0">
                <a:solidFill>
                  <a:srgbClr val="2D3956"/>
                </a:solidFill>
                <a:latin typeface="Tajawal ExtraBold" panose="00000800000000000000" pitchFamily="2" charset="-78"/>
                <a:cs typeface="Tajawal ExtraBold" panose="00000800000000000000" pitchFamily="2" charset="-78"/>
              </a:rPr>
              <a:t>What is the nature of reality? </a:t>
            </a:r>
            <a:r>
              <a:rPr lang="en-US" sz="2400" dirty="0">
                <a:solidFill>
                  <a:srgbClr val="2D3956"/>
                </a:solidFill>
                <a:latin typeface="Tajawal ExtraBold" panose="00000800000000000000" pitchFamily="2" charset="-78"/>
                <a:cs typeface="Tajawal ExtraBold" panose="00000800000000000000" pitchFamily="2" charset="-78"/>
              </a:rPr>
              <a:t>- This is the ontological question concerning the nature and form of reality. </a:t>
            </a:r>
          </a:p>
          <a:p>
            <a:pPr marL="342900" indent="-3429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v"/>
            </a:pPr>
            <a:r>
              <a:rPr lang="en-US" sz="2400" b="1" dirty="0">
                <a:solidFill>
                  <a:srgbClr val="2D3956"/>
                </a:solidFill>
                <a:latin typeface="Tajawal ExtraBold" panose="00000800000000000000" pitchFamily="2" charset="-78"/>
                <a:cs typeface="Tajawal ExtraBold" panose="00000800000000000000" pitchFamily="2" charset="-78"/>
              </a:rPr>
              <a:t>What is the nature of the relationship between the knower and the known?</a:t>
            </a:r>
            <a:r>
              <a:rPr lang="en-US" sz="2400" dirty="0">
                <a:solidFill>
                  <a:srgbClr val="2D3956"/>
                </a:solidFill>
                <a:latin typeface="Tajawal ExtraBold" panose="00000800000000000000" pitchFamily="2" charset="-78"/>
                <a:cs typeface="Tajawal ExtraBold" panose="00000800000000000000" pitchFamily="2" charset="-78"/>
              </a:rPr>
              <a:t> – This is the epistemological question. </a:t>
            </a:r>
          </a:p>
          <a:p>
            <a:pPr marL="342900" indent="-3429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v"/>
            </a:pPr>
            <a:r>
              <a:rPr lang="en-US" sz="2400" b="1" dirty="0">
                <a:solidFill>
                  <a:srgbClr val="2D3956"/>
                </a:solidFill>
                <a:latin typeface="Tajawal ExtraBold" panose="00000800000000000000" pitchFamily="2" charset="-78"/>
                <a:cs typeface="Tajawal ExtraBold" panose="00000800000000000000" pitchFamily="2" charset="-78"/>
              </a:rPr>
              <a:t>How we can come to know it?</a:t>
            </a:r>
            <a:r>
              <a:rPr lang="en-US" sz="2400" dirty="0">
                <a:solidFill>
                  <a:srgbClr val="2D3956"/>
                </a:solidFill>
                <a:latin typeface="Tajawal ExtraBold" panose="00000800000000000000" pitchFamily="2" charset="-78"/>
                <a:cs typeface="Tajawal ExtraBold" panose="00000800000000000000" pitchFamily="2" charset="-78"/>
              </a:rPr>
              <a:t> - This is the methodological question.</a:t>
            </a:r>
          </a:p>
          <a:p>
            <a:pPr algn="just"/>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3294573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3539430"/>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Positivism</a:t>
            </a: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Associated with quantitative research</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Interpretivist / constructivist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Associated with qualitative research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Post-positivism: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Mixed methods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Major P</a:t>
            </a:r>
            <a:r>
              <a:rPr kumimoji="0" lang="en-US" sz="2800" b="1" i="0" u="none" strike="noStrike" kern="1200" cap="none" spc="0" normalizeH="0" baseline="0" noProof="0" dirty="0" err="1">
                <a:ln>
                  <a:noFill/>
                </a:ln>
                <a:solidFill>
                  <a:srgbClr val="2D3956"/>
                </a:solidFill>
                <a:effectLst/>
                <a:uLnTx/>
                <a:uFillTx/>
                <a:latin typeface="Tajawal ExtraBold" panose="00000800000000000000" pitchFamily="2" charset="-78"/>
                <a:ea typeface="+mn-ea"/>
                <a:cs typeface="Tajawal ExtraBold" panose="00000800000000000000" pitchFamily="2" charset="-78"/>
              </a:rPr>
              <a:t>aradigms</a:t>
            </a: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803190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9" y="999038"/>
            <a:ext cx="12268072" cy="525213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34765" y="1080527"/>
            <a:ext cx="11511375" cy="5262979"/>
          </a:xfrm>
          <a:prstGeom prst="rect">
            <a:avLst/>
          </a:prstGeom>
          <a:noFill/>
        </p:spPr>
        <p:txBody>
          <a:bodyPr wrap="square" rtlCol="0">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Positivists see the world as a collection of observable facts which can be measured.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Ontological stance </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Realism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There exists a single, tangible, objective reality. We can understand it through the laws that govern it.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Epistemological stance </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Objectivist / dualist    </a:t>
            </a:r>
            <a:endPar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Objective observation leading to discovery of that reality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Methodology</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Experimental, objective observation.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Purpose</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predication / control / explanation / verification (1798–1857) (1596-1650)</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Positivism</a:t>
            </a:r>
            <a:endPar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94633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9" y="999038"/>
            <a:ext cx="12268072" cy="525213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94395" y="1073062"/>
            <a:ext cx="12113616" cy="4832092"/>
          </a:xfrm>
          <a:prstGeom prst="rect">
            <a:avLst/>
          </a:prstGeom>
          <a:noFill/>
        </p:spPr>
        <p:txBody>
          <a:bodyPr wrap="square" rtlCol="0">
            <a:spAutoFit/>
          </a:bodyPr>
          <a:lstStyle/>
          <a:p>
            <a:pPr marL="342900" marR="0" lvl="0" indent="-34290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What can we ‘know’?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those who are seeking the strict way of truth should not trouble themselves about any object concerning which they cannot have a certainty equal to arithmetic or geometrical demonstration” (Descartes, as cited in Lines, 2001, p. 172).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If it can’t be counted or measured with certainty then we can never truly know it.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Questions: What? How much? Relationships / casual effect Those best answered with Numerical precision Hypothesis formulation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Positivism</a:t>
            </a:r>
            <a:endPar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817177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902344"/>
            <a:ext cx="11911692" cy="519003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80308" y="875704"/>
            <a:ext cx="11665832" cy="5632311"/>
          </a:xfrm>
          <a:prstGeom prst="rect">
            <a:avLst/>
          </a:prstGeom>
          <a:noFill/>
        </p:spPr>
        <p:txBody>
          <a:bodyPr wrap="square" rtlCol="0">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methodology: </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This is the theoretical perspective of the research, that is the overall nature of the research activity.</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method</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This is the bounded system created by the researcher to engage in empirical investigation, the overall approach, often referred to as a ‘strategy.’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techniques</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These are the individual data collection techniques applied within the method. The most obvious example of lack of distinction between method and techniques is the use of the terms ‘survey’ and ‘questionnaire’; very often the two are used interchangeably within the research methods literature.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instrument</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This is the devise that is designed or trained to collect the data necessary to provide insight or offer answers to the questions being asked.</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326342"/>
            <a:ext cx="2167470" cy="309233"/>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70E3D6B-C162-35FC-264E-8097DC21CFEE}"/>
              </a:ext>
            </a:extLst>
          </p:cNvPr>
          <p:cNvSpPr txBox="1"/>
          <p:nvPr/>
        </p:nvSpPr>
        <p:spPr>
          <a:xfrm>
            <a:off x="2839330" y="26432"/>
            <a:ext cx="6513340" cy="584775"/>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Definitions</a:t>
            </a:r>
          </a:p>
        </p:txBody>
      </p:sp>
    </p:spTree>
    <p:extLst>
      <p:ext uri="{BB962C8B-B14F-4D97-AF65-F5344CB8AC3E}">
        <p14:creationId xmlns:p14="http://schemas.microsoft.com/office/powerpoint/2010/main" val="28095286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26317" y="1610569"/>
            <a:ext cx="9345750" cy="3785652"/>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Quantitative research begins with a theoretical framework established from the literature review a hypothesis will emerge and the variables within that hypothesis can be identified.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notion of a hypothesis can also be translated into research aims and objectives it is only compulsory to have a hypothesis when true experimental research is chosen as the method select the most appropriate research method calculate the sample and design the data collection within that method.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3AB4CF82-A7E8-2410-2277-3D20ED731964}"/>
              </a:ext>
            </a:extLst>
          </p:cNvPr>
          <p:cNvSpPr txBox="1"/>
          <p:nvPr/>
        </p:nvSpPr>
        <p:spPr>
          <a:xfrm>
            <a:off x="3052482" y="60339"/>
            <a:ext cx="651334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Quantitative research </a:t>
            </a:r>
            <a:endPar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649500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854350"/>
            <a:ext cx="11946140" cy="518956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45860" y="1085675"/>
            <a:ext cx="11789772" cy="4154984"/>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emergent design of qualitative research does not allow for a detailed plan before the research begins ‘the research design must therefore be ‘played by ear’; it must unfold, cascade, roll, emerge’ (Lincoln and Guba, 1985 p.203)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Human research instrument</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The researcher plays the role of ‘instrument’ trained to capture the data as it ‘comes in’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Emergent design </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Responding the story as it reveals itself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Negotiated outcomes </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Interaction between the researcher and the researched – interpretation based on the relationship between the two.</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3AB4CF82-A7E8-2410-2277-3D20ED731964}"/>
              </a:ext>
            </a:extLst>
          </p:cNvPr>
          <p:cNvSpPr txBox="1"/>
          <p:nvPr/>
        </p:nvSpPr>
        <p:spPr>
          <a:xfrm>
            <a:off x="3052482" y="60339"/>
            <a:ext cx="651334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Qualitative research</a:t>
            </a:r>
            <a:endPar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317181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26317" y="1285191"/>
            <a:ext cx="9345750" cy="35572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Creswell, J.W. and Plano Clark, V.L., 2011. Choosing a mixed methods design. Designing and conducting mixed methods research, 2, pp.53-106.</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026317" y="1610569"/>
            <a:ext cx="9345750" cy="138499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Triangulation Design</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Exploratory Design</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Explanatory Design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3AB4CF82-A7E8-2410-2277-3D20ED731964}"/>
              </a:ext>
            </a:extLst>
          </p:cNvPr>
          <p:cNvSpPr txBox="1"/>
          <p:nvPr/>
        </p:nvSpPr>
        <p:spPr>
          <a:xfrm>
            <a:off x="3052482" y="60339"/>
            <a:ext cx="651334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MIXED METHODS DESIGNS</a:t>
            </a:r>
            <a:endPar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FDD75CEB-962E-15B3-4C56-1EE4C83D7925}"/>
              </a:ext>
            </a:extLst>
          </p:cNvPr>
          <p:cNvSpPr txBox="1"/>
          <p:nvPr/>
        </p:nvSpPr>
        <p:spPr>
          <a:xfrm>
            <a:off x="1174938" y="3783918"/>
            <a:ext cx="8540157" cy="52322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222222"/>
                </a:solidFill>
                <a:effectLst/>
                <a:uLnTx/>
                <a:uFillTx/>
                <a:latin typeface="Arial" panose="020B0604020202020204" pitchFamily="34" charset="0"/>
                <a:ea typeface="+mn-ea"/>
                <a:cs typeface="+mn-cs"/>
              </a:rPr>
              <a:t>Creswell, J.W. and Plano Clark, V.L., 2011. Choosing a mixed methods design. </a:t>
            </a:r>
            <a:r>
              <a:rPr kumimoji="0" lang="en-US" sz="1400" b="0" i="1" u="none" strike="noStrike" kern="1200" cap="none" spc="0" normalizeH="0" baseline="0" noProof="0" dirty="0">
                <a:ln>
                  <a:noFill/>
                </a:ln>
                <a:solidFill>
                  <a:srgbClr val="222222"/>
                </a:solidFill>
                <a:effectLst/>
                <a:uLnTx/>
                <a:uFillTx/>
                <a:latin typeface="Arial" panose="020B0604020202020204" pitchFamily="34" charset="0"/>
                <a:ea typeface="+mn-ea"/>
                <a:cs typeface="+mn-cs"/>
              </a:rPr>
              <a:t>Designing and conducting mixed methods research</a:t>
            </a:r>
            <a:r>
              <a:rPr kumimoji="0" lang="en-US" sz="1400" b="0" i="0" u="none" strike="noStrike" kern="1200" cap="none" spc="0" normalizeH="0" baseline="0" noProof="0" dirty="0">
                <a:ln>
                  <a:noFill/>
                </a:ln>
                <a:solidFill>
                  <a:srgbClr val="222222"/>
                </a:solidFill>
                <a:effectLst/>
                <a:uLnTx/>
                <a:uFillTx/>
                <a:latin typeface="Arial" panose="020B0604020202020204" pitchFamily="34" charset="0"/>
                <a:ea typeface="+mn-ea"/>
                <a:cs typeface="+mn-cs"/>
              </a:rPr>
              <a:t>, </a:t>
            </a:r>
            <a:r>
              <a:rPr kumimoji="0" lang="en-US" sz="1400" b="0" i="1" u="none" strike="noStrike" kern="1200" cap="none" spc="0" normalizeH="0" baseline="0" noProof="0" dirty="0">
                <a:ln>
                  <a:noFill/>
                </a:ln>
                <a:solidFill>
                  <a:srgbClr val="222222"/>
                </a:solidFill>
                <a:effectLst/>
                <a:uLnTx/>
                <a:uFillTx/>
                <a:latin typeface="Arial" panose="020B0604020202020204" pitchFamily="34" charset="0"/>
                <a:ea typeface="+mn-ea"/>
                <a:cs typeface="+mn-cs"/>
              </a:rPr>
              <a:t>2</a:t>
            </a:r>
            <a:r>
              <a:rPr kumimoji="0" lang="en-US" sz="1400" b="0" i="0" u="none" strike="noStrike" kern="1200" cap="none" spc="0" normalizeH="0" baseline="0" noProof="0" dirty="0">
                <a:ln>
                  <a:noFill/>
                </a:ln>
                <a:solidFill>
                  <a:srgbClr val="222222"/>
                </a:solidFill>
                <a:effectLst/>
                <a:uLnTx/>
                <a:uFillTx/>
                <a:latin typeface="Arial" panose="020B0604020202020204" pitchFamily="34" charset="0"/>
                <a:ea typeface="+mn-ea"/>
                <a:cs typeface="+mn-cs"/>
              </a:rPr>
              <a:t>, pp.53-106. </a:t>
            </a:r>
            <a:endParaRPr kumimoji="0" lang="en-US" sz="1400" b="0" i="0" u="none" strike="noStrike" kern="1200" cap="none" spc="0" normalizeH="0" baseline="0" noProof="0" dirty="0">
              <a:ln>
                <a:noFill/>
              </a:ln>
              <a:solidFill>
                <a:srgbClr val="263248"/>
              </a:solidFill>
              <a:effectLst/>
              <a:uLnTx/>
              <a:uFillTx/>
              <a:latin typeface="Arial"/>
              <a:ea typeface="+mn-ea"/>
              <a:cs typeface="+mn-cs"/>
            </a:endParaRPr>
          </a:p>
        </p:txBody>
      </p:sp>
    </p:spTree>
    <p:extLst>
      <p:ext uri="{BB962C8B-B14F-4D97-AF65-F5344CB8AC3E}">
        <p14:creationId xmlns:p14="http://schemas.microsoft.com/office/powerpoint/2010/main" val="10681517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26317" y="1285191"/>
            <a:ext cx="9345750" cy="35572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Creswell, J.W. and Plano Clark, V.L., 2011. Choosing a mixed methods design. Designing and conducting mixed methods research, 2, pp.53-106.</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026317" y="1506159"/>
            <a:ext cx="9345750" cy="224676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most common and well-known approach to mixing methods is the Triangulation Design. The purpose of this design is “to obtain different but complementary data on the same topic”</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3AB4CF82-A7E8-2410-2277-3D20ED731964}"/>
              </a:ext>
            </a:extLst>
          </p:cNvPr>
          <p:cNvSpPr txBox="1"/>
          <p:nvPr/>
        </p:nvSpPr>
        <p:spPr>
          <a:xfrm>
            <a:off x="3052482" y="60339"/>
            <a:ext cx="651334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Triangulation Design </a:t>
            </a:r>
            <a:endPar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FDD75CEB-962E-15B3-4C56-1EE4C83D7925}"/>
              </a:ext>
            </a:extLst>
          </p:cNvPr>
          <p:cNvSpPr txBox="1"/>
          <p:nvPr/>
        </p:nvSpPr>
        <p:spPr>
          <a:xfrm>
            <a:off x="1174938" y="3783918"/>
            <a:ext cx="8540157" cy="52322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222222"/>
                </a:solidFill>
                <a:effectLst/>
                <a:uLnTx/>
                <a:uFillTx/>
                <a:latin typeface="Arial" panose="020B0604020202020204" pitchFamily="34" charset="0"/>
                <a:ea typeface="+mn-ea"/>
                <a:cs typeface="+mn-cs"/>
              </a:rPr>
              <a:t>Creswell, J.W. and Plano Clark, V.L., 2011. Choosing a mixed methods design. </a:t>
            </a:r>
            <a:r>
              <a:rPr kumimoji="0" lang="en-US" sz="1400" b="0" i="1" u="none" strike="noStrike" kern="1200" cap="none" spc="0" normalizeH="0" baseline="0" noProof="0" dirty="0">
                <a:ln>
                  <a:noFill/>
                </a:ln>
                <a:solidFill>
                  <a:srgbClr val="222222"/>
                </a:solidFill>
                <a:effectLst/>
                <a:uLnTx/>
                <a:uFillTx/>
                <a:latin typeface="Arial" panose="020B0604020202020204" pitchFamily="34" charset="0"/>
                <a:ea typeface="+mn-ea"/>
                <a:cs typeface="+mn-cs"/>
              </a:rPr>
              <a:t>Designing and conducting mixed methods research</a:t>
            </a:r>
            <a:r>
              <a:rPr kumimoji="0" lang="en-US" sz="1400" b="0" i="0" u="none" strike="noStrike" kern="1200" cap="none" spc="0" normalizeH="0" baseline="0" noProof="0" dirty="0">
                <a:ln>
                  <a:noFill/>
                </a:ln>
                <a:solidFill>
                  <a:srgbClr val="222222"/>
                </a:solidFill>
                <a:effectLst/>
                <a:uLnTx/>
                <a:uFillTx/>
                <a:latin typeface="Arial" panose="020B0604020202020204" pitchFamily="34" charset="0"/>
                <a:ea typeface="+mn-ea"/>
                <a:cs typeface="+mn-cs"/>
              </a:rPr>
              <a:t>, </a:t>
            </a:r>
            <a:r>
              <a:rPr kumimoji="0" lang="en-US" sz="1400" b="0" i="1" u="none" strike="noStrike" kern="1200" cap="none" spc="0" normalizeH="0" baseline="0" noProof="0" dirty="0">
                <a:ln>
                  <a:noFill/>
                </a:ln>
                <a:solidFill>
                  <a:srgbClr val="222222"/>
                </a:solidFill>
                <a:effectLst/>
                <a:uLnTx/>
                <a:uFillTx/>
                <a:latin typeface="Arial" panose="020B0604020202020204" pitchFamily="34" charset="0"/>
                <a:ea typeface="+mn-ea"/>
                <a:cs typeface="+mn-cs"/>
              </a:rPr>
              <a:t>2</a:t>
            </a:r>
            <a:r>
              <a:rPr kumimoji="0" lang="en-US" sz="1400" b="0" i="0" u="none" strike="noStrike" kern="1200" cap="none" spc="0" normalizeH="0" baseline="0" noProof="0" dirty="0">
                <a:ln>
                  <a:noFill/>
                </a:ln>
                <a:solidFill>
                  <a:srgbClr val="222222"/>
                </a:solidFill>
                <a:effectLst/>
                <a:uLnTx/>
                <a:uFillTx/>
                <a:latin typeface="Arial" panose="020B0604020202020204" pitchFamily="34" charset="0"/>
                <a:ea typeface="+mn-ea"/>
                <a:cs typeface="+mn-cs"/>
              </a:rPr>
              <a:t>, pp.53-106. </a:t>
            </a:r>
            <a:endParaRPr kumimoji="0" lang="en-US" sz="1400" b="0" i="0" u="none" strike="noStrike" kern="1200" cap="none" spc="0" normalizeH="0" baseline="0" noProof="0" dirty="0">
              <a:ln>
                <a:noFill/>
              </a:ln>
              <a:solidFill>
                <a:srgbClr val="263248"/>
              </a:solidFill>
              <a:effectLst/>
              <a:uLnTx/>
              <a:uFillTx/>
              <a:latin typeface="Arial"/>
              <a:ea typeface="+mn-ea"/>
              <a:cs typeface="+mn-cs"/>
            </a:endParaRPr>
          </a:p>
        </p:txBody>
      </p:sp>
    </p:spTree>
    <p:extLst>
      <p:ext uri="{BB962C8B-B14F-4D97-AF65-F5344CB8AC3E}">
        <p14:creationId xmlns:p14="http://schemas.microsoft.com/office/powerpoint/2010/main" val="34679553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26317" y="1285191"/>
            <a:ext cx="9345750" cy="35572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Creswell, J.W. and Plano Clark, V.L., 2011. Choosing a mixed methods design. Designing and conducting mixed methods research, 2, pp.53-106.</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026317" y="1365535"/>
            <a:ext cx="9345750" cy="2677656"/>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Variants of the Triangulation Design:</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convergence model</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data transformation model</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validating quantitative data model</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3AB4CF82-A7E8-2410-2277-3D20ED731964}"/>
              </a:ext>
            </a:extLst>
          </p:cNvPr>
          <p:cNvSpPr txBox="1"/>
          <p:nvPr/>
        </p:nvSpPr>
        <p:spPr>
          <a:xfrm>
            <a:off x="3052482" y="60339"/>
            <a:ext cx="651334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Triangulation Design </a:t>
            </a:r>
            <a:endPar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74174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285190"/>
            <a:ext cx="10091759" cy="483209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Creswell, J.W. and Plano Clark, V.L., 2011. Choosing a mixed methods design. Designing and conducting mixed methods research, 2, pp.53-106.</a:t>
            </a:r>
          </a:p>
        </p:txBody>
      </p:sp>
      <p:sp>
        <p:nvSpPr>
          <p:cNvPr id="24" name="TextBox 23">
            <a:extLst>
              <a:ext uri="{FF2B5EF4-FFF2-40B4-BE49-F238E27FC236}">
                <a16:creationId xmlns:a16="http://schemas.microsoft.com/office/drawing/2014/main" id="{6083F8E2-699C-9C01-0329-7C9299434C08}"/>
              </a:ext>
            </a:extLst>
          </p:cNvPr>
          <p:cNvSpPr txBox="1"/>
          <p:nvPr/>
        </p:nvSpPr>
        <p:spPr>
          <a:xfrm>
            <a:off x="280307" y="1365535"/>
            <a:ext cx="9904702" cy="378565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Explanatory Design is a two-phase mixed methods design. The overall purpose of this design </a:t>
            </a:r>
            <a:r>
              <a:rPr kumimoji="0" lang="en-US" sz="2400" b="0" i="0" u="none" strike="noStrike" kern="1200" cap="none" spc="0" normalizeH="0" baseline="0" noProof="0">
                <a:ln>
                  <a:noFill/>
                </a:ln>
                <a:solidFill>
                  <a:srgbClr val="2D3956"/>
                </a:solidFill>
                <a:effectLst/>
                <a:uLnTx/>
                <a:uFillTx/>
                <a:latin typeface="Tajawal ExtraBold" panose="00000800000000000000" pitchFamily="2" charset="-78"/>
                <a:ea typeface="+mn-ea"/>
                <a:cs typeface="Tajawal ExtraBold" panose="00000800000000000000" pitchFamily="2" charset="-78"/>
              </a:rPr>
              <a:t>is quantitative </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results.</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This design starts with the collection and analysis of quantitative data. This first phase is followed by the subsequent collection and analysis of qualitative data.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second, qualitative phase of the study is designed so that it follows from (or connects to) the results of the first quantitative phase.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3AB4CF82-A7E8-2410-2277-3D20ED731964}"/>
              </a:ext>
            </a:extLst>
          </p:cNvPr>
          <p:cNvSpPr txBox="1"/>
          <p:nvPr/>
        </p:nvSpPr>
        <p:spPr>
          <a:xfrm>
            <a:off x="2626178" y="-24088"/>
            <a:ext cx="10949145"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Explanatory Design</a:t>
            </a:r>
          </a:p>
        </p:txBody>
      </p:sp>
    </p:spTree>
    <p:extLst>
      <p:ext uri="{BB962C8B-B14F-4D97-AF65-F5344CB8AC3E}">
        <p14:creationId xmlns:p14="http://schemas.microsoft.com/office/powerpoint/2010/main" val="41283226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285190"/>
            <a:ext cx="10091759" cy="483209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Creswell, J.W. and Plano Clark, V.L., 2011. Choosing a mixed methods design. Designing and conducting mixed methods research, 2, pp.53-106.</a:t>
            </a:r>
          </a:p>
        </p:txBody>
      </p:sp>
      <p:sp>
        <p:nvSpPr>
          <p:cNvPr id="24" name="TextBox 23">
            <a:extLst>
              <a:ext uri="{FF2B5EF4-FFF2-40B4-BE49-F238E27FC236}">
                <a16:creationId xmlns:a16="http://schemas.microsoft.com/office/drawing/2014/main" id="{6083F8E2-699C-9C01-0329-7C9299434C08}"/>
              </a:ext>
            </a:extLst>
          </p:cNvPr>
          <p:cNvSpPr txBox="1"/>
          <p:nvPr/>
        </p:nvSpPr>
        <p:spPr>
          <a:xfrm>
            <a:off x="592408" y="2166636"/>
            <a:ext cx="9467557" cy="224676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As with the Explanatory Design, the intent of the two-phase Exploratory Design is that the results of the first method (qualitative) can help develop or inform the second method (quantitative).</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3AB4CF82-A7E8-2410-2277-3D20ED731964}"/>
              </a:ext>
            </a:extLst>
          </p:cNvPr>
          <p:cNvSpPr txBox="1"/>
          <p:nvPr/>
        </p:nvSpPr>
        <p:spPr>
          <a:xfrm>
            <a:off x="2626178" y="-24088"/>
            <a:ext cx="10949145"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Exploratory Design</a:t>
            </a:r>
          </a:p>
        </p:txBody>
      </p:sp>
    </p:spTree>
    <p:extLst>
      <p:ext uri="{BB962C8B-B14F-4D97-AF65-F5344CB8AC3E}">
        <p14:creationId xmlns:p14="http://schemas.microsoft.com/office/powerpoint/2010/main" val="29479948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876E29AB-257C-9CF7-AED7-8A22152C1D90}"/>
              </a:ext>
            </a:extLst>
          </p:cNvPr>
          <p:cNvPicPr>
            <a:picLocks noChangeAspect="1"/>
          </p:cNvPicPr>
          <p:nvPr/>
        </p:nvPicPr>
        <p:blipFill>
          <a:blip r:embed="rId7"/>
          <a:stretch>
            <a:fillRect/>
          </a:stretch>
        </p:blipFill>
        <p:spPr>
          <a:xfrm>
            <a:off x="0" y="0"/>
            <a:ext cx="12192000" cy="6857999"/>
          </a:xfrm>
          <a:prstGeom prst="rect">
            <a:avLst/>
          </a:prstGeom>
        </p:spPr>
      </p:pic>
    </p:spTree>
    <p:extLst>
      <p:ext uri="{BB962C8B-B14F-4D97-AF65-F5344CB8AC3E}">
        <p14:creationId xmlns:p14="http://schemas.microsoft.com/office/powerpoint/2010/main" val="187546198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56796"/>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42777" y="4004910"/>
            <a:ext cx="5149167"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CH2: Reviewing literature</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1792096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505825" y="2044004"/>
            <a:ext cx="8417320" cy="138499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literature review is a critical discussion of all significant, publicly available literature that contributes to the understanding of a subject.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What is meant by literature review?</a:t>
            </a:r>
          </a:p>
        </p:txBody>
      </p:sp>
    </p:spTree>
    <p:extLst>
      <p:ext uri="{BB962C8B-B14F-4D97-AF65-F5344CB8AC3E}">
        <p14:creationId xmlns:p14="http://schemas.microsoft.com/office/powerpoint/2010/main" val="20397329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266741"/>
            <a:ext cx="10427448" cy="33370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40168" y="1328751"/>
            <a:ext cx="9528750" cy="267765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truth is: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literature review process is a continuous one throughout the lifespan of the research project; there will be a point at which your individual critical analysis of items will be synthesized but you will not stop there.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4527609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505825" y="2044004"/>
            <a:ext cx="8417320" cy="181588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Is the documentation of a comprehensive review of the published and unpublished work from secondary sources of data in the areas of specific interest to the researcher.</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What is meant by literature review?</a:t>
            </a:r>
          </a:p>
        </p:txBody>
      </p:sp>
    </p:spTree>
    <p:extLst>
      <p:ext uri="{BB962C8B-B14F-4D97-AF65-F5344CB8AC3E}">
        <p14:creationId xmlns:p14="http://schemas.microsoft.com/office/powerpoint/2010/main" val="12114213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3231654"/>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Literature review is a ‘runway’ because it should:</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Clarify your own research aims</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provide you with the depth and breadth of subject knowledge necessary</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Form the theoretical framework for your own empirical investigation</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Contribute to your research design</a:t>
            </a: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t>
            </a: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What is meant by literature review?</a:t>
            </a:r>
          </a:p>
        </p:txBody>
      </p:sp>
    </p:spTree>
    <p:extLst>
      <p:ext uri="{BB962C8B-B14F-4D97-AF65-F5344CB8AC3E}">
        <p14:creationId xmlns:p14="http://schemas.microsoft.com/office/powerpoint/2010/main" val="94630213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1384" y="1497465"/>
            <a:ext cx="10007265" cy="32621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668718" y="1972685"/>
            <a:ext cx="8727072" cy="224676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From your review you can then move on to the next stage in the research process: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framing your research question, aims and objectives or hypothesis based on what you have discovered from within the published literature.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79420432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56796"/>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42777" y="4004910"/>
            <a:ext cx="5444119"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CH3: Defining the research</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187840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41610" y="1428065"/>
            <a:ext cx="9175816" cy="340897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9" y="1903285"/>
            <a:ext cx="8777726" cy="2677656"/>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Both qualitative and quantitative research demand the development of a theoretical and conceptual framework; after the conceptual stage the two approaches begin to move forward in their own discrete fashion.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9832700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661521"/>
            <a:ext cx="9102625" cy="313507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834291"/>
            <a:ext cx="8930347" cy="2677656"/>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Essentially the research question should itself determine the design of your study but it is usually the case that naturally qualitative researchers ask questions such as: Why? How? What?, and naturally quantitative researchers ask such questions as How many? How often? Where?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Designing a conceptual framework</a:t>
            </a:r>
          </a:p>
        </p:txBody>
      </p:sp>
    </p:spTree>
    <p:extLst>
      <p:ext uri="{BB962C8B-B14F-4D97-AF65-F5344CB8AC3E}">
        <p14:creationId xmlns:p14="http://schemas.microsoft.com/office/powerpoint/2010/main" val="195147432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891010"/>
            <a:ext cx="9261257" cy="25436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80307" y="2166329"/>
            <a:ext cx="9009467" cy="1938992"/>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Hypothesis testing is only carried out in quantitative or positivist research; very often qualitative or interpretivist research will culminate in the generation of a working hypothesis but it is not the driving force behind the research design.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research hypothesis</a:t>
            </a:r>
          </a:p>
        </p:txBody>
      </p:sp>
    </p:spTree>
    <p:extLst>
      <p:ext uri="{BB962C8B-B14F-4D97-AF65-F5344CB8AC3E}">
        <p14:creationId xmlns:p14="http://schemas.microsoft.com/office/powerpoint/2010/main" val="20635687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891010"/>
            <a:ext cx="9261257" cy="25436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80307" y="2166329"/>
            <a:ext cx="9009467" cy="1938992"/>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Although devising and testing hypotheses is useful in most quantitative research, it is an essential part of statistical inference.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Hypothesis testing is an attempt to investigate the relationship between two or more variables.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research hypothesis</a:t>
            </a:r>
          </a:p>
        </p:txBody>
      </p:sp>
    </p:spTree>
    <p:extLst>
      <p:ext uri="{BB962C8B-B14F-4D97-AF65-F5344CB8AC3E}">
        <p14:creationId xmlns:p14="http://schemas.microsoft.com/office/powerpoint/2010/main" val="85251875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576978"/>
            <a:ext cx="9255949" cy="390345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72834" y="1820547"/>
            <a:ext cx="8802000" cy="3416320"/>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Hypothesis testing is deductive</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the problem is stated and then data is collected in direct response to the stated problem.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You can see that there is a rigid structure to this approach that dictates the empirical data collection.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 experimental hypothesis will have three types of variable:</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an independent variable, a dependent variable and intervening variables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Constructing your hypothesis</a:t>
            </a:r>
            <a:endPar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3133932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576978"/>
            <a:ext cx="9255949" cy="390345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72834" y="1820547"/>
            <a:ext cx="8802000" cy="3416320"/>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independent variable </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is the condition that is manipulated by the researcher</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dependent variable </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is the effect of this manipulation</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intervening variables </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are all of those things the research has no control over. It is important to acknowledge the potential impact of intervening variables on any research findings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Constructing your hypothesis</a:t>
            </a:r>
            <a:endPar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9910831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56796"/>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42777" y="4004910"/>
            <a:ext cx="5649303"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CH4: The research proposal</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888590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41610" y="142806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8" y="1664746"/>
            <a:ext cx="9241941" cy="3970318"/>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There are a number of reasons for preparing a research proposal. In the case of funded research it is quite simply that there will be no funding without one.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All funding bodies have their own framework for a submission of a research proposal; in many cases these frameworks are now in electronic form and very structured, often restricting the writer to a specific number of characters in each section.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write a proposal?</a:t>
            </a:r>
          </a:p>
        </p:txBody>
      </p:sp>
    </p:spTree>
    <p:extLst>
      <p:ext uri="{BB962C8B-B14F-4D97-AF65-F5344CB8AC3E}">
        <p14:creationId xmlns:p14="http://schemas.microsoft.com/office/powerpoint/2010/main" val="268655129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9076121" cy="45742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59059" y="1371710"/>
            <a:ext cx="9076121" cy="440120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formal document means that there is a formula which, if followed carefully, ensures that you have covered all of the areas you need to cover in order to present your proposed research.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Although requirements for a research proposal can often differ slightly according to funding body, academic or professional body regulations, there is an almost universally accepted list of contents’ that is expected.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1181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Structure of a research proposal</a:t>
            </a:r>
          </a:p>
        </p:txBody>
      </p:sp>
    </p:spTree>
    <p:extLst>
      <p:ext uri="{BB962C8B-B14F-4D97-AF65-F5344CB8AC3E}">
        <p14:creationId xmlns:p14="http://schemas.microsoft.com/office/powerpoint/2010/main" val="416876889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74952" y="1183409"/>
            <a:ext cx="9207518" cy="517369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47088" y="1138764"/>
            <a:ext cx="9207518" cy="526297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1" i="0" u="sng"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Bear this in mind when you examine this proposed structure, which includes: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clearly defined title and introduction</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statement of aims and objectives, or a hypothesis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review of the literature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research design an intended sample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list of procedures for data processing and analysis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definition of anticipated research outputs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statement of anticipated constraints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discussion of any ethical considerations and how these will be handled</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project timetable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883" y="6336476"/>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Structure of a research proposal</a:t>
            </a:r>
          </a:p>
        </p:txBody>
      </p:sp>
    </p:spTree>
    <p:extLst>
      <p:ext uri="{BB962C8B-B14F-4D97-AF65-F5344CB8AC3E}">
        <p14:creationId xmlns:p14="http://schemas.microsoft.com/office/powerpoint/2010/main" val="423581955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3015" y="1191570"/>
            <a:ext cx="9530130" cy="483209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Defining your method(s) may well imply you will use a particular data collection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technique but, whether this is the case or not, it is necessary to explain how you</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intend to collect the data you need for your investigation. The questions you should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be answering here are: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 What data collection techniques will you be using?</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 Why have you decided to use these techniques?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Intended sample</a:t>
            </a:r>
          </a:p>
        </p:txBody>
      </p:sp>
      <p:sp>
        <p:nvSpPr>
          <p:cNvPr id="2" name="TextBox 1">
            <a:extLst>
              <a:ext uri="{FF2B5EF4-FFF2-40B4-BE49-F238E27FC236}">
                <a16:creationId xmlns:a16="http://schemas.microsoft.com/office/drawing/2014/main" id="{D7991BA1-424F-6BEA-DBA4-9A03299B036E}"/>
              </a:ext>
            </a:extLst>
          </p:cNvPr>
          <p:cNvSpPr txBox="1"/>
          <p:nvPr/>
        </p:nvSpPr>
        <p:spPr>
          <a:xfrm>
            <a:off x="393015" y="1201696"/>
            <a:ext cx="9530130" cy="483209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Your choice of sampling technique will depend very much on your research design.</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It is important in a research proposal to identify how a sample will be achieved, and the technique and procedures that will be used.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It is also important to identify the research population, the size of the sample that will be used, if this can be determined at this stage, and how the sample will be contacted.</a:t>
            </a:r>
          </a:p>
        </p:txBody>
      </p:sp>
    </p:spTree>
    <p:extLst>
      <p:ext uri="{BB962C8B-B14F-4D97-AF65-F5344CB8AC3E}">
        <p14:creationId xmlns:p14="http://schemas.microsoft.com/office/powerpoint/2010/main" val="117762288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3015" y="1758179"/>
            <a:ext cx="9530130" cy="37985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Defining your method(s) may well imply you will use a particular data collection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technique but, whether this is the case or not, it is necessary to explain how you</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intend to collect the data you need for your investigation. The questions you should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be answering here are: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 What data collection techniques will you be using?</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 Why have you decided to use these techniques?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Limitations based on design</a:t>
            </a:r>
          </a:p>
        </p:txBody>
      </p:sp>
      <p:sp>
        <p:nvSpPr>
          <p:cNvPr id="2" name="TextBox 1">
            <a:extLst>
              <a:ext uri="{FF2B5EF4-FFF2-40B4-BE49-F238E27FC236}">
                <a16:creationId xmlns:a16="http://schemas.microsoft.com/office/drawing/2014/main" id="{D7991BA1-424F-6BEA-DBA4-9A03299B036E}"/>
              </a:ext>
            </a:extLst>
          </p:cNvPr>
          <p:cNvSpPr txBox="1"/>
          <p:nvPr/>
        </p:nvSpPr>
        <p:spPr>
          <a:xfrm>
            <a:off x="543338" y="1915263"/>
            <a:ext cx="9232651" cy="353943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Limitations are inevitable in many research studies.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It is far more usual to make compromises in research design than it is to do everything we would like to do, exactly as we would like to do it.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What matters is that these limitations are identified and explained from the outset. </a:t>
            </a:r>
          </a:p>
        </p:txBody>
      </p:sp>
    </p:spTree>
    <p:extLst>
      <p:ext uri="{BB962C8B-B14F-4D97-AF65-F5344CB8AC3E}">
        <p14:creationId xmlns:p14="http://schemas.microsoft.com/office/powerpoint/2010/main" val="164294757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56796"/>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42777" y="4004910"/>
            <a:ext cx="3100529"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CH5: Sampling</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24647570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6"/>
            <a:ext cx="9018999" cy="26476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8" y="2231326"/>
            <a:ext cx="8777727" cy="138499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Sampling is the process of selecting a few from the many in order to carry out empirical research.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sample?</a:t>
            </a:r>
          </a:p>
        </p:txBody>
      </p:sp>
    </p:spTree>
    <p:extLst>
      <p:ext uri="{BB962C8B-B14F-4D97-AF65-F5344CB8AC3E}">
        <p14:creationId xmlns:p14="http://schemas.microsoft.com/office/powerpoint/2010/main" val="174181707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6"/>
            <a:ext cx="9018999" cy="26476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8" y="2044004"/>
            <a:ext cx="8777727" cy="138499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Sampling is used when it is not possible or practical to include the entire research population in your study, which is usually the case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sample?</a:t>
            </a:r>
          </a:p>
        </p:txBody>
      </p:sp>
    </p:spTree>
    <p:extLst>
      <p:ext uri="{BB962C8B-B14F-4D97-AF65-F5344CB8AC3E}">
        <p14:creationId xmlns:p14="http://schemas.microsoft.com/office/powerpoint/2010/main" val="420528702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953633"/>
            <a:ext cx="8992495" cy="229906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8" y="2142581"/>
            <a:ext cx="8777727" cy="138499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It is totally inappropriate to engage in a small-scale, localized qualitative study then attempt to generalize from the findings.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sample?</a:t>
            </a:r>
          </a:p>
        </p:txBody>
      </p:sp>
    </p:spTree>
    <p:extLst>
      <p:ext uri="{BB962C8B-B14F-4D97-AF65-F5344CB8AC3E}">
        <p14:creationId xmlns:p14="http://schemas.microsoft.com/office/powerpoint/2010/main" val="429221435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953632"/>
            <a:ext cx="8992495" cy="308219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52801" y="2436154"/>
            <a:ext cx="8777727" cy="181588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rather simplistic rule of thumb is to assume that </a:t>
            </a: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quantitative research </a:t>
            </a: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will tend to use </a:t>
            </a:r>
            <a:r>
              <a:rPr kumimoji="0" lang="en-US" sz="2800" b="0" i="0" u="sng"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probability sampling techniques </a:t>
            </a: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and </a:t>
            </a: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qualitative research </a:t>
            </a: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will tend to use </a:t>
            </a:r>
            <a:r>
              <a:rPr kumimoji="0" lang="en-US" sz="2800" b="0" i="0" u="sng"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purposive sampling</a:t>
            </a: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sample?</a:t>
            </a:r>
          </a:p>
        </p:txBody>
      </p:sp>
    </p:spTree>
    <p:extLst>
      <p:ext uri="{BB962C8B-B14F-4D97-AF65-F5344CB8AC3E}">
        <p14:creationId xmlns:p14="http://schemas.microsoft.com/office/powerpoint/2010/main" val="2403220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7200" y="1732258"/>
            <a:ext cx="8892209" cy="339348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9844" y="2151726"/>
            <a:ext cx="8372641" cy="2554545"/>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200" b="1" i="0" u="none" strike="noStrike" kern="0" cap="none" spc="0" normalizeH="0" baseline="0" noProof="0" dirty="0">
                <a:ln>
                  <a:noFill/>
                </a:ln>
                <a:solidFill>
                  <a:srgbClr val="003366"/>
                </a:solidFill>
                <a:effectLst/>
                <a:uLnTx/>
                <a:uFillTx/>
                <a:latin typeface="Arial"/>
                <a:ea typeface="+mn-ea"/>
                <a:cs typeface="Arial"/>
                <a:sym typeface="Arial"/>
              </a:rPr>
              <a:t>Population </a:t>
            </a:r>
            <a:r>
              <a:rPr kumimoji="0" lang="en-US" sz="3200" b="0" i="0" u="none" strike="noStrike" kern="0" cap="none" spc="0" normalizeH="0" baseline="0" noProof="0" dirty="0">
                <a:ln>
                  <a:noFill/>
                </a:ln>
                <a:solidFill>
                  <a:srgbClr val="000000"/>
                </a:solidFill>
                <a:effectLst/>
                <a:uLnTx/>
                <a:uFillTx/>
                <a:latin typeface="Arial"/>
                <a:ea typeface="+mn-ea"/>
                <a:cs typeface="Arial"/>
                <a:sym typeface="Arial"/>
              </a:rPr>
              <a:t>– A group that includes all the cases (individuals, objects, or groups) in which the researcher is interested.</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7D"/>
                </a:solidFill>
                <a:effectLst/>
                <a:uLnTx/>
                <a:uFillTx/>
                <a:latin typeface="Arial"/>
                <a:ea typeface="+mn-ea"/>
                <a:cs typeface="Arial"/>
                <a:sym typeface="Arial"/>
              </a:rPr>
              <a:t> </a:t>
            </a:r>
            <a:r>
              <a:rPr kumimoji="0" lang="en-US" sz="3200" b="1" i="0" u="none" strike="noStrike" kern="0" cap="none" spc="0" normalizeH="0" baseline="0" noProof="0" dirty="0">
                <a:ln>
                  <a:noFill/>
                </a:ln>
                <a:solidFill>
                  <a:srgbClr val="003366"/>
                </a:solidFill>
                <a:effectLst/>
                <a:uLnTx/>
                <a:uFillTx/>
                <a:latin typeface="Arial"/>
                <a:ea typeface="+mn-ea"/>
                <a:cs typeface="Arial"/>
                <a:sym typeface="Arial"/>
              </a:rPr>
              <a:t>Sample </a:t>
            </a:r>
            <a:r>
              <a:rPr kumimoji="0" lang="en-US" sz="3200" b="0" i="0" u="none" strike="noStrike" kern="0" cap="none" spc="0" normalizeH="0" baseline="0" noProof="0" dirty="0">
                <a:ln>
                  <a:noFill/>
                </a:ln>
                <a:solidFill>
                  <a:srgbClr val="000000"/>
                </a:solidFill>
                <a:effectLst/>
                <a:uLnTx/>
                <a:uFillTx/>
                <a:latin typeface="Arial"/>
                <a:ea typeface="+mn-ea"/>
                <a:cs typeface="Arial"/>
                <a:sym typeface="Arial"/>
              </a:rPr>
              <a:t>– A relatively small subset from a population</a:t>
            </a: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1181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a:t>
            </a:r>
          </a:p>
        </p:txBody>
      </p:sp>
      <p:pic>
        <p:nvPicPr>
          <p:cNvPr id="2" name="Picture 1">
            <a:extLst>
              <a:ext uri="{FF2B5EF4-FFF2-40B4-BE49-F238E27FC236}">
                <a16:creationId xmlns:a16="http://schemas.microsoft.com/office/drawing/2014/main" id="{2FA793F0-D614-4FF5-D106-DC9A8810EF61}"/>
              </a:ext>
            </a:extLst>
          </p:cNvPr>
          <p:cNvPicPr>
            <a:picLocks noChangeAspect="1"/>
          </p:cNvPicPr>
          <p:nvPr/>
        </p:nvPicPr>
        <p:blipFill rotWithShape="1">
          <a:blip r:embed="rId7"/>
          <a:srcRect l="11434" b="2300"/>
          <a:stretch/>
        </p:blipFill>
        <p:spPr>
          <a:xfrm>
            <a:off x="9356521" y="1732258"/>
            <a:ext cx="3012896" cy="3183195"/>
          </a:xfrm>
          <a:prstGeom prst="rect">
            <a:avLst/>
          </a:prstGeom>
        </p:spPr>
      </p:pic>
    </p:spTree>
    <p:extLst>
      <p:ext uri="{BB962C8B-B14F-4D97-AF65-F5344CB8AC3E}">
        <p14:creationId xmlns:p14="http://schemas.microsoft.com/office/powerpoint/2010/main" val="61860436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5" y="1810824"/>
            <a:ext cx="8892209" cy="28612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5" y="1911789"/>
            <a:ext cx="8578050" cy="2677656"/>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 element </a:t>
            </a: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is a single member of the  population.</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 subject </a:t>
            </a: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is a single member of the sample, just as an element is a single member of the population.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1181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7801534" cy="95410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 Relevant Terms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p>
        </p:txBody>
      </p:sp>
    </p:spTree>
    <p:extLst>
      <p:ext uri="{BB962C8B-B14F-4D97-AF65-F5344CB8AC3E}">
        <p14:creationId xmlns:p14="http://schemas.microsoft.com/office/powerpoint/2010/main" val="14934221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412003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89205" y="1441599"/>
            <a:ext cx="9533939" cy="3539430"/>
          </a:xfrm>
          <a:prstGeom prst="rect">
            <a:avLst/>
          </a:prstGeom>
          <a:noFill/>
        </p:spPr>
        <p:txBody>
          <a:bodyPr wrap="square" rtlCol="0">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Sampling is a vital stage in the research process; the outcomes, </a:t>
            </a:r>
            <a:r>
              <a:rPr kumimoji="0" lang="en-US" sz="2800" b="0" i="0" u="none" strike="noStrike" kern="1200" cap="none" spc="0" normalizeH="0" baseline="0" noProof="0" dirty="0" err="1">
                <a:ln>
                  <a:noFill/>
                </a:ln>
                <a:solidFill>
                  <a:srgbClr val="2D3956"/>
                </a:solidFill>
                <a:effectLst/>
                <a:uLnTx/>
                <a:uFillTx/>
                <a:latin typeface="Tajawal ExtraBold" panose="00000800000000000000" pitchFamily="2" charset="-78"/>
                <a:ea typeface="+mn-ea"/>
                <a:cs typeface="Tajawal ExtraBold" panose="00000800000000000000" pitchFamily="2" charset="-78"/>
              </a:rPr>
              <a:t>rigour</a:t>
            </a: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and trustworthiness of your research all rely on the robustness of the sample and how that sample was identified.</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sampling technique you apply must be appropriate to your research goals and conform to the research tradition you have chosen for your investigation.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48071998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38781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89206" y="1441599"/>
            <a:ext cx="9157872" cy="3108543"/>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For most research, investigators often have to make do with whatever subjects they can gain access to. Generalizations from such samples are not valid and the results only relate to the subjects from whom they are derived’ (Burns, 2000, 85). In qualitative research this is exactly as it should be.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16335915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38781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89205" y="1441599"/>
            <a:ext cx="9533939" cy="3539430"/>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Generalization, in this sense, is not a goal of qualitative research but it often is in quantitative research.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Whichever tradition you are following be very careful about claims you make based on the sample you have studied.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61884303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56796"/>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310830" y="3885640"/>
            <a:ext cx="6697667"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CH6: Research data management</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78848459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6"/>
            <a:ext cx="9018999" cy="26476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1919183"/>
            <a:ext cx="8777727" cy="224676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data management (RDM) comprises the activities that keep your data secure, accessible and usable.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It is a fundamental part of good research practice.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Introduction-</a:t>
            </a: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data and its management challenges </a:t>
            </a:r>
            <a:endPar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94443539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2960" y="1125950"/>
            <a:ext cx="9848098" cy="46060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228396"/>
            <a:ext cx="9407928" cy="440120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sng"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There are seven fundamental reasons why managing research data matters: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To comply with an agreed research requirement</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To work effectively and efficiently</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To protect the data</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To enable data use and/or re-use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To share data with others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To preserve the data</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As good research practice.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1181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866466" y="-23365"/>
            <a:ext cx="821235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is research data management important?</a:t>
            </a:r>
          </a:p>
        </p:txBody>
      </p:sp>
    </p:spTree>
    <p:extLst>
      <p:ext uri="{BB962C8B-B14F-4D97-AF65-F5344CB8AC3E}">
        <p14:creationId xmlns:p14="http://schemas.microsoft.com/office/powerpoint/2010/main" val="412034643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2960" y="1125950"/>
            <a:ext cx="9848098" cy="46060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228396"/>
            <a:ext cx="9407928" cy="3970318"/>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sng"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requirement</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sng"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Different stakeholders, such as research funders or universities, could place requirements on what you do with your research data.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 such cases, you would have no choice but to manage the data in accordance with these requirements.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1181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866466" y="-23365"/>
            <a:ext cx="821235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is research data management important?</a:t>
            </a:r>
          </a:p>
        </p:txBody>
      </p:sp>
    </p:spTree>
    <p:extLst>
      <p:ext uri="{BB962C8B-B14F-4D97-AF65-F5344CB8AC3E}">
        <p14:creationId xmlns:p14="http://schemas.microsoft.com/office/powerpoint/2010/main" val="36568305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2960" y="1125950"/>
            <a:ext cx="9848098" cy="46060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228396"/>
            <a:ext cx="9407928" cy="353943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sng"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To protect the data</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This means keeping your data safe, safeguarding it, protecting it.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This covers many things from avoiding loss, theft, accidental deletion, corruption of files and virus attack to avoiding obsolescence, i.e. the inability to read the data storage device and/or format.</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1181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866466" y="-23365"/>
            <a:ext cx="821235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is research data management important?</a:t>
            </a:r>
          </a:p>
        </p:txBody>
      </p:sp>
    </p:spTree>
    <p:extLst>
      <p:ext uri="{BB962C8B-B14F-4D97-AF65-F5344CB8AC3E}">
        <p14:creationId xmlns:p14="http://schemas.microsoft.com/office/powerpoint/2010/main" val="384002252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2960" y="1125950"/>
            <a:ext cx="9848098" cy="46060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12473" y="1631936"/>
            <a:ext cx="9407928" cy="353943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To enable data use and/or re-use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Data has value as an enabler of new opportunities and to analyze situations through time.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 addition, re-using data makes good economic sense. There is a subtle but important distinction between use and re-use.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83735" y="7247523"/>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866466" y="-23365"/>
            <a:ext cx="821235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is research data management important?</a:t>
            </a:r>
          </a:p>
        </p:txBody>
      </p:sp>
    </p:spTree>
    <p:extLst>
      <p:ext uri="{BB962C8B-B14F-4D97-AF65-F5344CB8AC3E}">
        <p14:creationId xmlns:p14="http://schemas.microsoft.com/office/powerpoint/2010/main" val="416785004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2960" y="1125950"/>
            <a:ext cx="9848098" cy="46060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330843"/>
            <a:ext cx="9407928" cy="440120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To share data with others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Often original research will benefit from appropriate sharing and in some instances this will be imperative to work as a research team.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Data can only be effectively and efficiently shared if it is well managed to ensure that confidential data is protected but that data can be appropriately accessed as required.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83735" y="7247523"/>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866466" y="-23365"/>
            <a:ext cx="821235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is research data management important?</a:t>
            </a:r>
          </a:p>
        </p:txBody>
      </p:sp>
    </p:spTree>
    <p:extLst>
      <p:ext uri="{BB962C8B-B14F-4D97-AF65-F5344CB8AC3E}">
        <p14:creationId xmlns:p14="http://schemas.microsoft.com/office/powerpoint/2010/main" val="381340146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2960" y="1125950"/>
            <a:ext cx="9848098" cy="46060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330843"/>
            <a:ext cx="9407928" cy="4093428"/>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To share data with others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 re-using data new data can be generated from the original data, for example by:</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migrating data into a different format</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creating new visualizations of the data</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enhancing the data, e.g. by adding additional information</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integrating the data with other data to create a combined dataset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applying new analyses and techniques to the data.</a:t>
            </a: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83735" y="7247523"/>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866466" y="-23365"/>
            <a:ext cx="821235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is research data management important?</a:t>
            </a:r>
          </a:p>
        </p:txBody>
      </p:sp>
    </p:spTree>
    <p:extLst>
      <p:ext uri="{BB962C8B-B14F-4D97-AF65-F5344CB8AC3E}">
        <p14:creationId xmlns:p14="http://schemas.microsoft.com/office/powerpoint/2010/main" val="304262470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2960" y="1125950"/>
            <a:ext cx="9848098" cy="279073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330843"/>
            <a:ext cx="9407928" cy="224676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To preserve the data</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If we are to be able to use/re-use data then preservation must be considered as early as possible, especially in the digital environment.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83735" y="7247523"/>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866466" y="-23365"/>
            <a:ext cx="821235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is research data management important?</a:t>
            </a:r>
          </a:p>
        </p:txBody>
      </p:sp>
    </p:spTree>
    <p:extLst>
      <p:ext uri="{BB962C8B-B14F-4D97-AF65-F5344CB8AC3E}">
        <p14:creationId xmlns:p14="http://schemas.microsoft.com/office/powerpoint/2010/main" val="150193038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216" y="1125950"/>
            <a:ext cx="9765841" cy="38787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330843"/>
            <a:ext cx="9407928" cy="310854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As good research practice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final reason why research data management is important is that it is simply part of good research practice, in the same way as is the initial literature review, project management, consent, methodological design, etc.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866466" y="-23365"/>
            <a:ext cx="821235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is research data management important?</a:t>
            </a:r>
          </a:p>
        </p:txBody>
      </p:sp>
    </p:spTree>
    <p:extLst>
      <p:ext uri="{BB962C8B-B14F-4D97-AF65-F5344CB8AC3E}">
        <p14:creationId xmlns:p14="http://schemas.microsoft.com/office/powerpoint/2010/main" val="165044603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98504" y="87568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216" y="1125950"/>
            <a:ext cx="9765841" cy="38787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09202" y="1327625"/>
            <a:ext cx="9407928" cy="353943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planning the project</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collecting data (finding and accessing existing data to re-use it; obtaining new research data)</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processing and analyzing data</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producing outputs (sharing data with other researchers and the stages at which it may need to be shared and with whom; publishing results and scholarly articles, books, etc.)</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1843023" y="0"/>
            <a:ext cx="10633163"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research process</a:t>
            </a:r>
          </a:p>
        </p:txBody>
      </p:sp>
    </p:spTree>
    <p:extLst>
      <p:ext uri="{BB962C8B-B14F-4D97-AF65-F5344CB8AC3E}">
        <p14:creationId xmlns:p14="http://schemas.microsoft.com/office/powerpoint/2010/main" val="84185871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98504" y="87568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216" y="1125949"/>
            <a:ext cx="9765841" cy="473348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09202" y="1327625"/>
            <a:ext cx="9407928" cy="3970318"/>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planning what to do, the data management plan</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documenting the research process and activities, file structures and metadata for files, documents, etc.</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storage (which aligns to the previous point) and access/confidentiality requirements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appraisal to decide what to keep, and for how long to keep it, and what to securely delete/destroy</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preservation</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publication and sharing of data.</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1843023" y="0"/>
            <a:ext cx="10633163"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data lifecycle</a:t>
            </a:r>
          </a:p>
        </p:txBody>
      </p:sp>
    </p:spTree>
    <p:extLst>
      <p:ext uri="{BB962C8B-B14F-4D97-AF65-F5344CB8AC3E}">
        <p14:creationId xmlns:p14="http://schemas.microsoft.com/office/powerpoint/2010/main" val="238823901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56796"/>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310830" y="3885640"/>
            <a:ext cx="4785284"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CH7: Ethics in research</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12316013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6"/>
            <a:ext cx="9018999" cy="26476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1919183"/>
            <a:ext cx="8777727" cy="224676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ethics is a field which is constantly changing, and its boundaries are at times quite fuzzy. What might be acceptable research </a:t>
            </a:r>
            <a:r>
              <a:rPr kumimoji="0" lang="en-US" sz="2800" b="0" i="0" u="none" strike="noStrike" kern="1200" cap="none" spc="0" normalizeH="0" baseline="0" noProof="0" dirty="0" err="1">
                <a:ln>
                  <a:noFill/>
                </a:ln>
                <a:solidFill>
                  <a:srgbClr val="2D3956"/>
                </a:solidFill>
                <a:effectLst/>
                <a:uLnTx/>
                <a:uFillTx/>
                <a:latin typeface="Tajawal ExtraBold" panose="00000800000000000000" pitchFamily="2" charset="-78"/>
                <a:ea typeface="+mn-ea"/>
                <a:cs typeface="Tajawal ExtraBold" panose="00000800000000000000" pitchFamily="2" charset="-78"/>
              </a:rPr>
              <a:t>behaviour</a:t>
            </a: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one year may be unacceptable the next. (Bow, 1999, 254)</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34334121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2059702"/>
            <a:ext cx="8777727" cy="16271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7" y="2343487"/>
            <a:ext cx="8777727" cy="954107"/>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keys to access are almost always in the hands of multiple gatekeepers, both formal and informal.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Tree>
    <p:extLst>
      <p:ext uri="{BB962C8B-B14F-4D97-AF65-F5344CB8AC3E}">
        <p14:creationId xmlns:p14="http://schemas.microsoft.com/office/powerpoint/2010/main" val="315490901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216" y="1125950"/>
            <a:ext cx="9765841" cy="38787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330843"/>
            <a:ext cx="9407928" cy="2677656"/>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When research participants give informed consent it means that they understand what they are agreeing to, accept what is being asked of them and are comfortable with the purpose of the research and the intended use of the data they are providing.</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spTree>
    <p:extLst>
      <p:ext uri="{BB962C8B-B14F-4D97-AF65-F5344CB8AC3E}">
        <p14:creationId xmlns:p14="http://schemas.microsoft.com/office/powerpoint/2010/main" val="3869327535"/>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3399" y="2331400"/>
            <a:ext cx="9627288" cy="220693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2722453"/>
            <a:ext cx="9407928" cy="181588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There are occasions when it is impossible to engage in research without individual subjects understanding, agreeing to and signing a formal consent form.</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spTree>
    <p:extLst>
      <p:ext uri="{BB962C8B-B14F-4D97-AF65-F5344CB8AC3E}">
        <p14:creationId xmlns:p14="http://schemas.microsoft.com/office/powerpoint/2010/main" val="338963044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53769" y="1630387"/>
            <a:ext cx="9627288" cy="299594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653769" y="1450745"/>
            <a:ext cx="9407928" cy="2677656"/>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Individuals who are below the legal age of consent, or those not classed as competent, should never be questioned, observed or investigated in any way without the formal written consent of their parents or guardians.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spTree>
    <p:extLst>
      <p:ext uri="{BB962C8B-B14F-4D97-AF65-F5344CB8AC3E}">
        <p14:creationId xmlns:p14="http://schemas.microsoft.com/office/powerpoint/2010/main" val="117610319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8" y="1891010"/>
            <a:ext cx="9215379" cy="305934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2308324"/>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There is a distinction between anonymity and confidentiality.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You are guaranteed total confidentiality with regard to anything you say, do or write in relation to this research within the normal boundaries of the law. You will not be asked to reveal anything that could harm or distress you in any way.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Anonymity or confidentiality?</a:t>
            </a:r>
          </a:p>
        </p:txBody>
      </p:sp>
    </p:spTree>
    <p:extLst>
      <p:ext uri="{BB962C8B-B14F-4D97-AF65-F5344CB8AC3E}">
        <p14:creationId xmlns:p14="http://schemas.microsoft.com/office/powerpoint/2010/main" val="2347723927"/>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8" y="1891010"/>
            <a:ext cx="9215379" cy="305934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1569660"/>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Anonymity implies that the research participant remains totally anonymous during and after the research activity; this can never be the case if the researcher is to meet that person at all during the research process.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Anonymity or confidentiality?</a:t>
            </a:r>
          </a:p>
        </p:txBody>
      </p:sp>
    </p:spTree>
    <p:extLst>
      <p:ext uri="{BB962C8B-B14F-4D97-AF65-F5344CB8AC3E}">
        <p14:creationId xmlns:p14="http://schemas.microsoft.com/office/powerpoint/2010/main" val="1057773058"/>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8" y="1891010"/>
            <a:ext cx="9215379" cy="305934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2677656"/>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It is even less likely if the researcher has made contact with the participant through a third person, which is the case in most research studies.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You can promise and provide confidentiality, which means that the identity of the participant will not be revealed when using any data provided by that participant.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Anonymity or confidentiality?</a:t>
            </a:r>
          </a:p>
        </p:txBody>
      </p:sp>
    </p:spTree>
    <p:extLst>
      <p:ext uri="{BB962C8B-B14F-4D97-AF65-F5344CB8AC3E}">
        <p14:creationId xmlns:p14="http://schemas.microsoft.com/office/powerpoint/2010/main" val="139947831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8" y="1891011"/>
            <a:ext cx="9215379" cy="231657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1569660"/>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Anonymity</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means nobody knows who the participant is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Confidentiality</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means nobody will be told the identity of the participant.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Anonymity or confidentiality?</a:t>
            </a:r>
          </a:p>
        </p:txBody>
      </p:sp>
    </p:spTree>
    <p:extLst>
      <p:ext uri="{BB962C8B-B14F-4D97-AF65-F5344CB8AC3E}">
        <p14:creationId xmlns:p14="http://schemas.microsoft.com/office/powerpoint/2010/main" val="155154497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8" y="1891010"/>
            <a:ext cx="9215379" cy="366165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3046988"/>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All data will be identified by a fictional name that is only known to the researcher.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Total anonymity cannot be guaranteed as contact with you has been made through your school and you will meet the researcher face-to-face, but no data will be directly associated with you by your real name and in the event of publication no identifying personal data will be revealed.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Anonymity or confidentiality?</a:t>
            </a:r>
          </a:p>
        </p:txBody>
      </p:sp>
    </p:spTree>
    <p:extLst>
      <p:ext uri="{BB962C8B-B14F-4D97-AF65-F5344CB8AC3E}">
        <p14:creationId xmlns:p14="http://schemas.microsoft.com/office/powerpoint/2010/main" val="3039827346"/>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1663" y="1891011"/>
            <a:ext cx="9112424" cy="291755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2308324"/>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All data will be sorted at the home of Alison Pickard and destroyed at the end of the formal period of retention.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only people with access to this data are the researcher’s supervisors and examiners who may request to see it but in no way will they attempt to identify you through this data.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Anonymity or confidentiality?</a:t>
            </a:r>
          </a:p>
        </p:txBody>
      </p:sp>
    </p:spTree>
    <p:extLst>
      <p:ext uri="{BB962C8B-B14F-4D97-AF65-F5344CB8AC3E}">
        <p14:creationId xmlns:p14="http://schemas.microsoft.com/office/powerpoint/2010/main" val="936302703"/>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1663" y="1891011"/>
            <a:ext cx="9112424" cy="291755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2308324"/>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Once you have made promises to participants make sure you </a:t>
            </a:r>
            <a:r>
              <a:rPr kumimoji="0" lang="en-US" sz="2400" b="0" i="0" u="none" strike="noStrike" kern="1200" cap="none" spc="0" normalizeH="0" baseline="0" noProof="0" dirty="0" err="1">
                <a:ln>
                  <a:noFill/>
                </a:ln>
                <a:solidFill>
                  <a:srgbClr val="2D3956"/>
                </a:solidFill>
                <a:effectLst/>
                <a:uLnTx/>
                <a:uFillTx/>
                <a:latin typeface="Tajawal ExtraBold" panose="00000800000000000000" pitchFamily="2" charset="-78"/>
                <a:ea typeface="+mn-ea"/>
                <a:cs typeface="Tajawal ExtraBold" panose="00000800000000000000" pitchFamily="2" charset="-78"/>
              </a:rPr>
              <a:t>honour</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these promises, be careful about labelling audiotapes or attaching names to computer files.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It is usually better to remove all identifying data at the earliest stage to avoid overlooking anything later.</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Anonymity or confidentiality?</a:t>
            </a:r>
          </a:p>
        </p:txBody>
      </p:sp>
    </p:spTree>
    <p:extLst>
      <p:ext uri="{BB962C8B-B14F-4D97-AF65-F5344CB8AC3E}">
        <p14:creationId xmlns:p14="http://schemas.microsoft.com/office/powerpoint/2010/main" val="698431310"/>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1663" y="1891011"/>
            <a:ext cx="9112424" cy="347382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3046988"/>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common tactic used to provide confidentiality is to refer to participants by a pseudonym, or code, depending on the research method being used.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 prefer pseudonyms in case study research as they retain the personal element of the individual, but codes can be used if you prefer.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point is to ensure that no real names or identifying information is given when you report the research.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Anonymity or confidentiality?</a:t>
            </a:r>
          </a:p>
        </p:txBody>
      </p:sp>
    </p:spTree>
    <p:extLst>
      <p:ext uri="{BB962C8B-B14F-4D97-AF65-F5344CB8AC3E}">
        <p14:creationId xmlns:p14="http://schemas.microsoft.com/office/powerpoint/2010/main" val="1355122307"/>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1663" y="1891011"/>
            <a:ext cx="9112424" cy="347382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3046988"/>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This is actually a lot more difficult than it seems; there are occasions when it is almost impossible to hide the identity of an individual or an organization.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Many individuals are easily identifiable by their role in an organization; for example, there is only one head of a library service.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Anonymity or confidentiality?</a:t>
            </a:r>
          </a:p>
        </p:txBody>
      </p:sp>
    </p:spTree>
    <p:extLst>
      <p:ext uri="{BB962C8B-B14F-4D97-AF65-F5344CB8AC3E}">
        <p14:creationId xmlns:p14="http://schemas.microsoft.com/office/powerpoint/2010/main" val="1605514123"/>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56796"/>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1742" y="4018162"/>
            <a:ext cx="5104282"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Part 2 Research methods</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404344745"/>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6"/>
            <a:ext cx="9018999" cy="26476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8" y="2387429"/>
            <a:ext cx="8777727" cy="138499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Case study research is a method designed to study the particular within context and has a very specific purpose.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1683"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CH8- Case studies</a:t>
            </a:r>
          </a:p>
        </p:txBody>
      </p:sp>
    </p:spTree>
    <p:extLst>
      <p:ext uri="{BB962C8B-B14F-4D97-AF65-F5344CB8AC3E}">
        <p14:creationId xmlns:p14="http://schemas.microsoft.com/office/powerpoint/2010/main" val="83172319"/>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3261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8" y="1855654"/>
            <a:ext cx="8777727" cy="310854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case study has unfortunately been used as a “catch-all” category for anything that does not fit into experimental, survey or historical methods.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term has also been used loosely as a synonym for ethnography, participant observation, naturalist inquiry and fieldwork’ (Burns, 2000, 458).</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CH8- Case studies</a:t>
            </a:r>
          </a:p>
        </p:txBody>
      </p:sp>
    </p:spTree>
    <p:extLst>
      <p:ext uri="{BB962C8B-B14F-4D97-AF65-F5344CB8AC3E}">
        <p14:creationId xmlns:p14="http://schemas.microsoft.com/office/powerpoint/2010/main" val="1554436645"/>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3261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8" y="1855654"/>
            <a:ext cx="8777727" cy="2677656"/>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Types of case study</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sng"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Stake identifies three types of case study:</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intrinsic case study</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instrumental case study</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collective case study.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97777"/>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CH8- Case studies</a:t>
            </a:r>
          </a:p>
        </p:txBody>
      </p:sp>
    </p:spTree>
    <p:extLst>
      <p:ext uri="{BB962C8B-B14F-4D97-AF65-F5344CB8AC3E}">
        <p14:creationId xmlns:p14="http://schemas.microsoft.com/office/powerpoint/2010/main" val="3657783161"/>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062577"/>
            <a:ext cx="10912470" cy="435160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90044" y="1253002"/>
            <a:ext cx="10489991" cy="3970318"/>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2060"/>
                </a:solidFill>
                <a:effectLst/>
                <a:uLnTx/>
                <a:uFillTx/>
                <a:latin typeface="Tajawal ExtraBold" panose="00000800000000000000" pitchFamily="2" charset="-78"/>
                <a:ea typeface="+mn-ea"/>
                <a:cs typeface="Tajawal ExtraBold" panose="00000800000000000000" pitchFamily="2" charset="-78"/>
              </a:rPr>
              <a:t>The intrinsic case study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is one that is carried out for no other purpose than to give us a better understanding of the case.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For example</a:t>
            </a: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you may wish to examine your own service or department in considerable depth; with an intrinsic case study you would be doing that for no other purpose than to acquire a deeper understanding of the service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0254" y="6258021"/>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CH8- Case studies</a:t>
            </a:r>
          </a:p>
        </p:txBody>
      </p:sp>
    </p:spTree>
    <p:extLst>
      <p:ext uri="{BB962C8B-B14F-4D97-AF65-F5344CB8AC3E}">
        <p14:creationId xmlns:p14="http://schemas.microsoft.com/office/powerpoint/2010/main" val="316992351"/>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062577"/>
            <a:ext cx="9922203" cy="350478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90044" y="1253002"/>
            <a:ext cx="9533101" cy="310854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2060"/>
                </a:solidFill>
                <a:effectLst/>
                <a:uLnTx/>
                <a:uFillTx/>
                <a:latin typeface="Tajawal ExtraBold" panose="00000800000000000000" pitchFamily="2" charset="-78"/>
                <a:ea typeface="+mn-ea"/>
                <a:cs typeface="Tajawal ExtraBold" panose="00000800000000000000" pitchFamily="2" charset="-78"/>
              </a:rPr>
              <a:t>The instrumental case study</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002060"/>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If we wish to examine a particular phenomenon then we would conduct an instrumental case study. In this case the purpose is to investigate a particular phenomenon or theory and the case itself becomes less important other than as a vehicle for our investigation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0254"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CH8- Case studies</a:t>
            </a:r>
          </a:p>
        </p:txBody>
      </p:sp>
    </p:spTree>
    <p:extLst>
      <p:ext uri="{BB962C8B-B14F-4D97-AF65-F5344CB8AC3E}">
        <p14:creationId xmlns:p14="http://schemas.microsoft.com/office/powerpoint/2010/main" val="37070360"/>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5492" y="1436682"/>
            <a:ext cx="9922203" cy="350478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90042" y="1634804"/>
            <a:ext cx="9533101" cy="310854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2060"/>
                </a:solidFill>
                <a:effectLst/>
                <a:uLnTx/>
                <a:uFillTx/>
                <a:latin typeface="Tajawal ExtraBold" panose="00000800000000000000" pitchFamily="2" charset="-78"/>
                <a:ea typeface="+mn-ea"/>
                <a:cs typeface="Tajawal ExtraBold" panose="00000800000000000000" pitchFamily="2" charset="-78"/>
              </a:rPr>
              <a:t>The collective case study</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002060"/>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term collective case study is used to describe a research study that uses more than one case to investigate particular phenomena; usually the study is a collection of instrumental cases as it is rare for a study to focus on multiple cases for their own sake, although it is possible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CH8- Case studies</a:t>
            </a:r>
          </a:p>
        </p:txBody>
      </p:sp>
    </p:spTree>
    <p:extLst>
      <p:ext uri="{BB962C8B-B14F-4D97-AF65-F5344CB8AC3E}">
        <p14:creationId xmlns:p14="http://schemas.microsoft.com/office/powerpoint/2010/main" val="1196865594"/>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5490" y="1019524"/>
            <a:ext cx="10909832" cy="50592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06717" y="952845"/>
            <a:ext cx="10556252" cy="526297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Triangulation</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Triangulation within a case study can be achieved by using multiple data collection techniques or multiple sources of evidence, or very commonly both.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Triangulation can be used for two purposes within a case study, depending on the overall approach of the research.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Yin (2008, 92) claims that the purpose of triangulation is ‘to collect information from multiple sources but aimed at corroborating the same facts or phenomenon’.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CH8- Case studies</a:t>
            </a:r>
          </a:p>
        </p:txBody>
      </p:sp>
    </p:spTree>
    <p:extLst>
      <p:ext uri="{BB962C8B-B14F-4D97-AF65-F5344CB8AC3E}">
        <p14:creationId xmlns:p14="http://schemas.microsoft.com/office/powerpoint/2010/main" val="3845910884"/>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48098"/>
            <a:ext cx="8777727" cy="25038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56153" y="2069546"/>
            <a:ext cx="8777727" cy="181588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purpose of survey research is to gather and </a:t>
            </a:r>
            <a:r>
              <a:rPr kumimoji="0" lang="en-US" sz="2800" b="0" i="0" u="none" strike="noStrike" kern="1200" cap="none" spc="0" normalizeH="0" baseline="0" noProof="0" dirty="0" err="1">
                <a:ln>
                  <a:noFill/>
                </a:ln>
                <a:solidFill>
                  <a:srgbClr val="2D3956"/>
                </a:solidFill>
                <a:effectLst/>
                <a:uLnTx/>
                <a:uFillTx/>
                <a:latin typeface="Tajawal ExtraBold" panose="00000800000000000000" pitchFamily="2" charset="-78"/>
                <a:ea typeface="+mn-ea"/>
                <a:cs typeface="Tajawal ExtraBold" panose="00000800000000000000" pitchFamily="2" charset="-78"/>
              </a:rPr>
              <a:t>analyse</a:t>
            </a: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information by questioning individuals who are either representative of the research population or are the entire research population.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Ch9- Surveys</a:t>
            </a:r>
          </a:p>
        </p:txBody>
      </p:sp>
    </p:spTree>
    <p:extLst>
      <p:ext uri="{BB962C8B-B14F-4D97-AF65-F5344CB8AC3E}">
        <p14:creationId xmlns:p14="http://schemas.microsoft.com/office/powerpoint/2010/main" val="1413180286"/>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48098"/>
            <a:ext cx="8777727" cy="368529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56153" y="2159578"/>
            <a:ext cx="8777727" cy="2677656"/>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findings from the survey can then be generalized to the wider population.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Survey research can include qualitative and quantitative research, but is usually quantitative with a limited qualitative element.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Ch9- Surveys</a:t>
            </a:r>
          </a:p>
        </p:txBody>
      </p:sp>
    </p:spTree>
    <p:extLst>
      <p:ext uri="{BB962C8B-B14F-4D97-AF65-F5344CB8AC3E}">
        <p14:creationId xmlns:p14="http://schemas.microsoft.com/office/powerpoint/2010/main" val="248391188"/>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48099"/>
            <a:ext cx="8777727" cy="28557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56153" y="2159578"/>
            <a:ext cx="8777727" cy="181588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term ‘survey’ is often used interchangeably with ‘questionnaire’; the two are not the same thing and it can lead to confusion if the distinction between the two is not made very obvious.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Ch9- Surveys</a:t>
            </a:r>
          </a:p>
        </p:txBody>
      </p:sp>
    </p:spTree>
    <p:extLst>
      <p:ext uri="{BB962C8B-B14F-4D97-AF65-F5344CB8AC3E}">
        <p14:creationId xmlns:p14="http://schemas.microsoft.com/office/powerpoint/2010/main" val="3079696507"/>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48099"/>
            <a:ext cx="8777727" cy="28557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01160" y="2223319"/>
            <a:ext cx="8521915" cy="224676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ajawal ExtraBold" panose="00000800000000000000" pitchFamily="2" charset="-78"/>
                <a:ea typeface="+mn-ea"/>
                <a:cs typeface="Tajawal ExtraBold" panose="00000800000000000000" pitchFamily="2" charset="-78"/>
              </a:rPr>
              <a:t>Probability sampling is vital in order to make valid generalizations about the wider population. When non-probability sampling is used you must take care with any statements you make that attempt to generalize to the wider population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Ch9- Surveys</a:t>
            </a:r>
          </a:p>
        </p:txBody>
      </p:sp>
    </p:spTree>
    <p:extLst>
      <p:ext uri="{BB962C8B-B14F-4D97-AF65-F5344CB8AC3E}">
        <p14:creationId xmlns:p14="http://schemas.microsoft.com/office/powerpoint/2010/main" val="1865754405"/>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216" y="1125949"/>
            <a:ext cx="9765841" cy="44474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500335"/>
            <a:ext cx="9407928" cy="3970318"/>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Experimental research epitomizes the positivist paradigm.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Experiments are possible on systems with stable functions, variables that can be systematically controlled; the human condition does not fall into this category. ‘Effects studies’ have been carried out in many branches of social science, but inference made from these studies is usually tenuous at best.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Ch10- Experimental research</a:t>
            </a:r>
          </a:p>
        </p:txBody>
      </p:sp>
    </p:spTree>
    <p:extLst>
      <p:ext uri="{BB962C8B-B14F-4D97-AF65-F5344CB8AC3E}">
        <p14:creationId xmlns:p14="http://schemas.microsoft.com/office/powerpoint/2010/main" val="1479469827"/>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9206" y="1495589"/>
            <a:ext cx="9672490" cy="42160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89206" y="1561362"/>
            <a:ext cx="9407928" cy="3970318"/>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sng"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In experimental research we are dealing with a number of different variables: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sng"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independent variable (IV): the phenomenon or situation that is manipulated by the researcher</a:t>
            </a:r>
          </a:p>
          <a:p>
            <a:pPr marL="457200" marR="0" lvl="0" indent="-457200" algn="just"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dependent variable (DV): the </a:t>
            </a:r>
            <a:r>
              <a:rPr kumimoji="0" lang="en-US" sz="2800" b="0" i="0" u="none" strike="noStrike" kern="1200" cap="none" spc="0" normalizeH="0" baseline="0" noProof="0" dirty="0" err="1">
                <a:ln>
                  <a:noFill/>
                </a:ln>
                <a:solidFill>
                  <a:srgbClr val="2D3956"/>
                </a:solidFill>
                <a:effectLst/>
                <a:uLnTx/>
                <a:uFillTx/>
                <a:latin typeface="Tajawal ExtraBold" panose="00000800000000000000" pitchFamily="2" charset="-78"/>
                <a:ea typeface="+mn-ea"/>
                <a:cs typeface="Tajawal ExtraBold" panose="00000800000000000000" pitchFamily="2" charset="-78"/>
              </a:rPr>
              <a:t>behaviour</a:t>
            </a: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or effect that is measured by the research as a result of the manipulation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2875" y="6015549"/>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Ch10- Experimental research</a:t>
            </a:r>
          </a:p>
        </p:txBody>
      </p:sp>
    </p:spTree>
    <p:extLst>
      <p:ext uri="{BB962C8B-B14F-4D97-AF65-F5344CB8AC3E}">
        <p14:creationId xmlns:p14="http://schemas.microsoft.com/office/powerpoint/2010/main" val="464355404"/>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0655" y="1241485"/>
            <a:ext cx="9672490" cy="489786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50655" y="1190160"/>
            <a:ext cx="9407928" cy="483209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sng"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In experimental research we are dealing with a number of different variables: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sng"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moderator variable (MV): the factor which is ‘measured, manipulated or selected’ by the researcher to determine whether or not it changes the relationship between the IV and DV</a:t>
            </a:r>
          </a:p>
          <a:p>
            <a:pPr marL="457200" marR="0" lvl="0" indent="-457200" algn="just"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control variable (CV): a potential IV that is artificially held constant by the researcher throughout the experiment.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1293" y="6242241"/>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Ch10- Experimental research</a:t>
            </a:r>
          </a:p>
        </p:txBody>
      </p:sp>
    </p:spTree>
    <p:extLst>
      <p:ext uri="{BB962C8B-B14F-4D97-AF65-F5344CB8AC3E}">
        <p14:creationId xmlns:p14="http://schemas.microsoft.com/office/powerpoint/2010/main" val="3725450934"/>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8" y="1891010"/>
            <a:ext cx="9215379" cy="305934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2308324"/>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Historical research plays a vital role in the development of theory and practice; it has relevance as a research method in all subject disciplines and although very different from the other research methods discussed in this section, it is still a ‘scientific’ method, which must conform to standards of practice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Ch15- Historical research</a:t>
            </a:r>
          </a:p>
        </p:txBody>
      </p:sp>
    </p:spTree>
    <p:extLst>
      <p:ext uri="{BB962C8B-B14F-4D97-AF65-F5344CB8AC3E}">
        <p14:creationId xmlns:p14="http://schemas.microsoft.com/office/powerpoint/2010/main" val="3817768408"/>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1663" y="2342317"/>
            <a:ext cx="9112424" cy="174110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613141" y="2486045"/>
            <a:ext cx="9009467" cy="1200329"/>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most notable difference between historical research and all other methods available to the researcher is the nature of the ‘evidence’ used to generate theory or test a hypothesis.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89206" y="5922799"/>
            <a:ext cx="2904474"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Ch15- Historical research</a:t>
            </a:r>
          </a:p>
        </p:txBody>
      </p:sp>
    </p:spTree>
    <p:extLst>
      <p:ext uri="{BB962C8B-B14F-4D97-AF65-F5344CB8AC3E}">
        <p14:creationId xmlns:p14="http://schemas.microsoft.com/office/powerpoint/2010/main" val="3148833692"/>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13140" y="2126109"/>
            <a:ext cx="9009468" cy="22424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1662" y="2202220"/>
            <a:ext cx="9009467" cy="1938992"/>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Historical research is essentially qualitative because of the interpretation that is inevitably involved; there are uses for quantifiable data in some investigations but because this approach depends so much on interpretation, by definition it becomes qualitative.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89206" y="6221960"/>
            <a:ext cx="2904474"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Ch15- Historical research</a:t>
            </a:r>
          </a:p>
        </p:txBody>
      </p:sp>
    </p:spTree>
    <p:extLst>
      <p:ext uri="{BB962C8B-B14F-4D97-AF65-F5344CB8AC3E}">
        <p14:creationId xmlns:p14="http://schemas.microsoft.com/office/powerpoint/2010/main" val="2239395205"/>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1663" y="1891011"/>
            <a:ext cx="9112424" cy="42430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3785652"/>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Grounded theory </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is an approach that uses ‘simultaneous data collection and analysis’ (Charmaz, 2006, 20) and as such can be applied in case study, historical or action research.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It is more about how data is collected and analyzed than about the entire research design.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Grounded theory is a process of qualitative analysis, not a research method; it is a ‘general method of comparative analysis’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Ch16- Grounded theory</a:t>
            </a:r>
          </a:p>
        </p:txBody>
      </p:sp>
    </p:spTree>
    <p:extLst>
      <p:ext uri="{BB962C8B-B14F-4D97-AF65-F5344CB8AC3E}">
        <p14:creationId xmlns:p14="http://schemas.microsoft.com/office/powerpoint/2010/main" val="948103656"/>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65669" y="2155580"/>
            <a:ext cx="9009467" cy="193983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498039"/>
            <a:ext cx="9009467" cy="1200329"/>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prstClr val="black"/>
                </a:solidFill>
                <a:effectLst/>
                <a:uLnTx/>
                <a:uFillTx/>
                <a:latin typeface="Tajawal ExtraBold" panose="00000800000000000000" pitchFamily="2" charset="-78"/>
                <a:ea typeface="+mn-ea"/>
                <a:cs typeface="Tajawal ExtraBold" panose="00000800000000000000" pitchFamily="2" charset="-78"/>
              </a:rPr>
              <a:t>Grounded theory is described as ‘a strategy for handling data in research, providing modes of conceptualization for describing and explaining’ (Glaser and Strauss, 1967, 3).</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Ch16- Grounded theory</a:t>
            </a:r>
          </a:p>
        </p:txBody>
      </p:sp>
    </p:spTree>
    <p:extLst>
      <p:ext uri="{BB962C8B-B14F-4D97-AF65-F5344CB8AC3E}">
        <p14:creationId xmlns:p14="http://schemas.microsoft.com/office/powerpoint/2010/main" val="735753071"/>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56796"/>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346899" y="4044667"/>
            <a:ext cx="6625532"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Part 3 Data collection techniques</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996096550"/>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24779" y="1801446"/>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6" y="1900970"/>
            <a:ext cx="8777727" cy="3970318"/>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This section will deal with individual techniques for collecting empirical data.</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single research design may include one or more data collection techniques.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If you are aiming for methodological triangulation then you will be engaging in a number of data collection techniques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1683"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Introduction </a:t>
            </a:r>
          </a:p>
        </p:txBody>
      </p:sp>
    </p:spTree>
    <p:extLst>
      <p:ext uri="{BB962C8B-B14F-4D97-AF65-F5344CB8AC3E}">
        <p14:creationId xmlns:p14="http://schemas.microsoft.com/office/powerpoint/2010/main" val="2964031961"/>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6" y="2077844"/>
            <a:ext cx="8898362" cy="224236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6" y="2291085"/>
            <a:ext cx="8777727" cy="181588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Thank your participants in whatever way is appropriate, whether with a letter, a simple verbal ‘thank you’ or an acknowledgment in the final report. Don’t just walk away.</a:t>
            </a:r>
            <a:endParaRPr kumimoji="0" lang="en-US" sz="2800" b="0" i="0" u="sng"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1683"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Introduction </a:t>
            </a:r>
          </a:p>
        </p:txBody>
      </p:sp>
    </p:spTree>
    <p:extLst>
      <p:ext uri="{BB962C8B-B14F-4D97-AF65-F5344CB8AC3E}">
        <p14:creationId xmlns:p14="http://schemas.microsoft.com/office/powerpoint/2010/main" val="3841592181"/>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024120"/>
            <a:ext cx="9641852" cy="51224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8" y="1443840"/>
            <a:ext cx="9505830" cy="440120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research interview can take a number of different forms, from the very structured, formal interview which is usually a researcher-administered questionnaire, to the very informal, purposeful conversation (Dexter, 1970; Lincoln and Guba, 1985)</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interview can take any form, from the highly structured researcher-administered questionnaire to the highly open purposeful conversation.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Ch17- Interviews</a:t>
            </a:r>
          </a:p>
        </p:txBody>
      </p:sp>
    </p:spTree>
    <p:extLst>
      <p:ext uri="{BB962C8B-B14F-4D97-AF65-F5344CB8AC3E}">
        <p14:creationId xmlns:p14="http://schemas.microsoft.com/office/powerpoint/2010/main" val="1356141624"/>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56153" y="2230465"/>
            <a:ext cx="8777727" cy="20035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56153" y="2359644"/>
            <a:ext cx="8777727" cy="138499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Before you decide what form of interview will suit you best you have to decide if indeed the interview is the most appropriate technique to use.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Ch17- Interviews</a:t>
            </a:r>
          </a:p>
        </p:txBody>
      </p:sp>
    </p:spTree>
    <p:extLst>
      <p:ext uri="{BB962C8B-B14F-4D97-AF65-F5344CB8AC3E}">
        <p14:creationId xmlns:p14="http://schemas.microsoft.com/office/powerpoint/2010/main" val="1357363250"/>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0623" y="1924451"/>
            <a:ext cx="9052522" cy="27973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56153" y="2053925"/>
            <a:ext cx="8777727" cy="243143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Types of interview</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srgbClr val="852F4A"/>
                </a:solidFill>
                <a:effectLst/>
                <a:uLnTx/>
                <a:uFillTx/>
                <a:latin typeface="Tajawal ExtraBold" panose="00000800000000000000" pitchFamily="2" charset="-78"/>
                <a:ea typeface="+mn-ea"/>
                <a:cs typeface="Tajawal ExtraBold" panose="00000800000000000000" pitchFamily="2" charset="-78"/>
              </a:rPr>
              <a:t>Structured interviews</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‘Structured interviewing refers to a situation in which an interviewer asks each respondent a series of preestablished questions with a limited set of response categories’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Ch17- Interviews</a:t>
            </a:r>
          </a:p>
        </p:txBody>
      </p:sp>
    </p:spTree>
    <p:extLst>
      <p:ext uri="{BB962C8B-B14F-4D97-AF65-F5344CB8AC3E}">
        <p14:creationId xmlns:p14="http://schemas.microsoft.com/office/powerpoint/2010/main" val="3906381108"/>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0623" y="1436754"/>
            <a:ext cx="9052522" cy="392441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56153" y="1813910"/>
            <a:ext cx="8777727" cy="317009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Types of interview</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srgbClr val="852F4A"/>
                </a:solidFill>
                <a:effectLst/>
                <a:uLnTx/>
                <a:uFillTx/>
                <a:latin typeface="Tajawal ExtraBold" panose="00000800000000000000" pitchFamily="2" charset="-78"/>
                <a:ea typeface="+mn-ea"/>
                <a:cs typeface="Tajawal ExtraBold" panose="00000800000000000000" pitchFamily="2" charset="-78"/>
              </a:rPr>
              <a:t>Structured interviews</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There are two forms of structured interview. </a:t>
            </a:r>
          </a:p>
          <a:p>
            <a:pPr marL="342900" marR="0" lvl="0" indent="-342900" algn="just"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400" b="0" i="0" u="sng"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 a standardized, open-ended interview </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all interviewees are asked the same open-ended questions but allowed to respond in any way they feel is appropriate and with any information they choose to share.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7875" y="6094999"/>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Ch17- Interviews</a:t>
            </a:r>
          </a:p>
        </p:txBody>
      </p:sp>
    </p:spTree>
    <p:extLst>
      <p:ext uri="{BB962C8B-B14F-4D97-AF65-F5344CB8AC3E}">
        <p14:creationId xmlns:p14="http://schemas.microsoft.com/office/powerpoint/2010/main" val="1137828070"/>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0623" y="1436754"/>
            <a:ext cx="9052522" cy="46387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42901" y="1428065"/>
            <a:ext cx="8777727" cy="4647426"/>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Types of interview</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srgbClr val="852F4A"/>
                </a:solidFill>
                <a:effectLst/>
                <a:uLnTx/>
                <a:uFillTx/>
                <a:latin typeface="Tajawal ExtraBold" panose="00000800000000000000" pitchFamily="2" charset="-78"/>
                <a:ea typeface="+mn-ea"/>
                <a:cs typeface="Tajawal ExtraBold" panose="00000800000000000000" pitchFamily="2" charset="-78"/>
              </a:rPr>
              <a:t>Structured interviews</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There are two forms of structured interview. </a:t>
            </a:r>
          </a:p>
          <a:p>
            <a:pPr marL="342900" marR="0" lvl="0" indent="-342900" algn="just"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400" b="0" i="0" u="sng"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 a closed, fixed-response interview </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interviewees are asked the same questions and choose from a predetermined set of alternative answers. It is also possible to use a combination of the two methods. </a:t>
            </a:r>
          </a:p>
          <a:p>
            <a:pPr marL="342900" marR="0" lvl="0" indent="-342900" algn="just"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Although this type of interview is very similar to the questionnaire the major benefit is the visual and oral clues you can pick up by listening to and watching your respondent..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7875" y="6094999"/>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Ch17- Interviews</a:t>
            </a:r>
          </a:p>
        </p:txBody>
      </p:sp>
    </p:spTree>
    <p:extLst>
      <p:ext uri="{BB962C8B-B14F-4D97-AF65-F5344CB8AC3E}">
        <p14:creationId xmlns:p14="http://schemas.microsoft.com/office/powerpoint/2010/main" val="541903536"/>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0623" y="1436754"/>
            <a:ext cx="9052522" cy="46387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42901" y="1428065"/>
            <a:ext cx="8777727" cy="4278094"/>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Types of interview</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srgbClr val="852F4A"/>
                </a:solidFill>
                <a:effectLst/>
                <a:uLnTx/>
                <a:uFillTx/>
                <a:latin typeface="Tajawal ExtraBold" panose="00000800000000000000" pitchFamily="2" charset="-78"/>
                <a:ea typeface="+mn-ea"/>
                <a:cs typeface="Tajawal ExtraBold" panose="00000800000000000000" pitchFamily="2" charset="-78"/>
              </a:rPr>
              <a:t>Unstructured interviews: </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Unstructured interviews are used to gain a holistic understanding of the thoughts and feelings of the interviewee: you are there to learn about their point of view. Very often this type of interview is used in the early stages of the research to explore salient issues for further investigation.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Unstructured interviews are concerned with open-ended questions that allow the interviewee to tell their own story in their own words.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7875" y="6094999"/>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Ch17- Interviews</a:t>
            </a:r>
          </a:p>
        </p:txBody>
      </p:sp>
    </p:spTree>
    <p:extLst>
      <p:ext uri="{BB962C8B-B14F-4D97-AF65-F5344CB8AC3E}">
        <p14:creationId xmlns:p14="http://schemas.microsoft.com/office/powerpoint/2010/main" val="1218470446"/>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217" y="1666521"/>
            <a:ext cx="9765841" cy="243888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15218" y="1978022"/>
            <a:ext cx="9765840" cy="181588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Survey data are usually obtained by means of a questionnaire, a series of pre-determined questions that can be either self-administered, administered by mail, or asked interviewers.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Ch18- Questionnaires</a:t>
            </a:r>
          </a:p>
        </p:txBody>
      </p:sp>
    </p:spTree>
    <p:extLst>
      <p:ext uri="{BB962C8B-B14F-4D97-AF65-F5344CB8AC3E}">
        <p14:creationId xmlns:p14="http://schemas.microsoft.com/office/powerpoint/2010/main" val="1903912133"/>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4812" y="1715938"/>
            <a:ext cx="9765841" cy="357447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74812" y="1753753"/>
            <a:ext cx="9543831" cy="353943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There are a number of reasons for using questionnaires in your research:</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you can reach a large and geographically dispersed community at relatively low cost</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you can harvest data from a larger sample than would be possible using any other technique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anonymity can be offered as well as confidentiality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Ch18- Questionnaires</a:t>
            </a:r>
          </a:p>
        </p:txBody>
      </p:sp>
    </p:spTree>
    <p:extLst>
      <p:ext uri="{BB962C8B-B14F-4D97-AF65-F5344CB8AC3E}">
        <p14:creationId xmlns:p14="http://schemas.microsoft.com/office/powerpoint/2010/main" val="2604678453"/>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4812" y="1367366"/>
            <a:ext cx="9765841" cy="39840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9843" y="1295603"/>
            <a:ext cx="9630406" cy="4401205"/>
          </a:xfrm>
          <a:prstGeom prst="rect">
            <a:avLst/>
          </a:prstGeom>
          <a:noFill/>
        </p:spPr>
        <p:txBody>
          <a:bodyPr wrap="square" rtlCol="0">
            <a:spAutoFit/>
          </a:bodyPr>
          <a:lstStyle/>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Forms of questionnaire</a:t>
            </a:r>
          </a:p>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1" i="0" u="none" strike="noStrike" kern="1200" cap="none" spc="0" normalizeH="0" baseline="0" noProof="0" dirty="0">
                <a:ln>
                  <a:noFill/>
                </a:ln>
                <a:solidFill>
                  <a:srgbClr val="8E5A6D"/>
                </a:solidFill>
                <a:effectLst/>
                <a:uLnTx/>
                <a:uFillTx/>
                <a:latin typeface="Tajawal ExtraBold" panose="00000800000000000000" pitchFamily="2" charset="-78"/>
                <a:ea typeface="+mn-ea"/>
                <a:cs typeface="Tajawal ExtraBold" panose="00000800000000000000" pitchFamily="2" charset="-78"/>
              </a:rPr>
              <a:t>Paper-based postal questionnaires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most common form of questionnaire is the paper-based, printed instrument. The most typical forms of distribution are by post, handing them to individuals at group events or leaving them in a prominent position where people are encouraged to complete and return them to the distribution point.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Ch18- Questionnaires</a:t>
            </a:r>
          </a:p>
        </p:txBody>
      </p:sp>
    </p:spTree>
    <p:extLst>
      <p:ext uri="{BB962C8B-B14F-4D97-AF65-F5344CB8AC3E}">
        <p14:creationId xmlns:p14="http://schemas.microsoft.com/office/powerpoint/2010/main" val="1741567813"/>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0" y="984154"/>
            <a:ext cx="10240653"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45860" y="1037323"/>
            <a:ext cx="9630406" cy="4832092"/>
          </a:xfrm>
          <a:prstGeom prst="rect">
            <a:avLst/>
          </a:prstGeom>
          <a:noFill/>
        </p:spPr>
        <p:txBody>
          <a:bodyPr wrap="square" rtlCol="0">
            <a:spAutoFit/>
          </a:bodyPr>
          <a:lstStyle/>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Forms of questionnaire</a:t>
            </a:r>
          </a:p>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1" i="0" u="none" strike="noStrike" kern="1200" cap="none" spc="0" normalizeH="0" baseline="0" noProof="0" dirty="0">
                <a:ln>
                  <a:noFill/>
                </a:ln>
                <a:solidFill>
                  <a:srgbClr val="8E5A6D"/>
                </a:solidFill>
                <a:effectLst/>
                <a:uLnTx/>
                <a:uFillTx/>
                <a:latin typeface="Tajawal ExtraBold" panose="00000800000000000000" pitchFamily="2" charset="-78"/>
                <a:ea typeface="+mn-ea"/>
                <a:cs typeface="Tajawal ExtraBold" panose="00000800000000000000" pitchFamily="2" charset="-78"/>
              </a:rPr>
              <a:t>Electronic questionnaires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term ‘electronic questionnaires’ is generally used to cover both online questionnaires and questionnaires contained within an e-mail message;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it does not cover questionnaires produced in a word-processing package and then sent to participants as an attachment: this is still a ‘paper-based’ questionnaire using a different mechanism for distribution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Ch18- Questionnaires</a:t>
            </a:r>
          </a:p>
        </p:txBody>
      </p:sp>
    </p:spTree>
    <p:extLst>
      <p:ext uri="{BB962C8B-B14F-4D97-AF65-F5344CB8AC3E}">
        <p14:creationId xmlns:p14="http://schemas.microsoft.com/office/powerpoint/2010/main" val="3115833704"/>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0" y="984154"/>
            <a:ext cx="10240653"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45860" y="1037323"/>
            <a:ext cx="9630406" cy="4401205"/>
          </a:xfrm>
          <a:prstGeom prst="rect">
            <a:avLst/>
          </a:prstGeom>
          <a:noFill/>
        </p:spPr>
        <p:txBody>
          <a:bodyPr wrap="square" rtlCol="0">
            <a:spAutoFit/>
          </a:bodyPr>
          <a:lstStyle/>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Forms of questionnaire</a:t>
            </a:r>
          </a:p>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1" i="0" u="none" strike="noStrike" kern="1200" cap="none" spc="0" normalizeH="0" baseline="0" noProof="0" dirty="0">
                <a:ln>
                  <a:noFill/>
                </a:ln>
                <a:solidFill>
                  <a:srgbClr val="8E5A6D"/>
                </a:solidFill>
                <a:effectLst/>
                <a:uLnTx/>
                <a:uFillTx/>
                <a:latin typeface="Tajawal ExtraBold" panose="00000800000000000000" pitchFamily="2" charset="-78"/>
                <a:ea typeface="+mn-ea"/>
                <a:cs typeface="Tajawal ExtraBold" panose="00000800000000000000" pitchFamily="2" charset="-78"/>
              </a:rPr>
              <a:t>Researcher-administered questionnaires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Researcher-administered questionnaires usually generate the highest response rate of any questionnaires, because you approach your subject and you complete the questionnaire by asking the questions and filling in the document according to what they tell you.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most obvious example of this is the market researcher working in the street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Ch18- Questionnaires</a:t>
            </a:r>
          </a:p>
        </p:txBody>
      </p:sp>
    </p:spTree>
    <p:extLst>
      <p:ext uri="{BB962C8B-B14F-4D97-AF65-F5344CB8AC3E}">
        <p14:creationId xmlns:p14="http://schemas.microsoft.com/office/powerpoint/2010/main" val="3418290633"/>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4756" y="1704630"/>
            <a:ext cx="9922203" cy="353395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89206" y="2073375"/>
            <a:ext cx="9533939" cy="3108543"/>
          </a:xfrm>
          <a:prstGeom prst="rect">
            <a:avLst/>
          </a:prstGeom>
          <a:noFill/>
        </p:spPr>
        <p:txBody>
          <a:bodyPr wrap="square" rtlCol="0">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It is also a very good idea to be aware of how you intend to analyze the data and how it will be used to inform the investigation.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Be sure to pilot your instrument with a reasonable number of test subjects before you release it to your sample population.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344919921"/>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7F2F3C2B-AE1E-F1FC-29BC-A23FBF0B435C}"/>
              </a:ext>
            </a:extLst>
          </p:cNvPr>
          <p:cNvPicPr>
            <a:picLocks noChangeAspect="1"/>
          </p:cNvPicPr>
          <p:nvPr/>
        </p:nvPicPr>
        <p:blipFill>
          <a:blip r:embed="rId7"/>
          <a:stretch>
            <a:fillRect/>
          </a:stretch>
        </p:blipFill>
        <p:spPr>
          <a:xfrm>
            <a:off x="1139687" y="1419089"/>
            <a:ext cx="6968365" cy="4019820"/>
          </a:xfrm>
          <a:prstGeom prst="rect">
            <a:avLst/>
          </a:prstGeom>
        </p:spPr>
      </p:pic>
      <p:pic>
        <p:nvPicPr>
          <p:cNvPr id="3" name="Picture 2">
            <a:extLst>
              <a:ext uri="{FF2B5EF4-FFF2-40B4-BE49-F238E27FC236}">
                <a16:creationId xmlns:a16="http://schemas.microsoft.com/office/drawing/2014/main" id="{5961E986-678F-B170-75E3-8CF31D465E62}"/>
              </a:ext>
            </a:extLst>
          </p:cNvPr>
          <p:cNvPicPr>
            <a:picLocks noChangeAspect="1"/>
          </p:cNvPicPr>
          <p:nvPr/>
        </p:nvPicPr>
        <p:blipFill>
          <a:blip r:embed="rId8"/>
          <a:stretch>
            <a:fillRect/>
          </a:stretch>
        </p:blipFill>
        <p:spPr>
          <a:xfrm>
            <a:off x="8900475" y="2030688"/>
            <a:ext cx="3543300" cy="2090738"/>
          </a:xfrm>
          <a:prstGeom prst="rect">
            <a:avLst/>
          </a:prstGeom>
        </p:spPr>
      </p:pic>
    </p:spTree>
    <p:extLst>
      <p:ext uri="{BB962C8B-B14F-4D97-AF65-F5344CB8AC3E}">
        <p14:creationId xmlns:p14="http://schemas.microsoft.com/office/powerpoint/2010/main" val="2349581579"/>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897</TotalTime>
  <Words>5830</Words>
  <Application>Microsoft Office PowerPoint</Application>
  <PresentationFormat>Widescreen</PresentationFormat>
  <Paragraphs>518</Paragraphs>
  <Slides>122</Slides>
  <Notes>10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122</vt:i4>
      </vt:variant>
    </vt:vector>
  </HeadingPairs>
  <TitlesOfParts>
    <vt:vector size="131" baseType="lpstr">
      <vt:lpstr>Arial</vt:lpstr>
      <vt:lpstr>Calibri</vt:lpstr>
      <vt:lpstr>Calibri Light</vt:lpstr>
      <vt:lpstr>Courier New</vt:lpstr>
      <vt:lpstr>Tajawal ExtraBold</vt:lpstr>
      <vt:lpstr>Tajawal Medium</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 Elashry</cp:lastModifiedBy>
  <cp:revision>86</cp:revision>
  <dcterms:created xsi:type="dcterms:W3CDTF">2023-04-29T09:08:23Z</dcterms:created>
  <dcterms:modified xsi:type="dcterms:W3CDTF">2023-12-15T15:54:15Z</dcterms:modified>
</cp:coreProperties>
</file>