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55"/>
  </p:notesMasterIdLst>
  <p:handoutMasterIdLst>
    <p:handoutMasterId r:id="rId56"/>
  </p:handoutMasterIdLst>
  <p:sldIdLst>
    <p:sldId id="480" r:id="rId7"/>
    <p:sldId id="556" r:id="rId8"/>
    <p:sldId id="557" r:id="rId9"/>
    <p:sldId id="609" r:id="rId10"/>
    <p:sldId id="610" r:id="rId11"/>
    <p:sldId id="611" r:id="rId12"/>
    <p:sldId id="612" r:id="rId13"/>
    <p:sldId id="613" r:id="rId14"/>
    <p:sldId id="614" r:id="rId15"/>
    <p:sldId id="615" r:id="rId16"/>
    <p:sldId id="616" r:id="rId17"/>
    <p:sldId id="617" r:id="rId18"/>
    <p:sldId id="618" r:id="rId19"/>
    <p:sldId id="619" r:id="rId20"/>
    <p:sldId id="620" r:id="rId21"/>
    <p:sldId id="621" r:id="rId22"/>
    <p:sldId id="622" r:id="rId23"/>
    <p:sldId id="623" r:id="rId24"/>
    <p:sldId id="624" r:id="rId25"/>
    <p:sldId id="626" r:id="rId26"/>
    <p:sldId id="625" r:id="rId27"/>
    <p:sldId id="627" r:id="rId28"/>
    <p:sldId id="628" r:id="rId29"/>
    <p:sldId id="629" r:id="rId30"/>
    <p:sldId id="630" r:id="rId31"/>
    <p:sldId id="631" r:id="rId32"/>
    <p:sldId id="632" r:id="rId33"/>
    <p:sldId id="633" r:id="rId34"/>
    <p:sldId id="634" r:id="rId35"/>
    <p:sldId id="635" r:id="rId36"/>
    <p:sldId id="636" r:id="rId37"/>
    <p:sldId id="637" r:id="rId38"/>
    <p:sldId id="638" r:id="rId39"/>
    <p:sldId id="639" r:id="rId40"/>
    <p:sldId id="640" r:id="rId41"/>
    <p:sldId id="641" r:id="rId42"/>
    <p:sldId id="642" r:id="rId43"/>
    <p:sldId id="643" r:id="rId44"/>
    <p:sldId id="644" r:id="rId45"/>
    <p:sldId id="645" r:id="rId46"/>
    <p:sldId id="646" r:id="rId47"/>
    <p:sldId id="647" r:id="rId48"/>
    <p:sldId id="648" r:id="rId49"/>
    <p:sldId id="649" r:id="rId50"/>
    <p:sldId id="650" r:id="rId51"/>
    <p:sldId id="651" r:id="rId52"/>
    <p:sldId id="652" r:id="rId53"/>
    <p:sldId id="559" r:id="rId5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7" autoAdjust="0"/>
    <p:restoredTop sz="88517" autoAdjust="0"/>
  </p:normalViewPr>
  <p:slideViewPr>
    <p:cSldViewPr snapToGrid="0">
      <p:cViewPr varScale="1">
        <p:scale>
          <a:sx n="90" d="100"/>
          <a:sy n="90" d="100"/>
        </p:scale>
        <p:origin x="616" y="3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61" Type="http://schemas.openxmlformats.org/officeDocument/2006/relationships/tableStyles" Target="tableStyles.xml"/><Relationship Id="rId19" Type="http://schemas.openxmlformats.org/officeDocument/2006/relationships/slide" Target="slides/slide1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viewProps" Target="viewProp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commentAuthors" Target="commentAuthor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1/22/26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1/22/26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1842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1496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9581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8079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8179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6301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5616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4392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7768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9914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8347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0748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1357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6476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3751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0232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1864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2789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5377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9114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1151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56849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690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5687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68922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6598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86980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23149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01762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38653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91831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2987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68152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55274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82132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89871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19115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64957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93052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75685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3810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06423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947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3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image" Target="../media/image12.emf"/><Relationship Id="rId5" Type="http://schemas.openxmlformats.org/officeDocument/2006/relationships/oleObject" Target="../embeddings/oleObject1.bin"/><Relationship Id="rId10" Type="http://schemas.openxmlformats.org/officeDocument/2006/relationships/oleObject" Target="../embeddings/oleObject3.bin"/><Relationship Id="rId4" Type="http://schemas.openxmlformats.org/officeDocument/2006/relationships/image" Target="../media/image6.png"/><Relationship Id="rId9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7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6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5.emf"/><Relationship Id="rId4" Type="http://schemas.openxmlformats.org/officeDocument/2006/relationships/image" Target="../media/image6.png"/><Relationship Id="rId9" Type="http://schemas.openxmlformats.org/officeDocument/2006/relationships/image" Target="../media/image14.emf"/><Relationship Id="rId14" Type="http://schemas.openxmlformats.org/officeDocument/2006/relationships/image" Target="../media/image1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9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5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oleObject" Target="../embeddings/oleObject8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2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21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6.bin"/><Relationship Id="rId14" Type="http://schemas.openxmlformats.org/officeDocument/2006/relationships/image" Target="../media/image23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oleObject" Target="../embeddings/oleObject11.bin"/><Relationship Id="rId18" Type="http://schemas.openxmlformats.org/officeDocument/2006/relationships/image" Target="../media/image28.e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15.bin"/><Relationship Id="rId7" Type="http://schemas.openxmlformats.org/officeDocument/2006/relationships/oleObject" Target="../embeddings/oleObject2.bin"/><Relationship Id="rId12" Type="http://schemas.openxmlformats.org/officeDocument/2006/relationships/image" Target="../media/image25.emf"/><Relationship Id="rId17" Type="http://schemas.openxmlformats.org/officeDocument/2006/relationships/oleObject" Target="../embeddings/oleObject13.bin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27.emf"/><Relationship Id="rId20" Type="http://schemas.openxmlformats.org/officeDocument/2006/relationships/image" Target="../media/image29.emf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oleObject12.bin"/><Relationship Id="rId10" Type="http://schemas.openxmlformats.org/officeDocument/2006/relationships/image" Target="../media/image24.emf"/><Relationship Id="rId19" Type="http://schemas.openxmlformats.org/officeDocument/2006/relationships/oleObject" Target="../embeddings/oleObject14.bin"/><Relationship Id="rId4" Type="http://schemas.openxmlformats.org/officeDocument/2006/relationships/image" Target="../media/image6.png"/><Relationship Id="rId9" Type="http://schemas.openxmlformats.org/officeDocument/2006/relationships/oleObject" Target="../embeddings/oleObject9.bin"/><Relationship Id="rId14" Type="http://schemas.openxmlformats.org/officeDocument/2006/relationships/image" Target="../media/image26.emf"/><Relationship Id="rId22" Type="http://schemas.openxmlformats.org/officeDocument/2006/relationships/image" Target="../media/image30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33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12" Type="http://schemas.openxmlformats.org/officeDocument/2006/relationships/oleObject" Target="../embeddings/oleObject17.bin"/><Relationship Id="rId17" Type="http://schemas.openxmlformats.org/officeDocument/2006/relationships/image" Target="../media/image35.emf"/><Relationship Id="rId2" Type="http://schemas.openxmlformats.org/officeDocument/2006/relationships/notesSlide" Target="../notesSlides/notesSlide15.xml"/><Relationship Id="rId16" Type="http://schemas.openxmlformats.org/officeDocument/2006/relationships/oleObject" Target="../embeddings/oleObject19.bin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image" Target="../media/image32.emf"/><Relationship Id="rId5" Type="http://schemas.openxmlformats.org/officeDocument/2006/relationships/oleObject" Target="../embeddings/oleObject1.bin"/><Relationship Id="rId15" Type="http://schemas.openxmlformats.org/officeDocument/2006/relationships/image" Target="../media/image34.emf"/><Relationship Id="rId10" Type="http://schemas.openxmlformats.org/officeDocument/2006/relationships/oleObject" Target="../embeddings/oleObject16.bin"/><Relationship Id="rId4" Type="http://schemas.openxmlformats.org/officeDocument/2006/relationships/image" Target="../media/image6.png"/><Relationship Id="rId9" Type="http://schemas.openxmlformats.org/officeDocument/2006/relationships/image" Target="../media/image31.png"/><Relationship Id="rId14" Type="http://schemas.openxmlformats.org/officeDocument/2006/relationships/oleObject" Target="../embeddings/oleObject18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image" Target="../media/image37.jpeg"/><Relationship Id="rId5" Type="http://schemas.openxmlformats.org/officeDocument/2006/relationships/oleObject" Target="../embeddings/oleObject1.bin"/><Relationship Id="rId10" Type="http://schemas.openxmlformats.org/officeDocument/2006/relationships/image" Target="../media/image36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20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39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oleObject" Target="../embeddings/oleObject22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38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21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39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22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41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40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23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oleObject" Target="../embeddings/oleObject27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43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oleObject" Target="../embeddings/oleObject26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42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25.bin"/><Relationship Id="rId14" Type="http://schemas.openxmlformats.org/officeDocument/2006/relationships/image" Target="../media/image44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45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28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45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28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46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29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47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30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48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31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5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image" Target="../media/image51.jpeg"/><Relationship Id="rId5" Type="http://schemas.openxmlformats.org/officeDocument/2006/relationships/oleObject" Target="../embeddings/oleObject1.bin"/><Relationship Id="rId10" Type="http://schemas.openxmlformats.org/officeDocument/2006/relationships/image" Target="../media/image50.jpeg"/><Relationship Id="rId4" Type="http://schemas.openxmlformats.org/officeDocument/2006/relationships/image" Target="../media/image6.png"/><Relationship Id="rId9" Type="http://schemas.openxmlformats.org/officeDocument/2006/relationships/image" Target="../media/image49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53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075911" y="393600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33860" y="2395665"/>
            <a:ext cx="460728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 and Prediction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57479" y="-635002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2336579"/>
            <a:ext cx="12191999" cy="8382525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671930" y="1348869"/>
            <a:ext cx="6520069" cy="107634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#07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 and Prediction</a:t>
            </a:r>
          </a:p>
          <a:p>
            <a:pPr algn="ctr"/>
            <a:br>
              <a:rPr lang="en-US" sz="3200" b="1" dirty="0">
                <a:solidFill>
                  <a:srgbClr val="84492B"/>
                </a:solidFill>
                <a:cs typeface="Andalus" panose="02020603050405020304" pitchFamily="18" charset="-78"/>
              </a:rPr>
            </a:br>
            <a:endParaRPr lang="en-US" sz="3200" b="1" dirty="0">
              <a:solidFill>
                <a:srgbClr val="84492B"/>
              </a:solidFill>
              <a:cs typeface="Andalus" panose="02020603050405020304" pitchFamily="18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412D04FD-BD5C-242F-2D6B-29F9E4EBD0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Classification and Prediction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449820" y="1799243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8479740"/>
              </p:ext>
            </p:extLst>
          </p:nvPr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9647D7E2-5D07-3A9E-37DB-7739DF689404}"/>
              </a:ext>
            </a:extLst>
          </p:cNvPr>
          <p:cNvSpPr txBox="1">
            <a:spLocks noChangeArrowheads="1"/>
          </p:cNvSpPr>
          <p:nvPr/>
        </p:nvSpPr>
        <p:spPr>
          <a:xfrm>
            <a:off x="732913" y="1779716"/>
            <a:ext cx="8382000" cy="413132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dirty="0"/>
              <a:t>Classification: Basic Concepts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Decision Tree Induction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Bayes Classification Methods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Classification by Backpropagation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Model Evaluation and Selection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Supervised vs. Unsupervised Learning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5360102"/>
              </p:ext>
            </p:extLst>
          </p:nvPr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73A9B464-D28A-9EF5-A619-E1928D56FE46}"/>
              </a:ext>
            </a:extLst>
          </p:cNvPr>
          <p:cNvSpPr txBox="1">
            <a:spLocks noChangeArrowheads="1"/>
          </p:cNvSpPr>
          <p:nvPr/>
        </p:nvSpPr>
        <p:spPr>
          <a:xfrm>
            <a:off x="2506074" y="1244897"/>
            <a:ext cx="9306007" cy="4608107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sz="2400" dirty="0">
                <a:solidFill>
                  <a:schemeClr val="hlink"/>
                </a:solidFill>
              </a:rPr>
              <a:t>Supervised learning (classification)</a:t>
            </a:r>
          </a:p>
          <a:p>
            <a:pPr lvl="1">
              <a:lnSpc>
                <a:spcPct val="130000"/>
              </a:lnSpc>
            </a:pPr>
            <a:r>
              <a:rPr lang="en-US" altLang="en-US" dirty="0"/>
              <a:t>Supervision: The training data (observations, measurements, etc.) are accompanied by </a:t>
            </a:r>
            <a:r>
              <a:rPr lang="en-US" altLang="en-US" b="1" dirty="0"/>
              <a:t>labels</a:t>
            </a:r>
            <a:r>
              <a:rPr lang="en-US" altLang="en-US" dirty="0"/>
              <a:t> indicating the class of the observations</a:t>
            </a:r>
          </a:p>
          <a:p>
            <a:pPr lvl="1">
              <a:lnSpc>
                <a:spcPct val="130000"/>
              </a:lnSpc>
            </a:pPr>
            <a:r>
              <a:rPr lang="en-US" altLang="en-US" dirty="0"/>
              <a:t>New data is classified based on the training set</a:t>
            </a:r>
          </a:p>
          <a:p>
            <a:pPr>
              <a:lnSpc>
                <a:spcPct val="130000"/>
              </a:lnSpc>
            </a:pPr>
            <a:r>
              <a:rPr lang="en-US" altLang="en-US" sz="2400" dirty="0">
                <a:solidFill>
                  <a:schemeClr val="hlink"/>
                </a:solidFill>
              </a:rPr>
              <a:t>Unsupervised learning (clustering)</a:t>
            </a:r>
          </a:p>
          <a:p>
            <a:pPr lvl="1">
              <a:lnSpc>
                <a:spcPct val="130000"/>
              </a:lnSpc>
            </a:pPr>
            <a:r>
              <a:rPr lang="en-US" altLang="en-US" dirty="0"/>
              <a:t>The class labels of training data is unknown</a:t>
            </a:r>
          </a:p>
          <a:p>
            <a:pPr lvl="1">
              <a:lnSpc>
                <a:spcPct val="130000"/>
              </a:lnSpc>
            </a:pPr>
            <a:r>
              <a:rPr lang="en-US" altLang="en-US" dirty="0"/>
              <a:t>Given a set of measurements, observations, etc. with the aim of establishing the existence of classes or clusters in the data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12099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Prediction Problems: Classification vs. Numeric Prediction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C9AF3FAF-0F7D-8291-AFF3-DBF4C78EA4C1}"/>
              </a:ext>
            </a:extLst>
          </p:cNvPr>
          <p:cNvSpPr txBox="1">
            <a:spLocks noChangeArrowheads="1"/>
          </p:cNvSpPr>
          <p:nvPr/>
        </p:nvSpPr>
        <p:spPr>
          <a:xfrm>
            <a:off x="2525620" y="1249362"/>
            <a:ext cx="9370086" cy="50292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>
                <a:solidFill>
                  <a:schemeClr val="hlink"/>
                </a:solidFill>
              </a:rPr>
              <a:t>Classification</a:t>
            </a:r>
            <a:r>
              <a:rPr lang="en-US" altLang="en-US" sz="2000" dirty="0"/>
              <a:t>  </a:t>
            </a:r>
          </a:p>
          <a:p>
            <a:pPr lvl="1"/>
            <a:r>
              <a:rPr lang="en-US" altLang="en-US" dirty="0"/>
              <a:t>predicts categorical class labels (discrete or nominal)</a:t>
            </a:r>
          </a:p>
          <a:p>
            <a:pPr lvl="1"/>
            <a:r>
              <a:rPr lang="en-US" altLang="en-US" dirty="0"/>
              <a:t>classifies data (constructs a model) based on the training set and the values (</a:t>
            </a:r>
            <a:r>
              <a:rPr lang="en-US" altLang="en-US" dirty="0">
                <a:solidFill>
                  <a:schemeClr val="hlink"/>
                </a:solidFill>
              </a:rPr>
              <a:t>class labels</a:t>
            </a:r>
            <a:r>
              <a:rPr lang="en-US" altLang="en-US" dirty="0"/>
              <a:t>) in a classifying attribute and uses it in classifying new data</a:t>
            </a:r>
          </a:p>
          <a:p>
            <a:r>
              <a:rPr lang="en-US" altLang="en-US" sz="2400" dirty="0">
                <a:solidFill>
                  <a:schemeClr val="hlink"/>
                </a:solidFill>
              </a:rPr>
              <a:t>Numeric Prediction  </a:t>
            </a:r>
          </a:p>
          <a:p>
            <a:pPr lvl="1"/>
            <a:r>
              <a:rPr lang="en-US" altLang="en-US" dirty="0"/>
              <a:t>models continuous-valued functions, i.e., predicts unknown or missing values </a:t>
            </a:r>
          </a:p>
          <a:p>
            <a:r>
              <a:rPr lang="en-US" altLang="en-US" sz="2400" dirty="0"/>
              <a:t>Typical applications</a:t>
            </a:r>
          </a:p>
          <a:p>
            <a:pPr lvl="1">
              <a:buClr>
                <a:srgbClr val="0000CC"/>
              </a:buClr>
            </a:pPr>
            <a:r>
              <a:rPr lang="en-US" altLang="en-US" dirty="0"/>
              <a:t>Credit/loan approval:</a:t>
            </a:r>
          </a:p>
          <a:p>
            <a:pPr lvl="1">
              <a:buClr>
                <a:srgbClr val="0000CC"/>
              </a:buClr>
            </a:pPr>
            <a:r>
              <a:rPr lang="en-US" altLang="en-US" dirty="0"/>
              <a:t>Medical diagnosis: if a tumor is cancerous or benign</a:t>
            </a:r>
          </a:p>
          <a:p>
            <a:pPr lvl="1">
              <a:buClr>
                <a:srgbClr val="0000CC"/>
              </a:buClr>
            </a:pPr>
            <a:r>
              <a:rPr lang="en-US" altLang="en-US" dirty="0"/>
              <a:t>Fraud detection: if a transaction is fraudulent</a:t>
            </a:r>
          </a:p>
          <a:p>
            <a:pPr lvl="1">
              <a:buClr>
                <a:srgbClr val="0000CC"/>
              </a:buClr>
            </a:pPr>
            <a:r>
              <a:rPr lang="en-US" altLang="en-US" dirty="0"/>
              <a:t>Web page categorization: which category it is</a:t>
            </a:r>
          </a:p>
        </p:txBody>
      </p:sp>
    </p:spTree>
    <p:extLst>
      <p:ext uri="{BB962C8B-B14F-4D97-AF65-F5344CB8AC3E}">
        <p14:creationId xmlns:p14="http://schemas.microsoft.com/office/powerpoint/2010/main" val="314190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3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Classification — A Two-Step Process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951A2F5-D34D-2EA3-C9BB-E4B822BF991E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319291"/>
            <a:ext cx="9248920" cy="5257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000">
                <a:solidFill>
                  <a:schemeClr val="hlink"/>
                </a:solidFill>
              </a:rPr>
              <a:t>Model construction</a:t>
            </a:r>
            <a:r>
              <a:rPr lang="en-US" altLang="en-US" sz="2000"/>
              <a:t>: describing a set of predetermined classes</a:t>
            </a:r>
          </a:p>
          <a:p>
            <a:pPr lvl="1"/>
            <a:r>
              <a:rPr lang="en-US" altLang="en-US" sz="2000"/>
              <a:t>Each tuple/sample is assumed to belong to a predefined class, as determined by the </a:t>
            </a:r>
            <a:r>
              <a:rPr lang="en-US" altLang="en-US" sz="2000">
                <a:solidFill>
                  <a:schemeClr val="hlink"/>
                </a:solidFill>
              </a:rPr>
              <a:t>class label attribute</a:t>
            </a:r>
          </a:p>
          <a:p>
            <a:pPr lvl="1"/>
            <a:r>
              <a:rPr lang="en-US" altLang="en-US" sz="2000"/>
              <a:t>The set of tuples used for model construction is </a:t>
            </a:r>
            <a:r>
              <a:rPr lang="en-US" altLang="en-US" sz="2000">
                <a:solidFill>
                  <a:schemeClr val="hlink"/>
                </a:solidFill>
              </a:rPr>
              <a:t>training set</a:t>
            </a:r>
          </a:p>
          <a:p>
            <a:pPr lvl="1"/>
            <a:r>
              <a:rPr lang="en-US" altLang="en-US" sz="2000"/>
              <a:t>The model is represented as classification rules, decision trees, or mathematical formulae</a:t>
            </a:r>
          </a:p>
          <a:p>
            <a:r>
              <a:rPr lang="en-US" altLang="en-US" sz="2000">
                <a:solidFill>
                  <a:schemeClr val="hlink"/>
                </a:solidFill>
              </a:rPr>
              <a:t>Model usage</a:t>
            </a:r>
            <a:r>
              <a:rPr lang="en-US" altLang="en-US" sz="2000"/>
              <a:t>: for classifying future or unknown objects</a:t>
            </a:r>
          </a:p>
          <a:p>
            <a:pPr lvl="1"/>
            <a:r>
              <a:rPr lang="en-US" altLang="en-US" sz="2000">
                <a:solidFill>
                  <a:schemeClr val="hlink"/>
                </a:solidFill>
              </a:rPr>
              <a:t>Estimate accuracy</a:t>
            </a:r>
            <a:r>
              <a:rPr lang="en-US" altLang="en-US" sz="2000"/>
              <a:t> of the model</a:t>
            </a:r>
          </a:p>
          <a:p>
            <a:pPr lvl="2"/>
            <a:r>
              <a:rPr lang="en-US" altLang="en-US"/>
              <a:t>The known label of test sample is compared with the classified result from the model</a:t>
            </a:r>
          </a:p>
          <a:p>
            <a:pPr lvl="2"/>
            <a:r>
              <a:rPr lang="en-US" altLang="en-US">
                <a:solidFill>
                  <a:schemeClr val="hlink"/>
                </a:solidFill>
              </a:rPr>
              <a:t>Accuracy</a:t>
            </a:r>
            <a:r>
              <a:rPr lang="en-US" altLang="en-US"/>
              <a:t> rate is the percentage of test set samples that are correctly classified by the model</a:t>
            </a:r>
          </a:p>
          <a:p>
            <a:pPr lvl="2"/>
            <a:r>
              <a:rPr lang="en-US" altLang="en-US">
                <a:solidFill>
                  <a:schemeClr val="hlink"/>
                </a:solidFill>
              </a:rPr>
              <a:t>Test set</a:t>
            </a:r>
            <a:r>
              <a:rPr lang="en-US" altLang="en-US"/>
              <a:t> is independent of training set (otherwise overfitting) </a:t>
            </a:r>
          </a:p>
          <a:p>
            <a:pPr lvl="1"/>
            <a:r>
              <a:rPr lang="en-US" altLang="en-US" sz="2000"/>
              <a:t>If the accuracy is acceptable, use the model to </a:t>
            </a:r>
            <a:r>
              <a:rPr lang="en-US" altLang="en-US" sz="2000">
                <a:solidFill>
                  <a:schemeClr val="hlink"/>
                </a:solidFill>
              </a:rPr>
              <a:t>classify new data</a:t>
            </a:r>
          </a:p>
          <a:p>
            <a:r>
              <a:rPr lang="en-US" altLang="en-US" sz="2000"/>
              <a:t>Note: If </a:t>
            </a:r>
            <a:r>
              <a:rPr lang="en-US" altLang="en-US" sz="2000" i="1"/>
              <a:t>the test set </a:t>
            </a:r>
            <a:r>
              <a:rPr lang="en-US" altLang="en-US" sz="2000"/>
              <a:t>is used to select models, it is called </a:t>
            </a:r>
            <a:r>
              <a:rPr lang="en-US" altLang="en-US" sz="2000">
                <a:solidFill>
                  <a:srgbClr val="C00000"/>
                </a:solidFill>
              </a:rPr>
              <a:t>validation (test) set</a:t>
            </a:r>
            <a:endParaRPr lang="en-US" altLang="en-US" sz="2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35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3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Process (1): Model Construction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pSp>
        <p:nvGrpSpPr>
          <p:cNvPr id="2" name="Group 3">
            <a:extLst>
              <a:ext uri="{FF2B5EF4-FFF2-40B4-BE49-F238E27FC236}">
                <a16:creationId xmlns:a16="http://schemas.microsoft.com/office/drawing/2014/main" id="{38654735-5043-7520-A9FE-B782B6FF3AAC}"/>
              </a:ext>
            </a:extLst>
          </p:cNvPr>
          <p:cNvGrpSpPr>
            <a:grpSpLocks/>
          </p:cNvGrpSpPr>
          <p:nvPr/>
        </p:nvGrpSpPr>
        <p:grpSpPr bwMode="auto">
          <a:xfrm>
            <a:off x="4570081" y="1506860"/>
            <a:ext cx="1698625" cy="1506538"/>
            <a:chOff x="1283" y="1118"/>
            <a:chExt cx="1070" cy="949"/>
          </a:xfrm>
        </p:grpSpPr>
        <p:pic>
          <p:nvPicPr>
            <p:cNvPr id="16" name="Picture 4">
              <a:extLst>
                <a:ext uri="{FF2B5EF4-FFF2-40B4-BE49-F238E27FC236}">
                  <a16:creationId xmlns:a16="http://schemas.microsoft.com/office/drawing/2014/main" id="{063B25A9-B058-CC5D-4803-7702F79CC33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3" y="1118"/>
              <a:ext cx="1070" cy="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Rectangle 5">
              <a:extLst>
                <a:ext uri="{FF2B5EF4-FFF2-40B4-BE49-F238E27FC236}">
                  <a16:creationId xmlns:a16="http://schemas.microsoft.com/office/drawing/2014/main" id="{327D8CC5-F5E6-1545-8F6F-F92F2699EF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7" y="1427"/>
              <a:ext cx="934" cy="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dirty="0">
                  <a:latin typeface="Times New Roman" panose="02020603050405020304" pitchFamily="18" charset="0"/>
                </a:rPr>
                <a:t>Training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dirty="0">
                  <a:latin typeface="Times New Roman" panose="02020603050405020304" pitchFamily="18" charset="0"/>
                </a:rPr>
                <a:t>Data</a:t>
              </a:r>
            </a:p>
          </p:txBody>
        </p:sp>
      </p:grpSp>
      <p:graphicFrame>
        <p:nvGraphicFramePr>
          <p:cNvPr id="18" name="Object 0">
            <a:extLst>
              <a:ext uri="{FF2B5EF4-FFF2-40B4-BE49-F238E27FC236}">
                <a16:creationId xmlns:a16="http://schemas.microsoft.com/office/drawing/2014/main" id="{AB97C2C7-F6C2-C4C4-6890-1DF702D2CC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5668260"/>
              </p:ext>
            </p:extLst>
          </p:nvPr>
        </p:nvGraphicFramePr>
        <p:xfrm>
          <a:off x="2822243" y="3557910"/>
          <a:ext cx="5437188" cy="249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0" imgW="31318200" imgH="14376400" progId="Excel.Sheet.8">
                  <p:embed/>
                </p:oleObj>
              </mc:Choice>
              <mc:Fallback>
                <p:oleObj name="Worksheet" r:id="rId10" imgW="31318200" imgH="14376400" progId="Excel.Sheet.8">
                  <p:embed/>
                  <p:pic>
                    <p:nvPicPr>
                      <p:cNvPr id="15365" name="Object 0">
                        <a:extLst>
                          <a:ext uri="{FF2B5EF4-FFF2-40B4-BE49-F238E27FC236}">
                            <a16:creationId xmlns:a16="http://schemas.microsoft.com/office/drawing/2014/main" id="{9509C719-F253-9AB9-0338-2D323905BFE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2243" y="3557910"/>
                        <a:ext cx="5437188" cy="2495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Line 7">
            <a:extLst>
              <a:ext uri="{FF2B5EF4-FFF2-40B4-BE49-F238E27FC236}">
                <a16:creationId xmlns:a16="http://schemas.microsoft.com/office/drawing/2014/main" id="{64D013A8-1E66-6A69-156C-67CCAB0E17C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39706" y="2843535"/>
            <a:ext cx="1644650" cy="7000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0" name="Line 8">
            <a:extLst>
              <a:ext uri="{FF2B5EF4-FFF2-40B4-BE49-F238E27FC236}">
                <a16:creationId xmlns:a16="http://schemas.microsoft.com/office/drawing/2014/main" id="{C256F5C4-4CB4-6422-D21F-3E1C20DF6352}"/>
              </a:ext>
            </a:extLst>
          </p:cNvPr>
          <p:cNvSpPr>
            <a:spLocks noChangeShapeType="1"/>
          </p:cNvSpPr>
          <p:nvPr/>
        </p:nvSpPr>
        <p:spPr bwMode="auto">
          <a:xfrm>
            <a:off x="6270293" y="2843535"/>
            <a:ext cx="2025650" cy="7000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1" name="Rectangle 9">
            <a:extLst>
              <a:ext uri="{FF2B5EF4-FFF2-40B4-BE49-F238E27FC236}">
                <a16:creationId xmlns:a16="http://schemas.microsoft.com/office/drawing/2014/main" id="{F4276A9A-1EB1-67F5-69ED-CDA31581B0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15081" y="1354460"/>
            <a:ext cx="1870075" cy="835025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2075" tIns="46038" rIns="92075" bIns="46038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Classification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Algorithms</a:t>
            </a:r>
          </a:p>
        </p:txBody>
      </p:sp>
      <p:sp>
        <p:nvSpPr>
          <p:cNvPr id="22" name="AutoShape 10">
            <a:extLst>
              <a:ext uri="{FF2B5EF4-FFF2-40B4-BE49-F238E27FC236}">
                <a16:creationId xmlns:a16="http://schemas.microsoft.com/office/drawing/2014/main" id="{9E007166-53A2-52B5-0867-6CC56B84504C}"/>
              </a:ext>
            </a:extLst>
          </p:cNvPr>
          <p:cNvSpPr>
            <a:spLocks noChangeArrowheads="1"/>
          </p:cNvSpPr>
          <p:nvPr/>
        </p:nvSpPr>
        <p:spPr bwMode="auto">
          <a:xfrm rot="20460000">
            <a:off x="6768768" y="1806898"/>
            <a:ext cx="1657350" cy="484187"/>
          </a:xfrm>
          <a:prstGeom prst="rightArrow">
            <a:avLst>
              <a:gd name="adj1" fmla="val 50000"/>
              <a:gd name="adj2" fmla="val 85606"/>
            </a:avLst>
          </a:prstGeom>
          <a:solidFill>
            <a:srgbClr val="2597B8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latin typeface="Tahoma" panose="020B0604030504040204" pitchFamily="34" charset="0"/>
            </a:endParaRPr>
          </a:p>
        </p:txBody>
      </p:sp>
      <p:sp>
        <p:nvSpPr>
          <p:cNvPr id="23" name="Rectangle 11">
            <a:extLst>
              <a:ext uri="{FF2B5EF4-FFF2-40B4-BE49-F238E27FC236}">
                <a16:creationId xmlns:a16="http://schemas.microsoft.com/office/drawing/2014/main" id="{8C2F3628-75C1-0037-7673-2C0A4A3885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1681" y="5043810"/>
            <a:ext cx="3008312" cy="1200150"/>
          </a:xfrm>
          <a:prstGeom prst="rect">
            <a:avLst/>
          </a:prstGeom>
          <a:solidFill>
            <a:srgbClr val="CC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2075" tIns="46038" rIns="92075" bIns="46038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IF rank = ‘professor’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OR years &gt; 6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THEN tenured = ‘yes’ </a:t>
            </a:r>
          </a:p>
        </p:txBody>
      </p:sp>
      <p:grpSp>
        <p:nvGrpSpPr>
          <p:cNvPr id="24" name="Group 12">
            <a:extLst>
              <a:ext uri="{FF2B5EF4-FFF2-40B4-BE49-F238E27FC236}">
                <a16:creationId xmlns:a16="http://schemas.microsoft.com/office/drawing/2014/main" id="{A312984C-9175-E49E-9CF9-784DE6D0F4DB}"/>
              </a:ext>
            </a:extLst>
          </p:cNvPr>
          <p:cNvGrpSpPr>
            <a:grpSpLocks/>
          </p:cNvGrpSpPr>
          <p:nvPr/>
        </p:nvGrpSpPr>
        <p:grpSpPr bwMode="auto">
          <a:xfrm>
            <a:off x="9011906" y="2948310"/>
            <a:ext cx="1889125" cy="1506538"/>
            <a:chOff x="4081" y="2026"/>
            <a:chExt cx="1190" cy="949"/>
          </a:xfrm>
        </p:grpSpPr>
        <p:pic>
          <p:nvPicPr>
            <p:cNvPr id="26" name="Picture 13">
              <a:extLst>
                <a:ext uri="{FF2B5EF4-FFF2-40B4-BE49-F238E27FC236}">
                  <a16:creationId xmlns:a16="http://schemas.microsoft.com/office/drawing/2014/main" id="{18F513BD-BB26-DAEF-EC26-F987E698798D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1" y="2026"/>
              <a:ext cx="1190" cy="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Rectangle 14">
              <a:extLst>
                <a:ext uri="{FF2B5EF4-FFF2-40B4-BE49-F238E27FC236}">
                  <a16:creationId xmlns:a16="http://schemas.microsoft.com/office/drawing/2014/main" id="{2789350B-7C94-C2B8-9DE0-3F2D4F5373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45" y="2306"/>
              <a:ext cx="851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Classifier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(Model)</a:t>
              </a:r>
            </a:p>
          </p:txBody>
        </p:sp>
      </p:grpSp>
      <p:sp>
        <p:nvSpPr>
          <p:cNvPr id="28" name="Line 15">
            <a:extLst>
              <a:ext uri="{FF2B5EF4-FFF2-40B4-BE49-F238E27FC236}">
                <a16:creationId xmlns:a16="http://schemas.microsoft.com/office/drawing/2014/main" id="{8EAFA417-C076-3B49-DF7D-DC78C5EE565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480093" y="4353248"/>
            <a:ext cx="531813" cy="7143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9" name="Line 16">
            <a:extLst>
              <a:ext uri="{FF2B5EF4-FFF2-40B4-BE49-F238E27FC236}">
                <a16:creationId xmlns:a16="http://schemas.microsoft.com/office/drawing/2014/main" id="{0992C0A9-0152-F564-0706-FDEB62690647}"/>
              </a:ext>
            </a:extLst>
          </p:cNvPr>
          <p:cNvSpPr>
            <a:spLocks noChangeShapeType="1"/>
          </p:cNvSpPr>
          <p:nvPr/>
        </p:nvSpPr>
        <p:spPr bwMode="auto">
          <a:xfrm>
            <a:off x="10902618" y="4275460"/>
            <a:ext cx="577850" cy="7905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0" name="AutoShape 17">
            <a:extLst>
              <a:ext uri="{FF2B5EF4-FFF2-40B4-BE49-F238E27FC236}">
                <a16:creationId xmlns:a16="http://schemas.microsoft.com/office/drawing/2014/main" id="{DF36D225-488C-38CA-B4BE-E7EE762947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77068" y="2308548"/>
            <a:ext cx="546100" cy="592137"/>
          </a:xfrm>
          <a:prstGeom prst="downArrow">
            <a:avLst>
              <a:gd name="adj1" fmla="val 50000"/>
              <a:gd name="adj2" fmla="val 27118"/>
            </a:avLst>
          </a:prstGeom>
          <a:solidFill>
            <a:srgbClr val="2597B8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49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3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Process (2): Using the Model in Prediction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pSp>
        <p:nvGrpSpPr>
          <p:cNvPr id="2" name="Group 3">
            <a:extLst>
              <a:ext uri="{FF2B5EF4-FFF2-40B4-BE49-F238E27FC236}">
                <a16:creationId xmlns:a16="http://schemas.microsoft.com/office/drawing/2014/main" id="{FA648E61-B49C-F3B6-4F3D-53B852B3E9C9}"/>
              </a:ext>
            </a:extLst>
          </p:cNvPr>
          <p:cNvGrpSpPr>
            <a:grpSpLocks/>
          </p:cNvGrpSpPr>
          <p:nvPr/>
        </p:nvGrpSpPr>
        <p:grpSpPr bwMode="auto">
          <a:xfrm>
            <a:off x="6981492" y="1285867"/>
            <a:ext cx="1889125" cy="1506537"/>
            <a:chOff x="2800" y="989"/>
            <a:chExt cx="1190" cy="949"/>
          </a:xfrm>
        </p:grpSpPr>
        <p:pic>
          <p:nvPicPr>
            <p:cNvPr id="16" name="Picture 4">
              <a:extLst>
                <a:ext uri="{FF2B5EF4-FFF2-40B4-BE49-F238E27FC236}">
                  <a16:creationId xmlns:a16="http://schemas.microsoft.com/office/drawing/2014/main" id="{964E1336-7F52-741B-F235-69760465EF19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0" y="989"/>
              <a:ext cx="1190" cy="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Rectangle 5">
              <a:extLst>
                <a:ext uri="{FF2B5EF4-FFF2-40B4-BE49-F238E27FC236}">
                  <a16:creationId xmlns:a16="http://schemas.microsoft.com/office/drawing/2014/main" id="{9181D208-182C-63B1-CCCE-CCA0C95AF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4" y="1384"/>
              <a:ext cx="85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Classifier</a:t>
              </a:r>
            </a:p>
          </p:txBody>
        </p:sp>
      </p:grpSp>
      <p:grpSp>
        <p:nvGrpSpPr>
          <p:cNvPr id="18" name="Group 6">
            <a:extLst>
              <a:ext uri="{FF2B5EF4-FFF2-40B4-BE49-F238E27FC236}">
                <a16:creationId xmlns:a16="http://schemas.microsoft.com/office/drawing/2014/main" id="{B0722A3F-795E-58FF-3479-4C3990A5A615}"/>
              </a:ext>
            </a:extLst>
          </p:cNvPr>
          <p:cNvGrpSpPr>
            <a:grpSpLocks/>
          </p:cNvGrpSpPr>
          <p:nvPr/>
        </p:nvGrpSpPr>
        <p:grpSpPr bwMode="auto">
          <a:xfrm>
            <a:off x="4693905" y="2451092"/>
            <a:ext cx="1698625" cy="1506537"/>
            <a:chOff x="1359" y="1723"/>
            <a:chExt cx="1070" cy="949"/>
          </a:xfrm>
        </p:grpSpPr>
        <p:pic>
          <p:nvPicPr>
            <p:cNvPr id="19" name="Picture 7">
              <a:extLst>
                <a:ext uri="{FF2B5EF4-FFF2-40B4-BE49-F238E27FC236}">
                  <a16:creationId xmlns:a16="http://schemas.microsoft.com/office/drawing/2014/main" id="{246FE841-E62B-4926-BA90-718956BB8A91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9" y="1723"/>
              <a:ext cx="1070" cy="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Rectangle 8">
              <a:extLst>
                <a:ext uri="{FF2B5EF4-FFF2-40B4-BE49-F238E27FC236}">
                  <a16:creationId xmlns:a16="http://schemas.microsoft.com/office/drawing/2014/main" id="{EEC1520E-931E-6B83-15D5-BE0E7D0D11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3" y="2032"/>
              <a:ext cx="934" cy="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Testing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Data</a:t>
              </a:r>
            </a:p>
          </p:txBody>
        </p:sp>
      </p:grpSp>
      <p:graphicFrame>
        <p:nvGraphicFramePr>
          <p:cNvPr id="21" name="Object 1024">
            <a:extLst>
              <a:ext uri="{FF2B5EF4-FFF2-40B4-BE49-F238E27FC236}">
                <a16:creationId xmlns:a16="http://schemas.microsoft.com/office/drawing/2014/main" id="{3B6BF09A-4D8F-82B5-95C2-E05EA30C088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0068793"/>
              </p:ext>
            </p:extLst>
          </p:nvPr>
        </p:nvGraphicFramePr>
        <p:xfrm>
          <a:off x="2993692" y="4516429"/>
          <a:ext cx="5438775" cy="176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1" imgW="31318200" imgH="10172700" progId="Excel.Sheet.8">
                  <p:embed/>
                </p:oleObj>
              </mc:Choice>
              <mc:Fallback>
                <p:oleObj name="Worksheet" r:id="rId11" imgW="31318200" imgH="10172700" progId="Excel.Sheet.8">
                  <p:embed/>
                  <p:pic>
                    <p:nvPicPr>
                      <p:cNvPr id="17414" name="Object 1024">
                        <a:extLst>
                          <a:ext uri="{FF2B5EF4-FFF2-40B4-BE49-F238E27FC236}">
                            <a16:creationId xmlns:a16="http://schemas.microsoft.com/office/drawing/2014/main" id="{CE5CF13E-AB14-826F-B9E2-24B59FBF26B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3692" y="4516429"/>
                        <a:ext cx="5438775" cy="176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Line 10">
            <a:extLst>
              <a:ext uri="{FF2B5EF4-FFF2-40B4-BE49-F238E27FC236}">
                <a16:creationId xmlns:a16="http://schemas.microsoft.com/office/drawing/2014/main" id="{8CC4E356-0668-4F0D-5729-B0701E9BCBE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63530" y="3787767"/>
            <a:ext cx="1644650" cy="7000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3" name="Line 11">
            <a:extLst>
              <a:ext uri="{FF2B5EF4-FFF2-40B4-BE49-F238E27FC236}">
                <a16:creationId xmlns:a16="http://schemas.microsoft.com/office/drawing/2014/main" id="{F9BB45F8-42CE-4921-1E8B-930ACA2EB9AA}"/>
              </a:ext>
            </a:extLst>
          </p:cNvPr>
          <p:cNvSpPr>
            <a:spLocks noChangeShapeType="1"/>
          </p:cNvSpPr>
          <p:nvPr/>
        </p:nvSpPr>
        <p:spPr bwMode="auto">
          <a:xfrm>
            <a:off x="6394117" y="3787767"/>
            <a:ext cx="2025650" cy="7000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4" name="AutoShape 12">
            <a:extLst>
              <a:ext uri="{FF2B5EF4-FFF2-40B4-BE49-F238E27FC236}">
                <a16:creationId xmlns:a16="http://schemas.microsoft.com/office/drawing/2014/main" id="{CC78ECF4-50EE-46E1-9D33-A8E47AE090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29530" y="4716454"/>
            <a:ext cx="546100" cy="592138"/>
          </a:xfrm>
          <a:prstGeom prst="downArrow">
            <a:avLst>
              <a:gd name="adj1" fmla="val 50000"/>
              <a:gd name="adj2" fmla="val 27118"/>
            </a:avLst>
          </a:prstGeom>
          <a:solidFill>
            <a:srgbClr val="2597B8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latin typeface="Tahoma" panose="020B0604030504040204" pitchFamily="34" charset="0"/>
            </a:endParaRPr>
          </a:p>
        </p:txBody>
      </p:sp>
      <p:sp>
        <p:nvSpPr>
          <p:cNvPr id="26" name="Freeform 13">
            <a:extLst>
              <a:ext uri="{FF2B5EF4-FFF2-40B4-BE49-F238E27FC236}">
                <a16:creationId xmlns:a16="http://schemas.microsoft.com/office/drawing/2014/main" id="{9DCDE906-8F92-2621-3141-C7423B888754}"/>
              </a:ext>
            </a:extLst>
          </p:cNvPr>
          <p:cNvSpPr>
            <a:spLocks/>
          </p:cNvSpPr>
          <p:nvPr/>
        </p:nvSpPr>
        <p:spPr bwMode="auto">
          <a:xfrm>
            <a:off x="9059530" y="1889117"/>
            <a:ext cx="941387" cy="766762"/>
          </a:xfrm>
          <a:custGeom>
            <a:avLst/>
            <a:gdLst>
              <a:gd name="T0" fmla="*/ 0 w 593"/>
              <a:gd name="T1" fmla="*/ 2147483646 h 483"/>
              <a:gd name="T2" fmla="*/ 2147483646 w 593"/>
              <a:gd name="T3" fmla="*/ 0 h 483"/>
              <a:gd name="T4" fmla="*/ 2147483646 w 593"/>
              <a:gd name="T5" fmla="*/ 2147483646 h 483"/>
              <a:gd name="T6" fmla="*/ 2147483646 w 593"/>
              <a:gd name="T7" fmla="*/ 2147483646 h 483"/>
              <a:gd name="T8" fmla="*/ 2147483646 w 593"/>
              <a:gd name="T9" fmla="*/ 2147483646 h 483"/>
              <a:gd name="T10" fmla="*/ 2147483646 w 593"/>
              <a:gd name="T11" fmla="*/ 2147483646 h 483"/>
              <a:gd name="T12" fmla="*/ 2147483646 w 593"/>
              <a:gd name="T13" fmla="*/ 2147483646 h 483"/>
              <a:gd name="T14" fmla="*/ 2147483646 w 593"/>
              <a:gd name="T15" fmla="*/ 2147483646 h 483"/>
              <a:gd name="T16" fmla="*/ 2147483646 w 593"/>
              <a:gd name="T17" fmla="*/ 2147483646 h 483"/>
              <a:gd name="T18" fmla="*/ 2147483646 w 593"/>
              <a:gd name="T19" fmla="*/ 2147483646 h 483"/>
              <a:gd name="T20" fmla="*/ 0 w 593"/>
              <a:gd name="T21" fmla="*/ 2147483646 h 48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93"/>
              <a:gd name="T34" fmla="*/ 0 h 483"/>
              <a:gd name="T35" fmla="*/ 593 w 593"/>
              <a:gd name="T36" fmla="*/ 483 h 483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93" h="483">
                <a:moveTo>
                  <a:pt x="0" y="34"/>
                </a:moveTo>
                <a:lnTo>
                  <a:pt x="200" y="0"/>
                </a:lnTo>
                <a:lnTo>
                  <a:pt x="159" y="58"/>
                </a:lnTo>
                <a:lnTo>
                  <a:pt x="515" y="306"/>
                </a:lnTo>
                <a:lnTo>
                  <a:pt x="555" y="248"/>
                </a:lnTo>
                <a:lnTo>
                  <a:pt x="592" y="448"/>
                </a:lnTo>
                <a:lnTo>
                  <a:pt x="392" y="482"/>
                </a:lnTo>
                <a:lnTo>
                  <a:pt x="433" y="424"/>
                </a:lnTo>
                <a:lnTo>
                  <a:pt x="77" y="176"/>
                </a:lnTo>
                <a:lnTo>
                  <a:pt x="37" y="234"/>
                </a:lnTo>
                <a:lnTo>
                  <a:pt x="0" y="34"/>
                </a:lnTo>
              </a:path>
            </a:pathLst>
          </a:custGeom>
          <a:solidFill>
            <a:srgbClr val="2597B8"/>
          </a:solidFill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JO"/>
          </a:p>
        </p:txBody>
      </p:sp>
      <p:grpSp>
        <p:nvGrpSpPr>
          <p:cNvPr id="27" name="Group 14">
            <a:extLst>
              <a:ext uri="{FF2B5EF4-FFF2-40B4-BE49-F238E27FC236}">
                <a16:creationId xmlns:a16="http://schemas.microsoft.com/office/drawing/2014/main" id="{5B75F844-BD8E-22F5-73AC-A2AF39BF6DC0}"/>
              </a:ext>
            </a:extLst>
          </p:cNvPr>
          <p:cNvGrpSpPr>
            <a:grpSpLocks/>
          </p:cNvGrpSpPr>
          <p:nvPr/>
        </p:nvGrpSpPr>
        <p:grpSpPr bwMode="auto">
          <a:xfrm>
            <a:off x="9183355" y="2903529"/>
            <a:ext cx="1781175" cy="815975"/>
            <a:chOff x="4187" y="2008"/>
            <a:chExt cx="1122" cy="514"/>
          </a:xfrm>
        </p:grpSpPr>
        <p:pic>
          <p:nvPicPr>
            <p:cNvPr id="28" name="Picture 15">
              <a:extLst>
                <a:ext uri="{FF2B5EF4-FFF2-40B4-BE49-F238E27FC236}">
                  <a16:creationId xmlns:a16="http://schemas.microsoft.com/office/drawing/2014/main" id="{52D3868A-B3CD-7284-E28C-3D191C1D6CCA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87" y="2008"/>
              <a:ext cx="1122" cy="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Rectangle 16">
              <a:extLst>
                <a:ext uri="{FF2B5EF4-FFF2-40B4-BE49-F238E27FC236}">
                  <a16:creationId xmlns:a16="http://schemas.microsoft.com/office/drawing/2014/main" id="{68514C5A-C348-EAFE-8400-A94CA82C31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51" y="2180"/>
              <a:ext cx="986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Unseen Data</a:t>
              </a:r>
            </a:p>
          </p:txBody>
        </p:sp>
      </p:grpSp>
      <p:sp>
        <p:nvSpPr>
          <p:cNvPr id="30" name="Rectangle 17">
            <a:extLst>
              <a:ext uri="{FF2B5EF4-FFF2-40B4-BE49-F238E27FC236}">
                <a16:creationId xmlns:a16="http://schemas.microsoft.com/office/drawing/2014/main" id="{2A1273EE-50CA-81AC-49D9-DADEB8E344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42042" y="3978267"/>
            <a:ext cx="2454275" cy="457200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(Jeff, Professor, 4)</a:t>
            </a:r>
          </a:p>
        </p:txBody>
      </p:sp>
      <p:sp>
        <p:nvSpPr>
          <p:cNvPr id="31" name="Line 18">
            <a:extLst>
              <a:ext uri="{FF2B5EF4-FFF2-40B4-BE49-F238E27FC236}">
                <a16:creationId xmlns:a16="http://schemas.microsoft.com/office/drawing/2014/main" id="{4EC6EE68-5A30-777D-F3B6-E4BD565A186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03930" y="3619492"/>
            <a:ext cx="471487" cy="3937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2" name="Line 19">
            <a:extLst>
              <a:ext uri="{FF2B5EF4-FFF2-40B4-BE49-F238E27FC236}">
                <a16:creationId xmlns:a16="http://schemas.microsoft.com/office/drawing/2014/main" id="{A6553E50-1A99-02C5-C286-EE8E66DAC15E}"/>
              </a:ext>
            </a:extLst>
          </p:cNvPr>
          <p:cNvSpPr>
            <a:spLocks noChangeShapeType="1"/>
          </p:cNvSpPr>
          <p:nvPr/>
        </p:nvSpPr>
        <p:spPr bwMode="auto">
          <a:xfrm>
            <a:off x="10985167" y="3619492"/>
            <a:ext cx="363538" cy="3492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3" name="Freeform 20">
            <a:extLst>
              <a:ext uri="{FF2B5EF4-FFF2-40B4-BE49-F238E27FC236}">
                <a16:creationId xmlns:a16="http://schemas.microsoft.com/office/drawing/2014/main" id="{0AF9168A-A435-A42E-A34B-679C115AB8C0}"/>
              </a:ext>
            </a:extLst>
          </p:cNvPr>
          <p:cNvSpPr>
            <a:spLocks/>
          </p:cNvSpPr>
          <p:nvPr/>
        </p:nvSpPr>
        <p:spPr bwMode="auto">
          <a:xfrm>
            <a:off x="5897230" y="1747829"/>
            <a:ext cx="901700" cy="593725"/>
          </a:xfrm>
          <a:custGeom>
            <a:avLst/>
            <a:gdLst>
              <a:gd name="T0" fmla="*/ 2147483646 w 568"/>
              <a:gd name="T1" fmla="*/ 2147483646 h 374"/>
              <a:gd name="T2" fmla="*/ 2147483646 w 568"/>
              <a:gd name="T3" fmla="*/ 2147483646 h 374"/>
              <a:gd name="T4" fmla="*/ 2147483646 w 568"/>
              <a:gd name="T5" fmla="*/ 2147483646 h 374"/>
              <a:gd name="T6" fmla="*/ 2147483646 w 568"/>
              <a:gd name="T7" fmla="*/ 2147483646 h 374"/>
              <a:gd name="T8" fmla="*/ 2147483646 w 568"/>
              <a:gd name="T9" fmla="*/ 2147483646 h 374"/>
              <a:gd name="T10" fmla="*/ 0 w 568"/>
              <a:gd name="T11" fmla="*/ 2147483646 h 374"/>
              <a:gd name="T12" fmla="*/ 2147483646 w 568"/>
              <a:gd name="T13" fmla="*/ 2147483646 h 374"/>
              <a:gd name="T14" fmla="*/ 2147483646 w 568"/>
              <a:gd name="T15" fmla="*/ 2147483646 h 374"/>
              <a:gd name="T16" fmla="*/ 2147483646 w 568"/>
              <a:gd name="T17" fmla="*/ 2147483646 h 374"/>
              <a:gd name="T18" fmla="*/ 2147483646 w 568"/>
              <a:gd name="T19" fmla="*/ 0 h 374"/>
              <a:gd name="T20" fmla="*/ 2147483646 w 568"/>
              <a:gd name="T21" fmla="*/ 2147483646 h 37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68"/>
              <a:gd name="T34" fmla="*/ 0 h 374"/>
              <a:gd name="T35" fmla="*/ 568 w 568"/>
              <a:gd name="T36" fmla="*/ 374 h 37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68" h="374">
                <a:moveTo>
                  <a:pt x="567" y="59"/>
                </a:moveTo>
                <a:lnTo>
                  <a:pt x="503" y="220"/>
                </a:lnTo>
                <a:lnTo>
                  <a:pt x="478" y="165"/>
                </a:lnTo>
                <a:lnTo>
                  <a:pt x="138" y="318"/>
                </a:lnTo>
                <a:lnTo>
                  <a:pt x="163" y="373"/>
                </a:lnTo>
                <a:lnTo>
                  <a:pt x="0" y="314"/>
                </a:lnTo>
                <a:lnTo>
                  <a:pt x="64" y="153"/>
                </a:lnTo>
                <a:lnTo>
                  <a:pt x="89" y="208"/>
                </a:lnTo>
                <a:lnTo>
                  <a:pt x="429" y="55"/>
                </a:lnTo>
                <a:lnTo>
                  <a:pt x="404" y="0"/>
                </a:lnTo>
                <a:lnTo>
                  <a:pt x="567" y="59"/>
                </a:lnTo>
              </a:path>
            </a:pathLst>
          </a:custGeom>
          <a:solidFill>
            <a:srgbClr val="2597B8"/>
          </a:solidFill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JO"/>
          </a:p>
        </p:txBody>
      </p:sp>
      <p:pic>
        <p:nvPicPr>
          <p:cNvPr id="34" name="Picture 21">
            <a:extLst>
              <a:ext uri="{FF2B5EF4-FFF2-40B4-BE49-F238E27FC236}">
                <a16:creationId xmlns:a16="http://schemas.microsoft.com/office/drawing/2014/main" id="{2E0C59B3-DE0F-4099-E8D7-E3F17ACD0A0E}"/>
              </a:ext>
            </a:extLst>
          </p:cNvPr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6505" y="5454642"/>
            <a:ext cx="7207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Rectangle 22">
            <a:extLst>
              <a:ext uri="{FF2B5EF4-FFF2-40B4-BE49-F238E27FC236}">
                <a16:creationId xmlns:a16="http://schemas.microsoft.com/office/drawing/2014/main" id="{1AA0D33F-BBD1-1C16-6D7D-F4AFB99A2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7905" y="4675179"/>
            <a:ext cx="15255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latin typeface="Times New Roman" panose="02020603050405020304" pitchFamily="18" charset="0"/>
              </a:rPr>
              <a:t>Tenured?</a:t>
            </a:r>
          </a:p>
        </p:txBody>
      </p:sp>
    </p:spTree>
    <p:extLst>
      <p:ext uri="{BB962C8B-B14F-4D97-AF65-F5344CB8AC3E}">
        <p14:creationId xmlns:p14="http://schemas.microsoft.com/office/powerpoint/2010/main" val="166512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Classification and Prediction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4563556" y="248009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9647D7E2-5D07-3A9E-37DB-7739DF689404}"/>
              </a:ext>
            </a:extLst>
          </p:cNvPr>
          <p:cNvSpPr txBox="1">
            <a:spLocks noChangeArrowheads="1"/>
          </p:cNvSpPr>
          <p:nvPr/>
        </p:nvSpPr>
        <p:spPr>
          <a:xfrm>
            <a:off x="732913" y="1779716"/>
            <a:ext cx="7159062" cy="413132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dirty="0"/>
              <a:t>Classification: Basic Concepts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Decision Tree Induction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Bayes Classification Methods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Classification by Backpropagation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Model Evaluation and Selection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223147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3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Decision Tree Induction: An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pSp>
        <p:nvGrpSpPr>
          <p:cNvPr id="2" name="Group 63">
            <a:extLst>
              <a:ext uri="{FF2B5EF4-FFF2-40B4-BE49-F238E27FC236}">
                <a16:creationId xmlns:a16="http://schemas.microsoft.com/office/drawing/2014/main" id="{14A624B7-A40F-1A68-77C7-5E02F7EC350A}"/>
              </a:ext>
            </a:extLst>
          </p:cNvPr>
          <p:cNvGrpSpPr>
            <a:grpSpLocks/>
          </p:cNvGrpSpPr>
          <p:nvPr/>
        </p:nvGrpSpPr>
        <p:grpSpPr bwMode="auto">
          <a:xfrm>
            <a:off x="2349166" y="2718514"/>
            <a:ext cx="5950771" cy="3617364"/>
            <a:chOff x="768" y="1152"/>
            <a:chExt cx="3972" cy="2400"/>
          </a:xfrm>
        </p:grpSpPr>
        <p:sp>
          <p:nvSpPr>
            <p:cNvPr id="16" name="Rectangle 3">
              <a:extLst>
                <a:ext uri="{FF2B5EF4-FFF2-40B4-BE49-F238E27FC236}">
                  <a16:creationId xmlns:a16="http://schemas.microsoft.com/office/drawing/2014/main" id="{AB6291C5-4681-F5D1-29A3-19C073DCC1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7" y="1152"/>
              <a:ext cx="475" cy="296"/>
            </a:xfrm>
            <a:prstGeom prst="rect">
              <a:avLst/>
            </a:prstGeom>
            <a:solidFill>
              <a:srgbClr val="00CC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age?</a:t>
              </a:r>
            </a:p>
          </p:txBody>
        </p:sp>
        <p:sp>
          <p:nvSpPr>
            <p:cNvPr id="17" name="Rectangle 4">
              <a:extLst>
                <a:ext uri="{FF2B5EF4-FFF2-40B4-BE49-F238E27FC236}">
                  <a16:creationId xmlns:a16="http://schemas.microsoft.com/office/drawing/2014/main" id="{075D6DB9-3497-458C-EF40-9CDA5F22BB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5" y="1766"/>
              <a:ext cx="7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overcast</a:t>
              </a:r>
            </a:p>
          </p:txBody>
        </p:sp>
        <p:sp>
          <p:nvSpPr>
            <p:cNvPr id="18" name="Rectangle 5">
              <a:extLst>
                <a:ext uri="{FF2B5EF4-FFF2-40B4-BE49-F238E27FC236}">
                  <a16:creationId xmlns:a16="http://schemas.microsoft.com/office/drawing/2014/main" id="{E5F022DB-0667-07D2-C6E0-59DEA93EAF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9" y="2342"/>
              <a:ext cx="763" cy="296"/>
            </a:xfrm>
            <a:prstGeom prst="rect">
              <a:avLst/>
            </a:prstGeom>
            <a:solidFill>
              <a:srgbClr val="00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student?</a:t>
              </a:r>
            </a:p>
          </p:txBody>
        </p:sp>
        <p:sp>
          <p:nvSpPr>
            <p:cNvPr id="19" name="Rectangle 6">
              <a:extLst>
                <a:ext uri="{FF2B5EF4-FFF2-40B4-BE49-F238E27FC236}">
                  <a16:creationId xmlns:a16="http://schemas.microsoft.com/office/drawing/2014/main" id="{9C183AA3-0A2F-33DB-F521-328898A948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32" y="2342"/>
              <a:ext cx="1140" cy="296"/>
            </a:xfrm>
            <a:prstGeom prst="rect">
              <a:avLst/>
            </a:prstGeom>
            <a:solidFill>
              <a:srgbClr val="99CC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credit rating?</a:t>
              </a:r>
            </a:p>
          </p:txBody>
        </p:sp>
        <p:sp>
          <p:nvSpPr>
            <p:cNvPr id="20" name="Line 11">
              <a:extLst>
                <a:ext uri="{FF2B5EF4-FFF2-40B4-BE49-F238E27FC236}">
                  <a16:creationId xmlns:a16="http://schemas.microsoft.com/office/drawing/2014/main" id="{C4A58327-810F-688A-BD6B-CDBBBB3FC8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19" y="1462"/>
              <a:ext cx="625" cy="83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1" name="Line 12">
              <a:extLst>
                <a:ext uri="{FF2B5EF4-FFF2-40B4-BE49-F238E27FC236}">
                  <a16:creationId xmlns:a16="http://schemas.microsoft.com/office/drawing/2014/main" id="{2AD6F0D7-3E69-8F93-55F6-5E1C2E9F303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22" y="1491"/>
              <a:ext cx="1" cy="3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2" name="Line 13">
              <a:extLst>
                <a:ext uri="{FF2B5EF4-FFF2-40B4-BE49-F238E27FC236}">
                  <a16:creationId xmlns:a16="http://schemas.microsoft.com/office/drawing/2014/main" id="{41B23315-3E22-CE62-1C17-1932C1B01C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28" y="1440"/>
              <a:ext cx="1051" cy="89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3" name="Rectangle 14">
              <a:extLst>
                <a:ext uri="{FF2B5EF4-FFF2-40B4-BE49-F238E27FC236}">
                  <a16:creationId xmlns:a16="http://schemas.microsoft.com/office/drawing/2014/main" id="{87506A0B-EA0F-ACB4-5B04-DA00B38B11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3" y="1730"/>
              <a:ext cx="534" cy="296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latin typeface="Times New Roman" panose="02020603050405020304" pitchFamily="18" charset="0"/>
                </a:rPr>
                <a:t>&lt;=30</a:t>
              </a: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4" name="Rectangle 15">
              <a:extLst>
                <a:ext uri="{FF2B5EF4-FFF2-40B4-BE49-F238E27FC236}">
                  <a16:creationId xmlns:a16="http://schemas.microsoft.com/office/drawing/2014/main" id="{2DAD6D73-53D1-BEC4-4CE7-1CDEE0AACE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4" y="1804"/>
              <a:ext cx="417" cy="28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latin typeface="Times New Roman" panose="02020603050405020304" pitchFamily="18" charset="0"/>
                </a:rPr>
                <a:t>&gt;40</a:t>
              </a: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6" name="Line 16">
              <a:extLst>
                <a:ext uri="{FF2B5EF4-FFF2-40B4-BE49-F238E27FC236}">
                  <a16:creationId xmlns:a16="http://schemas.microsoft.com/office/drawing/2014/main" id="{6CBBAC6A-6163-964A-EC96-52EF2CADDE5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60" y="2640"/>
              <a:ext cx="528" cy="6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7" name="Line 17">
              <a:extLst>
                <a:ext uri="{FF2B5EF4-FFF2-40B4-BE49-F238E27FC236}">
                  <a16:creationId xmlns:a16="http://schemas.microsoft.com/office/drawing/2014/main" id="{CE2DABEA-08B1-CAEB-79FC-52A050B5E0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8" y="2640"/>
              <a:ext cx="480" cy="6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8" name="Line 18">
              <a:extLst>
                <a:ext uri="{FF2B5EF4-FFF2-40B4-BE49-F238E27FC236}">
                  <a16:creationId xmlns:a16="http://schemas.microsoft.com/office/drawing/2014/main" id="{B7D8647C-244C-FA5F-9F93-3502B99C3D4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60" y="2640"/>
              <a:ext cx="480" cy="57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9" name="Line 19">
              <a:extLst>
                <a:ext uri="{FF2B5EF4-FFF2-40B4-BE49-F238E27FC236}">
                  <a16:creationId xmlns:a16="http://schemas.microsoft.com/office/drawing/2014/main" id="{3A070444-26D5-8AE9-81B2-B4F46AB18F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8" y="2640"/>
              <a:ext cx="432" cy="57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0" name="Line 24">
              <a:extLst>
                <a:ext uri="{FF2B5EF4-FFF2-40B4-BE49-F238E27FC236}">
                  <a16:creationId xmlns:a16="http://schemas.microsoft.com/office/drawing/2014/main" id="{11A54F80-7772-E6EB-6D33-145EFA55E2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23" y="2029"/>
              <a:ext cx="0" cy="27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1" name="Rectangle 25">
              <a:extLst>
                <a:ext uri="{FF2B5EF4-FFF2-40B4-BE49-F238E27FC236}">
                  <a16:creationId xmlns:a16="http://schemas.microsoft.com/office/drawing/2014/main" id="{F5727032-8016-0DF6-2BA5-7ADE5B08E2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3264"/>
              <a:ext cx="308" cy="288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no</a:t>
              </a:r>
            </a:p>
          </p:txBody>
        </p:sp>
        <p:sp>
          <p:nvSpPr>
            <p:cNvPr id="32" name="Rectangle 27">
              <a:extLst>
                <a:ext uri="{FF2B5EF4-FFF2-40B4-BE49-F238E27FC236}">
                  <a16:creationId xmlns:a16="http://schemas.microsoft.com/office/drawing/2014/main" id="{94A13FD6-701D-6BC1-1B6B-FCB9ADBCDC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8" y="3264"/>
              <a:ext cx="372" cy="288"/>
            </a:xfrm>
            <a:prstGeom prst="rect">
              <a:avLst/>
            </a:pr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yes</a:t>
              </a:r>
            </a:p>
          </p:txBody>
        </p:sp>
        <p:sp>
          <p:nvSpPr>
            <p:cNvPr id="33" name="Rectangle 28">
              <a:extLst>
                <a:ext uri="{FF2B5EF4-FFF2-40B4-BE49-F238E27FC236}">
                  <a16:creationId xmlns:a16="http://schemas.microsoft.com/office/drawing/2014/main" id="{D7823954-E045-08DE-0BB6-F11B4A6F17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8" y="3216"/>
              <a:ext cx="372" cy="288"/>
            </a:xfrm>
            <a:prstGeom prst="rect">
              <a:avLst/>
            </a:pr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yes</a:t>
              </a:r>
            </a:p>
          </p:txBody>
        </p:sp>
        <p:sp>
          <p:nvSpPr>
            <p:cNvPr id="34" name="Rectangle 29">
              <a:extLst>
                <a:ext uri="{FF2B5EF4-FFF2-40B4-BE49-F238E27FC236}">
                  <a16:creationId xmlns:a16="http://schemas.microsoft.com/office/drawing/2014/main" id="{1F7B30CF-EB94-CF14-3418-78E38F93D6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7" y="2344"/>
              <a:ext cx="372" cy="288"/>
            </a:xfrm>
            <a:prstGeom prst="rect">
              <a:avLst/>
            </a:pr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yes</a:t>
              </a:r>
            </a:p>
          </p:txBody>
        </p:sp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id="{9E10531D-A4A3-B9EB-1760-A6665630A5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6" y="1824"/>
              <a:ext cx="672" cy="192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b="1">
                  <a:latin typeface="Times New Roman" panose="02020603050405020304" pitchFamily="18" charset="0"/>
                </a:rPr>
                <a:t>31..40</a:t>
              </a:r>
              <a:endParaRPr lang="en-US" altLang="en-US" sz="1800">
                <a:latin typeface="Times New Roman" panose="02020603050405020304" pitchFamily="18" charset="0"/>
              </a:endParaRPr>
            </a:p>
          </p:txBody>
        </p:sp>
        <p:sp>
          <p:nvSpPr>
            <p:cNvPr id="36" name="Rectangle 62">
              <a:extLst>
                <a:ext uri="{FF2B5EF4-FFF2-40B4-BE49-F238E27FC236}">
                  <a16:creationId xmlns:a16="http://schemas.microsoft.com/office/drawing/2014/main" id="{C4D33CEA-BCE8-1C2F-56BE-11D71FDA745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43156">
              <a:off x="3168" y="3216"/>
              <a:ext cx="308" cy="288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no</a:t>
              </a:r>
            </a:p>
          </p:txBody>
        </p:sp>
        <p:sp>
          <p:nvSpPr>
            <p:cNvPr id="37" name="Rectangle 9">
              <a:extLst>
                <a:ext uri="{FF2B5EF4-FFF2-40B4-BE49-F238E27FC236}">
                  <a16:creationId xmlns:a16="http://schemas.microsoft.com/office/drawing/2014/main" id="{069759E8-EABD-3AB7-2DA5-1C7669E122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6" y="2784"/>
              <a:ext cx="382" cy="28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fair</a:t>
              </a:r>
            </a:p>
          </p:txBody>
        </p:sp>
        <p:sp>
          <p:nvSpPr>
            <p:cNvPr id="38" name="Rectangle 10">
              <a:extLst>
                <a:ext uri="{FF2B5EF4-FFF2-40B4-BE49-F238E27FC236}">
                  <a16:creationId xmlns:a16="http://schemas.microsoft.com/office/drawing/2014/main" id="{38CB9C84-07D5-8936-103A-7D625063B1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2" y="2784"/>
              <a:ext cx="807" cy="28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excellent</a:t>
              </a:r>
            </a:p>
          </p:txBody>
        </p:sp>
        <p:sp>
          <p:nvSpPr>
            <p:cNvPr id="39" name="Rectangle 8">
              <a:extLst>
                <a:ext uri="{FF2B5EF4-FFF2-40B4-BE49-F238E27FC236}">
                  <a16:creationId xmlns:a16="http://schemas.microsoft.com/office/drawing/2014/main" id="{70AE8CE6-525A-58CC-EDF6-457E086106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2" y="2832"/>
              <a:ext cx="372" cy="28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yes</a:t>
              </a:r>
            </a:p>
          </p:txBody>
        </p:sp>
        <p:sp>
          <p:nvSpPr>
            <p:cNvPr id="40" name="Rectangle 7">
              <a:extLst>
                <a:ext uri="{FF2B5EF4-FFF2-40B4-BE49-F238E27FC236}">
                  <a16:creationId xmlns:a16="http://schemas.microsoft.com/office/drawing/2014/main" id="{D1D8CCE7-BF07-5D18-039C-68CDB62621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0" y="2832"/>
              <a:ext cx="432" cy="28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no</a:t>
              </a:r>
            </a:p>
          </p:txBody>
        </p:sp>
      </p:grpSp>
      <p:graphicFrame>
        <p:nvGraphicFramePr>
          <p:cNvPr id="41" name="Object 1024">
            <a:extLst>
              <a:ext uri="{FF2B5EF4-FFF2-40B4-BE49-F238E27FC236}">
                <a16:creationId xmlns:a16="http://schemas.microsoft.com/office/drawing/2014/main" id="{DF31A4CD-09B8-6496-C466-10FE5C22676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6206106"/>
              </p:ext>
            </p:extLst>
          </p:nvPr>
        </p:nvGraphicFramePr>
        <p:xfrm>
          <a:off x="7969572" y="1245177"/>
          <a:ext cx="3723300" cy="313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9" imgW="5778500" imgH="4470400" progId="Excel.Sheet.8">
                  <p:embed/>
                </p:oleObj>
              </mc:Choice>
              <mc:Fallback>
                <p:oleObj name="Worksheet" r:id="rId9" imgW="5778500" imgH="4470400" progId="Excel.Sheet.8">
                  <p:embed/>
                  <p:pic>
                    <p:nvPicPr>
                      <p:cNvPr id="21509" name="Object 1024">
                        <a:extLst>
                          <a:ext uri="{FF2B5EF4-FFF2-40B4-BE49-F238E27FC236}">
                            <a16:creationId xmlns:a16="http://schemas.microsoft.com/office/drawing/2014/main" id="{85BFDD5E-BB6E-F6B3-04EE-86B98B8B06B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69572" y="1245177"/>
                        <a:ext cx="3723300" cy="313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Rectangle 1">
            <a:extLst>
              <a:ext uri="{FF2B5EF4-FFF2-40B4-BE49-F238E27FC236}">
                <a16:creationId xmlns:a16="http://schemas.microsoft.com/office/drawing/2014/main" id="{F43F8E42-05CC-4751-063E-74872A10D3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4791" y="1246893"/>
            <a:ext cx="517366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70981"/>
              </a:buClr>
              <a:buSzPct val="75000"/>
              <a:buFont typeface="Wingdings" pitchFamily="2" charset="2"/>
              <a:buChar char="q"/>
            </a:pPr>
            <a:r>
              <a:rPr lang="en-US" altLang="en-US" sz="2400" dirty="0"/>
              <a:t>Training data set: </a:t>
            </a:r>
            <a:r>
              <a:rPr lang="en-US" altLang="en-US" sz="2400" dirty="0" err="1"/>
              <a:t>Buys_computer</a:t>
            </a:r>
            <a:endParaRPr lang="en-US" altLang="en-US" sz="2400" dirty="0"/>
          </a:p>
          <a:p>
            <a:pPr eaLnBrk="1" hangingPunct="1">
              <a:spcBef>
                <a:spcPct val="0"/>
              </a:spcBef>
              <a:buClr>
                <a:srgbClr val="170981"/>
              </a:buClr>
              <a:buSzPct val="75000"/>
              <a:buFont typeface="Wingdings" pitchFamily="2" charset="2"/>
              <a:buChar char="q"/>
            </a:pPr>
            <a:r>
              <a:rPr lang="en-US" altLang="en-US" sz="2400" dirty="0"/>
              <a:t>The data set follows an example of Quinlan’s ID3 (Playing Tennis)</a:t>
            </a:r>
          </a:p>
          <a:p>
            <a:pPr eaLnBrk="1" hangingPunct="1">
              <a:spcBef>
                <a:spcPct val="0"/>
              </a:spcBef>
              <a:buClr>
                <a:srgbClr val="170981"/>
              </a:buClr>
              <a:buSzPct val="75000"/>
              <a:buFont typeface="Wingdings" pitchFamily="2" charset="2"/>
              <a:buChar char="q"/>
            </a:pPr>
            <a:r>
              <a:rPr lang="en-US" altLang="en-US" sz="2400" dirty="0"/>
              <a:t>Resulting tree:</a:t>
            </a:r>
          </a:p>
        </p:txBody>
      </p:sp>
    </p:spTree>
    <p:extLst>
      <p:ext uri="{BB962C8B-B14F-4D97-AF65-F5344CB8AC3E}">
        <p14:creationId xmlns:p14="http://schemas.microsoft.com/office/powerpoint/2010/main" val="320374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3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Algorithm for Decision Tree Induction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1027">
            <a:extLst>
              <a:ext uri="{FF2B5EF4-FFF2-40B4-BE49-F238E27FC236}">
                <a16:creationId xmlns:a16="http://schemas.microsoft.com/office/drawing/2014/main" id="{1D4537BE-8B5F-2A7F-1DCF-53B7192F9575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277076"/>
            <a:ext cx="9263801" cy="5562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sz="2400" dirty="0"/>
              <a:t>Basic algorithm (a greedy algorithm)</a:t>
            </a:r>
          </a:p>
          <a:p>
            <a:pPr lvl="1">
              <a:spcBef>
                <a:spcPct val="0"/>
              </a:spcBef>
            </a:pPr>
            <a:r>
              <a:rPr lang="en-US" altLang="en-US" dirty="0"/>
              <a:t>Tree is constructed in a </a:t>
            </a:r>
            <a:r>
              <a:rPr lang="en-US" altLang="en-US" dirty="0">
                <a:solidFill>
                  <a:schemeClr val="hlink"/>
                </a:solidFill>
              </a:rPr>
              <a:t>top-down recursive divide-and-conquer manner</a:t>
            </a:r>
          </a:p>
          <a:p>
            <a:pPr lvl="1">
              <a:spcBef>
                <a:spcPct val="0"/>
              </a:spcBef>
            </a:pPr>
            <a:r>
              <a:rPr lang="en-US" altLang="en-US" dirty="0"/>
              <a:t>At start, all the training examples are at the root</a:t>
            </a:r>
          </a:p>
          <a:p>
            <a:pPr lvl="1">
              <a:spcBef>
                <a:spcPct val="0"/>
              </a:spcBef>
            </a:pPr>
            <a:r>
              <a:rPr lang="en-US" altLang="en-US" dirty="0"/>
              <a:t>Attributes are categorical (if continuous-valued, they are discretized in advance)</a:t>
            </a:r>
          </a:p>
          <a:p>
            <a:pPr lvl="1">
              <a:spcBef>
                <a:spcPct val="0"/>
              </a:spcBef>
            </a:pPr>
            <a:r>
              <a:rPr lang="en-US" altLang="en-US" dirty="0"/>
              <a:t>Examples are partitioned recursively based on selected attributes</a:t>
            </a:r>
          </a:p>
          <a:p>
            <a:pPr lvl="1">
              <a:spcBef>
                <a:spcPct val="0"/>
              </a:spcBef>
            </a:pPr>
            <a:r>
              <a:rPr lang="en-US" altLang="en-US" dirty="0"/>
              <a:t>Test attributes are selected on the basis of a heuristic or statistical measure (e.g., </a:t>
            </a:r>
            <a:r>
              <a:rPr lang="en-US" altLang="en-US" dirty="0">
                <a:solidFill>
                  <a:schemeClr val="hlink"/>
                </a:solidFill>
              </a:rPr>
              <a:t>information gain</a:t>
            </a:r>
            <a:r>
              <a:rPr lang="en-US" altLang="en-US" dirty="0"/>
              <a:t>)</a:t>
            </a:r>
          </a:p>
          <a:p>
            <a:pPr lvl="1">
              <a:spcBef>
                <a:spcPct val="0"/>
              </a:spcBef>
            </a:pPr>
            <a:endParaRPr lang="en-US" altLang="en-US" dirty="0"/>
          </a:p>
          <a:p>
            <a:pPr>
              <a:spcBef>
                <a:spcPct val="0"/>
              </a:spcBef>
            </a:pPr>
            <a:r>
              <a:rPr lang="en-US" altLang="en-US" sz="2400" dirty="0"/>
              <a:t>Conditions for stopping partitioning</a:t>
            </a:r>
          </a:p>
          <a:p>
            <a:pPr lvl="1">
              <a:spcBef>
                <a:spcPct val="0"/>
              </a:spcBef>
            </a:pPr>
            <a:r>
              <a:rPr lang="en-US" altLang="en-US" dirty="0"/>
              <a:t>All samples for a given node belong to the same class</a:t>
            </a:r>
          </a:p>
          <a:p>
            <a:pPr lvl="1">
              <a:spcBef>
                <a:spcPct val="0"/>
              </a:spcBef>
            </a:pPr>
            <a:r>
              <a:rPr lang="en-US" altLang="en-US" dirty="0"/>
              <a:t>There are no remaining attributes for further partitioning – </a:t>
            </a:r>
            <a:r>
              <a:rPr lang="en-US" altLang="en-US" dirty="0">
                <a:solidFill>
                  <a:schemeClr val="hlink"/>
                </a:solidFill>
              </a:rPr>
              <a:t>majority voting</a:t>
            </a:r>
            <a:r>
              <a:rPr lang="en-US" altLang="en-US" dirty="0"/>
              <a:t> is employed for classifying the leaf</a:t>
            </a:r>
          </a:p>
          <a:p>
            <a:pPr lvl="1">
              <a:spcBef>
                <a:spcPct val="0"/>
              </a:spcBef>
            </a:pPr>
            <a:r>
              <a:rPr lang="en-US" altLang="en-US" dirty="0"/>
              <a:t>There are no samples left</a:t>
            </a:r>
          </a:p>
        </p:txBody>
      </p:sp>
    </p:spTree>
    <p:extLst>
      <p:ext uri="{BB962C8B-B14F-4D97-AF65-F5344CB8AC3E}">
        <p14:creationId xmlns:p14="http://schemas.microsoft.com/office/powerpoint/2010/main" val="144948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3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Brief Review of Entropy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2F8300D-C4EE-8C38-2F3D-E1E8746C29F4}"/>
              </a:ext>
            </a:extLst>
          </p:cNvPr>
          <p:cNvSpPr txBox="1">
            <a:spLocks/>
          </p:cNvSpPr>
          <p:nvPr/>
        </p:nvSpPr>
        <p:spPr>
          <a:xfrm>
            <a:off x="2537212" y="1158276"/>
            <a:ext cx="8871685" cy="5020880"/>
          </a:xfrm>
          <a:prstGeom prst="rect">
            <a:avLst/>
          </a:prstGeom>
          <a:blipFill rotWithShape="1">
            <a:blip r:embed="rId9" cstate="print"/>
            <a:stretch>
              <a:fillRect l="-288" t="-1043" r="-1513"/>
            </a:stretch>
          </a:blipFill>
          <a:ln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>
                <a:noFill/>
              </a:rPr>
              <a:t> </a:t>
            </a:r>
            <a:endParaRPr lang="en-US" dirty="0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1358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4023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Attribute Selection Measure: Information Gain (ID3/C4.5)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F05E592B-2D74-F640-E129-5EC9EF0BE5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9447" y="1144015"/>
            <a:ext cx="9401378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en-US" sz="2400" dirty="0"/>
              <a:t>Select the attribute with the highest information gain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2400" dirty="0"/>
              <a:t>Let </a:t>
            </a:r>
            <a:r>
              <a:rPr lang="en-US" altLang="en-US" sz="2400" i="1" dirty="0"/>
              <a:t>p</a:t>
            </a:r>
            <a:r>
              <a:rPr lang="en-US" altLang="en-US" sz="2400" i="1" baseline="-25000" dirty="0"/>
              <a:t>i</a:t>
            </a:r>
            <a:r>
              <a:rPr lang="en-US" altLang="en-US" sz="2400" dirty="0"/>
              <a:t> be the probability that an arbitrary tuple in D belongs to class C</a:t>
            </a:r>
            <a:r>
              <a:rPr lang="en-US" altLang="en-US" sz="2400" baseline="-25000" dirty="0"/>
              <a:t>i</a:t>
            </a:r>
            <a:r>
              <a:rPr lang="en-US" altLang="en-US" sz="2400" dirty="0"/>
              <a:t>, estimated by |C</a:t>
            </a:r>
            <a:r>
              <a:rPr lang="en-US" altLang="en-US" sz="2400" i="1" baseline="-25000" dirty="0"/>
              <a:t>i</a:t>
            </a:r>
            <a:r>
              <a:rPr lang="en-US" altLang="en-US" sz="2400" baseline="-25000" dirty="0"/>
              <a:t>, D</a:t>
            </a:r>
            <a:r>
              <a:rPr lang="en-US" altLang="en-US" sz="2400" dirty="0"/>
              <a:t>|/|D|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2400" dirty="0">
                <a:solidFill>
                  <a:schemeClr val="hlink"/>
                </a:solidFill>
              </a:rPr>
              <a:t>Expected information</a:t>
            </a:r>
            <a:r>
              <a:rPr lang="en-US" altLang="en-US" sz="2400" dirty="0"/>
              <a:t> (entropy) needed to classify a tuple in D:</a:t>
            </a:r>
          </a:p>
          <a:p>
            <a:pPr eaLnBrk="1" hangingPunct="1">
              <a:lnSpc>
                <a:spcPct val="110000"/>
              </a:lnSpc>
            </a:pPr>
            <a:endParaRPr lang="en-US" altLang="en-US" sz="2400" dirty="0"/>
          </a:p>
          <a:p>
            <a:pPr eaLnBrk="1" hangingPunct="1">
              <a:lnSpc>
                <a:spcPct val="110000"/>
              </a:lnSpc>
            </a:pPr>
            <a:r>
              <a:rPr lang="en-US" altLang="en-US" sz="2400" dirty="0">
                <a:solidFill>
                  <a:schemeClr val="hlink"/>
                </a:solidFill>
              </a:rPr>
              <a:t>Information</a:t>
            </a:r>
            <a:r>
              <a:rPr lang="en-US" altLang="en-US" sz="2400" dirty="0"/>
              <a:t> needed (after using A to split D into v partitions) to classify D:</a:t>
            </a:r>
          </a:p>
          <a:p>
            <a:pPr eaLnBrk="1" hangingPunct="1">
              <a:lnSpc>
                <a:spcPct val="110000"/>
              </a:lnSpc>
            </a:pPr>
            <a:endParaRPr lang="en-US" altLang="en-US" sz="2400" dirty="0"/>
          </a:p>
          <a:p>
            <a:pPr eaLnBrk="1" hangingPunct="1">
              <a:lnSpc>
                <a:spcPct val="110000"/>
              </a:lnSpc>
            </a:pPr>
            <a:r>
              <a:rPr lang="en-US" altLang="en-US" sz="2400" dirty="0">
                <a:solidFill>
                  <a:schemeClr val="hlink"/>
                </a:solidFill>
              </a:rPr>
              <a:t>Information gained</a:t>
            </a:r>
            <a:r>
              <a:rPr lang="en-US" altLang="en-US" sz="2400" dirty="0"/>
              <a:t> by branching on attribute A</a:t>
            </a:r>
          </a:p>
          <a:p>
            <a:pPr eaLnBrk="1" hangingPunct="1">
              <a:lnSpc>
                <a:spcPct val="110000"/>
              </a:lnSpc>
            </a:pPr>
            <a:endParaRPr lang="en-US" altLang="en-US" sz="2400" dirty="0"/>
          </a:p>
        </p:txBody>
      </p:sp>
      <p:graphicFrame>
        <p:nvGraphicFramePr>
          <p:cNvPr id="16" name="Object 4">
            <a:extLst>
              <a:ext uri="{FF2B5EF4-FFF2-40B4-BE49-F238E27FC236}">
                <a16:creationId xmlns:a16="http://schemas.microsoft.com/office/drawing/2014/main" id="{FA94EFB3-A54E-7FFE-C9BA-9E952F87662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7692939"/>
              </p:ext>
            </p:extLst>
          </p:nvPr>
        </p:nvGraphicFramePr>
        <p:xfrm>
          <a:off x="6705372" y="2820415"/>
          <a:ext cx="3687853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7160200" imgH="9944100" progId="Equation.3">
                  <p:embed/>
                </p:oleObj>
              </mc:Choice>
              <mc:Fallback>
                <p:oleObj name="Equation" r:id="rId9" imgW="37160200" imgH="9944100" progId="Equation.3">
                  <p:embed/>
                  <p:pic>
                    <p:nvPicPr>
                      <p:cNvPr id="27653" name="Object 4">
                        <a:extLst>
                          <a:ext uri="{FF2B5EF4-FFF2-40B4-BE49-F238E27FC236}">
                            <a16:creationId xmlns:a16="http://schemas.microsoft.com/office/drawing/2014/main" id="{6B121D8D-6C7D-C945-62F1-115DDDC65A8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5372" y="2820415"/>
                        <a:ext cx="3687853" cy="850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5">
            <a:extLst>
              <a:ext uri="{FF2B5EF4-FFF2-40B4-BE49-F238E27FC236}">
                <a16:creationId xmlns:a16="http://schemas.microsoft.com/office/drawing/2014/main" id="{37AB8EE5-F70E-DDCC-45C1-36C07FBF956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4312550"/>
              </p:ext>
            </p:extLst>
          </p:nvPr>
        </p:nvGraphicFramePr>
        <p:xfrm>
          <a:off x="6594246" y="3963415"/>
          <a:ext cx="4997129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43599100" imgH="10528300" progId="Equation.3">
                  <p:embed/>
                </p:oleObj>
              </mc:Choice>
              <mc:Fallback>
                <p:oleObj name="Equation" r:id="rId11" imgW="43599100" imgH="10528300" progId="Equation.3">
                  <p:embed/>
                  <p:pic>
                    <p:nvPicPr>
                      <p:cNvPr id="27654" name="Object 5">
                        <a:extLst>
                          <a:ext uri="{FF2B5EF4-FFF2-40B4-BE49-F238E27FC236}">
                            <a16:creationId xmlns:a16="http://schemas.microsoft.com/office/drawing/2014/main" id="{D089AD92-BA71-0E68-4A32-485A17156B0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94246" y="3963415"/>
                        <a:ext cx="4997129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6">
            <a:extLst>
              <a:ext uri="{FF2B5EF4-FFF2-40B4-BE49-F238E27FC236}">
                <a16:creationId xmlns:a16="http://schemas.microsoft.com/office/drawing/2014/main" id="{413D12B5-0322-13BA-CDF2-8FC8ACED4B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1395703"/>
              </p:ext>
            </p:extLst>
          </p:nvPr>
        </p:nvGraphicFramePr>
        <p:xfrm>
          <a:off x="6043384" y="5442965"/>
          <a:ext cx="5101235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41249600" imgH="4978400" progId="Equation.3">
                  <p:embed/>
                </p:oleObj>
              </mc:Choice>
              <mc:Fallback>
                <p:oleObj name="Equation" r:id="rId13" imgW="41249600" imgH="4978400" progId="Equation.3">
                  <p:embed/>
                  <p:pic>
                    <p:nvPicPr>
                      <p:cNvPr id="27655" name="Object 6">
                        <a:extLst>
                          <a:ext uri="{FF2B5EF4-FFF2-40B4-BE49-F238E27FC236}">
                            <a16:creationId xmlns:a16="http://schemas.microsoft.com/office/drawing/2014/main" id="{AA4C662D-EBE1-E322-26BA-B402F9B53DA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43384" y="5442965"/>
                        <a:ext cx="5101235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4065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3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Attribute Selection: Information Gain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3FB1CABC-D7EA-2A9F-4095-D228C2371C70}"/>
              </a:ext>
            </a:extLst>
          </p:cNvPr>
          <p:cNvSpPr txBox="1">
            <a:spLocks noChangeArrowheads="1"/>
          </p:cNvSpPr>
          <p:nvPr/>
        </p:nvSpPr>
        <p:spPr>
          <a:xfrm>
            <a:off x="2472966" y="1229601"/>
            <a:ext cx="4152900" cy="160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spcBef>
                <a:spcPct val="30000"/>
              </a:spcBef>
              <a:buSzPct val="80000"/>
              <a:buFont typeface="Marlett" pitchFamily="2" charset="2"/>
              <a:buChar char="g"/>
            </a:pPr>
            <a:r>
              <a:rPr lang="en-US" altLang="en-US" sz="2000">
                <a:solidFill>
                  <a:srgbClr val="121328"/>
                </a:solidFill>
              </a:rPr>
              <a:t>Class P: buys_computer = “yes”</a:t>
            </a:r>
          </a:p>
          <a:p>
            <a:pPr>
              <a:lnSpc>
                <a:spcPct val="80000"/>
              </a:lnSpc>
              <a:spcBef>
                <a:spcPct val="30000"/>
              </a:spcBef>
              <a:buSzPct val="80000"/>
              <a:buFont typeface="Marlett" pitchFamily="2" charset="2"/>
              <a:buChar char="g"/>
            </a:pPr>
            <a:r>
              <a:rPr lang="en-US" altLang="en-US" sz="2000">
                <a:solidFill>
                  <a:srgbClr val="121328"/>
                </a:solidFill>
              </a:rPr>
              <a:t>Class N: buys_computer = “no”</a:t>
            </a:r>
            <a:endParaRPr lang="en-US" altLang="en-US" sz="2000" dirty="0"/>
          </a:p>
        </p:txBody>
      </p:sp>
      <p:sp>
        <p:nvSpPr>
          <p:cNvPr id="19" name="Rectangle 4">
            <a:extLst>
              <a:ext uri="{FF2B5EF4-FFF2-40B4-BE49-F238E27FC236}">
                <a16:creationId xmlns:a16="http://schemas.microsoft.com/office/drawing/2014/main" id="{469AFF0F-4C6B-2FA7-1B31-1CFDEB8F9F34}"/>
              </a:ext>
            </a:extLst>
          </p:cNvPr>
          <p:cNvSpPr txBox="1">
            <a:spLocks noChangeArrowheads="1"/>
          </p:cNvSpPr>
          <p:nvPr/>
        </p:nvSpPr>
        <p:spPr>
          <a:xfrm>
            <a:off x="6892566" y="2601201"/>
            <a:ext cx="4152900" cy="2209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en-US" altLang="en-US" sz="2000">
                <a:solidFill>
                  <a:srgbClr val="121328"/>
                </a:solidFill>
              </a:rPr>
              <a:t>            means “age &lt;=30” has 5 out of 14 samples, with 2 yes’es  and 3 no’s.   Hence</a:t>
            </a:r>
            <a:endParaRPr lang="en-US" altLang="en-US" sz="2000"/>
          </a:p>
          <a:p>
            <a:pPr>
              <a:buClr>
                <a:schemeClr val="accent1"/>
              </a:buClr>
              <a:buFont typeface="Wingdings 2" pitchFamily="2" charset="2"/>
              <a:buNone/>
            </a:pPr>
            <a:endParaRPr lang="en-US" altLang="en-US" sz="2000"/>
          </a:p>
          <a:p>
            <a:pPr>
              <a:buClr>
                <a:schemeClr val="accent1"/>
              </a:buClr>
              <a:buFont typeface="Wingdings 2" pitchFamily="2" charset="2"/>
              <a:buNone/>
            </a:pPr>
            <a:endParaRPr lang="en-US" altLang="en-US" sz="2000">
              <a:solidFill>
                <a:srgbClr val="121328"/>
              </a:solidFill>
            </a:endParaRPr>
          </a:p>
          <a:p>
            <a:pPr>
              <a:buClr>
                <a:schemeClr val="accent1"/>
              </a:buClr>
              <a:buFont typeface="Wingdings 2" pitchFamily="2" charset="2"/>
              <a:buNone/>
            </a:pPr>
            <a:r>
              <a:rPr lang="en-US" altLang="en-US" sz="2000">
                <a:solidFill>
                  <a:srgbClr val="121328"/>
                </a:solidFill>
              </a:rPr>
              <a:t>Similarly,</a:t>
            </a:r>
          </a:p>
        </p:txBody>
      </p:sp>
      <p:graphicFrame>
        <p:nvGraphicFramePr>
          <p:cNvPr id="20" name="Object 5">
            <a:extLst>
              <a:ext uri="{FF2B5EF4-FFF2-40B4-BE49-F238E27FC236}">
                <a16:creationId xmlns:a16="http://schemas.microsoft.com/office/drawing/2014/main" id="{D02D1315-7F1F-9C3C-B5C8-C50A418FD99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8485119"/>
              </p:ext>
            </p:extLst>
          </p:nvPr>
        </p:nvGraphicFramePr>
        <p:xfrm>
          <a:off x="2930166" y="2448801"/>
          <a:ext cx="3354388" cy="143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9" imgW="3365500" imgH="1447800" progId="Excel.Sheet.8">
                  <p:embed/>
                </p:oleObj>
              </mc:Choice>
              <mc:Fallback>
                <p:oleObj name="Worksheet" r:id="rId9" imgW="3365500" imgH="1447800" progId="Excel.Sheet.8">
                  <p:embed/>
                  <p:pic>
                    <p:nvPicPr>
                      <p:cNvPr id="29702" name="Object 5">
                        <a:extLst>
                          <a:ext uri="{FF2B5EF4-FFF2-40B4-BE49-F238E27FC236}">
                            <a16:creationId xmlns:a16="http://schemas.microsoft.com/office/drawing/2014/main" id="{24FA1707-B93E-C7FE-4CBE-AF50625DD6A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0166" y="2448801"/>
                        <a:ext cx="3354388" cy="1439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6">
            <a:extLst>
              <a:ext uri="{FF2B5EF4-FFF2-40B4-BE49-F238E27FC236}">
                <a16:creationId xmlns:a16="http://schemas.microsoft.com/office/drawing/2014/main" id="{3FCE69CC-4170-C2E3-6E1A-FD4DD7BF545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9727915"/>
              </p:ext>
            </p:extLst>
          </p:nvPr>
        </p:nvGraphicFramePr>
        <p:xfrm>
          <a:off x="7044966" y="1153401"/>
          <a:ext cx="3754438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47104300" imgH="18719800" progId="Equation.3">
                  <p:embed/>
                </p:oleObj>
              </mc:Choice>
              <mc:Fallback>
                <p:oleObj name="Equation" r:id="rId11" imgW="47104300" imgH="18719800" progId="Equation.3">
                  <p:embed/>
                  <p:pic>
                    <p:nvPicPr>
                      <p:cNvPr id="29703" name="Object 6">
                        <a:extLst>
                          <a:ext uri="{FF2B5EF4-FFF2-40B4-BE49-F238E27FC236}">
                            <a16:creationId xmlns:a16="http://schemas.microsoft.com/office/drawing/2014/main" id="{CE6A5BD2-5486-7725-DAFD-377240EC8EF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4966" y="1153401"/>
                        <a:ext cx="3754438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7">
            <a:extLst>
              <a:ext uri="{FF2B5EF4-FFF2-40B4-BE49-F238E27FC236}">
                <a16:creationId xmlns:a16="http://schemas.microsoft.com/office/drawing/2014/main" id="{3B4FF3FA-CFD7-9F47-04CD-33C6D7A7FE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6159444"/>
              </p:ext>
            </p:extLst>
          </p:nvPr>
        </p:nvGraphicFramePr>
        <p:xfrm>
          <a:off x="7197366" y="5115801"/>
          <a:ext cx="3594100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82804000" imgH="27495500" progId="Equation.3">
                  <p:embed/>
                </p:oleObj>
              </mc:Choice>
              <mc:Fallback>
                <p:oleObj name="Equation" r:id="rId13" imgW="82804000" imgH="27495500" progId="Equation.3">
                  <p:embed/>
                  <p:pic>
                    <p:nvPicPr>
                      <p:cNvPr id="29704" name="Object 7">
                        <a:extLst>
                          <a:ext uri="{FF2B5EF4-FFF2-40B4-BE49-F238E27FC236}">
                            <a16:creationId xmlns:a16="http://schemas.microsoft.com/office/drawing/2014/main" id="{B1CDC863-541F-6A7E-DB25-D506CC55A96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97366" y="5115801"/>
                        <a:ext cx="3594100" cy="1193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8">
            <a:extLst>
              <a:ext uri="{FF2B5EF4-FFF2-40B4-BE49-F238E27FC236}">
                <a16:creationId xmlns:a16="http://schemas.microsoft.com/office/drawing/2014/main" id="{957633BB-DBFE-4F26-C1EC-F7597AF7DFA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2732817"/>
              </p:ext>
            </p:extLst>
          </p:nvPr>
        </p:nvGraphicFramePr>
        <p:xfrm>
          <a:off x="6892566" y="3972801"/>
          <a:ext cx="4271963" cy="38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58801000" imgH="5562600" progId="Equation.3">
                  <p:embed/>
                </p:oleObj>
              </mc:Choice>
              <mc:Fallback>
                <p:oleObj name="Equation" r:id="rId15" imgW="58801000" imgH="5562600" progId="Equation.3">
                  <p:embed/>
                  <p:pic>
                    <p:nvPicPr>
                      <p:cNvPr id="29705" name="Object 8">
                        <a:extLst>
                          <a:ext uri="{FF2B5EF4-FFF2-40B4-BE49-F238E27FC236}">
                            <a16:creationId xmlns:a16="http://schemas.microsoft.com/office/drawing/2014/main" id="{0892C295-0F91-9F33-2D76-781FA4BBE83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92566" y="3972801"/>
                        <a:ext cx="4271963" cy="388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>
            <a:extLst>
              <a:ext uri="{FF2B5EF4-FFF2-40B4-BE49-F238E27FC236}">
                <a16:creationId xmlns:a16="http://schemas.microsoft.com/office/drawing/2014/main" id="{A127DAA1-2E76-C4E5-02A2-7D37BF5CE4B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5471047"/>
              </p:ext>
            </p:extLst>
          </p:nvPr>
        </p:nvGraphicFramePr>
        <p:xfrm>
          <a:off x="2320566" y="4029073"/>
          <a:ext cx="4419600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7" imgW="5791200" imgH="3962400" progId="Excel.Sheet.8">
                  <p:embed/>
                </p:oleObj>
              </mc:Choice>
              <mc:Fallback>
                <p:oleObj name="Worksheet" r:id="rId17" imgW="5791200" imgH="3962400" progId="Excel.Sheet.8">
                  <p:embed/>
                  <p:pic>
                    <p:nvPicPr>
                      <p:cNvPr id="29706" name="Object 9">
                        <a:extLst>
                          <a:ext uri="{FF2B5EF4-FFF2-40B4-BE49-F238E27FC236}">
                            <a16:creationId xmlns:a16="http://schemas.microsoft.com/office/drawing/2014/main" id="{FE2C8809-3AC8-2F4C-9190-49F6056D9CC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0566" y="4029073"/>
                        <a:ext cx="4419600" cy="220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10">
            <a:extLst>
              <a:ext uri="{FF2B5EF4-FFF2-40B4-BE49-F238E27FC236}">
                <a16:creationId xmlns:a16="http://schemas.microsoft.com/office/drawing/2014/main" id="{628513E6-513C-F5EB-8526-3A2A938F638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8858713"/>
              </p:ext>
            </p:extLst>
          </p:nvPr>
        </p:nvGraphicFramePr>
        <p:xfrm>
          <a:off x="6551254" y="2530803"/>
          <a:ext cx="1073150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9" imgW="13462000" imgH="9067800" progId="Equation.3">
                  <p:embed/>
                </p:oleObj>
              </mc:Choice>
              <mc:Fallback>
                <p:oleObj name="Equation" r:id="rId19" imgW="13462000" imgH="9067800" progId="Equation.3">
                  <p:embed/>
                  <p:pic>
                    <p:nvPicPr>
                      <p:cNvPr id="29707" name="Object 10">
                        <a:extLst>
                          <a:ext uri="{FF2B5EF4-FFF2-40B4-BE49-F238E27FC236}">
                            <a16:creationId xmlns:a16="http://schemas.microsoft.com/office/drawing/2014/main" id="{245209A7-1C5D-771B-2BF3-17BD9DDB775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1254" y="2530803"/>
                        <a:ext cx="1073150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11">
            <a:extLst>
              <a:ext uri="{FF2B5EF4-FFF2-40B4-BE49-F238E27FC236}">
                <a16:creationId xmlns:a16="http://schemas.microsoft.com/office/drawing/2014/main" id="{A7396030-861C-0480-3523-DFEB6E939B1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2194743"/>
              </p:ext>
            </p:extLst>
          </p:nvPr>
        </p:nvGraphicFramePr>
        <p:xfrm>
          <a:off x="2244366" y="1915401"/>
          <a:ext cx="4800600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1" imgW="76365100" imgH="9067800" progId="Equation.3">
                  <p:embed/>
                </p:oleObj>
              </mc:Choice>
              <mc:Fallback>
                <p:oleObj name="Equation" r:id="rId21" imgW="76365100" imgH="9067800" progId="Equation.3">
                  <p:embed/>
                  <p:pic>
                    <p:nvPicPr>
                      <p:cNvPr id="29708" name="Object 11">
                        <a:extLst>
                          <a:ext uri="{FF2B5EF4-FFF2-40B4-BE49-F238E27FC236}">
                            <a16:creationId xmlns:a16="http://schemas.microsoft.com/office/drawing/2014/main" id="{275338DC-C03B-DAA5-84C1-DF93C78AB28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4366" y="1915401"/>
                        <a:ext cx="4800600" cy="52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165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3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Attribute Selection: Information Gain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F8D9267-838F-C60F-0609-34B11B0D60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3069" y="1197853"/>
            <a:ext cx="754063" cy="469900"/>
          </a:xfrm>
          <a:prstGeom prst="rect">
            <a:avLst/>
          </a:prstGeom>
          <a:solidFill>
            <a:srgbClr val="00CC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age?</a:t>
            </a:r>
          </a:p>
        </p:txBody>
      </p:sp>
      <p:sp>
        <p:nvSpPr>
          <p:cNvPr id="16" name="Line 11">
            <a:extLst>
              <a:ext uri="{FF2B5EF4-FFF2-40B4-BE49-F238E27FC236}">
                <a16:creationId xmlns:a16="http://schemas.microsoft.com/office/drawing/2014/main" id="{6D1BD992-55A6-88E2-6BBC-3486427E782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182157" y="1667753"/>
            <a:ext cx="993775" cy="13239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7" name="Line 12">
            <a:extLst>
              <a:ext uri="{FF2B5EF4-FFF2-40B4-BE49-F238E27FC236}">
                <a16:creationId xmlns:a16="http://schemas.microsoft.com/office/drawing/2014/main" id="{DEB9FA7A-9E05-5383-DE2F-E91BE88A4C5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506132" y="1736015"/>
            <a:ext cx="1587" cy="546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8" name="Line 13">
            <a:extLst>
              <a:ext uri="{FF2B5EF4-FFF2-40B4-BE49-F238E27FC236}">
                <a16:creationId xmlns:a16="http://schemas.microsoft.com/office/drawing/2014/main" id="{D6BD44CA-3824-9EBE-5BC2-195186C53E7C}"/>
              </a:ext>
            </a:extLst>
          </p:cNvPr>
          <p:cNvSpPr>
            <a:spLocks noChangeShapeType="1"/>
          </p:cNvSpPr>
          <p:nvPr/>
        </p:nvSpPr>
        <p:spPr bwMode="auto">
          <a:xfrm>
            <a:off x="9991907" y="1655053"/>
            <a:ext cx="1171575" cy="914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8" name="Rectangle 14">
            <a:extLst>
              <a:ext uri="{FF2B5EF4-FFF2-40B4-BE49-F238E27FC236}">
                <a16:creationId xmlns:a16="http://schemas.microsoft.com/office/drawing/2014/main" id="{D0FF5690-EA04-0CC6-BCDA-3F032EBA1F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8332" y="2229728"/>
            <a:ext cx="735012" cy="400050"/>
          </a:xfrm>
          <a:prstGeom prst="rect">
            <a:avLst/>
          </a:prstGeom>
          <a:solidFill>
            <a:srgbClr val="FFFF00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Times New Roman" panose="02020603050405020304" pitchFamily="18" charset="0"/>
              </a:rPr>
              <a:t>&lt;=30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29" name="Rectangle 15">
            <a:extLst>
              <a:ext uri="{FF2B5EF4-FFF2-40B4-BE49-F238E27FC236}">
                <a16:creationId xmlns:a16="http://schemas.microsoft.com/office/drawing/2014/main" id="{06AAB2B9-39D0-0F03-4CF3-ADEBA592EA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20569" y="2232903"/>
            <a:ext cx="588963" cy="4000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Times New Roman" panose="02020603050405020304" pitchFamily="18" charset="0"/>
              </a:rPr>
              <a:t>&gt;40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67D0770-895B-E3FB-D631-FF1A27D86F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52144" y="3075865"/>
            <a:ext cx="527050" cy="400050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yes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2BB84C1-06A1-5228-D523-FAF2237438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2269" y="2296403"/>
            <a:ext cx="10668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Times New Roman" panose="02020603050405020304" pitchFamily="18" charset="0"/>
              </a:rPr>
              <a:t>31..40</a:t>
            </a:r>
            <a:endParaRPr lang="en-US" altLang="en-US" sz="1800">
              <a:latin typeface="Times New Roman" panose="02020603050405020304" pitchFamily="18" charset="0"/>
            </a:endParaRPr>
          </a:p>
        </p:txBody>
      </p:sp>
      <p:pic>
        <p:nvPicPr>
          <p:cNvPr id="32" name="Picture 5">
            <a:extLst>
              <a:ext uri="{FF2B5EF4-FFF2-40B4-BE49-F238E27FC236}">
                <a16:creationId xmlns:a16="http://schemas.microsoft.com/office/drawing/2014/main" id="{67BAA8E8-E5E9-F796-A646-9B92DB4C6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44" y="2950453"/>
            <a:ext cx="4419600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3" name="Object 11">
            <a:extLst>
              <a:ext uri="{FF2B5EF4-FFF2-40B4-BE49-F238E27FC236}">
                <a16:creationId xmlns:a16="http://schemas.microsoft.com/office/drawing/2014/main" id="{DBDB80FC-8A82-FD54-5FCE-8BA1AC6551F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8173230"/>
              </p:ext>
            </p:extLst>
          </p:nvPr>
        </p:nvGraphicFramePr>
        <p:xfrm>
          <a:off x="3110094" y="2009065"/>
          <a:ext cx="4322763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68757800" imgH="9067800" progId="Equation.3">
                  <p:embed/>
                </p:oleObj>
              </mc:Choice>
              <mc:Fallback>
                <p:oleObj name="Equation" r:id="rId10" imgW="68757800" imgH="9067800" progId="Equation.3">
                  <p:embed/>
                  <p:pic>
                    <p:nvPicPr>
                      <p:cNvPr id="31757" name="Object 11">
                        <a:extLst>
                          <a:ext uri="{FF2B5EF4-FFF2-40B4-BE49-F238E27FC236}">
                            <a16:creationId xmlns:a16="http://schemas.microsoft.com/office/drawing/2014/main" id="{5214290F-5113-34E6-E86F-62A088ADBCD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0094" y="2009065"/>
                        <a:ext cx="4322763" cy="52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4" name="Straight Connector 7">
            <a:extLst>
              <a:ext uri="{FF2B5EF4-FFF2-40B4-BE49-F238E27FC236}">
                <a16:creationId xmlns:a16="http://schemas.microsoft.com/office/drawing/2014/main" id="{FFE60DAB-2133-27D3-2D9C-6AF48796B61C}"/>
              </a:ext>
            </a:extLst>
          </p:cNvPr>
          <p:cNvCxnSpPr>
            <a:cxnSpLocks noChangeShapeType="1"/>
            <a:stCxn id="31" idx="2"/>
            <a:endCxn id="30" idx="0"/>
          </p:cNvCxnSpPr>
          <p:nvPr/>
        </p:nvCxnSpPr>
        <p:spPr bwMode="auto">
          <a:xfrm>
            <a:off x="9615669" y="2601203"/>
            <a:ext cx="0" cy="474662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" name="TextBox 9">
            <a:extLst>
              <a:ext uri="{FF2B5EF4-FFF2-40B4-BE49-F238E27FC236}">
                <a16:creationId xmlns:a16="http://schemas.microsoft.com/office/drawing/2014/main" id="{9BDE0747-2161-1069-4AB1-2EC6BDB84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9469" y="1440740"/>
            <a:ext cx="2667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ahoma" panose="020B0604030504040204" pitchFamily="34" charset="0"/>
              </a:rPr>
              <a:t>For age &lt;= 30 records:</a:t>
            </a:r>
          </a:p>
        </p:txBody>
      </p:sp>
      <p:graphicFrame>
        <p:nvGraphicFramePr>
          <p:cNvPr id="36" name="Object 6">
            <a:extLst>
              <a:ext uri="{FF2B5EF4-FFF2-40B4-BE49-F238E27FC236}">
                <a16:creationId xmlns:a16="http://schemas.microsoft.com/office/drawing/2014/main" id="{7E1AF896-E641-1A50-8118-A0A6645233C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2393010"/>
              </p:ext>
            </p:extLst>
          </p:nvPr>
        </p:nvGraphicFramePr>
        <p:xfrm>
          <a:off x="2846569" y="4098113"/>
          <a:ext cx="601980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82499200" imgH="9067800" progId="Equation.3">
                  <p:embed/>
                </p:oleObj>
              </mc:Choice>
              <mc:Fallback>
                <p:oleObj name="Equation" r:id="rId12" imgW="82499200" imgH="9067800" progId="Equation.3">
                  <p:embed/>
                  <p:pic>
                    <p:nvPicPr>
                      <p:cNvPr id="31760" name="Object 6">
                        <a:extLst>
                          <a:ext uri="{FF2B5EF4-FFF2-40B4-BE49-F238E27FC236}">
                            <a16:creationId xmlns:a16="http://schemas.microsoft.com/office/drawing/2014/main" id="{785D3625-EDBD-4C3A-307F-44623E009DF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6569" y="4098113"/>
                        <a:ext cx="6019800" cy="66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6">
            <a:extLst>
              <a:ext uri="{FF2B5EF4-FFF2-40B4-BE49-F238E27FC236}">
                <a16:creationId xmlns:a16="http://schemas.microsoft.com/office/drawing/2014/main" id="{43CD0706-A19B-810B-3190-66409D3EDFF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1874253"/>
              </p:ext>
            </p:extLst>
          </p:nvPr>
        </p:nvGraphicFramePr>
        <p:xfrm>
          <a:off x="2846569" y="4706131"/>
          <a:ext cx="510063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69926200" imgH="9067800" progId="Equation.3">
                  <p:embed/>
                </p:oleObj>
              </mc:Choice>
              <mc:Fallback>
                <p:oleObj name="Equation" r:id="rId14" imgW="69926200" imgH="9067800" progId="Equation.3">
                  <p:embed/>
                  <p:pic>
                    <p:nvPicPr>
                      <p:cNvPr id="31761" name="Object 6">
                        <a:extLst>
                          <a:ext uri="{FF2B5EF4-FFF2-40B4-BE49-F238E27FC236}">
                            <a16:creationId xmlns:a16="http://schemas.microsoft.com/office/drawing/2014/main" id="{23249B67-6349-1100-EA17-170E4E3F7B5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6569" y="4706131"/>
                        <a:ext cx="5100638" cy="66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6">
            <a:extLst>
              <a:ext uri="{FF2B5EF4-FFF2-40B4-BE49-F238E27FC236}">
                <a16:creationId xmlns:a16="http://schemas.microsoft.com/office/drawing/2014/main" id="{83C065E6-4A5E-F5A9-3E65-B786E24164D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1464746"/>
              </p:ext>
            </p:extLst>
          </p:nvPr>
        </p:nvGraphicFramePr>
        <p:xfrm>
          <a:off x="2828499" y="5268276"/>
          <a:ext cx="55054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75488800" imgH="9067800" progId="Equation.3">
                  <p:embed/>
                </p:oleObj>
              </mc:Choice>
              <mc:Fallback>
                <p:oleObj name="Equation" r:id="rId16" imgW="75488800" imgH="9067800" progId="Equation.3">
                  <p:embed/>
                  <p:pic>
                    <p:nvPicPr>
                      <p:cNvPr id="31762" name="Object 6">
                        <a:extLst>
                          <a:ext uri="{FF2B5EF4-FFF2-40B4-BE49-F238E27FC236}">
                            <a16:creationId xmlns:a16="http://schemas.microsoft.com/office/drawing/2014/main" id="{0E238EA7-2691-08F9-7561-B783C066F22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8499" y="5268276"/>
                        <a:ext cx="5505450" cy="66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TextBox 37">
            <a:extLst>
              <a:ext uri="{FF2B5EF4-FFF2-40B4-BE49-F238E27FC236}">
                <a16:creationId xmlns:a16="http://schemas.microsoft.com/office/drawing/2014/main" id="{72E8F9A8-6251-0F9A-764F-4812BDFD2B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1610" y="5994885"/>
            <a:ext cx="5451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>
                <a:latin typeface="Tahoma" panose="020B0604030504040204" pitchFamily="34" charset="0"/>
              </a:rPr>
              <a:t>We select “student” field to be the split field</a:t>
            </a:r>
          </a:p>
        </p:txBody>
      </p:sp>
    </p:spTree>
    <p:extLst>
      <p:ext uri="{BB962C8B-B14F-4D97-AF65-F5344CB8AC3E}">
        <p14:creationId xmlns:p14="http://schemas.microsoft.com/office/powerpoint/2010/main" val="157304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2616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Computing Information-Gain for Continuous-Valued Attributes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3553E6E8-06FD-C572-D270-33E156987001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168478"/>
            <a:ext cx="9248920" cy="52736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5000"/>
              </a:lnSpc>
              <a:spcBef>
                <a:spcPct val="25000"/>
              </a:spcBef>
            </a:pPr>
            <a:r>
              <a:rPr lang="en-US" altLang="en-US" sz="2400"/>
              <a:t>Let attribute A be a continuous-valued attribute</a:t>
            </a:r>
          </a:p>
          <a:p>
            <a:pPr>
              <a:lnSpc>
                <a:spcPct val="115000"/>
              </a:lnSpc>
              <a:spcBef>
                <a:spcPct val="25000"/>
              </a:spcBef>
            </a:pPr>
            <a:r>
              <a:rPr lang="en-US" altLang="en-US" sz="2400"/>
              <a:t>Must determine the </a:t>
            </a:r>
            <a:r>
              <a:rPr lang="en-US" altLang="en-US" sz="2400" i="1">
                <a:solidFill>
                  <a:schemeClr val="hlink"/>
                </a:solidFill>
              </a:rPr>
              <a:t>best split point</a:t>
            </a:r>
            <a:r>
              <a:rPr lang="en-US" altLang="en-US" sz="2400"/>
              <a:t> for A</a:t>
            </a:r>
          </a:p>
          <a:p>
            <a:pPr lvl="1">
              <a:lnSpc>
                <a:spcPct val="115000"/>
              </a:lnSpc>
              <a:spcBef>
                <a:spcPct val="25000"/>
              </a:spcBef>
            </a:pPr>
            <a:r>
              <a:rPr lang="en-US" altLang="en-US"/>
              <a:t>Sort the value A in increasing order</a:t>
            </a:r>
          </a:p>
          <a:p>
            <a:pPr lvl="1">
              <a:lnSpc>
                <a:spcPct val="115000"/>
              </a:lnSpc>
              <a:spcBef>
                <a:spcPct val="25000"/>
              </a:spcBef>
            </a:pPr>
            <a:r>
              <a:rPr lang="en-US" altLang="en-US"/>
              <a:t>Typically, the midpoint between each pair of adjacent values is considered as a possible </a:t>
            </a:r>
            <a:r>
              <a:rPr lang="en-US" altLang="en-US" i="1"/>
              <a:t>split point</a:t>
            </a:r>
          </a:p>
          <a:p>
            <a:pPr lvl="2">
              <a:lnSpc>
                <a:spcPct val="115000"/>
              </a:lnSpc>
              <a:spcBef>
                <a:spcPct val="25000"/>
              </a:spcBef>
            </a:pPr>
            <a:r>
              <a:rPr lang="en-US" altLang="en-US"/>
              <a:t>(a</a:t>
            </a:r>
            <a:r>
              <a:rPr lang="en-US" altLang="en-US" baseline="-25000"/>
              <a:t>i</a:t>
            </a:r>
            <a:r>
              <a:rPr lang="en-US" altLang="en-US"/>
              <a:t>+a</a:t>
            </a:r>
            <a:r>
              <a:rPr lang="en-US" altLang="en-US" baseline="-25000"/>
              <a:t>i+1</a:t>
            </a:r>
            <a:r>
              <a:rPr lang="en-US" altLang="en-US"/>
              <a:t>)/2 is the midpoint between the values of a</a:t>
            </a:r>
            <a:r>
              <a:rPr lang="en-US" altLang="en-US" baseline="-25000"/>
              <a:t>i</a:t>
            </a:r>
            <a:r>
              <a:rPr lang="en-US" altLang="en-US"/>
              <a:t> and a</a:t>
            </a:r>
            <a:r>
              <a:rPr lang="en-US" altLang="en-US" baseline="-25000"/>
              <a:t>i+1</a:t>
            </a:r>
          </a:p>
          <a:p>
            <a:pPr lvl="1">
              <a:lnSpc>
                <a:spcPct val="115000"/>
              </a:lnSpc>
              <a:spcBef>
                <a:spcPct val="25000"/>
              </a:spcBef>
            </a:pPr>
            <a:r>
              <a:rPr lang="en-US" altLang="en-US"/>
              <a:t>The point with the </a:t>
            </a:r>
            <a:r>
              <a:rPr lang="en-US" altLang="en-US" i="1"/>
              <a:t>minimum expected information requirement</a:t>
            </a:r>
            <a:r>
              <a:rPr lang="en-US" altLang="en-US"/>
              <a:t> for A is selected as the split-point for A</a:t>
            </a:r>
          </a:p>
          <a:p>
            <a:pPr>
              <a:lnSpc>
                <a:spcPct val="115000"/>
              </a:lnSpc>
            </a:pPr>
            <a:r>
              <a:rPr lang="en-US" altLang="en-US" sz="2400"/>
              <a:t>Split:</a:t>
            </a:r>
          </a:p>
          <a:p>
            <a:pPr lvl="1">
              <a:lnSpc>
                <a:spcPct val="115000"/>
              </a:lnSpc>
            </a:pPr>
            <a:r>
              <a:rPr lang="en-US" altLang="en-US"/>
              <a:t>D1 is the set of tuples in D satisfying A ≤ split-point, and D2 is the set of tuples in D satisfying A &gt; split-point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6858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Gain Ratio for Attribute Selection (C4.5)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2051">
            <a:extLst>
              <a:ext uri="{FF2B5EF4-FFF2-40B4-BE49-F238E27FC236}">
                <a16:creationId xmlns:a16="http://schemas.microsoft.com/office/drawing/2014/main" id="{951F413E-70F4-B89C-0F00-386ED084663E}"/>
              </a:ext>
            </a:extLst>
          </p:cNvPr>
          <p:cNvSpPr txBox="1">
            <a:spLocks noChangeArrowheads="1"/>
          </p:cNvSpPr>
          <p:nvPr/>
        </p:nvSpPr>
        <p:spPr>
          <a:xfrm>
            <a:off x="2450916" y="1204545"/>
            <a:ext cx="9361165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Information gain measure is biased towards attributes with a large number of values</a:t>
            </a:r>
          </a:p>
          <a:p>
            <a:r>
              <a:rPr lang="en-US" altLang="en-US" sz="2400" dirty="0"/>
              <a:t>C4.5 (a successor of ID3) uses gain ratio to overcome the problem (normalization to information gain)</a:t>
            </a:r>
          </a:p>
          <a:p>
            <a:endParaRPr lang="en-US" altLang="en-US" sz="2400" dirty="0"/>
          </a:p>
          <a:p>
            <a:endParaRPr lang="en-US" altLang="en-US" sz="2400" dirty="0"/>
          </a:p>
          <a:p>
            <a:pPr lvl="1"/>
            <a:r>
              <a:rPr lang="en-US" altLang="en-US" dirty="0" err="1"/>
              <a:t>GainRatio</a:t>
            </a:r>
            <a:r>
              <a:rPr lang="en-US" altLang="en-US" dirty="0"/>
              <a:t>(A) = Gain(A)/</a:t>
            </a:r>
            <a:r>
              <a:rPr lang="en-US" altLang="en-US" dirty="0" err="1"/>
              <a:t>SplitInfo</a:t>
            </a:r>
            <a:r>
              <a:rPr lang="en-US" altLang="en-US" dirty="0"/>
              <a:t>(A)</a:t>
            </a:r>
          </a:p>
          <a:p>
            <a:r>
              <a:rPr lang="en-US" altLang="en-US" sz="2400" dirty="0"/>
              <a:t>Ex.</a:t>
            </a:r>
          </a:p>
          <a:p>
            <a:pPr lvl="1"/>
            <a:endParaRPr lang="en-US" altLang="en-US" dirty="0"/>
          </a:p>
          <a:p>
            <a:pPr lvl="1"/>
            <a:r>
              <a:rPr lang="en-US" altLang="en-US" dirty="0" err="1"/>
              <a:t>gain_ratio</a:t>
            </a:r>
            <a:r>
              <a:rPr lang="en-US" altLang="en-US" dirty="0"/>
              <a:t>(income) = 0.029/1.557 = 0.019</a:t>
            </a:r>
          </a:p>
          <a:p>
            <a:r>
              <a:rPr lang="en-US" altLang="en-US" sz="2400" dirty="0"/>
              <a:t>The attribute with the maximum gain ratio is selected as the splitting attribute</a:t>
            </a:r>
          </a:p>
        </p:txBody>
      </p:sp>
      <p:graphicFrame>
        <p:nvGraphicFramePr>
          <p:cNvPr id="16" name="Object 2048">
            <a:extLst>
              <a:ext uri="{FF2B5EF4-FFF2-40B4-BE49-F238E27FC236}">
                <a16:creationId xmlns:a16="http://schemas.microsoft.com/office/drawing/2014/main" id="{27276403-9EA9-DF1E-E339-AB80339063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8038421"/>
              </p:ext>
            </p:extLst>
          </p:nvPr>
        </p:nvGraphicFramePr>
        <p:xfrm>
          <a:off x="4127316" y="2804745"/>
          <a:ext cx="4807085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55003700" imgH="10528300" progId="Equation.3">
                  <p:embed/>
                </p:oleObj>
              </mc:Choice>
              <mc:Fallback>
                <p:oleObj name="Equation" r:id="rId9" imgW="55003700" imgH="10528300" progId="Equation.3">
                  <p:embed/>
                  <p:pic>
                    <p:nvPicPr>
                      <p:cNvPr id="35845" name="Object 2048">
                        <a:extLst>
                          <a:ext uri="{FF2B5EF4-FFF2-40B4-BE49-F238E27FC236}">
                            <a16:creationId xmlns:a16="http://schemas.microsoft.com/office/drawing/2014/main" id="{CF20C76F-556F-BBA2-48BF-C226DC69532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27316" y="2804745"/>
                        <a:ext cx="4807085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Picture 10" descr="8splitinfo">
            <a:extLst>
              <a:ext uri="{FF2B5EF4-FFF2-40B4-BE49-F238E27FC236}">
                <a16:creationId xmlns:a16="http://schemas.microsoft.com/office/drawing/2014/main" id="{689D72E3-E702-D166-F6DA-15EE1437C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128" y="4398594"/>
            <a:ext cx="8770821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299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Comparing Attribute Selection Measures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FD75C9A8-A895-8124-82D4-FC29F2A32A1C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299999"/>
            <a:ext cx="9248920" cy="3806573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/>
              <a:t>The three measures, in general, return good results but</a:t>
            </a:r>
          </a:p>
          <a:p>
            <a:pPr lvl="1">
              <a:lnSpc>
                <a:spcPct val="110000"/>
              </a:lnSpc>
            </a:pPr>
            <a:r>
              <a:rPr lang="en-US" altLang="en-US" b="1"/>
              <a:t>Information gain</a:t>
            </a:r>
            <a:r>
              <a:rPr lang="en-US" altLang="en-US"/>
              <a:t>: </a:t>
            </a:r>
          </a:p>
          <a:p>
            <a:pPr lvl="2">
              <a:lnSpc>
                <a:spcPct val="110000"/>
              </a:lnSpc>
            </a:pPr>
            <a:r>
              <a:rPr lang="en-US" altLang="en-US" sz="2800"/>
              <a:t>biased towards multivalued attributes</a:t>
            </a:r>
          </a:p>
          <a:p>
            <a:pPr lvl="1">
              <a:lnSpc>
                <a:spcPct val="110000"/>
              </a:lnSpc>
            </a:pPr>
            <a:r>
              <a:rPr lang="en-US" altLang="en-US" b="1"/>
              <a:t>Gain ratio</a:t>
            </a:r>
            <a:r>
              <a:rPr lang="en-US" altLang="en-US"/>
              <a:t>: </a:t>
            </a:r>
          </a:p>
          <a:p>
            <a:pPr lvl="2">
              <a:lnSpc>
                <a:spcPct val="110000"/>
              </a:lnSpc>
            </a:pPr>
            <a:r>
              <a:rPr lang="en-US" altLang="en-US" sz="2800"/>
              <a:t>tends to prefer unbalanced splits in which one partition is much smaller than the others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54143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Overfitting and Tree Pruning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608715E7-D445-8B78-72D1-DAD49F9AF52A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299999"/>
            <a:ext cx="9248920" cy="4867119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u="sng" dirty="0">
                <a:solidFill>
                  <a:srgbClr val="0070C0"/>
                </a:solidFill>
              </a:rPr>
              <a:t>Overfitting</a:t>
            </a:r>
            <a:r>
              <a:rPr lang="en-US" altLang="en-US" sz="2400" dirty="0"/>
              <a:t>:  An induced tree may overfit the training data </a:t>
            </a:r>
          </a:p>
          <a:p>
            <a:pPr lvl="1"/>
            <a:r>
              <a:rPr lang="en-US" altLang="en-US" dirty="0"/>
              <a:t>Too many branches, some may reflect anomalies due to noise or outliers</a:t>
            </a:r>
          </a:p>
          <a:p>
            <a:pPr lvl="1"/>
            <a:r>
              <a:rPr lang="en-US" altLang="en-US" dirty="0"/>
              <a:t>Poor accuracy for unseen samples</a:t>
            </a:r>
            <a:endParaRPr lang="ar-SA" altLang="en-US" dirty="0"/>
          </a:p>
          <a:p>
            <a:pPr marL="457200" lvl="1" indent="0">
              <a:buNone/>
            </a:pPr>
            <a:endParaRPr lang="en-US" altLang="en-US" dirty="0"/>
          </a:p>
          <a:p>
            <a:r>
              <a:rPr lang="en-US" altLang="en-US" sz="2400" dirty="0"/>
              <a:t>Two approaches to avoid overfitting </a:t>
            </a:r>
          </a:p>
          <a:p>
            <a:pPr lvl="1"/>
            <a:r>
              <a:rPr lang="en-US" altLang="en-US" u="sng" dirty="0" err="1">
                <a:solidFill>
                  <a:srgbClr val="0070C0"/>
                </a:solidFill>
              </a:rPr>
              <a:t>Prepruning</a:t>
            </a:r>
            <a:r>
              <a:rPr lang="en-US" altLang="en-US" dirty="0"/>
              <a:t>: </a:t>
            </a:r>
            <a:r>
              <a:rPr lang="en-US" altLang="en-US" i="1" dirty="0"/>
              <a:t>Halt tree construction early</a:t>
            </a:r>
            <a:r>
              <a:rPr lang="en-US" altLang="en-US" dirty="0"/>
              <a:t> </a:t>
            </a:r>
            <a:r>
              <a:rPr lang="en-US" altLang="en-US" dirty="0">
                <a:cs typeface="Tahoma" panose="020B0604030504040204" pitchFamily="34" charset="0"/>
              </a:rPr>
              <a:t>̵</a:t>
            </a:r>
            <a:r>
              <a:rPr lang="en-US" altLang="en-US" dirty="0"/>
              <a:t> do not split a node if this would result in the goodness measure falling below a threshold</a:t>
            </a:r>
          </a:p>
          <a:p>
            <a:pPr lvl="2"/>
            <a:r>
              <a:rPr lang="en-US" altLang="en-US" dirty="0"/>
              <a:t>Difficult to choose an appropriate threshold</a:t>
            </a:r>
          </a:p>
          <a:p>
            <a:pPr lvl="1"/>
            <a:r>
              <a:rPr lang="en-US" altLang="en-US" u="sng" dirty="0" err="1">
                <a:solidFill>
                  <a:srgbClr val="0070C0"/>
                </a:solidFill>
              </a:rPr>
              <a:t>Postpruning</a:t>
            </a:r>
            <a:r>
              <a:rPr lang="en-US" altLang="en-US" dirty="0"/>
              <a:t>: </a:t>
            </a:r>
            <a:r>
              <a:rPr lang="en-US" altLang="en-US" i="1" dirty="0"/>
              <a:t>Remove branches</a:t>
            </a:r>
            <a:r>
              <a:rPr lang="en-US" altLang="en-US" dirty="0"/>
              <a:t> from a “fully grown” tree—get a sequence of progressively pruned trees</a:t>
            </a:r>
          </a:p>
          <a:p>
            <a:pPr lvl="2"/>
            <a:r>
              <a:rPr lang="en-US" altLang="en-US" dirty="0"/>
              <a:t>Use a set of data different from the training data to decide which is the “best pruned tree”</a:t>
            </a:r>
          </a:p>
        </p:txBody>
      </p:sp>
    </p:spTree>
    <p:extLst>
      <p:ext uri="{BB962C8B-B14F-4D97-AF65-F5344CB8AC3E}">
        <p14:creationId xmlns:p14="http://schemas.microsoft.com/office/powerpoint/2010/main" val="231113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Classification and Prediction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367005" y="3099099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algn="r" defTabSz="914400" rtl="1" eaLnBrk="1" latinLnBrk="0" hangingPunct="1"/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9647D7E2-5D07-3A9E-37DB-7739DF689404}"/>
              </a:ext>
            </a:extLst>
          </p:cNvPr>
          <p:cNvSpPr txBox="1">
            <a:spLocks noChangeArrowheads="1"/>
          </p:cNvSpPr>
          <p:nvPr/>
        </p:nvSpPr>
        <p:spPr>
          <a:xfrm>
            <a:off x="732912" y="1779716"/>
            <a:ext cx="7100479" cy="413132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dirty="0"/>
              <a:t>Classification: Basic Concepts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Decision Tree Induction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Bayes Classification Methods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Classification by Backpropagation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Model Evaluation and Selection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299779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Bayesian Classification: Why?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5BD784B9-A25F-0660-04BD-F425F3413102}"/>
              </a:ext>
            </a:extLst>
          </p:cNvPr>
          <p:cNvSpPr txBox="1">
            <a:spLocks noChangeArrowheads="1"/>
          </p:cNvSpPr>
          <p:nvPr/>
        </p:nvSpPr>
        <p:spPr>
          <a:xfrm>
            <a:off x="2531658" y="1233915"/>
            <a:ext cx="9248920" cy="52578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200" b="1" u="sng" dirty="0"/>
              <a:t>A statistical classifier</a:t>
            </a:r>
            <a:r>
              <a:rPr lang="en-US" altLang="en-US" sz="2200" dirty="0"/>
              <a:t>: performs </a:t>
            </a:r>
            <a:r>
              <a:rPr lang="en-US" altLang="en-US" sz="2200" i="1" dirty="0"/>
              <a:t>probabilistic prediction, i.e.,</a:t>
            </a:r>
            <a:r>
              <a:rPr lang="en-US" altLang="en-US" sz="2200" dirty="0"/>
              <a:t> predicts class membership probabilities</a:t>
            </a:r>
          </a:p>
          <a:p>
            <a:pPr>
              <a:lnSpc>
                <a:spcPct val="110000"/>
              </a:lnSpc>
            </a:pPr>
            <a:r>
              <a:rPr lang="en-US" altLang="en-US" sz="2200" b="1" u="sng" dirty="0"/>
              <a:t>Foundation</a:t>
            </a:r>
            <a:r>
              <a:rPr lang="en-US" altLang="en-US" sz="2200" u="sng" dirty="0"/>
              <a:t>:</a:t>
            </a:r>
            <a:r>
              <a:rPr lang="en-US" altLang="en-US" sz="2200" dirty="0"/>
              <a:t> Based on Bayes’ Theorem. </a:t>
            </a:r>
          </a:p>
          <a:p>
            <a:pPr>
              <a:lnSpc>
                <a:spcPct val="110000"/>
              </a:lnSpc>
            </a:pPr>
            <a:r>
              <a:rPr lang="en-US" altLang="en-US" sz="2200" b="1" u="sng" dirty="0"/>
              <a:t>Performance</a:t>
            </a:r>
            <a:r>
              <a:rPr lang="en-US" altLang="en-US" sz="2200" u="sng" dirty="0"/>
              <a:t>:</a:t>
            </a:r>
            <a:r>
              <a:rPr lang="en-US" altLang="en-US" sz="2200" dirty="0"/>
              <a:t> A simple Bayesian classifier, </a:t>
            </a:r>
            <a:r>
              <a:rPr lang="en-US" altLang="en-US" sz="2200" i="1" dirty="0"/>
              <a:t>naïve Bayesian classifier</a:t>
            </a:r>
            <a:r>
              <a:rPr lang="en-US" altLang="en-US" sz="2200" dirty="0"/>
              <a:t>, has comparable performance with decision tree and selected neural network classifiers</a:t>
            </a:r>
          </a:p>
          <a:p>
            <a:pPr>
              <a:lnSpc>
                <a:spcPct val="110000"/>
              </a:lnSpc>
            </a:pPr>
            <a:r>
              <a:rPr lang="en-US" altLang="en-US" sz="2200" b="1" u="sng" dirty="0"/>
              <a:t>Incremental</a:t>
            </a:r>
            <a:r>
              <a:rPr lang="en-US" altLang="en-US" sz="2200" dirty="0"/>
              <a:t>: Each training example can incrementally increase/decrease the probability that a hypothesis is correct — prior knowledge can be combined with observed data</a:t>
            </a:r>
          </a:p>
          <a:p>
            <a:pPr>
              <a:lnSpc>
                <a:spcPct val="110000"/>
              </a:lnSpc>
            </a:pPr>
            <a:r>
              <a:rPr lang="en-US" altLang="en-US" sz="2200" b="1" u="sng" dirty="0"/>
              <a:t>Standard</a:t>
            </a:r>
            <a:r>
              <a:rPr lang="en-US" altLang="en-US" sz="2200" dirty="0"/>
              <a:t>: Even when Bayesian methods are computationally intractable, they can provide a standard of optimal decision making against which other methods can be measured</a:t>
            </a:r>
          </a:p>
        </p:txBody>
      </p:sp>
    </p:spTree>
    <p:extLst>
      <p:ext uri="{BB962C8B-B14F-4D97-AF65-F5344CB8AC3E}">
        <p14:creationId xmlns:p14="http://schemas.microsoft.com/office/powerpoint/2010/main" val="57184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Bayes’ Theorem: Basics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A5E54D07-85A0-33D3-A684-2463ED325C09}"/>
              </a:ext>
            </a:extLst>
          </p:cNvPr>
          <p:cNvSpPr txBox="1">
            <a:spLocks noChangeArrowheads="1"/>
          </p:cNvSpPr>
          <p:nvPr/>
        </p:nvSpPr>
        <p:spPr>
          <a:xfrm>
            <a:off x="2517352" y="1246893"/>
            <a:ext cx="9294730" cy="50139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000" b="1" dirty="0"/>
              <a:t>Total probability Theorem:</a:t>
            </a:r>
          </a:p>
          <a:p>
            <a:endParaRPr lang="en-US" altLang="en-US" sz="2000" dirty="0"/>
          </a:p>
          <a:p>
            <a:r>
              <a:rPr lang="en-US" altLang="en-US" sz="2000" b="1" dirty="0"/>
              <a:t>Bayes’ Theorem:</a:t>
            </a:r>
          </a:p>
          <a:p>
            <a:endParaRPr lang="en-US" altLang="en-US" sz="2000" dirty="0"/>
          </a:p>
          <a:p>
            <a:pPr lvl="1"/>
            <a:r>
              <a:rPr lang="en-US" altLang="en-US" sz="2000" dirty="0"/>
              <a:t>Let </a:t>
            </a:r>
            <a:r>
              <a:rPr lang="en-US" altLang="en-US" sz="2000" b="1" dirty="0"/>
              <a:t>X</a:t>
            </a:r>
            <a:r>
              <a:rPr lang="en-US" altLang="en-US" sz="2000" dirty="0"/>
              <a:t> be a data sample (“</a:t>
            </a:r>
            <a:r>
              <a:rPr lang="en-US" altLang="en-US" sz="2000" i="1" dirty="0"/>
              <a:t>evidence</a:t>
            </a:r>
            <a:r>
              <a:rPr lang="en-US" altLang="en-US" sz="2000" dirty="0"/>
              <a:t>”): class label is unknown</a:t>
            </a:r>
          </a:p>
          <a:p>
            <a:pPr lvl="1"/>
            <a:r>
              <a:rPr lang="en-US" altLang="en-US" sz="2000" dirty="0"/>
              <a:t>Let H be a </a:t>
            </a:r>
            <a:r>
              <a:rPr lang="en-US" altLang="en-US" sz="2000" i="1" dirty="0"/>
              <a:t>hypothesis</a:t>
            </a:r>
            <a:r>
              <a:rPr lang="en-US" altLang="en-US" sz="2000" dirty="0"/>
              <a:t> that X belongs to class C </a:t>
            </a:r>
          </a:p>
          <a:p>
            <a:pPr lvl="1"/>
            <a:r>
              <a:rPr lang="en-US" altLang="en-US" sz="2000" dirty="0"/>
              <a:t>Classification is to determine P(H|</a:t>
            </a:r>
            <a:r>
              <a:rPr lang="en-US" altLang="en-US" sz="2000" b="1" dirty="0"/>
              <a:t>X</a:t>
            </a:r>
            <a:r>
              <a:rPr lang="en-US" altLang="en-US" sz="2000" dirty="0"/>
              <a:t>), (i.e., </a:t>
            </a:r>
            <a:r>
              <a:rPr lang="en-US" altLang="en-US" sz="2000" i="1" dirty="0"/>
              <a:t>posteriori probability): </a:t>
            </a:r>
            <a:r>
              <a:rPr lang="en-US" altLang="en-US" sz="2000" dirty="0"/>
              <a:t> the probability that the hypothesis holds given the observed data sample </a:t>
            </a:r>
            <a:r>
              <a:rPr lang="en-US" altLang="en-US" sz="2000" b="1" dirty="0"/>
              <a:t>X</a:t>
            </a:r>
          </a:p>
          <a:p>
            <a:pPr lvl="1"/>
            <a:r>
              <a:rPr lang="en-US" altLang="en-US" sz="2000" dirty="0"/>
              <a:t>P(H) (</a:t>
            </a:r>
            <a:r>
              <a:rPr lang="en-US" altLang="en-US" sz="2000" i="1" dirty="0"/>
              <a:t>prior probability</a:t>
            </a:r>
            <a:r>
              <a:rPr lang="en-US" altLang="en-US" sz="2000" dirty="0"/>
              <a:t>): the initial probability</a:t>
            </a:r>
          </a:p>
          <a:p>
            <a:pPr lvl="2"/>
            <a:r>
              <a:rPr lang="en-US" altLang="en-US" dirty="0"/>
              <a:t>E.g.,</a:t>
            </a:r>
            <a:r>
              <a:rPr lang="en-US" altLang="en-US" b="1" dirty="0"/>
              <a:t> X</a:t>
            </a:r>
            <a:r>
              <a:rPr lang="en-US" altLang="en-US" dirty="0"/>
              <a:t> will buy computer, regardless of age, income, …</a:t>
            </a:r>
          </a:p>
          <a:p>
            <a:pPr lvl="1"/>
            <a:r>
              <a:rPr lang="en-US" altLang="en-US" sz="2000" dirty="0"/>
              <a:t>P(</a:t>
            </a:r>
            <a:r>
              <a:rPr lang="en-US" altLang="en-US" sz="2000" b="1" dirty="0"/>
              <a:t>X</a:t>
            </a:r>
            <a:r>
              <a:rPr lang="en-US" altLang="en-US" sz="2000" dirty="0"/>
              <a:t>): probability that sample data is observed</a:t>
            </a:r>
          </a:p>
          <a:p>
            <a:pPr lvl="1"/>
            <a:r>
              <a:rPr lang="en-US" altLang="en-US" sz="2000" dirty="0"/>
              <a:t>P(</a:t>
            </a:r>
            <a:r>
              <a:rPr lang="en-US" altLang="en-US" sz="2000" b="1" dirty="0"/>
              <a:t>X</a:t>
            </a:r>
            <a:r>
              <a:rPr lang="en-US" altLang="en-US" sz="2000" dirty="0"/>
              <a:t>|H) (likelihood): the probability of observing the sample </a:t>
            </a:r>
            <a:r>
              <a:rPr lang="en-US" altLang="en-US" sz="2000" b="1" dirty="0"/>
              <a:t>X</a:t>
            </a:r>
            <a:r>
              <a:rPr lang="en-US" altLang="en-US" sz="2000" dirty="0"/>
              <a:t>, given that the hypothesis holds</a:t>
            </a:r>
          </a:p>
          <a:p>
            <a:pPr lvl="2"/>
            <a:r>
              <a:rPr lang="en-US" altLang="en-US" dirty="0"/>
              <a:t>E.g.,</a:t>
            </a:r>
            <a:r>
              <a:rPr lang="en-US" altLang="en-US" b="1" dirty="0"/>
              <a:t> </a:t>
            </a:r>
            <a:r>
              <a:rPr lang="en-US" altLang="en-US" dirty="0"/>
              <a:t>Given that</a:t>
            </a:r>
            <a:r>
              <a:rPr lang="en-US" altLang="en-US" b="1" dirty="0"/>
              <a:t> X</a:t>
            </a:r>
            <a:r>
              <a:rPr lang="en-US" altLang="en-US" dirty="0"/>
              <a:t> will buy computer, the prob. that X is 31..40, medium income</a:t>
            </a:r>
          </a:p>
        </p:txBody>
      </p:sp>
      <p:graphicFrame>
        <p:nvGraphicFramePr>
          <p:cNvPr id="16" name="Object 1">
            <a:extLst>
              <a:ext uri="{FF2B5EF4-FFF2-40B4-BE49-F238E27FC236}">
                <a16:creationId xmlns:a16="http://schemas.microsoft.com/office/drawing/2014/main" id="{5304C848-F6F4-5166-C63D-E6184F3421F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3541744"/>
              </p:ext>
            </p:extLst>
          </p:nvPr>
        </p:nvGraphicFramePr>
        <p:xfrm>
          <a:off x="5870152" y="1170693"/>
          <a:ext cx="2337392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57048400" imgH="15798800" progId="Equation.3">
                  <p:embed/>
                </p:oleObj>
              </mc:Choice>
              <mc:Fallback>
                <p:oleObj name="Equation" r:id="rId9" imgW="57048400" imgH="15798800" progId="Equation.3">
                  <p:embed/>
                  <p:pic>
                    <p:nvPicPr>
                      <p:cNvPr id="46085" name="Object 1">
                        <a:extLst>
                          <a:ext uri="{FF2B5EF4-FFF2-40B4-BE49-F238E27FC236}">
                            <a16:creationId xmlns:a16="http://schemas.microsoft.com/office/drawing/2014/main" id="{8DE85DAA-1932-7202-B081-EA442AC6B66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0152" y="1170693"/>
                        <a:ext cx="2337392" cy="600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">
            <a:extLst>
              <a:ext uri="{FF2B5EF4-FFF2-40B4-BE49-F238E27FC236}">
                <a16:creationId xmlns:a16="http://schemas.microsoft.com/office/drawing/2014/main" id="{51EE095F-187C-CCE1-F74D-AEE048B4407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6248445"/>
              </p:ext>
            </p:extLst>
          </p:nvPr>
        </p:nvGraphicFramePr>
        <p:xfrm>
          <a:off x="4879552" y="2008893"/>
          <a:ext cx="6563204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110883700" imgH="12877800" progId="Equation.3">
                  <p:embed/>
                </p:oleObj>
              </mc:Choice>
              <mc:Fallback>
                <p:oleObj name="Equation" r:id="rId11" imgW="110883700" imgH="12877800" progId="Equation.3">
                  <p:embed/>
                  <p:pic>
                    <p:nvPicPr>
                      <p:cNvPr id="46086" name="Object 1">
                        <a:extLst>
                          <a:ext uri="{FF2B5EF4-FFF2-40B4-BE49-F238E27FC236}">
                            <a16:creationId xmlns:a16="http://schemas.microsoft.com/office/drawing/2014/main" id="{C397FBB9-7621-0652-C43E-E917A5EC072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9552" y="2008893"/>
                        <a:ext cx="6563204" cy="615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243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Prediction Based on Bayes’ Theorem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8709B12-8168-78D5-8101-D810215F0E25}"/>
              </a:ext>
            </a:extLst>
          </p:cNvPr>
          <p:cNvSpPr txBox="1">
            <a:spLocks noChangeArrowheads="1"/>
          </p:cNvSpPr>
          <p:nvPr/>
        </p:nvSpPr>
        <p:spPr>
          <a:xfrm>
            <a:off x="2517420" y="1208554"/>
            <a:ext cx="9294661" cy="502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 sz="2400"/>
              <a:t>Given training data</a:t>
            </a:r>
            <a:r>
              <a:rPr lang="en-US" altLang="en-US" sz="2400" i="1"/>
              <a:t> </a:t>
            </a:r>
            <a:r>
              <a:rPr lang="en-US" altLang="en-US" sz="2400" b="1"/>
              <a:t>X</a:t>
            </a:r>
            <a:r>
              <a:rPr lang="en-US" altLang="en-US" sz="2400" i="1"/>
              <a:t>, posteriori probability of a hypothesis </a:t>
            </a:r>
            <a:r>
              <a:rPr lang="en-US" altLang="en-US" sz="2400"/>
              <a:t>H</a:t>
            </a:r>
            <a:r>
              <a:rPr lang="en-US" altLang="en-US" sz="2400" i="1"/>
              <a:t>, </a:t>
            </a:r>
            <a:r>
              <a:rPr lang="en-US" altLang="en-US" sz="2400"/>
              <a:t>P(H|</a:t>
            </a:r>
            <a:r>
              <a:rPr lang="en-US" altLang="en-US" sz="2400" b="1"/>
              <a:t>X</a:t>
            </a:r>
            <a:r>
              <a:rPr lang="en-US" altLang="en-US" sz="2400"/>
              <a:t>)</a:t>
            </a:r>
            <a:r>
              <a:rPr lang="en-US" altLang="en-US" sz="2400" i="1"/>
              <a:t>, </a:t>
            </a:r>
            <a:r>
              <a:rPr lang="en-US" altLang="en-US" sz="2400"/>
              <a:t>follows the Bayes’ theorem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en-US" altLang="en-US" sz="2400"/>
              <a:t>			</a:t>
            </a:r>
          </a:p>
          <a:p>
            <a:pPr>
              <a:lnSpc>
                <a:spcPct val="120000"/>
              </a:lnSpc>
            </a:pPr>
            <a:endParaRPr lang="en-US" altLang="en-US" sz="2400"/>
          </a:p>
          <a:p>
            <a:pPr>
              <a:lnSpc>
                <a:spcPct val="120000"/>
              </a:lnSpc>
            </a:pPr>
            <a:r>
              <a:rPr lang="en-US" altLang="en-US" sz="2400"/>
              <a:t>Informally, this can be viewed as </a:t>
            </a:r>
          </a:p>
          <a:p>
            <a:pPr lvl="1">
              <a:lnSpc>
                <a:spcPct val="120000"/>
              </a:lnSpc>
              <a:buFont typeface="Wingdings" pitchFamily="2" charset="2"/>
              <a:buNone/>
            </a:pPr>
            <a:r>
              <a:rPr lang="en-US" altLang="en-US"/>
              <a:t>		posteriori = likelihood x prior/evidence</a:t>
            </a:r>
          </a:p>
          <a:p>
            <a:pPr>
              <a:lnSpc>
                <a:spcPct val="120000"/>
              </a:lnSpc>
            </a:pPr>
            <a:r>
              <a:rPr lang="en-US" altLang="en-US" sz="2400"/>
              <a:t>Predicts </a:t>
            </a:r>
            <a:r>
              <a:rPr lang="en-US" altLang="en-US" sz="2400" b="1"/>
              <a:t>X</a:t>
            </a:r>
            <a:r>
              <a:rPr lang="en-US" altLang="en-US" sz="2400"/>
              <a:t> belongs to C</a:t>
            </a:r>
            <a:r>
              <a:rPr lang="en-US" altLang="en-US" sz="2400" baseline="-25000"/>
              <a:t>i</a:t>
            </a:r>
            <a:r>
              <a:rPr lang="en-US" altLang="en-US" sz="2400"/>
              <a:t> iff the probability P(C</a:t>
            </a:r>
            <a:r>
              <a:rPr lang="en-US" altLang="en-US" sz="2400" baseline="-25000"/>
              <a:t>i</a:t>
            </a:r>
            <a:r>
              <a:rPr lang="en-US" altLang="en-US" sz="2400"/>
              <a:t>|</a:t>
            </a:r>
            <a:r>
              <a:rPr lang="en-US" altLang="en-US" sz="2400" b="1"/>
              <a:t>X</a:t>
            </a:r>
            <a:r>
              <a:rPr lang="en-US" altLang="en-US" sz="2400"/>
              <a:t>) is the highest among all the P(C</a:t>
            </a:r>
            <a:r>
              <a:rPr lang="en-US" altLang="en-US" sz="2400" baseline="-25000"/>
              <a:t>k</a:t>
            </a:r>
            <a:r>
              <a:rPr lang="en-US" altLang="en-US" sz="2400"/>
              <a:t>|X) for all the </a:t>
            </a:r>
            <a:r>
              <a:rPr lang="en-US" altLang="en-US" sz="2400" i="1"/>
              <a:t>k</a:t>
            </a:r>
            <a:r>
              <a:rPr lang="en-US" altLang="en-US" sz="2400"/>
              <a:t> classes</a:t>
            </a:r>
          </a:p>
          <a:p>
            <a:pPr>
              <a:lnSpc>
                <a:spcPct val="120000"/>
              </a:lnSpc>
            </a:pPr>
            <a:r>
              <a:rPr lang="en-US" altLang="en-US" sz="2400"/>
              <a:t>Practical difficulty:  It requires initial knowledge of many probabilities, involving significant computational cost</a:t>
            </a:r>
            <a:endParaRPr lang="en-US" altLang="en-US" sz="2400" dirty="0"/>
          </a:p>
        </p:txBody>
      </p:sp>
      <p:graphicFrame>
        <p:nvGraphicFramePr>
          <p:cNvPr id="18" name="Object 4">
            <a:extLst>
              <a:ext uri="{FF2B5EF4-FFF2-40B4-BE49-F238E27FC236}">
                <a16:creationId xmlns:a16="http://schemas.microsoft.com/office/drawing/2014/main" id="{F806A4A4-289E-B8AF-F150-0A8F2699547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624840"/>
              </p:ext>
            </p:extLst>
          </p:nvPr>
        </p:nvGraphicFramePr>
        <p:xfrm>
          <a:off x="3203221" y="2351554"/>
          <a:ext cx="8335190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10883700" imgH="12877800" progId="Equation.3">
                  <p:embed/>
                </p:oleObj>
              </mc:Choice>
              <mc:Fallback>
                <p:oleObj name="Equation" r:id="rId9" imgW="110883700" imgH="12877800" progId="Equation.3">
                  <p:embed/>
                  <p:pic>
                    <p:nvPicPr>
                      <p:cNvPr id="48133" name="Object 4">
                        <a:extLst>
                          <a:ext uri="{FF2B5EF4-FFF2-40B4-BE49-F238E27FC236}">
                            <a16:creationId xmlns:a16="http://schemas.microsoft.com/office/drawing/2014/main" id="{35C6B2CF-EEEA-264F-662B-E9D596E5373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221" y="2351554"/>
                        <a:ext cx="8335190" cy="768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712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26163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Classification Is to Derive the Maximum Posteriori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7A22207-3149-1C76-1F72-B3BEFD848D49}"/>
              </a:ext>
            </a:extLst>
          </p:cNvPr>
          <p:cNvSpPr txBox="1">
            <a:spLocks noChangeArrowheads="1"/>
          </p:cNvSpPr>
          <p:nvPr/>
        </p:nvSpPr>
        <p:spPr>
          <a:xfrm>
            <a:off x="2564887" y="1219552"/>
            <a:ext cx="9315937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Let D be a training set of tuples and their associated class labels, and each tuple is represented by an n-D attribute vector </a:t>
            </a:r>
            <a:r>
              <a:rPr lang="en-US" altLang="en-US" sz="2400" b="1" dirty="0"/>
              <a:t>X</a:t>
            </a:r>
            <a:r>
              <a:rPr lang="en-US" altLang="en-US" sz="2400" dirty="0"/>
              <a:t> = (x</a:t>
            </a:r>
            <a:r>
              <a:rPr lang="en-US" altLang="en-US" sz="2400" baseline="-25000" dirty="0"/>
              <a:t>1</a:t>
            </a:r>
            <a:r>
              <a:rPr lang="en-US" altLang="en-US" sz="2400" dirty="0"/>
              <a:t>, x</a:t>
            </a:r>
            <a:r>
              <a:rPr lang="en-US" altLang="en-US" sz="2400" baseline="-25000" dirty="0"/>
              <a:t>2</a:t>
            </a:r>
            <a:r>
              <a:rPr lang="en-US" altLang="en-US" sz="2400" dirty="0"/>
              <a:t>, …, </a:t>
            </a:r>
            <a:r>
              <a:rPr lang="en-US" altLang="en-US" sz="2400" dirty="0" err="1"/>
              <a:t>x</a:t>
            </a:r>
            <a:r>
              <a:rPr lang="en-US" altLang="en-US" sz="2400" baseline="-25000" dirty="0" err="1"/>
              <a:t>n</a:t>
            </a:r>
            <a:r>
              <a:rPr lang="en-US" altLang="en-US" sz="2400" dirty="0"/>
              <a:t>)</a:t>
            </a:r>
          </a:p>
          <a:p>
            <a:r>
              <a:rPr lang="en-US" altLang="en-US" sz="2400" dirty="0"/>
              <a:t>Suppose there are </a:t>
            </a:r>
            <a:r>
              <a:rPr lang="en-US" altLang="en-US" sz="2400" i="1" dirty="0"/>
              <a:t>m</a:t>
            </a:r>
            <a:r>
              <a:rPr lang="en-US" altLang="en-US" sz="2400" dirty="0"/>
              <a:t> classes C</a:t>
            </a:r>
            <a:r>
              <a:rPr lang="en-US" altLang="en-US" sz="2400" baseline="-25000" dirty="0"/>
              <a:t>1</a:t>
            </a:r>
            <a:r>
              <a:rPr lang="en-US" altLang="en-US" sz="2400" dirty="0"/>
              <a:t>, C</a:t>
            </a:r>
            <a:r>
              <a:rPr lang="en-US" altLang="en-US" sz="2400" baseline="-25000" dirty="0"/>
              <a:t>2</a:t>
            </a:r>
            <a:r>
              <a:rPr lang="en-US" altLang="en-US" sz="2400" dirty="0"/>
              <a:t>, …, C</a:t>
            </a:r>
            <a:r>
              <a:rPr lang="en-US" altLang="en-US" sz="2400" baseline="-25000" dirty="0"/>
              <a:t>m</a:t>
            </a:r>
            <a:r>
              <a:rPr lang="en-US" altLang="en-US" sz="2400" dirty="0"/>
              <a:t>.</a:t>
            </a:r>
          </a:p>
          <a:p>
            <a:r>
              <a:rPr lang="en-US" altLang="en-US" sz="2400" dirty="0"/>
              <a:t>Classification is to derive the maximum posteriori, i.e., the maximal P(</a:t>
            </a:r>
            <a:r>
              <a:rPr lang="en-US" altLang="en-US" sz="2400" dirty="0" err="1"/>
              <a:t>C</a:t>
            </a:r>
            <a:r>
              <a:rPr lang="en-US" altLang="en-US" sz="2400" baseline="-25000" dirty="0" err="1"/>
              <a:t>i</a:t>
            </a:r>
            <a:r>
              <a:rPr lang="en-US" altLang="en-US" sz="2400" dirty="0" err="1"/>
              <a:t>|</a:t>
            </a:r>
            <a:r>
              <a:rPr lang="en-US" altLang="en-US" sz="2400" b="1" dirty="0" err="1"/>
              <a:t>X</a:t>
            </a:r>
            <a:r>
              <a:rPr lang="en-US" altLang="en-US" sz="2400" dirty="0"/>
              <a:t>)</a:t>
            </a:r>
          </a:p>
          <a:p>
            <a:r>
              <a:rPr lang="en-US" altLang="en-US" sz="2400" dirty="0"/>
              <a:t>This can be derived from Bayes’ theorem</a:t>
            </a:r>
          </a:p>
          <a:p>
            <a:endParaRPr lang="en-US" altLang="en-US" sz="2400" dirty="0"/>
          </a:p>
          <a:p>
            <a:endParaRPr lang="en-US" altLang="en-US" sz="2400" dirty="0"/>
          </a:p>
          <a:p>
            <a:r>
              <a:rPr lang="en-US" altLang="en-US" sz="2400" dirty="0"/>
              <a:t>Since P(X) is constant for all classes, only                                        </a:t>
            </a:r>
          </a:p>
          <a:p>
            <a:endParaRPr lang="en-US" altLang="en-US" sz="2400" dirty="0"/>
          </a:p>
          <a:p>
            <a:pPr lvl="1">
              <a:buFont typeface="Wingdings" pitchFamily="2" charset="2"/>
              <a:buNone/>
            </a:pPr>
            <a:endParaRPr lang="en-US" altLang="en-US" dirty="0"/>
          </a:p>
          <a:p>
            <a:pPr lvl="1">
              <a:buFont typeface="Wingdings" pitchFamily="2" charset="2"/>
              <a:buNone/>
            </a:pPr>
            <a:r>
              <a:rPr lang="en-US" altLang="en-US" dirty="0"/>
              <a:t>needs to be maximized</a:t>
            </a:r>
          </a:p>
        </p:txBody>
      </p:sp>
      <p:graphicFrame>
        <p:nvGraphicFramePr>
          <p:cNvPr id="16" name="Object 5">
            <a:extLst>
              <a:ext uri="{FF2B5EF4-FFF2-40B4-BE49-F238E27FC236}">
                <a16:creationId xmlns:a16="http://schemas.microsoft.com/office/drawing/2014/main" id="{F0444BCA-7F2A-ADEB-6F01-9BE1C694964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514150"/>
              </p:ext>
            </p:extLst>
          </p:nvPr>
        </p:nvGraphicFramePr>
        <p:xfrm>
          <a:off x="3709059" y="3789448"/>
          <a:ext cx="3021385" cy="709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57632600" imgH="14922500" progId="Equation.3">
                  <p:embed/>
                </p:oleObj>
              </mc:Choice>
              <mc:Fallback>
                <p:oleObj name="Equation" r:id="rId9" imgW="57632600" imgH="14922500" progId="Equation.3">
                  <p:embed/>
                  <p:pic>
                    <p:nvPicPr>
                      <p:cNvPr id="50181" name="Object 5">
                        <a:extLst>
                          <a:ext uri="{FF2B5EF4-FFF2-40B4-BE49-F238E27FC236}">
                            <a16:creationId xmlns:a16="http://schemas.microsoft.com/office/drawing/2014/main" id="{2EB30846-A645-D747-FA61-9E5E137BB6F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9059" y="3789448"/>
                        <a:ext cx="3021385" cy="709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7">
            <a:extLst>
              <a:ext uri="{FF2B5EF4-FFF2-40B4-BE49-F238E27FC236}">
                <a16:creationId xmlns:a16="http://schemas.microsoft.com/office/drawing/2014/main" id="{13B2024E-FF12-21F1-0EB5-750D768DD8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8128080"/>
              </p:ext>
            </p:extLst>
          </p:nvPr>
        </p:nvGraphicFramePr>
        <p:xfrm>
          <a:off x="3625131" y="5222037"/>
          <a:ext cx="3189240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57048400" imgH="8775700" progId="Equation.3">
                  <p:embed/>
                </p:oleObj>
              </mc:Choice>
              <mc:Fallback>
                <p:oleObj name="Equation" r:id="rId11" imgW="57048400" imgH="8775700" progId="Equation.3">
                  <p:embed/>
                  <p:pic>
                    <p:nvPicPr>
                      <p:cNvPr id="50182" name="Object 7">
                        <a:extLst>
                          <a:ext uri="{FF2B5EF4-FFF2-40B4-BE49-F238E27FC236}">
                            <a16:creationId xmlns:a16="http://schemas.microsoft.com/office/drawing/2014/main" id="{9D271629-F211-9E13-D56D-0E1EE5E3619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5131" y="5222037"/>
                        <a:ext cx="3189240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5038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Naïve Bayes Classifier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12AB4F64-0E30-A985-A546-09C2A25D42CA}"/>
              </a:ext>
            </a:extLst>
          </p:cNvPr>
          <p:cNvSpPr txBox="1">
            <a:spLocks noChangeArrowheads="1"/>
          </p:cNvSpPr>
          <p:nvPr/>
        </p:nvSpPr>
        <p:spPr>
          <a:xfrm>
            <a:off x="2541564" y="1246893"/>
            <a:ext cx="9270518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A simplified assumption: attributes are conditionally independent (i.e., no dependence relation between attributes):</a:t>
            </a:r>
          </a:p>
          <a:p>
            <a:endParaRPr lang="en-US" altLang="en-US" sz="2400" dirty="0"/>
          </a:p>
          <a:p>
            <a:r>
              <a:rPr lang="en-US" altLang="en-US" sz="2400" dirty="0"/>
              <a:t>This greatly reduces the computation cost: Only counts the class distribution</a:t>
            </a:r>
          </a:p>
          <a:p>
            <a:r>
              <a:rPr lang="en-US" altLang="en-US" sz="2400" dirty="0"/>
              <a:t>If A</a:t>
            </a:r>
            <a:r>
              <a:rPr lang="en-US" altLang="en-US" sz="2400" baseline="-25000" dirty="0"/>
              <a:t>k</a:t>
            </a:r>
            <a:r>
              <a:rPr lang="en-US" altLang="en-US" sz="2400" dirty="0"/>
              <a:t> is categorical, P(</a:t>
            </a:r>
            <a:r>
              <a:rPr lang="en-US" altLang="en-US" sz="2400" dirty="0" err="1"/>
              <a:t>x</a:t>
            </a:r>
            <a:r>
              <a:rPr lang="en-US" altLang="en-US" sz="2400" baseline="-25000" dirty="0" err="1"/>
              <a:t>k</a:t>
            </a:r>
            <a:r>
              <a:rPr lang="en-US" altLang="en-US" sz="2400" dirty="0" err="1"/>
              <a:t>|C</a:t>
            </a:r>
            <a:r>
              <a:rPr lang="en-US" altLang="en-US" sz="2400" baseline="-25000" dirty="0" err="1"/>
              <a:t>i</a:t>
            </a:r>
            <a:r>
              <a:rPr lang="en-US" altLang="en-US" sz="2400" dirty="0"/>
              <a:t>) is the # of tuples in C</a:t>
            </a:r>
            <a:r>
              <a:rPr lang="en-US" altLang="en-US" sz="2400" baseline="-25000" dirty="0"/>
              <a:t>i</a:t>
            </a:r>
            <a:r>
              <a:rPr lang="en-US" altLang="en-US" sz="2400" dirty="0"/>
              <a:t> having value </a:t>
            </a:r>
            <a:r>
              <a:rPr lang="en-US" altLang="en-US" sz="2400" dirty="0" err="1"/>
              <a:t>x</a:t>
            </a:r>
            <a:r>
              <a:rPr lang="en-US" altLang="en-US" sz="2400" baseline="-25000" dirty="0" err="1"/>
              <a:t>k</a:t>
            </a:r>
            <a:r>
              <a:rPr lang="en-US" altLang="en-US" sz="2400" dirty="0"/>
              <a:t> for A</a:t>
            </a:r>
            <a:r>
              <a:rPr lang="en-US" altLang="en-US" sz="2400" baseline="-25000" dirty="0"/>
              <a:t>k</a:t>
            </a:r>
            <a:r>
              <a:rPr lang="en-US" altLang="en-US" sz="2400" dirty="0"/>
              <a:t> divided by |C</a:t>
            </a:r>
            <a:r>
              <a:rPr lang="en-US" altLang="en-US" sz="2400" baseline="-25000" dirty="0"/>
              <a:t>i, D</a:t>
            </a:r>
            <a:r>
              <a:rPr lang="en-US" altLang="en-US" sz="2400" dirty="0"/>
              <a:t>| (# of tuples of C</a:t>
            </a:r>
            <a:r>
              <a:rPr lang="en-US" altLang="en-US" sz="2400" baseline="-25000" dirty="0"/>
              <a:t>i</a:t>
            </a:r>
            <a:r>
              <a:rPr lang="en-US" altLang="en-US" sz="2400" dirty="0"/>
              <a:t> in D)</a:t>
            </a:r>
          </a:p>
          <a:p>
            <a:r>
              <a:rPr lang="en-US" altLang="en-US" sz="2400" dirty="0"/>
              <a:t>If A</a:t>
            </a:r>
            <a:r>
              <a:rPr lang="en-US" altLang="en-US" sz="2400" baseline="-25000" dirty="0"/>
              <a:t>k</a:t>
            </a:r>
            <a:r>
              <a:rPr lang="en-US" altLang="en-US" sz="2400" dirty="0"/>
              <a:t> is </a:t>
            </a:r>
            <a:r>
              <a:rPr lang="en-US" altLang="en-US" sz="2400" dirty="0" err="1"/>
              <a:t>continous</a:t>
            </a:r>
            <a:r>
              <a:rPr lang="en-US" altLang="en-US" sz="2400" dirty="0"/>
              <a:t>-valued, P(</a:t>
            </a:r>
            <a:r>
              <a:rPr lang="en-US" altLang="en-US" sz="2400" dirty="0" err="1"/>
              <a:t>x</a:t>
            </a:r>
            <a:r>
              <a:rPr lang="en-US" altLang="en-US" sz="2400" baseline="-25000" dirty="0" err="1"/>
              <a:t>k</a:t>
            </a:r>
            <a:r>
              <a:rPr lang="en-US" altLang="en-US" sz="2400" dirty="0" err="1"/>
              <a:t>|C</a:t>
            </a:r>
            <a:r>
              <a:rPr lang="en-US" altLang="en-US" sz="2400" baseline="-25000" dirty="0" err="1"/>
              <a:t>i</a:t>
            </a:r>
            <a:r>
              <a:rPr lang="en-US" altLang="en-US" sz="2400" dirty="0"/>
              <a:t>) is usually computed based on Gaussian distribution with a mean </a:t>
            </a:r>
            <a:r>
              <a:rPr lang="el-GR" altLang="en-US" sz="2400" dirty="0"/>
              <a:t>μ</a:t>
            </a:r>
            <a:r>
              <a:rPr lang="en-US" altLang="en-US" sz="2400" dirty="0"/>
              <a:t> and standard deviation </a:t>
            </a:r>
            <a:r>
              <a:rPr lang="el-GR" altLang="en-US" sz="2400" dirty="0"/>
              <a:t>σ</a:t>
            </a:r>
          </a:p>
          <a:p>
            <a:endParaRPr lang="en-US" altLang="en-US" sz="2400" dirty="0"/>
          </a:p>
          <a:p>
            <a:pPr lvl="1">
              <a:buFont typeface="Wingdings" pitchFamily="2" charset="2"/>
              <a:buNone/>
            </a:pPr>
            <a:endParaRPr lang="en-US" altLang="en-US" dirty="0"/>
          </a:p>
          <a:p>
            <a:pPr lvl="1">
              <a:buFont typeface="Wingdings" pitchFamily="2" charset="2"/>
              <a:buNone/>
            </a:pPr>
            <a:r>
              <a:rPr lang="en-US" altLang="en-US" dirty="0"/>
              <a:t>and P(</a:t>
            </a:r>
            <a:r>
              <a:rPr lang="en-US" altLang="en-US" dirty="0" err="1"/>
              <a:t>x</a:t>
            </a:r>
            <a:r>
              <a:rPr lang="en-US" altLang="en-US" baseline="-25000" dirty="0" err="1"/>
              <a:t>k</a:t>
            </a:r>
            <a:r>
              <a:rPr lang="en-US" altLang="en-US" dirty="0" err="1"/>
              <a:t>|C</a:t>
            </a:r>
            <a:r>
              <a:rPr lang="en-US" altLang="en-US" baseline="-25000" dirty="0" err="1"/>
              <a:t>i</a:t>
            </a:r>
            <a:r>
              <a:rPr lang="en-US" altLang="en-US" dirty="0"/>
              <a:t>) is </a:t>
            </a:r>
          </a:p>
          <a:p>
            <a:endParaRPr lang="en-US" altLang="en-US" sz="2400" dirty="0"/>
          </a:p>
        </p:txBody>
      </p:sp>
      <p:graphicFrame>
        <p:nvGraphicFramePr>
          <p:cNvPr id="18" name="Object 10">
            <a:extLst>
              <a:ext uri="{FF2B5EF4-FFF2-40B4-BE49-F238E27FC236}">
                <a16:creationId xmlns:a16="http://schemas.microsoft.com/office/drawing/2014/main" id="{FDC83D04-0631-BE44-95C1-EE6AA6057EA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302358"/>
              </p:ext>
            </p:extLst>
          </p:nvPr>
        </p:nvGraphicFramePr>
        <p:xfrm>
          <a:off x="3437207" y="1761239"/>
          <a:ext cx="6826472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94208600" imgH="11696700" progId="Equation.3">
                  <p:embed/>
                </p:oleObj>
              </mc:Choice>
              <mc:Fallback>
                <p:oleObj name="Equation" r:id="rId9" imgW="94208600" imgH="11696700" progId="Equation.3">
                  <p:embed/>
                  <p:pic>
                    <p:nvPicPr>
                      <p:cNvPr id="52229" name="Object 10">
                        <a:extLst>
                          <a:ext uri="{FF2B5EF4-FFF2-40B4-BE49-F238E27FC236}">
                            <a16:creationId xmlns:a16="http://schemas.microsoft.com/office/drawing/2014/main" id="{B53C1ACE-501E-0F1B-113D-4A493C969E6F}"/>
                          </a:ext>
                        </a:extLst>
                      </p:cNvPr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7207" y="1761239"/>
                        <a:ext cx="6826472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2">
            <a:extLst>
              <a:ext uri="{FF2B5EF4-FFF2-40B4-BE49-F238E27FC236}">
                <a16:creationId xmlns:a16="http://schemas.microsoft.com/office/drawing/2014/main" id="{DCF32A70-6896-FFB9-63B4-D280D1E67CE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2982506"/>
              </p:ext>
            </p:extLst>
          </p:nvPr>
        </p:nvGraphicFramePr>
        <p:xfrm>
          <a:off x="4284035" y="4710219"/>
          <a:ext cx="362393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38328600" imgH="11112500" progId="Equation.3">
                  <p:embed/>
                </p:oleObj>
              </mc:Choice>
              <mc:Fallback>
                <p:oleObj name="Equation" r:id="rId11" imgW="38328600" imgH="11112500" progId="Equation.3">
                  <p:embed/>
                  <p:pic>
                    <p:nvPicPr>
                      <p:cNvPr id="52230" name="Object 12">
                        <a:extLst>
                          <a:ext uri="{FF2B5EF4-FFF2-40B4-BE49-F238E27FC236}">
                            <a16:creationId xmlns:a16="http://schemas.microsoft.com/office/drawing/2014/main" id="{7C13A2E4-AB05-7B6E-2FB0-625809984AC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4035" y="4710219"/>
                        <a:ext cx="362393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4">
            <a:extLst>
              <a:ext uri="{FF2B5EF4-FFF2-40B4-BE49-F238E27FC236}">
                <a16:creationId xmlns:a16="http://schemas.microsoft.com/office/drawing/2014/main" id="{329E109A-9CC5-BDCA-91B9-EF095A1F993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3591230"/>
              </p:ext>
            </p:extLst>
          </p:nvPr>
        </p:nvGraphicFramePr>
        <p:xfrm>
          <a:off x="4968964" y="5599470"/>
          <a:ext cx="3118265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37452300" imgH="5562600" progId="Equation.3">
                  <p:embed/>
                </p:oleObj>
              </mc:Choice>
              <mc:Fallback>
                <p:oleObj name="Equation" r:id="rId13" imgW="37452300" imgH="5562600" progId="Equation.3">
                  <p:embed/>
                  <p:pic>
                    <p:nvPicPr>
                      <p:cNvPr id="52231" name="Object 14">
                        <a:extLst>
                          <a:ext uri="{FF2B5EF4-FFF2-40B4-BE49-F238E27FC236}">
                            <a16:creationId xmlns:a16="http://schemas.microsoft.com/office/drawing/2014/main" id="{C1211610-2954-9F71-9F24-3BDD93E2395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8964" y="5599470"/>
                        <a:ext cx="3118265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6802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Naïve Bayes Classifier: Training Dataset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0CEDBE17-E5DA-DDE1-74B9-2E050F118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2982" y="1701901"/>
            <a:ext cx="3429000" cy="374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Class: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C1:buys_computer = ‘yes’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C2:buys_computer = ‘no’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Data to be classified: 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X = (age &lt;=30, 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Income = medium,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Student = yes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Credit_rating = Fair)</a:t>
            </a:r>
          </a:p>
        </p:txBody>
      </p:sp>
      <p:graphicFrame>
        <p:nvGraphicFramePr>
          <p:cNvPr id="16" name="Object 5">
            <a:extLst>
              <a:ext uri="{FF2B5EF4-FFF2-40B4-BE49-F238E27FC236}">
                <a16:creationId xmlns:a16="http://schemas.microsoft.com/office/drawing/2014/main" id="{B63964D2-7A5C-479F-F9EB-91B34696478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7713878"/>
              </p:ext>
            </p:extLst>
          </p:nvPr>
        </p:nvGraphicFramePr>
        <p:xfrm>
          <a:off x="6350581" y="1266977"/>
          <a:ext cx="5213061" cy="49986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9" imgW="4330700" imgH="4470400" progId="Excel.Sheet.8">
                  <p:embed/>
                </p:oleObj>
              </mc:Choice>
              <mc:Fallback>
                <p:oleObj name="Worksheet" r:id="rId9" imgW="4330700" imgH="4470400" progId="Excel.Sheet.8">
                  <p:embed/>
                  <p:pic>
                    <p:nvPicPr>
                      <p:cNvPr id="54277" name="Object 5">
                        <a:extLst>
                          <a:ext uri="{FF2B5EF4-FFF2-40B4-BE49-F238E27FC236}">
                            <a16:creationId xmlns:a16="http://schemas.microsoft.com/office/drawing/2014/main" id="{7BEA2568-2638-8421-50DB-7BAAEA4F58C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0581" y="1266977"/>
                        <a:ext cx="5213061" cy="499861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020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Naïve Bayes Classifier: An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3B6979A9-F9BB-7A7E-A816-E382C13AF2FD}"/>
              </a:ext>
            </a:extLst>
          </p:cNvPr>
          <p:cNvSpPr txBox="1">
            <a:spLocks noChangeArrowheads="1"/>
          </p:cNvSpPr>
          <p:nvPr/>
        </p:nvSpPr>
        <p:spPr>
          <a:xfrm>
            <a:off x="2523378" y="1137335"/>
            <a:ext cx="8686800" cy="53484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1600" dirty="0"/>
              <a:t>P(C</a:t>
            </a:r>
            <a:r>
              <a:rPr lang="en-US" altLang="en-US" sz="1600" baseline="-25000" dirty="0"/>
              <a:t>i</a:t>
            </a:r>
            <a:r>
              <a:rPr lang="en-US" altLang="en-US" sz="1600" dirty="0"/>
              <a:t>):    P(</a:t>
            </a:r>
            <a:r>
              <a:rPr lang="en-US" altLang="en-US" sz="1600" dirty="0" err="1"/>
              <a:t>buys_computer</a:t>
            </a:r>
            <a:r>
              <a:rPr lang="en-US" altLang="en-US" sz="1600" dirty="0"/>
              <a:t> = “yes”)  = 9/14 = 0.643</a:t>
            </a:r>
          </a:p>
          <a:p>
            <a:pPr>
              <a:buFont typeface="Wingdings" pitchFamily="2" charset="2"/>
              <a:buNone/>
            </a:pPr>
            <a:r>
              <a:rPr lang="en-US" altLang="en-US" sz="1600" dirty="0"/>
              <a:t>                   P(</a:t>
            </a:r>
            <a:r>
              <a:rPr lang="en-US" altLang="en-US" sz="1600" dirty="0" err="1"/>
              <a:t>buys_computer</a:t>
            </a:r>
            <a:r>
              <a:rPr lang="en-US" altLang="en-US" sz="1600" dirty="0"/>
              <a:t> = “no”) = 5/14= 0.357</a:t>
            </a:r>
          </a:p>
          <a:p>
            <a:r>
              <a:rPr lang="en-US" altLang="en-US" sz="1600" dirty="0"/>
              <a:t>Compute P(</a:t>
            </a:r>
            <a:r>
              <a:rPr lang="en-US" altLang="en-US" sz="1600" dirty="0" err="1"/>
              <a:t>X|C</a:t>
            </a:r>
            <a:r>
              <a:rPr lang="en-US" altLang="en-US" sz="1600" baseline="-25000" dirty="0" err="1"/>
              <a:t>i</a:t>
            </a:r>
            <a:r>
              <a:rPr lang="en-US" altLang="en-US" sz="1600" dirty="0"/>
              <a:t>) for each class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1600" dirty="0"/>
              <a:t>     P(age = “&lt;=30” | </a:t>
            </a:r>
            <a:r>
              <a:rPr lang="en-US" altLang="en-US" sz="1600" dirty="0" err="1"/>
              <a:t>buys_computer</a:t>
            </a:r>
            <a:r>
              <a:rPr lang="en-US" altLang="en-US" sz="1600" dirty="0"/>
              <a:t> = “yes”)  = 2/9 = 0.222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1600" dirty="0"/>
              <a:t>     P(age = “&lt;= 30” | </a:t>
            </a:r>
            <a:r>
              <a:rPr lang="en-US" altLang="en-US" sz="1600" dirty="0" err="1"/>
              <a:t>buys_computer</a:t>
            </a:r>
            <a:r>
              <a:rPr lang="en-US" altLang="en-US" sz="1600" dirty="0"/>
              <a:t> = “no”) = 3/5 = 0.6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1600" dirty="0"/>
              <a:t>     P(income = “medium” | </a:t>
            </a:r>
            <a:r>
              <a:rPr lang="en-US" altLang="en-US" sz="1600" dirty="0" err="1"/>
              <a:t>buys_computer</a:t>
            </a:r>
            <a:r>
              <a:rPr lang="en-US" altLang="en-US" sz="1600" dirty="0"/>
              <a:t> = “yes”) = 4/9 = 0.444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1600" dirty="0"/>
              <a:t>     P(income = “medium” | </a:t>
            </a:r>
            <a:r>
              <a:rPr lang="en-US" altLang="en-US" sz="1600" dirty="0" err="1"/>
              <a:t>buys_computer</a:t>
            </a:r>
            <a:r>
              <a:rPr lang="en-US" altLang="en-US" sz="1600" dirty="0"/>
              <a:t> = “no”) = 2/5 = 0.4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1600" dirty="0"/>
              <a:t>     P(student = “yes” | </a:t>
            </a:r>
            <a:r>
              <a:rPr lang="en-US" altLang="en-US" sz="1600" dirty="0" err="1"/>
              <a:t>buys_computer</a:t>
            </a:r>
            <a:r>
              <a:rPr lang="en-US" altLang="en-US" sz="1600" dirty="0"/>
              <a:t> = “yes) = 6/9 = 0.667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1600" dirty="0"/>
              <a:t>     P(student = “yes” | </a:t>
            </a:r>
            <a:r>
              <a:rPr lang="en-US" altLang="en-US" sz="1600" dirty="0" err="1"/>
              <a:t>buys_computer</a:t>
            </a:r>
            <a:r>
              <a:rPr lang="en-US" altLang="en-US" sz="1600" dirty="0"/>
              <a:t> = “no”) = 1/5 = 0.2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1600" dirty="0"/>
              <a:t>     P(</a:t>
            </a:r>
            <a:r>
              <a:rPr lang="en-US" altLang="en-US" sz="1600" dirty="0" err="1"/>
              <a:t>credit_rating</a:t>
            </a:r>
            <a:r>
              <a:rPr lang="en-US" altLang="en-US" sz="1600" dirty="0"/>
              <a:t> = “fair” | </a:t>
            </a:r>
            <a:r>
              <a:rPr lang="en-US" altLang="en-US" sz="1600" dirty="0" err="1"/>
              <a:t>buys_computer</a:t>
            </a:r>
            <a:r>
              <a:rPr lang="en-US" altLang="en-US" sz="1600" dirty="0"/>
              <a:t> = “yes”) = 6/9 = 0.667</a:t>
            </a:r>
          </a:p>
          <a:p>
            <a:pPr lvl="1">
              <a:buFont typeface="Wingdings" pitchFamily="2" charset="2"/>
              <a:buNone/>
            </a:pPr>
            <a:r>
              <a:rPr lang="en-US" altLang="en-US" sz="1600" dirty="0"/>
              <a:t>     P(</a:t>
            </a:r>
            <a:r>
              <a:rPr lang="en-US" altLang="en-US" sz="1600" dirty="0" err="1"/>
              <a:t>credit_rating</a:t>
            </a:r>
            <a:r>
              <a:rPr lang="en-US" altLang="en-US" sz="1600" dirty="0"/>
              <a:t> = “fair” | </a:t>
            </a:r>
            <a:r>
              <a:rPr lang="en-US" altLang="en-US" sz="1600" dirty="0" err="1"/>
              <a:t>buys_computer</a:t>
            </a:r>
            <a:r>
              <a:rPr lang="en-US" altLang="en-US" sz="1600" dirty="0"/>
              <a:t> = “no”) = 2/5 = 0.4</a:t>
            </a:r>
          </a:p>
          <a:p>
            <a:r>
              <a:rPr lang="en-US" altLang="en-US" sz="1600" b="1" dirty="0"/>
              <a:t> X = (age &lt;= 30 , income = medium, student = yes, </a:t>
            </a:r>
            <a:r>
              <a:rPr lang="en-US" altLang="en-US" sz="1600" b="1" dirty="0" err="1"/>
              <a:t>credit_rating</a:t>
            </a:r>
            <a:r>
              <a:rPr lang="en-US" altLang="en-US" sz="1600" b="1" dirty="0"/>
              <a:t> = fair)</a:t>
            </a:r>
          </a:p>
          <a:p>
            <a:pPr>
              <a:buFont typeface="Wingdings" pitchFamily="2" charset="2"/>
              <a:buNone/>
            </a:pPr>
            <a:r>
              <a:rPr lang="en-US" altLang="en-US" sz="1600" dirty="0"/>
              <a:t> </a:t>
            </a:r>
            <a:r>
              <a:rPr lang="en-US" altLang="en-US" sz="1600" b="1" dirty="0"/>
              <a:t>P(</a:t>
            </a:r>
            <a:r>
              <a:rPr lang="en-US" altLang="en-US" sz="1600" b="1" dirty="0" err="1"/>
              <a:t>X|C</a:t>
            </a:r>
            <a:r>
              <a:rPr lang="en-US" altLang="en-US" sz="1600" b="1" baseline="-25000" dirty="0" err="1"/>
              <a:t>i</a:t>
            </a:r>
            <a:r>
              <a:rPr lang="en-US" altLang="en-US" sz="1600" b="1" dirty="0"/>
              <a:t>) :</a:t>
            </a:r>
            <a:r>
              <a:rPr lang="en-US" altLang="en-US" sz="1600" dirty="0"/>
              <a:t> P(</a:t>
            </a:r>
            <a:r>
              <a:rPr lang="en-US" altLang="en-US" sz="1600" dirty="0" err="1"/>
              <a:t>X|buys_computer</a:t>
            </a:r>
            <a:r>
              <a:rPr lang="en-US" altLang="en-US" sz="1600" dirty="0"/>
              <a:t> = “yes”) = 0.222 x 0.444 x 0.667 x 0.667 = 0.044</a:t>
            </a:r>
          </a:p>
          <a:p>
            <a:pPr>
              <a:buFont typeface="Wingdings" pitchFamily="2" charset="2"/>
              <a:buNone/>
            </a:pPr>
            <a:r>
              <a:rPr lang="en-US" altLang="en-US" sz="1600" dirty="0"/>
              <a:t>                P(</a:t>
            </a:r>
            <a:r>
              <a:rPr lang="en-US" altLang="en-US" sz="1600" dirty="0" err="1"/>
              <a:t>X|buys_computer</a:t>
            </a:r>
            <a:r>
              <a:rPr lang="en-US" altLang="en-US" sz="1600" dirty="0"/>
              <a:t> = “no”) = 0.6 x 0.4 x 0.2 x 0.4 = 0.019</a:t>
            </a:r>
          </a:p>
          <a:p>
            <a:pPr>
              <a:buFont typeface="Wingdings" pitchFamily="2" charset="2"/>
              <a:buNone/>
            </a:pPr>
            <a:r>
              <a:rPr lang="en-US" altLang="en-US" sz="1600" b="1" dirty="0"/>
              <a:t>P(</a:t>
            </a:r>
            <a:r>
              <a:rPr lang="en-US" altLang="en-US" sz="1600" b="1" dirty="0" err="1"/>
              <a:t>X|C</a:t>
            </a:r>
            <a:r>
              <a:rPr lang="en-US" altLang="en-US" sz="1600" b="1" baseline="-25000" dirty="0" err="1"/>
              <a:t>i</a:t>
            </a:r>
            <a:r>
              <a:rPr lang="en-US" altLang="en-US" sz="1600" b="1" dirty="0"/>
              <a:t>)*P(C</a:t>
            </a:r>
            <a:r>
              <a:rPr lang="en-US" altLang="en-US" sz="1600" b="1" baseline="-25000" dirty="0"/>
              <a:t>i</a:t>
            </a:r>
            <a:r>
              <a:rPr lang="en-US" altLang="en-US" sz="1600" b="1" dirty="0"/>
              <a:t>) : </a:t>
            </a:r>
            <a:r>
              <a:rPr lang="en-US" altLang="en-US" sz="1600" dirty="0"/>
              <a:t>P(</a:t>
            </a:r>
            <a:r>
              <a:rPr lang="en-US" altLang="en-US" sz="1600" dirty="0" err="1"/>
              <a:t>X|buys_computer</a:t>
            </a:r>
            <a:r>
              <a:rPr lang="en-US" altLang="en-US" sz="1600" dirty="0"/>
              <a:t> = “yes”) * P(</a:t>
            </a:r>
            <a:r>
              <a:rPr lang="en-US" altLang="en-US" sz="1600" dirty="0" err="1"/>
              <a:t>buys_computer</a:t>
            </a:r>
            <a:r>
              <a:rPr lang="en-US" altLang="en-US" sz="1600" dirty="0"/>
              <a:t> = “yes”) = 0.028</a:t>
            </a:r>
          </a:p>
          <a:p>
            <a:pPr>
              <a:buFont typeface="Wingdings" pitchFamily="2" charset="2"/>
              <a:buNone/>
            </a:pPr>
            <a:r>
              <a:rPr lang="en-US" altLang="en-US" sz="1600" b="1" dirty="0"/>
              <a:t>		             </a:t>
            </a:r>
            <a:r>
              <a:rPr lang="en-US" altLang="en-US" sz="1600" dirty="0"/>
              <a:t>P(</a:t>
            </a:r>
            <a:r>
              <a:rPr lang="en-US" altLang="en-US" sz="1600" dirty="0" err="1"/>
              <a:t>X|buys_computer</a:t>
            </a:r>
            <a:r>
              <a:rPr lang="en-US" altLang="en-US" sz="1600" dirty="0"/>
              <a:t> = “no”) * P(</a:t>
            </a:r>
            <a:r>
              <a:rPr lang="en-US" altLang="en-US" sz="1600" dirty="0" err="1"/>
              <a:t>buys_computer</a:t>
            </a:r>
            <a:r>
              <a:rPr lang="en-US" altLang="en-US" sz="1600" dirty="0"/>
              <a:t> = “no”) = 0.007</a:t>
            </a:r>
            <a:endParaRPr lang="en-US" altLang="en-US" sz="1600" b="1" dirty="0"/>
          </a:p>
          <a:p>
            <a:pPr>
              <a:buFont typeface="Wingdings" pitchFamily="2" charset="2"/>
              <a:buNone/>
            </a:pPr>
            <a:r>
              <a:rPr lang="en-US" altLang="en-US" sz="1600" b="1" dirty="0"/>
              <a:t>Therefore,  X belongs to class (“</a:t>
            </a:r>
            <a:r>
              <a:rPr lang="en-US" altLang="en-US" sz="1600" b="1" dirty="0" err="1"/>
              <a:t>buys_computer</a:t>
            </a:r>
            <a:r>
              <a:rPr lang="en-US" altLang="en-US" sz="1600" b="1" dirty="0"/>
              <a:t> = yes”)		</a:t>
            </a:r>
          </a:p>
        </p:txBody>
      </p:sp>
      <p:graphicFrame>
        <p:nvGraphicFramePr>
          <p:cNvPr id="17" name="Object 1">
            <a:extLst>
              <a:ext uri="{FF2B5EF4-FFF2-40B4-BE49-F238E27FC236}">
                <a16:creationId xmlns:a16="http://schemas.microsoft.com/office/drawing/2014/main" id="{4704EED6-3E24-0502-399B-DDFFF1105B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6708251"/>
              </p:ext>
            </p:extLst>
          </p:nvPr>
        </p:nvGraphicFramePr>
        <p:xfrm>
          <a:off x="8677028" y="1301354"/>
          <a:ext cx="3135054" cy="31669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9" imgW="4330700" imgH="4470400" progId="Excel.Sheet.8">
                  <p:embed/>
                </p:oleObj>
              </mc:Choice>
              <mc:Fallback>
                <p:oleObj name="Worksheet" r:id="rId9" imgW="4330700" imgH="4470400" progId="Excel.Sheet.8">
                  <p:embed/>
                  <p:pic>
                    <p:nvPicPr>
                      <p:cNvPr id="56325" name="Object 1">
                        <a:extLst>
                          <a:ext uri="{FF2B5EF4-FFF2-40B4-BE49-F238E27FC236}">
                            <a16:creationId xmlns:a16="http://schemas.microsoft.com/office/drawing/2014/main" id="{F022FFFC-186A-67A3-F743-146D5EAD9F8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77028" y="1301354"/>
                        <a:ext cx="3135054" cy="316690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3640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Avoiding </a:t>
            </a:r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Zero-Probability Problem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1D0374A-5444-9CFC-9874-E0CFEAF6F345}"/>
              </a:ext>
            </a:extLst>
          </p:cNvPr>
          <p:cNvSpPr txBox="1">
            <a:spLocks noChangeArrowheads="1"/>
          </p:cNvSpPr>
          <p:nvPr/>
        </p:nvSpPr>
        <p:spPr>
          <a:xfrm>
            <a:off x="2469489" y="1234657"/>
            <a:ext cx="9411335" cy="499141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Naïve Bayesian prediction requires each conditional prob. be </a:t>
            </a:r>
            <a:r>
              <a:rPr lang="en-US" altLang="en-US" sz="2400" b="1" dirty="0"/>
              <a:t>non-zero</a:t>
            </a:r>
            <a:r>
              <a:rPr lang="en-US" altLang="en-US" sz="2400" dirty="0"/>
              <a:t>.  Otherwise, the predicted prob. will be zero</a:t>
            </a:r>
          </a:p>
          <a:p>
            <a:endParaRPr lang="en-US" altLang="en-US" sz="2400" dirty="0"/>
          </a:p>
          <a:p>
            <a:pPr>
              <a:buFont typeface="Wingdings" pitchFamily="2" charset="2"/>
              <a:buNone/>
            </a:pPr>
            <a:r>
              <a:rPr lang="en-US" altLang="en-US" sz="2400" b="1" dirty="0"/>
              <a:t>	</a:t>
            </a:r>
          </a:p>
          <a:p>
            <a:r>
              <a:rPr lang="en-US" altLang="en-US" sz="2400" dirty="0"/>
              <a:t>Ex. Suppose a dataset with 1000 tuples, income=low (0), income= medium (990), and income = high (10)</a:t>
            </a:r>
          </a:p>
          <a:p>
            <a:r>
              <a:rPr lang="en-US" altLang="en-US" sz="2400" dirty="0"/>
              <a:t>Use </a:t>
            </a:r>
            <a:r>
              <a:rPr lang="en-US" altLang="en-US" sz="2400" b="1" dirty="0"/>
              <a:t>Laplacian correction</a:t>
            </a:r>
            <a:r>
              <a:rPr lang="en-US" altLang="en-US" sz="2400" dirty="0"/>
              <a:t> (or Laplacian estimator)</a:t>
            </a:r>
          </a:p>
          <a:p>
            <a:pPr lvl="1"/>
            <a:r>
              <a:rPr lang="en-US" altLang="en-US" i="1" dirty="0"/>
              <a:t>Adding 1 to each case</a:t>
            </a:r>
          </a:p>
          <a:p>
            <a:pPr lvl="2">
              <a:buFont typeface="Wingdings" pitchFamily="2" charset="2"/>
              <a:buNone/>
            </a:pPr>
            <a:r>
              <a:rPr lang="en-US" altLang="en-US" dirty="0"/>
              <a:t>Prob(income = low) = 1/1003</a:t>
            </a:r>
          </a:p>
          <a:p>
            <a:pPr lvl="2">
              <a:buFont typeface="Wingdings" pitchFamily="2" charset="2"/>
              <a:buNone/>
            </a:pPr>
            <a:r>
              <a:rPr lang="en-US" altLang="en-US" dirty="0"/>
              <a:t>Prob(income = medium) = 991/1003</a:t>
            </a:r>
          </a:p>
          <a:p>
            <a:pPr lvl="2">
              <a:buFont typeface="Wingdings" pitchFamily="2" charset="2"/>
              <a:buNone/>
            </a:pPr>
            <a:r>
              <a:rPr lang="en-US" altLang="en-US" dirty="0"/>
              <a:t>Prob(income = high) = 11/1003</a:t>
            </a:r>
          </a:p>
          <a:p>
            <a:pPr lvl="1"/>
            <a:r>
              <a:rPr lang="en-US" altLang="en-US" dirty="0"/>
              <a:t>The “corrected” prob. estimates are close to their “uncorrected” counterparts</a:t>
            </a:r>
          </a:p>
        </p:txBody>
      </p:sp>
      <p:graphicFrame>
        <p:nvGraphicFramePr>
          <p:cNvPr id="14" name="Object 4">
            <a:extLst>
              <a:ext uri="{FF2B5EF4-FFF2-40B4-BE49-F238E27FC236}">
                <a16:creationId xmlns:a16="http://schemas.microsoft.com/office/drawing/2014/main" id="{20DED0DF-FE39-054E-8ED9-8CB9C5195A0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7198855"/>
              </p:ext>
            </p:extLst>
          </p:nvPr>
        </p:nvGraphicFramePr>
        <p:xfrm>
          <a:off x="4374490" y="1996657"/>
          <a:ext cx="4534552" cy="762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40665400" imgH="11696700" progId="Equation.3">
                  <p:embed/>
                </p:oleObj>
              </mc:Choice>
              <mc:Fallback>
                <p:oleObj name="Equation" r:id="rId9" imgW="40665400" imgH="11696700" progId="Equation.3">
                  <p:embed/>
                  <p:pic>
                    <p:nvPicPr>
                      <p:cNvPr id="58373" name="Object 4">
                        <a:extLst>
                          <a:ext uri="{FF2B5EF4-FFF2-40B4-BE49-F238E27FC236}">
                            <a16:creationId xmlns:a16="http://schemas.microsoft.com/office/drawing/2014/main" id="{42AE8109-022F-7299-A871-E659ECAFBF4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4490" y="1996657"/>
                        <a:ext cx="4534552" cy="7625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491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Naïve Bayes Classifier: Comments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1548E443-C995-5312-86DE-F71F934CB719}"/>
              </a:ext>
            </a:extLst>
          </p:cNvPr>
          <p:cNvSpPr txBox="1">
            <a:spLocks noChangeArrowheads="1"/>
          </p:cNvSpPr>
          <p:nvPr/>
        </p:nvSpPr>
        <p:spPr>
          <a:xfrm>
            <a:off x="2521650" y="1217032"/>
            <a:ext cx="9290431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 dirty="0"/>
              <a:t>Advantages</a:t>
            </a:r>
            <a:r>
              <a:rPr lang="en-US" altLang="en-US" sz="2400" dirty="0"/>
              <a:t> </a:t>
            </a:r>
          </a:p>
          <a:p>
            <a:pPr lvl="1"/>
            <a:r>
              <a:rPr lang="en-US" altLang="en-US" dirty="0"/>
              <a:t>Easy to implement </a:t>
            </a:r>
          </a:p>
          <a:p>
            <a:pPr lvl="1"/>
            <a:r>
              <a:rPr lang="en-US" altLang="en-US" dirty="0"/>
              <a:t>Good results obtained in most of the cases</a:t>
            </a:r>
          </a:p>
          <a:p>
            <a:pPr marL="457200" lvl="1" indent="0">
              <a:buNone/>
            </a:pPr>
            <a:endParaRPr lang="en-US" altLang="en-US" dirty="0"/>
          </a:p>
          <a:p>
            <a:r>
              <a:rPr lang="en-US" altLang="en-US" sz="2400" b="1" dirty="0"/>
              <a:t>Disadvantages</a:t>
            </a:r>
          </a:p>
          <a:p>
            <a:pPr lvl="1"/>
            <a:r>
              <a:rPr lang="en-US" altLang="en-US" dirty="0"/>
              <a:t>Assumption: class conditional independence, therefore loss of accuracy</a:t>
            </a:r>
          </a:p>
          <a:p>
            <a:pPr lvl="1"/>
            <a:r>
              <a:rPr lang="en-US" altLang="en-US" dirty="0"/>
              <a:t>Practically, dependencies exist among variables </a:t>
            </a:r>
          </a:p>
          <a:p>
            <a:pPr lvl="2"/>
            <a:r>
              <a:rPr lang="en-US" altLang="en-US" dirty="0"/>
              <a:t>E.g.,  hospitals: patients: Profile: age, family history, etc. </a:t>
            </a:r>
          </a:p>
          <a:p>
            <a:pPr lvl="3">
              <a:buFont typeface="Wingdings" pitchFamily="2" charset="2"/>
              <a:buNone/>
            </a:pPr>
            <a:r>
              <a:rPr lang="en-US" altLang="en-US" dirty="0"/>
              <a:t> </a:t>
            </a:r>
            <a:r>
              <a:rPr lang="en-US" altLang="en-US" sz="2400" dirty="0"/>
              <a:t>Symptoms: fever, cough etc., Disease: lung cancer, diabetes, etc. </a:t>
            </a:r>
          </a:p>
          <a:p>
            <a:pPr lvl="2"/>
            <a:r>
              <a:rPr lang="en-US" altLang="en-US" dirty="0"/>
              <a:t>Dependencies among these cannot be modeled by Naïve Bayes Classifier</a:t>
            </a:r>
          </a:p>
        </p:txBody>
      </p:sp>
    </p:spTree>
    <p:extLst>
      <p:ext uri="{BB962C8B-B14F-4D97-AF65-F5344CB8AC3E}">
        <p14:creationId xmlns:p14="http://schemas.microsoft.com/office/powerpoint/2010/main" val="97790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Classification and Prediction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987306" y="3815181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algn="l" defTabSz="914400" rtl="0" eaLnBrk="1" latinLnBrk="0" hangingPunct="1"/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9647D7E2-5D07-3A9E-37DB-7739DF689404}"/>
              </a:ext>
            </a:extLst>
          </p:cNvPr>
          <p:cNvSpPr txBox="1">
            <a:spLocks noChangeArrowheads="1"/>
          </p:cNvSpPr>
          <p:nvPr/>
        </p:nvSpPr>
        <p:spPr>
          <a:xfrm>
            <a:off x="732913" y="1779716"/>
            <a:ext cx="6990250" cy="413132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dirty="0"/>
              <a:t>Classification: Basic Concepts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Decision Tree Induction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Bayes Classification Methods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Classification by Backpropagation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Model Evaluation and Selection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129323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Classification by Backpropagation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1027">
            <a:extLst>
              <a:ext uri="{FF2B5EF4-FFF2-40B4-BE49-F238E27FC236}">
                <a16:creationId xmlns:a16="http://schemas.microsoft.com/office/drawing/2014/main" id="{0DDABC14-BC4D-6B6D-75F6-5821EE550BC3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229601"/>
            <a:ext cx="9180177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 sz="2400"/>
              <a:t>Backpropagation: A </a:t>
            </a:r>
            <a:r>
              <a:rPr lang="en-US" altLang="en-US" sz="2400" b="1"/>
              <a:t>neural network </a:t>
            </a:r>
            <a:r>
              <a:rPr lang="en-US" altLang="en-US" sz="2400"/>
              <a:t>learning algorithm </a:t>
            </a:r>
          </a:p>
          <a:p>
            <a:pPr>
              <a:lnSpc>
                <a:spcPct val="120000"/>
              </a:lnSpc>
            </a:pPr>
            <a:r>
              <a:rPr lang="en-US" altLang="en-US" sz="2400"/>
              <a:t>Started by psychologists and neurobiologists to develop and test computational analogues of neurons</a:t>
            </a:r>
          </a:p>
          <a:p>
            <a:pPr>
              <a:lnSpc>
                <a:spcPct val="120000"/>
              </a:lnSpc>
            </a:pPr>
            <a:r>
              <a:rPr lang="en-US" altLang="en-US" sz="2400"/>
              <a:t>A neural network: A set of connected input/output units where each connection has a </a:t>
            </a:r>
            <a:r>
              <a:rPr lang="en-US" altLang="en-US" sz="2400" b="1"/>
              <a:t>weight</a:t>
            </a:r>
            <a:r>
              <a:rPr lang="en-US" altLang="en-US" sz="2400"/>
              <a:t> associated with it</a:t>
            </a:r>
          </a:p>
          <a:p>
            <a:pPr>
              <a:lnSpc>
                <a:spcPct val="120000"/>
              </a:lnSpc>
            </a:pPr>
            <a:r>
              <a:rPr lang="en-US" altLang="en-US" sz="2400"/>
              <a:t>During the learning phase, the </a:t>
            </a:r>
            <a:r>
              <a:rPr lang="en-US" altLang="en-US" sz="2400" b="1"/>
              <a:t>network learns by adjusting the weights</a:t>
            </a:r>
            <a:r>
              <a:rPr lang="en-US" altLang="en-US" sz="2400"/>
              <a:t> so as to be able to predict the correct class label of the input tuples</a:t>
            </a:r>
          </a:p>
          <a:p>
            <a:pPr>
              <a:lnSpc>
                <a:spcPct val="120000"/>
              </a:lnSpc>
            </a:pPr>
            <a:r>
              <a:rPr lang="en-US" altLang="en-US" sz="2400"/>
              <a:t>Also referred to as </a:t>
            </a:r>
            <a:r>
              <a:rPr lang="en-US" altLang="en-US" sz="2400" b="1"/>
              <a:t>connectionist learning</a:t>
            </a:r>
            <a:r>
              <a:rPr lang="en-US" altLang="en-US" sz="2400"/>
              <a:t> due to the connections between units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70505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Neural Network as a Classifier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B001B9E6-57C1-D633-FA1C-8D84C233F603}"/>
              </a:ext>
            </a:extLst>
          </p:cNvPr>
          <p:cNvSpPr txBox="1">
            <a:spLocks noChangeArrowheads="1"/>
          </p:cNvSpPr>
          <p:nvPr/>
        </p:nvSpPr>
        <p:spPr>
          <a:xfrm>
            <a:off x="2506410" y="1162702"/>
            <a:ext cx="9305672" cy="522834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1900" b="1" dirty="0"/>
              <a:t>Weakness</a:t>
            </a:r>
          </a:p>
          <a:p>
            <a:pPr lvl="1">
              <a:lnSpc>
                <a:spcPct val="110000"/>
              </a:lnSpc>
            </a:pPr>
            <a:r>
              <a:rPr lang="en-US" altLang="en-US" sz="1900" dirty="0"/>
              <a:t>Long training time </a:t>
            </a:r>
          </a:p>
          <a:p>
            <a:pPr lvl="1">
              <a:lnSpc>
                <a:spcPct val="110000"/>
              </a:lnSpc>
            </a:pPr>
            <a:r>
              <a:rPr lang="en-US" altLang="en-US" sz="1900" dirty="0"/>
              <a:t>Require a number of parameters typically best determined empirically, e.g., the network topology or “structure.”</a:t>
            </a:r>
          </a:p>
          <a:p>
            <a:pPr lvl="1">
              <a:lnSpc>
                <a:spcPct val="110000"/>
              </a:lnSpc>
            </a:pPr>
            <a:r>
              <a:rPr lang="en-US" altLang="en-US" sz="1900" dirty="0"/>
              <a:t>Poor interpretability: Difficult to interpret the symbolic meaning behind the learned weights and of “hidden units” in the network</a:t>
            </a:r>
          </a:p>
          <a:p>
            <a:pPr>
              <a:lnSpc>
                <a:spcPct val="110000"/>
              </a:lnSpc>
            </a:pPr>
            <a:r>
              <a:rPr lang="en-US" altLang="en-US" sz="1900" b="1" dirty="0"/>
              <a:t>Strength</a:t>
            </a:r>
          </a:p>
          <a:p>
            <a:pPr lvl="1">
              <a:lnSpc>
                <a:spcPct val="110000"/>
              </a:lnSpc>
            </a:pPr>
            <a:r>
              <a:rPr lang="en-US" altLang="en-US" sz="1900" dirty="0"/>
              <a:t>High tolerance to noisy data </a:t>
            </a:r>
          </a:p>
          <a:p>
            <a:pPr lvl="1">
              <a:lnSpc>
                <a:spcPct val="110000"/>
              </a:lnSpc>
            </a:pPr>
            <a:r>
              <a:rPr lang="en-US" altLang="en-US" sz="1900" dirty="0"/>
              <a:t>Ability to classify untrained patterns </a:t>
            </a:r>
          </a:p>
          <a:p>
            <a:pPr lvl="1">
              <a:lnSpc>
                <a:spcPct val="110000"/>
              </a:lnSpc>
            </a:pPr>
            <a:r>
              <a:rPr lang="en-US" altLang="en-US" sz="1900" dirty="0"/>
              <a:t>Well-suited for continuous-valued inputs </a:t>
            </a:r>
            <a:r>
              <a:rPr lang="en-US" altLang="en-US" sz="1900" i="1" dirty="0"/>
              <a:t>and outputs</a:t>
            </a:r>
          </a:p>
          <a:p>
            <a:pPr lvl="1">
              <a:lnSpc>
                <a:spcPct val="110000"/>
              </a:lnSpc>
            </a:pPr>
            <a:r>
              <a:rPr lang="en-US" altLang="en-US" sz="1900" dirty="0"/>
              <a:t>Successful on an array of real-world data, e.g., hand-written letters</a:t>
            </a:r>
          </a:p>
          <a:p>
            <a:pPr lvl="1">
              <a:lnSpc>
                <a:spcPct val="110000"/>
              </a:lnSpc>
            </a:pPr>
            <a:r>
              <a:rPr lang="en-US" altLang="en-US" sz="1900" dirty="0"/>
              <a:t>Algorithms are inherently parallel</a:t>
            </a:r>
          </a:p>
          <a:p>
            <a:pPr lvl="1">
              <a:lnSpc>
                <a:spcPct val="110000"/>
              </a:lnSpc>
            </a:pPr>
            <a:r>
              <a:rPr lang="en-US" altLang="en-US" sz="1900" dirty="0"/>
              <a:t>Techniques have recently been developed for the extraction of rules from trained neural networks</a:t>
            </a:r>
          </a:p>
        </p:txBody>
      </p:sp>
    </p:spTree>
    <p:extLst>
      <p:ext uri="{BB962C8B-B14F-4D97-AF65-F5344CB8AC3E}">
        <p14:creationId xmlns:p14="http://schemas.microsoft.com/office/powerpoint/2010/main" val="223415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 Multi-Layer Feed-Forward Neural Network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pSp>
        <p:nvGrpSpPr>
          <p:cNvPr id="2" name="Group 3">
            <a:extLst>
              <a:ext uri="{FF2B5EF4-FFF2-40B4-BE49-F238E27FC236}">
                <a16:creationId xmlns:a16="http://schemas.microsoft.com/office/drawing/2014/main" id="{58307344-9CC4-2A2B-EF45-30E10CBE5458}"/>
              </a:ext>
            </a:extLst>
          </p:cNvPr>
          <p:cNvGrpSpPr>
            <a:grpSpLocks/>
          </p:cNvGrpSpPr>
          <p:nvPr/>
        </p:nvGrpSpPr>
        <p:grpSpPr bwMode="auto">
          <a:xfrm>
            <a:off x="4948726" y="1366497"/>
            <a:ext cx="3409950" cy="4948238"/>
            <a:chOff x="1536" y="1072"/>
            <a:chExt cx="2148" cy="3117"/>
          </a:xfrm>
        </p:grpSpPr>
        <p:sp>
          <p:nvSpPr>
            <p:cNvPr id="16" name="Oval 4">
              <a:extLst>
                <a:ext uri="{FF2B5EF4-FFF2-40B4-BE49-F238E27FC236}">
                  <a16:creationId xmlns:a16="http://schemas.microsoft.com/office/drawing/2014/main" id="{380002FA-2054-A011-1126-831A4825F2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0" y="1625"/>
              <a:ext cx="340" cy="316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>
                <a:latin typeface="Tahoma" panose="020B0604030504040204" pitchFamily="34" charset="0"/>
              </a:endParaRPr>
            </a:p>
          </p:txBody>
        </p:sp>
        <p:sp>
          <p:nvSpPr>
            <p:cNvPr id="17" name="Oval 5">
              <a:extLst>
                <a:ext uri="{FF2B5EF4-FFF2-40B4-BE49-F238E27FC236}">
                  <a16:creationId xmlns:a16="http://schemas.microsoft.com/office/drawing/2014/main" id="{3050EF54-1AA8-618B-6C59-7CA491102F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0" y="1642"/>
              <a:ext cx="340" cy="316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>
                <a:latin typeface="Tahoma" panose="020B0604030504040204" pitchFamily="34" charset="0"/>
              </a:endParaRPr>
            </a:p>
          </p:txBody>
        </p:sp>
        <p:sp>
          <p:nvSpPr>
            <p:cNvPr id="18" name="Oval 6">
              <a:extLst>
                <a:ext uri="{FF2B5EF4-FFF2-40B4-BE49-F238E27FC236}">
                  <a16:creationId xmlns:a16="http://schemas.microsoft.com/office/drawing/2014/main" id="{F1BD1866-28AA-6CCE-44B7-7CF1709A0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94" y="1642"/>
              <a:ext cx="340" cy="316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>
                <a:latin typeface="Tahoma" panose="020B0604030504040204" pitchFamily="34" charset="0"/>
              </a:endParaRPr>
            </a:p>
          </p:txBody>
        </p:sp>
        <p:sp>
          <p:nvSpPr>
            <p:cNvPr id="19" name="Oval 7">
              <a:extLst>
                <a:ext uri="{FF2B5EF4-FFF2-40B4-BE49-F238E27FC236}">
                  <a16:creationId xmlns:a16="http://schemas.microsoft.com/office/drawing/2014/main" id="{9481D5F2-5009-F420-28D0-3FBD506DB5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9" y="2432"/>
              <a:ext cx="339" cy="31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>
                <a:latin typeface="Tahoma" panose="020B0604030504040204" pitchFamily="34" charset="0"/>
              </a:endParaRPr>
            </a:p>
          </p:txBody>
        </p:sp>
        <p:sp>
          <p:nvSpPr>
            <p:cNvPr id="20" name="Oval 8">
              <a:extLst>
                <a:ext uri="{FF2B5EF4-FFF2-40B4-BE49-F238E27FC236}">
                  <a16:creationId xmlns:a16="http://schemas.microsoft.com/office/drawing/2014/main" id="{CF13B000-764C-DDA2-5029-FF08873E23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4" y="2432"/>
              <a:ext cx="340" cy="31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>
                <a:latin typeface="Tahoma" panose="020B0604030504040204" pitchFamily="34" charset="0"/>
              </a:endParaRPr>
            </a:p>
          </p:txBody>
        </p:sp>
        <p:sp>
          <p:nvSpPr>
            <p:cNvPr id="21" name="Oval 9">
              <a:extLst>
                <a:ext uri="{FF2B5EF4-FFF2-40B4-BE49-F238E27FC236}">
                  <a16:creationId xmlns:a16="http://schemas.microsoft.com/office/drawing/2014/main" id="{6ADCB6C9-ACF5-8BEE-2E7A-E8FBA2B083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6" y="2448"/>
              <a:ext cx="340" cy="31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>
                <a:latin typeface="Tahoma" panose="020B0604030504040204" pitchFamily="34" charset="0"/>
              </a:endParaRPr>
            </a:p>
          </p:txBody>
        </p:sp>
        <p:sp>
          <p:nvSpPr>
            <p:cNvPr id="22" name="Oval 10">
              <a:extLst>
                <a:ext uri="{FF2B5EF4-FFF2-40B4-BE49-F238E27FC236}">
                  <a16:creationId xmlns:a16="http://schemas.microsoft.com/office/drawing/2014/main" id="{6FF1A727-A078-0D5E-1F92-355967468C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5" y="3288"/>
              <a:ext cx="339" cy="316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>
                <a:latin typeface="Tahoma" panose="020B0604030504040204" pitchFamily="34" charset="0"/>
              </a:endParaRPr>
            </a:p>
          </p:txBody>
        </p:sp>
        <p:sp>
          <p:nvSpPr>
            <p:cNvPr id="23" name="Oval 11">
              <a:extLst>
                <a:ext uri="{FF2B5EF4-FFF2-40B4-BE49-F238E27FC236}">
                  <a16:creationId xmlns:a16="http://schemas.microsoft.com/office/drawing/2014/main" id="{2BC207A0-7246-50FA-6375-4A8140D258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7" y="3269"/>
              <a:ext cx="339" cy="316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>
                <a:latin typeface="Tahoma" panose="020B0604030504040204" pitchFamily="34" charset="0"/>
              </a:endParaRPr>
            </a:p>
          </p:txBody>
        </p:sp>
        <p:sp>
          <p:nvSpPr>
            <p:cNvPr id="24" name="Line 12">
              <a:extLst>
                <a:ext uri="{FF2B5EF4-FFF2-40B4-BE49-F238E27FC236}">
                  <a16:creationId xmlns:a16="http://schemas.microsoft.com/office/drawing/2014/main" id="{886C37C8-DB21-13C1-CCC9-CCBDF3A1F3D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768" y="2781"/>
              <a:ext cx="320" cy="5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6" name="Line 13">
              <a:extLst>
                <a:ext uri="{FF2B5EF4-FFF2-40B4-BE49-F238E27FC236}">
                  <a16:creationId xmlns:a16="http://schemas.microsoft.com/office/drawing/2014/main" id="{B5819C94-F0A0-8B1E-144E-524D391E82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17" y="2732"/>
              <a:ext cx="303" cy="55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7" name="Line 14">
              <a:extLst>
                <a:ext uri="{FF2B5EF4-FFF2-40B4-BE49-F238E27FC236}">
                  <a16:creationId xmlns:a16="http://schemas.microsoft.com/office/drawing/2014/main" id="{EBEAFB8A-2802-5766-A7E0-FA0F27B2CE2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58" y="2715"/>
              <a:ext cx="1022" cy="61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8" name="Line 15">
              <a:extLst>
                <a:ext uri="{FF2B5EF4-FFF2-40B4-BE49-F238E27FC236}">
                  <a16:creationId xmlns:a16="http://schemas.microsoft.com/office/drawing/2014/main" id="{3F6D512D-56EF-734D-D705-43B8A7EA7B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75" y="2714"/>
              <a:ext cx="1020" cy="58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9" name="Line 16">
              <a:extLst>
                <a:ext uri="{FF2B5EF4-FFF2-40B4-BE49-F238E27FC236}">
                  <a16:creationId xmlns:a16="http://schemas.microsoft.com/office/drawing/2014/main" id="{15C9CA9C-6BB5-DF1F-DB79-81AA3B086F4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35" y="2765"/>
              <a:ext cx="322" cy="50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0" name="Line 17">
              <a:extLst>
                <a:ext uri="{FF2B5EF4-FFF2-40B4-BE49-F238E27FC236}">
                  <a16:creationId xmlns:a16="http://schemas.microsoft.com/office/drawing/2014/main" id="{9578409C-EF9E-5FFD-E251-B1F810CC49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19" y="2799"/>
              <a:ext cx="287" cy="46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1" name="Line 18">
              <a:extLst>
                <a:ext uri="{FF2B5EF4-FFF2-40B4-BE49-F238E27FC236}">
                  <a16:creationId xmlns:a16="http://schemas.microsoft.com/office/drawing/2014/main" id="{E1B7372A-A607-DF6E-2267-DEDCEB3C293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606" y="1943"/>
              <a:ext cx="268" cy="51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2" name="Line 19">
              <a:extLst>
                <a:ext uri="{FF2B5EF4-FFF2-40B4-BE49-F238E27FC236}">
                  <a16:creationId xmlns:a16="http://schemas.microsoft.com/office/drawing/2014/main" id="{B608377A-DFC0-AB91-4E45-97E96406CD5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67" y="1940"/>
              <a:ext cx="787" cy="50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3" name="Line 20">
              <a:extLst>
                <a:ext uri="{FF2B5EF4-FFF2-40B4-BE49-F238E27FC236}">
                  <a16:creationId xmlns:a16="http://schemas.microsoft.com/office/drawing/2014/main" id="{499DC8AD-D57F-1162-7F11-770285AF32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58" y="1959"/>
              <a:ext cx="1380" cy="50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4" name="Line 21">
              <a:extLst>
                <a:ext uri="{FF2B5EF4-FFF2-40B4-BE49-F238E27FC236}">
                  <a16:creationId xmlns:a16="http://schemas.microsoft.com/office/drawing/2014/main" id="{D2C149BA-74CF-5AF2-C7EC-D2F759FFE24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17" y="1905"/>
              <a:ext cx="1342" cy="5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5" name="Line 22">
              <a:extLst>
                <a:ext uri="{FF2B5EF4-FFF2-40B4-BE49-F238E27FC236}">
                  <a16:creationId xmlns:a16="http://schemas.microsoft.com/office/drawing/2014/main" id="{1685618A-96C2-99A2-AC8A-79DFB1F5141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41" y="1940"/>
              <a:ext cx="197" cy="50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6" name="Line 23">
              <a:extLst>
                <a:ext uri="{FF2B5EF4-FFF2-40B4-BE49-F238E27FC236}">
                  <a16:creationId xmlns:a16="http://schemas.microsoft.com/office/drawing/2014/main" id="{F3EE17D3-8E48-D2FF-5F9D-FB95BC8CCB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79" y="1990"/>
              <a:ext cx="734" cy="45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7" name="Line 24">
              <a:extLst>
                <a:ext uri="{FF2B5EF4-FFF2-40B4-BE49-F238E27FC236}">
                  <a16:creationId xmlns:a16="http://schemas.microsoft.com/office/drawing/2014/main" id="{55FD349F-975E-3DB0-401A-99BF283A04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65" y="1960"/>
              <a:ext cx="537" cy="46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8" name="Line 25">
              <a:extLst>
                <a:ext uri="{FF2B5EF4-FFF2-40B4-BE49-F238E27FC236}">
                  <a16:creationId xmlns:a16="http://schemas.microsoft.com/office/drawing/2014/main" id="{D12B4E40-4509-9C50-200D-7A212C5E325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610" y="1977"/>
              <a:ext cx="0" cy="43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9" name="Line 26">
              <a:extLst>
                <a:ext uri="{FF2B5EF4-FFF2-40B4-BE49-F238E27FC236}">
                  <a16:creationId xmlns:a16="http://schemas.microsoft.com/office/drawing/2014/main" id="{C436E731-5E39-1F57-4C19-F3C1343427F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36" y="2011"/>
              <a:ext cx="501" cy="45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0" name="Line 27">
              <a:extLst>
                <a:ext uri="{FF2B5EF4-FFF2-40B4-BE49-F238E27FC236}">
                  <a16:creationId xmlns:a16="http://schemas.microsoft.com/office/drawing/2014/main" id="{600CA54B-E846-8468-ABD6-7C21DDFA993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79" y="3604"/>
              <a:ext cx="0" cy="56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1" name="Line 28">
              <a:extLst>
                <a:ext uri="{FF2B5EF4-FFF2-40B4-BE49-F238E27FC236}">
                  <a16:creationId xmlns:a16="http://schemas.microsoft.com/office/drawing/2014/main" id="{42A70662-F22A-CD7E-AB7E-B475FB7CEF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75" y="3621"/>
              <a:ext cx="0" cy="56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2" name="Line 29">
              <a:extLst>
                <a:ext uri="{FF2B5EF4-FFF2-40B4-BE49-F238E27FC236}">
                  <a16:creationId xmlns:a16="http://schemas.microsoft.com/office/drawing/2014/main" id="{B1C46A9B-91BE-3989-83D3-60199AD1C3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75" y="1088"/>
              <a:ext cx="0" cy="56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3" name="Line 30">
              <a:extLst>
                <a:ext uri="{FF2B5EF4-FFF2-40B4-BE49-F238E27FC236}">
                  <a16:creationId xmlns:a16="http://schemas.microsoft.com/office/drawing/2014/main" id="{963FDD89-364F-EF01-9407-4344DB4E804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91" y="1072"/>
              <a:ext cx="0" cy="56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4" name="Line 31">
              <a:extLst>
                <a:ext uri="{FF2B5EF4-FFF2-40B4-BE49-F238E27FC236}">
                  <a16:creationId xmlns:a16="http://schemas.microsoft.com/office/drawing/2014/main" id="{8B207309-0125-F1E1-1B8F-48026B0AE8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35" y="1072"/>
              <a:ext cx="0" cy="56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</p:grpSp>
      <p:sp>
        <p:nvSpPr>
          <p:cNvPr id="45" name="Rectangle 32">
            <a:extLst>
              <a:ext uri="{FF2B5EF4-FFF2-40B4-BE49-F238E27FC236}">
                <a16:creationId xmlns:a16="http://schemas.microsoft.com/office/drawing/2014/main" id="{87A0ABF6-B483-233D-08F4-12E09F99A7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2776" y="2179297"/>
            <a:ext cx="17827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Tahoma" panose="020B0604030504040204" pitchFamily="34" charset="0"/>
              </a:rPr>
              <a:t>Output layer</a:t>
            </a:r>
            <a:endParaRPr lang="en-US" altLang="en-US" sz="2000">
              <a:latin typeface="Tahoma" panose="020B0604030504040204" pitchFamily="34" charset="0"/>
            </a:endParaRPr>
          </a:p>
        </p:txBody>
      </p:sp>
      <p:sp>
        <p:nvSpPr>
          <p:cNvPr id="46" name="Rectangle 33">
            <a:extLst>
              <a:ext uri="{FF2B5EF4-FFF2-40B4-BE49-F238E27FC236}">
                <a16:creationId xmlns:a16="http://schemas.microsoft.com/office/drawing/2014/main" id="{92A10FE6-AE99-9FC7-0E76-3B62642773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7851" y="4855822"/>
            <a:ext cx="16049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Tahoma" panose="020B0604030504040204" pitchFamily="34" charset="0"/>
              </a:rPr>
              <a:t>Input layer</a:t>
            </a:r>
          </a:p>
        </p:txBody>
      </p:sp>
      <p:sp>
        <p:nvSpPr>
          <p:cNvPr id="47" name="Rectangle 34">
            <a:extLst>
              <a:ext uri="{FF2B5EF4-FFF2-40B4-BE49-F238E27FC236}">
                <a16:creationId xmlns:a16="http://schemas.microsoft.com/office/drawing/2014/main" id="{0E73B4E6-076A-D311-1D22-9FD5A29F31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3076" y="3611222"/>
            <a:ext cx="17970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Tahoma" panose="020B0604030504040204" pitchFamily="34" charset="0"/>
              </a:rPr>
              <a:t>Hidden layer</a:t>
            </a:r>
            <a:endParaRPr lang="en-US" altLang="en-US" sz="2000">
              <a:latin typeface="Tahoma" panose="020B0604030504040204" pitchFamily="34" charset="0"/>
            </a:endParaRPr>
          </a:p>
        </p:txBody>
      </p:sp>
      <p:sp>
        <p:nvSpPr>
          <p:cNvPr id="48" name="Rectangle 35">
            <a:extLst>
              <a:ext uri="{FF2B5EF4-FFF2-40B4-BE49-F238E27FC236}">
                <a16:creationId xmlns:a16="http://schemas.microsoft.com/office/drawing/2014/main" id="{F54D191E-09D3-88F9-AE9C-27201E3A11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8476" y="1264897"/>
            <a:ext cx="19510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Tahoma" panose="020B0604030504040204" pitchFamily="34" charset="0"/>
              </a:rPr>
              <a:t>Output vector</a:t>
            </a:r>
            <a:endParaRPr lang="en-US" altLang="en-US" sz="2000">
              <a:latin typeface="Tahoma" panose="020B0604030504040204" pitchFamily="34" charset="0"/>
            </a:endParaRPr>
          </a:p>
        </p:txBody>
      </p:sp>
      <p:sp>
        <p:nvSpPr>
          <p:cNvPr id="49" name="Rectangle 36">
            <a:extLst>
              <a:ext uri="{FF2B5EF4-FFF2-40B4-BE49-F238E27FC236}">
                <a16:creationId xmlns:a16="http://schemas.microsoft.com/office/drawing/2014/main" id="{0892DAF0-F014-A511-AF4C-A8F5734D79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4351" y="5741647"/>
            <a:ext cx="2114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Tahoma" panose="020B0604030504040204" pitchFamily="34" charset="0"/>
              </a:rPr>
              <a:t>Input vector: </a:t>
            </a:r>
            <a:r>
              <a:rPr lang="en-US" altLang="en-US" sz="2000" b="1" i="1">
                <a:latin typeface="Tahoma" panose="020B0604030504040204" pitchFamily="34" charset="0"/>
              </a:rPr>
              <a:t>X</a:t>
            </a:r>
            <a:endParaRPr lang="en-US" altLang="en-US" sz="2000" b="1" i="1" baseline="-25000">
              <a:latin typeface="Tahoma" panose="020B0604030504040204" pitchFamily="34" charset="0"/>
            </a:endParaRPr>
          </a:p>
        </p:txBody>
      </p:sp>
      <p:sp>
        <p:nvSpPr>
          <p:cNvPr id="50" name="Rectangle 37">
            <a:extLst>
              <a:ext uri="{FF2B5EF4-FFF2-40B4-BE49-F238E27FC236}">
                <a16:creationId xmlns:a16="http://schemas.microsoft.com/office/drawing/2014/main" id="{F11A26FC-6A94-AC80-7619-EAD5457D6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3614" y="4185897"/>
            <a:ext cx="501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i="1">
                <a:latin typeface="Times New Roman" panose="02020603050405020304" pitchFamily="18" charset="0"/>
              </a:rPr>
              <a:t>w</a:t>
            </a:r>
            <a:r>
              <a:rPr lang="en-US" altLang="en-US" sz="2400" i="1" baseline="-25000">
                <a:latin typeface="Times New Roman" panose="02020603050405020304" pitchFamily="18" charset="0"/>
              </a:rPr>
              <a:t>ij</a:t>
            </a:r>
          </a:p>
        </p:txBody>
      </p:sp>
      <p:sp>
        <p:nvSpPr>
          <p:cNvPr id="51" name="Freeform 38">
            <a:extLst>
              <a:ext uri="{FF2B5EF4-FFF2-40B4-BE49-F238E27FC236}">
                <a16:creationId xmlns:a16="http://schemas.microsoft.com/office/drawing/2014/main" id="{50B5234D-3F74-4917-9428-2AAA24C41DC1}"/>
              </a:ext>
            </a:extLst>
          </p:cNvPr>
          <p:cNvSpPr>
            <a:spLocks/>
          </p:cNvSpPr>
          <p:nvPr/>
        </p:nvSpPr>
        <p:spPr bwMode="auto">
          <a:xfrm>
            <a:off x="7760189" y="4473235"/>
            <a:ext cx="611187" cy="160337"/>
          </a:xfrm>
          <a:custGeom>
            <a:avLst/>
            <a:gdLst>
              <a:gd name="T0" fmla="*/ 2147483646 w 385"/>
              <a:gd name="T1" fmla="*/ 0 h 101"/>
              <a:gd name="T2" fmla="*/ 2147483646 w 385"/>
              <a:gd name="T3" fmla="*/ 2147483646 h 101"/>
              <a:gd name="T4" fmla="*/ 2147483646 w 385"/>
              <a:gd name="T5" fmla="*/ 2147483646 h 101"/>
              <a:gd name="T6" fmla="*/ 2147483646 w 385"/>
              <a:gd name="T7" fmla="*/ 2147483646 h 101"/>
              <a:gd name="T8" fmla="*/ 2147483646 w 385"/>
              <a:gd name="T9" fmla="*/ 2147483646 h 101"/>
              <a:gd name="T10" fmla="*/ 2147483646 w 385"/>
              <a:gd name="T11" fmla="*/ 2147483646 h 101"/>
              <a:gd name="T12" fmla="*/ 2147483646 w 385"/>
              <a:gd name="T13" fmla="*/ 2147483646 h 101"/>
              <a:gd name="T14" fmla="*/ 2147483646 w 385"/>
              <a:gd name="T15" fmla="*/ 2147483646 h 101"/>
              <a:gd name="T16" fmla="*/ 2147483646 w 385"/>
              <a:gd name="T17" fmla="*/ 2147483646 h 101"/>
              <a:gd name="T18" fmla="*/ 2147483646 w 385"/>
              <a:gd name="T19" fmla="*/ 2147483646 h 101"/>
              <a:gd name="T20" fmla="*/ 2147483646 w 385"/>
              <a:gd name="T21" fmla="*/ 2147483646 h 101"/>
              <a:gd name="T22" fmla="*/ 2147483646 w 385"/>
              <a:gd name="T23" fmla="*/ 2147483646 h 101"/>
              <a:gd name="T24" fmla="*/ 0 w 385"/>
              <a:gd name="T25" fmla="*/ 2147483646 h 101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85"/>
              <a:gd name="T40" fmla="*/ 0 h 101"/>
              <a:gd name="T41" fmla="*/ 385 w 385"/>
              <a:gd name="T42" fmla="*/ 101 h 101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85" h="101">
                <a:moveTo>
                  <a:pt x="384" y="0"/>
                </a:moveTo>
                <a:lnTo>
                  <a:pt x="313" y="5"/>
                </a:lnTo>
                <a:lnTo>
                  <a:pt x="254" y="15"/>
                </a:lnTo>
                <a:lnTo>
                  <a:pt x="230" y="25"/>
                </a:lnTo>
                <a:lnTo>
                  <a:pt x="213" y="30"/>
                </a:lnTo>
                <a:lnTo>
                  <a:pt x="201" y="40"/>
                </a:lnTo>
                <a:lnTo>
                  <a:pt x="195" y="50"/>
                </a:lnTo>
                <a:lnTo>
                  <a:pt x="189" y="60"/>
                </a:lnTo>
                <a:lnTo>
                  <a:pt x="177" y="70"/>
                </a:lnTo>
                <a:lnTo>
                  <a:pt x="160" y="75"/>
                </a:lnTo>
                <a:lnTo>
                  <a:pt x="136" y="85"/>
                </a:lnTo>
                <a:lnTo>
                  <a:pt x="71" y="95"/>
                </a:lnTo>
                <a:lnTo>
                  <a:pt x="0" y="100"/>
                </a:lnTo>
              </a:path>
            </a:pathLst>
          </a:custGeom>
          <a:noFill/>
          <a:ln w="12700" cap="rnd">
            <a:solidFill>
              <a:srgbClr val="000000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JO"/>
          </a:p>
        </p:txBody>
      </p:sp>
      <p:graphicFrame>
        <p:nvGraphicFramePr>
          <p:cNvPr id="52" name="Object 42">
            <a:extLst>
              <a:ext uri="{FF2B5EF4-FFF2-40B4-BE49-F238E27FC236}">
                <a16:creationId xmlns:a16="http://schemas.microsoft.com/office/drawing/2014/main" id="{3C610F48-5191-7297-129F-F7608F20D60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807017"/>
              </p:ext>
            </p:extLst>
          </p:nvPr>
        </p:nvGraphicFramePr>
        <p:xfrm>
          <a:off x="7768126" y="1569697"/>
          <a:ext cx="3705225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9789100" imgH="5854700" progId="Equation.3">
                  <p:embed/>
                </p:oleObj>
              </mc:Choice>
              <mc:Fallback>
                <p:oleObj name="Equation" r:id="rId9" imgW="39789100" imgH="5854700" progId="Equation.3">
                  <p:embed/>
                  <p:pic>
                    <p:nvPicPr>
                      <p:cNvPr id="68620" name="Object 42">
                        <a:extLst>
                          <a:ext uri="{FF2B5EF4-FFF2-40B4-BE49-F238E27FC236}">
                            <a16:creationId xmlns:a16="http://schemas.microsoft.com/office/drawing/2014/main" id="{9CE468A1-3449-6609-A4F1-0C274BAB156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68126" y="1569697"/>
                        <a:ext cx="3705225" cy="544513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7931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How A Multi-Layer Neural Network Works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45BD013D-CA0A-57D2-F706-8B501CDBCD74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167672"/>
            <a:ext cx="9180177" cy="5181600"/>
          </a:xfrm>
          <a:prstGeom prst="rect">
            <a:avLst/>
          </a:prstGeom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 sz="2000"/>
              <a:t>The </a:t>
            </a:r>
            <a:r>
              <a:rPr lang="en-US" altLang="en-US" sz="2000" b="1"/>
              <a:t>inputs</a:t>
            </a:r>
            <a:r>
              <a:rPr lang="en-US" altLang="en-US" sz="2000"/>
              <a:t> to the network correspond to the attributes measured for each training tuple </a:t>
            </a:r>
          </a:p>
          <a:p>
            <a:pPr>
              <a:lnSpc>
                <a:spcPct val="120000"/>
              </a:lnSpc>
            </a:pPr>
            <a:r>
              <a:rPr lang="en-US" altLang="en-US" sz="2000"/>
              <a:t>Inputs are fed simultaneously into the units making up the </a:t>
            </a:r>
            <a:r>
              <a:rPr lang="en-US" altLang="en-US" sz="2000" b="1"/>
              <a:t>input layer</a:t>
            </a:r>
          </a:p>
          <a:p>
            <a:pPr>
              <a:lnSpc>
                <a:spcPct val="120000"/>
              </a:lnSpc>
            </a:pPr>
            <a:r>
              <a:rPr lang="en-US" altLang="en-US" sz="2000"/>
              <a:t>They are then weighted and fed simultaneously to a </a:t>
            </a:r>
            <a:r>
              <a:rPr lang="en-US" altLang="en-US" sz="2000" b="1"/>
              <a:t>hidden layer</a:t>
            </a:r>
          </a:p>
          <a:p>
            <a:pPr>
              <a:lnSpc>
                <a:spcPct val="120000"/>
              </a:lnSpc>
            </a:pPr>
            <a:r>
              <a:rPr lang="en-US" altLang="en-US" sz="2000"/>
              <a:t>The number of hidden layers is arbitrary, although usually only one </a:t>
            </a:r>
          </a:p>
          <a:p>
            <a:pPr>
              <a:lnSpc>
                <a:spcPct val="120000"/>
              </a:lnSpc>
            </a:pPr>
            <a:r>
              <a:rPr lang="en-US" altLang="en-US" sz="2000"/>
              <a:t>The weighted outputs of the last hidden layer are input to units making up the </a:t>
            </a:r>
            <a:r>
              <a:rPr lang="en-US" altLang="en-US" sz="2000" b="1"/>
              <a:t>output layer</a:t>
            </a:r>
            <a:r>
              <a:rPr lang="en-US" altLang="en-US" sz="2000"/>
              <a:t>, which emits the network's prediction</a:t>
            </a:r>
          </a:p>
          <a:p>
            <a:pPr>
              <a:lnSpc>
                <a:spcPct val="120000"/>
              </a:lnSpc>
            </a:pPr>
            <a:r>
              <a:rPr lang="en-US" altLang="en-US" sz="2000"/>
              <a:t>The network is </a:t>
            </a:r>
            <a:r>
              <a:rPr lang="en-US" altLang="en-US" sz="2000" b="1"/>
              <a:t>feed-forward</a:t>
            </a:r>
            <a:r>
              <a:rPr lang="en-US" altLang="en-US" sz="2000"/>
              <a:t>: None of the weights cycles back to an input unit or to an output unit of a previous layer</a:t>
            </a:r>
          </a:p>
          <a:p>
            <a:pPr>
              <a:lnSpc>
                <a:spcPct val="120000"/>
              </a:lnSpc>
            </a:pPr>
            <a:r>
              <a:rPr lang="en-US" altLang="en-US" sz="2000"/>
              <a:t>From a statistical point of view, networks perform </a:t>
            </a:r>
            <a:r>
              <a:rPr lang="en-US" altLang="en-US" sz="2000" b="1"/>
              <a:t>nonlinear regression</a:t>
            </a:r>
            <a:r>
              <a:rPr lang="en-US" altLang="en-US" sz="2000"/>
              <a:t>: Given enough hidden units and enough training samples, they can closely approximate any function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60240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Defining a Network Topology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D90D3F4-141A-4E1A-E614-266C1D15478E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269249"/>
            <a:ext cx="9248920" cy="5181600"/>
          </a:xfrm>
          <a:prstGeom prst="rect">
            <a:avLst/>
          </a:prstGeom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400"/>
              <a:t>Decide the </a:t>
            </a:r>
            <a:r>
              <a:rPr lang="en-US" altLang="en-US" sz="2400" b="1"/>
              <a:t>network topology: </a:t>
            </a:r>
            <a:r>
              <a:rPr lang="en-US" altLang="en-US" sz="2400"/>
              <a:t>Specify # of units in the </a:t>
            </a:r>
            <a:r>
              <a:rPr lang="en-US" altLang="en-US" sz="2400" i="1"/>
              <a:t>input layer</a:t>
            </a:r>
            <a:r>
              <a:rPr lang="en-US" altLang="en-US" sz="2400"/>
              <a:t>, # of </a:t>
            </a:r>
            <a:r>
              <a:rPr lang="en-US" altLang="en-US" sz="2400" i="1"/>
              <a:t>hidden layers</a:t>
            </a:r>
            <a:r>
              <a:rPr lang="en-US" altLang="en-US" sz="2400"/>
              <a:t> (if &gt; 1), # of units in </a:t>
            </a:r>
            <a:r>
              <a:rPr lang="en-US" altLang="en-US" sz="2400" i="1"/>
              <a:t>each hidden layer</a:t>
            </a:r>
            <a:r>
              <a:rPr lang="en-US" altLang="en-US" sz="2400"/>
              <a:t>, and # of units in the </a:t>
            </a:r>
            <a:r>
              <a:rPr lang="en-US" altLang="en-US" sz="2400" i="1"/>
              <a:t>output layer</a:t>
            </a:r>
          </a:p>
          <a:p>
            <a:pPr>
              <a:lnSpc>
                <a:spcPct val="110000"/>
              </a:lnSpc>
            </a:pPr>
            <a:r>
              <a:rPr lang="en-US" altLang="en-US" sz="2400"/>
              <a:t>Normalize the input values for each attribute measured in the training tuples to [0.0—1.0]</a:t>
            </a:r>
          </a:p>
          <a:p>
            <a:pPr>
              <a:lnSpc>
                <a:spcPct val="110000"/>
              </a:lnSpc>
            </a:pPr>
            <a:r>
              <a:rPr lang="en-US" altLang="en-US" sz="2400"/>
              <a:t>One </a:t>
            </a:r>
            <a:r>
              <a:rPr lang="en-US" altLang="en-US" sz="2400" b="1"/>
              <a:t>input</a:t>
            </a:r>
            <a:r>
              <a:rPr lang="en-US" altLang="en-US" sz="2400"/>
              <a:t> unit per domain value, each initialized to 0</a:t>
            </a:r>
          </a:p>
          <a:p>
            <a:pPr>
              <a:lnSpc>
                <a:spcPct val="110000"/>
              </a:lnSpc>
            </a:pPr>
            <a:r>
              <a:rPr lang="en-US" altLang="en-US" sz="2400" b="1"/>
              <a:t>Output</a:t>
            </a:r>
            <a:r>
              <a:rPr lang="en-US" altLang="en-US" sz="2400"/>
              <a:t>, if for classification and more than two classes, one output unit per class is used</a:t>
            </a:r>
          </a:p>
          <a:p>
            <a:pPr>
              <a:lnSpc>
                <a:spcPct val="110000"/>
              </a:lnSpc>
            </a:pPr>
            <a:r>
              <a:rPr lang="en-US" altLang="en-US" sz="2400"/>
              <a:t>Once a network has been trained and its accuracy is </a:t>
            </a:r>
            <a:r>
              <a:rPr lang="en-US" altLang="en-US" sz="2400" b="1"/>
              <a:t>unacceptable</a:t>
            </a:r>
            <a:r>
              <a:rPr lang="en-US" altLang="en-US" sz="2400"/>
              <a:t>, repeat the training process with a </a:t>
            </a:r>
            <a:r>
              <a:rPr lang="en-US" altLang="en-US" sz="2400" i="1"/>
              <a:t>different network topology</a:t>
            </a:r>
            <a:r>
              <a:rPr lang="en-US" altLang="en-US" sz="2400"/>
              <a:t> or a </a:t>
            </a:r>
            <a:r>
              <a:rPr lang="en-US" altLang="en-US" sz="2400" i="1"/>
              <a:t>different set of initial weights</a:t>
            </a:r>
            <a:endParaRPr lang="en-US" alt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173507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Backpropagation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9D8A40D-FCC2-10F6-0769-17572BBEB164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176495"/>
            <a:ext cx="9180177" cy="5486400"/>
          </a:xfrm>
          <a:prstGeom prst="rect">
            <a:avLst/>
          </a:prstGeom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sz="2000" dirty="0"/>
              <a:t>Iteratively process a set of training tuples &amp; compare the network's prediction with the actual known target value</a:t>
            </a:r>
          </a:p>
          <a:p>
            <a:pPr>
              <a:lnSpc>
                <a:spcPct val="130000"/>
              </a:lnSpc>
            </a:pPr>
            <a:r>
              <a:rPr lang="en-US" altLang="en-US" sz="2000" dirty="0"/>
              <a:t>For each training tuple, the weights are modified to </a:t>
            </a:r>
            <a:r>
              <a:rPr lang="en-US" altLang="en-US" sz="2000" b="1" dirty="0"/>
              <a:t>minimize the mean squared error</a:t>
            </a:r>
            <a:r>
              <a:rPr lang="en-US" altLang="en-US" sz="2000" dirty="0"/>
              <a:t> between the network's prediction and the actual target value </a:t>
            </a:r>
          </a:p>
          <a:p>
            <a:pPr>
              <a:lnSpc>
                <a:spcPct val="130000"/>
              </a:lnSpc>
            </a:pPr>
            <a:r>
              <a:rPr lang="en-US" altLang="en-US" sz="2000" dirty="0"/>
              <a:t>Modifications are made in the “</a:t>
            </a:r>
            <a:r>
              <a:rPr lang="en-US" altLang="en-US" sz="2000" b="1" dirty="0"/>
              <a:t>backwards</a:t>
            </a:r>
            <a:r>
              <a:rPr lang="en-US" altLang="en-US" sz="2000" dirty="0"/>
              <a:t>” direction: from the output layer, through each hidden layer down to the first hidden layer, hence “</a:t>
            </a:r>
            <a:r>
              <a:rPr lang="en-US" altLang="en-US" sz="2000" b="1" dirty="0"/>
              <a:t>backpropagation</a:t>
            </a:r>
            <a:r>
              <a:rPr lang="en-US" altLang="en-US" sz="2000" dirty="0"/>
              <a:t>”</a:t>
            </a:r>
          </a:p>
          <a:p>
            <a:pPr>
              <a:lnSpc>
                <a:spcPct val="130000"/>
              </a:lnSpc>
            </a:pPr>
            <a:r>
              <a:rPr lang="en-US" altLang="en-US" sz="2000" b="1" dirty="0"/>
              <a:t>Steps</a:t>
            </a:r>
          </a:p>
          <a:p>
            <a:pPr lvl="1">
              <a:lnSpc>
                <a:spcPct val="130000"/>
              </a:lnSpc>
              <a:spcBef>
                <a:spcPct val="0"/>
              </a:spcBef>
            </a:pPr>
            <a:r>
              <a:rPr lang="en-US" altLang="en-US" sz="2000" dirty="0"/>
              <a:t>Initialize weights to small random numbers, associated with biases </a:t>
            </a:r>
          </a:p>
          <a:p>
            <a:pPr lvl="1">
              <a:lnSpc>
                <a:spcPct val="130000"/>
              </a:lnSpc>
              <a:spcBef>
                <a:spcPct val="0"/>
              </a:spcBef>
            </a:pPr>
            <a:r>
              <a:rPr lang="en-US" altLang="en-US" sz="2000" dirty="0"/>
              <a:t>Propagate the inputs forward (by applying activation function) </a:t>
            </a:r>
          </a:p>
          <a:p>
            <a:pPr lvl="1">
              <a:lnSpc>
                <a:spcPct val="130000"/>
              </a:lnSpc>
              <a:spcBef>
                <a:spcPct val="0"/>
              </a:spcBef>
            </a:pPr>
            <a:r>
              <a:rPr lang="en-US" altLang="en-US" sz="2000" dirty="0"/>
              <a:t>Backpropagate the error (by updating weights and biases)</a:t>
            </a:r>
          </a:p>
          <a:p>
            <a:pPr lvl="1">
              <a:lnSpc>
                <a:spcPct val="130000"/>
              </a:lnSpc>
              <a:spcBef>
                <a:spcPct val="0"/>
              </a:spcBef>
            </a:pPr>
            <a:r>
              <a:rPr lang="en-US" altLang="en-US" sz="2000" dirty="0"/>
              <a:t>Terminating condition (when error is very small, etc.)</a:t>
            </a:r>
          </a:p>
        </p:txBody>
      </p:sp>
    </p:spTree>
    <p:extLst>
      <p:ext uri="{BB962C8B-B14F-4D97-AF65-F5344CB8AC3E}">
        <p14:creationId xmlns:p14="http://schemas.microsoft.com/office/powerpoint/2010/main" val="46969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Neuron: A Hidden/Output Layer Unit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4099">
            <a:extLst>
              <a:ext uri="{FF2B5EF4-FFF2-40B4-BE49-F238E27FC236}">
                <a16:creationId xmlns:a16="http://schemas.microsoft.com/office/drawing/2014/main" id="{DE885F20-4262-8F8C-6C59-A14D5E435D7A}"/>
              </a:ext>
            </a:extLst>
          </p:cNvPr>
          <p:cNvSpPr txBox="1">
            <a:spLocks noChangeArrowheads="1"/>
          </p:cNvSpPr>
          <p:nvPr/>
        </p:nvSpPr>
        <p:spPr>
          <a:xfrm>
            <a:off x="2217216" y="4697046"/>
            <a:ext cx="9678490" cy="1524000"/>
          </a:xfrm>
          <a:prstGeom prst="rect">
            <a:avLst/>
          </a:prstGeom>
        </p:spPr>
        <p:txBody>
          <a:bodyPr vert="horz" lIns="92075" tIns="46038" rIns="92075" bIns="4603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200" dirty="0"/>
              <a:t>An </a:t>
            </a:r>
            <a:r>
              <a:rPr lang="en-US" altLang="en-US" sz="2200" i="1" dirty="0"/>
              <a:t>n</a:t>
            </a:r>
            <a:r>
              <a:rPr lang="en-US" altLang="en-US" sz="2200" dirty="0"/>
              <a:t>-dimensional input vector </a:t>
            </a:r>
            <a:r>
              <a:rPr lang="en-US" altLang="en-US" sz="2200" b="1" dirty="0">
                <a:ea typeface="HYGungSo-Bold"/>
                <a:cs typeface="HYGungSo-Bold"/>
              </a:rPr>
              <a:t>x</a:t>
            </a:r>
            <a:r>
              <a:rPr lang="en-US" altLang="en-US" sz="2200" dirty="0"/>
              <a:t> is mapped into variable y by means of the scalar product and a nonlinear function mapping</a:t>
            </a:r>
          </a:p>
          <a:p>
            <a:r>
              <a:rPr lang="en-US" altLang="en-US" sz="2200" dirty="0"/>
              <a:t>The inputs to unit are outputs from the previous layer. They are multiplied by their corresponding weights to form a weighted sum, which is added to the bias associated with unit. Then a nonlinear activation function is applied to it.</a:t>
            </a:r>
          </a:p>
        </p:txBody>
      </p:sp>
      <p:grpSp>
        <p:nvGrpSpPr>
          <p:cNvPr id="16" name="Group 42">
            <a:extLst>
              <a:ext uri="{FF2B5EF4-FFF2-40B4-BE49-F238E27FC236}">
                <a16:creationId xmlns:a16="http://schemas.microsoft.com/office/drawing/2014/main" id="{1F92C281-1A2E-0664-2160-D7916DD4B71B}"/>
              </a:ext>
            </a:extLst>
          </p:cNvPr>
          <p:cNvGrpSpPr>
            <a:grpSpLocks/>
          </p:cNvGrpSpPr>
          <p:nvPr/>
        </p:nvGrpSpPr>
        <p:grpSpPr bwMode="auto">
          <a:xfrm>
            <a:off x="2325166" y="1166446"/>
            <a:ext cx="8731250" cy="3581400"/>
            <a:chOff x="212" y="768"/>
            <a:chExt cx="5500" cy="2256"/>
          </a:xfrm>
        </p:grpSpPr>
        <p:sp>
          <p:nvSpPr>
            <p:cNvPr id="17" name="Rectangle 4101">
              <a:extLst>
                <a:ext uri="{FF2B5EF4-FFF2-40B4-BE49-F238E27FC236}">
                  <a16:creationId xmlns:a16="http://schemas.microsoft.com/office/drawing/2014/main" id="{CB975EC1-868B-87E7-0D9C-4333924B31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2" y="864"/>
              <a:ext cx="415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600">
                  <a:latin typeface="Symbol" pitchFamily="2" charset="2"/>
                </a:rPr>
                <a:t>m</a:t>
              </a:r>
              <a:r>
                <a:rPr lang="en-US" altLang="en-US" sz="3600" i="1" baseline="-25000">
                  <a:latin typeface="Times New Roman" panose="02020603050405020304" pitchFamily="18" charset="0"/>
                </a:rPr>
                <a:t>k </a:t>
              </a:r>
            </a:p>
          </p:txBody>
        </p:sp>
        <p:sp>
          <p:nvSpPr>
            <p:cNvPr id="18" name="Oval 4104">
              <a:extLst>
                <a:ext uri="{FF2B5EF4-FFF2-40B4-BE49-F238E27FC236}">
                  <a16:creationId xmlns:a16="http://schemas.microsoft.com/office/drawing/2014/main" id="{8E61A407-21D8-AF28-9FF3-CB07B55702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0" y="810"/>
              <a:ext cx="480" cy="1584"/>
            </a:xfrm>
            <a:prstGeom prst="ellipse">
              <a:avLst/>
            </a:prstGeom>
            <a:solidFill>
              <a:srgbClr val="00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>
                <a:latin typeface="Tahoma" panose="020B0604030504040204" pitchFamily="34" charset="0"/>
              </a:endParaRPr>
            </a:p>
          </p:txBody>
        </p:sp>
        <p:sp>
          <p:nvSpPr>
            <p:cNvPr id="19" name="Oval 4105">
              <a:extLst>
                <a:ext uri="{FF2B5EF4-FFF2-40B4-BE49-F238E27FC236}">
                  <a16:creationId xmlns:a16="http://schemas.microsoft.com/office/drawing/2014/main" id="{DA04691F-E696-C158-4A56-3803454AB5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801"/>
              <a:ext cx="478" cy="1582"/>
            </a:xfrm>
            <a:prstGeom prst="ellipse">
              <a:avLst/>
            </a:prstGeom>
            <a:solidFill>
              <a:srgbClr val="66FFFF"/>
            </a:solidFill>
            <a:ln w="12700">
              <a:solidFill>
                <a:srgbClr val="66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>
                <a:latin typeface="Tahoma" panose="020B0604030504040204" pitchFamily="34" charset="0"/>
              </a:endParaRPr>
            </a:p>
          </p:txBody>
        </p:sp>
        <p:sp>
          <p:nvSpPr>
            <p:cNvPr id="20" name="Line 4106">
              <a:extLst>
                <a:ext uri="{FF2B5EF4-FFF2-40B4-BE49-F238E27FC236}">
                  <a16:creationId xmlns:a16="http://schemas.microsoft.com/office/drawing/2014/main" id="{8F8FE97C-104E-DBDE-B974-B7FB3E8D08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61" y="1615"/>
              <a:ext cx="681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1" name="Rectangle 4107">
              <a:extLst>
                <a:ext uri="{FF2B5EF4-FFF2-40B4-BE49-F238E27FC236}">
                  <a16:creationId xmlns:a16="http://schemas.microsoft.com/office/drawing/2014/main" id="{1767045C-DBB5-41A6-887F-1271BC0ED1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8" y="1373"/>
              <a:ext cx="515" cy="488"/>
            </a:xfrm>
            <a:prstGeom prst="rect">
              <a:avLst/>
            </a:prstGeom>
            <a:solidFill>
              <a:srgbClr val="00FF99"/>
            </a:solidFill>
            <a:ln w="12700">
              <a:solidFill>
                <a:srgbClr val="00FF99"/>
              </a:solidFill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4400" i="1">
                  <a:latin typeface="Times New Roman" panose="02020603050405020304" pitchFamily="18" charset="0"/>
                </a:rPr>
                <a:t>f</a:t>
              </a:r>
            </a:p>
          </p:txBody>
        </p:sp>
        <p:sp>
          <p:nvSpPr>
            <p:cNvPr id="22" name="Line 4108">
              <a:extLst>
                <a:ext uri="{FF2B5EF4-FFF2-40B4-BE49-F238E27FC236}">
                  <a16:creationId xmlns:a16="http://schemas.microsoft.com/office/drawing/2014/main" id="{E3B14B0A-52FB-A17F-9152-AB1CCE81BB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51" y="1625"/>
              <a:ext cx="91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3" name="Rectangle 4109">
              <a:extLst>
                <a:ext uri="{FF2B5EF4-FFF2-40B4-BE49-F238E27FC236}">
                  <a16:creationId xmlns:a16="http://schemas.microsoft.com/office/drawing/2014/main" id="{8B564DD8-A94A-016D-B2F6-40AAA019BF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42" y="2506"/>
              <a:ext cx="907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 dirty="0"/>
                <a:t>weighted 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 dirty="0"/>
                <a:t>sum</a:t>
              </a:r>
              <a:endParaRPr lang="en-US" altLang="en-US" sz="2400" dirty="0"/>
            </a:p>
          </p:txBody>
        </p:sp>
        <p:sp>
          <p:nvSpPr>
            <p:cNvPr id="24" name="Rectangle 4110">
              <a:extLst>
                <a:ext uri="{FF2B5EF4-FFF2-40B4-BE49-F238E27FC236}">
                  <a16:creationId xmlns:a16="http://schemas.microsoft.com/office/drawing/2014/main" id="{E59857B1-511F-F4D3-894F-4272133875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" y="2506"/>
              <a:ext cx="753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/>
                <a:t>Input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/>
                <a:t>vector </a:t>
              </a:r>
              <a:r>
                <a:rPr lang="en-US" altLang="en-US" sz="2400" b="1">
                  <a:ea typeface="HYGungSo-Bold"/>
                  <a:cs typeface="HYGungSo-Bold"/>
                </a:rPr>
                <a:t>x</a:t>
              </a:r>
            </a:p>
          </p:txBody>
        </p:sp>
        <p:sp>
          <p:nvSpPr>
            <p:cNvPr id="26" name="Rectangle 4111">
              <a:extLst>
                <a:ext uri="{FF2B5EF4-FFF2-40B4-BE49-F238E27FC236}">
                  <a16:creationId xmlns:a16="http://schemas.microsoft.com/office/drawing/2014/main" id="{35248EC6-CF5B-E2C1-C23B-FDC74882CE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1584"/>
              <a:ext cx="79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/>
                <a:t>output </a:t>
              </a:r>
              <a:r>
                <a:rPr lang="en-US" altLang="en-US" sz="2400" b="1" i="1"/>
                <a:t>y</a:t>
              </a:r>
              <a:endParaRPr lang="en-US" altLang="en-US" sz="2400" i="1"/>
            </a:p>
          </p:txBody>
        </p:sp>
        <p:sp>
          <p:nvSpPr>
            <p:cNvPr id="27" name="Rectangle 4112">
              <a:extLst>
                <a:ext uri="{FF2B5EF4-FFF2-40B4-BE49-F238E27FC236}">
                  <a16:creationId xmlns:a16="http://schemas.microsoft.com/office/drawing/2014/main" id="{1E8FDCE4-2C6F-7C0A-942D-F7428AE807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0" y="2506"/>
              <a:ext cx="932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/>
                <a:t>Activation</a:t>
              </a:r>
              <a:endParaRPr lang="en-US" altLang="en-US" sz="2400"/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/>
                <a:t>function</a:t>
              </a:r>
              <a:endParaRPr lang="en-US" altLang="en-US" sz="2400"/>
            </a:p>
          </p:txBody>
        </p:sp>
        <p:sp>
          <p:nvSpPr>
            <p:cNvPr id="28" name="Oval 4113">
              <a:extLst>
                <a:ext uri="{FF2B5EF4-FFF2-40B4-BE49-F238E27FC236}">
                  <a16:creationId xmlns:a16="http://schemas.microsoft.com/office/drawing/2014/main" id="{0CBFA0C2-9F1F-E03F-CAAE-AEDE9CF937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9" y="798"/>
              <a:ext cx="401" cy="402"/>
            </a:xfrm>
            <a:prstGeom prst="ellipse">
              <a:avLst/>
            </a:prstGeom>
            <a:solidFill>
              <a:srgbClr val="00FFCC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lIns="92075" tIns="46038" rIns="92075" bIns="46038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9" name="Line 4114">
              <a:extLst>
                <a:ext uri="{FF2B5EF4-FFF2-40B4-BE49-F238E27FC236}">
                  <a16:creationId xmlns:a16="http://schemas.microsoft.com/office/drawing/2014/main" id="{51AEA285-981E-EF0F-097D-FE5CF78E9EA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18" y="1200"/>
              <a:ext cx="10" cy="4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0" name="Rectangle 4115">
              <a:extLst>
                <a:ext uri="{FF2B5EF4-FFF2-40B4-BE49-F238E27FC236}">
                  <a16:creationId xmlns:a16="http://schemas.microsoft.com/office/drawing/2014/main" id="{5DEF16D2-148C-B068-A3D7-4B64BFDD1C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2" y="2506"/>
              <a:ext cx="808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/>
                <a:t>weight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/>
                <a:t>vector </a:t>
              </a:r>
              <a:r>
                <a:rPr lang="en-US" altLang="en-US" sz="2400" b="1">
                  <a:ea typeface="HYGungSo-Bold"/>
                  <a:cs typeface="HYGungSo-Bold"/>
                </a:rPr>
                <a:t>w</a:t>
              </a:r>
              <a:endParaRPr lang="en-US" altLang="en-US" sz="2400">
                <a:ea typeface="HYGungSo-Bold"/>
                <a:cs typeface="HYGungSo-Bold"/>
              </a:endParaRPr>
            </a:p>
          </p:txBody>
        </p:sp>
        <p:sp>
          <p:nvSpPr>
            <p:cNvPr id="31" name="Freeform 4116">
              <a:extLst>
                <a:ext uri="{FF2B5EF4-FFF2-40B4-BE49-F238E27FC236}">
                  <a16:creationId xmlns:a16="http://schemas.microsoft.com/office/drawing/2014/main" id="{1A407834-1A76-4318-A61E-6B36C3980441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4" y="991"/>
              <a:ext cx="568" cy="1220"/>
            </a:xfrm>
            <a:custGeom>
              <a:avLst/>
              <a:gdLst>
                <a:gd name="T0" fmla="*/ 0 w 568"/>
                <a:gd name="T1" fmla="*/ 0 h 1220"/>
                <a:gd name="T2" fmla="*/ 0 w 568"/>
                <a:gd name="T3" fmla="*/ 1219 h 1220"/>
                <a:gd name="T4" fmla="*/ 254 w 568"/>
                <a:gd name="T5" fmla="*/ 1219 h 1220"/>
                <a:gd name="T6" fmla="*/ 567 w 568"/>
                <a:gd name="T7" fmla="*/ 632 h 1220"/>
                <a:gd name="T8" fmla="*/ 254 w 568"/>
                <a:gd name="T9" fmla="*/ 14 h 1220"/>
                <a:gd name="T10" fmla="*/ 0 w 568"/>
                <a:gd name="T11" fmla="*/ 0 h 1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8"/>
                <a:gd name="T19" fmla="*/ 0 h 1220"/>
                <a:gd name="T20" fmla="*/ 568 w 568"/>
                <a:gd name="T21" fmla="*/ 1220 h 12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8" h="1220">
                  <a:moveTo>
                    <a:pt x="0" y="0"/>
                  </a:moveTo>
                  <a:lnTo>
                    <a:pt x="0" y="1219"/>
                  </a:lnTo>
                  <a:lnTo>
                    <a:pt x="254" y="1219"/>
                  </a:lnTo>
                  <a:lnTo>
                    <a:pt x="567" y="632"/>
                  </a:lnTo>
                  <a:lnTo>
                    <a:pt x="254" y="14"/>
                  </a:lnTo>
                  <a:lnTo>
                    <a:pt x="0" y="0"/>
                  </a:lnTo>
                </a:path>
              </a:pathLst>
            </a:custGeom>
            <a:solidFill>
              <a:srgbClr val="99CCFF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" name="Rectangle 4117">
              <a:extLst>
                <a:ext uri="{FF2B5EF4-FFF2-40B4-BE49-F238E27FC236}">
                  <a16:creationId xmlns:a16="http://schemas.microsoft.com/office/drawing/2014/main" id="{26EC5E8D-5D6E-58D5-753A-66985B97AF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6" y="1387"/>
              <a:ext cx="32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600">
                  <a:latin typeface="Symbol" pitchFamily="2" charset="2"/>
                </a:rPr>
                <a:t>å</a:t>
              </a:r>
            </a:p>
          </p:txBody>
        </p:sp>
        <p:sp>
          <p:nvSpPr>
            <p:cNvPr id="33" name="Line 4118">
              <a:extLst>
                <a:ext uri="{FF2B5EF4-FFF2-40B4-BE49-F238E27FC236}">
                  <a16:creationId xmlns:a16="http://schemas.microsoft.com/office/drawing/2014/main" id="{10ECBA96-F6D8-1750-1631-ED7B2920297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43" y="1126"/>
              <a:ext cx="4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4" name="Rectangle 4119">
              <a:extLst>
                <a:ext uri="{FF2B5EF4-FFF2-40B4-BE49-F238E27FC236}">
                  <a16:creationId xmlns:a16="http://schemas.microsoft.com/office/drawing/2014/main" id="{003F0884-684A-2036-69F7-5312716629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7" y="979"/>
              <a:ext cx="3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i="1">
                  <a:latin typeface="Times New Roman" panose="02020603050405020304" pitchFamily="18" charset="0"/>
                </a:rPr>
                <a:t>w</a:t>
              </a:r>
              <a:r>
                <a:rPr lang="en-US" altLang="en-US" sz="2400" i="1" baseline="-25000">
                  <a:latin typeface="Times New Roman" panose="02020603050405020304" pitchFamily="18" charset="0"/>
                </a:rPr>
                <a:t>0</a:t>
              </a:r>
            </a:p>
          </p:txBody>
        </p:sp>
        <p:sp>
          <p:nvSpPr>
            <p:cNvPr id="35" name="Line 4120">
              <a:extLst>
                <a:ext uri="{FF2B5EF4-FFF2-40B4-BE49-F238E27FC236}">
                  <a16:creationId xmlns:a16="http://schemas.microsoft.com/office/drawing/2014/main" id="{2D02ADFC-A62E-3528-5211-F36845B8F9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7" y="1126"/>
              <a:ext cx="43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6" name="Line 4121">
              <a:extLst>
                <a:ext uri="{FF2B5EF4-FFF2-40B4-BE49-F238E27FC236}">
                  <a16:creationId xmlns:a16="http://schemas.microsoft.com/office/drawing/2014/main" id="{AC8714B6-EB04-9AEE-AD1E-82F697CA295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34" y="1482"/>
              <a:ext cx="4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7" name="Rectangle 4122">
              <a:extLst>
                <a:ext uri="{FF2B5EF4-FFF2-40B4-BE49-F238E27FC236}">
                  <a16:creationId xmlns:a16="http://schemas.microsoft.com/office/drawing/2014/main" id="{E8D8F275-C057-26C6-6890-7FF7965D4D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8" y="1335"/>
              <a:ext cx="3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i="1">
                  <a:latin typeface="Times New Roman" panose="02020603050405020304" pitchFamily="18" charset="0"/>
                </a:rPr>
                <a:t>w</a:t>
              </a:r>
              <a:r>
                <a:rPr lang="en-US" altLang="en-US" sz="2400" i="1" baseline="-25000"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38" name="Line 4123">
              <a:extLst>
                <a:ext uri="{FF2B5EF4-FFF2-40B4-BE49-F238E27FC236}">
                  <a16:creationId xmlns:a16="http://schemas.microsoft.com/office/drawing/2014/main" id="{FE348DFF-B50E-CB93-80A9-F132679133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08" y="1482"/>
              <a:ext cx="43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9" name="Line 4124">
              <a:extLst>
                <a:ext uri="{FF2B5EF4-FFF2-40B4-BE49-F238E27FC236}">
                  <a16:creationId xmlns:a16="http://schemas.microsoft.com/office/drawing/2014/main" id="{019DD68E-AA49-BD0E-971F-5496B0BDEA4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33" y="2066"/>
              <a:ext cx="43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0" name="Rectangle 4125">
              <a:extLst>
                <a:ext uri="{FF2B5EF4-FFF2-40B4-BE49-F238E27FC236}">
                  <a16:creationId xmlns:a16="http://schemas.microsoft.com/office/drawing/2014/main" id="{F0715681-EEE2-D526-5BC3-368C86DCAA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7" y="1919"/>
              <a:ext cx="3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i="1">
                  <a:latin typeface="Times New Roman" panose="02020603050405020304" pitchFamily="18" charset="0"/>
                </a:rPr>
                <a:t>w</a:t>
              </a:r>
              <a:r>
                <a:rPr lang="en-US" altLang="en-US" sz="2400" i="1" baseline="-25000">
                  <a:latin typeface="Times New Roman" panose="02020603050405020304" pitchFamily="18" charset="0"/>
                </a:rPr>
                <a:t>n</a:t>
              </a:r>
            </a:p>
          </p:txBody>
        </p:sp>
        <p:sp>
          <p:nvSpPr>
            <p:cNvPr id="41" name="Line 4126">
              <a:extLst>
                <a:ext uri="{FF2B5EF4-FFF2-40B4-BE49-F238E27FC236}">
                  <a16:creationId xmlns:a16="http://schemas.microsoft.com/office/drawing/2014/main" id="{C534F62F-EF42-E136-491B-A48CFC3F42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07" y="2066"/>
              <a:ext cx="4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2" name="Rectangle 4127">
              <a:extLst>
                <a:ext uri="{FF2B5EF4-FFF2-40B4-BE49-F238E27FC236}">
                  <a16:creationId xmlns:a16="http://schemas.microsoft.com/office/drawing/2014/main" id="{70B15D7E-F261-D5A9-CED2-A540B5DB03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" y="951"/>
              <a:ext cx="26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i="1">
                  <a:latin typeface="Times New Roman" panose="02020603050405020304" pitchFamily="18" charset="0"/>
                </a:rPr>
                <a:t>x</a:t>
              </a:r>
              <a:r>
                <a:rPr lang="en-US" altLang="en-US" sz="2400" i="1" baseline="-25000">
                  <a:latin typeface="Times New Roman" panose="02020603050405020304" pitchFamily="18" charset="0"/>
                </a:rPr>
                <a:t>0</a:t>
              </a:r>
            </a:p>
          </p:txBody>
        </p:sp>
        <p:sp>
          <p:nvSpPr>
            <p:cNvPr id="43" name="Rectangle 4128">
              <a:extLst>
                <a:ext uri="{FF2B5EF4-FFF2-40B4-BE49-F238E27FC236}">
                  <a16:creationId xmlns:a16="http://schemas.microsoft.com/office/drawing/2014/main" id="{6BFB7163-CCAE-6657-F71E-A3EDF9D587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3" y="1326"/>
              <a:ext cx="26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i="1">
                  <a:latin typeface="Times New Roman" panose="02020603050405020304" pitchFamily="18" charset="0"/>
                </a:rPr>
                <a:t>x</a:t>
              </a:r>
              <a:r>
                <a:rPr lang="en-US" altLang="en-US" sz="2400" i="1" baseline="-25000"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44" name="Rectangle 4129">
              <a:extLst>
                <a:ext uri="{FF2B5EF4-FFF2-40B4-BE49-F238E27FC236}">
                  <a16:creationId xmlns:a16="http://schemas.microsoft.com/office/drawing/2014/main" id="{250EA94F-8885-92DE-6B16-5FABD768FF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" y="1883"/>
              <a:ext cx="26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i="1">
                  <a:latin typeface="Times New Roman" panose="02020603050405020304" pitchFamily="18" charset="0"/>
                </a:rPr>
                <a:t>x</a:t>
              </a:r>
              <a:r>
                <a:rPr lang="en-US" altLang="en-US" sz="2400" i="1" baseline="-25000">
                  <a:latin typeface="Times New Roman" panose="02020603050405020304" pitchFamily="18" charset="0"/>
                </a:rPr>
                <a:t>n</a:t>
              </a:r>
            </a:p>
          </p:txBody>
        </p:sp>
        <p:grpSp>
          <p:nvGrpSpPr>
            <p:cNvPr id="45" name="Group 41">
              <a:extLst>
                <a:ext uri="{FF2B5EF4-FFF2-40B4-BE49-F238E27FC236}">
                  <a16:creationId xmlns:a16="http://schemas.microsoft.com/office/drawing/2014/main" id="{F7502101-F290-037B-559D-2D98DD36A0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60" y="2016"/>
              <a:ext cx="528" cy="384"/>
              <a:chOff x="3408" y="2352"/>
              <a:chExt cx="528" cy="384"/>
            </a:xfrm>
          </p:grpSpPr>
          <p:sp>
            <p:nvSpPr>
              <p:cNvPr id="48" name="Rectangle 4130">
                <a:extLst>
                  <a:ext uri="{FF2B5EF4-FFF2-40B4-BE49-F238E27FC236}">
                    <a16:creationId xmlns:a16="http://schemas.microsoft.com/office/drawing/2014/main" id="{943F1EFE-77F9-1C87-28A8-680FA008B5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8" y="2352"/>
                <a:ext cx="528" cy="384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800">
                  <a:latin typeface="Tahoma" panose="020B0604030504040204" pitchFamily="34" charset="0"/>
                </a:endParaRPr>
              </a:p>
            </p:txBody>
          </p:sp>
          <p:sp>
            <p:nvSpPr>
              <p:cNvPr id="49" name="Line 4131">
                <a:extLst>
                  <a:ext uri="{FF2B5EF4-FFF2-40B4-BE49-F238E27FC236}">
                    <a16:creationId xmlns:a16="http://schemas.microsoft.com/office/drawing/2014/main" id="{8ACDFBE1-8946-8F61-B13D-A4E1F29882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8" y="2736"/>
                <a:ext cx="240" cy="0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JO"/>
              </a:p>
            </p:txBody>
          </p:sp>
          <p:sp>
            <p:nvSpPr>
              <p:cNvPr id="50" name="Line 4132">
                <a:extLst>
                  <a:ext uri="{FF2B5EF4-FFF2-40B4-BE49-F238E27FC236}">
                    <a16:creationId xmlns:a16="http://schemas.microsoft.com/office/drawing/2014/main" id="{5BDC54A3-70A6-B659-E78D-88C3E3BA04D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48" y="2352"/>
                <a:ext cx="0" cy="384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JO"/>
              </a:p>
            </p:txBody>
          </p:sp>
          <p:sp>
            <p:nvSpPr>
              <p:cNvPr id="51" name="Line 4133">
                <a:extLst>
                  <a:ext uri="{FF2B5EF4-FFF2-40B4-BE49-F238E27FC236}">
                    <a16:creationId xmlns:a16="http://schemas.microsoft.com/office/drawing/2014/main" id="{8C04D6A9-7AC2-CB19-190D-CC1934F57F5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48" y="2352"/>
                <a:ext cx="240" cy="0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JO"/>
              </a:p>
            </p:txBody>
          </p:sp>
        </p:grpSp>
        <p:graphicFrame>
          <p:nvGraphicFramePr>
            <p:cNvPr id="46" name="Object 4134">
              <a:extLst>
                <a:ext uri="{FF2B5EF4-FFF2-40B4-BE49-F238E27FC236}">
                  <a16:creationId xmlns:a16="http://schemas.microsoft.com/office/drawing/2014/main" id="{37424661-B554-FB7B-4C73-C9D80587DF8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224" y="2016"/>
            <a:ext cx="1488" cy="7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9" imgW="31597600" imgH="15214600" progId="Equation.3">
                    <p:embed/>
                  </p:oleObj>
                </mc:Choice>
                <mc:Fallback>
                  <p:oleObj name="Equation" r:id="rId9" imgW="31597600" imgH="15214600" progId="Equation.3">
                    <p:embed/>
                    <p:pic>
                      <p:nvPicPr>
                        <p:cNvPr id="76834" name="Object 4134">
                          <a:extLst>
                            <a:ext uri="{FF2B5EF4-FFF2-40B4-BE49-F238E27FC236}">
                              <a16:creationId xmlns:a16="http://schemas.microsoft.com/office/drawing/2014/main" id="{C3474D93-8714-0C0D-7C37-FEB78E453564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24" y="2016"/>
                          <a:ext cx="1488" cy="7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7" name="Text Box 43">
              <a:extLst>
                <a:ext uri="{FF2B5EF4-FFF2-40B4-BE49-F238E27FC236}">
                  <a16:creationId xmlns:a16="http://schemas.microsoft.com/office/drawing/2014/main" id="{97F26F1A-CD09-6018-BB9B-CB20BCBC22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4" y="768"/>
              <a:ext cx="4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/>
                <a:t>bias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755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Efficiency and Interpretability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45AB7DE-C9F4-F561-26E0-2D7C9E9346AE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167700"/>
            <a:ext cx="9180177" cy="5181600"/>
          </a:xfrm>
          <a:prstGeom prst="rect">
            <a:avLst/>
          </a:prstGeom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 sz="2200" b="1" u="sng" dirty="0"/>
              <a:t>Efficiency</a:t>
            </a:r>
            <a:r>
              <a:rPr lang="en-US" altLang="en-US" sz="2200" dirty="0"/>
              <a:t> of backpropagation: Each epoch (one iteration through the training set) takes O(|D| * </a:t>
            </a:r>
            <a:r>
              <a:rPr lang="en-US" altLang="en-US" sz="2200" i="1" dirty="0"/>
              <a:t>w</a:t>
            </a:r>
            <a:r>
              <a:rPr lang="en-US" altLang="en-US" sz="2200" dirty="0"/>
              <a:t>), with |D| tuples and </a:t>
            </a:r>
            <a:r>
              <a:rPr lang="en-US" altLang="en-US" sz="2200" i="1" dirty="0"/>
              <a:t>w</a:t>
            </a:r>
            <a:r>
              <a:rPr lang="en-US" altLang="en-US" sz="2200" dirty="0"/>
              <a:t> weights, but # of epochs can be exponential to n, the number of inputs, in worst case</a:t>
            </a:r>
          </a:p>
          <a:p>
            <a:pPr>
              <a:lnSpc>
                <a:spcPct val="120000"/>
              </a:lnSpc>
            </a:pPr>
            <a:r>
              <a:rPr lang="en-US" altLang="en-US" sz="2200" dirty="0"/>
              <a:t>For easier comprehension: </a:t>
            </a:r>
            <a:r>
              <a:rPr lang="en-US" altLang="en-US" sz="2200" b="1" u="sng" dirty="0"/>
              <a:t>Rule extraction</a:t>
            </a:r>
            <a:r>
              <a:rPr lang="en-US" altLang="en-US" sz="2200" dirty="0"/>
              <a:t> by network pruning</a:t>
            </a:r>
          </a:p>
          <a:p>
            <a:pPr lvl="1">
              <a:lnSpc>
                <a:spcPct val="120000"/>
              </a:lnSpc>
            </a:pPr>
            <a:r>
              <a:rPr lang="en-US" altLang="en-US" sz="2200" dirty="0"/>
              <a:t>Simplify the network structure by removing weighted links that have the least effect on the trained network</a:t>
            </a:r>
          </a:p>
          <a:p>
            <a:pPr lvl="1">
              <a:lnSpc>
                <a:spcPct val="120000"/>
              </a:lnSpc>
            </a:pPr>
            <a:r>
              <a:rPr lang="en-US" altLang="en-US" sz="2200" dirty="0"/>
              <a:t>Then perform link, unit, or activation value clustering</a:t>
            </a:r>
          </a:p>
          <a:p>
            <a:pPr lvl="1">
              <a:lnSpc>
                <a:spcPct val="120000"/>
              </a:lnSpc>
            </a:pPr>
            <a:r>
              <a:rPr lang="en-US" altLang="en-US" sz="2200" dirty="0"/>
              <a:t>The set of input and activation values are studied to derive rules describing the relationship between the input and hidden unit layers</a:t>
            </a:r>
          </a:p>
          <a:p>
            <a:pPr algn="just">
              <a:lnSpc>
                <a:spcPct val="100000"/>
              </a:lnSpc>
            </a:pPr>
            <a:r>
              <a:rPr lang="en-US" altLang="en-US" sz="2200" b="1" u="sng" dirty="0"/>
              <a:t>Sensitivity analysis</a:t>
            </a:r>
            <a:r>
              <a:rPr lang="en-US" altLang="en-US" sz="2200" dirty="0"/>
              <a:t>: assess the impact that a given input variable has on a network output.  The knowledge gained from this analysis can be represented in rules</a:t>
            </a:r>
          </a:p>
        </p:txBody>
      </p:sp>
    </p:spTree>
    <p:extLst>
      <p:ext uri="{BB962C8B-B14F-4D97-AF65-F5344CB8AC3E}">
        <p14:creationId xmlns:p14="http://schemas.microsoft.com/office/powerpoint/2010/main" val="156678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Classification and Prediction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714428" y="4522488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algn="l" defTabSz="914400" rtl="0" eaLnBrk="1" latinLnBrk="0" hangingPunct="1"/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9647D7E2-5D07-3A9E-37DB-7739DF689404}"/>
              </a:ext>
            </a:extLst>
          </p:cNvPr>
          <p:cNvSpPr txBox="1">
            <a:spLocks noChangeArrowheads="1"/>
          </p:cNvSpPr>
          <p:nvPr/>
        </p:nvSpPr>
        <p:spPr>
          <a:xfrm>
            <a:off x="732912" y="1779716"/>
            <a:ext cx="6762401" cy="413132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dirty="0"/>
              <a:t>Classification: Basic Concepts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Decision Tree Induction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Bayes Classification Methods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Classification by Backpropagation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Model Evaluation and Selection</a:t>
            </a:r>
          </a:p>
          <a:p>
            <a:pPr>
              <a:lnSpc>
                <a:spcPct val="130000"/>
              </a:lnSpc>
            </a:pPr>
            <a:r>
              <a:rPr lang="en-US" altLang="en-US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385740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Model Evaluation and Selection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5FE9889-3F45-AB10-DB9E-67A023CDACD8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203700"/>
            <a:ext cx="9180177" cy="5257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400"/>
              <a:t>Evaluation metrics: How can we measure accuracy?  Other metrics to consider?</a:t>
            </a:r>
          </a:p>
          <a:p>
            <a:pPr>
              <a:lnSpc>
                <a:spcPct val="110000"/>
              </a:lnSpc>
            </a:pPr>
            <a:r>
              <a:rPr lang="en-US" altLang="en-US" sz="2400"/>
              <a:t>Use </a:t>
            </a:r>
            <a:r>
              <a:rPr lang="en-US" altLang="en-US" sz="2400" b="1"/>
              <a:t>validation test set</a:t>
            </a:r>
            <a:r>
              <a:rPr lang="en-US" altLang="en-US" sz="2400"/>
              <a:t> of class-labeled tuples instead of training set when assessing accuracy</a:t>
            </a:r>
          </a:p>
          <a:p>
            <a:pPr>
              <a:lnSpc>
                <a:spcPct val="110000"/>
              </a:lnSpc>
            </a:pPr>
            <a:r>
              <a:rPr lang="en-US" altLang="en-US" sz="2400"/>
              <a:t>Methods for estimating a classifier’s accuracy: </a:t>
            </a:r>
          </a:p>
          <a:p>
            <a:pPr lvl="1">
              <a:lnSpc>
                <a:spcPct val="110000"/>
              </a:lnSpc>
            </a:pPr>
            <a:r>
              <a:rPr lang="en-US" altLang="en-US"/>
              <a:t>Holdout method, random subsampling</a:t>
            </a:r>
          </a:p>
          <a:p>
            <a:pPr lvl="1">
              <a:lnSpc>
                <a:spcPct val="110000"/>
              </a:lnSpc>
            </a:pPr>
            <a:r>
              <a:rPr lang="en-US" altLang="en-US"/>
              <a:t>Cross-validation</a:t>
            </a:r>
          </a:p>
          <a:p>
            <a:pPr lvl="1">
              <a:lnSpc>
                <a:spcPct val="110000"/>
              </a:lnSpc>
            </a:pPr>
            <a:r>
              <a:rPr lang="en-US" altLang="en-US"/>
              <a:t>Bootstrap</a:t>
            </a:r>
          </a:p>
          <a:p>
            <a:pPr>
              <a:lnSpc>
                <a:spcPct val="110000"/>
              </a:lnSpc>
            </a:pPr>
            <a:r>
              <a:rPr lang="en-US" altLang="en-US" sz="2400"/>
              <a:t>Comparing classifiers:</a:t>
            </a:r>
          </a:p>
          <a:p>
            <a:pPr lvl="1">
              <a:lnSpc>
                <a:spcPct val="110000"/>
              </a:lnSpc>
            </a:pPr>
            <a:r>
              <a:rPr lang="en-US" altLang="en-US"/>
              <a:t>Confidence intervals</a:t>
            </a:r>
          </a:p>
          <a:p>
            <a:pPr lvl="1">
              <a:lnSpc>
                <a:spcPct val="110000"/>
              </a:lnSpc>
            </a:pPr>
            <a:r>
              <a:rPr lang="en-US" altLang="en-US"/>
              <a:t>Cost-benefit analysis and ROC Curves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2877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26163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Classifier Evaluation Metrics: Confusion Matrix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2" name="Group 79">
            <a:extLst>
              <a:ext uri="{FF2B5EF4-FFF2-40B4-BE49-F238E27FC236}">
                <a16:creationId xmlns:a16="http://schemas.microsoft.com/office/drawing/2014/main" id="{DAFE2C69-AEDB-D281-C72C-C851FD0071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7594079"/>
              </p:ext>
            </p:extLst>
          </p:nvPr>
        </p:nvGraphicFramePr>
        <p:xfrm>
          <a:off x="3790993" y="3212299"/>
          <a:ext cx="7010400" cy="1935163"/>
        </p:xfrm>
        <a:graphic>
          <a:graphicData uri="http://schemas.openxmlformats.org/drawingml/2006/table">
            <a:tbl>
              <a:tblPr/>
              <a:tblGrid>
                <a:gridCol w="251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11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Actual class\Predicted class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buy_computer =  yes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buy_computer = no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Total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3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buy_computer = yes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6954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46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7000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3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buy_computer = no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412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2588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3000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13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Total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7366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2634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10000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" name="Rectangle 63">
            <a:extLst>
              <a:ext uri="{FF2B5EF4-FFF2-40B4-BE49-F238E27FC236}">
                <a16:creationId xmlns:a16="http://schemas.microsoft.com/office/drawing/2014/main" id="{AB1BC7BE-A851-B6D4-D484-1A2AE6F6D75E}"/>
              </a:ext>
            </a:extLst>
          </p:cNvPr>
          <p:cNvSpPr txBox="1">
            <a:spLocks noChangeArrowheads="1"/>
          </p:cNvSpPr>
          <p:nvPr/>
        </p:nvSpPr>
        <p:spPr>
          <a:xfrm>
            <a:off x="3028993" y="5231599"/>
            <a:ext cx="8458200" cy="12573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/>
              <a:t>Given</a:t>
            </a:r>
            <a:r>
              <a:rPr lang="en-US" altLang="en-US" sz="2400" i="1"/>
              <a:t> m</a:t>
            </a:r>
            <a:r>
              <a:rPr lang="en-US" altLang="en-US" sz="2400"/>
              <a:t> classes, an entry, </a:t>
            </a:r>
            <a:r>
              <a:rPr lang="en-US" altLang="en-US" sz="2400" b="1" i="1"/>
              <a:t>CM</a:t>
            </a:r>
            <a:r>
              <a:rPr lang="en-US" altLang="en-US" sz="2400" b="1" i="1" baseline="-25000"/>
              <a:t>i,j</a:t>
            </a:r>
            <a:r>
              <a:rPr lang="en-US" altLang="en-US" sz="2400" b="1" baseline="-25000"/>
              <a:t> </a:t>
            </a:r>
            <a:r>
              <a:rPr lang="en-US" altLang="en-US" sz="2400"/>
              <a:t> in a </a:t>
            </a:r>
            <a:r>
              <a:rPr lang="en-US" altLang="en-US" sz="2400" b="1"/>
              <a:t>confusion matrix</a:t>
            </a:r>
            <a:r>
              <a:rPr lang="en-US" altLang="en-US" sz="2400"/>
              <a:t> indicates # of tuples in class </a:t>
            </a:r>
            <a:r>
              <a:rPr lang="en-US" altLang="en-US" sz="2400" i="1"/>
              <a:t>i</a:t>
            </a:r>
            <a:r>
              <a:rPr lang="en-US" altLang="en-US" sz="2400"/>
              <a:t>  that were labeled by the classifier as class </a:t>
            </a:r>
            <a:r>
              <a:rPr lang="en-US" altLang="en-US" sz="2400" i="1"/>
              <a:t>j</a:t>
            </a:r>
          </a:p>
          <a:p>
            <a:r>
              <a:rPr lang="en-US" altLang="en-US" sz="2400"/>
              <a:t>May have extra rows/columns to provide totals</a:t>
            </a:r>
          </a:p>
        </p:txBody>
      </p:sp>
      <p:sp>
        <p:nvSpPr>
          <p:cNvPr id="17" name="Text Box 66">
            <a:extLst>
              <a:ext uri="{FF2B5EF4-FFF2-40B4-BE49-F238E27FC236}">
                <a16:creationId xmlns:a16="http://schemas.microsoft.com/office/drawing/2014/main" id="{688EC237-902C-E886-7DFA-9CD5BC5154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2793" y="1078699"/>
            <a:ext cx="2608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dirty="0"/>
              <a:t>Confusion Matrix:</a:t>
            </a:r>
          </a:p>
        </p:txBody>
      </p:sp>
      <p:graphicFrame>
        <p:nvGraphicFramePr>
          <p:cNvPr id="18" name="Group 77">
            <a:extLst>
              <a:ext uri="{FF2B5EF4-FFF2-40B4-BE49-F238E27FC236}">
                <a16:creationId xmlns:a16="http://schemas.microsoft.com/office/drawing/2014/main" id="{A740E5C9-566D-8FFA-8EB1-A55E22C1E5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048403"/>
              </p:ext>
            </p:extLst>
          </p:nvPr>
        </p:nvGraphicFramePr>
        <p:xfrm>
          <a:off x="3257593" y="1535899"/>
          <a:ext cx="7924800" cy="1235076"/>
        </p:xfrm>
        <a:graphic>
          <a:graphicData uri="http://schemas.openxmlformats.org/drawingml/2006/table">
            <a:tbl>
              <a:tblPr/>
              <a:tblGrid>
                <a:gridCol w="289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17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574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Actual class\Predicted class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</a:t>
                      </a:r>
                      <a:r>
                        <a:rPr kumimoji="0" lang="en-US" sz="18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¬ C</a:t>
                      </a:r>
                      <a:r>
                        <a:rPr kumimoji="0" lang="en-US" sz="18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</a:t>
                      </a:r>
                      <a:r>
                        <a:rPr kumimoji="0" lang="en-US" sz="18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True Positives (TP)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False Negatives (FN)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¬ C</a:t>
                      </a:r>
                      <a:r>
                        <a:rPr kumimoji="0" lang="en-US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False Positives (FP)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True Negatives (TN)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9" name="Rectangle 78">
            <a:extLst>
              <a:ext uri="{FF2B5EF4-FFF2-40B4-BE49-F238E27FC236}">
                <a16:creationId xmlns:a16="http://schemas.microsoft.com/office/drawing/2014/main" id="{DFCC9897-46D8-A9A2-967C-49501581DE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993" y="2831299"/>
            <a:ext cx="35655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anose="020B0604030504040204" pitchFamily="34" charset="0"/>
              </a:rPr>
              <a:t>Example of Confusion Matrix:</a:t>
            </a:r>
          </a:p>
        </p:txBody>
      </p:sp>
    </p:spTree>
    <p:extLst>
      <p:ext uri="{BB962C8B-B14F-4D97-AF65-F5344CB8AC3E}">
        <p14:creationId xmlns:p14="http://schemas.microsoft.com/office/powerpoint/2010/main" val="20551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40231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Classifier Evaluation Metrics: Accuracy, Error Rate, Sensitivity and Specificity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B6A01B52-D029-6EB1-C8E7-4706EDFBE992}"/>
              </a:ext>
            </a:extLst>
          </p:cNvPr>
          <p:cNvSpPr txBox="1">
            <a:spLocks noChangeArrowheads="1"/>
          </p:cNvSpPr>
          <p:nvPr/>
        </p:nvSpPr>
        <p:spPr>
          <a:xfrm>
            <a:off x="2842085" y="3109991"/>
            <a:ext cx="4724400" cy="292504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/>
              <a:t>Classifier Accuracy, </a:t>
            </a:r>
            <a:r>
              <a:rPr lang="en-US" altLang="en-US" sz="2400"/>
              <a:t>or recognition rate: percentage of test set tuples that are correctly classified</a:t>
            </a:r>
          </a:p>
          <a:p>
            <a:pPr lvl="1">
              <a:buFont typeface="Wingdings" pitchFamily="2" charset="2"/>
              <a:buNone/>
            </a:pPr>
            <a:r>
              <a:rPr lang="en-US" altLang="en-US" b="1"/>
              <a:t>Accuracy = (TP + TN)/All</a:t>
            </a:r>
            <a:endParaRPr lang="en-US" altLang="en-US"/>
          </a:p>
          <a:p>
            <a:r>
              <a:rPr lang="en-US" altLang="en-US" sz="2400" b="1"/>
              <a:t>Error rate:</a:t>
            </a:r>
            <a:r>
              <a:rPr lang="en-US" altLang="en-US" sz="2400"/>
              <a:t> </a:t>
            </a:r>
            <a:r>
              <a:rPr lang="en-US" altLang="en-US" sz="2400" i="1"/>
              <a:t>1 –</a:t>
            </a:r>
            <a:r>
              <a:rPr lang="en-US" altLang="en-US" sz="2400"/>
              <a:t> </a:t>
            </a:r>
            <a:r>
              <a:rPr lang="en-US" altLang="en-US" sz="2400" i="1"/>
              <a:t>accuracy</a:t>
            </a:r>
            <a:r>
              <a:rPr lang="en-US" altLang="en-US" sz="2400"/>
              <a:t>, or</a:t>
            </a:r>
          </a:p>
          <a:p>
            <a:pPr lvl="1">
              <a:buFont typeface="Wingdings" pitchFamily="2" charset="2"/>
              <a:buNone/>
            </a:pPr>
            <a:r>
              <a:rPr lang="en-US" altLang="en-US" b="1"/>
              <a:t>Error rate = (FP + FN)/All</a:t>
            </a:r>
            <a:endParaRPr lang="en-US" altLang="en-US" b="1" dirty="0"/>
          </a:p>
        </p:txBody>
      </p:sp>
      <p:sp>
        <p:nvSpPr>
          <p:cNvPr id="20" name="Rectangle 3">
            <a:extLst>
              <a:ext uri="{FF2B5EF4-FFF2-40B4-BE49-F238E27FC236}">
                <a16:creationId xmlns:a16="http://schemas.microsoft.com/office/drawing/2014/main" id="{2B59E579-25C6-E492-9350-87B221389E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6885" y="1433591"/>
            <a:ext cx="4724400" cy="4260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en-US" sz="2400" b="1" dirty="0"/>
              <a:t>Class Imbalance Problem</a:t>
            </a:r>
            <a:r>
              <a:rPr lang="en-US" altLang="en-US" sz="2400" dirty="0"/>
              <a:t>: </a:t>
            </a:r>
          </a:p>
          <a:p>
            <a:pPr lvl="1"/>
            <a:r>
              <a:rPr lang="en-US" altLang="en-US" sz="2400" dirty="0"/>
              <a:t>One class may be </a:t>
            </a:r>
            <a:r>
              <a:rPr lang="en-US" altLang="en-US" sz="2400" i="1" dirty="0"/>
              <a:t>rare</a:t>
            </a:r>
            <a:r>
              <a:rPr lang="en-US" altLang="en-US" sz="2400" dirty="0"/>
              <a:t>, e.g. fraud, or HIV-positive</a:t>
            </a:r>
          </a:p>
          <a:p>
            <a:pPr lvl="1"/>
            <a:r>
              <a:rPr lang="en-US" altLang="en-US" sz="2400" dirty="0"/>
              <a:t>Significant </a:t>
            </a:r>
            <a:r>
              <a:rPr lang="en-US" altLang="en-US" sz="2400" i="1" dirty="0"/>
              <a:t>majority of the negative class</a:t>
            </a:r>
            <a:r>
              <a:rPr lang="en-US" altLang="en-US" sz="2400" dirty="0"/>
              <a:t> and minority of the positive class</a:t>
            </a:r>
          </a:p>
          <a:p>
            <a:pPr lvl="1"/>
            <a:r>
              <a:rPr lang="en-US" altLang="en-US" sz="2400" b="1" dirty="0"/>
              <a:t>Sensitivity</a:t>
            </a:r>
            <a:r>
              <a:rPr lang="en-US" altLang="en-US" sz="2400" dirty="0"/>
              <a:t>: True Positive recognition rate</a:t>
            </a:r>
          </a:p>
          <a:p>
            <a:pPr lvl="2"/>
            <a:r>
              <a:rPr lang="en-US" altLang="en-US" b="1" dirty="0"/>
              <a:t>Sensitivity = TP/P</a:t>
            </a:r>
          </a:p>
          <a:p>
            <a:pPr lvl="1"/>
            <a:r>
              <a:rPr lang="en-US" altLang="en-US" sz="2400" b="1" dirty="0"/>
              <a:t>Specificity</a:t>
            </a:r>
            <a:r>
              <a:rPr lang="en-US" altLang="en-US" sz="2400" dirty="0"/>
              <a:t>: True Negative recognition rate</a:t>
            </a:r>
          </a:p>
          <a:p>
            <a:pPr lvl="2"/>
            <a:r>
              <a:rPr lang="en-US" altLang="en-US" b="1" dirty="0"/>
              <a:t>Specificity = TN/N</a:t>
            </a:r>
          </a:p>
        </p:txBody>
      </p:sp>
      <p:graphicFrame>
        <p:nvGraphicFramePr>
          <p:cNvPr id="21" name="Group 131">
            <a:extLst>
              <a:ext uri="{FF2B5EF4-FFF2-40B4-BE49-F238E27FC236}">
                <a16:creationId xmlns:a16="http://schemas.microsoft.com/office/drawing/2014/main" id="{6B7B358F-4779-F0C9-FC26-3D889290CF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8947636"/>
              </p:ext>
            </p:extLst>
          </p:nvPr>
        </p:nvGraphicFramePr>
        <p:xfrm>
          <a:off x="4213685" y="1433591"/>
          <a:ext cx="1905000" cy="1463200"/>
        </p:xfrm>
        <a:graphic>
          <a:graphicData uri="http://schemas.openxmlformats.org/drawingml/2006/table">
            <a:tbl>
              <a:tblPr/>
              <a:tblGrid>
                <a:gridCol w="533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601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A\P</a:t>
                      </a: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¬C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01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</a:t>
                      </a: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TP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FN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01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¬C</a:t>
                      </a: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FP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TN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01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P’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N’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All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886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40231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Classifier Evaluation Metrics: </a:t>
            </a:r>
            <a:b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</a:br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Precision and Recall, and F-measures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7" descr="8precision">
            <a:extLst>
              <a:ext uri="{FF2B5EF4-FFF2-40B4-BE49-F238E27FC236}">
                <a16:creationId xmlns:a16="http://schemas.microsoft.com/office/drawing/2014/main" id="{782AE475-F9A9-C678-DE53-07E43C132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195" y="1453407"/>
            <a:ext cx="3876292" cy="600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3">
            <a:extLst>
              <a:ext uri="{FF2B5EF4-FFF2-40B4-BE49-F238E27FC236}">
                <a16:creationId xmlns:a16="http://schemas.microsoft.com/office/drawing/2014/main" id="{4717F5C6-B578-2229-3166-EE85F56BD297}"/>
              </a:ext>
            </a:extLst>
          </p:cNvPr>
          <p:cNvSpPr txBox="1">
            <a:spLocks noChangeArrowheads="1"/>
          </p:cNvSpPr>
          <p:nvPr/>
        </p:nvSpPr>
        <p:spPr>
          <a:xfrm>
            <a:off x="2593463" y="1193119"/>
            <a:ext cx="7665333" cy="30758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 dirty="0"/>
              <a:t>Precision</a:t>
            </a:r>
            <a:r>
              <a:rPr lang="en-US" altLang="en-US" sz="2400" dirty="0"/>
              <a:t>: exactness – what % of tuples that the classifier labeled as positive are actually positive</a:t>
            </a:r>
          </a:p>
          <a:p>
            <a:pPr lvl="1"/>
            <a:endParaRPr lang="en-US" altLang="en-US" b="1" dirty="0"/>
          </a:p>
          <a:p>
            <a:r>
              <a:rPr lang="en-US" altLang="en-US" sz="2400" b="1" dirty="0"/>
              <a:t>Recall: </a:t>
            </a:r>
            <a:r>
              <a:rPr lang="en-US" altLang="en-US" sz="2400" dirty="0"/>
              <a:t>completeness – what % of positive tuples did the classifier label as positive?</a:t>
            </a:r>
          </a:p>
          <a:p>
            <a:r>
              <a:rPr lang="en-US" altLang="en-US" sz="2400" dirty="0"/>
              <a:t>Perfect score is 1.0</a:t>
            </a:r>
          </a:p>
          <a:p>
            <a:r>
              <a:rPr lang="en-US" altLang="en-US" sz="2400" dirty="0"/>
              <a:t>Inverse relationship between precision &amp; recall</a:t>
            </a:r>
          </a:p>
          <a:p>
            <a:pPr>
              <a:lnSpc>
                <a:spcPct val="80000"/>
              </a:lnSpc>
            </a:pPr>
            <a:r>
              <a:rPr lang="en-US" altLang="en-US" sz="2400" b="1" i="1" dirty="0"/>
              <a:t>F</a:t>
            </a:r>
            <a:r>
              <a:rPr lang="en-US" altLang="en-US" sz="2400" b="1" dirty="0"/>
              <a:t> measure (</a:t>
            </a:r>
            <a:r>
              <a:rPr lang="en-US" altLang="en-US" sz="2400" b="1" i="1" dirty="0"/>
              <a:t>F</a:t>
            </a:r>
            <a:r>
              <a:rPr lang="en-US" altLang="en-US" sz="2400" b="1" i="1" baseline="-25000" dirty="0"/>
              <a:t>1</a:t>
            </a:r>
            <a:r>
              <a:rPr lang="en-US" altLang="en-US" sz="2400" b="1" dirty="0"/>
              <a:t> </a:t>
            </a:r>
            <a:r>
              <a:rPr lang="en-US" altLang="en-US" sz="2400" dirty="0"/>
              <a:t>or</a:t>
            </a:r>
            <a:r>
              <a:rPr lang="en-US" altLang="en-US" sz="2400" b="1" dirty="0"/>
              <a:t> </a:t>
            </a:r>
            <a:r>
              <a:rPr lang="en-US" altLang="en-US" sz="2400" b="1" i="1" dirty="0"/>
              <a:t>F</a:t>
            </a:r>
            <a:r>
              <a:rPr lang="en-US" altLang="en-US" sz="2400" b="1" dirty="0"/>
              <a:t>-score)</a:t>
            </a:r>
            <a:r>
              <a:rPr lang="en-US" altLang="en-US" sz="2400" dirty="0"/>
              <a:t>: harmonic mean of precision and recall,</a:t>
            </a:r>
            <a:endParaRPr lang="en-US" altLang="en-US" sz="2400" b="1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altLang="en-US" sz="2400" b="1" i="1" dirty="0"/>
          </a:p>
          <a:p>
            <a:pPr>
              <a:lnSpc>
                <a:spcPct val="80000"/>
              </a:lnSpc>
            </a:pPr>
            <a:r>
              <a:rPr lang="en-US" altLang="en-US" sz="2400" b="1" i="1" dirty="0" err="1"/>
              <a:t>F</a:t>
            </a:r>
            <a:r>
              <a:rPr lang="en-US" altLang="en-US" sz="2400" b="1" i="1" baseline="-25000" dirty="0" err="1">
                <a:cs typeface="Tahoma" panose="020B0604030504040204" pitchFamily="34" charset="0"/>
              </a:rPr>
              <a:t>ß</a:t>
            </a:r>
            <a:r>
              <a:rPr lang="en-US" altLang="en-US" sz="2400" b="1" dirty="0"/>
              <a:t>:  </a:t>
            </a:r>
            <a:r>
              <a:rPr lang="en-US" altLang="en-US" sz="2400" dirty="0"/>
              <a:t>weighted measure of precision and recall</a:t>
            </a:r>
          </a:p>
          <a:p>
            <a:pPr lvl="1">
              <a:lnSpc>
                <a:spcPct val="80000"/>
              </a:lnSpc>
            </a:pPr>
            <a:r>
              <a:rPr lang="en-US" altLang="en-US" dirty="0"/>
              <a:t>assigns </a:t>
            </a:r>
            <a:r>
              <a:rPr lang="en-US" altLang="en-US" dirty="0" err="1">
                <a:cs typeface="Tahoma" panose="020B0604030504040204" pitchFamily="34" charset="0"/>
              </a:rPr>
              <a:t>ß</a:t>
            </a:r>
            <a:r>
              <a:rPr lang="en-US" altLang="en-US" dirty="0">
                <a:cs typeface="Tahoma" panose="020B0604030504040204" pitchFamily="34" charset="0"/>
              </a:rPr>
              <a:t> times as much weight to recall as to precision</a:t>
            </a:r>
            <a:endParaRPr lang="en-US" altLang="en-US" dirty="0"/>
          </a:p>
        </p:txBody>
      </p:sp>
      <p:pic>
        <p:nvPicPr>
          <p:cNvPr id="17" name="Picture 8" descr="8Fbeta">
            <a:extLst>
              <a:ext uri="{FF2B5EF4-FFF2-40B4-BE49-F238E27FC236}">
                <a16:creationId xmlns:a16="http://schemas.microsoft.com/office/drawing/2014/main" id="{37BCA8AF-2708-B443-153F-C442A88BF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288" y="5553937"/>
            <a:ext cx="5266127" cy="669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8recall">
            <a:extLst>
              <a:ext uri="{FF2B5EF4-FFF2-40B4-BE49-F238E27FC236}">
                <a16:creationId xmlns:a16="http://schemas.microsoft.com/office/drawing/2014/main" id="{103AE0DF-75CA-EDBB-3955-64FCCC550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437" y="2777091"/>
            <a:ext cx="31242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7" descr="8F">
            <a:extLst>
              <a:ext uri="{FF2B5EF4-FFF2-40B4-BE49-F238E27FC236}">
                <a16:creationId xmlns:a16="http://schemas.microsoft.com/office/drawing/2014/main" id="{2AFE1CBF-08DF-CA47-DD20-A65B534E0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250" y="4344540"/>
            <a:ext cx="4267200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326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6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Classifier Evaluation Metrics: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Content Placeholder 1">
            <a:extLst>
              <a:ext uri="{FF2B5EF4-FFF2-40B4-BE49-F238E27FC236}">
                <a16:creationId xmlns:a16="http://schemas.microsoft.com/office/drawing/2014/main" id="{3FE48130-5300-2158-90AA-809D6C8DB329}"/>
              </a:ext>
            </a:extLst>
          </p:cNvPr>
          <p:cNvSpPr txBox="1">
            <a:spLocks noChangeArrowheads="1"/>
          </p:cNvSpPr>
          <p:nvPr/>
        </p:nvSpPr>
        <p:spPr>
          <a:xfrm>
            <a:off x="2609566" y="3493148"/>
            <a:ext cx="8458200" cy="48166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>
              <a:buClr>
                <a:schemeClr val="folHlink"/>
              </a:buClr>
              <a:buSzPct val="60000"/>
            </a:pPr>
            <a:r>
              <a:rPr lang="en-US" altLang="en-US" i="1" dirty="0"/>
              <a:t>Precision</a:t>
            </a:r>
            <a:r>
              <a:rPr lang="en-US" altLang="en-US" dirty="0"/>
              <a:t> = 90/230 = 39.13%             </a:t>
            </a:r>
            <a:r>
              <a:rPr lang="en-US" altLang="en-US" i="1" dirty="0"/>
              <a:t>Recall</a:t>
            </a:r>
            <a:r>
              <a:rPr lang="en-US" altLang="en-US" dirty="0"/>
              <a:t> = 90/300 = 30.00%</a:t>
            </a:r>
          </a:p>
          <a:p>
            <a:endParaRPr lang="en-US" altLang="en-US" dirty="0"/>
          </a:p>
        </p:txBody>
      </p:sp>
      <p:graphicFrame>
        <p:nvGraphicFramePr>
          <p:cNvPr id="16" name="Group 54">
            <a:extLst>
              <a:ext uri="{FF2B5EF4-FFF2-40B4-BE49-F238E27FC236}">
                <a16:creationId xmlns:a16="http://schemas.microsoft.com/office/drawing/2014/main" id="{4D31CC49-A124-2779-BA75-2156269E1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670635"/>
              </p:ext>
            </p:extLst>
          </p:nvPr>
        </p:nvGraphicFramePr>
        <p:xfrm>
          <a:off x="2609566" y="1543774"/>
          <a:ext cx="8839200" cy="1876352"/>
        </p:xfrm>
        <a:graphic>
          <a:graphicData uri="http://schemas.openxmlformats.org/drawingml/2006/table">
            <a:tbl>
              <a:tblPr/>
              <a:tblGrid>
                <a:gridCol w="320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1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38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Actual Class\Predicted class</a:t>
                      </a: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cancer = yes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cancer = no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Total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Recognition(%)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cancer = yes</a:t>
                      </a: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210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300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30.00 (</a:t>
                      </a:r>
                      <a:r>
                        <a:rPr kumimoji="0" lang="en-US" sz="18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sensitivity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cancer = no</a:t>
                      </a: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140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9560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9700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98.56 (</a:t>
                      </a:r>
                      <a:r>
                        <a:rPr kumimoji="0" lang="en-US" sz="18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specificity)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Total</a:t>
                      </a: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230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9770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10000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96.40 (</a:t>
                      </a:r>
                      <a:r>
                        <a:rPr kumimoji="0" lang="en-US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accuracy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)</a:t>
                      </a:r>
                      <a:endParaRPr kumimoji="0" lang="en-US" sz="18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476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26158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Evaluating Classifier Accuracy:</a:t>
            </a:r>
            <a:b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</a:br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Holdout &amp; Cross-Validation Methods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5DEEEF2-81BB-F84A-A8DA-6AA875928CF4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229601"/>
            <a:ext cx="8763000" cy="4949555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en-US" sz="2400" b="1"/>
              <a:t>Holdout method</a:t>
            </a:r>
          </a:p>
          <a:p>
            <a:pPr lvl="1">
              <a:lnSpc>
                <a:spcPct val="80000"/>
              </a:lnSpc>
            </a:pPr>
            <a:r>
              <a:rPr lang="en-US" altLang="en-US"/>
              <a:t>Given data is randomly partitioned into two independent sets</a:t>
            </a:r>
          </a:p>
          <a:p>
            <a:pPr lvl="2">
              <a:lnSpc>
                <a:spcPct val="80000"/>
              </a:lnSpc>
            </a:pPr>
            <a:r>
              <a:rPr lang="en-US" altLang="en-US"/>
              <a:t>Training set (e.g., 2/3) for model construction</a:t>
            </a:r>
          </a:p>
          <a:p>
            <a:pPr lvl="2">
              <a:lnSpc>
                <a:spcPct val="80000"/>
              </a:lnSpc>
            </a:pPr>
            <a:r>
              <a:rPr lang="en-US" altLang="en-US"/>
              <a:t>Test set (e.g., 1/3) for accuracy estimation</a:t>
            </a:r>
          </a:p>
          <a:p>
            <a:pPr lvl="1">
              <a:lnSpc>
                <a:spcPct val="80000"/>
              </a:lnSpc>
            </a:pPr>
            <a:r>
              <a:rPr lang="en-US" altLang="en-US" u="sng"/>
              <a:t>Random sampling</a:t>
            </a:r>
            <a:r>
              <a:rPr lang="en-US" altLang="en-US"/>
              <a:t>: a variation of holdout</a:t>
            </a:r>
          </a:p>
          <a:p>
            <a:pPr lvl="2">
              <a:lnSpc>
                <a:spcPct val="80000"/>
              </a:lnSpc>
            </a:pPr>
            <a:r>
              <a:rPr lang="en-US" altLang="en-US"/>
              <a:t>Repeat holdout k times, accuracy = avg. of the accuracies obtained</a:t>
            </a:r>
          </a:p>
          <a:p>
            <a:pPr>
              <a:lnSpc>
                <a:spcPct val="80000"/>
              </a:lnSpc>
            </a:pPr>
            <a:r>
              <a:rPr lang="en-US" altLang="en-US" sz="2400" b="1"/>
              <a:t>Cross-validation</a:t>
            </a:r>
            <a:r>
              <a:rPr lang="en-US" altLang="en-US" sz="2400"/>
              <a:t> (</a:t>
            </a:r>
            <a:r>
              <a:rPr lang="en-US" altLang="en-US" sz="2400" i="1"/>
              <a:t>k</a:t>
            </a:r>
            <a:r>
              <a:rPr lang="en-US" altLang="en-US" sz="2400"/>
              <a:t>-fold, where k = 10 is most popular)</a:t>
            </a:r>
          </a:p>
          <a:p>
            <a:pPr lvl="1">
              <a:lnSpc>
                <a:spcPct val="80000"/>
              </a:lnSpc>
            </a:pPr>
            <a:r>
              <a:rPr lang="en-US" altLang="en-US"/>
              <a:t>Randomly partition the data into </a:t>
            </a:r>
            <a:r>
              <a:rPr lang="en-US" altLang="en-US" i="1"/>
              <a:t>k</a:t>
            </a:r>
            <a:r>
              <a:rPr lang="en-US" altLang="en-US"/>
              <a:t> </a:t>
            </a:r>
            <a:r>
              <a:rPr lang="en-US" altLang="en-US" i="1"/>
              <a:t>mutually exclusive</a:t>
            </a:r>
            <a:r>
              <a:rPr lang="en-US" altLang="en-US"/>
              <a:t> subsets, each approximately equal size</a:t>
            </a:r>
          </a:p>
          <a:p>
            <a:pPr lvl="1">
              <a:lnSpc>
                <a:spcPct val="80000"/>
              </a:lnSpc>
            </a:pPr>
            <a:r>
              <a:rPr lang="en-US" altLang="en-US"/>
              <a:t>At </a:t>
            </a:r>
            <a:r>
              <a:rPr lang="en-US" altLang="en-US" i="1"/>
              <a:t>i</a:t>
            </a:r>
            <a:r>
              <a:rPr lang="en-US" altLang="en-US"/>
              <a:t>-th iteration, use D</a:t>
            </a:r>
            <a:r>
              <a:rPr lang="en-US" altLang="en-US" baseline="-25000"/>
              <a:t>i </a:t>
            </a:r>
            <a:r>
              <a:rPr lang="en-US" altLang="en-US"/>
              <a:t>as test set and others as training set</a:t>
            </a:r>
          </a:p>
          <a:p>
            <a:pPr lvl="1">
              <a:lnSpc>
                <a:spcPct val="80000"/>
              </a:lnSpc>
            </a:pPr>
            <a:r>
              <a:rPr lang="en-US" altLang="en-US" u="sng"/>
              <a:t>Leave-one-out</a:t>
            </a:r>
            <a:r>
              <a:rPr lang="en-US" altLang="en-US"/>
              <a:t>: </a:t>
            </a:r>
            <a:r>
              <a:rPr lang="en-US" altLang="en-US" i="1"/>
              <a:t>k</a:t>
            </a:r>
            <a:r>
              <a:rPr lang="en-US" altLang="en-US"/>
              <a:t> folds where </a:t>
            </a:r>
            <a:r>
              <a:rPr lang="en-US" altLang="en-US" i="1"/>
              <a:t>k</a:t>
            </a:r>
            <a:r>
              <a:rPr lang="en-US" altLang="en-US"/>
              <a:t> = # of tuples, for small sized data</a:t>
            </a:r>
          </a:p>
          <a:p>
            <a:pPr lvl="1">
              <a:lnSpc>
                <a:spcPct val="80000"/>
              </a:lnSpc>
            </a:pPr>
            <a:r>
              <a:rPr lang="en-US" altLang="en-US" b="1" u="sng"/>
              <a:t>*Stratified cross-validation*</a:t>
            </a:r>
            <a:r>
              <a:rPr lang="en-US" altLang="en-US"/>
              <a:t>: folds are stratified so that class dist. in each fold is approx. the same as that in the initial data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8403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3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Model Selection: ROC Curves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6">
            <a:extLst>
              <a:ext uri="{FF2B5EF4-FFF2-40B4-BE49-F238E27FC236}">
                <a16:creationId xmlns:a16="http://schemas.microsoft.com/office/drawing/2014/main" id="{98504BDC-DF0C-5219-84FD-E0BDFF164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584" y="1197587"/>
            <a:ext cx="3127247" cy="2341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3">
            <a:extLst>
              <a:ext uri="{FF2B5EF4-FFF2-40B4-BE49-F238E27FC236}">
                <a16:creationId xmlns:a16="http://schemas.microsoft.com/office/drawing/2014/main" id="{D372540F-29D7-8521-3C18-7CC9FD5619C3}"/>
              </a:ext>
            </a:extLst>
          </p:cNvPr>
          <p:cNvSpPr txBox="1">
            <a:spLocks noChangeArrowheads="1"/>
          </p:cNvSpPr>
          <p:nvPr/>
        </p:nvSpPr>
        <p:spPr>
          <a:xfrm>
            <a:off x="2420409" y="1222563"/>
            <a:ext cx="5562600" cy="52578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/>
            <a:r>
              <a:rPr lang="en-US" altLang="en-US" sz="2400" b="1" dirty="0"/>
              <a:t>ROC</a:t>
            </a:r>
            <a:r>
              <a:rPr lang="en-US" altLang="en-US" sz="2400" dirty="0"/>
              <a:t> (Receiver Operating Characteristics) curves: for visual comparison of classification models</a:t>
            </a:r>
          </a:p>
          <a:p>
            <a:pPr marL="457200" indent="-457200"/>
            <a:r>
              <a:rPr lang="en-US" altLang="en-US" sz="2400" dirty="0"/>
              <a:t>Originated from signal detection theory</a:t>
            </a:r>
          </a:p>
          <a:p>
            <a:pPr marL="457200" indent="-457200"/>
            <a:r>
              <a:rPr lang="en-US" altLang="en-US" sz="2400" dirty="0"/>
              <a:t>Shows the trade-off between the true positive rate and the false positive rate</a:t>
            </a:r>
          </a:p>
          <a:p>
            <a:pPr marL="457200" indent="-457200"/>
            <a:r>
              <a:rPr lang="en-US" altLang="en-US" sz="2400" dirty="0"/>
              <a:t>The area under the ROC curve is a measure of the accuracy of the model</a:t>
            </a:r>
          </a:p>
          <a:p>
            <a:pPr marL="457200" indent="-457200"/>
            <a:r>
              <a:rPr lang="en-US" altLang="en-US" sz="2400" dirty="0"/>
              <a:t>Rank the test tuples in decreasing order: the one that is most likely to belong to the positive class appears at the top of the list</a:t>
            </a:r>
          </a:p>
          <a:p>
            <a:pPr marL="457200" indent="-457200"/>
            <a:r>
              <a:rPr lang="en-US" altLang="en-US" sz="2400" dirty="0"/>
              <a:t>The closer to the diagonal line (i.e., the closer the area is to 0.5), the less accurate is the model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:a16="http://schemas.microsoft.com/office/drawing/2014/main" id="{9ECAF3F1-EC5C-BA50-5E78-C2990353E3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3008" y="3510911"/>
            <a:ext cx="3912697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en-US" altLang="en-US" sz="2400" dirty="0"/>
              <a:t>Vertical axis represents the true positive rate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dirty="0"/>
              <a:t>Horizontal axis rep. the false positive rate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dirty="0"/>
              <a:t>The plot also shows a diagonal line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dirty="0"/>
              <a:t>A model with perfect accuracy will have an area of 1.0</a:t>
            </a:r>
          </a:p>
        </p:txBody>
      </p:sp>
    </p:spTree>
    <p:extLst>
      <p:ext uri="{BB962C8B-B14F-4D97-AF65-F5344CB8AC3E}">
        <p14:creationId xmlns:p14="http://schemas.microsoft.com/office/powerpoint/2010/main" val="4030716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3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4CE64D48-425D-8E4D-2025-26D53C07367B}"/>
              </a:ext>
            </a:extLst>
          </p:cNvPr>
          <p:cNvSpPr txBox="1">
            <a:spLocks noChangeArrowheads="1"/>
          </p:cNvSpPr>
          <p:nvPr/>
        </p:nvSpPr>
        <p:spPr>
          <a:xfrm>
            <a:off x="2647666" y="1229601"/>
            <a:ext cx="9164416" cy="4419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400" dirty="0">
                <a:solidFill>
                  <a:schemeClr val="hlink"/>
                </a:solidFill>
              </a:rPr>
              <a:t>Classification </a:t>
            </a:r>
            <a:r>
              <a:rPr lang="en-US" altLang="en-US" sz="2400" dirty="0"/>
              <a:t>is a form of data analysis that extracts </a:t>
            </a:r>
            <a:r>
              <a:rPr lang="en-US" altLang="en-US" sz="2400" dirty="0">
                <a:solidFill>
                  <a:schemeClr val="hlink"/>
                </a:solidFill>
              </a:rPr>
              <a:t>models</a:t>
            </a:r>
            <a:r>
              <a:rPr lang="en-US" altLang="en-US" sz="2400" dirty="0"/>
              <a:t> describing important data classes. </a:t>
            </a:r>
          </a:p>
          <a:p>
            <a:pPr>
              <a:lnSpc>
                <a:spcPct val="110000"/>
              </a:lnSpc>
            </a:pPr>
            <a:r>
              <a:rPr lang="en-US" altLang="en-US" sz="2400" dirty="0"/>
              <a:t>Effective and scalable methods have been developed for </a:t>
            </a:r>
            <a:r>
              <a:rPr lang="en-US" altLang="en-US" sz="2400" dirty="0">
                <a:solidFill>
                  <a:schemeClr val="hlink"/>
                </a:solidFill>
              </a:rPr>
              <a:t>decision tree induction, Naive Bayesian classification, rule-based classification, </a:t>
            </a:r>
            <a:r>
              <a:rPr lang="en-US" altLang="en-US" sz="2400" dirty="0"/>
              <a:t>and many other classification methods.</a:t>
            </a:r>
          </a:p>
          <a:p>
            <a:pPr>
              <a:lnSpc>
                <a:spcPct val="110000"/>
              </a:lnSpc>
            </a:pPr>
            <a:r>
              <a:rPr lang="en-US" altLang="en-US" sz="2400" dirty="0">
                <a:solidFill>
                  <a:schemeClr val="hlink"/>
                </a:solidFill>
              </a:rPr>
              <a:t>Evaluation metrics</a:t>
            </a:r>
            <a:r>
              <a:rPr lang="en-US" altLang="en-US" sz="2400" dirty="0"/>
              <a:t> include: accuracy, sensitivity, specificity, precision, recall, </a:t>
            </a:r>
            <a:r>
              <a:rPr lang="en-US" altLang="en-US" sz="2400" i="1" dirty="0"/>
              <a:t>F</a:t>
            </a:r>
            <a:r>
              <a:rPr lang="en-US" altLang="en-US" sz="2400" dirty="0"/>
              <a:t> measure, and </a:t>
            </a:r>
            <a:r>
              <a:rPr lang="en-US" altLang="en-US" sz="2400" i="1" dirty="0" err="1"/>
              <a:t>F</a:t>
            </a:r>
            <a:r>
              <a:rPr lang="en-US" altLang="en-US" sz="2400" i="1" baseline="-25000" dirty="0" err="1">
                <a:cs typeface="Tahoma" panose="020B0604030504040204" pitchFamily="34" charset="0"/>
              </a:rPr>
              <a:t>ß</a:t>
            </a:r>
            <a:r>
              <a:rPr lang="en-US" altLang="en-US" sz="2400" baseline="-25000" dirty="0"/>
              <a:t> </a:t>
            </a:r>
            <a:r>
              <a:rPr lang="en-US" altLang="en-US" sz="2400" dirty="0"/>
              <a:t>measure.</a:t>
            </a:r>
          </a:p>
          <a:p>
            <a:pPr>
              <a:lnSpc>
                <a:spcPct val="110000"/>
              </a:lnSpc>
            </a:pPr>
            <a:r>
              <a:rPr lang="en-US" altLang="en-US" sz="2400" dirty="0">
                <a:solidFill>
                  <a:schemeClr val="hlink"/>
                </a:solidFill>
              </a:rPr>
              <a:t>Stratified k-fold cross-validation</a:t>
            </a:r>
            <a:r>
              <a:rPr lang="en-US" altLang="en-US" sz="2400" dirty="0"/>
              <a:t> is recommended for accuracy estimation.  </a:t>
            </a:r>
            <a:r>
              <a:rPr lang="en-US" altLang="en-US" sz="2400" dirty="0">
                <a:solidFill>
                  <a:schemeClr val="hlink"/>
                </a:solidFill>
              </a:rPr>
              <a:t>Bagging </a:t>
            </a:r>
            <a:r>
              <a:rPr lang="en-US" altLang="en-US" sz="2400" dirty="0"/>
              <a:t>and </a:t>
            </a:r>
            <a:r>
              <a:rPr lang="en-US" altLang="en-US" sz="2400" dirty="0">
                <a:solidFill>
                  <a:schemeClr val="hlink"/>
                </a:solidFill>
              </a:rPr>
              <a:t>boosting</a:t>
            </a:r>
            <a:r>
              <a:rPr lang="en-US" altLang="en-US" sz="2400" dirty="0"/>
              <a:t> can be used to increase overall accuracy by learning and combining a series of individual models.</a:t>
            </a:r>
          </a:p>
          <a:p>
            <a:pPr>
              <a:lnSpc>
                <a:spcPct val="110000"/>
              </a:lnSpc>
            </a:pPr>
            <a:r>
              <a:rPr lang="en-US" altLang="en-JO" sz="2400" dirty="0">
                <a:solidFill>
                  <a:schemeClr val="hlink"/>
                </a:solidFill>
              </a:rPr>
              <a:t>Significance tests</a:t>
            </a:r>
            <a:r>
              <a:rPr lang="en-US" altLang="en-JO" sz="2400" dirty="0"/>
              <a:t> and </a:t>
            </a:r>
            <a:r>
              <a:rPr lang="en-US" altLang="en-JO" sz="2400" dirty="0">
                <a:solidFill>
                  <a:schemeClr val="hlink"/>
                </a:solidFill>
              </a:rPr>
              <a:t>ROC curves</a:t>
            </a:r>
            <a:r>
              <a:rPr lang="en-US" altLang="en-JO" sz="2400" dirty="0"/>
              <a:t> are useful for model selection.</a:t>
            </a:r>
          </a:p>
          <a:p>
            <a:pPr>
              <a:lnSpc>
                <a:spcPct val="120000"/>
              </a:lnSpc>
            </a:pP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2037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E746DD4-ED10-42A7-8B40-D6BA7DFD01C4}"/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7654</TotalTime>
  <Words>4452</Words>
  <Application>Microsoft Macintosh PowerPoint</Application>
  <PresentationFormat>Widescreen</PresentationFormat>
  <Paragraphs>721</Paragraphs>
  <Slides>48</Slides>
  <Notes>47</Notes>
  <HiddenSlides>0</HiddenSlides>
  <MMClips>0</MMClips>
  <ScaleCrop>false</ScaleCrop>
  <HeadingPairs>
    <vt:vector size="8" baseType="variant">
      <vt:variant>
        <vt:lpstr>Fonts Used</vt:lpstr>
      </vt:variant>
      <vt:variant>
        <vt:i4>15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48</vt:i4>
      </vt:variant>
    </vt:vector>
  </HeadingPairs>
  <TitlesOfParts>
    <vt:vector size="69" baseType="lpstr">
      <vt:lpstr>Agency FB</vt:lpstr>
      <vt:lpstr>Andalus</vt:lpstr>
      <vt:lpstr>Arial</vt:lpstr>
      <vt:lpstr>Calibri</vt:lpstr>
      <vt:lpstr>Calibri Light</vt:lpstr>
      <vt:lpstr>HYGungSo-Bold</vt:lpstr>
      <vt:lpstr>Majalla UI</vt:lpstr>
      <vt:lpstr>Marlett</vt:lpstr>
      <vt:lpstr>Roboto Light</vt:lpstr>
      <vt:lpstr>Symbol</vt:lpstr>
      <vt:lpstr>Tahoma</vt:lpstr>
      <vt:lpstr>Tajawal Medium</vt:lpstr>
      <vt:lpstr>Times New Roman</vt:lpstr>
      <vt:lpstr>Wingdings</vt:lpstr>
      <vt:lpstr>Wingdings 2</vt:lpstr>
      <vt:lpstr>2_Office Theme</vt:lpstr>
      <vt:lpstr>3_Office Theme</vt:lpstr>
      <vt:lpstr>4_Office Theme</vt:lpstr>
      <vt:lpstr>Clip</vt:lpstr>
      <vt:lpstr>Worksheet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1404</cp:revision>
  <dcterms:created xsi:type="dcterms:W3CDTF">2020-09-29T10:23:33Z</dcterms:created>
  <dcterms:modified xsi:type="dcterms:W3CDTF">2026-01-22T16:38:53Z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