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3" r:id="rId2"/>
    <p:sldId id="271" r:id="rId3"/>
    <p:sldId id="313" r:id="rId4"/>
    <p:sldId id="498" r:id="rId5"/>
    <p:sldId id="499" r:id="rId6"/>
    <p:sldId id="500" r:id="rId7"/>
    <p:sldId id="512" r:id="rId8"/>
    <p:sldId id="515" r:id="rId9"/>
    <p:sldId id="501" r:id="rId10"/>
    <p:sldId id="516" r:id="rId11"/>
    <p:sldId id="517" r:id="rId12"/>
    <p:sldId id="518" r:id="rId13"/>
    <p:sldId id="519" r:id="rId14"/>
    <p:sldId id="502" r:id="rId15"/>
    <p:sldId id="520" r:id="rId16"/>
    <p:sldId id="521" r:id="rId17"/>
    <p:sldId id="522" r:id="rId18"/>
    <p:sldId id="523" r:id="rId19"/>
    <p:sldId id="524" r:id="rId20"/>
    <p:sldId id="525" r:id="rId21"/>
    <p:sldId id="526" r:id="rId22"/>
    <p:sldId id="527" r:id="rId23"/>
    <p:sldId id="528" r:id="rId24"/>
    <p:sldId id="529" r:id="rId25"/>
    <p:sldId id="530" r:id="rId26"/>
    <p:sldId id="503" r:id="rId27"/>
    <p:sldId id="531" r:id="rId28"/>
    <p:sldId id="533" r:id="rId29"/>
    <p:sldId id="532" r:id="rId30"/>
    <p:sldId id="535" r:id="rId31"/>
    <p:sldId id="534" r:id="rId32"/>
    <p:sldId id="504" r:id="rId33"/>
    <p:sldId id="536" r:id="rId34"/>
    <p:sldId id="537" r:id="rId35"/>
    <p:sldId id="538" r:id="rId36"/>
    <p:sldId id="539" r:id="rId37"/>
    <p:sldId id="540" r:id="rId38"/>
    <p:sldId id="541" r:id="rId39"/>
    <p:sldId id="505" r:id="rId40"/>
    <p:sldId id="546" r:id="rId41"/>
    <p:sldId id="545" r:id="rId42"/>
    <p:sldId id="542" r:id="rId43"/>
    <p:sldId id="48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98"/>
            <p14:sldId id="499"/>
            <p14:sldId id="500"/>
            <p14:sldId id="512"/>
            <p14:sldId id="515"/>
            <p14:sldId id="501"/>
            <p14:sldId id="516"/>
            <p14:sldId id="517"/>
            <p14:sldId id="518"/>
            <p14:sldId id="519"/>
            <p14:sldId id="502"/>
            <p14:sldId id="520"/>
            <p14:sldId id="521"/>
            <p14:sldId id="522"/>
            <p14:sldId id="523"/>
            <p14:sldId id="524"/>
            <p14:sldId id="525"/>
            <p14:sldId id="526"/>
            <p14:sldId id="527"/>
            <p14:sldId id="528"/>
            <p14:sldId id="529"/>
            <p14:sldId id="530"/>
            <p14:sldId id="503"/>
            <p14:sldId id="531"/>
            <p14:sldId id="533"/>
            <p14:sldId id="532"/>
            <p14:sldId id="535"/>
            <p14:sldId id="534"/>
            <p14:sldId id="504"/>
            <p14:sldId id="536"/>
            <p14:sldId id="537"/>
            <p14:sldId id="538"/>
            <p14:sldId id="539"/>
            <p14:sldId id="540"/>
            <p14:sldId id="541"/>
            <p14:sldId id="505"/>
            <p14:sldId id="546"/>
            <p14:sldId id="545"/>
            <p14:sldId id="542"/>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38629" y="2791066"/>
            <a:ext cx="3719288"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الاتصالات التنظيمية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5</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584775"/>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مبادئ الاتصال التنظيمي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584186"/>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EG" sz="3200" kern="0" dirty="0" err="1">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المباديء</a:t>
            </a:r>
            <a:r>
              <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 الأساسية للاتصال التنظيمي)</a:t>
            </a:r>
            <a:endParaRPr lang="en-US" sz="24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الوظيفة</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التخصص</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التنسيق</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وحدة الهدف</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نطاق الإشراف</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التسلسل الرئاسي</a:t>
            </a:r>
          </a:p>
          <a:p>
            <a:pPr marL="342900" marR="459740" lvl="0" indent="-342900" algn="r" rtl="1">
              <a:buFont typeface="Wingdings" panose="05000000000000000000" pitchFamily="2" charset="2"/>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138773"/>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الضوابط والقواعد الأساسية التي تحكم عملية الاتصال داخل المؤسسات والمنظمات، وتتعلق بالإجراءات والأساليب التي يجب اتباعها في التواصل بين أفراد المؤسسة وفروعها المختلفة وجمهورها.</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مفهوم مبادئ الاتصال التنظيمي</a:t>
            </a:r>
            <a:endParaRPr lang="en-US" sz="3600" b="1" dirty="0"/>
          </a:p>
        </p:txBody>
      </p:sp>
      <p:pic>
        <p:nvPicPr>
          <p:cNvPr id="3" name="Picture 2">
            <a:extLst>
              <a:ext uri="{FF2B5EF4-FFF2-40B4-BE49-F238E27FC236}">
                <a16:creationId xmlns:a16="http://schemas.microsoft.com/office/drawing/2014/main" id="{842D2E7F-4931-43AB-0208-89A7794D699B}"/>
              </a:ext>
            </a:extLst>
          </p:cNvPr>
          <p:cNvPicPr>
            <a:picLocks noChangeAspect="1"/>
          </p:cNvPicPr>
          <p:nvPr/>
        </p:nvPicPr>
        <p:blipFill>
          <a:blip r:embed="rId3"/>
          <a:stretch>
            <a:fillRect/>
          </a:stretch>
        </p:blipFill>
        <p:spPr>
          <a:xfrm>
            <a:off x="4108231" y="3228671"/>
            <a:ext cx="4893879" cy="2755254"/>
          </a:xfrm>
          <a:prstGeom prst="rect">
            <a:avLst/>
          </a:prstGeom>
        </p:spPr>
      </p:pic>
    </p:spTree>
    <p:extLst>
      <p:ext uri="{BB962C8B-B14F-4D97-AF65-F5344CB8AC3E}">
        <p14:creationId xmlns:p14="http://schemas.microsoft.com/office/powerpoint/2010/main" val="1449129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الوظيفة أو </a:t>
            </a:r>
            <a:r>
              <a:rPr lang="ar-SA" sz="2400" dirty="0">
                <a:solidFill>
                  <a:srgbClr val="2D3956"/>
                </a:solidFill>
                <a:latin typeface="Times New Roman" panose="02020603050405020304" pitchFamily="18" charset="0"/>
                <a:cs typeface="Times New Roman" panose="02020603050405020304" pitchFamily="18" charset="0"/>
              </a:rPr>
              <a:t>مبدأ التعريف الوظيفي يعني التعريف الواضح لسلطة الموظفين ومسؤوليتهم؛ فإذا لم يتم تحديد مسؤولية مهمة معينة بوضوح، فهناك احتمال ألا يقوم أحد بهذا العمل وسيبقى دون إنجازه.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ودعونا نأخذ مثالًا صغيرًا على إيقاف تشغيل جميع الأجهزة الكهربائية بعد انتهاء ساعات العمل، فإذا لم يتم تسليم مسؤولية فحص جميع الأجهزة بعد ساعات العمل والتأكد من إيقاف تشغيلها إلى شخص واحد، فلا يمكنك تحميل أي موظف المسؤولية؛ ويحدث الشيء نفسه مع جميع الأعمال الأخرى، فيجب إخبار جميع الموظفين بوضوح بمسؤولياتهم الوظيفية وكذلك السلطات التي لديهم حتى يتمكنوا من أداء عملهم دون تأخير.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1. الوظيفة</a:t>
            </a:r>
            <a:endParaRPr lang="en-US" sz="3600" b="1" dirty="0"/>
          </a:p>
        </p:txBody>
      </p:sp>
      <p:pic>
        <p:nvPicPr>
          <p:cNvPr id="3" name="Picture 2">
            <a:extLst>
              <a:ext uri="{FF2B5EF4-FFF2-40B4-BE49-F238E27FC236}">
                <a16:creationId xmlns:a16="http://schemas.microsoft.com/office/drawing/2014/main" id="{C5B435A7-55A7-8160-26D3-E9B67AC7F9C8}"/>
              </a:ext>
            </a:extLst>
          </p:cNvPr>
          <p:cNvPicPr>
            <a:picLocks noChangeAspect="1"/>
          </p:cNvPicPr>
          <p:nvPr/>
        </p:nvPicPr>
        <p:blipFill>
          <a:blip r:embed="rId3"/>
          <a:stretch>
            <a:fillRect/>
          </a:stretch>
        </p:blipFill>
        <p:spPr>
          <a:xfrm>
            <a:off x="762000" y="4858438"/>
            <a:ext cx="3305175" cy="1573893"/>
          </a:xfrm>
          <a:prstGeom prst="rect">
            <a:avLst/>
          </a:prstGeom>
        </p:spPr>
      </p:pic>
    </p:spTree>
    <p:extLst>
      <p:ext uri="{BB962C8B-B14F-4D97-AF65-F5344CB8AC3E}">
        <p14:creationId xmlns:p14="http://schemas.microsoft.com/office/powerpoint/2010/main" val="2297094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أهم مبادئ التنظيم الإداري مبدأ تخصص العمل؛ فأثناء تنظيم العمل، يُطلب من المدير تخصيص العمل بين مرؤوسيه. ويجب أن يتم توزيع العمل على أساس المؤهلات والمهارات والقدرات والعمل الذي يقوم به الموظفين. فعلى سبيل المثال، لا يمكنك مطالبة محاسب بإعداد قائمة بالمواد المطلوبة للإنتاج؛ فإذا تم اتباع مبدأ التخصص في العمل بشكل صحيح، فيمكن إكمال العمل في وقت أقل وستكون جودة العمل جيدة أيضًا. وبالإضافة إلى ذلك، سيستمتع مرؤوسوك أيضًا بالعمل معك عندما يتم منحهم العمل الذي يستمتعون به.</a:t>
            </a:r>
          </a:p>
          <a:p>
            <a:pPr algn="just" rtl="1"/>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2. التخصص</a:t>
            </a:r>
            <a:endParaRPr lang="en-US" sz="3600" b="1" dirty="0"/>
          </a:p>
        </p:txBody>
      </p:sp>
      <p:pic>
        <p:nvPicPr>
          <p:cNvPr id="3" name="Picture 2">
            <a:extLst>
              <a:ext uri="{FF2B5EF4-FFF2-40B4-BE49-F238E27FC236}">
                <a16:creationId xmlns:a16="http://schemas.microsoft.com/office/drawing/2014/main" id="{A34F9AD3-33C1-414D-963C-82BAF97EC688}"/>
              </a:ext>
            </a:extLst>
          </p:cNvPr>
          <p:cNvPicPr>
            <a:picLocks noChangeAspect="1"/>
          </p:cNvPicPr>
          <p:nvPr/>
        </p:nvPicPr>
        <p:blipFill>
          <a:blip r:embed="rId3"/>
          <a:stretch>
            <a:fillRect/>
          </a:stretch>
        </p:blipFill>
        <p:spPr>
          <a:xfrm>
            <a:off x="4530287" y="4354450"/>
            <a:ext cx="3573188" cy="1701518"/>
          </a:xfrm>
          <a:prstGeom prst="rect">
            <a:avLst/>
          </a:prstGeom>
        </p:spPr>
      </p:pic>
    </p:spTree>
    <p:extLst>
      <p:ext uri="{BB962C8B-B14F-4D97-AF65-F5344CB8AC3E}">
        <p14:creationId xmlns:p14="http://schemas.microsoft.com/office/powerpoint/2010/main" val="415579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30587"/>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لاتباع مبدأ التخصص، يجب أن يكون المدير على دراية بمهارات الموظفين وأحيانًا يجب أن يخاطر بتخصيص العمل للموظف الأقل خبرة من أجل الكشف عن المواهب الخفية للموظف أو لتزويده بفرصة للنمو.</a:t>
            </a:r>
            <a:r>
              <a:rPr lang="ar-EG" sz="2400" dirty="0">
                <a:solidFill>
                  <a:srgbClr val="2D3956"/>
                </a:solidFill>
                <a:latin typeface="Times New Roman" panose="02020603050405020304" pitchFamily="18" charset="0"/>
                <a:cs typeface="Times New Roman" panose="02020603050405020304" pitchFamily="18" charset="0"/>
              </a:rPr>
              <a:t> و</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يمكن تحقيق مبدأ التخصص الوظيفي في الاتصال التنظيمي من خلال الحرص على توزيع المهام والواجبات بشكل متخصص داخل المؤسسة. ويتضمن ذلك: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التخطيط المسبق:</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حيث يتم تحديد الأهداف المراد تحقيقها والمهام المطلوبة لتحقيقها، ويتم توزيع هذه المهام بناءً على مهارات وخبرات الموظفين.</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ضمان توافق المهام:</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حيث يتم التحقق من أن المهام الموكلة لكل موظف تتوافق مع خبرته وقدراته ومؤهلاته.</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الحرص على التواصل: </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حيث يتم ضمان التواصل بشكل فعال بين الأفراد داخل المؤسسة وضمان تبادل المعلومات المتعلقة بالعمل وتحقيق الأهداف المحددة.</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2. تابع التخصص</a:t>
            </a:r>
            <a:endParaRPr lang="en-US" sz="3600" b="1" dirty="0"/>
          </a:p>
        </p:txBody>
      </p:sp>
    </p:spTree>
    <p:extLst>
      <p:ext uri="{BB962C8B-B14F-4D97-AF65-F5344CB8AC3E}">
        <p14:creationId xmlns:p14="http://schemas.microsoft.com/office/powerpoint/2010/main" val="491518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11900"/>
            <a:ext cx="10360692" cy="3046988"/>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توفير التدريب والتطوير: </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حيث يتم توفير الفرص المناسبة للتدريب والتعلم للموظفين وتطوير مهاراتهم وقدراتهم لتحسين أدائهم وتحقيق الأهداف المرجوة.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التحكم في عمليات العمل: </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حيث يتم تحديد الآليات المناسبة لضمان التحكم في عمليات العمل ومراقبتها وضمان تحقيق الأهداف بشكل فعال.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39370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بوجه عام، يتطلب تحقيق مبدأ التخصص الوظيفي في الاتصال التنظيمي الحرص على توزيع المهام والمسؤوليات بشكل يتناسب مع مهارات وخبرات الموظفين داخل المؤسسة، والحرص على الاتصال الفعال بين الأفراد ومراقبة ومتابعة أدائهم لضمان تحقيق الأهداف بشكل متخصص وفعال.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2. تابع التخصص</a:t>
            </a:r>
            <a:endParaRPr lang="en-US" sz="3600" b="1" dirty="0"/>
          </a:p>
        </p:txBody>
      </p:sp>
    </p:spTree>
    <p:extLst>
      <p:ext uri="{BB962C8B-B14F-4D97-AF65-F5344CB8AC3E}">
        <p14:creationId xmlns:p14="http://schemas.microsoft.com/office/powerpoint/2010/main" val="369606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86400" y="2391844"/>
            <a:ext cx="5943600" cy="267765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مبدأ التنسيق هو مبدأ مهم للتنظيم الإداري؛ لأنه في المنظمة، هناك أنواع مختلفة من العمل تتم في أقسام مختلفة في وقت واحد، ومن المهم تنسيق الأنشطة المختلفة التي تجري في المنظمة بحيث تكون جميع الأقسام على نفس النهج (علي وفاق)، فالتنسيق ضروري لتحقيق الهدف المشترك للمنظمة. وكلما زاد حجم المنظمة وتعددت وتعقدت أنشطتها، عظمت أهمية التنسيق لنظام فاعل للاتصالات رأسية وأفقية.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3. التنسيق</a:t>
            </a:r>
            <a:endParaRPr lang="en-US" sz="3600" b="1" dirty="0"/>
          </a:p>
        </p:txBody>
      </p:sp>
      <p:pic>
        <p:nvPicPr>
          <p:cNvPr id="3" name="Picture 2">
            <a:extLst>
              <a:ext uri="{FF2B5EF4-FFF2-40B4-BE49-F238E27FC236}">
                <a16:creationId xmlns:a16="http://schemas.microsoft.com/office/drawing/2014/main" id="{4869D6FC-A7EC-6ED2-899D-9B4899B249BD}"/>
              </a:ext>
            </a:extLst>
          </p:cNvPr>
          <p:cNvPicPr>
            <a:picLocks noChangeAspect="1"/>
          </p:cNvPicPr>
          <p:nvPr/>
        </p:nvPicPr>
        <p:blipFill>
          <a:blip r:embed="rId3"/>
          <a:stretch>
            <a:fillRect/>
          </a:stretch>
        </p:blipFill>
        <p:spPr>
          <a:xfrm>
            <a:off x="519598" y="2733245"/>
            <a:ext cx="4593915" cy="2184223"/>
          </a:xfrm>
          <a:prstGeom prst="rect">
            <a:avLst/>
          </a:prstGeom>
        </p:spPr>
      </p:pic>
    </p:spTree>
    <p:extLst>
      <p:ext uri="{BB962C8B-B14F-4D97-AF65-F5344CB8AC3E}">
        <p14:creationId xmlns:p14="http://schemas.microsoft.com/office/powerpoint/2010/main" val="3678132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6980" y="2044407"/>
            <a:ext cx="10541000" cy="193899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وهناك عدة مداخل للتنسيق مثل:</a:t>
            </a:r>
          </a:p>
          <a:p>
            <a:pPr algn="just" rtl="1"/>
            <a:r>
              <a:rPr lang="ar-SA" sz="2400" dirty="0">
                <a:solidFill>
                  <a:srgbClr val="2D3956"/>
                </a:solidFill>
                <a:latin typeface="Times New Roman" panose="02020603050405020304" pitchFamily="18" charset="0"/>
                <a:cs typeface="Times New Roman" panose="02020603050405020304" pitchFamily="18" charset="0"/>
              </a:rPr>
              <a:t>1-  سعى الإدارة لإرساء وتنمية ثقافة </a:t>
            </a:r>
            <a:r>
              <a:rPr lang="ar-EG" sz="2400" dirty="0">
                <a:solidFill>
                  <a:srgbClr val="2D3956"/>
                </a:solidFill>
                <a:latin typeface="Times New Roman" panose="02020603050405020304" pitchFamily="18" charset="0"/>
                <a:cs typeface="Times New Roman" panose="02020603050405020304" pitchFamily="18" charset="0"/>
              </a:rPr>
              <a:t>ا</a:t>
            </a:r>
            <a:r>
              <a:rPr lang="ar-SA" sz="2400" dirty="0">
                <a:solidFill>
                  <a:srgbClr val="2D3956"/>
                </a:solidFill>
                <a:latin typeface="Times New Roman" panose="02020603050405020304" pitchFamily="18" charset="0"/>
                <a:cs typeface="Times New Roman" panose="02020603050405020304" pitchFamily="18" charset="0"/>
              </a:rPr>
              <a:t>لمنظمة </a:t>
            </a:r>
            <a:r>
              <a:rPr lang="ar-EG" sz="2400" dirty="0">
                <a:solidFill>
                  <a:srgbClr val="2D3956"/>
                </a:solidFill>
                <a:latin typeface="Times New Roman" panose="02020603050405020304" pitchFamily="18" charset="0"/>
                <a:cs typeface="Times New Roman" panose="02020603050405020304" pitchFamily="18" charset="0"/>
              </a:rPr>
              <a:t>والتي </a:t>
            </a:r>
            <a:r>
              <a:rPr lang="ar-SA" sz="2400" dirty="0">
                <a:solidFill>
                  <a:srgbClr val="2D3956"/>
                </a:solidFill>
                <a:latin typeface="Times New Roman" panose="02020603050405020304" pitchFamily="18" charset="0"/>
                <a:cs typeface="Times New Roman" panose="02020603050405020304" pitchFamily="18" charset="0"/>
              </a:rPr>
              <a:t>تقوم على قيم</a:t>
            </a:r>
            <a:r>
              <a:rPr lang="ar-EG" sz="2400" dirty="0">
                <a:solidFill>
                  <a:srgbClr val="2D3956"/>
                </a:solidFill>
                <a:latin typeface="Times New Roman" panose="02020603050405020304" pitchFamily="18" charset="0"/>
                <a:cs typeface="Times New Roman" panose="02020603050405020304" pitchFamily="18" charset="0"/>
              </a:rPr>
              <a:t>تسهم في تعزيز </a:t>
            </a:r>
            <a:r>
              <a:rPr lang="ar-EG" sz="2400" dirty="0" err="1">
                <a:solidFill>
                  <a:srgbClr val="2D3956"/>
                </a:solidFill>
                <a:latin typeface="Times New Roman" panose="02020603050405020304" pitchFamily="18" charset="0"/>
                <a:cs typeface="Times New Roman" panose="02020603050405020304" pitchFamily="18" charset="0"/>
              </a:rPr>
              <a:t>ال</a:t>
            </a:r>
            <a:r>
              <a:rPr lang="ar-SA" sz="2400" dirty="0">
                <a:solidFill>
                  <a:srgbClr val="2D3956"/>
                </a:solidFill>
                <a:latin typeface="Times New Roman" panose="02020603050405020304" pitchFamily="18" charset="0"/>
                <a:cs typeface="Times New Roman" panose="02020603050405020304" pitchFamily="18" charset="0"/>
              </a:rPr>
              <a:t>سلوكيات </a:t>
            </a:r>
            <a:r>
              <a:rPr lang="ar-EG" sz="2400" dirty="0" err="1">
                <a:solidFill>
                  <a:srgbClr val="2D3956"/>
                </a:solidFill>
                <a:latin typeface="Times New Roman" panose="02020603050405020304" pitchFamily="18" charset="0"/>
                <a:cs typeface="Times New Roman" panose="02020603050405020304" pitchFamily="18" charset="0"/>
              </a:rPr>
              <a:t>ال</a:t>
            </a:r>
            <a:r>
              <a:rPr lang="ar-SA" sz="2400" dirty="0">
                <a:solidFill>
                  <a:srgbClr val="2D3956"/>
                </a:solidFill>
                <a:latin typeface="Times New Roman" panose="02020603050405020304" pitchFamily="18" charset="0"/>
                <a:cs typeface="Times New Roman" panose="02020603050405020304" pitchFamily="18" charset="0"/>
              </a:rPr>
              <a:t>تعاونية و</a:t>
            </a:r>
            <a:r>
              <a:rPr lang="ar-EG" sz="2400" dirty="0" err="1">
                <a:solidFill>
                  <a:srgbClr val="2D3956"/>
                </a:solidFill>
                <a:latin typeface="Times New Roman" panose="02020603050405020304" pitchFamily="18" charset="0"/>
                <a:cs typeface="Times New Roman" panose="02020603050405020304" pitchFamily="18" charset="0"/>
              </a:rPr>
              <a:t>ال</a:t>
            </a:r>
            <a:r>
              <a:rPr lang="ar-SA" sz="2400" dirty="0">
                <a:solidFill>
                  <a:srgbClr val="2D3956"/>
                </a:solidFill>
                <a:latin typeface="Times New Roman" panose="02020603050405020304" pitchFamily="18" charset="0"/>
                <a:cs typeface="Times New Roman" panose="02020603050405020304" pitchFamily="18" charset="0"/>
              </a:rPr>
              <a:t>تضامنية</a:t>
            </a:r>
            <a:r>
              <a:rPr lang="ar-EG" sz="2400" dirty="0">
                <a:solidFill>
                  <a:srgbClr val="2D3956"/>
                </a:solidFill>
                <a:latin typeface="Times New Roman" panose="02020603050405020304" pitchFamily="18" charset="0"/>
                <a:cs typeface="Times New Roman" panose="02020603050405020304" pitchFamily="18" charset="0"/>
              </a:rPr>
              <a:t> بين الموظفين</a:t>
            </a:r>
            <a:r>
              <a:rPr lang="ar-SA" sz="2400" dirty="0">
                <a:solidFill>
                  <a:srgbClr val="2D3956"/>
                </a:solidFill>
                <a:latin typeface="Times New Roman" panose="02020603050405020304" pitchFamily="18" charset="0"/>
                <a:cs typeface="Times New Roman" panose="02020603050405020304" pitchFamily="18" charset="0"/>
              </a:rPr>
              <a:t>.</a:t>
            </a:r>
          </a:p>
          <a:p>
            <a:pPr algn="just" rtl="1"/>
            <a:r>
              <a:rPr lang="ar-SA" sz="2400" dirty="0">
                <a:solidFill>
                  <a:srgbClr val="2D3956"/>
                </a:solidFill>
                <a:latin typeface="Times New Roman" panose="02020603050405020304" pitchFamily="18" charset="0"/>
                <a:cs typeface="Times New Roman" panose="02020603050405020304" pitchFamily="18" charset="0"/>
              </a:rPr>
              <a:t>2-  تصميم سياسات، قواعد، وإجراءات تكرس وتنمى التنسيق المشترك بين الوظائف.</a:t>
            </a:r>
          </a:p>
          <a:p>
            <a:pPr algn="just" rtl="1"/>
            <a:r>
              <a:rPr lang="ar-EG" sz="2400" dirty="0">
                <a:solidFill>
                  <a:srgbClr val="2D3956"/>
                </a:solidFill>
                <a:latin typeface="Times New Roman" panose="02020603050405020304" pitchFamily="18" charset="0"/>
                <a:cs typeface="Times New Roman" panose="02020603050405020304" pitchFamily="18" charset="0"/>
              </a:rPr>
              <a:t>3</a:t>
            </a:r>
            <a:r>
              <a:rPr lang="ar-SA" sz="2400" dirty="0">
                <a:solidFill>
                  <a:srgbClr val="2D3956"/>
                </a:solidFill>
                <a:latin typeface="Times New Roman" panose="02020603050405020304" pitchFamily="18" charset="0"/>
                <a:cs typeface="Times New Roman" panose="02020603050405020304" pitchFamily="18" charset="0"/>
              </a:rPr>
              <a:t>-  تكوين لجان أو فرق تضم في عضويتها ممثلي عدة أقسام أو وحدات إدارية.</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3. تابع التنسيق</a:t>
            </a:r>
            <a:endParaRPr lang="en-US" sz="3600" b="1" dirty="0"/>
          </a:p>
        </p:txBody>
      </p:sp>
      <p:pic>
        <p:nvPicPr>
          <p:cNvPr id="3" name="Picture 2">
            <a:extLst>
              <a:ext uri="{FF2B5EF4-FFF2-40B4-BE49-F238E27FC236}">
                <a16:creationId xmlns:a16="http://schemas.microsoft.com/office/drawing/2014/main" id="{29E53B9E-74DD-F4CF-4CFE-39DAC9A8335D}"/>
              </a:ext>
            </a:extLst>
          </p:cNvPr>
          <p:cNvPicPr>
            <a:picLocks noChangeAspect="1"/>
          </p:cNvPicPr>
          <p:nvPr/>
        </p:nvPicPr>
        <p:blipFill>
          <a:blip r:embed="rId3"/>
          <a:stretch>
            <a:fillRect/>
          </a:stretch>
        </p:blipFill>
        <p:spPr>
          <a:xfrm>
            <a:off x="796980" y="3983399"/>
            <a:ext cx="4783154" cy="2092630"/>
          </a:xfrm>
          <a:prstGeom prst="rect">
            <a:avLst/>
          </a:prstGeom>
        </p:spPr>
      </p:pic>
    </p:spTree>
    <p:extLst>
      <p:ext uri="{BB962C8B-B14F-4D97-AF65-F5344CB8AC3E}">
        <p14:creationId xmlns:p14="http://schemas.microsoft.com/office/powerpoint/2010/main" val="1955346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ويلعب التنسيق الإداري دورًا هامًا في عملية إدارة الأزمات واحتوائها، فمن خلال تحديد الأدوار المُناطة بكل فرد أو كل قسم في المنظمة يتم تحديد أسباب المشكلات والبحث في حلول جذرية لها بما يتناسب مع الإمكانيات المتاحة في تلك المنظمات، أما بالنسبة للأزمات التي تكون على مستوى الحكومات فإن عملية التنسيق الإداري يجب أن تكون على مستوى إدارات المنظمات للإسهام في إيجاد حلول للمشكلات الاقتصادية التي تتعرض لها الدولة، وعلى الرغم من ذلك فإن وجود عملية التنسيق على مستوى المنظمات لا يعني بالضرورة عدم وجود صراعات تنافسية بين تلك المنظمات خاصة في المنظمات التي تتشابه فيها الأهداف العامة</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3. تابع التنسيق</a:t>
            </a:r>
            <a:endParaRPr lang="en-US" sz="3600" b="1" dirty="0"/>
          </a:p>
        </p:txBody>
      </p:sp>
    </p:spTree>
    <p:extLst>
      <p:ext uri="{BB962C8B-B14F-4D97-AF65-F5344CB8AC3E}">
        <p14:creationId xmlns:p14="http://schemas.microsoft.com/office/powerpoint/2010/main" val="2525149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استراتيجيات التنسيق الإداري يضع مدراء الأقسام في المنظمات مجموعة من الاستراتيجيات التي تساهم في تحقيق مفهوم التنسيق الإداري، وجعل عجلة الإنتاج تدور بأقصى سرعة ممكنة، ومن أهم استراتيجيات التنسيق الإداري التي يتم تطبيقها في المنظمات ما يأتي:</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التسلسل الإداري المُنَّظم</a:t>
            </a:r>
            <a:r>
              <a:rPr lang="ar-SA" sz="2400" dirty="0">
                <a:solidFill>
                  <a:srgbClr val="2D3956"/>
                </a:solidFill>
                <a:latin typeface="Times New Roman" panose="02020603050405020304" pitchFamily="18" charset="0"/>
                <a:cs typeface="Times New Roman" panose="02020603050405020304" pitchFamily="18" charset="0"/>
              </a:rPr>
              <a:t>: فمن خلال وجود التسلسل الإداري يتم ضبط العمليات الإدارية في الأقسام بحيث يتلقى الموظف الأمر من مدير واحد فقط، وبالتالي يسهل عليه تنفيذ المهام وحصر المسؤوليات.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وجود القائد الحقيقي</a:t>
            </a:r>
            <a:r>
              <a:rPr lang="ar-SA" sz="2400" dirty="0">
                <a:solidFill>
                  <a:srgbClr val="2D3956"/>
                </a:solidFill>
                <a:latin typeface="Times New Roman" panose="02020603050405020304" pitchFamily="18" charset="0"/>
                <a:cs typeface="Times New Roman" panose="02020603050405020304" pitchFamily="18" charset="0"/>
              </a:rPr>
              <a:t>: إن وجود صفة القيادة في المدير المباشر يجعل الموظف يشعر بأهمية العمل، ويزيد من حجم التنسيق بين أعمال الموظفين، وما يرتبط بأعمالهم في الأقسام الأخرى.</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3. تابع التنسيق</a:t>
            </a:r>
            <a:endParaRPr lang="en-US" sz="3600" b="1" dirty="0"/>
          </a:p>
        </p:txBody>
      </p:sp>
    </p:spTree>
    <p:extLst>
      <p:ext uri="{BB962C8B-B14F-4D97-AF65-F5344CB8AC3E}">
        <p14:creationId xmlns:p14="http://schemas.microsoft.com/office/powerpoint/2010/main" val="665257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التواصل الفعّال</a:t>
            </a:r>
            <a:r>
              <a:rPr lang="ar-SA" sz="2400" dirty="0">
                <a:solidFill>
                  <a:srgbClr val="2D3956"/>
                </a:solidFill>
                <a:latin typeface="Times New Roman" panose="02020603050405020304" pitchFamily="18" charset="0"/>
                <a:cs typeface="Times New Roman" panose="02020603050405020304" pitchFamily="18" charset="0"/>
              </a:rPr>
              <a:t>: إن وجود التواصل الفعّال بين الموظفين في المنظمات يؤدي إلى زيادة التنسيق الإداري، وتوحيد الجهود لخدمة المصلحة العليا، لأن التواصل الفعّال يُزيل الضبابيّة، ويجعل الأمور أكثر وضوحًا بين الرئيس والمرؤوس.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FF0000"/>
                </a:solidFill>
                <a:latin typeface="Times New Roman" panose="02020603050405020304" pitchFamily="18" charset="0"/>
                <a:cs typeface="Times New Roman" panose="02020603050405020304" pitchFamily="18" charset="0"/>
              </a:rPr>
              <a:t>التنسيق الذاتي</a:t>
            </a:r>
            <a:r>
              <a:rPr lang="ar-SA" sz="2400" dirty="0">
                <a:solidFill>
                  <a:srgbClr val="2D3956"/>
                </a:solidFill>
                <a:latin typeface="Times New Roman" panose="02020603050405020304" pitchFamily="18" charset="0"/>
                <a:cs typeface="Times New Roman" panose="02020603050405020304" pitchFamily="18" charset="0"/>
              </a:rPr>
              <a:t>: والذي ينطلق من مفهوم التعاون المتبادل بين الأقسام، بهدف إيجاد آلية عمل تشاركية تزيد من سلاسة سير العمليات في المنظمة.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3. تابع التنسيق</a:t>
            </a:r>
            <a:endParaRPr lang="en-US" sz="3600" b="1" dirty="0"/>
          </a:p>
        </p:txBody>
      </p:sp>
    </p:spTree>
    <p:extLst>
      <p:ext uri="{BB962C8B-B14F-4D97-AF65-F5344CB8AC3E}">
        <p14:creationId xmlns:p14="http://schemas.microsoft.com/office/powerpoint/2010/main" val="454501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وهو ما </a:t>
            </a:r>
            <a:r>
              <a:rPr lang="ar-SA" sz="2400" dirty="0">
                <a:solidFill>
                  <a:srgbClr val="2D3956"/>
                </a:solidFill>
                <a:latin typeface="Times New Roman" panose="02020603050405020304" pitchFamily="18" charset="0"/>
                <a:cs typeface="Times New Roman" panose="02020603050405020304" pitchFamily="18" charset="0"/>
              </a:rPr>
              <a:t>يعني أن جميع موظفي المنظمة يجب أن يعملوا نحو الهدف المشترك للمنظمة؛ ولذلك، أثناء تنظيم أمور المنظمة، تأكد من استخدام جهود ووقت ومهارات جميع موظفي المنظمة لتحقيق الهدف المشترك، وسيتطلب الأمر تخطيطا شاملا لتنفيذ مبدأ الهدف في التنظيم بنجاح.</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وحدة الهدف</a:t>
            </a:r>
            <a:endParaRPr lang="en-US" sz="3600" b="1" dirty="0"/>
          </a:p>
        </p:txBody>
      </p:sp>
      <p:pic>
        <p:nvPicPr>
          <p:cNvPr id="3" name="Picture 2">
            <a:extLst>
              <a:ext uri="{FF2B5EF4-FFF2-40B4-BE49-F238E27FC236}">
                <a16:creationId xmlns:a16="http://schemas.microsoft.com/office/drawing/2014/main" id="{BDEA752F-C446-2833-019E-26927E47FAA0}"/>
              </a:ext>
            </a:extLst>
          </p:cNvPr>
          <p:cNvPicPr>
            <a:picLocks noChangeAspect="1"/>
          </p:cNvPicPr>
          <p:nvPr/>
        </p:nvPicPr>
        <p:blipFill>
          <a:blip r:embed="rId3"/>
          <a:stretch>
            <a:fillRect/>
          </a:stretch>
        </p:blipFill>
        <p:spPr>
          <a:xfrm>
            <a:off x="942308" y="3209747"/>
            <a:ext cx="3235554" cy="2672279"/>
          </a:xfrm>
          <a:prstGeom prst="rect">
            <a:avLst/>
          </a:prstGeom>
        </p:spPr>
      </p:pic>
    </p:spTree>
    <p:extLst>
      <p:ext uri="{BB962C8B-B14F-4D97-AF65-F5344CB8AC3E}">
        <p14:creationId xmlns:p14="http://schemas.microsoft.com/office/powerpoint/2010/main" val="3302776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739211"/>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FF0000"/>
                </a:solidFill>
                <a:latin typeface="Times New Roman" panose="02020603050405020304" pitchFamily="18" charset="0"/>
                <a:cs typeface="Times New Roman" panose="02020603050405020304" pitchFamily="18" charset="0"/>
              </a:rPr>
              <a:t>ما هي الإدارة بالأهداف؟</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الإدارة بالأهداف </a:t>
            </a:r>
            <a:r>
              <a:rPr lang="en-US" sz="2400" dirty="0">
                <a:solidFill>
                  <a:srgbClr val="2D3956"/>
                </a:solidFill>
                <a:latin typeface="Times New Roman" panose="02020603050405020304" pitchFamily="18" charset="0"/>
                <a:cs typeface="Times New Roman" panose="02020603050405020304" pitchFamily="18" charset="0"/>
              </a:rPr>
              <a:t>Management By Objectives </a:t>
            </a:r>
            <a:r>
              <a:rPr lang="ar-EG" sz="2400" dirty="0">
                <a:solidFill>
                  <a:srgbClr val="2D3956"/>
                </a:solidFill>
                <a:latin typeface="Times New Roman" panose="02020603050405020304" pitchFamily="18" charset="0"/>
                <a:cs typeface="Times New Roman" panose="02020603050405020304" pitchFamily="18" charset="0"/>
              </a:rPr>
              <a:t> هي نموذج إداري يهدف إلى تحسين أداء أي منظمة من خلال تحديد الأهداف التي يتم الاتفاق عليها من قبل الإدارة والموظفين؛ ووفقًا للنظرية، فإن وجود حوار ومناقشة في وضع الأهداف وخطط العمل يشجع المشاركة والالتزام بين الموظفين، وأيضاً يشجع على التوفيق بين الأهداف عبر المنظمة بمعنى أدق "تحقيق التوازن بين أهداف الموظفين وأهداف المنظمة"؛ وتم تحديد هذا المصطلح لأول مرة من قبل مدير الإدارة بيتر </a:t>
            </a:r>
            <a:r>
              <a:rPr lang="ar-EG" sz="2400" dirty="0" err="1">
                <a:solidFill>
                  <a:srgbClr val="2D3956"/>
                </a:solidFill>
                <a:latin typeface="Times New Roman" panose="02020603050405020304" pitchFamily="18" charset="0"/>
                <a:cs typeface="Times New Roman" panose="02020603050405020304" pitchFamily="18" charset="0"/>
              </a:rPr>
              <a:t>دراكر</a:t>
            </a:r>
            <a:r>
              <a:rPr lang="ar-EG" sz="2400" dirty="0">
                <a:solidFill>
                  <a:srgbClr val="2D3956"/>
                </a:solidFill>
                <a:latin typeface="Times New Roman" panose="02020603050405020304" pitchFamily="18" charset="0"/>
                <a:cs typeface="Times New Roman" panose="02020603050405020304" pitchFamily="18" charset="0"/>
              </a:rPr>
              <a:t> في كتابه الذي صدر عام 1954 بعنوان "ممارسة الإدارة".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58291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7338" y="2136952"/>
            <a:ext cx="10320283"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وهناك عددا من الشروط التي يجب الوفاء بها لتحقيق الإدارة بالأهداف، وهي: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يتم تحديد الأهداف مع الموظفين.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يتم صياغة الأهداف على المستويين الكمي والنوعي.</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يجب أن تكون الأهداف صعبة ومحفزة، بحيث لا تكون الأهداف سهلة فيتم تحقيقها بدون جهد ولا تكون مستحيلة فيصعب تحقيقها.</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أن تكون التقارير بصفة يومية وليس بصفة ثابتة على مستوى تدريب وتطوير العاملين.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المكافآت لتحقيق الأهداف المقصودة هو مطلب وشيء أساسي في الإدارة بالأهداف.</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المبدأ الأساسي هو النمو والتنمية وليس العقوبات.</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199474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83345" cy="3539430"/>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b="1" dirty="0">
                <a:solidFill>
                  <a:srgbClr val="FF0000"/>
                </a:solidFill>
                <a:latin typeface="Times New Roman" panose="02020603050405020304" pitchFamily="18" charset="0"/>
                <a:cs typeface="Times New Roman" panose="02020603050405020304" pitchFamily="18" charset="0"/>
              </a:rPr>
              <a:t>مزايا الإدارة بالأهداف</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تتمتع الإدارة بالأهداف بالعديد من المزايا التي يمكن أن تحسن أداء الشركة ورضا الموظفين؛ وبعض هذه المزايا تشمل:</a:t>
            </a: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التخطيط</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لتحديد الأهداف، يخطط المديرون للمستقبل ويحددون الأهداف العامة لشركاتهم؛ ومن خلال القيام بذلك وفق الإدارة بالأهداف، يقوم المديرون بإبلاغ الموظفين بنوع الأهداف التي يجب تعيينها لدعم نمو الشركة؛ ويمكن أن يساعد التخطيط أيضًا في إدارة المخاطر، حيث يمكن للشركات توقع المشكلات المحتملة التي قد تنشأ في مكان العمل.</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276538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مشاركة الموظفين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يشجع هذا النمط من الإدارة الموظفين على تحديد أهدافهم الخاصة بالتعاون مع مشرفهم المباشر؛ ونظرًا لأن الموظفين لديهم بعض المشاركة في عملية تحديد الأهداف، فإنهم يكونوا أكثر تحفيزًا لتحقيق الأهداف التي حددوها مع الإدارة. ويمكن أن تكون زيادة المشاركة مفيدة أيضًا لأن الموظفين الذين ينخرطون بشكل أكبر في عملهم يميلون إلى تحقيق رضا وظيفي مرتفع.</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3895048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أهداف قابلة للقياس</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عادةً ما تكون الأهداف في الإدارة أهداف قابلة للقياس مما يعني أنه يمكن للموظفين والمديرين تحديد متى يكملون هدفًا بسهولة؛ وقد يكون أحد الأمثلة على هدف قابل للقياس هو تحقيق نسبة مئوية معينة من التحسن في رضا العملاء أو زيادة الإنتاج بمقدار معين. وتتمتع الأهداف القابلة للقياس بفرصة أفضل للنجاح نظرًا لوجود مواعيد نهائية ونتائج معينة لتوضيح كيفية تحقيق الهدف.</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3211391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7009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معايير أقوى لتقييم الموظفين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يعرف الموظفون ما تتوقعه الإدارة منهم في ظل أسلوب الإدارة بالأهداف، وعندما يقوم المشرفون بتقييم موظفيهم، فإنهم يستخدمون الأهداف المتفق عليها لشرح المكان الذي ينجح فيه الموظف وأين يمكنهم تخصيص المزيد من الوقت في المستقبل؛ ويعد وجود معايير لمراجعات الأداء التي يكون الموظفون على دراية بها أمرًا مهمًا لضمان التقييم العادل لنجاحهم في الوظيفة، فاستخدام تحقيق الأهداف التي ينشئها الموظفون والمشرفون معًا لتقييم أدائهم يساعد أيضًا في وضع توقعات واضحة.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385618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تحسين الاتصال</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يعمل المديرون والموظفون معًا لتحديد الأهداف وإدارتها، لذلك يقضون وقتًا أطول في الاجتماع والتواصل بشأن التقدم المحرز في هذه الأهداف؛ ويوفر هذا المزيد من الفرص للموظفين لتوصيل مخاوفهم أو أسئلة الي المشرفين. ويعد التواصل القوي أمرًا بالغ الأهمية للنجاح ويمكن أن يكون له فوائد أخرى مثل زيادة الإنتاجية والعلاقات الأفضل والرضا الوظيفي.</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2252058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تحسين أداء الشركة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غالبًا ما يكون أداء الشركات أفضل عندما توفر الإدارة هدف واضح، وفي هذه الحالة سيعرف الموظفون كيفية استخدام وقتهم بشكل فعال، ويفهمون كيف يؤثر عملهم اليومي على الشركة؛ وتقدم الإدارة بالأهداف العديد من الأدوات لمساعدة المديرين والموظفين على حد سواء على تحسين الأداء العام للشركة.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2288409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431435"/>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الوظائف المحددة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بمجرد أن يطور الموظفون الأهداف مع الإدارة، فإنهم يعرفون ما تتوقعه الإدارة منهم؛ ويستخدم الموظفون والمديرون هذه الأهداف لفهم ما تتضمنه وظيفتهم بشكل أفضل والتركيز على الجوانب المهمة لوظيفتهم؛ ويمكن أن تساعد الأهداف التي ينشئونها أيضًا في تعيين المهام اليومية.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195195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تغذية راجعة منتظمة</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يلتقي المديرون مع موظفيهم بانتظام في ظل هذا النمط من الإدارة، مما يمنح المديرين العديد من الفرص لتقديم تغذية راجعة </a:t>
            </a:r>
            <a:r>
              <a:rPr lang="en-US" sz="2400" dirty="0">
                <a:solidFill>
                  <a:srgbClr val="2D3956"/>
                </a:solidFill>
                <a:latin typeface="Times New Roman" panose="02020603050405020304" pitchFamily="18" charset="0"/>
                <a:cs typeface="Times New Roman" panose="02020603050405020304" pitchFamily="18" charset="0"/>
              </a:rPr>
              <a:t>feedback </a:t>
            </a:r>
            <a:r>
              <a:rPr lang="ar-EG" sz="2400" dirty="0">
                <a:solidFill>
                  <a:srgbClr val="2D3956"/>
                </a:solidFill>
                <a:latin typeface="Times New Roman" panose="02020603050405020304" pitchFamily="18" charset="0"/>
                <a:cs typeface="Times New Roman" panose="02020603050405020304" pitchFamily="18" charset="0"/>
              </a:rPr>
              <a:t> إلى موظفيهم؛ ويتيح ذلك للموظفين معرفة كيف يمكنهم التحسين أو أين يقومون بعمل جيد؛ فمن خلال التغذية الراجعة المتسقة، يمكن للموظفين العمل على تطوير المهارات قبل تلقي مراجعات الأداء التي قد تحدد معلومات مماثلة ولكنها أقل تكرارًا.</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1948283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0076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تابع مزايا الإدارة بالأهداف</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ü"/>
            </a:pPr>
            <a:r>
              <a:rPr lang="ar-EG" sz="2400" dirty="0">
                <a:solidFill>
                  <a:srgbClr val="2D3956"/>
                </a:solidFill>
                <a:highlight>
                  <a:srgbClr val="FFFF00"/>
                </a:highlight>
                <a:latin typeface="Times New Roman" panose="02020603050405020304" pitchFamily="18" charset="0"/>
                <a:cs typeface="Times New Roman" panose="02020603050405020304" pitchFamily="18" charset="0"/>
              </a:rPr>
              <a:t>تمكين الموظفين</a:t>
            </a: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يمكن للموظفين أن يصبحوا أكثر استقلالية في ظل هذا الشكل من الإدارة لأن التوقعات الخاصة بعملهم واضحة؛ ونظرًا لأنهم يجتمعون لمناقشة الأهداف، فإن الموظفين يحتاجون إلى إرشاد أقل على أساس يومي؛ ووضوح الهدف يمكّن الموظفين من إكمال عملهم واتخاذ القرارات دون الحاجة إلى مدخلات إدارية.</a:t>
            </a:r>
          </a:p>
          <a:p>
            <a:pPr marL="342900" indent="-342900" algn="just" rtl="1">
              <a:buFont typeface="Arial" panose="020B0604020202020204" pitchFamily="34" charset="0"/>
              <a:buChar char="•"/>
            </a:pP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4. تابع وحدة الهدف</a:t>
            </a:r>
            <a:endParaRPr lang="en-US" sz="3600" b="1" dirty="0"/>
          </a:p>
        </p:txBody>
      </p:sp>
    </p:spTree>
    <p:extLst>
      <p:ext uri="{BB962C8B-B14F-4D97-AF65-F5344CB8AC3E}">
        <p14:creationId xmlns:p14="http://schemas.microsoft.com/office/powerpoint/2010/main" val="2835722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المبدأ التالي للتنظيم الإداري هو الرقابة أو الإشراف؛ فأثناء التنظيم من المهم التحكم في العمل. ومعنى مبدأ الرقابة أو الإشراف هو عدد الموظفين الذين يمكن لمدير واحد التعامل معهم بفعالية، ويتم إعطاء المدير عدد الموظفين الذين يمكنه التعامل معهم بفعالية وليس عددًا غير محدود من الموظفين. ومع ذلك، يجب أن يكون المدير قادرًا على التحكم في جميع الموظفين الذين تُمنح سلطتهم إليه.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نطاق الإشراف</a:t>
            </a:r>
            <a:endParaRPr lang="en-US" sz="3600" b="1" dirty="0"/>
          </a:p>
        </p:txBody>
      </p:sp>
      <p:pic>
        <p:nvPicPr>
          <p:cNvPr id="3" name="Picture 2">
            <a:extLst>
              <a:ext uri="{FF2B5EF4-FFF2-40B4-BE49-F238E27FC236}">
                <a16:creationId xmlns:a16="http://schemas.microsoft.com/office/drawing/2014/main" id="{9952C003-E318-D54B-04B9-64FE620D0709}"/>
              </a:ext>
            </a:extLst>
          </p:cNvPr>
          <p:cNvPicPr>
            <a:picLocks noChangeAspect="1"/>
          </p:cNvPicPr>
          <p:nvPr/>
        </p:nvPicPr>
        <p:blipFill>
          <a:blip r:embed="rId3"/>
          <a:stretch>
            <a:fillRect/>
          </a:stretch>
        </p:blipFill>
        <p:spPr>
          <a:xfrm>
            <a:off x="617279" y="3915224"/>
            <a:ext cx="3734003" cy="2431131"/>
          </a:xfrm>
          <a:prstGeom prst="rect">
            <a:avLst/>
          </a:prstGeom>
        </p:spPr>
      </p:pic>
    </p:spTree>
    <p:extLst>
      <p:ext uri="{BB962C8B-B14F-4D97-AF65-F5344CB8AC3E}">
        <p14:creationId xmlns:p14="http://schemas.microsoft.com/office/powerpoint/2010/main" val="2400492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ويعتمد عدد المرؤوسين على نوع العمل وقدرات المرؤوسين وكذلك كفاءة المدير؛ فعلى سبيل المثال، يمكن لمدير المبيعات التعامل مع عدد أكبر من مندوبي المبيعات العاملين في فريقه إذا كان الموظفون جيدين في البيع ويمكنهم الأداء دون إشراف مستمر، بينما يمكن للمدير مع فريق جديد من الموظفين التعامل مع عدد محدود من الموظفين حيث يطلب منه توفير التدريب لهم ومساعدتهم في إتمام صفقة البيع بنجاح.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تابع نطاق الإشراف</a:t>
            </a:r>
            <a:endParaRPr lang="en-US" sz="3600" b="1" dirty="0"/>
          </a:p>
        </p:txBody>
      </p:sp>
    </p:spTree>
    <p:extLst>
      <p:ext uri="{BB962C8B-B14F-4D97-AF65-F5344CB8AC3E}">
        <p14:creationId xmlns:p14="http://schemas.microsoft.com/office/powerpoint/2010/main" val="1821588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908762"/>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ويمكن اختيار نطاق الإشراف للمدير من نوعين من نطاق الإشراف وهما:</a:t>
            </a:r>
          </a:p>
          <a:p>
            <a:pPr marL="342900" indent="-342900" algn="just" rtl="1">
              <a:buFont typeface="Arial" panose="020B0604020202020204" pitchFamily="34" charset="0"/>
              <a:buChar char="•"/>
            </a:pPr>
            <a:r>
              <a:rPr lang="ar-SA" sz="3200" dirty="0">
                <a:solidFill>
                  <a:srgbClr val="2D3956"/>
                </a:solidFill>
                <a:latin typeface="Times New Roman" panose="02020603050405020304" pitchFamily="18" charset="0"/>
                <a:cs typeface="Times New Roman" panose="02020603050405020304" pitchFamily="18" charset="0"/>
              </a:rPr>
              <a:t>أ</a:t>
            </a:r>
            <a:r>
              <a:rPr lang="ar-SA" sz="3200" dirty="0">
                <a:solidFill>
                  <a:srgbClr val="2D3956"/>
                </a:solidFill>
                <a:highlight>
                  <a:srgbClr val="00FFFF"/>
                </a:highlight>
                <a:latin typeface="Times New Roman" panose="02020603050405020304" pitchFamily="18" charset="0"/>
                <a:cs typeface="Times New Roman" panose="02020603050405020304" pitchFamily="18" charset="0"/>
              </a:rPr>
              <a:t>. مدى واسع من الإشراف</a:t>
            </a:r>
          </a:p>
          <a:p>
            <a:pPr algn="just" rtl="1"/>
            <a:r>
              <a:rPr lang="ar-SA" sz="2400" dirty="0">
                <a:solidFill>
                  <a:srgbClr val="2D3956"/>
                </a:solidFill>
                <a:latin typeface="Times New Roman" panose="02020603050405020304" pitchFamily="18" charset="0"/>
                <a:cs typeface="Times New Roman" panose="02020603050405020304" pitchFamily="18" charset="0"/>
              </a:rPr>
              <a:t>في مدى واسع من الإشراف، يمكن للمدير التحكم في مجموعة كبيرة من الموظفين بفعالية وكفاءة؛ والنطاق الواسع من الإشراف جيد في البيئة التي توجد فيها الميزات التالية:</a:t>
            </a:r>
          </a:p>
          <a:p>
            <a:pPr marL="1087438" indent="-4572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العمل الذي يقوم به المرؤوسون متكرر.</a:t>
            </a:r>
          </a:p>
          <a:p>
            <a:pPr marL="1087438" indent="-4572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تواصل أفضل بين المشرف والمرؤوسين.</a:t>
            </a:r>
          </a:p>
          <a:p>
            <a:pPr marL="1087438" indent="-4572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تنسيق أفضل بين الموظفين.</a:t>
            </a:r>
          </a:p>
          <a:p>
            <a:pPr marL="1087438" indent="-4572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الموظفون ماهرون يحتاجون إلى مساعدة أقل من المدير.</a:t>
            </a:r>
          </a:p>
          <a:p>
            <a:pPr marL="1087438" indent="-4572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الموظفون سريعون في الاستجابة.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تابع نطاق الإشراف</a:t>
            </a:r>
            <a:endParaRPr lang="en-US" sz="3600" b="1" dirty="0"/>
          </a:p>
        </p:txBody>
      </p:sp>
    </p:spTree>
    <p:extLst>
      <p:ext uri="{BB962C8B-B14F-4D97-AF65-F5344CB8AC3E}">
        <p14:creationId xmlns:p14="http://schemas.microsoft.com/office/powerpoint/2010/main" val="192150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70099"/>
          </a:xfrm>
          <a:prstGeom prst="rect">
            <a:avLst/>
          </a:prstGeom>
          <a:noFill/>
        </p:spPr>
        <p:txBody>
          <a:bodyPr wrap="square" rtlCol="0">
            <a:spAutoFit/>
          </a:bodyPr>
          <a:lstStyle/>
          <a:p>
            <a:pPr marL="342900" indent="-342900" algn="just" rtl="1">
              <a:buFont typeface="Arial" panose="020B0604020202020204" pitchFamily="34" charset="0"/>
              <a:buChar char="•"/>
            </a:pPr>
            <a:r>
              <a:rPr lang="ar-SA" sz="3200" b="1" dirty="0">
                <a:solidFill>
                  <a:srgbClr val="2D3956"/>
                </a:solidFill>
                <a:highlight>
                  <a:srgbClr val="00FFFF"/>
                </a:highlight>
                <a:latin typeface="Times New Roman" panose="02020603050405020304" pitchFamily="18" charset="0"/>
                <a:cs typeface="Times New Roman" panose="02020603050405020304" pitchFamily="18" charset="0"/>
              </a:rPr>
              <a:t>ب. نطاق ضيق من الإشراف</a:t>
            </a:r>
          </a:p>
          <a:p>
            <a:pPr algn="just" rtl="1"/>
            <a:r>
              <a:rPr lang="ar-SA" sz="2400" dirty="0">
                <a:solidFill>
                  <a:srgbClr val="2D3956"/>
                </a:solidFill>
                <a:latin typeface="Times New Roman" panose="02020603050405020304" pitchFamily="18" charset="0"/>
                <a:cs typeface="Times New Roman" panose="02020603050405020304" pitchFamily="18" charset="0"/>
              </a:rPr>
              <a:t>في نطاق ضيق من الإشراف، يدير المدير مجموعة صغيرة من الموظفين في وقت واحد؛ ويتم إعطاء الموظفين المسؤوليات والسلطة للتعامل مع العمل. وفيما يلي ميزات النطاق الضيق للإشراف.</a:t>
            </a:r>
          </a:p>
          <a:p>
            <a:pPr marL="1087438"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يمكن استخدام نطاق ضيق من الإشراف في العمل الذي يتطلب تحكمًا وإشرافًا مستمرين.</a:t>
            </a:r>
          </a:p>
          <a:p>
            <a:pPr marL="1087438"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تنسيق أقل بين الموظفين.</a:t>
            </a:r>
          </a:p>
          <a:p>
            <a:pPr marL="1087438" indent="-342900" algn="just" rtl="1">
              <a:buFont typeface="Wingdings" panose="05000000000000000000" pitchFamily="2" charset="2"/>
              <a:buChar char="ü"/>
            </a:pPr>
            <a:r>
              <a:rPr lang="ar-SA" sz="2400" dirty="0">
                <a:solidFill>
                  <a:srgbClr val="2D3956"/>
                </a:solidFill>
                <a:latin typeface="Times New Roman" panose="02020603050405020304" pitchFamily="18" charset="0"/>
                <a:cs typeface="Times New Roman" panose="02020603050405020304" pitchFamily="18" charset="0"/>
              </a:rPr>
              <a:t>جيد لأعمال التخصص.</a:t>
            </a:r>
          </a:p>
          <a:p>
            <a:pPr marL="1087438" indent="-342900" algn="just" rtl="1">
              <a:buFont typeface="Wingdings" panose="05000000000000000000" pitchFamily="2" charset="2"/>
              <a:buChar char="ü"/>
            </a:pPr>
            <a:r>
              <a:rPr lang="ar-EG" sz="2400" dirty="0">
                <a:solidFill>
                  <a:srgbClr val="2D3956"/>
                </a:solidFill>
                <a:latin typeface="Times New Roman" panose="02020603050405020304" pitchFamily="18" charset="0"/>
                <a:cs typeface="Times New Roman" panose="02020603050405020304" pitchFamily="18" charset="0"/>
              </a:rPr>
              <a:t>تجنب </a:t>
            </a:r>
            <a:r>
              <a:rPr lang="ar-SA" sz="2400" dirty="0">
                <a:solidFill>
                  <a:srgbClr val="2D3956"/>
                </a:solidFill>
                <a:latin typeface="Times New Roman" panose="02020603050405020304" pitchFamily="18" charset="0"/>
                <a:cs typeface="Times New Roman" panose="02020603050405020304" pitchFamily="18" charset="0"/>
              </a:rPr>
              <a:t>سوء الفهم بين المرؤوسين.</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تابع نطاق الإشراف</a:t>
            </a:r>
            <a:endParaRPr lang="en-US" sz="3600" b="1" dirty="0"/>
          </a:p>
        </p:txBody>
      </p:sp>
    </p:spTree>
    <p:extLst>
      <p:ext uri="{BB962C8B-B14F-4D97-AF65-F5344CB8AC3E}">
        <p14:creationId xmlns:p14="http://schemas.microsoft.com/office/powerpoint/2010/main" val="2550535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algn="just" rtl="1"/>
            <a:r>
              <a:rPr lang="ar-SA" sz="2800" b="1" dirty="0">
                <a:solidFill>
                  <a:srgbClr val="2D3956"/>
                </a:solidFill>
                <a:highlight>
                  <a:srgbClr val="C0C0C0"/>
                </a:highlight>
                <a:latin typeface="Times New Roman" panose="02020603050405020304" pitchFamily="18" charset="0"/>
                <a:cs typeface="Times New Roman" panose="02020603050405020304" pitchFamily="18" charset="0"/>
              </a:rPr>
              <a:t>العوامل المؤثرة في نطاق الإشراف:</a:t>
            </a:r>
            <a:endParaRPr lang="ar-EG" sz="2800" b="1" dirty="0">
              <a:solidFill>
                <a:srgbClr val="2D3956"/>
              </a:solidFill>
              <a:highlight>
                <a:srgbClr val="C0C0C0"/>
              </a:highlight>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هناك عدة عوامل تباشر على تحديد نطاق الإشراف أهمها:</a:t>
            </a:r>
          </a:p>
          <a:p>
            <a:pPr marL="850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القدرة الشخصية للرئيس، ويتحدد نطاق الإشراف اتساعا أو ضيقا في ضوء القدرة الشخصية للمدير.</a:t>
            </a:r>
          </a:p>
          <a:p>
            <a:pPr marL="850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خبرة المرؤوسين: قلة معدل رجعوهم إلى المدير وبالتالي يمكن الإشراف على عدد أكبر.</a:t>
            </a:r>
          </a:p>
          <a:p>
            <a:pPr marL="850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مدى وجود وحدات للخدمة الاستشارية بالتنظيم، فوجود مثل تلك الوحدات في الهيكل التنظيمي تساعد المدير بالرأي والمشورة وتعمل على توفير وقته وجهدة.</a:t>
            </a:r>
          </a:p>
          <a:p>
            <a:pPr marL="850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الوقت المتاح للمدير: فكلما كان الوقت المتاح للمدير كافيا بالنسبة لأعباء العمل، وكلما زادت مهارته في إدارة وقته أمكنه الإشراف على عدد أكبر.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تابع نطاق الإشراف</a:t>
            </a:r>
            <a:endParaRPr lang="en-US" sz="3600" b="1" dirty="0"/>
          </a:p>
        </p:txBody>
      </p:sp>
    </p:spTree>
    <p:extLst>
      <p:ext uri="{BB962C8B-B14F-4D97-AF65-F5344CB8AC3E}">
        <p14:creationId xmlns:p14="http://schemas.microsoft.com/office/powerpoint/2010/main" val="282208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algn="just" rtl="1"/>
            <a:r>
              <a:rPr lang="ar-EG" sz="2800" b="1" dirty="0">
                <a:solidFill>
                  <a:srgbClr val="2D3956"/>
                </a:solidFill>
                <a:highlight>
                  <a:srgbClr val="C0C0C0"/>
                </a:highlight>
                <a:latin typeface="Times New Roman" panose="02020603050405020304" pitchFamily="18" charset="0"/>
                <a:cs typeface="Times New Roman" panose="02020603050405020304" pitchFamily="18" charset="0"/>
              </a:rPr>
              <a:t>تابع </a:t>
            </a:r>
            <a:r>
              <a:rPr lang="ar-SA" sz="2800" b="1" dirty="0">
                <a:solidFill>
                  <a:srgbClr val="2D3956"/>
                </a:solidFill>
                <a:highlight>
                  <a:srgbClr val="C0C0C0"/>
                </a:highlight>
                <a:latin typeface="Times New Roman" panose="02020603050405020304" pitchFamily="18" charset="0"/>
                <a:cs typeface="Times New Roman" panose="02020603050405020304" pitchFamily="18" charset="0"/>
              </a:rPr>
              <a:t>العوامل المؤثرة في نطاق الإشراف:</a:t>
            </a:r>
            <a:endParaRPr lang="ar-EG" sz="2800" b="1" dirty="0">
              <a:solidFill>
                <a:srgbClr val="2D3956"/>
              </a:solidFill>
              <a:highlight>
                <a:srgbClr val="C0C0C0"/>
              </a:highlight>
              <a:latin typeface="Times New Roman" panose="02020603050405020304" pitchFamily="18" charset="0"/>
              <a:cs typeface="Times New Roman" panose="02020603050405020304" pitchFamily="18" charset="0"/>
            </a:endParaRPr>
          </a:p>
          <a:p>
            <a:pPr marL="850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مدى تفويض السلطة: فكلما زادت المجالات التي يفوض فيها المدير سلطاته تراجعت عدد المهام الملقاة على عاتقه.</a:t>
            </a:r>
          </a:p>
          <a:p>
            <a:pPr marL="850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 مدى تشتت مواقع الأداء: فكلما تناثرت مواقع العمل زاد جهد ووقت انتقال الرئيس بين المواقع فيتعين أن يضيق نطاق الإشراف.</a:t>
            </a:r>
          </a:p>
          <a:p>
            <a:pPr marL="850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مدى ظهور مشكلات عارضة: فإذا تكرر ظهور مشكلات عارضة في بيئة العمل، يتطلب الأمر نطاقا أضيق للإشراف.</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5. تابع نطاق الإشراف</a:t>
            </a:r>
            <a:endParaRPr lang="en-US" sz="3600" b="1" dirty="0"/>
          </a:p>
        </p:txBody>
      </p:sp>
    </p:spTree>
    <p:extLst>
      <p:ext uri="{BB962C8B-B14F-4D97-AF65-F5344CB8AC3E}">
        <p14:creationId xmlns:p14="http://schemas.microsoft.com/office/powerpoint/2010/main" val="135317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يهتم مبدأ وحدة القيادة بالتسلسل الهرمي للاتصالات في المنظمة؛ فالتسلسل الهرمي للاتصال يخبرنا عن العلاقة بين المرؤوس والرئيس، حيث يُطلب من كل مرؤوس إبلاغ رئيسه المباشر بأنشطته اليومية.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وتخلق وحدة القيادة تدفقًا سليمًا للمعلومات في المنظمة؛ على سبيل المثال، سيقدم المدير العام التعليمات إلى مدير التسويق ويكون مدير التسويق مسؤولاً أمام المدير العام فقط، ويتمتع مدير التسويق بالسلطة على مدير المبيعات، ومدير المبيعات لديه سلطة على مندوب المبيعات.</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6. التسلسل الرئاسي</a:t>
            </a:r>
            <a:endParaRPr lang="en-US" sz="3600" b="1" dirty="0"/>
          </a:p>
        </p:txBody>
      </p:sp>
    </p:spTree>
    <p:extLst>
      <p:ext uri="{BB962C8B-B14F-4D97-AF65-F5344CB8AC3E}">
        <p14:creationId xmlns:p14="http://schemas.microsoft.com/office/powerpoint/2010/main" val="3007486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السلطة:</a:t>
            </a:r>
          </a:p>
          <a:p>
            <a:pPr algn="just" rtl="1"/>
            <a:r>
              <a:rPr lang="ar-EG" sz="2400" dirty="0">
                <a:solidFill>
                  <a:srgbClr val="2D3956"/>
                </a:solidFill>
                <a:latin typeface="Times New Roman" panose="02020603050405020304" pitchFamily="18" charset="0"/>
                <a:cs typeface="Times New Roman" panose="02020603050405020304" pitchFamily="18" charset="0"/>
              </a:rPr>
              <a:t> و</a:t>
            </a:r>
            <a:r>
              <a:rPr lang="ar-SA" sz="2400" dirty="0">
                <a:solidFill>
                  <a:srgbClr val="2D3956"/>
                </a:solidFill>
                <a:latin typeface="Times New Roman" panose="02020603050405020304" pitchFamily="18" charset="0"/>
                <a:cs typeface="Times New Roman" panose="02020603050405020304" pitchFamily="18" charset="0"/>
              </a:rPr>
              <a:t>هي حق شاغل مركز إداري معين في أن يتصرف وأن يصدر قرارات أو توجيهات في حدود معينة مقررة ليطيعها مر</a:t>
            </a:r>
            <a:r>
              <a:rPr lang="ar-EG" sz="2400" dirty="0" err="1">
                <a:solidFill>
                  <a:srgbClr val="2D3956"/>
                </a:solidFill>
                <a:latin typeface="Times New Roman" panose="02020603050405020304" pitchFamily="18" charset="0"/>
                <a:cs typeface="Times New Roman" panose="02020603050405020304" pitchFamily="18" charset="0"/>
              </a:rPr>
              <a:t>ؤو</a:t>
            </a:r>
            <a:r>
              <a:rPr lang="ar-SA" sz="2400" dirty="0">
                <a:solidFill>
                  <a:srgbClr val="2D3956"/>
                </a:solidFill>
                <a:latin typeface="Times New Roman" panose="02020603050405020304" pitchFamily="18" charset="0"/>
                <a:cs typeface="Times New Roman" panose="02020603050405020304" pitchFamily="18" charset="0"/>
              </a:rPr>
              <a:t>سيه وتنساب السلطة من أعلى إلى أسفل بعكس المسئولية.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pic>
        <p:nvPicPr>
          <p:cNvPr id="3" name="Picture 2">
            <a:extLst>
              <a:ext uri="{FF2B5EF4-FFF2-40B4-BE49-F238E27FC236}">
                <a16:creationId xmlns:a16="http://schemas.microsoft.com/office/drawing/2014/main" id="{E1994727-4A31-1D92-C27C-27BBBEF8D337}"/>
              </a:ext>
            </a:extLst>
          </p:cNvPr>
          <p:cNvPicPr>
            <a:picLocks noChangeAspect="1"/>
          </p:cNvPicPr>
          <p:nvPr/>
        </p:nvPicPr>
        <p:blipFill rotWithShape="1">
          <a:blip r:embed="rId3"/>
          <a:srcRect t="19451"/>
          <a:stretch/>
        </p:blipFill>
        <p:spPr>
          <a:xfrm>
            <a:off x="1272424" y="3587831"/>
            <a:ext cx="3804873" cy="2038380"/>
          </a:xfrm>
          <a:prstGeom prst="rect">
            <a:avLst/>
          </a:prstGeom>
        </p:spPr>
      </p:pic>
    </p:spTree>
    <p:extLst>
      <p:ext uri="{BB962C8B-B14F-4D97-AF65-F5344CB8AC3E}">
        <p14:creationId xmlns:p14="http://schemas.microsoft.com/office/powerpoint/2010/main" val="2016855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847207"/>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dirty="0">
                <a:solidFill>
                  <a:srgbClr val="2D3956"/>
                </a:solidFill>
                <a:highlight>
                  <a:srgbClr val="669BBC"/>
                </a:highlight>
                <a:latin typeface="Times New Roman" panose="02020603050405020304" pitchFamily="18" charset="0"/>
                <a:cs typeface="Times New Roman" panose="02020603050405020304" pitchFamily="18" charset="0"/>
              </a:rPr>
              <a:t>أنواع السلطة:</a:t>
            </a:r>
          </a:p>
          <a:p>
            <a:pPr marL="977900" indent="-409575" algn="just" rtl="1">
              <a:buFont typeface="+mj-lt"/>
              <a:buAutoNum type="arabicParenR"/>
            </a:pPr>
            <a:r>
              <a:rPr lang="ar-SA" sz="2400" dirty="0">
                <a:solidFill>
                  <a:srgbClr val="2D3956"/>
                </a:solidFill>
                <a:latin typeface="Times New Roman" panose="02020603050405020304" pitchFamily="18" charset="0"/>
                <a:cs typeface="Times New Roman" panose="02020603050405020304" pitchFamily="18" charset="0"/>
              </a:rPr>
              <a:t>السلطة الرسمية التنفيذية: التي يكتسبها موظف أو مدير من رئيسه المباشر، وتهيئ له حق صنع القرارات.</a:t>
            </a:r>
          </a:p>
          <a:p>
            <a:pPr marL="977900" indent="-409575" algn="just" rtl="1">
              <a:buFont typeface="+mj-lt"/>
              <a:buAutoNum type="arabicParenR"/>
            </a:pPr>
            <a:r>
              <a:rPr lang="ar-SA" sz="2400" dirty="0">
                <a:solidFill>
                  <a:srgbClr val="2D3956"/>
                </a:solidFill>
                <a:latin typeface="Times New Roman" panose="02020603050405020304" pitchFamily="18" charset="0"/>
                <a:cs typeface="Times New Roman" panose="02020603050405020304" pitchFamily="18" charset="0"/>
              </a:rPr>
              <a:t>السلطة الاستشارية: وهي تقديم اقتراحات أو توصيات غير ملزمة لزميل أو مدير.</a:t>
            </a:r>
          </a:p>
          <a:p>
            <a:pPr marL="977900" indent="-409575" algn="just" rtl="1">
              <a:buFont typeface="+mj-lt"/>
              <a:buAutoNum type="arabicParenR"/>
            </a:pPr>
            <a:r>
              <a:rPr lang="ar-SA" sz="2400" dirty="0">
                <a:solidFill>
                  <a:srgbClr val="2D3956"/>
                </a:solidFill>
                <a:latin typeface="Times New Roman" panose="02020603050405020304" pitchFamily="18" charset="0"/>
                <a:cs typeface="Times New Roman" panose="02020603050405020304" pitchFamily="18" charset="0"/>
              </a:rPr>
              <a:t>السلطة الوظيفية: وهي تلك التي يمارسها صاحبها مستندا إلى ما يقدمه من خدمات وظيفية لغيره من المديرين والموظفين. مثالا مدير إدارة المعلومات الذي يصمم برامج الحاسب الآلي ويطورها لخدمة إدارات المنظمة الأخرى.</a:t>
            </a:r>
          </a:p>
          <a:p>
            <a:pPr marL="977900" indent="-409575" algn="just" rtl="1">
              <a:buFont typeface="+mj-lt"/>
              <a:buAutoNum type="arabicParenR"/>
            </a:pPr>
            <a:r>
              <a:rPr lang="ar-SA" sz="2400" dirty="0">
                <a:solidFill>
                  <a:srgbClr val="2D3956"/>
                </a:solidFill>
                <a:latin typeface="Times New Roman" panose="02020603050405020304" pitchFamily="18" charset="0"/>
                <a:cs typeface="Times New Roman" panose="02020603050405020304" pitchFamily="18" charset="0"/>
              </a:rPr>
              <a:t>السلطة الشخصية: وهي قوة التأثير على الآخرين، المستمدة من خصائص شخصية الشخص أو المدير العقلية والسلوكية ومعارفة وخبراته.</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spTree>
    <p:extLst>
      <p:ext uri="{BB962C8B-B14F-4D97-AF65-F5344CB8AC3E}">
        <p14:creationId xmlns:p14="http://schemas.microsoft.com/office/powerpoint/2010/main" val="28796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المسئولية:</a:t>
            </a:r>
          </a:p>
          <a:p>
            <a:pPr algn="just" rtl="1"/>
            <a:r>
              <a:rPr lang="ar-SA" sz="2400" dirty="0">
                <a:solidFill>
                  <a:srgbClr val="2D3956"/>
                </a:solidFill>
                <a:latin typeface="Times New Roman" panose="02020603050405020304" pitchFamily="18" charset="0"/>
                <a:cs typeface="Times New Roman" panose="02020603050405020304" pitchFamily="18" charset="0"/>
              </a:rPr>
              <a:t>    فهي التزام الموظف بأداء معين يؤدى لبلوغ نتيجة أو نتائج محددة مع كل ما يتطلبه ذلك من جهود. وأن يتناسب قدر السلطة مع قدر المسئولية.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pic>
        <p:nvPicPr>
          <p:cNvPr id="3" name="Picture 2">
            <a:extLst>
              <a:ext uri="{FF2B5EF4-FFF2-40B4-BE49-F238E27FC236}">
                <a16:creationId xmlns:a16="http://schemas.microsoft.com/office/drawing/2014/main" id="{1A420DD0-0903-46C9-C890-71C60A308B6C}"/>
              </a:ext>
            </a:extLst>
          </p:cNvPr>
          <p:cNvPicPr>
            <a:picLocks noChangeAspect="1"/>
          </p:cNvPicPr>
          <p:nvPr/>
        </p:nvPicPr>
        <p:blipFill>
          <a:blip r:embed="rId3"/>
          <a:stretch>
            <a:fillRect/>
          </a:stretch>
        </p:blipFill>
        <p:spPr>
          <a:xfrm>
            <a:off x="4787900" y="3773390"/>
            <a:ext cx="2438400" cy="1876425"/>
          </a:xfrm>
          <a:prstGeom prst="rect">
            <a:avLst/>
          </a:prstGeom>
        </p:spPr>
      </p:pic>
    </p:spTree>
    <p:extLst>
      <p:ext uri="{BB962C8B-B14F-4D97-AF65-F5344CB8AC3E}">
        <p14:creationId xmlns:p14="http://schemas.microsoft.com/office/powerpoint/2010/main" val="246115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ا</a:t>
            </a: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لنفوذ</a:t>
            </a: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a:t>
            </a:r>
          </a:p>
          <a:p>
            <a:pPr algn="just" rtl="1"/>
            <a:r>
              <a:rPr lang="ar-EG" sz="2400" dirty="0">
                <a:solidFill>
                  <a:srgbClr val="2D3956"/>
                </a:solidFill>
                <a:latin typeface="Times New Roman" panose="02020603050405020304" pitchFamily="18" charset="0"/>
                <a:cs typeface="Times New Roman" panose="02020603050405020304" pitchFamily="18" charset="0"/>
              </a:rPr>
              <a:t>من المهم أن تقترن السلطة بتوفير درجة من النفوذ، وإن قبول المرؤوسين لسلطة رئيسية يكون تاما إن توافرت عدة ظروف هي:</a:t>
            </a:r>
          </a:p>
          <a:p>
            <a:pPr marL="741363" indent="-111125" algn="just" rtl="1"/>
            <a:r>
              <a:rPr lang="ar-EG" sz="2400" dirty="0">
                <a:solidFill>
                  <a:srgbClr val="2D3956"/>
                </a:solidFill>
                <a:latin typeface="Times New Roman" panose="02020603050405020304" pitchFamily="18" charset="0"/>
                <a:cs typeface="Times New Roman" panose="02020603050405020304" pitchFamily="18" charset="0"/>
              </a:rPr>
              <a:t>1-    اقتناع المرؤوسين بصلاحية وجدارة رئيسية.</a:t>
            </a:r>
          </a:p>
          <a:p>
            <a:pPr marL="741363" indent="-111125" algn="just" rtl="1"/>
            <a:r>
              <a:rPr lang="ar-EG" sz="2400" dirty="0">
                <a:solidFill>
                  <a:srgbClr val="2D3956"/>
                </a:solidFill>
                <a:latin typeface="Times New Roman" panose="02020603050405020304" pitchFamily="18" charset="0"/>
                <a:cs typeface="Times New Roman" panose="02020603050405020304" pitchFamily="18" charset="0"/>
              </a:rPr>
              <a:t>2-    قدرة المرؤوس على فهم قرار أو توجيه الرئيس.</a:t>
            </a:r>
          </a:p>
          <a:p>
            <a:pPr marL="741363" indent="-111125" algn="just" rtl="1"/>
            <a:r>
              <a:rPr lang="ar-EG" sz="2400" dirty="0">
                <a:solidFill>
                  <a:srgbClr val="2D3956"/>
                </a:solidFill>
                <a:latin typeface="Times New Roman" panose="02020603050405020304" pitchFamily="18" charset="0"/>
                <a:cs typeface="Times New Roman" panose="02020603050405020304" pitchFamily="18" charset="0"/>
              </a:rPr>
              <a:t>3-    اعتقاد المرؤوسين أن القرار لمتخذ ينسجم مع رسالة وأهداف المنظمة.</a:t>
            </a:r>
          </a:p>
          <a:p>
            <a:pPr marL="741363" indent="-111125" algn="just" rtl="1"/>
            <a:r>
              <a:rPr lang="ar-EG" sz="2400" dirty="0">
                <a:solidFill>
                  <a:srgbClr val="2D3956"/>
                </a:solidFill>
                <a:latin typeface="Times New Roman" panose="02020603050405020304" pitchFamily="18" charset="0"/>
                <a:cs typeface="Times New Roman" panose="02020603050405020304" pitchFamily="18" charset="0"/>
              </a:rPr>
              <a:t>4-    اعتقاد المرؤوسين أن القرار المنسجم مع اهتمامه وصالحه الشخصي.</a:t>
            </a:r>
          </a:p>
          <a:p>
            <a:pPr marL="741363" indent="-111125" algn="just" rtl="1"/>
            <a:r>
              <a:rPr lang="ar-EG" sz="2400" dirty="0">
                <a:solidFill>
                  <a:srgbClr val="2D3956"/>
                </a:solidFill>
                <a:latin typeface="Times New Roman" panose="02020603050405020304" pitchFamily="18" charset="0"/>
                <a:cs typeface="Times New Roman" panose="02020603050405020304" pitchFamily="18" charset="0"/>
              </a:rPr>
              <a:t>5-    قدرة المرؤوسين على الاستجابة للقرار أو الأمر.</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pic>
        <p:nvPicPr>
          <p:cNvPr id="3" name="Picture 2">
            <a:extLst>
              <a:ext uri="{FF2B5EF4-FFF2-40B4-BE49-F238E27FC236}">
                <a16:creationId xmlns:a16="http://schemas.microsoft.com/office/drawing/2014/main" id="{B43E1240-913F-E653-0FFE-9612D3A1BF4B}"/>
              </a:ext>
            </a:extLst>
          </p:cNvPr>
          <p:cNvPicPr>
            <a:picLocks noChangeAspect="1"/>
          </p:cNvPicPr>
          <p:nvPr/>
        </p:nvPicPr>
        <p:blipFill>
          <a:blip r:embed="rId3"/>
          <a:stretch>
            <a:fillRect/>
          </a:stretch>
        </p:blipFill>
        <p:spPr>
          <a:xfrm>
            <a:off x="762000" y="3746645"/>
            <a:ext cx="2743200" cy="1666875"/>
          </a:xfrm>
          <a:prstGeom prst="rect">
            <a:avLst/>
          </a:prstGeom>
        </p:spPr>
      </p:pic>
    </p:spTree>
    <p:extLst>
      <p:ext uri="{BB962C8B-B14F-4D97-AF65-F5344CB8AC3E}">
        <p14:creationId xmlns:p14="http://schemas.microsoft.com/office/powerpoint/2010/main" val="192800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416320"/>
          </a:xfrm>
          <a:prstGeom prst="rect">
            <a:avLst/>
          </a:prstGeom>
          <a:noFill/>
        </p:spPr>
        <p:txBody>
          <a:bodyPr wrap="square" rtlCol="0">
            <a:spAutoFit/>
          </a:bodyPr>
          <a:lstStyle/>
          <a:p>
            <a:pPr algn="just" rtl="1"/>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تفويض السلطة:</a:t>
            </a:r>
          </a:p>
          <a:p>
            <a:pPr algn="just" rtl="1"/>
            <a:r>
              <a:rPr lang="ar-EG" sz="2400" dirty="0">
                <a:solidFill>
                  <a:srgbClr val="2D3956"/>
                </a:solidFill>
                <a:latin typeface="Times New Roman" panose="02020603050405020304" pitchFamily="18" charset="0"/>
                <a:cs typeface="Times New Roman" panose="02020603050405020304" pitchFamily="18" charset="0"/>
              </a:rPr>
              <a:t>       الحق المفوض لمديرين وعاملين في صنع قرارات لهم دون الرجوع للمستوى الأعلى وترتبط التفويض بالهيكل التنظيمي. ومن أهم المزايا الخاصة بتفويض السلطة:</a:t>
            </a:r>
          </a:p>
          <a:p>
            <a:pPr marL="803275" indent="-346075" algn="just" rtl="1"/>
            <a:r>
              <a:rPr lang="ar-EG" sz="2400" dirty="0">
                <a:solidFill>
                  <a:srgbClr val="2D3956"/>
                </a:solidFill>
                <a:latin typeface="Times New Roman" panose="02020603050405020304" pitchFamily="18" charset="0"/>
                <a:cs typeface="Times New Roman" panose="02020603050405020304" pitchFamily="18" charset="0"/>
              </a:rPr>
              <a:t>1-    تفرغه لمهامه الأساسية ليركز فيها ويبدع.</a:t>
            </a:r>
          </a:p>
          <a:p>
            <a:pPr marL="803275" indent="-346075" algn="just" rtl="1"/>
            <a:r>
              <a:rPr lang="ar-EG" sz="2400" dirty="0">
                <a:solidFill>
                  <a:srgbClr val="2D3956"/>
                </a:solidFill>
                <a:latin typeface="Times New Roman" panose="02020603050405020304" pitchFamily="18" charset="0"/>
                <a:cs typeface="Times New Roman" panose="02020603050405020304" pitchFamily="18" charset="0"/>
              </a:rPr>
              <a:t>2-    تجنب الإرهاق والتوتر والآثار المترتبة عليهما.</a:t>
            </a:r>
          </a:p>
          <a:p>
            <a:pPr marL="803275" indent="-346075" algn="just" rtl="1"/>
            <a:r>
              <a:rPr lang="ar-EG" sz="2400" dirty="0">
                <a:solidFill>
                  <a:srgbClr val="2D3956"/>
                </a:solidFill>
                <a:latin typeface="Times New Roman" panose="02020603050405020304" pitchFamily="18" charset="0"/>
                <a:cs typeface="Times New Roman" panose="02020603050405020304" pitchFamily="18" charset="0"/>
              </a:rPr>
              <a:t>3-    إدارة أفعل وأفضل للوقت.</a:t>
            </a:r>
          </a:p>
          <a:p>
            <a:pPr marL="803275" indent="-346075" algn="just" rtl="1"/>
            <a:r>
              <a:rPr lang="ar-EG" sz="2400" dirty="0">
                <a:solidFill>
                  <a:srgbClr val="2D3956"/>
                </a:solidFill>
                <a:latin typeface="Times New Roman" panose="02020603050405020304" pitchFamily="18" charset="0"/>
                <a:cs typeface="Times New Roman" panose="02020603050405020304" pitchFamily="18" charset="0"/>
              </a:rPr>
              <a:t>4-    التحرك نحو ديمقراطية الإدارة.</a:t>
            </a:r>
          </a:p>
          <a:p>
            <a:pPr marL="803275" indent="-346075" algn="just" rtl="1"/>
            <a:r>
              <a:rPr lang="ar-EG" sz="2400" dirty="0">
                <a:solidFill>
                  <a:srgbClr val="2D3956"/>
                </a:solidFill>
                <a:latin typeface="Times New Roman" panose="02020603050405020304" pitchFamily="18" charset="0"/>
                <a:cs typeface="Times New Roman" panose="02020603050405020304" pitchFamily="18" charset="0"/>
              </a:rPr>
              <a:t>5-    كسب المدير لحب وولاء مرؤوسيه.</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pic>
        <p:nvPicPr>
          <p:cNvPr id="3" name="Picture 2">
            <a:extLst>
              <a:ext uri="{FF2B5EF4-FFF2-40B4-BE49-F238E27FC236}">
                <a16:creationId xmlns:a16="http://schemas.microsoft.com/office/drawing/2014/main" id="{D6CFD1DA-5908-443E-3DEF-A28111D8CDC1}"/>
              </a:ext>
            </a:extLst>
          </p:cNvPr>
          <p:cNvPicPr>
            <a:picLocks noChangeAspect="1"/>
          </p:cNvPicPr>
          <p:nvPr/>
        </p:nvPicPr>
        <p:blipFill>
          <a:blip r:embed="rId3"/>
          <a:stretch>
            <a:fillRect/>
          </a:stretch>
        </p:blipFill>
        <p:spPr>
          <a:xfrm>
            <a:off x="1512176" y="3806936"/>
            <a:ext cx="2514600" cy="1819275"/>
          </a:xfrm>
          <a:prstGeom prst="rect">
            <a:avLst/>
          </a:prstGeom>
        </p:spPr>
      </p:pic>
    </p:spTree>
    <p:extLst>
      <p:ext uri="{BB962C8B-B14F-4D97-AF65-F5344CB8AC3E}">
        <p14:creationId xmlns:p14="http://schemas.microsoft.com/office/powerpoint/2010/main" val="117640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highlight>
                  <a:srgbClr val="669BBC"/>
                </a:highlight>
                <a:latin typeface="Times New Roman" panose="02020603050405020304" pitchFamily="18" charset="0"/>
                <a:cs typeface="Times New Roman" panose="02020603050405020304" pitchFamily="18" charset="0"/>
              </a:rPr>
              <a:t>ت</a:t>
            </a:r>
            <a:r>
              <a:rPr lang="ar-SA" sz="2800" dirty="0">
                <a:solidFill>
                  <a:srgbClr val="2D3956"/>
                </a:solidFill>
                <a:highlight>
                  <a:srgbClr val="669BBC"/>
                </a:highlight>
                <a:latin typeface="Times New Roman" panose="02020603050405020304" pitchFamily="18" charset="0"/>
                <a:cs typeface="Times New Roman" panose="02020603050405020304" pitchFamily="18" charset="0"/>
              </a:rPr>
              <a:t>نظيم المصفوفة:</a:t>
            </a:r>
          </a:p>
          <a:p>
            <a:pPr algn="just" rtl="1"/>
            <a:r>
              <a:rPr lang="ar-SA" sz="2400" dirty="0">
                <a:solidFill>
                  <a:srgbClr val="2D3956"/>
                </a:solidFill>
                <a:latin typeface="Times New Roman" panose="02020603050405020304" pitchFamily="18" charset="0"/>
                <a:cs typeface="Times New Roman" panose="02020603050405020304" pitchFamily="18" charset="0"/>
              </a:rPr>
              <a:t>       يتم تجميع اختصاصيين </a:t>
            </a:r>
            <a:r>
              <a:rPr lang="ar-SA" sz="2400" dirty="0" err="1">
                <a:solidFill>
                  <a:srgbClr val="2D3956"/>
                </a:solidFill>
                <a:latin typeface="Times New Roman" panose="02020603050405020304" pitchFamily="18" charset="0"/>
                <a:cs typeface="Times New Roman" panose="02020603050405020304" pitchFamily="18" charset="0"/>
              </a:rPr>
              <a:t>أوفنيين</a:t>
            </a:r>
            <a:r>
              <a:rPr lang="ar-SA" sz="2400" dirty="0">
                <a:solidFill>
                  <a:srgbClr val="2D3956"/>
                </a:solidFill>
                <a:latin typeface="Times New Roman" panose="02020603050405020304" pitchFamily="18" charset="0"/>
                <a:cs typeface="Times New Roman" panose="02020603050405020304" pitchFamily="18" charset="0"/>
              </a:rPr>
              <a:t> من إدارات وأقسام وظيفية معينة في فريق عمل مؤقت أو أكثر لإنجاز مشروع معين. ثم يعود كل عضو بالفريق لوظيفته ومن مزيا تجميع الأنشطة على أساس </a:t>
            </a:r>
            <a:r>
              <a:rPr lang="ar-SA" sz="2400" dirty="0" err="1">
                <a:solidFill>
                  <a:srgbClr val="2D3956"/>
                </a:solidFill>
                <a:latin typeface="Times New Roman" panose="02020603050405020304" pitchFamily="18" charset="0"/>
                <a:cs typeface="Times New Roman" panose="02020603050405020304" pitchFamily="18" charset="0"/>
              </a:rPr>
              <a:t>وظيفى</a:t>
            </a:r>
            <a:r>
              <a:rPr lang="ar-SA" sz="2400" dirty="0">
                <a:solidFill>
                  <a:srgbClr val="2D3956"/>
                </a:solidFill>
                <a:latin typeface="Times New Roman" panose="02020603050405020304" pitchFamily="18" charset="0"/>
                <a:cs typeface="Times New Roman" panose="02020603050405020304" pitchFamily="18" charset="0"/>
              </a:rPr>
              <a:t> ومن مزايا </a:t>
            </a:r>
            <a:r>
              <a:rPr lang="ar-SA" sz="2400" dirty="0" err="1">
                <a:solidFill>
                  <a:srgbClr val="2D3956"/>
                </a:solidFill>
                <a:latin typeface="Times New Roman" panose="02020603050405020304" pitchFamily="18" charset="0"/>
                <a:cs typeface="Times New Roman" panose="02020603050405020304" pitchFamily="18" charset="0"/>
              </a:rPr>
              <a:t>تجميعهاعلى</a:t>
            </a:r>
            <a:r>
              <a:rPr lang="ar-SA" sz="2400" dirty="0">
                <a:solidFill>
                  <a:srgbClr val="2D3956"/>
                </a:solidFill>
                <a:latin typeface="Times New Roman" panose="02020603050405020304" pitchFamily="18" charset="0"/>
                <a:cs typeface="Times New Roman" panose="02020603050405020304" pitchFamily="18" charset="0"/>
              </a:rPr>
              <a:t> أساس المنتج.</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المفاهيم ذات الصلة </a:t>
            </a:r>
          </a:p>
          <a:p>
            <a:pPr algn="ctr"/>
            <a:r>
              <a:rPr lang="ar-EG" sz="3600" b="1" dirty="0"/>
              <a:t>بمبادئ الاتصال التنظيمي</a:t>
            </a:r>
            <a:endParaRPr lang="en-US" sz="3600" b="1" dirty="0"/>
          </a:p>
        </p:txBody>
      </p:sp>
      <p:pic>
        <p:nvPicPr>
          <p:cNvPr id="3" name="Picture 2">
            <a:extLst>
              <a:ext uri="{FF2B5EF4-FFF2-40B4-BE49-F238E27FC236}">
                <a16:creationId xmlns:a16="http://schemas.microsoft.com/office/drawing/2014/main" id="{A7670693-FE84-F88D-FF6D-4CAD0C00AC44}"/>
              </a:ext>
            </a:extLst>
          </p:cNvPr>
          <p:cNvPicPr>
            <a:picLocks noChangeAspect="1"/>
          </p:cNvPicPr>
          <p:nvPr/>
        </p:nvPicPr>
        <p:blipFill>
          <a:blip r:embed="rId3"/>
          <a:stretch>
            <a:fillRect/>
          </a:stretch>
        </p:blipFill>
        <p:spPr>
          <a:xfrm>
            <a:off x="2943664" y="4031962"/>
            <a:ext cx="2952750" cy="1543050"/>
          </a:xfrm>
          <a:prstGeom prst="rect">
            <a:avLst/>
          </a:prstGeom>
        </p:spPr>
      </p:pic>
    </p:spTree>
    <p:extLst>
      <p:ext uri="{BB962C8B-B14F-4D97-AF65-F5344CB8AC3E}">
        <p14:creationId xmlns:p14="http://schemas.microsoft.com/office/powerpoint/2010/main" val="1048000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4278094"/>
          </a:xfrm>
          <a:prstGeom prst="rect">
            <a:avLst/>
          </a:prstGeom>
          <a:noFill/>
        </p:spPr>
        <p:txBody>
          <a:bodyPr wrap="square" rtlCol="0">
            <a:spAutoFit/>
          </a:bodyPr>
          <a:lstStyle/>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 يحتوى التنظيم على الوظائف اللازمة لتحقيق أهداف المنظمة.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ألا يحتوي التنظيم على وظائف ليس لها دور في تحقيق أهداف المنظمة.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 يعطي التنظيم للوظائف الأساسية التي لها دور كبير </a:t>
            </a:r>
            <a:r>
              <a:rPr lang="ar-SA" sz="2800" dirty="0" err="1">
                <a:solidFill>
                  <a:srgbClr val="2D3956"/>
                </a:solidFill>
                <a:latin typeface="Times New Roman" panose="02020603050405020304" pitchFamily="18" charset="0"/>
                <a:cs typeface="Times New Roman" panose="02020603050405020304" pitchFamily="18" charset="0"/>
              </a:rPr>
              <a:t>فى</a:t>
            </a:r>
            <a:r>
              <a:rPr lang="ar-SA" sz="2800" dirty="0">
                <a:solidFill>
                  <a:srgbClr val="2D3956"/>
                </a:solidFill>
                <a:latin typeface="Times New Roman" panose="02020603050405020304" pitchFamily="18" charset="0"/>
                <a:cs typeface="Times New Roman" panose="02020603050405020304" pitchFamily="18" charset="0"/>
              </a:rPr>
              <a:t> تحقيق أهداف المنظمة وزناً أكبر من تلك الوظائف التي لها دور أقل في تحقيق الأهداف.</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 تندرج الوظائف المرتبطة والتي بينها اتصال وعلاقات وثيقة تحت رئاسة تنظيمية واحدة.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 يكون نطاق الإشراف لأي وظيفة إشرافية مناسباً </a:t>
            </a:r>
            <a:r>
              <a:rPr lang="ar-EG" sz="2800" dirty="0">
                <a:solidFill>
                  <a:srgbClr val="2D3956"/>
                </a:solidFill>
                <a:latin typeface="Times New Roman" panose="02020603050405020304" pitchFamily="18" charset="0"/>
                <a:cs typeface="Times New Roman" panose="02020603050405020304" pitchFamily="18" charset="0"/>
              </a:rPr>
              <a:t>(</a:t>
            </a:r>
            <a:r>
              <a:rPr lang="ar-SA" sz="2800" dirty="0">
                <a:solidFill>
                  <a:srgbClr val="2D3956"/>
                </a:solidFill>
                <a:latin typeface="Times New Roman" panose="02020603050405020304" pitchFamily="18" charset="0"/>
                <a:cs typeface="Times New Roman" panose="02020603050405020304" pitchFamily="18" charset="0"/>
              </a:rPr>
              <a:t>ليس بالواسع جداً ولا بالضيق جداً</a:t>
            </a:r>
            <a:r>
              <a:rPr lang="ar-EG" sz="2800" dirty="0">
                <a:solidFill>
                  <a:srgbClr val="2D3956"/>
                </a:solidFill>
                <a:latin typeface="Times New Roman" panose="02020603050405020304" pitchFamily="18" charset="0"/>
                <a:cs typeface="Times New Roman" panose="02020603050405020304" pitchFamily="18" charset="0"/>
              </a:rPr>
              <a:t>)</a:t>
            </a:r>
            <a:r>
              <a:rPr lang="ar-SA" sz="2800" dirty="0">
                <a:solidFill>
                  <a:srgbClr val="2D3956"/>
                </a:solidFill>
                <a:latin typeface="Times New Roman" panose="02020603050405020304" pitchFamily="18" charset="0"/>
                <a:cs typeface="Times New Roman" panose="02020603050405020304" pitchFamily="18" charset="0"/>
              </a:rPr>
              <a:t>.</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ألا يكون هناك عدد كبير من المستويات الإدارية التي تؤدي إل</a:t>
            </a:r>
            <a:r>
              <a:rPr lang="ar-EG" sz="2800" dirty="0">
                <a:solidFill>
                  <a:srgbClr val="2D3956"/>
                </a:solidFill>
                <a:latin typeface="Times New Roman" panose="02020603050405020304" pitchFamily="18" charset="0"/>
                <a:cs typeface="Times New Roman" panose="02020603050405020304" pitchFamily="18" charset="0"/>
              </a:rPr>
              <a:t>ى</a:t>
            </a:r>
            <a:r>
              <a:rPr lang="ar-SA" sz="2800" dirty="0">
                <a:solidFill>
                  <a:srgbClr val="2D3956"/>
                </a:solidFill>
                <a:latin typeface="Times New Roman" panose="02020603050405020304" pitchFamily="18" charset="0"/>
                <a:cs typeface="Times New Roman" panose="02020603050405020304" pitchFamily="18" charset="0"/>
              </a:rPr>
              <a:t> (ترهل) المنظمة ومن ثم عدم تحقيق الاتصال الفعال.</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نصائح لتحقيق تنظيم </a:t>
            </a:r>
            <a:r>
              <a:rPr lang="ar-EG" sz="3600" b="1" dirty="0" err="1"/>
              <a:t>إدارى</a:t>
            </a:r>
            <a:r>
              <a:rPr lang="ar-EG" sz="3600" b="1" dirty="0"/>
              <a:t> سليم</a:t>
            </a:r>
            <a:endParaRPr lang="en-US" sz="3600" b="1" dirty="0"/>
          </a:p>
        </p:txBody>
      </p:sp>
    </p:spTree>
    <p:extLst>
      <p:ext uri="{BB962C8B-B14F-4D97-AF65-F5344CB8AC3E}">
        <p14:creationId xmlns:p14="http://schemas.microsoft.com/office/powerpoint/2010/main" val="3521512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62943"/>
            <a:ext cx="10541000" cy="3847207"/>
          </a:xfrm>
          <a:prstGeom prst="rect">
            <a:avLst/>
          </a:prstGeom>
          <a:noFill/>
        </p:spPr>
        <p:txBody>
          <a:bodyPr wrap="square" rtlCol="0">
            <a:spAutoFit/>
          </a:bodyPr>
          <a:lstStyle/>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ألا يكون لأي مرؤوس أكثر من رئيس واحد </a:t>
            </a:r>
            <a:r>
              <a:rPr lang="en-US" sz="2800" dirty="0">
                <a:solidFill>
                  <a:srgbClr val="2D3956"/>
                </a:solidFill>
                <a:latin typeface="Times New Roman" panose="02020603050405020304" pitchFamily="18" charset="0"/>
                <a:cs typeface="Times New Roman" panose="02020603050405020304" pitchFamily="18" charset="0"/>
              </a:rPr>
              <a:t>One Man One Boss.</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التحديد الواضح للاختصاصات والمسئوليات.</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وضوح خطوط الاتصالات الإدارية.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سلامة الترتيب المكاني للعمل.</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توافر النماذج وأدوات العمل.</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وضوح إجراءات العمل وتبسيطها.</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احتواء الوظيفة الواحدة على مجموعة من الأعمال المترابطة والمتشابهة والتي تحتاج إلي نوع معين من الخبرات وتؤدي في مكان واحد.</a:t>
            </a:r>
          </a:p>
          <a:p>
            <a:pPr marL="457200" indent="-4572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تابع: نصائح لتحقيق تنظيم </a:t>
            </a:r>
            <a:r>
              <a:rPr lang="ar-EG" sz="3600" b="1" dirty="0" err="1"/>
              <a:t>إدارى</a:t>
            </a:r>
            <a:r>
              <a:rPr lang="ar-EG" sz="3600" b="1" dirty="0"/>
              <a:t> سليم</a:t>
            </a:r>
            <a:endParaRPr lang="en-US" sz="3600" b="1" dirty="0"/>
          </a:p>
        </p:txBody>
      </p:sp>
    </p:spTree>
    <p:extLst>
      <p:ext uri="{BB962C8B-B14F-4D97-AF65-F5344CB8AC3E}">
        <p14:creationId xmlns:p14="http://schemas.microsoft.com/office/powerpoint/2010/main" val="411687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6980" y="2121452"/>
            <a:ext cx="10541000" cy="3847207"/>
          </a:xfrm>
          <a:prstGeom prst="rect">
            <a:avLst/>
          </a:prstGeom>
          <a:noFill/>
        </p:spPr>
        <p:txBody>
          <a:bodyPr wrap="square" rtlCol="0">
            <a:spAutoFit/>
          </a:bodyPr>
          <a:lstStyle/>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أن</a:t>
            </a:r>
            <a:r>
              <a:rPr lang="ar-EG" sz="2800" dirty="0">
                <a:solidFill>
                  <a:srgbClr val="2D3956"/>
                </a:solidFill>
                <a:latin typeface="Times New Roman" panose="02020603050405020304" pitchFamily="18" charset="0"/>
                <a:cs typeface="Times New Roman" panose="02020603050405020304" pitchFamily="18" charset="0"/>
              </a:rPr>
              <a:t> </a:t>
            </a:r>
            <a:r>
              <a:rPr lang="ar-SA" sz="2800" dirty="0">
                <a:solidFill>
                  <a:srgbClr val="2D3956"/>
                </a:solidFill>
                <a:latin typeface="Times New Roman" panose="02020603050405020304" pitchFamily="18" charset="0"/>
                <a:cs typeface="Times New Roman" panose="02020603050405020304" pitchFamily="18" charset="0"/>
              </a:rPr>
              <a:t>يتسم التنظيم بالمرونة بحيث يسمح إدخال بعض التعديلات عندما تتغير ظروف المنظمة بمجهود بسيط ولا يحتاج الأمر إلي عمل تعديلات جذرية حتى يتطابق التنظيم مع الظروف الجديدة.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توافر الأسلوب التنظيمي المناسب للتنسيق بين القطاعات المختلفة للمنظمة لتحقيق درجة عالية من التكامل وقد يتم ذلك عن طريق اللجان الدائمة أو المؤقتة.</a:t>
            </a:r>
          </a:p>
          <a:p>
            <a:pPr marL="457200" indent="-4572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توزيع السلطة بين القطاعات التنظيمية المختلفة بشكل عادل بحيث لا تمنح سلطات دون أن يقابلها مسئوليات وكذلك عدم وجود واجبات أو مسئوليات وليس لها سلطات أو صلاحيات كافية.</a:t>
            </a:r>
          </a:p>
          <a:p>
            <a:pPr marL="457200" indent="-4572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تابع: نصائح لتحقيق تنظيم </a:t>
            </a:r>
            <a:r>
              <a:rPr lang="ar-EG" sz="3600" b="1" dirty="0" err="1"/>
              <a:t>إدارى</a:t>
            </a:r>
            <a:r>
              <a:rPr lang="ar-EG" sz="3600" b="1" dirty="0"/>
              <a:t> سليم</a:t>
            </a:r>
            <a:endParaRPr lang="en-US" sz="3600" b="1" dirty="0"/>
          </a:p>
        </p:txBody>
      </p:sp>
    </p:spTree>
    <p:extLst>
      <p:ext uri="{BB962C8B-B14F-4D97-AF65-F5344CB8AC3E}">
        <p14:creationId xmlns:p14="http://schemas.microsoft.com/office/powerpoint/2010/main" val="2397596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985433"/>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حاولنا خلال هذا الفصل التعرف على المبادئ الأساسية للاتصال التنظيمي والتي تتمثل في: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الوظيفة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التخصص</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التنسيق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وحدة الهدف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نطاق الإشراف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التسلسل الرئاسي</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2851CA6-E8DE-B4E6-8D86-64DB61542EF6}"/>
              </a:ext>
            </a:extLst>
          </p:cNvPr>
          <p:cNvSpPr/>
          <p:nvPr/>
        </p:nvSpPr>
        <p:spPr>
          <a:xfrm>
            <a:off x="2943664" y="425669"/>
            <a:ext cx="6247633"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الخلاصة</a:t>
            </a:r>
            <a:endParaRPr lang="en-US" sz="3600" b="1" dirty="0"/>
          </a:p>
        </p:txBody>
      </p:sp>
    </p:spTree>
    <p:extLst>
      <p:ext uri="{BB962C8B-B14F-4D97-AF65-F5344CB8AC3E}">
        <p14:creationId xmlns:p14="http://schemas.microsoft.com/office/powerpoint/2010/main" val="42120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1165</TotalTime>
  <Words>3345</Words>
  <Application>Microsoft Office PowerPoint</Application>
  <PresentationFormat>Widescreen</PresentationFormat>
  <Paragraphs>328</Paragraphs>
  <Slides>44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28</cp:revision>
  <dcterms:created xsi:type="dcterms:W3CDTF">2023-04-29T09:08:23Z</dcterms:created>
  <dcterms:modified xsi:type="dcterms:W3CDTF">2023-11-08T10:48:56Z</dcterms:modified>
</cp:coreProperties>
</file>