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345" r:id="rId2"/>
    <p:sldId id="264" r:id="rId3"/>
    <p:sldId id="317" r:id="rId4"/>
    <p:sldId id="316" r:id="rId5"/>
    <p:sldId id="265" r:id="rId6"/>
    <p:sldId id="346" r:id="rId7"/>
    <p:sldId id="259" r:id="rId8"/>
    <p:sldId id="266" r:id="rId9"/>
    <p:sldId id="338" r:id="rId10"/>
    <p:sldId id="318" r:id="rId11"/>
    <p:sldId id="319" r:id="rId12"/>
    <p:sldId id="320" r:id="rId13"/>
    <p:sldId id="337" r:id="rId14"/>
    <p:sldId id="321" r:id="rId15"/>
    <p:sldId id="347" r:id="rId16"/>
    <p:sldId id="322" r:id="rId17"/>
    <p:sldId id="348" r:id="rId18"/>
    <p:sldId id="339" r:id="rId19"/>
    <p:sldId id="324" r:id="rId20"/>
    <p:sldId id="340" r:id="rId21"/>
    <p:sldId id="349" r:id="rId22"/>
    <p:sldId id="325" r:id="rId23"/>
    <p:sldId id="336" r:id="rId24"/>
    <p:sldId id="335" r:id="rId25"/>
    <p:sldId id="350" r:id="rId26"/>
    <p:sldId id="341" r:id="rId27"/>
    <p:sldId id="326" r:id="rId28"/>
    <p:sldId id="342" r:id="rId29"/>
    <p:sldId id="327" r:id="rId30"/>
    <p:sldId id="351" r:id="rId31"/>
    <p:sldId id="333" r:id="rId32"/>
    <p:sldId id="334" r:id="rId33"/>
    <p:sldId id="332" r:id="rId34"/>
    <p:sldId id="328" r:id="rId35"/>
    <p:sldId id="343" r:id="rId36"/>
    <p:sldId id="329" r:id="rId37"/>
    <p:sldId id="344" r:id="rId38"/>
    <p:sldId id="330" r:id="rId39"/>
    <p:sldId id="331" r:id="rId40"/>
    <p:sldId id="31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82" autoAdjust="0"/>
    <p:restoredTop sz="91921" autoAdjust="0"/>
  </p:normalViewPr>
  <p:slideViewPr>
    <p:cSldViewPr snapToGrid="0">
      <p:cViewPr>
        <p:scale>
          <a:sx n="62" d="100"/>
          <a:sy n="62" d="100"/>
        </p:scale>
        <p:origin x="816" y="3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EB4F4C-155E-4676-97CF-5D9E4AB40CF2}" type="datetimeFigureOut">
              <a:rPr lang="en-US" smtClean="0"/>
              <a:t>4/17/2022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0C92E-6D71-4F93-8FF9-DA4A7965B5EA}" type="slidenum">
              <a:rPr lang="en-US" smtClean="0"/>
              <a:t>‹#›</a:t>
            </a:fld>
            <a:endParaRPr lang="en-US"/>
          </a:p>
        </p:txBody>
      </p:sp>
    </p:spTree>
    <p:extLst>
      <p:ext uri="{BB962C8B-B14F-4D97-AF65-F5344CB8AC3E}">
        <p14:creationId xmlns:p14="http://schemas.microsoft.com/office/powerpoint/2010/main" val="3298952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16</a:t>
            </a:fld>
            <a:endParaRPr lang="en-US"/>
          </a:p>
        </p:txBody>
      </p:sp>
    </p:spTree>
    <p:extLst>
      <p:ext uri="{BB962C8B-B14F-4D97-AF65-F5344CB8AC3E}">
        <p14:creationId xmlns:p14="http://schemas.microsoft.com/office/powerpoint/2010/main" val="3600278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17</a:t>
            </a:fld>
            <a:endParaRPr lang="en-US"/>
          </a:p>
        </p:txBody>
      </p:sp>
    </p:spTree>
    <p:extLst>
      <p:ext uri="{BB962C8B-B14F-4D97-AF65-F5344CB8AC3E}">
        <p14:creationId xmlns:p14="http://schemas.microsoft.com/office/powerpoint/2010/main" val="2778315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18</a:t>
            </a:fld>
            <a:endParaRPr lang="en-US"/>
          </a:p>
        </p:txBody>
      </p:sp>
    </p:spTree>
    <p:extLst>
      <p:ext uri="{BB962C8B-B14F-4D97-AF65-F5344CB8AC3E}">
        <p14:creationId xmlns:p14="http://schemas.microsoft.com/office/powerpoint/2010/main" val="780841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19</a:t>
            </a:fld>
            <a:endParaRPr lang="en-US"/>
          </a:p>
        </p:txBody>
      </p:sp>
    </p:spTree>
    <p:extLst>
      <p:ext uri="{BB962C8B-B14F-4D97-AF65-F5344CB8AC3E}">
        <p14:creationId xmlns:p14="http://schemas.microsoft.com/office/powerpoint/2010/main" val="2265110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20</a:t>
            </a:fld>
            <a:endParaRPr lang="en-US"/>
          </a:p>
        </p:txBody>
      </p:sp>
    </p:spTree>
    <p:extLst>
      <p:ext uri="{BB962C8B-B14F-4D97-AF65-F5344CB8AC3E}">
        <p14:creationId xmlns:p14="http://schemas.microsoft.com/office/powerpoint/2010/main" val="1871913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21</a:t>
            </a:fld>
            <a:endParaRPr lang="en-US"/>
          </a:p>
        </p:txBody>
      </p:sp>
    </p:spTree>
    <p:extLst>
      <p:ext uri="{BB962C8B-B14F-4D97-AF65-F5344CB8AC3E}">
        <p14:creationId xmlns:p14="http://schemas.microsoft.com/office/powerpoint/2010/main" val="274538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22</a:t>
            </a:fld>
            <a:endParaRPr lang="en-US"/>
          </a:p>
        </p:txBody>
      </p:sp>
    </p:spTree>
    <p:extLst>
      <p:ext uri="{BB962C8B-B14F-4D97-AF65-F5344CB8AC3E}">
        <p14:creationId xmlns:p14="http://schemas.microsoft.com/office/powerpoint/2010/main" val="3424637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23</a:t>
            </a:fld>
            <a:endParaRPr lang="en-US"/>
          </a:p>
        </p:txBody>
      </p:sp>
    </p:spTree>
    <p:extLst>
      <p:ext uri="{BB962C8B-B14F-4D97-AF65-F5344CB8AC3E}">
        <p14:creationId xmlns:p14="http://schemas.microsoft.com/office/powerpoint/2010/main" val="5297105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24</a:t>
            </a:fld>
            <a:endParaRPr lang="en-US"/>
          </a:p>
        </p:txBody>
      </p:sp>
    </p:spTree>
    <p:extLst>
      <p:ext uri="{BB962C8B-B14F-4D97-AF65-F5344CB8AC3E}">
        <p14:creationId xmlns:p14="http://schemas.microsoft.com/office/powerpoint/2010/main" val="37902713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25</a:t>
            </a:fld>
            <a:endParaRPr lang="en-US"/>
          </a:p>
        </p:txBody>
      </p:sp>
    </p:spTree>
    <p:extLst>
      <p:ext uri="{BB962C8B-B14F-4D97-AF65-F5344CB8AC3E}">
        <p14:creationId xmlns:p14="http://schemas.microsoft.com/office/powerpoint/2010/main" val="1450862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26</a:t>
            </a:fld>
            <a:endParaRPr lang="en-US"/>
          </a:p>
        </p:txBody>
      </p:sp>
    </p:spTree>
    <p:extLst>
      <p:ext uri="{BB962C8B-B14F-4D97-AF65-F5344CB8AC3E}">
        <p14:creationId xmlns:p14="http://schemas.microsoft.com/office/powerpoint/2010/main" val="8367998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27</a:t>
            </a:fld>
            <a:endParaRPr lang="en-US"/>
          </a:p>
        </p:txBody>
      </p:sp>
    </p:spTree>
    <p:extLst>
      <p:ext uri="{BB962C8B-B14F-4D97-AF65-F5344CB8AC3E}">
        <p14:creationId xmlns:p14="http://schemas.microsoft.com/office/powerpoint/2010/main" val="684891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28</a:t>
            </a:fld>
            <a:endParaRPr lang="en-US"/>
          </a:p>
        </p:txBody>
      </p:sp>
    </p:spTree>
    <p:extLst>
      <p:ext uri="{BB962C8B-B14F-4D97-AF65-F5344CB8AC3E}">
        <p14:creationId xmlns:p14="http://schemas.microsoft.com/office/powerpoint/2010/main" val="16754038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29</a:t>
            </a:fld>
            <a:endParaRPr lang="en-US"/>
          </a:p>
        </p:txBody>
      </p:sp>
    </p:spTree>
    <p:extLst>
      <p:ext uri="{BB962C8B-B14F-4D97-AF65-F5344CB8AC3E}">
        <p14:creationId xmlns:p14="http://schemas.microsoft.com/office/powerpoint/2010/main" val="469192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30</a:t>
            </a:fld>
            <a:endParaRPr lang="en-US"/>
          </a:p>
        </p:txBody>
      </p:sp>
    </p:spTree>
    <p:extLst>
      <p:ext uri="{BB962C8B-B14F-4D97-AF65-F5344CB8AC3E}">
        <p14:creationId xmlns:p14="http://schemas.microsoft.com/office/powerpoint/2010/main" val="39874525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31</a:t>
            </a:fld>
            <a:endParaRPr lang="en-US"/>
          </a:p>
        </p:txBody>
      </p:sp>
    </p:spTree>
    <p:extLst>
      <p:ext uri="{BB962C8B-B14F-4D97-AF65-F5344CB8AC3E}">
        <p14:creationId xmlns:p14="http://schemas.microsoft.com/office/powerpoint/2010/main" val="28769902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32</a:t>
            </a:fld>
            <a:endParaRPr lang="en-US"/>
          </a:p>
        </p:txBody>
      </p:sp>
    </p:spTree>
    <p:extLst>
      <p:ext uri="{BB962C8B-B14F-4D97-AF65-F5344CB8AC3E}">
        <p14:creationId xmlns:p14="http://schemas.microsoft.com/office/powerpoint/2010/main" val="11839084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33</a:t>
            </a:fld>
            <a:endParaRPr lang="en-US"/>
          </a:p>
        </p:txBody>
      </p:sp>
    </p:spTree>
    <p:extLst>
      <p:ext uri="{BB962C8B-B14F-4D97-AF65-F5344CB8AC3E}">
        <p14:creationId xmlns:p14="http://schemas.microsoft.com/office/powerpoint/2010/main" val="4061983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34</a:t>
            </a:fld>
            <a:endParaRPr lang="en-US"/>
          </a:p>
        </p:txBody>
      </p:sp>
    </p:spTree>
    <p:extLst>
      <p:ext uri="{BB962C8B-B14F-4D97-AF65-F5344CB8AC3E}">
        <p14:creationId xmlns:p14="http://schemas.microsoft.com/office/powerpoint/2010/main" val="10272334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35</a:t>
            </a:fld>
            <a:endParaRPr lang="en-US"/>
          </a:p>
        </p:txBody>
      </p:sp>
    </p:spTree>
    <p:extLst>
      <p:ext uri="{BB962C8B-B14F-4D97-AF65-F5344CB8AC3E}">
        <p14:creationId xmlns:p14="http://schemas.microsoft.com/office/powerpoint/2010/main" val="16457492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36</a:t>
            </a:fld>
            <a:endParaRPr lang="en-US"/>
          </a:p>
        </p:txBody>
      </p:sp>
    </p:spTree>
    <p:extLst>
      <p:ext uri="{BB962C8B-B14F-4D97-AF65-F5344CB8AC3E}">
        <p14:creationId xmlns:p14="http://schemas.microsoft.com/office/powerpoint/2010/main" val="35464927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37</a:t>
            </a:fld>
            <a:endParaRPr lang="en-US"/>
          </a:p>
        </p:txBody>
      </p:sp>
    </p:spTree>
    <p:extLst>
      <p:ext uri="{BB962C8B-B14F-4D97-AF65-F5344CB8AC3E}">
        <p14:creationId xmlns:p14="http://schemas.microsoft.com/office/powerpoint/2010/main" val="2692200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38</a:t>
            </a:fld>
            <a:endParaRPr lang="en-US"/>
          </a:p>
        </p:txBody>
      </p:sp>
    </p:spTree>
    <p:extLst>
      <p:ext uri="{BB962C8B-B14F-4D97-AF65-F5344CB8AC3E}">
        <p14:creationId xmlns:p14="http://schemas.microsoft.com/office/powerpoint/2010/main" val="28576314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60C92E-6D71-4F93-8FF9-DA4A7965B5EA}" type="slidenum">
              <a:rPr lang="en-US" smtClean="0"/>
              <a:t>39</a:t>
            </a:fld>
            <a:endParaRPr lang="en-US"/>
          </a:p>
        </p:txBody>
      </p:sp>
    </p:spTree>
    <p:extLst>
      <p:ext uri="{BB962C8B-B14F-4D97-AF65-F5344CB8AC3E}">
        <p14:creationId xmlns:p14="http://schemas.microsoft.com/office/powerpoint/2010/main" val="2684949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t>4/17/2022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t>4/17/2022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t>4/17/2022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t>4/17/2022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1.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emf"/><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a:p>
        </p:txBody>
      </p:sp>
      <p:pic>
        <p:nvPicPr>
          <p:cNvPr id="5" name="Picture 4"/>
          <p:cNvPicPr>
            <a:picLocks noChangeAspect="1"/>
          </p:cNvPicPr>
          <p:nvPr/>
        </p:nvPicPr>
        <p:blipFill>
          <a:blip r:embed="rId2"/>
          <a:stretch>
            <a:fillRect/>
          </a:stretch>
        </p:blipFill>
        <p:spPr>
          <a:xfrm>
            <a:off x="-15498" y="0"/>
            <a:ext cx="12470970" cy="6889077"/>
          </a:xfrm>
          <a:prstGeom prst="rect">
            <a:avLst/>
          </a:prstGeom>
        </p:spPr>
      </p:pic>
    </p:spTree>
    <p:extLst>
      <p:ext uri="{BB962C8B-B14F-4D97-AF65-F5344CB8AC3E}">
        <p14:creationId xmlns:p14="http://schemas.microsoft.com/office/powerpoint/2010/main" val="30080436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2052" y="610824"/>
            <a:ext cx="6188823"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Before Starting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5878325" y="1584183"/>
            <a:ext cx="6041147" cy="5078313"/>
          </a:xfrm>
          <a:prstGeom prst="rect">
            <a:avLst/>
          </a:prstGeom>
        </p:spPr>
        <p:txBody>
          <a:bodyPr wrap="square">
            <a:spAutoFit/>
          </a:bodyPr>
          <a:lstStyle/>
          <a:p>
            <a:r>
              <a:rPr lang="en-MY" sz="2400" b="1" dirty="0" smtClean="0">
                <a:solidFill>
                  <a:srgbClr val="0A1F61"/>
                </a:solidFill>
                <a:latin typeface="Tajawal ExtraBold" panose="00000800000000000000" pitchFamily="2" charset="-78"/>
                <a:cs typeface="Tajawal ExtraBold" panose="00000800000000000000" pitchFamily="2" charset="-78"/>
              </a:rPr>
              <a:t>Quick review</a:t>
            </a:r>
            <a:r>
              <a:rPr lang="en-US" sz="2400" b="1" dirty="0" smtClean="0">
                <a:solidFill>
                  <a:srgbClr val="0A1F61"/>
                </a:solidFill>
                <a:latin typeface="Tajawal ExtraBold" panose="00000800000000000000" pitchFamily="2" charset="-78"/>
                <a:cs typeface="Tajawal ExtraBold" panose="00000800000000000000" pitchFamily="2" charset="-78"/>
              </a:rPr>
              <a:t>:</a:t>
            </a:r>
          </a:p>
          <a:p>
            <a:r>
              <a:rPr lang="en-US" sz="2000" b="1" dirty="0" smtClean="0"/>
              <a:t> </a:t>
            </a:r>
            <a:endParaRPr lang="en-US" sz="2000" dirty="0" smtClean="0"/>
          </a:p>
          <a:p>
            <a:pPr algn="just"/>
            <a:r>
              <a:rPr lang="en-US" sz="2400" b="1" dirty="0" smtClean="0">
                <a:solidFill>
                  <a:srgbClr val="0A1F61"/>
                </a:solidFill>
                <a:latin typeface="Tajawal ExtraBold" panose="00000800000000000000" pitchFamily="2" charset="-78"/>
                <a:cs typeface="Tajawal ExtraBold" panose="00000800000000000000" pitchFamily="2" charset="-78"/>
              </a:rPr>
              <a:t>TCP/IP</a:t>
            </a:r>
            <a:r>
              <a:rPr lang="en-US" sz="2000" dirty="0" smtClean="0">
                <a:solidFill>
                  <a:srgbClr val="0A1F61"/>
                </a:solidFill>
                <a:latin typeface="Tajawal ExtraBold" panose="00000800000000000000" pitchFamily="2" charset="-78"/>
                <a:cs typeface="Tajawal ExtraBold" panose="00000800000000000000" pitchFamily="2" charset="-78"/>
              </a:rPr>
              <a:t>: </a:t>
            </a:r>
            <a:r>
              <a:rPr lang="en-US" dirty="0" smtClean="0">
                <a:solidFill>
                  <a:srgbClr val="0A1F61"/>
                </a:solidFill>
                <a:latin typeface="Tajawal ExtraBold" panose="00000800000000000000" pitchFamily="2" charset="-78"/>
                <a:cs typeface="Tajawal ExtraBold" panose="00000800000000000000" pitchFamily="2" charset="-78"/>
              </a:rPr>
              <a:t>is </a:t>
            </a:r>
            <a:r>
              <a:rPr lang="en-US" dirty="0">
                <a:solidFill>
                  <a:srgbClr val="0A1F61"/>
                </a:solidFill>
                <a:latin typeface="Tajawal ExtraBold" panose="00000800000000000000" pitchFamily="2" charset="-78"/>
                <a:cs typeface="Tajawal ExtraBold" panose="00000800000000000000" pitchFamily="2" charset="-78"/>
              </a:rPr>
              <a:t>actually a collection of protocols. The majority </a:t>
            </a:r>
            <a:r>
              <a:rPr lang="en-US" dirty="0" smtClean="0">
                <a:solidFill>
                  <a:srgbClr val="0A1F61"/>
                </a:solidFill>
                <a:latin typeface="Tajawal ExtraBold" panose="00000800000000000000" pitchFamily="2" charset="-78"/>
                <a:cs typeface="Tajawal ExtraBold" panose="00000800000000000000" pitchFamily="2" charset="-78"/>
              </a:rPr>
              <a:t>of communications in use </a:t>
            </a:r>
            <a:r>
              <a:rPr lang="en-US" dirty="0">
                <a:solidFill>
                  <a:srgbClr val="0A1F61"/>
                </a:solidFill>
                <a:latin typeface="Tajawal ExtraBold" panose="00000800000000000000" pitchFamily="2" charset="-78"/>
                <a:cs typeface="Tajawal ExtraBold" panose="00000800000000000000" pitchFamily="2" charset="-78"/>
              </a:rPr>
              <a:t>today use the TCP protocol</a:t>
            </a:r>
            <a:r>
              <a:rPr lang="en-US" sz="2000" dirty="0">
                <a:solidFill>
                  <a:srgbClr val="0A1F61"/>
                </a:solidFill>
                <a:latin typeface="Tajawal ExtraBold" panose="00000800000000000000" pitchFamily="2" charset="-78"/>
                <a:cs typeface="Tajawal ExtraBold" panose="00000800000000000000" pitchFamily="2" charset="-78"/>
              </a:rPr>
              <a:t>. </a:t>
            </a:r>
            <a:endParaRPr lang="en-US" sz="2000" dirty="0" smtClean="0">
              <a:solidFill>
                <a:srgbClr val="0A1F61"/>
              </a:solidFill>
              <a:latin typeface="Tajawal ExtraBold" panose="00000800000000000000" pitchFamily="2" charset="-78"/>
              <a:cs typeface="Tajawal ExtraBold" panose="00000800000000000000" pitchFamily="2" charset="-78"/>
            </a:endParaRPr>
          </a:p>
          <a:p>
            <a:pPr algn="just"/>
            <a:endParaRPr lang="en-MY" dirty="0">
              <a:solidFill>
                <a:srgbClr val="0A1F61"/>
              </a:solidFill>
              <a:latin typeface="Tajawal ExtraBold" panose="00000800000000000000" pitchFamily="2" charset="-78"/>
              <a:cs typeface="Tajawal ExtraBold" panose="00000800000000000000" pitchFamily="2" charset="-78"/>
            </a:endParaRPr>
          </a:p>
          <a:p>
            <a:pPr lvl="1" algn="just"/>
            <a:r>
              <a:rPr lang="en-US" b="1" dirty="0" smtClean="0">
                <a:solidFill>
                  <a:srgbClr val="0A1F61"/>
                </a:solidFill>
                <a:latin typeface="Tajawal ExtraBold" panose="00000800000000000000" pitchFamily="2" charset="-78"/>
                <a:cs typeface="Tajawal ExtraBold" panose="00000800000000000000" pitchFamily="2" charset="-78"/>
              </a:rPr>
              <a:t>Addressing: </a:t>
            </a:r>
            <a:r>
              <a:rPr lang="en-US" dirty="0" smtClean="0">
                <a:solidFill>
                  <a:srgbClr val="0A1F61"/>
                </a:solidFill>
                <a:latin typeface="Tajawal ExtraBold" panose="00000800000000000000" pitchFamily="2" charset="-78"/>
                <a:cs typeface="Tajawal ExtraBold" panose="00000800000000000000" pitchFamily="2" charset="-78"/>
              </a:rPr>
              <a:t>In </a:t>
            </a:r>
            <a:r>
              <a:rPr lang="en-US" dirty="0">
                <a:solidFill>
                  <a:srgbClr val="0A1F61"/>
                </a:solidFill>
                <a:latin typeface="Tajawal ExtraBold" panose="00000800000000000000" pitchFamily="2" charset="-78"/>
                <a:cs typeface="Tajawal ExtraBold" panose="00000800000000000000" pitchFamily="2" charset="-78"/>
              </a:rPr>
              <a:t>order to make the packet scheme work, there are several details that TCP must take </a:t>
            </a:r>
            <a:r>
              <a:rPr lang="en-US" dirty="0" smtClean="0">
                <a:solidFill>
                  <a:srgbClr val="0A1F61"/>
                </a:solidFill>
                <a:latin typeface="Tajawal ExtraBold" panose="00000800000000000000" pitchFamily="2" charset="-78"/>
                <a:cs typeface="Tajawal ExtraBold" panose="00000800000000000000" pitchFamily="2" charset="-78"/>
              </a:rPr>
              <a:t>care of:</a:t>
            </a:r>
          </a:p>
          <a:p>
            <a:pPr marL="800100" lvl="1" indent="-342900">
              <a:buAutoNum type="arabicPeriod"/>
            </a:pPr>
            <a:r>
              <a:rPr lang="en-US" dirty="0">
                <a:solidFill>
                  <a:srgbClr val="0A1F61"/>
                </a:solidFill>
                <a:latin typeface="Tajawal ExtraBold" panose="00000800000000000000" pitchFamily="2" charset="-78"/>
                <a:cs typeface="Tajawal ExtraBold" panose="00000800000000000000" pitchFamily="2" charset="-78"/>
              </a:rPr>
              <a:t>the remote machine (IP address) </a:t>
            </a:r>
          </a:p>
          <a:p>
            <a:pPr marL="800100" lvl="1" indent="-342900" algn="just">
              <a:buAutoNum type="arabicPeriod"/>
            </a:pPr>
            <a:r>
              <a:rPr lang="en-US" dirty="0" smtClean="0">
                <a:solidFill>
                  <a:srgbClr val="0A1F61"/>
                </a:solidFill>
                <a:latin typeface="Tajawal ExtraBold" panose="00000800000000000000" pitchFamily="2" charset="-78"/>
                <a:cs typeface="Tajawal ExtraBold" panose="00000800000000000000" pitchFamily="2" charset="-78"/>
              </a:rPr>
              <a:t>which </a:t>
            </a:r>
            <a:r>
              <a:rPr lang="en-US" dirty="0">
                <a:solidFill>
                  <a:srgbClr val="0A1F61"/>
                </a:solidFill>
                <a:latin typeface="Tajawal ExtraBold" panose="00000800000000000000" pitchFamily="2" charset="-78"/>
                <a:cs typeface="Tajawal ExtraBold" panose="00000800000000000000" pitchFamily="2" charset="-78"/>
              </a:rPr>
              <a:t>application on the remote machine to communicate with (Port</a:t>
            </a:r>
            <a:r>
              <a:rPr lang="en-US" dirty="0" smtClean="0">
                <a:solidFill>
                  <a:srgbClr val="0A1F61"/>
                </a:solidFill>
                <a:latin typeface="Tajawal ExtraBold" panose="00000800000000000000" pitchFamily="2" charset="-78"/>
                <a:cs typeface="Tajawal ExtraBold" panose="00000800000000000000" pitchFamily="2" charset="-78"/>
              </a:rPr>
              <a:t>)</a:t>
            </a:r>
          </a:p>
          <a:p>
            <a:pPr marL="800100" lvl="1" indent="-342900" algn="just">
              <a:buAutoNum type="arabicPeriod"/>
            </a:pPr>
            <a:endParaRPr lang="en-MY" sz="1600" dirty="0" smtClean="0">
              <a:solidFill>
                <a:srgbClr val="0A1F61"/>
              </a:solidFill>
              <a:latin typeface="Tajawal ExtraBold" panose="00000800000000000000" pitchFamily="2" charset="-78"/>
              <a:cs typeface="Tajawal ExtraBold" panose="00000800000000000000" pitchFamily="2" charset="-78"/>
            </a:endParaRPr>
          </a:p>
          <a:p>
            <a:pPr lvl="1" algn="just"/>
            <a:r>
              <a:rPr lang="en-US" sz="2000" b="1" dirty="0" smtClean="0">
                <a:solidFill>
                  <a:srgbClr val="0A1F61"/>
                </a:solidFill>
                <a:latin typeface="Tajawal ExtraBold" panose="00000800000000000000" pitchFamily="2" charset="-78"/>
                <a:cs typeface="Tajawal ExtraBold" panose="00000800000000000000" pitchFamily="2" charset="-78"/>
              </a:rPr>
              <a:t>DNS protocol: Domain name system -&gt; </a:t>
            </a:r>
            <a:r>
              <a:rPr lang="en-US" dirty="0">
                <a:solidFill>
                  <a:srgbClr val="0A1F61"/>
                </a:solidFill>
                <a:latin typeface="Tajawal ExtraBold" panose="00000800000000000000" pitchFamily="2" charset="-78"/>
                <a:cs typeface="Tajawal ExtraBold" panose="00000800000000000000" pitchFamily="2" charset="-78"/>
              </a:rPr>
              <a:t>mapping between names and numbers of </a:t>
            </a:r>
            <a:r>
              <a:rPr lang="en-US" dirty="0" smtClean="0">
                <a:solidFill>
                  <a:srgbClr val="0A1F61"/>
                </a:solidFill>
                <a:latin typeface="Tajawal ExtraBold" panose="00000800000000000000" pitchFamily="2" charset="-78"/>
                <a:cs typeface="Tajawal ExtraBold" panose="00000800000000000000" pitchFamily="2" charset="-78"/>
              </a:rPr>
              <a:t>addresses (works with UDP). </a:t>
            </a:r>
            <a:endParaRPr lang="en-US" sz="1600" dirty="0">
              <a:solidFill>
                <a:srgbClr val="0A1F61"/>
              </a:solidFill>
              <a:latin typeface="Tajawal ExtraBold" panose="00000800000000000000" pitchFamily="2" charset="-78"/>
              <a:cs typeface="Tajawal ExtraBold" panose="00000800000000000000" pitchFamily="2" charset="-78"/>
            </a:endParaRPr>
          </a:p>
          <a:p>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dirty="0"/>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2523" y="1755821"/>
            <a:ext cx="5609628" cy="35342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474161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2052" y="610824"/>
            <a:ext cx="6188823"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Before Starting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277625" y="1862845"/>
            <a:ext cx="11641847" cy="3816429"/>
          </a:xfrm>
          <a:prstGeom prst="rect">
            <a:avLst/>
          </a:prstGeom>
        </p:spPr>
        <p:txBody>
          <a:bodyPr wrap="square">
            <a:spAutoFit/>
          </a:bodyPr>
          <a:lstStyle/>
          <a:p>
            <a:r>
              <a:rPr lang="en-MY" sz="2400" b="1" dirty="0" smtClean="0">
                <a:solidFill>
                  <a:srgbClr val="0A1F61"/>
                </a:solidFill>
                <a:latin typeface="Tajawal ExtraBold" panose="00000800000000000000" pitchFamily="2" charset="-78"/>
                <a:cs typeface="Tajawal ExtraBold" panose="00000800000000000000" pitchFamily="2" charset="-78"/>
              </a:rPr>
              <a:t>Quick review</a:t>
            </a:r>
            <a:r>
              <a:rPr lang="en-US" sz="2400" b="1" dirty="0" smtClean="0">
                <a:solidFill>
                  <a:srgbClr val="0A1F61"/>
                </a:solidFill>
                <a:latin typeface="Tajawal ExtraBold" panose="00000800000000000000" pitchFamily="2" charset="-78"/>
                <a:cs typeface="Tajawal ExtraBold" panose="00000800000000000000" pitchFamily="2" charset="-78"/>
              </a:rPr>
              <a:t>:</a:t>
            </a:r>
          </a:p>
          <a:p>
            <a:r>
              <a:rPr lang="en-US" sz="2000" b="1" dirty="0" smtClean="0"/>
              <a:t> </a:t>
            </a:r>
            <a:endParaRPr lang="en-US" sz="2000" dirty="0" smtClean="0"/>
          </a:p>
          <a:p>
            <a:pPr lvl="1" algn="just"/>
            <a:r>
              <a:rPr lang="en-US" sz="2000" b="1" dirty="0" smtClean="0">
                <a:solidFill>
                  <a:srgbClr val="0A1F61"/>
                </a:solidFill>
                <a:latin typeface="Tajawal ExtraBold" panose="00000800000000000000" pitchFamily="2" charset="-78"/>
                <a:cs typeface="Tajawal ExtraBold" panose="00000800000000000000" pitchFamily="2" charset="-78"/>
              </a:rPr>
              <a:t>Port Number</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There's actually an official list of assigned port numbers maintained by the Internet Assigned Numbers Authority (</a:t>
            </a:r>
            <a:r>
              <a:rPr lang="en-US" dirty="0" err="1">
                <a:solidFill>
                  <a:srgbClr val="0A1F61"/>
                </a:solidFill>
                <a:latin typeface="Tajawal ExtraBold" panose="00000800000000000000" pitchFamily="2" charset="-78"/>
                <a:cs typeface="Tajawal ExtraBold" panose="00000800000000000000" pitchFamily="2" charset="-78"/>
              </a:rPr>
              <a:t>lANA</a:t>
            </a:r>
            <a:r>
              <a:rPr lang="en-US" dirty="0">
                <a:solidFill>
                  <a:srgbClr val="0A1F61"/>
                </a:solidFill>
                <a:latin typeface="Tajawal ExtraBold" panose="00000800000000000000" pitchFamily="2" charset="-78"/>
                <a:cs typeface="Tajawal ExtraBold" panose="00000800000000000000" pitchFamily="2" charset="-78"/>
              </a:rPr>
              <a:t>) at </a:t>
            </a:r>
            <a:r>
              <a:rPr lang="en-US" u="sng" dirty="0" smtClean="0">
                <a:solidFill>
                  <a:srgbClr val="00B0F0"/>
                </a:solidFill>
                <a:latin typeface="Tajawal ExtraBold" panose="00000800000000000000" pitchFamily="2" charset="-78"/>
                <a:cs typeface="Tajawal ExtraBold" panose="00000800000000000000" pitchFamily="2" charset="-78"/>
              </a:rPr>
              <a:t>www.iana.org</a:t>
            </a:r>
          </a:p>
          <a:p>
            <a:pPr lvl="1" algn="just"/>
            <a:endParaRPr lang="en-MY" dirty="0" smtClean="0">
              <a:solidFill>
                <a:srgbClr val="0A1F61"/>
              </a:solidFill>
              <a:latin typeface="Tajawal ExtraBold" panose="00000800000000000000" pitchFamily="2" charset="-78"/>
              <a:cs typeface="Tajawal ExtraBold" panose="00000800000000000000" pitchFamily="2" charset="-78"/>
            </a:endParaRPr>
          </a:p>
          <a:p>
            <a:pPr marL="1200150" lvl="2"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If </a:t>
            </a:r>
            <a:r>
              <a:rPr lang="en-US" dirty="0">
                <a:solidFill>
                  <a:srgbClr val="0A1F61"/>
                </a:solidFill>
                <a:latin typeface="Tajawal ExtraBold" panose="00000800000000000000" pitchFamily="2" charset="-78"/>
                <a:cs typeface="Tajawal ExtraBold" panose="00000800000000000000" pitchFamily="2" charset="-78"/>
              </a:rPr>
              <a:t>you're writing a server for a service that isn't on that list, you should pick a port </a:t>
            </a:r>
            <a:r>
              <a:rPr lang="en-US" dirty="0" smtClean="0">
                <a:solidFill>
                  <a:srgbClr val="0A1F61"/>
                </a:solidFill>
                <a:latin typeface="Tajawal ExtraBold" panose="00000800000000000000" pitchFamily="2" charset="-78"/>
                <a:cs typeface="Tajawal ExtraBold" panose="00000800000000000000" pitchFamily="2" charset="-78"/>
              </a:rPr>
              <a:t>number </a:t>
            </a:r>
            <a:r>
              <a:rPr lang="en-US" dirty="0">
                <a:solidFill>
                  <a:srgbClr val="0A1F61"/>
                </a:solidFill>
                <a:latin typeface="Tajawal ExtraBold" panose="00000800000000000000" pitchFamily="2" charset="-78"/>
                <a:cs typeface="Tajawal ExtraBold" panose="00000800000000000000" pitchFamily="2" charset="-78"/>
              </a:rPr>
              <a:t>that's </a:t>
            </a:r>
            <a:r>
              <a:rPr lang="en-US" b="1" dirty="0" smtClean="0">
                <a:solidFill>
                  <a:srgbClr val="0A1F61"/>
                </a:solidFill>
                <a:latin typeface="Tajawal ExtraBold" panose="00000800000000000000" pitchFamily="2" charset="-78"/>
                <a:cs typeface="Tajawal ExtraBold" panose="00000800000000000000" pitchFamily="2" charset="-78"/>
              </a:rPr>
              <a:t>greater than 1024 </a:t>
            </a:r>
            <a:r>
              <a:rPr lang="en-US" dirty="0" smtClean="0">
                <a:solidFill>
                  <a:srgbClr val="0A1F61"/>
                </a:solidFill>
                <a:latin typeface="Tajawal ExtraBold" panose="00000800000000000000" pitchFamily="2" charset="-78"/>
                <a:cs typeface="Tajawal ExtraBold" panose="00000800000000000000" pitchFamily="2" charset="-78"/>
              </a:rPr>
              <a:t>and doesn't occur on your list. That will make it least likely to conflict with any other server. Port numbers can be </a:t>
            </a:r>
            <a:r>
              <a:rPr lang="en-US" b="1" dirty="0" smtClean="0">
                <a:solidFill>
                  <a:srgbClr val="0A1F61"/>
                </a:solidFill>
                <a:latin typeface="Tajawal ExtraBold" panose="00000800000000000000" pitchFamily="2" charset="-78"/>
                <a:cs typeface="Tajawal ExtraBold" panose="00000800000000000000" pitchFamily="2" charset="-78"/>
              </a:rPr>
              <a:t>as high as </a:t>
            </a:r>
            <a:r>
              <a:rPr lang="en-US" b="1" dirty="0">
                <a:solidFill>
                  <a:srgbClr val="0A1F61"/>
                </a:solidFill>
                <a:latin typeface="Tajawal ExtraBold" panose="00000800000000000000" pitchFamily="2" charset="-78"/>
                <a:cs typeface="Tajawal ExtraBold" panose="00000800000000000000" pitchFamily="2" charset="-78"/>
              </a:rPr>
              <a:t>65535</a:t>
            </a:r>
            <a:r>
              <a:rPr lang="en-US" dirty="0" smtClean="0">
                <a:solidFill>
                  <a:srgbClr val="0A1F61"/>
                </a:solidFill>
                <a:latin typeface="Tajawal ExtraBold" panose="00000800000000000000" pitchFamily="2" charset="-78"/>
                <a:cs typeface="Tajawal ExtraBold" panose="00000800000000000000" pitchFamily="2" charset="-78"/>
              </a:rPr>
              <a:t>.</a:t>
            </a:r>
          </a:p>
          <a:p>
            <a:pPr marL="1200150" lvl="2" indent="-285750" algn="just">
              <a:buFont typeface="Wingdings" panose="05000000000000000000" pitchFamily="2" charset="2"/>
              <a:buChar char="§"/>
            </a:pPr>
            <a:endParaRPr lang="en-MY" dirty="0">
              <a:solidFill>
                <a:srgbClr val="0A1F61"/>
              </a:solidFill>
              <a:latin typeface="Tajawal ExtraBold" panose="00000800000000000000" pitchFamily="2" charset="-78"/>
              <a:cs typeface="Tajawal ExtraBold" panose="00000800000000000000" pitchFamily="2" charset="-78"/>
            </a:endParaRPr>
          </a:p>
          <a:p>
            <a:pPr marL="1200150" lvl="2"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Port </a:t>
            </a:r>
            <a:r>
              <a:rPr lang="en-US" dirty="0">
                <a:solidFill>
                  <a:srgbClr val="0A1F61"/>
                </a:solidFill>
                <a:latin typeface="Tajawal ExtraBold" panose="00000800000000000000" pitchFamily="2" charset="-78"/>
                <a:cs typeface="Tajawal ExtraBold" panose="00000800000000000000" pitchFamily="2" charset="-78"/>
              </a:rPr>
              <a:t>number of a client is unimportant. Usually, the client will let the operating system pick a random port </a:t>
            </a:r>
            <a:r>
              <a:rPr lang="en-US" dirty="0" smtClean="0">
                <a:solidFill>
                  <a:srgbClr val="0A1F61"/>
                </a:solidFill>
                <a:latin typeface="Tajawal ExtraBold" panose="00000800000000000000" pitchFamily="2" charset="-78"/>
                <a:cs typeface="Tajawal ExtraBold" panose="00000800000000000000" pitchFamily="2" charset="-78"/>
              </a:rPr>
              <a:t>number</a:t>
            </a:r>
            <a:r>
              <a:rPr lang="en-US" b="1" dirty="0" smtClean="0">
                <a:solidFill>
                  <a:srgbClr val="0A1F61"/>
                </a:solidFill>
                <a:latin typeface="Tajawal ExtraBold" panose="00000800000000000000" pitchFamily="2" charset="-78"/>
                <a:cs typeface="Tajawal ExtraBold" panose="00000800000000000000" pitchFamily="2" charset="-78"/>
              </a:rPr>
              <a:t>(</a:t>
            </a:r>
            <a:r>
              <a:rPr lang="en-US" b="1" dirty="0">
                <a:solidFill>
                  <a:srgbClr val="0A1F61"/>
                </a:solidFill>
                <a:latin typeface="Tajawal ExtraBold" panose="00000800000000000000" pitchFamily="2" charset="-78"/>
                <a:cs typeface="Tajawal ExtraBold" panose="00000800000000000000" pitchFamily="2" charset="-78"/>
              </a:rPr>
              <a:t>short-lived</a:t>
            </a:r>
            <a:r>
              <a:rPr lang="en-US" b="1" dirty="0" smtClean="0">
                <a:solidFill>
                  <a:srgbClr val="0A1F61"/>
                </a:solidFill>
                <a:latin typeface="Tajawal ExtraBold" panose="00000800000000000000" pitchFamily="2" charset="-78"/>
                <a:cs typeface="Tajawal ExtraBold" panose="00000800000000000000" pitchFamily="2" charset="-78"/>
              </a:rPr>
              <a:t>).</a:t>
            </a:r>
            <a:endParaRPr lang="en-MY" b="1" dirty="0">
              <a:solidFill>
                <a:srgbClr val="0A1F61"/>
              </a:solidFill>
              <a:latin typeface="Tajawal ExtraBold" panose="00000800000000000000" pitchFamily="2" charset="-78"/>
              <a:cs typeface="Tajawal ExtraBold" panose="00000800000000000000" pitchFamily="2" charset="-78"/>
            </a:endParaRPr>
          </a:p>
          <a:p>
            <a:endParaRPr lang="en-US" sz="1600" dirty="0">
              <a:solidFill>
                <a:srgbClr val="0A1F61"/>
              </a:solidFill>
              <a:latin typeface="Tajawal ExtraBold" panose="00000800000000000000" pitchFamily="2" charset="-78"/>
              <a:cs typeface="Tajawal ExtraBold" panose="000008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18409980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3152" y="5465902"/>
            <a:ext cx="1222425" cy="1096206"/>
          </a:xfrm>
          <a:prstGeom prst="rect">
            <a:avLst/>
          </a:prstGeom>
        </p:spPr>
      </p:pic>
      <p:pic>
        <p:nvPicPr>
          <p:cNvPr id="3" name="Picture 2"/>
          <p:cNvPicPr>
            <a:picLocks noChangeAspect="1"/>
          </p:cNvPicPr>
          <p:nvPr/>
        </p:nvPicPr>
        <p:blipFill>
          <a:blip r:embed="rId3"/>
          <a:stretch>
            <a:fillRect/>
          </a:stretch>
        </p:blipFill>
        <p:spPr>
          <a:xfrm>
            <a:off x="2482052" y="64596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2052" y="610824"/>
            <a:ext cx="6188823"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Before Starting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273609" y="1647521"/>
            <a:ext cx="11656070" cy="4770537"/>
          </a:xfrm>
          <a:prstGeom prst="rect">
            <a:avLst/>
          </a:prstGeom>
        </p:spPr>
        <p:txBody>
          <a:bodyPr wrap="square">
            <a:spAutoFit/>
          </a:bodyPr>
          <a:lstStyle/>
          <a:p>
            <a:r>
              <a:rPr lang="en-MY" sz="2400" b="1" dirty="0" smtClean="0">
                <a:solidFill>
                  <a:srgbClr val="0A1F61"/>
                </a:solidFill>
                <a:latin typeface="Tajawal ExtraBold" panose="00000800000000000000" pitchFamily="2" charset="-78"/>
                <a:cs typeface="Tajawal ExtraBold" panose="00000800000000000000" pitchFamily="2" charset="-78"/>
              </a:rPr>
              <a:t>Quick review</a:t>
            </a:r>
            <a:r>
              <a:rPr lang="en-US" sz="2400" b="1" dirty="0" smtClean="0">
                <a:solidFill>
                  <a:srgbClr val="0A1F61"/>
                </a:solidFill>
                <a:latin typeface="Tajawal ExtraBold" panose="00000800000000000000" pitchFamily="2" charset="-78"/>
                <a:cs typeface="Tajawal ExtraBold" panose="00000800000000000000" pitchFamily="2" charset="-78"/>
              </a:rPr>
              <a:t>:</a:t>
            </a:r>
          </a:p>
          <a:p>
            <a:r>
              <a:rPr lang="en-US" sz="2000" b="1" dirty="0" smtClean="0"/>
              <a:t> </a:t>
            </a:r>
            <a:endParaRPr lang="en-US" sz="2000" dirty="0" smtClean="0"/>
          </a:p>
          <a:p>
            <a:pPr lvl="1" algn="just"/>
            <a:r>
              <a:rPr lang="en-US" b="1" dirty="0">
                <a:solidFill>
                  <a:srgbClr val="0A1F61"/>
                </a:solidFill>
                <a:latin typeface="Tajawal ExtraBold" panose="00000800000000000000" pitchFamily="2" charset="-78"/>
                <a:cs typeface="Tajawal ExtraBold" panose="00000800000000000000" pitchFamily="2" charset="-78"/>
              </a:rPr>
              <a:t>Reliability: </a:t>
            </a:r>
            <a:r>
              <a:rPr lang="en-US" dirty="0">
                <a:solidFill>
                  <a:srgbClr val="0A1F61"/>
                </a:solidFill>
                <a:latin typeface="Tajawal ExtraBold" panose="00000800000000000000" pitchFamily="2" charset="-78"/>
                <a:cs typeface="Tajawal ExtraBold" panose="00000800000000000000" pitchFamily="2" charset="-78"/>
              </a:rPr>
              <a:t>data should get through to the other end undamaged, </a:t>
            </a:r>
            <a:r>
              <a:rPr lang="en-US" dirty="0" smtClean="0">
                <a:solidFill>
                  <a:srgbClr val="0A1F61"/>
                </a:solidFill>
                <a:latin typeface="Tajawal ExtraBold" panose="00000800000000000000" pitchFamily="2" charset="-78"/>
                <a:cs typeface="Tajawal ExtraBold" panose="00000800000000000000" pitchFamily="2" charset="-78"/>
              </a:rPr>
              <a:t>complete, unmodified, </a:t>
            </a:r>
            <a:r>
              <a:rPr lang="en-US" dirty="0">
                <a:solidFill>
                  <a:srgbClr val="0A1F61"/>
                </a:solidFill>
                <a:latin typeface="Tajawal ExtraBold" panose="00000800000000000000" pitchFamily="2" charset="-78"/>
                <a:cs typeface="Tajawal ExtraBold" panose="00000800000000000000" pitchFamily="2" charset="-78"/>
              </a:rPr>
              <a:t>and in the correct order. This is accomplished with the use of </a:t>
            </a:r>
            <a:r>
              <a:rPr lang="en-US" dirty="0" smtClean="0">
                <a:solidFill>
                  <a:srgbClr val="0A1F61"/>
                </a:solidFill>
                <a:latin typeface="Tajawal ExtraBold" panose="00000800000000000000" pitchFamily="2" charset="-78"/>
                <a:cs typeface="Tajawal ExtraBold" panose="00000800000000000000" pitchFamily="2" charset="-78"/>
              </a:rPr>
              <a:t>several different </a:t>
            </a:r>
            <a:r>
              <a:rPr lang="en-US" dirty="0">
                <a:solidFill>
                  <a:srgbClr val="0A1F61"/>
                </a:solidFill>
                <a:latin typeface="Tajawal ExtraBold" panose="00000800000000000000" pitchFamily="2" charset="-78"/>
                <a:cs typeface="Tajawal ExtraBold" panose="00000800000000000000" pitchFamily="2" charset="-78"/>
              </a:rPr>
              <a:t>algorithms</a:t>
            </a:r>
            <a:r>
              <a:rPr lang="en-US" dirty="0" smtClean="0">
                <a:solidFill>
                  <a:srgbClr val="0A1F61"/>
                </a:solidFill>
                <a:latin typeface="Tajawal ExtraBold" panose="00000800000000000000" pitchFamily="2" charset="-78"/>
                <a:cs typeface="Tajawal ExtraBold" panose="00000800000000000000" pitchFamily="2" charset="-78"/>
              </a:rPr>
              <a:t>.</a:t>
            </a:r>
          </a:p>
          <a:p>
            <a:pPr lvl="1" algn="just"/>
            <a:endParaRPr lang="en-MY" dirty="0">
              <a:solidFill>
                <a:srgbClr val="0A1F61"/>
              </a:solidFill>
              <a:latin typeface="Tajawal ExtraBold" panose="00000800000000000000" pitchFamily="2" charset="-78"/>
              <a:cs typeface="Tajawal ExtraBold" panose="00000800000000000000" pitchFamily="2" charset="-78"/>
            </a:endParaRPr>
          </a:p>
          <a:p>
            <a:pPr lvl="1" algn="just"/>
            <a:r>
              <a:rPr lang="en-US" b="1" dirty="0" smtClean="0">
                <a:solidFill>
                  <a:srgbClr val="0A1F61"/>
                </a:solidFill>
                <a:latin typeface="Tajawal ExtraBold" panose="00000800000000000000" pitchFamily="2" charset="-78"/>
                <a:cs typeface="Tajawal ExtraBold" panose="00000800000000000000" pitchFamily="2" charset="-78"/>
              </a:rPr>
              <a:t>Routing: </a:t>
            </a:r>
            <a:r>
              <a:rPr lang="en-US" dirty="0">
                <a:solidFill>
                  <a:srgbClr val="0A1F61"/>
                </a:solidFill>
                <a:latin typeface="Tajawal ExtraBold" panose="00000800000000000000" pitchFamily="2" charset="-78"/>
                <a:cs typeface="Tajawal ExtraBold" panose="00000800000000000000" pitchFamily="2" charset="-78"/>
              </a:rPr>
              <a:t>routing table, routing </a:t>
            </a:r>
            <a:r>
              <a:rPr lang="en-US" dirty="0" smtClean="0">
                <a:solidFill>
                  <a:srgbClr val="0A1F61"/>
                </a:solidFill>
                <a:latin typeface="Tajawal ExtraBold" panose="00000800000000000000" pitchFamily="2" charset="-78"/>
                <a:cs typeface="Tajawal ExtraBold" panose="00000800000000000000" pitchFamily="2" charset="-78"/>
              </a:rPr>
              <a:t>protocols, and why do we use netmask?</a:t>
            </a:r>
          </a:p>
          <a:p>
            <a:pPr marL="1657350" lvl="3" indent="-285750" algn="just">
              <a:buFont typeface="Wingdings" panose="05000000000000000000" pitchFamily="2" charset="2"/>
              <a:buChar char="§"/>
            </a:pPr>
            <a:r>
              <a:rPr lang="en-MY" dirty="0" smtClean="0">
                <a:solidFill>
                  <a:srgbClr val="0A1F61"/>
                </a:solidFill>
                <a:latin typeface="Tajawal ExtraBold" panose="00000800000000000000" pitchFamily="2" charset="-78"/>
                <a:cs typeface="Tajawal ExtraBold" panose="00000800000000000000" pitchFamily="2" charset="-78"/>
              </a:rPr>
              <a:t>Differences between direct (unicast), multicast, broadcast.</a:t>
            </a:r>
            <a:endParaRPr lang="en-US" dirty="0">
              <a:solidFill>
                <a:srgbClr val="0A1F61"/>
              </a:solidFill>
              <a:latin typeface="Tajawal ExtraBold" panose="00000800000000000000" pitchFamily="2" charset="-78"/>
              <a:cs typeface="Tajawal ExtraBold" panose="00000800000000000000" pitchFamily="2" charset="-78"/>
            </a:endParaRPr>
          </a:p>
          <a:p>
            <a:pPr algn="just"/>
            <a:endParaRPr lang="en-MY" dirty="0">
              <a:solidFill>
                <a:srgbClr val="0A1F61"/>
              </a:solidFill>
              <a:latin typeface="Tajawal ExtraBold" panose="00000800000000000000" pitchFamily="2" charset="-78"/>
              <a:cs typeface="Tajawal ExtraBold" panose="00000800000000000000" pitchFamily="2" charset="-78"/>
            </a:endParaRPr>
          </a:p>
          <a:p>
            <a:pPr lvl="1"/>
            <a:r>
              <a:rPr lang="en-US" b="1" dirty="0">
                <a:solidFill>
                  <a:srgbClr val="0A1F61"/>
                </a:solidFill>
                <a:latin typeface="Tajawal ExtraBold" panose="00000800000000000000" pitchFamily="2" charset="-78"/>
                <a:cs typeface="Tajawal ExtraBold" panose="00000800000000000000" pitchFamily="2" charset="-78"/>
              </a:rPr>
              <a:t>Security: </a:t>
            </a:r>
            <a:r>
              <a:rPr lang="en-US" b="1" dirty="0" smtClean="0">
                <a:solidFill>
                  <a:srgbClr val="0A1F61"/>
                </a:solidFill>
                <a:latin typeface="Tajawal ExtraBold" panose="00000800000000000000" pitchFamily="2" charset="-78"/>
                <a:cs typeface="Tajawal ExtraBold" panose="00000800000000000000" pitchFamily="2" charset="-78"/>
              </a:rPr>
              <a:t>There are </a:t>
            </a:r>
            <a:r>
              <a:rPr lang="en-US" dirty="0">
                <a:solidFill>
                  <a:srgbClr val="0A1F61"/>
                </a:solidFill>
                <a:latin typeface="Tajawal ExtraBold" panose="00000800000000000000" pitchFamily="2" charset="-78"/>
                <a:cs typeface="Tajawal ExtraBold" panose="00000800000000000000" pitchFamily="2" charset="-78"/>
              </a:rPr>
              <a:t>several approaches for security: </a:t>
            </a:r>
            <a:endParaRPr lang="en-US" dirty="0" smtClean="0">
              <a:solidFill>
                <a:srgbClr val="0A1F61"/>
              </a:solidFill>
              <a:latin typeface="Tajawal ExtraBold" panose="00000800000000000000" pitchFamily="2" charset="-78"/>
              <a:cs typeface="Tajawal ExtraBold" panose="00000800000000000000" pitchFamily="2" charset="-78"/>
            </a:endParaRPr>
          </a:p>
          <a:p>
            <a:pPr marL="1657350" lvl="3" indent="-285750" algn="just">
              <a:buFont typeface="Wingdings" panose="05000000000000000000" pitchFamily="2" charset="2"/>
              <a:buChar char="§"/>
            </a:pPr>
            <a:r>
              <a:rPr lang="en-US" sz="1700" b="1" dirty="0">
                <a:solidFill>
                  <a:srgbClr val="0A1F61"/>
                </a:solidFill>
                <a:latin typeface="Tajawal ExtraBold" panose="00000800000000000000" pitchFamily="2" charset="-78"/>
                <a:cs typeface="Tajawal ExtraBold" panose="00000800000000000000" pitchFamily="2" charset="-78"/>
              </a:rPr>
              <a:t>Secure Sockets Layer (SSL</a:t>
            </a:r>
            <a:r>
              <a:rPr lang="en-US" sz="1700" b="1" dirty="0" smtClean="0">
                <a:solidFill>
                  <a:srgbClr val="0A1F61"/>
                </a:solidFill>
                <a:latin typeface="Tajawal ExtraBold" panose="00000800000000000000" pitchFamily="2" charset="-78"/>
                <a:cs typeface="Tajawal ExtraBold" panose="00000800000000000000" pitchFamily="2" charset="-78"/>
              </a:rPr>
              <a:t>): </a:t>
            </a:r>
            <a:r>
              <a:rPr lang="en-US" sz="1700" dirty="0">
                <a:solidFill>
                  <a:srgbClr val="0A1F61"/>
                </a:solidFill>
                <a:latin typeface="Tajawal ExtraBold" panose="00000800000000000000" pitchFamily="2" charset="-78"/>
                <a:cs typeface="Tajawal ExtraBold" panose="00000800000000000000" pitchFamily="2" charset="-78"/>
              </a:rPr>
              <a:t>is a layer that's normally incorporated in application code above a TCP connection. It provides authentication of the server (so you know you're talking to the machine you think you should be), encryption (so nobody else can read your communications</a:t>
            </a:r>
            <a:r>
              <a:rPr lang="en-US" sz="1700" dirty="0" smtClean="0">
                <a:solidFill>
                  <a:srgbClr val="0A1F61"/>
                </a:solidFill>
                <a:latin typeface="Tajawal ExtraBold" panose="00000800000000000000" pitchFamily="2" charset="-78"/>
                <a:cs typeface="Tajawal ExtraBold" panose="00000800000000000000" pitchFamily="2" charset="-78"/>
              </a:rPr>
              <a:t>), and </a:t>
            </a:r>
            <a:r>
              <a:rPr lang="en-US" sz="1700" dirty="0">
                <a:solidFill>
                  <a:srgbClr val="0A1F61"/>
                </a:solidFill>
                <a:latin typeface="Tajawal ExtraBold" panose="00000800000000000000" pitchFamily="2" charset="-78"/>
                <a:cs typeface="Tajawal ExtraBold" panose="00000800000000000000" pitchFamily="2" charset="-78"/>
              </a:rPr>
              <a:t>data integrity (so no packets can be modified </a:t>
            </a:r>
            <a:r>
              <a:rPr lang="en-US" sz="1700" dirty="0" smtClean="0">
                <a:solidFill>
                  <a:srgbClr val="0A1F61"/>
                </a:solidFill>
                <a:latin typeface="Tajawal ExtraBold" panose="00000800000000000000" pitchFamily="2" charset="-78"/>
                <a:cs typeface="Tajawal ExtraBold" panose="00000800000000000000" pitchFamily="2" charset="-78"/>
              </a:rPr>
              <a:t>in </a:t>
            </a:r>
            <a:r>
              <a:rPr lang="en-US" sz="1700" dirty="0">
                <a:solidFill>
                  <a:srgbClr val="0A1F61"/>
                </a:solidFill>
                <a:latin typeface="Tajawal ExtraBold" panose="00000800000000000000" pitchFamily="2" charset="-78"/>
                <a:cs typeface="Tajawal ExtraBold" panose="00000800000000000000" pitchFamily="2" charset="-78"/>
              </a:rPr>
              <a:t>route without being detected). </a:t>
            </a:r>
          </a:p>
          <a:p>
            <a:pPr marL="1657350" lvl="3" indent="-285750" algn="just">
              <a:buFont typeface="Wingdings" panose="05000000000000000000" pitchFamily="2" charset="2"/>
              <a:buChar char="§"/>
            </a:pPr>
            <a:r>
              <a:rPr lang="en-US" sz="1700" b="1" dirty="0">
                <a:solidFill>
                  <a:srgbClr val="0A1F61"/>
                </a:solidFill>
                <a:latin typeface="Tajawal ExtraBold" panose="00000800000000000000" pitchFamily="2" charset="-78"/>
                <a:cs typeface="Tajawal ExtraBold" panose="00000800000000000000" pitchFamily="2" charset="-78"/>
              </a:rPr>
              <a:t>Transport Layer Security (TLS): </a:t>
            </a:r>
            <a:r>
              <a:rPr lang="en-US" sz="1700" dirty="0">
                <a:solidFill>
                  <a:srgbClr val="0A1F61"/>
                </a:solidFill>
                <a:latin typeface="Tajawal ExtraBold" panose="00000800000000000000" pitchFamily="2" charset="-78"/>
                <a:cs typeface="Tajawal ExtraBold" panose="00000800000000000000" pitchFamily="2" charset="-78"/>
              </a:rPr>
              <a:t>TLS is very similar to SSL, but is included as a part of the protocol stack.</a:t>
            </a:r>
          </a:p>
        </p:txBody>
      </p:sp>
      <p:sp>
        <p:nvSpPr>
          <p:cNvPr id="10" name="Slide Number Placeholder 9"/>
          <p:cNvSpPr>
            <a:spLocks noGrp="1"/>
          </p:cNvSpPr>
          <p:nvPr>
            <p:ph type="sldNum" sz="quarter" idx="12"/>
          </p:nvPr>
        </p:nvSpPr>
        <p:spPr>
          <a:xfrm>
            <a:off x="8670875" y="6542951"/>
            <a:ext cx="2743200" cy="365125"/>
          </a:xfrm>
        </p:spPr>
        <p:txBody>
          <a:bodyPr/>
          <a:lstStyle/>
          <a:p>
            <a:fld id="{FDED41F8-FC0F-4085-8150-313B6CF05213}" type="slidenum">
              <a:rPr lang="en-US" smtClean="0"/>
              <a:t>4</a:t>
            </a:fld>
            <a:endParaRPr lang="en-US" dirty="0"/>
          </a:p>
        </p:txBody>
      </p:sp>
    </p:spTree>
    <p:extLst>
      <p:ext uri="{BB962C8B-B14F-4D97-AF65-F5344CB8AC3E}">
        <p14:creationId xmlns:p14="http://schemas.microsoft.com/office/powerpoint/2010/main" val="25860248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2052" y="610824"/>
            <a:ext cx="6188823"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So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448820" y="1440545"/>
            <a:ext cx="11219132" cy="1384995"/>
          </a:xfrm>
          <a:prstGeom prst="rect">
            <a:avLst/>
          </a:prstGeom>
        </p:spPr>
        <p:txBody>
          <a:bodyPr wrap="square">
            <a:spAutoFit/>
          </a:bodyPr>
          <a:lstStyle/>
          <a:p>
            <a:r>
              <a:rPr lang="en-US" sz="2000" b="1" dirty="0"/>
              <a:t> </a:t>
            </a:r>
            <a:endParaRPr lang="en-US" sz="2000" dirty="0"/>
          </a:p>
          <a:p>
            <a:r>
              <a:rPr lang="en-MY" sz="2400" b="1" dirty="0">
                <a:solidFill>
                  <a:srgbClr val="0A1F61"/>
                </a:solidFill>
                <a:latin typeface="Tajawal ExtraBold" panose="00000800000000000000" pitchFamily="2" charset="-78"/>
                <a:cs typeface="Tajawal ExtraBold" panose="00000800000000000000" pitchFamily="2" charset="-78"/>
              </a:rPr>
              <a:t>Quick review</a:t>
            </a:r>
            <a:r>
              <a:rPr lang="en-US" sz="2400" b="1" dirty="0">
                <a:solidFill>
                  <a:srgbClr val="0A1F61"/>
                </a:solidFill>
                <a:latin typeface="Tajawal ExtraBold" panose="00000800000000000000" pitchFamily="2" charset="-78"/>
                <a:cs typeface="Tajawal ExtraBold" panose="00000800000000000000" pitchFamily="2" charset="-78"/>
              </a:rPr>
              <a:t>:</a:t>
            </a:r>
          </a:p>
          <a:p>
            <a:endParaRPr lang="en-MY" sz="2000" dirty="0">
              <a:solidFill>
                <a:srgbClr val="0A1F61"/>
              </a:solidFill>
              <a:latin typeface="Tajawal ExtraBold" panose="00000800000000000000" pitchFamily="2" charset="-78"/>
              <a:cs typeface="Tajawal ExtraBold" panose="00000800000000000000" pitchFamily="2" charset="-78"/>
            </a:endParaRPr>
          </a:p>
          <a:p>
            <a:endParaRPr lang="en-US" sz="2000" dirty="0">
              <a:solidFill>
                <a:srgbClr val="0A1F61"/>
              </a:solidFill>
              <a:latin typeface="Tajawal ExtraBold" panose="00000800000000000000" pitchFamily="2" charset="-78"/>
              <a:cs typeface="Tajawal ExtraBold" panose="000008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5</a:t>
            </a:fld>
            <a:endParaRPr lang="en-US"/>
          </a:p>
        </p:txBody>
      </p:sp>
      <p:sp>
        <p:nvSpPr>
          <p:cNvPr id="11" name="TextBox 10"/>
          <p:cNvSpPr txBox="1"/>
          <p:nvPr/>
        </p:nvSpPr>
        <p:spPr>
          <a:xfrm>
            <a:off x="448820" y="2420180"/>
            <a:ext cx="5666230" cy="3139321"/>
          </a:xfrm>
          <a:prstGeom prst="rect">
            <a:avLst/>
          </a:prstGeom>
          <a:noFill/>
        </p:spPr>
        <p:txBody>
          <a:bodyPr wrap="square" rtlCol="0">
            <a:spAutoFit/>
          </a:bodyPr>
          <a:lstStyle/>
          <a:p>
            <a:r>
              <a:rPr lang="en-US" b="1" dirty="0">
                <a:solidFill>
                  <a:srgbClr val="0A1F61"/>
                </a:solidFill>
                <a:latin typeface="Tajawal ExtraBold" panose="00000800000000000000" pitchFamily="2" charset="-78"/>
                <a:cs typeface="Tajawal ExtraBold" panose="00000800000000000000" pitchFamily="2" charset="-78"/>
              </a:rPr>
              <a:t>You should use TCP if:</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You </a:t>
            </a:r>
            <a:r>
              <a:rPr lang="en-US" dirty="0">
                <a:solidFill>
                  <a:srgbClr val="0A1F61"/>
                </a:solidFill>
                <a:latin typeface="Tajawal ExtraBold" panose="00000800000000000000" pitchFamily="2" charset="-78"/>
                <a:cs typeface="Tajawal ExtraBold" panose="00000800000000000000" pitchFamily="2" charset="-78"/>
              </a:rPr>
              <a:t>need a reliable </a:t>
            </a:r>
            <a:r>
              <a:rPr lang="en-US" dirty="0" smtClean="0">
                <a:solidFill>
                  <a:srgbClr val="0A1F61"/>
                </a:solidFill>
                <a:latin typeface="Tajawal ExtraBold" panose="00000800000000000000" pitchFamily="2" charset="-78"/>
                <a:cs typeface="Tajawal ExtraBold" panose="00000800000000000000" pitchFamily="2" charset="-78"/>
              </a:rPr>
              <a:t>data transport </a:t>
            </a:r>
            <a:r>
              <a:rPr lang="en-US" dirty="0">
                <a:solidFill>
                  <a:srgbClr val="0A1F61"/>
                </a:solidFill>
                <a:latin typeface="Tajawal ExtraBold" panose="00000800000000000000" pitchFamily="2" charset="-78"/>
                <a:cs typeface="Tajawal ExtraBold" panose="00000800000000000000" pitchFamily="2" charset="-78"/>
              </a:rPr>
              <a:t>that ensures that your data </a:t>
            </a:r>
            <a:r>
              <a:rPr lang="en-US" dirty="0" smtClean="0">
                <a:solidFill>
                  <a:srgbClr val="0A1F61"/>
                </a:solidFill>
                <a:latin typeface="Tajawal ExtraBold" panose="00000800000000000000" pitchFamily="2" charset="-78"/>
                <a:cs typeface="Tajawal ExtraBold" panose="00000800000000000000" pitchFamily="2" charset="-78"/>
              </a:rPr>
              <a:t>arrives complete </a:t>
            </a:r>
            <a:r>
              <a:rPr lang="en-US" dirty="0">
                <a:solidFill>
                  <a:srgbClr val="0A1F61"/>
                </a:solidFill>
                <a:latin typeface="Tajawal ExtraBold" panose="00000800000000000000" pitchFamily="2" charset="-78"/>
                <a:cs typeface="Tajawal ExtraBold" panose="00000800000000000000" pitchFamily="2" charset="-78"/>
              </a:rPr>
              <a:t>and undamaged.</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Your </a:t>
            </a:r>
            <a:r>
              <a:rPr lang="en-US" dirty="0">
                <a:solidFill>
                  <a:srgbClr val="0A1F61"/>
                </a:solidFill>
                <a:latin typeface="Tajawal ExtraBold" panose="00000800000000000000" pitchFamily="2" charset="-78"/>
                <a:cs typeface="Tajawal ExtraBold" panose="00000800000000000000" pitchFamily="2" charset="-78"/>
              </a:rPr>
              <a:t>protocol requires more than just a single request and a </a:t>
            </a:r>
            <a:r>
              <a:rPr lang="en-US" dirty="0" smtClean="0">
                <a:solidFill>
                  <a:srgbClr val="0A1F61"/>
                </a:solidFill>
                <a:latin typeface="Tajawal ExtraBold" panose="00000800000000000000" pitchFamily="2" charset="-78"/>
                <a:cs typeface="Tajawal ExtraBold" panose="00000800000000000000" pitchFamily="2" charset="-78"/>
              </a:rPr>
              <a:t>single response </a:t>
            </a:r>
            <a:r>
              <a:rPr lang="en-US" dirty="0">
                <a:solidFill>
                  <a:srgbClr val="0A1F61"/>
                </a:solidFill>
                <a:latin typeface="Tajawal ExtraBold" panose="00000800000000000000" pitchFamily="2" charset="-78"/>
                <a:cs typeface="Tajawal ExtraBold" panose="00000800000000000000" pitchFamily="2" charset="-78"/>
              </a:rPr>
              <a:t>from the server.</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You </a:t>
            </a:r>
            <a:r>
              <a:rPr lang="en-US" dirty="0">
                <a:solidFill>
                  <a:srgbClr val="0A1F61"/>
                </a:solidFill>
                <a:latin typeface="Tajawal ExtraBold" panose="00000800000000000000" pitchFamily="2" charset="-78"/>
                <a:cs typeface="Tajawal ExtraBold" panose="00000800000000000000" pitchFamily="2" charset="-78"/>
              </a:rPr>
              <a:t>need to send more than a small amount of data across the network.</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A </a:t>
            </a:r>
            <a:r>
              <a:rPr lang="en-US" dirty="0">
                <a:solidFill>
                  <a:srgbClr val="0A1F61"/>
                </a:solidFill>
                <a:latin typeface="Tajawal ExtraBold" panose="00000800000000000000" pitchFamily="2" charset="-78"/>
                <a:cs typeface="Tajawal ExtraBold" panose="00000800000000000000" pitchFamily="2" charset="-78"/>
              </a:rPr>
              <a:t>small delay establishing the initial connection is tolerable.</a:t>
            </a:r>
          </a:p>
        </p:txBody>
      </p:sp>
      <p:sp>
        <p:nvSpPr>
          <p:cNvPr id="12" name="TextBox 11"/>
          <p:cNvSpPr txBox="1"/>
          <p:nvPr/>
        </p:nvSpPr>
        <p:spPr>
          <a:xfrm>
            <a:off x="6492646" y="2420180"/>
            <a:ext cx="5378226" cy="3970318"/>
          </a:xfrm>
          <a:prstGeom prst="rect">
            <a:avLst/>
          </a:prstGeom>
          <a:noFill/>
        </p:spPr>
        <p:txBody>
          <a:bodyPr wrap="square" rtlCol="0">
            <a:spAutoFit/>
          </a:bodyPr>
          <a:lstStyle/>
          <a:p>
            <a:pPr marL="285750" indent="-285750">
              <a:buFont typeface="Wingdings" panose="05000000000000000000" pitchFamily="2" charset="2"/>
              <a:buChar char="§"/>
            </a:pPr>
            <a:r>
              <a:rPr lang="en-US" b="1" dirty="0">
                <a:solidFill>
                  <a:srgbClr val="0A1F61"/>
                </a:solidFill>
                <a:latin typeface="Tajawal ExtraBold" panose="00000800000000000000" pitchFamily="2" charset="-78"/>
                <a:cs typeface="Tajawal ExtraBold" panose="00000800000000000000" pitchFamily="2" charset="-78"/>
              </a:rPr>
              <a:t>You should use UDP if:</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You're </a:t>
            </a:r>
            <a:r>
              <a:rPr lang="en-US" dirty="0">
                <a:solidFill>
                  <a:srgbClr val="0A1F61"/>
                </a:solidFill>
                <a:latin typeface="Tajawal ExtraBold" panose="00000800000000000000" pitchFamily="2" charset="-78"/>
                <a:cs typeface="Tajawal ExtraBold" panose="00000800000000000000" pitchFamily="2" charset="-78"/>
              </a:rPr>
              <a:t>unconcerned if some packets don't arrive or arrive out of order, </a:t>
            </a:r>
            <a:r>
              <a:rPr lang="en-US" dirty="0" smtClean="0">
                <a:solidFill>
                  <a:srgbClr val="0A1F61"/>
                </a:solidFill>
                <a:latin typeface="Tajawal ExtraBold" panose="00000800000000000000" pitchFamily="2" charset="-78"/>
                <a:cs typeface="Tajawal ExtraBold" panose="00000800000000000000" pitchFamily="2" charset="-78"/>
              </a:rPr>
              <a:t>or you </a:t>
            </a:r>
            <a:r>
              <a:rPr lang="en-US" dirty="0">
                <a:solidFill>
                  <a:srgbClr val="0A1F61"/>
                </a:solidFill>
                <a:latin typeface="Tajawal ExtraBold" panose="00000800000000000000" pitchFamily="2" charset="-78"/>
                <a:cs typeface="Tajawal ExtraBold" panose="00000800000000000000" pitchFamily="2" charset="-78"/>
              </a:rPr>
              <a:t>can detect and handle this condition yourself.</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Your </a:t>
            </a:r>
            <a:r>
              <a:rPr lang="en-US" dirty="0">
                <a:solidFill>
                  <a:srgbClr val="0A1F61"/>
                </a:solidFill>
                <a:latin typeface="Tajawal ExtraBold" panose="00000800000000000000" pitchFamily="2" charset="-78"/>
                <a:cs typeface="Tajawal ExtraBold" panose="00000800000000000000" pitchFamily="2" charset="-78"/>
              </a:rPr>
              <a:t>protocol consists </a:t>
            </a:r>
            <a:r>
              <a:rPr lang="en-US" dirty="0" smtClean="0">
                <a:solidFill>
                  <a:srgbClr val="0A1F61"/>
                </a:solidFill>
                <a:latin typeface="Tajawal ExtraBold" panose="00000800000000000000" pitchFamily="2" charset="-78"/>
                <a:cs typeface="Tajawal ExtraBold" panose="00000800000000000000" pitchFamily="2" charset="-78"/>
              </a:rPr>
              <a:t>of brief requests </a:t>
            </a:r>
            <a:r>
              <a:rPr lang="en-US" dirty="0">
                <a:solidFill>
                  <a:srgbClr val="0A1F61"/>
                </a:solidFill>
                <a:latin typeface="Tajawal ExtraBold" panose="00000800000000000000" pitchFamily="2" charset="-78"/>
                <a:cs typeface="Tajawal ExtraBold" panose="00000800000000000000" pitchFamily="2" charset="-78"/>
              </a:rPr>
              <a:t>and responses.</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You </a:t>
            </a:r>
            <a:r>
              <a:rPr lang="en-US" dirty="0">
                <a:solidFill>
                  <a:srgbClr val="0A1F61"/>
                </a:solidFill>
                <a:latin typeface="Tajawal ExtraBold" panose="00000800000000000000" pitchFamily="2" charset="-78"/>
                <a:cs typeface="Tajawal ExtraBold" panose="00000800000000000000" pitchFamily="2" charset="-78"/>
              </a:rPr>
              <a:t>need the conversation setup to be as quick as possible.</a:t>
            </a: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Only </a:t>
            </a:r>
            <a:r>
              <a:rPr lang="en-US" dirty="0">
                <a:solidFill>
                  <a:srgbClr val="0A1F61"/>
                </a:solidFill>
                <a:latin typeface="Tajawal ExtraBold" panose="00000800000000000000" pitchFamily="2" charset="-78"/>
                <a:cs typeface="Tajawal ExtraBold" panose="00000800000000000000" pitchFamily="2" charset="-78"/>
              </a:rPr>
              <a:t>a small amount of data is being sent. UDP is limited to 64 KB of </a:t>
            </a:r>
            <a:r>
              <a:rPr lang="en-US" dirty="0" smtClean="0">
                <a:solidFill>
                  <a:srgbClr val="0A1F61"/>
                </a:solidFill>
                <a:latin typeface="Tajawal ExtraBold" panose="00000800000000000000" pitchFamily="2" charset="-78"/>
                <a:cs typeface="Tajawal ExtraBold" panose="00000800000000000000" pitchFamily="2" charset="-78"/>
              </a:rPr>
              <a:t>data in </a:t>
            </a:r>
            <a:r>
              <a:rPr lang="en-US" dirty="0">
                <a:solidFill>
                  <a:srgbClr val="0A1F61"/>
                </a:solidFill>
                <a:latin typeface="Tajawal ExtraBold" panose="00000800000000000000" pitchFamily="2" charset="-78"/>
                <a:cs typeface="Tajawal ExtraBold" panose="00000800000000000000" pitchFamily="2" charset="-78"/>
              </a:rPr>
              <a:t>a single packet, but people often stay below 1 KB when using UDP.</a:t>
            </a:r>
          </a:p>
        </p:txBody>
      </p:sp>
      <p:sp>
        <p:nvSpPr>
          <p:cNvPr id="13" name="TextBox 12"/>
          <p:cNvSpPr txBox="1"/>
          <p:nvPr/>
        </p:nvSpPr>
        <p:spPr>
          <a:xfrm>
            <a:off x="2077086" y="5872416"/>
            <a:ext cx="4213758" cy="369332"/>
          </a:xfrm>
          <a:prstGeom prst="rect">
            <a:avLst/>
          </a:prstGeom>
          <a:noFill/>
          <a:ln w="38100">
            <a:solidFill>
              <a:srgbClr val="FF0000"/>
            </a:solidFill>
          </a:ln>
        </p:spPr>
        <p:txBody>
          <a:bodyPr wrap="square" rtlCol="0">
            <a:spAutoFit/>
          </a:bodyPr>
          <a:lstStyle/>
          <a:p>
            <a:r>
              <a:rPr lang="en-MY" dirty="0">
                <a:solidFill>
                  <a:srgbClr val="0A1F61"/>
                </a:solidFill>
                <a:latin typeface="Tajawal ExtraBold" panose="00000800000000000000" pitchFamily="2" charset="-78"/>
                <a:cs typeface="Tajawal ExtraBold" panose="00000800000000000000" pitchFamily="2" charset="-78"/>
              </a:rPr>
              <a:t>In terminal, run : </a:t>
            </a:r>
            <a:r>
              <a:rPr lang="en-US" b="1" dirty="0">
                <a:solidFill>
                  <a:srgbClr val="00B0F0"/>
                </a:solidFill>
                <a:latin typeface="Tajawal ExtraBold" panose="00000800000000000000" pitchFamily="2" charset="-78"/>
                <a:cs typeface="Tajawal ExtraBold" panose="00000800000000000000" pitchFamily="2" charset="-78"/>
              </a:rPr>
              <a:t>netstat </a:t>
            </a:r>
            <a:r>
              <a:rPr lang="en-US" b="1" dirty="0" smtClean="0">
                <a:solidFill>
                  <a:srgbClr val="00B0F0"/>
                </a:solidFill>
                <a:latin typeface="Tajawal ExtraBold" panose="00000800000000000000" pitchFamily="2" charset="-78"/>
                <a:cs typeface="Tajawal ExtraBold" panose="00000800000000000000" pitchFamily="2" charset="-78"/>
              </a:rPr>
              <a:t>–s</a:t>
            </a:r>
            <a:endParaRPr lang="en-US" dirty="0"/>
          </a:p>
        </p:txBody>
      </p:sp>
    </p:spTree>
    <p:extLst>
      <p:ext uri="{BB962C8B-B14F-4D97-AF65-F5344CB8AC3E}">
        <p14:creationId xmlns:p14="http://schemas.microsoft.com/office/powerpoint/2010/main" val="41689035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DED41F8-FC0F-4085-8150-313B6CF05213}" type="slidenum">
              <a:rPr lang="en-US" smtClean="0"/>
              <a:t>6</a:t>
            </a:fld>
            <a:endParaRPr lang="en-US"/>
          </a:p>
        </p:txBody>
      </p:sp>
      <p:pic>
        <p:nvPicPr>
          <p:cNvPr id="5" name="Picture 4"/>
          <p:cNvPicPr>
            <a:picLocks noChangeAspect="1"/>
          </p:cNvPicPr>
          <p:nvPr/>
        </p:nvPicPr>
        <p:blipFill>
          <a:blip r:embed="rId2"/>
          <a:stretch>
            <a:fillRect/>
          </a:stretch>
        </p:blipFill>
        <p:spPr>
          <a:xfrm>
            <a:off x="-139485" y="0"/>
            <a:ext cx="13077053" cy="7041490"/>
          </a:xfrm>
          <a:prstGeom prst="rect">
            <a:avLst/>
          </a:prstGeom>
        </p:spPr>
      </p:pic>
    </p:spTree>
    <p:extLst>
      <p:ext uri="{BB962C8B-B14F-4D97-AF65-F5344CB8AC3E}">
        <p14:creationId xmlns:p14="http://schemas.microsoft.com/office/powerpoint/2010/main" val="37978856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981636" y="584434"/>
            <a:ext cx="6188823"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841610" y="1664438"/>
            <a:ext cx="11635947" cy="4324261"/>
          </a:xfrm>
          <a:prstGeom prst="rect">
            <a:avLst/>
          </a:prstGeom>
          <a:noFill/>
        </p:spPr>
        <p:txBody>
          <a:bodyPr wrap="square" rtlCol="0">
            <a:spAutoFit/>
          </a:bodyPr>
          <a:lstStyle/>
          <a:p>
            <a:pPr algn="just"/>
            <a:r>
              <a:rPr lang="en-MY" sz="2000" b="1" dirty="0" smtClean="0">
                <a:solidFill>
                  <a:srgbClr val="0A1F61"/>
                </a:solidFill>
                <a:latin typeface="Tajawal ExtraBold" panose="00000800000000000000" pitchFamily="2" charset="-78"/>
                <a:cs typeface="Tajawal ExtraBold" panose="00000800000000000000" pitchFamily="2" charset="-78"/>
              </a:rPr>
              <a:t>(</a:t>
            </a:r>
            <a:r>
              <a:rPr lang="en-US" sz="2000" b="1" dirty="0" smtClean="0">
                <a:solidFill>
                  <a:srgbClr val="0A1F61"/>
                </a:solidFill>
                <a:latin typeface="Tajawal ExtraBold" panose="00000800000000000000" pitchFamily="2" charset="-78"/>
                <a:cs typeface="Tajawal ExtraBold" panose="00000800000000000000" pitchFamily="2" charset="-78"/>
              </a:rPr>
              <a:t>Sockets/part 2_ Computer </a:t>
            </a:r>
            <a:r>
              <a:rPr lang="en-US" sz="2000" b="1" dirty="0">
                <a:solidFill>
                  <a:srgbClr val="0A1F61"/>
                </a:solidFill>
                <a:latin typeface="Tajawal ExtraBold" panose="00000800000000000000" pitchFamily="2" charset="-78"/>
                <a:cs typeface="Tajawal ExtraBold" panose="00000800000000000000" pitchFamily="2" charset="-78"/>
              </a:rPr>
              <a:t>Networks Protocols(UDP_TCP_IP</a:t>
            </a:r>
            <a:r>
              <a:rPr lang="en-US" sz="2000" b="1" dirty="0" smtClean="0">
                <a:solidFill>
                  <a:srgbClr val="0A1F61"/>
                </a:solidFill>
                <a:latin typeface="Tajawal ExtraBold" panose="00000800000000000000" pitchFamily="2" charset="-78"/>
                <a:cs typeface="Tajawal ExtraBold" panose="00000800000000000000" pitchFamily="2" charset="-78"/>
              </a:rPr>
              <a:t>))</a:t>
            </a:r>
          </a:p>
          <a:p>
            <a:pPr algn="just"/>
            <a:endParaRPr lang="en-US" sz="2000" b="1" dirty="0" smtClean="0">
              <a:solidFill>
                <a:srgbClr val="0A1F61"/>
              </a:solidFill>
              <a:latin typeface="Tajawal ExtraBold" panose="00000800000000000000" pitchFamily="2" charset="-78"/>
              <a:cs typeface="Tajawal ExtraBold" panose="00000800000000000000" pitchFamily="2" charset="-78"/>
            </a:endParaRPr>
          </a:p>
          <a:p>
            <a:pPr marL="1257300" lvl="2" indent="-342900" algn="just">
              <a:buFont typeface="+mj-lt"/>
              <a:buAutoNum type="arabicPeriod"/>
            </a:pPr>
            <a:r>
              <a:rPr lang="en-US" sz="2000" dirty="0" smtClean="0">
                <a:solidFill>
                  <a:srgbClr val="0A1F61"/>
                </a:solidFill>
                <a:latin typeface="Tajawal ExtraBold" panose="00000800000000000000" pitchFamily="2" charset="-78"/>
                <a:cs typeface="Tajawal ExtraBold" panose="00000800000000000000" pitchFamily="2" charset="-78"/>
              </a:rPr>
              <a:t>Converting </a:t>
            </a:r>
            <a:r>
              <a:rPr lang="en-US" sz="2000" dirty="0">
                <a:solidFill>
                  <a:srgbClr val="0A1F61"/>
                </a:solidFill>
                <a:latin typeface="Tajawal ExtraBold" panose="00000800000000000000" pitchFamily="2" charset="-78"/>
                <a:cs typeface="Tajawal ExtraBold" panose="00000800000000000000" pitchFamily="2" charset="-78"/>
              </a:rPr>
              <a:t>an IPv4 address to different formats</a:t>
            </a:r>
          </a:p>
          <a:p>
            <a:pPr marL="1257300" lvl="2" indent="-342900" algn="just">
              <a:buFont typeface="+mj-lt"/>
              <a:buAutoNum type="arabicPeriod"/>
            </a:pPr>
            <a:r>
              <a:rPr lang="en-US" sz="2000" dirty="0" smtClean="0">
                <a:solidFill>
                  <a:srgbClr val="0A1F61"/>
                </a:solidFill>
                <a:latin typeface="Tajawal ExtraBold" panose="00000800000000000000" pitchFamily="2" charset="-78"/>
                <a:cs typeface="Tajawal ExtraBold" panose="00000800000000000000" pitchFamily="2" charset="-78"/>
              </a:rPr>
              <a:t>Converting </a:t>
            </a:r>
            <a:r>
              <a:rPr lang="en-US" sz="2000" dirty="0">
                <a:solidFill>
                  <a:srgbClr val="0A1F61"/>
                </a:solidFill>
                <a:latin typeface="Tajawal ExtraBold" panose="00000800000000000000" pitchFamily="2" charset="-78"/>
                <a:cs typeface="Tajawal ExtraBold" panose="00000800000000000000" pitchFamily="2" charset="-78"/>
              </a:rPr>
              <a:t>integers to and from host to network byte order</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Setting and getting the default socket timeout</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Handling socket errors gracefully</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Modifying a socket's send/receive buffer size</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Changing a socket to the blocking/non-blocking mode</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Reusing socket addresses</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Printing the current time from the internet time server</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Writing an SNTP client</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Writing a simple </a:t>
            </a:r>
            <a:r>
              <a:rPr lang="en-US" sz="2000" dirty="0" smtClean="0">
                <a:solidFill>
                  <a:srgbClr val="0A1F61"/>
                </a:solidFill>
                <a:latin typeface="Tajawal ExtraBold" panose="00000800000000000000" pitchFamily="2" charset="-78"/>
                <a:cs typeface="Tajawal ExtraBold" panose="00000800000000000000" pitchFamily="2" charset="-78"/>
              </a:rPr>
              <a:t>UDP </a:t>
            </a:r>
            <a:r>
              <a:rPr lang="en-US" sz="2000" dirty="0">
                <a:solidFill>
                  <a:srgbClr val="0A1F61"/>
                </a:solidFill>
                <a:latin typeface="Tajawal ExtraBold" panose="00000800000000000000" pitchFamily="2" charset="-78"/>
                <a:cs typeface="Tajawal ExtraBold" panose="00000800000000000000" pitchFamily="2" charset="-78"/>
              </a:rPr>
              <a:t>echo client/server application</a:t>
            </a:r>
          </a:p>
          <a:p>
            <a:pPr marL="1257300" lvl="2" indent="-342900" algn="just">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Writing a simple </a:t>
            </a:r>
            <a:r>
              <a:rPr lang="en-US" sz="2000" dirty="0" smtClean="0">
                <a:solidFill>
                  <a:srgbClr val="0A1F61"/>
                </a:solidFill>
                <a:latin typeface="Tajawal ExtraBold" panose="00000800000000000000" pitchFamily="2" charset="-78"/>
                <a:cs typeface="Tajawal ExtraBold" panose="00000800000000000000" pitchFamily="2" charset="-78"/>
              </a:rPr>
              <a:t>TCP </a:t>
            </a:r>
            <a:r>
              <a:rPr lang="en-US" sz="2000" dirty="0">
                <a:solidFill>
                  <a:srgbClr val="0A1F61"/>
                </a:solidFill>
                <a:latin typeface="Tajawal ExtraBold" panose="00000800000000000000" pitchFamily="2" charset="-78"/>
                <a:cs typeface="Tajawal ExtraBold" panose="00000800000000000000" pitchFamily="2" charset="-78"/>
              </a:rPr>
              <a:t>echo client/server </a:t>
            </a:r>
            <a:r>
              <a:rPr lang="en-US" sz="2000" dirty="0" smtClean="0">
                <a:solidFill>
                  <a:srgbClr val="0A1F61"/>
                </a:solidFill>
                <a:latin typeface="Tajawal ExtraBold" panose="00000800000000000000" pitchFamily="2" charset="-78"/>
                <a:cs typeface="Tajawal ExtraBold" panose="00000800000000000000" pitchFamily="2" charset="-78"/>
              </a:rPr>
              <a:t>application</a:t>
            </a:r>
            <a:endParaRPr lang="en-US" sz="2000" b="1" dirty="0" smtClean="0">
              <a:solidFill>
                <a:srgbClr val="0A1F61"/>
              </a:solidFill>
              <a:latin typeface="Tajawal ExtraBold" panose="00000800000000000000" pitchFamily="2" charset="-78"/>
              <a:cs typeface="Tajawal ExtraBold" panose="00000800000000000000" pitchFamily="2" charset="-78"/>
            </a:endParaRPr>
          </a:p>
          <a:p>
            <a:pPr lvl="2"/>
            <a:endParaRPr lang="en-US" sz="1700" b="1" dirty="0" smtClean="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262952" y="388724"/>
            <a:ext cx="7919357" cy="954107"/>
          </a:xfrm>
          <a:prstGeom prst="rect">
            <a:avLst/>
          </a:prstGeom>
          <a:noFill/>
        </p:spPr>
        <p:txBody>
          <a:bodyPr wrap="square" rtlCol="0">
            <a:spAutoFit/>
          </a:bodyPr>
          <a:lstStyle/>
          <a:p>
            <a:pPr lvl="2" algn="ctr"/>
            <a:r>
              <a:rPr lang="en-US" sz="2800" dirty="0">
                <a:solidFill>
                  <a:schemeClr val="bg1"/>
                </a:solidFill>
                <a:latin typeface="Tajawal Medium" panose="00000600000000000000" pitchFamily="2" charset="-78"/>
                <a:cs typeface="Tajawal Medium" panose="00000600000000000000" pitchFamily="2" charset="-78"/>
              </a:rPr>
              <a:t>Converting an IPv4 address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to </a:t>
            </a:r>
            <a:r>
              <a:rPr lang="en-US" sz="2800" dirty="0">
                <a:solidFill>
                  <a:schemeClr val="bg1"/>
                </a:solidFill>
                <a:latin typeface="Tajawal Medium" panose="00000600000000000000" pitchFamily="2" charset="-78"/>
                <a:cs typeface="Tajawal Medium" panose="00000600000000000000" pitchFamily="2" charset="-78"/>
              </a:rPr>
              <a:t>different formats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2" name="TextBox 11"/>
          <p:cNvSpPr txBox="1"/>
          <p:nvPr/>
        </p:nvSpPr>
        <p:spPr>
          <a:xfrm>
            <a:off x="418011" y="1802674"/>
            <a:ext cx="11534503" cy="1969770"/>
          </a:xfrm>
          <a:prstGeom prst="rect">
            <a:avLst/>
          </a:prstGeom>
          <a:noFill/>
        </p:spPr>
        <p:txBody>
          <a:bodyPr wrap="square" rtlCol="0">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When you would like to deal with low-level </a:t>
            </a:r>
            <a:r>
              <a:rPr lang="en-US" dirty="0" smtClean="0">
                <a:solidFill>
                  <a:srgbClr val="0A1F61"/>
                </a:solidFill>
                <a:latin typeface="Tajawal ExtraBold" panose="00000800000000000000" pitchFamily="2" charset="-78"/>
                <a:cs typeface="Tajawal ExtraBold" panose="00000800000000000000" pitchFamily="2" charset="-78"/>
              </a:rPr>
              <a:t>network functions</a:t>
            </a:r>
            <a:r>
              <a:rPr lang="en-US" dirty="0">
                <a:solidFill>
                  <a:srgbClr val="0A1F61"/>
                </a:solidFill>
                <a:latin typeface="Tajawal ExtraBold" panose="00000800000000000000" pitchFamily="2" charset="-78"/>
                <a:cs typeface="Tajawal ExtraBold" panose="00000800000000000000" pitchFamily="2" charset="-78"/>
              </a:rPr>
              <a:t>, sometimes, the usual </a:t>
            </a:r>
            <a:r>
              <a:rPr lang="en-US" dirty="0" smtClean="0">
                <a:solidFill>
                  <a:srgbClr val="0A1F61"/>
                </a:solidFill>
                <a:latin typeface="Tajawal ExtraBold" panose="00000800000000000000" pitchFamily="2" charset="-78"/>
                <a:cs typeface="Tajawal ExtraBold" panose="00000800000000000000" pitchFamily="2" charset="-78"/>
              </a:rPr>
              <a:t>string notation </a:t>
            </a:r>
            <a:r>
              <a:rPr lang="en-US" dirty="0">
                <a:solidFill>
                  <a:srgbClr val="0A1F61"/>
                </a:solidFill>
                <a:latin typeface="Tajawal ExtraBold" panose="00000800000000000000" pitchFamily="2" charset="-78"/>
                <a:cs typeface="Tajawal ExtraBold" panose="00000800000000000000" pitchFamily="2" charset="-78"/>
              </a:rPr>
              <a:t>of IP addresses are not very useful. They </a:t>
            </a:r>
            <a:r>
              <a:rPr lang="en-US" i="1" u="sng" dirty="0">
                <a:solidFill>
                  <a:srgbClr val="0A1F61"/>
                </a:solidFill>
                <a:latin typeface="Tajawal ExtraBold" panose="00000800000000000000" pitchFamily="2" charset="-78"/>
                <a:cs typeface="Tajawal ExtraBold" panose="00000800000000000000" pitchFamily="2" charset="-78"/>
              </a:rPr>
              <a:t>need to be converted to the packed </a:t>
            </a:r>
            <a:r>
              <a:rPr lang="en-US" i="1" u="sng" dirty="0" smtClean="0">
                <a:solidFill>
                  <a:srgbClr val="0A1F61"/>
                </a:solidFill>
                <a:latin typeface="Tajawal ExtraBold" panose="00000800000000000000" pitchFamily="2" charset="-78"/>
                <a:cs typeface="Tajawal ExtraBold" panose="00000800000000000000" pitchFamily="2" charset="-78"/>
              </a:rPr>
              <a:t>32-bit binary formats</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smtClean="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 </a:t>
            </a:r>
            <a:r>
              <a:rPr lang="en-US" b="1" dirty="0">
                <a:solidFill>
                  <a:srgbClr val="00B0F0"/>
                </a:solidFill>
                <a:latin typeface="Tajawal ExtraBold" panose="00000800000000000000" pitchFamily="2" charset="-78"/>
                <a:cs typeface="Tajawal ExtraBold" panose="00000800000000000000" pitchFamily="2" charset="-78"/>
              </a:rPr>
              <a:t>inet_aton() </a:t>
            </a:r>
            <a:r>
              <a:rPr lang="en-US" dirty="0">
                <a:solidFill>
                  <a:srgbClr val="0A1F61"/>
                </a:solidFill>
                <a:latin typeface="Tajawal ExtraBold" panose="00000800000000000000" pitchFamily="2" charset="-78"/>
                <a:cs typeface="Tajawal ExtraBold" panose="00000800000000000000" pitchFamily="2" charset="-78"/>
              </a:rPr>
              <a:t>and</a:t>
            </a:r>
            <a:r>
              <a:rPr lang="en-US" b="1" dirty="0">
                <a:solidFill>
                  <a:srgbClr val="00B0F0"/>
                </a:solidFill>
                <a:latin typeface="Tajawal ExtraBold" panose="00000800000000000000" pitchFamily="2" charset="-78"/>
                <a:cs typeface="Tajawal ExtraBold" panose="00000800000000000000" pitchFamily="2" charset="-78"/>
              </a:rPr>
              <a:t> inet_ntoa</a:t>
            </a:r>
            <a:r>
              <a:rPr lang="en-US" b="1" dirty="0" smtClean="0">
                <a:solidFill>
                  <a:srgbClr val="00B0F0"/>
                </a:solidFill>
                <a:latin typeface="Tajawal ExtraBold" panose="00000800000000000000" pitchFamily="2" charset="-78"/>
                <a:cs typeface="Tajawal ExtraBold" panose="00000800000000000000" pitchFamily="2" charset="-78"/>
              </a:rPr>
              <a:t>()</a:t>
            </a:r>
          </a:p>
          <a:p>
            <a:pPr algn="just"/>
            <a:endParaRPr lang="en-MY" sz="1700" b="1" dirty="0">
              <a:solidFill>
                <a:srgbClr val="00B0F0"/>
              </a:solidFill>
              <a:latin typeface="Tajawal ExtraBold" panose="00000800000000000000" pitchFamily="2" charset="-78"/>
              <a:cs typeface="Tajawal ExtraBold" panose="00000800000000000000" pitchFamily="2" charset="-78"/>
            </a:endParaRPr>
          </a:p>
          <a:p>
            <a:pPr lvl="1" algn="just"/>
            <a:endParaRPr lang="en-US" sz="1700" b="1" dirty="0">
              <a:solidFill>
                <a:srgbClr val="0A1F61"/>
              </a:solidFill>
              <a:latin typeface="Tajawal ExtraBold" panose="00000800000000000000" pitchFamily="2" charset="-78"/>
              <a:cs typeface="Tajawal ExtraBold" panose="00000800000000000000" pitchFamily="2" charset="-78"/>
            </a:endParaRPr>
          </a:p>
          <a:p>
            <a:pPr algn="just"/>
            <a:endParaRPr lang="en-MY" sz="1700" dirty="0">
              <a:solidFill>
                <a:srgbClr val="0A1F61"/>
              </a:solidFill>
              <a:latin typeface="Tajawal ExtraBold" panose="00000800000000000000" pitchFamily="2" charset="-78"/>
              <a:cs typeface="Tajawal ExtraBold" panose="00000800000000000000" pitchFamily="2" charset="-78"/>
            </a:endParaRPr>
          </a:p>
          <a:p>
            <a:pPr algn="just"/>
            <a:endParaRPr lang="en-US" sz="1700" dirty="0">
              <a:solidFill>
                <a:srgbClr val="0A1F61"/>
              </a:solidFill>
              <a:latin typeface="Tajawal ExtraBold" panose="00000800000000000000" pitchFamily="2" charset="-78"/>
              <a:cs typeface="Tajawal ExtraBold" panose="00000800000000000000" pitchFamily="2" charset="-78"/>
            </a:endParaRPr>
          </a:p>
        </p:txBody>
      </p:sp>
      <p:sp>
        <p:nvSpPr>
          <p:cNvPr id="13" name="Rectangle 1"/>
          <p:cNvSpPr>
            <a:spLocks noChangeArrowheads="1"/>
          </p:cNvSpPr>
          <p:nvPr/>
        </p:nvSpPr>
        <p:spPr bwMode="auto">
          <a:xfrm>
            <a:off x="334393" y="2991956"/>
            <a:ext cx="11534503" cy="3200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just" eaLnBrk="0" fontAlgn="base" hangingPunct="0">
              <a:spcBef>
                <a:spcPct val="0"/>
              </a:spcBef>
              <a:spcAft>
                <a:spcPct val="0"/>
              </a:spcAf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Converts an IP address, which is in 32-bit packed format to the popular human readable dotted-quad string format</a:t>
            </a:r>
            <a:r>
              <a:rPr lang="en-US" altLang="en-US" dirty="0">
                <a:solidFill>
                  <a:srgbClr val="0A1F61"/>
                </a:solidFill>
                <a:latin typeface="Tajawal ExtraBold" panose="00000800000000000000" pitchFamily="2" charset="-78"/>
                <a:cs typeface="Tajawal ExtraBold" panose="00000800000000000000" pitchFamily="2" charset="-78"/>
              </a:rPr>
              <a:t> and </a:t>
            </a:r>
            <a:r>
              <a:rPr lang="en-US" dirty="0">
                <a:solidFill>
                  <a:srgbClr val="0A1F61"/>
                </a:solidFill>
                <a:latin typeface="Tajawal ExtraBold" panose="00000800000000000000" pitchFamily="2" charset="-78"/>
                <a:cs typeface="Tajawal ExtraBold" panose="00000800000000000000" pitchFamily="2" charset="-78"/>
              </a:rPr>
              <a:t>vice-versa.</a:t>
            </a:r>
          </a:p>
          <a:p>
            <a:pPr lvl="0" eaLnBrk="0" fontAlgn="base" hangingPunct="0">
              <a:spcBef>
                <a:spcPct val="0"/>
              </a:spcBef>
              <a:spcAft>
                <a:spcPct val="0"/>
              </a:spcAft>
            </a:pPr>
            <a:endParaRPr kumimoji="0" lang="en-US" altLang="en-US" sz="2000" b="1" i="0" u="none" strike="noStrike" cap="none" normalizeH="0" baseline="0" dirty="0" smtClean="0">
              <a:ln>
                <a:noFill/>
              </a:ln>
              <a:solidFill>
                <a:srgbClr val="000000"/>
              </a:solidFill>
              <a:effectLst/>
              <a:latin typeface="Book Antiqua" panose="02040602050305030304" pitchFamily="18" charset="0"/>
            </a:endParaRPr>
          </a:p>
          <a:p>
            <a:pPr marL="800100" lvl="1" indent="-342900" eaLnBrk="0" fontAlgn="base" hangingPunct="0">
              <a:spcBef>
                <a:spcPct val="0"/>
              </a:spcBef>
              <a:spcAft>
                <a:spcPct val="0"/>
              </a:spcAft>
              <a:buFont typeface="Wingdings" panose="05000000000000000000" pitchFamily="2" charset="2"/>
              <a:buChar char="§"/>
            </a:pPr>
            <a:r>
              <a:rPr lang="en-US" altLang="en-US" sz="2400" b="1" dirty="0" smtClean="0">
                <a:solidFill>
                  <a:srgbClr val="0A1F61"/>
                </a:solidFill>
                <a:latin typeface="Tajawal ExtraBold" panose="00000800000000000000" pitchFamily="2" charset="-78"/>
                <a:cs typeface="Tajawal ExtraBold" panose="00000800000000000000" pitchFamily="2" charset="-78"/>
              </a:rPr>
              <a:t>Prototypes</a:t>
            </a:r>
          </a:p>
          <a:p>
            <a:pPr lvl="2" indent="-457200" eaLnBrk="0" fontAlgn="base" hangingPunct="0">
              <a:spcBef>
                <a:spcPct val="0"/>
              </a:spcBef>
              <a:spcAft>
                <a:spcPct val="0"/>
              </a:spcAft>
            </a:pPr>
            <a:endParaRPr kumimoji="0" lang="en-US" altLang="en-US" sz="1400" b="0" i="0" u="none" strike="noStrike" cap="none" normalizeH="0" baseline="0" dirty="0" smtClean="0">
              <a:ln>
                <a:noFill/>
              </a:ln>
              <a:solidFill>
                <a:srgbClr val="000000"/>
              </a:solidFill>
              <a:effectLst/>
              <a:latin typeface="Arial Unicode MS" panose="020B0604020202020204" pitchFamily="34" charset="-128"/>
            </a:endParaRPr>
          </a:p>
          <a:p>
            <a:pPr lvl="2" indent="-457200" eaLnBrk="0" fontAlgn="base" hangingPunct="0">
              <a:spcBef>
                <a:spcPct val="0"/>
              </a:spcBef>
              <a:spcAft>
                <a:spcPct val="0"/>
              </a:spcAft>
            </a:pPr>
            <a:r>
              <a:rPr lang="en-US" b="1" dirty="0">
                <a:solidFill>
                  <a:srgbClr val="00B0F0"/>
                </a:solidFill>
                <a:latin typeface="Tajawal ExtraBold" panose="00000800000000000000" pitchFamily="2" charset="-78"/>
                <a:cs typeface="Tajawal ExtraBold" panose="00000800000000000000" pitchFamily="2" charset="-78"/>
              </a:rPr>
              <a:t>inet_ntoa(</a:t>
            </a:r>
            <a:r>
              <a:rPr lang="en-US" b="1" dirty="0" err="1">
                <a:solidFill>
                  <a:srgbClr val="00B0F0"/>
                </a:solidFill>
                <a:latin typeface="Tajawal ExtraBold" panose="00000800000000000000" pitchFamily="2" charset="-78"/>
                <a:cs typeface="Tajawal ExtraBold" panose="00000800000000000000" pitchFamily="2" charset="-78"/>
              </a:rPr>
              <a:t>ip_address</a:t>
            </a:r>
            <a:r>
              <a:rPr lang="en-US" b="1" dirty="0">
                <a:solidFill>
                  <a:srgbClr val="00B0F0"/>
                </a:solidFill>
                <a:latin typeface="Tajawal ExtraBold" panose="00000800000000000000" pitchFamily="2" charset="-78"/>
                <a:cs typeface="Tajawal ExtraBold" panose="00000800000000000000" pitchFamily="2" charset="-78"/>
              </a:rPr>
              <a:t>) </a:t>
            </a:r>
            <a:r>
              <a:rPr lang="en-US" b="1" dirty="0" smtClean="0">
                <a:solidFill>
                  <a:srgbClr val="0A1F61"/>
                </a:solidFill>
                <a:latin typeface="Tajawal ExtraBold" panose="00000800000000000000" pitchFamily="2" charset="-78"/>
                <a:cs typeface="Tajawal ExtraBold" panose="00000800000000000000" pitchFamily="2" charset="-78"/>
              </a:rPr>
              <a:t>where</a:t>
            </a:r>
            <a:r>
              <a:rPr lang="en-US" dirty="0" smtClean="0">
                <a:solidFill>
                  <a:srgbClr val="0A1F61"/>
                </a:solidFill>
                <a:latin typeface="Tajawal ExtraBold" panose="00000800000000000000" pitchFamily="2" charset="-78"/>
                <a:cs typeface="Tajawal ExtraBold" panose="00000800000000000000" pitchFamily="2" charset="-78"/>
              </a:rPr>
              <a:t>:</a:t>
            </a:r>
          </a:p>
          <a:p>
            <a:pPr lvl="3" indent="-457200" eaLnBrk="0" fontAlgn="base" hangingPunct="0">
              <a:spcBef>
                <a:spcPct val="0"/>
              </a:spcBef>
              <a:spcAft>
                <a:spcPct val="0"/>
              </a:spcAft>
              <a:buFont typeface="Wingdings" panose="05000000000000000000" pitchFamily="2" charset="2"/>
              <a:buChar char="§"/>
            </a:pPr>
            <a:r>
              <a:rPr lang="en-US" dirty="0" err="1" smtClean="0">
                <a:solidFill>
                  <a:srgbClr val="0A1F61"/>
                </a:solidFill>
                <a:latin typeface="Tajawal ExtraBold" panose="00000800000000000000" pitchFamily="2" charset="-78"/>
                <a:cs typeface="Tajawal ExtraBold" panose="00000800000000000000" pitchFamily="2" charset="-78"/>
              </a:rPr>
              <a:t>ip_address</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 The address in 32-bit packed format which is to be </a:t>
            </a:r>
            <a:r>
              <a:rPr lang="en-US" dirty="0" smtClean="0">
                <a:solidFill>
                  <a:srgbClr val="0A1F61"/>
                </a:solidFill>
                <a:latin typeface="Tajawal ExtraBold" panose="00000800000000000000" pitchFamily="2" charset="-78"/>
                <a:cs typeface="Tajawal ExtraBold" panose="00000800000000000000" pitchFamily="2" charset="-78"/>
              </a:rPr>
              <a:t>converted.</a:t>
            </a:r>
            <a:endParaRPr lang="en-US" dirty="0">
              <a:solidFill>
                <a:srgbClr val="0A1F61"/>
              </a:solidFill>
              <a:latin typeface="Tajawal ExtraBold" panose="00000800000000000000" pitchFamily="2" charset="-78"/>
              <a:cs typeface="Tajawal ExtraBold" panose="00000800000000000000" pitchFamily="2" charset="-78"/>
            </a:endParaRPr>
          </a:p>
          <a:p>
            <a:pPr lvl="3" indent="-457200" eaLnBrk="0" fontAlgn="base" hangingPunct="0">
              <a:spcBef>
                <a:spcPct val="0"/>
              </a:spcBef>
              <a:spcAft>
                <a:spcPct val="0"/>
              </a:spcAf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Returns </a:t>
            </a:r>
            <a:r>
              <a:rPr lang="en-US" dirty="0">
                <a:solidFill>
                  <a:srgbClr val="0A1F61"/>
                </a:solidFill>
                <a:latin typeface="Tajawal ExtraBold" panose="00000800000000000000" pitchFamily="2" charset="-78"/>
                <a:cs typeface="Tajawal ExtraBold" panose="00000800000000000000" pitchFamily="2" charset="-78"/>
              </a:rPr>
              <a:t>the IP address in dotted quad-string format.</a:t>
            </a:r>
          </a:p>
          <a:p>
            <a:pPr lvl="2" indent="-457200" eaLnBrk="0" fontAlgn="base" hangingPunct="0">
              <a:spcBef>
                <a:spcPct val="0"/>
              </a:spcBef>
              <a:spcAft>
                <a:spcPct val="0"/>
              </a:spcAft>
            </a:pPr>
            <a:endParaRPr lang="en-US" dirty="0" smtClean="0"/>
          </a:p>
          <a:p>
            <a:pPr lvl="2" indent="-457200" eaLnBrk="0" fontAlgn="base" hangingPunct="0">
              <a:spcBef>
                <a:spcPct val="0"/>
              </a:spcBef>
              <a:spcAft>
                <a:spcPct val="0"/>
              </a:spcAf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076482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154402" y="388724"/>
            <a:ext cx="7919357" cy="954107"/>
          </a:xfrm>
          <a:prstGeom prst="rect">
            <a:avLst/>
          </a:prstGeom>
          <a:noFill/>
        </p:spPr>
        <p:txBody>
          <a:bodyPr wrap="square" rtlCol="0">
            <a:spAutoFit/>
          </a:bodyPr>
          <a:lstStyle/>
          <a:p>
            <a:pPr lvl="2" algn="ctr"/>
            <a:r>
              <a:rPr lang="en-US" sz="2800" dirty="0">
                <a:solidFill>
                  <a:schemeClr val="bg1"/>
                </a:solidFill>
                <a:latin typeface="Tajawal Medium" panose="00000600000000000000" pitchFamily="2" charset="-78"/>
                <a:cs typeface="Tajawal Medium" panose="00000600000000000000" pitchFamily="2" charset="-78"/>
              </a:rPr>
              <a:t>Converting an IPv4 address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to </a:t>
            </a:r>
            <a:r>
              <a:rPr lang="en-US" sz="2800" dirty="0">
                <a:solidFill>
                  <a:schemeClr val="bg1"/>
                </a:solidFill>
                <a:latin typeface="Tajawal Medium" panose="00000600000000000000" pitchFamily="2" charset="-78"/>
                <a:cs typeface="Tajawal Medium" panose="00000600000000000000" pitchFamily="2" charset="-78"/>
              </a:rPr>
              <a:t>different formats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0" name="Rectangle 1"/>
          <p:cNvSpPr>
            <a:spLocks noChangeArrowheads="1"/>
          </p:cNvSpPr>
          <p:nvPr/>
        </p:nvSpPr>
        <p:spPr bwMode="auto">
          <a:xfrm>
            <a:off x="417110" y="1897596"/>
            <a:ext cx="5424407" cy="3323987"/>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smtClean="0">
                <a:ln>
                  <a:noFill/>
                </a:ln>
                <a:solidFill>
                  <a:srgbClr val="A9B7C6"/>
                </a:solidFill>
                <a:effectLst/>
                <a:latin typeface="JetBrains Mono"/>
              </a:rPr>
              <a:t>socket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from </a:t>
            </a:r>
            <a:r>
              <a:rPr kumimoji="0" lang="en-US" altLang="en-US" sz="1500" b="0" i="0" u="none" strike="noStrike" cap="none" normalizeH="0" baseline="0" dirty="0" err="1" smtClean="0">
                <a:ln>
                  <a:noFill/>
                </a:ln>
                <a:solidFill>
                  <a:srgbClr val="A9B7C6"/>
                </a:solidFill>
                <a:effectLst/>
                <a:latin typeface="JetBrains Mono"/>
              </a:rPr>
              <a:t>binascii</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err="1" smtClean="0">
                <a:ln>
                  <a:noFill/>
                </a:ln>
                <a:solidFill>
                  <a:srgbClr val="A9B7C6"/>
                </a:solidFill>
                <a:effectLst/>
                <a:latin typeface="JetBrains Mono"/>
              </a:rPr>
              <a:t>hexlify</a:t>
            </a: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err="1" smtClean="0">
                <a:ln>
                  <a:noFill/>
                </a:ln>
                <a:solidFill>
                  <a:srgbClr val="CC7832"/>
                </a:solidFill>
                <a:effectLst/>
                <a:latin typeface="JetBrains Mono"/>
              </a:rPr>
              <a:t>def</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FFC66D"/>
                </a:solidFill>
                <a:effectLst/>
                <a:latin typeface="JetBrains Mono"/>
              </a:rPr>
              <a:t>convert_ip4_address</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for </a:t>
            </a:r>
            <a:r>
              <a:rPr kumimoji="0" lang="en-US" altLang="en-US" sz="1500" b="0" i="0" u="none" strike="noStrike" cap="none" normalizeH="0" baseline="0" dirty="0" err="1" smtClean="0">
                <a:ln>
                  <a:noFill/>
                </a:ln>
                <a:solidFill>
                  <a:srgbClr val="A9B7C6"/>
                </a:solidFill>
                <a:effectLst/>
                <a:latin typeface="JetBrains Mono"/>
              </a:rPr>
              <a:t>ip_addr</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in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'127.0.0.1'</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6A8759"/>
                </a:solidFill>
                <a:effectLst/>
                <a:latin typeface="JetBrains Mono"/>
              </a:rPr>
              <a:t>'192.168.0.1'</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packed_ip_addr</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err="1" smtClean="0">
                <a:ln>
                  <a:noFill/>
                </a:ln>
                <a:solidFill>
                  <a:srgbClr val="A9B7C6"/>
                </a:solidFill>
                <a:effectLst/>
                <a:latin typeface="JetBrains Mono"/>
              </a:rPr>
              <a:t>socket.inet_aton</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ip_addr</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unpacked_ip_addr</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err="1" smtClean="0">
                <a:ln>
                  <a:noFill/>
                </a:ln>
                <a:solidFill>
                  <a:srgbClr val="A9B7C6"/>
                </a:solidFill>
                <a:effectLst/>
                <a:latin typeface="JetBrains Mono"/>
              </a:rPr>
              <a:t>socket.inet_ntoa</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packed_ip_addr</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"IP Address: %s =&gt; Packed: %s, Unpacked: %s"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ip_addr</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hexlify</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packed_ip_addr</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unpacked_ip_addr</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"IP Address: %s =&gt; Packed: %s, Unpacked: %s" </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ip_addr</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packed_ip_addr</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unpacked_ip_addr</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if </a:t>
            </a:r>
            <a:r>
              <a:rPr kumimoji="0" lang="en-US" altLang="en-US" sz="1500" b="0" i="0" u="none" strike="noStrike" cap="none" normalizeH="0" baseline="0" dirty="0" smtClean="0">
                <a:ln>
                  <a:noFill/>
                </a:ln>
                <a:solidFill>
                  <a:srgbClr val="A9B7C6"/>
                </a:solidFill>
                <a:effectLst/>
                <a:latin typeface="JetBrains Mono"/>
              </a:rPr>
              <a:t>__name__ == </a:t>
            </a:r>
            <a:r>
              <a:rPr kumimoji="0" lang="en-US" altLang="en-US" sz="1500" b="0" i="0" u="none" strike="noStrike" cap="none" normalizeH="0" baseline="0" dirty="0" smtClean="0">
                <a:ln>
                  <a:noFill/>
                </a:ln>
                <a:solidFill>
                  <a:srgbClr val="6A8759"/>
                </a:solidFill>
                <a:effectLst/>
                <a:latin typeface="JetBrains Mono"/>
              </a:rPr>
              <a:t>'__main__'</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convert_ip4_address()</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
        <p:nvSpPr>
          <p:cNvPr id="14" name="Rectangle 2"/>
          <p:cNvSpPr>
            <a:spLocks noChangeArrowheads="1"/>
          </p:cNvSpPr>
          <p:nvPr/>
        </p:nvSpPr>
        <p:spPr bwMode="auto">
          <a:xfrm>
            <a:off x="6400662" y="2629028"/>
            <a:ext cx="5001690" cy="170816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smtClean="0">
                <a:ln>
                  <a:noFill/>
                </a:ln>
                <a:solidFill>
                  <a:srgbClr val="A9B7C6"/>
                </a:solidFill>
                <a:effectLst/>
                <a:latin typeface="JetBrains Mono"/>
              </a:rPr>
              <a:t>socket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err="1" smtClean="0">
                <a:ln>
                  <a:noFill/>
                </a:ln>
                <a:solidFill>
                  <a:srgbClr val="A9B7C6"/>
                </a:solidFill>
                <a:effectLst/>
                <a:latin typeface="JetBrains Mono"/>
              </a:rPr>
              <a:t>struct</a:t>
            </a: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err="1" smtClean="0">
                <a:ln>
                  <a:noFill/>
                </a:ln>
                <a:solidFill>
                  <a:srgbClr val="A9B7C6"/>
                </a:solidFill>
                <a:effectLst/>
                <a:latin typeface="JetBrains Mono"/>
              </a:rPr>
              <a:t>IPLong</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smtClean="0">
                <a:ln>
                  <a:noFill/>
                </a:ln>
                <a:solidFill>
                  <a:srgbClr val="6897BB"/>
                </a:solidFill>
                <a:effectLst/>
                <a:latin typeface="JetBrains Mono"/>
              </a:rPr>
              <a:t>168496141</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IP32Bit = </a:t>
            </a:r>
            <a:r>
              <a:rPr kumimoji="0" lang="en-US" altLang="en-US" sz="1500" b="0" i="0" u="none" strike="noStrike" cap="none" normalizeH="0" baseline="0" dirty="0" err="1" smtClean="0">
                <a:ln>
                  <a:noFill/>
                </a:ln>
                <a:solidFill>
                  <a:srgbClr val="A9B7C6"/>
                </a:solidFill>
                <a:effectLst/>
                <a:latin typeface="JetBrains Mono"/>
              </a:rPr>
              <a:t>struct.pack</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'!I'</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IPLong</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err="1" smtClean="0">
                <a:ln>
                  <a:noFill/>
                </a:ln>
                <a:solidFill>
                  <a:srgbClr val="A9B7C6"/>
                </a:solidFill>
                <a:effectLst/>
                <a:latin typeface="JetBrains Mono"/>
              </a:rPr>
              <a:t>IPQuad</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err="1" smtClean="0">
                <a:ln>
                  <a:noFill/>
                </a:ln>
                <a:solidFill>
                  <a:srgbClr val="A9B7C6"/>
                </a:solidFill>
                <a:effectLst/>
                <a:latin typeface="JetBrains Mono"/>
              </a:rPr>
              <a:t>socket.inet_ntoa</a:t>
            </a:r>
            <a:r>
              <a:rPr kumimoji="0" lang="en-US" altLang="en-US" sz="1500" b="0" i="0" u="none" strike="noStrike" cap="none" normalizeH="0" baseline="0" dirty="0" smtClean="0">
                <a:ln>
                  <a:noFill/>
                </a:ln>
                <a:solidFill>
                  <a:srgbClr val="A9B7C6"/>
                </a:solidFill>
                <a:effectLst/>
                <a:latin typeface="JetBrains Mono"/>
              </a:rPr>
              <a:t>(IP32Bit)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'IP32Bit: %s =&gt; </a:t>
            </a:r>
            <a:r>
              <a:rPr kumimoji="0" lang="en-US" altLang="en-US" sz="1500" b="0" i="0" u="none" strike="noStrike" cap="none" normalizeH="0" baseline="0" dirty="0" err="1" smtClean="0">
                <a:ln>
                  <a:noFill/>
                </a:ln>
                <a:solidFill>
                  <a:srgbClr val="6A8759"/>
                </a:solidFill>
                <a:effectLst/>
                <a:latin typeface="JetBrains Mono"/>
              </a:rPr>
              <a:t>IPQuad</a:t>
            </a:r>
            <a:r>
              <a:rPr kumimoji="0" lang="en-US" altLang="en-US" sz="1500" b="0" i="0" u="none" strike="noStrike" cap="none" normalizeH="0" baseline="0" dirty="0" smtClean="0">
                <a:ln>
                  <a:noFill/>
                </a:ln>
                <a:solidFill>
                  <a:srgbClr val="6A8759"/>
                </a:solidFill>
                <a:effectLst/>
                <a:latin typeface="JetBrains Mono"/>
              </a:rPr>
              <a:t> : %s' </a:t>
            </a:r>
            <a:r>
              <a:rPr kumimoji="0" lang="en-US" altLang="en-US" sz="1500" b="0" i="0" u="none" strike="noStrike" cap="none" normalizeH="0" baseline="0" dirty="0" smtClean="0">
                <a:ln>
                  <a:noFill/>
                </a:ln>
                <a:solidFill>
                  <a:srgbClr val="A9B7C6"/>
                </a:solidFill>
                <a:effectLst/>
                <a:latin typeface="JetBrains Mono"/>
              </a:rPr>
              <a:t>% (IP32Bit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IPQuad</a:t>
            </a:r>
            <a:r>
              <a:rPr kumimoji="0" lang="en-US" altLang="en-US" sz="1500" b="0" i="0" u="none" strike="noStrike" cap="none" normalizeH="0" baseline="0" dirty="0" smtClean="0">
                <a:ln>
                  <a:noFill/>
                </a:ln>
                <a:solidFill>
                  <a:srgbClr val="A9B7C6"/>
                </a:solidFill>
                <a:effectLst/>
                <a:latin typeface="JetBrains Mono"/>
              </a:rPr>
              <a:t>))</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285376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262952" y="488128"/>
            <a:ext cx="7919357" cy="830997"/>
          </a:xfrm>
          <a:prstGeom prst="rect">
            <a:avLst/>
          </a:prstGeom>
          <a:noFill/>
        </p:spPr>
        <p:txBody>
          <a:bodyPr wrap="square" rtlCol="0">
            <a:spAutoFit/>
          </a:bodyPr>
          <a:lstStyle/>
          <a:p>
            <a:pPr lvl="2" algn="ctr"/>
            <a:r>
              <a:rPr lang="en-US" sz="2400" dirty="0" smtClean="0">
                <a:solidFill>
                  <a:schemeClr val="bg1"/>
                </a:solidFill>
                <a:latin typeface="Tajawal Medium" panose="00000600000000000000" pitchFamily="2" charset="-78"/>
                <a:cs typeface="Tajawal Medium" panose="00000600000000000000" pitchFamily="2" charset="-78"/>
              </a:rPr>
              <a:t>Converting </a:t>
            </a:r>
            <a:r>
              <a:rPr lang="en-US" sz="2400" dirty="0">
                <a:solidFill>
                  <a:schemeClr val="bg1"/>
                </a:solidFill>
                <a:latin typeface="Tajawal Medium" panose="00000600000000000000" pitchFamily="2" charset="-78"/>
                <a:cs typeface="Tajawal Medium" panose="00000600000000000000" pitchFamily="2" charset="-78"/>
              </a:rPr>
              <a:t>integers to and from host </a:t>
            </a:r>
            <a:r>
              <a:rPr lang="en-US" sz="2400" dirty="0" smtClean="0">
                <a:solidFill>
                  <a:schemeClr val="bg1"/>
                </a:solidFill>
                <a:latin typeface="Tajawal Medium" panose="00000600000000000000" pitchFamily="2" charset="-78"/>
                <a:cs typeface="Tajawal Medium" panose="00000600000000000000" pitchFamily="2" charset="-78"/>
              </a:rPr>
              <a:t>to network </a:t>
            </a:r>
            <a:r>
              <a:rPr lang="en-US" sz="2400" dirty="0">
                <a:solidFill>
                  <a:schemeClr val="bg1"/>
                </a:solidFill>
                <a:latin typeface="Tajawal Medium" panose="00000600000000000000" pitchFamily="2" charset="-78"/>
                <a:cs typeface="Tajawal Medium" panose="00000600000000000000" pitchFamily="2" charset="-78"/>
              </a:rPr>
              <a:t>byte </a:t>
            </a:r>
            <a:r>
              <a:rPr lang="en-US" sz="2400" dirty="0" smtClean="0">
                <a:solidFill>
                  <a:schemeClr val="bg1"/>
                </a:solidFill>
                <a:latin typeface="Tajawal Medium" panose="00000600000000000000" pitchFamily="2" charset="-78"/>
                <a:cs typeface="Tajawal Medium" panose="00000600000000000000" pitchFamily="2" charset="-78"/>
              </a:rPr>
              <a:t>orders</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2" name="TextBox 11"/>
          <p:cNvSpPr txBox="1"/>
          <p:nvPr/>
        </p:nvSpPr>
        <p:spPr>
          <a:xfrm>
            <a:off x="334393" y="1730339"/>
            <a:ext cx="11534503" cy="2246769"/>
          </a:xfrm>
          <a:prstGeom prst="rect">
            <a:avLst/>
          </a:prstGeom>
          <a:noFill/>
        </p:spPr>
        <p:txBody>
          <a:bodyPr wrap="square" rtlCol="0">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Handle the </a:t>
            </a:r>
            <a:r>
              <a:rPr lang="en-US" dirty="0" smtClean="0">
                <a:solidFill>
                  <a:srgbClr val="0A1F61"/>
                </a:solidFill>
                <a:latin typeface="Tajawal ExtraBold" panose="00000800000000000000" pitchFamily="2" charset="-78"/>
                <a:cs typeface="Tajawal ExtraBold" panose="00000800000000000000" pitchFamily="2" charset="-78"/>
              </a:rPr>
              <a:t>low-level </a:t>
            </a:r>
            <a:r>
              <a:rPr lang="en-US" dirty="0">
                <a:solidFill>
                  <a:srgbClr val="0A1F61"/>
                </a:solidFill>
                <a:latin typeface="Tajawal ExtraBold" panose="00000800000000000000" pitchFamily="2" charset="-78"/>
                <a:cs typeface="Tajawal ExtraBold" panose="00000800000000000000" pitchFamily="2" charset="-78"/>
              </a:rPr>
              <a:t>data transmission over the wire between two machines. This operation requires some sort of conversion of data from the native host operating system to the network format and vice versa. This is because each one has its own specific representation of </a:t>
            </a:r>
            <a:r>
              <a:rPr lang="en-US" dirty="0" smtClean="0">
                <a:solidFill>
                  <a:srgbClr val="0A1F61"/>
                </a:solidFill>
                <a:latin typeface="Tajawal ExtraBold" panose="00000800000000000000" pitchFamily="2" charset="-78"/>
                <a:cs typeface="Tajawal ExtraBold" panose="00000800000000000000" pitchFamily="2" charset="-78"/>
              </a:rPr>
              <a:t>data </a:t>
            </a:r>
            <a:r>
              <a:rPr lang="en-US" dirty="0" smtClean="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 </a:t>
            </a:r>
            <a:r>
              <a:rPr lang="en-US" b="1" dirty="0" err="1" smtClean="0">
                <a:solidFill>
                  <a:srgbClr val="00B0F0"/>
                </a:solidFill>
                <a:latin typeface="Tajawal ExtraBold" panose="00000800000000000000" pitchFamily="2" charset="-78"/>
                <a:cs typeface="Tajawal ExtraBold" panose="00000800000000000000" pitchFamily="2" charset="-78"/>
              </a:rPr>
              <a:t>ntohl</a:t>
            </a:r>
            <a:r>
              <a:rPr lang="en-US" b="1" dirty="0">
                <a:solidFill>
                  <a:srgbClr val="00B0F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and</a:t>
            </a:r>
            <a:r>
              <a:rPr lang="en-US" b="1" dirty="0">
                <a:solidFill>
                  <a:srgbClr val="00B0F0"/>
                </a:solidFill>
                <a:latin typeface="Tajawal ExtraBold" panose="00000800000000000000" pitchFamily="2" charset="-78"/>
                <a:cs typeface="Tajawal ExtraBold" panose="00000800000000000000" pitchFamily="2" charset="-78"/>
              </a:rPr>
              <a:t> </a:t>
            </a:r>
            <a:r>
              <a:rPr lang="en-US" b="1" dirty="0" err="1">
                <a:solidFill>
                  <a:srgbClr val="00B0F0"/>
                </a:solidFill>
                <a:latin typeface="Tajawal ExtraBold" panose="00000800000000000000" pitchFamily="2" charset="-78"/>
                <a:cs typeface="Tajawal ExtraBold" panose="00000800000000000000" pitchFamily="2" charset="-78"/>
              </a:rPr>
              <a:t>htonl</a:t>
            </a:r>
            <a:r>
              <a:rPr lang="en-US" b="1" dirty="0">
                <a:solidFill>
                  <a:srgbClr val="00B0F0"/>
                </a:solidFill>
                <a:latin typeface="Tajawal ExtraBold" panose="00000800000000000000" pitchFamily="2" charset="-78"/>
                <a:cs typeface="Tajawal ExtraBold" panose="00000800000000000000" pitchFamily="2" charset="-78"/>
              </a:rPr>
              <a:t>()</a:t>
            </a:r>
          </a:p>
          <a:p>
            <a:pPr algn="just"/>
            <a:endParaRPr lang="en-MY" sz="1700" b="1" dirty="0">
              <a:solidFill>
                <a:srgbClr val="0A1F61"/>
              </a:solidFill>
              <a:latin typeface="Tajawal ExtraBold" panose="00000800000000000000" pitchFamily="2" charset="-78"/>
              <a:cs typeface="Tajawal ExtraBold" panose="00000800000000000000" pitchFamily="2" charset="-78"/>
            </a:endParaRPr>
          </a:p>
          <a:p>
            <a:pPr lvl="1" algn="just"/>
            <a:endParaRPr lang="en-US" sz="1700" b="1" dirty="0">
              <a:solidFill>
                <a:srgbClr val="0A1F61"/>
              </a:solidFill>
              <a:latin typeface="Tajawal ExtraBold" panose="00000800000000000000" pitchFamily="2" charset="-78"/>
              <a:cs typeface="Tajawal ExtraBold" panose="00000800000000000000" pitchFamily="2" charset="-78"/>
            </a:endParaRPr>
          </a:p>
          <a:p>
            <a:pPr algn="just"/>
            <a:endParaRPr lang="en-MY" sz="1700" dirty="0">
              <a:solidFill>
                <a:srgbClr val="0A1F61"/>
              </a:solidFill>
              <a:latin typeface="Tajawal ExtraBold" panose="00000800000000000000" pitchFamily="2" charset="-78"/>
              <a:cs typeface="Tajawal ExtraBold" panose="00000800000000000000" pitchFamily="2" charset="-78"/>
            </a:endParaRPr>
          </a:p>
          <a:p>
            <a:pPr algn="just"/>
            <a:endParaRPr lang="en-US" sz="1700" dirty="0">
              <a:solidFill>
                <a:srgbClr val="0A1F61"/>
              </a:solidFill>
              <a:latin typeface="Tajawal ExtraBold" panose="00000800000000000000" pitchFamily="2" charset="-78"/>
              <a:cs typeface="Tajawal ExtraBold" panose="00000800000000000000" pitchFamily="2" charset="-78"/>
            </a:endParaRPr>
          </a:p>
        </p:txBody>
      </p:sp>
      <p:sp>
        <p:nvSpPr>
          <p:cNvPr id="13" name="Rectangle 1"/>
          <p:cNvSpPr>
            <a:spLocks noChangeArrowheads="1"/>
          </p:cNvSpPr>
          <p:nvPr/>
        </p:nvSpPr>
        <p:spPr bwMode="auto">
          <a:xfrm>
            <a:off x="277625" y="3077147"/>
            <a:ext cx="1153450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Computing world mainly handles data in two formats: </a:t>
            </a:r>
            <a:r>
              <a:rPr lang="en-US" b="1" dirty="0">
                <a:solidFill>
                  <a:srgbClr val="0A1F61"/>
                </a:solidFill>
                <a:latin typeface="Tajawal ExtraBold" panose="00000800000000000000" pitchFamily="2" charset="-78"/>
                <a:cs typeface="Tajawal ExtraBold" panose="00000800000000000000" pitchFamily="2" charset="-78"/>
              </a:rPr>
              <a:t>Big Endian Format </a:t>
            </a:r>
            <a:r>
              <a:rPr lang="en-US" dirty="0">
                <a:solidFill>
                  <a:srgbClr val="0A1F61"/>
                </a:solidFill>
                <a:latin typeface="Tajawal ExtraBold" panose="00000800000000000000" pitchFamily="2" charset="-78"/>
                <a:cs typeface="Tajawal ExtraBold" panose="00000800000000000000" pitchFamily="2" charset="-78"/>
              </a:rPr>
              <a:t>and </a:t>
            </a:r>
            <a:r>
              <a:rPr lang="en-US" b="1" dirty="0">
                <a:solidFill>
                  <a:srgbClr val="0A1F61"/>
                </a:solidFill>
                <a:latin typeface="Tajawal ExtraBold" panose="00000800000000000000" pitchFamily="2" charset="-78"/>
                <a:cs typeface="Tajawal ExtraBold" panose="00000800000000000000" pitchFamily="2" charset="-78"/>
              </a:rPr>
              <a:t>Little Endian </a:t>
            </a:r>
            <a:r>
              <a:rPr lang="en-US" b="1" dirty="0" smtClean="0">
                <a:solidFill>
                  <a:srgbClr val="0A1F61"/>
                </a:solidFill>
                <a:latin typeface="Tajawal ExtraBold" panose="00000800000000000000" pitchFamily="2" charset="-78"/>
                <a:cs typeface="Tajawal ExtraBold" panose="00000800000000000000" pitchFamily="2" charset="-78"/>
              </a:rPr>
              <a:t>Format</a:t>
            </a:r>
          </a:p>
          <a:p>
            <a:pPr marL="285750" indent="-285750">
              <a:buFont typeface="Wingdings" panose="05000000000000000000" pitchFamily="2" charset="2"/>
              <a:buChar char="§"/>
            </a:pPr>
            <a:endParaRPr lang="en-US" b="1" dirty="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US" dirty="0" smtClean="0">
                <a:solidFill>
                  <a:srgbClr val="0A1F61"/>
                </a:solidFill>
                <a:latin typeface="Tajawal ExtraBold" panose="00000800000000000000" pitchFamily="2" charset="-78"/>
                <a:cs typeface="Tajawal ExtraBold" panose="00000800000000000000" pitchFamily="2" charset="-78"/>
              </a:rPr>
              <a:t>Most </a:t>
            </a:r>
            <a:r>
              <a:rPr lang="en-US" dirty="0">
                <a:solidFill>
                  <a:srgbClr val="0A1F61"/>
                </a:solidFill>
                <a:latin typeface="Tajawal ExtraBold" panose="00000800000000000000" pitchFamily="2" charset="-78"/>
                <a:cs typeface="Tajawal ExtraBold" panose="00000800000000000000" pitchFamily="2" charset="-78"/>
              </a:rPr>
              <a:t>machines handle data in Little Endian </a:t>
            </a:r>
            <a:r>
              <a:rPr lang="en-US" dirty="0" smtClean="0">
                <a:solidFill>
                  <a:srgbClr val="0A1F61"/>
                </a:solidFill>
                <a:latin typeface="Tajawal ExtraBold" panose="00000800000000000000" pitchFamily="2" charset="-78"/>
                <a:cs typeface="Tajawal ExtraBold" panose="00000800000000000000" pitchFamily="2" charset="-78"/>
              </a:rPr>
              <a:t>Format.</a:t>
            </a:r>
          </a:p>
          <a:p>
            <a:pPr marL="1714500" lvl="3" indent="-342900" algn="just">
              <a:buFont typeface="+mj-lt"/>
              <a:buAutoNum type="arabicPeriod"/>
            </a:pPr>
            <a:r>
              <a:rPr lang="en-US" dirty="0" smtClean="0">
                <a:solidFill>
                  <a:srgbClr val="0A1F61"/>
                </a:solidFill>
                <a:latin typeface="Tajawal ExtraBold" panose="00000800000000000000" pitchFamily="2" charset="-78"/>
                <a:cs typeface="Tajawal ExtraBold" panose="00000800000000000000" pitchFamily="2" charset="-78"/>
              </a:rPr>
              <a:t>Network </a:t>
            </a:r>
            <a:r>
              <a:rPr lang="en-US" dirty="0">
                <a:solidFill>
                  <a:srgbClr val="0A1F61"/>
                </a:solidFill>
                <a:latin typeface="Tajawal ExtraBold" panose="00000800000000000000" pitchFamily="2" charset="-78"/>
                <a:cs typeface="Tajawal ExtraBold" panose="00000800000000000000" pitchFamily="2" charset="-78"/>
              </a:rPr>
              <a:t>transmission and the Internet is using Big Endian Format. </a:t>
            </a:r>
            <a:endParaRPr lang="en-US" dirty="0" smtClean="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US" dirty="0" smtClean="0">
                <a:solidFill>
                  <a:srgbClr val="0A1F61"/>
                </a:solidFill>
                <a:latin typeface="Tajawal ExtraBold" panose="00000800000000000000" pitchFamily="2" charset="-78"/>
                <a:cs typeface="Tajawal ExtraBold" panose="00000800000000000000" pitchFamily="2" charset="-78"/>
              </a:rPr>
              <a:t>Java</a:t>
            </a:r>
            <a:r>
              <a:rPr lang="en-US" dirty="0">
                <a:solidFill>
                  <a:srgbClr val="0A1F61"/>
                </a:solidFill>
                <a:latin typeface="Tajawal ExtraBold" panose="00000800000000000000" pitchFamily="2" charset="-78"/>
                <a:cs typeface="Tajawal ExtraBold" panose="00000800000000000000" pitchFamily="2" charset="-78"/>
              </a:rPr>
              <a:t> runtimes use Big Endian Format. </a:t>
            </a:r>
            <a:endParaRPr lang="en-US" dirty="0" smtClean="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US" dirty="0" smtClean="0">
                <a:solidFill>
                  <a:srgbClr val="0A1F61"/>
                </a:solidFill>
                <a:latin typeface="Tajawal ExtraBold" panose="00000800000000000000" pitchFamily="2" charset="-78"/>
                <a:cs typeface="Tajawal ExtraBold" panose="00000800000000000000" pitchFamily="2" charset="-78"/>
              </a:rPr>
              <a:t>Python’s </a:t>
            </a:r>
            <a:r>
              <a:rPr lang="en-US" dirty="0">
                <a:solidFill>
                  <a:srgbClr val="0A1F61"/>
                </a:solidFill>
                <a:latin typeface="Tajawal ExtraBold" panose="00000800000000000000" pitchFamily="2" charset="-78"/>
                <a:cs typeface="Tajawal ExtraBold" panose="00000800000000000000" pitchFamily="2" charset="-78"/>
              </a:rPr>
              <a:t>Endianness is same as the processor in which the Python interpreter is run</a:t>
            </a:r>
            <a:r>
              <a:rPr lang="en-US" dirty="0" smtClean="0">
                <a:solidFill>
                  <a:srgbClr val="0A1F61"/>
                </a:solidFill>
                <a:latin typeface="Tajawal ExtraBold" panose="00000800000000000000" pitchFamily="2" charset="-78"/>
                <a:cs typeface="Tajawal ExtraBold" panose="00000800000000000000" pitchFamily="2" charset="-78"/>
              </a:rPr>
              <a:t>.</a:t>
            </a:r>
            <a:endParaRPr lang="en-US" dirty="0">
              <a:solidFill>
                <a:srgbClr val="0A1F61"/>
              </a:solidFill>
              <a:latin typeface="Tajawal ExtraBold" panose="00000800000000000000" pitchFamily="2" charset="-78"/>
              <a:cs typeface="Tajawal ExtraBold" panose="00000800000000000000" pitchFamily="2" charset="-78"/>
            </a:endParaRPr>
          </a:p>
          <a:p>
            <a:pPr marL="1714500" lvl="3" indent="-342900" algn="just">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socket module of Python provides functions to handle translations of integers of different sizes from Little Endian to Big Endian and vice versa.</a:t>
            </a:r>
          </a:p>
        </p:txBody>
      </p:sp>
    </p:spTree>
    <p:extLst>
      <p:ext uri="{BB962C8B-B14F-4D97-AF65-F5344CB8AC3E}">
        <p14:creationId xmlns:p14="http://schemas.microsoft.com/office/powerpoint/2010/main" val="17462607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262952" y="462430"/>
            <a:ext cx="7919357" cy="830997"/>
          </a:xfrm>
          <a:prstGeom prst="rect">
            <a:avLst/>
          </a:prstGeom>
          <a:noFill/>
        </p:spPr>
        <p:txBody>
          <a:bodyPr wrap="square" rtlCol="0">
            <a:spAutoFit/>
          </a:bodyPr>
          <a:lstStyle/>
          <a:p>
            <a:pPr lvl="2" algn="ctr"/>
            <a:r>
              <a:rPr lang="en-US" sz="2400" dirty="0" smtClean="0">
                <a:solidFill>
                  <a:schemeClr val="bg1"/>
                </a:solidFill>
                <a:latin typeface="Tajawal Medium" panose="00000600000000000000" pitchFamily="2" charset="-78"/>
                <a:cs typeface="Tajawal Medium" panose="00000600000000000000" pitchFamily="2" charset="-78"/>
              </a:rPr>
              <a:t>Converting </a:t>
            </a:r>
            <a:r>
              <a:rPr lang="en-US" sz="2400" dirty="0">
                <a:solidFill>
                  <a:schemeClr val="bg1"/>
                </a:solidFill>
                <a:latin typeface="Tajawal Medium" panose="00000600000000000000" pitchFamily="2" charset="-78"/>
                <a:cs typeface="Tajawal Medium" panose="00000600000000000000" pitchFamily="2" charset="-78"/>
              </a:rPr>
              <a:t>integers to and from host </a:t>
            </a:r>
            <a:r>
              <a:rPr lang="en-US" sz="2400" dirty="0" smtClean="0">
                <a:solidFill>
                  <a:schemeClr val="bg1"/>
                </a:solidFill>
                <a:latin typeface="Tajawal Medium" panose="00000600000000000000" pitchFamily="2" charset="-78"/>
                <a:cs typeface="Tajawal Medium" panose="00000600000000000000" pitchFamily="2" charset="-78"/>
              </a:rPr>
              <a:t>to network </a:t>
            </a:r>
            <a:r>
              <a:rPr lang="en-US" sz="2400" dirty="0">
                <a:solidFill>
                  <a:schemeClr val="bg1"/>
                </a:solidFill>
                <a:latin typeface="Tajawal Medium" panose="00000600000000000000" pitchFamily="2" charset="-78"/>
                <a:cs typeface="Tajawal Medium" panose="00000600000000000000" pitchFamily="2" charset="-78"/>
              </a:rPr>
              <a:t>byte </a:t>
            </a:r>
            <a:r>
              <a:rPr lang="en-US" sz="2400" dirty="0" smtClean="0">
                <a:solidFill>
                  <a:schemeClr val="bg1"/>
                </a:solidFill>
                <a:latin typeface="Tajawal Medium" panose="00000600000000000000" pitchFamily="2" charset="-78"/>
                <a:cs typeface="Tajawal Medium" panose="00000600000000000000" pitchFamily="2" charset="-78"/>
              </a:rPr>
              <a:t>orders</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pic>
        <p:nvPicPr>
          <p:cNvPr id="9" name="Picture 8"/>
          <p:cNvPicPr>
            <a:picLocks noChangeAspect="1"/>
          </p:cNvPicPr>
          <p:nvPr/>
        </p:nvPicPr>
        <p:blipFill>
          <a:blip r:embed="rId6">
            <a:lum bright="-20000" contrast="40000"/>
          </a:blip>
          <a:stretch>
            <a:fillRect/>
          </a:stretch>
        </p:blipFill>
        <p:spPr>
          <a:xfrm>
            <a:off x="2835897" y="1388860"/>
            <a:ext cx="5955223" cy="4947747"/>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9014193" y="4934099"/>
            <a:ext cx="3147015" cy="369332"/>
          </a:xfrm>
          <a:prstGeom prst="rect">
            <a:avLst/>
          </a:prstGeom>
        </p:spPr>
        <p:txBody>
          <a:bodyPr wrap="none">
            <a:spAutoFit/>
          </a:bodyPr>
          <a:lstStyle/>
          <a:p>
            <a:r>
              <a:rPr lang="en-US" b="1" dirty="0">
                <a:solidFill>
                  <a:srgbClr val="333333"/>
                </a:solidFill>
                <a:latin typeface="Helvetica Neue"/>
              </a:rPr>
              <a:t>least significant byte(LSB)</a:t>
            </a:r>
            <a:r>
              <a:rPr lang="en-US" dirty="0">
                <a:solidFill>
                  <a:srgbClr val="333333"/>
                </a:solidFill>
                <a:latin typeface="Helvetica Neue"/>
              </a:rPr>
              <a:t> </a:t>
            </a:r>
            <a:endParaRPr lang="en-US" dirty="0"/>
          </a:p>
        </p:txBody>
      </p:sp>
      <p:sp>
        <p:nvSpPr>
          <p:cNvPr id="14" name="Rectangle 13"/>
          <p:cNvSpPr/>
          <p:nvPr/>
        </p:nvSpPr>
        <p:spPr>
          <a:xfrm>
            <a:off x="8912836" y="1825513"/>
            <a:ext cx="3159839" cy="369332"/>
          </a:xfrm>
          <a:prstGeom prst="rect">
            <a:avLst/>
          </a:prstGeom>
        </p:spPr>
        <p:txBody>
          <a:bodyPr wrap="none">
            <a:spAutoFit/>
          </a:bodyPr>
          <a:lstStyle/>
          <a:p>
            <a:r>
              <a:rPr lang="en-US" b="1" dirty="0">
                <a:solidFill>
                  <a:srgbClr val="333333"/>
                </a:solidFill>
                <a:latin typeface="Helvetica Neue"/>
              </a:rPr>
              <a:t>most significant byte(MSB)</a:t>
            </a:r>
            <a:endParaRPr lang="en-US" dirty="0"/>
          </a:p>
        </p:txBody>
      </p:sp>
    </p:spTree>
    <p:extLst>
      <p:ext uri="{BB962C8B-B14F-4D97-AF65-F5344CB8AC3E}">
        <p14:creationId xmlns:p14="http://schemas.microsoft.com/office/powerpoint/2010/main" val="2299899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82052" y="633660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1014365" y="415523"/>
            <a:ext cx="7919357" cy="954107"/>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Byte </a:t>
            </a:r>
            <a:r>
              <a:rPr lang="en-US" sz="2800" dirty="0">
                <a:solidFill>
                  <a:schemeClr val="bg1"/>
                </a:solidFill>
                <a:latin typeface="Tajawal Medium" panose="00000600000000000000" pitchFamily="2" charset="-78"/>
                <a:cs typeface="Tajawal Medium" panose="00000600000000000000" pitchFamily="2" charset="-78"/>
              </a:rPr>
              <a:t>Ordering </a:t>
            </a:r>
            <a:r>
              <a:rPr lang="en-US" sz="2800" dirty="0" smtClean="0">
                <a:solidFill>
                  <a:schemeClr val="bg1"/>
                </a:solidFill>
                <a:latin typeface="Tajawal Medium" panose="00000600000000000000" pitchFamily="2" charset="-78"/>
                <a:cs typeface="Tajawal Medium" panose="00000600000000000000" pitchFamily="2" charset="-78"/>
              </a:rPr>
              <a:t>Functions</a:t>
            </a:r>
          </a:p>
          <a:p>
            <a:pPr lvl="2" algn="ctr"/>
            <a:r>
              <a:rPr lang="en-MY" sz="2800" dirty="0" smtClean="0">
                <a:solidFill>
                  <a:schemeClr val="bg1"/>
                </a:solidFill>
                <a:latin typeface="Tajawal Medium" panose="00000600000000000000" pitchFamily="2" charset="-78"/>
                <a:cs typeface="Tajawal Medium" panose="00000600000000000000" pitchFamily="2" charset="-78"/>
              </a:rPr>
              <a:t>in Python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12" name="Rectangle 11"/>
          <p:cNvSpPr/>
          <p:nvPr/>
        </p:nvSpPr>
        <p:spPr>
          <a:xfrm>
            <a:off x="277625" y="1692905"/>
            <a:ext cx="11589349" cy="646331"/>
          </a:xfrm>
          <a:prstGeom prst="rect">
            <a:avLst/>
          </a:prstGeom>
        </p:spPr>
        <p:txBody>
          <a:bodyPr wrap="square">
            <a:spAutoFit/>
          </a:bodyPr>
          <a:lstStyle/>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The socket module of Python provides functions for translating host order to network order and vice versa.</a:t>
            </a:r>
            <a:endParaRPr lang="en-US" dirty="0">
              <a:solidFill>
                <a:srgbClr val="0A1F61"/>
              </a:solidFill>
              <a:latin typeface="Tajawal ExtraBold" panose="00000800000000000000" pitchFamily="2" charset="-78"/>
              <a:cs typeface="Tajawal ExtraBold" panose="00000800000000000000" pitchFamily="2" charset="-78"/>
            </a:endParaRPr>
          </a:p>
        </p:txBody>
      </p:sp>
      <p:graphicFrame>
        <p:nvGraphicFramePr>
          <p:cNvPr id="13" name="Table 12"/>
          <p:cNvGraphicFramePr>
            <a:graphicFrameLocks noGrp="1"/>
          </p:cNvGraphicFramePr>
          <p:nvPr>
            <p:extLst>
              <p:ext uri="{D42A27DB-BD31-4B8C-83A1-F6EECF244321}">
                <p14:modId xmlns:p14="http://schemas.microsoft.com/office/powerpoint/2010/main" val="1307535930"/>
              </p:ext>
            </p:extLst>
          </p:nvPr>
        </p:nvGraphicFramePr>
        <p:xfrm>
          <a:off x="387006" y="2360385"/>
          <a:ext cx="11370585" cy="3769430"/>
        </p:xfrm>
        <a:graphic>
          <a:graphicData uri="http://schemas.openxmlformats.org/drawingml/2006/table">
            <a:tbl>
              <a:tblPr/>
              <a:tblGrid>
                <a:gridCol w="3004458"/>
                <a:gridCol w="6622868"/>
                <a:gridCol w="1743259"/>
              </a:tblGrid>
              <a:tr h="352187">
                <a:tc>
                  <a:txBody>
                    <a:bodyPr/>
                    <a:lstStyle/>
                    <a:p>
                      <a:pPr algn="ctr" fontAlgn="t"/>
                      <a:r>
                        <a:rPr lang="en-US" sz="1400" b="1" kern="1200" dirty="0">
                          <a:solidFill>
                            <a:srgbClr val="0A1F61"/>
                          </a:solidFill>
                          <a:latin typeface="Tajawal ExtraBold" panose="00000800000000000000" pitchFamily="2" charset="-78"/>
                          <a:ea typeface="+mn-ea"/>
                          <a:cs typeface="Tajawal ExtraBold" panose="00000800000000000000" pitchFamily="2" charset="-78"/>
                        </a:rPr>
                        <a:t>Python Function Name</a:t>
                      </a:r>
                    </a:p>
                  </a:txBody>
                  <a:tcPr marL="0" marR="0" marT="0" marB="0" anchor="ctr">
                    <a:lnL>
                      <a:noFill/>
                    </a:lnL>
                    <a:lnR>
                      <a:noFill/>
                    </a:lnR>
                    <a:lnT>
                      <a:noFill/>
                    </a:lnT>
                    <a:lnB>
                      <a:noFill/>
                    </a:lnB>
                    <a:solidFill>
                      <a:srgbClr val="FFFFFF"/>
                    </a:solidFill>
                  </a:tcPr>
                </a:tc>
                <a:tc>
                  <a:txBody>
                    <a:bodyPr/>
                    <a:lstStyle/>
                    <a:p>
                      <a:pPr algn="ctr" fontAlgn="t"/>
                      <a:r>
                        <a:rPr lang="en-US" sz="1400" b="1" kern="1200" dirty="0">
                          <a:solidFill>
                            <a:srgbClr val="0A1F61"/>
                          </a:solidFill>
                          <a:latin typeface="Tajawal ExtraBold" panose="00000800000000000000" pitchFamily="2" charset="-78"/>
                          <a:ea typeface="+mn-ea"/>
                          <a:cs typeface="Tajawal ExtraBold" panose="00000800000000000000" pitchFamily="2" charset="-78"/>
                        </a:rPr>
                        <a:t>Description</a:t>
                      </a:r>
                    </a:p>
                  </a:txBody>
                  <a:tcPr marL="0" marR="0" marT="0" marB="0" anchor="ctr">
                    <a:lnL>
                      <a:noFill/>
                    </a:lnL>
                    <a:lnR>
                      <a:noFill/>
                    </a:lnR>
                    <a:lnT>
                      <a:noFill/>
                    </a:lnT>
                    <a:lnB>
                      <a:noFill/>
                    </a:lnB>
                    <a:solidFill>
                      <a:srgbClr val="FFFFFF"/>
                    </a:solidFill>
                  </a:tcPr>
                </a:tc>
                <a:tc>
                  <a:txBody>
                    <a:bodyPr/>
                    <a:lstStyle/>
                    <a:p>
                      <a:pPr algn="ctr" fontAlgn="t"/>
                      <a:r>
                        <a:rPr lang="en-US" sz="1400" b="1" kern="1200" dirty="0">
                          <a:solidFill>
                            <a:srgbClr val="0A1F61"/>
                          </a:solidFill>
                          <a:latin typeface="Tajawal ExtraBold" panose="00000800000000000000" pitchFamily="2" charset="-78"/>
                          <a:ea typeface="+mn-ea"/>
                          <a:cs typeface="Tajawal ExtraBold" panose="00000800000000000000" pitchFamily="2" charset="-78"/>
                        </a:rPr>
                        <a:t>Translation Direction</a:t>
                      </a:r>
                    </a:p>
                  </a:txBody>
                  <a:tcPr marL="0" marR="0" marT="0" marB="0" anchor="ctr">
                    <a:lnL>
                      <a:noFill/>
                    </a:lnL>
                    <a:lnR>
                      <a:noFill/>
                    </a:lnR>
                    <a:lnT>
                      <a:noFill/>
                    </a:lnT>
                    <a:lnB>
                      <a:noFill/>
                    </a:lnB>
                    <a:solidFill>
                      <a:srgbClr val="FFFFFF"/>
                    </a:solidFill>
                  </a:tcPr>
                </a:tc>
              </a:tr>
              <a:tr h="739134">
                <a:tc>
                  <a:txBody>
                    <a:bodyPr/>
                    <a:lstStyle/>
                    <a:p>
                      <a:pPr fontAlgn="t"/>
                      <a:r>
                        <a:rPr lang="en-US" sz="1200" b="1" dirty="0" smtClean="0">
                          <a:solidFill>
                            <a:srgbClr val="00B0F0"/>
                          </a:solidFill>
                          <a:effectLst/>
                          <a:latin typeface="Courier New" panose="02070309020205020404" pitchFamily="49" charset="0"/>
                        </a:rPr>
                        <a:t> </a:t>
                      </a:r>
                      <a:r>
                        <a:rPr lang="en-US" sz="1200" b="1" dirty="0" err="1" smtClean="0">
                          <a:solidFill>
                            <a:srgbClr val="00B0F0"/>
                          </a:solidFill>
                          <a:effectLst/>
                          <a:latin typeface="Courier New" panose="02070309020205020404" pitchFamily="49" charset="0"/>
                        </a:rPr>
                        <a:t>socket.ntohl</a:t>
                      </a:r>
                      <a:r>
                        <a:rPr lang="en-US" sz="1200" b="1" dirty="0" smtClean="0">
                          <a:solidFill>
                            <a:srgbClr val="00B0F0"/>
                          </a:solidFill>
                          <a:effectLst/>
                          <a:latin typeface="Courier New" panose="02070309020205020404" pitchFamily="49" charset="0"/>
                        </a:rPr>
                        <a:t>(Int32bit_postive</a:t>
                      </a:r>
                      <a:r>
                        <a:rPr lang="en-US" sz="1200" b="1" dirty="0">
                          <a:solidFill>
                            <a:srgbClr val="00B0F0"/>
                          </a:solidFill>
                          <a:effectLst/>
                          <a:latin typeface="Courier New" panose="02070309020205020404" pitchFamily="49" charset="0"/>
                        </a:rPr>
                        <a:t>)</a:t>
                      </a:r>
                      <a:endParaRPr lang="en-US" sz="1200" b="1" dirty="0">
                        <a:solidFill>
                          <a:srgbClr val="00B0F0"/>
                        </a:solidFill>
                        <a:effectLst/>
                      </a:endParaRPr>
                    </a:p>
                  </a:txBody>
                  <a:tcPr marL="0" marR="0" marT="0" marB="0">
                    <a:lnL>
                      <a:noFill/>
                    </a:lnL>
                    <a:lnR>
                      <a:noFill/>
                    </a:lnR>
                    <a:lnT>
                      <a:noFill/>
                    </a:lnT>
                    <a:lnB>
                      <a:noFill/>
                    </a:lnB>
                    <a:solidFill>
                      <a:srgbClr val="FFFFFF"/>
                    </a:solidFill>
                  </a:tcPr>
                </a:tc>
                <a:tc>
                  <a:txBody>
                    <a:bodyPr/>
                    <a:lstStyle/>
                    <a:p>
                      <a:pPr algn="just" fontAlgn="t">
                        <a:buFont typeface="Arial" panose="020B0604020202020204" pitchFamily="34" charset="0"/>
                        <a:buChar char="•"/>
                      </a:pPr>
                      <a:r>
                        <a:rPr lang="en-US" sz="1200" dirty="0" err="1">
                          <a:effectLst/>
                          <a:latin typeface="Courier New" panose="02070309020205020404" pitchFamily="49" charset="0"/>
                        </a:rPr>
                        <a:t>ntohl</a:t>
                      </a:r>
                      <a:r>
                        <a:rPr lang="en-US" sz="1200" dirty="0">
                          <a:effectLst/>
                          <a:latin typeface="Courier New" panose="02070309020205020404" pitchFamily="49" charset="0"/>
                        </a:rPr>
                        <a:t>()</a:t>
                      </a:r>
                      <a:r>
                        <a:rPr lang="en-US" sz="1200" dirty="0">
                          <a:effectLst/>
                        </a:rPr>
                        <a:t> function converts a 32 bit integer from network order to host order.</a:t>
                      </a:r>
                    </a:p>
                    <a:p>
                      <a:pPr algn="just" fontAlgn="t">
                        <a:buFont typeface="Arial" panose="020B0604020202020204" pitchFamily="34" charset="0"/>
                        <a:buChar char="•"/>
                      </a:pPr>
                      <a:r>
                        <a:rPr lang="en-US" sz="1200" dirty="0">
                          <a:effectLst/>
                        </a:rPr>
                        <a:t>If the host order is same as network order, the function just executes a </a:t>
                      </a:r>
                      <a:r>
                        <a:rPr lang="en-US" sz="1200" dirty="0" err="1">
                          <a:effectLst/>
                        </a:rPr>
                        <a:t>noop</a:t>
                      </a:r>
                      <a:r>
                        <a:rPr lang="en-US" sz="1200" dirty="0">
                          <a:effectLst/>
                        </a:rPr>
                        <a:t> instruction.</a:t>
                      </a:r>
                    </a:p>
                    <a:p>
                      <a:pPr algn="just" fontAlgn="t">
                        <a:buFont typeface="Arial" panose="020B0604020202020204" pitchFamily="34" charset="0"/>
                        <a:buChar char="•"/>
                      </a:pPr>
                      <a:r>
                        <a:rPr lang="en-US" sz="1200" dirty="0" err="1">
                          <a:effectLst/>
                          <a:latin typeface="Courier New" panose="02070309020205020404" pitchFamily="49" charset="0"/>
                        </a:rPr>
                        <a:t>ntohl</a:t>
                      </a:r>
                      <a:r>
                        <a:rPr lang="en-US" sz="1200" dirty="0">
                          <a:effectLst/>
                          <a:latin typeface="Courier New" panose="02070309020205020404" pitchFamily="49" charset="0"/>
                        </a:rPr>
                        <a:t>()</a:t>
                      </a:r>
                      <a:r>
                        <a:rPr lang="en-US" sz="1200" dirty="0">
                          <a:effectLst/>
                        </a:rPr>
                        <a:t>will raise  an </a:t>
                      </a:r>
                      <a:r>
                        <a:rPr lang="en-US" sz="1200" dirty="0" err="1">
                          <a:effectLst/>
                          <a:latin typeface="Courier New" panose="02070309020205020404" pitchFamily="49" charset="0"/>
                        </a:rPr>
                        <a:t>OverflowError</a:t>
                      </a:r>
                      <a:r>
                        <a:rPr lang="en-US" sz="1200" dirty="0">
                          <a:effectLst/>
                        </a:rPr>
                        <a:t>  if a negative value is passed.</a:t>
                      </a:r>
                    </a:p>
                  </a:txBody>
                  <a:tcPr marL="0" marR="0" marT="0" marB="0">
                    <a:lnL>
                      <a:noFill/>
                    </a:lnL>
                    <a:lnR>
                      <a:noFill/>
                    </a:lnR>
                    <a:lnT>
                      <a:noFill/>
                    </a:lnT>
                    <a:lnB>
                      <a:noFill/>
                    </a:lnB>
                    <a:solidFill>
                      <a:srgbClr val="FFFFFF"/>
                    </a:solidFill>
                  </a:tcPr>
                </a:tc>
                <a:tc>
                  <a:txBody>
                    <a:bodyPr/>
                    <a:lstStyle/>
                    <a:p>
                      <a:pPr fontAlgn="t"/>
                      <a:r>
                        <a:rPr lang="en-US" sz="1200" dirty="0">
                          <a:effectLst/>
                        </a:rPr>
                        <a:t>Big Endian to Little Endian</a:t>
                      </a:r>
                    </a:p>
                  </a:txBody>
                  <a:tcPr marL="0" marR="0" marT="0" marB="0">
                    <a:lnL>
                      <a:noFill/>
                    </a:lnL>
                    <a:lnR>
                      <a:noFill/>
                    </a:lnR>
                    <a:lnT>
                      <a:noFill/>
                    </a:lnT>
                    <a:lnB>
                      <a:noFill/>
                    </a:lnB>
                    <a:solidFill>
                      <a:srgbClr val="FFFFFF"/>
                    </a:solidFill>
                  </a:tcPr>
                </a:tc>
              </a:tr>
              <a:tr h="796834">
                <a:tc>
                  <a:txBody>
                    <a:bodyPr/>
                    <a:lstStyle/>
                    <a:p>
                      <a:pPr fontAlgn="t"/>
                      <a:r>
                        <a:rPr lang="en-US" sz="1200" b="1" dirty="0" smtClean="0">
                          <a:solidFill>
                            <a:srgbClr val="00B0F0"/>
                          </a:solidFill>
                          <a:effectLst/>
                          <a:latin typeface="Courier New" panose="02070309020205020404" pitchFamily="49" charset="0"/>
                        </a:rPr>
                        <a:t> </a:t>
                      </a:r>
                      <a:r>
                        <a:rPr lang="en-US" sz="1200" b="1" dirty="0" err="1" smtClean="0">
                          <a:solidFill>
                            <a:srgbClr val="00B0F0"/>
                          </a:solidFill>
                          <a:effectLst/>
                          <a:latin typeface="Courier New" panose="02070309020205020404" pitchFamily="49" charset="0"/>
                        </a:rPr>
                        <a:t>socket.ntohs</a:t>
                      </a:r>
                      <a:r>
                        <a:rPr lang="en-US" sz="1200" b="1" dirty="0" smtClean="0">
                          <a:solidFill>
                            <a:srgbClr val="00B0F0"/>
                          </a:solidFill>
                          <a:effectLst/>
                          <a:latin typeface="Courier New" panose="02070309020205020404" pitchFamily="49" charset="0"/>
                        </a:rPr>
                        <a:t>(Int32bit_postive</a:t>
                      </a:r>
                      <a:r>
                        <a:rPr lang="en-US" sz="1200" b="1" dirty="0">
                          <a:solidFill>
                            <a:srgbClr val="00B0F0"/>
                          </a:solidFill>
                          <a:effectLst/>
                          <a:latin typeface="Courier New" panose="02070309020205020404" pitchFamily="49" charset="0"/>
                        </a:rPr>
                        <a:t>)</a:t>
                      </a:r>
                      <a:endParaRPr lang="en-US" sz="1200" b="1" dirty="0">
                        <a:solidFill>
                          <a:srgbClr val="00B0F0"/>
                        </a:solidFill>
                        <a:effectLst/>
                      </a:endParaRPr>
                    </a:p>
                  </a:txBody>
                  <a:tcPr marL="0" marR="0" marT="0" marB="0">
                    <a:lnL>
                      <a:noFill/>
                    </a:lnL>
                    <a:lnR>
                      <a:noFill/>
                    </a:lnR>
                    <a:lnT>
                      <a:noFill/>
                    </a:lnT>
                    <a:lnB>
                      <a:noFill/>
                    </a:lnB>
                    <a:solidFill>
                      <a:srgbClr val="FFFFFF"/>
                    </a:solidFill>
                  </a:tcPr>
                </a:tc>
                <a:tc>
                  <a:txBody>
                    <a:bodyPr/>
                    <a:lstStyle/>
                    <a:p>
                      <a:pPr algn="just" fontAlgn="t">
                        <a:buFont typeface="Arial" panose="020B0604020202020204" pitchFamily="34" charset="0"/>
                        <a:buChar char="•"/>
                      </a:pPr>
                      <a:r>
                        <a:rPr lang="en-US" sz="1200" dirty="0" err="1">
                          <a:effectLst/>
                          <a:latin typeface="Courier New" panose="02070309020205020404" pitchFamily="49" charset="0"/>
                        </a:rPr>
                        <a:t>ntohs</a:t>
                      </a:r>
                      <a:r>
                        <a:rPr lang="en-US" sz="1200" dirty="0">
                          <a:effectLst/>
                          <a:latin typeface="Courier New" panose="02070309020205020404" pitchFamily="49" charset="0"/>
                        </a:rPr>
                        <a:t>()</a:t>
                      </a:r>
                      <a:r>
                        <a:rPr lang="en-US" sz="1200" dirty="0">
                          <a:effectLst/>
                        </a:rPr>
                        <a:t> function of socket module converts a 16 bit integer from network format to host format.</a:t>
                      </a:r>
                    </a:p>
                    <a:p>
                      <a:pPr algn="just" fontAlgn="t">
                        <a:buFont typeface="Arial" panose="020B0604020202020204" pitchFamily="34" charset="0"/>
                        <a:buChar char="•"/>
                      </a:pPr>
                      <a:r>
                        <a:rPr lang="en-US" sz="1200" dirty="0">
                          <a:effectLst/>
                        </a:rPr>
                        <a:t> If the host order and the network order are same, then only a </a:t>
                      </a:r>
                      <a:r>
                        <a:rPr lang="en-US" sz="1200" dirty="0" err="1">
                          <a:effectLst/>
                        </a:rPr>
                        <a:t>noop</a:t>
                      </a:r>
                      <a:r>
                        <a:rPr lang="en-US" sz="1200" dirty="0">
                          <a:effectLst/>
                        </a:rPr>
                        <a:t> is executed.</a:t>
                      </a:r>
                    </a:p>
                    <a:p>
                      <a:pPr algn="just" fontAlgn="t">
                        <a:buFont typeface="Arial" panose="020B0604020202020204" pitchFamily="34" charset="0"/>
                        <a:buChar char="•"/>
                      </a:pPr>
                      <a:r>
                        <a:rPr lang="en-US" sz="1200" dirty="0" err="1">
                          <a:effectLst/>
                          <a:latin typeface="Courier New" panose="02070309020205020404" pitchFamily="49" charset="0"/>
                        </a:rPr>
                        <a:t>ntohs</a:t>
                      </a:r>
                      <a:r>
                        <a:rPr lang="en-US" sz="1200" dirty="0">
                          <a:effectLst/>
                          <a:latin typeface="Courier New" panose="02070309020205020404" pitchFamily="49" charset="0"/>
                        </a:rPr>
                        <a:t>()</a:t>
                      </a:r>
                      <a:r>
                        <a:rPr lang="en-US" sz="1200" dirty="0">
                          <a:effectLst/>
                        </a:rPr>
                        <a:t>raises  an </a:t>
                      </a:r>
                      <a:r>
                        <a:rPr lang="en-US" sz="1200" dirty="0" err="1">
                          <a:effectLst/>
                          <a:latin typeface="Courier New" panose="02070309020205020404" pitchFamily="49" charset="0"/>
                        </a:rPr>
                        <a:t>OverflowError</a:t>
                      </a:r>
                      <a:r>
                        <a:rPr lang="en-US" sz="1200" dirty="0">
                          <a:effectLst/>
                        </a:rPr>
                        <a:t>  if a negative value is passed.</a:t>
                      </a:r>
                    </a:p>
                  </a:txBody>
                  <a:tcPr marL="0" marR="0" marT="0" marB="0">
                    <a:lnL>
                      <a:noFill/>
                    </a:lnL>
                    <a:lnR>
                      <a:noFill/>
                    </a:lnR>
                    <a:lnT>
                      <a:noFill/>
                    </a:lnT>
                    <a:lnB>
                      <a:noFill/>
                    </a:lnB>
                    <a:solidFill>
                      <a:srgbClr val="FFFFFF"/>
                    </a:solidFill>
                  </a:tcPr>
                </a:tc>
                <a:tc>
                  <a:txBody>
                    <a:bodyPr/>
                    <a:lstStyle/>
                    <a:p>
                      <a:pPr fontAlgn="t"/>
                      <a:r>
                        <a:rPr lang="en-US" sz="1200">
                          <a:effectLst/>
                        </a:rPr>
                        <a:t>Big Endian to Little Endian</a:t>
                      </a:r>
                    </a:p>
                  </a:txBody>
                  <a:tcPr marL="0" marR="0" marT="0" marB="0">
                    <a:lnL>
                      <a:noFill/>
                    </a:lnL>
                    <a:lnR>
                      <a:noFill/>
                    </a:lnR>
                    <a:lnT>
                      <a:noFill/>
                    </a:lnT>
                    <a:lnB>
                      <a:noFill/>
                    </a:lnB>
                    <a:solidFill>
                      <a:srgbClr val="FFFFFF"/>
                    </a:solidFill>
                  </a:tcPr>
                </a:tc>
              </a:tr>
              <a:tr h="770709">
                <a:tc>
                  <a:txBody>
                    <a:bodyPr/>
                    <a:lstStyle/>
                    <a:p>
                      <a:pPr fontAlgn="t"/>
                      <a:r>
                        <a:rPr lang="en-US" sz="1200" b="1" dirty="0" smtClean="0">
                          <a:solidFill>
                            <a:srgbClr val="00B0F0"/>
                          </a:solidFill>
                          <a:effectLst/>
                          <a:latin typeface="Courier New" panose="02070309020205020404" pitchFamily="49" charset="0"/>
                        </a:rPr>
                        <a:t> </a:t>
                      </a:r>
                      <a:r>
                        <a:rPr lang="en-US" sz="1200" b="1" dirty="0" err="1" smtClean="0">
                          <a:solidFill>
                            <a:srgbClr val="00B0F0"/>
                          </a:solidFill>
                          <a:effectLst/>
                          <a:latin typeface="Courier New" panose="02070309020205020404" pitchFamily="49" charset="0"/>
                        </a:rPr>
                        <a:t>socket.htonl</a:t>
                      </a:r>
                      <a:r>
                        <a:rPr lang="en-US" sz="1200" b="1" dirty="0" smtClean="0">
                          <a:solidFill>
                            <a:srgbClr val="00B0F0"/>
                          </a:solidFill>
                          <a:effectLst/>
                          <a:latin typeface="Courier New" panose="02070309020205020404" pitchFamily="49" charset="0"/>
                        </a:rPr>
                        <a:t>(Int32bit_postive</a:t>
                      </a:r>
                      <a:r>
                        <a:rPr lang="en-US" sz="1200" b="1" dirty="0">
                          <a:solidFill>
                            <a:srgbClr val="00B0F0"/>
                          </a:solidFill>
                          <a:effectLst/>
                          <a:latin typeface="Courier New" panose="02070309020205020404" pitchFamily="49" charset="0"/>
                        </a:rPr>
                        <a:t>)</a:t>
                      </a:r>
                      <a:endParaRPr lang="en-US" sz="1200" b="1" dirty="0">
                        <a:solidFill>
                          <a:srgbClr val="00B0F0"/>
                        </a:solidFill>
                        <a:effectLst/>
                      </a:endParaRPr>
                    </a:p>
                  </a:txBody>
                  <a:tcPr marL="0" marR="0" marT="0" marB="0">
                    <a:lnL>
                      <a:noFill/>
                    </a:lnL>
                    <a:lnR>
                      <a:noFill/>
                    </a:lnR>
                    <a:lnT>
                      <a:noFill/>
                    </a:lnT>
                    <a:lnB>
                      <a:noFill/>
                    </a:lnB>
                    <a:solidFill>
                      <a:srgbClr val="FFFFFF"/>
                    </a:solidFill>
                  </a:tcPr>
                </a:tc>
                <a:tc>
                  <a:txBody>
                    <a:bodyPr/>
                    <a:lstStyle/>
                    <a:p>
                      <a:pPr algn="just" fontAlgn="t">
                        <a:buFont typeface="Arial" panose="020B0604020202020204" pitchFamily="34" charset="0"/>
                        <a:buChar char="•"/>
                      </a:pPr>
                      <a:r>
                        <a:rPr lang="en-US" sz="1200" dirty="0" err="1">
                          <a:effectLst/>
                          <a:latin typeface="Courier New" panose="02070309020205020404" pitchFamily="49" charset="0"/>
                        </a:rPr>
                        <a:t>htonl</a:t>
                      </a:r>
                      <a:r>
                        <a:rPr lang="en-US" sz="1200" dirty="0">
                          <a:effectLst/>
                          <a:latin typeface="Courier New" panose="02070309020205020404" pitchFamily="49" charset="0"/>
                        </a:rPr>
                        <a:t>()</a:t>
                      </a:r>
                      <a:r>
                        <a:rPr lang="en-US" sz="1200" dirty="0">
                          <a:effectLst/>
                        </a:rPr>
                        <a:t> function converts a 32 bit positive integer from host byte order to network byte order.</a:t>
                      </a:r>
                    </a:p>
                    <a:p>
                      <a:pPr algn="just" fontAlgn="t">
                        <a:buFont typeface="Arial" panose="020B0604020202020204" pitchFamily="34" charset="0"/>
                        <a:buChar char="•"/>
                      </a:pPr>
                      <a:r>
                        <a:rPr lang="en-US" sz="1200" dirty="0">
                          <a:effectLst/>
                        </a:rPr>
                        <a:t>If the host order and the network order are same, then only a </a:t>
                      </a:r>
                      <a:r>
                        <a:rPr lang="en-US" sz="1200" dirty="0" err="1">
                          <a:effectLst/>
                        </a:rPr>
                        <a:t>noop</a:t>
                      </a:r>
                      <a:r>
                        <a:rPr lang="en-US" sz="1200" dirty="0">
                          <a:effectLst/>
                        </a:rPr>
                        <a:t> is executed.</a:t>
                      </a:r>
                    </a:p>
                    <a:p>
                      <a:pPr algn="just" fontAlgn="t">
                        <a:buFont typeface="Arial" panose="020B0604020202020204" pitchFamily="34" charset="0"/>
                        <a:buChar char="•"/>
                      </a:pPr>
                      <a:r>
                        <a:rPr lang="en-US" sz="1200" dirty="0" err="1">
                          <a:effectLst/>
                          <a:latin typeface="Courier New" panose="02070309020205020404" pitchFamily="49" charset="0"/>
                        </a:rPr>
                        <a:t>htonl</a:t>
                      </a:r>
                      <a:r>
                        <a:rPr lang="en-US" sz="1200" dirty="0">
                          <a:effectLst/>
                          <a:latin typeface="Courier New" panose="02070309020205020404" pitchFamily="49" charset="0"/>
                        </a:rPr>
                        <a:t>()</a:t>
                      </a:r>
                      <a:r>
                        <a:rPr lang="en-US" sz="1200" dirty="0">
                          <a:effectLst/>
                        </a:rPr>
                        <a:t>will raise  an </a:t>
                      </a:r>
                      <a:r>
                        <a:rPr lang="en-US" sz="1200" dirty="0" err="1">
                          <a:effectLst/>
                          <a:latin typeface="Courier New" panose="02070309020205020404" pitchFamily="49" charset="0"/>
                        </a:rPr>
                        <a:t>OverflowError</a:t>
                      </a:r>
                      <a:r>
                        <a:rPr lang="en-US" sz="1200" dirty="0">
                          <a:effectLst/>
                        </a:rPr>
                        <a:t>  if a negative value is passed.</a:t>
                      </a:r>
                    </a:p>
                  </a:txBody>
                  <a:tcPr marL="0" marR="0" marT="0" marB="0">
                    <a:lnL>
                      <a:noFill/>
                    </a:lnL>
                    <a:lnR>
                      <a:noFill/>
                    </a:lnR>
                    <a:lnT>
                      <a:noFill/>
                    </a:lnT>
                    <a:lnB>
                      <a:noFill/>
                    </a:lnB>
                    <a:solidFill>
                      <a:srgbClr val="FFFFFF"/>
                    </a:solidFill>
                  </a:tcPr>
                </a:tc>
                <a:tc>
                  <a:txBody>
                    <a:bodyPr/>
                    <a:lstStyle/>
                    <a:p>
                      <a:pPr fontAlgn="t"/>
                      <a:r>
                        <a:rPr lang="en-US" sz="1200">
                          <a:effectLst/>
                        </a:rPr>
                        <a:t>Little Endian to Big Endian</a:t>
                      </a:r>
                    </a:p>
                  </a:txBody>
                  <a:tcPr marL="0" marR="0" marT="0" marB="0">
                    <a:lnL>
                      <a:noFill/>
                    </a:lnL>
                    <a:lnR>
                      <a:noFill/>
                    </a:lnR>
                    <a:lnT>
                      <a:noFill/>
                    </a:lnT>
                    <a:lnB>
                      <a:noFill/>
                    </a:lnB>
                    <a:solidFill>
                      <a:srgbClr val="FFFFFF"/>
                    </a:solidFill>
                  </a:tcPr>
                </a:tc>
              </a:tr>
              <a:tr h="1036033">
                <a:tc>
                  <a:txBody>
                    <a:bodyPr/>
                    <a:lstStyle/>
                    <a:p>
                      <a:pPr fontAlgn="t"/>
                      <a:r>
                        <a:rPr lang="en-US" sz="1200" b="1" dirty="0" smtClean="0">
                          <a:solidFill>
                            <a:srgbClr val="00B0F0"/>
                          </a:solidFill>
                          <a:effectLst/>
                          <a:latin typeface="Courier New" panose="02070309020205020404" pitchFamily="49" charset="0"/>
                        </a:rPr>
                        <a:t> </a:t>
                      </a:r>
                      <a:r>
                        <a:rPr lang="en-US" sz="1200" b="1" dirty="0" err="1" smtClean="0">
                          <a:solidFill>
                            <a:srgbClr val="00B0F0"/>
                          </a:solidFill>
                          <a:effectLst/>
                          <a:latin typeface="Courier New" panose="02070309020205020404" pitchFamily="49" charset="0"/>
                        </a:rPr>
                        <a:t>socket.htons</a:t>
                      </a:r>
                      <a:r>
                        <a:rPr lang="en-US" sz="1200" b="1" dirty="0" smtClean="0">
                          <a:solidFill>
                            <a:srgbClr val="00B0F0"/>
                          </a:solidFill>
                          <a:effectLst/>
                          <a:latin typeface="Courier New" panose="02070309020205020404" pitchFamily="49" charset="0"/>
                        </a:rPr>
                        <a:t>(Int16bit_postive</a:t>
                      </a:r>
                      <a:r>
                        <a:rPr lang="en-US" sz="1200" b="1" dirty="0">
                          <a:solidFill>
                            <a:srgbClr val="00B0F0"/>
                          </a:solidFill>
                          <a:effectLst/>
                          <a:latin typeface="Courier New" panose="02070309020205020404" pitchFamily="49" charset="0"/>
                        </a:rPr>
                        <a:t>)</a:t>
                      </a:r>
                      <a:endParaRPr lang="en-US" sz="1200" b="1" dirty="0">
                        <a:solidFill>
                          <a:srgbClr val="00B0F0"/>
                        </a:solidFill>
                        <a:effectLst/>
                      </a:endParaRPr>
                    </a:p>
                  </a:txBody>
                  <a:tcPr marL="0" marR="0" marT="0" marB="0">
                    <a:lnL>
                      <a:noFill/>
                    </a:lnL>
                    <a:lnR>
                      <a:noFill/>
                    </a:lnR>
                    <a:lnT>
                      <a:noFill/>
                    </a:lnT>
                    <a:lnB>
                      <a:noFill/>
                    </a:lnB>
                    <a:solidFill>
                      <a:srgbClr val="FFFFFF"/>
                    </a:solidFill>
                  </a:tcPr>
                </a:tc>
                <a:tc>
                  <a:txBody>
                    <a:bodyPr/>
                    <a:lstStyle/>
                    <a:p>
                      <a:pPr algn="just" fontAlgn="t">
                        <a:buFont typeface="Arial" panose="020B0604020202020204" pitchFamily="34" charset="0"/>
                        <a:buChar char="•"/>
                      </a:pPr>
                      <a:r>
                        <a:rPr lang="en-US" sz="1200" dirty="0" err="1">
                          <a:effectLst/>
                          <a:latin typeface="Courier New" panose="02070309020205020404" pitchFamily="49" charset="0"/>
                        </a:rPr>
                        <a:t>htons</a:t>
                      </a:r>
                      <a:r>
                        <a:rPr lang="en-US" sz="1200" dirty="0">
                          <a:effectLst/>
                          <a:latin typeface="Courier New" panose="02070309020205020404" pitchFamily="49" charset="0"/>
                        </a:rPr>
                        <a:t>()</a:t>
                      </a:r>
                      <a:r>
                        <a:rPr lang="en-US" sz="1200" dirty="0">
                          <a:effectLst/>
                        </a:rPr>
                        <a:t> function converts a 16 bit positive integer from host byte order to network byte order.</a:t>
                      </a:r>
                    </a:p>
                    <a:p>
                      <a:pPr algn="just" fontAlgn="t">
                        <a:buFont typeface="Arial" panose="020B0604020202020204" pitchFamily="34" charset="0"/>
                        <a:buChar char="•"/>
                      </a:pPr>
                      <a:r>
                        <a:rPr lang="en-US" sz="1200" dirty="0">
                          <a:effectLst/>
                        </a:rPr>
                        <a:t>If the host order and the network order are same, then only a </a:t>
                      </a:r>
                      <a:r>
                        <a:rPr lang="en-US" sz="1200" dirty="0" err="1">
                          <a:effectLst/>
                        </a:rPr>
                        <a:t>noop</a:t>
                      </a:r>
                      <a:r>
                        <a:rPr lang="en-US" sz="1200" dirty="0">
                          <a:effectLst/>
                        </a:rPr>
                        <a:t> is executed.</a:t>
                      </a:r>
                    </a:p>
                    <a:p>
                      <a:pPr algn="just" fontAlgn="t">
                        <a:buFont typeface="Arial" panose="020B0604020202020204" pitchFamily="34" charset="0"/>
                        <a:buChar char="•"/>
                      </a:pPr>
                      <a:r>
                        <a:rPr lang="en-US" sz="1200" dirty="0" err="1">
                          <a:effectLst/>
                          <a:latin typeface="Courier New" panose="02070309020205020404" pitchFamily="49" charset="0"/>
                        </a:rPr>
                        <a:t>htons</a:t>
                      </a:r>
                      <a:r>
                        <a:rPr lang="en-US" sz="1200" dirty="0">
                          <a:effectLst/>
                          <a:latin typeface="Courier New" panose="02070309020205020404" pitchFamily="49" charset="0"/>
                        </a:rPr>
                        <a:t>()</a:t>
                      </a:r>
                      <a:r>
                        <a:rPr lang="en-US" sz="1200" dirty="0">
                          <a:effectLst/>
                        </a:rPr>
                        <a:t>raises  an </a:t>
                      </a:r>
                      <a:r>
                        <a:rPr lang="en-US" sz="1200" dirty="0" err="1">
                          <a:effectLst/>
                          <a:latin typeface="Courier New" panose="02070309020205020404" pitchFamily="49" charset="0"/>
                        </a:rPr>
                        <a:t>OverflowError</a:t>
                      </a:r>
                      <a:r>
                        <a:rPr lang="en-US" sz="1200" dirty="0">
                          <a:effectLst/>
                        </a:rPr>
                        <a:t>  if an negative value is passed.</a:t>
                      </a:r>
                    </a:p>
                  </a:txBody>
                  <a:tcPr marL="0" marR="0" marT="0" marB="0">
                    <a:lnL>
                      <a:noFill/>
                    </a:lnL>
                    <a:lnR>
                      <a:noFill/>
                    </a:lnR>
                    <a:lnT>
                      <a:noFill/>
                    </a:lnT>
                    <a:lnB>
                      <a:noFill/>
                    </a:lnB>
                    <a:solidFill>
                      <a:srgbClr val="FFFFFF"/>
                    </a:solidFill>
                  </a:tcPr>
                </a:tc>
                <a:tc>
                  <a:txBody>
                    <a:bodyPr/>
                    <a:lstStyle/>
                    <a:p>
                      <a:pPr fontAlgn="t"/>
                      <a:r>
                        <a:rPr lang="en-US" sz="1200" dirty="0">
                          <a:effectLst/>
                        </a:rPr>
                        <a:t>Little Endian to Big Endian</a:t>
                      </a:r>
                    </a:p>
                  </a:txBody>
                  <a:tcPr marL="0" marR="0" marT="0" marB="0">
                    <a:lnL>
                      <a:noFill/>
                    </a:lnL>
                    <a:lnR>
                      <a:noFill/>
                    </a:lnR>
                    <a:lnT>
                      <a:noFill/>
                    </a:lnT>
                    <a:lnB>
                      <a:noFill/>
                    </a:lnB>
                    <a:solidFill>
                      <a:srgbClr val="FFFFFF"/>
                    </a:solidFill>
                  </a:tcPr>
                </a:tc>
              </a:tr>
            </a:tbl>
          </a:graphicData>
        </a:graphic>
      </p:graphicFrame>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39886758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82052" y="641409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954713" y="430582"/>
            <a:ext cx="7919357" cy="1261884"/>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Byte </a:t>
            </a:r>
            <a:r>
              <a:rPr lang="en-US" sz="2800" dirty="0">
                <a:solidFill>
                  <a:schemeClr val="bg1"/>
                </a:solidFill>
                <a:latin typeface="Tajawal Medium" panose="00000600000000000000" pitchFamily="2" charset="-78"/>
                <a:cs typeface="Tajawal Medium" panose="00000600000000000000" pitchFamily="2" charset="-78"/>
              </a:rPr>
              <a:t>Ordering </a:t>
            </a:r>
            <a:r>
              <a:rPr lang="en-US" sz="2800" dirty="0" smtClean="0">
                <a:solidFill>
                  <a:schemeClr val="bg1"/>
                </a:solidFill>
                <a:latin typeface="Tajawal Medium" panose="00000600000000000000" pitchFamily="2" charset="-78"/>
                <a:cs typeface="Tajawal Medium" panose="00000600000000000000" pitchFamily="2" charset="-78"/>
              </a:rPr>
              <a:t>Functions</a:t>
            </a:r>
          </a:p>
          <a:p>
            <a:pPr lvl="2" algn="ctr"/>
            <a:r>
              <a:rPr lang="en-MY" sz="2800" dirty="0" smtClean="0">
                <a:solidFill>
                  <a:schemeClr val="bg1"/>
                </a:solidFill>
                <a:latin typeface="Tajawal Medium" panose="00000600000000000000" pitchFamily="2" charset="-78"/>
                <a:cs typeface="Tajawal Medium" panose="00000600000000000000" pitchFamily="2" charset="-78"/>
              </a:rPr>
              <a:t>in Python</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24344" y="256997"/>
            <a:ext cx="1222425" cy="1096206"/>
          </a:xfrm>
          <a:prstGeom prst="rect">
            <a:avLst/>
          </a:prstGeom>
        </p:spPr>
      </p:pic>
      <p:sp>
        <p:nvSpPr>
          <p:cNvPr id="10" name="Rectangle 2"/>
          <p:cNvSpPr>
            <a:spLocks noChangeArrowheads="1"/>
          </p:cNvSpPr>
          <p:nvPr/>
        </p:nvSpPr>
        <p:spPr bwMode="auto">
          <a:xfrm>
            <a:off x="413090" y="1654380"/>
            <a:ext cx="11659585" cy="4708981"/>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smtClean="0">
                <a:ln>
                  <a:noFill/>
                </a:ln>
                <a:solidFill>
                  <a:srgbClr val="A9B7C6"/>
                </a:solidFill>
                <a:effectLst/>
                <a:latin typeface="JetBrains Mono"/>
              </a:rPr>
              <a:t>socket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Int32Bit = </a:t>
            </a:r>
            <a:r>
              <a:rPr kumimoji="0" lang="en-US" altLang="en-US" sz="1500" b="0" i="0" u="none" strike="noStrike" cap="none" normalizeH="0" baseline="0" dirty="0" smtClean="0">
                <a:ln>
                  <a:noFill/>
                </a:ln>
                <a:solidFill>
                  <a:srgbClr val="6897BB"/>
                </a:solidFill>
                <a:effectLst/>
                <a:latin typeface="JetBrains Mono"/>
              </a:rPr>
              <a:t>214748300</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Int16Bit = </a:t>
            </a:r>
            <a:r>
              <a:rPr kumimoji="0" lang="en-US" altLang="en-US" sz="1500" b="0" i="0" u="none" strike="noStrike" cap="none" normalizeH="0" baseline="0" dirty="0" smtClean="0">
                <a:ln>
                  <a:noFill/>
                </a:ln>
                <a:solidFill>
                  <a:srgbClr val="6897BB"/>
                </a:solidFill>
                <a:effectLst/>
                <a:latin typeface="JetBrains Mono"/>
              </a:rPr>
              <a:t>400</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smtClean="0">
                <a:ln>
                  <a:noFill/>
                </a:ln>
                <a:solidFill>
                  <a:srgbClr val="6897BB"/>
                </a:solidFill>
                <a:effectLst/>
                <a:latin typeface="JetBrains Mono"/>
              </a:rPr>
              <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Convert a 32 bit integer from network byte order to host byte order</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Int32InHostFormat = </a:t>
            </a:r>
            <a:r>
              <a:rPr kumimoji="0" lang="en-US" altLang="en-US" sz="1500" b="0" i="0" u="none" strike="noStrike" cap="none" normalizeH="0" baseline="0" dirty="0" err="1" smtClean="0">
                <a:ln>
                  <a:noFill/>
                </a:ln>
                <a:solidFill>
                  <a:srgbClr val="A9B7C6"/>
                </a:solidFill>
                <a:effectLst/>
                <a:latin typeface="JetBrains Mono"/>
              </a:rPr>
              <a:t>socket.ntohl</a:t>
            </a:r>
            <a:r>
              <a:rPr kumimoji="0" lang="en-US" altLang="en-US" sz="1500" b="0" i="0" u="none" strike="noStrike" cap="none" normalizeH="0" baseline="0" dirty="0" smtClean="0">
                <a:ln>
                  <a:noFill/>
                </a:ln>
                <a:solidFill>
                  <a:srgbClr val="A9B7C6"/>
                </a:solidFill>
                <a:effectLst/>
                <a:latin typeface="JetBrains Mono"/>
              </a:rPr>
              <a:t>(Int32Bit)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Convert a 16 bit integer from network byte order to host byte order</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Int16InHostFormat = </a:t>
            </a:r>
            <a:r>
              <a:rPr kumimoji="0" lang="en-US" altLang="en-US" sz="1500" b="0" i="0" u="none" strike="noStrike" cap="none" normalizeH="0" baseline="0" dirty="0" err="1" smtClean="0">
                <a:ln>
                  <a:noFill/>
                </a:ln>
                <a:solidFill>
                  <a:srgbClr val="A9B7C6"/>
                </a:solidFill>
                <a:effectLst/>
                <a:latin typeface="JetBrains Mono"/>
              </a:rPr>
              <a:t>socket.ntohs</a:t>
            </a:r>
            <a:r>
              <a:rPr kumimoji="0" lang="en-US" altLang="en-US" sz="1500" b="0" i="0" u="none" strike="noStrike" cap="none" normalizeH="0" baseline="0" dirty="0" smtClean="0">
                <a:ln>
                  <a:noFill/>
                </a:ln>
                <a:solidFill>
                  <a:srgbClr val="A9B7C6"/>
                </a:solidFill>
                <a:effectLst/>
                <a:latin typeface="JetBrains Mono"/>
              </a:rPr>
              <a:t>(Int16Bit)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888C6"/>
                </a:solidFill>
                <a:effectLst/>
                <a:latin typeface="JetBrains Mono"/>
              </a:rPr>
              <a:t>print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"32 bit integer {} converted from Network Byte Order to Host Byte Order: {}"</a:t>
            </a:r>
            <a:r>
              <a:rPr kumimoji="0" lang="en-US" altLang="en-US" sz="1500" b="0" i="0" u="none" strike="noStrike" cap="none" normalizeH="0" baseline="0" dirty="0" smtClean="0">
                <a:ln>
                  <a:noFill/>
                </a:ln>
                <a:solidFill>
                  <a:srgbClr val="A9B7C6"/>
                </a:solidFill>
                <a:effectLst/>
                <a:latin typeface="JetBrains Mono"/>
              </a:rPr>
              <a:t>.format(Int32Bit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Int32InHostFormat))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888C6"/>
                </a:solidFill>
                <a:effectLst/>
                <a:latin typeface="JetBrains Mono"/>
              </a:rPr>
              <a:t>print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"16 bit integer {} converted from Network Byte Order to Host Byte Order: {}"</a:t>
            </a:r>
            <a:r>
              <a:rPr kumimoji="0" lang="en-US" altLang="en-US" sz="1500" b="0" i="0" u="none" strike="noStrike" cap="none" normalizeH="0" baseline="0" dirty="0" smtClean="0">
                <a:ln>
                  <a:noFill/>
                </a:ln>
                <a:solidFill>
                  <a:srgbClr val="A9B7C6"/>
                </a:solidFill>
                <a:effectLst/>
                <a:latin typeface="JetBrains Mono"/>
              </a:rPr>
              <a:t>.format(Int16Bit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Int16InHostFormat))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Convert a 32 bit integer from host byte order to network byte order</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Int32InNetworkFormat = </a:t>
            </a:r>
            <a:r>
              <a:rPr kumimoji="0" lang="en-US" altLang="en-US" sz="1500" b="0" i="0" u="none" strike="noStrike" cap="none" normalizeH="0" baseline="0" dirty="0" err="1" smtClean="0">
                <a:ln>
                  <a:noFill/>
                </a:ln>
                <a:solidFill>
                  <a:srgbClr val="A9B7C6"/>
                </a:solidFill>
                <a:effectLst/>
                <a:latin typeface="JetBrains Mono"/>
              </a:rPr>
              <a:t>socket.htonl</a:t>
            </a:r>
            <a:r>
              <a:rPr kumimoji="0" lang="en-US" altLang="en-US" sz="1500" b="0" i="0" u="none" strike="noStrike" cap="none" normalizeH="0" baseline="0" dirty="0" smtClean="0">
                <a:ln>
                  <a:noFill/>
                </a:ln>
                <a:solidFill>
                  <a:srgbClr val="A9B7C6"/>
                </a:solidFill>
                <a:effectLst/>
                <a:latin typeface="JetBrains Mono"/>
              </a:rPr>
              <a:t>(Int32InHostFormat)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Convert a 16 bit integer from network byte order to host byte order</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Int16InNetworkFormat = </a:t>
            </a:r>
            <a:r>
              <a:rPr kumimoji="0" lang="en-US" altLang="en-US" sz="1500" b="0" i="0" u="none" strike="noStrike" cap="none" normalizeH="0" baseline="0" dirty="0" err="1" smtClean="0">
                <a:ln>
                  <a:noFill/>
                </a:ln>
                <a:solidFill>
                  <a:srgbClr val="A9B7C6"/>
                </a:solidFill>
                <a:effectLst/>
                <a:latin typeface="JetBrains Mono"/>
              </a:rPr>
              <a:t>socket.htons</a:t>
            </a:r>
            <a:r>
              <a:rPr kumimoji="0" lang="en-US" altLang="en-US" sz="1500" b="0" i="0" u="none" strike="noStrike" cap="none" normalizeH="0" baseline="0" dirty="0" smtClean="0">
                <a:ln>
                  <a:noFill/>
                </a:ln>
                <a:solidFill>
                  <a:srgbClr val="A9B7C6"/>
                </a:solidFill>
                <a:effectLst/>
                <a:latin typeface="JetBrains Mono"/>
              </a:rPr>
              <a:t>(Int16InHostFormat)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"32 bit integer {} converted from Host Byte Order to Network Byte Order: {}"</a:t>
            </a:r>
            <a:r>
              <a:rPr kumimoji="0" lang="en-US" altLang="en-US" sz="1500" b="0" i="0" u="none" strike="noStrike" cap="none" normalizeH="0" baseline="0" dirty="0" smtClean="0">
                <a:ln>
                  <a:noFill/>
                </a:ln>
                <a:solidFill>
                  <a:srgbClr val="A9B7C6"/>
                </a:solidFill>
                <a:effectLst/>
                <a:latin typeface="JetBrains Mono"/>
              </a:rPr>
              <a:t>.format(Int32InHostFormat</a:t>
            </a:r>
            <a:r>
              <a:rPr kumimoji="0" lang="en-US" altLang="en-US" sz="1500" b="0" i="0" u="none" strike="noStrike" cap="none" normalizeH="0" baseline="0" dirty="0" smtClean="0">
                <a:ln>
                  <a:noFill/>
                </a:ln>
                <a:solidFill>
                  <a:srgbClr val="CC7832"/>
                </a:solidFill>
                <a:effectLst/>
                <a:latin typeface="JetBrains Mono"/>
              </a:rPr>
              <a:t>,</a:t>
            </a:r>
            <a:r>
              <a:rPr kumimoji="0" lang="en-US" altLang="en-US" sz="1500" b="0" i="0" u="none" strike="noStrike" cap="none" normalizeH="0" baseline="0" dirty="0" smtClean="0">
                <a:ln>
                  <a:noFill/>
                </a:ln>
                <a:solidFill>
                  <a:srgbClr val="A9B7C6"/>
                </a:solidFill>
                <a:effectLst/>
                <a:latin typeface="JetBrains Mono"/>
              </a:rPr>
              <a:t>Int32InNetworkFormat))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"16 bit integer {} converted from Host Byte Order to Network Byte Order: {}"</a:t>
            </a:r>
            <a:r>
              <a:rPr kumimoji="0" lang="en-US" altLang="en-US" sz="1500" b="0" i="0" u="none" strike="noStrike" cap="none" normalizeH="0" baseline="0" dirty="0" smtClean="0">
                <a:ln>
                  <a:noFill/>
                </a:ln>
                <a:solidFill>
                  <a:srgbClr val="A9B7C6"/>
                </a:solidFill>
                <a:effectLst/>
                <a:latin typeface="JetBrains Mono"/>
              </a:rPr>
              <a:t>.format(Int16InHostFormat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Int16InNetworkFormat))</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988712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82052" y="633660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1215843" y="425140"/>
            <a:ext cx="7919357" cy="1261884"/>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Setting </a:t>
            </a:r>
            <a:r>
              <a:rPr lang="en-US" sz="2800" dirty="0">
                <a:solidFill>
                  <a:schemeClr val="bg1"/>
                </a:solidFill>
                <a:latin typeface="Tajawal Medium" panose="00000600000000000000" pitchFamily="2" charset="-78"/>
                <a:cs typeface="Tajawal Medium" panose="00000600000000000000" pitchFamily="2" charset="-78"/>
              </a:rPr>
              <a:t>and getting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the </a:t>
            </a:r>
            <a:r>
              <a:rPr lang="en-US" sz="2800" dirty="0">
                <a:solidFill>
                  <a:schemeClr val="bg1"/>
                </a:solidFill>
                <a:latin typeface="Tajawal Medium" panose="00000600000000000000" pitchFamily="2" charset="-78"/>
                <a:cs typeface="Tajawal Medium" panose="00000600000000000000" pitchFamily="2" charset="-78"/>
              </a:rPr>
              <a:t>default </a:t>
            </a:r>
            <a:r>
              <a:rPr lang="en-US" sz="2800" dirty="0" smtClean="0">
                <a:solidFill>
                  <a:schemeClr val="bg1"/>
                </a:solidFill>
                <a:latin typeface="Tajawal Medium" panose="00000600000000000000" pitchFamily="2" charset="-78"/>
                <a:cs typeface="Tajawal Medium" panose="00000600000000000000" pitchFamily="2" charset="-78"/>
              </a:rPr>
              <a:t>socket timeout</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12" name="Rectangle 11"/>
          <p:cNvSpPr/>
          <p:nvPr/>
        </p:nvSpPr>
        <p:spPr>
          <a:xfrm>
            <a:off x="277625" y="1732404"/>
            <a:ext cx="11296066" cy="1477328"/>
          </a:xfrm>
          <a:prstGeom prst="rect">
            <a:avLst/>
          </a:prstGeom>
        </p:spPr>
        <p:txBody>
          <a:bodyPr wrap="square">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Socket timeouts can occur when attempting to connect to a remote server, or </a:t>
            </a:r>
            <a:r>
              <a:rPr lang="en-US" dirty="0" smtClean="0">
                <a:solidFill>
                  <a:srgbClr val="0A1F61"/>
                </a:solidFill>
                <a:latin typeface="Tajawal ExtraBold" panose="00000800000000000000" pitchFamily="2" charset="-78"/>
                <a:cs typeface="Tajawal ExtraBold" panose="00000800000000000000" pitchFamily="2" charset="-78"/>
              </a:rPr>
              <a:t>during communication</a:t>
            </a:r>
            <a:r>
              <a:rPr lang="en-US" dirty="0">
                <a:solidFill>
                  <a:srgbClr val="0A1F61"/>
                </a:solidFill>
                <a:latin typeface="Tajawal ExtraBold" panose="00000800000000000000" pitchFamily="2" charset="-78"/>
                <a:cs typeface="Tajawal ExtraBold" panose="00000800000000000000" pitchFamily="2" charset="-78"/>
              </a:rPr>
              <a:t>, especially long-lived ones (TCP</a:t>
            </a:r>
            <a:r>
              <a:rPr lang="en-US" dirty="0" smtClean="0">
                <a:solidFill>
                  <a:srgbClr val="0A1F61"/>
                </a:solidFill>
                <a:latin typeface="Tajawal ExtraBold" panose="00000800000000000000" pitchFamily="2" charset="-78"/>
                <a:cs typeface="Tajawal ExtraBold" panose="00000800000000000000" pitchFamily="2" charset="-78"/>
              </a:rPr>
              <a:t>).</a:t>
            </a:r>
          </a:p>
          <a:p>
            <a:pPr marL="285750" indent="-285750">
              <a:buFont typeface="Wingdings" panose="05000000000000000000" pitchFamily="2" charset="2"/>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Sometimes</a:t>
            </a:r>
            <a:r>
              <a:rPr lang="en-US" dirty="0">
                <a:solidFill>
                  <a:srgbClr val="0A1F61"/>
                </a:solidFill>
                <a:latin typeface="Tajawal ExtraBold" panose="00000800000000000000" pitchFamily="2" charset="-78"/>
                <a:cs typeface="Tajawal ExtraBold" panose="00000800000000000000" pitchFamily="2" charset="-78"/>
              </a:rPr>
              <a:t>, you need to manipulate the default values of certain properties of a </a:t>
            </a:r>
            <a:r>
              <a:rPr lang="en-US" dirty="0" smtClean="0">
                <a:solidFill>
                  <a:srgbClr val="0A1F61"/>
                </a:solidFill>
                <a:latin typeface="Tajawal ExtraBold" panose="00000800000000000000" pitchFamily="2" charset="-78"/>
                <a:cs typeface="Tajawal ExtraBold" panose="00000800000000000000" pitchFamily="2" charset="-78"/>
              </a:rPr>
              <a:t>socket library</a:t>
            </a:r>
            <a:r>
              <a:rPr lang="en-US" dirty="0">
                <a:solidFill>
                  <a:srgbClr val="0A1F61"/>
                </a:solidFill>
                <a:latin typeface="Tajawal ExtraBold" panose="00000800000000000000" pitchFamily="2" charset="-78"/>
                <a:cs typeface="Tajawal ExtraBold" panose="00000800000000000000" pitchFamily="2" charset="-78"/>
              </a:rPr>
              <a:t>, for example, the socket </a:t>
            </a:r>
            <a:r>
              <a:rPr lang="en-US" dirty="0" smtClean="0">
                <a:solidFill>
                  <a:srgbClr val="0A1F61"/>
                </a:solidFill>
                <a:latin typeface="Tajawal ExtraBold" panose="00000800000000000000" pitchFamily="2" charset="-78"/>
                <a:cs typeface="Tajawal ExtraBold" panose="00000800000000000000" pitchFamily="2" charset="-78"/>
              </a:rPr>
              <a:t>timeout</a:t>
            </a:r>
            <a:r>
              <a:rPr lang="en-US" dirty="0" smtClean="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 </a:t>
            </a:r>
            <a:r>
              <a:rPr lang="en-US" b="1" dirty="0" err="1">
                <a:solidFill>
                  <a:srgbClr val="00B0F0"/>
                </a:solidFill>
                <a:latin typeface="Tajawal ExtraBold" panose="00000800000000000000" pitchFamily="2" charset="-78"/>
                <a:cs typeface="Tajawal ExtraBold" panose="00000800000000000000" pitchFamily="2" charset="-78"/>
              </a:rPr>
              <a:t>gettimeout</a:t>
            </a:r>
            <a:r>
              <a:rPr lang="en-US" b="1" dirty="0">
                <a:solidFill>
                  <a:srgbClr val="00B0F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and</a:t>
            </a:r>
            <a:r>
              <a:rPr lang="en-US" b="1" dirty="0">
                <a:solidFill>
                  <a:srgbClr val="00B0F0"/>
                </a:solidFill>
                <a:latin typeface="Tajawal ExtraBold" panose="00000800000000000000" pitchFamily="2" charset="-78"/>
                <a:cs typeface="Tajawal ExtraBold" panose="00000800000000000000" pitchFamily="2" charset="-78"/>
              </a:rPr>
              <a:t> </a:t>
            </a:r>
            <a:r>
              <a:rPr lang="en-US" b="1" dirty="0" err="1">
                <a:solidFill>
                  <a:srgbClr val="00B0F0"/>
                </a:solidFill>
                <a:latin typeface="Tajawal ExtraBold" panose="00000800000000000000" pitchFamily="2" charset="-78"/>
                <a:cs typeface="Tajawal ExtraBold" panose="00000800000000000000" pitchFamily="2" charset="-78"/>
              </a:rPr>
              <a:t>settimeout</a:t>
            </a:r>
            <a:r>
              <a:rPr lang="en-US" b="1" dirty="0">
                <a:solidFill>
                  <a:srgbClr val="00B0F0"/>
                </a:solidFill>
                <a:latin typeface="Tajawal ExtraBold" panose="00000800000000000000" pitchFamily="2" charset="-78"/>
                <a:cs typeface="Tajawal ExtraBold" panose="00000800000000000000" pitchFamily="2" charset="-78"/>
              </a:rPr>
              <a:t>()</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9" name="Rectangle 8"/>
          <p:cNvSpPr/>
          <p:nvPr/>
        </p:nvSpPr>
        <p:spPr>
          <a:xfrm>
            <a:off x="277625" y="3413636"/>
            <a:ext cx="11545558" cy="2308324"/>
          </a:xfrm>
          <a:prstGeom prst="rect">
            <a:avLst/>
          </a:prstGeom>
        </p:spPr>
        <p:txBody>
          <a:bodyPr wrap="square">
            <a:spAutoFit/>
          </a:bodyPr>
          <a:lstStyle/>
          <a:p>
            <a:pPr marL="285750" indent="-285750">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They can be caused by any connectivity problem on the network, such as:</a:t>
            </a:r>
          </a:p>
          <a:p>
            <a:pPr marL="285750" indent="-285750">
              <a:buFont typeface="Wingdings" panose="05000000000000000000" pitchFamily="2" charset="2"/>
              <a:buChar char="§"/>
            </a:pPr>
            <a:endParaRPr lang="en-US" sz="1400" dirty="0"/>
          </a:p>
          <a:p>
            <a:pPr marL="800100" lvl="1"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A network partition preventing the two machines from communicating</a:t>
            </a:r>
            <a:r>
              <a:rPr lang="en-US" sz="1600" dirty="0" smtClean="0">
                <a:solidFill>
                  <a:srgbClr val="0A1F61"/>
                </a:solidFill>
                <a:latin typeface="Tajawal ExtraBold" panose="00000800000000000000" pitchFamily="2" charset="-78"/>
                <a:cs typeface="Tajawal ExtraBold" panose="00000800000000000000" pitchFamily="2" charset="-78"/>
              </a:rPr>
              <a:t>.</a:t>
            </a:r>
          </a:p>
          <a:p>
            <a:pPr marL="800100" lvl="1" indent="-342900" algn="just">
              <a:buFont typeface="+mj-lt"/>
              <a:buAutoNum type="arabicPeriod"/>
            </a:pPr>
            <a:endParaRPr lang="en-US" sz="1600" dirty="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The remote machine crashing. This cannot easily be distinguished from a network partitioning</a:t>
            </a:r>
            <a:r>
              <a:rPr lang="en-US" sz="1600" dirty="0" smtClean="0">
                <a:solidFill>
                  <a:srgbClr val="0A1F61"/>
                </a:solidFill>
                <a:latin typeface="Tajawal ExtraBold" panose="00000800000000000000" pitchFamily="2" charset="-78"/>
                <a:cs typeface="Tajawal ExtraBold" panose="00000800000000000000" pitchFamily="2" charset="-78"/>
              </a:rPr>
              <a:t>.</a:t>
            </a:r>
          </a:p>
          <a:p>
            <a:pPr marL="800100" lvl="1" indent="-342900" algn="just">
              <a:buFont typeface="+mj-lt"/>
              <a:buAutoNum type="arabicPeriod"/>
            </a:pPr>
            <a:endParaRPr lang="en-US" sz="1600" dirty="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The remote machine is a VM and it has been destroyed. Again, to the calling application, this looks like a connectivity problem</a:t>
            </a:r>
            <a:r>
              <a:rPr lang="en-US" sz="1600" dirty="0" smtClean="0">
                <a:solidFill>
                  <a:srgbClr val="0A1F61"/>
                </a:solidFill>
                <a:latin typeface="Tajawal ExtraBold" panose="00000800000000000000" pitchFamily="2" charset="-78"/>
                <a:cs typeface="Tajawal ExtraBold" panose="00000800000000000000" pitchFamily="2" charset="-78"/>
              </a:rPr>
              <a:t>.</a:t>
            </a:r>
            <a:endParaRPr lang="en-US" sz="1600" dirty="0">
              <a:solidFill>
                <a:srgbClr val="0A1F61"/>
              </a:solidFill>
              <a:latin typeface="Tajawal ExtraBold" panose="00000800000000000000" pitchFamily="2" charset="-78"/>
              <a:cs typeface="Tajawal ExtraBold" panose="00000800000000000000" pitchFamily="2" charset="-78"/>
            </a:endParaRPr>
          </a:p>
        </p:txBody>
      </p:sp>
      <p:sp>
        <p:nvSpPr>
          <p:cNvPr id="10" name="Right Arrow 9"/>
          <p:cNvSpPr/>
          <p:nvPr/>
        </p:nvSpPr>
        <p:spPr>
          <a:xfrm>
            <a:off x="10604214" y="5644550"/>
            <a:ext cx="1499171" cy="334851"/>
          </a:xfrm>
          <a:prstGeom prst="rightArrow">
            <a:avLst/>
          </a:prstGeom>
          <a:ln>
            <a:solidFill>
              <a:srgbClr val="FF95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45844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82052" y="633660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1215843" y="425140"/>
            <a:ext cx="7919357" cy="954107"/>
          </a:xfrm>
          <a:prstGeom prst="rect">
            <a:avLst/>
          </a:prstGeom>
          <a:noFill/>
        </p:spPr>
        <p:txBody>
          <a:bodyPr wrap="square" rtlCol="0">
            <a:spAutoFit/>
          </a:bodyPr>
          <a:lstStyle/>
          <a:p>
            <a:pPr lvl="2" algn="ctr"/>
            <a:r>
              <a:rPr lang="en-MY" sz="2800" dirty="0" smtClean="0">
                <a:solidFill>
                  <a:schemeClr val="bg1"/>
                </a:solidFill>
                <a:latin typeface="Tajawal Medium" panose="00000600000000000000" pitchFamily="2" charset="-78"/>
                <a:cs typeface="Tajawal Medium" panose="00000600000000000000" pitchFamily="2" charset="-78"/>
              </a:rPr>
              <a:t>C</a:t>
            </a:r>
            <a:r>
              <a:rPr lang="en-US" sz="2800" dirty="0" smtClean="0">
                <a:solidFill>
                  <a:schemeClr val="bg1"/>
                </a:solidFill>
                <a:latin typeface="Tajawal Medium" panose="00000600000000000000" pitchFamily="2" charset="-78"/>
                <a:cs typeface="Tajawal Medium" panose="00000600000000000000" pitchFamily="2" charset="-78"/>
              </a:rPr>
              <a:t>onnectivity </a:t>
            </a:r>
            <a:r>
              <a:rPr lang="en-US" sz="2800" dirty="0">
                <a:solidFill>
                  <a:schemeClr val="bg1"/>
                </a:solidFill>
                <a:latin typeface="Tajawal Medium" panose="00000600000000000000" pitchFamily="2" charset="-78"/>
                <a:cs typeface="Tajawal Medium" panose="00000600000000000000" pitchFamily="2" charset="-78"/>
              </a:rPr>
              <a:t>problem on the </a:t>
            </a:r>
            <a:r>
              <a:rPr lang="en-US" sz="2800" dirty="0" smtClean="0">
                <a:solidFill>
                  <a:schemeClr val="bg1"/>
                </a:solidFill>
                <a:latin typeface="Tajawal Medium" panose="00000600000000000000" pitchFamily="2" charset="-78"/>
                <a:cs typeface="Tajawal Medium" panose="00000600000000000000" pitchFamily="2" charset="-78"/>
              </a:rPr>
              <a:t>network (Scenarios)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9" name="Rectangle 8"/>
          <p:cNvSpPr/>
          <p:nvPr/>
        </p:nvSpPr>
        <p:spPr>
          <a:xfrm>
            <a:off x="205196" y="1846924"/>
            <a:ext cx="11545558" cy="4278094"/>
          </a:xfrm>
          <a:prstGeom prst="rect">
            <a:avLst/>
          </a:prstGeom>
        </p:spPr>
        <p:txBody>
          <a:bodyPr wrap="square">
            <a:spAutoFit/>
          </a:bodyPr>
          <a:lstStyle/>
          <a:p>
            <a:pPr marL="800100" lvl="1" indent="-342900" algn="just">
              <a:buFont typeface="+mj-lt"/>
              <a:buAutoNum type="arabicPeriod" startAt="4"/>
            </a:pPr>
            <a:r>
              <a:rPr lang="en-US" sz="1600" dirty="0" smtClean="0">
                <a:solidFill>
                  <a:srgbClr val="0A1F61"/>
                </a:solidFill>
                <a:latin typeface="Tajawal ExtraBold" panose="00000800000000000000" pitchFamily="2" charset="-78"/>
                <a:cs typeface="Tajawal ExtraBold" panose="00000800000000000000" pitchFamily="2" charset="-78"/>
              </a:rPr>
              <a:t>A </a:t>
            </a:r>
            <a:r>
              <a:rPr lang="en-US" sz="1600" dirty="0">
                <a:solidFill>
                  <a:srgbClr val="0A1F61"/>
                </a:solidFill>
                <a:latin typeface="Tajawal ExtraBold" panose="00000800000000000000" pitchFamily="2" charset="-78"/>
                <a:cs typeface="Tajawal ExtraBold" panose="00000800000000000000" pitchFamily="2" charset="-78"/>
              </a:rPr>
              <a:t>change in the firewall settings of one of the machines preventing communication</a:t>
            </a:r>
            <a:r>
              <a:rPr lang="en-US" sz="1600" dirty="0" smtClean="0">
                <a:solidFill>
                  <a:srgbClr val="0A1F61"/>
                </a:solidFill>
                <a:latin typeface="Tajawal ExtraBold" panose="00000800000000000000" pitchFamily="2" charset="-78"/>
                <a:cs typeface="Tajawal ExtraBold" panose="00000800000000000000" pitchFamily="2" charset="-78"/>
              </a:rPr>
              <a:t>.</a:t>
            </a:r>
          </a:p>
          <a:p>
            <a:pPr marL="800100" lvl="1" indent="-342900" algn="just">
              <a:buFont typeface="+mj-lt"/>
              <a:buAutoNum type="arabicPeriod" startAt="4"/>
            </a:pPr>
            <a:endParaRPr lang="en-US" sz="1600" dirty="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startAt="4"/>
            </a:pPr>
            <a:r>
              <a:rPr lang="en-US" sz="1600" dirty="0">
                <a:solidFill>
                  <a:srgbClr val="0A1F61"/>
                </a:solidFill>
                <a:latin typeface="Tajawal ExtraBold" panose="00000800000000000000" pitchFamily="2" charset="-78"/>
                <a:cs typeface="Tajawal ExtraBold" panose="00000800000000000000" pitchFamily="2" charset="-78"/>
              </a:rPr>
              <a:t>The settings are wrong and the client is trying to talk to the wrong machine, one that is not on the network. That could be an error in Hadoop configuration files, or an entry in the DNS tables or the /</a:t>
            </a:r>
            <a:r>
              <a:rPr lang="en-US" sz="1600" dirty="0" err="1">
                <a:solidFill>
                  <a:srgbClr val="0A1F61"/>
                </a:solidFill>
                <a:latin typeface="Tajawal ExtraBold" panose="00000800000000000000" pitchFamily="2" charset="-78"/>
                <a:cs typeface="Tajawal ExtraBold" panose="00000800000000000000" pitchFamily="2" charset="-78"/>
              </a:rPr>
              <a:t>etc</a:t>
            </a:r>
            <a:r>
              <a:rPr lang="en-US" sz="1600" dirty="0">
                <a:solidFill>
                  <a:srgbClr val="0A1F61"/>
                </a:solidFill>
                <a:latin typeface="Tajawal ExtraBold" panose="00000800000000000000" pitchFamily="2" charset="-78"/>
                <a:cs typeface="Tajawal ExtraBold" panose="00000800000000000000" pitchFamily="2" charset="-78"/>
              </a:rPr>
              <a:t>/hosts file</a:t>
            </a:r>
            <a:r>
              <a:rPr lang="en-US" sz="1600" dirty="0" smtClean="0">
                <a:solidFill>
                  <a:srgbClr val="0A1F61"/>
                </a:solidFill>
                <a:latin typeface="Tajawal ExtraBold" panose="00000800000000000000" pitchFamily="2" charset="-78"/>
                <a:cs typeface="Tajawal ExtraBold" panose="00000800000000000000" pitchFamily="2" charset="-78"/>
              </a:rPr>
              <a:t>.</a:t>
            </a:r>
          </a:p>
          <a:p>
            <a:pPr marL="800100" lvl="1" indent="-342900" algn="just">
              <a:buFont typeface="+mj-lt"/>
              <a:buAutoNum type="arabicPeriod" startAt="4"/>
            </a:pPr>
            <a:endParaRPr lang="en-US" sz="1600" dirty="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startAt="4"/>
            </a:pPr>
            <a:r>
              <a:rPr lang="en-US" sz="1600" dirty="0">
                <a:solidFill>
                  <a:srgbClr val="0A1F61"/>
                </a:solidFill>
                <a:latin typeface="Tajawal ExtraBold" panose="00000800000000000000" pitchFamily="2" charset="-78"/>
                <a:cs typeface="Tajawal ExtraBold" panose="00000800000000000000" pitchFamily="2" charset="-78"/>
              </a:rPr>
              <a:t>If its over a long-haul network (i.e. out of cluster), it may be a transient failure due to the network playing up</a:t>
            </a:r>
            <a:r>
              <a:rPr lang="en-US" sz="1600" dirty="0" smtClean="0">
                <a:solidFill>
                  <a:srgbClr val="0A1F61"/>
                </a:solidFill>
                <a:latin typeface="Tajawal ExtraBold" panose="00000800000000000000" pitchFamily="2" charset="-78"/>
                <a:cs typeface="Tajawal ExtraBold" panose="00000800000000000000" pitchFamily="2" charset="-78"/>
              </a:rPr>
              <a:t>.</a:t>
            </a:r>
          </a:p>
          <a:p>
            <a:pPr marL="800100" lvl="1" indent="-342900" algn="just">
              <a:buFont typeface="+mj-lt"/>
              <a:buAutoNum type="arabicPeriod" startAt="4"/>
            </a:pPr>
            <a:endParaRPr lang="en-US" sz="1600" dirty="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startAt="4"/>
            </a:pPr>
            <a:r>
              <a:rPr lang="en-US" sz="1600" dirty="0">
                <a:solidFill>
                  <a:srgbClr val="0A1F61"/>
                </a:solidFill>
                <a:latin typeface="Tajawal ExtraBold" panose="00000800000000000000" pitchFamily="2" charset="-78"/>
                <a:cs typeface="Tajawal ExtraBold" panose="00000800000000000000" pitchFamily="2" charset="-78"/>
              </a:rPr>
              <a:t>If you have some proxy settings, they may be wrong</a:t>
            </a:r>
            <a:r>
              <a:rPr lang="en-US" sz="1600" dirty="0" smtClean="0">
                <a:solidFill>
                  <a:srgbClr val="0A1F61"/>
                </a:solidFill>
                <a:latin typeface="Tajawal ExtraBold" panose="00000800000000000000" pitchFamily="2" charset="-78"/>
                <a:cs typeface="Tajawal ExtraBold" panose="00000800000000000000" pitchFamily="2" charset="-78"/>
              </a:rPr>
              <a:t>.</a:t>
            </a:r>
          </a:p>
          <a:p>
            <a:pPr marL="800100" lvl="1" indent="-342900" algn="just">
              <a:buFont typeface="+mj-lt"/>
              <a:buAutoNum type="arabicPeriod" startAt="4"/>
            </a:pPr>
            <a:endParaRPr lang="en-US" sz="1600" dirty="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startAt="4"/>
            </a:pPr>
            <a:r>
              <a:rPr lang="en-US" sz="1600" dirty="0">
                <a:solidFill>
                  <a:srgbClr val="0A1F61"/>
                </a:solidFill>
                <a:latin typeface="Tajawal ExtraBold" panose="00000800000000000000" pitchFamily="2" charset="-78"/>
                <a:cs typeface="Tajawal ExtraBold" panose="00000800000000000000" pitchFamily="2" charset="-78"/>
              </a:rPr>
              <a:t>If using a client of an object store such as the Amazon S3 and OpenStack clients, socket timeouts may be caused by remote-throttling of client requests: your program is making too many PUT/DELETE requests and is being deliberately blocked by the far end. This is most likely to happen when creating many small files, or performing bulk deletes (e.g. deleting a directory with many child entries). It can also arise from a transient failure of the long-haul link.</a:t>
            </a:r>
          </a:p>
        </p:txBody>
      </p:sp>
    </p:spTree>
    <p:extLst>
      <p:ext uri="{BB962C8B-B14F-4D97-AF65-F5344CB8AC3E}">
        <p14:creationId xmlns:p14="http://schemas.microsoft.com/office/powerpoint/2010/main" val="31888173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027244" y="441853"/>
            <a:ext cx="7919357" cy="1261884"/>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Setting </a:t>
            </a:r>
            <a:r>
              <a:rPr lang="en-US" sz="2800" dirty="0">
                <a:solidFill>
                  <a:schemeClr val="bg1"/>
                </a:solidFill>
                <a:latin typeface="Tajawal Medium" panose="00000600000000000000" pitchFamily="2" charset="-78"/>
                <a:cs typeface="Tajawal Medium" panose="00000600000000000000" pitchFamily="2" charset="-78"/>
              </a:rPr>
              <a:t>and getting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the </a:t>
            </a:r>
            <a:r>
              <a:rPr lang="en-US" sz="2800" dirty="0">
                <a:solidFill>
                  <a:schemeClr val="bg1"/>
                </a:solidFill>
                <a:latin typeface="Tajawal Medium" panose="00000600000000000000" pitchFamily="2" charset="-78"/>
                <a:cs typeface="Tajawal Medium" panose="00000600000000000000" pitchFamily="2" charset="-78"/>
              </a:rPr>
              <a:t>default </a:t>
            </a:r>
            <a:r>
              <a:rPr lang="en-US" sz="2800" dirty="0" smtClean="0">
                <a:solidFill>
                  <a:schemeClr val="bg1"/>
                </a:solidFill>
                <a:latin typeface="Tajawal Medium" panose="00000600000000000000" pitchFamily="2" charset="-78"/>
                <a:cs typeface="Tajawal Medium" panose="00000600000000000000" pitchFamily="2" charset="-78"/>
              </a:rPr>
              <a:t>socket timeout</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12" name="Rectangle 11"/>
          <p:cNvSpPr/>
          <p:nvPr/>
        </p:nvSpPr>
        <p:spPr>
          <a:xfrm>
            <a:off x="271457" y="1801636"/>
            <a:ext cx="11660375" cy="4124206"/>
          </a:xfrm>
          <a:prstGeom prst="rect">
            <a:avLst/>
          </a:prstGeom>
        </p:spPr>
        <p:txBody>
          <a:bodyPr wrap="square">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Comparing this exception to the </a:t>
            </a:r>
            <a:r>
              <a:rPr lang="en-US" i="1" dirty="0" smtClean="0">
                <a:solidFill>
                  <a:srgbClr val="00B0F0"/>
                </a:solidFill>
                <a:latin typeface="Tajawal ExtraBold" panose="00000800000000000000" pitchFamily="2" charset="-78"/>
                <a:cs typeface="Tajawal ExtraBold" panose="00000800000000000000" pitchFamily="2" charset="-78"/>
              </a:rPr>
              <a:t>Connection</a:t>
            </a:r>
            <a:r>
              <a:rPr lang="en-US" dirty="0" smtClean="0">
                <a:solidFill>
                  <a:srgbClr val="0A1F61"/>
                </a:solidFill>
                <a:latin typeface="Tajawal ExtraBold" panose="00000800000000000000" pitchFamily="2" charset="-78"/>
                <a:cs typeface="Tajawal ExtraBold" panose="00000800000000000000" pitchFamily="2" charset="-78"/>
              </a:rPr>
              <a:t> </a:t>
            </a:r>
            <a:r>
              <a:rPr lang="en-US" i="1" dirty="0" smtClean="0">
                <a:solidFill>
                  <a:srgbClr val="00B0F0"/>
                </a:solidFill>
                <a:latin typeface="Tajawal ExtraBold" panose="00000800000000000000" pitchFamily="2" charset="-78"/>
                <a:cs typeface="Tajawal ExtraBold" panose="00000800000000000000" pitchFamily="2" charset="-78"/>
              </a:rPr>
              <a:t>Refused</a:t>
            </a:r>
            <a:r>
              <a:rPr lang="en-US" dirty="0">
                <a:solidFill>
                  <a:srgbClr val="0A1F61"/>
                </a:solidFill>
                <a:latin typeface="Tajawal ExtraBold" panose="00000800000000000000" pitchFamily="2" charset="-78"/>
                <a:cs typeface="Tajawal ExtraBold" panose="00000800000000000000" pitchFamily="2" charset="-78"/>
              </a:rPr>
              <a:t> error, the latter indicates there is a server at the far end, but no program running on it can receive inbound connections on the chosen port. A Socket Timeout usually means that there is something there, but it or the network are not working right.</a:t>
            </a:r>
          </a:p>
          <a:p>
            <a:pPr marL="285750" indent="-285750" algn="just">
              <a:buFont typeface="Wingdings" panose="05000000000000000000" pitchFamily="2" charset="2"/>
              <a:buChar char="§"/>
            </a:pPr>
            <a:endParaRPr lang="en-MY" dirty="0">
              <a:solidFill>
                <a:srgbClr val="0A1F61"/>
              </a:solidFill>
              <a:latin typeface="Tajawal ExtraBold" panose="00000800000000000000" pitchFamily="2" charset="-78"/>
              <a:cs typeface="Tajawal ExtraBold" panose="00000800000000000000" pitchFamily="2" charset="-78"/>
            </a:endParaRPr>
          </a:p>
          <a:p>
            <a:pPr marL="285750" indent="-285750">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Identifying and Fixing Socket </a:t>
            </a:r>
            <a:r>
              <a:rPr lang="en-US" dirty="0" smtClean="0">
                <a:solidFill>
                  <a:srgbClr val="0A1F61"/>
                </a:solidFill>
                <a:latin typeface="Tajawal ExtraBold" panose="00000800000000000000" pitchFamily="2" charset="-78"/>
                <a:cs typeface="Tajawal ExtraBold" panose="00000800000000000000" pitchFamily="2" charset="-78"/>
              </a:rPr>
              <a:t>Timeouts:</a:t>
            </a:r>
          </a:p>
          <a:p>
            <a:pPr marL="285750" indent="-285750">
              <a:buFont typeface="Wingdings" panose="05000000000000000000" pitchFamily="2" charset="2"/>
              <a:buChar char="§"/>
            </a:pPr>
            <a:endParaRPr lang="en-US"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a:pPr>
            <a:r>
              <a:rPr lang="en-US" sz="1700" dirty="0">
                <a:solidFill>
                  <a:srgbClr val="0A1F61"/>
                </a:solidFill>
                <a:latin typeface="Tajawal ExtraBold" panose="00000800000000000000" pitchFamily="2" charset="-78"/>
                <a:cs typeface="Tajawal ExtraBold" panose="00000800000000000000" pitchFamily="2" charset="-78"/>
              </a:rPr>
              <a:t>The root cause of a Socket Timeout is a connectivity failure between the machines, so try the usual process</a:t>
            </a:r>
            <a:r>
              <a:rPr lang="en-US" sz="1700" dirty="0" smtClean="0">
                <a:solidFill>
                  <a:srgbClr val="0A1F61"/>
                </a:solidFill>
                <a:latin typeface="Tajawal ExtraBold" panose="00000800000000000000" pitchFamily="2" charset="-78"/>
                <a:cs typeface="Tajawal ExtraBold" panose="00000800000000000000" pitchFamily="2" charset="-78"/>
              </a:rPr>
              <a:t>.</a:t>
            </a:r>
          </a:p>
          <a:p>
            <a:pPr marL="800100" lvl="1" indent="-342900">
              <a:buFont typeface="+mj-lt"/>
              <a:buAutoNum type="arabicPeriod"/>
            </a:pPr>
            <a:endParaRPr lang="en-US" sz="1700"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a:pPr>
            <a:r>
              <a:rPr lang="en-US" sz="1700" dirty="0">
                <a:solidFill>
                  <a:srgbClr val="0A1F61"/>
                </a:solidFill>
                <a:latin typeface="Tajawal ExtraBold" panose="00000800000000000000" pitchFamily="2" charset="-78"/>
                <a:cs typeface="Tajawal ExtraBold" panose="00000800000000000000" pitchFamily="2" charset="-78"/>
              </a:rPr>
              <a:t>Check the settings: is this the machine you really wanted to talk to</a:t>
            </a:r>
            <a:r>
              <a:rPr lang="en-US" sz="1700" dirty="0" smtClean="0">
                <a:solidFill>
                  <a:srgbClr val="0A1F61"/>
                </a:solidFill>
                <a:latin typeface="Tajawal ExtraBold" panose="00000800000000000000" pitchFamily="2" charset="-78"/>
                <a:cs typeface="Tajawal ExtraBold" panose="00000800000000000000" pitchFamily="2" charset="-78"/>
              </a:rPr>
              <a:t>?</a:t>
            </a:r>
          </a:p>
          <a:p>
            <a:pPr marL="800100" lvl="1" indent="-342900">
              <a:buFont typeface="+mj-lt"/>
              <a:buAutoNum type="arabicPeriod"/>
            </a:pPr>
            <a:endParaRPr lang="en-US" sz="1700"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a:pPr>
            <a:r>
              <a:rPr lang="en-US" sz="1700" dirty="0">
                <a:solidFill>
                  <a:srgbClr val="0A1F61"/>
                </a:solidFill>
                <a:latin typeface="Tajawal ExtraBold" panose="00000800000000000000" pitchFamily="2" charset="-78"/>
                <a:cs typeface="Tajawal ExtraBold" panose="00000800000000000000" pitchFamily="2" charset="-78"/>
              </a:rPr>
              <a:t>From the machine that is raising the exception, can you resolve the hostname</a:t>
            </a:r>
            <a:r>
              <a:rPr lang="en-US" sz="1700" dirty="0" smtClean="0">
                <a:solidFill>
                  <a:srgbClr val="0A1F61"/>
                </a:solidFill>
                <a:latin typeface="Tajawal ExtraBold" panose="00000800000000000000" pitchFamily="2" charset="-78"/>
                <a:cs typeface="Tajawal ExtraBold" panose="00000800000000000000" pitchFamily="2" charset="-78"/>
              </a:rPr>
              <a:t>.</a:t>
            </a:r>
          </a:p>
          <a:p>
            <a:pPr marL="800100" lvl="1" indent="-342900">
              <a:buFont typeface="+mj-lt"/>
              <a:buAutoNum type="arabicPeriod"/>
            </a:pPr>
            <a:endParaRPr lang="en-US" sz="1700"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a:pPr>
            <a:r>
              <a:rPr lang="en-US" sz="1700" dirty="0">
                <a:solidFill>
                  <a:srgbClr val="0A1F61"/>
                </a:solidFill>
                <a:latin typeface="Tajawal ExtraBold" panose="00000800000000000000" pitchFamily="2" charset="-78"/>
                <a:cs typeface="Tajawal ExtraBold" panose="00000800000000000000" pitchFamily="2" charset="-78"/>
              </a:rPr>
              <a:t>Is that resolved hostname the correct one</a:t>
            </a:r>
            <a:r>
              <a:rPr lang="en-US" sz="1700" dirty="0" smtClean="0">
                <a:solidFill>
                  <a:srgbClr val="0A1F61"/>
                </a:solidFill>
                <a:latin typeface="Tajawal ExtraBold" panose="00000800000000000000" pitchFamily="2" charset="-78"/>
                <a:cs typeface="Tajawal ExtraBold" panose="00000800000000000000" pitchFamily="2" charset="-78"/>
              </a:rPr>
              <a:t>?</a:t>
            </a:r>
            <a:endParaRPr lang="en-US" sz="1700" dirty="0">
              <a:solidFill>
                <a:srgbClr val="0A1F61"/>
              </a:solidFill>
              <a:latin typeface="Tajawal ExtraBold" panose="00000800000000000000" pitchFamily="2" charset="-78"/>
              <a:cs typeface="Tajawal ExtraBold" panose="00000800000000000000" pitchFamily="2" charset="-78"/>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13" name="Right Arrow 12"/>
          <p:cNvSpPr/>
          <p:nvPr/>
        </p:nvSpPr>
        <p:spPr>
          <a:xfrm>
            <a:off x="10389955" y="5603824"/>
            <a:ext cx="1499171" cy="334851"/>
          </a:xfrm>
          <a:prstGeom prst="rightArrow">
            <a:avLst/>
          </a:prstGeom>
          <a:ln>
            <a:solidFill>
              <a:srgbClr val="FF95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58546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014365" y="416095"/>
            <a:ext cx="7919357" cy="954107"/>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Identifying </a:t>
            </a:r>
            <a:r>
              <a:rPr lang="en-US" sz="2800" dirty="0">
                <a:solidFill>
                  <a:schemeClr val="bg1"/>
                </a:solidFill>
                <a:latin typeface="Tajawal Medium" panose="00000600000000000000" pitchFamily="2" charset="-78"/>
                <a:cs typeface="Tajawal Medium" panose="00000600000000000000" pitchFamily="2" charset="-78"/>
              </a:rPr>
              <a:t>and Fixing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Socket Timeouts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12" name="Rectangle 11"/>
          <p:cNvSpPr/>
          <p:nvPr/>
        </p:nvSpPr>
        <p:spPr>
          <a:xfrm>
            <a:off x="130614" y="1736563"/>
            <a:ext cx="11660375" cy="3739485"/>
          </a:xfrm>
          <a:prstGeom prst="rect">
            <a:avLst/>
          </a:prstGeom>
        </p:spPr>
        <p:txBody>
          <a:bodyPr wrap="square">
            <a:spAutoFit/>
          </a:bodyPr>
          <a:lstStyle/>
          <a:p>
            <a:pPr marL="800100" lvl="1" indent="-342900">
              <a:buFont typeface="+mj-lt"/>
              <a:buAutoNum type="arabicPeriod" startAt="5"/>
            </a:pPr>
            <a:r>
              <a:rPr lang="en-US" sz="1700" dirty="0" smtClean="0">
                <a:solidFill>
                  <a:srgbClr val="0A1F61"/>
                </a:solidFill>
                <a:latin typeface="Tajawal ExtraBold" panose="00000800000000000000" pitchFamily="2" charset="-78"/>
                <a:cs typeface="Tajawal ExtraBold" panose="00000800000000000000" pitchFamily="2" charset="-78"/>
              </a:rPr>
              <a:t>Is </a:t>
            </a:r>
            <a:r>
              <a:rPr lang="en-US" sz="1700" dirty="0">
                <a:solidFill>
                  <a:srgbClr val="0A1F61"/>
                </a:solidFill>
                <a:latin typeface="Tajawal ExtraBold" panose="00000800000000000000" pitchFamily="2" charset="-78"/>
                <a:cs typeface="Tajawal ExtraBold" panose="00000800000000000000" pitchFamily="2" charset="-78"/>
              </a:rPr>
              <a:t>the target machine running the relevant Hadoop processes</a:t>
            </a:r>
            <a:r>
              <a:rPr lang="en-US" sz="1700" dirty="0" smtClean="0">
                <a:solidFill>
                  <a:srgbClr val="0A1F61"/>
                </a:solidFill>
                <a:latin typeface="Tajawal ExtraBold" panose="00000800000000000000" pitchFamily="2" charset="-78"/>
                <a:cs typeface="Tajawal ExtraBold" panose="00000800000000000000" pitchFamily="2" charset="-78"/>
              </a:rPr>
              <a:t>?</a:t>
            </a:r>
          </a:p>
          <a:p>
            <a:pPr marL="800100" lvl="1" indent="-342900">
              <a:buFont typeface="+mj-lt"/>
              <a:buAutoNum type="arabicPeriod" startAt="5"/>
            </a:pPr>
            <a:endParaRPr lang="en-US" sz="1700"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startAt="5"/>
            </a:pPr>
            <a:r>
              <a:rPr lang="en-US" sz="1700" dirty="0">
                <a:solidFill>
                  <a:srgbClr val="0A1F61"/>
                </a:solidFill>
                <a:latin typeface="Tajawal ExtraBold" panose="00000800000000000000" pitchFamily="2" charset="-78"/>
                <a:cs typeface="Tajawal ExtraBold" panose="00000800000000000000" pitchFamily="2" charset="-78"/>
              </a:rPr>
              <a:t>Can you telnet to the target </a:t>
            </a:r>
            <a:r>
              <a:rPr lang="en-US" sz="1700" dirty="0" smtClean="0">
                <a:solidFill>
                  <a:srgbClr val="0A1F61"/>
                </a:solidFill>
                <a:latin typeface="Tajawal ExtraBold" panose="00000800000000000000" pitchFamily="2" charset="-78"/>
                <a:cs typeface="Tajawal ExtraBold" panose="00000800000000000000" pitchFamily="2" charset="-78"/>
              </a:rPr>
              <a:t>host </a:t>
            </a:r>
            <a:r>
              <a:rPr lang="en-US" sz="1700" dirty="0">
                <a:solidFill>
                  <a:srgbClr val="0A1F61"/>
                </a:solidFill>
                <a:latin typeface="Tajawal ExtraBold" panose="00000800000000000000" pitchFamily="2" charset="-78"/>
                <a:cs typeface="Tajawal ExtraBold" panose="00000800000000000000" pitchFamily="2" charset="-78"/>
              </a:rPr>
              <a:t>and port</a:t>
            </a:r>
            <a:r>
              <a:rPr lang="en-US" sz="1700" dirty="0" smtClean="0">
                <a:solidFill>
                  <a:srgbClr val="0A1F61"/>
                </a:solidFill>
                <a:latin typeface="Tajawal ExtraBold" panose="00000800000000000000" pitchFamily="2" charset="-78"/>
                <a:cs typeface="Tajawal ExtraBold" panose="00000800000000000000" pitchFamily="2" charset="-78"/>
              </a:rPr>
              <a:t>?</a:t>
            </a:r>
          </a:p>
          <a:p>
            <a:pPr marL="800100" lvl="1" indent="-342900">
              <a:buFont typeface="+mj-lt"/>
              <a:buAutoNum type="arabicPeriod" startAt="5"/>
            </a:pPr>
            <a:endParaRPr lang="en-US" sz="1700"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startAt="5"/>
            </a:pPr>
            <a:r>
              <a:rPr lang="en-US" sz="1700" dirty="0">
                <a:solidFill>
                  <a:srgbClr val="0A1F61"/>
                </a:solidFill>
                <a:latin typeface="Tajawal ExtraBold" panose="00000800000000000000" pitchFamily="2" charset="-78"/>
                <a:cs typeface="Tajawal ExtraBold" panose="00000800000000000000" pitchFamily="2" charset="-78"/>
              </a:rPr>
              <a:t>Can you telnet to the target host and port from any other machine</a:t>
            </a:r>
            <a:r>
              <a:rPr lang="en-US" sz="1700" dirty="0" smtClean="0">
                <a:solidFill>
                  <a:srgbClr val="0A1F61"/>
                </a:solidFill>
                <a:latin typeface="Tajawal ExtraBold" panose="00000800000000000000" pitchFamily="2" charset="-78"/>
                <a:cs typeface="Tajawal ExtraBold" panose="00000800000000000000" pitchFamily="2" charset="-78"/>
              </a:rPr>
              <a:t>?</a:t>
            </a:r>
          </a:p>
          <a:p>
            <a:pPr marL="800100" lvl="1" indent="-342900">
              <a:buFont typeface="+mj-lt"/>
              <a:buAutoNum type="arabicPeriod" startAt="5"/>
            </a:pPr>
            <a:endParaRPr lang="en-US" sz="1700"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startAt="5"/>
            </a:pPr>
            <a:r>
              <a:rPr lang="en-US" sz="1700" dirty="0">
                <a:solidFill>
                  <a:srgbClr val="0A1F61"/>
                </a:solidFill>
                <a:latin typeface="Tajawal ExtraBold" panose="00000800000000000000" pitchFamily="2" charset="-78"/>
                <a:cs typeface="Tajawal ExtraBold" panose="00000800000000000000" pitchFamily="2" charset="-78"/>
              </a:rPr>
              <a:t>On the target machine, can you telnet to the port using localhost as the hostname. If this works but external network connections time out, it's usually a firewall issue</a:t>
            </a:r>
            <a:r>
              <a:rPr lang="en-US" sz="1700" dirty="0" smtClean="0">
                <a:solidFill>
                  <a:srgbClr val="0A1F61"/>
                </a:solidFill>
                <a:latin typeface="Tajawal ExtraBold" panose="00000800000000000000" pitchFamily="2" charset="-78"/>
                <a:cs typeface="Tajawal ExtraBold" panose="00000800000000000000" pitchFamily="2" charset="-78"/>
              </a:rPr>
              <a:t>.</a:t>
            </a:r>
          </a:p>
          <a:p>
            <a:pPr marL="800100" lvl="1" indent="-342900">
              <a:buFont typeface="+mj-lt"/>
              <a:buAutoNum type="arabicPeriod" startAt="5"/>
            </a:pPr>
            <a:endParaRPr lang="en-US" sz="1700" dirty="0">
              <a:solidFill>
                <a:srgbClr val="0A1F61"/>
              </a:solidFill>
              <a:latin typeface="Tajawal ExtraBold" panose="00000800000000000000" pitchFamily="2" charset="-78"/>
              <a:cs typeface="Tajawal ExtraBold" panose="00000800000000000000" pitchFamily="2" charset="-78"/>
            </a:endParaRPr>
          </a:p>
          <a:p>
            <a:pPr marL="800100" lvl="1" indent="-342900">
              <a:buFont typeface="+mj-lt"/>
              <a:buAutoNum type="arabicPeriod" startAt="5"/>
            </a:pPr>
            <a:r>
              <a:rPr lang="en-US" sz="1700" dirty="0">
                <a:solidFill>
                  <a:srgbClr val="0A1F61"/>
                </a:solidFill>
                <a:latin typeface="Tajawal ExtraBold" panose="00000800000000000000" pitchFamily="2" charset="-78"/>
                <a:cs typeface="Tajawal ExtraBold" panose="00000800000000000000" pitchFamily="2" charset="-78"/>
              </a:rPr>
              <a:t>If it is a remote object store: is the address correct? Does it go away when you repeat the operation? Does it only happen on bulk operations? If the latter, it's probably due to throttling at the far end.</a:t>
            </a:r>
          </a:p>
          <a:p>
            <a:pPr marL="285750" indent="-285750" algn="just">
              <a:buFont typeface="Arial" panose="020B0604020202020204" pitchFamily="34" charset="0"/>
              <a:buChar char="•"/>
            </a:pPr>
            <a:endParaRPr lang="en-US" sz="1600" b="1" dirty="0">
              <a:solidFill>
                <a:srgbClr val="0A1F61"/>
              </a:solidFill>
              <a:latin typeface="Tajawal ExtraBold" panose="00000800000000000000" pitchFamily="2" charset="-78"/>
              <a:cs typeface="Tajawal ExtraBold" panose="00000800000000000000" pitchFamily="2" charset="-78"/>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10" name="TextBox 9"/>
          <p:cNvSpPr txBox="1"/>
          <p:nvPr/>
        </p:nvSpPr>
        <p:spPr>
          <a:xfrm>
            <a:off x="1330138" y="5627566"/>
            <a:ext cx="10125176" cy="323165"/>
          </a:xfrm>
          <a:prstGeom prst="rect">
            <a:avLst/>
          </a:prstGeom>
          <a:noFill/>
        </p:spPr>
        <p:txBody>
          <a:bodyPr wrap="square" rtlCol="0">
            <a:spAutoFit/>
          </a:bodyPr>
          <a:lstStyle/>
          <a:p>
            <a:r>
              <a:rPr lang="en-US" sz="1500" b="1" dirty="0" smtClean="0">
                <a:solidFill>
                  <a:srgbClr val="FF0000"/>
                </a:solidFill>
                <a:latin typeface="Tajawal ExtraBold" panose="00000800000000000000" pitchFamily="2" charset="-78"/>
                <a:cs typeface="Tajawal ExtraBold" panose="00000800000000000000" pitchFamily="2" charset="-78"/>
              </a:rPr>
              <a:t>Remember: These  are</a:t>
            </a:r>
            <a:r>
              <a:rPr lang="en-US" sz="1500" b="1" dirty="0">
                <a:solidFill>
                  <a:srgbClr val="FF0000"/>
                </a:solidFill>
                <a:latin typeface="Tajawal ExtraBold" panose="00000800000000000000" pitchFamily="2" charset="-78"/>
                <a:cs typeface="Tajawal ExtraBold" panose="00000800000000000000" pitchFamily="2" charset="-78"/>
              </a:rPr>
              <a:t> your network configuration </a:t>
            </a:r>
            <a:r>
              <a:rPr lang="en-US" sz="1500" b="1" dirty="0" smtClean="0">
                <a:solidFill>
                  <a:srgbClr val="FF0000"/>
                </a:solidFill>
                <a:latin typeface="Tajawal ExtraBold" panose="00000800000000000000" pitchFamily="2" charset="-78"/>
                <a:cs typeface="Tajawal ExtraBold" panose="00000800000000000000" pitchFamily="2" charset="-78"/>
              </a:rPr>
              <a:t>problems. </a:t>
            </a:r>
            <a:r>
              <a:rPr lang="en-US" sz="1500" b="1" dirty="0">
                <a:solidFill>
                  <a:srgbClr val="FF0000"/>
                </a:solidFill>
                <a:latin typeface="Tajawal ExtraBold" panose="00000800000000000000" pitchFamily="2" charset="-78"/>
                <a:cs typeface="Tajawal ExtraBold" panose="00000800000000000000" pitchFamily="2" charset="-78"/>
              </a:rPr>
              <a:t>Only you can fix them.</a:t>
            </a:r>
          </a:p>
        </p:txBody>
      </p:sp>
    </p:spTree>
    <p:extLst>
      <p:ext uri="{BB962C8B-B14F-4D97-AF65-F5344CB8AC3E}">
        <p14:creationId xmlns:p14="http://schemas.microsoft.com/office/powerpoint/2010/main" val="16250610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076357" y="434985"/>
            <a:ext cx="7919357" cy="1261884"/>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Setting </a:t>
            </a:r>
            <a:r>
              <a:rPr lang="en-US" sz="2800" dirty="0">
                <a:solidFill>
                  <a:schemeClr val="bg1"/>
                </a:solidFill>
                <a:latin typeface="Tajawal Medium" panose="00000600000000000000" pitchFamily="2" charset="-78"/>
                <a:cs typeface="Tajawal Medium" panose="00000600000000000000" pitchFamily="2" charset="-78"/>
              </a:rPr>
              <a:t>and getting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the </a:t>
            </a:r>
            <a:r>
              <a:rPr lang="en-US" sz="2800" dirty="0">
                <a:solidFill>
                  <a:schemeClr val="bg1"/>
                </a:solidFill>
                <a:latin typeface="Tajawal Medium" panose="00000600000000000000" pitchFamily="2" charset="-78"/>
                <a:cs typeface="Tajawal Medium" panose="00000600000000000000" pitchFamily="2" charset="-78"/>
              </a:rPr>
              <a:t>default </a:t>
            </a:r>
            <a:r>
              <a:rPr lang="en-US" sz="2800" dirty="0" smtClean="0">
                <a:solidFill>
                  <a:schemeClr val="bg1"/>
                </a:solidFill>
                <a:latin typeface="Tajawal Medium" panose="00000600000000000000" pitchFamily="2" charset="-78"/>
                <a:cs typeface="Tajawal Medium" panose="00000600000000000000" pitchFamily="2" charset="-78"/>
              </a:rPr>
              <a:t>socket timeout</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
        <p:nvSpPr>
          <p:cNvPr id="9" name="Rectangle 1"/>
          <p:cNvSpPr>
            <a:spLocks noChangeArrowheads="1"/>
          </p:cNvSpPr>
          <p:nvPr/>
        </p:nvSpPr>
        <p:spPr bwMode="auto">
          <a:xfrm>
            <a:off x="2482052" y="2128428"/>
            <a:ext cx="6628802" cy="286232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rgbClr val="CC7832"/>
                </a:solidFill>
                <a:effectLst/>
                <a:latin typeface="JetBrains Mono"/>
              </a:rPr>
              <a:t>import </a:t>
            </a:r>
            <a:r>
              <a:rPr kumimoji="0" lang="en-US" altLang="en-US" b="0" i="0" u="none" strike="noStrike" cap="none" normalizeH="0" baseline="0" dirty="0" smtClean="0">
                <a:ln>
                  <a:noFill/>
                </a:ln>
                <a:solidFill>
                  <a:srgbClr val="A9B7C6"/>
                </a:solidFill>
                <a:effectLst/>
                <a:latin typeface="JetBrains Mono"/>
              </a:rPr>
              <a:t>socket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err="1" smtClean="0">
                <a:ln>
                  <a:noFill/>
                </a:ln>
                <a:solidFill>
                  <a:srgbClr val="CC7832"/>
                </a:solidFill>
                <a:effectLst/>
                <a:latin typeface="JetBrains Mono"/>
              </a:rPr>
              <a:t>def</a:t>
            </a:r>
            <a:r>
              <a:rPr kumimoji="0" lang="en-US" altLang="en-US" b="0" i="0" u="none" strike="noStrike" cap="none" normalizeH="0" baseline="0" dirty="0" smtClean="0">
                <a:ln>
                  <a:noFill/>
                </a:ln>
                <a:solidFill>
                  <a:srgbClr val="CC7832"/>
                </a:solidFill>
                <a:effectLst/>
                <a:latin typeface="JetBrains Mono"/>
              </a:rPr>
              <a:t> </a:t>
            </a:r>
            <a:r>
              <a:rPr kumimoji="0" lang="en-US" altLang="en-US" b="0" i="0" u="none" strike="noStrike" cap="none" normalizeH="0" baseline="0" dirty="0" err="1" smtClean="0">
                <a:ln>
                  <a:noFill/>
                </a:ln>
                <a:solidFill>
                  <a:srgbClr val="FFC66D"/>
                </a:solidFill>
                <a:effectLst/>
                <a:latin typeface="JetBrains Mono"/>
              </a:rPr>
              <a:t>test_socket_timeout</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s = </a:t>
            </a:r>
            <a:r>
              <a:rPr kumimoji="0" lang="en-US" altLang="en-US" b="0" i="0" u="none" strike="noStrike" cap="none" normalizeH="0" baseline="0" dirty="0" err="1" smtClean="0">
                <a:ln>
                  <a:noFill/>
                </a:ln>
                <a:solidFill>
                  <a:srgbClr val="A9B7C6"/>
                </a:solidFill>
                <a:effectLst/>
                <a:latin typeface="JetBrains Mono"/>
              </a:rPr>
              <a:t>socket.socket</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err="1" smtClean="0">
                <a:ln>
                  <a:noFill/>
                </a:ln>
                <a:solidFill>
                  <a:srgbClr val="A9B7C6"/>
                </a:solidFill>
                <a:effectLst/>
                <a:latin typeface="JetBrains Mono"/>
              </a:rPr>
              <a:t>socket.AF_INET</a:t>
            </a:r>
            <a:r>
              <a:rPr kumimoji="0" lang="en-US" altLang="en-US" b="0" i="0" u="none" strike="noStrike" cap="none" normalizeH="0" baseline="0" dirty="0" smtClean="0">
                <a:ln>
                  <a:noFill/>
                </a:ln>
                <a:solidFill>
                  <a:srgbClr val="CC7832"/>
                </a:solidFill>
                <a:effectLst/>
                <a:latin typeface="JetBrains Mono"/>
              </a:rPr>
              <a:t>, </a:t>
            </a:r>
            <a:r>
              <a:rPr kumimoji="0" lang="en-US" altLang="en-US" b="0" i="0" u="none" strike="noStrike" cap="none" normalizeH="0" baseline="0" dirty="0" err="1" smtClean="0">
                <a:ln>
                  <a:noFill/>
                </a:ln>
                <a:solidFill>
                  <a:srgbClr val="A9B7C6"/>
                </a:solidFill>
                <a:effectLst/>
                <a:latin typeface="JetBrains Mono"/>
              </a:rPr>
              <a:t>socket.SOCK_STREAM</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smtClean="0">
                <a:ln>
                  <a:noFill/>
                </a:ln>
                <a:solidFill>
                  <a:srgbClr val="8888C6"/>
                </a:solidFill>
                <a:effectLst/>
                <a:latin typeface="JetBrains Mono"/>
              </a:rPr>
              <a:t>print </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smtClean="0">
                <a:ln>
                  <a:noFill/>
                </a:ln>
                <a:solidFill>
                  <a:srgbClr val="6A8759"/>
                </a:solidFill>
                <a:effectLst/>
                <a:latin typeface="JetBrains Mono"/>
              </a:rPr>
              <a:t>"Default socket timeout: %s" </a:t>
            </a: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err="1" smtClean="0">
                <a:ln>
                  <a:noFill/>
                </a:ln>
                <a:solidFill>
                  <a:srgbClr val="A9B7C6"/>
                </a:solidFill>
                <a:effectLst/>
                <a:latin typeface="JetBrains Mono"/>
              </a:rPr>
              <a:t>s.gettimeout</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err="1" smtClean="0">
                <a:ln>
                  <a:noFill/>
                </a:ln>
                <a:solidFill>
                  <a:srgbClr val="A9B7C6"/>
                </a:solidFill>
                <a:effectLst/>
                <a:latin typeface="JetBrains Mono"/>
              </a:rPr>
              <a:t>s.settimeout</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smtClean="0">
                <a:ln>
                  <a:noFill/>
                </a:ln>
                <a:solidFill>
                  <a:srgbClr val="6897BB"/>
                </a:solidFill>
                <a:effectLst/>
                <a:latin typeface="JetBrains Mono"/>
              </a:rPr>
              <a:t>100</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smtClean="0">
                <a:ln>
                  <a:noFill/>
                </a:ln>
                <a:solidFill>
                  <a:srgbClr val="8888C6"/>
                </a:solidFill>
                <a:effectLst/>
                <a:latin typeface="JetBrains Mono"/>
              </a:rPr>
              <a:t>print </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smtClean="0">
                <a:ln>
                  <a:noFill/>
                </a:ln>
                <a:solidFill>
                  <a:srgbClr val="6A8759"/>
                </a:solidFill>
                <a:effectLst/>
                <a:latin typeface="JetBrains Mono"/>
              </a:rPr>
              <a:t>"Current socket timeout: %s" </a:t>
            </a: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err="1" smtClean="0">
                <a:ln>
                  <a:noFill/>
                </a:ln>
                <a:solidFill>
                  <a:srgbClr val="A9B7C6"/>
                </a:solidFill>
                <a:effectLst/>
                <a:latin typeface="JetBrains Mono"/>
              </a:rPr>
              <a:t>s.gettimeout</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CC7832"/>
                </a:solidFill>
                <a:effectLst/>
                <a:latin typeface="JetBrains Mono"/>
              </a:rPr>
              <a:t>if </a:t>
            </a:r>
            <a:r>
              <a:rPr kumimoji="0" lang="en-US" altLang="en-US" b="0" i="0" u="none" strike="noStrike" cap="none" normalizeH="0" baseline="0" dirty="0" smtClean="0">
                <a:ln>
                  <a:noFill/>
                </a:ln>
                <a:solidFill>
                  <a:srgbClr val="A9B7C6"/>
                </a:solidFill>
                <a:effectLst/>
                <a:latin typeface="JetBrains Mono"/>
              </a:rPr>
              <a:t>__name__ == </a:t>
            </a:r>
            <a:r>
              <a:rPr kumimoji="0" lang="en-US" altLang="en-US" b="0" i="0" u="none" strike="noStrike" cap="none" normalizeH="0" baseline="0" dirty="0" smtClean="0">
                <a:ln>
                  <a:noFill/>
                </a:ln>
                <a:solidFill>
                  <a:srgbClr val="6A8759"/>
                </a:solidFill>
                <a:effectLst/>
                <a:latin typeface="JetBrains Mono"/>
              </a:rPr>
              <a:t>'__main__'</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err="1" smtClean="0">
                <a:ln>
                  <a:noFill/>
                </a:ln>
                <a:solidFill>
                  <a:srgbClr val="A9B7C6"/>
                </a:solidFill>
                <a:effectLst/>
                <a:latin typeface="JetBrains Mono"/>
              </a:rPr>
              <a:t>test_socket_timeout</a:t>
            </a:r>
            <a:r>
              <a:rPr kumimoji="0" lang="en-US" altLang="en-US" b="0" i="0" u="none" strike="noStrike" cap="none" normalizeH="0" baseline="0" dirty="0" smtClean="0">
                <a:ln>
                  <a:noFill/>
                </a:ln>
                <a:solidFill>
                  <a:srgbClr val="A9B7C6"/>
                </a:solidFill>
                <a:effectLst/>
                <a:latin typeface="JetBrains Mono"/>
              </a:rPr>
              <a:t>()</a:t>
            </a:r>
            <a:endParaRPr kumimoji="0" lang="en-US" altLang="en-US"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050958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176768" y="425452"/>
            <a:ext cx="7919357" cy="1261884"/>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Handling </a:t>
            </a:r>
            <a:r>
              <a:rPr lang="en-US" sz="2800" dirty="0">
                <a:solidFill>
                  <a:schemeClr val="bg1"/>
                </a:solidFill>
                <a:latin typeface="Tajawal Medium" panose="00000600000000000000" pitchFamily="2" charset="-78"/>
                <a:cs typeface="Tajawal Medium" panose="00000600000000000000" pitchFamily="2" charset="-78"/>
              </a:rPr>
              <a:t>socket errors gracefully</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12" name="Rectangle 11"/>
          <p:cNvSpPr/>
          <p:nvPr/>
        </p:nvSpPr>
        <p:spPr>
          <a:xfrm>
            <a:off x="271457" y="2684131"/>
            <a:ext cx="11660375" cy="1754326"/>
          </a:xfrm>
          <a:prstGeom prst="rect">
            <a:avLst/>
          </a:prstGeom>
        </p:spPr>
        <p:txBody>
          <a:bodyPr wrap="square">
            <a:spAutoFit/>
          </a:bodyPr>
          <a:lstStyle/>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In </a:t>
            </a:r>
            <a:r>
              <a:rPr lang="en-US" sz="2000" dirty="0">
                <a:solidFill>
                  <a:srgbClr val="0A1F61"/>
                </a:solidFill>
                <a:latin typeface="Tajawal ExtraBold" panose="00000800000000000000" pitchFamily="2" charset="-78"/>
                <a:cs typeface="Tajawal ExtraBold" panose="00000800000000000000" pitchFamily="2" charset="-78"/>
              </a:rPr>
              <a:t>any networking application, it is very common that one end is trying </a:t>
            </a:r>
            <a:r>
              <a:rPr lang="en-US" sz="2000" dirty="0" smtClean="0">
                <a:solidFill>
                  <a:srgbClr val="0A1F61"/>
                </a:solidFill>
                <a:latin typeface="Tajawal ExtraBold" panose="00000800000000000000" pitchFamily="2" charset="-78"/>
                <a:cs typeface="Tajawal ExtraBold" panose="00000800000000000000" pitchFamily="2" charset="-78"/>
              </a:rPr>
              <a:t>to connect</a:t>
            </a:r>
            <a:r>
              <a:rPr lang="en-US" sz="2000" dirty="0">
                <a:solidFill>
                  <a:srgbClr val="0A1F61"/>
                </a:solidFill>
                <a:latin typeface="Tajawal ExtraBold" panose="00000800000000000000" pitchFamily="2" charset="-78"/>
                <a:cs typeface="Tajawal ExtraBold" panose="00000800000000000000" pitchFamily="2" charset="-78"/>
              </a:rPr>
              <a:t>, but </a:t>
            </a:r>
            <a:r>
              <a:rPr lang="en-US" sz="2000" dirty="0" smtClean="0">
                <a:solidFill>
                  <a:srgbClr val="0A1F61"/>
                </a:solidFill>
                <a:latin typeface="Tajawal ExtraBold" panose="00000800000000000000" pitchFamily="2" charset="-78"/>
                <a:cs typeface="Tajawal ExtraBold" panose="00000800000000000000" pitchFamily="2" charset="-78"/>
              </a:rPr>
              <a:t>the other </a:t>
            </a:r>
            <a:r>
              <a:rPr lang="en-US" sz="2000" dirty="0">
                <a:solidFill>
                  <a:srgbClr val="0A1F61"/>
                </a:solidFill>
                <a:latin typeface="Tajawal ExtraBold" panose="00000800000000000000" pitchFamily="2" charset="-78"/>
                <a:cs typeface="Tajawal ExtraBold" panose="00000800000000000000" pitchFamily="2" charset="-78"/>
              </a:rPr>
              <a:t>party is not responding due to networking media failure or any other </a:t>
            </a:r>
            <a:r>
              <a:rPr lang="en-US" sz="2000" dirty="0" smtClean="0">
                <a:solidFill>
                  <a:srgbClr val="0A1F61"/>
                </a:solidFill>
                <a:latin typeface="Tajawal ExtraBold" panose="00000800000000000000" pitchFamily="2" charset="-78"/>
                <a:cs typeface="Tajawal ExtraBold" panose="00000800000000000000" pitchFamily="2" charset="-78"/>
              </a:rPr>
              <a:t>reason</a:t>
            </a:r>
            <a:r>
              <a:rPr lang="en-US" sz="2000" dirty="0" smtClean="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a:t>
            </a:r>
            <a:r>
              <a:rPr lang="en-US" sz="2000" dirty="0"/>
              <a:t> </a:t>
            </a:r>
            <a:r>
              <a:rPr lang="en-US" sz="2000" b="1" dirty="0" err="1" smtClean="0">
                <a:solidFill>
                  <a:srgbClr val="00B0F0"/>
                </a:solidFill>
                <a:latin typeface="Tajawal ExtraBold" panose="00000800000000000000" pitchFamily="2" charset="-78"/>
                <a:cs typeface="Tajawal ExtraBold" panose="00000800000000000000" pitchFamily="2" charset="-78"/>
              </a:rPr>
              <a:t>socket.error</a:t>
            </a:r>
            <a:r>
              <a:rPr lang="en-US" sz="2000" b="1" dirty="0" smtClean="0">
                <a:solidFill>
                  <a:srgbClr val="0A1F61"/>
                </a:solidFill>
                <a:latin typeface="Tajawal ExtraBold" panose="00000800000000000000" pitchFamily="2" charset="-78"/>
                <a:cs typeface="Tajawal ExtraBold" panose="00000800000000000000" pitchFamily="2" charset="-78"/>
              </a:rPr>
              <a:t> </a:t>
            </a:r>
          </a:p>
          <a:p>
            <a:pPr algn="just"/>
            <a:endParaRPr lang="en-US" sz="2000" b="1" dirty="0" smtClean="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MY" sz="2000" dirty="0">
                <a:solidFill>
                  <a:srgbClr val="0A1F61"/>
                </a:solidFill>
                <a:latin typeface="Tajawal ExtraBold" panose="00000800000000000000" pitchFamily="2" charset="-78"/>
                <a:cs typeface="Tajawal ExtraBold" panose="00000800000000000000" pitchFamily="2" charset="-78"/>
              </a:rPr>
              <a:t>Use</a:t>
            </a:r>
            <a:r>
              <a:rPr lang="en-MY" sz="2000" b="1" dirty="0" smtClean="0">
                <a:solidFill>
                  <a:srgbClr val="0A1F61"/>
                </a:solidFill>
                <a:latin typeface="Tajawal ExtraBold" panose="00000800000000000000" pitchFamily="2" charset="-78"/>
                <a:cs typeface="Tajawal ExtraBold" panose="00000800000000000000" pitchFamily="2" charset="-78"/>
              </a:rPr>
              <a:t> </a:t>
            </a:r>
            <a:r>
              <a:rPr lang="en-US" sz="2400" dirty="0" err="1" smtClean="0">
                <a:solidFill>
                  <a:srgbClr val="00B0F0"/>
                </a:solidFill>
              </a:rPr>
              <a:t>argparse</a:t>
            </a:r>
            <a:r>
              <a:rPr lang="en-US" sz="2000" dirty="0" smtClean="0">
                <a:solidFill>
                  <a:srgbClr val="00B0F0"/>
                </a:solidFill>
              </a:rPr>
              <a:t> </a:t>
            </a:r>
            <a:r>
              <a:rPr lang="en-US" sz="2000" dirty="0">
                <a:solidFill>
                  <a:srgbClr val="0A1F61"/>
                </a:solidFill>
                <a:latin typeface="Tajawal ExtraBold" panose="00000800000000000000" pitchFamily="2" charset="-78"/>
                <a:cs typeface="Tajawal ExtraBold" panose="00000800000000000000" pitchFamily="2" charset="-78"/>
              </a:rPr>
              <a:t>to get a user </a:t>
            </a:r>
            <a:r>
              <a:rPr lang="en-US" sz="2000" dirty="0" smtClean="0">
                <a:solidFill>
                  <a:srgbClr val="0A1F61"/>
                </a:solidFill>
                <a:latin typeface="Tajawal ExtraBold" panose="00000800000000000000" pitchFamily="2" charset="-78"/>
                <a:cs typeface="Tajawal ExtraBold" panose="00000800000000000000" pitchFamily="2" charset="-78"/>
              </a:rPr>
              <a:t>input or input command.</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Tree>
    <p:extLst>
      <p:ext uri="{BB962C8B-B14F-4D97-AF65-F5344CB8AC3E}">
        <p14:creationId xmlns:p14="http://schemas.microsoft.com/office/powerpoint/2010/main" val="38250871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014364" y="404419"/>
            <a:ext cx="7919357" cy="1261884"/>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Handling </a:t>
            </a:r>
            <a:r>
              <a:rPr lang="en-US" sz="2800" dirty="0">
                <a:solidFill>
                  <a:schemeClr val="bg1"/>
                </a:solidFill>
                <a:latin typeface="Tajawal Medium" panose="00000600000000000000" pitchFamily="2" charset="-78"/>
                <a:cs typeface="Tajawal Medium" panose="00000600000000000000" pitchFamily="2" charset="-78"/>
              </a:rPr>
              <a:t>socket errors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gracefully</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
        <p:nvSpPr>
          <p:cNvPr id="10" name="Rectangle 2"/>
          <p:cNvSpPr>
            <a:spLocks noChangeArrowheads="1"/>
          </p:cNvSpPr>
          <p:nvPr/>
        </p:nvSpPr>
        <p:spPr bwMode="auto">
          <a:xfrm>
            <a:off x="6374657" y="2266833"/>
            <a:ext cx="5456943" cy="216982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808080"/>
                </a:solidFill>
                <a:effectLst/>
                <a:latin typeface="JetBrains Mono"/>
              </a:rPr>
              <a:t># Second try-except block -- connect to given host/port</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try</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s.connect</a:t>
            </a:r>
            <a:r>
              <a:rPr kumimoji="0" lang="en-US" altLang="en-US" sz="1500" b="0" i="0" u="none" strike="noStrike" cap="none" normalizeH="0" baseline="0" dirty="0" smtClean="0">
                <a:ln>
                  <a:noFill/>
                </a:ln>
                <a:solidFill>
                  <a:srgbClr val="A9B7C6"/>
                </a:solidFill>
                <a:effectLst/>
                <a:latin typeface="JetBrains Mono"/>
              </a:rPr>
              <a:t>((host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port))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except </a:t>
            </a:r>
            <a:r>
              <a:rPr kumimoji="0" lang="en-US" altLang="en-US" sz="1500" b="0" i="0" u="none" strike="noStrike" cap="none" normalizeH="0" baseline="0" dirty="0" err="1" smtClean="0">
                <a:ln>
                  <a:noFill/>
                </a:ln>
                <a:solidFill>
                  <a:srgbClr val="A9B7C6"/>
                </a:solidFill>
                <a:effectLst/>
                <a:latin typeface="JetBrains Mono"/>
              </a:rPr>
              <a:t>socket.gaierror</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as </a:t>
            </a:r>
            <a:r>
              <a:rPr kumimoji="0" lang="en-US" altLang="en-US" sz="1500" b="0" i="0" u="none" strike="noStrike" cap="none" normalizeH="0" baseline="0" dirty="0" smtClean="0">
                <a:ln>
                  <a:noFill/>
                </a:ln>
                <a:solidFill>
                  <a:srgbClr val="A9B7C6"/>
                </a:solidFill>
                <a:effectLst/>
                <a:latin typeface="JetBrains Mono"/>
              </a:rPr>
              <a:t>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"Address-related error connecting to server: %s" </a:t>
            </a:r>
            <a:r>
              <a:rPr kumimoji="0" lang="en-US" altLang="en-US" sz="1500" b="0" i="0" u="none" strike="noStrike" cap="none" normalizeH="0" baseline="0" dirty="0" smtClean="0">
                <a:ln>
                  <a:noFill/>
                </a:ln>
                <a:solidFill>
                  <a:srgbClr val="A9B7C6"/>
                </a:solidFill>
                <a:effectLst/>
                <a:latin typeface="JetBrains Mono"/>
              </a:rPr>
              <a:t>% 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sys.exit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except </a:t>
            </a:r>
            <a:r>
              <a:rPr kumimoji="0" lang="en-US" altLang="en-US" sz="1500" b="0" i="0" u="none" strike="noStrike" cap="none" normalizeH="0" baseline="0" dirty="0" err="1" smtClean="0">
                <a:ln>
                  <a:noFill/>
                </a:ln>
                <a:solidFill>
                  <a:srgbClr val="A9B7C6"/>
                </a:solidFill>
                <a:effectLst/>
                <a:latin typeface="JetBrains Mono"/>
              </a:rPr>
              <a:t>socket.error</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as </a:t>
            </a:r>
            <a:r>
              <a:rPr kumimoji="0" lang="en-US" altLang="en-US" sz="1500" b="0" i="0" u="none" strike="noStrike" cap="none" normalizeH="0" baseline="0" dirty="0" smtClean="0">
                <a:ln>
                  <a:noFill/>
                </a:ln>
                <a:solidFill>
                  <a:srgbClr val="A9B7C6"/>
                </a:solidFill>
                <a:effectLst/>
                <a:latin typeface="JetBrains Mono"/>
              </a:rPr>
              <a:t>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"Connection error: %s" </a:t>
            </a:r>
            <a:r>
              <a:rPr kumimoji="0" lang="en-US" altLang="en-US" sz="1500" b="0" i="0" u="none" strike="noStrike" cap="none" normalizeH="0" baseline="0" dirty="0" smtClean="0">
                <a:ln>
                  <a:noFill/>
                </a:ln>
                <a:solidFill>
                  <a:srgbClr val="A9B7C6"/>
                </a:solidFill>
                <a:effectLst/>
                <a:latin typeface="JetBrains Mono"/>
              </a:rPr>
              <a:t>% 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sys.exit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
        <p:nvSpPr>
          <p:cNvPr id="13" name="Rectangle 3"/>
          <p:cNvSpPr>
            <a:spLocks noChangeArrowheads="1"/>
          </p:cNvSpPr>
          <p:nvPr/>
        </p:nvSpPr>
        <p:spPr bwMode="auto">
          <a:xfrm>
            <a:off x="277625" y="2613082"/>
            <a:ext cx="5551007" cy="1477328"/>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808080"/>
                </a:solidFill>
                <a:effectLst/>
                <a:latin typeface="JetBrains Mono"/>
              </a:rPr>
              <a:t># First try-except block -- create socket </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try</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s = </a:t>
            </a:r>
            <a:r>
              <a:rPr kumimoji="0" lang="en-US" altLang="en-US" sz="1500" b="0" i="0" u="none" strike="noStrike" cap="none" normalizeH="0" baseline="0" dirty="0" err="1" smtClean="0">
                <a:ln>
                  <a:noFill/>
                </a:ln>
                <a:solidFill>
                  <a:srgbClr val="A9B7C6"/>
                </a:solidFill>
                <a:effectLst/>
                <a:latin typeface="JetBrains Mono"/>
              </a:rPr>
              <a:t>socket.socket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socket.AF_INET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socket.SOCK_STREAM</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except </a:t>
            </a:r>
            <a:r>
              <a:rPr kumimoji="0" lang="en-US" altLang="en-US" sz="1500" b="0" i="0" u="none" strike="noStrike" cap="none" normalizeH="0" baseline="0" dirty="0" err="1" smtClean="0">
                <a:ln>
                  <a:noFill/>
                </a:ln>
                <a:solidFill>
                  <a:srgbClr val="A9B7C6"/>
                </a:solidFill>
                <a:effectLst/>
                <a:latin typeface="JetBrains Mono"/>
              </a:rPr>
              <a:t>socket.error</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as </a:t>
            </a:r>
            <a:r>
              <a:rPr kumimoji="0" lang="en-US" altLang="en-US" sz="1500" b="0" i="0" u="none" strike="noStrike" cap="none" normalizeH="0" baseline="0" dirty="0" smtClean="0">
                <a:ln>
                  <a:noFill/>
                </a:ln>
                <a:solidFill>
                  <a:srgbClr val="A9B7C6"/>
                </a:solidFill>
                <a:effectLst/>
                <a:latin typeface="JetBrains Mono"/>
              </a:rPr>
              <a:t>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"Error creating socket: %s" </a:t>
            </a:r>
            <a:r>
              <a:rPr kumimoji="0" lang="en-US" altLang="en-US" sz="1500" b="0" i="0" u="none" strike="noStrike" cap="none" normalizeH="0" baseline="0" dirty="0" smtClean="0">
                <a:ln>
                  <a:noFill/>
                </a:ln>
                <a:solidFill>
                  <a:srgbClr val="A9B7C6"/>
                </a:solidFill>
                <a:effectLst/>
                <a:latin typeface="JetBrains Mono"/>
              </a:rPr>
              <a:t>% 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sys.exit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52345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014364" y="378661"/>
            <a:ext cx="7919357" cy="1261884"/>
          </a:xfrm>
          <a:prstGeom prst="rect">
            <a:avLst/>
          </a:prstGeom>
          <a:noFill/>
        </p:spPr>
        <p:txBody>
          <a:bodyPr wrap="square" rtlCol="0">
            <a:spAutoFit/>
          </a:bodyPr>
          <a:lstStyle/>
          <a:p>
            <a:pPr lvl="2" algn="ctr"/>
            <a:r>
              <a:rPr lang="en-US" sz="2800" dirty="0" smtClean="0">
                <a:solidFill>
                  <a:schemeClr val="bg1"/>
                </a:solidFill>
                <a:latin typeface="Tajawal Medium" panose="00000600000000000000" pitchFamily="2" charset="-78"/>
                <a:cs typeface="Tajawal Medium" panose="00000600000000000000" pitchFamily="2" charset="-78"/>
              </a:rPr>
              <a:t>Handling </a:t>
            </a:r>
            <a:r>
              <a:rPr lang="en-US" sz="2800" dirty="0">
                <a:solidFill>
                  <a:schemeClr val="bg1"/>
                </a:solidFill>
                <a:latin typeface="Tajawal Medium" panose="00000600000000000000" pitchFamily="2" charset="-78"/>
                <a:cs typeface="Tajawal Medium" panose="00000600000000000000" pitchFamily="2" charset="-78"/>
              </a:rPr>
              <a:t>socket errors </a:t>
            </a:r>
            <a:endParaRPr lang="en-US" sz="2800" dirty="0" smtClean="0">
              <a:solidFill>
                <a:schemeClr val="bg1"/>
              </a:solidFill>
              <a:latin typeface="Tajawal Medium" panose="00000600000000000000" pitchFamily="2" charset="-78"/>
              <a:cs typeface="Tajawal Medium" panose="00000600000000000000" pitchFamily="2" charset="-78"/>
            </a:endParaRPr>
          </a:p>
          <a:p>
            <a:pPr lvl="2" algn="ctr"/>
            <a:r>
              <a:rPr lang="en-US" sz="2800" dirty="0" smtClean="0">
                <a:solidFill>
                  <a:schemeClr val="bg1"/>
                </a:solidFill>
                <a:latin typeface="Tajawal Medium" panose="00000600000000000000" pitchFamily="2" charset="-78"/>
                <a:cs typeface="Tajawal Medium" panose="00000600000000000000" pitchFamily="2" charset="-78"/>
              </a:rPr>
              <a:t>gracefully</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
        <p:nvSpPr>
          <p:cNvPr id="14" name="Rectangle 4"/>
          <p:cNvSpPr>
            <a:spLocks noChangeArrowheads="1"/>
          </p:cNvSpPr>
          <p:nvPr/>
        </p:nvSpPr>
        <p:spPr bwMode="auto">
          <a:xfrm>
            <a:off x="500446" y="2666862"/>
            <a:ext cx="4264052" cy="170816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808080"/>
                </a:solidFill>
                <a:effectLst/>
                <a:latin typeface="JetBrains Mono"/>
              </a:rPr>
              <a:t># Third try-except block -- sending data</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try</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msg</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smtClean="0">
                <a:ln>
                  <a:noFill/>
                </a:ln>
                <a:solidFill>
                  <a:srgbClr val="6A8759"/>
                </a:solidFill>
                <a:effectLst/>
                <a:latin typeface="JetBrains Mono"/>
              </a:rPr>
              <a:t>"GET %s HTTP/1.0</a:t>
            </a:r>
            <a:r>
              <a:rPr kumimoji="0" lang="en-US" altLang="en-US" sz="1500" b="0" i="0" u="none" strike="noStrike" cap="none" normalizeH="0" baseline="0" dirty="0" smtClean="0">
                <a:ln>
                  <a:noFill/>
                </a:ln>
                <a:solidFill>
                  <a:srgbClr val="CC7832"/>
                </a:solidFill>
                <a:effectLst/>
                <a:latin typeface="JetBrains Mono"/>
              </a:rPr>
              <a:t>\r\n\r\n</a:t>
            </a:r>
            <a:r>
              <a:rPr kumimoji="0" lang="en-US" altLang="en-US" sz="1500" b="0" i="0" u="none" strike="noStrike" cap="none" normalizeH="0" baseline="0" dirty="0" smtClean="0">
                <a:ln>
                  <a:noFill/>
                </a:ln>
                <a:solidFill>
                  <a:srgbClr val="6A8759"/>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 filename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s.sendall</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msg.encode</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'utf-8'</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except </a:t>
            </a:r>
            <a:r>
              <a:rPr kumimoji="0" lang="en-US" altLang="en-US" sz="1500" b="0" i="0" u="none" strike="noStrike" cap="none" normalizeH="0" baseline="0" dirty="0" err="1" smtClean="0">
                <a:ln>
                  <a:noFill/>
                </a:ln>
                <a:solidFill>
                  <a:srgbClr val="A9B7C6"/>
                </a:solidFill>
                <a:effectLst/>
                <a:latin typeface="JetBrains Mono"/>
              </a:rPr>
              <a:t>socket.error</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as </a:t>
            </a:r>
            <a:r>
              <a:rPr kumimoji="0" lang="en-US" altLang="en-US" sz="1500" b="0" i="0" u="none" strike="noStrike" cap="none" normalizeH="0" baseline="0" dirty="0" smtClean="0">
                <a:ln>
                  <a:noFill/>
                </a:ln>
                <a:solidFill>
                  <a:srgbClr val="A9B7C6"/>
                </a:solidFill>
                <a:effectLst/>
                <a:latin typeface="JetBrains Mono"/>
              </a:rPr>
              <a:t>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"Error sending data: %s" </a:t>
            </a:r>
            <a:r>
              <a:rPr kumimoji="0" lang="en-US" altLang="en-US" sz="1500" b="0" i="0" u="none" strike="noStrike" cap="none" normalizeH="0" baseline="0" dirty="0" smtClean="0">
                <a:ln>
                  <a:noFill/>
                </a:ln>
                <a:solidFill>
                  <a:srgbClr val="A9B7C6"/>
                </a:solidFill>
                <a:effectLst/>
                <a:latin typeface="JetBrains Mono"/>
              </a:rPr>
              <a:t>% 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sys.exit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
        <p:nvSpPr>
          <p:cNvPr id="15" name="Rectangle 5"/>
          <p:cNvSpPr>
            <a:spLocks noChangeArrowheads="1"/>
          </p:cNvSpPr>
          <p:nvPr/>
        </p:nvSpPr>
        <p:spPr bwMode="auto">
          <a:xfrm>
            <a:off x="5572749" y="2188219"/>
            <a:ext cx="6075702" cy="263149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CC7832"/>
                </a:solidFill>
                <a:effectLst/>
                <a:latin typeface="JetBrains Mono"/>
              </a:rPr>
              <a:t>while </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08080"/>
                </a:solidFill>
                <a:effectLst/>
                <a:latin typeface="JetBrains Mono"/>
              </a:rPr>
              <a:t># Fourth </a:t>
            </a:r>
            <a:r>
              <a:rPr kumimoji="0" lang="en-US" altLang="en-US" sz="1500" b="0" i="0" u="none" strike="noStrike" cap="none" normalizeH="0" baseline="0" dirty="0" err="1" smtClean="0">
                <a:ln>
                  <a:noFill/>
                </a:ln>
                <a:solidFill>
                  <a:srgbClr val="808080"/>
                </a:solidFill>
                <a:effectLst/>
                <a:latin typeface="JetBrains Mono"/>
              </a:rPr>
              <a:t>tr</a:t>
            </a:r>
            <a:r>
              <a:rPr kumimoji="0" lang="en-US" altLang="en-US" sz="1500" b="0" i="0" u="none" strike="noStrike" cap="none" normalizeH="0" baseline="0" dirty="0" smtClean="0">
                <a:ln>
                  <a:noFill/>
                </a:ln>
                <a:solidFill>
                  <a:srgbClr val="808080"/>
                </a:solidFill>
                <a:effectLst/>
                <a:latin typeface="JetBrains Mono"/>
              </a:rPr>
              <a:t>-except block -- waiting to receive data from remote host</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try</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buf</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err="1" smtClean="0">
                <a:ln>
                  <a:noFill/>
                </a:ln>
                <a:solidFill>
                  <a:srgbClr val="A9B7C6"/>
                </a:solidFill>
                <a:effectLst/>
                <a:latin typeface="JetBrains Mono"/>
              </a:rPr>
              <a:t>s.recv</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2048</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except </a:t>
            </a:r>
            <a:r>
              <a:rPr kumimoji="0" lang="en-US" altLang="en-US" sz="1500" b="0" i="0" u="none" strike="noStrike" cap="none" normalizeH="0" baseline="0" dirty="0" err="1" smtClean="0">
                <a:ln>
                  <a:noFill/>
                </a:ln>
                <a:solidFill>
                  <a:srgbClr val="A9B7C6"/>
                </a:solidFill>
                <a:effectLst/>
                <a:latin typeface="JetBrains Mono"/>
              </a:rPr>
              <a:t>socket.error</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as </a:t>
            </a:r>
            <a:r>
              <a:rPr kumimoji="0" lang="en-US" altLang="en-US" sz="1500" b="0" i="0" u="none" strike="noStrike" cap="none" normalizeH="0" baseline="0" dirty="0" smtClean="0">
                <a:ln>
                  <a:noFill/>
                </a:ln>
                <a:solidFill>
                  <a:srgbClr val="A9B7C6"/>
                </a:solidFill>
                <a:effectLst/>
                <a:latin typeface="JetBrains Mono"/>
              </a:rPr>
              <a:t>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"Error receiving data: %s" </a:t>
            </a:r>
            <a:r>
              <a:rPr kumimoji="0" lang="en-US" altLang="en-US" sz="1500" b="0" i="0" u="none" strike="noStrike" cap="none" normalizeH="0" baseline="0" dirty="0" smtClean="0">
                <a:ln>
                  <a:noFill/>
                </a:ln>
                <a:solidFill>
                  <a:srgbClr val="A9B7C6"/>
                </a:solidFill>
                <a:effectLst/>
                <a:latin typeface="JetBrains Mono"/>
              </a:rPr>
              <a:t>% 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sys.exit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if not </a:t>
            </a:r>
            <a:r>
              <a:rPr kumimoji="0" lang="en-US" altLang="en-US" sz="1500" b="0" i="0" u="none" strike="noStrike" cap="none" normalizeH="0" baseline="0" dirty="0" err="1" smtClean="0">
                <a:ln>
                  <a:noFill/>
                </a:ln>
                <a:solidFill>
                  <a:srgbClr val="8888C6"/>
                </a:solidFill>
                <a:effectLst/>
                <a:latin typeface="JetBrains Mono"/>
              </a:rPr>
              <a:t>len</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buf</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break</a:t>
            </a:r>
            <a:br>
              <a:rPr kumimoji="0" lang="en-US" altLang="en-US" sz="1500" b="0" i="0" u="none" strike="noStrike" cap="none" normalizeH="0" baseline="0" dirty="0" smtClean="0">
                <a:ln>
                  <a:noFill/>
                </a:ln>
                <a:solidFill>
                  <a:srgbClr val="CC7832"/>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808080"/>
                </a:solidFill>
                <a:effectLst/>
                <a:latin typeface="JetBrains Mono"/>
              </a:rPr>
              <a:t># write the received data</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sys.stdout.write</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buf.decode</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'utf-8'</a:t>
            </a:r>
            <a:r>
              <a:rPr kumimoji="0" lang="en-US" altLang="en-US" sz="1500" b="0" i="0" u="none" strike="noStrike" cap="none" normalizeH="0" baseline="0" dirty="0" smtClean="0">
                <a:ln>
                  <a:noFill/>
                </a:ln>
                <a:solidFill>
                  <a:srgbClr val="A9B7C6"/>
                </a:solidFill>
                <a:effectLst/>
                <a:latin typeface="JetBrains Mono"/>
              </a:rPr>
              <a:t>)) </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436627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09096" y="66585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643905" y="403787"/>
            <a:ext cx="7919357" cy="1261884"/>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Modifying </a:t>
            </a:r>
            <a:r>
              <a:rPr lang="en-US" sz="2800" dirty="0">
                <a:solidFill>
                  <a:schemeClr val="bg1"/>
                </a:solidFill>
                <a:latin typeface="Tajawal Medium" panose="00000600000000000000" pitchFamily="2" charset="-78"/>
                <a:cs typeface="Tajawal Medium" panose="00000600000000000000" pitchFamily="2" charset="-78"/>
              </a:rPr>
              <a:t>a socket's </a:t>
            </a:r>
            <a:endParaRPr 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800" dirty="0" smtClean="0">
                <a:solidFill>
                  <a:schemeClr val="bg1"/>
                </a:solidFill>
                <a:latin typeface="Tajawal Medium" panose="00000600000000000000" pitchFamily="2" charset="-78"/>
                <a:cs typeface="Tajawal Medium" panose="00000600000000000000" pitchFamily="2" charset="-78"/>
              </a:rPr>
              <a:t>send/receive buffer sizes</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12" name="Rectangle 11"/>
          <p:cNvSpPr/>
          <p:nvPr/>
        </p:nvSpPr>
        <p:spPr>
          <a:xfrm>
            <a:off x="271457" y="1776374"/>
            <a:ext cx="11660375" cy="4031873"/>
          </a:xfrm>
          <a:prstGeom prst="rect">
            <a:avLst/>
          </a:prstGeom>
        </p:spPr>
        <p:txBody>
          <a:bodyPr wrap="square">
            <a:spAutoFit/>
          </a:bodyPr>
          <a:lstStyle/>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t>
            </a:r>
            <a:r>
              <a:rPr lang="en-US" sz="2000" b="1" dirty="0" smtClean="0">
                <a:solidFill>
                  <a:srgbClr val="0A1F61"/>
                </a:solidFill>
                <a:latin typeface="Tajawal ExtraBold" panose="00000800000000000000" pitchFamily="2" charset="-78"/>
                <a:cs typeface="Tajawal ExtraBold" panose="00000800000000000000" pitchFamily="2" charset="-78"/>
              </a:rPr>
              <a:t>aximum </a:t>
            </a:r>
            <a:r>
              <a:rPr lang="en-US" sz="2000" b="1" dirty="0">
                <a:solidFill>
                  <a:srgbClr val="0A1F61"/>
                </a:solidFill>
                <a:latin typeface="Tajawal ExtraBold" panose="00000800000000000000" pitchFamily="2" charset="-78"/>
                <a:cs typeface="Tajawal ExtraBold" panose="00000800000000000000" pitchFamily="2" charset="-78"/>
              </a:rPr>
              <a:t>transmission unit (MTU</a:t>
            </a:r>
            <a:r>
              <a:rPr lang="en-US" sz="2000" b="1" dirty="0" smtClean="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in computer networking, </a:t>
            </a:r>
            <a:r>
              <a:rPr lang="en-US" sz="2000" b="1" dirty="0" smtClean="0">
                <a:solidFill>
                  <a:srgbClr val="0A1F61"/>
                </a:solidFill>
                <a:latin typeface="Tajawal ExtraBold" panose="00000800000000000000" pitchFamily="2" charset="-78"/>
                <a:cs typeface="Tajawal ExtraBold" panose="00000800000000000000" pitchFamily="2" charset="-78"/>
              </a:rPr>
              <a:t>MTU</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is the size of the largest protocol data unit that can be communicated in a single network layer transaction. The MTU relates to, but is not identical to the maximum frame size that can be transported on the data link layer, e.g. Ethernet </a:t>
            </a:r>
            <a:r>
              <a:rPr lang="en-US" dirty="0" smtClean="0">
                <a:solidFill>
                  <a:srgbClr val="0A1F61"/>
                </a:solidFill>
                <a:latin typeface="Tajawal ExtraBold" panose="00000800000000000000" pitchFamily="2" charset="-78"/>
                <a:cs typeface="Tajawal ExtraBold" panose="00000800000000000000" pitchFamily="2" charset="-78"/>
              </a:rPr>
              <a:t>frame </a:t>
            </a:r>
            <a:r>
              <a:rPr lang="en-US" dirty="0">
                <a:solidFill>
                  <a:srgbClr val="0A1F61"/>
                </a:solidFill>
                <a:latin typeface="Tajawal ExtraBold" panose="00000800000000000000" pitchFamily="2" charset="-78"/>
                <a:cs typeface="Tajawal ExtraBold" panose="00000800000000000000" pitchFamily="2" charset="-78"/>
              </a:rPr>
              <a:t>(~1500 bytes</a:t>
            </a:r>
            <a:r>
              <a:rPr lang="en-US" dirty="0" smtClean="0">
                <a:solidFill>
                  <a:srgbClr val="0A1F61"/>
                </a:solidFill>
                <a:latin typeface="Tajawal ExtraBold" panose="00000800000000000000" pitchFamily="2" charset="-78"/>
                <a:cs typeface="Tajawal ExtraBold" panose="00000800000000000000" pitchFamily="2" charset="-78"/>
              </a:rPr>
              <a:t>). Thus, TCP for example uses </a:t>
            </a:r>
            <a:r>
              <a:rPr lang="en-US" dirty="0">
                <a:solidFill>
                  <a:srgbClr val="0A1F61"/>
                </a:solidFill>
                <a:latin typeface="Tajawal ExtraBold" panose="00000800000000000000" pitchFamily="2" charset="-78"/>
                <a:cs typeface="Tajawal ExtraBold" panose="00000800000000000000" pitchFamily="2" charset="-78"/>
              </a:rPr>
              <a:t>the MTU to determine the maximum size of each </a:t>
            </a:r>
            <a:r>
              <a:rPr lang="en-US" dirty="0" smtClean="0">
                <a:solidFill>
                  <a:srgbClr val="0A1F61"/>
                </a:solidFill>
                <a:latin typeface="Tajawal ExtraBold" panose="00000800000000000000" pitchFamily="2" charset="-78"/>
                <a:cs typeface="Tajawal ExtraBold" panose="00000800000000000000" pitchFamily="2" charset="-78"/>
              </a:rPr>
              <a:t>segment </a:t>
            </a:r>
            <a:r>
              <a:rPr lang="en-US" dirty="0">
                <a:solidFill>
                  <a:srgbClr val="0A1F61"/>
                </a:solidFill>
                <a:latin typeface="Tajawal ExtraBold" panose="00000800000000000000" pitchFamily="2" charset="-78"/>
                <a:cs typeface="Tajawal ExtraBold" panose="00000800000000000000" pitchFamily="2" charset="-78"/>
              </a:rPr>
              <a:t>in any transmission.</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2000" b="1" dirty="0" smtClean="0">
                <a:solidFill>
                  <a:srgbClr val="0A1F61"/>
                </a:solidFill>
                <a:latin typeface="Tajawal ExtraBold" panose="00000800000000000000" pitchFamily="2" charset="-78"/>
                <a:cs typeface="Tajawal ExtraBold" panose="00000800000000000000" pitchFamily="2" charset="-78"/>
              </a:rPr>
              <a:t>TCP: </a:t>
            </a:r>
            <a:r>
              <a:rPr lang="en-US" dirty="0">
                <a:solidFill>
                  <a:srgbClr val="0A1F61"/>
                </a:solidFill>
                <a:latin typeface="Tajawal ExtraBold" panose="00000800000000000000" pitchFamily="2" charset="-78"/>
                <a:cs typeface="Tajawal ExtraBold" panose="00000800000000000000" pitchFamily="2" charset="-78"/>
              </a:rPr>
              <a:t>for best match with hardware and network realities, the value of buffer size should be a relatively small power of 2, for example, 4096 = 2^12 = 4K</a:t>
            </a:r>
            <a:endParaRPr lang="en-MY"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endParaRPr lang="en-MY" sz="16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You should consider the max size of Ethernet packets (~1500 bytes) and the max size of TCP </a:t>
            </a:r>
            <a:r>
              <a:rPr lang="en-US" dirty="0" smtClean="0">
                <a:solidFill>
                  <a:srgbClr val="0A1F61"/>
                </a:solidFill>
                <a:latin typeface="Tajawal ExtraBold" panose="00000800000000000000" pitchFamily="2" charset="-78"/>
                <a:cs typeface="Tajawal ExtraBold" panose="00000800000000000000" pitchFamily="2" charset="-78"/>
              </a:rPr>
              <a:t>segments </a:t>
            </a:r>
            <a:r>
              <a:rPr lang="en-US" dirty="0">
                <a:solidFill>
                  <a:srgbClr val="0A1F61"/>
                </a:solidFill>
                <a:latin typeface="Tajawal ExtraBold" panose="00000800000000000000" pitchFamily="2" charset="-78"/>
                <a:cs typeface="Tajawal ExtraBold" panose="00000800000000000000" pitchFamily="2" charset="-78"/>
              </a:rPr>
              <a:t>(~64K). You really want a buffer larger than the first (so 1024, is probably out of the range) and you probably don't need more than the latter. so go with 2K, 4K, 8K, 16K, 32K, or 64K</a:t>
            </a:r>
            <a:r>
              <a:rPr lang="en-US" dirty="0" smtClean="0">
                <a:solidFill>
                  <a:srgbClr val="0A1F61"/>
                </a:solidFill>
                <a:latin typeface="Tajawal ExtraBold" panose="00000800000000000000" pitchFamily="2" charset="-78"/>
                <a:cs typeface="Tajawal ExtraBold" panose="00000800000000000000" pitchFamily="2" charset="-78"/>
              </a:rPr>
              <a: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8680" y="5808247"/>
            <a:ext cx="1222425" cy="1096206"/>
          </a:xfrm>
          <a:prstGeom prst="rect">
            <a:avLst/>
          </a:prstGeom>
        </p:spPr>
      </p:pic>
    </p:spTree>
    <p:extLst>
      <p:ext uri="{BB962C8B-B14F-4D97-AF65-F5344CB8AC3E}">
        <p14:creationId xmlns:p14="http://schemas.microsoft.com/office/powerpoint/2010/main" val="16278121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09096" y="66585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628407" y="418101"/>
            <a:ext cx="7919357" cy="1261884"/>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Modifying </a:t>
            </a:r>
            <a:r>
              <a:rPr lang="en-US" sz="2800" dirty="0">
                <a:solidFill>
                  <a:schemeClr val="bg1"/>
                </a:solidFill>
                <a:latin typeface="Tajawal Medium" panose="00000600000000000000" pitchFamily="2" charset="-78"/>
                <a:cs typeface="Tajawal Medium" panose="00000600000000000000" pitchFamily="2" charset="-78"/>
              </a:rPr>
              <a:t>a socket's </a:t>
            </a:r>
            <a:endParaRPr 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800" dirty="0" smtClean="0">
                <a:solidFill>
                  <a:schemeClr val="bg1"/>
                </a:solidFill>
                <a:latin typeface="Tajawal Medium" panose="00000600000000000000" pitchFamily="2" charset="-78"/>
                <a:cs typeface="Tajawal Medium" panose="00000600000000000000" pitchFamily="2" charset="-78"/>
              </a:rPr>
              <a:t>send/receive buffer sizes</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12" name="Rectangle 11"/>
          <p:cNvSpPr/>
          <p:nvPr/>
        </p:nvSpPr>
        <p:spPr>
          <a:xfrm>
            <a:off x="271457" y="1886924"/>
            <a:ext cx="11660375" cy="3662541"/>
          </a:xfrm>
          <a:prstGeom prst="rect">
            <a:avLst/>
          </a:prstGeom>
        </p:spPr>
        <p:txBody>
          <a:bodyPr wrap="square">
            <a:spAutoFit/>
          </a:bodyPr>
          <a:lstStyle/>
          <a:p>
            <a:pPr marL="285750" indent="-285750" algn="just">
              <a:buFont typeface="Wingdings" panose="05000000000000000000" pitchFamily="2" charset="2"/>
              <a:buChar char="§"/>
            </a:pPr>
            <a:r>
              <a:rPr lang="en-US" sz="2000" b="1" dirty="0" smtClean="0">
                <a:solidFill>
                  <a:srgbClr val="0A1F61"/>
                </a:solidFill>
                <a:latin typeface="Tajawal ExtraBold" panose="00000800000000000000" pitchFamily="2" charset="-78"/>
                <a:cs typeface="Tajawal ExtraBold" panose="00000800000000000000" pitchFamily="2" charset="-78"/>
              </a:rPr>
              <a:t>Example (</a:t>
            </a:r>
            <a:r>
              <a:rPr lang="en-US" sz="2000" b="1" dirty="0">
                <a:solidFill>
                  <a:srgbClr val="0A1F61"/>
                </a:solidFill>
                <a:latin typeface="Tajawal ExtraBold" panose="00000800000000000000" pitchFamily="2" charset="-78"/>
                <a:cs typeface="Tajawal ExtraBold" panose="00000800000000000000" pitchFamily="2" charset="-78"/>
              </a:rPr>
              <a:t>bottleneck): </a:t>
            </a:r>
            <a:r>
              <a:rPr lang="en-US" dirty="0">
                <a:solidFill>
                  <a:srgbClr val="0A1F61"/>
                </a:solidFill>
                <a:latin typeface="Tajawal ExtraBold" panose="00000800000000000000" pitchFamily="2" charset="-78"/>
                <a:cs typeface="Tajawal ExtraBold" panose="00000800000000000000" pitchFamily="2" charset="-78"/>
              </a:rPr>
              <a:t>Let's say you are using a 1023 </a:t>
            </a:r>
            <a:r>
              <a:rPr lang="en-US" dirty="0" smtClean="0">
                <a:solidFill>
                  <a:srgbClr val="0A1F61"/>
                </a:solidFill>
                <a:latin typeface="Tajawal ExtraBold" panose="00000800000000000000" pitchFamily="2" charset="-78"/>
                <a:cs typeface="Tajawal ExtraBold" panose="00000800000000000000" pitchFamily="2" charset="-78"/>
              </a:rPr>
              <a:t>byte (&lt; 1k byte) </a:t>
            </a:r>
            <a:r>
              <a:rPr lang="en-US" dirty="0">
                <a:solidFill>
                  <a:srgbClr val="0A1F61"/>
                </a:solidFill>
                <a:latin typeface="Tajawal ExtraBold" panose="00000800000000000000" pitchFamily="2" charset="-78"/>
                <a:cs typeface="Tajawal ExtraBold" panose="00000800000000000000" pitchFamily="2" charset="-78"/>
              </a:rPr>
              <a:t>buffer instead of 1024, and since a lot of data is being sent, then the TCP </a:t>
            </a:r>
            <a:r>
              <a:rPr lang="en-US" dirty="0" smtClean="0">
                <a:solidFill>
                  <a:srgbClr val="0A1F61"/>
                </a:solidFill>
                <a:latin typeface="Tajawal ExtraBold" panose="00000800000000000000" pitchFamily="2" charset="-78"/>
                <a:cs typeface="Tajawal ExtraBold" panose="00000800000000000000" pitchFamily="2" charset="-78"/>
              </a:rPr>
              <a:t>segment </a:t>
            </a:r>
            <a:r>
              <a:rPr lang="en-US" dirty="0">
                <a:solidFill>
                  <a:srgbClr val="0A1F61"/>
                </a:solidFill>
                <a:latin typeface="Tajawal ExtraBold" panose="00000800000000000000" pitchFamily="2" charset="-78"/>
                <a:cs typeface="Tajawal ExtraBold" panose="00000800000000000000" pitchFamily="2" charset="-78"/>
              </a:rPr>
              <a:t>is maxed out at 64K. You'll have 64 iterations of 1023 bytes and a wasteful extra iteration </a:t>
            </a:r>
            <a:r>
              <a:rPr lang="en-US" dirty="0" smtClean="0">
                <a:solidFill>
                  <a:srgbClr val="0A1F61"/>
                </a:solidFill>
                <a:latin typeface="Tajawal ExtraBold" panose="00000800000000000000" pitchFamily="2" charset="-78"/>
                <a:cs typeface="Tajawal ExtraBold" panose="00000800000000000000" pitchFamily="2" charset="-78"/>
              </a:rPr>
              <a:t>of </a:t>
            </a:r>
            <a:r>
              <a:rPr lang="en-US" dirty="0">
                <a:solidFill>
                  <a:srgbClr val="0A1F61"/>
                </a:solidFill>
                <a:latin typeface="Tajawal ExtraBold" panose="00000800000000000000" pitchFamily="2" charset="-78"/>
                <a:cs typeface="Tajawal ExtraBold" panose="00000800000000000000" pitchFamily="2" charset="-78"/>
              </a:rPr>
              <a:t>64 bytes </a:t>
            </a:r>
            <a:r>
              <a:rPr lang="en-US" dirty="0" smtClean="0">
                <a:solidFill>
                  <a:srgbClr val="0A1F61"/>
                </a:solidFill>
                <a:latin typeface="Tajawal ExtraBold" panose="00000800000000000000" pitchFamily="2" charset="-78"/>
                <a:cs typeface="Tajawal ExtraBold" panose="00000800000000000000" pitchFamily="2" charset="-78"/>
              </a:rPr>
              <a:t>(Notes </a:t>
            </a:r>
            <a:r>
              <a:rPr lang="en-US" dirty="0">
                <a:solidFill>
                  <a:srgbClr val="0A1F61"/>
                </a:solidFill>
                <a:latin typeface="Tajawal ExtraBold" panose="00000800000000000000" pitchFamily="2" charset="-78"/>
                <a:cs typeface="Tajawal ExtraBold" panose="00000800000000000000" pitchFamily="2" charset="-78"/>
              </a:rPr>
              <a:t>that there are 64 TCP headers where The minimum size header is 5 words </a:t>
            </a:r>
            <a:r>
              <a:rPr lang="en-US" dirty="0" smtClean="0">
                <a:solidFill>
                  <a:srgbClr val="0A1F61"/>
                </a:solidFill>
                <a:latin typeface="Tajawal ExtraBold" panose="00000800000000000000" pitchFamily="2" charset="-78"/>
                <a:cs typeface="Tajawal ExtraBold" panose="00000800000000000000" pitchFamily="2" charset="-78"/>
              </a:rPr>
              <a:t>(word e.g. 32 </a:t>
            </a:r>
            <a:r>
              <a:rPr lang="en-US" dirty="0">
                <a:solidFill>
                  <a:srgbClr val="0A1F61"/>
                </a:solidFill>
                <a:latin typeface="Tajawal ExtraBold" panose="00000800000000000000" pitchFamily="2" charset="-78"/>
                <a:cs typeface="Tajawal ExtraBold" panose="00000800000000000000" pitchFamily="2" charset="-78"/>
              </a:rPr>
              <a:t>bits) and the maximum is 15 words thus giving the minimum size of 20 bytes and maximum of 60 bytes).</a:t>
            </a:r>
          </a:p>
          <a:p>
            <a:pPr marL="285750" indent="-285750" algn="just">
              <a:buFont typeface="Wingdings" panose="05000000000000000000" pitchFamily="2" charset="2"/>
              <a:buChar char="§"/>
            </a:pPr>
            <a:endParaRPr lang="en-MY" sz="16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MY" b="1" dirty="0" smtClean="0">
                <a:solidFill>
                  <a:srgbClr val="0A1F61"/>
                </a:solidFill>
                <a:latin typeface="Tajawal ExtraBold" panose="00000800000000000000" pitchFamily="2" charset="-78"/>
                <a:cs typeface="Tajawal ExtraBold" panose="00000800000000000000" pitchFamily="2" charset="-78"/>
              </a:rPr>
              <a:t>On the opposite side, what is the problem if the buffer size is the largest one?</a:t>
            </a:r>
          </a:p>
          <a:p>
            <a:pPr marL="285750" indent="-285750" algn="just">
              <a:buFont typeface="Wingdings" panose="05000000000000000000" pitchFamily="2" charset="2"/>
              <a:buChar char="§"/>
            </a:pPr>
            <a:endParaRPr lang="en-US" sz="1600" b="1" dirty="0" smtClean="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UDP </a:t>
            </a:r>
            <a:r>
              <a:rPr lang="en-US" sz="2000" b="1" dirty="0" smtClean="0">
                <a:solidFill>
                  <a:srgbClr val="0A1F61"/>
                </a:solidFill>
                <a:latin typeface="Tajawal ExtraBold" panose="00000800000000000000" pitchFamily="2" charset="-78"/>
                <a:cs typeface="Tajawal ExtraBold" panose="00000800000000000000" pitchFamily="2" charset="-78"/>
              </a:rPr>
              <a:t>datagram: </a:t>
            </a:r>
            <a:r>
              <a:rPr lang="en-US" dirty="0">
                <a:solidFill>
                  <a:srgbClr val="0A1F61"/>
                </a:solidFill>
                <a:latin typeface="Tajawal ExtraBold" panose="00000800000000000000" pitchFamily="2" charset="-78"/>
                <a:cs typeface="Tajawal ExtraBold" panose="00000800000000000000" pitchFamily="2" charset="-78"/>
              </a:rPr>
              <a:t>can have any size from 8 to </a:t>
            </a:r>
            <a:r>
              <a:rPr lang="en-US" dirty="0" smtClean="0">
                <a:solidFill>
                  <a:srgbClr val="0A1F61"/>
                </a:solidFill>
                <a:latin typeface="Tajawal ExtraBold" panose="00000800000000000000" pitchFamily="2" charset="-78"/>
                <a:cs typeface="Tajawal ExtraBold" panose="00000800000000000000" pitchFamily="2" charset="-78"/>
              </a:rPr>
              <a:t>65,535 </a:t>
            </a:r>
            <a:r>
              <a:rPr lang="en-US" dirty="0">
                <a:solidFill>
                  <a:srgbClr val="0A1F61"/>
                </a:solidFill>
                <a:latin typeface="Tajawal ExtraBold" panose="00000800000000000000" pitchFamily="2" charset="-78"/>
                <a:cs typeface="Tajawal ExtraBold" panose="00000800000000000000" pitchFamily="2" charset="-78"/>
              </a:rPr>
              <a:t>bytes (64k). Where it is carried in a single IP packet and is hence limited to a maximum payload of 65,507 bytes for IPv4 and </a:t>
            </a:r>
            <a:r>
              <a:rPr lang="en-US" dirty="0" smtClean="0">
                <a:solidFill>
                  <a:srgbClr val="0A1F61"/>
                </a:solidFill>
                <a:latin typeface="Tajawal ExtraBold" panose="00000800000000000000" pitchFamily="2" charset="-78"/>
                <a:cs typeface="Tajawal ExtraBold" panose="00000800000000000000" pitchFamily="2" charset="-78"/>
              </a:rPr>
              <a:t>65,535 </a:t>
            </a:r>
            <a:r>
              <a:rPr lang="en-US" dirty="0">
                <a:solidFill>
                  <a:srgbClr val="0A1F61"/>
                </a:solidFill>
                <a:latin typeface="Tajawal ExtraBold" panose="00000800000000000000" pitchFamily="2" charset="-78"/>
                <a:cs typeface="Tajawal ExtraBold" panose="00000800000000000000" pitchFamily="2" charset="-78"/>
              </a:rPr>
              <a:t>bytes for IPv6. The transmission of large IP packets usually requires IP fragmentation.</a:t>
            </a:r>
            <a:endParaRPr lang="en-MY" dirty="0">
              <a:solidFill>
                <a:srgbClr val="0A1F61"/>
              </a:solidFill>
              <a:latin typeface="Tajawal ExtraBold" panose="00000800000000000000" pitchFamily="2" charset="-78"/>
              <a:cs typeface="Tajawal ExtraBold" panose="00000800000000000000" pitchFamily="2" charset="-78"/>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3283" y="5562369"/>
            <a:ext cx="1222425" cy="1096206"/>
          </a:xfrm>
          <a:prstGeom prst="rect">
            <a:avLst/>
          </a:prstGeom>
        </p:spPr>
      </p:pic>
    </p:spTree>
    <p:extLst>
      <p:ext uri="{BB962C8B-B14F-4D97-AF65-F5344CB8AC3E}">
        <p14:creationId xmlns:p14="http://schemas.microsoft.com/office/powerpoint/2010/main" val="14492333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21206" y="407335"/>
            <a:ext cx="7919357" cy="1261884"/>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Modifying </a:t>
            </a:r>
            <a:r>
              <a:rPr lang="en-US" sz="2800" dirty="0">
                <a:solidFill>
                  <a:schemeClr val="bg1"/>
                </a:solidFill>
                <a:latin typeface="Tajawal Medium" panose="00000600000000000000" pitchFamily="2" charset="-78"/>
                <a:cs typeface="Tajawal Medium" panose="00000600000000000000" pitchFamily="2" charset="-78"/>
              </a:rPr>
              <a:t>a socket's </a:t>
            </a:r>
            <a:endParaRPr 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800" dirty="0" smtClean="0">
                <a:solidFill>
                  <a:schemeClr val="bg1"/>
                </a:solidFill>
                <a:latin typeface="Tajawal Medium" panose="00000600000000000000" pitchFamily="2" charset="-78"/>
                <a:cs typeface="Tajawal Medium" panose="00000600000000000000" pitchFamily="2" charset="-78"/>
              </a:rPr>
              <a:t>send/receive buffer sizes</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12" name="Rectangle 11"/>
          <p:cNvSpPr/>
          <p:nvPr/>
        </p:nvSpPr>
        <p:spPr>
          <a:xfrm>
            <a:off x="271457" y="1924086"/>
            <a:ext cx="11660375" cy="3200876"/>
          </a:xfrm>
          <a:prstGeom prst="rect">
            <a:avLst/>
          </a:prstGeom>
        </p:spPr>
        <p:txBody>
          <a:bodyPr wrap="square">
            <a:spAutoFit/>
          </a:bodyPr>
          <a:lstStyle/>
          <a:p>
            <a:pPr marL="285750" indent="-285750" algn="just">
              <a:buFont typeface="Wingdings" panose="05000000000000000000" pitchFamily="2" charset="2"/>
              <a:buChar char="§"/>
            </a:pPr>
            <a:r>
              <a:rPr lang="en-US" sz="2000" b="1" dirty="0">
                <a:solidFill>
                  <a:srgbClr val="00B0F0"/>
                </a:solidFill>
                <a:latin typeface="Tajawal ExtraBold" panose="00000800000000000000" pitchFamily="2" charset="-78"/>
                <a:cs typeface="Tajawal ExtraBold" panose="00000800000000000000" pitchFamily="2" charset="-78"/>
              </a:rPr>
              <a:t>setsockopt() </a:t>
            </a:r>
            <a:r>
              <a:rPr lang="en-US" dirty="0">
                <a:solidFill>
                  <a:srgbClr val="0A1F61"/>
                </a:solidFill>
                <a:latin typeface="Tajawal ExtraBold" panose="00000800000000000000" pitchFamily="2" charset="-78"/>
                <a:cs typeface="Tajawal ExtraBold" panose="00000800000000000000" pitchFamily="2" charset="-78"/>
              </a:rPr>
              <a:t>function provides an application program with the means to control socket behavior. An application program can use </a:t>
            </a:r>
            <a:r>
              <a:rPr lang="en-US" sz="2000" b="1" dirty="0">
                <a:solidFill>
                  <a:srgbClr val="00B0F0"/>
                </a:solidFill>
                <a:latin typeface="Tajawal ExtraBold" panose="00000800000000000000" pitchFamily="2" charset="-78"/>
                <a:cs typeface="Tajawal ExtraBold" panose="00000800000000000000" pitchFamily="2" charset="-78"/>
              </a:rPr>
              <a:t>setsockopt() </a:t>
            </a:r>
            <a:r>
              <a:rPr lang="en-US" dirty="0">
                <a:solidFill>
                  <a:srgbClr val="0A1F61"/>
                </a:solidFill>
                <a:latin typeface="Tajawal ExtraBold" panose="00000800000000000000" pitchFamily="2" charset="-78"/>
                <a:cs typeface="Tajawal ExtraBold" panose="00000800000000000000" pitchFamily="2" charset="-78"/>
              </a:rPr>
              <a:t>to allocate buffer space, control timeouts, or permit socket data </a:t>
            </a:r>
            <a:r>
              <a:rPr lang="en-US" dirty="0" smtClean="0">
                <a:solidFill>
                  <a:srgbClr val="0A1F61"/>
                </a:solidFill>
                <a:latin typeface="Tajawal ExtraBold" panose="00000800000000000000" pitchFamily="2" charset="-78"/>
                <a:cs typeface="Tajawal ExtraBold" panose="00000800000000000000" pitchFamily="2" charset="-78"/>
              </a:rPr>
              <a:t>broadcasts</a:t>
            </a:r>
            <a:r>
              <a:rPr lang="en-US" dirty="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 </a:t>
            </a:r>
            <a:r>
              <a:rPr lang="en-US" dirty="0"/>
              <a:t> </a:t>
            </a:r>
            <a:r>
              <a:rPr lang="en-US" b="1" dirty="0" err="1">
                <a:solidFill>
                  <a:srgbClr val="00B0F0"/>
                </a:solidFill>
                <a:latin typeface="Tajawal ExtraBold" panose="00000800000000000000" pitchFamily="2" charset="-78"/>
                <a:cs typeface="Tajawal ExtraBold" panose="00000800000000000000" pitchFamily="2" charset="-78"/>
              </a:rPr>
              <a:t>getsockopt</a:t>
            </a:r>
            <a:r>
              <a:rPr lang="en-US" b="1" dirty="0">
                <a:solidFill>
                  <a:srgbClr val="00B0F0"/>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rgbClr val="00B0F0"/>
                </a:solidFill>
                <a:latin typeface="Tajawal ExtraBold" panose="00000800000000000000" pitchFamily="2" charset="-78"/>
                <a:cs typeface="Tajawal ExtraBold" panose="00000800000000000000" pitchFamily="2" charset="-78"/>
              </a:rPr>
              <a:t>setsockopt</a:t>
            </a:r>
            <a:r>
              <a:rPr lang="en-US" b="1" dirty="0" smtClean="0">
                <a:solidFill>
                  <a:srgbClr val="00B0F0"/>
                </a:solidFill>
                <a:latin typeface="Tajawal ExtraBold" panose="00000800000000000000" pitchFamily="2" charset="-78"/>
                <a:cs typeface="Tajawal ExtraBold" panose="00000800000000000000" pitchFamily="2" charset="-78"/>
              </a:rPr>
              <a:t>()</a:t>
            </a:r>
          </a:p>
          <a:p>
            <a:pPr algn="just"/>
            <a:endParaRPr lang="en-MY"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Setsockopt() - set the socket options , while </a:t>
            </a:r>
            <a:r>
              <a:rPr lang="en-US" dirty="0" err="1">
                <a:solidFill>
                  <a:srgbClr val="0A1F61"/>
                </a:solidFill>
                <a:latin typeface="Tajawal ExtraBold" panose="00000800000000000000" pitchFamily="2" charset="-78"/>
                <a:cs typeface="Tajawal ExtraBold" panose="00000800000000000000" pitchFamily="2" charset="-78"/>
              </a:rPr>
              <a:t>getsockopt</a:t>
            </a:r>
            <a:r>
              <a:rPr lang="en-US" dirty="0">
                <a:solidFill>
                  <a:srgbClr val="0A1F61"/>
                </a:solidFill>
                <a:latin typeface="Tajawal ExtraBold" panose="00000800000000000000" pitchFamily="2" charset="-78"/>
                <a:cs typeface="Tajawal ExtraBold" panose="00000800000000000000" pitchFamily="2" charset="-78"/>
              </a:rPr>
              <a:t>() - get the socket </a:t>
            </a:r>
            <a:r>
              <a:rPr lang="en-US" dirty="0" smtClean="0">
                <a:solidFill>
                  <a:srgbClr val="0A1F61"/>
                </a:solidFill>
                <a:latin typeface="Tajawal ExtraBold" panose="00000800000000000000" pitchFamily="2" charset="-78"/>
                <a:cs typeface="Tajawal ExtraBold" panose="00000800000000000000" pitchFamily="2" charset="-78"/>
              </a:rPr>
              <a:t>options</a:t>
            </a:r>
          </a:p>
          <a:p>
            <a:pPr marL="285750" indent="-285750" algn="just">
              <a:buFont typeface="Wingdings" panose="05000000000000000000" pitchFamily="2" charset="2"/>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The default socket buffer size may not be suitable in many circumstances. In such circumstances, you can change the default socket buffer size to a more suitable value</a:t>
            </a:r>
            <a:endParaRPr lang="en-US" sz="2000" b="1" dirty="0" smtClean="0">
              <a:solidFill>
                <a:srgbClr val="0A1F61"/>
              </a:solidFill>
              <a:latin typeface="Tajawal ExtraBold" panose="00000800000000000000" pitchFamily="2" charset="-78"/>
              <a:cs typeface="Tajawal ExtraBold" panose="00000800000000000000" pitchFamily="2" charset="-78"/>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Tree>
    <p:extLst>
      <p:ext uri="{BB962C8B-B14F-4D97-AF65-F5344CB8AC3E}">
        <p14:creationId xmlns:p14="http://schemas.microsoft.com/office/powerpoint/2010/main" val="28412733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21206" y="407335"/>
            <a:ext cx="7919357" cy="1261884"/>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Modifying </a:t>
            </a:r>
            <a:r>
              <a:rPr lang="en-US" sz="2800" dirty="0">
                <a:solidFill>
                  <a:schemeClr val="bg1"/>
                </a:solidFill>
                <a:latin typeface="Tajawal Medium" panose="00000600000000000000" pitchFamily="2" charset="-78"/>
                <a:cs typeface="Tajawal Medium" panose="00000600000000000000" pitchFamily="2" charset="-78"/>
              </a:rPr>
              <a:t>a socket's </a:t>
            </a:r>
            <a:endParaRPr 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800" dirty="0" smtClean="0">
                <a:solidFill>
                  <a:schemeClr val="bg1"/>
                </a:solidFill>
                <a:latin typeface="Tajawal Medium" panose="00000600000000000000" pitchFamily="2" charset="-78"/>
                <a:cs typeface="Tajawal Medium" panose="00000600000000000000" pitchFamily="2" charset="-78"/>
              </a:rPr>
              <a:t>send/receive buffer sizes</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12" name="Rectangle 11"/>
          <p:cNvSpPr/>
          <p:nvPr/>
        </p:nvSpPr>
        <p:spPr>
          <a:xfrm>
            <a:off x="203564" y="1925023"/>
            <a:ext cx="11660375" cy="1200329"/>
          </a:xfrm>
          <a:prstGeom prst="rect">
            <a:avLst/>
          </a:prstGeom>
        </p:spPr>
        <p:txBody>
          <a:bodyPr wrap="square">
            <a:spAutoFit/>
          </a:bodyPr>
          <a:lstStyle/>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The </a:t>
            </a:r>
            <a:r>
              <a:rPr lang="en-US" dirty="0">
                <a:solidFill>
                  <a:srgbClr val="0A1F61"/>
                </a:solidFill>
                <a:latin typeface="Tajawal ExtraBold" panose="00000800000000000000" pitchFamily="2" charset="-78"/>
                <a:cs typeface="Tajawal ExtraBold" panose="00000800000000000000" pitchFamily="2" charset="-78"/>
              </a:rPr>
              <a:t>setsockopt() method </a:t>
            </a:r>
            <a:r>
              <a:rPr lang="en-US" dirty="0" smtClean="0">
                <a:solidFill>
                  <a:srgbClr val="0A1F61"/>
                </a:solidFill>
                <a:latin typeface="Tajawal ExtraBold" panose="00000800000000000000" pitchFamily="2" charset="-78"/>
                <a:cs typeface="Tajawal ExtraBold" panose="00000800000000000000" pitchFamily="2" charset="-78"/>
              </a:rPr>
              <a:t>takes three </a:t>
            </a:r>
            <a:r>
              <a:rPr lang="en-US" dirty="0">
                <a:solidFill>
                  <a:srgbClr val="0A1F61"/>
                </a:solidFill>
                <a:latin typeface="Tajawal ExtraBold" panose="00000800000000000000" pitchFamily="2" charset="-78"/>
                <a:cs typeface="Tajawal ExtraBold" panose="00000800000000000000" pitchFamily="2" charset="-78"/>
              </a:rPr>
              <a:t>arguments: </a:t>
            </a:r>
            <a:r>
              <a:rPr lang="en-US" b="1" dirty="0">
                <a:solidFill>
                  <a:srgbClr val="00B0F0"/>
                </a:solidFill>
                <a:latin typeface="Tajawal ExtraBold" panose="00000800000000000000" pitchFamily="2" charset="-78"/>
                <a:cs typeface="Tajawal ExtraBold" panose="00000800000000000000" pitchFamily="2" charset="-78"/>
              </a:rPr>
              <a:t>level, </a:t>
            </a:r>
            <a:r>
              <a:rPr lang="en-US" b="1" dirty="0" err="1">
                <a:solidFill>
                  <a:srgbClr val="00B0F0"/>
                </a:solidFill>
                <a:latin typeface="Tajawal ExtraBold" panose="00000800000000000000" pitchFamily="2" charset="-78"/>
                <a:cs typeface="Tajawal ExtraBold" panose="00000800000000000000" pitchFamily="2" charset="-78"/>
              </a:rPr>
              <a:t>optname</a:t>
            </a:r>
            <a:r>
              <a:rPr lang="en-US" b="1" dirty="0">
                <a:solidFill>
                  <a:srgbClr val="00B0F0"/>
                </a:solidFill>
                <a:latin typeface="Tajawal ExtraBold" panose="00000800000000000000" pitchFamily="2" charset="-78"/>
                <a:cs typeface="Tajawal ExtraBold" panose="00000800000000000000" pitchFamily="2" charset="-78"/>
              </a:rPr>
              <a:t>,</a:t>
            </a:r>
            <a:r>
              <a:rPr lang="en-US" b="1"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00B0F0"/>
                </a:solidFill>
                <a:latin typeface="Tajawal ExtraBold" panose="00000800000000000000" pitchFamily="2" charset="-78"/>
                <a:cs typeface="Tajawal ExtraBold" panose="00000800000000000000" pitchFamily="2" charset="-78"/>
              </a:rPr>
              <a:t>value</a:t>
            </a:r>
            <a:r>
              <a:rPr lang="en-US" dirty="0">
                <a:solidFill>
                  <a:srgbClr val="0A1F61"/>
                </a:solidFill>
                <a:latin typeface="Tajawal ExtraBold" panose="00000800000000000000" pitchFamily="2" charset="-78"/>
                <a:cs typeface="Tajawal ExtraBold" panose="00000800000000000000" pitchFamily="2" charset="-78"/>
              </a:rPr>
              <a:t>. Here, </a:t>
            </a:r>
            <a:r>
              <a:rPr lang="en-US" dirty="0" err="1">
                <a:solidFill>
                  <a:srgbClr val="0A1F61"/>
                </a:solidFill>
                <a:latin typeface="Tajawal ExtraBold" panose="00000800000000000000" pitchFamily="2" charset="-78"/>
                <a:cs typeface="Tajawal ExtraBold" panose="00000800000000000000" pitchFamily="2" charset="-78"/>
              </a:rPr>
              <a:t>optname</a:t>
            </a:r>
            <a:r>
              <a:rPr lang="en-US" dirty="0">
                <a:solidFill>
                  <a:srgbClr val="0A1F61"/>
                </a:solidFill>
                <a:latin typeface="Tajawal ExtraBold" panose="00000800000000000000" pitchFamily="2" charset="-78"/>
                <a:cs typeface="Tajawal ExtraBold" panose="00000800000000000000" pitchFamily="2" charset="-78"/>
              </a:rPr>
              <a:t> takes the option name </a:t>
            </a:r>
            <a:r>
              <a:rPr lang="en-US" dirty="0" smtClean="0">
                <a:solidFill>
                  <a:srgbClr val="0A1F61"/>
                </a:solidFill>
                <a:latin typeface="Tajawal ExtraBold" panose="00000800000000000000" pitchFamily="2" charset="-78"/>
                <a:cs typeface="Tajawal ExtraBold" panose="00000800000000000000" pitchFamily="2" charset="-78"/>
              </a:rPr>
              <a:t>and value </a:t>
            </a:r>
            <a:r>
              <a:rPr lang="en-US" dirty="0">
                <a:solidFill>
                  <a:srgbClr val="0A1F61"/>
                </a:solidFill>
                <a:latin typeface="Tajawal ExtraBold" panose="00000800000000000000" pitchFamily="2" charset="-78"/>
                <a:cs typeface="Tajawal ExtraBold" panose="00000800000000000000" pitchFamily="2" charset="-78"/>
              </a:rPr>
              <a:t>is the corresponding value of that option. For the first argument, the </a:t>
            </a:r>
            <a:r>
              <a:rPr lang="en-US" dirty="0" smtClean="0">
                <a:solidFill>
                  <a:srgbClr val="0A1F61"/>
                </a:solidFill>
                <a:latin typeface="Tajawal ExtraBold" panose="00000800000000000000" pitchFamily="2" charset="-78"/>
                <a:cs typeface="Tajawal ExtraBold" panose="00000800000000000000" pitchFamily="2" charset="-78"/>
              </a:rPr>
              <a:t>needed symbolic </a:t>
            </a:r>
            <a:r>
              <a:rPr lang="en-US" dirty="0">
                <a:solidFill>
                  <a:srgbClr val="0A1F61"/>
                </a:solidFill>
                <a:latin typeface="Tajawal ExtraBold" panose="00000800000000000000" pitchFamily="2" charset="-78"/>
                <a:cs typeface="Tajawal ExtraBold" panose="00000800000000000000" pitchFamily="2" charset="-78"/>
              </a:rPr>
              <a:t>constants can be found in the socket module </a:t>
            </a:r>
            <a:r>
              <a:rPr lang="en-US" dirty="0">
                <a:solidFill>
                  <a:srgbClr val="00B0F0"/>
                </a:solidFill>
                <a:latin typeface="Tajawal ExtraBold" panose="00000800000000000000" pitchFamily="2" charset="-78"/>
                <a:cs typeface="Tajawal ExtraBold" panose="00000800000000000000" pitchFamily="2" charset="-78"/>
              </a:rPr>
              <a:t>(SO_*etc</a:t>
            </a:r>
            <a:r>
              <a:rPr lang="en-US" dirty="0" smtClean="0">
                <a:solidFill>
                  <a:srgbClr val="00B0F0"/>
                </a:solidFill>
                <a:latin typeface="Tajawal ExtraBold" panose="00000800000000000000" pitchFamily="2" charset="-78"/>
                <a:cs typeface="Tajawal ExtraBold" panose="00000800000000000000" pitchFamily="2" charset="-78"/>
              </a:rPr>
              <a:t>.)</a:t>
            </a:r>
            <a:r>
              <a:rPr lang="en-US" dirty="0" smtClean="0">
                <a:solidFill>
                  <a:srgbClr val="0A1F61"/>
                </a:solidFill>
                <a:latin typeface="Tajawal ExtraBold" panose="00000800000000000000" pitchFamily="2" charset="-78"/>
                <a:cs typeface="Tajawal ExtraBold" panose="00000800000000000000" pitchFamily="2" charset="-78"/>
              </a:rPr>
              <a:t>.</a:t>
            </a: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pic>
        <p:nvPicPr>
          <p:cNvPr id="10" name="Picture 9"/>
          <p:cNvPicPr>
            <a:picLocks noChangeAspect="1"/>
          </p:cNvPicPr>
          <p:nvPr/>
        </p:nvPicPr>
        <p:blipFill>
          <a:blip r:embed="rId7"/>
          <a:stretch>
            <a:fillRect/>
          </a:stretch>
        </p:blipFill>
        <p:spPr>
          <a:xfrm>
            <a:off x="3049500" y="3309201"/>
            <a:ext cx="5968502" cy="2082850"/>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1058955" y="5787245"/>
            <a:ext cx="10804984" cy="369332"/>
          </a:xfrm>
          <a:prstGeom prst="rect">
            <a:avLst/>
          </a:prstGeom>
        </p:spPr>
        <p:txBody>
          <a:bodyPr wrap="square">
            <a:spAutoFit/>
          </a:bodyPr>
          <a:lstStyle/>
          <a:p>
            <a:r>
              <a:rPr lang="en-US" dirty="0"/>
              <a:t>https://www.masterraghu.com/subjects/np/introduction/unix_network_programming_v1.3/ch07lev1sec2.html</a:t>
            </a:r>
          </a:p>
        </p:txBody>
      </p:sp>
    </p:spTree>
    <p:extLst>
      <p:ext uri="{BB962C8B-B14F-4D97-AF65-F5344CB8AC3E}">
        <p14:creationId xmlns:p14="http://schemas.microsoft.com/office/powerpoint/2010/main" val="15183255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1582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05708" y="420459"/>
            <a:ext cx="7919357" cy="1261884"/>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Modifying </a:t>
            </a:r>
            <a:r>
              <a:rPr lang="en-US" sz="2800" dirty="0">
                <a:solidFill>
                  <a:schemeClr val="bg1"/>
                </a:solidFill>
                <a:latin typeface="Tajawal Medium" panose="00000600000000000000" pitchFamily="2" charset="-78"/>
                <a:cs typeface="Tajawal Medium" panose="00000600000000000000" pitchFamily="2" charset="-78"/>
              </a:rPr>
              <a:t>a socket's </a:t>
            </a:r>
            <a:endParaRPr 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800" dirty="0" smtClean="0">
                <a:solidFill>
                  <a:schemeClr val="bg1"/>
                </a:solidFill>
                <a:latin typeface="Tajawal Medium" panose="00000600000000000000" pitchFamily="2" charset="-78"/>
                <a:cs typeface="Tajawal Medium" panose="00000600000000000000" pitchFamily="2" charset="-78"/>
              </a:rPr>
              <a:t>send/receive buffer sizes</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
        <p:nvSpPr>
          <p:cNvPr id="14" name="Rectangle 4"/>
          <p:cNvSpPr>
            <a:spLocks noChangeArrowheads="1"/>
          </p:cNvSpPr>
          <p:nvPr/>
        </p:nvSpPr>
        <p:spPr bwMode="auto">
          <a:xfrm>
            <a:off x="2008089" y="1473002"/>
            <a:ext cx="7845213" cy="440120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CC7832"/>
                </a:solidFill>
                <a:effectLst/>
                <a:latin typeface="JetBrains Mono"/>
              </a:rPr>
              <a:t>import </a:t>
            </a:r>
            <a:r>
              <a:rPr kumimoji="0" lang="en-US" altLang="en-US" sz="1400" b="0" i="0" u="none" strike="noStrike" cap="none" normalizeH="0" baseline="0" dirty="0" smtClean="0">
                <a:ln>
                  <a:noFill/>
                </a:ln>
                <a:solidFill>
                  <a:srgbClr val="A9B7C6"/>
                </a:solidFill>
                <a:effectLst/>
                <a:latin typeface="JetBrains Mono"/>
              </a:rPr>
              <a:t>socket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SEND_BUF_SIZE = </a:t>
            </a:r>
            <a:r>
              <a:rPr kumimoji="0" lang="en-US" altLang="en-US" sz="1400" b="0" i="0" u="none" strike="noStrike" cap="none" normalizeH="0" baseline="0" dirty="0" smtClean="0">
                <a:ln>
                  <a:noFill/>
                </a:ln>
                <a:solidFill>
                  <a:srgbClr val="6897BB"/>
                </a:solidFill>
                <a:effectLst/>
                <a:latin typeface="JetBrains Mono"/>
              </a:rPr>
              <a:t>4096</a:t>
            </a:r>
            <a:br>
              <a:rPr kumimoji="0" lang="en-US" altLang="en-US" sz="1400" b="0" i="0" u="none" strike="noStrike" cap="none" normalizeH="0" baseline="0" dirty="0" smtClean="0">
                <a:ln>
                  <a:noFill/>
                </a:ln>
                <a:solidFill>
                  <a:srgbClr val="6897BB"/>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RECV_BUF_SIZE = </a:t>
            </a:r>
            <a:r>
              <a:rPr kumimoji="0" lang="en-US" altLang="en-US" sz="1400" b="0" i="0" u="none" strike="noStrike" cap="none" normalizeH="0" baseline="0" dirty="0" smtClean="0">
                <a:ln>
                  <a:noFill/>
                </a:ln>
                <a:solidFill>
                  <a:srgbClr val="6897BB"/>
                </a:solidFill>
                <a:effectLst/>
                <a:latin typeface="JetBrains Mono"/>
              </a:rPr>
              <a:t>4096</a:t>
            </a:r>
            <a:br>
              <a:rPr kumimoji="0" lang="en-US" altLang="en-US" sz="1400" b="0" i="0" u="none" strike="noStrike" cap="none" normalizeH="0" baseline="0" dirty="0" smtClean="0">
                <a:ln>
                  <a:noFill/>
                </a:ln>
                <a:solidFill>
                  <a:srgbClr val="6897BB"/>
                </a:solidFill>
                <a:effectLst/>
                <a:latin typeface="JetBrains Mono"/>
              </a:rPr>
            </a:br>
            <a:r>
              <a:rPr kumimoji="0" lang="en-US" altLang="en-US" sz="1400" b="0" i="0" u="none" strike="noStrike" cap="none" normalizeH="0" baseline="0" dirty="0" smtClean="0">
                <a:ln>
                  <a:noFill/>
                </a:ln>
                <a:solidFill>
                  <a:srgbClr val="6897BB"/>
                </a:solidFill>
                <a:effectLst/>
                <a:latin typeface="JetBrains Mono"/>
              </a:rPr>
              <a:t/>
            </a:r>
            <a:br>
              <a:rPr kumimoji="0" lang="en-US" altLang="en-US" sz="1400" b="0" i="0" u="none" strike="noStrike" cap="none" normalizeH="0" baseline="0" dirty="0" smtClean="0">
                <a:ln>
                  <a:noFill/>
                </a:ln>
                <a:solidFill>
                  <a:srgbClr val="6897BB"/>
                </a:solidFill>
                <a:effectLst/>
                <a:latin typeface="JetBrains Mono"/>
              </a:rPr>
            </a:br>
            <a:r>
              <a:rPr kumimoji="0" lang="en-US" altLang="en-US" sz="1400" b="0" i="0" u="none" strike="noStrike" cap="none" normalizeH="0" baseline="0" dirty="0" err="1" smtClean="0">
                <a:ln>
                  <a:noFill/>
                </a:ln>
                <a:solidFill>
                  <a:srgbClr val="CC7832"/>
                </a:solidFill>
                <a:effectLst/>
                <a:latin typeface="JetBrains Mono"/>
              </a:rPr>
              <a:t>def</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err="1" smtClean="0">
                <a:ln>
                  <a:noFill/>
                </a:ln>
                <a:solidFill>
                  <a:srgbClr val="FFC66D"/>
                </a:solidFill>
                <a:effectLst/>
                <a:latin typeface="JetBrains Mono"/>
              </a:rPr>
              <a:t>modify_buff_size</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sock = </a:t>
            </a:r>
            <a:r>
              <a:rPr kumimoji="0" lang="en-US" altLang="en-US" sz="1400" b="0" i="0" u="none" strike="noStrike" cap="none" normalizeH="0" baseline="0" dirty="0" err="1" smtClean="0">
                <a:ln>
                  <a:noFill/>
                </a:ln>
                <a:solidFill>
                  <a:srgbClr val="A9B7C6"/>
                </a:solidFill>
                <a:effectLst/>
                <a:latin typeface="JetBrains Mono"/>
              </a:rPr>
              <a:t>socket.socket</a:t>
            </a: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socket.AF_INET</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socket.SOCK_STREAM</a:t>
            </a:r>
            <a:r>
              <a:rPr kumimoji="0" lang="en-US" altLang="en-US" sz="1400" b="0" i="0" u="none" strike="noStrike" cap="none" normalizeH="0" baseline="0" dirty="0" smtClean="0">
                <a:ln>
                  <a:noFill/>
                </a:ln>
                <a:solidFill>
                  <a:srgbClr val="A9B7C6"/>
                </a:solidFill>
                <a:effectLst/>
                <a:latin typeface="JetBrains Mono"/>
              </a:rPr>
              <a:t>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smtClean="0">
                <a:ln>
                  <a:noFill/>
                </a:ln>
                <a:solidFill>
                  <a:srgbClr val="808080"/>
                </a:solidFill>
                <a:effectLst/>
                <a:latin typeface="JetBrains Mono"/>
              </a:rPr>
              <a:t># Get the size of the socket's send buffer</a:t>
            </a:r>
            <a:br>
              <a:rPr kumimoji="0" lang="en-US" altLang="en-US" sz="1400" b="0" i="0" u="none" strike="noStrike" cap="none" normalizeH="0" baseline="0" dirty="0" smtClean="0">
                <a:ln>
                  <a:noFill/>
                </a:ln>
                <a:solidFill>
                  <a:srgbClr val="808080"/>
                </a:solidFill>
                <a:effectLst/>
                <a:latin typeface="JetBrains Mono"/>
              </a:rPr>
            </a:br>
            <a:r>
              <a:rPr kumimoji="0" lang="en-US" altLang="en-US" sz="1400" b="0" i="0" u="none" strike="noStrike" cap="none" normalizeH="0" baseline="0" dirty="0" smtClean="0">
                <a:ln>
                  <a:noFill/>
                </a:ln>
                <a:solidFill>
                  <a:srgbClr val="808080"/>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bufsize</a:t>
            </a:r>
            <a:r>
              <a:rPr kumimoji="0" lang="en-US" altLang="en-US" sz="1400" b="0" i="0" u="none" strike="noStrike" cap="none" normalizeH="0" baseline="0" dirty="0" smtClean="0">
                <a:ln>
                  <a:noFill/>
                </a:ln>
                <a:solidFill>
                  <a:srgbClr val="A9B7C6"/>
                </a:solidFill>
                <a:effectLst/>
                <a:latin typeface="JetBrains Mono"/>
              </a:rPr>
              <a:t> = </a:t>
            </a:r>
            <a:r>
              <a:rPr kumimoji="0" lang="en-US" altLang="en-US" sz="1400" b="0" i="0" u="none" strike="noStrike" cap="none" normalizeH="0" baseline="0" dirty="0" err="1" smtClean="0">
                <a:ln>
                  <a:noFill/>
                </a:ln>
                <a:solidFill>
                  <a:srgbClr val="A9B7C6"/>
                </a:solidFill>
                <a:effectLst/>
                <a:latin typeface="JetBrains Mono"/>
              </a:rPr>
              <a:t>sock.getsockopt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err="1" smtClean="0">
                <a:ln>
                  <a:noFill/>
                </a:ln>
                <a:solidFill>
                  <a:srgbClr val="A9B7C6"/>
                </a:solidFill>
                <a:effectLst/>
                <a:latin typeface="JetBrains Mono"/>
              </a:rPr>
              <a:t>socket.SOL_SOCKET</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socket.SO_SNDBUF</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"Buffer size [Before]:%d" </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err="1" smtClean="0">
                <a:ln>
                  <a:noFill/>
                </a:ln>
                <a:solidFill>
                  <a:srgbClr val="A9B7C6"/>
                </a:solidFill>
                <a:effectLst/>
                <a:latin typeface="JetBrains Mono"/>
              </a:rPr>
              <a:t>bufsize</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sock.setsockopt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err="1" smtClean="0">
                <a:ln>
                  <a:noFill/>
                </a:ln>
                <a:solidFill>
                  <a:srgbClr val="A9B7C6"/>
                </a:solidFill>
                <a:effectLst/>
                <a:latin typeface="JetBrains Mono"/>
              </a:rPr>
              <a:t>socket.SOL_TCP</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socket.TCP_NODELAY</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6897BB"/>
                </a:solidFill>
                <a:effectLst/>
                <a:latin typeface="JetBrains Mono"/>
              </a:rPr>
              <a:t>1</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sock.setsockopt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err="1" smtClean="0">
                <a:ln>
                  <a:noFill/>
                </a:ln>
                <a:solidFill>
                  <a:srgbClr val="A9B7C6"/>
                </a:solidFill>
                <a:effectLst/>
                <a:latin typeface="JetBrains Mono"/>
              </a:rPr>
              <a:t>socket.SOL_SOCKET</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socket.SO_SNDBUF</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SEND_BUF_SIZE)</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sock.setsockopt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err="1" smtClean="0">
                <a:ln>
                  <a:noFill/>
                </a:ln>
                <a:solidFill>
                  <a:srgbClr val="A9B7C6"/>
                </a:solidFill>
                <a:effectLst/>
                <a:latin typeface="JetBrains Mono"/>
              </a:rPr>
              <a:t>socket.SOL_SOCKET</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socket.SO_RCVBUF</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RECV_BUF_SIZE)</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bufsize</a:t>
            </a:r>
            <a:r>
              <a:rPr kumimoji="0" lang="en-US" altLang="en-US" sz="1400" b="0" i="0" u="none" strike="noStrike" cap="none" normalizeH="0" baseline="0" dirty="0" smtClean="0">
                <a:ln>
                  <a:noFill/>
                </a:ln>
                <a:solidFill>
                  <a:srgbClr val="A9B7C6"/>
                </a:solidFill>
                <a:effectLst/>
                <a:latin typeface="JetBrains Mono"/>
              </a:rPr>
              <a:t> = </a:t>
            </a:r>
            <a:r>
              <a:rPr kumimoji="0" lang="en-US" altLang="en-US" sz="1400" b="0" i="0" u="none" strike="noStrike" cap="none" normalizeH="0" baseline="0" dirty="0" err="1" smtClean="0">
                <a:ln>
                  <a:noFill/>
                </a:ln>
                <a:solidFill>
                  <a:srgbClr val="A9B7C6"/>
                </a:solidFill>
                <a:effectLst/>
                <a:latin typeface="JetBrains Mono"/>
              </a:rPr>
              <a:t>sock.getsockopt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err="1" smtClean="0">
                <a:ln>
                  <a:noFill/>
                </a:ln>
                <a:solidFill>
                  <a:srgbClr val="A9B7C6"/>
                </a:solidFill>
                <a:effectLst/>
                <a:latin typeface="JetBrains Mono"/>
              </a:rPr>
              <a:t>socket.SOL_SOCKET</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socket.SO_SNDBUF</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"Buffer size [After]:%d" </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err="1" smtClean="0">
                <a:ln>
                  <a:noFill/>
                </a:ln>
                <a:solidFill>
                  <a:srgbClr val="A9B7C6"/>
                </a:solidFill>
                <a:effectLst/>
                <a:latin typeface="JetBrains Mono"/>
              </a:rPr>
              <a:t>bufsize</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CC7832"/>
                </a:solidFill>
                <a:effectLst/>
                <a:latin typeface="JetBrains Mono"/>
              </a:rPr>
              <a:t>if </a:t>
            </a:r>
            <a:r>
              <a:rPr kumimoji="0" lang="en-US" altLang="en-US" sz="1400" b="0" i="0" u="none" strike="noStrike" cap="none" normalizeH="0" baseline="0" dirty="0" smtClean="0">
                <a:ln>
                  <a:noFill/>
                </a:ln>
                <a:solidFill>
                  <a:srgbClr val="A9B7C6"/>
                </a:solidFill>
                <a:effectLst/>
                <a:latin typeface="JetBrains Mono"/>
              </a:rPr>
              <a:t>__name__ == </a:t>
            </a:r>
            <a:r>
              <a:rPr kumimoji="0" lang="en-US" altLang="en-US" sz="1400" b="0" i="0" u="none" strike="noStrike" cap="none" normalizeH="0" baseline="0" dirty="0" smtClean="0">
                <a:ln>
                  <a:noFill/>
                </a:ln>
                <a:solidFill>
                  <a:srgbClr val="6A8759"/>
                </a:solidFill>
                <a:effectLst/>
                <a:latin typeface="JetBrains Mono"/>
              </a:rPr>
              <a:t>'__main__'</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err="1" smtClean="0">
                <a:ln>
                  <a:noFill/>
                </a:ln>
                <a:solidFill>
                  <a:srgbClr val="A9B7C6"/>
                </a:solidFill>
                <a:effectLst/>
                <a:latin typeface="JetBrains Mono"/>
              </a:rPr>
              <a:t>modify_buff_size</a:t>
            </a:r>
            <a:r>
              <a:rPr kumimoji="0" lang="en-US" altLang="en-US" sz="1400" b="0" i="0" u="none" strike="noStrike" cap="none" normalizeH="0" baseline="0" dirty="0" smtClean="0">
                <a:ln>
                  <a:noFill/>
                </a:ln>
                <a:solidFill>
                  <a:srgbClr val="A9B7C6"/>
                </a:solidFill>
                <a:effectLst/>
                <a:latin typeface="JetBrains Mono"/>
              </a:rPr>
              <a:t>()</a:t>
            </a:r>
            <a:endParaRPr kumimoji="0" lang="en-US" altLang="en-US"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287870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05708" y="405009"/>
            <a:ext cx="7919357" cy="1261884"/>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Changing </a:t>
            </a:r>
            <a:r>
              <a:rPr lang="en-US" sz="2800" dirty="0">
                <a:solidFill>
                  <a:schemeClr val="bg1"/>
                </a:solidFill>
                <a:latin typeface="Tajawal Medium" panose="00000600000000000000" pitchFamily="2" charset="-78"/>
                <a:cs typeface="Tajawal Medium" panose="00000600000000000000" pitchFamily="2" charset="-78"/>
              </a:rPr>
              <a:t>a socket to </a:t>
            </a:r>
            <a:endParaRPr 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800" dirty="0" smtClean="0">
                <a:solidFill>
                  <a:schemeClr val="bg1"/>
                </a:solidFill>
                <a:latin typeface="Tajawal Medium" panose="00000600000000000000" pitchFamily="2" charset="-78"/>
                <a:cs typeface="Tajawal Medium" panose="00000600000000000000" pitchFamily="2" charset="-78"/>
              </a:rPr>
              <a:t>the blocking/non-blocking mode</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12" name="Rectangle 11"/>
          <p:cNvSpPr/>
          <p:nvPr/>
        </p:nvSpPr>
        <p:spPr>
          <a:xfrm>
            <a:off x="271457" y="1846923"/>
            <a:ext cx="11660375" cy="3693319"/>
          </a:xfrm>
          <a:prstGeom prst="rect">
            <a:avLst/>
          </a:prstGeom>
        </p:spPr>
        <p:txBody>
          <a:bodyPr wrap="square">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By default, TCP sockets are placed in a blocking mode. This means the control is </a:t>
            </a:r>
            <a:r>
              <a:rPr lang="en-US" dirty="0" smtClean="0">
                <a:solidFill>
                  <a:srgbClr val="0A1F61"/>
                </a:solidFill>
                <a:latin typeface="Tajawal ExtraBold" panose="00000800000000000000" pitchFamily="2" charset="-78"/>
                <a:cs typeface="Tajawal ExtraBold" panose="00000800000000000000" pitchFamily="2" charset="-78"/>
              </a:rPr>
              <a:t>not returned </a:t>
            </a:r>
            <a:r>
              <a:rPr lang="en-US" dirty="0">
                <a:solidFill>
                  <a:srgbClr val="0A1F61"/>
                </a:solidFill>
                <a:latin typeface="Tajawal ExtraBold" panose="00000800000000000000" pitchFamily="2" charset="-78"/>
                <a:cs typeface="Tajawal ExtraBold" panose="00000800000000000000" pitchFamily="2" charset="-78"/>
              </a:rPr>
              <a:t>to your program until some specific operation is complete. If you call </a:t>
            </a:r>
            <a:r>
              <a:rPr lang="en-US" dirty="0" smtClean="0">
                <a:solidFill>
                  <a:srgbClr val="0A1F61"/>
                </a:solidFill>
                <a:latin typeface="Tajawal ExtraBold" panose="00000800000000000000" pitchFamily="2" charset="-78"/>
                <a:cs typeface="Tajawal ExtraBold" panose="00000800000000000000" pitchFamily="2" charset="-78"/>
              </a:rPr>
              <a:t>the </a:t>
            </a:r>
            <a:r>
              <a:rPr lang="en-US" b="1" dirty="0" smtClean="0">
                <a:solidFill>
                  <a:srgbClr val="00B0F0"/>
                </a:solidFill>
                <a:latin typeface="Tajawal ExtraBold" panose="00000800000000000000" pitchFamily="2" charset="-78"/>
                <a:cs typeface="Tajawal ExtraBold" panose="00000800000000000000" pitchFamily="2" charset="-78"/>
              </a:rPr>
              <a:t>connect</a:t>
            </a:r>
            <a:r>
              <a:rPr lang="en-US" b="1" dirty="0">
                <a:solidFill>
                  <a:srgbClr val="00B0F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API, the connection blocks your program until the operation is </a:t>
            </a:r>
            <a:r>
              <a:rPr lang="en-US" dirty="0" smtClean="0">
                <a:solidFill>
                  <a:srgbClr val="0A1F61"/>
                </a:solidFill>
                <a:latin typeface="Tajawal ExtraBold" panose="00000800000000000000" pitchFamily="2" charset="-78"/>
                <a:cs typeface="Tajawal ExtraBold" panose="00000800000000000000" pitchFamily="2" charset="-78"/>
              </a:rPr>
              <a:t>complete</a:t>
            </a:r>
            <a:r>
              <a:rPr lang="en-US" dirty="0" smtClean="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 </a:t>
            </a:r>
            <a:r>
              <a:rPr lang="en-US" b="1" dirty="0" err="1" smtClean="0">
                <a:solidFill>
                  <a:srgbClr val="00B0F0"/>
                </a:solidFill>
                <a:latin typeface="Tajawal ExtraBold" panose="00000800000000000000" pitchFamily="2" charset="-78"/>
                <a:cs typeface="Tajawal ExtraBold" panose="00000800000000000000" pitchFamily="2" charset="-78"/>
              </a:rPr>
              <a:t>setblocking</a:t>
            </a:r>
            <a:r>
              <a:rPr lang="en-US" b="1" dirty="0" smtClean="0">
                <a:solidFill>
                  <a:srgbClr val="00B0F0"/>
                </a:solidFill>
                <a:latin typeface="Tajawal ExtraBold" panose="00000800000000000000" pitchFamily="2" charset="-78"/>
                <a:cs typeface="Tajawal ExtraBold" panose="00000800000000000000" pitchFamily="2" charset="-78"/>
              </a:rPr>
              <a:t>(0)</a:t>
            </a:r>
            <a:r>
              <a:rPr lang="en-US" b="1" dirty="0" smtClean="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err="1" smtClean="0">
                <a:solidFill>
                  <a:srgbClr val="00B0F0"/>
                </a:solidFill>
                <a:latin typeface="Tajawal ExtraBold" panose="00000800000000000000" pitchFamily="2" charset="-78"/>
                <a:cs typeface="Tajawal ExtraBold" panose="00000800000000000000" pitchFamily="2" charset="-78"/>
              </a:rPr>
              <a:t>setblocking</a:t>
            </a:r>
            <a:r>
              <a:rPr lang="en-US" b="1" dirty="0" smtClean="0">
                <a:solidFill>
                  <a:srgbClr val="00B0F0"/>
                </a:solidFill>
                <a:latin typeface="Tajawal ExtraBold" panose="00000800000000000000" pitchFamily="2" charset="-78"/>
                <a:cs typeface="Tajawal ExtraBold" panose="00000800000000000000" pitchFamily="2" charset="-78"/>
              </a:rPr>
              <a:t>(1)</a:t>
            </a:r>
            <a:r>
              <a:rPr lang="en-US" b="1" dirty="0" smtClean="0">
                <a:solidFill>
                  <a:srgbClr val="0A1F61"/>
                </a:solidFill>
                <a:latin typeface="Tajawal ExtraBold" panose="00000800000000000000" pitchFamily="2" charset="-78"/>
                <a:cs typeface="Tajawal ExtraBold" panose="00000800000000000000" pitchFamily="2" charset="-78"/>
              </a:rPr>
              <a:t> </a:t>
            </a:r>
            <a:r>
              <a:rPr lang="en-US" sz="1600" i="1" dirty="0">
                <a:solidFill>
                  <a:srgbClr val="0A1F61"/>
                </a:solidFill>
                <a:latin typeface="Tajawal ExtraBold" panose="00000800000000000000" pitchFamily="2" charset="-78"/>
                <a:cs typeface="Tajawal ExtraBold" panose="00000800000000000000" pitchFamily="2" charset="-78"/>
              </a:rPr>
              <a:t>where</a:t>
            </a:r>
            <a:r>
              <a:rPr lang="en-US" b="1" dirty="0" smtClean="0">
                <a:solidFill>
                  <a:srgbClr val="0A1F61"/>
                </a:solidFill>
                <a:latin typeface="Tajawal ExtraBold" panose="00000800000000000000" pitchFamily="2" charset="-78"/>
                <a:cs typeface="Tajawal ExtraBold" panose="00000800000000000000" pitchFamily="2" charset="-78"/>
              </a:rPr>
              <a:t> </a:t>
            </a:r>
            <a:r>
              <a:rPr lang="en-US" sz="1600" i="1" dirty="0">
                <a:solidFill>
                  <a:srgbClr val="0A1F61"/>
                </a:solidFill>
                <a:latin typeface="Tajawal ExtraBold" panose="00000800000000000000" pitchFamily="2" charset="-78"/>
                <a:cs typeface="Tajawal ExtraBold" panose="00000800000000000000" pitchFamily="2" charset="-78"/>
              </a:rPr>
              <a:t>the value 0 in this method to make it non-blocking and value 1 to make it blocking.</a:t>
            </a:r>
            <a:endParaRPr lang="en-US" i="1"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On many </a:t>
            </a:r>
            <a:r>
              <a:rPr lang="en-US" dirty="0">
                <a:solidFill>
                  <a:srgbClr val="0A1F61"/>
                </a:solidFill>
                <a:latin typeface="Tajawal ExtraBold" panose="00000800000000000000" pitchFamily="2" charset="-78"/>
                <a:cs typeface="Tajawal ExtraBold" panose="00000800000000000000" pitchFamily="2" charset="-78"/>
              </a:rPr>
              <a:t>occasions, you don't want to keep your program waiting forever, either for a </a:t>
            </a:r>
            <a:r>
              <a:rPr lang="en-US" dirty="0" smtClean="0">
                <a:solidFill>
                  <a:srgbClr val="0A1F61"/>
                </a:solidFill>
                <a:latin typeface="Tajawal ExtraBold" panose="00000800000000000000" pitchFamily="2" charset="-78"/>
                <a:cs typeface="Tajawal ExtraBold" panose="00000800000000000000" pitchFamily="2" charset="-78"/>
              </a:rPr>
              <a:t>response from </a:t>
            </a:r>
            <a:r>
              <a:rPr lang="en-US" dirty="0">
                <a:solidFill>
                  <a:srgbClr val="0A1F61"/>
                </a:solidFill>
                <a:latin typeface="Tajawal ExtraBold" panose="00000800000000000000" pitchFamily="2" charset="-78"/>
                <a:cs typeface="Tajawal ExtraBold" panose="00000800000000000000" pitchFamily="2" charset="-78"/>
              </a:rPr>
              <a:t>the server or for any error to stop the operation. </a:t>
            </a:r>
            <a:endParaRPr lang="en-US" dirty="0" smtClean="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For </a:t>
            </a:r>
            <a:r>
              <a:rPr lang="en-US" dirty="0">
                <a:solidFill>
                  <a:srgbClr val="0A1F61"/>
                </a:solidFill>
                <a:latin typeface="Tajawal ExtraBold" panose="00000800000000000000" pitchFamily="2" charset="-78"/>
                <a:cs typeface="Tajawal ExtraBold" panose="00000800000000000000" pitchFamily="2" charset="-78"/>
              </a:rPr>
              <a:t>example, when you write a </a:t>
            </a:r>
            <a:r>
              <a:rPr lang="en-US" dirty="0" smtClean="0">
                <a:solidFill>
                  <a:srgbClr val="0A1F61"/>
                </a:solidFill>
                <a:latin typeface="Tajawal ExtraBold" panose="00000800000000000000" pitchFamily="2" charset="-78"/>
                <a:cs typeface="Tajawal ExtraBold" panose="00000800000000000000" pitchFamily="2" charset="-78"/>
              </a:rPr>
              <a:t>web browser </a:t>
            </a:r>
            <a:r>
              <a:rPr lang="en-US" dirty="0">
                <a:solidFill>
                  <a:srgbClr val="0A1F61"/>
                </a:solidFill>
                <a:latin typeface="Tajawal ExtraBold" panose="00000800000000000000" pitchFamily="2" charset="-78"/>
                <a:cs typeface="Tajawal ExtraBold" panose="00000800000000000000" pitchFamily="2" charset="-78"/>
              </a:rPr>
              <a:t>client that connects to a web server, you should consider a stop functionality </a:t>
            </a:r>
            <a:r>
              <a:rPr lang="en-US" dirty="0" smtClean="0">
                <a:solidFill>
                  <a:srgbClr val="0A1F61"/>
                </a:solidFill>
                <a:latin typeface="Tajawal ExtraBold" panose="00000800000000000000" pitchFamily="2" charset="-78"/>
                <a:cs typeface="Tajawal ExtraBold" panose="00000800000000000000" pitchFamily="2" charset="-78"/>
              </a:rPr>
              <a:t>that can </a:t>
            </a:r>
            <a:r>
              <a:rPr lang="en-US" dirty="0">
                <a:solidFill>
                  <a:srgbClr val="0A1F61"/>
                </a:solidFill>
                <a:latin typeface="Tajawal ExtraBold" panose="00000800000000000000" pitchFamily="2" charset="-78"/>
                <a:cs typeface="Tajawal ExtraBold" panose="00000800000000000000" pitchFamily="2" charset="-78"/>
              </a:rPr>
              <a:t>cancel the connection process in the middle of this operation. This can be achieved </a:t>
            </a:r>
            <a:r>
              <a:rPr lang="en-US" dirty="0" smtClean="0">
                <a:solidFill>
                  <a:srgbClr val="0A1F61"/>
                </a:solidFill>
                <a:latin typeface="Tajawal ExtraBold" panose="00000800000000000000" pitchFamily="2" charset="-78"/>
                <a:cs typeface="Tajawal ExtraBold" panose="00000800000000000000" pitchFamily="2" charset="-78"/>
              </a:rPr>
              <a:t>by placing </a:t>
            </a:r>
            <a:r>
              <a:rPr lang="en-US" dirty="0">
                <a:solidFill>
                  <a:srgbClr val="0A1F61"/>
                </a:solidFill>
                <a:latin typeface="Tajawal ExtraBold" panose="00000800000000000000" pitchFamily="2" charset="-78"/>
                <a:cs typeface="Tajawal ExtraBold" panose="00000800000000000000" pitchFamily="2" charset="-78"/>
              </a:rPr>
              <a:t>the socket in the non-blocking mode.</a:t>
            </a: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Tree>
    <p:extLst>
      <p:ext uri="{BB962C8B-B14F-4D97-AF65-F5344CB8AC3E}">
        <p14:creationId xmlns:p14="http://schemas.microsoft.com/office/powerpoint/2010/main" val="12070571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36704" y="407335"/>
            <a:ext cx="7919357" cy="1261884"/>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Changing </a:t>
            </a:r>
            <a:r>
              <a:rPr lang="en-US" sz="2800" dirty="0">
                <a:solidFill>
                  <a:schemeClr val="bg1"/>
                </a:solidFill>
                <a:latin typeface="Tajawal Medium" panose="00000600000000000000" pitchFamily="2" charset="-78"/>
                <a:cs typeface="Tajawal Medium" panose="00000600000000000000" pitchFamily="2" charset="-78"/>
              </a:rPr>
              <a:t>a socket to </a:t>
            </a:r>
            <a:endParaRPr 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800" dirty="0" smtClean="0">
                <a:solidFill>
                  <a:schemeClr val="bg1"/>
                </a:solidFill>
                <a:latin typeface="Tajawal Medium" panose="00000600000000000000" pitchFamily="2" charset="-78"/>
                <a:cs typeface="Tajawal Medium" panose="00000600000000000000" pitchFamily="2" charset="-78"/>
              </a:rPr>
              <a:t>the blocking/non-blocking mode</a:t>
            </a: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442706"/>
            <a:ext cx="1222425" cy="1096206"/>
          </a:xfrm>
          <a:prstGeom prst="rect">
            <a:avLst/>
          </a:prstGeom>
        </p:spPr>
      </p:pic>
      <p:sp>
        <p:nvSpPr>
          <p:cNvPr id="9" name="Rectangle 1"/>
          <p:cNvSpPr>
            <a:spLocks noChangeArrowheads="1"/>
          </p:cNvSpPr>
          <p:nvPr/>
        </p:nvSpPr>
        <p:spPr bwMode="auto">
          <a:xfrm>
            <a:off x="2354951" y="2042557"/>
            <a:ext cx="6220870" cy="3323987"/>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smtClean="0">
                <a:ln>
                  <a:noFill/>
                </a:ln>
                <a:solidFill>
                  <a:srgbClr val="A9B7C6"/>
                </a:solidFill>
                <a:effectLst/>
                <a:latin typeface="JetBrains Mono"/>
              </a:rPr>
              <a:t>socket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err="1" smtClean="0">
                <a:ln>
                  <a:noFill/>
                </a:ln>
                <a:solidFill>
                  <a:srgbClr val="CC7832"/>
                </a:solidFill>
                <a:effectLst/>
                <a:latin typeface="JetBrains Mono"/>
              </a:rPr>
              <a:t>def</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test_socket_modes</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s = </a:t>
            </a:r>
            <a:r>
              <a:rPr kumimoji="0" lang="en-US" altLang="en-US" sz="1500" b="0" i="0" u="none" strike="noStrike" cap="none" normalizeH="0" baseline="0" dirty="0" err="1" smtClean="0">
                <a:ln>
                  <a:noFill/>
                </a:ln>
                <a:solidFill>
                  <a:srgbClr val="A9B7C6"/>
                </a:solidFill>
                <a:effectLst/>
                <a:latin typeface="JetBrains Mono"/>
              </a:rPr>
              <a:t>socket.socket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socket.AF_INET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socket.SOCK_STREAM</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s.setblocking</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s.settimeout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0.5</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s.bind</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"127.0.0.1"</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6897BB"/>
                </a:solidFill>
                <a:effectLst/>
                <a:latin typeface="JetBrains Mono"/>
              </a:rPr>
              <a:t>0</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socket_address</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err="1" smtClean="0">
                <a:ln>
                  <a:noFill/>
                </a:ln>
                <a:solidFill>
                  <a:srgbClr val="A9B7C6"/>
                </a:solidFill>
                <a:effectLst/>
                <a:latin typeface="JetBrains Mono"/>
              </a:rPr>
              <a:t>s.getsockname</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print (</a:t>
            </a:r>
            <a:r>
              <a:rPr kumimoji="0" lang="en-US" altLang="en-US" sz="1500" b="0" i="0" u="none" strike="noStrike" cap="none" normalizeH="0" baseline="0" dirty="0" smtClean="0">
                <a:ln>
                  <a:noFill/>
                </a:ln>
                <a:solidFill>
                  <a:srgbClr val="6A8759"/>
                </a:solidFill>
                <a:effectLst/>
                <a:latin typeface="JetBrains Mono"/>
              </a:rPr>
              <a:t>"Trivial Server launched on socket: %s"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str</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socket_address</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while</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s.listen</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897BB"/>
                </a:solidFill>
                <a:effectLst/>
                <a:latin typeface="JetBrains Mono"/>
              </a:rPr>
              <a:t>1</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if </a:t>
            </a:r>
            <a:r>
              <a:rPr kumimoji="0" lang="en-US" altLang="en-US" sz="1500" b="0" i="0" u="none" strike="noStrike" cap="none" normalizeH="0" baseline="0" dirty="0" smtClean="0">
                <a:ln>
                  <a:noFill/>
                </a:ln>
                <a:solidFill>
                  <a:srgbClr val="A9B7C6"/>
                </a:solidFill>
                <a:effectLst/>
                <a:latin typeface="JetBrains Mono"/>
              </a:rPr>
              <a:t>__name__ == </a:t>
            </a:r>
            <a:r>
              <a:rPr kumimoji="0" lang="en-US" altLang="en-US" sz="1500" b="0" i="0" u="none" strike="noStrike" cap="none" normalizeH="0" baseline="0" dirty="0" smtClean="0">
                <a:ln>
                  <a:noFill/>
                </a:ln>
                <a:solidFill>
                  <a:srgbClr val="6A8759"/>
                </a:solidFill>
                <a:effectLst/>
                <a:latin typeface="JetBrains Mono"/>
              </a:rPr>
              <a:t>'__main__'</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test_socket_modes</a:t>
            </a:r>
            <a:r>
              <a:rPr kumimoji="0" lang="en-US" altLang="en-US" sz="1500" b="0" i="0" u="none" strike="noStrike" cap="none" normalizeH="0" baseline="0" dirty="0" smtClean="0">
                <a:ln>
                  <a:noFill/>
                </a:ln>
                <a:solidFill>
                  <a:srgbClr val="A9B7C6"/>
                </a:solidFill>
                <a:effectLst/>
                <a:latin typeface="JetBrains Mono"/>
              </a:rPr>
              <a:t>()</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275151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628407" y="596556"/>
            <a:ext cx="7919357" cy="83099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Reusing </a:t>
            </a:r>
            <a:r>
              <a:rPr lang="en-US" sz="2800" dirty="0">
                <a:solidFill>
                  <a:schemeClr val="bg1"/>
                </a:solidFill>
                <a:latin typeface="Tajawal Medium" panose="00000600000000000000" pitchFamily="2" charset="-78"/>
                <a:cs typeface="Tajawal Medium" panose="00000600000000000000" pitchFamily="2" charset="-78"/>
              </a:rPr>
              <a:t>socket addresses</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9" name="Rectangle 8"/>
          <p:cNvSpPr/>
          <p:nvPr/>
        </p:nvSpPr>
        <p:spPr>
          <a:xfrm>
            <a:off x="277625" y="1736833"/>
            <a:ext cx="11344354" cy="3416320"/>
          </a:xfrm>
          <a:prstGeom prst="rect">
            <a:avLst/>
          </a:prstGeom>
        </p:spPr>
        <p:txBody>
          <a:bodyPr wrap="square">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You want to run a socket server always on a specific port even after it is closed </a:t>
            </a:r>
            <a:r>
              <a:rPr lang="en-US" dirty="0" smtClean="0">
                <a:solidFill>
                  <a:srgbClr val="0A1F61"/>
                </a:solidFill>
                <a:latin typeface="Tajawal ExtraBold" panose="00000800000000000000" pitchFamily="2" charset="-78"/>
                <a:cs typeface="Tajawal ExtraBold" panose="00000800000000000000" pitchFamily="2" charset="-78"/>
              </a:rPr>
              <a:t>intentionally or </a:t>
            </a:r>
            <a:r>
              <a:rPr lang="en-US" dirty="0">
                <a:solidFill>
                  <a:srgbClr val="0A1F61"/>
                </a:solidFill>
                <a:latin typeface="Tajawal ExtraBold" panose="00000800000000000000" pitchFamily="2" charset="-78"/>
                <a:cs typeface="Tajawal ExtraBold" panose="00000800000000000000" pitchFamily="2" charset="-78"/>
              </a:rPr>
              <a:t>unexpectedly. This is useful in some cases where your client program always connects </a:t>
            </a:r>
            <a:r>
              <a:rPr lang="en-US" dirty="0" smtClean="0">
                <a:solidFill>
                  <a:srgbClr val="0A1F61"/>
                </a:solidFill>
                <a:latin typeface="Tajawal ExtraBold" panose="00000800000000000000" pitchFamily="2" charset="-78"/>
                <a:cs typeface="Tajawal ExtraBold" panose="00000800000000000000" pitchFamily="2" charset="-78"/>
              </a:rPr>
              <a:t>to that </a:t>
            </a:r>
            <a:r>
              <a:rPr lang="en-US" dirty="0">
                <a:solidFill>
                  <a:srgbClr val="0A1F61"/>
                </a:solidFill>
                <a:latin typeface="Tajawal ExtraBold" panose="00000800000000000000" pitchFamily="2" charset="-78"/>
                <a:cs typeface="Tajawal ExtraBold" panose="00000800000000000000" pitchFamily="2" charset="-78"/>
              </a:rPr>
              <a:t>specific server port. So, you don't need to change the server </a:t>
            </a:r>
            <a:r>
              <a:rPr lang="en-US" dirty="0" smtClean="0">
                <a:solidFill>
                  <a:srgbClr val="0A1F61"/>
                </a:solidFill>
                <a:latin typeface="Tajawal ExtraBold" panose="00000800000000000000" pitchFamily="2" charset="-78"/>
                <a:cs typeface="Tajawal ExtraBold" panose="00000800000000000000" pitchFamily="2" charset="-78"/>
              </a:rPr>
              <a:t>port. </a:t>
            </a:r>
            <a:r>
              <a:rPr lang="en-US" b="1" dirty="0">
                <a:solidFill>
                  <a:srgbClr val="00B0F0"/>
                </a:solidFill>
                <a:latin typeface="Tajawal ExtraBold" panose="00000800000000000000" pitchFamily="2" charset="-78"/>
                <a:cs typeface="Tajawal ExtraBold" panose="00000800000000000000" pitchFamily="2" charset="-78"/>
                <a:sym typeface="Wingdings" panose="05000000000000000000" pitchFamily="2" charset="2"/>
              </a:rPr>
              <a:t></a:t>
            </a:r>
            <a:r>
              <a:rPr lang="en-US" b="1" dirty="0">
                <a:solidFill>
                  <a:srgbClr val="00B0F0"/>
                </a:solidFill>
                <a:latin typeface="Tajawal ExtraBold" panose="00000800000000000000" pitchFamily="2" charset="-78"/>
                <a:cs typeface="Tajawal ExtraBold" panose="00000800000000000000" pitchFamily="2" charset="-78"/>
              </a:rPr>
              <a:t>setsockopt():   SO_REUSEADDR</a:t>
            </a:r>
            <a:r>
              <a:rPr lang="en-US" dirty="0">
                <a:solidFill>
                  <a:srgbClr val="0A1F61"/>
                </a:solidFill>
                <a:latin typeface="Tajawal ExtraBold" panose="00000800000000000000" pitchFamily="2" charset="-78"/>
                <a:cs typeface="Tajawal ExtraBold" panose="00000800000000000000" pitchFamily="2" charset="-78"/>
              </a:rPr>
              <a:t> </a:t>
            </a:r>
          </a:p>
          <a:p>
            <a:pPr algn="just"/>
            <a:endParaRPr lang="en-US" dirty="0">
              <a:solidFill>
                <a:srgbClr val="0A1F61"/>
              </a:solidFill>
              <a:latin typeface="Tajawal ExtraBold" panose="00000800000000000000" pitchFamily="2" charset="-78"/>
              <a:cs typeface="Tajawal ExtraBold" panose="00000800000000000000" pitchFamily="2" charset="-78"/>
            </a:endParaRPr>
          </a:p>
          <a:p>
            <a:pPr algn="just"/>
            <a:endParaRPr lang="en-MY"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If you run a Python socket server on a specific port and try to rerun it after closing it </a:t>
            </a:r>
            <a:r>
              <a:rPr lang="en-US" dirty="0" smtClean="0">
                <a:solidFill>
                  <a:srgbClr val="0A1F61"/>
                </a:solidFill>
                <a:latin typeface="Tajawal ExtraBold" panose="00000800000000000000" pitchFamily="2" charset="-78"/>
                <a:cs typeface="Tajawal ExtraBold" panose="00000800000000000000" pitchFamily="2" charset="-78"/>
              </a:rPr>
              <a:t>once, you </a:t>
            </a:r>
            <a:r>
              <a:rPr lang="en-US" dirty="0">
                <a:solidFill>
                  <a:srgbClr val="0A1F61"/>
                </a:solidFill>
                <a:latin typeface="Tajawal ExtraBold" panose="00000800000000000000" pitchFamily="2" charset="-78"/>
                <a:cs typeface="Tajawal ExtraBold" panose="00000800000000000000" pitchFamily="2" charset="-78"/>
              </a:rPr>
              <a:t>won't be able to use the same port. It will usually throw an error like the </a:t>
            </a:r>
            <a:r>
              <a:rPr lang="en-US" dirty="0" smtClean="0">
                <a:solidFill>
                  <a:srgbClr val="0A1F61"/>
                </a:solidFill>
                <a:latin typeface="Tajawal ExtraBold" panose="00000800000000000000" pitchFamily="2" charset="-78"/>
                <a:cs typeface="Tajawal ExtraBold" panose="00000800000000000000" pitchFamily="2" charset="-78"/>
              </a:rPr>
              <a:t>following</a:t>
            </a:r>
            <a:r>
              <a:rPr lang="en-US" dirty="0">
                <a:solidFill>
                  <a:srgbClr val="0A1F61"/>
                </a:solidFill>
                <a:latin typeface="Tajawal ExtraBold" panose="00000800000000000000" pitchFamily="2" charset="-78"/>
                <a:cs typeface="Tajawal ExtraBold" panose="00000800000000000000" pitchFamily="2" charset="-78"/>
              </a:rPr>
              <a:t> </a:t>
            </a:r>
            <a:r>
              <a:rPr lang="en-US" dirty="0" smtClean="0">
                <a:solidFill>
                  <a:srgbClr val="0A1F61"/>
                </a:solidFill>
                <a:latin typeface="Tajawal ExtraBold" panose="00000800000000000000" pitchFamily="2" charset="-78"/>
                <a:cs typeface="Tajawal ExtraBold" panose="00000800000000000000" pitchFamily="2" charset="-78"/>
              </a:rPr>
              <a:t>Command</a:t>
            </a:r>
            <a:r>
              <a:rPr lang="en-US" dirty="0">
                <a:solidFill>
                  <a:srgbClr val="0A1F61"/>
                </a:solidFill>
                <a:latin typeface="Tajawal ExtraBold" panose="00000800000000000000" pitchFamily="2" charset="-78"/>
                <a:cs typeface="Tajawal ExtraBold" panose="00000800000000000000" pitchFamily="2" charset="-78"/>
              </a:rPr>
              <a:t>:</a:t>
            </a:r>
          </a:p>
          <a:p>
            <a:pPr algn="just"/>
            <a:endParaRPr lang="en-MY" dirty="0">
              <a:solidFill>
                <a:srgbClr val="0A1F61"/>
              </a:solidFill>
              <a:latin typeface="Tajawal ExtraBold" panose="00000800000000000000" pitchFamily="2" charset="-78"/>
              <a:cs typeface="Tajawal ExtraBold" panose="00000800000000000000" pitchFamily="2" charset="-78"/>
            </a:endParaRPr>
          </a:p>
          <a:p>
            <a:pPr algn="ctr"/>
            <a:r>
              <a:rPr lang="en-US" b="1" dirty="0" err="1">
                <a:solidFill>
                  <a:srgbClr val="00B0F0"/>
                </a:solidFill>
                <a:latin typeface="Tajawal ExtraBold" panose="00000800000000000000" pitchFamily="2" charset="-78"/>
                <a:cs typeface="Tajawal ExtraBold" panose="00000800000000000000" pitchFamily="2" charset="-78"/>
              </a:rPr>
              <a:t>socket.error</a:t>
            </a:r>
            <a:r>
              <a:rPr lang="en-US" b="1" dirty="0">
                <a:solidFill>
                  <a:srgbClr val="00B0F0"/>
                </a:solidFill>
                <a:latin typeface="Tajawal ExtraBold" panose="00000800000000000000" pitchFamily="2" charset="-78"/>
                <a:cs typeface="Tajawal ExtraBold" panose="00000800000000000000" pitchFamily="2" charset="-78"/>
              </a:rPr>
              <a:t>: [</a:t>
            </a:r>
            <a:r>
              <a:rPr lang="en-US" b="1" dirty="0" err="1">
                <a:solidFill>
                  <a:srgbClr val="00B0F0"/>
                </a:solidFill>
                <a:latin typeface="Tajawal ExtraBold" panose="00000800000000000000" pitchFamily="2" charset="-78"/>
                <a:cs typeface="Tajawal ExtraBold" panose="00000800000000000000" pitchFamily="2" charset="-78"/>
              </a:rPr>
              <a:t>Errno</a:t>
            </a:r>
            <a:r>
              <a:rPr lang="en-US" b="1" dirty="0">
                <a:solidFill>
                  <a:srgbClr val="00B0F0"/>
                </a:solidFill>
                <a:latin typeface="Tajawal ExtraBold" panose="00000800000000000000" pitchFamily="2" charset="-78"/>
                <a:cs typeface="Tajawal ExtraBold" panose="00000800000000000000" pitchFamily="2" charset="-78"/>
              </a:rPr>
              <a:t> 98] Address already in </a:t>
            </a:r>
            <a:r>
              <a:rPr lang="en-US" b="1" dirty="0" smtClean="0">
                <a:solidFill>
                  <a:srgbClr val="00B0F0"/>
                </a:solidFill>
                <a:latin typeface="Tajawal ExtraBold" panose="00000800000000000000" pitchFamily="2" charset="-78"/>
                <a:cs typeface="Tajawal ExtraBold" panose="00000800000000000000" pitchFamily="2" charset="-78"/>
              </a:rPr>
              <a:t>use</a:t>
            </a:r>
          </a:p>
          <a:p>
            <a:pPr algn="ctr"/>
            <a:endParaRPr lang="en-MY" b="1" dirty="0">
              <a:solidFill>
                <a:srgbClr val="00B0F0"/>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7"/>
          <a:stretch>
            <a:fillRect/>
          </a:stretch>
        </p:blipFill>
        <p:spPr>
          <a:xfrm>
            <a:off x="4712088" y="3054063"/>
            <a:ext cx="2767824" cy="749873"/>
          </a:xfrm>
          <a:prstGeom prst="rect">
            <a:avLst/>
          </a:prstGeom>
        </p:spPr>
      </p:pic>
      <p:sp>
        <p:nvSpPr>
          <p:cNvPr id="12" name="Right Arrow 11"/>
          <p:cNvSpPr/>
          <p:nvPr/>
        </p:nvSpPr>
        <p:spPr>
          <a:xfrm>
            <a:off x="10328856" y="5760712"/>
            <a:ext cx="1421898" cy="365982"/>
          </a:xfrm>
          <a:prstGeom prst="rightArrow">
            <a:avLst/>
          </a:prstGeom>
          <a:solidFill>
            <a:schemeClr val="accent2"/>
          </a:solidFill>
          <a:ln>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10328856" y="5391380"/>
            <a:ext cx="1287532" cy="369332"/>
          </a:xfrm>
          <a:prstGeom prst="rect">
            <a:avLst/>
          </a:prstGeom>
        </p:spPr>
        <p:txBody>
          <a:bodyPr wrap="none">
            <a:spAutoFit/>
          </a:bodyPr>
          <a:lstStyle/>
          <a:p>
            <a:r>
              <a:rPr lang="en-US" b="1" dirty="0">
                <a:solidFill>
                  <a:srgbClr val="0A1F61"/>
                </a:solidFill>
                <a:latin typeface="Tajawal ExtraBold" panose="00000800000000000000" pitchFamily="2" charset="-78"/>
                <a:cs typeface="Tajawal ExtraBold" panose="00000800000000000000" pitchFamily="2" charset="-78"/>
              </a:rPr>
              <a:t>Solution</a:t>
            </a:r>
          </a:p>
        </p:txBody>
      </p:sp>
    </p:spTree>
    <p:extLst>
      <p:ext uri="{BB962C8B-B14F-4D97-AF65-F5344CB8AC3E}">
        <p14:creationId xmlns:p14="http://schemas.microsoft.com/office/powerpoint/2010/main" val="15798916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628407" y="596556"/>
            <a:ext cx="7919357" cy="83099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Reusing </a:t>
            </a:r>
            <a:r>
              <a:rPr lang="en-US" sz="2800" dirty="0">
                <a:solidFill>
                  <a:schemeClr val="bg1"/>
                </a:solidFill>
                <a:latin typeface="Tajawal Medium" panose="00000600000000000000" pitchFamily="2" charset="-78"/>
                <a:cs typeface="Tajawal Medium" panose="00000600000000000000" pitchFamily="2" charset="-78"/>
              </a:rPr>
              <a:t>socket addresses</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9" name="Rectangle 8"/>
          <p:cNvSpPr/>
          <p:nvPr/>
        </p:nvSpPr>
        <p:spPr>
          <a:xfrm>
            <a:off x="277625" y="2024109"/>
            <a:ext cx="11344354" cy="2677656"/>
          </a:xfrm>
          <a:prstGeom prst="rect">
            <a:avLst/>
          </a:prstGeom>
        </p:spPr>
        <p:txBody>
          <a:bodyPr wrap="square">
            <a:spAutoFit/>
          </a:bodyPr>
          <a:lstStyle/>
          <a:p>
            <a:pPr algn="just"/>
            <a:r>
              <a:rPr lang="en-US" sz="2000" b="1" dirty="0" smtClean="0">
                <a:solidFill>
                  <a:srgbClr val="0A1F61"/>
                </a:solidFill>
                <a:latin typeface="Tajawal ExtraBold" panose="00000800000000000000" pitchFamily="2" charset="-78"/>
                <a:cs typeface="Tajawal ExtraBold" panose="00000800000000000000" pitchFamily="2" charset="-78"/>
              </a:rPr>
              <a:t>Solution: </a:t>
            </a:r>
          </a:p>
          <a:p>
            <a:pPr algn="just"/>
            <a:endParaRPr lang="en-US" sz="2000" b="1"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mj-lt"/>
              <a:buAutoNum type="arabicPeriod"/>
            </a:pPr>
            <a:r>
              <a:rPr lang="en-US" sz="1600" dirty="0" smtClean="0">
                <a:solidFill>
                  <a:srgbClr val="0A1F61"/>
                </a:solidFill>
                <a:latin typeface="Tajawal ExtraBold" panose="00000800000000000000" pitchFamily="2" charset="-78"/>
                <a:cs typeface="Tajawal ExtraBold" panose="00000800000000000000" pitchFamily="2" charset="-78"/>
              </a:rPr>
              <a:t>Enable </a:t>
            </a:r>
            <a:r>
              <a:rPr lang="en-US" sz="1600" dirty="0">
                <a:solidFill>
                  <a:srgbClr val="0A1F61"/>
                </a:solidFill>
                <a:latin typeface="Tajawal ExtraBold" panose="00000800000000000000" pitchFamily="2" charset="-78"/>
                <a:cs typeface="Tajawal ExtraBold" panose="00000800000000000000" pitchFamily="2" charset="-78"/>
              </a:rPr>
              <a:t>the socket reuse option </a:t>
            </a:r>
            <a:r>
              <a:rPr lang="en-US" sz="1600" b="1" dirty="0" err="1" smtClean="0">
                <a:solidFill>
                  <a:srgbClr val="00B0F0"/>
                </a:solidFill>
                <a:latin typeface="Tajawal ExtraBold" panose="00000800000000000000" pitchFamily="2" charset="-78"/>
                <a:cs typeface="Tajawal ExtraBold" panose="00000800000000000000" pitchFamily="2" charset="-78"/>
              </a:rPr>
              <a:t>so_REUSEADDR</a:t>
            </a:r>
            <a:r>
              <a:rPr lang="en-US" sz="1600" dirty="0">
                <a:solidFill>
                  <a:srgbClr val="0A1F61"/>
                </a:solidFill>
                <a:latin typeface="Tajawal ExtraBold" panose="00000800000000000000" pitchFamily="2" charset="-78"/>
                <a:cs typeface="Tajawal ExtraBold" panose="00000800000000000000" pitchFamily="2" charset="-78"/>
              </a:rPr>
              <a:t> </a:t>
            </a:r>
            <a:r>
              <a:rPr lang="en-US" sz="1600" dirty="0" smtClean="0">
                <a:solidFill>
                  <a:srgbClr val="0A1F61"/>
                </a:solidFill>
                <a:latin typeface="Tajawal ExtraBold" panose="00000800000000000000" pitchFamily="2" charset="-78"/>
                <a:cs typeface="Tajawal ExtraBold" panose="00000800000000000000" pitchFamily="2" charset="-78"/>
              </a:rPr>
              <a:t>after </a:t>
            </a:r>
            <a:r>
              <a:rPr lang="en-US" sz="1600" dirty="0">
                <a:solidFill>
                  <a:srgbClr val="0A1F61"/>
                </a:solidFill>
                <a:latin typeface="Tajawal ExtraBold" panose="00000800000000000000" pitchFamily="2" charset="-78"/>
                <a:cs typeface="Tajawal ExtraBold" panose="00000800000000000000" pitchFamily="2" charset="-78"/>
              </a:rPr>
              <a:t>you create a socket object, you can query the status of address </a:t>
            </a:r>
            <a:r>
              <a:rPr lang="en-US" sz="1600" dirty="0" smtClean="0">
                <a:solidFill>
                  <a:srgbClr val="0A1F61"/>
                </a:solidFill>
                <a:latin typeface="Tajawal ExtraBold" panose="00000800000000000000" pitchFamily="2" charset="-78"/>
                <a:cs typeface="Tajawal ExtraBold" panose="00000800000000000000" pitchFamily="2" charset="-78"/>
              </a:rPr>
              <a:t>reuse， </a:t>
            </a:r>
            <a:r>
              <a:rPr lang="en-US" sz="1600" dirty="0">
                <a:solidFill>
                  <a:srgbClr val="0A1F61"/>
                </a:solidFill>
                <a:latin typeface="Tajawal ExtraBold" panose="00000800000000000000" pitchFamily="2" charset="-78"/>
                <a:cs typeface="Tajawal ExtraBold" panose="00000800000000000000" pitchFamily="2" charset="-78"/>
              </a:rPr>
              <a:t>like the old state. </a:t>
            </a:r>
            <a:endParaRPr lang="en-US" sz="16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mj-lt"/>
              <a:buAutoNum type="arabicPeriod"/>
            </a:pPr>
            <a:endParaRPr lang="en-US" sz="1600" dirty="0">
              <a:solidFill>
                <a:srgbClr val="0A1F61"/>
              </a:solidFill>
              <a:latin typeface="Tajawal ExtraBold" panose="00000800000000000000" pitchFamily="2" charset="-78"/>
              <a:cs typeface="Tajawal ExtraBold" panose="00000800000000000000" pitchFamily="2" charset="-78"/>
            </a:endParaRPr>
          </a:p>
          <a:p>
            <a:pPr marL="342900" indent="-342900" algn="just">
              <a:buFont typeface="+mj-lt"/>
              <a:buAutoNum type="arabicPeriod"/>
            </a:pPr>
            <a:r>
              <a:rPr lang="en-US" sz="1600" dirty="0" smtClean="0">
                <a:solidFill>
                  <a:srgbClr val="0A1F61"/>
                </a:solidFill>
                <a:latin typeface="Tajawal ExtraBold" panose="00000800000000000000" pitchFamily="2" charset="-78"/>
                <a:cs typeface="Tajawal ExtraBold" panose="00000800000000000000" pitchFamily="2" charset="-78"/>
              </a:rPr>
              <a:t>Call </a:t>
            </a:r>
            <a:r>
              <a:rPr lang="en-US" sz="1600" b="1" dirty="0">
                <a:solidFill>
                  <a:srgbClr val="00B0F0"/>
                </a:solidFill>
                <a:latin typeface="Tajawal ExtraBold" panose="00000800000000000000" pitchFamily="2" charset="-78"/>
                <a:cs typeface="Tajawal ExtraBold" panose="00000800000000000000" pitchFamily="2" charset="-78"/>
              </a:rPr>
              <a:t>setsockopt ()</a:t>
            </a:r>
            <a:r>
              <a:rPr lang="en-US" sz="1600" dirty="0">
                <a:solidFill>
                  <a:srgbClr val="0A1F61"/>
                </a:solidFill>
                <a:latin typeface="Tajawal ExtraBold" panose="00000800000000000000" pitchFamily="2" charset="-78"/>
                <a:cs typeface="Tajawal ExtraBold" panose="00000800000000000000" pitchFamily="2" charset="-78"/>
              </a:rPr>
              <a:t> method to modify the value of the address reuse </a:t>
            </a:r>
            <a:r>
              <a:rPr lang="en-US" sz="1600" dirty="0" smtClean="0">
                <a:solidFill>
                  <a:srgbClr val="0A1F61"/>
                </a:solidFill>
                <a:latin typeface="Tajawal ExtraBold" panose="00000800000000000000" pitchFamily="2" charset="-78"/>
                <a:cs typeface="Tajawal ExtraBold" panose="00000800000000000000" pitchFamily="2" charset="-78"/>
              </a:rPr>
              <a:t>state.</a:t>
            </a:r>
          </a:p>
          <a:p>
            <a:pPr marL="342900" indent="-342900" algn="just">
              <a:buFont typeface="+mj-lt"/>
              <a:buAutoNum type="arabicPeriod"/>
            </a:pPr>
            <a:endParaRPr lang="en-US" sz="1600" dirty="0">
              <a:solidFill>
                <a:srgbClr val="0A1F61"/>
              </a:solidFill>
              <a:latin typeface="Tajawal ExtraBold" panose="00000800000000000000" pitchFamily="2" charset="-78"/>
              <a:cs typeface="Tajawal ExtraBold" panose="00000800000000000000" pitchFamily="2" charset="-78"/>
            </a:endParaRPr>
          </a:p>
          <a:p>
            <a:pPr marL="342900"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F</a:t>
            </a:r>
            <a:r>
              <a:rPr lang="en-US" sz="1600" dirty="0" smtClean="0">
                <a:solidFill>
                  <a:srgbClr val="0A1F61"/>
                </a:solidFill>
                <a:latin typeface="Tajawal ExtraBold" panose="00000800000000000000" pitchFamily="2" charset="-78"/>
                <a:cs typeface="Tajawal ExtraBold" panose="00000800000000000000" pitchFamily="2" charset="-78"/>
              </a:rPr>
              <a:t>ollow </a:t>
            </a:r>
            <a:r>
              <a:rPr lang="en-US" sz="1600" dirty="0">
                <a:solidFill>
                  <a:srgbClr val="0A1F61"/>
                </a:solidFill>
                <a:latin typeface="Tajawal ExtraBold" panose="00000800000000000000" pitchFamily="2" charset="-78"/>
                <a:cs typeface="Tajawal ExtraBold" panose="00000800000000000000" pitchFamily="2" charset="-78"/>
              </a:rPr>
              <a:t>the normal steps to bind the socket to an </a:t>
            </a:r>
            <a:r>
              <a:rPr lang="en-US" sz="1600" dirty="0" smtClean="0">
                <a:solidFill>
                  <a:srgbClr val="0A1F61"/>
                </a:solidFill>
                <a:latin typeface="Tajawal ExtraBold" panose="00000800000000000000" pitchFamily="2" charset="-78"/>
                <a:cs typeface="Tajawal ExtraBold" panose="00000800000000000000" pitchFamily="2" charset="-78"/>
              </a:rPr>
              <a:t>address.</a:t>
            </a:r>
          </a:p>
          <a:p>
            <a:pPr marL="342900" indent="-342900" algn="just">
              <a:buFont typeface="+mj-lt"/>
              <a:buAutoNum type="arabicPeriod"/>
            </a:pPr>
            <a:endParaRPr lang="en-US" sz="16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mj-lt"/>
              <a:buAutoNum type="arabicPeriod"/>
            </a:pPr>
            <a:r>
              <a:rPr lang="en-US" sz="1600" dirty="0" smtClean="0">
                <a:solidFill>
                  <a:srgbClr val="0A1F61"/>
                </a:solidFill>
                <a:latin typeface="Tajawal ExtraBold" panose="00000800000000000000" pitchFamily="2" charset="-78"/>
                <a:cs typeface="Tajawal ExtraBold" panose="00000800000000000000" pitchFamily="2" charset="-78"/>
              </a:rPr>
              <a:t>listen </a:t>
            </a:r>
            <a:r>
              <a:rPr lang="en-US" sz="1600" dirty="0">
                <a:solidFill>
                  <a:srgbClr val="0A1F61"/>
                </a:solidFill>
                <a:latin typeface="Tajawal ExtraBold" panose="00000800000000000000" pitchFamily="2" charset="-78"/>
                <a:cs typeface="Tajawal ExtraBold" panose="00000800000000000000" pitchFamily="2" charset="-78"/>
              </a:rPr>
              <a:t>for incoming client connections</a:t>
            </a:r>
            <a:r>
              <a:rPr lang="en-US" sz="1600" dirty="0" smtClean="0">
                <a:solidFill>
                  <a:srgbClr val="0A1F61"/>
                </a:solidFill>
                <a:latin typeface="Tajawal ExtraBold" panose="00000800000000000000" pitchFamily="2" charset="-78"/>
                <a:cs typeface="Tajawal ExtraBold" panose="00000800000000000000" pitchFamily="2" charset="-78"/>
              </a:rPr>
              <a:t>.</a:t>
            </a:r>
            <a:endParaRPr lang="en-US" sz="16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44318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511081" y="6525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628407" y="596556"/>
            <a:ext cx="7919357" cy="83099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Reusing </a:t>
            </a:r>
            <a:r>
              <a:rPr lang="en-US" sz="2800" dirty="0">
                <a:solidFill>
                  <a:schemeClr val="bg1"/>
                </a:solidFill>
                <a:latin typeface="Tajawal Medium" panose="00000600000000000000" pitchFamily="2" charset="-78"/>
                <a:cs typeface="Tajawal Medium" panose="00000600000000000000" pitchFamily="2" charset="-78"/>
              </a:rPr>
              <a:t>socket addresses</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3283" y="5634466"/>
            <a:ext cx="1222425" cy="1096206"/>
          </a:xfrm>
          <a:prstGeom prst="rect">
            <a:avLst/>
          </a:prstGeom>
        </p:spPr>
      </p:pic>
      <p:sp>
        <p:nvSpPr>
          <p:cNvPr id="12" name="Rectangle 1"/>
          <p:cNvSpPr>
            <a:spLocks noChangeArrowheads="1"/>
          </p:cNvSpPr>
          <p:nvPr/>
        </p:nvSpPr>
        <p:spPr bwMode="auto">
          <a:xfrm>
            <a:off x="2043013" y="1380091"/>
            <a:ext cx="8117263" cy="5078313"/>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CC7832"/>
                </a:solidFill>
                <a:effectLst/>
                <a:latin typeface="JetBrains Mono"/>
              </a:rPr>
              <a:t>import </a:t>
            </a:r>
            <a:r>
              <a:rPr kumimoji="0" lang="en-US" altLang="en-US" sz="1200" b="0" i="0" u="none" strike="noStrike" cap="none" normalizeH="0" baseline="0" dirty="0" smtClean="0">
                <a:ln>
                  <a:noFill/>
                </a:ln>
                <a:solidFill>
                  <a:srgbClr val="A9B7C6"/>
                </a:solidFill>
                <a:effectLst/>
                <a:latin typeface="JetBrains Mono"/>
              </a:rPr>
              <a:t>socket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CC7832"/>
                </a:solidFill>
                <a:effectLst/>
                <a:latin typeface="JetBrains Mono"/>
              </a:rPr>
              <a:t>import </a:t>
            </a:r>
            <a:r>
              <a:rPr kumimoji="0" lang="en-US" altLang="en-US" sz="1200" b="0" i="0" u="none" strike="noStrike" cap="none" normalizeH="0" baseline="0" dirty="0" smtClean="0">
                <a:ln>
                  <a:noFill/>
                </a:ln>
                <a:solidFill>
                  <a:srgbClr val="A9B7C6"/>
                </a:solidFill>
                <a:effectLst/>
                <a:latin typeface="JetBrains Mono"/>
              </a:rPr>
              <a:t>sys</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err="1" smtClean="0">
                <a:ln>
                  <a:noFill/>
                </a:ln>
                <a:solidFill>
                  <a:srgbClr val="CC7832"/>
                </a:solidFill>
                <a:effectLst/>
                <a:latin typeface="JetBrains Mono"/>
              </a:rPr>
              <a:t>def</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FFC66D"/>
                </a:solidFill>
                <a:effectLst/>
                <a:latin typeface="JetBrains Mono"/>
              </a:rPr>
              <a:t>reuse_socket_addr</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sock = </a:t>
            </a:r>
            <a:r>
              <a:rPr kumimoji="0" lang="en-US" altLang="en-US" sz="1200" b="0" i="0" u="none" strike="noStrike" cap="none" normalizeH="0" baseline="0" dirty="0" err="1" smtClean="0">
                <a:ln>
                  <a:noFill/>
                </a:ln>
                <a:solidFill>
                  <a:srgbClr val="A9B7C6"/>
                </a:solidFill>
                <a:effectLst/>
                <a:latin typeface="JetBrains Mono"/>
              </a:rPr>
              <a:t>socket.socket</a:t>
            </a: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socket.AF_INET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socket.SOCK_STREAM</a:t>
            </a:r>
            <a:r>
              <a:rPr kumimoji="0" lang="en-US" altLang="en-US" sz="1200" b="0" i="0" u="none" strike="noStrike" cap="none" normalizeH="0" baseline="0" dirty="0" smtClean="0">
                <a:ln>
                  <a:noFill/>
                </a:ln>
                <a:solidFill>
                  <a:srgbClr val="A9B7C6"/>
                </a:solidFill>
                <a:effectLst/>
                <a:latin typeface="JetBrains Mono"/>
              </a:rPr>
              <a:t>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old_state</a:t>
            </a:r>
            <a:r>
              <a:rPr kumimoji="0" lang="en-US" altLang="en-US" sz="1200" b="0" i="0" u="none" strike="noStrike" cap="none" normalizeH="0" baseline="0" dirty="0" smtClean="0">
                <a:ln>
                  <a:noFill/>
                </a:ln>
                <a:solidFill>
                  <a:srgbClr val="A9B7C6"/>
                </a:solidFill>
                <a:effectLst/>
                <a:latin typeface="JetBrains Mono"/>
              </a:rPr>
              <a:t> = </a:t>
            </a:r>
            <a:r>
              <a:rPr kumimoji="0" lang="en-US" altLang="en-US" sz="1200" b="0" i="0" u="none" strike="noStrike" cap="none" normalizeH="0" baseline="0" dirty="0" err="1" smtClean="0">
                <a:ln>
                  <a:noFill/>
                </a:ln>
                <a:solidFill>
                  <a:srgbClr val="A9B7C6"/>
                </a:solidFill>
                <a:effectLst/>
                <a:latin typeface="JetBrains Mono"/>
              </a:rPr>
              <a:t>sock.getsockopt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socket.SOL_SOCKET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socket.SO_REUSEADDR</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888C6"/>
                </a:solidFill>
                <a:effectLst/>
                <a:latin typeface="JetBrains Mono"/>
              </a:rPr>
              <a:t>print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"Old sock state: {}"</a:t>
            </a:r>
            <a:r>
              <a:rPr kumimoji="0" lang="en-US" altLang="en-US" sz="1200" b="0" i="0" u="none" strike="noStrike" cap="none" normalizeH="0" baseline="0" dirty="0" smtClean="0">
                <a:ln>
                  <a:noFill/>
                </a:ln>
                <a:solidFill>
                  <a:srgbClr val="A9B7C6"/>
                </a:solidFill>
                <a:effectLst/>
                <a:latin typeface="JetBrains Mono"/>
              </a:rPr>
              <a:t>.format(</a:t>
            </a:r>
            <a:r>
              <a:rPr kumimoji="0" lang="en-US" altLang="en-US" sz="1200" b="0" i="0" u="none" strike="noStrike" cap="none" normalizeH="0" baseline="0" dirty="0" err="1" smtClean="0">
                <a:ln>
                  <a:noFill/>
                </a:ln>
                <a:solidFill>
                  <a:srgbClr val="A9B7C6"/>
                </a:solidFill>
                <a:effectLst/>
                <a:latin typeface="JetBrains Mono"/>
              </a:rPr>
              <a:t>old_state</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sock.setsockopt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socket.SOL_SOCKET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socket.SO_REUSEADDR</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smtClean="0">
                <a:ln>
                  <a:noFill/>
                </a:ln>
                <a:solidFill>
                  <a:srgbClr val="6897BB"/>
                </a:solidFill>
                <a:effectLst/>
                <a:latin typeface="JetBrains Mono"/>
              </a:rPr>
              <a:t>1</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new_state</a:t>
            </a:r>
            <a:r>
              <a:rPr kumimoji="0" lang="en-US" altLang="en-US" sz="1200" b="0" i="0" u="none" strike="noStrike" cap="none" normalizeH="0" baseline="0" dirty="0" smtClean="0">
                <a:ln>
                  <a:noFill/>
                </a:ln>
                <a:solidFill>
                  <a:srgbClr val="A9B7C6"/>
                </a:solidFill>
                <a:effectLst/>
                <a:latin typeface="JetBrains Mono"/>
              </a:rPr>
              <a:t> = </a:t>
            </a:r>
            <a:r>
              <a:rPr kumimoji="0" lang="en-US" altLang="en-US" sz="1200" b="0" i="0" u="none" strike="noStrike" cap="none" normalizeH="0" baseline="0" dirty="0" err="1" smtClean="0">
                <a:ln>
                  <a:noFill/>
                </a:ln>
                <a:solidFill>
                  <a:srgbClr val="A9B7C6"/>
                </a:solidFill>
                <a:effectLst/>
                <a:latin typeface="JetBrains Mono"/>
              </a:rPr>
              <a:t>sock.getsockopt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socket.SOL_SOCKET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socket.SO_REUSEADDR</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888C6"/>
                </a:solidFill>
                <a:effectLst/>
                <a:latin typeface="JetBrains Mono"/>
              </a:rPr>
              <a:t>print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"New sock state: {}"</a:t>
            </a:r>
            <a:r>
              <a:rPr kumimoji="0" lang="en-US" altLang="en-US" sz="1200" b="0" i="0" u="none" strike="noStrike" cap="none" normalizeH="0" baseline="0" dirty="0" smtClean="0">
                <a:ln>
                  <a:noFill/>
                </a:ln>
                <a:solidFill>
                  <a:srgbClr val="A9B7C6"/>
                </a:solidFill>
                <a:effectLst/>
                <a:latin typeface="JetBrains Mono"/>
              </a:rPr>
              <a:t>.format(</a:t>
            </a:r>
            <a:r>
              <a:rPr kumimoji="0" lang="en-US" altLang="en-US" sz="1200" b="0" i="0" u="none" strike="noStrike" cap="none" normalizeH="0" baseline="0" dirty="0" err="1" smtClean="0">
                <a:ln>
                  <a:noFill/>
                </a:ln>
                <a:solidFill>
                  <a:srgbClr val="A9B7C6"/>
                </a:solidFill>
                <a:effectLst/>
                <a:latin typeface="JetBrains Mono"/>
              </a:rPr>
              <a:t>new_state</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local_port</a:t>
            </a:r>
            <a:r>
              <a:rPr kumimoji="0" lang="en-US" altLang="en-US" sz="1200" b="0" i="0" u="none" strike="noStrike" cap="none" normalizeH="0" baseline="0" dirty="0" smtClean="0">
                <a:ln>
                  <a:noFill/>
                </a:ln>
                <a:solidFill>
                  <a:srgbClr val="A9B7C6"/>
                </a:solidFill>
                <a:effectLst/>
                <a:latin typeface="JetBrains Mono"/>
              </a:rPr>
              <a:t> = </a:t>
            </a:r>
            <a:r>
              <a:rPr kumimoji="0" lang="en-US" altLang="en-US" sz="1200" b="0" i="0" u="none" strike="noStrike" cap="none" normalizeH="0" baseline="0" dirty="0" smtClean="0">
                <a:ln>
                  <a:noFill/>
                </a:ln>
                <a:solidFill>
                  <a:srgbClr val="6897BB"/>
                </a:solidFill>
                <a:effectLst/>
                <a:latin typeface="JetBrains Mono"/>
              </a:rPr>
              <a:t>8910</a:t>
            </a:r>
            <a:br>
              <a:rPr kumimoji="0" lang="en-US" altLang="en-US" sz="1200" b="0" i="0" u="none" strike="noStrike" cap="none" normalizeH="0" baseline="0" dirty="0" smtClean="0">
                <a:ln>
                  <a:noFill/>
                </a:ln>
                <a:solidFill>
                  <a:srgbClr val="6897BB"/>
                </a:solidFill>
                <a:effectLst/>
                <a:latin typeface="JetBrains Mono"/>
              </a:rPr>
            </a:br>
            <a:r>
              <a:rPr kumimoji="0" lang="en-US" altLang="en-US" sz="1200" b="0" i="0" u="none" strike="noStrike" cap="none" normalizeH="0" baseline="0" dirty="0" smtClean="0">
                <a:ln>
                  <a:noFill/>
                </a:ln>
                <a:solidFill>
                  <a:srgbClr val="6897BB"/>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srv</a:t>
            </a:r>
            <a:r>
              <a:rPr kumimoji="0" lang="en-US" altLang="en-US" sz="1200" b="0" i="0" u="none" strike="noStrike" cap="none" normalizeH="0" baseline="0" dirty="0" smtClean="0">
                <a:ln>
                  <a:noFill/>
                </a:ln>
                <a:solidFill>
                  <a:srgbClr val="A9B7C6"/>
                </a:solidFill>
                <a:effectLst/>
                <a:latin typeface="JetBrains Mono"/>
              </a:rPr>
              <a:t> = </a:t>
            </a:r>
            <a:r>
              <a:rPr kumimoji="0" lang="en-US" altLang="en-US" sz="1200" b="0" i="0" u="none" strike="noStrike" cap="none" normalizeH="0" baseline="0" dirty="0" err="1" smtClean="0">
                <a:ln>
                  <a:noFill/>
                </a:ln>
                <a:solidFill>
                  <a:srgbClr val="A9B7C6"/>
                </a:solidFill>
                <a:effectLst/>
                <a:latin typeface="JetBrains Mono"/>
              </a:rPr>
              <a:t>socket.socket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socket.AF_INET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socket.SOCK_STREAM</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srv.setsockopt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socket.SOL_SOCKET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socket.SO_REUSEADDR</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smtClean="0">
                <a:ln>
                  <a:noFill/>
                </a:ln>
                <a:solidFill>
                  <a:srgbClr val="6897BB"/>
                </a:solidFill>
                <a:effectLst/>
                <a:latin typeface="JetBrains Mono"/>
              </a:rPr>
              <a:t>1</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srv.bind</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local_port</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srv.listen</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897BB"/>
                </a:solidFill>
                <a:effectLst/>
                <a:latin typeface="JetBrains Mono"/>
              </a:rPr>
              <a:t>1</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888C6"/>
                </a:solidFill>
                <a:effectLst/>
                <a:latin typeface="JetBrains Mono"/>
              </a:rPr>
              <a:t>print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"Listening on port: {}"</a:t>
            </a:r>
            <a:r>
              <a:rPr kumimoji="0" lang="en-US" altLang="en-US" sz="1200" b="0" i="0" u="none" strike="noStrike" cap="none" normalizeH="0" baseline="0" dirty="0" smtClean="0">
                <a:ln>
                  <a:noFill/>
                </a:ln>
                <a:solidFill>
                  <a:srgbClr val="A9B7C6"/>
                </a:solidFill>
                <a:effectLst/>
                <a:latin typeface="JetBrains Mono"/>
              </a:rPr>
              <a:t>.format(</a:t>
            </a:r>
            <a:r>
              <a:rPr kumimoji="0" lang="en-US" altLang="en-US" sz="1200" b="0" i="0" u="none" strike="noStrike" cap="none" normalizeH="0" baseline="0" dirty="0" err="1" smtClean="0">
                <a:ln>
                  <a:noFill/>
                </a:ln>
                <a:solidFill>
                  <a:srgbClr val="A9B7C6"/>
                </a:solidFill>
                <a:effectLst/>
                <a:latin typeface="JetBrains Mono"/>
              </a:rPr>
              <a:t>local_port</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CC7832"/>
                </a:solidFill>
                <a:effectLst/>
                <a:latin typeface="JetBrains Mono"/>
              </a:rPr>
              <a:t>while True</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CC7832"/>
                </a:solidFill>
                <a:effectLst/>
                <a:latin typeface="JetBrains Mono"/>
              </a:rPr>
              <a:t>try</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connection</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addr</a:t>
            </a:r>
            <a:r>
              <a:rPr kumimoji="0" lang="en-US" altLang="en-US" sz="1200" b="0" i="0" u="none" strike="noStrike" cap="none" normalizeH="0" baseline="0" dirty="0" smtClean="0">
                <a:ln>
                  <a:noFill/>
                </a:ln>
                <a:solidFill>
                  <a:srgbClr val="A9B7C6"/>
                </a:solidFill>
                <a:effectLst/>
                <a:latin typeface="JetBrains Mono"/>
              </a:rPr>
              <a:t> = </a:t>
            </a:r>
            <a:r>
              <a:rPr kumimoji="0" lang="en-US" altLang="en-US" sz="1200" b="0" i="0" u="none" strike="noStrike" cap="none" normalizeH="0" baseline="0" dirty="0" err="1" smtClean="0">
                <a:ln>
                  <a:noFill/>
                </a:ln>
                <a:solidFill>
                  <a:srgbClr val="A9B7C6"/>
                </a:solidFill>
                <a:effectLst/>
                <a:latin typeface="JetBrains Mono"/>
              </a:rPr>
              <a:t>srv.accept</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888C6"/>
                </a:solidFill>
                <a:effectLst/>
                <a:latin typeface="JetBrains Mono"/>
              </a:rPr>
              <a:t>print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'Connected by {}: {}'</a:t>
            </a:r>
            <a:r>
              <a:rPr kumimoji="0" lang="en-US" altLang="en-US" sz="1200" b="0" i="0" u="none" strike="noStrike" cap="none" normalizeH="0" baseline="0" dirty="0" smtClean="0">
                <a:ln>
                  <a:noFill/>
                </a:ln>
                <a:solidFill>
                  <a:srgbClr val="A9B7C6"/>
                </a:solidFill>
                <a:effectLst/>
                <a:latin typeface="JetBrains Mono"/>
              </a:rPr>
              <a:t>.format(</a:t>
            </a:r>
            <a:r>
              <a:rPr kumimoji="0" lang="en-US" altLang="en-US" sz="1200" b="0" i="0" u="none" strike="noStrike" cap="none" normalizeH="0" baseline="0" dirty="0" err="1" smtClean="0">
                <a:ln>
                  <a:noFill/>
                </a:ln>
                <a:solidFill>
                  <a:srgbClr val="A9B7C6"/>
                </a:solidFill>
                <a:effectLst/>
                <a:latin typeface="JetBrains Mono"/>
              </a:rPr>
              <a:t>addr</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897BB"/>
                </a:solidFill>
                <a:effectLst/>
                <a:latin typeface="JetBrains Mono"/>
              </a:rPr>
              <a:t>0</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addr</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897BB"/>
                </a:solidFill>
                <a:effectLst/>
                <a:latin typeface="JetBrains Mono"/>
              </a:rPr>
              <a:t>1</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CC7832"/>
                </a:solidFill>
                <a:effectLst/>
                <a:latin typeface="JetBrains Mono"/>
              </a:rPr>
              <a:t>except </a:t>
            </a:r>
            <a:r>
              <a:rPr kumimoji="0" lang="en-US" altLang="en-US" sz="1200" b="0" i="0" u="none" strike="noStrike" cap="none" normalizeH="0" baseline="0" dirty="0" err="1" smtClean="0">
                <a:ln>
                  <a:noFill/>
                </a:ln>
                <a:solidFill>
                  <a:srgbClr val="8888C6"/>
                </a:solidFill>
                <a:effectLst/>
                <a:latin typeface="JetBrains Mono"/>
              </a:rPr>
              <a:t>KeyboardInterrupt</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CC7832"/>
                </a:solidFill>
                <a:effectLst/>
                <a:latin typeface="JetBrains Mono"/>
              </a:rPr>
              <a:t>break</a:t>
            </a:r>
            <a:br>
              <a:rPr kumimoji="0" lang="en-US" altLang="en-US" sz="1200" b="0" i="0" u="none" strike="noStrike" cap="none" normalizeH="0" baseline="0" dirty="0" smtClean="0">
                <a:ln>
                  <a:noFill/>
                </a:ln>
                <a:solidFill>
                  <a:srgbClr val="CC7832"/>
                </a:solidFill>
                <a:effectLst/>
                <a:latin typeface="JetBrains Mono"/>
              </a:rPr>
            </a:br>
            <a:r>
              <a:rPr kumimoji="0" lang="en-US" altLang="en-US" sz="1200" b="0" i="0" u="none" strike="noStrike" cap="none" normalizeH="0" baseline="0" dirty="0" smtClean="0">
                <a:ln>
                  <a:noFill/>
                </a:ln>
                <a:solidFill>
                  <a:srgbClr val="CC7832"/>
                </a:solidFill>
                <a:effectLst/>
                <a:latin typeface="JetBrains Mono"/>
              </a:rPr>
              <a:t>      except </a:t>
            </a:r>
            <a:r>
              <a:rPr kumimoji="0" lang="en-US" altLang="en-US" sz="1200" b="0" i="0" u="none" strike="noStrike" cap="none" normalizeH="0" baseline="0" dirty="0" err="1" smtClean="0">
                <a:ln>
                  <a:noFill/>
                </a:ln>
                <a:solidFill>
                  <a:srgbClr val="A9B7C6"/>
                </a:solidFill>
                <a:effectLst/>
                <a:latin typeface="JetBrains Mono"/>
              </a:rPr>
              <a:t>socket.error</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888C6"/>
                </a:solidFill>
                <a:effectLst/>
                <a:latin typeface="JetBrains Mono"/>
              </a:rPr>
              <a:t>print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a:t>
            </a:r>
            <a:r>
              <a:rPr kumimoji="0" lang="en-US" altLang="en-US" sz="1200" b="0" i="0" u="none" strike="noStrike" cap="none" normalizeH="0" baseline="0" dirty="0" smtClean="0">
                <a:ln>
                  <a:noFill/>
                </a:ln>
                <a:solidFill>
                  <a:srgbClr val="A9B7C6"/>
                </a:solidFill>
                <a:effectLst/>
                <a:latin typeface="JetBrains Mono"/>
              </a:rPr>
              <a:t>.format(</a:t>
            </a:r>
            <a:r>
              <a:rPr kumimoji="0" lang="en-US" altLang="en-US" sz="1200" b="0" i="0" u="none" strike="noStrike" cap="none" normalizeH="0" baseline="0" dirty="0" err="1" smtClean="0">
                <a:ln>
                  <a:noFill/>
                </a:ln>
                <a:solidFill>
                  <a:srgbClr val="A9B7C6"/>
                </a:solidFill>
                <a:effectLst/>
                <a:latin typeface="JetBrains Mono"/>
              </a:rPr>
              <a:t>socket.error</a:t>
            </a:r>
            <a:r>
              <a:rPr kumimoji="0" lang="en-US" altLang="en-US" sz="1200" b="0" i="0" u="none" strike="noStrike" cap="none" normalizeH="0" baseline="0" dirty="0" smtClean="0">
                <a:ln>
                  <a:noFill/>
                </a:ln>
                <a:solidFill>
                  <a:srgbClr val="CC7832"/>
                </a:solidFill>
                <a:effectLst/>
                <a:latin typeface="JetBrains Mono"/>
              </a:rPr>
              <a:t>,</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CC7832"/>
                </a:solidFill>
                <a:effectLst/>
                <a:latin typeface="JetBrains Mono"/>
              </a:rPr>
              <a:t>if </a:t>
            </a:r>
            <a:r>
              <a:rPr kumimoji="0" lang="en-US" altLang="en-US" sz="1200" b="0" i="0" u="none" strike="noStrike" cap="none" normalizeH="0" baseline="0" dirty="0" smtClean="0">
                <a:ln>
                  <a:noFill/>
                </a:ln>
                <a:solidFill>
                  <a:srgbClr val="A9B7C6"/>
                </a:solidFill>
                <a:effectLst/>
                <a:latin typeface="JetBrains Mono"/>
              </a:rPr>
              <a:t>__name__ == </a:t>
            </a:r>
            <a:r>
              <a:rPr kumimoji="0" lang="en-US" altLang="en-US" sz="1200" b="0" i="0" u="none" strike="noStrike" cap="none" normalizeH="0" baseline="0" dirty="0" smtClean="0">
                <a:ln>
                  <a:noFill/>
                </a:ln>
                <a:solidFill>
                  <a:srgbClr val="6A8759"/>
                </a:solidFill>
                <a:effectLst/>
                <a:latin typeface="JetBrains Mono"/>
              </a:rPr>
              <a:t>'__main__'</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reuse_socket_addr</a:t>
            </a:r>
            <a:r>
              <a:rPr kumimoji="0" lang="en-US" altLang="en-US" sz="1200" b="0" i="0" u="none" strike="noStrike" cap="none" normalizeH="0" baseline="0" dirty="0" smtClean="0">
                <a:ln>
                  <a:noFill/>
                </a:ln>
                <a:solidFill>
                  <a:srgbClr val="A9B7C6"/>
                </a:solidFill>
                <a:effectLst/>
                <a:latin typeface="JetBrains Mono"/>
              </a:rPr>
              <a:t>()</a:t>
            </a:r>
            <a:endParaRPr kumimoji="0" lang="en-US" altLang="en-US"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860626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05708" y="609234"/>
            <a:ext cx="7919357" cy="83099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Reusing </a:t>
            </a:r>
            <a:r>
              <a:rPr lang="en-US" sz="2800" dirty="0">
                <a:solidFill>
                  <a:schemeClr val="bg1"/>
                </a:solidFill>
                <a:latin typeface="Tajawal Medium" panose="00000600000000000000" pitchFamily="2" charset="-78"/>
                <a:cs typeface="Tajawal Medium" panose="00000600000000000000" pitchFamily="2" charset="-78"/>
              </a:rPr>
              <a:t>socket addresses</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442706"/>
            <a:ext cx="1222425" cy="1096206"/>
          </a:xfrm>
          <a:prstGeom prst="rect">
            <a:avLst/>
          </a:prstGeom>
        </p:spPr>
      </p:pic>
      <p:pic>
        <p:nvPicPr>
          <p:cNvPr id="12" name="Picture 11"/>
          <p:cNvPicPr>
            <a:picLocks noChangeAspect="1"/>
          </p:cNvPicPr>
          <p:nvPr/>
        </p:nvPicPr>
        <p:blipFill>
          <a:blip r:embed="rId7">
            <a:lum contrast="40000"/>
          </a:blip>
          <a:stretch>
            <a:fillRect/>
          </a:stretch>
        </p:blipFill>
        <p:spPr>
          <a:xfrm>
            <a:off x="1505708" y="1813163"/>
            <a:ext cx="9460462" cy="2883680"/>
          </a:xfrm>
          <a:prstGeom prst="rect">
            <a:avLst/>
          </a:prstGeom>
          <a:ln>
            <a:noFill/>
          </a:ln>
          <a:effectLst>
            <a:outerShdw blurRad="292100" dist="139700" dir="2700000" algn="tl" rotWithShape="0">
              <a:srgbClr val="333333">
                <a:alpha val="65000"/>
              </a:srgbClr>
            </a:outerShdw>
          </a:effectLst>
        </p:spPr>
      </p:pic>
      <p:sp>
        <p:nvSpPr>
          <p:cNvPr id="14" name="TextBox 13"/>
          <p:cNvSpPr txBox="1"/>
          <p:nvPr/>
        </p:nvSpPr>
        <p:spPr>
          <a:xfrm>
            <a:off x="3813142" y="4832762"/>
            <a:ext cx="5191373" cy="1477328"/>
          </a:xfrm>
          <a:prstGeom prst="rect">
            <a:avLst/>
          </a:prstGeom>
          <a:noFill/>
        </p:spPr>
        <p:txBody>
          <a:bodyPr wrap="square" rtlCol="0">
            <a:spAutoFit/>
          </a:bodyPr>
          <a:lstStyle/>
          <a:p>
            <a:pPr marL="285750" indent="-285750">
              <a:buFont typeface="Wingdings" panose="05000000000000000000" pitchFamily="2" charset="2"/>
              <a:buChar char="§"/>
            </a:pPr>
            <a:r>
              <a:rPr lang="en-MY" sz="2400" b="1" dirty="0" smtClean="0"/>
              <a:t>netstat –</a:t>
            </a:r>
            <a:r>
              <a:rPr lang="en-MY" sz="2400" b="1" dirty="0" err="1" smtClean="0"/>
              <a:t>ano</a:t>
            </a:r>
            <a:endParaRPr lang="en-MY" sz="2400" b="1" dirty="0" smtClean="0"/>
          </a:p>
          <a:p>
            <a:pPr marL="285750" indent="-285750">
              <a:buFont typeface="Wingdings" panose="05000000000000000000" pitchFamily="2" charset="2"/>
              <a:buChar char="§"/>
            </a:pPr>
            <a:r>
              <a:rPr lang="en-MY" sz="2400" b="1" dirty="0" smtClean="0"/>
              <a:t>netstat </a:t>
            </a:r>
            <a:r>
              <a:rPr lang="en-MY" sz="2400" b="1" dirty="0"/>
              <a:t>–</a:t>
            </a:r>
            <a:r>
              <a:rPr lang="en-MY" sz="2400" b="1" dirty="0" err="1" smtClean="0"/>
              <a:t>ano</a:t>
            </a:r>
            <a:r>
              <a:rPr lang="en-MY" sz="2400" b="1" dirty="0" smtClean="0"/>
              <a:t> </a:t>
            </a:r>
            <a:r>
              <a:rPr lang="en-MY" sz="2400" b="1" dirty="0" smtClean="0"/>
              <a:t>| </a:t>
            </a:r>
            <a:r>
              <a:rPr lang="en-MY" sz="2400" b="1" dirty="0" err="1" smtClean="0"/>
              <a:t>findstr</a:t>
            </a:r>
            <a:r>
              <a:rPr lang="en-MY" sz="2400" b="1" dirty="0" smtClean="0"/>
              <a:t> </a:t>
            </a:r>
            <a:r>
              <a:rPr lang="en-MY" sz="2400" b="1" dirty="0" smtClean="0"/>
              <a:t>:</a:t>
            </a:r>
            <a:r>
              <a:rPr lang="en-MY" sz="2400" b="1" dirty="0" smtClean="0">
                <a:solidFill>
                  <a:srgbClr val="FF0000"/>
                </a:solidFill>
              </a:rPr>
              <a:t>Port </a:t>
            </a:r>
            <a:r>
              <a:rPr lang="en-MY" sz="2400" b="1" dirty="0" smtClean="0">
                <a:solidFill>
                  <a:srgbClr val="FF0000"/>
                </a:solidFill>
              </a:rPr>
              <a:t>number</a:t>
            </a:r>
          </a:p>
          <a:p>
            <a:pPr marL="285750" indent="-285750">
              <a:buFont typeface="Wingdings" panose="05000000000000000000" pitchFamily="2" charset="2"/>
              <a:buChar char="§"/>
            </a:pPr>
            <a:r>
              <a:rPr lang="en-MY" sz="2400" b="1" dirty="0" err="1" smtClean="0"/>
              <a:t>Taskkill</a:t>
            </a:r>
            <a:r>
              <a:rPr lang="en-MY" sz="2400" b="1" dirty="0" smtClean="0"/>
              <a:t> /</a:t>
            </a:r>
            <a:r>
              <a:rPr lang="en-MY" sz="2400" b="1" dirty="0" err="1" smtClean="0"/>
              <a:t>pid</a:t>
            </a:r>
            <a:r>
              <a:rPr lang="en-MY" sz="2400" b="1" dirty="0" smtClean="0"/>
              <a:t> </a:t>
            </a:r>
            <a:r>
              <a:rPr lang="en-MY" sz="2400" b="1" dirty="0" smtClean="0">
                <a:solidFill>
                  <a:srgbClr val="FF0000"/>
                </a:solidFill>
              </a:rPr>
              <a:t>(process id) </a:t>
            </a:r>
            <a:r>
              <a:rPr lang="en-MY" sz="2400" b="1" dirty="0" smtClean="0"/>
              <a:t>/F</a:t>
            </a:r>
          </a:p>
          <a:p>
            <a:r>
              <a:rPr lang="en-MY"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286505179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6000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628407" y="596556"/>
            <a:ext cx="7919357" cy="83099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Reusing </a:t>
            </a:r>
            <a:r>
              <a:rPr lang="en-US" sz="2800" dirty="0">
                <a:solidFill>
                  <a:schemeClr val="bg1"/>
                </a:solidFill>
                <a:latin typeface="Tajawal Medium" panose="00000600000000000000" pitchFamily="2" charset="-78"/>
                <a:cs typeface="Tajawal Medium" panose="00000600000000000000" pitchFamily="2" charset="-78"/>
              </a:rPr>
              <a:t>socket addresses</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a:xfrm>
            <a:off x="9217515" y="6267576"/>
            <a:ext cx="2743200" cy="365125"/>
          </a:xfrm>
        </p:spPr>
        <p:txBody>
          <a:bodyPr/>
          <a:lstStyle/>
          <a:p>
            <a:fld id="{FDED41F8-FC0F-4085-8150-313B6CF05213}" type="slidenum">
              <a:rPr lang="en-US" smtClean="0"/>
              <a:t>33</a:t>
            </a:fld>
            <a:endParaRPr lang="en-US" dirty="0"/>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10" name="Rectangle 9"/>
          <p:cNvSpPr/>
          <p:nvPr/>
        </p:nvSpPr>
        <p:spPr>
          <a:xfrm>
            <a:off x="277625" y="1655164"/>
            <a:ext cx="11348310" cy="4170372"/>
          </a:xfrm>
          <a:prstGeom prst="rect">
            <a:avLst/>
          </a:prstGeom>
        </p:spPr>
        <p:txBody>
          <a:bodyPr wrap="square">
            <a:spAutoFit/>
          </a:bodyPr>
          <a:lstStyle/>
          <a:p>
            <a:pPr marL="285750" indent="-285750" algn="just">
              <a:buFont typeface="Wingdings" panose="05000000000000000000" pitchFamily="2" charset="2"/>
              <a:buChar char="§"/>
            </a:pPr>
            <a:r>
              <a:rPr lang="en-US" sz="1900" dirty="0" smtClean="0">
                <a:solidFill>
                  <a:srgbClr val="0A1F61"/>
                </a:solidFill>
                <a:latin typeface="Tajawal ExtraBold" panose="00000800000000000000" pitchFamily="2" charset="-78"/>
                <a:cs typeface="Tajawal ExtraBold" panose="00000800000000000000" pitchFamily="2" charset="-78"/>
              </a:rPr>
              <a:t>To avoid </a:t>
            </a:r>
            <a:r>
              <a:rPr lang="en-US" sz="1900" b="1" dirty="0">
                <a:solidFill>
                  <a:srgbClr val="0A1F61"/>
                </a:solidFill>
                <a:latin typeface="Tajawal ExtraBold" panose="00000800000000000000" pitchFamily="2" charset="-78"/>
                <a:cs typeface="Tajawal ExtraBold" panose="00000800000000000000" pitchFamily="2" charset="-78"/>
              </a:rPr>
              <a:t>TIME_WAIT</a:t>
            </a:r>
            <a:r>
              <a:rPr lang="en-US" sz="1900" dirty="0">
                <a:solidFill>
                  <a:srgbClr val="0A1F61"/>
                </a:solidFill>
                <a:latin typeface="Tajawal ExtraBold" panose="00000800000000000000" pitchFamily="2" charset="-78"/>
                <a:cs typeface="Tajawal ExtraBold" panose="00000800000000000000" pitchFamily="2" charset="-78"/>
              </a:rPr>
              <a:t> state </a:t>
            </a:r>
            <a:r>
              <a:rPr lang="en-US" sz="1900" dirty="0" smtClean="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a:t>
            </a:r>
            <a:r>
              <a:rPr lang="en-US" sz="1900" dirty="0" smtClean="0">
                <a:solidFill>
                  <a:srgbClr val="0A1F61"/>
                </a:solidFill>
                <a:latin typeface="Tajawal ExtraBold" panose="00000800000000000000" pitchFamily="2" charset="-78"/>
                <a:cs typeface="Tajawal ExtraBold" panose="00000800000000000000" pitchFamily="2" charset="-78"/>
              </a:rPr>
              <a:t> ensure </a:t>
            </a:r>
            <a:r>
              <a:rPr lang="en-US" sz="1900" dirty="0">
                <a:solidFill>
                  <a:srgbClr val="0A1F61"/>
                </a:solidFill>
                <a:latin typeface="Tajawal ExtraBold" panose="00000800000000000000" pitchFamily="2" charset="-78"/>
                <a:cs typeface="Tajawal ExtraBold" panose="00000800000000000000" pitchFamily="2" charset="-78"/>
              </a:rPr>
              <a:t>that the remote end initiates the closure (close event</a:t>
            </a:r>
            <a:r>
              <a:rPr lang="en-US" sz="1900" dirty="0" smtClean="0">
                <a:solidFill>
                  <a:srgbClr val="0A1F61"/>
                </a:solidFill>
                <a:latin typeface="Tajawal ExtraBold" panose="00000800000000000000" pitchFamily="2" charset="-78"/>
                <a:cs typeface="Tajawal ExtraBold" panose="00000800000000000000" pitchFamily="2" charset="-78"/>
              </a:rPr>
              <a:t>):</a:t>
            </a:r>
          </a:p>
          <a:p>
            <a:pPr marL="1200150" lvl="2" indent="-285750" algn="just">
              <a:buFont typeface="Wingdings" panose="05000000000000000000" pitchFamily="2" charset="2"/>
              <a:buChar char="§"/>
            </a:pPr>
            <a:r>
              <a:rPr lang="en-US" sz="1900" dirty="0" smtClean="0">
                <a:solidFill>
                  <a:srgbClr val="0A1F61"/>
                </a:solidFill>
                <a:latin typeface="Tajawal ExtraBold" panose="00000800000000000000" pitchFamily="2" charset="-78"/>
                <a:cs typeface="Tajawal ExtraBold" panose="00000800000000000000" pitchFamily="2" charset="-78"/>
              </a:rPr>
              <a:t>Server lets </a:t>
            </a:r>
            <a:r>
              <a:rPr lang="en-US" sz="1900" dirty="0">
                <a:solidFill>
                  <a:srgbClr val="0A1F61"/>
                </a:solidFill>
                <a:latin typeface="Tajawal ExtraBold" panose="00000800000000000000" pitchFamily="2" charset="-78"/>
                <a:cs typeface="Tajawal ExtraBold" panose="00000800000000000000" pitchFamily="2" charset="-78"/>
              </a:rPr>
              <a:t>the client close </a:t>
            </a:r>
            <a:r>
              <a:rPr lang="en-US" sz="1900" dirty="0" smtClean="0">
                <a:solidFill>
                  <a:srgbClr val="0A1F61"/>
                </a:solidFill>
                <a:latin typeface="Tajawal ExtraBold" panose="00000800000000000000" pitchFamily="2" charset="-78"/>
                <a:cs typeface="Tajawal ExtraBold" panose="00000800000000000000" pitchFamily="2" charset="-78"/>
              </a:rPr>
              <a:t>first </a:t>
            </a:r>
            <a:r>
              <a:rPr lang="en-US" sz="1900" dirty="0" smtClean="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a:t>
            </a:r>
            <a:r>
              <a:rPr lang="en-US" sz="1900" dirty="0" smtClean="0">
                <a:solidFill>
                  <a:srgbClr val="0A1F61"/>
                </a:solidFill>
                <a:latin typeface="Tajawal ExtraBold" panose="00000800000000000000" pitchFamily="2" charset="-78"/>
                <a:cs typeface="Tajawal ExtraBold" panose="00000800000000000000" pitchFamily="2" charset="-78"/>
              </a:rPr>
              <a:t> </a:t>
            </a:r>
            <a:r>
              <a:rPr lang="en-US" sz="1900" dirty="0">
                <a:solidFill>
                  <a:srgbClr val="0A1F61"/>
                </a:solidFill>
                <a:latin typeface="Tajawal ExtraBold" panose="00000800000000000000" pitchFamily="2" charset="-78"/>
                <a:cs typeface="Tajawal ExtraBold" panose="00000800000000000000" pitchFamily="2" charset="-78"/>
              </a:rPr>
              <a:t>The application protocol must be designed so that the client knows when to close. </a:t>
            </a:r>
            <a:endParaRPr lang="en-US" sz="1900" dirty="0" smtClean="0">
              <a:solidFill>
                <a:srgbClr val="0A1F61"/>
              </a:solidFill>
              <a:latin typeface="Tajawal ExtraBold" panose="00000800000000000000" pitchFamily="2" charset="-78"/>
              <a:cs typeface="Tajawal ExtraBold" panose="00000800000000000000" pitchFamily="2" charset="-78"/>
            </a:endParaRPr>
          </a:p>
          <a:p>
            <a:pPr marL="1200150" lvl="2" indent="-285750" algn="just">
              <a:buFont typeface="Wingdings" panose="05000000000000000000" pitchFamily="2" charset="2"/>
              <a:buChar char="§"/>
            </a:pPr>
            <a:r>
              <a:rPr lang="en-US" sz="1900" dirty="0" smtClean="0">
                <a:solidFill>
                  <a:srgbClr val="0A1F61"/>
                </a:solidFill>
                <a:latin typeface="Tajawal ExtraBold" panose="00000800000000000000" pitchFamily="2" charset="-78"/>
                <a:cs typeface="Tajawal ExtraBold" panose="00000800000000000000" pitchFamily="2" charset="-78"/>
              </a:rPr>
              <a:t>Server </a:t>
            </a:r>
            <a:r>
              <a:rPr lang="en-US" sz="1900" dirty="0">
                <a:solidFill>
                  <a:srgbClr val="0A1F61"/>
                </a:solidFill>
                <a:latin typeface="Tajawal ExtraBold" panose="00000800000000000000" pitchFamily="2" charset="-78"/>
                <a:cs typeface="Tajawal ExtraBold" panose="00000800000000000000" pitchFamily="2" charset="-78"/>
              </a:rPr>
              <a:t>can safely close in response to an EOF from the client, however it will also need to set a timeout when it is expecting an EOF in case the client has left the network ungracefully. </a:t>
            </a:r>
            <a:endParaRPr lang="en-US" sz="1900" dirty="0" smtClean="0">
              <a:solidFill>
                <a:srgbClr val="0A1F61"/>
              </a:solidFill>
              <a:latin typeface="Tajawal ExtraBold" panose="00000800000000000000" pitchFamily="2" charset="-78"/>
              <a:cs typeface="Tajawal ExtraBold" panose="00000800000000000000" pitchFamily="2" charset="-78"/>
            </a:endParaRPr>
          </a:p>
          <a:p>
            <a:pPr marL="1200150" lvl="2" indent="-285750" algn="just">
              <a:buFont typeface="Wingdings" panose="05000000000000000000" pitchFamily="2" charset="2"/>
              <a:buChar char="§"/>
            </a:pPr>
            <a:r>
              <a:rPr lang="en-US" sz="1900" dirty="0" smtClean="0">
                <a:solidFill>
                  <a:srgbClr val="0A1F61"/>
                </a:solidFill>
                <a:latin typeface="Tajawal ExtraBold" panose="00000800000000000000" pitchFamily="2" charset="-78"/>
                <a:cs typeface="Tajawal ExtraBold" panose="00000800000000000000" pitchFamily="2" charset="-78"/>
              </a:rPr>
              <a:t>In </a:t>
            </a:r>
            <a:r>
              <a:rPr lang="en-US" sz="1900" dirty="0">
                <a:solidFill>
                  <a:srgbClr val="0A1F61"/>
                </a:solidFill>
                <a:latin typeface="Tajawal ExtraBold" panose="00000800000000000000" pitchFamily="2" charset="-78"/>
                <a:cs typeface="Tajawal ExtraBold" panose="00000800000000000000" pitchFamily="2" charset="-78"/>
              </a:rPr>
              <a:t>many cases simply waiting a few seconds before the server closes will be adequate</a:t>
            </a:r>
            <a:r>
              <a:rPr lang="en-US" sz="1900" dirty="0" smtClean="0">
                <a:solidFill>
                  <a:srgbClr val="0A1F61"/>
                </a:solidFill>
                <a:latin typeface="Tajawal ExtraBold" panose="00000800000000000000" pitchFamily="2" charset="-78"/>
                <a:cs typeface="Tajawal ExtraBold" panose="00000800000000000000" pitchFamily="2" charset="-78"/>
              </a:rPr>
              <a:t>.</a:t>
            </a:r>
            <a:endParaRPr lang="en-US" sz="1900"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sz="1900" dirty="0" err="1" smtClean="0">
                <a:solidFill>
                  <a:srgbClr val="0A1F61"/>
                </a:solidFill>
                <a:latin typeface="Tajawal ExtraBold" panose="00000800000000000000" pitchFamily="2" charset="-78"/>
                <a:cs typeface="Tajawal ExtraBold" panose="00000800000000000000" pitchFamily="2" charset="-78"/>
              </a:rPr>
              <a:t>netstat</a:t>
            </a:r>
            <a:r>
              <a:rPr lang="en-US" sz="1900" dirty="0" smtClean="0">
                <a:solidFill>
                  <a:srgbClr val="0A1F61"/>
                </a:solidFill>
                <a:latin typeface="Tajawal ExtraBold" panose="00000800000000000000" pitchFamily="2" charset="-78"/>
                <a:cs typeface="Tajawal ExtraBold" panose="00000800000000000000" pitchFamily="2" charset="-78"/>
              </a:rPr>
              <a:t> </a:t>
            </a:r>
            <a:r>
              <a:rPr lang="en-US" sz="1900" dirty="0" smtClean="0">
                <a:solidFill>
                  <a:srgbClr val="0A1F61"/>
                </a:solidFill>
                <a:latin typeface="Tajawal ExtraBold" panose="00000800000000000000" pitchFamily="2" charset="-78"/>
                <a:cs typeface="Tajawal ExtraBold" panose="00000800000000000000" pitchFamily="2" charset="-78"/>
              </a:rPr>
              <a:t>(</a:t>
            </a:r>
            <a:r>
              <a:rPr lang="en-US" sz="1900" b="1" dirty="0">
                <a:solidFill>
                  <a:srgbClr val="00B0F0"/>
                </a:solidFill>
                <a:latin typeface="Tajawal ExtraBold" panose="00000800000000000000" pitchFamily="2" charset="-78"/>
                <a:cs typeface="Tajawal ExtraBold" panose="00000800000000000000" pitchFamily="2" charset="-78"/>
              </a:rPr>
              <a:t>netstat </a:t>
            </a:r>
            <a:r>
              <a:rPr lang="en-US" sz="1900" b="1" dirty="0" smtClean="0">
                <a:solidFill>
                  <a:srgbClr val="00B0F0"/>
                </a:solidFill>
                <a:latin typeface="Tajawal ExtraBold" panose="00000800000000000000" pitchFamily="2" charset="-78"/>
                <a:cs typeface="Tajawal ExtraBold" panose="00000800000000000000" pitchFamily="2" charset="-78"/>
              </a:rPr>
              <a:t>–l</a:t>
            </a:r>
            <a:r>
              <a:rPr lang="en-US" sz="1900" b="1" dirty="0" smtClean="0">
                <a:latin typeface="Tajawal ExtraBold" panose="00000800000000000000" pitchFamily="2" charset="-78"/>
                <a:cs typeface="Tajawal ExtraBold" panose="00000800000000000000" pitchFamily="2" charset="-78"/>
              </a:rPr>
              <a:t>,</a:t>
            </a:r>
            <a:r>
              <a:rPr lang="en-US" sz="1900" b="1" dirty="0" smtClean="0">
                <a:solidFill>
                  <a:srgbClr val="00B0F0"/>
                </a:solidFill>
                <a:latin typeface="Tajawal ExtraBold" panose="00000800000000000000" pitchFamily="2" charset="-78"/>
                <a:cs typeface="Tajawal ExtraBold" panose="00000800000000000000" pitchFamily="2" charset="-78"/>
              </a:rPr>
              <a:t> netstat -o</a:t>
            </a:r>
            <a:r>
              <a:rPr lang="en-US" sz="1900" dirty="0" smtClean="0">
                <a:solidFill>
                  <a:srgbClr val="0A1F61"/>
                </a:solidFill>
                <a:latin typeface="Tajawal ExtraBold" panose="00000800000000000000" pitchFamily="2" charset="-78"/>
                <a:cs typeface="Tajawal ExtraBold" panose="00000800000000000000" pitchFamily="2" charset="-78"/>
              </a:rPr>
              <a:t>)command </a:t>
            </a:r>
            <a:r>
              <a:rPr lang="en-US" sz="1900" dirty="0" smtClean="0">
                <a:solidFill>
                  <a:srgbClr val="0A1F61"/>
                </a:solidFill>
                <a:latin typeface="Tajawal ExtraBold" panose="00000800000000000000" pitchFamily="2" charset="-78"/>
                <a:cs typeface="Tajawal ExtraBold" panose="00000800000000000000" pitchFamily="2" charset="-78"/>
              </a:rPr>
              <a:t>used to see </a:t>
            </a:r>
            <a:r>
              <a:rPr lang="en-US" sz="1900" dirty="0">
                <a:solidFill>
                  <a:srgbClr val="0A1F61"/>
                </a:solidFill>
                <a:latin typeface="Tajawal ExtraBold" panose="00000800000000000000" pitchFamily="2" charset="-78"/>
                <a:cs typeface="Tajawal ExtraBold" panose="00000800000000000000" pitchFamily="2" charset="-78"/>
              </a:rPr>
              <a:t>which </a:t>
            </a:r>
            <a:r>
              <a:rPr lang="en-US" sz="1900" dirty="0" smtClean="0">
                <a:solidFill>
                  <a:srgbClr val="0A1F61"/>
                </a:solidFill>
                <a:latin typeface="Tajawal ExtraBold" panose="00000800000000000000" pitchFamily="2" charset="-78"/>
                <a:cs typeface="Tajawal ExtraBold" panose="00000800000000000000" pitchFamily="2" charset="-78"/>
              </a:rPr>
              <a:t>programs </a:t>
            </a:r>
            <a:r>
              <a:rPr lang="en-US" sz="1900" dirty="0" smtClean="0">
                <a:solidFill>
                  <a:srgbClr val="0A1F61"/>
                </a:solidFill>
                <a:latin typeface="Tajawal ExtraBold" panose="00000800000000000000" pitchFamily="2" charset="-78"/>
                <a:cs typeface="Tajawal ExtraBold" panose="00000800000000000000" pitchFamily="2" charset="-78"/>
              </a:rPr>
              <a:t>( (</a:t>
            </a:r>
            <a:r>
              <a:rPr lang="en-US" sz="1900" dirty="0" err="1" smtClean="0">
                <a:solidFill>
                  <a:srgbClr val="0A1F61"/>
                </a:solidFill>
                <a:latin typeface="Tajawal ExtraBold" panose="00000800000000000000" pitchFamily="2" charset="-78"/>
                <a:cs typeface="Tajawal ExtraBold" panose="00000800000000000000" pitchFamily="2" charset="-78"/>
              </a:rPr>
              <a:t>program_name</a:t>
            </a:r>
            <a:r>
              <a:rPr lang="en-US" sz="1900" dirty="0" smtClean="0">
                <a:solidFill>
                  <a:srgbClr val="0A1F61"/>
                </a:solidFill>
                <a:latin typeface="Tajawal ExtraBold" panose="00000800000000000000" pitchFamily="2" charset="-78"/>
                <a:cs typeface="Tajawal ExtraBold" panose="00000800000000000000" pitchFamily="2" charset="-78"/>
              </a:rPr>
              <a:t>, pid</a:t>
            </a:r>
            <a:r>
              <a:rPr lang="en-US" sz="1900" dirty="0">
                <a:solidFill>
                  <a:srgbClr val="0A1F61"/>
                </a:solidFill>
                <a:latin typeface="Tajawal ExtraBold" panose="00000800000000000000" pitchFamily="2" charset="-78"/>
                <a:cs typeface="Tajawal ExtraBold" panose="00000800000000000000" pitchFamily="2" charset="-78"/>
              </a:rPr>
              <a:t>) tuple) are </a:t>
            </a:r>
            <a:r>
              <a:rPr lang="en-US" sz="1900" dirty="0" err="1">
                <a:solidFill>
                  <a:srgbClr val="0A1F61"/>
                </a:solidFill>
                <a:latin typeface="Tajawal ExtraBold" panose="00000800000000000000" pitchFamily="2" charset="-78"/>
                <a:cs typeface="Tajawal ExtraBold" panose="00000800000000000000" pitchFamily="2" charset="-78"/>
              </a:rPr>
              <a:t>binded</a:t>
            </a:r>
            <a:r>
              <a:rPr lang="en-US" sz="1900" dirty="0">
                <a:solidFill>
                  <a:srgbClr val="0A1F61"/>
                </a:solidFill>
                <a:latin typeface="Tajawal ExtraBold" panose="00000800000000000000" pitchFamily="2" charset="-78"/>
                <a:cs typeface="Tajawal ExtraBold" panose="00000800000000000000" pitchFamily="2" charset="-78"/>
              </a:rPr>
              <a:t> to which ports and what is the socket current state: TIME_WAIT, CLOSING, FIN_WAIT and so on</a:t>
            </a:r>
            <a:r>
              <a:rPr lang="en-US" sz="1900" dirty="0" smtClean="0">
                <a:solidFill>
                  <a:srgbClr val="0A1F61"/>
                </a:solidFill>
                <a:latin typeface="Tajawal ExtraBold" panose="00000800000000000000" pitchFamily="2" charset="-78"/>
                <a:cs typeface="Tajawal ExtraBold" panose="00000800000000000000" pitchFamily="2" charset="-78"/>
              </a:rPr>
              <a:t>.</a:t>
            </a:r>
            <a:r>
              <a:rPr lang="en-US" sz="1900" b="1" dirty="0">
                <a:solidFill>
                  <a:srgbClr val="FF0000"/>
                </a:solidFill>
                <a:latin typeface="Tajawal ExtraBold" panose="00000800000000000000" pitchFamily="2" charset="-78"/>
                <a:cs typeface="Tajawal ExtraBold" panose="00000800000000000000" pitchFamily="2" charset="-78"/>
              </a:rPr>
              <a:t> </a:t>
            </a:r>
            <a:r>
              <a:rPr lang="en-US" sz="1900" b="1" dirty="0" smtClean="0">
                <a:solidFill>
                  <a:srgbClr val="FF0000"/>
                </a:solidFill>
                <a:latin typeface="Tajawal ExtraBold" panose="00000800000000000000" pitchFamily="2" charset="-78"/>
                <a:cs typeface="Tajawal ExtraBold" panose="00000800000000000000" pitchFamily="2" charset="-78"/>
              </a:rPr>
              <a:t>(ctrl+c </a:t>
            </a:r>
            <a:r>
              <a:rPr lang="en-MY" sz="1900" b="1">
                <a:solidFill>
                  <a:srgbClr val="0A1F61"/>
                </a:solidFill>
                <a:latin typeface="Tajawal ExtraBold" panose="00000800000000000000" pitchFamily="2" charset="-78"/>
                <a:cs typeface="Tajawal ExtraBold" panose="00000800000000000000" pitchFamily="2" charset="-78"/>
              </a:rPr>
              <a:t>OR</a:t>
            </a:r>
            <a:r>
              <a:rPr lang="en-MY" sz="1900" b="1">
                <a:solidFill>
                  <a:srgbClr val="FF0000"/>
                </a:solidFill>
                <a:latin typeface="Tajawal ExtraBold" panose="00000800000000000000" pitchFamily="2" charset="-78"/>
                <a:cs typeface="Tajawal ExtraBold" panose="00000800000000000000" pitchFamily="2" charset="-78"/>
              </a:rPr>
              <a:t> ctrl+break </a:t>
            </a:r>
            <a:r>
              <a:rPr lang="en-US" sz="1900" b="1">
                <a:solidFill>
                  <a:srgbClr val="FF0000"/>
                </a:solidFill>
                <a:latin typeface="Tajawal ExtraBold" panose="00000800000000000000" pitchFamily="2" charset="-78"/>
                <a:cs typeface="Tajawal ExtraBold" panose="00000800000000000000" pitchFamily="2" charset="-78"/>
              </a:rPr>
              <a:t>to </a:t>
            </a:r>
            <a:r>
              <a:rPr lang="en-MY" sz="1900" b="1">
                <a:solidFill>
                  <a:srgbClr val="FF0000"/>
                </a:solidFill>
                <a:latin typeface="Tajawal ExtraBold" panose="00000800000000000000" pitchFamily="2" charset="-78"/>
                <a:cs typeface="Tajawal ExtraBold" panose="00000800000000000000" pitchFamily="2" charset="-78"/>
              </a:rPr>
              <a:t>terminate</a:t>
            </a:r>
            <a:r>
              <a:rPr lang="en-US" sz="1900" b="1">
                <a:solidFill>
                  <a:srgbClr val="FF0000"/>
                </a:solidFill>
                <a:latin typeface="Tajawal ExtraBold" panose="00000800000000000000" pitchFamily="2" charset="-78"/>
                <a:cs typeface="Tajawal ExtraBold" panose="00000800000000000000" pitchFamily="2" charset="-78"/>
              </a:rPr>
              <a:t> </a:t>
            </a:r>
            <a:r>
              <a:rPr lang="en-US" sz="1900" b="1">
                <a:solidFill>
                  <a:srgbClr val="FF0000"/>
                </a:solidFill>
                <a:latin typeface="Tajawal ExtraBold" panose="00000800000000000000" pitchFamily="2" charset="-78"/>
                <a:cs typeface="Tajawal ExtraBold" panose="00000800000000000000" pitchFamily="2" charset="-78"/>
              </a:rPr>
              <a:t>running </a:t>
            </a:r>
            <a:r>
              <a:rPr lang="en-US" sz="1900" b="1" smtClean="0">
                <a:solidFill>
                  <a:srgbClr val="FF0000"/>
                </a:solidFill>
                <a:latin typeface="Tajawal ExtraBold" panose="00000800000000000000" pitchFamily="2" charset="-78"/>
                <a:cs typeface="Tajawal ExtraBold" panose="00000800000000000000" pitchFamily="2" charset="-78"/>
              </a:rPr>
              <a:t>command-line)</a:t>
            </a:r>
            <a:endParaRPr lang="en-US" sz="1900" b="1">
              <a:solidFill>
                <a:srgbClr val="FF0000"/>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endParaRPr lang="en-US" dirty="0" smtClean="0">
              <a:solidFill>
                <a:srgbClr val="0A1F61"/>
              </a:solidFill>
              <a:latin typeface="Tajawal ExtraBold" panose="00000800000000000000" pitchFamily="2" charset="-78"/>
              <a:cs typeface="Tajawal ExtraBold" panose="00000800000000000000" pitchFamily="2" charset="-78"/>
            </a:endParaRPr>
          </a:p>
        </p:txBody>
      </p:sp>
      <p:sp>
        <p:nvSpPr>
          <p:cNvPr id="9" name="TextBox 8"/>
          <p:cNvSpPr txBox="1"/>
          <p:nvPr/>
        </p:nvSpPr>
        <p:spPr>
          <a:xfrm>
            <a:off x="751890" y="5523249"/>
            <a:ext cx="10734560" cy="1015663"/>
          </a:xfrm>
          <a:prstGeom prst="rect">
            <a:avLst/>
          </a:prstGeom>
          <a:solidFill>
            <a:schemeClr val="accent4">
              <a:lumMod val="40000"/>
              <a:lumOff val="60000"/>
            </a:schemeClr>
          </a:solidFill>
          <a:ln>
            <a:solidFill>
              <a:schemeClr val="accent4">
                <a:lumMod val="75000"/>
              </a:schemeClr>
            </a:solidFill>
          </a:ln>
        </p:spPr>
        <p:txBody>
          <a:bodyPr wrap="square" rtlCol="0">
            <a:spAutoFit/>
          </a:bodyPr>
          <a:lstStyle/>
          <a:p>
            <a:r>
              <a:rPr lang="en-US" sz="1200" b="1" dirty="0"/>
              <a:t>There are two reasons for the TIME_WAIT state: </a:t>
            </a:r>
            <a:endParaRPr lang="en-US" sz="1200" b="1" dirty="0" smtClean="0"/>
          </a:p>
          <a:p>
            <a:pPr marL="342900" indent="-342900">
              <a:buAutoNum type="arabicPeriod"/>
            </a:pPr>
            <a:r>
              <a:rPr lang="en-US" sz="1200" dirty="0" smtClean="0"/>
              <a:t>To </a:t>
            </a:r>
            <a:r>
              <a:rPr lang="en-US" sz="1200" dirty="0"/>
              <a:t>implement TCP's full-duplex connection termination reliably </a:t>
            </a:r>
            <a:endParaRPr lang="en-US" sz="1200" dirty="0" smtClean="0"/>
          </a:p>
          <a:p>
            <a:pPr marL="342900" indent="-342900">
              <a:buAutoNum type="arabicPeriod"/>
            </a:pPr>
            <a:r>
              <a:rPr lang="en-US" sz="1200" dirty="0" smtClean="0"/>
              <a:t>To </a:t>
            </a:r>
            <a:r>
              <a:rPr lang="en-US" sz="1200" dirty="0"/>
              <a:t>allow old duplicate segments to expire in the </a:t>
            </a:r>
            <a:r>
              <a:rPr lang="en-US" sz="1200" dirty="0" smtClean="0"/>
              <a:t>network</a:t>
            </a:r>
          </a:p>
          <a:p>
            <a:pPr marL="342900" indent="-342900">
              <a:buFont typeface="Wingdings" panose="05000000000000000000" pitchFamily="2" charset="2"/>
              <a:buChar char="§"/>
            </a:pPr>
            <a:r>
              <a:rPr lang="en-US" sz="1200" dirty="0"/>
              <a:t>The duration </a:t>
            </a:r>
            <a:r>
              <a:rPr lang="en-US" sz="1200" dirty="0" smtClean="0"/>
              <a:t>for remaining </a:t>
            </a:r>
            <a:r>
              <a:rPr lang="en-US" sz="1200" dirty="0"/>
              <a:t>in this state is twice the maximum segment lifetime (MSL), sometimes called 2MSL</a:t>
            </a:r>
            <a:r>
              <a:rPr lang="en-US" sz="1200" dirty="0" smtClean="0"/>
              <a:t>. </a:t>
            </a:r>
          </a:p>
          <a:p>
            <a:pPr marL="342900" indent="-342900">
              <a:buFont typeface="Wingdings" panose="05000000000000000000" pitchFamily="2" charset="2"/>
              <a:buChar char="§"/>
            </a:pPr>
            <a:r>
              <a:rPr lang="en-US" sz="1200" dirty="0"/>
              <a:t>The recommended value in RFC 1122 [Braden 1989] is 2 minutes, although Berkeley-derived implementations have traditionally used a value of 30 seconds instead.</a:t>
            </a:r>
          </a:p>
        </p:txBody>
      </p:sp>
    </p:spTree>
    <p:extLst>
      <p:ext uri="{BB962C8B-B14F-4D97-AF65-F5344CB8AC3E}">
        <p14:creationId xmlns:p14="http://schemas.microsoft.com/office/powerpoint/2010/main" val="158452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1" nodeType="clickEffect">
                                  <p:stCondLst>
                                    <p:cond delay="0"/>
                                  </p:stCondLst>
                                  <p:childTnLst>
                                    <p:animEffect transition="out" filter="fade">
                                      <p:cBhvr>
                                        <p:cTn id="10" dur="500"/>
                                        <p:tgtEl>
                                          <p:spTgt spid="9"/>
                                        </p:tgtEl>
                                      </p:cBhvr>
                                    </p:animEffect>
                                    <p:set>
                                      <p:cBhvr>
                                        <p:cTn id="11"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05708" y="499538"/>
            <a:ext cx="7919357" cy="1138773"/>
          </a:xfrm>
          <a:prstGeom prst="rect">
            <a:avLst/>
          </a:prstGeom>
          <a:noFill/>
        </p:spPr>
        <p:txBody>
          <a:bodyPr wrap="square" rtlCol="0">
            <a:spAutoFit/>
          </a:bodyPr>
          <a:lstStyle/>
          <a:p>
            <a:pPr algn="ctr"/>
            <a:r>
              <a:rPr lang="en-US" sz="2400" dirty="0" smtClean="0">
                <a:solidFill>
                  <a:schemeClr val="bg1"/>
                </a:solidFill>
                <a:latin typeface="Tajawal Medium" panose="00000600000000000000" pitchFamily="2" charset="-78"/>
                <a:cs typeface="Tajawal Medium" panose="00000600000000000000" pitchFamily="2" charset="-78"/>
              </a:rPr>
              <a:t>Printing </a:t>
            </a:r>
            <a:r>
              <a:rPr lang="en-US" sz="2400" dirty="0">
                <a:solidFill>
                  <a:schemeClr val="bg1"/>
                </a:solidFill>
                <a:latin typeface="Tajawal Medium" panose="00000600000000000000" pitchFamily="2" charset="-78"/>
                <a:cs typeface="Tajawal Medium" panose="00000600000000000000" pitchFamily="2" charset="-78"/>
              </a:rPr>
              <a:t>the current time from </a:t>
            </a:r>
            <a:endParaRPr lang="en-US" sz="2400" dirty="0" smtClean="0">
              <a:solidFill>
                <a:schemeClr val="bg1"/>
              </a:solidFill>
              <a:latin typeface="Tajawal Medium" panose="00000600000000000000" pitchFamily="2" charset="-78"/>
              <a:cs typeface="Tajawal Medium" panose="00000600000000000000" pitchFamily="2" charset="-78"/>
            </a:endParaRPr>
          </a:p>
          <a:p>
            <a:pPr algn="ctr"/>
            <a:r>
              <a:rPr lang="en-US" sz="2400" dirty="0" smtClean="0">
                <a:solidFill>
                  <a:schemeClr val="bg1"/>
                </a:solidFill>
                <a:latin typeface="Tajawal Medium" panose="00000600000000000000" pitchFamily="2" charset="-78"/>
                <a:cs typeface="Tajawal Medium" panose="00000600000000000000" pitchFamily="2" charset="-78"/>
              </a:rPr>
              <a:t>the internet time </a:t>
            </a:r>
            <a:r>
              <a:rPr lang="en-US" sz="2400" dirty="0">
                <a:solidFill>
                  <a:schemeClr val="bg1"/>
                </a:solidFill>
                <a:latin typeface="Tajawal Medium" panose="00000600000000000000" pitchFamily="2" charset="-78"/>
                <a:cs typeface="Tajawal Medium" panose="00000600000000000000" pitchFamily="2" charset="-78"/>
              </a:rPr>
              <a:t>server</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
        <p:nvSpPr>
          <p:cNvPr id="9" name="Rectangle 8"/>
          <p:cNvSpPr/>
          <p:nvPr/>
        </p:nvSpPr>
        <p:spPr>
          <a:xfrm>
            <a:off x="261833" y="1922479"/>
            <a:ext cx="7400431" cy="3416320"/>
          </a:xfrm>
          <a:prstGeom prst="rect">
            <a:avLst/>
          </a:prstGeom>
        </p:spPr>
        <p:txBody>
          <a:bodyPr wrap="square">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Many programs rely on the accurate machine time, such as the make command in </a:t>
            </a:r>
            <a:r>
              <a:rPr lang="en-US" dirty="0" smtClean="0">
                <a:solidFill>
                  <a:srgbClr val="0A1F61"/>
                </a:solidFill>
                <a:latin typeface="Tajawal ExtraBold" panose="00000800000000000000" pitchFamily="2" charset="-78"/>
                <a:cs typeface="Tajawal ExtraBold" panose="00000800000000000000" pitchFamily="2" charset="-78"/>
              </a:rPr>
              <a:t>UNIX. Your </a:t>
            </a:r>
            <a:r>
              <a:rPr lang="en-US" dirty="0">
                <a:solidFill>
                  <a:srgbClr val="0A1F61"/>
                </a:solidFill>
                <a:latin typeface="Tajawal ExtraBold" panose="00000800000000000000" pitchFamily="2" charset="-78"/>
                <a:cs typeface="Tajawal ExtraBold" panose="00000800000000000000" pitchFamily="2" charset="-78"/>
              </a:rPr>
              <a:t>machine time may be different and need synchronizing with another time server </a:t>
            </a:r>
            <a:r>
              <a:rPr lang="en-US" dirty="0" smtClean="0">
                <a:solidFill>
                  <a:srgbClr val="0A1F61"/>
                </a:solidFill>
                <a:latin typeface="Tajawal ExtraBold" panose="00000800000000000000" pitchFamily="2" charset="-78"/>
                <a:cs typeface="Tajawal ExtraBold" panose="00000800000000000000" pitchFamily="2" charset="-78"/>
              </a:rPr>
              <a:t>in your </a:t>
            </a:r>
            <a:r>
              <a:rPr lang="en-US" dirty="0">
                <a:solidFill>
                  <a:srgbClr val="0A1F61"/>
                </a:solidFill>
                <a:latin typeface="Tajawal ExtraBold" panose="00000800000000000000" pitchFamily="2" charset="-78"/>
                <a:cs typeface="Tajawal ExtraBold" panose="00000800000000000000" pitchFamily="2" charset="-78"/>
              </a:rPr>
              <a:t>network.</a:t>
            </a:r>
          </a:p>
          <a:p>
            <a:pPr algn="just"/>
            <a:endParaRPr lang="en-MY" dirty="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In order to synchronize your machine time with one of the internet time servers, you </a:t>
            </a:r>
            <a:r>
              <a:rPr lang="en-US" dirty="0" smtClean="0">
                <a:solidFill>
                  <a:srgbClr val="0A1F61"/>
                </a:solidFill>
                <a:latin typeface="Tajawal ExtraBold" panose="00000800000000000000" pitchFamily="2" charset="-78"/>
                <a:cs typeface="Tajawal ExtraBold" panose="00000800000000000000" pitchFamily="2" charset="-78"/>
              </a:rPr>
              <a:t>can write </a:t>
            </a:r>
            <a:r>
              <a:rPr lang="en-US" dirty="0">
                <a:solidFill>
                  <a:srgbClr val="0A1F61"/>
                </a:solidFill>
                <a:latin typeface="Tajawal ExtraBold" panose="00000800000000000000" pitchFamily="2" charset="-78"/>
                <a:cs typeface="Tajawal ExtraBold" panose="00000800000000000000" pitchFamily="2" charset="-78"/>
              </a:rPr>
              <a:t>a Python client for that. For this, </a:t>
            </a:r>
            <a:r>
              <a:rPr lang="en-US" b="1" dirty="0">
                <a:solidFill>
                  <a:srgbClr val="00B0F0"/>
                </a:solidFill>
                <a:latin typeface="Tajawal ExtraBold" panose="00000800000000000000" pitchFamily="2" charset="-78"/>
                <a:cs typeface="Tajawal ExtraBold" panose="00000800000000000000" pitchFamily="2" charset="-78"/>
              </a:rPr>
              <a:t>ntplib</a:t>
            </a:r>
            <a:r>
              <a:rPr lang="en-US" dirty="0">
                <a:solidFill>
                  <a:srgbClr val="0A1F61"/>
                </a:solidFill>
                <a:latin typeface="Tajawal ExtraBold" panose="00000800000000000000" pitchFamily="2" charset="-78"/>
                <a:cs typeface="Tajawal ExtraBold" panose="00000800000000000000" pitchFamily="2" charset="-78"/>
              </a:rPr>
              <a:t> </a:t>
            </a:r>
            <a:r>
              <a:rPr lang="en-US" dirty="0" smtClean="0">
                <a:solidFill>
                  <a:srgbClr val="0A1F61"/>
                </a:solidFill>
                <a:latin typeface="Tajawal ExtraBold" panose="00000800000000000000" pitchFamily="2" charset="-78"/>
                <a:cs typeface="Tajawal ExtraBold" panose="00000800000000000000" pitchFamily="2" charset="-78"/>
              </a:rPr>
              <a:t>library will </a:t>
            </a:r>
            <a:r>
              <a:rPr lang="en-US" dirty="0">
                <a:solidFill>
                  <a:srgbClr val="0A1F61"/>
                </a:solidFill>
                <a:latin typeface="Tajawal ExtraBold" panose="00000800000000000000" pitchFamily="2" charset="-78"/>
                <a:cs typeface="Tajawal ExtraBold" panose="00000800000000000000" pitchFamily="2" charset="-78"/>
              </a:rPr>
              <a:t>be used. Here, the </a:t>
            </a:r>
            <a:r>
              <a:rPr lang="en-US" dirty="0" smtClean="0">
                <a:solidFill>
                  <a:srgbClr val="0A1F61"/>
                </a:solidFill>
                <a:latin typeface="Tajawal ExtraBold" panose="00000800000000000000" pitchFamily="2" charset="-78"/>
                <a:cs typeface="Tajawal ExtraBold" panose="00000800000000000000" pitchFamily="2" charset="-78"/>
              </a:rPr>
              <a:t>client/server conversation </a:t>
            </a:r>
            <a:r>
              <a:rPr lang="en-US" dirty="0">
                <a:solidFill>
                  <a:srgbClr val="0A1F61"/>
                </a:solidFill>
                <a:latin typeface="Tajawal ExtraBold" panose="00000800000000000000" pitchFamily="2" charset="-78"/>
                <a:cs typeface="Tajawal ExtraBold" panose="00000800000000000000" pitchFamily="2" charset="-78"/>
              </a:rPr>
              <a:t>will be done using </a:t>
            </a:r>
            <a:r>
              <a:rPr lang="en-US" b="1" dirty="0">
                <a:solidFill>
                  <a:srgbClr val="0A1F61"/>
                </a:solidFill>
                <a:latin typeface="Tajawal ExtraBold" panose="00000800000000000000" pitchFamily="2" charset="-78"/>
                <a:cs typeface="Tajawal ExtraBold" panose="00000800000000000000" pitchFamily="2" charset="-78"/>
              </a:rPr>
              <a:t>Network Time Protocol (NTP)</a:t>
            </a:r>
            <a:r>
              <a:rPr lang="en-US" dirty="0">
                <a:solidFill>
                  <a:srgbClr val="0A1F61"/>
                </a:solidFill>
                <a:latin typeface="Tajawal ExtraBold" panose="00000800000000000000" pitchFamily="2" charset="-78"/>
                <a:cs typeface="Tajawal ExtraBold" panose="00000800000000000000" pitchFamily="2" charset="-78"/>
              </a:rPr>
              <a:t>.</a:t>
            </a:r>
            <a:r>
              <a:rPr lang="en-US" b="1" dirty="0">
                <a:solidFill>
                  <a:srgbClr val="0A1F61"/>
                </a:solidFill>
                <a:latin typeface="Tajawal ExtraBold" panose="00000800000000000000" pitchFamily="2" charset="-78"/>
                <a:cs typeface="Tajawal ExtraBold" panose="00000800000000000000" pitchFamily="2" charset="-78"/>
              </a:rPr>
              <a:t> </a:t>
            </a:r>
            <a:endParaRPr lang="en-US" b="1" dirty="0" smtClean="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endParaRPr lang="en-US" b="1" dirty="0" smtClean="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dirty="0" smtClean="0">
                <a:solidFill>
                  <a:srgbClr val="0A1F61"/>
                </a:solidFill>
                <a:latin typeface="Tajawal ExtraBold" panose="00000800000000000000" pitchFamily="2" charset="-78"/>
                <a:cs typeface="Tajawal ExtraBold" panose="00000800000000000000" pitchFamily="2" charset="-78"/>
              </a:rPr>
              <a:t>If </a:t>
            </a:r>
            <a:r>
              <a:rPr lang="en-US" b="1" dirty="0">
                <a:solidFill>
                  <a:srgbClr val="00B0F0"/>
                </a:solidFill>
                <a:latin typeface="Tajawal ExtraBold" panose="00000800000000000000" pitchFamily="2" charset="-78"/>
                <a:cs typeface="Tajawal ExtraBold" panose="00000800000000000000" pitchFamily="2" charset="-78"/>
              </a:rPr>
              <a:t>ntplib</a:t>
            </a:r>
            <a:r>
              <a:rPr lang="en-US" dirty="0">
                <a:solidFill>
                  <a:srgbClr val="0A1F61"/>
                </a:solidFill>
                <a:latin typeface="Tajawal ExtraBold" panose="00000800000000000000" pitchFamily="2" charset="-78"/>
                <a:cs typeface="Tajawal ExtraBold" panose="00000800000000000000" pitchFamily="2" charset="-78"/>
              </a:rPr>
              <a:t> is not </a:t>
            </a:r>
            <a:r>
              <a:rPr lang="en-US" dirty="0" smtClean="0">
                <a:solidFill>
                  <a:srgbClr val="0A1F61"/>
                </a:solidFill>
                <a:latin typeface="Tajawal ExtraBold" panose="00000800000000000000" pitchFamily="2" charset="-78"/>
                <a:cs typeface="Tajawal ExtraBold" panose="00000800000000000000" pitchFamily="2" charset="-78"/>
              </a:rPr>
              <a:t>installed on </a:t>
            </a:r>
            <a:r>
              <a:rPr lang="en-US" dirty="0">
                <a:solidFill>
                  <a:srgbClr val="0A1F61"/>
                </a:solidFill>
                <a:latin typeface="Tajawal ExtraBold" panose="00000800000000000000" pitchFamily="2" charset="-78"/>
                <a:cs typeface="Tajawal ExtraBold" panose="00000800000000000000" pitchFamily="2" charset="-78"/>
              </a:rPr>
              <a:t>your </a:t>
            </a:r>
            <a:r>
              <a:rPr lang="en-US" dirty="0" smtClean="0">
                <a:solidFill>
                  <a:srgbClr val="0A1F61"/>
                </a:solidFill>
                <a:latin typeface="Tajawal ExtraBold" panose="00000800000000000000" pitchFamily="2" charset="-78"/>
                <a:cs typeface="Tajawal ExtraBold" panose="00000800000000000000" pitchFamily="2" charset="-78"/>
              </a:rPr>
              <a:t>machine…</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7">
            <a:lum bright="-20000" contrast="40000"/>
          </a:blip>
          <a:stretch>
            <a:fillRect/>
          </a:stretch>
        </p:blipFill>
        <p:spPr>
          <a:xfrm>
            <a:off x="8087311" y="2205014"/>
            <a:ext cx="3560316" cy="2950964"/>
          </a:xfrm>
          <a:prstGeom prst="rect">
            <a:avLst/>
          </a:prstGeom>
          <a:ln>
            <a:noFill/>
          </a:ln>
          <a:effectLst>
            <a:outerShdw blurRad="292100" dist="139700" dir="2700000" algn="tl" rotWithShape="0">
              <a:srgbClr val="333333">
                <a:alpha val="65000"/>
              </a:srgbClr>
            </a:outerShdw>
          </a:effectLst>
        </p:spPr>
      </p:pic>
      <p:sp>
        <p:nvSpPr>
          <p:cNvPr id="12" name="Right Arrow 11"/>
          <p:cNvSpPr/>
          <p:nvPr/>
        </p:nvSpPr>
        <p:spPr>
          <a:xfrm>
            <a:off x="6697013" y="4953838"/>
            <a:ext cx="1212671" cy="202140"/>
          </a:xfrm>
          <a:prstGeom prst="rightArrow">
            <a:avLst/>
          </a:prstGeom>
          <a:solidFill>
            <a:schemeClr val="accent2"/>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77163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05708" y="501738"/>
            <a:ext cx="7919357" cy="1138773"/>
          </a:xfrm>
          <a:prstGeom prst="rect">
            <a:avLst/>
          </a:prstGeom>
          <a:noFill/>
        </p:spPr>
        <p:txBody>
          <a:bodyPr wrap="square" rtlCol="0">
            <a:spAutoFit/>
          </a:bodyPr>
          <a:lstStyle/>
          <a:p>
            <a:pPr algn="ctr"/>
            <a:r>
              <a:rPr lang="en-US" sz="2400" dirty="0" smtClean="0">
                <a:solidFill>
                  <a:schemeClr val="bg1"/>
                </a:solidFill>
                <a:latin typeface="Tajawal Medium" panose="00000600000000000000" pitchFamily="2" charset="-78"/>
                <a:cs typeface="Tajawal Medium" panose="00000600000000000000" pitchFamily="2" charset="-78"/>
              </a:rPr>
              <a:t>Printing </a:t>
            </a:r>
            <a:r>
              <a:rPr lang="en-US" sz="2400" dirty="0">
                <a:solidFill>
                  <a:schemeClr val="bg1"/>
                </a:solidFill>
                <a:latin typeface="Tajawal Medium" panose="00000600000000000000" pitchFamily="2" charset="-78"/>
                <a:cs typeface="Tajawal Medium" panose="00000600000000000000" pitchFamily="2" charset="-78"/>
              </a:rPr>
              <a:t>the current time from </a:t>
            </a:r>
            <a:endParaRPr lang="en-US" sz="2400" dirty="0" smtClean="0">
              <a:solidFill>
                <a:schemeClr val="bg1"/>
              </a:solidFill>
              <a:latin typeface="Tajawal Medium" panose="00000600000000000000" pitchFamily="2" charset="-78"/>
              <a:cs typeface="Tajawal Medium" panose="00000600000000000000" pitchFamily="2" charset="-78"/>
            </a:endParaRPr>
          </a:p>
          <a:p>
            <a:pPr algn="ctr"/>
            <a:r>
              <a:rPr lang="en-US" sz="2400" dirty="0" smtClean="0">
                <a:solidFill>
                  <a:schemeClr val="bg1"/>
                </a:solidFill>
                <a:latin typeface="Tajawal Medium" panose="00000600000000000000" pitchFamily="2" charset="-78"/>
                <a:cs typeface="Tajawal Medium" panose="00000600000000000000" pitchFamily="2" charset="-78"/>
              </a:rPr>
              <a:t>the internet time </a:t>
            </a:r>
            <a:r>
              <a:rPr lang="en-US" sz="2400" dirty="0">
                <a:solidFill>
                  <a:schemeClr val="bg1"/>
                </a:solidFill>
                <a:latin typeface="Tajawal Medium" panose="00000600000000000000" pitchFamily="2" charset="-78"/>
                <a:cs typeface="Tajawal Medium" panose="00000600000000000000" pitchFamily="2" charset="-78"/>
              </a:rPr>
              <a:t>server</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346412"/>
            <a:ext cx="1222425" cy="1096206"/>
          </a:xfrm>
          <a:prstGeom prst="rect">
            <a:avLst/>
          </a:prstGeom>
        </p:spPr>
      </p:pic>
      <p:sp>
        <p:nvSpPr>
          <p:cNvPr id="12" name="Rectangle 1"/>
          <p:cNvSpPr>
            <a:spLocks noChangeArrowheads="1"/>
          </p:cNvSpPr>
          <p:nvPr/>
        </p:nvSpPr>
        <p:spPr bwMode="auto">
          <a:xfrm>
            <a:off x="2999005" y="1772622"/>
            <a:ext cx="4932761" cy="286232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rgbClr val="CC7832"/>
                </a:solidFill>
                <a:effectLst/>
                <a:latin typeface="JetBrains Mono"/>
              </a:rPr>
              <a:t>import </a:t>
            </a:r>
            <a:r>
              <a:rPr kumimoji="0" lang="en-US" altLang="en-US" b="0" i="0" u="none" strike="noStrike" cap="none" normalizeH="0" baseline="0" dirty="0" smtClean="0">
                <a:ln>
                  <a:noFill/>
                </a:ln>
                <a:solidFill>
                  <a:srgbClr val="A9B7C6"/>
                </a:solidFill>
                <a:effectLst/>
                <a:latin typeface="JetBrains Mono"/>
              </a:rPr>
              <a:t>ntplib</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CC7832"/>
                </a:solidFill>
                <a:effectLst/>
                <a:latin typeface="JetBrains Mono"/>
              </a:rPr>
              <a:t>from </a:t>
            </a:r>
            <a:r>
              <a:rPr kumimoji="0" lang="en-US" altLang="en-US" b="0" i="0" u="none" strike="noStrike" cap="none" normalizeH="0" baseline="0" dirty="0" smtClean="0">
                <a:ln>
                  <a:noFill/>
                </a:ln>
                <a:solidFill>
                  <a:srgbClr val="A9B7C6"/>
                </a:solidFill>
                <a:effectLst/>
                <a:latin typeface="JetBrains Mono"/>
              </a:rPr>
              <a:t>time </a:t>
            </a:r>
            <a:r>
              <a:rPr kumimoji="0" lang="en-US" altLang="en-US" b="0" i="0" u="none" strike="noStrike" cap="none" normalizeH="0" baseline="0" dirty="0" smtClean="0">
                <a:ln>
                  <a:noFill/>
                </a:ln>
                <a:solidFill>
                  <a:srgbClr val="CC7832"/>
                </a:solidFill>
                <a:effectLst/>
                <a:latin typeface="JetBrains Mono"/>
              </a:rPr>
              <a:t>import </a:t>
            </a:r>
            <a:r>
              <a:rPr kumimoji="0" lang="en-US" altLang="en-US" b="0" i="0" u="none" strike="noStrike" cap="none" normalizeH="0" baseline="0" dirty="0" err="1" smtClean="0">
                <a:ln>
                  <a:noFill/>
                </a:ln>
                <a:solidFill>
                  <a:srgbClr val="A9B7C6"/>
                </a:solidFill>
                <a:effectLst/>
                <a:latin typeface="JetBrains Mono"/>
              </a:rPr>
              <a:t>ctime</a:t>
            </a: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err="1" smtClean="0">
                <a:ln>
                  <a:noFill/>
                </a:ln>
                <a:solidFill>
                  <a:srgbClr val="CC7832"/>
                </a:solidFill>
                <a:effectLst/>
                <a:latin typeface="JetBrains Mono"/>
              </a:rPr>
              <a:t>def</a:t>
            </a:r>
            <a:r>
              <a:rPr kumimoji="0" lang="en-US" altLang="en-US" b="0" i="0" u="none" strike="noStrike" cap="none" normalizeH="0" baseline="0" dirty="0" smtClean="0">
                <a:ln>
                  <a:noFill/>
                </a:ln>
                <a:solidFill>
                  <a:srgbClr val="CC7832"/>
                </a:solidFill>
                <a:effectLst/>
                <a:latin typeface="JetBrains Mono"/>
              </a:rPr>
              <a:t> </a:t>
            </a:r>
            <a:r>
              <a:rPr kumimoji="0" lang="en-US" altLang="en-US" b="0" i="0" u="none" strike="noStrike" cap="none" normalizeH="0" baseline="0" dirty="0" err="1" smtClean="0">
                <a:ln>
                  <a:noFill/>
                </a:ln>
                <a:solidFill>
                  <a:srgbClr val="FFC66D"/>
                </a:solidFill>
                <a:effectLst/>
                <a:latin typeface="JetBrains Mono"/>
              </a:rPr>
              <a:t>print_time</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err="1" smtClean="0">
                <a:ln>
                  <a:noFill/>
                </a:ln>
                <a:solidFill>
                  <a:srgbClr val="A9B7C6"/>
                </a:solidFill>
                <a:effectLst/>
                <a:latin typeface="JetBrains Mono"/>
              </a:rPr>
              <a:t>ntp_client</a:t>
            </a:r>
            <a:r>
              <a:rPr kumimoji="0" lang="en-US" altLang="en-US" b="0" i="0" u="none" strike="noStrike" cap="none" normalizeH="0" baseline="0" dirty="0" smtClean="0">
                <a:ln>
                  <a:noFill/>
                </a:ln>
                <a:solidFill>
                  <a:srgbClr val="A9B7C6"/>
                </a:solidFill>
                <a:effectLst/>
                <a:latin typeface="JetBrains Mono"/>
              </a:rPr>
              <a:t> = </a:t>
            </a:r>
            <a:r>
              <a:rPr kumimoji="0" lang="en-US" altLang="en-US" b="0" i="0" u="none" strike="noStrike" cap="none" normalizeH="0" baseline="0" dirty="0" err="1" smtClean="0">
                <a:ln>
                  <a:noFill/>
                </a:ln>
                <a:solidFill>
                  <a:srgbClr val="A9B7C6"/>
                </a:solidFill>
                <a:effectLst/>
                <a:latin typeface="JetBrains Mono"/>
              </a:rPr>
              <a:t>ntplib.NTPClient</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response = </a:t>
            </a:r>
            <a:r>
              <a:rPr kumimoji="0" lang="en-US" altLang="en-US" b="0" i="0" u="none" strike="noStrike" cap="none" normalizeH="0" baseline="0" dirty="0" err="1" smtClean="0">
                <a:ln>
                  <a:noFill/>
                </a:ln>
                <a:solidFill>
                  <a:srgbClr val="A9B7C6"/>
                </a:solidFill>
                <a:effectLst/>
                <a:latin typeface="JetBrains Mono"/>
              </a:rPr>
              <a:t>ntp_client.request</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smtClean="0">
                <a:ln>
                  <a:noFill/>
                </a:ln>
                <a:solidFill>
                  <a:srgbClr val="6A8759"/>
                </a:solidFill>
                <a:effectLst/>
                <a:latin typeface="JetBrains Mono"/>
              </a:rPr>
              <a:t>'pool.ntp.org'</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smtClean="0">
                <a:ln>
                  <a:noFill/>
                </a:ln>
                <a:solidFill>
                  <a:srgbClr val="8888C6"/>
                </a:solidFill>
                <a:effectLst/>
                <a:latin typeface="JetBrains Mono"/>
              </a:rPr>
              <a:t>print </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err="1" smtClean="0">
                <a:ln>
                  <a:noFill/>
                </a:ln>
                <a:solidFill>
                  <a:srgbClr val="A9B7C6"/>
                </a:solidFill>
                <a:effectLst/>
                <a:latin typeface="JetBrains Mono"/>
              </a:rPr>
              <a:t>ctime</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err="1" smtClean="0">
                <a:ln>
                  <a:noFill/>
                </a:ln>
                <a:solidFill>
                  <a:srgbClr val="A9B7C6"/>
                </a:solidFill>
                <a:effectLst/>
                <a:latin typeface="JetBrains Mono"/>
              </a:rPr>
              <a:t>response.tx_time</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CC7832"/>
                </a:solidFill>
                <a:effectLst/>
                <a:latin typeface="JetBrains Mono"/>
              </a:rPr>
              <a:t>if </a:t>
            </a:r>
            <a:r>
              <a:rPr kumimoji="0" lang="en-US" altLang="en-US" b="0" i="0" u="none" strike="noStrike" cap="none" normalizeH="0" baseline="0" dirty="0" smtClean="0">
                <a:ln>
                  <a:noFill/>
                </a:ln>
                <a:solidFill>
                  <a:srgbClr val="A9B7C6"/>
                </a:solidFill>
                <a:effectLst/>
                <a:latin typeface="JetBrains Mono"/>
              </a:rPr>
              <a:t>__name__ == </a:t>
            </a:r>
            <a:r>
              <a:rPr kumimoji="0" lang="en-US" altLang="en-US" b="0" i="0" u="none" strike="noStrike" cap="none" normalizeH="0" baseline="0" dirty="0" smtClean="0">
                <a:ln>
                  <a:noFill/>
                </a:ln>
                <a:solidFill>
                  <a:srgbClr val="6A8759"/>
                </a:solidFill>
                <a:effectLst/>
                <a:latin typeface="JetBrains Mono"/>
              </a:rPr>
              <a:t>'__main__'</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t>
            </a:r>
            <a:r>
              <a:rPr kumimoji="0" lang="en-US" altLang="en-US" b="0" i="0" u="none" strike="noStrike" cap="none" normalizeH="0" baseline="0" dirty="0" err="1" smtClean="0">
                <a:ln>
                  <a:noFill/>
                </a:ln>
                <a:solidFill>
                  <a:srgbClr val="A9B7C6"/>
                </a:solidFill>
                <a:effectLst/>
                <a:latin typeface="JetBrains Mono"/>
              </a:rPr>
              <a:t>print_time</a:t>
            </a:r>
            <a:r>
              <a:rPr kumimoji="0" lang="en-US" altLang="en-US" b="0" i="0" u="none" strike="noStrike" cap="none" normalizeH="0" baseline="0" dirty="0" smtClean="0">
                <a:ln>
                  <a:noFill/>
                </a:ln>
                <a:solidFill>
                  <a:srgbClr val="A9B7C6"/>
                </a:solidFill>
                <a:effectLst/>
                <a:latin typeface="JetBrains Mono"/>
              </a:rPr>
              <a:t>()</a:t>
            </a:r>
            <a:endParaRPr kumimoji="0" lang="en-US" altLang="en-US" b="0" i="0" u="none" strike="noStrike" cap="none" normalizeH="0" baseline="0" dirty="0" smtClean="0">
              <a:ln>
                <a:noFill/>
              </a:ln>
              <a:solidFill>
                <a:schemeClr val="tx1"/>
              </a:solidFill>
              <a:effectLst/>
              <a:latin typeface="Arial" panose="020B0604020202020204" pitchFamily="34" charset="0"/>
            </a:endParaRPr>
          </a:p>
        </p:txBody>
      </p:sp>
      <p:sp>
        <p:nvSpPr>
          <p:cNvPr id="9" name="Rectangle 8"/>
          <p:cNvSpPr/>
          <p:nvPr/>
        </p:nvSpPr>
        <p:spPr>
          <a:xfrm>
            <a:off x="1751105" y="5162610"/>
            <a:ext cx="10077415" cy="646331"/>
          </a:xfrm>
          <a:prstGeom prst="rect">
            <a:avLst/>
          </a:prstGeom>
        </p:spPr>
        <p:txBody>
          <a:bodyPr wrap="square">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The </a:t>
            </a:r>
            <a:r>
              <a:rPr lang="en-US" u="sng" dirty="0">
                <a:solidFill>
                  <a:srgbClr val="00B0F0"/>
                </a:solidFill>
                <a:latin typeface="Tajawal ExtraBold" panose="00000800000000000000" pitchFamily="2" charset="-78"/>
                <a:cs typeface="Tajawal ExtraBold" panose="00000800000000000000" pitchFamily="2" charset="-78"/>
              </a:rPr>
              <a:t>pool.ntp.org</a:t>
            </a:r>
            <a:r>
              <a:rPr lang="en-US" dirty="0">
                <a:solidFill>
                  <a:srgbClr val="0A1F61"/>
                </a:solidFill>
                <a:latin typeface="Tajawal ExtraBold" panose="00000800000000000000" pitchFamily="2" charset="-78"/>
                <a:cs typeface="Tajawal ExtraBold" panose="00000800000000000000" pitchFamily="2" charset="-78"/>
              </a:rPr>
              <a:t> project is a big virtual cluster of timeservers providing reliable easy to use NTP service for millions of clients.</a:t>
            </a:r>
          </a:p>
        </p:txBody>
      </p:sp>
    </p:spTree>
    <p:extLst>
      <p:ext uri="{BB962C8B-B14F-4D97-AF65-F5344CB8AC3E}">
        <p14:creationId xmlns:p14="http://schemas.microsoft.com/office/powerpoint/2010/main" val="460641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366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383010" y="606054"/>
            <a:ext cx="7919357" cy="83099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Writing </a:t>
            </a:r>
            <a:r>
              <a:rPr lang="en-US" sz="2800" dirty="0">
                <a:solidFill>
                  <a:schemeClr val="bg1"/>
                </a:solidFill>
                <a:latin typeface="Tajawal Medium" panose="00000600000000000000" pitchFamily="2" charset="-78"/>
                <a:cs typeface="Tajawal Medium" panose="00000600000000000000" pitchFamily="2" charset="-78"/>
              </a:rPr>
              <a:t>an SNTP client</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9" name="Rectangle 8"/>
          <p:cNvSpPr/>
          <p:nvPr/>
        </p:nvSpPr>
        <p:spPr>
          <a:xfrm>
            <a:off x="277625" y="1725853"/>
            <a:ext cx="11288904" cy="4578176"/>
          </a:xfrm>
          <a:prstGeom prst="rect">
            <a:avLst/>
          </a:prstGeom>
        </p:spPr>
        <p:txBody>
          <a:bodyPr wrap="square">
            <a:spAutoFit/>
          </a:bodyPr>
          <a:lstStyle/>
          <a:p>
            <a:pPr marL="285750" indent="-28575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Unlike </a:t>
            </a:r>
            <a:r>
              <a:rPr lang="en-US" b="1" dirty="0">
                <a:solidFill>
                  <a:srgbClr val="00B0F0"/>
                </a:solidFill>
                <a:latin typeface="Tajawal ExtraBold" panose="00000800000000000000" pitchFamily="2" charset="-78"/>
                <a:cs typeface="Tajawal ExtraBold" panose="00000800000000000000" pitchFamily="2" charset="-78"/>
              </a:rPr>
              <a:t>ntplib</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sometimes, you don't need to get the precise time from the </a:t>
            </a:r>
            <a:r>
              <a:rPr lang="en-US" dirty="0" smtClean="0">
                <a:solidFill>
                  <a:srgbClr val="0A1F61"/>
                </a:solidFill>
                <a:latin typeface="Tajawal ExtraBold" panose="00000800000000000000" pitchFamily="2" charset="-78"/>
                <a:cs typeface="Tajawal ExtraBold" panose="00000800000000000000" pitchFamily="2" charset="-78"/>
              </a:rPr>
              <a:t>NTP server</a:t>
            </a:r>
            <a:r>
              <a:rPr lang="en-US" dirty="0">
                <a:solidFill>
                  <a:srgbClr val="0A1F61"/>
                </a:solidFill>
                <a:latin typeface="Tajawal ExtraBold" panose="00000800000000000000" pitchFamily="2" charset="-78"/>
                <a:cs typeface="Tajawal ExtraBold" panose="00000800000000000000" pitchFamily="2" charset="-78"/>
              </a:rPr>
              <a:t>. You can use a simpler version of NTP called simple network time protocol</a:t>
            </a:r>
            <a:r>
              <a:rPr lang="en-US" dirty="0" smtClean="0">
                <a:solidFill>
                  <a:srgbClr val="0A1F61"/>
                </a:solidFill>
                <a:latin typeface="Tajawal ExtraBold" panose="00000800000000000000" pitchFamily="2" charset="-78"/>
                <a:cs typeface="Tajawal ExtraBold" panose="00000800000000000000" pitchFamily="2" charset="-78"/>
              </a:rPr>
              <a:t>.</a:t>
            </a:r>
          </a:p>
          <a:p>
            <a:pPr algn="just"/>
            <a:endParaRPr lang="en-US" dirty="0" smtClean="0">
              <a:solidFill>
                <a:srgbClr val="0A1F61"/>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
            </a:pPr>
            <a:r>
              <a:rPr lang="en-US" b="1" dirty="0">
                <a:solidFill>
                  <a:srgbClr val="0A1F61"/>
                </a:solidFill>
                <a:latin typeface="Tajawal ExtraBold" panose="00000800000000000000" pitchFamily="2" charset="-78"/>
                <a:cs typeface="Tajawal ExtraBold" panose="00000800000000000000" pitchFamily="2" charset="-78"/>
              </a:rPr>
              <a:t>Solution: </a:t>
            </a:r>
            <a:endParaRPr lang="en-MY" sz="1700" dirty="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a:pPr>
            <a:r>
              <a:rPr lang="en-US" sz="1550" dirty="0" smtClean="0">
                <a:solidFill>
                  <a:srgbClr val="0A1F61"/>
                </a:solidFill>
                <a:latin typeface="Tajawal ExtraBold" panose="00000800000000000000" pitchFamily="2" charset="-78"/>
                <a:cs typeface="Tajawal ExtraBold" panose="00000800000000000000" pitchFamily="2" charset="-78"/>
              </a:rPr>
              <a:t>Define </a:t>
            </a:r>
            <a:r>
              <a:rPr lang="en-US" sz="1550" dirty="0">
                <a:solidFill>
                  <a:srgbClr val="0A1F61"/>
                </a:solidFill>
                <a:latin typeface="Tajawal ExtraBold" panose="00000800000000000000" pitchFamily="2" charset="-78"/>
                <a:cs typeface="Tajawal ExtraBold" panose="00000800000000000000" pitchFamily="2" charset="-78"/>
              </a:rPr>
              <a:t>two constants: NTP_SERVER and TIME1970. NTP_SERVER is the </a:t>
            </a:r>
            <a:r>
              <a:rPr lang="en-US" sz="1550" dirty="0" smtClean="0">
                <a:solidFill>
                  <a:srgbClr val="0A1F61"/>
                </a:solidFill>
                <a:latin typeface="Tajawal ExtraBold" panose="00000800000000000000" pitchFamily="2" charset="-78"/>
                <a:cs typeface="Tajawal ExtraBold" panose="00000800000000000000" pitchFamily="2" charset="-78"/>
              </a:rPr>
              <a:t>server address </a:t>
            </a:r>
            <a:r>
              <a:rPr lang="en-US" sz="1550" dirty="0">
                <a:solidFill>
                  <a:srgbClr val="0A1F61"/>
                </a:solidFill>
                <a:latin typeface="Tajawal ExtraBold" panose="00000800000000000000" pitchFamily="2" charset="-78"/>
                <a:cs typeface="Tajawal ExtraBold" panose="00000800000000000000" pitchFamily="2" charset="-78"/>
              </a:rPr>
              <a:t>to which our client will connect, and TIME1970 is the reference time on January </a:t>
            </a:r>
            <a:r>
              <a:rPr lang="en-US" sz="1550" dirty="0" smtClean="0">
                <a:solidFill>
                  <a:srgbClr val="0A1F61"/>
                </a:solidFill>
                <a:latin typeface="Tajawal ExtraBold" panose="00000800000000000000" pitchFamily="2" charset="-78"/>
                <a:cs typeface="Tajawal ExtraBold" panose="00000800000000000000" pitchFamily="2" charset="-78"/>
              </a:rPr>
              <a:t>1, 1970 </a:t>
            </a:r>
            <a:r>
              <a:rPr lang="en-US" sz="1550" dirty="0">
                <a:solidFill>
                  <a:srgbClr val="0A1F61"/>
                </a:solidFill>
                <a:latin typeface="Tajawal ExtraBold" panose="00000800000000000000" pitchFamily="2" charset="-78"/>
                <a:cs typeface="Tajawal ExtraBold" panose="00000800000000000000" pitchFamily="2" charset="-78"/>
              </a:rPr>
              <a:t>(also called Epoch). You may find the value of the Epoch time or convert to the </a:t>
            </a:r>
            <a:r>
              <a:rPr lang="en-US" sz="1550" dirty="0" smtClean="0">
                <a:solidFill>
                  <a:srgbClr val="0A1F61"/>
                </a:solidFill>
                <a:latin typeface="Tajawal ExtraBold" panose="00000800000000000000" pitchFamily="2" charset="-78"/>
                <a:cs typeface="Tajawal ExtraBold" panose="00000800000000000000" pitchFamily="2" charset="-78"/>
              </a:rPr>
              <a:t>Epoch time </a:t>
            </a:r>
            <a:r>
              <a:rPr lang="en-US" sz="1550" dirty="0">
                <a:solidFill>
                  <a:srgbClr val="0A1F61"/>
                </a:solidFill>
                <a:latin typeface="Tajawal ExtraBold" panose="00000800000000000000" pitchFamily="2" charset="-78"/>
                <a:cs typeface="Tajawal ExtraBold" panose="00000800000000000000" pitchFamily="2" charset="-78"/>
              </a:rPr>
              <a:t>at http://www.epochconverter.com/. </a:t>
            </a:r>
            <a:endParaRPr lang="en-US" sz="1550" dirty="0" smtClean="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a:pPr>
            <a:r>
              <a:rPr lang="en-US" sz="1550" dirty="0" smtClean="0">
                <a:solidFill>
                  <a:srgbClr val="0A1F61"/>
                </a:solidFill>
                <a:latin typeface="Tajawal ExtraBold" panose="00000800000000000000" pitchFamily="2" charset="-78"/>
                <a:cs typeface="Tajawal ExtraBold" panose="00000800000000000000" pitchFamily="2" charset="-78"/>
              </a:rPr>
              <a:t>The </a:t>
            </a:r>
            <a:r>
              <a:rPr lang="en-US" sz="1550" dirty="0">
                <a:solidFill>
                  <a:srgbClr val="0A1F61"/>
                </a:solidFill>
                <a:latin typeface="Tajawal ExtraBold" panose="00000800000000000000" pitchFamily="2" charset="-78"/>
                <a:cs typeface="Tajawal ExtraBold" panose="00000800000000000000" pitchFamily="2" charset="-78"/>
              </a:rPr>
              <a:t>actual client creates a UDP </a:t>
            </a:r>
            <a:r>
              <a:rPr lang="en-US" sz="1550" dirty="0" smtClean="0">
                <a:solidFill>
                  <a:srgbClr val="0A1F61"/>
                </a:solidFill>
                <a:latin typeface="Tajawal ExtraBold" panose="00000800000000000000" pitchFamily="2" charset="-78"/>
                <a:cs typeface="Tajawal ExtraBold" panose="00000800000000000000" pitchFamily="2" charset="-78"/>
              </a:rPr>
              <a:t>socket</a:t>
            </a:r>
            <a:r>
              <a:rPr lang="en-US" sz="1550" b="1" dirty="0">
                <a:solidFill>
                  <a:srgbClr val="00B0F0"/>
                </a:solidFill>
                <a:latin typeface="Tajawal ExtraBold" panose="00000800000000000000" pitchFamily="2" charset="-78"/>
                <a:cs typeface="Tajawal ExtraBold" panose="00000800000000000000" pitchFamily="2" charset="-78"/>
              </a:rPr>
              <a:t>(SOCK_DGRAM) </a:t>
            </a:r>
            <a:r>
              <a:rPr lang="en-US" sz="1550" dirty="0">
                <a:solidFill>
                  <a:srgbClr val="0A1F61"/>
                </a:solidFill>
                <a:latin typeface="Tajawal ExtraBold" panose="00000800000000000000" pitchFamily="2" charset="-78"/>
                <a:cs typeface="Tajawal ExtraBold" panose="00000800000000000000" pitchFamily="2" charset="-78"/>
              </a:rPr>
              <a:t>to connect to the server following the UDP protocol. </a:t>
            </a:r>
            <a:endParaRPr lang="en-US" sz="1550" dirty="0" smtClean="0">
              <a:solidFill>
                <a:srgbClr val="0A1F61"/>
              </a:solidFill>
              <a:latin typeface="Tajawal ExtraBold" panose="00000800000000000000" pitchFamily="2" charset="-78"/>
              <a:cs typeface="Tajawal ExtraBold" panose="00000800000000000000" pitchFamily="2" charset="-78"/>
            </a:endParaRPr>
          </a:p>
          <a:p>
            <a:pPr marL="800100" lvl="1" indent="-342900" algn="just">
              <a:buFont typeface="+mj-lt"/>
              <a:buAutoNum type="arabicPeriod"/>
            </a:pPr>
            <a:r>
              <a:rPr lang="en-US" sz="1550" dirty="0" smtClean="0">
                <a:solidFill>
                  <a:srgbClr val="0A1F61"/>
                </a:solidFill>
                <a:latin typeface="Tajawal ExtraBold" panose="00000800000000000000" pitchFamily="2" charset="-78"/>
                <a:cs typeface="Tajawal ExtraBold" panose="00000800000000000000" pitchFamily="2" charset="-78"/>
              </a:rPr>
              <a:t>The </a:t>
            </a:r>
            <a:r>
              <a:rPr lang="en-US" sz="1550" dirty="0">
                <a:solidFill>
                  <a:srgbClr val="0A1F61"/>
                </a:solidFill>
                <a:latin typeface="Tajawal ExtraBold" panose="00000800000000000000" pitchFamily="2" charset="-78"/>
                <a:cs typeface="Tajawal ExtraBold" panose="00000800000000000000" pitchFamily="2" charset="-78"/>
              </a:rPr>
              <a:t>client then needs </a:t>
            </a:r>
            <a:r>
              <a:rPr lang="en-US" sz="1550" dirty="0" smtClean="0">
                <a:solidFill>
                  <a:srgbClr val="0A1F61"/>
                </a:solidFill>
                <a:latin typeface="Tajawal ExtraBold" panose="00000800000000000000" pitchFamily="2" charset="-78"/>
                <a:cs typeface="Tajawal ExtraBold" panose="00000800000000000000" pitchFamily="2" charset="-78"/>
              </a:rPr>
              <a:t>to send </a:t>
            </a:r>
            <a:r>
              <a:rPr lang="en-US" sz="1550" dirty="0">
                <a:solidFill>
                  <a:srgbClr val="0A1F61"/>
                </a:solidFill>
                <a:latin typeface="Tajawal ExtraBold" panose="00000800000000000000" pitchFamily="2" charset="-78"/>
                <a:cs typeface="Tajawal ExtraBold" panose="00000800000000000000" pitchFamily="2" charset="-78"/>
              </a:rPr>
              <a:t>the SNTP protocol data ('\x1b' + 47 * '\0') in a packet. Our UDP client </a:t>
            </a:r>
            <a:r>
              <a:rPr lang="en-US" sz="1550" dirty="0" smtClean="0">
                <a:solidFill>
                  <a:srgbClr val="0A1F61"/>
                </a:solidFill>
                <a:latin typeface="Tajawal ExtraBold" panose="00000800000000000000" pitchFamily="2" charset="-78"/>
                <a:cs typeface="Tajawal ExtraBold" panose="00000800000000000000" pitchFamily="2" charset="-78"/>
              </a:rPr>
              <a:t>sends and </a:t>
            </a:r>
            <a:r>
              <a:rPr lang="en-US" sz="1550" dirty="0">
                <a:solidFill>
                  <a:srgbClr val="0A1F61"/>
                </a:solidFill>
                <a:latin typeface="Tajawal ExtraBold" panose="00000800000000000000" pitchFamily="2" charset="-78"/>
                <a:cs typeface="Tajawal ExtraBold" panose="00000800000000000000" pitchFamily="2" charset="-78"/>
              </a:rPr>
              <a:t>receives data using the </a:t>
            </a:r>
            <a:r>
              <a:rPr lang="en-US" sz="1550" b="1" dirty="0" err="1">
                <a:solidFill>
                  <a:srgbClr val="00B0F0"/>
                </a:solidFill>
                <a:latin typeface="Tajawal ExtraBold" panose="00000800000000000000" pitchFamily="2" charset="-78"/>
                <a:cs typeface="Tajawal ExtraBold" panose="00000800000000000000" pitchFamily="2" charset="-78"/>
              </a:rPr>
              <a:t>sendto</a:t>
            </a:r>
            <a:r>
              <a:rPr lang="en-US" sz="1550" b="1" dirty="0">
                <a:solidFill>
                  <a:srgbClr val="00B0F0"/>
                </a:solidFill>
                <a:latin typeface="Tajawal ExtraBold" panose="00000800000000000000" pitchFamily="2" charset="-78"/>
                <a:cs typeface="Tajawal ExtraBold" panose="00000800000000000000" pitchFamily="2" charset="-78"/>
              </a:rPr>
              <a:t>() </a:t>
            </a:r>
            <a:r>
              <a:rPr lang="en-US" sz="1550" dirty="0">
                <a:solidFill>
                  <a:srgbClr val="0A1F61"/>
                </a:solidFill>
                <a:latin typeface="Tajawal ExtraBold" panose="00000800000000000000" pitchFamily="2" charset="-78"/>
                <a:cs typeface="Tajawal ExtraBold" panose="00000800000000000000" pitchFamily="2" charset="-78"/>
              </a:rPr>
              <a:t>and </a:t>
            </a:r>
            <a:r>
              <a:rPr lang="en-US" sz="1550" b="1" dirty="0" err="1">
                <a:solidFill>
                  <a:srgbClr val="00B0F0"/>
                </a:solidFill>
                <a:latin typeface="Tajawal ExtraBold" panose="00000800000000000000" pitchFamily="2" charset="-78"/>
                <a:cs typeface="Tajawal ExtraBold" panose="00000800000000000000" pitchFamily="2" charset="-78"/>
              </a:rPr>
              <a:t>recvfrom</a:t>
            </a:r>
            <a:r>
              <a:rPr lang="en-US" sz="1550" b="1" dirty="0">
                <a:solidFill>
                  <a:srgbClr val="00B0F0"/>
                </a:solidFill>
                <a:latin typeface="Tajawal ExtraBold" panose="00000800000000000000" pitchFamily="2" charset="-78"/>
                <a:cs typeface="Tajawal ExtraBold" panose="00000800000000000000" pitchFamily="2" charset="-78"/>
              </a:rPr>
              <a:t>() </a:t>
            </a:r>
            <a:r>
              <a:rPr lang="en-US" sz="1550" dirty="0" smtClean="0">
                <a:solidFill>
                  <a:srgbClr val="0A1F61"/>
                </a:solidFill>
                <a:latin typeface="Tajawal ExtraBold" panose="00000800000000000000" pitchFamily="2" charset="-78"/>
                <a:cs typeface="Tajawal ExtraBold" panose="00000800000000000000" pitchFamily="2" charset="-78"/>
              </a:rPr>
              <a:t>methods.</a:t>
            </a:r>
          </a:p>
          <a:p>
            <a:pPr marL="800100" lvl="1" indent="-342900" algn="just">
              <a:buFont typeface="+mj-lt"/>
              <a:buAutoNum type="arabicPeriod"/>
            </a:pPr>
            <a:r>
              <a:rPr lang="en-US" sz="1550" dirty="0" smtClean="0">
                <a:solidFill>
                  <a:srgbClr val="0A1F61"/>
                </a:solidFill>
                <a:latin typeface="Tajawal ExtraBold" panose="00000800000000000000" pitchFamily="2" charset="-78"/>
                <a:cs typeface="Tajawal ExtraBold" panose="00000800000000000000" pitchFamily="2" charset="-78"/>
              </a:rPr>
              <a:t>When </a:t>
            </a:r>
            <a:r>
              <a:rPr lang="en-US" sz="1550" dirty="0">
                <a:solidFill>
                  <a:srgbClr val="0A1F61"/>
                </a:solidFill>
                <a:latin typeface="Tajawal ExtraBold" panose="00000800000000000000" pitchFamily="2" charset="-78"/>
                <a:cs typeface="Tajawal ExtraBold" panose="00000800000000000000" pitchFamily="2" charset="-78"/>
              </a:rPr>
              <a:t>the server returns the time information in a packed array, the client needs </a:t>
            </a:r>
            <a:r>
              <a:rPr lang="en-US" sz="1550" dirty="0" smtClean="0">
                <a:solidFill>
                  <a:srgbClr val="0A1F61"/>
                </a:solidFill>
                <a:latin typeface="Tajawal ExtraBold" panose="00000800000000000000" pitchFamily="2" charset="-78"/>
                <a:cs typeface="Tajawal ExtraBold" panose="00000800000000000000" pitchFamily="2" charset="-78"/>
              </a:rPr>
              <a:t>a specialized </a:t>
            </a:r>
            <a:r>
              <a:rPr lang="en-US" sz="1550" dirty="0" err="1">
                <a:solidFill>
                  <a:srgbClr val="0A1F61"/>
                </a:solidFill>
                <a:latin typeface="Tajawal ExtraBold" panose="00000800000000000000" pitchFamily="2" charset="-78"/>
                <a:cs typeface="Tajawal ExtraBold" panose="00000800000000000000" pitchFamily="2" charset="-78"/>
              </a:rPr>
              <a:t>struct</a:t>
            </a:r>
            <a:r>
              <a:rPr lang="en-US" sz="1550" dirty="0">
                <a:solidFill>
                  <a:srgbClr val="0A1F61"/>
                </a:solidFill>
                <a:latin typeface="Tajawal ExtraBold" panose="00000800000000000000" pitchFamily="2" charset="-78"/>
                <a:cs typeface="Tajawal ExtraBold" panose="00000800000000000000" pitchFamily="2" charset="-78"/>
              </a:rPr>
              <a:t> module to unpack the data. </a:t>
            </a:r>
          </a:p>
          <a:p>
            <a:pPr marL="800100" lvl="1" indent="-342900" algn="just">
              <a:buFont typeface="+mj-lt"/>
              <a:buAutoNum type="arabicPeriod"/>
            </a:pPr>
            <a:r>
              <a:rPr lang="en-US" sz="1550" dirty="0" smtClean="0">
                <a:solidFill>
                  <a:srgbClr val="0A1F61"/>
                </a:solidFill>
                <a:latin typeface="Tajawal ExtraBold" panose="00000800000000000000" pitchFamily="2" charset="-78"/>
                <a:cs typeface="Tajawal ExtraBold" panose="00000800000000000000" pitchFamily="2" charset="-78"/>
              </a:rPr>
              <a:t>The </a:t>
            </a:r>
            <a:r>
              <a:rPr lang="en-US" sz="1550" dirty="0">
                <a:solidFill>
                  <a:srgbClr val="0A1F61"/>
                </a:solidFill>
                <a:latin typeface="Tajawal ExtraBold" panose="00000800000000000000" pitchFamily="2" charset="-78"/>
                <a:cs typeface="Tajawal ExtraBold" panose="00000800000000000000" pitchFamily="2" charset="-78"/>
              </a:rPr>
              <a:t>only interesting data is located in </a:t>
            </a:r>
            <a:r>
              <a:rPr lang="en-US" sz="1550" dirty="0" smtClean="0">
                <a:solidFill>
                  <a:srgbClr val="0A1F61"/>
                </a:solidFill>
                <a:latin typeface="Tajawal ExtraBold" panose="00000800000000000000" pitchFamily="2" charset="-78"/>
                <a:cs typeface="Tajawal ExtraBold" panose="00000800000000000000" pitchFamily="2" charset="-78"/>
              </a:rPr>
              <a:t>the 11th </a:t>
            </a:r>
            <a:r>
              <a:rPr lang="en-US" sz="1550" dirty="0">
                <a:solidFill>
                  <a:srgbClr val="0A1F61"/>
                </a:solidFill>
                <a:latin typeface="Tajawal ExtraBold" panose="00000800000000000000" pitchFamily="2" charset="-78"/>
                <a:cs typeface="Tajawal ExtraBold" panose="00000800000000000000" pitchFamily="2" charset="-78"/>
              </a:rPr>
              <a:t>element of the array. Finally, we need to subtract the reference value, TIME1970, </a:t>
            </a:r>
            <a:r>
              <a:rPr lang="en-US" sz="1550" dirty="0" smtClean="0">
                <a:solidFill>
                  <a:srgbClr val="0A1F61"/>
                </a:solidFill>
                <a:latin typeface="Tajawal ExtraBold" panose="00000800000000000000" pitchFamily="2" charset="-78"/>
                <a:cs typeface="Tajawal ExtraBold" panose="00000800000000000000" pitchFamily="2" charset="-78"/>
              </a:rPr>
              <a:t>from the </a:t>
            </a:r>
            <a:r>
              <a:rPr lang="en-US" sz="1550" dirty="0">
                <a:solidFill>
                  <a:srgbClr val="0A1F61"/>
                </a:solidFill>
                <a:latin typeface="Tajawal ExtraBold" panose="00000800000000000000" pitchFamily="2" charset="-78"/>
                <a:cs typeface="Tajawal ExtraBold" panose="00000800000000000000" pitchFamily="2" charset="-78"/>
              </a:rPr>
              <a:t>unpacked value to get the actual current time.</a:t>
            </a:r>
          </a:p>
        </p:txBody>
      </p:sp>
    </p:spTree>
    <p:extLst>
      <p:ext uri="{BB962C8B-B14F-4D97-AF65-F5344CB8AC3E}">
        <p14:creationId xmlns:p14="http://schemas.microsoft.com/office/powerpoint/2010/main" val="342580186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2052" y="638310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383010" y="612054"/>
            <a:ext cx="7919357" cy="83099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Writing </a:t>
            </a:r>
            <a:r>
              <a:rPr lang="en-US" sz="2800" dirty="0">
                <a:solidFill>
                  <a:schemeClr val="bg1"/>
                </a:solidFill>
                <a:latin typeface="Tajawal Medium" panose="00000600000000000000" pitchFamily="2" charset="-78"/>
                <a:cs typeface="Tajawal Medium" panose="00000600000000000000" pitchFamily="2" charset="-78"/>
              </a:rPr>
              <a:t>an SNTP client</a:t>
            </a: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152" y="5625269"/>
            <a:ext cx="1222425" cy="1096206"/>
          </a:xfrm>
          <a:prstGeom prst="rect">
            <a:avLst/>
          </a:prstGeom>
        </p:spPr>
      </p:pic>
      <p:sp>
        <p:nvSpPr>
          <p:cNvPr id="10" name="Rectangle 1"/>
          <p:cNvSpPr>
            <a:spLocks noChangeArrowheads="1"/>
          </p:cNvSpPr>
          <p:nvPr/>
        </p:nvSpPr>
        <p:spPr bwMode="auto">
          <a:xfrm>
            <a:off x="2684491" y="1396793"/>
            <a:ext cx="5926109" cy="4939814"/>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smtClean="0">
                <a:ln>
                  <a:noFill/>
                </a:ln>
                <a:solidFill>
                  <a:srgbClr val="A9B7C6"/>
                </a:solidFill>
                <a:effectLst/>
                <a:latin typeface="JetBrains Mono"/>
              </a:rPr>
              <a:t>socket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err="1" smtClean="0">
                <a:ln>
                  <a:noFill/>
                </a:ln>
                <a:solidFill>
                  <a:srgbClr val="A9B7C6"/>
                </a:solidFill>
                <a:effectLst/>
                <a:latin typeface="JetBrains Mono"/>
              </a:rPr>
              <a:t>struct</a:t>
            </a: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smtClean="0">
                <a:ln>
                  <a:noFill/>
                </a:ln>
                <a:solidFill>
                  <a:srgbClr val="A9B7C6"/>
                </a:solidFill>
                <a:effectLst/>
                <a:latin typeface="JetBrains Mono"/>
              </a:rPr>
              <a:t>sys</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import </a:t>
            </a:r>
            <a:r>
              <a:rPr kumimoji="0" lang="en-US" altLang="en-US" sz="1500" b="0" i="0" u="none" strike="noStrike" cap="none" normalizeH="0" baseline="0" dirty="0" smtClean="0">
                <a:ln>
                  <a:noFill/>
                </a:ln>
                <a:solidFill>
                  <a:srgbClr val="A9B7C6"/>
                </a:solidFill>
                <a:effectLst/>
                <a:latin typeface="JetBrains Mono"/>
              </a:rPr>
              <a:t>time</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NTP_SERVER = </a:t>
            </a:r>
            <a:r>
              <a:rPr kumimoji="0" lang="en-US" altLang="en-US" sz="1500" b="0" i="0" u="none" strike="noStrike" cap="none" normalizeH="0" baseline="0" dirty="0" smtClean="0">
                <a:ln>
                  <a:noFill/>
                </a:ln>
                <a:solidFill>
                  <a:srgbClr val="6A8759"/>
                </a:solidFill>
                <a:effectLst/>
                <a:latin typeface="JetBrains Mono"/>
              </a:rPr>
              <a:t>"0.uk.pool.ntp.org"</a:t>
            </a:r>
            <a:br>
              <a:rPr kumimoji="0" lang="en-US" altLang="en-US" sz="1500" b="0" i="0" u="none" strike="noStrike" cap="none" normalizeH="0" baseline="0" dirty="0" smtClean="0">
                <a:ln>
                  <a:noFill/>
                </a:ln>
                <a:solidFill>
                  <a:srgbClr val="6A8759"/>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TIME1970 = </a:t>
            </a:r>
            <a:r>
              <a:rPr kumimoji="0" lang="en-US" altLang="en-US" sz="1500" b="0" i="0" u="none" strike="noStrike" cap="none" normalizeH="0" baseline="0" dirty="0" smtClean="0">
                <a:ln>
                  <a:noFill/>
                </a:ln>
                <a:solidFill>
                  <a:srgbClr val="6897BB"/>
                </a:solidFill>
                <a:effectLst/>
                <a:latin typeface="JetBrains Mono"/>
              </a:rPr>
              <a:t>2208988800</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smtClean="0">
                <a:ln>
                  <a:noFill/>
                </a:ln>
                <a:solidFill>
                  <a:srgbClr val="6897BB"/>
                </a:solidFill>
                <a:effectLst/>
                <a:latin typeface="JetBrains Mono"/>
              </a:rPr>
              <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err="1" smtClean="0">
                <a:ln>
                  <a:noFill/>
                </a:ln>
                <a:solidFill>
                  <a:srgbClr val="CC7832"/>
                </a:solidFill>
                <a:effectLst/>
                <a:latin typeface="JetBrains Mono"/>
              </a:rPr>
              <a:t>def</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FFC66D"/>
                </a:solidFill>
                <a:effectLst/>
                <a:latin typeface="JetBrains Mono"/>
              </a:rPr>
              <a:t>sntp_client</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client = </a:t>
            </a:r>
            <a:r>
              <a:rPr kumimoji="0" lang="en-US" altLang="en-US" sz="1500" b="0" i="0" u="none" strike="noStrike" cap="none" normalizeH="0" baseline="0" dirty="0" err="1" smtClean="0">
                <a:ln>
                  <a:noFill/>
                </a:ln>
                <a:solidFill>
                  <a:srgbClr val="A9B7C6"/>
                </a:solidFill>
                <a:effectLst/>
                <a:latin typeface="JetBrains Mono"/>
              </a:rPr>
              <a:t>socket.socket</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socket.AF_INET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socket.SOCK_DGRAM</a:t>
            </a:r>
            <a:r>
              <a:rPr kumimoji="0" lang="en-US" altLang="en-US" sz="1500" b="0" i="0" u="none" strike="noStrike" cap="none" normalizeH="0" baseline="0" dirty="0" smtClean="0">
                <a:ln>
                  <a:noFill/>
                </a:ln>
                <a:solidFill>
                  <a:srgbClr val="A9B7C6"/>
                </a:solidFill>
                <a:effectLst/>
                <a:latin typeface="JetBrains Mono"/>
              </a:rPr>
              <a:t>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data = </a:t>
            </a:r>
            <a:r>
              <a:rPr kumimoji="0" lang="en-US" altLang="en-US" sz="1500" b="0" i="0" u="none" strike="noStrike" cap="none" normalizeH="0" baseline="0" dirty="0" smtClean="0">
                <a:ln>
                  <a:noFill/>
                </a:ln>
                <a:solidFill>
                  <a:srgbClr val="6A8759"/>
                </a:solidFill>
                <a:effectLst/>
                <a:latin typeface="JetBrains Mono"/>
              </a:rPr>
              <a:t>'</a:t>
            </a:r>
            <a:r>
              <a:rPr kumimoji="0" lang="en-US" altLang="en-US" sz="1500" b="0" i="0" u="none" strike="noStrike" cap="none" normalizeH="0" baseline="0" dirty="0" smtClean="0">
                <a:ln>
                  <a:noFill/>
                </a:ln>
                <a:solidFill>
                  <a:srgbClr val="CC7832"/>
                </a:solidFill>
                <a:effectLst/>
                <a:latin typeface="JetBrains Mono"/>
              </a:rPr>
              <a:t>\x1b</a:t>
            </a:r>
            <a:r>
              <a:rPr kumimoji="0" lang="en-US" altLang="en-US" sz="1500" b="0" i="0" u="none" strike="noStrike" cap="none" normalizeH="0" baseline="0" dirty="0" smtClean="0">
                <a:ln>
                  <a:noFill/>
                </a:ln>
                <a:solidFill>
                  <a:srgbClr val="6A8759"/>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6897BB"/>
                </a:solidFill>
                <a:effectLst/>
                <a:latin typeface="JetBrains Mono"/>
              </a:rPr>
              <a:t>47 </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6A8759"/>
                </a:solidFill>
                <a:effectLst/>
                <a:latin typeface="JetBrains Mono"/>
              </a:rPr>
              <a:t>'</a:t>
            </a:r>
            <a:r>
              <a:rPr kumimoji="0" lang="en-US" altLang="en-US" sz="1500" b="0" i="0" u="none" strike="noStrike" cap="none" normalizeH="0" baseline="0" dirty="0" smtClean="0">
                <a:ln>
                  <a:noFill/>
                </a:ln>
                <a:solidFill>
                  <a:srgbClr val="CC7832"/>
                </a:solidFill>
                <a:effectLst/>
                <a:latin typeface="JetBrains Mono"/>
              </a:rPr>
              <a:t>\0</a:t>
            </a:r>
            <a:r>
              <a:rPr kumimoji="0" lang="en-US" altLang="en-US" sz="1500" b="0" i="0" u="none" strike="noStrike" cap="none" normalizeH="0" baseline="0" dirty="0" smtClean="0">
                <a:ln>
                  <a:noFill/>
                </a:ln>
                <a:solidFill>
                  <a:srgbClr val="6A8759"/>
                </a:solidFill>
                <a:effectLst/>
                <a:latin typeface="JetBrains Mono"/>
              </a:rPr>
              <a:t>'</a:t>
            </a:r>
            <a:br>
              <a:rPr kumimoji="0" lang="en-US" altLang="en-US" sz="1500" b="0" i="0" u="none" strike="noStrike" cap="none" normalizeH="0" baseline="0" dirty="0" smtClean="0">
                <a:ln>
                  <a:noFill/>
                </a:ln>
                <a:solidFill>
                  <a:srgbClr val="6A8759"/>
                </a:solidFill>
                <a:effectLst/>
                <a:latin typeface="JetBrains Mono"/>
              </a:rPr>
            </a:br>
            <a:r>
              <a:rPr kumimoji="0" lang="en-US" altLang="en-US" sz="1500" b="0" i="0" u="none" strike="noStrike" cap="none" normalizeH="0" baseline="0" dirty="0" smtClean="0">
                <a:ln>
                  <a:noFill/>
                </a:ln>
                <a:solidFill>
                  <a:srgbClr val="6A8759"/>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client.sendto</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data.encode</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'utf-8'</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 NTP_SERVER</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6897BB"/>
                </a:solidFill>
                <a:effectLst/>
                <a:latin typeface="JetBrains Mono"/>
              </a:rPr>
              <a:t>123 </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data</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address = </a:t>
            </a:r>
            <a:r>
              <a:rPr kumimoji="0" lang="en-US" altLang="en-US" sz="1500" b="0" i="0" u="none" strike="noStrike" cap="none" normalizeH="0" baseline="0" dirty="0" err="1" smtClean="0">
                <a:ln>
                  <a:noFill/>
                </a:ln>
                <a:solidFill>
                  <a:srgbClr val="A9B7C6"/>
                </a:solidFill>
                <a:effectLst/>
                <a:latin typeface="JetBrains Mono"/>
              </a:rPr>
              <a:t>client.recvfrom</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6897BB"/>
                </a:solidFill>
                <a:effectLst/>
                <a:latin typeface="JetBrains Mono"/>
              </a:rPr>
              <a:t>1024 </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if </a:t>
            </a:r>
            <a:r>
              <a:rPr kumimoji="0" lang="en-US" altLang="en-US" sz="1500" b="0" i="0" u="none" strike="noStrike" cap="none" normalizeH="0" baseline="0" dirty="0" smtClean="0">
                <a:ln>
                  <a:noFill/>
                </a:ln>
                <a:solidFill>
                  <a:srgbClr val="A9B7C6"/>
                </a:solidFill>
                <a:effectLst/>
                <a:latin typeface="JetBrains Mono"/>
              </a:rPr>
              <a:t>data:</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'Response received from:'</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address)</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t = </a:t>
            </a:r>
            <a:r>
              <a:rPr kumimoji="0" lang="en-US" altLang="en-US" sz="1500" b="0" i="0" u="none" strike="noStrike" cap="none" normalizeH="0" baseline="0" dirty="0" err="1" smtClean="0">
                <a:ln>
                  <a:noFill/>
                </a:ln>
                <a:solidFill>
                  <a:srgbClr val="A9B7C6"/>
                </a:solidFill>
                <a:effectLst/>
                <a:latin typeface="JetBrains Mono"/>
              </a:rPr>
              <a:t>struct.unpack</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6A8759"/>
                </a:solidFill>
                <a:effectLst/>
                <a:latin typeface="JetBrains Mono"/>
              </a:rPr>
              <a:t>'!12I'</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data )[</a:t>
            </a:r>
            <a:r>
              <a:rPr kumimoji="0" lang="en-US" altLang="en-US" sz="1500" b="0" i="0" u="none" strike="noStrike" cap="none" normalizeH="0" baseline="0" dirty="0" smtClean="0">
                <a:ln>
                  <a:noFill/>
                </a:ln>
                <a:solidFill>
                  <a:srgbClr val="6897BB"/>
                </a:solidFill>
                <a:effectLst/>
                <a:latin typeface="JetBrains Mono"/>
              </a:rPr>
              <a:t>10</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t -= TIME1970</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a:t>
            </a:r>
            <a:r>
              <a:rPr kumimoji="0" lang="en-US" altLang="en-US" sz="1500" b="0" i="0" u="none" strike="noStrike" cap="none" normalizeH="0" baseline="0" dirty="0" smtClean="0">
                <a:ln>
                  <a:noFill/>
                </a:ln>
                <a:solidFill>
                  <a:srgbClr val="CC7832"/>
                </a:solidFill>
                <a:effectLst/>
                <a:latin typeface="JetBrains Mono"/>
              </a:rPr>
              <a:t>\</a:t>
            </a:r>
            <a:r>
              <a:rPr kumimoji="0" lang="en-US" altLang="en-US" sz="1500" b="0" i="0" u="none" strike="noStrike" cap="none" normalizeH="0" baseline="0" dirty="0" err="1" smtClean="0">
                <a:ln>
                  <a:noFill/>
                </a:ln>
                <a:solidFill>
                  <a:srgbClr val="CC7832"/>
                </a:solidFill>
                <a:effectLst/>
                <a:latin typeface="JetBrains Mono"/>
              </a:rPr>
              <a:t>t</a:t>
            </a:r>
            <a:r>
              <a:rPr kumimoji="0" lang="en-US" altLang="en-US" sz="1500" b="0" i="0" u="none" strike="noStrike" cap="none" normalizeH="0" baseline="0" dirty="0" err="1" smtClean="0">
                <a:ln>
                  <a:noFill/>
                </a:ln>
                <a:solidFill>
                  <a:srgbClr val="6A8759"/>
                </a:solidFill>
                <a:effectLst/>
                <a:latin typeface="JetBrains Mono"/>
              </a:rPr>
              <a:t>Time</a:t>
            </a:r>
            <a:r>
              <a:rPr kumimoji="0" lang="en-US" altLang="en-US" sz="1500" b="0" i="0" u="none" strike="noStrike" cap="none" normalizeH="0" baseline="0" dirty="0" smtClean="0">
                <a:ln>
                  <a:noFill/>
                </a:ln>
                <a:solidFill>
                  <a:srgbClr val="6A8759"/>
                </a:solidFill>
                <a:effectLst/>
                <a:latin typeface="JetBrains Mono"/>
              </a:rPr>
              <a:t>=%s' </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time.ctime</a:t>
            </a:r>
            <a:r>
              <a:rPr kumimoji="0" lang="en-US" altLang="en-US" sz="1500" b="0" i="0" u="none" strike="noStrike" cap="none" normalizeH="0" baseline="0" dirty="0" smtClean="0">
                <a:ln>
                  <a:noFill/>
                </a:ln>
                <a:solidFill>
                  <a:srgbClr val="A9B7C6"/>
                </a:solidFill>
                <a:effectLst/>
                <a:latin typeface="JetBrains Mono"/>
              </a:rPr>
              <a:t>(t))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CC7832"/>
                </a:solidFill>
                <a:effectLst/>
                <a:latin typeface="JetBrains Mono"/>
              </a:rPr>
              <a:t>if </a:t>
            </a:r>
            <a:r>
              <a:rPr kumimoji="0" lang="en-US" altLang="en-US" sz="1500" b="0" i="0" u="none" strike="noStrike" cap="none" normalizeH="0" baseline="0" dirty="0" smtClean="0">
                <a:ln>
                  <a:noFill/>
                </a:ln>
                <a:solidFill>
                  <a:srgbClr val="A9B7C6"/>
                </a:solidFill>
                <a:effectLst/>
                <a:latin typeface="JetBrains Mono"/>
              </a:rPr>
              <a:t>__name__ == </a:t>
            </a:r>
            <a:r>
              <a:rPr kumimoji="0" lang="en-US" altLang="en-US" sz="1500" b="0" i="0" u="none" strike="noStrike" cap="none" normalizeH="0" baseline="0" dirty="0" smtClean="0">
                <a:ln>
                  <a:noFill/>
                </a:ln>
                <a:solidFill>
                  <a:srgbClr val="6A8759"/>
                </a:solidFill>
                <a:effectLst/>
                <a:latin typeface="JetBrains Mono"/>
              </a:rPr>
              <a:t>'__main__'</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sntp_client</a:t>
            </a:r>
            <a:r>
              <a:rPr kumimoji="0" lang="en-US" altLang="en-US" sz="1500" b="0" i="0" u="none" strike="noStrike" cap="none" normalizeH="0" baseline="0" dirty="0" smtClean="0">
                <a:ln>
                  <a:noFill/>
                </a:ln>
                <a:solidFill>
                  <a:srgbClr val="A9B7C6"/>
                </a:solidFill>
                <a:effectLst/>
                <a:latin typeface="JetBrains Mono"/>
              </a:rPr>
              <a:t>()</a:t>
            </a:r>
            <a:endParaRPr kumimoji="0" lang="en-US" altLang="en-US" sz="1500" b="0" i="0" u="none" strike="noStrike" cap="none" normalizeH="0" baseline="0" dirty="0" smtClean="0">
              <a:ln>
                <a:noFill/>
              </a:ln>
              <a:solidFill>
                <a:schemeClr val="tx1"/>
              </a:solidFill>
              <a:effectLst/>
              <a:latin typeface="Arial" panose="020B0604020202020204" pitchFamily="34" charset="0"/>
            </a:endParaRPr>
          </a:p>
        </p:txBody>
      </p:sp>
      <p:sp>
        <p:nvSpPr>
          <p:cNvPr id="9" name="Rectangle 8"/>
          <p:cNvSpPr/>
          <p:nvPr/>
        </p:nvSpPr>
        <p:spPr>
          <a:xfrm>
            <a:off x="8402968" y="2494170"/>
            <a:ext cx="3981313" cy="584775"/>
          </a:xfrm>
          <a:prstGeom prst="rect">
            <a:avLst/>
          </a:prstGeom>
        </p:spPr>
        <p:txBody>
          <a:bodyPr wrap="square">
            <a:spAutoFit/>
          </a:bodyPr>
          <a:lstStyle/>
          <a:p>
            <a:pPr algn="ctr"/>
            <a:r>
              <a:rPr lang="en-US" sz="1600" b="1" i="1" dirty="0">
                <a:solidFill>
                  <a:srgbClr val="222222"/>
                </a:solidFill>
                <a:latin typeface="merriweather"/>
              </a:rPr>
              <a:t>pool.ntp.org: </a:t>
            </a:r>
            <a:endParaRPr lang="en-US" sz="1600" b="1" i="1" dirty="0" smtClean="0">
              <a:solidFill>
                <a:srgbClr val="222222"/>
              </a:solidFill>
              <a:latin typeface="merriweather"/>
            </a:endParaRPr>
          </a:p>
          <a:p>
            <a:pPr algn="ctr"/>
            <a:r>
              <a:rPr lang="en-US" sz="1600" i="1" dirty="0" smtClean="0">
                <a:solidFill>
                  <a:srgbClr val="222222"/>
                </a:solidFill>
                <a:latin typeface="merriweather"/>
              </a:rPr>
              <a:t>public </a:t>
            </a:r>
            <a:r>
              <a:rPr lang="en-US" sz="1600" i="1" dirty="0" err="1">
                <a:solidFill>
                  <a:srgbClr val="222222"/>
                </a:solidFill>
                <a:latin typeface="merriweather"/>
              </a:rPr>
              <a:t>ntp</a:t>
            </a:r>
            <a:r>
              <a:rPr lang="en-US" sz="1600" i="1" dirty="0">
                <a:solidFill>
                  <a:srgbClr val="222222"/>
                </a:solidFill>
                <a:latin typeface="merriweather"/>
              </a:rPr>
              <a:t> time server for everyone</a:t>
            </a:r>
            <a:endParaRPr lang="en-US" sz="1600" dirty="0"/>
          </a:p>
        </p:txBody>
      </p:sp>
      <p:cxnSp>
        <p:nvCxnSpPr>
          <p:cNvPr id="13" name="Straight Arrow Connector 12"/>
          <p:cNvCxnSpPr/>
          <p:nvPr/>
        </p:nvCxnSpPr>
        <p:spPr>
          <a:xfrm>
            <a:off x="6151418" y="2703429"/>
            <a:ext cx="3150949"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06171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09096" y="66862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05708" y="475473"/>
            <a:ext cx="7919357" cy="1138773"/>
          </a:xfrm>
          <a:prstGeom prst="rect">
            <a:avLst/>
          </a:prstGeom>
          <a:noFill/>
        </p:spPr>
        <p:txBody>
          <a:bodyPr wrap="square" rtlCol="0">
            <a:spAutoFit/>
          </a:bodyPr>
          <a:lstStyle/>
          <a:p>
            <a:pPr algn="ctr"/>
            <a:r>
              <a:rPr lang="en-US" sz="2400" dirty="0" smtClean="0">
                <a:solidFill>
                  <a:schemeClr val="bg1"/>
                </a:solidFill>
                <a:latin typeface="Tajawal Medium" panose="00000600000000000000" pitchFamily="2" charset="-78"/>
                <a:cs typeface="Tajawal Medium" panose="00000600000000000000" pitchFamily="2" charset="-78"/>
              </a:rPr>
              <a:t>Writing </a:t>
            </a:r>
            <a:r>
              <a:rPr lang="en-US" sz="2400" dirty="0">
                <a:solidFill>
                  <a:schemeClr val="bg1"/>
                </a:solidFill>
                <a:latin typeface="Tajawal Medium" panose="00000600000000000000" pitchFamily="2" charset="-78"/>
                <a:cs typeface="Tajawal Medium" panose="00000600000000000000" pitchFamily="2" charset="-78"/>
              </a:rPr>
              <a:t>a simple </a:t>
            </a:r>
            <a:r>
              <a:rPr lang="en-US" sz="2400" dirty="0" smtClean="0">
                <a:solidFill>
                  <a:schemeClr val="bg1"/>
                </a:solidFill>
                <a:latin typeface="Tajawal Medium" panose="00000600000000000000" pitchFamily="2" charset="-78"/>
                <a:cs typeface="Tajawal Medium" panose="00000600000000000000" pitchFamily="2" charset="-78"/>
              </a:rPr>
              <a:t>UDP </a:t>
            </a:r>
          </a:p>
          <a:p>
            <a:pPr algn="ctr"/>
            <a:r>
              <a:rPr lang="en-US" sz="2400" dirty="0" smtClean="0">
                <a:solidFill>
                  <a:schemeClr val="bg1"/>
                </a:solidFill>
                <a:latin typeface="Tajawal Medium" panose="00000600000000000000" pitchFamily="2" charset="-78"/>
                <a:cs typeface="Tajawal Medium" panose="00000600000000000000" pitchFamily="2" charset="-78"/>
              </a:rPr>
              <a:t>echo client/server application</a:t>
            </a:r>
            <a:endParaRPr lang="en-US" sz="24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pic>
        <p:nvPicPr>
          <p:cNvPr id="9" name="Picture 8"/>
          <p:cNvPicPr>
            <a:picLocks noChangeAspect="1"/>
          </p:cNvPicPr>
          <p:nvPr/>
        </p:nvPicPr>
        <p:blipFill>
          <a:blip r:embed="rId7"/>
          <a:stretch>
            <a:fillRect/>
          </a:stretch>
        </p:blipFill>
        <p:spPr>
          <a:xfrm>
            <a:off x="7052133" y="4527798"/>
            <a:ext cx="762066" cy="536494"/>
          </a:xfrm>
          <a:prstGeom prst="rect">
            <a:avLst/>
          </a:prstGeom>
        </p:spPr>
      </p:pic>
      <p:sp>
        <p:nvSpPr>
          <p:cNvPr id="10" name="Rectangle 1"/>
          <p:cNvSpPr>
            <a:spLocks noChangeArrowheads="1"/>
          </p:cNvSpPr>
          <p:nvPr/>
        </p:nvSpPr>
        <p:spPr bwMode="auto">
          <a:xfrm>
            <a:off x="2435601" y="1388081"/>
            <a:ext cx="5981125" cy="5170646"/>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smtClean="0">
                <a:ln>
                  <a:noFill/>
                </a:ln>
                <a:solidFill>
                  <a:srgbClr val="A9B7C6"/>
                </a:solidFill>
                <a:effectLst/>
                <a:latin typeface="JetBrains Mono"/>
              </a:rPr>
              <a:t>&gt;&gt;&gt;&gt;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host = </a:t>
            </a:r>
            <a:r>
              <a:rPr kumimoji="0" lang="en-US" altLang="en-US" sz="1500" b="0" i="0" u="none" strike="noStrike" cap="none" normalizeH="0" baseline="0" dirty="0" smtClean="0">
                <a:ln>
                  <a:noFill/>
                </a:ln>
                <a:solidFill>
                  <a:srgbClr val="6A8759"/>
                </a:solidFill>
                <a:effectLst/>
                <a:latin typeface="JetBrains Mono"/>
              </a:rPr>
              <a:t>'localhost'</a:t>
            </a:r>
            <a:br>
              <a:rPr kumimoji="0" lang="en-US" altLang="en-US" sz="1500" b="0" i="0" u="none" strike="noStrike" cap="none" normalizeH="0" baseline="0" dirty="0" smtClean="0">
                <a:ln>
                  <a:noFill/>
                </a:ln>
                <a:solidFill>
                  <a:srgbClr val="6A8759"/>
                </a:solidFill>
                <a:effectLst/>
                <a:latin typeface="JetBrains Mono"/>
              </a:rPr>
            </a:br>
            <a:r>
              <a:rPr kumimoji="0" lang="en-US" altLang="en-US" sz="1500" b="0" i="0" u="none" strike="noStrike" cap="none" normalizeH="0" baseline="0" dirty="0" err="1" smtClean="0">
                <a:ln>
                  <a:noFill/>
                </a:ln>
                <a:solidFill>
                  <a:srgbClr val="A9B7C6"/>
                </a:solidFill>
                <a:effectLst/>
                <a:latin typeface="JetBrains Mono"/>
              </a:rPr>
              <a:t>data_payload</a:t>
            </a:r>
            <a:r>
              <a:rPr kumimoji="0" lang="en-US" altLang="en-US" sz="1500" b="0" i="0" u="none" strike="noStrike" cap="none" normalizeH="0" baseline="0" dirty="0" smtClean="0">
                <a:ln>
                  <a:noFill/>
                </a:ln>
                <a:solidFill>
                  <a:srgbClr val="A9B7C6"/>
                </a:solidFill>
                <a:effectLst/>
                <a:latin typeface="JetBrains Mono"/>
              </a:rPr>
              <a:t> = </a:t>
            </a:r>
            <a:r>
              <a:rPr kumimoji="0" lang="en-US" altLang="en-US" sz="1500" b="0" i="0" u="none" strike="noStrike" cap="none" normalizeH="0" baseline="0" dirty="0" smtClean="0">
                <a:ln>
                  <a:noFill/>
                </a:ln>
                <a:solidFill>
                  <a:srgbClr val="6897BB"/>
                </a:solidFill>
                <a:effectLst/>
                <a:latin typeface="JetBrains Mono"/>
              </a:rPr>
              <a:t>2048</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smtClean="0">
                <a:ln>
                  <a:noFill/>
                </a:ln>
                <a:solidFill>
                  <a:srgbClr val="6897BB"/>
                </a:solidFill>
                <a:effectLst/>
                <a:latin typeface="JetBrains Mono"/>
              </a:rPr>
              <a:t/>
            </a:r>
            <a:br>
              <a:rPr kumimoji="0" lang="en-US" altLang="en-US" sz="1500" b="0" i="0" u="none" strike="noStrike" cap="none" normalizeH="0" baseline="0" dirty="0" smtClean="0">
                <a:ln>
                  <a:noFill/>
                </a:ln>
                <a:solidFill>
                  <a:srgbClr val="6897BB"/>
                </a:solidFill>
                <a:effectLst/>
                <a:latin typeface="JetBrains Mono"/>
              </a:rPr>
            </a:br>
            <a:r>
              <a:rPr kumimoji="0" lang="en-US" altLang="en-US" sz="1500" b="0" i="0" u="none" strike="noStrike" cap="none" normalizeH="0" baseline="0" dirty="0" err="1" smtClean="0">
                <a:ln>
                  <a:noFill/>
                </a:ln>
                <a:solidFill>
                  <a:srgbClr val="CC7832"/>
                </a:solidFill>
                <a:effectLst/>
                <a:latin typeface="JetBrains Mono"/>
              </a:rPr>
              <a:t>def</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FFC66D"/>
                </a:solidFill>
                <a:effectLst/>
                <a:latin typeface="JetBrains Mono"/>
              </a:rPr>
              <a:t>echo_server</a:t>
            </a:r>
            <a:r>
              <a:rPr kumimoji="0" lang="en-US" altLang="en-US" sz="1500" b="0" i="0" u="none" strike="noStrike" cap="none" normalizeH="0" baseline="0" dirty="0" smtClean="0">
                <a:ln>
                  <a:noFill/>
                </a:ln>
                <a:solidFill>
                  <a:srgbClr val="A9B7C6"/>
                </a:solidFill>
                <a:effectLst/>
                <a:latin typeface="JetBrains Mono"/>
              </a:rPr>
              <a:t>(port):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1" u="none" strike="noStrike" cap="none" normalizeH="0" baseline="0" dirty="0" smtClean="0">
                <a:ln>
                  <a:noFill/>
                </a:ln>
                <a:solidFill>
                  <a:srgbClr val="629755"/>
                </a:solidFill>
                <a:effectLst/>
                <a:latin typeface="JetBrains Mono"/>
              </a:rPr>
              <a:t>""" A simple echo server """</a:t>
            </a:r>
            <a:br>
              <a:rPr kumimoji="0" lang="en-US" altLang="en-US" sz="1500" b="0" i="1" u="none" strike="noStrike" cap="none" normalizeH="0" baseline="0" dirty="0" smtClean="0">
                <a:ln>
                  <a:noFill/>
                </a:ln>
                <a:solidFill>
                  <a:srgbClr val="629755"/>
                </a:solidFill>
                <a:effectLst/>
                <a:latin typeface="JetBrains Mono"/>
              </a:rPr>
            </a:br>
            <a:r>
              <a:rPr kumimoji="0" lang="en-US" altLang="en-US" sz="1500" b="0" i="1" u="none" strike="noStrike" cap="none" normalizeH="0" baseline="0" dirty="0" smtClean="0">
                <a:ln>
                  <a:noFill/>
                </a:ln>
                <a:solidFill>
                  <a:srgbClr val="629755"/>
                </a:solidFill>
                <a:effectLst/>
                <a:latin typeface="JetBrains Mono"/>
              </a:rPr>
              <a:t>    </a:t>
            </a:r>
            <a:r>
              <a:rPr kumimoji="0" lang="en-US" altLang="en-US" sz="1500" b="0" i="0" u="none" strike="noStrike" cap="none" normalizeH="0" baseline="0" dirty="0" smtClean="0">
                <a:ln>
                  <a:noFill/>
                </a:ln>
                <a:solidFill>
                  <a:srgbClr val="808080"/>
                </a:solidFill>
                <a:effectLst/>
                <a:latin typeface="JetBrains Mono"/>
              </a:rPr>
              <a:t># Create a UDP socket</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sock = </a:t>
            </a:r>
            <a:r>
              <a:rPr kumimoji="0" lang="en-US" altLang="en-US" sz="1500" b="0" i="0" u="none" strike="noStrike" cap="none" normalizeH="0" baseline="0" dirty="0" err="1" smtClean="0">
                <a:ln>
                  <a:noFill/>
                </a:ln>
                <a:solidFill>
                  <a:srgbClr val="A9B7C6"/>
                </a:solidFill>
                <a:effectLst/>
                <a:latin typeface="JetBrains Mono"/>
              </a:rPr>
              <a:t>socket.socket</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socket.AF_INET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socket.SOCK_DGRAM</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08080"/>
                </a:solidFill>
                <a:effectLst/>
                <a:latin typeface="JetBrains Mono"/>
              </a:rPr>
              <a:t># Bind the socket to the port</a:t>
            </a:r>
            <a:br>
              <a:rPr kumimoji="0" lang="en-US" altLang="en-US" sz="1500" b="0" i="0" u="none" strike="noStrike" cap="none" normalizeH="0" baseline="0" dirty="0" smtClean="0">
                <a:ln>
                  <a:noFill/>
                </a:ln>
                <a:solidFill>
                  <a:srgbClr val="808080"/>
                </a:solidFill>
                <a:effectLst/>
                <a:latin typeface="JetBrains Mono"/>
              </a:rPr>
            </a:br>
            <a:r>
              <a:rPr kumimoji="0" lang="en-US" altLang="en-US" sz="1500" b="0" i="0" u="none" strike="noStrike" cap="none" normalizeH="0" baseline="0" dirty="0" smtClean="0">
                <a:ln>
                  <a:noFill/>
                </a:ln>
                <a:solidFill>
                  <a:srgbClr val="808080"/>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server_address</a:t>
            </a:r>
            <a:r>
              <a:rPr kumimoji="0" lang="en-US" altLang="en-US" sz="1500" b="0" i="0" u="none" strike="noStrike" cap="none" normalizeH="0" baseline="0" dirty="0" smtClean="0">
                <a:ln>
                  <a:noFill/>
                </a:ln>
                <a:solidFill>
                  <a:srgbClr val="A9B7C6"/>
                </a:solidFill>
                <a:effectLst/>
                <a:latin typeface="JetBrains Mono"/>
              </a:rPr>
              <a:t> = (host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port)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"Starting up echo server on %s port %s" </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server_address</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A9B7C6"/>
                </a:solidFill>
                <a:effectLst/>
                <a:latin typeface="JetBrains Mono"/>
              </a:rPr>
              <a:t>sock.bind</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server_address</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while True</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"Waiting to receive message from client"</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data</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address = </a:t>
            </a:r>
            <a:r>
              <a:rPr kumimoji="0" lang="en-US" altLang="en-US" sz="1500" b="0" i="0" u="none" strike="noStrike" cap="none" normalizeH="0" baseline="0" dirty="0" err="1" smtClean="0">
                <a:ln>
                  <a:noFill/>
                </a:ln>
                <a:solidFill>
                  <a:srgbClr val="A9B7C6"/>
                </a:solidFill>
                <a:effectLst/>
                <a:latin typeface="JetBrains Mono"/>
              </a:rPr>
              <a:t>sock.recvfrom</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err="1" smtClean="0">
                <a:ln>
                  <a:noFill/>
                </a:ln>
                <a:solidFill>
                  <a:srgbClr val="A9B7C6"/>
                </a:solidFill>
                <a:effectLst/>
                <a:latin typeface="JetBrains Mono"/>
              </a:rPr>
              <a:t>data_payload</a:t>
            </a:r>
            <a:r>
              <a:rPr kumimoji="0" lang="en-US" altLang="en-US" sz="1500" b="0" i="0" u="none" strike="noStrike" cap="none" normalizeH="0" baseline="0" dirty="0" smtClean="0">
                <a:ln>
                  <a:noFill/>
                </a:ln>
                <a:solidFill>
                  <a:srgbClr val="A9B7C6"/>
                </a:solidFill>
                <a:effectLst/>
                <a:latin typeface="JetBrains Mono"/>
              </a:rPr>
              <a:t>)</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"received %s bytes from %s" </a:t>
            </a: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err="1" smtClean="0">
                <a:ln>
                  <a:noFill/>
                </a:ln>
                <a:solidFill>
                  <a:srgbClr val="8888C6"/>
                </a:solidFill>
                <a:effectLst/>
                <a:latin typeface="JetBrains Mono"/>
              </a:rPr>
              <a:t>len</a:t>
            </a:r>
            <a:r>
              <a:rPr kumimoji="0" lang="en-US" altLang="en-US" sz="1500" b="0" i="0" u="none" strike="noStrike" cap="none" normalizeH="0" baseline="0" dirty="0" smtClean="0">
                <a:ln>
                  <a:noFill/>
                </a:ln>
                <a:solidFill>
                  <a:srgbClr val="A9B7C6"/>
                </a:solidFill>
                <a:effectLst/>
                <a:latin typeface="JetBrains Mono"/>
              </a:rPr>
              <a:t>(data)</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address))</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"Data: %s" </a:t>
            </a:r>
            <a:r>
              <a:rPr kumimoji="0" lang="en-US" altLang="en-US" sz="1500" b="0" i="0" u="none" strike="noStrike" cap="none" normalizeH="0" baseline="0" dirty="0" smtClean="0">
                <a:ln>
                  <a:noFill/>
                </a:ln>
                <a:solidFill>
                  <a:srgbClr val="A9B7C6"/>
                </a:solidFill>
                <a:effectLst/>
                <a:latin typeface="JetBrains Mono"/>
              </a:rPr>
              <a:t>%(data))</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CC7832"/>
                </a:solidFill>
                <a:effectLst/>
                <a:latin typeface="JetBrains Mono"/>
              </a:rPr>
              <a:t>if </a:t>
            </a:r>
            <a:r>
              <a:rPr kumimoji="0" lang="en-US" altLang="en-US" sz="1500" b="0" i="0" u="none" strike="noStrike" cap="none" normalizeH="0" baseline="0" dirty="0" smtClean="0">
                <a:ln>
                  <a:noFill/>
                </a:ln>
                <a:solidFill>
                  <a:srgbClr val="A9B7C6"/>
                </a:solidFill>
                <a:effectLst/>
                <a:latin typeface="JetBrains Mono"/>
              </a:rPr>
              <a:t>data:</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sent = </a:t>
            </a:r>
            <a:r>
              <a:rPr kumimoji="0" lang="en-US" altLang="en-US" sz="1500" b="0" i="0" u="none" strike="noStrike" cap="none" normalizeH="0" baseline="0" dirty="0" err="1" smtClean="0">
                <a:ln>
                  <a:noFill/>
                </a:ln>
                <a:solidFill>
                  <a:srgbClr val="A9B7C6"/>
                </a:solidFill>
                <a:effectLst/>
                <a:latin typeface="JetBrains Mono"/>
              </a:rPr>
              <a:t>sock.sendto</a:t>
            </a:r>
            <a:r>
              <a:rPr kumimoji="0" lang="en-US" altLang="en-US" sz="1500" b="0" i="0" u="none" strike="noStrike" cap="none" normalizeH="0" baseline="0" dirty="0" smtClean="0">
                <a:ln>
                  <a:noFill/>
                </a:ln>
                <a:solidFill>
                  <a:srgbClr val="A9B7C6"/>
                </a:solidFill>
                <a:effectLst/>
                <a:latin typeface="JetBrains Mono"/>
              </a:rPr>
              <a:t>(data</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address)</a:t>
            </a:r>
            <a:br>
              <a:rPr kumimoji="0" lang="en-US" altLang="en-US" sz="1500" b="0" i="0" u="none" strike="noStrike" cap="none" normalizeH="0" baseline="0" dirty="0" smtClean="0">
                <a:ln>
                  <a:noFill/>
                </a:ln>
                <a:solidFill>
                  <a:srgbClr val="A9B7C6"/>
                </a:solidFill>
                <a:effectLst/>
                <a:latin typeface="JetBrains Mono"/>
              </a:rPr>
            </a:br>
            <a:r>
              <a:rPr kumimoji="0" lang="en-US" altLang="en-US" sz="1500" b="0" i="0" u="none" strike="noStrike" cap="none" normalizeH="0" baseline="0" dirty="0" smtClean="0">
                <a:ln>
                  <a:noFill/>
                </a:ln>
                <a:solidFill>
                  <a:srgbClr val="A9B7C6"/>
                </a:solidFill>
                <a:effectLst/>
                <a:latin typeface="JetBrains Mono"/>
              </a:rPr>
              <a:t>            </a:t>
            </a:r>
            <a:r>
              <a:rPr kumimoji="0" lang="en-US" altLang="en-US" sz="1500" b="0" i="0" u="none" strike="noStrike" cap="none" normalizeH="0" baseline="0" dirty="0" smtClean="0">
                <a:ln>
                  <a:noFill/>
                </a:ln>
                <a:solidFill>
                  <a:srgbClr val="8888C6"/>
                </a:solidFill>
                <a:effectLst/>
                <a:latin typeface="JetBrains Mono"/>
              </a:rPr>
              <a:t>print </a:t>
            </a:r>
            <a:r>
              <a:rPr kumimoji="0" lang="en-US" altLang="en-US" sz="1500" b="0" i="0" u="none" strike="noStrike" cap="none" normalizeH="0" baseline="0" dirty="0" smtClean="0">
                <a:ln>
                  <a:noFill/>
                </a:ln>
                <a:solidFill>
                  <a:srgbClr val="A9B7C6"/>
                </a:solidFill>
                <a:effectLst/>
                <a:latin typeface="JetBrains Mono"/>
              </a:rPr>
              <a:t>(</a:t>
            </a:r>
            <a:r>
              <a:rPr kumimoji="0" lang="en-US" altLang="en-US" sz="1500" b="0" i="0" u="none" strike="noStrike" cap="none" normalizeH="0" baseline="0" dirty="0" smtClean="0">
                <a:ln>
                  <a:noFill/>
                </a:ln>
                <a:solidFill>
                  <a:srgbClr val="6A8759"/>
                </a:solidFill>
                <a:effectLst/>
                <a:latin typeface="JetBrains Mono"/>
              </a:rPr>
              <a:t>"sent %s bytes back to %s" </a:t>
            </a:r>
            <a:r>
              <a:rPr kumimoji="0" lang="en-US" altLang="en-US" sz="1500" b="0" i="0" u="none" strike="noStrike" cap="none" normalizeH="0" baseline="0" dirty="0" smtClean="0">
                <a:ln>
                  <a:noFill/>
                </a:ln>
                <a:solidFill>
                  <a:srgbClr val="A9B7C6"/>
                </a:solidFill>
                <a:effectLst/>
                <a:latin typeface="JetBrains Mono"/>
              </a:rPr>
              <a:t>% (sent</a:t>
            </a:r>
            <a:r>
              <a:rPr kumimoji="0" lang="en-US" altLang="en-US" sz="1500" b="0" i="0" u="none" strike="noStrike" cap="none" normalizeH="0" baseline="0" dirty="0" smtClean="0">
                <a:ln>
                  <a:noFill/>
                </a:ln>
                <a:solidFill>
                  <a:srgbClr val="CC7832"/>
                </a:solidFill>
                <a:effectLst/>
                <a:latin typeface="JetBrains Mono"/>
              </a:rPr>
              <a:t>, </a:t>
            </a:r>
            <a:r>
              <a:rPr kumimoji="0" lang="en-US" altLang="en-US" sz="1500" b="0" i="0" u="none" strike="noStrike" cap="none" normalizeH="0" baseline="0" dirty="0" smtClean="0">
                <a:ln>
                  <a:noFill/>
                </a:ln>
                <a:solidFill>
                  <a:srgbClr val="A9B7C6"/>
                </a:solidFill>
                <a:effectLst/>
                <a:latin typeface="JetBrains Mono"/>
              </a:rPr>
              <a:t>address))</a:t>
            </a:r>
            <a:r>
              <a:rPr lang="en-US" altLang="en-US" sz="1500" dirty="0">
                <a:solidFill>
                  <a:srgbClr val="A9B7C6"/>
                </a:solidFill>
                <a:latin typeface="JetBrains Mono"/>
              </a:rPr>
              <a:t> </a:t>
            </a:r>
            <a:r>
              <a:rPr lang="en-US" altLang="en-US" sz="1500" dirty="0" smtClean="0">
                <a:solidFill>
                  <a:srgbClr val="A9B7C6"/>
                </a:solidFill>
                <a:latin typeface="JetBrains Mono"/>
              </a:rPr>
              <a:t> &gt;&gt;&gt;&gt;&gt;</a:t>
            </a:r>
            <a:endParaRPr kumimoji="0" lang="en-US" altLang="en-US" sz="1500" b="0" i="0" u="none" strike="noStrike" cap="none" normalizeH="0" baseline="0" dirty="0" smtClean="0">
              <a:ln>
                <a:noFill/>
              </a:ln>
              <a:solidFill>
                <a:srgbClr val="A9B7C6"/>
              </a:solidFill>
              <a:effectLst/>
              <a:latin typeface="JetBrains Mono"/>
            </a:endParaRPr>
          </a:p>
        </p:txBody>
      </p:sp>
    </p:spTree>
    <p:extLst>
      <p:ext uri="{BB962C8B-B14F-4D97-AF65-F5344CB8AC3E}">
        <p14:creationId xmlns:p14="http://schemas.microsoft.com/office/powerpoint/2010/main" val="15872989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09096" y="666112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05708" y="450717"/>
            <a:ext cx="7919357" cy="1138773"/>
          </a:xfrm>
          <a:prstGeom prst="rect">
            <a:avLst/>
          </a:prstGeom>
          <a:noFill/>
        </p:spPr>
        <p:txBody>
          <a:bodyPr wrap="square" rtlCol="0">
            <a:spAutoFit/>
          </a:bodyPr>
          <a:lstStyle/>
          <a:p>
            <a:pPr algn="ctr"/>
            <a:r>
              <a:rPr lang="en-US" sz="2400" dirty="0" smtClean="0">
                <a:solidFill>
                  <a:schemeClr val="bg1"/>
                </a:solidFill>
                <a:latin typeface="Tajawal Medium" panose="00000600000000000000" pitchFamily="2" charset="-78"/>
                <a:cs typeface="Tajawal Medium" panose="00000600000000000000" pitchFamily="2" charset="-78"/>
              </a:rPr>
              <a:t>Writing </a:t>
            </a:r>
            <a:r>
              <a:rPr lang="en-US" sz="2400" dirty="0">
                <a:solidFill>
                  <a:schemeClr val="bg1"/>
                </a:solidFill>
                <a:latin typeface="Tajawal Medium" panose="00000600000000000000" pitchFamily="2" charset="-78"/>
                <a:cs typeface="Tajawal Medium" panose="00000600000000000000" pitchFamily="2" charset="-78"/>
              </a:rPr>
              <a:t>a simple </a:t>
            </a:r>
            <a:r>
              <a:rPr lang="en-US" sz="2400" dirty="0" smtClean="0">
                <a:solidFill>
                  <a:schemeClr val="bg1"/>
                </a:solidFill>
                <a:latin typeface="Tajawal Medium" panose="00000600000000000000" pitchFamily="2" charset="-78"/>
                <a:cs typeface="Tajawal Medium" panose="00000600000000000000" pitchFamily="2" charset="-78"/>
              </a:rPr>
              <a:t>TCP </a:t>
            </a:r>
          </a:p>
          <a:p>
            <a:pPr algn="ctr"/>
            <a:r>
              <a:rPr lang="en-US" sz="2400" dirty="0" smtClean="0">
                <a:solidFill>
                  <a:schemeClr val="bg1"/>
                </a:solidFill>
                <a:latin typeface="Tajawal Medium" panose="00000600000000000000" pitchFamily="2" charset="-78"/>
                <a:cs typeface="Tajawal Medium" panose="00000600000000000000" pitchFamily="2" charset="-78"/>
              </a:rPr>
              <a:t>echo client/server application</a:t>
            </a:r>
            <a:endParaRPr lang="en-US" sz="2400" dirty="0">
              <a:solidFill>
                <a:schemeClr val="bg1"/>
              </a:solidFill>
              <a:latin typeface="Tajawal Medium" panose="00000600000000000000" pitchFamily="2" charset="-78"/>
              <a:cs typeface="Tajawal Medium" panose="00000600000000000000" pitchFamily="2" charset="-78"/>
            </a:endParaRPr>
          </a:p>
          <a:p>
            <a:pPr algn="ct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3"/>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28329" y="165674"/>
            <a:ext cx="1222425" cy="1096206"/>
          </a:xfrm>
          <a:prstGeom prst="rect">
            <a:avLst/>
          </a:prstGeom>
        </p:spPr>
      </p:pic>
      <p:sp>
        <p:nvSpPr>
          <p:cNvPr id="9" name="Rectangle 1"/>
          <p:cNvSpPr>
            <a:spLocks noChangeArrowheads="1"/>
          </p:cNvSpPr>
          <p:nvPr/>
        </p:nvSpPr>
        <p:spPr bwMode="auto">
          <a:xfrm>
            <a:off x="2827550" y="1306171"/>
            <a:ext cx="5920210" cy="4154984"/>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CC7832"/>
                </a:solidFill>
                <a:effectLst/>
                <a:latin typeface="JetBrains Mono"/>
              </a:rPr>
              <a:t>&gt;&gt;&gt;&gt;</a:t>
            </a:r>
            <a:r>
              <a:rPr kumimoji="0" lang="en-US" altLang="en-US" sz="1200" b="0" i="0" u="none" strike="noStrike" cap="none" normalizeH="0" baseline="0" dirty="0" smtClean="0">
                <a:ln>
                  <a:noFill/>
                </a:ln>
                <a:solidFill>
                  <a:srgbClr val="A9B7C6"/>
                </a:solidFill>
                <a:effectLst/>
                <a:latin typeface="JetBrains Mono"/>
              </a:rPr>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host = </a:t>
            </a:r>
            <a:r>
              <a:rPr kumimoji="0" lang="en-US" altLang="en-US" sz="1200" b="0" i="0" u="none" strike="noStrike" cap="none" normalizeH="0" baseline="0" dirty="0" smtClean="0">
                <a:ln>
                  <a:noFill/>
                </a:ln>
                <a:solidFill>
                  <a:srgbClr val="6A8759"/>
                </a:solidFill>
                <a:effectLst/>
                <a:latin typeface="JetBrains Mono"/>
              </a:rPr>
              <a:t>'localhost'</a:t>
            </a:r>
            <a:br>
              <a:rPr kumimoji="0" lang="en-US" altLang="en-US" sz="1200" b="0" i="0" u="none" strike="noStrike" cap="none" normalizeH="0" baseline="0" dirty="0" smtClean="0">
                <a:ln>
                  <a:noFill/>
                </a:ln>
                <a:solidFill>
                  <a:srgbClr val="6A8759"/>
                </a:solidFill>
                <a:effectLst/>
                <a:latin typeface="JetBrains Mono"/>
              </a:rPr>
            </a:br>
            <a:r>
              <a:rPr kumimoji="0" lang="en-US" altLang="en-US" sz="1200" b="0" i="0" u="none" strike="noStrike" cap="none" normalizeH="0" baseline="0" dirty="0" err="1" smtClean="0">
                <a:ln>
                  <a:noFill/>
                </a:ln>
                <a:solidFill>
                  <a:srgbClr val="A9B7C6"/>
                </a:solidFill>
                <a:effectLst/>
                <a:latin typeface="JetBrains Mono"/>
              </a:rPr>
              <a:t>data_payload</a:t>
            </a:r>
            <a:r>
              <a:rPr kumimoji="0" lang="en-US" altLang="en-US" sz="1200" b="0" i="0" u="none" strike="noStrike" cap="none" normalizeH="0" baseline="0" dirty="0" smtClean="0">
                <a:ln>
                  <a:noFill/>
                </a:ln>
                <a:solidFill>
                  <a:srgbClr val="A9B7C6"/>
                </a:solidFill>
                <a:effectLst/>
                <a:latin typeface="JetBrains Mono"/>
              </a:rPr>
              <a:t> = </a:t>
            </a:r>
            <a:r>
              <a:rPr kumimoji="0" lang="en-US" altLang="en-US" sz="1200" b="0" i="0" u="none" strike="noStrike" cap="none" normalizeH="0" baseline="0" dirty="0" smtClean="0">
                <a:ln>
                  <a:noFill/>
                </a:ln>
                <a:solidFill>
                  <a:srgbClr val="6897BB"/>
                </a:solidFill>
                <a:effectLst/>
                <a:latin typeface="JetBrains Mono"/>
              </a:rPr>
              <a:t>2048</a:t>
            </a:r>
            <a:br>
              <a:rPr kumimoji="0" lang="en-US" altLang="en-US" sz="1200" b="0" i="0" u="none" strike="noStrike" cap="none" normalizeH="0" baseline="0" dirty="0" smtClean="0">
                <a:ln>
                  <a:noFill/>
                </a:ln>
                <a:solidFill>
                  <a:srgbClr val="6897BB"/>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backlog = </a:t>
            </a:r>
            <a:r>
              <a:rPr kumimoji="0" lang="en-US" altLang="en-US" sz="1200" b="0" i="0" u="none" strike="noStrike" cap="none" normalizeH="0" baseline="0" dirty="0" smtClean="0">
                <a:ln>
                  <a:noFill/>
                </a:ln>
                <a:solidFill>
                  <a:srgbClr val="6897BB"/>
                </a:solidFill>
                <a:effectLst/>
                <a:latin typeface="JetBrains Mono"/>
              </a:rPr>
              <a:t>5</a:t>
            </a:r>
            <a:br>
              <a:rPr kumimoji="0" lang="en-US" altLang="en-US" sz="1200" b="0" i="0" u="none" strike="noStrike" cap="none" normalizeH="0" baseline="0" dirty="0" smtClean="0">
                <a:ln>
                  <a:noFill/>
                </a:ln>
                <a:solidFill>
                  <a:srgbClr val="6897BB"/>
                </a:solidFill>
                <a:effectLst/>
                <a:latin typeface="JetBrains Mono"/>
              </a:rPr>
            </a:br>
            <a:r>
              <a:rPr kumimoji="0" lang="en-US" altLang="en-US" sz="1200" b="0" i="0" u="none" strike="noStrike" cap="none" normalizeH="0" baseline="0" dirty="0" smtClean="0">
                <a:ln>
                  <a:noFill/>
                </a:ln>
                <a:solidFill>
                  <a:srgbClr val="6897BB"/>
                </a:solidFill>
                <a:effectLst/>
                <a:latin typeface="JetBrains Mono"/>
              </a:rPr>
              <a:t/>
            </a:r>
            <a:br>
              <a:rPr kumimoji="0" lang="en-US" altLang="en-US" sz="1200" b="0" i="0" u="none" strike="noStrike" cap="none" normalizeH="0" baseline="0" dirty="0" smtClean="0">
                <a:ln>
                  <a:noFill/>
                </a:ln>
                <a:solidFill>
                  <a:srgbClr val="6897BB"/>
                </a:solidFill>
                <a:effectLst/>
                <a:latin typeface="JetBrains Mono"/>
              </a:rPr>
            </a:br>
            <a:r>
              <a:rPr kumimoji="0" lang="en-US" altLang="en-US" sz="1200" b="0" i="0" u="none" strike="noStrike" cap="none" normalizeH="0" baseline="0" dirty="0" err="1" smtClean="0">
                <a:ln>
                  <a:noFill/>
                </a:ln>
                <a:solidFill>
                  <a:srgbClr val="CC7832"/>
                </a:solidFill>
                <a:effectLst/>
                <a:latin typeface="JetBrains Mono"/>
              </a:rPr>
              <a:t>def</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FFC66D"/>
                </a:solidFill>
                <a:effectLst/>
                <a:latin typeface="JetBrains Mono"/>
              </a:rPr>
              <a:t>echo_server</a:t>
            </a:r>
            <a:r>
              <a:rPr kumimoji="0" lang="en-US" altLang="en-US" sz="1200" b="0" i="0" u="none" strike="noStrike" cap="none" normalizeH="0" baseline="0" dirty="0" smtClean="0">
                <a:ln>
                  <a:noFill/>
                </a:ln>
                <a:solidFill>
                  <a:srgbClr val="A9B7C6"/>
                </a:solidFill>
                <a:effectLst/>
                <a:latin typeface="JetBrains Mono"/>
              </a:rPr>
              <a:t>(port):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1" u="none" strike="noStrike" cap="none" normalizeH="0" baseline="0" dirty="0" smtClean="0">
                <a:ln>
                  <a:noFill/>
                </a:ln>
                <a:solidFill>
                  <a:srgbClr val="629755"/>
                </a:solidFill>
                <a:effectLst/>
                <a:latin typeface="JetBrains Mono"/>
              </a:rPr>
              <a:t>""" A simple echo server """</a:t>
            </a:r>
            <a:br>
              <a:rPr kumimoji="0" lang="en-US" altLang="en-US" sz="1200" b="0" i="1" u="none" strike="noStrike" cap="none" normalizeH="0" baseline="0" dirty="0" smtClean="0">
                <a:ln>
                  <a:noFill/>
                </a:ln>
                <a:solidFill>
                  <a:srgbClr val="629755"/>
                </a:solidFill>
                <a:effectLst/>
                <a:latin typeface="JetBrains Mono"/>
              </a:rPr>
            </a:br>
            <a:r>
              <a:rPr kumimoji="0" lang="en-US" altLang="en-US" sz="1200" b="0" i="1" u="none" strike="noStrike" cap="none" normalizeH="0" baseline="0" dirty="0" smtClean="0">
                <a:ln>
                  <a:noFill/>
                </a:ln>
                <a:solidFill>
                  <a:srgbClr val="629755"/>
                </a:solidFill>
                <a:effectLst/>
                <a:latin typeface="JetBrains Mono"/>
              </a:rPr>
              <a:t>    </a:t>
            </a:r>
            <a:r>
              <a:rPr kumimoji="0" lang="en-US" altLang="en-US" sz="1200" b="0" i="0" u="none" strike="noStrike" cap="none" normalizeH="0" baseline="0" dirty="0" smtClean="0">
                <a:ln>
                  <a:noFill/>
                </a:ln>
                <a:solidFill>
                  <a:srgbClr val="808080"/>
                </a:solidFill>
                <a:effectLst/>
                <a:latin typeface="JetBrains Mono"/>
              </a:rPr>
              <a:t># Create a TCP socket</a:t>
            </a:r>
            <a:br>
              <a:rPr kumimoji="0" lang="en-US" altLang="en-US" sz="1200" b="0" i="0" u="none" strike="noStrike" cap="none" normalizeH="0" baseline="0" dirty="0" smtClean="0">
                <a:ln>
                  <a:noFill/>
                </a:ln>
                <a:solidFill>
                  <a:srgbClr val="808080"/>
                </a:solidFill>
                <a:effectLst/>
                <a:latin typeface="JetBrains Mono"/>
              </a:rPr>
            </a:br>
            <a:r>
              <a:rPr kumimoji="0" lang="en-US" altLang="en-US" sz="1200" b="0" i="0" u="none" strike="noStrike" cap="none" normalizeH="0" baseline="0" dirty="0" smtClean="0">
                <a:ln>
                  <a:noFill/>
                </a:ln>
                <a:solidFill>
                  <a:srgbClr val="808080"/>
                </a:solidFill>
                <a:effectLst/>
                <a:latin typeface="JetBrains Mono"/>
              </a:rPr>
              <a:t>    </a:t>
            </a:r>
            <a:r>
              <a:rPr kumimoji="0" lang="en-US" altLang="en-US" sz="1200" b="0" i="0" u="none" strike="noStrike" cap="none" normalizeH="0" baseline="0" dirty="0" smtClean="0">
                <a:ln>
                  <a:noFill/>
                </a:ln>
                <a:solidFill>
                  <a:srgbClr val="A9B7C6"/>
                </a:solidFill>
                <a:effectLst/>
                <a:latin typeface="JetBrains Mono"/>
              </a:rPr>
              <a:t>sock = </a:t>
            </a:r>
            <a:r>
              <a:rPr kumimoji="0" lang="en-US" altLang="en-US" sz="1200" b="0" i="0" u="none" strike="noStrike" cap="none" normalizeH="0" baseline="0" dirty="0" err="1" smtClean="0">
                <a:ln>
                  <a:noFill/>
                </a:ln>
                <a:solidFill>
                  <a:srgbClr val="A9B7C6"/>
                </a:solidFill>
                <a:effectLst/>
                <a:latin typeface="JetBrains Mono"/>
              </a:rPr>
              <a:t>socket.socket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socket.AF_INET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socket.SOCK_STREAM</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08080"/>
                </a:solidFill>
                <a:effectLst/>
                <a:latin typeface="JetBrains Mono"/>
              </a:rPr>
              <a:t># Enable reuse address/port </a:t>
            </a:r>
            <a:br>
              <a:rPr kumimoji="0" lang="en-US" altLang="en-US" sz="1200" b="0" i="0" u="none" strike="noStrike" cap="none" normalizeH="0" baseline="0" dirty="0" smtClean="0">
                <a:ln>
                  <a:noFill/>
                </a:ln>
                <a:solidFill>
                  <a:srgbClr val="808080"/>
                </a:solidFill>
                <a:effectLst/>
                <a:latin typeface="JetBrains Mono"/>
              </a:rPr>
            </a:br>
            <a:r>
              <a:rPr kumimoji="0" lang="en-US" altLang="en-US" sz="1200" b="0" i="0" u="none" strike="noStrike" cap="none" normalizeH="0" baseline="0" dirty="0" smtClean="0">
                <a:ln>
                  <a:noFill/>
                </a:ln>
                <a:solidFill>
                  <a:srgbClr val="808080"/>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sock.setsockopt</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socket.SOL_SOCKET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socket.SO_REUSEADDR</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smtClean="0">
                <a:ln>
                  <a:noFill/>
                </a:ln>
                <a:solidFill>
                  <a:srgbClr val="6897BB"/>
                </a:solidFill>
                <a:effectLst/>
                <a:latin typeface="JetBrains Mono"/>
              </a:rPr>
              <a:t>1</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08080"/>
                </a:solidFill>
                <a:effectLst/>
                <a:latin typeface="JetBrains Mono"/>
              </a:rPr>
              <a:t># Bind the socket to the port</a:t>
            </a:r>
            <a:br>
              <a:rPr kumimoji="0" lang="en-US" altLang="en-US" sz="1200" b="0" i="0" u="none" strike="noStrike" cap="none" normalizeH="0" baseline="0" dirty="0" smtClean="0">
                <a:ln>
                  <a:noFill/>
                </a:ln>
                <a:solidFill>
                  <a:srgbClr val="808080"/>
                </a:solidFill>
                <a:effectLst/>
                <a:latin typeface="JetBrains Mono"/>
              </a:rPr>
            </a:br>
            <a:r>
              <a:rPr kumimoji="0" lang="en-US" altLang="en-US" sz="1200" b="0" i="0" u="none" strike="noStrike" cap="none" normalizeH="0" baseline="0" dirty="0" smtClean="0">
                <a:ln>
                  <a:noFill/>
                </a:ln>
                <a:solidFill>
                  <a:srgbClr val="808080"/>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server_address</a:t>
            </a:r>
            <a:r>
              <a:rPr kumimoji="0" lang="en-US" altLang="en-US" sz="1200" b="0" i="0" u="none" strike="noStrike" cap="none" normalizeH="0" baseline="0" dirty="0" smtClean="0">
                <a:ln>
                  <a:noFill/>
                </a:ln>
                <a:solidFill>
                  <a:srgbClr val="A9B7C6"/>
                </a:solidFill>
                <a:effectLst/>
                <a:latin typeface="JetBrains Mono"/>
              </a:rPr>
              <a:t> = (host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smtClean="0">
                <a:ln>
                  <a:noFill/>
                </a:ln>
                <a:solidFill>
                  <a:srgbClr val="A9B7C6"/>
                </a:solidFill>
                <a:effectLst/>
                <a:latin typeface="JetBrains Mono"/>
              </a:rPr>
              <a:t>port)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888C6"/>
                </a:solidFill>
                <a:effectLst/>
                <a:latin typeface="JetBrains Mono"/>
              </a:rPr>
              <a:t>print </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"Starting up echo server  on %s port %s" </a:t>
            </a: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server_address</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sock.bind</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server_address</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08080"/>
                </a:solidFill>
                <a:effectLst/>
                <a:latin typeface="JetBrains Mono"/>
              </a:rPr>
              <a:t># Listen to clients, backlog argument specifies the max no. of queued connections</a:t>
            </a:r>
            <a:br>
              <a:rPr kumimoji="0" lang="en-US" altLang="en-US" sz="1200" b="0" i="0" u="none" strike="noStrike" cap="none" normalizeH="0" baseline="0" dirty="0" smtClean="0">
                <a:ln>
                  <a:noFill/>
                </a:ln>
                <a:solidFill>
                  <a:srgbClr val="808080"/>
                </a:solidFill>
                <a:effectLst/>
                <a:latin typeface="JetBrains Mono"/>
              </a:rPr>
            </a:br>
            <a:r>
              <a:rPr kumimoji="0" lang="en-US" altLang="en-US" sz="1200" b="0" i="0" u="none" strike="noStrike" cap="none" normalizeH="0" baseline="0" dirty="0" smtClean="0">
                <a:ln>
                  <a:noFill/>
                </a:ln>
                <a:solidFill>
                  <a:srgbClr val="808080"/>
                </a:solidFill>
                <a:effectLst/>
                <a:latin typeface="JetBrains Mono"/>
              </a:rPr>
              <a:t>    </a:t>
            </a:r>
            <a:r>
              <a:rPr kumimoji="0" lang="en-US" altLang="en-US" sz="1200" b="0" i="0" u="none" strike="noStrike" cap="none" normalizeH="0" baseline="0" dirty="0" err="1" smtClean="0">
                <a:ln>
                  <a:noFill/>
                </a:ln>
                <a:solidFill>
                  <a:srgbClr val="A9B7C6"/>
                </a:solidFill>
                <a:effectLst/>
                <a:latin typeface="JetBrains Mono"/>
              </a:rPr>
              <a:t>sock.listen</a:t>
            </a:r>
            <a:r>
              <a:rPr kumimoji="0" lang="en-US" altLang="en-US" sz="1200" b="0" i="0" u="none" strike="noStrike" cap="none" normalizeH="0" baseline="0" dirty="0" smtClean="0">
                <a:ln>
                  <a:noFill/>
                </a:ln>
                <a:solidFill>
                  <a:srgbClr val="A9B7C6"/>
                </a:solidFill>
                <a:effectLst/>
                <a:latin typeface="JetBrains Mono"/>
              </a:rPr>
              <a:t>(backlog)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CC7832"/>
                </a:solidFill>
                <a:effectLst/>
                <a:latin typeface="JetBrains Mono"/>
              </a:rPr>
              <a:t>while True</a:t>
            </a:r>
            <a:r>
              <a:rPr kumimoji="0" lang="en-US" altLang="en-US" sz="1200" b="0" i="0" u="none" strike="noStrike" cap="none" normalizeH="0" baseline="0" dirty="0" smtClean="0">
                <a:ln>
                  <a:noFill/>
                </a:ln>
                <a:solidFill>
                  <a:srgbClr val="A9B7C6"/>
                </a:solidFill>
                <a:effectLst/>
                <a:latin typeface="JetBrains Mono"/>
              </a:rPr>
              <a:t>: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8888C6"/>
                </a:solidFill>
                <a:effectLst/>
                <a:latin typeface="JetBrains Mono"/>
              </a:rPr>
              <a:t>print </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smtClean="0">
                <a:ln>
                  <a:noFill/>
                </a:ln>
                <a:solidFill>
                  <a:srgbClr val="6A8759"/>
                </a:solidFill>
                <a:effectLst/>
                <a:latin typeface="JetBrains Mono"/>
              </a:rPr>
              <a:t>"Waiting to receive message from client"</a:t>
            </a:r>
            <a:r>
              <a:rPr kumimoji="0" lang="en-US" altLang="en-US" sz="1200" b="0" i="0" u="none" strike="noStrike" cap="none" normalizeH="0" baseline="0" dirty="0" smtClean="0">
                <a:ln>
                  <a:noFill/>
                </a:ln>
                <a:solidFill>
                  <a:srgbClr val="A9B7C6"/>
                </a:solidFill>
                <a:effectLst/>
                <a:latin typeface="JetBrains Mono"/>
              </a:rPr>
              <a:t>)</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client</a:t>
            </a:r>
            <a:r>
              <a:rPr kumimoji="0" lang="en-US" altLang="en-US" sz="1200" b="0" i="0" u="none" strike="noStrike" cap="none" normalizeH="0" baseline="0" dirty="0" smtClean="0">
                <a:ln>
                  <a:noFill/>
                </a:ln>
                <a:solidFill>
                  <a:srgbClr val="CC7832"/>
                </a:solidFill>
                <a:effectLst/>
                <a:latin typeface="JetBrains Mono"/>
              </a:rPr>
              <a:t>, </a:t>
            </a:r>
            <a:r>
              <a:rPr kumimoji="0" lang="en-US" altLang="en-US" sz="1200" b="0" i="0" u="none" strike="noStrike" cap="none" normalizeH="0" baseline="0" dirty="0" smtClean="0">
                <a:ln>
                  <a:noFill/>
                </a:ln>
                <a:solidFill>
                  <a:srgbClr val="A9B7C6"/>
                </a:solidFill>
                <a:effectLst/>
                <a:latin typeface="JetBrains Mono"/>
              </a:rPr>
              <a:t>address = </a:t>
            </a:r>
            <a:r>
              <a:rPr kumimoji="0" lang="en-US" altLang="en-US" sz="1200" b="0" i="0" u="none" strike="noStrike" cap="none" normalizeH="0" baseline="0" dirty="0" err="1" smtClean="0">
                <a:ln>
                  <a:noFill/>
                </a:ln>
                <a:solidFill>
                  <a:srgbClr val="A9B7C6"/>
                </a:solidFill>
                <a:effectLst/>
                <a:latin typeface="JetBrains Mono"/>
              </a:rPr>
              <a:t>sock.accept</a:t>
            </a:r>
            <a:r>
              <a:rPr kumimoji="0" lang="en-US" altLang="en-US" sz="1200" b="0" i="0" u="none" strike="noStrike" cap="none" normalizeH="0" baseline="0" dirty="0" smtClean="0">
                <a:ln>
                  <a:noFill/>
                </a:ln>
                <a:solidFill>
                  <a:srgbClr val="A9B7C6"/>
                </a:solidFill>
                <a:effectLst/>
                <a:latin typeface="JetBrains Mono"/>
              </a:rPr>
              <a:t>()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data = </a:t>
            </a:r>
            <a:r>
              <a:rPr kumimoji="0" lang="en-US" altLang="en-US" sz="1200" b="0" i="0" u="none" strike="noStrike" cap="none" normalizeH="0" baseline="0" dirty="0" err="1" smtClean="0">
                <a:ln>
                  <a:noFill/>
                </a:ln>
                <a:solidFill>
                  <a:srgbClr val="A9B7C6"/>
                </a:solidFill>
                <a:effectLst/>
                <a:latin typeface="JetBrains Mono"/>
              </a:rPr>
              <a:t>client.recv</a:t>
            </a:r>
            <a:r>
              <a:rPr kumimoji="0" lang="en-US" altLang="en-US" sz="1200" b="0" i="0" u="none" strike="noStrike" cap="none" normalizeH="0" baseline="0" dirty="0" smtClean="0">
                <a:ln>
                  <a:noFill/>
                </a:ln>
                <a:solidFill>
                  <a:srgbClr val="A9B7C6"/>
                </a:solidFill>
                <a:effectLst/>
                <a:latin typeface="JetBrains Mono"/>
              </a:rPr>
              <a:t>(</a:t>
            </a:r>
            <a:r>
              <a:rPr kumimoji="0" lang="en-US" altLang="en-US" sz="1200" b="0" i="0" u="none" strike="noStrike" cap="none" normalizeH="0" baseline="0" dirty="0" err="1" smtClean="0">
                <a:ln>
                  <a:noFill/>
                </a:ln>
                <a:solidFill>
                  <a:srgbClr val="A9B7C6"/>
                </a:solidFill>
                <a:effectLst/>
                <a:latin typeface="JetBrains Mono"/>
              </a:rPr>
              <a:t>data_payload</a:t>
            </a:r>
            <a:r>
              <a:rPr kumimoji="0" lang="en-US" altLang="en-US" sz="1200" b="0" i="0" u="none" strike="noStrike" cap="none" normalizeH="0" baseline="0" dirty="0" smtClean="0">
                <a:ln>
                  <a:noFill/>
                </a:ln>
                <a:solidFill>
                  <a:srgbClr val="A9B7C6"/>
                </a:solidFill>
                <a:effectLst/>
                <a:latin typeface="JetBrains Mono"/>
              </a:rPr>
              <a:t>) </a:t>
            </a:r>
            <a:br>
              <a:rPr kumimoji="0" lang="en-US" altLang="en-US" sz="1200" b="0" i="0" u="none" strike="noStrike" cap="none" normalizeH="0" baseline="0" dirty="0" smtClean="0">
                <a:ln>
                  <a:noFill/>
                </a:ln>
                <a:solidFill>
                  <a:srgbClr val="A9B7C6"/>
                </a:solidFill>
                <a:effectLst/>
                <a:latin typeface="JetBrains Mono"/>
              </a:rPr>
            </a:br>
            <a:r>
              <a:rPr kumimoji="0" lang="en-US" altLang="en-US" sz="1200" b="0" i="0" u="none" strike="noStrike" cap="none" normalizeH="0" baseline="0" dirty="0" smtClean="0">
                <a:ln>
                  <a:noFill/>
                </a:ln>
                <a:solidFill>
                  <a:srgbClr val="A9B7C6"/>
                </a:solidFill>
                <a:effectLst/>
                <a:latin typeface="JetBrains Mono"/>
              </a:rPr>
              <a:t>        </a:t>
            </a:r>
            <a:r>
              <a:rPr kumimoji="0" lang="en-US" altLang="en-US" sz="1200" b="0" i="0" u="none" strike="noStrike" cap="none" normalizeH="0" baseline="0" dirty="0" smtClean="0">
                <a:ln>
                  <a:noFill/>
                </a:ln>
                <a:solidFill>
                  <a:srgbClr val="CC7832"/>
                </a:solidFill>
                <a:effectLst/>
                <a:latin typeface="JetBrains Mono"/>
              </a:rPr>
              <a:t>if </a:t>
            </a:r>
            <a:r>
              <a:rPr kumimoji="0" lang="en-US" altLang="en-US" sz="1200" b="0" i="0" u="none" strike="noStrike" cap="none" normalizeH="0" baseline="0" dirty="0" smtClean="0">
                <a:ln>
                  <a:noFill/>
                </a:ln>
                <a:solidFill>
                  <a:srgbClr val="A9B7C6"/>
                </a:solidFill>
                <a:effectLst/>
                <a:latin typeface="JetBrains Mono"/>
              </a:rPr>
              <a:t>data:  &gt;&gt;&gt;&gt;</a:t>
            </a:r>
            <a:endParaRPr kumimoji="0" lang="en-US" altLang="en-US" sz="12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1"/>
          <p:cNvSpPr>
            <a:spLocks noChangeArrowheads="1"/>
          </p:cNvSpPr>
          <p:nvPr/>
        </p:nvSpPr>
        <p:spPr bwMode="auto">
          <a:xfrm>
            <a:off x="1073560" y="5527886"/>
            <a:ext cx="9428190" cy="1107996"/>
          </a:xfrm>
          <a:prstGeom prst="rect">
            <a:avLst/>
          </a:prstGeom>
          <a:solidFill>
            <a:schemeClr val="accent4">
              <a:lumMod val="40000"/>
              <a:lumOff val="60000"/>
            </a:schemeClr>
          </a:solidFill>
          <a:ln>
            <a:solidFill>
              <a:schemeClr val="accent4">
                <a:lumMod val="75000"/>
              </a:schemeClr>
            </a:solid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200" b="0" i="0" u="none" strike="noStrike" cap="none" normalizeH="0" baseline="0" dirty="0" smtClean="0">
                <a:ln>
                  <a:noFill/>
                </a:ln>
                <a:solidFill>
                  <a:srgbClr val="232629"/>
                </a:solidFill>
                <a:effectLst/>
                <a:latin typeface="-apple-system"/>
              </a:rPr>
              <a:t> The</a:t>
            </a:r>
            <a:r>
              <a:rPr kumimoji="0" lang="en-US" altLang="en-US" sz="1200" b="1" i="1" u="none" strike="noStrike" cap="none" normalizeH="0" baseline="0" dirty="0" smtClean="0">
                <a:ln>
                  <a:noFill/>
                </a:ln>
                <a:solidFill>
                  <a:srgbClr val="00B0F0"/>
                </a:solidFill>
                <a:effectLst/>
                <a:latin typeface="-apple-system"/>
              </a:rPr>
              <a:t> </a:t>
            </a:r>
            <a:r>
              <a:rPr kumimoji="0" lang="en-US" altLang="en-US" sz="1200" b="1" i="1" u="none" strike="noStrike" cap="none" normalizeH="0" baseline="0" dirty="0" smtClean="0">
                <a:ln>
                  <a:noFill/>
                </a:ln>
                <a:solidFill>
                  <a:srgbClr val="00B0F0"/>
                </a:solidFill>
                <a:effectLst/>
                <a:latin typeface="var(--ff-mono)"/>
              </a:rPr>
              <a:t>backlog</a:t>
            </a:r>
            <a:r>
              <a:rPr kumimoji="0" lang="en-US" altLang="en-US" sz="1200" b="0" i="0" u="none" strike="noStrike" cap="none" normalizeH="0" baseline="0" dirty="0" smtClean="0">
                <a:ln>
                  <a:noFill/>
                </a:ln>
                <a:solidFill>
                  <a:srgbClr val="232629"/>
                </a:solidFill>
                <a:effectLst/>
                <a:latin typeface="-apple-system"/>
              </a:rPr>
              <a:t> parameter to </a:t>
            </a:r>
            <a:r>
              <a:rPr lang="en-US" altLang="en-US" sz="1200" b="1" i="1" dirty="0">
                <a:solidFill>
                  <a:srgbClr val="00B0F0"/>
                </a:solidFill>
                <a:latin typeface="var(--ff-mono)"/>
              </a:rPr>
              <a:t>listen()</a:t>
            </a:r>
            <a:r>
              <a:rPr kumimoji="0" lang="en-US" altLang="en-US" sz="1200" b="0" i="0" u="none" strike="noStrike" cap="none" normalizeH="0" baseline="0" dirty="0" smtClean="0">
                <a:ln>
                  <a:noFill/>
                </a:ln>
                <a:solidFill>
                  <a:srgbClr val="232629"/>
                </a:solidFill>
                <a:effectLst/>
                <a:latin typeface="-apple-system"/>
              </a:rPr>
              <a:t> sets the maximum number of incoming connections the operating system queues for the application.</a:t>
            </a:r>
            <a:endParaRPr kumimoji="0" lang="en-US" altLang="en-US" sz="1200" b="0" i="0" u="none" strike="noStrike" cap="none" normalizeH="0" baseline="0" dirty="0" smtClean="0">
              <a:ln>
                <a:noFill/>
              </a:ln>
              <a:solidFill>
                <a:schemeClr val="tx1"/>
              </a:solidFill>
              <a:effectLst/>
            </a:endParaRPr>
          </a:p>
          <a:p>
            <a:pPr marL="228600" marR="0" lvl="0" indent="-22860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200" b="0" i="0" u="none" strike="noStrike" cap="none" normalizeH="0" baseline="0" dirty="0" smtClean="0">
                <a:ln>
                  <a:noFill/>
                </a:ln>
                <a:solidFill>
                  <a:srgbClr val="232629"/>
                </a:solidFill>
                <a:effectLst/>
                <a:latin typeface="-apple-system"/>
              </a:rPr>
              <a:t>Queued incoming connections are taken of this backlog-queue in the moment the application successfully </a:t>
            </a:r>
            <a:r>
              <a:rPr kumimoji="0" lang="en-US" altLang="en-US" sz="1200" b="1" i="1" u="none" strike="noStrike" cap="none" normalizeH="0" baseline="0" dirty="0" smtClean="0">
                <a:ln>
                  <a:noFill/>
                </a:ln>
                <a:solidFill>
                  <a:srgbClr val="00B0F0"/>
                </a:solidFill>
                <a:effectLst/>
                <a:latin typeface="var(--ff-mono)"/>
              </a:rPr>
              <a:t>accept()</a:t>
            </a:r>
            <a:r>
              <a:rPr kumimoji="0" lang="en-US" altLang="en-US" sz="1200" b="0" i="0" u="none" strike="noStrike" cap="none" normalizeH="0" baseline="0" dirty="0" smtClean="0">
                <a:ln>
                  <a:noFill/>
                </a:ln>
                <a:solidFill>
                  <a:srgbClr val="232629"/>
                </a:solidFill>
                <a:effectLst/>
                <a:latin typeface="-apple-system"/>
              </a:rPr>
              <a:t>s a connection.</a:t>
            </a:r>
          </a:p>
          <a:p>
            <a:pPr marL="228600" lvl="0" indent="-228600" algn="just">
              <a:buFont typeface="Wingdings" panose="05000000000000000000" pitchFamily="2" charset="2"/>
              <a:buChar char="§"/>
            </a:pPr>
            <a:r>
              <a:rPr lang="en-US" altLang="en-US" sz="1200" dirty="0">
                <a:solidFill>
                  <a:srgbClr val="232629"/>
                </a:solidFill>
                <a:latin typeface="-apple-system"/>
              </a:rPr>
              <a:t>Backlogged connections are the incoming connections that happen to get into the system when you are </a:t>
            </a:r>
            <a:r>
              <a:rPr lang="en-US" altLang="en-US" sz="1200" dirty="0" smtClean="0">
                <a:solidFill>
                  <a:srgbClr val="232629"/>
                </a:solidFill>
                <a:latin typeface="-apple-system"/>
              </a:rPr>
              <a:t>in:</a:t>
            </a:r>
          </a:p>
          <a:p>
            <a:pPr marL="685800" lvl="1" indent="-228600" algn="just">
              <a:buFont typeface="+mj-lt"/>
              <a:buAutoNum type="arabicPeriod"/>
            </a:pPr>
            <a:r>
              <a:rPr lang="en-US" altLang="en-US" sz="1200" dirty="0" smtClean="0">
                <a:solidFill>
                  <a:srgbClr val="232629"/>
                </a:solidFill>
                <a:latin typeface="-apple-system"/>
              </a:rPr>
              <a:t>the </a:t>
            </a:r>
            <a:r>
              <a:rPr lang="en-US" altLang="en-US" sz="1200" dirty="0">
                <a:solidFill>
                  <a:srgbClr val="232629"/>
                </a:solidFill>
                <a:latin typeface="-apple-system"/>
              </a:rPr>
              <a:t>process of duplicating the </a:t>
            </a:r>
            <a:r>
              <a:rPr lang="en-US" altLang="en-US" sz="1200" dirty="0" smtClean="0">
                <a:solidFill>
                  <a:srgbClr val="232629"/>
                </a:solidFill>
                <a:latin typeface="-apple-system"/>
              </a:rPr>
              <a:t>socket.</a:t>
            </a:r>
          </a:p>
          <a:p>
            <a:pPr marL="685800" lvl="1" indent="-228600" algn="just">
              <a:buFont typeface="+mj-lt"/>
              <a:buAutoNum type="arabicPeriod"/>
            </a:pPr>
            <a:r>
              <a:rPr lang="en-US" altLang="en-US" sz="1200" dirty="0" smtClean="0">
                <a:solidFill>
                  <a:srgbClr val="232629"/>
                </a:solidFill>
                <a:latin typeface="-apple-system"/>
              </a:rPr>
              <a:t>forking </a:t>
            </a:r>
            <a:r>
              <a:rPr lang="en-US" altLang="en-US" sz="1200" dirty="0">
                <a:solidFill>
                  <a:srgbClr val="232629"/>
                </a:solidFill>
                <a:latin typeface="-apple-system"/>
              </a:rPr>
              <a:t>a new process and accept(2)</a:t>
            </a:r>
            <a:r>
              <a:rPr lang="en-US" altLang="en-US" sz="1200" dirty="0" err="1">
                <a:solidFill>
                  <a:srgbClr val="232629"/>
                </a:solidFill>
                <a:latin typeface="-apple-system"/>
              </a:rPr>
              <a:t>ing</a:t>
            </a:r>
            <a:r>
              <a:rPr lang="en-US" altLang="en-US" sz="1200" dirty="0">
                <a:solidFill>
                  <a:srgbClr val="232629"/>
                </a:solidFill>
                <a:latin typeface="-apple-system"/>
              </a:rPr>
              <a:t> them. </a:t>
            </a:r>
          </a:p>
          <a:p>
            <a:pPr marL="171450" indent="-171450" algn="just">
              <a:buFont typeface="Wingdings" panose="05000000000000000000" pitchFamily="2" charset="2"/>
              <a:buChar char="§"/>
            </a:pPr>
            <a:r>
              <a:rPr lang="en-US" altLang="en-US" sz="1200" dirty="0" smtClean="0">
                <a:solidFill>
                  <a:srgbClr val="232629"/>
                </a:solidFill>
                <a:latin typeface="-apple-system"/>
              </a:rPr>
              <a:t>Normally </a:t>
            </a:r>
            <a:r>
              <a:rPr lang="en-US" altLang="en-US" sz="1200" dirty="0">
                <a:solidFill>
                  <a:srgbClr val="232629"/>
                </a:solidFill>
                <a:latin typeface="-apple-system"/>
              </a:rPr>
              <a:t>the system allocates a default value of 5 for this queue, almost all time enough for normal purposes. </a:t>
            </a:r>
            <a:endParaRPr kumimoji="0" lang="en-US" altLang="en-US" sz="1200" b="0" i="0" u="none" strike="noStrike" cap="none" normalizeH="0" baseline="0" dirty="0" smtClean="0">
              <a:ln>
                <a:noFill/>
              </a:ln>
              <a:solidFill>
                <a:srgbClr val="232629"/>
              </a:solidFill>
              <a:effectLst/>
              <a:latin typeface="-apple-system"/>
            </a:endParaRPr>
          </a:p>
        </p:txBody>
      </p:sp>
    </p:spTree>
    <p:extLst>
      <p:ext uri="{BB962C8B-B14F-4D97-AF65-F5344CB8AC3E}">
        <p14:creationId xmlns:p14="http://schemas.microsoft.com/office/powerpoint/2010/main" val="14019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1" nodeType="clickEffect">
                                  <p:stCondLst>
                                    <p:cond delay="0"/>
                                  </p:stCondLst>
                                  <p:childTnLst>
                                    <p:animEffect transition="out" filter="fade">
                                      <p:cBhvr>
                                        <p:cTn id="10" dur="500"/>
                                        <p:tgtEl>
                                          <p:spTgt spid="10"/>
                                        </p:tgtEl>
                                      </p:cBhvr>
                                    </p:animEffect>
                                    <p:set>
                                      <p:cBhvr>
                                        <p:cTn id="11"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91686" y="285733"/>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82052" y="572226"/>
            <a:ext cx="6188823" cy="523220"/>
          </a:xfrm>
          <a:prstGeom prst="rect">
            <a:avLst/>
          </a:prstGeom>
          <a:noFill/>
        </p:spPr>
        <p:txBody>
          <a:bodyPr wrap="square" rtlCol="0">
            <a:spAutoFit/>
          </a:bodyPr>
          <a:lstStyle/>
          <a:p>
            <a:pPr algn="ctr"/>
            <a:r>
              <a:rPr lang="en-MY" sz="2800" dirty="0" smtClean="0">
                <a:solidFill>
                  <a:schemeClr val="bg1"/>
                </a:solidFill>
                <a:latin typeface="Tajawal Medium" panose="00000600000000000000" pitchFamily="2" charset="-78"/>
                <a:cs typeface="Tajawal Medium" panose="00000600000000000000" pitchFamily="2" charset="-78"/>
              </a:rPr>
              <a:t>Homework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16869" y="1787236"/>
            <a:ext cx="11755806" cy="1631216"/>
          </a:xfrm>
          <a:prstGeom prst="rect">
            <a:avLst/>
          </a:prstGeom>
          <a:noFill/>
        </p:spPr>
        <p:txBody>
          <a:bodyPr wrap="square" rtlCol="0">
            <a:spAutoFit/>
          </a:bodyPr>
          <a:lstStyle/>
          <a:p>
            <a:pPr algn="just"/>
            <a:r>
              <a:rPr lang="en-MY" sz="2400" b="1" dirty="0" smtClean="0">
                <a:solidFill>
                  <a:srgbClr val="0A1F61"/>
                </a:solidFill>
                <a:latin typeface="Tajawal ExtraBold" panose="00000800000000000000" pitchFamily="2" charset="-78"/>
                <a:cs typeface="Tajawal ExtraBold" panose="00000800000000000000" pitchFamily="2" charset="-78"/>
              </a:rPr>
              <a:t>Q1:</a:t>
            </a:r>
            <a:r>
              <a:rPr lang="en-MY" sz="2000" b="1" dirty="0" smtClean="0">
                <a:solidFill>
                  <a:srgbClr val="0A1F61"/>
                </a:solidFill>
                <a:latin typeface="Tajawal ExtraBold" panose="00000800000000000000" pitchFamily="2" charset="-78"/>
                <a:cs typeface="Tajawal ExtraBold" panose="00000800000000000000" pitchFamily="2" charset="-78"/>
              </a:rPr>
              <a:t>a) </a:t>
            </a:r>
            <a:r>
              <a:rPr lang="en-MY" dirty="0" smtClean="0">
                <a:solidFill>
                  <a:srgbClr val="0A1F61"/>
                </a:solidFill>
                <a:latin typeface="Tajawal ExtraBold" panose="00000800000000000000" pitchFamily="2" charset="-78"/>
                <a:cs typeface="Tajawal ExtraBold" panose="00000800000000000000" pitchFamily="2" charset="-78"/>
              </a:rPr>
              <a:t>By using </a:t>
            </a:r>
            <a:r>
              <a:rPr lang="en-MY" dirty="0">
                <a:solidFill>
                  <a:srgbClr val="0A1F61"/>
                </a:solidFill>
                <a:latin typeface="Tajawal ExtraBold" panose="00000800000000000000" pitchFamily="2" charset="-78"/>
                <a:cs typeface="Tajawal ExtraBold" panose="00000800000000000000" pitchFamily="2" charset="-78"/>
              </a:rPr>
              <a:t>windows command-line :</a:t>
            </a:r>
            <a:r>
              <a:rPr lang="en-MY" b="1" dirty="0">
                <a:solidFill>
                  <a:srgbClr val="24A9E1"/>
                </a:solidFill>
                <a:latin typeface="Tajawal ExtraBold" panose="00000800000000000000" pitchFamily="2" charset="-78"/>
                <a:cs typeface="Tajawal ExtraBold" panose="00000800000000000000" pitchFamily="2" charset="-78"/>
              </a:rPr>
              <a:t>netstat -</a:t>
            </a:r>
            <a:r>
              <a:rPr lang="en-MY" b="1" dirty="0" err="1">
                <a:solidFill>
                  <a:srgbClr val="24A9E1"/>
                </a:solidFill>
                <a:latin typeface="Tajawal ExtraBold" panose="00000800000000000000" pitchFamily="2" charset="-78"/>
                <a:cs typeface="Tajawal ExtraBold" panose="00000800000000000000" pitchFamily="2" charset="-78"/>
              </a:rPr>
              <a:t>ano</a:t>
            </a:r>
            <a:r>
              <a:rPr lang="en-MY" b="1" dirty="0">
                <a:solidFill>
                  <a:srgbClr val="24A9E1"/>
                </a:solidFill>
                <a:latin typeface="Tajawal ExtraBold" panose="00000800000000000000" pitchFamily="2" charset="-78"/>
                <a:cs typeface="Tajawal ExtraBold" panose="00000800000000000000" pitchFamily="2" charset="-78"/>
              </a:rPr>
              <a:t> |</a:t>
            </a:r>
            <a:r>
              <a:rPr lang="en-MY" b="1" dirty="0" err="1">
                <a:solidFill>
                  <a:srgbClr val="24A9E1"/>
                </a:solidFill>
                <a:latin typeface="Tajawal ExtraBold" panose="00000800000000000000" pitchFamily="2" charset="-78"/>
                <a:cs typeface="Tajawal ExtraBold" panose="00000800000000000000" pitchFamily="2" charset="-78"/>
              </a:rPr>
              <a:t>findstr</a:t>
            </a:r>
            <a:r>
              <a:rPr lang="en-MY" b="1" dirty="0">
                <a:solidFill>
                  <a:srgbClr val="24A9E1"/>
                </a:solidFill>
                <a:latin typeface="Tajawal ExtraBold" panose="00000800000000000000" pitchFamily="2" charset="-78"/>
                <a:cs typeface="Tajawal ExtraBold" panose="00000800000000000000" pitchFamily="2" charset="-78"/>
              </a:rPr>
              <a:t> </a:t>
            </a:r>
            <a:r>
              <a:rPr lang="en-MY" b="1" dirty="0" smtClean="0">
                <a:solidFill>
                  <a:srgbClr val="24A9E1"/>
                </a:solidFill>
                <a:latin typeface="Tajawal ExtraBold" panose="00000800000000000000" pitchFamily="2" charset="-78"/>
                <a:cs typeface="Tajawal ExtraBold" panose="00000800000000000000" pitchFamily="2" charset="-78"/>
              </a:rPr>
              <a:t>:1500</a:t>
            </a:r>
          </a:p>
          <a:p>
            <a:pPr algn="just"/>
            <a:r>
              <a:rPr lang="en-MY" dirty="0" smtClean="0">
                <a:solidFill>
                  <a:srgbClr val="0A1F61"/>
                </a:solidFill>
                <a:latin typeface="Tajawal ExtraBold" panose="00000800000000000000" pitchFamily="2" charset="-78"/>
                <a:cs typeface="Tajawal ExtraBold" panose="00000800000000000000" pitchFamily="2" charset="-78"/>
              </a:rPr>
              <a:t>where </a:t>
            </a:r>
            <a:r>
              <a:rPr lang="en-MY" dirty="0">
                <a:solidFill>
                  <a:srgbClr val="0A1F61"/>
                </a:solidFill>
                <a:latin typeface="Tajawal ExtraBold" panose="00000800000000000000" pitchFamily="2" charset="-78"/>
                <a:cs typeface="Tajawal ExtraBold" panose="00000800000000000000" pitchFamily="2" charset="-78"/>
              </a:rPr>
              <a:t>the assumed port number =1500</a:t>
            </a:r>
            <a:r>
              <a:rPr lang="en-MY" dirty="0" smtClean="0">
                <a:solidFill>
                  <a:srgbClr val="0A1F61"/>
                </a:solidFill>
                <a:latin typeface="Tajawal ExtraBold" panose="00000800000000000000" pitchFamily="2" charset="-78"/>
                <a:cs typeface="Tajawal ExtraBold" panose="00000800000000000000" pitchFamily="2" charset="-78"/>
              </a:rPr>
              <a:t>, run the TCP client/server application, then capture the command-line results in these cases? </a:t>
            </a:r>
          </a:p>
          <a:p>
            <a:pPr algn="just"/>
            <a:r>
              <a:rPr lang="en-MY" dirty="0">
                <a:solidFill>
                  <a:srgbClr val="0A1F61"/>
                </a:solidFill>
                <a:latin typeface="Tajawal ExtraBold" panose="00000800000000000000" pitchFamily="2" charset="-78"/>
                <a:cs typeface="Tajawal ExtraBold" panose="00000800000000000000" pitchFamily="2" charset="-78"/>
              </a:rPr>
              <a:t> </a:t>
            </a:r>
            <a:r>
              <a:rPr lang="en-MY" dirty="0" smtClean="0">
                <a:solidFill>
                  <a:srgbClr val="0A1F61"/>
                </a:solidFill>
                <a:latin typeface="Tajawal ExtraBold" panose="00000800000000000000" pitchFamily="2" charset="-78"/>
                <a:cs typeface="Tajawal ExtraBold" panose="00000800000000000000" pitchFamily="2" charset="-78"/>
              </a:rPr>
              <a:t>   </a:t>
            </a:r>
            <a:r>
              <a:rPr lang="en-MY" sz="2000" b="1" dirty="0" smtClean="0">
                <a:solidFill>
                  <a:srgbClr val="0A1F61"/>
                </a:solidFill>
                <a:latin typeface="Tajawal ExtraBold" panose="00000800000000000000" pitchFamily="2" charset="-78"/>
                <a:cs typeface="Tajawal ExtraBold" panose="00000800000000000000" pitchFamily="2" charset="-78"/>
              </a:rPr>
              <a:t>b)</a:t>
            </a:r>
            <a:r>
              <a:rPr lang="en-MY" dirty="0">
                <a:solidFill>
                  <a:srgbClr val="0A1F61"/>
                </a:solidFill>
                <a:latin typeface="Tajawal ExtraBold" panose="00000800000000000000" pitchFamily="2" charset="-78"/>
                <a:cs typeface="Tajawal ExtraBold" panose="00000800000000000000" pitchFamily="2" charset="-78"/>
              </a:rPr>
              <a:t> </a:t>
            </a:r>
            <a:r>
              <a:rPr lang="en-MY" dirty="0" smtClean="0">
                <a:solidFill>
                  <a:srgbClr val="0A1F61"/>
                </a:solidFill>
                <a:latin typeface="Tajawal ExtraBold" panose="00000800000000000000" pitchFamily="2" charset="-78"/>
                <a:cs typeface="Tajawal ExtraBold" panose="00000800000000000000" pitchFamily="2" charset="-78"/>
              </a:rPr>
              <a:t>Run then capture </a:t>
            </a:r>
            <a:r>
              <a:rPr lang="en-MY" dirty="0" err="1" smtClean="0">
                <a:solidFill>
                  <a:srgbClr val="0A1F61"/>
                </a:solidFill>
                <a:latin typeface="Tajawal ExtraBold" panose="00000800000000000000" pitchFamily="2" charset="-78"/>
                <a:cs typeface="Tajawal ExtraBold" panose="00000800000000000000" pitchFamily="2" charset="-78"/>
              </a:rPr>
              <a:t>taskkill</a:t>
            </a:r>
            <a:r>
              <a:rPr lang="en-MY" dirty="0" smtClean="0">
                <a:solidFill>
                  <a:srgbClr val="0A1F61"/>
                </a:solidFill>
                <a:latin typeface="Tajawal ExtraBold" panose="00000800000000000000" pitchFamily="2" charset="-78"/>
                <a:cs typeface="Tajawal ExtraBold" panose="00000800000000000000" pitchFamily="2" charset="-78"/>
              </a:rPr>
              <a:t> command-line if possible?</a:t>
            </a:r>
          </a:p>
          <a:p>
            <a:pPr algn="just"/>
            <a:r>
              <a:rPr lang="en-MY" dirty="0">
                <a:solidFill>
                  <a:srgbClr val="0A1F61"/>
                </a:solidFill>
                <a:latin typeface="Tajawal ExtraBold" panose="00000800000000000000" pitchFamily="2" charset="-78"/>
                <a:cs typeface="Tajawal ExtraBold" panose="00000800000000000000" pitchFamily="2" charset="-78"/>
              </a:rPr>
              <a:t> </a:t>
            </a:r>
            <a:r>
              <a:rPr lang="en-MY" dirty="0" smtClean="0">
                <a:solidFill>
                  <a:srgbClr val="0A1F61"/>
                </a:solidFill>
                <a:latin typeface="Tajawal ExtraBold" panose="00000800000000000000" pitchFamily="2" charset="-78"/>
                <a:cs typeface="Tajawal ExtraBold" panose="00000800000000000000" pitchFamily="2" charset="-78"/>
              </a:rPr>
              <a:t>   </a:t>
            </a:r>
            <a:r>
              <a:rPr lang="en-MY" sz="2000" b="1" dirty="0">
                <a:solidFill>
                  <a:srgbClr val="0A1F61"/>
                </a:solidFill>
                <a:latin typeface="Tajawal ExtraBold" panose="00000800000000000000" pitchFamily="2" charset="-78"/>
                <a:cs typeface="Tajawal ExtraBold" panose="00000800000000000000" pitchFamily="2" charset="-78"/>
              </a:rPr>
              <a:t>c)</a:t>
            </a:r>
            <a:r>
              <a:rPr lang="en-MY" dirty="0" smtClean="0">
                <a:solidFill>
                  <a:srgbClr val="0A1F61"/>
                </a:solidFill>
                <a:latin typeface="Tajawal ExtraBold" panose="00000800000000000000" pitchFamily="2" charset="-78"/>
                <a:cs typeface="Tajawal ExtraBold" panose="00000800000000000000" pitchFamily="2" charset="-78"/>
              </a:rPr>
              <a:t> Explain logically why the results </a:t>
            </a:r>
            <a:r>
              <a:rPr lang="en-MY" dirty="0">
                <a:solidFill>
                  <a:srgbClr val="0A1F61"/>
                </a:solidFill>
                <a:latin typeface="Tajawal ExtraBold" panose="00000800000000000000" pitchFamily="2" charset="-78"/>
                <a:cs typeface="Tajawal ExtraBold" panose="00000800000000000000" pitchFamily="2" charset="-78"/>
              </a:rPr>
              <a:t>are distinct </a:t>
            </a:r>
            <a:r>
              <a:rPr lang="en-MY" dirty="0" smtClean="0">
                <a:solidFill>
                  <a:srgbClr val="0A1F61"/>
                </a:solidFill>
                <a:latin typeface="Tajawal ExtraBold" panose="00000800000000000000" pitchFamily="2" charset="-78"/>
                <a:cs typeface="Tajawal ExtraBold" panose="00000800000000000000" pitchFamily="2" charset="-78"/>
              </a:rPr>
              <a:t>between these cases? </a:t>
            </a:r>
            <a:endParaRPr lang="en-MY" dirty="0">
              <a:solidFill>
                <a:srgbClr val="0A1F61"/>
              </a:solidFill>
              <a:latin typeface="Tajawal ExtraBold" panose="00000800000000000000" pitchFamily="2" charset="-78"/>
              <a:cs typeface="Tajawal ExtraBold" panose="000008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40</a:t>
            </a:fld>
            <a:endParaRPr lang="en-US"/>
          </a:p>
        </p:txBody>
      </p:sp>
      <p:sp>
        <p:nvSpPr>
          <p:cNvPr id="12" name="Rectangle 11"/>
          <p:cNvSpPr/>
          <p:nvPr/>
        </p:nvSpPr>
        <p:spPr>
          <a:xfrm>
            <a:off x="148314" y="3502319"/>
            <a:ext cx="11924361" cy="1477328"/>
          </a:xfrm>
          <a:prstGeom prst="rect">
            <a:avLst/>
          </a:prstGeom>
        </p:spPr>
        <p:txBody>
          <a:bodyPr wrap="square">
            <a:spAutoFit/>
          </a:bodyPr>
          <a:lstStyle/>
          <a:p>
            <a:r>
              <a:rPr lang="en-MY" b="1" dirty="0" smtClean="0">
                <a:solidFill>
                  <a:srgbClr val="0A1F61"/>
                </a:solidFill>
                <a:latin typeface="Tajawal ExtraBold" panose="00000800000000000000" pitchFamily="2" charset="-78"/>
                <a:cs typeface="Tajawal ExtraBold" panose="00000800000000000000" pitchFamily="2" charset="-78"/>
              </a:rPr>
              <a:t>Case1 (server side) :          Case2 </a:t>
            </a:r>
            <a:r>
              <a:rPr lang="en-MY" b="1" dirty="0">
                <a:solidFill>
                  <a:srgbClr val="0A1F61"/>
                </a:solidFill>
                <a:latin typeface="Tajawal ExtraBold" panose="00000800000000000000" pitchFamily="2" charset="-78"/>
                <a:cs typeface="Tajawal ExtraBold" panose="00000800000000000000" pitchFamily="2" charset="-78"/>
              </a:rPr>
              <a:t>(server side) </a:t>
            </a:r>
            <a:r>
              <a:rPr lang="en-MY" b="1" dirty="0" smtClean="0">
                <a:solidFill>
                  <a:srgbClr val="0A1F61"/>
                </a:solidFill>
                <a:latin typeface="Tajawal ExtraBold" panose="00000800000000000000" pitchFamily="2" charset="-78"/>
                <a:cs typeface="Tajawal ExtraBold" panose="00000800000000000000" pitchFamily="2" charset="-78"/>
              </a:rPr>
              <a:t>:          Case3 </a:t>
            </a:r>
            <a:r>
              <a:rPr lang="en-MY" b="1" dirty="0">
                <a:solidFill>
                  <a:srgbClr val="0A1F61"/>
                </a:solidFill>
                <a:latin typeface="Tajawal ExtraBold" panose="00000800000000000000" pitchFamily="2" charset="-78"/>
                <a:cs typeface="Tajawal ExtraBold" panose="00000800000000000000" pitchFamily="2" charset="-78"/>
              </a:rPr>
              <a:t>(server side) : </a:t>
            </a:r>
          </a:p>
          <a:p>
            <a:r>
              <a:rPr lang="en-MY" b="1" dirty="0" smtClean="0">
                <a:solidFill>
                  <a:srgbClr val="0A1F61"/>
                </a:solidFill>
                <a:latin typeface="Tajawal ExtraBold" panose="00000800000000000000" pitchFamily="2" charset="-78"/>
                <a:cs typeface="Tajawal ExtraBold" panose="00000800000000000000" pitchFamily="2" charset="-78"/>
              </a:rPr>
              <a:t> </a:t>
            </a:r>
            <a:endParaRPr lang="en-MY" b="1" dirty="0">
              <a:solidFill>
                <a:srgbClr val="0A1F61"/>
              </a:solidFill>
              <a:latin typeface="Tajawal ExtraBold" panose="00000800000000000000" pitchFamily="2" charset="-78"/>
              <a:cs typeface="Tajawal ExtraBold" panose="00000800000000000000" pitchFamily="2" charset="-78"/>
            </a:endParaRPr>
          </a:p>
          <a:p>
            <a:endParaRPr lang="en-MY" b="1" dirty="0">
              <a:solidFill>
                <a:srgbClr val="0A1F61"/>
              </a:solidFill>
              <a:latin typeface="Tajawal ExtraBold" panose="00000800000000000000" pitchFamily="2" charset="-78"/>
              <a:cs typeface="Tajawal ExtraBold" panose="00000800000000000000" pitchFamily="2" charset="-78"/>
            </a:endParaRPr>
          </a:p>
          <a:p>
            <a:endParaRPr lang="en-MY" b="1" dirty="0">
              <a:solidFill>
                <a:srgbClr val="0A1F61"/>
              </a:solidFill>
              <a:latin typeface="Tajawal ExtraBold" panose="00000800000000000000" pitchFamily="2" charset="-78"/>
              <a:cs typeface="Tajawal ExtraBold" panose="00000800000000000000" pitchFamily="2" charset="-78"/>
            </a:endParaRPr>
          </a:p>
          <a:p>
            <a:endParaRPr lang="en-MY" dirty="0" smtClean="0"/>
          </a:p>
        </p:txBody>
      </p:sp>
      <p:sp>
        <p:nvSpPr>
          <p:cNvPr id="15" name="Rectangle 2"/>
          <p:cNvSpPr>
            <a:spLocks noChangeArrowheads="1"/>
          </p:cNvSpPr>
          <p:nvPr/>
        </p:nvSpPr>
        <p:spPr bwMode="auto">
          <a:xfrm>
            <a:off x="115973" y="3944036"/>
            <a:ext cx="3836307" cy="263149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while True</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try</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connection</a:t>
            </a:r>
            <a:r>
              <a:rPr kumimoji="0" lang="en-US" altLang="en-US" sz="1100" b="0" i="0" u="none" strike="noStrike" cap="none" normalizeH="0" baseline="0" dirty="0" smtClean="0">
                <a:ln>
                  <a:noFill/>
                </a:ln>
                <a:solidFill>
                  <a:srgbClr val="CC7832"/>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 = </a:t>
            </a:r>
            <a:r>
              <a:rPr kumimoji="0" lang="en-US" altLang="en-US" sz="1100" b="0" i="0" u="none" strike="noStrike" cap="none" normalizeH="0" baseline="0" dirty="0" err="1" smtClean="0">
                <a:ln>
                  <a:noFill/>
                </a:ln>
                <a:solidFill>
                  <a:srgbClr val="A9B7C6"/>
                </a:solidFill>
                <a:effectLst/>
                <a:latin typeface="JetBrains Mono"/>
              </a:rPr>
              <a:t>srv.accept</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'Connected by %s:%s' </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897BB"/>
                </a:solidFill>
                <a:effectLst/>
                <a:latin typeface="JetBrains Mono"/>
              </a:rPr>
              <a:t>0</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CC7832"/>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897BB"/>
                </a:solidFill>
                <a:effectLst/>
                <a:latin typeface="JetBrains Mono"/>
              </a:rPr>
              <a:t>1</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data = </a:t>
            </a:r>
            <a:r>
              <a:rPr kumimoji="0" lang="en-US" altLang="en-US" sz="1100" b="0" i="0" u="none" strike="noStrike" cap="none" normalizeH="0" baseline="0" dirty="0" err="1" smtClean="0">
                <a:ln>
                  <a:noFill/>
                </a:ln>
                <a:solidFill>
                  <a:srgbClr val="808080"/>
                </a:solidFill>
                <a:effectLst/>
                <a:latin typeface="JetBrains Mono"/>
              </a:rPr>
              <a:t>connection.recv</a:t>
            </a:r>
            <a:r>
              <a:rPr kumimoji="0" lang="en-US" altLang="en-US" sz="1100" b="0" i="0" u="none" strike="noStrike" cap="none" normalizeH="0" baseline="0" dirty="0" smtClean="0">
                <a:ln>
                  <a:noFill/>
                </a:ln>
                <a:solidFill>
                  <a:srgbClr val="808080"/>
                </a:solidFill>
                <a:effectLst/>
                <a:latin typeface="JetBrains Mono"/>
              </a:rPr>
              <a:t>(</a:t>
            </a:r>
            <a:r>
              <a:rPr kumimoji="0" lang="en-US" altLang="en-US" sz="1100" b="0" i="0" u="none" strike="noStrike" cap="none" normalizeH="0" baseline="0" dirty="0" err="1" smtClean="0">
                <a:ln>
                  <a:noFill/>
                </a:ln>
                <a:solidFill>
                  <a:srgbClr val="808080"/>
                </a:solidFill>
                <a:effectLst/>
                <a:latin typeface="JetBrains Mono"/>
              </a:rPr>
              <a:t>data_payload</a:t>
            </a:r>
            <a:r>
              <a:rPr kumimoji="0" lang="en-US" altLang="en-US" sz="1100" b="0" i="0" u="none" strike="noStrike" cap="none" normalizeH="0" baseline="0" dirty="0" smtClean="0">
                <a:ln>
                  <a:noFill/>
                </a:ln>
                <a:solidFill>
                  <a:srgbClr val="808080"/>
                </a:solidFill>
                <a:effectLst/>
                <a:latin typeface="JetBrains Mono"/>
              </a:rPr>
              <a:t>)</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if data:</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print("Data: %s" % data)</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a:t>
            </a:r>
            <a:r>
              <a:rPr kumimoji="0" lang="en-US" altLang="en-US" sz="1100" b="0" i="0" u="none" strike="noStrike" cap="none" normalizeH="0" baseline="0" dirty="0" err="1" smtClean="0">
                <a:ln>
                  <a:noFill/>
                </a:ln>
                <a:solidFill>
                  <a:srgbClr val="808080"/>
                </a:solidFill>
                <a:effectLst/>
                <a:latin typeface="JetBrains Mono"/>
              </a:rPr>
              <a:t>connection.send</a:t>
            </a:r>
            <a:r>
              <a:rPr kumimoji="0" lang="en-US" altLang="en-US" sz="1100" b="0" i="0" u="none" strike="noStrike" cap="none" normalizeH="0" baseline="0" dirty="0" smtClean="0">
                <a:ln>
                  <a:noFill/>
                </a:ln>
                <a:solidFill>
                  <a:srgbClr val="808080"/>
                </a:solidFill>
                <a:effectLst/>
                <a:latin typeface="JetBrains Mono"/>
              </a:rPr>
              <a:t>(data)</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print("sent %s bytes back to %s" % (data, </a:t>
            </a:r>
            <a:r>
              <a:rPr kumimoji="0" lang="en-US" altLang="en-US" sz="1100" b="0" i="0" u="none" strike="noStrike" cap="none" normalizeH="0" baseline="0" dirty="0" err="1" smtClean="0">
                <a:ln>
                  <a:noFill/>
                </a:ln>
                <a:solidFill>
                  <a:srgbClr val="808080"/>
                </a:solidFill>
                <a:effectLst/>
                <a:latin typeface="JetBrains Mono"/>
              </a:rPr>
              <a:t>addr</a:t>
            </a:r>
            <a:r>
              <a:rPr kumimoji="0" lang="en-US" altLang="en-US" sz="1100" b="0" i="0" u="none" strike="noStrike" cap="none" normalizeH="0" baseline="0" dirty="0" smtClean="0">
                <a:ln>
                  <a:noFill/>
                </a:ln>
                <a:solidFill>
                  <a:srgbClr val="808080"/>
                </a:solidFill>
                <a:effectLst/>
                <a:latin typeface="JetBrains Mono"/>
              </a:rPr>
              <a:t>))</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 end connection</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a:t>
            </a:r>
            <a:r>
              <a:rPr kumimoji="0" lang="en-US" altLang="en-US" sz="1100" b="0" i="0" u="none" strike="noStrike" cap="none" normalizeH="0" baseline="0" dirty="0" err="1" smtClean="0">
                <a:ln>
                  <a:noFill/>
                </a:ln>
                <a:solidFill>
                  <a:srgbClr val="808080"/>
                </a:solidFill>
                <a:effectLst/>
                <a:latin typeface="JetBrains Mono"/>
              </a:rPr>
              <a:t>connection.close</a:t>
            </a:r>
            <a:r>
              <a:rPr kumimoji="0" lang="en-US" altLang="en-US" sz="1100" b="0" i="0" u="none" strike="noStrike" cap="none" normalizeH="0" baseline="0" dirty="0" smtClean="0">
                <a:ln>
                  <a:noFill/>
                </a:ln>
                <a:solidFill>
                  <a:srgbClr val="808080"/>
                </a:solidFill>
                <a:effectLst/>
                <a:latin typeface="JetBrains Mono"/>
              </a:rPr>
              <a:t>()</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except </a:t>
            </a:r>
            <a:r>
              <a:rPr kumimoji="0" lang="en-US" altLang="en-US" sz="1100" b="0" i="0" u="none" strike="noStrike" cap="none" normalizeH="0" baseline="0" dirty="0" err="1" smtClean="0">
                <a:ln>
                  <a:noFill/>
                </a:ln>
                <a:solidFill>
                  <a:srgbClr val="8888C6"/>
                </a:solidFill>
                <a:effectLst/>
                <a:latin typeface="JetBrains Mono"/>
              </a:rPr>
              <a:t>KeyboardInterrupt</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break</a:t>
            </a:r>
            <a:br>
              <a:rPr kumimoji="0" lang="en-US" altLang="en-US" sz="1100" b="0" i="0" u="none" strike="noStrike" cap="none" normalizeH="0" baseline="0" dirty="0" smtClean="0">
                <a:ln>
                  <a:noFill/>
                </a:ln>
                <a:solidFill>
                  <a:srgbClr val="CC7832"/>
                </a:solidFill>
                <a:effectLst/>
                <a:latin typeface="JetBrains Mono"/>
              </a:rPr>
            </a:br>
            <a:r>
              <a:rPr kumimoji="0" lang="en-US" altLang="en-US" sz="1100" b="0" i="0" u="none" strike="noStrike" cap="none" normalizeH="0" baseline="0" dirty="0" smtClean="0">
                <a:ln>
                  <a:noFill/>
                </a:ln>
                <a:solidFill>
                  <a:srgbClr val="CC7832"/>
                </a:solidFill>
                <a:effectLst/>
                <a:latin typeface="JetBrains Mono"/>
              </a:rPr>
              <a:t>        except </a:t>
            </a:r>
            <a:r>
              <a:rPr kumimoji="0" lang="en-US" altLang="en-US" sz="1100" b="0" i="0" u="none" strike="noStrike" cap="none" normalizeH="0" baseline="0" dirty="0" err="1" smtClean="0">
                <a:ln>
                  <a:noFill/>
                </a:ln>
                <a:solidFill>
                  <a:srgbClr val="A9B7C6"/>
                </a:solidFill>
                <a:effectLst/>
                <a:latin typeface="JetBrains Mono"/>
              </a:rPr>
              <a:t>socket.error</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as </a:t>
            </a:r>
            <a:r>
              <a:rPr kumimoji="0" lang="en-US" altLang="en-US" sz="1100" b="0" i="0" u="none" strike="noStrike" cap="none" normalizeH="0" baseline="0" dirty="0" err="1" smtClean="0">
                <a:ln>
                  <a:noFill/>
                </a:ln>
                <a:solidFill>
                  <a:srgbClr val="A9B7C6"/>
                </a:solidFill>
                <a:effectLst/>
                <a:latin typeface="JetBrains Mono"/>
              </a:rPr>
              <a:t>msg</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'%s' </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msg</a:t>
            </a:r>
            <a:r>
              <a:rPr kumimoji="0" lang="en-US" altLang="en-US" sz="1100" b="0" i="0" u="none" strike="noStrike" cap="none" normalizeH="0" baseline="0" dirty="0" smtClean="0">
                <a:ln>
                  <a:noFill/>
                </a:ln>
                <a:solidFill>
                  <a:srgbClr val="A9B7C6"/>
                </a:solidFill>
                <a:effectLst/>
                <a:latin typeface="JetBrains Mono"/>
              </a:rPr>
              <a: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
        <p:nvSpPr>
          <p:cNvPr id="16" name="Rectangle 3"/>
          <p:cNvSpPr>
            <a:spLocks noChangeArrowheads="1"/>
          </p:cNvSpPr>
          <p:nvPr/>
        </p:nvSpPr>
        <p:spPr bwMode="auto">
          <a:xfrm>
            <a:off x="4276619" y="3951173"/>
            <a:ext cx="3836307" cy="263149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while True</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try</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connection</a:t>
            </a:r>
            <a:r>
              <a:rPr kumimoji="0" lang="en-US" altLang="en-US" sz="1100" b="0" i="0" u="none" strike="noStrike" cap="none" normalizeH="0" baseline="0" dirty="0" smtClean="0">
                <a:ln>
                  <a:noFill/>
                </a:ln>
                <a:solidFill>
                  <a:srgbClr val="CC7832"/>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 = </a:t>
            </a:r>
            <a:r>
              <a:rPr kumimoji="0" lang="en-US" altLang="en-US" sz="1100" b="0" i="0" u="none" strike="noStrike" cap="none" normalizeH="0" baseline="0" dirty="0" err="1" smtClean="0">
                <a:ln>
                  <a:noFill/>
                </a:ln>
                <a:solidFill>
                  <a:srgbClr val="A9B7C6"/>
                </a:solidFill>
                <a:effectLst/>
                <a:latin typeface="JetBrains Mono"/>
              </a:rPr>
              <a:t>srv.accept</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'Connected by %s:%s' </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897BB"/>
                </a:solidFill>
                <a:effectLst/>
                <a:latin typeface="JetBrains Mono"/>
              </a:rPr>
              <a:t>0</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CC7832"/>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897BB"/>
                </a:solidFill>
                <a:effectLst/>
                <a:latin typeface="JetBrains Mono"/>
              </a:rPr>
              <a:t>1</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data = </a:t>
            </a:r>
            <a:r>
              <a:rPr kumimoji="0" lang="en-US" altLang="en-US" sz="1100" b="0" i="0" u="none" strike="noStrike" cap="none" normalizeH="0" baseline="0" dirty="0" err="1" smtClean="0">
                <a:ln>
                  <a:noFill/>
                </a:ln>
                <a:solidFill>
                  <a:srgbClr val="A9B7C6"/>
                </a:solidFill>
                <a:effectLst/>
                <a:latin typeface="JetBrains Mono"/>
              </a:rPr>
              <a:t>connection.recv</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err="1" smtClean="0">
                <a:ln>
                  <a:noFill/>
                </a:ln>
                <a:solidFill>
                  <a:srgbClr val="A9B7C6"/>
                </a:solidFill>
                <a:effectLst/>
                <a:latin typeface="JetBrains Mono"/>
              </a:rPr>
              <a:t>data_payload</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if </a:t>
            </a:r>
            <a:r>
              <a:rPr kumimoji="0" lang="en-US" altLang="en-US" sz="1100" b="0" i="0" u="none" strike="noStrike" cap="none" normalizeH="0" baseline="0" dirty="0" smtClean="0">
                <a:ln>
                  <a:noFill/>
                </a:ln>
                <a:solidFill>
                  <a:srgbClr val="A9B7C6"/>
                </a:solidFill>
                <a:effectLst/>
                <a:latin typeface="JetBrains Mono"/>
              </a:rPr>
              <a:t>data:</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"Data: %s" </a:t>
            </a:r>
            <a:r>
              <a:rPr kumimoji="0" lang="en-US" altLang="en-US" sz="1100" b="0" i="0" u="none" strike="noStrike" cap="none" normalizeH="0" baseline="0" dirty="0" smtClean="0">
                <a:ln>
                  <a:noFill/>
                </a:ln>
                <a:solidFill>
                  <a:srgbClr val="A9B7C6"/>
                </a:solidFill>
                <a:effectLst/>
                <a:latin typeface="JetBrains Mono"/>
              </a:rPr>
              <a:t>% data)</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a:t>
            </a:r>
            <a:r>
              <a:rPr kumimoji="0" lang="en-US" altLang="en-US" sz="1100" b="0" i="0" u="none" strike="noStrike" cap="none" normalizeH="0" baseline="0" dirty="0" err="1" smtClean="0">
                <a:ln>
                  <a:noFill/>
                </a:ln>
                <a:solidFill>
                  <a:srgbClr val="808080"/>
                </a:solidFill>
                <a:effectLst/>
                <a:latin typeface="JetBrains Mono"/>
              </a:rPr>
              <a:t>connection.send</a:t>
            </a:r>
            <a:r>
              <a:rPr kumimoji="0" lang="en-US" altLang="en-US" sz="1100" b="0" i="0" u="none" strike="noStrike" cap="none" normalizeH="0" baseline="0" dirty="0" smtClean="0">
                <a:ln>
                  <a:noFill/>
                </a:ln>
                <a:solidFill>
                  <a:srgbClr val="808080"/>
                </a:solidFill>
                <a:effectLst/>
                <a:latin typeface="JetBrains Mono"/>
              </a:rPr>
              <a:t>(data)</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print("sent %s bytes back to %s" % (data, </a:t>
            </a:r>
            <a:r>
              <a:rPr kumimoji="0" lang="en-US" altLang="en-US" sz="1100" b="0" i="0" u="none" strike="noStrike" cap="none" normalizeH="0" baseline="0" dirty="0" err="1" smtClean="0">
                <a:ln>
                  <a:noFill/>
                </a:ln>
                <a:solidFill>
                  <a:srgbClr val="808080"/>
                </a:solidFill>
                <a:effectLst/>
                <a:latin typeface="JetBrains Mono"/>
              </a:rPr>
              <a:t>addr</a:t>
            </a:r>
            <a:r>
              <a:rPr kumimoji="0" lang="en-US" altLang="en-US" sz="1100" b="0" i="0" u="none" strike="noStrike" cap="none" normalizeH="0" baseline="0" dirty="0" smtClean="0">
                <a:ln>
                  <a:noFill/>
                </a:ln>
                <a:solidFill>
                  <a:srgbClr val="808080"/>
                </a:solidFill>
                <a:effectLst/>
                <a:latin typeface="JetBrains Mono"/>
              </a:rPr>
              <a:t>))</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 end connection</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a:t>
            </a:r>
            <a:r>
              <a:rPr kumimoji="0" lang="en-US" altLang="en-US" sz="1100" b="0" i="0" u="none" strike="noStrike" cap="none" normalizeH="0" baseline="0" dirty="0" err="1" smtClean="0">
                <a:ln>
                  <a:noFill/>
                </a:ln>
                <a:solidFill>
                  <a:srgbClr val="808080"/>
                </a:solidFill>
                <a:effectLst/>
                <a:latin typeface="JetBrains Mono"/>
              </a:rPr>
              <a:t>connection.close</a:t>
            </a:r>
            <a:r>
              <a:rPr kumimoji="0" lang="en-US" altLang="en-US" sz="1100" b="0" i="0" u="none" strike="noStrike" cap="none" normalizeH="0" baseline="0" dirty="0" smtClean="0">
                <a:ln>
                  <a:noFill/>
                </a:ln>
                <a:solidFill>
                  <a:srgbClr val="808080"/>
                </a:solidFill>
                <a:effectLst/>
                <a:latin typeface="JetBrains Mono"/>
              </a:rPr>
              <a:t>()</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except </a:t>
            </a:r>
            <a:r>
              <a:rPr kumimoji="0" lang="en-US" altLang="en-US" sz="1100" b="0" i="0" u="none" strike="noStrike" cap="none" normalizeH="0" baseline="0" dirty="0" err="1" smtClean="0">
                <a:ln>
                  <a:noFill/>
                </a:ln>
                <a:solidFill>
                  <a:srgbClr val="8888C6"/>
                </a:solidFill>
                <a:effectLst/>
                <a:latin typeface="JetBrains Mono"/>
              </a:rPr>
              <a:t>KeyboardInterrupt</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break</a:t>
            </a:r>
            <a:br>
              <a:rPr kumimoji="0" lang="en-US" altLang="en-US" sz="1100" b="0" i="0" u="none" strike="noStrike" cap="none" normalizeH="0" baseline="0" dirty="0" smtClean="0">
                <a:ln>
                  <a:noFill/>
                </a:ln>
                <a:solidFill>
                  <a:srgbClr val="CC7832"/>
                </a:solidFill>
                <a:effectLst/>
                <a:latin typeface="JetBrains Mono"/>
              </a:rPr>
            </a:br>
            <a:r>
              <a:rPr kumimoji="0" lang="en-US" altLang="en-US" sz="1100" b="0" i="0" u="none" strike="noStrike" cap="none" normalizeH="0" baseline="0" dirty="0" smtClean="0">
                <a:ln>
                  <a:noFill/>
                </a:ln>
                <a:solidFill>
                  <a:srgbClr val="CC7832"/>
                </a:solidFill>
                <a:effectLst/>
                <a:latin typeface="JetBrains Mono"/>
              </a:rPr>
              <a:t>        except </a:t>
            </a:r>
            <a:r>
              <a:rPr kumimoji="0" lang="en-US" altLang="en-US" sz="1100" b="0" i="0" u="none" strike="noStrike" cap="none" normalizeH="0" baseline="0" dirty="0" err="1" smtClean="0">
                <a:ln>
                  <a:noFill/>
                </a:ln>
                <a:solidFill>
                  <a:srgbClr val="A9B7C6"/>
                </a:solidFill>
                <a:effectLst/>
                <a:latin typeface="JetBrains Mono"/>
              </a:rPr>
              <a:t>socket.error</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as </a:t>
            </a:r>
            <a:r>
              <a:rPr kumimoji="0" lang="en-US" altLang="en-US" sz="1100" b="0" i="0" u="none" strike="noStrike" cap="none" normalizeH="0" baseline="0" dirty="0" err="1" smtClean="0">
                <a:ln>
                  <a:noFill/>
                </a:ln>
                <a:solidFill>
                  <a:srgbClr val="A9B7C6"/>
                </a:solidFill>
                <a:effectLst/>
                <a:latin typeface="JetBrains Mono"/>
              </a:rPr>
              <a:t>msg</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'%s' </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msg</a:t>
            </a:r>
            <a:r>
              <a:rPr kumimoji="0" lang="en-US" altLang="en-US" sz="1100" b="0" i="0" u="none" strike="noStrike" cap="none" normalizeH="0" baseline="0" dirty="0" smtClean="0">
                <a:ln>
                  <a:noFill/>
                </a:ln>
                <a:solidFill>
                  <a:srgbClr val="A9B7C6"/>
                </a:solidFill>
                <a:effectLst/>
                <a:latin typeface="JetBrains Mono"/>
              </a:rPr>
              <a: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
        <p:nvSpPr>
          <p:cNvPr id="17" name="Rectangle 4"/>
          <p:cNvSpPr>
            <a:spLocks noChangeArrowheads="1"/>
          </p:cNvSpPr>
          <p:nvPr/>
        </p:nvSpPr>
        <p:spPr bwMode="auto">
          <a:xfrm>
            <a:off x="8430331" y="3950284"/>
            <a:ext cx="3642344" cy="263149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CC7832"/>
                </a:solidFill>
                <a:effectLst/>
                <a:latin typeface="JetBrains Mono"/>
              </a:rPr>
              <a:t>while True</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try</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connection</a:t>
            </a:r>
            <a:r>
              <a:rPr kumimoji="0" lang="en-US" altLang="en-US" sz="1100" b="0" i="0" u="none" strike="noStrike" cap="none" normalizeH="0" baseline="0" dirty="0" smtClean="0">
                <a:ln>
                  <a:noFill/>
                </a:ln>
                <a:solidFill>
                  <a:srgbClr val="CC7832"/>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 = </a:t>
            </a:r>
            <a:r>
              <a:rPr kumimoji="0" lang="en-US" altLang="en-US" sz="1100" b="0" i="0" u="none" strike="noStrike" cap="none" normalizeH="0" baseline="0" dirty="0" err="1" smtClean="0">
                <a:ln>
                  <a:noFill/>
                </a:ln>
                <a:solidFill>
                  <a:srgbClr val="A9B7C6"/>
                </a:solidFill>
                <a:effectLst/>
                <a:latin typeface="JetBrains Mono"/>
              </a:rPr>
              <a:t>srv.accept</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'Connected by %s:%s' </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897BB"/>
                </a:solidFill>
                <a:effectLst/>
                <a:latin typeface="JetBrains Mono"/>
              </a:rPr>
              <a:t>0</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CC7832"/>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897BB"/>
                </a:solidFill>
                <a:effectLst/>
                <a:latin typeface="JetBrains Mono"/>
              </a:rPr>
              <a:t>1</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data = </a:t>
            </a:r>
            <a:r>
              <a:rPr kumimoji="0" lang="en-US" altLang="en-US" sz="1100" b="0" i="0" u="none" strike="noStrike" cap="none" normalizeH="0" baseline="0" dirty="0" err="1" smtClean="0">
                <a:ln>
                  <a:noFill/>
                </a:ln>
                <a:solidFill>
                  <a:srgbClr val="A9B7C6"/>
                </a:solidFill>
                <a:effectLst/>
                <a:latin typeface="JetBrains Mono"/>
              </a:rPr>
              <a:t>connection.recv</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err="1" smtClean="0">
                <a:ln>
                  <a:noFill/>
                </a:ln>
                <a:solidFill>
                  <a:srgbClr val="A9B7C6"/>
                </a:solidFill>
                <a:effectLst/>
                <a:latin typeface="JetBrains Mono"/>
              </a:rPr>
              <a:t>data_payload</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if </a:t>
            </a:r>
            <a:r>
              <a:rPr kumimoji="0" lang="en-US" altLang="en-US" sz="1100" b="0" i="0" u="none" strike="noStrike" cap="none" normalizeH="0" baseline="0" dirty="0" smtClean="0">
                <a:ln>
                  <a:noFill/>
                </a:ln>
                <a:solidFill>
                  <a:srgbClr val="A9B7C6"/>
                </a:solidFill>
                <a:effectLst/>
                <a:latin typeface="JetBrains Mono"/>
              </a:rPr>
              <a:t>data:</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"Data: %s" </a:t>
            </a:r>
            <a:r>
              <a:rPr kumimoji="0" lang="en-US" altLang="en-US" sz="1100" b="0" i="0" u="none" strike="noStrike" cap="none" normalizeH="0" baseline="0" dirty="0" smtClean="0">
                <a:ln>
                  <a:noFill/>
                </a:ln>
                <a:solidFill>
                  <a:srgbClr val="A9B7C6"/>
                </a:solidFill>
                <a:effectLst/>
                <a:latin typeface="JetBrains Mono"/>
              </a:rPr>
              <a:t>% data)</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connection.send</a:t>
            </a:r>
            <a:r>
              <a:rPr kumimoji="0" lang="en-US" altLang="en-US" sz="1100" b="0" i="0" u="none" strike="noStrike" cap="none" normalizeH="0" baseline="0" dirty="0" smtClean="0">
                <a:ln>
                  <a:noFill/>
                </a:ln>
                <a:solidFill>
                  <a:srgbClr val="A9B7C6"/>
                </a:solidFill>
                <a:effectLst/>
                <a:latin typeface="JetBrains Mono"/>
              </a:rPr>
              <a:t>(data)</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"sent %s bytes back to %s" </a:t>
            </a:r>
            <a:r>
              <a:rPr kumimoji="0" lang="en-US" altLang="en-US" sz="1100" b="0" i="0" u="none" strike="noStrike" cap="none" normalizeH="0" baseline="0" dirty="0" smtClean="0">
                <a:ln>
                  <a:noFill/>
                </a:ln>
                <a:solidFill>
                  <a:srgbClr val="A9B7C6"/>
                </a:solidFill>
                <a:effectLst/>
                <a:latin typeface="JetBrains Mono"/>
              </a:rPr>
              <a:t>% (data</a:t>
            </a:r>
            <a:r>
              <a:rPr kumimoji="0" lang="en-US" altLang="en-US" sz="1100" b="0" i="0" u="none" strike="noStrike" cap="none" normalizeH="0" baseline="0" dirty="0" smtClean="0">
                <a:ln>
                  <a:noFill/>
                </a:ln>
                <a:solidFill>
                  <a:srgbClr val="CC7832"/>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addr</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08080"/>
                </a:solidFill>
                <a:effectLst/>
                <a:latin typeface="JetBrains Mono"/>
              </a:rPr>
              <a:t># end connection</a:t>
            </a:r>
            <a:br>
              <a:rPr kumimoji="0" lang="en-US" altLang="en-US" sz="1100" b="0" i="0" u="none" strike="noStrike" cap="none" normalizeH="0" baseline="0" dirty="0" smtClean="0">
                <a:ln>
                  <a:noFill/>
                </a:ln>
                <a:solidFill>
                  <a:srgbClr val="808080"/>
                </a:solidFill>
                <a:effectLst/>
                <a:latin typeface="JetBrains Mono"/>
              </a:rPr>
            </a:br>
            <a:r>
              <a:rPr kumimoji="0" lang="en-US" altLang="en-US" sz="1100" b="0" i="0" u="none" strike="noStrike" cap="none" normalizeH="0" baseline="0" dirty="0" smtClean="0">
                <a:ln>
                  <a:noFill/>
                </a:ln>
                <a:solidFill>
                  <a:srgbClr val="808080"/>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connection.close</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except </a:t>
            </a:r>
            <a:r>
              <a:rPr kumimoji="0" lang="en-US" altLang="en-US" sz="1100" b="0" i="0" u="none" strike="noStrike" cap="none" normalizeH="0" baseline="0" dirty="0" err="1" smtClean="0">
                <a:ln>
                  <a:noFill/>
                </a:ln>
                <a:solidFill>
                  <a:srgbClr val="8888C6"/>
                </a:solidFill>
                <a:effectLst/>
                <a:latin typeface="JetBrains Mono"/>
              </a:rPr>
              <a:t>KeyboardInterrupt</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break</a:t>
            </a:r>
            <a:br>
              <a:rPr kumimoji="0" lang="en-US" altLang="en-US" sz="1100" b="0" i="0" u="none" strike="noStrike" cap="none" normalizeH="0" baseline="0" dirty="0" smtClean="0">
                <a:ln>
                  <a:noFill/>
                </a:ln>
                <a:solidFill>
                  <a:srgbClr val="CC7832"/>
                </a:solidFill>
                <a:effectLst/>
                <a:latin typeface="JetBrains Mono"/>
              </a:rPr>
            </a:br>
            <a:r>
              <a:rPr kumimoji="0" lang="en-US" altLang="en-US" sz="1100" b="0" i="0" u="none" strike="noStrike" cap="none" normalizeH="0" baseline="0" dirty="0" smtClean="0">
                <a:ln>
                  <a:noFill/>
                </a:ln>
                <a:solidFill>
                  <a:srgbClr val="CC7832"/>
                </a:solidFill>
                <a:effectLst/>
                <a:latin typeface="JetBrains Mono"/>
              </a:rPr>
              <a:t>    except </a:t>
            </a:r>
            <a:r>
              <a:rPr kumimoji="0" lang="en-US" altLang="en-US" sz="1100" b="0" i="0" u="none" strike="noStrike" cap="none" normalizeH="0" baseline="0" dirty="0" err="1" smtClean="0">
                <a:ln>
                  <a:noFill/>
                </a:ln>
                <a:solidFill>
                  <a:srgbClr val="A9B7C6"/>
                </a:solidFill>
                <a:effectLst/>
                <a:latin typeface="JetBrains Mono"/>
              </a:rPr>
              <a:t>socket.error</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CC7832"/>
                </a:solidFill>
                <a:effectLst/>
                <a:latin typeface="JetBrains Mono"/>
              </a:rPr>
              <a:t>as </a:t>
            </a:r>
            <a:r>
              <a:rPr kumimoji="0" lang="en-US" altLang="en-US" sz="1100" b="0" i="0" u="none" strike="noStrike" cap="none" normalizeH="0" baseline="0" dirty="0" err="1" smtClean="0">
                <a:ln>
                  <a:noFill/>
                </a:ln>
                <a:solidFill>
                  <a:srgbClr val="A9B7C6"/>
                </a:solidFill>
                <a:effectLst/>
                <a:latin typeface="JetBrains Mono"/>
              </a:rPr>
              <a:t>msg</a:t>
            </a:r>
            <a:r>
              <a:rPr kumimoji="0" lang="en-US" altLang="en-US" sz="1100" b="0" i="0" u="none" strike="noStrike" cap="none" normalizeH="0" baseline="0" dirty="0" smtClean="0">
                <a:ln>
                  <a:noFill/>
                </a:ln>
                <a:solidFill>
                  <a:srgbClr val="A9B7C6"/>
                </a:solidFill>
                <a:effectLst/>
                <a:latin typeface="JetBrains Mono"/>
              </a:rPr>
              <a:t>:</a:t>
            </a:r>
            <a:br>
              <a:rPr kumimoji="0" lang="en-US" altLang="en-US" sz="1100" b="0" i="0" u="none" strike="noStrike" cap="none" normalizeH="0" baseline="0" dirty="0" smtClean="0">
                <a:ln>
                  <a:noFill/>
                </a:ln>
                <a:solidFill>
                  <a:srgbClr val="A9B7C6"/>
                </a:solidFill>
                <a:effectLst/>
                <a:latin typeface="JetBrains Mono"/>
              </a:rPr>
            </a:b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smtClean="0">
                <a:ln>
                  <a:noFill/>
                </a:ln>
                <a:solidFill>
                  <a:srgbClr val="8888C6"/>
                </a:solidFill>
                <a:effectLst/>
                <a:latin typeface="JetBrains Mono"/>
              </a:rPr>
              <a:t>print</a:t>
            </a:r>
            <a:r>
              <a:rPr kumimoji="0" lang="en-US" altLang="en-US" sz="1100" b="0" i="0" u="none" strike="noStrike" cap="none" normalizeH="0" baseline="0" dirty="0" smtClean="0">
                <a:ln>
                  <a:noFill/>
                </a:ln>
                <a:solidFill>
                  <a:srgbClr val="A9B7C6"/>
                </a:solidFill>
                <a:effectLst/>
                <a:latin typeface="JetBrains Mono"/>
              </a:rPr>
              <a:t>(</a:t>
            </a:r>
            <a:r>
              <a:rPr kumimoji="0" lang="en-US" altLang="en-US" sz="1100" b="0" i="0" u="none" strike="noStrike" cap="none" normalizeH="0" baseline="0" dirty="0" smtClean="0">
                <a:ln>
                  <a:noFill/>
                </a:ln>
                <a:solidFill>
                  <a:srgbClr val="6A8759"/>
                </a:solidFill>
                <a:effectLst/>
                <a:latin typeface="JetBrains Mono"/>
              </a:rPr>
              <a:t>'%s' </a:t>
            </a:r>
            <a:r>
              <a:rPr kumimoji="0" lang="en-US" altLang="en-US" sz="1100" b="0" i="0" u="none" strike="noStrike" cap="none" normalizeH="0" baseline="0" dirty="0" smtClean="0">
                <a:ln>
                  <a:noFill/>
                </a:ln>
                <a:solidFill>
                  <a:srgbClr val="A9B7C6"/>
                </a:solidFill>
                <a:effectLst/>
                <a:latin typeface="JetBrains Mono"/>
              </a:rPr>
              <a:t>% (</a:t>
            </a:r>
            <a:r>
              <a:rPr kumimoji="0" lang="en-US" altLang="en-US" sz="1100" b="0" i="0" u="none" strike="noStrike" cap="none" normalizeH="0" baseline="0" dirty="0" err="1" smtClean="0">
                <a:ln>
                  <a:noFill/>
                </a:ln>
                <a:solidFill>
                  <a:srgbClr val="A9B7C6"/>
                </a:solidFill>
                <a:effectLst/>
                <a:latin typeface="JetBrains Mono"/>
              </a:rPr>
              <a:t>msg</a:t>
            </a:r>
            <a:r>
              <a:rPr kumimoji="0" lang="en-US" altLang="en-US" sz="1100" b="0" i="0" u="none" strike="noStrike" cap="none" normalizeH="0" baseline="0" dirty="0" smtClean="0">
                <a:ln>
                  <a:noFill/>
                </a:ln>
                <a:solidFill>
                  <a:srgbClr val="A9B7C6"/>
                </a:solidFill>
                <a:effectLst/>
                <a:latin typeface="JetBrains Mono"/>
              </a:rPr>
              <a: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021819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10367</TotalTime>
  <Words>2612</Words>
  <Application>Microsoft Office PowerPoint</Application>
  <PresentationFormat>Widescreen</PresentationFormat>
  <Paragraphs>439</Paragraphs>
  <Slides>40</Slides>
  <Notes>24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40</vt:i4>
      </vt:variant>
    </vt:vector>
  </HeadingPairs>
  <TitlesOfParts>
    <vt:vector size="55" baseType="lpstr">
      <vt:lpstr>Arial Unicode MS</vt:lpstr>
      <vt:lpstr>-apple-system</vt:lpstr>
      <vt:lpstr>Arial</vt:lpstr>
      <vt:lpstr>Book Antiqua</vt:lpstr>
      <vt:lpstr>Calibri</vt:lpstr>
      <vt:lpstr>Calibri Light</vt:lpstr>
      <vt:lpstr>Courier New</vt:lpstr>
      <vt:lpstr>Helvetica Neue</vt:lpstr>
      <vt:lpstr>JetBrains Mono</vt:lpstr>
      <vt:lpstr>merriweather</vt:lpstr>
      <vt:lpstr>Tajawal ExtraBold</vt:lpstr>
      <vt:lpstr>Tajawal Medium</vt:lpstr>
      <vt:lpstr>var(--ff-mono)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Mizher</cp:lastModifiedBy>
  <cp:revision>474</cp:revision>
  <dcterms:created xsi:type="dcterms:W3CDTF">2021-08-03T13:03:26Z</dcterms:created>
  <dcterms:modified xsi:type="dcterms:W3CDTF">2022-04-17T06:26:21Z</dcterms:modified>
</cp:coreProperties>
</file>