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303" r:id="rId2"/>
    <p:sldId id="506" r:id="rId3"/>
    <p:sldId id="507" r:id="rId4"/>
    <p:sldId id="508" r:id="rId5"/>
    <p:sldId id="509" r:id="rId6"/>
    <p:sldId id="510" r:id="rId7"/>
    <p:sldId id="511" r:id="rId8"/>
    <p:sldId id="512" r:id="rId9"/>
    <p:sldId id="513" r:id="rId10"/>
    <p:sldId id="514" r:id="rId11"/>
    <p:sldId id="515" r:id="rId12"/>
    <p:sldId id="516" r:id="rId13"/>
    <p:sldId id="517" r:id="rId14"/>
    <p:sldId id="518" r:id="rId15"/>
    <p:sldId id="519" r:id="rId16"/>
    <p:sldId id="520" r:id="rId17"/>
    <p:sldId id="521" r:id="rId18"/>
    <p:sldId id="522" r:id="rId19"/>
    <p:sldId id="523" r:id="rId20"/>
    <p:sldId id="529" r:id="rId21"/>
    <p:sldId id="530" r:id="rId22"/>
    <p:sldId id="531" r:id="rId23"/>
    <p:sldId id="532" r:id="rId24"/>
    <p:sldId id="533" r:id="rId25"/>
    <p:sldId id="534" r:id="rId26"/>
    <p:sldId id="524" r:id="rId27"/>
    <p:sldId id="525" r:id="rId28"/>
    <p:sldId id="526" r:id="rId29"/>
    <p:sldId id="527" r:id="rId30"/>
    <p:sldId id="528" r:id="rId31"/>
    <p:sldId id="535" r:id="rId32"/>
    <p:sldId id="536" r:id="rId33"/>
    <p:sldId id="537" r:id="rId34"/>
    <p:sldId id="538" r:id="rId35"/>
    <p:sldId id="34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9"/>
            <p14:sldId id="530"/>
            <p14:sldId id="531"/>
            <p14:sldId id="532"/>
            <p14:sldId id="533"/>
            <p14:sldId id="534"/>
            <p14:sldId id="524"/>
            <p14:sldId id="525"/>
            <p14:sldId id="526"/>
            <p14:sldId id="527"/>
            <p14:sldId id="528"/>
            <p14:sldId id="535"/>
            <p14:sldId id="536"/>
            <p14:sldId id="537"/>
            <p14:sldId id="53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70812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211898" y="-119571"/>
            <a:ext cx="12191999" cy="624556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258559" y="2606857"/>
            <a:ext cx="4658333" cy="1338828"/>
          </a:xfrm>
          <a:prstGeom prst="rect">
            <a:avLst/>
          </a:prstGeom>
          <a:noFill/>
        </p:spPr>
        <p:txBody>
          <a:bodyPr wrap="square" rtlCol="0">
            <a:spAutoFit/>
          </a:bodyPr>
          <a:lstStyle/>
          <a:p>
            <a:r>
              <a:rPr lang="en-US" sz="2800" b="1" dirty="0">
                <a:latin typeface="Times New Roman"/>
                <a:cs typeface="Times New Roman"/>
              </a:rPr>
              <a:t>Mission, Vision, Objectives and Culture of Organization</a:t>
            </a:r>
          </a:p>
          <a:p>
            <a:pPr algn="ctr"/>
            <a:r>
              <a:rPr lang="ar-EG" sz="2500" b="1" dirty="0">
                <a:latin typeface="Times New Roman" panose="02020603050405020304" pitchFamily="18" charset="0"/>
                <a:cs typeface="Times New Roman" panose="02020603050405020304" pitchFamily="18" charset="0"/>
              </a:rPr>
              <a:t>الرؤية، الرسالة، الأهداف وثقافة المنظمة</a:t>
            </a:r>
            <a:endParaRPr lang="en-US" sz="2500" b="1" dirty="0">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4</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02552"/>
            <a:ext cx="4658333" cy="1323439"/>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PMG 101</a:t>
            </a:r>
          </a:p>
          <a:p>
            <a:r>
              <a:rPr lang="en-US" sz="2000" dirty="0">
                <a:latin typeface="Times New Roman" panose="02020603050405020304" pitchFamily="18" charset="0"/>
                <a:cs typeface="Times New Roman" panose="02020603050405020304" pitchFamily="18" charset="0"/>
              </a:rPr>
              <a:t>Foundations of Project Management</a:t>
            </a:r>
          </a:p>
          <a:p>
            <a:r>
              <a:rPr lang="ar-EG" sz="2000" dirty="0"/>
              <a:t>أسس إدارة المشاريع                              </a:t>
            </a:r>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A4740D76-52FA-9831-FFB8-D6B44856D88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3730" y="8748"/>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0195"/>
    </mc:Choice>
    <mc:Fallback xmlns="">
      <p:transition spd="slow" advTm="1019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DFCE87F2-E163-B8A0-F86A-435CD33ABBE4}"/>
              </a:ext>
            </a:extLst>
          </p:cNvPr>
          <p:cNvGraphicFramePr>
            <a:graphicFrameLocks noGrp="1"/>
          </p:cNvGraphicFramePr>
          <p:nvPr>
            <p:extLst>
              <p:ext uri="{D42A27DB-BD31-4B8C-83A1-F6EECF244321}">
                <p14:modId xmlns:p14="http://schemas.microsoft.com/office/powerpoint/2010/main" val="3890240400"/>
              </p:ext>
            </p:extLst>
          </p:nvPr>
        </p:nvGraphicFramePr>
        <p:xfrm>
          <a:off x="1124447" y="1852930"/>
          <a:ext cx="10515600" cy="1005840"/>
        </p:xfrm>
        <a:graphic>
          <a:graphicData uri="http://schemas.openxmlformats.org/drawingml/2006/table">
            <a:tbl>
              <a:tblPr/>
              <a:tblGrid>
                <a:gridCol w="5257800">
                  <a:extLst>
                    <a:ext uri="{9D8B030D-6E8A-4147-A177-3AD203B41FA5}">
                      <a16:colId xmlns:a16="http://schemas.microsoft.com/office/drawing/2014/main" val="1282280801"/>
                    </a:ext>
                  </a:extLst>
                </a:gridCol>
                <a:gridCol w="5257800">
                  <a:extLst>
                    <a:ext uri="{9D8B030D-6E8A-4147-A177-3AD203B41FA5}">
                      <a16:colId xmlns:a16="http://schemas.microsoft.com/office/drawing/2014/main" val="3339244424"/>
                    </a:ext>
                  </a:extLst>
                </a:gridCol>
              </a:tblGrid>
              <a:tr h="0">
                <a:tc>
                  <a:txBody>
                    <a:bodyPr/>
                    <a:lstStyle/>
                    <a:p>
                      <a:pPr algn="ctr"/>
                      <a:r>
                        <a:rPr lang="ar-EG" b="1" dirty="0">
                          <a:solidFill>
                            <a:schemeClr val="accent1"/>
                          </a:solidFill>
                        </a:rPr>
                        <a:t>الرسالة، الرؤية، الأهداف، والثقافة التنظيمية</a:t>
                      </a:r>
                      <a:endParaRPr lang="ar-EG" dirty="0">
                        <a:solidFill>
                          <a:schemeClr val="accent1"/>
                        </a:solidFill>
                      </a:endParaRPr>
                    </a:p>
                  </a:txBody>
                  <a:tcPr anchor="ctr">
                    <a:lnL>
                      <a:noFill/>
                    </a:lnL>
                    <a:lnR>
                      <a:noFill/>
                    </a:lnR>
                    <a:lnT>
                      <a:noFill/>
                    </a:lnT>
                    <a:lnB>
                      <a:noFill/>
                    </a:lnB>
                    <a:noFill/>
                  </a:tcPr>
                </a:tc>
                <a:tc>
                  <a:txBody>
                    <a:bodyPr/>
                    <a:lstStyle/>
                    <a:p>
                      <a:pPr algn="ctr"/>
                      <a:r>
                        <a:rPr lang="en-US" b="1" dirty="0"/>
                        <a:t>Mission, Vision, Objectives, and Culture of Organization</a:t>
                      </a:r>
                      <a:endParaRPr lang="en-US" dirty="0"/>
                    </a:p>
                  </a:txBody>
                  <a:tcPr anchor="ctr">
                    <a:lnL>
                      <a:noFill/>
                    </a:lnL>
                    <a:lnR>
                      <a:noFill/>
                    </a:lnR>
                    <a:lnT>
                      <a:noFill/>
                    </a:lnT>
                    <a:lnB>
                      <a:noFill/>
                    </a:lnB>
                    <a:noFill/>
                  </a:tcPr>
                </a:tc>
                <a:extLst>
                  <a:ext uri="{0D108BD9-81ED-4DB2-BD59-A6C34878D82A}">
                    <a16:rowId xmlns:a16="http://schemas.microsoft.com/office/drawing/2014/main" val="1333997604"/>
                  </a:ext>
                </a:extLst>
              </a:tr>
              <a:tr h="0">
                <a:tc>
                  <a:txBody>
                    <a:bodyPr/>
                    <a:lstStyle/>
                    <a:p>
                      <a:pPr algn="ctr"/>
                      <a:r>
                        <a:rPr lang="ar-EG" b="1" dirty="0">
                          <a:solidFill>
                            <a:schemeClr val="accent1"/>
                          </a:solidFill>
                        </a:rPr>
                        <a:t>الفصل الرابع</a:t>
                      </a:r>
                      <a:endParaRPr lang="ar-EG" dirty="0">
                        <a:solidFill>
                          <a:schemeClr val="accent1"/>
                        </a:solidFill>
                      </a:endParaRPr>
                    </a:p>
                  </a:txBody>
                  <a:tcPr anchor="ctr">
                    <a:lnL>
                      <a:noFill/>
                    </a:lnL>
                    <a:lnR>
                      <a:noFill/>
                    </a:lnR>
                    <a:lnT>
                      <a:noFill/>
                    </a:lnT>
                    <a:lnB>
                      <a:noFill/>
                    </a:lnB>
                    <a:noFill/>
                  </a:tcPr>
                </a:tc>
                <a:tc>
                  <a:txBody>
                    <a:bodyPr/>
                    <a:lstStyle/>
                    <a:p>
                      <a:pPr algn="ctr"/>
                      <a:r>
                        <a:rPr lang="en-US" b="1" dirty="0"/>
                        <a:t>Chapter 4</a:t>
                      </a:r>
                      <a:endParaRPr lang="en-US" dirty="0"/>
                    </a:p>
                  </a:txBody>
                  <a:tcPr anchor="ctr">
                    <a:lnL>
                      <a:noFill/>
                    </a:lnL>
                    <a:lnR>
                      <a:noFill/>
                    </a:lnR>
                    <a:lnT>
                      <a:noFill/>
                    </a:lnT>
                    <a:lnB>
                      <a:noFill/>
                    </a:lnB>
                    <a:noFill/>
                  </a:tcPr>
                </a:tc>
                <a:extLst>
                  <a:ext uri="{0D108BD9-81ED-4DB2-BD59-A6C34878D82A}">
                    <a16:rowId xmlns:a16="http://schemas.microsoft.com/office/drawing/2014/main" val="938315554"/>
                  </a:ext>
                </a:extLst>
              </a:tr>
            </a:tbl>
          </a:graphicData>
        </a:graphic>
      </p:graphicFrame>
      <p:sp>
        <p:nvSpPr>
          <p:cNvPr id="9" name="Rectangle 1">
            <a:extLst>
              <a:ext uri="{FF2B5EF4-FFF2-40B4-BE49-F238E27FC236}">
                <a16:creationId xmlns:a16="http://schemas.microsoft.com/office/drawing/2014/main" id="{C00EC5A9-C8E8-21BE-81A2-1712D39F8C74}"/>
              </a:ext>
            </a:extLst>
          </p:cNvPr>
          <p:cNvSpPr>
            <a:spLocks noChangeArrowheads="1"/>
          </p:cNvSpPr>
          <p:nvPr/>
        </p:nvSpPr>
        <p:spPr bwMode="auto">
          <a:xfrm>
            <a:off x="838200" y="33162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382803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48FB5FEF-7FDB-65EF-683E-84AEA7F5937E}"/>
              </a:ext>
            </a:extLst>
          </p:cNvPr>
          <p:cNvGraphicFramePr>
            <a:graphicFrameLocks noGrp="1"/>
          </p:cNvGraphicFramePr>
          <p:nvPr>
            <p:extLst>
              <p:ext uri="{D42A27DB-BD31-4B8C-83A1-F6EECF244321}">
                <p14:modId xmlns:p14="http://schemas.microsoft.com/office/powerpoint/2010/main" val="20082309"/>
              </p:ext>
            </p:extLst>
          </p:nvPr>
        </p:nvGraphicFramePr>
        <p:xfrm>
          <a:off x="838200" y="2000389"/>
          <a:ext cx="10515600" cy="2743200"/>
        </p:xfrm>
        <a:graphic>
          <a:graphicData uri="http://schemas.openxmlformats.org/drawingml/2006/table">
            <a:tbl>
              <a:tblPr/>
              <a:tblGrid>
                <a:gridCol w="5257800">
                  <a:extLst>
                    <a:ext uri="{9D8B030D-6E8A-4147-A177-3AD203B41FA5}">
                      <a16:colId xmlns:a16="http://schemas.microsoft.com/office/drawing/2014/main" val="1075672979"/>
                    </a:ext>
                  </a:extLst>
                </a:gridCol>
                <a:gridCol w="5257800">
                  <a:extLst>
                    <a:ext uri="{9D8B030D-6E8A-4147-A177-3AD203B41FA5}">
                      <a16:colId xmlns:a16="http://schemas.microsoft.com/office/drawing/2014/main" val="3595423344"/>
                    </a:ext>
                  </a:extLst>
                </a:gridCol>
              </a:tblGrid>
              <a:tr h="0">
                <a:tc>
                  <a:txBody>
                    <a:bodyPr/>
                    <a:lstStyle/>
                    <a:p>
                      <a:pPr algn="ctr"/>
                      <a:r>
                        <a:rPr lang="ar-EG" b="1" dirty="0">
                          <a:solidFill>
                            <a:schemeClr val="accent1"/>
                          </a:solidFill>
                        </a:rPr>
                        <a:t>أهداف التعلم</a:t>
                      </a:r>
                      <a:endParaRPr lang="ar-EG" dirty="0">
                        <a:solidFill>
                          <a:schemeClr val="accent1"/>
                        </a:solidFill>
                      </a:endParaRPr>
                    </a:p>
                  </a:txBody>
                  <a:tcPr anchor="ctr">
                    <a:lnL>
                      <a:noFill/>
                    </a:lnL>
                    <a:lnR>
                      <a:noFill/>
                    </a:lnR>
                    <a:lnT>
                      <a:noFill/>
                    </a:lnT>
                    <a:lnB>
                      <a:noFill/>
                    </a:lnB>
                    <a:noFill/>
                  </a:tcPr>
                </a:tc>
                <a:tc>
                  <a:txBody>
                    <a:bodyPr/>
                    <a:lstStyle/>
                    <a:p>
                      <a:pPr algn="ctr"/>
                      <a:r>
                        <a:rPr lang="en-US" b="1" dirty="0"/>
                        <a:t>Learning Objectives</a:t>
                      </a:r>
                      <a:endParaRPr lang="en-US" dirty="0"/>
                    </a:p>
                  </a:txBody>
                  <a:tcPr anchor="ctr">
                    <a:lnL>
                      <a:noFill/>
                    </a:lnL>
                    <a:lnR>
                      <a:noFill/>
                    </a:lnR>
                    <a:lnT>
                      <a:noFill/>
                    </a:lnT>
                    <a:lnB>
                      <a:noFill/>
                    </a:lnB>
                    <a:noFill/>
                  </a:tcPr>
                </a:tc>
                <a:extLst>
                  <a:ext uri="{0D108BD9-81ED-4DB2-BD59-A6C34878D82A}">
                    <a16:rowId xmlns:a16="http://schemas.microsoft.com/office/drawing/2014/main" val="3892814670"/>
                  </a:ext>
                </a:extLst>
              </a:tr>
              <a:tr h="0">
                <a:tc>
                  <a:txBody>
                    <a:bodyPr/>
                    <a:lstStyle/>
                    <a:p>
                      <a:pPr algn="r"/>
                      <a:r>
                        <a:rPr lang="ar-EG" b="1">
                          <a:solidFill>
                            <a:schemeClr val="accent1"/>
                          </a:solidFill>
                        </a:rPr>
                        <a:t>تعريف المشكلة.</a:t>
                      </a:r>
                      <a:endParaRPr lang="ar-EG">
                        <a:solidFill>
                          <a:schemeClr val="accent1"/>
                        </a:solidFill>
                      </a:endParaRPr>
                    </a:p>
                  </a:txBody>
                  <a:tcPr anchor="ctr">
                    <a:lnL>
                      <a:noFill/>
                    </a:lnL>
                    <a:lnR>
                      <a:noFill/>
                    </a:lnR>
                    <a:lnT>
                      <a:noFill/>
                    </a:lnT>
                    <a:lnB>
                      <a:noFill/>
                    </a:lnB>
                    <a:noFill/>
                  </a:tcPr>
                </a:tc>
                <a:tc>
                  <a:txBody>
                    <a:bodyPr/>
                    <a:lstStyle/>
                    <a:p>
                      <a:r>
                        <a:rPr lang="en-US" b="1"/>
                        <a:t>Define problem.</a:t>
                      </a:r>
                      <a:endParaRPr lang="en-US"/>
                    </a:p>
                  </a:txBody>
                  <a:tcPr anchor="ctr">
                    <a:lnL>
                      <a:noFill/>
                    </a:lnL>
                    <a:lnR>
                      <a:noFill/>
                    </a:lnR>
                    <a:lnT>
                      <a:noFill/>
                    </a:lnT>
                    <a:lnB>
                      <a:noFill/>
                    </a:lnB>
                    <a:noFill/>
                  </a:tcPr>
                </a:tc>
                <a:extLst>
                  <a:ext uri="{0D108BD9-81ED-4DB2-BD59-A6C34878D82A}">
                    <a16:rowId xmlns:a16="http://schemas.microsoft.com/office/drawing/2014/main" val="3036761270"/>
                  </a:ext>
                </a:extLst>
              </a:tr>
              <a:tr h="0">
                <a:tc>
                  <a:txBody>
                    <a:bodyPr/>
                    <a:lstStyle/>
                    <a:p>
                      <a:pPr algn="r"/>
                      <a:r>
                        <a:rPr lang="ar-EG" b="1">
                          <a:solidFill>
                            <a:schemeClr val="accent1"/>
                          </a:solidFill>
                        </a:rPr>
                        <a:t>فهم الرسالة، الرؤية، الأهداف، والغايات.</a:t>
                      </a:r>
                      <a:endParaRPr lang="ar-EG">
                        <a:solidFill>
                          <a:schemeClr val="accent1"/>
                        </a:solidFill>
                      </a:endParaRPr>
                    </a:p>
                  </a:txBody>
                  <a:tcPr anchor="ctr">
                    <a:lnL>
                      <a:noFill/>
                    </a:lnL>
                    <a:lnR>
                      <a:noFill/>
                    </a:lnR>
                    <a:lnT>
                      <a:noFill/>
                    </a:lnT>
                    <a:lnB>
                      <a:noFill/>
                    </a:lnB>
                    <a:noFill/>
                  </a:tcPr>
                </a:tc>
                <a:tc>
                  <a:txBody>
                    <a:bodyPr/>
                    <a:lstStyle/>
                    <a:p>
                      <a:r>
                        <a:rPr lang="en-US" b="1"/>
                        <a:t>Understand mission, vision, goals, and objectives.</a:t>
                      </a:r>
                      <a:endParaRPr lang="en-US"/>
                    </a:p>
                  </a:txBody>
                  <a:tcPr anchor="ctr">
                    <a:lnL>
                      <a:noFill/>
                    </a:lnL>
                    <a:lnR>
                      <a:noFill/>
                    </a:lnR>
                    <a:lnT>
                      <a:noFill/>
                    </a:lnT>
                    <a:lnB>
                      <a:noFill/>
                    </a:lnB>
                    <a:noFill/>
                  </a:tcPr>
                </a:tc>
                <a:extLst>
                  <a:ext uri="{0D108BD9-81ED-4DB2-BD59-A6C34878D82A}">
                    <a16:rowId xmlns:a16="http://schemas.microsoft.com/office/drawing/2014/main" val="447414517"/>
                  </a:ext>
                </a:extLst>
              </a:tr>
              <a:tr h="0">
                <a:tc>
                  <a:txBody>
                    <a:bodyPr/>
                    <a:lstStyle/>
                    <a:p>
                      <a:pPr algn="r"/>
                      <a:r>
                        <a:rPr lang="ar-EG" b="1">
                          <a:solidFill>
                            <a:schemeClr val="accent1"/>
                          </a:solidFill>
                        </a:rPr>
                        <a:t>فهم الثقافة التنظيمية وتأثيرها على إدارة المشاريع.</a:t>
                      </a:r>
                      <a:endParaRPr lang="ar-EG">
                        <a:solidFill>
                          <a:schemeClr val="accent1"/>
                        </a:solidFill>
                      </a:endParaRPr>
                    </a:p>
                  </a:txBody>
                  <a:tcPr anchor="ctr">
                    <a:lnL>
                      <a:noFill/>
                    </a:lnL>
                    <a:lnR>
                      <a:noFill/>
                    </a:lnR>
                    <a:lnT>
                      <a:noFill/>
                    </a:lnT>
                    <a:lnB>
                      <a:noFill/>
                    </a:lnB>
                    <a:noFill/>
                  </a:tcPr>
                </a:tc>
                <a:tc>
                  <a:txBody>
                    <a:bodyPr/>
                    <a:lstStyle/>
                    <a:p>
                      <a:r>
                        <a:rPr lang="en-US" b="1"/>
                        <a:t>Understand organizational culture and its impact on project management.</a:t>
                      </a:r>
                      <a:endParaRPr lang="en-US"/>
                    </a:p>
                  </a:txBody>
                  <a:tcPr anchor="ctr">
                    <a:lnL>
                      <a:noFill/>
                    </a:lnL>
                    <a:lnR>
                      <a:noFill/>
                    </a:lnR>
                    <a:lnT>
                      <a:noFill/>
                    </a:lnT>
                    <a:lnB>
                      <a:noFill/>
                    </a:lnB>
                    <a:noFill/>
                  </a:tcPr>
                </a:tc>
                <a:extLst>
                  <a:ext uri="{0D108BD9-81ED-4DB2-BD59-A6C34878D82A}">
                    <a16:rowId xmlns:a16="http://schemas.microsoft.com/office/drawing/2014/main" val="290829246"/>
                  </a:ext>
                </a:extLst>
              </a:tr>
              <a:tr h="0">
                <a:tc>
                  <a:txBody>
                    <a:bodyPr/>
                    <a:lstStyle/>
                    <a:p>
                      <a:pPr algn="r"/>
                      <a:r>
                        <a:rPr lang="ar-EG" b="1">
                          <a:solidFill>
                            <a:schemeClr val="accent1"/>
                          </a:solidFill>
                        </a:rPr>
                        <a:t>فهم أبعاد الثقافة التنظيمية.</a:t>
                      </a:r>
                      <a:endParaRPr lang="ar-EG">
                        <a:solidFill>
                          <a:schemeClr val="accent1"/>
                        </a:solidFill>
                      </a:endParaRPr>
                    </a:p>
                  </a:txBody>
                  <a:tcPr anchor="ctr">
                    <a:lnL>
                      <a:noFill/>
                    </a:lnL>
                    <a:lnR>
                      <a:noFill/>
                    </a:lnR>
                    <a:lnT>
                      <a:noFill/>
                    </a:lnT>
                    <a:lnB>
                      <a:noFill/>
                    </a:lnB>
                    <a:noFill/>
                  </a:tcPr>
                </a:tc>
                <a:tc>
                  <a:txBody>
                    <a:bodyPr/>
                    <a:lstStyle/>
                    <a:p>
                      <a:r>
                        <a:rPr lang="en-US" b="1"/>
                        <a:t>Understand dimensions of organizational culture.</a:t>
                      </a:r>
                      <a:endParaRPr lang="en-US"/>
                    </a:p>
                  </a:txBody>
                  <a:tcPr anchor="ctr">
                    <a:lnL>
                      <a:noFill/>
                    </a:lnL>
                    <a:lnR>
                      <a:noFill/>
                    </a:lnR>
                    <a:lnT>
                      <a:noFill/>
                    </a:lnT>
                    <a:lnB>
                      <a:noFill/>
                    </a:lnB>
                    <a:noFill/>
                  </a:tcPr>
                </a:tc>
                <a:extLst>
                  <a:ext uri="{0D108BD9-81ED-4DB2-BD59-A6C34878D82A}">
                    <a16:rowId xmlns:a16="http://schemas.microsoft.com/office/drawing/2014/main" val="3172005271"/>
                  </a:ext>
                </a:extLst>
              </a:tr>
              <a:tr h="0">
                <a:tc>
                  <a:txBody>
                    <a:bodyPr/>
                    <a:lstStyle/>
                    <a:p>
                      <a:pPr algn="r"/>
                      <a:r>
                        <a:rPr lang="ar-EG" b="1" dirty="0">
                          <a:solidFill>
                            <a:schemeClr val="accent1"/>
                          </a:solidFill>
                        </a:rPr>
                        <a:t>الأبعاد الثقافية للمنظمات الداعمة لإدارة المشاريع.</a:t>
                      </a:r>
                      <a:endParaRPr lang="ar-EG" dirty="0">
                        <a:solidFill>
                          <a:schemeClr val="accent1"/>
                        </a:solidFill>
                      </a:endParaRPr>
                    </a:p>
                  </a:txBody>
                  <a:tcPr anchor="ctr">
                    <a:lnL>
                      <a:noFill/>
                    </a:lnL>
                    <a:lnR>
                      <a:noFill/>
                    </a:lnR>
                    <a:lnT>
                      <a:noFill/>
                    </a:lnT>
                    <a:lnB>
                      <a:noFill/>
                    </a:lnB>
                    <a:noFill/>
                  </a:tcPr>
                </a:tc>
                <a:tc>
                  <a:txBody>
                    <a:bodyPr/>
                    <a:lstStyle/>
                    <a:p>
                      <a:r>
                        <a:rPr lang="en-US" b="1" dirty="0"/>
                        <a:t>Cultural dimensions of an organization supportive to project management.</a:t>
                      </a:r>
                      <a:endParaRPr lang="en-US" dirty="0"/>
                    </a:p>
                  </a:txBody>
                  <a:tcPr anchor="ctr">
                    <a:lnL>
                      <a:noFill/>
                    </a:lnL>
                    <a:lnR>
                      <a:noFill/>
                    </a:lnR>
                    <a:lnT>
                      <a:noFill/>
                    </a:lnT>
                    <a:lnB>
                      <a:noFill/>
                    </a:lnB>
                    <a:noFill/>
                  </a:tcPr>
                </a:tc>
                <a:extLst>
                  <a:ext uri="{0D108BD9-81ED-4DB2-BD59-A6C34878D82A}">
                    <a16:rowId xmlns:a16="http://schemas.microsoft.com/office/drawing/2014/main" val="1662216230"/>
                  </a:ext>
                </a:extLst>
              </a:tr>
            </a:tbl>
          </a:graphicData>
        </a:graphic>
      </p:graphicFrame>
      <p:sp>
        <p:nvSpPr>
          <p:cNvPr id="6" name="Rectangle 1">
            <a:extLst>
              <a:ext uri="{FF2B5EF4-FFF2-40B4-BE49-F238E27FC236}">
                <a16:creationId xmlns:a16="http://schemas.microsoft.com/office/drawing/2014/main" id="{22AF63D9-A2AA-743B-E779-2D2CF04155C6}"/>
              </a:ext>
            </a:extLst>
          </p:cNvPr>
          <p:cNvSpPr>
            <a:spLocks noChangeArrowheads="1"/>
          </p:cNvSpPr>
          <p:nvPr/>
        </p:nvSpPr>
        <p:spPr bwMode="auto">
          <a:xfrm>
            <a:off x="838200" y="24463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407022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E3F58DE0-BEAB-30ED-26A0-73B112877EB7}"/>
              </a:ext>
            </a:extLst>
          </p:cNvPr>
          <p:cNvGraphicFramePr>
            <a:graphicFrameLocks noGrp="1"/>
          </p:cNvGraphicFramePr>
          <p:nvPr>
            <p:extLst>
              <p:ext uri="{D42A27DB-BD31-4B8C-83A1-F6EECF244321}">
                <p14:modId xmlns:p14="http://schemas.microsoft.com/office/powerpoint/2010/main" val="19427492"/>
              </p:ext>
            </p:extLst>
          </p:nvPr>
        </p:nvGraphicFramePr>
        <p:xfrm>
          <a:off x="838200" y="1944370"/>
          <a:ext cx="10515600" cy="2194560"/>
        </p:xfrm>
        <a:graphic>
          <a:graphicData uri="http://schemas.openxmlformats.org/drawingml/2006/table">
            <a:tbl>
              <a:tblPr/>
              <a:tblGrid>
                <a:gridCol w="5257800">
                  <a:extLst>
                    <a:ext uri="{9D8B030D-6E8A-4147-A177-3AD203B41FA5}">
                      <a16:colId xmlns:a16="http://schemas.microsoft.com/office/drawing/2014/main" val="3219586542"/>
                    </a:ext>
                  </a:extLst>
                </a:gridCol>
                <a:gridCol w="5257800">
                  <a:extLst>
                    <a:ext uri="{9D8B030D-6E8A-4147-A177-3AD203B41FA5}">
                      <a16:colId xmlns:a16="http://schemas.microsoft.com/office/drawing/2014/main" val="1145117519"/>
                    </a:ext>
                  </a:extLst>
                </a:gridCol>
              </a:tblGrid>
              <a:tr h="0">
                <a:tc>
                  <a:txBody>
                    <a:bodyPr/>
                    <a:lstStyle/>
                    <a:p>
                      <a:pPr algn="r"/>
                      <a:r>
                        <a:rPr lang="ar-EG" b="1" dirty="0">
                          <a:solidFill>
                            <a:schemeClr val="tx2"/>
                          </a:solidFill>
                        </a:rPr>
                        <a:t>كل مشروع يحل مشكلة من نوع ما، لكن الناس يميلون إلى تجاوز مرحلة تعريف المشكلة.</a:t>
                      </a:r>
                      <a:endParaRPr lang="ar-EG" dirty="0">
                        <a:solidFill>
                          <a:schemeClr val="tx2"/>
                        </a:solidFill>
                      </a:endParaRPr>
                    </a:p>
                  </a:txBody>
                  <a:tcPr anchor="ctr">
                    <a:lnL>
                      <a:noFill/>
                    </a:lnL>
                    <a:lnR>
                      <a:noFill/>
                    </a:lnR>
                    <a:lnT>
                      <a:noFill/>
                    </a:lnT>
                    <a:lnB>
                      <a:noFill/>
                    </a:lnB>
                    <a:noFill/>
                  </a:tcPr>
                </a:tc>
                <a:tc>
                  <a:txBody>
                    <a:bodyPr/>
                    <a:lstStyle/>
                    <a:p>
                      <a:r>
                        <a:rPr lang="en-US" b="1" dirty="0"/>
                        <a:t>Every project solves a problem of some kind, but people are inclined to skip over the definition of the problem.</a:t>
                      </a:r>
                      <a:endParaRPr lang="en-US" dirty="0"/>
                    </a:p>
                  </a:txBody>
                  <a:tcPr anchor="ctr">
                    <a:lnL>
                      <a:noFill/>
                    </a:lnL>
                    <a:lnR>
                      <a:noFill/>
                    </a:lnR>
                    <a:lnT>
                      <a:noFill/>
                    </a:lnT>
                    <a:lnB>
                      <a:noFill/>
                    </a:lnB>
                    <a:noFill/>
                  </a:tcPr>
                </a:tc>
                <a:extLst>
                  <a:ext uri="{0D108BD9-81ED-4DB2-BD59-A6C34878D82A}">
                    <a16:rowId xmlns:a16="http://schemas.microsoft.com/office/drawing/2014/main" val="3058928517"/>
                  </a:ext>
                </a:extLst>
              </a:tr>
              <a:tr h="0">
                <a:tc>
                  <a:txBody>
                    <a:bodyPr/>
                    <a:lstStyle/>
                    <a:p>
                      <a:pPr algn="r"/>
                      <a:r>
                        <a:rPr lang="ar-EG" b="1">
                          <a:solidFill>
                            <a:schemeClr val="tx2"/>
                          </a:solidFill>
                        </a:rPr>
                        <a:t>هذا خطأ كبير.</a:t>
                      </a:r>
                      <a:endParaRPr lang="ar-EG">
                        <a:solidFill>
                          <a:schemeClr val="tx2"/>
                        </a:solidFill>
                      </a:endParaRPr>
                    </a:p>
                  </a:txBody>
                  <a:tcPr anchor="ctr">
                    <a:lnL>
                      <a:noFill/>
                    </a:lnL>
                    <a:lnR>
                      <a:noFill/>
                    </a:lnR>
                    <a:lnT>
                      <a:noFill/>
                    </a:lnT>
                    <a:lnB>
                      <a:noFill/>
                    </a:lnB>
                    <a:noFill/>
                  </a:tcPr>
                </a:tc>
                <a:tc>
                  <a:txBody>
                    <a:bodyPr/>
                    <a:lstStyle/>
                    <a:p>
                      <a:r>
                        <a:rPr lang="en-US" b="1"/>
                        <a:t>This is a big mistake.</a:t>
                      </a:r>
                      <a:endParaRPr lang="en-US"/>
                    </a:p>
                  </a:txBody>
                  <a:tcPr anchor="ctr">
                    <a:lnL>
                      <a:noFill/>
                    </a:lnL>
                    <a:lnR>
                      <a:noFill/>
                    </a:lnR>
                    <a:lnT>
                      <a:noFill/>
                    </a:lnT>
                    <a:lnB>
                      <a:noFill/>
                    </a:lnB>
                    <a:noFill/>
                  </a:tcPr>
                </a:tc>
                <a:extLst>
                  <a:ext uri="{0D108BD9-81ED-4DB2-BD59-A6C34878D82A}">
                    <a16:rowId xmlns:a16="http://schemas.microsoft.com/office/drawing/2014/main" val="2581310833"/>
                  </a:ext>
                </a:extLst>
              </a:tr>
              <a:tr h="0">
                <a:tc>
                  <a:txBody>
                    <a:bodyPr/>
                    <a:lstStyle/>
                    <a:p>
                      <a:pPr algn="r"/>
                      <a:r>
                        <a:rPr lang="ar-EG" b="1" dirty="0">
                          <a:solidFill>
                            <a:schemeClr val="tx2"/>
                          </a:solidFill>
                        </a:rPr>
                        <a:t>الطريقة التي تحدد بها المشكلة تحدد كيفية حلها، لذا من الضروري تطوير تعريف مناسب للمشكلة.</a:t>
                      </a:r>
                      <a:endParaRPr lang="ar-EG" dirty="0">
                        <a:solidFill>
                          <a:schemeClr val="tx2"/>
                        </a:solidFill>
                      </a:endParaRPr>
                    </a:p>
                  </a:txBody>
                  <a:tcPr anchor="ctr">
                    <a:lnL>
                      <a:noFill/>
                    </a:lnL>
                    <a:lnR>
                      <a:noFill/>
                    </a:lnR>
                    <a:lnT>
                      <a:noFill/>
                    </a:lnT>
                    <a:lnB>
                      <a:noFill/>
                    </a:lnB>
                    <a:noFill/>
                  </a:tcPr>
                </a:tc>
                <a:tc>
                  <a:txBody>
                    <a:bodyPr/>
                    <a:lstStyle/>
                    <a:p>
                      <a:r>
                        <a:rPr lang="en-US" b="1" dirty="0"/>
                        <a:t>The way you define a problem determines how you will solve it, so it is critical that a proper definition be developed.</a:t>
                      </a:r>
                      <a:endParaRPr lang="en-US" dirty="0"/>
                    </a:p>
                  </a:txBody>
                  <a:tcPr anchor="ctr">
                    <a:lnL>
                      <a:noFill/>
                    </a:lnL>
                    <a:lnR>
                      <a:noFill/>
                    </a:lnR>
                    <a:lnT>
                      <a:noFill/>
                    </a:lnT>
                    <a:lnB>
                      <a:noFill/>
                    </a:lnB>
                    <a:noFill/>
                  </a:tcPr>
                </a:tc>
                <a:extLst>
                  <a:ext uri="{0D108BD9-81ED-4DB2-BD59-A6C34878D82A}">
                    <a16:rowId xmlns:a16="http://schemas.microsoft.com/office/drawing/2014/main" val="2508863821"/>
                  </a:ext>
                </a:extLst>
              </a:tr>
            </a:tbl>
          </a:graphicData>
        </a:graphic>
      </p:graphicFrame>
      <p:sp>
        <p:nvSpPr>
          <p:cNvPr id="6" name="Rectangle 1">
            <a:extLst>
              <a:ext uri="{FF2B5EF4-FFF2-40B4-BE49-F238E27FC236}">
                <a16:creationId xmlns:a16="http://schemas.microsoft.com/office/drawing/2014/main" id="{88C65F10-4AF7-7FA2-4F28-9F33FAE7DD6F}"/>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456347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978FD552-8A2E-FF59-98A8-0064E28B0435}"/>
              </a:ext>
            </a:extLst>
          </p:cNvPr>
          <p:cNvGraphicFramePr>
            <a:graphicFrameLocks noGrp="1"/>
          </p:cNvGraphicFramePr>
          <p:nvPr>
            <p:extLst>
              <p:ext uri="{D42A27DB-BD31-4B8C-83A1-F6EECF244321}">
                <p14:modId xmlns:p14="http://schemas.microsoft.com/office/powerpoint/2010/main" val="4194949849"/>
              </p:ext>
            </p:extLst>
          </p:nvPr>
        </p:nvGraphicFramePr>
        <p:xfrm>
          <a:off x="1056861" y="2080895"/>
          <a:ext cx="10515600" cy="2194560"/>
        </p:xfrm>
        <a:graphic>
          <a:graphicData uri="http://schemas.openxmlformats.org/drawingml/2006/table">
            <a:tbl>
              <a:tblPr/>
              <a:tblGrid>
                <a:gridCol w="5257800">
                  <a:extLst>
                    <a:ext uri="{9D8B030D-6E8A-4147-A177-3AD203B41FA5}">
                      <a16:colId xmlns:a16="http://schemas.microsoft.com/office/drawing/2014/main" val="2833246022"/>
                    </a:ext>
                  </a:extLst>
                </a:gridCol>
                <a:gridCol w="5257800">
                  <a:extLst>
                    <a:ext uri="{9D8B030D-6E8A-4147-A177-3AD203B41FA5}">
                      <a16:colId xmlns:a16="http://schemas.microsoft.com/office/drawing/2014/main" val="2729190393"/>
                    </a:ext>
                  </a:extLst>
                </a:gridCol>
              </a:tblGrid>
              <a:tr h="0">
                <a:tc>
                  <a:txBody>
                    <a:bodyPr/>
                    <a:lstStyle/>
                    <a:p>
                      <a:pPr algn="ctr"/>
                      <a:r>
                        <a:rPr lang="ar-EG" b="1" dirty="0">
                          <a:solidFill>
                            <a:schemeClr val="tx2"/>
                          </a:solidFill>
                        </a:rPr>
                        <a:t>الرسالة</a:t>
                      </a:r>
                      <a:endParaRPr lang="ar-EG" dirty="0">
                        <a:solidFill>
                          <a:schemeClr val="tx2"/>
                        </a:solidFill>
                      </a:endParaRPr>
                    </a:p>
                  </a:txBody>
                  <a:tcPr anchor="ctr">
                    <a:lnL>
                      <a:noFill/>
                    </a:lnL>
                    <a:lnR>
                      <a:noFill/>
                    </a:lnR>
                    <a:lnT>
                      <a:noFill/>
                    </a:lnT>
                    <a:lnB>
                      <a:noFill/>
                    </a:lnB>
                    <a:noFill/>
                  </a:tcPr>
                </a:tc>
                <a:tc>
                  <a:txBody>
                    <a:bodyPr/>
                    <a:lstStyle/>
                    <a:p>
                      <a:pPr algn="ctr"/>
                      <a:r>
                        <a:rPr lang="en-US" b="1" dirty="0"/>
                        <a:t>Mission</a:t>
                      </a:r>
                      <a:endParaRPr lang="en-US" dirty="0"/>
                    </a:p>
                  </a:txBody>
                  <a:tcPr anchor="ctr">
                    <a:lnL>
                      <a:noFill/>
                    </a:lnL>
                    <a:lnR>
                      <a:noFill/>
                    </a:lnR>
                    <a:lnT>
                      <a:noFill/>
                    </a:lnT>
                    <a:lnB>
                      <a:noFill/>
                    </a:lnB>
                    <a:noFill/>
                  </a:tcPr>
                </a:tc>
                <a:extLst>
                  <a:ext uri="{0D108BD9-81ED-4DB2-BD59-A6C34878D82A}">
                    <a16:rowId xmlns:a16="http://schemas.microsoft.com/office/drawing/2014/main" val="1115741190"/>
                  </a:ext>
                </a:extLst>
              </a:tr>
              <a:tr h="0">
                <a:tc>
                  <a:txBody>
                    <a:bodyPr/>
                    <a:lstStyle/>
                    <a:p>
                      <a:pPr algn="r"/>
                      <a:r>
                        <a:rPr lang="ar-EG" b="1" dirty="0">
                          <a:solidFill>
                            <a:schemeClr val="tx2"/>
                          </a:solidFill>
                        </a:rPr>
                        <a:t>بيان الرسالة يُعرّف نشاط الشركة، أهدافها، وطريقتها في تحقيق تلك الأهداف.</a:t>
                      </a:r>
                      <a:endParaRPr lang="ar-EG" dirty="0">
                        <a:solidFill>
                          <a:schemeClr val="tx2"/>
                        </a:solidFill>
                      </a:endParaRPr>
                    </a:p>
                  </a:txBody>
                  <a:tcPr anchor="ctr">
                    <a:lnL>
                      <a:noFill/>
                    </a:lnL>
                    <a:lnR>
                      <a:noFill/>
                    </a:lnR>
                    <a:lnT>
                      <a:noFill/>
                    </a:lnT>
                    <a:lnB>
                      <a:noFill/>
                    </a:lnB>
                    <a:noFill/>
                  </a:tcPr>
                </a:tc>
                <a:tc>
                  <a:txBody>
                    <a:bodyPr/>
                    <a:lstStyle/>
                    <a:p>
                      <a:r>
                        <a:rPr lang="en-US" b="1"/>
                        <a:t>A Mission Statement defines the company's business, its objectives, and its approach to reach those objectives.</a:t>
                      </a:r>
                      <a:endParaRPr lang="en-US"/>
                    </a:p>
                  </a:txBody>
                  <a:tcPr anchor="ctr">
                    <a:lnL>
                      <a:noFill/>
                    </a:lnL>
                    <a:lnR>
                      <a:noFill/>
                    </a:lnR>
                    <a:lnT>
                      <a:noFill/>
                    </a:lnT>
                    <a:lnB>
                      <a:noFill/>
                    </a:lnB>
                    <a:noFill/>
                  </a:tcPr>
                </a:tc>
                <a:extLst>
                  <a:ext uri="{0D108BD9-81ED-4DB2-BD59-A6C34878D82A}">
                    <a16:rowId xmlns:a16="http://schemas.microsoft.com/office/drawing/2014/main" val="782976864"/>
                  </a:ext>
                </a:extLst>
              </a:tr>
              <a:tr h="0">
                <a:tc>
                  <a:txBody>
                    <a:bodyPr/>
                    <a:lstStyle/>
                    <a:p>
                      <a:pPr algn="r"/>
                      <a:r>
                        <a:rPr lang="ar-EG" b="1" dirty="0">
                          <a:solidFill>
                            <a:schemeClr val="tx2"/>
                          </a:solidFill>
                        </a:rPr>
                        <a:t>بيان الرسالة يصف الغرض من المنظمة ويجيب على الأسئلة "ما هو مجال عملنا؟" و"لماذا نعمل؟".</a:t>
                      </a:r>
                      <a:endParaRPr lang="ar-EG" dirty="0">
                        <a:solidFill>
                          <a:schemeClr val="tx2"/>
                        </a:solidFill>
                      </a:endParaRPr>
                    </a:p>
                  </a:txBody>
                  <a:tcPr anchor="ctr">
                    <a:lnL>
                      <a:noFill/>
                    </a:lnL>
                    <a:lnR>
                      <a:noFill/>
                    </a:lnR>
                    <a:lnT>
                      <a:noFill/>
                    </a:lnT>
                    <a:lnB>
                      <a:noFill/>
                    </a:lnB>
                    <a:noFill/>
                  </a:tcPr>
                </a:tc>
                <a:tc>
                  <a:txBody>
                    <a:bodyPr/>
                    <a:lstStyle/>
                    <a:p>
                      <a:r>
                        <a:rPr lang="en-US" b="1" dirty="0"/>
                        <a:t>A mission statement describes an organization's purpose and answers the questions "What business are we in?" and "What is our business for?"</a:t>
                      </a:r>
                      <a:endParaRPr lang="en-US" dirty="0"/>
                    </a:p>
                  </a:txBody>
                  <a:tcPr anchor="ctr">
                    <a:lnL>
                      <a:noFill/>
                    </a:lnL>
                    <a:lnR>
                      <a:noFill/>
                    </a:lnR>
                    <a:lnT>
                      <a:noFill/>
                    </a:lnT>
                    <a:lnB>
                      <a:noFill/>
                    </a:lnB>
                    <a:noFill/>
                  </a:tcPr>
                </a:tc>
                <a:extLst>
                  <a:ext uri="{0D108BD9-81ED-4DB2-BD59-A6C34878D82A}">
                    <a16:rowId xmlns:a16="http://schemas.microsoft.com/office/drawing/2014/main" val="1636887792"/>
                  </a:ext>
                </a:extLst>
              </a:tr>
            </a:tbl>
          </a:graphicData>
        </a:graphic>
      </p:graphicFrame>
      <p:sp>
        <p:nvSpPr>
          <p:cNvPr id="6" name="Rectangle 1">
            <a:extLst>
              <a:ext uri="{FF2B5EF4-FFF2-40B4-BE49-F238E27FC236}">
                <a16:creationId xmlns:a16="http://schemas.microsoft.com/office/drawing/2014/main" id="{A8E5898F-6205-A225-38D7-24AE46A0F443}"/>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9830616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7C733331-724C-CAFD-CB9A-3BCE9E9251C9}"/>
              </a:ext>
            </a:extLst>
          </p:cNvPr>
          <p:cNvGraphicFramePr>
            <a:graphicFrameLocks noGrp="1"/>
          </p:cNvGraphicFramePr>
          <p:nvPr>
            <p:extLst>
              <p:ext uri="{D42A27DB-BD31-4B8C-83A1-F6EECF244321}">
                <p14:modId xmlns:p14="http://schemas.microsoft.com/office/powerpoint/2010/main" val="2995759430"/>
              </p:ext>
            </p:extLst>
          </p:nvPr>
        </p:nvGraphicFramePr>
        <p:xfrm>
          <a:off x="967409" y="2127568"/>
          <a:ext cx="10515600" cy="1920240"/>
        </p:xfrm>
        <a:graphic>
          <a:graphicData uri="http://schemas.openxmlformats.org/drawingml/2006/table">
            <a:tbl>
              <a:tblPr/>
              <a:tblGrid>
                <a:gridCol w="5257800">
                  <a:extLst>
                    <a:ext uri="{9D8B030D-6E8A-4147-A177-3AD203B41FA5}">
                      <a16:colId xmlns:a16="http://schemas.microsoft.com/office/drawing/2014/main" val="2545981228"/>
                    </a:ext>
                  </a:extLst>
                </a:gridCol>
                <a:gridCol w="5257800">
                  <a:extLst>
                    <a:ext uri="{9D8B030D-6E8A-4147-A177-3AD203B41FA5}">
                      <a16:colId xmlns:a16="http://schemas.microsoft.com/office/drawing/2014/main" val="2921901352"/>
                    </a:ext>
                  </a:extLst>
                </a:gridCol>
              </a:tblGrid>
              <a:tr h="0">
                <a:tc>
                  <a:txBody>
                    <a:bodyPr/>
                    <a:lstStyle/>
                    <a:p>
                      <a:pPr algn="ctr"/>
                      <a:r>
                        <a:rPr lang="ar-EG" b="1" dirty="0">
                          <a:solidFill>
                            <a:schemeClr val="tx2"/>
                          </a:solidFill>
                        </a:rPr>
                        <a:t>الرؤية</a:t>
                      </a:r>
                      <a:endParaRPr lang="ar-EG" dirty="0">
                        <a:solidFill>
                          <a:schemeClr val="tx2"/>
                        </a:solidFill>
                      </a:endParaRPr>
                    </a:p>
                  </a:txBody>
                  <a:tcPr anchor="ctr">
                    <a:lnL>
                      <a:noFill/>
                    </a:lnL>
                    <a:lnR>
                      <a:noFill/>
                    </a:lnR>
                    <a:lnT>
                      <a:noFill/>
                    </a:lnT>
                    <a:lnB>
                      <a:noFill/>
                    </a:lnB>
                    <a:noFill/>
                  </a:tcPr>
                </a:tc>
                <a:tc>
                  <a:txBody>
                    <a:bodyPr/>
                    <a:lstStyle/>
                    <a:p>
                      <a:pPr algn="ctr"/>
                      <a:r>
                        <a:rPr lang="en-US" b="1" dirty="0"/>
                        <a:t>Vision</a:t>
                      </a:r>
                      <a:endParaRPr lang="en-US" dirty="0"/>
                    </a:p>
                  </a:txBody>
                  <a:tcPr anchor="ctr">
                    <a:lnL>
                      <a:noFill/>
                    </a:lnL>
                    <a:lnR>
                      <a:noFill/>
                    </a:lnR>
                    <a:lnT>
                      <a:noFill/>
                    </a:lnT>
                    <a:lnB>
                      <a:noFill/>
                    </a:lnB>
                    <a:noFill/>
                  </a:tcPr>
                </a:tc>
                <a:extLst>
                  <a:ext uri="{0D108BD9-81ED-4DB2-BD59-A6C34878D82A}">
                    <a16:rowId xmlns:a16="http://schemas.microsoft.com/office/drawing/2014/main" val="2646199847"/>
                  </a:ext>
                </a:extLst>
              </a:tr>
              <a:tr h="0">
                <a:tc>
                  <a:txBody>
                    <a:bodyPr/>
                    <a:lstStyle/>
                    <a:p>
                      <a:pPr algn="r"/>
                      <a:r>
                        <a:rPr lang="ar-EG" b="1" dirty="0">
                          <a:solidFill>
                            <a:schemeClr val="tx2"/>
                          </a:solidFill>
                        </a:rPr>
                        <a:t>بيان الرؤية يصف الوضع المستقبلي المرغوب للشركة.</a:t>
                      </a:r>
                      <a:endParaRPr lang="ar-EG" dirty="0">
                        <a:solidFill>
                          <a:schemeClr val="tx2"/>
                        </a:solidFill>
                      </a:endParaRPr>
                    </a:p>
                  </a:txBody>
                  <a:tcPr anchor="ctr">
                    <a:lnL>
                      <a:noFill/>
                    </a:lnL>
                    <a:lnR>
                      <a:noFill/>
                    </a:lnR>
                    <a:lnT>
                      <a:noFill/>
                    </a:lnT>
                    <a:lnB>
                      <a:noFill/>
                    </a:lnB>
                    <a:noFill/>
                  </a:tcPr>
                </a:tc>
                <a:tc>
                  <a:txBody>
                    <a:bodyPr/>
                    <a:lstStyle/>
                    <a:p>
                      <a:r>
                        <a:rPr lang="en-US" b="1"/>
                        <a:t>A Vision Statement describes the desired future position of the company.</a:t>
                      </a:r>
                      <a:endParaRPr lang="en-US"/>
                    </a:p>
                  </a:txBody>
                  <a:tcPr anchor="ctr">
                    <a:lnL>
                      <a:noFill/>
                    </a:lnL>
                    <a:lnR>
                      <a:noFill/>
                    </a:lnR>
                    <a:lnT>
                      <a:noFill/>
                    </a:lnT>
                    <a:lnB>
                      <a:noFill/>
                    </a:lnB>
                    <a:noFill/>
                  </a:tcPr>
                </a:tc>
                <a:extLst>
                  <a:ext uri="{0D108BD9-81ED-4DB2-BD59-A6C34878D82A}">
                    <a16:rowId xmlns:a16="http://schemas.microsoft.com/office/drawing/2014/main" val="2799921318"/>
                  </a:ext>
                </a:extLst>
              </a:tr>
              <a:tr h="0">
                <a:tc>
                  <a:txBody>
                    <a:bodyPr/>
                    <a:lstStyle/>
                    <a:p>
                      <a:pPr algn="r"/>
                      <a:r>
                        <a:rPr lang="ar-EG" b="1" dirty="0">
                          <a:solidFill>
                            <a:schemeClr val="tx2"/>
                          </a:solidFill>
                        </a:rPr>
                        <a:t>بيان الرؤية يوفر الاتجاه الاستراتيجي ويصف ما يطمح المالك أو المؤسس لتحقيقه في المستقبل.</a:t>
                      </a:r>
                      <a:endParaRPr lang="ar-EG" dirty="0">
                        <a:solidFill>
                          <a:schemeClr val="tx2"/>
                        </a:solidFill>
                      </a:endParaRPr>
                    </a:p>
                  </a:txBody>
                  <a:tcPr anchor="ctr">
                    <a:lnL>
                      <a:noFill/>
                    </a:lnL>
                    <a:lnR>
                      <a:noFill/>
                    </a:lnR>
                    <a:lnT>
                      <a:noFill/>
                    </a:lnT>
                    <a:lnB>
                      <a:noFill/>
                    </a:lnB>
                    <a:noFill/>
                  </a:tcPr>
                </a:tc>
                <a:tc>
                  <a:txBody>
                    <a:bodyPr/>
                    <a:lstStyle/>
                    <a:p>
                      <a:r>
                        <a:rPr lang="en-US" b="1" dirty="0"/>
                        <a:t>A vision statement provides strategic direction and describes what the owner or founder wants the company to achieve in the future.</a:t>
                      </a:r>
                      <a:endParaRPr lang="en-US" dirty="0"/>
                    </a:p>
                  </a:txBody>
                  <a:tcPr anchor="ctr">
                    <a:lnL>
                      <a:noFill/>
                    </a:lnL>
                    <a:lnR>
                      <a:noFill/>
                    </a:lnR>
                    <a:lnT>
                      <a:noFill/>
                    </a:lnT>
                    <a:lnB>
                      <a:noFill/>
                    </a:lnB>
                    <a:noFill/>
                  </a:tcPr>
                </a:tc>
                <a:extLst>
                  <a:ext uri="{0D108BD9-81ED-4DB2-BD59-A6C34878D82A}">
                    <a16:rowId xmlns:a16="http://schemas.microsoft.com/office/drawing/2014/main" val="3832691307"/>
                  </a:ext>
                </a:extLst>
              </a:tr>
            </a:tbl>
          </a:graphicData>
        </a:graphic>
      </p:graphicFrame>
      <p:sp>
        <p:nvSpPr>
          <p:cNvPr id="6" name="Rectangle 1">
            <a:extLst>
              <a:ext uri="{FF2B5EF4-FFF2-40B4-BE49-F238E27FC236}">
                <a16:creationId xmlns:a16="http://schemas.microsoft.com/office/drawing/2014/main" id="{811C07B3-FD76-1CB7-36CC-6CF36275EB0C}"/>
              </a:ext>
            </a:extLst>
          </p:cNvPr>
          <p:cNvSpPr>
            <a:spLocks noChangeArrowheads="1"/>
          </p:cNvSpPr>
          <p:nvPr/>
        </p:nvSpPr>
        <p:spPr bwMode="auto">
          <a:xfrm>
            <a:off x="838200" y="28590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4494925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104F41A8-A4B5-87FC-4A43-7DC615FEDCC3}"/>
              </a:ext>
            </a:extLst>
          </p:cNvPr>
          <p:cNvGraphicFramePr>
            <a:graphicFrameLocks noGrp="1"/>
          </p:cNvGraphicFramePr>
          <p:nvPr>
            <p:extLst>
              <p:ext uri="{D42A27DB-BD31-4B8C-83A1-F6EECF244321}">
                <p14:modId xmlns:p14="http://schemas.microsoft.com/office/powerpoint/2010/main" val="2788047546"/>
              </p:ext>
            </p:extLst>
          </p:nvPr>
        </p:nvGraphicFramePr>
        <p:xfrm>
          <a:off x="838200" y="1789363"/>
          <a:ext cx="10515600" cy="3108960"/>
        </p:xfrm>
        <a:graphic>
          <a:graphicData uri="http://schemas.openxmlformats.org/drawingml/2006/table">
            <a:tbl>
              <a:tblPr/>
              <a:tblGrid>
                <a:gridCol w="5257800">
                  <a:extLst>
                    <a:ext uri="{9D8B030D-6E8A-4147-A177-3AD203B41FA5}">
                      <a16:colId xmlns:a16="http://schemas.microsoft.com/office/drawing/2014/main" val="2274104607"/>
                    </a:ext>
                  </a:extLst>
                </a:gridCol>
                <a:gridCol w="5257800">
                  <a:extLst>
                    <a:ext uri="{9D8B030D-6E8A-4147-A177-3AD203B41FA5}">
                      <a16:colId xmlns:a16="http://schemas.microsoft.com/office/drawing/2014/main" val="399915356"/>
                    </a:ext>
                  </a:extLst>
                </a:gridCol>
              </a:tblGrid>
              <a:tr h="0">
                <a:tc>
                  <a:txBody>
                    <a:bodyPr/>
                    <a:lstStyle/>
                    <a:p>
                      <a:pPr algn="ctr"/>
                      <a:r>
                        <a:rPr lang="ar-EG" b="1" dirty="0">
                          <a:solidFill>
                            <a:schemeClr val="tx2"/>
                          </a:solidFill>
                        </a:rPr>
                        <a:t>الفرق بين بيان الرسالة وبيان الرؤية</a:t>
                      </a:r>
                      <a:endParaRPr lang="ar-EG" dirty="0">
                        <a:solidFill>
                          <a:schemeClr val="tx2"/>
                        </a:solidFill>
                      </a:endParaRPr>
                    </a:p>
                  </a:txBody>
                  <a:tcPr anchor="ctr">
                    <a:lnL>
                      <a:noFill/>
                    </a:lnL>
                    <a:lnR>
                      <a:noFill/>
                    </a:lnR>
                    <a:lnT>
                      <a:noFill/>
                    </a:lnT>
                    <a:lnB>
                      <a:noFill/>
                    </a:lnB>
                    <a:noFill/>
                  </a:tcPr>
                </a:tc>
                <a:tc>
                  <a:txBody>
                    <a:bodyPr/>
                    <a:lstStyle/>
                    <a:p>
                      <a:pPr algn="ctr"/>
                      <a:r>
                        <a:rPr lang="en-US" b="1" dirty="0"/>
                        <a:t>Mission Statements vs. Vision Statements</a:t>
                      </a:r>
                      <a:endParaRPr lang="en-US" dirty="0"/>
                    </a:p>
                  </a:txBody>
                  <a:tcPr anchor="ctr">
                    <a:lnL>
                      <a:noFill/>
                    </a:lnL>
                    <a:lnR>
                      <a:noFill/>
                    </a:lnR>
                    <a:lnT>
                      <a:noFill/>
                    </a:lnT>
                    <a:lnB>
                      <a:noFill/>
                    </a:lnB>
                    <a:noFill/>
                  </a:tcPr>
                </a:tc>
                <a:extLst>
                  <a:ext uri="{0D108BD9-81ED-4DB2-BD59-A6C34878D82A}">
                    <a16:rowId xmlns:a16="http://schemas.microsoft.com/office/drawing/2014/main" val="2046809643"/>
                  </a:ext>
                </a:extLst>
              </a:tr>
              <a:tr h="0">
                <a:tc>
                  <a:txBody>
                    <a:bodyPr/>
                    <a:lstStyle/>
                    <a:p>
                      <a:pPr algn="r"/>
                      <a:r>
                        <a:rPr lang="ar-EG" b="1">
                          <a:solidFill>
                            <a:schemeClr val="tx2"/>
                          </a:solidFill>
                        </a:rPr>
                        <a:t>في بعض الأحيان، يتم استخدام مصطلحي "بيان الرسالة" و"بيان الرؤية" بشكل متبادل أو يتم دمجهما في بيان واحد.</a:t>
                      </a:r>
                      <a:endParaRPr lang="ar-EG">
                        <a:solidFill>
                          <a:schemeClr val="tx2"/>
                        </a:solidFill>
                      </a:endParaRPr>
                    </a:p>
                  </a:txBody>
                  <a:tcPr anchor="ctr">
                    <a:lnL>
                      <a:noFill/>
                    </a:lnL>
                    <a:lnR>
                      <a:noFill/>
                    </a:lnR>
                    <a:lnT>
                      <a:noFill/>
                    </a:lnT>
                    <a:lnB>
                      <a:noFill/>
                    </a:lnB>
                    <a:noFill/>
                  </a:tcPr>
                </a:tc>
                <a:tc>
                  <a:txBody>
                    <a:bodyPr/>
                    <a:lstStyle/>
                    <a:p>
                      <a:r>
                        <a:rPr lang="en-US" b="1"/>
                        <a:t>Sometimes the terms “mission statement” and “vision statement” are used interchangeably or even combined into a single statement.</a:t>
                      </a:r>
                      <a:endParaRPr lang="en-US"/>
                    </a:p>
                  </a:txBody>
                  <a:tcPr anchor="ctr">
                    <a:lnL>
                      <a:noFill/>
                    </a:lnL>
                    <a:lnR>
                      <a:noFill/>
                    </a:lnR>
                    <a:lnT>
                      <a:noFill/>
                    </a:lnT>
                    <a:lnB>
                      <a:noFill/>
                    </a:lnB>
                    <a:noFill/>
                  </a:tcPr>
                </a:tc>
                <a:extLst>
                  <a:ext uri="{0D108BD9-81ED-4DB2-BD59-A6C34878D82A}">
                    <a16:rowId xmlns:a16="http://schemas.microsoft.com/office/drawing/2014/main" val="1144004534"/>
                  </a:ext>
                </a:extLst>
              </a:tr>
              <a:tr h="0">
                <a:tc>
                  <a:txBody>
                    <a:bodyPr/>
                    <a:lstStyle/>
                    <a:p>
                      <a:pPr algn="r"/>
                      <a:r>
                        <a:rPr lang="ar-EG" b="1">
                          <a:solidFill>
                            <a:schemeClr val="tx2"/>
                          </a:solidFill>
                        </a:rPr>
                        <a:t>لكن لكل منهما معنى مختلف تمامًا. بيان الرسالة هو ما تفعله شركتك في الوقت الحالي، بينما بيان الرؤية هو ما تأمل تحقيقه في المستقبل.</a:t>
                      </a:r>
                      <a:endParaRPr lang="ar-EG">
                        <a:solidFill>
                          <a:schemeClr val="tx2"/>
                        </a:solidFill>
                      </a:endParaRPr>
                    </a:p>
                  </a:txBody>
                  <a:tcPr anchor="ctr">
                    <a:lnL>
                      <a:noFill/>
                    </a:lnL>
                    <a:lnR>
                      <a:noFill/>
                    </a:lnR>
                    <a:lnT>
                      <a:noFill/>
                    </a:lnT>
                    <a:lnB>
                      <a:noFill/>
                    </a:lnB>
                    <a:noFill/>
                  </a:tcPr>
                </a:tc>
                <a:tc>
                  <a:txBody>
                    <a:bodyPr/>
                    <a:lstStyle/>
                    <a:p>
                      <a:r>
                        <a:rPr lang="en-US" b="1"/>
                        <a:t>But they mean two very different things. Your mission statement is what your company is doing right now, while your vision statement is what you hope to achieve in the future.</a:t>
                      </a:r>
                      <a:endParaRPr lang="en-US"/>
                    </a:p>
                  </a:txBody>
                  <a:tcPr anchor="ctr">
                    <a:lnL>
                      <a:noFill/>
                    </a:lnL>
                    <a:lnR>
                      <a:noFill/>
                    </a:lnR>
                    <a:lnT>
                      <a:noFill/>
                    </a:lnT>
                    <a:lnB>
                      <a:noFill/>
                    </a:lnB>
                    <a:noFill/>
                  </a:tcPr>
                </a:tc>
                <a:extLst>
                  <a:ext uri="{0D108BD9-81ED-4DB2-BD59-A6C34878D82A}">
                    <a16:rowId xmlns:a16="http://schemas.microsoft.com/office/drawing/2014/main" val="595545914"/>
                  </a:ext>
                </a:extLst>
              </a:tr>
              <a:tr h="0">
                <a:tc>
                  <a:txBody>
                    <a:bodyPr/>
                    <a:lstStyle/>
                    <a:p>
                      <a:pPr algn="r"/>
                      <a:r>
                        <a:rPr lang="ar-EG" b="1" dirty="0">
                          <a:solidFill>
                            <a:schemeClr val="tx2"/>
                          </a:solidFill>
                        </a:rPr>
                        <a:t>بيان الرسالة يعبر عن أين أنت الآن، بينما بيان الرؤية يعبر عن المكان الذي تتجه إليه.</a:t>
                      </a:r>
                      <a:endParaRPr lang="ar-EG" dirty="0">
                        <a:solidFill>
                          <a:schemeClr val="tx2"/>
                        </a:solidFill>
                      </a:endParaRPr>
                    </a:p>
                  </a:txBody>
                  <a:tcPr anchor="ctr">
                    <a:lnL>
                      <a:noFill/>
                    </a:lnL>
                    <a:lnR>
                      <a:noFill/>
                    </a:lnR>
                    <a:lnT>
                      <a:noFill/>
                    </a:lnT>
                    <a:lnB>
                      <a:noFill/>
                    </a:lnB>
                    <a:noFill/>
                  </a:tcPr>
                </a:tc>
                <a:tc>
                  <a:txBody>
                    <a:bodyPr/>
                    <a:lstStyle/>
                    <a:p>
                      <a:r>
                        <a:rPr lang="en-US" b="1" dirty="0"/>
                        <a:t>Where you are in this moment versus where you’re going.</a:t>
                      </a:r>
                      <a:endParaRPr lang="en-US" dirty="0"/>
                    </a:p>
                  </a:txBody>
                  <a:tcPr anchor="ctr">
                    <a:lnL>
                      <a:noFill/>
                    </a:lnL>
                    <a:lnR>
                      <a:noFill/>
                    </a:lnR>
                    <a:lnT>
                      <a:noFill/>
                    </a:lnT>
                    <a:lnB>
                      <a:noFill/>
                    </a:lnB>
                    <a:noFill/>
                  </a:tcPr>
                </a:tc>
                <a:extLst>
                  <a:ext uri="{0D108BD9-81ED-4DB2-BD59-A6C34878D82A}">
                    <a16:rowId xmlns:a16="http://schemas.microsoft.com/office/drawing/2014/main" val="2146518519"/>
                  </a:ext>
                </a:extLst>
              </a:tr>
            </a:tbl>
          </a:graphicData>
        </a:graphic>
      </p:graphicFrame>
      <p:sp>
        <p:nvSpPr>
          <p:cNvPr id="6" name="Rectangle 1">
            <a:extLst>
              <a:ext uri="{FF2B5EF4-FFF2-40B4-BE49-F238E27FC236}">
                <a16:creationId xmlns:a16="http://schemas.microsoft.com/office/drawing/2014/main" id="{BB844A48-99CC-BE75-8361-3D91AD960FEB}"/>
              </a:ext>
            </a:extLst>
          </p:cNvPr>
          <p:cNvSpPr>
            <a:spLocks noChangeArrowheads="1"/>
          </p:cNvSpPr>
          <p:nvPr/>
        </p:nvSpPr>
        <p:spPr bwMode="auto">
          <a:xfrm>
            <a:off x="838200" y="22637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896446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D6FE2199-BC7B-65EA-4F6E-3D92F1DA91B9}"/>
              </a:ext>
            </a:extLst>
          </p:cNvPr>
          <p:cNvGraphicFramePr>
            <a:graphicFrameLocks noGrp="1"/>
          </p:cNvGraphicFramePr>
          <p:nvPr>
            <p:extLst>
              <p:ext uri="{D42A27DB-BD31-4B8C-83A1-F6EECF244321}">
                <p14:modId xmlns:p14="http://schemas.microsoft.com/office/powerpoint/2010/main" val="75825676"/>
              </p:ext>
            </p:extLst>
          </p:nvPr>
        </p:nvGraphicFramePr>
        <p:xfrm>
          <a:off x="937592" y="1703645"/>
          <a:ext cx="10515600" cy="3108960"/>
        </p:xfrm>
        <a:graphic>
          <a:graphicData uri="http://schemas.openxmlformats.org/drawingml/2006/table">
            <a:tbl>
              <a:tblPr/>
              <a:tblGrid>
                <a:gridCol w="5257800">
                  <a:extLst>
                    <a:ext uri="{9D8B030D-6E8A-4147-A177-3AD203B41FA5}">
                      <a16:colId xmlns:a16="http://schemas.microsoft.com/office/drawing/2014/main" val="3153637639"/>
                    </a:ext>
                  </a:extLst>
                </a:gridCol>
                <a:gridCol w="5257800">
                  <a:extLst>
                    <a:ext uri="{9D8B030D-6E8A-4147-A177-3AD203B41FA5}">
                      <a16:colId xmlns:a16="http://schemas.microsoft.com/office/drawing/2014/main" val="2375235341"/>
                    </a:ext>
                  </a:extLst>
                </a:gridCol>
              </a:tblGrid>
              <a:tr h="0">
                <a:tc>
                  <a:txBody>
                    <a:bodyPr/>
                    <a:lstStyle/>
                    <a:p>
                      <a:pPr algn="ctr"/>
                      <a:r>
                        <a:rPr lang="ar-EG" b="1" dirty="0">
                          <a:solidFill>
                            <a:schemeClr val="tx2"/>
                          </a:solidFill>
                        </a:rPr>
                        <a:t>الفرق بين بيان الرسالة وبيان الرؤية</a:t>
                      </a:r>
                      <a:endParaRPr lang="ar-EG" dirty="0">
                        <a:solidFill>
                          <a:schemeClr val="tx2"/>
                        </a:solidFill>
                      </a:endParaRPr>
                    </a:p>
                  </a:txBody>
                  <a:tcPr anchor="ctr">
                    <a:lnL>
                      <a:noFill/>
                    </a:lnL>
                    <a:lnR>
                      <a:noFill/>
                    </a:lnR>
                    <a:lnT>
                      <a:noFill/>
                    </a:lnT>
                    <a:lnB>
                      <a:noFill/>
                    </a:lnB>
                    <a:noFill/>
                  </a:tcPr>
                </a:tc>
                <a:tc>
                  <a:txBody>
                    <a:bodyPr/>
                    <a:lstStyle/>
                    <a:p>
                      <a:pPr algn="ctr"/>
                      <a:r>
                        <a:rPr lang="en-US" b="1" dirty="0"/>
                        <a:t>Mission Statements vs. Vision Statements</a:t>
                      </a:r>
                      <a:endParaRPr lang="en-US" dirty="0"/>
                    </a:p>
                  </a:txBody>
                  <a:tcPr anchor="ctr">
                    <a:lnL>
                      <a:noFill/>
                    </a:lnL>
                    <a:lnR>
                      <a:noFill/>
                    </a:lnR>
                    <a:lnT>
                      <a:noFill/>
                    </a:lnT>
                    <a:lnB>
                      <a:noFill/>
                    </a:lnB>
                    <a:noFill/>
                  </a:tcPr>
                </a:tc>
                <a:extLst>
                  <a:ext uri="{0D108BD9-81ED-4DB2-BD59-A6C34878D82A}">
                    <a16:rowId xmlns:a16="http://schemas.microsoft.com/office/drawing/2014/main" val="1544551750"/>
                  </a:ext>
                </a:extLst>
              </a:tr>
              <a:tr h="0">
                <a:tc>
                  <a:txBody>
                    <a:bodyPr/>
                    <a:lstStyle/>
                    <a:p>
                      <a:pPr algn="r"/>
                      <a:r>
                        <a:rPr lang="ar-EG" b="1">
                          <a:solidFill>
                            <a:schemeClr val="tx2"/>
                          </a:solidFill>
                        </a:rPr>
                        <a:t>على سبيل المثال، إذا سأل شخص ما: "ماذا تفعل؟" قد تقول: "أنا مطور برامج في شركة برمجيات متوسطة الحجم".</a:t>
                      </a:r>
                      <a:endParaRPr lang="ar-EG">
                        <a:solidFill>
                          <a:schemeClr val="tx2"/>
                        </a:solidFill>
                      </a:endParaRPr>
                    </a:p>
                  </a:txBody>
                  <a:tcPr anchor="ctr">
                    <a:lnL>
                      <a:noFill/>
                    </a:lnL>
                    <a:lnR>
                      <a:noFill/>
                    </a:lnR>
                    <a:lnT>
                      <a:noFill/>
                    </a:lnT>
                    <a:lnB>
                      <a:noFill/>
                    </a:lnB>
                    <a:noFill/>
                  </a:tcPr>
                </a:tc>
                <a:tc>
                  <a:txBody>
                    <a:bodyPr/>
                    <a:lstStyle/>
                    <a:p>
                      <a:r>
                        <a:rPr lang="en-US" b="1"/>
                        <a:t>For example, if someone asks you, “So, what do you do?” you might say, “I’m a software developer at a mid-size software company.”</a:t>
                      </a:r>
                      <a:endParaRPr lang="en-US"/>
                    </a:p>
                  </a:txBody>
                  <a:tcPr anchor="ctr">
                    <a:lnL>
                      <a:noFill/>
                    </a:lnL>
                    <a:lnR>
                      <a:noFill/>
                    </a:lnR>
                    <a:lnT>
                      <a:noFill/>
                    </a:lnT>
                    <a:lnB>
                      <a:noFill/>
                    </a:lnB>
                    <a:noFill/>
                  </a:tcPr>
                </a:tc>
                <a:extLst>
                  <a:ext uri="{0D108BD9-81ED-4DB2-BD59-A6C34878D82A}">
                    <a16:rowId xmlns:a16="http://schemas.microsoft.com/office/drawing/2014/main" val="2206281638"/>
                  </a:ext>
                </a:extLst>
              </a:tr>
              <a:tr h="0">
                <a:tc>
                  <a:txBody>
                    <a:bodyPr/>
                    <a:lstStyle/>
                    <a:p>
                      <a:pPr algn="r"/>
                      <a:r>
                        <a:rPr lang="ar-EG" b="1">
                          <a:solidFill>
                            <a:schemeClr val="tx2"/>
                          </a:solidFill>
                        </a:rPr>
                        <a:t>لكن، ماذا لو سألك: "ماذا تريد أن تفعل بعد خمس أو عشر سنوات من الآن؟" قد تكون إجابتك مختلفة، أليس كذلك؟</a:t>
                      </a:r>
                      <a:endParaRPr lang="ar-EG">
                        <a:solidFill>
                          <a:schemeClr val="tx2"/>
                        </a:solidFill>
                      </a:endParaRPr>
                    </a:p>
                  </a:txBody>
                  <a:tcPr anchor="ctr">
                    <a:lnL>
                      <a:noFill/>
                    </a:lnL>
                    <a:lnR>
                      <a:noFill/>
                    </a:lnR>
                    <a:lnT>
                      <a:noFill/>
                    </a:lnT>
                    <a:lnB>
                      <a:noFill/>
                    </a:lnB>
                    <a:noFill/>
                  </a:tcPr>
                </a:tc>
                <a:tc>
                  <a:txBody>
                    <a:bodyPr/>
                    <a:lstStyle/>
                    <a:p>
                      <a:r>
                        <a:rPr lang="en-US" b="1"/>
                        <a:t>But, what if they asked you, “What do you want to be doing five or 10 years from now?” Your answer might be a bit different, right?</a:t>
                      </a:r>
                      <a:endParaRPr lang="en-US"/>
                    </a:p>
                  </a:txBody>
                  <a:tcPr anchor="ctr">
                    <a:lnL>
                      <a:noFill/>
                    </a:lnL>
                    <a:lnR>
                      <a:noFill/>
                    </a:lnR>
                    <a:lnT>
                      <a:noFill/>
                    </a:lnT>
                    <a:lnB>
                      <a:noFill/>
                    </a:lnB>
                    <a:noFill/>
                  </a:tcPr>
                </a:tc>
                <a:extLst>
                  <a:ext uri="{0D108BD9-81ED-4DB2-BD59-A6C34878D82A}">
                    <a16:rowId xmlns:a16="http://schemas.microsoft.com/office/drawing/2014/main" val="265037067"/>
                  </a:ext>
                </a:extLst>
              </a:tr>
              <a:tr h="0">
                <a:tc>
                  <a:txBody>
                    <a:bodyPr/>
                    <a:lstStyle/>
                    <a:p>
                      <a:pPr algn="r"/>
                      <a:r>
                        <a:rPr lang="ar-EG" b="1" dirty="0">
                          <a:solidFill>
                            <a:schemeClr val="tx2"/>
                          </a:solidFill>
                        </a:rPr>
                        <a:t>ربما تقول: "هدفي هو الانتقال إلى منصب إداري حيث أشرف على جميع مطوري الشركة".</a:t>
                      </a:r>
                      <a:endParaRPr lang="ar-EG" dirty="0">
                        <a:solidFill>
                          <a:schemeClr val="tx2"/>
                        </a:solidFill>
                      </a:endParaRPr>
                    </a:p>
                  </a:txBody>
                  <a:tcPr anchor="ctr">
                    <a:lnL>
                      <a:noFill/>
                    </a:lnL>
                    <a:lnR>
                      <a:noFill/>
                    </a:lnR>
                    <a:lnT>
                      <a:noFill/>
                    </a:lnT>
                    <a:lnB>
                      <a:noFill/>
                    </a:lnB>
                    <a:noFill/>
                  </a:tcPr>
                </a:tc>
                <a:tc>
                  <a:txBody>
                    <a:bodyPr/>
                    <a:lstStyle/>
                    <a:p>
                      <a:r>
                        <a:rPr lang="en-US" b="1" dirty="0"/>
                        <a:t>Maybe you’d say, “My goal is to move into a management position where I oversee all of the company’s developers.”</a:t>
                      </a:r>
                      <a:endParaRPr lang="en-US" dirty="0"/>
                    </a:p>
                  </a:txBody>
                  <a:tcPr anchor="ctr">
                    <a:lnL>
                      <a:noFill/>
                    </a:lnL>
                    <a:lnR>
                      <a:noFill/>
                    </a:lnR>
                    <a:lnT>
                      <a:noFill/>
                    </a:lnT>
                    <a:lnB>
                      <a:noFill/>
                    </a:lnB>
                    <a:noFill/>
                  </a:tcPr>
                </a:tc>
                <a:extLst>
                  <a:ext uri="{0D108BD9-81ED-4DB2-BD59-A6C34878D82A}">
                    <a16:rowId xmlns:a16="http://schemas.microsoft.com/office/drawing/2014/main" val="911398484"/>
                  </a:ext>
                </a:extLst>
              </a:tr>
            </a:tbl>
          </a:graphicData>
        </a:graphic>
      </p:graphicFrame>
      <p:sp>
        <p:nvSpPr>
          <p:cNvPr id="6" name="Rectangle 1">
            <a:extLst>
              <a:ext uri="{FF2B5EF4-FFF2-40B4-BE49-F238E27FC236}">
                <a16:creationId xmlns:a16="http://schemas.microsoft.com/office/drawing/2014/main" id="{E10FF458-3A1F-2951-2A12-D717B90967C1}"/>
              </a:ext>
            </a:extLst>
          </p:cNvPr>
          <p:cNvSpPr>
            <a:spLocks noChangeArrowheads="1"/>
          </p:cNvSpPr>
          <p:nvPr/>
        </p:nvSpPr>
        <p:spPr bwMode="auto">
          <a:xfrm>
            <a:off x="838200" y="22637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330233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F5FFE75B-D14C-99EB-77C7-ECEAD290F925}"/>
              </a:ext>
            </a:extLst>
          </p:cNvPr>
          <p:cNvGraphicFramePr>
            <a:graphicFrameLocks noGrp="1"/>
          </p:cNvGraphicFramePr>
          <p:nvPr>
            <p:extLst>
              <p:ext uri="{D42A27DB-BD31-4B8C-83A1-F6EECF244321}">
                <p14:modId xmlns:p14="http://schemas.microsoft.com/office/powerpoint/2010/main" val="3125499283"/>
              </p:ext>
            </p:extLst>
          </p:nvPr>
        </p:nvGraphicFramePr>
        <p:xfrm>
          <a:off x="857826" y="1468762"/>
          <a:ext cx="10515600" cy="3474720"/>
        </p:xfrm>
        <a:graphic>
          <a:graphicData uri="http://schemas.openxmlformats.org/drawingml/2006/table">
            <a:tbl>
              <a:tblPr/>
              <a:tblGrid>
                <a:gridCol w="5257800">
                  <a:extLst>
                    <a:ext uri="{9D8B030D-6E8A-4147-A177-3AD203B41FA5}">
                      <a16:colId xmlns:a16="http://schemas.microsoft.com/office/drawing/2014/main" val="880528435"/>
                    </a:ext>
                  </a:extLst>
                </a:gridCol>
                <a:gridCol w="5257800">
                  <a:extLst>
                    <a:ext uri="{9D8B030D-6E8A-4147-A177-3AD203B41FA5}">
                      <a16:colId xmlns:a16="http://schemas.microsoft.com/office/drawing/2014/main" val="4117827643"/>
                    </a:ext>
                  </a:extLst>
                </a:gridCol>
              </a:tblGrid>
              <a:tr h="0">
                <a:tc>
                  <a:txBody>
                    <a:bodyPr/>
                    <a:lstStyle/>
                    <a:p>
                      <a:pPr algn="ctr"/>
                      <a:r>
                        <a:rPr lang="ar-EG" b="1" dirty="0">
                          <a:solidFill>
                            <a:schemeClr val="tx2"/>
                          </a:solidFill>
                        </a:rPr>
                        <a:t>أمثلة على بيانات الرسالة</a:t>
                      </a:r>
                      <a:endParaRPr lang="ar-EG" dirty="0">
                        <a:solidFill>
                          <a:schemeClr val="tx2"/>
                        </a:solidFill>
                      </a:endParaRPr>
                    </a:p>
                  </a:txBody>
                  <a:tcPr anchor="ctr">
                    <a:lnL>
                      <a:noFill/>
                    </a:lnL>
                    <a:lnR>
                      <a:noFill/>
                    </a:lnR>
                    <a:lnT>
                      <a:noFill/>
                    </a:lnT>
                    <a:lnB>
                      <a:noFill/>
                    </a:lnB>
                    <a:noFill/>
                  </a:tcPr>
                </a:tc>
                <a:tc>
                  <a:txBody>
                    <a:bodyPr/>
                    <a:lstStyle/>
                    <a:p>
                      <a:pPr algn="ctr"/>
                      <a:r>
                        <a:rPr lang="en-US" b="1" dirty="0"/>
                        <a:t>Mission Statement Examples</a:t>
                      </a:r>
                      <a:endParaRPr lang="en-US" dirty="0"/>
                    </a:p>
                  </a:txBody>
                  <a:tcPr anchor="ctr">
                    <a:lnL>
                      <a:noFill/>
                    </a:lnL>
                    <a:lnR>
                      <a:noFill/>
                    </a:lnR>
                    <a:lnT>
                      <a:noFill/>
                    </a:lnT>
                    <a:lnB>
                      <a:noFill/>
                    </a:lnB>
                    <a:noFill/>
                  </a:tcPr>
                </a:tc>
                <a:extLst>
                  <a:ext uri="{0D108BD9-81ED-4DB2-BD59-A6C34878D82A}">
                    <a16:rowId xmlns:a16="http://schemas.microsoft.com/office/drawing/2014/main" val="3469735368"/>
                  </a:ext>
                </a:extLst>
              </a:tr>
              <a:tr h="0">
                <a:tc>
                  <a:txBody>
                    <a:bodyPr/>
                    <a:lstStyle/>
                    <a:p>
                      <a:pPr algn="r"/>
                      <a:r>
                        <a:rPr lang="ar-EG" b="1">
                          <a:solidFill>
                            <a:schemeClr val="tx2"/>
                          </a:solidFill>
                        </a:rPr>
                        <a:t>لقد قمنا بإعداد قائمة صغيرة للإلهام لمساعدتك على البدء. فيما يلي بعض بيانات الرسالة الناجحة من عدد من الشركات المعروفة:</a:t>
                      </a:r>
                      <a:endParaRPr lang="ar-EG">
                        <a:solidFill>
                          <a:schemeClr val="tx2"/>
                        </a:solidFill>
                      </a:endParaRPr>
                    </a:p>
                  </a:txBody>
                  <a:tcPr anchor="ctr">
                    <a:lnL>
                      <a:noFill/>
                    </a:lnL>
                    <a:lnR>
                      <a:noFill/>
                    </a:lnR>
                    <a:lnT>
                      <a:noFill/>
                    </a:lnT>
                    <a:lnB>
                      <a:noFill/>
                    </a:lnB>
                    <a:noFill/>
                  </a:tcPr>
                </a:tc>
                <a:tc>
                  <a:txBody>
                    <a:bodyPr/>
                    <a:lstStyle/>
                    <a:p>
                      <a:r>
                        <a:rPr lang="en-US" b="1"/>
                        <a:t>We’ve put together a mini list of inspiration to help you get started. Below are some winning mission statements from a few well-known companies:</a:t>
                      </a:r>
                      <a:endParaRPr lang="en-US"/>
                    </a:p>
                  </a:txBody>
                  <a:tcPr anchor="ctr">
                    <a:lnL>
                      <a:noFill/>
                    </a:lnL>
                    <a:lnR>
                      <a:noFill/>
                    </a:lnR>
                    <a:lnT>
                      <a:noFill/>
                    </a:lnT>
                    <a:lnB>
                      <a:noFill/>
                    </a:lnB>
                    <a:noFill/>
                  </a:tcPr>
                </a:tc>
                <a:extLst>
                  <a:ext uri="{0D108BD9-81ED-4DB2-BD59-A6C34878D82A}">
                    <a16:rowId xmlns:a16="http://schemas.microsoft.com/office/drawing/2014/main" val="1216515548"/>
                  </a:ext>
                </a:extLst>
              </a:tr>
              <a:tr h="0">
                <a:tc>
                  <a:txBody>
                    <a:bodyPr/>
                    <a:lstStyle/>
                    <a:p>
                      <a:pPr algn="r"/>
                      <a:r>
                        <a:rPr lang="en-US" b="1" dirty="0">
                          <a:solidFill>
                            <a:schemeClr val="tx2"/>
                          </a:solidFill>
                        </a:rPr>
                        <a:t>Sweetgreen:</a:t>
                      </a:r>
                      <a:r>
                        <a:rPr lang="en-US" dirty="0">
                          <a:solidFill>
                            <a:schemeClr val="tx2"/>
                          </a:solidFill>
                        </a:rPr>
                        <a:t> “</a:t>
                      </a:r>
                      <a:r>
                        <a:rPr lang="ar-EG" dirty="0">
                          <a:solidFill>
                            <a:schemeClr val="tx2"/>
                          </a:solidFill>
                        </a:rPr>
                        <a:t>مهمتنا هي إلهام مجتمعات أكثر صحة من خلال ربط الناس بالطعام الحقيقي.”</a:t>
                      </a:r>
                    </a:p>
                  </a:txBody>
                  <a:tcPr anchor="ctr">
                    <a:lnL>
                      <a:noFill/>
                    </a:lnL>
                    <a:lnR>
                      <a:noFill/>
                    </a:lnR>
                    <a:lnT>
                      <a:noFill/>
                    </a:lnT>
                    <a:lnB>
                      <a:noFill/>
                    </a:lnB>
                    <a:noFill/>
                  </a:tcPr>
                </a:tc>
                <a:tc>
                  <a:txBody>
                    <a:bodyPr/>
                    <a:lstStyle/>
                    <a:p>
                      <a:r>
                        <a:rPr lang="en-US" b="1"/>
                        <a:t>Sweetgreen:</a:t>
                      </a:r>
                      <a:r>
                        <a:rPr lang="en-US"/>
                        <a:t> “Our mission is to inspire healthier communities by connecting people to real food.”</a:t>
                      </a:r>
                    </a:p>
                  </a:txBody>
                  <a:tcPr anchor="ctr">
                    <a:lnL>
                      <a:noFill/>
                    </a:lnL>
                    <a:lnR>
                      <a:noFill/>
                    </a:lnR>
                    <a:lnT>
                      <a:noFill/>
                    </a:lnT>
                    <a:lnB>
                      <a:noFill/>
                    </a:lnB>
                    <a:noFill/>
                  </a:tcPr>
                </a:tc>
                <a:extLst>
                  <a:ext uri="{0D108BD9-81ED-4DB2-BD59-A6C34878D82A}">
                    <a16:rowId xmlns:a16="http://schemas.microsoft.com/office/drawing/2014/main" val="4008361196"/>
                  </a:ext>
                </a:extLst>
              </a:tr>
              <a:tr h="0">
                <a:tc>
                  <a:txBody>
                    <a:bodyPr/>
                    <a:lstStyle/>
                    <a:p>
                      <a:pPr algn="r"/>
                      <a:r>
                        <a:rPr lang="en-US" b="1" dirty="0">
                          <a:solidFill>
                            <a:schemeClr val="tx2"/>
                          </a:solidFill>
                        </a:rPr>
                        <a:t>Nike:</a:t>
                      </a:r>
                      <a:r>
                        <a:rPr lang="en-US" dirty="0">
                          <a:solidFill>
                            <a:schemeClr val="tx2"/>
                          </a:solidFill>
                        </a:rPr>
                        <a:t> “</a:t>
                      </a:r>
                      <a:r>
                        <a:rPr lang="ar-EG" dirty="0">
                          <a:solidFill>
                            <a:schemeClr val="tx2"/>
                          </a:solidFill>
                        </a:rPr>
                        <a:t>جلب الإلهام والابتكار لكل رياضي* في العالم. *إذا كان لديك جسم، فأنت رياضي.”</a:t>
                      </a:r>
                    </a:p>
                  </a:txBody>
                  <a:tcPr anchor="ctr">
                    <a:lnL>
                      <a:noFill/>
                    </a:lnL>
                    <a:lnR>
                      <a:noFill/>
                    </a:lnR>
                    <a:lnT>
                      <a:noFill/>
                    </a:lnT>
                    <a:lnB>
                      <a:noFill/>
                    </a:lnB>
                    <a:noFill/>
                  </a:tcPr>
                </a:tc>
                <a:tc>
                  <a:txBody>
                    <a:bodyPr/>
                    <a:lstStyle/>
                    <a:p>
                      <a:r>
                        <a:rPr lang="en-US" b="1"/>
                        <a:t>Nike:</a:t>
                      </a:r>
                      <a:r>
                        <a:rPr lang="en-US"/>
                        <a:t> “Bring inspiration and innovation to every athlete* in the world. *If you have a body, you are an athlete.”</a:t>
                      </a:r>
                    </a:p>
                  </a:txBody>
                  <a:tcPr anchor="ctr">
                    <a:lnL>
                      <a:noFill/>
                    </a:lnL>
                    <a:lnR>
                      <a:noFill/>
                    </a:lnR>
                    <a:lnT>
                      <a:noFill/>
                    </a:lnT>
                    <a:lnB>
                      <a:noFill/>
                    </a:lnB>
                    <a:noFill/>
                  </a:tcPr>
                </a:tc>
                <a:extLst>
                  <a:ext uri="{0D108BD9-81ED-4DB2-BD59-A6C34878D82A}">
                    <a16:rowId xmlns:a16="http://schemas.microsoft.com/office/drawing/2014/main" val="3958815272"/>
                  </a:ext>
                </a:extLst>
              </a:tr>
              <a:tr h="0">
                <a:tc>
                  <a:txBody>
                    <a:bodyPr/>
                    <a:lstStyle/>
                    <a:p>
                      <a:pPr algn="r"/>
                      <a:r>
                        <a:rPr lang="en-US" b="1" dirty="0">
                          <a:solidFill>
                            <a:schemeClr val="tx2"/>
                          </a:solidFill>
                        </a:rPr>
                        <a:t>LinkedIn:</a:t>
                      </a:r>
                      <a:r>
                        <a:rPr lang="en-US" dirty="0">
                          <a:solidFill>
                            <a:schemeClr val="tx2"/>
                          </a:solidFill>
                        </a:rPr>
                        <a:t> “</a:t>
                      </a:r>
                      <a:r>
                        <a:rPr lang="ar-EG" dirty="0">
                          <a:solidFill>
                            <a:schemeClr val="tx2"/>
                          </a:solidFill>
                        </a:rPr>
                        <a:t>ربط محترفي العالم لجعلهم أكثر إنتاجية ونجاحًا.”</a:t>
                      </a:r>
                    </a:p>
                  </a:txBody>
                  <a:tcPr anchor="ctr">
                    <a:lnL>
                      <a:noFill/>
                    </a:lnL>
                    <a:lnR>
                      <a:noFill/>
                    </a:lnR>
                    <a:lnT>
                      <a:noFill/>
                    </a:lnT>
                    <a:lnB>
                      <a:noFill/>
                    </a:lnB>
                    <a:noFill/>
                  </a:tcPr>
                </a:tc>
                <a:tc>
                  <a:txBody>
                    <a:bodyPr/>
                    <a:lstStyle/>
                    <a:p>
                      <a:r>
                        <a:rPr lang="en-US" b="1" dirty="0"/>
                        <a:t>LinkedIn:</a:t>
                      </a:r>
                      <a:r>
                        <a:rPr lang="en-US" dirty="0"/>
                        <a:t> “Connect the world’s professionals to make them more productive and successful.”</a:t>
                      </a:r>
                    </a:p>
                  </a:txBody>
                  <a:tcPr anchor="ctr">
                    <a:lnL>
                      <a:noFill/>
                    </a:lnL>
                    <a:lnR>
                      <a:noFill/>
                    </a:lnR>
                    <a:lnT>
                      <a:noFill/>
                    </a:lnT>
                    <a:lnB>
                      <a:noFill/>
                    </a:lnB>
                    <a:noFill/>
                  </a:tcPr>
                </a:tc>
                <a:extLst>
                  <a:ext uri="{0D108BD9-81ED-4DB2-BD59-A6C34878D82A}">
                    <a16:rowId xmlns:a16="http://schemas.microsoft.com/office/drawing/2014/main" val="1644467016"/>
                  </a:ext>
                </a:extLst>
              </a:tr>
            </a:tbl>
          </a:graphicData>
        </a:graphic>
      </p:graphicFrame>
      <p:sp>
        <p:nvSpPr>
          <p:cNvPr id="6" name="Rectangle 1">
            <a:extLst>
              <a:ext uri="{FF2B5EF4-FFF2-40B4-BE49-F238E27FC236}">
                <a16:creationId xmlns:a16="http://schemas.microsoft.com/office/drawing/2014/main" id="{D549B2DD-8379-D795-9AE8-D1440B8F302E}"/>
              </a:ext>
            </a:extLst>
          </p:cNvPr>
          <p:cNvSpPr>
            <a:spLocks noChangeArrowheads="1"/>
          </p:cNvSpPr>
          <p:nvPr/>
        </p:nvSpPr>
        <p:spPr bwMode="auto">
          <a:xfrm>
            <a:off x="838200" y="20812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338746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8EAC15D8-4495-A66E-455E-A14CFB21BD5E}"/>
              </a:ext>
            </a:extLst>
          </p:cNvPr>
          <p:cNvGraphicFramePr>
            <a:graphicFrameLocks noGrp="1"/>
          </p:cNvGraphicFramePr>
          <p:nvPr>
            <p:extLst>
              <p:ext uri="{D42A27DB-BD31-4B8C-83A1-F6EECF244321}">
                <p14:modId xmlns:p14="http://schemas.microsoft.com/office/powerpoint/2010/main" val="1423278660"/>
              </p:ext>
            </p:extLst>
          </p:nvPr>
        </p:nvGraphicFramePr>
        <p:xfrm>
          <a:off x="1096617" y="1809517"/>
          <a:ext cx="10515600" cy="2926080"/>
        </p:xfrm>
        <a:graphic>
          <a:graphicData uri="http://schemas.openxmlformats.org/drawingml/2006/table">
            <a:tbl>
              <a:tblPr/>
              <a:tblGrid>
                <a:gridCol w="5257800">
                  <a:extLst>
                    <a:ext uri="{9D8B030D-6E8A-4147-A177-3AD203B41FA5}">
                      <a16:colId xmlns:a16="http://schemas.microsoft.com/office/drawing/2014/main" val="298105841"/>
                    </a:ext>
                  </a:extLst>
                </a:gridCol>
                <a:gridCol w="5257800">
                  <a:extLst>
                    <a:ext uri="{9D8B030D-6E8A-4147-A177-3AD203B41FA5}">
                      <a16:colId xmlns:a16="http://schemas.microsoft.com/office/drawing/2014/main" val="3109834504"/>
                    </a:ext>
                  </a:extLst>
                </a:gridCol>
              </a:tblGrid>
              <a:tr h="0">
                <a:tc>
                  <a:txBody>
                    <a:bodyPr/>
                    <a:lstStyle/>
                    <a:p>
                      <a:pPr algn="ctr"/>
                      <a:r>
                        <a:rPr lang="ar-EG" b="1" dirty="0">
                          <a:solidFill>
                            <a:schemeClr val="tx2"/>
                          </a:solidFill>
                        </a:rPr>
                        <a:t>كيفية كتابة بيان الرسالة</a:t>
                      </a:r>
                      <a:endParaRPr lang="ar-EG" dirty="0">
                        <a:solidFill>
                          <a:schemeClr val="tx2"/>
                        </a:solidFill>
                      </a:endParaRPr>
                    </a:p>
                  </a:txBody>
                  <a:tcPr anchor="ctr">
                    <a:lnL>
                      <a:noFill/>
                    </a:lnL>
                    <a:lnR>
                      <a:noFill/>
                    </a:lnR>
                    <a:lnT>
                      <a:noFill/>
                    </a:lnT>
                    <a:lnB>
                      <a:noFill/>
                    </a:lnB>
                    <a:noFill/>
                  </a:tcPr>
                </a:tc>
                <a:tc>
                  <a:txBody>
                    <a:bodyPr/>
                    <a:lstStyle/>
                    <a:p>
                      <a:pPr algn="ctr"/>
                      <a:r>
                        <a:rPr lang="en-US" b="1" dirty="0"/>
                        <a:t>How to Write a Mission Statement</a:t>
                      </a:r>
                      <a:endParaRPr lang="en-US" dirty="0"/>
                    </a:p>
                  </a:txBody>
                  <a:tcPr anchor="ctr">
                    <a:lnL>
                      <a:noFill/>
                    </a:lnL>
                    <a:lnR>
                      <a:noFill/>
                    </a:lnR>
                    <a:lnT>
                      <a:noFill/>
                    </a:lnT>
                    <a:lnB>
                      <a:noFill/>
                    </a:lnB>
                    <a:noFill/>
                  </a:tcPr>
                </a:tc>
                <a:extLst>
                  <a:ext uri="{0D108BD9-81ED-4DB2-BD59-A6C34878D82A}">
                    <a16:rowId xmlns:a16="http://schemas.microsoft.com/office/drawing/2014/main" val="4126883894"/>
                  </a:ext>
                </a:extLst>
              </a:tr>
              <a:tr h="0">
                <a:tc>
                  <a:txBody>
                    <a:bodyPr/>
                    <a:lstStyle/>
                    <a:p>
                      <a:pPr algn="r"/>
                      <a:r>
                        <a:rPr lang="ar-EG" b="1">
                          <a:solidFill>
                            <a:schemeClr val="tx2"/>
                          </a:solidFill>
                        </a:rPr>
                        <a:t>لنبقي الأمر بسيطًا في الوقت الحالي. في أبسط صورة، يجب أن يعبر بيان الرسالة الخاص بك عن:</a:t>
                      </a:r>
                      <a:endParaRPr lang="ar-EG">
                        <a:solidFill>
                          <a:schemeClr val="tx2"/>
                        </a:solidFill>
                      </a:endParaRPr>
                    </a:p>
                  </a:txBody>
                  <a:tcPr anchor="ctr">
                    <a:lnL>
                      <a:noFill/>
                    </a:lnL>
                    <a:lnR>
                      <a:noFill/>
                    </a:lnR>
                    <a:lnT>
                      <a:noFill/>
                    </a:lnT>
                    <a:lnB>
                      <a:noFill/>
                    </a:lnB>
                    <a:noFill/>
                  </a:tcPr>
                </a:tc>
                <a:tc>
                  <a:txBody>
                    <a:bodyPr/>
                    <a:lstStyle/>
                    <a:p>
                      <a:r>
                        <a:rPr lang="en-US" b="1"/>
                        <a:t>Let’s just keep this simple for now. In its most basic form, your mission statement should capture:</a:t>
                      </a:r>
                      <a:endParaRPr lang="en-US"/>
                    </a:p>
                  </a:txBody>
                  <a:tcPr anchor="ctr">
                    <a:lnL>
                      <a:noFill/>
                    </a:lnL>
                    <a:lnR>
                      <a:noFill/>
                    </a:lnR>
                    <a:lnT>
                      <a:noFill/>
                    </a:lnT>
                    <a:lnB>
                      <a:noFill/>
                    </a:lnB>
                    <a:noFill/>
                  </a:tcPr>
                </a:tc>
                <a:extLst>
                  <a:ext uri="{0D108BD9-81ED-4DB2-BD59-A6C34878D82A}">
                    <a16:rowId xmlns:a16="http://schemas.microsoft.com/office/drawing/2014/main" val="2386193753"/>
                  </a:ext>
                </a:extLst>
              </a:tr>
              <a:tr h="0">
                <a:tc>
                  <a:txBody>
                    <a:bodyPr/>
                    <a:lstStyle/>
                    <a:p>
                      <a:pPr algn="r"/>
                      <a:r>
                        <a:rPr lang="ar-EG" b="1">
                          <a:solidFill>
                            <a:schemeClr val="tx2"/>
                          </a:solidFill>
                        </a:rPr>
                        <a:t>ما الذي تقدمه شركتك لعملائك (لماذا توجد شركتك؟)</a:t>
                      </a:r>
                      <a:endParaRPr lang="ar-EG">
                        <a:solidFill>
                          <a:schemeClr val="tx2"/>
                        </a:solidFill>
                      </a:endParaRPr>
                    </a:p>
                  </a:txBody>
                  <a:tcPr anchor="ctr">
                    <a:lnL>
                      <a:noFill/>
                    </a:lnL>
                    <a:lnR>
                      <a:noFill/>
                    </a:lnR>
                    <a:lnT>
                      <a:noFill/>
                    </a:lnT>
                    <a:lnB>
                      <a:noFill/>
                    </a:lnB>
                    <a:noFill/>
                  </a:tcPr>
                </a:tc>
                <a:tc>
                  <a:txBody>
                    <a:bodyPr/>
                    <a:lstStyle/>
                    <a:p>
                      <a:r>
                        <a:rPr lang="en-US" b="1"/>
                        <a:t>What your company offers your customers (why do you exist?)</a:t>
                      </a:r>
                      <a:endParaRPr lang="en-US"/>
                    </a:p>
                  </a:txBody>
                  <a:tcPr anchor="ctr">
                    <a:lnL>
                      <a:noFill/>
                    </a:lnL>
                    <a:lnR>
                      <a:noFill/>
                    </a:lnR>
                    <a:lnT>
                      <a:noFill/>
                    </a:lnT>
                    <a:lnB>
                      <a:noFill/>
                    </a:lnB>
                    <a:noFill/>
                  </a:tcPr>
                </a:tc>
                <a:extLst>
                  <a:ext uri="{0D108BD9-81ED-4DB2-BD59-A6C34878D82A}">
                    <a16:rowId xmlns:a16="http://schemas.microsoft.com/office/drawing/2014/main" val="2500850068"/>
                  </a:ext>
                </a:extLst>
              </a:tr>
              <a:tr h="0">
                <a:tc>
                  <a:txBody>
                    <a:bodyPr/>
                    <a:lstStyle/>
                    <a:p>
                      <a:pPr algn="r"/>
                      <a:r>
                        <a:rPr lang="ar-EG" b="1">
                          <a:solidFill>
                            <a:schemeClr val="tx2"/>
                          </a:solidFill>
                        </a:rPr>
                        <a:t>من هم عملاء شركتك (من هم العملاء المستهدفون؟)</a:t>
                      </a:r>
                      <a:endParaRPr lang="ar-EG">
                        <a:solidFill>
                          <a:schemeClr val="tx2"/>
                        </a:solidFill>
                      </a:endParaRPr>
                    </a:p>
                  </a:txBody>
                  <a:tcPr anchor="ctr">
                    <a:lnL>
                      <a:noFill/>
                    </a:lnL>
                    <a:lnR>
                      <a:noFill/>
                    </a:lnR>
                    <a:lnT>
                      <a:noFill/>
                    </a:lnT>
                    <a:lnB>
                      <a:noFill/>
                    </a:lnB>
                    <a:noFill/>
                  </a:tcPr>
                </a:tc>
                <a:tc>
                  <a:txBody>
                    <a:bodyPr/>
                    <a:lstStyle/>
                    <a:p>
                      <a:r>
                        <a:rPr lang="en-US" b="1"/>
                        <a:t>Who your company serves (who are your target customers?)</a:t>
                      </a:r>
                      <a:endParaRPr lang="en-US"/>
                    </a:p>
                  </a:txBody>
                  <a:tcPr anchor="ctr">
                    <a:lnL>
                      <a:noFill/>
                    </a:lnL>
                    <a:lnR>
                      <a:noFill/>
                    </a:lnR>
                    <a:lnT>
                      <a:noFill/>
                    </a:lnT>
                    <a:lnB>
                      <a:noFill/>
                    </a:lnB>
                    <a:noFill/>
                  </a:tcPr>
                </a:tc>
                <a:extLst>
                  <a:ext uri="{0D108BD9-81ED-4DB2-BD59-A6C34878D82A}">
                    <a16:rowId xmlns:a16="http://schemas.microsoft.com/office/drawing/2014/main" val="2372576752"/>
                  </a:ext>
                </a:extLst>
              </a:tr>
              <a:tr h="0">
                <a:tc>
                  <a:txBody>
                    <a:bodyPr/>
                    <a:lstStyle/>
                    <a:p>
                      <a:pPr algn="r"/>
                      <a:r>
                        <a:rPr lang="ar-EG" b="1" dirty="0">
                          <a:solidFill>
                            <a:schemeClr val="tx2"/>
                          </a:solidFill>
                        </a:rPr>
                        <a:t>لماذا تتميز شركتك (ما الذي يجعلك مختلفًا عن منافسيك؟)</a:t>
                      </a:r>
                      <a:endParaRPr lang="ar-EG" dirty="0">
                        <a:solidFill>
                          <a:schemeClr val="tx2"/>
                        </a:solidFill>
                      </a:endParaRPr>
                    </a:p>
                  </a:txBody>
                  <a:tcPr anchor="ctr">
                    <a:lnL>
                      <a:noFill/>
                    </a:lnL>
                    <a:lnR>
                      <a:noFill/>
                    </a:lnR>
                    <a:lnT>
                      <a:noFill/>
                    </a:lnT>
                    <a:lnB>
                      <a:noFill/>
                    </a:lnB>
                    <a:noFill/>
                  </a:tcPr>
                </a:tc>
                <a:tc>
                  <a:txBody>
                    <a:bodyPr/>
                    <a:lstStyle/>
                    <a:p>
                      <a:r>
                        <a:rPr lang="en-US" b="1" dirty="0"/>
                        <a:t>Why your company stands out (what makes you different from your competitors?)</a:t>
                      </a:r>
                      <a:endParaRPr lang="en-US" dirty="0"/>
                    </a:p>
                  </a:txBody>
                  <a:tcPr anchor="ctr">
                    <a:lnL>
                      <a:noFill/>
                    </a:lnL>
                    <a:lnR>
                      <a:noFill/>
                    </a:lnR>
                    <a:lnT>
                      <a:noFill/>
                    </a:lnT>
                    <a:lnB>
                      <a:noFill/>
                    </a:lnB>
                    <a:noFill/>
                  </a:tcPr>
                </a:tc>
                <a:extLst>
                  <a:ext uri="{0D108BD9-81ED-4DB2-BD59-A6C34878D82A}">
                    <a16:rowId xmlns:a16="http://schemas.microsoft.com/office/drawing/2014/main" val="2909480827"/>
                  </a:ext>
                </a:extLst>
              </a:tr>
            </a:tbl>
          </a:graphicData>
        </a:graphic>
      </p:graphicFrame>
      <p:sp>
        <p:nvSpPr>
          <p:cNvPr id="6" name="Rectangle 1">
            <a:extLst>
              <a:ext uri="{FF2B5EF4-FFF2-40B4-BE49-F238E27FC236}">
                <a16:creationId xmlns:a16="http://schemas.microsoft.com/office/drawing/2014/main" id="{4C205EBE-778B-2392-1FE7-11820E83D603}"/>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000980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6C63D017-CF87-72CB-ED45-4DBF5D182879}"/>
              </a:ext>
            </a:extLst>
          </p:cNvPr>
          <p:cNvGraphicFramePr>
            <a:graphicFrameLocks noGrp="1"/>
          </p:cNvGraphicFramePr>
          <p:nvPr>
            <p:extLst>
              <p:ext uri="{D42A27DB-BD31-4B8C-83A1-F6EECF244321}">
                <p14:modId xmlns:p14="http://schemas.microsoft.com/office/powerpoint/2010/main" val="3617143114"/>
              </p:ext>
            </p:extLst>
          </p:nvPr>
        </p:nvGraphicFramePr>
        <p:xfrm>
          <a:off x="1546874" y="1311489"/>
          <a:ext cx="9098252" cy="4552524"/>
        </p:xfrm>
        <a:graphic>
          <a:graphicData uri="http://schemas.openxmlformats.org/drawingml/2006/table">
            <a:tbl>
              <a:tblPr/>
              <a:tblGrid>
                <a:gridCol w="4549126">
                  <a:extLst>
                    <a:ext uri="{9D8B030D-6E8A-4147-A177-3AD203B41FA5}">
                      <a16:colId xmlns:a16="http://schemas.microsoft.com/office/drawing/2014/main" val="548328190"/>
                    </a:ext>
                  </a:extLst>
                </a:gridCol>
                <a:gridCol w="4549126">
                  <a:extLst>
                    <a:ext uri="{9D8B030D-6E8A-4147-A177-3AD203B41FA5}">
                      <a16:colId xmlns:a16="http://schemas.microsoft.com/office/drawing/2014/main" val="3480243110"/>
                    </a:ext>
                  </a:extLst>
                </a:gridCol>
              </a:tblGrid>
              <a:tr h="316461">
                <a:tc>
                  <a:txBody>
                    <a:bodyPr/>
                    <a:lstStyle/>
                    <a:p>
                      <a:pPr algn="ctr"/>
                      <a:r>
                        <a:rPr lang="ar-EG" sz="1800" b="1" dirty="0">
                          <a:solidFill>
                            <a:schemeClr val="tx2"/>
                          </a:solidFill>
                        </a:rPr>
                        <a:t>كيفية كتابة بيان الرسالة</a:t>
                      </a:r>
                      <a:endParaRPr lang="ar-EG" sz="1800" dirty="0">
                        <a:solidFill>
                          <a:schemeClr val="tx2"/>
                        </a:solidFill>
                      </a:endParaRPr>
                    </a:p>
                  </a:txBody>
                  <a:tcPr marL="79115" marR="79115" marT="39558" marB="39558" anchor="ctr">
                    <a:lnL>
                      <a:noFill/>
                    </a:lnL>
                    <a:lnR>
                      <a:noFill/>
                    </a:lnR>
                    <a:lnT>
                      <a:noFill/>
                    </a:lnT>
                    <a:lnB>
                      <a:noFill/>
                    </a:lnB>
                    <a:noFill/>
                  </a:tcPr>
                </a:tc>
                <a:tc>
                  <a:txBody>
                    <a:bodyPr/>
                    <a:lstStyle/>
                    <a:p>
                      <a:pPr algn="ctr"/>
                      <a:r>
                        <a:rPr lang="en-US" sz="1800" b="1" dirty="0"/>
                        <a:t>How to Write a Mission Statement</a:t>
                      </a:r>
                      <a:endParaRPr lang="en-US" sz="1800" dirty="0"/>
                    </a:p>
                  </a:txBody>
                  <a:tcPr marL="79115" marR="79115" marT="39558" marB="39558" anchor="ctr">
                    <a:lnL>
                      <a:noFill/>
                    </a:lnL>
                    <a:lnR>
                      <a:noFill/>
                    </a:lnR>
                    <a:lnT>
                      <a:noFill/>
                    </a:lnT>
                    <a:lnB>
                      <a:noFill/>
                    </a:lnB>
                    <a:noFill/>
                  </a:tcPr>
                </a:tc>
                <a:extLst>
                  <a:ext uri="{0D108BD9-81ED-4DB2-BD59-A6C34878D82A}">
                    <a16:rowId xmlns:a16="http://schemas.microsoft.com/office/drawing/2014/main" val="877347045"/>
                  </a:ext>
                </a:extLst>
              </a:tr>
              <a:tr h="1028498">
                <a:tc>
                  <a:txBody>
                    <a:bodyPr/>
                    <a:lstStyle/>
                    <a:p>
                      <a:pPr algn="r"/>
                      <a:r>
                        <a:rPr lang="ar-EG" sz="1800" b="1">
                          <a:solidFill>
                            <a:schemeClr val="tx2"/>
                          </a:solidFill>
                        </a:rPr>
                        <a:t>على سبيل المثال، تخيل أنك تعمل في شركة برمجيات قامت بتطوير تطبيق يستخدم اختبارات شخصية مخصصة بشكل كبير لربط المرشحين بوظائف الأحلام.</a:t>
                      </a:r>
                      <a:endParaRPr lang="ar-EG" sz="1800">
                        <a:solidFill>
                          <a:schemeClr val="tx2"/>
                        </a:solidFill>
                      </a:endParaRPr>
                    </a:p>
                  </a:txBody>
                  <a:tcPr marL="79115" marR="79115" marT="39558" marB="39558" anchor="ctr">
                    <a:lnL>
                      <a:noFill/>
                    </a:lnL>
                    <a:lnR>
                      <a:noFill/>
                    </a:lnR>
                    <a:lnT>
                      <a:noFill/>
                    </a:lnT>
                    <a:lnB>
                      <a:noFill/>
                    </a:lnB>
                    <a:noFill/>
                  </a:tcPr>
                </a:tc>
                <a:tc>
                  <a:txBody>
                    <a:bodyPr/>
                    <a:lstStyle/>
                    <a:p>
                      <a:r>
                        <a:rPr lang="en-US" sz="1800" b="1" dirty="0"/>
                        <a:t>For example, imagine that you work for a software company that developed an app that uses highly tailored personality tests to match candidates with dream jobs.</a:t>
                      </a:r>
                      <a:endParaRPr lang="en-US" sz="1800" dirty="0"/>
                    </a:p>
                  </a:txBody>
                  <a:tcPr marL="79115" marR="79115" marT="39558" marB="39558" anchor="ctr">
                    <a:lnL>
                      <a:noFill/>
                    </a:lnL>
                    <a:lnR>
                      <a:noFill/>
                    </a:lnR>
                    <a:lnT>
                      <a:noFill/>
                    </a:lnT>
                    <a:lnB>
                      <a:noFill/>
                    </a:lnB>
                    <a:noFill/>
                  </a:tcPr>
                </a:tc>
                <a:extLst>
                  <a:ext uri="{0D108BD9-81ED-4DB2-BD59-A6C34878D82A}">
                    <a16:rowId xmlns:a16="http://schemas.microsoft.com/office/drawing/2014/main" val="1822124861"/>
                  </a:ext>
                </a:extLst>
              </a:tr>
              <a:tr h="316461">
                <a:tc>
                  <a:txBody>
                    <a:bodyPr/>
                    <a:lstStyle/>
                    <a:p>
                      <a:pPr algn="r"/>
                      <a:r>
                        <a:rPr lang="ar-EG" sz="1800" b="1">
                          <a:solidFill>
                            <a:schemeClr val="tx2"/>
                          </a:solidFill>
                        </a:rPr>
                        <a:t>قد تقوم بإنشاء بيان رسالة يشبه هذا:</a:t>
                      </a:r>
                      <a:endParaRPr lang="ar-EG" sz="1800">
                        <a:solidFill>
                          <a:schemeClr val="tx2"/>
                        </a:solidFill>
                      </a:endParaRPr>
                    </a:p>
                  </a:txBody>
                  <a:tcPr marL="79115" marR="79115" marT="39558" marB="39558" anchor="ctr">
                    <a:lnL>
                      <a:noFill/>
                    </a:lnL>
                    <a:lnR>
                      <a:noFill/>
                    </a:lnR>
                    <a:lnT>
                      <a:noFill/>
                    </a:lnT>
                    <a:lnB>
                      <a:noFill/>
                    </a:lnB>
                    <a:noFill/>
                  </a:tcPr>
                </a:tc>
                <a:tc>
                  <a:txBody>
                    <a:bodyPr/>
                    <a:lstStyle/>
                    <a:p>
                      <a:r>
                        <a:rPr lang="en-US" sz="1800" b="1"/>
                        <a:t>You might create something like this:</a:t>
                      </a:r>
                      <a:endParaRPr lang="en-US" sz="1800"/>
                    </a:p>
                  </a:txBody>
                  <a:tcPr marL="79115" marR="79115" marT="39558" marB="39558" anchor="ctr">
                    <a:lnL>
                      <a:noFill/>
                    </a:lnL>
                    <a:lnR>
                      <a:noFill/>
                    </a:lnR>
                    <a:lnT>
                      <a:noFill/>
                    </a:lnT>
                    <a:lnB>
                      <a:noFill/>
                    </a:lnB>
                    <a:noFill/>
                  </a:tcPr>
                </a:tc>
                <a:extLst>
                  <a:ext uri="{0D108BD9-81ED-4DB2-BD59-A6C34878D82A}">
                    <a16:rowId xmlns:a16="http://schemas.microsoft.com/office/drawing/2014/main" val="336595777"/>
                  </a:ext>
                </a:extLst>
              </a:tr>
              <a:tr h="316461">
                <a:tc>
                  <a:txBody>
                    <a:bodyPr/>
                    <a:lstStyle/>
                    <a:p>
                      <a:pPr algn="r"/>
                      <a:r>
                        <a:rPr lang="ar-EG" sz="1800" b="1">
                          <a:solidFill>
                            <a:schemeClr val="tx2"/>
                          </a:solidFill>
                        </a:rPr>
                        <a:t>ما الذي تقدمه شركتك لعملائك؟</a:t>
                      </a:r>
                      <a:endParaRPr lang="ar-EG" sz="1800">
                        <a:solidFill>
                          <a:schemeClr val="tx2"/>
                        </a:solidFill>
                      </a:endParaRPr>
                    </a:p>
                  </a:txBody>
                  <a:tcPr marL="79115" marR="79115" marT="39558" marB="39558" anchor="ctr">
                    <a:lnL>
                      <a:noFill/>
                    </a:lnL>
                    <a:lnR>
                      <a:noFill/>
                    </a:lnR>
                    <a:lnT>
                      <a:noFill/>
                    </a:lnT>
                    <a:lnB>
                      <a:noFill/>
                    </a:lnB>
                    <a:noFill/>
                  </a:tcPr>
                </a:tc>
                <a:tc>
                  <a:txBody>
                    <a:bodyPr/>
                    <a:lstStyle/>
                    <a:p>
                      <a:r>
                        <a:rPr lang="en-US" sz="1800" b="1"/>
                        <a:t>What your company offers your customers?</a:t>
                      </a:r>
                      <a:endParaRPr lang="en-US" sz="1800"/>
                    </a:p>
                  </a:txBody>
                  <a:tcPr marL="79115" marR="79115" marT="39558" marB="39558" anchor="ctr">
                    <a:lnL>
                      <a:noFill/>
                    </a:lnL>
                    <a:lnR>
                      <a:noFill/>
                    </a:lnR>
                    <a:lnT>
                      <a:noFill/>
                    </a:lnT>
                    <a:lnB>
                      <a:noFill/>
                    </a:lnB>
                    <a:noFill/>
                  </a:tcPr>
                </a:tc>
                <a:extLst>
                  <a:ext uri="{0D108BD9-81ED-4DB2-BD59-A6C34878D82A}">
                    <a16:rowId xmlns:a16="http://schemas.microsoft.com/office/drawing/2014/main" val="1299640775"/>
                  </a:ext>
                </a:extLst>
              </a:tr>
              <a:tr h="316461">
                <a:tc>
                  <a:txBody>
                    <a:bodyPr/>
                    <a:lstStyle/>
                    <a:p>
                      <a:pPr algn="r"/>
                      <a:r>
                        <a:rPr lang="ar-EG" sz="1800" b="1">
                          <a:solidFill>
                            <a:schemeClr val="tx2"/>
                          </a:solidFill>
                        </a:rPr>
                        <a:t>حل سهل للعثور على وظيفة الأحلام.</a:t>
                      </a:r>
                      <a:endParaRPr lang="ar-EG" sz="1800">
                        <a:solidFill>
                          <a:schemeClr val="tx2"/>
                        </a:solidFill>
                      </a:endParaRPr>
                    </a:p>
                  </a:txBody>
                  <a:tcPr marL="79115" marR="79115" marT="39558" marB="39558" anchor="ctr">
                    <a:lnL>
                      <a:noFill/>
                    </a:lnL>
                    <a:lnR>
                      <a:noFill/>
                    </a:lnR>
                    <a:lnT>
                      <a:noFill/>
                    </a:lnT>
                    <a:lnB>
                      <a:noFill/>
                    </a:lnB>
                    <a:noFill/>
                  </a:tcPr>
                </a:tc>
                <a:tc>
                  <a:txBody>
                    <a:bodyPr/>
                    <a:lstStyle/>
                    <a:p>
                      <a:r>
                        <a:rPr lang="en-US" sz="1800" b="1"/>
                        <a:t>An easy solution to finding a dream job.</a:t>
                      </a:r>
                      <a:endParaRPr lang="en-US" sz="1800"/>
                    </a:p>
                  </a:txBody>
                  <a:tcPr marL="79115" marR="79115" marT="39558" marB="39558" anchor="ctr">
                    <a:lnL>
                      <a:noFill/>
                    </a:lnL>
                    <a:lnR>
                      <a:noFill/>
                    </a:lnR>
                    <a:lnT>
                      <a:noFill/>
                    </a:lnT>
                    <a:lnB>
                      <a:noFill/>
                    </a:lnB>
                    <a:noFill/>
                  </a:tcPr>
                </a:tc>
                <a:extLst>
                  <a:ext uri="{0D108BD9-81ED-4DB2-BD59-A6C34878D82A}">
                    <a16:rowId xmlns:a16="http://schemas.microsoft.com/office/drawing/2014/main" val="457409766"/>
                  </a:ext>
                </a:extLst>
              </a:tr>
              <a:tr h="316461">
                <a:tc>
                  <a:txBody>
                    <a:bodyPr/>
                    <a:lstStyle/>
                    <a:p>
                      <a:pPr algn="r"/>
                      <a:r>
                        <a:rPr lang="ar-EG" sz="1800" b="1">
                          <a:solidFill>
                            <a:schemeClr val="tx2"/>
                          </a:solidFill>
                        </a:rPr>
                        <a:t>من هم عملاء شركتك؟</a:t>
                      </a:r>
                      <a:endParaRPr lang="ar-EG" sz="1800">
                        <a:solidFill>
                          <a:schemeClr val="tx2"/>
                        </a:solidFill>
                      </a:endParaRPr>
                    </a:p>
                  </a:txBody>
                  <a:tcPr marL="79115" marR="79115" marT="39558" marB="39558" anchor="ctr">
                    <a:lnL>
                      <a:noFill/>
                    </a:lnL>
                    <a:lnR>
                      <a:noFill/>
                    </a:lnR>
                    <a:lnT>
                      <a:noFill/>
                    </a:lnT>
                    <a:lnB>
                      <a:noFill/>
                    </a:lnB>
                    <a:noFill/>
                  </a:tcPr>
                </a:tc>
                <a:tc>
                  <a:txBody>
                    <a:bodyPr/>
                    <a:lstStyle/>
                    <a:p>
                      <a:r>
                        <a:rPr lang="en-US" sz="1800" b="1"/>
                        <a:t>Who your company serves?</a:t>
                      </a:r>
                      <a:endParaRPr lang="en-US" sz="1800"/>
                    </a:p>
                  </a:txBody>
                  <a:tcPr marL="79115" marR="79115" marT="39558" marB="39558" anchor="ctr">
                    <a:lnL>
                      <a:noFill/>
                    </a:lnL>
                    <a:lnR>
                      <a:noFill/>
                    </a:lnR>
                    <a:lnT>
                      <a:noFill/>
                    </a:lnT>
                    <a:lnB>
                      <a:noFill/>
                    </a:lnB>
                    <a:noFill/>
                  </a:tcPr>
                </a:tc>
                <a:extLst>
                  <a:ext uri="{0D108BD9-81ED-4DB2-BD59-A6C34878D82A}">
                    <a16:rowId xmlns:a16="http://schemas.microsoft.com/office/drawing/2014/main" val="266028514"/>
                  </a:ext>
                </a:extLst>
              </a:tr>
              <a:tr h="553807">
                <a:tc>
                  <a:txBody>
                    <a:bodyPr/>
                    <a:lstStyle/>
                    <a:p>
                      <a:pPr algn="r"/>
                      <a:r>
                        <a:rPr lang="ar-EG" sz="1800" b="1">
                          <a:solidFill>
                            <a:schemeClr val="tx2"/>
                          </a:solidFill>
                        </a:rPr>
                        <a:t>المهنيون الشباب الذين يشعرون بالضياع بشأن خطواتهم المهنية التالية.</a:t>
                      </a:r>
                      <a:endParaRPr lang="ar-EG" sz="1800">
                        <a:solidFill>
                          <a:schemeClr val="tx2"/>
                        </a:solidFill>
                      </a:endParaRPr>
                    </a:p>
                  </a:txBody>
                  <a:tcPr marL="79115" marR="79115" marT="39558" marB="39558" anchor="ctr">
                    <a:lnL>
                      <a:noFill/>
                    </a:lnL>
                    <a:lnR>
                      <a:noFill/>
                    </a:lnR>
                    <a:lnT>
                      <a:noFill/>
                    </a:lnT>
                    <a:lnB>
                      <a:noFill/>
                    </a:lnB>
                    <a:noFill/>
                  </a:tcPr>
                </a:tc>
                <a:tc>
                  <a:txBody>
                    <a:bodyPr/>
                    <a:lstStyle/>
                    <a:p>
                      <a:r>
                        <a:rPr lang="en-US" sz="1800" b="1"/>
                        <a:t>Young professionals who feel lost about their next career steps.</a:t>
                      </a:r>
                      <a:endParaRPr lang="en-US" sz="1800"/>
                    </a:p>
                  </a:txBody>
                  <a:tcPr marL="79115" marR="79115" marT="39558" marB="39558" anchor="ctr">
                    <a:lnL>
                      <a:noFill/>
                    </a:lnL>
                    <a:lnR>
                      <a:noFill/>
                    </a:lnR>
                    <a:lnT>
                      <a:noFill/>
                    </a:lnT>
                    <a:lnB>
                      <a:noFill/>
                    </a:lnB>
                    <a:noFill/>
                  </a:tcPr>
                </a:tc>
                <a:extLst>
                  <a:ext uri="{0D108BD9-81ED-4DB2-BD59-A6C34878D82A}">
                    <a16:rowId xmlns:a16="http://schemas.microsoft.com/office/drawing/2014/main" val="475634491"/>
                  </a:ext>
                </a:extLst>
              </a:tr>
              <a:tr h="316461">
                <a:tc>
                  <a:txBody>
                    <a:bodyPr/>
                    <a:lstStyle/>
                    <a:p>
                      <a:pPr algn="r"/>
                      <a:r>
                        <a:rPr lang="ar-EG" sz="1800" b="1">
                          <a:solidFill>
                            <a:schemeClr val="tx2"/>
                          </a:solidFill>
                        </a:rPr>
                        <a:t>لماذا تتميز شركتك؟</a:t>
                      </a:r>
                      <a:endParaRPr lang="ar-EG" sz="1800">
                        <a:solidFill>
                          <a:schemeClr val="tx2"/>
                        </a:solidFill>
                      </a:endParaRPr>
                    </a:p>
                  </a:txBody>
                  <a:tcPr marL="79115" marR="79115" marT="39558" marB="39558" anchor="ctr">
                    <a:lnL>
                      <a:noFill/>
                    </a:lnL>
                    <a:lnR>
                      <a:noFill/>
                    </a:lnR>
                    <a:lnT>
                      <a:noFill/>
                    </a:lnT>
                    <a:lnB>
                      <a:noFill/>
                    </a:lnB>
                    <a:noFill/>
                  </a:tcPr>
                </a:tc>
                <a:tc>
                  <a:txBody>
                    <a:bodyPr/>
                    <a:lstStyle/>
                    <a:p>
                      <a:r>
                        <a:rPr lang="en-US" sz="1800" b="1"/>
                        <a:t>Why your company stands out?</a:t>
                      </a:r>
                      <a:endParaRPr lang="en-US" sz="1800"/>
                    </a:p>
                  </a:txBody>
                  <a:tcPr marL="79115" marR="79115" marT="39558" marB="39558" anchor="ctr">
                    <a:lnL>
                      <a:noFill/>
                    </a:lnL>
                    <a:lnR>
                      <a:noFill/>
                    </a:lnR>
                    <a:lnT>
                      <a:noFill/>
                    </a:lnT>
                    <a:lnB>
                      <a:noFill/>
                    </a:lnB>
                    <a:noFill/>
                  </a:tcPr>
                </a:tc>
                <a:extLst>
                  <a:ext uri="{0D108BD9-81ED-4DB2-BD59-A6C34878D82A}">
                    <a16:rowId xmlns:a16="http://schemas.microsoft.com/office/drawing/2014/main" val="132511407"/>
                  </a:ext>
                </a:extLst>
              </a:tr>
              <a:tr h="553807">
                <a:tc>
                  <a:txBody>
                    <a:bodyPr/>
                    <a:lstStyle/>
                    <a:p>
                      <a:pPr algn="r"/>
                      <a:r>
                        <a:rPr lang="ar-EG" sz="1800" b="1" dirty="0">
                          <a:solidFill>
                            <a:schemeClr val="tx2"/>
                          </a:solidFill>
                        </a:rPr>
                        <a:t>اختبارات الشخصية الخاصة بك حاصلة على براءة اختراع وتقييمها مرتفع.</a:t>
                      </a:r>
                      <a:endParaRPr lang="ar-EG" sz="1800" dirty="0">
                        <a:solidFill>
                          <a:schemeClr val="tx2"/>
                        </a:solidFill>
                      </a:endParaRPr>
                    </a:p>
                  </a:txBody>
                  <a:tcPr marL="79115" marR="79115" marT="39558" marB="39558" anchor="ctr">
                    <a:lnL>
                      <a:noFill/>
                    </a:lnL>
                    <a:lnR>
                      <a:noFill/>
                    </a:lnR>
                    <a:lnT>
                      <a:noFill/>
                    </a:lnT>
                    <a:lnB>
                      <a:noFill/>
                    </a:lnB>
                    <a:noFill/>
                  </a:tcPr>
                </a:tc>
                <a:tc>
                  <a:txBody>
                    <a:bodyPr/>
                    <a:lstStyle/>
                    <a:p>
                      <a:r>
                        <a:rPr lang="en-US" sz="1800" b="1" dirty="0"/>
                        <a:t>Your personality assessments are patented and highly rated.</a:t>
                      </a:r>
                      <a:endParaRPr lang="en-US" sz="1800" dirty="0"/>
                    </a:p>
                  </a:txBody>
                  <a:tcPr marL="79115" marR="79115" marT="39558" marB="39558" anchor="ctr">
                    <a:lnL>
                      <a:noFill/>
                    </a:lnL>
                    <a:lnR>
                      <a:noFill/>
                    </a:lnR>
                    <a:lnT>
                      <a:noFill/>
                    </a:lnT>
                    <a:lnB>
                      <a:noFill/>
                    </a:lnB>
                    <a:noFill/>
                  </a:tcPr>
                </a:tc>
                <a:extLst>
                  <a:ext uri="{0D108BD9-81ED-4DB2-BD59-A6C34878D82A}">
                    <a16:rowId xmlns:a16="http://schemas.microsoft.com/office/drawing/2014/main" val="2190599413"/>
                  </a:ext>
                </a:extLst>
              </a:tr>
            </a:tbl>
          </a:graphicData>
        </a:graphic>
      </p:graphicFrame>
      <p:sp>
        <p:nvSpPr>
          <p:cNvPr id="6" name="Rectangle 1">
            <a:extLst>
              <a:ext uri="{FF2B5EF4-FFF2-40B4-BE49-F238E27FC236}">
                <a16:creationId xmlns:a16="http://schemas.microsoft.com/office/drawing/2014/main" id="{3A7617C8-FEC4-3FE9-9DFD-D21441C17B18}"/>
              </a:ext>
            </a:extLst>
          </p:cNvPr>
          <p:cNvSpPr>
            <a:spLocks noChangeArrowheads="1"/>
          </p:cNvSpPr>
          <p:nvPr/>
        </p:nvSpPr>
        <p:spPr bwMode="auto">
          <a:xfrm>
            <a:off x="1546225" y="17764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1855068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5DE72762-6BD2-A5A8-C7D1-6C779AA63374}"/>
              </a:ext>
            </a:extLst>
          </p:cNvPr>
          <p:cNvGraphicFramePr>
            <a:graphicFrameLocks noGrp="1"/>
          </p:cNvGraphicFramePr>
          <p:nvPr>
            <p:extLst>
              <p:ext uri="{D42A27DB-BD31-4B8C-83A1-F6EECF244321}">
                <p14:modId xmlns:p14="http://schemas.microsoft.com/office/powerpoint/2010/main" val="476272888"/>
              </p:ext>
            </p:extLst>
          </p:nvPr>
        </p:nvGraphicFramePr>
        <p:xfrm>
          <a:off x="1227589" y="1402139"/>
          <a:ext cx="9811840" cy="4541400"/>
        </p:xfrm>
        <a:graphic>
          <a:graphicData uri="http://schemas.openxmlformats.org/drawingml/2006/table">
            <a:tbl>
              <a:tblPr/>
              <a:tblGrid>
                <a:gridCol w="4905920">
                  <a:extLst>
                    <a:ext uri="{9D8B030D-6E8A-4147-A177-3AD203B41FA5}">
                      <a16:colId xmlns:a16="http://schemas.microsoft.com/office/drawing/2014/main" val="2050745064"/>
                    </a:ext>
                  </a:extLst>
                </a:gridCol>
                <a:gridCol w="4905920">
                  <a:extLst>
                    <a:ext uri="{9D8B030D-6E8A-4147-A177-3AD203B41FA5}">
                      <a16:colId xmlns:a16="http://schemas.microsoft.com/office/drawing/2014/main" val="548214218"/>
                    </a:ext>
                  </a:extLst>
                </a:gridCol>
              </a:tblGrid>
              <a:tr h="341281">
                <a:tc>
                  <a:txBody>
                    <a:bodyPr/>
                    <a:lstStyle/>
                    <a:p>
                      <a:pPr algn="ctr"/>
                      <a:r>
                        <a:rPr lang="ar-EG" sz="1800" b="1" dirty="0">
                          <a:solidFill>
                            <a:schemeClr val="tx2"/>
                          </a:solidFill>
                        </a:rPr>
                        <a:t>أمثلة على بيانات الرؤية</a:t>
                      </a:r>
                      <a:endParaRPr lang="ar-EG" sz="1800" dirty="0">
                        <a:solidFill>
                          <a:schemeClr val="tx2"/>
                        </a:solidFill>
                      </a:endParaRPr>
                    </a:p>
                  </a:txBody>
                  <a:tcPr marL="85320" marR="85320" marT="42660" marB="42660" anchor="ctr">
                    <a:lnL>
                      <a:noFill/>
                    </a:lnL>
                    <a:lnR>
                      <a:noFill/>
                    </a:lnR>
                    <a:lnT>
                      <a:noFill/>
                    </a:lnT>
                    <a:lnB>
                      <a:noFill/>
                    </a:lnB>
                    <a:noFill/>
                  </a:tcPr>
                </a:tc>
                <a:tc>
                  <a:txBody>
                    <a:bodyPr/>
                    <a:lstStyle/>
                    <a:p>
                      <a:pPr algn="ctr"/>
                      <a:r>
                        <a:rPr lang="en-US" sz="1800" b="1" dirty="0"/>
                        <a:t>Vision Statement Examples</a:t>
                      </a:r>
                      <a:endParaRPr lang="en-US" sz="1800" dirty="0"/>
                    </a:p>
                  </a:txBody>
                  <a:tcPr marL="85320" marR="85320" marT="42660" marB="42660" anchor="ctr">
                    <a:lnL>
                      <a:noFill/>
                    </a:lnL>
                    <a:lnR>
                      <a:noFill/>
                    </a:lnR>
                    <a:lnT>
                      <a:noFill/>
                    </a:lnT>
                    <a:lnB>
                      <a:noFill/>
                    </a:lnB>
                    <a:noFill/>
                  </a:tcPr>
                </a:tc>
                <a:extLst>
                  <a:ext uri="{0D108BD9-81ED-4DB2-BD59-A6C34878D82A}">
                    <a16:rowId xmlns:a16="http://schemas.microsoft.com/office/drawing/2014/main" val="2829578666"/>
                  </a:ext>
                </a:extLst>
              </a:tr>
              <a:tr h="1109165">
                <a:tc>
                  <a:txBody>
                    <a:bodyPr/>
                    <a:lstStyle/>
                    <a:p>
                      <a:pPr algn="r"/>
                      <a:r>
                        <a:rPr lang="ar-EG" sz="1800" b="1">
                          <a:solidFill>
                            <a:schemeClr val="tx2"/>
                          </a:solidFill>
                        </a:rPr>
                        <a:t>التنبؤ بمستقبل شركتك - وبمثل هذه الجرأة - يجعل إنشاء بيان الرؤية مهمة غريبة (وفي بعض الأحيان متبجحة، مما يجعلها غير مريحة إلى حد ما).</a:t>
                      </a:r>
                      <a:endParaRPr lang="ar-EG" sz="1800">
                        <a:solidFill>
                          <a:schemeClr val="tx2"/>
                        </a:solidFill>
                      </a:endParaRPr>
                    </a:p>
                  </a:txBody>
                  <a:tcPr marL="85320" marR="85320" marT="42660" marB="42660" anchor="ctr">
                    <a:lnL>
                      <a:noFill/>
                    </a:lnL>
                    <a:lnR>
                      <a:noFill/>
                    </a:lnR>
                    <a:lnT>
                      <a:noFill/>
                    </a:lnT>
                    <a:lnB>
                      <a:noFill/>
                    </a:lnB>
                    <a:noFill/>
                  </a:tcPr>
                </a:tc>
                <a:tc>
                  <a:txBody>
                    <a:bodyPr/>
                    <a:lstStyle/>
                    <a:p>
                      <a:r>
                        <a:rPr lang="en-US" sz="1800" b="1"/>
                        <a:t>Forecasting the future of your company – and with such bravado – makes creating a vision statement a strange (and somewhat braggy and therefore slightly uncomfortable) task.</a:t>
                      </a:r>
                      <a:endParaRPr lang="en-US" sz="1800"/>
                    </a:p>
                  </a:txBody>
                  <a:tcPr marL="85320" marR="85320" marT="42660" marB="42660" anchor="ctr">
                    <a:lnL>
                      <a:noFill/>
                    </a:lnL>
                    <a:lnR>
                      <a:noFill/>
                    </a:lnR>
                    <a:lnT>
                      <a:noFill/>
                    </a:lnT>
                    <a:lnB>
                      <a:noFill/>
                    </a:lnB>
                    <a:noFill/>
                  </a:tcPr>
                </a:tc>
                <a:extLst>
                  <a:ext uri="{0D108BD9-81ED-4DB2-BD59-A6C34878D82A}">
                    <a16:rowId xmlns:a16="http://schemas.microsoft.com/office/drawing/2014/main" val="3302153423"/>
                  </a:ext>
                </a:extLst>
              </a:tr>
              <a:tr h="853203">
                <a:tc>
                  <a:txBody>
                    <a:bodyPr/>
                    <a:lstStyle/>
                    <a:p>
                      <a:pPr algn="r"/>
                      <a:r>
                        <a:rPr lang="ar-EG" sz="1800" b="1">
                          <a:solidFill>
                            <a:schemeClr val="tx2"/>
                          </a:solidFill>
                        </a:rPr>
                        <a:t>لكن، بجدية، هذا هو جوهر الرؤية. انظر أدناه للحصول على أمثلة من شركات قامت بهذه المهمة وتفوقت فيها.</a:t>
                      </a:r>
                      <a:endParaRPr lang="ar-EG" sz="1800">
                        <a:solidFill>
                          <a:schemeClr val="tx2"/>
                        </a:solidFill>
                      </a:endParaRPr>
                    </a:p>
                  </a:txBody>
                  <a:tcPr marL="85320" marR="85320" marT="42660" marB="42660" anchor="ctr">
                    <a:lnL>
                      <a:noFill/>
                    </a:lnL>
                    <a:lnR>
                      <a:noFill/>
                    </a:lnR>
                    <a:lnT>
                      <a:noFill/>
                    </a:lnT>
                    <a:lnB>
                      <a:noFill/>
                    </a:lnB>
                    <a:noFill/>
                  </a:tcPr>
                </a:tc>
                <a:tc>
                  <a:txBody>
                    <a:bodyPr/>
                    <a:lstStyle/>
                    <a:p>
                      <a:r>
                        <a:rPr lang="en-US" sz="1800" b="1" dirty="0"/>
                        <a:t>But seriously, that’s what a vision is all about. See below for examples of companies who have taken this task and owned it.</a:t>
                      </a:r>
                      <a:endParaRPr lang="en-US" sz="1800" dirty="0"/>
                    </a:p>
                  </a:txBody>
                  <a:tcPr marL="85320" marR="85320" marT="42660" marB="42660" anchor="ctr">
                    <a:lnL>
                      <a:noFill/>
                    </a:lnL>
                    <a:lnR>
                      <a:noFill/>
                    </a:lnR>
                    <a:lnT>
                      <a:noFill/>
                    </a:lnT>
                    <a:lnB>
                      <a:noFill/>
                    </a:lnB>
                    <a:noFill/>
                  </a:tcPr>
                </a:tc>
                <a:extLst>
                  <a:ext uri="{0D108BD9-81ED-4DB2-BD59-A6C34878D82A}">
                    <a16:rowId xmlns:a16="http://schemas.microsoft.com/office/drawing/2014/main" val="315660686"/>
                  </a:ext>
                </a:extLst>
              </a:tr>
              <a:tr h="341281">
                <a:tc>
                  <a:txBody>
                    <a:bodyPr/>
                    <a:lstStyle/>
                    <a:p>
                      <a:pPr algn="r"/>
                      <a:r>
                        <a:rPr lang="en-US" sz="1800" b="1">
                          <a:solidFill>
                            <a:schemeClr val="tx2"/>
                          </a:solidFill>
                        </a:rPr>
                        <a:t>Ford:</a:t>
                      </a:r>
                      <a:r>
                        <a:rPr lang="en-US" sz="1800">
                          <a:solidFill>
                            <a:schemeClr val="tx2"/>
                          </a:solidFill>
                        </a:rPr>
                        <a:t> “</a:t>
                      </a:r>
                      <a:r>
                        <a:rPr lang="ar-EG" sz="1800">
                          <a:solidFill>
                            <a:schemeClr val="tx2"/>
                          </a:solidFill>
                        </a:rPr>
                        <a:t>أن تصبح الشركة الأكثر ثقة في العالم.”</a:t>
                      </a:r>
                    </a:p>
                  </a:txBody>
                  <a:tcPr marL="85320" marR="85320" marT="42660" marB="42660" anchor="ctr">
                    <a:lnL>
                      <a:noFill/>
                    </a:lnL>
                    <a:lnR>
                      <a:noFill/>
                    </a:lnR>
                    <a:lnT>
                      <a:noFill/>
                    </a:lnT>
                    <a:lnB>
                      <a:noFill/>
                    </a:lnB>
                    <a:noFill/>
                  </a:tcPr>
                </a:tc>
                <a:tc>
                  <a:txBody>
                    <a:bodyPr/>
                    <a:lstStyle/>
                    <a:p>
                      <a:r>
                        <a:rPr lang="en-US" sz="1800" b="1"/>
                        <a:t>Ford:</a:t>
                      </a:r>
                      <a:r>
                        <a:rPr lang="en-US" sz="1800"/>
                        <a:t> “To become the world’s most trusted company.”</a:t>
                      </a:r>
                    </a:p>
                  </a:txBody>
                  <a:tcPr marL="85320" marR="85320" marT="42660" marB="42660" anchor="ctr">
                    <a:lnL>
                      <a:noFill/>
                    </a:lnL>
                    <a:lnR>
                      <a:noFill/>
                    </a:lnR>
                    <a:lnT>
                      <a:noFill/>
                    </a:lnT>
                    <a:lnB>
                      <a:noFill/>
                    </a:lnB>
                    <a:noFill/>
                  </a:tcPr>
                </a:tc>
                <a:extLst>
                  <a:ext uri="{0D108BD9-81ED-4DB2-BD59-A6C34878D82A}">
                    <a16:rowId xmlns:a16="http://schemas.microsoft.com/office/drawing/2014/main" val="701479295"/>
                  </a:ext>
                </a:extLst>
              </a:tr>
              <a:tr h="1365126">
                <a:tc>
                  <a:txBody>
                    <a:bodyPr/>
                    <a:lstStyle/>
                    <a:p>
                      <a:pPr algn="r"/>
                      <a:r>
                        <a:rPr lang="en-US" sz="1800" b="1" dirty="0">
                          <a:solidFill>
                            <a:schemeClr val="tx2"/>
                          </a:solidFill>
                        </a:rPr>
                        <a:t>McDonald’s:</a:t>
                      </a:r>
                      <a:r>
                        <a:rPr lang="en-US" sz="1800" dirty="0">
                          <a:solidFill>
                            <a:schemeClr val="tx2"/>
                          </a:solidFill>
                        </a:rPr>
                        <a:t> “</a:t>
                      </a:r>
                      <a:r>
                        <a:rPr lang="ar-EG" sz="1800" dirty="0">
                          <a:solidFill>
                            <a:schemeClr val="tx2"/>
                          </a:solidFill>
                        </a:rPr>
                        <a:t>أن تكون أفضل تجربة مطعم خدمة سريعة. أن تكون الأفضل يعني تقديم جودة ممتازة، وخدمة، ونظافة، وقيمة، حتى نجعل كل عميل في كل مطعم يبتسم.”</a:t>
                      </a:r>
                    </a:p>
                  </a:txBody>
                  <a:tcPr marL="85320" marR="85320" marT="42660" marB="42660" anchor="ctr">
                    <a:lnL>
                      <a:noFill/>
                    </a:lnL>
                    <a:lnR>
                      <a:noFill/>
                    </a:lnR>
                    <a:lnT>
                      <a:noFill/>
                    </a:lnT>
                    <a:lnB>
                      <a:noFill/>
                    </a:lnB>
                    <a:noFill/>
                  </a:tcPr>
                </a:tc>
                <a:tc>
                  <a:txBody>
                    <a:bodyPr/>
                    <a:lstStyle/>
                    <a:p>
                      <a:r>
                        <a:rPr lang="en-US" sz="1800" b="1" dirty="0"/>
                        <a:t>McDonald’s:</a:t>
                      </a:r>
                      <a:r>
                        <a:rPr lang="en-US" sz="1800" dirty="0"/>
                        <a:t> “To be the best quick service restaurant experience. Being the best means providing outstanding quality, service, cleanliness and value, so that we make every customer in every restaurant smile.”</a:t>
                      </a:r>
                    </a:p>
                  </a:txBody>
                  <a:tcPr marL="85320" marR="85320" marT="42660" marB="42660" anchor="ctr">
                    <a:lnL>
                      <a:noFill/>
                    </a:lnL>
                    <a:lnR>
                      <a:noFill/>
                    </a:lnR>
                    <a:lnT>
                      <a:noFill/>
                    </a:lnT>
                    <a:lnB>
                      <a:noFill/>
                    </a:lnB>
                    <a:noFill/>
                  </a:tcPr>
                </a:tc>
                <a:extLst>
                  <a:ext uri="{0D108BD9-81ED-4DB2-BD59-A6C34878D82A}">
                    <a16:rowId xmlns:a16="http://schemas.microsoft.com/office/drawing/2014/main" val="659944606"/>
                  </a:ext>
                </a:extLst>
              </a:tr>
            </a:tbl>
          </a:graphicData>
        </a:graphic>
      </p:graphicFrame>
      <p:sp>
        <p:nvSpPr>
          <p:cNvPr id="6" name="Rectangle 1">
            <a:extLst>
              <a:ext uri="{FF2B5EF4-FFF2-40B4-BE49-F238E27FC236}">
                <a16:creationId xmlns:a16="http://schemas.microsoft.com/office/drawing/2014/main" id="{1EB2442E-8599-A46D-C8D8-975545F68AB9}"/>
              </a:ext>
            </a:extLst>
          </p:cNvPr>
          <p:cNvSpPr>
            <a:spLocks noChangeArrowheads="1"/>
          </p:cNvSpPr>
          <p:nvPr/>
        </p:nvSpPr>
        <p:spPr bwMode="auto">
          <a:xfrm>
            <a:off x="1190625" y="18018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718021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44925FF4-EAC6-3C43-292D-C8EFE65AC650}"/>
              </a:ext>
            </a:extLst>
          </p:cNvPr>
          <p:cNvGraphicFramePr>
            <a:graphicFrameLocks noGrp="1"/>
          </p:cNvGraphicFramePr>
          <p:nvPr>
            <p:extLst>
              <p:ext uri="{D42A27DB-BD31-4B8C-83A1-F6EECF244321}">
                <p14:modId xmlns:p14="http://schemas.microsoft.com/office/powerpoint/2010/main" val="1365397049"/>
              </p:ext>
            </p:extLst>
          </p:nvPr>
        </p:nvGraphicFramePr>
        <p:xfrm>
          <a:off x="1143000" y="784346"/>
          <a:ext cx="10210800" cy="5870440"/>
        </p:xfrm>
        <a:graphic>
          <a:graphicData uri="http://schemas.openxmlformats.org/drawingml/2006/table">
            <a:tbl>
              <a:tblPr/>
              <a:tblGrid>
                <a:gridCol w="5105400">
                  <a:extLst>
                    <a:ext uri="{9D8B030D-6E8A-4147-A177-3AD203B41FA5}">
                      <a16:colId xmlns:a16="http://schemas.microsoft.com/office/drawing/2014/main" val="1338032623"/>
                    </a:ext>
                  </a:extLst>
                </a:gridCol>
                <a:gridCol w="5105400">
                  <a:extLst>
                    <a:ext uri="{9D8B030D-6E8A-4147-A177-3AD203B41FA5}">
                      <a16:colId xmlns:a16="http://schemas.microsoft.com/office/drawing/2014/main" val="3963623162"/>
                    </a:ext>
                  </a:extLst>
                </a:gridCol>
              </a:tblGrid>
              <a:tr h="202388">
                <a:tc>
                  <a:txBody>
                    <a:bodyPr/>
                    <a:lstStyle/>
                    <a:p>
                      <a:pPr algn="ctr"/>
                      <a:r>
                        <a:rPr lang="ar-EG" sz="1600" b="1" dirty="0">
                          <a:solidFill>
                            <a:schemeClr val="tx2"/>
                          </a:solidFill>
                        </a:rPr>
                        <a:t>دليل لكتابة بيان الرؤية</a:t>
                      </a:r>
                      <a:endParaRPr lang="ar-EG" sz="1600" dirty="0">
                        <a:solidFill>
                          <a:schemeClr val="tx2"/>
                        </a:solidFill>
                      </a:endParaRPr>
                    </a:p>
                  </a:txBody>
                  <a:tcPr marL="50597" marR="50597" marT="25298" marB="25298" anchor="ctr">
                    <a:lnL>
                      <a:noFill/>
                    </a:lnL>
                    <a:lnR>
                      <a:noFill/>
                    </a:lnR>
                    <a:lnT>
                      <a:noFill/>
                    </a:lnT>
                    <a:lnB>
                      <a:noFill/>
                    </a:lnB>
                    <a:noFill/>
                  </a:tcPr>
                </a:tc>
                <a:tc>
                  <a:txBody>
                    <a:bodyPr/>
                    <a:lstStyle/>
                    <a:p>
                      <a:pPr algn="ctr"/>
                      <a:r>
                        <a:rPr lang="en-US" sz="1600" b="1" dirty="0"/>
                        <a:t>A Guide to Write Vision Statement</a:t>
                      </a:r>
                      <a:endParaRPr lang="en-US" sz="1600" dirty="0"/>
                    </a:p>
                  </a:txBody>
                  <a:tcPr marL="50597" marR="50597" marT="25298" marB="25298" anchor="ctr">
                    <a:lnL>
                      <a:noFill/>
                    </a:lnL>
                    <a:lnR>
                      <a:noFill/>
                    </a:lnR>
                    <a:lnT>
                      <a:noFill/>
                    </a:lnT>
                    <a:lnB>
                      <a:noFill/>
                    </a:lnB>
                    <a:noFill/>
                  </a:tcPr>
                </a:tc>
                <a:extLst>
                  <a:ext uri="{0D108BD9-81ED-4DB2-BD59-A6C34878D82A}">
                    <a16:rowId xmlns:a16="http://schemas.microsoft.com/office/drawing/2014/main" val="2902658899"/>
                  </a:ext>
                </a:extLst>
              </a:tr>
              <a:tr h="202388">
                <a:tc>
                  <a:txBody>
                    <a:bodyPr/>
                    <a:lstStyle/>
                    <a:p>
                      <a:pPr algn="r"/>
                      <a:r>
                        <a:rPr lang="ar-EG" sz="1600" b="1">
                          <a:solidFill>
                            <a:schemeClr val="tx2"/>
                          </a:solidFill>
                        </a:rPr>
                        <a:t>اجعله موجزًا وسهل الفهم.</a:t>
                      </a:r>
                      <a:endParaRPr lang="ar-EG" sz="1600">
                        <a:solidFill>
                          <a:schemeClr val="tx2"/>
                        </a:solidFill>
                      </a:endParaRPr>
                    </a:p>
                  </a:txBody>
                  <a:tcPr marL="50597" marR="50597" marT="25298" marB="25298" anchor="ctr">
                    <a:lnL>
                      <a:noFill/>
                    </a:lnL>
                    <a:lnR>
                      <a:noFill/>
                    </a:lnR>
                    <a:lnT>
                      <a:noFill/>
                    </a:lnT>
                    <a:lnB>
                      <a:noFill/>
                    </a:lnB>
                    <a:noFill/>
                  </a:tcPr>
                </a:tc>
                <a:tc>
                  <a:txBody>
                    <a:bodyPr/>
                    <a:lstStyle/>
                    <a:p>
                      <a:r>
                        <a:rPr lang="en-US" sz="1600" b="1"/>
                        <a:t>Make it concise and easy to understand.</a:t>
                      </a:r>
                      <a:endParaRPr lang="en-US" sz="1600"/>
                    </a:p>
                  </a:txBody>
                  <a:tcPr marL="50597" marR="50597" marT="25298" marB="25298" anchor="ctr">
                    <a:lnL>
                      <a:noFill/>
                    </a:lnL>
                    <a:lnR>
                      <a:noFill/>
                    </a:lnR>
                    <a:lnT>
                      <a:noFill/>
                    </a:lnT>
                    <a:lnB>
                      <a:noFill/>
                    </a:lnB>
                    <a:noFill/>
                  </a:tcPr>
                </a:tc>
                <a:extLst>
                  <a:ext uri="{0D108BD9-81ED-4DB2-BD59-A6C34878D82A}">
                    <a16:rowId xmlns:a16="http://schemas.microsoft.com/office/drawing/2014/main" val="3058275704"/>
                  </a:ext>
                </a:extLst>
              </a:tr>
              <a:tr h="354179">
                <a:tc>
                  <a:txBody>
                    <a:bodyPr/>
                    <a:lstStyle/>
                    <a:p>
                      <a:pPr algn="r"/>
                      <a:r>
                        <a:rPr lang="ar-EG" sz="1600" b="1" dirty="0">
                          <a:solidFill>
                            <a:schemeClr val="tx2"/>
                          </a:solidFill>
                        </a:rPr>
                        <a:t>من الأفضل أن يكون بيان الرؤية الخاص بمشروعك ليس فقط سهل الفهم، بل أيضًا سهل التذكر.</a:t>
                      </a:r>
                      <a:endParaRPr lang="ar-EG" sz="1600" dirty="0">
                        <a:solidFill>
                          <a:schemeClr val="tx2"/>
                        </a:solidFill>
                      </a:endParaRPr>
                    </a:p>
                  </a:txBody>
                  <a:tcPr marL="50597" marR="50597" marT="25298" marB="25298" anchor="ctr">
                    <a:lnL>
                      <a:noFill/>
                    </a:lnL>
                    <a:lnR>
                      <a:noFill/>
                    </a:lnR>
                    <a:lnT>
                      <a:noFill/>
                    </a:lnT>
                    <a:lnB>
                      <a:noFill/>
                    </a:lnB>
                    <a:noFill/>
                  </a:tcPr>
                </a:tc>
                <a:tc>
                  <a:txBody>
                    <a:bodyPr/>
                    <a:lstStyle/>
                    <a:p>
                      <a:r>
                        <a:rPr lang="en-US" sz="1600" b="1"/>
                        <a:t>It is best when your project vision statement is not only easy to understand, but also easy to remember.</a:t>
                      </a:r>
                      <a:endParaRPr lang="en-US" sz="1600"/>
                    </a:p>
                  </a:txBody>
                  <a:tcPr marL="50597" marR="50597" marT="25298" marB="25298" anchor="ctr">
                    <a:lnL>
                      <a:noFill/>
                    </a:lnL>
                    <a:lnR>
                      <a:noFill/>
                    </a:lnR>
                    <a:lnT>
                      <a:noFill/>
                    </a:lnT>
                    <a:lnB>
                      <a:noFill/>
                    </a:lnB>
                    <a:noFill/>
                  </a:tcPr>
                </a:tc>
                <a:extLst>
                  <a:ext uri="{0D108BD9-81ED-4DB2-BD59-A6C34878D82A}">
                    <a16:rowId xmlns:a16="http://schemas.microsoft.com/office/drawing/2014/main" val="2027450241"/>
                  </a:ext>
                </a:extLst>
              </a:tr>
              <a:tr h="657760">
                <a:tc>
                  <a:txBody>
                    <a:bodyPr/>
                    <a:lstStyle/>
                    <a:p>
                      <a:pPr algn="r"/>
                      <a:r>
                        <a:rPr lang="ar-EG" sz="1600" b="1" dirty="0">
                          <a:solidFill>
                            <a:schemeClr val="tx2"/>
                          </a:solidFill>
                        </a:rPr>
                        <a:t>كلما جعلته أقصر وأكثر وضوحًا، قلّت احتمالية أن يفسّره أعضاء فريقك بطرق مختلفة. أيضًا، إذا تمكنوا من تذكره بسهولة، فمن المرجح أن يتبعوه.</a:t>
                      </a:r>
                      <a:endParaRPr lang="ar-EG" sz="1600" dirty="0">
                        <a:solidFill>
                          <a:schemeClr val="tx2"/>
                        </a:solidFill>
                      </a:endParaRPr>
                    </a:p>
                  </a:txBody>
                  <a:tcPr marL="50597" marR="50597" marT="25298" marB="25298" anchor="ctr">
                    <a:lnL>
                      <a:noFill/>
                    </a:lnL>
                    <a:lnR>
                      <a:noFill/>
                    </a:lnR>
                    <a:lnT>
                      <a:noFill/>
                    </a:lnT>
                    <a:lnB>
                      <a:noFill/>
                    </a:lnB>
                    <a:noFill/>
                  </a:tcPr>
                </a:tc>
                <a:tc>
                  <a:txBody>
                    <a:bodyPr/>
                    <a:lstStyle/>
                    <a:p>
                      <a:r>
                        <a:rPr lang="en-US" sz="1600" b="1"/>
                        <a:t>The shorter and clearer you make it, the less grey area there is for your team members to interpret in their own way. Also, if they can easily remember it, they are more likely to follow it.</a:t>
                      </a:r>
                      <a:endParaRPr lang="en-US" sz="1600"/>
                    </a:p>
                  </a:txBody>
                  <a:tcPr marL="50597" marR="50597" marT="25298" marB="25298" anchor="ctr">
                    <a:lnL>
                      <a:noFill/>
                    </a:lnL>
                    <a:lnR>
                      <a:noFill/>
                    </a:lnR>
                    <a:lnT>
                      <a:noFill/>
                    </a:lnT>
                    <a:lnB>
                      <a:noFill/>
                    </a:lnB>
                    <a:noFill/>
                  </a:tcPr>
                </a:tc>
                <a:extLst>
                  <a:ext uri="{0D108BD9-81ED-4DB2-BD59-A6C34878D82A}">
                    <a16:rowId xmlns:a16="http://schemas.microsoft.com/office/drawing/2014/main" val="2746916281"/>
                  </a:ext>
                </a:extLst>
              </a:tr>
              <a:tr h="202388">
                <a:tc>
                  <a:txBody>
                    <a:bodyPr/>
                    <a:lstStyle/>
                    <a:p>
                      <a:pPr algn="r"/>
                      <a:r>
                        <a:rPr lang="ar-EG" sz="1600" b="1">
                          <a:solidFill>
                            <a:schemeClr val="tx2"/>
                          </a:solidFill>
                        </a:rPr>
                        <a:t>حدد الهدف، لكن لا تقيّد الطرق.</a:t>
                      </a:r>
                      <a:endParaRPr lang="ar-EG" sz="1600">
                        <a:solidFill>
                          <a:schemeClr val="tx2"/>
                        </a:solidFill>
                      </a:endParaRPr>
                    </a:p>
                  </a:txBody>
                  <a:tcPr marL="50597" marR="50597" marT="25298" marB="25298" anchor="ctr">
                    <a:lnL>
                      <a:noFill/>
                    </a:lnL>
                    <a:lnR>
                      <a:noFill/>
                    </a:lnR>
                    <a:lnT>
                      <a:noFill/>
                    </a:lnT>
                    <a:lnB>
                      <a:noFill/>
                    </a:lnB>
                    <a:noFill/>
                  </a:tcPr>
                </a:tc>
                <a:tc>
                  <a:txBody>
                    <a:bodyPr/>
                    <a:lstStyle/>
                    <a:p>
                      <a:r>
                        <a:rPr lang="en-US" sz="1600" b="1"/>
                        <a:t>Specify, but do not limit.</a:t>
                      </a:r>
                      <a:endParaRPr lang="en-US" sz="1600"/>
                    </a:p>
                  </a:txBody>
                  <a:tcPr marL="50597" marR="50597" marT="25298" marB="25298" anchor="ctr">
                    <a:lnL>
                      <a:noFill/>
                    </a:lnL>
                    <a:lnR>
                      <a:noFill/>
                    </a:lnR>
                    <a:lnT>
                      <a:noFill/>
                    </a:lnT>
                    <a:lnB>
                      <a:noFill/>
                    </a:lnB>
                    <a:noFill/>
                  </a:tcPr>
                </a:tc>
                <a:extLst>
                  <a:ext uri="{0D108BD9-81ED-4DB2-BD59-A6C34878D82A}">
                    <a16:rowId xmlns:a16="http://schemas.microsoft.com/office/drawing/2014/main" val="827139106"/>
                  </a:ext>
                </a:extLst>
              </a:tr>
              <a:tr h="505969">
                <a:tc>
                  <a:txBody>
                    <a:bodyPr/>
                    <a:lstStyle/>
                    <a:p>
                      <a:pPr algn="r"/>
                      <a:r>
                        <a:rPr lang="ar-EG" sz="1600" b="1" dirty="0">
                          <a:solidFill>
                            <a:schemeClr val="tx2"/>
                          </a:solidFill>
                        </a:rPr>
                        <a:t>يجب أن يحدد بيان الرؤية الهدف النهائي والمعايير الإضافية التي ستجعل المشروع ناجحًا.</a:t>
                      </a:r>
                      <a:endParaRPr lang="ar-EG" sz="1600" dirty="0">
                        <a:solidFill>
                          <a:schemeClr val="tx2"/>
                        </a:solidFill>
                      </a:endParaRPr>
                    </a:p>
                  </a:txBody>
                  <a:tcPr marL="50597" marR="50597" marT="25298" marB="25298" anchor="ctr">
                    <a:lnL>
                      <a:noFill/>
                    </a:lnL>
                    <a:lnR>
                      <a:noFill/>
                    </a:lnR>
                    <a:lnT>
                      <a:noFill/>
                    </a:lnT>
                    <a:lnB>
                      <a:noFill/>
                    </a:lnB>
                    <a:noFill/>
                  </a:tcPr>
                </a:tc>
                <a:tc>
                  <a:txBody>
                    <a:bodyPr/>
                    <a:lstStyle/>
                    <a:p>
                      <a:r>
                        <a:rPr lang="en-US" sz="1600" b="1"/>
                        <a:t>Your vision statement should define the end goal and additional criteria that will make the project a success.</a:t>
                      </a:r>
                      <a:endParaRPr lang="en-US" sz="1600"/>
                    </a:p>
                  </a:txBody>
                  <a:tcPr marL="50597" marR="50597" marT="25298" marB="25298" anchor="ctr">
                    <a:lnL>
                      <a:noFill/>
                    </a:lnL>
                    <a:lnR>
                      <a:noFill/>
                    </a:lnR>
                    <a:lnT>
                      <a:noFill/>
                    </a:lnT>
                    <a:lnB>
                      <a:noFill/>
                    </a:lnB>
                    <a:noFill/>
                  </a:tcPr>
                </a:tc>
                <a:extLst>
                  <a:ext uri="{0D108BD9-81ED-4DB2-BD59-A6C34878D82A}">
                    <a16:rowId xmlns:a16="http://schemas.microsoft.com/office/drawing/2014/main" val="1759484495"/>
                  </a:ext>
                </a:extLst>
              </a:tr>
              <a:tr h="657760">
                <a:tc>
                  <a:txBody>
                    <a:bodyPr/>
                    <a:lstStyle/>
                    <a:p>
                      <a:pPr algn="r"/>
                      <a:r>
                        <a:rPr lang="ar-EG" sz="1600" b="1" dirty="0">
                          <a:solidFill>
                            <a:schemeClr val="tx2"/>
                          </a:solidFill>
                        </a:rPr>
                        <a:t>ومع ذلك، لا يجب أن يركز على طريقة محددة لتحقيق هذا الهدف. بل، يجب أن يسمح بوجود مسارات متعددة لتحقيق النتيجة المرجوة ويشجع على اتخاذ الإجراءات من قبل أصحاب المصلحة والفريق.</a:t>
                      </a:r>
                      <a:endParaRPr lang="ar-EG" sz="1600" dirty="0">
                        <a:solidFill>
                          <a:schemeClr val="tx2"/>
                        </a:solidFill>
                      </a:endParaRPr>
                    </a:p>
                  </a:txBody>
                  <a:tcPr marL="50597" marR="50597" marT="25298" marB="25298" anchor="ctr">
                    <a:lnL>
                      <a:noFill/>
                    </a:lnL>
                    <a:lnR>
                      <a:noFill/>
                    </a:lnR>
                    <a:lnT>
                      <a:noFill/>
                    </a:lnT>
                    <a:lnB>
                      <a:noFill/>
                    </a:lnB>
                    <a:noFill/>
                  </a:tcPr>
                </a:tc>
                <a:tc>
                  <a:txBody>
                    <a:bodyPr/>
                    <a:lstStyle/>
                    <a:p>
                      <a:r>
                        <a:rPr lang="en-US" sz="1600" b="1"/>
                        <a:t>However, it should not be focused on one specific way to achieve this end goal. Instead, it should allow multiple paths to the desired result and encourage action from both stakeholders and the team.</a:t>
                      </a:r>
                      <a:endParaRPr lang="en-US" sz="1600"/>
                    </a:p>
                  </a:txBody>
                  <a:tcPr marL="50597" marR="50597" marT="25298" marB="25298" anchor="ctr">
                    <a:lnL>
                      <a:noFill/>
                    </a:lnL>
                    <a:lnR>
                      <a:noFill/>
                    </a:lnR>
                    <a:lnT>
                      <a:noFill/>
                    </a:lnT>
                    <a:lnB>
                      <a:noFill/>
                    </a:lnB>
                    <a:noFill/>
                  </a:tcPr>
                </a:tc>
                <a:extLst>
                  <a:ext uri="{0D108BD9-81ED-4DB2-BD59-A6C34878D82A}">
                    <a16:rowId xmlns:a16="http://schemas.microsoft.com/office/drawing/2014/main" val="3373661836"/>
                  </a:ext>
                </a:extLst>
              </a:tr>
              <a:tr h="202388">
                <a:tc>
                  <a:txBody>
                    <a:bodyPr/>
                    <a:lstStyle/>
                    <a:p>
                      <a:pPr algn="r"/>
                      <a:r>
                        <a:rPr lang="ar-EG" sz="1600" b="1" dirty="0">
                          <a:solidFill>
                            <a:schemeClr val="tx2"/>
                          </a:solidFill>
                        </a:rPr>
                        <a:t>انظر إلى المستقبل.</a:t>
                      </a:r>
                      <a:endParaRPr lang="ar-EG" sz="1600" dirty="0">
                        <a:solidFill>
                          <a:schemeClr val="tx2"/>
                        </a:solidFill>
                      </a:endParaRPr>
                    </a:p>
                  </a:txBody>
                  <a:tcPr marL="50597" marR="50597" marT="25298" marB="25298" anchor="ctr">
                    <a:lnL>
                      <a:noFill/>
                    </a:lnL>
                    <a:lnR>
                      <a:noFill/>
                    </a:lnR>
                    <a:lnT>
                      <a:noFill/>
                    </a:lnT>
                    <a:lnB>
                      <a:noFill/>
                    </a:lnB>
                    <a:noFill/>
                  </a:tcPr>
                </a:tc>
                <a:tc>
                  <a:txBody>
                    <a:bodyPr/>
                    <a:lstStyle/>
                    <a:p>
                      <a:r>
                        <a:rPr lang="en-US" sz="1600" b="1"/>
                        <a:t>Look into the future.</a:t>
                      </a:r>
                      <a:endParaRPr lang="en-US" sz="1600"/>
                    </a:p>
                  </a:txBody>
                  <a:tcPr marL="50597" marR="50597" marT="25298" marB="25298" anchor="ctr">
                    <a:lnL>
                      <a:noFill/>
                    </a:lnL>
                    <a:lnR>
                      <a:noFill/>
                    </a:lnR>
                    <a:lnT>
                      <a:noFill/>
                    </a:lnT>
                    <a:lnB>
                      <a:noFill/>
                    </a:lnB>
                    <a:noFill/>
                  </a:tcPr>
                </a:tc>
                <a:extLst>
                  <a:ext uri="{0D108BD9-81ED-4DB2-BD59-A6C34878D82A}">
                    <a16:rowId xmlns:a16="http://schemas.microsoft.com/office/drawing/2014/main" val="3925575226"/>
                  </a:ext>
                </a:extLst>
              </a:tr>
              <a:tr h="809551">
                <a:tc>
                  <a:txBody>
                    <a:bodyPr/>
                    <a:lstStyle/>
                    <a:p>
                      <a:pPr algn="r"/>
                      <a:r>
                        <a:rPr lang="ar-EG" sz="1600" b="1" dirty="0">
                          <a:solidFill>
                            <a:schemeClr val="tx2"/>
                          </a:solidFill>
                        </a:rPr>
                        <a:t>عند كتابة بيان رؤية المشروع، يجب أن يكون تركيزك على ما تهدف إلى تحقيقه في إطار زمني معين. بدلاً من التركيز على ما تريده الآن، انظر إلى 5، 10، أو 20 عامًا إلى الأمام وحدد أهدافك بناءً على المكان الذي تريد أن تكون فيه.</a:t>
                      </a:r>
                      <a:endParaRPr lang="ar-EG" sz="1600" dirty="0">
                        <a:solidFill>
                          <a:schemeClr val="tx2"/>
                        </a:solidFill>
                      </a:endParaRPr>
                    </a:p>
                  </a:txBody>
                  <a:tcPr marL="50597" marR="50597" marT="25298" marB="25298" anchor="ctr">
                    <a:lnL>
                      <a:noFill/>
                    </a:lnL>
                    <a:lnR>
                      <a:noFill/>
                    </a:lnR>
                    <a:lnT>
                      <a:noFill/>
                    </a:lnT>
                    <a:lnB>
                      <a:noFill/>
                    </a:lnB>
                    <a:noFill/>
                  </a:tcPr>
                </a:tc>
                <a:tc>
                  <a:txBody>
                    <a:bodyPr/>
                    <a:lstStyle/>
                    <a:p>
                      <a:r>
                        <a:rPr lang="en-US" sz="1600" b="1"/>
                        <a:t>When writing a project vision statement, your focus should be on what you aim to achieve in a certain time frame. Instead of focusing on what you want now, look 5, 10, 20 years ahead and set your goals on where you want to be.</a:t>
                      </a:r>
                      <a:endParaRPr lang="en-US" sz="1600"/>
                    </a:p>
                  </a:txBody>
                  <a:tcPr marL="50597" marR="50597" marT="25298" marB="25298" anchor="ctr">
                    <a:lnL>
                      <a:noFill/>
                    </a:lnL>
                    <a:lnR>
                      <a:noFill/>
                    </a:lnR>
                    <a:lnT>
                      <a:noFill/>
                    </a:lnT>
                    <a:lnB>
                      <a:noFill/>
                    </a:lnB>
                    <a:noFill/>
                  </a:tcPr>
                </a:tc>
                <a:extLst>
                  <a:ext uri="{0D108BD9-81ED-4DB2-BD59-A6C34878D82A}">
                    <a16:rowId xmlns:a16="http://schemas.microsoft.com/office/drawing/2014/main" val="3278029967"/>
                  </a:ext>
                </a:extLst>
              </a:tr>
              <a:tr h="354179">
                <a:tc>
                  <a:txBody>
                    <a:bodyPr/>
                    <a:lstStyle/>
                    <a:p>
                      <a:pPr algn="r"/>
                      <a:r>
                        <a:rPr lang="ar-EG" sz="1600" b="1" dirty="0">
                          <a:solidFill>
                            <a:schemeClr val="tx2"/>
                          </a:solidFill>
                        </a:rPr>
                        <a:t>وبذلك، ستدفع عملياتك إلى الأمام وتهدف للوصول إلى نتائج معينة في إطار زمني محدد.</a:t>
                      </a:r>
                      <a:endParaRPr lang="ar-EG" sz="1600" dirty="0">
                        <a:solidFill>
                          <a:schemeClr val="tx2"/>
                        </a:solidFill>
                      </a:endParaRPr>
                    </a:p>
                  </a:txBody>
                  <a:tcPr marL="50597" marR="50597" marT="25298" marB="25298" anchor="ctr">
                    <a:lnL>
                      <a:noFill/>
                    </a:lnL>
                    <a:lnR>
                      <a:noFill/>
                    </a:lnR>
                    <a:lnT>
                      <a:noFill/>
                    </a:lnT>
                    <a:lnB>
                      <a:noFill/>
                    </a:lnB>
                    <a:noFill/>
                  </a:tcPr>
                </a:tc>
                <a:tc>
                  <a:txBody>
                    <a:bodyPr/>
                    <a:lstStyle/>
                    <a:p>
                      <a:r>
                        <a:rPr lang="en-US" sz="1600" b="1" dirty="0"/>
                        <a:t>Thus, driving your operation forward and aiming to reach certain results in a certain time frame.</a:t>
                      </a:r>
                      <a:endParaRPr lang="en-US" sz="1600" dirty="0"/>
                    </a:p>
                  </a:txBody>
                  <a:tcPr marL="50597" marR="50597" marT="25298" marB="25298" anchor="ctr">
                    <a:lnL>
                      <a:noFill/>
                    </a:lnL>
                    <a:lnR>
                      <a:noFill/>
                    </a:lnR>
                    <a:lnT>
                      <a:noFill/>
                    </a:lnT>
                    <a:lnB>
                      <a:noFill/>
                    </a:lnB>
                    <a:noFill/>
                  </a:tcPr>
                </a:tc>
                <a:extLst>
                  <a:ext uri="{0D108BD9-81ED-4DB2-BD59-A6C34878D82A}">
                    <a16:rowId xmlns:a16="http://schemas.microsoft.com/office/drawing/2014/main" val="722309849"/>
                  </a:ext>
                </a:extLst>
              </a:tr>
            </a:tbl>
          </a:graphicData>
        </a:graphic>
      </p:graphicFrame>
      <p:sp>
        <p:nvSpPr>
          <p:cNvPr id="6" name="Rectangle 1">
            <a:extLst>
              <a:ext uri="{FF2B5EF4-FFF2-40B4-BE49-F238E27FC236}">
                <a16:creationId xmlns:a16="http://schemas.microsoft.com/office/drawing/2014/main" id="{B4B0E931-6539-62F8-CCDD-2C3D69DA82E2}"/>
              </a:ext>
            </a:extLst>
          </p:cNvPr>
          <p:cNvSpPr>
            <a:spLocks noChangeArrowheads="1"/>
          </p:cNvSpPr>
          <p:nvPr/>
        </p:nvSpPr>
        <p:spPr bwMode="auto">
          <a:xfrm>
            <a:off x="3186113" y="18176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4109748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40DF2691-6294-B1B3-99FD-9A01069B51FC}"/>
              </a:ext>
            </a:extLst>
          </p:cNvPr>
          <p:cNvGraphicFramePr>
            <a:graphicFrameLocks noGrp="1"/>
          </p:cNvGraphicFramePr>
          <p:nvPr>
            <p:extLst>
              <p:ext uri="{D42A27DB-BD31-4B8C-83A1-F6EECF244321}">
                <p14:modId xmlns:p14="http://schemas.microsoft.com/office/powerpoint/2010/main" val="2933717719"/>
              </p:ext>
            </p:extLst>
          </p:nvPr>
        </p:nvGraphicFramePr>
        <p:xfrm>
          <a:off x="982479" y="933198"/>
          <a:ext cx="10475844" cy="5465200"/>
        </p:xfrm>
        <a:graphic>
          <a:graphicData uri="http://schemas.openxmlformats.org/drawingml/2006/table">
            <a:tbl>
              <a:tblPr/>
              <a:tblGrid>
                <a:gridCol w="5237922">
                  <a:extLst>
                    <a:ext uri="{9D8B030D-6E8A-4147-A177-3AD203B41FA5}">
                      <a16:colId xmlns:a16="http://schemas.microsoft.com/office/drawing/2014/main" val="885073190"/>
                    </a:ext>
                  </a:extLst>
                </a:gridCol>
                <a:gridCol w="5237922">
                  <a:extLst>
                    <a:ext uri="{9D8B030D-6E8A-4147-A177-3AD203B41FA5}">
                      <a16:colId xmlns:a16="http://schemas.microsoft.com/office/drawing/2014/main" val="619344668"/>
                    </a:ext>
                  </a:extLst>
                </a:gridCol>
              </a:tblGrid>
              <a:tr h="263717">
                <a:tc>
                  <a:txBody>
                    <a:bodyPr/>
                    <a:lstStyle/>
                    <a:p>
                      <a:pPr algn="ctr"/>
                      <a:r>
                        <a:rPr lang="ar-EG" sz="1800" b="1" dirty="0">
                          <a:solidFill>
                            <a:schemeClr val="tx2"/>
                          </a:solidFill>
                        </a:rPr>
                        <a:t>دليل لكتابة بيان الرؤية</a:t>
                      </a:r>
                      <a:endParaRPr lang="ar-EG" sz="1800" dirty="0">
                        <a:solidFill>
                          <a:schemeClr val="tx2"/>
                        </a:solidFill>
                      </a:endParaRPr>
                    </a:p>
                  </a:txBody>
                  <a:tcPr marL="65929" marR="65929" marT="32965" marB="32965" anchor="ctr">
                    <a:lnL>
                      <a:noFill/>
                    </a:lnL>
                    <a:lnR>
                      <a:noFill/>
                    </a:lnR>
                    <a:lnT>
                      <a:noFill/>
                    </a:lnT>
                    <a:lnB>
                      <a:noFill/>
                    </a:lnB>
                    <a:noFill/>
                  </a:tcPr>
                </a:tc>
                <a:tc>
                  <a:txBody>
                    <a:bodyPr/>
                    <a:lstStyle/>
                    <a:p>
                      <a:pPr algn="ctr"/>
                      <a:r>
                        <a:rPr lang="en-US" sz="1800" b="1" dirty="0"/>
                        <a:t>A Guide to Write Vision Statement</a:t>
                      </a:r>
                      <a:endParaRPr lang="en-US" sz="1800" dirty="0"/>
                    </a:p>
                  </a:txBody>
                  <a:tcPr marL="65929" marR="65929" marT="32965" marB="32965" anchor="ctr">
                    <a:lnL>
                      <a:noFill/>
                    </a:lnL>
                    <a:lnR>
                      <a:noFill/>
                    </a:lnR>
                    <a:lnT>
                      <a:noFill/>
                    </a:lnT>
                    <a:lnB>
                      <a:noFill/>
                    </a:lnB>
                    <a:noFill/>
                  </a:tcPr>
                </a:tc>
                <a:extLst>
                  <a:ext uri="{0D108BD9-81ED-4DB2-BD59-A6C34878D82A}">
                    <a16:rowId xmlns:a16="http://schemas.microsoft.com/office/drawing/2014/main" val="233648237"/>
                  </a:ext>
                </a:extLst>
              </a:tr>
              <a:tr h="263717">
                <a:tc>
                  <a:txBody>
                    <a:bodyPr/>
                    <a:lstStyle/>
                    <a:p>
                      <a:pPr algn="r"/>
                      <a:r>
                        <a:rPr lang="ar-EG" sz="1800" b="1">
                          <a:solidFill>
                            <a:schemeClr val="tx2"/>
                          </a:solidFill>
                        </a:rPr>
                        <a:t>4. اجعله ملهمًا وتحديًا.</a:t>
                      </a:r>
                      <a:endParaRPr lang="ar-EG" sz="1800">
                        <a:solidFill>
                          <a:schemeClr val="tx2"/>
                        </a:solidFill>
                      </a:endParaRPr>
                    </a:p>
                  </a:txBody>
                  <a:tcPr marL="65929" marR="65929" marT="32965" marB="32965" anchor="ctr">
                    <a:lnL>
                      <a:noFill/>
                    </a:lnL>
                    <a:lnR>
                      <a:noFill/>
                    </a:lnR>
                    <a:lnT>
                      <a:noFill/>
                    </a:lnT>
                    <a:lnB>
                      <a:noFill/>
                    </a:lnB>
                    <a:noFill/>
                  </a:tcPr>
                </a:tc>
                <a:tc>
                  <a:txBody>
                    <a:bodyPr/>
                    <a:lstStyle/>
                    <a:p>
                      <a:r>
                        <a:rPr lang="en-US" sz="1800" b="1"/>
                        <a:t>4. Make it inspirational and challenging.</a:t>
                      </a:r>
                      <a:endParaRPr lang="en-US" sz="1800"/>
                    </a:p>
                  </a:txBody>
                  <a:tcPr marL="65929" marR="65929" marT="32965" marB="32965" anchor="ctr">
                    <a:lnL>
                      <a:noFill/>
                    </a:lnL>
                    <a:lnR>
                      <a:noFill/>
                    </a:lnR>
                    <a:lnT>
                      <a:noFill/>
                    </a:lnT>
                    <a:lnB>
                      <a:noFill/>
                    </a:lnB>
                    <a:noFill/>
                  </a:tcPr>
                </a:tc>
                <a:extLst>
                  <a:ext uri="{0D108BD9-81ED-4DB2-BD59-A6C34878D82A}">
                    <a16:rowId xmlns:a16="http://schemas.microsoft.com/office/drawing/2014/main" val="689892840"/>
                  </a:ext>
                </a:extLst>
              </a:tr>
              <a:tr h="461506">
                <a:tc>
                  <a:txBody>
                    <a:bodyPr/>
                    <a:lstStyle/>
                    <a:p>
                      <a:pPr algn="r"/>
                      <a:r>
                        <a:rPr lang="ar-EG" sz="1800" b="1">
                          <a:solidFill>
                            <a:schemeClr val="tx2"/>
                          </a:solidFill>
                        </a:rPr>
                        <a:t>يجب أن يدور بيان الرؤية حول شيء يشعر الفريق بالحماس لتحقيقه.</a:t>
                      </a:r>
                      <a:endParaRPr lang="ar-EG" sz="1800">
                        <a:solidFill>
                          <a:schemeClr val="tx2"/>
                        </a:solidFill>
                      </a:endParaRPr>
                    </a:p>
                  </a:txBody>
                  <a:tcPr marL="65929" marR="65929" marT="32965" marB="32965" anchor="ctr">
                    <a:lnL>
                      <a:noFill/>
                    </a:lnL>
                    <a:lnR>
                      <a:noFill/>
                    </a:lnR>
                    <a:lnT>
                      <a:noFill/>
                    </a:lnT>
                    <a:lnB>
                      <a:noFill/>
                    </a:lnB>
                    <a:noFill/>
                  </a:tcPr>
                </a:tc>
                <a:tc>
                  <a:txBody>
                    <a:bodyPr/>
                    <a:lstStyle/>
                    <a:p>
                      <a:r>
                        <a:rPr lang="en-US" sz="1800" b="1"/>
                        <a:t>Your vision statement should be about something that the whole team is excited to achieve.</a:t>
                      </a:r>
                      <a:endParaRPr lang="en-US" sz="1800"/>
                    </a:p>
                  </a:txBody>
                  <a:tcPr marL="65929" marR="65929" marT="32965" marB="32965" anchor="ctr">
                    <a:lnL>
                      <a:noFill/>
                    </a:lnL>
                    <a:lnR>
                      <a:noFill/>
                    </a:lnR>
                    <a:lnT>
                      <a:noFill/>
                    </a:lnT>
                    <a:lnB>
                      <a:noFill/>
                    </a:lnB>
                    <a:noFill/>
                  </a:tcPr>
                </a:tc>
                <a:extLst>
                  <a:ext uri="{0D108BD9-81ED-4DB2-BD59-A6C34878D82A}">
                    <a16:rowId xmlns:a16="http://schemas.microsoft.com/office/drawing/2014/main" val="2068902309"/>
                  </a:ext>
                </a:extLst>
              </a:tr>
              <a:tr h="1054870">
                <a:tc>
                  <a:txBody>
                    <a:bodyPr/>
                    <a:lstStyle/>
                    <a:p>
                      <a:pPr algn="r"/>
                      <a:r>
                        <a:rPr lang="ar-EG" sz="1800" b="1">
                          <a:solidFill>
                            <a:schemeClr val="tx2"/>
                          </a:solidFill>
                        </a:rPr>
                        <a:t>في الوقت نفسه، يجب أن يكون هذا الهدف بمثابة تحدٍ يستغرق تحقيقه فترة طويلة وليس في المستقبل القريب. بهذه الطريقة، يشعر فريقك بالحماس للعمل بجد من أجل تحقيق شيء ممكن على المدى الطويل.</a:t>
                      </a:r>
                      <a:endParaRPr lang="ar-EG" sz="1800">
                        <a:solidFill>
                          <a:schemeClr val="tx2"/>
                        </a:solidFill>
                      </a:endParaRPr>
                    </a:p>
                  </a:txBody>
                  <a:tcPr marL="65929" marR="65929" marT="32965" marB="32965" anchor="ctr">
                    <a:lnL>
                      <a:noFill/>
                    </a:lnL>
                    <a:lnR>
                      <a:noFill/>
                    </a:lnR>
                    <a:lnT>
                      <a:noFill/>
                    </a:lnT>
                    <a:lnB>
                      <a:noFill/>
                    </a:lnB>
                    <a:noFill/>
                  </a:tcPr>
                </a:tc>
                <a:tc>
                  <a:txBody>
                    <a:bodyPr/>
                    <a:lstStyle/>
                    <a:p>
                      <a:r>
                        <a:rPr lang="en-US" sz="1800" b="1"/>
                        <a:t>At the same time, this goal should be something of a challenge that would be possible long-term and not in the near future. This way your team is excited to work hard in order to get something that is possible along the way.</a:t>
                      </a:r>
                      <a:endParaRPr lang="en-US" sz="1800"/>
                    </a:p>
                  </a:txBody>
                  <a:tcPr marL="65929" marR="65929" marT="32965" marB="32965" anchor="ctr">
                    <a:lnL>
                      <a:noFill/>
                    </a:lnL>
                    <a:lnR>
                      <a:noFill/>
                    </a:lnR>
                    <a:lnT>
                      <a:noFill/>
                    </a:lnT>
                    <a:lnB>
                      <a:noFill/>
                    </a:lnB>
                    <a:noFill/>
                  </a:tcPr>
                </a:tc>
                <a:extLst>
                  <a:ext uri="{0D108BD9-81ED-4DB2-BD59-A6C34878D82A}">
                    <a16:rowId xmlns:a16="http://schemas.microsoft.com/office/drawing/2014/main" val="1681251626"/>
                  </a:ext>
                </a:extLst>
              </a:tr>
              <a:tr h="263717">
                <a:tc>
                  <a:txBody>
                    <a:bodyPr/>
                    <a:lstStyle/>
                    <a:p>
                      <a:pPr algn="r"/>
                      <a:r>
                        <a:rPr lang="ar-EG" sz="1800" b="1">
                          <a:solidFill>
                            <a:schemeClr val="tx2"/>
                          </a:solidFill>
                        </a:rPr>
                        <a:t>5. لا تكن محددًا للغاية.</a:t>
                      </a:r>
                      <a:endParaRPr lang="ar-EG" sz="1800">
                        <a:solidFill>
                          <a:schemeClr val="tx2"/>
                        </a:solidFill>
                      </a:endParaRPr>
                    </a:p>
                  </a:txBody>
                  <a:tcPr marL="65929" marR="65929" marT="32965" marB="32965" anchor="ctr">
                    <a:lnL>
                      <a:noFill/>
                    </a:lnL>
                    <a:lnR>
                      <a:noFill/>
                    </a:lnR>
                    <a:lnT>
                      <a:noFill/>
                    </a:lnT>
                    <a:lnB>
                      <a:noFill/>
                    </a:lnB>
                    <a:noFill/>
                  </a:tcPr>
                </a:tc>
                <a:tc>
                  <a:txBody>
                    <a:bodyPr/>
                    <a:lstStyle/>
                    <a:p>
                      <a:r>
                        <a:rPr lang="en-US" sz="1800" b="1"/>
                        <a:t>5. Don’t be too specific.</a:t>
                      </a:r>
                      <a:endParaRPr lang="en-US" sz="1800"/>
                    </a:p>
                  </a:txBody>
                  <a:tcPr marL="65929" marR="65929" marT="32965" marB="32965" anchor="ctr">
                    <a:lnL>
                      <a:noFill/>
                    </a:lnL>
                    <a:lnR>
                      <a:noFill/>
                    </a:lnR>
                    <a:lnT>
                      <a:noFill/>
                    </a:lnT>
                    <a:lnB>
                      <a:noFill/>
                    </a:lnB>
                    <a:noFill/>
                  </a:tcPr>
                </a:tc>
                <a:extLst>
                  <a:ext uri="{0D108BD9-81ED-4DB2-BD59-A6C34878D82A}">
                    <a16:rowId xmlns:a16="http://schemas.microsoft.com/office/drawing/2014/main" val="2525381885"/>
                  </a:ext>
                </a:extLst>
              </a:tr>
              <a:tr h="1054870">
                <a:tc>
                  <a:txBody>
                    <a:bodyPr/>
                    <a:lstStyle/>
                    <a:p>
                      <a:pPr algn="r"/>
                      <a:r>
                        <a:rPr lang="ar-EG" sz="1800" b="1">
                          <a:solidFill>
                            <a:schemeClr val="tx2"/>
                          </a:solidFill>
                        </a:rPr>
                        <a:t>عند كتابة رؤيتك، اترك بعض المساحة للتغييرات. من المستحيل التنبؤ بما سيحدث في السنوات الخمس القادمة، لذلك فإن ترك بعض الغموض في هدفك يعني أنه لن يصبح غير قابل للتطبيق في المستقبل.</a:t>
                      </a:r>
                      <a:endParaRPr lang="ar-EG" sz="1800">
                        <a:solidFill>
                          <a:schemeClr val="tx2"/>
                        </a:solidFill>
                      </a:endParaRPr>
                    </a:p>
                  </a:txBody>
                  <a:tcPr marL="65929" marR="65929" marT="32965" marB="32965" anchor="ctr">
                    <a:lnL>
                      <a:noFill/>
                    </a:lnL>
                    <a:lnR>
                      <a:noFill/>
                    </a:lnR>
                    <a:lnT>
                      <a:noFill/>
                    </a:lnT>
                    <a:lnB>
                      <a:noFill/>
                    </a:lnB>
                    <a:noFill/>
                  </a:tcPr>
                </a:tc>
                <a:tc>
                  <a:txBody>
                    <a:bodyPr/>
                    <a:lstStyle/>
                    <a:p>
                      <a:r>
                        <a:rPr lang="en-US" sz="1800" b="1"/>
                        <a:t>When writing your vision, leave some space for changes. It is impossible to know what will happen in the next five years, thus keeping some vagueness to your goal means it won’t become inapplicable down the road.</a:t>
                      </a:r>
                      <a:endParaRPr lang="en-US" sz="1800"/>
                    </a:p>
                  </a:txBody>
                  <a:tcPr marL="65929" marR="65929" marT="32965" marB="32965" anchor="ctr">
                    <a:lnL>
                      <a:noFill/>
                    </a:lnL>
                    <a:lnR>
                      <a:noFill/>
                    </a:lnR>
                    <a:lnT>
                      <a:noFill/>
                    </a:lnT>
                    <a:lnB>
                      <a:noFill/>
                    </a:lnB>
                    <a:noFill/>
                  </a:tcPr>
                </a:tc>
                <a:extLst>
                  <a:ext uri="{0D108BD9-81ED-4DB2-BD59-A6C34878D82A}">
                    <a16:rowId xmlns:a16="http://schemas.microsoft.com/office/drawing/2014/main" val="396688207"/>
                  </a:ext>
                </a:extLst>
              </a:tr>
              <a:tr h="263717">
                <a:tc>
                  <a:txBody>
                    <a:bodyPr/>
                    <a:lstStyle/>
                    <a:p>
                      <a:pPr algn="r"/>
                      <a:r>
                        <a:rPr lang="ar-EG" sz="1800" b="1">
                          <a:solidFill>
                            <a:schemeClr val="tx2"/>
                          </a:solidFill>
                        </a:rPr>
                        <a:t>6. اكتب عن من تكون.</a:t>
                      </a:r>
                      <a:endParaRPr lang="ar-EG" sz="1800">
                        <a:solidFill>
                          <a:schemeClr val="tx2"/>
                        </a:solidFill>
                      </a:endParaRPr>
                    </a:p>
                  </a:txBody>
                  <a:tcPr marL="65929" marR="65929" marT="32965" marB="32965" anchor="ctr">
                    <a:lnL>
                      <a:noFill/>
                    </a:lnL>
                    <a:lnR>
                      <a:noFill/>
                    </a:lnR>
                    <a:lnT>
                      <a:noFill/>
                    </a:lnT>
                    <a:lnB>
                      <a:noFill/>
                    </a:lnB>
                    <a:noFill/>
                  </a:tcPr>
                </a:tc>
                <a:tc>
                  <a:txBody>
                    <a:bodyPr/>
                    <a:lstStyle/>
                    <a:p>
                      <a:r>
                        <a:rPr lang="en-US" sz="1800" b="1"/>
                        <a:t>6. Write about who you are.</a:t>
                      </a:r>
                      <a:endParaRPr lang="en-US" sz="1800"/>
                    </a:p>
                  </a:txBody>
                  <a:tcPr marL="65929" marR="65929" marT="32965" marB="32965" anchor="ctr">
                    <a:lnL>
                      <a:noFill/>
                    </a:lnL>
                    <a:lnR>
                      <a:noFill/>
                    </a:lnR>
                    <a:lnT>
                      <a:noFill/>
                    </a:lnT>
                    <a:lnB>
                      <a:noFill/>
                    </a:lnB>
                    <a:noFill/>
                  </a:tcPr>
                </a:tc>
                <a:extLst>
                  <a:ext uri="{0D108BD9-81ED-4DB2-BD59-A6C34878D82A}">
                    <a16:rowId xmlns:a16="http://schemas.microsoft.com/office/drawing/2014/main" val="4233928087"/>
                  </a:ext>
                </a:extLst>
              </a:tr>
              <a:tr h="461506">
                <a:tc>
                  <a:txBody>
                    <a:bodyPr/>
                    <a:lstStyle/>
                    <a:p>
                      <a:pPr algn="r"/>
                      <a:r>
                        <a:rPr lang="ar-EG" sz="1800" b="1" dirty="0">
                          <a:solidFill>
                            <a:schemeClr val="tx2"/>
                          </a:solidFill>
                        </a:rPr>
                        <a:t>أفضل بيانات الرؤية تدور حول من تكون كشركة أو فريق وما الذي تطمح لأن تصبح عليه.</a:t>
                      </a:r>
                      <a:endParaRPr lang="ar-EG" sz="1800" dirty="0">
                        <a:solidFill>
                          <a:schemeClr val="tx2"/>
                        </a:solidFill>
                      </a:endParaRPr>
                    </a:p>
                  </a:txBody>
                  <a:tcPr marL="65929" marR="65929" marT="32965" marB="32965" anchor="ctr">
                    <a:lnL>
                      <a:noFill/>
                    </a:lnL>
                    <a:lnR>
                      <a:noFill/>
                    </a:lnR>
                    <a:lnT>
                      <a:noFill/>
                    </a:lnT>
                    <a:lnB>
                      <a:noFill/>
                    </a:lnB>
                    <a:noFill/>
                  </a:tcPr>
                </a:tc>
                <a:tc>
                  <a:txBody>
                    <a:bodyPr/>
                    <a:lstStyle/>
                    <a:p>
                      <a:r>
                        <a:rPr lang="en-US" sz="1800" b="1" dirty="0"/>
                        <a:t>The best vision statements are about who you are as a company or team and who you wish to become.</a:t>
                      </a:r>
                      <a:endParaRPr lang="en-US" sz="1800" dirty="0"/>
                    </a:p>
                  </a:txBody>
                  <a:tcPr marL="65929" marR="65929" marT="32965" marB="32965" anchor="ctr">
                    <a:lnL>
                      <a:noFill/>
                    </a:lnL>
                    <a:lnR>
                      <a:noFill/>
                    </a:lnR>
                    <a:lnT>
                      <a:noFill/>
                    </a:lnT>
                    <a:lnB>
                      <a:noFill/>
                    </a:lnB>
                    <a:noFill/>
                  </a:tcPr>
                </a:tc>
                <a:extLst>
                  <a:ext uri="{0D108BD9-81ED-4DB2-BD59-A6C34878D82A}">
                    <a16:rowId xmlns:a16="http://schemas.microsoft.com/office/drawing/2014/main" val="3885050835"/>
                  </a:ext>
                </a:extLst>
              </a:tr>
            </a:tbl>
          </a:graphicData>
        </a:graphic>
      </p:graphicFrame>
      <p:sp>
        <p:nvSpPr>
          <p:cNvPr id="6" name="Rectangle 1">
            <a:extLst>
              <a:ext uri="{FF2B5EF4-FFF2-40B4-BE49-F238E27FC236}">
                <a16:creationId xmlns:a16="http://schemas.microsoft.com/office/drawing/2014/main" id="{CDF2D2FA-BE70-E842-E0A1-B2112773CE11}"/>
              </a:ext>
            </a:extLst>
          </p:cNvPr>
          <p:cNvSpPr>
            <a:spLocks noChangeArrowheads="1"/>
          </p:cNvSpPr>
          <p:nvPr/>
        </p:nvSpPr>
        <p:spPr bwMode="auto">
          <a:xfrm>
            <a:off x="2305050" y="18224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en-US" sz="800" b="0" i="0" u="none" strike="noStrike" cap="none" normalizeH="0" baseline="0">
                <a:ln>
                  <a:noFill/>
                </a:ln>
                <a:solidFill>
                  <a:schemeClr val="tx1"/>
                </a:solidFill>
                <a:effectLst/>
                <a:latin typeface="Arial" panose="020B0604020202020204" pitchFamily="34" charset="0"/>
                <a:cs typeface="Arial" panose="020B0604020202020204" pitchFamily="34" charset="0"/>
              </a:rPr>
              <a:t>إ</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9177070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 name="Picture 6" descr="Image result for vision and mission of 10 companies pdf">
            <a:extLst>
              <a:ext uri="{FF2B5EF4-FFF2-40B4-BE49-F238E27FC236}">
                <a16:creationId xmlns:a16="http://schemas.microsoft.com/office/drawing/2014/main" id="{693F8F19-5705-118D-C5E6-71EFE243AC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6034" y="1076343"/>
            <a:ext cx="10940449" cy="52314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14011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ar-EG" b="1" dirty="0"/>
              <a:t>شركة تويوتا </a:t>
            </a:r>
            <a:endParaRPr lang="en-US" b="1" dirty="0"/>
          </a:p>
          <a:p>
            <a:pPr algn="ctr"/>
            <a:r>
              <a:rPr lang="en-US" b="1" dirty="0"/>
              <a:t>Toyota Company</a:t>
            </a:r>
            <a:endParaRPr lang="en-US" dirty="0"/>
          </a:p>
          <a:p>
            <a:r>
              <a:rPr lang="en-US" b="1" dirty="0"/>
              <a:t> </a:t>
            </a:r>
            <a:r>
              <a:rPr lang="ar-EG" b="1" dirty="0"/>
              <a:t>الرؤية </a:t>
            </a:r>
            <a:r>
              <a:rPr lang="en-US" b="1" dirty="0"/>
              <a:t>Vision </a:t>
            </a:r>
          </a:p>
          <a:p>
            <a:pPr algn="ctr">
              <a:buFont typeface="Arial" panose="020B0604020202020204" pitchFamily="34" charset="0"/>
              <a:buChar char="•"/>
            </a:pPr>
            <a:r>
              <a:rPr lang="ar-EG" dirty="0"/>
              <a:t>ستقود تويوتا الطريق نحو مستقبل التنقل، مما يثري حياة الناس حول العالم بأكثر الطرق أمانًا ومسؤولية لتحريك الناس.</a:t>
            </a:r>
            <a:endParaRPr lang="en-US" dirty="0"/>
          </a:p>
          <a:p>
            <a:pPr algn="ctr">
              <a:buFont typeface="Arial" panose="020B0604020202020204" pitchFamily="34" charset="0"/>
              <a:buChar char="•"/>
            </a:pPr>
            <a:r>
              <a:rPr lang="ar-EG" dirty="0"/>
              <a:t>"</a:t>
            </a:r>
          </a:p>
          <a:p>
            <a:pPr marL="742950" lvl="1" indent="-285750" algn="ctr">
              <a:buFont typeface="Arial" panose="020B0604020202020204" pitchFamily="34" charset="0"/>
              <a:buChar char="•"/>
            </a:pPr>
            <a:r>
              <a:rPr lang="ar-EG" dirty="0"/>
              <a:t>"من خلال التزامنا بالجودة، والابتكار المستمر، واحترام الكوكب، نهدف إلى تجاوز التوقعات وأن نكافأ بابتسامة."</a:t>
            </a:r>
          </a:p>
          <a:p>
            <a:pPr>
              <a:buFont typeface="Arial" panose="020B0604020202020204" pitchFamily="34" charset="0"/>
              <a:buChar char="•"/>
            </a:pPr>
            <a:r>
              <a:rPr lang="ar-EG" b="1" dirty="0"/>
              <a:t>الرسالة</a:t>
            </a:r>
            <a:r>
              <a:rPr lang="en-US" b="1" dirty="0"/>
              <a:t>Mission</a:t>
            </a:r>
          </a:p>
          <a:p>
            <a:pPr algn="ctr">
              <a:buFont typeface="Arial" panose="020B0604020202020204" pitchFamily="34" charset="0"/>
              <a:buChar char="•"/>
            </a:pPr>
            <a:r>
              <a:rPr lang="en-US" dirty="0"/>
              <a:t>"</a:t>
            </a:r>
            <a:r>
              <a:rPr lang="ar-EG" dirty="0"/>
              <a:t>توفير مجموعة من المركبات، الأجزاء، الإكسسوارات، والخدمات لتلبية المتطلبات</a:t>
            </a:r>
          </a:p>
          <a:p>
            <a:pPr marL="742950" lvl="1" indent="-285750" algn="ctr">
              <a:buFont typeface="Arial" panose="020B0604020202020204" pitchFamily="34" charset="0"/>
              <a:buChar char="•"/>
            </a:pPr>
            <a:r>
              <a:rPr lang="ar-EG" dirty="0"/>
              <a:t>"ضمان أن المنتجات ذات جودة عالية، وتحقق قيمة مقابل المال، وتغرس الشعور بالفخر لدى المالك."</a:t>
            </a:r>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4137296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6E42258B-8E32-20F9-475D-8B512A40D16D}"/>
              </a:ext>
            </a:extLst>
          </p:cNvPr>
          <p:cNvGraphicFramePr>
            <a:graphicFrameLocks noGrp="1"/>
          </p:cNvGraphicFramePr>
          <p:nvPr>
            <p:extLst>
              <p:ext uri="{D42A27DB-BD31-4B8C-83A1-F6EECF244321}">
                <p14:modId xmlns:p14="http://schemas.microsoft.com/office/powerpoint/2010/main" val="1793994329"/>
              </p:ext>
            </p:extLst>
          </p:nvPr>
        </p:nvGraphicFramePr>
        <p:xfrm>
          <a:off x="1096617" y="1629338"/>
          <a:ext cx="10515600" cy="2926080"/>
        </p:xfrm>
        <a:graphic>
          <a:graphicData uri="http://schemas.openxmlformats.org/drawingml/2006/table">
            <a:tbl>
              <a:tblPr/>
              <a:tblGrid>
                <a:gridCol w="5257800">
                  <a:extLst>
                    <a:ext uri="{9D8B030D-6E8A-4147-A177-3AD203B41FA5}">
                      <a16:colId xmlns:a16="http://schemas.microsoft.com/office/drawing/2014/main" val="425822365"/>
                    </a:ext>
                  </a:extLst>
                </a:gridCol>
                <a:gridCol w="5257800">
                  <a:extLst>
                    <a:ext uri="{9D8B030D-6E8A-4147-A177-3AD203B41FA5}">
                      <a16:colId xmlns:a16="http://schemas.microsoft.com/office/drawing/2014/main" val="324852793"/>
                    </a:ext>
                  </a:extLst>
                </a:gridCol>
              </a:tblGrid>
              <a:tr h="0">
                <a:tc>
                  <a:txBody>
                    <a:bodyPr/>
                    <a:lstStyle/>
                    <a:p>
                      <a:pPr algn="ctr"/>
                      <a:r>
                        <a:rPr lang="ar-EG" b="1" dirty="0">
                          <a:solidFill>
                            <a:schemeClr val="tx2"/>
                          </a:solidFill>
                        </a:rPr>
                        <a:t>أهداف وغايات المشروع</a:t>
                      </a:r>
                      <a:endParaRPr lang="ar-EG"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b="1" dirty="0"/>
                        <a:t>Project’s Goals and Objectives</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73621672"/>
                  </a:ext>
                </a:extLst>
              </a:tr>
              <a:tr h="0">
                <a:tc>
                  <a:txBody>
                    <a:bodyPr/>
                    <a:lstStyle/>
                    <a:p>
                      <a:pPr algn="r"/>
                      <a:r>
                        <a:rPr lang="ar-EG" b="1" dirty="0">
                          <a:solidFill>
                            <a:schemeClr val="tx2"/>
                          </a:solidFill>
                        </a:rPr>
                        <a:t>يتم تخطيط وتنفيذ المشاريع وفقًا لأهدافها وغاياتها التي يحددها مالكو المشروع.</a:t>
                      </a:r>
                      <a:endParaRPr lang="ar-EG"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b="1" dirty="0"/>
                        <a:t>Projects are planned and implemented in terms of their goals and objectives set by the owners of the project.</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97669087"/>
                  </a:ext>
                </a:extLst>
              </a:tr>
              <a:tr h="0">
                <a:tc>
                  <a:txBody>
                    <a:bodyPr/>
                    <a:lstStyle/>
                    <a:p>
                      <a:pPr algn="r"/>
                      <a:r>
                        <a:rPr lang="ar-EG" b="1" dirty="0">
                          <a:solidFill>
                            <a:schemeClr val="tx2"/>
                          </a:solidFill>
                        </a:rPr>
                        <a:t>يجب تحديد الأهداف والغايات بوضوح ووضعها في بداية المشروع.</a:t>
                      </a:r>
                      <a:endParaRPr lang="ar-EG"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b="1" dirty="0"/>
                        <a:t>Goals and objectives must be clearly defined and established at the outset.</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42800911"/>
                  </a:ext>
                </a:extLst>
              </a:tr>
              <a:tr h="0">
                <a:tc>
                  <a:txBody>
                    <a:bodyPr/>
                    <a:lstStyle/>
                    <a:p>
                      <a:pPr algn="r"/>
                      <a:r>
                        <a:rPr lang="ar-EG" b="1" dirty="0">
                          <a:solidFill>
                            <a:schemeClr val="tx2"/>
                          </a:solidFill>
                        </a:rPr>
                        <a:t>الغايات هي النتائج التي يسعى المشروع لتحقيقها.</a:t>
                      </a:r>
                      <a:endParaRPr lang="ar-EG"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b="1" dirty="0"/>
                        <a:t>Goals are outcomes of the project.</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97824209"/>
                  </a:ext>
                </a:extLst>
              </a:tr>
              <a:tr h="0">
                <a:tc>
                  <a:txBody>
                    <a:bodyPr/>
                    <a:lstStyle/>
                    <a:p>
                      <a:pPr algn="r"/>
                      <a:r>
                        <a:rPr lang="ar-EG" b="1" dirty="0">
                          <a:solidFill>
                            <a:schemeClr val="tx2"/>
                          </a:solidFill>
                        </a:rPr>
                        <a:t>الأهداف هي الأنشطة التي ستؤدي إلى تحقيق هذه النتائج المطلوبة.</a:t>
                      </a:r>
                      <a:endParaRPr lang="ar-EG"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b="1" dirty="0"/>
                        <a:t>Objectives are activities that will result in the desired outcome.</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573901012"/>
                  </a:ext>
                </a:extLst>
              </a:tr>
            </a:tbl>
          </a:graphicData>
        </a:graphic>
      </p:graphicFrame>
      <p:sp>
        <p:nvSpPr>
          <p:cNvPr id="6" name="Rectangle 1">
            <a:extLst>
              <a:ext uri="{FF2B5EF4-FFF2-40B4-BE49-F238E27FC236}">
                <a16:creationId xmlns:a16="http://schemas.microsoft.com/office/drawing/2014/main" id="{89A65ED4-5CED-5C9F-F9BC-39286DA5BEA6}"/>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6395242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 name="صورة 2" descr="صورة تحتوي على نص&#10;&#10;تم إنشاء الوصف تلقائياً">
            <a:extLst>
              <a:ext uri="{FF2B5EF4-FFF2-40B4-BE49-F238E27FC236}">
                <a16:creationId xmlns:a16="http://schemas.microsoft.com/office/drawing/2014/main" id="{8F430C24-9599-1630-BCF7-BCF797D294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1806" y="887257"/>
            <a:ext cx="9549606" cy="5820000"/>
          </a:xfrm>
          <a:prstGeom prst="rect">
            <a:avLst/>
          </a:prstGeom>
        </p:spPr>
      </p:pic>
    </p:spTree>
    <p:extLst>
      <p:ext uri="{BB962C8B-B14F-4D97-AF65-F5344CB8AC3E}">
        <p14:creationId xmlns:p14="http://schemas.microsoft.com/office/powerpoint/2010/main" val="40307054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FB735A55-8632-A96D-906D-63ACF79356C4}"/>
              </a:ext>
            </a:extLst>
          </p:cNvPr>
          <p:cNvGraphicFramePr>
            <a:graphicFrameLocks noGrp="1"/>
          </p:cNvGraphicFramePr>
          <p:nvPr>
            <p:extLst>
              <p:ext uri="{D42A27DB-BD31-4B8C-83A1-F6EECF244321}">
                <p14:modId xmlns:p14="http://schemas.microsoft.com/office/powerpoint/2010/main" val="3628572907"/>
              </p:ext>
            </p:extLst>
          </p:nvPr>
        </p:nvGraphicFramePr>
        <p:xfrm>
          <a:off x="1474601" y="1468762"/>
          <a:ext cx="9441582" cy="4022935"/>
        </p:xfrm>
        <a:graphic>
          <a:graphicData uri="http://schemas.openxmlformats.org/drawingml/2006/table">
            <a:tbl>
              <a:tblPr/>
              <a:tblGrid>
                <a:gridCol w="4720791">
                  <a:extLst>
                    <a:ext uri="{9D8B030D-6E8A-4147-A177-3AD203B41FA5}">
                      <a16:colId xmlns:a16="http://schemas.microsoft.com/office/drawing/2014/main" val="3602388930"/>
                    </a:ext>
                  </a:extLst>
                </a:gridCol>
                <a:gridCol w="4720791">
                  <a:extLst>
                    <a:ext uri="{9D8B030D-6E8A-4147-A177-3AD203B41FA5}">
                      <a16:colId xmlns:a16="http://schemas.microsoft.com/office/drawing/2014/main" val="4207126691"/>
                    </a:ext>
                  </a:extLst>
                </a:gridCol>
              </a:tblGrid>
              <a:tr h="574705">
                <a:tc>
                  <a:txBody>
                    <a:bodyPr/>
                    <a:lstStyle/>
                    <a:p>
                      <a:pPr algn="r" rtl="1"/>
                      <a:r>
                        <a:rPr lang="ar-EG" sz="1600" b="1" dirty="0">
                          <a:solidFill>
                            <a:schemeClr val="tx2"/>
                          </a:solidFill>
                        </a:rPr>
                        <a:t>تساعد الأهداف في تعريف المشروع من حيث غايته.</a:t>
                      </a:r>
                      <a:endParaRPr lang="ar-EG" sz="1600" dirty="0">
                        <a:solidFill>
                          <a:schemeClr val="tx2"/>
                        </a:solidFill>
                      </a:endParaRPr>
                    </a:p>
                  </a:txBody>
                  <a:tcPr marL="82101" marR="82101" marT="41050" marB="41050" anchor="ctr">
                    <a:lnL>
                      <a:noFill/>
                    </a:lnL>
                    <a:lnR>
                      <a:noFill/>
                    </a:lnR>
                    <a:lnT>
                      <a:noFill/>
                    </a:lnT>
                    <a:lnB>
                      <a:noFill/>
                    </a:lnB>
                    <a:noFill/>
                  </a:tcPr>
                </a:tc>
                <a:tc>
                  <a:txBody>
                    <a:bodyPr/>
                    <a:lstStyle/>
                    <a:p>
                      <a:r>
                        <a:rPr lang="en-US" sz="1600" b="1" dirty="0"/>
                        <a:t>Objectives help define the project in terms of its purpose.</a:t>
                      </a:r>
                      <a:endParaRPr lang="en-US" sz="1600" dirty="0"/>
                    </a:p>
                  </a:txBody>
                  <a:tcPr marL="82101" marR="82101" marT="41050" marB="41050" anchor="ctr">
                    <a:lnL>
                      <a:noFill/>
                    </a:lnL>
                    <a:lnR>
                      <a:noFill/>
                    </a:lnR>
                    <a:lnT>
                      <a:noFill/>
                    </a:lnT>
                    <a:lnB>
                      <a:noFill/>
                    </a:lnB>
                    <a:noFill/>
                  </a:tcPr>
                </a:tc>
                <a:extLst>
                  <a:ext uri="{0D108BD9-81ED-4DB2-BD59-A6C34878D82A}">
                    <a16:rowId xmlns:a16="http://schemas.microsoft.com/office/drawing/2014/main" val="1268996538"/>
                  </a:ext>
                </a:extLst>
              </a:tr>
              <a:tr h="328403">
                <a:tc>
                  <a:txBody>
                    <a:bodyPr/>
                    <a:lstStyle/>
                    <a:p>
                      <a:pPr algn="r" rtl="1"/>
                      <a:r>
                        <a:rPr lang="ar-EG" sz="1600" b="1" dirty="0">
                          <a:solidFill>
                            <a:schemeClr val="tx2"/>
                          </a:solidFill>
                        </a:rPr>
                        <a:t>يجب أن تكون الأهداف ذكية</a:t>
                      </a:r>
                      <a:endParaRPr lang="en-US" sz="1600" dirty="0">
                        <a:solidFill>
                          <a:schemeClr val="tx2"/>
                        </a:solidFill>
                      </a:endParaRPr>
                    </a:p>
                  </a:txBody>
                  <a:tcPr marL="82101" marR="82101" marT="41050" marB="41050" anchor="ctr">
                    <a:lnL>
                      <a:noFill/>
                    </a:lnL>
                    <a:lnR>
                      <a:noFill/>
                    </a:lnR>
                    <a:lnT>
                      <a:noFill/>
                    </a:lnT>
                    <a:lnB>
                      <a:noFill/>
                    </a:lnB>
                    <a:noFill/>
                  </a:tcPr>
                </a:tc>
                <a:tc>
                  <a:txBody>
                    <a:bodyPr/>
                    <a:lstStyle/>
                    <a:p>
                      <a:r>
                        <a:rPr lang="en-US" sz="1600" b="1" dirty="0"/>
                        <a:t>Objectives need to be SMART:</a:t>
                      </a:r>
                      <a:endParaRPr lang="en-US" sz="1600" dirty="0"/>
                    </a:p>
                  </a:txBody>
                  <a:tcPr marL="82101" marR="82101" marT="41050" marB="41050" anchor="ctr">
                    <a:lnL>
                      <a:noFill/>
                    </a:lnL>
                    <a:lnR>
                      <a:noFill/>
                    </a:lnR>
                    <a:lnT>
                      <a:noFill/>
                    </a:lnT>
                    <a:lnB>
                      <a:noFill/>
                    </a:lnB>
                    <a:noFill/>
                  </a:tcPr>
                </a:tc>
                <a:extLst>
                  <a:ext uri="{0D108BD9-81ED-4DB2-BD59-A6C34878D82A}">
                    <a16:rowId xmlns:a16="http://schemas.microsoft.com/office/drawing/2014/main" val="2944752062"/>
                  </a:ext>
                </a:extLst>
              </a:tr>
              <a:tr h="328403">
                <a:tc>
                  <a:txBody>
                    <a:bodyPr/>
                    <a:lstStyle/>
                    <a:p>
                      <a:pPr algn="r" rtl="1"/>
                      <a:r>
                        <a:rPr lang="ar-EG" sz="1600" b="1" dirty="0">
                          <a:solidFill>
                            <a:schemeClr val="tx2"/>
                          </a:solidFill>
                        </a:rPr>
                        <a:t>محددة </a:t>
                      </a:r>
                      <a:r>
                        <a:rPr lang="en-US" sz="1600" b="1" dirty="0">
                          <a:solidFill>
                            <a:schemeClr val="tx2"/>
                          </a:solidFill>
                        </a:rPr>
                        <a:t>:</a:t>
                      </a:r>
                      <a:r>
                        <a:rPr lang="en-US" sz="1600" dirty="0">
                          <a:solidFill>
                            <a:schemeClr val="tx2"/>
                          </a:solidFill>
                        </a:rPr>
                        <a:t> </a:t>
                      </a:r>
                      <a:r>
                        <a:rPr lang="ar-EG" sz="1600" dirty="0">
                          <a:solidFill>
                            <a:schemeClr val="tx2"/>
                          </a:solidFill>
                        </a:rPr>
                        <a:t>محددة بوضوح مع نتائج واضحة.</a:t>
                      </a:r>
                    </a:p>
                  </a:txBody>
                  <a:tcPr marL="82101" marR="82101" marT="41050" marB="41050" anchor="ctr">
                    <a:lnL>
                      <a:noFill/>
                    </a:lnL>
                    <a:lnR>
                      <a:noFill/>
                    </a:lnR>
                    <a:lnT>
                      <a:noFill/>
                    </a:lnT>
                    <a:lnB>
                      <a:noFill/>
                    </a:lnB>
                    <a:noFill/>
                  </a:tcPr>
                </a:tc>
                <a:tc>
                  <a:txBody>
                    <a:bodyPr/>
                    <a:lstStyle/>
                    <a:p>
                      <a:r>
                        <a:rPr lang="en-US" sz="1600" b="1"/>
                        <a:t>Specific:</a:t>
                      </a:r>
                      <a:r>
                        <a:rPr lang="en-US" sz="1600"/>
                        <a:t> clearly stated with specific outcomes.</a:t>
                      </a:r>
                    </a:p>
                  </a:txBody>
                  <a:tcPr marL="82101" marR="82101" marT="41050" marB="41050" anchor="ctr">
                    <a:lnL>
                      <a:noFill/>
                    </a:lnL>
                    <a:lnR>
                      <a:noFill/>
                    </a:lnR>
                    <a:lnT>
                      <a:noFill/>
                    </a:lnT>
                    <a:lnB>
                      <a:noFill/>
                    </a:lnB>
                    <a:noFill/>
                  </a:tcPr>
                </a:tc>
                <a:extLst>
                  <a:ext uri="{0D108BD9-81ED-4DB2-BD59-A6C34878D82A}">
                    <a16:rowId xmlns:a16="http://schemas.microsoft.com/office/drawing/2014/main" val="2773083655"/>
                  </a:ext>
                </a:extLst>
              </a:tr>
              <a:tr h="574705">
                <a:tc>
                  <a:txBody>
                    <a:bodyPr/>
                    <a:lstStyle/>
                    <a:p>
                      <a:pPr algn="r" rtl="1"/>
                      <a:r>
                        <a:rPr lang="ar-EG" sz="1600" b="1" dirty="0">
                          <a:solidFill>
                            <a:schemeClr val="tx2"/>
                          </a:solidFill>
                        </a:rPr>
                        <a:t>قابلة للقياس</a:t>
                      </a:r>
                      <a:r>
                        <a:rPr lang="en-US" sz="1600" b="1" dirty="0">
                          <a:solidFill>
                            <a:schemeClr val="tx2"/>
                          </a:solidFill>
                        </a:rPr>
                        <a:t>:</a:t>
                      </a:r>
                      <a:r>
                        <a:rPr lang="ar-EG" sz="1600" dirty="0">
                          <a:solidFill>
                            <a:schemeClr val="tx2"/>
                          </a:solidFill>
                        </a:rPr>
                        <a:t>بحيث يمكن تحديد نهاية كل هدف وقياسه مقابل معايير النجاح.</a:t>
                      </a:r>
                    </a:p>
                  </a:txBody>
                  <a:tcPr marL="82101" marR="82101" marT="41050" marB="41050" anchor="ctr">
                    <a:lnL>
                      <a:noFill/>
                    </a:lnL>
                    <a:lnR>
                      <a:noFill/>
                    </a:lnR>
                    <a:lnT>
                      <a:noFill/>
                    </a:lnT>
                    <a:lnB>
                      <a:noFill/>
                    </a:lnB>
                    <a:noFill/>
                  </a:tcPr>
                </a:tc>
                <a:tc>
                  <a:txBody>
                    <a:bodyPr/>
                    <a:lstStyle/>
                    <a:p>
                      <a:r>
                        <a:rPr lang="en-US" sz="1600" b="1"/>
                        <a:t>Measurable:</a:t>
                      </a:r>
                      <a:r>
                        <a:rPr lang="en-US" sz="1600"/>
                        <a:t> so, the end of each objective can be identified and measured against success criteria.</a:t>
                      </a:r>
                    </a:p>
                  </a:txBody>
                  <a:tcPr marL="82101" marR="82101" marT="41050" marB="41050" anchor="ctr">
                    <a:lnL>
                      <a:noFill/>
                    </a:lnL>
                    <a:lnR>
                      <a:noFill/>
                    </a:lnR>
                    <a:lnT>
                      <a:noFill/>
                    </a:lnT>
                    <a:lnB>
                      <a:noFill/>
                    </a:lnB>
                    <a:noFill/>
                  </a:tcPr>
                </a:tc>
                <a:extLst>
                  <a:ext uri="{0D108BD9-81ED-4DB2-BD59-A6C34878D82A}">
                    <a16:rowId xmlns:a16="http://schemas.microsoft.com/office/drawing/2014/main" val="186595819"/>
                  </a:ext>
                </a:extLst>
              </a:tr>
              <a:tr h="821007">
                <a:tc>
                  <a:txBody>
                    <a:bodyPr/>
                    <a:lstStyle/>
                    <a:p>
                      <a:pPr algn="r" rtl="1"/>
                      <a:r>
                        <a:rPr lang="ar-EG" sz="1600" b="1" dirty="0">
                          <a:solidFill>
                            <a:schemeClr val="tx2"/>
                          </a:solidFill>
                        </a:rPr>
                        <a:t>قابلة للتحقيق </a:t>
                      </a:r>
                      <a:r>
                        <a:rPr lang="en-US" sz="1600" b="1" dirty="0">
                          <a:solidFill>
                            <a:schemeClr val="tx2"/>
                          </a:solidFill>
                        </a:rPr>
                        <a:t>:</a:t>
                      </a:r>
                      <a:r>
                        <a:rPr lang="ar-EG" sz="1600" dirty="0">
                          <a:solidFill>
                            <a:schemeClr val="tx2"/>
                          </a:solidFill>
                        </a:rPr>
                        <a:t>يمكن تحقيقها بالموارد، والوقت، والتكنولوجيا المتاحة، وبما يتوافق مع الجودة المطلوبة.</a:t>
                      </a:r>
                    </a:p>
                  </a:txBody>
                  <a:tcPr marL="82101" marR="82101" marT="41050" marB="41050" anchor="ctr">
                    <a:lnL>
                      <a:noFill/>
                    </a:lnL>
                    <a:lnR>
                      <a:noFill/>
                    </a:lnR>
                    <a:lnT>
                      <a:noFill/>
                    </a:lnT>
                    <a:lnB>
                      <a:noFill/>
                    </a:lnB>
                    <a:noFill/>
                  </a:tcPr>
                </a:tc>
                <a:tc>
                  <a:txBody>
                    <a:bodyPr/>
                    <a:lstStyle/>
                    <a:p>
                      <a:r>
                        <a:rPr lang="en-US" sz="1600" b="1"/>
                        <a:t>Achievable:</a:t>
                      </a:r>
                      <a:r>
                        <a:rPr lang="en-US" sz="1600"/>
                        <a:t> attainable given the available resources, time, and technology, in accordance with required quality.</a:t>
                      </a:r>
                    </a:p>
                  </a:txBody>
                  <a:tcPr marL="82101" marR="82101" marT="41050" marB="41050" anchor="ctr">
                    <a:lnL>
                      <a:noFill/>
                    </a:lnL>
                    <a:lnR>
                      <a:noFill/>
                    </a:lnR>
                    <a:lnT>
                      <a:noFill/>
                    </a:lnT>
                    <a:lnB>
                      <a:noFill/>
                    </a:lnB>
                    <a:noFill/>
                  </a:tcPr>
                </a:tc>
                <a:extLst>
                  <a:ext uri="{0D108BD9-81ED-4DB2-BD59-A6C34878D82A}">
                    <a16:rowId xmlns:a16="http://schemas.microsoft.com/office/drawing/2014/main" val="1098843319"/>
                  </a:ext>
                </a:extLst>
              </a:tr>
              <a:tr h="574705">
                <a:tc>
                  <a:txBody>
                    <a:bodyPr/>
                    <a:lstStyle/>
                    <a:p>
                      <a:pPr algn="r" rtl="1"/>
                      <a:r>
                        <a:rPr lang="ar-EG" sz="1600" b="1" dirty="0">
                          <a:solidFill>
                            <a:schemeClr val="tx2"/>
                          </a:solidFill>
                        </a:rPr>
                        <a:t>ذات صلة </a:t>
                      </a:r>
                      <a:r>
                        <a:rPr lang="en-US" sz="1600" b="1" dirty="0">
                          <a:solidFill>
                            <a:schemeClr val="tx2"/>
                          </a:solidFill>
                        </a:rPr>
                        <a:t>:</a:t>
                      </a:r>
                      <a:r>
                        <a:rPr lang="en-US" sz="1600" dirty="0">
                          <a:solidFill>
                            <a:schemeClr val="tx2"/>
                          </a:solidFill>
                        </a:rPr>
                        <a:t> </a:t>
                      </a:r>
                      <a:r>
                        <a:rPr lang="ar-EG" sz="1600" dirty="0">
                          <a:solidFill>
                            <a:schemeClr val="tx2"/>
                          </a:solidFill>
                        </a:rPr>
                        <a:t>تأكد من أن أهدافك ذات صلة برؤية الشركة.</a:t>
                      </a:r>
                    </a:p>
                  </a:txBody>
                  <a:tcPr marL="82101" marR="82101" marT="41050" marB="41050" anchor="ctr">
                    <a:lnL>
                      <a:noFill/>
                    </a:lnL>
                    <a:lnR>
                      <a:noFill/>
                    </a:lnR>
                    <a:lnT>
                      <a:noFill/>
                    </a:lnT>
                    <a:lnB>
                      <a:noFill/>
                    </a:lnB>
                    <a:noFill/>
                  </a:tcPr>
                </a:tc>
                <a:tc>
                  <a:txBody>
                    <a:bodyPr/>
                    <a:lstStyle/>
                    <a:p>
                      <a:r>
                        <a:rPr lang="en-US" sz="1600" b="1"/>
                        <a:t>Relevant:</a:t>
                      </a:r>
                      <a:r>
                        <a:rPr lang="en-US" sz="1600"/>
                        <a:t> ensure that your objectives are relevant to the company vision.</a:t>
                      </a:r>
                    </a:p>
                  </a:txBody>
                  <a:tcPr marL="82101" marR="82101" marT="41050" marB="41050" anchor="ctr">
                    <a:lnL>
                      <a:noFill/>
                    </a:lnL>
                    <a:lnR>
                      <a:noFill/>
                    </a:lnR>
                    <a:lnT>
                      <a:noFill/>
                    </a:lnT>
                    <a:lnB>
                      <a:noFill/>
                    </a:lnB>
                    <a:noFill/>
                  </a:tcPr>
                </a:tc>
                <a:extLst>
                  <a:ext uri="{0D108BD9-81ED-4DB2-BD59-A6C34878D82A}">
                    <a16:rowId xmlns:a16="http://schemas.microsoft.com/office/drawing/2014/main" val="2263330493"/>
                  </a:ext>
                </a:extLst>
              </a:tr>
              <a:tr h="821007">
                <a:tc>
                  <a:txBody>
                    <a:bodyPr/>
                    <a:lstStyle/>
                    <a:p>
                      <a:pPr algn="r" rtl="1"/>
                      <a:r>
                        <a:rPr lang="ar-EG" sz="1600" b="1" dirty="0">
                          <a:solidFill>
                            <a:schemeClr val="tx2"/>
                          </a:solidFill>
                        </a:rPr>
                        <a:t>محددة بوقت</a:t>
                      </a:r>
                      <a:r>
                        <a:rPr lang="en-US" sz="1600" b="1" dirty="0">
                          <a:solidFill>
                            <a:schemeClr val="tx2"/>
                          </a:solidFill>
                        </a:rPr>
                        <a:t>:</a:t>
                      </a:r>
                      <a:r>
                        <a:rPr lang="en-US" sz="1600" dirty="0">
                          <a:solidFill>
                            <a:schemeClr val="tx2"/>
                          </a:solidFill>
                        </a:rPr>
                        <a:t> </a:t>
                      </a:r>
                      <a:r>
                        <a:rPr lang="ar-EG" sz="1600" dirty="0">
                          <a:solidFill>
                            <a:schemeClr val="tx2"/>
                          </a:solidFill>
                        </a:rPr>
                        <a:t>يتم التخطيط للمهام وتنفيذها وفقًا للجدول الزمني والأولويات في تسلسل الاحتياجات.</a:t>
                      </a:r>
                    </a:p>
                  </a:txBody>
                  <a:tcPr marL="82101" marR="82101" marT="41050" marB="41050" anchor="ctr">
                    <a:lnL>
                      <a:noFill/>
                    </a:lnL>
                    <a:lnR>
                      <a:noFill/>
                    </a:lnR>
                    <a:lnT>
                      <a:noFill/>
                    </a:lnT>
                    <a:lnB>
                      <a:noFill/>
                    </a:lnB>
                    <a:noFill/>
                  </a:tcPr>
                </a:tc>
                <a:tc>
                  <a:txBody>
                    <a:bodyPr/>
                    <a:lstStyle/>
                    <a:p>
                      <a:r>
                        <a:rPr lang="en-US" sz="1600" b="1" dirty="0"/>
                        <a:t>Timely bounded:</a:t>
                      </a:r>
                      <a:r>
                        <a:rPr lang="en-US" sz="1600" dirty="0"/>
                        <a:t> planned and attained tasks according to baseline and prioritization of hierarchy of needs.</a:t>
                      </a:r>
                    </a:p>
                  </a:txBody>
                  <a:tcPr marL="82101" marR="82101" marT="41050" marB="41050" anchor="ctr">
                    <a:lnL>
                      <a:noFill/>
                    </a:lnL>
                    <a:lnR>
                      <a:noFill/>
                    </a:lnR>
                    <a:lnT>
                      <a:noFill/>
                    </a:lnT>
                    <a:lnB>
                      <a:noFill/>
                    </a:lnB>
                    <a:noFill/>
                  </a:tcPr>
                </a:tc>
                <a:extLst>
                  <a:ext uri="{0D108BD9-81ED-4DB2-BD59-A6C34878D82A}">
                    <a16:rowId xmlns:a16="http://schemas.microsoft.com/office/drawing/2014/main" val="3302477332"/>
                  </a:ext>
                </a:extLst>
              </a:tr>
            </a:tbl>
          </a:graphicData>
        </a:graphic>
      </p:graphicFrame>
      <p:sp>
        <p:nvSpPr>
          <p:cNvPr id="6" name="Rectangle 1">
            <a:extLst>
              <a:ext uri="{FF2B5EF4-FFF2-40B4-BE49-F238E27FC236}">
                <a16:creationId xmlns:a16="http://schemas.microsoft.com/office/drawing/2014/main" id="{5E2FA351-3669-5EE7-49F2-A8EBA9B856F7}"/>
              </a:ext>
            </a:extLst>
          </p:cNvPr>
          <p:cNvSpPr>
            <a:spLocks noChangeArrowheads="1"/>
          </p:cNvSpPr>
          <p:nvPr/>
        </p:nvSpPr>
        <p:spPr bwMode="auto">
          <a:xfrm>
            <a:off x="1374775"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9844407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69920C9A-0CF2-9844-6641-7B692AC64FE9}"/>
              </a:ext>
            </a:extLst>
          </p:cNvPr>
          <p:cNvGraphicFramePr>
            <a:graphicFrameLocks noGrp="1"/>
          </p:cNvGraphicFramePr>
          <p:nvPr>
            <p:extLst>
              <p:ext uri="{D42A27DB-BD31-4B8C-83A1-F6EECF244321}">
                <p14:modId xmlns:p14="http://schemas.microsoft.com/office/powerpoint/2010/main" val="4097336824"/>
              </p:ext>
            </p:extLst>
          </p:nvPr>
        </p:nvGraphicFramePr>
        <p:xfrm>
          <a:off x="1533939" y="1577023"/>
          <a:ext cx="10515600" cy="2834640"/>
        </p:xfrm>
        <a:graphic>
          <a:graphicData uri="http://schemas.openxmlformats.org/drawingml/2006/table">
            <a:tbl>
              <a:tblPr/>
              <a:tblGrid>
                <a:gridCol w="5257800">
                  <a:extLst>
                    <a:ext uri="{9D8B030D-6E8A-4147-A177-3AD203B41FA5}">
                      <a16:colId xmlns:a16="http://schemas.microsoft.com/office/drawing/2014/main" val="1389941138"/>
                    </a:ext>
                  </a:extLst>
                </a:gridCol>
                <a:gridCol w="5257800">
                  <a:extLst>
                    <a:ext uri="{9D8B030D-6E8A-4147-A177-3AD203B41FA5}">
                      <a16:colId xmlns:a16="http://schemas.microsoft.com/office/drawing/2014/main" val="2056022863"/>
                    </a:ext>
                  </a:extLst>
                </a:gridCol>
              </a:tblGrid>
              <a:tr h="0">
                <a:tc>
                  <a:txBody>
                    <a:bodyPr/>
                    <a:lstStyle/>
                    <a:p>
                      <a:pPr algn="ctr"/>
                      <a:r>
                        <a:rPr lang="ar-EG" b="1">
                          <a:solidFill>
                            <a:schemeClr val="tx2"/>
                          </a:solidFill>
                        </a:rPr>
                        <a:t>تطوير الأهداف</a:t>
                      </a:r>
                      <a:endParaRPr lang="ar-EG">
                        <a:solidFill>
                          <a:schemeClr val="tx2"/>
                        </a:solidFill>
                      </a:endParaRPr>
                    </a:p>
                  </a:txBody>
                  <a:tcPr anchor="ctr">
                    <a:lnL>
                      <a:noFill/>
                    </a:lnL>
                    <a:lnR>
                      <a:noFill/>
                    </a:lnR>
                    <a:lnT>
                      <a:noFill/>
                    </a:lnT>
                    <a:lnB>
                      <a:noFill/>
                    </a:lnB>
                    <a:noFill/>
                  </a:tcPr>
                </a:tc>
                <a:tc>
                  <a:txBody>
                    <a:bodyPr/>
                    <a:lstStyle/>
                    <a:p>
                      <a:pPr algn="ctr"/>
                      <a:r>
                        <a:rPr lang="en-US" b="1" dirty="0"/>
                        <a:t>Developing Objectives</a:t>
                      </a:r>
                      <a:endParaRPr lang="en-US" dirty="0"/>
                    </a:p>
                  </a:txBody>
                  <a:tcPr anchor="ctr">
                    <a:lnL>
                      <a:noFill/>
                    </a:lnL>
                    <a:lnR>
                      <a:noFill/>
                    </a:lnR>
                    <a:lnT>
                      <a:noFill/>
                    </a:lnT>
                    <a:lnB>
                      <a:noFill/>
                    </a:lnB>
                    <a:noFill/>
                  </a:tcPr>
                </a:tc>
                <a:extLst>
                  <a:ext uri="{0D108BD9-81ED-4DB2-BD59-A6C34878D82A}">
                    <a16:rowId xmlns:a16="http://schemas.microsoft.com/office/drawing/2014/main" val="2871470632"/>
                  </a:ext>
                </a:extLst>
              </a:tr>
              <a:tr h="0">
                <a:tc>
                  <a:txBody>
                    <a:bodyPr/>
                    <a:lstStyle/>
                    <a:p>
                      <a:pPr algn="r"/>
                      <a:r>
                        <a:rPr lang="ar-EG" b="1">
                          <a:solidFill>
                            <a:schemeClr val="tx2"/>
                          </a:solidFill>
                        </a:rPr>
                        <a:t>يتم تطوير الأهداف ضمن الحدود التي تضعها قيود المشروع الثلاثية - المعروفة أيضًا بالأهداف الرئيسية - وهي الوقت، والموارد، والنطاق، وفقًا للجودة المطلوبة للمخرجات.</a:t>
                      </a:r>
                      <a:endParaRPr lang="ar-EG">
                        <a:solidFill>
                          <a:schemeClr val="tx2"/>
                        </a:solidFill>
                      </a:endParaRPr>
                    </a:p>
                  </a:txBody>
                  <a:tcPr anchor="ctr">
                    <a:lnL>
                      <a:noFill/>
                    </a:lnL>
                    <a:lnR>
                      <a:noFill/>
                    </a:lnR>
                    <a:lnT>
                      <a:noFill/>
                    </a:lnT>
                    <a:lnB>
                      <a:noFill/>
                    </a:lnB>
                    <a:noFill/>
                  </a:tcPr>
                </a:tc>
                <a:tc>
                  <a:txBody>
                    <a:bodyPr/>
                    <a:lstStyle/>
                    <a:p>
                      <a:r>
                        <a:rPr lang="en-US" b="1"/>
                        <a:t>Objectives are developed within the limits set by the project triple constraints – also known as primary objectives – of time, resources, and scope, in accordance with required quality for project output.</a:t>
                      </a:r>
                      <a:endParaRPr lang="en-US"/>
                    </a:p>
                  </a:txBody>
                  <a:tcPr anchor="ctr">
                    <a:lnL>
                      <a:noFill/>
                    </a:lnL>
                    <a:lnR>
                      <a:noFill/>
                    </a:lnR>
                    <a:lnT>
                      <a:noFill/>
                    </a:lnT>
                    <a:lnB>
                      <a:noFill/>
                    </a:lnB>
                    <a:noFill/>
                  </a:tcPr>
                </a:tc>
                <a:extLst>
                  <a:ext uri="{0D108BD9-81ED-4DB2-BD59-A6C34878D82A}">
                    <a16:rowId xmlns:a16="http://schemas.microsoft.com/office/drawing/2014/main" val="55318777"/>
                  </a:ext>
                </a:extLst>
              </a:tr>
              <a:tr h="0">
                <a:tc>
                  <a:txBody>
                    <a:bodyPr/>
                    <a:lstStyle/>
                    <a:p>
                      <a:pPr algn="r"/>
                      <a:r>
                        <a:rPr lang="ar-EG" b="1" dirty="0">
                          <a:solidFill>
                            <a:schemeClr val="tx2"/>
                          </a:solidFill>
                        </a:rPr>
                        <a:t>أحيانًا، يكون من المستحيل تحقيق الأهداف الثلاثة الرئيسية بالكامل.</a:t>
                      </a:r>
                      <a:endParaRPr lang="ar-EG" dirty="0">
                        <a:solidFill>
                          <a:schemeClr val="tx2"/>
                        </a:solidFill>
                      </a:endParaRPr>
                    </a:p>
                  </a:txBody>
                  <a:tcPr anchor="ctr">
                    <a:lnL>
                      <a:noFill/>
                    </a:lnL>
                    <a:lnR>
                      <a:noFill/>
                    </a:lnR>
                    <a:lnT>
                      <a:noFill/>
                    </a:lnT>
                    <a:lnB>
                      <a:noFill/>
                    </a:lnB>
                    <a:noFill/>
                  </a:tcPr>
                </a:tc>
                <a:tc>
                  <a:txBody>
                    <a:bodyPr/>
                    <a:lstStyle/>
                    <a:p>
                      <a:r>
                        <a:rPr lang="en-US" b="1"/>
                        <a:t>Sometimes, satisfying all three primary objectives in full is almost impossible.</a:t>
                      </a:r>
                      <a:endParaRPr lang="en-US"/>
                    </a:p>
                  </a:txBody>
                  <a:tcPr anchor="ctr">
                    <a:lnL>
                      <a:noFill/>
                    </a:lnL>
                    <a:lnR>
                      <a:noFill/>
                    </a:lnR>
                    <a:lnT>
                      <a:noFill/>
                    </a:lnT>
                    <a:lnB>
                      <a:noFill/>
                    </a:lnB>
                    <a:noFill/>
                  </a:tcPr>
                </a:tc>
                <a:extLst>
                  <a:ext uri="{0D108BD9-81ED-4DB2-BD59-A6C34878D82A}">
                    <a16:rowId xmlns:a16="http://schemas.microsoft.com/office/drawing/2014/main" val="1566378758"/>
                  </a:ext>
                </a:extLst>
              </a:tr>
              <a:tr h="0">
                <a:tc>
                  <a:txBody>
                    <a:bodyPr/>
                    <a:lstStyle/>
                    <a:p>
                      <a:pPr algn="r"/>
                      <a:r>
                        <a:rPr lang="ar-EG" b="1" dirty="0">
                          <a:solidFill>
                            <a:schemeClr val="tx2"/>
                          </a:solidFill>
                        </a:rPr>
                        <a:t>يجب تحديد الأولويات لاتخاذ القرار بشأن الأهمية النسبية لكل قيد بما يتوافق مع الأهداف.</a:t>
                      </a:r>
                      <a:endParaRPr lang="ar-EG" dirty="0">
                        <a:solidFill>
                          <a:schemeClr val="tx2"/>
                        </a:solidFill>
                      </a:endParaRPr>
                    </a:p>
                  </a:txBody>
                  <a:tcPr anchor="ctr">
                    <a:lnL>
                      <a:noFill/>
                    </a:lnL>
                    <a:lnR>
                      <a:noFill/>
                    </a:lnR>
                    <a:lnT>
                      <a:noFill/>
                    </a:lnT>
                    <a:lnB>
                      <a:noFill/>
                    </a:lnB>
                    <a:noFill/>
                  </a:tcPr>
                </a:tc>
                <a:tc>
                  <a:txBody>
                    <a:bodyPr/>
                    <a:lstStyle/>
                    <a:p>
                      <a:r>
                        <a:rPr lang="en-US" b="1" dirty="0"/>
                        <a:t>Preferences must be applied in deciding the relative importance of each constraint in relation to goals.</a:t>
                      </a:r>
                      <a:endParaRPr lang="en-US" dirty="0"/>
                    </a:p>
                  </a:txBody>
                  <a:tcPr anchor="ctr">
                    <a:lnL>
                      <a:noFill/>
                    </a:lnL>
                    <a:lnR>
                      <a:noFill/>
                    </a:lnR>
                    <a:lnT>
                      <a:noFill/>
                    </a:lnT>
                    <a:lnB>
                      <a:noFill/>
                    </a:lnB>
                    <a:noFill/>
                  </a:tcPr>
                </a:tc>
                <a:extLst>
                  <a:ext uri="{0D108BD9-81ED-4DB2-BD59-A6C34878D82A}">
                    <a16:rowId xmlns:a16="http://schemas.microsoft.com/office/drawing/2014/main" val="716803062"/>
                  </a:ext>
                </a:extLst>
              </a:tr>
            </a:tbl>
          </a:graphicData>
        </a:graphic>
      </p:graphicFrame>
      <p:sp>
        <p:nvSpPr>
          <p:cNvPr id="6" name="Rectangle 1">
            <a:extLst>
              <a:ext uri="{FF2B5EF4-FFF2-40B4-BE49-F238E27FC236}">
                <a16:creationId xmlns:a16="http://schemas.microsoft.com/office/drawing/2014/main" id="{1BAE3006-5F67-6242-8EBE-D1E4900B7571}"/>
              </a:ext>
            </a:extLst>
          </p:cNvPr>
          <p:cNvSpPr>
            <a:spLocks noChangeArrowheads="1"/>
          </p:cNvSpPr>
          <p:nvPr/>
        </p:nvSpPr>
        <p:spPr bwMode="auto">
          <a:xfrm>
            <a:off x="1533939" y="1577499"/>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7903152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A6B958EE-5812-1DBB-E14B-228FE286BDF9}"/>
              </a:ext>
            </a:extLst>
          </p:cNvPr>
          <p:cNvGraphicFramePr>
            <a:graphicFrameLocks noGrp="1"/>
          </p:cNvGraphicFramePr>
          <p:nvPr>
            <p:extLst>
              <p:ext uri="{D42A27DB-BD31-4B8C-83A1-F6EECF244321}">
                <p14:modId xmlns:p14="http://schemas.microsoft.com/office/powerpoint/2010/main" val="2650365460"/>
              </p:ext>
            </p:extLst>
          </p:nvPr>
        </p:nvGraphicFramePr>
        <p:xfrm>
          <a:off x="718931" y="1468762"/>
          <a:ext cx="10515600" cy="4023360"/>
        </p:xfrm>
        <a:graphic>
          <a:graphicData uri="http://schemas.openxmlformats.org/drawingml/2006/table">
            <a:tbl>
              <a:tblPr/>
              <a:tblGrid>
                <a:gridCol w="5257800">
                  <a:extLst>
                    <a:ext uri="{9D8B030D-6E8A-4147-A177-3AD203B41FA5}">
                      <a16:colId xmlns:a16="http://schemas.microsoft.com/office/drawing/2014/main" val="1542963630"/>
                    </a:ext>
                  </a:extLst>
                </a:gridCol>
                <a:gridCol w="5257800">
                  <a:extLst>
                    <a:ext uri="{9D8B030D-6E8A-4147-A177-3AD203B41FA5}">
                      <a16:colId xmlns:a16="http://schemas.microsoft.com/office/drawing/2014/main" val="3200157840"/>
                    </a:ext>
                  </a:extLst>
                </a:gridCol>
              </a:tblGrid>
              <a:tr h="0">
                <a:tc>
                  <a:txBody>
                    <a:bodyPr/>
                    <a:lstStyle/>
                    <a:p>
                      <a:pPr algn="r"/>
                      <a:r>
                        <a:rPr lang="ar-EG" b="1" dirty="0">
                          <a:solidFill>
                            <a:schemeClr val="tx2"/>
                          </a:solidFill>
                        </a:rPr>
                        <a:t>الغايات هي النتائج المرجوة، بينما الغايات هي مجموعة من الأنشطة لتحقيق الأهداف.</a:t>
                      </a:r>
                      <a:endParaRPr lang="ar-EG" dirty="0">
                        <a:solidFill>
                          <a:schemeClr val="tx2"/>
                        </a:solidFill>
                      </a:endParaRPr>
                    </a:p>
                  </a:txBody>
                  <a:tcPr anchor="ctr">
                    <a:lnL>
                      <a:noFill/>
                    </a:lnL>
                    <a:lnR>
                      <a:noFill/>
                    </a:lnR>
                    <a:lnT>
                      <a:noFill/>
                    </a:lnT>
                    <a:lnB>
                      <a:noFill/>
                    </a:lnB>
                    <a:noFill/>
                  </a:tcPr>
                </a:tc>
                <a:tc>
                  <a:txBody>
                    <a:bodyPr/>
                    <a:lstStyle/>
                    <a:p>
                      <a:r>
                        <a:rPr lang="en-US" b="1"/>
                        <a:t>Goals are desired outcomes whilst Objectives are a set of activities for achieving goals.</a:t>
                      </a:r>
                      <a:endParaRPr lang="en-US"/>
                    </a:p>
                  </a:txBody>
                  <a:tcPr anchor="ctr">
                    <a:lnL>
                      <a:noFill/>
                    </a:lnL>
                    <a:lnR>
                      <a:noFill/>
                    </a:lnR>
                    <a:lnT>
                      <a:noFill/>
                    </a:lnT>
                    <a:lnB>
                      <a:noFill/>
                    </a:lnB>
                    <a:noFill/>
                  </a:tcPr>
                </a:tc>
                <a:extLst>
                  <a:ext uri="{0D108BD9-81ED-4DB2-BD59-A6C34878D82A}">
                    <a16:rowId xmlns:a16="http://schemas.microsoft.com/office/drawing/2014/main" val="4148044665"/>
                  </a:ext>
                </a:extLst>
              </a:tr>
              <a:tr h="0">
                <a:tc>
                  <a:txBody>
                    <a:bodyPr/>
                    <a:lstStyle/>
                    <a:p>
                      <a:pPr algn="r"/>
                      <a:r>
                        <a:rPr lang="ar-EG" b="1" dirty="0">
                          <a:solidFill>
                            <a:schemeClr val="tx2"/>
                          </a:solidFill>
                        </a:rPr>
                        <a:t>يجب تطويرها في البداية وإبلاغها لكل من يشارك في المشروع.</a:t>
                      </a:r>
                      <a:endParaRPr lang="ar-EG" dirty="0">
                        <a:solidFill>
                          <a:schemeClr val="tx2"/>
                        </a:solidFill>
                      </a:endParaRPr>
                    </a:p>
                  </a:txBody>
                  <a:tcPr anchor="ctr">
                    <a:lnL>
                      <a:noFill/>
                    </a:lnL>
                    <a:lnR>
                      <a:noFill/>
                    </a:lnR>
                    <a:lnT>
                      <a:noFill/>
                    </a:lnT>
                    <a:lnB>
                      <a:noFill/>
                    </a:lnB>
                    <a:noFill/>
                  </a:tcPr>
                </a:tc>
                <a:tc>
                  <a:txBody>
                    <a:bodyPr/>
                    <a:lstStyle/>
                    <a:p>
                      <a:r>
                        <a:rPr lang="en-US" b="1"/>
                        <a:t>They need to be developed and established at the outset and communicated to everyone involved.</a:t>
                      </a:r>
                      <a:endParaRPr lang="en-US"/>
                    </a:p>
                  </a:txBody>
                  <a:tcPr anchor="ctr">
                    <a:lnL>
                      <a:noFill/>
                    </a:lnL>
                    <a:lnR>
                      <a:noFill/>
                    </a:lnR>
                    <a:lnT>
                      <a:noFill/>
                    </a:lnT>
                    <a:lnB>
                      <a:noFill/>
                    </a:lnB>
                    <a:noFill/>
                  </a:tcPr>
                </a:tc>
                <a:extLst>
                  <a:ext uri="{0D108BD9-81ED-4DB2-BD59-A6C34878D82A}">
                    <a16:rowId xmlns:a16="http://schemas.microsoft.com/office/drawing/2014/main" val="1873253962"/>
                  </a:ext>
                </a:extLst>
              </a:tr>
              <a:tr h="0">
                <a:tc>
                  <a:txBody>
                    <a:bodyPr/>
                    <a:lstStyle/>
                    <a:p>
                      <a:pPr algn="r"/>
                      <a:r>
                        <a:rPr lang="ar-EG" b="1" dirty="0">
                          <a:solidFill>
                            <a:schemeClr val="tx2"/>
                          </a:solidFill>
                        </a:rPr>
                        <a:t>يجب أن تكون غايات وأهداف المشروع متوافقة مع غايات وأهداف المنظمة من أجل الحصول على الموافقة والمساهمة في استراتيجية المنظمة العامة.</a:t>
                      </a:r>
                      <a:endParaRPr lang="ar-EG" dirty="0">
                        <a:solidFill>
                          <a:schemeClr val="tx2"/>
                        </a:solidFill>
                      </a:endParaRPr>
                    </a:p>
                  </a:txBody>
                  <a:tcPr anchor="ctr">
                    <a:lnL>
                      <a:noFill/>
                    </a:lnL>
                    <a:lnR>
                      <a:noFill/>
                    </a:lnR>
                    <a:lnT>
                      <a:noFill/>
                    </a:lnT>
                    <a:lnB>
                      <a:noFill/>
                    </a:lnB>
                    <a:noFill/>
                  </a:tcPr>
                </a:tc>
                <a:tc>
                  <a:txBody>
                    <a:bodyPr/>
                    <a:lstStyle/>
                    <a:p>
                      <a:r>
                        <a:rPr lang="en-US" b="1"/>
                        <a:t>Project goals and objectives must be aligned with organizational goals and objectives in order to gain approval and contribute to overall organizational strategy.</a:t>
                      </a:r>
                      <a:endParaRPr lang="en-US"/>
                    </a:p>
                  </a:txBody>
                  <a:tcPr anchor="ctr">
                    <a:lnL>
                      <a:noFill/>
                    </a:lnL>
                    <a:lnR>
                      <a:noFill/>
                    </a:lnR>
                    <a:lnT>
                      <a:noFill/>
                    </a:lnT>
                    <a:lnB>
                      <a:noFill/>
                    </a:lnB>
                    <a:noFill/>
                  </a:tcPr>
                </a:tc>
                <a:extLst>
                  <a:ext uri="{0D108BD9-81ED-4DB2-BD59-A6C34878D82A}">
                    <a16:rowId xmlns:a16="http://schemas.microsoft.com/office/drawing/2014/main" val="1746893448"/>
                  </a:ext>
                </a:extLst>
              </a:tr>
              <a:tr h="0">
                <a:tc>
                  <a:txBody>
                    <a:bodyPr/>
                    <a:lstStyle/>
                    <a:p>
                      <a:pPr algn="r"/>
                      <a:r>
                        <a:rPr lang="ar-EG" b="1" dirty="0">
                          <a:solidFill>
                            <a:schemeClr val="tx2"/>
                          </a:solidFill>
                        </a:rPr>
                        <a:t>يجب أن تكون الأهداف ذكيه ومحددة ضمن حدود القيود الثلاثية.</a:t>
                      </a:r>
                      <a:endParaRPr lang="ar-EG" dirty="0">
                        <a:solidFill>
                          <a:schemeClr val="tx2"/>
                        </a:solidFill>
                      </a:endParaRPr>
                    </a:p>
                  </a:txBody>
                  <a:tcPr anchor="ctr">
                    <a:lnL>
                      <a:noFill/>
                    </a:lnL>
                    <a:lnR>
                      <a:noFill/>
                    </a:lnR>
                    <a:lnT>
                      <a:noFill/>
                    </a:lnT>
                    <a:lnB>
                      <a:noFill/>
                    </a:lnB>
                    <a:noFill/>
                  </a:tcPr>
                </a:tc>
                <a:tc>
                  <a:txBody>
                    <a:bodyPr/>
                    <a:lstStyle/>
                    <a:p>
                      <a:r>
                        <a:rPr lang="en-US" b="1"/>
                        <a:t>Objectives should be SMART and set within the limits of triple constraint.</a:t>
                      </a:r>
                      <a:endParaRPr lang="en-US"/>
                    </a:p>
                  </a:txBody>
                  <a:tcPr anchor="ctr">
                    <a:lnL>
                      <a:noFill/>
                    </a:lnL>
                    <a:lnR>
                      <a:noFill/>
                    </a:lnR>
                    <a:lnT>
                      <a:noFill/>
                    </a:lnT>
                    <a:lnB>
                      <a:noFill/>
                    </a:lnB>
                    <a:noFill/>
                  </a:tcPr>
                </a:tc>
                <a:extLst>
                  <a:ext uri="{0D108BD9-81ED-4DB2-BD59-A6C34878D82A}">
                    <a16:rowId xmlns:a16="http://schemas.microsoft.com/office/drawing/2014/main" val="1819618276"/>
                  </a:ext>
                </a:extLst>
              </a:tr>
              <a:tr h="0">
                <a:tc>
                  <a:txBody>
                    <a:bodyPr/>
                    <a:lstStyle/>
                    <a:p>
                      <a:pPr algn="r"/>
                      <a:r>
                        <a:rPr lang="ar-EG" b="1" dirty="0">
                          <a:solidFill>
                            <a:schemeClr val="tx2"/>
                          </a:solidFill>
                        </a:rPr>
                        <a:t>الغايات هي نتائج عامة طويلة الأجل، بينما الأهداف هي أنشطة محددة وقابلة للقياس على المدى القصير تعبر عن أهداف المشروع.</a:t>
                      </a:r>
                      <a:endParaRPr lang="ar-EG" dirty="0">
                        <a:solidFill>
                          <a:schemeClr val="tx2"/>
                        </a:solidFill>
                      </a:endParaRPr>
                    </a:p>
                  </a:txBody>
                  <a:tcPr anchor="ctr">
                    <a:lnL>
                      <a:noFill/>
                    </a:lnL>
                    <a:lnR>
                      <a:noFill/>
                    </a:lnR>
                    <a:lnT>
                      <a:noFill/>
                    </a:lnT>
                    <a:lnB>
                      <a:noFill/>
                    </a:lnB>
                    <a:noFill/>
                  </a:tcPr>
                </a:tc>
                <a:tc>
                  <a:txBody>
                    <a:bodyPr/>
                    <a:lstStyle/>
                    <a:p>
                      <a:r>
                        <a:rPr lang="en-US" b="1" dirty="0"/>
                        <a:t>Goals are broad long-term outcomes and objectives are specific measurable short-term activities that will articulate project goals.</a:t>
                      </a:r>
                      <a:endParaRPr lang="en-US" dirty="0"/>
                    </a:p>
                  </a:txBody>
                  <a:tcPr anchor="ctr">
                    <a:lnL>
                      <a:noFill/>
                    </a:lnL>
                    <a:lnR>
                      <a:noFill/>
                    </a:lnR>
                    <a:lnT>
                      <a:noFill/>
                    </a:lnT>
                    <a:lnB>
                      <a:noFill/>
                    </a:lnB>
                    <a:noFill/>
                  </a:tcPr>
                </a:tc>
                <a:extLst>
                  <a:ext uri="{0D108BD9-81ED-4DB2-BD59-A6C34878D82A}">
                    <a16:rowId xmlns:a16="http://schemas.microsoft.com/office/drawing/2014/main" val="2874901581"/>
                  </a:ext>
                </a:extLst>
              </a:tr>
            </a:tbl>
          </a:graphicData>
        </a:graphic>
      </p:graphicFrame>
      <p:sp>
        <p:nvSpPr>
          <p:cNvPr id="6" name="Rectangle 1">
            <a:extLst>
              <a:ext uri="{FF2B5EF4-FFF2-40B4-BE49-F238E27FC236}">
                <a16:creationId xmlns:a16="http://schemas.microsoft.com/office/drawing/2014/main" id="{DD0B56F8-AC22-60BB-573F-0FA02FADB7F5}"/>
              </a:ext>
            </a:extLst>
          </p:cNvPr>
          <p:cNvSpPr>
            <a:spLocks noChangeArrowheads="1"/>
          </p:cNvSpPr>
          <p:nvPr/>
        </p:nvSpPr>
        <p:spPr bwMode="auto">
          <a:xfrm>
            <a:off x="718931" y="146828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0823674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52D0E22F-EAA0-C583-463C-2C977D169DE0}"/>
              </a:ext>
            </a:extLst>
          </p:cNvPr>
          <p:cNvGraphicFramePr>
            <a:graphicFrameLocks noGrp="1"/>
          </p:cNvGraphicFramePr>
          <p:nvPr>
            <p:extLst>
              <p:ext uri="{D42A27DB-BD31-4B8C-83A1-F6EECF244321}">
                <p14:modId xmlns:p14="http://schemas.microsoft.com/office/powerpoint/2010/main" val="3510471330"/>
              </p:ext>
            </p:extLst>
          </p:nvPr>
        </p:nvGraphicFramePr>
        <p:xfrm>
          <a:off x="937592" y="2183094"/>
          <a:ext cx="10515600" cy="1828800"/>
        </p:xfrm>
        <a:graphic>
          <a:graphicData uri="http://schemas.openxmlformats.org/drawingml/2006/table">
            <a:tbl>
              <a:tblPr/>
              <a:tblGrid>
                <a:gridCol w="5257800">
                  <a:extLst>
                    <a:ext uri="{9D8B030D-6E8A-4147-A177-3AD203B41FA5}">
                      <a16:colId xmlns:a16="http://schemas.microsoft.com/office/drawing/2014/main" val="2232869589"/>
                    </a:ext>
                  </a:extLst>
                </a:gridCol>
                <a:gridCol w="5257800">
                  <a:extLst>
                    <a:ext uri="{9D8B030D-6E8A-4147-A177-3AD203B41FA5}">
                      <a16:colId xmlns:a16="http://schemas.microsoft.com/office/drawing/2014/main" val="3723989580"/>
                    </a:ext>
                  </a:extLst>
                </a:gridCol>
              </a:tblGrid>
              <a:tr h="0">
                <a:tc>
                  <a:txBody>
                    <a:bodyPr/>
                    <a:lstStyle/>
                    <a:p>
                      <a:pPr algn="ctr"/>
                      <a:r>
                        <a:rPr lang="ar-EG" b="1" dirty="0">
                          <a:solidFill>
                            <a:schemeClr val="tx2"/>
                          </a:solidFill>
                        </a:rPr>
                        <a:t>الرسالة والرؤية - التنظيم</a:t>
                      </a:r>
                      <a:endParaRPr lang="ar-EG" dirty="0">
                        <a:solidFill>
                          <a:schemeClr val="tx2"/>
                        </a:solidFill>
                      </a:endParaRPr>
                    </a:p>
                  </a:txBody>
                  <a:tcPr anchor="ctr">
                    <a:lnL>
                      <a:noFill/>
                    </a:lnL>
                    <a:lnR>
                      <a:noFill/>
                    </a:lnR>
                    <a:lnT>
                      <a:noFill/>
                    </a:lnT>
                    <a:lnB>
                      <a:noFill/>
                    </a:lnB>
                    <a:noFill/>
                  </a:tcPr>
                </a:tc>
                <a:tc>
                  <a:txBody>
                    <a:bodyPr/>
                    <a:lstStyle/>
                    <a:p>
                      <a:pPr algn="ctr"/>
                      <a:r>
                        <a:rPr lang="en-US" b="1" dirty="0"/>
                        <a:t>MISSION and VISION - ORGANIZING</a:t>
                      </a:r>
                      <a:endParaRPr lang="en-US" dirty="0"/>
                    </a:p>
                  </a:txBody>
                  <a:tcPr anchor="ctr">
                    <a:lnL>
                      <a:noFill/>
                    </a:lnL>
                    <a:lnR>
                      <a:noFill/>
                    </a:lnR>
                    <a:lnT>
                      <a:noFill/>
                    </a:lnT>
                    <a:lnB>
                      <a:noFill/>
                    </a:lnB>
                    <a:noFill/>
                  </a:tcPr>
                </a:tc>
                <a:extLst>
                  <a:ext uri="{0D108BD9-81ED-4DB2-BD59-A6C34878D82A}">
                    <a16:rowId xmlns:a16="http://schemas.microsoft.com/office/drawing/2014/main" val="2455075996"/>
                  </a:ext>
                </a:extLst>
              </a:tr>
              <a:tr h="0">
                <a:tc>
                  <a:txBody>
                    <a:bodyPr/>
                    <a:lstStyle/>
                    <a:p>
                      <a:pPr algn="r"/>
                      <a:r>
                        <a:rPr lang="ar-EG" b="1">
                          <a:solidFill>
                            <a:schemeClr val="tx2"/>
                          </a:solidFill>
                        </a:rPr>
                        <a:t>يسهّل وضع الاستراتيجية.</a:t>
                      </a:r>
                      <a:endParaRPr lang="ar-EG">
                        <a:solidFill>
                          <a:schemeClr val="tx2"/>
                        </a:solidFill>
                      </a:endParaRPr>
                    </a:p>
                  </a:txBody>
                  <a:tcPr anchor="ctr">
                    <a:lnL>
                      <a:noFill/>
                    </a:lnL>
                    <a:lnR>
                      <a:noFill/>
                    </a:lnR>
                    <a:lnT>
                      <a:noFill/>
                    </a:lnT>
                    <a:lnB>
                      <a:noFill/>
                    </a:lnB>
                    <a:noFill/>
                  </a:tcPr>
                </a:tc>
                <a:tc>
                  <a:txBody>
                    <a:bodyPr/>
                    <a:lstStyle/>
                    <a:p>
                      <a:r>
                        <a:rPr lang="en-US" b="1" dirty="0"/>
                        <a:t>Facilitates strategy.</a:t>
                      </a:r>
                      <a:endParaRPr lang="en-US" dirty="0"/>
                    </a:p>
                  </a:txBody>
                  <a:tcPr anchor="ctr">
                    <a:lnL>
                      <a:noFill/>
                    </a:lnL>
                    <a:lnR>
                      <a:noFill/>
                    </a:lnR>
                    <a:lnT>
                      <a:noFill/>
                    </a:lnT>
                    <a:lnB>
                      <a:noFill/>
                    </a:lnB>
                    <a:noFill/>
                  </a:tcPr>
                </a:tc>
                <a:extLst>
                  <a:ext uri="{0D108BD9-81ED-4DB2-BD59-A6C34878D82A}">
                    <a16:rowId xmlns:a16="http://schemas.microsoft.com/office/drawing/2014/main" val="1810967478"/>
                  </a:ext>
                </a:extLst>
              </a:tr>
              <a:tr h="0">
                <a:tc>
                  <a:txBody>
                    <a:bodyPr/>
                    <a:lstStyle/>
                    <a:p>
                      <a:pPr algn="r"/>
                      <a:r>
                        <a:rPr lang="ar-EG" b="1" dirty="0">
                          <a:solidFill>
                            <a:schemeClr val="tx2"/>
                          </a:solidFill>
                        </a:rPr>
                        <a:t>يحدد الأدوار والمسؤوليات.</a:t>
                      </a:r>
                      <a:endParaRPr lang="ar-EG" dirty="0">
                        <a:solidFill>
                          <a:schemeClr val="tx2"/>
                        </a:solidFill>
                      </a:endParaRPr>
                    </a:p>
                  </a:txBody>
                  <a:tcPr anchor="ctr">
                    <a:lnL>
                      <a:noFill/>
                    </a:lnL>
                    <a:lnR>
                      <a:noFill/>
                    </a:lnR>
                    <a:lnT>
                      <a:noFill/>
                    </a:lnT>
                    <a:lnB>
                      <a:noFill/>
                    </a:lnB>
                    <a:noFill/>
                  </a:tcPr>
                </a:tc>
                <a:tc>
                  <a:txBody>
                    <a:bodyPr/>
                    <a:lstStyle/>
                    <a:p>
                      <a:r>
                        <a:rPr lang="en-US" b="1"/>
                        <a:t>Defines roles and responsibilities.</a:t>
                      </a:r>
                      <a:endParaRPr lang="en-US"/>
                    </a:p>
                  </a:txBody>
                  <a:tcPr anchor="ctr">
                    <a:lnL>
                      <a:noFill/>
                    </a:lnL>
                    <a:lnR>
                      <a:noFill/>
                    </a:lnR>
                    <a:lnT>
                      <a:noFill/>
                    </a:lnT>
                    <a:lnB>
                      <a:noFill/>
                    </a:lnB>
                    <a:noFill/>
                  </a:tcPr>
                </a:tc>
                <a:extLst>
                  <a:ext uri="{0D108BD9-81ED-4DB2-BD59-A6C34878D82A}">
                    <a16:rowId xmlns:a16="http://schemas.microsoft.com/office/drawing/2014/main" val="3177939218"/>
                  </a:ext>
                </a:extLst>
              </a:tr>
              <a:tr h="0">
                <a:tc>
                  <a:txBody>
                    <a:bodyPr/>
                    <a:lstStyle/>
                    <a:p>
                      <a:pPr algn="r"/>
                      <a:r>
                        <a:rPr lang="ar-EG" b="1" dirty="0">
                          <a:solidFill>
                            <a:schemeClr val="tx2"/>
                          </a:solidFill>
                        </a:rPr>
                        <a:t>يشجع على الجهود المنسقة.</a:t>
                      </a:r>
                      <a:endParaRPr lang="ar-EG" dirty="0">
                        <a:solidFill>
                          <a:schemeClr val="tx2"/>
                        </a:solidFill>
                      </a:endParaRPr>
                    </a:p>
                  </a:txBody>
                  <a:tcPr anchor="ctr">
                    <a:lnL>
                      <a:noFill/>
                    </a:lnL>
                    <a:lnR>
                      <a:noFill/>
                    </a:lnR>
                    <a:lnT>
                      <a:noFill/>
                    </a:lnT>
                    <a:lnB>
                      <a:noFill/>
                    </a:lnB>
                    <a:noFill/>
                  </a:tcPr>
                </a:tc>
                <a:tc>
                  <a:txBody>
                    <a:bodyPr/>
                    <a:lstStyle/>
                    <a:p>
                      <a:r>
                        <a:rPr lang="en-US" b="1"/>
                        <a:t>Encourages coordinated efforts.</a:t>
                      </a:r>
                      <a:endParaRPr lang="en-US"/>
                    </a:p>
                  </a:txBody>
                  <a:tcPr anchor="ctr">
                    <a:lnL>
                      <a:noFill/>
                    </a:lnL>
                    <a:lnR>
                      <a:noFill/>
                    </a:lnR>
                    <a:lnT>
                      <a:noFill/>
                    </a:lnT>
                    <a:lnB>
                      <a:noFill/>
                    </a:lnB>
                    <a:noFill/>
                  </a:tcPr>
                </a:tc>
                <a:extLst>
                  <a:ext uri="{0D108BD9-81ED-4DB2-BD59-A6C34878D82A}">
                    <a16:rowId xmlns:a16="http://schemas.microsoft.com/office/drawing/2014/main" val="3132318428"/>
                  </a:ext>
                </a:extLst>
              </a:tr>
              <a:tr h="0">
                <a:tc>
                  <a:txBody>
                    <a:bodyPr/>
                    <a:lstStyle/>
                    <a:p>
                      <a:pPr algn="r"/>
                      <a:r>
                        <a:rPr lang="ar-EG" b="1" dirty="0">
                          <a:solidFill>
                            <a:schemeClr val="tx2"/>
                          </a:solidFill>
                        </a:rPr>
                        <a:t>يخلق ويدعم الثقافة التنظيمية.</a:t>
                      </a:r>
                      <a:endParaRPr lang="ar-EG" dirty="0">
                        <a:solidFill>
                          <a:schemeClr val="tx2"/>
                        </a:solidFill>
                      </a:endParaRPr>
                    </a:p>
                  </a:txBody>
                  <a:tcPr anchor="ctr">
                    <a:lnL>
                      <a:noFill/>
                    </a:lnL>
                    <a:lnR>
                      <a:noFill/>
                    </a:lnR>
                    <a:lnT>
                      <a:noFill/>
                    </a:lnT>
                    <a:lnB>
                      <a:noFill/>
                    </a:lnB>
                    <a:noFill/>
                  </a:tcPr>
                </a:tc>
                <a:tc>
                  <a:txBody>
                    <a:bodyPr/>
                    <a:lstStyle/>
                    <a:p>
                      <a:r>
                        <a:rPr lang="en-US" b="1" dirty="0"/>
                        <a:t>Creates and supports culture.</a:t>
                      </a:r>
                      <a:endParaRPr lang="en-US" dirty="0"/>
                    </a:p>
                  </a:txBody>
                  <a:tcPr anchor="ctr">
                    <a:lnL>
                      <a:noFill/>
                    </a:lnL>
                    <a:lnR>
                      <a:noFill/>
                    </a:lnR>
                    <a:lnT>
                      <a:noFill/>
                    </a:lnT>
                    <a:lnB>
                      <a:noFill/>
                    </a:lnB>
                    <a:noFill/>
                  </a:tcPr>
                </a:tc>
                <a:extLst>
                  <a:ext uri="{0D108BD9-81ED-4DB2-BD59-A6C34878D82A}">
                    <a16:rowId xmlns:a16="http://schemas.microsoft.com/office/drawing/2014/main" val="2593909636"/>
                  </a:ext>
                </a:extLst>
              </a:tr>
            </a:tbl>
          </a:graphicData>
        </a:graphic>
      </p:graphicFrame>
      <p:sp>
        <p:nvSpPr>
          <p:cNvPr id="6" name="Rectangle 1">
            <a:extLst>
              <a:ext uri="{FF2B5EF4-FFF2-40B4-BE49-F238E27FC236}">
                <a16:creationId xmlns:a16="http://schemas.microsoft.com/office/drawing/2014/main" id="{C0FB10C7-DE0A-8A20-8D85-7136061B6829}"/>
              </a:ext>
            </a:extLst>
          </p:cNvPr>
          <p:cNvSpPr>
            <a:spLocks noChangeArrowheads="1"/>
          </p:cNvSpPr>
          <p:nvPr/>
        </p:nvSpPr>
        <p:spPr bwMode="auto">
          <a:xfrm>
            <a:off x="838200" y="29035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136196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DDDB4032-6E98-82BA-5641-D3DC13050C22}"/>
              </a:ext>
            </a:extLst>
          </p:cNvPr>
          <p:cNvGraphicFramePr>
            <a:graphicFrameLocks noGrp="1"/>
          </p:cNvGraphicFramePr>
          <p:nvPr>
            <p:extLst>
              <p:ext uri="{D42A27DB-BD31-4B8C-83A1-F6EECF244321}">
                <p14:modId xmlns:p14="http://schemas.microsoft.com/office/powerpoint/2010/main" val="948491121"/>
              </p:ext>
            </p:extLst>
          </p:nvPr>
        </p:nvGraphicFramePr>
        <p:xfrm>
          <a:off x="883460" y="1809098"/>
          <a:ext cx="10425080" cy="4019420"/>
        </p:xfrm>
        <a:graphic>
          <a:graphicData uri="http://schemas.openxmlformats.org/drawingml/2006/table">
            <a:tbl>
              <a:tblPr/>
              <a:tblGrid>
                <a:gridCol w="5212540">
                  <a:extLst>
                    <a:ext uri="{9D8B030D-6E8A-4147-A177-3AD203B41FA5}">
                      <a16:colId xmlns:a16="http://schemas.microsoft.com/office/drawing/2014/main" val="1296001656"/>
                    </a:ext>
                  </a:extLst>
                </a:gridCol>
                <a:gridCol w="5212540">
                  <a:extLst>
                    <a:ext uri="{9D8B030D-6E8A-4147-A177-3AD203B41FA5}">
                      <a16:colId xmlns:a16="http://schemas.microsoft.com/office/drawing/2014/main" val="2554936393"/>
                    </a:ext>
                  </a:extLst>
                </a:gridCol>
              </a:tblGrid>
              <a:tr h="362611">
                <a:tc>
                  <a:txBody>
                    <a:bodyPr/>
                    <a:lstStyle/>
                    <a:p>
                      <a:pPr algn="ctr"/>
                      <a:r>
                        <a:rPr lang="ar-EG" sz="1800" b="1" dirty="0">
                          <a:solidFill>
                            <a:schemeClr val="tx2"/>
                          </a:solidFill>
                        </a:rPr>
                        <a:t>ما الذي حدث بشكل خاطئ؟</a:t>
                      </a:r>
                      <a:endParaRPr lang="ar-EG" sz="1800" dirty="0">
                        <a:solidFill>
                          <a:schemeClr val="tx2"/>
                        </a:solidFill>
                      </a:endParaRPr>
                    </a:p>
                  </a:txBody>
                  <a:tcPr marL="90653" marR="90653" marT="45326" marB="45326" anchor="ctr">
                    <a:lnL>
                      <a:noFill/>
                    </a:lnL>
                    <a:lnR>
                      <a:noFill/>
                    </a:lnR>
                    <a:lnT>
                      <a:noFill/>
                    </a:lnT>
                    <a:lnB>
                      <a:noFill/>
                    </a:lnB>
                    <a:noFill/>
                  </a:tcPr>
                </a:tc>
                <a:tc>
                  <a:txBody>
                    <a:bodyPr/>
                    <a:lstStyle/>
                    <a:p>
                      <a:pPr algn="ctr"/>
                      <a:r>
                        <a:rPr lang="en-US" sz="1800" b="1" dirty="0"/>
                        <a:t>What Went Wrong?</a:t>
                      </a:r>
                      <a:endParaRPr lang="en-US" sz="1800" dirty="0"/>
                    </a:p>
                  </a:txBody>
                  <a:tcPr marL="90653" marR="90653" marT="45326" marB="45326" anchor="ctr">
                    <a:lnL>
                      <a:noFill/>
                    </a:lnL>
                    <a:lnR>
                      <a:noFill/>
                    </a:lnR>
                    <a:lnT>
                      <a:noFill/>
                    </a:lnT>
                    <a:lnB>
                      <a:noFill/>
                    </a:lnB>
                    <a:noFill/>
                  </a:tcPr>
                </a:tc>
                <a:extLst>
                  <a:ext uri="{0D108BD9-81ED-4DB2-BD59-A6C34878D82A}">
                    <a16:rowId xmlns:a16="http://schemas.microsoft.com/office/drawing/2014/main" val="1970187335"/>
                  </a:ext>
                </a:extLst>
              </a:tr>
              <a:tr h="1178487">
                <a:tc>
                  <a:txBody>
                    <a:bodyPr/>
                    <a:lstStyle/>
                    <a:p>
                      <a:pPr algn="r"/>
                      <a:r>
                        <a:rPr lang="ar-EG" sz="1800" b="1" dirty="0">
                          <a:solidFill>
                            <a:schemeClr val="tx2"/>
                          </a:solidFill>
                        </a:rPr>
                        <a:t>في ورقة بحثية بعنوان "دراسة في فشل المشاريع"، قام باحثان بدراسة نجاح وفشل 214 مشروعًا لتكنولوجيا المعلومات على مدار ثماني سنوات في عدة دول أوروبية.</a:t>
                      </a:r>
                      <a:endParaRPr lang="ar-EG" sz="1800" dirty="0">
                        <a:solidFill>
                          <a:schemeClr val="tx2"/>
                        </a:solidFill>
                      </a:endParaRPr>
                    </a:p>
                  </a:txBody>
                  <a:tcPr marL="90653" marR="90653" marT="45326" marB="45326" anchor="ctr">
                    <a:lnL>
                      <a:noFill/>
                    </a:lnL>
                    <a:lnR>
                      <a:noFill/>
                    </a:lnR>
                    <a:lnT>
                      <a:noFill/>
                    </a:lnT>
                    <a:lnB>
                      <a:noFill/>
                    </a:lnB>
                    <a:noFill/>
                  </a:tcPr>
                </a:tc>
                <a:tc>
                  <a:txBody>
                    <a:bodyPr/>
                    <a:lstStyle/>
                    <a:p>
                      <a:r>
                        <a:rPr lang="en-US" sz="1800" b="1"/>
                        <a:t>In a paper titled “A Study in Project Failure,” two researchers examined the success and failure of 214 IT projects over an eight-year period in several European countries.</a:t>
                      </a:r>
                      <a:endParaRPr lang="en-US" sz="1800"/>
                    </a:p>
                  </a:txBody>
                  <a:tcPr marL="90653" marR="90653" marT="45326" marB="45326" anchor="ctr">
                    <a:lnL>
                      <a:noFill/>
                    </a:lnL>
                    <a:lnR>
                      <a:noFill/>
                    </a:lnR>
                    <a:lnT>
                      <a:noFill/>
                    </a:lnT>
                    <a:lnB>
                      <a:noFill/>
                    </a:lnB>
                    <a:noFill/>
                  </a:tcPr>
                </a:tc>
                <a:extLst>
                  <a:ext uri="{0D108BD9-81ED-4DB2-BD59-A6C34878D82A}">
                    <a16:rowId xmlns:a16="http://schemas.microsoft.com/office/drawing/2014/main" val="3989323217"/>
                  </a:ext>
                </a:extLst>
              </a:tr>
              <a:tr h="906529">
                <a:tc>
                  <a:txBody>
                    <a:bodyPr/>
                    <a:lstStyle/>
                    <a:p>
                      <a:pPr algn="r"/>
                      <a:r>
                        <a:rPr lang="ar-EG" sz="1800" b="1" dirty="0">
                          <a:solidFill>
                            <a:schemeClr val="tx2"/>
                          </a:solidFill>
                        </a:rPr>
                        <a:t>وجد الباحثان أن واحدًا فقط من كل ثمانية مشاريع (12.5%) اعتُبر ناجحًا من حيث تحقيق أهداف النطاق والوقت والتكلفة.</a:t>
                      </a:r>
                      <a:endParaRPr lang="ar-EG" sz="1800" dirty="0">
                        <a:solidFill>
                          <a:schemeClr val="tx2"/>
                        </a:solidFill>
                      </a:endParaRPr>
                    </a:p>
                  </a:txBody>
                  <a:tcPr marL="90653" marR="90653" marT="45326" marB="45326" anchor="ctr">
                    <a:lnL>
                      <a:noFill/>
                    </a:lnL>
                    <a:lnR>
                      <a:noFill/>
                    </a:lnR>
                    <a:lnT>
                      <a:noFill/>
                    </a:lnT>
                    <a:lnB>
                      <a:noFill/>
                    </a:lnB>
                    <a:noFill/>
                  </a:tcPr>
                </a:tc>
                <a:tc>
                  <a:txBody>
                    <a:bodyPr/>
                    <a:lstStyle/>
                    <a:p>
                      <a:r>
                        <a:rPr lang="en-US" sz="1800" b="1"/>
                        <a:t>The researchers found that only one in eight (12.5 percent) were considered successful in terms of meeting scope, time, and cost goals.</a:t>
                      </a:r>
                      <a:endParaRPr lang="en-US" sz="1800"/>
                    </a:p>
                  </a:txBody>
                  <a:tcPr marL="90653" marR="90653" marT="45326" marB="45326" anchor="ctr">
                    <a:lnL>
                      <a:noFill/>
                    </a:lnL>
                    <a:lnR>
                      <a:noFill/>
                    </a:lnR>
                    <a:lnT>
                      <a:noFill/>
                    </a:lnT>
                    <a:lnB>
                      <a:noFill/>
                    </a:lnB>
                    <a:noFill/>
                  </a:tcPr>
                </a:tc>
                <a:extLst>
                  <a:ext uri="{0D108BD9-81ED-4DB2-BD59-A6C34878D82A}">
                    <a16:rowId xmlns:a16="http://schemas.microsoft.com/office/drawing/2014/main" val="1281676651"/>
                  </a:ext>
                </a:extLst>
              </a:tr>
              <a:tr h="634570">
                <a:tc>
                  <a:txBody>
                    <a:bodyPr/>
                    <a:lstStyle/>
                    <a:p>
                      <a:pPr algn="r"/>
                      <a:r>
                        <a:rPr lang="ar-EG" sz="1800" b="1">
                          <a:solidFill>
                            <a:schemeClr val="tx2"/>
                          </a:solidFill>
                        </a:rPr>
                        <a:t>ذكر المؤلفان أن الثقافة داخل العديد من المنظمات غالبًا ما تكون السبب.</a:t>
                      </a:r>
                      <a:endParaRPr lang="ar-EG" sz="1800">
                        <a:solidFill>
                          <a:schemeClr val="tx2"/>
                        </a:solidFill>
                      </a:endParaRPr>
                    </a:p>
                  </a:txBody>
                  <a:tcPr marL="90653" marR="90653" marT="45326" marB="45326" anchor="ctr">
                    <a:lnL>
                      <a:noFill/>
                    </a:lnL>
                    <a:lnR>
                      <a:noFill/>
                    </a:lnR>
                    <a:lnT>
                      <a:noFill/>
                    </a:lnT>
                    <a:lnB>
                      <a:noFill/>
                    </a:lnB>
                    <a:noFill/>
                  </a:tcPr>
                </a:tc>
                <a:tc>
                  <a:txBody>
                    <a:bodyPr/>
                    <a:lstStyle/>
                    <a:p>
                      <a:r>
                        <a:rPr lang="en-US" sz="1800" b="1"/>
                        <a:t>The authors said that the culture within many organizations is often to blame.</a:t>
                      </a:r>
                      <a:endParaRPr lang="en-US" sz="1800"/>
                    </a:p>
                  </a:txBody>
                  <a:tcPr marL="90653" marR="90653" marT="45326" marB="45326" anchor="ctr">
                    <a:lnL>
                      <a:noFill/>
                    </a:lnL>
                    <a:lnR>
                      <a:noFill/>
                    </a:lnR>
                    <a:lnT>
                      <a:noFill/>
                    </a:lnT>
                    <a:lnB>
                      <a:noFill/>
                    </a:lnB>
                    <a:noFill/>
                  </a:tcPr>
                </a:tc>
                <a:extLst>
                  <a:ext uri="{0D108BD9-81ED-4DB2-BD59-A6C34878D82A}">
                    <a16:rowId xmlns:a16="http://schemas.microsoft.com/office/drawing/2014/main" val="3929527789"/>
                  </a:ext>
                </a:extLst>
              </a:tr>
              <a:tr h="906529">
                <a:tc>
                  <a:txBody>
                    <a:bodyPr/>
                    <a:lstStyle/>
                    <a:p>
                      <a:pPr algn="r"/>
                      <a:r>
                        <a:rPr lang="ar-EG" sz="1800" b="1" dirty="0">
                          <a:solidFill>
                            <a:schemeClr val="tx2"/>
                          </a:solidFill>
                        </a:rPr>
                        <a:t>من بين أمور أخرى، غالبًا ما يتجنب الناس مناقشة القضايا الهامة المتعلقة بالقيادة، وأصحاب المصلحة، وإدارة المخاطر.</a:t>
                      </a:r>
                      <a:endParaRPr lang="ar-EG" sz="1800" dirty="0">
                        <a:solidFill>
                          <a:schemeClr val="tx2"/>
                        </a:solidFill>
                      </a:endParaRPr>
                    </a:p>
                  </a:txBody>
                  <a:tcPr marL="90653" marR="90653" marT="45326" marB="45326" anchor="ctr">
                    <a:lnL>
                      <a:noFill/>
                    </a:lnL>
                    <a:lnR>
                      <a:noFill/>
                    </a:lnR>
                    <a:lnT>
                      <a:noFill/>
                    </a:lnT>
                    <a:lnB>
                      <a:noFill/>
                    </a:lnB>
                    <a:noFill/>
                  </a:tcPr>
                </a:tc>
                <a:tc>
                  <a:txBody>
                    <a:bodyPr/>
                    <a:lstStyle/>
                    <a:p>
                      <a:r>
                        <a:rPr lang="en-US" sz="1800" b="1" dirty="0"/>
                        <a:t>Among other things, people often do not discuss important leadership, stakeholder, and risk management issues.</a:t>
                      </a:r>
                      <a:endParaRPr lang="en-US" sz="1800" dirty="0"/>
                    </a:p>
                  </a:txBody>
                  <a:tcPr marL="90653" marR="90653" marT="45326" marB="45326" anchor="ctr">
                    <a:lnL>
                      <a:noFill/>
                    </a:lnL>
                    <a:lnR>
                      <a:noFill/>
                    </a:lnR>
                    <a:lnT>
                      <a:noFill/>
                    </a:lnT>
                    <a:lnB>
                      <a:noFill/>
                    </a:lnB>
                    <a:noFill/>
                  </a:tcPr>
                </a:tc>
                <a:extLst>
                  <a:ext uri="{0D108BD9-81ED-4DB2-BD59-A6C34878D82A}">
                    <a16:rowId xmlns:a16="http://schemas.microsoft.com/office/drawing/2014/main" val="3673276668"/>
                  </a:ext>
                </a:extLst>
              </a:tr>
            </a:tbl>
          </a:graphicData>
        </a:graphic>
      </p:graphicFrame>
      <p:sp>
        <p:nvSpPr>
          <p:cNvPr id="6" name="Rectangle 1">
            <a:extLst>
              <a:ext uri="{FF2B5EF4-FFF2-40B4-BE49-F238E27FC236}">
                <a16:creationId xmlns:a16="http://schemas.microsoft.com/office/drawing/2014/main" id="{ED01A7CB-9234-102D-3477-6544117B29CF}"/>
              </a:ext>
            </a:extLst>
          </p:cNvPr>
          <p:cNvSpPr>
            <a:spLocks noChangeArrowheads="1"/>
          </p:cNvSpPr>
          <p:nvPr/>
        </p:nvSpPr>
        <p:spPr bwMode="auto">
          <a:xfrm>
            <a:off x="884238" y="18097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6783797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8DBC7045-01CC-259F-F193-53AFE7F6E0B4}"/>
              </a:ext>
            </a:extLst>
          </p:cNvPr>
          <p:cNvGraphicFramePr>
            <a:graphicFrameLocks noGrp="1"/>
          </p:cNvGraphicFramePr>
          <p:nvPr>
            <p:extLst>
              <p:ext uri="{D42A27DB-BD31-4B8C-83A1-F6EECF244321}">
                <p14:modId xmlns:p14="http://schemas.microsoft.com/office/powerpoint/2010/main" val="2168377818"/>
              </p:ext>
            </p:extLst>
          </p:nvPr>
        </p:nvGraphicFramePr>
        <p:xfrm>
          <a:off x="1573992" y="1037899"/>
          <a:ext cx="9441582" cy="4022936"/>
        </p:xfrm>
        <a:graphic>
          <a:graphicData uri="http://schemas.openxmlformats.org/drawingml/2006/table">
            <a:tbl>
              <a:tblPr/>
              <a:tblGrid>
                <a:gridCol w="4720791">
                  <a:extLst>
                    <a:ext uri="{9D8B030D-6E8A-4147-A177-3AD203B41FA5}">
                      <a16:colId xmlns:a16="http://schemas.microsoft.com/office/drawing/2014/main" val="1017019807"/>
                    </a:ext>
                  </a:extLst>
                </a:gridCol>
                <a:gridCol w="4720791">
                  <a:extLst>
                    <a:ext uri="{9D8B030D-6E8A-4147-A177-3AD203B41FA5}">
                      <a16:colId xmlns:a16="http://schemas.microsoft.com/office/drawing/2014/main" val="3135243544"/>
                    </a:ext>
                  </a:extLst>
                </a:gridCol>
              </a:tblGrid>
              <a:tr h="328403">
                <a:tc>
                  <a:txBody>
                    <a:bodyPr/>
                    <a:lstStyle/>
                    <a:p>
                      <a:pPr algn="ctr"/>
                      <a:r>
                        <a:rPr lang="ar-EG" sz="1600" b="1" dirty="0">
                          <a:solidFill>
                            <a:schemeClr val="tx2"/>
                          </a:solidFill>
                        </a:rPr>
                        <a:t>الثقافة التنظيمية</a:t>
                      </a:r>
                      <a:endParaRPr lang="ar-EG" sz="1600" dirty="0">
                        <a:solidFill>
                          <a:schemeClr val="tx2"/>
                        </a:solidFill>
                      </a:endParaRPr>
                    </a:p>
                  </a:txBody>
                  <a:tcPr marL="82101" marR="82101" marT="41050" marB="41050" anchor="ctr">
                    <a:lnL>
                      <a:noFill/>
                    </a:lnL>
                    <a:lnR>
                      <a:noFill/>
                    </a:lnR>
                    <a:lnT>
                      <a:noFill/>
                    </a:lnT>
                    <a:lnB>
                      <a:noFill/>
                    </a:lnB>
                    <a:noFill/>
                  </a:tcPr>
                </a:tc>
                <a:tc>
                  <a:txBody>
                    <a:bodyPr/>
                    <a:lstStyle/>
                    <a:p>
                      <a:pPr algn="ctr"/>
                      <a:r>
                        <a:rPr lang="en-US" sz="1600" b="1" dirty="0"/>
                        <a:t>Organizational Culture</a:t>
                      </a:r>
                      <a:endParaRPr lang="en-US" sz="1600" dirty="0"/>
                    </a:p>
                  </a:txBody>
                  <a:tcPr marL="82101" marR="82101" marT="41050" marB="41050" anchor="ctr">
                    <a:lnL>
                      <a:noFill/>
                    </a:lnL>
                    <a:lnR>
                      <a:noFill/>
                    </a:lnR>
                    <a:lnT>
                      <a:noFill/>
                    </a:lnT>
                    <a:lnB>
                      <a:noFill/>
                    </a:lnB>
                    <a:noFill/>
                  </a:tcPr>
                </a:tc>
                <a:extLst>
                  <a:ext uri="{0D108BD9-81ED-4DB2-BD59-A6C34878D82A}">
                    <a16:rowId xmlns:a16="http://schemas.microsoft.com/office/drawing/2014/main" val="4263448249"/>
                  </a:ext>
                </a:extLst>
              </a:tr>
              <a:tr h="1067309">
                <a:tc>
                  <a:txBody>
                    <a:bodyPr/>
                    <a:lstStyle/>
                    <a:p>
                      <a:pPr algn="r"/>
                      <a:r>
                        <a:rPr lang="ar-EG" sz="1600" b="1" dirty="0">
                          <a:solidFill>
                            <a:schemeClr val="tx2"/>
                          </a:solidFill>
                        </a:rPr>
                        <a:t>القواعد غير المكتوبة للسلوك أو المعايير التي تُستخدم لتشكيل السلوك وتوجيهه، يتم مشاركتها بين بعض أعضاء المنظمة وتُدرَّس لجميع الأعضاء الجدد في الشركة.</a:t>
                      </a:r>
                      <a:endParaRPr lang="ar-EG" sz="1600" dirty="0">
                        <a:solidFill>
                          <a:schemeClr val="tx2"/>
                        </a:solidFill>
                      </a:endParaRPr>
                    </a:p>
                  </a:txBody>
                  <a:tcPr marL="82101" marR="82101" marT="41050" marB="41050" anchor="ctr">
                    <a:lnL>
                      <a:noFill/>
                    </a:lnL>
                    <a:lnR>
                      <a:noFill/>
                    </a:lnR>
                    <a:lnT>
                      <a:noFill/>
                    </a:lnT>
                    <a:lnB>
                      <a:noFill/>
                    </a:lnB>
                    <a:noFill/>
                  </a:tcPr>
                </a:tc>
                <a:tc>
                  <a:txBody>
                    <a:bodyPr/>
                    <a:lstStyle/>
                    <a:p>
                      <a:r>
                        <a:rPr lang="en-US" sz="1600" b="1" dirty="0"/>
                        <a:t>The unwritten rules of behavior, or norms that are used to shape and guide behavior, is shared by some subset of organization members and is taught to all new members of the company.</a:t>
                      </a:r>
                      <a:endParaRPr lang="en-US" sz="1600" dirty="0"/>
                    </a:p>
                  </a:txBody>
                  <a:tcPr marL="82101" marR="82101" marT="41050" marB="41050" anchor="ctr">
                    <a:lnL>
                      <a:noFill/>
                    </a:lnL>
                    <a:lnR>
                      <a:noFill/>
                    </a:lnR>
                    <a:lnT>
                      <a:noFill/>
                    </a:lnT>
                    <a:lnB>
                      <a:noFill/>
                    </a:lnB>
                    <a:noFill/>
                  </a:tcPr>
                </a:tc>
                <a:extLst>
                  <a:ext uri="{0D108BD9-81ED-4DB2-BD59-A6C34878D82A}">
                    <a16:rowId xmlns:a16="http://schemas.microsoft.com/office/drawing/2014/main" val="2028157507"/>
                  </a:ext>
                </a:extLst>
              </a:tr>
              <a:tr h="328403">
                <a:tc>
                  <a:txBody>
                    <a:bodyPr/>
                    <a:lstStyle/>
                    <a:p>
                      <a:pPr algn="r"/>
                      <a:r>
                        <a:rPr lang="ar-EG" sz="1600" b="1" dirty="0">
                          <a:solidFill>
                            <a:schemeClr val="tx2"/>
                          </a:solidFill>
                        </a:rPr>
                        <a:t>العوامل الرئيسية التي تؤثر على تطوير الثقافة:</a:t>
                      </a:r>
                      <a:endParaRPr lang="ar-EG" sz="1600" dirty="0">
                        <a:solidFill>
                          <a:schemeClr val="tx2"/>
                        </a:solidFill>
                      </a:endParaRPr>
                    </a:p>
                  </a:txBody>
                  <a:tcPr marL="82101" marR="82101" marT="41050" marB="41050" anchor="ctr">
                    <a:lnL>
                      <a:noFill/>
                    </a:lnL>
                    <a:lnR>
                      <a:noFill/>
                    </a:lnR>
                    <a:lnT>
                      <a:noFill/>
                    </a:lnT>
                    <a:lnB>
                      <a:noFill/>
                    </a:lnB>
                    <a:noFill/>
                  </a:tcPr>
                </a:tc>
                <a:tc>
                  <a:txBody>
                    <a:bodyPr/>
                    <a:lstStyle/>
                    <a:p>
                      <a:r>
                        <a:rPr lang="en-US" sz="1600" b="1" dirty="0"/>
                        <a:t>Key factors that affect culture development:</a:t>
                      </a:r>
                      <a:endParaRPr lang="en-US" sz="1600" dirty="0"/>
                    </a:p>
                  </a:txBody>
                  <a:tcPr marL="82101" marR="82101" marT="41050" marB="41050" anchor="ctr">
                    <a:lnL>
                      <a:noFill/>
                    </a:lnL>
                    <a:lnR>
                      <a:noFill/>
                    </a:lnR>
                    <a:lnT>
                      <a:noFill/>
                    </a:lnT>
                    <a:lnB>
                      <a:noFill/>
                    </a:lnB>
                    <a:noFill/>
                  </a:tcPr>
                </a:tc>
                <a:extLst>
                  <a:ext uri="{0D108BD9-81ED-4DB2-BD59-A6C34878D82A}">
                    <a16:rowId xmlns:a16="http://schemas.microsoft.com/office/drawing/2014/main" val="2657180635"/>
                  </a:ext>
                </a:extLst>
              </a:tr>
              <a:tr h="328403">
                <a:tc>
                  <a:txBody>
                    <a:bodyPr/>
                    <a:lstStyle/>
                    <a:p>
                      <a:pPr algn="r"/>
                      <a:r>
                        <a:rPr lang="ar-EG" sz="1600" dirty="0">
                          <a:solidFill>
                            <a:schemeClr val="tx2"/>
                          </a:solidFill>
                        </a:rPr>
                        <a:t>- </a:t>
                      </a:r>
                      <a:r>
                        <a:rPr lang="ar-EG" sz="1600" b="1" dirty="0">
                          <a:solidFill>
                            <a:schemeClr val="tx2"/>
                          </a:solidFill>
                        </a:rPr>
                        <a:t>التكنولوجيا</a:t>
                      </a:r>
                      <a:endParaRPr lang="ar-EG" sz="1600" dirty="0">
                        <a:solidFill>
                          <a:schemeClr val="tx2"/>
                        </a:solidFill>
                      </a:endParaRPr>
                    </a:p>
                  </a:txBody>
                  <a:tcPr marL="82101" marR="82101" marT="41050" marB="41050" anchor="ctr">
                    <a:lnL>
                      <a:noFill/>
                    </a:lnL>
                    <a:lnR>
                      <a:noFill/>
                    </a:lnR>
                    <a:lnT>
                      <a:noFill/>
                    </a:lnT>
                    <a:lnB>
                      <a:noFill/>
                    </a:lnB>
                    <a:noFill/>
                  </a:tcPr>
                </a:tc>
                <a:tc>
                  <a:txBody>
                    <a:bodyPr/>
                    <a:lstStyle/>
                    <a:p>
                      <a:r>
                        <a:rPr lang="en-US" sz="1600"/>
                        <a:t>- </a:t>
                      </a:r>
                      <a:r>
                        <a:rPr lang="en-US" sz="1600" b="1"/>
                        <a:t>Technology</a:t>
                      </a:r>
                      <a:endParaRPr lang="en-US" sz="1600"/>
                    </a:p>
                  </a:txBody>
                  <a:tcPr marL="82101" marR="82101" marT="41050" marB="41050" anchor="ctr">
                    <a:lnL>
                      <a:noFill/>
                    </a:lnL>
                    <a:lnR>
                      <a:noFill/>
                    </a:lnR>
                    <a:lnT>
                      <a:noFill/>
                    </a:lnT>
                    <a:lnB>
                      <a:noFill/>
                    </a:lnB>
                    <a:noFill/>
                  </a:tcPr>
                </a:tc>
                <a:extLst>
                  <a:ext uri="{0D108BD9-81ED-4DB2-BD59-A6C34878D82A}">
                    <a16:rowId xmlns:a16="http://schemas.microsoft.com/office/drawing/2014/main" val="3647721552"/>
                  </a:ext>
                </a:extLst>
              </a:tr>
              <a:tr h="328403">
                <a:tc>
                  <a:txBody>
                    <a:bodyPr/>
                    <a:lstStyle/>
                    <a:p>
                      <a:pPr algn="r"/>
                      <a:r>
                        <a:rPr lang="ar-EG" sz="1600" dirty="0">
                          <a:solidFill>
                            <a:schemeClr val="tx2"/>
                          </a:solidFill>
                        </a:rPr>
                        <a:t>- </a:t>
                      </a:r>
                      <a:r>
                        <a:rPr lang="ar-EG" sz="1600" b="1" dirty="0">
                          <a:solidFill>
                            <a:schemeClr val="tx2"/>
                          </a:solidFill>
                        </a:rPr>
                        <a:t>البيئة</a:t>
                      </a:r>
                      <a:endParaRPr lang="ar-EG" sz="1600" dirty="0">
                        <a:solidFill>
                          <a:schemeClr val="tx2"/>
                        </a:solidFill>
                      </a:endParaRPr>
                    </a:p>
                  </a:txBody>
                  <a:tcPr marL="82101" marR="82101" marT="41050" marB="41050" anchor="ctr">
                    <a:lnL>
                      <a:noFill/>
                    </a:lnL>
                    <a:lnR>
                      <a:noFill/>
                    </a:lnR>
                    <a:lnT>
                      <a:noFill/>
                    </a:lnT>
                    <a:lnB>
                      <a:noFill/>
                    </a:lnB>
                    <a:noFill/>
                  </a:tcPr>
                </a:tc>
                <a:tc>
                  <a:txBody>
                    <a:bodyPr/>
                    <a:lstStyle/>
                    <a:p>
                      <a:r>
                        <a:rPr lang="en-US" sz="1600"/>
                        <a:t>- </a:t>
                      </a:r>
                      <a:r>
                        <a:rPr lang="en-US" sz="1600" b="1"/>
                        <a:t>Environment</a:t>
                      </a:r>
                      <a:endParaRPr lang="en-US" sz="1600"/>
                    </a:p>
                  </a:txBody>
                  <a:tcPr marL="82101" marR="82101" marT="41050" marB="41050" anchor="ctr">
                    <a:lnL>
                      <a:noFill/>
                    </a:lnL>
                    <a:lnR>
                      <a:noFill/>
                    </a:lnR>
                    <a:lnT>
                      <a:noFill/>
                    </a:lnT>
                    <a:lnB>
                      <a:noFill/>
                    </a:lnB>
                    <a:noFill/>
                  </a:tcPr>
                </a:tc>
                <a:extLst>
                  <a:ext uri="{0D108BD9-81ED-4DB2-BD59-A6C34878D82A}">
                    <a16:rowId xmlns:a16="http://schemas.microsoft.com/office/drawing/2014/main" val="4020551321"/>
                  </a:ext>
                </a:extLst>
              </a:tr>
              <a:tr h="328403">
                <a:tc>
                  <a:txBody>
                    <a:bodyPr/>
                    <a:lstStyle/>
                    <a:p>
                      <a:pPr algn="r"/>
                      <a:r>
                        <a:rPr lang="ar-EG" sz="1600" dirty="0">
                          <a:solidFill>
                            <a:schemeClr val="tx2"/>
                          </a:solidFill>
                        </a:rPr>
                        <a:t>- </a:t>
                      </a:r>
                      <a:r>
                        <a:rPr lang="ar-EG" sz="1600" b="1" dirty="0">
                          <a:solidFill>
                            <a:schemeClr val="tx2"/>
                          </a:solidFill>
                        </a:rPr>
                        <a:t>الموقع الجغرافي</a:t>
                      </a:r>
                      <a:endParaRPr lang="ar-EG" sz="1600" dirty="0">
                        <a:solidFill>
                          <a:schemeClr val="tx2"/>
                        </a:solidFill>
                      </a:endParaRPr>
                    </a:p>
                  </a:txBody>
                  <a:tcPr marL="82101" marR="82101" marT="41050" marB="41050" anchor="ctr">
                    <a:lnL>
                      <a:noFill/>
                    </a:lnL>
                    <a:lnR>
                      <a:noFill/>
                    </a:lnR>
                    <a:lnT>
                      <a:noFill/>
                    </a:lnT>
                    <a:lnB>
                      <a:noFill/>
                    </a:lnB>
                    <a:noFill/>
                  </a:tcPr>
                </a:tc>
                <a:tc>
                  <a:txBody>
                    <a:bodyPr/>
                    <a:lstStyle/>
                    <a:p>
                      <a:r>
                        <a:rPr lang="en-US" sz="1600"/>
                        <a:t>- </a:t>
                      </a:r>
                      <a:r>
                        <a:rPr lang="en-US" sz="1600" b="1"/>
                        <a:t>Geographical location</a:t>
                      </a:r>
                      <a:endParaRPr lang="en-US" sz="1600"/>
                    </a:p>
                  </a:txBody>
                  <a:tcPr marL="82101" marR="82101" marT="41050" marB="41050" anchor="ctr">
                    <a:lnL>
                      <a:noFill/>
                    </a:lnL>
                    <a:lnR>
                      <a:noFill/>
                    </a:lnR>
                    <a:lnT>
                      <a:noFill/>
                    </a:lnT>
                    <a:lnB>
                      <a:noFill/>
                    </a:lnB>
                    <a:noFill/>
                  </a:tcPr>
                </a:tc>
                <a:extLst>
                  <a:ext uri="{0D108BD9-81ED-4DB2-BD59-A6C34878D82A}">
                    <a16:rowId xmlns:a16="http://schemas.microsoft.com/office/drawing/2014/main" val="2645570350"/>
                  </a:ext>
                </a:extLst>
              </a:tr>
              <a:tr h="328403">
                <a:tc>
                  <a:txBody>
                    <a:bodyPr/>
                    <a:lstStyle/>
                    <a:p>
                      <a:pPr algn="r"/>
                      <a:r>
                        <a:rPr lang="ar-EG" sz="1600" dirty="0">
                          <a:solidFill>
                            <a:schemeClr val="tx2"/>
                          </a:solidFill>
                        </a:rPr>
                        <a:t>- </a:t>
                      </a:r>
                      <a:r>
                        <a:rPr lang="ar-EG" sz="1600" b="1" dirty="0">
                          <a:solidFill>
                            <a:schemeClr val="tx2"/>
                          </a:solidFill>
                        </a:rPr>
                        <a:t>نظام المكافآت</a:t>
                      </a:r>
                      <a:endParaRPr lang="ar-EG" sz="1600" dirty="0">
                        <a:solidFill>
                          <a:schemeClr val="tx2"/>
                        </a:solidFill>
                      </a:endParaRPr>
                    </a:p>
                  </a:txBody>
                  <a:tcPr marL="82101" marR="82101" marT="41050" marB="41050" anchor="ctr">
                    <a:lnL>
                      <a:noFill/>
                    </a:lnL>
                    <a:lnR>
                      <a:noFill/>
                    </a:lnR>
                    <a:lnT>
                      <a:noFill/>
                    </a:lnT>
                    <a:lnB>
                      <a:noFill/>
                    </a:lnB>
                    <a:noFill/>
                  </a:tcPr>
                </a:tc>
                <a:tc>
                  <a:txBody>
                    <a:bodyPr/>
                    <a:lstStyle/>
                    <a:p>
                      <a:r>
                        <a:rPr lang="en-US" sz="1600"/>
                        <a:t>- </a:t>
                      </a:r>
                      <a:r>
                        <a:rPr lang="en-US" sz="1600" b="1"/>
                        <a:t>Reward system</a:t>
                      </a:r>
                      <a:endParaRPr lang="en-US" sz="1600"/>
                    </a:p>
                  </a:txBody>
                  <a:tcPr marL="82101" marR="82101" marT="41050" marB="41050" anchor="ctr">
                    <a:lnL>
                      <a:noFill/>
                    </a:lnL>
                    <a:lnR>
                      <a:noFill/>
                    </a:lnR>
                    <a:lnT>
                      <a:noFill/>
                    </a:lnT>
                    <a:lnB>
                      <a:noFill/>
                    </a:lnB>
                    <a:noFill/>
                  </a:tcPr>
                </a:tc>
                <a:extLst>
                  <a:ext uri="{0D108BD9-81ED-4DB2-BD59-A6C34878D82A}">
                    <a16:rowId xmlns:a16="http://schemas.microsoft.com/office/drawing/2014/main" val="3385667575"/>
                  </a:ext>
                </a:extLst>
              </a:tr>
              <a:tr h="328403">
                <a:tc>
                  <a:txBody>
                    <a:bodyPr/>
                    <a:lstStyle/>
                    <a:p>
                      <a:pPr algn="r"/>
                      <a:r>
                        <a:rPr lang="ar-EG" sz="1600" dirty="0">
                          <a:solidFill>
                            <a:schemeClr val="tx2"/>
                          </a:solidFill>
                        </a:rPr>
                        <a:t>- </a:t>
                      </a:r>
                      <a:r>
                        <a:rPr lang="ar-EG" sz="1600" b="1" dirty="0">
                          <a:solidFill>
                            <a:schemeClr val="tx2"/>
                          </a:solidFill>
                        </a:rPr>
                        <a:t>القواعد والإجراءات</a:t>
                      </a:r>
                      <a:endParaRPr lang="ar-EG" sz="1600" dirty="0">
                        <a:solidFill>
                          <a:schemeClr val="tx2"/>
                        </a:solidFill>
                      </a:endParaRPr>
                    </a:p>
                  </a:txBody>
                  <a:tcPr marL="82101" marR="82101" marT="41050" marB="41050" anchor="ctr">
                    <a:lnL>
                      <a:noFill/>
                    </a:lnL>
                    <a:lnR>
                      <a:noFill/>
                    </a:lnR>
                    <a:lnT>
                      <a:noFill/>
                    </a:lnT>
                    <a:lnB>
                      <a:noFill/>
                    </a:lnB>
                    <a:noFill/>
                  </a:tcPr>
                </a:tc>
                <a:tc>
                  <a:txBody>
                    <a:bodyPr/>
                    <a:lstStyle/>
                    <a:p>
                      <a:r>
                        <a:rPr lang="en-US" sz="1600"/>
                        <a:t>- </a:t>
                      </a:r>
                      <a:r>
                        <a:rPr lang="en-US" sz="1600" b="1"/>
                        <a:t>Rules and procedures</a:t>
                      </a:r>
                      <a:endParaRPr lang="en-US" sz="1600"/>
                    </a:p>
                  </a:txBody>
                  <a:tcPr marL="82101" marR="82101" marT="41050" marB="41050" anchor="ctr">
                    <a:lnL>
                      <a:noFill/>
                    </a:lnL>
                    <a:lnR>
                      <a:noFill/>
                    </a:lnR>
                    <a:lnT>
                      <a:noFill/>
                    </a:lnT>
                    <a:lnB>
                      <a:noFill/>
                    </a:lnB>
                    <a:noFill/>
                  </a:tcPr>
                </a:tc>
                <a:extLst>
                  <a:ext uri="{0D108BD9-81ED-4DB2-BD59-A6C34878D82A}">
                    <a16:rowId xmlns:a16="http://schemas.microsoft.com/office/drawing/2014/main" val="1877020831"/>
                  </a:ext>
                </a:extLst>
              </a:tr>
              <a:tr h="328403">
                <a:tc>
                  <a:txBody>
                    <a:bodyPr/>
                    <a:lstStyle/>
                    <a:p>
                      <a:pPr algn="r"/>
                      <a:r>
                        <a:rPr lang="ar-EG" sz="1600" dirty="0">
                          <a:solidFill>
                            <a:schemeClr val="tx2"/>
                          </a:solidFill>
                        </a:rPr>
                        <a:t>- </a:t>
                      </a:r>
                      <a:r>
                        <a:rPr lang="ar-EG" sz="1600" b="1" dirty="0">
                          <a:solidFill>
                            <a:schemeClr val="tx2"/>
                          </a:solidFill>
                        </a:rPr>
                        <a:t>الأعضاء الرئيسيون في المنظمة</a:t>
                      </a:r>
                      <a:endParaRPr lang="ar-EG" sz="1600" dirty="0">
                        <a:solidFill>
                          <a:schemeClr val="tx2"/>
                        </a:solidFill>
                      </a:endParaRPr>
                    </a:p>
                  </a:txBody>
                  <a:tcPr marL="82101" marR="82101" marT="41050" marB="41050" anchor="ctr">
                    <a:lnL>
                      <a:noFill/>
                    </a:lnL>
                    <a:lnR>
                      <a:noFill/>
                    </a:lnR>
                    <a:lnT>
                      <a:noFill/>
                    </a:lnT>
                    <a:lnB>
                      <a:noFill/>
                    </a:lnB>
                    <a:noFill/>
                  </a:tcPr>
                </a:tc>
                <a:tc>
                  <a:txBody>
                    <a:bodyPr/>
                    <a:lstStyle/>
                    <a:p>
                      <a:r>
                        <a:rPr lang="en-US" sz="1600"/>
                        <a:t>- </a:t>
                      </a:r>
                      <a:r>
                        <a:rPr lang="en-US" sz="1600" b="1"/>
                        <a:t>Key organizational members</a:t>
                      </a:r>
                      <a:endParaRPr lang="en-US" sz="1600"/>
                    </a:p>
                  </a:txBody>
                  <a:tcPr marL="82101" marR="82101" marT="41050" marB="41050" anchor="ctr">
                    <a:lnL>
                      <a:noFill/>
                    </a:lnL>
                    <a:lnR>
                      <a:noFill/>
                    </a:lnR>
                    <a:lnT>
                      <a:noFill/>
                    </a:lnT>
                    <a:lnB>
                      <a:noFill/>
                    </a:lnB>
                    <a:noFill/>
                  </a:tcPr>
                </a:tc>
                <a:extLst>
                  <a:ext uri="{0D108BD9-81ED-4DB2-BD59-A6C34878D82A}">
                    <a16:rowId xmlns:a16="http://schemas.microsoft.com/office/drawing/2014/main" val="1097751292"/>
                  </a:ext>
                </a:extLst>
              </a:tr>
              <a:tr h="328403">
                <a:tc>
                  <a:txBody>
                    <a:bodyPr/>
                    <a:lstStyle/>
                    <a:p>
                      <a:pPr algn="r"/>
                      <a:r>
                        <a:rPr lang="ar-EG" sz="1600" dirty="0">
                          <a:solidFill>
                            <a:schemeClr val="tx2"/>
                          </a:solidFill>
                        </a:rPr>
                        <a:t>- </a:t>
                      </a:r>
                      <a:r>
                        <a:rPr lang="ar-EG" sz="1600" b="1" dirty="0">
                          <a:solidFill>
                            <a:schemeClr val="tx2"/>
                          </a:solidFill>
                        </a:rPr>
                        <a:t>الحوادث الحرجة</a:t>
                      </a:r>
                      <a:endParaRPr lang="ar-EG" sz="1600" dirty="0">
                        <a:solidFill>
                          <a:schemeClr val="tx2"/>
                        </a:solidFill>
                      </a:endParaRPr>
                    </a:p>
                  </a:txBody>
                  <a:tcPr marL="82101" marR="82101" marT="41050" marB="41050" anchor="ctr">
                    <a:lnL>
                      <a:noFill/>
                    </a:lnL>
                    <a:lnR>
                      <a:noFill/>
                    </a:lnR>
                    <a:lnT>
                      <a:noFill/>
                    </a:lnT>
                    <a:lnB>
                      <a:noFill/>
                    </a:lnB>
                    <a:noFill/>
                  </a:tcPr>
                </a:tc>
                <a:tc>
                  <a:txBody>
                    <a:bodyPr/>
                    <a:lstStyle/>
                    <a:p>
                      <a:r>
                        <a:rPr lang="en-US" sz="1600" dirty="0"/>
                        <a:t>- </a:t>
                      </a:r>
                      <a:r>
                        <a:rPr lang="en-US" sz="1600" b="1" dirty="0"/>
                        <a:t>Critical incidents</a:t>
                      </a:r>
                      <a:endParaRPr lang="en-US" sz="1600" dirty="0"/>
                    </a:p>
                  </a:txBody>
                  <a:tcPr marL="82101" marR="82101" marT="41050" marB="41050" anchor="ctr">
                    <a:lnL>
                      <a:noFill/>
                    </a:lnL>
                    <a:lnR>
                      <a:noFill/>
                    </a:lnR>
                    <a:lnT>
                      <a:noFill/>
                    </a:lnT>
                    <a:lnB>
                      <a:noFill/>
                    </a:lnB>
                    <a:noFill/>
                  </a:tcPr>
                </a:tc>
                <a:extLst>
                  <a:ext uri="{0D108BD9-81ED-4DB2-BD59-A6C34878D82A}">
                    <a16:rowId xmlns:a16="http://schemas.microsoft.com/office/drawing/2014/main" val="695050815"/>
                  </a:ext>
                </a:extLst>
              </a:tr>
            </a:tbl>
          </a:graphicData>
        </a:graphic>
      </p:graphicFrame>
      <p:sp>
        <p:nvSpPr>
          <p:cNvPr id="6" name="Rectangle 1">
            <a:extLst>
              <a:ext uri="{FF2B5EF4-FFF2-40B4-BE49-F238E27FC236}">
                <a16:creationId xmlns:a16="http://schemas.microsoft.com/office/drawing/2014/main" id="{621A21FA-48FC-1D30-CE9B-4F1280D0F8FB}"/>
              </a:ext>
            </a:extLst>
          </p:cNvPr>
          <p:cNvSpPr>
            <a:spLocks noChangeArrowheads="1"/>
          </p:cNvSpPr>
          <p:nvPr/>
        </p:nvSpPr>
        <p:spPr bwMode="auto">
          <a:xfrm>
            <a:off x="1573558" y="1037899"/>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936197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14592508-744D-D314-A4C0-02A176BC20C3}"/>
              </a:ext>
            </a:extLst>
          </p:cNvPr>
          <p:cNvGraphicFramePr>
            <a:graphicFrameLocks noGrp="1"/>
          </p:cNvGraphicFramePr>
          <p:nvPr>
            <p:extLst>
              <p:ext uri="{D42A27DB-BD31-4B8C-83A1-F6EECF244321}">
                <p14:modId xmlns:p14="http://schemas.microsoft.com/office/powerpoint/2010/main" val="3659436926"/>
              </p:ext>
            </p:extLst>
          </p:nvPr>
        </p:nvGraphicFramePr>
        <p:xfrm>
          <a:off x="989838" y="1825625"/>
          <a:ext cx="10212324" cy="3996127"/>
        </p:xfrm>
        <a:graphic>
          <a:graphicData uri="http://schemas.openxmlformats.org/drawingml/2006/table">
            <a:tbl>
              <a:tblPr/>
              <a:tblGrid>
                <a:gridCol w="5106162">
                  <a:extLst>
                    <a:ext uri="{9D8B030D-6E8A-4147-A177-3AD203B41FA5}">
                      <a16:colId xmlns:a16="http://schemas.microsoft.com/office/drawing/2014/main" val="658091814"/>
                    </a:ext>
                  </a:extLst>
                </a:gridCol>
                <a:gridCol w="5106162">
                  <a:extLst>
                    <a:ext uri="{9D8B030D-6E8A-4147-A177-3AD203B41FA5}">
                      <a16:colId xmlns:a16="http://schemas.microsoft.com/office/drawing/2014/main" val="1527133910"/>
                    </a:ext>
                  </a:extLst>
                </a:gridCol>
              </a:tblGrid>
              <a:tr h="355211">
                <a:tc>
                  <a:txBody>
                    <a:bodyPr/>
                    <a:lstStyle/>
                    <a:p>
                      <a:pPr algn="ctr"/>
                      <a:r>
                        <a:rPr lang="ar-EG" sz="1700" b="1" dirty="0">
                          <a:solidFill>
                            <a:schemeClr val="tx2"/>
                          </a:solidFill>
                        </a:rPr>
                        <a:t>الثقافة التنظيمية</a:t>
                      </a:r>
                      <a:endParaRPr lang="ar-EG" sz="1700" dirty="0">
                        <a:solidFill>
                          <a:schemeClr val="tx2"/>
                        </a:solidFill>
                      </a:endParaRPr>
                    </a:p>
                  </a:txBody>
                  <a:tcPr marL="88803" marR="88803" marT="44401" marB="44401" anchor="ctr">
                    <a:lnL>
                      <a:noFill/>
                    </a:lnL>
                    <a:lnR>
                      <a:noFill/>
                    </a:lnR>
                    <a:lnT>
                      <a:noFill/>
                    </a:lnT>
                    <a:lnB>
                      <a:noFill/>
                    </a:lnB>
                    <a:noFill/>
                  </a:tcPr>
                </a:tc>
                <a:tc>
                  <a:txBody>
                    <a:bodyPr/>
                    <a:lstStyle/>
                    <a:p>
                      <a:pPr algn="ctr"/>
                      <a:r>
                        <a:rPr lang="en-US" sz="1700" b="1" dirty="0"/>
                        <a:t>Organizational Culture</a:t>
                      </a:r>
                      <a:endParaRPr lang="en-US" sz="1700" dirty="0"/>
                    </a:p>
                  </a:txBody>
                  <a:tcPr marL="88803" marR="88803" marT="44401" marB="44401" anchor="ctr">
                    <a:lnL>
                      <a:noFill/>
                    </a:lnL>
                    <a:lnR>
                      <a:noFill/>
                    </a:lnR>
                    <a:lnT>
                      <a:noFill/>
                    </a:lnT>
                    <a:lnB>
                      <a:noFill/>
                    </a:lnB>
                    <a:noFill/>
                  </a:tcPr>
                </a:tc>
                <a:extLst>
                  <a:ext uri="{0D108BD9-81ED-4DB2-BD59-A6C34878D82A}">
                    <a16:rowId xmlns:a16="http://schemas.microsoft.com/office/drawing/2014/main" val="20158775"/>
                  </a:ext>
                </a:extLst>
              </a:tr>
              <a:tr h="621620">
                <a:tc>
                  <a:txBody>
                    <a:bodyPr/>
                    <a:lstStyle/>
                    <a:p>
                      <a:pPr algn="r"/>
                      <a:r>
                        <a:rPr lang="ar-EG" sz="1700" b="1" dirty="0">
                          <a:solidFill>
                            <a:schemeClr val="tx2"/>
                          </a:solidFill>
                        </a:rPr>
                        <a:t>المنظمات لها شخصيات تُعرف بـ"الثقافات".</a:t>
                      </a:r>
                      <a:endParaRPr lang="ar-EG" sz="1700" dirty="0">
                        <a:solidFill>
                          <a:schemeClr val="tx2"/>
                        </a:solidFill>
                      </a:endParaRPr>
                    </a:p>
                  </a:txBody>
                  <a:tcPr marL="88803" marR="88803" marT="44401" marB="44401" anchor="ctr">
                    <a:lnL>
                      <a:noFill/>
                    </a:lnL>
                    <a:lnR>
                      <a:noFill/>
                    </a:lnR>
                    <a:lnT>
                      <a:noFill/>
                    </a:lnT>
                    <a:lnB>
                      <a:noFill/>
                    </a:lnB>
                    <a:noFill/>
                  </a:tcPr>
                </a:tc>
                <a:tc>
                  <a:txBody>
                    <a:bodyPr/>
                    <a:lstStyle/>
                    <a:p>
                      <a:r>
                        <a:rPr lang="en-US" sz="1700" b="1"/>
                        <a:t>Organizations have personalities, which are referred to as “cultures.”</a:t>
                      </a:r>
                      <a:endParaRPr lang="en-US" sz="1700"/>
                    </a:p>
                  </a:txBody>
                  <a:tcPr marL="88803" marR="88803" marT="44401" marB="44401" anchor="ctr">
                    <a:lnL>
                      <a:noFill/>
                    </a:lnL>
                    <a:lnR>
                      <a:noFill/>
                    </a:lnR>
                    <a:lnT>
                      <a:noFill/>
                    </a:lnT>
                    <a:lnB>
                      <a:noFill/>
                    </a:lnB>
                    <a:noFill/>
                  </a:tcPr>
                </a:tc>
                <a:extLst>
                  <a:ext uri="{0D108BD9-81ED-4DB2-BD59-A6C34878D82A}">
                    <a16:rowId xmlns:a16="http://schemas.microsoft.com/office/drawing/2014/main" val="2882330115"/>
                  </a:ext>
                </a:extLst>
              </a:tr>
              <a:tr h="621620">
                <a:tc>
                  <a:txBody>
                    <a:bodyPr/>
                    <a:lstStyle/>
                    <a:p>
                      <a:pPr algn="r"/>
                      <a:r>
                        <a:rPr lang="ar-EG" sz="1700" b="1" dirty="0">
                          <a:solidFill>
                            <a:schemeClr val="tx2"/>
                          </a:solidFill>
                        </a:rPr>
                        <a:t>الثقافة هي واحدة من أهم ثلاث قضايا سياقية في إدارة المشاريع.</a:t>
                      </a:r>
                      <a:endParaRPr lang="ar-EG" sz="1700" dirty="0">
                        <a:solidFill>
                          <a:schemeClr val="tx2"/>
                        </a:solidFill>
                      </a:endParaRPr>
                    </a:p>
                  </a:txBody>
                  <a:tcPr marL="88803" marR="88803" marT="44401" marB="44401" anchor="ctr">
                    <a:lnL>
                      <a:noFill/>
                    </a:lnL>
                    <a:lnR>
                      <a:noFill/>
                    </a:lnR>
                    <a:lnT>
                      <a:noFill/>
                    </a:lnT>
                    <a:lnB>
                      <a:noFill/>
                    </a:lnB>
                    <a:noFill/>
                  </a:tcPr>
                </a:tc>
                <a:tc>
                  <a:txBody>
                    <a:bodyPr/>
                    <a:lstStyle/>
                    <a:p>
                      <a:r>
                        <a:rPr lang="en-US" sz="1700" b="1"/>
                        <a:t>Culture is one of three of the most important contextual issues for project management.</a:t>
                      </a:r>
                      <a:endParaRPr lang="en-US" sz="1700"/>
                    </a:p>
                  </a:txBody>
                  <a:tcPr marL="88803" marR="88803" marT="44401" marB="44401" anchor="ctr">
                    <a:lnL>
                      <a:noFill/>
                    </a:lnL>
                    <a:lnR>
                      <a:noFill/>
                    </a:lnR>
                    <a:lnT>
                      <a:noFill/>
                    </a:lnT>
                    <a:lnB>
                      <a:noFill/>
                    </a:lnB>
                    <a:noFill/>
                  </a:tcPr>
                </a:tc>
                <a:extLst>
                  <a:ext uri="{0D108BD9-81ED-4DB2-BD59-A6C34878D82A}">
                    <a16:rowId xmlns:a16="http://schemas.microsoft.com/office/drawing/2014/main" val="3899793413"/>
                  </a:ext>
                </a:extLst>
              </a:tr>
              <a:tr h="888028">
                <a:tc>
                  <a:txBody>
                    <a:bodyPr/>
                    <a:lstStyle/>
                    <a:p>
                      <a:pPr algn="r"/>
                      <a:r>
                        <a:rPr lang="ar-EG" sz="1700" b="1" dirty="0">
                          <a:solidFill>
                            <a:schemeClr val="tx2"/>
                          </a:solidFill>
                        </a:rPr>
                        <a:t>تساعد الثقافة في إنشاء مفهوم الثقافة التنظيمية وجذورها وآثارها على إدارة المشاريع الفعالة.</a:t>
                      </a:r>
                      <a:endParaRPr lang="ar-EG" sz="1700" dirty="0">
                        <a:solidFill>
                          <a:schemeClr val="tx2"/>
                        </a:solidFill>
                      </a:endParaRPr>
                    </a:p>
                  </a:txBody>
                  <a:tcPr marL="88803" marR="88803" marT="44401" marB="44401" anchor="ctr">
                    <a:lnL>
                      <a:noFill/>
                    </a:lnL>
                    <a:lnR>
                      <a:noFill/>
                    </a:lnR>
                    <a:lnT>
                      <a:noFill/>
                    </a:lnT>
                    <a:lnB>
                      <a:noFill/>
                    </a:lnB>
                    <a:noFill/>
                  </a:tcPr>
                </a:tc>
                <a:tc>
                  <a:txBody>
                    <a:bodyPr/>
                    <a:lstStyle/>
                    <a:p>
                      <a:r>
                        <a:rPr lang="en-US" sz="1700" b="1"/>
                        <a:t>It helps to create the concept of organizational culture and its roots and implications for effective project management.</a:t>
                      </a:r>
                      <a:endParaRPr lang="en-US" sz="1700"/>
                    </a:p>
                  </a:txBody>
                  <a:tcPr marL="88803" marR="88803" marT="44401" marB="44401" anchor="ctr">
                    <a:lnL>
                      <a:noFill/>
                    </a:lnL>
                    <a:lnR>
                      <a:noFill/>
                    </a:lnR>
                    <a:lnT>
                      <a:noFill/>
                    </a:lnT>
                    <a:lnB>
                      <a:noFill/>
                    </a:lnB>
                    <a:noFill/>
                  </a:tcPr>
                </a:tc>
                <a:extLst>
                  <a:ext uri="{0D108BD9-81ED-4DB2-BD59-A6C34878D82A}">
                    <a16:rowId xmlns:a16="http://schemas.microsoft.com/office/drawing/2014/main" val="4289961361"/>
                  </a:ext>
                </a:extLst>
              </a:tr>
              <a:tr h="888028">
                <a:tc>
                  <a:txBody>
                    <a:bodyPr/>
                    <a:lstStyle/>
                    <a:p>
                      <a:pPr algn="r"/>
                      <a:r>
                        <a:rPr lang="ar-EG" sz="1700" b="1" dirty="0">
                          <a:solidFill>
                            <a:schemeClr val="tx2"/>
                          </a:solidFill>
                        </a:rPr>
                        <a:t>الثقافة التنظيمية هي نظام للمعاني المشتركة التي يحتفظ بها الأعضاء، مما يميز المنظمة عن المنظمات الأخرى.</a:t>
                      </a:r>
                      <a:endParaRPr lang="ar-EG" sz="1700" dirty="0">
                        <a:solidFill>
                          <a:schemeClr val="tx2"/>
                        </a:solidFill>
                      </a:endParaRPr>
                    </a:p>
                  </a:txBody>
                  <a:tcPr marL="88803" marR="88803" marT="44401" marB="44401" anchor="ctr">
                    <a:lnL>
                      <a:noFill/>
                    </a:lnL>
                    <a:lnR>
                      <a:noFill/>
                    </a:lnR>
                    <a:lnT>
                      <a:noFill/>
                    </a:lnT>
                    <a:lnB>
                      <a:noFill/>
                    </a:lnB>
                    <a:noFill/>
                  </a:tcPr>
                </a:tc>
                <a:tc>
                  <a:txBody>
                    <a:bodyPr/>
                    <a:lstStyle/>
                    <a:p>
                      <a:r>
                        <a:rPr lang="en-US" sz="1700" b="1"/>
                        <a:t>Organizational culture is a system of shared meaning held by members that distinguishes the organization from other organizations.</a:t>
                      </a:r>
                      <a:endParaRPr lang="en-US" sz="1700"/>
                    </a:p>
                  </a:txBody>
                  <a:tcPr marL="88803" marR="88803" marT="44401" marB="44401" anchor="ctr">
                    <a:lnL>
                      <a:noFill/>
                    </a:lnL>
                    <a:lnR>
                      <a:noFill/>
                    </a:lnR>
                    <a:lnT>
                      <a:noFill/>
                    </a:lnT>
                    <a:lnB>
                      <a:noFill/>
                    </a:lnB>
                    <a:noFill/>
                  </a:tcPr>
                </a:tc>
                <a:extLst>
                  <a:ext uri="{0D108BD9-81ED-4DB2-BD59-A6C34878D82A}">
                    <a16:rowId xmlns:a16="http://schemas.microsoft.com/office/drawing/2014/main" val="1230205137"/>
                  </a:ext>
                </a:extLst>
              </a:tr>
              <a:tr h="621620">
                <a:tc>
                  <a:txBody>
                    <a:bodyPr/>
                    <a:lstStyle/>
                    <a:p>
                      <a:pPr algn="r"/>
                      <a:r>
                        <a:rPr lang="ar-EG" sz="1700" b="1" dirty="0">
                          <a:solidFill>
                            <a:schemeClr val="tx2"/>
                          </a:solidFill>
                        </a:rPr>
                        <a:t>الثقافات التنظيمية تحكم كيفية تصرف أعضاء المنظمة.</a:t>
                      </a:r>
                      <a:endParaRPr lang="ar-EG" sz="1700" dirty="0">
                        <a:solidFill>
                          <a:schemeClr val="tx2"/>
                        </a:solidFill>
                      </a:endParaRPr>
                    </a:p>
                  </a:txBody>
                  <a:tcPr marL="88803" marR="88803" marT="44401" marB="44401" anchor="ctr">
                    <a:lnL>
                      <a:noFill/>
                    </a:lnL>
                    <a:lnR>
                      <a:noFill/>
                    </a:lnR>
                    <a:lnT>
                      <a:noFill/>
                    </a:lnT>
                    <a:lnB>
                      <a:noFill/>
                    </a:lnB>
                    <a:noFill/>
                  </a:tcPr>
                </a:tc>
                <a:tc>
                  <a:txBody>
                    <a:bodyPr/>
                    <a:lstStyle/>
                    <a:p>
                      <a:r>
                        <a:rPr lang="en-US" sz="1700" b="1" dirty="0"/>
                        <a:t>Organizational cultures govern how that organization’s members behave.</a:t>
                      </a:r>
                      <a:endParaRPr lang="en-US" sz="1700" dirty="0"/>
                    </a:p>
                  </a:txBody>
                  <a:tcPr marL="88803" marR="88803" marT="44401" marB="44401" anchor="ctr">
                    <a:lnL>
                      <a:noFill/>
                    </a:lnL>
                    <a:lnR>
                      <a:noFill/>
                    </a:lnR>
                    <a:lnT>
                      <a:noFill/>
                    </a:lnT>
                    <a:lnB>
                      <a:noFill/>
                    </a:lnB>
                    <a:noFill/>
                  </a:tcPr>
                </a:tc>
                <a:extLst>
                  <a:ext uri="{0D108BD9-81ED-4DB2-BD59-A6C34878D82A}">
                    <a16:rowId xmlns:a16="http://schemas.microsoft.com/office/drawing/2014/main" val="780523855"/>
                  </a:ext>
                </a:extLst>
              </a:tr>
            </a:tbl>
          </a:graphicData>
        </a:graphic>
      </p:graphicFrame>
      <p:sp>
        <p:nvSpPr>
          <p:cNvPr id="6" name="Rectangle 1">
            <a:extLst>
              <a:ext uri="{FF2B5EF4-FFF2-40B4-BE49-F238E27FC236}">
                <a16:creationId xmlns:a16="http://schemas.microsoft.com/office/drawing/2014/main" id="{40DF139E-F060-62A1-379C-9A4E2DE88A3F}"/>
              </a:ext>
            </a:extLst>
          </p:cNvPr>
          <p:cNvSpPr>
            <a:spLocks noChangeArrowheads="1"/>
          </p:cNvSpPr>
          <p:nvPr/>
        </p:nvSpPr>
        <p:spPr bwMode="auto">
          <a:xfrm>
            <a:off x="99060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127839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73EBF933-DD75-217C-9125-E6B9ABA9CFEA}"/>
              </a:ext>
            </a:extLst>
          </p:cNvPr>
          <p:cNvGraphicFramePr>
            <a:graphicFrameLocks noGrp="1"/>
          </p:cNvGraphicFramePr>
          <p:nvPr>
            <p:extLst>
              <p:ext uri="{D42A27DB-BD31-4B8C-83A1-F6EECF244321}">
                <p14:modId xmlns:p14="http://schemas.microsoft.com/office/powerpoint/2010/main" val="2632448172"/>
              </p:ext>
            </p:extLst>
          </p:nvPr>
        </p:nvGraphicFramePr>
        <p:xfrm>
          <a:off x="1782174" y="1533879"/>
          <a:ext cx="8627652" cy="4107744"/>
        </p:xfrm>
        <a:graphic>
          <a:graphicData uri="http://schemas.openxmlformats.org/drawingml/2006/table">
            <a:tbl>
              <a:tblPr/>
              <a:tblGrid>
                <a:gridCol w="4313826">
                  <a:extLst>
                    <a:ext uri="{9D8B030D-6E8A-4147-A177-3AD203B41FA5}">
                      <a16:colId xmlns:a16="http://schemas.microsoft.com/office/drawing/2014/main" val="113900837"/>
                    </a:ext>
                  </a:extLst>
                </a:gridCol>
                <a:gridCol w="4313826">
                  <a:extLst>
                    <a:ext uri="{9D8B030D-6E8A-4147-A177-3AD203B41FA5}">
                      <a16:colId xmlns:a16="http://schemas.microsoft.com/office/drawing/2014/main" val="4078550950"/>
                    </a:ext>
                  </a:extLst>
                </a:gridCol>
              </a:tblGrid>
              <a:tr h="300092">
                <a:tc>
                  <a:txBody>
                    <a:bodyPr/>
                    <a:lstStyle/>
                    <a:p>
                      <a:pPr algn="ctr"/>
                      <a:r>
                        <a:rPr lang="ar-EG" sz="1500" b="1" dirty="0">
                          <a:solidFill>
                            <a:schemeClr val="tx2"/>
                          </a:solidFill>
                        </a:rPr>
                        <a:t>كيف يتم تأسيس ثقافة المنظمة</a:t>
                      </a:r>
                      <a:endParaRPr lang="ar-EG" sz="1500" dirty="0">
                        <a:solidFill>
                          <a:schemeClr val="tx2"/>
                        </a:solidFill>
                      </a:endParaRPr>
                    </a:p>
                  </a:txBody>
                  <a:tcPr marL="75023" marR="75023" marT="37512" marB="37512" anchor="ctr">
                    <a:lnL>
                      <a:noFill/>
                    </a:lnL>
                    <a:lnR>
                      <a:noFill/>
                    </a:lnR>
                    <a:lnT>
                      <a:noFill/>
                    </a:lnT>
                    <a:lnB>
                      <a:noFill/>
                    </a:lnB>
                    <a:noFill/>
                  </a:tcPr>
                </a:tc>
                <a:tc>
                  <a:txBody>
                    <a:bodyPr/>
                    <a:lstStyle/>
                    <a:p>
                      <a:pPr algn="ctr"/>
                      <a:r>
                        <a:rPr lang="en-US" sz="1500" b="1" dirty="0"/>
                        <a:t>How An Organization’s Culture Is Established</a:t>
                      </a:r>
                      <a:endParaRPr lang="en-US" sz="1500" dirty="0"/>
                    </a:p>
                  </a:txBody>
                  <a:tcPr marL="75023" marR="75023" marT="37512" marB="37512" anchor="ctr">
                    <a:lnL>
                      <a:noFill/>
                    </a:lnL>
                    <a:lnR>
                      <a:noFill/>
                    </a:lnR>
                    <a:lnT>
                      <a:noFill/>
                    </a:lnT>
                    <a:lnB>
                      <a:noFill/>
                    </a:lnB>
                    <a:noFill/>
                  </a:tcPr>
                </a:tc>
                <a:extLst>
                  <a:ext uri="{0D108BD9-81ED-4DB2-BD59-A6C34878D82A}">
                    <a16:rowId xmlns:a16="http://schemas.microsoft.com/office/drawing/2014/main" val="3611025924"/>
                  </a:ext>
                </a:extLst>
              </a:tr>
              <a:tr h="975300">
                <a:tc>
                  <a:txBody>
                    <a:bodyPr/>
                    <a:lstStyle/>
                    <a:p>
                      <a:pPr algn="r"/>
                      <a:r>
                        <a:rPr lang="ar-EG" sz="1500" b="1">
                          <a:solidFill>
                            <a:schemeClr val="tx2"/>
                          </a:solidFill>
                        </a:rPr>
                        <a:t>تعود العادات والتقاليد والطريقة العامة التي تعمل بها المنظمة إلى ما قامت به في الماضي ومدى النجاح الذي حققته في تلك المساعي.</a:t>
                      </a:r>
                      <a:endParaRPr lang="ar-EG" sz="1500">
                        <a:solidFill>
                          <a:schemeClr val="tx2"/>
                        </a:solidFill>
                      </a:endParaRPr>
                    </a:p>
                  </a:txBody>
                  <a:tcPr marL="75023" marR="75023" marT="37512" marB="37512" anchor="ctr">
                    <a:lnL>
                      <a:noFill/>
                    </a:lnL>
                    <a:lnR>
                      <a:noFill/>
                    </a:lnR>
                    <a:lnT>
                      <a:noFill/>
                    </a:lnT>
                    <a:lnB>
                      <a:noFill/>
                    </a:lnB>
                    <a:noFill/>
                  </a:tcPr>
                </a:tc>
                <a:tc>
                  <a:txBody>
                    <a:bodyPr/>
                    <a:lstStyle/>
                    <a:p>
                      <a:r>
                        <a:rPr lang="en-US" sz="1500" b="1"/>
                        <a:t>An organization’s current customs, traditions, and general way of doing things are largely due to what it has done before and the degree of success it has had with those endeavors.</a:t>
                      </a:r>
                      <a:endParaRPr lang="en-US" sz="1500"/>
                    </a:p>
                  </a:txBody>
                  <a:tcPr marL="75023" marR="75023" marT="37512" marB="37512" anchor="ctr">
                    <a:lnL>
                      <a:noFill/>
                    </a:lnL>
                    <a:lnR>
                      <a:noFill/>
                    </a:lnR>
                    <a:lnT>
                      <a:noFill/>
                    </a:lnT>
                    <a:lnB>
                      <a:noFill/>
                    </a:lnB>
                    <a:noFill/>
                  </a:tcPr>
                </a:tc>
                <a:extLst>
                  <a:ext uri="{0D108BD9-81ED-4DB2-BD59-A6C34878D82A}">
                    <a16:rowId xmlns:a16="http://schemas.microsoft.com/office/drawing/2014/main" val="2084044754"/>
                  </a:ext>
                </a:extLst>
              </a:tr>
              <a:tr h="750231">
                <a:tc>
                  <a:txBody>
                    <a:bodyPr/>
                    <a:lstStyle/>
                    <a:p>
                      <a:pPr algn="r"/>
                      <a:r>
                        <a:rPr lang="ar-EG" sz="1500" b="1">
                          <a:solidFill>
                            <a:schemeClr val="tx2"/>
                          </a:solidFill>
                        </a:rPr>
                        <a:t>المصدر الأصلي لثقافة المنظمة يعكس عادةً رؤية ورسالة وقيم المؤسسين.</a:t>
                      </a:r>
                      <a:endParaRPr lang="ar-EG" sz="1500">
                        <a:solidFill>
                          <a:schemeClr val="tx2"/>
                        </a:solidFill>
                      </a:endParaRPr>
                    </a:p>
                  </a:txBody>
                  <a:tcPr marL="75023" marR="75023" marT="37512" marB="37512" anchor="ctr">
                    <a:lnL>
                      <a:noFill/>
                    </a:lnL>
                    <a:lnR>
                      <a:noFill/>
                    </a:lnR>
                    <a:lnT>
                      <a:noFill/>
                    </a:lnT>
                    <a:lnB>
                      <a:noFill/>
                    </a:lnB>
                    <a:noFill/>
                  </a:tcPr>
                </a:tc>
                <a:tc>
                  <a:txBody>
                    <a:bodyPr/>
                    <a:lstStyle/>
                    <a:p>
                      <a:r>
                        <a:rPr lang="en-US" sz="1500" b="1"/>
                        <a:t>The original source of an organization’s culture usually reflects the vision, mission, and values of the organization’s founder(s).</a:t>
                      </a:r>
                      <a:endParaRPr lang="en-US" sz="1500"/>
                    </a:p>
                  </a:txBody>
                  <a:tcPr marL="75023" marR="75023" marT="37512" marB="37512" anchor="ctr">
                    <a:lnL>
                      <a:noFill/>
                    </a:lnL>
                    <a:lnR>
                      <a:noFill/>
                    </a:lnR>
                    <a:lnT>
                      <a:noFill/>
                    </a:lnT>
                    <a:lnB>
                      <a:noFill/>
                    </a:lnB>
                    <a:noFill/>
                  </a:tcPr>
                </a:tc>
                <a:extLst>
                  <a:ext uri="{0D108BD9-81ED-4DB2-BD59-A6C34878D82A}">
                    <a16:rowId xmlns:a16="http://schemas.microsoft.com/office/drawing/2014/main" val="3695427055"/>
                  </a:ext>
                </a:extLst>
              </a:tr>
              <a:tr h="975300">
                <a:tc>
                  <a:txBody>
                    <a:bodyPr/>
                    <a:lstStyle/>
                    <a:p>
                      <a:pPr algn="r"/>
                      <a:r>
                        <a:rPr lang="ar-EG" sz="1500" b="1">
                          <a:solidFill>
                            <a:schemeClr val="tx2"/>
                          </a:solidFill>
                        </a:rPr>
                        <a:t>نظرًا لأنهم أصحاب الفكرة الأصلية، فإن لديهم طرقًا فريدة لتنفيذها، ولا يقيدهم عادةً التقاليد أو الأساليب القديمة.</a:t>
                      </a:r>
                      <a:endParaRPr lang="ar-EG" sz="1500">
                        <a:solidFill>
                          <a:schemeClr val="tx2"/>
                        </a:solidFill>
                      </a:endParaRPr>
                    </a:p>
                  </a:txBody>
                  <a:tcPr marL="75023" marR="75023" marT="37512" marB="37512" anchor="ctr">
                    <a:lnL>
                      <a:noFill/>
                    </a:lnL>
                    <a:lnR>
                      <a:noFill/>
                    </a:lnR>
                    <a:lnT>
                      <a:noFill/>
                    </a:lnT>
                    <a:lnB>
                      <a:noFill/>
                    </a:lnB>
                    <a:noFill/>
                  </a:tcPr>
                </a:tc>
                <a:tc>
                  <a:txBody>
                    <a:bodyPr/>
                    <a:lstStyle/>
                    <a:p>
                      <a:r>
                        <a:rPr lang="en-US" sz="1500" b="1" dirty="0"/>
                        <a:t>Because they have the original idea, they usually have unique ways of carrying it out. Typically, they’re not usually constrained by old customs or approaches.</a:t>
                      </a:r>
                      <a:endParaRPr lang="en-US" sz="1500" dirty="0"/>
                    </a:p>
                  </a:txBody>
                  <a:tcPr marL="75023" marR="75023" marT="37512" marB="37512" anchor="ctr">
                    <a:lnL>
                      <a:noFill/>
                    </a:lnL>
                    <a:lnR>
                      <a:noFill/>
                    </a:lnR>
                    <a:lnT>
                      <a:noFill/>
                    </a:lnT>
                    <a:lnB>
                      <a:noFill/>
                    </a:lnB>
                    <a:noFill/>
                  </a:tcPr>
                </a:tc>
                <a:extLst>
                  <a:ext uri="{0D108BD9-81ED-4DB2-BD59-A6C34878D82A}">
                    <a16:rowId xmlns:a16="http://schemas.microsoft.com/office/drawing/2014/main" val="3306172640"/>
                  </a:ext>
                </a:extLst>
              </a:tr>
              <a:tr h="525161">
                <a:tc>
                  <a:txBody>
                    <a:bodyPr/>
                    <a:lstStyle/>
                    <a:p>
                      <a:pPr algn="r"/>
                      <a:r>
                        <a:rPr lang="ar-EG" sz="1500" b="1">
                          <a:solidFill>
                            <a:schemeClr val="tx2"/>
                          </a:solidFill>
                        </a:rPr>
                        <a:t>وبالتالي، يقومون بتأسيس الثقافة الأولى من خلال تقديم صورة عما يجب أن تكون عليه المنظمة.</a:t>
                      </a:r>
                      <a:endParaRPr lang="ar-EG" sz="1500">
                        <a:solidFill>
                          <a:schemeClr val="tx2"/>
                        </a:solidFill>
                      </a:endParaRPr>
                    </a:p>
                  </a:txBody>
                  <a:tcPr marL="75023" marR="75023" marT="37512" marB="37512" anchor="ctr">
                    <a:lnL>
                      <a:noFill/>
                    </a:lnL>
                    <a:lnR>
                      <a:noFill/>
                    </a:lnR>
                    <a:lnT>
                      <a:noFill/>
                    </a:lnT>
                    <a:lnB>
                      <a:noFill/>
                    </a:lnB>
                    <a:noFill/>
                  </a:tcPr>
                </a:tc>
                <a:tc>
                  <a:txBody>
                    <a:bodyPr/>
                    <a:lstStyle/>
                    <a:p>
                      <a:r>
                        <a:rPr lang="en-US" sz="1500" b="1"/>
                        <a:t>Thus, they establish the early culture by projecting an image of what the organization should be.</a:t>
                      </a:r>
                      <a:endParaRPr lang="en-US" sz="1500"/>
                    </a:p>
                  </a:txBody>
                  <a:tcPr marL="75023" marR="75023" marT="37512" marB="37512" anchor="ctr">
                    <a:lnL>
                      <a:noFill/>
                    </a:lnL>
                    <a:lnR>
                      <a:noFill/>
                    </a:lnR>
                    <a:lnT>
                      <a:noFill/>
                    </a:lnT>
                    <a:lnB>
                      <a:noFill/>
                    </a:lnB>
                    <a:noFill/>
                  </a:tcPr>
                </a:tc>
                <a:extLst>
                  <a:ext uri="{0D108BD9-81ED-4DB2-BD59-A6C34878D82A}">
                    <a16:rowId xmlns:a16="http://schemas.microsoft.com/office/drawing/2014/main" val="4263327141"/>
                  </a:ext>
                </a:extLst>
              </a:tr>
              <a:tr h="525161">
                <a:tc>
                  <a:txBody>
                    <a:bodyPr/>
                    <a:lstStyle/>
                    <a:p>
                      <a:pPr algn="r"/>
                      <a:r>
                        <a:rPr lang="ar-EG" sz="1500" b="1" dirty="0">
                          <a:solidFill>
                            <a:schemeClr val="tx2"/>
                          </a:solidFill>
                        </a:rPr>
                        <a:t>ومع مرور الوقت، سيؤثر العديد من الأشخاص على ثقافة المنظمة ويشكلونها.</a:t>
                      </a:r>
                      <a:endParaRPr lang="ar-EG" sz="1500" dirty="0">
                        <a:solidFill>
                          <a:schemeClr val="tx2"/>
                        </a:solidFill>
                      </a:endParaRPr>
                    </a:p>
                  </a:txBody>
                  <a:tcPr marL="75023" marR="75023" marT="37512" marB="37512" anchor="ctr">
                    <a:lnL>
                      <a:noFill/>
                    </a:lnL>
                    <a:lnR>
                      <a:noFill/>
                    </a:lnR>
                    <a:lnT>
                      <a:noFill/>
                    </a:lnT>
                    <a:lnB>
                      <a:noFill/>
                    </a:lnB>
                    <a:noFill/>
                  </a:tcPr>
                </a:tc>
                <a:tc>
                  <a:txBody>
                    <a:bodyPr/>
                    <a:lstStyle/>
                    <a:p>
                      <a:r>
                        <a:rPr lang="en-US" sz="1500" b="1" dirty="0"/>
                        <a:t>However, over time, many people will influence and shape an organization’s culture.</a:t>
                      </a:r>
                      <a:endParaRPr lang="en-US" sz="1500" dirty="0"/>
                    </a:p>
                  </a:txBody>
                  <a:tcPr marL="75023" marR="75023" marT="37512" marB="37512" anchor="ctr">
                    <a:lnL>
                      <a:noFill/>
                    </a:lnL>
                    <a:lnR>
                      <a:noFill/>
                    </a:lnR>
                    <a:lnT>
                      <a:noFill/>
                    </a:lnT>
                    <a:lnB>
                      <a:noFill/>
                    </a:lnB>
                    <a:noFill/>
                  </a:tcPr>
                </a:tc>
                <a:extLst>
                  <a:ext uri="{0D108BD9-81ED-4DB2-BD59-A6C34878D82A}">
                    <a16:rowId xmlns:a16="http://schemas.microsoft.com/office/drawing/2014/main" val="1697933464"/>
                  </a:ext>
                </a:extLst>
              </a:tr>
            </a:tbl>
          </a:graphicData>
        </a:graphic>
      </p:graphicFrame>
      <p:sp>
        <p:nvSpPr>
          <p:cNvPr id="6" name="Rectangle 1">
            <a:extLst>
              <a:ext uri="{FF2B5EF4-FFF2-40B4-BE49-F238E27FC236}">
                <a16:creationId xmlns:a16="http://schemas.microsoft.com/office/drawing/2014/main" id="{ED59EC96-AF6D-74A6-B0E4-CA77B2F846CC}"/>
              </a:ext>
            </a:extLst>
          </p:cNvPr>
          <p:cNvSpPr>
            <a:spLocks noChangeArrowheads="1"/>
          </p:cNvSpPr>
          <p:nvPr/>
        </p:nvSpPr>
        <p:spPr bwMode="auto">
          <a:xfrm>
            <a:off x="1782763" y="17954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522722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bject 8">
            <a:extLst>
              <a:ext uri="{FF2B5EF4-FFF2-40B4-BE49-F238E27FC236}">
                <a16:creationId xmlns:a16="http://schemas.microsoft.com/office/drawing/2014/main" id="{43DBCF4D-5C3E-82C0-FC3D-FE4DC2BDC1E9}"/>
              </a:ext>
            </a:extLst>
          </p:cNvPr>
          <p:cNvSpPr>
            <a:spLocks noChangeArrowheads="1"/>
          </p:cNvSpPr>
          <p:nvPr/>
        </p:nvSpPr>
        <p:spPr bwMode="auto">
          <a:xfrm>
            <a:off x="5052484" y="1718442"/>
            <a:ext cx="6467061" cy="4468813"/>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8786D3F9-C72D-03DB-7E1D-F8D0CA9ACE76}"/>
              </a:ext>
            </a:extLst>
          </p:cNvPr>
          <p:cNvGraphicFramePr>
            <a:graphicFrameLocks noGrp="1"/>
          </p:cNvGraphicFramePr>
          <p:nvPr>
            <p:extLst>
              <p:ext uri="{D42A27DB-BD31-4B8C-83A1-F6EECF244321}">
                <p14:modId xmlns:p14="http://schemas.microsoft.com/office/powerpoint/2010/main" val="2570301693"/>
              </p:ext>
            </p:extLst>
          </p:nvPr>
        </p:nvGraphicFramePr>
        <p:xfrm>
          <a:off x="3880898" y="2702158"/>
          <a:ext cx="8067262" cy="3566160"/>
        </p:xfrm>
        <a:graphic>
          <a:graphicData uri="http://schemas.openxmlformats.org/drawingml/2006/table">
            <a:tbl>
              <a:tblPr/>
              <a:tblGrid>
                <a:gridCol w="4033631">
                  <a:extLst>
                    <a:ext uri="{9D8B030D-6E8A-4147-A177-3AD203B41FA5}">
                      <a16:colId xmlns:a16="http://schemas.microsoft.com/office/drawing/2014/main" val="1770745462"/>
                    </a:ext>
                  </a:extLst>
                </a:gridCol>
                <a:gridCol w="4033631">
                  <a:extLst>
                    <a:ext uri="{9D8B030D-6E8A-4147-A177-3AD203B41FA5}">
                      <a16:colId xmlns:a16="http://schemas.microsoft.com/office/drawing/2014/main" val="1861340591"/>
                    </a:ext>
                  </a:extLst>
                </a:gridCol>
              </a:tblGrid>
              <a:tr h="0">
                <a:tc>
                  <a:txBody>
                    <a:bodyPr/>
                    <a:lstStyle/>
                    <a:p>
                      <a:pPr algn="ctr"/>
                      <a:r>
                        <a:rPr lang="ar-EG" b="1" dirty="0">
                          <a:solidFill>
                            <a:schemeClr val="tx2"/>
                          </a:solidFill>
                        </a:rPr>
                        <a:t>خصائص الثقافة التنظيمية</a:t>
                      </a:r>
                      <a:endParaRPr lang="ar-EG" dirty="0">
                        <a:solidFill>
                          <a:schemeClr val="tx2"/>
                        </a:solidFill>
                      </a:endParaRPr>
                    </a:p>
                  </a:txBody>
                  <a:tcPr anchor="ctr">
                    <a:lnL>
                      <a:noFill/>
                    </a:lnL>
                    <a:lnR>
                      <a:noFill/>
                    </a:lnR>
                    <a:lnT>
                      <a:noFill/>
                    </a:lnT>
                    <a:lnB>
                      <a:noFill/>
                    </a:lnB>
                    <a:noFill/>
                  </a:tcPr>
                </a:tc>
                <a:tc>
                  <a:txBody>
                    <a:bodyPr/>
                    <a:lstStyle/>
                    <a:p>
                      <a:pPr algn="ctr"/>
                      <a:r>
                        <a:rPr lang="en-US" b="1" dirty="0"/>
                        <a:t>Characteristics of Organization's Culture</a:t>
                      </a:r>
                      <a:endParaRPr lang="en-US" dirty="0"/>
                    </a:p>
                  </a:txBody>
                  <a:tcPr anchor="ctr">
                    <a:lnL>
                      <a:noFill/>
                    </a:lnL>
                    <a:lnR>
                      <a:noFill/>
                    </a:lnR>
                    <a:lnT>
                      <a:noFill/>
                    </a:lnT>
                    <a:lnB>
                      <a:noFill/>
                    </a:lnB>
                    <a:noFill/>
                  </a:tcPr>
                </a:tc>
                <a:extLst>
                  <a:ext uri="{0D108BD9-81ED-4DB2-BD59-A6C34878D82A}">
                    <a16:rowId xmlns:a16="http://schemas.microsoft.com/office/drawing/2014/main" val="2248077497"/>
                  </a:ext>
                </a:extLst>
              </a:tr>
              <a:tr h="0">
                <a:tc>
                  <a:txBody>
                    <a:bodyPr/>
                    <a:lstStyle/>
                    <a:p>
                      <a:pPr algn="r"/>
                      <a:r>
                        <a:rPr lang="ar-EG" b="1">
                          <a:solidFill>
                            <a:schemeClr val="tx2"/>
                          </a:solidFill>
                        </a:rPr>
                        <a:t>سبع خصائص تلخص جوهر الثقافة التنظيمية:</a:t>
                      </a:r>
                      <a:endParaRPr lang="ar-EG">
                        <a:solidFill>
                          <a:schemeClr val="tx2"/>
                        </a:solidFill>
                      </a:endParaRPr>
                    </a:p>
                  </a:txBody>
                  <a:tcPr anchor="ctr">
                    <a:lnL>
                      <a:noFill/>
                    </a:lnL>
                    <a:lnR>
                      <a:noFill/>
                    </a:lnR>
                    <a:lnT>
                      <a:noFill/>
                    </a:lnT>
                    <a:lnB>
                      <a:noFill/>
                    </a:lnB>
                    <a:noFill/>
                  </a:tcPr>
                </a:tc>
                <a:tc>
                  <a:txBody>
                    <a:bodyPr/>
                    <a:lstStyle/>
                    <a:p>
                      <a:r>
                        <a:rPr lang="en-US" b="1" dirty="0"/>
                        <a:t>Seven characteristics that capture the essence of an organization's culture:</a:t>
                      </a:r>
                      <a:endParaRPr lang="en-US" dirty="0"/>
                    </a:p>
                  </a:txBody>
                  <a:tcPr anchor="ctr">
                    <a:lnL>
                      <a:noFill/>
                    </a:lnL>
                    <a:lnR>
                      <a:noFill/>
                    </a:lnR>
                    <a:lnT>
                      <a:noFill/>
                    </a:lnT>
                    <a:lnB>
                      <a:noFill/>
                    </a:lnB>
                    <a:noFill/>
                  </a:tcPr>
                </a:tc>
                <a:extLst>
                  <a:ext uri="{0D108BD9-81ED-4DB2-BD59-A6C34878D82A}">
                    <a16:rowId xmlns:a16="http://schemas.microsoft.com/office/drawing/2014/main" val="2611324285"/>
                  </a:ext>
                </a:extLst>
              </a:tr>
              <a:tr h="0">
                <a:tc>
                  <a:txBody>
                    <a:bodyPr/>
                    <a:lstStyle/>
                    <a:p>
                      <a:pPr algn="r"/>
                      <a:r>
                        <a:rPr lang="ar-EG" dirty="0">
                          <a:solidFill>
                            <a:schemeClr val="tx2"/>
                          </a:solidFill>
                        </a:rPr>
                        <a:t>1. </a:t>
                      </a:r>
                      <a:r>
                        <a:rPr lang="ar-EG" b="1" dirty="0">
                          <a:solidFill>
                            <a:schemeClr val="tx2"/>
                          </a:solidFill>
                        </a:rPr>
                        <a:t>الابتكار وتحمل المخاطر</a:t>
                      </a:r>
                      <a:endParaRPr lang="ar-EG" dirty="0">
                        <a:solidFill>
                          <a:schemeClr val="tx2"/>
                        </a:solidFill>
                      </a:endParaRPr>
                    </a:p>
                  </a:txBody>
                  <a:tcPr anchor="ctr">
                    <a:lnL>
                      <a:noFill/>
                    </a:lnL>
                    <a:lnR>
                      <a:noFill/>
                    </a:lnR>
                    <a:lnT>
                      <a:noFill/>
                    </a:lnT>
                    <a:lnB>
                      <a:noFill/>
                    </a:lnB>
                    <a:noFill/>
                  </a:tcPr>
                </a:tc>
                <a:tc>
                  <a:txBody>
                    <a:bodyPr/>
                    <a:lstStyle/>
                    <a:p>
                      <a:r>
                        <a:rPr lang="en-US"/>
                        <a:t>1. </a:t>
                      </a:r>
                      <a:r>
                        <a:rPr lang="en-US" b="1"/>
                        <a:t>Innovation and Risk Taking</a:t>
                      </a:r>
                      <a:endParaRPr lang="en-US"/>
                    </a:p>
                  </a:txBody>
                  <a:tcPr anchor="ctr">
                    <a:lnL>
                      <a:noFill/>
                    </a:lnL>
                    <a:lnR>
                      <a:noFill/>
                    </a:lnR>
                    <a:lnT>
                      <a:noFill/>
                    </a:lnT>
                    <a:lnB>
                      <a:noFill/>
                    </a:lnB>
                    <a:noFill/>
                  </a:tcPr>
                </a:tc>
                <a:extLst>
                  <a:ext uri="{0D108BD9-81ED-4DB2-BD59-A6C34878D82A}">
                    <a16:rowId xmlns:a16="http://schemas.microsoft.com/office/drawing/2014/main" val="3062743494"/>
                  </a:ext>
                </a:extLst>
              </a:tr>
              <a:tr h="0">
                <a:tc>
                  <a:txBody>
                    <a:bodyPr/>
                    <a:lstStyle/>
                    <a:p>
                      <a:pPr algn="r"/>
                      <a:r>
                        <a:rPr lang="ar-EG" dirty="0">
                          <a:solidFill>
                            <a:schemeClr val="tx2"/>
                          </a:solidFill>
                        </a:rPr>
                        <a:t>2. </a:t>
                      </a:r>
                      <a:r>
                        <a:rPr lang="ar-EG" b="1" dirty="0">
                          <a:solidFill>
                            <a:schemeClr val="tx2"/>
                          </a:solidFill>
                        </a:rPr>
                        <a:t>الاهتمام بالتفاصيل</a:t>
                      </a:r>
                      <a:endParaRPr lang="ar-EG" dirty="0">
                        <a:solidFill>
                          <a:schemeClr val="tx2"/>
                        </a:solidFill>
                      </a:endParaRPr>
                    </a:p>
                  </a:txBody>
                  <a:tcPr anchor="ctr">
                    <a:lnL>
                      <a:noFill/>
                    </a:lnL>
                    <a:lnR>
                      <a:noFill/>
                    </a:lnR>
                    <a:lnT>
                      <a:noFill/>
                    </a:lnT>
                    <a:lnB>
                      <a:noFill/>
                    </a:lnB>
                    <a:noFill/>
                  </a:tcPr>
                </a:tc>
                <a:tc>
                  <a:txBody>
                    <a:bodyPr/>
                    <a:lstStyle/>
                    <a:p>
                      <a:r>
                        <a:rPr lang="en-US"/>
                        <a:t>2. </a:t>
                      </a:r>
                      <a:r>
                        <a:rPr lang="en-US" b="1"/>
                        <a:t>Attention to Detail</a:t>
                      </a:r>
                      <a:endParaRPr lang="en-US"/>
                    </a:p>
                  </a:txBody>
                  <a:tcPr anchor="ctr">
                    <a:lnL>
                      <a:noFill/>
                    </a:lnL>
                    <a:lnR>
                      <a:noFill/>
                    </a:lnR>
                    <a:lnT>
                      <a:noFill/>
                    </a:lnT>
                    <a:lnB>
                      <a:noFill/>
                    </a:lnB>
                    <a:noFill/>
                  </a:tcPr>
                </a:tc>
                <a:extLst>
                  <a:ext uri="{0D108BD9-81ED-4DB2-BD59-A6C34878D82A}">
                    <a16:rowId xmlns:a16="http://schemas.microsoft.com/office/drawing/2014/main" val="4132321077"/>
                  </a:ext>
                </a:extLst>
              </a:tr>
              <a:tr h="0">
                <a:tc>
                  <a:txBody>
                    <a:bodyPr/>
                    <a:lstStyle/>
                    <a:p>
                      <a:pPr algn="r"/>
                      <a:r>
                        <a:rPr lang="ar-EG" dirty="0">
                          <a:solidFill>
                            <a:schemeClr val="tx2"/>
                          </a:solidFill>
                        </a:rPr>
                        <a:t>3. </a:t>
                      </a:r>
                      <a:r>
                        <a:rPr lang="ar-EG" b="1" dirty="0">
                          <a:solidFill>
                            <a:schemeClr val="tx2"/>
                          </a:solidFill>
                        </a:rPr>
                        <a:t>التوجه نحو النتائج</a:t>
                      </a:r>
                      <a:endParaRPr lang="ar-EG" dirty="0">
                        <a:solidFill>
                          <a:schemeClr val="tx2"/>
                        </a:solidFill>
                      </a:endParaRPr>
                    </a:p>
                  </a:txBody>
                  <a:tcPr anchor="ctr">
                    <a:lnL>
                      <a:noFill/>
                    </a:lnL>
                    <a:lnR>
                      <a:noFill/>
                    </a:lnR>
                    <a:lnT>
                      <a:noFill/>
                    </a:lnT>
                    <a:lnB>
                      <a:noFill/>
                    </a:lnB>
                    <a:noFill/>
                  </a:tcPr>
                </a:tc>
                <a:tc>
                  <a:txBody>
                    <a:bodyPr/>
                    <a:lstStyle/>
                    <a:p>
                      <a:r>
                        <a:rPr lang="en-US"/>
                        <a:t>3. </a:t>
                      </a:r>
                      <a:r>
                        <a:rPr lang="en-US" b="1"/>
                        <a:t>Outcome Orientation</a:t>
                      </a:r>
                      <a:endParaRPr lang="en-US"/>
                    </a:p>
                  </a:txBody>
                  <a:tcPr anchor="ctr">
                    <a:lnL>
                      <a:noFill/>
                    </a:lnL>
                    <a:lnR>
                      <a:noFill/>
                    </a:lnR>
                    <a:lnT>
                      <a:noFill/>
                    </a:lnT>
                    <a:lnB>
                      <a:noFill/>
                    </a:lnB>
                    <a:noFill/>
                  </a:tcPr>
                </a:tc>
                <a:extLst>
                  <a:ext uri="{0D108BD9-81ED-4DB2-BD59-A6C34878D82A}">
                    <a16:rowId xmlns:a16="http://schemas.microsoft.com/office/drawing/2014/main" val="24908573"/>
                  </a:ext>
                </a:extLst>
              </a:tr>
              <a:tr h="0">
                <a:tc>
                  <a:txBody>
                    <a:bodyPr/>
                    <a:lstStyle/>
                    <a:p>
                      <a:pPr algn="r"/>
                      <a:r>
                        <a:rPr lang="ar-EG" dirty="0">
                          <a:solidFill>
                            <a:schemeClr val="tx2"/>
                          </a:solidFill>
                        </a:rPr>
                        <a:t>4. </a:t>
                      </a:r>
                      <a:r>
                        <a:rPr lang="ar-EG" b="1" dirty="0">
                          <a:solidFill>
                            <a:schemeClr val="tx2"/>
                          </a:solidFill>
                        </a:rPr>
                        <a:t>الاهتمام بالأفراد</a:t>
                      </a:r>
                      <a:endParaRPr lang="ar-EG" dirty="0">
                        <a:solidFill>
                          <a:schemeClr val="tx2"/>
                        </a:solidFill>
                      </a:endParaRPr>
                    </a:p>
                  </a:txBody>
                  <a:tcPr anchor="ctr">
                    <a:lnL>
                      <a:noFill/>
                    </a:lnL>
                    <a:lnR>
                      <a:noFill/>
                    </a:lnR>
                    <a:lnT>
                      <a:noFill/>
                    </a:lnT>
                    <a:lnB>
                      <a:noFill/>
                    </a:lnB>
                    <a:noFill/>
                  </a:tcPr>
                </a:tc>
                <a:tc>
                  <a:txBody>
                    <a:bodyPr/>
                    <a:lstStyle/>
                    <a:p>
                      <a:r>
                        <a:rPr lang="en-US"/>
                        <a:t>4. </a:t>
                      </a:r>
                      <a:r>
                        <a:rPr lang="en-US" b="1"/>
                        <a:t>People Orientation</a:t>
                      </a:r>
                      <a:endParaRPr lang="en-US"/>
                    </a:p>
                  </a:txBody>
                  <a:tcPr anchor="ctr">
                    <a:lnL>
                      <a:noFill/>
                    </a:lnL>
                    <a:lnR>
                      <a:noFill/>
                    </a:lnR>
                    <a:lnT>
                      <a:noFill/>
                    </a:lnT>
                    <a:lnB>
                      <a:noFill/>
                    </a:lnB>
                    <a:noFill/>
                  </a:tcPr>
                </a:tc>
                <a:extLst>
                  <a:ext uri="{0D108BD9-81ED-4DB2-BD59-A6C34878D82A}">
                    <a16:rowId xmlns:a16="http://schemas.microsoft.com/office/drawing/2014/main" val="2837368251"/>
                  </a:ext>
                </a:extLst>
              </a:tr>
              <a:tr h="0">
                <a:tc>
                  <a:txBody>
                    <a:bodyPr/>
                    <a:lstStyle/>
                    <a:p>
                      <a:pPr algn="r"/>
                      <a:r>
                        <a:rPr lang="ar-EG" dirty="0">
                          <a:solidFill>
                            <a:schemeClr val="tx2"/>
                          </a:solidFill>
                        </a:rPr>
                        <a:t>5. </a:t>
                      </a:r>
                      <a:r>
                        <a:rPr lang="ar-EG" b="1" dirty="0">
                          <a:solidFill>
                            <a:schemeClr val="tx2"/>
                          </a:solidFill>
                        </a:rPr>
                        <a:t>التوجه نحو العمل الجماعي</a:t>
                      </a:r>
                      <a:endParaRPr lang="ar-EG" dirty="0">
                        <a:solidFill>
                          <a:schemeClr val="tx2"/>
                        </a:solidFill>
                      </a:endParaRPr>
                    </a:p>
                  </a:txBody>
                  <a:tcPr anchor="ctr">
                    <a:lnL>
                      <a:noFill/>
                    </a:lnL>
                    <a:lnR>
                      <a:noFill/>
                    </a:lnR>
                    <a:lnT>
                      <a:noFill/>
                    </a:lnT>
                    <a:lnB>
                      <a:noFill/>
                    </a:lnB>
                    <a:noFill/>
                  </a:tcPr>
                </a:tc>
                <a:tc>
                  <a:txBody>
                    <a:bodyPr/>
                    <a:lstStyle/>
                    <a:p>
                      <a:r>
                        <a:rPr lang="en-US"/>
                        <a:t>5. </a:t>
                      </a:r>
                      <a:r>
                        <a:rPr lang="en-US" b="1"/>
                        <a:t>Team Orientation</a:t>
                      </a:r>
                      <a:endParaRPr lang="en-US"/>
                    </a:p>
                  </a:txBody>
                  <a:tcPr anchor="ctr">
                    <a:lnL>
                      <a:noFill/>
                    </a:lnL>
                    <a:lnR>
                      <a:noFill/>
                    </a:lnR>
                    <a:lnT>
                      <a:noFill/>
                    </a:lnT>
                    <a:lnB>
                      <a:noFill/>
                    </a:lnB>
                    <a:noFill/>
                  </a:tcPr>
                </a:tc>
                <a:extLst>
                  <a:ext uri="{0D108BD9-81ED-4DB2-BD59-A6C34878D82A}">
                    <a16:rowId xmlns:a16="http://schemas.microsoft.com/office/drawing/2014/main" val="3421146150"/>
                  </a:ext>
                </a:extLst>
              </a:tr>
              <a:tr h="0">
                <a:tc>
                  <a:txBody>
                    <a:bodyPr/>
                    <a:lstStyle/>
                    <a:p>
                      <a:pPr algn="r"/>
                      <a:r>
                        <a:rPr lang="ar-EG" dirty="0">
                          <a:solidFill>
                            <a:schemeClr val="tx2"/>
                          </a:solidFill>
                        </a:rPr>
                        <a:t>6. </a:t>
                      </a:r>
                      <a:r>
                        <a:rPr lang="ar-EG" b="1" dirty="0">
                          <a:solidFill>
                            <a:schemeClr val="tx2"/>
                          </a:solidFill>
                        </a:rPr>
                        <a:t>العدوانية (التنافسية)</a:t>
                      </a:r>
                      <a:endParaRPr lang="ar-EG" dirty="0">
                        <a:solidFill>
                          <a:schemeClr val="tx2"/>
                        </a:solidFill>
                      </a:endParaRPr>
                    </a:p>
                  </a:txBody>
                  <a:tcPr anchor="ctr">
                    <a:lnL>
                      <a:noFill/>
                    </a:lnL>
                    <a:lnR>
                      <a:noFill/>
                    </a:lnR>
                    <a:lnT>
                      <a:noFill/>
                    </a:lnT>
                    <a:lnB>
                      <a:noFill/>
                    </a:lnB>
                    <a:noFill/>
                  </a:tcPr>
                </a:tc>
                <a:tc>
                  <a:txBody>
                    <a:bodyPr/>
                    <a:lstStyle/>
                    <a:p>
                      <a:r>
                        <a:rPr lang="en-US"/>
                        <a:t>6. </a:t>
                      </a:r>
                      <a:r>
                        <a:rPr lang="en-US" b="1"/>
                        <a:t>Aggressiveness</a:t>
                      </a:r>
                      <a:endParaRPr lang="en-US"/>
                    </a:p>
                  </a:txBody>
                  <a:tcPr anchor="ctr">
                    <a:lnL>
                      <a:noFill/>
                    </a:lnL>
                    <a:lnR>
                      <a:noFill/>
                    </a:lnR>
                    <a:lnT>
                      <a:noFill/>
                    </a:lnT>
                    <a:lnB>
                      <a:noFill/>
                    </a:lnB>
                    <a:noFill/>
                  </a:tcPr>
                </a:tc>
                <a:extLst>
                  <a:ext uri="{0D108BD9-81ED-4DB2-BD59-A6C34878D82A}">
                    <a16:rowId xmlns:a16="http://schemas.microsoft.com/office/drawing/2014/main" val="238502271"/>
                  </a:ext>
                </a:extLst>
              </a:tr>
              <a:tr h="0">
                <a:tc>
                  <a:txBody>
                    <a:bodyPr/>
                    <a:lstStyle/>
                    <a:p>
                      <a:pPr algn="r"/>
                      <a:r>
                        <a:rPr lang="ar-EG" dirty="0">
                          <a:solidFill>
                            <a:schemeClr val="tx2"/>
                          </a:solidFill>
                        </a:rPr>
                        <a:t>7. </a:t>
                      </a:r>
                      <a:r>
                        <a:rPr lang="ar-EG" b="1" dirty="0">
                          <a:solidFill>
                            <a:schemeClr val="tx2"/>
                          </a:solidFill>
                        </a:rPr>
                        <a:t>الاستقرار</a:t>
                      </a:r>
                      <a:endParaRPr lang="ar-EG" dirty="0">
                        <a:solidFill>
                          <a:schemeClr val="tx2"/>
                        </a:solidFill>
                      </a:endParaRPr>
                    </a:p>
                  </a:txBody>
                  <a:tcPr anchor="ctr">
                    <a:lnL>
                      <a:noFill/>
                    </a:lnL>
                    <a:lnR>
                      <a:noFill/>
                    </a:lnR>
                    <a:lnT>
                      <a:noFill/>
                    </a:lnT>
                    <a:lnB>
                      <a:noFill/>
                    </a:lnB>
                    <a:noFill/>
                  </a:tcPr>
                </a:tc>
                <a:tc>
                  <a:txBody>
                    <a:bodyPr/>
                    <a:lstStyle/>
                    <a:p>
                      <a:r>
                        <a:rPr lang="en-US" dirty="0"/>
                        <a:t>7. </a:t>
                      </a:r>
                      <a:r>
                        <a:rPr lang="en-US" b="1" dirty="0"/>
                        <a:t>Stability</a:t>
                      </a:r>
                      <a:endParaRPr lang="en-US" dirty="0"/>
                    </a:p>
                  </a:txBody>
                  <a:tcPr anchor="ctr">
                    <a:lnL>
                      <a:noFill/>
                    </a:lnL>
                    <a:lnR>
                      <a:noFill/>
                    </a:lnR>
                    <a:lnT>
                      <a:noFill/>
                    </a:lnT>
                    <a:lnB>
                      <a:noFill/>
                    </a:lnB>
                    <a:noFill/>
                  </a:tcPr>
                </a:tc>
                <a:extLst>
                  <a:ext uri="{0D108BD9-81ED-4DB2-BD59-A6C34878D82A}">
                    <a16:rowId xmlns:a16="http://schemas.microsoft.com/office/drawing/2014/main" val="1962609289"/>
                  </a:ext>
                </a:extLst>
              </a:tr>
            </a:tbl>
          </a:graphicData>
        </a:graphic>
      </p:graphicFrame>
      <p:sp>
        <p:nvSpPr>
          <p:cNvPr id="6" name="Rectangle 1">
            <a:extLst>
              <a:ext uri="{FF2B5EF4-FFF2-40B4-BE49-F238E27FC236}">
                <a16:creationId xmlns:a16="http://schemas.microsoft.com/office/drawing/2014/main" id="{6B8FF6FF-F062-85D1-312E-231D565B5C96}"/>
              </a:ext>
            </a:extLst>
          </p:cNvPr>
          <p:cNvSpPr>
            <a:spLocks noChangeArrowheads="1"/>
          </p:cNvSpPr>
          <p:nvPr/>
        </p:nvSpPr>
        <p:spPr bwMode="auto">
          <a:xfrm>
            <a:off x="838200" y="20351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1" name="object 8">
            <a:extLst>
              <a:ext uri="{FF2B5EF4-FFF2-40B4-BE49-F238E27FC236}">
                <a16:creationId xmlns:a16="http://schemas.microsoft.com/office/drawing/2014/main" id="{B522AA58-4AE4-AA7D-765C-97044EEEC86F}"/>
              </a:ext>
            </a:extLst>
          </p:cNvPr>
          <p:cNvSpPr>
            <a:spLocks noChangeArrowheads="1"/>
          </p:cNvSpPr>
          <p:nvPr/>
        </p:nvSpPr>
        <p:spPr bwMode="auto">
          <a:xfrm>
            <a:off x="222112" y="-17387"/>
            <a:ext cx="4366499" cy="3426827"/>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0409455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574ABF48-37A5-D8A2-06C8-F54885985CF3}"/>
              </a:ext>
            </a:extLst>
          </p:cNvPr>
          <p:cNvGraphicFramePr>
            <a:graphicFrameLocks noGrp="1"/>
          </p:cNvGraphicFramePr>
          <p:nvPr>
            <p:extLst>
              <p:ext uri="{D42A27DB-BD31-4B8C-83A1-F6EECF244321}">
                <p14:modId xmlns:p14="http://schemas.microsoft.com/office/powerpoint/2010/main" val="1194457653"/>
              </p:ext>
            </p:extLst>
          </p:nvPr>
        </p:nvGraphicFramePr>
        <p:xfrm>
          <a:off x="1209706" y="1402139"/>
          <a:ext cx="9811840" cy="4053720"/>
        </p:xfrm>
        <a:graphic>
          <a:graphicData uri="http://schemas.openxmlformats.org/drawingml/2006/table">
            <a:tbl>
              <a:tblPr/>
              <a:tblGrid>
                <a:gridCol w="4905920">
                  <a:extLst>
                    <a:ext uri="{9D8B030D-6E8A-4147-A177-3AD203B41FA5}">
                      <a16:colId xmlns:a16="http://schemas.microsoft.com/office/drawing/2014/main" val="1651149984"/>
                    </a:ext>
                  </a:extLst>
                </a:gridCol>
                <a:gridCol w="4905920">
                  <a:extLst>
                    <a:ext uri="{9D8B030D-6E8A-4147-A177-3AD203B41FA5}">
                      <a16:colId xmlns:a16="http://schemas.microsoft.com/office/drawing/2014/main" val="3106352589"/>
                    </a:ext>
                  </a:extLst>
                </a:gridCol>
              </a:tblGrid>
              <a:tr h="341281">
                <a:tc>
                  <a:txBody>
                    <a:bodyPr/>
                    <a:lstStyle/>
                    <a:p>
                      <a:pPr algn="ctr"/>
                      <a:r>
                        <a:rPr lang="ar-EG" sz="1700" b="1" dirty="0">
                          <a:solidFill>
                            <a:schemeClr val="tx2"/>
                          </a:solidFill>
                        </a:rPr>
                        <a:t>خصائص الثقافة التنظيمية</a:t>
                      </a:r>
                      <a:endParaRPr lang="ar-EG" sz="1700" dirty="0">
                        <a:solidFill>
                          <a:schemeClr val="tx2"/>
                        </a:solidFill>
                      </a:endParaRPr>
                    </a:p>
                  </a:txBody>
                  <a:tcPr marL="85320" marR="85320" marT="42660" marB="42660" anchor="ctr">
                    <a:lnL>
                      <a:noFill/>
                    </a:lnL>
                    <a:lnR>
                      <a:noFill/>
                    </a:lnR>
                    <a:lnT>
                      <a:noFill/>
                    </a:lnT>
                    <a:lnB>
                      <a:noFill/>
                    </a:lnB>
                    <a:noFill/>
                  </a:tcPr>
                </a:tc>
                <a:tc>
                  <a:txBody>
                    <a:bodyPr/>
                    <a:lstStyle/>
                    <a:p>
                      <a:pPr algn="ctr"/>
                      <a:r>
                        <a:rPr lang="en-US" sz="1700" b="1" dirty="0"/>
                        <a:t>Characteristics of Organization's Culture</a:t>
                      </a:r>
                      <a:endParaRPr lang="en-US" sz="1700" dirty="0"/>
                    </a:p>
                  </a:txBody>
                  <a:tcPr marL="85320" marR="85320" marT="42660" marB="42660" anchor="ctr">
                    <a:lnL>
                      <a:noFill/>
                    </a:lnL>
                    <a:lnR>
                      <a:noFill/>
                    </a:lnR>
                    <a:lnT>
                      <a:noFill/>
                    </a:lnT>
                    <a:lnB>
                      <a:noFill/>
                    </a:lnB>
                    <a:noFill/>
                  </a:tcPr>
                </a:tc>
                <a:extLst>
                  <a:ext uri="{0D108BD9-81ED-4DB2-BD59-A6C34878D82A}">
                    <a16:rowId xmlns:a16="http://schemas.microsoft.com/office/drawing/2014/main" val="3100288055"/>
                  </a:ext>
                </a:extLst>
              </a:tr>
              <a:tr h="853203">
                <a:tc>
                  <a:txBody>
                    <a:bodyPr/>
                    <a:lstStyle/>
                    <a:p>
                      <a:pPr algn="r"/>
                      <a:r>
                        <a:rPr lang="ar-EG" sz="1700" dirty="0">
                          <a:solidFill>
                            <a:schemeClr val="tx2"/>
                          </a:solidFill>
                        </a:rPr>
                        <a:t>1. </a:t>
                      </a:r>
                      <a:r>
                        <a:rPr lang="ar-EG" sz="1700" b="1" dirty="0">
                          <a:solidFill>
                            <a:schemeClr val="tx2"/>
                          </a:solidFill>
                        </a:rPr>
                        <a:t>الابتكار وتحمل المخاطر:</a:t>
                      </a:r>
                      <a:r>
                        <a:rPr lang="ar-EG" sz="1700" dirty="0">
                          <a:solidFill>
                            <a:schemeClr val="tx2"/>
                          </a:solidFill>
                        </a:rPr>
                        <a:t> درجة تشجيع الموظفين على الابتكار وتحمل المخاطر.</a:t>
                      </a:r>
                    </a:p>
                  </a:txBody>
                  <a:tcPr marL="85320" marR="85320" marT="42660" marB="42660" anchor="ctr">
                    <a:lnL>
                      <a:noFill/>
                    </a:lnL>
                    <a:lnR>
                      <a:noFill/>
                    </a:lnR>
                    <a:lnT>
                      <a:noFill/>
                    </a:lnT>
                    <a:lnB>
                      <a:noFill/>
                    </a:lnB>
                    <a:noFill/>
                  </a:tcPr>
                </a:tc>
                <a:tc>
                  <a:txBody>
                    <a:bodyPr/>
                    <a:lstStyle/>
                    <a:p>
                      <a:r>
                        <a:rPr lang="en-US" sz="1700" b="1" dirty="0"/>
                        <a:t>1. Innovation and Risk-taking:</a:t>
                      </a:r>
                      <a:r>
                        <a:rPr lang="en-US" sz="1700" dirty="0"/>
                        <a:t> The degree to which employees are encouraged to be innovative and to take risks.</a:t>
                      </a:r>
                    </a:p>
                  </a:txBody>
                  <a:tcPr marL="85320" marR="85320" marT="42660" marB="42660" anchor="ctr">
                    <a:lnL>
                      <a:noFill/>
                    </a:lnL>
                    <a:lnR>
                      <a:noFill/>
                    </a:lnR>
                    <a:lnT>
                      <a:noFill/>
                    </a:lnT>
                    <a:lnB>
                      <a:noFill/>
                    </a:lnB>
                    <a:noFill/>
                  </a:tcPr>
                </a:tc>
                <a:extLst>
                  <a:ext uri="{0D108BD9-81ED-4DB2-BD59-A6C34878D82A}">
                    <a16:rowId xmlns:a16="http://schemas.microsoft.com/office/drawing/2014/main" val="2109145467"/>
                  </a:ext>
                </a:extLst>
              </a:tr>
              <a:tr h="853203">
                <a:tc>
                  <a:txBody>
                    <a:bodyPr/>
                    <a:lstStyle/>
                    <a:p>
                      <a:pPr algn="r"/>
                      <a:r>
                        <a:rPr lang="ar-EG" sz="1700" dirty="0">
                          <a:solidFill>
                            <a:schemeClr val="tx2"/>
                          </a:solidFill>
                        </a:rPr>
                        <a:t>2. </a:t>
                      </a:r>
                      <a:r>
                        <a:rPr lang="ar-EG" sz="1700" b="1" dirty="0">
                          <a:solidFill>
                            <a:schemeClr val="tx2"/>
                          </a:solidFill>
                        </a:rPr>
                        <a:t>الاهتمام بالتفاصيل:</a:t>
                      </a:r>
                      <a:r>
                        <a:rPr lang="ar-EG" sz="1700" dirty="0">
                          <a:solidFill>
                            <a:schemeClr val="tx2"/>
                          </a:solidFill>
                        </a:rPr>
                        <a:t> درجة توقع أن يظهر الموظفون دقة وتحليلًا واهتمامًا بالتفاصيل.</a:t>
                      </a:r>
                    </a:p>
                  </a:txBody>
                  <a:tcPr marL="85320" marR="85320" marT="42660" marB="42660" anchor="ctr">
                    <a:lnL>
                      <a:noFill/>
                    </a:lnL>
                    <a:lnR>
                      <a:noFill/>
                    </a:lnR>
                    <a:lnT>
                      <a:noFill/>
                    </a:lnT>
                    <a:lnB>
                      <a:noFill/>
                    </a:lnB>
                    <a:noFill/>
                  </a:tcPr>
                </a:tc>
                <a:tc>
                  <a:txBody>
                    <a:bodyPr/>
                    <a:lstStyle/>
                    <a:p>
                      <a:r>
                        <a:rPr lang="en-US" sz="1700" b="1"/>
                        <a:t>2. Attention to Detail:</a:t>
                      </a:r>
                      <a:r>
                        <a:rPr lang="en-US" sz="1700"/>
                        <a:t> The degree to which employees are expected to exhibit precision, analysis, and attention to detail.</a:t>
                      </a:r>
                    </a:p>
                  </a:txBody>
                  <a:tcPr marL="85320" marR="85320" marT="42660" marB="42660" anchor="ctr">
                    <a:lnL>
                      <a:noFill/>
                    </a:lnL>
                    <a:lnR>
                      <a:noFill/>
                    </a:lnR>
                    <a:lnT>
                      <a:noFill/>
                    </a:lnT>
                    <a:lnB>
                      <a:noFill/>
                    </a:lnB>
                    <a:noFill/>
                  </a:tcPr>
                </a:tc>
                <a:extLst>
                  <a:ext uri="{0D108BD9-81ED-4DB2-BD59-A6C34878D82A}">
                    <a16:rowId xmlns:a16="http://schemas.microsoft.com/office/drawing/2014/main" val="4176144124"/>
                  </a:ext>
                </a:extLst>
              </a:tr>
              <a:tr h="1109165">
                <a:tc>
                  <a:txBody>
                    <a:bodyPr/>
                    <a:lstStyle/>
                    <a:p>
                      <a:pPr algn="r"/>
                      <a:r>
                        <a:rPr lang="ar-EG" sz="1700" dirty="0">
                          <a:solidFill>
                            <a:schemeClr val="tx2"/>
                          </a:solidFill>
                        </a:rPr>
                        <a:t>3. </a:t>
                      </a:r>
                      <a:r>
                        <a:rPr lang="ar-EG" sz="1700" b="1" dirty="0">
                          <a:solidFill>
                            <a:schemeClr val="tx2"/>
                          </a:solidFill>
                        </a:rPr>
                        <a:t>التوجه نحو النتائج:</a:t>
                      </a:r>
                      <a:r>
                        <a:rPr lang="ar-EG" sz="1700" dirty="0">
                          <a:solidFill>
                            <a:schemeClr val="tx2"/>
                          </a:solidFill>
                        </a:rPr>
                        <a:t> درجة تركيز المديرين على النتائج بدلاً من الأساليب والعمليات المستخدمة لتحقيق هذه النتائج.</a:t>
                      </a:r>
                    </a:p>
                  </a:txBody>
                  <a:tcPr marL="85320" marR="85320" marT="42660" marB="42660" anchor="ctr">
                    <a:lnL>
                      <a:noFill/>
                    </a:lnL>
                    <a:lnR>
                      <a:noFill/>
                    </a:lnR>
                    <a:lnT>
                      <a:noFill/>
                    </a:lnT>
                    <a:lnB>
                      <a:noFill/>
                    </a:lnB>
                    <a:noFill/>
                  </a:tcPr>
                </a:tc>
                <a:tc>
                  <a:txBody>
                    <a:bodyPr/>
                    <a:lstStyle/>
                    <a:p>
                      <a:r>
                        <a:rPr lang="en-US" sz="1700" b="1"/>
                        <a:t>3. Outcome Orientation:</a:t>
                      </a:r>
                      <a:r>
                        <a:rPr lang="en-US" sz="1700"/>
                        <a:t> The degree to which managers focus on results or outcomes rather than on techniques and processes used to achieve these outcomes.</a:t>
                      </a:r>
                    </a:p>
                  </a:txBody>
                  <a:tcPr marL="85320" marR="85320" marT="42660" marB="42660" anchor="ctr">
                    <a:lnL>
                      <a:noFill/>
                    </a:lnL>
                    <a:lnR>
                      <a:noFill/>
                    </a:lnR>
                    <a:lnT>
                      <a:noFill/>
                    </a:lnT>
                    <a:lnB>
                      <a:noFill/>
                    </a:lnB>
                    <a:noFill/>
                  </a:tcPr>
                </a:tc>
                <a:extLst>
                  <a:ext uri="{0D108BD9-81ED-4DB2-BD59-A6C34878D82A}">
                    <a16:rowId xmlns:a16="http://schemas.microsoft.com/office/drawing/2014/main" val="505630886"/>
                  </a:ext>
                </a:extLst>
              </a:tr>
              <a:tr h="853203">
                <a:tc>
                  <a:txBody>
                    <a:bodyPr/>
                    <a:lstStyle/>
                    <a:p>
                      <a:pPr algn="r"/>
                      <a:r>
                        <a:rPr lang="ar-EG" sz="1700" dirty="0">
                          <a:solidFill>
                            <a:schemeClr val="tx2"/>
                          </a:solidFill>
                        </a:rPr>
                        <a:t>4. </a:t>
                      </a:r>
                      <a:r>
                        <a:rPr lang="ar-EG" sz="1700" b="1" dirty="0">
                          <a:solidFill>
                            <a:schemeClr val="tx2"/>
                          </a:solidFill>
                        </a:rPr>
                        <a:t>الاهتمام بالأفراد:</a:t>
                      </a:r>
                      <a:r>
                        <a:rPr lang="ar-EG" sz="1700" dirty="0">
                          <a:solidFill>
                            <a:schemeClr val="tx2"/>
                          </a:solidFill>
                        </a:rPr>
                        <a:t> درجة أخذ قرارات الإدارة في الاعتبار تأثير القرارات على الأفراد داخل المنظمة.</a:t>
                      </a:r>
                    </a:p>
                  </a:txBody>
                  <a:tcPr marL="85320" marR="85320" marT="42660" marB="42660" anchor="ctr">
                    <a:lnL>
                      <a:noFill/>
                    </a:lnL>
                    <a:lnR>
                      <a:noFill/>
                    </a:lnR>
                    <a:lnT>
                      <a:noFill/>
                    </a:lnT>
                    <a:lnB>
                      <a:noFill/>
                    </a:lnB>
                    <a:noFill/>
                  </a:tcPr>
                </a:tc>
                <a:tc>
                  <a:txBody>
                    <a:bodyPr/>
                    <a:lstStyle/>
                    <a:p>
                      <a:r>
                        <a:rPr lang="en-US" sz="1700" b="1" dirty="0"/>
                        <a:t>4. People Orientation:</a:t>
                      </a:r>
                      <a:r>
                        <a:rPr lang="en-US" sz="1700" dirty="0"/>
                        <a:t> The degree to which management decisions take into consideration the effect of decisions on people within the organization.</a:t>
                      </a:r>
                    </a:p>
                  </a:txBody>
                  <a:tcPr marL="85320" marR="85320" marT="42660" marB="42660" anchor="ctr">
                    <a:lnL>
                      <a:noFill/>
                    </a:lnL>
                    <a:lnR>
                      <a:noFill/>
                    </a:lnR>
                    <a:lnT>
                      <a:noFill/>
                    </a:lnT>
                    <a:lnB>
                      <a:noFill/>
                    </a:lnB>
                    <a:noFill/>
                  </a:tcPr>
                </a:tc>
                <a:extLst>
                  <a:ext uri="{0D108BD9-81ED-4DB2-BD59-A6C34878D82A}">
                    <a16:rowId xmlns:a16="http://schemas.microsoft.com/office/drawing/2014/main" val="4010999871"/>
                  </a:ext>
                </a:extLst>
              </a:tr>
            </a:tbl>
          </a:graphicData>
        </a:graphic>
      </p:graphicFrame>
      <p:sp>
        <p:nvSpPr>
          <p:cNvPr id="6" name="Rectangle 1">
            <a:extLst>
              <a:ext uri="{FF2B5EF4-FFF2-40B4-BE49-F238E27FC236}">
                <a16:creationId xmlns:a16="http://schemas.microsoft.com/office/drawing/2014/main" id="{45613FAE-422C-D331-BE00-E67056FEB72C}"/>
              </a:ext>
            </a:extLst>
          </p:cNvPr>
          <p:cNvSpPr>
            <a:spLocks noChangeArrowheads="1"/>
          </p:cNvSpPr>
          <p:nvPr/>
        </p:nvSpPr>
        <p:spPr bwMode="auto">
          <a:xfrm>
            <a:off x="1190625" y="18018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7072292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FCFAA64F-C592-7AF1-0D6B-82DA583D1972}"/>
              </a:ext>
            </a:extLst>
          </p:cNvPr>
          <p:cNvGraphicFramePr>
            <a:graphicFrameLocks noGrp="1"/>
          </p:cNvGraphicFramePr>
          <p:nvPr>
            <p:extLst>
              <p:ext uri="{D42A27DB-BD31-4B8C-83A1-F6EECF244321}">
                <p14:modId xmlns:p14="http://schemas.microsoft.com/office/powerpoint/2010/main" val="2027027924"/>
              </p:ext>
            </p:extLst>
          </p:nvPr>
        </p:nvGraphicFramePr>
        <p:xfrm>
          <a:off x="1047637" y="388739"/>
          <a:ext cx="8964688" cy="5781600"/>
        </p:xfrm>
        <a:graphic>
          <a:graphicData uri="http://schemas.openxmlformats.org/drawingml/2006/table">
            <a:tbl>
              <a:tblPr/>
              <a:tblGrid>
                <a:gridCol w="4482344">
                  <a:extLst>
                    <a:ext uri="{9D8B030D-6E8A-4147-A177-3AD203B41FA5}">
                      <a16:colId xmlns:a16="http://schemas.microsoft.com/office/drawing/2014/main" val="3349926144"/>
                    </a:ext>
                  </a:extLst>
                </a:gridCol>
                <a:gridCol w="4482344">
                  <a:extLst>
                    <a:ext uri="{9D8B030D-6E8A-4147-A177-3AD203B41FA5}">
                      <a16:colId xmlns:a16="http://schemas.microsoft.com/office/drawing/2014/main" val="3586639559"/>
                    </a:ext>
                  </a:extLst>
                </a:gridCol>
              </a:tblGrid>
              <a:tr h="233019">
                <a:tc>
                  <a:txBody>
                    <a:bodyPr/>
                    <a:lstStyle/>
                    <a:p>
                      <a:pPr algn="ctr"/>
                      <a:r>
                        <a:rPr lang="ar-EG" sz="1600" b="1" dirty="0">
                          <a:solidFill>
                            <a:schemeClr val="tx2"/>
                          </a:solidFill>
                        </a:rPr>
                        <a:t>وظائف ومسؤوليات الثقافة التنظيمية</a:t>
                      </a:r>
                      <a:endParaRPr lang="ar-EG" sz="1600" dirty="0">
                        <a:solidFill>
                          <a:schemeClr val="tx2"/>
                        </a:solidFill>
                      </a:endParaRPr>
                    </a:p>
                  </a:txBody>
                  <a:tcPr marL="55080" marR="55080" marT="27540" marB="27540" anchor="ctr">
                    <a:lnL>
                      <a:noFill/>
                    </a:lnL>
                    <a:lnR>
                      <a:noFill/>
                    </a:lnR>
                    <a:lnT>
                      <a:noFill/>
                    </a:lnT>
                    <a:lnB>
                      <a:noFill/>
                    </a:lnB>
                    <a:noFill/>
                  </a:tcPr>
                </a:tc>
                <a:tc>
                  <a:txBody>
                    <a:bodyPr/>
                    <a:lstStyle/>
                    <a:p>
                      <a:pPr algn="ctr"/>
                      <a:r>
                        <a:rPr lang="en-US" sz="1600" b="1" dirty="0"/>
                        <a:t>Functions and Liabilities of Organizational Culture</a:t>
                      </a:r>
                      <a:endParaRPr lang="en-US" sz="1600" dirty="0"/>
                    </a:p>
                  </a:txBody>
                  <a:tcPr marL="55080" marR="55080" marT="27540" marB="27540" anchor="ctr">
                    <a:lnL>
                      <a:noFill/>
                    </a:lnL>
                    <a:lnR>
                      <a:noFill/>
                    </a:lnR>
                    <a:lnT>
                      <a:noFill/>
                    </a:lnT>
                    <a:lnB>
                      <a:noFill/>
                    </a:lnB>
                    <a:noFill/>
                  </a:tcPr>
                </a:tc>
                <a:extLst>
                  <a:ext uri="{0D108BD9-81ED-4DB2-BD59-A6C34878D82A}">
                    <a16:rowId xmlns:a16="http://schemas.microsoft.com/office/drawing/2014/main" val="2297316198"/>
                  </a:ext>
                </a:extLst>
              </a:tr>
              <a:tr h="788641">
                <a:tc>
                  <a:txBody>
                    <a:bodyPr/>
                    <a:lstStyle/>
                    <a:p>
                      <a:pPr algn="r"/>
                      <a:r>
                        <a:rPr lang="ar-EG" sz="1600" b="1" dirty="0">
                          <a:solidFill>
                            <a:schemeClr val="tx2"/>
                          </a:solidFill>
                        </a:rPr>
                        <a:t>وظائف الثقافة التنظيمية:</a:t>
                      </a:r>
                      <a:r>
                        <a:rPr lang="ar-EG" sz="1600" dirty="0">
                          <a:solidFill>
                            <a:schemeClr val="tx2"/>
                          </a:solidFill>
                        </a:rPr>
                        <a:t> زيادة الالتزام التنظيمي واتساق سلوك الموظفين؛ وتساعد الموظفين عن طريق تقليل الغموض.**</a:t>
                      </a:r>
                    </a:p>
                  </a:txBody>
                  <a:tcPr marL="55080" marR="55080" marT="27540" marB="27540" anchor="ctr">
                    <a:lnL>
                      <a:noFill/>
                    </a:lnL>
                    <a:lnR>
                      <a:noFill/>
                    </a:lnR>
                    <a:lnT>
                      <a:noFill/>
                    </a:lnT>
                    <a:lnB>
                      <a:noFill/>
                    </a:lnB>
                    <a:noFill/>
                  </a:tcPr>
                </a:tc>
                <a:tc>
                  <a:txBody>
                    <a:bodyPr/>
                    <a:lstStyle/>
                    <a:p>
                      <a:r>
                        <a:rPr lang="en-US" sz="1600" b="1"/>
                        <a:t>The Functions of Organizational Culture:</a:t>
                      </a:r>
                      <a:r>
                        <a:rPr lang="en-US" sz="1600"/>
                        <a:t> Increasing organizational commitment and the consistency of employee behavior; aids employees by reducing ambiguity.**</a:t>
                      </a:r>
                    </a:p>
                  </a:txBody>
                  <a:tcPr marL="55080" marR="55080" marT="27540" marB="27540" anchor="ctr">
                    <a:lnL>
                      <a:noFill/>
                    </a:lnL>
                    <a:lnR>
                      <a:noFill/>
                    </a:lnR>
                    <a:lnT>
                      <a:noFill/>
                    </a:lnT>
                    <a:lnB>
                      <a:noFill/>
                    </a:lnB>
                    <a:noFill/>
                  </a:tcPr>
                </a:tc>
                <a:extLst>
                  <a:ext uri="{0D108BD9-81ED-4DB2-BD59-A6C34878D82A}">
                    <a16:rowId xmlns:a16="http://schemas.microsoft.com/office/drawing/2014/main" val="605299834"/>
                  </a:ext>
                </a:extLst>
              </a:tr>
              <a:tr h="418227">
                <a:tc>
                  <a:txBody>
                    <a:bodyPr/>
                    <a:lstStyle/>
                    <a:p>
                      <a:pPr algn="r"/>
                      <a:r>
                        <a:rPr lang="ar-EG" sz="1600" b="1">
                          <a:solidFill>
                            <a:schemeClr val="tx2"/>
                          </a:solidFill>
                        </a:rPr>
                        <a:t>هناك أربع وظائف أساسية للثقافة تساعد في تحقيق هذه الفوائد:</a:t>
                      </a:r>
                      <a:endParaRPr lang="ar-EG" sz="1600">
                        <a:solidFill>
                          <a:schemeClr val="tx2"/>
                        </a:solidFill>
                      </a:endParaRPr>
                    </a:p>
                  </a:txBody>
                  <a:tcPr marL="55080" marR="55080" marT="27540" marB="27540" anchor="ctr">
                    <a:lnL>
                      <a:noFill/>
                    </a:lnL>
                    <a:lnR>
                      <a:noFill/>
                    </a:lnR>
                    <a:lnT>
                      <a:noFill/>
                    </a:lnT>
                    <a:lnB>
                      <a:noFill/>
                    </a:lnB>
                    <a:noFill/>
                  </a:tcPr>
                </a:tc>
                <a:tc>
                  <a:txBody>
                    <a:bodyPr/>
                    <a:lstStyle/>
                    <a:p>
                      <a:r>
                        <a:rPr lang="en-US" sz="1600" b="1"/>
                        <a:t>There are four basic functions of culture that help achieve these benefits:</a:t>
                      </a:r>
                      <a:endParaRPr lang="en-US" sz="1600"/>
                    </a:p>
                  </a:txBody>
                  <a:tcPr marL="55080" marR="55080" marT="27540" marB="27540" anchor="ctr">
                    <a:lnL>
                      <a:noFill/>
                    </a:lnL>
                    <a:lnR>
                      <a:noFill/>
                    </a:lnR>
                    <a:lnT>
                      <a:noFill/>
                    </a:lnT>
                    <a:lnB>
                      <a:noFill/>
                    </a:lnB>
                    <a:noFill/>
                  </a:tcPr>
                </a:tc>
                <a:extLst>
                  <a:ext uri="{0D108BD9-81ED-4DB2-BD59-A6C34878D82A}">
                    <a16:rowId xmlns:a16="http://schemas.microsoft.com/office/drawing/2014/main" val="313032312"/>
                  </a:ext>
                </a:extLst>
              </a:tr>
              <a:tr h="233019">
                <a:tc>
                  <a:txBody>
                    <a:bodyPr/>
                    <a:lstStyle/>
                    <a:p>
                      <a:pPr algn="r"/>
                      <a:r>
                        <a:rPr lang="ar-EG" sz="1600" dirty="0">
                          <a:solidFill>
                            <a:schemeClr val="tx2"/>
                          </a:solidFill>
                        </a:rPr>
                        <a:t>- </a:t>
                      </a:r>
                      <a:r>
                        <a:rPr lang="ar-EG" sz="1600" b="1" dirty="0">
                          <a:solidFill>
                            <a:schemeClr val="tx2"/>
                          </a:solidFill>
                        </a:rPr>
                        <a:t>تجميع جميع الموظفين على منصة مشتركة.</a:t>
                      </a:r>
                      <a:endParaRPr lang="ar-EG" sz="1600" dirty="0">
                        <a:solidFill>
                          <a:schemeClr val="tx2"/>
                        </a:solidFill>
                      </a:endParaRPr>
                    </a:p>
                  </a:txBody>
                  <a:tcPr marL="55080" marR="55080" marT="27540" marB="27540" anchor="ctr">
                    <a:lnL>
                      <a:noFill/>
                    </a:lnL>
                    <a:lnR>
                      <a:noFill/>
                    </a:lnR>
                    <a:lnT>
                      <a:noFill/>
                    </a:lnT>
                    <a:lnB>
                      <a:noFill/>
                    </a:lnB>
                    <a:noFill/>
                  </a:tcPr>
                </a:tc>
                <a:tc>
                  <a:txBody>
                    <a:bodyPr/>
                    <a:lstStyle/>
                    <a:p>
                      <a:r>
                        <a:rPr lang="en-US" sz="1600"/>
                        <a:t>- </a:t>
                      </a:r>
                      <a:r>
                        <a:rPr lang="en-US" sz="1600" b="1"/>
                        <a:t>Brings all the employees at a common platform.</a:t>
                      </a:r>
                      <a:endParaRPr lang="en-US" sz="1600"/>
                    </a:p>
                  </a:txBody>
                  <a:tcPr marL="55080" marR="55080" marT="27540" marB="27540" anchor="ctr">
                    <a:lnL>
                      <a:noFill/>
                    </a:lnL>
                    <a:lnR>
                      <a:noFill/>
                    </a:lnR>
                    <a:lnT>
                      <a:noFill/>
                    </a:lnT>
                    <a:lnB>
                      <a:noFill/>
                    </a:lnB>
                    <a:noFill/>
                  </a:tcPr>
                </a:tc>
                <a:extLst>
                  <a:ext uri="{0D108BD9-81ED-4DB2-BD59-A6C34878D82A}">
                    <a16:rowId xmlns:a16="http://schemas.microsoft.com/office/drawing/2014/main" val="870699660"/>
                  </a:ext>
                </a:extLst>
              </a:tr>
              <a:tr h="418227">
                <a:tc>
                  <a:txBody>
                    <a:bodyPr/>
                    <a:lstStyle/>
                    <a:p>
                      <a:pPr algn="r"/>
                      <a:r>
                        <a:rPr lang="ar-EG" sz="1600">
                          <a:solidFill>
                            <a:schemeClr val="tx2"/>
                          </a:solidFill>
                        </a:rPr>
                        <a:t>- </a:t>
                      </a:r>
                      <a:r>
                        <a:rPr lang="ar-EG" sz="1600" b="1">
                          <a:solidFill>
                            <a:schemeClr val="tx2"/>
                          </a:solidFill>
                        </a:rPr>
                        <a:t>تحدد الثقافة طريقة تفاعل الموظفين في مكان العمل.</a:t>
                      </a:r>
                      <a:endParaRPr lang="ar-EG" sz="1600">
                        <a:solidFill>
                          <a:schemeClr val="tx2"/>
                        </a:solidFill>
                      </a:endParaRPr>
                    </a:p>
                  </a:txBody>
                  <a:tcPr marL="55080" marR="55080" marT="27540" marB="27540" anchor="ctr">
                    <a:lnL>
                      <a:noFill/>
                    </a:lnL>
                    <a:lnR>
                      <a:noFill/>
                    </a:lnR>
                    <a:lnT>
                      <a:noFill/>
                    </a:lnT>
                    <a:lnB>
                      <a:noFill/>
                    </a:lnB>
                    <a:noFill/>
                  </a:tcPr>
                </a:tc>
                <a:tc>
                  <a:txBody>
                    <a:bodyPr/>
                    <a:lstStyle/>
                    <a:p>
                      <a:r>
                        <a:rPr lang="en-US" sz="1600"/>
                        <a:t>- </a:t>
                      </a:r>
                      <a:r>
                        <a:rPr lang="en-US" sz="1600" b="1"/>
                        <a:t>Culture decides the way employees interact at their workplace.</a:t>
                      </a:r>
                      <a:endParaRPr lang="en-US" sz="1600"/>
                    </a:p>
                  </a:txBody>
                  <a:tcPr marL="55080" marR="55080" marT="27540" marB="27540" anchor="ctr">
                    <a:lnL>
                      <a:noFill/>
                    </a:lnL>
                    <a:lnR>
                      <a:noFill/>
                    </a:lnR>
                    <a:lnT>
                      <a:noFill/>
                    </a:lnT>
                    <a:lnB>
                      <a:noFill/>
                    </a:lnB>
                    <a:noFill/>
                  </a:tcPr>
                </a:tc>
                <a:extLst>
                  <a:ext uri="{0D108BD9-81ED-4DB2-BD59-A6C34878D82A}">
                    <a16:rowId xmlns:a16="http://schemas.microsoft.com/office/drawing/2014/main" val="3078714776"/>
                  </a:ext>
                </a:extLst>
              </a:tr>
              <a:tr h="233019">
                <a:tc>
                  <a:txBody>
                    <a:bodyPr/>
                    <a:lstStyle/>
                    <a:p>
                      <a:pPr algn="r"/>
                      <a:r>
                        <a:rPr lang="ar-EG" sz="1600" dirty="0">
                          <a:solidFill>
                            <a:schemeClr val="tx2"/>
                          </a:solidFill>
                        </a:rPr>
                        <a:t>- </a:t>
                      </a:r>
                      <a:r>
                        <a:rPr lang="ar-EG" sz="1600" b="1" dirty="0">
                          <a:solidFill>
                            <a:schemeClr val="tx2"/>
                          </a:solidFill>
                        </a:rPr>
                        <a:t>إنشاء إحساس بالهوية.</a:t>
                      </a:r>
                      <a:endParaRPr lang="ar-EG" sz="1600" dirty="0">
                        <a:solidFill>
                          <a:schemeClr val="tx2"/>
                        </a:solidFill>
                      </a:endParaRPr>
                    </a:p>
                  </a:txBody>
                  <a:tcPr marL="55080" marR="55080" marT="27540" marB="27540" anchor="ctr">
                    <a:lnL>
                      <a:noFill/>
                    </a:lnL>
                    <a:lnR>
                      <a:noFill/>
                    </a:lnR>
                    <a:lnT>
                      <a:noFill/>
                    </a:lnT>
                    <a:lnB>
                      <a:noFill/>
                    </a:lnB>
                    <a:noFill/>
                  </a:tcPr>
                </a:tc>
                <a:tc>
                  <a:txBody>
                    <a:bodyPr/>
                    <a:lstStyle/>
                    <a:p>
                      <a:r>
                        <a:rPr lang="en-US" sz="1600"/>
                        <a:t>- </a:t>
                      </a:r>
                      <a:r>
                        <a:rPr lang="en-US" sz="1600" b="1"/>
                        <a:t>Creation of sense of identity.</a:t>
                      </a:r>
                      <a:endParaRPr lang="en-US" sz="1600"/>
                    </a:p>
                  </a:txBody>
                  <a:tcPr marL="55080" marR="55080" marT="27540" marB="27540" anchor="ctr">
                    <a:lnL>
                      <a:noFill/>
                    </a:lnL>
                    <a:lnR>
                      <a:noFill/>
                    </a:lnR>
                    <a:lnT>
                      <a:noFill/>
                    </a:lnT>
                    <a:lnB>
                      <a:noFill/>
                    </a:lnB>
                    <a:noFill/>
                  </a:tcPr>
                </a:tc>
                <a:extLst>
                  <a:ext uri="{0D108BD9-81ED-4DB2-BD59-A6C34878D82A}">
                    <a16:rowId xmlns:a16="http://schemas.microsoft.com/office/drawing/2014/main" val="1552847603"/>
                  </a:ext>
                </a:extLst>
              </a:tr>
              <a:tr h="603434">
                <a:tc>
                  <a:txBody>
                    <a:bodyPr/>
                    <a:lstStyle/>
                    <a:p>
                      <a:pPr algn="r"/>
                      <a:r>
                        <a:rPr lang="ar-EG" sz="1600" dirty="0">
                          <a:solidFill>
                            <a:schemeClr val="tx2"/>
                          </a:solidFill>
                        </a:rPr>
                        <a:t>- </a:t>
                      </a:r>
                      <a:r>
                        <a:rPr lang="ar-EG" sz="1600" b="1" dirty="0">
                          <a:solidFill>
                            <a:schemeClr val="tx2"/>
                          </a:solidFill>
                        </a:rPr>
                        <a:t>تمثل الثقافة السياسات المحددة مسبقًا التي توجه الموظفين وتمنحهم إحساسًا بالاتجاه في مكان العمل.</a:t>
                      </a:r>
                      <a:endParaRPr lang="ar-EG" sz="1600" dirty="0">
                        <a:solidFill>
                          <a:schemeClr val="tx2"/>
                        </a:solidFill>
                      </a:endParaRPr>
                    </a:p>
                  </a:txBody>
                  <a:tcPr marL="55080" marR="55080" marT="27540" marB="27540" anchor="ctr">
                    <a:lnL>
                      <a:noFill/>
                    </a:lnL>
                    <a:lnR>
                      <a:noFill/>
                    </a:lnR>
                    <a:lnT>
                      <a:noFill/>
                    </a:lnT>
                    <a:lnB>
                      <a:noFill/>
                    </a:lnB>
                    <a:noFill/>
                  </a:tcPr>
                </a:tc>
                <a:tc>
                  <a:txBody>
                    <a:bodyPr/>
                    <a:lstStyle/>
                    <a:p>
                      <a:r>
                        <a:rPr lang="en-US" sz="1600"/>
                        <a:t>- </a:t>
                      </a:r>
                      <a:r>
                        <a:rPr lang="en-US" sz="1600" b="1"/>
                        <a:t>Culture represents the predefined policies which guide the employees and give them a sense of direction at the workplace.</a:t>
                      </a:r>
                      <a:endParaRPr lang="en-US" sz="1600"/>
                    </a:p>
                  </a:txBody>
                  <a:tcPr marL="55080" marR="55080" marT="27540" marB="27540" anchor="ctr">
                    <a:lnL>
                      <a:noFill/>
                    </a:lnL>
                    <a:lnR>
                      <a:noFill/>
                    </a:lnR>
                    <a:lnT>
                      <a:noFill/>
                    </a:lnT>
                    <a:lnB>
                      <a:noFill/>
                    </a:lnB>
                    <a:noFill/>
                  </a:tcPr>
                </a:tc>
                <a:extLst>
                  <a:ext uri="{0D108BD9-81ED-4DB2-BD59-A6C34878D82A}">
                    <a16:rowId xmlns:a16="http://schemas.microsoft.com/office/drawing/2014/main" val="397860846"/>
                  </a:ext>
                </a:extLst>
              </a:tr>
              <a:tr h="233019">
                <a:tc>
                  <a:txBody>
                    <a:bodyPr/>
                    <a:lstStyle/>
                    <a:p>
                      <a:pPr algn="ctr"/>
                      <a:r>
                        <a:rPr lang="ar-EG" sz="1600" b="1" dirty="0">
                          <a:solidFill>
                            <a:schemeClr val="tx2"/>
                          </a:solidFill>
                        </a:rPr>
                        <a:t>الثقافة كعائق:</a:t>
                      </a:r>
                      <a:endParaRPr lang="ar-EG" sz="1600" dirty="0">
                        <a:solidFill>
                          <a:schemeClr val="tx2"/>
                        </a:solidFill>
                      </a:endParaRPr>
                    </a:p>
                  </a:txBody>
                  <a:tcPr marL="55080" marR="55080" marT="27540" marB="27540" anchor="ctr">
                    <a:lnL>
                      <a:noFill/>
                    </a:lnL>
                    <a:lnR>
                      <a:noFill/>
                    </a:lnR>
                    <a:lnT>
                      <a:noFill/>
                    </a:lnT>
                    <a:lnB>
                      <a:noFill/>
                    </a:lnB>
                    <a:noFill/>
                  </a:tcPr>
                </a:tc>
                <a:tc>
                  <a:txBody>
                    <a:bodyPr/>
                    <a:lstStyle/>
                    <a:p>
                      <a:r>
                        <a:rPr lang="en-US" sz="1600" b="1"/>
                        <a:t>Culture as a Barrier:</a:t>
                      </a:r>
                      <a:endParaRPr lang="en-US" sz="1600"/>
                    </a:p>
                  </a:txBody>
                  <a:tcPr marL="55080" marR="55080" marT="27540" marB="27540" anchor="ctr">
                    <a:lnL>
                      <a:noFill/>
                    </a:lnL>
                    <a:lnR>
                      <a:noFill/>
                    </a:lnR>
                    <a:lnT>
                      <a:noFill/>
                    </a:lnT>
                    <a:lnB>
                      <a:noFill/>
                    </a:lnB>
                    <a:noFill/>
                  </a:tcPr>
                </a:tc>
                <a:extLst>
                  <a:ext uri="{0D108BD9-81ED-4DB2-BD59-A6C34878D82A}">
                    <a16:rowId xmlns:a16="http://schemas.microsoft.com/office/drawing/2014/main" val="3173556446"/>
                  </a:ext>
                </a:extLst>
              </a:tr>
              <a:tr h="603434">
                <a:tc>
                  <a:txBody>
                    <a:bodyPr/>
                    <a:lstStyle/>
                    <a:p>
                      <a:pPr algn="r"/>
                      <a:r>
                        <a:rPr lang="ar-EG" sz="1600" b="1" dirty="0">
                          <a:solidFill>
                            <a:schemeClr val="tx2"/>
                          </a:solidFill>
                        </a:rPr>
                        <a:t>لأن الثقافة يصعب تغييرها على المدى القصير وتحدد السلوك المناسب، فقد تخلق حواجز في المنظمة:</a:t>
                      </a:r>
                      <a:endParaRPr lang="ar-EG" sz="1600" dirty="0">
                        <a:solidFill>
                          <a:schemeClr val="tx2"/>
                        </a:solidFill>
                      </a:endParaRPr>
                    </a:p>
                  </a:txBody>
                  <a:tcPr marL="55080" marR="55080" marT="27540" marB="27540" anchor="ctr">
                    <a:lnL>
                      <a:noFill/>
                    </a:lnL>
                    <a:lnR>
                      <a:noFill/>
                    </a:lnR>
                    <a:lnT>
                      <a:noFill/>
                    </a:lnT>
                    <a:lnB>
                      <a:noFill/>
                    </a:lnB>
                    <a:noFill/>
                  </a:tcPr>
                </a:tc>
                <a:tc>
                  <a:txBody>
                    <a:bodyPr/>
                    <a:lstStyle/>
                    <a:p>
                      <a:r>
                        <a:rPr lang="en-US" sz="1600" b="1"/>
                        <a:t>Because culture is difficult to change in the short run and defines proper behavior, it may create barriers in the organization:</a:t>
                      </a:r>
                      <a:endParaRPr lang="en-US" sz="1600"/>
                    </a:p>
                  </a:txBody>
                  <a:tcPr marL="55080" marR="55080" marT="27540" marB="27540" anchor="ctr">
                    <a:lnL>
                      <a:noFill/>
                    </a:lnL>
                    <a:lnR>
                      <a:noFill/>
                    </a:lnR>
                    <a:lnT>
                      <a:noFill/>
                    </a:lnT>
                    <a:lnB>
                      <a:noFill/>
                    </a:lnB>
                    <a:noFill/>
                  </a:tcPr>
                </a:tc>
                <a:extLst>
                  <a:ext uri="{0D108BD9-81ED-4DB2-BD59-A6C34878D82A}">
                    <a16:rowId xmlns:a16="http://schemas.microsoft.com/office/drawing/2014/main" val="3673884916"/>
                  </a:ext>
                </a:extLst>
              </a:tr>
              <a:tr h="233019">
                <a:tc>
                  <a:txBody>
                    <a:bodyPr/>
                    <a:lstStyle/>
                    <a:p>
                      <a:pPr algn="r"/>
                      <a:r>
                        <a:rPr lang="en-US" sz="1600" dirty="0">
                          <a:solidFill>
                            <a:schemeClr val="tx2"/>
                          </a:solidFill>
                        </a:rPr>
                        <a:t>a. </a:t>
                      </a:r>
                      <a:r>
                        <a:rPr lang="ar-EG" sz="1600" b="1" dirty="0">
                          <a:solidFill>
                            <a:schemeClr val="tx2"/>
                          </a:solidFill>
                        </a:rPr>
                        <a:t>عائق أمام التغيير.</a:t>
                      </a:r>
                      <a:endParaRPr lang="ar-EG" sz="1600" dirty="0">
                        <a:solidFill>
                          <a:schemeClr val="tx2"/>
                        </a:solidFill>
                      </a:endParaRPr>
                    </a:p>
                  </a:txBody>
                  <a:tcPr marL="55080" marR="55080" marT="27540" marB="27540" anchor="ctr">
                    <a:lnL>
                      <a:noFill/>
                    </a:lnL>
                    <a:lnR>
                      <a:noFill/>
                    </a:lnR>
                    <a:lnT>
                      <a:noFill/>
                    </a:lnT>
                    <a:lnB>
                      <a:noFill/>
                    </a:lnB>
                    <a:noFill/>
                  </a:tcPr>
                </a:tc>
                <a:tc>
                  <a:txBody>
                    <a:bodyPr/>
                    <a:lstStyle/>
                    <a:p>
                      <a:r>
                        <a:rPr lang="en-US" sz="1600"/>
                        <a:t>a. </a:t>
                      </a:r>
                      <a:r>
                        <a:rPr lang="en-US" sz="1600" b="1"/>
                        <a:t>Barrier to change.</a:t>
                      </a:r>
                      <a:endParaRPr lang="en-US" sz="1600"/>
                    </a:p>
                  </a:txBody>
                  <a:tcPr marL="55080" marR="55080" marT="27540" marB="27540" anchor="ctr">
                    <a:lnL>
                      <a:noFill/>
                    </a:lnL>
                    <a:lnR>
                      <a:noFill/>
                    </a:lnR>
                    <a:lnT>
                      <a:noFill/>
                    </a:lnT>
                    <a:lnB>
                      <a:noFill/>
                    </a:lnB>
                    <a:noFill/>
                  </a:tcPr>
                </a:tc>
                <a:extLst>
                  <a:ext uri="{0D108BD9-81ED-4DB2-BD59-A6C34878D82A}">
                    <a16:rowId xmlns:a16="http://schemas.microsoft.com/office/drawing/2014/main" val="663521226"/>
                  </a:ext>
                </a:extLst>
              </a:tr>
              <a:tr h="233019">
                <a:tc>
                  <a:txBody>
                    <a:bodyPr/>
                    <a:lstStyle/>
                    <a:p>
                      <a:pPr algn="r"/>
                      <a:r>
                        <a:rPr lang="en-US" sz="1600" dirty="0">
                          <a:solidFill>
                            <a:schemeClr val="tx2"/>
                          </a:solidFill>
                        </a:rPr>
                        <a:t>b. </a:t>
                      </a:r>
                      <a:r>
                        <a:rPr lang="ar-EG" sz="1600" b="1" dirty="0">
                          <a:solidFill>
                            <a:schemeClr val="tx2"/>
                          </a:solidFill>
                        </a:rPr>
                        <a:t>عائق أمام التنوع.</a:t>
                      </a:r>
                      <a:endParaRPr lang="ar-EG" sz="1600" dirty="0">
                        <a:solidFill>
                          <a:schemeClr val="tx2"/>
                        </a:solidFill>
                      </a:endParaRPr>
                    </a:p>
                  </a:txBody>
                  <a:tcPr marL="55080" marR="55080" marT="27540" marB="27540" anchor="ctr">
                    <a:lnL>
                      <a:noFill/>
                    </a:lnL>
                    <a:lnR>
                      <a:noFill/>
                    </a:lnR>
                    <a:lnT>
                      <a:noFill/>
                    </a:lnT>
                    <a:lnB>
                      <a:noFill/>
                    </a:lnB>
                    <a:noFill/>
                  </a:tcPr>
                </a:tc>
                <a:tc>
                  <a:txBody>
                    <a:bodyPr/>
                    <a:lstStyle/>
                    <a:p>
                      <a:r>
                        <a:rPr lang="en-US" sz="1600"/>
                        <a:t>b. </a:t>
                      </a:r>
                      <a:r>
                        <a:rPr lang="en-US" sz="1600" b="1"/>
                        <a:t>Barrier to diversity.</a:t>
                      </a:r>
                      <a:endParaRPr lang="en-US" sz="1600"/>
                    </a:p>
                  </a:txBody>
                  <a:tcPr marL="55080" marR="55080" marT="27540" marB="27540" anchor="ctr">
                    <a:lnL>
                      <a:noFill/>
                    </a:lnL>
                    <a:lnR>
                      <a:noFill/>
                    </a:lnR>
                    <a:lnT>
                      <a:noFill/>
                    </a:lnT>
                    <a:lnB>
                      <a:noFill/>
                    </a:lnB>
                    <a:noFill/>
                  </a:tcPr>
                </a:tc>
                <a:extLst>
                  <a:ext uri="{0D108BD9-81ED-4DB2-BD59-A6C34878D82A}">
                    <a16:rowId xmlns:a16="http://schemas.microsoft.com/office/drawing/2014/main" val="1093080410"/>
                  </a:ext>
                </a:extLst>
              </a:tr>
              <a:tr h="233019">
                <a:tc>
                  <a:txBody>
                    <a:bodyPr/>
                    <a:lstStyle/>
                    <a:p>
                      <a:pPr algn="r"/>
                      <a:r>
                        <a:rPr lang="en-US" sz="1600" dirty="0">
                          <a:solidFill>
                            <a:schemeClr val="tx2"/>
                          </a:solidFill>
                        </a:rPr>
                        <a:t>c. </a:t>
                      </a:r>
                      <a:r>
                        <a:rPr lang="ar-EG" sz="1600" b="1" dirty="0">
                          <a:solidFill>
                            <a:schemeClr val="tx2"/>
                          </a:solidFill>
                        </a:rPr>
                        <a:t>عائق أمام عمليات الاستحواذ </a:t>
                      </a:r>
                      <a:r>
                        <a:rPr lang="ar-EG" sz="1600" b="1" dirty="0" err="1">
                          <a:solidFill>
                            <a:schemeClr val="tx2"/>
                          </a:solidFill>
                        </a:rPr>
                        <a:t>والاندماجات</a:t>
                      </a:r>
                      <a:r>
                        <a:rPr lang="ar-EG" sz="1600" b="1" dirty="0">
                          <a:solidFill>
                            <a:schemeClr val="tx2"/>
                          </a:solidFill>
                        </a:rPr>
                        <a:t>.</a:t>
                      </a:r>
                      <a:endParaRPr lang="ar-EG" sz="1600" dirty="0">
                        <a:solidFill>
                          <a:schemeClr val="tx2"/>
                        </a:solidFill>
                      </a:endParaRPr>
                    </a:p>
                  </a:txBody>
                  <a:tcPr marL="55080" marR="55080" marT="27540" marB="27540" anchor="ctr">
                    <a:lnL>
                      <a:noFill/>
                    </a:lnL>
                    <a:lnR>
                      <a:noFill/>
                    </a:lnR>
                    <a:lnT>
                      <a:noFill/>
                    </a:lnT>
                    <a:lnB>
                      <a:noFill/>
                    </a:lnB>
                    <a:noFill/>
                  </a:tcPr>
                </a:tc>
                <a:tc>
                  <a:txBody>
                    <a:bodyPr/>
                    <a:lstStyle/>
                    <a:p>
                      <a:r>
                        <a:rPr lang="en-US" sz="1600" dirty="0"/>
                        <a:t>c. </a:t>
                      </a:r>
                      <a:r>
                        <a:rPr lang="en-US" sz="1600" b="1" dirty="0"/>
                        <a:t>Barrier to Acquisitions and Mergers.</a:t>
                      </a:r>
                      <a:endParaRPr lang="en-US" sz="1600" dirty="0"/>
                    </a:p>
                  </a:txBody>
                  <a:tcPr marL="55080" marR="55080" marT="27540" marB="27540" anchor="ctr">
                    <a:lnL>
                      <a:noFill/>
                    </a:lnL>
                    <a:lnR>
                      <a:noFill/>
                    </a:lnR>
                    <a:lnT>
                      <a:noFill/>
                    </a:lnT>
                    <a:lnB>
                      <a:noFill/>
                    </a:lnB>
                    <a:noFill/>
                  </a:tcPr>
                </a:tc>
                <a:extLst>
                  <a:ext uri="{0D108BD9-81ED-4DB2-BD59-A6C34878D82A}">
                    <a16:rowId xmlns:a16="http://schemas.microsoft.com/office/drawing/2014/main" val="194693223"/>
                  </a:ext>
                </a:extLst>
              </a:tr>
            </a:tbl>
          </a:graphicData>
        </a:graphic>
      </p:graphicFrame>
      <p:sp>
        <p:nvSpPr>
          <p:cNvPr id="6" name="Rectangle 1">
            <a:extLst>
              <a:ext uri="{FF2B5EF4-FFF2-40B4-BE49-F238E27FC236}">
                <a16:creationId xmlns:a16="http://schemas.microsoft.com/office/drawing/2014/main" id="{362A970A-7AC4-1894-D87E-9450157FC945}"/>
              </a:ext>
            </a:extLst>
          </p:cNvPr>
          <p:cNvSpPr>
            <a:spLocks noChangeArrowheads="1"/>
          </p:cNvSpPr>
          <p:nvPr/>
        </p:nvSpPr>
        <p:spPr bwMode="auto">
          <a:xfrm>
            <a:off x="2928938" y="17986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7263684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96EC5182-0885-C4E9-5B3F-3BBC09D29DC4}"/>
              </a:ext>
            </a:extLst>
          </p:cNvPr>
          <p:cNvGraphicFramePr>
            <a:graphicFrameLocks noGrp="1"/>
          </p:cNvGraphicFramePr>
          <p:nvPr>
            <p:extLst>
              <p:ext uri="{D42A27DB-BD31-4B8C-83A1-F6EECF244321}">
                <p14:modId xmlns:p14="http://schemas.microsoft.com/office/powerpoint/2010/main" val="1344632042"/>
              </p:ext>
            </p:extLst>
          </p:nvPr>
        </p:nvGraphicFramePr>
        <p:xfrm>
          <a:off x="974035" y="1094581"/>
          <a:ext cx="10515600" cy="5031126"/>
        </p:xfrm>
        <a:graphic>
          <a:graphicData uri="http://schemas.openxmlformats.org/drawingml/2006/table">
            <a:tbl>
              <a:tblPr/>
              <a:tblGrid>
                <a:gridCol w="5257800">
                  <a:extLst>
                    <a:ext uri="{9D8B030D-6E8A-4147-A177-3AD203B41FA5}">
                      <a16:colId xmlns:a16="http://schemas.microsoft.com/office/drawing/2014/main" val="3661392724"/>
                    </a:ext>
                  </a:extLst>
                </a:gridCol>
                <a:gridCol w="5257800">
                  <a:extLst>
                    <a:ext uri="{9D8B030D-6E8A-4147-A177-3AD203B41FA5}">
                      <a16:colId xmlns:a16="http://schemas.microsoft.com/office/drawing/2014/main" val="3804575569"/>
                    </a:ext>
                  </a:extLst>
                </a:gridCol>
              </a:tblGrid>
              <a:tr h="285334">
                <a:tc>
                  <a:txBody>
                    <a:bodyPr/>
                    <a:lstStyle/>
                    <a:p>
                      <a:pPr algn="ctr"/>
                      <a:r>
                        <a:rPr lang="ar-EG" sz="1800" b="1" dirty="0">
                          <a:solidFill>
                            <a:schemeClr val="accent1"/>
                          </a:solidFill>
                        </a:rPr>
                        <a:t>الثقافة التنظيمية وإدارة المشاريع</a:t>
                      </a:r>
                      <a:endParaRPr lang="ar-EG" sz="1800" dirty="0">
                        <a:solidFill>
                          <a:schemeClr val="accent1"/>
                        </a:solidFill>
                      </a:endParaRPr>
                    </a:p>
                  </a:txBody>
                  <a:tcPr marL="71333" marR="71333" marT="35667" marB="35667" anchor="ctr">
                    <a:lnL>
                      <a:noFill/>
                    </a:lnL>
                    <a:lnR>
                      <a:noFill/>
                    </a:lnR>
                    <a:lnT>
                      <a:noFill/>
                    </a:lnT>
                    <a:lnB>
                      <a:noFill/>
                    </a:lnB>
                    <a:noFill/>
                  </a:tcPr>
                </a:tc>
                <a:tc>
                  <a:txBody>
                    <a:bodyPr/>
                    <a:lstStyle/>
                    <a:p>
                      <a:pPr algn="ctr"/>
                      <a:r>
                        <a:rPr lang="en-US" sz="1800" b="1" dirty="0"/>
                        <a:t>Organizational Culture and Project Management</a:t>
                      </a:r>
                      <a:endParaRPr lang="en-US" sz="1800" dirty="0"/>
                    </a:p>
                  </a:txBody>
                  <a:tcPr marL="71333" marR="71333" marT="35667" marB="35667" anchor="ctr">
                    <a:lnL>
                      <a:noFill/>
                    </a:lnL>
                    <a:lnR>
                      <a:noFill/>
                    </a:lnR>
                    <a:lnT>
                      <a:noFill/>
                    </a:lnT>
                    <a:lnB>
                      <a:noFill/>
                    </a:lnB>
                    <a:noFill/>
                  </a:tcPr>
                </a:tc>
                <a:extLst>
                  <a:ext uri="{0D108BD9-81ED-4DB2-BD59-A6C34878D82A}">
                    <a16:rowId xmlns:a16="http://schemas.microsoft.com/office/drawing/2014/main" val="803274365"/>
                  </a:ext>
                </a:extLst>
              </a:tr>
              <a:tr h="499334">
                <a:tc>
                  <a:txBody>
                    <a:bodyPr/>
                    <a:lstStyle/>
                    <a:p>
                      <a:pPr algn="r"/>
                      <a:r>
                        <a:rPr lang="ar-EG" sz="1800" b="1" dirty="0">
                          <a:solidFill>
                            <a:schemeClr val="accent1"/>
                          </a:solidFill>
                        </a:rPr>
                        <a:t>يمكن أن تؤثر الثقافة على إدارة المشاريع بطرق لا تقل عن أربع طرق:</a:t>
                      </a:r>
                      <a:endParaRPr lang="ar-EG" sz="1800" dirty="0">
                        <a:solidFill>
                          <a:schemeClr val="accent1"/>
                        </a:solidFill>
                      </a:endParaRPr>
                    </a:p>
                  </a:txBody>
                  <a:tcPr marL="71333" marR="71333" marT="35667" marB="35667" anchor="ctr">
                    <a:lnL>
                      <a:noFill/>
                    </a:lnL>
                    <a:lnR>
                      <a:noFill/>
                    </a:lnR>
                    <a:lnT>
                      <a:noFill/>
                    </a:lnT>
                    <a:lnB>
                      <a:noFill/>
                    </a:lnB>
                    <a:noFill/>
                  </a:tcPr>
                </a:tc>
                <a:tc>
                  <a:txBody>
                    <a:bodyPr/>
                    <a:lstStyle/>
                    <a:p>
                      <a:r>
                        <a:rPr lang="en-US" sz="1800" b="1" dirty="0"/>
                        <a:t>Culture can affect project management in at least four ways:</a:t>
                      </a:r>
                      <a:endParaRPr lang="en-US" sz="1800" dirty="0"/>
                    </a:p>
                  </a:txBody>
                  <a:tcPr marL="71333" marR="71333" marT="35667" marB="35667" anchor="ctr">
                    <a:lnL>
                      <a:noFill/>
                    </a:lnL>
                    <a:lnR>
                      <a:noFill/>
                    </a:lnR>
                    <a:lnT>
                      <a:noFill/>
                    </a:lnT>
                    <a:lnB>
                      <a:noFill/>
                    </a:lnB>
                    <a:noFill/>
                  </a:tcPr>
                </a:tc>
                <a:extLst>
                  <a:ext uri="{0D108BD9-81ED-4DB2-BD59-A6C34878D82A}">
                    <a16:rowId xmlns:a16="http://schemas.microsoft.com/office/drawing/2014/main" val="4118521482"/>
                  </a:ext>
                </a:extLst>
              </a:tr>
              <a:tr h="285334">
                <a:tc>
                  <a:txBody>
                    <a:bodyPr/>
                    <a:lstStyle/>
                    <a:p>
                      <a:pPr algn="r"/>
                      <a:r>
                        <a:rPr lang="ar-EG" sz="1800" dirty="0">
                          <a:solidFill>
                            <a:schemeClr val="accent1"/>
                          </a:solidFill>
                        </a:rPr>
                        <a:t>1. </a:t>
                      </a:r>
                      <a:r>
                        <a:rPr lang="ar-EG" sz="1800" b="1" dirty="0">
                          <a:solidFill>
                            <a:schemeClr val="accent1"/>
                          </a:solidFill>
                        </a:rPr>
                        <a:t>التفاعل بين الأقسام.</a:t>
                      </a:r>
                      <a:endParaRPr lang="ar-EG" sz="1800" dirty="0">
                        <a:solidFill>
                          <a:schemeClr val="accent1"/>
                        </a:solidFill>
                      </a:endParaRPr>
                    </a:p>
                  </a:txBody>
                  <a:tcPr marL="71333" marR="71333" marT="35667" marB="35667" anchor="ctr">
                    <a:lnL>
                      <a:noFill/>
                    </a:lnL>
                    <a:lnR>
                      <a:noFill/>
                    </a:lnR>
                    <a:lnT>
                      <a:noFill/>
                    </a:lnT>
                    <a:lnB>
                      <a:noFill/>
                    </a:lnB>
                    <a:noFill/>
                  </a:tcPr>
                </a:tc>
                <a:tc>
                  <a:txBody>
                    <a:bodyPr/>
                    <a:lstStyle/>
                    <a:p>
                      <a:r>
                        <a:rPr lang="en-US" sz="1800"/>
                        <a:t>1. </a:t>
                      </a:r>
                      <a:r>
                        <a:rPr lang="en-US" sz="1800" b="1"/>
                        <a:t>Departmental interaction.</a:t>
                      </a:r>
                      <a:endParaRPr lang="en-US" sz="1800"/>
                    </a:p>
                  </a:txBody>
                  <a:tcPr marL="71333" marR="71333" marT="35667" marB="35667" anchor="ctr">
                    <a:lnL>
                      <a:noFill/>
                    </a:lnL>
                    <a:lnR>
                      <a:noFill/>
                    </a:lnR>
                    <a:lnT>
                      <a:noFill/>
                    </a:lnT>
                    <a:lnB>
                      <a:noFill/>
                    </a:lnB>
                    <a:noFill/>
                  </a:tcPr>
                </a:tc>
                <a:extLst>
                  <a:ext uri="{0D108BD9-81ED-4DB2-BD59-A6C34878D82A}">
                    <a16:rowId xmlns:a16="http://schemas.microsoft.com/office/drawing/2014/main" val="944066632"/>
                  </a:ext>
                </a:extLst>
              </a:tr>
              <a:tr h="285334">
                <a:tc>
                  <a:txBody>
                    <a:bodyPr/>
                    <a:lstStyle/>
                    <a:p>
                      <a:pPr algn="r"/>
                      <a:r>
                        <a:rPr lang="ar-EG" sz="1800" dirty="0">
                          <a:solidFill>
                            <a:schemeClr val="accent1"/>
                          </a:solidFill>
                        </a:rPr>
                        <a:t>2. </a:t>
                      </a:r>
                      <a:r>
                        <a:rPr lang="ar-EG" sz="1800" b="1" dirty="0">
                          <a:solidFill>
                            <a:schemeClr val="accent1"/>
                          </a:solidFill>
                        </a:rPr>
                        <a:t>التزام الموظفين بالأهداف.</a:t>
                      </a:r>
                      <a:endParaRPr lang="ar-EG" sz="1800" dirty="0">
                        <a:solidFill>
                          <a:schemeClr val="accent1"/>
                        </a:solidFill>
                      </a:endParaRPr>
                    </a:p>
                  </a:txBody>
                  <a:tcPr marL="71333" marR="71333" marT="35667" marB="35667" anchor="ctr">
                    <a:lnL>
                      <a:noFill/>
                    </a:lnL>
                    <a:lnR>
                      <a:noFill/>
                    </a:lnR>
                    <a:lnT>
                      <a:noFill/>
                    </a:lnT>
                    <a:lnB>
                      <a:noFill/>
                    </a:lnB>
                    <a:noFill/>
                  </a:tcPr>
                </a:tc>
                <a:tc>
                  <a:txBody>
                    <a:bodyPr/>
                    <a:lstStyle/>
                    <a:p>
                      <a:r>
                        <a:rPr lang="en-US" sz="1800"/>
                        <a:t>2. </a:t>
                      </a:r>
                      <a:r>
                        <a:rPr lang="en-US" sz="1800" b="1"/>
                        <a:t>Employee commitment to goals.</a:t>
                      </a:r>
                      <a:endParaRPr lang="en-US" sz="1800"/>
                    </a:p>
                  </a:txBody>
                  <a:tcPr marL="71333" marR="71333" marT="35667" marB="35667" anchor="ctr">
                    <a:lnL>
                      <a:noFill/>
                    </a:lnL>
                    <a:lnR>
                      <a:noFill/>
                    </a:lnR>
                    <a:lnT>
                      <a:noFill/>
                    </a:lnT>
                    <a:lnB>
                      <a:noFill/>
                    </a:lnB>
                    <a:noFill/>
                  </a:tcPr>
                </a:tc>
                <a:extLst>
                  <a:ext uri="{0D108BD9-81ED-4DB2-BD59-A6C34878D82A}">
                    <a16:rowId xmlns:a16="http://schemas.microsoft.com/office/drawing/2014/main" val="2631410361"/>
                  </a:ext>
                </a:extLst>
              </a:tr>
              <a:tr h="285334">
                <a:tc>
                  <a:txBody>
                    <a:bodyPr/>
                    <a:lstStyle/>
                    <a:p>
                      <a:pPr algn="r"/>
                      <a:r>
                        <a:rPr lang="ar-EG" sz="1800" dirty="0">
                          <a:solidFill>
                            <a:schemeClr val="accent1"/>
                          </a:solidFill>
                        </a:rPr>
                        <a:t>3. </a:t>
                      </a:r>
                      <a:r>
                        <a:rPr lang="ar-EG" sz="1800" b="1" dirty="0">
                          <a:solidFill>
                            <a:schemeClr val="accent1"/>
                          </a:solidFill>
                        </a:rPr>
                        <a:t>تخطيط المشروع.</a:t>
                      </a:r>
                      <a:endParaRPr lang="ar-EG" sz="1800" dirty="0">
                        <a:solidFill>
                          <a:schemeClr val="accent1"/>
                        </a:solidFill>
                      </a:endParaRPr>
                    </a:p>
                  </a:txBody>
                  <a:tcPr marL="71333" marR="71333" marT="35667" marB="35667" anchor="ctr">
                    <a:lnL>
                      <a:noFill/>
                    </a:lnL>
                    <a:lnR>
                      <a:noFill/>
                    </a:lnR>
                    <a:lnT>
                      <a:noFill/>
                    </a:lnT>
                    <a:lnB>
                      <a:noFill/>
                    </a:lnB>
                    <a:noFill/>
                  </a:tcPr>
                </a:tc>
                <a:tc>
                  <a:txBody>
                    <a:bodyPr/>
                    <a:lstStyle/>
                    <a:p>
                      <a:r>
                        <a:rPr lang="en-US" sz="1800"/>
                        <a:t>3. </a:t>
                      </a:r>
                      <a:r>
                        <a:rPr lang="en-US" sz="1800" b="1"/>
                        <a:t>Project planning.</a:t>
                      </a:r>
                      <a:endParaRPr lang="en-US" sz="1800"/>
                    </a:p>
                  </a:txBody>
                  <a:tcPr marL="71333" marR="71333" marT="35667" marB="35667" anchor="ctr">
                    <a:lnL>
                      <a:noFill/>
                    </a:lnL>
                    <a:lnR>
                      <a:noFill/>
                    </a:lnR>
                    <a:lnT>
                      <a:noFill/>
                    </a:lnT>
                    <a:lnB>
                      <a:noFill/>
                    </a:lnB>
                    <a:noFill/>
                  </a:tcPr>
                </a:tc>
                <a:extLst>
                  <a:ext uri="{0D108BD9-81ED-4DB2-BD59-A6C34878D82A}">
                    <a16:rowId xmlns:a16="http://schemas.microsoft.com/office/drawing/2014/main" val="3314820616"/>
                  </a:ext>
                </a:extLst>
              </a:tr>
              <a:tr h="285334">
                <a:tc>
                  <a:txBody>
                    <a:bodyPr/>
                    <a:lstStyle/>
                    <a:p>
                      <a:pPr algn="r"/>
                      <a:r>
                        <a:rPr lang="ar-EG" sz="1800">
                          <a:solidFill>
                            <a:schemeClr val="accent1"/>
                          </a:solidFill>
                        </a:rPr>
                        <a:t>4. </a:t>
                      </a:r>
                      <a:r>
                        <a:rPr lang="ar-EG" sz="1800" b="1">
                          <a:solidFill>
                            <a:schemeClr val="accent1"/>
                          </a:solidFill>
                        </a:rPr>
                        <a:t>تقييم الأداء.</a:t>
                      </a:r>
                      <a:endParaRPr lang="ar-EG" sz="1800">
                        <a:solidFill>
                          <a:schemeClr val="accent1"/>
                        </a:solidFill>
                      </a:endParaRPr>
                    </a:p>
                  </a:txBody>
                  <a:tcPr marL="71333" marR="71333" marT="35667" marB="35667" anchor="ctr">
                    <a:lnL>
                      <a:noFill/>
                    </a:lnL>
                    <a:lnR>
                      <a:noFill/>
                    </a:lnR>
                    <a:lnT>
                      <a:noFill/>
                    </a:lnT>
                    <a:lnB>
                      <a:noFill/>
                    </a:lnB>
                    <a:noFill/>
                  </a:tcPr>
                </a:tc>
                <a:tc>
                  <a:txBody>
                    <a:bodyPr/>
                    <a:lstStyle/>
                    <a:p>
                      <a:r>
                        <a:rPr lang="en-US" sz="1800"/>
                        <a:t>4. </a:t>
                      </a:r>
                      <a:r>
                        <a:rPr lang="en-US" sz="1800" b="1"/>
                        <a:t>Performance evaluation.</a:t>
                      </a:r>
                      <a:endParaRPr lang="en-US" sz="1800"/>
                    </a:p>
                  </a:txBody>
                  <a:tcPr marL="71333" marR="71333" marT="35667" marB="35667" anchor="ctr">
                    <a:lnL>
                      <a:noFill/>
                    </a:lnL>
                    <a:lnR>
                      <a:noFill/>
                    </a:lnR>
                    <a:lnT>
                      <a:noFill/>
                    </a:lnT>
                    <a:lnB>
                      <a:noFill/>
                    </a:lnB>
                    <a:noFill/>
                  </a:tcPr>
                </a:tc>
                <a:extLst>
                  <a:ext uri="{0D108BD9-81ED-4DB2-BD59-A6C34878D82A}">
                    <a16:rowId xmlns:a16="http://schemas.microsoft.com/office/drawing/2014/main" val="2978709252"/>
                  </a:ext>
                </a:extLst>
              </a:tr>
              <a:tr h="713334">
                <a:tc>
                  <a:txBody>
                    <a:bodyPr/>
                    <a:lstStyle/>
                    <a:p>
                      <a:pPr algn="r"/>
                      <a:r>
                        <a:rPr lang="ar-EG" sz="1800" b="1" dirty="0">
                          <a:solidFill>
                            <a:schemeClr val="accent1"/>
                          </a:solidFill>
                        </a:rPr>
                        <a:t>يمكن للثقافة أن تؤثر بشكل كبير على كيفية رؤية الأقسام داخل المنظمة لعملية إدارة المشاريع.</a:t>
                      </a:r>
                      <a:endParaRPr lang="ar-EG" sz="1800" dirty="0">
                        <a:solidFill>
                          <a:schemeClr val="accent1"/>
                        </a:solidFill>
                      </a:endParaRPr>
                    </a:p>
                  </a:txBody>
                  <a:tcPr marL="71333" marR="71333" marT="35667" marB="35667" anchor="ctr">
                    <a:lnL>
                      <a:noFill/>
                    </a:lnL>
                    <a:lnR>
                      <a:noFill/>
                    </a:lnR>
                    <a:lnT>
                      <a:noFill/>
                    </a:lnT>
                    <a:lnB>
                      <a:noFill/>
                    </a:lnB>
                    <a:noFill/>
                  </a:tcPr>
                </a:tc>
                <a:tc>
                  <a:txBody>
                    <a:bodyPr/>
                    <a:lstStyle/>
                    <a:p>
                      <a:r>
                        <a:rPr lang="en-US" sz="1800" b="1"/>
                        <a:t>A culture can powerfully affect the way in which departments within an organization view the process of project management.</a:t>
                      </a:r>
                      <a:endParaRPr lang="en-US" sz="1800"/>
                    </a:p>
                  </a:txBody>
                  <a:tcPr marL="71333" marR="71333" marT="35667" marB="35667" anchor="ctr">
                    <a:lnL>
                      <a:noFill/>
                    </a:lnL>
                    <a:lnR>
                      <a:noFill/>
                    </a:lnR>
                    <a:lnT>
                      <a:noFill/>
                    </a:lnT>
                    <a:lnB>
                      <a:noFill/>
                    </a:lnB>
                    <a:noFill/>
                  </a:tcPr>
                </a:tc>
                <a:extLst>
                  <a:ext uri="{0D108BD9-81ED-4DB2-BD59-A6C34878D82A}">
                    <a16:rowId xmlns:a16="http://schemas.microsoft.com/office/drawing/2014/main" val="2682753040"/>
                  </a:ext>
                </a:extLst>
              </a:tr>
              <a:tr h="927334">
                <a:tc>
                  <a:txBody>
                    <a:bodyPr/>
                    <a:lstStyle/>
                    <a:p>
                      <a:pPr algn="r"/>
                      <a:r>
                        <a:rPr lang="ar-EG" sz="1800" b="1" dirty="0">
                          <a:solidFill>
                            <a:schemeClr val="accent1"/>
                          </a:solidFill>
                        </a:rPr>
                        <a:t>كما تؤثر الثقافة على كيفية التزام الموظفين بأهداف مشاريعهم مقابل أهداف أخرى قد تكون متعارضة.</a:t>
                      </a:r>
                      <a:endParaRPr lang="ar-EG" sz="1800" dirty="0">
                        <a:solidFill>
                          <a:schemeClr val="accent1"/>
                        </a:solidFill>
                      </a:endParaRPr>
                    </a:p>
                  </a:txBody>
                  <a:tcPr marL="71333" marR="71333" marT="35667" marB="35667" anchor="ctr">
                    <a:lnL>
                      <a:noFill/>
                    </a:lnL>
                    <a:lnR>
                      <a:noFill/>
                    </a:lnR>
                    <a:lnT>
                      <a:noFill/>
                    </a:lnT>
                    <a:lnB>
                      <a:noFill/>
                    </a:lnB>
                    <a:noFill/>
                  </a:tcPr>
                </a:tc>
                <a:tc>
                  <a:txBody>
                    <a:bodyPr/>
                    <a:lstStyle/>
                    <a:p>
                      <a:r>
                        <a:rPr lang="en-US" sz="1800" b="1"/>
                        <a:t>The culture also influences the way in which employees commit themselves to the goals of their projects as opposed to other, potentially competing goals.</a:t>
                      </a:r>
                      <a:endParaRPr lang="en-US" sz="1800"/>
                    </a:p>
                  </a:txBody>
                  <a:tcPr marL="71333" marR="71333" marT="35667" marB="35667" anchor="ctr">
                    <a:lnL>
                      <a:noFill/>
                    </a:lnL>
                    <a:lnR>
                      <a:noFill/>
                    </a:lnR>
                    <a:lnT>
                      <a:noFill/>
                    </a:lnT>
                    <a:lnB>
                      <a:noFill/>
                    </a:lnB>
                    <a:noFill/>
                  </a:tcPr>
                </a:tc>
                <a:extLst>
                  <a:ext uri="{0D108BD9-81ED-4DB2-BD59-A6C34878D82A}">
                    <a16:rowId xmlns:a16="http://schemas.microsoft.com/office/drawing/2014/main" val="2701342145"/>
                  </a:ext>
                </a:extLst>
              </a:tr>
              <a:tr h="499334">
                <a:tc>
                  <a:txBody>
                    <a:bodyPr/>
                    <a:lstStyle/>
                    <a:p>
                      <a:pPr algn="r"/>
                      <a:r>
                        <a:rPr lang="ar-EG" sz="1800" b="1" dirty="0">
                          <a:solidFill>
                            <a:schemeClr val="accent1"/>
                          </a:solidFill>
                        </a:rPr>
                        <a:t>من خلال الرموز والقصص والعلامات الأخرى، تُظهر الشركات التزامها بإدارة المشاريع.</a:t>
                      </a:r>
                      <a:endParaRPr lang="ar-EG" sz="1800" dirty="0">
                        <a:solidFill>
                          <a:schemeClr val="accent1"/>
                        </a:solidFill>
                      </a:endParaRPr>
                    </a:p>
                  </a:txBody>
                  <a:tcPr marL="71333" marR="71333" marT="35667" marB="35667" anchor="ctr">
                    <a:lnL>
                      <a:noFill/>
                    </a:lnL>
                    <a:lnR>
                      <a:noFill/>
                    </a:lnR>
                    <a:lnT>
                      <a:noFill/>
                    </a:lnT>
                    <a:lnB>
                      <a:noFill/>
                    </a:lnB>
                    <a:noFill/>
                  </a:tcPr>
                </a:tc>
                <a:tc>
                  <a:txBody>
                    <a:bodyPr/>
                    <a:lstStyle/>
                    <a:p>
                      <a:r>
                        <a:rPr lang="en-US" sz="1800" b="1" dirty="0"/>
                        <a:t>Through symbols, stories, and other signs, companies signal their commitment to project management.</a:t>
                      </a:r>
                      <a:endParaRPr lang="en-US" sz="1800" dirty="0"/>
                    </a:p>
                  </a:txBody>
                  <a:tcPr marL="71333" marR="71333" marT="35667" marB="35667" anchor="ctr">
                    <a:lnL>
                      <a:noFill/>
                    </a:lnL>
                    <a:lnR>
                      <a:noFill/>
                    </a:lnR>
                    <a:lnT>
                      <a:noFill/>
                    </a:lnT>
                    <a:lnB>
                      <a:noFill/>
                    </a:lnB>
                    <a:noFill/>
                  </a:tcPr>
                </a:tc>
                <a:extLst>
                  <a:ext uri="{0D108BD9-81ED-4DB2-BD59-A6C34878D82A}">
                    <a16:rowId xmlns:a16="http://schemas.microsoft.com/office/drawing/2014/main" val="3498413324"/>
                  </a:ext>
                </a:extLst>
              </a:tr>
            </a:tbl>
          </a:graphicData>
        </a:graphic>
      </p:graphicFrame>
      <p:sp>
        <p:nvSpPr>
          <p:cNvPr id="6" name="Rectangle 1">
            <a:extLst>
              <a:ext uri="{FF2B5EF4-FFF2-40B4-BE49-F238E27FC236}">
                <a16:creationId xmlns:a16="http://schemas.microsoft.com/office/drawing/2014/main" id="{39ECF15B-EEEA-47DB-DDE7-4235AA030F52}"/>
              </a:ext>
            </a:extLst>
          </p:cNvPr>
          <p:cNvSpPr>
            <a:spLocks noChangeArrowheads="1"/>
          </p:cNvSpPr>
          <p:nvPr/>
        </p:nvSpPr>
        <p:spPr bwMode="auto">
          <a:xfrm>
            <a:off x="1993900" y="109458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2502539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Rectangle 1">
            <a:extLst>
              <a:ext uri="{FF2B5EF4-FFF2-40B4-BE49-F238E27FC236}">
                <a16:creationId xmlns:a16="http://schemas.microsoft.com/office/drawing/2014/main" id="{39ECF15B-EEEA-47DB-DDE7-4235AA030F52}"/>
              </a:ext>
            </a:extLst>
          </p:cNvPr>
          <p:cNvSpPr>
            <a:spLocks noChangeArrowheads="1"/>
          </p:cNvSpPr>
          <p:nvPr/>
        </p:nvSpPr>
        <p:spPr bwMode="auto">
          <a:xfrm>
            <a:off x="1993900" y="109458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9" name="مربع نص 12">
            <a:extLst>
              <a:ext uri="{FF2B5EF4-FFF2-40B4-BE49-F238E27FC236}">
                <a16:creationId xmlns:a16="http://schemas.microsoft.com/office/drawing/2014/main" id="{8B92B9FE-30F3-10AF-BB3B-6A28C4416197}"/>
              </a:ext>
            </a:extLst>
          </p:cNvPr>
          <p:cNvSpPr txBox="1"/>
          <p:nvPr/>
        </p:nvSpPr>
        <p:spPr>
          <a:xfrm>
            <a:off x="1925366" y="-46617"/>
            <a:ext cx="7674636" cy="954107"/>
          </a:xfrm>
          <a:prstGeom prst="rect">
            <a:avLst/>
          </a:prstGeom>
          <a:noFill/>
        </p:spPr>
        <p:txBody>
          <a:bodyPr wrap="square">
            <a:spAutoFit/>
          </a:bodyPr>
          <a:lstStyle/>
          <a:p>
            <a:pPr algn="ctr"/>
            <a:r>
              <a:rPr lang="en-US" altLang="en-US" sz="2800" b="1" dirty="0">
                <a:latin typeface="Times New Roman" panose="02020603050405020304" pitchFamily="18" charset="0"/>
                <a:cs typeface="Times New Roman" panose="02020603050405020304" pitchFamily="18" charset="0"/>
              </a:rPr>
              <a:t>Key Dimensions Defining an Organization’s Culture</a:t>
            </a:r>
            <a:endParaRPr lang="en-US" sz="2800" b="1" dirty="0">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87511B6E-3AAF-706A-DF7A-602A2D6D68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7934" y="795253"/>
            <a:ext cx="10449501" cy="5834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5793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outVertical)">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Rectangle 1">
            <a:extLst>
              <a:ext uri="{FF2B5EF4-FFF2-40B4-BE49-F238E27FC236}">
                <a16:creationId xmlns:a16="http://schemas.microsoft.com/office/drawing/2014/main" id="{39ECF15B-EEEA-47DB-DDE7-4235AA030F52}"/>
              </a:ext>
            </a:extLst>
          </p:cNvPr>
          <p:cNvSpPr>
            <a:spLocks noChangeArrowheads="1"/>
          </p:cNvSpPr>
          <p:nvPr/>
        </p:nvSpPr>
        <p:spPr bwMode="auto">
          <a:xfrm>
            <a:off x="1993900" y="109458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 name="مربع نص 12">
            <a:extLst>
              <a:ext uri="{FF2B5EF4-FFF2-40B4-BE49-F238E27FC236}">
                <a16:creationId xmlns:a16="http://schemas.microsoft.com/office/drawing/2014/main" id="{D19B3CCF-9D03-77A3-572C-947BEA3F75E8}"/>
              </a:ext>
            </a:extLst>
          </p:cNvPr>
          <p:cNvSpPr txBox="1"/>
          <p:nvPr/>
        </p:nvSpPr>
        <p:spPr>
          <a:xfrm>
            <a:off x="885669" y="835256"/>
            <a:ext cx="10468131" cy="954107"/>
          </a:xfrm>
          <a:prstGeom prst="rect">
            <a:avLst/>
          </a:prstGeom>
          <a:noFill/>
        </p:spPr>
        <p:txBody>
          <a:bodyPr wrap="square">
            <a:spAutoFit/>
          </a:bodyPr>
          <a:lstStyle/>
          <a:p>
            <a:pPr algn="ctr"/>
            <a:r>
              <a:rPr lang="en-US" altLang="en-US" sz="2800" b="1" dirty="0"/>
              <a:t>Cultural Dimensions of an Organization Supportive </a:t>
            </a:r>
            <a:br>
              <a:rPr lang="en-US" altLang="en-US" sz="2800" b="1" dirty="0"/>
            </a:br>
            <a:r>
              <a:rPr lang="en-US" altLang="en-US" sz="2800" b="1" dirty="0"/>
              <a:t>of Project Management</a:t>
            </a:r>
            <a:endParaRPr lang="en-US" sz="2800" b="1" dirty="0">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294C982C-0BA3-C610-E5A1-BC706D0FA9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670" y="1888907"/>
            <a:ext cx="10056422" cy="4258015"/>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7239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fltVal val="0"/>
                                          </p:val>
                                        </p:tav>
                                        <p:tav tm="100000">
                                          <p:val>
                                            <p:strVal val="#ppt_w"/>
                                          </p:val>
                                        </p:tav>
                                      </p:tavLst>
                                    </p:anim>
                                    <p:anim calcmode="lin" valueType="num">
                                      <p:cBhvr>
                                        <p:cTn id="8" dur="1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Rectangle 1">
            <a:extLst>
              <a:ext uri="{FF2B5EF4-FFF2-40B4-BE49-F238E27FC236}">
                <a16:creationId xmlns:a16="http://schemas.microsoft.com/office/drawing/2014/main" id="{39ECF15B-EEEA-47DB-DDE7-4235AA030F52}"/>
              </a:ext>
            </a:extLst>
          </p:cNvPr>
          <p:cNvSpPr>
            <a:spLocks noChangeArrowheads="1"/>
          </p:cNvSpPr>
          <p:nvPr/>
        </p:nvSpPr>
        <p:spPr bwMode="auto">
          <a:xfrm>
            <a:off x="1993900" y="109458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46E1C1CF-8FF0-C4D1-8311-84BABDF1CE6F}"/>
              </a:ext>
            </a:extLst>
          </p:cNvPr>
          <p:cNvGraphicFramePr>
            <a:graphicFrameLocks noGrp="1"/>
          </p:cNvGraphicFramePr>
          <p:nvPr>
            <p:extLst>
              <p:ext uri="{D42A27DB-BD31-4B8C-83A1-F6EECF244321}">
                <p14:modId xmlns:p14="http://schemas.microsoft.com/office/powerpoint/2010/main" val="1958165287"/>
              </p:ext>
            </p:extLst>
          </p:nvPr>
        </p:nvGraphicFramePr>
        <p:xfrm>
          <a:off x="998630" y="1629062"/>
          <a:ext cx="10515600" cy="4114800"/>
        </p:xfrm>
        <a:graphic>
          <a:graphicData uri="http://schemas.openxmlformats.org/drawingml/2006/table">
            <a:tbl>
              <a:tblPr/>
              <a:tblGrid>
                <a:gridCol w="5257800">
                  <a:extLst>
                    <a:ext uri="{9D8B030D-6E8A-4147-A177-3AD203B41FA5}">
                      <a16:colId xmlns:a16="http://schemas.microsoft.com/office/drawing/2014/main" val="3313310560"/>
                    </a:ext>
                  </a:extLst>
                </a:gridCol>
                <a:gridCol w="5257800">
                  <a:extLst>
                    <a:ext uri="{9D8B030D-6E8A-4147-A177-3AD203B41FA5}">
                      <a16:colId xmlns:a16="http://schemas.microsoft.com/office/drawing/2014/main" val="1783712563"/>
                    </a:ext>
                  </a:extLst>
                </a:gridCol>
              </a:tblGrid>
              <a:tr h="0">
                <a:tc>
                  <a:txBody>
                    <a:bodyPr/>
                    <a:lstStyle/>
                    <a:p>
                      <a:pPr algn="ctr"/>
                      <a:r>
                        <a:rPr lang="ar-EG" sz="2400" b="1" dirty="0">
                          <a:solidFill>
                            <a:schemeClr val="accent1"/>
                          </a:solidFill>
                        </a:rPr>
                        <a:t>آثار الثقافة التنظيمية على تنظيم المشاريع</a:t>
                      </a:r>
                      <a:endParaRPr lang="ar-EG" sz="2400" dirty="0">
                        <a:solidFill>
                          <a:schemeClr val="accent1"/>
                        </a:solidFill>
                      </a:endParaRPr>
                    </a:p>
                  </a:txBody>
                  <a:tcPr anchor="ctr">
                    <a:lnL>
                      <a:noFill/>
                    </a:lnL>
                    <a:lnR>
                      <a:noFill/>
                    </a:lnR>
                    <a:lnT>
                      <a:noFill/>
                    </a:lnT>
                    <a:lnB>
                      <a:noFill/>
                    </a:lnB>
                    <a:noFill/>
                  </a:tcPr>
                </a:tc>
                <a:tc>
                  <a:txBody>
                    <a:bodyPr/>
                    <a:lstStyle/>
                    <a:p>
                      <a:pPr algn="ctr"/>
                      <a:r>
                        <a:rPr lang="en-US" sz="2400" b="1" dirty="0"/>
                        <a:t>Implications of Organizational Culture for Organizing Projects</a:t>
                      </a:r>
                      <a:endParaRPr lang="en-US" sz="2400" dirty="0"/>
                    </a:p>
                  </a:txBody>
                  <a:tcPr anchor="ctr">
                    <a:lnL>
                      <a:noFill/>
                    </a:lnL>
                    <a:lnR>
                      <a:noFill/>
                    </a:lnR>
                    <a:lnT>
                      <a:noFill/>
                    </a:lnT>
                    <a:lnB>
                      <a:noFill/>
                    </a:lnB>
                    <a:noFill/>
                  </a:tcPr>
                </a:tc>
                <a:extLst>
                  <a:ext uri="{0D108BD9-81ED-4DB2-BD59-A6C34878D82A}">
                    <a16:rowId xmlns:a16="http://schemas.microsoft.com/office/drawing/2014/main" val="847040854"/>
                  </a:ext>
                </a:extLst>
              </a:tr>
              <a:tr h="0">
                <a:tc>
                  <a:txBody>
                    <a:bodyPr/>
                    <a:lstStyle/>
                    <a:p>
                      <a:pPr algn="r"/>
                      <a:r>
                        <a:rPr lang="ar-EG" sz="2400" b="1" dirty="0">
                          <a:solidFill>
                            <a:schemeClr val="accent1"/>
                          </a:solidFill>
                        </a:rPr>
                        <a:t>تحديات تواجه مديري المشاريع في التنقل بين الثقافات التنظيمية:</a:t>
                      </a:r>
                      <a:endParaRPr lang="ar-EG" sz="2400" dirty="0">
                        <a:solidFill>
                          <a:schemeClr val="accent1"/>
                        </a:solidFill>
                      </a:endParaRPr>
                    </a:p>
                  </a:txBody>
                  <a:tcPr anchor="ctr">
                    <a:lnL>
                      <a:noFill/>
                    </a:lnL>
                    <a:lnR>
                      <a:noFill/>
                    </a:lnR>
                    <a:lnT>
                      <a:noFill/>
                    </a:lnT>
                    <a:lnB>
                      <a:noFill/>
                    </a:lnB>
                    <a:noFill/>
                  </a:tcPr>
                </a:tc>
                <a:tc>
                  <a:txBody>
                    <a:bodyPr/>
                    <a:lstStyle/>
                    <a:p>
                      <a:r>
                        <a:rPr lang="en-US" sz="2400" b="1"/>
                        <a:t>Challenges for Project Managers in Navigating Organizational Cultures:</a:t>
                      </a:r>
                      <a:endParaRPr lang="en-US" sz="2400"/>
                    </a:p>
                  </a:txBody>
                  <a:tcPr anchor="ctr">
                    <a:lnL>
                      <a:noFill/>
                    </a:lnL>
                    <a:lnR>
                      <a:noFill/>
                    </a:lnR>
                    <a:lnT>
                      <a:noFill/>
                    </a:lnT>
                    <a:lnB>
                      <a:noFill/>
                    </a:lnB>
                    <a:noFill/>
                  </a:tcPr>
                </a:tc>
                <a:extLst>
                  <a:ext uri="{0D108BD9-81ED-4DB2-BD59-A6C34878D82A}">
                    <a16:rowId xmlns:a16="http://schemas.microsoft.com/office/drawing/2014/main" val="3159390953"/>
                  </a:ext>
                </a:extLst>
              </a:tr>
              <a:tr h="0">
                <a:tc>
                  <a:txBody>
                    <a:bodyPr/>
                    <a:lstStyle/>
                    <a:p>
                      <a:pPr algn="r"/>
                      <a:r>
                        <a:rPr lang="ar-EG" sz="2400" dirty="0">
                          <a:solidFill>
                            <a:schemeClr val="accent1"/>
                          </a:solidFill>
                        </a:rPr>
                        <a:t>- </a:t>
                      </a:r>
                      <a:r>
                        <a:rPr lang="ar-EG" sz="2400" b="1" dirty="0">
                          <a:solidFill>
                            <a:schemeClr val="accent1"/>
                          </a:solidFill>
                        </a:rPr>
                        <a:t>التفاعل مع ثقافة المنظمة الأم.</a:t>
                      </a:r>
                      <a:endParaRPr lang="ar-EG" sz="2400" dirty="0">
                        <a:solidFill>
                          <a:schemeClr val="accent1"/>
                        </a:solidFill>
                      </a:endParaRPr>
                    </a:p>
                  </a:txBody>
                  <a:tcPr anchor="ctr">
                    <a:lnL>
                      <a:noFill/>
                    </a:lnL>
                    <a:lnR>
                      <a:noFill/>
                    </a:lnR>
                    <a:lnT>
                      <a:noFill/>
                    </a:lnT>
                    <a:lnB>
                      <a:noFill/>
                    </a:lnB>
                    <a:noFill/>
                  </a:tcPr>
                </a:tc>
                <a:tc>
                  <a:txBody>
                    <a:bodyPr/>
                    <a:lstStyle/>
                    <a:p>
                      <a:r>
                        <a:rPr lang="en-US" sz="2400"/>
                        <a:t>- </a:t>
                      </a:r>
                      <a:r>
                        <a:rPr lang="en-US" sz="2400" b="1"/>
                        <a:t>Interacting with the culture of the parent organization.</a:t>
                      </a:r>
                      <a:endParaRPr lang="en-US" sz="2400"/>
                    </a:p>
                  </a:txBody>
                  <a:tcPr anchor="ctr">
                    <a:lnL>
                      <a:noFill/>
                    </a:lnL>
                    <a:lnR>
                      <a:noFill/>
                    </a:lnR>
                    <a:lnT>
                      <a:noFill/>
                    </a:lnT>
                    <a:lnB>
                      <a:noFill/>
                    </a:lnB>
                    <a:noFill/>
                  </a:tcPr>
                </a:tc>
                <a:extLst>
                  <a:ext uri="{0D108BD9-81ED-4DB2-BD59-A6C34878D82A}">
                    <a16:rowId xmlns:a16="http://schemas.microsoft.com/office/drawing/2014/main" val="3418514175"/>
                  </a:ext>
                </a:extLst>
              </a:tr>
              <a:tr h="0">
                <a:tc>
                  <a:txBody>
                    <a:bodyPr/>
                    <a:lstStyle/>
                    <a:p>
                      <a:pPr algn="r"/>
                      <a:r>
                        <a:rPr lang="ar-EG" sz="2400" dirty="0">
                          <a:solidFill>
                            <a:schemeClr val="accent1"/>
                          </a:solidFill>
                        </a:rPr>
                        <a:t>- </a:t>
                      </a:r>
                      <a:r>
                        <a:rPr lang="ar-EG" sz="2400" b="1" dirty="0">
                          <a:solidFill>
                            <a:schemeClr val="accent1"/>
                          </a:solidFill>
                        </a:rPr>
                        <a:t>التفاعل مع عملاء المشروع أو المؤسسات العميلة.</a:t>
                      </a:r>
                      <a:endParaRPr lang="ar-EG" sz="2400" dirty="0">
                        <a:solidFill>
                          <a:schemeClr val="accent1"/>
                        </a:solidFill>
                      </a:endParaRPr>
                    </a:p>
                  </a:txBody>
                  <a:tcPr anchor="ctr">
                    <a:lnL>
                      <a:noFill/>
                    </a:lnL>
                    <a:lnR>
                      <a:noFill/>
                    </a:lnR>
                    <a:lnT>
                      <a:noFill/>
                    </a:lnT>
                    <a:lnB>
                      <a:noFill/>
                    </a:lnB>
                    <a:noFill/>
                  </a:tcPr>
                </a:tc>
                <a:tc>
                  <a:txBody>
                    <a:bodyPr/>
                    <a:lstStyle/>
                    <a:p>
                      <a:r>
                        <a:rPr lang="en-US" sz="2400"/>
                        <a:t>- </a:t>
                      </a:r>
                      <a:r>
                        <a:rPr lang="en-US" sz="2400" b="1"/>
                        <a:t>Interacting with the project’s clients or customer organizations.</a:t>
                      </a:r>
                      <a:endParaRPr lang="en-US" sz="2400"/>
                    </a:p>
                  </a:txBody>
                  <a:tcPr anchor="ctr">
                    <a:lnL>
                      <a:noFill/>
                    </a:lnL>
                    <a:lnR>
                      <a:noFill/>
                    </a:lnR>
                    <a:lnT>
                      <a:noFill/>
                    </a:lnT>
                    <a:lnB>
                      <a:noFill/>
                    </a:lnB>
                    <a:noFill/>
                  </a:tcPr>
                </a:tc>
                <a:extLst>
                  <a:ext uri="{0D108BD9-81ED-4DB2-BD59-A6C34878D82A}">
                    <a16:rowId xmlns:a16="http://schemas.microsoft.com/office/drawing/2014/main" val="887430185"/>
                  </a:ext>
                </a:extLst>
              </a:tr>
              <a:tr h="0">
                <a:tc>
                  <a:txBody>
                    <a:bodyPr/>
                    <a:lstStyle/>
                    <a:p>
                      <a:pPr algn="r"/>
                      <a:r>
                        <a:rPr lang="ar-EG" sz="2400" dirty="0">
                          <a:solidFill>
                            <a:schemeClr val="accent1"/>
                          </a:solidFill>
                        </a:rPr>
                        <a:t>- </a:t>
                      </a:r>
                      <a:r>
                        <a:rPr lang="ar-EG" sz="2400" b="1" dirty="0">
                          <a:solidFill>
                            <a:schemeClr val="accent1"/>
                          </a:solidFill>
                        </a:rPr>
                        <a:t>التفاعل مع مؤسسات أخرى مرتبطة بالمشروع.</a:t>
                      </a:r>
                      <a:endParaRPr lang="ar-EG" sz="2400" dirty="0">
                        <a:solidFill>
                          <a:schemeClr val="accent1"/>
                        </a:solidFill>
                      </a:endParaRPr>
                    </a:p>
                  </a:txBody>
                  <a:tcPr anchor="ctr">
                    <a:lnL>
                      <a:noFill/>
                    </a:lnL>
                    <a:lnR>
                      <a:noFill/>
                    </a:lnR>
                    <a:lnT>
                      <a:noFill/>
                    </a:lnT>
                    <a:lnB>
                      <a:noFill/>
                    </a:lnB>
                    <a:noFill/>
                  </a:tcPr>
                </a:tc>
                <a:tc>
                  <a:txBody>
                    <a:bodyPr/>
                    <a:lstStyle/>
                    <a:p>
                      <a:r>
                        <a:rPr lang="en-US" sz="2400" dirty="0"/>
                        <a:t>- </a:t>
                      </a:r>
                      <a:r>
                        <a:rPr lang="en-US" sz="2400" b="1" dirty="0"/>
                        <a:t>Interacting with other organizations connected to the project.</a:t>
                      </a:r>
                      <a:endParaRPr lang="en-US" sz="2400" dirty="0"/>
                    </a:p>
                  </a:txBody>
                  <a:tcPr anchor="ctr">
                    <a:lnL>
                      <a:noFill/>
                    </a:lnL>
                    <a:lnR>
                      <a:noFill/>
                    </a:lnR>
                    <a:lnT>
                      <a:noFill/>
                    </a:lnT>
                    <a:lnB>
                      <a:noFill/>
                    </a:lnB>
                    <a:noFill/>
                  </a:tcPr>
                </a:tc>
                <a:extLst>
                  <a:ext uri="{0D108BD9-81ED-4DB2-BD59-A6C34878D82A}">
                    <a16:rowId xmlns:a16="http://schemas.microsoft.com/office/drawing/2014/main" val="2789188950"/>
                  </a:ext>
                </a:extLst>
              </a:tr>
            </a:tbl>
          </a:graphicData>
        </a:graphic>
      </p:graphicFrame>
      <p:sp>
        <p:nvSpPr>
          <p:cNvPr id="12" name="Rectangle 1">
            <a:extLst>
              <a:ext uri="{FF2B5EF4-FFF2-40B4-BE49-F238E27FC236}">
                <a16:creationId xmlns:a16="http://schemas.microsoft.com/office/drawing/2014/main" id="{8311FBEA-1B83-4EB9-DC07-3CBF89EF6B30}"/>
              </a:ext>
            </a:extLst>
          </p:cNvPr>
          <p:cNvSpPr>
            <a:spLocks noChangeArrowheads="1"/>
          </p:cNvSpPr>
          <p:nvPr/>
        </p:nvSpPr>
        <p:spPr bwMode="auto">
          <a:xfrm>
            <a:off x="838200" y="22177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3982892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Rectangle 1">
            <a:extLst>
              <a:ext uri="{FF2B5EF4-FFF2-40B4-BE49-F238E27FC236}">
                <a16:creationId xmlns:a16="http://schemas.microsoft.com/office/drawing/2014/main" id="{39ECF15B-EEEA-47DB-DDE7-4235AA030F52}"/>
              </a:ext>
            </a:extLst>
          </p:cNvPr>
          <p:cNvSpPr>
            <a:spLocks noChangeArrowheads="1"/>
          </p:cNvSpPr>
          <p:nvPr/>
        </p:nvSpPr>
        <p:spPr bwMode="auto">
          <a:xfrm>
            <a:off x="1993900" y="109458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7102A901-5FC6-92BA-AE05-7CAB30A3BD58}"/>
              </a:ext>
            </a:extLst>
          </p:cNvPr>
          <p:cNvGraphicFramePr>
            <a:graphicFrameLocks noGrp="1"/>
          </p:cNvGraphicFramePr>
          <p:nvPr>
            <p:extLst>
              <p:ext uri="{D42A27DB-BD31-4B8C-83A1-F6EECF244321}">
                <p14:modId xmlns:p14="http://schemas.microsoft.com/office/powerpoint/2010/main" val="957136463"/>
              </p:ext>
            </p:extLst>
          </p:nvPr>
        </p:nvGraphicFramePr>
        <p:xfrm>
          <a:off x="1027043" y="1579686"/>
          <a:ext cx="10515600" cy="3931920"/>
        </p:xfrm>
        <a:graphic>
          <a:graphicData uri="http://schemas.openxmlformats.org/drawingml/2006/table">
            <a:tbl>
              <a:tblPr/>
              <a:tblGrid>
                <a:gridCol w="5257800">
                  <a:extLst>
                    <a:ext uri="{9D8B030D-6E8A-4147-A177-3AD203B41FA5}">
                      <a16:colId xmlns:a16="http://schemas.microsoft.com/office/drawing/2014/main" val="3725134462"/>
                    </a:ext>
                  </a:extLst>
                </a:gridCol>
                <a:gridCol w="5257800">
                  <a:extLst>
                    <a:ext uri="{9D8B030D-6E8A-4147-A177-3AD203B41FA5}">
                      <a16:colId xmlns:a16="http://schemas.microsoft.com/office/drawing/2014/main" val="1594762530"/>
                    </a:ext>
                  </a:extLst>
                </a:gridCol>
              </a:tblGrid>
              <a:tr h="0">
                <a:tc>
                  <a:txBody>
                    <a:bodyPr/>
                    <a:lstStyle/>
                    <a:p>
                      <a:pPr algn="ctr"/>
                      <a:r>
                        <a:rPr lang="ar-EG" sz="2400" b="1" dirty="0">
                          <a:solidFill>
                            <a:schemeClr val="accent1"/>
                          </a:solidFill>
                        </a:rPr>
                        <a:t>الاستنتاج النهائي</a:t>
                      </a:r>
                      <a:endParaRPr lang="ar-EG" sz="2400" dirty="0">
                        <a:solidFill>
                          <a:schemeClr val="accent1"/>
                        </a:solidFill>
                      </a:endParaRPr>
                    </a:p>
                  </a:txBody>
                  <a:tcPr anchor="ctr">
                    <a:lnL>
                      <a:noFill/>
                    </a:lnL>
                    <a:lnR>
                      <a:noFill/>
                    </a:lnR>
                    <a:lnT>
                      <a:noFill/>
                    </a:lnT>
                    <a:lnB>
                      <a:noFill/>
                    </a:lnB>
                    <a:noFill/>
                  </a:tcPr>
                </a:tc>
                <a:tc>
                  <a:txBody>
                    <a:bodyPr/>
                    <a:lstStyle/>
                    <a:p>
                      <a:pPr algn="ctr"/>
                      <a:r>
                        <a:rPr lang="en-US" sz="2400" b="1" dirty="0"/>
                        <a:t>Conclusion drawn at last</a:t>
                      </a:r>
                      <a:endParaRPr lang="en-US" sz="2400" dirty="0"/>
                    </a:p>
                  </a:txBody>
                  <a:tcPr anchor="ctr">
                    <a:lnL>
                      <a:noFill/>
                    </a:lnL>
                    <a:lnR>
                      <a:noFill/>
                    </a:lnR>
                    <a:lnT>
                      <a:noFill/>
                    </a:lnT>
                    <a:lnB>
                      <a:noFill/>
                    </a:lnB>
                    <a:noFill/>
                  </a:tcPr>
                </a:tc>
                <a:extLst>
                  <a:ext uri="{0D108BD9-81ED-4DB2-BD59-A6C34878D82A}">
                    <a16:rowId xmlns:a16="http://schemas.microsoft.com/office/drawing/2014/main" val="3595380967"/>
                  </a:ext>
                </a:extLst>
              </a:tr>
              <a:tr h="0">
                <a:tc>
                  <a:txBody>
                    <a:bodyPr/>
                    <a:lstStyle/>
                    <a:p>
                      <a:pPr algn="r"/>
                      <a:r>
                        <a:rPr lang="ar-EG" sz="2400" b="1" dirty="0">
                          <a:solidFill>
                            <a:schemeClr val="accent1"/>
                          </a:solidFill>
                        </a:rPr>
                        <a:t>تذكر أن أفضل ثقافة هي التي تجعل جميع الموظفين يشعرون بالأمان والترحيب، دون استثناء أو شعور بعدم الارتياح.</a:t>
                      </a:r>
                      <a:endParaRPr lang="ar-EG" sz="2400" dirty="0">
                        <a:solidFill>
                          <a:schemeClr val="accent1"/>
                        </a:solidFill>
                      </a:endParaRPr>
                    </a:p>
                  </a:txBody>
                  <a:tcPr anchor="ctr">
                    <a:lnL>
                      <a:noFill/>
                    </a:lnL>
                    <a:lnR>
                      <a:noFill/>
                    </a:lnR>
                    <a:lnT>
                      <a:noFill/>
                    </a:lnT>
                    <a:lnB>
                      <a:noFill/>
                    </a:lnB>
                    <a:noFill/>
                  </a:tcPr>
                </a:tc>
                <a:tc>
                  <a:txBody>
                    <a:bodyPr/>
                    <a:lstStyle/>
                    <a:p>
                      <a:r>
                        <a:rPr lang="en-US" sz="2400" b="1"/>
                        <a:t>Remember, that the best culture makes all employees feel safe and welcome, never excluded or uncomfortable.</a:t>
                      </a:r>
                      <a:endParaRPr lang="en-US" sz="2400"/>
                    </a:p>
                  </a:txBody>
                  <a:tcPr anchor="ctr">
                    <a:lnL>
                      <a:noFill/>
                    </a:lnL>
                    <a:lnR>
                      <a:noFill/>
                    </a:lnR>
                    <a:lnT>
                      <a:noFill/>
                    </a:lnT>
                    <a:lnB>
                      <a:noFill/>
                    </a:lnB>
                    <a:noFill/>
                  </a:tcPr>
                </a:tc>
                <a:extLst>
                  <a:ext uri="{0D108BD9-81ED-4DB2-BD59-A6C34878D82A}">
                    <a16:rowId xmlns:a16="http://schemas.microsoft.com/office/drawing/2014/main" val="2574608614"/>
                  </a:ext>
                </a:extLst>
              </a:tr>
              <a:tr h="0">
                <a:tc>
                  <a:txBody>
                    <a:bodyPr/>
                    <a:lstStyle/>
                    <a:p>
                      <a:pPr algn="r"/>
                      <a:r>
                        <a:rPr lang="ar-EG" sz="2400" b="1" dirty="0">
                          <a:solidFill>
                            <a:schemeClr val="accent1"/>
                          </a:solidFill>
                        </a:rPr>
                        <a:t>التركيز فقط على "ملاءمة الثقافة" يجعل من الصعب توظيف الموظفين المختلفين عن الثقافة السائدة، حتى لو كانوا أصلًا كبيرًا وتوازنًا رائعًا لشركتك.</a:t>
                      </a:r>
                      <a:endParaRPr lang="ar-EG" sz="2400" dirty="0">
                        <a:solidFill>
                          <a:schemeClr val="accent1"/>
                        </a:solidFill>
                      </a:endParaRPr>
                    </a:p>
                  </a:txBody>
                  <a:tcPr anchor="ctr">
                    <a:lnL>
                      <a:noFill/>
                    </a:lnL>
                    <a:lnR>
                      <a:noFill/>
                    </a:lnR>
                    <a:lnT>
                      <a:noFill/>
                    </a:lnT>
                    <a:lnB>
                      <a:noFill/>
                    </a:lnB>
                    <a:noFill/>
                  </a:tcPr>
                </a:tc>
                <a:tc>
                  <a:txBody>
                    <a:bodyPr/>
                    <a:lstStyle/>
                    <a:p>
                      <a:r>
                        <a:rPr lang="en-US" sz="2400" b="1" dirty="0"/>
                        <a:t>Focusing on "culture fit" alone makes it difficult to hire and welcome employees who are different than the prevailing culture, even if they’d be an asset and great counterbalance at your company.</a:t>
                      </a:r>
                      <a:endParaRPr lang="en-US" sz="2400" dirty="0"/>
                    </a:p>
                  </a:txBody>
                  <a:tcPr anchor="ctr">
                    <a:lnL>
                      <a:noFill/>
                    </a:lnL>
                    <a:lnR>
                      <a:noFill/>
                    </a:lnR>
                    <a:lnT>
                      <a:noFill/>
                    </a:lnT>
                    <a:lnB>
                      <a:noFill/>
                    </a:lnB>
                    <a:noFill/>
                  </a:tcPr>
                </a:tc>
                <a:extLst>
                  <a:ext uri="{0D108BD9-81ED-4DB2-BD59-A6C34878D82A}">
                    <a16:rowId xmlns:a16="http://schemas.microsoft.com/office/drawing/2014/main" val="4240981383"/>
                  </a:ext>
                </a:extLst>
              </a:tr>
            </a:tbl>
          </a:graphicData>
        </a:graphic>
      </p:graphicFrame>
      <p:sp>
        <p:nvSpPr>
          <p:cNvPr id="9" name="Rectangle 1">
            <a:extLst>
              <a:ext uri="{FF2B5EF4-FFF2-40B4-BE49-F238E27FC236}">
                <a16:creationId xmlns:a16="http://schemas.microsoft.com/office/drawing/2014/main" id="{1B528FC4-9174-9F42-C131-62900FF77706}"/>
              </a:ext>
            </a:extLst>
          </p:cNvPr>
          <p:cNvSpPr>
            <a:spLocks noChangeArrowheads="1"/>
          </p:cNvSpPr>
          <p:nvPr/>
        </p:nvSpPr>
        <p:spPr bwMode="auto">
          <a:xfrm>
            <a:off x="838200" y="1789839"/>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737158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194915" y="3387623"/>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7DA616E-DD85-45EE-AB3B-F3593B5C8982}"/>
</file>

<file path=customXml/itemProps2.xml><?xml version="1.0" encoding="utf-8"?>
<ds:datastoreItem xmlns:ds="http://schemas.openxmlformats.org/officeDocument/2006/customXml" ds:itemID="{8D88169B-61C2-4FD6-82C1-C643F8A2E4DB}"/>
</file>

<file path=customXml/itemProps3.xml><?xml version="1.0" encoding="utf-8"?>
<ds:datastoreItem xmlns:ds="http://schemas.openxmlformats.org/officeDocument/2006/customXml" ds:itemID="{C8099E0D-1A78-4871-B4CE-A664DACC9007}"/>
</file>

<file path=docProps/app.xml><?xml version="1.0" encoding="utf-8"?>
<Properties xmlns="http://schemas.openxmlformats.org/officeDocument/2006/extended-properties" xmlns:vt="http://schemas.openxmlformats.org/officeDocument/2006/docPropsVTypes">
  <TotalTime>1918</TotalTime>
  <Words>4255</Words>
  <Application>Microsoft Office PowerPoint</Application>
  <PresentationFormat>Widescreen</PresentationFormat>
  <Paragraphs>347</Paragraphs>
  <Slides>35</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Alexandria</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46</cp:revision>
  <dcterms:created xsi:type="dcterms:W3CDTF">2023-04-29T09:08:23Z</dcterms:created>
  <dcterms:modified xsi:type="dcterms:W3CDTF">2024-10-19T07:29:02Z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