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06" d="100"/>
          <a:sy n="106" d="100"/>
        </p:scale>
        <p:origin x="7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7309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Open by framing this as an applied thesis: bringing NL2SQL and data-to-text NLG together inside Oracle APEX, with a bilingual Arabic/English focus. Mention my six years of Oracle APEX experience as the practical grounding for the applied framing.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Walk through the three-step loop that every new executive question triggers today. Land on the bilingual point — this is the practical motivation for the thesis, especially relevant to Gulf organizations.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State the single overarching goal first, then the four concrete objectives. Emphasize objective 4 — real end-user evaluation, not just benchmark numbers — since that's what makes this an applied study.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the roadmap slide — signal that the next several slides will each expand one of these four phases in order.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Distinguish clearly: one dataset is what the app reports on (HR/Sales History), the other trains and tests the model itself. Flag Spider 2.0 as especially valuable since it's drawn from messy real company databases.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Emphasize the Arabic normalization step specifically — it's easy to overlook but critical for the bilingual angle to actually work.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the core technical contribution slide. Walk left to right along the pipeline, then pause on the guardrail box — the human-confirmation step is what makes this deployable, not just a research demo.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Two-part evaluation: correctness of the generated SQL, and faithfulness of the written summary. Note the same bilingual test set is reused here from the data-preparation phase.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Frame these as the four deliverables a committee will look for: a working system, real numbers, a comparison against Oracle's own features, and something reusable left behind for others.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24 papers reviewed across these three themes. Keep this brief — name a couple of the key works per column, then move straight to the gap statement on the next slide.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the positioning slide — state it plainly and let it land. Each of the four pieces exists somewhere in isolation; the contribution is combining all four in one working system.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Invite questions. Be ready to defend: why prompt-guided LLMs over fine-tuning for NL2SQL, how Arabic normalization will be validated, and how faithfulness will be measured beyond automatic metrics.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8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E27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949440" y="-1188720"/>
            <a:ext cx="3657600" cy="3657600"/>
          </a:xfrm>
          <a:prstGeom prst="ellipse">
            <a:avLst/>
          </a:prstGeom>
          <a:solidFill>
            <a:srgbClr val="26317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-1280160" y="3291840"/>
            <a:ext cx="2926080" cy="2926080"/>
          </a:xfrm>
          <a:prstGeom prst="ellipse">
            <a:avLst/>
          </a:prstGeom>
          <a:solidFill>
            <a:srgbClr val="26317A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4" name="Image 0" descr="icons/brain_amb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502920"/>
            <a:ext cx="640080" cy="64008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02920" y="123444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300" dirty="0">
                <a:solidFill>
                  <a:srgbClr val="F5A6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 APPLIED STUDY</a:t>
            </a:r>
            <a:endParaRPr lang="en-US" sz="1400" dirty="0"/>
          </a:p>
        </p:txBody>
      </p:sp>
      <p:sp>
        <p:nvSpPr>
          <p:cNvPr id="6" name="Text 3"/>
          <p:cNvSpPr/>
          <p:nvPr/>
        </p:nvSpPr>
        <p:spPr>
          <a:xfrm>
            <a:off x="502920" y="1600200"/>
            <a:ext cx="7863840" cy="1554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Developing an NLP-Based Model for Generating Intelligent Administrative and Executive Reports</a:t>
            </a:r>
            <a:endParaRPr lang="en-US" sz="3000" dirty="0"/>
          </a:p>
        </p:txBody>
      </p:sp>
      <p:sp>
        <p:nvSpPr>
          <p:cNvPr id="7" name="Text 4"/>
          <p:cNvSpPr/>
          <p:nvPr/>
        </p:nvSpPr>
        <p:spPr>
          <a:xfrm>
            <a:off x="502920" y="2880360"/>
            <a:ext cx="7863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CADCF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within an Oracle APEX Environment</a:t>
            </a:r>
            <a:endParaRPr lang="en-US" sz="2000" dirty="0"/>
          </a:p>
        </p:txBody>
      </p:sp>
      <p:sp>
        <p:nvSpPr>
          <p:cNvPr id="8" name="Text 5"/>
          <p:cNvSpPr/>
          <p:nvPr/>
        </p:nvSpPr>
        <p:spPr>
          <a:xfrm>
            <a:off x="502920" y="4160520"/>
            <a:ext cx="78638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Eman Alhabashi   ·   Merwa Idris   ·   Alaa Humaid</a:t>
            </a:r>
            <a:endParaRPr lang="en-US" sz="1300" dirty="0"/>
          </a:p>
          <a:p>
            <a:pPr marL="0" indent="0">
              <a:buNone/>
            </a:pPr>
            <a:r>
              <a:rPr lang="en-US" sz="130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Department of Artificial Intelligence   |   MidOcean University</a:t>
            </a:r>
            <a:endParaRPr lang="en-US" sz="13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54864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Problem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457200" y="896112"/>
            <a:ext cx="7955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Getting an answer out of enterprise data still needs a developer in the loop</a:t>
            </a:r>
            <a:endParaRPr lang="en-US" sz="1400" dirty="0"/>
          </a:p>
        </p:txBody>
      </p:sp>
      <p:sp>
        <p:nvSpPr>
          <p:cNvPr id="4" name="Shape 2"/>
          <p:cNvSpPr/>
          <p:nvPr/>
        </p:nvSpPr>
        <p:spPr>
          <a:xfrm>
            <a:off x="457200" y="1508760"/>
            <a:ext cx="2615184" cy="2331720"/>
          </a:xfrm>
          <a:prstGeom prst="roundRect">
            <a:avLst>
              <a:gd name="adj" fmla="val 3137"/>
            </a:avLst>
          </a:prstGeom>
          <a:solidFill>
            <a:srgbClr val="F4F7FC"/>
          </a:solidFill>
          <a:ln/>
          <a:effectLst>
            <a:outerShdw blurRad="101600" dist="38100" dir="5400000" algn="bl" rotWithShape="0">
              <a:srgbClr val="1E2761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1399032" y="1783080"/>
            <a:ext cx="731520" cy="7315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Image 0" descr="icons/search_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624" y="1947672"/>
            <a:ext cx="402336" cy="402336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594360" y="2651760"/>
            <a:ext cx="2340864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1. The question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640080" y="3017520"/>
            <a:ext cx="2249424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 executive asks a new question that today's dashboards weren't built to answer.</a:t>
            </a:r>
            <a:endParaRPr lang="en-US" sz="1150" dirty="0"/>
          </a:p>
        </p:txBody>
      </p:sp>
      <p:sp>
        <p:nvSpPr>
          <p:cNvPr id="9" name="Shape 6"/>
          <p:cNvSpPr/>
          <p:nvPr/>
        </p:nvSpPr>
        <p:spPr>
          <a:xfrm>
            <a:off x="3300984" y="1508760"/>
            <a:ext cx="2615184" cy="2331720"/>
          </a:xfrm>
          <a:prstGeom prst="roundRect">
            <a:avLst>
              <a:gd name="adj" fmla="val 3137"/>
            </a:avLst>
          </a:prstGeom>
          <a:solidFill>
            <a:srgbClr val="F4F7FC"/>
          </a:solidFill>
          <a:ln/>
          <a:effectLst>
            <a:outerShdw blurRad="101600" dist="38100" dir="5400000" algn="bl" rotWithShape="0">
              <a:srgbClr val="1E2761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Shape 7"/>
          <p:cNvSpPr/>
          <p:nvPr/>
        </p:nvSpPr>
        <p:spPr>
          <a:xfrm>
            <a:off x="4242816" y="1783080"/>
            <a:ext cx="731520" cy="7315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1" name="Image 1" descr="icons/chart_whi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7408" y="1947672"/>
            <a:ext cx="402336" cy="402336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3438144" y="2651760"/>
            <a:ext cx="2340864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2. The raw data</a:t>
            </a:r>
            <a:endParaRPr lang="en-US" sz="1500" dirty="0"/>
          </a:p>
        </p:txBody>
      </p:sp>
      <p:sp>
        <p:nvSpPr>
          <p:cNvPr id="13" name="Text 9"/>
          <p:cNvSpPr/>
          <p:nvPr/>
        </p:nvSpPr>
        <p:spPr>
          <a:xfrm>
            <a:off x="3483864" y="3017520"/>
            <a:ext cx="2249424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Existing reports only display fixed tables and charts — not the specific answer needed.</a:t>
            </a:r>
            <a:endParaRPr lang="en-US" sz="1150" dirty="0"/>
          </a:p>
        </p:txBody>
      </p:sp>
      <p:sp>
        <p:nvSpPr>
          <p:cNvPr id="14" name="Shape 10"/>
          <p:cNvSpPr/>
          <p:nvPr/>
        </p:nvSpPr>
        <p:spPr>
          <a:xfrm>
            <a:off x="6144768" y="1508760"/>
            <a:ext cx="2615184" cy="2331720"/>
          </a:xfrm>
          <a:prstGeom prst="roundRect">
            <a:avLst>
              <a:gd name="adj" fmla="val 3137"/>
            </a:avLst>
          </a:prstGeom>
          <a:solidFill>
            <a:srgbClr val="F4F7FC"/>
          </a:solidFill>
          <a:ln/>
          <a:effectLst>
            <a:outerShdw blurRad="101600" dist="38100" dir="5400000" algn="bl" rotWithShape="0">
              <a:srgbClr val="1E2761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Shape 11"/>
          <p:cNvSpPr/>
          <p:nvPr/>
        </p:nvSpPr>
        <p:spPr>
          <a:xfrm>
            <a:off x="7086600" y="1783080"/>
            <a:ext cx="731520" cy="7315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6" name="Image 2" descr="icons/cogs_whit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1192" y="1947672"/>
            <a:ext cx="402336" cy="402336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6281928" y="2651760"/>
            <a:ext cx="2340864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3. The bottleneck</a:t>
            </a:r>
            <a:endParaRPr lang="en-US" sz="1500" dirty="0"/>
          </a:p>
        </p:txBody>
      </p:sp>
      <p:sp>
        <p:nvSpPr>
          <p:cNvPr id="18" name="Text 13"/>
          <p:cNvSpPr/>
          <p:nvPr/>
        </p:nvSpPr>
        <p:spPr>
          <a:xfrm>
            <a:off x="6327648" y="3017520"/>
            <a:ext cx="2249424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1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developer must design and deploy a new report before the decision-maker gets an answer.</a:t>
            </a:r>
            <a:endParaRPr lang="en-US" sz="1150" dirty="0"/>
          </a:p>
        </p:txBody>
      </p:sp>
      <p:sp>
        <p:nvSpPr>
          <p:cNvPr id="19" name="Text 14"/>
          <p:cNvSpPr/>
          <p:nvPr/>
        </p:nvSpPr>
        <p:spPr>
          <a:xfrm>
            <a:off x="457200" y="4069080"/>
            <a:ext cx="8229600" cy="502920"/>
          </a:xfrm>
          <a:prstGeom prst="rect">
            <a:avLst/>
          </a:prstGeom>
          <a:solidFill>
            <a:srgbClr val="FFF3DE"/>
          </a:solidFill>
          <a:ln/>
        </p:spPr>
        <p:txBody>
          <a:bodyPr wrap="square" lIns="101600" tIns="101600" rIns="101600" bIns="101600" rtlCol="0" anchor="ctr"/>
          <a:lstStyle/>
          <a:p>
            <a:pPr marL="0" indent="0" algn="l">
              <a:buNone/>
            </a:pPr>
            <a:r>
              <a:rPr lang="en-US" sz="1300" i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Bilingual gap: Arabic remains under-resourced for NL2SQL, though Gulf executive reporting is frequently bilingual.</a:t>
            </a:r>
            <a:endParaRPr lang="en-US" sz="1300" dirty="0"/>
          </a:p>
        </p:txBody>
      </p:sp>
      <p:sp>
        <p:nvSpPr>
          <p:cNvPr id="20" name="Text 15"/>
          <p:cNvSpPr/>
          <p:nvPr/>
        </p:nvSpPr>
        <p:spPr>
          <a:xfrm>
            <a:off x="8503920" y="4759452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77724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Project Goal &amp; Objectives</a:t>
            </a:r>
            <a:endParaRPr lang="en-US" sz="3000" dirty="0"/>
          </a:p>
        </p:txBody>
      </p:sp>
      <p:sp>
        <p:nvSpPr>
          <p:cNvPr id="3" name="Shape 1"/>
          <p:cNvSpPr/>
          <p:nvPr/>
        </p:nvSpPr>
        <p:spPr>
          <a:xfrm>
            <a:off x="457200" y="960120"/>
            <a:ext cx="8229600" cy="777240"/>
          </a:xfrm>
          <a:prstGeom prst="roundRect">
            <a:avLst>
              <a:gd name="adj" fmla="val 9412"/>
            </a:avLst>
          </a:prstGeom>
          <a:solidFill>
            <a:srgbClr val="1E276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685800" y="960120"/>
            <a:ext cx="77724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Design and build an NLP-based model that generates intelligent reports from written questions and raw data, inside Oracle APEX.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457200" y="1965960"/>
            <a:ext cx="457200" cy="457200"/>
          </a:xfrm>
          <a:prstGeom prst="ellipse">
            <a:avLst/>
          </a:prstGeom>
          <a:solidFill>
            <a:srgbClr val="F5A62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Image 0" descr="icons/language_nav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928" y="2075688"/>
            <a:ext cx="237744" cy="237744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097280" y="1911096"/>
            <a:ext cx="7498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 an NL2SQL module that translates questions (Arabic/English) into SQL for any Oracle database.</a:t>
            </a:r>
            <a:endParaRPr lang="en-US" sz="1350" dirty="0"/>
          </a:p>
        </p:txBody>
      </p:sp>
      <p:sp>
        <p:nvSpPr>
          <p:cNvPr id="8" name="Shape 5"/>
          <p:cNvSpPr/>
          <p:nvPr/>
        </p:nvSpPr>
        <p:spPr>
          <a:xfrm>
            <a:off x="457200" y="2679192"/>
            <a:ext cx="457200" cy="457200"/>
          </a:xfrm>
          <a:prstGeom prst="ellipse">
            <a:avLst/>
          </a:prstGeom>
          <a:solidFill>
            <a:srgbClr val="F5A62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9" name="Image 1" descr="icons/robot_navy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928" y="2788920"/>
            <a:ext cx="237744" cy="237744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097280" y="2624328"/>
            <a:ext cx="7498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 a data-to-text (NLG) module that generates written insights from query results.</a:t>
            </a:r>
            <a:endParaRPr lang="en-US" sz="1350" dirty="0"/>
          </a:p>
        </p:txBody>
      </p:sp>
      <p:sp>
        <p:nvSpPr>
          <p:cNvPr id="11" name="Shape 7"/>
          <p:cNvSpPr/>
          <p:nvPr/>
        </p:nvSpPr>
        <p:spPr>
          <a:xfrm>
            <a:off x="457200" y="3392424"/>
            <a:ext cx="457200" cy="457200"/>
          </a:xfrm>
          <a:prstGeom prst="ellipse">
            <a:avLst/>
          </a:prstGeom>
          <a:solidFill>
            <a:srgbClr val="F5A62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2" name="Image 2" descr="icons/layers_navy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928" y="3502152"/>
            <a:ext cx="237744" cy="237744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1097280" y="3337560"/>
            <a:ext cx="7498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 an Oracle APEX prototype showing the full pipeline: Question → SQL → Result → Report.</a:t>
            </a:r>
            <a:endParaRPr lang="en-US" sz="1350" dirty="0"/>
          </a:p>
        </p:txBody>
      </p:sp>
      <p:sp>
        <p:nvSpPr>
          <p:cNvPr id="14" name="Shape 9"/>
          <p:cNvSpPr/>
          <p:nvPr/>
        </p:nvSpPr>
        <p:spPr>
          <a:xfrm>
            <a:off x="457200" y="4105656"/>
            <a:ext cx="457200" cy="457200"/>
          </a:xfrm>
          <a:prstGeom prst="ellipse">
            <a:avLst/>
          </a:prstGeom>
          <a:solidFill>
            <a:srgbClr val="F5A62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5" name="Image 3" descr="icons/check_navy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6928" y="4215384"/>
            <a:ext cx="237744" cy="237744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1097280" y="4050792"/>
            <a:ext cx="7498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Evaluate the system with real target end-users (decision-makers).</a:t>
            </a:r>
            <a:endParaRPr lang="en-US" sz="1350" dirty="0"/>
          </a:p>
        </p:txBody>
      </p:sp>
      <p:sp>
        <p:nvSpPr>
          <p:cNvPr id="17" name="Text 11"/>
          <p:cNvSpPr/>
          <p:nvPr/>
        </p:nvSpPr>
        <p:spPr>
          <a:xfrm>
            <a:off x="8503920" y="4759452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77724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Approach: Four Phases</a:t>
            </a:r>
            <a:endParaRPr lang="en-US" sz="3000" dirty="0"/>
          </a:p>
        </p:txBody>
      </p:sp>
      <p:sp>
        <p:nvSpPr>
          <p:cNvPr id="3" name="Shape 1"/>
          <p:cNvSpPr/>
          <p:nvPr/>
        </p:nvSpPr>
        <p:spPr>
          <a:xfrm>
            <a:off x="457200" y="1143000"/>
            <a:ext cx="3931920" cy="1691640"/>
          </a:xfrm>
          <a:prstGeom prst="roundRect">
            <a:avLst>
              <a:gd name="adj" fmla="val 4324"/>
            </a:avLst>
          </a:prstGeom>
          <a:solidFill>
            <a:srgbClr val="F4F7FC"/>
          </a:solidFill>
          <a:ln/>
          <a:effectLst>
            <a:outerShdw blurRad="101600" dist="38100" dir="5400000" algn="bl" rotWithShape="0">
              <a:srgbClr val="1E2761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685800" y="1371600"/>
            <a:ext cx="548640" cy="54864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5" name="Image 0" descr="icons/database_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960" y="1508760"/>
            <a:ext cx="274320" cy="27432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685800" y="1069848"/>
            <a:ext cx="5486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5A62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300" dirty="0"/>
          </a:p>
        </p:txBody>
      </p:sp>
      <p:sp>
        <p:nvSpPr>
          <p:cNvPr id="7" name="Text 4"/>
          <p:cNvSpPr/>
          <p:nvPr/>
        </p:nvSpPr>
        <p:spPr>
          <a:xfrm>
            <a:off x="1371600" y="1344168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Prepare the Data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685800" y="2011680"/>
            <a:ext cx="347472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Set up Oracle sample schemas (HR, Sales History) + collect NL2SQL and data-to-text training sets.</a:t>
            </a:r>
            <a:endParaRPr lang="en-US" sz="1150" dirty="0"/>
          </a:p>
        </p:txBody>
      </p:sp>
      <p:sp>
        <p:nvSpPr>
          <p:cNvPr id="9" name="Shape 6"/>
          <p:cNvSpPr/>
          <p:nvPr/>
        </p:nvSpPr>
        <p:spPr>
          <a:xfrm>
            <a:off x="4663440" y="1143000"/>
            <a:ext cx="3931920" cy="1691640"/>
          </a:xfrm>
          <a:prstGeom prst="roundRect">
            <a:avLst>
              <a:gd name="adj" fmla="val 4324"/>
            </a:avLst>
          </a:prstGeom>
          <a:solidFill>
            <a:srgbClr val="F4F7FC"/>
          </a:solidFill>
          <a:ln/>
          <a:effectLst>
            <a:outerShdw blurRad="101600" dist="38100" dir="5400000" algn="bl" rotWithShape="0">
              <a:srgbClr val="1E2761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Shape 7"/>
          <p:cNvSpPr/>
          <p:nvPr/>
        </p:nvSpPr>
        <p:spPr>
          <a:xfrm>
            <a:off x="4892040" y="1371600"/>
            <a:ext cx="548640" cy="54864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1" name="Image 1" descr="icons/cogs_whi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9200" y="1508760"/>
            <a:ext cx="274320" cy="274320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4892040" y="1069848"/>
            <a:ext cx="5486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5A62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300" dirty="0"/>
          </a:p>
        </p:txBody>
      </p:sp>
      <p:sp>
        <p:nvSpPr>
          <p:cNvPr id="13" name="Text 9"/>
          <p:cNvSpPr/>
          <p:nvPr/>
        </p:nvSpPr>
        <p:spPr>
          <a:xfrm>
            <a:off x="5577840" y="1344168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Adjust the Data</a:t>
            </a:r>
            <a:endParaRPr lang="en-US" sz="1500" dirty="0"/>
          </a:p>
        </p:txBody>
      </p:sp>
      <p:sp>
        <p:nvSpPr>
          <p:cNvPr id="14" name="Text 10"/>
          <p:cNvSpPr/>
          <p:nvPr/>
        </p:nvSpPr>
        <p:spPr>
          <a:xfrm>
            <a:off x="4892040" y="2011680"/>
            <a:ext cx="347472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Extract schema metadata, normalize Arabic text, format query results for clean generation.</a:t>
            </a:r>
            <a:endParaRPr lang="en-US" sz="1150" dirty="0"/>
          </a:p>
        </p:txBody>
      </p:sp>
      <p:sp>
        <p:nvSpPr>
          <p:cNvPr id="15" name="Shape 11"/>
          <p:cNvSpPr/>
          <p:nvPr/>
        </p:nvSpPr>
        <p:spPr>
          <a:xfrm>
            <a:off x="457200" y="3108960"/>
            <a:ext cx="3931920" cy="1691640"/>
          </a:xfrm>
          <a:prstGeom prst="roundRect">
            <a:avLst>
              <a:gd name="adj" fmla="val 4324"/>
            </a:avLst>
          </a:prstGeom>
          <a:solidFill>
            <a:srgbClr val="F4F7FC"/>
          </a:solidFill>
          <a:ln/>
          <a:effectLst>
            <a:outerShdw blurRad="101600" dist="38100" dir="5400000" algn="bl" rotWithShape="0">
              <a:srgbClr val="1E2761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6" name="Shape 12"/>
          <p:cNvSpPr/>
          <p:nvPr/>
        </p:nvSpPr>
        <p:spPr>
          <a:xfrm>
            <a:off x="685800" y="3337560"/>
            <a:ext cx="548640" cy="54864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7" name="Image 2" descr="icons/brain_whit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960" y="3474720"/>
            <a:ext cx="274320" cy="274320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685800" y="3035808"/>
            <a:ext cx="5486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5A62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300" dirty="0"/>
          </a:p>
        </p:txBody>
      </p:sp>
      <p:sp>
        <p:nvSpPr>
          <p:cNvPr id="19" name="Text 14"/>
          <p:cNvSpPr/>
          <p:nvPr/>
        </p:nvSpPr>
        <p:spPr>
          <a:xfrm>
            <a:off x="1371600" y="3310128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Model &amp; Build</a:t>
            </a:r>
            <a:endParaRPr lang="en-US" sz="1500" dirty="0"/>
          </a:p>
        </p:txBody>
      </p:sp>
      <p:sp>
        <p:nvSpPr>
          <p:cNvPr id="20" name="Text 15"/>
          <p:cNvSpPr/>
          <p:nvPr/>
        </p:nvSpPr>
        <p:spPr>
          <a:xfrm>
            <a:off x="685800" y="3977640"/>
            <a:ext cx="347472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Prompt-guided NL2SQL + constrained data-to-text, assembled into an APEX prototype.</a:t>
            </a:r>
            <a:endParaRPr lang="en-US" sz="1150" dirty="0"/>
          </a:p>
        </p:txBody>
      </p:sp>
      <p:sp>
        <p:nvSpPr>
          <p:cNvPr id="21" name="Shape 16"/>
          <p:cNvSpPr/>
          <p:nvPr/>
        </p:nvSpPr>
        <p:spPr>
          <a:xfrm>
            <a:off x="4663440" y="3108960"/>
            <a:ext cx="3931920" cy="1691640"/>
          </a:xfrm>
          <a:prstGeom prst="roundRect">
            <a:avLst>
              <a:gd name="adj" fmla="val 4324"/>
            </a:avLst>
          </a:prstGeom>
          <a:solidFill>
            <a:srgbClr val="F4F7FC"/>
          </a:solidFill>
          <a:ln/>
          <a:effectLst>
            <a:outerShdw blurRad="101600" dist="38100" dir="5400000" algn="bl" rotWithShape="0">
              <a:srgbClr val="1E2761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2" name="Shape 17"/>
          <p:cNvSpPr/>
          <p:nvPr/>
        </p:nvSpPr>
        <p:spPr>
          <a:xfrm>
            <a:off x="4892040" y="3337560"/>
            <a:ext cx="548640" cy="54864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3" name="Image 3" descr="icons/clipboard_whit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29200" y="3474720"/>
            <a:ext cx="274320" cy="274320"/>
          </a:xfrm>
          <a:prstGeom prst="rect">
            <a:avLst/>
          </a:prstGeom>
        </p:spPr>
      </p:pic>
      <p:sp>
        <p:nvSpPr>
          <p:cNvPr id="24" name="Text 18"/>
          <p:cNvSpPr/>
          <p:nvPr/>
        </p:nvSpPr>
        <p:spPr>
          <a:xfrm>
            <a:off x="4892040" y="3035808"/>
            <a:ext cx="5486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5A62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300" dirty="0"/>
          </a:p>
        </p:txBody>
      </p:sp>
      <p:sp>
        <p:nvSpPr>
          <p:cNvPr id="25" name="Text 19"/>
          <p:cNvSpPr/>
          <p:nvPr/>
        </p:nvSpPr>
        <p:spPr>
          <a:xfrm>
            <a:off x="5577840" y="3310128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Testing</a:t>
            </a:r>
            <a:endParaRPr lang="en-US" sz="1500" dirty="0"/>
          </a:p>
        </p:txBody>
      </p:sp>
      <p:sp>
        <p:nvSpPr>
          <p:cNvPr id="26" name="Text 20"/>
          <p:cNvSpPr/>
          <p:nvPr/>
        </p:nvSpPr>
        <p:spPr>
          <a:xfrm>
            <a:off x="4892040" y="3977640"/>
            <a:ext cx="347472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Measure SQL accuracy and summary faithfulness, with automatic metrics and human review.</a:t>
            </a:r>
            <a:endParaRPr lang="en-US" sz="1150" dirty="0"/>
          </a:p>
        </p:txBody>
      </p:sp>
      <p:sp>
        <p:nvSpPr>
          <p:cNvPr id="27" name="Text 21"/>
          <p:cNvSpPr/>
          <p:nvPr/>
        </p:nvSpPr>
        <p:spPr>
          <a:xfrm>
            <a:off x="8503920" y="4759452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77724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Phase 1 — Data Preparation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896112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 distinct datasets are needed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457200" y="1371600"/>
            <a:ext cx="3977640" cy="3200400"/>
          </a:xfrm>
          <a:prstGeom prst="roundRect">
            <a:avLst>
              <a:gd name="adj" fmla="val 2286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5" name="Image 0" descr="icons/database_nav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1600200"/>
            <a:ext cx="384048" cy="38404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188720" y="1627632"/>
            <a:ext cx="3017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Application Data</a:t>
            </a:r>
            <a:endParaRPr lang="en-US" sz="1600" dirty="0"/>
          </a:p>
        </p:txBody>
      </p:sp>
      <p:sp>
        <p:nvSpPr>
          <p:cNvPr id="7" name="Text 4"/>
          <p:cNvSpPr/>
          <p:nvPr/>
        </p:nvSpPr>
        <p:spPr>
          <a:xfrm>
            <a:off x="731520" y="2240280"/>
            <a:ext cx="3429000" cy="2103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5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Oracle sample schemas: HR &amp; Sales History</a:t>
            </a:r>
            <a:endParaRPr lang="en-US" sz="125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5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Written metadata descriptions for every table &amp; column</a:t>
            </a:r>
            <a:endParaRPr lang="en-US" sz="125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5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Realistic base for the model to reason over</a:t>
            </a:r>
            <a:endParaRPr lang="en-US" sz="1250" dirty="0"/>
          </a:p>
        </p:txBody>
      </p:sp>
      <p:sp>
        <p:nvSpPr>
          <p:cNvPr id="8" name="Shape 5"/>
          <p:cNvSpPr/>
          <p:nvPr/>
        </p:nvSpPr>
        <p:spPr>
          <a:xfrm>
            <a:off x="4709160" y="1371600"/>
            <a:ext cx="3977640" cy="3200400"/>
          </a:xfrm>
          <a:prstGeom prst="roundRect">
            <a:avLst>
              <a:gd name="adj" fmla="val 2286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9" name="Image 1" descr="icons/book_navy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7760" y="1600200"/>
            <a:ext cx="384048" cy="384048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5440680" y="1627632"/>
            <a:ext cx="31089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Training / Testing Data</a:t>
            </a:r>
            <a:endParaRPr lang="en-US" sz="1600" dirty="0"/>
          </a:p>
        </p:txBody>
      </p:sp>
      <p:sp>
        <p:nvSpPr>
          <p:cNvPr id="11" name="Text 7"/>
          <p:cNvSpPr/>
          <p:nvPr/>
        </p:nvSpPr>
        <p:spPr>
          <a:xfrm>
            <a:off x="4983480" y="2240280"/>
            <a:ext cx="3429000" cy="2103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5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NL2SQL: Spider, BIRD, Spider 2.0</a:t>
            </a:r>
            <a:endParaRPr lang="en-US" sz="125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5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Data-to-text: ToTTo, DART, WebNLG</a:t>
            </a:r>
            <a:endParaRPr lang="en-US" sz="125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5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Custom bilingual (AR/EN) test set built with real decision-makers</a:t>
            </a:r>
            <a:endParaRPr lang="en-US" sz="1250" dirty="0"/>
          </a:p>
        </p:txBody>
      </p:sp>
      <p:sp>
        <p:nvSpPr>
          <p:cNvPr id="12" name="Text 8"/>
          <p:cNvSpPr/>
          <p:nvPr/>
        </p:nvSpPr>
        <p:spPr>
          <a:xfrm>
            <a:off x="8503920" y="4759452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77724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Phase 2 — Data Adjustment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896112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Getting the database and the language ready for the model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457200" y="1417320"/>
            <a:ext cx="594360" cy="59436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5" name="Image 0" descr="icons/diagram_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076" y="1568196"/>
            <a:ext cx="292608" cy="29260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234440" y="1399032"/>
            <a:ext cx="2743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Schema extraction</a:t>
            </a:r>
            <a:endParaRPr lang="en-US" sz="1450" dirty="0"/>
          </a:p>
        </p:txBody>
      </p:sp>
      <p:sp>
        <p:nvSpPr>
          <p:cNvPr id="7" name="Text 4"/>
          <p:cNvSpPr/>
          <p:nvPr/>
        </p:nvSpPr>
        <p:spPr>
          <a:xfrm>
            <a:off x="1234440" y="1719072"/>
            <a:ext cx="722376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Pull table names, columns, descriptions and relationships from Oracle into a model-readable form, paired with worked examples.</a:t>
            </a:r>
            <a:endParaRPr lang="en-US" sz="1250" dirty="0"/>
          </a:p>
        </p:txBody>
      </p:sp>
      <p:sp>
        <p:nvSpPr>
          <p:cNvPr id="8" name="Shape 5"/>
          <p:cNvSpPr/>
          <p:nvPr/>
        </p:nvSpPr>
        <p:spPr>
          <a:xfrm>
            <a:off x="457200" y="2468880"/>
            <a:ext cx="594360" cy="59436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9" name="Image 1" descr="icons/language_whi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076" y="2619756"/>
            <a:ext cx="292608" cy="292608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234440" y="2450592"/>
            <a:ext cx="2743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Arabic normalization</a:t>
            </a:r>
            <a:endParaRPr lang="en-US" sz="1450" dirty="0"/>
          </a:p>
        </p:txBody>
      </p:sp>
      <p:sp>
        <p:nvSpPr>
          <p:cNvPr id="11" name="Text 7"/>
          <p:cNvSpPr/>
          <p:nvPr/>
        </p:nvSpPr>
        <p:spPr>
          <a:xfrm>
            <a:off x="1234440" y="2770632"/>
            <a:ext cx="722376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Standardize Arabic text variants first — otherwise the model treats the same question as two different ones.</a:t>
            </a:r>
            <a:endParaRPr lang="en-US" sz="1250" dirty="0"/>
          </a:p>
        </p:txBody>
      </p:sp>
      <p:sp>
        <p:nvSpPr>
          <p:cNvPr id="12" name="Shape 8"/>
          <p:cNvSpPr/>
          <p:nvPr/>
        </p:nvSpPr>
        <p:spPr>
          <a:xfrm>
            <a:off x="457200" y="3520440"/>
            <a:ext cx="594360" cy="59436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3" name="Image 2" descr="icons/chart_whit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076" y="3671316"/>
            <a:ext cx="292608" cy="292608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1234440" y="3502152"/>
            <a:ext cx="2743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Result formatting</a:t>
            </a:r>
            <a:endParaRPr lang="en-US" sz="1450" dirty="0"/>
          </a:p>
        </p:txBody>
      </p:sp>
      <p:sp>
        <p:nvSpPr>
          <p:cNvPr id="15" name="Text 10"/>
          <p:cNvSpPr/>
          <p:nvPr/>
        </p:nvSpPr>
        <p:spPr>
          <a:xfrm>
            <a:off x="1234440" y="3822192"/>
            <a:ext cx="722376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Query results are formatted with correct units and comparisons, so the summary step works from clean numbers.</a:t>
            </a:r>
            <a:endParaRPr lang="en-US" sz="1250" dirty="0"/>
          </a:p>
        </p:txBody>
      </p:sp>
      <p:sp>
        <p:nvSpPr>
          <p:cNvPr id="16" name="Text 11"/>
          <p:cNvSpPr/>
          <p:nvPr/>
        </p:nvSpPr>
        <p:spPr>
          <a:xfrm>
            <a:off x="8503920" y="4759452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1E27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79552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Phase 3 — The System Pipeline</a:t>
            </a:r>
            <a:endParaRPr lang="en-US" sz="2700" dirty="0"/>
          </a:p>
        </p:txBody>
      </p:sp>
      <p:sp>
        <p:nvSpPr>
          <p:cNvPr id="3" name="Text 1"/>
          <p:cNvSpPr/>
          <p:nvPr/>
        </p:nvSpPr>
        <p:spPr>
          <a:xfrm>
            <a:off x="457200" y="804672"/>
            <a:ext cx="8229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 → SQL → Human confirmation → Execution → Report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457200" y="1828800"/>
            <a:ext cx="1417320" cy="1371600"/>
          </a:xfrm>
          <a:prstGeom prst="roundRect">
            <a:avLst>
              <a:gd name="adj" fmla="val 6000"/>
            </a:avLst>
          </a:prstGeom>
          <a:solidFill>
            <a:srgbClr val="283A6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873252" y="2011680"/>
            <a:ext cx="585216" cy="585216"/>
          </a:xfrm>
          <a:prstGeom prst="ellipse">
            <a:avLst/>
          </a:prstGeom>
          <a:solidFill>
            <a:srgbClr val="F5A62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Image 0" descr="icons/language_nav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1268" y="2139696"/>
            <a:ext cx="329184" cy="329184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502920" y="2670048"/>
            <a:ext cx="1325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Question</a:t>
            </a:r>
            <a:endParaRPr lang="en-US" sz="1250" dirty="0"/>
          </a:p>
        </p:txBody>
      </p:sp>
      <p:sp>
        <p:nvSpPr>
          <p:cNvPr id="8" name="Text 5"/>
          <p:cNvSpPr/>
          <p:nvPr/>
        </p:nvSpPr>
        <p:spPr>
          <a:xfrm>
            <a:off x="502920" y="2926080"/>
            <a:ext cx="1325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Arabic or English, typed in APEX</a:t>
            </a:r>
            <a:endParaRPr lang="en-US" sz="850" dirty="0"/>
          </a:p>
        </p:txBody>
      </p:sp>
      <p:sp>
        <p:nvSpPr>
          <p:cNvPr id="9" name="Shape 6"/>
          <p:cNvSpPr/>
          <p:nvPr/>
        </p:nvSpPr>
        <p:spPr>
          <a:xfrm>
            <a:off x="1874520" y="2395728"/>
            <a:ext cx="285750" cy="0"/>
          </a:xfrm>
          <a:prstGeom prst="line">
            <a:avLst/>
          </a:prstGeom>
          <a:noFill/>
          <a:ln w="25400">
            <a:solidFill>
              <a:srgbClr val="F5A623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10" name="Shape 7"/>
          <p:cNvSpPr/>
          <p:nvPr/>
        </p:nvSpPr>
        <p:spPr>
          <a:xfrm>
            <a:off x="2160270" y="1828800"/>
            <a:ext cx="1417320" cy="1371600"/>
          </a:xfrm>
          <a:prstGeom prst="roundRect">
            <a:avLst>
              <a:gd name="adj" fmla="val 6000"/>
            </a:avLst>
          </a:prstGeom>
          <a:solidFill>
            <a:srgbClr val="283A6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Shape 8"/>
          <p:cNvSpPr/>
          <p:nvPr/>
        </p:nvSpPr>
        <p:spPr>
          <a:xfrm>
            <a:off x="2576322" y="2011680"/>
            <a:ext cx="585216" cy="585216"/>
          </a:xfrm>
          <a:prstGeom prst="ellipse">
            <a:avLst/>
          </a:prstGeom>
          <a:solidFill>
            <a:srgbClr val="F5A62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2" name="Image 1" descr="icons/brain_navy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4338" y="2139696"/>
            <a:ext cx="329184" cy="329184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2205990" y="2670048"/>
            <a:ext cx="1325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NL2SQL</a:t>
            </a:r>
            <a:endParaRPr lang="en-US" sz="1250" dirty="0"/>
          </a:p>
        </p:txBody>
      </p:sp>
      <p:sp>
        <p:nvSpPr>
          <p:cNvPr id="14" name="Text 10"/>
          <p:cNvSpPr/>
          <p:nvPr/>
        </p:nvSpPr>
        <p:spPr>
          <a:xfrm>
            <a:off x="2205990" y="2926080"/>
            <a:ext cx="1325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LLM proposes SQL + plain explanation</a:t>
            </a:r>
            <a:endParaRPr lang="en-US" sz="850" dirty="0"/>
          </a:p>
        </p:txBody>
      </p:sp>
      <p:sp>
        <p:nvSpPr>
          <p:cNvPr id="15" name="Shape 11"/>
          <p:cNvSpPr/>
          <p:nvPr/>
        </p:nvSpPr>
        <p:spPr>
          <a:xfrm>
            <a:off x="3577590" y="2395728"/>
            <a:ext cx="285750" cy="0"/>
          </a:xfrm>
          <a:prstGeom prst="line">
            <a:avLst/>
          </a:prstGeom>
          <a:noFill/>
          <a:ln w="25400">
            <a:solidFill>
              <a:srgbClr val="F5A623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16" name="Shape 12"/>
          <p:cNvSpPr/>
          <p:nvPr/>
        </p:nvSpPr>
        <p:spPr>
          <a:xfrm>
            <a:off x="3863340" y="1828800"/>
            <a:ext cx="1417320" cy="1371600"/>
          </a:xfrm>
          <a:prstGeom prst="roundRect">
            <a:avLst>
              <a:gd name="adj" fmla="val 6000"/>
            </a:avLst>
          </a:prstGeom>
          <a:solidFill>
            <a:srgbClr val="283A6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Shape 13"/>
          <p:cNvSpPr/>
          <p:nvPr/>
        </p:nvSpPr>
        <p:spPr>
          <a:xfrm>
            <a:off x="4279392" y="2011680"/>
            <a:ext cx="585216" cy="585216"/>
          </a:xfrm>
          <a:prstGeom prst="ellipse">
            <a:avLst/>
          </a:prstGeom>
          <a:solidFill>
            <a:srgbClr val="F5A62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8" name="Image 2" descr="icons/shield_navy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7408" y="2139696"/>
            <a:ext cx="329184" cy="329184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3909060" y="2670048"/>
            <a:ext cx="1325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Confirm</a:t>
            </a:r>
            <a:endParaRPr lang="en-US" sz="1250" dirty="0"/>
          </a:p>
        </p:txBody>
      </p:sp>
      <p:sp>
        <p:nvSpPr>
          <p:cNvPr id="20" name="Text 15"/>
          <p:cNvSpPr/>
          <p:nvPr/>
        </p:nvSpPr>
        <p:spPr>
          <a:xfrm>
            <a:off x="3909060" y="2926080"/>
            <a:ext cx="1325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Person checks &amp; approves before it runs</a:t>
            </a:r>
            <a:endParaRPr lang="en-US" sz="850" dirty="0"/>
          </a:p>
        </p:txBody>
      </p:sp>
      <p:sp>
        <p:nvSpPr>
          <p:cNvPr id="21" name="Shape 16"/>
          <p:cNvSpPr/>
          <p:nvPr/>
        </p:nvSpPr>
        <p:spPr>
          <a:xfrm>
            <a:off x="5280660" y="2395728"/>
            <a:ext cx="285750" cy="0"/>
          </a:xfrm>
          <a:prstGeom prst="line">
            <a:avLst/>
          </a:prstGeom>
          <a:noFill/>
          <a:ln w="25400">
            <a:solidFill>
              <a:srgbClr val="F5A623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22" name="Shape 17"/>
          <p:cNvSpPr/>
          <p:nvPr/>
        </p:nvSpPr>
        <p:spPr>
          <a:xfrm>
            <a:off x="5566410" y="1828800"/>
            <a:ext cx="1417320" cy="1371600"/>
          </a:xfrm>
          <a:prstGeom prst="roundRect">
            <a:avLst>
              <a:gd name="adj" fmla="val 6000"/>
            </a:avLst>
          </a:prstGeom>
          <a:solidFill>
            <a:srgbClr val="283A6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Shape 18"/>
          <p:cNvSpPr/>
          <p:nvPr/>
        </p:nvSpPr>
        <p:spPr>
          <a:xfrm>
            <a:off x="5982462" y="2011680"/>
            <a:ext cx="585216" cy="585216"/>
          </a:xfrm>
          <a:prstGeom prst="ellipse">
            <a:avLst/>
          </a:prstGeom>
          <a:solidFill>
            <a:srgbClr val="F5A62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4" name="Image 3" descr="icons/database_navy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10478" y="2139696"/>
            <a:ext cx="329184" cy="329184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5612130" y="2670048"/>
            <a:ext cx="1325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Execute</a:t>
            </a:r>
            <a:endParaRPr lang="en-US" sz="1250" dirty="0"/>
          </a:p>
        </p:txBody>
      </p:sp>
      <p:sp>
        <p:nvSpPr>
          <p:cNvPr id="26" name="Text 20"/>
          <p:cNvSpPr/>
          <p:nvPr/>
        </p:nvSpPr>
        <p:spPr>
          <a:xfrm>
            <a:off x="5612130" y="2926080"/>
            <a:ext cx="1325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Runs only within the user's own permissions</a:t>
            </a:r>
            <a:endParaRPr lang="en-US" sz="850" dirty="0"/>
          </a:p>
        </p:txBody>
      </p:sp>
      <p:sp>
        <p:nvSpPr>
          <p:cNvPr id="27" name="Shape 21"/>
          <p:cNvSpPr/>
          <p:nvPr/>
        </p:nvSpPr>
        <p:spPr>
          <a:xfrm>
            <a:off x="6983730" y="2395728"/>
            <a:ext cx="285750" cy="0"/>
          </a:xfrm>
          <a:prstGeom prst="line">
            <a:avLst/>
          </a:prstGeom>
          <a:noFill/>
          <a:ln w="25400">
            <a:solidFill>
              <a:srgbClr val="F5A623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28" name="Shape 22"/>
          <p:cNvSpPr/>
          <p:nvPr/>
        </p:nvSpPr>
        <p:spPr>
          <a:xfrm>
            <a:off x="7269480" y="1828800"/>
            <a:ext cx="1417320" cy="1371600"/>
          </a:xfrm>
          <a:prstGeom prst="roundRect">
            <a:avLst>
              <a:gd name="adj" fmla="val 6000"/>
            </a:avLst>
          </a:prstGeom>
          <a:solidFill>
            <a:srgbClr val="283A6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Shape 23"/>
          <p:cNvSpPr/>
          <p:nvPr/>
        </p:nvSpPr>
        <p:spPr>
          <a:xfrm>
            <a:off x="7685532" y="2011680"/>
            <a:ext cx="585216" cy="585216"/>
          </a:xfrm>
          <a:prstGeom prst="ellipse">
            <a:avLst/>
          </a:prstGeom>
          <a:solidFill>
            <a:srgbClr val="F5A62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0" name="Image 4" descr="icons/robot_navy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13548" y="2139696"/>
            <a:ext cx="329184" cy="329184"/>
          </a:xfrm>
          <a:prstGeom prst="rect">
            <a:avLst/>
          </a:prstGeom>
        </p:spPr>
      </p:pic>
      <p:sp>
        <p:nvSpPr>
          <p:cNvPr id="31" name="Text 24"/>
          <p:cNvSpPr/>
          <p:nvPr/>
        </p:nvSpPr>
        <p:spPr>
          <a:xfrm>
            <a:off x="7315200" y="2670048"/>
            <a:ext cx="1325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Report</a:t>
            </a:r>
            <a:endParaRPr lang="en-US" sz="1250" dirty="0"/>
          </a:p>
        </p:txBody>
      </p:sp>
      <p:sp>
        <p:nvSpPr>
          <p:cNvPr id="32" name="Text 25"/>
          <p:cNvSpPr/>
          <p:nvPr/>
        </p:nvSpPr>
        <p:spPr>
          <a:xfrm>
            <a:off x="7315200" y="2926080"/>
            <a:ext cx="1325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Data-to-text writes the grounded summary</a:t>
            </a:r>
            <a:endParaRPr lang="en-US" sz="850" dirty="0"/>
          </a:p>
        </p:txBody>
      </p:sp>
      <p:sp>
        <p:nvSpPr>
          <p:cNvPr id="33" name="Shape 26"/>
          <p:cNvSpPr/>
          <p:nvPr/>
        </p:nvSpPr>
        <p:spPr>
          <a:xfrm>
            <a:off x="457200" y="3703320"/>
            <a:ext cx="8229600" cy="914400"/>
          </a:xfrm>
          <a:prstGeom prst="roundRect">
            <a:avLst>
              <a:gd name="adj" fmla="val 8000"/>
            </a:avLst>
          </a:prstGeom>
          <a:solidFill>
            <a:srgbClr val="283A6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4" name="Text 27"/>
          <p:cNvSpPr/>
          <p:nvPr/>
        </p:nvSpPr>
        <p:spPr>
          <a:xfrm>
            <a:off x="685800" y="3703320"/>
            <a:ext cx="7772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Guardrail: no query runs blindly. The system generates SQL, shows it in plain language, and a person confirms it — the system only ever sees data the user is already allowed to see.</a:t>
            </a:r>
            <a:endParaRPr lang="en-US" sz="1250" dirty="0"/>
          </a:p>
        </p:txBody>
      </p:sp>
      <p:sp>
        <p:nvSpPr>
          <p:cNvPr id="35" name="Text 28"/>
          <p:cNvSpPr/>
          <p:nvPr/>
        </p:nvSpPr>
        <p:spPr>
          <a:xfrm>
            <a:off x="8503920" y="4759452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77724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Phase 4 — Testing &amp; Evaluation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896112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 conditions must both hold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457200" y="1417320"/>
            <a:ext cx="3931920" cy="3108960"/>
          </a:xfrm>
          <a:prstGeom prst="roundRect">
            <a:avLst>
              <a:gd name="adj" fmla="val 2353"/>
            </a:avLst>
          </a:prstGeom>
          <a:solidFill>
            <a:srgbClr val="F4F7FC"/>
          </a:solidFill>
          <a:ln/>
          <a:effectLst>
            <a:outerShdw blurRad="101600" dist="38100" dir="5400000" algn="bl" rotWithShape="0">
              <a:srgbClr val="1E2761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731520" y="1691640"/>
            <a:ext cx="640080" cy="64008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Image 0" descr="icons/database_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" y="1847088"/>
            <a:ext cx="329184" cy="329184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731520" y="2468880"/>
            <a:ext cx="33832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Is the SQL correct?</a:t>
            </a:r>
            <a:endParaRPr lang="en-US" sz="1650" dirty="0"/>
          </a:p>
        </p:txBody>
      </p:sp>
      <p:sp>
        <p:nvSpPr>
          <p:cNvPr id="8" name="Text 5"/>
          <p:cNvSpPr/>
          <p:nvPr/>
        </p:nvSpPr>
        <p:spPr>
          <a:xfrm>
            <a:off x="731520" y="3017520"/>
            <a:ext cx="3383280" cy="1371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Measure how often generated queries return the correct answer — on public benchmarks and on our own Arabic/English test set — and how fast they respond.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4754880" y="1417320"/>
            <a:ext cx="3931920" cy="3108960"/>
          </a:xfrm>
          <a:prstGeom prst="roundRect">
            <a:avLst>
              <a:gd name="adj" fmla="val 2353"/>
            </a:avLst>
          </a:prstGeom>
          <a:solidFill>
            <a:srgbClr val="F4F7FC"/>
          </a:solidFill>
          <a:ln/>
          <a:effectLst>
            <a:outerShdw blurRad="101600" dist="38100" dir="5400000" algn="bl" rotWithShape="0">
              <a:srgbClr val="1E2761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Shape 7"/>
          <p:cNvSpPr/>
          <p:nvPr/>
        </p:nvSpPr>
        <p:spPr>
          <a:xfrm>
            <a:off x="5029200" y="1691640"/>
            <a:ext cx="640080" cy="64008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1" name="Image 1" descr="icons/balance_whi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4648" y="1847088"/>
            <a:ext cx="329184" cy="329184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5029200" y="2468880"/>
            <a:ext cx="33832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Is the summary faithful?</a:t>
            </a:r>
            <a:endParaRPr lang="en-US" sz="1650" dirty="0"/>
          </a:p>
        </p:txBody>
      </p:sp>
      <p:sp>
        <p:nvSpPr>
          <p:cNvPr id="13" name="Text 9"/>
          <p:cNvSpPr/>
          <p:nvPr/>
        </p:nvSpPr>
        <p:spPr>
          <a:xfrm>
            <a:off x="5029200" y="3017520"/>
            <a:ext cx="3383280" cy="1371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Check whether the written text stays true to the data, using automatic measures and human reviewers, plus clarity and usefulness.</a:t>
            </a:r>
            <a:endParaRPr lang="en-US" sz="1250" dirty="0"/>
          </a:p>
        </p:txBody>
      </p:sp>
      <p:sp>
        <p:nvSpPr>
          <p:cNvPr id="14" name="Text 10"/>
          <p:cNvSpPr/>
          <p:nvPr/>
        </p:nvSpPr>
        <p:spPr>
          <a:xfrm>
            <a:off x="8503920" y="4759452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79552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Expected Results &amp; Contributions</a:t>
            </a:r>
            <a:endParaRPr lang="en-US" sz="2700" dirty="0"/>
          </a:p>
        </p:txBody>
      </p:sp>
      <p:sp>
        <p:nvSpPr>
          <p:cNvPr id="3" name="Shape 1"/>
          <p:cNvSpPr/>
          <p:nvPr/>
        </p:nvSpPr>
        <p:spPr>
          <a:xfrm>
            <a:off x="457200" y="1143000"/>
            <a:ext cx="548640" cy="54864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4" name="Image 0" descr="icons/robot_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60" y="1280160"/>
            <a:ext cx="274320" cy="27432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1188720" y="1143000"/>
            <a:ext cx="7040880" cy="777240"/>
          </a:xfrm>
          <a:prstGeom prst="roundRect">
            <a:avLst>
              <a:gd name="adj" fmla="val 9412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3"/>
          <p:cNvSpPr/>
          <p:nvPr/>
        </p:nvSpPr>
        <p:spPr>
          <a:xfrm>
            <a:off x="1417320" y="1143000"/>
            <a:ext cx="66294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working APEX tool: type a question in Arabic or English, get back the query, the numbers, and a short-written summary.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457200" y="2075688"/>
            <a:ext cx="548640" cy="548640"/>
          </a:xfrm>
          <a:prstGeom prst="ellipse">
            <a:avLst/>
          </a:prstGeom>
          <a:solidFill>
            <a:srgbClr val="F5A62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8" name="Image 1" descr="icons/chart_navy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60" y="2212848"/>
            <a:ext cx="274320" cy="274320"/>
          </a:xfrm>
          <a:prstGeom prst="rect">
            <a:avLst/>
          </a:prstGeom>
        </p:spPr>
      </p:pic>
      <p:sp>
        <p:nvSpPr>
          <p:cNvPr id="9" name="Shape 5"/>
          <p:cNvSpPr/>
          <p:nvPr/>
        </p:nvSpPr>
        <p:spPr>
          <a:xfrm>
            <a:off x="1188720" y="2075688"/>
            <a:ext cx="7040880" cy="777240"/>
          </a:xfrm>
          <a:prstGeom prst="roundRect">
            <a:avLst>
              <a:gd name="adj" fmla="val 9412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6"/>
          <p:cNvSpPr/>
          <p:nvPr/>
        </p:nvSpPr>
        <p:spPr>
          <a:xfrm>
            <a:off x="1417320" y="2075688"/>
            <a:ext cx="66294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Measured NL2SQL performance on public benchmarks and on a custom Arabic/English test set.</a:t>
            </a:r>
            <a:endParaRPr lang="en-US" sz="1250" dirty="0"/>
          </a:p>
        </p:txBody>
      </p:sp>
      <p:sp>
        <p:nvSpPr>
          <p:cNvPr id="11" name="Shape 7"/>
          <p:cNvSpPr/>
          <p:nvPr/>
        </p:nvSpPr>
        <p:spPr>
          <a:xfrm>
            <a:off x="457200" y="3008376"/>
            <a:ext cx="548640" cy="54864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2" name="Image 2" descr="icons/balance_whit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360" y="3145536"/>
            <a:ext cx="274320" cy="274320"/>
          </a:xfrm>
          <a:prstGeom prst="rect">
            <a:avLst/>
          </a:prstGeom>
        </p:spPr>
      </p:pic>
      <p:sp>
        <p:nvSpPr>
          <p:cNvPr id="13" name="Shape 8"/>
          <p:cNvSpPr/>
          <p:nvPr/>
        </p:nvSpPr>
        <p:spPr>
          <a:xfrm>
            <a:off x="1188720" y="3008376"/>
            <a:ext cx="7040880" cy="777240"/>
          </a:xfrm>
          <a:prstGeom prst="roundRect">
            <a:avLst>
              <a:gd name="adj" fmla="val 9412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9"/>
          <p:cNvSpPr/>
          <p:nvPr/>
        </p:nvSpPr>
        <p:spPr>
          <a:xfrm>
            <a:off x="1417320" y="3008376"/>
            <a:ext cx="66294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direct comparison against Oracle's built-in AI (Select AI / APEX AI Assistant), especially in Arabic.</a:t>
            </a:r>
            <a:endParaRPr lang="en-US" sz="1250" dirty="0"/>
          </a:p>
        </p:txBody>
      </p:sp>
      <p:sp>
        <p:nvSpPr>
          <p:cNvPr id="15" name="Shape 10"/>
          <p:cNvSpPr/>
          <p:nvPr/>
        </p:nvSpPr>
        <p:spPr>
          <a:xfrm>
            <a:off x="457200" y="3941064"/>
            <a:ext cx="548640" cy="548640"/>
          </a:xfrm>
          <a:prstGeom prst="ellipse">
            <a:avLst/>
          </a:prstGeom>
          <a:solidFill>
            <a:srgbClr val="F5A62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6" name="Image 3" descr="icons/book_navy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360" y="4078224"/>
            <a:ext cx="274320" cy="274320"/>
          </a:xfrm>
          <a:prstGeom prst="rect">
            <a:avLst/>
          </a:prstGeom>
        </p:spPr>
      </p:pic>
      <p:sp>
        <p:nvSpPr>
          <p:cNvPr id="17" name="Shape 11"/>
          <p:cNvSpPr/>
          <p:nvPr/>
        </p:nvSpPr>
        <p:spPr>
          <a:xfrm>
            <a:off x="1188720" y="3941064"/>
            <a:ext cx="7040880" cy="777240"/>
          </a:xfrm>
          <a:prstGeom prst="roundRect">
            <a:avLst>
              <a:gd name="adj" fmla="val 9412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2"/>
          <p:cNvSpPr/>
          <p:nvPr/>
        </p:nvSpPr>
        <p:spPr>
          <a:xfrm>
            <a:off x="1417320" y="3941064"/>
            <a:ext cx="66294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bilingual Arabic–English administrative test set, and a reusable blueprint for other APEX applications.</a:t>
            </a:r>
            <a:endParaRPr lang="en-US" sz="1250" dirty="0"/>
          </a:p>
        </p:txBody>
      </p:sp>
      <p:sp>
        <p:nvSpPr>
          <p:cNvPr id="19" name="Text 13"/>
          <p:cNvSpPr/>
          <p:nvPr/>
        </p:nvSpPr>
        <p:spPr>
          <a:xfrm>
            <a:off x="8503920" y="4759452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65760"/>
            <a:ext cx="79552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Literature Review Snapshot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896112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Three research areas converge on this thesis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457200" y="1417320"/>
            <a:ext cx="2615184" cy="3108960"/>
          </a:xfrm>
          <a:prstGeom prst="roundRect">
            <a:avLst>
              <a:gd name="adj" fmla="val 2797"/>
            </a:avLst>
          </a:prstGeom>
          <a:solidFill>
            <a:srgbClr val="F4F7FC"/>
          </a:solidFill>
          <a:ln/>
          <a:effectLst>
            <a:outerShdw blurRad="101600" dist="38100" dir="5400000" algn="bl" rotWithShape="0">
              <a:srgbClr val="1E2761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1444752" y="1645920"/>
            <a:ext cx="640080" cy="64008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Image 0" descr="icons/database_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200" y="1801368"/>
            <a:ext cx="329184" cy="329184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594360" y="2423160"/>
            <a:ext cx="2340864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NL2SQL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640080" y="2834640"/>
            <a:ext cx="2249424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PICARD, DIN-SQL, DAIL-SQL, BIRD, Spider 2.0</a:t>
            </a:r>
            <a:endParaRPr lang="en-US" sz="1050" dirty="0"/>
          </a:p>
        </p:txBody>
      </p:sp>
      <p:sp>
        <p:nvSpPr>
          <p:cNvPr id="9" name="Shape 6"/>
          <p:cNvSpPr/>
          <p:nvPr/>
        </p:nvSpPr>
        <p:spPr>
          <a:xfrm>
            <a:off x="685800" y="3630168"/>
            <a:ext cx="2157984" cy="9144"/>
          </a:xfrm>
          <a:prstGeom prst="rect">
            <a:avLst/>
          </a:prstGeom>
          <a:solidFill>
            <a:srgbClr val="D8DEE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7"/>
          <p:cNvSpPr/>
          <p:nvPr/>
        </p:nvSpPr>
        <p:spPr>
          <a:xfrm>
            <a:off x="640080" y="3749040"/>
            <a:ext cx="2249424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00" i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Mostly English; enterprise &amp; Arabic barely addressed</a:t>
            </a:r>
            <a:endParaRPr lang="en-US" sz="1000" dirty="0"/>
          </a:p>
        </p:txBody>
      </p:sp>
      <p:sp>
        <p:nvSpPr>
          <p:cNvPr id="11" name="Shape 8"/>
          <p:cNvSpPr/>
          <p:nvPr/>
        </p:nvSpPr>
        <p:spPr>
          <a:xfrm>
            <a:off x="3300984" y="1417320"/>
            <a:ext cx="2615184" cy="3108960"/>
          </a:xfrm>
          <a:prstGeom prst="roundRect">
            <a:avLst>
              <a:gd name="adj" fmla="val 2797"/>
            </a:avLst>
          </a:prstGeom>
          <a:solidFill>
            <a:srgbClr val="F4F7FC"/>
          </a:solidFill>
          <a:ln/>
          <a:effectLst>
            <a:outerShdw blurRad="101600" dist="38100" dir="5400000" algn="bl" rotWithShape="0">
              <a:srgbClr val="1E2761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2" name="Shape 9"/>
          <p:cNvSpPr/>
          <p:nvPr/>
        </p:nvSpPr>
        <p:spPr>
          <a:xfrm>
            <a:off x="4288536" y="1645920"/>
            <a:ext cx="640080" cy="64008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3" name="Image 1" descr="icons/robot_whi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3984" y="1801368"/>
            <a:ext cx="329184" cy="329184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3438144" y="2423160"/>
            <a:ext cx="2340864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Data-to-Text</a:t>
            </a:r>
            <a:endParaRPr lang="en-US" sz="1500" dirty="0"/>
          </a:p>
        </p:txBody>
      </p:sp>
      <p:sp>
        <p:nvSpPr>
          <p:cNvPr id="15" name="Text 11"/>
          <p:cNvSpPr/>
          <p:nvPr/>
        </p:nvSpPr>
        <p:spPr>
          <a:xfrm>
            <a:off x="3483864" y="2834640"/>
            <a:ext cx="2249424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ToTTo, DART, ERATTA, financial-reporting NLG</a:t>
            </a:r>
            <a:endParaRPr lang="en-US" sz="1050" dirty="0"/>
          </a:p>
        </p:txBody>
      </p:sp>
      <p:sp>
        <p:nvSpPr>
          <p:cNvPr id="16" name="Shape 12"/>
          <p:cNvSpPr/>
          <p:nvPr/>
        </p:nvSpPr>
        <p:spPr>
          <a:xfrm>
            <a:off x="3529584" y="3630168"/>
            <a:ext cx="2157984" cy="9144"/>
          </a:xfrm>
          <a:prstGeom prst="rect">
            <a:avLst/>
          </a:prstGeom>
          <a:solidFill>
            <a:srgbClr val="D8DEE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3"/>
          <p:cNvSpPr/>
          <p:nvPr/>
        </p:nvSpPr>
        <p:spPr>
          <a:xfrm>
            <a:off x="3483864" y="3749040"/>
            <a:ext cx="2249424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00" i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Faithfulness still open; little bilingual or admin work</a:t>
            </a:r>
            <a:endParaRPr lang="en-US" sz="1000" dirty="0"/>
          </a:p>
        </p:txBody>
      </p:sp>
      <p:sp>
        <p:nvSpPr>
          <p:cNvPr id="18" name="Shape 14"/>
          <p:cNvSpPr/>
          <p:nvPr/>
        </p:nvSpPr>
        <p:spPr>
          <a:xfrm>
            <a:off x="6144768" y="1417320"/>
            <a:ext cx="2615184" cy="3108960"/>
          </a:xfrm>
          <a:prstGeom prst="roundRect">
            <a:avLst>
              <a:gd name="adj" fmla="val 2797"/>
            </a:avLst>
          </a:prstGeom>
          <a:solidFill>
            <a:srgbClr val="F4F7FC"/>
          </a:solidFill>
          <a:ln/>
          <a:effectLst>
            <a:outerShdw blurRad="101600" dist="38100" dir="5400000" algn="bl" rotWithShape="0">
              <a:srgbClr val="1E2761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9" name="Shape 15"/>
          <p:cNvSpPr/>
          <p:nvPr/>
        </p:nvSpPr>
        <p:spPr>
          <a:xfrm>
            <a:off x="7132320" y="1645920"/>
            <a:ext cx="640080" cy="64008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0" name="Image 2" descr="icons/layers_whit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87768" y="1801368"/>
            <a:ext cx="329184" cy="329184"/>
          </a:xfrm>
          <a:prstGeom prst="rect">
            <a:avLst/>
          </a:prstGeom>
        </p:spPr>
      </p:pic>
      <p:sp>
        <p:nvSpPr>
          <p:cNvPr id="21" name="Text 16"/>
          <p:cNvSpPr/>
          <p:nvPr/>
        </p:nvSpPr>
        <p:spPr>
          <a:xfrm>
            <a:off x="6281928" y="2423160"/>
            <a:ext cx="2340864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AI in Oracle APEX</a:t>
            </a:r>
            <a:endParaRPr lang="en-US" sz="1500" dirty="0"/>
          </a:p>
        </p:txBody>
      </p:sp>
      <p:sp>
        <p:nvSpPr>
          <p:cNvPr id="22" name="Text 17"/>
          <p:cNvSpPr/>
          <p:nvPr/>
        </p:nvSpPr>
        <p:spPr>
          <a:xfrm>
            <a:off x="6327648" y="2834640"/>
            <a:ext cx="2249424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APEX AI Assistant, RAG assistants, Keshireddy (2025)</a:t>
            </a:r>
            <a:endParaRPr lang="en-US" sz="1050" dirty="0"/>
          </a:p>
        </p:txBody>
      </p:sp>
      <p:sp>
        <p:nvSpPr>
          <p:cNvPr id="23" name="Shape 18"/>
          <p:cNvSpPr/>
          <p:nvPr/>
        </p:nvSpPr>
        <p:spPr>
          <a:xfrm>
            <a:off x="6373368" y="3630168"/>
            <a:ext cx="2157984" cy="9144"/>
          </a:xfrm>
          <a:prstGeom prst="rect">
            <a:avLst/>
          </a:prstGeom>
          <a:solidFill>
            <a:srgbClr val="D8DEE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4" name="Text 19"/>
          <p:cNvSpPr/>
          <p:nvPr/>
        </p:nvSpPr>
        <p:spPr>
          <a:xfrm>
            <a:off x="6327648" y="3749040"/>
            <a:ext cx="2249424" cy="685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000" i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Proof-of-concept stage; no narrative or bilingual reporting</a:t>
            </a:r>
            <a:endParaRPr lang="en-US" sz="1000" dirty="0"/>
          </a:p>
        </p:txBody>
      </p:sp>
      <p:sp>
        <p:nvSpPr>
          <p:cNvPr id="25" name="Text 20"/>
          <p:cNvSpPr/>
          <p:nvPr/>
        </p:nvSpPr>
        <p:spPr>
          <a:xfrm>
            <a:off x="8503920" y="4759452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1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1E27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097280" y="-1097280"/>
            <a:ext cx="2926080" cy="2926080"/>
          </a:xfrm>
          <a:prstGeom prst="ellipse">
            <a:avLst/>
          </a:prstGeom>
          <a:solidFill>
            <a:srgbClr val="26317A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" name="Image 0" descr="icons/puzzle_amb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502920"/>
            <a:ext cx="548640" cy="54864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02920" y="1188720"/>
            <a:ext cx="77724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Research Gap</a:t>
            </a:r>
            <a:endParaRPr lang="en-US" sz="2800" dirty="0"/>
          </a:p>
        </p:txBody>
      </p:sp>
      <p:sp>
        <p:nvSpPr>
          <p:cNvPr id="5" name="Text 2"/>
          <p:cNvSpPr/>
          <p:nvPr/>
        </p:nvSpPr>
        <p:spPr>
          <a:xfrm>
            <a:off x="502920" y="1874520"/>
            <a:ext cx="7772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existing study brings together:</a:t>
            </a:r>
            <a:endParaRPr lang="en-US" sz="1400" dirty="0"/>
          </a:p>
        </p:txBody>
      </p:sp>
      <p:sp>
        <p:nvSpPr>
          <p:cNvPr id="6" name="Shape 3"/>
          <p:cNvSpPr/>
          <p:nvPr/>
        </p:nvSpPr>
        <p:spPr>
          <a:xfrm>
            <a:off x="548640" y="2350008"/>
            <a:ext cx="256032" cy="256032"/>
          </a:xfrm>
          <a:prstGeom prst="ellipse">
            <a:avLst/>
          </a:prstGeom>
          <a:solidFill>
            <a:srgbClr val="F5A62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4"/>
          <p:cNvSpPr/>
          <p:nvPr/>
        </p:nvSpPr>
        <p:spPr>
          <a:xfrm>
            <a:off x="960120" y="2276856"/>
            <a:ext cx="7315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validated NL2SQL front end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548640" y="2852928"/>
            <a:ext cx="256032" cy="256032"/>
          </a:xfrm>
          <a:prstGeom prst="ellipse">
            <a:avLst/>
          </a:prstGeom>
          <a:solidFill>
            <a:srgbClr val="F5A62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6"/>
          <p:cNvSpPr/>
          <p:nvPr/>
        </p:nvSpPr>
        <p:spPr>
          <a:xfrm>
            <a:off x="960120" y="2779776"/>
            <a:ext cx="7315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faithfulness-controlled data-to-text back end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548640" y="3355848"/>
            <a:ext cx="256032" cy="256032"/>
          </a:xfrm>
          <a:prstGeom prst="ellipse">
            <a:avLst/>
          </a:prstGeom>
          <a:solidFill>
            <a:srgbClr val="F5A62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8"/>
          <p:cNvSpPr/>
          <p:nvPr/>
        </p:nvSpPr>
        <p:spPr>
          <a:xfrm>
            <a:off x="960120" y="3282696"/>
            <a:ext cx="7315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Inside a low-code Oracle APEX application</a:t>
            </a:r>
            <a:endParaRPr lang="en-US" sz="1400" dirty="0"/>
          </a:p>
        </p:txBody>
      </p:sp>
      <p:sp>
        <p:nvSpPr>
          <p:cNvPr id="12" name="Shape 9"/>
          <p:cNvSpPr/>
          <p:nvPr/>
        </p:nvSpPr>
        <p:spPr>
          <a:xfrm>
            <a:off x="548640" y="3858768"/>
            <a:ext cx="256032" cy="256032"/>
          </a:xfrm>
          <a:prstGeom prst="ellipse">
            <a:avLst/>
          </a:prstGeom>
          <a:solidFill>
            <a:srgbClr val="F5A62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0"/>
          <p:cNvSpPr/>
          <p:nvPr/>
        </p:nvSpPr>
        <p:spPr>
          <a:xfrm>
            <a:off x="960120" y="3785616"/>
            <a:ext cx="7315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Serving administrative &amp; executive reporting in Arabic AND English</a:t>
            </a:r>
            <a:endParaRPr lang="en-US" sz="1400" dirty="0"/>
          </a:p>
        </p:txBody>
      </p:sp>
      <p:sp>
        <p:nvSpPr>
          <p:cNvPr id="14" name="Text 11"/>
          <p:cNvSpPr/>
          <p:nvPr/>
        </p:nvSpPr>
        <p:spPr>
          <a:xfrm>
            <a:off x="502920" y="4526280"/>
            <a:ext cx="79552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CADCF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This thesis builds and evaluates that whole pipeline, in its real setting — an applied contribution backed by direct APEX experience.</a:t>
            </a:r>
            <a:endParaRPr lang="en-US" sz="1300" dirty="0"/>
          </a:p>
        </p:txBody>
      </p:sp>
      <p:sp>
        <p:nvSpPr>
          <p:cNvPr id="15" name="Text 12"/>
          <p:cNvSpPr/>
          <p:nvPr/>
        </p:nvSpPr>
        <p:spPr>
          <a:xfrm>
            <a:off x="8503920" y="4759452"/>
            <a:ext cx="365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1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1E27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75120" y="2926080"/>
            <a:ext cx="3291840" cy="3291840"/>
          </a:xfrm>
          <a:prstGeom prst="ellipse">
            <a:avLst/>
          </a:prstGeom>
          <a:solidFill>
            <a:srgbClr val="26317A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" name="Image 0" descr="icons/bulb_amb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6240" y="1371600"/>
            <a:ext cx="731520" cy="73152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0" y="2286000"/>
            <a:ext cx="91440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Thank You</a:t>
            </a:r>
            <a:endParaRPr lang="en-US" sz="3600" dirty="0"/>
          </a:p>
        </p:txBody>
      </p:sp>
      <p:sp>
        <p:nvSpPr>
          <p:cNvPr id="5" name="Text 2"/>
          <p:cNvSpPr/>
          <p:nvPr/>
        </p:nvSpPr>
        <p:spPr>
          <a:xfrm>
            <a:off x="0" y="3017520"/>
            <a:ext cx="9144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Questions &amp; Discussion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0" y="4480560"/>
            <a:ext cx="9144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Eman Alhabashi  ·  Marwa  ·  Ala'a   |   Department of Artificial Intelligence, MidOcean University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1254</Words>
  <Application>Microsoft Office PowerPoint</Application>
  <PresentationFormat>عرض على الشاشة (16:9)</PresentationFormat>
  <Paragraphs>130</Paragraphs>
  <Slides>12</Slides>
  <Notes>12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12</vt:i4>
      </vt:variant>
    </vt:vector>
  </HeadingPairs>
  <TitlesOfParts>
    <vt:vector size="16" baseType="lpstr">
      <vt:lpstr>Arial</vt:lpstr>
      <vt:lpstr>Calibri</vt:lpstr>
      <vt:lpstr>Cambria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NLP-Based Intelligent Reporting in Oracle APEX</dc:title>
  <dc:subject>PptxGenJS Presentation</dc:subject>
  <dc:creator>Eman Alhabashi, Marwa, Ala'a</dc:creator>
  <cp:lastModifiedBy>Eman Alhabashi</cp:lastModifiedBy>
  <cp:revision>4</cp:revision>
  <dcterms:created xsi:type="dcterms:W3CDTF">2026-07-05T19:08:32Z</dcterms:created>
  <dcterms:modified xsi:type="dcterms:W3CDTF">2026-07-11T17:37:34Z</dcterms:modified>
</cp:coreProperties>
</file>