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536" r:id="rId5"/>
    <p:sldId id="643" r:id="rId6"/>
    <p:sldId id="629" r:id="rId7"/>
    <p:sldId id="630" r:id="rId8"/>
    <p:sldId id="624" r:id="rId9"/>
    <p:sldId id="529" r:id="rId10"/>
    <p:sldId id="638" r:id="rId11"/>
    <p:sldId id="639" r:id="rId12"/>
    <p:sldId id="640" r:id="rId13"/>
    <p:sldId id="641" r:id="rId14"/>
    <p:sldId id="631" r:id="rId15"/>
    <p:sldId id="558" r:id="rId16"/>
    <p:sldId id="632" r:id="rId17"/>
    <p:sldId id="642" r:id="rId18"/>
    <p:sldId id="582" r:id="rId19"/>
    <p:sldId id="530" r:id="rId20"/>
    <p:sldId id="551" r:id="rId21"/>
    <p:sldId id="552" r:id="rId22"/>
    <p:sldId id="625" r:id="rId23"/>
    <p:sldId id="645" r:id="rId24"/>
    <p:sldId id="626" r:id="rId25"/>
    <p:sldId id="531" r:id="rId26"/>
    <p:sldId id="561" r:id="rId27"/>
    <p:sldId id="598" r:id="rId28"/>
    <p:sldId id="644" r:id="rId29"/>
    <p:sldId id="591" r:id="rId30"/>
    <p:sldId id="637" r:id="rId31"/>
    <p:sldId id="550" r:id="rId32"/>
    <p:sldId id="554" r:id="rId33"/>
    <p:sldId id="555" r:id="rId34"/>
    <p:sldId id="553" r:id="rId35"/>
    <p:sldId id="565" r:id="rId36"/>
    <p:sldId id="592" r:id="rId37"/>
    <p:sldId id="593" r:id="rId38"/>
    <p:sldId id="594" r:id="rId39"/>
    <p:sldId id="627" r:id="rId40"/>
    <p:sldId id="567" r:id="rId41"/>
    <p:sldId id="562" r:id="rId42"/>
    <p:sldId id="633" r:id="rId43"/>
    <p:sldId id="634" r:id="rId44"/>
    <p:sldId id="635" r:id="rId45"/>
    <p:sldId id="636" r:id="rId46"/>
    <p:sldId id="569" r:id="rId47"/>
    <p:sldId id="556" r:id="rId48"/>
    <p:sldId id="570" r:id="rId49"/>
    <p:sldId id="572" r:id="rId50"/>
    <p:sldId id="573" r:id="rId51"/>
    <p:sldId id="64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43"/>
            <p14:sldId id="629"/>
            <p14:sldId id="630"/>
            <p14:sldId id="624"/>
            <p14:sldId id="529"/>
            <p14:sldId id="638"/>
            <p14:sldId id="639"/>
            <p14:sldId id="640"/>
            <p14:sldId id="641"/>
            <p14:sldId id="631"/>
            <p14:sldId id="558"/>
            <p14:sldId id="632"/>
            <p14:sldId id="642"/>
            <p14:sldId id="582"/>
            <p14:sldId id="530"/>
            <p14:sldId id="551"/>
            <p14:sldId id="552"/>
            <p14:sldId id="625"/>
            <p14:sldId id="645"/>
            <p14:sldId id="626"/>
            <p14:sldId id="531"/>
            <p14:sldId id="561"/>
            <p14:sldId id="598"/>
            <p14:sldId id="644"/>
            <p14:sldId id="591"/>
            <p14:sldId id="637"/>
            <p14:sldId id="550"/>
            <p14:sldId id="554"/>
            <p14:sldId id="555"/>
            <p14:sldId id="553"/>
            <p14:sldId id="565"/>
            <p14:sldId id="592"/>
            <p14:sldId id="593"/>
            <p14:sldId id="594"/>
            <p14:sldId id="627"/>
            <p14:sldId id="567"/>
            <p14:sldId id="562"/>
            <p14:sldId id="633"/>
            <p14:sldId id="634"/>
            <p14:sldId id="635"/>
            <p14:sldId id="636"/>
            <p14:sldId id="569"/>
            <p14:sldId id="556"/>
            <p14:sldId id="570"/>
            <p14:sldId id="572"/>
            <p14:sldId id="573"/>
            <p14:sldId id="6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86339" autoAdjust="0"/>
  </p:normalViewPr>
  <p:slideViewPr>
    <p:cSldViewPr snapToGrid="0">
      <p:cViewPr varScale="1">
        <p:scale>
          <a:sx n="73" d="100"/>
          <a:sy n="73" d="100"/>
        </p:scale>
        <p:origin x="528"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136"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87518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623416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5.xml"/><Relationship Id="rId5" Type="http://schemas.openxmlformats.org/officeDocument/2006/relationships/image" Target="../media/image33.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55410" y="2158267"/>
            <a:ext cx="5526934" cy="1200329"/>
          </a:xfrm>
          <a:prstGeom prst="rect">
            <a:avLst/>
          </a:prstGeom>
          <a:noFill/>
        </p:spPr>
        <p:txBody>
          <a:bodyPr wrap="square" rtlCol="0">
            <a:spAutoFit/>
          </a:bodyPr>
          <a:lstStyle/>
          <a:p>
            <a:pPr algn="ctr"/>
            <a:r>
              <a:rPr lang="ar-EG" sz="3600" b="1" dirty="0">
                <a:solidFill>
                  <a:srgbClr val="00AEEF"/>
                </a:solidFill>
                <a:latin typeface="Times New Roman"/>
                <a:cs typeface="Times New Roman"/>
              </a:rPr>
              <a:t>تطور التسويق الرقمي وأثره على </a:t>
            </a:r>
            <a:r>
              <a:rPr lang="ar-EG" sz="3600" b="1" dirty="0" smtClean="0">
                <a:solidFill>
                  <a:srgbClr val="00AEEF"/>
                </a:solidFill>
                <a:latin typeface="Times New Roman"/>
                <a:cs typeface="Times New Roman"/>
              </a:rPr>
              <a:t>الاقتصاد</a:t>
            </a:r>
            <a:endParaRPr lang="en-US" sz="3600" b="1" dirty="0">
              <a:solidFill>
                <a:srgbClr val="00AEEF"/>
              </a:solidFill>
              <a:latin typeface="Times New Roman"/>
              <a:cs typeface="Times New Roman"/>
            </a:endParaRPr>
          </a:p>
        </p:txBody>
      </p:sp>
      <p:sp>
        <p:nvSpPr>
          <p:cNvPr id="34" name="Rectangle: Rounded Corners 33"/>
          <p:cNvSpPr/>
          <p:nvPr/>
        </p:nvSpPr>
        <p:spPr>
          <a:xfrm>
            <a:off x="672594"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الثانية</a:t>
            </a:r>
            <a:endParaRPr lang="en-US" sz="2800" b="1" dirty="0">
              <a:solidFill>
                <a:schemeClr val="bg1"/>
              </a:solidFill>
              <a:latin typeface="Times New Roman"/>
              <a:cs typeface="Times New Roman"/>
            </a:endParaRPr>
          </a:p>
        </p:txBody>
      </p:sp>
      <p:sp>
        <p:nvSpPr>
          <p:cNvPr id="46" name="TextBox 45"/>
          <p:cNvSpPr txBox="1"/>
          <p:nvPr/>
        </p:nvSpPr>
        <p:spPr>
          <a:xfrm>
            <a:off x="1413350" y="5048093"/>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357092" y="3882342"/>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27123" y="1457499"/>
            <a:ext cx="7739604" cy="440120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charset="0"/>
              </a:rPr>
              <a:t>في المحاضرة السابقة تناولنا:</a:t>
            </a:r>
            <a:endParaRPr lang="ar-EG" sz="2800" b="1" dirty="0">
              <a:latin typeface="Alexandria" charset="0"/>
            </a:endParaRPr>
          </a:p>
          <a:p>
            <a:pPr marL="457200" indent="-457200" algn="r" rtl="1">
              <a:buFont typeface="Arial" panose="020B0604020202020204" pitchFamily="34" charset="0"/>
              <a:buChar char="•"/>
            </a:pPr>
            <a:r>
              <a:rPr lang="ar-EG" sz="2800" b="1" dirty="0">
                <a:latin typeface="Alexandria" charset="0"/>
              </a:rPr>
              <a:t>مفهوم </a:t>
            </a:r>
            <a:r>
              <a:rPr lang="ar-EG" sz="2800" b="1" dirty="0"/>
              <a:t>اقتصاديات التسويق الرقمي وعلاقته بالتسويق التقليدي.</a:t>
            </a:r>
          </a:p>
          <a:p>
            <a:pPr marL="457200" indent="-457200" algn="r" rtl="1">
              <a:buFont typeface="Arial" panose="020B0604020202020204" pitchFamily="34" charset="0"/>
              <a:buChar char="•"/>
            </a:pPr>
            <a:r>
              <a:rPr lang="ar-EG" sz="2800" b="1" dirty="0"/>
              <a:t>العوامل الاقتصادية التي تدفع الشركات لاستخدام التسويق الرقمي.</a:t>
            </a:r>
          </a:p>
          <a:p>
            <a:pPr marL="457200" indent="-457200" algn="r" rtl="1">
              <a:buFont typeface="Arial" panose="020B0604020202020204" pitchFamily="34" charset="0"/>
              <a:buChar char="•"/>
            </a:pPr>
            <a:r>
              <a:rPr lang="ar-EG" sz="2800" b="1" dirty="0"/>
              <a:t>دور الإنترنت و الرقمنة في الاقتصاد.</a:t>
            </a:r>
          </a:p>
          <a:p>
            <a:pPr marL="457200" indent="-457200" algn="r" rtl="1">
              <a:buFont typeface="Arial" panose="020B0604020202020204" pitchFamily="34" charset="0"/>
              <a:buChar char="•"/>
            </a:pPr>
            <a:r>
              <a:rPr lang="ar-EG" sz="2800" b="1" dirty="0"/>
              <a:t>عرض مختصر لأساسيات الاقتصاد الرقمي.</a:t>
            </a:r>
          </a:p>
          <a:p>
            <a:pPr marL="457200" indent="-457200" algn="r" rtl="1">
              <a:buFont typeface="Arial" panose="020B0604020202020204" pitchFamily="34" charset="0"/>
              <a:buChar char="•"/>
            </a:pPr>
            <a:r>
              <a:rPr lang="ar-EG" sz="2800" b="1" dirty="0"/>
              <a:t>أمثلة على رواد الاقتصاد </a:t>
            </a:r>
            <a:r>
              <a:rPr lang="ar-EG" sz="2800" b="1" dirty="0" smtClean="0"/>
              <a:t>الرقمي</a:t>
            </a:r>
            <a:r>
              <a:rPr lang="ar-SA" sz="2800" b="1" dirty="0" smtClean="0">
                <a:latin typeface="Alexandria" charset="0"/>
              </a:rPr>
              <a:t>. </a:t>
            </a:r>
            <a:endParaRPr lang="ar-SA" sz="2800" b="1" dirty="0">
              <a:latin typeface="Alexandria" charset="0"/>
            </a:endParaRPr>
          </a:p>
          <a:p>
            <a:pPr algn="r" rtl="1">
              <a:lnSpc>
                <a:spcPct val="150000"/>
              </a:lnSpc>
            </a:pPr>
            <a:endParaRPr lang="ar-SA" sz="2800" b="1" dirty="0">
              <a:latin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33068403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5" y="1333633"/>
            <a:ext cx="7932183" cy="5262979"/>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smtClean="0">
                <a:latin typeface="Alexandria" charset="0"/>
              </a:rPr>
              <a:t>في هذه المحاضرة :</a:t>
            </a:r>
          </a:p>
          <a:p>
            <a:pPr marL="457200" indent="-457200" algn="r" rtl="1">
              <a:lnSpc>
                <a:spcPct val="150000"/>
              </a:lnSpc>
              <a:buFont typeface="Arial" panose="020B0604020202020204" pitchFamily="34" charset="0"/>
              <a:buChar char="•"/>
            </a:pPr>
            <a:r>
              <a:rPr lang="ar-EG" sz="2800" b="1" dirty="0" smtClean="0">
                <a:latin typeface="Alexandria" charset="0"/>
              </a:rPr>
              <a:t>مقدمة </a:t>
            </a:r>
            <a:r>
              <a:rPr lang="ar-EG" sz="2800" b="1" dirty="0">
                <a:latin typeface="Alexandria" charset="0"/>
              </a:rPr>
              <a:t>في </a:t>
            </a:r>
            <a:r>
              <a:rPr lang="ar-EG" sz="2800" b="1" dirty="0" smtClean="0">
                <a:latin typeface="Alexandria" charset="0"/>
              </a:rPr>
              <a:t>تطور التسويق الرقمي</a:t>
            </a:r>
            <a:r>
              <a:rPr lang="en-US" sz="2800" b="1" dirty="0">
                <a:latin typeface="Alexandria" charset="0"/>
              </a:rPr>
              <a:t>.</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كيف </a:t>
            </a:r>
            <a:r>
              <a:rPr lang="ar-EG" sz="2800" b="1" dirty="0">
                <a:latin typeface="Alexandria" charset="0"/>
              </a:rPr>
              <a:t>أثر التسويق الرقمي على الهيكل </a:t>
            </a:r>
            <a:r>
              <a:rPr lang="ar-EG" sz="2800" b="1" dirty="0" smtClean="0">
                <a:latin typeface="Alexandria" charset="0"/>
              </a:rPr>
              <a:t>الاقتصادي للأسواق</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مقارنة </a:t>
            </a:r>
            <a:r>
              <a:rPr lang="ar-EG" sz="2800" b="1" dirty="0">
                <a:latin typeface="Alexandria" charset="0"/>
              </a:rPr>
              <a:t>بين الاقتصاد التقليدي والاقتصاد </a:t>
            </a:r>
            <a:r>
              <a:rPr lang="ar-EG" sz="2800" b="1" dirty="0" smtClean="0">
                <a:latin typeface="Alexandria" charset="0"/>
              </a:rPr>
              <a:t>الرقمي</a:t>
            </a:r>
            <a:r>
              <a:rPr lang="en-US" sz="2800" b="1" dirty="0">
                <a:latin typeface="Alexandria" charset="0"/>
              </a:rPr>
              <a:t>.</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دراسة </a:t>
            </a:r>
            <a:r>
              <a:rPr lang="ar-EG" sz="2800" b="1" dirty="0">
                <a:latin typeface="Alexandria" charset="0"/>
              </a:rPr>
              <a:t>التحولات الاقتصادية الكبرى بسبب </a:t>
            </a:r>
            <a:r>
              <a:rPr lang="ar-EG" sz="2800" b="1" dirty="0" smtClean="0">
                <a:latin typeface="Alexandria" charset="0"/>
              </a:rPr>
              <a:t>ظهور الإنترنت</a:t>
            </a:r>
            <a:r>
              <a:rPr lang="ar-EG" sz="2800" b="1" dirty="0">
                <a:latin typeface="Alexandria" charset="0"/>
              </a:rPr>
              <a:t>.</a:t>
            </a:r>
          </a:p>
          <a:p>
            <a:pPr marL="457200" indent="-457200" algn="r" rtl="1">
              <a:lnSpc>
                <a:spcPct val="150000"/>
              </a:lnSpc>
              <a:buFont typeface="Arial" panose="020B0604020202020204" pitchFamily="34" charset="0"/>
              <a:buChar char="•"/>
            </a:pPr>
            <a:r>
              <a:rPr lang="ar-EG" sz="2800" b="1" dirty="0" smtClean="0">
                <a:latin typeface="Alexandria" charset="0"/>
              </a:rPr>
              <a:t>التحديات </a:t>
            </a:r>
            <a:r>
              <a:rPr lang="ar-EG" sz="2800" b="1" dirty="0">
                <a:latin typeface="Alexandria" charset="0"/>
              </a:rPr>
              <a:t>الاقتصادية للتسويق </a:t>
            </a:r>
            <a:r>
              <a:rPr lang="ar-EG" sz="2800" b="1" dirty="0" smtClean="0">
                <a:latin typeface="Alexandria" charset="0"/>
              </a:rPr>
              <a:t>الرقمي.</a:t>
            </a:r>
            <a:endParaRPr lang="ar-EG" sz="2800" b="1" dirty="0">
              <a:latin typeface="Alexandria" charset="0"/>
            </a:endParaRPr>
          </a:p>
          <a:p>
            <a:pPr marL="457200" indent="-457200" algn="r" rtl="1">
              <a:lnSpc>
                <a:spcPct val="150000"/>
              </a:lnSpc>
              <a:buFont typeface="Arial" panose="020B0604020202020204" pitchFamily="34" charset="0"/>
              <a:buChar char="•"/>
            </a:pPr>
            <a:r>
              <a:rPr lang="ar-EG" sz="2800" b="1" dirty="0" smtClean="0">
                <a:latin typeface="Alexandria" charset="0"/>
              </a:rPr>
              <a:t>دراسات </a:t>
            </a:r>
            <a:r>
              <a:rPr lang="ar-EG" sz="2800" b="1" dirty="0"/>
              <a:t>حالة</a:t>
            </a:r>
            <a:r>
              <a:rPr lang="ar-SA" sz="2800" b="1" dirty="0" smtClean="0">
                <a:latin typeface="Alexandria" charset="0"/>
              </a:rPr>
              <a:t>. </a:t>
            </a:r>
            <a:endParaRPr lang="ar-SA" sz="2800" b="1" dirty="0">
              <a:latin typeface="Alexandria" charset="0"/>
            </a:endParaRPr>
          </a:p>
          <a:p>
            <a:pPr marL="285750" indent="-285750" algn="r" rtl="1">
              <a:lnSpc>
                <a:spcPct val="150000"/>
              </a:lnSpc>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640688"/>
          </a:xfrm>
          <a:prstGeom prst="rect">
            <a:avLst/>
          </a:prstGeom>
          <a:noFill/>
        </p:spPr>
        <p:txBody>
          <a:bodyPr wrap="square">
            <a:spAutoFit/>
          </a:bodyPr>
          <a:lstStyle/>
          <a:p>
            <a:pPr algn="ctr" rtl="1">
              <a:lnSpc>
                <a:spcPct val="120000"/>
              </a:lnSpc>
            </a:pPr>
            <a:r>
              <a:rPr lang="ar-EG" sz="3200" b="1" dirty="0" smtClean="0"/>
              <a:t>1.تطور التسويق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41872" y="1673005"/>
            <a:ext cx="8466655" cy="523220"/>
          </a:xfrm>
          <a:prstGeom prst="rect">
            <a:avLst/>
          </a:prstGeom>
          <a:noFill/>
        </p:spPr>
        <p:txBody>
          <a:bodyPr wrap="square" rtlCol="0">
            <a:spAutoFit/>
          </a:bodyPr>
          <a:lstStyle/>
          <a:p>
            <a:pPr lvl="0" algn="ctr" rtl="1"/>
            <a:r>
              <a:rPr lang="ar-EG" sz="2800" b="1" dirty="0" smtClean="0"/>
              <a:t>1.تطور </a:t>
            </a:r>
            <a:r>
              <a:rPr lang="ar-EG" sz="2800" b="1" dirty="0"/>
              <a:t>التسويق </a:t>
            </a:r>
            <a:r>
              <a:rPr lang="ar-EG" sz="2800" b="1" dirty="0" smtClean="0"/>
              <a:t>الرقمي</a:t>
            </a:r>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1940561" y="2195160"/>
            <a:ext cx="8047615" cy="3477875"/>
          </a:xfrm>
          <a:prstGeom prst="rect">
            <a:avLst/>
          </a:prstGeom>
          <a:noFill/>
        </p:spPr>
        <p:txBody>
          <a:bodyPr wrap="square" rtlCol="0">
            <a:spAutoFit/>
          </a:bodyPr>
          <a:lstStyle/>
          <a:p>
            <a:pPr marL="457200" indent="-457200" algn="just" rtl="1">
              <a:buFont typeface="Arial" panose="020B0604020202020204" pitchFamily="34" charset="0"/>
              <a:buChar char="•"/>
            </a:pPr>
            <a:r>
              <a:rPr lang="ar-EG" sz="2200" b="1" dirty="0" smtClean="0"/>
              <a:t>البداية </a:t>
            </a:r>
            <a:r>
              <a:rPr lang="ar-EG" sz="2200" b="1" dirty="0"/>
              <a:t>والتطور المبكر</a:t>
            </a:r>
            <a:r>
              <a:rPr lang="ar-EG" sz="2200" dirty="0"/>
              <a:t>: في بداية التسعينيات، بدأ التسويق الرقمي بشكل أساسي عبر </a:t>
            </a:r>
            <a:r>
              <a:rPr lang="ar-EG" sz="2200" b="1" dirty="0"/>
              <a:t>البريد الإلكتروني</a:t>
            </a:r>
            <a:r>
              <a:rPr lang="ar-EG" sz="2200" dirty="0"/>
              <a:t>، حيث استخدمته الشركات للتواصل مع العملاء. في تلك الفترة، كانت المواقع الإلكترونية </a:t>
            </a:r>
            <a:r>
              <a:rPr lang="ar-EG" sz="2200" b="1" dirty="0">
                <a:solidFill>
                  <a:srgbClr val="FF0000"/>
                </a:solidFill>
              </a:rPr>
              <a:t>تُستخدم فقط لتوفير معلومات عن الشركات والمنتجات</a:t>
            </a:r>
            <a:r>
              <a:rPr lang="ar-EG" sz="2200" dirty="0" smtClean="0"/>
              <a:t>.</a:t>
            </a:r>
            <a:endParaRPr lang="en-US" sz="2200" dirty="0" smtClean="0"/>
          </a:p>
          <a:p>
            <a:pPr marL="457200" indent="-457200" algn="just" rtl="1">
              <a:buFont typeface="Arial" panose="020B0604020202020204" pitchFamily="34" charset="0"/>
              <a:buChar char="•"/>
            </a:pPr>
            <a:endParaRPr lang="ar-EG" sz="2200" dirty="0"/>
          </a:p>
          <a:p>
            <a:pPr marL="342900" indent="-342900" algn="just" rtl="1">
              <a:buFont typeface="Arial" panose="020B0604020202020204" pitchFamily="34" charset="0"/>
              <a:buChar char="•"/>
            </a:pPr>
            <a:r>
              <a:rPr lang="ar-EG" sz="2200" b="1" dirty="0"/>
              <a:t>ظهور محركات البحث والإعلانات الرقمية</a:t>
            </a:r>
            <a:r>
              <a:rPr lang="ar-EG" sz="2200" dirty="0"/>
              <a:t>: مع ظهور </a:t>
            </a:r>
            <a:r>
              <a:rPr lang="ar-EG" sz="2200" b="1" dirty="0"/>
              <a:t>محركات البحث</a:t>
            </a:r>
            <a:r>
              <a:rPr lang="ar-EG" sz="2200" dirty="0"/>
              <a:t> مثل </a:t>
            </a:r>
            <a:r>
              <a:rPr lang="ar-EG" sz="2200" b="1" dirty="0"/>
              <a:t>غوغل</a:t>
            </a:r>
            <a:r>
              <a:rPr lang="ar-EG" sz="2200" dirty="0"/>
              <a:t> و </a:t>
            </a:r>
            <a:r>
              <a:rPr lang="ar-EG" sz="2200" b="1" dirty="0"/>
              <a:t>تسويق محركات البحث (</a:t>
            </a:r>
            <a:r>
              <a:rPr lang="en-MY" sz="2200" b="1" dirty="0" err="1"/>
              <a:t>SEO</a:t>
            </a:r>
            <a:r>
              <a:rPr lang="en-MY" sz="2200" b="1" dirty="0"/>
              <a:t>)</a:t>
            </a:r>
            <a:r>
              <a:rPr lang="en-MY" sz="2200" dirty="0"/>
              <a:t> </a:t>
            </a:r>
            <a:r>
              <a:rPr lang="ar-EG" sz="2200" dirty="0"/>
              <a:t>في </a:t>
            </a:r>
            <a:r>
              <a:rPr lang="ar-EG" sz="2200" u="sng" dirty="0">
                <a:solidFill>
                  <a:srgbClr val="FF0000"/>
                </a:solidFill>
              </a:rPr>
              <a:t>أوائل الألفية الجديدة</a:t>
            </a:r>
            <a:r>
              <a:rPr lang="ar-EG" sz="2200" dirty="0"/>
              <a:t>، بدأ التسويق الرقمي في التحول إلى ميدان أكثر تخصصًا يعتمد على الكلمات الرئيسية والترويج عبر الإنترنت</a:t>
            </a:r>
            <a:r>
              <a:rPr lang="ar-EG" sz="2200" dirty="0" smtClean="0"/>
              <a:t>.</a:t>
            </a:r>
            <a:endParaRPr lang="en-US" sz="2200" dirty="0" smtClean="0"/>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b="1" u="sng" dirty="0" smtClean="0">
                <a:solidFill>
                  <a:srgbClr val="FF0000"/>
                </a:solidFill>
              </a:rPr>
              <a:t>في </a:t>
            </a:r>
            <a:r>
              <a:rPr lang="ar-EG" sz="2200" b="1" u="sng" dirty="0">
                <a:solidFill>
                  <a:srgbClr val="FF0000"/>
                </a:solidFill>
              </a:rPr>
              <a:t>نفس الوقت</a:t>
            </a:r>
            <a:r>
              <a:rPr lang="ar-EG" sz="2200" dirty="0"/>
              <a:t>، ظهرت </a:t>
            </a:r>
            <a:r>
              <a:rPr lang="ar-EG" sz="2200" b="1" dirty="0"/>
              <a:t>الإعلانات المدفوعة</a:t>
            </a:r>
            <a:r>
              <a:rPr lang="ar-EG" sz="2200" dirty="0"/>
              <a:t> عبر الإنترنت مثل </a:t>
            </a:r>
            <a:r>
              <a:rPr lang="ar-EG" sz="2200" b="1" dirty="0"/>
              <a:t>إعلانات </a:t>
            </a:r>
            <a:r>
              <a:rPr lang="en-MY" sz="2200" b="1" dirty="0"/>
              <a:t>Google </a:t>
            </a:r>
            <a:r>
              <a:rPr lang="en-MY" sz="2200" b="1" dirty="0" err="1"/>
              <a:t>AdWords</a:t>
            </a:r>
            <a:r>
              <a:rPr lang="en-MY" sz="2200" dirty="0" smtClean="0"/>
              <a:t>.</a:t>
            </a:r>
            <a:endParaRPr lang="en-MY" sz="2200" dirty="0"/>
          </a:p>
        </p:txBody>
      </p:sp>
      <p:pic>
        <p:nvPicPr>
          <p:cNvPr id="2" name="Picture 1"/>
          <p:cNvPicPr>
            <a:picLocks noChangeAspect="1"/>
          </p:cNvPicPr>
          <p:nvPr/>
        </p:nvPicPr>
        <p:blipFill>
          <a:blip r:embed="rId3"/>
          <a:stretch>
            <a:fillRect/>
          </a:stretch>
        </p:blipFill>
        <p:spPr>
          <a:xfrm>
            <a:off x="60374" y="2586105"/>
            <a:ext cx="1819813" cy="2274716"/>
          </a:xfrm>
          <a:prstGeom prst="rect">
            <a:avLst/>
          </a:prstGeom>
        </p:spPr>
      </p:pic>
    </p:spTree>
    <p:extLst>
      <p:ext uri="{BB962C8B-B14F-4D97-AF65-F5344CB8AC3E}">
        <p14:creationId xmlns:p14="http://schemas.microsoft.com/office/powerpoint/2010/main" val="164274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68166" y="1664259"/>
            <a:ext cx="8466655" cy="523220"/>
          </a:xfrm>
          <a:prstGeom prst="rect">
            <a:avLst/>
          </a:prstGeom>
          <a:noFill/>
        </p:spPr>
        <p:txBody>
          <a:bodyPr wrap="square" rtlCol="0">
            <a:spAutoFit/>
          </a:bodyPr>
          <a:lstStyle/>
          <a:p>
            <a:pPr lvl="0" algn="ctr" rtl="1"/>
            <a:r>
              <a:rPr lang="en-US" sz="2800" b="1" dirty="0" smtClean="0"/>
              <a:t>.1.1</a:t>
            </a:r>
            <a:r>
              <a:rPr lang="ar-EG" sz="2800" b="1" dirty="0" smtClean="0"/>
              <a:t>تطور </a:t>
            </a:r>
            <a:r>
              <a:rPr lang="ar-EG" sz="2800" b="1" dirty="0"/>
              <a:t>التسويق </a:t>
            </a:r>
            <a:r>
              <a:rPr lang="ar-EG" sz="2800" b="1" dirty="0" smtClean="0"/>
              <a:t>الرقمي</a:t>
            </a:r>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377440" y="2200862"/>
            <a:ext cx="7471954"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smtClean="0"/>
              <a:t>البيانات </a:t>
            </a:r>
            <a:r>
              <a:rPr lang="ar-EG" sz="2400" b="1" dirty="0"/>
              <a:t>والتحليل</a:t>
            </a:r>
            <a:r>
              <a:rPr lang="ar-EG" sz="2400" dirty="0"/>
              <a:t>: في </a:t>
            </a:r>
            <a:r>
              <a:rPr lang="ar-EG" sz="2400" dirty="0">
                <a:solidFill>
                  <a:srgbClr val="FF0000"/>
                </a:solidFill>
              </a:rPr>
              <a:t>العقد الأخير</a:t>
            </a:r>
            <a:r>
              <a:rPr lang="ar-EG" sz="2400" dirty="0"/>
              <a:t>، أصبح </a:t>
            </a:r>
            <a:r>
              <a:rPr lang="ar-EG" sz="2400" b="1" dirty="0"/>
              <a:t>البيانات الكبيرة</a:t>
            </a:r>
            <a:r>
              <a:rPr lang="ar-EG" sz="2400" dirty="0"/>
              <a:t> و </a:t>
            </a:r>
            <a:r>
              <a:rPr lang="ar-EG" sz="2400" b="1" dirty="0"/>
              <a:t>التحليل التنبؤي</a:t>
            </a:r>
            <a:r>
              <a:rPr lang="ar-EG" sz="2400" dirty="0"/>
              <a:t> جزءًا أساسيًا من التسويق الرقمي. باستخدام الأدوات مثل </a:t>
            </a:r>
            <a:r>
              <a:rPr lang="ar-EG" sz="2400" b="1" dirty="0"/>
              <a:t>تحليل </a:t>
            </a:r>
            <a:r>
              <a:rPr lang="en-MY" sz="2400" b="1" dirty="0"/>
              <a:t>Google Analytics</a:t>
            </a:r>
            <a:r>
              <a:rPr lang="en-MY" sz="2400" dirty="0"/>
              <a:t> </a:t>
            </a:r>
            <a:r>
              <a:rPr lang="ar-EG" sz="2400" dirty="0"/>
              <a:t>و </a:t>
            </a:r>
            <a:r>
              <a:rPr lang="ar-EG" sz="2400" b="1" dirty="0"/>
              <a:t>التسويق عبر البريد الإلكتروني</a:t>
            </a:r>
            <a:r>
              <a:rPr lang="ar-EG" sz="2400" dirty="0"/>
              <a:t>، أصبح من الممكن تتبع سلوك العملاء </a:t>
            </a:r>
            <a:r>
              <a:rPr lang="ar-EG" sz="2400" dirty="0">
                <a:solidFill>
                  <a:srgbClr val="FF0000"/>
                </a:solidFill>
              </a:rPr>
              <a:t>بشكل دقيق وتخصيص الحملات التسويقية </a:t>
            </a:r>
            <a:r>
              <a:rPr lang="ar-EG" sz="2400" dirty="0"/>
              <a:t>بشكل فردي</a:t>
            </a:r>
            <a:r>
              <a:rPr lang="ar-EG" sz="2400" dirty="0" smtClean="0"/>
              <a:t>.</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t>المحتوى الرقمي والتسويق عبر الفيديو</a:t>
            </a:r>
            <a:r>
              <a:rPr lang="ar-EG" sz="2400" dirty="0"/>
              <a:t>: أصبح </a:t>
            </a:r>
            <a:r>
              <a:rPr lang="ar-EG" sz="2400" b="1" dirty="0">
                <a:solidFill>
                  <a:srgbClr val="FF0000"/>
                </a:solidFill>
              </a:rPr>
              <a:t>التسويق بالمحتوى</a:t>
            </a:r>
            <a:r>
              <a:rPr lang="ar-EG" sz="2400" dirty="0">
                <a:solidFill>
                  <a:srgbClr val="FF0000"/>
                </a:solidFill>
              </a:rPr>
              <a:t> </a:t>
            </a:r>
            <a:r>
              <a:rPr lang="ar-EG" sz="2400" dirty="0"/>
              <a:t>مثل </a:t>
            </a:r>
            <a:r>
              <a:rPr lang="ar-EG" sz="2400" b="1" dirty="0"/>
              <a:t>الفيديوهات</a:t>
            </a:r>
            <a:r>
              <a:rPr lang="ar-EG" sz="2400" dirty="0"/>
              <a:t>، </a:t>
            </a:r>
            <a:r>
              <a:rPr lang="ar-EG" sz="2400" b="1" dirty="0"/>
              <a:t>المدونات</a:t>
            </a:r>
            <a:r>
              <a:rPr lang="ar-EG" sz="2400" dirty="0"/>
              <a:t>، و </a:t>
            </a:r>
            <a:r>
              <a:rPr lang="ar-EG" sz="2400" b="1" dirty="0"/>
              <a:t>البودكاست</a:t>
            </a:r>
            <a:r>
              <a:rPr lang="ar-EG" sz="2400" dirty="0"/>
              <a:t> من الأدوات الرئيسية لجذب العملاء والمستهلكين في العصر الرقمي</a:t>
            </a:r>
            <a:r>
              <a:rPr lang="ar-EG" sz="2400" dirty="0" smtClean="0"/>
              <a:t>.</a:t>
            </a:r>
            <a:endParaRPr lang="ar-EG" sz="2400" dirty="0"/>
          </a:p>
        </p:txBody>
      </p:sp>
      <p:pic>
        <p:nvPicPr>
          <p:cNvPr id="3" name="Picture 2"/>
          <p:cNvPicPr>
            <a:picLocks noChangeAspect="1"/>
          </p:cNvPicPr>
          <p:nvPr/>
        </p:nvPicPr>
        <p:blipFill>
          <a:blip r:embed="rId3"/>
          <a:stretch>
            <a:fillRect/>
          </a:stretch>
        </p:blipFill>
        <p:spPr>
          <a:xfrm>
            <a:off x="0" y="2557706"/>
            <a:ext cx="2063982" cy="2274005"/>
          </a:xfrm>
          <a:prstGeom prst="rect">
            <a:avLst/>
          </a:prstGeom>
        </p:spPr>
      </p:pic>
    </p:spTree>
    <p:extLst>
      <p:ext uri="{BB962C8B-B14F-4D97-AF65-F5344CB8AC3E}">
        <p14:creationId xmlns:p14="http://schemas.microsoft.com/office/powerpoint/2010/main" val="3834987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659065"/>
            <a:ext cx="8466655" cy="523220"/>
          </a:xfrm>
          <a:prstGeom prst="rect">
            <a:avLst/>
          </a:prstGeom>
          <a:noFill/>
        </p:spPr>
        <p:txBody>
          <a:bodyPr wrap="square" rtlCol="0">
            <a:spAutoFit/>
          </a:bodyPr>
          <a:lstStyle/>
          <a:p>
            <a:pPr lvl="0" algn="ctr" rtl="1"/>
            <a:r>
              <a:rPr lang="ar-EG" sz="2800" b="1" dirty="0" smtClean="0"/>
              <a:t>2. تطور </a:t>
            </a:r>
            <a:r>
              <a:rPr lang="ar-EG" sz="2800" b="1" dirty="0"/>
              <a:t>التسويق الرقمي </a:t>
            </a:r>
            <a:r>
              <a:rPr lang="en-US" sz="2800" b="1" dirty="0" smtClean="0"/>
              <a:t>)</a:t>
            </a:r>
            <a:r>
              <a:rPr lang="ar-EG" sz="2800" b="1" dirty="0" smtClean="0"/>
              <a:t>ارقام ومؤشرات)</a:t>
            </a:r>
            <a:endParaRPr lang="en-US" sz="2800" b="1"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1306286" y="2402253"/>
            <a:ext cx="1776548" cy="2463574"/>
          </a:xfrm>
          <a:prstGeom prst="rect">
            <a:avLst/>
          </a:prstGeom>
        </p:spPr>
      </p:pic>
      <p:pic>
        <p:nvPicPr>
          <p:cNvPr id="2" name="Picture 1"/>
          <p:cNvPicPr>
            <a:picLocks noChangeAspect="1"/>
          </p:cNvPicPr>
          <p:nvPr/>
        </p:nvPicPr>
        <p:blipFill>
          <a:blip r:embed="rId4"/>
          <a:stretch>
            <a:fillRect/>
          </a:stretch>
        </p:blipFill>
        <p:spPr>
          <a:xfrm>
            <a:off x="2730138" y="2402252"/>
            <a:ext cx="7694022" cy="2822891"/>
          </a:xfrm>
          <a:prstGeom prst="rect">
            <a:avLst/>
          </a:prstGeom>
        </p:spPr>
      </p:pic>
    </p:spTree>
    <p:extLst>
      <p:ext uri="{BB962C8B-B14F-4D97-AF65-F5344CB8AC3E}">
        <p14:creationId xmlns:p14="http://schemas.microsoft.com/office/powerpoint/2010/main" val="2542142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05254" y="1611204"/>
            <a:ext cx="8466655" cy="523220"/>
          </a:xfrm>
          <a:prstGeom prst="rect">
            <a:avLst/>
          </a:prstGeom>
          <a:noFill/>
        </p:spPr>
        <p:txBody>
          <a:bodyPr wrap="square" rtlCol="0">
            <a:spAutoFit/>
          </a:bodyPr>
          <a:lstStyle/>
          <a:p>
            <a:pPr lvl="0" algn="ctr" rtl="1"/>
            <a:r>
              <a:rPr lang="en-US" sz="2800" b="1" dirty="0" smtClean="0"/>
              <a:t>2.1</a:t>
            </a:r>
            <a:r>
              <a:rPr lang="ar-EG" sz="2800" b="1" dirty="0" smtClean="0"/>
              <a:t>. تطور </a:t>
            </a:r>
            <a:r>
              <a:rPr lang="ar-EG" sz="2800" b="1" dirty="0"/>
              <a:t>التسويق الرقمي </a:t>
            </a:r>
            <a:r>
              <a:rPr lang="en-US" sz="2800" b="1" dirty="0"/>
              <a:t>)</a:t>
            </a:r>
            <a:r>
              <a:rPr lang="ar-EG" sz="2800" b="1" dirty="0"/>
              <a:t>ارقام ومؤشرات)</a:t>
            </a:r>
            <a:endParaRPr lang="en-US" sz="2800" b="1"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1306286" y="2402253"/>
            <a:ext cx="1776548" cy="2463574"/>
          </a:xfrm>
          <a:prstGeom prst="rect">
            <a:avLst/>
          </a:prstGeom>
        </p:spPr>
      </p:pic>
      <p:pic>
        <p:nvPicPr>
          <p:cNvPr id="3" name="Picture 2"/>
          <p:cNvPicPr>
            <a:picLocks noChangeAspect="1"/>
          </p:cNvPicPr>
          <p:nvPr/>
        </p:nvPicPr>
        <p:blipFill>
          <a:blip r:embed="rId4"/>
          <a:stretch>
            <a:fillRect/>
          </a:stretch>
        </p:blipFill>
        <p:spPr>
          <a:xfrm>
            <a:off x="2858709" y="2168434"/>
            <a:ext cx="7513200" cy="3213464"/>
          </a:xfrm>
          <a:prstGeom prst="rect">
            <a:avLst/>
          </a:prstGeom>
        </p:spPr>
      </p:pic>
    </p:spTree>
    <p:extLst>
      <p:ext uri="{BB962C8B-B14F-4D97-AF65-F5344CB8AC3E}">
        <p14:creationId xmlns:p14="http://schemas.microsoft.com/office/powerpoint/2010/main" val="743536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47072" y="1651685"/>
            <a:ext cx="8466655" cy="523220"/>
          </a:xfrm>
          <a:prstGeom prst="rect">
            <a:avLst/>
          </a:prstGeom>
          <a:noFill/>
        </p:spPr>
        <p:txBody>
          <a:bodyPr wrap="square" rtlCol="0">
            <a:spAutoFit/>
          </a:bodyPr>
          <a:lstStyle/>
          <a:p>
            <a:pPr lvl="0" algn="ctr" rtl="1"/>
            <a:r>
              <a:rPr lang="en-US" sz="2800" b="1" dirty="0" smtClean="0"/>
              <a:t>.2.2</a:t>
            </a:r>
            <a:r>
              <a:rPr lang="ar-EG" sz="2800" b="1" dirty="0" smtClean="0"/>
              <a:t> تطور </a:t>
            </a:r>
            <a:r>
              <a:rPr lang="ar-EG" sz="2800" b="1" dirty="0"/>
              <a:t>التسويق الرقمي </a:t>
            </a:r>
            <a:r>
              <a:rPr lang="en-US" sz="2800" b="1" dirty="0"/>
              <a:t>)</a:t>
            </a:r>
            <a:r>
              <a:rPr lang="ar-EG" sz="2800" b="1" dirty="0"/>
              <a:t>ارقام ومؤشرات)</a:t>
            </a:r>
            <a:endParaRPr lang="en-US" sz="2800" b="1"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1306286" y="2402253"/>
            <a:ext cx="1776548" cy="2463574"/>
          </a:xfrm>
          <a:prstGeom prst="rect">
            <a:avLst/>
          </a:prstGeom>
        </p:spPr>
      </p:pic>
      <p:pic>
        <p:nvPicPr>
          <p:cNvPr id="2" name="Picture 1"/>
          <p:cNvPicPr>
            <a:picLocks noChangeAspect="1"/>
          </p:cNvPicPr>
          <p:nvPr/>
        </p:nvPicPr>
        <p:blipFill>
          <a:blip r:embed="rId4"/>
          <a:stretch>
            <a:fillRect/>
          </a:stretch>
        </p:blipFill>
        <p:spPr>
          <a:xfrm>
            <a:off x="2890727" y="2230787"/>
            <a:ext cx="7230484" cy="3041782"/>
          </a:xfrm>
          <a:prstGeom prst="rect">
            <a:avLst/>
          </a:prstGeom>
        </p:spPr>
      </p:pic>
    </p:spTree>
    <p:extLst>
      <p:ext uri="{BB962C8B-B14F-4D97-AF65-F5344CB8AC3E}">
        <p14:creationId xmlns:p14="http://schemas.microsoft.com/office/powerpoint/2010/main" val="9943064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10267" y="1622299"/>
            <a:ext cx="8466655" cy="523220"/>
          </a:xfrm>
          <a:prstGeom prst="rect">
            <a:avLst/>
          </a:prstGeom>
          <a:noFill/>
        </p:spPr>
        <p:txBody>
          <a:bodyPr wrap="square" rtlCol="0">
            <a:spAutoFit/>
          </a:bodyPr>
          <a:lstStyle/>
          <a:p>
            <a:pPr lvl="0" algn="ctr" rtl="1"/>
            <a:r>
              <a:rPr lang="ar-EG" sz="2800" b="1" dirty="0" smtClean="0"/>
              <a:t>2. تطور </a:t>
            </a:r>
            <a:r>
              <a:rPr lang="ar-EG" sz="2800" b="1" dirty="0"/>
              <a:t>التسويق الرقمي </a:t>
            </a:r>
            <a:r>
              <a:rPr lang="en-US" sz="2800" b="1" dirty="0"/>
              <a:t>)</a:t>
            </a:r>
            <a:r>
              <a:rPr lang="ar-EG" sz="2800" b="1" dirty="0"/>
              <a:t>ارقام ومؤشرات)</a:t>
            </a:r>
            <a:endParaRPr lang="en-US" sz="2800" b="1" dirty="0">
              <a:latin typeface="Microsoft Uighur" panose="02000000000000000000" pitchFamily="2" charset="-78"/>
            </a:endParaRPr>
          </a:p>
        </p:txBody>
      </p:sp>
      <p:pic>
        <p:nvPicPr>
          <p:cNvPr id="4" name="Picture 3"/>
          <p:cNvPicPr>
            <a:picLocks noChangeAspect="1"/>
          </p:cNvPicPr>
          <p:nvPr/>
        </p:nvPicPr>
        <p:blipFill>
          <a:blip r:embed="rId3"/>
          <a:stretch>
            <a:fillRect/>
          </a:stretch>
        </p:blipFill>
        <p:spPr>
          <a:xfrm>
            <a:off x="0" y="2344355"/>
            <a:ext cx="1776548" cy="2463574"/>
          </a:xfrm>
          <a:prstGeom prst="rect">
            <a:avLst/>
          </a:prstGeom>
        </p:spPr>
      </p:pic>
      <p:pic>
        <p:nvPicPr>
          <p:cNvPr id="6" name="Picture 5"/>
          <p:cNvPicPr>
            <a:picLocks noChangeAspect="1"/>
          </p:cNvPicPr>
          <p:nvPr/>
        </p:nvPicPr>
        <p:blipFill>
          <a:blip r:embed="rId4"/>
          <a:stretch>
            <a:fillRect/>
          </a:stretch>
        </p:blipFill>
        <p:spPr>
          <a:xfrm>
            <a:off x="1416666" y="2145519"/>
            <a:ext cx="9120778" cy="4147876"/>
          </a:xfrm>
          <a:prstGeom prst="rect">
            <a:avLst/>
          </a:prstGeom>
        </p:spPr>
      </p:pic>
    </p:spTree>
    <p:extLst>
      <p:ext uri="{BB962C8B-B14F-4D97-AF65-F5344CB8AC3E}">
        <p14:creationId xmlns:p14="http://schemas.microsoft.com/office/powerpoint/2010/main" val="33315708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222129"/>
          </a:xfrm>
          <a:prstGeom prst="rect">
            <a:avLst/>
          </a:prstGeom>
          <a:noFill/>
        </p:spPr>
        <p:txBody>
          <a:bodyPr wrap="square">
            <a:spAutoFit/>
          </a:bodyPr>
          <a:lstStyle/>
          <a:p>
            <a:pPr algn="ctr">
              <a:lnSpc>
                <a:spcPct val="120000"/>
              </a:lnSpc>
            </a:pPr>
            <a:r>
              <a:rPr lang="ar-EG" sz="3200" b="1" dirty="0" smtClean="0"/>
              <a:t>2. أثر </a:t>
            </a:r>
            <a:r>
              <a:rPr lang="ar-EG" sz="3200" b="1" dirty="0"/>
              <a:t>التسويق الرقمي على الهياكل الاقتصادية</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572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29837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18562" y="147705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المستهلكين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07582" y="1543077"/>
            <a:ext cx="8466655" cy="523220"/>
          </a:xfrm>
          <a:prstGeom prst="rect">
            <a:avLst/>
          </a:prstGeom>
          <a:noFill/>
        </p:spPr>
        <p:txBody>
          <a:bodyPr wrap="square" rtlCol="0">
            <a:spAutoFit/>
          </a:bodyPr>
          <a:lstStyle/>
          <a:p>
            <a:pPr lvl="0" algn="r" rtl="1"/>
            <a:r>
              <a:rPr lang="en-US" sz="2800" b="1" dirty="0" smtClean="0"/>
              <a:t>.2</a:t>
            </a:r>
            <a:r>
              <a:rPr lang="ar-EG" sz="2800" b="1" dirty="0" smtClean="0"/>
              <a:t>أثر </a:t>
            </a:r>
            <a:r>
              <a:rPr lang="ar-EG" sz="2800" b="1" dirty="0"/>
              <a:t>التسويق الرقمي على الهياكل الاقتصادية</a:t>
            </a:r>
            <a:r>
              <a:rPr lang="ar-EG" sz="2800" b="1" dirty="0" smtClean="0"/>
              <a:t>:</a:t>
            </a:r>
            <a:endParaRPr lang="en-US" sz="2800" b="1" dirty="0">
              <a:latin typeface="Microsoft Uighur" panose="02000000000000000000" pitchFamily="2" charset="-78"/>
            </a:endParaRPr>
          </a:p>
        </p:txBody>
      </p:sp>
      <p:sp>
        <p:nvSpPr>
          <p:cNvPr id="2" name="Rectangle 1"/>
          <p:cNvSpPr/>
          <p:nvPr/>
        </p:nvSpPr>
        <p:spPr>
          <a:xfrm>
            <a:off x="2962862" y="1998556"/>
            <a:ext cx="5367327" cy="52904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ar-EG" sz="2800" b="1" dirty="0"/>
              <a:t>أثر التسويق الرقمي على الهياكل الاقتصادية</a:t>
            </a:r>
            <a:endParaRPr lang="en-MY" sz="2800" dirty="0"/>
          </a:p>
        </p:txBody>
      </p:sp>
      <p:sp>
        <p:nvSpPr>
          <p:cNvPr id="3" name="Rectangle 2"/>
          <p:cNvSpPr/>
          <p:nvPr/>
        </p:nvSpPr>
        <p:spPr>
          <a:xfrm>
            <a:off x="8990520" y="3304744"/>
            <a:ext cx="1080933" cy="8876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a:t>
            </a:r>
            <a:r>
              <a:rPr lang="ar-EG" sz="2400" dirty="0"/>
              <a:t>لشركات</a:t>
            </a:r>
            <a:endParaRPr lang="en-MY" sz="2400" dirty="0"/>
          </a:p>
        </p:txBody>
      </p:sp>
      <p:sp>
        <p:nvSpPr>
          <p:cNvPr id="11" name="Rectangle 10"/>
          <p:cNvSpPr/>
          <p:nvPr/>
        </p:nvSpPr>
        <p:spPr>
          <a:xfrm>
            <a:off x="7366968" y="3261731"/>
            <a:ext cx="1278441" cy="8746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a:t>المستهلكين</a:t>
            </a:r>
            <a:endParaRPr lang="en-MY" sz="2400" dirty="0"/>
          </a:p>
        </p:txBody>
      </p:sp>
      <p:sp>
        <p:nvSpPr>
          <p:cNvPr id="12" name="Rectangle 11"/>
          <p:cNvSpPr/>
          <p:nvPr/>
        </p:nvSpPr>
        <p:spPr>
          <a:xfrm>
            <a:off x="5843256" y="3239591"/>
            <a:ext cx="1244371" cy="89677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ar-EG" sz="2800" dirty="0"/>
              <a:t>القوى العاملة</a:t>
            </a:r>
            <a:endParaRPr lang="en-MY" sz="2800" dirty="0"/>
          </a:p>
        </p:txBody>
      </p:sp>
      <p:sp>
        <p:nvSpPr>
          <p:cNvPr id="13" name="Rectangle 12"/>
          <p:cNvSpPr/>
          <p:nvPr/>
        </p:nvSpPr>
        <p:spPr>
          <a:xfrm>
            <a:off x="4137233" y="3249318"/>
            <a:ext cx="1207352" cy="89945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EG" sz="2400" dirty="0"/>
              <a:t>القطاعات الاقتصادية</a:t>
            </a:r>
            <a:endParaRPr lang="en-MY" sz="2400" dirty="0"/>
          </a:p>
        </p:txBody>
      </p:sp>
      <p:sp>
        <p:nvSpPr>
          <p:cNvPr id="14" name="Rectangle 13"/>
          <p:cNvSpPr/>
          <p:nvPr/>
        </p:nvSpPr>
        <p:spPr>
          <a:xfrm>
            <a:off x="1579817" y="3200400"/>
            <a:ext cx="2212305" cy="113646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ar-EG" dirty="0"/>
              <a:t> </a:t>
            </a:r>
            <a:r>
              <a:rPr lang="ar-EG" sz="2800" dirty="0"/>
              <a:t>النظام الاقتصادي العالمي</a:t>
            </a:r>
            <a:endParaRPr lang="en-MY" sz="2800" dirty="0"/>
          </a:p>
        </p:txBody>
      </p:sp>
      <p:cxnSp>
        <p:nvCxnSpPr>
          <p:cNvPr id="16" name="Straight Connector 15"/>
          <p:cNvCxnSpPr/>
          <p:nvPr/>
        </p:nvCxnSpPr>
        <p:spPr>
          <a:xfrm>
            <a:off x="1698171" y="2806836"/>
            <a:ext cx="78834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685109" y="2806836"/>
            <a:ext cx="0" cy="4551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6645193" y="2840755"/>
            <a:ext cx="0" cy="4212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9581595" y="2806836"/>
            <a:ext cx="0" cy="4551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7955280" y="2806836"/>
            <a:ext cx="0" cy="4300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4740909" y="2840755"/>
            <a:ext cx="0" cy="359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stCxn id="2" idx="2"/>
          </p:cNvCxnSpPr>
          <p:nvPr/>
        </p:nvCxnSpPr>
        <p:spPr>
          <a:xfrm flipH="1">
            <a:off x="5639883" y="2527601"/>
            <a:ext cx="6643" cy="304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08850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08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668777"/>
            <a:ext cx="8466655" cy="1384995"/>
          </a:xfrm>
          <a:prstGeom prst="rect">
            <a:avLst/>
          </a:prstGeom>
          <a:noFill/>
        </p:spPr>
        <p:txBody>
          <a:bodyPr wrap="square" rtlCol="0">
            <a:spAutoFit/>
          </a:bodyPr>
          <a:lstStyle/>
          <a:p>
            <a:pPr lvl="0" algn="ctr" rtl="1"/>
            <a:r>
              <a:rPr lang="ar-EG" sz="2800" b="1" dirty="0" smtClean="0"/>
              <a:t>2.1  أثر </a:t>
            </a:r>
            <a:r>
              <a:rPr lang="ar-EG" sz="2800" b="1" dirty="0"/>
              <a:t>التسويق </a:t>
            </a:r>
            <a:r>
              <a:rPr lang="ar-EG" sz="2800" b="1" dirty="0" smtClean="0"/>
              <a:t>الرقمي</a:t>
            </a:r>
            <a:r>
              <a:rPr lang="en-US" sz="2800" b="1" dirty="0" smtClean="0"/>
              <a:t> </a:t>
            </a:r>
            <a:r>
              <a:rPr lang="ar-EG" sz="2800" b="1" dirty="0" smtClean="0"/>
              <a:t> على الشركات</a:t>
            </a: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33001" y="2215049"/>
            <a:ext cx="8929517" cy="3046988"/>
          </a:xfrm>
          <a:prstGeom prst="rect">
            <a:avLst/>
          </a:prstGeom>
          <a:noFill/>
        </p:spPr>
        <p:txBody>
          <a:bodyPr wrap="square" rtlCol="0">
            <a:spAutoFit/>
          </a:bodyPr>
          <a:lstStyle/>
          <a:p>
            <a:pPr marL="285750" lvl="0" indent="-285750" algn="just" rtl="1">
              <a:buFont typeface="Wingdings" panose="05000000000000000000" pitchFamily="2" charset="2"/>
              <a:buChar char="q"/>
            </a:pPr>
            <a:r>
              <a:rPr lang="ar-EG" sz="2400" b="1" dirty="0"/>
              <a:t>يعد التسويق الرقمي أحد أهم عوامل نجاح ونمو الشركات في العصر الحديث. </a:t>
            </a:r>
            <a:r>
              <a:rPr lang="ar-EG" sz="2400" b="1" u="sng" dirty="0"/>
              <a:t>فبفضل </a:t>
            </a:r>
            <a:r>
              <a:rPr lang="ar-EG" sz="2400" dirty="0"/>
              <a:t>التسويق الرقمي، يمكن للشركات الوصول إلى جمهور أكبر من العملاء المحتملين وبناء علاقات تفاعلية قوية معهم</a:t>
            </a:r>
            <a:r>
              <a:rPr lang="ar-EG" sz="2400" dirty="0" smtClean="0"/>
              <a:t>..</a:t>
            </a:r>
            <a:r>
              <a:rPr lang="ar-EG" sz="2400" dirty="0" smtClean="0">
                <a:solidFill>
                  <a:srgbClr val="FF0000"/>
                </a:solidFill>
              </a:rPr>
              <a:t> </a:t>
            </a:r>
            <a:r>
              <a:rPr lang="ar-EG" sz="2400" dirty="0">
                <a:solidFill>
                  <a:srgbClr val="FF0000"/>
                </a:solidFill>
              </a:rPr>
              <a:t>كما يساهم التسويق الرقمي في زيادة مبيعات الشركة وتعزيز شهرتها وتوسيع نطاق </a:t>
            </a:r>
            <a:r>
              <a:rPr lang="ar-EG" sz="2400" dirty="0" smtClean="0">
                <a:solidFill>
                  <a:srgbClr val="FF0000"/>
                </a:solidFill>
              </a:rPr>
              <a:t>تأثيرها.</a:t>
            </a:r>
            <a:endParaRPr lang="en-US" sz="2400" dirty="0" smtClean="0"/>
          </a:p>
          <a:p>
            <a:pPr marL="285750" lvl="0" indent="-285750" algn="just" rtl="1">
              <a:buFont typeface="Wingdings" panose="05000000000000000000" pitchFamily="2" charset="2"/>
              <a:buChar char="q"/>
            </a:pPr>
            <a:endParaRPr lang="ar-EG" sz="2400" dirty="0" smtClean="0"/>
          </a:p>
          <a:p>
            <a:pPr marL="285750" lvl="0" indent="-285750" algn="just" rtl="1">
              <a:buFont typeface="Wingdings" panose="05000000000000000000" pitchFamily="2" charset="2"/>
              <a:buChar char="q"/>
            </a:pPr>
            <a:r>
              <a:rPr lang="ar-EG" sz="2400" dirty="0" smtClean="0"/>
              <a:t> </a:t>
            </a:r>
            <a:r>
              <a:rPr lang="ar-EG" sz="2400" b="1" dirty="0" smtClean="0"/>
              <a:t>تقليص </a:t>
            </a:r>
            <a:r>
              <a:rPr lang="ar-EG" sz="2400" b="1" dirty="0"/>
              <a:t>التكاليف</a:t>
            </a:r>
            <a:r>
              <a:rPr lang="ar-EG" sz="2400" dirty="0"/>
              <a:t>: التسويق الرقمي أدى إلى </a:t>
            </a:r>
            <a:r>
              <a:rPr lang="ar-EG" sz="2400" b="1" dirty="0"/>
              <a:t>تقليص التكاليف</a:t>
            </a:r>
            <a:r>
              <a:rPr lang="ar-EG" sz="2400" dirty="0"/>
              <a:t> بشكل كبير مقارنة بأساليب التسويق التقليدية مثل </a:t>
            </a:r>
            <a:r>
              <a:rPr lang="ar-EG" sz="2400" b="1" u="sng" dirty="0"/>
              <a:t>الإعلانات التلفزيونية والصحف</a:t>
            </a:r>
            <a:r>
              <a:rPr lang="ar-EG" sz="2400" dirty="0"/>
              <a:t>. الشركات يمكنها الآن استهداف جمهور معين بشكل فعال من خلال الإنترنت بأسعار منخفضة</a:t>
            </a:r>
            <a:r>
              <a:rPr lang="ar-EG" sz="2400" dirty="0" smtClean="0">
                <a:solidFill>
                  <a:srgbClr val="C00000"/>
                </a:solidFill>
              </a:rPr>
              <a:t>.</a:t>
            </a:r>
          </a:p>
        </p:txBody>
      </p:sp>
      <p:pic>
        <p:nvPicPr>
          <p:cNvPr id="4" name="Picture 3"/>
          <p:cNvPicPr>
            <a:picLocks noChangeAspect="1"/>
          </p:cNvPicPr>
          <p:nvPr/>
        </p:nvPicPr>
        <p:blipFill>
          <a:blip r:embed="rId3"/>
          <a:stretch>
            <a:fillRect/>
          </a:stretch>
        </p:blipFill>
        <p:spPr>
          <a:xfrm>
            <a:off x="10661215" y="2506756"/>
            <a:ext cx="1776548" cy="2463574"/>
          </a:xfrm>
          <a:prstGeom prst="rect">
            <a:avLst/>
          </a:prstGeom>
        </p:spPr>
      </p:pic>
    </p:spTree>
    <p:extLst>
      <p:ext uri="{BB962C8B-B14F-4D97-AF65-F5344CB8AC3E}">
        <p14:creationId xmlns:p14="http://schemas.microsoft.com/office/powerpoint/2010/main" val="2937976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0999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894778" y="1669640"/>
            <a:ext cx="8466655" cy="1384995"/>
          </a:xfrm>
          <a:prstGeom prst="rect">
            <a:avLst/>
          </a:prstGeom>
          <a:noFill/>
        </p:spPr>
        <p:txBody>
          <a:bodyPr wrap="square" rtlCol="0">
            <a:spAutoFit/>
          </a:bodyPr>
          <a:lstStyle/>
          <a:p>
            <a:pPr lvl="0" algn="ctr" rtl="1"/>
            <a:r>
              <a:rPr lang="en-US" sz="2800" b="1" dirty="0" smtClean="0"/>
              <a:t>2.1.1</a:t>
            </a:r>
            <a:r>
              <a:rPr lang="ar-EG" sz="2800" b="1" dirty="0" smtClean="0"/>
              <a:t> </a:t>
            </a:r>
            <a:r>
              <a:rPr lang="ar-EG" sz="2800" b="1" dirty="0"/>
              <a:t>أثر التسويق </a:t>
            </a:r>
            <a:r>
              <a:rPr lang="ar-EG" sz="2800" b="1" dirty="0" smtClean="0"/>
              <a:t>الرقمي</a:t>
            </a:r>
            <a:r>
              <a:rPr lang="en-US" sz="2800" b="1" dirty="0" smtClean="0"/>
              <a:t> </a:t>
            </a:r>
            <a:r>
              <a:rPr lang="ar-EG" sz="2800" b="1" dirty="0" smtClean="0"/>
              <a:t> على الشركات</a:t>
            </a:r>
          </a:p>
          <a:p>
            <a:pPr lvl="0" algn="ctr" rtl="1"/>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373818" y="1868174"/>
            <a:ext cx="6458986" cy="2893100"/>
          </a:xfrm>
          <a:prstGeom prst="rect">
            <a:avLst/>
          </a:prstGeom>
          <a:noFill/>
        </p:spPr>
        <p:txBody>
          <a:bodyPr wrap="square" rtlCol="0">
            <a:spAutoFit/>
          </a:bodyPr>
          <a:lstStyle/>
          <a:p>
            <a:pPr lvl="0" algn="just" rtl="1"/>
            <a:endParaRPr lang="ar-EG" sz="2200" dirty="0" smtClean="0">
              <a:solidFill>
                <a:srgbClr val="C00000"/>
              </a:solidFill>
            </a:endParaRPr>
          </a:p>
          <a:p>
            <a:pPr marL="285750" lvl="0" indent="-285750" algn="just" rtl="1">
              <a:buFont typeface="Wingdings" panose="05000000000000000000" pitchFamily="2" charset="2"/>
              <a:buChar char="q"/>
            </a:pPr>
            <a:r>
              <a:rPr lang="ar-EG" sz="3200" b="1" dirty="0"/>
              <a:t>النمو والتوسع العالمي</a:t>
            </a:r>
            <a:r>
              <a:rPr lang="ar-EG" sz="3200" dirty="0"/>
              <a:t>: مع التسويق الرقمي، أصبحت الشركات الصغيرة والمتوسطة قادرة على دخول الأسواق العالمية من خلال </a:t>
            </a:r>
            <a:r>
              <a:rPr lang="ar-EG" sz="3200" b="1" dirty="0"/>
              <a:t>منصات التجارة الإلكترونية</a:t>
            </a:r>
            <a:r>
              <a:rPr lang="ar-EG" sz="3200" dirty="0"/>
              <a:t>. </a:t>
            </a:r>
            <a:r>
              <a:rPr lang="ar-EG" sz="3200" dirty="0">
                <a:solidFill>
                  <a:srgbClr val="FF0000"/>
                </a:solidFill>
              </a:rPr>
              <a:t>هذا التوسع الرقمي </a:t>
            </a:r>
            <a:r>
              <a:rPr lang="ar-EG" sz="3200" dirty="0"/>
              <a:t>يعزز </a:t>
            </a:r>
            <a:r>
              <a:rPr lang="ar-EG" sz="3200" b="1" dirty="0"/>
              <a:t>الاقتصاد العالمي</a:t>
            </a:r>
            <a:r>
              <a:rPr lang="ar-EG" sz="3200" dirty="0"/>
              <a:t> ويساهم في تنمية الأعمال.</a:t>
            </a:r>
            <a:endParaRPr lang="en-MY" sz="3200" dirty="0">
              <a:solidFill>
                <a:srgbClr val="C00000"/>
              </a:solidFill>
            </a:endParaRPr>
          </a:p>
        </p:txBody>
      </p:sp>
      <p:pic>
        <p:nvPicPr>
          <p:cNvPr id="4" name="Picture 3"/>
          <p:cNvPicPr>
            <a:picLocks noChangeAspect="1"/>
          </p:cNvPicPr>
          <p:nvPr/>
        </p:nvPicPr>
        <p:blipFill>
          <a:blip r:embed="rId3"/>
          <a:stretch>
            <a:fillRect/>
          </a:stretch>
        </p:blipFill>
        <p:spPr>
          <a:xfrm>
            <a:off x="10661215" y="2506756"/>
            <a:ext cx="1776548" cy="2463574"/>
          </a:xfrm>
          <a:prstGeom prst="rect">
            <a:avLst/>
          </a:prstGeom>
        </p:spPr>
      </p:pic>
    </p:spTree>
    <p:extLst>
      <p:ext uri="{BB962C8B-B14F-4D97-AF65-F5344CB8AC3E}">
        <p14:creationId xmlns:p14="http://schemas.microsoft.com/office/powerpoint/2010/main" val="3463413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1808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12096" y="1560457"/>
            <a:ext cx="8466655" cy="1384995"/>
          </a:xfrm>
          <a:prstGeom prst="rect">
            <a:avLst/>
          </a:prstGeom>
          <a:noFill/>
        </p:spPr>
        <p:txBody>
          <a:bodyPr wrap="square" rtlCol="0">
            <a:spAutoFit/>
          </a:bodyPr>
          <a:lstStyle/>
          <a:p>
            <a:pPr algn="ctr" rtl="1"/>
            <a:r>
              <a:rPr lang="en-US" sz="2800" b="1" dirty="0" smtClean="0"/>
              <a:t> </a:t>
            </a:r>
            <a:r>
              <a:rPr lang="ar-EG" sz="2800" b="1" dirty="0" smtClean="0"/>
              <a:t> </a:t>
            </a:r>
            <a:r>
              <a:rPr lang="en-US" sz="2800" b="1" dirty="0" smtClean="0"/>
              <a:t>2.2.1</a:t>
            </a:r>
            <a:r>
              <a:rPr lang="ar-EG" sz="2800" b="1" dirty="0" smtClean="0"/>
              <a:t> تأثير </a:t>
            </a:r>
            <a:r>
              <a:rPr lang="ar-EG" sz="2800" b="1" dirty="0"/>
              <a:t>وسائل التواصل الاجتماعي في نجاح </a:t>
            </a:r>
            <a:r>
              <a:rPr lang="ar-EG" sz="2800" b="1" dirty="0" smtClean="0"/>
              <a:t>الشركات</a:t>
            </a:r>
            <a:endParaRPr lang="ar-EG" sz="2800" b="1" dirty="0"/>
          </a:p>
          <a:p>
            <a:pPr lvl="0" algn="ctr" rtl="1"/>
            <a:r>
              <a:rPr lang="ar-EG" sz="2800" b="1" dirty="0" smtClean="0"/>
              <a:t>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33001" y="2074694"/>
            <a:ext cx="8031932" cy="3416320"/>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b="1" dirty="0"/>
              <a:t>وسائل التواصل الاجتماعي</a:t>
            </a:r>
            <a:r>
              <a:rPr lang="ar-EG" sz="2400" dirty="0"/>
              <a:t> تلعب دورًا حاسمًا في نجاح الشركات بفضل قدرتها على الوصول </a:t>
            </a:r>
            <a:r>
              <a:rPr lang="ar-EG" sz="2400" dirty="0">
                <a:solidFill>
                  <a:srgbClr val="FF0000"/>
                </a:solidFill>
              </a:rPr>
              <a:t>إلى جمهور واسع والتفاعل معه</a:t>
            </a:r>
            <a:r>
              <a:rPr lang="ar-EG" sz="2400" dirty="0"/>
              <a:t>. </a:t>
            </a:r>
            <a:endParaRPr lang="ar-EG" sz="2400" dirty="0" smtClean="0"/>
          </a:p>
          <a:p>
            <a:pPr marL="342900" lvl="0" indent="-342900" algn="just" rtl="1">
              <a:buFont typeface="Wingdings" panose="05000000000000000000" pitchFamily="2" charset="2"/>
              <a:buChar char="ü"/>
            </a:pPr>
            <a:endParaRPr lang="en-US" sz="2400" dirty="0" smtClean="0"/>
          </a:p>
          <a:p>
            <a:pPr marL="342900" lvl="0" indent="-342900" algn="just" rtl="1">
              <a:buFont typeface="Wingdings" panose="05000000000000000000" pitchFamily="2" charset="2"/>
              <a:buChar char="ü"/>
            </a:pPr>
            <a:r>
              <a:rPr lang="ar-EG" sz="2400" dirty="0" smtClean="0"/>
              <a:t>من </a:t>
            </a:r>
            <a:r>
              <a:rPr lang="ar-EG" sz="2400" dirty="0"/>
              <a:t>خلال استخدام منصات التواصل الاجتماعي مثل </a:t>
            </a:r>
            <a:r>
              <a:rPr lang="ar-EG" sz="2400" b="1" dirty="0"/>
              <a:t>فيسبوك وتويتر وإنستغرام</a:t>
            </a:r>
            <a:r>
              <a:rPr lang="ar-EG" sz="2400" dirty="0"/>
              <a:t>، يمكن للشركات بناء </a:t>
            </a:r>
            <a:r>
              <a:rPr lang="ar-EG" sz="2400" dirty="0">
                <a:solidFill>
                  <a:srgbClr val="FF0000"/>
                </a:solidFill>
              </a:rPr>
              <a:t>وتعزيز هوية العلامة التجارية</a:t>
            </a:r>
            <a:r>
              <a:rPr lang="ar-EG" sz="2400" dirty="0"/>
              <a:t>، والتفاعل مع العملاء، وزيادة الوعي بالعلامة التجارية، وزيادة المبيعات. </a:t>
            </a:r>
            <a:endParaRPr lang="en-US" sz="2400" dirty="0" smtClean="0"/>
          </a:p>
          <a:p>
            <a:pPr marL="342900" lvl="0" indent="-342900" algn="just" rtl="1">
              <a:buFont typeface="Wingdings" panose="05000000000000000000" pitchFamily="2" charset="2"/>
              <a:buChar char="ü"/>
            </a:pPr>
            <a:endParaRPr lang="en-US" sz="2400" dirty="0"/>
          </a:p>
          <a:p>
            <a:pPr marL="342900" lvl="0" indent="-342900" algn="just" rtl="1">
              <a:buFont typeface="Wingdings" panose="05000000000000000000" pitchFamily="2" charset="2"/>
              <a:buChar char="ü"/>
            </a:pPr>
            <a:r>
              <a:rPr lang="ar-EG" sz="2400" dirty="0" smtClean="0"/>
              <a:t>كما </a:t>
            </a:r>
            <a:r>
              <a:rPr lang="ar-EG" sz="2400" b="1" dirty="0"/>
              <a:t>يساهم استخدام وسائل التواصل الاجتماعي </a:t>
            </a:r>
            <a:r>
              <a:rPr lang="ar-EG" sz="2400" dirty="0"/>
              <a:t>في بناء علاقات طويلة الأمد مع العملاء وإدارة سمعة الشركة.</a:t>
            </a:r>
            <a:endParaRPr lang="en-MY" sz="2400" dirty="0">
              <a:solidFill>
                <a:srgbClr val="C00000"/>
              </a:solidFill>
            </a:endParaRPr>
          </a:p>
        </p:txBody>
      </p:sp>
      <p:pic>
        <p:nvPicPr>
          <p:cNvPr id="4" name="Picture 3"/>
          <p:cNvPicPr>
            <a:picLocks noChangeAspect="1"/>
          </p:cNvPicPr>
          <p:nvPr/>
        </p:nvPicPr>
        <p:blipFill>
          <a:blip r:embed="rId3"/>
          <a:stretch>
            <a:fillRect/>
          </a:stretch>
        </p:blipFill>
        <p:spPr>
          <a:xfrm>
            <a:off x="9399510" y="2492399"/>
            <a:ext cx="2143125" cy="2143125"/>
          </a:xfrm>
          <a:prstGeom prst="rect">
            <a:avLst/>
          </a:prstGeom>
        </p:spPr>
      </p:pic>
    </p:spTree>
    <p:extLst>
      <p:ext uri="{BB962C8B-B14F-4D97-AF65-F5344CB8AC3E}">
        <p14:creationId xmlns:p14="http://schemas.microsoft.com/office/powerpoint/2010/main" val="3288049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38028" y="1622962"/>
            <a:ext cx="11053972" cy="1815882"/>
          </a:xfrm>
          <a:prstGeom prst="rect">
            <a:avLst/>
          </a:prstGeom>
          <a:noFill/>
        </p:spPr>
        <p:txBody>
          <a:bodyPr wrap="square" rtlCol="0">
            <a:spAutoFit/>
          </a:bodyPr>
          <a:lstStyle/>
          <a:p>
            <a:pPr algn="ctr" rtl="1"/>
            <a:r>
              <a:rPr lang="ar-EG" sz="2800" b="1" dirty="0" smtClean="0"/>
              <a:t>2.1.2 مثال على استخدام </a:t>
            </a:r>
            <a:r>
              <a:rPr lang="ar-EG" sz="2800" b="1" dirty="0"/>
              <a:t>التسويق الرقمي في تطوير </a:t>
            </a:r>
            <a:r>
              <a:rPr lang="ar-EG" sz="2800" b="1" dirty="0" smtClean="0"/>
              <a:t>الشركات:</a:t>
            </a:r>
            <a:endParaRPr lang="ar-EG" sz="2800" b="1" dirty="0"/>
          </a:p>
          <a:p>
            <a:pPr lvl="0" algn="ctr" rtl="1"/>
            <a:r>
              <a:rPr lang="ar-EG" sz="2800" b="1" dirty="0" smtClean="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233750" y="2081119"/>
            <a:ext cx="7983548" cy="3508653"/>
          </a:xfrm>
          <a:prstGeom prst="rect">
            <a:avLst/>
          </a:prstGeom>
          <a:noFill/>
        </p:spPr>
        <p:txBody>
          <a:bodyPr wrap="square" rtlCol="0">
            <a:spAutoFit/>
          </a:bodyPr>
          <a:lstStyle/>
          <a:p>
            <a:pPr lvl="0" algn="just" rtl="1"/>
            <a:r>
              <a:rPr lang="ar-EG" sz="2200" b="1" dirty="0" smtClean="0">
                <a:solidFill>
                  <a:srgbClr val="FF0000"/>
                </a:solidFill>
              </a:rPr>
              <a:t>شركة </a:t>
            </a:r>
            <a:r>
              <a:rPr lang="ar-EG" sz="2200" b="1" dirty="0">
                <a:solidFill>
                  <a:srgbClr val="FF0000"/>
                </a:solidFill>
              </a:rPr>
              <a:t>“أمازون” </a:t>
            </a:r>
            <a:endParaRPr lang="ar-EG" sz="2200" b="1" dirty="0" smtClean="0">
              <a:solidFill>
                <a:srgbClr val="FF0000"/>
              </a:solidFill>
            </a:endParaRPr>
          </a:p>
          <a:p>
            <a:pPr marL="342900" lvl="0" indent="-342900" algn="just" rtl="1">
              <a:buFont typeface="Wingdings" panose="05000000000000000000" pitchFamily="2" charset="2"/>
              <a:buChar char="Ø"/>
            </a:pPr>
            <a:r>
              <a:rPr lang="ar-EG" sz="2200" dirty="0" smtClean="0"/>
              <a:t>استخدمت </a:t>
            </a:r>
            <a:r>
              <a:rPr lang="ar-EG" sz="2200" b="1" dirty="0"/>
              <a:t>استراتيجيات التسويق الرقمي </a:t>
            </a:r>
            <a:r>
              <a:rPr lang="ar-EG" sz="2200" dirty="0"/>
              <a:t>لبناء علاقة قوية مع العملاء وتحسين تجربتهم في التسوق عبر </a:t>
            </a:r>
            <a:r>
              <a:rPr lang="ar-EG" sz="2200" dirty="0" smtClean="0"/>
              <a:t>الإنترنت.</a:t>
            </a:r>
            <a:endParaRPr lang="en-US" sz="2200" dirty="0" smtClean="0"/>
          </a:p>
          <a:p>
            <a:pPr lvl="0" algn="just" rtl="1"/>
            <a:r>
              <a:rPr lang="ar-EG" sz="2200" b="1" dirty="0" smtClean="0">
                <a:solidFill>
                  <a:srgbClr val="FF0000"/>
                </a:solidFill>
              </a:rPr>
              <a:t>شركة </a:t>
            </a:r>
            <a:r>
              <a:rPr lang="ar-EG" sz="2200" b="1" dirty="0">
                <a:solidFill>
                  <a:srgbClr val="FF0000"/>
                </a:solidFill>
              </a:rPr>
              <a:t>“ستاربكس</a:t>
            </a:r>
            <a:endParaRPr lang="ar-EG" sz="2200" dirty="0" smtClean="0">
              <a:solidFill>
                <a:srgbClr val="FF0000"/>
              </a:solidFill>
            </a:endParaRPr>
          </a:p>
          <a:p>
            <a:pPr marL="342900" lvl="0" indent="-342900" algn="just" rtl="1">
              <a:buFont typeface="Wingdings" panose="05000000000000000000" pitchFamily="2" charset="2"/>
              <a:buChar char="Ø"/>
            </a:pPr>
            <a:r>
              <a:rPr lang="ar-EG" sz="2200" dirty="0" smtClean="0"/>
              <a:t> بفضل استخدام وسائل التواصل </a:t>
            </a:r>
            <a:r>
              <a:rPr lang="ar-EG" sz="2200" b="1" dirty="0" smtClean="0"/>
              <a:t>الاجتماعي، نجحت شركة “ستاربكس” </a:t>
            </a:r>
            <a:r>
              <a:rPr lang="ar-EG" sz="2200" dirty="0" smtClean="0"/>
              <a:t>في جذب والتفاعل مع عملائها وزيادة تواجدها الرقمي.</a:t>
            </a:r>
            <a:endParaRPr lang="en-US" sz="2200" dirty="0" smtClean="0"/>
          </a:p>
          <a:p>
            <a:pPr marL="342900" lvl="0" indent="-342900" algn="just" rtl="1">
              <a:buFont typeface="Wingdings" panose="05000000000000000000" pitchFamily="2" charset="2"/>
              <a:buChar char="Ø"/>
            </a:pPr>
            <a:endParaRPr lang="ar-EG" sz="2200" dirty="0" smtClean="0"/>
          </a:p>
          <a:p>
            <a:pPr lvl="0" algn="just" rtl="1"/>
            <a:r>
              <a:rPr lang="ar-EG" sz="2200" b="1" dirty="0" smtClean="0">
                <a:solidFill>
                  <a:srgbClr val="FF0000"/>
                </a:solidFill>
              </a:rPr>
              <a:t>شركة </a:t>
            </a:r>
            <a:r>
              <a:rPr lang="ar-EG" sz="2200" b="1" dirty="0">
                <a:solidFill>
                  <a:srgbClr val="FF0000"/>
                </a:solidFill>
              </a:rPr>
              <a:t>“أبل”</a:t>
            </a:r>
          </a:p>
          <a:p>
            <a:pPr marL="342900" lvl="0" indent="-342900" algn="just" rtl="1">
              <a:buFont typeface="Wingdings" panose="05000000000000000000" pitchFamily="2" charset="2"/>
              <a:buChar char="Ø"/>
            </a:pPr>
            <a:r>
              <a:rPr lang="ar-EG" sz="2200" dirty="0" smtClean="0"/>
              <a:t>قامت </a:t>
            </a:r>
            <a:r>
              <a:rPr lang="ar-EG" sz="2200" b="1" dirty="0"/>
              <a:t>شركة “أبل” </a:t>
            </a:r>
            <a:r>
              <a:rPr lang="ar-EG" sz="2200" dirty="0"/>
              <a:t>بتطبيق </a:t>
            </a:r>
            <a:r>
              <a:rPr lang="ar-EG" sz="2200" b="1" dirty="0"/>
              <a:t>استراتيجية التسويق الرقمي </a:t>
            </a:r>
            <a:r>
              <a:rPr lang="ar-EG" sz="2200" dirty="0"/>
              <a:t>من خلال تصميم </a:t>
            </a:r>
            <a:r>
              <a:rPr lang="ar-EG" sz="2200" b="1" dirty="0"/>
              <a:t>منتجات فريدة وإطلاق حملات إعلانية </a:t>
            </a:r>
            <a:r>
              <a:rPr lang="ar-EG" sz="2200" dirty="0"/>
              <a:t>رقمية فعالة التي ساهمت في نجاحها المستدام</a:t>
            </a:r>
            <a:r>
              <a:rPr lang="ar-EG" sz="2400" dirty="0" smtClean="0"/>
              <a:t>.</a:t>
            </a:r>
            <a:endParaRPr lang="en-MY" sz="2400" dirty="0">
              <a:solidFill>
                <a:srgbClr val="C00000"/>
              </a:solidFill>
            </a:endParaRPr>
          </a:p>
        </p:txBody>
      </p:sp>
      <p:pic>
        <p:nvPicPr>
          <p:cNvPr id="2" name="Picture 1"/>
          <p:cNvPicPr>
            <a:picLocks noChangeAspect="1"/>
          </p:cNvPicPr>
          <p:nvPr/>
        </p:nvPicPr>
        <p:blipFill>
          <a:blip r:embed="rId3"/>
          <a:stretch>
            <a:fillRect/>
          </a:stretch>
        </p:blipFill>
        <p:spPr>
          <a:xfrm>
            <a:off x="-731210" y="1967626"/>
            <a:ext cx="2693233" cy="1549631"/>
          </a:xfrm>
          <a:prstGeom prst="rect">
            <a:avLst/>
          </a:prstGeom>
        </p:spPr>
      </p:pic>
      <p:pic>
        <p:nvPicPr>
          <p:cNvPr id="4" name="Picture 3"/>
          <p:cNvPicPr>
            <a:picLocks noChangeAspect="1"/>
          </p:cNvPicPr>
          <p:nvPr/>
        </p:nvPicPr>
        <p:blipFill>
          <a:blip r:embed="rId4"/>
          <a:stretch>
            <a:fillRect/>
          </a:stretch>
        </p:blipFill>
        <p:spPr>
          <a:xfrm>
            <a:off x="-1240170" y="3495347"/>
            <a:ext cx="2595107" cy="2063931"/>
          </a:xfrm>
          <a:prstGeom prst="rect">
            <a:avLst/>
          </a:prstGeom>
        </p:spPr>
      </p:pic>
    </p:spTree>
    <p:extLst>
      <p:ext uri="{BB962C8B-B14F-4D97-AF65-F5344CB8AC3E}">
        <p14:creationId xmlns:p14="http://schemas.microsoft.com/office/powerpoint/2010/main" val="1908395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90270" y="1612035"/>
            <a:ext cx="8466655" cy="954107"/>
          </a:xfrm>
          <a:prstGeom prst="rect">
            <a:avLst/>
          </a:prstGeom>
          <a:noFill/>
        </p:spPr>
        <p:txBody>
          <a:bodyPr wrap="square" rtlCol="0">
            <a:spAutoFit/>
          </a:bodyPr>
          <a:lstStyle/>
          <a:p>
            <a:pPr lvl="0" algn="r" rtl="1"/>
            <a:r>
              <a:rPr lang="ar-EG" sz="2800" b="1" dirty="0" smtClean="0"/>
              <a:t>2.2 أثر </a:t>
            </a:r>
            <a:r>
              <a:rPr lang="ar-EG" sz="2800" b="1" dirty="0"/>
              <a:t>التسويق الرقمي</a:t>
            </a:r>
            <a:r>
              <a:rPr lang="en-US" sz="2800" b="1" dirty="0"/>
              <a:t> </a:t>
            </a:r>
            <a:r>
              <a:rPr lang="ar-EG" sz="2800" b="1" dirty="0"/>
              <a:t> على المستهلكين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3084600" y="2056368"/>
            <a:ext cx="7140232" cy="3539430"/>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000" b="1" dirty="0"/>
              <a:t> </a:t>
            </a:r>
            <a:r>
              <a:rPr lang="ar-EG" sz="2800" b="1" dirty="0"/>
              <a:t>تجربة العملاء المحسنة: </a:t>
            </a:r>
            <a:r>
              <a:rPr lang="ar-EG" sz="2800" dirty="0"/>
              <a:t>التسويق الرقمي يسمح بتوفير تجربة مخصصة للمستهلكين من خلال تحليل سلوكهم على الإنترنت. هذا يؤدي إلى تقديم عروض منتجات وخدمات تتناسب مع احتياجاتهم، مما يزيد من رضا </a:t>
            </a:r>
            <a:r>
              <a:rPr lang="ar-EG" sz="2800" dirty="0" smtClean="0"/>
              <a:t>العملاء.</a:t>
            </a:r>
          </a:p>
          <a:p>
            <a:pPr marL="342900" lvl="0" indent="-342900" algn="just" rtl="1">
              <a:buFont typeface="Wingdings" panose="05000000000000000000" pitchFamily="2" charset="2"/>
              <a:buChar char="q"/>
            </a:pPr>
            <a:r>
              <a:rPr lang="ar-EG" sz="2800" b="1" dirty="0" smtClean="0"/>
              <a:t>الوصول </a:t>
            </a:r>
            <a:r>
              <a:rPr lang="ar-EG" sz="2800" b="1" dirty="0"/>
              <a:t>إلى المعلومات بسهولة: </a:t>
            </a:r>
            <a:r>
              <a:rPr lang="ar-EG" sz="2800" dirty="0"/>
              <a:t>أصبح المستهلكون قادرين على </a:t>
            </a:r>
            <a:r>
              <a:rPr lang="ar-EG" sz="2800" u="sng" dirty="0"/>
              <a:t>البحث عن المنتجات، مقارنة الأسعار</a:t>
            </a:r>
            <a:r>
              <a:rPr lang="ar-EG" sz="2800" dirty="0"/>
              <a:t>، وقراءة التقييمات عبر الإنترنت قبل اتخاذ قرارات الشراء، مما يوفر لهم تجربة تسوق أكثر اطلاعًا وراحة</a:t>
            </a:r>
            <a:r>
              <a:rPr lang="ar-EG" sz="2000" b="1" dirty="0"/>
              <a:t>.</a:t>
            </a:r>
            <a:endParaRPr lang="en-MY" sz="2000" dirty="0">
              <a:solidFill>
                <a:srgbClr val="C00000"/>
              </a:solidFill>
            </a:endParaRPr>
          </a:p>
        </p:txBody>
      </p:sp>
      <p:pic>
        <p:nvPicPr>
          <p:cNvPr id="4" name="Picture 3"/>
          <p:cNvPicPr>
            <a:picLocks noChangeAspect="1"/>
          </p:cNvPicPr>
          <p:nvPr/>
        </p:nvPicPr>
        <p:blipFill>
          <a:blip r:embed="rId3"/>
          <a:stretch>
            <a:fillRect/>
          </a:stretch>
        </p:blipFill>
        <p:spPr>
          <a:xfrm>
            <a:off x="1333001" y="2343054"/>
            <a:ext cx="1751598" cy="2776476"/>
          </a:xfrm>
          <a:prstGeom prst="rect">
            <a:avLst/>
          </a:prstGeom>
        </p:spPr>
      </p:pic>
    </p:spTree>
    <p:extLst>
      <p:ext uri="{BB962C8B-B14F-4D97-AF65-F5344CB8AC3E}">
        <p14:creationId xmlns:p14="http://schemas.microsoft.com/office/powerpoint/2010/main" val="27523324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61230" y="1679801"/>
            <a:ext cx="8466655" cy="523220"/>
          </a:xfrm>
          <a:prstGeom prst="rect">
            <a:avLst/>
          </a:prstGeom>
          <a:noFill/>
        </p:spPr>
        <p:txBody>
          <a:bodyPr wrap="square" rtlCol="0">
            <a:spAutoFit/>
          </a:bodyPr>
          <a:lstStyle/>
          <a:p>
            <a:pPr lvl="0" algn="r" rtl="1"/>
            <a:r>
              <a:rPr lang="ar-EG" sz="2800" b="1" dirty="0" smtClean="0"/>
              <a:t>  2.2.1  تأثير </a:t>
            </a:r>
            <a:r>
              <a:rPr lang="ar-EG" sz="2800" b="1" dirty="0"/>
              <a:t>التسويق الرقمي </a:t>
            </a:r>
            <a:r>
              <a:rPr lang="ar-EG" sz="2800" b="1" dirty="0" smtClean="0"/>
              <a:t>على المستهلك</a:t>
            </a:r>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191694" y="2150629"/>
            <a:ext cx="9137634" cy="3277820"/>
          </a:xfrm>
          <a:prstGeom prst="rect">
            <a:avLst/>
          </a:prstGeom>
          <a:noFill/>
        </p:spPr>
        <p:txBody>
          <a:bodyPr wrap="square" rtlCol="0">
            <a:spAutoFit/>
          </a:bodyPr>
          <a:lstStyle/>
          <a:p>
            <a:pPr marL="342900" lvl="0" indent="-342900" algn="r" rtl="1">
              <a:buFont typeface="Wingdings" panose="05000000000000000000" pitchFamily="2" charset="2"/>
              <a:buChar char="v"/>
            </a:pPr>
            <a:r>
              <a:rPr lang="ar-EG" sz="2300" b="1" dirty="0" smtClean="0"/>
              <a:t>الوصول </a:t>
            </a:r>
            <a:r>
              <a:rPr lang="ar-EG" sz="2300" b="1" dirty="0"/>
              <a:t>إلى الأسواق العالمية: </a:t>
            </a:r>
            <a:r>
              <a:rPr lang="ar-EG" sz="2300" dirty="0"/>
              <a:t>أتاح التسويق الرقمي للمستهلكين الوصول إلى أسواق عالمية، مما غير أذواقهم ورفع من رغبتهم في شراء منتجات نادرة وعالية الجودة من الخارج</a:t>
            </a:r>
            <a:r>
              <a:rPr lang="ar-EG" sz="2300" dirty="0" smtClean="0"/>
              <a:t>.</a:t>
            </a:r>
          </a:p>
          <a:p>
            <a:pPr marL="342900" lvl="0" indent="-342900" algn="r" rtl="1">
              <a:buFont typeface="Wingdings" panose="05000000000000000000" pitchFamily="2" charset="2"/>
              <a:buChar char="v"/>
            </a:pPr>
            <a:r>
              <a:rPr lang="ar-EG" sz="2300" b="1" dirty="0" smtClean="0"/>
              <a:t> </a:t>
            </a:r>
            <a:r>
              <a:rPr lang="ar-EG" sz="2300" b="1" dirty="0"/>
              <a:t>البحث القبلي عن المنتجات: </a:t>
            </a:r>
            <a:r>
              <a:rPr lang="ar-EG" sz="2300" dirty="0"/>
              <a:t>أصبح المستهلكون يجرون بحوثًا مكثفة عن المنتجات عبر الإنترنت، ويقرأون المراجعات قبل اتخاذ قرار الشراء، بهدف الحصول على أفضل قيمة بأقل سعر</a:t>
            </a:r>
            <a:r>
              <a:rPr lang="ar-EG" sz="2300" dirty="0" smtClean="0"/>
              <a:t>.</a:t>
            </a:r>
          </a:p>
          <a:p>
            <a:pPr marL="342900" lvl="0" indent="-342900" algn="r" rtl="1">
              <a:buFont typeface="Wingdings" panose="05000000000000000000" pitchFamily="2" charset="2"/>
              <a:buChar char="v"/>
            </a:pPr>
            <a:r>
              <a:rPr lang="ar-EG" sz="2300" dirty="0" smtClean="0"/>
              <a:t> </a:t>
            </a:r>
            <a:r>
              <a:rPr lang="ar-EG" sz="2300" b="1" dirty="0"/>
              <a:t>التسوق في أي مكان </a:t>
            </a:r>
            <a:r>
              <a:rPr lang="ar-EG" sz="2300" b="1" dirty="0" smtClean="0"/>
              <a:t>وزمان</a:t>
            </a:r>
            <a:r>
              <a:rPr lang="ar-EG" sz="2300" b="1" dirty="0"/>
              <a:t>: </a:t>
            </a:r>
            <a:r>
              <a:rPr lang="ar-EG" sz="2300" dirty="0"/>
              <a:t>أتاحت التجارة الإلكترونية للمستهلكين الشراء في أي وقت ومن أي مكان، مما أدى إلى تقليل الولاء للعلامات التجارية وزيادة المنافسة </a:t>
            </a:r>
            <a:r>
              <a:rPr lang="en-US" sz="2300" dirty="0" smtClean="0"/>
              <a:t>.</a:t>
            </a:r>
          </a:p>
          <a:p>
            <a:pPr marL="342900" lvl="0" indent="-342900" algn="r" rtl="1">
              <a:buFont typeface="Wingdings" panose="05000000000000000000" pitchFamily="2" charset="2"/>
              <a:buChar char="v"/>
            </a:pPr>
            <a:r>
              <a:rPr lang="ar-EG" sz="2300" b="1" dirty="0" smtClean="0"/>
              <a:t>تنامي </a:t>
            </a:r>
            <a:r>
              <a:rPr lang="ar-EG" sz="2300" b="1" dirty="0"/>
              <a:t>عقلية </a:t>
            </a:r>
            <a:r>
              <a:rPr lang="ar-EG" sz="2300" b="1" dirty="0" smtClean="0"/>
              <a:t>الخصم:</a:t>
            </a:r>
            <a:r>
              <a:rPr lang="ar-EG" sz="2300" dirty="0"/>
              <a:t>مع توافر التخفيضات والعروض عبر الإنترنت، أصبح المستهلكون </a:t>
            </a:r>
            <a:r>
              <a:rPr lang="ar-EG" sz="2300" u="sng" dirty="0">
                <a:solidFill>
                  <a:srgbClr val="FF0000"/>
                </a:solidFill>
              </a:rPr>
              <a:t>يتوقعون الخصومات بشكل مستمر</a:t>
            </a:r>
            <a:r>
              <a:rPr lang="ar-EG" sz="2300" dirty="0"/>
              <a:t>، مما دفع الشركات للتنافس في تقديم أفضل </a:t>
            </a:r>
            <a:r>
              <a:rPr lang="ar-EG" sz="2300" dirty="0" smtClean="0"/>
              <a:t>العروض.</a:t>
            </a:r>
            <a:endParaRPr lang="en-MY" sz="2300" u="sng" dirty="0">
              <a:solidFill>
                <a:srgbClr val="C00000"/>
              </a:solidFill>
            </a:endParaRPr>
          </a:p>
        </p:txBody>
      </p:sp>
      <p:pic>
        <p:nvPicPr>
          <p:cNvPr id="2" name="Picture 1"/>
          <p:cNvPicPr>
            <a:picLocks noChangeAspect="1"/>
          </p:cNvPicPr>
          <p:nvPr/>
        </p:nvPicPr>
        <p:blipFill>
          <a:blip r:embed="rId3"/>
          <a:stretch>
            <a:fillRect/>
          </a:stretch>
        </p:blipFill>
        <p:spPr>
          <a:xfrm>
            <a:off x="10560597" y="2779716"/>
            <a:ext cx="2037805" cy="2123457"/>
          </a:xfrm>
          <a:prstGeom prst="rect">
            <a:avLst/>
          </a:prstGeom>
        </p:spPr>
      </p:pic>
    </p:spTree>
    <p:extLst>
      <p:ext uri="{BB962C8B-B14F-4D97-AF65-F5344CB8AC3E}">
        <p14:creationId xmlns:p14="http://schemas.microsoft.com/office/powerpoint/2010/main" val="702773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683268" y="1688876"/>
            <a:ext cx="8466655" cy="954107"/>
          </a:xfrm>
          <a:prstGeom prst="rect">
            <a:avLst/>
          </a:prstGeom>
          <a:noFill/>
        </p:spPr>
        <p:txBody>
          <a:bodyPr wrap="square" rtlCol="0">
            <a:spAutoFit/>
          </a:bodyPr>
          <a:lstStyle/>
          <a:p>
            <a:pPr lvl="0" algn="r" rtl="1"/>
            <a:r>
              <a:rPr lang="ar-EG" sz="2800" b="1" dirty="0" smtClean="0"/>
              <a:t>  2.2.2  تأثير </a:t>
            </a:r>
            <a:r>
              <a:rPr lang="ar-EG" sz="2800" b="1" dirty="0"/>
              <a:t>التسويق الرقمي </a:t>
            </a:r>
            <a:r>
              <a:rPr lang="ar-EG" sz="2800" b="1" dirty="0" smtClean="0"/>
              <a:t>على </a:t>
            </a:r>
            <a:r>
              <a:rPr lang="ar-EG" sz="2800" b="1" dirty="0"/>
              <a:t>سلوك </a:t>
            </a:r>
            <a:r>
              <a:rPr lang="ar-EG" sz="2800" b="1" dirty="0" smtClean="0"/>
              <a:t>المستهلك(تابع)</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191695" y="2205053"/>
            <a:ext cx="8929518" cy="3416320"/>
          </a:xfrm>
          <a:prstGeom prst="rect">
            <a:avLst/>
          </a:prstGeom>
          <a:noFill/>
        </p:spPr>
        <p:txBody>
          <a:bodyPr wrap="square" rtlCol="0">
            <a:spAutoFit/>
          </a:bodyPr>
          <a:lstStyle/>
          <a:p>
            <a:pPr marL="342900" lvl="0" indent="-342900" algn="r" rtl="1">
              <a:buFont typeface="Wingdings" panose="05000000000000000000" pitchFamily="2" charset="2"/>
              <a:buChar char="v"/>
            </a:pPr>
            <a:r>
              <a:rPr lang="ar-EG" sz="2400" b="1" dirty="0" smtClean="0"/>
              <a:t>الخوف </a:t>
            </a:r>
            <a:r>
              <a:rPr lang="ar-EG" sz="2400" b="1" dirty="0"/>
              <a:t>من الفقدان والتسويق بالبريد الإلكتروني: </a:t>
            </a:r>
            <a:r>
              <a:rPr lang="ar-EG" sz="2400" dirty="0"/>
              <a:t>أصبح التسويق عبر البريد الإلكتروني وسيلة فعالة للحفاظ على اطلاع المستهلكين بالعروض والمنتجات الجديدة، مما يحفزهم على اتخاذ قرارات شراء سريعة</a:t>
            </a:r>
            <a:r>
              <a:rPr lang="ar-EG" sz="2400" dirty="0" smtClean="0"/>
              <a:t>.</a:t>
            </a:r>
          </a:p>
          <a:p>
            <a:pPr marL="342900" lvl="0" indent="-342900" algn="r" rtl="1">
              <a:buFont typeface="Wingdings" panose="05000000000000000000" pitchFamily="2" charset="2"/>
              <a:buChar char="v"/>
            </a:pPr>
            <a:r>
              <a:rPr lang="ar-EG" sz="2400" dirty="0" smtClean="0"/>
              <a:t> </a:t>
            </a:r>
            <a:r>
              <a:rPr lang="ar-EG" sz="2400" b="1" dirty="0" smtClean="0"/>
              <a:t>ندرة الولاء لدى المستهلكين: </a:t>
            </a:r>
            <a:r>
              <a:rPr lang="ar-EG" sz="2400" dirty="0" smtClean="0"/>
              <a:t>نتيجة </a:t>
            </a:r>
            <a:r>
              <a:rPr lang="ar-EG" sz="2400" dirty="0"/>
              <a:t>للعديد من الخيارات المتاحة في السوق، أصبح من الصعب على </a:t>
            </a:r>
            <a:r>
              <a:rPr lang="ar-EG" sz="2400" dirty="0" smtClean="0"/>
              <a:t>الشركات </a:t>
            </a:r>
            <a:r>
              <a:rPr lang="ar-EG" sz="2400" dirty="0"/>
              <a:t>الحفاظ على ولاء العملاء، مما دفعهم لتقديم مزايا إضافية مثل برامج الولاء لتحفيز العملاء على البقاء. </a:t>
            </a:r>
            <a:endParaRPr lang="ar-EG" sz="2400" dirty="0" smtClean="0"/>
          </a:p>
          <a:p>
            <a:pPr marL="342900" lvl="0" indent="-342900" algn="r" rtl="1">
              <a:buFont typeface="Wingdings" panose="05000000000000000000" pitchFamily="2" charset="2"/>
              <a:buChar char="v"/>
            </a:pPr>
            <a:r>
              <a:rPr lang="ar-EG" sz="2400" b="1" dirty="0" smtClean="0"/>
              <a:t>الائتمان </a:t>
            </a:r>
            <a:r>
              <a:rPr lang="ar-EG" sz="2400" b="1" dirty="0"/>
              <a:t>والأقساط الشهرية للمشتريات: </a:t>
            </a:r>
            <a:r>
              <a:rPr lang="ar-EG" sz="2400" dirty="0"/>
              <a:t>قدم التسويق الرقمي خيارات دفع مرنة مثل الأقساط الشهرية والائتمان، مما ساعد المستهلكين على شراء المزيد من المنتجات </a:t>
            </a:r>
            <a:r>
              <a:rPr lang="ar-EG" sz="2400" dirty="0" smtClean="0"/>
              <a:t>بسهولة.</a:t>
            </a:r>
            <a:endParaRPr lang="en-MY" sz="2400" u="sng" dirty="0">
              <a:solidFill>
                <a:srgbClr val="C00000"/>
              </a:solidFill>
            </a:endParaRPr>
          </a:p>
        </p:txBody>
      </p:sp>
    </p:spTree>
    <p:extLst>
      <p:ext uri="{BB962C8B-B14F-4D97-AF65-F5344CB8AC3E}">
        <p14:creationId xmlns:p14="http://schemas.microsoft.com/office/powerpoint/2010/main" val="26358812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683268" y="1688876"/>
            <a:ext cx="8466655" cy="954107"/>
          </a:xfrm>
          <a:prstGeom prst="rect">
            <a:avLst/>
          </a:prstGeom>
          <a:noFill/>
        </p:spPr>
        <p:txBody>
          <a:bodyPr wrap="square" rtlCol="0">
            <a:spAutoFit/>
          </a:bodyPr>
          <a:lstStyle/>
          <a:p>
            <a:pPr lvl="0" algn="r" rtl="1"/>
            <a:r>
              <a:rPr lang="ar-EG" sz="2800" b="1" dirty="0" smtClean="0"/>
              <a:t>  2.2.3  تأثير </a:t>
            </a:r>
            <a:r>
              <a:rPr lang="ar-EG" sz="2800" b="1" dirty="0"/>
              <a:t>التسويق الرقمي </a:t>
            </a:r>
            <a:r>
              <a:rPr lang="ar-EG" sz="2800" b="1" dirty="0" smtClean="0"/>
              <a:t>على </a:t>
            </a:r>
            <a:r>
              <a:rPr lang="ar-EG" sz="2800" b="1" dirty="0"/>
              <a:t>سلوك </a:t>
            </a:r>
            <a:r>
              <a:rPr lang="ar-EG" sz="2800" b="1" dirty="0" smtClean="0"/>
              <a:t>المستهلك(تابع)</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71599" y="2205053"/>
            <a:ext cx="8749613" cy="3170099"/>
          </a:xfrm>
          <a:prstGeom prst="rect">
            <a:avLst/>
          </a:prstGeom>
          <a:noFill/>
        </p:spPr>
        <p:txBody>
          <a:bodyPr wrap="square" rtlCol="0">
            <a:spAutoFit/>
          </a:bodyPr>
          <a:lstStyle/>
          <a:p>
            <a:pPr marL="342900" lvl="0" indent="-342900" algn="just" rtl="1">
              <a:buFont typeface="Wingdings" panose="05000000000000000000" pitchFamily="2" charset="2"/>
              <a:buChar char="v"/>
            </a:pPr>
            <a:r>
              <a:rPr lang="ar-EG" sz="2200" dirty="0"/>
              <a:t> </a:t>
            </a:r>
            <a:r>
              <a:rPr lang="ar-EG" sz="2200" b="1" dirty="0"/>
              <a:t>توفير الخيارات والراحة: </a:t>
            </a:r>
            <a:r>
              <a:rPr lang="ar-EG" sz="2200" dirty="0"/>
              <a:t>أصبح بإمكان المستهلكين البحث عن المنتجات، مقارنتها، وشراءها عبر الإنترنت من أي مكان وفي أي وقت. </a:t>
            </a:r>
            <a:r>
              <a:rPr lang="ar-EG" sz="2200" dirty="0">
                <a:solidFill>
                  <a:srgbClr val="FF0000"/>
                </a:solidFill>
              </a:rPr>
              <a:t>هذا التحول من التسوق التقليدي إلى التسوق الإلكتروني يوفر وقت وجهد المستهلكين</a:t>
            </a:r>
            <a:r>
              <a:rPr lang="ar-EG" sz="2200" dirty="0" smtClean="0"/>
              <a:t>.</a:t>
            </a:r>
          </a:p>
          <a:p>
            <a:pPr marL="342900" lvl="0" indent="-342900" algn="just" rtl="1">
              <a:buFont typeface="Wingdings" panose="05000000000000000000" pitchFamily="2" charset="2"/>
              <a:buChar char="v"/>
            </a:pPr>
            <a:endParaRPr lang="ar-EG" sz="2200" dirty="0" smtClean="0"/>
          </a:p>
          <a:p>
            <a:pPr marL="342900" lvl="0" indent="-342900" algn="just" rtl="1">
              <a:buFont typeface="Wingdings" panose="05000000000000000000" pitchFamily="2" charset="2"/>
              <a:buChar char="v"/>
            </a:pPr>
            <a:r>
              <a:rPr lang="ar-EG" sz="2200" b="1" dirty="0" smtClean="0"/>
              <a:t>مقارنة </a:t>
            </a:r>
            <a:r>
              <a:rPr lang="ar-EG" sz="2200" b="1" dirty="0"/>
              <a:t>المنتجات بسهولة: </a:t>
            </a:r>
            <a:r>
              <a:rPr lang="ar-EG" sz="2200" dirty="0"/>
              <a:t>بفضل الإنترنت، يمكن للمستهلكين الوصول إلى تقييمات وآراء الآخرين حول المنتجات </a:t>
            </a:r>
            <a:r>
              <a:rPr lang="ar-EG" sz="2200" b="1" dirty="0"/>
              <a:t>مما يساعدهم في اتخاذ قرارات شراء مدروسة</a:t>
            </a:r>
            <a:r>
              <a:rPr lang="ar-EG" sz="2200" dirty="0"/>
              <a:t>. </a:t>
            </a:r>
            <a:endParaRPr lang="ar-EG" sz="2200" dirty="0" smtClean="0"/>
          </a:p>
          <a:p>
            <a:pPr marL="342900" lvl="0" indent="-342900" algn="just" rtl="1">
              <a:buFont typeface="Wingdings" panose="05000000000000000000" pitchFamily="2" charset="2"/>
              <a:buChar char="v"/>
            </a:pPr>
            <a:endParaRPr lang="ar-EG" sz="2200" dirty="0" smtClean="0"/>
          </a:p>
          <a:p>
            <a:pPr marL="342900" lvl="0" indent="-342900" algn="just" rtl="1">
              <a:buFont typeface="Wingdings" panose="05000000000000000000" pitchFamily="2" charset="2"/>
              <a:buChar char="v"/>
            </a:pPr>
            <a:r>
              <a:rPr lang="ar-EG" sz="2200" b="1" dirty="0" smtClean="0"/>
              <a:t>القوة </a:t>
            </a:r>
            <a:r>
              <a:rPr lang="ar-EG" sz="2200" b="1" dirty="0"/>
              <a:t>التفاوضية للمستهلكين: </a:t>
            </a:r>
            <a:r>
              <a:rPr lang="ar-EG" sz="2200" dirty="0"/>
              <a:t>من خلال إمكانية الوصول إلى الكثير من الخيارات بسهولة، أصبح </a:t>
            </a:r>
            <a:r>
              <a:rPr lang="ar-EG" sz="2400" dirty="0"/>
              <a:t>المستهلك </a:t>
            </a:r>
            <a:r>
              <a:rPr lang="ar-EG" sz="2400" dirty="0">
                <a:solidFill>
                  <a:srgbClr val="FF0000"/>
                </a:solidFill>
              </a:rPr>
              <a:t>أكثر قدرة على مقارنة الأسعار والمزايا مما يعزز من قوته التفاوضية</a:t>
            </a:r>
            <a:r>
              <a:rPr lang="ar-EG" sz="2400" dirty="0" smtClean="0"/>
              <a:t>.</a:t>
            </a:r>
            <a:endParaRPr lang="en-MY" sz="2400" u="sng" dirty="0">
              <a:solidFill>
                <a:srgbClr val="C00000"/>
              </a:solidFill>
            </a:endParaRPr>
          </a:p>
        </p:txBody>
      </p:sp>
    </p:spTree>
    <p:extLst>
      <p:ext uri="{BB962C8B-B14F-4D97-AF65-F5344CB8AC3E}">
        <p14:creationId xmlns:p14="http://schemas.microsoft.com/office/powerpoint/2010/main" val="2823877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74103" y="1579631"/>
            <a:ext cx="8466655" cy="584775"/>
          </a:xfrm>
          <a:prstGeom prst="rect">
            <a:avLst/>
          </a:prstGeom>
          <a:noFill/>
        </p:spPr>
        <p:txBody>
          <a:bodyPr wrap="square" rtlCol="0">
            <a:spAutoFit/>
          </a:bodyPr>
          <a:lstStyle/>
          <a:p>
            <a:pPr lvl="0" algn="ctr" rtl="1"/>
            <a:r>
              <a:rPr lang="ar-EG" sz="3200" b="1" dirty="0" smtClean="0"/>
              <a:t>2.3 تأثير التسويق الرقمي </a:t>
            </a:r>
            <a:r>
              <a:rPr lang="ar-EG" sz="3200" b="1" dirty="0"/>
              <a:t>على القوى </a:t>
            </a:r>
            <a:r>
              <a:rPr lang="ar-EG" sz="3200" b="1" dirty="0" smtClean="0"/>
              <a:t>العاملة</a:t>
            </a:r>
            <a:endParaRPr lang="en-US" sz="2800" b="1"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384663" y="2087463"/>
            <a:ext cx="8956094" cy="4401205"/>
          </a:xfrm>
          <a:prstGeom prst="rect">
            <a:avLst/>
          </a:prstGeom>
          <a:noFill/>
        </p:spPr>
        <p:txBody>
          <a:bodyPr wrap="square" rtlCol="0">
            <a:spAutoFit/>
          </a:bodyPr>
          <a:lstStyle/>
          <a:p>
            <a:pPr lvl="0" algn="just" rtl="1"/>
            <a:r>
              <a:rPr lang="ar-EG" sz="2400" b="1" dirty="0"/>
              <a:t>وظائف جديدة ومتطلبات مهارات</a:t>
            </a:r>
            <a:r>
              <a:rPr lang="ar-EG" sz="2400" dirty="0" smtClean="0"/>
              <a:t>:</a:t>
            </a:r>
          </a:p>
          <a:p>
            <a:pPr marL="342900" lvl="0" indent="-342900" algn="just" rtl="1">
              <a:buFont typeface="Arial" panose="020B0604020202020204" pitchFamily="34" charset="0"/>
              <a:buChar char="•"/>
            </a:pPr>
            <a:r>
              <a:rPr lang="ar-EG" sz="2400" b="1" dirty="0" smtClean="0"/>
              <a:t> </a:t>
            </a:r>
            <a:r>
              <a:rPr lang="ar-EG" sz="2400" b="1" dirty="0"/>
              <a:t>محللو البيانات: مع زيادة الاعتماد على البيانات في اتخاذ القرارات</a:t>
            </a:r>
            <a:r>
              <a:rPr lang="ar-EG" sz="2400" dirty="0"/>
              <a:t>، أصبح هناك طلب كبير على المحللين الذين يستطيعون تفسير البيانات </a:t>
            </a:r>
            <a:r>
              <a:rPr lang="ar-EG" sz="2400" dirty="0" smtClean="0"/>
              <a:t>لتوجيه </a:t>
            </a:r>
            <a:r>
              <a:rPr lang="ar-EG" sz="2400" dirty="0"/>
              <a:t>استراتيجيات التسويق</a:t>
            </a:r>
            <a:r>
              <a:rPr lang="ar-EG" sz="2400" dirty="0" smtClean="0"/>
              <a:t>.</a:t>
            </a:r>
          </a:p>
          <a:p>
            <a:pPr marL="342900" lvl="0" indent="-342900" algn="just" rtl="1">
              <a:buFont typeface="Arial" panose="020B0604020202020204" pitchFamily="34" charset="0"/>
              <a:buChar char="•"/>
            </a:pPr>
            <a:r>
              <a:rPr lang="ar-EG" sz="2400" b="1" dirty="0" smtClean="0"/>
              <a:t>مديرو </a:t>
            </a:r>
            <a:r>
              <a:rPr lang="ar-EG" sz="2400" b="1" dirty="0"/>
              <a:t>وسائل التواصل الاجتماعي: </a:t>
            </a:r>
            <a:r>
              <a:rPr lang="ar-EG" sz="2400" dirty="0"/>
              <a:t>أصبح للشركات الحاجة إلى محترفين مخصصين لإدارة حسابات التواصل الاجتماعي، </a:t>
            </a:r>
            <a:r>
              <a:rPr lang="ar-EG" sz="2400" dirty="0">
                <a:solidFill>
                  <a:srgbClr val="FF0000"/>
                </a:solidFill>
              </a:rPr>
              <a:t>وتحقيق التواصل الفعال </a:t>
            </a:r>
            <a:r>
              <a:rPr lang="ar-EG" sz="2400" dirty="0" smtClean="0">
                <a:solidFill>
                  <a:srgbClr val="FF0000"/>
                </a:solidFill>
              </a:rPr>
              <a:t>مع </a:t>
            </a:r>
            <a:r>
              <a:rPr lang="ar-EG" sz="2400" dirty="0">
                <a:solidFill>
                  <a:srgbClr val="FF0000"/>
                </a:solidFill>
              </a:rPr>
              <a:t>الجمهور</a:t>
            </a:r>
            <a:r>
              <a:rPr lang="ar-EG" sz="2400" dirty="0" smtClean="0"/>
              <a:t>.</a:t>
            </a:r>
          </a:p>
          <a:p>
            <a:pPr marL="342900" lvl="0" indent="-342900" algn="just" rtl="1">
              <a:buFont typeface="Arial" panose="020B0604020202020204" pitchFamily="34" charset="0"/>
              <a:buChar char="•"/>
            </a:pPr>
            <a:r>
              <a:rPr lang="ar-EG" sz="2400" b="1" dirty="0" smtClean="0"/>
              <a:t>خبراء </a:t>
            </a:r>
            <a:r>
              <a:rPr lang="ar-EG" sz="2400" b="1" dirty="0"/>
              <a:t>تحسين محركات البحث (</a:t>
            </a:r>
            <a:r>
              <a:rPr lang="en-MY" sz="2400" dirty="0" err="1"/>
              <a:t>SEO</a:t>
            </a:r>
            <a:r>
              <a:rPr lang="en-MY" sz="2400" dirty="0"/>
              <a:t>): </a:t>
            </a:r>
            <a:r>
              <a:rPr lang="ar-EG" sz="2400" dirty="0"/>
              <a:t>مع تزايد أهمية الظهور في نتائج محركات البحث، أصبح دور خبراء تحسين محركات البحث أساسيًا في تسويق </a:t>
            </a:r>
            <a:r>
              <a:rPr lang="ar-EG" sz="2400" dirty="0" smtClean="0"/>
              <a:t>المنتجات</a:t>
            </a:r>
            <a:r>
              <a:rPr lang="en-US" sz="2400" dirty="0" smtClean="0"/>
              <a:t>.</a:t>
            </a:r>
          </a:p>
          <a:p>
            <a:pPr marL="342900" lvl="0" indent="-342900" algn="just" rtl="1">
              <a:buFont typeface="Arial" panose="020B0604020202020204" pitchFamily="34" charset="0"/>
              <a:buChar char="•"/>
            </a:pPr>
            <a:r>
              <a:rPr lang="en-US" sz="2400" dirty="0" smtClean="0"/>
              <a:t> </a:t>
            </a:r>
            <a:r>
              <a:rPr lang="ar-EG" sz="2400" b="1" dirty="0" smtClean="0"/>
              <a:t>كتّاب </a:t>
            </a:r>
            <a:r>
              <a:rPr lang="ar-EG" sz="2400" b="1" dirty="0"/>
              <a:t>المحتوى والمبدعون: </a:t>
            </a:r>
            <a:r>
              <a:rPr lang="ar-EG" sz="2400" dirty="0"/>
              <a:t>يتمثل دورهم في إنشاء محتوى ملائم وجذاب للمستهلكين عبر الإنترنت، سواء كان نصًا أو صورًا أو مقاطع </a:t>
            </a:r>
            <a:r>
              <a:rPr lang="ar-EG" sz="2400" dirty="0" smtClean="0"/>
              <a:t>فيديو.</a:t>
            </a:r>
          </a:p>
          <a:p>
            <a:pPr lvl="0" algn="just" rtl="1"/>
            <a:r>
              <a:rPr lang="ar-EG" sz="3200" dirty="0"/>
              <a:t/>
            </a:r>
            <a:br>
              <a:rPr lang="ar-EG" sz="3200" dirty="0"/>
            </a:br>
            <a:endParaRPr lang="en-MY" sz="3200" dirty="0"/>
          </a:p>
        </p:txBody>
      </p:sp>
    </p:spTree>
    <p:extLst>
      <p:ext uri="{BB962C8B-B14F-4D97-AF65-F5344CB8AC3E}">
        <p14:creationId xmlns:p14="http://schemas.microsoft.com/office/powerpoint/2010/main" val="2176502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506786" cy="4099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55669" y="1556006"/>
            <a:ext cx="8466655" cy="1015663"/>
          </a:xfrm>
          <a:prstGeom prst="rect">
            <a:avLst/>
          </a:prstGeom>
          <a:noFill/>
        </p:spPr>
        <p:txBody>
          <a:bodyPr wrap="square" rtlCol="0">
            <a:spAutoFit/>
          </a:bodyPr>
          <a:lstStyle/>
          <a:p>
            <a:pPr lvl="0" algn="ctr" rtl="1"/>
            <a:r>
              <a:rPr lang="ar-EG" sz="3200" b="1" dirty="0" smtClean="0"/>
              <a:t>2.3.1 تأثير </a:t>
            </a:r>
            <a:r>
              <a:rPr lang="ar-EG" sz="3200" b="1" dirty="0"/>
              <a:t>التسويق الرقمي على القوى العاملة </a:t>
            </a:r>
            <a:r>
              <a:rPr lang="ar-EG" sz="3200" b="1" dirty="0" smtClean="0"/>
              <a:t>(تابع)</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191694" y="2063837"/>
            <a:ext cx="9230630" cy="4770537"/>
          </a:xfrm>
          <a:prstGeom prst="rect">
            <a:avLst/>
          </a:prstGeom>
          <a:noFill/>
        </p:spPr>
        <p:txBody>
          <a:bodyPr wrap="square" rtlCol="0">
            <a:spAutoFit/>
          </a:bodyPr>
          <a:lstStyle/>
          <a:p>
            <a:pPr lvl="0" algn="just" rtl="1"/>
            <a:r>
              <a:rPr lang="ar-EG" sz="2300" b="1" dirty="0"/>
              <a:t>تغيير في المهارات المطلوبة</a:t>
            </a:r>
            <a:r>
              <a:rPr lang="ar-EG" sz="2300" dirty="0"/>
              <a:t>: : يتطلب التسويق الرقمي مهارات فنية وتقنية متقدمة </a:t>
            </a:r>
            <a:r>
              <a:rPr lang="ar-EG" sz="2300" dirty="0">
                <a:solidFill>
                  <a:srgbClr val="FF0000"/>
                </a:solidFill>
              </a:rPr>
              <a:t>مثل تحليل البيانات، استخدام أدوات التسويق الرقمي، و إدارة الحملات عبر </a:t>
            </a:r>
            <a:r>
              <a:rPr lang="ar-EG" sz="2300" dirty="0" smtClean="0">
                <a:solidFill>
                  <a:srgbClr val="FF0000"/>
                </a:solidFill>
              </a:rPr>
              <a:t>الإنترنت.</a:t>
            </a:r>
          </a:p>
          <a:p>
            <a:pPr marL="285750" indent="-285750" algn="r" rtl="1">
              <a:buFont typeface="Arial" panose="020B0604020202020204" pitchFamily="34" charset="0"/>
              <a:buChar char="•"/>
            </a:pPr>
            <a:r>
              <a:rPr lang="ar-EG" sz="2300" b="1" dirty="0"/>
              <a:t>المرونة في العمل</a:t>
            </a:r>
            <a:r>
              <a:rPr lang="ar-EG" sz="2300" dirty="0"/>
              <a:t>:</a:t>
            </a:r>
          </a:p>
          <a:p>
            <a:pPr marL="285750" indent="-285750" algn="r" rtl="1">
              <a:buFont typeface="Arial" panose="020B0604020202020204" pitchFamily="34" charset="0"/>
              <a:buChar char="•"/>
            </a:pPr>
            <a:r>
              <a:rPr lang="ar-EG" sz="2300" dirty="0"/>
              <a:t>يوفر التسويق الرقمي فرصًا للعمل عن بُعد، </a:t>
            </a:r>
            <a:r>
              <a:rPr lang="ar-EG" sz="2300" u="sng" dirty="0"/>
              <a:t>مما يتيح مرونة أكبر في ساعات العمل وأماكنه</a:t>
            </a:r>
            <a:r>
              <a:rPr lang="ar-EG" sz="2300" dirty="0"/>
              <a:t>، </a:t>
            </a:r>
            <a:r>
              <a:rPr lang="ar-EG" sz="2300" dirty="0">
                <a:solidFill>
                  <a:srgbClr val="FF0000"/>
                </a:solidFill>
              </a:rPr>
              <a:t>مما يؤدي إلى تغييرات في أساليب إدارة القوى العاملة.</a:t>
            </a:r>
          </a:p>
          <a:p>
            <a:pPr marL="285750" indent="-285750" algn="r" rtl="1">
              <a:buFont typeface="Arial" panose="020B0604020202020204" pitchFamily="34" charset="0"/>
              <a:buChar char="•"/>
            </a:pPr>
            <a:r>
              <a:rPr lang="ar-EG" sz="2300" b="1" dirty="0" smtClean="0"/>
              <a:t>تحديات </a:t>
            </a:r>
            <a:r>
              <a:rPr lang="ar-EG" sz="2300" b="1" dirty="0"/>
              <a:t>التكيف مع التكنولوجيا:</a:t>
            </a:r>
          </a:p>
          <a:p>
            <a:pPr marL="285750" indent="-285750" algn="r" rtl="1">
              <a:buFont typeface="Arial" panose="020B0604020202020204" pitchFamily="34" charset="0"/>
              <a:buChar char="•"/>
            </a:pPr>
            <a:r>
              <a:rPr lang="ar-EG" sz="2300" dirty="0"/>
              <a:t>تحتاج القوى العاملة إلى التكيف مع التطورات التكنولوجية المستمرة. قد يواجه البعض تحديات في تعلم أدوات وتقنيات جديدة، وهو ما يتطلب تدريبًا مستمرًا.</a:t>
            </a:r>
          </a:p>
          <a:p>
            <a:pPr marL="285750" indent="-285750" algn="r" rtl="1">
              <a:buFont typeface="Arial" panose="020B0604020202020204" pitchFamily="34" charset="0"/>
              <a:buChar char="•"/>
            </a:pPr>
            <a:r>
              <a:rPr lang="ar-EG" sz="2300" dirty="0"/>
              <a:t>تغيرت طرق تسويق المنتجات والخدمات بشكل أسرع، مما يعني أن المتخصصين في التسويق يجب أن يواكبوا هذا التغيير </a:t>
            </a:r>
            <a:r>
              <a:rPr lang="ar-EG" sz="2300" dirty="0" smtClean="0"/>
              <a:t>باستمرار.</a:t>
            </a:r>
            <a:endParaRPr lang="ar-EG" sz="2300" dirty="0"/>
          </a:p>
          <a:p>
            <a:pPr lvl="0" algn="just" rtl="1"/>
            <a:r>
              <a:rPr lang="ar-EG" sz="3200" dirty="0"/>
              <a:t/>
            </a:r>
            <a:br>
              <a:rPr lang="ar-EG" sz="3200" dirty="0"/>
            </a:br>
            <a:endParaRPr lang="en-MY" sz="3200" dirty="0"/>
          </a:p>
        </p:txBody>
      </p:sp>
    </p:spTree>
    <p:extLst>
      <p:ext uri="{BB962C8B-B14F-4D97-AF65-F5344CB8AC3E}">
        <p14:creationId xmlns:p14="http://schemas.microsoft.com/office/powerpoint/2010/main" val="24497091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38838"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87343" y="1634295"/>
            <a:ext cx="8466655" cy="584775"/>
          </a:xfrm>
          <a:prstGeom prst="rect">
            <a:avLst/>
          </a:prstGeom>
          <a:noFill/>
        </p:spPr>
        <p:txBody>
          <a:bodyPr wrap="square" rtlCol="0">
            <a:spAutoFit/>
          </a:bodyPr>
          <a:lstStyle/>
          <a:p>
            <a:pPr lvl="0" algn="ctr" rtl="1"/>
            <a:r>
              <a:rPr lang="ar-EG" sz="3200" b="1" dirty="0" smtClean="0"/>
              <a:t>2.3.2 تأثير </a:t>
            </a:r>
            <a:r>
              <a:rPr lang="ar-EG" sz="3200" b="1" dirty="0"/>
              <a:t>التسويق الرقمي على القوى العاملة (تابع)</a:t>
            </a:r>
            <a:endParaRPr lang="en-US" sz="3200" b="1"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549956" y="2180100"/>
            <a:ext cx="7685484" cy="4031873"/>
          </a:xfrm>
          <a:prstGeom prst="rect">
            <a:avLst/>
          </a:prstGeom>
          <a:noFill/>
        </p:spPr>
        <p:txBody>
          <a:bodyPr wrap="square" rtlCol="0">
            <a:spAutoFit/>
          </a:bodyPr>
          <a:lstStyle/>
          <a:p>
            <a:pPr lvl="0" algn="just" rtl="1"/>
            <a:r>
              <a:rPr lang="ar-EG" sz="2400" b="1" dirty="0"/>
              <a:t>تسهم الأتمتة في تحسين الكفاءة وتقليل الحاجة إلى التدخل البشري في بعض العمليات</a:t>
            </a:r>
            <a:r>
              <a:rPr lang="ar-EG" sz="2400" dirty="0"/>
              <a:t> مثل </a:t>
            </a:r>
            <a:r>
              <a:rPr lang="ar-EG" sz="2400" b="1" dirty="0"/>
              <a:t>حملات البريد الإلكتروني أو تحليل البيانات</a:t>
            </a:r>
            <a:r>
              <a:rPr lang="ar-EG" sz="2400" dirty="0"/>
              <a:t>. هذا قد يؤدي إلى تحول في وظائف بعض العاملين التقليديين</a:t>
            </a:r>
            <a:r>
              <a:rPr lang="ar-EG" sz="2400" dirty="0" smtClean="0"/>
              <a:t>.</a:t>
            </a:r>
          </a:p>
          <a:p>
            <a:pPr lvl="0" algn="just" rtl="1"/>
            <a:endParaRPr lang="ar-EG" sz="2400" dirty="0" smtClean="0"/>
          </a:p>
          <a:p>
            <a:pPr lvl="0" algn="just" rtl="1"/>
            <a:r>
              <a:rPr lang="ar-EG" sz="2400" dirty="0" smtClean="0"/>
              <a:t>ا</a:t>
            </a:r>
            <a:r>
              <a:rPr lang="ar-EG" sz="2400" b="1" dirty="0" smtClean="0"/>
              <a:t>جمالا</a:t>
            </a:r>
            <a:r>
              <a:rPr lang="ar-EG" sz="2400" dirty="0" smtClean="0"/>
              <a:t> : التسويق </a:t>
            </a:r>
            <a:r>
              <a:rPr lang="ar-EG" sz="2400" dirty="0"/>
              <a:t>الرقمي </a:t>
            </a:r>
            <a:r>
              <a:rPr lang="ar-EG" sz="2400" b="1" dirty="0" smtClean="0"/>
              <a:t>غير </a:t>
            </a:r>
            <a:r>
              <a:rPr lang="ar-EG" sz="2400" b="1" dirty="0"/>
              <a:t>شكل القوى العاملة بشكل </a:t>
            </a:r>
            <a:r>
              <a:rPr lang="ar-EG" sz="2400" dirty="0"/>
              <a:t>كبير، حيث وفر فرصًا جديدة في مجالات متنوعة من خلال تطور المهارات والتقنيات. مع ذلك، فإن هذه التغيرات تتطلب من القوى العاملة الاستمرار في التكيف مع التقنيات الحديثة وتطوير مهاراتهم لتلبية احتياجات السوق </a:t>
            </a:r>
            <a:r>
              <a:rPr lang="ar-EG" sz="2400" dirty="0" smtClean="0"/>
              <a:t>المتغيرة.</a:t>
            </a:r>
          </a:p>
          <a:p>
            <a:pPr lvl="0" algn="just" rtl="1"/>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9635354" y="2677380"/>
            <a:ext cx="2600696" cy="1909285"/>
          </a:xfrm>
          <a:prstGeom prst="rect">
            <a:avLst/>
          </a:prstGeom>
        </p:spPr>
      </p:pic>
    </p:spTree>
    <p:extLst>
      <p:ext uri="{BB962C8B-B14F-4D97-AF65-F5344CB8AC3E}">
        <p14:creationId xmlns:p14="http://schemas.microsoft.com/office/powerpoint/2010/main" val="956624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9"/>
            <a:ext cx="9345750" cy="4330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1258" y="1624264"/>
            <a:ext cx="12949647" cy="584775"/>
          </a:xfrm>
          <a:prstGeom prst="rect">
            <a:avLst/>
          </a:prstGeom>
          <a:noFill/>
        </p:spPr>
        <p:txBody>
          <a:bodyPr wrap="square" rtlCol="0">
            <a:spAutoFit/>
          </a:bodyPr>
          <a:lstStyle/>
          <a:p>
            <a:pPr algn="ctr" rtl="1"/>
            <a:r>
              <a:rPr lang="en-US" sz="3200" b="1" dirty="0" smtClean="0"/>
              <a:t> 2.3</a:t>
            </a:r>
            <a:r>
              <a:rPr lang="ar-EG" sz="3200" b="1" dirty="0" smtClean="0"/>
              <a:t>تأثير </a:t>
            </a:r>
            <a:r>
              <a:rPr lang="ar-EG" sz="3200" b="1" dirty="0"/>
              <a:t>التسويق الرقمي </a:t>
            </a:r>
            <a:r>
              <a:rPr lang="ar-EG" sz="3200" b="1" dirty="0" smtClean="0"/>
              <a:t>على </a:t>
            </a:r>
            <a:r>
              <a:rPr lang="ar-EG" sz="3200" b="1" dirty="0"/>
              <a:t>القطاعات </a:t>
            </a:r>
            <a:r>
              <a:rPr lang="ar-EG" sz="3200" b="1" dirty="0" smtClean="0"/>
              <a:t>الاقتصادية</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33749" y="2171424"/>
            <a:ext cx="7956323" cy="4770537"/>
          </a:xfrm>
          <a:prstGeom prst="rect">
            <a:avLst/>
          </a:prstGeom>
          <a:noFill/>
        </p:spPr>
        <p:txBody>
          <a:bodyPr wrap="square" rtlCol="0">
            <a:spAutoFit/>
          </a:bodyPr>
          <a:lstStyle/>
          <a:p>
            <a:pPr marL="342900" lvl="0" indent="-342900" algn="just" rtl="1">
              <a:buFont typeface="Wingdings" panose="05000000000000000000" pitchFamily="2" charset="2"/>
              <a:buChar char="v"/>
            </a:pPr>
            <a:r>
              <a:rPr lang="ar-EG" sz="2000" dirty="0"/>
              <a:t> </a:t>
            </a:r>
            <a:r>
              <a:rPr lang="ar-EG" sz="2400" b="1" dirty="0"/>
              <a:t>القطاع التجاري </a:t>
            </a:r>
            <a:r>
              <a:rPr lang="ar-EG" sz="2400" b="1" dirty="0" smtClean="0"/>
              <a:t>والتجزئة</a:t>
            </a:r>
            <a:r>
              <a:rPr lang="ar-EG" sz="2400" b="1" dirty="0"/>
              <a:t>: </a:t>
            </a:r>
            <a:r>
              <a:rPr lang="ar-EG" sz="2400" dirty="0"/>
              <a:t>مع ظهور منصات التجارة الإلكترونية </a:t>
            </a:r>
            <a:r>
              <a:rPr lang="ar-EG" sz="2400" b="1" dirty="0"/>
              <a:t>مثل </a:t>
            </a:r>
            <a:r>
              <a:rPr lang="ar-EG" sz="2400" b="1" dirty="0">
                <a:solidFill>
                  <a:srgbClr val="FF0000"/>
                </a:solidFill>
              </a:rPr>
              <a:t>أمازون و علي بابا</a:t>
            </a:r>
            <a:r>
              <a:rPr lang="ar-EG" sz="2400" dirty="0"/>
              <a:t>، أصبحت عملية البيع والتسوق أسهل وأسرع، مما غير جذريًا هيكل صناعة التجزئة. </a:t>
            </a:r>
            <a:endParaRPr lang="ar-EG" sz="2400" dirty="0" smtClean="0"/>
          </a:p>
          <a:p>
            <a:pPr marL="342900" lvl="0" indent="-342900" algn="just" rtl="1">
              <a:buFont typeface="Wingdings" panose="05000000000000000000" pitchFamily="2" charset="2"/>
              <a:buChar char="v"/>
            </a:pPr>
            <a:r>
              <a:rPr lang="ar-EG" sz="2400" dirty="0" smtClean="0"/>
              <a:t> </a:t>
            </a:r>
            <a:r>
              <a:rPr lang="ar-EG" sz="2400" b="1" dirty="0"/>
              <a:t>القطاع المالي: </a:t>
            </a:r>
            <a:r>
              <a:rPr lang="ar-EG" sz="2400" dirty="0"/>
              <a:t>أدت المدفوعات الرقمية و خدمات الدفع عبر الإنترنت مثل </a:t>
            </a:r>
            <a:r>
              <a:rPr lang="en-MY" sz="2400" dirty="0"/>
              <a:t>PayPal </a:t>
            </a:r>
            <a:r>
              <a:rPr lang="ar-EG" sz="2400" dirty="0"/>
              <a:t>و </a:t>
            </a:r>
            <a:r>
              <a:rPr lang="en-MY" sz="2400" dirty="0"/>
              <a:t>Stripe </a:t>
            </a:r>
            <a:r>
              <a:rPr lang="ar-EG" sz="2400" dirty="0"/>
              <a:t>إلى تحول قطاع المالية، </a:t>
            </a:r>
            <a:r>
              <a:rPr lang="ar-EG" sz="2400" dirty="0">
                <a:solidFill>
                  <a:srgbClr val="FF0000"/>
                </a:solidFill>
              </a:rPr>
              <a:t>حيث أصبحت المدفوعات أسرع وأكثر أمانًا</a:t>
            </a:r>
            <a:r>
              <a:rPr lang="ar-EG" sz="2400" dirty="0" smtClean="0">
                <a:solidFill>
                  <a:srgbClr val="FF0000"/>
                </a:solidFill>
              </a:rPr>
              <a:t>.</a:t>
            </a:r>
          </a:p>
          <a:p>
            <a:pPr marL="342900" lvl="0" indent="-342900" algn="just" rtl="1">
              <a:buFont typeface="Wingdings" panose="05000000000000000000" pitchFamily="2" charset="2"/>
              <a:buChar char="v"/>
            </a:pPr>
            <a:r>
              <a:rPr lang="ar-EG" sz="2400" dirty="0" smtClean="0"/>
              <a:t> </a:t>
            </a:r>
            <a:r>
              <a:rPr lang="ar-EG" sz="2400" b="1" dirty="0"/>
              <a:t>القطاع الإعلامي والإعلاني: </a:t>
            </a:r>
            <a:r>
              <a:rPr lang="ar-EG" sz="2400" dirty="0"/>
              <a:t>مع ازدياد الإعلانات عبر الإنترنت على منصات مثل غوغل و فيسبوك، </a:t>
            </a:r>
            <a:r>
              <a:rPr lang="ar-EG" sz="2400" dirty="0">
                <a:solidFill>
                  <a:srgbClr val="FF0000"/>
                </a:solidFill>
              </a:rPr>
              <a:t>أصبح القطاع الإعلاني يشهد تحولات كبيرة</a:t>
            </a:r>
            <a:r>
              <a:rPr lang="ar-EG" sz="2400" dirty="0"/>
              <a:t>، حيث يتم استهداف الجماهير بشكل أدق وبأسعار أقل مقارنة بالإعلانات التقليدية</a:t>
            </a:r>
            <a:r>
              <a:rPr lang="ar-EG" sz="2000" dirty="0"/>
              <a:t>.</a:t>
            </a:r>
            <a:endParaRPr lang="ar-EG" sz="2000" dirty="0" smtClean="0"/>
          </a:p>
          <a:p>
            <a:pPr lvl="0" algn="just" rtl="1"/>
            <a:r>
              <a:rPr lang="ar-EG" sz="3200" dirty="0"/>
              <a:t/>
            </a:r>
            <a:br>
              <a:rPr lang="ar-EG" sz="3200" dirty="0"/>
            </a:br>
            <a:endParaRPr lang="en-MY" sz="3200" dirty="0"/>
          </a:p>
        </p:txBody>
      </p:sp>
      <p:pic>
        <p:nvPicPr>
          <p:cNvPr id="4" name="Picture 3"/>
          <p:cNvPicPr>
            <a:picLocks noChangeAspect="1"/>
          </p:cNvPicPr>
          <p:nvPr/>
        </p:nvPicPr>
        <p:blipFill>
          <a:blip r:embed="rId3"/>
          <a:stretch>
            <a:fillRect/>
          </a:stretch>
        </p:blipFill>
        <p:spPr>
          <a:xfrm>
            <a:off x="0" y="2473525"/>
            <a:ext cx="1895305" cy="2188845"/>
          </a:xfrm>
          <a:prstGeom prst="rect">
            <a:avLst/>
          </a:prstGeom>
        </p:spPr>
      </p:pic>
    </p:spTree>
    <p:extLst>
      <p:ext uri="{BB962C8B-B14F-4D97-AF65-F5344CB8AC3E}">
        <p14:creationId xmlns:p14="http://schemas.microsoft.com/office/powerpoint/2010/main" val="2386584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9"/>
            <a:ext cx="9345750" cy="4330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1258" y="1624264"/>
            <a:ext cx="12949647" cy="584775"/>
          </a:xfrm>
          <a:prstGeom prst="rect">
            <a:avLst/>
          </a:prstGeom>
          <a:noFill/>
        </p:spPr>
        <p:txBody>
          <a:bodyPr wrap="square" rtlCol="0">
            <a:spAutoFit/>
          </a:bodyPr>
          <a:lstStyle/>
          <a:p>
            <a:pPr algn="ctr" rtl="1"/>
            <a:r>
              <a:rPr lang="en-US" sz="3200" b="1" dirty="0" smtClean="0"/>
              <a:t> 2.4</a:t>
            </a:r>
            <a:r>
              <a:rPr lang="ar-EG" sz="3200" b="1" dirty="0" smtClean="0"/>
              <a:t>تأثير </a:t>
            </a:r>
            <a:r>
              <a:rPr lang="ar-EG" sz="3200" b="1" dirty="0"/>
              <a:t>التسويق الرقمي </a:t>
            </a:r>
            <a:r>
              <a:rPr lang="ar-EG" sz="3200" b="1" dirty="0" smtClean="0"/>
              <a:t>على </a:t>
            </a:r>
            <a:r>
              <a:rPr lang="ar-EG" sz="3200" b="1" dirty="0"/>
              <a:t>القطاعات </a:t>
            </a:r>
            <a:r>
              <a:rPr lang="ar-EG" sz="3200" b="1" dirty="0" smtClean="0"/>
              <a:t>الاقتصادية</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345475" y="2171424"/>
            <a:ext cx="8844598" cy="4278094"/>
          </a:xfrm>
          <a:prstGeom prst="rect">
            <a:avLst/>
          </a:prstGeom>
          <a:noFill/>
        </p:spPr>
        <p:txBody>
          <a:bodyPr wrap="square" rtlCol="0">
            <a:spAutoFit/>
          </a:bodyPr>
          <a:lstStyle/>
          <a:p>
            <a:pPr marL="342900" lvl="0" indent="-342900" algn="just" rtl="1">
              <a:buFont typeface="Wingdings" panose="05000000000000000000" pitchFamily="2" charset="2"/>
              <a:buChar char="v"/>
            </a:pPr>
            <a:r>
              <a:rPr lang="ar-EG" sz="2000" dirty="0"/>
              <a:t> </a:t>
            </a:r>
            <a:r>
              <a:rPr lang="ar-EG" sz="2400" b="1" dirty="0"/>
              <a:t>قطاع الخدمات</a:t>
            </a:r>
            <a:r>
              <a:rPr lang="ar-EG" sz="2400" dirty="0"/>
              <a:t>: الشركات التي تقدم خدمات مثل التعليم عبر الإنترنت، الاستشارات، أو الخدمات المصرفية الرقمية استفادت بشكل كبير من التسويق الرقمي. </a:t>
            </a:r>
            <a:r>
              <a:rPr lang="ar-EG" sz="2400" dirty="0">
                <a:solidFill>
                  <a:srgbClr val="FF0000"/>
                </a:solidFill>
              </a:rPr>
              <a:t>أصبح التسويق عبر الإنترنت قناة أساسية للوصول إلى العملاء في هذا القطاع</a:t>
            </a:r>
            <a:r>
              <a:rPr lang="ar-EG" sz="2400" dirty="0" smtClean="0"/>
              <a:t>. </a:t>
            </a:r>
          </a:p>
          <a:p>
            <a:pPr marL="342900" lvl="0" indent="-342900" algn="just" rtl="1">
              <a:buFont typeface="Wingdings" panose="05000000000000000000" pitchFamily="2" charset="2"/>
              <a:buChar char="v"/>
            </a:pPr>
            <a:r>
              <a:rPr lang="ar-EG" sz="2400" dirty="0" smtClean="0"/>
              <a:t> </a:t>
            </a:r>
            <a:r>
              <a:rPr lang="ar-EG" sz="2400" b="1" dirty="0"/>
              <a:t>قطاع السياحة والسفر</a:t>
            </a:r>
            <a:r>
              <a:rPr lang="ar-EG" sz="2400" dirty="0"/>
              <a:t>: التسويق الرقمي ساعد الشركات في هذا القطاع على جذب العملاء من خلال الحملات الإعلانية على الإنترنت، التقييمات على </a:t>
            </a:r>
            <a:r>
              <a:rPr lang="ar-EG" sz="2400" dirty="0">
                <a:solidFill>
                  <a:srgbClr val="FF0000"/>
                </a:solidFill>
              </a:rPr>
              <a:t>منصات مثل </a:t>
            </a:r>
            <a:r>
              <a:rPr lang="en-MY" sz="2400" dirty="0" err="1">
                <a:solidFill>
                  <a:srgbClr val="FF0000"/>
                </a:solidFill>
              </a:rPr>
              <a:t>Tripadvisor</a:t>
            </a:r>
            <a:r>
              <a:rPr lang="en-MY" sz="2400" dirty="0">
                <a:solidFill>
                  <a:srgbClr val="FF0000"/>
                </a:solidFill>
              </a:rPr>
              <a:t>،</a:t>
            </a:r>
            <a:r>
              <a:rPr lang="en-MY" sz="2400" dirty="0"/>
              <a:t> </a:t>
            </a:r>
            <a:r>
              <a:rPr lang="ar-EG" sz="2400" dirty="0"/>
              <a:t>وتقديم العروض المخصصة للمستهلكين بناءً على سلوكياتهم في البحث والشراء</a:t>
            </a:r>
            <a:r>
              <a:rPr lang="ar-EG" sz="2400" dirty="0" smtClean="0">
                <a:solidFill>
                  <a:srgbClr val="FF0000"/>
                </a:solidFill>
              </a:rPr>
              <a:t>.</a:t>
            </a:r>
          </a:p>
          <a:p>
            <a:pPr marL="342900" lvl="0" indent="-342900" algn="r" rtl="1">
              <a:buFont typeface="Wingdings" panose="05000000000000000000" pitchFamily="2" charset="2"/>
              <a:buChar char="v"/>
            </a:pPr>
            <a:r>
              <a:rPr lang="ar-EG" sz="2400" dirty="0" smtClean="0"/>
              <a:t> </a:t>
            </a:r>
            <a:r>
              <a:rPr lang="ar-EG" sz="2400" b="1" dirty="0"/>
              <a:t>القطاع العقاري</a:t>
            </a:r>
            <a:r>
              <a:rPr lang="ar-EG" sz="2400" dirty="0"/>
              <a:t>: الشركات العقارية أصبحت تعتمد بشكل أكبر على التسويق الرقمي لعرض العقارات، </a:t>
            </a:r>
            <a:r>
              <a:rPr lang="ar-EG" sz="2400" dirty="0">
                <a:solidFill>
                  <a:srgbClr val="FF0000"/>
                </a:solidFill>
              </a:rPr>
              <a:t>إجراء الجولات الافتراضية</a:t>
            </a:r>
            <a:r>
              <a:rPr lang="ar-EG" sz="2400" dirty="0"/>
              <a:t>، وحتى تسويق المشاريع العقارية عبر </a:t>
            </a:r>
            <a:r>
              <a:rPr lang="ar-EG" sz="2400" dirty="0" smtClean="0"/>
              <a:t>الإنترنت</a:t>
            </a:r>
            <a:r>
              <a:rPr lang="en-US" sz="2400" dirty="0" smtClean="0"/>
              <a:t>. </a:t>
            </a:r>
            <a:r>
              <a:rPr lang="ar-EG" sz="3200" dirty="0"/>
              <a:t/>
            </a:r>
            <a:br>
              <a:rPr lang="ar-EG" sz="3200" dirty="0"/>
            </a:br>
            <a:endParaRPr lang="en-MY" sz="3200" dirty="0"/>
          </a:p>
        </p:txBody>
      </p:sp>
    </p:spTree>
    <p:extLst>
      <p:ext uri="{BB962C8B-B14F-4D97-AF65-F5344CB8AC3E}">
        <p14:creationId xmlns:p14="http://schemas.microsoft.com/office/powerpoint/2010/main" val="14025069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102336" y="1661100"/>
            <a:ext cx="8456095" cy="1015663"/>
          </a:xfrm>
          <a:prstGeom prst="rect">
            <a:avLst/>
          </a:prstGeom>
          <a:noFill/>
        </p:spPr>
        <p:txBody>
          <a:bodyPr wrap="square" rtlCol="0">
            <a:spAutoFit/>
          </a:bodyPr>
          <a:lstStyle/>
          <a:p>
            <a:pPr lvl="0" algn="ctr" rtl="1"/>
            <a:r>
              <a:rPr lang="en-US" sz="3200" b="1" dirty="0" smtClean="0"/>
              <a:t> 2.5</a:t>
            </a:r>
            <a:r>
              <a:rPr lang="ar-EG" sz="3200" b="1" dirty="0" smtClean="0"/>
              <a:t> تأثير </a:t>
            </a:r>
            <a:r>
              <a:rPr lang="ar-EG" sz="3200" b="1" dirty="0"/>
              <a:t>التسويق الرقمي </a:t>
            </a:r>
            <a:r>
              <a:rPr lang="ar-EG" sz="3200" b="1" dirty="0" smtClean="0"/>
              <a:t>على </a:t>
            </a:r>
            <a:r>
              <a:rPr lang="ar-EG" sz="3200" b="1" dirty="0"/>
              <a:t>النظام الاقتصادي </a:t>
            </a:r>
            <a:r>
              <a:rPr lang="ar-EG" sz="3200" b="1" dirty="0" smtClean="0"/>
              <a:t>العالمي</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485572" y="2205054"/>
            <a:ext cx="7605558" cy="3908762"/>
          </a:xfrm>
          <a:prstGeom prst="rect">
            <a:avLst/>
          </a:prstGeom>
          <a:noFill/>
        </p:spPr>
        <p:txBody>
          <a:bodyPr wrap="square" rtlCol="0">
            <a:spAutoFit/>
          </a:bodyPr>
          <a:lstStyle/>
          <a:p>
            <a:pPr marL="342900" indent="-342900" algn="just" rtl="1">
              <a:buFont typeface="Wingdings" panose="05000000000000000000" pitchFamily="2" charset="2"/>
              <a:buChar char="v"/>
            </a:pPr>
            <a:r>
              <a:rPr lang="ar-EG" sz="2400" b="1" dirty="0">
                <a:solidFill>
                  <a:srgbClr val="C00000"/>
                </a:solidFill>
              </a:rPr>
              <a:t> </a:t>
            </a:r>
            <a:r>
              <a:rPr lang="ar-EG" sz="2400" b="1" dirty="0"/>
              <a:t>التحول إلى اقتصاد رقمي: </a:t>
            </a:r>
            <a:r>
              <a:rPr lang="ar-EG" sz="2400" dirty="0"/>
              <a:t>التسويق الرقمي ساهم في تطور الاقتصاد الرقمي الذي يعتمد على الإنترنت والتكنولوجيا الرقمية</a:t>
            </a:r>
            <a:r>
              <a:rPr lang="ar-EG" sz="2400" dirty="0" smtClean="0"/>
              <a:t>.</a:t>
            </a:r>
            <a:endParaRPr lang="en-US" sz="2400" dirty="0" smtClean="0"/>
          </a:p>
          <a:p>
            <a:pPr marL="342900" indent="-342900" algn="just" rtl="1">
              <a:buFont typeface="Wingdings" panose="05000000000000000000" pitchFamily="2" charset="2"/>
              <a:buChar char="v"/>
            </a:pPr>
            <a:endParaRPr lang="en-US" sz="2400" dirty="0" smtClean="0"/>
          </a:p>
          <a:p>
            <a:pPr marL="342900" indent="-342900" algn="just" rtl="1">
              <a:buFont typeface="Wingdings" panose="05000000000000000000" pitchFamily="2" charset="2"/>
              <a:buChar char="v"/>
            </a:pPr>
            <a:r>
              <a:rPr lang="ar-EG" sz="2400" dirty="0" smtClean="0"/>
              <a:t> </a:t>
            </a:r>
            <a:r>
              <a:rPr lang="ar-EG" sz="2400" dirty="0">
                <a:solidFill>
                  <a:srgbClr val="FF0000"/>
                </a:solidFill>
              </a:rPr>
              <a:t>تحول العالم إلى اقتصاد معتمد على المعرفة حيث تزداد قيمة البيانات والمعرفة عن المنتجات والعملاء</a:t>
            </a:r>
            <a:r>
              <a:rPr lang="ar-EG" sz="2400" b="1" dirty="0" smtClean="0"/>
              <a:t>.</a:t>
            </a:r>
            <a:endParaRPr lang="en-US" sz="2400" b="1" dirty="0" smtClean="0"/>
          </a:p>
          <a:p>
            <a:pPr algn="just" rtl="1"/>
            <a:endParaRPr lang="en-US" sz="2400" b="1" dirty="0" smtClean="0"/>
          </a:p>
          <a:p>
            <a:pPr marL="342900" indent="-342900" algn="just" rtl="1">
              <a:buFont typeface="Wingdings" panose="05000000000000000000" pitchFamily="2" charset="2"/>
              <a:buChar char="v"/>
            </a:pPr>
            <a:r>
              <a:rPr lang="ar-EG" sz="2400" b="1" dirty="0" smtClean="0"/>
              <a:t>العولمة </a:t>
            </a:r>
            <a:r>
              <a:rPr lang="ar-EG" sz="2400" b="1" dirty="0"/>
              <a:t>والانتشار عبر الحدود: </a:t>
            </a:r>
            <a:r>
              <a:rPr lang="ar-EG" sz="2400" dirty="0"/>
              <a:t>التسويق الرقمي يسمح للشركات بالوصول إلى أسواق جديدة في مختلف أنحاء العالم، مما </a:t>
            </a:r>
            <a:r>
              <a:rPr lang="ar-EG" sz="2400" dirty="0" smtClean="0"/>
              <a:t>يساهم او يزيد </a:t>
            </a:r>
            <a:r>
              <a:rPr lang="ar-EG" sz="2400" dirty="0"/>
              <a:t>في العولمة و التوسع الاقتصادي للعديد من البلدان</a:t>
            </a:r>
            <a:r>
              <a:rPr lang="ar-EG" sz="2400" b="1" dirty="0" smtClean="0"/>
              <a:t>.</a:t>
            </a:r>
            <a:endParaRPr lang="en-MY" sz="2400" dirty="0">
              <a:latin typeface="+mj-lt"/>
            </a:endParaRPr>
          </a:p>
          <a:p>
            <a:pPr marL="514350" lvl="0" indent="-514350" algn="r" rtl="1">
              <a:buFont typeface="+mj-lt"/>
              <a:buAutoNum type="arabicPeriod"/>
            </a:pPr>
            <a:endParaRPr lang="en-MY" sz="3200" dirty="0"/>
          </a:p>
        </p:txBody>
      </p:sp>
      <p:pic>
        <p:nvPicPr>
          <p:cNvPr id="3" name="Picture 2"/>
          <p:cNvPicPr>
            <a:picLocks noChangeAspect="1"/>
          </p:cNvPicPr>
          <p:nvPr/>
        </p:nvPicPr>
        <p:blipFill>
          <a:blip r:embed="rId3"/>
          <a:stretch>
            <a:fillRect/>
          </a:stretch>
        </p:blipFill>
        <p:spPr>
          <a:xfrm>
            <a:off x="0" y="2609863"/>
            <a:ext cx="2146550" cy="2232170"/>
          </a:xfrm>
          <a:prstGeom prst="rect">
            <a:avLst/>
          </a:prstGeom>
        </p:spPr>
      </p:pic>
    </p:spTree>
    <p:extLst>
      <p:ext uri="{BB962C8B-B14F-4D97-AF65-F5344CB8AC3E}">
        <p14:creationId xmlns:p14="http://schemas.microsoft.com/office/powerpoint/2010/main" val="37171962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SA" dirty="0" smtClean="0">
                <a:solidFill>
                  <a:schemeClr val="bg1"/>
                </a:solidFill>
                <a:latin typeface="Alexandria" charset="0"/>
                <a:cs typeface="Alexandria" charset="0"/>
              </a:rPr>
              <a:t>ال</a:t>
            </a:r>
            <a:r>
              <a:rPr lang="ar-EG" dirty="0" smtClean="0">
                <a:solidFill>
                  <a:schemeClr val="bg1"/>
                </a:solidFill>
                <a:latin typeface="Alexandria" charset="0"/>
                <a:cs typeface="Alexandria" charset="0"/>
              </a:rPr>
              <a:t>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629392" y="4973157"/>
            <a:ext cx="5245691" cy="1222129"/>
          </a:xfrm>
          <a:prstGeom prst="rect">
            <a:avLst/>
          </a:prstGeom>
          <a:noFill/>
        </p:spPr>
        <p:txBody>
          <a:bodyPr wrap="square">
            <a:spAutoFit/>
          </a:bodyPr>
          <a:lstStyle/>
          <a:p>
            <a:pPr algn="ctr">
              <a:lnSpc>
                <a:spcPct val="120000"/>
              </a:lnSpc>
            </a:pPr>
            <a:r>
              <a:rPr lang="ar-EG" sz="3200" dirty="0" smtClean="0"/>
              <a:t>3</a:t>
            </a:r>
            <a:r>
              <a:rPr lang="ar-EG" sz="3200" b="1" dirty="0" smtClean="0"/>
              <a:t>. مقارنة بين الاقتصاد </a:t>
            </a:r>
            <a:r>
              <a:rPr lang="ar-EG" sz="3200" b="1" dirty="0"/>
              <a:t>الرقمي </a:t>
            </a:r>
            <a:r>
              <a:rPr lang="ar-EG" sz="3200" b="1" dirty="0" smtClean="0"/>
              <a:t>والاقتصاد </a:t>
            </a:r>
            <a:r>
              <a:rPr lang="ar-EG" sz="3200" b="1" dirty="0"/>
              <a:t>التقليد</a:t>
            </a:r>
            <a:r>
              <a:rPr lang="ar-EG" sz="3200" dirty="0"/>
              <a:t>ي</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850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386309" y="1669551"/>
            <a:ext cx="8466655" cy="954107"/>
          </a:xfrm>
          <a:prstGeom prst="rect">
            <a:avLst/>
          </a:prstGeom>
          <a:noFill/>
        </p:spPr>
        <p:txBody>
          <a:bodyPr wrap="square" rtlCol="0">
            <a:spAutoFit/>
          </a:bodyPr>
          <a:lstStyle/>
          <a:p>
            <a:pPr lvl="0" algn="ctr" rtl="1"/>
            <a:r>
              <a:rPr lang="ar-EG" sz="2800" b="1" dirty="0" smtClean="0"/>
              <a:t>3.1 مقارنة </a:t>
            </a:r>
            <a:r>
              <a:rPr lang="ar-EG" sz="2800" b="1" dirty="0"/>
              <a:t>بين الاقتصاد التقليدي والاقتصاد </a:t>
            </a:r>
            <a:r>
              <a:rPr lang="ar-EG" sz="2800" b="1" dirty="0" smtClean="0"/>
              <a:t>الرقمي</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991394" y="2205054"/>
            <a:ext cx="7352118" cy="3477875"/>
          </a:xfrm>
          <a:prstGeom prst="rect">
            <a:avLst/>
          </a:prstGeom>
          <a:noFill/>
        </p:spPr>
        <p:txBody>
          <a:bodyPr wrap="square" rtlCol="0">
            <a:spAutoFit/>
          </a:bodyPr>
          <a:lstStyle/>
          <a:p>
            <a:pPr marL="342900" indent="-342900" algn="just" rtl="1">
              <a:buFont typeface="Wingdings" panose="05000000000000000000" pitchFamily="2" charset="2"/>
              <a:buChar char="Ø"/>
            </a:pPr>
            <a:r>
              <a:rPr lang="ar-EG" sz="2200" b="1" dirty="0"/>
              <a:t>الاقتصاد الرقمي هو الاقتصاد القائم على التكنولوجيا الرقمية</a:t>
            </a:r>
            <a:r>
              <a:rPr lang="ar-EG" sz="2200" dirty="0"/>
              <a:t> </a:t>
            </a:r>
            <a:r>
              <a:rPr lang="ar-EG" sz="2200" dirty="0" smtClean="0"/>
              <a:t>(</a:t>
            </a:r>
            <a:r>
              <a:rPr lang="ar-EG" sz="2200" i="1" dirty="0" smtClean="0">
                <a:solidFill>
                  <a:srgbClr val="FF0000"/>
                </a:solidFill>
              </a:rPr>
              <a:t>اي الانشطة الاقتصادية المرتبطة بالتكنولوجي</a:t>
            </a:r>
            <a:r>
              <a:rPr lang="ar-EG" sz="2200" i="1" dirty="0" smtClean="0"/>
              <a:t>ا</a:t>
            </a:r>
            <a:r>
              <a:rPr lang="ar-EG" sz="2200" dirty="0" smtClean="0"/>
              <a:t>) .</a:t>
            </a:r>
          </a:p>
          <a:p>
            <a:pPr marL="342900" indent="-342900" algn="just" rtl="1">
              <a:buFont typeface="Wingdings" panose="05000000000000000000" pitchFamily="2" charset="2"/>
              <a:buChar char="Ø"/>
            </a:pPr>
            <a:r>
              <a:rPr lang="ar-EG" sz="2200" dirty="0" smtClean="0"/>
              <a:t>يرتكز </a:t>
            </a:r>
            <a:r>
              <a:rPr lang="ar-EG" sz="2200" dirty="0"/>
              <a:t>على عدة مكونات، منها </a:t>
            </a:r>
            <a:r>
              <a:rPr lang="ar-EG" sz="2200" b="1" dirty="0"/>
              <a:t>البنية التحتية التكنولوجية، والأجهزة، والبرمجيات، والشبكات</a:t>
            </a:r>
            <a:r>
              <a:rPr lang="ar-EG" sz="2200" dirty="0"/>
              <a:t>، بالإضافة إلى الآليات الرقمية التي تتم من خلالها الأعمال التجارية والاقتصادية، ومنها التجارة الإلكترونية، </a:t>
            </a:r>
            <a:r>
              <a:rPr lang="ar-EG" sz="2200" b="1" dirty="0">
                <a:solidFill>
                  <a:srgbClr val="FF0000"/>
                </a:solidFill>
              </a:rPr>
              <a:t>والمعاملات الإلكترونية التي تتم بالكامل على شبكة الإنترنت</a:t>
            </a:r>
            <a:r>
              <a:rPr lang="ar-EG" sz="2200" dirty="0" smtClean="0">
                <a:solidFill>
                  <a:srgbClr val="FF0000"/>
                </a:solidFill>
              </a:rPr>
              <a:t>.</a:t>
            </a:r>
          </a:p>
          <a:p>
            <a:pPr algn="just" rtl="1"/>
            <a:endParaRPr lang="ar-EG" sz="2200" b="1" dirty="0" smtClean="0"/>
          </a:p>
          <a:p>
            <a:pPr marL="342900" indent="-342900" algn="just" rtl="1">
              <a:buFont typeface="Wingdings" panose="05000000000000000000" pitchFamily="2" charset="2"/>
              <a:buChar char="Ø"/>
            </a:pPr>
            <a:r>
              <a:rPr lang="ar-EG" sz="2200" dirty="0" smtClean="0"/>
              <a:t>من </a:t>
            </a:r>
            <a:r>
              <a:rPr lang="ar-EG" sz="2200" b="1" dirty="0"/>
              <a:t>المتوقع أن يُسهم الاقتصاد الرقمي </a:t>
            </a:r>
            <a:r>
              <a:rPr lang="ar-EG" sz="2200" b="1" dirty="0" smtClean="0"/>
              <a:t> العام المقبل (2026)  </a:t>
            </a:r>
            <a:r>
              <a:rPr lang="ar-EG" sz="2200" b="1" dirty="0">
                <a:solidFill>
                  <a:srgbClr val="FF0000"/>
                </a:solidFill>
              </a:rPr>
              <a:t>بقرابة ربع الناتج الإجمالي </a:t>
            </a:r>
            <a:r>
              <a:rPr lang="ar-EG" sz="2200" b="1" dirty="0" smtClean="0">
                <a:solidFill>
                  <a:srgbClr val="FF0000"/>
                </a:solidFill>
              </a:rPr>
              <a:t>العالمي</a:t>
            </a:r>
            <a:r>
              <a:rPr lang="ar-EG" sz="2200" dirty="0" smtClean="0"/>
              <a:t>، </a:t>
            </a:r>
            <a:r>
              <a:rPr lang="ar-EG" sz="2200" dirty="0"/>
              <a:t>الأمر الذي يُسهم في خلق فرص اقتصادية جديدة غير مسبوقة</a:t>
            </a:r>
            <a:r>
              <a:rPr lang="ar-EG" sz="2100" dirty="0"/>
              <a:t> .</a:t>
            </a:r>
            <a:endParaRPr lang="ar-EG" sz="2100" b="1" dirty="0"/>
          </a:p>
        </p:txBody>
      </p:sp>
      <p:sp>
        <p:nvSpPr>
          <p:cNvPr id="4" name="Rectangle 3"/>
          <p:cNvSpPr/>
          <p:nvPr/>
        </p:nvSpPr>
        <p:spPr>
          <a:xfrm>
            <a:off x="0" y="2661384"/>
            <a:ext cx="2749374" cy="21704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anose="05000000000000000000" pitchFamily="2" charset="2"/>
              <a:buChar char="Ø"/>
            </a:pPr>
            <a:r>
              <a:rPr lang="ar-EG" b="1" dirty="0"/>
              <a:t>هذا ما يعكس أهمية دور الإنترنت في الاقتصاد العالمي، ولذلك اطلق على </a:t>
            </a:r>
            <a:r>
              <a:rPr lang="ar-EG" b="1" u="sng" dirty="0"/>
              <a:t>الاقتصاد الرقمي باقتصاد الإنترنت او الاقتصاد الجديد، أو اقتصاد الويب. </a:t>
            </a:r>
          </a:p>
        </p:txBody>
      </p:sp>
    </p:spTree>
    <p:extLst>
      <p:ext uri="{BB962C8B-B14F-4D97-AF65-F5344CB8AC3E}">
        <p14:creationId xmlns:p14="http://schemas.microsoft.com/office/powerpoint/2010/main" val="6885954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70789" y="1595804"/>
            <a:ext cx="8466655" cy="954107"/>
          </a:xfrm>
          <a:prstGeom prst="rect">
            <a:avLst/>
          </a:prstGeom>
          <a:noFill/>
        </p:spPr>
        <p:txBody>
          <a:bodyPr wrap="square" rtlCol="0">
            <a:spAutoFit/>
          </a:bodyPr>
          <a:lstStyle/>
          <a:p>
            <a:pPr lvl="0" algn="ctr" rtl="1"/>
            <a:r>
              <a:rPr lang="ar-EG" sz="2800" b="1" dirty="0" smtClean="0"/>
              <a:t>جدول يوضح الفرق بين الاقتصاد الرقمي والاقتصاد التقليدي</a:t>
            </a:r>
            <a:endParaRPr lang="en-US" sz="2800" b="1" dirty="0" smtClean="0">
              <a:latin typeface="Microsoft Uighur" panose="02000000000000000000" pitchFamily="2" charset="-78"/>
            </a:endParaRPr>
          </a:p>
          <a:p>
            <a:pPr algn="r" rtl="1"/>
            <a:endParaRPr lang="en-US" sz="2800" dirty="0">
              <a:latin typeface="Microsoft Uighur" panose="020000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1462095515"/>
              </p:ext>
            </p:extLst>
          </p:nvPr>
        </p:nvGraphicFramePr>
        <p:xfrm>
          <a:off x="1333000" y="2135848"/>
          <a:ext cx="8934405" cy="3294609"/>
        </p:xfrm>
        <a:graphic>
          <a:graphicData uri="http://schemas.openxmlformats.org/drawingml/2006/table">
            <a:tbl>
              <a:tblPr>
                <a:tableStyleId>{5C22544A-7EE6-4342-B048-85BDC9FD1C3A}</a:tableStyleId>
              </a:tblPr>
              <a:tblGrid>
                <a:gridCol w="3767714"/>
                <a:gridCol w="4111274"/>
                <a:gridCol w="1055417"/>
              </a:tblGrid>
              <a:tr h="226032">
                <a:tc>
                  <a:txBody>
                    <a:bodyPr/>
                    <a:lstStyle/>
                    <a:p>
                      <a:pPr marL="0" marR="0" algn="r">
                        <a:lnSpc>
                          <a:spcPct val="125000"/>
                        </a:lnSpc>
                        <a:spcBef>
                          <a:spcPts val="0"/>
                        </a:spcBef>
                        <a:spcAft>
                          <a:spcPts val="0"/>
                        </a:spcAft>
                      </a:pPr>
                      <a:r>
                        <a:rPr lang="ar-EG" sz="1000" kern="100" dirty="0">
                          <a:effectLst/>
                        </a:rPr>
                        <a:t>الاقتصاد الرقمي</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a:effectLst/>
                        </a:rPr>
                        <a:t>الاقتصاد التقليدي</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spcBef>
                          <a:spcPts val="0"/>
                        </a:spcBef>
                        <a:spcAft>
                          <a:spcPts val="0"/>
                        </a:spcAft>
                      </a:pPr>
                      <a:r>
                        <a:rPr lang="ar-EG" sz="1000" b="1" kern="100" dirty="0">
                          <a:effectLst/>
                        </a:rPr>
                        <a:t>المعيار</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يعتمد على التكنولوجيا والإنترنت، مما يسهل التوسع السريع عالميًا.</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a:effectLst/>
                        </a:rPr>
                        <a:t>يعتمد على الأنشطة التقليدية مثل التصنيع والخدمات المباشرة، مما يحد من التوسع.</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النمو والتوسع</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التجارة الإلكترونية، عبر الإنترنت ومن خلال المنصات الرقمية.</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a:effectLst/>
                        </a:rPr>
                        <a:t>التجارة التقليدية تتم من خلال المحلات التجارية والأسواق المباشرة.</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التجارة</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مهارات رقمية وتقنية مثل البرمجة، تحليل البيانات، التسويق الرقمي.</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مهارات تقليدية مثل المهارات اليدوية أو اللوجستية أو الإدارة المباشرة.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المهارات المطلوبة</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التواصل الرقمي عبر البريد الإلكتروني، وسائل التواصل الاجتماعي، الرسائل النصية.</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التواصل التقليدي من خلال اللقاءات المباشرة، المكالمات الهاتفية أو الرسائل.</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التواصل مع العملاء</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426617">
                <a:tc>
                  <a:txBody>
                    <a:bodyPr/>
                    <a:lstStyle/>
                    <a:p>
                      <a:pPr marL="0" marR="0" algn="r">
                        <a:lnSpc>
                          <a:spcPct val="125000"/>
                        </a:lnSpc>
                        <a:spcBef>
                          <a:spcPts val="0"/>
                        </a:spcBef>
                        <a:spcAft>
                          <a:spcPts val="0"/>
                        </a:spcAft>
                      </a:pPr>
                      <a:r>
                        <a:rPr lang="ar-EG" sz="1000" kern="100">
                          <a:effectLst/>
                        </a:rPr>
                        <a:t>تزايد في العمل عن بُعد، وظائف رقمية مثل مديري وسائل التواصل الاجتماعي، محللي البيانات.</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العمل يتم بشكل رئيسي في المواقع الجغرافية المحددة مثل المصانع أو المحلات التجارية.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العمالة</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dirty="0">
                          <a:effectLst/>
                        </a:rPr>
                        <a:t>سرعة العمليات بفضل الأتمتة والتكنولوجيا، وتحليل البيانات الفوري.</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العمليات قد تكون أبطأ بسبب الطرق التقليدية واليدوية.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سرعة العمليات</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مرونة عالية، يمكن العمل من أي مكان وفي أي وقت.</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مرونة أقل، مع الاعتماد على المواقع الجغرافية والوقت المحدد.</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المرونة</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يمكن أن تكون أقل بفضل الأتمتة والتقنيات الحديثة.</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تكاليف أكبر بسبب الحاجة إلى العمالة البشرية والمرافق المادية.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التكلفة</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a:effectLst/>
                        </a:rPr>
                        <a:t>سهولة الوصول للأسواق العالمية عبر الإنترنت ومنصات التجارة الإلكترونية.</a:t>
                      </a:r>
                      <a:endParaRPr lang="en-MY" sz="800" kern="10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يتطلب التوسع الجغرافي استثمارات كبيرة في اللوجستيات والمرافق.</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التوسع الجغرافي</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r h="292510">
                <a:tc>
                  <a:txBody>
                    <a:bodyPr/>
                    <a:lstStyle/>
                    <a:p>
                      <a:pPr marL="0" marR="0" algn="r">
                        <a:lnSpc>
                          <a:spcPct val="125000"/>
                        </a:lnSpc>
                        <a:spcBef>
                          <a:spcPts val="0"/>
                        </a:spcBef>
                        <a:spcAft>
                          <a:spcPts val="0"/>
                        </a:spcAft>
                      </a:pPr>
                      <a:r>
                        <a:rPr lang="ar-EG" sz="1000" kern="100" dirty="0">
                          <a:effectLst/>
                        </a:rPr>
                        <a:t>يعتمد على الابتكار التكنولوجي المستمر مثل الذكاء الصناعي، تحليل البيانات الكبيرة.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kern="100" dirty="0">
                          <a:effectLst/>
                        </a:rPr>
                        <a:t>الابتكار يكون أقل سرعة، يعتمد بشكل أكبر على الأبحاث والتطوير التقليدية.</a:t>
                      </a:r>
                      <a:endParaRPr lang="en-MY" sz="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5411" marR="45411" marT="22451" marB="22451" anchor="ctr"/>
                </a:tc>
                <a:tc>
                  <a:txBody>
                    <a:bodyPr/>
                    <a:lstStyle/>
                    <a:p>
                      <a:pPr marL="0" marR="0" algn="r">
                        <a:lnSpc>
                          <a:spcPct val="125000"/>
                        </a:lnSpc>
                        <a:spcBef>
                          <a:spcPts val="0"/>
                        </a:spcBef>
                        <a:spcAft>
                          <a:spcPts val="0"/>
                        </a:spcAft>
                      </a:pPr>
                      <a:r>
                        <a:rPr lang="ar-EG" sz="1000" b="1" kern="100" dirty="0">
                          <a:effectLst/>
                        </a:rPr>
                        <a:t>الابتكار والتطوير</a:t>
                      </a:r>
                      <a:endParaRPr lang="en-MY" sz="800" b="1"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0" marR="0" marT="0" marB="0" anchor="ctr"/>
                </a:tc>
              </a:tr>
            </a:tbl>
          </a:graphicData>
        </a:graphic>
      </p:graphicFrame>
    </p:spTree>
    <p:extLst>
      <p:ext uri="{BB962C8B-B14F-4D97-AF65-F5344CB8AC3E}">
        <p14:creationId xmlns:p14="http://schemas.microsoft.com/office/powerpoint/2010/main" val="34227047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286498"/>
            <a:ext cx="9389220" cy="4245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rtl="1">
              <a:buFontTx/>
              <a:buAutoNum type="arabicPeriod"/>
            </a:pPr>
            <a:endParaRPr lang="ar-EG"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22512" y="1380039"/>
            <a:ext cx="8466655" cy="584775"/>
          </a:xfrm>
          <a:prstGeom prst="rect">
            <a:avLst/>
          </a:prstGeom>
          <a:noFill/>
        </p:spPr>
        <p:txBody>
          <a:bodyPr wrap="square" rtlCol="0">
            <a:spAutoFit/>
          </a:bodyPr>
          <a:lstStyle/>
          <a:p>
            <a:pPr lvl="0" algn="ctr" rtl="1"/>
            <a:r>
              <a:rPr lang="ar-EG" sz="3200" b="1" dirty="0" smtClean="0"/>
              <a:t>3.2 مزايا الاقتصاد </a:t>
            </a:r>
            <a:r>
              <a:rPr lang="ar-EG" sz="3200" b="1" dirty="0"/>
              <a:t>الرقمي </a:t>
            </a:r>
            <a:r>
              <a:rPr lang="ar-EG" sz="3200" b="1" dirty="0" smtClean="0"/>
              <a:t>عن </a:t>
            </a:r>
            <a:r>
              <a:rPr lang="ar-EG" sz="3200" b="1" dirty="0"/>
              <a:t>الاقتصاد </a:t>
            </a:r>
            <a:r>
              <a:rPr lang="ar-EG" sz="3200" b="1" dirty="0" smtClean="0"/>
              <a:t>التقليدي</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3043451" y="1747315"/>
            <a:ext cx="7419897" cy="3754874"/>
          </a:xfrm>
          <a:prstGeom prst="rect">
            <a:avLst/>
          </a:prstGeom>
          <a:noFill/>
        </p:spPr>
        <p:txBody>
          <a:bodyPr wrap="square" rtlCol="0">
            <a:spAutoFit/>
          </a:bodyPr>
          <a:lstStyle/>
          <a:p>
            <a:pPr lvl="0" algn="just" rtl="1"/>
            <a:endParaRPr lang="ar-EG" dirty="0">
              <a:solidFill>
                <a:prstClr val="black"/>
              </a:solidFill>
            </a:endParaRPr>
          </a:p>
          <a:p>
            <a:pPr marL="342900" indent="-342900" algn="just" rtl="1">
              <a:buFont typeface="+mj-lt"/>
              <a:buAutoNum type="arabicPeriod"/>
            </a:pPr>
            <a:r>
              <a:rPr lang="ar-EG" sz="2200" b="1" dirty="0" smtClean="0"/>
              <a:t>يعتمد </a:t>
            </a:r>
            <a:r>
              <a:rPr lang="ar-EG" sz="2200" b="1" dirty="0"/>
              <a:t>الاقتصاد الرقمي على التكنولوجيا والإنترنت</a:t>
            </a:r>
            <a:r>
              <a:rPr lang="ar-EG" sz="2200" dirty="0"/>
              <a:t>، مما يتيح له التوسع بسرعة عالميًا من خلال التجارة الإلكترونية، </a:t>
            </a:r>
            <a:r>
              <a:rPr lang="ar-EG" sz="2200" u="sng" dirty="0"/>
              <a:t>العمل عن بُعد، والتواصل الرقمي</a:t>
            </a:r>
            <a:r>
              <a:rPr lang="ar-EG" sz="2200" dirty="0"/>
              <a:t>. </a:t>
            </a:r>
            <a:endParaRPr lang="en-US" sz="2200" dirty="0" smtClean="0"/>
          </a:p>
          <a:p>
            <a:pPr marL="342900" indent="-342900" algn="just" rtl="1">
              <a:buFont typeface="+mj-lt"/>
              <a:buAutoNum type="arabicPeriod"/>
            </a:pPr>
            <a:endParaRPr lang="ar-EG" sz="2200" dirty="0" smtClean="0"/>
          </a:p>
          <a:p>
            <a:pPr marL="457200" indent="-457200" algn="just" rtl="1">
              <a:buFont typeface="+mj-lt"/>
              <a:buAutoNum type="arabicPeriod"/>
            </a:pPr>
            <a:r>
              <a:rPr lang="ar-EG" sz="2200" b="1" dirty="0" smtClean="0"/>
              <a:t>بينما </a:t>
            </a:r>
            <a:r>
              <a:rPr lang="ar-EG" sz="2200" b="1" dirty="0"/>
              <a:t>يعتمد الاقتصاد التقليدي على الأنشطة التقليدية</a:t>
            </a:r>
            <a:r>
              <a:rPr lang="ar-EG" sz="2200" dirty="0"/>
              <a:t> مثل التصنيع والتجارة المباشرة التي تتطلب تواجدًا فعليًا وتكبد تكاليف أكبر</a:t>
            </a:r>
            <a:r>
              <a:rPr lang="ar-EG" sz="2200" dirty="0" smtClean="0"/>
              <a:t>.</a:t>
            </a:r>
          </a:p>
          <a:p>
            <a:pPr marL="457200" indent="-457200" algn="just" rtl="1">
              <a:buFont typeface="+mj-lt"/>
              <a:buAutoNum type="arabicPeriod"/>
            </a:pPr>
            <a:r>
              <a:rPr lang="ar-EG" sz="2200" dirty="0" smtClean="0"/>
              <a:t> </a:t>
            </a:r>
            <a:r>
              <a:rPr lang="ar-EG" sz="2200" b="1" dirty="0"/>
              <a:t>في الاقتصاد الرقمي</a:t>
            </a:r>
            <a:r>
              <a:rPr lang="ar-EG" sz="2200" dirty="0"/>
              <a:t>، تكون العمليات أسرع وأكثر مرونة بفضل الأتمتة والابتكار التكنولوجي، بينما في الاقتصاد التقليدي، قد تكون العمليات أبطأ وأقل مرونة. </a:t>
            </a:r>
            <a:endParaRPr lang="ar-EG" sz="2200" dirty="0" smtClean="0"/>
          </a:p>
          <a:p>
            <a:pPr marL="457200" indent="-457200" algn="just" rtl="1">
              <a:buFont typeface="+mj-lt"/>
              <a:buAutoNum type="arabicPeriod"/>
            </a:pPr>
            <a:r>
              <a:rPr lang="ar-EG" sz="2200" dirty="0" smtClean="0"/>
              <a:t>كما </a:t>
            </a:r>
            <a:r>
              <a:rPr lang="ar-EG" sz="2200" dirty="0"/>
              <a:t>يسهل </a:t>
            </a:r>
            <a:r>
              <a:rPr lang="ar-EG" sz="2200" b="1" dirty="0"/>
              <a:t>الوصول إلى الأسواق العالمية </a:t>
            </a:r>
            <a:r>
              <a:rPr lang="ar-EG" sz="2200" dirty="0"/>
              <a:t>في الاقتصاد الرقمي مقارنة بالاقتصاد التقليدي الذي يتطلب استثمارات أكبر في </a:t>
            </a:r>
            <a:r>
              <a:rPr lang="ar-EG" sz="2200" dirty="0" smtClean="0"/>
              <a:t>اللوجستيات</a:t>
            </a:r>
            <a:r>
              <a:rPr lang="ar-EG" sz="2200" dirty="0"/>
              <a:t>. </a:t>
            </a:r>
          </a:p>
        </p:txBody>
      </p:sp>
      <p:sp>
        <p:nvSpPr>
          <p:cNvPr id="9" name="TextBox 8">
            <a:extLst>
              <a:ext uri="{FF2B5EF4-FFF2-40B4-BE49-F238E27FC236}">
                <a16:creationId xmlns:a16="http://schemas.microsoft.com/office/drawing/2014/main" xmlns="" id="{DD8EFD84-C936-6509-8FD5-F02CC2F93EF3}"/>
              </a:ext>
            </a:extLst>
          </p:cNvPr>
          <p:cNvSpPr txBox="1"/>
          <p:nvPr/>
        </p:nvSpPr>
        <p:spPr>
          <a:xfrm>
            <a:off x="-21488" y="2193591"/>
            <a:ext cx="2417747"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lvl="0" algn="just" rtl="1"/>
            <a:r>
              <a:rPr lang="ar-EG" b="1" dirty="0" smtClean="0"/>
              <a:t> باختصار :</a:t>
            </a:r>
          </a:p>
          <a:p>
            <a:pPr lvl="0" algn="just" rtl="1"/>
            <a:r>
              <a:rPr lang="ar-EG" dirty="0" smtClean="0">
                <a:solidFill>
                  <a:prstClr val="black"/>
                </a:solidFill>
              </a:rPr>
              <a:t>يتيح </a:t>
            </a:r>
            <a:r>
              <a:rPr lang="ar-EG" dirty="0">
                <a:solidFill>
                  <a:prstClr val="black"/>
                </a:solidFill>
              </a:rPr>
              <a:t>الاقتصاد الرقمي زيادة الكفاءة والإنتاجية من خلال استخدام التكنولوجيا لتحسين العمليات التجارية والخدمات. كما يعزز الابتكار ويوفر فرصًا جديدة للأعمال والشركات عبر الإنترنت، مما يسهم في توسيع الأسواق والوصول إلى جمهور عالمي</a:t>
            </a:r>
            <a:r>
              <a:rPr lang="ar-EG" dirty="0" smtClean="0">
                <a:solidFill>
                  <a:prstClr val="black"/>
                </a:solidFill>
              </a:rPr>
              <a:t>.</a:t>
            </a:r>
            <a:endParaRPr lang="ar-EG" dirty="0">
              <a:solidFill>
                <a:prstClr val="black"/>
              </a:solidFill>
            </a:endParaRPr>
          </a:p>
        </p:txBody>
      </p:sp>
    </p:spTree>
    <p:extLst>
      <p:ext uri="{BB962C8B-B14F-4D97-AF65-F5344CB8AC3E}">
        <p14:creationId xmlns:p14="http://schemas.microsoft.com/office/powerpoint/2010/main" val="25219544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97762" y="157678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90601" y="1622962"/>
            <a:ext cx="8466655" cy="584775"/>
          </a:xfrm>
          <a:prstGeom prst="rect">
            <a:avLst/>
          </a:prstGeom>
          <a:noFill/>
        </p:spPr>
        <p:txBody>
          <a:bodyPr wrap="square" rtlCol="0">
            <a:spAutoFit/>
          </a:bodyPr>
          <a:lstStyle/>
          <a:p>
            <a:pPr algn="ctr" rtl="1"/>
            <a:r>
              <a:rPr lang="ar-EG" sz="3200" b="1" dirty="0"/>
              <a:t> </a:t>
            </a:r>
            <a:r>
              <a:rPr lang="ar-EG" sz="3200" b="1" dirty="0" smtClean="0"/>
              <a:t>3.3 حجم الاقتصاد الرقمي</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316078" y="2086804"/>
            <a:ext cx="7708954" cy="3847207"/>
          </a:xfrm>
          <a:prstGeom prst="rect">
            <a:avLst/>
          </a:prstGeom>
          <a:noFill/>
        </p:spPr>
        <p:txBody>
          <a:bodyPr wrap="square" rtlCol="0">
            <a:spAutoFit/>
          </a:bodyPr>
          <a:lstStyle/>
          <a:p>
            <a:pPr marL="342900" indent="-342900" algn="just" rtl="1">
              <a:buFont typeface="Wingdings" panose="05000000000000000000" pitchFamily="2" charset="2"/>
              <a:buChar char="Ø"/>
            </a:pPr>
            <a:r>
              <a:rPr lang="ar-EG" sz="2000" dirty="0"/>
              <a:t>وفقًا للبنك الدولي، يشكل حجم الاقتصاد الرقمي </a:t>
            </a:r>
            <a:r>
              <a:rPr lang="ar-EG" sz="2000" dirty="0">
                <a:solidFill>
                  <a:srgbClr val="0070C0"/>
                </a:solidFill>
              </a:rPr>
              <a:t>حوالي 15% من الناتج المحلي الإجمالي </a:t>
            </a:r>
            <a:r>
              <a:rPr lang="ar-EG" sz="2000" dirty="0" smtClean="0">
                <a:solidFill>
                  <a:srgbClr val="0070C0"/>
                </a:solidFill>
              </a:rPr>
              <a:t>العالمي</a:t>
            </a:r>
          </a:p>
          <a:p>
            <a:pPr marL="342900" indent="-342900" algn="just" rtl="1">
              <a:buFont typeface="Wingdings" panose="05000000000000000000" pitchFamily="2" charset="2"/>
              <a:buChar char="Ø"/>
            </a:pPr>
            <a:r>
              <a:rPr lang="ar-EG" sz="2000" dirty="0" smtClean="0"/>
              <a:t>حسب </a:t>
            </a:r>
            <a:r>
              <a:rPr lang="ar-EG" sz="2000" dirty="0"/>
              <a:t>تقديرات البنك الدولي، من المتوقع أن يساهم الاقتصاد الرقمي بنحو 26</a:t>
            </a:r>
            <a:r>
              <a:rPr lang="ar-EG" sz="2000" dirty="0">
                <a:solidFill>
                  <a:srgbClr val="0070C0"/>
                </a:solidFill>
              </a:rPr>
              <a:t>% من الناتج </a:t>
            </a:r>
            <a:r>
              <a:rPr lang="ar-EG" sz="2000" dirty="0"/>
              <a:t>الإجمالي العالمي في عام 2026، </a:t>
            </a:r>
            <a:r>
              <a:rPr lang="ar-EG" sz="2000" dirty="0">
                <a:solidFill>
                  <a:srgbClr val="0070C0"/>
                </a:solidFill>
              </a:rPr>
              <a:t>ثم يرتفع إلى 30% بحلول عام 2030</a:t>
            </a:r>
            <a:r>
              <a:rPr lang="ar-EG" sz="2000" dirty="0" smtClean="0"/>
              <a:t>.  </a:t>
            </a:r>
            <a:r>
              <a:rPr lang="ar-EG" sz="2000" dirty="0"/>
              <a:t>كما يُتوقع أن يسهم هذا النمو في الاقتصاد الرقمي في </a:t>
            </a:r>
            <a:r>
              <a:rPr lang="ar-EG" sz="2000" dirty="0">
                <a:solidFill>
                  <a:srgbClr val="0070C0"/>
                </a:solidFill>
              </a:rPr>
              <a:t>خلق مليون وظيفة </a:t>
            </a:r>
            <a:r>
              <a:rPr lang="ar-EG" sz="2000" dirty="0" smtClean="0">
                <a:solidFill>
                  <a:srgbClr val="0070C0"/>
                </a:solidFill>
              </a:rPr>
              <a:t>جديدة.</a:t>
            </a:r>
          </a:p>
          <a:p>
            <a:pPr marL="342900" indent="-342900" algn="just" rtl="1">
              <a:buFont typeface="Wingdings" panose="05000000000000000000" pitchFamily="2" charset="2"/>
              <a:buChar char="Ø"/>
            </a:pPr>
            <a:r>
              <a:rPr lang="ar-EG" sz="2000" dirty="0" smtClean="0"/>
              <a:t> كما </a:t>
            </a:r>
            <a:r>
              <a:rPr lang="ar-EG" sz="2000" dirty="0"/>
              <a:t>يشير البنك الدولي، تختلف مساهمة الاقتصاد الرقمي بشكل كبير بين دول العالم. على سبيل المثال، في الصين، </a:t>
            </a:r>
            <a:r>
              <a:rPr lang="ar-EG" sz="2000" dirty="0">
                <a:solidFill>
                  <a:srgbClr val="0070C0"/>
                </a:solidFill>
              </a:rPr>
              <a:t>تساهم التكنولوجيا الرقمية بنحو 40% من الناتج المحلي الإجمالي.</a:t>
            </a:r>
          </a:p>
          <a:p>
            <a:pPr marL="342900" indent="-342900" algn="just" rtl="1">
              <a:buFont typeface="Wingdings" panose="05000000000000000000" pitchFamily="2" charset="2"/>
              <a:buChar char="Ø"/>
            </a:pPr>
            <a:r>
              <a:rPr lang="ar-EG" sz="2000" dirty="0" smtClean="0"/>
              <a:t>يسهم </a:t>
            </a:r>
            <a:r>
              <a:rPr lang="ar-EG" sz="2000" dirty="0">
                <a:solidFill>
                  <a:srgbClr val="0070C0"/>
                </a:solidFill>
              </a:rPr>
              <a:t>الاقتصاد الرقمي بنحو 60% من الناتج المحلي الإجمالي لكل من الولايات المتحدة الأمريكية، والمملكة المتحدة، وألمانيا مجتمعةً</a:t>
            </a:r>
            <a:r>
              <a:rPr lang="ar-EG" sz="2000" dirty="0" smtClean="0"/>
              <a:t>، فيما تنخفض مساهمته في الناتج المحلي الإجمالي إلى مستويات دون ذلك في العديد من الدول النامية.</a:t>
            </a:r>
            <a:endParaRPr lang="en-MY" sz="2000" dirty="0" smtClean="0"/>
          </a:p>
          <a:p>
            <a:pPr marL="342900" indent="-342900" algn="r" rtl="1">
              <a:buFont typeface="Wingdings" panose="05000000000000000000" pitchFamily="2" charset="2"/>
              <a:buChar char="Ø"/>
            </a:pPr>
            <a:endParaRPr lang="ar-EG" sz="2400" b="1" dirty="0"/>
          </a:p>
        </p:txBody>
      </p:sp>
      <p:pic>
        <p:nvPicPr>
          <p:cNvPr id="3" name="Picture 2"/>
          <p:cNvPicPr>
            <a:picLocks noChangeAspect="1"/>
          </p:cNvPicPr>
          <p:nvPr/>
        </p:nvPicPr>
        <p:blipFill>
          <a:blip r:embed="rId3"/>
          <a:stretch>
            <a:fillRect/>
          </a:stretch>
        </p:blipFill>
        <p:spPr>
          <a:xfrm>
            <a:off x="0" y="2799549"/>
            <a:ext cx="1975275" cy="1908213"/>
          </a:xfrm>
          <a:prstGeom prst="rect">
            <a:avLst/>
          </a:prstGeom>
        </p:spPr>
      </p:pic>
    </p:spTree>
    <p:extLst>
      <p:ext uri="{BB962C8B-B14F-4D97-AF65-F5344CB8AC3E}">
        <p14:creationId xmlns:p14="http://schemas.microsoft.com/office/powerpoint/2010/main" val="326941237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SA" dirty="0" smtClean="0">
                <a:solidFill>
                  <a:schemeClr val="bg1"/>
                </a:solidFill>
                <a:latin typeface="Alexandria" charset="0"/>
                <a:cs typeface="Alexandria" charset="0"/>
              </a:rPr>
              <a:t>ال</a:t>
            </a:r>
            <a:r>
              <a:rPr lang="ar-EG" dirty="0" smtClean="0">
                <a:solidFill>
                  <a:schemeClr val="bg1"/>
                </a:solidFill>
                <a:latin typeface="Alexandria" charset="0"/>
                <a:cs typeface="Alexandria" charset="0"/>
              </a:rPr>
              <a:t>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222129"/>
          </a:xfrm>
          <a:prstGeom prst="rect">
            <a:avLst/>
          </a:prstGeom>
          <a:noFill/>
        </p:spPr>
        <p:txBody>
          <a:bodyPr wrap="square">
            <a:spAutoFit/>
          </a:bodyPr>
          <a:lstStyle/>
          <a:p>
            <a:pPr algn="ctr">
              <a:lnSpc>
                <a:spcPct val="120000"/>
              </a:lnSpc>
            </a:pPr>
            <a:r>
              <a:rPr lang="ar-EG" sz="3200" b="1" dirty="0" smtClean="0"/>
              <a:t>4. دراسة </a:t>
            </a:r>
            <a:r>
              <a:rPr lang="ar-EG" sz="3200" b="1" dirty="0"/>
              <a:t>التحولات الاقتصادية الكبرى بسبب ظهور الإنترنت</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380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76359" y="1155869"/>
            <a:ext cx="32156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117524" y="1595804"/>
            <a:ext cx="8466655" cy="954107"/>
          </a:xfrm>
          <a:prstGeom prst="rect">
            <a:avLst/>
          </a:prstGeom>
          <a:noFill/>
        </p:spPr>
        <p:txBody>
          <a:bodyPr wrap="square" rtlCol="0">
            <a:spAutoFit/>
          </a:bodyPr>
          <a:lstStyle/>
          <a:p>
            <a:pPr lvl="0" algn="ctr" rtl="1"/>
            <a:r>
              <a:rPr lang="ar-EG" sz="2800" b="1" dirty="0" smtClean="0"/>
              <a:t>4.1 التحولات </a:t>
            </a:r>
            <a:r>
              <a:rPr lang="ar-EG" sz="2800" b="1" dirty="0"/>
              <a:t>الاقتصادية الكبرى بسبب ظهور </a:t>
            </a:r>
            <a:r>
              <a:rPr lang="ar-EG" sz="2800" b="1" dirty="0" smtClean="0"/>
              <a:t>الإنترنت</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142306" y="2107609"/>
            <a:ext cx="5854112" cy="3539430"/>
          </a:xfrm>
          <a:prstGeom prst="rect">
            <a:avLst/>
          </a:prstGeom>
          <a:noFill/>
        </p:spPr>
        <p:txBody>
          <a:bodyPr wrap="square" rtlCol="0">
            <a:spAutoFit/>
          </a:bodyPr>
          <a:lstStyle/>
          <a:p>
            <a:pPr algn="r"/>
            <a:r>
              <a:rPr lang="ar-EG" sz="2400" dirty="0" smtClean="0"/>
              <a:t>فيما </a:t>
            </a:r>
            <a:r>
              <a:rPr lang="ar-EG" sz="2400" dirty="0"/>
              <a:t>يلي أبرز التحولات الاقتصادية الكبرى التي نتجت عن انتشار الإنترنت</a:t>
            </a:r>
            <a:r>
              <a:rPr lang="ar-EG" sz="2400" dirty="0" smtClean="0"/>
              <a:t>:</a:t>
            </a:r>
            <a:endParaRPr lang="en-US" sz="2400" dirty="0" smtClean="0"/>
          </a:p>
          <a:p>
            <a:pPr algn="r"/>
            <a:endParaRPr lang="ar-EG" sz="2400" dirty="0"/>
          </a:p>
          <a:p>
            <a:pPr algn="r"/>
            <a:r>
              <a:rPr lang="ar-EG" sz="2400" b="1" dirty="0" smtClean="0"/>
              <a:t>1. التجارة </a:t>
            </a:r>
            <a:r>
              <a:rPr lang="ar-EG" sz="2400" b="1" dirty="0"/>
              <a:t>الإلكترونية: ساهم الإنترنت في ظهور التجارة الإلكترونية كبديل رئيسي للتجارة التقليدية</a:t>
            </a:r>
            <a:r>
              <a:rPr lang="ar-EG" sz="2400" dirty="0"/>
              <a:t>. منصات مثل </a:t>
            </a:r>
            <a:r>
              <a:rPr lang="ar-EG" sz="2400" b="1" u="sng" dirty="0">
                <a:solidFill>
                  <a:srgbClr val="FF0000"/>
                </a:solidFill>
              </a:rPr>
              <a:t>أمازون، إيباي، وعلي بابا </a:t>
            </a:r>
            <a:r>
              <a:rPr lang="ar-EG" sz="2400" dirty="0"/>
              <a:t>ساعدت الشركات في الوصول إلى جمهور عالمي، مما جعل الأعمال التجارية أكثر مرونة وكفاءة.</a:t>
            </a:r>
          </a:p>
          <a:p>
            <a:pPr lvl="0" algn="r" rtl="1"/>
            <a:endParaRPr lang="en-MY" sz="3200" dirty="0"/>
          </a:p>
        </p:txBody>
      </p:sp>
      <p:pic>
        <p:nvPicPr>
          <p:cNvPr id="3" name="Picture 2"/>
          <p:cNvPicPr>
            <a:picLocks noChangeAspect="1"/>
          </p:cNvPicPr>
          <p:nvPr/>
        </p:nvPicPr>
        <p:blipFill>
          <a:blip r:embed="rId3"/>
          <a:stretch>
            <a:fillRect/>
          </a:stretch>
        </p:blipFill>
        <p:spPr>
          <a:xfrm>
            <a:off x="7656398" y="3524143"/>
            <a:ext cx="2860845" cy="2007977"/>
          </a:xfrm>
          <a:prstGeom prst="rect">
            <a:avLst/>
          </a:prstGeom>
        </p:spPr>
      </p:pic>
      <p:sp>
        <p:nvSpPr>
          <p:cNvPr id="9" name="TextBox 8">
            <a:extLst>
              <a:ext uri="{FF2B5EF4-FFF2-40B4-BE49-F238E27FC236}">
                <a16:creationId xmlns:a16="http://schemas.microsoft.com/office/drawing/2014/main" xmlns="" id="{DD8EFD84-C936-6509-8FD5-F02CC2F93EF3}"/>
              </a:ext>
            </a:extLst>
          </p:cNvPr>
          <p:cNvSpPr txBox="1"/>
          <p:nvPr/>
        </p:nvSpPr>
        <p:spPr>
          <a:xfrm>
            <a:off x="7086208" y="2107609"/>
            <a:ext cx="3451236" cy="120032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r"/>
            <a:r>
              <a:rPr lang="ar-EG" sz="2400" dirty="0" smtClean="0">
                <a:latin typeface="+mj-lt"/>
              </a:rPr>
              <a:t> مقدمة : </a:t>
            </a:r>
            <a:r>
              <a:rPr lang="ar-EG" sz="2400" b="1" dirty="0" smtClean="0"/>
              <a:t>ظهور </a:t>
            </a:r>
            <a:r>
              <a:rPr lang="ar-EG" sz="2400" b="1" dirty="0"/>
              <a:t>الإنترنت </a:t>
            </a:r>
            <a:r>
              <a:rPr lang="ar-EG" sz="2400" dirty="0"/>
              <a:t>أحدث تغييرات كبيرة في العديد من جوانب الاقتصاد العالمي. </a:t>
            </a:r>
            <a:endParaRPr lang="en-MY" sz="3200" dirty="0"/>
          </a:p>
        </p:txBody>
      </p:sp>
    </p:spTree>
    <p:extLst>
      <p:ext uri="{BB962C8B-B14F-4D97-AF65-F5344CB8AC3E}">
        <p14:creationId xmlns:p14="http://schemas.microsoft.com/office/powerpoint/2010/main" val="4767738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579" y="120158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00900" y="1627642"/>
            <a:ext cx="8466655" cy="1015663"/>
          </a:xfrm>
          <a:prstGeom prst="rect">
            <a:avLst/>
          </a:prstGeom>
          <a:noFill/>
        </p:spPr>
        <p:txBody>
          <a:bodyPr wrap="square" rtlCol="0">
            <a:spAutoFit/>
          </a:bodyPr>
          <a:lstStyle/>
          <a:p>
            <a:pPr algn="ctr" rtl="1"/>
            <a:r>
              <a:rPr lang="ar-EG" sz="3200" b="1" dirty="0" smtClean="0"/>
              <a:t>4.2. نمو </a:t>
            </a:r>
            <a:r>
              <a:rPr lang="ar-EG" sz="3200" b="1" dirty="0"/>
              <a:t>القطاعات </a:t>
            </a:r>
            <a:r>
              <a:rPr lang="ar-EG" sz="3200" b="1" dirty="0" smtClean="0"/>
              <a:t>الرقمية</a:t>
            </a:r>
            <a:r>
              <a:rPr lang="en-US" sz="3200" dirty="0" smtClean="0"/>
              <a:t> </a:t>
            </a:r>
            <a:endParaRPr lang="ar-EG" sz="3200"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834640" y="2161520"/>
            <a:ext cx="7532915"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smtClean="0"/>
              <a:t>الإعلانات </a:t>
            </a:r>
            <a:r>
              <a:rPr lang="ar-EG" sz="2400" b="1" dirty="0"/>
              <a:t>الرقمية</a:t>
            </a:r>
            <a:r>
              <a:rPr lang="ar-EG" sz="2400" dirty="0"/>
              <a:t>: </a:t>
            </a:r>
            <a:r>
              <a:rPr lang="ar-EG" sz="2400" dirty="0">
                <a:solidFill>
                  <a:srgbClr val="FF0000"/>
                </a:solidFill>
              </a:rPr>
              <a:t>مع ظهور الإنترنت</a:t>
            </a:r>
            <a:r>
              <a:rPr lang="ar-EG" sz="2400" dirty="0"/>
              <a:t>، أصبحت الإعلانات عبر الإنترنت بديلاً رئيسيًا للإعلانات التقليدية، حيث تُستخدم محركات البحث، وسائل التواصل الاجتماعي، والمحتوى الممول للوصول إلى العملاء بشكل أكثر تخصيصًا</a:t>
            </a:r>
            <a:r>
              <a:rPr lang="ar-EG" sz="2400" dirty="0" smtClean="0"/>
              <a:t>.</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t>البرمجيات والخدمات السحابية</a:t>
            </a:r>
            <a:r>
              <a:rPr lang="ar-EG" sz="2400" dirty="0"/>
              <a:t>: </a:t>
            </a:r>
            <a:r>
              <a:rPr lang="ar-EG" sz="2400" dirty="0">
                <a:solidFill>
                  <a:srgbClr val="FF0000"/>
                </a:solidFill>
              </a:rPr>
              <a:t>شركات مثل "أمازون ويب سيرفيسز" و"مايكروسوفت"</a:t>
            </a:r>
            <a:r>
              <a:rPr lang="ar-EG" sz="2400" dirty="0"/>
              <a:t> حولت تقديم البرمجيات إلى </a:t>
            </a:r>
            <a:r>
              <a:rPr lang="ar-EG" sz="2400" b="1" dirty="0"/>
              <a:t>نموذج خدمات سحابية</a:t>
            </a:r>
            <a:r>
              <a:rPr lang="ar-EG" sz="2400" dirty="0"/>
              <a:t>، مما أتاح للشركات الصغيرة والمتوسطة استخدام التقنيات المتطورة بتكلفة أقل.</a:t>
            </a:r>
          </a:p>
          <a:p>
            <a:pPr algn="just" rtl="1"/>
            <a:endParaRPr lang="en-MY" sz="2400" dirty="0"/>
          </a:p>
        </p:txBody>
      </p:sp>
      <p:pic>
        <p:nvPicPr>
          <p:cNvPr id="3" name="Picture 2"/>
          <p:cNvPicPr>
            <a:picLocks noChangeAspect="1"/>
          </p:cNvPicPr>
          <p:nvPr/>
        </p:nvPicPr>
        <p:blipFill>
          <a:blip r:embed="rId3"/>
          <a:stretch>
            <a:fillRect/>
          </a:stretch>
        </p:blipFill>
        <p:spPr>
          <a:xfrm>
            <a:off x="6578" y="3297574"/>
            <a:ext cx="2478993" cy="2280266"/>
          </a:xfrm>
          <a:prstGeom prst="rect">
            <a:avLst/>
          </a:prstGeom>
        </p:spPr>
      </p:pic>
    </p:spTree>
    <p:extLst>
      <p:ext uri="{BB962C8B-B14F-4D97-AF65-F5344CB8AC3E}">
        <p14:creationId xmlns:p14="http://schemas.microsoft.com/office/powerpoint/2010/main" val="17542188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5576" y="1384467"/>
            <a:ext cx="36907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04533"/>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EG" b="1"/>
              <a:t>اقتصاد المشاركة</a:t>
            </a:r>
            <a:r>
              <a:rPr lang="ar-EG"/>
              <a:t> هو نموذج اقتصادي يعتمد على المشاركة أو التبادل المؤقت للسلع والخدمات بين الأفراد أو الشركات، بدلاً من امتلاكها بشكل دائم</a:t>
            </a:r>
            <a:endParaRPr lang="en-US" b="1" dirty="0">
              <a:latin typeface="Microsoft Uighur" panose="020000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13263"/>
            <a:ext cx="8466655" cy="1015663"/>
          </a:xfrm>
          <a:prstGeom prst="rect">
            <a:avLst/>
          </a:prstGeom>
          <a:noFill/>
        </p:spPr>
        <p:txBody>
          <a:bodyPr wrap="square" rtlCol="0">
            <a:spAutoFit/>
          </a:bodyPr>
          <a:lstStyle/>
          <a:p>
            <a:pPr lvl="0" algn="r" rtl="1"/>
            <a:r>
              <a:rPr lang="ar-EG" sz="3200" b="1" dirty="0" smtClean="0"/>
              <a:t>4.3 .ظهور </a:t>
            </a:r>
            <a:r>
              <a:rPr lang="ar-EG" sz="3200" b="1" dirty="0"/>
              <a:t>اقتصاد المشاركة</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329511" y="2077545"/>
            <a:ext cx="8199743" cy="3539430"/>
          </a:xfrm>
          <a:prstGeom prst="rect">
            <a:avLst/>
          </a:prstGeom>
          <a:noFill/>
        </p:spPr>
        <p:txBody>
          <a:bodyPr wrap="square" rtlCol="0">
            <a:spAutoFit/>
          </a:bodyPr>
          <a:lstStyle/>
          <a:p>
            <a:pPr algn="just" rtl="1"/>
            <a:r>
              <a:rPr lang="ar-EG" sz="2400" b="1" dirty="0" smtClean="0"/>
              <a:t>1.الإنترنت </a:t>
            </a:r>
            <a:r>
              <a:rPr lang="ar-EG" sz="2400" b="1" dirty="0"/>
              <a:t>ساهم في ظهور اقتصاد المشاركة </a:t>
            </a:r>
            <a:r>
              <a:rPr lang="ar-EG" sz="2400" dirty="0"/>
              <a:t>حيث يمكن للأفراد استئجار أو مشاركة السلع والخدمات. </a:t>
            </a:r>
            <a:r>
              <a:rPr lang="ar-EG" sz="2400" dirty="0">
                <a:solidFill>
                  <a:srgbClr val="FF0000"/>
                </a:solidFill>
              </a:rPr>
              <a:t>منصات مثل </a:t>
            </a:r>
            <a:r>
              <a:rPr lang="ar-EG" sz="2400" b="1" dirty="0">
                <a:solidFill>
                  <a:srgbClr val="FF0000"/>
                </a:solidFill>
              </a:rPr>
              <a:t>"أوبر"، "إير بي إن بي"</a:t>
            </a:r>
            <a:r>
              <a:rPr lang="ar-EG" sz="2400" dirty="0">
                <a:solidFill>
                  <a:srgbClr val="FF0000"/>
                </a:solidFill>
              </a:rPr>
              <a:t> وفرت فرص عمل جديدة وساهمت في تغييرات جوهرية في قطاعات النقل والإقامة</a:t>
            </a:r>
            <a:r>
              <a:rPr lang="ar-EG" sz="2400" dirty="0" smtClean="0">
                <a:solidFill>
                  <a:srgbClr val="FF0000"/>
                </a:solidFill>
              </a:rPr>
              <a:t>.</a:t>
            </a:r>
          </a:p>
          <a:p>
            <a:pPr algn="just" rtl="1"/>
            <a:endParaRPr lang="ar-EG" sz="2400" dirty="0" smtClean="0"/>
          </a:p>
          <a:p>
            <a:pPr algn="r"/>
            <a:r>
              <a:rPr lang="ar-EG" sz="2400" b="1" dirty="0" smtClean="0"/>
              <a:t>2.التحول </a:t>
            </a:r>
            <a:r>
              <a:rPr lang="ar-EG" sz="2400" b="1" dirty="0"/>
              <a:t>في صناعة الإعلام والترفيه</a:t>
            </a:r>
            <a:r>
              <a:rPr lang="ar-EG" sz="2400" dirty="0" smtClean="0"/>
              <a:t>:</a:t>
            </a:r>
            <a:endParaRPr lang="ar-EG" sz="2400" dirty="0"/>
          </a:p>
          <a:p>
            <a:pPr algn="r"/>
            <a:r>
              <a:rPr lang="ar-EG" sz="2400" dirty="0"/>
              <a:t>أدى الإنترنت إلى تغيير جذري في صناعة الإعلام والترفيه، حيث أصبحت منصات مثل </a:t>
            </a:r>
            <a:r>
              <a:rPr lang="ar-EG" sz="2400" b="1" dirty="0"/>
              <a:t>يوتيوب، نتفليكس، وسبوتيفاي</a:t>
            </a:r>
            <a:r>
              <a:rPr lang="ar-EG" sz="2400" dirty="0"/>
              <a:t> توفر محتوى مرنًا ومتاحًا للجميع في أي وقت، مما غيّر طريقة استهلاك الإعلام.</a:t>
            </a:r>
          </a:p>
          <a:p>
            <a:pPr marL="342900" indent="-342900" algn="just" rtl="1">
              <a:buFont typeface="Wingdings" panose="05000000000000000000" pitchFamily="2" charset="2"/>
              <a:buChar char="v"/>
            </a:pPr>
            <a:endParaRPr lang="en-MY" sz="3200" b="1" u="sng" dirty="0"/>
          </a:p>
        </p:txBody>
      </p:sp>
      <p:sp>
        <p:nvSpPr>
          <p:cNvPr id="4" name="Rounded Rectangle 3"/>
          <p:cNvSpPr/>
          <p:nvPr/>
        </p:nvSpPr>
        <p:spPr>
          <a:xfrm>
            <a:off x="0" y="2416628"/>
            <a:ext cx="2329511" cy="231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t>اقتصاد المشاركة</a:t>
            </a:r>
            <a:r>
              <a:rPr lang="ar-EG" dirty="0"/>
              <a:t> </a:t>
            </a:r>
            <a:r>
              <a:rPr lang="ar-EG" dirty="0" smtClean="0"/>
              <a:t>: هو </a:t>
            </a:r>
            <a:r>
              <a:rPr lang="ar-EG" dirty="0"/>
              <a:t>نموذج اقتصادي يعتمد على المشاركة أو التبادل المؤقت للسلع والخدمات بين الأفراد أو الشركات، بدلاً من امتلاكها بشكل دائم</a:t>
            </a:r>
            <a:endParaRPr lang="en-MY" dirty="0"/>
          </a:p>
        </p:txBody>
      </p:sp>
    </p:spTree>
    <p:extLst>
      <p:ext uri="{BB962C8B-B14F-4D97-AF65-F5344CB8AC3E}">
        <p14:creationId xmlns:p14="http://schemas.microsoft.com/office/powerpoint/2010/main" val="40271333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34399" y="1384469"/>
            <a:ext cx="36907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13130" y="1699625"/>
            <a:ext cx="8466655" cy="1015663"/>
          </a:xfrm>
          <a:prstGeom prst="rect">
            <a:avLst/>
          </a:prstGeom>
          <a:noFill/>
        </p:spPr>
        <p:txBody>
          <a:bodyPr wrap="square" rtlCol="0">
            <a:spAutoFit/>
          </a:bodyPr>
          <a:lstStyle/>
          <a:p>
            <a:pPr lvl="0" algn="ctr" rtl="1"/>
            <a:r>
              <a:rPr lang="ar-EG" sz="3200" b="1" dirty="0" smtClean="0"/>
              <a:t>4.4 تعزيز </a:t>
            </a:r>
            <a:r>
              <a:rPr lang="ar-EG" sz="3200" b="1" dirty="0"/>
              <a:t>العولمة </a:t>
            </a:r>
            <a:r>
              <a:rPr lang="ar-EG" sz="3200" b="1" dirty="0" smtClean="0"/>
              <a:t>الاقتصادية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420204" y="2238911"/>
            <a:ext cx="7937296" cy="3539430"/>
          </a:xfrm>
          <a:prstGeom prst="rect">
            <a:avLst/>
          </a:prstGeom>
          <a:noFill/>
        </p:spPr>
        <p:txBody>
          <a:bodyPr wrap="square" rtlCol="0">
            <a:spAutoFit/>
          </a:bodyPr>
          <a:lstStyle/>
          <a:p>
            <a:pPr marL="342900" indent="-342900" algn="r" rtl="1">
              <a:buFont typeface="Wingdings" panose="05000000000000000000" pitchFamily="2" charset="2"/>
              <a:buChar char="§"/>
            </a:pPr>
            <a:r>
              <a:rPr lang="ar-EG" sz="2400" b="1" dirty="0" smtClean="0"/>
              <a:t>أصبح </a:t>
            </a:r>
            <a:r>
              <a:rPr lang="ar-EG" sz="2400" b="1" dirty="0"/>
              <a:t>الإنترنت جسرًا لربط الأسواق العالمية </a:t>
            </a:r>
            <a:r>
              <a:rPr lang="ar-EG" sz="2400" dirty="0"/>
              <a:t>بسرعة وكفاءة، مما سمح بتوسع الشركات في أسواق جديدة، </a:t>
            </a:r>
            <a:r>
              <a:rPr lang="ar-EG" sz="2400" b="1" dirty="0"/>
              <a:t>وزيّف الحدود التقليدية بين الاقتصادات المحلية والدولية</a:t>
            </a:r>
            <a:r>
              <a:rPr lang="ar-EG" sz="2400" b="1" dirty="0" smtClean="0"/>
              <a:t>.</a:t>
            </a:r>
          </a:p>
          <a:p>
            <a:pPr marL="457200" indent="-457200" algn="r" rtl="1">
              <a:buFont typeface="Wingdings" panose="05000000000000000000" pitchFamily="2" charset="2"/>
              <a:buChar char="§"/>
            </a:pPr>
            <a:r>
              <a:rPr lang="ar-EG" sz="2400" b="1" dirty="0" smtClean="0"/>
              <a:t> </a:t>
            </a:r>
            <a:r>
              <a:rPr lang="ar-EG" sz="2400" b="1" dirty="0"/>
              <a:t>ظهور الإنترنت</a:t>
            </a:r>
            <a:r>
              <a:rPr lang="ar-EG" sz="2400" dirty="0"/>
              <a:t> ساهم بشكل كبير في التحولات الاقتصادية الكبرى التي غيرت أساليب التجارة، ووفرت فرص عمل جديدة، وعززت التنافسية في العديد من الصناعات. </a:t>
            </a:r>
            <a:endParaRPr lang="ar-EG" sz="2400" dirty="0" smtClean="0"/>
          </a:p>
          <a:p>
            <a:pPr marL="342900" indent="-342900" algn="r" rtl="1">
              <a:buFont typeface="Wingdings" panose="05000000000000000000" pitchFamily="2" charset="2"/>
              <a:buChar char="§"/>
            </a:pPr>
            <a:r>
              <a:rPr lang="ar-EG" sz="2400" b="1" dirty="0" smtClean="0"/>
              <a:t>كما </a:t>
            </a:r>
            <a:r>
              <a:rPr lang="ar-EG" sz="2400" b="1" dirty="0"/>
              <a:t>دفع إلى اعتماد تقنيات جديدة في جميع القطاعات الاقتصادية</a:t>
            </a:r>
            <a:r>
              <a:rPr lang="ar-EG" sz="2400" dirty="0"/>
              <a:t>، مما أسهم في </a:t>
            </a:r>
            <a:r>
              <a:rPr lang="ar-EG" sz="2400" dirty="0">
                <a:solidFill>
                  <a:srgbClr val="FF0000"/>
                </a:solidFill>
              </a:rPr>
              <a:t>تحول عالمي نحو الاقتصاد الرقمي</a:t>
            </a:r>
            <a:r>
              <a:rPr lang="ar-EG" sz="2400" dirty="0" smtClean="0"/>
              <a:t>.</a:t>
            </a:r>
            <a:endParaRPr lang="ar-EG" sz="2400" dirty="0"/>
          </a:p>
          <a:p>
            <a:pPr marL="342900" indent="-342900" algn="just" rtl="1">
              <a:buFont typeface="Wingdings" panose="05000000000000000000" pitchFamily="2" charset="2"/>
              <a:buChar char="v"/>
            </a:pPr>
            <a:endParaRPr lang="en-MY" sz="3200" b="1" u="sng" dirty="0"/>
          </a:p>
        </p:txBody>
      </p:sp>
      <p:sp>
        <p:nvSpPr>
          <p:cNvPr id="10" name="Rounded Rectangle 9"/>
          <p:cNvSpPr/>
          <p:nvPr/>
        </p:nvSpPr>
        <p:spPr>
          <a:xfrm>
            <a:off x="0" y="2283262"/>
            <a:ext cx="2420204" cy="23121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t>العولمة الاقتصادية</a:t>
            </a:r>
            <a:r>
              <a:rPr lang="ar-EG" dirty="0"/>
              <a:t> هي عملية تزايد الترابط والتكامل بين اقتصادات دول العالم من خلال تدفق التجارة، والاستثمار، ورأس المال، والأيدي العاملة، والتكنولوجيا عبر الحدود </a:t>
            </a:r>
            <a:r>
              <a:rPr lang="ar-EG" dirty="0" smtClean="0"/>
              <a:t>الوطنية.</a:t>
            </a:r>
            <a:endParaRPr lang="en-MY" dirty="0"/>
          </a:p>
        </p:txBody>
      </p:sp>
    </p:spTree>
    <p:extLst>
      <p:ext uri="{BB962C8B-B14F-4D97-AF65-F5344CB8AC3E}">
        <p14:creationId xmlns:p14="http://schemas.microsoft.com/office/powerpoint/2010/main" val="148058623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SA" dirty="0" smtClean="0">
                <a:solidFill>
                  <a:schemeClr val="bg1"/>
                </a:solidFill>
                <a:latin typeface="Alexandria" charset="0"/>
                <a:cs typeface="Alexandria" charset="0"/>
              </a:rPr>
              <a:t>ا</a:t>
            </a:r>
            <a:r>
              <a:rPr lang="ar-EG" dirty="0" smtClean="0">
                <a:solidFill>
                  <a:schemeClr val="bg1"/>
                </a:solidFill>
                <a:latin typeface="Alexandria" charset="0"/>
                <a:cs typeface="Alexandria" charset="0"/>
              </a:rPr>
              <a:t>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629392" y="4973157"/>
            <a:ext cx="5245691" cy="1222129"/>
          </a:xfrm>
          <a:prstGeom prst="rect">
            <a:avLst/>
          </a:prstGeom>
          <a:noFill/>
        </p:spPr>
        <p:txBody>
          <a:bodyPr wrap="square">
            <a:spAutoFit/>
          </a:bodyPr>
          <a:lstStyle/>
          <a:p>
            <a:pPr algn="ctr">
              <a:lnSpc>
                <a:spcPct val="120000"/>
              </a:lnSpc>
            </a:pPr>
            <a:r>
              <a:rPr lang="ar-EG" sz="3200" dirty="0" smtClean="0"/>
              <a:t>5. </a:t>
            </a:r>
            <a:r>
              <a:rPr lang="ar-EG" sz="3200" b="1" dirty="0" smtClean="0"/>
              <a:t>التحديات </a:t>
            </a:r>
            <a:r>
              <a:rPr lang="ar-EG" sz="3200" b="1" dirty="0"/>
              <a:t>الاقتصادية للتسويق الرقمي</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290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14477" y="1697222"/>
            <a:ext cx="8466655" cy="584775"/>
          </a:xfrm>
          <a:prstGeom prst="rect">
            <a:avLst/>
          </a:prstGeom>
          <a:noFill/>
        </p:spPr>
        <p:txBody>
          <a:bodyPr wrap="square" rtlCol="0">
            <a:spAutoFit/>
          </a:bodyPr>
          <a:lstStyle/>
          <a:p>
            <a:pPr lvl="0" algn="ctr" rtl="1"/>
            <a:r>
              <a:rPr lang="ar-EG" sz="3200" b="1" dirty="0" smtClean="0"/>
              <a:t>5. التحديات الاقتصادية للتسويق الرقمي</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671901" y="2282002"/>
            <a:ext cx="6819779" cy="3046988"/>
          </a:xfrm>
          <a:prstGeom prst="rect">
            <a:avLst/>
          </a:prstGeom>
          <a:noFill/>
        </p:spPr>
        <p:txBody>
          <a:bodyPr wrap="square" rtlCol="0">
            <a:spAutoFit/>
          </a:bodyPr>
          <a:lstStyle/>
          <a:p>
            <a:pPr algn="just" rtl="1"/>
            <a:r>
              <a:rPr lang="ar-EG" sz="2400" b="1" dirty="0" smtClean="0"/>
              <a:t>1.التحديات </a:t>
            </a:r>
            <a:r>
              <a:rPr lang="ar-EG" sz="2400" b="1" dirty="0"/>
              <a:t>المتعلقة بالتحليلات وقياس العائد على الاستثمار</a:t>
            </a:r>
            <a:r>
              <a:rPr lang="ar-EG" sz="2400" dirty="0"/>
              <a:t>: رغم توفر أدوات قياس دقيقة، إلا أن تحديد العائد على الاستثمار في التسويق الرقمي بشكل دقيق قد يكون معقدًا أحيانًا، مما يؤدي إلى عدم كفاءة في تخصيص الميزانيات وتحقيق أقصى استفادة من الموارد المالية</a:t>
            </a:r>
            <a:r>
              <a:rPr lang="ar-EG" sz="2400" dirty="0" smtClean="0"/>
              <a:t>.</a:t>
            </a:r>
          </a:p>
          <a:p>
            <a:pPr algn="just" rtl="1"/>
            <a:r>
              <a:rPr lang="ar-EG" sz="2400" i="1" dirty="0">
                <a:solidFill>
                  <a:srgbClr val="FF0000"/>
                </a:solidFill>
              </a:rPr>
              <a:t>الحل:  استخدام أدوات تحليل البيانات المتقدمة لتتبع أداء الحملات الرقمية بدقة، وقياس العائد على الاستثمار لكل قناة تسويقية بشكل منفصل</a:t>
            </a:r>
            <a:r>
              <a:rPr lang="ar-EG" sz="2000" i="1" dirty="0">
                <a:solidFill>
                  <a:srgbClr val="FF0000"/>
                </a:solidFill>
              </a:rPr>
              <a:t>.</a:t>
            </a:r>
          </a:p>
        </p:txBody>
      </p:sp>
      <p:pic>
        <p:nvPicPr>
          <p:cNvPr id="3" name="Picture 2"/>
          <p:cNvPicPr>
            <a:picLocks noChangeAspect="1"/>
          </p:cNvPicPr>
          <p:nvPr/>
        </p:nvPicPr>
        <p:blipFill>
          <a:blip r:embed="rId3"/>
          <a:stretch>
            <a:fillRect/>
          </a:stretch>
        </p:blipFill>
        <p:spPr>
          <a:xfrm>
            <a:off x="8604965" y="2763862"/>
            <a:ext cx="1819195" cy="1600200"/>
          </a:xfrm>
          <a:prstGeom prst="rect">
            <a:avLst/>
          </a:prstGeom>
        </p:spPr>
      </p:pic>
    </p:spTree>
    <p:extLst>
      <p:ext uri="{BB962C8B-B14F-4D97-AF65-F5344CB8AC3E}">
        <p14:creationId xmlns:p14="http://schemas.microsoft.com/office/powerpoint/2010/main" val="320556443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97222"/>
            <a:ext cx="8466655" cy="1015663"/>
          </a:xfrm>
          <a:prstGeom prst="rect">
            <a:avLst/>
          </a:prstGeom>
          <a:noFill/>
        </p:spPr>
        <p:txBody>
          <a:bodyPr wrap="square" rtlCol="0">
            <a:spAutoFit/>
          </a:bodyPr>
          <a:lstStyle/>
          <a:p>
            <a:pPr lvl="0" algn="ctr" rtl="1"/>
            <a:r>
              <a:rPr lang="ar-EG" sz="3200" b="1" dirty="0" smtClean="0"/>
              <a:t>5.1 التكنولوجيا </a:t>
            </a:r>
            <a:r>
              <a:rPr lang="ar-EG" sz="3200" b="1" dirty="0"/>
              <a:t>المتطورة والتحديثات </a:t>
            </a:r>
            <a:r>
              <a:rPr lang="ar-EG" sz="3200" b="1" dirty="0" smtClean="0"/>
              <a:t>المستمرة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671901" y="2307024"/>
            <a:ext cx="7145527" cy="3108543"/>
          </a:xfrm>
          <a:prstGeom prst="rect">
            <a:avLst/>
          </a:prstGeom>
          <a:noFill/>
        </p:spPr>
        <p:txBody>
          <a:bodyPr wrap="square" rtlCol="0">
            <a:spAutoFit/>
          </a:bodyPr>
          <a:lstStyle/>
          <a:p>
            <a:pPr algn="just" rtl="1"/>
            <a:r>
              <a:rPr lang="ar-EG" sz="2800" b="1" dirty="0" smtClean="0"/>
              <a:t>التسويق </a:t>
            </a:r>
            <a:r>
              <a:rPr lang="ar-EG" sz="2800" b="1" dirty="0"/>
              <a:t>الرقمي </a:t>
            </a:r>
            <a:r>
              <a:rPr lang="ar-EG" sz="2800" dirty="0"/>
              <a:t>يعتمد بشكل كبير على الأدوات والمنصات التكنولوجية. التغيرات المستمرة في الخوارزميات وتحديثات منصات مثل جوجل وفيسبوك قد تتطلب استثمارات إضافية للتكيف معها، مما يسبب ضغوطًا اقتصادية على </a:t>
            </a:r>
            <a:r>
              <a:rPr lang="ar-EG" sz="2800" dirty="0" smtClean="0"/>
              <a:t>الشركات.</a:t>
            </a:r>
          </a:p>
          <a:p>
            <a:pPr algn="just" rtl="1"/>
            <a:endParaRPr lang="ar-EG" sz="2800" dirty="0" smtClean="0"/>
          </a:p>
          <a:p>
            <a:pPr algn="just" rtl="1"/>
            <a:r>
              <a:rPr lang="ar-EG" sz="2800" dirty="0">
                <a:solidFill>
                  <a:srgbClr val="FF0000"/>
                </a:solidFill>
              </a:rPr>
              <a:t> </a:t>
            </a:r>
            <a:r>
              <a:rPr lang="ar-EG" sz="2800" b="1" i="1" dirty="0">
                <a:solidFill>
                  <a:srgbClr val="FF0000"/>
                </a:solidFill>
              </a:rPr>
              <a:t>الحل:</a:t>
            </a:r>
            <a:r>
              <a:rPr lang="ar-EG" sz="2800" i="1" dirty="0">
                <a:solidFill>
                  <a:srgbClr val="FF0000"/>
                </a:solidFill>
              </a:rPr>
              <a:t> الاستثمار في التعلم المستمر وتطوير المهارات، والبقاء على اطلاع دائم بأحدث الاتجاهات والتقنيات في السوق</a:t>
            </a:r>
            <a:r>
              <a:rPr lang="ar-EG" sz="2400" dirty="0" smtClean="0"/>
              <a:t>.</a:t>
            </a:r>
            <a:endParaRPr lang="ar-EG" sz="2000" dirty="0"/>
          </a:p>
        </p:txBody>
      </p:sp>
      <p:pic>
        <p:nvPicPr>
          <p:cNvPr id="9" name="Picture 8"/>
          <p:cNvPicPr>
            <a:picLocks noChangeAspect="1"/>
          </p:cNvPicPr>
          <p:nvPr/>
        </p:nvPicPr>
        <p:blipFill>
          <a:blip r:embed="rId3"/>
          <a:stretch>
            <a:fillRect/>
          </a:stretch>
        </p:blipFill>
        <p:spPr>
          <a:xfrm>
            <a:off x="10281643" y="2763862"/>
            <a:ext cx="1819195" cy="1600200"/>
          </a:xfrm>
          <a:prstGeom prst="rect">
            <a:avLst/>
          </a:prstGeom>
        </p:spPr>
      </p:pic>
    </p:spTree>
    <p:extLst>
      <p:ext uri="{BB962C8B-B14F-4D97-AF65-F5344CB8AC3E}">
        <p14:creationId xmlns:p14="http://schemas.microsoft.com/office/powerpoint/2010/main" val="11416449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92855" y="1622362"/>
            <a:ext cx="8466655" cy="1015663"/>
          </a:xfrm>
          <a:prstGeom prst="rect">
            <a:avLst/>
          </a:prstGeom>
          <a:noFill/>
        </p:spPr>
        <p:txBody>
          <a:bodyPr wrap="square" rtlCol="0">
            <a:spAutoFit/>
          </a:bodyPr>
          <a:lstStyle/>
          <a:p>
            <a:pPr lvl="0" algn="ctr" rtl="1"/>
            <a:r>
              <a:rPr lang="ar-EG" sz="3200" b="1" dirty="0" smtClean="0"/>
              <a:t>5.3 التحولات </a:t>
            </a:r>
            <a:r>
              <a:rPr lang="ar-EG" sz="3200" b="1" dirty="0"/>
              <a:t>في سلوك </a:t>
            </a:r>
            <a:r>
              <a:rPr lang="ar-EG" sz="3200" b="1" dirty="0" smtClean="0"/>
              <a:t>المستهلك</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671902" y="2282002"/>
            <a:ext cx="7887608" cy="3108543"/>
          </a:xfrm>
          <a:prstGeom prst="rect">
            <a:avLst/>
          </a:prstGeom>
          <a:noFill/>
        </p:spPr>
        <p:txBody>
          <a:bodyPr wrap="square" rtlCol="0">
            <a:spAutoFit/>
          </a:bodyPr>
          <a:lstStyle/>
          <a:p>
            <a:pPr algn="just" rtl="1"/>
            <a:r>
              <a:rPr lang="ar-EG" sz="2800" dirty="0" smtClean="0"/>
              <a:t>تطور </a:t>
            </a:r>
            <a:r>
              <a:rPr lang="ar-EG" sz="2800" dirty="0"/>
              <a:t>تفضيلات المستهلكين وتغيراتهم بشكل مستمر في منصات التواصل الاجتماعي ووسائل الإعلام الأخرى يتطلب من الشركات تخصيص ميزانيات أكثر لتقديم المحتوى المتناسب مع هذه التغيرات، وهو ما يعنى زيادة النفقات</a:t>
            </a:r>
            <a:r>
              <a:rPr lang="ar-EG" sz="2800" dirty="0" smtClean="0"/>
              <a:t>.</a:t>
            </a:r>
          </a:p>
          <a:p>
            <a:pPr algn="just" rtl="1"/>
            <a:r>
              <a:rPr lang="ar-EG" sz="2800" dirty="0">
                <a:solidFill>
                  <a:srgbClr val="FF0000"/>
                </a:solidFill>
              </a:rPr>
              <a:t> </a:t>
            </a:r>
            <a:r>
              <a:rPr lang="ar-EG" sz="2800" b="1" i="1" dirty="0" smtClean="0">
                <a:solidFill>
                  <a:srgbClr val="FF0000"/>
                </a:solidFill>
              </a:rPr>
              <a:t>الحل</a:t>
            </a:r>
            <a:r>
              <a:rPr lang="ar-EG" sz="2800" b="1" dirty="0" smtClean="0">
                <a:solidFill>
                  <a:srgbClr val="FF0000"/>
                </a:solidFill>
              </a:rPr>
              <a:t>:</a:t>
            </a:r>
            <a:r>
              <a:rPr lang="ar-EG" sz="2800" dirty="0">
                <a:solidFill>
                  <a:srgbClr val="FF0000"/>
                </a:solidFill>
              </a:rPr>
              <a:t> </a:t>
            </a:r>
            <a:r>
              <a:rPr lang="ar-EG" sz="2800" i="1" dirty="0">
                <a:solidFill>
                  <a:srgbClr val="FF0000"/>
                </a:solidFill>
              </a:rPr>
              <a:t>التركيز على تقديم تجارب شخصية ومحتوى قيم يتفاعل معه الجمهور بصدق، واستخدام استراتيجيات مثل التسويق بالبريد الإلكتروني وبرامج الولاء لتعزيز العلاقة مع العملاء</a:t>
            </a:r>
            <a:r>
              <a:rPr lang="ar-EG" sz="2400" dirty="0" smtClean="0">
                <a:solidFill>
                  <a:srgbClr val="FF0000"/>
                </a:solidFill>
              </a:rPr>
              <a:t>.</a:t>
            </a:r>
            <a:endParaRPr lang="ar-EG" sz="2000" dirty="0">
              <a:solidFill>
                <a:srgbClr val="FF0000"/>
              </a:solidFill>
            </a:endParaRPr>
          </a:p>
        </p:txBody>
      </p:sp>
      <p:pic>
        <p:nvPicPr>
          <p:cNvPr id="3" name="Picture 2"/>
          <p:cNvPicPr>
            <a:picLocks noChangeAspect="1"/>
          </p:cNvPicPr>
          <p:nvPr/>
        </p:nvPicPr>
        <p:blipFill>
          <a:blip r:embed="rId3"/>
          <a:stretch>
            <a:fillRect/>
          </a:stretch>
        </p:blipFill>
        <p:spPr>
          <a:xfrm>
            <a:off x="10369138" y="2954486"/>
            <a:ext cx="1822862" cy="1597290"/>
          </a:xfrm>
          <a:prstGeom prst="rect">
            <a:avLst/>
          </a:prstGeom>
        </p:spPr>
      </p:pic>
    </p:spTree>
    <p:extLst>
      <p:ext uri="{BB962C8B-B14F-4D97-AF65-F5344CB8AC3E}">
        <p14:creationId xmlns:p14="http://schemas.microsoft.com/office/powerpoint/2010/main" val="6604043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80843" y="14230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78399" y="1626699"/>
            <a:ext cx="8466655" cy="1015663"/>
          </a:xfrm>
          <a:prstGeom prst="rect">
            <a:avLst/>
          </a:prstGeom>
          <a:noFill/>
        </p:spPr>
        <p:txBody>
          <a:bodyPr wrap="square" rtlCol="0">
            <a:spAutoFit/>
          </a:bodyPr>
          <a:lstStyle/>
          <a:p>
            <a:pPr lvl="0" algn="ctr" rtl="1"/>
            <a:r>
              <a:rPr lang="ar-EG" sz="3200" b="1" dirty="0" smtClean="0"/>
              <a:t>5.4 مشكلة </a:t>
            </a:r>
            <a:r>
              <a:rPr lang="ar-EG" sz="3200" b="1" dirty="0"/>
              <a:t>جمع البيانات </a:t>
            </a:r>
            <a:r>
              <a:rPr lang="ar-EG" sz="3200" b="1" dirty="0" smtClean="0"/>
              <a:t>وحمايتها</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671901" y="2282002"/>
            <a:ext cx="7981549" cy="3108543"/>
          </a:xfrm>
          <a:prstGeom prst="rect">
            <a:avLst/>
          </a:prstGeom>
          <a:noFill/>
        </p:spPr>
        <p:txBody>
          <a:bodyPr wrap="square" rtlCol="0">
            <a:spAutoFit/>
          </a:bodyPr>
          <a:lstStyle/>
          <a:p>
            <a:pPr algn="r" rtl="1"/>
            <a:r>
              <a:rPr lang="ar-EG" sz="2800" dirty="0" smtClean="0"/>
              <a:t>مع </a:t>
            </a:r>
            <a:r>
              <a:rPr lang="ar-EG" sz="2800" dirty="0"/>
              <a:t>التشريعات المتزايدة حول خصوصية البيانات (مثل اللائحة العامة لحماية البيانات في الاتحاد الأوروبي </a:t>
            </a:r>
            <a:r>
              <a:rPr lang="en-MY" sz="2800" dirty="0" err="1"/>
              <a:t>GDPR</a:t>
            </a:r>
            <a:r>
              <a:rPr lang="en-MY" sz="2800" dirty="0"/>
              <a:t>)، </a:t>
            </a:r>
            <a:r>
              <a:rPr lang="ar-EG" sz="2800" dirty="0"/>
              <a:t>تصبح الشركات مطالبة بتخصيص موارد مالية لتأمين البيانات واتباع المعايير القانونية، مما يرفع </a:t>
            </a:r>
            <a:r>
              <a:rPr lang="ar-EG" sz="2800" dirty="0" smtClean="0"/>
              <a:t>التكاليف.</a:t>
            </a:r>
          </a:p>
          <a:p>
            <a:pPr algn="r" rtl="1"/>
            <a:endParaRPr lang="ar-EG" sz="2800" dirty="0" smtClean="0"/>
          </a:p>
          <a:p>
            <a:pPr algn="just" rtl="1"/>
            <a:r>
              <a:rPr lang="ar-EG" sz="2800" dirty="0">
                <a:solidFill>
                  <a:srgbClr val="FF0000"/>
                </a:solidFill>
              </a:rPr>
              <a:t> </a:t>
            </a:r>
            <a:r>
              <a:rPr lang="ar-EG" sz="2800" b="1" i="1" dirty="0" smtClean="0">
                <a:solidFill>
                  <a:srgbClr val="FF0000"/>
                </a:solidFill>
              </a:rPr>
              <a:t>الحل</a:t>
            </a:r>
            <a:r>
              <a:rPr lang="ar-EG" sz="2800" b="1" dirty="0" smtClean="0">
                <a:solidFill>
                  <a:srgbClr val="FF0000"/>
                </a:solidFill>
              </a:rPr>
              <a:t>:</a:t>
            </a:r>
            <a:r>
              <a:rPr lang="ar-EG" sz="2800" dirty="0">
                <a:solidFill>
                  <a:srgbClr val="FF0000"/>
                </a:solidFill>
              </a:rPr>
              <a:t> </a:t>
            </a:r>
            <a:r>
              <a:rPr lang="ar-EG" sz="2800" i="1" dirty="0">
                <a:solidFill>
                  <a:srgbClr val="FF0000"/>
                </a:solidFill>
              </a:rPr>
              <a:t>الالتزام الكامل بالقوانين واللوائح، وضمان الشفافية مع العملاء بشأن كيفية استخدام بياناتهم، وتوفير خيارات للتحكم في بياناتهم</a:t>
            </a:r>
            <a:r>
              <a:rPr lang="ar-EG" sz="2800" i="1" dirty="0" smtClean="0">
                <a:solidFill>
                  <a:srgbClr val="FF0000"/>
                </a:solidFill>
              </a:rPr>
              <a:t>.</a:t>
            </a:r>
            <a:endParaRPr lang="ar-EG" sz="2800" i="1" dirty="0">
              <a:solidFill>
                <a:srgbClr val="FF0000"/>
              </a:solidFill>
            </a:endParaRPr>
          </a:p>
        </p:txBody>
      </p:sp>
      <p:pic>
        <p:nvPicPr>
          <p:cNvPr id="9" name="Picture 8"/>
          <p:cNvPicPr>
            <a:picLocks noChangeAspect="1"/>
          </p:cNvPicPr>
          <p:nvPr/>
        </p:nvPicPr>
        <p:blipFill>
          <a:blip r:embed="rId3"/>
          <a:stretch>
            <a:fillRect/>
          </a:stretch>
        </p:blipFill>
        <p:spPr>
          <a:xfrm>
            <a:off x="10106221" y="2765317"/>
            <a:ext cx="1822862" cy="1597290"/>
          </a:xfrm>
          <a:prstGeom prst="rect">
            <a:avLst/>
          </a:prstGeom>
        </p:spPr>
      </p:pic>
    </p:spTree>
    <p:extLst>
      <p:ext uri="{BB962C8B-B14F-4D97-AF65-F5344CB8AC3E}">
        <p14:creationId xmlns:p14="http://schemas.microsoft.com/office/powerpoint/2010/main" val="9166570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3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94317"/>
            <a:ext cx="8466655" cy="584775"/>
          </a:xfrm>
          <a:prstGeom prst="rect">
            <a:avLst/>
          </a:prstGeom>
          <a:noFill/>
        </p:spPr>
        <p:txBody>
          <a:bodyPr wrap="square" rtlCol="0">
            <a:spAutoFit/>
          </a:bodyPr>
          <a:lstStyle/>
          <a:p>
            <a:pPr lvl="0" algn="ctr" rtl="1"/>
            <a:r>
              <a:rPr lang="ar-EG" sz="3200" b="1" dirty="0" smtClean="0"/>
              <a:t>5.5 </a:t>
            </a:r>
            <a:r>
              <a:rPr lang="ar-EG" sz="3200" b="1" dirty="0"/>
              <a:t>المنافسة العالية</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671902" y="2282002"/>
            <a:ext cx="7628852" cy="2677656"/>
          </a:xfrm>
          <a:prstGeom prst="rect">
            <a:avLst/>
          </a:prstGeom>
          <a:noFill/>
        </p:spPr>
        <p:txBody>
          <a:bodyPr wrap="square" rtlCol="0">
            <a:spAutoFit/>
          </a:bodyPr>
          <a:lstStyle/>
          <a:p>
            <a:pPr algn="just" rtl="1"/>
            <a:r>
              <a:rPr lang="ar-EG" sz="2400" dirty="0" smtClean="0"/>
              <a:t>في </a:t>
            </a:r>
            <a:r>
              <a:rPr lang="ar-EG" sz="2400" dirty="0"/>
              <a:t>ظل تحول العديد من الشركات إلى التسويق الرقمي، أصبح السوق أكثر ازدحامًا وتنافسية. هذا يضع ضغوطًا اقتصادية على الشركات التي تحتاج إلى تخصيص المزيد من الموارد للتفرد والتميّز بين المنافسين</a:t>
            </a:r>
            <a:r>
              <a:rPr lang="ar-EG" sz="2400" dirty="0" smtClean="0"/>
              <a:t>.</a:t>
            </a:r>
          </a:p>
          <a:p>
            <a:pPr algn="r" rtl="1"/>
            <a:endParaRPr lang="ar-EG" sz="2400" dirty="0" smtClean="0"/>
          </a:p>
          <a:p>
            <a:pPr algn="just" rtl="1"/>
            <a:r>
              <a:rPr lang="ar-EG" sz="2400" dirty="0"/>
              <a:t> </a:t>
            </a:r>
            <a:r>
              <a:rPr lang="ar-EG" sz="2400" b="1" i="1" dirty="0" smtClean="0">
                <a:solidFill>
                  <a:srgbClr val="FF0000"/>
                </a:solidFill>
              </a:rPr>
              <a:t>الحل</a:t>
            </a:r>
            <a:r>
              <a:rPr lang="ar-EG" sz="2400" b="1" dirty="0" smtClean="0">
                <a:solidFill>
                  <a:srgbClr val="FF0000"/>
                </a:solidFill>
              </a:rPr>
              <a:t>:</a:t>
            </a:r>
            <a:r>
              <a:rPr lang="ar-EG" sz="2400" dirty="0">
                <a:solidFill>
                  <a:srgbClr val="FF0000"/>
                </a:solidFill>
              </a:rPr>
              <a:t> </a:t>
            </a:r>
            <a:r>
              <a:rPr lang="ar-EG" sz="2400" i="1" dirty="0">
                <a:solidFill>
                  <a:srgbClr val="FF0000"/>
                </a:solidFill>
              </a:rPr>
              <a:t>التميز من خلال تقديم محتوى فريد وقيم، واستخدام استراتيجيات إبداعية مثل التسويق بالمحتوى والتسويق المؤثرين، بالإضافة إلى استهداف الجمهور المناسب بدقة</a:t>
            </a:r>
            <a:r>
              <a:rPr lang="ar-EG" sz="2400" i="1" dirty="0" smtClean="0"/>
              <a:t>.</a:t>
            </a:r>
            <a:endParaRPr lang="ar-EG" sz="2000" i="1" dirty="0"/>
          </a:p>
        </p:txBody>
      </p:sp>
      <p:pic>
        <p:nvPicPr>
          <p:cNvPr id="10" name="Picture 9"/>
          <p:cNvPicPr>
            <a:picLocks noChangeAspect="1"/>
          </p:cNvPicPr>
          <p:nvPr/>
        </p:nvPicPr>
        <p:blipFill>
          <a:blip r:embed="rId3"/>
          <a:stretch>
            <a:fillRect/>
          </a:stretch>
        </p:blipFill>
        <p:spPr>
          <a:xfrm>
            <a:off x="10127789" y="2787733"/>
            <a:ext cx="1822862" cy="2035525"/>
          </a:xfrm>
          <a:prstGeom prst="rect">
            <a:avLst/>
          </a:prstGeom>
        </p:spPr>
      </p:pic>
    </p:spTree>
    <p:extLst>
      <p:ext uri="{BB962C8B-B14F-4D97-AF65-F5344CB8AC3E}">
        <p14:creationId xmlns:p14="http://schemas.microsoft.com/office/powerpoint/2010/main" val="28988737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806954" y="4973157"/>
            <a:ext cx="5260934" cy="1543884"/>
          </a:xfrm>
          <a:prstGeom prst="rect">
            <a:avLst/>
          </a:prstGeom>
          <a:noFill/>
        </p:spPr>
        <p:txBody>
          <a:bodyPr wrap="square">
            <a:spAutoFit/>
          </a:bodyPr>
          <a:lstStyle/>
          <a:p>
            <a:pPr algn="ctr">
              <a:lnSpc>
                <a:spcPct val="120000"/>
              </a:lnSpc>
            </a:pPr>
            <a:r>
              <a:rPr lang="ar-EG" sz="3200" b="1" dirty="0" smtClean="0"/>
              <a:t>6. دراسات </a:t>
            </a:r>
            <a:r>
              <a:rPr lang="ar-EG" sz="3200" b="1" dirty="0"/>
              <a:t>حالة </a:t>
            </a:r>
            <a:r>
              <a:rPr lang="ar-EG" sz="3200" b="1" dirty="0" smtClean="0"/>
              <a:t>:الشركات </a:t>
            </a:r>
            <a:r>
              <a:rPr lang="ar-EG" sz="3200" b="1" dirty="0"/>
              <a:t>التي تواجه تحديات اقتصادية </a:t>
            </a:r>
          </a:p>
          <a:p>
            <a:pPr algn="ctr">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06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49837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429198"/>
            <a:ext cx="8466655" cy="954107"/>
          </a:xfrm>
          <a:prstGeom prst="rect">
            <a:avLst/>
          </a:prstGeom>
          <a:noFill/>
        </p:spPr>
        <p:txBody>
          <a:bodyPr wrap="square" rtlCol="0">
            <a:spAutoFit/>
          </a:bodyPr>
          <a:lstStyle/>
          <a:p>
            <a:pPr algn="ctr" rtl="1"/>
            <a:r>
              <a:rPr lang="ar-EG" sz="2800" b="1" dirty="0" smtClean="0"/>
              <a:t>6.1 .شركة أمازون</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46812" y="1681763"/>
            <a:ext cx="8170684" cy="4154984"/>
          </a:xfrm>
          <a:prstGeom prst="rect">
            <a:avLst/>
          </a:prstGeom>
          <a:noFill/>
        </p:spPr>
        <p:txBody>
          <a:bodyPr wrap="square" rtlCol="0">
            <a:spAutoFit/>
          </a:bodyPr>
          <a:lstStyle/>
          <a:p>
            <a:pPr algn="r"/>
            <a:r>
              <a:rPr lang="ar-EG" sz="2400" b="1" dirty="0" smtClean="0"/>
              <a:t>التحدي</a:t>
            </a:r>
            <a:r>
              <a:rPr lang="ar-EG" sz="2400" b="1" dirty="0"/>
              <a:t>:</a:t>
            </a:r>
          </a:p>
          <a:p>
            <a:pPr algn="r"/>
            <a:r>
              <a:rPr lang="ar-EG" sz="2400" dirty="0">
                <a:solidFill>
                  <a:srgbClr val="FF0000"/>
                </a:solidFill>
              </a:rPr>
              <a:t>أمازون</a:t>
            </a:r>
            <a:r>
              <a:rPr lang="ar-EG" sz="2400" dirty="0"/>
              <a:t>، على الرغم من كونها واحدة من أكبر منصات التجارة الإلكترونية، تواجه تحديات اقتصادية متعلقة بزيادة تكلفة الإعلان الرقمي. </a:t>
            </a:r>
            <a:endParaRPr lang="ar-EG" sz="2400" dirty="0" smtClean="0"/>
          </a:p>
          <a:p>
            <a:pPr algn="r"/>
            <a:r>
              <a:rPr lang="ar-EG" sz="2400" b="1" dirty="0" smtClean="0"/>
              <a:t>في </a:t>
            </a:r>
            <a:r>
              <a:rPr lang="ar-EG" sz="2400" b="1" dirty="0"/>
              <a:t>السنوات الأخيرة</a:t>
            </a:r>
            <a:r>
              <a:rPr lang="ar-EG" sz="2400" dirty="0"/>
              <a:t>، مع تزايد المنافسة على منصات الإعلان مثل جوجل وفيسبوك، ارتفعت تكلفة الإعلان لكل نقرة (</a:t>
            </a:r>
            <a:r>
              <a:rPr lang="en-MY" sz="2400" dirty="0"/>
              <a:t>CPC) </a:t>
            </a:r>
            <a:r>
              <a:rPr lang="ar-EG" sz="2400" dirty="0"/>
              <a:t>بشكل ملحوظ.</a:t>
            </a:r>
          </a:p>
          <a:p>
            <a:pPr algn="r"/>
            <a:r>
              <a:rPr lang="ar-EG" sz="2400" b="1" dirty="0">
                <a:solidFill>
                  <a:srgbClr val="FF0000"/>
                </a:solidFill>
              </a:rPr>
              <a:t>الحل:</a:t>
            </a:r>
          </a:p>
          <a:p>
            <a:pPr algn="r" rtl="1"/>
            <a:r>
              <a:rPr lang="ar-EG" sz="2400" i="1" dirty="0">
                <a:solidFill>
                  <a:srgbClr val="FF0000"/>
                </a:solidFill>
              </a:rPr>
              <a:t>أدت هذه التحديات إلى تكثيف أمازون استثماراتها في تحسين محركات البحث (</a:t>
            </a:r>
            <a:r>
              <a:rPr lang="en-MY" sz="2400" i="1" dirty="0" err="1">
                <a:solidFill>
                  <a:srgbClr val="FF0000"/>
                </a:solidFill>
              </a:rPr>
              <a:t>SEO</a:t>
            </a:r>
            <a:r>
              <a:rPr lang="en-MY" sz="2400" i="1" dirty="0">
                <a:solidFill>
                  <a:srgbClr val="FF0000"/>
                </a:solidFill>
              </a:rPr>
              <a:t>) </a:t>
            </a:r>
            <a:r>
              <a:rPr lang="ar-EG" sz="2400" i="1" dirty="0">
                <a:solidFill>
                  <a:srgbClr val="FF0000"/>
                </a:solidFill>
              </a:rPr>
              <a:t>وتحسين تجربة المستخدم. </a:t>
            </a:r>
            <a:endParaRPr lang="ar-EG" sz="2400" i="1" dirty="0" smtClean="0">
              <a:solidFill>
                <a:srgbClr val="FF0000"/>
              </a:solidFill>
            </a:endParaRPr>
          </a:p>
          <a:p>
            <a:pPr algn="r" rtl="1"/>
            <a:r>
              <a:rPr lang="ar-EG" sz="2400" i="1" dirty="0" smtClean="0">
                <a:solidFill>
                  <a:srgbClr val="FF0000"/>
                </a:solidFill>
              </a:rPr>
              <a:t>كما </a:t>
            </a:r>
            <a:r>
              <a:rPr lang="ar-EG" sz="2400" i="1" dirty="0">
                <a:solidFill>
                  <a:srgbClr val="FF0000"/>
                </a:solidFill>
              </a:rPr>
              <a:t>قامت بتطوير برنامج "أمازون برايم" لزيادة ولاء العملاء، مما أدى إلى تقليل اعتمادها على الإعلانات المدفوعة ورفع العوائد على المدى الطويل</a:t>
            </a:r>
            <a:r>
              <a:rPr lang="ar-EG" sz="2400" dirty="0">
                <a:solidFill>
                  <a:srgbClr val="FF0000"/>
                </a:solidFill>
              </a:rPr>
              <a:t>.</a:t>
            </a:r>
          </a:p>
          <a:p>
            <a:pPr marL="342900" indent="-342900" algn="r" rtl="1">
              <a:buFont typeface="Wingdings" panose="05000000000000000000" pitchFamily="2" charset="2"/>
              <a:buChar char="ü"/>
            </a:pPr>
            <a:endParaRPr lang="ar-EG" sz="2400" dirty="0"/>
          </a:p>
        </p:txBody>
      </p:sp>
      <p:pic>
        <p:nvPicPr>
          <p:cNvPr id="3" name="Picture 2"/>
          <p:cNvPicPr>
            <a:picLocks noChangeAspect="1"/>
          </p:cNvPicPr>
          <p:nvPr/>
        </p:nvPicPr>
        <p:blipFill>
          <a:blip r:embed="rId3"/>
          <a:stretch>
            <a:fillRect/>
          </a:stretch>
        </p:blipFill>
        <p:spPr>
          <a:xfrm>
            <a:off x="-24244" y="1996957"/>
            <a:ext cx="1983674" cy="2939143"/>
          </a:xfrm>
          <a:prstGeom prst="rect">
            <a:avLst/>
          </a:prstGeom>
        </p:spPr>
      </p:pic>
    </p:spTree>
    <p:extLst>
      <p:ext uri="{BB962C8B-B14F-4D97-AF65-F5344CB8AC3E}">
        <p14:creationId xmlns:p14="http://schemas.microsoft.com/office/powerpoint/2010/main" val="17862361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312670" y="1621349"/>
            <a:ext cx="8466655" cy="954107"/>
          </a:xfrm>
          <a:prstGeom prst="rect">
            <a:avLst/>
          </a:prstGeom>
          <a:noFill/>
        </p:spPr>
        <p:txBody>
          <a:bodyPr wrap="square" rtlCol="0">
            <a:spAutoFit/>
          </a:bodyPr>
          <a:lstStyle/>
          <a:p>
            <a:pPr algn="ctr" rtl="1"/>
            <a:r>
              <a:rPr lang="ar-EG" sz="2800" b="1" dirty="0" smtClean="0"/>
              <a:t>6.2. شركة </a:t>
            </a:r>
            <a:r>
              <a:rPr lang="ar-EG" sz="2800" b="1" dirty="0"/>
              <a:t>نايكي</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485572" y="2038661"/>
            <a:ext cx="7777718" cy="3785652"/>
          </a:xfrm>
          <a:prstGeom prst="rect">
            <a:avLst/>
          </a:prstGeom>
          <a:noFill/>
        </p:spPr>
        <p:txBody>
          <a:bodyPr wrap="square" rtlCol="0">
            <a:spAutoFit/>
          </a:bodyPr>
          <a:lstStyle/>
          <a:p>
            <a:pPr algn="just" rtl="1"/>
            <a:r>
              <a:rPr lang="ar-EG" sz="2400" dirty="0" smtClean="0"/>
              <a:t>واجهت </a:t>
            </a:r>
            <a:r>
              <a:rPr lang="ar-EG" sz="2400" b="1" dirty="0">
                <a:solidFill>
                  <a:srgbClr val="FF0000"/>
                </a:solidFill>
              </a:rPr>
              <a:t>نايكي</a:t>
            </a:r>
            <a:r>
              <a:rPr lang="ar-EG" sz="2400" dirty="0"/>
              <a:t> تحديات اقتصادية تتعلق بزيادة تكاليف الإعلانات المدفوعة على منصات التواصل الاجتماعي، بالإضافة إلى التغيرات المستمرة في سلوك المستهلكين. في وقت من الأوقات، ارتفعت تكاليف الإعلان على إنستغرام وفيسبوك بشكل ملحوظ</a:t>
            </a:r>
            <a:r>
              <a:rPr lang="ar-EG" sz="2400" dirty="0" smtClean="0"/>
              <a:t>.</a:t>
            </a:r>
          </a:p>
          <a:p>
            <a:pPr algn="just" rtl="1"/>
            <a:endParaRPr lang="ar-EG" sz="2400" dirty="0" smtClean="0"/>
          </a:p>
          <a:p>
            <a:pPr algn="r" rtl="1"/>
            <a:r>
              <a:rPr lang="ar-EG" sz="2400" dirty="0">
                <a:solidFill>
                  <a:srgbClr val="FF0000"/>
                </a:solidFill>
              </a:rPr>
              <a:t> </a:t>
            </a:r>
            <a:r>
              <a:rPr lang="ar-EG" sz="2400" b="1" dirty="0">
                <a:solidFill>
                  <a:srgbClr val="FF0000"/>
                </a:solidFill>
              </a:rPr>
              <a:t>الحل: </a:t>
            </a:r>
            <a:r>
              <a:rPr lang="ar-EG" sz="2400" i="1" dirty="0">
                <a:solidFill>
                  <a:srgbClr val="FF0000"/>
                </a:solidFill>
              </a:rPr>
              <a:t>قامت نايكي بتحويل تركيزها نحو إنشاء حملات إعلانات مبتكرة وملهمة عبر منصات جديدة، مثل </a:t>
            </a:r>
            <a:r>
              <a:rPr lang="en-MY" sz="2400" i="1" dirty="0" err="1">
                <a:solidFill>
                  <a:srgbClr val="FF0000"/>
                </a:solidFill>
              </a:rPr>
              <a:t>TikTok</a:t>
            </a:r>
            <a:r>
              <a:rPr lang="en-MY" sz="2400" i="1" dirty="0">
                <a:solidFill>
                  <a:srgbClr val="FF0000"/>
                </a:solidFill>
              </a:rPr>
              <a:t> </a:t>
            </a:r>
            <a:r>
              <a:rPr lang="ar-EG" sz="2400" i="1" dirty="0">
                <a:solidFill>
                  <a:srgbClr val="FF0000"/>
                </a:solidFill>
              </a:rPr>
              <a:t>و</a:t>
            </a:r>
            <a:r>
              <a:rPr lang="en-MY" sz="2400" i="1" dirty="0" err="1">
                <a:solidFill>
                  <a:srgbClr val="FF0000"/>
                </a:solidFill>
              </a:rPr>
              <a:t>Snapchat</a:t>
            </a:r>
            <a:r>
              <a:rPr lang="en-MY" sz="2400" i="1" dirty="0">
                <a:solidFill>
                  <a:srgbClr val="FF0000"/>
                </a:solidFill>
              </a:rPr>
              <a:t>، </a:t>
            </a:r>
            <a:r>
              <a:rPr lang="ar-EG" sz="2400" i="1" dirty="0">
                <a:solidFill>
                  <a:srgbClr val="FF0000"/>
                </a:solidFill>
              </a:rPr>
              <a:t>كما بدأت في استخدام المؤثرين بشكل أكثر فعالية للتفاعل مع جمهور مستهدف، مما أدى إلى تقليل تكاليف الإعلان</a:t>
            </a:r>
            <a:r>
              <a:rPr lang="ar-EG" sz="2400" dirty="0">
                <a:solidFill>
                  <a:srgbClr val="FF0000"/>
                </a:solidFill>
              </a:rPr>
              <a:t>.</a:t>
            </a:r>
          </a:p>
          <a:p>
            <a:pPr algn="r" rtl="1"/>
            <a:endParaRPr lang="ar-EG" sz="2400" dirty="0" smtClean="0"/>
          </a:p>
        </p:txBody>
      </p:sp>
      <p:pic>
        <p:nvPicPr>
          <p:cNvPr id="3" name="Picture 2"/>
          <p:cNvPicPr>
            <a:picLocks noChangeAspect="1"/>
          </p:cNvPicPr>
          <p:nvPr/>
        </p:nvPicPr>
        <p:blipFill>
          <a:blip r:embed="rId3"/>
          <a:stretch>
            <a:fillRect/>
          </a:stretch>
        </p:blipFill>
        <p:spPr>
          <a:xfrm>
            <a:off x="-87978" y="2651511"/>
            <a:ext cx="2400648" cy="2839358"/>
          </a:xfrm>
          <a:prstGeom prst="rect">
            <a:avLst/>
          </a:prstGeom>
        </p:spPr>
      </p:pic>
    </p:spTree>
    <p:extLst>
      <p:ext uri="{BB962C8B-B14F-4D97-AF65-F5344CB8AC3E}">
        <p14:creationId xmlns:p14="http://schemas.microsoft.com/office/powerpoint/2010/main" val="19718141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9612" y="14502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003479" y="1645714"/>
            <a:ext cx="8466655" cy="523220"/>
          </a:xfrm>
          <a:prstGeom prst="rect">
            <a:avLst/>
          </a:prstGeom>
          <a:noFill/>
        </p:spPr>
        <p:txBody>
          <a:bodyPr wrap="square" rtlCol="0">
            <a:spAutoFit/>
          </a:bodyPr>
          <a:lstStyle/>
          <a:p>
            <a:pPr algn="ctr" rtl="1"/>
            <a:r>
              <a:rPr lang="ar-EG" sz="2800" b="1" dirty="0" smtClean="0"/>
              <a:t>6.3. شركة </a:t>
            </a:r>
            <a:r>
              <a:rPr lang="ar-EG" sz="2800" b="1" dirty="0"/>
              <a:t>كوكاكولا</a:t>
            </a:r>
            <a:endParaRPr lang="en-US" sz="2800" b="1"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485572" y="2040870"/>
            <a:ext cx="7929154" cy="3785652"/>
          </a:xfrm>
          <a:prstGeom prst="rect">
            <a:avLst/>
          </a:prstGeom>
          <a:noFill/>
        </p:spPr>
        <p:txBody>
          <a:bodyPr wrap="square" rtlCol="0">
            <a:spAutoFit/>
          </a:bodyPr>
          <a:lstStyle/>
          <a:p>
            <a:pPr algn="r"/>
            <a:r>
              <a:rPr lang="ar-EG" sz="2400" b="1" dirty="0"/>
              <a:t>التحدي:</a:t>
            </a:r>
          </a:p>
          <a:p>
            <a:pPr algn="r" rtl="1"/>
            <a:r>
              <a:rPr lang="ar-EG" sz="2400" b="1" dirty="0">
                <a:solidFill>
                  <a:srgbClr val="FF0000"/>
                </a:solidFill>
              </a:rPr>
              <a:t>كوكاكولا</a:t>
            </a:r>
            <a:r>
              <a:rPr lang="ar-EG" sz="2400" dirty="0"/>
              <a:t> كانت تواجه مشكلة في تحديد العائد على الاستثمار (</a:t>
            </a:r>
            <a:r>
              <a:rPr lang="en-MY" sz="2400" dirty="0"/>
              <a:t>ROI) </a:t>
            </a:r>
            <a:r>
              <a:rPr lang="ar-EG" sz="2400" dirty="0"/>
              <a:t>بشكل دقيق بسبب التنوع الكبير في حملاتها الإعلانية على الإنترنت وعبر وسائل الإعلام التقليدية. كان من الصعب قياس تأثير الحملات الرقمية على المبيعات الفعلية</a:t>
            </a:r>
            <a:r>
              <a:rPr lang="ar-EG" sz="2400" dirty="0" smtClean="0"/>
              <a:t>.</a:t>
            </a:r>
          </a:p>
          <a:p>
            <a:pPr algn="r"/>
            <a:r>
              <a:rPr lang="ar-EG" sz="2400" b="1" dirty="0"/>
              <a:t>ا</a:t>
            </a:r>
            <a:r>
              <a:rPr lang="ar-EG" sz="2400" b="1" i="1" dirty="0">
                <a:solidFill>
                  <a:srgbClr val="FF0000"/>
                </a:solidFill>
              </a:rPr>
              <a:t>لحل:</a:t>
            </a:r>
          </a:p>
          <a:p>
            <a:pPr algn="r"/>
            <a:r>
              <a:rPr lang="ar-EG" sz="2400" i="1" dirty="0">
                <a:solidFill>
                  <a:srgbClr val="FF0000"/>
                </a:solidFill>
              </a:rPr>
              <a:t>بدأت كوكاكولا في تحسين استخدام تحليلات البيانات ودمج تقنيات الذكاء الاصطناعي لتعزيز قدرتها على قياس نتائج الحملات الإعلانية الرقمية. بالإضافة إلى ذلك، قامت بإعادة تخصيص الميزانيات بين القنوات الإعلانية المختلفة بناءً على الأداء </a:t>
            </a:r>
            <a:r>
              <a:rPr lang="ar-EG" sz="2400" i="1" dirty="0" smtClean="0">
                <a:solidFill>
                  <a:srgbClr val="FF0000"/>
                </a:solidFill>
              </a:rPr>
              <a:t>الفعلي</a:t>
            </a:r>
            <a:r>
              <a:rPr lang="ar-EG" sz="2400" dirty="0" smtClean="0"/>
              <a:t>.</a:t>
            </a:r>
            <a:endParaRPr lang="ar-EG" sz="2400" dirty="0"/>
          </a:p>
          <a:p>
            <a:pPr algn="r"/>
            <a:endParaRPr lang="ar-EG" sz="2400" dirty="0"/>
          </a:p>
        </p:txBody>
      </p:sp>
      <p:pic>
        <p:nvPicPr>
          <p:cNvPr id="3" name="Picture 2"/>
          <p:cNvPicPr>
            <a:picLocks noChangeAspect="1"/>
          </p:cNvPicPr>
          <p:nvPr/>
        </p:nvPicPr>
        <p:blipFill>
          <a:blip r:embed="rId3"/>
          <a:stretch>
            <a:fillRect/>
          </a:stretch>
        </p:blipFill>
        <p:spPr>
          <a:xfrm>
            <a:off x="-1" y="2364377"/>
            <a:ext cx="2590727" cy="2788920"/>
          </a:xfrm>
          <a:prstGeom prst="rect">
            <a:avLst/>
          </a:prstGeom>
        </p:spPr>
      </p:pic>
    </p:spTree>
    <p:extLst>
      <p:ext uri="{BB962C8B-B14F-4D97-AF65-F5344CB8AC3E}">
        <p14:creationId xmlns:p14="http://schemas.microsoft.com/office/powerpoint/2010/main" val="26971343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674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81560" y="1680376"/>
            <a:ext cx="8466655" cy="954107"/>
          </a:xfrm>
          <a:prstGeom prst="rect">
            <a:avLst/>
          </a:prstGeom>
          <a:noFill/>
        </p:spPr>
        <p:txBody>
          <a:bodyPr wrap="square" rtlCol="0">
            <a:spAutoFit/>
          </a:bodyPr>
          <a:lstStyle/>
          <a:p>
            <a:pPr algn="ctr" rtl="1"/>
            <a:r>
              <a:rPr lang="ar-EG" sz="2800" b="1" dirty="0" smtClean="0"/>
              <a:t>6.4. شركة </a:t>
            </a:r>
            <a:r>
              <a:rPr lang="ar-EG" sz="2800" b="1" dirty="0"/>
              <a:t>زارا</a:t>
            </a:r>
            <a:r>
              <a:rPr lang="ar-EG" sz="2800" b="1" dirty="0" smtClean="0"/>
              <a:t>؟</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995609" y="1990104"/>
            <a:ext cx="7312924" cy="3785652"/>
          </a:xfrm>
          <a:prstGeom prst="rect">
            <a:avLst/>
          </a:prstGeom>
          <a:noFill/>
        </p:spPr>
        <p:txBody>
          <a:bodyPr wrap="square" rtlCol="0">
            <a:spAutoFit/>
          </a:bodyPr>
          <a:lstStyle/>
          <a:p>
            <a:pPr algn="r" rtl="1"/>
            <a:r>
              <a:rPr lang="ar-EG" sz="2400" b="1" dirty="0" smtClean="0"/>
              <a:t>التحدي</a:t>
            </a:r>
            <a:r>
              <a:rPr lang="ar-EG" sz="2400" b="1" dirty="0"/>
              <a:t>:</a:t>
            </a:r>
          </a:p>
          <a:p>
            <a:pPr algn="r" rtl="1"/>
            <a:r>
              <a:rPr lang="ar-EG" sz="2400" b="1" dirty="0">
                <a:solidFill>
                  <a:srgbClr val="FF0000"/>
                </a:solidFill>
              </a:rPr>
              <a:t>شركة زارا</a:t>
            </a:r>
            <a:r>
              <a:rPr lang="ar-EG" sz="2400" dirty="0"/>
              <a:t>، على الرغم من نجاحها الكبير في التسويق الرقمي، كانت تواجه تحديات في التعامل مع حجم البيانات الضخم والضرورة المستمرة لتحديث وتخصيص الحملات الرقمية بناءً على تفضيلات العملاء المتغيرة.</a:t>
            </a:r>
          </a:p>
          <a:p>
            <a:pPr algn="r" rtl="1"/>
            <a:r>
              <a:rPr lang="ar-EG" sz="2400" b="1" i="1" dirty="0">
                <a:solidFill>
                  <a:srgbClr val="FF0000"/>
                </a:solidFill>
              </a:rPr>
              <a:t>الحل:</a:t>
            </a:r>
          </a:p>
          <a:p>
            <a:pPr algn="r" rtl="1"/>
            <a:r>
              <a:rPr lang="ar-EG" sz="2400" i="1" dirty="0">
                <a:solidFill>
                  <a:srgbClr val="FF0000"/>
                </a:solidFill>
              </a:rPr>
              <a:t>تبنت زارا نهجًا يعتمد على "</a:t>
            </a:r>
            <a:r>
              <a:rPr lang="ar-EG" sz="2400" b="1" i="1" dirty="0">
                <a:solidFill>
                  <a:srgbClr val="FF0000"/>
                </a:solidFill>
              </a:rPr>
              <a:t>التسويق بالبيانات</a:t>
            </a:r>
            <a:r>
              <a:rPr lang="ar-EG" sz="2400" i="1" dirty="0">
                <a:solidFill>
                  <a:srgbClr val="FF0000"/>
                </a:solidFill>
              </a:rPr>
              <a:t>" وبدأت في استخدام تحليل البيانات الضخمة لتخصيص حملاتها بشكل مستمر. قامت أيضًا بتحسين استراتيجيات التسويق عبر البريد الإلكتروني، وزيّنت استخدام الحملات المستهدفة.</a:t>
            </a:r>
          </a:p>
          <a:p>
            <a:pPr algn="r" rtl="1"/>
            <a:endParaRPr lang="ar-EG" sz="2400" dirty="0"/>
          </a:p>
        </p:txBody>
      </p:sp>
      <p:pic>
        <p:nvPicPr>
          <p:cNvPr id="3" name="Picture 2"/>
          <p:cNvPicPr>
            <a:picLocks noChangeAspect="1"/>
          </p:cNvPicPr>
          <p:nvPr/>
        </p:nvPicPr>
        <p:blipFill>
          <a:blip r:embed="rId3"/>
          <a:stretch>
            <a:fillRect/>
          </a:stretch>
        </p:blipFill>
        <p:spPr>
          <a:xfrm>
            <a:off x="1" y="2654396"/>
            <a:ext cx="2995608" cy="2616115"/>
          </a:xfrm>
          <a:prstGeom prst="rect">
            <a:avLst/>
          </a:prstGeom>
        </p:spPr>
      </p:pic>
    </p:spTree>
    <p:extLst>
      <p:ext uri="{BB962C8B-B14F-4D97-AF65-F5344CB8AC3E}">
        <p14:creationId xmlns:p14="http://schemas.microsoft.com/office/powerpoint/2010/main" val="143143291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2674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84696" y="1550169"/>
            <a:ext cx="8466655" cy="954107"/>
          </a:xfrm>
          <a:prstGeom prst="rect">
            <a:avLst/>
          </a:prstGeom>
          <a:noFill/>
        </p:spPr>
        <p:txBody>
          <a:bodyPr wrap="square" rtlCol="0">
            <a:spAutoFit/>
          </a:bodyPr>
          <a:lstStyle/>
          <a:p>
            <a:pPr algn="ctr" rtl="1"/>
            <a:r>
              <a:rPr lang="ar-EG" sz="2800" b="1" dirty="0" smtClean="0"/>
              <a:t>7. الخلاصة</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1191694" y="1990104"/>
            <a:ext cx="9116839"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b="1" dirty="0" smtClean="0"/>
              <a:t>بدأ </a:t>
            </a:r>
            <a:r>
              <a:rPr lang="ar-EG" sz="2200" b="1" dirty="0"/>
              <a:t>التسويق الرقمي في التطور مع ظهور الإنترنت </a:t>
            </a:r>
            <a:r>
              <a:rPr lang="ar-EG" sz="2200" dirty="0"/>
              <a:t>واستخدامه في الترويج للمنتجات والخدمات. التسويق الرقمي أحدث تحولًا كبيرًا في طريقة عمل الأسواق. </a:t>
            </a:r>
            <a:endParaRPr lang="ar-EG" sz="2200" dirty="0" smtClean="0"/>
          </a:p>
          <a:p>
            <a:pPr marL="342900" indent="-342900" algn="just" rtl="1">
              <a:buFont typeface="Arial" panose="020B0604020202020204" pitchFamily="34" charset="0"/>
              <a:buChar char="•"/>
            </a:pPr>
            <a:r>
              <a:rPr lang="ar-EG" sz="2200" b="1" dirty="0" smtClean="0"/>
              <a:t>أصبح </a:t>
            </a:r>
            <a:r>
              <a:rPr lang="ar-EG" sz="2200" b="1" dirty="0"/>
              <a:t>بإمكان الشركات الوصول إلى جمهور عالمي، وتقليل التكاليف المرتبطة بالإعلانات التقليدية</a:t>
            </a:r>
            <a:r>
              <a:rPr lang="ar-EG" sz="2200" dirty="0"/>
              <a:t>، مما ساعد على زيادة التنافسية في الأسواق. كما ساهم في تحسين تخصيص الموارد وتوجيه الحملات التسويقية بدقة أكبر من خلال أدوات تحليل </a:t>
            </a:r>
            <a:r>
              <a:rPr lang="ar-EG" sz="2200" dirty="0" smtClean="0"/>
              <a:t>البيانات.</a:t>
            </a:r>
          </a:p>
          <a:p>
            <a:pPr marL="342900" indent="-342900" algn="just" rtl="1">
              <a:buFont typeface="Arial" panose="020B0604020202020204" pitchFamily="34" charset="0"/>
              <a:buChar char="•"/>
            </a:pPr>
            <a:r>
              <a:rPr lang="ar-EG" sz="2200" dirty="0" smtClean="0"/>
              <a:t>مايميز </a:t>
            </a:r>
            <a:r>
              <a:rPr lang="ar-EG" sz="2200" b="1" dirty="0" smtClean="0"/>
              <a:t>الاقتصاد الرقمي عن الاقتصاد التقليدي</a:t>
            </a:r>
            <a:r>
              <a:rPr lang="en-US" sz="2200" b="1" dirty="0" smtClean="0"/>
              <a:t> </a:t>
            </a:r>
            <a:r>
              <a:rPr lang="ar-EG" sz="2200" dirty="0" smtClean="0"/>
              <a:t>يعتمد </a:t>
            </a:r>
            <a:r>
              <a:rPr lang="ar-EG" sz="2200" dirty="0"/>
              <a:t>على التفاعل عبر الإنترنت، التجارة الإلكترونية، وابتكار نماذج أعمال تعتمد على البيانات الكبيرة والتحليل التكنولوجي. </a:t>
            </a:r>
            <a:endParaRPr lang="ar-EG" sz="2200" dirty="0" smtClean="0"/>
          </a:p>
          <a:p>
            <a:pPr marL="342900" indent="-342900" algn="just" rtl="1">
              <a:buFont typeface="Arial" panose="020B0604020202020204" pitchFamily="34" charset="0"/>
              <a:buChar char="•"/>
            </a:pPr>
            <a:r>
              <a:rPr lang="ar-EG" sz="2200" b="1" dirty="0" smtClean="0"/>
              <a:t>من </a:t>
            </a:r>
            <a:r>
              <a:rPr lang="ar-EG" sz="2200" b="1" dirty="0"/>
              <a:t>أبرز التحديات التي تواجه التسويق الرقمي </a:t>
            </a:r>
            <a:r>
              <a:rPr lang="ar-EG" sz="2200" dirty="0"/>
              <a:t>هي التنافسية العالية بين الشركات، التحديات في حماية البيانات والمعلومات الشخصية للعملاء، بالإضافة إلى ضرورة التكيف مع التغييرات المستمرة في التكنولوجيا والمتطلبات القانونية. </a:t>
            </a:r>
            <a:endParaRPr lang="ar-EG" sz="2200" dirty="0"/>
          </a:p>
        </p:txBody>
      </p:sp>
    </p:spTree>
    <p:extLst>
      <p:ext uri="{BB962C8B-B14F-4D97-AF65-F5344CB8AC3E}">
        <p14:creationId xmlns:p14="http://schemas.microsoft.com/office/powerpoint/2010/main" val="57627056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www.w3.org/XML/1998/namespace"/>
    <ds:schemaRef ds:uri="http://purl.org/dc/terms/"/>
    <ds:schemaRef ds:uri="aca13214-df29-4e3c-a050-857c0bf7bd8e"/>
    <ds:schemaRef ds:uri="http://schemas.microsoft.com/office/infopath/2007/PartnerControls"/>
    <ds:schemaRef ds:uri="http://schemas.microsoft.com/office/2006/metadata/properties"/>
    <ds:schemaRef ds:uri="http://schemas.openxmlformats.org/package/2006/metadata/core-properties"/>
    <ds:schemaRef ds:uri="688354b5-287c-4cda-825e-1d7935aea40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4519</TotalTime>
  <Words>3399</Words>
  <Application>Microsoft Office PowerPoint</Application>
  <PresentationFormat>Widescreen</PresentationFormat>
  <Paragraphs>251</Paragraphs>
  <Slides>49</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49</vt:i4>
      </vt:variant>
    </vt:vector>
  </HeadingPairs>
  <TitlesOfParts>
    <vt:vector size="60" baseType="lpstr">
      <vt:lpstr>SimSun</vt: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217</cp:revision>
  <dcterms:created xsi:type="dcterms:W3CDTF">2023-04-29T09:08:00Z</dcterms:created>
  <dcterms:modified xsi:type="dcterms:W3CDTF">2025-01-27T17:58:40Z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