
<file path=[Content_Types].xml><?xml version="1.0" encoding="utf-8"?>
<Types xmlns="http://schemas.openxmlformats.org/package/2006/content-types">
  <Default Extension="emf" ContentType="image/x-emf"/>
  <Default Extension="gif" ContentType="image/gif"/>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7"/>
  </p:notesMasterIdLst>
  <p:sldIdLst>
    <p:sldId id="311" r:id="rId2"/>
    <p:sldId id="312" r:id="rId3"/>
    <p:sldId id="265" r:id="rId4"/>
    <p:sldId id="411" r:id="rId5"/>
    <p:sldId id="412" r:id="rId6"/>
    <p:sldId id="376" r:id="rId7"/>
    <p:sldId id="377" r:id="rId8"/>
    <p:sldId id="378" r:id="rId9"/>
    <p:sldId id="414" r:id="rId10"/>
    <p:sldId id="379" r:id="rId11"/>
    <p:sldId id="380" r:id="rId12"/>
    <p:sldId id="381" r:id="rId13"/>
    <p:sldId id="407" r:id="rId14"/>
    <p:sldId id="408" r:id="rId15"/>
    <p:sldId id="382" r:id="rId16"/>
    <p:sldId id="383" r:id="rId17"/>
    <p:sldId id="384" r:id="rId18"/>
    <p:sldId id="410" r:id="rId19"/>
    <p:sldId id="385" r:id="rId20"/>
    <p:sldId id="409" r:id="rId21"/>
    <p:sldId id="386" r:id="rId22"/>
    <p:sldId id="387" r:id="rId23"/>
    <p:sldId id="388" r:id="rId24"/>
    <p:sldId id="389" r:id="rId25"/>
    <p:sldId id="390" r:id="rId26"/>
    <p:sldId id="391" r:id="rId27"/>
    <p:sldId id="392" r:id="rId28"/>
    <p:sldId id="393" r:id="rId29"/>
    <p:sldId id="394" r:id="rId30"/>
    <p:sldId id="399" r:id="rId31"/>
    <p:sldId id="400" r:id="rId32"/>
    <p:sldId id="415" r:id="rId33"/>
    <p:sldId id="420" r:id="rId34"/>
    <p:sldId id="416" r:id="rId35"/>
    <p:sldId id="417" r:id="rId36"/>
    <p:sldId id="418" r:id="rId37"/>
    <p:sldId id="419" r:id="rId38"/>
    <p:sldId id="422" r:id="rId39"/>
    <p:sldId id="423" r:id="rId40"/>
    <p:sldId id="424" r:id="rId41"/>
    <p:sldId id="425" r:id="rId42"/>
    <p:sldId id="401" r:id="rId43"/>
    <p:sldId id="302" r:id="rId44"/>
    <p:sldId id="352" r:id="rId45"/>
    <p:sldId id="310"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8469" autoAdjust="0"/>
  </p:normalViewPr>
  <p:slideViewPr>
    <p:cSldViewPr snapToGrid="0">
      <p:cViewPr varScale="1">
        <p:scale>
          <a:sx n="63" d="100"/>
          <a:sy n="63" d="100"/>
        </p:scale>
        <p:origin x="1998"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49DE356-6824-4D01-971D-0268C556A304}" type="datetimeFigureOut">
              <a:rPr lang="en-GB" smtClean="0"/>
              <a:t>20/02/2023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BA92C75-D9DC-411A-BCD8-216B227CC231}" type="slidenum">
              <a:rPr lang="en-GB" smtClean="0"/>
              <a:t>‹#›</a:t>
            </a:fld>
            <a:endParaRPr lang="en-GB"/>
          </a:p>
        </p:txBody>
      </p:sp>
    </p:spTree>
    <p:extLst>
      <p:ext uri="{BB962C8B-B14F-4D97-AF65-F5344CB8AC3E}">
        <p14:creationId xmlns:p14="http://schemas.microsoft.com/office/powerpoint/2010/main" val="12190917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BA92C75-D9DC-411A-BCD8-216B227CC231}" type="slidenum">
              <a:rPr lang="en-GB" smtClean="0"/>
              <a:t>1</a:t>
            </a:fld>
            <a:endParaRPr lang="en-GB"/>
          </a:p>
        </p:txBody>
      </p:sp>
    </p:spTree>
    <p:extLst>
      <p:ext uri="{BB962C8B-B14F-4D97-AF65-F5344CB8AC3E}">
        <p14:creationId xmlns:p14="http://schemas.microsoft.com/office/powerpoint/2010/main" val="426708841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2817F63B-6026-4DB7-80DE-DA0AEDA8AD5A}" type="datetime1">
              <a:rPr lang="en-GB" smtClean="0"/>
              <a:t>20/02/2023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2</a:t>
            </a:fld>
            <a:endParaRPr lang="en-GB"/>
          </a:p>
        </p:txBody>
      </p:sp>
    </p:spTree>
    <p:extLst>
      <p:ext uri="{BB962C8B-B14F-4D97-AF65-F5344CB8AC3E}">
        <p14:creationId xmlns:p14="http://schemas.microsoft.com/office/powerpoint/2010/main" val="27440261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JO" b="0" i="0" dirty="0">
              <a:solidFill>
                <a:srgbClr val="000000"/>
              </a:solidFill>
              <a:effectLst/>
              <a:latin typeface="Roboto" panose="02000000000000000000" pitchFamily="2" charset="0"/>
            </a:endParaRPr>
          </a:p>
        </p:txBody>
      </p:sp>
      <p:sp>
        <p:nvSpPr>
          <p:cNvPr id="5" name="Date Placeholder 4"/>
          <p:cNvSpPr>
            <a:spLocks noGrp="1"/>
          </p:cNvSpPr>
          <p:nvPr>
            <p:ph type="dt" idx="1"/>
          </p:nvPr>
        </p:nvSpPr>
        <p:spPr/>
        <p:txBody>
          <a:bodyPr/>
          <a:lstStyle/>
          <a:p>
            <a:fld id="{D13836D9-5A9B-49A8-9775-A15DBE389BE4}" type="datetime1">
              <a:rPr lang="en-GB" smtClean="0"/>
              <a:t>20/02/2023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3</a:t>
            </a:fld>
            <a:endParaRPr lang="en-GB"/>
          </a:p>
        </p:txBody>
      </p:sp>
    </p:spTree>
    <p:extLst>
      <p:ext uri="{BB962C8B-B14F-4D97-AF65-F5344CB8AC3E}">
        <p14:creationId xmlns:p14="http://schemas.microsoft.com/office/powerpoint/2010/main" val="15512308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2817F63B-6026-4DB7-80DE-DA0AEDA8AD5A}" type="datetime1">
              <a:rPr lang="en-GB" smtClean="0"/>
              <a:t>20/02/2023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4</a:t>
            </a:fld>
            <a:endParaRPr lang="en-GB"/>
          </a:p>
        </p:txBody>
      </p:sp>
    </p:spTree>
    <p:extLst>
      <p:ext uri="{BB962C8B-B14F-4D97-AF65-F5344CB8AC3E}">
        <p14:creationId xmlns:p14="http://schemas.microsoft.com/office/powerpoint/2010/main" val="208869605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2817F63B-6026-4DB7-80DE-DA0AEDA8AD5A}" type="datetime1">
              <a:rPr lang="en-GB" smtClean="0"/>
              <a:t>20/02/2023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5</a:t>
            </a:fld>
            <a:endParaRPr lang="en-GB"/>
          </a:p>
        </p:txBody>
      </p:sp>
    </p:spTree>
    <p:extLst>
      <p:ext uri="{BB962C8B-B14F-4D97-AF65-F5344CB8AC3E}">
        <p14:creationId xmlns:p14="http://schemas.microsoft.com/office/powerpoint/2010/main" val="421816321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D13836D9-5A9B-49A8-9775-A15DBE389BE4}" type="datetime1">
              <a:rPr lang="en-GB" smtClean="0"/>
              <a:t>20/02/2023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6</a:t>
            </a:fld>
            <a:endParaRPr lang="en-GB"/>
          </a:p>
        </p:txBody>
      </p:sp>
    </p:spTree>
    <p:extLst>
      <p:ext uri="{BB962C8B-B14F-4D97-AF65-F5344CB8AC3E}">
        <p14:creationId xmlns:p14="http://schemas.microsoft.com/office/powerpoint/2010/main" val="260747967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D13836D9-5A9B-49A8-9775-A15DBE389BE4}" type="datetime1">
              <a:rPr lang="en-GB" smtClean="0"/>
              <a:t>20/02/2023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7</a:t>
            </a:fld>
            <a:endParaRPr lang="en-GB"/>
          </a:p>
        </p:txBody>
      </p:sp>
    </p:spTree>
    <p:extLst>
      <p:ext uri="{BB962C8B-B14F-4D97-AF65-F5344CB8AC3E}">
        <p14:creationId xmlns:p14="http://schemas.microsoft.com/office/powerpoint/2010/main" val="16954087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D13836D9-5A9B-49A8-9775-A15DBE389BE4}" type="datetime1">
              <a:rPr lang="en-GB" smtClean="0"/>
              <a:t>20/02/2023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8</a:t>
            </a:fld>
            <a:endParaRPr lang="en-GB"/>
          </a:p>
        </p:txBody>
      </p:sp>
    </p:spTree>
    <p:extLst>
      <p:ext uri="{BB962C8B-B14F-4D97-AF65-F5344CB8AC3E}">
        <p14:creationId xmlns:p14="http://schemas.microsoft.com/office/powerpoint/2010/main" val="199455344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D13836D9-5A9B-49A8-9775-A15DBE389BE4}" type="datetime1">
              <a:rPr lang="en-GB" smtClean="0"/>
              <a:t>20/02/2023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9</a:t>
            </a:fld>
            <a:endParaRPr lang="en-GB"/>
          </a:p>
        </p:txBody>
      </p:sp>
    </p:spTree>
    <p:extLst>
      <p:ext uri="{BB962C8B-B14F-4D97-AF65-F5344CB8AC3E}">
        <p14:creationId xmlns:p14="http://schemas.microsoft.com/office/powerpoint/2010/main" val="105416456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D13836D9-5A9B-49A8-9775-A15DBE389BE4}" type="datetime1">
              <a:rPr lang="en-GB" smtClean="0"/>
              <a:t>20/02/2023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10</a:t>
            </a:fld>
            <a:endParaRPr lang="en-GB"/>
          </a:p>
        </p:txBody>
      </p:sp>
    </p:spTree>
    <p:extLst>
      <p:ext uri="{BB962C8B-B14F-4D97-AF65-F5344CB8AC3E}">
        <p14:creationId xmlns:p14="http://schemas.microsoft.com/office/powerpoint/2010/main" val="401347858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D13836D9-5A9B-49A8-9775-A15DBE389BE4}" type="datetime1">
              <a:rPr lang="en-GB" smtClean="0"/>
              <a:t>20/02/2023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11</a:t>
            </a:fld>
            <a:endParaRPr lang="en-GB"/>
          </a:p>
        </p:txBody>
      </p:sp>
    </p:spTree>
    <p:extLst>
      <p:ext uri="{BB962C8B-B14F-4D97-AF65-F5344CB8AC3E}">
        <p14:creationId xmlns:p14="http://schemas.microsoft.com/office/powerpoint/2010/main" val="423026576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D13836D9-5A9B-49A8-9775-A15DBE389BE4}" type="datetime1">
              <a:rPr lang="en-GB" smtClean="0"/>
              <a:t>20/02/2023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12</a:t>
            </a:fld>
            <a:endParaRPr lang="en-GB"/>
          </a:p>
        </p:txBody>
      </p:sp>
    </p:spTree>
    <p:extLst>
      <p:ext uri="{BB962C8B-B14F-4D97-AF65-F5344CB8AC3E}">
        <p14:creationId xmlns:p14="http://schemas.microsoft.com/office/powerpoint/2010/main" val="116472021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D13836D9-5A9B-49A8-9775-A15DBE389BE4}" type="datetime1">
              <a:rPr lang="en-GB" smtClean="0"/>
              <a:t>20/02/2023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13</a:t>
            </a:fld>
            <a:endParaRPr lang="en-GB"/>
          </a:p>
        </p:txBody>
      </p:sp>
    </p:spTree>
    <p:extLst>
      <p:ext uri="{BB962C8B-B14F-4D97-AF65-F5344CB8AC3E}">
        <p14:creationId xmlns:p14="http://schemas.microsoft.com/office/powerpoint/2010/main" val="74178786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D13836D9-5A9B-49A8-9775-A15DBE389BE4}" type="datetime1">
              <a:rPr lang="en-GB" smtClean="0"/>
              <a:t>20/02/2023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14</a:t>
            </a:fld>
            <a:endParaRPr lang="en-GB"/>
          </a:p>
        </p:txBody>
      </p:sp>
    </p:spTree>
    <p:extLst>
      <p:ext uri="{BB962C8B-B14F-4D97-AF65-F5344CB8AC3E}">
        <p14:creationId xmlns:p14="http://schemas.microsoft.com/office/powerpoint/2010/main" val="13573938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D13836D9-5A9B-49A8-9775-A15DBE389BE4}" type="datetime1">
              <a:rPr lang="en-GB" smtClean="0"/>
              <a:t>20/02/2023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15</a:t>
            </a:fld>
            <a:endParaRPr lang="en-GB"/>
          </a:p>
        </p:txBody>
      </p:sp>
    </p:spTree>
    <p:extLst>
      <p:ext uri="{BB962C8B-B14F-4D97-AF65-F5344CB8AC3E}">
        <p14:creationId xmlns:p14="http://schemas.microsoft.com/office/powerpoint/2010/main" val="161878367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D13836D9-5A9B-49A8-9775-A15DBE389BE4}" type="datetime1">
              <a:rPr lang="en-GB" smtClean="0"/>
              <a:t>20/02/2023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16</a:t>
            </a:fld>
            <a:endParaRPr lang="en-GB"/>
          </a:p>
        </p:txBody>
      </p:sp>
    </p:spTree>
    <p:extLst>
      <p:ext uri="{BB962C8B-B14F-4D97-AF65-F5344CB8AC3E}">
        <p14:creationId xmlns:p14="http://schemas.microsoft.com/office/powerpoint/2010/main" val="289112012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D13836D9-5A9B-49A8-9775-A15DBE389BE4}" type="datetime1">
              <a:rPr lang="en-GB" smtClean="0"/>
              <a:t>20/02/2023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17</a:t>
            </a:fld>
            <a:endParaRPr lang="en-GB"/>
          </a:p>
        </p:txBody>
      </p:sp>
    </p:spTree>
    <p:extLst>
      <p:ext uri="{BB962C8B-B14F-4D97-AF65-F5344CB8AC3E}">
        <p14:creationId xmlns:p14="http://schemas.microsoft.com/office/powerpoint/2010/main" val="363800081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D13836D9-5A9B-49A8-9775-A15DBE389BE4}" type="datetime1">
              <a:rPr lang="en-GB" smtClean="0"/>
              <a:t>20/02/2023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18</a:t>
            </a:fld>
            <a:endParaRPr lang="en-GB"/>
          </a:p>
        </p:txBody>
      </p:sp>
    </p:spTree>
    <p:extLst>
      <p:ext uri="{BB962C8B-B14F-4D97-AF65-F5344CB8AC3E}">
        <p14:creationId xmlns:p14="http://schemas.microsoft.com/office/powerpoint/2010/main" val="369970531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b="0" i="0" dirty="0">
              <a:solidFill>
                <a:srgbClr val="4D5156"/>
              </a:solidFill>
              <a:effectLst/>
              <a:latin typeface="Helvetica Neue"/>
            </a:endParaRPr>
          </a:p>
        </p:txBody>
      </p:sp>
      <p:sp>
        <p:nvSpPr>
          <p:cNvPr id="5" name="Date Placeholder 4"/>
          <p:cNvSpPr>
            <a:spLocks noGrp="1"/>
          </p:cNvSpPr>
          <p:nvPr>
            <p:ph type="dt" idx="1"/>
          </p:nvPr>
        </p:nvSpPr>
        <p:spPr/>
        <p:txBody>
          <a:bodyPr/>
          <a:lstStyle/>
          <a:p>
            <a:fld id="{D13836D9-5A9B-49A8-9775-A15DBE389BE4}" type="datetime1">
              <a:rPr lang="en-GB" smtClean="0"/>
              <a:t>20/02/2023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19</a:t>
            </a:fld>
            <a:endParaRPr lang="en-GB"/>
          </a:p>
        </p:txBody>
      </p:sp>
    </p:spTree>
    <p:extLst>
      <p:ext uri="{BB962C8B-B14F-4D97-AF65-F5344CB8AC3E}">
        <p14:creationId xmlns:p14="http://schemas.microsoft.com/office/powerpoint/2010/main" val="252509892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D13836D9-5A9B-49A8-9775-A15DBE389BE4}" type="datetime1">
              <a:rPr lang="en-GB" smtClean="0"/>
              <a:t>20/02/2023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20</a:t>
            </a:fld>
            <a:endParaRPr lang="en-GB"/>
          </a:p>
        </p:txBody>
      </p:sp>
    </p:spTree>
    <p:extLst>
      <p:ext uri="{BB962C8B-B14F-4D97-AF65-F5344CB8AC3E}">
        <p14:creationId xmlns:p14="http://schemas.microsoft.com/office/powerpoint/2010/main" val="96717494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D13836D9-5A9B-49A8-9775-A15DBE389BE4}" type="datetime1">
              <a:rPr lang="en-GB" smtClean="0"/>
              <a:t>20/02/2023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21</a:t>
            </a:fld>
            <a:endParaRPr lang="en-GB"/>
          </a:p>
        </p:txBody>
      </p:sp>
    </p:spTree>
    <p:extLst>
      <p:ext uri="{BB962C8B-B14F-4D97-AF65-F5344CB8AC3E}">
        <p14:creationId xmlns:p14="http://schemas.microsoft.com/office/powerpoint/2010/main" val="85157103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D13836D9-5A9B-49A8-9775-A15DBE389BE4}" type="datetime1">
              <a:rPr lang="en-GB" smtClean="0"/>
              <a:t>20/02/2023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22</a:t>
            </a:fld>
            <a:endParaRPr lang="en-GB"/>
          </a:p>
        </p:txBody>
      </p:sp>
    </p:spTree>
    <p:extLst>
      <p:ext uri="{BB962C8B-B14F-4D97-AF65-F5344CB8AC3E}">
        <p14:creationId xmlns:p14="http://schemas.microsoft.com/office/powerpoint/2010/main" val="295885763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D13836D9-5A9B-49A8-9775-A15DBE389BE4}" type="datetime1">
              <a:rPr lang="en-GB" smtClean="0"/>
              <a:t>20/02/2023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23</a:t>
            </a:fld>
            <a:endParaRPr lang="en-GB"/>
          </a:p>
        </p:txBody>
      </p:sp>
    </p:spTree>
    <p:extLst>
      <p:ext uri="{BB962C8B-B14F-4D97-AF65-F5344CB8AC3E}">
        <p14:creationId xmlns:p14="http://schemas.microsoft.com/office/powerpoint/2010/main" val="374613221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D13836D9-5A9B-49A8-9775-A15DBE389BE4}" type="datetime1">
              <a:rPr lang="en-GB" smtClean="0"/>
              <a:t>20/02/2023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24</a:t>
            </a:fld>
            <a:endParaRPr lang="en-GB"/>
          </a:p>
        </p:txBody>
      </p:sp>
    </p:spTree>
    <p:extLst>
      <p:ext uri="{BB962C8B-B14F-4D97-AF65-F5344CB8AC3E}">
        <p14:creationId xmlns:p14="http://schemas.microsoft.com/office/powerpoint/2010/main" val="238242232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D13836D9-5A9B-49A8-9775-A15DBE389BE4}" type="datetime1">
              <a:rPr lang="en-GB" smtClean="0"/>
              <a:t>20/02/2023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25</a:t>
            </a:fld>
            <a:endParaRPr lang="en-GB"/>
          </a:p>
        </p:txBody>
      </p:sp>
    </p:spTree>
    <p:extLst>
      <p:ext uri="{BB962C8B-B14F-4D97-AF65-F5344CB8AC3E}">
        <p14:creationId xmlns:p14="http://schemas.microsoft.com/office/powerpoint/2010/main" val="298469771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D13836D9-5A9B-49A8-9775-A15DBE389BE4}" type="datetime1">
              <a:rPr lang="en-GB" smtClean="0"/>
              <a:t>20/02/2023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26</a:t>
            </a:fld>
            <a:endParaRPr lang="en-GB"/>
          </a:p>
        </p:txBody>
      </p:sp>
    </p:spTree>
    <p:extLst>
      <p:ext uri="{BB962C8B-B14F-4D97-AF65-F5344CB8AC3E}">
        <p14:creationId xmlns:p14="http://schemas.microsoft.com/office/powerpoint/2010/main" val="242611587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D13836D9-5A9B-49A8-9775-A15DBE389BE4}" type="datetime1">
              <a:rPr lang="en-GB" smtClean="0"/>
              <a:t>20/02/2023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27</a:t>
            </a:fld>
            <a:endParaRPr lang="en-GB"/>
          </a:p>
        </p:txBody>
      </p:sp>
    </p:spTree>
    <p:extLst>
      <p:ext uri="{BB962C8B-B14F-4D97-AF65-F5344CB8AC3E}">
        <p14:creationId xmlns:p14="http://schemas.microsoft.com/office/powerpoint/2010/main" val="232125108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a:p>
            <a:pPr algn="r" rtl="1"/>
            <a:endParaRPr lang="en-GB" dirty="0"/>
          </a:p>
        </p:txBody>
      </p:sp>
      <p:sp>
        <p:nvSpPr>
          <p:cNvPr id="5" name="Date Placeholder 4"/>
          <p:cNvSpPr>
            <a:spLocks noGrp="1"/>
          </p:cNvSpPr>
          <p:nvPr>
            <p:ph type="dt" idx="1"/>
          </p:nvPr>
        </p:nvSpPr>
        <p:spPr/>
        <p:txBody>
          <a:bodyPr/>
          <a:lstStyle/>
          <a:p>
            <a:fld id="{D13836D9-5A9B-49A8-9775-A15DBE389BE4}" type="datetime1">
              <a:rPr lang="en-GB" smtClean="0"/>
              <a:t>20/02/2023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28</a:t>
            </a:fld>
            <a:endParaRPr lang="en-GB"/>
          </a:p>
        </p:txBody>
      </p:sp>
    </p:spTree>
    <p:extLst>
      <p:ext uri="{BB962C8B-B14F-4D97-AF65-F5344CB8AC3E}">
        <p14:creationId xmlns:p14="http://schemas.microsoft.com/office/powerpoint/2010/main" val="361523159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D13836D9-5A9B-49A8-9775-A15DBE389BE4}" type="datetime1">
              <a:rPr lang="en-GB" smtClean="0"/>
              <a:t>20/02/2023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29</a:t>
            </a:fld>
            <a:endParaRPr lang="en-GB"/>
          </a:p>
        </p:txBody>
      </p:sp>
    </p:spTree>
    <p:extLst>
      <p:ext uri="{BB962C8B-B14F-4D97-AF65-F5344CB8AC3E}">
        <p14:creationId xmlns:p14="http://schemas.microsoft.com/office/powerpoint/2010/main" val="418386400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1"/>
            <a:endParaRPr lang="ar-JO" b="0" i="0" dirty="0">
              <a:solidFill>
                <a:srgbClr val="000000"/>
              </a:solidFill>
              <a:effectLst/>
              <a:latin typeface="Roboto" panose="02000000000000000000" pitchFamily="2" charset="0"/>
            </a:endParaRPr>
          </a:p>
        </p:txBody>
      </p:sp>
      <p:sp>
        <p:nvSpPr>
          <p:cNvPr id="5" name="Date Placeholder 4"/>
          <p:cNvSpPr>
            <a:spLocks noGrp="1"/>
          </p:cNvSpPr>
          <p:nvPr>
            <p:ph type="dt" idx="1"/>
          </p:nvPr>
        </p:nvSpPr>
        <p:spPr/>
        <p:txBody>
          <a:bodyPr/>
          <a:lstStyle/>
          <a:p>
            <a:fld id="{D13836D9-5A9B-49A8-9775-A15DBE389BE4}" type="datetime1">
              <a:rPr lang="en-GB" smtClean="0"/>
              <a:t>20/02/2023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30</a:t>
            </a:fld>
            <a:endParaRPr lang="en-GB"/>
          </a:p>
        </p:txBody>
      </p:sp>
    </p:spTree>
    <p:extLst>
      <p:ext uri="{BB962C8B-B14F-4D97-AF65-F5344CB8AC3E}">
        <p14:creationId xmlns:p14="http://schemas.microsoft.com/office/powerpoint/2010/main" val="75651567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D13836D9-5A9B-49A8-9775-A15DBE389BE4}" type="datetime1">
              <a:rPr lang="en-GB" smtClean="0"/>
              <a:t>20/02/2023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31</a:t>
            </a:fld>
            <a:endParaRPr lang="en-GB"/>
          </a:p>
        </p:txBody>
      </p:sp>
    </p:spTree>
    <p:extLst>
      <p:ext uri="{BB962C8B-B14F-4D97-AF65-F5344CB8AC3E}">
        <p14:creationId xmlns:p14="http://schemas.microsoft.com/office/powerpoint/2010/main" val="377974696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D13836D9-5A9B-49A8-9775-A15DBE389BE4}" type="datetime1">
              <a:rPr lang="en-GB" smtClean="0"/>
              <a:t>20/02/2023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32</a:t>
            </a:fld>
            <a:endParaRPr lang="en-GB"/>
          </a:p>
        </p:txBody>
      </p:sp>
    </p:spTree>
    <p:extLst>
      <p:ext uri="{BB962C8B-B14F-4D97-AF65-F5344CB8AC3E}">
        <p14:creationId xmlns:p14="http://schemas.microsoft.com/office/powerpoint/2010/main" val="294824470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D13836D9-5A9B-49A8-9775-A15DBE389BE4}" type="datetime1">
              <a:rPr lang="en-GB" smtClean="0"/>
              <a:t>20/02/2023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33</a:t>
            </a:fld>
            <a:endParaRPr lang="en-GB"/>
          </a:p>
        </p:txBody>
      </p:sp>
    </p:spTree>
    <p:extLst>
      <p:ext uri="{BB962C8B-B14F-4D97-AF65-F5344CB8AC3E}">
        <p14:creationId xmlns:p14="http://schemas.microsoft.com/office/powerpoint/2010/main" val="9492809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D13836D9-5A9B-49A8-9775-A15DBE389BE4}" type="datetime1">
              <a:rPr lang="en-GB" smtClean="0"/>
              <a:t>20/02/2023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34</a:t>
            </a:fld>
            <a:endParaRPr lang="en-GB"/>
          </a:p>
        </p:txBody>
      </p:sp>
    </p:spTree>
    <p:extLst>
      <p:ext uri="{BB962C8B-B14F-4D97-AF65-F5344CB8AC3E}">
        <p14:creationId xmlns:p14="http://schemas.microsoft.com/office/powerpoint/2010/main" val="32233020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D13836D9-5A9B-49A8-9775-A15DBE389BE4}" type="datetime1">
              <a:rPr lang="en-GB" smtClean="0"/>
              <a:t>20/02/2023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35</a:t>
            </a:fld>
            <a:endParaRPr lang="en-GB"/>
          </a:p>
        </p:txBody>
      </p:sp>
    </p:spTree>
    <p:extLst>
      <p:ext uri="{BB962C8B-B14F-4D97-AF65-F5344CB8AC3E}">
        <p14:creationId xmlns:p14="http://schemas.microsoft.com/office/powerpoint/2010/main" val="14098313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D13836D9-5A9B-49A8-9775-A15DBE389BE4}" type="datetime1">
              <a:rPr lang="en-GB" smtClean="0"/>
              <a:t>20/02/2023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36</a:t>
            </a:fld>
            <a:endParaRPr lang="en-GB"/>
          </a:p>
        </p:txBody>
      </p:sp>
    </p:spTree>
    <p:extLst>
      <p:ext uri="{BB962C8B-B14F-4D97-AF65-F5344CB8AC3E}">
        <p14:creationId xmlns:p14="http://schemas.microsoft.com/office/powerpoint/2010/main" val="384243963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D13836D9-5A9B-49A8-9775-A15DBE389BE4}" type="datetime1">
              <a:rPr lang="en-GB" smtClean="0"/>
              <a:t>20/02/2023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37</a:t>
            </a:fld>
            <a:endParaRPr lang="en-GB"/>
          </a:p>
        </p:txBody>
      </p:sp>
    </p:spTree>
    <p:extLst>
      <p:ext uri="{BB962C8B-B14F-4D97-AF65-F5344CB8AC3E}">
        <p14:creationId xmlns:p14="http://schemas.microsoft.com/office/powerpoint/2010/main" val="152999559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lgn="r" rtl="1">
              <a:buAutoNum type="arabicPeriod"/>
            </a:pPr>
            <a:endParaRPr lang="ar-JO" b="0" i="0" dirty="0">
              <a:solidFill>
                <a:srgbClr val="000000"/>
              </a:solidFill>
              <a:effectLst/>
              <a:latin typeface="Roboto" panose="02000000000000000000" pitchFamily="2" charset="0"/>
            </a:endParaRPr>
          </a:p>
        </p:txBody>
      </p:sp>
      <p:sp>
        <p:nvSpPr>
          <p:cNvPr id="5" name="Date Placeholder 4"/>
          <p:cNvSpPr>
            <a:spLocks noGrp="1"/>
          </p:cNvSpPr>
          <p:nvPr>
            <p:ph type="dt" idx="1"/>
          </p:nvPr>
        </p:nvSpPr>
        <p:spPr/>
        <p:txBody>
          <a:bodyPr/>
          <a:lstStyle/>
          <a:p>
            <a:fld id="{D13836D9-5A9B-49A8-9775-A15DBE389BE4}" type="datetime1">
              <a:rPr lang="en-GB" smtClean="0"/>
              <a:t>20/02/2023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38</a:t>
            </a:fld>
            <a:endParaRPr lang="en-GB"/>
          </a:p>
        </p:txBody>
      </p:sp>
    </p:spTree>
    <p:extLst>
      <p:ext uri="{BB962C8B-B14F-4D97-AF65-F5344CB8AC3E}">
        <p14:creationId xmlns:p14="http://schemas.microsoft.com/office/powerpoint/2010/main" val="1265383016"/>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0" i="0" dirty="0">
                <a:solidFill>
                  <a:srgbClr val="FFFFFF"/>
                </a:solidFill>
                <a:effectLst/>
                <a:latin typeface="Roboto" panose="02000000000000000000" pitchFamily="2" charset="0"/>
              </a:rPr>
              <a:t> </a:t>
            </a:r>
          </a:p>
          <a:p>
            <a:pPr algn="r" rtl="1"/>
            <a:endParaRPr lang="en-GB" dirty="0"/>
          </a:p>
          <a:p>
            <a:pPr algn="r" rtl="1"/>
            <a:endParaRPr lang="en-GB" dirty="0"/>
          </a:p>
        </p:txBody>
      </p:sp>
      <p:sp>
        <p:nvSpPr>
          <p:cNvPr id="5" name="Date Placeholder 4"/>
          <p:cNvSpPr>
            <a:spLocks noGrp="1"/>
          </p:cNvSpPr>
          <p:nvPr>
            <p:ph type="dt" idx="1"/>
          </p:nvPr>
        </p:nvSpPr>
        <p:spPr/>
        <p:txBody>
          <a:bodyPr/>
          <a:lstStyle/>
          <a:p>
            <a:fld id="{D13836D9-5A9B-49A8-9775-A15DBE389BE4}" type="datetime1">
              <a:rPr lang="en-GB" smtClean="0"/>
              <a:t>20/02/2023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39</a:t>
            </a:fld>
            <a:endParaRPr lang="en-GB"/>
          </a:p>
        </p:txBody>
      </p:sp>
    </p:spTree>
    <p:extLst>
      <p:ext uri="{BB962C8B-B14F-4D97-AF65-F5344CB8AC3E}">
        <p14:creationId xmlns:p14="http://schemas.microsoft.com/office/powerpoint/2010/main" val="191110863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a:p>
            <a:pPr algn="r" rtl="1"/>
            <a:endParaRPr lang="en-GB" dirty="0"/>
          </a:p>
        </p:txBody>
      </p:sp>
      <p:sp>
        <p:nvSpPr>
          <p:cNvPr id="5" name="Date Placeholder 4"/>
          <p:cNvSpPr>
            <a:spLocks noGrp="1"/>
          </p:cNvSpPr>
          <p:nvPr>
            <p:ph type="dt" idx="1"/>
          </p:nvPr>
        </p:nvSpPr>
        <p:spPr/>
        <p:txBody>
          <a:bodyPr/>
          <a:lstStyle/>
          <a:p>
            <a:fld id="{D13836D9-5A9B-49A8-9775-A15DBE389BE4}" type="datetime1">
              <a:rPr lang="en-GB" smtClean="0"/>
              <a:t>20/02/2023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40</a:t>
            </a:fld>
            <a:endParaRPr lang="en-GB"/>
          </a:p>
        </p:txBody>
      </p:sp>
    </p:spTree>
    <p:extLst>
      <p:ext uri="{BB962C8B-B14F-4D97-AF65-F5344CB8AC3E}">
        <p14:creationId xmlns:p14="http://schemas.microsoft.com/office/powerpoint/2010/main" val="369202942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D13836D9-5A9B-49A8-9775-A15DBE389BE4}" type="datetime1">
              <a:rPr lang="en-GB" smtClean="0"/>
              <a:t>20/02/2023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41</a:t>
            </a:fld>
            <a:endParaRPr lang="en-GB"/>
          </a:p>
        </p:txBody>
      </p:sp>
    </p:spTree>
    <p:extLst>
      <p:ext uri="{BB962C8B-B14F-4D97-AF65-F5344CB8AC3E}">
        <p14:creationId xmlns:p14="http://schemas.microsoft.com/office/powerpoint/2010/main" val="2045950689"/>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D13836D9-5A9B-49A8-9775-A15DBE389BE4}" type="datetime1">
              <a:rPr lang="en-GB" smtClean="0"/>
              <a:t>20/02/2023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42</a:t>
            </a:fld>
            <a:endParaRPr lang="en-GB"/>
          </a:p>
        </p:txBody>
      </p:sp>
    </p:spTree>
    <p:extLst>
      <p:ext uri="{BB962C8B-B14F-4D97-AF65-F5344CB8AC3E}">
        <p14:creationId xmlns:p14="http://schemas.microsoft.com/office/powerpoint/2010/main" val="3631281830"/>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8F8A2B45-4EC1-4278-978D-D6287A5B039C}" type="datetime1">
              <a:rPr lang="en-GB" smtClean="0"/>
              <a:t>20/02/2023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43</a:t>
            </a:fld>
            <a:endParaRPr lang="en-GB"/>
          </a:p>
        </p:txBody>
      </p:sp>
    </p:spTree>
    <p:extLst>
      <p:ext uri="{BB962C8B-B14F-4D97-AF65-F5344CB8AC3E}">
        <p14:creationId xmlns:p14="http://schemas.microsoft.com/office/powerpoint/2010/main" val="952899945"/>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2817F63B-6026-4DB7-80DE-DA0AEDA8AD5A}" type="datetime1">
              <a:rPr lang="en-GB" smtClean="0"/>
              <a:t>20/02/2023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45</a:t>
            </a:fld>
            <a:endParaRPr lang="en-GB"/>
          </a:p>
        </p:txBody>
      </p:sp>
    </p:spTree>
    <p:extLst>
      <p:ext uri="{BB962C8B-B14F-4D97-AF65-F5344CB8AC3E}">
        <p14:creationId xmlns:p14="http://schemas.microsoft.com/office/powerpoint/2010/main" val="27440261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B08CD5-2AA2-7989-EEC9-73AC54C2ADE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F01F5A9E-D24D-774C-0D55-5AC33524433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F731520E-D75E-0BB8-75CB-CBBD17E56312}"/>
              </a:ext>
            </a:extLst>
          </p:cNvPr>
          <p:cNvSpPr>
            <a:spLocks noGrp="1"/>
          </p:cNvSpPr>
          <p:nvPr>
            <p:ph type="dt" sz="half" idx="10"/>
          </p:nvPr>
        </p:nvSpPr>
        <p:spPr/>
        <p:txBody>
          <a:bodyPr/>
          <a:lstStyle/>
          <a:p>
            <a:fld id="{F21BC8C9-E742-4F0F-A43D-0CE9D4181AAA}" type="datetimeFigureOut">
              <a:rPr lang="en-GB" smtClean="0"/>
              <a:t>20/02/2023</a:t>
            </a:fld>
            <a:endParaRPr lang="en-GB"/>
          </a:p>
        </p:txBody>
      </p:sp>
      <p:sp>
        <p:nvSpPr>
          <p:cNvPr id="5" name="Footer Placeholder 4">
            <a:extLst>
              <a:ext uri="{FF2B5EF4-FFF2-40B4-BE49-F238E27FC236}">
                <a16:creationId xmlns:a16="http://schemas.microsoft.com/office/drawing/2014/main" id="{D18780AD-7360-F6BB-4B77-6C410B37364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A7C49B4-05B1-17CD-7431-BD03562D1090}"/>
              </a:ext>
            </a:extLst>
          </p:cNvPr>
          <p:cNvSpPr>
            <a:spLocks noGrp="1"/>
          </p:cNvSpPr>
          <p:nvPr>
            <p:ph type="sldNum" sz="quarter" idx="12"/>
          </p:nvPr>
        </p:nvSpPr>
        <p:spPr/>
        <p:txBody>
          <a:bodyPr/>
          <a:lstStyle/>
          <a:p>
            <a:fld id="{04E07495-BE5C-498D-BF4A-67E459FB29A9}" type="slidenum">
              <a:rPr lang="en-GB" smtClean="0"/>
              <a:t>‹#›</a:t>
            </a:fld>
            <a:endParaRPr lang="en-GB"/>
          </a:p>
        </p:txBody>
      </p:sp>
    </p:spTree>
    <p:extLst>
      <p:ext uri="{BB962C8B-B14F-4D97-AF65-F5344CB8AC3E}">
        <p14:creationId xmlns:p14="http://schemas.microsoft.com/office/powerpoint/2010/main" val="36537035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5FAA8D-982F-C970-057D-E1311D31D44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540CB34-3C8F-32E0-2631-32A4C7D3AC5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A45A67C-45CF-A69D-0660-E049063A499E}"/>
              </a:ext>
            </a:extLst>
          </p:cNvPr>
          <p:cNvSpPr>
            <a:spLocks noGrp="1"/>
          </p:cNvSpPr>
          <p:nvPr>
            <p:ph type="dt" sz="half" idx="10"/>
          </p:nvPr>
        </p:nvSpPr>
        <p:spPr/>
        <p:txBody>
          <a:bodyPr/>
          <a:lstStyle/>
          <a:p>
            <a:fld id="{F21BC8C9-E742-4F0F-A43D-0CE9D4181AAA}" type="datetimeFigureOut">
              <a:rPr lang="en-GB" smtClean="0"/>
              <a:t>20/02/2023</a:t>
            </a:fld>
            <a:endParaRPr lang="en-GB"/>
          </a:p>
        </p:txBody>
      </p:sp>
      <p:sp>
        <p:nvSpPr>
          <p:cNvPr id="5" name="Footer Placeholder 4">
            <a:extLst>
              <a:ext uri="{FF2B5EF4-FFF2-40B4-BE49-F238E27FC236}">
                <a16:creationId xmlns:a16="http://schemas.microsoft.com/office/drawing/2014/main" id="{6B2E18AB-167A-6A8D-D6F4-77D6F477B79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E2F0513-7401-1408-D231-134389C6735B}"/>
              </a:ext>
            </a:extLst>
          </p:cNvPr>
          <p:cNvSpPr>
            <a:spLocks noGrp="1"/>
          </p:cNvSpPr>
          <p:nvPr>
            <p:ph type="sldNum" sz="quarter" idx="12"/>
          </p:nvPr>
        </p:nvSpPr>
        <p:spPr/>
        <p:txBody>
          <a:bodyPr/>
          <a:lstStyle/>
          <a:p>
            <a:fld id="{04E07495-BE5C-498D-BF4A-67E459FB29A9}" type="slidenum">
              <a:rPr lang="en-GB" smtClean="0"/>
              <a:t>‹#›</a:t>
            </a:fld>
            <a:endParaRPr lang="en-GB"/>
          </a:p>
        </p:txBody>
      </p:sp>
    </p:spTree>
    <p:extLst>
      <p:ext uri="{BB962C8B-B14F-4D97-AF65-F5344CB8AC3E}">
        <p14:creationId xmlns:p14="http://schemas.microsoft.com/office/powerpoint/2010/main" val="41369644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3DD1BD-DCFC-CBC7-B09D-3115BA1AEFD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4673EFB1-A6CC-F8BC-F316-78D94CF840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147FA0A-ADA1-1BB8-E0F0-FB5504A13C42}"/>
              </a:ext>
            </a:extLst>
          </p:cNvPr>
          <p:cNvSpPr>
            <a:spLocks noGrp="1"/>
          </p:cNvSpPr>
          <p:nvPr>
            <p:ph type="dt" sz="half" idx="10"/>
          </p:nvPr>
        </p:nvSpPr>
        <p:spPr/>
        <p:txBody>
          <a:bodyPr/>
          <a:lstStyle/>
          <a:p>
            <a:fld id="{F21BC8C9-E742-4F0F-A43D-0CE9D4181AAA}" type="datetimeFigureOut">
              <a:rPr lang="en-GB" smtClean="0"/>
              <a:t>20/02/2023</a:t>
            </a:fld>
            <a:endParaRPr lang="en-GB"/>
          </a:p>
        </p:txBody>
      </p:sp>
      <p:sp>
        <p:nvSpPr>
          <p:cNvPr id="5" name="Footer Placeholder 4">
            <a:extLst>
              <a:ext uri="{FF2B5EF4-FFF2-40B4-BE49-F238E27FC236}">
                <a16:creationId xmlns:a16="http://schemas.microsoft.com/office/drawing/2014/main" id="{C1D3957C-07FC-1B20-CA21-EC29A667CEE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A3E3806-9A13-77D9-6C8C-1B3C28B561AD}"/>
              </a:ext>
            </a:extLst>
          </p:cNvPr>
          <p:cNvSpPr>
            <a:spLocks noGrp="1"/>
          </p:cNvSpPr>
          <p:nvPr>
            <p:ph type="sldNum" sz="quarter" idx="12"/>
          </p:nvPr>
        </p:nvSpPr>
        <p:spPr/>
        <p:txBody>
          <a:bodyPr/>
          <a:lstStyle/>
          <a:p>
            <a:fld id="{04E07495-BE5C-498D-BF4A-67E459FB29A9}" type="slidenum">
              <a:rPr lang="en-GB" smtClean="0"/>
              <a:t>‹#›</a:t>
            </a:fld>
            <a:endParaRPr lang="en-GB"/>
          </a:p>
        </p:txBody>
      </p:sp>
    </p:spTree>
    <p:extLst>
      <p:ext uri="{BB962C8B-B14F-4D97-AF65-F5344CB8AC3E}">
        <p14:creationId xmlns:p14="http://schemas.microsoft.com/office/powerpoint/2010/main" val="15196453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6AF6AB-9904-E221-7EBB-A82455042AC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461B336-4EE8-7C85-31C7-AAAB309AB6D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FBDD9D7C-7E6A-B169-D07D-E7ED4375EBB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E367A4CD-9AF3-F35F-C741-9FFF1196AAD0}"/>
              </a:ext>
            </a:extLst>
          </p:cNvPr>
          <p:cNvSpPr>
            <a:spLocks noGrp="1"/>
          </p:cNvSpPr>
          <p:nvPr>
            <p:ph type="dt" sz="half" idx="10"/>
          </p:nvPr>
        </p:nvSpPr>
        <p:spPr/>
        <p:txBody>
          <a:bodyPr/>
          <a:lstStyle/>
          <a:p>
            <a:fld id="{F21BC8C9-E742-4F0F-A43D-0CE9D4181AAA}" type="datetimeFigureOut">
              <a:rPr lang="en-GB" smtClean="0"/>
              <a:t>20/02/2023</a:t>
            </a:fld>
            <a:endParaRPr lang="en-GB"/>
          </a:p>
        </p:txBody>
      </p:sp>
      <p:sp>
        <p:nvSpPr>
          <p:cNvPr id="6" name="Footer Placeholder 5">
            <a:extLst>
              <a:ext uri="{FF2B5EF4-FFF2-40B4-BE49-F238E27FC236}">
                <a16:creationId xmlns:a16="http://schemas.microsoft.com/office/drawing/2014/main" id="{789D1CED-2F6E-7916-33A3-F2203173507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E9FFC2A-E797-2754-8C88-55764C86DC2D}"/>
              </a:ext>
            </a:extLst>
          </p:cNvPr>
          <p:cNvSpPr>
            <a:spLocks noGrp="1"/>
          </p:cNvSpPr>
          <p:nvPr>
            <p:ph type="sldNum" sz="quarter" idx="12"/>
          </p:nvPr>
        </p:nvSpPr>
        <p:spPr/>
        <p:txBody>
          <a:bodyPr/>
          <a:lstStyle/>
          <a:p>
            <a:fld id="{04E07495-BE5C-498D-BF4A-67E459FB29A9}" type="slidenum">
              <a:rPr lang="en-GB" smtClean="0"/>
              <a:t>‹#›</a:t>
            </a:fld>
            <a:endParaRPr lang="en-GB"/>
          </a:p>
        </p:txBody>
      </p:sp>
    </p:spTree>
    <p:extLst>
      <p:ext uri="{BB962C8B-B14F-4D97-AF65-F5344CB8AC3E}">
        <p14:creationId xmlns:p14="http://schemas.microsoft.com/office/powerpoint/2010/main" val="4807329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A0E16F-2D7B-1A79-0E2C-93C396FFE2A9}"/>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B88E4D1-C128-7E51-0BCF-52BA821769F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5EADB9B-2532-6102-C902-2D730E9FBF2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53FD098F-7677-517C-7B90-65512750598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845DC17-AFA0-0EF7-EAA9-0E7172033EE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F5BEC30B-2417-896A-BCE4-E2E175769D83}"/>
              </a:ext>
            </a:extLst>
          </p:cNvPr>
          <p:cNvSpPr>
            <a:spLocks noGrp="1"/>
          </p:cNvSpPr>
          <p:nvPr>
            <p:ph type="dt" sz="half" idx="10"/>
          </p:nvPr>
        </p:nvSpPr>
        <p:spPr/>
        <p:txBody>
          <a:bodyPr/>
          <a:lstStyle/>
          <a:p>
            <a:fld id="{F21BC8C9-E742-4F0F-A43D-0CE9D4181AAA}" type="datetimeFigureOut">
              <a:rPr lang="en-GB" smtClean="0"/>
              <a:t>20/02/2023</a:t>
            </a:fld>
            <a:endParaRPr lang="en-GB"/>
          </a:p>
        </p:txBody>
      </p:sp>
      <p:sp>
        <p:nvSpPr>
          <p:cNvPr id="8" name="Footer Placeholder 7">
            <a:extLst>
              <a:ext uri="{FF2B5EF4-FFF2-40B4-BE49-F238E27FC236}">
                <a16:creationId xmlns:a16="http://schemas.microsoft.com/office/drawing/2014/main" id="{30D62C60-62F1-18D8-C5ED-4537AB7D8038}"/>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1455736F-D0D1-EBA4-9B11-E54D1F44C671}"/>
              </a:ext>
            </a:extLst>
          </p:cNvPr>
          <p:cNvSpPr>
            <a:spLocks noGrp="1"/>
          </p:cNvSpPr>
          <p:nvPr>
            <p:ph type="sldNum" sz="quarter" idx="12"/>
          </p:nvPr>
        </p:nvSpPr>
        <p:spPr/>
        <p:txBody>
          <a:bodyPr/>
          <a:lstStyle/>
          <a:p>
            <a:fld id="{04E07495-BE5C-498D-BF4A-67E459FB29A9}" type="slidenum">
              <a:rPr lang="en-GB" smtClean="0"/>
              <a:t>‹#›</a:t>
            </a:fld>
            <a:endParaRPr lang="en-GB"/>
          </a:p>
        </p:txBody>
      </p:sp>
    </p:spTree>
    <p:extLst>
      <p:ext uri="{BB962C8B-B14F-4D97-AF65-F5344CB8AC3E}">
        <p14:creationId xmlns:p14="http://schemas.microsoft.com/office/powerpoint/2010/main" val="40127017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79AAA0-F4E8-A18C-E6DC-767FB127FD63}"/>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BE2E2407-D449-668C-6E25-B60651DAB467}"/>
              </a:ext>
            </a:extLst>
          </p:cNvPr>
          <p:cNvSpPr>
            <a:spLocks noGrp="1"/>
          </p:cNvSpPr>
          <p:nvPr>
            <p:ph type="dt" sz="half" idx="10"/>
          </p:nvPr>
        </p:nvSpPr>
        <p:spPr/>
        <p:txBody>
          <a:bodyPr/>
          <a:lstStyle/>
          <a:p>
            <a:fld id="{F21BC8C9-E742-4F0F-A43D-0CE9D4181AAA}" type="datetimeFigureOut">
              <a:rPr lang="en-GB" smtClean="0"/>
              <a:t>20/02/2023</a:t>
            </a:fld>
            <a:endParaRPr lang="en-GB"/>
          </a:p>
        </p:txBody>
      </p:sp>
      <p:sp>
        <p:nvSpPr>
          <p:cNvPr id="4" name="Footer Placeholder 3">
            <a:extLst>
              <a:ext uri="{FF2B5EF4-FFF2-40B4-BE49-F238E27FC236}">
                <a16:creationId xmlns:a16="http://schemas.microsoft.com/office/drawing/2014/main" id="{4F616C89-160F-AE11-EBCC-95FA0660CF69}"/>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2F1BDF37-B9F3-33FC-91E5-E493C561D19E}"/>
              </a:ext>
            </a:extLst>
          </p:cNvPr>
          <p:cNvSpPr>
            <a:spLocks noGrp="1"/>
          </p:cNvSpPr>
          <p:nvPr>
            <p:ph type="sldNum" sz="quarter" idx="12"/>
          </p:nvPr>
        </p:nvSpPr>
        <p:spPr/>
        <p:txBody>
          <a:bodyPr/>
          <a:lstStyle/>
          <a:p>
            <a:fld id="{04E07495-BE5C-498D-BF4A-67E459FB29A9}" type="slidenum">
              <a:rPr lang="en-GB" smtClean="0"/>
              <a:t>‹#›</a:t>
            </a:fld>
            <a:endParaRPr lang="en-GB"/>
          </a:p>
        </p:txBody>
      </p:sp>
    </p:spTree>
    <p:extLst>
      <p:ext uri="{BB962C8B-B14F-4D97-AF65-F5344CB8AC3E}">
        <p14:creationId xmlns:p14="http://schemas.microsoft.com/office/powerpoint/2010/main" val="32986505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52EDB82-3836-8FC5-62CD-18C859E58C81}"/>
              </a:ext>
            </a:extLst>
          </p:cNvPr>
          <p:cNvSpPr>
            <a:spLocks noGrp="1"/>
          </p:cNvSpPr>
          <p:nvPr>
            <p:ph type="dt" sz="half" idx="10"/>
          </p:nvPr>
        </p:nvSpPr>
        <p:spPr/>
        <p:txBody>
          <a:bodyPr/>
          <a:lstStyle/>
          <a:p>
            <a:fld id="{F21BC8C9-E742-4F0F-A43D-0CE9D4181AAA}" type="datetimeFigureOut">
              <a:rPr lang="en-GB" smtClean="0"/>
              <a:t>20/02/2023</a:t>
            </a:fld>
            <a:endParaRPr lang="en-GB"/>
          </a:p>
        </p:txBody>
      </p:sp>
      <p:sp>
        <p:nvSpPr>
          <p:cNvPr id="3" name="Footer Placeholder 2">
            <a:extLst>
              <a:ext uri="{FF2B5EF4-FFF2-40B4-BE49-F238E27FC236}">
                <a16:creationId xmlns:a16="http://schemas.microsoft.com/office/drawing/2014/main" id="{7318108D-E37F-9754-9589-E8CA5E6C555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8CC5799-0ECC-7227-0885-95C29D84823A}"/>
              </a:ext>
            </a:extLst>
          </p:cNvPr>
          <p:cNvSpPr>
            <a:spLocks noGrp="1"/>
          </p:cNvSpPr>
          <p:nvPr>
            <p:ph type="sldNum" sz="quarter" idx="12"/>
          </p:nvPr>
        </p:nvSpPr>
        <p:spPr/>
        <p:txBody>
          <a:bodyPr/>
          <a:lstStyle/>
          <a:p>
            <a:fld id="{04E07495-BE5C-498D-BF4A-67E459FB29A9}" type="slidenum">
              <a:rPr lang="en-GB" smtClean="0"/>
              <a:t>‹#›</a:t>
            </a:fld>
            <a:endParaRPr lang="en-GB"/>
          </a:p>
        </p:txBody>
      </p:sp>
    </p:spTree>
    <p:extLst>
      <p:ext uri="{BB962C8B-B14F-4D97-AF65-F5344CB8AC3E}">
        <p14:creationId xmlns:p14="http://schemas.microsoft.com/office/powerpoint/2010/main" val="42549233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BC9366-8F42-869C-EA7B-C96031AE4E9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E240E59E-F07C-425E-5AEF-A3A042E4268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1ACF2250-C3F8-9B21-08DF-9D03DA1B384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5CBBD69-4CB8-FDB6-FEE8-1B0B61FCE15B}"/>
              </a:ext>
            </a:extLst>
          </p:cNvPr>
          <p:cNvSpPr>
            <a:spLocks noGrp="1"/>
          </p:cNvSpPr>
          <p:nvPr>
            <p:ph type="dt" sz="half" idx="10"/>
          </p:nvPr>
        </p:nvSpPr>
        <p:spPr/>
        <p:txBody>
          <a:bodyPr/>
          <a:lstStyle/>
          <a:p>
            <a:fld id="{F21BC8C9-E742-4F0F-A43D-0CE9D4181AAA}" type="datetimeFigureOut">
              <a:rPr lang="en-GB" smtClean="0"/>
              <a:t>20/02/2023</a:t>
            </a:fld>
            <a:endParaRPr lang="en-GB"/>
          </a:p>
        </p:txBody>
      </p:sp>
      <p:sp>
        <p:nvSpPr>
          <p:cNvPr id="6" name="Footer Placeholder 5">
            <a:extLst>
              <a:ext uri="{FF2B5EF4-FFF2-40B4-BE49-F238E27FC236}">
                <a16:creationId xmlns:a16="http://schemas.microsoft.com/office/drawing/2014/main" id="{687E2F2E-68A1-2B82-F687-5841C44B7BF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F76279B-7C5F-1247-FD95-56270BF981F9}"/>
              </a:ext>
            </a:extLst>
          </p:cNvPr>
          <p:cNvSpPr>
            <a:spLocks noGrp="1"/>
          </p:cNvSpPr>
          <p:nvPr>
            <p:ph type="sldNum" sz="quarter" idx="12"/>
          </p:nvPr>
        </p:nvSpPr>
        <p:spPr/>
        <p:txBody>
          <a:bodyPr/>
          <a:lstStyle/>
          <a:p>
            <a:fld id="{04E07495-BE5C-498D-BF4A-67E459FB29A9}" type="slidenum">
              <a:rPr lang="en-GB" smtClean="0"/>
              <a:t>‹#›</a:t>
            </a:fld>
            <a:endParaRPr lang="en-GB"/>
          </a:p>
        </p:txBody>
      </p:sp>
    </p:spTree>
    <p:extLst>
      <p:ext uri="{BB962C8B-B14F-4D97-AF65-F5344CB8AC3E}">
        <p14:creationId xmlns:p14="http://schemas.microsoft.com/office/powerpoint/2010/main" val="3392065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5B6122-31A4-6546-5E77-09F1E9FCCD2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72E9894C-848A-8047-2F88-C9EA6CF07FB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F7E2DF8-057C-C132-80FA-786F1323640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65970B3-658B-268F-B747-A1A09C9135D1}"/>
              </a:ext>
            </a:extLst>
          </p:cNvPr>
          <p:cNvSpPr>
            <a:spLocks noGrp="1"/>
          </p:cNvSpPr>
          <p:nvPr>
            <p:ph type="dt" sz="half" idx="10"/>
          </p:nvPr>
        </p:nvSpPr>
        <p:spPr/>
        <p:txBody>
          <a:bodyPr/>
          <a:lstStyle/>
          <a:p>
            <a:fld id="{F21BC8C9-E742-4F0F-A43D-0CE9D4181AAA}" type="datetimeFigureOut">
              <a:rPr lang="en-GB" smtClean="0"/>
              <a:t>20/02/2023</a:t>
            </a:fld>
            <a:endParaRPr lang="en-GB"/>
          </a:p>
        </p:txBody>
      </p:sp>
      <p:sp>
        <p:nvSpPr>
          <p:cNvPr id="6" name="Footer Placeholder 5">
            <a:extLst>
              <a:ext uri="{FF2B5EF4-FFF2-40B4-BE49-F238E27FC236}">
                <a16:creationId xmlns:a16="http://schemas.microsoft.com/office/drawing/2014/main" id="{CE1BF0B3-5DCF-6411-1E2D-E4AC930A8DA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7AA06BF-38B0-240E-B819-77DC2819ADAD}"/>
              </a:ext>
            </a:extLst>
          </p:cNvPr>
          <p:cNvSpPr>
            <a:spLocks noGrp="1"/>
          </p:cNvSpPr>
          <p:nvPr>
            <p:ph type="sldNum" sz="quarter" idx="12"/>
          </p:nvPr>
        </p:nvSpPr>
        <p:spPr/>
        <p:txBody>
          <a:bodyPr/>
          <a:lstStyle/>
          <a:p>
            <a:fld id="{04E07495-BE5C-498D-BF4A-67E459FB29A9}" type="slidenum">
              <a:rPr lang="en-GB" smtClean="0"/>
              <a:t>‹#›</a:t>
            </a:fld>
            <a:endParaRPr lang="en-GB"/>
          </a:p>
        </p:txBody>
      </p:sp>
    </p:spTree>
    <p:extLst>
      <p:ext uri="{BB962C8B-B14F-4D97-AF65-F5344CB8AC3E}">
        <p14:creationId xmlns:p14="http://schemas.microsoft.com/office/powerpoint/2010/main" val="19081283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D021AB-B552-1066-1640-07EFCB4AA416}"/>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4DB8ECB-C02E-79BB-D568-C8A786D373C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1235BEC-C7E0-90C7-930C-2787FD16973A}"/>
              </a:ext>
            </a:extLst>
          </p:cNvPr>
          <p:cNvSpPr>
            <a:spLocks noGrp="1"/>
          </p:cNvSpPr>
          <p:nvPr>
            <p:ph type="dt" sz="half" idx="10"/>
          </p:nvPr>
        </p:nvSpPr>
        <p:spPr/>
        <p:txBody>
          <a:bodyPr/>
          <a:lstStyle/>
          <a:p>
            <a:fld id="{F21BC8C9-E742-4F0F-A43D-0CE9D4181AAA}" type="datetimeFigureOut">
              <a:rPr lang="en-GB" smtClean="0"/>
              <a:t>20/02/2023</a:t>
            </a:fld>
            <a:endParaRPr lang="en-GB"/>
          </a:p>
        </p:txBody>
      </p:sp>
      <p:sp>
        <p:nvSpPr>
          <p:cNvPr id="5" name="Footer Placeholder 4">
            <a:extLst>
              <a:ext uri="{FF2B5EF4-FFF2-40B4-BE49-F238E27FC236}">
                <a16:creationId xmlns:a16="http://schemas.microsoft.com/office/drawing/2014/main" id="{B67DDC42-FDD5-B020-7C5F-95663C3C876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D6D586B-031E-7617-A09F-A564052BE609}"/>
              </a:ext>
            </a:extLst>
          </p:cNvPr>
          <p:cNvSpPr>
            <a:spLocks noGrp="1"/>
          </p:cNvSpPr>
          <p:nvPr>
            <p:ph type="sldNum" sz="quarter" idx="12"/>
          </p:nvPr>
        </p:nvSpPr>
        <p:spPr/>
        <p:txBody>
          <a:bodyPr/>
          <a:lstStyle/>
          <a:p>
            <a:fld id="{04E07495-BE5C-498D-BF4A-67E459FB29A9}" type="slidenum">
              <a:rPr lang="en-GB" smtClean="0"/>
              <a:t>‹#›</a:t>
            </a:fld>
            <a:endParaRPr lang="en-GB"/>
          </a:p>
        </p:txBody>
      </p:sp>
    </p:spTree>
    <p:extLst>
      <p:ext uri="{BB962C8B-B14F-4D97-AF65-F5344CB8AC3E}">
        <p14:creationId xmlns:p14="http://schemas.microsoft.com/office/powerpoint/2010/main" val="19542071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F412A71-D142-A68F-DBAA-F032B3036BC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FE5055E-C376-AF7D-9751-84D2F7A8E5A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6ABD01A-669E-DD20-69B7-1C65F2FE7E22}"/>
              </a:ext>
            </a:extLst>
          </p:cNvPr>
          <p:cNvSpPr>
            <a:spLocks noGrp="1"/>
          </p:cNvSpPr>
          <p:nvPr>
            <p:ph type="dt" sz="half" idx="10"/>
          </p:nvPr>
        </p:nvSpPr>
        <p:spPr/>
        <p:txBody>
          <a:bodyPr/>
          <a:lstStyle/>
          <a:p>
            <a:fld id="{F21BC8C9-E742-4F0F-A43D-0CE9D4181AAA}" type="datetimeFigureOut">
              <a:rPr lang="en-GB" smtClean="0"/>
              <a:t>20/02/2023</a:t>
            </a:fld>
            <a:endParaRPr lang="en-GB"/>
          </a:p>
        </p:txBody>
      </p:sp>
      <p:sp>
        <p:nvSpPr>
          <p:cNvPr id="5" name="Footer Placeholder 4">
            <a:extLst>
              <a:ext uri="{FF2B5EF4-FFF2-40B4-BE49-F238E27FC236}">
                <a16:creationId xmlns:a16="http://schemas.microsoft.com/office/drawing/2014/main" id="{D01673CF-F55A-1590-5EFE-F9D5D87C143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7BC69ED-EF77-2D6A-4BE4-71E9C4393401}"/>
              </a:ext>
            </a:extLst>
          </p:cNvPr>
          <p:cNvSpPr>
            <a:spLocks noGrp="1"/>
          </p:cNvSpPr>
          <p:nvPr>
            <p:ph type="sldNum" sz="quarter" idx="12"/>
          </p:nvPr>
        </p:nvSpPr>
        <p:spPr/>
        <p:txBody>
          <a:bodyPr/>
          <a:lstStyle/>
          <a:p>
            <a:fld id="{04E07495-BE5C-498D-BF4A-67E459FB29A9}" type="slidenum">
              <a:rPr lang="en-GB" smtClean="0"/>
              <a:t>‹#›</a:t>
            </a:fld>
            <a:endParaRPr lang="en-GB"/>
          </a:p>
        </p:txBody>
      </p:sp>
    </p:spTree>
    <p:extLst>
      <p:ext uri="{BB962C8B-B14F-4D97-AF65-F5344CB8AC3E}">
        <p14:creationId xmlns:p14="http://schemas.microsoft.com/office/powerpoint/2010/main" val="676410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A12EEA0-D383-DA1F-0483-930A1D4C88B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9CA2CED-51D7-59CF-2519-4B883CA7974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05E23BC-5B3F-5D8E-12DC-BDE3147B88E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21BC8C9-E742-4F0F-A43D-0CE9D4181AAA}" type="datetimeFigureOut">
              <a:rPr lang="en-GB" smtClean="0"/>
              <a:t>20/02/2023</a:t>
            </a:fld>
            <a:endParaRPr lang="en-GB"/>
          </a:p>
        </p:txBody>
      </p:sp>
      <p:sp>
        <p:nvSpPr>
          <p:cNvPr id="5" name="Footer Placeholder 4">
            <a:extLst>
              <a:ext uri="{FF2B5EF4-FFF2-40B4-BE49-F238E27FC236}">
                <a16:creationId xmlns:a16="http://schemas.microsoft.com/office/drawing/2014/main" id="{522283A1-24B8-8DD5-A01E-DFE917309E7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C5D580B8-7111-1725-6DD3-0D602CD8779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4E07495-BE5C-498D-BF4A-67E459FB29A9}" type="slidenum">
              <a:rPr lang="en-GB" smtClean="0"/>
              <a:t>‹#›</a:t>
            </a:fld>
            <a:endParaRPr lang="en-GB"/>
          </a:p>
        </p:txBody>
      </p:sp>
    </p:spTree>
    <p:extLst>
      <p:ext uri="{BB962C8B-B14F-4D97-AF65-F5344CB8AC3E}">
        <p14:creationId xmlns:p14="http://schemas.microsoft.com/office/powerpoint/2010/main" val="385240963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7" Type="http://schemas.openxmlformats.org/officeDocument/2006/relationships/image" Target="../media/image6.emf"/><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png"/><Relationship Id="rId4" Type="http://schemas.openxmlformats.org/officeDocument/2006/relationships/image" Target="../media/image3.emf"/></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image" Target="../media/image8.png"/><Relationship Id="rId7" Type="http://schemas.microsoft.com/office/2007/relationships/hdphoto" Target="../media/hdphoto1.wdp"/><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10.jpeg"/><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notesSlide" Target="../notesSlides/notesSlide25.xml"/><Relationship Id="rId1" Type="http://schemas.openxmlformats.org/officeDocument/2006/relationships/slideLayout" Target="../slideLayouts/slideLayout1.xml"/><Relationship Id="rId5" Type="http://schemas.openxmlformats.org/officeDocument/2006/relationships/image" Target="../media/image16.jpeg"/><Relationship Id="rId4" Type="http://schemas.openxmlformats.org/officeDocument/2006/relationships/image" Target="../media/image15.jpeg"/></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hyperlink" Target="mailto:nahed.kamal@esu.ac.ae" TargetMode="Externa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4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3"/>
          <a:stretch>
            <a:fillRect/>
          </a:stretch>
        </p:blipFill>
        <p:spPr>
          <a:xfrm>
            <a:off x="-71964" y="-117903"/>
            <a:ext cx="12335929" cy="7093806"/>
          </a:xfrm>
          <a:prstGeom prst="rect">
            <a:avLst/>
          </a:prstGeom>
        </p:spPr>
      </p:pic>
      <p:sp>
        <p:nvSpPr>
          <p:cNvPr id="11" name="Rectangle 10"/>
          <p:cNvSpPr/>
          <p:nvPr/>
        </p:nvSpPr>
        <p:spPr>
          <a:xfrm rot="10800000">
            <a:off x="-436621" y="-101605"/>
            <a:ext cx="12335930"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p:blipFill>
        <p:spPr>
          <a:xfrm rot="10800000" flipH="1">
            <a:off x="-450735" y="-101604"/>
            <a:ext cx="12355484" cy="2722881"/>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6"/>
          <a:stretch>
            <a:fillRect/>
          </a:stretch>
        </p:blipFill>
        <p:spPr>
          <a:xfrm>
            <a:off x="-112889" y="4288121"/>
            <a:ext cx="6714451" cy="1972334"/>
          </a:xfrm>
          <a:prstGeom prst="rect">
            <a:avLst/>
          </a:prstGeom>
        </p:spPr>
      </p:pic>
      <p:pic>
        <p:nvPicPr>
          <p:cNvPr id="13" name="Picture 12"/>
          <p:cNvPicPr>
            <a:picLocks noChangeAspect="1"/>
          </p:cNvPicPr>
          <p:nvPr/>
        </p:nvPicPr>
        <p:blipFill>
          <a:blip r:embed="rId7"/>
          <a:stretch>
            <a:fillRect/>
          </a:stretch>
        </p:blipFill>
        <p:spPr>
          <a:xfrm>
            <a:off x="7109563" y="4708455"/>
            <a:ext cx="5082438" cy="1034667"/>
          </a:xfrm>
          <a:prstGeom prst="rect">
            <a:avLst/>
          </a:prstGeom>
        </p:spPr>
      </p:pic>
      <p:sp>
        <p:nvSpPr>
          <p:cNvPr id="14" name="TextBox 13"/>
          <p:cNvSpPr txBox="1"/>
          <p:nvPr/>
        </p:nvSpPr>
        <p:spPr>
          <a:xfrm>
            <a:off x="-81742" y="4588432"/>
            <a:ext cx="5452711" cy="1107996"/>
          </a:xfrm>
          <a:prstGeom prst="rect">
            <a:avLst/>
          </a:prstGeom>
          <a:noFill/>
        </p:spPr>
        <p:txBody>
          <a:bodyPr wrap="none" rtlCol="0">
            <a:spAutoFit/>
          </a:bodyPr>
          <a:lstStyle/>
          <a:p>
            <a:r>
              <a:rPr lang="en-GB" b="1" dirty="0">
                <a:solidFill>
                  <a:schemeClr val="bg1"/>
                </a:solidFill>
                <a:cs typeface="Tajawal Medium" panose="00000600000000000000"/>
              </a:rPr>
              <a:t>Entrepreneurial Leadership &amp; Organizational Behaviour</a:t>
            </a:r>
          </a:p>
          <a:p>
            <a:r>
              <a:rPr lang="en-US" sz="2400" dirty="0">
                <a:solidFill>
                  <a:srgbClr val="24A9E1"/>
                </a:solidFill>
                <a:latin typeface="Tajawal Medium" panose="00000600000000000000" pitchFamily="2" charset="-78"/>
                <a:cs typeface="Tajawal Medium" panose="00000600000000000000" pitchFamily="2" charset="-78"/>
              </a:rPr>
              <a:t>Prepared by Dr. Nahed Ahmed</a:t>
            </a:r>
          </a:p>
          <a:p>
            <a:r>
              <a:rPr lang="en-US" sz="2400" dirty="0">
                <a:solidFill>
                  <a:srgbClr val="FF9518"/>
                </a:solidFill>
                <a:latin typeface="Tajawal Medium" panose="00000600000000000000" pitchFamily="2" charset="-78"/>
                <a:cs typeface="Tajawal Medium" panose="00000600000000000000" pitchFamily="2" charset="-78"/>
              </a:rPr>
              <a:t>Lecture 4</a:t>
            </a:r>
          </a:p>
        </p:txBody>
      </p:sp>
      <p:sp>
        <p:nvSpPr>
          <p:cNvPr id="16" name="TextBox 15"/>
          <p:cNvSpPr txBox="1"/>
          <p:nvPr/>
        </p:nvSpPr>
        <p:spPr>
          <a:xfrm>
            <a:off x="7517751" y="4838916"/>
            <a:ext cx="4889559" cy="923330"/>
          </a:xfrm>
          <a:prstGeom prst="rect">
            <a:avLst/>
          </a:prstGeom>
          <a:noFill/>
        </p:spPr>
        <p:txBody>
          <a:bodyPr wrap="square" rtlCol="0">
            <a:spAutoFit/>
          </a:bodyPr>
          <a:lstStyle/>
          <a:p>
            <a:r>
              <a:rPr lang="en-GB" b="1" dirty="0">
                <a:solidFill>
                  <a:schemeClr val="bg1"/>
                </a:solidFill>
                <a:cs typeface="Tajawal Medium" panose="00000600000000000000"/>
              </a:rPr>
              <a:t>ENT 612</a:t>
            </a:r>
          </a:p>
          <a:p>
            <a:r>
              <a:rPr lang="en-GB" b="1" dirty="0">
                <a:solidFill>
                  <a:schemeClr val="bg1"/>
                </a:solidFill>
                <a:latin typeface="Georgia" panose="02040502050405020303" pitchFamily="18" charset="0"/>
                <a:cs typeface="Tajawal Medium" panose="00000600000000000000"/>
              </a:rPr>
              <a:t>Master of Entrepreneurship Program</a:t>
            </a:r>
          </a:p>
          <a:p>
            <a:endParaRPr lang="en-US" b="1" dirty="0">
              <a:solidFill>
                <a:schemeClr val="bg1"/>
              </a:solidFill>
              <a:cs typeface="Tajawal Medium" panose="00000600000000000000"/>
            </a:endParaRPr>
          </a:p>
        </p:txBody>
      </p:sp>
      <p:sp>
        <p:nvSpPr>
          <p:cNvPr id="3" name="Slide Number Placeholder 2">
            <a:extLst>
              <a:ext uri="{FF2B5EF4-FFF2-40B4-BE49-F238E27FC236}">
                <a16:creationId xmlns:a16="http://schemas.microsoft.com/office/drawing/2014/main" id="{66E75DEB-C2A8-5B2F-C448-2D2A26D984E0}"/>
              </a:ext>
            </a:extLst>
          </p:cNvPr>
          <p:cNvSpPr>
            <a:spLocks noGrp="1"/>
          </p:cNvSpPr>
          <p:nvPr>
            <p:ph type="sldNum" sz="quarter" idx="12"/>
          </p:nvPr>
        </p:nvSpPr>
        <p:spPr/>
        <p:txBody>
          <a:bodyPr/>
          <a:lstStyle/>
          <a:p>
            <a:fld id="{FF2BD96E-3838-45D2-9031-D3AF67C920A5}" type="slidenum">
              <a:rPr lang="en-US" smtClean="0"/>
              <a:t>1</a:t>
            </a:fld>
            <a:endParaRPr lang="en-US"/>
          </a:p>
        </p:txBody>
      </p:sp>
    </p:spTree>
    <p:extLst>
      <p:ext uri="{BB962C8B-B14F-4D97-AF65-F5344CB8AC3E}">
        <p14:creationId xmlns:p14="http://schemas.microsoft.com/office/powerpoint/2010/main" val="22797298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2</a:t>
            </a:fld>
            <a:endParaRPr lang="en-US"/>
          </a:p>
        </p:txBody>
      </p:sp>
      <p:sp>
        <p:nvSpPr>
          <p:cNvPr id="2" name="TextBox 1">
            <a:extLst>
              <a:ext uri="{FF2B5EF4-FFF2-40B4-BE49-F238E27FC236}">
                <a16:creationId xmlns:a16="http://schemas.microsoft.com/office/drawing/2014/main" id="{616DF68A-EF3D-8535-8468-89B77C468DF1}"/>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4</a:t>
            </a:r>
          </a:p>
        </p:txBody>
      </p:sp>
      <p:sp>
        <p:nvSpPr>
          <p:cNvPr id="4" name="TextBox 3">
            <a:extLst>
              <a:ext uri="{FF2B5EF4-FFF2-40B4-BE49-F238E27FC236}">
                <a16:creationId xmlns:a16="http://schemas.microsoft.com/office/drawing/2014/main" id="{06905876-4695-3081-423C-B86D68BCBF16}"/>
              </a:ext>
            </a:extLst>
          </p:cNvPr>
          <p:cNvSpPr txBox="1"/>
          <p:nvPr/>
        </p:nvSpPr>
        <p:spPr>
          <a:xfrm>
            <a:off x="995680" y="1867335"/>
            <a:ext cx="9865360" cy="738664"/>
          </a:xfrm>
          <a:prstGeom prst="rect">
            <a:avLst/>
          </a:prstGeom>
          <a:noFill/>
        </p:spPr>
        <p:txBody>
          <a:bodyPr wrap="square">
            <a:spAutoFit/>
          </a:bodyPr>
          <a:lstStyle/>
          <a:p>
            <a:pPr algn="ctr" fontAlgn="ctr">
              <a:lnSpc>
                <a:spcPct val="150000"/>
              </a:lnSpc>
              <a:spcAft>
                <a:spcPts val="3600"/>
              </a:spcAft>
            </a:pPr>
            <a:r>
              <a:rPr lang="en-US" sz="2800" b="1" dirty="0">
                <a:solidFill>
                  <a:srgbClr val="C00000"/>
                </a:solidFill>
                <a:effectLst/>
                <a:latin typeface="Times" panose="02020603050405020304" pitchFamily="18" charset="0"/>
                <a:ea typeface="Calibri" panose="020F0502020204030204" pitchFamily="34" charset="0"/>
                <a:cs typeface="Arial" panose="020B0604020202020204" pitchFamily="34" charset="0"/>
              </a:rPr>
              <a:t>2. Establishing a Comparative and Competitive Advantage</a:t>
            </a:r>
            <a:endParaRPr lang="en-GB" sz="2800"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5" name="TextBox 4">
            <a:extLst>
              <a:ext uri="{FF2B5EF4-FFF2-40B4-BE49-F238E27FC236}">
                <a16:creationId xmlns:a16="http://schemas.microsoft.com/office/drawing/2014/main" id="{BD1F738E-A579-C3DA-7890-9357956516F2}"/>
              </a:ext>
            </a:extLst>
          </p:cNvPr>
          <p:cNvSpPr txBox="1"/>
          <p:nvPr/>
        </p:nvSpPr>
        <p:spPr>
          <a:xfrm>
            <a:off x="922082" y="2530228"/>
            <a:ext cx="8221918" cy="738664"/>
          </a:xfrm>
          <a:prstGeom prst="rect">
            <a:avLst/>
          </a:prstGeom>
          <a:noFill/>
        </p:spPr>
        <p:txBody>
          <a:bodyPr wrap="square">
            <a:spAutoFit/>
          </a:bodyPr>
          <a:lstStyle/>
          <a:p>
            <a:pPr algn="ctr" fontAlgn="ctr">
              <a:lnSpc>
                <a:spcPct val="150000"/>
              </a:lnSpc>
              <a:spcAft>
                <a:spcPts val="3600"/>
              </a:spcAft>
            </a:pPr>
            <a:r>
              <a:rPr lang="en-US" sz="2800" b="1" dirty="0">
                <a:solidFill>
                  <a:schemeClr val="accent6">
                    <a:lumMod val="50000"/>
                  </a:schemeClr>
                </a:solidFill>
                <a:effectLst/>
                <a:latin typeface="Times" panose="02020603050405020304" pitchFamily="18" charset="0"/>
                <a:ea typeface="Calibri" panose="020F0502020204030204" pitchFamily="34" charset="0"/>
                <a:cs typeface="Arial" panose="020B0604020202020204" pitchFamily="34" charset="0"/>
              </a:rPr>
              <a:t>3. Making Your Product or Service Sustainable</a:t>
            </a:r>
            <a:endParaRPr lang="en-GB" sz="1600" b="1" dirty="0">
              <a:solidFill>
                <a:schemeClr val="accent6">
                  <a:lumMod val="50000"/>
                </a:schemeClr>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6" name="TextBox 5">
            <a:extLst>
              <a:ext uri="{FF2B5EF4-FFF2-40B4-BE49-F238E27FC236}">
                <a16:creationId xmlns:a16="http://schemas.microsoft.com/office/drawing/2014/main" id="{1D294DC9-412B-2ABA-34F4-BA28B88D5EAE}"/>
              </a:ext>
            </a:extLst>
          </p:cNvPr>
          <p:cNvSpPr txBox="1"/>
          <p:nvPr/>
        </p:nvSpPr>
        <p:spPr>
          <a:xfrm>
            <a:off x="1477536" y="3609828"/>
            <a:ext cx="8656320" cy="523220"/>
          </a:xfrm>
          <a:prstGeom prst="rect">
            <a:avLst/>
          </a:prstGeom>
          <a:noFill/>
        </p:spPr>
        <p:txBody>
          <a:bodyPr wrap="square">
            <a:spAutoFit/>
          </a:bodyPr>
          <a:lstStyle/>
          <a:p>
            <a:r>
              <a:rPr lang="en-GB" sz="2400" b="1" dirty="0">
                <a:solidFill>
                  <a:srgbClr val="002060"/>
                </a:solidFill>
              </a:rPr>
              <a:t>4. </a:t>
            </a:r>
            <a:r>
              <a:rPr lang="en-GB" sz="2800" b="1" dirty="0">
                <a:solidFill>
                  <a:srgbClr val="002060"/>
                </a:solidFill>
                <a:latin typeface="Times" panose="02020603050405020304" pitchFamily="18" charset="0"/>
                <a:cs typeface="Arial" panose="020B0604020202020204" pitchFamily="34" charset="0"/>
              </a:rPr>
              <a:t>Keeping Your Product or Service Profitable</a:t>
            </a:r>
          </a:p>
        </p:txBody>
      </p:sp>
      <p:sp>
        <p:nvSpPr>
          <p:cNvPr id="8" name="TextBox 7">
            <a:extLst>
              <a:ext uri="{FF2B5EF4-FFF2-40B4-BE49-F238E27FC236}">
                <a16:creationId xmlns:a16="http://schemas.microsoft.com/office/drawing/2014/main" id="{34C15F58-D91D-3323-C18E-3C18952D6621}"/>
              </a:ext>
            </a:extLst>
          </p:cNvPr>
          <p:cNvSpPr txBox="1"/>
          <p:nvPr/>
        </p:nvSpPr>
        <p:spPr>
          <a:xfrm>
            <a:off x="3650290" y="1388786"/>
            <a:ext cx="6110868" cy="461665"/>
          </a:xfrm>
          <a:prstGeom prst="rect">
            <a:avLst/>
          </a:prstGeom>
          <a:noFill/>
        </p:spPr>
        <p:txBody>
          <a:bodyPr wrap="square">
            <a:spAutoFit/>
          </a:bodyPr>
          <a:lstStyle/>
          <a:p>
            <a:r>
              <a:rPr lang="en-US" sz="2400" b="1" dirty="0">
                <a:solidFill>
                  <a:schemeClr val="tx1">
                    <a:lumMod val="95000"/>
                    <a:lumOff val="5000"/>
                  </a:schemeClr>
                </a:solidFill>
                <a:effectLst/>
                <a:latin typeface="Times" panose="02020603050405020304" pitchFamily="18" charset="0"/>
                <a:ea typeface="Calibri" panose="020F0502020204030204" pitchFamily="34" charset="0"/>
              </a:rPr>
              <a:t>Opportunity Model:</a:t>
            </a:r>
            <a:endParaRPr lang="en-GB" sz="2400" b="1" dirty="0">
              <a:solidFill>
                <a:schemeClr val="tx1">
                  <a:lumMod val="95000"/>
                  <a:lumOff val="5000"/>
                </a:schemeClr>
              </a:solidFill>
            </a:endParaRPr>
          </a:p>
        </p:txBody>
      </p:sp>
      <p:sp>
        <p:nvSpPr>
          <p:cNvPr id="10" name="TextBox 9">
            <a:extLst>
              <a:ext uri="{FF2B5EF4-FFF2-40B4-BE49-F238E27FC236}">
                <a16:creationId xmlns:a16="http://schemas.microsoft.com/office/drawing/2014/main" id="{89502268-CD5F-13B2-3A91-A663A0ABB616}"/>
              </a:ext>
            </a:extLst>
          </p:cNvPr>
          <p:cNvSpPr txBox="1"/>
          <p:nvPr/>
        </p:nvSpPr>
        <p:spPr>
          <a:xfrm>
            <a:off x="603220" y="4456658"/>
            <a:ext cx="6094140" cy="523220"/>
          </a:xfrm>
          <a:prstGeom prst="rect">
            <a:avLst/>
          </a:prstGeom>
          <a:noFill/>
        </p:spPr>
        <p:txBody>
          <a:bodyPr wrap="square">
            <a:spAutoFit/>
          </a:bodyPr>
          <a:lstStyle/>
          <a:p>
            <a:pPr algn="ctr">
              <a:spcBef>
                <a:spcPts val="600"/>
              </a:spcBef>
              <a:spcAft>
                <a:spcPts val="800"/>
              </a:spcAft>
            </a:pPr>
            <a:r>
              <a:rPr lang="en-GB" sz="2800" b="1" dirty="0">
                <a:solidFill>
                  <a:srgbClr val="7030A0"/>
                </a:solidFill>
                <a:effectLst/>
                <a:latin typeface="Times New Roman" panose="02020603050405020304" pitchFamily="18" charset="0"/>
                <a:ea typeface="Calibri" panose="020F0502020204030204" pitchFamily="34" charset="0"/>
                <a:cs typeface="Arial" panose="020B0604020202020204" pitchFamily="34" charset="0"/>
              </a:rPr>
              <a:t>5. Effective Team Building</a:t>
            </a:r>
            <a:endParaRPr lang="en-GB" sz="2800" b="1" dirty="0">
              <a:solidFill>
                <a:srgbClr val="7030A0"/>
              </a:solidFill>
              <a:latin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7772810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3</a:t>
            </a:fld>
            <a:endParaRPr lang="en-US"/>
          </a:p>
        </p:txBody>
      </p:sp>
      <p:sp>
        <p:nvSpPr>
          <p:cNvPr id="5" name="TextBox 4">
            <a:extLst>
              <a:ext uri="{FF2B5EF4-FFF2-40B4-BE49-F238E27FC236}">
                <a16:creationId xmlns:a16="http://schemas.microsoft.com/office/drawing/2014/main" id="{E0604A21-0B9A-4453-F260-BB9460A81346}"/>
              </a:ext>
            </a:extLst>
          </p:cNvPr>
          <p:cNvSpPr txBox="1"/>
          <p:nvPr/>
        </p:nvSpPr>
        <p:spPr>
          <a:xfrm>
            <a:off x="1111912" y="1406499"/>
            <a:ext cx="5515798" cy="4596130"/>
          </a:xfrm>
          <a:prstGeom prst="rect">
            <a:avLst/>
          </a:prstGeom>
          <a:noFill/>
        </p:spPr>
        <p:txBody>
          <a:bodyPr wrap="square">
            <a:spAutoFit/>
          </a:bodyPr>
          <a:lstStyle/>
          <a:p>
            <a:pPr marL="342900" lvl="0" indent="-342900" algn="just">
              <a:spcBef>
                <a:spcPts val="600"/>
              </a:spcBef>
              <a:spcAft>
                <a:spcPts val="800"/>
              </a:spcAft>
              <a:buFont typeface="Symbol" panose="05050102010706020507" pitchFamily="18" charset="2"/>
              <a:buChar char=""/>
            </a:pPr>
            <a:r>
              <a:rPr lang="en-GB" sz="1500" dirty="0">
                <a:solidFill>
                  <a:srgbClr val="000000"/>
                </a:solidFill>
                <a:latin typeface="Times New Roman" panose="02020603050405020304" pitchFamily="18" charset="0"/>
                <a:cs typeface="Arial" panose="020B0604020202020204" pitchFamily="34" charset="0"/>
              </a:rPr>
              <a:t>Understanding Primary Demand</a:t>
            </a:r>
          </a:p>
          <a:p>
            <a:pPr marL="342900" lvl="0" indent="-342900" algn="just">
              <a:spcBef>
                <a:spcPts val="600"/>
              </a:spcBef>
              <a:spcAft>
                <a:spcPts val="800"/>
              </a:spcAft>
              <a:buFont typeface="Symbol" panose="05050102010706020507" pitchFamily="18" charset="2"/>
              <a:buChar char=""/>
            </a:pPr>
            <a:r>
              <a:rPr lang="en-GB" sz="1500" dirty="0">
                <a:solidFill>
                  <a:srgbClr val="000000"/>
                </a:solidFill>
                <a:latin typeface="Times New Roman" panose="02020603050405020304" pitchFamily="18" charset="0"/>
                <a:cs typeface="Arial" panose="020B0604020202020204" pitchFamily="34" charset="0"/>
              </a:rPr>
              <a:t>Is it possible to create primary demand?</a:t>
            </a:r>
          </a:p>
          <a:p>
            <a:pPr marL="342900" lvl="0" indent="-342900" algn="just">
              <a:spcBef>
                <a:spcPts val="600"/>
              </a:spcBef>
              <a:spcAft>
                <a:spcPts val="800"/>
              </a:spcAft>
              <a:buFont typeface="Symbol" panose="05050102010706020507" pitchFamily="18" charset="2"/>
              <a:buChar char=""/>
            </a:pPr>
            <a:r>
              <a:rPr lang="en-GB" sz="1500" dirty="0">
                <a:solidFill>
                  <a:srgbClr val="000000"/>
                </a:solidFill>
                <a:latin typeface="Times New Roman" panose="02020603050405020304" pitchFamily="18" charset="0"/>
                <a:cs typeface="Arial" panose="020B0604020202020204" pitchFamily="34" charset="0"/>
              </a:rPr>
              <a:t>The Value of Being Prepared</a:t>
            </a:r>
          </a:p>
          <a:p>
            <a:pPr marL="342900" lvl="0" indent="-342900" algn="just">
              <a:spcBef>
                <a:spcPts val="600"/>
              </a:spcBef>
              <a:spcAft>
                <a:spcPts val="800"/>
              </a:spcAft>
              <a:buFont typeface="Symbol" panose="05050102010706020507" pitchFamily="18" charset="2"/>
              <a:buChar char=""/>
            </a:pPr>
            <a:r>
              <a:rPr lang="en-GB" sz="1500" dirty="0">
                <a:solidFill>
                  <a:srgbClr val="000000"/>
                </a:solidFill>
                <a:latin typeface="Times New Roman" panose="02020603050405020304" pitchFamily="18" charset="0"/>
                <a:cs typeface="Arial" panose="020B0604020202020204" pitchFamily="34" charset="0"/>
              </a:rPr>
              <a:t>Understanding Human Behaviour</a:t>
            </a:r>
          </a:p>
          <a:p>
            <a:pPr marL="342900" lvl="0" indent="-342900" algn="just">
              <a:spcBef>
                <a:spcPts val="600"/>
              </a:spcBef>
              <a:spcAft>
                <a:spcPts val="800"/>
              </a:spcAft>
              <a:buFont typeface="Symbol" panose="05050102010706020507" pitchFamily="18" charset="2"/>
              <a:buChar char=""/>
            </a:pPr>
            <a:r>
              <a:rPr lang="en-GB" sz="1500" dirty="0">
                <a:solidFill>
                  <a:srgbClr val="000000"/>
                </a:solidFill>
                <a:latin typeface="Times New Roman" panose="02020603050405020304" pitchFamily="18" charset="0"/>
                <a:cs typeface="Arial" panose="020B0604020202020204" pitchFamily="34" charset="0"/>
              </a:rPr>
              <a:t>Local Needs and Wants</a:t>
            </a:r>
          </a:p>
          <a:p>
            <a:pPr marL="342900" lvl="0" indent="-342900" algn="just">
              <a:spcBef>
                <a:spcPts val="600"/>
              </a:spcBef>
              <a:spcAft>
                <a:spcPts val="800"/>
              </a:spcAft>
              <a:buFont typeface="Symbol" panose="05050102010706020507" pitchFamily="18" charset="2"/>
              <a:buChar char=""/>
            </a:pPr>
            <a:r>
              <a:rPr lang="en-GB" sz="1500" dirty="0">
                <a:solidFill>
                  <a:srgbClr val="000000"/>
                </a:solidFill>
                <a:latin typeface="Times New Roman" panose="02020603050405020304" pitchFamily="18" charset="0"/>
                <a:cs typeface="Arial" panose="020B0604020202020204" pitchFamily="34" charset="0"/>
              </a:rPr>
              <a:t>General Needs</a:t>
            </a:r>
          </a:p>
          <a:p>
            <a:pPr marL="342900" lvl="0" indent="-342900" algn="just">
              <a:spcBef>
                <a:spcPts val="600"/>
              </a:spcBef>
              <a:spcAft>
                <a:spcPts val="800"/>
              </a:spcAft>
              <a:buFont typeface="Symbol" panose="05050102010706020507" pitchFamily="18" charset="2"/>
              <a:buChar char=""/>
            </a:pPr>
            <a:r>
              <a:rPr lang="en-GB" sz="1500" dirty="0">
                <a:solidFill>
                  <a:srgbClr val="000000"/>
                </a:solidFill>
                <a:latin typeface="Times New Roman" panose="02020603050405020304" pitchFamily="18" charset="0"/>
                <a:cs typeface="Arial" panose="020B0604020202020204" pitchFamily="34" charset="0"/>
              </a:rPr>
              <a:t>Customer Service</a:t>
            </a:r>
          </a:p>
          <a:p>
            <a:pPr marL="342900" lvl="0" indent="-342900" algn="just">
              <a:spcBef>
                <a:spcPts val="600"/>
              </a:spcBef>
              <a:spcAft>
                <a:spcPts val="800"/>
              </a:spcAft>
              <a:buFont typeface="Symbol" panose="05050102010706020507" pitchFamily="18" charset="2"/>
              <a:buChar char=""/>
            </a:pPr>
            <a:r>
              <a:rPr lang="en-GB" sz="1500" dirty="0">
                <a:solidFill>
                  <a:srgbClr val="000000"/>
                </a:solidFill>
                <a:latin typeface="Times New Roman" panose="02020603050405020304" pitchFamily="18" charset="0"/>
                <a:cs typeface="Arial" panose="020B0604020202020204" pitchFamily="34" charset="0"/>
              </a:rPr>
              <a:t>Timing and Strategy</a:t>
            </a:r>
          </a:p>
          <a:p>
            <a:pPr marL="342900" indent="-342900" algn="just">
              <a:spcBef>
                <a:spcPts val="600"/>
              </a:spcBef>
              <a:spcAft>
                <a:spcPts val="800"/>
              </a:spcAft>
              <a:buFont typeface="Symbol" panose="05050102010706020507" pitchFamily="18" charset="2"/>
              <a:buChar char=""/>
            </a:pPr>
            <a:r>
              <a:rPr lang="en-GB" sz="1500" dirty="0">
                <a:solidFill>
                  <a:srgbClr val="000000"/>
                </a:solidFill>
                <a:latin typeface="Times New Roman" panose="02020603050405020304" pitchFamily="18" charset="0"/>
                <a:cs typeface="Arial" panose="020B0604020202020204" pitchFamily="34" charset="0"/>
              </a:rPr>
              <a:t>The Best-Case Scenario: When Strategy Meets Technology</a:t>
            </a:r>
          </a:p>
          <a:p>
            <a:pPr marL="342900" lvl="0" indent="-342900" algn="just">
              <a:spcBef>
                <a:spcPts val="600"/>
              </a:spcBef>
              <a:spcAft>
                <a:spcPts val="800"/>
              </a:spcAft>
              <a:buFont typeface="Symbol" panose="05050102010706020507" pitchFamily="18" charset="2"/>
              <a:buChar char=""/>
            </a:pPr>
            <a:r>
              <a:rPr lang="en-GB" sz="1500" dirty="0">
                <a:solidFill>
                  <a:srgbClr val="000000"/>
                </a:solidFill>
                <a:latin typeface="Times New Roman" panose="02020603050405020304" pitchFamily="18" charset="0"/>
                <a:cs typeface="Arial" panose="020B0604020202020204" pitchFamily="34" charset="0"/>
              </a:rPr>
              <a:t>Changes = Opportunity</a:t>
            </a:r>
          </a:p>
          <a:p>
            <a:pPr marL="342900" lvl="0" indent="-342900" algn="just">
              <a:spcBef>
                <a:spcPts val="600"/>
              </a:spcBef>
              <a:spcAft>
                <a:spcPts val="800"/>
              </a:spcAft>
              <a:buFont typeface="Symbol" panose="05050102010706020507" pitchFamily="18" charset="2"/>
              <a:buChar char=""/>
            </a:pPr>
            <a:r>
              <a:rPr lang="en-GB" sz="1500" dirty="0">
                <a:solidFill>
                  <a:srgbClr val="000000"/>
                </a:solidFill>
                <a:latin typeface="Times New Roman" panose="02020603050405020304" pitchFamily="18" charset="0"/>
                <a:cs typeface="Arial" panose="020B0604020202020204" pitchFamily="34" charset="0"/>
              </a:rPr>
              <a:t>Demographic Changes</a:t>
            </a:r>
          </a:p>
        </p:txBody>
      </p:sp>
      <p:sp>
        <p:nvSpPr>
          <p:cNvPr id="2" name="TextBox 1">
            <a:extLst>
              <a:ext uri="{FF2B5EF4-FFF2-40B4-BE49-F238E27FC236}">
                <a16:creationId xmlns:a16="http://schemas.microsoft.com/office/drawing/2014/main" id="{43BE8961-E2E2-D0BA-3E7F-CCB58E649389}"/>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4</a:t>
            </a:r>
          </a:p>
        </p:txBody>
      </p:sp>
      <p:sp>
        <p:nvSpPr>
          <p:cNvPr id="4" name="TextBox 3">
            <a:extLst>
              <a:ext uri="{FF2B5EF4-FFF2-40B4-BE49-F238E27FC236}">
                <a16:creationId xmlns:a16="http://schemas.microsoft.com/office/drawing/2014/main" id="{036B0343-6190-C1F4-0706-096D7BFBCB53}"/>
              </a:ext>
            </a:extLst>
          </p:cNvPr>
          <p:cNvSpPr txBox="1"/>
          <p:nvPr/>
        </p:nvSpPr>
        <p:spPr>
          <a:xfrm>
            <a:off x="2419815" y="321400"/>
            <a:ext cx="6110868" cy="400110"/>
          </a:xfrm>
          <a:prstGeom prst="rect">
            <a:avLst/>
          </a:prstGeom>
          <a:noFill/>
        </p:spPr>
        <p:txBody>
          <a:bodyPr wrap="square">
            <a:spAutoFit/>
          </a:bodyPr>
          <a:lstStyle/>
          <a:p>
            <a:pPr algn="just">
              <a:spcBef>
                <a:spcPts val="1200"/>
              </a:spcBef>
              <a:spcAft>
                <a:spcPts val="800"/>
              </a:spcAft>
            </a:pPr>
            <a:r>
              <a:rPr lang="en-GB" sz="2000" b="1" dirty="0">
                <a:solidFill>
                  <a:schemeClr val="accent4">
                    <a:lumMod val="20000"/>
                    <a:lumOff val="80000"/>
                  </a:schemeClr>
                </a:solidFill>
                <a:effectLst/>
                <a:latin typeface="Times New Roman" panose="02020603050405020304" pitchFamily="18" charset="0"/>
                <a:ea typeface="Calibri" panose="020F0502020204030204" pitchFamily="34" charset="0"/>
                <a:cs typeface="Arial" panose="020B0604020202020204" pitchFamily="34" charset="0"/>
              </a:rPr>
              <a:t>The previous lecture has covered the following topics</a:t>
            </a:r>
            <a:endParaRPr lang="en-GB" dirty="0">
              <a:solidFill>
                <a:schemeClr val="accent4">
                  <a:lumMod val="20000"/>
                  <a:lumOff val="80000"/>
                </a:schemeClr>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7" name="TextBox 6">
            <a:extLst>
              <a:ext uri="{FF2B5EF4-FFF2-40B4-BE49-F238E27FC236}">
                <a16:creationId xmlns:a16="http://schemas.microsoft.com/office/drawing/2014/main" id="{DDB5E3DA-1596-55FC-5867-8E8F4B6526B1}"/>
              </a:ext>
            </a:extLst>
          </p:cNvPr>
          <p:cNvSpPr txBox="1"/>
          <p:nvPr/>
        </p:nvSpPr>
        <p:spPr>
          <a:xfrm>
            <a:off x="3196600" y="1027870"/>
            <a:ext cx="6110868" cy="369332"/>
          </a:xfrm>
          <a:prstGeom prst="rect">
            <a:avLst/>
          </a:prstGeom>
          <a:noFill/>
        </p:spPr>
        <p:txBody>
          <a:bodyPr wrap="square">
            <a:spAutoFit/>
          </a:bodyPr>
          <a:lstStyle/>
          <a:p>
            <a:r>
              <a:rPr lang="en-GB" sz="1800" b="1" dirty="0">
                <a:solidFill>
                  <a:srgbClr val="C00000"/>
                </a:solidFill>
                <a:latin typeface="Times New Roman" panose="02020603050405020304" pitchFamily="18" charset="0"/>
                <a:cs typeface="Times New Roman" panose="02020603050405020304" pitchFamily="18" charset="0"/>
              </a:rPr>
              <a:t>1. Identify a Commercially Viable Problem</a:t>
            </a:r>
            <a:endParaRPr lang="en-GB" dirty="0">
              <a:solidFill>
                <a:srgbClr val="C00000"/>
              </a:solidFill>
            </a:endParaRPr>
          </a:p>
        </p:txBody>
      </p:sp>
      <p:sp>
        <p:nvSpPr>
          <p:cNvPr id="8" name="TextBox 7">
            <a:extLst>
              <a:ext uri="{FF2B5EF4-FFF2-40B4-BE49-F238E27FC236}">
                <a16:creationId xmlns:a16="http://schemas.microsoft.com/office/drawing/2014/main" id="{4865FDE0-843D-14B2-71F1-00BE7E2EA171}"/>
              </a:ext>
            </a:extLst>
          </p:cNvPr>
          <p:cNvSpPr txBox="1"/>
          <p:nvPr/>
        </p:nvSpPr>
        <p:spPr>
          <a:xfrm>
            <a:off x="6876924" y="1514712"/>
            <a:ext cx="5177544" cy="5021888"/>
          </a:xfrm>
          <a:prstGeom prst="rect">
            <a:avLst/>
          </a:prstGeom>
          <a:noFill/>
        </p:spPr>
        <p:txBody>
          <a:bodyPr wrap="square">
            <a:spAutoFit/>
          </a:bodyPr>
          <a:lstStyle/>
          <a:p>
            <a:pPr marL="342900" indent="-342900" algn="just">
              <a:spcBef>
                <a:spcPts val="600"/>
              </a:spcBef>
              <a:spcAft>
                <a:spcPts val="800"/>
              </a:spcAft>
              <a:buFont typeface="Symbol" panose="05050102010706020507" pitchFamily="18" charset="2"/>
              <a:buChar char=""/>
            </a:pPr>
            <a:r>
              <a:rPr lang="en-GB" sz="15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Changes in Perception</a:t>
            </a:r>
          </a:p>
          <a:p>
            <a:pPr marL="342900" lvl="0" indent="-342900" algn="just">
              <a:spcBef>
                <a:spcPts val="600"/>
              </a:spcBef>
              <a:spcAft>
                <a:spcPts val="800"/>
              </a:spcAft>
              <a:buFont typeface="Symbol" panose="05050102010706020507" pitchFamily="18" charset="2"/>
              <a:buChar char=""/>
            </a:pPr>
            <a:r>
              <a:rPr lang="en-GB" sz="15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Changes Resulting from National and Worldwide Instability</a:t>
            </a:r>
          </a:p>
          <a:p>
            <a:pPr marL="342900" lvl="0" indent="-342900" algn="just">
              <a:spcBef>
                <a:spcPts val="600"/>
              </a:spcBef>
              <a:spcAft>
                <a:spcPts val="800"/>
              </a:spcAft>
              <a:buFont typeface="Symbol" panose="05050102010706020507" pitchFamily="18" charset="2"/>
              <a:buChar char=""/>
            </a:pPr>
            <a:r>
              <a:rPr lang="en-GB" sz="15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Solving Problems That Don’t Exist</a:t>
            </a:r>
          </a:p>
          <a:p>
            <a:pPr marL="342900" lvl="0" indent="-342900" algn="just">
              <a:spcBef>
                <a:spcPts val="600"/>
              </a:spcBef>
              <a:spcAft>
                <a:spcPts val="800"/>
              </a:spcAft>
              <a:buFont typeface="Symbol" panose="05050102010706020507" pitchFamily="18" charset="2"/>
              <a:buChar char=""/>
            </a:pPr>
            <a:r>
              <a:rPr lang="en-GB" sz="15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Disruption</a:t>
            </a:r>
          </a:p>
          <a:p>
            <a:pPr marL="342900" lvl="0" indent="-342900" algn="just">
              <a:spcBef>
                <a:spcPts val="600"/>
              </a:spcBef>
              <a:spcAft>
                <a:spcPts val="800"/>
              </a:spcAft>
              <a:buFont typeface="Symbol" panose="05050102010706020507" pitchFamily="18" charset="2"/>
              <a:buChar char=""/>
            </a:pPr>
            <a:r>
              <a:rPr lang="en-GB" sz="15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Never Buy a Business You Don’t Understand</a:t>
            </a:r>
          </a:p>
          <a:p>
            <a:pPr marL="342900" indent="-342900" algn="just">
              <a:spcBef>
                <a:spcPts val="600"/>
              </a:spcBef>
              <a:spcAft>
                <a:spcPts val="800"/>
              </a:spcAft>
              <a:buFont typeface="Symbol" panose="05050102010706020507" pitchFamily="18" charset="2"/>
              <a:buChar char=""/>
            </a:pPr>
            <a:r>
              <a:rPr lang="en-GB" sz="15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How Much Do I Need to Know?</a:t>
            </a:r>
          </a:p>
          <a:p>
            <a:pPr marL="342900" lvl="0" indent="-342900" algn="just">
              <a:spcBef>
                <a:spcPts val="600"/>
              </a:spcBef>
              <a:spcAft>
                <a:spcPts val="800"/>
              </a:spcAft>
              <a:buFont typeface="Symbol" panose="05050102010706020507" pitchFamily="18" charset="2"/>
              <a:buChar char=""/>
            </a:pPr>
            <a:r>
              <a:rPr lang="en-GB" sz="15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Making Something Out of Nothing Is “Special”</a:t>
            </a:r>
          </a:p>
          <a:p>
            <a:pPr marL="342900" lvl="0" indent="-342900" algn="just">
              <a:spcBef>
                <a:spcPts val="600"/>
              </a:spcBef>
              <a:spcAft>
                <a:spcPts val="800"/>
              </a:spcAft>
              <a:buFont typeface="Symbol" panose="05050102010706020507" pitchFamily="18" charset="2"/>
              <a:buChar char=""/>
            </a:pPr>
            <a:r>
              <a:rPr lang="en-GB" sz="15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Closing Thoughts: Ideas versus Opportunities</a:t>
            </a:r>
          </a:p>
          <a:p>
            <a:pPr marL="342900" lvl="0" indent="-342900" algn="just">
              <a:spcBef>
                <a:spcPts val="600"/>
              </a:spcBef>
              <a:spcAft>
                <a:spcPts val="800"/>
              </a:spcAft>
              <a:buFont typeface="Symbol" panose="05050102010706020507" pitchFamily="18" charset="2"/>
              <a:buChar char=""/>
            </a:pPr>
            <a:r>
              <a:rPr lang="en-GB" sz="15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Funding</a:t>
            </a:r>
          </a:p>
          <a:p>
            <a:pPr marL="342900" lvl="0" indent="-342900" algn="just">
              <a:spcBef>
                <a:spcPts val="600"/>
              </a:spcBef>
              <a:spcAft>
                <a:spcPts val="800"/>
              </a:spcAft>
              <a:buFont typeface="Symbol" panose="05050102010706020507" pitchFamily="18" charset="2"/>
              <a:buChar char=""/>
            </a:pPr>
            <a:r>
              <a:rPr lang="en-GB" sz="15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What is crowdfunding and how it works?</a:t>
            </a:r>
          </a:p>
          <a:p>
            <a:pPr marL="342900" lvl="0" indent="-342900" algn="just">
              <a:spcBef>
                <a:spcPts val="600"/>
              </a:spcBef>
              <a:spcAft>
                <a:spcPts val="800"/>
              </a:spcAft>
              <a:buFont typeface="Symbol" panose="05050102010706020507" pitchFamily="18" charset="2"/>
              <a:buChar char=""/>
            </a:pPr>
            <a:r>
              <a:rPr lang="en-GB" sz="1500" dirty="0">
                <a:solidFill>
                  <a:srgbClr val="000000"/>
                </a:solidFill>
                <a:latin typeface="Times New Roman" panose="02020603050405020304" pitchFamily="18" charset="0"/>
                <a:cs typeface="Arial" panose="020B0604020202020204" pitchFamily="34" charset="0"/>
              </a:rPr>
              <a:t>Types of crowdfunding</a:t>
            </a:r>
          </a:p>
          <a:p>
            <a:pPr marL="342900" lvl="0" indent="-342900" algn="just">
              <a:spcBef>
                <a:spcPts val="600"/>
              </a:spcBef>
              <a:spcAft>
                <a:spcPts val="800"/>
              </a:spcAft>
              <a:buFont typeface="Symbol" panose="05050102010706020507" pitchFamily="18" charset="2"/>
              <a:buChar char=""/>
            </a:pPr>
            <a:r>
              <a:rPr lang="en-GB" sz="1500" dirty="0">
                <a:solidFill>
                  <a:srgbClr val="000000"/>
                </a:solidFill>
                <a:latin typeface="Times New Roman" panose="02020603050405020304" pitchFamily="18" charset="0"/>
                <a:cs typeface="Arial" panose="020B0604020202020204" pitchFamily="34" charset="0"/>
              </a:rPr>
              <a:t>What are the disadvantages of crowdfunding?</a:t>
            </a:r>
          </a:p>
        </p:txBody>
      </p:sp>
    </p:spTree>
    <p:extLst>
      <p:ext uri="{BB962C8B-B14F-4D97-AF65-F5344CB8AC3E}">
        <p14:creationId xmlns:p14="http://schemas.microsoft.com/office/powerpoint/2010/main" val="39852654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4</a:t>
            </a:fld>
            <a:endParaRPr lang="en-US"/>
          </a:p>
        </p:txBody>
      </p:sp>
      <p:sp>
        <p:nvSpPr>
          <p:cNvPr id="2" name="TextBox 1">
            <a:extLst>
              <a:ext uri="{FF2B5EF4-FFF2-40B4-BE49-F238E27FC236}">
                <a16:creationId xmlns:a16="http://schemas.microsoft.com/office/drawing/2014/main" id="{616DF68A-EF3D-8535-8468-89B77C468DF1}"/>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4</a:t>
            </a:r>
          </a:p>
        </p:txBody>
      </p:sp>
      <p:sp>
        <p:nvSpPr>
          <p:cNvPr id="4" name="TextBox 3">
            <a:extLst>
              <a:ext uri="{FF2B5EF4-FFF2-40B4-BE49-F238E27FC236}">
                <a16:creationId xmlns:a16="http://schemas.microsoft.com/office/drawing/2014/main" id="{06905876-4695-3081-423C-B86D68BCBF16}"/>
              </a:ext>
            </a:extLst>
          </p:cNvPr>
          <p:cNvSpPr txBox="1"/>
          <p:nvPr/>
        </p:nvSpPr>
        <p:spPr>
          <a:xfrm>
            <a:off x="2068430" y="2202615"/>
            <a:ext cx="7913770" cy="1754326"/>
          </a:xfrm>
          <a:prstGeom prst="rect">
            <a:avLst/>
          </a:prstGeom>
          <a:noFill/>
        </p:spPr>
        <p:txBody>
          <a:bodyPr wrap="square">
            <a:spAutoFit/>
          </a:bodyPr>
          <a:lstStyle/>
          <a:p>
            <a:pPr algn="ctr" fontAlgn="ctr">
              <a:lnSpc>
                <a:spcPct val="150000"/>
              </a:lnSpc>
              <a:spcAft>
                <a:spcPts val="3600"/>
              </a:spcAft>
            </a:pPr>
            <a:r>
              <a:rPr lang="en-US" sz="3600" b="1" dirty="0">
                <a:solidFill>
                  <a:srgbClr val="C00000"/>
                </a:solidFill>
                <a:effectLst/>
                <a:latin typeface="Times" panose="02020603050405020304" pitchFamily="18" charset="0"/>
                <a:ea typeface="Calibri" panose="020F0502020204030204" pitchFamily="34" charset="0"/>
                <a:cs typeface="Arial" panose="020B0604020202020204" pitchFamily="34" charset="0"/>
              </a:rPr>
              <a:t>2. Establishing a Comparative and Competitive Advantage</a:t>
            </a:r>
            <a:endParaRPr lang="en-GB" sz="3600"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0421663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5</a:t>
            </a:fld>
            <a:endParaRPr lang="en-US"/>
          </a:p>
        </p:txBody>
      </p:sp>
      <p:sp>
        <p:nvSpPr>
          <p:cNvPr id="2" name="TextBox 1">
            <a:extLst>
              <a:ext uri="{FF2B5EF4-FFF2-40B4-BE49-F238E27FC236}">
                <a16:creationId xmlns:a16="http://schemas.microsoft.com/office/drawing/2014/main" id="{616DF68A-EF3D-8535-8468-89B77C468DF1}"/>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4</a:t>
            </a:r>
          </a:p>
        </p:txBody>
      </p:sp>
      <p:sp>
        <p:nvSpPr>
          <p:cNvPr id="4" name="TextBox 3">
            <a:extLst>
              <a:ext uri="{FF2B5EF4-FFF2-40B4-BE49-F238E27FC236}">
                <a16:creationId xmlns:a16="http://schemas.microsoft.com/office/drawing/2014/main" id="{06905876-4695-3081-423C-B86D68BCBF16}"/>
              </a:ext>
            </a:extLst>
          </p:cNvPr>
          <p:cNvSpPr txBox="1"/>
          <p:nvPr/>
        </p:nvSpPr>
        <p:spPr>
          <a:xfrm>
            <a:off x="1641710" y="1422527"/>
            <a:ext cx="7913770" cy="646331"/>
          </a:xfrm>
          <a:prstGeom prst="rect">
            <a:avLst/>
          </a:prstGeom>
          <a:noFill/>
        </p:spPr>
        <p:txBody>
          <a:bodyPr wrap="square">
            <a:spAutoFit/>
          </a:bodyPr>
          <a:lstStyle/>
          <a:p>
            <a:pPr algn="ctr" fontAlgn="ctr">
              <a:lnSpc>
                <a:spcPct val="150000"/>
              </a:lnSpc>
              <a:spcAft>
                <a:spcPts val="3600"/>
              </a:spcAft>
            </a:pPr>
            <a:r>
              <a:rPr lang="en-US" sz="2400" b="1" dirty="0">
                <a:solidFill>
                  <a:srgbClr val="C00000"/>
                </a:solidFill>
                <a:effectLst/>
                <a:latin typeface="Times" panose="02020603050405020304" pitchFamily="18" charset="0"/>
                <a:ea typeface="Calibri" panose="020F0502020204030204" pitchFamily="34" charset="0"/>
                <a:cs typeface="Arial" panose="020B0604020202020204" pitchFamily="34" charset="0"/>
              </a:rPr>
              <a:t>2. Establishing a Comparative and Competitive Advantage</a:t>
            </a:r>
            <a:endParaRPr lang="en-GB" sz="2400"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8" name="TextBox 7">
            <a:extLst>
              <a:ext uri="{FF2B5EF4-FFF2-40B4-BE49-F238E27FC236}">
                <a16:creationId xmlns:a16="http://schemas.microsoft.com/office/drawing/2014/main" id="{86024BF2-0606-85F9-56DA-891F3E8983A6}"/>
              </a:ext>
            </a:extLst>
          </p:cNvPr>
          <p:cNvSpPr txBox="1"/>
          <p:nvPr/>
        </p:nvSpPr>
        <p:spPr>
          <a:xfrm>
            <a:off x="2050215" y="2194154"/>
            <a:ext cx="7096760" cy="3338735"/>
          </a:xfrm>
          <a:prstGeom prst="rect">
            <a:avLst/>
          </a:prstGeom>
          <a:noFill/>
        </p:spPr>
        <p:txBody>
          <a:bodyPr wrap="square">
            <a:spAutoFit/>
          </a:bodyPr>
          <a:lstStyle/>
          <a:p>
            <a:pPr marL="285750" indent="-285750">
              <a:lnSpc>
                <a:spcPct val="200000"/>
              </a:lnSpc>
              <a:buFont typeface="Arial" panose="020B0604020202020204" pitchFamily="34" charset="0"/>
              <a:buChar char="•"/>
            </a:pPr>
            <a:r>
              <a:rPr lang="en-GB" b="1" dirty="0"/>
              <a:t>Comparative Advantage: From Ordinary to Extraordinary</a:t>
            </a:r>
          </a:p>
          <a:p>
            <a:pPr marL="285750" indent="-285750">
              <a:lnSpc>
                <a:spcPct val="200000"/>
              </a:lnSpc>
              <a:buFont typeface="Arial" panose="020B0604020202020204" pitchFamily="34" charset="0"/>
              <a:buChar char="•"/>
            </a:pPr>
            <a:r>
              <a:rPr lang="en-GB" b="1" dirty="0"/>
              <a:t>Planning a Prototype</a:t>
            </a:r>
          </a:p>
          <a:p>
            <a:pPr marL="285750" indent="-285750">
              <a:lnSpc>
                <a:spcPct val="200000"/>
              </a:lnSpc>
              <a:buFont typeface="Arial" panose="020B0604020202020204" pitchFamily="34" charset="0"/>
              <a:buChar char="•"/>
            </a:pPr>
            <a:r>
              <a:rPr lang="en-GB" b="1" dirty="0"/>
              <a:t>Positioning a Product or Service</a:t>
            </a:r>
          </a:p>
          <a:p>
            <a:pPr marL="285750" indent="-285750">
              <a:lnSpc>
                <a:spcPct val="200000"/>
              </a:lnSpc>
              <a:buFont typeface="Arial" panose="020B0604020202020204" pitchFamily="34" charset="0"/>
              <a:buChar char="•"/>
            </a:pPr>
            <a:r>
              <a:rPr lang="en-GB" b="1" dirty="0"/>
              <a:t>Selecting a Distribution System</a:t>
            </a:r>
          </a:p>
          <a:p>
            <a:pPr marL="285750" indent="-285750">
              <a:lnSpc>
                <a:spcPct val="200000"/>
              </a:lnSpc>
              <a:buFont typeface="Arial" panose="020B0604020202020204" pitchFamily="34" charset="0"/>
              <a:buChar char="•"/>
            </a:pPr>
            <a:r>
              <a:rPr lang="en-GB" b="1" dirty="0"/>
              <a:t>Creating Awareness</a:t>
            </a:r>
          </a:p>
          <a:p>
            <a:pPr marL="285750" indent="-285750">
              <a:lnSpc>
                <a:spcPct val="200000"/>
              </a:lnSpc>
              <a:buFont typeface="Arial" panose="020B0604020202020204" pitchFamily="34" charset="0"/>
              <a:buChar char="•"/>
            </a:pPr>
            <a:r>
              <a:rPr lang="en-GB" b="1" dirty="0"/>
              <a:t>Competing on Value, Not Price</a:t>
            </a:r>
          </a:p>
        </p:txBody>
      </p:sp>
    </p:spTree>
    <p:extLst>
      <p:ext uri="{BB962C8B-B14F-4D97-AF65-F5344CB8AC3E}">
        <p14:creationId xmlns:p14="http://schemas.microsoft.com/office/powerpoint/2010/main" val="11015709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6</a:t>
            </a:fld>
            <a:endParaRPr lang="en-US"/>
          </a:p>
        </p:txBody>
      </p:sp>
      <p:sp>
        <p:nvSpPr>
          <p:cNvPr id="2" name="TextBox 1">
            <a:extLst>
              <a:ext uri="{FF2B5EF4-FFF2-40B4-BE49-F238E27FC236}">
                <a16:creationId xmlns:a16="http://schemas.microsoft.com/office/drawing/2014/main" id="{43BE8961-E2E2-D0BA-3E7F-CCB58E649389}"/>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4</a:t>
            </a:r>
          </a:p>
        </p:txBody>
      </p:sp>
      <p:sp>
        <p:nvSpPr>
          <p:cNvPr id="4" name="TextBox 3">
            <a:extLst>
              <a:ext uri="{FF2B5EF4-FFF2-40B4-BE49-F238E27FC236}">
                <a16:creationId xmlns:a16="http://schemas.microsoft.com/office/drawing/2014/main" id="{DAF65792-09C6-E489-7B04-C31F10E66FDC}"/>
              </a:ext>
            </a:extLst>
          </p:cNvPr>
          <p:cNvSpPr txBox="1"/>
          <p:nvPr/>
        </p:nvSpPr>
        <p:spPr>
          <a:xfrm>
            <a:off x="630362" y="2028240"/>
            <a:ext cx="6898198" cy="1964512"/>
          </a:xfrm>
          <a:prstGeom prst="rect">
            <a:avLst/>
          </a:prstGeom>
          <a:noFill/>
        </p:spPr>
        <p:txBody>
          <a:bodyPr wrap="square">
            <a:spAutoFit/>
          </a:bodyPr>
          <a:lstStyle/>
          <a:p>
            <a:pPr>
              <a:lnSpc>
                <a:spcPct val="150000"/>
              </a:lnSpc>
            </a:pPr>
            <a:r>
              <a:rPr lang="en-GB" sz="2800" b="1" dirty="0">
                <a:solidFill>
                  <a:srgbClr val="C00000"/>
                </a:solidFill>
              </a:rPr>
              <a:t>What makes your business special</a:t>
            </a:r>
          </a:p>
          <a:p>
            <a:pPr>
              <a:lnSpc>
                <a:spcPct val="150000"/>
              </a:lnSpc>
            </a:pPr>
            <a:r>
              <a:rPr lang="en-GB" sz="2800" b="1" i="1" dirty="0">
                <a:solidFill>
                  <a:srgbClr val="002060"/>
                </a:solidFill>
              </a:rPr>
              <a:t>what’s your ‘hook’? </a:t>
            </a:r>
          </a:p>
          <a:p>
            <a:pPr>
              <a:lnSpc>
                <a:spcPct val="150000"/>
              </a:lnSpc>
            </a:pPr>
            <a:r>
              <a:rPr lang="en-GB" sz="2800" b="1" dirty="0">
                <a:solidFill>
                  <a:schemeClr val="accent6">
                    <a:lumMod val="50000"/>
                  </a:schemeClr>
                </a:solidFill>
              </a:rPr>
              <a:t>In other words, what do you compete on?</a:t>
            </a:r>
          </a:p>
        </p:txBody>
      </p:sp>
      <p:sp>
        <p:nvSpPr>
          <p:cNvPr id="7" name="TextBox 6">
            <a:extLst>
              <a:ext uri="{FF2B5EF4-FFF2-40B4-BE49-F238E27FC236}">
                <a16:creationId xmlns:a16="http://schemas.microsoft.com/office/drawing/2014/main" id="{A3E1D768-2A88-518B-80AA-348250220981}"/>
              </a:ext>
            </a:extLst>
          </p:cNvPr>
          <p:cNvSpPr txBox="1"/>
          <p:nvPr/>
        </p:nvSpPr>
        <p:spPr>
          <a:xfrm>
            <a:off x="437322" y="4843120"/>
            <a:ext cx="11164956" cy="523220"/>
          </a:xfrm>
          <a:prstGeom prst="rect">
            <a:avLst/>
          </a:prstGeom>
          <a:solidFill>
            <a:schemeClr val="accent4">
              <a:lumMod val="20000"/>
              <a:lumOff val="80000"/>
            </a:schemeClr>
          </a:solidFill>
        </p:spPr>
        <p:txBody>
          <a:bodyPr wrap="square">
            <a:spAutoFit/>
          </a:bodyPr>
          <a:lstStyle/>
          <a:p>
            <a:r>
              <a:rPr lang="en-GB" sz="2800" i="1" dirty="0">
                <a:solidFill>
                  <a:srgbClr val="002060"/>
                </a:solidFill>
              </a:rPr>
              <a:t>If the person can’t answer this question, then he isn’t on top of his business.</a:t>
            </a:r>
          </a:p>
        </p:txBody>
      </p:sp>
      <p:pic>
        <p:nvPicPr>
          <p:cNvPr id="1028" name="Picture 4" descr="How to strike">
            <a:extLst>
              <a:ext uri="{FF2B5EF4-FFF2-40B4-BE49-F238E27FC236}">
                <a16:creationId xmlns:a16="http://schemas.microsoft.com/office/drawing/2014/main" id="{40AA4221-32FD-6042-B2BA-064ECF58F45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53572" y="1322885"/>
            <a:ext cx="4283986" cy="3205273"/>
          </a:xfrm>
          <a:prstGeom prst="rect">
            <a:avLst/>
          </a:prstGeom>
          <a:noFill/>
          <a:extLst>
            <a:ext uri="{909E8E84-426E-40DD-AFC4-6F175D3DCCD1}">
              <a14:hiddenFill xmlns:a14="http://schemas.microsoft.com/office/drawing/2010/main">
                <a:solidFill>
                  <a:srgbClr val="FFFFFF"/>
                </a:solidFill>
              </a14:hiddenFill>
            </a:ext>
          </a:extLst>
        </p:spPr>
      </p:pic>
      <p:sp>
        <p:nvSpPr>
          <p:cNvPr id="22" name="TextBox 21">
            <a:extLst>
              <a:ext uri="{FF2B5EF4-FFF2-40B4-BE49-F238E27FC236}">
                <a16:creationId xmlns:a16="http://schemas.microsoft.com/office/drawing/2014/main" id="{2A195D1F-DB12-417D-D6ED-D71462467422}"/>
              </a:ext>
            </a:extLst>
          </p:cNvPr>
          <p:cNvSpPr txBox="1"/>
          <p:nvPr/>
        </p:nvSpPr>
        <p:spPr>
          <a:xfrm>
            <a:off x="2448560" y="304918"/>
            <a:ext cx="6685280" cy="400110"/>
          </a:xfrm>
          <a:prstGeom prst="rect">
            <a:avLst/>
          </a:prstGeom>
          <a:noFill/>
        </p:spPr>
        <p:txBody>
          <a:bodyPr wrap="square">
            <a:spAutoFit/>
          </a:bodyPr>
          <a:lstStyle/>
          <a:p>
            <a:r>
              <a:rPr lang="en-GB" sz="2000" b="1" dirty="0">
                <a:solidFill>
                  <a:schemeClr val="bg2"/>
                </a:solidFill>
              </a:rPr>
              <a:t>Comparative Advantage: From Ordinary to Extraordinary</a:t>
            </a:r>
          </a:p>
        </p:txBody>
      </p:sp>
    </p:spTree>
    <p:extLst>
      <p:ext uri="{BB962C8B-B14F-4D97-AF65-F5344CB8AC3E}">
        <p14:creationId xmlns:p14="http://schemas.microsoft.com/office/powerpoint/2010/main" val="22543244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7</a:t>
            </a:fld>
            <a:endParaRPr lang="en-US"/>
          </a:p>
        </p:txBody>
      </p:sp>
      <p:sp>
        <p:nvSpPr>
          <p:cNvPr id="2" name="TextBox 1">
            <a:extLst>
              <a:ext uri="{FF2B5EF4-FFF2-40B4-BE49-F238E27FC236}">
                <a16:creationId xmlns:a16="http://schemas.microsoft.com/office/drawing/2014/main" id="{43BE8961-E2E2-D0BA-3E7F-CCB58E649389}"/>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4</a:t>
            </a:r>
          </a:p>
        </p:txBody>
      </p:sp>
      <p:sp>
        <p:nvSpPr>
          <p:cNvPr id="4" name="TextBox 3">
            <a:extLst>
              <a:ext uri="{FF2B5EF4-FFF2-40B4-BE49-F238E27FC236}">
                <a16:creationId xmlns:a16="http://schemas.microsoft.com/office/drawing/2014/main" id="{81C6ABC5-E770-12F1-A5CD-3CA9B9891BD4}"/>
              </a:ext>
            </a:extLst>
          </p:cNvPr>
          <p:cNvSpPr txBox="1"/>
          <p:nvPr/>
        </p:nvSpPr>
        <p:spPr>
          <a:xfrm>
            <a:off x="2448560" y="304918"/>
            <a:ext cx="6685280" cy="400110"/>
          </a:xfrm>
          <a:prstGeom prst="rect">
            <a:avLst/>
          </a:prstGeom>
          <a:noFill/>
        </p:spPr>
        <p:txBody>
          <a:bodyPr wrap="square">
            <a:spAutoFit/>
          </a:bodyPr>
          <a:lstStyle/>
          <a:p>
            <a:r>
              <a:rPr lang="en-GB" sz="2000" b="1" dirty="0">
                <a:solidFill>
                  <a:schemeClr val="bg2"/>
                </a:solidFill>
              </a:rPr>
              <a:t>Comparative Advantage: From Ordinary to Extraordinary</a:t>
            </a:r>
          </a:p>
        </p:txBody>
      </p:sp>
      <p:sp>
        <p:nvSpPr>
          <p:cNvPr id="6" name="TextBox 5">
            <a:extLst>
              <a:ext uri="{FF2B5EF4-FFF2-40B4-BE49-F238E27FC236}">
                <a16:creationId xmlns:a16="http://schemas.microsoft.com/office/drawing/2014/main" id="{69C6BA3F-8A7B-D013-0A30-99F15AFC0C7F}"/>
              </a:ext>
            </a:extLst>
          </p:cNvPr>
          <p:cNvSpPr txBox="1"/>
          <p:nvPr/>
        </p:nvSpPr>
        <p:spPr>
          <a:xfrm>
            <a:off x="975360" y="1073551"/>
            <a:ext cx="10495280" cy="4467057"/>
          </a:xfrm>
          <a:prstGeom prst="rect">
            <a:avLst/>
          </a:prstGeom>
          <a:noFill/>
        </p:spPr>
        <p:txBody>
          <a:bodyPr wrap="square">
            <a:spAutoFit/>
          </a:bodyPr>
          <a:lstStyle/>
          <a:p>
            <a:pPr>
              <a:lnSpc>
                <a:spcPct val="150000"/>
              </a:lnSpc>
            </a:pPr>
            <a:r>
              <a:rPr lang="en-GB" sz="2400" dirty="0"/>
              <a:t>Now that you know what business you’re in, you must research the market you’re entering, which includes the </a:t>
            </a:r>
            <a:r>
              <a:rPr lang="en-GB" sz="2400" i="1" dirty="0">
                <a:solidFill>
                  <a:srgbClr val="C00000"/>
                </a:solidFill>
              </a:rPr>
              <a:t>competitors and their products and services</a:t>
            </a:r>
            <a:r>
              <a:rPr lang="en-GB" sz="2400" dirty="0"/>
              <a:t>. Working to develop a comparative advantage forces you to do your homework. When you’re doing your research, it’s essential that you learn </a:t>
            </a:r>
            <a:r>
              <a:rPr lang="en-GB" sz="2400" i="1" dirty="0">
                <a:solidFill>
                  <a:srgbClr val="C00000"/>
                </a:solidFill>
              </a:rPr>
              <a:t>what features your competitors’ products or services have</a:t>
            </a:r>
            <a:r>
              <a:rPr lang="en-GB" sz="2400" dirty="0"/>
              <a:t>, and how to </a:t>
            </a:r>
            <a:r>
              <a:rPr lang="en-GB" sz="2400" i="1" dirty="0">
                <a:solidFill>
                  <a:srgbClr val="C00000"/>
                </a:solidFill>
              </a:rPr>
              <a:t>make your own product or service unique and better</a:t>
            </a:r>
            <a:r>
              <a:rPr lang="en-GB" sz="2400" dirty="0"/>
              <a:t>. Investors demand a strong competitive advantage—that is, proof that you can offer a better or more unique product than your competitors—before parting with their funds.</a:t>
            </a:r>
          </a:p>
        </p:txBody>
      </p:sp>
    </p:spTree>
    <p:extLst>
      <p:ext uri="{BB962C8B-B14F-4D97-AF65-F5344CB8AC3E}">
        <p14:creationId xmlns:p14="http://schemas.microsoft.com/office/powerpoint/2010/main" val="414273317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8</a:t>
            </a:fld>
            <a:endParaRPr lang="en-US"/>
          </a:p>
        </p:txBody>
      </p:sp>
      <p:sp>
        <p:nvSpPr>
          <p:cNvPr id="2" name="TextBox 1">
            <a:extLst>
              <a:ext uri="{FF2B5EF4-FFF2-40B4-BE49-F238E27FC236}">
                <a16:creationId xmlns:a16="http://schemas.microsoft.com/office/drawing/2014/main" id="{43BE8961-E2E2-D0BA-3E7F-CCB58E649389}"/>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4</a:t>
            </a:r>
          </a:p>
        </p:txBody>
      </p:sp>
      <p:sp>
        <p:nvSpPr>
          <p:cNvPr id="3" name="TextBox 2">
            <a:extLst>
              <a:ext uri="{FF2B5EF4-FFF2-40B4-BE49-F238E27FC236}">
                <a16:creationId xmlns:a16="http://schemas.microsoft.com/office/drawing/2014/main" id="{ACB20B1A-E132-46B4-66D8-A2343E67217F}"/>
              </a:ext>
            </a:extLst>
          </p:cNvPr>
          <p:cNvSpPr txBox="1"/>
          <p:nvPr/>
        </p:nvSpPr>
        <p:spPr>
          <a:xfrm>
            <a:off x="2448560" y="304918"/>
            <a:ext cx="6685280" cy="400110"/>
          </a:xfrm>
          <a:prstGeom prst="rect">
            <a:avLst/>
          </a:prstGeom>
          <a:noFill/>
        </p:spPr>
        <p:txBody>
          <a:bodyPr wrap="square">
            <a:spAutoFit/>
          </a:bodyPr>
          <a:lstStyle/>
          <a:p>
            <a:r>
              <a:rPr lang="en-GB" sz="2000" b="1" dirty="0">
                <a:solidFill>
                  <a:schemeClr val="bg2"/>
                </a:solidFill>
              </a:rPr>
              <a:t>Comparative Advantage: From Ordinary to Extraordinary</a:t>
            </a:r>
          </a:p>
        </p:txBody>
      </p:sp>
      <p:sp>
        <p:nvSpPr>
          <p:cNvPr id="5" name="TextBox 4">
            <a:extLst>
              <a:ext uri="{FF2B5EF4-FFF2-40B4-BE49-F238E27FC236}">
                <a16:creationId xmlns:a16="http://schemas.microsoft.com/office/drawing/2014/main" id="{D9D15736-461B-180E-2063-27DE8378FFD0}"/>
              </a:ext>
            </a:extLst>
          </p:cNvPr>
          <p:cNvSpPr txBox="1"/>
          <p:nvPr/>
        </p:nvSpPr>
        <p:spPr>
          <a:xfrm>
            <a:off x="959312" y="1218555"/>
            <a:ext cx="10110816" cy="4420890"/>
          </a:xfrm>
          <a:prstGeom prst="rect">
            <a:avLst/>
          </a:prstGeom>
          <a:noFill/>
          <a:ln>
            <a:solidFill>
              <a:srgbClr val="00B050"/>
            </a:solidFill>
          </a:ln>
        </p:spPr>
        <p:txBody>
          <a:bodyPr wrap="square">
            <a:spAutoFit/>
          </a:bodyPr>
          <a:lstStyle/>
          <a:p>
            <a:pPr algn="just">
              <a:lnSpc>
                <a:spcPct val="200000"/>
              </a:lnSpc>
            </a:pPr>
            <a:r>
              <a:rPr lang="en-GB" sz="2400" dirty="0"/>
              <a:t>The difference between a </a:t>
            </a:r>
            <a:r>
              <a:rPr lang="en-GB" sz="2400" dirty="0">
                <a:solidFill>
                  <a:srgbClr val="C00000"/>
                </a:solidFill>
              </a:rPr>
              <a:t>comparative advantage and a competitive advantage</a:t>
            </a:r>
            <a:r>
              <a:rPr lang="en-GB" sz="2400" dirty="0"/>
              <a:t>. The latter term is always used, which is much more popular, this term forces the entrepreneurial leader </a:t>
            </a:r>
            <a:r>
              <a:rPr lang="en-GB" sz="2400" u="sng" dirty="0"/>
              <a:t>to highlight the uniqueness </a:t>
            </a:r>
            <a:r>
              <a:rPr lang="en-GB" sz="2400" dirty="0"/>
              <a:t>of the strived-for advantage. In the end, however, they are both the same concept and what attracts investors and is demanded by them for just cause. The stronger the competitive advantage, the larger premium a company can charge for its product or service.</a:t>
            </a:r>
          </a:p>
        </p:txBody>
      </p:sp>
    </p:spTree>
    <p:extLst>
      <p:ext uri="{BB962C8B-B14F-4D97-AF65-F5344CB8AC3E}">
        <p14:creationId xmlns:p14="http://schemas.microsoft.com/office/powerpoint/2010/main" val="292115020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9</a:t>
            </a:fld>
            <a:endParaRPr lang="en-US"/>
          </a:p>
        </p:txBody>
      </p:sp>
      <p:sp>
        <p:nvSpPr>
          <p:cNvPr id="2" name="TextBox 1">
            <a:extLst>
              <a:ext uri="{FF2B5EF4-FFF2-40B4-BE49-F238E27FC236}">
                <a16:creationId xmlns:a16="http://schemas.microsoft.com/office/drawing/2014/main" id="{43BE8961-E2E2-D0BA-3E7F-CCB58E649389}"/>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4</a:t>
            </a:r>
          </a:p>
        </p:txBody>
      </p:sp>
      <p:sp>
        <p:nvSpPr>
          <p:cNvPr id="3" name="TextBox 2">
            <a:extLst>
              <a:ext uri="{FF2B5EF4-FFF2-40B4-BE49-F238E27FC236}">
                <a16:creationId xmlns:a16="http://schemas.microsoft.com/office/drawing/2014/main" id="{ACB20B1A-E132-46B4-66D8-A2343E67217F}"/>
              </a:ext>
            </a:extLst>
          </p:cNvPr>
          <p:cNvSpPr txBox="1"/>
          <p:nvPr/>
        </p:nvSpPr>
        <p:spPr>
          <a:xfrm>
            <a:off x="2448560" y="304918"/>
            <a:ext cx="6685280" cy="400110"/>
          </a:xfrm>
          <a:prstGeom prst="rect">
            <a:avLst/>
          </a:prstGeom>
          <a:noFill/>
        </p:spPr>
        <p:txBody>
          <a:bodyPr wrap="square">
            <a:spAutoFit/>
          </a:bodyPr>
          <a:lstStyle/>
          <a:p>
            <a:r>
              <a:rPr lang="en-GB" sz="2000" b="1" dirty="0">
                <a:solidFill>
                  <a:schemeClr val="bg2"/>
                </a:solidFill>
              </a:rPr>
              <a:t>Comparative Advantage: From Ordinary to Extraordinary</a:t>
            </a:r>
          </a:p>
        </p:txBody>
      </p:sp>
      <p:sp>
        <p:nvSpPr>
          <p:cNvPr id="7" name="TextBox 6">
            <a:extLst>
              <a:ext uri="{FF2B5EF4-FFF2-40B4-BE49-F238E27FC236}">
                <a16:creationId xmlns:a16="http://schemas.microsoft.com/office/drawing/2014/main" id="{E9163C4B-2010-ADE5-D65B-340029A3808A}"/>
              </a:ext>
            </a:extLst>
          </p:cNvPr>
          <p:cNvSpPr txBox="1"/>
          <p:nvPr/>
        </p:nvSpPr>
        <p:spPr>
          <a:xfrm>
            <a:off x="1212273" y="1271486"/>
            <a:ext cx="8768080" cy="4315027"/>
          </a:xfrm>
          <a:prstGeom prst="rect">
            <a:avLst/>
          </a:prstGeom>
          <a:noFill/>
          <a:ln>
            <a:solidFill>
              <a:srgbClr val="00B050"/>
            </a:solidFill>
          </a:ln>
        </p:spPr>
        <p:txBody>
          <a:bodyPr wrap="square">
            <a:spAutoFit/>
          </a:bodyPr>
          <a:lstStyle/>
          <a:p>
            <a:pPr algn="just">
              <a:lnSpc>
                <a:spcPct val="200000"/>
              </a:lnSpc>
            </a:pPr>
            <a:r>
              <a:rPr lang="en-GB" sz="2000" dirty="0"/>
              <a:t> Apple, BMW, Mercedes, and Starbucks are all examples of companies that have </a:t>
            </a:r>
            <a:r>
              <a:rPr lang="en-GB" sz="2000" dirty="0">
                <a:solidFill>
                  <a:srgbClr val="C00000"/>
                </a:solidFill>
              </a:rPr>
              <a:t>a strong competitive advantage</a:t>
            </a:r>
            <a:r>
              <a:rPr lang="en-GB" sz="2000" dirty="0"/>
              <a:t>, which in turn affords them the opportunity </a:t>
            </a:r>
            <a:r>
              <a:rPr lang="en-GB" sz="2000" dirty="0">
                <a:solidFill>
                  <a:srgbClr val="C00000"/>
                </a:solidFill>
              </a:rPr>
              <a:t>to charge more for their products.</a:t>
            </a:r>
          </a:p>
          <a:p>
            <a:pPr algn="just">
              <a:lnSpc>
                <a:spcPct val="200000"/>
              </a:lnSpc>
            </a:pPr>
            <a:r>
              <a:rPr lang="en-GB" sz="2000" dirty="0"/>
              <a:t>Bob Plath is a terrific example of </a:t>
            </a:r>
            <a:r>
              <a:rPr lang="en-GB" sz="2000" dirty="0">
                <a:solidFill>
                  <a:srgbClr val="C00000"/>
                </a:solidFill>
              </a:rPr>
              <a:t>how a comparative advantage resulted </a:t>
            </a:r>
            <a:r>
              <a:rPr lang="en-GB" sz="2000" dirty="0"/>
              <a:t>in a </a:t>
            </a:r>
            <a:r>
              <a:rPr lang="en-GB" sz="2000" dirty="0">
                <a:solidFill>
                  <a:srgbClr val="C00000"/>
                </a:solidFill>
              </a:rPr>
              <a:t>strong competitive advantage</a:t>
            </a:r>
            <a:r>
              <a:rPr lang="en-GB" sz="2000" dirty="0"/>
              <a:t>. He didn’t come up with the original idea; he merely improved on it.</a:t>
            </a:r>
          </a:p>
          <a:p>
            <a:pPr algn="just">
              <a:lnSpc>
                <a:spcPct val="200000"/>
              </a:lnSpc>
            </a:pPr>
            <a:endParaRPr lang="en-GB" sz="2000" dirty="0"/>
          </a:p>
        </p:txBody>
      </p:sp>
      <p:pic>
        <p:nvPicPr>
          <p:cNvPr id="2050" name="Picture 2" descr="B.M.W -">
            <a:extLst>
              <a:ext uri="{FF2B5EF4-FFF2-40B4-BE49-F238E27FC236}">
                <a16:creationId xmlns:a16="http://schemas.microsoft.com/office/drawing/2014/main" id="{64D4F367-0530-6B8B-7511-9C30EE342A6F}"/>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4662" t="4695" r="25479" b="42408"/>
          <a:stretch/>
        </p:blipFill>
        <p:spPr bwMode="auto">
          <a:xfrm>
            <a:off x="10596880" y="834641"/>
            <a:ext cx="1054100" cy="1118328"/>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Apple Store Online Up to 10% Off - UNiDAYS student discount February 2023">
            <a:extLst>
              <a:ext uri="{FF2B5EF4-FFF2-40B4-BE49-F238E27FC236}">
                <a16:creationId xmlns:a16="http://schemas.microsoft.com/office/drawing/2014/main" id="{D55ACA6A-7521-7A25-5052-E9FC5BBB2300}"/>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26963" t="18624" r="24257" b="19828"/>
          <a:stretch/>
        </p:blipFill>
        <p:spPr bwMode="auto">
          <a:xfrm>
            <a:off x="10701020" y="3173799"/>
            <a:ext cx="949960" cy="1198609"/>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Certified Inventory | Mercedes-Benz of Pensacola">
            <a:extLst>
              <a:ext uri="{FF2B5EF4-FFF2-40B4-BE49-F238E27FC236}">
                <a16:creationId xmlns:a16="http://schemas.microsoft.com/office/drawing/2014/main" id="{DC8F5998-C25E-B869-F293-011F9D95D628}"/>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35462" t="16890" r="35920" b="56444"/>
          <a:stretch/>
        </p:blipFill>
        <p:spPr bwMode="auto">
          <a:xfrm>
            <a:off x="10586721" y="1989390"/>
            <a:ext cx="1198880" cy="1154001"/>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grpSp>
        <p:nvGrpSpPr>
          <p:cNvPr id="8" name="Group 7">
            <a:extLst>
              <a:ext uri="{FF2B5EF4-FFF2-40B4-BE49-F238E27FC236}">
                <a16:creationId xmlns:a16="http://schemas.microsoft.com/office/drawing/2014/main" id="{AFFB9A0E-7BDF-E99F-47F3-535CB3CB7E42}"/>
              </a:ext>
            </a:extLst>
          </p:cNvPr>
          <p:cNvGrpSpPr/>
          <p:nvPr/>
        </p:nvGrpSpPr>
        <p:grpSpPr>
          <a:xfrm>
            <a:off x="9059155" y="4372089"/>
            <a:ext cx="2591825" cy="1724790"/>
            <a:chOff x="505922" y="4256765"/>
            <a:chExt cx="2591825" cy="1724790"/>
          </a:xfrm>
        </p:grpSpPr>
        <p:pic>
          <p:nvPicPr>
            <p:cNvPr id="2058" name="Picture 10" descr="The World's Best Luggage Brands">
              <a:extLst>
                <a:ext uri="{FF2B5EF4-FFF2-40B4-BE49-F238E27FC236}">
                  <a16:creationId xmlns:a16="http://schemas.microsoft.com/office/drawing/2014/main" id="{E8F24E39-01E3-CB8A-08FC-E86F114CD68F}"/>
                </a:ext>
              </a:extLst>
            </p:cNvPr>
            <p:cNvPicPr>
              <a:picLocks noChangeAspect="1" noChangeArrowheads="1"/>
            </p:cNvPicPr>
            <p:nvPr/>
          </p:nvPicPr>
          <p:blipFill rotWithShape="1">
            <a:blip r:embed="rId6">
              <a:extLst>
                <a:ext uri="{BEBA8EAE-BF5A-486C-A8C5-ECC9F3942E4B}">
                  <a14:imgProps xmlns:a14="http://schemas.microsoft.com/office/drawing/2010/main">
                    <a14:imgLayer r:embed="rId7">
                      <a14:imgEffect>
                        <a14:sharpenSoften amount="25000"/>
                      </a14:imgEffect>
                    </a14:imgLayer>
                  </a14:imgProps>
                </a:ext>
                <a:ext uri="{28A0092B-C50C-407E-A947-70E740481C1C}">
                  <a14:useLocalDpi xmlns:a14="http://schemas.microsoft.com/office/drawing/2010/main" val="0"/>
                </a:ext>
              </a:extLst>
            </a:blip>
            <a:srcRect l="9167" t="42815" r="59917" b="44592"/>
            <a:stretch/>
          </p:blipFill>
          <p:spPr bwMode="auto">
            <a:xfrm>
              <a:off x="505922" y="4353344"/>
              <a:ext cx="1412702" cy="437041"/>
            </a:xfrm>
            <a:prstGeom prst="rect">
              <a:avLst/>
            </a:prstGeom>
            <a:noFill/>
            <a:extLst>
              <a:ext uri="{909E8E84-426E-40DD-AFC4-6F175D3DCCD1}">
                <a14:hiddenFill xmlns:a14="http://schemas.microsoft.com/office/drawing/2010/main">
                  <a:solidFill>
                    <a:srgbClr val="FFFFFF"/>
                  </a:solidFill>
                </a14:hiddenFill>
              </a:ext>
            </a:extLst>
          </p:spPr>
        </p:pic>
        <p:pic>
          <p:nvPicPr>
            <p:cNvPr id="2060" name="Picture 12" descr="The World's Best Luggage Brands">
              <a:extLst>
                <a:ext uri="{FF2B5EF4-FFF2-40B4-BE49-F238E27FC236}">
                  <a16:creationId xmlns:a16="http://schemas.microsoft.com/office/drawing/2014/main" id="{AEE45E72-D929-1402-0A67-7A30BFA1EB18}"/>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l="63695" t="6963" r="10500" b="7315"/>
            <a:stretch/>
          </p:blipFill>
          <p:spPr bwMode="auto">
            <a:xfrm>
              <a:off x="2174702" y="4256765"/>
              <a:ext cx="923045" cy="1724790"/>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27383414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10</a:t>
            </a:fld>
            <a:endParaRPr lang="en-US"/>
          </a:p>
        </p:txBody>
      </p:sp>
      <p:sp>
        <p:nvSpPr>
          <p:cNvPr id="2" name="TextBox 1">
            <a:extLst>
              <a:ext uri="{FF2B5EF4-FFF2-40B4-BE49-F238E27FC236}">
                <a16:creationId xmlns:a16="http://schemas.microsoft.com/office/drawing/2014/main" id="{43BE8961-E2E2-D0BA-3E7F-CCB58E649389}"/>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4</a:t>
            </a:r>
          </a:p>
        </p:txBody>
      </p:sp>
      <p:sp>
        <p:nvSpPr>
          <p:cNvPr id="4" name="TextBox 3">
            <a:extLst>
              <a:ext uri="{FF2B5EF4-FFF2-40B4-BE49-F238E27FC236}">
                <a16:creationId xmlns:a16="http://schemas.microsoft.com/office/drawing/2014/main" id="{CA77C267-7E84-9AFE-46E8-59FC3BEB8ADF}"/>
              </a:ext>
            </a:extLst>
          </p:cNvPr>
          <p:cNvSpPr txBox="1"/>
          <p:nvPr/>
        </p:nvSpPr>
        <p:spPr>
          <a:xfrm>
            <a:off x="421640" y="1367462"/>
            <a:ext cx="9560560" cy="2957861"/>
          </a:xfrm>
          <a:prstGeom prst="rect">
            <a:avLst/>
          </a:prstGeom>
          <a:noFill/>
          <a:ln>
            <a:solidFill>
              <a:schemeClr val="accent1">
                <a:lumMod val="75000"/>
              </a:schemeClr>
            </a:solidFill>
          </a:ln>
        </p:spPr>
        <p:txBody>
          <a:bodyPr wrap="square">
            <a:spAutoFit/>
          </a:bodyPr>
          <a:lstStyle/>
          <a:p>
            <a:pPr>
              <a:lnSpc>
                <a:spcPct val="150000"/>
              </a:lnSpc>
            </a:pPr>
            <a:r>
              <a:rPr lang="en-GB" dirty="0"/>
              <a:t>Generally speaking, successful new products and services are improvements to existing technology, products, and services. For example, new environmentally friendly lightbulbs last much longer than standard lightbulbs. Hybrid cars are more energy efficient than “traditional” cars. Shatterproof windows are more durable than standard glass windows and also offer a better value, due to their high quality. The iPod has many more features than Walkman did, and it is considered “cool” looking. All these examples include products that were already available to the consumer, just in a different form.</a:t>
            </a:r>
          </a:p>
        </p:txBody>
      </p:sp>
      <p:sp>
        <p:nvSpPr>
          <p:cNvPr id="6" name="TextBox 5">
            <a:extLst>
              <a:ext uri="{FF2B5EF4-FFF2-40B4-BE49-F238E27FC236}">
                <a16:creationId xmlns:a16="http://schemas.microsoft.com/office/drawing/2014/main" id="{A621E10E-6FE8-097B-FA1A-0AF438B26485}"/>
              </a:ext>
            </a:extLst>
          </p:cNvPr>
          <p:cNvSpPr txBox="1"/>
          <p:nvPr/>
        </p:nvSpPr>
        <p:spPr>
          <a:xfrm>
            <a:off x="1793240" y="4047349"/>
            <a:ext cx="9560560" cy="2126864"/>
          </a:xfrm>
          <a:prstGeom prst="rect">
            <a:avLst/>
          </a:prstGeom>
          <a:noFill/>
          <a:ln>
            <a:solidFill>
              <a:schemeClr val="accent1">
                <a:lumMod val="75000"/>
              </a:schemeClr>
            </a:solidFill>
          </a:ln>
        </p:spPr>
        <p:txBody>
          <a:bodyPr wrap="square">
            <a:spAutoFit/>
          </a:bodyPr>
          <a:lstStyle/>
          <a:p>
            <a:pPr>
              <a:lnSpc>
                <a:spcPct val="150000"/>
              </a:lnSpc>
            </a:pPr>
            <a:endParaRPr lang="en-GB" dirty="0"/>
          </a:p>
          <a:p>
            <a:pPr>
              <a:lnSpc>
                <a:spcPct val="150000"/>
              </a:lnSpc>
            </a:pPr>
            <a:r>
              <a:rPr lang="en-GB" dirty="0"/>
              <a:t>Remember that although new successful products are generally improvements on existing ones, to create a strong comparative and competitive advantage, you always need to create a “wow” with the consumer. Cases in point: the iPod, the iPhone, and the Tesla Model S. Generally speaking, when customers recognize a “wow,” that “wow” becomes a powerful marketing tool for your company</a:t>
            </a:r>
          </a:p>
        </p:txBody>
      </p:sp>
      <p:sp>
        <p:nvSpPr>
          <p:cNvPr id="7" name="TextBox 6">
            <a:extLst>
              <a:ext uri="{FF2B5EF4-FFF2-40B4-BE49-F238E27FC236}">
                <a16:creationId xmlns:a16="http://schemas.microsoft.com/office/drawing/2014/main" id="{C0CEB313-AAED-4601-1DF6-3DA913C525BD}"/>
              </a:ext>
            </a:extLst>
          </p:cNvPr>
          <p:cNvSpPr txBox="1"/>
          <p:nvPr/>
        </p:nvSpPr>
        <p:spPr>
          <a:xfrm>
            <a:off x="2448560" y="304918"/>
            <a:ext cx="6685280" cy="400110"/>
          </a:xfrm>
          <a:prstGeom prst="rect">
            <a:avLst/>
          </a:prstGeom>
          <a:noFill/>
        </p:spPr>
        <p:txBody>
          <a:bodyPr wrap="square">
            <a:spAutoFit/>
          </a:bodyPr>
          <a:lstStyle/>
          <a:p>
            <a:r>
              <a:rPr lang="en-GB" sz="2000" b="1" dirty="0">
                <a:solidFill>
                  <a:schemeClr val="bg2"/>
                </a:solidFill>
              </a:rPr>
              <a:t>Comparative Advantage: From Ordinary to Extraordinary</a:t>
            </a:r>
          </a:p>
        </p:txBody>
      </p:sp>
    </p:spTree>
    <p:extLst>
      <p:ext uri="{BB962C8B-B14F-4D97-AF65-F5344CB8AC3E}">
        <p14:creationId xmlns:p14="http://schemas.microsoft.com/office/powerpoint/2010/main" val="138152193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11</a:t>
            </a:fld>
            <a:endParaRPr lang="en-US"/>
          </a:p>
        </p:txBody>
      </p:sp>
      <p:sp>
        <p:nvSpPr>
          <p:cNvPr id="2" name="TextBox 1">
            <a:extLst>
              <a:ext uri="{FF2B5EF4-FFF2-40B4-BE49-F238E27FC236}">
                <a16:creationId xmlns:a16="http://schemas.microsoft.com/office/drawing/2014/main" id="{43BE8961-E2E2-D0BA-3E7F-CCB58E649389}"/>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4</a:t>
            </a:r>
          </a:p>
        </p:txBody>
      </p:sp>
      <p:sp>
        <p:nvSpPr>
          <p:cNvPr id="4" name="TextBox 3">
            <a:extLst>
              <a:ext uri="{FF2B5EF4-FFF2-40B4-BE49-F238E27FC236}">
                <a16:creationId xmlns:a16="http://schemas.microsoft.com/office/drawing/2014/main" id="{E014C4DE-2F7B-189A-D4C8-3AAC4188E8C2}"/>
              </a:ext>
            </a:extLst>
          </p:cNvPr>
          <p:cNvSpPr txBox="1"/>
          <p:nvPr/>
        </p:nvSpPr>
        <p:spPr>
          <a:xfrm>
            <a:off x="2641600" y="310237"/>
            <a:ext cx="6096000" cy="461665"/>
          </a:xfrm>
          <a:prstGeom prst="rect">
            <a:avLst/>
          </a:prstGeom>
          <a:noFill/>
        </p:spPr>
        <p:txBody>
          <a:bodyPr wrap="square">
            <a:spAutoFit/>
          </a:bodyPr>
          <a:lstStyle/>
          <a:p>
            <a:r>
              <a:rPr lang="en-GB" sz="2400" b="1" dirty="0">
                <a:solidFill>
                  <a:schemeClr val="accent4">
                    <a:lumMod val="20000"/>
                    <a:lumOff val="80000"/>
                  </a:schemeClr>
                </a:solidFill>
              </a:rPr>
              <a:t>Planning a Prototype</a:t>
            </a:r>
          </a:p>
        </p:txBody>
      </p:sp>
      <p:sp>
        <p:nvSpPr>
          <p:cNvPr id="6" name="TextBox 5">
            <a:extLst>
              <a:ext uri="{FF2B5EF4-FFF2-40B4-BE49-F238E27FC236}">
                <a16:creationId xmlns:a16="http://schemas.microsoft.com/office/drawing/2014/main" id="{F62ABC41-7B22-94D4-3409-BD6C96C53EC4}"/>
              </a:ext>
            </a:extLst>
          </p:cNvPr>
          <p:cNvSpPr txBox="1"/>
          <p:nvPr/>
        </p:nvSpPr>
        <p:spPr>
          <a:xfrm>
            <a:off x="2702560" y="1040071"/>
            <a:ext cx="9072880" cy="1295868"/>
          </a:xfrm>
          <a:prstGeom prst="rect">
            <a:avLst/>
          </a:prstGeom>
          <a:noFill/>
          <a:ln>
            <a:solidFill>
              <a:srgbClr val="FFC000"/>
            </a:solidFill>
          </a:ln>
        </p:spPr>
        <p:txBody>
          <a:bodyPr wrap="square">
            <a:spAutoFit/>
          </a:bodyPr>
          <a:lstStyle/>
          <a:p>
            <a:pPr>
              <a:lnSpc>
                <a:spcPct val="150000"/>
              </a:lnSpc>
            </a:pPr>
            <a:r>
              <a:rPr lang="en-GB" dirty="0"/>
              <a:t>Once you’ve established both a comparative and a competitive advantage, developing a prototype, or “proof of concept,” is a must. Your solution isn’t real unless you have a prototype! Without proof that you’ve developed your concept, your idea is just that—an idea.</a:t>
            </a:r>
          </a:p>
        </p:txBody>
      </p:sp>
      <p:sp>
        <p:nvSpPr>
          <p:cNvPr id="8" name="TextBox 7">
            <a:extLst>
              <a:ext uri="{FF2B5EF4-FFF2-40B4-BE49-F238E27FC236}">
                <a16:creationId xmlns:a16="http://schemas.microsoft.com/office/drawing/2014/main" id="{0B8C188B-E77B-819D-95AE-C73E1E76FFDD}"/>
              </a:ext>
            </a:extLst>
          </p:cNvPr>
          <p:cNvSpPr txBox="1"/>
          <p:nvPr/>
        </p:nvSpPr>
        <p:spPr>
          <a:xfrm>
            <a:off x="254000" y="2481877"/>
            <a:ext cx="10048240" cy="1711366"/>
          </a:xfrm>
          <a:prstGeom prst="rect">
            <a:avLst/>
          </a:prstGeom>
          <a:noFill/>
          <a:ln>
            <a:solidFill>
              <a:srgbClr val="FFC000"/>
            </a:solidFill>
          </a:ln>
        </p:spPr>
        <p:txBody>
          <a:bodyPr wrap="square">
            <a:spAutoFit/>
          </a:bodyPr>
          <a:lstStyle/>
          <a:p>
            <a:pPr>
              <a:lnSpc>
                <a:spcPct val="150000"/>
              </a:lnSpc>
            </a:pPr>
            <a:r>
              <a:rPr lang="en-GB" dirty="0"/>
              <a:t>Your prototype doesn’t have to be the finished product. In the auto industry, for example, a “concept car” is usually an advanced example of what the car will eventually look like. Most often, it’s changed slightly before being introduced to the market. If your entrepreneurial opportunity is a service, your prototype can simply be an outline of the structure of the service, along with a management and personnel chart.</a:t>
            </a:r>
          </a:p>
        </p:txBody>
      </p:sp>
      <p:sp>
        <p:nvSpPr>
          <p:cNvPr id="10" name="TextBox 9">
            <a:extLst>
              <a:ext uri="{FF2B5EF4-FFF2-40B4-BE49-F238E27FC236}">
                <a16:creationId xmlns:a16="http://schemas.microsoft.com/office/drawing/2014/main" id="{15C40EC7-E8BC-A845-9A80-D72AA9D47914}"/>
              </a:ext>
            </a:extLst>
          </p:cNvPr>
          <p:cNvSpPr txBox="1"/>
          <p:nvPr/>
        </p:nvSpPr>
        <p:spPr>
          <a:xfrm>
            <a:off x="1569720" y="4291231"/>
            <a:ext cx="10205720" cy="2126864"/>
          </a:xfrm>
          <a:prstGeom prst="rect">
            <a:avLst/>
          </a:prstGeom>
          <a:noFill/>
          <a:ln>
            <a:solidFill>
              <a:srgbClr val="FFC000"/>
            </a:solidFill>
          </a:ln>
        </p:spPr>
        <p:txBody>
          <a:bodyPr wrap="square">
            <a:spAutoFit/>
          </a:bodyPr>
          <a:lstStyle/>
          <a:p>
            <a:pPr>
              <a:lnSpc>
                <a:spcPct val="150000"/>
              </a:lnSpc>
            </a:pPr>
            <a:r>
              <a:rPr lang="en-GB" dirty="0"/>
              <a:t>In the beverage industry, prototypes are fairly simple to produce and far less costly than in other industries. Oftentimes we’d manufacture a small batch of a product, handwrite labels, and have the customer perform a taste test. Packaging the sample was somewhat more difficult but would always produce a “wow.” Several times we had a plastic bottle produced for us that would be an exact replica of the new and unique bottle we’d designed. </a:t>
            </a:r>
          </a:p>
        </p:txBody>
      </p:sp>
    </p:spTree>
    <p:extLst>
      <p:ext uri="{BB962C8B-B14F-4D97-AF65-F5344CB8AC3E}">
        <p14:creationId xmlns:p14="http://schemas.microsoft.com/office/powerpoint/2010/main" val="62008141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12</a:t>
            </a:fld>
            <a:endParaRPr lang="en-US"/>
          </a:p>
        </p:txBody>
      </p:sp>
      <p:sp>
        <p:nvSpPr>
          <p:cNvPr id="2" name="TextBox 1">
            <a:extLst>
              <a:ext uri="{FF2B5EF4-FFF2-40B4-BE49-F238E27FC236}">
                <a16:creationId xmlns:a16="http://schemas.microsoft.com/office/drawing/2014/main" id="{43BE8961-E2E2-D0BA-3E7F-CCB58E649389}"/>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4</a:t>
            </a:r>
          </a:p>
        </p:txBody>
      </p:sp>
      <p:sp>
        <p:nvSpPr>
          <p:cNvPr id="4" name="TextBox 3">
            <a:extLst>
              <a:ext uri="{FF2B5EF4-FFF2-40B4-BE49-F238E27FC236}">
                <a16:creationId xmlns:a16="http://schemas.microsoft.com/office/drawing/2014/main" id="{1BE333BE-CA9A-BD3B-7EFB-16306A8FDB17}"/>
              </a:ext>
            </a:extLst>
          </p:cNvPr>
          <p:cNvSpPr txBox="1"/>
          <p:nvPr/>
        </p:nvSpPr>
        <p:spPr>
          <a:xfrm>
            <a:off x="2438400" y="310237"/>
            <a:ext cx="6096000" cy="400110"/>
          </a:xfrm>
          <a:prstGeom prst="rect">
            <a:avLst/>
          </a:prstGeom>
          <a:noFill/>
        </p:spPr>
        <p:txBody>
          <a:bodyPr wrap="square">
            <a:spAutoFit/>
          </a:bodyPr>
          <a:lstStyle/>
          <a:p>
            <a:r>
              <a:rPr lang="en-GB" sz="2000" b="1" dirty="0">
                <a:solidFill>
                  <a:schemeClr val="accent4">
                    <a:lumMod val="20000"/>
                    <a:lumOff val="80000"/>
                  </a:schemeClr>
                </a:solidFill>
              </a:rPr>
              <a:t>Positioning a Product or Service</a:t>
            </a:r>
          </a:p>
        </p:txBody>
      </p:sp>
      <p:sp>
        <p:nvSpPr>
          <p:cNvPr id="6" name="TextBox 5">
            <a:extLst>
              <a:ext uri="{FF2B5EF4-FFF2-40B4-BE49-F238E27FC236}">
                <a16:creationId xmlns:a16="http://schemas.microsoft.com/office/drawing/2014/main" id="{0C2C0D40-B8F4-33D9-900F-2AA0D56167FC}"/>
              </a:ext>
            </a:extLst>
          </p:cNvPr>
          <p:cNvSpPr txBox="1"/>
          <p:nvPr/>
        </p:nvSpPr>
        <p:spPr>
          <a:xfrm>
            <a:off x="1303713" y="1156999"/>
            <a:ext cx="9235440" cy="4544001"/>
          </a:xfrm>
          <a:prstGeom prst="rect">
            <a:avLst/>
          </a:prstGeom>
          <a:noFill/>
        </p:spPr>
        <p:txBody>
          <a:bodyPr wrap="square">
            <a:spAutoFit/>
          </a:bodyPr>
          <a:lstStyle/>
          <a:p>
            <a:pPr algn="just">
              <a:lnSpc>
                <a:spcPct val="200000"/>
              </a:lnSpc>
            </a:pPr>
            <a:r>
              <a:rPr lang="en-GB" sz="2000" dirty="0"/>
              <a:t>Just as crucial as planning a prototype is positioning a product or service. The term “</a:t>
            </a:r>
            <a:r>
              <a:rPr lang="en-GB" sz="2000" b="1" dirty="0">
                <a:highlight>
                  <a:srgbClr val="FFFF00"/>
                </a:highlight>
              </a:rPr>
              <a:t>positioning</a:t>
            </a:r>
            <a:r>
              <a:rPr lang="en-GB" sz="2000" dirty="0"/>
              <a:t>” was coined by Al </a:t>
            </a:r>
            <a:r>
              <a:rPr lang="en-GB" sz="2000" dirty="0" err="1"/>
              <a:t>Ries</a:t>
            </a:r>
            <a:r>
              <a:rPr lang="en-GB" sz="2000" dirty="0"/>
              <a:t> and Jack Trout in 1972 and refers to how a prospect holds your product or service in his or her mind. It </a:t>
            </a:r>
            <a:r>
              <a:rPr lang="en-GB" sz="2000" b="1" i="1" dirty="0"/>
              <a:t>is what you want your customers to think of when they hear your product or service’s name</a:t>
            </a:r>
            <a:r>
              <a:rPr lang="en-GB" sz="2000" dirty="0"/>
              <a:t>. Most people think of a “</a:t>
            </a:r>
            <a:r>
              <a:rPr lang="en-GB" sz="2000" dirty="0">
                <a:highlight>
                  <a:srgbClr val="FFFF00"/>
                </a:highlight>
              </a:rPr>
              <a:t>market</a:t>
            </a:r>
            <a:r>
              <a:rPr lang="en-GB" sz="2000" dirty="0"/>
              <a:t>” as being where you sell your product—whether it is local, regional, national, or international. But the real market, as </a:t>
            </a:r>
            <a:r>
              <a:rPr lang="en-GB" sz="2000" dirty="0" err="1"/>
              <a:t>Ries</a:t>
            </a:r>
            <a:r>
              <a:rPr lang="en-GB" sz="2000" dirty="0"/>
              <a:t> informs us, is </a:t>
            </a:r>
            <a:r>
              <a:rPr lang="en-GB" sz="2400" b="1" dirty="0">
                <a:solidFill>
                  <a:schemeClr val="accent2">
                    <a:lumMod val="75000"/>
                  </a:schemeClr>
                </a:solidFill>
              </a:rPr>
              <a:t>the six inches between potential customers’ ears.</a:t>
            </a:r>
            <a:endParaRPr lang="en-GB" sz="2000" b="1" dirty="0">
              <a:solidFill>
                <a:schemeClr val="accent2">
                  <a:lumMod val="75000"/>
                </a:schemeClr>
              </a:solidFill>
            </a:endParaRPr>
          </a:p>
        </p:txBody>
      </p:sp>
    </p:spTree>
    <p:extLst>
      <p:ext uri="{BB962C8B-B14F-4D97-AF65-F5344CB8AC3E}">
        <p14:creationId xmlns:p14="http://schemas.microsoft.com/office/powerpoint/2010/main" val="366541853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13</a:t>
            </a:fld>
            <a:endParaRPr lang="en-US"/>
          </a:p>
        </p:txBody>
      </p:sp>
      <p:sp>
        <p:nvSpPr>
          <p:cNvPr id="2" name="TextBox 1">
            <a:extLst>
              <a:ext uri="{FF2B5EF4-FFF2-40B4-BE49-F238E27FC236}">
                <a16:creationId xmlns:a16="http://schemas.microsoft.com/office/drawing/2014/main" id="{43BE8961-E2E2-D0BA-3E7F-CCB58E649389}"/>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4</a:t>
            </a:r>
          </a:p>
        </p:txBody>
      </p:sp>
      <p:sp>
        <p:nvSpPr>
          <p:cNvPr id="4" name="TextBox 3">
            <a:extLst>
              <a:ext uri="{FF2B5EF4-FFF2-40B4-BE49-F238E27FC236}">
                <a16:creationId xmlns:a16="http://schemas.microsoft.com/office/drawing/2014/main" id="{1BE333BE-CA9A-BD3B-7EFB-16306A8FDB17}"/>
              </a:ext>
            </a:extLst>
          </p:cNvPr>
          <p:cNvSpPr txBox="1"/>
          <p:nvPr/>
        </p:nvSpPr>
        <p:spPr>
          <a:xfrm>
            <a:off x="2438400" y="310237"/>
            <a:ext cx="6096000" cy="400110"/>
          </a:xfrm>
          <a:prstGeom prst="rect">
            <a:avLst/>
          </a:prstGeom>
          <a:noFill/>
        </p:spPr>
        <p:txBody>
          <a:bodyPr wrap="square">
            <a:spAutoFit/>
          </a:bodyPr>
          <a:lstStyle/>
          <a:p>
            <a:r>
              <a:rPr lang="en-GB" sz="2000" b="1" dirty="0">
                <a:solidFill>
                  <a:schemeClr val="accent4">
                    <a:lumMod val="20000"/>
                    <a:lumOff val="80000"/>
                  </a:schemeClr>
                </a:solidFill>
              </a:rPr>
              <a:t>Positioning a Product or Service</a:t>
            </a:r>
          </a:p>
        </p:txBody>
      </p:sp>
      <p:sp>
        <p:nvSpPr>
          <p:cNvPr id="7" name="TextBox 6">
            <a:extLst>
              <a:ext uri="{FF2B5EF4-FFF2-40B4-BE49-F238E27FC236}">
                <a16:creationId xmlns:a16="http://schemas.microsoft.com/office/drawing/2014/main" id="{69A96610-1E41-9875-2242-5E24DBD46AFD}"/>
              </a:ext>
            </a:extLst>
          </p:cNvPr>
          <p:cNvSpPr txBox="1"/>
          <p:nvPr/>
        </p:nvSpPr>
        <p:spPr>
          <a:xfrm>
            <a:off x="785552" y="1378153"/>
            <a:ext cx="10568248" cy="1295868"/>
          </a:xfrm>
          <a:prstGeom prst="rect">
            <a:avLst/>
          </a:prstGeom>
          <a:noFill/>
          <a:ln>
            <a:solidFill>
              <a:schemeClr val="accent6">
                <a:lumMod val="60000"/>
                <a:lumOff val="40000"/>
              </a:schemeClr>
            </a:solidFill>
          </a:ln>
        </p:spPr>
        <p:txBody>
          <a:bodyPr wrap="square">
            <a:spAutoFit/>
          </a:bodyPr>
          <a:lstStyle/>
          <a:p>
            <a:pPr>
              <a:lnSpc>
                <a:spcPct val="150000"/>
              </a:lnSpc>
            </a:pPr>
            <a:r>
              <a:rPr lang="en-GB" dirty="0"/>
              <a:t>An important part of positioning is creating awareness; at the time, TV and radio were the best vehicles to achieve this. TV was required for “authorization” of the products, or for the grocer to agree to sell them. So there is no choice even if you have a very limited budget</a:t>
            </a:r>
          </a:p>
        </p:txBody>
      </p:sp>
      <p:sp>
        <p:nvSpPr>
          <p:cNvPr id="9" name="TextBox 8">
            <a:extLst>
              <a:ext uri="{FF2B5EF4-FFF2-40B4-BE49-F238E27FC236}">
                <a16:creationId xmlns:a16="http://schemas.microsoft.com/office/drawing/2014/main" id="{E00AA721-1B60-7DA1-EDB1-216242EA77DB}"/>
              </a:ext>
            </a:extLst>
          </p:cNvPr>
          <p:cNvSpPr txBox="1"/>
          <p:nvPr/>
        </p:nvSpPr>
        <p:spPr>
          <a:xfrm>
            <a:off x="785552" y="2835523"/>
            <a:ext cx="10568248" cy="880369"/>
          </a:xfrm>
          <a:prstGeom prst="rect">
            <a:avLst/>
          </a:prstGeom>
          <a:noFill/>
          <a:ln>
            <a:solidFill>
              <a:schemeClr val="accent6">
                <a:lumMod val="60000"/>
                <a:lumOff val="40000"/>
              </a:schemeClr>
            </a:solidFill>
          </a:ln>
        </p:spPr>
        <p:txBody>
          <a:bodyPr wrap="square">
            <a:spAutoFit/>
          </a:bodyPr>
          <a:lstStyle/>
          <a:p>
            <a:pPr>
              <a:lnSpc>
                <a:spcPct val="150000"/>
              </a:lnSpc>
            </a:pPr>
            <a:r>
              <a:rPr lang="en-GB" dirty="0"/>
              <a:t>Creating awareness using advertising is always a challenge for new and start-up companies and brands, even though it appears to be easier today with social media. </a:t>
            </a:r>
          </a:p>
        </p:txBody>
      </p:sp>
      <p:sp>
        <p:nvSpPr>
          <p:cNvPr id="11" name="TextBox 10">
            <a:extLst>
              <a:ext uri="{FF2B5EF4-FFF2-40B4-BE49-F238E27FC236}">
                <a16:creationId xmlns:a16="http://schemas.microsoft.com/office/drawing/2014/main" id="{D37C9B10-46C4-7A6D-26CA-4A3DE423B8BD}"/>
              </a:ext>
            </a:extLst>
          </p:cNvPr>
          <p:cNvSpPr txBox="1"/>
          <p:nvPr/>
        </p:nvSpPr>
        <p:spPr>
          <a:xfrm>
            <a:off x="785552" y="3861951"/>
            <a:ext cx="10568248" cy="1711366"/>
          </a:xfrm>
          <a:prstGeom prst="rect">
            <a:avLst/>
          </a:prstGeom>
          <a:noFill/>
          <a:ln>
            <a:solidFill>
              <a:schemeClr val="accent6">
                <a:lumMod val="60000"/>
                <a:lumOff val="40000"/>
              </a:schemeClr>
            </a:solidFill>
          </a:ln>
        </p:spPr>
        <p:txBody>
          <a:bodyPr wrap="square">
            <a:spAutoFit/>
          </a:bodyPr>
          <a:lstStyle/>
          <a:p>
            <a:pPr>
              <a:lnSpc>
                <a:spcPct val="150000"/>
              </a:lnSpc>
            </a:pPr>
            <a:r>
              <a:rPr lang="en-GB" dirty="0"/>
              <a:t>Certain options available to us worked then and still do. The first is using the media: stories are more valuable and more effective than paid advertising. If your company is on the news and they’re touting your product, the viewer knows that it is a “real” story and not a paid-for message. The best news of all is that this kind of advertising is free.</a:t>
            </a:r>
          </a:p>
        </p:txBody>
      </p:sp>
    </p:spTree>
    <p:extLst>
      <p:ext uri="{BB962C8B-B14F-4D97-AF65-F5344CB8AC3E}">
        <p14:creationId xmlns:p14="http://schemas.microsoft.com/office/powerpoint/2010/main" val="175110426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14</a:t>
            </a:fld>
            <a:endParaRPr lang="en-US"/>
          </a:p>
        </p:txBody>
      </p:sp>
      <p:sp>
        <p:nvSpPr>
          <p:cNvPr id="2" name="TextBox 1">
            <a:extLst>
              <a:ext uri="{FF2B5EF4-FFF2-40B4-BE49-F238E27FC236}">
                <a16:creationId xmlns:a16="http://schemas.microsoft.com/office/drawing/2014/main" id="{43BE8961-E2E2-D0BA-3E7F-CCB58E649389}"/>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4</a:t>
            </a:r>
          </a:p>
        </p:txBody>
      </p:sp>
      <p:sp>
        <p:nvSpPr>
          <p:cNvPr id="4" name="TextBox 3">
            <a:extLst>
              <a:ext uri="{FF2B5EF4-FFF2-40B4-BE49-F238E27FC236}">
                <a16:creationId xmlns:a16="http://schemas.microsoft.com/office/drawing/2014/main" id="{1BE333BE-CA9A-BD3B-7EFB-16306A8FDB17}"/>
              </a:ext>
            </a:extLst>
          </p:cNvPr>
          <p:cNvSpPr txBox="1"/>
          <p:nvPr/>
        </p:nvSpPr>
        <p:spPr>
          <a:xfrm>
            <a:off x="2438400" y="310237"/>
            <a:ext cx="6096000" cy="400110"/>
          </a:xfrm>
          <a:prstGeom prst="rect">
            <a:avLst/>
          </a:prstGeom>
          <a:noFill/>
        </p:spPr>
        <p:txBody>
          <a:bodyPr wrap="square">
            <a:spAutoFit/>
          </a:bodyPr>
          <a:lstStyle/>
          <a:p>
            <a:r>
              <a:rPr lang="en-GB" sz="2000" b="1" dirty="0">
                <a:solidFill>
                  <a:schemeClr val="accent4">
                    <a:lumMod val="20000"/>
                    <a:lumOff val="80000"/>
                  </a:schemeClr>
                </a:solidFill>
              </a:rPr>
              <a:t>Selecting a Distribution System</a:t>
            </a:r>
          </a:p>
        </p:txBody>
      </p:sp>
      <p:sp>
        <p:nvSpPr>
          <p:cNvPr id="5" name="TextBox 4">
            <a:extLst>
              <a:ext uri="{FF2B5EF4-FFF2-40B4-BE49-F238E27FC236}">
                <a16:creationId xmlns:a16="http://schemas.microsoft.com/office/drawing/2014/main" id="{67345226-1836-A25A-7435-F3B302BC11CA}"/>
              </a:ext>
            </a:extLst>
          </p:cNvPr>
          <p:cNvSpPr txBox="1"/>
          <p:nvPr/>
        </p:nvSpPr>
        <p:spPr>
          <a:xfrm>
            <a:off x="1727200" y="1319222"/>
            <a:ext cx="6883400" cy="2352952"/>
          </a:xfrm>
          <a:prstGeom prst="rect">
            <a:avLst/>
          </a:prstGeom>
          <a:noFill/>
          <a:ln>
            <a:solidFill>
              <a:schemeClr val="accent2">
                <a:lumMod val="60000"/>
                <a:lumOff val="40000"/>
              </a:schemeClr>
            </a:solidFill>
          </a:ln>
        </p:spPr>
        <p:txBody>
          <a:bodyPr wrap="square">
            <a:spAutoFit/>
          </a:bodyPr>
          <a:lstStyle/>
          <a:p>
            <a:pPr>
              <a:lnSpc>
                <a:spcPct val="150000"/>
              </a:lnSpc>
            </a:pPr>
            <a:r>
              <a:rPr lang="en-GB" sz="2000" dirty="0"/>
              <a:t>After positioning a product or service, the next most important task for the entrepreneurial leader is selecting a distribution system. A unique distribution system can provide cost benefits and further enhance a company’s competitive advantage.</a:t>
            </a:r>
          </a:p>
          <a:p>
            <a:pPr>
              <a:lnSpc>
                <a:spcPct val="150000"/>
              </a:lnSpc>
            </a:pPr>
            <a:endParaRPr lang="en-GB" sz="2000" dirty="0"/>
          </a:p>
        </p:txBody>
      </p:sp>
      <p:sp>
        <p:nvSpPr>
          <p:cNvPr id="7" name="TextBox 6">
            <a:extLst>
              <a:ext uri="{FF2B5EF4-FFF2-40B4-BE49-F238E27FC236}">
                <a16:creationId xmlns:a16="http://schemas.microsoft.com/office/drawing/2014/main" id="{3B0680DD-B897-D420-540A-EDBFD1C03FDC}"/>
              </a:ext>
            </a:extLst>
          </p:cNvPr>
          <p:cNvSpPr txBox="1"/>
          <p:nvPr/>
        </p:nvSpPr>
        <p:spPr>
          <a:xfrm>
            <a:off x="3759200" y="3216631"/>
            <a:ext cx="6705600" cy="2352952"/>
          </a:xfrm>
          <a:prstGeom prst="rect">
            <a:avLst/>
          </a:prstGeom>
          <a:noFill/>
          <a:ln>
            <a:solidFill>
              <a:schemeClr val="accent2">
                <a:lumMod val="40000"/>
                <a:lumOff val="60000"/>
              </a:schemeClr>
            </a:solidFill>
          </a:ln>
        </p:spPr>
        <p:txBody>
          <a:bodyPr wrap="square">
            <a:spAutoFit/>
          </a:bodyPr>
          <a:lstStyle/>
          <a:p>
            <a:pPr>
              <a:lnSpc>
                <a:spcPct val="150000"/>
              </a:lnSpc>
            </a:pPr>
            <a:endParaRPr lang="en-GB" sz="2000" dirty="0"/>
          </a:p>
          <a:p>
            <a:pPr>
              <a:lnSpc>
                <a:spcPct val="150000"/>
              </a:lnSpc>
            </a:pPr>
            <a:r>
              <a:rPr lang="en-GB" sz="2000" dirty="0"/>
              <a:t>Companies with large budgets can access traditional systems, including retail outlets, distributors, and franchises. Other companies, however—including your own venture—will often find themselves coming up with their own distribution system.</a:t>
            </a:r>
          </a:p>
        </p:txBody>
      </p:sp>
    </p:spTree>
    <p:extLst>
      <p:ext uri="{BB962C8B-B14F-4D97-AF65-F5344CB8AC3E}">
        <p14:creationId xmlns:p14="http://schemas.microsoft.com/office/powerpoint/2010/main" val="10108649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15</a:t>
            </a:fld>
            <a:endParaRPr lang="en-US"/>
          </a:p>
        </p:txBody>
      </p:sp>
      <p:sp>
        <p:nvSpPr>
          <p:cNvPr id="2" name="TextBox 1">
            <a:extLst>
              <a:ext uri="{FF2B5EF4-FFF2-40B4-BE49-F238E27FC236}">
                <a16:creationId xmlns:a16="http://schemas.microsoft.com/office/drawing/2014/main" id="{43BE8961-E2E2-D0BA-3E7F-CCB58E649389}"/>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4</a:t>
            </a:r>
          </a:p>
        </p:txBody>
      </p:sp>
      <p:sp>
        <p:nvSpPr>
          <p:cNvPr id="4" name="TextBox 3">
            <a:extLst>
              <a:ext uri="{FF2B5EF4-FFF2-40B4-BE49-F238E27FC236}">
                <a16:creationId xmlns:a16="http://schemas.microsoft.com/office/drawing/2014/main" id="{C225F1D6-4F35-FE04-A88F-63A35B4D4A95}"/>
              </a:ext>
            </a:extLst>
          </p:cNvPr>
          <p:cNvSpPr txBox="1"/>
          <p:nvPr/>
        </p:nvSpPr>
        <p:spPr>
          <a:xfrm>
            <a:off x="1747520" y="1711310"/>
            <a:ext cx="8696960" cy="2943563"/>
          </a:xfrm>
          <a:prstGeom prst="rect">
            <a:avLst/>
          </a:prstGeom>
          <a:noFill/>
        </p:spPr>
        <p:txBody>
          <a:bodyPr wrap="square">
            <a:spAutoFit/>
          </a:bodyPr>
          <a:lstStyle/>
          <a:p>
            <a:pPr>
              <a:lnSpc>
                <a:spcPct val="200000"/>
              </a:lnSpc>
            </a:pPr>
            <a:r>
              <a:rPr lang="en-GB" sz="2400" dirty="0"/>
              <a:t>Once an entrepreneurial leader has established a sound distribution system, creating awareness—whether by TV, newspapers, magazines, the Internet, or other avenues such as word of mouth—is the next logical step. </a:t>
            </a:r>
          </a:p>
        </p:txBody>
      </p:sp>
      <p:sp>
        <p:nvSpPr>
          <p:cNvPr id="6" name="TextBox 5">
            <a:extLst>
              <a:ext uri="{FF2B5EF4-FFF2-40B4-BE49-F238E27FC236}">
                <a16:creationId xmlns:a16="http://schemas.microsoft.com/office/drawing/2014/main" id="{35D4CA96-67A4-7E71-694D-FC2AA6D0CDF6}"/>
              </a:ext>
            </a:extLst>
          </p:cNvPr>
          <p:cNvSpPr txBox="1"/>
          <p:nvPr/>
        </p:nvSpPr>
        <p:spPr>
          <a:xfrm>
            <a:off x="2611120" y="310237"/>
            <a:ext cx="6096000" cy="461665"/>
          </a:xfrm>
          <a:prstGeom prst="rect">
            <a:avLst/>
          </a:prstGeom>
          <a:noFill/>
        </p:spPr>
        <p:txBody>
          <a:bodyPr wrap="square">
            <a:spAutoFit/>
          </a:bodyPr>
          <a:lstStyle/>
          <a:p>
            <a:r>
              <a:rPr lang="en-GB" sz="2400" b="1" dirty="0">
                <a:solidFill>
                  <a:schemeClr val="accent4">
                    <a:lumMod val="40000"/>
                    <a:lumOff val="60000"/>
                  </a:schemeClr>
                </a:solidFill>
              </a:rPr>
              <a:t>Creating Awareness</a:t>
            </a:r>
          </a:p>
        </p:txBody>
      </p:sp>
    </p:spTree>
    <p:extLst>
      <p:ext uri="{BB962C8B-B14F-4D97-AF65-F5344CB8AC3E}">
        <p14:creationId xmlns:p14="http://schemas.microsoft.com/office/powerpoint/2010/main" val="321296275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16</a:t>
            </a:fld>
            <a:endParaRPr lang="en-US"/>
          </a:p>
        </p:txBody>
      </p:sp>
      <p:sp>
        <p:nvSpPr>
          <p:cNvPr id="2" name="TextBox 1">
            <a:extLst>
              <a:ext uri="{FF2B5EF4-FFF2-40B4-BE49-F238E27FC236}">
                <a16:creationId xmlns:a16="http://schemas.microsoft.com/office/drawing/2014/main" id="{43BE8961-E2E2-D0BA-3E7F-CCB58E649389}"/>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4</a:t>
            </a:r>
          </a:p>
        </p:txBody>
      </p:sp>
      <p:sp>
        <p:nvSpPr>
          <p:cNvPr id="4" name="TextBox 3">
            <a:extLst>
              <a:ext uri="{FF2B5EF4-FFF2-40B4-BE49-F238E27FC236}">
                <a16:creationId xmlns:a16="http://schemas.microsoft.com/office/drawing/2014/main" id="{AF80467F-67BF-BF9C-A05E-B422017F1CC3}"/>
              </a:ext>
            </a:extLst>
          </p:cNvPr>
          <p:cNvSpPr txBox="1"/>
          <p:nvPr/>
        </p:nvSpPr>
        <p:spPr>
          <a:xfrm>
            <a:off x="2773680" y="310237"/>
            <a:ext cx="6096000" cy="400110"/>
          </a:xfrm>
          <a:prstGeom prst="rect">
            <a:avLst/>
          </a:prstGeom>
          <a:noFill/>
        </p:spPr>
        <p:txBody>
          <a:bodyPr wrap="square">
            <a:spAutoFit/>
          </a:bodyPr>
          <a:lstStyle/>
          <a:p>
            <a:r>
              <a:rPr lang="en-GB" sz="2000" b="1" dirty="0">
                <a:solidFill>
                  <a:schemeClr val="accent4">
                    <a:lumMod val="40000"/>
                    <a:lumOff val="60000"/>
                  </a:schemeClr>
                </a:solidFill>
              </a:rPr>
              <a:t>Competing on Value, Not Price</a:t>
            </a:r>
          </a:p>
        </p:txBody>
      </p:sp>
      <p:sp>
        <p:nvSpPr>
          <p:cNvPr id="6" name="TextBox 5">
            <a:extLst>
              <a:ext uri="{FF2B5EF4-FFF2-40B4-BE49-F238E27FC236}">
                <a16:creationId xmlns:a16="http://schemas.microsoft.com/office/drawing/2014/main" id="{03D20A13-BB30-EC71-934E-3D1CEB995EDF}"/>
              </a:ext>
            </a:extLst>
          </p:cNvPr>
          <p:cNvSpPr txBox="1"/>
          <p:nvPr/>
        </p:nvSpPr>
        <p:spPr>
          <a:xfrm>
            <a:off x="838200" y="1497479"/>
            <a:ext cx="10073640" cy="2814617"/>
          </a:xfrm>
          <a:prstGeom prst="rect">
            <a:avLst/>
          </a:prstGeom>
          <a:noFill/>
        </p:spPr>
        <p:txBody>
          <a:bodyPr wrap="square">
            <a:spAutoFit/>
          </a:bodyPr>
          <a:lstStyle/>
          <a:p>
            <a:pPr algn="just">
              <a:lnSpc>
                <a:spcPct val="150000"/>
              </a:lnSpc>
            </a:pPr>
            <a:r>
              <a:rPr lang="en-GB" sz="2000" dirty="0"/>
              <a:t>Should you wish to undercut your competitors, keep in mind that the market leader can always lower its price. Companies in this position are usually financially very sound.</a:t>
            </a:r>
          </a:p>
          <a:p>
            <a:pPr algn="just">
              <a:lnSpc>
                <a:spcPct val="150000"/>
              </a:lnSpc>
            </a:pPr>
            <a:r>
              <a:rPr lang="en-GB" sz="2000" dirty="0"/>
              <a:t>However, there are ways to compete on value, which is not the same as competing on price. Value is an assessment of the worth of a good or service. Consumers rely on “perceived value,” an internal feeling about how much certain products are worth to them. For the most part, consumers are unaware of the true cost of production for the products they buy.</a:t>
            </a:r>
          </a:p>
        </p:txBody>
      </p:sp>
      <p:sp>
        <p:nvSpPr>
          <p:cNvPr id="8" name="TextBox 7">
            <a:extLst>
              <a:ext uri="{FF2B5EF4-FFF2-40B4-BE49-F238E27FC236}">
                <a16:creationId xmlns:a16="http://schemas.microsoft.com/office/drawing/2014/main" id="{D9C912E8-BBBB-D46F-3FA1-6EDA84E7DA00}"/>
              </a:ext>
            </a:extLst>
          </p:cNvPr>
          <p:cNvSpPr txBox="1"/>
          <p:nvPr/>
        </p:nvSpPr>
        <p:spPr>
          <a:xfrm>
            <a:off x="1212272" y="4645899"/>
            <a:ext cx="6264595" cy="646331"/>
          </a:xfrm>
          <a:prstGeom prst="rect">
            <a:avLst/>
          </a:prstGeom>
          <a:noFill/>
          <a:ln>
            <a:solidFill>
              <a:schemeClr val="accent1">
                <a:lumMod val="60000"/>
                <a:lumOff val="40000"/>
              </a:schemeClr>
            </a:solidFill>
          </a:ln>
        </p:spPr>
        <p:txBody>
          <a:bodyPr wrap="square">
            <a:spAutoFit/>
          </a:bodyPr>
          <a:lstStyle/>
          <a:p>
            <a:r>
              <a:rPr lang="en-GB" b="1" i="1" dirty="0">
                <a:solidFill>
                  <a:srgbClr val="7030A0"/>
                </a:solidFill>
              </a:rPr>
              <a:t>Competing on price is strictly being the cheapest.</a:t>
            </a:r>
          </a:p>
          <a:p>
            <a:r>
              <a:rPr lang="en-GB" b="1" i="1" dirty="0">
                <a:solidFill>
                  <a:srgbClr val="7030A0"/>
                </a:solidFill>
              </a:rPr>
              <a:t> </a:t>
            </a:r>
          </a:p>
        </p:txBody>
      </p:sp>
      <p:sp>
        <p:nvSpPr>
          <p:cNvPr id="10" name="TextBox 9">
            <a:extLst>
              <a:ext uri="{FF2B5EF4-FFF2-40B4-BE49-F238E27FC236}">
                <a16:creationId xmlns:a16="http://schemas.microsoft.com/office/drawing/2014/main" id="{84CF411A-B44D-C898-E6C6-9C59443E844E}"/>
              </a:ext>
            </a:extLst>
          </p:cNvPr>
          <p:cNvSpPr txBox="1"/>
          <p:nvPr/>
        </p:nvSpPr>
        <p:spPr>
          <a:xfrm>
            <a:off x="3882966" y="5040334"/>
            <a:ext cx="7293033" cy="646331"/>
          </a:xfrm>
          <a:prstGeom prst="rect">
            <a:avLst/>
          </a:prstGeom>
          <a:noFill/>
          <a:ln>
            <a:solidFill>
              <a:schemeClr val="accent1">
                <a:lumMod val="60000"/>
                <a:lumOff val="40000"/>
              </a:schemeClr>
            </a:solidFill>
          </a:ln>
        </p:spPr>
        <p:txBody>
          <a:bodyPr wrap="square">
            <a:spAutoFit/>
          </a:bodyPr>
          <a:lstStyle/>
          <a:p>
            <a:endParaRPr lang="en-GB" b="1" i="1" dirty="0">
              <a:solidFill>
                <a:srgbClr val="7030A0"/>
              </a:solidFill>
            </a:endParaRPr>
          </a:p>
          <a:p>
            <a:r>
              <a:rPr lang="en-GB" b="1" i="1" dirty="0">
                <a:solidFill>
                  <a:srgbClr val="7030A0"/>
                </a:solidFill>
              </a:rPr>
              <a:t>Competing on value is the foundation of sustaining a brand and company.</a:t>
            </a:r>
          </a:p>
        </p:txBody>
      </p:sp>
    </p:spTree>
    <p:extLst>
      <p:ext uri="{BB962C8B-B14F-4D97-AF65-F5344CB8AC3E}">
        <p14:creationId xmlns:p14="http://schemas.microsoft.com/office/powerpoint/2010/main" val="376941917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17</a:t>
            </a:fld>
            <a:endParaRPr lang="en-US"/>
          </a:p>
        </p:txBody>
      </p:sp>
      <p:sp>
        <p:nvSpPr>
          <p:cNvPr id="2" name="TextBox 1">
            <a:extLst>
              <a:ext uri="{FF2B5EF4-FFF2-40B4-BE49-F238E27FC236}">
                <a16:creationId xmlns:a16="http://schemas.microsoft.com/office/drawing/2014/main" id="{43BE8961-E2E2-D0BA-3E7F-CCB58E649389}"/>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4</a:t>
            </a:r>
          </a:p>
        </p:txBody>
      </p:sp>
      <p:sp>
        <p:nvSpPr>
          <p:cNvPr id="4" name="TextBox 3">
            <a:extLst>
              <a:ext uri="{FF2B5EF4-FFF2-40B4-BE49-F238E27FC236}">
                <a16:creationId xmlns:a16="http://schemas.microsoft.com/office/drawing/2014/main" id="{5FDD0F5C-3B2A-12A3-DB6A-6B58187D0BED}"/>
              </a:ext>
            </a:extLst>
          </p:cNvPr>
          <p:cNvSpPr txBox="1"/>
          <p:nvPr/>
        </p:nvSpPr>
        <p:spPr>
          <a:xfrm>
            <a:off x="2418080" y="2069431"/>
            <a:ext cx="6096000" cy="1938992"/>
          </a:xfrm>
          <a:prstGeom prst="rect">
            <a:avLst/>
          </a:prstGeom>
          <a:noFill/>
        </p:spPr>
        <p:txBody>
          <a:bodyPr wrap="square">
            <a:spAutoFit/>
          </a:bodyPr>
          <a:lstStyle/>
          <a:p>
            <a:pPr algn="ctr" fontAlgn="ctr">
              <a:lnSpc>
                <a:spcPct val="150000"/>
              </a:lnSpc>
              <a:spcAft>
                <a:spcPts val="3600"/>
              </a:spcAft>
            </a:pPr>
            <a:r>
              <a:rPr lang="en-US" sz="4000" b="1" dirty="0">
                <a:solidFill>
                  <a:schemeClr val="accent6">
                    <a:lumMod val="50000"/>
                  </a:schemeClr>
                </a:solidFill>
                <a:effectLst/>
                <a:latin typeface="Times" panose="02020603050405020304" pitchFamily="18" charset="0"/>
                <a:ea typeface="Calibri" panose="020F0502020204030204" pitchFamily="34" charset="0"/>
                <a:cs typeface="Arial" panose="020B0604020202020204" pitchFamily="34" charset="0"/>
              </a:rPr>
              <a:t>3. Making Your Product or Service Sustainable</a:t>
            </a:r>
            <a:endParaRPr lang="en-GB" sz="2400" b="1" dirty="0">
              <a:solidFill>
                <a:schemeClr val="accent6">
                  <a:lumMod val="50000"/>
                </a:schemeClr>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74242131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18</a:t>
            </a:fld>
            <a:endParaRPr lang="en-US"/>
          </a:p>
        </p:txBody>
      </p:sp>
      <p:sp>
        <p:nvSpPr>
          <p:cNvPr id="2" name="TextBox 1">
            <a:extLst>
              <a:ext uri="{FF2B5EF4-FFF2-40B4-BE49-F238E27FC236}">
                <a16:creationId xmlns:a16="http://schemas.microsoft.com/office/drawing/2014/main" id="{43BE8961-E2E2-D0BA-3E7F-CCB58E649389}"/>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4</a:t>
            </a:r>
          </a:p>
        </p:txBody>
      </p:sp>
      <p:sp>
        <p:nvSpPr>
          <p:cNvPr id="3" name="TextBox 2">
            <a:extLst>
              <a:ext uri="{FF2B5EF4-FFF2-40B4-BE49-F238E27FC236}">
                <a16:creationId xmlns:a16="http://schemas.microsoft.com/office/drawing/2014/main" id="{33BFDEE7-9739-A4FE-F5B7-BCA9E03597D9}"/>
              </a:ext>
            </a:extLst>
          </p:cNvPr>
          <p:cNvSpPr txBox="1"/>
          <p:nvPr/>
        </p:nvSpPr>
        <p:spPr>
          <a:xfrm>
            <a:off x="2342342" y="1997709"/>
            <a:ext cx="6954058" cy="3083921"/>
          </a:xfrm>
          <a:prstGeom prst="rect">
            <a:avLst/>
          </a:prstGeom>
          <a:noFill/>
        </p:spPr>
        <p:txBody>
          <a:bodyPr wrap="square">
            <a:spAutoFit/>
          </a:bodyPr>
          <a:lstStyle/>
          <a:p>
            <a:pPr marL="342900" indent="-342900">
              <a:lnSpc>
                <a:spcPct val="200000"/>
              </a:lnSpc>
              <a:buFont typeface="Arial" panose="020B0604020202020204" pitchFamily="34" charset="0"/>
              <a:buChar char="•"/>
            </a:pPr>
            <a:r>
              <a:rPr lang="en-GB" sz="2000" b="1" dirty="0"/>
              <a:t>Two Definitions of Sustainability</a:t>
            </a:r>
          </a:p>
          <a:p>
            <a:pPr marL="342900" indent="-342900">
              <a:lnSpc>
                <a:spcPct val="200000"/>
              </a:lnSpc>
              <a:buFont typeface="Arial" panose="020B0604020202020204" pitchFamily="34" charset="0"/>
              <a:buChar char="•"/>
            </a:pPr>
            <a:r>
              <a:rPr lang="en-GB" sz="2000" b="1" dirty="0"/>
              <a:t>A trademark</a:t>
            </a:r>
          </a:p>
          <a:p>
            <a:pPr marL="342900" indent="-342900">
              <a:lnSpc>
                <a:spcPct val="200000"/>
              </a:lnSpc>
              <a:buFont typeface="Arial" panose="020B0604020202020204" pitchFamily="34" charset="0"/>
              <a:buChar char="•"/>
            </a:pPr>
            <a:r>
              <a:rPr lang="en-GB" sz="2000" b="1" dirty="0"/>
              <a:t>First-mover advantage</a:t>
            </a:r>
          </a:p>
          <a:p>
            <a:pPr marL="342900" indent="-342900">
              <a:lnSpc>
                <a:spcPct val="200000"/>
              </a:lnSpc>
              <a:buFont typeface="Arial" panose="020B0604020202020204" pitchFamily="34" charset="0"/>
              <a:buChar char="•"/>
            </a:pPr>
            <a:r>
              <a:rPr lang="en-GB" sz="2000" b="1" dirty="0"/>
              <a:t>Constant and Continuous Improvement</a:t>
            </a:r>
          </a:p>
          <a:p>
            <a:pPr marL="342900" indent="-342900">
              <a:lnSpc>
                <a:spcPct val="200000"/>
              </a:lnSpc>
              <a:buFont typeface="Arial" panose="020B0604020202020204" pitchFamily="34" charset="0"/>
              <a:buChar char="•"/>
            </a:pPr>
            <a:r>
              <a:rPr lang="en-GB" sz="2000" b="1" dirty="0"/>
              <a:t>Generating New Business Utilizing Continuous Improvement</a:t>
            </a:r>
          </a:p>
        </p:txBody>
      </p:sp>
      <p:sp>
        <p:nvSpPr>
          <p:cNvPr id="6" name="TextBox 5">
            <a:extLst>
              <a:ext uri="{FF2B5EF4-FFF2-40B4-BE49-F238E27FC236}">
                <a16:creationId xmlns:a16="http://schemas.microsoft.com/office/drawing/2014/main" id="{2757E1C8-1DF1-58EC-C021-F51DE5D90A58}"/>
              </a:ext>
            </a:extLst>
          </p:cNvPr>
          <p:cNvSpPr txBox="1"/>
          <p:nvPr/>
        </p:nvSpPr>
        <p:spPr>
          <a:xfrm>
            <a:off x="1778000" y="1205831"/>
            <a:ext cx="7248698" cy="646331"/>
          </a:xfrm>
          <a:prstGeom prst="rect">
            <a:avLst/>
          </a:prstGeom>
          <a:noFill/>
        </p:spPr>
        <p:txBody>
          <a:bodyPr wrap="square">
            <a:spAutoFit/>
          </a:bodyPr>
          <a:lstStyle/>
          <a:p>
            <a:pPr algn="ctr" fontAlgn="ctr">
              <a:lnSpc>
                <a:spcPct val="150000"/>
              </a:lnSpc>
              <a:spcAft>
                <a:spcPts val="3600"/>
              </a:spcAft>
            </a:pPr>
            <a:r>
              <a:rPr lang="en-US" sz="2400" b="1" dirty="0">
                <a:solidFill>
                  <a:schemeClr val="accent6">
                    <a:lumMod val="50000"/>
                  </a:schemeClr>
                </a:solidFill>
                <a:effectLst/>
                <a:latin typeface="Times" panose="02020603050405020304" pitchFamily="18" charset="0"/>
                <a:ea typeface="Calibri" panose="020F0502020204030204" pitchFamily="34" charset="0"/>
                <a:cs typeface="Arial" panose="020B0604020202020204" pitchFamily="34" charset="0"/>
              </a:rPr>
              <a:t>3. Making Your Product or Service Sustainable</a:t>
            </a:r>
            <a:endParaRPr lang="en-GB" sz="1400" b="1" dirty="0">
              <a:solidFill>
                <a:schemeClr val="accent6">
                  <a:lumMod val="50000"/>
                </a:schemeClr>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41105959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19</a:t>
            </a:fld>
            <a:endParaRPr lang="en-US"/>
          </a:p>
        </p:txBody>
      </p:sp>
      <p:sp>
        <p:nvSpPr>
          <p:cNvPr id="2" name="TextBox 1">
            <a:extLst>
              <a:ext uri="{FF2B5EF4-FFF2-40B4-BE49-F238E27FC236}">
                <a16:creationId xmlns:a16="http://schemas.microsoft.com/office/drawing/2014/main" id="{43BE8961-E2E2-D0BA-3E7F-CCB58E649389}"/>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4</a:t>
            </a:r>
          </a:p>
        </p:txBody>
      </p:sp>
      <p:sp>
        <p:nvSpPr>
          <p:cNvPr id="4" name="TextBox 3">
            <a:extLst>
              <a:ext uri="{FF2B5EF4-FFF2-40B4-BE49-F238E27FC236}">
                <a16:creationId xmlns:a16="http://schemas.microsoft.com/office/drawing/2014/main" id="{A72589BB-8D18-FE6B-EE86-30D175D5A13B}"/>
              </a:ext>
            </a:extLst>
          </p:cNvPr>
          <p:cNvSpPr txBox="1"/>
          <p:nvPr/>
        </p:nvSpPr>
        <p:spPr>
          <a:xfrm>
            <a:off x="2514600" y="310237"/>
            <a:ext cx="6096000" cy="400110"/>
          </a:xfrm>
          <a:prstGeom prst="rect">
            <a:avLst/>
          </a:prstGeom>
          <a:noFill/>
        </p:spPr>
        <p:txBody>
          <a:bodyPr wrap="square">
            <a:spAutoFit/>
          </a:bodyPr>
          <a:lstStyle/>
          <a:p>
            <a:r>
              <a:rPr lang="en-GB" sz="2000" b="1" dirty="0">
                <a:solidFill>
                  <a:schemeClr val="accent6">
                    <a:lumMod val="20000"/>
                    <a:lumOff val="80000"/>
                  </a:schemeClr>
                </a:solidFill>
              </a:rPr>
              <a:t>Two Definitions of Sustainability</a:t>
            </a:r>
          </a:p>
        </p:txBody>
      </p:sp>
      <p:sp>
        <p:nvSpPr>
          <p:cNvPr id="6" name="TextBox 5">
            <a:extLst>
              <a:ext uri="{FF2B5EF4-FFF2-40B4-BE49-F238E27FC236}">
                <a16:creationId xmlns:a16="http://schemas.microsoft.com/office/drawing/2014/main" id="{8A814F65-97A0-FD10-A1FB-69C5BE6C2BAD}"/>
              </a:ext>
            </a:extLst>
          </p:cNvPr>
          <p:cNvSpPr txBox="1"/>
          <p:nvPr/>
        </p:nvSpPr>
        <p:spPr>
          <a:xfrm>
            <a:off x="1212273" y="1392242"/>
            <a:ext cx="9956800" cy="400110"/>
          </a:xfrm>
          <a:prstGeom prst="rect">
            <a:avLst/>
          </a:prstGeom>
          <a:noFill/>
          <a:ln>
            <a:solidFill>
              <a:srgbClr val="FF0000"/>
            </a:solidFill>
          </a:ln>
        </p:spPr>
        <p:txBody>
          <a:bodyPr wrap="square">
            <a:spAutoFit/>
          </a:bodyPr>
          <a:lstStyle/>
          <a:p>
            <a:r>
              <a:rPr lang="en-GB" sz="2000" dirty="0"/>
              <a:t>To most entrepreneurs, sustainability means building a company that will prosper and survive.</a:t>
            </a:r>
          </a:p>
        </p:txBody>
      </p:sp>
      <p:sp>
        <p:nvSpPr>
          <p:cNvPr id="9" name="TextBox 8">
            <a:extLst>
              <a:ext uri="{FF2B5EF4-FFF2-40B4-BE49-F238E27FC236}">
                <a16:creationId xmlns:a16="http://schemas.microsoft.com/office/drawing/2014/main" id="{9E207342-5BBE-2C33-6A7C-8246E34DE54E}"/>
              </a:ext>
            </a:extLst>
          </p:cNvPr>
          <p:cNvSpPr txBox="1"/>
          <p:nvPr/>
        </p:nvSpPr>
        <p:spPr>
          <a:xfrm>
            <a:off x="1212273" y="2091342"/>
            <a:ext cx="9042400" cy="3086871"/>
          </a:xfrm>
          <a:prstGeom prst="rect">
            <a:avLst/>
          </a:prstGeom>
          <a:noFill/>
          <a:ln>
            <a:solidFill>
              <a:srgbClr val="0070C0"/>
            </a:solidFill>
          </a:ln>
        </p:spPr>
        <p:txBody>
          <a:bodyPr wrap="square">
            <a:spAutoFit/>
          </a:bodyPr>
          <a:lstStyle/>
          <a:p>
            <a:pPr>
              <a:lnSpc>
                <a:spcPct val="150000"/>
              </a:lnSpc>
            </a:pPr>
            <a:r>
              <a:rPr lang="en-GB" sz="2200" dirty="0"/>
              <a:t> Much of corporate tends to complement—or at least mimic—the   (United States Environmental Protection Agency) </a:t>
            </a:r>
            <a:r>
              <a:rPr lang="en-GB" sz="2200" b="1" dirty="0"/>
              <a:t>EPA’s</a:t>
            </a:r>
            <a:r>
              <a:rPr lang="en-GB" sz="2200" dirty="0"/>
              <a:t>:</a:t>
            </a:r>
          </a:p>
          <a:p>
            <a:pPr>
              <a:lnSpc>
                <a:spcPct val="150000"/>
              </a:lnSpc>
            </a:pPr>
            <a:r>
              <a:rPr lang="en-GB" sz="2200" b="1" i="1" dirty="0">
                <a:solidFill>
                  <a:schemeClr val="accent2">
                    <a:lumMod val="50000"/>
                  </a:schemeClr>
                </a:solidFill>
              </a:rPr>
              <a:t>Sustainability</a:t>
            </a:r>
            <a:r>
              <a:rPr lang="en-GB" sz="2200" dirty="0"/>
              <a:t> is based on a simple principle: Everything that we need for our survival and well-being depends, either directly or indirectly, on our natural environment. Sustainability creates and maintains the conditions under which humans and nature can exist in productive harmony. </a:t>
            </a:r>
          </a:p>
        </p:txBody>
      </p:sp>
      <p:pic>
        <p:nvPicPr>
          <p:cNvPr id="3076" name="Picture 4" descr="media-exp1.licdn.com/dms/image/C4D0BAQFsG68IsuS...">
            <a:extLst>
              <a:ext uri="{FF2B5EF4-FFF2-40B4-BE49-F238E27FC236}">
                <a16:creationId xmlns:a16="http://schemas.microsoft.com/office/drawing/2014/main" id="{FF7B1A88-30E3-C899-4218-C36E8771601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386060" y="2757170"/>
            <a:ext cx="1343660" cy="13436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2826800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20</a:t>
            </a:fld>
            <a:endParaRPr lang="en-US"/>
          </a:p>
        </p:txBody>
      </p:sp>
      <p:sp>
        <p:nvSpPr>
          <p:cNvPr id="2" name="TextBox 1">
            <a:extLst>
              <a:ext uri="{FF2B5EF4-FFF2-40B4-BE49-F238E27FC236}">
                <a16:creationId xmlns:a16="http://schemas.microsoft.com/office/drawing/2014/main" id="{43BE8961-E2E2-D0BA-3E7F-CCB58E649389}"/>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4</a:t>
            </a:r>
          </a:p>
        </p:txBody>
      </p:sp>
      <p:sp>
        <p:nvSpPr>
          <p:cNvPr id="4" name="TextBox 3">
            <a:extLst>
              <a:ext uri="{FF2B5EF4-FFF2-40B4-BE49-F238E27FC236}">
                <a16:creationId xmlns:a16="http://schemas.microsoft.com/office/drawing/2014/main" id="{A72589BB-8D18-FE6B-EE86-30D175D5A13B}"/>
              </a:ext>
            </a:extLst>
          </p:cNvPr>
          <p:cNvSpPr txBox="1"/>
          <p:nvPr/>
        </p:nvSpPr>
        <p:spPr>
          <a:xfrm>
            <a:off x="2514600" y="310237"/>
            <a:ext cx="6096000" cy="400110"/>
          </a:xfrm>
          <a:prstGeom prst="rect">
            <a:avLst/>
          </a:prstGeom>
          <a:noFill/>
        </p:spPr>
        <p:txBody>
          <a:bodyPr wrap="square">
            <a:spAutoFit/>
          </a:bodyPr>
          <a:lstStyle/>
          <a:p>
            <a:r>
              <a:rPr lang="en-GB" sz="2000" b="1" dirty="0">
                <a:solidFill>
                  <a:schemeClr val="accent6">
                    <a:lumMod val="20000"/>
                    <a:lumOff val="80000"/>
                  </a:schemeClr>
                </a:solidFill>
              </a:rPr>
              <a:t>Two Definitions of Sustainability</a:t>
            </a:r>
          </a:p>
        </p:txBody>
      </p:sp>
      <p:sp>
        <p:nvSpPr>
          <p:cNvPr id="6" name="TextBox 5">
            <a:extLst>
              <a:ext uri="{FF2B5EF4-FFF2-40B4-BE49-F238E27FC236}">
                <a16:creationId xmlns:a16="http://schemas.microsoft.com/office/drawing/2014/main" id="{8A814F65-97A0-FD10-A1FB-69C5BE6C2BAD}"/>
              </a:ext>
            </a:extLst>
          </p:cNvPr>
          <p:cNvSpPr txBox="1"/>
          <p:nvPr/>
        </p:nvSpPr>
        <p:spPr>
          <a:xfrm>
            <a:off x="1239520" y="1612315"/>
            <a:ext cx="9408160" cy="1697068"/>
          </a:xfrm>
          <a:prstGeom prst="rect">
            <a:avLst/>
          </a:prstGeom>
          <a:noFill/>
          <a:ln>
            <a:solidFill>
              <a:srgbClr val="FF0000"/>
            </a:solidFill>
          </a:ln>
        </p:spPr>
        <p:txBody>
          <a:bodyPr wrap="square">
            <a:spAutoFit/>
          </a:bodyPr>
          <a:lstStyle/>
          <a:p>
            <a:pPr>
              <a:lnSpc>
                <a:spcPct val="150000"/>
              </a:lnSpc>
            </a:pPr>
            <a:r>
              <a:rPr lang="en-GB" sz="2400" dirty="0"/>
              <a:t>Based on the “entrepreneurial” definition of sustainability, entrepreneurial leaders should be asking themselves, “</a:t>
            </a:r>
            <a:r>
              <a:rPr lang="en-GB" sz="2400" b="1" i="1" dirty="0">
                <a:solidFill>
                  <a:schemeClr val="accent2">
                    <a:lumMod val="50000"/>
                  </a:schemeClr>
                </a:solidFill>
              </a:rPr>
              <a:t>How do I grow and sustain my business in the long term</a:t>
            </a:r>
            <a:r>
              <a:rPr lang="en-GB" sz="2400" dirty="0"/>
              <a:t>?” </a:t>
            </a:r>
          </a:p>
        </p:txBody>
      </p:sp>
      <p:sp>
        <p:nvSpPr>
          <p:cNvPr id="5" name="TextBox 4">
            <a:extLst>
              <a:ext uri="{FF2B5EF4-FFF2-40B4-BE49-F238E27FC236}">
                <a16:creationId xmlns:a16="http://schemas.microsoft.com/office/drawing/2014/main" id="{18EE6C29-3699-8E92-B21B-3560F5B33E2E}"/>
              </a:ext>
            </a:extLst>
          </p:cNvPr>
          <p:cNvSpPr txBox="1"/>
          <p:nvPr/>
        </p:nvSpPr>
        <p:spPr>
          <a:xfrm>
            <a:off x="1341120" y="3632231"/>
            <a:ext cx="9408160" cy="1143070"/>
          </a:xfrm>
          <a:prstGeom prst="rect">
            <a:avLst/>
          </a:prstGeom>
          <a:noFill/>
          <a:ln>
            <a:solidFill>
              <a:srgbClr val="0070C0"/>
            </a:solidFill>
          </a:ln>
        </p:spPr>
        <p:txBody>
          <a:bodyPr wrap="square">
            <a:spAutoFit/>
          </a:bodyPr>
          <a:lstStyle/>
          <a:p>
            <a:pPr>
              <a:lnSpc>
                <a:spcPct val="150000"/>
              </a:lnSpc>
            </a:pPr>
            <a:r>
              <a:rPr lang="en-GB" sz="2400" dirty="0"/>
              <a:t>There are three ways to ensure that your product or service remains sustainable in the entrepreneurial sense</a:t>
            </a:r>
          </a:p>
        </p:txBody>
      </p:sp>
    </p:spTree>
    <p:extLst>
      <p:ext uri="{BB962C8B-B14F-4D97-AF65-F5344CB8AC3E}">
        <p14:creationId xmlns:p14="http://schemas.microsoft.com/office/powerpoint/2010/main" val="335459190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21</a:t>
            </a:fld>
            <a:endParaRPr lang="en-US"/>
          </a:p>
        </p:txBody>
      </p:sp>
      <p:sp>
        <p:nvSpPr>
          <p:cNvPr id="2" name="TextBox 1">
            <a:extLst>
              <a:ext uri="{FF2B5EF4-FFF2-40B4-BE49-F238E27FC236}">
                <a16:creationId xmlns:a16="http://schemas.microsoft.com/office/drawing/2014/main" id="{43BE8961-E2E2-D0BA-3E7F-CCB58E649389}"/>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4</a:t>
            </a:r>
          </a:p>
        </p:txBody>
      </p:sp>
      <p:sp>
        <p:nvSpPr>
          <p:cNvPr id="4" name="TextBox 3">
            <a:extLst>
              <a:ext uri="{FF2B5EF4-FFF2-40B4-BE49-F238E27FC236}">
                <a16:creationId xmlns:a16="http://schemas.microsoft.com/office/drawing/2014/main" id="{DFB9D5CA-B127-A1B0-A75E-ED0AAD332716}"/>
              </a:ext>
            </a:extLst>
          </p:cNvPr>
          <p:cNvSpPr txBox="1"/>
          <p:nvPr/>
        </p:nvSpPr>
        <p:spPr>
          <a:xfrm>
            <a:off x="2702560" y="399534"/>
            <a:ext cx="6096000" cy="461665"/>
          </a:xfrm>
          <a:prstGeom prst="rect">
            <a:avLst/>
          </a:prstGeom>
          <a:noFill/>
        </p:spPr>
        <p:txBody>
          <a:bodyPr wrap="square">
            <a:spAutoFit/>
          </a:bodyPr>
          <a:lstStyle/>
          <a:p>
            <a:r>
              <a:rPr lang="en-GB" sz="2400" b="1" dirty="0">
                <a:solidFill>
                  <a:schemeClr val="bg2"/>
                </a:solidFill>
              </a:rPr>
              <a:t>Trademarks</a:t>
            </a:r>
          </a:p>
        </p:txBody>
      </p:sp>
      <p:sp>
        <p:nvSpPr>
          <p:cNvPr id="6" name="TextBox 5">
            <a:extLst>
              <a:ext uri="{FF2B5EF4-FFF2-40B4-BE49-F238E27FC236}">
                <a16:creationId xmlns:a16="http://schemas.microsoft.com/office/drawing/2014/main" id="{D1DB728E-AB33-C700-D06A-F64CCFCEE0B3}"/>
              </a:ext>
            </a:extLst>
          </p:cNvPr>
          <p:cNvSpPr txBox="1"/>
          <p:nvPr/>
        </p:nvSpPr>
        <p:spPr>
          <a:xfrm>
            <a:off x="1351280" y="1420674"/>
            <a:ext cx="9489440" cy="3682226"/>
          </a:xfrm>
          <a:prstGeom prst="rect">
            <a:avLst/>
          </a:prstGeom>
          <a:noFill/>
        </p:spPr>
        <p:txBody>
          <a:bodyPr wrap="square">
            <a:spAutoFit/>
          </a:bodyPr>
          <a:lstStyle/>
          <a:p>
            <a:pPr algn="just">
              <a:lnSpc>
                <a:spcPct val="200000"/>
              </a:lnSpc>
            </a:pPr>
            <a:r>
              <a:rPr lang="en-GB" sz="2400" dirty="0"/>
              <a:t>A trademark not only distinguishes a product or service from its competitors, it provides legal protection against others using a company’s name or logo. Trademarks make it possible for companies to invest energy, effort, resources, and time in building a brand without the fear of others taking advantage of the goodwill created by their efforts.</a:t>
            </a:r>
          </a:p>
        </p:txBody>
      </p:sp>
    </p:spTree>
    <p:extLst>
      <p:ext uri="{BB962C8B-B14F-4D97-AF65-F5344CB8AC3E}">
        <p14:creationId xmlns:p14="http://schemas.microsoft.com/office/powerpoint/2010/main" val="141607346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22</a:t>
            </a:fld>
            <a:endParaRPr lang="en-US"/>
          </a:p>
        </p:txBody>
      </p:sp>
      <p:sp>
        <p:nvSpPr>
          <p:cNvPr id="2" name="TextBox 1">
            <a:extLst>
              <a:ext uri="{FF2B5EF4-FFF2-40B4-BE49-F238E27FC236}">
                <a16:creationId xmlns:a16="http://schemas.microsoft.com/office/drawing/2014/main" id="{43BE8961-E2E2-D0BA-3E7F-CCB58E649389}"/>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4</a:t>
            </a:r>
          </a:p>
        </p:txBody>
      </p:sp>
      <p:sp>
        <p:nvSpPr>
          <p:cNvPr id="6" name="TextBox 5">
            <a:extLst>
              <a:ext uri="{FF2B5EF4-FFF2-40B4-BE49-F238E27FC236}">
                <a16:creationId xmlns:a16="http://schemas.microsoft.com/office/drawing/2014/main" id="{177D83DA-191D-D6EF-33DD-F3A2E1B72F92}"/>
              </a:ext>
            </a:extLst>
          </p:cNvPr>
          <p:cNvSpPr txBox="1"/>
          <p:nvPr/>
        </p:nvSpPr>
        <p:spPr>
          <a:xfrm>
            <a:off x="2794000" y="389374"/>
            <a:ext cx="6096000" cy="400110"/>
          </a:xfrm>
          <a:prstGeom prst="rect">
            <a:avLst/>
          </a:prstGeom>
          <a:noFill/>
        </p:spPr>
        <p:txBody>
          <a:bodyPr wrap="square">
            <a:spAutoFit/>
          </a:bodyPr>
          <a:lstStyle/>
          <a:p>
            <a:r>
              <a:rPr lang="en-GB" sz="2000" b="1" dirty="0">
                <a:solidFill>
                  <a:schemeClr val="bg2"/>
                </a:solidFill>
              </a:rPr>
              <a:t>First-Mover Advantage</a:t>
            </a:r>
          </a:p>
        </p:txBody>
      </p:sp>
      <p:sp>
        <p:nvSpPr>
          <p:cNvPr id="8" name="TextBox 7">
            <a:extLst>
              <a:ext uri="{FF2B5EF4-FFF2-40B4-BE49-F238E27FC236}">
                <a16:creationId xmlns:a16="http://schemas.microsoft.com/office/drawing/2014/main" id="{8E4D24A6-0CA3-D31D-6725-F1710536031B}"/>
              </a:ext>
            </a:extLst>
          </p:cNvPr>
          <p:cNvSpPr txBox="1"/>
          <p:nvPr/>
        </p:nvSpPr>
        <p:spPr>
          <a:xfrm>
            <a:off x="1066800" y="1427947"/>
            <a:ext cx="9834880" cy="3737946"/>
          </a:xfrm>
          <a:prstGeom prst="rect">
            <a:avLst/>
          </a:prstGeom>
          <a:noFill/>
        </p:spPr>
        <p:txBody>
          <a:bodyPr wrap="square">
            <a:spAutoFit/>
          </a:bodyPr>
          <a:lstStyle/>
          <a:p>
            <a:pPr algn="just">
              <a:lnSpc>
                <a:spcPct val="150000"/>
              </a:lnSpc>
            </a:pPr>
            <a:r>
              <a:rPr lang="en-GB" sz="2000" dirty="0"/>
              <a:t>Establishing first-mover advantage is another way for your company to ensure sustainability. </a:t>
            </a:r>
            <a:r>
              <a:rPr lang="en-GB" sz="2000" b="1" i="1" dirty="0">
                <a:highlight>
                  <a:srgbClr val="FFFF00"/>
                </a:highlight>
              </a:rPr>
              <a:t>First-mover advantage </a:t>
            </a:r>
            <a:r>
              <a:rPr lang="en-GB" sz="2000" i="1" dirty="0">
                <a:solidFill>
                  <a:srgbClr val="C00000"/>
                </a:solidFill>
              </a:rPr>
              <a:t>can be defined as a form of competitive advantage that a company earns by being the first to enter a specific market or industry</a:t>
            </a:r>
            <a:r>
              <a:rPr lang="en-GB" sz="2000" dirty="0"/>
              <a:t>. Being the first allows a company to acquire superior brand recognition and customer loyalty. </a:t>
            </a:r>
          </a:p>
          <a:p>
            <a:pPr algn="just">
              <a:lnSpc>
                <a:spcPct val="150000"/>
              </a:lnSpc>
            </a:pPr>
            <a:endParaRPr lang="en-GB" sz="2000" dirty="0"/>
          </a:p>
          <a:p>
            <a:pPr algn="just">
              <a:lnSpc>
                <a:spcPct val="150000"/>
              </a:lnSpc>
            </a:pPr>
            <a:r>
              <a:rPr lang="en-GB" sz="2000" dirty="0"/>
              <a:t>The company also has more time to perfect its product or service. Being first and special creates a great deal of free awareness, often due to publicity generated by the news media and word of mouth.</a:t>
            </a:r>
          </a:p>
        </p:txBody>
      </p:sp>
    </p:spTree>
    <p:extLst>
      <p:ext uri="{BB962C8B-B14F-4D97-AF65-F5344CB8AC3E}">
        <p14:creationId xmlns:p14="http://schemas.microsoft.com/office/powerpoint/2010/main" val="138075665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23</a:t>
            </a:fld>
            <a:endParaRPr lang="en-US"/>
          </a:p>
        </p:txBody>
      </p:sp>
      <p:sp>
        <p:nvSpPr>
          <p:cNvPr id="2" name="TextBox 1">
            <a:extLst>
              <a:ext uri="{FF2B5EF4-FFF2-40B4-BE49-F238E27FC236}">
                <a16:creationId xmlns:a16="http://schemas.microsoft.com/office/drawing/2014/main" id="{43BE8961-E2E2-D0BA-3E7F-CCB58E649389}"/>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4</a:t>
            </a:r>
          </a:p>
        </p:txBody>
      </p:sp>
      <p:sp>
        <p:nvSpPr>
          <p:cNvPr id="4" name="TextBox 3">
            <a:extLst>
              <a:ext uri="{FF2B5EF4-FFF2-40B4-BE49-F238E27FC236}">
                <a16:creationId xmlns:a16="http://schemas.microsoft.com/office/drawing/2014/main" id="{C5FDFF88-3353-495A-9F65-534236CD6499}"/>
              </a:ext>
            </a:extLst>
          </p:cNvPr>
          <p:cNvSpPr txBox="1"/>
          <p:nvPr/>
        </p:nvSpPr>
        <p:spPr>
          <a:xfrm>
            <a:off x="1374832" y="1515517"/>
            <a:ext cx="9191567" cy="3682226"/>
          </a:xfrm>
          <a:prstGeom prst="rect">
            <a:avLst/>
          </a:prstGeom>
          <a:noFill/>
        </p:spPr>
        <p:txBody>
          <a:bodyPr wrap="square">
            <a:spAutoFit/>
          </a:bodyPr>
          <a:lstStyle/>
          <a:p>
            <a:pPr algn="just">
              <a:lnSpc>
                <a:spcPct val="200000"/>
              </a:lnSpc>
            </a:pPr>
            <a:r>
              <a:rPr lang="en-GB" sz="2400" dirty="0"/>
              <a:t>However, first-mover advantage isn’t always sustainable, especially when a competitor introduces a product or service that’s perceived to be better. Often, a competitor will introduce a “better” product or service quite awhile later and still be recognized as the “first mover.” Google, for example, came three years after Yahoo.</a:t>
            </a:r>
          </a:p>
        </p:txBody>
      </p:sp>
      <p:sp>
        <p:nvSpPr>
          <p:cNvPr id="5" name="TextBox 4">
            <a:extLst>
              <a:ext uri="{FF2B5EF4-FFF2-40B4-BE49-F238E27FC236}">
                <a16:creationId xmlns:a16="http://schemas.microsoft.com/office/drawing/2014/main" id="{9C7BB4E2-5D67-F62A-4C94-F491780D6020}"/>
              </a:ext>
            </a:extLst>
          </p:cNvPr>
          <p:cNvSpPr txBox="1"/>
          <p:nvPr/>
        </p:nvSpPr>
        <p:spPr>
          <a:xfrm>
            <a:off x="2794000" y="389374"/>
            <a:ext cx="6096000" cy="400110"/>
          </a:xfrm>
          <a:prstGeom prst="rect">
            <a:avLst/>
          </a:prstGeom>
          <a:noFill/>
        </p:spPr>
        <p:txBody>
          <a:bodyPr wrap="square">
            <a:spAutoFit/>
          </a:bodyPr>
          <a:lstStyle/>
          <a:p>
            <a:r>
              <a:rPr lang="en-GB" sz="2000" b="1" dirty="0">
                <a:solidFill>
                  <a:schemeClr val="bg2"/>
                </a:solidFill>
              </a:rPr>
              <a:t>First-Mover Advantage</a:t>
            </a:r>
          </a:p>
        </p:txBody>
      </p:sp>
    </p:spTree>
    <p:extLst>
      <p:ext uri="{BB962C8B-B14F-4D97-AF65-F5344CB8AC3E}">
        <p14:creationId xmlns:p14="http://schemas.microsoft.com/office/powerpoint/2010/main" val="112799448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24</a:t>
            </a:fld>
            <a:endParaRPr lang="en-US"/>
          </a:p>
        </p:txBody>
      </p:sp>
      <p:sp>
        <p:nvSpPr>
          <p:cNvPr id="2" name="TextBox 1">
            <a:extLst>
              <a:ext uri="{FF2B5EF4-FFF2-40B4-BE49-F238E27FC236}">
                <a16:creationId xmlns:a16="http://schemas.microsoft.com/office/drawing/2014/main" id="{43BE8961-E2E2-D0BA-3E7F-CCB58E649389}"/>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4</a:t>
            </a:r>
          </a:p>
        </p:txBody>
      </p:sp>
      <p:sp>
        <p:nvSpPr>
          <p:cNvPr id="4" name="TextBox 3">
            <a:extLst>
              <a:ext uri="{FF2B5EF4-FFF2-40B4-BE49-F238E27FC236}">
                <a16:creationId xmlns:a16="http://schemas.microsoft.com/office/drawing/2014/main" id="{EDA08979-2AAD-FAA6-BC12-DDDABC4623DF}"/>
              </a:ext>
            </a:extLst>
          </p:cNvPr>
          <p:cNvSpPr txBox="1"/>
          <p:nvPr/>
        </p:nvSpPr>
        <p:spPr>
          <a:xfrm>
            <a:off x="2661920" y="310237"/>
            <a:ext cx="6096000" cy="400110"/>
          </a:xfrm>
          <a:prstGeom prst="rect">
            <a:avLst/>
          </a:prstGeom>
          <a:noFill/>
        </p:spPr>
        <p:txBody>
          <a:bodyPr wrap="square">
            <a:spAutoFit/>
          </a:bodyPr>
          <a:lstStyle/>
          <a:p>
            <a:r>
              <a:rPr lang="en-GB" sz="2000" b="1" dirty="0">
                <a:solidFill>
                  <a:schemeClr val="bg1">
                    <a:lumMod val="95000"/>
                  </a:schemeClr>
                </a:solidFill>
              </a:rPr>
              <a:t>Constant and Continuous Improvement</a:t>
            </a:r>
          </a:p>
        </p:txBody>
      </p:sp>
      <p:sp>
        <p:nvSpPr>
          <p:cNvPr id="6" name="TextBox 5">
            <a:extLst>
              <a:ext uri="{FF2B5EF4-FFF2-40B4-BE49-F238E27FC236}">
                <a16:creationId xmlns:a16="http://schemas.microsoft.com/office/drawing/2014/main" id="{BF32FBD9-BC4D-6A59-3E83-1390B93B6A7B}"/>
              </a:ext>
            </a:extLst>
          </p:cNvPr>
          <p:cNvSpPr txBox="1"/>
          <p:nvPr/>
        </p:nvSpPr>
        <p:spPr>
          <a:xfrm>
            <a:off x="1310640" y="1403102"/>
            <a:ext cx="9377680" cy="3682226"/>
          </a:xfrm>
          <a:prstGeom prst="rect">
            <a:avLst/>
          </a:prstGeom>
          <a:noFill/>
        </p:spPr>
        <p:txBody>
          <a:bodyPr wrap="square">
            <a:spAutoFit/>
          </a:bodyPr>
          <a:lstStyle/>
          <a:p>
            <a:pPr algn="just">
              <a:lnSpc>
                <a:spcPct val="200000"/>
              </a:lnSpc>
            </a:pPr>
            <a:r>
              <a:rPr lang="en-GB" sz="2400" dirty="0"/>
              <a:t>How do you keep the benefits earned by first-mover advantage? One answer is constant and continuous improvement in every area of doing business, including marketing, operations, and finance. The companies that fail to do this lose their first-mover advantage and damage their sustainability.</a:t>
            </a:r>
          </a:p>
        </p:txBody>
      </p:sp>
    </p:spTree>
    <p:extLst>
      <p:ext uri="{BB962C8B-B14F-4D97-AF65-F5344CB8AC3E}">
        <p14:creationId xmlns:p14="http://schemas.microsoft.com/office/powerpoint/2010/main" val="313075410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25</a:t>
            </a:fld>
            <a:endParaRPr lang="en-US"/>
          </a:p>
        </p:txBody>
      </p:sp>
      <p:sp>
        <p:nvSpPr>
          <p:cNvPr id="2" name="TextBox 1">
            <a:extLst>
              <a:ext uri="{FF2B5EF4-FFF2-40B4-BE49-F238E27FC236}">
                <a16:creationId xmlns:a16="http://schemas.microsoft.com/office/drawing/2014/main" id="{43BE8961-E2E2-D0BA-3E7F-CCB58E649389}"/>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4</a:t>
            </a:r>
          </a:p>
        </p:txBody>
      </p:sp>
      <p:sp>
        <p:nvSpPr>
          <p:cNvPr id="4" name="TextBox 3">
            <a:extLst>
              <a:ext uri="{FF2B5EF4-FFF2-40B4-BE49-F238E27FC236}">
                <a16:creationId xmlns:a16="http://schemas.microsoft.com/office/drawing/2014/main" id="{5305A4EB-4B40-DA48-CE4C-0EC570787E91}"/>
              </a:ext>
            </a:extLst>
          </p:cNvPr>
          <p:cNvSpPr txBox="1"/>
          <p:nvPr/>
        </p:nvSpPr>
        <p:spPr>
          <a:xfrm>
            <a:off x="995680" y="1366858"/>
            <a:ext cx="8282940" cy="3913059"/>
          </a:xfrm>
          <a:prstGeom prst="rect">
            <a:avLst/>
          </a:prstGeom>
          <a:noFill/>
        </p:spPr>
        <p:txBody>
          <a:bodyPr wrap="square">
            <a:spAutoFit/>
          </a:bodyPr>
          <a:lstStyle/>
          <a:p>
            <a:pPr algn="just">
              <a:lnSpc>
                <a:spcPct val="150000"/>
              </a:lnSpc>
            </a:pPr>
            <a:r>
              <a:rPr lang="en-GB" sz="2400" dirty="0"/>
              <a:t> An excellent example of constant and continuous improvement, particularly in the area of customer service, by watching the CEO of Crown Cork &amp; Seal. I thought I’d seen it all until I met Mr. Connelly. For years he answered his own phone calls, so as not to have people be “filtered” by anyone. Any customer could call him directly, and he would pick up the phone and carry on a conversation.</a:t>
            </a:r>
          </a:p>
        </p:txBody>
      </p:sp>
      <p:sp>
        <p:nvSpPr>
          <p:cNvPr id="5" name="TextBox 4">
            <a:extLst>
              <a:ext uri="{FF2B5EF4-FFF2-40B4-BE49-F238E27FC236}">
                <a16:creationId xmlns:a16="http://schemas.microsoft.com/office/drawing/2014/main" id="{76E879BD-E795-5987-F600-1770F414E827}"/>
              </a:ext>
            </a:extLst>
          </p:cNvPr>
          <p:cNvSpPr txBox="1"/>
          <p:nvPr/>
        </p:nvSpPr>
        <p:spPr>
          <a:xfrm>
            <a:off x="2661920" y="310237"/>
            <a:ext cx="6096000" cy="400110"/>
          </a:xfrm>
          <a:prstGeom prst="rect">
            <a:avLst/>
          </a:prstGeom>
          <a:noFill/>
        </p:spPr>
        <p:txBody>
          <a:bodyPr wrap="square">
            <a:spAutoFit/>
          </a:bodyPr>
          <a:lstStyle/>
          <a:p>
            <a:r>
              <a:rPr lang="en-GB" sz="2000" b="1">
                <a:solidFill>
                  <a:schemeClr val="bg1">
                    <a:lumMod val="95000"/>
                  </a:schemeClr>
                </a:solidFill>
              </a:rPr>
              <a:t>Constant and Continuous Improvement</a:t>
            </a:r>
            <a:endParaRPr lang="en-GB" sz="2000" b="1" dirty="0">
              <a:solidFill>
                <a:schemeClr val="bg1">
                  <a:lumMod val="95000"/>
                </a:schemeClr>
              </a:solidFill>
            </a:endParaRPr>
          </a:p>
        </p:txBody>
      </p:sp>
      <p:pic>
        <p:nvPicPr>
          <p:cNvPr id="5132" name="Picture 12" descr="Crown Cork &amp; Seal | Brands of the World™ | Download vector logos and  logotypes">
            <a:extLst>
              <a:ext uri="{FF2B5EF4-FFF2-40B4-BE49-F238E27FC236}">
                <a16:creationId xmlns:a16="http://schemas.microsoft.com/office/drawing/2014/main" id="{2CE45A9B-3320-1518-96B1-D19F23752A5B}"/>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30533" b="32306"/>
          <a:stretch/>
        </p:blipFill>
        <p:spPr bwMode="auto">
          <a:xfrm>
            <a:off x="9644374" y="4698868"/>
            <a:ext cx="1905000" cy="707917"/>
          </a:xfrm>
          <a:prstGeom prst="rect">
            <a:avLst/>
          </a:prstGeom>
          <a:noFill/>
          <a:extLst>
            <a:ext uri="{909E8E84-426E-40DD-AFC4-6F175D3DCCD1}">
              <a14:hiddenFill xmlns:a14="http://schemas.microsoft.com/office/drawing/2010/main">
                <a:solidFill>
                  <a:srgbClr val="FFFFFF"/>
                </a:solidFill>
              </a14:hiddenFill>
            </a:ext>
          </a:extLst>
        </p:spPr>
      </p:pic>
      <p:pic>
        <p:nvPicPr>
          <p:cNvPr id="5134" name="Picture 14" descr="Non Beverage Caps | Bottle cap, Cap, Beverages">
            <a:extLst>
              <a:ext uri="{FF2B5EF4-FFF2-40B4-BE49-F238E27FC236}">
                <a16:creationId xmlns:a16="http://schemas.microsoft.com/office/drawing/2014/main" id="{DCE280A6-8449-1263-6EA5-5FE7F660EE8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677083" y="1080756"/>
            <a:ext cx="1676717" cy="1699274"/>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5136" name="Picture 16" descr="Crown Cork and Seal Pin | #1818473459">
            <a:extLst>
              <a:ext uri="{FF2B5EF4-FFF2-40B4-BE49-F238E27FC236}">
                <a16:creationId xmlns:a16="http://schemas.microsoft.com/office/drawing/2014/main" id="{AADB6976-DCDE-F29F-3B1A-559329A859B1}"/>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39076" t="20357" r="24291" b="19960"/>
          <a:stretch/>
        </p:blipFill>
        <p:spPr bwMode="auto">
          <a:xfrm>
            <a:off x="9875508" y="3083800"/>
            <a:ext cx="1442732" cy="1427240"/>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694874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26</a:t>
            </a:fld>
            <a:endParaRPr lang="en-US"/>
          </a:p>
        </p:txBody>
      </p:sp>
      <p:sp>
        <p:nvSpPr>
          <p:cNvPr id="2" name="TextBox 1">
            <a:extLst>
              <a:ext uri="{FF2B5EF4-FFF2-40B4-BE49-F238E27FC236}">
                <a16:creationId xmlns:a16="http://schemas.microsoft.com/office/drawing/2014/main" id="{43BE8961-E2E2-D0BA-3E7F-CCB58E649389}"/>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4</a:t>
            </a:r>
          </a:p>
        </p:txBody>
      </p:sp>
      <p:sp>
        <p:nvSpPr>
          <p:cNvPr id="4" name="TextBox 3">
            <a:extLst>
              <a:ext uri="{FF2B5EF4-FFF2-40B4-BE49-F238E27FC236}">
                <a16:creationId xmlns:a16="http://schemas.microsoft.com/office/drawing/2014/main" id="{6B516DC1-BDF8-2985-DAA2-79B162F7A59B}"/>
              </a:ext>
            </a:extLst>
          </p:cNvPr>
          <p:cNvSpPr txBox="1"/>
          <p:nvPr/>
        </p:nvSpPr>
        <p:spPr>
          <a:xfrm>
            <a:off x="2514600" y="310237"/>
            <a:ext cx="6731000" cy="400110"/>
          </a:xfrm>
          <a:prstGeom prst="rect">
            <a:avLst/>
          </a:prstGeom>
          <a:noFill/>
        </p:spPr>
        <p:txBody>
          <a:bodyPr wrap="square">
            <a:spAutoFit/>
          </a:bodyPr>
          <a:lstStyle/>
          <a:p>
            <a:r>
              <a:rPr lang="en-GB" sz="2000" b="1" dirty="0">
                <a:solidFill>
                  <a:schemeClr val="bg1">
                    <a:lumMod val="95000"/>
                  </a:schemeClr>
                </a:solidFill>
              </a:rPr>
              <a:t>Generating New Business Utilizing Continuous Improvement</a:t>
            </a:r>
          </a:p>
        </p:txBody>
      </p:sp>
      <p:sp>
        <p:nvSpPr>
          <p:cNvPr id="6" name="TextBox 5">
            <a:extLst>
              <a:ext uri="{FF2B5EF4-FFF2-40B4-BE49-F238E27FC236}">
                <a16:creationId xmlns:a16="http://schemas.microsoft.com/office/drawing/2014/main" id="{7E2D11A1-FF97-C905-9216-CF345B2641A4}"/>
              </a:ext>
            </a:extLst>
          </p:cNvPr>
          <p:cNvSpPr txBox="1"/>
          <p:nvPr/>
        </p:nvSpPr>
        <p:spPr>
          <a:xfrm>
            <a:off x="904240" y="1271486"/>
            <a:ext cx="10190480" cy="4315027"/>
          </a:xfrm>
          <a:prstGeom prst="rect">
            <a:avLst/>
          </a:prstGeom>
          <a:noFill/>
        </p:spPr>
        <p:txBody>
          <a:bodyPr wrap="square">
            <a:spAutoFit/>
          </a:bodyPr>
          <a:lstStyle/>
          <a:p>
            <a:pPr algn="just">
              <a:lnSpc>
                <a:spcPct val="200000"/>
              </a:lnSpc>
            </a:pPr>
            <a:r>
              <a:rPr lang="en-GB" sz="2000" dirty="0"/>
              <a:t>Creating products and services is an ideal way of generating new business, but we should never neglect our existing products and services as fertile ground to generate new business. The best and easiest way to accomplish this is through continuous improvement of our existing line of products and services. We only have to look at the examples of Microsoft, with the continuous upgrades of their software products, and Apple, with their new and better iPhones and iPad models. This strategy has worked so well for Apple that they recently became the first company to be worth more than $700 billion.</a:t>
            </a:r>
          </a:p>
        </p:txBody>
      </p:sp>
    </p:spTree>
    <p:extLst>
      <p:ext uri="{BB962C8B-B14F-4D97-AF65-F5344CB8AC3E}">
        <p14:creationId xmlns:p14="http://schemas.microsoft.com/office/powerpoint/2010/main" val="396218551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27</a:t>
            </a:fld>
            <a:endParaRPr lang="en-US"/>
          </a:p>
        </p:txBody>
      </p:sp>
      <p:sp>
        <p:nvSpPr>
          <p:cNvPr id="2" name="TextBox 1">
            <a:extLst>
              <a:ext uri="{FF2B5EF4-FFF2-40B4-BE49-F238E27FC236}">
                <a16:creationId xmlns:a16="http://schemas.microsoft.com/office/drawing/2014/main" id="{43BE8961-E2E2-D0BA-3E7F-CCB58E649389}"/>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4</a:t>
            </a:r>
          </a:p>
        </p:txBody>
      </p:sp>
      <p:sp>
        <p:nvSpPr>
          <p:cNvPr id="4" name="TextBox 3">
            <a:extLst>
              <a:ext uri="{FF2B5EF4-FFF2-40B4-BE49-F238E27FC236}">
                <a16:creationId xmlns:a16="http://schemas.microsoft.com/office/drawing/2014/main" id="{F453C655-7E37-89DB-477F-6ABF4D3655AA}"/>
              </a:ext>
            </a:extLst>
          </p:cNvPr>
          <p:cNvSpPr txBox="1"/>
          <p:nvPr/>
        </p:nvSpPr>
        <p:spPr>
          <a:xfrm>
            <a:off x="1212272" y="1542256"/>
            <a:ext cx="9425247" cy="2943563"/>
          </a:xfrm>
          <a:prstGeom prst="rect">
            <a:avLst/>
          </a:prstGeom>
          <a:noFill/>
        </p:spPr>
        <p:txBody>
          <a:bodyPr wrap="square">
            <a:spAutoFit/>
          </a:bodyPr>
          <a:lstStyle/>
          <a:p>
            <a:pPr algn="just">
              <a:lnSpc>
                <a:spcPct val="200000"/>
              </a:lnSpc>
            </a:pPr>
            <a:r>
              <a:rPr lang="en-GB" sz="2400" dirty="0"/>
              <a:t>All changes are governed by the rule that </a:t>
            </a:r>
            <a:r>
              <a:rPr lang="en-GB" sz="2400" b="1" dirty="0">
                <a:solidFill>
                  <a:schemeClr val="accent2">
                    <a:lumMod val="75000"/>
                  </a:schemeClr>
                </a:solidFill>
              </a:rPr>
              <a:t>“change is not justified unless it can create a ‘wow,</a:t>
            </a:r>
            <a:r>
              <a:rPr lang="en-GB" sz="2400" dirty="0"/>
              <a:t>’ or </a:t>
            </a:r>
            <a:r>
              <a:rPr lang="en-GB" sz="2400" b="1" dirty="0">
                <a:solidFill>
                  <a:srgbClr val="002060"/>
                </a:solidFill>
              </a:rPr>
              <a:t>something dramatically better than that of our competitor</a:t>
            </a:r>
            <a:r>
              <a:rPr lang="en-GB" sz="2400" b="1" dirty="0">
                <a:solidFill>
                  <a:schemeClr val="accent2">
                    <a:lumMod val="75000"/>
                  </a:schemeClr>
                </a:solidFill>
              </a:rPr>
              <a:t>s. </a:t>
            </a:r>
            <a:r>
              <a:rPr lang="en-GB" sz="2400" dirty="0"/>
              <a:t>” Generally speaking, when customers recognize a “wow,” that “wow” is a </a:t>
            </a:r>
            <a:r>
              <a:rPr lang="en-GB" sz="2400" b="1" i="1" dirty="0"/>
              <a:t>powerful marketing tool for your company</a:t>
            </a:r>
            <a:r>
              <a:rPr lang="en-GB" sz="2400" dirty="0"/>
              <a:t>.</a:t>
            </a:r>
          </a:p>
        </p:txBody>
      </p:sp>
      <p:sp>
        <p:nvSpPr>
          <p:cNvPr id="6" name="TextBox 5">
            <a:extLst>
              <a:ext uri="{FF2B5EF4-FFF2-40B4-BE49-F238E27FC236}">
                <a16:creationId xmlns:a16="http://schemas.microsoft.com/office/drawing/2014/main" id="{B9603694-0C1B-6749-BF71-80F1F5D5B040}"/>
              </a:ext>
            </a:extLst>
          </p:cNvPr>
          <p:cNvSpPr txBox="1"/>
          <p:nvPr/>
        </p:nvSpPr>
        <p:spPr>
          <a:xfrm>
            <a:off x="2418080" y="363101"/>
            <a:ext cx="6096000" cy="400110"/>
          </a:xfrm>
          <a:prstGeom prst="rect">
            <a:avLst/>
          </a:prstGeom>
          <a:noFill/>
        </p:spPr>
        <p:txBody>
          <a:bodyPr wrap="square">
            <a:spAutoFit/>
          </a:bodyPr>
          <a:lstStyle/>
          <a:p>
            <a:r>
              <a:rPr lang="en-GB" sz="2000" b="1" dirty="0">
                <a:solidFill>
                  <a:schemeClr val="bg1">
                    <a:lumMod val="95000"/>
                  </a:schemeClr>
                </a:solidFill>
              </a:rPr>
              <a:t>Continuous Improvement and the Wow Factor</a:t>
            </a:r>
          </a:p>
        </p:txBody>
      </p:sp>
    </p:spTree>
    <p:extLst>
      <p:ext uri="{BB962C8B-B14F-4D97-AF65-F5344CB8AC3E}">
        <p14:creationId xmlns:p14="http://schemas.microsoft.com/office/powerpoint/2010/main" val="300069032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28</a:t>
            </a:fld>
            <a:endParaRPr lang="en-US"/>
          </a:p>
        </p:txBody>
      </p:sp>
      <p:sp>
        <p:nvSpPr>
          <p:cNvPr id="2" name="TextBox 1">
            <a:extLst>
              <a:ext uri="{FF2B5EF4-FFF2-40B4-BE49-F238E27FC236}">
                <a16:creationId xmlns:a16="http://schemas.microsoft.com/office/drawing/2014/main" id="{43BE8961-E2E2-D0BA-3E7F-CCB58E649389}"/>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4</a:t>
            </a:r>
          </a:p>
        </p:txBody>
      </p:sp>
      <p:sp>
        <p:nvSpPr>
          <p:cNvPr id="3" name="TextBox 2">
            <a:extLst>
              <a:ext uri="{FF2B5EF4-FFF2-40B4-BE49-F238E27FC236}">
                <a16:creationId xmlns:a16="http://schemas.microsoft.com/office/drawing/2014/main" id="{C44754A5-51F5-6F7A-68E4-39F96C2FFA77}"/>
              </a:ext>
            </a:extLst>
          </p:cNvPr>
          <p:cNvSpPr txBox="1"/>
          <p:nvPr/>
        </p:nvSpPr>
        <p:spPr>
          <a:xfrm>
            <a:off x="2418080" y="363101"/>
            <a:ext cx="6096000" cy="400110"/>
          </a:xfrm>
          <a:prstGeom prst="rect">
            <a:avLst/>
          </a:prstGeom>
          <a:noFill/>
        </p:spPr>
        <p:txBody>
          <a:bodyPr wrap="square">
            <a:spAutoFit/>
          </a:bodyPr>
          <a:lstStyle/>
          <a:p>
            <a:r>
              <a:rPr lang="en-GB" sz="2000" b="1" dirty="0">
                <a:solidFill>
                  <a:schemeClr val="bg1">
                    <a:lumMod val="95000"/>
                  </a:schemeClr>
                </a:solidFill>
              </a:rPr>
              <a:t>Continuous Improvement and the Wow Factor</a:t>
            </a:r>
          </a:p>
        </p:txBody>
      </p:sp>
      <p:sp>
        <p:nvSpPr>
          <p:cNvPr id="5" name="TextBox 4">
            <a:extLst>
              <a:ext uri="{FF2B5EF4-FFF2-40B4-BE49-F238E27FC236}">
                <a16:creationId xmlns:a16="http://schemas.microsoft.com/office/drawing/2014/main" id="{883D77BB-6DAC-C2E9-15CD-2F91123F4236}"/>
              </a:ext>
            </a:extLst>
          </p:cNvPr>
          <p:cNvSpPr txBox="1"/>
          <p:nvPr/>
        </p:nvSpPr>
        <p:spPr>
          <a:xfrm>
            <a:off x="825500" y="1484583"/>
            <a:ext cx="10248900" cy="400110"/>
          </a:xfrm>
          <a:prstGeom prst="rect">
            <a:avLst/>
          </a:prstGeom>
          <a:noFill/>
          <a:ln>
            <a:solidFill>
              <a:srgbClr val="7030A0"/>
            </a:solidFill>
          </a:ln>
        </p:spPr>
        <p:txBody>
          <a:bodyPr wrap="square">
            <a:spAutoFit/>
          </a:bodyPr>
          <a:lstStyle/>
          <a:p>
            <a:r>
              <a:rPr lang="en-GB" sz="2000" dirty="0"/>
              <a:t>Creating a “wow” with your internal customers (employees) is also important.</a:t>
            </a:r>
          </a:p>
        </p:txBody>
      </p:sp>
      <p:sp>
        <p:nvSpPr>
          <p:cNvPr id="7" name="TextBox 6">
            <a:extLst>
              <a:ext uri="{FF2B5EF4-FFF2-40B4-BE49-F238E27FC236}">
                <a16:creationId xmlns:a16="http://schemas.microsoft.com/office/drawing/2014/main" id="{03D70FD9-C3E7-1A54-E96B-8E44B59FB00B}"/>
              </a:ext>
            </a:extLst>
          </p:cNvPr>
          <p:cNvSpPr txBox="1"/>
          <p:nvPr/>
        </p:nvSpPr>
        <p:spPr>
          <a:xfrm>
            <a:off x="825500" y="2091396"/>
            <a:ext cx="10248900" cy="1852815"/>
          </a:xfrm>
          <a:prstGeom prst="rect">
            <a:avLst/>
          </a:prstGeom>
          <a:noFill/>
          <a:ln>
            <a:solidFill>
              <a:srgbClr val="7030A0"/>
            </a:solidFill>
          </a:ln>
        </p:spPr>
        <p:txBody>
          <a:bodyPr wrap="square">
            <a:spAutoFit/>
          </a:bodyPr>
          <a:lstStyle/>
          <a:p>
            <a:pPr algn="just">
              <a:lnSpc>
                <a:spcPct val="200000"/>
              </a:lnSpc>
            </a:pPr>
            <a:r>
              <a:rPr lang="en-GB" sz="2000" dirty="0"/>
              <a:t>The total quality management (TQM) program created a wow by empowering our people, benchmarking the production efficiencies against world-class standards, elevating the service levels to those of world-class companies, and attempting to reduce consumer complaint letters. </a:t>
            </a:r>
          </a:p>
        </p:txBody>
      </p:sp>
      <p:sp>
        <p:nvSpPr>
          <p:cNvPr id="9" name="TextBox 8">
            <a:extLst>
              <a:ext uri="{FF2B5EF4-FFF2-40B4-BE49-F238E27FC236}">
                <a16:creationId xmlns:a16="http://schemas.microsoft.com/office/drawing/2014/main" id="{0A539D15-5B7E-CA33-996B-64D4B9540755}"/>
              </a:ext>
            </a:extLst>
          </p:cNvPr>
          <p:cNvSpPr txBox="1"/>
          <p:nvPr/>
        </p:nvSpPr>
        <p:spPr>
          <a:xfrm>
            <a:off x="825500" y="4115908"/>
            <a:ext cx="10248900" cy="1429622"/>
          </a:xfrm>
          <a:prstGeom prst="rect">
            <a:avLst/>
          </a:prstGeom>
          <a:noFill/>
          <a:ln>
            <a:solidFill>
              <a:srgbClr val="7030A0"/>
            </a:solidFill>
          </a:ln>
        </p:spPr>
        <p:txBody>
          <a:bodyPr wrap="square">
            <a:spAutoFit/>
          </a:bodyPr>
          <a:lstStyle/>
          <a:p>
            <a:pPr algn="just">
              <a:lnSpc>
                <a:spcPct val="150000"/>
              </a:lnSpc>
            </a:pPr>
            <a:r>
              <a:rPr lang="en-GB" sz="2000" dirty="0"/>
              <a:t>Most people and companies settle for “good enough,” and not excellence. In today’s ultra-competitive marketplace, however, “good enough” doesn’t cut it, especially with the presence of the Internet and our worldwide communications explosion.</a:t>
            </a:r>
          </a:p>
        </p:txBody>
      </p:sp>
    </p:spTree>
    <p:extLst>
      <p:ext uri="{BB962C8B-B14F-4D97-AF65-F5344CB8AC3E}">
        <p14:creationId xmlns:p14="http://schemas.microsoft.com/office/powerpoint/2010/main" val="285063496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29</a:t>
            </a:fld>
            <a:endParaRPr lang="en-US"/>
          </a:p>
        </p:txBody>
      </p:sp>
      <p:sp>
        <p:nvSpPr>
          <p:cNvPr id="2" name="TextBox 1">
            <a:extLst>
              <a:ext uri="{FF2B5EF4-FFF2-40B4-BE49-F238E27FC236}">
                <a16:creationId xmlns:a16="http://schemas.microsoft.com/office/drawing/2014/main" id="{43BE8961-E2E2-D0BA-3E7F-CCB58E649389}"/>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4</a:t>
            </a:r>
          </a:p>
        </p:txBody>
      </p:sp>
      <p:sp>
        <p:nvSpPr>
          <p:cNvPr id="3" name="TextBox 2">
            <a:extLst>
              <a:ext uri="{FF2B5EF4-FFF2-40B4-BE49-F238E27FC236}">
                <a16:creationId xmlns:a16="http://schemas.microsoft.com/office/drawing/2014/main" id="{99AFDBDD-6A5D-0633-2A5C-10B275CC092E}"/>
              </a:ext>
            </a:extLst>
          </p:cNvPr>
          <p:cNvSpPr txBox="1"/>
          <p:nvPr/>
        </p:nvSpPr>
        <p:spPr>
          <a:xfrm>
            <a:off x="2418080" y="363101"/>
            <a:ext cx="6096000" cy="400110"/>
          </a:xfrm>
          <a:prstGeom prst="rect">
            <a:avLst/>
          </a:prstGeom>
          <a:noFill/>
        </p:spPr>
        <p:txBody>
          <a:bodyPr wrap="square">
            <a:spAutoFit/>
          </a:bodyPr>
          <a:lstStyle/>
          <a:p>
            <a:r>
              <a:rPr lang="en-GB" sz="2000" b="1" dirty="0">
                <a:solidFill>
                  <a:schemeClr val="bg1">
                    <a:lumMod val="95000"/>
                  </a:schemeClr>
                </a:solidFill>
              </a:rPr>
              <a:t>Continuous Improvement and the Wow Factor</a:t>
            </a:r>
          </a:p>
        </p:txBody>
      </p:sp>
      <p:sp>
        <p:nvSpPr>
          <p:cNvPr id="5" name="TextBox 4">
            <a:extLst>
              <a:ext uri="{FF2B5EF4-FFF2-40B4-BE49-F238E27FC236}">
                <a16:creationId xmlns:a16="http://schemas.microsoft.com/office/drawing/2014/main" id="{4C7837F9-E2A8-98D9-9071-FF5285D13115}"/>
              </a:ext>
            </a:extLst>
          </p:cNvPr>
          <p:cNvSpPr txBox="1"/>
          <p:nvPr/>
        </p:nvSpPr>
        <p:spPr>
          <a:xfrm>
            <a:off x="1478280" y="1195471"/>
            <a:ext cx="9235440" cy="4467057"/>
          </a:xfrm>
          <a:prstGeom prst="rect">
            <a:avLst/>
          </a:prstGeom>
          <a:noFill/>
        </p:spPr>
        <p:txBody>
          <a:bodyPr wrap="square">
            <a:spAutoFit/>
          </a:bodyPr>
          <a:lstStyle/>
          <a:p>
            <a:pPr algn="just">
              <a:lnSpc>
                <a:spcPct val="150000"/>
              </a:lnSpc>
            </a:pPr>
            <a:r>
              <a:rPr lang="en-GB" sz="2400" dirty="0"/>
              <a:t>Excellence also won’t cut it unless it can be sustained. Protecting intellectual property with patents and trademarks is helpful. Being first can be an advantage; however, it isn’t everything, as companies like Google have shown us. Continuous improvement is essential in generating new business from existing products, and it is the one element that will protect and maintain a comparative and competitive advantage. This advantage is essential to sustaining excellence in the highly competitive world we live in.</a:t>
            </a:r>
          </a:p>
        </p:txBody>
      </p:sp>
    </p:spTree>
    <p:extLst>
      <p:ext uri="{BB962C8B-B14F-4D97-AF65-F5344CB8AC3E}">
        <p14:creationId xmlns:p14="http://schemas.microsoft.com/office/powerpoint/2010/main" val="361577621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30</a:t>
            </a:fld>
            <a:endParaRPr lang="en-US"/>
          </a:p>
        </p:txBody>
      </p:sp>
      <p:sp>
        <p:nvSpPr>
          <p:cNvPr id="2" name="TextBox 1">
            <a:extLst>
              <a:ext uri="{FF2B5EF4-FFF2-40B4-BE49-F238E27FC236}">
                <a16:creationId xmlns:a16="http://schemas.microsoft.com/office/drawing/2014/main" id="{43BE8961-E2E2-D0BA-3E7F-CCB58E649389}"/>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4</a:t>
            </a:r>
          </a:p>
        </p:txBody>
      </p:sp>
      <p:sp>
        <p:nvSpPr>
          <p:cNvPr id="4" name="TextBox 3">
            <a:extLst>
              <a:ext uri="{FF2B5EF4-FFF2-40B4-BE49-F238E27FC236}">
                <a16:creationId xmlns:a16="http://schemas.microsoft.com/office/drawing/2014/main" id="{A114F556-3169-4963-7BBD-929A241029FE}"/>
              </a:ext>
            </a:extLst>
          </p:cNvPr>
          <p:cNvSpPr txBox="1"/>
          <p:nvPr/>
        </p:nvSpPr>
        <p:spPr>
          <a:xfrm>
            <a:off x="2641600" y="310237"/>
            <a:ext cx="6096000" cy="400110"/>
          </a:xfrm>
          <a:prstGeom prst="rect">
            <a:avLst/>
          </a:prstGeom>
          <a:noFill/>
        </p:spPr>
        <p:txBody>
          <a:bodyPr wrap="square">
            <a:spAutoFit/>
          </a:bodyPr>
          <a:lstStyle/>
          <a:p>
            <a:r>
              <a:rPr lang="en-GB" sz="2000" b="1" dirty="0">
                <a:solidFill>
                  <a:schemeClr val="bg1"/>
                </a:solidFill>
              </a:rPr>
              <a:t>Closing Thoughts: A Big “Wow” in a Small Way</a:t>
            </a:r>
          </a:p>
        </p:txBody>
      </p:sp>
      <p:sp>
        <p:nvSpPr>
          <p:cNvPr id="6" name="TextBox 5">
            <a:extLst>
              <a:ext uri="{FF2B5EF4-FFF2-40B4-BE49-F238E27FC236}">
                <a16:creationId xmlns:a16="http://schemas.microsoft.com/office/drawing/2014/main" id="{8D3CFC73-2A94-A8F8-FA1E-D92A3C004958}"/>
              </a:ext>
            </a:extLst>
          </p:cNvPr>
          <p:cNvSpPr txBox="1"/>
          <p:nvPr/>
        </p:nvSpPr>
        <p:spPr>
          <a:xfrm>
            <a:off x="1366520" y="1791860"/>
            <a:ext cx="9458960" cy="3831818"/>
          </a:xfrm>
          <a:prstGeom prst="rect">
            <a:avLst/>
          </a:prstGeom>
          <a:noFill/>
        </p:spPr>
        <p:txBody>
          <a:bodyPr wrap="square">
            <a:spAutoFit/>
          </a:bodyPr>
          <a:lstStyle/>
          <a:p>
            <a:pPr algn="just">
              <a:lnSpc>
                <a:spcPct val="200000"/>
              </a:lnSpc>
            </a:pPr>
            <a:r>
              <a:rPr lang="en-GB" sz="2500" dirty="0"/>
              <a:t>Mother Teresa once said, “Not all of us can do great things. But we can do small things with great love.” Often when talk about “wows,” people think that it has to be an “iPad wow” or something equally spectacular. It doesn’t—it can be something as simple as a three-day service guarantee.</a:t>
            </a:r>
          </a:p>
        </p:txBody>
      </p:sp>
    </p:spTree>
    <p:extLst>
      <p:ext uri="{BB962C8B-B14F-4D97-AF65-F5344CB8AC3E}">
        <p14:creationId xmlns:p14="http://schemas.microsoft.com/office/powerpoint/2010/main" val="381352392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31</a:t>
            </a:fld>
            <a:endParaRPr lang="en-US"/>
          </a:p>
        </p:txBody>
      </p:sp>
      <p:sp>
        <p:nvSpPr>
          <p:cNvPr id="2" name="TextBox 1">
            <a:extLst>
              <a:ext uri="{FF2B5EF4-FFF2-40B4-BE49-F238E27FC236}">
                <a16:creationId xmlns:a16="http://schemas.microsoft.com/office/drawing/2014/main" id="{43BE8961-E2E2-D0BA-3E7F-CCB58E649389}"/>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4</a:t>
            </a:r>
          </a:p>
        </p:txBody>
      </p:sp>
      <p:sp>
        <p:nvSpPr>
          <p:cNvPr id="4" name="TextBox 3">
            <a:extLst>
              <a:ext uri="{FF2B5EF4-FFF2-40B4-BE49-F238E27FC236}">
                <a16:creationId xmlns:a16="http://schemas.microsoft.com/office/drawing/2014/main" id="{29ABE5CC-44CA-08FF-CC34-43EEE48A72FC}"/>
              </a:ext>
            </a:extLst>
          </p:cNvPr>
          <p:cNvSpPr txBox="1"/>
          <p:nvPr/>
        </p:nvSpPr>
        <p:spPr>
          <a:xfrm>
            <a:off x="518160" y="1375835"/>
            <a:ext cx="10200640" cy="4315027"/>
          </a:xfrm>
          <a:prstGeom prst="rect">
            <a:avLst/>
          </a:prstGeom>
          <a:noFill/>
        </p:spPr>
        <p:txBody>
          <a:bodyPr wrap="square">
            <a:spAutoFit/>
          </a:bodyPr>
          <a:lstStyle/>
          <a:p>
            <a:pPr algn="just">
              <a:lnSpc>
                <a:spcPct val="200000"/>
              </a:lnSpc>
            </a:pPr>
            <a:r>
              <a:rPr lang="en-GB" sz="2000" dirty="0"/>
              <a:t>Luca </a:t>
            </a:r>
            <a:r>
              <a:rPr lang="en-GB" sz="2000" dirty="0" err="1"/>
              <a:t>Cassani</a:t>
            </a:r>
            <a:r>
              <a:rPr lang="en-GB" sz="2000" dirty="0"/>
              <a:t> and Antonio </a:t>
            </a:r>
            <a:r>
              <a:rPr lang="en-GB" sz="2000" dirty="0" err="1"/>
              <a:t>Pariano</a:t>
            </a:r>
            <a:r>
              <a:rPr lang="en-GB" sz="2000" dirty="0"/>
              <a:t>, who own and operate </a:t>
            </a:r>
            <a:r>
              <a:rPr lang="en-GB" sz="2000" dirty="0" err="1"/>
              <a:t>Cassariano’s</a:t>
            </a:r>
            <a:r>
              <a:rPr lang="en-GB" sz="2000" dirty="0"/>
              <a:t> Italian Eatery in Venice, Florida, are great examples. Antonio is the chef and an outstanding one.</a:t>
            </a:r>
          </a:p>
          <a:p>
            <a:pPr algn="just">
              <a:lnSpc>
                <a:spcPct val="200000"/>
              </a:lnSpc>
            </a:pPr>
            <a:r>
              <a:rPr lang="en-GB" sz="2000" dirty="0"/>
              <a:t>The clincher is that Luca greets everyone when they come in, and he also tends to them when they’re sitting down. He’s very pleasant, knows everyone’s name, and never forgets to greet you in a personal manner. Luca makes sure all the staff provide prompt and courteous service. </a:t>
            </a:r>
          </a:p>
          <a:p>
            <a:pPr algn="just">
              <a:lnSpc>
                <a:spcPct val="200000"/>
              </a:lnSpc>
            </a:pPr>
            <a:r>
              <a:rPr lang="en-GB" sz="2000" dirty="0"/>
              <a:t>We’re not accustomed to being greeted by the owner of a business, let alone one who is pleasant and knows and remembers your name.</a:t>
            </a:r>
          </a:p>
        </p:txBody>
      </p:sp>
      <p:sp>
        <p:nvSpPr>
          <p:cNvPr id="5" name="TextBox 4">
            <a:extLst>
              <a:ext uri="{FF2B5EF4-FFF2-40B4-BE49-F238E27FC236}">
                <a16:creationId xmlns:a16="http://schemas.microsoft.com/office/drawing/2014/main" id="{DAB18485-03B8-F6FD-AF59-25081C6B6F8B}"/>
              </a:ext>
            </a:extLst>
          </p:cNvPr>
          <p:cNvSpPr txBox="1"/>
          <p:nvPr/>
        </p:nvSpPr>
        <p:spPr>
          <a:xfrm>
            <a:off x="2641600" y="310237"/>
            <a:ext cx="6096000" cy="400110"/>
          </a:xfrm>
          <a:prstGeom prst="rect">
            <a:avLst/>
          </a:prstGeom>
          <a:noFill/>
        </p:spPr>
        <p:txBody>
          <a:bodyPr wrap="square">
            <a:spAutoFit/>
          </a:bodyPr>
          <a:lstStyle/>
          <a:p>
            <a:r>
              <a:rPr lang="en-GB" sz="2000" b="1" dirty="0">
                <a:solidFill>
                  <a:schemeClr val="bg1"/>
                </a:solidFill>
              </a:rPr>
              <a:t>Closing Thoughts: A Big “Wow” in a Small Way</a:t>
            </a:r>
          </a:p>
        </p:txBody>
      </p:sp>
      <p:pic>
        <p:nvPicPr>
          <p:cNvPr id="7170" name="Picture 2" descr="Cassariano Italian Eatery – Venice, Sarasota, Mineola">
            <a:extLst>
              <a:ext uri="{FF2B5EF4-FFF2-40B4-BE49-F238E27FC236}">
                <a16:creationId xmlns:a16="http://schemas.microsoft.com/office/drawing/2014/main" id="{9E0EF363-883D-4214-584D-8B841B3AEE6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82200" y="1878964"/>
            <a:ext cx="2001520" cy="11258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5061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32</a:t>
            </a:fld>
            <a:endParaRPr lang="en-US"/>
          </a:p>
        </p:txBody>
      </p:sp>
      <p:sp>
        <p:nvSpPr>
          <p:cNvPr id="2" name="TextBox 1">
            <a:extLst>
              <a:ext uri="{FF2B5EF4-FFF2-40B4-BE49-F238E27FC236}">
                <a16:creationId xmlns:a16="http://schemas.microsoft.com/office/drawing/2014/main" id="{43BE8961-E2E2-D0BA-3E7F-CCB58E649389}"/>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4</a:t>
            </a:r>
          </a:p>
        </p:txBody>
      </p:sp>
      <p:sp>
        <p:nvSpPr>
          <p:cNvPr id="3" name="TextBox 2">
            <a:extLst>
              <a:ext uri="{FF2B5EF4-FFF2-40B4-BE49-F238E27FC236}">
                <a16:creationId xmlns:a16="http://schemas.microsoft.com/office/drawing/2014/main" id="{7327B9E2-2898-1846-BF75-61643020878D}"/>
              </a:ext>
            </a:extLst>
          </p:cNvPr>
          <p:cNvSpPr txBox="1"/>
          <p:nvPr/>
        </p:nvSpPr>
        <p:spPr>
          <a:xfrm>
            <a:off x="1629937" y="1433251"/>
            <a:ext cx="8251902" cy="4233851"/>
          </a:xfrm>
          <a:prstGeom prst="rect">
            <a:avLst/>
          </a:prstGeom>
          <a:noFill/>
        </p:spPr>
        <p:txBody>
          <a:bodyPr wrap="square">
            <a:spAutoFit/>
          </a:bodyPr>
          <a:lstStyle/>
          <a:p>
            <a:pPr>
              <a:lnSpc>
                <a:spcPct val="150000"/>
              </a:lnSpc>
            </a:pPr>
            <a:r>
              <a:rPr lang="en-GB" sz="3200" b="1" dirty="0">
                <a:solidFill>
                  <a:srgbClr val="002060"/>
                </a:solidFill>
              </a:rPr>
              <a:t>4. </a:t>
            </a:r>
            <a:r>
              <a:rPr lang="en-GB" sz="2500" b="1" dirty="0">
                <a:solidFill>
                  <a:srgbClr val="002060"/>
                </a:solidFill>
              </a:rPr>
              <a:t>Keeping Your Product or Service Profitable</a:t>
            </a:r>
            <a:endParaRPr lang="en-GB" sz="2500" dirty="0"/>
          </a:p>
          <a:p>
            <a:pPr marL="457200" indent="-457200">
              <a:lnSpc>
                <a:spcPct val="150000"/>
              </a:lnSpc>
              <a:buFont typeface="Arial" panose="020B0604020202020204" pitchFamily="34" charset="0"/>
              <a:buChar char="•"/>
            </a:pPr>
            <a:r>
              <a:rPr lang="en-GB" sz="2500" dirty="0"/>
              <a:t>Three Ways to Avoid Liquidity Problems</a:t>
            </a:r>
          </a:p>
          <a:p>
            <a:pPr marL="457200" indent="-457200">
              <a:lnSpc>
                <a:spcPct val="150000"/>
              </a:lnSpc>
              <a:buFont typeface="Arial" panose="020B0604020202020204" pitchFamily="34" charset="0"/>
              <a:buChar char="•"/>
            </a:pPr>
            <a:r>
              <a:rPr lang="en-GB" sz="2500" dirty="0"/>
              <a:t>Guarding Your Cash</a:t>
            </a:r>
          </a:p>
          <a:p>
            <a:pPr marL="457200" indent="-457200">
              <a:lnSpc>
                <a:spcPct val="150000"/>
              </a:lnSpc>
              <a:buFont typeface="Arial" panose="020B0604020202020204" pitchFamily="34" charset="0"/>
              <a:buChar char="•"/>
            </a:pPr>
            <a:r>
              <a:rPr lang="en-GB" sz="2500" dirty="0"/>
              <a:t>Avoid Unnecessary Debt</a:t>
            </a:r>
          </a:p>
          <a:p>
            <a:pPr marL="457200" indent="-457200">
              <a:lnSpc>
                <a:spcPct val="150000"/>
              </a:lnSpc>
              <a:buFont typeface="Arial" panose="020B0604020202020204" pitchFamily="34" charset="0"/>
              <a:buChar char="•"/>
            </a:pPr>
            <a:r>
              <a:rPr lang="en-GB" sz="2500" dirty="0"/>
              <a:t>Negotiating Terms with Suppliers </a:t>
            </a:r>
          </a:p>
          <a:p>
            <a:pPr marL="457200" indent="-457200">
              <a:lnSpc>
                <a:spcPct val="150000"/>
              </a:lnSpc>
              <a:buFont typeface="Arial" panose="020B0604020202020204" pitchFamily="34" charset="0"/>
              <a:buChar char="•"/>
            </a:pPr>
            <a:r>
              <a:rPr lang="en-GB" sz="2500" dirty="0"/>
              <a:t>Guarding Against Customers’ Debt</a:t>
            </a:r>
          </a:p>
          <a:p>
            <a:pPr marL="457200" indent="-457200">
              <a:lnSpc>
                <a:spcPct val="150000"/>
              </a:lnSpc>
              <a:buFont typeface="Arial" panose="020B0604020202020204" pitchFamily="34" charset="0"/>
              <a:buChar char="•"/>
            </a:pPr>
            <a:r>
              <a:rPr lang="en-GB" sz="2500" dirty="0"/>
              <a:t>Banking on an Important Relationship </a:t>
            </a:r>
          </a:p>
        </p:txBody>
      </p:sp>
    </p:spTree>
    <p:extLst>
      <p:ext uri="{BB962C8B-B14F-4D97-AF65-F5344CB8AC3E}">
        <p14:creationId xmlns:p14="http://schemas.microsoft.com/office/powerpoint/2010/main" val="106401631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33</a:t>
            </a:fld>
            <a:endParaRPr lang="en-US"/>
          </a:p>
        </p:txBody>
      </p:sp>
      <p:sp>
        <p:nvSpPr>
          <p:cNvPr id="2" name="TextBox 1">
            <a:extLst>
              <a:ext uri="{FF2B5EF4-FFF2-40B4-BE49-F238E27FC236}">
                <a16:creationId xmlns:a16="http://schemas.microsoft.com/office/drawing/2014/main" id="{43BE8961-E2E2-D0BA-3E7F-CCB58E649389}"/>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4</a:t>
            </a:r>
          </a:p>
        </p:txBody>
      </p:sp>
      <p:sp>
        <p:nvSpPr>
          <p:cNvPr id="4" name="TextBox 3">
            <a:extLst>
              <a:ext uri="{FF2B5EF4-FFF2-40B4-BE49-F238E27FC236}">
                <a16:creationId xmlns:a16="http://schemas.microsoft.com/office/drawing/2014/main" id="{BBDAA068-9970-1F03-93E3-363EA7AA3977}"/>
              </a:ext>
            </a:extLst>
          </p:cNvPr>
          <p:cNvSpPr txBox="1"/>
          <p:nvPr/>
        </p:nvSpPr>
        <p:spPr>
          <a:xfrm>
            <a:off x="1483112" y="1436120"/>
            <a:ext cx="9021337" cy="2352952"/>
          </a:xfrm>
          <a:prstGeom prst="rect">
            <a:avLst/>
          </a:prstGeom>
          <a:noFill/>
        </p:spPr>
        <p:txBody>
          <a:bodyPr wrap="square">
            <a:spAutoFit/>
          </a:bodyPr>
          <a:lstStyle/>
          <a:p>
            <a:pPr algn="just">
              <a:lnSpc>
                <a:spcPct val="150000"/>
              </a:lnSpc>
            </a:pPr>
            <a:r>
              <a:rPr lang="en-GB" sz="2000" dirty="0"/>
              <a:t>One of the most common and difficult problems for new companies is liquidity or having enough cash to operate. Liquidity problems often surfaced in companies that are in serious trouble; however, they also can occur in profitable companies profitable on paper, that is. A company can show a profit when the comptroller produces a financial statement, yet still, be out of cash.</a:t>
            </a:r>
          </a:p>
        </p:txBody>
      </p:sp>
      <p:sp>
        <p:nvSpPr>
          <p:cNvPr id="8" name="TextBox 7">
            <a:extLst>
              <a:ext uri="{FF2B5EF4-FFF2-40B4-BE49-F238E27FC236}">
                <a16:creationId xmlns:a16="http://schemas.microsoft.com/office/drawing/2014/main" id="{A4994B38-42A2-CF0A-E82C-047211D9D4FF}"/>
              </a:ext>
            </a:extLst>
          </p:cNvPr>
          <p:cNvSpPr txBox="1"/>
          <p:nvPr/>
        </p:nvSpPr>
        <p:spPr>
          <a:xfrm>
            <a:off x="1739590" y="4059045"/>
            <a:ext cx="9456234" cy="1737399"/>
          </a:xfrm>
          <a:prstGeom prst="rect">
            <a:avLst/>
          </a:prstGeom>
          <a:noFill/>
        </p:spPr>
        <p:txBody>
          <a:bodyPr wrap="square">
            <a:spAutoFit/>
          </a:bodyPr>
          <a:lstStyle/>
          <a:p>
            <a:pPr algn="just"/>
            <a:r>
              <a:rPr lang="en-GB" sz="2000" dirty="0"/>
              <a:t>Three ways to keep this from happening: </a:t>
            </a:r>
          </a:p>
          <a:p>
            <a:pPr marL="457200" indent="-457200" algn="just">
              <a:lnSpc>
                <a:spcPct val="150000"/>
              </a:lnSpc>
              <a:buFont typeface="+mj-lt"/>
              <a:buAutoNum type="arabicPeriod"/>
            </a:pPr>
            <a:r>
              <a:rPr lang="en-GB" sz="2000" b="1" dirty="0"/>
              <a:t>Guarding your cash</a:t>
            </a:r>
            <a:r>
              <a:rPr lang="en-GB" sz="2000" dirty="0"/>
              <a:t>, </a:t>
            </a:r>
          </a:p>
          <a:p>
            <a:pPr marL="457200" indent="-457200" algn="just">
              <a:lnSpc>
                <a:spcPct val="150000"/>
              </a:lnSpc>
              <a:buFont typeface="+mj-lt"/>
              <a:buAutoNum type="arabicPeriod"/>
            </a:pPr>
            <a:r>
              <a:rPr lang="en-GB" sz="2000" b="1" dirty="0"/>
              <a:t>Negotiating beneficial terms from suppliers.</a:t>
            </a:r>
          </a:p>
          <a:p>
            <a:pPr marL="457200" indent="-457200" algn="just">
              <a:lnSpc>
                <a:spcPct val="150000"/>
              </a:lnSpc>
              <a:buFont typeface="+mj-lt"/>
              <a:buAutoNum type="arabicPeriod"/>
            </a:pPr>
            <a:r>
              <a:rPr lang="en-GB" sz="2000" b="1" dirty="0"/>
              <a:t>Diligently policing your accounts payable to guard against bad debt</a:t>
            </a:r>
            <a:endParaRPr lang="en-GB" sz="2000" dirty="0"/>
          </a:p>
        </p:txBody>
      </p:sp>
      <p:sp>
        <p:nvSpPr>
          <p:cNvPr id="10" name="TextBox 9">
            <a:extLst>
              <a:ext uri="{FF2B5EF4-FFF2-40B4-BE49-F238E27FC236}">
                <a16:creationId xmlns:a16="http://schemas.microsoft.com/office/drawing/2014/main" id="{4D8B3F1E-4C2B-91F5-1C84-F8B4DF1F8E81}"/>
              </a:ext>
            </a:extLst>
          </p:cNvPr>
          <p:cNvSpPr txBox="1"/>
          <p:nvPr/>
        </p:nvSpPr>
        <p:spPr>
          <a:xfrm>
            <a:off x="2516460" y="364860"/>
            <a:ext cx="6094140" cy="369332"/>
          </a:xfrm>
          <a:prstGeom prst="rect">
            <a:avLst/>
          </a:prstGeom>
          <a:noFill/>
        </p:spPr>
        <p:txBody>
          <a:bodyPr wrap="square">
            <a:spAutoFit/>
          </a:bodyPr>
          <a:lstStyle/>
          <a:p>
            <a:r>
              <a:rPr lang="en-GB" b="1" dirty="0">
                <a:solidFill>
                  <a:schemeClr val="bg1">
                    <a:lumMod val="95000"/>
                  </a:schemeClr>
                </a:solidFill>
              </a:rPr>
              <a:t>Three Ways to Avoid Liquidity Problems</a:t>
            </a:r>
          </a:p>
        </p:txBody>
      </p:sp>
    </p:spTree>
    <p:extLst>
      <p:ext uri="{BB962C8B-B14F-4D97-AF65-F5344CB8AC3E}">
        <p14:creationId xmlns:p14="http://schemas.microsoft.com/office/powerpoint/2010/main" val="178739177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34</a:t>
            </a:fld>
            <a:endParaRPr lang="en-US"/>
          </a:p>
        </p:txBody>
      </p:sp>
      <p:sp>
        <p:nvSpPr>
          <p:cNvPr id="2" name="TextBox 1">
            <a:extLst>
              <a:ext uri="{FF2B5EF4-FFF2-40B4-BE49-F238E27FC236}">
                <a16:creationId xmlns:a16="http://schemas.microsoft.com/office/drawing/2014/main" id="{43BE8961-E2E2-D0BA-3E7F-CCB58E649389}"/>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4</a:t>
            </a:r>
          </a:p>
        </p:txBody>
      </p:sp>
      <p:sp>
        <p:nvSpPr>
          <p:cNvPr id="4" name="TextBox 3">
            <a:extLst>
              <a:ext uri="{FF2B5EF4-FFF2-40B4-BE49-F238E27FC236}">
                <a16:creationId xmlns:a16="http://schemas.microsoft.com/office/drawing/2014/main" id="{2A0A9367-D23C-DD9A-C1D5-6BFC2B89740D}"/>
              </a:ext>
            </a:extLst>
          </p:cNvPr>
          <p:cNvSpPr txBox="1"/>
          <p:nvPr/>
        </p:nvSpPr>
        <p:spPr>
          <a:xfrm>
            <a:off x="540891" y="1256040"/>
            <a:ext cx="11110218" cy="3555717"/>
          </a:xfrm>
          <a:prstGeom prst="rect">
            <a:avLst/>
          </a:prstGeom>
          <a:noFill/>
          <a:ln>
            <a:solidFill>
              <a:schemeClr val="accent2">
                <a:lumMod val="75000"/>
              </a:schemeClr>
            </a:solidFill>
          </a:ln>
        </p:spPr>
        <p:txBody>
          <a:bodyPr wrap="square">
            <a:spAutoFit/>
          </a:bodyPr>
          <a:lstStyle/>
          <a:p>
            <a:pPr algn="just">
              <a:lnSpc>
                <a:spcPct val="150000"/>
              </a:lnSpc>
            </a:pPr>
            <a:r>
              <a:rPr lang="en-GB" sz="1900" b="1" dirty="0">
                <a:solidFill>
                  <a:srgbClr val="C00000"/>
                </a:solidFill>
              </a:rPr>
              <a:t>Guarding Your Cash</a:t>
            </a:r>
          </a:p>
          <a:p>
            <a:pPr algn="just">
              <a:lnSpc>
                <a:spcPct val="150000"/>
              </a:lnSpc>
            </a:pPr>
            <a:r>
              <a:rPr lang="en-GB" sz="1900" dirty="0"/>
              <a:t>Guarding your cash means making sure you have enough in reserve to pay your bills, including meeting payroll and covering the mortgage. Failure to make payroll not only may drive away employees but will also destroy your credibility with those who decided to stick with you. And the easiest and surest way for your company to be out on the street is by missing mortgage payments. Also, keep in mind that a failure to pay suppliers will result in not being able to obtain the materials necessary to produce your products and make delivery.</a:t>
            </a:r>
          </a:p>
          <a:p>
            <a:pPr algn="just">
              <a:lnSpc>
                <a:spcPct val="150000"/>
              </a:lnSpc>
            </a:pPr>
            <a:r>
              <a:rPr lang="en-GB" sz="1900" dirty="0"/>
              <a:t>Guarding your cash is also a good barometer of how well you are doing: if you have a surplus of cash, it’s a good indicator that you are fiscally on the right track.  Always be sure to keep a close eye on your books. </a:t>
            </a:r>
          </a:p>
        </p:txBody>
      </p:sp>
      <p:sp>
        <p:nvSpPr>
          <p:cNvPr id="5" name="TextBox 4">
            <a:extLst>
              <a:ext uri="{FF2B5EF4-FFF2-40B4-BE49-F238E27FC236}">
                <a16:creationId xmlns:a16="http://schemas.microsoft.com/office/drawing/2014/main" id="{3842A2C4-31E3-70FC-D380-A9DFFB876E7B}"/>
              </a:ext>
            </a:extLst>
          </p:cNvPr>
          <p:cNvSpPr txBox="1"/>
          <p:nvPr/>
        </p:nvSpPr>
        <p:spPr>
          <a:xfrm>
            <a:off x="540891" y="4955629"/>
            <a:ext cx="11110218" cy="646331"/>
          </a:xfrm>
          <a:prstGeom prst="rect">
            <a:avLst/>
          </a:prstGeom>
          <a:noFill/>
          <a:ln>
            <a:solidFill>
              <a:srgbClr val="002060"/>
            </a:solidFill>
          </a:ln>
        </p:spPr>
        <p:txBody>
          <a:bodyPr wrap="square">
            <a:spAutoFit/>
          </a:bodyPr>
          <a:lstStyle/>
          <a:p>
            <a:r>
              <a:rPr lang="en-GB" b="1" dirty="0">
                <a:solidFill>
                  <a:srgbClr val="C00000"/>
                </a:solidFill>
              </a:rPr>
              <a:t>Negotiating Terms with Suppliers </a:t>
            </a:r>
          </a:p>
          <a:p>
            <a:r>
              <a:rPr lang="en-GB" dirty="0"/>
              <a:t>When negotiating terms with suppliers, you should always ask for the longest payment periods possible. </a:t>
            </a:r>
          </a:p>
        </p:txBody>
      </p:sp>
    </p:spTree>
    <p:extLst>
      <p:ext uri="{BB962C8B-B14F-4D97-AF65-F5344CB8AC3E}">
        <p14:creationId xmlns:p14="http://schemas.microsoft.com/office/powerpoint/2010/main" val="148343385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35</a:t>
            </a:fld>
            <a:endParaRPr lang="en-US"/>
          </a:p>
        </p:txBody>
      </p:sp>
      <p:sp>
        <p:nvSpPr>
          <p:cNvPr id="2" name="TextBox 1">
            <a:extLst>
              <a:ext uri="{FF2B5EF4-FFF2-40B4-BE49-F238E27FC236}">
                <a16:creationId xmlns:a16="http://schemas.microsoft.com/office/drawing/2014/main" id="{43BE8961-E2E2-D0BA-3E7F-CCB58E649389}"/>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4</a:t>
            </a:r>
          </a:p>
        </p:txBody>
      </p:sp>
      <p:sp>
        <p:nvSpPr>
          <p:cNvPr id="4" name="TextBox 3">
            <a:extLst>
              <a:ext uri="{FF2B5EF4-FFF2-40B4-BE49-F238E27FC236}">
                <a16:creationId xmlns:a16="http://schemas.microsoft.com/office/drawing/2014/main" id="{EB909251-64C3-AEFD-0641-DBE49A6290FA}"/>
              </a:ext>
            </a:extLst>
          </p:cNvPr>
          <p:cNvSpPr txBox="1"/>
          <p:nvPr/>
        </p:nvSpPr>
        <p:spPr>
          <a:xfrm>
            <a:off x="842845" y="1212560"/>
            <a:ext cx="10955144" cy="4432880"/>
          </a:xfrm>
          <a:prstGeom prst="rect">
            <a:avLst/>
          </a:prstGeom>
          <a:noFill/>
        </p:spPr>
        <p:txBody>
          <a:bodyPr wrap="square">
            <a:spAutoFit/>
          </a:bodyPr>
          <a:lstStyle/>
          <a:p>
            <a:pPr algn="just">
              <a:lnSpc>
                <a:spcPct val="150000"/>
              </a:lnSpc>
            </a:pPr>
            <a:r>
              <a:rPr lang="en-GB" sz="1900" b="1" dirty="0">
                <a:solidFill>
                  <a:srgbClr val="C00000"/>
                </a:solidFill>
              </a:rPr>
              <a:t>Avoid Unnecessary Debt</a:t>
            </a:r>
          </a:p>
          <a:p>
            <a:pPr algn="just">
              <a:lnSpc>
                <a:spcPct val="150000"/>
              </a:lnSpc>
            </a:pPr>
            <a:r>
              <a:rPr lang="en-GB" sz="1900" dirty="0"/>
              <a:t>Another thing you should do is be careful not to make unnecessary debt and obligations. This principle is just as important when a business is doing well. Often when things are really good and the cash is rolling in, we are tempted to buy things that we don’t really need. Before deciding if you can afford something, it is important to ask, “</a:t>
            </a:r>
            <a:r>
              <a:rPr lang="en-GB" sz="1900" dirty="0">
                <a:solidFill>
                  <a:srgbClr val="C00000"/>
                </a:solidFill>
              </a:rPr>
              <a:t>Do we really need this</a:t>
            </a:r>
            <a:r>
              <a:rPr lang="en-GB" sz="1900" dirty="0"/>
              <a:t>?” If the answer is yes and the item is essential, then the next questions should be, “</a:t>
            </a:r>
            <a:r>
              <a:rPr lang="en-GB" sz="1900" dirty="0">
                <a:solidFill>
                  <a:srgbClr val="C00000"/>
                </a:solidFill>
              </a:rPr>
              <a:t>Does this fit in our budget</a:t>
            </a:r>
            <a:r>
              <a:rPr lang="en-GB" sz="1900" dirty="0"/>
              <a:t>? What do we have to gain if we buy this item? What do we have to lose if we don’t?” In other words, “</a:t>
            </a:r>
            <a:r>
              <a:rPr lang="en-GB" sz="1900" dirty="0">
                <a:solidFill>
                  <a:srgbClr val="C00000"/>
                </a:solidFill>
              </a:rPr>
              <a:t>Can we afford the payments based on current profits</a:t>
            </a:r>
            <a:r>
              <a:rPr lang="en-GB" sz="1900" dirty="0"/>
              <a:t>, and can we sustain the payments if we have a drop in our business?” The final question to ask is, “</a:t>
            </a:r>
            <a:r>
              <a:rPr lang="en-GB" sz="1900" dirty="0">
                <a:solidFill>
                  <a:srgbClr val="C00000"/>
                </a:solidFill>
              </a:rPr>
              <a:t>How long will it take us to pay for it</a:t>
            </a:r>
            <a:r>
              <a:rPr lang="en-GB" sz="1900" dirty="0"/>
              <a:t>?” In other words, how long will you have to deal with this additional </a:t>
            </a:r>
            <a:r>
              <a:rPr lang="en-GB" sz="1900" dirty="0" err="1"/>
              <a:t>payout</a:t>
            </a:r>
            <a:r>
              <a:rPr lang="en-GB" sz="1900" dirty="0"/>
              <a:t>? In assessing your liquidity, it’s good to remember the saying, </a:t>
            </a:r>
            <a:r>
              <a:rPr lang="en-GB" sz="1900" i="1" dirty="0"/>
              <a:t>“</a:t>
            </a:r>
            <a:r>
              <a:rPr lang="en-GB" sz="1900" i="1" dirty="0">
                <a:highlight>
                  <a:srgbClr val="FFFF00"/>
                </a:highlight>
              </a:rPr>
              <a:t>Always keep enough in reserve for a rainy day</a:t>
            </a:r>
            <a:r>
              <a:rPr lang="en-GB" sz="1900" i="1" dirty="0"/>
              <a:t>.”</a:t>
            </a:r>
          </a:p>
        </p:txBody>
      </p:sp>
    </p:spTree>
    <p:extLst>
      <p:ext uri="{BB962C8B-B14F-4D97-AF65-F5344CB8AC3E}">
        <p14:creationId xmlns:p14="http://schemas.microsoft.com/office/powerpoint/2010/main" val="37343049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36</a:t>
            </a:fld>
            <a:endParaRPr lang="en-US"/>
          </a:p>
        </p:txBody>
      </p:sp>
      <p:sp>
        <p:nvSpPr>
          <p:cNvPr id="2" name="TextBox 1">
            <a:extLst>
              <a:ext uri="{FF2B5EF4-FFF2-40B4-BE49-F238E27FC236}">
                <a16:creationId xmlns:a16="http://schemas.microsoft.com/office/drawing/2014/main" id="{43BE8961-E2E2-D0BA-3E7F-CCB58E649389}"/>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4</a:t>
            </a:r>
          </a:p>
        </p:txBody>
      </p:sp>
      <p:sp>
        <p:nvSpPr>
          <p:cNvPr id="6" name="TextBox 5">
            <a:extLst>
              <a:ext uri="{FF2B5EF4-FFF2-40B4-BE49-F238E27FC236}">
                <a16:creationId xmlns:a16="http://schemas.microsoft.com/office/drawing/2014/main" id="{132BED48-8E90-B6EB-9642-174C91ADE4C6}"/>
              </a:ext>
            </a:extLst>
          </p:cNvPr>
          <p:cNvSpPr txBox="1"/>
          <p:nvPr/>
        </p:nvSpPr>
        <p:spPr>
          <a:xfrm>
            <a:off x="1363702" y="2567492"/>
            <a:ext cx="10198254" cy="2957861"/>
          </a:xfrm>
          <a:prstGeom prst="rect">
            <a:avLst/>
          </a:prstGeom>
          <a:noFill/>
          <a:ln>
            <a:solidFill>
              <a:srgbClr val="00B0F0"/>
            </a:solidFill>
          </a:ln>
        </p:spPr>
        <p:txBody>
          <a:bodyPr wrap="square">
            <a:spAutoFit/>
          </a:bodyPr>
          <a:lstStyle/>
          <a:p>
            <a:pPr algn="just">
              <a:lnSpc>
                <a:spcPct val="150000"/>
              </a:lnSpc>
            </a:pPr>
            <a:r>
              <a:rPr lang="en-GB" b="1" dirty="0"/>
              <a:t>Banking on an Important Relationship </a:t>
            </a:r>
            <a:endParaRPr lang="en-GB" dirty="0"/>
          </a:p>
          <a:p>
            <a:pPr algn="just">
              <a:lnSpc>
                <a:spcPct val="150000"/>
              </a:lnSpc>
            </a:pPr>
            <a:r>
              <a:rPr lang="en-GB" dirty="0"/>
              <a:t>This a critical point for entrepreneurial leaders when it comes to dealing with bankers, accountants, lawyers, and all other professionals. These people most often are very influential and have powerful contacts. If they like you and your company, they will pass this on, and it will help tremendously to build your credibility and reputation and those of your company. Finding and hiring the right professionals can be challenging. It requires the same knowledge, skill set, and process as building a team that will help you generate new business</a:t>
            </a:r>
          </a:p>
        </p:txBody>
      </p:sp>
      <p:sp>
        <p:nvSpPr>
          <p:cNvPr id="8" name="TextBox 7">
            <a:extLst>
              <a:ext uri="{FF2B5EF4-FFF2-40B4-BE49-F238E27FC236}">
                <a16:creationId xmlns:a16="http://schemas.microsoft.com/office/drawing/2014/main" id="{60422EF6-2110-789D-481C-418C264976A8}"/>
              </a:ext>
            </a:extLst>
          </p:cNvPr>
          <p:cNvSpPr txBox="1"/>
          <p:nvPr/>
        </p:nvSpPr>
        <p:spPr>
          <a:xfrm>
            <a:off x="1363701" y="1095068"/>
            <a:ext cx="10198254" cy="1295868"/>
          </a:xfrm>
          <a:prstGeom prst="rect">
            <a:avLst/>
          </a:prstGeom>
          <a:noFill/>
          <a:ln>
            <a:solidFill>
              <a:srgbClr val="00B0F0"/>
            </a:solidFill>
          </a:ln>
        </p:spPr>
        <p:txBody>
          <a:bodyPr wrap="square">
            <a:spAutoFit/>
          </a:bodyPr>
          <a:lstStyle/>
          <a:p>
            <a:pPr algn="just">
              <a:lnSpc>
                <a:spcPct val="150000"/>
              </a:lnSpc>
            </a:pPr>
            <a:r>
              <a:rPr lang="en-GB" b="1" dirty="0"/>
              <a:t>Guarding Against Customers’ Debt</a:t>
            </a:r>
          </a:p>
          <a:p>
            <a:pPr algn="just">
              <a:lnSpc>
                <a:spcPct val="150000"/>
              </a:lnSpc>
            </a:pPr>
            <a:r>
              <a:rPr lang="en-GB" dirty="0"/>
              <a:t> Guarding against customers’ bad debt often means enacting several measures.  conducting a thorough credit screening, as well as reviewing customers’ payment histories and credit ratings.</a:t>
            </a:r>
          </a:p>
        </p:txBody>
      </p:sp>
    </p:spTree>
    <p:extLst>
      <p:ext uri="{BB962C8B-B14F-4D97-AF65-F5344CB8AC3E}">
        <p14:creationId xmlns:p14="http://schemas.microsoft.com/office/powerpoint/2010/main" val="261324353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37</a:t>
            </a:fld>
            <a:endParaRPr lang="en-US"/>
          </a:p>
        </p:txBody>
      </p:sp>
      <p:sp>
        <p:nvSpPr>
          <p:cNvPr id="2" name="TextBox 1">
            <a:extLst>
              <a:ext uri="{FF2B5EF4-FFF2-40B4-BE49-F238E27FC236}">
                <a16:creationId xmlns:a16="http://schemas.microsoft.com/office/drawing/2014/main" id="{43BE8961-E2E2-D0BA-3E7F-CCB58E649389}"/>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4</a:t>
            </a:r>
          </a:p>
        </p:txBody>
      </p:sp>
      <p:sp>
        <p:nvSpPr>
          <p:cNvPr id="4" name="TextBox 3">
            <a:extLst>
              <a:ext uri="{FF2B5EF4-FFF2-40B4-BE49-F238E27FC236}">
                <a16:creationId xmlns:a16="http://schemas.microsoft.com/office/drawing/2014/main" id="{7D59750F-34CB-176A-ACE5-FEC69A2F61C3}"/>
              </a:ext>
            </a:extLst>
          </p:cNvPr>
          <p:cNvSpPr txBox="1"/>
          <p:nvPr/>
        </p:nvSpPr>
        <p:spPr>
          <a:xfrm>
            <a:off x="2245450" y="1267777"/>
            <a:ext cx="6094140" cy="523220"/>
          </a:xfrm>
          <a:prstGeom prst="rect">
            <a:avLst/>
          </a:prstGeom>
          <a:noFill/>
        </p:spPr>
        <p:txBody>
          <a:bodyPr wrap="square">
            <a:spAutoFit/>
          </a:bodyPr>
          <a:lstStyle/>
          <a:p>
            <a:pPr algn="ctr"/>
            <a:r>
              <a:rPr lang="en-US" sz="2800" b="1" dirty="0">
                <a:solidFill>
                  <a:srgbClr val="FF0000"/>
                </a:solidFill>
                <a:effectLst/>
                <a:latin typeface="Calibri" panose="020F0502020204030204" pitchFamily="34" charset="0"/>
                <a:ea typeface="Calibri" panose="020F0502020204030204" pitchFamily="34" charset="0"/>
                <a:cs typeface="Arial" panose="020B0604020202020204" pitchFamily="34" charset="0"/>
              </a:rPr>
              <a:t>5. Eight Tips for Effective Team Building</a:t>
            </a:r>
            <a:endParaRPr lang="en-GB" sz="28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6" name="TextBox 5">
            <a:extLst>
              <a:ext uri="{FF2B5EF4-FFF2-40B4-BE49-F238E27FC236}">
                <a16:creationId xmlns:a16="http://schemas.microsoft.com/office/drawing/2014/main" id="{8FF02FE2-9860-A713-D4CE-D5D22A3BAD83}"/>
              </a:ext>
            </a:extLst>
          </p:cNvPr>
          <p:cNvSpPr txBox="1"/>
          <p:nvPr/>
        </p:nvSpPr>
        <p:spPr>
          <a:xfrm>
            <a:off x="1817649" y="1825302"/>
            <a:ext cx="7805854" cy="4204356"/>
          </a:xfrm>
          <a:prstGeom prst="rect">
            <a:avLst/>
          </a:prstGeom>
          <a:noFill/>
        </p:spPr>
        <p:txBody>
          <a:bodyPr wrap="square">
            <a:spAutoFit/>
          </a:bodyPr>
          <a:lstStyle/>
          <a:p>
            <a:pPr>
              <a:lnSpc>
                <a:spcPct val="150000"/>
              </a:lnSpc>
            </a:pPr>
            <a:r>
              <a:rPr lang="en-GB" dirty="0"/>
              <a:t>1. Attitude and Character Are More Than 50 Percent; Skills Can Be Taught </a:t>
            </a:r>
          </a:p>
          <a:p>
            <a:pPr>
              <a:lnSpc>
                <a:spcPct val="150000"/>
              </a:lnSpc>
            </a:pPr>
            <a:r>
              <a:rPr lang="en-GB" dirty="0"/>
              <a:t>2. Know Yourself and What Help You Need</a:t>
            </a:r>
          </a:p>
          <a:p>
            <a:pPr>
              <a:lnSpc>
                <a:spcPct val="150000"/>
              </a:lnSpc>
            </a:pPr>
            <a:r>
              <a:rPr lang="en-GB" dirty="0"/>
              <a:t>3. Pick People Who Are Better Than You at What You Do </a:t>
            </a:r>
          </a:p>
          <a:p>
            <a:pPr>
              <a:lnSpc>
                <a:spcPct val="150000"/>
              </a:lnSpc>
            </a:pPr>
            <a:r>
              <a:rPr lang="en-GB" dirty="0"/>
              <a:t>4. Be a Team Player—Leave Your Ego at the Door</a:t>
            </a:r>
          </a:p>
          <a:p>
            <a:pPr>
              <a:lnSpc>
                <a:spcPct val="150000"/>
              </a:lnSpc>
            </a:pPr>
            <a:r>
              <a:rPr lang="en-GB" dirty="0"/>
              <a:t>5. Experience Matters</a:t>
            </a:r>
          </a:p>
          <a:p>
            <a:pPr>
              <a:lnSpc>
                <a:spcPct val="150000"/>
              </a:lnSpc>
            </a:pPr>
            <a:r>
              <a:rPr lang="en-GB" dirty="0"/>
              <a:t>6. Mix Experience with Youth</a:t>
            </a:r>
          </a:p>
          <a:p>
            <a:pPr>
              <a:lnSpc>
                <a:spcPct val="150000"/>
              </a:lnSpc>
            </a:pPr>
            <a:r>
              <a:rPr lang="en-GB" dirty="0"/>
              <a:t>7. Remember: Partnerships Are Easy to Get Into and Difficult to Get Out Of </a:t>
            </a:r>
          </a:p>
          <a:p>
            <a:pPr>
              <a:lnSpc>
                <a:spcPct val="150000"/>
              </a:lnSpc>
            </a:pPr>
            <a:r>
              <a:rPr lang="en-GB" dirty="0"/>
              <a:t>8. Control Matters</a:t>
            </a:r>
          </a:p>
          <a:p>
            <a:pPr>
              <a:lnSpc>
                <a:spcPct val="150000"/>
              </a:lnSpc>
            </a:pPr>
            <a:r>
              <a:rPr lang="en-GB" dirty="0"/>
              <a:t>Bylaws</a:t>
            </a:r>
          </a:p>
          <a:p>
            <a:pPr>
              <a:lnSpc>
                <a:spcPct val="150000"/>
              </a:lnSpc>
            </a:pPr>
            <a:r>
              <a:rPr lang="en-GB" dirty="0"/>
              <a:t>The Shareholder Agreement </a:t>
            </a:r>
          </a:p>
        </p:txBody>
      </p:sp>
    </p:spTree>
    <p:extLst>
      <p:ext uri="{BB962C8B-B14F-4D97-AF65-F5344CB8AC3E}">
        <p14:creationId xmlns:p14="http://schemas.microsoft.com/office/powerpoint/2010/main" val="201402115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38</a:t>
            </a:fld>
            <a:endParaRPr lang="en-US"/>
          </a:p>
        </p:txBody>
      </p:sp>
      <p:sp>
        <p:nvSpPr>
          <p:cNvPr id="2" name="TextBox 1">
            <a:extLst>
              <a:ext uri="{FF2B5EF4-FFF2-40B4-BE49-F238E27FC236}">
                <a16:creationId xmlns:a16="http://schemas.microsoft.com/office/drawing/2014/main" id="{43BE8961-E2E2-D0BA-3E7F-CCB58E649389}"/>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4</a:t>
            </a:r>
          </a:p>
        </p:txBody>
      </p:sp>
      <p:sp>
        <p:nvSpPr>
          <p:cNvPr id="5" name="TextBox 4">
            <a:extLst>
              <a:ext uri="{FF2B5EF4-FFF2-40B4-BE49-F238E27FC236}">
                <a16:creationId xmlns:a16="http://schemas.microsoft.com/office/drawing/2014/main" id="{771DA97A-F691-198E-F206-23ACB587289F}"/>
              </a:ext>
            </a:extLst>
          </p:cNvPr>
          <p:cNvSpPr txBox="1"/>
          <p:nvPr/>
        </p:nvSpPr>
        <p:spPr>
          <a:xfrm>
            <a:off x="580792" y="1281559"/>
            <a:ext cx="11239501" cy="1229054"/>
          </a:xfrm>
          <a:prstGeom prst="rect">
            <a:avLst/>
          </a:prstGeom>
          <a:noFill/>
          <a:ln>
            <a:solidFill>
              <a:schemeClr val="accent6">
                <a:lumMod val="75000"/>
              </a:schemeClr>
            </a:solidFill>
          </a:ln>
        </p:spPr>
        <p:txBody>
          <a:bodyPr wrap="square">
            <a:spAutoFit/>
          </a:bodyPr>
          <a:lstStyle/>
          <a:p>
            <a:pPr algn="just">
              <a:lnSpc>
                <a:spcPct val="150000"/>
              </a:lnSpc>
            </a:pPr>
            <a:r>
              <a:rPr lang="en-GB" sz="1700" dirty="0"/>
              <a:t>In a new venture or any venture, for that matter having an effective team is the most critical factor in determining if the first four steps of my model can be successfully implemented. Good people will recognise a commercially viable problem, help to develop a unique solution, and assure sustainability and profitability. </a:t>
            </a:r>
          </a:p>
        </p:txBody>
      </p:sp>
      <p:sp>
        <p:nvSpPr>
          <p:cNvPr id="8" name="TextBox 7">
            <a:extLst>
              <a:ext uri="{FF2B5EF4-FFF2-40B4-BE49-F238E27FC236}">
                <a16:creationId xmlns:a16="http://schemas.microsoft.com/office/drawing/2014/main" id="{9C6746CD-4F41-4CBD-3FD4-8189765BB088}"/>
              </a:ext>
            </a:extLst>
          </p:cNvPr>
          <p:cNvSpPr txBox="1"/>
          <p:nvPr/>
        </p:nvSpPr>
        <p:spPr>
          <a:xfrm>
            <a:off x="580793" y="2722669"/>
            <a:ext cx="11239500" cy="1138773"/>
          </a:xfrm>
          <a:prstGeom prst="rect">
            <a:avLst/>
          </a:prstGeom>
          <a:noFill/>
          <a:ln>
            <a:solidFill>
              <a:srgbClr val="FF0000"/>
            </a:solidFill>
          </a:ln>
        </p:spPr>
        <p:txBody>
          <a:bodyPr wrap="square">
            <a:spAutoFit/>
          </a:bodyPr>
          <a:lstStyle/>
          <a:p>
            <a:r>
              <a:rPr lang="en-GB" sz="1700" b="1" dirty="0">
                <a:solidFill>
                  <a:schemeClr val="accent6">
                    <a:lumMod val="50000"/>
                  </a:schemeClr>
                </a:solidFill>
              </a:rPr>
              <a:t>1. Attitude and Character Are More Than 50 Percent; Skills Can Be Taught </a:t>
            </a:r>
            <a:endParaRPr lang="en-GB" sz="1700" dirty="0"/>
          </a:p>
          <a:p>
            <a:r>
              <a:rPr lang="en-GB" sz="1700" dirty="0"/>
              <a:t> Character is even more important than attitude. “character is what a person does when no one is looking.” Good character is a must, because no company has enough time and money to monitor every employee all the time. If a candidate had the right attitude and character, we found that we could teach him or her the skills necessary for the job. </a:t>
            </a:r>
          </a:p>
        </p:txBody>
      </p:sp>
      <p:sp>
        <p:nvSpPr>
          <p:cNvPr id="10" name="TextBox 9">
            <a:extLst>
              <a:ext uri="{FF2B5EF4-FFF2-40B4-BE49-F238E27FC236}">
                <a16:creationId xmlns:a16="http://schemas.microsoft.com/office/drawing/2014/main" id="{F9F19385-32C8-A032-EC33-121C1DE4F8C2}"/>
              </a:ext>
            </a:extLst>
          </p:cNvPr>
          <p:cNvSpPr txBox="1"/>
          <p:nvPr/>
        </p:nvSpPr>
        <p:spPr>
          <a:xfrm>
            <a:off x="580793" y="4073498"/>
            <a:ext cx="11239500" cy="1415772"/>
          </a:xfrm>
          <a:prstGeom prst="rect">
            <a:avLst/>
          </a:prstGeom>
          <a:noFill/>
          <a:ln>
            <a:solidFill>
              <a:srgbClr val="00B050"/>
            </a:solidFill>
          </a:ln>
        </p:spPr>
        <p:txBody>
          <a:bodyPr wrap="square">
            <a:spAutoFit/>
          </a:bodyPr>
          <a:lstStyle/>
          <a:p>
            <a:r>
              <a:rPr lang="en-GB" b="1" dirty="0">
                <a:solidFill>
                  <a:schemeClr val="accent6">
                    <a:lumMod val="50000"/>
                  </a:schemeClr>
                </a:solidFill>
              </a:rPr>
              <a:t>2</a:t>
            </a:r>
            <a:r>
              <a:rPr lang="en-GB" sz="1700" b="1" dirty="0">
                <a:solidFill>
                  <a:schemeClr val="accent6">
                    <a:lumMod val="50000"/>
                  </a:schemeClr>
                </a:solidFill>
              </a:rPr>
              <a:t>. Know Yourself and What Help You Need</a:t>
            </a:r>
          </a:p>
          <a:p>
            <a:r>
              <a:rPr lang="en-GB" sz="1700" dirty="0"/>
              <a:t>Probably the most difficult person to be honest with is one’s self. Most entrepreneurial leaders know their strengths, but they also need to learn their faults, painful as the process can be. Team building has to start with an assessment of both our strengths and weaknesses. Only then can we build a team that fills in the gaps with people who have skills we don’t have, and that we need. </a:t>
            </a:r>
          </a:p>
        </p:txBody>
      </p:sp>
    </p:spTree>
    <p:extLst>
      <p:ext uri="{BB962C8B-B14F-4D97-AF65-F5344CB8AC3E}">
        <p14:creationId xmlns:p14="http://schemas.microsoft.com/office/powerpoint/2010/main" val="287291769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39</a:t>
            </a:fld>
            <a:endParaRPr lang="en-US"/>
          </a:p>
        </p:txBody>
      </p:sp>
      <p:sp>
        <p:nvSpPr>
          <p:cNvPr id="2" name="TextBox 1">
            <a:extLst>
              <a:ext uri="{FF2B5EF4-FFF2-40B4-BE49-F238E27FC236}">
                <a16:creationId xmlns:a16="http://schemas.microsoft.com/office/drawing/2014/main" id="{43BE8961-E2E2-D0BA-3E7F-CCB58E649389}"/>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4</a:t>
            </a:r>
          </a:p>
        </p:txBody>
      </p:sp>
      <p:sp>
        <p:nvSpPr>
          <p:cNvPr id="4" name="TextBox 3">
            <a:extLst>
              <a:ext uri="{FF2B5EF4-FFF2-40B4-BE49-F238E27FC236}">
                <a16:creationId xmlns:a16="http://schemas.microsoft.com/office/drawing/2014/main" id="{71E0B2E5-AF5A-E5BD-5529-F5C3A4E8797F}"/>
              </a:ext>
            </a:extLst>
          </p:cNvPr>
          <p:cNvSpPr txBox="1"/>
          <p:nvPr/>
        </p:nvSpPr>
        <p:spPr>
          <a:xfrm>
            <a:off x="624468" y="1396112"/>
            <a:ext cx="11126340" cy="1200329"/>
          </a:xfrm>
          <a:prstGeom prst="rect">
            <a:avLst/>
          </a:prstGeom>
          <a:noFill/>
          <a:ln>
            <a:solidFill>
              <a:schemeClr val="accent2">
                <a:lumMod val="75000"/>
              </a:schemeClr>
            </a:solidFill>
          </a:ln>
        </p:spPr>
        <p:txBody>
          <a:bodyPr wrap="square">
            <a:spAutoFit/>
          </a:bodyPr>
          <a:lstStyle/>
          <a:p>
            <a:r>
              <a:rPr lang="en-GB" b="1" dirty="0"/>
              <a:t>3. Pick People Who Are Better Than You at What You Do</a:t>
            </a:r>
          </a:p>
          <a:p>
            <a:r>
              <a:rPr lang="en-GB" dirty="0"/>
              <a:t> This should be a matter of common sense, but in the words of Mark Twain, “Common sense is not so common.” If there are skills you don’t have and you pick people no better than you, the team can never improve in these areas, which isn’t very good. </a:t>
            </a:r>
          </a:p>
        </p:txBody>
      </p:sp>
      <p:sp>
        <p:nvSpPr>
          <p:cNvPr id="6" name="TextBox 5">
            <a:extLst>
              <a:ext uri="{FF2B5EF4-FFF2-40B4-BE49-F238E27FC236}">
                <a16:creationId xmlns:a16="http://schemas.microsoft.com/office/drawing/2014/main" id="{32093035-F4FB-6412-92B3-E49894269EBD}"/>
              </a:ext>
            </a:extLst>
          </p:cNvPr>
          <p:cNvSpPr txBox="1"/>
          <p:nvPr/>
        </p:nvSpPr>
        <p:spPr>
          <a:xfrm>
            <a:off x="624468" y="2741404"/>
            <a:ext cx="11126341" cy="1754326"/>
          </a:xfrm>
          <a:prstGeom prst="rect">
            <a:avLst/>
          </a:prstGeom>
          <a:noFill/>
          <a:ln>
            <a:solidFill>
              <a:schemeClr val="accent6">
                <a:lumMod val="75000"/>
              </a:schemeClr>
            </a:solidFill>
          </a:ln>
        </p:spPr>
        <p:txBody>
          <a:bodyPr wrap="square">
            <a:spAutoFit/>
          </a:bodyPr>
          <a:lstStyle/>
          <a:p>
            <a:r>
              <a:rPr lang="en-GB" b="1" dirty="0"/>
              <a:t>4. Be a Team Player—Leave Your Ego at the Door</a:t>
            </a:r>
          </a:p>
          <a:p>
            <a:r>
              <a:rPr lang="en-GB" dirty="0"/>
              <a:t> Life, leadership, and entrepreneurship are all team sports. willing cooperation from subordinates is what leaders need most to be successful. In other words, an organization should be built around teamwork and team players, not superstars. Working together as a team, with each person pulling his own weight and then some, is the ideal form of cooperation. And the more people you lead, the more you need your people to cooperate willingly with you and each other. </a:t>
            </a:r>
          </a:p>
        </p:txBody>
      </p:sp>
      <p:sp>
        <p:nvSpPr>
          <p:cNvPr id="8" name="TextBox 7">
            <a:extLst>
              <a:ext uri="{FF2B5EF4-FFF2-40B4-BE49-F238E27FC236}">
                <a16:creationId xmlns:a16="http://schemas.microsoft.com/office/drawing/2014/main" id="{BDC3B864-5CE0-ACD0-A9F3-65B6DDFC8A4A}"/>
              </a:ext>
            </a:extLst>
          </p:cNvPr>
          <p:cNvSpPr txBox="1"/>
          <p:nvPr/>
        </p:nvSpPr>
        <p:spPr>
          <a:xfrm>
            <a:off x="1594624" y="4651844"/>
            <a:ext cx="10156184" cy="1477328"/>
          </a:xfrm>
          <a:prstGeom prst="rect">
            <a:avLst/>
          </a:prstGeom>
          <a:noFill/>
          <a:ln>
            <a:solidFill>
              <a:srgbClr val="00B0F0"/>
            </a:solidFill>
          </a:ln>
        </p:spPr>
        <p:txBody>
          <a:bodyPr wrap="square">
            <a:spAutoFit/>
          </a:bodyPr>
          <a:lstStyle/>
          <a:p>
            <a:r>
              <a:rPr lang="en-GB" b="1" dirty="0"/>
              <a:t>5. Experience Matters</a:t>
            </a:r>
          </a:p>
          <a:p>
            <a:r>
              <a:rPr lang="en-GB" dirty="0"/>
              <a:t>Young people are terrific to have, because they have great energy and enthusiasm. They lack one thing, though: experience. I have often heard people say that experience is the best teacher, but I believe this just isn’t so. Bad experiences can leave scars that are difficult to overcome. One of the worst things we can do as leaders is pushing people too far too fast.</a:t>
            </a:r>
          </a:p>
        </p:txBody>
      </p:sp>
    </p:spTree>
    <p:extLst>
      <p:ext uri="{BB962C8B-B14F-4D97-AF65-F5344CB8AC3E}">
        <p14:creationId xmlns:p14="http://schemas.microsoft.com/office/powerpoint/2010/main" val="328109288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40</a:t>
            </a:fld>
            <a:endParaRPr lang="en-US"/>
          </a:p>
        </p:txBody>
      </p:sp>
      <p:sp>
        <p:nvSpPr>
          <p:cNvPr id="2" name="TextBox 1">
            <a:extLst>
              <a:ext uri="{FF2B5EF4-FFF2-40B4-BE49-F238E27FC236}">
                <a16:creationId xmlns:a16="http://schemas.microsoft.com/office/drawing/2014/main" id="{43BE8961-E2E2-D0BA-3E7F-CCB58E649389}"/>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4</a:t>
            </a:r>
          </a:p>
        </p:txBody>
      </p:sp>
      <p:sp>
        <p:nvSpPr>
          <p:cNvPr id="4" name="TextBox 3">
            <a:extLst>
              <a:ext uri="{FF2B5EF4-FFF2-40B4-BE49-F238E27FC236}">
                <a16:creationId xmlns:a16="http://schemas.microsoft.com/office/drawing/2014/main" id="{CDAA8B75-4B87-9C4D-1EBD-D07E7ACDD699}"/>
              </a:ext>
            </a:extLst>
          </p:cNvPr>
          <p:cNvSpPr txBox="1"/>
          <p:nvPr/>
        </p:nvSpPr>
        <p:spPr>
          <a:xfrm>
            <a:off x="602163" y="1575594"/>
            <a:ext cx="11062011" cy="2031325"/>
          </a:xfrm>
          <a:prstGeom prst="rect">
            <a:avLst/>
          </a:prstGeom>
          <a:noFill/>
          <a:ln>
            <a:solidFill>
              <a:srgbClr val="00B0F0"/>
            </a:solidFill>
          </a:ln>
        </p:spPr>
        <p:txBody>
          <a:bodyPr wrap="square">
            <a:spAutoFit/>
          </a:bodyPr>
          <a:lstStyle/>
          <a:p>
            <a:r>
              <a:rPr lang="en-GB" b="1" dirty="0"/>
              <a:t>6. Mix Experience with Youth</a:t>
            </a:r>
          </a:p>
          <a:p>
            <a:r>
              <a:rPr lang="en-GB" dirty="0"/>
              <a:t>When assembling a team, it’s always important to make sure that each department has both young and experienced people. All of one without the other can be fatal. Packing a department with only experienced people who are winding down their careers can make for tired, risk-averse employees. Often these employees are very much set in their ways. All inexperienced people, regardless of their age, become a total learning experience with little guidance. Mixing the two is an excellent formula: the new people give energy to the more experienced ones, and the experienced ones return the favour by providing wisdom. </a:t>
            </a:r>
          </a:p>
        </p:txBody>
      </p:sp>
      <p:sp>
        <p:nvSpPr>
          <p:cNvPr id="6" name="TextBox 5">
            <a:extLst>
              <a:ext uri="{FF2B5EF4-FFF2-40B4-BE49-F238E27FC236}">
                <a16:creationId xmlns:a16="http://schemas.microsoft.com/office/drawing/2014/main" id="{1DBAAC12-A4F0-B0F1-FB37-2260B29BB404}"/>
              </a:ext>
            </a:extLst>
          </p:cNvPr>
          <p:cNvSpPr txBox="1"/>
          <p:nvPr/>
        </p:nvSpPr>
        <p:spPr>
          <a:xfrm>
            <a:off x="602164" y="3982997"/>
            <a:ext cx="11062011" cy="1477328"/>
          </a:xfrm>
          <a:prstGeom prst="rect">
            <a:avLst/>
          </a:prstGeom>
          <a:noFill/>
          <a:ln>
            <a:solidFill>
              <a:schemeClr val="accent2"/>
            </a:solidFill>
          </a:ln>
        </p:spPr>
        <p:txBody>
          <a:bodyPr wrap="square">
            <a:spAutoFit/>
          </a:bodyPr>
          <a:lstStyle/>
          <a:p>
            <a:r>
              <a:rPr lang="en-GB" b="1" dirty="0"/>
              <a:t>7. Remember: Partnerships Are Easy to Get Into and Difficult to Get Out Of</a:t>
            </a:r>
          </a:p>
          <a:p>
            <a:r>
              <a:rPr lang="en-GB" dirty="0"/>
              <a:t> Business partnerships are like marriage: easy to get into, and very hard to get out of. Some simple rules in choosing a partner: First, the “pit” principles and values have to be the same. A partner should bring into the organization something that you otherwise could not obtain from an employee. Also, your partner’s skill levels should be different from and complementary to yours. </a:t>
            </a:r>
          </a:p>
        </p:txBody>
      </p:sp>
    </p:spTree>
    <p:extLst>
      <p:ext uri="{BB962C8B-B14F-4D97-AF65-F5344CB8AC3E}">
        <p14:creationId xmlns:p14="http://schemas.microsoft.com/office/powerpoint/2010/main" val="22680826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41</a:t>
            </a:fld>
            <a:endParaRPr lang="en-US"/>
          </a:p>
        </p:txBody>
      </p:sp>
      <p:sp>
        <p:nvSpPr>
          <p:cNvPr id="2" name="TextBox 1">
            <a:extLst>
              <a:ext uri="{FF2B5EF4-FFF2-40B4-BE49-F238E27FC236}">
                <a16:creationId xmlns:a16="http://schemas.microsoft.com/office/drawing/2014/main" id="{43BE8961-E2E2-D0BA-3E7F-CCB58E649389}"/>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4</a:t>
            </a:r>
          </a:p>
        </p:txBody>
      </p:sp>
      <p:sp>
        <p:nvSpPr>
          <p:cNvPr id="4" name="TextBox 3">
            <a:extLst>
              <a:ext uri="{FF2B5EF4-FFF2-40B4-BE49-F238E27FC236}">
                <a16:creationId xmlns:a16="http://schemas.microsoft.com/office/drawing/2014/main" id="{910F8699-6A37-B3D8-705A-3E696778CCDA}"/>
              </a:ext>
            </a:extLst>
          </p:cNvPr>
          <p:cNvSpPr txBox="1"/>
          <p:nvPr/>
        </p:nvSpPr>
        <p:spPr>
          <a:xfrm>
            <a:off x="346364" y="1447139"/>
            <a:ext cx="11507382" cy="2031325"/>
          </a:xfrm>
          <a:prstGeom prst="rect">
            <a:avLst/>
          </a:prstGeom>
          <a:noFill/>
          <a:ln>
            <a:solidFill>
              <a:schemeClr val="accent2"/>
            </a:solidFill>
          </a:ln>
        </p:spPr>
        <p:txBody>
          <a:bodyPr wrap="square">
            <a:spAutoFit/>
          </a:bodyPr>
          <a:lstStyle/>
          <a:p>
            <a:r>
              <a:rPr lang="en-GB" b="1" dirty="0"/>
              <a:t>8. Control Matters</a:t>
            </a:r>
          </a:p>
          <a:p>
            <a:r>
              <a:rPr lang="en-GB" dirty="0"/>
              <a:t>As you move forward with choosing your partners, keep in mind one critical factor: control. Maintaining control of the ownership in your company should be a major factor.  As an entrepreneur, the last thing you need is for partners to have control over you and your company. Approaching your affairs this way doesn’t mean you don’t want your partners’ participation and cooperation, just that you won’t relinquish your authority. Two considerations are very important: the first is control of the operations of a company, and the second is the right to sell without consent from minority partners. </a:t>
            </a:r>
          </a:p>
          <a:p>
            <a:r>
              <a:rPr lang="en-GB" dirty="0"/>
              <a:t>The advice is to focus on your company’s </a:t>
            </a:r>
            <a:r>
              <a:rPr lang="en-GB" b="1" dirty="0"/>
              <a:t>bylaws</a:t>
            </a:r>
            <a:r>
              <a:rPr lang="en-GB" dirty="0"/>
              <a:t> and </a:t>
            </a:r>
            <a:r>
              <a:rPr lang="en-GB" b="1" dirty="0"/>
              <a:t>shareholder agreement</a:t>
            </a:r>
            <a:r>
              <a:rPr lang="en-GB" dirty="0"/>
              <a:t>. </a:t>
            </a:r>
          </a:p>
        </p:txBody>
      </p:sp>
      <p:sp>
        <p:nvSpPr>
          <p:cNvPr id="6" name="TextBox 5">
            <a:extLst>
              <a:ext uri="{FF2B5EF4-FFF2-40B4-BE49-F238E27FC236}">
                <a16:creationId xmlns:a16="http://schemas.microsoft.com/office/drawing/2014/main" id="{31F66EA9-821B-9255-892C-FB180F29F2EA}"/>
              </a:ext>
            </a:extLst>
          </p:cNvPr>
          <p:cNvSpPr txBox="1"/>
          <p:nvPr/>
        </p:nvSpPr>
        <p:spPr>
          <a:xfrm>
            <a:off x="636295" y="3747225"/>
            <a:ext cx="4638231" cy="1754326"/>
          </a:xfrm>
          <a:prstGeom prst="rect">
            <a:avLst/>
          </a:prstGeom>
          <a:noFill/>
          <a:ln>
            <a:solidFill>
              <a:schemeClr val="accent2"/>
            </a:solidFill>
          </a:ln>
        </p:spPr>
        <p:txBody>
          <a:bodyPr wrap="square">
            <a:spAutoFit/>
          </a:bodyPr>
          <a:lstStyle/>
          <a:p>
            <a:r>
              <a:rPr lang="en-GB" b="1" dirty="0"/>
              <a:t>Bylaws</a:t>
            </a:r>
          </a:p>
          <a:p>
            <a:r>
              <a:rPr lang="en-GB" dirty="0"/>
              <a:t>  Bylaws are an important tool for all organizations. They are a legal document that outlines the rules that govern an organization while providing guidelines for running the company. </a:t>
            </a:r>
          </a:p>
        </p:txBody>
      </p:sp>
      <p:sp>
        <p:nvSpPr>
          <p:cNvPr id="8" name="TextBox 7">
            <a:extLst>
              <a:ext uri="{FF2B5EF4-FFF2-40B4-BE49-F238E27FC236}">
                <a16:creationId xmlns:a16="http://schemas.microsoft.com/office/drawing/2014/main" id="{9E70A0BB-2621-D9EC-EEA2-C433BE41D7D9}"/>
              </a:ext>
            </a:extLst>
          </p:cNvPr>
          <p:cNvSpPr txBox="1"/>
          <p:nvPr/>
        </p:nvSpPr>
        <p:spPr>
          <a:xfrm>
            <a:off x="5563530" y="3747225"/>
            <a:ext cx="6094140" cy="2031325"/>
          </a:xfrm>
          <a:prstGeom prst="rect">
            <a:avLst/>
          </a:prstGeom>
          <a:noFill/>
          <a:ln>
            <a:solidFill>
              <a:schemeClr val="accent2"/>
            </a:solidFill>
          </a:ln>
        </p:spPr>
        <p:txBody>
          <a:bodyPr wrap="square">
            <a:spAutoFit/>
          </a:bodyPr>
          <a:lstStyle/>
          <a:p>
            <a:r>
              <a:rPr lang="en-GB" b="1" dirty="0"/>
              <a:t>The Shareholder Agreement</a:t>
            </a:r>
          </a:p>
          <a:p>
            <a:r>
              <a:rPr lang="en-GB" dirty="0"/>
              <a:t> The shareholder agreement is a more general agreement outlining how a company should be operated, in addition to the rights and obligations of shareholders. It also regulates the shareholder arrangements (how shareholders shall interact), the management structure, the breakdown of ownership of shares, and the privileges and protection they provide. </a:t>
            </a:r>
          </a:p>
        </p:txBody>
      </p:sp>
    </p:spTree>
    <p:extLst>
      <p:ext uri="{BB962C8B-B14F-4D97-AF65-F5344CB8AC3E}">
        <p14:creationId xmlns:p14="http://schemas.microsoft.com/office/powerpoint/2010/main" val="298750243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42</a:t>
            </a:fld>
            <a:endParaRPr lang="en-US"/>
          </a:p>
        </p:txBody>
      </p:sp>
      <p:sp>
        <p:nvSpPr>
          <p:cNvPr id="2" name="TextBox 1">
            <a:extLst>
              <a:ext uri="{FF2B5EF4-FFF2-40B4-BE49-F238E27FC236}">
                <a16:creationId xmlns:a16="http://schemas.microsoft.com/office/drawing/2014/main" id="{43BE8961-E2E2-D0BA-3E7F-CCB58E649389}"/>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4</a:t>
            </a:r>
          </a:p>
        </p:txBody>
      </p:sp>
      <p:sp>
        <p:nvSpPr>
          <p:cNvPr id="3" name="TextBox 2">
            <a:extLst>
              <a:ext uri="{FF2B5EF4-FFF2-40B4-BE49-F238E27FC236}">
                <a16:creationId xmlns:a16="http://schemas.microsoft.com/office/drawing/2014/main" id="{69556071-C906-ABF7-01C3-ADD601930A80}"/>
              </a:ext>
            </a:extLst>
          </p:cNvPr>
          <p:cNvSpPr txBox="1"/>
          <p:nvPr/>
        </p:nvSpPr>
        <p:spPr>
          <a:xfrm>
            <a:off x="1438159" y="2374865"/>
            <a:ext cx="8399075" cy="2108269"/>
          </a:xfrm>
          <a:prstGeom prst="rect">
            <a:avLst/>
          </a:prstGeom>
          <a:noFill/>
        </p:spPr>
        <p:txBody>
          <a:bodyPr wrap="square">
            <a:spAutoFit/>
          </a:bodyPr>
          <a:lstStyle/>
          <a:p>
            <a:pPr algn="ctr">
              <a:spcBef>
                <a:spcPts val="600"/>
              </a:spcBef>
              <a:spcAft>
                <a:spcPts val="800"/>
              </a:spcAft>
            </a:pPr>
            <a:r>
              <a:rPr lang="en-GB" sz="2400" b="1" dirty="0">
                <a:solidFill>
                  <a:srgbClr val="C00000"/>
                </a:solidFill>
                <a:effectLst/>
                <a:latin typeface="Times New Roman" panose="02020603050405020304" pitchFamily="18" charset="0"/>
                <a:ea typeface="Calibri" panose="020F0502020204030204" pitchFamily="34" charset="0"/>
                <a:cs typeface="Arial" panose="020B0604020202020204" pitchFamily="34" charset="0"/>
              </a:rPr>
              <a:t>Establishing a Comparative and Competitive Advantage</a:t>
            </a:r>
          </a:p>
          <a:p>
            <a:pPr algn="ctr">
              <a:spcBef>
                <a:spcPts val="600"/>
              </a:spcBef>
              <a:spcAft>
                <a:spcPts val="800"/>
              </a:spcAft>
            </a:pPr>
            <a:r>
              <a:rPr lang="en-GB" sz="2400" b="1" dirty="0">
                <a:solidFill>
                  <a:schemeClr val="accent6">
                    <a:lumMod val="50000"/>
                  </a:schemeClr>
                </a:solidFill>
                <a:effectLst/>
                <a:latin typeface="Times New Roman" panose="02020603050405020304" pitchFamily="18" charset="0"/>
                <a:ea typeface="Calibri" panose="020F0502020204030204" pitchFamily="34" charset="0"/>
                <a:cs typeface="Arial" panose="020B0604020202020204" pitchFamily="34" charset="0"/>
              </a:rPr>
              <a:t>Making Your Product or Service Sustainable</a:t>
            </a:r>
          </a:p>
          <a:p>
            <a:pPr algn="ctr">
              <a:spcBef>
                <a:spcPts val="600"/>
              </a:spcBef>
              <a:spcAft>
                <a:spcPts val="800"/>
              </a:spcAft>
            </a:pPr>
            <a:r>
              <a:rPr lang="en-GB" sz="2400" b="1" dirty="0">
                <a:solidFill>
                  <a:schemeClr val="accent5">
                    <a:lumMod val="50000"/>
                  </a:schemeClr>
                </a:solidFill>
                <a:effectLst/>
                <a:latin typeface="Times New Roman" panose="02020603050405020304" pitchFamily="18" charset="0"/>
                <a:ea typeface="Calibri" panose="020F0502020204030204" pitchFamily="34" charset="0"/>
                <a:cs typeface="Arial" panose="020B0604020202020204" pitchFamily="34" charset="0"/>
              </a:rPr>
              <a:t>Keeping Your Product or Service Profitable</a:t>
            </a:r>
          </a:p>
          <a:p>
            <a:pPr algn="ctr">
              <a:spcBef>
                <a:spcPts val="600"/>
              </a:spcBef>
              <a:spcAft>
                <a:spcPts val="800"/>
              </a:spcAft>
            </a:pPr>
            <a:r>
              <a:rPr lang="en-GB" sz="2400" b="1" dirty="0">
                <a:solidFill>
                  <a:srgbClr val="7030A0"/>
                </a:solidFill>
                <a:effectLst/>
                <a:latin typeface="Times New Roman" panose="02020603050405020304" pitchFamily="18" charset="0"/>
                <a:ea typeface="Calibri" panose="020F0502020204030204" pitchFamily="34" charset="0"/>
                <a:cs typeface="Arial" panose="020B0604020202020204" pitchFamily="34" charset="0"/>
              </a:rPr>
              <a:t>Effective Team Building</a:t>
            </a:r>
            <a:endParaRPr lang="en-GB" sz="2400" b="1" dirty="0">
              <a:solidFill>
                <a:srgbClr val="7030A0"/>
              </a:solidFill>
              <a:latin typeface="Times New Roman" panose="02020603050405020304" pitchFamily="18" charset="0"/>
              <a:cs typeface="Arial" panose="020B0604020202020204" pitchFamily="34" charset="0"/>
            </a:endParaRPr>
          </a:p>
        </p:txBody>
      </p:sp>
      <p:sp>
        <p:nvSpPr>
          <p:cNvPr id="5" name="TextBox 4">
            <a:extLst>
              <a:ext uri="{FF2B5EF4-FFF2-40B4-BE49-F238E27FC236}">
                <a16:creationId xmlns:a16="http://schemas.microsoft.com/office/drawing/2014/main" id="{8A9A1796-6166-CA14-90E9-B348E6A33AD4}"/>
              </a:ext>
            </a:extLst>
          </p:cNvPr>
          <p:cNvSpPr txBox="1"/>
          <p:nvPr/>
        </p:nvSpPr>
        <p:spPr>
          <a:xfrm>
            <a:off x="2790593" y="279459"/>
            <a:ext cx="6094140" cy="369332"/>
          </a:xfrm>
          <a:prstGeom prst="rect">
            <a:avLst/>
          </a:prstGeom>
          <a:noFill/>
        </p:spPr>
        <p:txBody>
          <a:bodyPr wrap="square">
            <a:spAutoFit/>
          </a:bodyPr>
          <a:lstStyle/>
          <a:p>
            <a:pPr algn="just">
              <a:spcBef>
                <a:spcPts val="1200"/>
              </a:spcBef>
              <a:spcAft>
                <a:spcPts val="800"/>
              </a:spcAft>
            </a:pPr>
            <a:r>
              <a:rPr lang="en-GB" sz="1800" b="1" dirty="0">
                <a:solidFill>
                  <a:schemeClr val="bg1">
                    <a:lumMod val="95000"/>
                  </a:schemeClr>
                </a:solidFill>
                <a:effectLst/>
                <a:latin typeface="Times New Roman" panose="02020603050405020304" pitchFamily="18" charset="0"/>
                <a:ea typeface="Calibri" panose="020F0502020204030204" pitchFamily="34" charset="0"/>
                <a:cs typeface="Arial" panose="020B0604020202020204" pitchFamily="34" charset="0"/>
              </a:rPr>
              <a:t>This lecture covered the following topics</a:t>
            </a:r>
            <a:endParaRPr lang="en-GB" sz="1600" dirty="0">
              <a:solidFill>
                <a:schemeClr val="bg1">
                  <a:lumMod val="95000"/>
                </a:schemeClr>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0787322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43</a:t>
            </a:fld>
            <a:endParaRPr lang="en-US"/>
          </a:p>
        </p:txBody>
      </p:sp>
      <p:sp>
        <p:nvSpPr>
          <p:cNvPr id="3" name="TextBox 2">
            <a:extLst>
              <a:ext uri="{FF2B5EF4-FFF2-40B4-BE49-F238E27FC236}">
                <a16:creationId xmlns:a16="http://schemas.microsoft.com/office/drawing/2014/main" id="{244015DD-E4E7-9EBA-4432-00DF4E213D5A}"/>
              </a:ext>
            </a:extLst>
          </p:cNvPr>
          <p:cNvSpPr txBox="1"/>
          <p:nvPr/>
        </p:nvSpPr>
        <p:spPr>
          <a:xfrm>
            <a:off x="1164799" y="1842771"/>
            <a:ext cx="6093724" cy="461665"/>
          </a:xfrm>
          <a:prstGeom prst="rect">
            <a:avLst/>
          </a:prstGeom>
          <a:noFill/>
        </p:spPr>
        <p:txBody>
          <a:bodyPr wrap="square">
            <a:spAutoFit/>
          </a:bodyPr>
          <a:lstStyle/>
          <a:p>
            <a:r>
              <a:rPr lang="en-GB" sz="2400" b="1" dirty="0">
                <a:latin typeface="Times New Roman" panose="02020603050405020304" pitchFamily="18" charset="0"/>
                <a:cs typeface="Times New Roman" panose="02020603050405020304" pitchFamily="18" charset="0"/>
              </a:rPr>
              <a:t>References</a:t>
            </a:r>
          </a:p>
        </p:txBody>
      </p:sp>
      <p:sp>
        <p:nvSpPr>
          <p:cNvPr id="5" name="TextBox 4">
            <a:extLst>
              <a:ext uri="{FF2B5EF4-FFF2-40B4-BE49-F238E27FC236}">
                <a16:creationId xmlns:a16="http://schemas.microsoft.com/office/drawing/2014/main" id="{FF4725A6-2B72-737C-DFD1-0C3AF3EF885C}"/>
              </a:ext>
            </a:extLst>
          </p:cNvPr>
          <p:cNvSpPr txBox="1"/>
          <p:nvPr/>
        </p:nvSpPr>
        <p:spPr>
          <a:xfrm>
            <a:off x="1053547" y="2705352"/>
            <a:ext cx="9809328" cy="457626"/>
          </a:xfrm>
          <a:prstGeom prst="rect">
            <a:avLst/>
          </a:prstGeom>
          <a:noFill/>
        </p:spPr>
        <p:txBody>
          <a:bodyPr wrap="square">
            <a:spAutoFit/>
          </a:bodyPr>
          <a:lstStyle/>
          <a:p>
            <a:pPr>
              <a:lnSpc>
                <a:spcPct val="200000"/>
              </a:lnSpc>
            </a:pPr>
            <a:r>
              <a:rPr lang="en-GB" sz="1400" i="0" dirty="0">
                <a:effectLst/>
                <a:latin typeface="Times New Roman" panose="02020603050405020304" pitchFamily="18" charset="0"/>
                <a:cs typeface="Times New Roman" panose="02020603050405020304" pitchFamily="18" charset="0"/>
              </a:rPr>
              <a:t>- </a:t>
            </a:r>
            <a:r>
              <a:rPr lang="en-GB" sz="1400" i="0" u="none" strike="noStrike" baseline="0" dirty="0">
                <a:latin typeface="Times New Roman" panose="02020603050405020304" pitchFamily="18" charset="0"/>
                <a:cs typeface="Times New Roman" panose="02020603050405020304" pitchFamily="18" charset="0"/>
              </a:rPr>
              <a:t>Entrepreneurial Leadership: A practical Guide to Generating New Business by Angelo Mastrangelo 1st Edition. </a:t>
            </a:r>
            <a:endParaRPr lang="en-GB" sz="1400" i="0" dirty="0">
              <a:effectLst/>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F5C5455A-B67C-8DA8-2C0C-47B76777BDE1}"/>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4</a:t>
            </a:r>
          </a:p>
        </p:txBody>
      </p:sp>
    </p:spTree>
    <p:extLst>
      <p:ext uri="{BB962C8B-B14F-4D97-AF65-F5344CB8AC3E}">
        <p14:creationId xmlns:p14="http://schemas.microsoft.com/office/powerpoint/2010/main" val="393674014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7CE6B644-749D-199E-4314-C76B950F0C44}"/>
              </a:ext>
            </a:extLst>
          </p:cNvPr>
          <p:cNvSpPr>
            <a:spLocks noGrp="1"/>
          </p:cNvSpPr>
          <p:nvPr>
            <p:ph type="sldNum" sz="quarter" idx="12"/>
          </p:nvPr>
        </p:nvSpPr>
        <p:spPr/>
        <p:txBody>
          <a:bodyPr/>
          <a:lstStyle/>
          <a:p>
            <a:fld id="{FF2BD96E-3838-45D2-9031-D3AF67C920A5}" type="slidenum">
              <a:rPr lang="en-US" smtClean="0"/>
              <a:t>44</a:t>
            </a:fld>
            <a:endParaRPr lang="en-US"/>
          </a:p>
        </p:txBody>
      </p:sp>
      <p:sp>
        <p:nvSpPr>
          <p:cNvPr id="7" name="Content Placeholder 2">
            <a:extLst>
              <a:ext uri="{FF2B5EF4-FFF2-40B4-BE49-F238E27FC236}">
                <a16:creationId xmlns:a16="http://schemas.microsoft.com/office/drawing/2014/main" id="{12E7E071-7BD7-E448-D5A2-E176AC2C8462}"/>
              </a:ext>
            </a:extLst>
          </p:cNvPr>
          <p:cNvSpPr txBox="1">
            <a:spLocks/>
          </p:cNvSpPr>
          <p:nvPr/>
        </p:nvSpPr>
        <p:spPr>
          <a:xfrm>
            <a:off x="858672" y="3863918"/>
            <a:ext cx="10058400" cy="1886007"/>
          </a:xfrm>
          <a:prstGeom prst="rect">
            <a:avLst/>
          </a:prstGeom>
        </p:spPr>
        <p:txBody>
          <a:bodyPr vert="horz" lIns="91440" tIns="45720" rIns="91440" bIns="45720" rtlCol="0">
            <a:normAutofit/>
          </a:bodyPr>
          <a:lstStyle>
            <a:lvl1pPr marL="0" indent="0" algn="ctr" defTabSz="914400" rtl="0" eaLnBrk="1" latinLnBrk="0" hangingPunct="1">
              <a:lnSpc>
                <a:spcPct val="125000"/>
              </a:lnSpc>
              <a:spcBef>
                <a:spcPts val="1000"/>
              </a:spcBef>
              <a:buClr>
                <a:schemeClr val="accent3"/>
              </a:buClr>
              <a:buFont typeface="Wingdings" panose="05000000000000000000" pitchFamily="2" charset="2"/>
              <a:buNone/>
              <a:defRPr sz="2400" i="0" kern="1200" spc="50" baseline="0">
                <a:solidFill>
                  <a:schemeClr val="tx1">
                    <a:alpha val="60000"/>
                  </a:schemeClr>
                </a:solidFill>
                <a:latin typeface="+mn-lt"/>
                <a:ea typeface="+mn-ea"/>
                <a:cs typeface="+mn-cs"/>
              </a:defRPr>
            </a:lvl1pPr>
            <a:lvl2pPr marL="457200" indent="0" algn="ctr" defTabSz="914400" rtl="0" eaLnBrk="1" latinLnBrk="0" hangingPunct="1">
              <a:lnSpc>
                <a:spcPct val="150000"/>
              </a:lnSpc>
              <a:spcBef>
                <a:spcPts val="500"/>
              </a:spcBef>
              <a:buFontTx/>
              <a:buNone/>
              <a:defRPr sz="2000" b="0" i="1" kern="1200" spc="50" baseline="0">
                <a:solidFill>
                  <a:schemeClr val="tx1">
                    <a:alpha val="60000"/>
                  </a:schemeClr>
                </a:solidFill>
                <a:latin typeface="+mn-lt"/>
                <a:ea typeface="+mn-ea"/>
                <a:cs typeface="+mn-cs"/>
              </a:defRPr>
            </a:lvl2pPr>
            <a:lvl3pPr marL="914400" indent="0" algn="ctr" defTabSz="914400" rtl="0" eaLnBrk="1" latinLnBrk="0" hangingPunct="1">
              <a:lnSpc>
                <a:spcPct val="150000"/>
              </a:lnSpc>
              <a:spcBef>
                <a:spcPts val="500"/>
              </a:spcBef>
              <a:buClr>
                <a:schemeClr val="accent3"/>
              </a:buClr>
              <a:buFont typeface="Wingdings" panose="05000000000000000000" pitchFamily="2" charset="2"/>
              <a:buNone/>
              <a:defRPr sz="1800" kern="1200" spc="50">
                <a:solidFill>
                  <a:schemeClr val="tx1">
                    <a:alpha val="60000"/>
                  </a:schemeClr>
                </a:solidFill>
                <a:latin typeface="+mn-lt"/>
                <a:ea typeface="+mn-ea"/>
                <a:cs typeface="+mn-cs"/>
              </a:defRPr>
            </a:lvl3pPr>
            <a:lvl4pPr marL="1371600" indent="0" algn="ctr" defTabSz="914400" rtl="0" eaLnBrk="1" latinLnBrk="0" hangingPunct="1">
              <a:lnSpc>
                <a:spcPct val="150000"/>
              </a:lnSpc>
              <a:spcBef>
                <a:spcPts val="500"/>
              </a:spcBef>
              <a:buClr>
                <a:schemeClr val="accent3"/>
              </a:buClr>
              <a:buFontTx/>
              <a:buNone/>
              <a:defRPr sz="1600" b="0" i="1" kern="1200" spc="50" baseline="0">
                <a:solidFill>
                  <a:schemeClr val="tx1">
                    <a:alpha val="60000"/>
                  </a:schemeClr>
                </a:solidFill>
                <a:latin typeface="+mn-lt"/>
                <a:ea typeface="+mn-ea"/>
                <a:cs typeface="+mn-cs"/>
              </a:defRPr>
            </a:lvl4pPr>
            <a:lvl5pPr marL="1828800" indent="0" algn="ctr" defTabSz="914400" rtl="0" eaLnBrk="1" latinLnBrk="0" hangingPunct="1">
              <a:lnSpc>
                <a:spcPct val="150000"/>
              </a:lnSpc>
              <a:spcBef>
                <a:spcPts val="500"/>
              </a:spcBef>
              <a:buClr>
                <a:schemeClr val="accent3"/>
              </a:buClr>
              <a:buFont typeface="Wingdings" panose="05000000000000000000" pitchFamily="2" charset="2"/>
              <a:buNone/>
              <a:defRPr sz="1600" kern="1200" spc="50">
                <a:solidFill>
                  <a:schemeClr val="tx1">
                    <a:alpha val="60000"/>
                  </a:schemeClr>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2800" b="1" dirty="0">
                <a:solidFill>
                  <a:srgbClr val="002060"/>
                </a:solidFill>
              </a:rPr>
              <a:t>Contact information with Dr Nahed Ahmed</a:t>
            </a:r>
          </a:p>
          <a:p>
            <a:pPr algn="ctr" fontAlgn="ctr"/>
            <a:r>
              <a:rPr lang="en-GB" sz="2800" b="0" i="0" dirty="0">
                <a:solidFill>
                  <a:schemeClr val="tx1"/>
                </a:solidFill>
                <a:effectLst/>
                <a:latin typeface="Roboto" panose="02000000000000000000" pitchFamily="2" charset="0"/>
                <a:hlinkClick r:id="rId2">
                  <a:extLst>
                    <a:ext uri="{A12FA001-AC4F-418D-AE19-62706E023703}">
                      <ahyp:hlinkClr xmlns:ahyp="http://schemas.microsoft.com/office/drawing/2018/hyperlinkcolor" val="tx"/>
                    </a:ext>
                  </a:extLst>
                </a:hlinkClick>
              </a:rPr>
              <a:t>nahed.kamal@esu.ac.ae</a:t>
            </a:r>
            <a:endParaRPr lang="en-GB" sz="2800" b="0" i="0" dirty="0">
              <a:solidFill>
                <a:schemeClr val="tx1"/>
              </a:solidFill>
              <a:effectLst/>
              <a:latin typeface="Roboto" panose="02000000000000000000" pitchFamily="2" charset="0"/>
            </a:endParaRPr>
          </a:p>
          <a:p>
            <a:endParaRPr lang="en-GB" sz="2800" dirty="0">
              <a:solidFill>
                <a:schemeClr val="tx1"/>
              </a:solidFill>
            </a:endParaRPr>
          </a:p>
          <a:p>
            <a:endParaRPr lang="en-GB" sz="2800" dirty="0">
              <a:solidFill>
                <a:schemeClr val="tx1"/>
              </a:solidFill>
            </a:endParaRPr>
          </a:p>
        </p:txBody>
      </p:sp>
      <p:sp>
        <p:nvSpPr>
          <p:cNvPr id="2" name="TextBox 1">
            <a:extLst>
              <a:ext uri="{FF2B5EF4-FFF2-40B4-BE49-F238E27FC236}">
                <a16:creationId xmlns:a16="http://schemas.microsoft.com/office/drawing/2014/main" id="{D9F99595-7AF4-E874-836B-2813C2696787}"/>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4</a:t>
            </a:r>
          </a:p>
        </p:txBody>
      </p:sp>
    </p:spTree>
    <p:extLst>
      <p:ext uri="{BB962C8B-B14F-4D97-AF65-F5344CB8AC3E}">
        <p14:creationId xmlns:p14="http://schemas.microsoft.com/office/powerpoint/2010/main" val="401203218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45</a:t>
            </a:fld>
            <a:endParaRPr lang="en-US"/>
          </a:p>
        </p:txBody>
      </p:sp>
      <p:sp>
        <p:nvSpPr>
          <p:cNvPr id="2" name="TextBox 1">
            <a:extLst>
              <a:ext uri="{FF2B5EF4-FFF2-40B4-BE49-F238E27FC236}">
                <a16:creationId xmlns:a16="http://schemas.microsoft.com/office/drawing/2014/main" id="{E57462F1-2099-0740-D1BB-E4C77D7C648B}"/>
              </a:ext>
            </a:extLst>
          </p:cNvPr>
          <p:cNvSpPr txBox="1"/>
          <p:nvPr/>
        </p:nvSpPr>
        <p:spPr>
          <a:xfrm>
            <a:off x="3556702" y="3417386"/>
            <a:ext cx="4078800" cy="2351973"/>
          </a:xfrm>
          <a:prstGeom prst="rect">
            <a:avLst/>
          </a:prstGeom>
        </p:spPr>
        <p:txBody>
          <a:bodyPr vert="horz" lIns="91440" tIns="45720" rIns="91440" bIns="45720" rtlCol="0" anchor="b" anchorCtr="0">
            <a:normAutofit/>
          </a:bodyPr>
          <a:lstStyle/>
          <a:p>
            <a:pPr marL="0" indent="0" algn="ctr">
              <a:spcBef>
                <a:spcPct val="0"/>
              </a:spcBef>
              <a:spcAft>
                <a:spcPts val="600"/>
              </a:spcAft>
            </a:pPr>
            <a:r>
              <a:rPr lang="en-US" sz="6000" dirty="0">
                <a:effectLst>
                  <a:outerShdw blurRad="38100" dist="38100" dir="2700000" algn="tl">
                    <a:srgbClr val="000000">
                      <a:alpha val="43137"/>
                    </a:srgbClr>
                  </a:outerShdw>
                </a:effectLst>
                <a:latin typeface="Brush Script MT" panose="03060802040406070304" pitchFamily="66" charset="0"/>
                <a:ea typeface="+mj-ea"/>
                <a:cs typeface="+mj-cs"/>
              </a:rPr>
              <a:t>Wish you all the best </a:t>
            </a:r>
          </a:p>
        </p:txBody>
      </p:sp>
      <p:pic>
        <p:nvPicPr>
          <p:cNvPr id="3" name="Picture 2">
            <a:extLst>
              <a:ext uri="{FF2B5EF4-FFF2-40B4-BE49-F238E27FC236}">
                <a16:creationId xmlns:a16="http://schemas.microsoft.com/office/drawing/2014/main" id="{8B3872D1-C5E3-5E03-FBC3-F35100682CF5}"/>
              </a:ext>
            </a:extLst>
          </p:cNvPr>
          <p:cNvPicPr>
            <a:picLocks noChangeAspect="1"/>
          </p:cNvPicPr>
          <p:nvPr/>
        </p:nvPicPr>
        <p:blipFill rotWithShape="1">
          <a:blip r:embed="rId3"/>
          <a:srcRect l="10883" r="5539"/>
          <a:stretch/>
        </p:blipFill>
        <p:spPr>
          <a:xfrm>
            <a:off x="3898900" y="1514366"/>
            <a:ext cx="3608900" cy="2311162"/>
          </a:xfrm>
          <a:prstGeom prst="rect">
            <a:avLst/>
          </a:prstGeom>
        </p:spPr>
      </p:pic>
      <p:sp>
        <p:nvSpPr>
          <p:cNvPr id="4" name="TextBox 3">
            <a:extLst>
              <a:ext uri="{FF2B5EF4-FFF2-40B4-BE49-F238E27FC236}">
                <a16:creationId xmlns:a16="http://schemas.microsoft.com/office/drawing/2014/main" id="{B7813097-4505-6A76-AE32-BCFC9E9F701A}"/>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4</a:t>
            </a:r>
          </a:p>
        </p:txBody>
      </p:sp>
    </p:spTree>
    <p:extLst>
      <p:ext uri="{BB962C8B-B14F-4D97-AF65-F5344CB8AC3E}">
        <p14:creationId xmlns:p14="http://schemas.microsoft.com/office/powerpoint/2010/main" val="420753891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9890</TotalTime>
  <Words>4534</Words>
  <Application>Microsoft Office PowerPoint</Application>
  <PresentationFormat>Widescreen</PresentationFormat>
  <Paragraphs>368</Paragraphs>
  <Slides>45</Slides>
  <Notes>44</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45</vt:i4>
      </vt:variant>
    </vt:vector>
  </HeadingPairs>
  <TitlesOfParts>
    <vt:vector size="58" baseType="lpstr">
      <vt:lpstr>Arial</vt:lpstr>
      <vt:lpstr>Brush Script MT</vt:lpstr>
      <vt:lpstr>Calibri</vt:lpstr>
      <vt:lpstr>Calibri Light</vt:lpstr>
      <vt:lpstr>Georgia</vt:lpstr>
      <vt:lpstr>Helvetica Neue</vt:lpstr>
      <vt:lpstr>Roboto</vt:lpstr>
      <vt:lpstr>Symbol</vt:lpstr>
      <vt:lpstr>Tajawal Medium</vt:lpstr>
      <vt:lpstr>Times</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Nahed Ahmed</dc:creator>
  <cp:lastModifiedBy>Nahed Ahmed</cp:lastModifiedBy>
  <cp:revision>20</cp:revision>
  <dcterms:created xsi:type="dcterms:W3CDTF">2023-02-04T13:27:34Z</dcterms:created>
  <dcterms:modified xsi:type="dcterms:W3CDTF">2023-02-20T03:56:41Z</dcterms:modified>
</cp:coreProperties>
</file>