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6" r:id="rId8"/>
    <p:sldId id="263" r:id="rId9"/>
    <p:sldId id="264" r:id="rId10"/>
    <p:sldId id="265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98" d="100"/>
          <a:sy n="98" d="100"/>
        </p:scale>
        <p:origin x="-354" y="21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913063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652E3-559E-4EFC-8E4E-E223C58A2472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47625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14350" y="4343400"/>
            <a:ext cx="41148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913063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3DFAA7-1EA6-457E-A488-A4AB89986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D2B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5088636"/>
            <a:ext cx="9144000" cy="54864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14400" y="5029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400" dirty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MASTER'S </a:t>
            </a:r>
            <a:r>
              <a:rPr lang="en-US" sz="1200" b="1" kern="0" spc="400" dirty="0" smtClean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THESIS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548640" y="914400"/>
            <a:ext cx="80467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Detection Using</a:t>
            </a:r>
            <a:endParaRPr lang="en-US" sz="3400" dirty="0"/>
          </a:p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&amp; AI Techniques</a:t>
            </a:r>
            <a:endParaRPr lang="en-US" sz="3400" dirty="0"/>
          </a:p>
        </p:txBody>
      </p:sp>
      <p:sp>
        <p:nvSpPr>
          <p:cNvPr id="6" name="Shape 4"/>
          <p:cNvSpPr/>
          <p:nvPr/>
        </p:nvSpPr>
        <p:spPr>
          <a:xfrm>
            <a:off x="2286000" y="2450592"/>
            <a:ext cx="4572000" cy="0"/>
          </a:xfrm>
          <a:prstGeom prst="line">
            <a:avLst/>
          </a:prstGeom>
          <a:noFill/>
          <a:ln w="19050">
            <a:solidFill>
              <a:srgbClr val="2196F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260604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Mahmoud Al Ra'e  </a:t>
            </a:r>
            <a:r>
              <a:rPr lang="en-US" sz="1300" dirty="0">
                <a:solidFill>
                  <a:srgbClr val="90CA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| ID: 253001641     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Hussein Mudeheg  </a:t>
            </a:r>
            <a:r>
              <a:rPr lang="en-US" sz="1300" dirty="0">
                <a:solidFill>
                  <a:srgbClr val="90CA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| ID: 253001186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57200" y="3108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90CA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Dr. Hager Saleh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457200" y="342900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7890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College of Informatics  |  Midocean University, UAE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926080" y="3931920"/>
            <a:ext cx="3291840" cy="36576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926080" y="393192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M.Sc. in Artificial Intelligence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Presentation Agenda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457200" y="640080"/>
            <a:ext cx="1097280" cy="36576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804672"/>
            <a:ext cx="420624" cy="438912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804672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950976" y="841248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 &amp; Problem Statement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950976" y="1243584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457200" y="1472184"/>
            <a:ext cx="420624" cy="438912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57200" y="1472184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950976" y="1508760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Objectives &amp; Contributions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950976" y="1911096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57200" y="2139696"/>
            <a:ext cx="420624" cy="438912"/>
          </a:xfrm>
          <a:prstGeom prst="rect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57200" y="2139696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950976" y="2176272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Background: AI, DL, CNN, ViT, IoT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950976" y="2578608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57200" y="2807208"/>
            <a:ext cx="420624" cy="438912"/>
          </a:xfrm>
          <a:prstGeom prst="rect">
            <a:avLst/>
          </a:prstGeom>
          <a:solidFill>
            <a:srgbClr val="5C6BC0"/>
          </a:solidFill>
          <a:ln w="12700">
            <a:solidFill>
              <a:srgbClr val="5C6BC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57200" y="2807208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950976" y="2843784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Framework &amp; Methodology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950976" y="3246120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4846320" y="804672"/>
            <a:ext cx="420624" cy="438912"/>
          </a:xfrm>
          <a:prstGeom prst="rect">
            <a:avLst/>
          </a:prstGeom>
          <a:solidFill>
            <a:srgbClr val="2E7D32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846320" y="804672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5340096" y="84124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 smtClean="0"/>
              <a:t>Related Work</a:t>
            </a:r>
            <a:endParaRPr lang="en-US" sz="1350" dirty="0"/>
          </a:p>
        </p:txBody>
      </p:sp>
      <p:sp>
        <p:nvSpPr>
          <p:cNvPr id="24" name="Shape 22"/>
          <p:cNvSpPr/>
          <p:nvPr/>
        </p:nvSpPr>
        <p:spPr>
          <a:xfrm>
            <a:off x="5340096" y="1243584"/>
            <a:ext cx="338328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4846320" y="1472184"/>
            <a:ext cx="420624" cy="438912"/>
          </a:xfrm>
          <a:prstGeom prst="rect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846320" y="1472184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5340096" y="1508760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 &amp; Comparative Analysis</a:t>
            </a:r>
            <a:endParaRPr lang="en-US" sz="1350" dirty="0"/>
          </a:p>
        </p:txBody>
      </p:sp>
      <p:sp>
        <p:nvSpPr>
          <p:cNvPr id="28" name="Shape 26"/>
          <p:cNvSpPr/>
          <p:nvPr/>
        </p:nvSpPr>
        <p:spPr>
          <a:xfrm>
            <a:off x="5340096" y="1911096"/>
            <a:ext cx="338328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4846320" y="2139696"/>
            <a:ext cx="420624" cy="438912"/>
          </a:xfrm>
          <a:prstGeom prst="rect">
            <a:avLst/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846320" y="2139696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5340096" y="2176272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Conclusions &amp; Future Work</a:t>
            </a:r>
            <a:endParaRPr lang="en-US" sz="1350" dirty="0"/>
          </a:p>
        </p:txBody>
      </p:sp>
      <p:sp>
        <p:nvSpPr>
          <p:cNvPr id="32" name="Shape 30"/>
          <p:cNvSpPr/>
          <p:nvPr/>
        </p:nvSpPr>
        <p:spPr>
          <a:xfrm>
            <a:off x="5340096" y="2578608"/>
            <a:ext cx="338328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Statement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457200" y="640079"/>
            <a:ext cx="2431916" cy="45719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457200" y="868680"/>
            <a:ext cx="1920240" cy="1051560"/>
          </a:xfrm>
          <a:prstGeom prst="rect">
            <a:avLst/>
          </a:prstGeom>
          <a:solidFill>
            <a:srgbClr val="C62828"/>
          </a:solidFill>
          <a:ln w="12700">
            <a:solidFill>
              <a:srgbClr val="C6282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914400"/>
            <a:ext cx="1920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8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30%</a:t>
            </a:r>
            <a:r>
              <a:rPr lang="en-US" sz="2800" dirty="0" smtClean="0"/>
              <a:t> - </a:t>
            </a:r>
            <a:r>
              <a:rPr lang="en-US" sz="28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40%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457200" y="146304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Crop Loss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Diseases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2514600" y="868680"/>
            <a:ext cx="1920240" cy="1051560"/>
          </a:xfrm>
          <a:prstGeom prst="rect">
            <a:avLst/>
          </a:prstGeom>
          <a:solidFill>
            <a:srgbClr val="B71C1C"/>
          </a:solidFill>
          <a:ln w="12700">
            <a:solidFill>
              <a:srgbClr val="B71C1C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514600" y="914400"/>
            <a:ext cx="1920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$220B</a:t>
            </a:r>
            <a:endParaRPr lang="en-US" sz="2800" dirty="0"/>
          </a:p>
        </p:txBody>
      </p:sp>
      <p:sp>
        <p:nvSpPr>
          <p:cNvPr id="12" name="Text 10"/>
          <p:cNvSpPr/>
          <p:nvPr/>
        </p:nvSpPr>
        <p:spPr>
          <a:xfrm>
            <a:off x="2514600" y="146304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Economic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Worldwide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4572000" y="868680"/>
            <a:ext cx="1920240" cy="1051560"/>
          </a:xfrm>
          <a:prstGeom prst="rect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572000" y="914400"/>
            <a:ext cx="1920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4572000" y="146304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Detection is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629400" y="868680"/>
            <a:ext cx="1920240" cy="105156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629400" y="914400"/>
            <a:ext cx="1920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</a:t>
            </a:r>
            <a:endParaRPr lang="en-US" sz="2800" dirty="0"/>
          </a:p>
        </p:txBody>
      </p:sp>
      <p:sp>
        <p:nvSpPr>
          <p:cNvPr id="18" name="Text 16"/>
          <p:cNvSpPr/>
          <p:nvPr/>
        </p:nvSpPr>
        <p:spPr>
          <a:xfrm>
            <a:off x="6629400" y="146304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Offers Scalable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Solution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457200" y="2057400"/>
            <a:ext cx="8229600" cy="2834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Farmers rely on personal experience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inaccurate and subjective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disease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cases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are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hard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detect visually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Many diseases appear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similar and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leading to frequent misdiagnosis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Varying field conditions (lighting, background, angles) complicate detection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Manual inspection is impractical for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 scale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farms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Need for an automated,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fast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reliable AI-powered detection system</a:t>
            </a:r>
            <a:endParaRPr lang="en-US" sz="1400" dirty="0"/>
          </a:p>
          <a:p>
            <a:pPr marL="0" indent="0"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Objectives &amp; Contributions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 flipV="1">
            <a:off x="457199" y="594361"/>
            <a:ext cx="4610911" cy="45719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365760" y="841248"/>
            <a:ext cx="4023360" cy="292608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65760" y="841248"/>
            <a:ext cx="4023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SPECIFIC OBJECTIVES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365760" y="1234440"/>
            <a:ext cx="384048" cy="384048"/>
          </a:xfrm>
          <a:prstGeom prst="ellipse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65760" y="123444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O1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841248" y="125272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&amp; evaluate DL models: CNN, ViT, Swin Transformers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365760" y="2011680"/>
            <a:ext cx="384048" cy="384048"/>
          </a:xfrm>
          <a:prstGeom prst="ellipse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65760" y="20116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O2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841248" y="202996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models on accuracy, efficiency &amp; real-world suitability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365760" y="2788920"/>
            <a:ext cx="384048" cy="384048"/>
          </a:xfrm>
          <a:prstGeom prst="ellipse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65760" y="27889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O3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841248" y="280720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 robustness under varying field conditions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365760" y="3566160"/>
            <a:ext cx="384048" cy="384048"/>
          </a:xfrm>
          <a:prstGeom prst="ellipse">
            <a:avLst/>
          </a:prstGeom>
          <a:solidFill>
            <a:srgbClr val="5C6BC0"/>
          </a:solidFill>
          <a:ln w="12700">
            <a:solidFill>
              <a:srgbClr val="5C6BC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65760" y="356616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O4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841248" y="358444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Explore IoT integration for smart agriculture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4754880" y="841248"/>
            <a:ext cx="4023360" cy="292608"/>
          </a:xfrm>
          <a:prstGeom prst="rect">
            <a:avLst/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754880" y="841248"/>
            <a:ext cx="4023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OBJECTIVE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4754880" y="1170432"/>
            <a:ext cx="4023360" cy="1828800"/>
          </a:xfrm>
          <a:prstGeom prst="rect">
            <a:avLst/>
          </a:prstGeom>
          <a:solidFill>
            <a:srgbClr val="E8F4FD"/>
          </a:solidFill>
          <a:ln w="12700">
            <a:solidFill>
              <a:srgbClr val="BBDEFB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892040" y="1261872"/>
            <a:ext cx="374904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an intelligent system for plant disease detection from leaf images using AI and Deep </a:t>
            </a:r>
            <a:r>
              <a:rPr lang="en-US" sz="1300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Learning.</a:t>
            </a:r>
            <a:endParaRPr lang="en-US" sz="1300" dirty="0"/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study aims to improve the accuracy and speed of disease diagnosis to support early detection and better crop management.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4754880" y="3090672"/>
            <a:ext cx="4023360" cy="292608"/>
          </a:xfrm>
          <a:prstGeom prst="rect">
            <a:avLst/>
          </a:prstGeom>
          <a:solidFill>
            <a:srgbClr val="2E7D32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754880" y="3090672"/>
            <a:ext cx="4023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CONTRIBUTION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4754880" y="3410712"/>
            <a:ext cx="4023360" cy="1371600"/>
          </a:xfrm>
          <a:prstGeom prst="rect">
            <a:avLst/>
          </a:prstGeom>
          <a:solidFill>
            <a:srgbClr val="ECEFF1"/>
          </a:solidFill>
          <a:ln w="12700">
            <a:solidFill>
              <a:srgbClr val="CFD8DC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892040" y="3502152"/>
            <a:ext cx="37490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comprehensive comparison framework evaluating </a:t>
            </a:r>
            <a:r>
              <a:rPr lang="en-US" sz="12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 based </a:t>
            </a: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</a:t>
            </a:r>
            <a:r>
              <a:rPr lang="en-US" sz="12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 based for </a:t>
            </a: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detection, with real-world IoT integration </a:t>
            </a:r>
            <a:r>
              <a:rPr lang="en-US" sz="12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bridging </a:t>
            </a: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laboratory accuracy with practical field deployment.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Background: Core Technologies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 flipV="1">
            <a:off x="457200" y="594361"/>
            <a:ext cx="4050792" cy="45719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2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347472" y="804672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347472" y="804672"/>
            <a:ext cx="54864" cy="1664208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75488" y="896112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Artificial Intelligence (AI)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75488" y="1188720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Enables machines to perform human-like tasks: learning, reasoning, decision-making. In agriculture: analyzes plant conditions, identifies diseases from images, and processes large datasets for early diagnosis.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3182112" y="804672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3182112" y="804672"/>
            <a:ext cx="54864" cy="1664208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310128" y="896112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(DL)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3310128" y="1188720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Subset of AI using multi-layered neural networks. Automatically extracts hierarchical features without manual engineering. High efficiency in analyzing complex visual patterns in leaf images.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6016752" y="804672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6016752" y="804672"/>
            <a:ext cx="54864" cy="1664208"/>
          </a:xfrm>
          <a:prstGeom prst="rect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144768" y="896112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 (Convolutional Neural Networks)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6144768" y="1188720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Leading DL model for image analysis. Learns spatial hierarchies of features. Architectures include VGG, ResNet, DenseNet, MobileNet — achieving &gt;95% accuracy in plant disease tasks.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1737360" y="2606040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1737360" y="2606040"/>
            <a:ext cx="54864" cy="1664208"/>
          </a:xfrm>
          <a:prstGeom prst="rect">
            <a:avLst/>
          </a:prstGeom>
          <a:solidFill>
            <a:srgbClr val="5C6BC0"/>
          </a:solidFill>
          <a:ln w="12700">
            <a:solidFill>
              <a:srgbClr val="5C6BC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1865376" y="269748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 Model &amp; ViT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1865376" y="2990088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Uses attention mechanisms instead of convolutions; captures global context. ViT divides images into patches, processes like words in a sentence. ~99% accuracy but requires large datasets.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4663440" y="2606040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4663440" y="2606040"/>
            <a:ext cx="54864" cy="1664208"/>
          </a:xfrm>
          <a:prstGeom prst="rect">
            <a:avLst/>
          </a:prstGeom>
          <a:solidFill>
            <a:srgbClr val="2E7D32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4791456" y="269748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Internet of Things (IoT)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4791456" y="2990088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of connected devices sharing real-time data. Cameras, sensors, drones monitor crops continuously. Combined with AI, enables real-time plant disease detection in smart farming systems.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Framework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457200" y="640080"/>
            <a:ext cx="1097280" cy="36576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256032" y="1005840"/>
            <a:ext cx="1481328" cy="1325880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  <a:effectLst>
            <a:outerShdw blurRad="76200" dist="38100" dir="8100000" algn="bl" rotWithShape="0">
              <a:srgbClr val="000000">
                <a:alpha val="15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795528" y="1078992"/>
            <a:ext cx="402336" cy="402336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95528" y="1078992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196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256032" y="1536192"/>
            <a:ext cx="1481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Collection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310896" y="1920240"/>
            <a:ext cx="1371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Field photos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IoT devices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Drone images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1755648" y="1668780"/>
            <a:ext cx="128016" cy="0"/>
          </a:xfrm>
          <a:prstGeom prst="line">
            <a:avLst/>
          </a:prstGeom>
          <a:noFill/>
          <a:ln w="25400">
            <a:solidFill>
              <a:srgbClr val="0D2B55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1901952" y="1005840"/>
            <a:ext cx="1481328" cy="132588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  <a:effectLst>
            <a:outerShdw blurRad="76200" dist="38100" dir="81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2441448" y="1078992"/>
            <a:ext cx="402336" cy="402336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2441448" y="1078992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901952" y="1536192"/>
            <a:ext cx="1481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Preprocessing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956816" y="1920240"/>
            <a:ext cx="1371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Resizing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Normalization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Augmentation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3401568" y="1668780"/>
            <a:ext cx="128016" cy="0"/>
          </a:xfrm>
          <a:prstGeom prst="line">
            <a:avLst/>
          </a:prstGeom>
          <a:noFill/>
          <a:ln w="25400">
            <a:solidFill>
              <a:srgbClr val="0D2B55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3547872" y="1005840"/>
            <a:ext cx="1481328" cy="1325880"/>
          </a:xfrm>
          <a:prstGeom prst="rect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  <a:effectLst>
            <a:outerShdw blurRad="76200" dist="38100" dir="81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4087368" y="1078992"/>
            <a:ext cx="402336" cy="402336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087368" y="1078992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4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3547872" y="1536192"/>
            <a:ext cx="1481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3602736" y="1920240"/>
            <a:ext cx="1371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 Models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ViT Models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Transfer Learning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5047488" y="1668780"/>
            <a:ext cx="128016" cy="0"/>
          </a:xfrm>
          <a:prstGeom prst="line">
            <a:avLst/>
          </a:prstGeom>
          <a:noFill/>
          <a:ln w="25400">
            <a:solidFill>
              <a:srgbClr val="0D2B55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5193792" y="1005840"/>
            <a:ext cx="1481328" cy="1325880"/>
          </a:xfrm>
          <a:prstGeom prst="rect">
            <a:avLst/>
          </a:prstGeom>
          <a:solidFill>
            <a:srgbClr val="5C6BC0"/>
          </a:solidFill>
          <a:ln w="12700">
            <a:solidFill>
              <a:srgbClr val="5C6BC0"/>
            </a:solidFill>
            <a:prstDash val="solid"/>
          </a:ln>
          <a:effectLst>
            <a:outerShdw blurRad="76200" dist="38100" dir="81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733288" y="1078992"/>
            <a:ext cx="402336" cy="402336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5733288" y="1078992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5C6B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5193792" y="1536192"/>
            <a:ext cx="1481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 &amp;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Comparison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5248656" y="1920240"/>
            <a:ext cx="1371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Efficiency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Real-world test</a:t>
            </a:r>
            <a:endParaRPr lang="en-US" sz="950" dirty="0"/>
          </a:p>
        </p:txBody>
      </p:sp>
      <p:sp>
        <p:nvSpPr>
          <p:cNvPr id="30" name="Shape 28"/>
          <p:cNvSpPr/>
          <p:nvPr/>
        </p:nvSpPr>
        <p:spPr>
          <a:xfrm>
            <a:off x="6693408" y="1668780"/>
            <a:ext cx="128016" cy="0"/>
          </a:xfrm>
          <a:prstGeom prst="line">
            <a:avLst/>
          </a:prstGeom>
          <a:noFill/>
          <a:ln w="25400">
            <a:solidFill>
              <a:srgbClr val="0D2B55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6839712" y="1005840"/>
            <a:ext cx="1481328" cy="1325880"/>
          </a:xfrm>
          <a:prstGeom prst="rect">
            <a:avLst/>
          </a:prstGeom>
          <a:solidFill>
            <a:srgbClr val="2E7D32"/>
          </a:solidFill>
          <a:ln w="12700">
            <a:solidFill>
              <a:srgbClr val="2E7D32"/>
            </a:solidFill>
            <a:prstDash val="solid"/>
          </a:ln>
          <a:effectLst>
            <a:outerShdw blurRad="76200" dist="38100" dir="81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2" name="Shape 30"/>
          <p:cNvSpPr/>
          <p:nvPr/>
        </p:nvSpPr>
        <p:spPr>
          <a:xfrm>
            <a:off x="7379208" y="1078992"/>
            <a:ext cx="402336" cy="402336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7379208" y="1078992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6839712" y="1536192"/>
            <a:ext cx="1481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Monitoring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Feedback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6894576" y="1920240"/>
            <a:ext cx="1371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Real-time detection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Continuous improvement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3F2F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IoT integration</a:t>
            </a:r>
            <a:endParaRPr lang="en-US" sz="950" dirty="0"/>
          </a:p>
        </p:txBody>
      </p:sp>
      <p:sp>
        <p:nvSpPr>
          <p:cNvPr id="37" name="Text 35"/>
          <p:cNvSpPr/>
          <p:nvPr/>
        </p:nvSpPr>
        <p:spPr>
          <a:xfrm>
            <a:off x="320040" y="2578608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MODELS </a:t>
            </a:r>
            <a:r>
              <a:rPr lang="en-US" sz="12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UNDERSTUDY</a:t>
            </a:r>
            <a:endParaRPr lang="en-US" sz="1200" dirty="0"/>
          </a:p>
        </p:txBody>
      </p:sp>
      <p:sp>
        <p:nvSpPr>
          <p:cNvPr id="38" name="Shape 36"/>
          <p:cNvSpPr/>
          <p:nvPr/>
        </p:nvSpPr>
        <p:spPr>
          <a:xfrm>
            <a:off x="320040" y="2871216"/>
            <a:ext cx="2084832" cy="1965960"/>
          </a:xfrm>
          <a:prstGeom prst="rect">
            <a:avLst/>
          </a:prstGeom>
          <a:solidFill>
            <a:srgbClr val="ECEFF1"/>
          </a:solidFill>
          <a:ln w="12700">
            <a:solidFill>
              <a:srgbClr val="CFD8DC"/>
            </a:solidFill>
            <a:prstDash val="solid"/>
          </a:ln>
        </p:spPr>
      </p:sp>
      <p:sp>
        <p:nvSpPr>
          <p:cNvPr id="39" name="Shape 37"/>
          <p:cNvSpPr/>
          <p:nvPr/>
        </p:nvSpPr>
        <p:spPr>
          <a:xfrm>
            <a:off x="320040" y="2871216"/>
            <a:ext cx="2084832" cy="292608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320040" y="2871216"/>
            <a:ext cx="20848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CNN-Based Models</a:t>
            </a:r>
            <a:endParaRPr lang="en-US" sz="1100" dirty="0"/>
          </a:p>
        </p:txBody>
      </p:sp>
      <p:sp>
        <p:nvSpPr>
          <p:cNvPr id="41" name="Text 39"/>
          <p:cNvSpPr/>
          <p:nvPr/>
        </p:nvSpPr>
        <p:spPr>
          <a:xfrm>
            <a:off x="411480" y="3200400"/>
            <a:ext cx="1901952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VGG16 / VGG19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ResNet50 / ResNet101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DenseNet121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MobileNetV2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EfficientNet</a:t>
            </a:r>
            <a:endParaRPr lang="en-US" sz="1100" dirty="0"/>
          </a:p>
        </p:txBody>
      </p:sp>
      <p:sp>
        <p:nvSpPr>
          <p:cNvPr id="42" name="Shape 40"/>
          <p:cNvSpPr/>
          <p:nvPr/>
        </p:nvSpPr>
        <p:spPr>
          <a:xfrm>
            <a:off x="2496312" y="2871216"/>
            <a:ext cx="2084832" cy="1965960"/>
          </a:xfrm>
          <a:prstGeom prst="rect">
            <a:avLst/>
          </a:prstGeom>
          <a:solidFill>
            <a:srgbClr val="ECEFF1"/>
          </a:solidFill>
          <a:ln w="12700">
            <a:solidFill>
              <a:srgbClr val="CFD8DC"/>
            </a:solidFill>
            <a:prstDash val="solid"/>
          </a:ln>
        </p:spPr>
      </p:sp>
      <p:sp>
        <p:nvSpPr>
          <p:cNvPr id="43" name="Shape 41"/>
          <p:cNvSpPr/>
          <p:nvPr/>
        </p:nvSpPr>
        <p:spPr>
          <a:xfrm>
            <a:off x="2496312" y="2871216"/>
            <a:ext cx="2084832" cy="292608"/>
          </a:xfrm>
          <a:prstGeom prst="rect">
            <a:avLst/>
          </a:prstGeom>
          <a:solidFill>
            <a:srgbClr val="5C6BC0"/>
          </a:solidFill>
          <a:ln w="12700">
            <a:solidFill>
              <a:srgbClr val="5C6BC0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2496312" y="2871216"/>
            <a:ext cx="20848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Transformer-Based</a:t>
            </a:r>
            <a:endParaRPr lang="en-US" sz="1100" dirty="0"/>
          </a:p>
        </p:txBody>
      </p:sp>
      <p:sp>
        <p:nvSpPr>
          <p:cNvPr id="45" name="Text 43"/>
          <p:cNvSpPr/>
          <p:nvPr/>
        </p:nvSpPr>
        <p:spPr>
          <a:xfrm>
            <a:off x="2587752" y="3200400"/>
            <a:ext cx="1901952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 Transformer (ViT)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Swin Transformer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MobilePlantViT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CNN+ViT</a:t>
            </a:r>
            <a:endParaRPr lang="en-US" sz="1100" dirty="0"/>
          </a:p>
        </p:txBody>
      </p:sp>
      <p:sp>
        <p:nvSpPr>
          <p:cNvPr id="48" name="Text 46"/>
          <p:cNvSpPr/>
          <p:nvPr/>
        </p:nvSpPr>
        <p:spPr>
          <a:xfrm>
            <a:off x="4672584" y="2871216"/>
            <a:ext cx="20848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Detection Models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 flipV="1">
            <a:off x="457200" y="594361"/>
            <a:ext cx="4050792" cy="45719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</p:spTree>
    <p:extLst>
      <p:ext uri="{BB962C8B-B14F-4D97-AF65-F5344CB8AC3E}">
        <p14:creationId xmlns:p14="http://schemas.microsoft.com/office/powerpoint/2010/main" val="1417846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 &amp; Comparative Analysis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457200" y="640080"/>
            <a:ext cx="1097280" cy="36576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Findings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Conclusions &amp; Future Work</a:t>
            </a:r>
            <a:endParaRPr 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D2B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5088636"/>
            <a:ext cx="9144000" cy="54864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457200" y="822960"/>
            <a:ext cx="8229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</a:t>
            </a:r>
            <a:endParaRPr lang="en-US" sz="5200" dirty="0"/>
          </a:p>
        </p:txBody>
      </p:sp>
      <p:sp>
        <p:nvSpPr>
          <p:cNvPr id="5" name="Shape 3"/>
          <p:cNvSpPr/>
          <p:nvPr/>
        </p:nvSpPr>
        <p:spPr>
          <a:xfrm>
            <a:off x="2743200" y="1965960"/>
            <a:ext cx="3657600" cy="0"/>
          </a:xfrm>
          <a:prstGeom prst="line">
            <a:avLst/>
          </a:prstGeom>
          <a:noFill/>
          <a:ln w="254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2084832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569</Words>
  <Application>Microsoft Office PowerPoint</Application>
  <PresentationFormat>On-screen Show (16:9)</PresentationFormat>
  <Paragraphs>130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 Disease Detection Using Deep Learning</dc:title>
  <dc:subject>PptxGenJS Presentation</dc:subject>
  <dc:creator>Mahmoud Al Ra'e &amp; Hussein Mudeheg</dc:creator>
  <cp:lastModifiedBy>MAHMOOD ALRAE</cp:lastModifiedBy>
  <cp:revision>3</cp:revision>
  <dcterms:created xsi:type="dcterms:W3CDTF">2026-04-21T15:49:43Z</dcterms:created>
  <dcterms:modified xsi:type="dcterms:W3CDTF">2026-04-22T16:54:31Z</dcterms:modified>
</cp:coreProperties>
</file>