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258" r:id="rId3"/>
    <p:sldId id="271" r:id="rId4"/>
    <p:sldId id="342" r:id="rId5"/>
    <p:sldId id="401" r:id="rId6"/>
    <p:sldId id="361" r:id="rId7"/>
    <p:sldId id="360" r:id="rId8"/>
    <p:sldId id="359" r:id="rId9"/>
    <p:sldId id="358" r:id="rId10"/>
    <p:sldId id="368" r:id="rId11"/>
    <p:sldId id="366" r:id="rId12"/>
    <p:sldId id="365" r:id="rId13"/>
    <p:sldId id="370" r:id="rId14"/>
    <p:sldId id="372" r:id="rId15"/>
    <p:sldId id="371" r:id="rId16"/>
    <p:sldId id="364" r:id="rId17"/>
    <p:sldId id="388" r:id="rId18"/>
    <p:sldId id="387" r:id="rId19"/>
    <p:sldId id="386" r:id="rId20"/>
    <p:sldId id="384" r:id="rId21"/>
    <p:sldId id="385" r:id="rId22"/>
    <p:sldId id="382" r:id="rId23"/>
    <p:sldId id="381" r:id="rId24"/>
    <p:sldId id="380" r:id="rId25"/>
    <p:sldId id="379" r:id="rId26"/>
    <p:sldId id="378" r:id="rId27"/>
    <p:sldId id="376" r:id="rId28"/>
    <p:sldId id="397" r:id="rId29"/>
    <p:sldId id="396" r:id="rId30"/>
    <p:sldId id="429" r:id="rId31"/>
    <p:sldId id="414" r:id="rId32"/>
    <p:sldId id="413" r:id="rId33"/>
    <p:sldId id="412" r:id="rId34"/>
    <p:sldId id="411" r:id="rId35"/>
    <p:sldId id="410" r:id="rId36"/>
    <p:sldId id="395" r:id="rId37"/>
    <p:sldId id="419" r:id="rId38"/>
    <p:sldId id="420" r:id="rId39"/>
    <p:sldId id="424" r:id="rId40"/>
    <p:sldId id="423" r:id="rId41"/>
    <p:sldId id="430" r:id="rId42"/>
    <p:sldId id="418" r:id="rId43"/>
    <p:sldId id="42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271"/>
            <p14:sldId id="342"/>
            <p14:sldId id="401"/>
            <p14:sldId id="361"/>
            <p14:sldId id="360"/>
            <p14:sldId id="359"/>
            <p14:sldId id="358"/>
            <p14:sldId id="368"/>
            <p14:sldId id="366"/>
            <p14:sldId id="365"/>
            <p14:sldId id="370"/>
            <p14:sldId id="372"/>
            <p14:sldId id="371"/>
            <p14:sldId id="364"/>
            <p14:sldId id="388"/>
            <p14:sldId id="387"/>
            <p14:sldId id="386"/>
            <p14:sldId id="384"/>
            <p14:sldId id="385"/>
            <p14:sldId id="382"/>
            <p14:sldId id="381"/>
            <p14:sldId id="380"/>
            <p14:sldId id="379"/>
            <p14:sldId id="378"/>
            <p14:sldId id="376"/>
            <p14:sldId id="397"/>
            <p14:sldId id="396"/>
            <p14:sldId id="429"/>
            <p14:sldId id="414"/>
            <p14:sldId id="413"/>
            <p14:sldId id="412"/>
            <p14:sldId id="411"/>
            <p14:sldId id="410"/>
            <p14:sldId id="395"/>
            <p14:sldId id="419"/>
            <p14:sldId id="420"/>
            <p14:sldId id="424"/>
            <p14:sldId id="423"/>
            <p14:sldId id="430"/>
            <p14:sldId id="418"/>
            <p14:sldId id="42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9"/>
    <p:restoredTop sz="93790" autoAdjust="0"/>
  </p:normalViewPr>
  <p:slideViewPr>
    <p:cSldViewPr snapToGrid="0">
      <p:cViewPr varScale="1">
        <p:scale>
          <a:sx n="95" d="100"/>
          <a:sy n="95" d="100"/>
        </p:scale>
        <p:origin x="107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366818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599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81288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1785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 id="2147483670" r:id="rId16"/>
    <p:sldLayoutId id="214748367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hyperlink" Target="https://www.mindtools.com/pages/article/newLDR_03.htm" TargetMode="External"/><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hyperlink" Target="https://www.mindtools.com/pages/article/newTED_86.htm"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57825" y="3148296"/>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33">
            <a:extLst>
              <a:ext uri="{FF2B5EF4-FFF2-40B4-BE49-F238E27FC236}">
                <a16:creationId xmlns:a16="http://schemas.microsoft.com/office/drawing/2014/main" id="{AC2F7DB1-D777-402B-AC10-75D8F80DEED8}"/>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09</a:t>
            </a:r>
          </a:p>
        </p:txBody>
      </p:sp>
      <p:sp>
        <p:nvSpPr>
          <p:cNvPr id="3" name="TextBox 2">
            <a:extLst>
              <a:ext uri="{FF2B5EF4-FFF2-40B4-BE49-F238E27FC236}">
                <a16:creationId xmlns:a16="http://schemas.microsoft.com/office/drawing/2014/main" id="{26403179-BC9C-027A-80E9-EA951CB8EC95}"/>
              </a:ext>
            </a:extLst>
          </p:cNvPr>
          <p:cNvSpPr txBox="1"/>
          <p:nvPr/>
        </p:nvSpPr>
        <p:spPr>
          <a:xfrm>
            <a:off x="329269" y="5104240"/>
            <a:ext cx="5071517"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rPr>
              <a:t>Decision-making: An Essential Leadership Skill</a:t>
            </a:r>
          </a:p>
        </p:txBody>
      </p:sp>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6272"/>
    </mc:Choice>
    <mc:Fallback xmlns="">
      <p:transition spd="slow" advTm="62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4071859" cy="55482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6329787" y="4449427"/>
            <a:ext cx="5071517"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rPr>
              <a:t>Decision-making: An Essential Leadership Skill</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9344"/>
    </mc:Choice>
    <mc:Fallback xmlns="">
      <p:transition spd="slow" advTm="93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367747"/>
          </a:xfrm>
          <a:prstGeom prst="rect">
            <a:avLst/>
          </a:prstGeom>
          <a:noFill/>
        </p:spPr>
        <p:txBody>
          <a:bodyPr wrap="square">
            <a:spAutoFit/>
          </a:bodyPr>
          <a:lstStyle/>
          <a:p>
            <a:pPr>
              <a:lnSpc>
                <a:spcPct val="120000"/>
              </a:lnSpc>
            </a:pPr>
            <a:r>
              <a:rPr lang="en-US" sz="1400" dirty="0">
                <a:latin typeface="Alexandria" charset="0"/>
                <a:cs typeface="Alexandria" charset="0"/>
              </a:rPr>
              <a:t>This lecture aims to identify the process of decision making as is one of the most leadership skills that shall be acquired. Through this lecture the decision-making styles, models and types will be explained.</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91981"/>
          </a:xfrm>
          <a:prstGeom prst="rect">
            <a:avLst/>
          </a:prstGeom>
          <a:noFill/>
        </p:spPr>
        <p:txBody>
          <a:bodyPr wrap="square" rtlCol="0">
            <a:spAutoFit/>
          </a:bodyPr>
          <a:lstStyle/>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What is decision-making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decision-making and leadership</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Importance of Decision-Making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Types of decision-making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decision-making style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Stages of decision-making process/ models</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decision-making from leaders perspective</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Decision-making skills.</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39904"/>
    </mc:Choice>
    <mc:Fallback xmlns="">
      <p:transition spd="slow" advTm="3990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2" descr="Leadership Is About Making the Right Decisions #leadership, #Leaders,  #LeadershipDevelopment, #decisionm… | Decision making quotes, Decision  quotes, Picture quotes">
            <a:extLst>
              <a:ext uri="{FF2B5EF4-FFF2-40B4-BE49-F238E27FC236}">
                <a16:creationId xmlns:a16="http://schemas.microsoft.com/office/drawing/2014/main" id="{FE44A837-0986-8EEF-A4C0-9891E6B6C6B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7088"/>
          <a:stretch/>
        </p:blipFill>
        <p:spPr bwMode="auto">
          <a:xfrm>
            <a:off x="3720467" y="1757279"/>
            <a:ext cx="3942991" cy="4226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advTm="68768"/>
    </mc:Choice>
    <mc:Fallback xmlns="">
      <p:transition advTm="6876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r>
              <a:rPr kumimoji="0" lang="en-US" sz="3200" b="1" i="0" u="none" strike="noStrike" kern="1200" cap="none" spc="0" normalizeH="0" baseline="0" noProof="0" dirty="0">
                <a:ln>
                  <a:noFill/>
                </a:ln>
                <a:solidFill>
                  <a:srgbClr val="BC410A">
                    <a:lumMod val="60000"/>
                    <a:lumOff val="40000"/>
                  </a:srgbClr>
                </a:solidFill>
                <a:effectLst/>
                <a:uLnTx/>
                <a:uFillTx/>
                <a:latin typeface="Times New Roman" panose="02020603050405020304" pitchFamily="18" charset="0"/>
                <a:cs typeface="Times New Roman" panose="02020603050405020304" pitchFamily="18" charset="0"/>
              </a:rPr>
              <a:t>Decision-making</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involves the selection of a course of action from among two or more possible alternatives in order to arrive at a solution for a given problem”</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entury Gothic" panose="020B0502020202020204"/>
                <a:ea typeface="+mn-ea"/>
                <a:cs typeface="+mn-cs"/>
              </a:rPr>
              <a:t>George R Terry </a:t>
            </a:r>
            <a:endParaRPr kumimoji="0" lang="en-US" sz="54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Decision-making?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advTm="46144"/>
    </mc:Choice>
    <mc:Fallback xmlns="">
      <p:transition advTm="4614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a process of </a:t>
            </a:r>
            <a:r>
              <a:rPr kumimoji="0" lang="en-US" sz="240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reflecting on the consequences of a certain choice </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r>
              <a:rPr kumimoji="0" lang="en-US" sz="2400" i="0" u="none" strike="noStrike" kern="120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rPr>
              <a:t>Senik</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al., 2012). </a:t>
            </a:r>
          </a:p>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vital to all management activities.</a:t>
            </a:r>
          </a:p>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Throughout the </a:t>
            </a:r>
            <a:r>
              <a:rPr kumimoji="0" lang="en-US" sz="240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business cycle</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decisions are usually made to attain the </a:t>
            </a:r>
            <a:r>
              <a:rPr kumimoji="0" lang="en-US" sz="240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objectives of the business. </a:t>
            </a:r>
          </a:p>
          <a:p>
            <a:pPr marL="342900" marR="0" lvl="0" indent="-34290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must be made. </a:t>
            </a:r>
            <a:r>
              <a:rPr kumimoji="0" lang="en-US" sz="240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Every aspect </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 management functions, such as planning, organizing, and control is </a:t>
            </a:r>
            <a:r>
              <a:rPr kumimoji="0" lang="en-US" sz="240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determined by decisions</a:t>
            </a:r>
            <a:r>
              <a:rPr kumimoji="0" lang="en-US" sz="240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result of which is the performance in the organization.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Decision-making?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170720"/>
    </mc:Choice>
    <mc:Fallback xmlns="">
      <p:transition advTm="17072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Decision-making process: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process by which managers/leaders respond to opportunities and threats by analyzing options, and making decisions about goals and courses of action.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opportunities: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managers/leaders respond to ways to improve organizational performance.</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endPar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threats: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occurs when managers/leaders are impacted by adverse events to the organization. </a:t>
            </a:r>
            <a:endPar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advTm="166176"/>
    </mc:Choice>
    <mc:Fallback xmlns="">
      <p:transition advTm="16617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28A37A-5150-3F36-D659-8FDA29536FA1}"/>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Making Effective Decisions</a:t>
            </a:r>
          </a:p>
        </p:txBody>
      </p:sp>
      <p:sp>
        <p:nvSpPr>
          <p:cNvPr id="8" name="TextBox 7">
            <a:extLst>
              <a:ext uri="{FF2B5EF4-FFF2-40B4-BE49-F238E27FC236}">
                <a16:creationId xmlns:a16="http://schemas.microsoft.com/office/drawing/2014/main" id="{ADEEBA54-7A71-646D-B006-A11D4BC7C196}"/>
              </a:ext>
            </a:extLst>
          </p:cNvPr>
          <p:cNvSpPr txBox="1"/>
          <p:nvPr/>
        </p:nvSpPr>
        <p:spPr>
          <a:xfrm>
            <a:off x="834623" y="2099564"/>
            <a:ext cx="8016079" cy="3539430"/>
          </a:xfrm>
          <a:prstGeom prst="rect">
            <a:avLst/>
          </a:prstGeom>
          <a:noFill/>
        </p:spPr>
        <p:txBody>
          <a:bodyPr wrap="square" rtlCol="0">
            <a:spAutoFit/>
          </a:bodyPr>
          <a:lstStyle/>
          <a:p>
            <a:pPr defTabSz="457200"/>
            <a:r>
              <a:rPr lang="en-US" sz="2800" dirty="0">
                <a:solidFill>
                  <a:srgbClr val="FF0000"/>
                </a:solidFill>
                <a:latin typeface="Times New Roman" panose="02020603050405020304" pitchFamily="18" charset="0"/>
                <a:cs typeface="Times New Roman" panose="02020603050405020304" pitchFamily="18" charset="0"/>
              </a:rPr>
              <a:t>Factors: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Perception.         Goals.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Priority.              Values.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Acceptability.     Demands.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Risk.</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Resources.</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Style.</a:t>
            </a:r>
          </a:p>
          <a:p>
            <a:pPr defTabSz="457200"/>
            <a:r>
              <a:rPr lang="en-US" sz="2800" dirty="0">
                <a:solidFill>
                  <a:srgbClr val="087D7C">
                    <a:lumMod val="75000"/>
                  </a:srgbClr>
                </a:solidFill>
                <a:latin typeface="Times New Roman" panose="02020603050405020304" pitchFamily="18" charset="0"/>
                <a:cs typeface="Times New Roman" panose="02020603050405020304" pitchFamily="18" charset="0"/>
              </a:rPr>
              <a:t> Judgement</a:t>
            </a:r>
            <a:endParaRPr lang="en-SA" sz="2800" dirty="0">
              <a:solidFill>
                <a:srgbClr val="087D7C">
                  <a:lumMod val="75000"/>
                </a:srgbClr>
              </a:solidFill>
              <a:latin typeface="Times New Roman" panose="02020603050405020304" pitchFamily="18" charset="0"/>
              <a:cs typeface="Times New Roman" panose="02020603050405020304" pitchFamily="18" charset="0"/>
            </a:endParaRPr>
          </a:p>
        </p:txBody>
      </p:sp>
      <p:pic>
        <p:nvPicPr>
          <p:cNvPr id="9" name="Picture 6" descr="What affect Decision Making. What factors affect Decision Making stock illustration">
            <a:extLst>
              <a:ext uri="{FF2B5EF4-FFF2-40B4-BE49-F238E27FC236}">
                <a16:creationId xmlns:a16="http://schemas.microsoft.com/office/drawing/2014/main" id="{C4A65537-5046-C789-73D9-82219B65C6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9535" y="1774830"/>
            <a:ext cx="4870157" cy="3689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advTm="413504"/>
    </mc:Choice>
    <mc:Fallback xmlns="">
      <p:transition advTm="41350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Tx/>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the key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skill</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 the workplace and very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important</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for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R="0" lvl="0" algn="l" defTabSz="4572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Tx/>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Great leaders understand how to balance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emotion</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with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reason</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 make decisions that positively impact themselves, their employees, their customers and stakeholders, and their organizations.</a:t>
            </a:r>
          </a:p>
          <a:p>
            <a:pPr marL="285750" marR="0" lvl="0" indent="-285750" algn="l" defTabSz="457200" rtl="0" eaLnBrk="1" fontAlgn="auto" latinLnBrk="0" hangingPunct="1">
              <a:lnSpc>
                <a:spcPct val="100000"/>
              </a:lnSpc>
              <a:spcBef>
                <a:spcPts val="0"/>
              </a:spcBef>
              <a:spcAft>
                <a:spcPts val="0"/>
              </a:spcAft>
              <a:buClrTx/>
              <a:buSzTx/>
              <a:buFontTx/>
              <a:buChar char="-"/>
              <a:tabLst/>
              <a:defRPr/>
            </a:pPr>
            <a:endPar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342900" marR="0" lvl="0" indent="-342900" algn="l" defTabSz="457200" rtl="0" eaLnBrk="1" fontAlgn="auto" latinLnBrk="0" hangingPunct="1">
              <a:lnSpc>
                <a:spcPct val="100000"/>
              </a:lnSpc>
              <a:spcBef>
                <a:spcPts val="0"/>
              </a:spcBef>
              <a:spcAft>
                <a:spcPts val="0"/>
              </a:spcAft>
              <a:buClrTx/>
              <a:buSzTx/>
              <a:buFontTx/>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decision-making process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crucial leadership function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is increasingly becoming </a:t>
            </a:r>
            <a:r>
              <a:rPr lang="en-US" sz="2400" dirty="0">
                <a:solidFill>
                  <a:srgbClr val="002060"/>
                </a:solidFill>
                <a:latin typeface="Times New Roman" panose="02020603050405020304" pitchFamily="18" charset="0"/>
                <a:cs typeface="Times New Roman" panose="02020603050405020304" pitchFamily="18" charset="0"/>
              </a:rPr>
              <a:t>complicated</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due to technological and politico-socio-economic factors.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Great Leaders are Great Decision-makers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advTm="166080"/>
    </mc:Choice>
    <mc:Fallback xmlns="">
      <p:transition advTm="16608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leader's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can be characterized by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routine</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but they can also be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acute or strategic.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Being able to effectively make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individual and group decisions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the primary action that defines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who a leader is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a leader does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a leader can accomplish for his or her organization.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8CAA0FE-1213-93A1-E344-81F2B4D0875D}"/>
              </a:ext>
            </a:extLst>
          </p:cNvPr>
          <p:cNvSpPr txBox="1"/>
          <p:nvPr/>
        </p:nvSpPr>
        <p:spPr>
          <a:xfrm>
            <a:off x="2513149" y="1019069"/>
            <a:ext cx="67514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Great Leaders are Great Decision-makers</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90016"/>
    </mc:Choice>
    <mc:Fallback xmlns="">
      <p:transition advTm="9001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perform all their skills through decision-making.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Making right decision in right times values much to the project.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Helps the  management to procure necessary data and information.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Helps to initiate and complete the action of all the activities of the  management  in the right time.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Helps in the formation of strategies and implement them.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2F168E-2D1D-571E-F803-FF99899D08CD}"/>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Importance of Decision-making </a:t>
            </a:r>
          </a:p>
        </p:txBody>
      </p:sp>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advTm="217632"/>
    </mc:Choice>
    <mc:Fallback xmlns="">
      <p:transition advTm="21763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073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62C5CE-814C-F8B4-AAA8-B5D378558E0D}"/>
              </a:ext>
            </a:extLst>
          </p:cNvPr>
          <p:cNvSpPr txBox="1"/>
          <p:nvPr/>
        </p:nvSpPr>
        <p:spPr>
          <a:xfrm>
            <a:off x="2513148" y="1019069"/>
            <a:ext cx="632250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Essentials for Effective Decision-making </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AD9272CD-08C8-07D7-5016-A73D36C36A15}"/>
              </a:ext>
            </a:extLst>
          </p:cNvPr>
          <p:cNvSpPr/>
          <p:nvPr/>
        </p:nvSpPr>
        <p:spPr>
          <a:xfrm>
            <a:off x="766469" y="2258853"/>
            <a:ext cx="6096000" cy="3693319"/>
          </a:xfrm>
          <a:prstGeom prst="rect">
            <a:avLst/>
          </a:prstGeom>
        </p:spPr>
        <p:txBody>
          <a:bodyPr>
            <a:spAutoFit/>
          </a:bodyPr>
          <a:lstStyle/>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Accuracy.</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Environment for decision. </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Timely decision .</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of decision.</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Participative decision-making. </a:t>
            </a:r>
          </a:p>
          <a:p>
            <a:pPr marL="342900" marR="0" lvl="0" indent="-342900" defTabSz="457200" eaLnBrk="1" fontAlgn="auto" latinLnBrk="0" hangingPunct="1">
              <a:lnSpc>
                <a:spcPct val="150000"/>
              </a:lnSpc>
              <a:spcBef>
                <a:spcPts val="0"/>
              </a:spcBef>
              <a:spcAft>
                <a:spcPts val="0"/>
              </a:spcAft>
              <a:buClrTx/>
              <a:buSzTx/>
              <a:buFont typeface="Wingdings" pitchFamily="2" charset="2"/>
              <a:buChar char="q"/>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Implementation of decision.</a:t>
            </a:r>
          </a:p>
          <a:p>
            <a:pPr marL="0" marR="0" lvl="0" indent="0" defTabSz="4572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endParaRPr>
          </a:p>
        </p:txBody>
      </p:sp>
      <p:pic>
        <p:nvPicPr>
          <p:cNvPr id="11" name="Picture 2" descr="Decision-making Intelligence Knowledge Thought Steemit, others transparent  background PNG clipart | HiClipart">
            <a:extLst>
              <a:ext uri="{FF2B5EF4-FFF2-40B4-BE49-F238E27FC236}">
                <a16:creationId xmlns:a16="http://schemas.microsoft.com/office/drawing/2014/main" id="{40A2AB8A-2007-7711-0CCE-9044401DEA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6391" y="2760023"/>
            <a:ext cx="2697860" cy="201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advTm="300352"/>
    </mc:Choice>
    <mc:Fallback xmlns="">
      <p:transition advTm="30035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Difficulties in Decision-making </a:t>
            </a:r>
          </a:p>
        </p:txBody>
      </p:sp>
      <p:sp>
        <p:nvSpPr>
          <p:cNvPr id="8" name="Rectangle 7">
            <a:extLst>
              <a:ext uri="{FF2B5EF4-FFF2-40B4-BE49-F238E27FC236}">
                <a16:creationId xmlns:a16="http://schemas.microsoft.com/office/drawing/2014/main" id="{0C621569-27CC-DBB5-BCEE-4B77D67B7C45}"/>
              </a:ext>
            </a:extLst>
          </p:cNvPr>
          <p:cNvSpPr/>
          <p:nvPr/>
        </p:nvSpPr>
        <p:spPr>
          <a:xfrm>
            <a:off x="762000" y="2292388"/>
            <a:ext cx="6096000" cy="2792111"/>
          </a:xfrm>
          <a:prstGeom prst="rect">
            <a:avLst/>
          </a:prstGeom>
        </p:spPr>
        <p:txBody>
          <a:bodyPr>
            <a:spAutoFit/>
          </a:bodyPr>
          <a:lstStyle/>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Incomplete Information.</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Un-supporting environment. </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Non-acceptance by subordinates. </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Ineffective Communication. </a:t>
            </a:r>
          </a:p>
          <a:p>
            <a:pPr marL="342900" indent="-342900" defTabSz="457200">
              <a:lnSpc>
                <a:spcPct val="150000"/>
              </a:lnSpc>
              <a:buFont typeface="Wingdings"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Incorrect timing.</a:t>
            </a:r>
          </a:p>
        </p:txBody>
      </p:sp>
      <p:pic>
        <p:nvPicPr>
          <p:cNvPr id="9" name="Picture 2" descr="Free Decisions Cliparts, Download Free Clip Art, Free Clip Art on Clipart  Library">
            <a:extLst>
              <a:ext uri="{FF2B5EF4-FFF2-40B4-BE49-F238E27FC236}">
                <a16:creationId xmlns:a16="http://schemas.microsoft.com/office/drawing/2014/main" id="{62D84958-A384-B5BD-64A7-93A2FAC765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8727" y="2220326"/>
            <a:ext cx="2856070" cy="285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advTm="229184"/>
    </mc:Choice>
    <mc:Fallback xmlns="">
      <p:transition advTm="229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Basic Decision or Strategic Decisions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All basic decision is strategic decisions involving large range commitments and large investments.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Slight or small mistakes in these decisions would seriously injure the entire organizations.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pic>
        <p:nvPicPr>
          <p:cNvPr id="8" name="Picture 7">
            <a:extLst>
              <a:ext uri="{FF2B5EF4-FFF2-40B4-BE49-F238E27FC236}">
                <a16:creationId xmlns:a16="http://schemas.microsoft.com/office/drawing/2014/main" id="{C6E68DD2-E842-2496-D680-2462C57ECC0E}"/>
              </a:ext>
            </a:extLst>
          </p:cNvPr>
          <p:cNvPicPr>
            <a:picLocks noChangeAspect="1"/>
          </p:cNvPicPr>
          <p:nvPr/>
        </p:nvPicPr>
        <p:blipFill>
          <a:blip r:embed="rId3"/>
          <a:stretch>
            <a:fillRect/>
          </a:stretch>
        </p:blipFill>
        <p:spPr>
          <a:xfrm>
            <a:off x="8007599" y="4114799"/>
            <a:ext cx="3109229" cy="1850066"/>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89504"/>
    </mc:Choice>
    <mc:Fallback xmlns="">
      <p:transition advTm="8950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lang="en-US" altLang="en-US" sz="2400" b="1" dirty="0">
                <a:solidFill>
                  <a:srgbClr val="002060"/>
                </a:solidFill>
                <a:latin typeface="Times New Roman" panose="02020603050405020304" pitchFamily="18" charset="0"/>
                <a:cs typeface="Times New Roman" panose="02020603050405020304" pitchFamily="18" charset="0"/>
              </a:rPr>
              <a:t>2. Administrative Decisions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lang="en-US" altLang="en-US" sz="2400" b="1"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
        <p:nvSpPr>
          <p:cNvPr id="3" name="Content Placeholder 2">
            <a:extLst>
              <a:ext uri="{FF2B5EF4-FFF2-40B4-BE49-F238E27FC236}">
                <a16:creationId xmlns:a16="http://schemas.microsoft.com/office/drawing/2014/main" id="{FA969777-881A-A7A2-C3E5-60B7E76015CC}"/>
              </a:ext>
            </a:extLst>
          </p:cNvPr>
          <p:cNvSpPr txBox="1">
            <a:spLocks/>
          </p:cNvSpPr>
          <p:nvPr/>
        </p:nvSpPr>
        <p:spPr>
          <a:xfrm>
            <a:off x="606903" y="2404502"/>
            <a:ext cx="4607773" cy="3294576"/>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Programmed Decisions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Routine, almost automatic process. </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have made decision many times before. </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There are rules or guidelines to follow. </a:t>
            </a:r>
          </a:p>
          <a:p>
            <a:pPr marL="228600" marR="0" lvl="0" indent="-228600" algn="l" defTabSz="914400" rtl="0" eaLnBrk="1" fontAlgn="auto" latinLnBrk="0" hangingPunct="1">
              <a:lnSpc>
                <a:spcPct val="120000"/>
              </a:lnSpc>
              <a:spcBef>
                <a:spcPts val="600"/>
              </a:spcBef>
              <a:spcAft>
                <a:spcPts val="0"/>
              </a:spcAft>
              <a:buClr>
                <a:srgbClr val="415588"/>
              </a:buClr>
              <a:buSzPct val="100000"/>
              <a:buFont typeface="Wingdings" pitchFamily="2" charset="2"/>
              <a:buChar char="Ø"/>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Example: Deciding to reorder office supplies.</a:t>
            </a:r>
            <a:endParaRPr kumimoji="0" lang="en-SA"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93DF6FA2-8CD6-CE32-D3C5-5433E9EC5AFC}"/>
              </a:ext>
            </a:extLst>
          </p:cNvPr>
          <p:cNvSpPr txBox="1">
            <a:spLocks/>
          </p:cNvSpPr>
          <p:nvPr/>
        </p:nvSpPr>
        <p:spPr>
          <a:xfrm>
            <a:off x="5214676" y="1967539"/>
            <a:ext cx="6035016" cy="2478807"/>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Clr>
                <a:srgbClr val="415588"/>
              </a:buClr>
              <a:buFont typeface="Arial" panose="020B0604020202020204" pitchFamily="34" charset="0"/>
              <a:buNone/>
            </a:pPr>
            <a:br>
              <a:rPr lang="en-US" sz="2400" dirty="0">
                <a:solidFill>
                  <a:srgbClr val="002060"/>
                </a:solidFill>
                <a:latin typeface="Times New Roman" panose="02020603050405020304" pitchFamily="18" charset="0"/>
                <a:cs typeface="Times New Roman" panose="02020603050405020304" pitchFamily="18" charset="0"/>
              </a:rPr>
            </a:br>
            <a:r>
              <a:rPr lang="en-US" sz="2400" b="1" dirty="0">
                <a:solidFill>
                  <a:srgbClr val="002060"/>
                </a:solidFill>
                <a:latin typeface="Times New Roman" panose="02020603050405020304" pitchFamily="18" charset="0"/>
                <a:cs typeface="Times New Roman" panose="02020603050405020304" pitchFamily="18" charset="0"/>
              </a:rPr>
              <a:t>Non-programmed Decisions: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Unusual situations that have not been often addressed.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No rules to follow since the decision is new.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These decisions are made based on information, and a leader’s intuition, and judgment. </a:t>
            </a:r>
          </a:p>
          <a:p>
            <a:pPr>
              <a:spcBef>
                <a:spcPts val="600"/>
              </a:spcBef>
              <a:buClr>
                <a:srgbClr val="415588"/>
              </a:buClr>
              <a:buFont typeface="Wingdings" pitchFamily="2" charset="2"/>
              <a:buChar char="Ø"/>
            </a:pPr>
            <a:r>
              <a:rPr lang="en-US" sz="2200" dirty="0">
                <a:solidFill>
                  <a:srgbClr val="002060"/>
                </a:solidFill>
                <a:latin typeface="Times New Roman" panose="02020603050405020304" pitchFamily="18" charset="0"/>
                <a:cs typeface="Times New Roman" panose="02020603050405020304" pitchFamily="18" charset="0"/>
              </a:rPr>
              <a:t>Example: Should the firm invest in a new technology? </a:t>
            </a:r>
          </a:p>
        </p:txBody>
      </p:sp>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advTm="205056"/>
    </mc:Choice>
    <mc:Fallback xmlns="">
      <p:transition advTm="20505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3. Major and Minor Decisions.</a:t>
            </a:r>
            <a:b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4. Policy and operative Decisions.</a:t>
            </a: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5. Organizational and Personal Decisions.</a:t>
            </a:r>
          </a:p>
          <a:p>
            <a:pPr marL="0" marR="0" lvl="0" indent="0" algn="just"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highest level of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Organizational decisions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referred to as strategic decisions.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decisions affect an organization's general direction, long-term objectives, philosophy and values. Uncertainty is generally high.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middle level is referred to as tactical decisions.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support the strategic decisions, and tend to be of moderate importance and to have moderate impact. </a:t>
            </a:r>
            <a:r>
              <a:rPr kumimoji="0" lang="en-US" sz="20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lowest level is known as operational decisions. </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6.  Individual and Group Decisions. </a:t>
            </a: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7.  Long-term and short-term Decisions.</a:t>
            </a:r>
          </a:p>
          <a:p>
            <a:pPr marL="0" marR="0" lvl="0" indent="0" algn="l" defTabSz="914400" rtl="0" eaLnBrk="1" fontAlgn="auto" latinLnBrk="0" hangingPunct="1">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8. Departmental Decisions.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445600"/>
    </mc:Choice>
    <mc:Fallback xmlns="">
      <p:transition advTm="4456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9. Non-economic decisions: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relate to values, moral behavior, etc.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10. Crisis and research Decisions: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Crisis decisions are those which are made to meet unanticipated situations. Mostly made immediately under pressure of the circumstances.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Research Decisions are made after thorough analysis without any pressure.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11.  Initiative and forced Decisions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12.  Problem and opportunity Decisions: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Problem decisions= resolving Problem situations which have arisen as anticipated or not..., </a:t>
            </a:r>
          </a:p>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opportunity decisions= pertain to taking advantage of an opportunity...sometimes involves risk</a:t>
            </a:r>
          </a:p>
          <a:p>
            <a:pPr marL="228600" marR="0" lvl="0" indent="-228600" algn="just" defTabSz="914400" rtl="0" eaLnBrk="1" fontAlgn="auto" latinLnBrk="0" hangingPunct="1">
              <a:lnSpc>
                <a:spcPct val="120000"/>
              </a:lnSpc>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opportunities: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managers/leaders respond to ways to improve organizational performance.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Decisions in response to threats: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occurs when managers/leaders are impacted by adverse events to the organization.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4ABAA44-5F2D-3AB8-AD46-8CC0B67F796B}"/>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Decision-making</a:t>
            </a:r>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advTm="193984"/>
    </mc:Choice>
    <mc:Fallback xmlns="">
      <p:transition advTm="1939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Decision style has been referred to as: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pic>
        <p:nvPicPr>
          <p:cNvPr id="3" name="Picture 2">
            <a:extLst>
              <a:ext uri="{FF2B5EF4-FFF2-40B4-BE49-F238E27FC236}">
                <a16:creationId xmlns:a16="http://schemas.microsoft.com/office/drawing/2014/main" id="{C6FC9A86-26E7-7200-B6A4-BF9E9B95314C}"/>
              </a:ext>
            </a:extLst>
          </p:cNvPr>
          <p:cNvPicPr>
            <a:picLocks noChangeAspect="1"/>
          </p:cNvPicPr>
          <p:nvPr/>
        </p:nvPicPr>
        <p:blipFill>
          <a:blip r:embed="rId3"/>
          <a:stretch>
            <a:fillRect/>
          </a:stretch>
        </p:blipFill>
        <p:spPr>
          <a:xfrm>
            <a:off x="2910200" y="2604977"/>
            <a:ext cx="6584251" cy="3544448"/>
          </a:xfrm>
          <a:prstGeom prst="rect">
            <a:avLst/>
          </a:prstGeom>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34912"/>
    </mc:Choice>
    <mc:Fallback xmlns="">
      <p:transition advTm="3491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Cognitive style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information processing habits of an individual.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Myers and Briggs (1995) explain that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psychology type</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a theory to explain the normal differences between healthy people.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Center for Creative Learning (2013) defines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problem solving style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the </a:t>
            </a:r>
            <a:r>
              <a:rPr kumimoji="0" lang="en-US" sz="24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“consistent individual differences in the ways people prefer to deal with new ideas, manage change, and respond effectively to complex, open-ended opportunities and challenges.” </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209632"/>
    </mc:Choice>
    <mc:Fallback xmlns="">
      <p:transition advTm="2096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Styles</a:t>
            </a:r>
          </a:p>
        </p:txBody>
      </p:sp>
      <p:pic>
        <p:nvPicPr>
          <p:cNvPr id="8" name="Picture 7">
            <a:extLst>
              <a:ext uri="{FF2B5EF4-FFF2-40B4-BE49-F238E27FC236}">
                <a16:creationId xmlns:a16="http://schemas.microsoft.com/office/drawing/2014/main" id="{D9DF909D-AEDE-18CA-03D7-D2EBA20DEB97}"/>
              </a:ext>
            </a:extLst>
          </p:cNvPr>
          <p:cNvPicPr>
            <a:picLocks noChangeAspect="1"/>
          </p:cNvPicPr>
          <p:nvPr/>
        </p:nvPicPr>
        <p:blipFill>
          <a:blip r:embed="rId3"/>
          <a:stretch>
            <a:fillRect/>
          </a:stretch>
        </p:blipFill>
        <p:spPr>
          <a:xfrm>
            <a:off x="1153149" y="2244602"/>
            <a:ext cx="10053567" cy="3678002"/>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114560"/>
    </mc:Choice>
    <mc:Fallback xmlns="">
      <p:transition advTm="11456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8F8D421-DE15-4296-CCE5-2EBD3CB00A49}"/>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Decision-making Process</a:t>
            </a:r>
          </a:p>
        </p:txBody>
      </p:sp>
      <p:pic>
        <p:nvPicPr>
          <p:cNvPr id="8" name="Picture 7">
            <a:extLst>
              <a:ext uri="{FF2B5EF4-FFF2-40B4-BE49-F238E27FC236}">
                <a16:creationId xmlns:a16="http://schemas.microsoft.com/office/drawing/2014/main" id="{6F8FD7A9-0B96-2FC0-7AD1-C48F06F956EC}"/>
              </a:ext>
            </a:extLst>
          </p:cNvPr>
          <p:cNvPicPr>
            <a:picLocks noChangeAspect="1"/>
          </p:cNvPicPr>
          <p:nvPr/>
        </p:nvPicPr>
        <p:blipFill>
          <a:blip r:embed="rId3"/>
          <a:stretch>
            <a:fillRect/>
          </a:stretch>
        </p:blipFill>
        <p:spPr>
          <a:xfrm>
            <a:off x="1573619" y="2141973"/>
            <a:ext cx="8708065" cy="3887901"/>
          </a:xfrm>
          <a:prstGeom prst="rect">
            <a:avLst/>
          </a:prstGeom>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advTm="178464"/>
    </mc:Choice>
    <mc:Fallback xmlns="">
      <p:transition advTm="17846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SA" sz="2400" b="1" i="0" u="none" strike="noStrike" kern="1200" cap="none" spc="0" normalizeH="0" baseline="0" noProof="0" dirty="0">
                <a:ln>
                  <a:noFill/>
                </a:ln>
                <a:solidFill>
                  <a:srgbClr val="002060"/>
                </a:solidFill>
                <a:effectLst/>
                <a:uLnTx/>
                <a:uFillTx/>
                <a:latin typeface="Century Gothic" panose="020B0502020202020204"/>
                <a:ea typeface="+mn-ea"/>
                <a:cs typeface="+mn-cs"/>
              </a:rPr>
              <a:t> </a:t>
            </a:r>
            <a:r>
              <a:rPr kumimoji="0" lang="en-SA"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Normative Model</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Seven steps are identified in the analytical precise model.</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94D91C-46ED-70B6-EFE7-C2922300F0BA}"/>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Models</a:t>
            </a:r>
          </a:p>
        </p:txBody>
      </p:sp>
      <p:pic>
        <p:nvPicPr>
          <p:cNvPr id="8" name="Picture 7">
            <a:extLst>
              <a:ext uri="{FF2B5EF4-FFF2-40B4-BE49-F238E27FC236}">
                <a16:creationId xmlns:a16="http://schemas.microsoft.com/office/drawing/2014/main" id="{12D08C5C-A4D9-EF69-5905-1B6F5DC189AD}"/>
              </a:ext>
            </a:extLst>
          </p:cNvPr>
          <p:cNvPicPr>
            <a:picLocks noChangeAspect="1"/>
          </p:cNvPicPr>
          <p:nvPr/>
        </p:nvPicPr>
        <p:blipFill>
          <a:blip r:embed="rId3"/>
          <a:stretch>
            <a:fillRect/>
          </a:stretch>
        </p:blipFill>
        <p:spPr>
          <a:xfrm>
            <a:off x="2647507" y="3062177"/>
            <a:ext cx="7262037" cy="2860427"/>
          </a:xfrm>
          <a:prstGeom prst="rect">
            <a:avLst/>
          </a:prstGeom>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126304"/>
    </mc:Choice>
    <mc:Fallback xmlns="">
      <p:transition advTm="12630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4032"/>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90C2D08-20E2-181F-7791-3737B5ABCBB2}"/>
              </a:ext>
            </a:extLst>
          </p:cNvPr>
          <p:cNvSpPr/>
          <p:nvPr/>
        </p:nvSpPr>
        <p:spPr>
          <a:xfrm>
            <a:off x="853026" y="2095412"/>
            <a:ext cx="3624210" cy="3970318"/>
          </a:xfrm>
          <a:prstGeom prst="rect">
            <a:avLst/>
          </a:prstGeom>
        </p:spPr>
        <p:txBody>
          <a:bodyPr wrap="square">
            <a:spAutoFit/>
          </a:bodyPr>
          <a:lstStyle/>
          <a:p>
            <a:pPr algn="just" defTabSz="457200" fontAlgn="base"/>
            <a:r>
              <a:rPr lang="en-US" dirty="0">
                <a:solidFill>
                  <a:srgbClr val="002060"/>
                </a:solidFill>
                <a:latin typeface="Times New Roman" panose="02020603050405020304" pitchFamily="18" charset="0"/>
                <a:cs typeface="Times New Roman" panose="02020603050405020304" pitchFamily="18" charset="0"/>
              </a:rPr>
              <a:t>Shows the </a:t>
            </a:r>
            <a:r>
              <a:rPr lang="en-US" u="sng" dirty="0">
                <a:solidFill>
                  <a:srgbClr val="002060"/>
                </a:solidFill>
                <a:latin typeface="Times New Roman" panose="02020603050405020304" pitchFamily="18" charset="0"/>
                <a:cs typeface="Times New Roman" panose="02020603050405020304" pitchFamily="18" charset="0"/>
              </a:rPr>
              <a:t>Vroom-Yetton </a:t>
            </a:r>
            <a:r>
              <a:rPr lang="en-US" dirty="0">
                <a:solidFill>
                  <a:srgbClr val="002060"/>
                </a:solidFill>
                <a:latin typeface="Times New Roman" panose="02020603050405020304" pitchFamily="18" charset="0"/>
                <a:cs typeface="Times New Roman" panose="02020603050405020304" pitchFamily="18" charset="0"/>
              </a:rPr>
              <a:t>model. The framework poses seven "</a:t>
            </a:r>
            <a:r>
              <a:rPr lang="en-US" u="sng" dirty="0">
                <a:solidFill>
                  <a:srgbClr val="002060"/>
                </a:solidFill>
                <a:latin typeface="Times New Roman" panose="02020603050405020304" pitchFamily="18" charset="0"/>
                <a:cs typeface="Times New Roman" panose="02020603050405020304" pitchFamily="18" charset="0"/>
              </a:rPr>
              <a:t>yes/no</a:t>
            </a:r>
            <a:r>
              <a:rPr lang="en-US" dirty="0">
                <a:solidFill>
                  <a:srgbClr val="002060"/>
                </a:solidFill>
                <a:latin typeface="Times New Roman" panose="02020603050405020304" pitchFamily="18" charset="0"/>
                <a:cs typeface="Times New Roman" panose="02020603050405020304" pitchFamily="18" charset="0"/>
              </a:rPr>
              <a:t>" questions, which you need to answer to </a:t>
            </a:r>
            <a:r>
              <a:rPr lang="en-US" u="sng" dirty="0">
                <a:solidFill>
                  <a:srgbClr val="002060"/>
                </a:solidFill>
                <a:latin typeface="Times New Roman" panose="02020603050405020304" pitchFamily="18" charset="0"/>
                <a:cs typeface="Times New Roman" panose="02020603050405020304" pitchFamily="18" charset="0"/>
              </a:rPr>
              <a:t>find the best decision-making process</a:t>
            </a:r>
            <a:r>
              <a:rPr lang="en-US" dirty="0">
                <a:solidFill>
                  <a:srgbClr val="002060"/>
                </a:solidFill>
                <a:latin typeface="Times New Roman" panose="02020603050405020304" pitchFamily="18" charset="0"/>
                <a:cs typeface="Times New Roman" panose="02020603050405020304" pitchFamily="18" charset="0"/>
              </a:rPr>
              <a:t> for your situation.</a:t>
            </a:r>
          </a:p>
          <a:p>
            <a:pPr algn="just" defTabSz="457200" fontAlgn="base"/>
            <a:r>
              <a:rPr lang="en-US" dirty="0">
                <a:solidFill>
                  <a:srgbClr val="002060"/>
                </a:solidFill>
                <a:latin typeface="Times New Roman" panose="02020603050405020304" pitchFamily="18" charset="0"/>
                <a:cs typeface="Times New Roman" panose="02020603050405020304" pitchFamily="18" charset="0"/>
              </a:rPr>
              <a:t>As you answer each of the questions, you work your way through a decision tree until you arrive at a code (A1, A2, C1, C2, or G2). This code identifies the best decision-making process for you and your team. (Note that, in some scenarios, you won't need to answer all of the questions.)</a:t>
            </a:r>
          </a:p>
        </p:txBody>
      </p:sp>
      <p:sp>
        <p:nvSpPr>
          <p:cNvPr id="3" name="Rectangle 2">
            <a:extLst>
              <a:ext uri="{FF2B5EF4-FFF2-40B4-BE49-F238E27FC236}">
                <a16:creationId xmlns:a16="http://schemas.microsoft.com/office/drawing/2014/main" id="{810DA8DE-666B-4EF2-B44F-AA6B879F0F94}"/>
              </a:ext>
            </a:extLst>
          </p:cNvPr>
          <p:cNvSpPr/>
          <p:nvPr/>
        </p:nvSpPr>
        <p:spPr>
          <a:xfrm>
            <a:off x="4477236" y="1826350"/>
            <a:ext cx="6697583" cy="4278094"/>
          </a:xfrm>
          <a:prstGeom prst="rect">
            <a:avLst/>
          </a:prstGeom>
        </p:spPr>
        <p:txBody>
          <a:bodyPr wrap="square">
            <a:spAutoFit/>
          </a:bodyPr>
          <a:lstStyle/>
          <a:p>
            <a:pPr algn="just" defTabSz="457200" fontAlgn="base"/>
            <a:r>
              <a:rPr lang="en-US" sz="1700" b="1" u="sng" dirty="0">
                <a:solidFill>
                  <a:srgbClr val="0070C0"/>
                </a:solidFill>
                <a:latin typeface="Times New Roman" panose="02020603050405020304" pitchFamily="18" charset="0"/>
                <a:cs typeface="Times New Roman" panose="02020603050405020304" pitchFamily="18" charset="0"/>
              </a:rPr>
              <a:t>The following codes represent the five decision-making processes that are described by the model:</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Autocratic (A1):</a:t>
            </a:r>
            <a:r>
              <a:rPr lang="en-US" sz="1700" dirty="0">
                <a:solidFill>
                  <a:srgbClr val="002060"/>
                </a:solidFill>
                <a:latin typeface="Times New Roman" panose="02020603050405020304" pitchFamily="18" charset="0"/>
                <a:cs typeface="Times New Roman" panose="02020603050405020304" pitchFamily="18" charset="0"/>
              </a:rPr>
              <a:t> You use the information that you already have to make the decision, </a:t>
            </a:r>
            <a:r>
              <a:rPr lang="en-US" sz="1700" b="1" dirty="0">
                <a:solidFill>
                  <a:srgbClr val="002060"/>
                </a:solidFill>
                <a:latin typeface="Times New Roman" panose="02020603050405020304" pitchFamily="18" charset="0"/>
                <a:cs typeface="Times New Roman" panose="02020603050405020304" pitchFamily="18" charset="0"/>
              </a:rPr>
              <a:t>without </a:t>
            </a:r>
            <a:r>
              <a:rPr lang="en-US" sz="1700" dirty="0">
                <a:solidFill>
                  <a:srgbClr val="002060"/>
                </a:solidFill>
                <a:latin typeface="Times New Roman" panose="02020603050405020304" pitchFamily="18" charset="0"/>
                <a:cs typeface="Times New Roman" panose="02020603050405020304" pitchFamily="18" charset="0"/>
              </a:rPr>
              <a:t>requiring any further input from your team.</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Autocratic (A2):</a:t>
            </a:r>
            <a:r>
              <a:rPr lang="en-US" sz="1700" dirty="0">
                <a:solidFill>
                  <a:srgbClr val="002060"/>
                </a:solidFill>
                <a:latin typeface="Times New Roman" panose="02020603050405020304" pitchFamily="18" charset="0"/>
                <a:cs typeface="Times New Roman" panose="02020603050405020304" pitchFamily="18" charset="0"/>
              </a:rPr>
              <a:t> You </a:t>
            </a:r>
            <a:r>
              <a:rPr lang="en-US" sz="1700" b="1" dirty="0">
                <a:solidFill>
                  <a:srgbClr val="002060"/>
                </a:solidFill>
                <a:latin typeface="Times New Roman" panose="02020603050405020304" pitchFamily="18" charset="0"/>
                <a:cs typeface="Times New Roman" panose="02020603050405020304" pitchFamily="18" charset="0"/>
              </a:rPr>
              <a:t>consult your team </a:t>
            </a:r>
            <a:r>
              <a:rPr lang="en-US" sz="1700" dirty="0">
                <a:solidFill>
                  <a:srgbClr val="002060"/>
                </a:solidFill>
                <a:latin typeface="Times New Roman" panose="02020603050405020304" pitchFamily="18" charset="0"/>
                <a:cs typeface="Times New Roman" panose="02020603050405020304" pitchFamily="18" charset="0"/>
              </a:rPr>
              <a:t>to obtain specific </a:t>
            </a:r>
            <a:r>
              <a:rPr lang="en-US" sz="1700" b="1" dirty="0">
                <a:solidFill>
                  <a:srgbClr val="002060"/>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information</a:t>
            </a:r>
            <a:r>
              <a:rPr lang="en-US" sz="1700" dirty="0">
                <a:solidFill>
                  <a:srgbClr val="002060"/>
                </a:solidFill>
                <a:latin typeface="Times New Roman" panose="02020603050405020304" pitchFamily="18" charset="0"/>
                <a:cs typeface="Times New Roman" panose="02020603050405020304" pitchFamily="18" charset="0"/>
              </a:rPr>
              <a:t>  that you need, and then </a:t>
            </a:r>
            <a:r>
              <a:rPr lang="en-US" sz="1700" b="1" dirty="0">
                <a:solidFill>
                  <a:srgbClr val="002060"/>
                </a:solidFill>
                <a:latin typeface="Times New Roman" panose="02020603050405020304" pitchFamily="18" charset="0"/>
                <a:cs typeface="Times New Roman" panose="02020603050405020304" pitchFamily="18" charset="0"/>
              </a:rPr>
              <a:t>you make the final decision.</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Consultative (C1):</a:t>
            </a:r>
            <a:r>
              <a:rPr lang="en-US" sz="1700" dirty="0">
                <a:solidFill>
                  <a:srgbClr val="002060"/>
                </a:solidFill>
                <a:latin typeface="Times New Roman" panose="02020603050405020304" pitchFamily="18" charset="0"/>
                <a:cs typeface="Times New Roman" panose="02020603050405020304" pitchFamily="18" charset="0"/>
              </a:rPr>
              <a:t> You inform your team of the situation and ask for members' opinions individually, but you don't bring the group together for a discussion. </a:t>
            </a:r>
            <a:r>
              <a:rPr lang="en-US" sz="1700" b="1" dirty="0">
                <a:solidFill>
                  <a:srgbClr val="002060"/>
                </a:solidFill>
                <a:latin typeface="Times New Roman" panose="02020603050405020304" pitchFamily="18" charset="0"/>
                <a:cs typeface="Times New Roman" panose="02020603050405020304" pitchFamily="18" charset="0"/>
              </a:rPr>
              <a:t>You make the final decision</a:t>
            </a:r>
            <a:r>
              <a:rPr lang="en-US" sz="1700" dirty="0">
                <a:solidFill>
                  <a:srgbClr val="002060"/>
                </a:solidFill>
                <a:latin typeface="Times New Roman" panose="02020603050405020304" pitchFamily="18" charset="0"/>
                <a:cs typeface="Times New Roman" panose="02020603050405020304" pitchFamily="18" charset="0"/>
              </a:rPr>
              <a:t>.</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Consultative (C2):</a:t>
            </a:r>
            <a:r>
              <a:rPr lang="en-US" sz="1700" dirty="0">
                <a:solidFill>
                  <a:srgbClr val="002060"/>
                </a:solidFill>
                <a:latin typeface="Times New Roman" panose="02020603050405020304" pitchFamily="18" charset="0"/>
                <a:cs typeface="Times New Roman" panose="02020603050405020304" pitchFamily="18" charset="0"/>
              </a:rPr>
              <a:t> You get your team together for a group discussion about the issue and to seek their suggestions, but </a:t>
            </a:r>
            <a:r>
              <a:rPr lang="en-US" sz="1700" b="1" dirty="0">
                <a:solidFill>
                  <a:srgbClr val="002060"/>
                </a:solidFill>
                <a:latin typeface="Times New Roman" panose="02020603050405020304" pitchFamily="18" charset="0"/>
                <a:cs typeface="Times New Roman" panose="02020603050405020304" pitchFamily="18" charset="0"/>
              </a:rPr>
              <a:t>you still make the final decision by yourself</a:t>
            </a:r>
            <a:r>
              <a:rPr lang="en-US" sz="1700" dirty="0">
                <a:solidFill>
                  <a:srgbClr val="002060"/>
                </a:solidFill>
                <a:latin typeface="Times New Roman" panose="02020603050405020304" pitchFamily="18" charset="0"/>
                <a:cs typeface="Times New Roman" panose="02020603050405020304" pitchFamily="18" charset="0"/>
              </a:rPr>
              <a:t>.</a:t>
            </a:r>
          </a:p>
          <a:p>
            <a:pPr marL="285750" indent="-285750" algn="just" defTabSz="457200" fontAlgn="base">
              <a:buFont typeface="Arial" panose="020B0604020202020204" pitchFamily="34" charset="0"/>
              <a:buChar char="•"/>
            </a:pPr>
            <a:r>
              <a:rPr lang="en-US" sz="1700" b="1" dirty="0">
                <a:solidFill>
                  <a:srgbClr val="002060"/>
                </a:solidFill>
                <a:latin typeface="Times New Roman" panose="02020603050405020304" pitchFamily="18" charset="0"/>
                <a:cs typeface="Times New Roman" panose="02020603050405020304" pitchFamily="18" charset="0"/>
              </a:rPr>
              <a:t>Collaborative (G2):</a:t>
            </a:r>
            <a:r>
              <a:rPr lang="en-US" sz="1700" dirty="0">
                <a:solidFill>
                  <a:srgbClr val="002060"/>
                </a:solidFill>
                <a:latin typeface="Times New Roman" panose="02020603050405020304" pitchFamily="18" charset="0"/>
                <a:cs typeface="Times New Roman" panose="02020603050405020304" pitchFamily="18" charset="0"/>
              </a:rPr>
              <a:t> You work with your team to reach a group </a:t>
            </a:r>
            <a:r>
              <a:rPr lang="en-US" sz="1700" b="1" dirty="0">
                <a:solidFill>
                  <a:srgbClr val="00206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consensus</a:t>
            </a:r>
            <a:r>
              <a:rPr lang="en-US" sz="1700" dirty="0">
                <a:solidFill>
                  <a:srgbClr val="002060"/>
                </a:solidFill>
                <a:latin typeface="Times New Roman" panose="02020603050405020304" pitchFamily="18" charset="0"/>
                <a:cs typeface="Times New Roman" panose="02020603050405020304" pitchFamily="18" charset="0"/>
              </a:rPr>
              <a:t> . Your role is mostly facilitative, and you help team members to reach a decision that they </a:t>
            </a:r>
            <a:r>
              <a:rPr lang="en-US" sz="1700" b="1" dirty="0">
                <a:solidFill>
                  <a:srgbClr val="002060"/>
                </a:solidFill>
                <a:latin typeface="Times New Roman" panose="02020603050405020304" pitchFamily="18" charset="0"/>
                <a:cs typeface="Times New Roman" panose="02020603050405020304" pitchFamily="18" charset="0"/>
              </a:rPr>
              <a:t>all agree on.</a:t>
            </a:r>
          </a:p>
        </p:txBody>
      </p:sp>
      <p:sp>
        <p:nvSpPr>
          <p:cNvPr id="9" name="TextBox 8">
            <a:extLst>
              <a:ext uri="{FF2B5EF4-FFF2-40B4-BE49-F238E27FC236}">
                <a16:creationId xmlns:a16="http://schemas.microsoft.com/office/drawing/2014/main" id="{4D54CCC9-2C80-7E00-EBC2-38D68014BC87}"/>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Normative Model</a:t>
            </a:r>
          </a:p>
        </p:txBody>
      </p:sp>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advTm="126528"/>
    </mc:Choice>
    <mc:Fallback xmlns="">
      <p:transition advTm="12652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33328AF-A6C3-36A5-A7F3-7D2B9AD1DB60}"/>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Decision Tree Model</a:t>
            </a:r>
          </a:p>
        </p:txBody>
      </p:sp>
      <p:pic>
        <p:nvPicPr>
          <p:cNvPr id="2" name="Picture 1">
            <a:extLst>
              <a:ext uri="{FF2B5EF4-FFF2-40B4-BE49-F238E27FC236}">
                <a16:creationId xmlns:a16="http://schemas.microsoft.com/office/drawing/2014/main" id="{6281023A-186F-D083-224A-A2E7AFE44C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8847" y="1882478"/>
            <a:ext cx="6400846" cy="4061122"/>
          </a:xfrm>
          <a:prstGeom prst="rect">
            <a:avLst/>
          </a:prstGeom>
        </p:spPr>
      </p:pic>
      <p:sp>
        <p:nvSpPr>
          <p:cNvPr id="3" name="Rectangle 2">
            <a:extLst>
              <a:ext uri="{FF2B5EF4-FFF2-40B4-BE49-F238E27FC236}">
                <a16:creationId xmlns:a16="http://schemas.microsoft.com/office/drawing/2014/main" id="{DA06BEFA-DEBD-96F7-8CA4-0666264B8489}"/>
              </a:ext>
            </a:extLst>
          </p:cNvPr>
          <p:cNvSpPr/>
          <p:nvPr/>
        </p:nvSpPr>
        <p:spPr>
          <a:xfrm>
            <a:off x="617280" y="2096374"/>
            <a:ext cx="3848394" cy="3816429"/>
          </a:xfrm>
          <a:prstGeom prst="rect">
            <a:avLst/>
          </a:prstGeom>
        </p:spPr>
        <p:txBody>
          <a:bodyPr wrap="square">
            <a:spAutoFit/>
          </a:bodyPr>
          <a:lstStyle/>
          <a:p>
            <a:pPr algn="just" defTabSz="457200"/>
            <a:r>
              <a:rPr lang="en-US" sz="2200" dirty="0">
                <a:solidFill>
                  <a:srgbClr val="002060"/>
                </a:solidFill>
                <a:latin typeface="Times New Roman" panose="02020603050405020304" pitchFamily="18" charset="0"/>
                <a:cs typeface="Times New Roman" panose="02020603050405020304" pitchFamily="18" charset="0"/>
              </a:rPr>
              <a:t>- Every path through the tree corresponds to a </a:t>
            </a:r>
            <a:r>
              <a:rPr lang="en-US" sz="2200" u="sng" dirty="0">
                <a:solidFill>
                  <a:srgbClr val="002060"/>
                </a:solidFill>
                <a:latin typeface="Times New Roman" panose="02020603050405020304" pitchFamily="18" charset="0"/>
                <a:cs typeface="Times New Roman" panose="02020603050405020304" pitchFamily="18" charset="0"/>
              </a:rPr>
              <a:t>possible sequence of actions and events, </a:t>
            </a:r>
            <a:r>
              <a:rPr lang="en-US" sz="2200" dirty="0">
                <a:solidFill>
                  <a:srgbClr val="002060"/>
                </a:solidFill>
                <a:latin typeface="Times New Roman" panose="02020603050405020304" pitchFamily="18" charset="0"/>
                <a:cs typeface="Times New Roman" panose="02020603050405020304" pitchFamily="18" charset="0"/>
              </a:rPr>
              <a:t>each with its own distinct consequences.</a:t>
            </a:r>
          </a:p>
          <a:p>
            <a:pPr algn="just" defTabSz="457200"/>
            <a:endParaRPr lang="en-US" sz="2200" dirty="0">
              <a:solidFill>
                <a:srgbClr val="002060"/>
              </a:solidFill>
              <a:latin typeface="Times New Roman" panose="02020603050405020304" pitchFamily="18" charset="0"/>
              <a:cs typeface="Times New Roman" panose="02020603050405020304" pitchFamily="18" charset="0"/>
            </a:endParaRPr>
          </a:p>
          <a:p>
            <a:pPr algn="just" defTabSz="457200"/>
            <a:r>
              <a:rPr lang="en-US" sz="2200" dirty="0">
                <a:solidFill>
                  <a:srgbClr val="002060"/>
                </a:solidFill>
                <a:latin typeface="Times New Roman" panose="02020603050405020304" pitchFamily="18" charset="0"/>
                <a:cs typeface="Times New Roman" panose="02020603050405020304" pitchFamily="18" charset="0"/>
              </a:rPr>
              <a:t>- Probabilities of both positive and negative consequences of each action and event are estimated and recorded on the appropriate branch.</a:t>
            </a:r>
          </a:p>
        </p:txBody>
      </p:sp>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advTm="80032"/>
    </mc:Choice>
    <mc:Fallback xmlns="">
      <p:transition advTm="8003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4EF7C4-C807-C863-BC7C-1B5EF6EB5528}"/>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Descriptive Model of Decision-making</a:t>
            </a:r>
          </a:p>
        </p:txBody>
      </p:sp>
      <p:pic>
        <p:nvPicPr>
          <p:cNvPr id="3" name="Picture 2">
            <a:extLst>
              <a:ext uri="{FF2B5EF4-FFF2-40B4-BE49-F238E27FC236}">
                <a16:creationId xmlns:a16="http://schemas.microsoft.com/office/drawing/2014/main" id="{462CD2D9-200D-6E35-9DCD-7AAABB21E294}"/>
              </a:ext>
            </a:extLst>
          </p:cNvPr>
          <p:cNvPicPr>
            <a:picLocks noChangeAspect="1"/>
          </p:cNvPicPr>
          <p:nvPr/>
        </p:nvPicPr>
        <p:blipFill>
          <a:blip r:embed="rId3"/>
          <a:stretch>
            <a:fillRect/>
          </a:stretch>
        </p:blipFill>
        <p:spPr>
          <a:xfrm>
            <a:off x="2105822" y="2095405"/>
            <a:ext cx="7980356" cy="4054020"/>
          </a:xfrm>
          <a:prstGeom prst="rect">
            <a:avLst/>
          </a:prstGeom>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53568"/>
    </mc:Choice>
    <mc:Fallback xmlns="">
      <p:transition advTm="5356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Under certain environments: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Exist when information is insufficient to predict the results of each alternative in advance of implementation. </a:t>
            </a:r>
          </a:p>
          <a:p>
            <a:pPr marL="285750" marR="0" lvl="0" indent="-285750" algn="just" defTabSz="4572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under uncertainty:</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 making decision under uncertainty, the decision maker knows with certainty what conditions will subsequently occur and affect the decision outcomes.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under risk:</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 making decision under risk, the probabilities are used to obtain expected values of outcomes for each decision alternative.</a:t>
            </a:r>
            <a:endParaRPr kumimoji="0" lang="ar-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74AD2C9-45E1-1D1C-8859-DEF3E88890B4}"/>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Types of Decision-making Environments</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134912"/>
    </mc:Choice>
    <mc:Fallback xmlns="">
      <p:transition advTm="13491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127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288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Types of Decision-making Environments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lang="en-US" sz="2400" b="1" u="sng" dirty="0">
                <a:solidFill>
                  <a:srgbClr val="002060"/>
                </a:solidFill>
                <a:latin typeface="Times New Roman" panose="02020603050405020304" pitchFamily="18" charset="0"/>
                <a:ea typeface="+mn-ea"/>
                <a:cs typeface="Times New Roman" panose="02020603050405020304" pitchFamily="18" charset="0"/>
              </a:rPr>
              <a:t>Under</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uncertain environments:</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 some cases a decision maker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cannot assess the probability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of occurrence for the various states of nature.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so little information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that they cannot even assign probabilities to various alternatives and possible outcomes. </a:t>
            </a: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Uncertainty forces decision makers to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rely individual and group creativity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to succeed in problem solving. </a:t>
            </a:r>
          </a:p>
          <a:p>
            <a:pPr marR="0" lvl="0" algn="just" defTabSz="457200" rtl="0" eaLnBrk="1" fontAlgn="auto" latinLnBrk="0" hangingPunct="1">
              <a:lnSpc>
                <a:spcPct val="100000"/>
              </a:lnSpc>
              <a:spcBef>
                <a:spcPts val="0"/>
              </a:spcBef>
              <a:spcAft>
                <a:spcPts val="0"/>
              </a:spcAft>
              <a:buClr>
                <a:srgbClr val="FF0000"/>
              </a:buClr>
              <a:buSzTx/>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
                <a:srgbClr val="FF0000"/>
              </a:buClr>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When no probabilities are available, the situation is referred to as making decision under uncertainty</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
            </a:r>
            <a:endPar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advTm="60416"/>
    </mc:Choice>
    <mc:Fallback xmlns="">
      <p:transition advTm="6041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57200">
              <a:buClr>
                <a:srgbClr val="FF0000"/>
              </a:buClr>
              <a:defRPr/>
            </a:pPr>
            <a:r>
              <a:rPr lang="en-US" sz="2400" b="1" u="sng" dirty="0">
                <a:solidFill>
                  <a:srgbClr val="002060"/>
                </a:solidFill>
                <a:latin typeface="Times New Roman" panose="02020603050405020304" pitchFamily="18" charset="0"/>
                <a:cs typeface="Times New Roman" panose="02020603050405020304" pitchFamily="18" charset="0"/>
                <a:sym typeface="Century Gothic"/>
              </a:rPr>
              <a:t>Under risky environments:</a:t>
            </a:r>
          </a:p>
          <a:p>
            <a:pPr algn="just" defTabSz="457200">
              <a:buClr>
                <a:srgbClr val="FF0000"/>
              </a:buClr>
              <a:defRPr/>
            </a:pPr>
            <a:endParaRPr lang="en-US" sz="2400" b="1" u="sng" dirty="0">
              <a:solidFill>
                <a:srgbClr val="002060"/>
              </a:solidFill>
              <a:latin typeface="Times New Roman" panose="02020603050405020304" pitchFamily="18" charset="0"/>
              <a:cs typeface="Times New Roman" panose="02020603050405020304" pitchFamily="18" charset="0"/>
              <a:sym typeface="Century Gothic"/>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-Exist when decision makers lack complete certainty regarding the outcomes of  certainty regarding the outcomes of various courses of action, but they can  assign probabilities of occurrence.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Probabilities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can be assigned through objective statistical procedures or personal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intuition. </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Expected value</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product of a payoff and its probability of occurrence.</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Decision tree</a:t>
            </a:r>
          </a:p>
          <a:p>
            <a:pPr marL="0" marR="0" lvl="0" indent="0" algn="just" defTabSz="457200" rtl="0" eaLnBrk="1" fontAlgn="auto" latinLnBrk="0" hangingPunct="1">
              <a:lnSpc>
                <a:spcPct val="100000"/>
              </a:lnSpc>
              <a:spcBef>
                <a:spcPts val="0"/>
              </a:spcBef>
              <a:spcAft>
                <a:spcPts val="0"/>
              </a:spcAft>
              <a:buClr>
                <a:srgbClr val="FF0000"/>
              </a:buClr>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 branching diagram that illustrates the alternatives.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Types of Decision-making Environments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advTm="57632"/>
    </mc:Choice>
    <mc:Fallback xmlns="">
      <p:transition advTm="5763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analyze decision problems and arrive at solutions?</a:t>
            </a:r>
            <a:b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work with information and knowledge?</a:t>
            </a:r>
            <a:b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How to take principled risks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How to overcome obstacles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handle personality issues, group dynamics and organizational culture in order to shape decisions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How to master pressure, crises, conflicts and stress in decision-making ?</a:t>
            </a:r>
          </a:p>
          <a:p>
            <a:pPr marL="0" marR="0" lvl="0" indent="0" defTabSz="4572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master techniques and personal growth?</a:t>
            </a: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86250B8-D5F0-25E6-59E8-E0F7C9D93614}"/>
              </a:ext>
            </a:extLst>
          </p:cNvPr>
          <p:cNvPicPr>
            <a:picLocks noChangeAspect="1"/>
          </p:cNvPicPr>
          <p:nvPr/>
        </p:nvPicPr>
        <p:blipFill>
          <a:blip r:embed="rId3"/>
          <a:stretch>
            <a:fillRect/>
          </a:stretch>
        </p:blipFill>
        <p:spPr>
          <a:xfrm>
            <a:off x="8222106" y="2095405"/>
            <a:ext cx="2609314" cy="2060627"/>
          </a:xfrm>
          <a:prstGeom prst="rect">
            <a:avLst/>
          </a:prstGeom>
        </p:spPr>
      </p:pic>
    </p:spTree>
    <p:extLst>
      <p:ext uri="{BB962C8B-B14F-4D97-AF65-F5344CB8AC3E}">
        <p14:creationId xmlns:p14="http://schemas.microsoft.com/office/powerpoint/2010/main" val="2870927154"/>
      </p:ext>
    </p:extLst>
  </p:cSld>
  <p:clrMapOvr>
    <a:masterClrMapping/>
  </p:clrMapOvr>
  <mc:AlternateContent xmlns:mc="http://schemas.openxmlformats.org/markup-compatibility/2006" xmlns:p14="http://schemas.microsoft.com/office/powerpoint/2010/main">
    <mc:Choice Requires="p14">
      <p:transition p14:dur="10" advTm="86816"/>
    </mc:Choice>
    <mc:Fallback xmlns="">
      <p:transition advTm="8681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Any successful organization/ project must have effective leaders, and effective leaders must be able to make important decisions.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C4E6E11-477E-5FE9-F12F-8E77C1F5D8EF}"/>
              </a:ext>
            </a:extLst>
          </p:cNvPr>
          <p:cNvPicPr>
            <a:picLocks noChangeAspect="1"/>
          </p:cNvPicPr>
          <p:nvPr/>
        </p:nvPicPr>
        <p:blipFill>
          <a:blip r:embed="rId3"/>
          <a:stretch>
            <a:fillRect/>
          </a:stretch>
        </p:blipFill>
        <p:spPr>
          <a:xfrm>
            <a:off x="3891515" y="3306627"/>
            <a:ext cx="3753293" cy="2532304"/>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advTm="25184"/>
    </mc:Choice>
    <mc:Fallback xmlns="">
      <p:transition advTm="2518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03D6D3-29E8-47EB-E1CE-40D4F6668F52}"/>
              </a:ext>
            </a:extLst>
          </p:cNvPr>
          <p:cNvSpPr/>
          <p:nvPr/>
        </p:nvSpPr>
        <p:spPr>
          <a:xfrm>
            <a:off x="762000" y="1933912"/>
            <a:ext cx="9914696" cy="1975990"/>
          </a:xfrm>
          <a:prstGeom prst="rect">
            <a:avLst/>
          </a:prstGeom>
        </p:spPr>
        <p:txBody>
          <a:bodyPr wrap="square">
            <a:spAutoFit/>
          </a:bodyPr>
          <a:lstStyle/>
          <a:p>
            <a:pPr defTabSz="457200">
              <a:lnSpc>
                <a:spcPct val="150000"/>
              </a:lnSpc>
            </a:pPr>
            <a:r>
              <a:rPr lang="en-US" sz="2400" b="1" dirty="0">
                <a:solidFill>
                  <a:srgbClr val="002060"/>
                </a:solidFill>
                <a:latin typeface="Times New Roman" panose="02020603050405020304" pitchFamily="18" charset="0"/>
                <a:cs typeface="Times New Roman" panose="02020603050405020304" pitchFamily="18" charset="0"/>
              </a:rPr>
              <a:t>1- Sense-making:</a:t>
            </a:r>
          </a:p>
          <a:p>
            <a:pPr defTabSz="457200">
              <a:lnSpc>
                <a:spcPct val="150000"/>
              </a:lnSpc>
            </a:pPr>
            <a:r>
              <a:rPr lang="en-US" sz="2000" dirty="0">
                <a:solidFill>
                  <a:srgbClr val="002060"/>
                </a:solidFill>
                <a:latin typeface="Times New Roman" panose="02020603050405020304" pitchFamily="18" charset="0"/>
                <a:cs typeface="Times New Roman" panose="02020603050405020304" pitchFamily="18" charset="0"/>
              </a:rPr>
              <a:t> With the help of sense-making it is possible for leaders to:</a:t>
            </a:r>
          </a:p>
          <a:p>
            <a:pPr defTabSz="457200">
              <a:lnSpc>
                <a:spcPct val="150000"/>
              </a:lnSpc>
            </a:pPr>
            <a:r>
              <a:rPr lang="en-US" sz="2000" dirty="0">
                <a:solidFill>
                  <a:srgbClr val="002060"/>
                </a:solidFill>
                <a:latin typeface="Times New Roman" panose="02020603050405020304" pitchFamily="18" charset="0"/>
                <a:cs typeface="Times New Roman" panose="02020603050405020304" pitchFamily="18" charset="0"/>
              </a:rPr>
              <a:t>- Leaders Change their perceptions so they become mutually consistent. </a:t>
            </a:r>
          </a:p>
          <a:p>
            <a:pPr defTabSz="457200">
              <a:lnSpc>
                <a:spcPct val="150000"/>
              </a:lnSpc>
            </a:pPr>
            <a:r>
              <a:rPr lang="en-US" sz="2000" dirty="0">
                <a:solidFill>
                  <a:srgbClr val="002060"/>
                </a:solidFill>
                <a:latin typeface="Times New Roman" panose="02020603050405020304" pitchFamily="18" charset="0"/>
                <a:cs typeface="Times New Roman" panose="02020603050405020304" pitchFamily="18" charset="0"/>
              </a:rPr>
              <a:t>- Modify always their goals and expectations .</a:t>
            </a:r>
          </a:p>
        </p:txBody>
      </p:sp>
      <p:sp>
        <p:nvSpPr>
          <p:cNvPr id="9" name="Rectangle 8">
            <a:extLst>
              <a:ext uri="{FF2B5EF4-FFF2-40B4-BE49-F238E27FC236}">
                <a16:creationId xmlns:a16="http://schemas.microsoft.com/office/drawing/2014/main" id="{E449E3AF-23DC-BB92-950F-8158F8CC9E11}"/>
              </a:ext>
            </a:extLst>
          </p:cNvPr>
          <p:cNvSpPr/>
          <p:nvPr/>
        </p:nvSpPr>
        <p:spPr>
          <a:xfrm>
            <a:off x="762000" y="3819923"/>
            <a:ext cx="11658080" cy="2062103"/>
          </a:xfrm>
          <a:prstGeom prst="rect">
            <a:avLst/>
          </a:prstGeom>
        </p:spPr>
        <p:txBody>
          <a:bodyPr wrap="square">
            <a:spAutoFit/>
          </a:bodyPr>
          <a:lstStyle/>
          <a:p>
            <a:pPr defTabSz="457200">
              <a:lnSpc>
                <a:spcPct val="200000"/>
              </a:lnSpc>
            </a:pPr>
            <a:r>
              <a:rPr lang="en-US" sz="2400" b="1" dirty="0">
                <a:solidFill>
                  <a:srgbClr val="002060"/>
                </a:solidFill>
                <a:latin typeface="Times New Roman" panose="02020603050405020304" pitchFamily="18" charset="0"/>
                <a:cs typeface="Times New Roman" panose="02020603050405020304" pitchFamily="18" charset="0"/>
              </a:rPr>
              <a:t>2- Culture:</a:t>
            </a:r>
            <a:endParaRPr lang="en-US" sz="2000" dirty="0">
              <a:solidFill>
                <a:srgbClr val="002060"/>
              </a:solidFill>
              <a:latin typeface="Times New Roman" panose="02020603050405020304" pitchFamily="18" charset="0"/>
              <a:cs typeface="Times New Roman" panose="02020603050405020304" pitchFamily="18" charset="0"/>
            </a:endParaRPr>
          </a:p>
          <a:p>
            <a:pPr defTabSz="457200"/>
            <a:r>
              <a:rPr lang="en-US" sz="2000" dirty="0">
                <a:solidFill>
                  <a:srgbClr val="002060"/>
                </a:solidFill>
                <a:latin typeface="Times New Roman" panose="02020603050405020304" pitchFamily="18" charset="0"/>
                <a:cs typeface="Times New Roman" panose="02020603050405020304" pitchFamily="18" charset="0"/>
              </a:rPr>
              <a:t> - The leader of is usually in the best position to be able to influence the team’s own culture. </a:t>
            </a:r>
          </a:p>
          <a:p>
            <a:pPr defTabSz="457200"/>
            <a:endParaRPr lang="en-US" sz="2000" dirty="0">
              <a:solidFill>
                <a:srgbClr val="002060"/>
              </a:solidFill>
              <a:latin typeface="Times New Roman" panose="02020603050405020304" pitchFamily="18" charset="0"/>
              <a:cs typeface="Times New Roman" panose="02020603050405020304" pitchFamily="18" charset="0"/>
            </a:endParaRPr>
          </a:p>
          <a:p>
            <a:pPr marL="342900" indent="-342900" defTabSz="457200">
              <a:buFontTx/>
              <a:buChar char="-"/>
            </a:pPr>
            <a:r>
              <a:rPr lang="en-US" sz="2000" dirty="0">
                <a:solidFill>
                  <a:srgbClr val="002060"/>
                </a:solidFill>
                <a:latin typeface="Times New Roman" panose="02020603050405020304" pitchFamily="18" charset="0"/>
                <a:cs typeface="Times New Roman" panose="02020603050405020304" pitchFamily="18" charset="0"/>
              </a:rPr>
              <a:t>Leaders can express culture through their personality, their role and their way of being, and </a:t>
            </a:r>
          </a:p>
          <a:p>
            <a:pPr marL="271463" defTabSz="457200"/>
            <a:r>
              <a:rPr lang="en-US" sz="2000" dirty="0">
                <a:solidFill>
                  <a:srgbClr val="002060"/>
                </a:solidFill>
                <a:latin typeface="Times New Roman" panose="02020603050405020304" pitchFamily="18" charset="0"/>
                <a:cs typeface="Times New Roman" panose="02020603050405020304" pitchFamily="18" charset="0"/>
              </a:rPr>
              <a:t>may thus provide a platform to change the culture. </a:t>
            </a:r>
          </a:p>
        </p:txBody>
      </p:sp>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advTm="52512"/>
    </mc:Choice>
    <mc:Fallback xmlns="">
      <p:transition advTm="5251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3- Decision and leader's perception:</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Different leaders learn from their experiences in different ways, and there are three basic factors that can influence leaders to learn from their strategic experiences: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00000"/>
              </a:lnSpc>
              <a:spcBef>
                <a:spcPts val="0"/>
              </a:spcBef>
              <a:spcAft>
                <a:spcPts val="600"/>
              </a:spcAft>
              <a:buClrTx/>
              <a:buSzTx/>
              <a:buFontTx/>
              <a:buAutoNum type="arabicPeriod"/>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Reflection.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who are good at learning tend to have a «high reflection index». This means that they actively reflect on what move they should have made in a strategic game. </a:t>
            </a:r>
          </a:p>
          <a:p>
            <a:pPr marL="342900" marR="0" lvl="0" indent="-342900" algn="just" defTabSz="457200" rtl="0" eaLnBrk="1" fontAlgn="auto" latinLnBrk="0" hangingPunct="1">
              <a:lnSpc>
                <a:spcPct val="100000"/>
              </a:lnSpc>
              <a:spcBef>
                <a:spcPts val="0"/>
              </a:spcBef>
              <a:spcAft>
                <a:spcPts val="600"/>
              </a:spcAft>
              <a:buClrTx/>
              <a:buSzTx/>
              <a:buFontTx/>
              <a:buAutoNum type="arabicPeriod"/>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Change.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fast the surroundings change.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3</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Dedication.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There is a tendency among leaders to repeat what has previously worked well. This can lead to very good performance.</a:t>
            </a: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From Leaders’ Perspective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advTm="114176"/>
    </mc:Choice>
    <mc:Fallback xmlns="">
      <p:transition advTm="11417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4-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 power</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order to exercise leadership, a leader must have access to power.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use power as an important means to achieve goals. a leader must, in order to exercise leadership, also focus on his or her leadership style. Exercising power.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5- Ethical aspects of decision-making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research indicates that there are a number of key ethical decision- making perspectives that govern decisions: Ex: The fairness perspective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advTm="69312"/>
    </mc:Choice>
    <mc:Fallback xmlns="">
      <p:transition advTm="6931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spcBef>
                <a:spcPts val="0"/>
              </a:spcBef>
              <a:spcAft>
                <a:spcPts val="60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6-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Creative Problem Solving </a:t>
            </a:r>
            <a:endPar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Successful leaders are often willing to experiment actively with innovative ways of solving their problems.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Creative problem-solving processes are characterized by leaders exploring many possible solutions on a general level. </a:t>
            </a: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7- To take risks</a:t>
            </a:r>
          </a:p>
          <a:p>
            <a:pPr marL="0" marR="0" lvl="0" indent="0" algn="l" defTabSz="914400" rtl="0" eaLnBrk="1" fontAlgn="auto" latinLnBrk="0" hangingPunct="1">
              <a:lnSpc>
                <a:spcPct val="120000"/>
              </a:lnSpc>
              <a:spcBef>
                <a:spcPts val="600"/>
              </a:spcBef>
              <a:spcAft>
                <a:spcPts val="0"/>
              </a:spcAft>
              <a:buClr>
                <a:srgbClr val="415588"/>
              </a:buClr>
              <a:buSzPct val="100000"/>
              <a:buFont typeface="Arial" panose="020B0604020202020204" pitchFamily="34" charset="0"/>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One way to minimize risks by leaders is to draw up a list of all possible negative consequences of a given decision and assess their likelihood.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advTm="96800"/>
    </mc:Choice>
    <mc:Fallback xmlns="">
      <p:transition advTm="968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8- Facilitating leadership decisions:</a:t>
            </a:r>
          </a:p>
          <a:p>
            <a:pPr marR="0" lvl="0" algn="l" defTabSz="914400" rtl="0" eaLnBrk="1" fontAlgn="auto" latinLnBrk="0" hangingPunct="1">
              <a:lnSpc>
                <a:spcPct val="120000"/>
              </a:lnSpc>
              <a:spcAft>
                <a:spcPts val="0"/>
              </a:spcAft>
              <a:buClr>
                <a:srgbClr val="415588"/>
              </a:buClr>
              <a:buSzPct val="100000"/>
              <a:tabLst/>
              <a:defRPr/>
            </a:pPr>
            <a:r>
              <a:rPr lang="en-US" sz="2400" b="1" dirty="0">
                <a:solidFill>
                  <a:srgbClr val="002060"/>
                </a:solidFill>
                <a:latin typeface="Times New Roman" panose="02020603050405020304" pitchFamily="18" charset="0"/>
                <a:cs typeface="Times New Roman" panose="02020603050405020304" pitchFamily="18" charset="0"/>
              </a:rPr>
              <a:t>-</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very important decision for a leader is determining who should be included in the decision-making process</a:t>
            </a:r>
          </a:p>
          <a:p>
            <a:pPr marR="0" lvl="0" algn="l" defTabSz="914400" rtl="0" eaLnBrk="1" fontAlgn="auto" latinLnBrk="0" hangingPunct="1">
              <a:lnSpc>
                <a:spcPct val="120000"/>
              </a:lnSpc>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leader makes a decision first and then searches for information. </a:t>
            </a:r>
          </a:p>
          <a:p>
            <a:pPr marR="0" lvl="0" algn="l" defTabSz="914400" rtl="0" eaLnBrk="1" fontAlgn="auto" latinLnBrk="0" hangingPunct="1">
              <a:lnSpc>
                <a:spcPct val="120000"/>
              </a:lnSpc>
              <a:spcAft>
                <a:spcPts val="120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challenge for the leader is thus to be a good listener.</a:t>
            </a: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9- Making future predictions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must ensure that all relevant variables and options are included in the forecast.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advTm="110208"/>
    </mc:Choice>
    <mc:Fallback xmlns="">
      <p:transition advTm="11020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10- Leadership decisions under stress :</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leaders are able to balance their professional and personal lives, they also feel the power to control their situation. The power of one's life is also about the balance between responsibility and authority.</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-If leaders feel that they have responsibilities that they cannot manage or do not have time for, the work environment must be permissive. </a:t>
            </a:r>
            <a:endPar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04737297"/>
      </p:ext>
    </p:extLst>
  </p:cSld>
  <p:clrMapOvr>
    <a:masterClrMapping/>
  </p:clrMapOvr>
  <mc:AlternateContent xmlns:mc="http://schemas.openxmlformats.org/markup-compatibility/2006" xmlns:p14="http://schemas.microsoft.com/office/powerpoint/2010/main">
    <mc:Choice Requires="p14">
      <p:transition p14:dur="10" advTm="61632"/>
    </mc:Choice>
    <mc:Fallback xmlns="">
      <p:transition advTm="6163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11- Being able to build trust </a:t>
            </a:r>
          </a:p>
          <a:p>
            <a:pPr marR="0" lvl="0" algn="l" defTabSz="914400" rtl="0" eaLnBrk="1" fontAlgn="auto" latinLnBrk="0" hangingPunct="1">
              <a:lnSpc>
                <a:spcPct val="120000"/>
              </a:lnSpc>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is important for a leader to be able to enjoy trust.</a:t>
            </a:r>
          </a:p>
          <a:p>
            <a:pPr marR="0" lvl="0" algn="l" defTabSz="914400" rtl="0" eaLnBrk="1" fontAlgn="auto" latinLnBrk="0" hangingPunct="1">
              <a:lnSpc>
                <a:spcPct val="120000"/>
              </a:lnSpc>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helps to create an environment of trust around leaders that allows them to lead more effectively, engage employees and deliver results. Leaders can use both formal and informal ways of communicating. </a:t>
            </a:r>
          </a:p>
          <a:p>
            <a:pPr marR="0" lvl="0" algn="l" defTabSz="914400" rtl="0" eaLnBrk="1" fontAlgn="auto" latinLnBrk="0" hangingPunct="1">
              <a:lnSpc>
                <a:spcPct val="120000"/>
              </a:lnSpc>
              <a:spcAft>
                <a:spcPts val="120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 one has to create transparency. </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12- Presenting ideas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ideas are to be presented, it is important that they be structured clearly.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must start with themselves.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advTm="89664"/>
    </mc:Choice>
    <mc:Fallback xmlns="">
      <p:transition advTm="8966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Aft>
                <a:spcPts val="0"/>
              </a:spcAft>
              <a:buClr>
                <a:srgbClr val="415588"/>
              </a:buClr>
              <a:buSzPct val="100000"/>
              <a:tabLst/>
              <a:defRPr/>
            </a:pPr>
            <a:endParaRPr kumimoji="0" lang="en-US"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R="0" lvl="0" algn="l" defTabSz="914400" rtl="0" eaLnBrk="1" fontAlgn="auto" latinLnBrk="0" hangingPunct="1">
              <a:lnSpc>
                <a:spcPct val="120000"/>
              </a:lnSpc>
              <a:spcAft>
                <a:spcPts val="0"/>
              </a:spcAft>
              <a:buClr>
                <a:srgbClr val="415588"/>
              </a:buClr>
              <a:buSzPct val="100000"/>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13- Self-leadership and decision-making </a:t>
            </a:r>
          </a:p>
          <a:p>
            <a:pPr marR="0" lvl="0" algn="l" defTabSz="914400" rtl="0" eaLnBrk="1" fontAlgn="auto" latinLnBrk="0" hangingPunct="1">
              <a:lnSpc>
                <a:spcPct val="120000"/>
              </a:lnSpc>
              <a:spcAft>
                <a:spcPts val="0"/>
              </a:spcAft>
              <a:buClr>
                <a:srgbClr val="415588"/>
              </a:buClr>
              <a:buSzPct val="100000"/>
              <a:tabLst/>
              <a:defRPr/>
            </a:pPr>
            <a:r>
              <a:rPr lang="en-US" sz="2000" dirty="0">
                <a:solidFill>
                  <a:srgbClr val="002060"/>
                </a:solidFill>
                <a:latin typeface="Times New Roman" panose="02020603050405020304" pitchFamily="18" charset="0"/>
                <a:cs typeface="Times New Roman" panose="02020603050405020304" pitchFamily="18" charset="0"/>
              </a:rPr>
              <a:t>-</a:t>
            </a:r>
            <a:r>
              <a:rPr lang="en-US" sz="1900" dirty="0">
                <a:solidFill>
                  <a:srgbClr val="002060"/>
                </a:solidFill>
                <a:latin typeface="Times New Roman" panose="02020603050405020304" pitchFamily="18" charset="0"/>
                <a:cs typeface="Times New Roman" panose="02020603050405020304" pitchFamily="18" charset="0"/>
              </a:rPr>
              <a:t>General</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list of recommendations that are useful for leaders who want to develop their own skills. These include: </a:t>
            </a:r>
          </a:p>
          <a:p>
            <a:pPr marR="0" lvl="0" algn="l" defTabSz="914400" rtl="0" eaLnBrk="1" fontAlgn="auto" latinLnBrk="0" hangingPunct="1">
              <a:lnSpc>
                <a:spcPct val="120000"/>
              </a:lnSpc>
              <a:spcAft>
                <a:spcPts val="0"/>
              </a:spcAft>
              <a:buClr>
                <a:srgbClr val="415588"/>
              </a:buClr>
              <a:buSzPct val="100000"/>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develop a personal vision for what you want to </a:t>
            </a:r>
            <a:r>
              <a:rPr kumimoji="0" lang="en-US" sz="19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accomplish in your career</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R="0" lvl="0" algn="l" defTabSz="914400" rtl="0" eaLnBrk="1" fontAlgn="auto" latinLnBrk="0" hangingPunct="1">
              <a:lnSpc>
                <a:spcPct val="120000"/>
              </a:lnSpc>
              <a:spcAft>
                <a:spcPts val="0"/>
              </a:spcAft>
              <a:buClr>
                <a:srgbClr val="415588"/>
              </a:buClr>
              <a:buSzPct val="100000"/>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a:t>
            </a:r>
            <a:r>
              <a:rPr kumimoji="0" lang="en-US" sz="19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seek challenging tasks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work assignments. </a:t>
            </a:r>
          </a:p>
          <a:p>
            <a:pPr marR="0" lvl="0" algn="l" defTabSz="914400" rtl="0" eaLnBrk="1" fontAlgn="auto" latinLnBrk="0" hangingPunct="1">
              <a:lnSpc>
                <a:spcPct val="120000"/>
              </a:lnSpc>
              <a:spcAft>
                <a:spcPts val="0"/>
              </a:spcAft>
              <a:buClr>
                <a:srgbClr val="415588"/>
              </a:buClr>
              <a:buSzPct val="100000"/>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a:t>
            </a:r>
            <a:r>
              <a:rPr kumimoji="0" lang="en-US" sz="19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improve self-monitoring</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R="0" lvl="0" algn="l" defTabSz="914400" rtl="0" eaLnBrk="1" fontAlgn="auto" latinLnBrk="0" hangingPunct="1">
              <a:lnSpc>
                <a:spcPct val="120000"/>
              </a:lnSpc>
              <a:spcAft>
                <a:spcPts val="0"/>
              </a:spcAft>
              <a:buClr>
                <a:srgbClr val="415588"/>
              </a:buClr>
              <a:buSzPct val="100000"/>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a:t>
            </a:r>
            <a:r>
              <a:rPr kumimoji="0" lang="en-US" sz="19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seek relevant feedback</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R="0" lvl="0" algn="l" defTabSz="914400" rtl="0" eaLnBrk="1" fontAlgn="auto" latinLnBrk="0" hangingPunct="1">
              <a:lnSpc>
                <a:spcPct val="120000"/>
              </a:lnSpc>
              <a:spcAft>
                <a:spcPts val="0"/>
              </a:spcAft>
              <a:buClr>
                <a:srgbClr val="415588"/>
              </a:buClr>
              <a:buSzPct val="100000"/>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a:t>
            </a:r>
            <a:r>
              <a:rPr kumimoji="0" lang="en-US" sz="19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learn from your mistakes</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R="0" lvl="0" algn="l" defTabSz="914400" rtl="0" eaLnBrk="1" fontAlgn="auto" latinLnBrk="0" hangingPunct="1">
              <a:lnSpc>
                <a:spcPct val="120000"/>
              </a:lnSpc>
              <a:spcAft>
                <a:spcPts val="0"/>
              </a:spcAft>
              <a:buClr>
                <a:srgbClr val="415588"/>
              </a:buClr>
              <a:buSzPct val="100000"/>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a leader has analyzed his or her fundamental values, it is </a:t>
            </a:r>
            <a:r>
              <a:rPr kumimoji="0" lang="en-US" sz="19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time to set goals and prioritize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between them. Setting goals is ultimately about giving daily efforts focus and meaning. Leaders therefore need to specify both long-term and short-term goals.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advTm="123136"/>
    </mc:Choice>
    <mc:Fallback xmlns="">
      <p:transition advTm="12313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14- Leadership styles </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R="0" lvl="0" algn="l" defTabSz="914400" rtl="0" eaLnBrk="1" fontAlgn="auto" latinLnBrk="0" hangingPunct="1">
              <a:lnSpc>
                <a:spcPct val="120000"/>
              </a:lnSpc>
              <a:spcBef>
                <a:spcPts val="1000"/>
              </a:spcBef>
              <a:spcAft>
                <a:spcPts val="0"/>
              </a:spcAft>
              <a:buClr>
                <a:srgbClr val="415588"/>
              </a:buClr>
              <a:buSzPct val="100000"/>
              <a:tabLst/>
              <a:defRPr/>
            </a:pPr>
            <a:r>
              <a:rPr lang="en-US" sz="2400" dirty="0">
                <a:solidFill>
                  <a:srgbClr val="002060"/>
                </a:solidFill>
                <a:latin typeface="Times New Roman" panose="02020603050405020304" pitchFamily="18" charset="0"/>
                <a:cs typeface="Times New Roman" panose="02020603050405020304" pitchFamily="18" charset="0"/>
              </a:rPr>
              <a:t>-Leadership</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style has a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high</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influence in decision-making. </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-Authoritative decision style calls for an Autocratic leadership approach. </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facilitative decision-making style will usually attracts democratic or contingency approach of leadership. </a:t>
            </a:r>
          </a:p>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-Delegative, consultative and flexible decision-making styles attract democratic, participative and transformational leadership style.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advTm="47200"/>
    </mc:Choice>
    <mc:Fallback xmlns="">
      <p:transition advTm="472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Decision-making skills essential to leaders include: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lang="en-US" sz="2400" dirty="0">
                <a:solidFill>
                  <a:srgbClr val="002060"/>
                </a:solidFill>
                <a:latin typeface="Times New Roman" panose="02020603050405020304" pitchFamily="18" charset="0"/>
                <a:cs typeface="Times New Roman" panose="02020603050405020304" pitchFamily="18" charset="0"/>
              </a:rPr>
              <a:t>Problem-solving skills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Logical reasoning</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Emotional Intelligence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Collaboration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Creativity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Decision-making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82149752"/>
      </p:ext>
    </p:extLst>
  </p:cSld>
  <p:clrMapOvr>
    <a:masterClrMapping/>
  </p:clrMapOvr>
  <mc:AlternateContent xmlns:mc="http://schemas.openxmlformats.org/markup-compatibility/2006" xmlns:p14="http://schemas.microsoft.com/office/powerpoint/2010/main">
    <mc:Choice Requires="p14">
      <p:transition p14:dur="10" advTm="35744"/>
    </mc:Choice>
    <mc:Fallback xmlns="">
      <p:transition advTm="3574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
                <a:srgbClr val="415588"/>
              </a:buClr>
              <a:buSzPct val="100000"/>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Decision-making is vital to all management activities.</a:t>
            </a:r>
            <a:b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Decision-making is the key skill in the workplace and very important for leaders.</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There are different types of decision.</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There are stages to follow for decision-making process.</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Leaders able to make a decision under certain Environments</a:t>
            </a:r>
            <a:b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Effective leaders must be able to </a:t>
            </a:r>
            <a:r>
              <a:rPr kumimoji="0" lang="en-US" sz="2400" b="0" i="0" u="sng"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make important decisions</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advTm="46560"/>
    </mc:Choice>
    <mc:Fallback xmlns="">
      <p:transition advTm="4656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mc:AlternateContent xmlns:mc="http://schemas.openxmlformats.org/markup-compatibility/2006" xmlns:p14="http://schemas.microsoft.com/office/powerpoint/2010/main">
    <mc:Choice Requires="p14">
      <p:transition spd="slow" p14:dur="2000" advTm="4736"/>
    </mc:Choice>
    <mc:Fallback xmlns="">
      <p:transition spd="slow" advTm="473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410BBB8-0888-4BB5-A617-1B5ED9EC4D0B}"/>
</file>

<file path=customXml/itemProps2.xml><?xml version="1.0" encoding="utf-8"?>
<ds:datastoreItem xmlns:ds="http://schemas.openxmlformats.org/officeDocument/2006/customXml" ds:itemID="{62860FA0-CA27-4CEE-AA29-DDB795A4A607}"/>
</file>

<file path=customXml/itemProps3.xml><?xml version="1.0" encoding="utf-8"?>
<ds:datastoreItem xmlns:ds="http://schemas.openxmlformats.org/officeDocument/2006/customXml" ds:itemID="{7E23E6F8-4BD0-492A-A859-DFDAB02EE9FD}"/>
</file>

<file path=docProps/app.xml><?xml version="1.0" encoding="utf-8"?>
<Properties xmlns="http://schemas.openxmlformats.org/officeDocument/2006/extended-properties" xmlns:vt="http://schemas.openxmlformats.org/officeDocument/2006/docPropsVTypes">
  <TotalTime>2233</TotalTime>
  <Words>2652</Words>
  <Application>Microsoft Macintosh PowerPoint</Application>
  <PresentationFormat>Widescreen</PresentationFormat>
  <Paragraphs>349</Paragraphs>
  <Slides>43</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238</cp:revision>
  <dcterms:created xsi:type="dcterms:W3CDTF">2023-04-29T09:08:23Z</dcterms:created>
  <dcterms:modified xsi:type="dcterms:W3CDTF">2026-05-10T18:24:56Z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